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7" r:id="rId5"/>
    <p:sldMasterId id="2147483666" r:id="rId6"/>
    <p:sldMasterId id="2147483680" r:id="rId7"/>
  </p:sldMasterIdLst>
  <p:notesMasterIdLst>
    <p:notesMasterId r:id="rId113"/>
  </p:notesMasterIdLst>
  <p:sldIdLst>
    <p:sldId id="338" r:id="rId8"/>
    <p:sldId id="256" r:id="rId9"/>
    <p:sldId id="1423" r:id="rId10"/>
    <p:sldId id="1971" r:id="rId11"/>
    <p:sldId id="1972" r:id="rId12"/>
    <p:sldId id="262" r:id="rId13"/>
    <p:sldId id="1431" r:id="rId14"/>
    <p:sldId id="265" r:id="rId15"/>
    <p:sldId id="266" r:id="rId16"/>
    <p:sldId id="268" r:id="rId17"/>
    <p:sldId id="263" r:id="rId18"/>
    <p:sldId id="267" r:id="rId19"/>
    <p:sldId id="1847" r:id="rId20"/>
    <p:sldId id="392" r:id="rId21"/>
    <p:sldId id="259" r:id="rId22"/>
    <p:sldId id="1430" r:id="rId23"/>
    <p:sldId id="258" r:id="rId24"/>
    <p:sldId id="260" r:id="rId25"/>
    <p:sldId id="261" r:id="rId26"/>
    <p:sldId id="1425" r:id="rId27"/>
    <p:sldId id="1424" r:id="rId28"/>
    <p:sldId id="295" r:id="rId29"/>
    <p:sldId id="296" r:id="rId30"/>
    <p:sldId id="297" r:id="rId31"/>
    <p:sldId id="1413" r:id="rId32"/>
    <p:sldId id="301" r:id="rId33"/>
    <p:sldId id="270" r:id="rId34"/>
    <p:sldId id="271" r:id="rId35"/>
    <p:sldId id="309" r:id="rId36"/>
    <p:sldId id="272" r:id="rId37"/>
    <p:sldId id="299" r:id="rId38"/>
    <p:sldId id="1199" r:id="rId39"/>
    <p:sldId id="1200" r:id="rId40"/>
    <p:sldId id="1202" r:id="rId41"/>
    <p:sldId id="1206" r:id="rId42"/>
    <p:sldId id="1207" r:id="rId43"/>
    <p:sldId id="1208" r:id="rId44"/>
    <p:sldId id="1209" r:id="rId45"/>
    <p:sldId id="1216" r:id="rId46"/>
    <p:sldId id="1421" r:id="rId47"/>
    <p:sldId id="1422" r:id="rId48"/>
    <p:sldId id="1420" r:id="rId49"/>
    <p:sldId id="1419" r:id="rId50"/>
    <p:sldId id="1418" r:id="rId51"/>
    <p:sldId id="1417" r:id="rId52"/>
    <p:sldId id="1416" r:id="rId53"/>
    <p:sldId id="1415" r:id="rId54"/>
    <p:sldId id="1414" r:id="rId55"/>
    <p:sldId id="1429" r:id="rId56"/>
    <p:sldId id="275" r:id="rId57"/>
    <p:sldId id="404" r:id="rId58"/>
    <p:sldId id="276" r:id="rId59"/>
    <p:sldId id="308" r:id="rId60"/>
    <p:sldId id="280" r:id="rId61"/>
    <p:sldId id="306" r:id="rId62"/>
    <p:sldId id="437" r:id="rId63"/>
    <p:sldId id="438" r:id="rId64"/>
    <p:sldId id="395" r:id="rId65"/>
    <p:sldId id="1410" r:id="rId66"/>
    <p:sldId id="277" r:id="rId67"/>
    <p:sldId id="278" r:id="rId68"/>
    <p:sldId id="312" r:id="rId69"/>
    <p:sldId id="1411" r:id="rId70"/>
    <p:sldId id="324" r:id="rId71"/>
    <p:sldId id="287" r:id="rId72"/>
    <p:sldId id="430" r:id="rId73"/>
    <p:sldId id="281" r:id="rId74"/>
    <p:sldId id="431" r:id="rId75"/>
    <p:sldId id="432" r:id="rId76"/>
    <p:sldId id="433" r:id="rId77"/>
    <p:sldId id="434" r:id="rId78"/>
    <p:sldId id="435" r:id="rId79"/>
    <p:sldId id="436" r:id="rId80"/>
    <p:sldId id="371" r:id="rId81"/>
    <p:sldId id="288" r:id="rId82"/>
    <p:sldId id="405" r:id="rId83"/>
    <p:sldId id="406" r:id="rId84"/>
    <p:sldId id="289" r:id="rId85"/>
    <p:sldId id="326" r:id="rId86"/>
    <p:sldId id="291" r:id="rId87"/>
    <p:sldId id="1426" r:id="rId88"/>
    <p:sldId id="1427" r:id="rId89"/>
    <p:sldId id="429" r:id="rId90"/>
    <p:sldId id="339" r:id="rId91"/>
    <p:sldId id="1973" r:id="rId92"/>
    <p:sldId id="400" r:id="rId93"/>
    <p:sldId id="1412" r:id="rId94"/>
    <p:sldId id="1405" r:id="rId95"/>
    <p:sldId id="1406" r:id="rId96"/>
    <p:sldId id="1407" r:id="rId97"/>
    <p:sldId id="282" r:id="rId98"/>
    <p:sldId id="1428" r:id="rId99"/>
    <p:sldId id="317" r:id="rId100"/>
    <p:sldId id="318" r:id="rId101"/>
    <p:sldId id="319" r:id="rId102"/>
    <p:sldId id="1408" r:id="rId103"/>
    <p:sldId id="1409" r:id="rId104"/>
    <p:sldId id="381" r:id="rId105"/>
    <p:sldId id="1403" r:id="rId106"/>
    <p:sldId id="401" r:id="rId107"/>
    <p:sldId id="336" r:id="rId108"/>
    <p:sldId id="1974" r:id="rId109"/>
    <p:sldId id="1850" r:id="rId110"/>
    <p:sldId id="2590" r:id="rId111"/>
    <p:sldId id="320" r:id="rId112"/>
  </p:sldIdLst>
  <p:sldSz cx="9144000" cy="6858000" type="screen4x3"/>
  <p:notesSz cx="7315200" cy="9601200"/>
  <p:embeddedFontLst>
    <p:embeddedFont>
      <p:font typeface="Cambria" panose="02040503050406030204" pitchFamily="18" charset="0"/>
      <p:regular r:id="rId114"/>
      <p:bold r:id="rId115"/>
      <p:italic r:id="rId116"/>
      <p:boldItalic r:id="rId117"/>
    </p:embeddedFont>
    <p:embeddedFont>
      <p:font typeface="Euphemia" panose="020B0503040102020104" pitchFamily="34" charset="0"/>
      <p:regular r:id="rId118"/>
    </p:embeddedFont>
    <p:embeddedFont>
      <p:font typeface="Libre Franklin" pitchFamily="2" charset="0"/>
      <p:regular r:id="rId119"/>
      <p:bold r:id="rId120"/>
      <p:italic r:id="rId121"/>
      <p:boldItalic r:id="rId122"/>
    </p:embeddedFont>
    <p:embeddedFont>
      <p:font typeface="Roboto" panose="02000000000000000000" pitchFamily="2" charset="0"/>
      <p:regular r:id="rId123"/>
      <p:bold r:id="rId124"/>
      <p:italic r:id="rId125"/>
      <p:boldItalic r:id="rId126"/>
    </p:embeddedFont>
    <p:embeddedFont>
      <p:font typeface="Verdana" panose="020B0604030504040204" pitchFamily="34" charset="0"/>
      <p:regular r:id="rId127"/>
      <p:bold r:id="rId128"/>
      <p:italic r:id="rId129"/>
      <p:boldItalic r:id="rId1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C0927F-AC31-4136-B163-09F7353E8FE0}" v="97" dt="2026-09-15T14:31:12.231"/>
    <p1510:client id="{A2FC64A7-7666-0B9A-DD95-BE4626EF3150}" v="6" dt="2026-09-15T20:33:21.0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4.fntdata"/><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font" Target="fonts/font10.fntdata"/><Relationship Id="rId128" Type="http://schemas.openxmlformats.org/officeDocument/2006/relationships/font" Target="fonts/font15.fntdata"/><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notesMaster" Target="notesMasters/notesMaster1.xml"/><Relationship Id="rId118" Type="http://schemas.openxmlformats.org/officeDocument/2006/relationships/font" Target="fonts/font5.fntdata"/><Relationship Id="rId80" Type="http://schemas.openxmlformats.org/officeDocument/2006/relationships/slide" Target="slides/slide73.xml"/><Relationship Id="rId85" Type="http://schemas.openxmlformats.org/officeDocument/2006/relationships/slide" Target="slides/slide78.xml"/><Relationship Id="rId155" Type="http://schemas.openxmlformats.org/officeDocument/2006/relationships/tableStyles" Target="tableStyles.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124" Type="http://schemas.openxmlformats.org/officeDocument/2006/relationships/font" Target="fonts/font11.fntdata"/><Relationship Id="rId129" Type="http://schemas.openxmlformats.org/officeDocument/2006/relationships/font" Target="fonts/font16.fntdata"/><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6.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font" Target="fonts/font1.fntdata"/><Relationship Id="rId119" Type="http://schemas.openxmlformats.org/officeDocument/2006/relationships/font" Target="fonts/font6.fntdata"/><Relationship Id="rId44" Type="http://schemas.openxmlformats.org/officeDocument/2006/relationships/slide" Target="slides/slide37.xml"/><Relationship Id="rId60" Type="http://schemas.openxmlformats.org/officeDocument/2006/relationships/slide" Target="slides/slide53.xml"/><Relationship Id="rId65" Type="http://schemas.openxmlformats.org/officeDocument/2006/relationships/slide" Target="slides/slide58.xml"/><Relationship Id="rId81" Type="http://schemas.openxmlformats.org/officeDocument/2006/relationships/slide" Target="slides/slide74.xml"/><Relationship Id="rId86" Type="http://schemas.openxmlformats.org/officeDocument/2006/relationships/slide" Target="slides/slide79.xml"/><Relationship Id="rId130" Type="http://schemas.openxmlformats.org/officeDocument/2006/relationships/font" Target="fonts/font17.fntdata"/><Relationship Id="rId151" Type="http://customschemas.google.com/relationships/presentationmetadata" Target="metadata"/><Relationship Id="rId156" Type="http://schemas.microsoft.com/office/2016/11/relationships/changesInfo" Target="changesInfos/changesInfo1.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120" Type="http://schemas.openxmlformats.org/officeDocument/2006/relationships/font" Target="fonts/font7.fntdata"/><Relationship Id="rId125" Type="http://schemas.openxmlformats.org/officeDocument/2006/relationships/font" Target="fonts/font12.fntdata"/><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font" Target="fonts/font2.fntdata"/><Relationship Id="rId157"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presProps" Target="presProps.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font" Target="fonts/font13.fntdata"/><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font" Target="fonts/font8.fntdata"/><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font" Target="fonts/font3.fntdata"/><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53" Type="http://schemas.openxmlformats.org/officeDocument/2006/relationships/viewProps" Target="viewProps.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font" Target="fonts/font14.fntdata"/><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2.xml"/><Relationship Id="rId26" Type="http://schemas.openxmlformats.org/officeDocument/2006/relationships/slide" Target="slides/slide19.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5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tasha Eckart Baning" userId="S::neckartbaning_vtnea.org#ext#@neahq.onmicrosoft.com::1c6c3eb4-b926-476d-a317-5d19e273697e" providerId="AD" clId="Web-{20C0927F-AC31-4136-B163-09F7353E8FE0}"/>
    <pc:docChg chg="modSld">
      <pc:chgData name="Natasha Eckart Baning" userId="S::neckartbaning_vtnea.org#ext#@neahq.onmicrosoft.com::1c6c3eb4-b926-476d-a317-5d19e273697e" providerId="AD" clId="Web-{20C0927F-AC31-4136-B163-09F7353E8FE0}" dt="2026-09-15T14:31:12.231" v="95" actId="20577"/>
      <pc:docMkLst>
        <pc:docMk/>
      </pc:docMkLst>
      <pc:sldChg chg="modSp">
        <pc:chgData name="Natasha Eckart Baning" userId="S::neckartbaning_vtnea.org#ext#@neahq.onmicrosoft.com::1c6c3eb4-b926-476d-a317-5d19e273697e" providerId="AD" clId="Web-{20C0927F-AC31-4136-B163-09F7353E8FE0}" dt="2026-09-15T14:30:46.308" v="91" actId="20577"/>
        <pc:sldMkLst>
          <pc:docMk/>
          <pc:sldMk cId="3425188658" sldId="1206"/>
        </pc:sldMkLst>
        <pc:spChg chg="mod">
          <ac:chgData name="Natasha Eckart Baning" userId="S::neckartbaning_vtnea.org#ext#@neahq.onmicrosoft.com::1c6c3eb4-b926-476d-a317-5d19e273697e" providerId="AD" clId="Web-{20C0927F-AC31-4136-B163-09F7353E8FE0}" dt="2026-09-15T14:30:46.308" v="91" actId="20577"/>
          <ac:spMkLst>
            <pc:docMk/>
            <pc:sldMk cId="3425188658" sldId="1206"/>
            <ac:spMk id="2" creationId="{00000000-0000-0000-0000-000000000000}"/>
          </ac:spMkLst>
        </pc:spChg>
      </pc:sldChg>
      <pc:sldChg chg="modSp">
        <pc:chgData name="Natasha Eckart Baning" userId="S::neckartbaning_vtnea.org#ext#@neahq.onmicrosoft.com::1c6c3eb4-b926-476d-a317-5d19e273697e" providerId="AD" clId="Web-{20C0927F-AC31-4136-B163-09F7353E8FE0}" dt="2026-09-15T14:30:56.590" v="92" actId="20577"/>
        <pc:sldMkLst>
          <pc:docMk/>
          <pc:sldMk cId="3244653657" sldId="1207"/>
        </pc:sldMkLst>
        <pc:spChg chg="mod">
          <ac:chgData name="Natasha Eckart Baning" userId="S::neckartbaning_vtnea.org#ext#@neahq.onmicrosoft.com::1c6c3eb4-b926-476d-a317-5d19e273697e" providerId="AD" clId="Web-{20C0927F-AC31-4136-B163-09F7353E8FE0}" dt="2026-09-15T14:30:56.590" v="92" actId="20577"/>
          <ac:spMkLst>
            <pc:docMk/>
            <pc:sldMk cId="3244653657" sldId="1207"/>
            <ac:spMk id="2" creationId="{7707B4AB-F10B-4E6F-B148-24781C818717}"/>
          </ac:spMkLst>
        </pc:spChg>
      </pc:sldChg>
      <pc:sldChg chg="modSp">
        <pc:chgData name="Natasha Eckart Baning" userId="S::neckartbaning_vtnea.org#ext#@neahq.onmicrosoft.com::1c6c3eb4-b926-476d-a317-5d19e273697e" providerId="AD" clId="Web-{20C0927F-AC31-4136-B163-09F7353E8FE0}" dt="2026-09-15T14:31:12.231" v="95" actId="20577"/>
        <pc:sldMkLst>
          <pc:docMk/>
          <pc:sldMk cId="2415991504" sldId="1209"/>
        </pc:sldMkLst>
        <pc:spChg chg="mod">
          <ac:chgData name="Natasha Eckart Baning" userId="S::neckartbaning_vtnea.org#ext#@neahq.onmicrosoft.com::1c6c3eb4-b926-476d-a317-5d19e273697e" providerId="AD" clId="Web-{20C0927F-AC31-4136-B163-09F7353E8FE0}" dt="2026-09-15T14:31:12.231" v="95" actId="20577"/>
          <ac:spMkLst>
            <pc:docMk/>
            <pc:sldMk cId="2415991504" sldId="1209"/>
            <ac:spMk id="461" creationId="{00000000-0000-0000-0000-000000000000}"/>
          </ac:spMkLst>
        </pc:spChg>
      </pc:sldChg>
    </pc:docChg>
  </pc:docChgLst>
  <pc:docChgLst>
    <pc:chgData name="Anderson, Beth [MN]" userId="S::beth.anderson_edmn.org#ext#@neahq.onmicrosoft.com::5b8578cb-70f0-443a-9677-e2a4ce5ebb28" providerId="AD" clId="Web-{A2FC64A7-7666-0B9A-DD95-BE4626EF3150}"/>
    <pc:docChg chg="modSld">
      <pc:chgData name="Anderson, Beth [MN]" userId="S::beth.anderson_edmn.org#ext#@neahq.onmicrosoft.com::5b8578cb-70f0-443a-9677-e2a4ce5ebb28" providerId="AD" clId="Web-{A2FC64A7-7666-0B9A-DD95-BE4626EF3150}" dt="2026-09-15T20:33:20.058" v="4" actId="20577"/>
      <pc:docMkLst>
        <pc:docMk/>
      </pc:docMkLst>
      <pc:sldChg chg="modSp">
        <pc:chgData name="Anderson, Beth [MN]" userId="S::beth.anderson_edmn.org#ext#@neahq.onmicrosoft.com::5b8578cb-70f0-443a-9677-e2a4ce5ebb28" providerId="AD" clId="Web-{A2FC64A7-7666-0B9A-DD95-BE4626EF3150}" dt="2026-09-15T20:33:20.058" v="4" actId="20577"/>
        <pc:sldMkLst>
          <pc:docMk/>
          <pc:sldMk cId="1123124431" sldId="1429"/>
        </pc:sldMkLst>
        <pc:spChg chg="mod">
          <ac:chgData name="Anderson, Beth [MN]" userId="S::beth.anderson_edmn.org#ext#@neahq.onmicrosoft.com::5b8578cb-70f0-443a-9677-e2a4ce5ebb28" providerId="AD" clId="Web-{A2FC64A7-7666-0B9A-DD95-BE4626EF3150}" dt="2026-09-15T20:33:20.058" v="4" actId="20577"/>
          <ac:spMkLst>
            <pc:docMk/>
            <pc:sldMk cId="1123124431" sldId="1429"/>
            <ac:spMk id="65" creationId="{F17093E1-BC3D-0DBB-D143-C4CD0224767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E5A8E6-CC4D-4138-A507-ED295E00E316}" type="doc">
      <dgm:prSet loTypeId="urn:microsoft.com/office/officeart/2005/8/layout/vList2" loCatId="list" qsTypeId="urn:microsoft.com/office/officeart/2005/8/quickstyle/simple4" qsCatId="simple" csTypeId="urn:microsoft.com/office/officeart/2005/8/colors/colorful1" csCatId="colorful" phldr="1"/>
      <dgm:spPr/>
      <dgm:t>
        <a:bodyPr/>
        <a:lstStyle/>
        <a:p>
          <a:endParaRPr lang="en-US"/>
        </a:p>
      </dgm:t>
    </dgm:pt>
    <dgm:pt modelId="{FC0C97F3-E175-4F44-9A95-9DAB0B52DE2D}">
      <dgm:prSet/>
      <dgm:spPr/>
      <dgm:t>
        <a:bodyPr/>
        <a:lstStyle/>
        <a:p>
          <a:pPr algn="l" rtl="0">
            <a:lnSpc>
              <a:spcPct val="90000"/>
            </a:lnSpc>
          </a:pPr>
          <a:r>
            <a:rPr lang="en-US" sz="2700" b="1">
              <a:solidFill>
                <a:srgbClr val="FFFFFF"/>
              </a:solidFill>
              <a:ea typeface="+mn-ea"/>
              <a:cs typeface="+mn-cs"/>
            </a:rPr>
            <a:t>For each </a:t>
          </a:r>
          <a:r>
            <a:rPr lang="en-US" sz="2700" b="1">
              <a:solidFill>
                <a:srgbClr val="FFFFFF"/>
              </a:solidFill>
              <a:latin typeface="Euphemia"/>
              <a:ea typeface="+mn-ea"/>
              <a:cs typeface="+mn-cs"/>
            </a:rPr>
            <a:t>problem ask these questions: </a:t>
          </a:r>
          <a:endParaRPr lang="en-US" sz="2700">
            <a:solidFill>
              <a:srgbClr val="FFFFFF"/>
            </a:solidFill>
            <a:ea typeface="+mn-ea"/>
            <a:cs typeface="+mn-cs"/>
          </a:endParaRPr>
        </a:p>
      </dgm:t>
    </dgm:pt>
    <dgm:pt modelId="{F77C778C-79D1-4085-929A-558C66956D74}" type="parTrans" cxnId="{33BFC626-D4A5-4794-B79E-30DA74EA0687}">
      <dgm:prSet/>
      <dgm:spPr/>
      <dgm:t>
        <a:bodyPr/>
        <a:lstStyle/>
        <a:p>
          <a:endParaRPr lang="en-US"/>
        </a:p>
      </dgm:t>
    </dgm:pt>
    <dgm:pt modelId="{532BFDF4-8E7F-4768-9A06-01463C9F5759}" type="sibTrans" cxnId="{33BFC626-D4A5-4794-B79E-30DA74EA0687}">
      <dgm:prSet/>
      <dgm:spPr/>
      <dgm:t>
        <a:bodyPr/>
        <a:lstStyle/>
        <a:p>
          <a:endParaRPr lang="en-US"/>
        </a:p>
      </dgm:t>
    </dgm:pt>
    <dgm:pt modelId="{C3FF9E42-7B6B-4D04-8BEF-5D401759B574}">
      <dgm:prSet/>
      <dgm:spPr/>
      <dgm:t>
        <a:bodyPr/>
        <a:lstStyle/>
        <a:p>
          <a:pPr algn="l">
            <a:lnSpc>
              <a:spcPct val="90000"/>
            </a:lnSpc>
          </a:pPr>
          <a:r>
            <a:rPr lang="en-US" sz="2700">
              <a:solidFill>
                <a:srgbClr val="FFFFFF"/>
              </a:solidFill>
              <a:ea typeface="+mn-ea"/>
              <a:cs typeface="+mn-cs"/>
            </a:rPr>
            <a:t>​Who is most directly impacted? </a:t>
          </a:r>
        </a:p>
      </dgm:t>
    </dgm:pt>
    <dgm:pt modelId="{5846D4F9-0D25-4FB7-906E-BB44477FEDE5}" type="parTrans" cxnId="{A22F96F2-82AA-46F3-9672-B2174E945A0B}">
      <dgm:prSet/>
      <dgm:spPr/>
      <dgm:t>
        <a:bodyPr/>
        <a:lstStyle/>
        <a:p>
          <a:endParaRPr lang="en-US"/>
        </a:p>
      </dgm:t>
    </dgm:pt>
    <dgm:pt modelId="{F4626916-5A6F-4624-9422-25C861EEFC4F}" type="sibTrans" cxnId="{A22F96F2-82AA-46F3-9672-B2174E945A0B}">
      <dgm:prSet/>
      <dgm:spPr/>
      <dgm:t>
        <a:bodyPr/>
        <a:lstStyle/>
        <a:p>
          <a:endParaRPr lang="en-US"/>
        </a:p>
      </dgm:t>
    </dgm:pt>
    <dgm:pt modelId="{C931E8DB-10EE-4A34-AE4F-5D34C55AE2B5}">
      <dgm:prSet/>
      <dgm:spPr/>
      <dgm:t>
        <a:bodyPr/>
        <a:lstStyle/>
        <a:p>
          <a:pPr algn="l">
            <a:lnSpc>
              <a:spcPct val="90000"/>
            </a:lnSpc>
          </a:pPr>
          <a:r>
            <a:rPr lang="en-US" sz="2700">
              <a:solidFill>
                <a:srgbClr val="FFFFFF"/>
              </a:solidFill>
              <a:ea typeface="+mn-ea"/>
              <a:cs typeface="+mn-cs"/>
            </a:rPr>
            <a:t>Who has been left out?</a:t>
          </a:r>
        </a:p>
      </dgm:t>
    </dgm:pt>
    <dgm:pt modelId="{95269BD8-0688-45DF-B591-56251D1C2C5E}" type="parTrans" cxnId="{783EA72B-12D4-4F4D-BCD3-9EC17722F445}">
      <dgm:prSet/>
      <dgm:spPr/>
      <dgm:t>
        <a:bodyPr/>
        <a:lstStyle/>
        <a:p>
          <a:endParaRPr lang="en-US"/>
        </a:p>
      </dgm:t>
    </dgm:pt>
    <dgm:pt modelId="{1B9D47C2-A3F0-4DE0-B004-2728A3B9D13D}" type="sibTrans" cxnId="{783EA72B-12D4-4F4D-BCD3-9EC17722F445}">
      <dgm:prSet/>
      <dgm:spPr/>
      <dgm:t>
        <a:bodyPr/>
        <a:lstStyle/>
        <a:p>
          <a:endParaRPr lang="en-US"/>
        </a:p>
      </dgm:t>
    </dgm:pt>
    <dgm:pt modelId="{BF23AB53-41C7-4C89-8DA3-8917850559DE}">
      <dgm:prSet/>
      <dgm:spPr/>
      <dgm:t>
        <a:bodyPr/>
        <a:lstStyle/>
        <a:p>
          <a:pPr algn="l">
            <a:lnSpc>
              <a:spcPct val="90000"/>
            </a:lnSpc>
          </a:pPr>
          <a:r>
            <a:rPr lang="en-US" sz="2700">
              <a:solidFill>
                <a:srgbClr val="FFFFFF"/>
              </a:solidFill>
              <a:ea typeface="+mn-ea"/>
              <a:cs typeface="+mn-cs"/>
            </a:rPr>
            <a:t>How can they be directly </a:t>
          </a:r>
          <a:r>
            <a:rPr lang="en-US" sz="2700">
              <a:solidFill>
                <a:srgbClr val="FFFFFF"/>
              </a:solidFill>
              <a:latin typeface="Euphemia"/>
              <a:ea typeface="+mn-ea"/>
              <a:cs typeface="+mn-cs"/>
            </a:rPr>
            <a:t>engaged</a:t>
          </a:r>
          <a:r>
            <a:rPr lang="en-US" sz="2700">
              <a:solidFill>
                <a:srgbClr val="FFFFFF"/>
              </a:solidFill>
              <a:ea typeface="+mn-ea"/>
              <a:cs typeface="+mn-cs"/>
            </a:rPr>
            <a:t>?</a:t>
          </a:r>
        </a:p>
      </dgm:t>
    </dgm:pt>
    <dgm:pt modelId="{A06E89E9-6C02-46DE-8464-CC99FD1B2BDD}" type="parTrans" cxnId="{B6372C48-175F-4609-A4B7-8A88A29D0BBF}">
      <dgm:prSet/>
      <dgm:spPr/>
      <dgm:t>
        <a:bodyPr/>
        <a:lstStyle/>
        <a:p>
          <a:endParaRPr lang="en-US"/>
        </a:p>
      </dgm:t>
    </dgm:pt>
    <dgm:pt modelId="{3B0BC8DD-CD9E-4C0D-AACE-0B6A5C535CB0}" type="sibTrans" cxnId="{B6372C48-175F-4609-A4B7-8A88A29D0BBF}">
      <dgm:prSet/>
      <dgm:spPr/>
      <dgm:t>
        <a:bodyPr/>
        <a:lstStyle/>
        <a:p>
          <a:endParaRPr lang="en-US"/>
        </a:p>
      </dgm:t>
    </dgm:pt>
    <dgm:pt modelId="{3CA1AD72-F7B1-48F1-9CF4-046F24040EF0}">
      <dgm:prSet/>
      <dgm:spPr/>
      <dgm:t>
        <a:bodyPr/>
        <a:lstStyle/>
        <a:p>
          <a:pPr algn="l">
            <a:lnSpc>
              <a:spcPct val="90000"/>
            </a:lnSpc>
          </a:pPr>
          <a:r>
            <a:rPr lang="en-US" sz="2700">
              <a:solidFill>
                <a:srgbClr val="FFFFFF"/>
              </a:solidFill>
              <a:ea typeface="+mn-ea"/>
              <a:cs typeface="+mn-cs"/>
            </a:rPr>
            <a:t>How do our demands advance race, class, or gender justice?</a:t>
          </a:r>
        </a:p>
      </dgm:t>
    </dgm:pt>
    <dgm:pt modelId="{0C2A4FA0-5F81-4ABB-B1B9-0D713EC9975F}" type="parTrans" cxnId="{BA74C964-2D88-4D13-97C5-4EDF56E3E648}">
      <dgm:prSet/>
      <dgm:spPr/>
      <dgm:t>
        <a:bodyPr/>
        <a:lstStyle/>
        <a:p>
          <a:endParaRPr lang="en-US"/>
        </a:p>
      </dgm:t>
    </dgm:pt>
    <dgm:pt modelId="{C9B36607-1F8C-4C41-A6B8-15FEC00E6FBC}" type="sibTrans" cxnId="{BA74C964-2D88-4D13-97C5-4EDF56E3E648}">
      <dgm:prSet/>
      <dgm:spPr/>
      <dgm:t>
        <a:bodyPr/>
        <a:lstStyle/>
        <a:p>
          <a:endParaRPr lang="en-US"/>
        </a:p>
      </dgm:t>
    </dgm:pt>
    <dgm:pt modelId="{6D525DC9-FBE5-46ED-9C74-5241995BDFA9}" type="pres">
      <dgm:prSet presAssocID="{DAE5A8E6-CC4D-4138-A507-ED295E00E316}" presName="linear" presStyleCnt="0">
        <dgm:presLayoutVars>
          <dgm:animLvl val="lvl"/>
          <dgm:resizeHandles val="exact"/>
        </dgm:presLayoutVars>
      </dgm:prSet>
      <dgm:spPr/>
    </dgm:pt>
    <dgm:pt modelId="{70D0CEC9-08F0-46B2-AB0A-E3A8880747B5}" type="pres">
      <dgm:prSet presAssocID="{FC0C97F3-E175-4F44-9A95-9DAB0B52DE2D}" presName="parentText" presStyleLbl="node1" presStyleIdx="0" presStyleCnt="5">
        <dgm:presLayoutVars>
          <dgm:chMax val="0"/>
          <dgm:bulletEnabled val="1"/>
        </dgm:presLayoutVars>
      </dgm:prSet>
      <dgm:spPr/>
    </dgm:pt>
    <dgm:pt modelId="{11C2C049-E9C3-427B-8DF3-13A5CFF175B8}" type="pres">
      <dgm:prSet presAssocID="{532BFDF4-8E7F-4768-9A06-01463C9F5759}" presName="spacer" presStyleCnt="0"/>
      <dgm:spPr/>
    </dgm:pt>
    <dgm:pt modelId="{F6E1E5A1-EC06-4A04-8456-07A071A97AFE}" type="pres">
      <dgm:prSet presAssocID="{C3FF9E42-7B6B-4D04-8BEF-5D401759B574}" presName="parentText" presStyleLbl="node1" presStyleIdx="1" presStyleCnt="5">
        <dgm:presLayoutVars>
          <dgm:chMax val="0"/>
          <dgm:bulletEnabled val="1"/>
        </dgm:presLayoutVars>
      </dgm:prSet>
      <dgm:spPr/>
    </dgm:pt>
    <dgm:pt modelId="{3A881CBD-401B-4CC9-B4CE-0411DBDC704C}" type="pres">
      <dgm:prSet presAssocID="{F4626916-5A6F-4624-9422-25C861EEFC4F}" presName="spacer" presStyleCnt="0"/>
      <dgm:spPr/>
    </dgm:pt>
    <dgm:pt modelId="{C8EB0ACF-C8E6-4654-B8DB-46A29DFDA63E}" type="pres">
      <dgm:prSet presAssocID="{C931E8DB-10EE-4A34-AE4F-5D34C55AE2B5}" presName="parentText" presStyleLbl="node1" presStyleIdx="2" presStyleCnt="5" custLinFactY="-1417" custLinFactNeighborX="2615" custLinFactNeighborY="-100000">
        <dgm:presLayoutVars>
          <dgm:chMax val="0"/>
          <dgm:bulletEnabled val="1"/>
        </dgm:presLayoutVars>
      </dgm:prSet>
      <dgm:spPr/>
    </dgm:pt>
    <dgm:pt modelId="{4361544B-527F-46DC-A478-9CD20694B8CE}" type="pres">
      <dgm:prSet presAssocID="{1B9D47C2-A3F0-4DE0-B004-2728A3B9D13D}" presName="spacer" presStyleCnt="0"/>
      <dgm:spPr/>
    </dgm:pt>
    <dgm:pt modelId="{6498B47E-479E-4485-9910-12C6A2C4684A}" type="pres">
      <dgm:prSet presAssocID="{BF23AB53-41C7-4C89-8DA3-8917850559DE}" presName="parentText" presStyleLbl="node1" presStyleIdx="3" presStyleCnt="5">
        <dgm:presLayoutVars>
          <dgm:chMax val="0"/>
          <dgm:bulletEnabled val="1"/>
        </dgm:presLayoutVars>
      </dgm:prSet>
      <dgm:spPr/>
    </dgm:pt>
    <dgm:pt modelId="{087D0803-A8E5-4E1F-996B-0FEB42F8D8B2}" type="pres">
      <dgm:prSet presAssocID="{3B0BC8DD-CD9E-4C0D-AACE-0B6A5C535CB0}" presName="spacer" presStyleCnt="0"/>
      <dgm:spPr/>
    </dgm:pt>
    <dgm:pt modelId="{E05D7CB8-5D46-40FB-B953-345710A46EEC}" type="pres">
      <dgm:prSet presAssocID="{3CA1AD72-F7B1-48F1-9CF4-046F24040EF0}" presName="parentText" presStyleLbl="node1" presStyleIdx="4" presStyleCnt="5">
        <dgm:presLayoutVars>
          <dgm:chMax val="0"/>
          <dgm:bulletEnabled val="1"/>
        </dgm:presLayoutVars>
      </dgm:prSet>
      <dgm:spPr/>
    </dgm:pt>
  </dgm:ptLst>
  <dgm:cxnLst>
    <dgm:cxn modelId="{5752A701-F452-4C75-A281-A1C4609BBF99}" type="presOf" srcId="{BF23AB53-41C7-4C89-8DA3-8917850559DE}" destId="{6498B47E-479E-4485-9910-12C6A2C4684A}" srcOrd="0" destOrd="0" presId="urn:microsoft.com/office/officeart/2005/8/layout/vList2"/>
    <dgm:cxn modelId="{33BFC626-D4A5-4794-B79E-30DA74EA0687}" srcId="{DAE5A8E6-CC4D-4138-A507-ED295E00E316}" destId="{FC0C97F3-E175-4F44-9A95-9DAB0B52DE2D}" srcOrd="0" destOrd="0" parTransId="{F77C778C-79D1-4085-929A-558C66956D74}" sibTransId="{532BFDF4-8E7F-4768-9A06-01463C9F5759}"/>
    <dgm:cxn modelId="{783EA72B-12D4-4F4D-BCD3-9EC17722F445}" srcId="{DAE5A8E6-CC4D-4138-A507-ED295E00E316}" destId="{C931E8DB-10EE-4A34-AE4F-5D34C55AE2B5}" srcOrd="2" destOrd="0" parTransId="{95269BD8-0688-45DF-B591-56251D1C2C5E}" sibTransId="{1B9D47C2-A3F0-4DE0-B004-2728A3B9D13D}"/>
    <dgm:cxn modelId="{9903A75B-DCB3-4C64-B1A5-115C28A4467B}" type="presOf" srcId="{C3FF9E42-7B6B-4D04-8BEF-5D401759B574}" destId="{F6E1E5A1-EC06-4A04-8456-07A071A97AFE}" srcOrd="0" destOrd="0" presId="urn:microsoft.com/office/officeart/2005/8/layout/vList2"/>
    <dgm:cxn modelId="{BA74C964-2D88-4D13-97C5-4EDF56E3E648}" srcId="{DAE5A8E6-CC4D-4138-A507-ED295E00E316}" destId="{3CA1AD72-F7B1-48F1-9CF4-046F24040EF0}" srcOrd="4" destOrd="0" parTransId="{0C2A4FA0-5F81-4ABB-B1B9-0D713EC9975F}" sibTransId="{C9B36607-1F8C-4C41-A6B8-15FEC00E6FBC}"/>
    <dgm:cxn modelId="{B6372C48-175F-4609-A4B7-8A88A29D0BBF}" srcId="{DAE5A8E6-CC4D-4138-A507-ED295E00E316}" destId="{BF23AB53-41C7-4C89-8DA3-8917850559DE}" srcOrd="3" destOrd="0" parTransId="{A06E89E9-6C02-46DE-8464-CC99FD1B2BDD}" sibTransId="{3B0BC8DD-CD9E-4C0D-AACE-0B6A5C535CB0}"/>
    <dgm:cxn modelId="{9AD63F4C-88D2-4C1D-B554-F956A278AD29}" type="presOf" srcId="{DAE5A8E6-CC4D-4138-A507-ED295E00E316}" destId="{6D525DC9-FBE5-46ED-9C74-5241995BDFA9}" srcOrd="0" destOrd="0" presId="urn:microsoft.com/office/officeart/2005/8/layout/vList2"/>
    <dgm:cxn modelId="{1F26509A-4CCF-4E4D-B4EF-BBACB8CDEDA5}" type="presOf" srcId="{C931E8DB-10EE-4A34-AE4F-5D34C55AE2B5}" destId="{C8EB0ACF-C8E6-4654-B8DB-46A29DFDA63E}" srcOrd="0" destOrd="0" presId="urn:microsoft.com/office/officeart/2005/8/layout/vList2"/>
    <dgm:cxn modelId="{1166FEB0-535F-4372-AC5F-C72384639FC7}" type="presOf" srcId="{FC0C97F3-E175-4F44-9A95-9DAB0B52DE2D}" destId="{70D0CEC9-08F0-46B2-AB0A-E3A8880747B5}" srcOrd="0" destOrd="0" presId="urn:microsoft.com/office/officeart/2005/8/layout/vList2"/>
    <dgm:cxn modelId="{7183D9EE-D083-4C8D-8976-DB7A79AB487B}" type="presOf" srcId="{3CA1AD72-F7B1-48F1-9CF4-046F24040EF0}" destId="{E05D7CB8-5D46-40FB-B953-345710A46EEC}" srcOrd="0" destOrd="0" presId="urn:microsoft.com/office/officeart/2005/8/layout/vList2"/>
    <dgm:cxn modelId="{A22F96F2-82AA-46F3-9672-B2174E945A0B}" srcId="{DAE5A8E6-CC4D-4138-A507-ED295E00E316}" destId="{C3FF9E42-7B6B-4D04-8BEF-5D401759B574}" srcOrd="1" destOrd="0" parTransId="{5846D4F9-0D25-4FB7-906E-BB44477FEDE5}" sibTransId="{F4626916-5A6F-4624-9422-25C861EEFC4F}"/>
    <dgm:cxn modelId="{F1EB12BA-364D-4148-8BBD-E6D11FD0DFD6}" type="presParOf" srcId="{6D525DC9-FBE5-46ED-9C74-5241995BDFA9}" destId="{70D0CEC9-08F0-46B2-AB0A-E3A8880747B5}" srcOrd="0" destOrd="0" presId="urn:microsoft.com/office/officeart/2005/8/layout/vList2"/>
    <dgm:cxn modelId="{A417B1B4-BC2F-413B-8E9A-CCD333ED1D3A}" type="presParOf" srcId="{6D525DC9-FBE5-46ED-9C74-5241995BDFA9}" destId="{11C2C049-E9C3-427B-8DF3-13A5CFF175B8}" srcOrd="1" destOrd="0" presId="urn:microsoft.com/office/officeart/2005/8/layout/vList2"/>
    <dgm:cxn modelId="{6AA54345-3FA9-4463-9CA5-73E7318E78A0}" type="presParOf" srcId="{6D525DC9-FBE5-46ED-9C74-5241995BDFA9}" destId="{F6E1E5A1-EC06-4A04-8456-07A071A97AFE}" srcOrd="2" destOrd="0" presId="urn:microsoft.com/office/officeart/2005/8/layout/vList2"/>
    <dgm:cxn modelId="{081C119B-B9EF-4543-998B-78562F206344}" type="presParOf" srcId="{6D525DC9-FBE5-46ED-9C74-5241995BDFA9}" destId="{3A881CBD-401B-4CC9-B4CE-0411DBDC704C}" srcOrd="3" destOrd="0" presId="urn:microsoft.com/office/officeart/2005/8/layout/vList2"/>
    <dgm:cxn modelId="{298E5802-C626-4728-97EF-C3B266D8780B}" type="presParOf" srcId="{6D525DC9-FBE5-46ED-9C74-5241995BDFA9}" destId="{C8EB0ACF-C8E6-4654-B8DB-46A29DFDA63E}" srcOrd="4" destOrd="0" presId="urn:microsoft.com/office/officeart/2005/8/layout/vList2"/>
    <dgm:cxn modelId="{024362D6-E642-4FEB-AC01-946B50C64CA8}" type="presParOf" srcId="{6D525DC9-FBE5-46ED-9C74-5241995BDFA9}" destId="{4361544B-527F-46DC-A478-9CD20694B8CE}" srcOrd="5" destOrd="0" presId="urn:microsoft.com/office/officeart/2005/8/layout/vList2"/>
    <dgm:cxn modelId="{A4F01624-A8C3-4F26-8C6A-779552319971}" type="presParOf" srcId="{6D525DC9-FBE5-46ED-9C74-5241995BDFA9}" destId="{6498B47E-479E-4485-9910-12C6A2C4684A}" srcOrd="6" destOrd="0" presId="urn:microsoft.com/office/officeart/2005/8/layout/vList2"/>
    <dgm:cxn modelId="{FA88D50F-0B8B-4E51-A2FB-B5713E7A9A91}" type="presParOf" srcId="{6D525DC9-FBE5-46ED-9C74-5241995BDFA9}" destId="{087D0803-A8E5-4E1F-996B-0FEB42F8D8B2}" srcOrd="7" destOrd="0" presId="urn:microsoft.com/office/officeart/2005/8/layout/vList2"/>
    <dgm:cxn modelId="{58C8F9FB-5653-40F8-B6C7-79B4456495FF}" type="presParOf" srcId="{6D525DC9-FBE5-46ED-9C74-5241995BDFA9}" destId="{E05D7CB8-5D46-40FB-B953-345710A46EEC}"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7817367-8EFE-40C9-94EC-27B034004558}" type="doc">
      <dgm:prSet loTypeId="urn:microsoft.com/office/officeart/2005/8/layout/chevron2" loCatId="process" qsTypeId="urn:microsoft.com/office/officeart/2005/8/quickstyle/simple4" qsCatId="simple" csTypeId="urn:microsoft.com/office/officeart/2005/8/colors/colorful5" csCatId="colorful" phldr="1"/>
      <dgm:spPr/>
      <dgm:t>
        <a:bodyPr/>
        <a:lstStyle/>
        <a:p>
          <a:endParaRPr lang="en-US"/>
        </a:p>
      </dgm:t>
    </dgm:pt>
    <dgm:pt modelId="{1BE85637-5C25-4F56-965E-D4BE6E995B5B}">
      <dgm:prSet phldrT="[Text]" phldr="0" custT="1"/>
      <dgm:spPr>
        <a:ln>
          <a:noFill/>
        </a:ln>
      </dgm:spPr>
      <dgm:t>
        <a:bodyPr/>
        <a:lstStyle/>
        <a:p>
          <a:pPr rtl="0"/>
          <a:r>
            <a:rPr lang="en-US" sz="2000"/>
            <a:t>Possess an organizing and leadership mindset</a:t>
          </a:r>
        </a:p>
      </dgm:t>
    </dgm:pt>
    <dgm:pt modelId="{0722458D-B320-4BC1-8E19-2C49235332AB}" type="parTrans" cxnId="{827A03BA-8A95-41D4-9FCC-647CDB1B79FB}">
      <dgm:prSet/>
      <dgm:spPr/>
      <dgm:t>
        <a:bodyPr/>
        <a:lstStyle/>
        <a:p>
          <a:endParaRPr lang="en-US"/>
        </a:p>
      </dgm:t>
    </dgm:pt>
    <dgm:pt modelId="{7CC4F438-7038-46E5-B0D2-F97C098772DC}" type="sibTrans" cxnId="{827A03BA-8A95-41D4-9FCC-647CDB1B79FB}">
      <dgm:prSet/>
      <dgm:spPr/>
      <dgm:t>
        <a:bodyPr/>
        <a:lstStyle/>
        <a:p>
          <a:endParaRPr lang="en-US"/>
        </a:p>
      </dgm:t>
    </dgm:pt>
    <dgm:pt modelId="{1930A87B-B0D8-43BE-B56F-CFD3C7D781FB}">
      <dgm:prSet phldr="0" custT="1"/>
      <dgm:spPr>
        <a:ln>
          <a:noFill/>
        </a:ln>
      </dgm:spPr>
      <dgm:t>
        <a:bodyPr/>
        <a:lstStyle/>
        <a:p>
          <a:pPr rtl="0"/>
          <a:r>
            <a:rPr lang="en-US" sz="2000"/>
            <a:t>Engages in peer </a:t>
          </a:r>
          <a:r>
            <a:rPr lang="en-US" sz="2000">
              <a:latin typeface="Euphemia"/>
            </a:rPr>
            <a:t>problem solving and coaching</a:t>
          </a:r>
        </a:p>
      </dgm:t>
    </dgm:pt>
    <dgm:pt modelId="{3184F330-ECDE-4F6F-89E6-576D7117D8E3}" type="parTrans" cxnId="{E83953A1-5294-4B13-A848-0A053786F3AD}">
      <dgm:prSet/>
      <dgm:spPr/>
      <dgm:t>
        <a:bodyPr/>
        <a:lstStyle/>
        <a:p>
          <a:endParaRPr lang="en-US"/>
        </a:p>
      </dgm:t>
    </dgm:pt>
    <dgm:pt modelId="{67456555-7E62-411C-A87A-19A817267C1B}" type="sibTrans" cxnId="{E83953A1-5294-4B13-A848-0A053786F3AD}">
      <dgm:prSet/>
      <dgm:spPr/>
      <dgm:t>
        <a:bodyPr/>
        <a:lstStyle/>
        <a:p>
          <a:endParaRPr lang="en-US"/>
        </a:p>
      </dgm:t>
    </dgm:pt>
    <dgm:pt modelId="{E6C016A8-F1E0-459F-B2C5-B8935943A953}">
      <dgm:prSet phldrT="[Text]" phldr="0"/>
      <dgm:spPr/>
      <dgm:t>
        <a:bodyPr/>
        <a:lstStyle/>
        <a:p>
          <a:pPr rtl="0"/>
          <a:r>
            <a:rPr lang="en-US" b="1">
              <a:latin typeface="Euphemia"/>
            </a:rPr>
            <a:t>Campaign Coach</a:t>
          </a:r>
          <a:endParaRPr lang="en-US" b="1"/>
        </a:p>
      </dgm:t>
    </dgm:pt>
    <dgm:pt modelId="{D523D1FD-230B-4229-8D05-F6D8DD352FF1}" type="sibTrans" cxnId="{6AB91884-9065-4917-B439-6521F734BA48}">
      <dgm:prSet/>
      <dgm:spPr/>
      <dgm:t>
        <a:bodyPr/>
        <a:lstStyle/>
        <a:p>
          <a:endParaRPr lang="en-US"/>
        </a:p>
      </dgm:t>
    </dgm:pt>
    <dgm:pt modelId="{252B9751-F2DC-40C5-B58D-6EA1345C8825}" type="parTrans" cxnId="{6AB91884-9065-4917-B439-6521F734BA48}">
      <dgm:prSet/>
      <dgm:spPr/>
      <dgm:t>
        <a:bodyPr/>
        <a:lstStyle/>
        <a:p>
          <a:endParaRPr lang="en-US"/>
        </a:p>
      </dgm:t>
    </dgm:pt>
    <dgm:pt modelId="{2ADEC2AF-0313-4B38-BB0D-BFE7CE70DAAD}">
      <dgm:prSet phldrT="[Text]" phldr="0" custT="1"/>
      <dgm:spPr>
        <a:ln>
          <a:noFill/>
        </a:ln>
      </dgm:spPr>
      <dgm:t>
        <a:bodyPr/>
        <a:lstStyle/>
        <a:p>
          <a:pPr rtl="0"/>
          <a:r>
            <a:rPr lang="en-US" sz="2000"/>
            <a:t>Holds coaching calls, with team 2 times a month</a:t>
          </a:r>
        </a:p>
      </dgm:t>
    </dgm:pt>
    <dgm:pt modelId="{A8EFE938-0FD1-4378-972E-8921B05EB68C}" type="parTrans" cxnId="{D69C754E-F5E4-47BE-AB9B-1E7FE3735645}">
      <dgm:prSet/>
      <dgm:spPr/>
      <dgm:t>
        <a:bodyPr/>
        <a:lstStyle/>
        <a:p>
          <a:endParaRPr lang="en-US"/>
        </a:p>
      </dgm:t>
    </dgm:pt>
    <dgm:pt modelId="{CFB71B45-133D-4F84-A417-B4E16B34E1BB}" type="sibTrans" cxnId="{D69C754E-F5E4-47BE-AB9B-1E7FE3735645}">
      <dgm:prSet/>
      <dgm:spPr/>
      <dgm:t>
        <a:bodyPr/>
        <a:lstStyle/>
        <a:p>
          <a:endParaRPr lang="en-US"/>
        </a:p>
      </dgm:t>
    </dgm:pt>
    <dgm:pt modelId="{4B0757A8-4A20-4DAA-A4FB-C7B76332FA92}">
      <dgm:prSet phldrT="[Text]" phldr="0" custT="1"/>
      <dgm:spPr>
        <a:ln>
          <a:noFill/>
        </a:ln>
      </dgm:spPr>
      <dgm:t>
        <a:bodyPr/>
        <a:lstStyle/>
        <a:p>
          <a:pPr rtl="0"/>
          <a:r>
            <a:rPr lang="en-US" sz="2000"/>
            <a:t>Coaches 1–2 local teams</a:t>
          </a:r>
        </a:p>
      </dgm:t>
    </dgm:pt>
    <dgm:pt modelId="{A73DDB9D-1D6A-4A5C-BBFA-5E0396BE0565}" type="parTrans" cxnId="{FD24EEC2-4A0D-41AD-B8E2-71E3B8DA6E40}">
      <dgm:prSet/>
      <dgm:spPr/>
      <dgm:t>
        <a:bodyPr/>
        <a:lstStyle/>
        <a:p>
          <a:endParaRPr lang="en-US"/>
        </a:p>
      </dgm:t>
    </dgm:pt>
    <dgm:pt modelId="{85226C98-B91D-4E9D-927C-A1E17130617A}" type="sibTrans" cxnId="{FD24EEC2-4A0D-41AD-B8E2-71E3B8DA6E40}">
      <dgm:prSet/>
      <dgm:spPr/>
      <dgm:t>
        <a:bodyPr/>
        <a:lstStyle/>
        <a:p>
          <a:endParaRPr lang="en-US"/>
        </a:p>
      </dgm:t>
    </dgm:pt>
    <dgm:pt modelId="{391AE613-2A3F-4446-B7BD-F7DED8A84968}">
      <dgm:prSet phldrT="[Text]" phldr="0" custT="1"/>
      <dgm:spPr>
        <a:ln>
          <a:noFill/>
        </a:ln>
      </dgm:spPr>
      <dgm:t>
        <a:bodyPr/>
        <a:lstStyle/>
        <a:p>
          <a:pPr rtl="0"/>
          <a:r>
            <a:rPr lang="en-US" sz="2000"/>
            <a:t>Attends campaign coach training</a:t>
          </a:r>
        </a:p>
      </dgm:t>
    </dgm:pt>
    <dgm:pt modelId="{F96A24E1-34A7-4883-B01A-A88D84C9A425}" type="parTrans" cxnId="{9C11AF17-DFFA-40E8-ADBE-26F9A34DB1C5}">
      <dgm:prSet/>
      <dgm:spPr/>
      <dgm:t>
        <a:bodyPr/>
        <a:lstStyle/>
        <a:p>
          <a:endParaRPr lang="en-US"/>
        </a:p>
      </dgm:t>
    </dgm:pt>
    <dgm:pt modelId="{9432FB60-C647-4A31-BF18-8B4720C08ECA}" type="sibTrans" cxnId="{9C11AF17-DFFA-40E8-ADBE-26F9A34DB1C5}">
      <dgm:prSet/>
      <dgm:spPr/>
      <dgm:t>
        <a:bodyPr/>
        <a:lstStyle/>
        <a:p>
          <a:endParaRPr lang="en-US"/>
        </a:p>
      </dgm:t>
    </dgm:pt>
    <dgm:pt modelId="{C66B8B32-938A-44EF-95EF-DE9CCDAABFA9}">
      <dgm:prSet phldr="0" custT="1"/>
      <dgm:spPr>
        <a:ln>
          <a:noFill/>
        </a:ln>
      </dgm:spPr>
      <dgm:t>
        <a:bodyPr/>
        <a:lstStyle/>
        <a:p>
          <a:pPr rtl="0"/>
          <a:r>
            <a:rPr lang="en-US" sz="2000">
              <a:latin typeface="Euphemia"/>
            </a:rPr>
            <a:t>Works with a mentor coach</a:t>
          </a:r>
        </a:p>
      </dgm:t>
    </dgm:pt>
    <dgm:pt modelId="{4FD48433-A77D-4D0F-AAD4-89C0984735A7}" type="parTrans" cxnId="{3A65F339-3F84-4108-BCF8-C9DD2EAC1B16}">
      <dgm:prSet/>
      <dgm:spPr/>
      <dgm:t>
        <a:bodyPr/>
        <a:lstStyle/>
        <a:p>
          <a:endParaRPr lang="en-US"/>
        </a:p>
      </dgm:t>
    </dgm:pt>
    <dgm:pt modelId="{7BA397BB-3601-4266-B170-8E5B5A8A30C2}" type="sibTrans" cxnId="{3A65F339-3F84-4108-BCF8-C9DD2EAC1B16}">
      <dgm:prSet/>
      <dgm:spPr/>
      <dgm:t>
        <a:bodyPr/>
        <a:lstStyle/>
        <a:p>
          <a:endParaRPr lang="en-US"/>
        </a:p>
      </dgm:t>
    </dgm:pt>
    <dgm:pt modelId="{26BC1F7F-233C-4449-902C-596F4F7F931C}" type="pres">
      <dgm:prSet presAssocID="{07817367-8EFE-40C9-94EC-27B034004558}" presName="linearFlow" presStyleCnt="0">
        <dgm:presLayoutVars>
          <dgm:dir/>
          <dgm:animLvl val="lvl"/>
          <dgm:resizeHandles val="exact"/>
        </dgm:presLayoutVars>
      </dgm:prSet>
      <dgm:spPr/>
    </dgm:pt>
    <dgm:pt modelId="{C68A0D5B-6B57-49F8-8F15-203C18E464F0}" type="pres">
      <dgm:prSet presAssocID="{E6C016A8-F1E0-459F-B2C5-B8935943A953}" presName="composite" presStyleCnt="0"/>
      <dgm:spPr/>
    </dgm:pt>
    <dgm:pt modelId="{CA4509E2-DB9B-4FB6-8839-1A81E43B4837}" type="pres">
      <dgm:prSet presAssocID="{E6C016A8-F1E0-459F-B2C5-B8935943A953}" presName="parentText" presStyleLbl="alignNode1" presStyleIdx="0" presStyleCnt="1" custLinFactNeighborX="1205" custLinFactNeighborY="-15185">
        <dgm:presLayoutVars>
          <dgm:chMax val="1"/>
          <dgm:bulletEnabled val="1"/>
        </dgm:presLayoutVars>
      </dgm:prSet>
      <dgm:spPr/>
    </dgm:pt>
    <dgm:pt modelId="{EEA5BD63-6B63-44E9-A0ED-F32C25095090}" type="pres">
      <dgm:prSet presAssocID="{E6C016A8-F1E0-459F-B2C5-B8935943A953}" presName="descendantText" presStyleLbl="alignAcc1" presStyleIdx="0" presStyleCnt="1" custScaleY="181112" custLinFactNeighborX="0" custLinFactNeighborY="-1752">
        <dgm:presLayoutVars>
          <dgm:bulletEnabled val="1"/>
        </dgm:presLayoutVars>
      </dgm:prSet>
      <dgm:spPr/>
    </dgm:pt>
  </dgm:ptLst>
  <dgm:cxnLst>
    <dgm:cxn modelId="{9C11AF17-DFFA-40E8-ADBE-26F9A34DB1C5}" srcId="{E6C016A8-F1E0-459F-B2C5-B8935943A953}" destId="{391AE613-2A3F-4446-B7BD-F7DED8A84968}" srcOrd="1" destOrd="0" parTransId="{F96A24E1-34A7-4883-B01A-A88D84C9A425}" sibTransId="{9432FB60-C647-4A31-BF18-8B4720C08ECA}"/>
    <dgm:cxn modelId="{88604135-2A3A-4D1A-AB5E-D429F8148A58}" type="presOf" srcId="{E6C016A8-F1E0-459F-B2C5-B8935943A953}" destId="{CA4509E2-DB9B-4FB6-8839-1A81E43B4837}" srcOrd="0" destOrd="0" presId="urn:microsoft.com/office/officeart/2005/8/layout/chevron2"/>
    <dgm:cxn modelId="{3A65F339-3F84-4108-BCF8-C9DD2EAC1B16}" srcId="{E6C016A8-F1E0-459F-B2C5-B8935943A953}" destId="{C66B8B32-938A-44EF-95EF-DE9CCDAABFA9}" srcOrd="5" destOrd="0" parTransId="{4FD48433-A77D-4D0F-AAD4-89C0984735A7}" sibTransId="{7BA397BB-3601-4266-B170-8E5B5A8A30C2}"/>
    <dgm:cxn modelId="{8EF6BF3A-D2FD-4D9C-8BF5-770D92BD0B26}" type="presOf" srcId="{1930A87B-B0D8-43BE-B56F-CFD3C7D781FB}" destId="{EEA5BD63-6B63-44E9-A0ED-F32C25095090}" srcOrd="0" destOrd="4" presId="urn:microsoft.com/office/officeart/2005/8/layout/chevron2"/>
    <dgm:cxn modelId="{3C8F884B-FCEB-495E-B888-7645C87F77D1}" type="presOf" srcId="{4B0757A8-4A20-4DAA-A4FB-C7B76332FA92}" destId="{EEA5BD63-6B63-44E9-A0ED-F32C25095090}" srcOrd="0" destOrd="2" presId="urn:microsoft.com/office/officeart/2005/8/layout/chevron2"/>
    <dgm:cxn modelId="{D69C754E-F5E4-47BE-AB9B-1E7FE3735645}" srcId="{E6C016A8-F1E0-459F-B2C5-B8935943A953}" destId="{2ADEC2AF-0313-4B38-BB0D-BFE7CE70DAAD}" srcOrd="3" destOrd="0" parTransId="{A8EFE938-0FD1-4378-972E-8921B05EB68C}" sibTransId="{CFB71B45-133D-4F84-A417-B4E16B34E1BB}"/>
    <dgm:cxn modelId="{B877A871-9FAB-4842-9B12-5ECCEBD8BEF9}" type="presOf" srcId="{C66B8B32-938A-44EF-95EF-DE9CCDAABFA9}" destId="{EEA5BD63-6B63-44E9-A0ED-F32C25095090}" srcOrd="0" destOrd="5" presId="urn:microsoft.com/office/officeart/2005/8/layout/chevron2"/>
    <dgm:cxn modelId="{6AB91884-9065-4917-B439-6521F734BA48}" srcId="{07817367-8EFE-40C9-94EC-27B034004558}" destId="{E6C016A8-F1E0-459F-B2C5-B8935943A953}" srcOrd="0" destOrd="0" parTransId="{252B9751-F2DC-40C5-B58D-6EA1345C8825}" sibTransId="{D523D1FD-230B-4229-8D05-F6D8DD352FF1}"/>
    <dgm:cxn modelId="{08D5EE8C-2A24-46C8-A828-01660840E2B7}" type="presOf" srcId="{391AE613-2A3F-4446-B7BD-F7DED8A84968}" destId="{EEA5BD63-6B63-44E9-A0ED-F32C25095090}" srcOrd="0" destOrd="1" presId="urn:microsoft.com/office/officeart/2005/8/layout/chevron2"/>
    <dgm:cxn modelId="{3CE0F88D-AF3B-4739-B88A-429C0D4B1100}" type="presOf" srcId="{1BE85637-5C25-4F56-965E-D4BE6E995B5B}" destId="{EEA5BD63-6B63-44E9-A0ED-F32C25095090}" srcOrd="0" destOrd="0" presId="urn:microsoft.com/office/officeart/2005/8/layout/chevron2"/>
    <dgm:cxn modelId="{D9136F9D-0FBC-4951-A62A-253534560947}" type="presOf" srcId="{07817367-8EFE-40C9-94EC-27B034004558}" destId="{26BC1F7F-233C-4449-902C-596F4F7F931C}" srcOrd="0" destOrd="0" presId="urn:microsoft.com/office/officeart/2005/8/layout/chevron2"/>
    <dgm:cxn modelId="{E83953A1-5294-4B13-A848-0A053786F3AD}" srcId="{E6C016A8-F1E0-459F-B2C5-B8935943A953}" destId="{1930A87B-B0D8-43BE-B56F-CFD3C7D781FB}" srcOrd="4" destOrd="0" parTransId="{3184F330-ECDE-4F6F-89E6-576D7117D8E3}" sibTransId="{67456555-7E62-411C-A87A-19A817267C1B}"/>
    <dgm:cxn modelId="{827A03BA-8A95-41D4-9FCC-647CDB1B79FB}" srcId="{E6C016A8-F1E0-459F-B2C5-B8935943A953}" destId="{1BE85637-5C25-4F56-965E-D4BE6E995B5B}" srcOrd="0" destOrd="0" parTransId="{0722458D-B320-4BC1-8E19-2C49235332AB}" sibTransId="{7CC4F438-7038-46E5-B0D2-F97C098772DC}"/>
    <dgm:cxn modelId="{FD24EEC2-4A0D-41AD-B8E2-71E3B8DA6E40}" srcId="{E6C016A8-F1E0-459F-B2C5-B8935943A953}" destId="{4B0757A8-4A20-4DAA-A4FB-C7B76332FA92}" srcOrd="2" destOrd="0" parTransId="{A73DDB9D-1D6A-4A5C-BBFA-5E0396BE0565}" sibTransId="{85226C98-B91D-4E9D-927C-A1E17130617A}"/>
    <dgm:cxn modelId="{E5251CD0-BFB0-47D1-9E20-DA523B8DD69E}" type="presOf" srcId="{2ADEC2AF-0313-4B38-BB0D-BFE7CE70DAAD}" destId="{EEA5BD63-6B63-44E9-A0ED-F32C25095090}" srcOrd="0" destOrd="3" presId="urn:microsoft.com/office/officeart/2005/8/layout/chevron2"/>
    <dgm:cxn modelId="{C4654851-6AD6-4BD1-BA3E-126952591537}" type="presParOf" srcId="{26BC1F7F-233C-4449-902C-596F4F7F931C}" destId="{C68A0D5B-6B57-49F8-8F15-203C18E464F0}" srcOrd="0" destOrd="0" presId="urn:microsoft.com/office/officeart/2005/8/layout/chevron2"/>
    <dgm:cxn modelId="{698FF838-F773-4000-AB9D-1FA01E16A23A}" type="presParOf" srcId="{C68A0D5B-6B57-49F8-8F15-203C18E464F0}" destId="{CA4509E2-DB9B-4FB6-8839-1A81E43B4837}" srcOrd="0" destOrd="0" presId="urn:microsoft.com/office/officeart/2005/8/layout/chevron2"/>
    <dgm:cxn modelId="{6B5C1418-2B40-4BF5-B583-BE2F562E7968}" type="presParOf" srcId="{C68A0D5B-6B57-49F8-8F15-203C18E464F0}" destId="{EEA5BD63-6B63-44E9-A0ED-F32C25095090}"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D0CEC9-08F0-46B2-AB0A-E3A8880747B5}">
      <dsp:nvSpPr>
        <dsp:cNvPr id="0" name=""/>
        <dsp:cNvSpPr/>
      </dsp:nvSpPr>
      <dsp:spPr>
        <a:xfrm>
          <a:off x="0" y="74936"/>
          <a:ext cx="5800993" cy="830115"/>
        </a:xfrm>
        <a:prstGeom prst="roundRect">
          <a:avLst/>
        </a:prstGeom>
        <a:gradFill rotWithShape="0">
          <a:gsLst>
            <a:gs pos="0">
              <a:schemeClr val="accent2">
                <a:hueOff val="0"/>
                <a:satOff val="0"/>
                <a:lumOff val="0"/>
                <a:alphaOff val="0"/>
                <a:tint val="100000"/>
                <a:shade val="100000"/>
                <a:satMod val="130000"/>
              </a:schemeClr>
            </a:gs>
            <a:gs pos="100000">
              <a:schemeClr val="accent2">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en-US" sz="2200" b="1" kern="1200">
              <a:solidFill>
                <a:srgbClr val="FFFFFF"/>
              </a:solidFill>
              <a:ea typeface="+mn-ea"/>
              <a:cs typeface="+mn-cs"/>
            </a:rPr>
            <a:t>For each </a:t>
          </a:r>
          <a:r>
            <a:rPr lang="en-US" sz="2200" b="1" kern="1200">
              <a:solidFill>
                <a:srgbClr val="FFFFFF"/>
              </a:solidFill>
              <a:latin typeface="Euphemia"/>
              <a:ea typeface="+mn-ea"/>
              <a:cs typeface="+mn-cs"/>
            </a:rPr>
            <a:t>problem ask these questions: </a:t>
          </a:r>
          <a:endParaRPr lang="en-US" sz="2200" kern="1200">
            <a:solidFill>
              <a:srgbClr val="FFFFFF"/>
            </a:solidFill>
            <a:ea typeface="+mn-ea"/>
            <a:cs typeface="+mn-cs"/>
          </a:endParaRPr>
        </a:p>
      </dsp:txBody>
      <dsp:txXfrm>
        <a:off x="40523" y="115459"/>
        <a:ext cx="5719947" cy="749069"/>
      </dsp:txXfrm>
    </dsp:sp>
    <dsp:sp modelId="{F6E1E5A1-EC06-4A04-8456-07A071A97AFE}">
      <dsp:nvSpPr>
        <dsp:cNvPr id="0" name=""/>
        <dsp:cNvSpPr/>
      </dsp:nvSpPr>
      <dsp:spPr>
        <a:xfrm>
          <a:off x="0" y="968411"/>
          <a:ext cx="5800993" cy="830115"/>
        </a:xfrm>
        <a:prstGeom prst="roundRect">
          <a:avLst/>
        </a:prstGeom>
        <a:gradFill rotWithShape="0">
          <a:gsLst>
            <a:gs pos="0">
              <a:schemeClr val="accent3">
                <a:hueOff val="0"/>
                <a:satOff val="0"/>
                <a:lumOff val="0"/>
                <a:alphaOff val="0"/>
                <a:tint val="100000"/>
                <a:shade val="100000"/>
                <a:satMod val="130000"/>
              </a:schemeClr>
            </a:gs>
            <a:gs pos="100000">
              <a:schemeClr val="accent3">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​Who is most directly impacted? </a:t>
          </a:r>
        </a:p>
      </dsp:txBody>
      <dsp:txXfrm>
        <a:off x="40523" y="1008934"/>
        <a:ext cx="5719947" cy="749069"/>
      </dsp:txXfrm>
    </dsp:sp>
    <dsp:sp modelId="{C8EB0ACF-C8E6-4654-B8DB-46A29DFDA63E}">
      <dsp:nvSpPr>
        <dsp:cNvPr id="0" name=""/>
        <dsp:cNvSpPr/>
      </dsp:nvSpPr>
      <dsp:spPr>
        <a:xfrm>
          <a:off x="0" y="1786763"/>
          <a:ext cx="5800993" cy="830115"/>
        </a:xfrm>
        <a:prstGeom prst="roundRect">
          <a:avLst/>
        </a:prstGeom>
        <a:gradFill rotWithShape="0">
          <a:gsLst>
            <a:gs pos="0">
              <a:schemeClr val="accent4">
                <a:hueOff val="0"/>
                <a:satOff val="0"/>
                <a:lumOff val="0"/>
                <a:alphaOff val="0"/>
                <a:tint val="100000"/>
                <a:shade val="100000"/>
                <a:satMod val="130000"/>
              </a:schemeClr>
            </a:gs>
            <a:gs pos="100000">
              <a:schemeClr val="accent4">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Who has been left out?</a:t>
          </a:r>
        </a:p>
      </dsp:txBody>
      <dsp:txXfrm>
        <a:off x="40523" y="1827286"/>
        <a:ext cx="5719947" cy="749069"/>
      </dsp:txXfrm>
    </dsp:sp>
    <dsp:sp modelId="{6498B47E-479E-4485-9910-12C6A2C4684A}">
      <dsp:nvSpPr>
        <dsp:cNvPr id="0" name=""/>
        <dsp:cNvSpPr/>
      </dsp:nvSpPr>
      <dsp:spPr>
        <a:xfrm>
          <a:off x="0" y="2755361"/>
          <a:ext cx="5800993" cy="830115"/>
        </a:xfrm>
        <a:prstGeom prst="roundRect">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How can they be directly </a:t>
          </a:r>
          <a:r>
            <a:rPr lang="en-US" sz="2200" kern="1200">
              <a:solidFill>
                <a:srgbClr val="FFFFFF"/>
              </a:solidFill>
              <a:latin typeface="Euphemia"/>
              <a:ea typeface="+mn-ea"/>
              <a:cs typeface="+mn-cs"/>
            </a:rPr>
            <a:t>engaged</a:t>
          </a:r>
          <a:r>
            <a:rPr lang="en-US" sz="2200" kern="1200">
              <a:solidFill>
                <a:srgbClr val="FFFFFF"/>
              </a:solidFill>
              <a:ea typeface="+mn-ea"/>
              <a:cs typeface="+mn-cs"/>
            </a:rPr>
            <a:t>?</a:t>
          </a:r>
        </a:p>
      </dsp:txBody>
      <dsp:txXfrm>
        <a:off x="40523" y="2795884"/>
        <a:ext cx="5719947" cy="749069"/>
      </dsp:txXfrm>
    </dsp:sp>
    <dsp:sp modelId="{E05D7CB8-5D46-40FB-B953-345710A46EEC}">
      <dsp:nvSpPr>
        <dsp:cNvPr id="0" name=""/>
        <dsp:cNvSpPr/>
      </dsp:nvSpPr>
      <dsp:spPr>
        <a:xfrm>
          <a:off x="0" y="3648836"/>
          <a:ext cx="5800993" cy="830115"/>
        </a:xfrm>
        <a:prstGeom prst="roundRect">
          <a:avLst/>
        </a:prstGeom>
        <a:gradFill rotWithShape="0">
          <a:gsLst>
            <a:gs pos="0">
              <a:schemeClr val="accent6">
                <a:hueOff val="0"/>
                <a:satOff val="0"/>
                <a:lumOff val="0"/>
                <a:alphaOff val="0"/>
                <a:tint val="100000"/>
                <a:shade val="100000"/>
                <a:satMod val="130000"/>
              </a:schemeClr>
            </a:gs>
            <a:gs pos="100000">
              <a:schemeClr val="accent6">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a:solidFill>
                <a:srgbClr val="FFFFFF"/>
              </a:solidFill>
              <a:ea typeface="+mn-ea"/>
              <a:cs typeface="+mn-cs"/>
            </a:rPr>
            <a:t>How do our demands advance race, class, or gender justice?</a:t>
          </a:r>
        </a:p>
      </dsp:txBody>
      <dsp:txXfrm>
        <a:off x="40523" y="3689359"/>
        <a:ext cx="5719947" cy="7490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509E2-DB9B-4FB6-8839-1A81E43B4837}">
      <dsp:nvSpPr>
        <dsp:cNvPr id="0" name=""/>
        <dsp:cNvSpPr/>
      </dsp:nvSpPr>
      <dsp:spPr>
        <a:xfrm rot="5400000">
          <a:off x="-377528" y="710984"/>
          <a:ext cx="2666823" cy="1866776"/>
        </a:xfrm>
        <a:prstGeom prst="chevron">
          <a:avLst/>
        </a:prstGeom>
        <a:gradFill rotWithShape="0">
          <a:gsLst>
            <a:gs pos="0">
              <a:schemeClr val="accent5">
                <a:hueOff val="0"/>
                <a:satOff val="0"/>
                <a:lumOff val="0"/>
                <a:alphaOff val="0"/>
                <a:tint val="100000"/>
                <a:shade val="100000"/>
                <a:satMod val="130000"/>
              </a:schemeClr>
            </a:gs>
            <a:gs pos="100000">
              <a:schemeClr val="accent5">
                <a:hueOff val="0"/>
                <a:satOff val="0"/>
                <a:lumOff val="0"/>
                <a:alphaOff val="0"/>
                <a:tint val="50000"/>
                <a:shade val="100000"/>
                <a:satMod val="350000"/>
              </a:schemeClr>
            </a:gs>
          </a:gsLst>
          <a:lin ang="16200000" scaled="0"/>
        </a:gradFill>
        <a:ln w="9525" cap="flat" cmpd="sng" algn="ctr">
          <a:solidFill>
            <a:schemeClr val="accent5">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rtl="0">
            <a:lnSpc>
              <a:spcPct val="90000"/>
            </a:lnSpc>
            <a:spcBef>
              <a:spcPct val="0"/>
            </a:spcBef>
            <a:spcAft>
              <a:spcPct val="35000"/>
            </a:spcAft>
            <a:buNone/>
          </a:pPr>
          <a:r>
            <a:rPr lang="en-US" sz="2500" b="1" kern="1200">
              <a:latin typeface="Euphemia"/>
            </a:rPr>
            <a:t>Campaign Coach</a:t>
          </a:r>
          <a:endParaRPr lang="en-US" sz="2500" b="1" kern="1200"/>
        </a:p>
      </dsp:txBody>
      <dsp:txXfrm rot="-5400000">
        <a:off x="22496" y="1244348"/>
        <a:ext cx="1866776" cy="800047"/>
      </dsp:txXfrm>
    </dsp:sp>
    <dsp:sp modelId="{EEA5BD63-6B63-44E9-A0ED-F32C25095090}">
      <dsp:nvSpPr>
        <dsp:cNvPr id="0" name=""/>
        <dsp:cNvSpPr/>
      </dsp:nvSpPr>
      <dsp:spPr>
        <a:xfrm rot="5400000">
          <a:off x="2331933" y="-465156"/>
          <a:ext cx="3139459" cy="4069772"/>
        </a:xfrm>
        <a:prstGeom prst="round2SameRect">
          <a:avLst/>
        </a:prstGeom>
        <a:solidFill>
          <a:schemeClr val="lt1">
            <a:alpha val="90000"/>
            <a:hueOff val="0"/>
            <a:satOff val="0"/>
            <a:lumOff val="0"/>
            <a:alphaOff val="0"/>
          </a:schemeClr>
        </a:solidFill>
        <a:ln w="9525"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rtl="0">
            <a:lnSpc>
              <a:spcPct val="90000"/>
            </a:lnSpc>
            <a:spcBef>
              <a:spcPct val="0"/>
            </a:spcBef>
            <a:spcAft>
              <a:spcPct val="15000"/>
            </a:spcAft>
            <a:buChar char="•"/>
          </a:pPr>
          <a:r>
            <a:rPr lang="en-US" sz="2000" kern="1200"/>
            <a:t>Possess an organizing and leadership mindset</a:t>
          </a:r>
        </a:p>
        <a:p>
          <a:pPr marL="228600" lvl="1" indent="-228600" algn="l" defTabSz="889000" rtl="0">
            <a:lnSpc>
              <a:spcPct val="90000"/>
            </a:lnSpc>
            <a:spcBef>
              <a:spcPct val="0"/>
            </a:spcBef>
            <a:spcAft>
              <a:spcPct val="15000"/>
            </a:spcAft>
            <a:buChar char="•"/>
          </a:pPr>
          <a:r>
            <a:rPr lang="en-US" sz="2000" kern="1200"/>
            <a:t>Attends campaign coach training</a:t>
          </a:r>
        </a:p>
        <a:p>
          <a:pPr marL="228600" lvl="1" indent="-228600" algn="l" defTabSz="889000" rtl="0">
            <a:lnSpc>
              <a:spcPct val="90000"/>
            </a:lnSpc>
            <a:spcBef>
              <a:spcPct val="0"/>
            </a:spcBef>
            <a:spcAft>
              <a:spcPct val="15000"/>
            </a:spcAft>
            <a:buChar char="•"/>
          </a:pPr>
          <a:r>
            <a:rPr lang="en-US" sz="2000" kern="1200"/>
            <a:t>Coaches 1–2 local teams</a:t>
          </a:r>
        </a:p>
        <a:p>
          <a:pPr marL="228600" lvl="1" indent="-228600" algn="l" defTabSz="889000" rtl="0">
            <a:lnSpc>
              <a:spcPct val="90000"/>
            </a:lnSpc>
            <a:spcBef>
              <a:spcPct val="0"/>
            </a:spcBef>
            <a:spcAft>
              <a:spcPct val="15000"/>
            </a:spcAft>
            <a:buChar char="•"/>
          </a:pPr>
          <a:r>
            <a:rPr lang="en-US" sz="2000" kern="1200"/>
            <a:t>Holds coaching calls, with team 2 times a month</a:t>
          </a:r>
        </a:p>
        <a:p>
          <a:pPr marL="228600" lvl="1" indent="-228600" algn="l" defTabSz="889000" rtl="0">
            <a:lnSpc>
              <a:spcPct val="90000"/>
            </a:lnSpc>
            <a:spcBef>
              <a:spcPct val="0"/>
            </a:spcBef>
            <a:spcAft>
              <a:spcPct val="15000"/>
            </a:spcAft>
            <a:buChar char="•"/>
          </a:pPr>
          <a:r>
            <a:rPr lang="en-US" sz="2000" kern="1200"/>
            <a:t>Engages in peer </a:t>
          </a:r>
          <a:r>
            <a:rPr lang="en-US" sz="2000" kern="1200">
              <a:latin typeface="Euphemia"/>
            </a:rPr>
            <a:t>problem solving and coaching</a:t>
          </a:r>
        </a:p>
        <a:p>
          <a:pPr marL="228600" lvl="1" indent="-228600" algn="l" defTabSz="889000" rtl="0">
            <a:lnSpc>
              <a:spcPct val="90000"/>
            </a:lnSpc>
            <a:spcBef>
              <a:spcPct val="0"/>
            </a:spcBef>
            <a:spcAft>
              <a:spcPct val="15000"/>
            </a:spcAft>
            <a:buChar char="•"/>
          </a:pPr>
          <a:r>
            <a:rPr lang="en-US" sz="2000" kern="1200">
              <a:latin typeface="Euphemia"/>
            </a:rPr>
            <a:t>Works with a mentor coach</a:t>
          </a:r>
        </a:p>
      </dsp:txBody>
      <dsp:txXfrm rot="-5400000">
        <a:off x="1866777" y="153256"/>
        <a:ext cx="3916516" cy="28329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169920" cy="481727"/>
          </a:xfrm>
          <a:prstGeom prst="rect">
            <a:avLst/>
          </a:prstGeom>
          <a:noFill/>
          <a:ln>
            <a:noFill/>
          </a:ln>
        </p:spPr>
        <p:txBody>
          <a:bodyPr spcFirstLastPara="1" wrap="square" lIns="96645" tIns="48309" rIns="96645" bIns="48309"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143587" y="0"/>
            <a:ext cx="3169920" cy="481727"/>
          </a:xfrm>
          <a:prstGeom prst="rect">
            <a:avLst/>
          </a:prstGeom>
          <a:noFill/>
          <a:ln>
            <a:noFill/>
          </a:ln>
        </p:spPr>
        <p:txBody>
          <a:bodyPr spcFirstLastPara="1" wrap="square" lIns="96645" tIns="48309" rIns="96645" bIns="48309"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119474"/>
            <a:ext cx="3169920" cy="481726"/>
          </a:xfrm>
          <a:prstGeom prst="rect">
            <a:avLst/>
          </a:prstGeom>
          <a:noFill/>
          <a:ln>
            <a:noFill/>
          </a:ln>
        </p:spPr>
        <p:txBody>
          <a:bodyPr spcFirstLastPara="1" wrap="square" lIns="96645" tIns="48309" rIns="96645" bIns="48309"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a:t>
            </a:fld>
            <a:endParaRPr lang="en-US" sz="13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s://freedomforallamericans.org/messaging-terms-avoid/" TargetMode="External"/><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3" Type="http://schemas.openxmlformats.org/officeDocument/2006/relationships/hyperlink" Target="https://youtu.be/i83VQIaDlQw" TargetMode="External"/><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3" Type="http://schemas.openxmlformats.org/officeDocument/2006/relationships/hyperlink" Target="https://theconversation.com/strapped-packed-and-taking-the-stage-australias-new-drag-kings-79747" TargetMode="External"/><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1353501599d_0_9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3" name="Google Shape;203;g1353501599d_0_94: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Populate from pre-survey</a:t>
            </a:r>
          </a:p>
          <a:p>
            <a:pPr marL="0" indent="0"/>
            <a:r>
              <a:rPr lang="en-US"/>
              <a:t>Zach will move dots</a:t>
            </a:r>
          </a:p>
        </p:txBody>
      </p:sp>
      <p:sp>
        <p:nvSpPr>
          <p:cNvPr id="204" name="Google Shape;204;g1353501599d_0_94: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a:t>
            </a:fld>
            <a:endParaRPr/>
          </a:p>
        </p:txBody>
      </p:sp>
    </p:spTree>
    <p:extLst>
      <p:ext uri="{BB962C8B-B14F-4D97-AF65-F5344CB8AC3E}">
        <p14:creationId xmlns:p14="http://schemas.microsoft.com/office/powerpoint/2010/main" val="2247596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181240" indent="-87264"/>
            <a:endParaRPr/>
          </a:p>
          <a:p>
            <a:pPr marL="181240" indent="-87264"/>
            <a:endParaRPr/>
          </a:p>
          <a:p>
            <a:pPr marL="181240" indent="-87264"/>
            <a:endParaRPr/>
          </a:p>
        </p:txBody>
      </p:sp>
      <p:sp>
        <p:nvSpPr>
          <p:cNvPr id="86" name="Google Shape;86;p51: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buSzPts val="1400"/>
            </a:pPr>
            <a:fld id="{00000000-1234-1234-1234-123412341234}" type="slidenum">
              <a:rPr lang="en-US"/>
              <a:pPr>
                <a:buSzPts val="1400"/>
              </a:pPr>
              <a:t>2</a:t>
            </a:fld>
            <a:endParaRPr/>
          </a:p>
        </p:txBody>
      </p:sp>
      <p:sp>
        <p:nvSpPr>
          <p:cNvPr id="87" name="Google Shape;87;p51:notes"/>
          <p:cNvSpPr txBox="1">
            <a:spLocks noGrp="1"/>
          </p:cNvSpPr>
          <p:nvPr>
            <p:ph type="dt" idx="10"/>
          </p:nvPr>
        </p:nvSpPr>
        <p:spPr>
          <a:xfrm>
            <a:off x="4143587" y="0"/>
            <a:ext cx="3169920" cy="481727"/>
          </a:xfrm>
          <a:prstGeom prst="rect">
            <a:avLst/>
          </a:prstGeom>
          <a:noFill/>
          <a:ln>
            <a:noFill/>
          </a:ln>
        </p:spPr>
        <p:txBody>
          <a:bodyPr spcFirstLastPara="1" wrap="square" lIns="96645" tIns="48309" rIns="96645" bIns="48309" anchor="t" anchorCtr="0">
            <a:noAutofit/>
          </a:bodyPr>
          <a:lstStyle/>
          <a:p>
            <a:r>
              <a:rPr lang="en-US"/>
              <a:t>4/25/22</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B282AC65-7F2F-2035-B765-C4E1BA86AFC8}"/>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BB5FD6D-C78F-E725-B896-ADFFD9626A9F}"/>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124C44A4-45B1-2ED0-2592-A2F0F53EFD2A}"/>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42356070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1143000" y="685800"/>
            <a:ext cx="4572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32" name="Google Shape;132;g1353501599d_0_51: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72" name="Google Shape;172;g135435d5bc1_0_2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8</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135435d5bc1_0_21: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135435d5bc1_0_21: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80" name="Google Shape;180;g135435d5bc1_0_21: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9</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10</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3ce6eadda9_2_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3ce6eadda9_2_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39" name="Google Shape;139;g13ce6eadda9_2_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11</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188" name="Google Shape;188;g1353501599d_0_6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12</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3070090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Interim SPARK Report brings rate of suicide attempts up to 47% from 41% in 2023</a:t>
            </a:r>
          </a:p>
          <a:p>
            <a:pPr marL="0" indent="0"/>
            <a:r>
              <a:rPr lang="en-US"/>
              <a:t>Bring in historical grounding/establish current framework</a:t>
            </a:r>
          </a:p>
          <a:p>
            <a:pPr marL="0" indent="0"/>
            <a:r>
              <a:rPr lang="en-US"/>
              <a:t>Kiera's slide: inversion of political landscape</a:t>
            </a:r>
          </a:p>
          <a:p>
            <a:pPr marL="0" indent="0"/>
            <a:r>
              <a:rPr lang="en-US"/>
              <a:t>Maybe a slide with headlines</a:t>
            </a:r>
          </a:p>
        </p:txBody>
      </p:sp>
      <p:sp>
        <p:nvSpPr>
          <p:cNvPr id="110" name="Google Shape;110;g136e0e83276_0_2: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15</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3ce6eadda9_2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3ce6eadda9_2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The National Education Association's (NEA) Policy Statement on Safe, Just, and Equitable Schools aims to create safe and welcoming learning environments for all students</a:t>
            </a:r>
          </a:p>
          <a:p>
            <a:pPr marL="0" indent="0"/>
            <a:endParaRPr lang="en-US"/>
          </a:p>
          <a:p>
            <a:pPr marL="0" indent="0"/>
            <a:r>
              <a:rPr lang="en-US"/>
              <a:t>Campaign lab – teams can receive coaching </a:t>
            </a:r>
            <a:endParaRPr/>
          </a:p>
        </p:txBody>
      </p:sp>
      <p:sp>
        <p:nvSpPr>
          <p:cNvPr id="103" name="Google Shape;103;g13ce6eadda9_2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17</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241653" indent="0">
              <a:buSzPts val="2500"/>
            </a:pPr>
            <a:r>
              <a:rPr lang="en-US" sz="2600"/>
              <a:t>Add quote  from pre-survey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146a8d004bd_0_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146a8d004bd_0_3: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r>
              <a:rPr lang="en-US"/>
              <a:t>Connect to current political landscape</a:t>
            </a:r>
          </a:p>
        </p:txBody>
      </p:sp>
      <p:sp>
        <p:nvSpPr>
          <p:cNvPr id="125" name="Google Shape;125;g146a8d004bd_0_3: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19</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389DB1DD-F31E-4451-1FAC-68AAF0E4979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BC5D2E2B-F986-C224-776E-00109E3D292A}"/>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A1608BF6-880E-80FF-F41D-46C8AB91CDFF}"/>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4092506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4191008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23</a:t>
            </a:fld>
            <a:endParaRPr lang="en-US"/>
          </a:p>
        </p:txBody>
      </p:sp>
    </p:spTree>
    <p:extLst>
      <p:ext uri="{BB962C8B-B14F-4D97-AF65-F5344CB8AC3E}">
        <p14:creationId xmlns:p14="http://schemas.microsoft.com/office/powerpoint/2010/main" val="3278527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D0AEE5F8-0A94-3D9B-5BD6-A0CC023853E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FCC8038-F2B8-F580-C3F2-8B0366FC52D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7D43501F-435A-2736-BC1A-4408F8380D3E}"/>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689503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353501599d_0_10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353501599d_0_10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 10:00-10:15</a:t>
            </a:r>
            <a:endParaRPr/>
          </a:p>
          <a:p>
            <a:pPr marL="0" indent="0"/>
            <a:endParaRPr/>
          </a:p>
          <a:p>
            <a:pPr marL="0" indent="0"/>
            <a:r>
              <a:rPr lang="en-US">
                <a:highlight>
                  <a:srgbClr val="FFFFFF"/>
                </a:highlight>
              </a:rPr>
              <a:t>Around the room: musician, traveler, foodie, planner, nature lover, pet owner </a:t>
            </a:r>
          </a:p>
          <a:p>
            <a:pPr marL="0" indent="0"/>
            <a:endParaRPr lang="en-US">
              <a:highlight>
                <a:srgbClr val="FFFFFF"/>
              </a:highlight>
            </a:endParaRPr>
          </a:p>
          <a:p>
            <a:pPr marL="0" indent="0"/>
            <a:r>
              <a:rPr lang="en-US">
                <a:highlight>
                  <a:srgbClr val="FFFFFF"/>
                </a:highlight>
              </a:rPr>
              <a:t>Beliefs are different than identity </a:t>
            </a:r>
          </a:p>
        </p:txBody>
      </p:sp>
      <p:sp>
        <p:nvSpPr>
          <p:cNvPr id="212" name="Google Shape;212;g1353501599d_0_10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27</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142c65d6c24_0_4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142c65d6c24_0_4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endParaRPr lang="en-US"/>
          </a:p>
        </p:txBody>
      </p:sp>
      <p:sp>
        <p:nvSpPr>
          <p:cNvPr id="220" name="Google Shape;220;g142c65d6c24_0_44: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a:pPr algn="r">
                <a:buSzPts val="1200"/>
              </a:pPr>
              <a:t>28</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53501599d_0_7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353501599d_0_73: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Update the influencers </a:t>
            </a:r>
          </a:p>
          <a:p>
            <a:pPr marL="0" indent="0"/>
            <a:endParaRPr lang="en-US"/>
          </a:p>
        </p:txBody>
      </p:sp>
      <p:sp>
        <p:nvSpPr>
          <p:cNvPr id="228" name="Google Shape;228;g1353501599d_0_73: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30</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13116138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7300" y="720725"/>
            <a:ext cx="4800600" cy="3600450"/>
          </a:xfrm>
        </p:spPr>
      </p:sp>
      <p:sp>
        <p:nvSpPr>
          <p:cNvPr id="3" name="Notes Placeholder 2"/>
          <p:cNvSpPr>
            <a:spLocks noGrp="1"/>
          </p:cNvSpPr>
          <p:nvPr>
            <p:ph type="body" idx="1"/>
          </p:nvPr>
        </p:nvSpPr>
        <p:spPr/>
        <p:txBody>
          <a:bodyPr/>
          <a:lstStyle/>
          <a:p>
            <a:pPr defTabSz="975399">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32</a:t>
            </a:fld>
            <a:endParaRPr lang="en-US"/>
          </a:p>
        </p:txBody>
      </p:sp>
    </p:spTree>
    <p:extLst>
      <p:ext uri="{BB962C8B-B14F-4D97-AF65-F5344CB8AC3E}">
        <p14:creationId xmlns:p14="http://schemas.microsoft.com/office/powerpoint/2010/main" val="34188479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does a union build and transform their power? </a:t>
            </a:r>
          </a:p>
          <a:p>
            <a:r>
              <a:rPr lang="en-US"/>
              <a:t>Programs tend to be exclusive and exclusionary. They only allow a certain number and/or type of person. Campaigns seek to include as many people as possible.</a:t>
            </a:r>
          </a:p>
          <a:p>
            <a:endParaRPr lang="en-US"/>
          </a:p>
          <a:p>
            <a:r>
              <a:rPr lang="en-US"/>
              <a:t> Programs, such as professional learning, staff led advocacy, social focused events, even policy advocacy do little to build power.  Why is that?  Well all of these programs are self-selected with little risk to join or leave them.  I want to improve my classroom management, so I come to the Union led training on that.  I might even lead one – but I have done little to build power with others.  Also in a program, I am choosing to solve a “me” Problem and it does not require any other collective commitment.  </a:t>
            </a:r>
          </a:p>
          <a:p>
            <a:r>
              <a:rPr lang="en-US"/>
              <a:t>Campaigns put people at the center of solving the problems they are experiencing. They name the issue, they decide the solution, they decide who they follow, and they determine what they are willing to risk.  When we center people in a campaign – staff move to a coaching role.  When people are at the center they use their agency and decide how to act, who they will act with, and what they are willing to risk to win.  This is when members and leaders feel powerful in their union. </a:t>
            </a:r>
          </a:p>
          <a:p>
            <a:r>
              <a:rPr lang="en-US"/>
              <a:t>To begin a campaign you have to ask what the people want to solve, ask what they are willing to risk to solve that, and form demands that they think will provided the solution to their problem.</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34080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What does it mean to center racial, class and gender justice? P. 40 in PH</a:t>
            </a:r>
            <a:endParaRPr lang="en-US"/>
          </a:p>
          <a:p>
            <a:r>
              <a:rPr lang="en-US"/>
              <a:t> Race, class and gender dynamics, disparities, and divisions permeate our society, communities, schools, and classrooms. Systemic oppression is so deeply rooted in our history, culture, and institutions that there is no escaping it. Visible or not, the impacts are ever-present. Race, class, and gender justice is the systematic fair treatment of people of all races, resulting in equitable opportunities and outcomes for all. It is not just the absence of discrimination and inequities, but also the presence of deliberate systems and supports to achieve and sustain race, class, and gender equity through proactive and preventative measures.</a:t>
            </a:r>
          </a:p>
          <a:p>
            <a:endParaRPr lang="en-US"/>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35</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556679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 continually and systematically keep equity in your work you have to use a Race, Class, and Gender Equity tool </a:t>
            </a:r>
            <a:r>
              <a:rPr lang="en-US" b="1"/>
              <a:t>(p. 40 &amp; p.41-43),</a:t>
            </a:r>
            <a:r>
              <a:rPr lang="en-US"/>
              <a:t> or lens. This is a person and institutional commitment to </a:t>
            </a:r>
          </a:p>
          <a:p>
            <a:pPr marL="285750" indent="-285750">
              <a:buFont typeface="Calibri"/>
              <a:buChar char="•"/>
            </a:pPr>
            <a:r>
              <a:rPr lang="en-US"/>
              <a:t>Proactively seek to both eliminate systemic barriers and advance equity</a:t>
            </a:r>
          </a:p>
          <a:p>
            <a:pPr marL="285750" indent="-285750">
              <a:buFont typeface="Calibri"/>
              <a:buChar char="•"/>
            </a:pPr>
            <a:r>
              <a:rPr lang="en-US"/>
              <a:t>Identify clear goals, objectives and measurable equity outcomes </a:t>
            </a:r>
          </a:p>
          <a:p>
            <a:pPr marL="285750" indent="-285750">
              <a:buFont typeface="Calibri"/>
              <a:buChar char="•"/>
            </a:pPr>
            <a:r>
              <a:rPr lang="en-US"/>
              <a:t>Develop mechanisms for successful implementation of equity focused programs </a:t>
            </a:r>
          </a:p>
          <a:p>
            <a:pPr marL="285750" indent="-285750">
              <a:buFont typeface="Calibri"/>
              <a:buChar char="•"/>
            </a:pPr>
            <a:r>
              <a:rPr lang="en-US" i="1"/>
              <a:t>A set of questions used to anticipate, assess, and prevent potential adverse consequences of proposed actions on different race, class, or gender groups.</a:t>
            </a:r>
            <a:endParaRPr lang="en-US"/>
          </a:p>
          <a:p>
            <a:pPr indent="0"/>
            <a:endParaRPr lang="en-US"/>
          </a:p>
          <a:p>
            <a:endParaRPr lang="en-US"/>
          </a:p>
          <a:p>
            <a:endParaRPr lang="en-US"/>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36</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376515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r>
              <a:rPr lang="en-US"/>
              <a:t>Step 1</a:t>
            </a:r>
          </a:p>
          <a:p>
            <a:r>
              <a:rPr lang="en-US"/>
              <a:t>Looking at your PROBLEM CHARTS – consider the c4 Organizing Questions  for at least one of your problems - Who are my people? What are their </a:t>
            </a:r>
            <a:r>
              <a:rPr lang="en-US" err="1"/>
              <a:t>issues?What</a:t>
            </a:r>
            <a:r>
              <a:rPr lang="en-US"/>
              <a:t> do they Demand? What are they willing to risk to achieve that demand?</a:t>
            </a:r>
          </a:p>
          <a:p>
            <a:endParaRPr lang="en-US"/>
          </a:p>
          <a:p>
            <a:r>
              <a:rPr lang="en-US"/>
              <a:t>Step 2-  Apply the following Equity Tool:</a:t>
            </a:r>
          </a:p>
          <a:p>
            <a:r>
              <a:rPr lang="en-US"/>
              <a:t>Who is most directly impacted?</a:t>
            </a:r>
          </a:p>
          <a:p>
            <a:r>
              <a:rPr lang="en-US"/>
              <a:t>Who has been left out?</a:t>
            </a:r>
          </a:p>
          <a:p>
            <a:r>
              <a:rPr lang="en-US"/>
              <a:t>How can they be directly engaged?</a:t>
            </a:r>
          </a:p>
          <a:p>
            <a:pPr marL="0" indent="0"/>
            <a:endParaRPr/>
          </a:p>
        </p:txBody>
      </p:sp>
      <p:sp>
        <p:nvSpPr>
          <p:cNvPr id="459" name="Google Shape;459;g1468bb3220c_0_8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38</a:t>
            </a:fld>
            <a:endParaRPr/>
          </a:p>
        </p:txBody>
      </p:sp>
    </p:spTree>
    <p:extLst>
      <p:ext uri="{BB962C8B-B14F-4D97-AF65-F5344CB8AC3E}">
        <p14:creationId xmlns:p14="http://schemas.microsoft.com/office/powerpoint/2010/main" val="16388436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Symbol"/>
              <a:buChar char="•"/>
            </a:pPr>
            <a:r>
              <a:rPr lang="en-US"/>
              <a:t>Intentional campaigns, not programs build power.</a:t>
            </a:r>
          </a:p>
          <a:p>
            <a:pPr marL="171450" indent="-171450">
              <a:buFont typeface="Symbol"/>
              <a:buChar char="•"/>
            </a:pPr>
            <a:r>
              <a:rPr lang="en-US"/>
              <a:t>Centering race, class, and gender justice in our campaigns increases the people engaged, the number of leaders involved, and the amount of resources we have to win the change we want.  </a:t>
            </a:r>
          </a:p>
          <a:p>
            <a:pPr marL="171450" indent="-171450">
              <a:buFont typeface="Symbol"/>
              <a:buChar char="•"/>
            </a:pPr>
            <a:r>
              <a:rPr lang="en-US"/>
              <a:t>Power is only built through people with a shared vision, making public commitments to act, to risk their collective resources, for the meaningful change they want.</a:t>
            </a:r>
          </a:p>
          <a:p>
            <a:pPr marL="171450" indent="-171450">
              <a:buFont typeface="Symbol"/>
              <a:buChar char="•"/>
            </a:pPr>
            <a:r>
              <a:rPr lang="en-US"/>
              <a:t>If your campaign is not designed from the beginning to include those with the least amount of power, the least amount of privilege, the least amount of resources – there is no way to retool a campaign to include them.</a:t>
            </a:r>
          </a:p>
          <a:p>
            <a:endParaRPr lang="en-US"/>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smtClean="0">
                <a:solidFill>
                  <a:schemeClr val="dk1"/>
                </a:solidFill>
                <a:latin typeface="Calibri"/>
                <a:ea typeface="Calibri"/>
                <a:cs typeface="Calibri"/>
                <a:sym typeface="Calibri"/>
              </a:rPr>
              <a:pPr algn="r">
                <a:buSzPts val="1200"/>
              </a:pPr>
              <a:t>39</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029248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227C6BC8-5263-A4D9-FF44-C409FB490E0F}"/>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07A8CB42-9A9B-76F3-FF55-E29A51735E0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C32ABF4E-423F-BAB6-87FF-EBCA75EBAB9C}"/>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2164927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0C84C-9029-6E62-1BF2-53DF590A4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41CE3D-3534-7285-C25C-DFFAB327DC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A70318-3681-4289-EBCB-2D4BCC149D7D}"/>
              </a:ext>
            </a:extLst>
          </p:cNvPr>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a:extLst>
              <a:ext uri="{FF2B5EF4-FFF2-40B4-BE49-F238E27FC236}">
                <a16:creationId xmlns:a16="http://schemas.microsoft.com/office/drawing/2014/main" id="{917C4126-9F0B-7A85-628D-7CC8074E2119}"/>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41</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138422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31FDF-31E9-C40D-5DA9-4E8A2D334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0F890-19AB-5B95-B8D4-948E9B1D14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F9D48F-5D36-718B-8879-6304C3D95F6B}"/>
              </a:ext>
            </a:extLst>
          </p:cNvPr>
          <p:cNvSpPr>
            <a:spLocks noGrp="1"/>
          </p:cNvSpPr>
          <p:nvPr>
            <p:ph type="body" idx="1"/>
          </p:nvPr>
        </p:nvSpPr>
        <p:spPr/>
        <p:txBody>
          <a:bodyPr/>
          <a:lstStyle/>
          <a:p>
            <a:r>
              <a:rPr lang="en-US"/>
              <a:t>Replace with </a:t>
            </a:r>
            <a:r>
              <a:rPr lang="en-US" err="1"/>
              <a:t>kahoot</a:t>
            </a:r>
            <a:r>
              <a:rPr lang="en-US"/>
              <a:t> vocab review</a:t>
            </a:r>
          </a:p>
          <a:p>
            <a:r>
              <a:rPr lang="en-US"/>
              <a:t>Put after 1st shared identity activity</a:t>
            </a:r>
          </a:p>
        </p:txBody>
      </p:sp>
      <p:sp>
        <p:nvSpPr>
          <p:cNvPr id="4" name="Slide Number Placeholder 3">
            <a:extLst>
              <a:ext uri="{FF2B5EF4-FFF2-40B4-BE49-F238E27FC236}">
                <a16:creationId xmlns:a16="http://schemas.microsoft.com/office/drawing/2014/main" id="{1861081E-BB0F-5552-EBA3-91A029E55556}"/>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42</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353351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DDA9BA-0FD8-C517-AB44-9A5369D00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A82CB3-E75F-4B48-E588-814CF5D07A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A2D722-3C2F-A223-6281-6333696571A6}"/>
              </a:ext>
            </a:extLst>
          </p:cNvPr>
          <p:cNvSpPr>
            <a:spLocks noGrp="1"/>
          </p:cNvSpPr>
          <p:nvPr>
            <p:ph type="body" idx="1"/>
          </p:nvPr>
        </p:nvSpPr>
        <p:spPr/>
        <p:txBody>
          <a:bodyPr/>
          <a:lstStyle/>
          <a:p>
            <a:r>
              <a:rPr lang="en-US"/>
              <a:t>QUILT BAG</a:t>
            </a:r>
          </a:p>
        </p:txBody>
      </p:sp>
      <p:sp>
        <p:nvSpPr>
          <p:cNvPr id="4" name="Slide Number Placeholder 3">
            <a:extLst>
              <a:ext uri="{FF2B5EF4-FFF2-40B4-BE49-F238E27FC236}">
                <a16:creationId xmlns:a16="http://schemas.microsoft.com/office/drawing/2014/main" id="{A16E68A7-8C37-4F2B-C21C-9CB0CBEC2715}"/>
              </a:ext>
            </a:extLst>
          </p:cNvPr>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44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839918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a:extLst>
            <a:ext uri="{FF2B5EF4-FFF2-40B4-BE49-F238E27FC236}">
              <a16:creationId xmlns:a16="http://schemas.microsoft.com/office/drawing/2014/main" id="{E24355AD-989E-F90D-306C-60A6C3FDDAA1}"/>
            </a:ext>
          </a:extLst>
        </p:cNvPr>
        <p:cNvGrpSpPr/>
        <p:nvPr/>
      </p:nvGrpSpPr>
      <p:grpSpPr>
        <a:xfrm>
          <a:off x="0" y="0"/>
          <a:ext cx="0" cy="0"/>
          <a:chOff x="0" y="0"/>
          <a:chExt cx="0" cy="0"/>
        </a:xfrm>
      </p:grpSpPr>
      <p:sp>
        <p:nvSpPr>
          <p:cNvPr id="318" name="Google Shape;318;g13ce6eadda9_5_0:notes">
            <a:extLst>
              <a:ext uri="{FF2B5EF4-FFF2-40B4-BE49-F238E27FC236}">
                <a16:creationId xmlns:a16="http://schemas.microsoft.com/office/drawing/2014/main" id="{0B3E88C6-3D02-0B62-944D-11C9B4130D54}"/>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ce6eadda9_5_0:notes">
            <a:extLst>
              <a:ext uri="{FF2B5EF4-FFF2-40B4-BE49-F238E27FC236}">
                <a16:creationId xmlns:a16="http://schemas.microsoft.com/office/drawing/2014/main" id="{58EE55CE-3632-5981-847B-AB349120316F}"/>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buClr>
                <a:schemeClr val="dk1"/>
              </a:buClr>
              <a:buSzPts val="1100"/>
            </a:pPr>
            <a:r>
              <a:rPr lang="en-US"/>
              <a:t>2:00-2:30</a:t>
            </a:r>
            <a:endParaRPr/>
          </a:p>
        </p:txBody>
      </p:sp>
      <p:sp>
        <p:nvSpPr>
          <p:cNvPr id="320" name="Google Shape;320;g13ce6eadda9_5_0:notes">
            <a:extLst>
              <a:ext uri="{FF2B5EF4-FFF2-40B4-BE49-F238E27FC236}">
                <a16:creationId xmlns:a16="http://schemas.microsoft.com/office/drawing/2014/main" id="{989A8D5E-CAEF-A9DC-6DD4-4E49E1C08D53}"/>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47</a:t>
            </a:fld>
            <a:endParaRPr/>
          </a:p>
        </p:txBody>
      </p:sp>
    </p:spTree>
    <p:extLst>
      <p:ext uri="{BB962C8B-B14F-4D97-AF65-F5344CB8AC3E}">
        <p14:creationId xmlns:p14="http://schemas.microsoft.com/office/powerpoint/2010/main" val="40976856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84644B5E-9F2B-4F0D-44EE-50B7470EAA28}"/>
            </a:ext>
          </a:extLst>
        </p:cNvPr>
        <p:cNvGrpSpPr/>
        <p:nvPr/>
      </p:nvGrpSpPr>
      <p:grpSpPr>
        <a:xfrm>
          <a:off x="0" y="0"/>
          <a:ext cx="0" cy="0"/>
          <a:chOff x="0" y="0"/>
          <a:chExt cx="0" cy="0"/>
        </a:xfrm>
      </p:grpSpPr>
      <p:sp>
        <p:nvSpPr>
          <p:cNvPr id="325" name="Google Shape;325;g1353501599d_0_144:notes">
            <a:extLst>
              <a:ext uri="{FF2B5EF4-FFF2-40B4-BE49-F238E27FC236}">
                <a16:creationId xmlns:a16="http://schemas.microsoft.com/office/drawing/2014/main" id="{190DD1D9-DD75-26C8-C342-9A5AF7653E18}"/>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1353501599d_0_144:notes">
            <a:extLst>
              <a:ext uri="{FF2B5EF4-FFF2-40B4-BE49-F238E27FC236}">
                <a16:creationId xmlns:a16="http://schemas.microsoft.com/office/drawing/2014/main" id="{C416E53D-9803-59C9-60E1-9BA5F0ED4471}"/>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327" name="Google Shape;327;g1353501599d_0_144:notes">
            <a:extLst>
              <a:ext uri="{FF2B5EF4-FFF2-40B4-BE49-F238E27FC236}">
                <a16:creationId xmlns:a16="http://schemas.microsoft.com/office/drawing/2014/main" id="{CBEF2BCF-ADB3-8B9F-B5B2-56A6B4E93F76}"/>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fld id="{00000000-1234-1234-1234-123412341234}" type="slidenum">
              <a:rPr lang="en-US"/>
              <a:pPr algn="r"/>
              <a:t>48</a:t>
            </a:fld>
            <a:endParaRPr/>
          </a:p>
        </p:txBody>
      </p:sp>
    </p:spTree>
    <p:extLst>
      <p:ext uri="{BB962C8B-B14F-4D97-AF65-F5344CB8AC3E}">
        <p14:creationId xmlns:p14="http://schemas.microsoft.com/office/powerpoint/2010/main" val="967922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C2A5AF16-55A7-367C-FBC5-9CE9739481CE}"/>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FDE6A89E-129E-B6BA-FFFC-80F87BAC6367}"/>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2E5CAD36-3FD9-3C57-228C-209DFE1630A1}"/>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21444165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11:00-11:30</a:t>
            </a:r>
            <a:endParaRPr/>
          </a:p>
        </p:txBody>
      </p:sp>
      <p:sp>
        <p:nvSpPr>
          <p:cNvPr id="252" name="Google Shape;252;g1353501599d_0_10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59" name="Google Shape;259;g135435d5bc1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51</a:t>
            </a:fld>
            <a:endParaRPr/>
          </a:p>
        </p:txBody>
      </p:sp>
    </p:spTree>
    <p:extLst>
      <p:ext uri="{BB962C8B-B14F-4D97-AF65-F5344CB8AC3E}">
        <p14:creationId xmlns:p14="http://schemas.microsoft.com/office/powerpoint/2010/main" val="14460837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135435d5bc1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8" name="Google Shape;258;g135435d5bc1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59" name="Google Shape;259;g135435d5bc1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52</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1353501599d_0_11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1353501599d_0_11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88" name="Google Shape;288;g1353501599d_0_11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54</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8055743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142c329b3cd_0_4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142c329b3cd_0_4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Replace with Day 3 identity</a:t>
            </a:r>
          </a:p>
        </p:txBody>
      </p:sp>
      <p:sp>
        <p:nvSpPr>
          <p:cNvPr id="74" name="Google Shape;74;g142c329b3cd_0_4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56</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42c329b3cd_0_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g142c329b3cd_0_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r>
              <a:rPr lang="en-US"/>
              <a:t>Ben 10:00-10:15</a:t>
            </a:r>
            <a:endParaRPr/>
          </a:p>
        </p:txBody>
      </p:sp>
      <p:sp>
        <p:nvSpPr>
          <p:cNvPr id="82" name="Google Shape;82;g142c329b3cd_0_3: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a:pPr algn="r">
                <a:buSzPts val="1200"/>
              </a:pPr>
              <a:t>57</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A979E83C-2F45-FBF1-4462-3A9B35F4C9DD}"/>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6AAE4EF2-0605-9AE7-491D-D88A04F6708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1EF1475D-FF45-1B0D-9B3D-1E6B0D2B91A5}"/>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2859152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1353501599d_0_11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5" name="Google Shape;265;g1353501599d_0_112: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Be very strategic about curating cards and rethink activity process</a:t>
            </a:r>
          </a:p>
        </p:txBody>
      </p:sp>
      <p:sp>
        <p:nvSpPr>
          <p:cNvPr id="266" name="Google Shape;266;g1353501599d_0_112: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60</a:t>
            </a:fld>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135630c3f24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135630c3f24_0_0: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Rethink these debrief questions, make them connect to the goals of the training: coalition building, power analysis, </a:t>
            </a:r>
            <a:r>
              <a:rPr lang="en-US" err="1"/>
              <a:t>etc</a:t>
            </a:r>
            <a:endParaRPr lang="en-US"/>
          </a:p>
          <a:p>
            <a:pPr marL="0" indent="0"/>
            <a:r>
              <a:rPr lang="en-US"/>
              <a:t>Create some new updated timeline cards to show correlation between history and Trump's 2 terms</a:t>
            </a:r>
          </a:p>
          <a:p>
            <a:pPr marL="0" indent="0"/>
            <a:r>
              <a:rPr lang="en-US"/>
              <a:t>ACLU has updated timeline</a:t>
            </a:r>
          </a:p>
          <a:p>
            <a:pPr marL="0" indent="0"/>
            <a:r>
              <a:rPr lang="en-US"/>
              <a:t>LGBTQ under fascism around the world</a:t>
            </a:r>
          </a:p>
        </p:txBody>
      </p:sp>
      <p:sp>
        <p:nvSpPr>
          <p:cNvPr id="273" name="Google Shape;273;g135630c3f24_0_0: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61</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135630c3f24_0_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135630c3f24_0_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280" name="Google Shape;280;g135630c3f24_0_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62</a:t>
            </a:fld>
            <a:endParaRPr/>
          </a:p>
        </p:txBody>
      </p:sp>
    </p:spTree>
    <p:extLst>
      <p:ext uri="{BB962C8B-B14F-4D97-AF65-F5344CB8AC3E}">
        <p14:creationId xmlns:p14="http://schemas.microsoft.com/office/powerpoint/2010/main" val="37499918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E1684363-002D-0F52-0958-4F4485A74DC2}"/>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97A6BB29-0ED1-E396-472C-A19FC8595104}"/>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81DF9F06-2655-1368-915B-3F400EC08640}"/>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15809554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r>
              <a:rPr lang="en-US" b="1"/>
              <a:t>1:00- </a:t>
            </a:r>
            <a:endParaRPr b="1"/>
          </a:p>
          <a:p>
            <a:pPr marL="483306" indent="-241653"/>
            <a:r>
              <a:rPr lang="en-US" b="1"/>
              <a:t>Presenter Note:</a:t>
            </a:r>
            <a:endParaRPr/>
          </a:p>
          <a:p>
            <a:pPr marL="483306" indent="-241653"/>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83306" indent="-241653"/>
            <a:endParaRPr/>
          </a:p>
          <a:p>
            <a:pPr marL="483306" indent="-241653"/>
            <a:endParaRPr/>
          </a:p>
        </p:txBody>
      </p:sp>
      <p:sp>
        <p:nvSpPr>
          <p:cNvPr id="297" name="Google Shape;297;p54: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64</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052433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7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75: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Language in the LGBTQ+ communities changes very quickly. Language in ethnic communities changes about every ten years while language in the LGBTQ+ communities changes about </a:t>
            </a:r>
            <a:r>
              <a:rPr lang="en-US" sz="2600" i="1" u="sng"/>
              <a:t>every two years</a:t>
            </a:r>
            <a:r>
              <a:rPr lang="en-US" sz="2600"/>
              <a:t>. </a:t>
            </a:r>
            <a:endParaRPr/>
          </a:p>
          <a:p>
            <a:pPr marL="483306" indent="-73838">
              <a:buSzPts val="2500"/>
            </a:pPr>
            <a:endParaRPr sz="2600"/>
          </a:p>
          <a:p>
            <a:pPr marL="483306" indent="-241653">
              <a:buSzPts val="2500"/>
              <a:buFont typeface="Arial"/>
              <a:buChar char="•"/>
            </a:pPr>
            <a:r>
              <a:rPr lang="en-US" sz="2600" b="1"/>
              <a:t>Transgender/Trans: </a:t>
            </a:r>
            <a:r>
              <a:rPr lang="en-US" sz="2600"/>
              <a:t>This is an umbrella term for people whose gender identity and/or expression is different from cultural expectations based on the sex they were assigned at birth. Being transgender does not imply any specific sexual orientation. Both binary and non-binary genders and gender expressions fall under the umbrella.</a:t>
            </a:r>
            <a:endParaRPr/>
          </a:p>
          <a:p>
            <a:pPr marL="483306" indent="-241653">
              <a:buSzPts val="2500"/>
            </a:pPr>
            <a:endParaRPr sz="2600"/>
          </a:p>
          <a:p>
            <a:pPr marL="604133" indent="-362480">
              <a:buSzPts val="2500"/>
              <a:buFont typeface="Arial"/>
              <a:buChar char="•"/>
            </a:pPr>
            <a:r>
              <a:rPr lang="en-US" sz="2600"/>
              <a:t>Often, we hear transphobic comments when the appearance of Black and Brown bodies are compared to white/Eurocentric views of femininity. For example, internet conspiracy theories have long criticized the natural muscular frame of tennis superstar Serena Williams, and even former First Lady Michelle Obama. Obviously, these comparisons are harmful, and are just one example of how hate, prejudice and fear show up.</a:t>
            </a:r>
            <a:endParaRPr/>
          </a:p>
          <a:p>
            <a:pPr marL="483306" indent="-241653">
              <a:buSzPts val="2500"/>
            </a:pPr>
            <a:endParaRPr sz="260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g13341f589b3_0_38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g13341f589b3_0_38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Binary and non-binary are two types of </a:t>
            </a:r>
            <a:r>
              <a:rPr lang="en-US" sz="2600" b="1"/>
              <a:t>gender identities.</a:t>
            </a:r>
            <a:endParaRPr/>
          </a:p>
          <a:p>
            <a:pPr marL="483306" indent="-73838">
              <a:buSzPts val="2500"/>
            </a:pPr>
            <a:endParaRPr sz="2600" b="1"/>
          </a:p>
          <a:p>
            <a:pPr marL="483306" indent="-241653">
              <a:buSzPts val="2500"/>
              <a:buFont typeface="Arial"/>
              <a:buChar char="•"/>
            </a:pPr>
            <a:r>
              <a:rPr lang="en-US" sz="2600"/>
              <a:t>Gender is a social construct. What it means to be male and what it means to be female are concepts created by humans, and over time, those definitions and views became generally accepted by society at large. Most of us align with these long-standing definitions of male and female and feel comfortable saying so.</a:t>
            </a:r>
            <a:endParaRPr/>
          </a:p>
          <a:p>
            <a:pPr marL="483306" indent="-73838">
              <a:buSzPts val="2500"/>
            </a:pPr>
            <a:endParaRPr sz="2600"/>
          </a:p>
          <a:p>
            <a:pPr marL="483306" indent="-241653">
              <a:buSzPts val="2500"/>
              <a:buFont typeface="Arial"/>
              <a:buChar char="•"/>
            </a:pPr>
            <a:r>
              <a:rPr lang="en-US" sz="2600"/>
              <a:t>A non-binary person is someone who does</a:t>
            </a:r>
            <a:r>
              <a:rPr lang="en-US" sz="2600" b="1"/>
              <a:t> </a:t>
            </a:r>
            <a:r>
              <a:rPr lang="en-US" sz="2600" b="1" u="sng"/>
              <a:t>not</a:t>
            </a:r>
            <a:r>
              <a:rPr lang="en-US" sz="2600" b="1"/>
              <a:t> </a:t>
            </a:r>
            <a:r>
              <a:rPr lang="en-US" sz="2600"/>
              <a:t>adhere to these gender expectations or stereotypes. The binary—being male or female—will feel very foreign to them.</a:t>
            </a:r>
            <a:endParaRPr/>
          </a:p>
          <a:p>
            <a:pPr marL="483306" indent="-241653"/>
            <a:endParaRPr sz="1300">
              <a:latin typeface="Arial"/>
              <a:ea typeface="Arial"/>
              <a:cs typeface="Arial"/>
              <a:sym typeface="Arial"/>
            </a:endParaRPr>
          </a:p>
          <a:p>
            <a:pPr marL="483306" indent="-241653"/>
            <a:br>
              <a:rPr lang="en-US"/>
            </a:b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13341f589b3_0_48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8" name="Google Shape;308;g13341f589b3_0_488: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For a non-binary person, their gender identity does not fit within the binary of male and female.</a:t>
            </a:r>
            <a:endParaRPr/>
          </a:p>
          <a:p>
            <a:pPr marL="483306" indent="-73838">
              <a:buSzPts val="2500"/>
            </a:pPr>
            <a:endParaRPr sz="2600"/>
          </a:p>
          <a:p>
            <a:pPr marL="483306" indent="-241653">
              <a:buSzPts val="2500"/>
              <a:buFont typeface="Arial"/>
              <a:buChar char="•"/>
            </a:pPr>
            <a:r>
              <a:rPr lang="en-US" sz="2600"/>
              <a:t>While we might see two separate colors, yellow and blue, a non-binary person may only see green. Someone who is </a:t>
            </a:r>
            <a:r>
              <a:rPr lang="en-US" sz="2600" err="1"/>
              <a:t>agender</a:t>
            </a:r>
            <a:r>
              <a:rPr lang="en-US" sz="2600"/>
              <a:t> (or who has no gender identity) might only see gray.</a:t>
            </a:r>
            <a:endParaRPr/>
          </a:p>
          <a:p>
            <a:pPr marL="483306" indent="-73838">
              <a:buSzPts val="2500"/>
            </a:pPr>
            <a:endParaRPr sz="2600"/>
          </a:p>
          <a:p>
            <a:pPr marL="483306" indent="-241653">
              <a:buSzPts val="2500"/>
              <a:buFont typeface="Arial"/>
              <a:buChar char="•"/>
            </a:pPr>
            <a:r>
              <a:rPr lang="en-US" sz="2600"/>
              <a:t>This is why non-binary is a gender identity and not a gender expression. Non-binary people are not attached to gender.</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13341f589b3_0_68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13341f589b3_0_68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Intersex conditions comprise more than 30 natural genetic variations. Historically, these variations have not been socially acceptable. </a:t>
            </a:r>
            <a:endParaRPr/>
          </a:p>
          <a:p>
            <a:pPr marL="483306" indent="-73838">
              <a:buSzPts val="2500"/>
            </a:pPr>
            <a:endParaRPr sz="2600"/>
          </a:p>
          <a:p>
            <a:pPr marL="483306" indent="-241653">
              <a:buSzPts val="2500"/>
              <a:buFont typeface="Arial"/>
              <a:buChar char="•"/>
            </a:pPr>
            <a:r>
              <a:rPr lang="en-US" sz="2600"/>
              <a:t>Proposed laws focused on the rights of transgender people regarding restroom usage, participation in sports, and even access to specific health care coverage, and have centered on genitals or proposed chromosome tests. These laws also affect the intersex community, who are often entirely ignored or left out of those conversations.</a:t>
            </a:r>
            <a:endParaRPr/>
          </a:p>
          <a:p>
            <a:pPr marL="483306" indent="-73838">
              <a:buSzPts val="2500"/>
            </a:pPr>
            <a:endParaRPr sz="2600"/>
          </a:p>
          <a:p>
            <a:pPr marL="604133" indent="-362480">
              <a:buSzPts val="2500"/>
              <a:buFont typeface="Arial"/>
              <a:buChar char="•"/>
            </a:pPr>
            <a:r>
              <a:rPr lang="en-US" sz="2600"/>
              <a:t>More people are intersex than we realize. In the past, this was often discovered in testing for the Olympic games, because some women were subjected to gender testing if they were thought to have a perceived physical advantage.</a:t>
            </a:r>
            <a:endParaRPr/>
          </a:p>
          <a:p>
            <a:pPr marL="604133" indent="-194665">
              <a:buSzPts val="2500"/>
            </a:pPr>
            <a:endParaRPr sz="2600"/>
          </a:p>
          <a:p>
            <a:pPr marL="604133" indent="-362480">
              <a:buSzPts val="2500"/>
              <a:buFont typeface="Arial"/>
              <a:buChar char="•"/>
            </a:pPr>
            <a:r>
              <a:rPr lang="en-US" sz="2600"/>
              <a:t>Scientists say there is no clear definition of male &amp; female – that one’s sex includes more than just physical anatomy. It also includes hormone levels, chromosomes, and more.</a:t>
            </a:r>
            <a:endParaRPr sz="2600"/>
          </a:p>
          <a:p>
            <a:pPr marL="604133" indent="-194665">
              <a:buSzPts val="2500"/>
            </a:pPr>
            <a:endParaRPr sz="2600"/>
          </a:p>
          <a:p>
            <a:pPr marL="604133" indent="-362480">
              <a:buSzPts val="2500"/>
              <a:buFont typeface="Arial"/>
              <a:buChar char="•"/>
            </a:pPr>
            <a:r>
              <a:rPr lang="en-US" sz="2600"/>
              <a:t>The LGBTQ+ movement is now often referred to as LGBTQIA+ to include intersex people because of the similar issues facing each group around body autonomy and identity. (The “I” is for Intersex and the “A” for Asexual, which is a lack of sexual attraction.)</a:t>
            </a:r>
            <a:endParaRPr/>
          </a:p>
          <a:p>
            <a:pPr marL="604133" indent="-194665">
              <a:buSzPts val="2500"/>
            </a:pPr>
            <a:endParaRPr sz="260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13341f589b3_0_73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g13341f589b3_0_73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181240" indent="-181240">
              <a:buClr>
                <a:schemeClr val="dk1"/>
              </a:buClr>
              <a:buSzPts val="2500"/>
              <a:buFont typeface="Arial"/>
              <a:buChar char="•"/>
            </a:pPr>
            <a:r>
              <a:rPr lang="en-US" sz="2600"/>
              <a:t>Please note that “transgender” or “trans” are adjectives. They are terms that describe. A person is transgender, not “a transgender.”</a:t>
            </a:r>
            <a:endParaRPr/>
          </a:p>
          <a:p>
            <a:pPr marL="181240" indent="-13425">
              <a:buClr>
                <a:schemeClr val="dk1"/>
              </a:buClr>
              <a:buSzPts val="2500"/>
            </a:pPr>
            <a:endParaRPr sz="2600"/>
          </a:p>
          <a:p>
            <a:pPr marL="181240" indent="-181240">
              <a:buClr>
                <a:schemeClr val="dk1"/>
              </a:buClr>
              <a:buSzPts val="2500"/>
              <a:buFont typeface="Arial"/>
              <a:buChar char="•"/>
            </a:pPr>
            <a:r>
              <a:rPr lang="en-US" sz="2600"/>
              <a:t>A trans woman (or trans girl) is assigned a male sex at birth but knows </a:t>
            </a:r>
            <a:r>
              <a:rPr lang="en-US" sz="2600" err="1"/>
              <a:t>themself</a:t>
            </a:r>
            <a:r>
              <a:rPr lang="en-US" sz="2600"/>
              <a:t> to be a woman. Alternately, a trans man is assigned a female sex at birth but knows </a:t>
            </a:r>
            <a:r>
              <a:rPr lang="en-US" sz="2600" err="1"/>
              <a:t>themself</a:t>
            </a:r>
            <a:r>
              <a:rPr lang="en-US" sz="2600"/>
              <a:t> to be a man.</a:t>
            </a:r>
            <a:endParaRPr/>
          </a:p>
          <a:p>
            <a:pPr marL="181240" indent="-13425">
              <a:buClr>
                <a:schemeClr val="dk1"/>
              </a:buClr>
              <a:buSzPts val="2500"/>
            </a:pPr>
            <a:endParaRPr sz="2600"/>
          </a:p>
          <a:p>
            <a:pPr marL="181240" indent="-181240">
              <a:buClr>
                <a:schemeClr val="dk1"/>
              </a:buClr>
              <a:buSzPts val="2500"/>
              <a:buFont typeface="Arial"/>
              <a:buChar char="•"/>
            </a:pPr>
            <a:r>
              <a:rPr lang="en-US" sz="2600"/>
              <a:t>Someone who is </a:t>
            </a:r>
            <a:r>
              <a:rPr lang="en-US" sz="2600" err="1"/>
              <a:t>transmasculine</a:t>
            </a:r>
            <a:r>
              <a:rPr lang="en-US" sz="2600"/>
              <a:t>, identifies on the masculine side of the gender spectrum, but may not identify as a man. The same is true for transfeminine people. They may identify as more female, but not see themselves as a woman.</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13341f589b3_0_79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g13341f589b3_0_790: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b="1"/>
              <a:t>Gender fluid</a:t>
            </a:r>
            <a:r>
              <a:rPr lang="en-US" sz="2600"/>
              <a:t> is exactly what it sounds like. Gender flows in a more masculine way at times and in a more feminine way at others, with no internal struggle between the two. That fluidity could happen over many years, or it may fluctuate during a week.</a:t>
            </a:r>
            <a:endParaRPr/>
          </a:p>
          <a:p>
            <a:pPr marL="483306" indent="-73838">
              <a:buSzPts val="2500"/>
            </a:pPr>
            <a:endParaRPr sz="2600"/>
          </a:p>
          <a:p>
            <a:pPr marL="483306" indent="-241653">
              <a:buSzPts val="2500"/>
              <a:buFont typeface="Arial"/>
              <a:buChar char="•"/>
            </a:pPr>
            <a:r>
              <a:rPr lang="en-US" sz="2600" b="1"/>
              <a:t>Genderqueer</a:t>
            </a:r>
            <a:r>
              <a:rPr lang="en-US" sz="2600"/>
              <a:t> people are fluid in their gender and often their sexuality. People who consider themselves genderqueer will often say that no rules apply. They like what they like, who they like, and feel the best living outside of any boxes.</a:t>
            </a:r>
            <a:endParaRPr/>
          </a:p>
          <a:p>
            <a:pPr marL="483306" indent="-73838">
              <a:buSzPts val="2500"/>
            </a:pPr>
            <a:endParaRPr sz="2600"/>
          </a:p>
          <a:p>
            <a:pPr marL="483306" indent="-241653">
              <a:buSzPts val="2500"/>
              <a:buFont typeface="Arial"/>
              <a:buChar char="•"/>
            </a:pPr>
            <a:r>
              <a:rPr lang="en-US" sz="2600"/>
              <a:t>Older generations often regard the word “queer” as a derogatory term. It causes LGBTQ+ people of a certain age to feel pain and relive some tough times when they hear it. But younger generations have reclaimed the word and are using “queer” for themselves. They don’t want to be narrowly defined as gay, lesbian, bi, or trans. Because there is respect for the spectrums of gender and sexuality, “queer” feels more all encompassing for who they are.</a:t>
            </a:r>
            <a:endParaRPr/>
          </a:p>
          <a:p>
            <a:pPr marL="483306" indent="-73838">
              <a:buSzPts val="2500"/>
            </a:pPr>
            <a:endParaRPr sz="2600"/>
          </a:p>
          <a:p>
            <a:pPr marL="483306" indent="-241653">
              <a:buSzPts val="2500"/>
              <a:buFont typeface="Arial"/>
              <a:buChar char="•"/>
            </a:pPr>
            <a:r>
              <a:rPr lang="en-US" sz="2600" b="1" err="1"/>
              <a:t>Agender</a:t>
            </a:r>
            <a:r>
              <a:rPr lang="en-US" sz="2600"/>
              <a:t> is the last term on this slide, and it describes someone who does not have a gender. </a:t>
            </a:r>
            <a:r>
              <a:rPr lang="en-US" sz="2600" err="1"/>
              <a:t>Agender</a:t>
            </a:r>
            <a:r>
              <a:rPr lang="en-US" sz="2600"/>
              <a:t> people can feel no connection to the concept of gender at all. They may feel genderless or gender neutral.</a:t>
            </a:r>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sz="1300">
              <a:latin typeface="Arial"/>
              <a:ea typeface="Arial"/>
              <a:cs typeface="Arial"/>
              <a:sym typeface="Arial"/>
            </a:endParaRPr>
          </a:p>
          <a:p>
            <a:pPr marL="483306" indent="-241653"/>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1355c9aa46a_0_68: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1355c9aa46a_0_6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Added some from here- </a:t>
            </a:r>
            <a:r>
              <a:rPr lang="en-US" u="sng">
                <a:solidFill>
                  <a:schemeClr val="hlink"/>
                </a:solidFill>
                <a:hlinkClick r:id="rId3"/>
              </a:rPr>
              <a:t>https://freedomforallamericans.org/messaging-terms-avoid/</a:t>
            </a:r>
            <a:r>
              <a:rPr lang="en-US"/>
              <a:t> (Sara)</a:t>
            </a:r>
            <a:endParaRPr/>
          </a:p>
        </p:txBody>
      </p:sp>
      <p:sp>
        <p:nvSpPr>
          <p:cNvPr id="408" name="Google Shape;408;g1355c9aa46a_0_6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73</a:t>
            </a:fld>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353501599d_0_137: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1353501599d_0_137: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highlight>
                  <a:srgbClr val="FFFFFF"/>
                </a:highlight>
              </a:rPr>
              <a:t>How do we see the gender binary popping up now</a:t>
            </a:r>
          </a:p>
        </p:txBody>
      </p:sp>
      <p:sp>
        <p:nvSpPr>
          <p:cNvPr id="355" name="Google Shape;355;g1353501599d_0_137: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75</a:t>
            </a:fld>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movement here- </a:t>
            </a:r>
            <a:r>
              <a:rPr lang="en-US" err="1"/>
              <a:t>post-it</a:t>
            </a:r>
            <a:r>
              <a:rPr lang="en-US"/>
              <a:t> notes onto chart paper</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76</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138898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53501599d_0_15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53501599d_0_159: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Rewrite these questions, make it more agitational</a:t>
            </a:r>
          </a:p>
        </p:txBody>
      </p:sp>
      <p:sp>
        <p:nvSpPr>
          <p:cNvPr id="369" name="Google Shape;369;g1353501599d_0_159: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78</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5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5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marL="483306" indent="-241653"/>
            <a:r>
              <a:rPr lang="en-US" b="1"/>
              <a:t>1:00- </a:t>
            </a:r>
            <a:endParaRPr b="1"/>
          </a:p>
          <a:p>
            <a:pPr marL="483306" indent="-241653"/>
            <a:r>
              <a:rPr lang="en-US" b="1"/>
              <a:t>Presenter Note:</a:t>
            </a:r>
            <a:endParaRPr/>
          </a:p>
          <a:p>
            <a:pPr marL="483306" indent="-241653"/>
            <a:r>
              <a:rPr lang="en-US" i="1"/>
              <a:t>Ask each participant to switch their left and right shoes (left shoe on the right foot, right shoe on the left foot). Say it’s part of the training, and then move on. DO NOT mention their shoes further. (The objective is that participants will experience a familiar but uncomfortable sensation that their shoes are on the opposite foot. This will help them experience, in a non-threatening way, the uncomfortable, awkward feelings or fear that transgender or gender non-conforming people may experience while they are in public.)</a:t>
            </a:r>
            <a:endParaRPr/>
          </a:p>
          <a:p>
            <a:pPr marL="483306" indent="-241653"/>
            <a:endParaRPr/>
          </a:p>
          <a:p>
            <a:pPr marL="483306" indent="-241653"/>
            <a:endParaRPr/>
          </a:p>
        </p:txBody>
      </p:sp>
      <p:sp>
        <p:nvSpPr>
          <p:cNvPr id="297" name="Google Shape;297;p54:notes"/>
          <p:cNvSpPr txBox="1">
            <a:spLocks noGrp="1"/>
          </p:cNvSpPr>
          <p:nvPr>
            <p:ph type="sldNum" idx="12"/>
          </p:nvPr>
        </p:nvSpPr>
        <p:spPr>
          <a:xfrm>
            <a:off x="4143587" y="9119474"/>
            <a:ext cx="3169920" cy="481726"/>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79</a:t>
            </a:fld>
            <a:endParaRPr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676298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endParaRPr/>
          </a:p>
        </p:txBody>
      </p:sp>
      <p:sp>
        <p:nvSpPr>
          <p:cNvPr id="384" name="Google Shape;384;g1353501599d_0_166: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fld id="{00000000-1234-1234-1234-123412341234}" type="slidenum">
              <a:rPr lang="en-US"/>
              <a:pPr algn="r"/>
              <a:t>80</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a:extLst>
            <a:ext uri="{FF2B5EF4-FFF2-40B4-BE49-F238E27FC236}">
              <a16:creationId xmlns:a16="http://schemas.microsoft.com/office/drawing/2014/main" id="{9A8968EE-245D-24F2-1175-244ECB9F9A40}"/>
            </a:ext>
          </a:extLst>
        </p:cNvPr>
        <p:cNvGrpSpPr/>
        <p:nvPr/>
      </p:nvGrpSpPr>
      <p:grpSpPr>
        <a:xfrm>
          <a:off x="0" y="0"/>
          <a:ext cx="0" cy="0"/>
          <a:chOff x="0" y="0"/>
          <a:chExt cx="0" cy="0"/>
        </a:xfrm>
      </p:grpSpPr>
      <p:sp>
        <p:nvSpPr>
          <p:cNvPr id="333" name="Google Shape;333;g146a8d004bd_0_10:notes">
            <a:extLst>
              <a:ext uri="{FF2B5EF4-FFF2-40B4-BE49-F238E27FC236}">
                <a16:creationId xmlns:a16="http://schemas.microsoft.com/office/drawing/2014/main" id="{6F54716A-3D65-2DA7-0D84-53FD3C2AD9D1}"/>
              </a:ext>
            </a:extLst>
          </p:cNvPr>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146a8d004bd_0_10:notes">
            <a:extLst>
              <a:ext uri="{FF2B5EF4-FFF2-40B4-BE49-F238E27FC236}">
                <a16:creationId xmlns:a16="http://schemas.microsoft.com/office/drawing/2014/main" id="{E9564B36-CC13-0BEE-672A-3B12DCAE4856}"/>
              </a:ext>
            </a:extLst>
          </p:cNvPr>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pPr marL="0" indent="0"/>
            <a:r>
              <a:rPr lang="en-US"/>
              <a:t>101 gender binary information</a:t>
            </a:r>
            <a:endParaRPr/>
          </a:p>
        </p:txBody>
      </p:sp>
      <p:sp>
        <p:nvSpPr>
          <p:cNvPr id="335" name="Google Shape;335;g146a8d004bd_0_10:notes">
            <a:extLst>
              <a:ext uri="{FF2B5EF4-FFF2-40B4-BE49-F238E27FC236}">
                <a16:creationId xmlns:a16="http://schemas.microsoft.com/office/drawing/2014/main" id="{CD7AB4FC-5CCB-0AD8-C69E-5F6969C28C06}"/>
              </a:ext>
            </a:extLst>
          </p:cNvPr>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lgn="r">
              <a:buSzPts val="1200"/>
            </a:pPr>
            <a:fld id="{00000000-1234-1234-1234-123412341234}" type="slidenum">
              <a:rPr lang="en-US"/>
              <a:pPr algn="r">
                <a:buSzPts val="1200"/>
              </a:pPr>
              <a:t>81</a:t>
            </a:fld>
            <a:endParaRPr/>
          </a:p>
        </p:txBody>
      </p:sp>
    </p:spTree>
    <p:extLst>
      <p:ext uri="{BB962C8B-B14F-4D97-AF65-F5344CB8AC3E}">
        <p14:creationId xmlns:p14="http://schemas.microsoft.com/office/powerpoint/2010/main" val="176282816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DF0011E-3281-1842-B93C-998AAAFFB341}"/>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8823F4F0-CDC6-424D-B3EE-B38D8C6A315E}"/>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A0942DD8-F479-7B08-7B9D-2E305005FBFA}"/>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93014100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Modify last bullet to reflect contract activity</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83</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312751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Beef up these examples</a:t>
            </a:r>
          </a:p>
          <a:p>
            <a:r>
              <a:rPr lang="en-US"/>
              <a:t>Bring in VT transgender athletes policy</a:t>
            </a:r>
          </a:p>
        </p:txBody>
      </p:sp>
      <p:sp>
        <p:nvSpPr>
          <p:cNvPr id="4" name="Slide Number Placeholder 3"/>
          <p:cNvSpPr>
            <a:spLocks noGrp="1"/>
          </p:cNvSpPr>
          <p:nvPr>
            <p:ph type="sldNum" idx="12"/>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84</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05947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72A33948-D0AA-D25D-6362-EA8A3AEB557B}"/>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EFCCD399-8BA0-7831-8596-599164B6A408}"/>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45EC4874-C301-409D-BB63-67A1BDA79B6D}"/>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51701119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13341f589b3_0_9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g13341f589b3_0_99: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181240" indent="-181240">
              <a:buClr>
                <a:schemeClr val="dk1"/>
              </a:buClr>
              <a:buSzPts val="2500"/>
              <a:buFont typeface="Arial"/>
              <a:buChar char="•"/>
            </a:pPr>
            <a:r>
              <a:rPr lang="en-US" sz="2600"/>
              <a:t>Gender, or </a:t>
            </a:r>
            <a:r>
              <a:rPr lang="en-US" sz="2600" b="1"/>
              <a:t>gender identity</a:t>
            </a:r>
            <a:r>
              <a:rPr lang="en-US" sz="2600"/>
              <a:t>, is that internal sense of self we just mentioned—the feeling of being male, female, both, neither, or somewhere in between.</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expression </a:t>
            </a:r>
            <a:r>
              <a:rPr lang="en-US" sz="2600"/>
              <a:t>includes all the ways you show your gender to the world. For example, your hair and clothes, how you cross your legs, how you walk, and even your voice inflections. Some of these are innate, and some are learned from our cultural norms.</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roles </a:t>
            </a:r>
            <a:r>
              <a:rPr lang="en-US" sz="2600"/>
              <a:t>are social constructs based on one’s sex or biological attributes. They can be very different from one culture to another. These roles can become so internalized that they create stereotypes or an implicit bias within us (e.g., assuming nurses are women, or mechanics are men).</a:t>
            </a:r>
            <a:endParaRPr/>
          </a:p>
          <a:p>
            <a:pPr marL="181240" indent="-13425">
              <a:buClr>
                <a:schemeClr val="dk1"/>
              </a:buClr>
              <a:buSzPts val="2500"/>
            </a:pPr>
            <a:endParaRPr sz="2600"/>
          </a:p>
          <a:p>
            <a:pPr marL="181240" indent="-181240">
              <a:buClr>
                <a:schemeClr val="dk1"/>
              </a:buClr>
              <a:buSzPts val="2500"/>
              <a:buFont typeface="Arial"/>
              <a:buChar char="•"/>
            </a:pPr>
            <a:r>
              <a:rPr lang="en-US" sz="2600" b="1"/>
              <a:t>Gender non-conforming </a:t>
            </a:r>
            <a:r>
              <a:rPr lang="en-US" sz="2600"/>
              <a:t>simply means the person is breaking cultural or social rules about gender roles and/or expression.</a:t>
            </a:r>
            <a:endParaRPr/>
          </a:p>
          <a:p>
            <a:pPr marL="181240" indent="-13425">
              <a:buClr>
                <a:schemeClr val="dk1"/>
              </a:buClr>
              <a:buSzPts val="2500"/>
            </a:pPr>
            <a:endParaRPr sz="2600"/>
          </a:p>
          <a:p>
            <a:pPr marL="181240" indent="-181240">
              <a:buClr>
                <a:schemeClr val="dk1"/>
              </a:buClr>
              <a:buSzPts val="2500"/>
              <a:buFont typeface="Arial"/>
              <a:buChar char="•"/>
            </a:pPr>
            <a:r>
              <a:rPr lang="en-US" sz="2600"/>
              <a:t>There is a huge difference between not conforming to certain societal norms and expectations for one’s gender and having an internal identity that is not in alignment with one’s biological sex.</a:t>
            </a:r>
            <a:endParaRPr/>
          </a:p>
          <a:p>
            <a:pPr marL="181240" indent="-13425">
              <a:buClr>
                <a:schemeClr val="dk1"/>
              </a:buClr>
              <a:buSzPts val="2500"/>
            </a:pPr>
            <a:endParaRPr sz="2600"/>
          </a:p>
          <a:p>
            <a:pPr marL="0" indent="0">
              <a:buClr>
                <a:schemeClr val="dk1"/>
              </a:buClr>
              <a:buSzPts val="2500"/>
            </a:pPr>
            <a:r>
              <a:rPr lang="en-US" sz="2600" b="1" i="1"/>
              <a:t>A Note About Phobias:</a:t>
            </a:r>
            <a:endParaRPr/>
          </a:p>
          <a:p>
            <a:pPr marL="0" indent="0">
              <a:buClr>
                <a:schemeClr val="dk1"/>
              </a:buClr>
              <a:buSzPts val="2500"/>
            </a:pPr>
            <a:r>
              <a:rPr lang="en-US" sz="2600"/>
              <a:t>A phobia is a persistent, irrational and exaggerated fear of an object, person, activity, animal or situation. Homophobia is a fear of people who are gay and lesbian. Transphobia is a fear of people who are transgender. When someone’s identity challenges a person’s expectations or preconceived notions of male and female, they may go into a panic. The incongruence of what someone sees, and what they think creates fear and misunderstanding. </a:t>
            </a:r>
            <a:endParaRPr/>
          </a:p>
          <a:p>
            <a:pPr marL="0" indent="0">
              <a:buClr>
                <a:schemeClr val="dk1"/>
              </a:buClr>
              <a:buSzPts val="2500"/>
            </a:pPr>
            <a:endParaRPr sz="2600"/>
          </a:p>
          <a:p>
            <a:pPr marL="0" indent="0">
              <a:buClr>
                <a:schemeClr val="dk1"/>
              </a:buClr>
              <a:buSzPts val="2500"/>
            </a:pPr>
            <a:r>
              <a:rPr lang="en-US" sz="2600"/>
              <a:t>We say “</a:t>
            </a:r>
            <a:r>
              <a:rPr lang="en-US" sz="2600" err="1"/>
              <a:t>i-dentity</a:t>
            </a:r>
            <a:r>
              <a:rPr lang="en-US" sz="2600"/>
              <a:t>” because it’s about the individual and how they personally identify, not “you-</a:t>
            </a:r>
            <a:r>
              <a:rPr lang="en-US" sz="2600" err="1"/>
              <a:t>dentity</a:t>
            </a:r>
            <a:r>
              <a:rPr lang="en-US" sz="2600"/>
              <a:t>” because of how </a:t>
            </a:r>
            <a:r>
              <a:rPr lang="en-US" sz="2600" b="1" u="sng"/>
              <a:t>you</a:t>
            </a:r>
            <a:r>
              <a:rPr lang="en-US" sz="2600"/>
              <a:t> want to determine someone else’s existence.</a:t>
            </a:r>
            <a:endParaRPr/>
          </a:p>
          <a:p>
            <a:pPr marL="0" indent="0">
              <a:buClr>
                <a:schemeClr val="dk1"/>
              </a:buClr>
              <a:buSzPts val="2500"/>
            </a:pPr>
            <a:r>
              <a:rPr lang="en-US" sz="2600"/>
              <a:t>  </a:t>
            </a:r>
            <a:endParaRPr/>
          </a:p>
        </p:txBody>
      </p:sp>
      <p:sp>
        <p:nvSpPr>
          <p:cNvPr id="197" name="Google Shape;197;g13341f589b3_0_99:notes"/>
          <p:cNvSpPr txBox="1">
            <a:spLocks noGrp="1"/>
          </p:cNvSpPr>
          <p:nvPr>
            <p:ph type="dt" idx="10"/>
          </p:nvPr>
        </p:nvSpPr>
        <p:spPr>
          <a:xfrm>
            <a:off x="4143587" y="0"/>
            <a:ext cx="3169920" cy="481635"/>
          </a:xfrm>
          <a:prstGeom prst="rect">
            <a:avLst/>
          </a:prstGeom>
          <a:noFill/>
          <a:ln>
            <a:noFill/>
          </a:ln>
        </p:spPr>
        <p:txBody>
          <a:bodyPr spcFirstLastPara="1" wrap="square" lIns="96645" tIns="48309" rIns="96645" bIns="48309" anchor="t" anchorCtr="0">
            <a:noAutofit/>
          </a:bodyPr>
          <a:lstStyle/>
          <a:p>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13341f589b3_0_156: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13341f589b3_0_156: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0" indent="0"/>
            <a:r>
              <a:rPr lang="en-US" sz="2600" i="1"/>
              <a:t>Video: </a:t>
            </a:r>
            <a:r>
              <a:rPr lang="en-US" sz="2600" i="1" u="sng">
                <a:solidFill>
                  <a:schemeClr val="hlink"/>
                </a:solidFill>
                <a:hlinkClick r:id="rId3"/>
              </a:rPr>
              <a:t>https://youtu.be/i83VQIaDlQw</a:t>
            </a:r>
            <a:endParaRPr sz="2600" i="1"/>
          </a:p>
          <a:p>
            <a:pPr marL="0" indent="0"/>
            <a:r>
              <a:rPr lang="en-US" sz="2600" i="1"/>
              <a:t>(3 minute)</a:t>
            </a:r>
            <a:endParaRPr sz="2600" i="1"/>
          </a:p>
          <a:p>
            <a:pPr marL="0" indent="0"/>
            <a:endParaRPr sz="2600" i="1"/>
          </a:p>
          <a:p>
            <a:pPr marL="362480" indent="-362480">
              <a:buSzPts val="2500"/>
              <a:buFont typeface="Arial"/>
              <a:buChar char="•"/>
            </a:pPr>
            <a:r>
              <a:rPr lang="en-US" sz="2600"/>
              <a:t>This video offers a simple way of looking at various gender identities (~3 </a:t>
            </a:r>
            <a:r>
              <a:rPr lang="en-US" sz="2600" err="1"/>
              <a:t>mins</a:t>
            </a:r>
            <a:r>
              <a:rPr lang="en-US" sz="2600"/>
              <a:t>).</a:t>
            </a:r>
            <a:endParaRPr/>
          </a:p>
          <a:p>
            <a:pPr marL="362480" indent="-362480">
              <a:buSzPts val="2500"/>
              <a:buFont typeface="Arial"/>
              <a:buChar char="•"/>
            </a:pPr>
            <a:r>
              <a:rPr lang="en-US" sz="2600" i="1"/>
              <a:t>Debrief the video with these three questions:</a:t>
            </a:r>
            <a:endParaRPr/>
          </a:p>
          <a:p>
            <a:pPr marL="724959" lvl="1" indent="-241653">
              <a:buSzPts val="2500"/>
              <a:buFont typeface="Arial"/>
              <a:buAutoNum type="arabicPeriod"/>
            </a:pPr>
            <a:r>
              <a:rPr lang="en-US" sz="2600"/>
              <a:t> What is the gender binary? How many of you grew up thinking the only gender options were male or female?</a:t>
            </a:r>
            <a:endParaRPr/>
          </a:p>
          <a:p>
            <a:pPr marL="724959" lvl="1" indent="-241653">
              <a:buSzPts val="2500"/>
              <a:buFont typeface="Arial"/>
              <a:buAutoNum type="arabicPeriod"/>
            </a:pPr>
            <a:r>
              <a:rPr lang="en-US" sz="2600"/>
              <a:t> What does it mean to be non-binary?</a:t>
            </a:r>
            <a:endParaRPr/>
          </a:p>
          <a:p>
            <a:pPr marL="724959" lvl="1" indent="-241653">
              <a:buSzPts val="2500"/>
              <a:buFont typeface="Arial"/>
              <a:buAutoNum type="arabicPeriod"/>
            </a:pPr>
            <a:r>
              <a:rPr lang="en-US" sz="2600"/>
              <a:t> What is the difference between transgender and non-binary?</a:t>
            </a:r>
            <a:endParaRPr/>
          </a:p>
        </p:txBody>
      </p:sp>
      <p:sp>
        <p:nvSpPr>
          <p:cNvPr id="217" name="Google Shape;217;g13341f589b3_0_156: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buSzPts val="1400"/>
            </a:pPr>
            <a:fld id="{00000000-1234-1234-1234-123412341234}" type="slidenum">
              <a:rPr lang="en-US"/>
              <a:pPr>
                <a:buSzPts val="1400"/>
              </a:pPr>
              <a:t>89</a:t>
            </a:fld>
            <a:endParaRPr/>
          </a:p>
        </p:txBody>
      </p:sp>
      <p:sp>
        <p:nvSpPr>
          <p:cNvPr id="218" name="Google Shape;218;g13341f589b3_0_156:notes"/>
          <p:cNvSpPr txBox="1">
            <a:spLocks noGrp="1"/>
          </p:cNvSpPr>
          <p:nvPr>
            <p:ph type="dt" idx="10"/>
          </p:nvPr>
        </p:nvSpPr>
        <p:spPr>
          <a:xfrm>
            <a:off x="4143587" y="0"/>
            <a:ext cx="3169920" cy="481635"/>
          </a:xfrm>
          <a:prstGeom prst="rect">
            <a:avLst/>
          </a:prstGeom>
          <a:noFill/>
          <a:ln>
            <a:noFill/>
          </a:ln>
        </p:spPr>
        <p:txBody>
          <a:bodyPr spcFirstLastPara="1" wrap="square" lIns="96645" tIns="48309" rIns="96645" bIns="48309" anchor="t" anchorCtr="0">
            <a:noAutofit/>
          </a:bodyPr>
          <a:lstStyle/>
          <a:p>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3341f589b3_0_205: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g13341f589b3_0_205: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Transgender, non-binary, and gender non-conforming individuals show their gender to the world in many ways. Just as cisgender people have different hairstyles, clothing choices, mannerisms, and more, the same is true for trans, non-binary, and gender-non-conforming people. There is no “one way” to look to be any gender.</a:t>
            </a:r>
            <a:endParaRPr/>
          </a:p>
          <a:p>
            <a:pPr marL="483306" indent="-73838">
              <a:buSzPts val="2500"/>
            </a:pPr>
            <a:endParaRPr sz="2600"/>
          </a:p>
          <a:p>
            <a:pPr marL="483306" indent="-241653">
              <a:buSzPts val="2500"/>
              <a:buFont typeface="Arial"/>
              <a:buChar char="•"/>
            </a:pPr>
            <a:r>
              <a:rPr lang="en-US" sz="2600"/>
              <a:t>These images are from the Gender Spectrum Collection – a group that works with trans and non-binary models. In the first image we see a transgender woman in an office. The second is a </a:t>
            </a:r>
            <a:r>
              <a:rPr lang="en-US" sz="2600" err="1"/>
              <a:t>transmasculine</a:t>
            </a:r>
            <a:r>
              <a:rPr lang="en-US" sz="2600"/>
              <a:t> person in a winter coat. </a:t>
            </a:r>
            <a:r>
              <a:rPr lang="en-US" sz="2600" err="1"/>
              <a:t>Transmasculine</a:t>
            </a:r>
            <a:r>
              <a:rPr lang="en-US" sz="2600"/>
              <a:t> is a term generally used for people who were born female at birth, but who identify with masculinity. As we can see in both of these two photos, they present within the gender binary of male and female.</a:t>
            </a:r>
            <a:endParaRPr/>
          </a:p>
          <a:p>
            <a:pPr marL="483306" indent="-73838">
              <a:buSzPts val="2500"/>
            </a:pPr>
            <a:endParaRPr sz="2600"/>
          </a:p>
          <a:p>
            <a:pPr marL="483306" indent="-241653">
              <a:buSzPts val="2500"/>
              <a:buFont typeface="Arial"/>
              <a:buChar char="•"/>
            </a:pPr>
            <a:r>
              <a:rPr lang="en-US" sz="2600"/>
              <a:t>In the last image, we see a gender-fluid woman. Gender fluid refers to a person who does not feel they have a fixed gender.</a:t>
            </a:r>
            <a:endParaRPr/>
          </a:p>
          <a:p>
            <a:pPr marL="483306" indent="-241653">
              <a:buSzPts val="2500"/>
            </a:pPr>
            <a:endParaRPr sz="2600"/>
          </a:p>
        </p:txBody>
      </p:sp>
      <p:sp>
        <p:nvSpPr>
          <p:cNvPr id="228" name="Google Shape;228;g13341f589b3_0_205:notes"/>
          <p:cNvSpPr txBox="1">
            <a:spLocks noGrp="1"/>
          </p:cNvSpPr>
          <p:nvPr>
            <p:ph type="sldNum" idx="12"/>
          </p:nvPr>
        </p:nvSpPr>
        <p:spPr>
          <a:xfrm>
            <a:off x="4143587" y="9119474"/>
            <a:ext cx="3169920" cy="481635"/>
          </a:xfrm>
          <a:prstGeom prst="rect">
            <a:avLst/>
          </a:prstGeom>
          <a:noFill/>
          <a:ln>
            <a:noFill/>
          </a:ln>
        </p:spPr>
        <p:txBody>
          <a:bodyPr spcFirstLastPara="1" wrap="square" lIns="96645" tIns="48309" rIns="96645" bIns="48309" anchor="b" anchorCtr="0">
            <a:noAutofit/>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90</a:t>
            </a:fld>
            <a:endParaRPr sz="1300">
              <a:solidFill>
                <a:schemeClr val="dk1"/>
              </a:solidFill>
              <a:latin typeface="Calibri"/>
              <a:ea typeface="Calibri"/>
              <a:cs typeface="Calibri"/>
              <a:sym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g13341f589b3_0_539: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g13341f589b3_0_539: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For a lot of cisgender people, those whose sex and gender align really well, the concept of non-binary identities is really hard to understand. But we have some famous people who have described it really well. </a:t>
            </a:r>
            <a:endParaRPr/>
          </a:p>
          <a:p>
            <a:pPr marL="483306" indent="-241653">
              <a:buSzPts val="2500"/>
            </a:pPr>
            <a:endParaRPr sz="2600"/>
          </a:p>
          <a:p>
            <a:pPr marL="483306" indent="-241653">
              <a:buSzPts val="2500"/>
              <a:buFont typeface="Arial"/>
              <a:buChar char="•"/>
            </a:pPr>
            <a:r>
              <a:rPr lang="en-US" sz="2600"/>
              <a:t>Tilda Swinton and Steven Tyler have never indicated that they identify as transgender, but they describe a blending or fluidity of gender. For a lot of non-binary folks, that’s the only label they apply to themselves. Others can refine things a bit more</a:t>
            </a:r>
            <a:r>
              <a:rPr lang="en-US" sz="2600" i="1"/>
              <a:t>.</a:t>
            </a:r>
            <a:endParaRPr sz="2600"/>
          </a:p>
          <a:p>
            <a:pPr marL="483306" indent="-241653">
              <a:buSzPts val="2500"/>
            </a:pPr>
            <a:endParaRPr sz="2600"/>
          </a:p>
          <a:p>
            <a:pPr marL="483306" indent="-241653">
              <a:buSzPts val="2500"/>
              <a:buFont typeface="Arial"/>
              <a:buChar char="•"/>
            </a:pPr>
            <a:r>
              <a:rPr lang="en-US" sz="2600" i="1"/>
              <a:t>(Read the slide.)</a:t>
            </a:r>
            <a:endParaRPr/>
          </a:p>
          <a:p>
            <a:pPr marL="483306" indent="-241653">
              <a:buSzPts val="2500"/>
            </a:pPr>
            <a:endParaRPr sz="2600"/>
          </a:p>
          <a:p>
            <a:pPr marL="483306" indent="-241653">
              <a:buSzPts val="2500"/>
            </a:pPr>
            <a:endParaRPr sz="2600" i="1"/>
          </a:p>
          <a:p>
            <a:pPr marL="483306" indent="-241653">
              <a:buSzPts val="2500"/>
            </a:pPr>
            <a:endParaRPr sz="2600" i="1"/>
          </a:p>
          <a:p>
            <a:pPr marL="483306" indent="-241653">
              <a:buSzPts val="2500"/>
            </a:pPr>
            <a:endParaRPr sz="2600" i="1"/>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a:extLst>
            <a:ext uri="{FF2B5EF4-FFF2-40B4-BE49-F238E27FC236}">
              <a16:creationId xmlns:a16="http://schemas.microsoft.com/office/drawing/2014/main" id="{FC68A20F-8779-CEA9-98FD-E4017A40964C}"/>
            </a:ext>
          </a:extLst>
        </p:cNvPr>
        <p:cNvGrpSpPr/>
        <p:nvPr/>
      </p:nvGrpSpPr>
      <p:grpSpPr>
        <a:xfrm>
          <a:off x="0" y="0"/>
          <a:ext cx="0" cy="0"/>
          <a:chOff x="0" y="0"/>
          <a:chExt cx="0" cy="0"/>
        </a:xfrm>
      </p:grpSpPr>
      <p:sp>
        <p:nvSpPr>
          <p:cNvPr id="55" name="Google Shape;55;p:notes">
            <a:extLst>
              <a:ext uri="{FF2B5EF4-FFF2-40B4-BE49-F238E27FC236}">
                <a16:creationId xmlns:a16="http://schemas.microsoft.com/office/drawing/2014/main" id="{59841CAF-955C-B764-5A3A-60943E53C8F2}"/>
              </a:ext>
            </a:extLst>
          </p:cNvPr>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a:extLst>
              <a:ext uri="{FF2B5EF4-FFF2-40B4-BE49-F238E27FC236}">
                <a16:creationId xmlns:a16="http://schemas.microsoft.com/office/drawing/2014/main" id="{D8D1BF6B-D0BB-96EF-5F97-D55CB1F4D5C3}"/>
              </a:ext>
            </a:extLst>
          </p:cNvPr>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r>
              <a:rPr lang="en-US"/>
              <a:t>Put in day 2 of shared identity activity here</a:t>
            </a:r>
            <a:endParaRPr/>
          </a:p>
        </p:txBody>
      </p:sp>
    </p:spTree>
    <p:extLst>
      <p:ext uri="{BB962C8B-B14F-4D97-AF65-F5344CB8AC3E}">
        <p14:creationId xmlns:p14="http://schemas.microsoft.com/office/powerpoint/2010/main" val="6271867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g1468bb3220c_0_0: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g1468bb3220c_0_0: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r>
              <a:rPr lang="en-US" sz="2600"/>
              <a:t>Given all that a transgender person may be experiencing, one option is to transition. This means they align their inner identity with their external one. We’re going to talk about this process and how it affects trans adults.</a:t>
            </a:r>
            <a:endParaRPr/>
          </a:p>
          <a:p>
            <a:pPr marL="483306" indent="-241653"/>
            <a:endParaRPr sz="2600"/>
          </a:p>
          <a:p>
            <a:pPr marL="483306" indent="-241653"/>
            <a:endParaRPr sz="260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6"/>
        <p:cNvGrpSpPr/>
        <p:nvPr/>
      </p:nvGrpSpPr>
      <p:grpSpPr>
        <a:xfrm>
          <a:off x="0" y="0"/>
          <a:ext cx="0" cy="0"/>
          <a:chOff x="0" y="0"/>
          <a:chExt cx="0" cy="0"/>
        </a:xfrm>
      </p:grpSpPr>
      <p:sp>
        <p:nvSpPr>
          <p:cNvPr id="657" name="Google Shape;657;g1468bb3220c_0_4: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8" name="Google Shape;658;g1468bb3220c_0_4: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a:buSzPts val="2500"/>
              <a:buChar char="•"/>
            </a:pPr>
            <a:r>
              <a:rPr lang="en-US" sz="2600"/>
              <a:t>Transitioning is not a simple, one-time event, and there is no “one-size-fits-all” process, checklist, or approach. Transitioning is a complex issue, and it involves a wide variety of options for an individual.</a:t>
            </a:r>
            <a:endParaRPr lang="en-US"/>
          </a:p>
          <a:p>
            <a:pPr indent="-73838">
              <a:buSzPts val="2500"/>
            </a:pPr>
            <a:endParaRPr lang="en-US" sz="2600"/>
          </a:p>
          <a:p>
            <a:pPr>
              <a:buSzPts val="2500"/>
              <a:buChar char="•"/>
            </a:pPr>
            <a:r>
              <a:rPr lang="en-US" sz="2600"/>
              <a:t>Many factors influence a person’s decision to transition, and because of these factors, their transition may not be linear. Transitioning is a personal decision specific to the individual, so how a person goes about transitioning can change over time and vary from person to person.</a:t>
            </a:r>
            <a:endParaRPr lang="en-US"/>
          </a:p>
          <a:p>
            <a:pPr indent="-73838">
              <a:buSzPts val="2500"/>
            </a:pPr>
            <a:endParaRPr lang="en-US" sz="2600"/>
          </a:p>
          <a:p>
            <a:pPr>
              <a:buSzPts val="2500"/>
              <a:buChar char="•"/>
            </a:pPr>
            <a:r>
              <a:rPr lang="en-US" sz="2600"/>
              <a:t>There are 3 main types of transitions someone could go through: social, legal, and physical.</a:t>
            </a:r>
            <a:endParaRPr lang="en-US"/>
          </a:p>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g1468bb3220c_0_23: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8" name="Google Shape;678;g1468bb3220c_0_23: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Social transition is just what it sounds like—changing how you present yourself and how others see you socially. A social transition can happen at any age. A person may start their transition, pause it, move back, and move forward again. It often includes changing clothing or hairstyles. Usually, it entails changing a name and switching pronouns—sometimes more than once.</a:t>
            </a:r>
            <a:endParaRPr/>
          </a:p>
          <a:p>
            <a:pPr marL="483306" indent="-73838">
              <a:buSzPts val="2500"/>
            </a:pPr>
            <a:endParaRPr sz="2600"/>
          </a:p>
          <a:p>
            <a:pPr marL="483306" indent="-241653">
              <a:buSzPts val="2500"/>
              <a:buFont typeface="Arial"/>
              <a:buChar char="•"/>
            </a:pPr>
            <a:r>
              <a:rPr lang="en-US" sz="2600"/>
              <a:t>A person may try on names for a while and switch from one gendered pronoun to another, only to decide that a non-binary pronoun fits better. Again, no rules.</a:t>
            </a:r>
            <a:endParaRPr/>
          </a:p>
          <a:p>
            <a:pPr marL="483306" indent="-73838">
              <a:buSzPts val="2500"/>
            </a:pPr>
            <a:endParaRPr sz="260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1468bb3220c_0_3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8" name="Google Shape;688;g1468bb3220c_0_3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SzPts val="2500"/>
              <a:buFont typeface="Arial"/>
              <a:buChar char="•"/>
            </a:pPr>
            <a:r>
              <a:rPr lang="en-US" sz="2600"/>
              <a:t>A legal transition means updating documents through the legal process.</a:t>
            </a:r>
            <a:endParaRPr/>
          </a:p>
          <a:p>
            <a:pPr marL="483306" indent="-73838">
              <a:buSzPts val="2500"/>
            </a:pPr>
            <a:endParaRPr sz="2600"/>
          </a:p>
          <a:p>
            <a:pPr marL="483306" indent="-241653">
              <a:buSzPts val="2500"/>
              <a:buFont typeface="Arial"/>
              <a:buChar char="•"/>
            </a:pPr>
            <a:r>
              <a:rPr lang="en-US" sz="2600"/>
              <a:t>Some parts of the legal transition can include changing gender markers on birth certificates, changing names on social security cards, driver’s licenses, or passports. Legal transitions can also have other identification components, such as school documents. Passports are the easiest documents to change.</a:t>
            </a:r>
            <a:endParaRPr/>
          </a:p>
          <a:p>
            <a:pPr marL="483306" indent="-73838">
              <a:buSzPts val="2500"/>
            </a:pPr>
            <a:endParaRPr sz="2600"/>
          </a:p>
          <a:p>
            <a:pPr marL="483306" indent="-241653">
              <a:buSzPts val="2500"/>
              <a:buFont typeface="Arial"/>
              <a:buChar char="•"/>
            </a:pPr>
            <a:r>
              <a:rPr lang="en-US" sz="2600"/>
              <a:t>People cannot always experience a legal transition because of several barriers. Those barriers do not make their gender identity or their distress at being </a:t>
            </a:r>
            <a:r>
              <a:rPr lang="en-US" sz="2600" err="1"/>
              <a:t>misgendered</a:t>
            </a:r>
            <a:r>
              <a:rPr lang="en-US" sz="2600"/>
              <a:t> any less real.</a:t>
            </a:r>
            <a:endParaRPr/>
          </a:p>
          <a:p>
            <a:pPr marL="483306" indent="-73838">
              <a:buSzPts val="2500"/>
            </a:pPr>
            <a:endParaRPr sz="260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7"/>
        <p:cNvGrpSpPr/>
        <p:nvPr/>
      </p:nvGrpSpPr>
      <p:grpSpPr>
        <a:xfrm>
          <a:off x="0" y="0"/>
          <a:ext cx="0" cy="0"/>
          <a:chOff x="0" y="0"/>
          <a:chExt cx="0" cy="0"/>
        </a:xfrm>
      </p:grpSpPr>
      <p:sp>
        <p:nvSpPr>
          <p:cNvPr id="698" name="Google Shape;698;g1468bb3220c_0_42:notes"/>
          <p:cNvSpPr>
            <a:spLocks noGrp="1" noRot="1" noChangeAspect="1"/>
          </p:cNvSpPr>
          <p:nvPr>
            <p:ph type="sldImg" idx="2"/>
          </p:nvPr>
        </p:nvSpPr>
        <p:spPr>
          <a:xfrm>
            <a:off x="1497013" y="1200150"/>
            <a:ext cx="4321175"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9" name="Google Shape;699;g1468bb3220c_0_42:notes"/>
          <p:cNvSpPr txBox="1">
            <a:spLocks noGrp="1"/>
          </p:cNvSpPr>
          <p:nvPr>
            <p:ph type="body" idx="1"/>
          </p:nvPr>
        </p:nvSpPr>
        <p:spPr>
          <a:xfrm>
            <a:off x="731520" y="4620578"/>
            <a:ext cx="5852160" cy="3780630"/>
          </a:xfrm>
          <a:prstGeom prst="rect">
            <a:avLst/>
          </a:prstGeom>
          <a:noFill/>
          <a:ln>
            <a:noFill/>
          </a:ln>
        </p:spPr>
        <p:txBody>
          <a:bodyPr spcFirstLastPara="1" wrap="square" lIns="96645" tIns="48309" rIns="96645" bIns="48309" anchor="t" anchorCtr="0">
            <a:noAutofit/>
          </a:bodyPr>
          <a:lstStyle/>
          <a:p>
            <a:pPr marL="483306" indent="-241653">
              <a:buFont typeface="Arial"/>
              <a:buChar char="•"/>
            </a:pPr>
            <a:r>
              <a:rPr lang="en-US" sz="2600"/>
              <a:t>Transgender health is a specialized area of medicine. There is no one way to have a physical transition.</a:t>
            </a:r>
            <a:endParaRPr/>
          </a:p>
          <a:p>
            <a:pPr marL="483306" indent="-147677"/>
            <a:endParaRPr sz="2600"/>
          </a:p>
          <a:p>
            <a:pPr marL="483306" indent="-241653">
              <a:buFont typeface="Arial"/>
              <a:buChar char="•"/>
            </a:pPr>
            <a:r>
              <a:rPr lang="en-US" sz="2600"/>
              <a:t>Given the specialized nature of transgender health care, we can see how problematic it is for a trans person to be told they can only access gender-segregated spaces once they have “had a surgery.” It puts a burden on them that is impossible to overcome, denies their full identity, and creates equal-access issues. Additionally, not all trans people want to have surgery. It’s wrong to demand that another person undergo serious, invasive medical procedures to make other people comfortable.</a:t>
            </a:r>
            <a:endParaRPr/>
          </a:p>
          <a:p>
            <a:pPr marL="483306" indent="-147677"/>
            <a:endParaRPr sz="2600"/>
          </a:p>
          <a:p>
            <a:pPr marL="483306" indent="-241653">
              <a:buFont typeface="Arial"/>
              <a:buChar char="•"/>
            </a:pPr>
            <a:r>
              <a:rPr lang="en-US" sz="2600"/>
              <a:t>Keep in mind that just like you would not want to be asked about your medical procedures, we don’t ask others about theirs.</a:t>
            </a:r>
          </a:p>
          <a:p>
            <a:pPr>
              <a:buFont typeface="Arial"/>
              <a:buChar char="•"/>
            </a:pPr>
            <a:r>
              <a:rPr lang="en-US" sz="2600"/>
              <a:t>Do not question what they are doing, question how can I support </a:t>
            </a:r>
          </a:p>
          <a:p>
            <a:pPr>
              <a:buFont typeface="Arial"/>
              <a:buChar char="•"/>
            </a:pPr>
            <a:endParaRPr lang="en-US" sz="260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t> “Transgender” refers to a personal gender identity and an authentic, lasting sense of self. In contrast, “drag” is a temporary and deliberate performance of gender.</a:t>
            </a:r>
            <a:endParaRPr lang="en-US"/>
          </a:p>
          <a:p>
            <a:endParaRPr lang="en-US"/>
          </a:p>
          <a:p>
            <a:pPr fontAlgn="base"/>
            <a:r>
              <a:rPr lang="en-US" sz="1300"/>
              <a:t>Drag is most commonly associated with gay men dressing up and embodying a “larger-than-life” female persona. Drag queens are flamboyant and this form of drag often involves sequins and feathers but it can also be sleek and edgy.</a:t>
            </a:r>
          </a:p>
          <a:p>
            <a:pPr fontAlgn="base"/>
            <a:r>
              <a:rPr lang="en-US" sz="1300"/>
              <a:t>For drag queens, their drag persona can be an important part of their own identity as a gay man (this does not mean they are transgender). Similarly, women also perform drag as </a:t>
            </a:r>
            <a:r>
              <a:rPr lang="en-US" sz="1300" u="sng">
                <a:hlinkClick r:id="rId3"/>
              </a:rPr>
              <a:t>drag kings</a:t>
            </a:r>
            <a:r>
              <a:rPr lang="en-US" sz="1300"/>
              <a:t>. Drag kings dress as men and take on male personas, often wearing facial hair, adopting masculine mannerisms and a deep voice.</a:t>
            </a:r>
          </a:p>
          <a:p>
            <a:endParaRPr lang="en-US"/>
          </a:p>
        </p:txBody>
      </p:sp>
      <p:sp>
        <p:nvSpPr>
          <p:cNvPr id="4" name="Slide Number Placeholder 3"/>
          <p:cNvSpPr>
            <a:spLocks noGrp="1"/>
          </p:cNvSpPr>
          <p:nvPr>
            <p:ph type="sldNum" idx="10"/>
          </p:nvPr>
        </p:nvSpPr>
        <p:spPr/>
        <p:txBody>
          <a:bodyPr/>
          <a:lstStyle/>
          <a:p>
            <a:pPr algn="r">
              <a:buSzPts val="1200"/>
            </a:pPr>
            <a:fld id="{00000000-1234-1234-1234-123412341234}" type="slidenum">
              <a:rPr lang="en-US" sz="1300">
                <a:solidFill>
                  <a:schemeClr val="dk1"/>
                </a:solidFill>
                <a:latin typeface="Calibri"/>
                <a:ea typeface="Calibri"/>
                <a:cs typeface="Calibri"/>
                <a:sym typeface="Calibri"/>
              </a:rPr>
              <a:pPr algn="r">
                <a:buSzPts val="1200"/>
              </a:pPr>
              <a:t>98</a:t>
            </a:fld>
            <a:endParaRPr lang="en-US" sz="13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2135803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257300" y="720725"/>
            <a:ext cx="4800600" cy="3600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731520" y="4560570"/>
            <a:ext cx="5852160" cy="4320540"/>
          </a:xfrm>
          <a:prstGeom prst="rect">
            <a:avLst/>
          </a:prstGeom>
        </p:spPr>
        <p:txBody>
          <a:bodyPr spcFirstLastPara="1" wrap="square" lIns="96645" tIns="96645" rIns="96645" bIns="96645" anchor="t" anchorCtr="0">
            <a:noAutofit/>
          </a:bodyPr>
          <a:lstStyle/>
          <a:p>
            <a:pPr marL="0" indent="0"/>
            <a:endParaRPr/>
          </a:p>
        </p:txBody>
      </p:sp>
    </p:spTree>
    <p:extLst>
      <p:ext uri="{BB962C8B-B14F-4D97-AF65-F5344CB8AC3E}">
        <p14:creationId xmlns:p14="http://schemas.microsoft.com/office/powerpoint/2010/main" val="1036969634"/>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a:extLst>
            <a:ext uri="{FF2B5EF4-FFF2-40B4-BE49-F238E27FC236}">
              <a16:creationId xmlns:a16="http://schemas.microsoft.com/office/drawing/2014/main" id="{744334ED-70E8-615A-2114-0B3A3209A2F0}"/>
            </a:ext>
          </a:extLst>
        </p:cNvPr>
        <p:cNvGrpSpPr/>
        <p:nvPr/>
      </p:nvGrpSpPr>
      <p:grpSpPr>
        <a:xfrm>
          <a:off x="0" y="0"/>
          <a:ext cx="0" cy="0"/>
          <a:chOff x="0" y="0"/>
          <a:chExt cx="0" cy="0"/>
        </a:xfrm>
      </p:grpSpPr>
      <p:sp>
        <p:nvSpPr>
          <p:cNvPr id="95" name="Google Shape;95;p1:notes">
            <a:extLst>
              <a:ext uri="{FF2B5EF4-FFF2-40B4-BE49-F238E27FC236}">
                <a16:creationId xmlns:a16="http://schemas.microsoft.com/office/drawing/2014/main" id="{8F192015-BE46-F049-0ECA-57AAD090A2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1:notes">
            <a:extLst>
              <a:ext uri="{FF2B5EF4-FFF2-40B4-BE49-F238E27FC236}">
                <a16:creationId xmlns:a16="http://schemas.microsoft.com/office/drawing/2014/main" id="{694AA5BF-94EC-9465-DB77-BDB9B394D1DC}"/>
              </a:ext>
            </a:extLst>
          </p:cNvPr>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1444468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104</a:t>
            </a:fld>
            <a:endParaRPr lang="en-US"/>
          </a:p>
        </p:txBody>
      </p:sp>
    </p:spTree>
    <p:extLst>
      <p:ext uri="{BB962C8B-B14F-4D97-AF65-F5344CB8AC3E}">
        <p14:creationId xmlns:p14="http://schemas.microsoft.com/office/powerpoint/2010/main" val="354668702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105</a:t>
            </a:fld>
            <a:endParaRPr lang="en-US"/>
          </a:p>
        </p:txBody>
      </p:sp>
    </p:spTree>
    <p:extLst>
      <p:ext uri="{BB962C8B-B14F-4D97-AF65-F5344CB8AC3E}">
        <p14:creationId xmlns:p14="http://schemas.microsoft.com/office/powerpoint/2010/main" val="8103669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2606605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cxnSp>
        <p:nvCxnSpPr>
          <p:cNvPr id="22" name="Straight Connector 21"/>
          <p:cNvCxnSpPr/>
          <p:nvPr/>
        </p:nvCxnSpPr>
        <p:spPr bwMode="white">
          <a:xfrm>
            <a:off x="8682231"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bwMode="white">
          <a:xfrm>
            <a:off x="9123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bwMode="white">
          <a:xfrm>
            <a:off x="868223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bwMode="white">
          <a:xfrm>
            <a:off x="914401"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2628394" y="1605932"/>
            <a:ext cx="6214072" cy="2654064"/>
          </a:xfrm>
        </p:spPr>
        <p:txBody>
          <a:bodyPr anchor="b">
            <a:normAutofit/>
          </a:bodyPr>
          <a:lstStyle>
            <a:lvl1pPr algn="l">
              <a:defRPr sz="4051" b="0" cap="none" baseline="0"/>
            </a:lvl1pPr>
          </a:lstStyle>
          <a:p>
            <a:r>
              <a:rPr lang="en-US"/>
              <a:t>Click to edit Master title style</a:t>
            </a:r>
            <a:endParaRPr/>
          </a:p>
        </p:txBody>
      </p:sp>
      <p:sp>
        <p:nvSpPr>
          <p:cNvPr id="3" name="Text Placeholder 2"/>
          <p:cNvSpPr>
            <a:spLocks noGrp="1"/>
          </p:cNvSpPr>
          <p:nvPr>
            <p:ph type="body" idx="1"/>
          </p:nvPr>
        </p:nvSpPr>
        <p:spPr>
          <a:xfrm>
            <a:off x="2637349" y="4309413"/>
            <a:ext cx="5449886" cy="1150203"/>
          </a:xfrm>
        </p:spPr>
        <p:txBody>
          <a:bodyPr anchor="t">
            <a:normAutofit/>
          </a:bodyPr>
          <a:lstStyle>
            <a:lvl1pPr marL="0" indent="0">
              <a:spcBef>
                <a:spcPts val="0"/>
              </a:spcBef>
              <a:buNone/>
              <a:defRPr sz="2401">
                <a:solidFill>
                  <a:schemeClr val="tx1"/>
                </a:solidFill>
              </a:defRPr>
            </a:lvl1pPr>
            <a:lvl2pPr marL="342991" indent="0">
              <a:buNone/>
              <a:defRPr sz="1350">
                <a:solidFill>
                  <a:schemeClr val="tx1">
                    <a:tint val="75000"/>
                  </a:schemeClr>
                </a:solidFill>
              </a:defRPr>
            </a:lvl2pPr>
            <a:lvl3pPr marL="685983" indent="0">
              <a:buNone/>
              <a:defRPr sz="1200">
                <a:solidFill>
                  <a:schemeClr val="tx1">
                    <a:tint val="75000"/>
                  </a:schemeClr>
                </a:solidFill>
              </a:defRPr>
            </a:lvl3pPr>
            <a:lvl4pPr marL="1028974" indent="0">
              <a:buNone/>
              <a:defRPr sz="1050">
                <a:solidFill>
                  <a:schemeClr val="tx1">
                    <a:tint val="75000"/>
                  </a:schemeClr>
                </a:solidFill>
              </a:defRPr>
            </a:lvl4pPr>
            <a:lvl5pPr marL="1371966" indent="0">
              <a:buNone/>
              <a:defRPr sz="1050">
                <a:solidFill>
                  <a:schemeClr val="tx1">
                    <a:tint val="75000"/>
                  </a:schemeClr>
                </a:solidFill>
              </a:defRPr>
            </a:lvl5pPr>
            <a:lvl6pPr marL="1714957" indent="0">
              <a:buNone/>
              <a:defRPr sz="1050">
                <a:solidFill>
                  <a:schemeClr val="tx1">
                    <a:tint val="75000"/>
                  </a:schemeClr>
                </a:solidFill>
              </a:defRPr>
            </a:lvl6pPr>
            <a:lvl7pPr marL="2057949" indent="0">
              <a:buNone/>
              <a:defRPr sz="1050">
                <a:solidFill>
                  <a:schemeClr val="tx1">
                    <a:tint val="75000"/>
                  </a:schemeClr>
                </a:solidFill>
              </a:defRPr>
            </a:lvl7pPr>
            <a:lvl8pPr marL="2400940" indent="0">
              <a:buNone/>
              <a:defRPr sz="1050">
                <a:solidFill>
                  <a:schemeClr val="tx1">
                    <a:tint val="75000"/>
                  </a:schemeClr>
                </a:solidFill>
              </a:defRPr>
            </a:lvl8pPr>
            <a:lvl9pPr marL="2743932"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9/15/2026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8002012" y="6356352"/>
            <a:ext cx="457200"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7696" y="1407990"/>
            <a:ext cx="2328429" cy="3423268"/>
          </a:xfrm>
          <a:prstGeom prst="rect">
            <a:avLst/>
          </a:prstGeom>
        </p:spPr>
      </p:pic>
      <p:grpSp>
        <p:nvGrpSpPr>
          <p:cNvPr id="25" name="Group 24"/>
          <p:cNvGrpSpPr/>
          <p:nvPr userDrawn="1"/>
        </p:nvGrpSpPr>
        <p:grpSpPr>
          <a:xfrm>
            <a:off x="12339" y="5589602"/>
            <a:ext cx="9171057" cy="1259808"/>
            <a:chOff x="2" y="5887682"/>
            <a:chExt cx="12224892" cy="973515"/>
          </a:xfrm>
        </p:grpSpPr>
        <p:pic>
          <p:nvPicPr>
            <p:cNvPr id="35"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Group 37"/>
          <p:cNvGrpSpPr/>
          <p:nvPr userDrawn="1"/>
        </p:nvGrpSpPr>
        <p:grpSpPr>
          <a:xfrm rot="10800000">
            <a:off x="0" y="21926"/>
            <a:ext cx="9171057" cy="751979"/>
            <a:chOff x="2" y="5887682"/>
            <a:chExt cx="12224892" cy="973515"/>
          </a:xfrm>
        </p:grpSpPr>
        <p:pic>
          <p:nvPicPr>
            <p:cNvPr id="39"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20550" t="6665" r="67642" b="5806"/>
            <a:stretch/>
          </p:blipFill>
          <p:spPr bwMode="auto">
            <a:xfrm rot="5400000">
              <a:off x="5610842" y="4349977"/>
              <a:ext cx="970318" cy="4045728"/>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9688366" y="4324670"/>
              <a:ext cx="967027" cy="410602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4" descr="Progress Pride Flag 2021"/>
            <p:cNvPicPr>
              <a:picLocks noChangeAspect="1" noChangeArrowheads="1"/>
            </p:cNvPicPr>
            <p:nvPr/>
          </p:nvPicPr>
          <p:blipFill rotWithShape="1">
            <a:blip r:embed="rId3">
              <a:extLst>
                <a:ext uri="{28A0092B-C50C-407E-A947-70E740481C1C}">
                  <a14:useLocalDpi xmlns:a14="http://schemas.microsoft.com/office/drawing/2010/main" val="0"/>
                </a:ext>
              </a:extLst>
            </a:blip>
            <a:srcRect l="78357" t="5717" r="9874" b="5900"/>
            <a:stretch/>
          </p:blipFill>
          <p:spPr bwMode="auto">
            <a:xfrm rot="16200000">
              <a:off x="1555798" y="4335176"/>
              <a:ext cx="967027" cy="407862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35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90"/>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90"/>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9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91"/>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91"/>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9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5"/>
        <p:cNvGrpSpPr/>
        <p:nvPr/>
      </p:nvGrpSpPr>
      <p:grpSpPr>
        <a:xfrm>
          <a:off x="0" y="0"/>
          <a:ext cx="0" cy="0"/>
          <a:chOff x="0" y="0"/>
          <a:chExt cx="0" cy="0"/>
        </a:xfrm>
      </p:grpSpPr>
      <p:pic>
        <p:nvPicPr>
          <p:cNvPr id="26" name="Google Shape;26;p9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7" name="Google Shape;27;p93"/>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8" name="Google Shape;28;p93"/>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9" name="Google Shape;29;p9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3"/>
        <p:cNvGrpSpPr/>
        <p:nvPr/>
      </p:nvGrpSpPr>
      <p:grpSpPr>
        <a:xfrm>
          <a:off x="0" y="0"/>
          <a:ext cx="0" cy="0"/>
          <a:chOff x="0" y="0"/>
          <a:chExt cx="0" cy="0"/>
        </a:xfrm>
      </p:grpSpPr>
      <p:pic>
        <p:nvPicPr>
          <p:cNvPr id="34" name="Google Shape;34;p9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9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9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0"/>
        <p:cNvGrpSpPr/>
        <p:nvPr/>
      </p:nvGrpSpPr>
      <p:grpSpPr>
        <a:xfrm>
          <a:off x="0" y="0"/>
          <a:ext cx="0" cy="0"/>
          <a:chOff x="0" y="0"/>
          <a:chExt cx="0" cy="0"/>
        </a:xfrm>
      </p:grpSpPr>
      <p:pic>
        <p:nvPicPr>
          <p:cNvPr id="31" name="Google Shape;31;p9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2" name="Google Shape;32;p94"/>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32481492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lang="en" sz="1000" b="0" i="0" u="none" strike="noStrike" kern="0" cap="none" spc="0" normalizeH="0" baseline="0" noProof="0">
              <a:ln>
                <a:noFill/>
              </a:ln>
              <a:solidFill>
                <a:srgbClr val="595959"/>
              </a:solidFill>
              <a:effectLst/>
              <a:uLnTx/>
              <a:uFillTx/>
              <a:latin typeface="Arial"/>
              <a:cs typeface="Arial"/>
              <a:sym typeface="Arial"/>
            </a:endParaRPr>
          </a:p>
        </p:txBody>
      </p:sp>
    </p:spTree>
    <p:extLst>
      <p:ext uri="{BB962C8B-B14F-4D97-AF65-F5344CB8AC3E}">
        <p14:creationId xmlns:p14="http://schemas.microsoft.com/office/powerpoint/2010/main" val="396718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theme" Target="../theme/theme4.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71" r:id="rId1"/>
    <p:sldLayoutId id="2147483667" r:id="rId2"/>
    <p:sldLayoutId id="2147483668" r:id="rId3"/>
    <p:sldLayoutId id="2147483672"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89"/>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8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78" r:id="rId8"/>
    <p:sldLayoutId id="214748367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mailto:rmartin@nea.org" TargetMode="External"/><Relationship Id="rId4" Type="http://schemas.openxmlformats.org/officeDocument/2006/relationships/hyperlink" Target="mailto:gmarquez@nea.org"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jpeg"/><Relationship Id="rId10" Type="http://schemas.openxmlformats.org/officeDocument/2006/relationships/image" Target="../media/image25.jpeg"/><Relationship Id="rId4" Type="http://schemas.openxmlformats.org/officeDocument/2006/relationships/image" Target="../media/image19.png"/><Relationship Id="rId9"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hyperlink" Target="https://www.thetrevorproject.org/project-spark-interim-report-a-longitudinal-stud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nea-lgbtqc.org/imhere.html"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0.png"/><Relationship Id="rId4"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2.mp4"/><Relationship Id="rId1" Type="http://schemas.openxmlformats.org/officeDocument/2006/relationships/video" Target="NULL" TargetMode="External"/><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8.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hyperlink" Target="https://www.justwatch.com/us/movie/united-in-anger-a-history-of-act-up" TargetMode="External"/><Relationship Id="rId4" Type="http://schemas.openxmlformats.org/officeDocument/2006/relationships/image" Target="../media/image42.png"/></Relationships>
</file>

<file path=ppt/slides/_rels/slide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4.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9.xml"/><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6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55.jpe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2.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s://sexpositivefamilies.com/10-best-sex-ed-resources-for-families/" TargetMode="External"/></Relationships>
</file>

<file path=ppt/slides/_rels/slide8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3.xm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6.xml"/><Relationship Id="rId1" Type="http://schemas.openxmlformats.org/officeDocument/2006/relationships/slideLayout" Target="../slideLayouts/slideLayout18.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57.png"/><Relationship Id="rId4" Type="http://schemas.openxmlformats.org/officeDocument/2006/relationships/notesSlide" Target="../notesSlides/notesSlide68.xml"/></Relationships>
</file>

<file path=ppt/slides/_rels/slide9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69.xml"/><Relationship Id="rId1" Type="http://schemas.openxmlformats.org/officeDocument/2006/relationships/slideLayout" Target="../slideLayouts/slideLayout22.xml"/><Relationship Id="rId5" Type="http://schemas.openxmlformats.org/officeDocument/2006/relationships/image" Target="../media/image60.jpeg"/><Relationship Id="rId4" Type="http://schemas.openxmlformats.org/officeDocument/2006/relationships/image" Target="../media/image59.jpeg"/></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0.xml"/><Relationship Id="rId1" Type="http://schemas.openxmlformats.org/officeDocument/2006/relationships/slideLayout" Target="../slideLayouts/slideLayout22.xml"/><Relationship Id="rId5" Type="http://schemas.openxmlformats.org/officeDocument/2006/relationships/image" Target="../media/image63.jpeg"/><Relationship Id="rId4" Type="http://schemas.openxmlformats.org/officeDocument/2006/relationships/image" Target="../media/image62.png"/></Relationships>
</file>

<file path=ppt/slides/_rels/slide9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1.xml"/><Relationship Id="rId1" Type="http://schemas.openxmlformats.org/officeDocument/2006/relationships/slideLayout" Target="../slideLayouts/slideLayout18.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4.xml"/></Relationships>
</file>

<file path=ppt/slides/_rels/slide9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3.xml"/><Relationship Id="rId1" Type="http://schemas.openxmlformats.org/officeDocument/2006/relationships/slideLayout" Target="../slideLayouts/slideLayout22.xml"/><Relationship Id="rId5" Type="http://schemas.openxmlformats.org/officeDocument/2006/relationships/image" Target="../media/image66.png"/><Relationship Id="rId4" Type="http://schemas.openxmlformats.org/officeDocument/2006/relationships/image" Target="../media/image65.png"/></Relationships>
</file>

<file path=ppt/slides/_rels/slide9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74.xml"/><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5.xml"/><Relationship Id="rId1" Type="http://schemas.openxmlformats.org/officeDocument/2006/relationships/slideLayout" Target="../slideLayouts/slideLayout22.xml"/><Relationship Id="rId5" Type="http://schemas.openxmlformats.org/officeDocument/2006/relationships/image" Target="../media/image70.jpeg"/><Relationship Id="rId4" Type="http://schemas.openxmlformats.org/officeDocument/2006/relationships/image" Target="../media/image69.jpeg"/></Relationships>
</file>

<file path=ppt/slides/_rels/slide9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76.xml"/><Relationship Id="rId1" Type="http://schemas.openxmlformats.org/officeDocument/2006/relationships/slideLayout" Target="../slideLayouts/slideLayout22.xml"/></Relationships>
</file>

<file path=ppt/slides/_rels/slide9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77.xml"/><Relationship Id="rId1" Type="http://schemas.openxmlformats.org/officeDocument/2006/relationships/slideLayout" Target="../slideLayouts/slideLayout22.xml"/></Relationships>
</file>

<file path=ppt/slides/_rels/slide9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10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8.xml"/><Relationship Id="rId1" Type="http://schemas.openxmlformats.org/officeDocument/2006/relationships/slideLayout" Target="../slideLayouts/slideLayout18.xml"/></Relationships>
</file>

<file path=ppt/slides/_rels/slide10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10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hyperlink" Target="https://forms.office.com/Pages/ResponsePage.aspx?id=AErz7XYRsEOoDpVi_-dqNpGE941tYUFGoT4Xa7J6G39UNkFaNVBCNUlLOEdUQjJDSFJLV0FOR041ViQlQCNjPTEu" TargetMode="External"/><Relationship Id="rId1" Type="http://schemas.openxmlformats.org/officeDocument/2006/relationships/slideLayout" Target="../slideLayouts/slideLayout19.xml"/></Relationships>
</file>

<file path=ppt/slides/_rels/slide103.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79.xml"/><Relationship Id="rId1" Type="http://schemas.openxmlformats.org/officeDocument/2006/relationships/slideLayout" Target="../slideLayouts/slideLayout19.xml"/><Relationship Id="rId5" Type="http://schemas.openxmlformats.org/officeDocument/2006/relationships/hyperlink" Target="https://www.nea.org/resource-library/campaign-lab" TargetMode="External"/><Relationship Id="rId4" Type="http://schemas.openxmlformats.org/officeDocument/2006/relationships/image" Target="../media/image75.png"/></Relationships>
</file>

<file path=ppt/slides/_rels/slide104.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0.xml"/><Relationship Id="rId1" Type="http://schemas.openxmlformats.org/officeDocument/2006/relationships/slideLayout" Target="../slideLayouts/slideLayout1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forms.office.com/r/7yMBd7FLwM"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6" name="Picture 7" descr="Diagram, schematic&#10;&#10;Description automatically generated">
            <a:extLst>
              <a:ext uri="{FF2B5EF4-FFF2-40B4-BE49-F238E27FC236}">
                <a16:creationId xmlns:a16="http://schemas.microsoft.com/office/drawing/2014/main" id="{EC94D134-4066-F4B8-868B-6A5615D5CFBE}"/>
              </a:ext>
            </a:extLst>
          </p:cNvPr>
          <p:cNvPicPr>
            <a:picLocks noChangeAspect="1"/>
          </p:cNvPicPr>
          <p:nvPr/>
        </p:nvPicPr>
        <p:blipFill>
          <a:blip r:embed="rId3"/>
          <a:stretch>
            <a:fillRect/>
          </a:stretch>
        </p:blipFill>
        <p:spPr>
          <a:xfrm>
            <a:off x="-62513" y="996362"/>
            <a:ext cx="7950198" cy="5312598"/>
          </a:xfrm>
          <a:prstGeom prst="rect">
            <a:avLst/>
          </a:prstGeom>
        </p:spPr>
      </p:pic>
      <p:sp>
        <p:nvSpPr>
          <p:cNvPr id="206" name="Google Shape;206;g1353501599d_0_94"/>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Entry Activity-Mapping</a:t>
            </a:r>
          </a:p>
        </p:txBody>
      </p:sp>
      <p:pic>
        <p:nvPicPr>
          <p:cNvPr id="9" name="Picture 9">
            <a:extLst>
              <a:ext uri="{FF2B5EF4-FFF2-40B4-BE49-F238E27FC236}">
                <a16:creationId xmlns:a16="http://schemas.microsoft.com/office/drawing/2014/main" id="{19878D84-B8B1-ABA0-2C51-F4B0BCD941DF}"/>
              </a:ext>
            </a:extLst>
          </p:cNvPr>
          <p:cNvPicPr>
            <a:picLocks noChangeAspect="1"/>
          </p:cNvPicPr>
          <p:nvPr/>
        </p:nvPicPr>
        <p:blipFill>
          <a:blip r:embed="rId4"/>
          <a:stretch>
            <a:fillRect/>
          </a:stretch>
        </p:blipFill>
        <p:spPr>
          <a:xfrm>
            <a:off x="8111772" y="1578328"/>
            <a:ext cx="201789" cy="201789"/>
          </a:xfrm>
          <a:prstGeom prst="rect">
            <a:avLst/>
          </a:prstGeom>
        </p:spPr>
      </p:pic>
      <p:pic>
        <p:nvPicPr>
          <p:cNvPr id="11" name="Picture 9">
            <a:extLst>
              <a:ext uri="{FF2B5EF4-FFF2-40B4-BE49-F238E27FC236}">
                <a16:creationId xmlns:a16="http://schemas.microsoft.com/office/drawing/2014/main" id="{FAF0144B-DDD1-2D6A-EC03-12EB4A8ACABD}"/>
              </a:ext>
            </a:extLst>
          </p:cNvPr>
          <p:cNvPicPr>
            <a:picLocks noChangeAspect="1"/>
          </p:cNvPicPr>
          <p:nvPr/>
        </p:nvPicPr>
        <p:blipFill>
          <a:blip r:embed="rId4"/>
          <a:stretch>
            <a:fillRect/>
          </a:stretch>
        </p:blipFill>
        <p:spPr>
          <a:xfrm>
            <a:off x="8108970" y="1836336"/>
            <a:ext cx="201789" cy="201789"/>
          </a:xfrm>
          <a:prstGeom prst="rect">
            <a:avLst/>
          </a:prstGeom>
        </p:spPr>
      </p:pic>
      <p:pic>
        <p:nvPicPr>
          <p:cNvPr id="12" name="Picture 9">
            <a:extLst>
              <a:ext uri="{FF2B5EF4-FFF2-40B4-BE49-F238E27FC236}">
                <a16:creationId xmlns:a16="http://schemas.microsoft.com/office/drawing/2014/main" id="{541DCDC3-92AC-FE9F-C76F-B7A48C4CD820}"/>
              </a:ext>
            </a:extLst>
          </p:cNvPr>
          <p:cNvPicPr>
            <a:picLocks noChangeAspect="1"/>
          </p:cNvPicPr>
          <p:nvPr/>
        </p:nvPicPr>
        <p:blipFill>
          <a:blip r:embed="rId4"/>
          <a:stretch>
            <a:fillRect/>
          </a:stretch>
        </p:blipFill>
        <p:spPr>
          <a:xfrm>
            <a:off x="8397117" y="2868879"/>
            <a:ext cx="201789" cy="201789"/>
          </a:xfrm>
          <a:prstGeom prst="rect">
            <a:avLst/>
          </a:prstGeom>
        </p:spPr>
      </p:pic>
      <p:pic>
        <p:nvPicPr>
          <p:cNvPr id="13" name="Picture 9">
            <a:extLst>
              <a:ext uri="{FF2B5EF4-FFF2-40B4-BE49-F238E27FC236}">
                <a16:creationId xmlns:a16="http://schemas.microsoft.com/office/drawing/2014/main" id="{D3C1BBE9-229A-8B70-C164-3AD0DC758FF6}"/>
              </a:ext>
            </a:extLst>
          </p:cNvPr>
          <p:cNvPicPr>
            <a:picLocks noChangeAspect="1"/>
          </p:cNvPicPr>
          <p:nvPr/>
        </p:nvPicPr>
        <p:blipFill>
          <a:blip r:embed="rId4"/>
          <a:stretch>
            <a:fillRect/>
          </a:stretch>
        </p:blipFill>
        <p:spPr>
          <a:xfrm>
            <a:off x="8392230" y="2568097"/>
            <a:ext cx="201789" cy="201789"/>
          </a:xfrm>
          <a:prstGeom prst="rect">
            <a:avLst/>
          </a:prstGeom>
        </p:spPr>
      </p:pic>
      <p:pic>
        <p:nvPicPr>
          <p:cNvPr id="14" name="Picture 9">
            <a:extLst>
              <a:ext uri="{FF2B5EF4-FFF2-40B4-BE49-F238E27FC236}">
                <a16:creationId xmlns:a16="http://schemas.microsoft.com/office/drawing/2014/main" id="{352C2156-DB48-B745-B6E0-BECA1379A0D8}"/>
              </a:ext>
            </a:extLst>
          </p:cNvPr>
          <p:cNvPicPr>
            <a:picLocks noChangeAspect="1"/>
          </p:cNvPicPr>
          <p:nvPr/>
        </p:nvPicPr>
        <p:blipFill>
          <a:blip r:embed="rId4"/>
          <a:stretch>
            <a:fillRect/>
          </a:stretch>
        </p:blipFill>
        <p:spPr>
          <a:xfrm>
            <a:off x="8315034" y="1325221"/>
            <a:ext cx="201789" cy="201789"/>
          </a:xfrm>
          <a:prstGeom prst="rect">
            <a:avLst/>
          </a:prstGeom>
        </p:spPr>
      </p:pic>
      <p:pic>
        <p:nvPicPr>
          <p:cNvPr id="15" name="Picture 9">
            <a:extLst>
              <a:ext uri="{FF2B5EF4-FFF2-40B4-BE49-F238E27FC236}">
                <a16:creationId xmlns:a16="http://schemas.microsoft.com/office/drawing/2014/main" id="{B31C566C-2C37-D2E5-9AC0-06E0EC8B04A1}"/>
              </a:ext>
            </a:extLst>
          </p:cNvPr>
          <p:cNvPicPr>
            <a:picLocks noChangeAspect="1"/>
          </p:cNvPicPr>
          <p:nvPr/>
        </p:nvPicPr>
        <p:blipFill>
          <a:blip r:embed="rId4"/>
          <a:stretch>
            <a:fillRect/>
          </a:stretch>
        </p:blipFill>
        <p:spPr>
          <a:xfrm>
            <a:off x="8674845" y="2709881"/>
            <a:ext cx="201789" cy="201789"/>
          </a:xfrm>
          <a:prstGeom prst="rect">
            <a:avLst/>
          </a:prstGeom>
        </p:spPr>
      </p:pic>
      <p:pic>
        <p:nvPicPr>
          <p:cNvPr id="16" name="Picture 9">
            <a:extLst>
              <a:ext uri="{FF2B5EF4-FFF2-40B4-BE49-F238E27FC236}">
                <a16:creationId xmlns:a16="http://schemas.microsoft.com/office/drawing/2014/main" id="{88780844-5515-6CA2-6529-486E6D3A534C}"/>
              </a:ext>
            </a:extLst>
          </p:cNvPr>
          <p:cNvPicPr>
            <a:picLocks noChangeAspect="1"/>
          </p:cNvPicPr>
          <p:nvPr/>
        </p:nvPicPr>
        <p:blipFill>
          <a:blip r:embed="rId4"/>
          <a:stretch>
            <a:fillRect/>
          </a:stretch>
        </p:blipFill>
        <p:spPr>
          <a:xfrm>
            <a:off x="8464355" y="2333529"/>
            <a:ext cx="201789" cy="201789"/>
          </a:xfrm>
          <a:prstGeom prst="rect">
            <a:avLst/>
          </a:prstGeom>
        </p:spPr>
      </p:pic>
      <p:pic>
        <p:nvPicPr>
          <p:cNvPr id="17" name="Picture 9">
            <a:extLst>
              <a:ext uri="{FF2B5EF4-FFF2-40B4-BE49-F238E27FC236}">
                <a16:creationId xmlns:a16="http://schemas.microsoft.com/office/drawing/2014/main" id="{DD7FF664-33D9-68CD-CB3A-B964D26AE714}"/>
              </a:ext>
            </a:extLst>
          </p:cNvPr>
          <p:cNvPicPr>
            <a:picLocks noChangeAspect="1"/>
          </p:cNvPicPr>
          <p:nvPr/>
        </p:nvPicPr>
        <p:blipFill>
          <a:blip r:embed="rId4"/>
          <a:stretch>
            <a:fillRect/>
          </a:stretch>
        </p:blipFill>
        <p:spPr>
          <a:xfrm>
            <a:off x="8087714" y="4335415"/>
            <a:ext cx="201789" cy="201789"/>
          </a:xfrm>
          <a:prstGeom prst="rect">
            <a:avLst/>
          </a:prstGeom>
        </p:spPr>
      </p:pic>
      <p:pic>
        <p:nvPicPr>
          <p:cNvPr id="18" name="Picture 9">
            <a:extLst>
              <a:ext uri="{FF2B5EF4-FFF2-40B4-BE49-F238E27FC236}">
                <a16:creationId xmlns:a16="http://schemas.microsoft.com/office/drawing/2014/main" id="{AC38FCA1-4927-36B8-9113-CE9F96857A61}"/>
              </a:ext>
            </a:extLst>
          </p:cNvPr>
          <p:cNvPicPr>
            <a:picLocks noChangeAspect="1"/>
          </p:cNvPicPr>
          <p:nvPr/>
        </p:nvPicPr>
        <p:blipFill>
          <a:blip r:embed="rId4"/>
          <a:stretch>
            <a:fillRect/>
          </a:stretch>
        </p:blipFill>
        <p:spPr>
          <a:xfrm>
            <a:off x="8115389" y="2601906"/>
            <a:ext cx="201789" cy="201789"/>
          </a:xfrm>
          <a:prstGeom prst="rect">
            <a:avLst/>
          </a:prstGeom>
        </p:spPr>
      </p:pic>
      <p:pic>
        <p:nvPicPr>
          <p:cNvPr id="19" name="Picture 9">
            <a:extLst>
              <a:ext uri="{FF2B5EF4-FFF2-40B4-BE49-F238E27FC236}">
                <a16:creationId xmlns:a16="http://schemas.microsoft.com/office/drawing/2014/main" id="{4B98CD7D-E2D6-15B4-65DF-D932C9EC1A40}"/>
              </a:ext>
            </a:extLst>
          </p:cNvPr>
          <p:cNvPicPr>
            <a:picLocks noChangeAspect="1"/>
          </p:cNvPicPr>
          <p:nvPr/>
        </p:nvPicPr>
        <p:blipFill>
          <a:blip r:embed="rId4"/>
          <a:stretch>
            <a:fillRect/>
          </a:stretch>
        </p:blipFill>
        <p:spPr>
          <a:xfrm>
            <a:off x="8360259" y="4617446"/>
            <a:ext cx="201789" cy="201789"/>
          </a:xfrm>
          <a:prstGeom prst="rect">
            <a:avLst/>
          </a:prstGeom>
        </p:spPr>
      </p:pic>
      <p:pic>
        <p:nvPicPr>
          <p:cNvPr id="20" name="Picture 9">
            <a:extLst>
              <a:ext uri="{FF2B5EF4-FFF2-40B4-BE49-F238E27FC236}">
                <a16:creationId xmlns:a16="http://schemas.microsoft.com/office/drawing/2014/main" id="{6A73A701-0C6E-D6D0-9E4B-6A4E74A9031C}"/>
              </a:ext>
            </a:extLst>
          </p:cNvPr>
          <p:cNvPicPr>
            <a:picLocks noChangeAspect="1"/>
          </p:cNvPicPr>
          <p:nvPr/>
        </p:nvPicPr>
        <p:blipFill>
          <a:blip r:embed="rId4"/>
          <a:stretch>
            <a:fillRect/>
          </a:stretch>
        </p:blipFill>
        <p:spPr>
          <a:xfrm>
            <a:off x="8111771" y="3425337"/>
            <a:ext cx="201789" cy="201789"/>
          </a:xfrm>
          <a:prstGeom prst="rect">
            <a:avLst/>
          </a:prstGeom>
        </p:spPr>
      </p:pic>
      <p:pic>
        <p:nvPicPr>
          <p:cNvPr id="21" name="Picture 9">
            <a:extLst>
              <a:ext uri="{FF2B5EF4-FFF2-40B4-BE49-F238E27FC236}">
                <a16:creationId xmlns:a16="http://schemas.microsoft.com/office/drawing/2014/main" id="{62DD94AF-5DBA-BC21-18E3-D2A90B1D9041}"/>
              </a:ext>
            </a:extLst>
          </p:cNvPr>
          <p:cNvPicPr>
            <a:picLocks noChangeAspect="1"/>
          </p:cNvPicPr>
          <p:nvPr/>
        </p:nvPicPr>
        <p:blipFill>
          <a:blip r:embed="rId4"/>
          <a:stretch>
            <a:fillRect/>
          </a:stretch>
        </p:blipFill>
        <p:spPr>
          <a:xfrm>
            <a:off x="8391215" y="1575485"/>
            <a:ext cx="201789" cy="201789"/>
          </a:xfrm>
          <a:prstGeom prst="rect">
            <a:avLst/>
          </a:prstGeom>
        </p:spPr>
      </p:pic>
      <p:pic>
        <p:nvPicPr>
          <p:cNvPr id="22" name="Picture 9">
            <a:extLst>
              <a:ext uri="{FF2B5EF4-FFF2-40B4-BE49-F238E27FC236}">
                <a16:creationId xmlns:a16="http://schemas.microsoft.com/office/drawing/2014/main" id="{84E964BB-1DAA-3E6B-A967-05DF11EE2274}"/>
              </a:ext>
            </a:extLst>
          </p:cNvPr>
          <p:cNvPicPr>
            <a:picLocks noChangeAspect="1"/>
          </p:cNvPicPr>
          <p:nvPr/>
        </p:nvPicPr>
        <p:blipFill>
          <a:blip r:embed="rId4"/>
          <a:stretch>
            <a:fillRect/>
          </a:stretch>
        </p:blipFill>
        <p:spPr>
          <a:xfrm>
            <a:off x="8105369" y="3169860"/>
            <a:ext cx="201789" cy="201789"/>
          </a:xfrm>
          <a:prstGeom prst="rect">
            <a:avLst/>
          </a:prstGeom>
        </p:spPr>
      </p:pic>
      <p:pic>
        <p:nvPicPr>
          <p:cNvPr id="23" name="Picture 9">
            <a:extLst>
              <a:ext uri="{FF2B5EF4-FFF2-40B4-BE49-F238E27FC236}">
                <a16:creationId xmlns:a16="http://schemas.microsoft.com/office/drawing/2014/main" id="{5766D69E-B14F-A640-F32C-8571001E49C3}"/>
              </a:ext>
            </a:extLst>
          </p:cNvPr>
          <p:cNvPicPr>
            <a:picLocks noChangeAspect="1"/>
          </p:cNvPicPr>
          <p:nvPr/>
        </p:nvPicPr>
        <p:blipFill>
          <a:blip r:embed="rId4"/>
          <a:stretch>
            <a:fillRect/>
          </a:stretch>
        </p:blipFill>
        <p:spPr>
          <a:xfrm>
            <a:off x="8110991" y="3983656"/>
            <a:ext cx="201789" cy="201789"/>
          </a:xfrm>
          <a:prstGeom prst="rect">
            <a:avLst/>
          </a:prstGeom>
        </p:spPr>
      </p:pic>
      <p:pic>
        <p:nvPicPr>
          <p:cNvPr id="24" name="Picture 9">
            <a:extLst>
              <a:ext uri="{FF2B5EF4-FFF2-40B4-BE49-F238E27FC236}">
                <a16:creationId xmlns:a16="http://schemas.microsoft.com/office/drawing/2014/main" id="{23406C36-6698-D3DC-786A-F004C3CCF421}"/>
              </a:ext>
            </a:extLst>
          </p:cNvPr>
          <p:cNvPicPr>
            <a:picLocks noChangeAspect="1"/>
          </p:cNvPicPr>
          <p:nvPr/>
        </p:nvPicPr>
        <p:blipFill>
          <a:blip r:embed="rId4"/>
          <a:stretch>
            <a:fillRect/>
          </a:stretch>
        </p:blipFill>
        <p:spPr>
          <a:xfrm>
            <a:off x="8396365" y="3157241"/>
            <a:ext cx="201789" cy="201789"/>
          </a:xfrm>
          <a:prstGeom prst="rect">
            <a:avLst/>
          </a:prstGeom>
        </p:spPr>
      </p:pic>
      <p:pic>
        <p:nvPicPr>
          <p:cNvPr id="26" name="Picture 9">
            <a:extLst>
              <a:ext uri="{FF2B5EF4-FFF2-40B4-BE49-F238E27FC236}">
                <a16:creationId xmlns:a16="http://schemas.microsoft.com/office/drawing/2014/main" id="{CC5D7647-B0D4-5BFB-4EBD-AFBEB84996A9}"/>
              </a:ext>
            </a:extLst>
          </p:cNvPr>
          <p:cNvPicPr>
            <a:picLocks noChangeAspect="1"/>
          </p:cNvPicPr>
          <p:nvPr/>
        </p:nvPicPr>
        <p:blipFill>
          <a:blip r:embed="rId4"/>
          <a:stretch>
            <a:fillRect/>
          </a:stretch>
        </p:blipFill>
        <p:spPr>
          <a:xfrm>
            <a:off x="8403602" y="4910456"/>
            <a:ext cx="201789" cy="201789"/>
          </a:xfrm>
          <a:prstGeom prst="rect">
            <a:avLst/>
          </a:prstGeom>
        </p:spPr>
      </p:pic>
      <p:pic>
        <p:nvPicPr>
          <p:cNvPr id="27" name="Picture 9">
            <a:extLst>
              <a:ext uri="{FF2B5EF4-FFF2-40B4-BE49-F238E27FC236}">
                <a16:creationId xmlns:a16="http://schemas.microsoft.com/office/drawing/2014/main" id="{1257D10A-0F89-13F7-1742-8EF2B4246C6F}"/>
              </a:ext>
            </a:extLst>
          </p:cNvPr>
          <p:cNvPicPr>
            <a:picLocks noChangeAspect="1"/>
          </p:cNvPicPr>
          <p:nvPr/>
        </p:nvPicPr>
        <p:blipFill>
          <a:blip r:embed="rId4"/>
          <a:stretch>
            <a:fillRect/>
          </a:stretch>
        </p:blipFill>
        <p:spPr>
          <a:xfrm>
            <a:off x="8384266" y="3741726"/>
            <a:ext cx="201789" cy="201789"/>
          </a:xfrm>
          <a:prstGeom prst="rect">
            <a:avLst/>
          </a:prstGeom>
        </p:spPr>
      </p:pic>
      <p:pic>
        <p:nvPicPr>
          <p:cNvPr id="28" name="Picture 9">
            <a:extLst>
              <a:ext uri="{FF2B5EF4-FFF2-40B4-BE49-F238E27FC236}">
                <a16:creationId xmlns:a16="http://schemas.microsoft.com/office/drawing/2014/main" id="{61F7FECB-D89A-8B4C-1586-2062A55E336E}"/>
              </a:ext>
            </a:extLst>
          </p:cNvPr>
          <p:cNvPicPr>
            <a:picLocks noChangeAspect="1"/>
          </p:cNvPicPr>
          <p:nvPr/>
        </p:nvPicPr>
        <p:blipFill>
          <a:blip r:embed="rId4"/>
          <a:stretch>
            <a:fillRect/>
          </a:stretch>
        </p:blipFill>
        <p:spPr>
          <a:xfrm>
            <a:off x="8393683" y="4331553"/>
            <a:ext cx="201789" cy="201789"/>
          </a:xfrm>
          <a:prstGeom prst="rect">
            <a:avLst/>
          </a:prstGeom>
        </p:spPr>
      </p:pic>
      <p:pic>
        <p:nvPicPr>
          <p:cNvPr id="29" name="Picture 9">
            <a:extLst>
              <a:ext uri="{FF2B5EF4-FFF2-40B4-BE49-F238E27FC236}">
                <a16:creationId xmlns:a16="http://schemas.microsoft.com/office/drawing/2014/main" id="{A64D9A5C-BF99-BF2C-45A8-0781040BBD97}"/>
              </a:ext>
            </a:extLst>
          </p:cNvPr>
          <p:cNvPicPr>
            <a:picLocks noChangeAspect="1"/>
          </p:cNvPicPr>
          <p:nvPr/>
        </p:nvPicPr>
        <p:blipFill>
          <a:blip r:embed="rId4"/>
          <a:stretch>
            <a:fillRect/>
          </a:stretch>
        </p:blipFill>
        <p:spPr>
          <a:xfrm>
            <a:off x="8104656" y="3741416"/>
            <a:ext cx="201789" cy="201789"/>
          </a:xfrm>
          <a:prstGeom prst="rect">
            <a:avLst/>
          </a:prstGeom>
        </p:spPr>
      </p:pic>
      <p:pic>
        <p:nvPicPr>
          <p:cNvPr id="30" name="Picture 9">
            <a:extLst>
              <a:ext uri="{FF2B5EF4-FFF2-40B4-BE49-F238E27FC236}">
                <a16:creationId xmlns:a16="http://schemas.microsoft.com/office/drawing/2014/main" id="{428F0E22-A5C8-721D-97FF-4865AEC7BFF6}"/>
              </a:ext>
            </a:extLst>
          </p:cNvPr>
          <p:cNvPicPr>
            <a:picLocks noChangeAspect="1"/>
          </p:cNvPicPr>
          <p:nvPr/>
        </p:nvPicPr>
        <p:blipFill>
          <a:blip r:embed="rId4"/>
          <a:stretch>
            <a:fillRect/>
          </a:stretch>
        </p:blipFill>
        <p:spPr>
          <a:xfrm>
            <a:off x="8110487" y="2329909"/>
            <a:ext cx="205409" cy="215136"/>
          </a:xfrm>
          <a:prstGeom prst="rect">
            <a:avLst/>
          </a:prstGeom>
        </p:spPr>
      </p:pic>
      <p:pic>
        <p:nvPicPr>
          <p:cNvPr id="31" name="Picture 9">
            <a:extLst>
              <a:ext uri="{FF2B5EF4-FFF2-40B4-BE49-F238E27FC236}">
                <a16:creationId xmlns:a16="http://schemas.microsoft.com/office/drawing/2014/main" id="{48B374A5-2798-1C0A-FA59-C741A3BEBCC2}"/>
              </a:ext>
            </a:extLst>
          </p:cNvPr>
          <p:cNvPicPr>
            <a:picLocks noChangeAspect="1"/>
          </p:cNvPicPr>
          <p:nvPr/>
        </p:nvPicPr>
        <p:blipFill>
          <a:blip r:embed="rId4"/>
          <a:stretch>
            <a:fillRect/>
          </a:stretch>
        </p:blipFill>
        <p:spPr>
          <a:xfrm>
            <a:off x="8396511" y="2128871"/>
            <a:ext cx="201789" cy="201789"/>
          </a:xfrm>
          <a:prstGeom prst="rect">
            <a:avLst/>
          </a:prstGeom>
        </p:spPr>
      </p:pic>
      <p:pic>
        <p:nvPicPr>
          <p:cNvPr id="32" name="Picture 9">
            <a:extLst>
              <a:ext uri="{FF2B5EF4-FFF2-40B4-BE49-F238E27FC236}">
                <a16:creationId xmlns:a16="http://schemas.microsoft.com/office/drawing/2014/main" id="{9BF80C95-3AB0-5E58-4097-CCD0C155E5DF}"/>
              </a:ext>
            </a:extLst>
          </p:cNvPr>
          <p:cNvPicPr>
            <a:picLocks noChangeAspect="1"/>
          </p:cNvPicPr>
          <p:nvPr/>
        </p:nvPicPr>
        <p:blipFill>
          <a:blip r:embed="rId4"/>
          <a:stretch>
            <a:fillRect/>
          </a:stretch>
        </p:blipFill>
        <p:spPr>
          <a:xfrm>
            <a:off x="8088388" y="4616730"/>
            <a:ext cx="201789" cy="201789"/>
          </a:xfrm>
          <a:prstGeom prst="rect">
            <a:avLst/>
          </a:prstGeom>
        </p:spPr>
      </p:pic>
      <p:pic>
        <p:nvPicPr>
          <p:cNvPr id="33" name="Picture 9">
            <a:extLst>
              <a:ext uri="{FF2B5EF4-FFF2-40B4-BE49-F238E27FC236}">
                <a16:creationId xmlns:a16="http://schemas.microsoft.com/office/drawing/2014/main" id="{D3976D91-0DF2-3365-4726-C8E5BA7B6E3D}"/>
              </a:ext>
            </a:extLst>
          </p:cNvPr>
          <p:cNvPicPr>
            <a:picLocks noChangeAspect="1"/>
          </p:cNvPicPr>
          <p:nvPr/>
        </p:nvPicPr>
        <p:blipFill>
          <a:blip r:embed="rId4"/>
          <a:stretch>
            <a:fillRect/>
          </a:stretch>
        </p:blipFill>
        <p:spPr>
          <a:xfrm>
            <a:off x="8111117" y="4910734"/>
            <a:ext cx="201789" cy="201789"/>
          </a:xfrm>
          <a:prstGeom prst="rect">
            <a:avLst/>
          </a:prstGeom>
        </p:spPr>
      </p:pic>
      <p:pic>
        <p:nvPicPr>
          <p:cNvPr id="34" name="Picture 9">
            <a:extLst>
              <a:ext uri="{FF2B5EF4-FFF2-40B4-BE49-F238E27FC236}">
                <a16:creationId xmlns:a16="http://schemas.microsoft.com/office/drawing/2014/main" id="{2ED2D2F2-A1ED-4991-5527-58CE59E5B2E1}"/>
              </a:ext>
            </a:extLst>
          </p:cNvPr>
          <p:cNvPicPr>
            <a:picLocks noChangeAspect="1"/>
          </p:cNvPicPr>
          <p:nvPr/>
        </p:nvPicPr>
        <p:blipFill>
          <a:blip r:embed="rId4"/>
          <a:stretch>
            <a:fillRect/>
          </a:stretch>
        </p:blipFill>
        <p:spPr>
          <a:xfrm>
            <a:off x="8093103" y="1324570"/>
            <a:ext cx="201789" cy="201789"/>
          </a:xfrm>
          <a:prstGeom prst="rect">
            <a:avLst/>
          </a:prstGeom>
        </p:spPr>
      </p:pic>
      <p:pic>
        <p:nvPicPr>
          <p:cNvPr id="35" name="Picture 9">
            <a:extLst>
              <a:ext uri="{FF2B5EF4-FFF2-40B4-BE49-F238E27FC236}">
                <a16:creationId xmlns:a16="http://schemas.microsoft.com/office/drawing/2014/main" id="{600C754D-2255-309D-04E4-032981FFD5E4}"/>
              </a:ext>
            </a:extLst>
          </p:cNvPr>
          <p:cNvPicPr>
            <a:picLocks noChangeAspect="1"/>
          </p:cNvPicPr>
          <p:nvPr/>
        </p:nvPicPr>
        <p:blipFill>
          <a:blip r:embed="rId4"/>
          <a:stretch>
            <a:fillRect/>
          </a:stretch>
        </p:blipFill>
        <p:spPr>
          <a:xfrm>
            <a:off x="8096045" y="5202132"/>
            <a:ext cx="201789" cy="201789"/>
          </a:xfrm>
          <a:prstGeom prst="rect">
            <a:avLst/>
          </a:prstGeom>
        </p:spPr>
      </p:pic>
      <p:pic>
        <p:nvPicPr>
          <p:cNvPr id="36" name="Picture 9">
            <a:extLst>
              <a:ext uri="{FF2B5EF4-FFF2-40B4-BE49-F238E27FC236}">
                <a16:creationId xmlns:a16="http://schemas.microsoft.com/office/drawing/2014/main" id="{76FA7947-A74E-D6AC-BB12-3C976034F770}"/>
              </a:ext>
            </a:extLst>
          </p:cNvPr>
          <p:cNvPicPr>
            <a:picLocks noChangeAspect="1"/>
          </p:cNvPicPr>
          <p:nvPr/>
        </p:nvPicPr>
        <p:blipFill>
          <a:blip r:embed="rId4"/>
          <a:stretch>
            <a:fillRect/>
          </a:stretch>
        </p:blipFill>
        <p:spPr>
          <a:xfrm>
            <a:off x="8364125" y="4043081"/>
            <a:ext cx="201789" cy="201789"/>
          </a:xfrm>
          <a:prstGeom prst="rect">
            <a:avLst/>
          </a:prstGeom>
        </p:spPr>
      </p:pic>
      <p:pic>
        <p:nvPicPr>
          <p:cNvPr id="37" name="Picture 9">
            <a:extLst>
              <a:ext uri="{FF2B5EF4-FFF2-40B4-BE49-F238E27FC236}">
                <a16:creationId xmlns:a16="http://schemas.microsoft.com/office/drawing/2014/main" id="{DB2E5AC3-E71E-A0D4-4CFC-3567955669E1}"/>
              </a:ext>
            </a:extLst>
          </p:cNvPr>
          <p:cNvPicPr>
            <a:picLocks noChangeAspect="1"/>
          </p:cNvPicPr>
          <p:nvPr/>
        </p:nvPicPr>
        <p:blipFill>
          <a:blip r:embed="rId4"/>
          <a:stretch>
            <a:fillRect/>
          </a:stretch>
        </p:blipFill>
        <p:spPr>
          <a:xfrm>
            <a:off x="8110645" y="2872167"/>
            <a:ext cx="201789" cy="201789"/>
          </a:xfrm>
          <a:prstGeom prst="rect">
            <a:avLst/>
          </a:prstGeom>
        </p:spPr>
      </p:pic>
      <p:pic>
        <p:nvPicPr>
          <p:cNvPr id="38" name="Picture 9">
            <a:extLst>
              <a:ext uri="{FF2B5EF4-FFF2-40B4-BE49-F238E27FC236}">
                <a16:creationId xmlns:a16="http://schemas.microsoft.com/office/drawing/2014/main" id="{C782E87C-E06E-1960-705B-52EE78A2DA94}"/>
              </a:ext>
            </a:extLst>
          </p:cNvPr>
          <p:cNvPicPr>
            <a:picLocks noChangeAspect="1"/>
          </p:cNvPicPr>
          <p:nvPr/>
        </p:nvPicPr>
        <p:blipFill>
          <a:blip r:embed="rId4"/>
          <a:stretch>
            <a:fillRect/>
          </a:stretch>
        </p:blipFill>
        <p:spPr>
          <a:xfrm>
            <a:off x="8393994" y="5204883"/>
            <a:ext cx="201789" cy="201789"/>
          </a:xfrm>
          <a:prstGeom prst="rect">
            <a:avLst/>
          </a:prstGeom>
        </p:spPr>
      </p:pic>
      <p:pic>
        <p:nvPicPr>
          <p:cNvPr id="39" name="Picture 9">
            <a:extLst>
              <a:ext uri="{FF2B5EF4-FFF2-40B4-BE49-F238E27FC236}">
                <a16:creationId xmlns:a16="http://schemas.microsoft.com/office/drawing/2014/main" id="{2F8CE287-BCEF-1CD9-1D81-6EC4C9557879}"/>
              </a:ext>
            </a:extLst>
          </p:cNvPr>
          <p:cNvPicPr>
            <a:picLocks noChangeAspect="1"/>
          </p:cNvPicPr>
          <p:nvPr/>
        </p:nvPicPr>
        <p:blipFill>
          <a:blip r:embed="rId4"/>
          <a:stretch>
            <a:fillRect/>
          </a:stretch>
        </p:blipFill>
        <p:spPr>
          <a:xfrm>
            <a:off x="8111772" y="5458883"/>
            <a:ext cx="201789" cy="201789"/>
          </a:xfrm>
          <a:prstGeom prst="rect">
            <a:avLst/>
          </a:prstGeom>
        </p:spPr>
      </p:pic>
      <p:pic>
        <p:nvPicPr>
          <p:cNvPr id="40" name="Picture 9">
            <a:extLst>
              <a:ext uri="{FF2B5EF4-FFF2-40B4-BE49-F238E27FC236}">
                <a16:creationId xmlns:a16="http://schemas.microsoft.com/office/drawing/2014/main" id="{D2627E63-0F4A-FB58-2F3D-68E628AEFACF}"/>
              </a:ext>
            </a:extLst>
          </p:cNvPr>
          <p:cNvPicPr>
            <a:picLocks noChangeAspect="1"/>
          </p:cNvPicPr>
          <p:nvPr/>
        </p:nvPicPr>
        <p:blipFill>
          <a:blip r:embed="rId4"/>
          <a:stretch>
            <a:fillRect/>
          </a:stretch>
        </p:blipFill>
        <p:spPr>
          <a:xfrm>
            <a:off x="8393994" y="5458883"/>
            <a:ext cx="201789" cy="201789"/>
          </a:xfrm>
          <a:prstGeom prst="rect">
            <a:avLst/>
          </a:prstGeom>
        </p:spPr>
      </p:pic>
      <p:pic>
        <p:nvPicPr>
          <p:cNvPr id="41" name="Picture 9">
            <a:extLst>
              <a:ext uri="{FF2B5EF4-FFF2-40B4-BE49-F238E27FC236}">
                <a16:creationId xmlns:a16="http://schemas.microsoft.com/office/drawing/2014/main" id="{762D23D0-2CB0-F8D7-D679-56291A7F10E3}"/>
              </a:ext>
            </a:extLst>
          </p:cNvPr>
          <p:cNvPicPr>
            <a:picLocks noChangeAspect="1"/>
          </p:cNvPicPr>
          <p:nvPr/>
        </p:nvPicPr>
        <p:blipFill>
          <a:blip r:embed="rId4"/>
          <a:stretch>
            <a:fillRect/>
          </a:stretch>
        </p:blipFill>
        <p:spPr>
          <a:xfrm>
            <a:off x="8371297" y="3426858"/>
            <a:ext cx="201789" cy="201789"/>
          </a:xfrm>
          <a:prstGeom prst="rect">
            <a:avLst/>
          </a:prstGeom>
        </p:spPr>
      </p:pic>
      <p:pic>
        <p:nvPicPr>
          <p:cNvPr id="42" name="Picture 9">
            <a:extLst>
              <a:ext uri="{FF2B5EF4-FFF2-40B4-BE49-F238E27FC236}">
                <a16:creationId xmlns:a16="http://schemas.microsoft.com/office/drawing/2014/main" id="{10279119-55CB-15CA-EDFE-62644FB411E9}"/>
              </a:ext>
            </a:extLst>
          </p:cNvPr>
          <p:cNvPicPr>
            <a:picLocks noChangeAspect="1"/>
          </p:cNvPicPr>
          <p:nvPr/>
        </p:nvPicPr>
        <p:blipFill>
          <a:blip r:embed="rId4"/>
          <a:stretch>
            <a:fillRect/>
          </a:stretch>
        </p:blipFill>
        <p:spPr>
          <a:xfrm>
            <a:off x="8100565" y="1074063"/>
            <a:ext cx="201789" cy="201789"/>
          </a:xfrm>
          <a:prstGeom prst="rect">
            <a:avLst/>
          </a:prstGeom>
        </p:spPr>
      </p:pic>
      <p:pic>
        <p:nvPicPr>
          <p:cNvPr id="43" name="Picture 9">
            <a:extLst>
              <a:ext uri="{FF2B5EF4-FFF2-40B4-BE49-F238E27FC236}">
                <a16:creationId xmlns:a16="http://schemas.microsoft.com/office/drawing/2014/main" id="{E278D079-842A-B8D9-7CF3-55B82405FD63}"/>
              </a:ext>
            </a:extLst>
          </p:cNvPr>
          <p:cNvPicPr>
            <a:picLocks noChangeAspect="1"/>
          </p:cNvPicPr>
          <p:nvPr/>
        </p:nvPicPr>
        <p:blipFill>
          <a:blip r:embed="rId4"/>
          <a:stretch>
            <a:fillRect/>
          </a:stretch>
        </p:blipFill>
        <p:spPr>
          <a:xfrm>
            <a:off x="8389140" y="1850440"/>
            <a:ext cx="201789" cy="201789"/>
          </a:xfrm>
          <a:prstGeom prst="rect">
            <a:avLst/>
          </a:prstGeom>
        </p:spPr>
      </p:pic>
      <p:pic>
        <p:nvPicPr>
          <p:cNvPr id="44" name="Picture 9">
            <a:extLst>
              <a:ext uri="{FF2B5EF4-FFF2-40B4-BE49-F238E27FC236}">
                <a16:creationId xmlns:a16="http://schemas.microsoft.com/office/drawing/2014/main" id="{66A9FB99-C87F-85E5-DB1C-B4E1F632B794}"/>
              </a:ext>
            </a:extLst>
          </p:cNvPr>
          <p:cNvPicPr>
            <a:picLocks noChangeAspect="1"/>
          </p:cNvPicPr>
          <p:nvPr/>
        </p:nvPicPr>
        <p:blipFill>
          <a:blip r:embed="rId4"/>
          <a:stretch>
            <a:fillRect/>
          </a:stretch>
        </p:blipFill>
        <p:spPr>
          <a:xfrm>
            <a:off x="8113564" y="2046899"/>
            <a:ext cx="201789" cy="201789"/>
          </a:xfrm>
          <a:prstGeom prst="rect">
            <a:avLst/>
          </a:prstGeom>
        </p:spPr>
      </p:pic>
      <p:pic>
        <p:nvPicPr>
          <p:cNvPr id="45" name="Picture 9">
            <a:extLst>
              <a:ext uri="{FF2B5EF4-FFF2-40B4-BE49-F238E27FC236}">
                <a16:creationId xmlns:a16="http://schemas.microsoft.com/office/drawing/2014/main" id="{13035384-137C-2326-5F1E-94B7AA317C54}"/>
              </a:ext>
            </a:extLst>
          </p:cNvPr>
          <p:cNvPicPr>
            <a:picLocks noChangeAspect="1"/>
          </p:cNvPicPr>
          <p:nvPr/>
        </p:nvPicPr>
        <p:blipFill>
          <a:blip r:embed="rId4"/>
          <a:stretch>
            <a:fillRect/>
          </a:stretch>
        </p:blipFill>
        <p:spPr>
          <a:xfrm>
            <a:off x="8363951" y="1088376"/>
            <a:ext cx="201789" cy="201789"/>
          </a:xfrm>
          <a:prstGeom prst="rect">
            <a:avLst/>
          </a:prstGeom>
        </p:spPr>
      </p:pic>
      <p:pic>
        <p:nvPicPr>
          <p:cNvPr id="46" name="Picture 9">
            <a:extLst>
              <a:ext uri="{FF2B5EF4-FFF2-40B4-BE49-F238E27FC236}">
                <a16:creationId xmlns:a16="http://schemas.microsoft.com/office/drawing/2014/main" id="{F96DE76D-DD13-9B4D-F916-46C04FF2B66F}"/>
              </a:ext>
            </a:extLst>
          </p:cNvPr>
          <p:cNvPicPr>
            <a:picLocks noChangeAspect="1"/>
          </p:cNvPicPr>
          <p:nvPr/>
        </p:nvPicPr>
        <p:blipFill>
          <a:blip r:embed="rId4"/>
          <a:stretch>
            <a:fillRect/>
          </a:stretch>
        </p:blipFill>
        <p:spPr>
          <a:xfrm>
            <a:off x="8111771" y="5724503"/>
            <a:ext cx="201789" cy="201789"/>
          </a:xfrm>
          <a:prstGeom prst="rect">
            <a:avLst/>
          </a:prstGeom>
        </p:spPr>
      </p:pic>
      <p:pic>
        <p:nvPicPr>
          <p:cNvPr id="47" name="Picture 9">
            <a:extLst>
              <a:ext uri="{FF2B5EF4-FFF2-40B4-BE49-F238E27FC236}">
                <a16:creationId xmlns:a16="http://schemas.microsoft.com/office/drawing/2014/main" id="{50411AEA-F616-CD7E-767F-9CD97E573723}"/>
              </a:ext>
            </a:extLst>
          </p:cNvPr>
          <p:cNvPicPr>
            <a:picLocks noChangeAspect="1"/>
          </p:cNvPicPr>
          <p:nvPr/>
        </p:nvPicPr>
        <p:blipFill>
          <a:blip r:embed="rId4"/>
          <a:stretch>
            <a:fillRect/>
          </a:stretch>
        </p:blipFill>
        <p:spPr>
          <a:xfrm>
            <a:off x="8393993" y="5724503"/>
            <a:ext cx="201789" cy="201789"/>
          </a:xfrm>
          <a:prstGeom prst="rect">
            <a:avLst/>
          </a:prstGeom>
        </p:spPr>
      </p:pic>
      <p:pic>
        <p:nvPicPr>
          <p:cNvPr id="48" name="Picture 9">
            <a:extLst>
              <a:ext uri="{FF2B5EF4-FFF2-40B4-BE49-F238E27FC236}">
                <a16:creationId xmlns:a16="http://schemas.microsoft.com/office/drawing/2014/main" id="{C821BCF3-7CF6-B11E-D453-76CE590594C8}"/>
              </a:ext>
            </a:extLst>
          </p:cNvPr>
          <p:cNvPicPr>
            <a:picLocks noChangeAspect="1"/>
          </p:cNvPicPr>
          <p:nvPr/>
        </p:nvPicPr>
        <p:blipFill>
          <a:blip r:embed="rId4"/>
          <a:stretch>
            <a:fillRect/>
          </a:stretch>
        </p:blipFill>
        <p:spPr>
          <a:xfrm>
            <a:off x="8111771" y="5978504"/>
            <a:ext cx="201789" cy="201789"/>
          </a:xfrm>
          <a:prstGeom prst="rect">
            <a:avLst/>
          </a:prstGeom>
        </p:spPr>
      </p:pic>
      <p:pic>
        <p:nvPicPr>
          <p:cNvPr id="49" name="Picture 9">
            <a:extLst>
              <a:ext uri="{FF2B5EF4-FFF2-40B4-BE49-F238E27FC236}">
                <a16:creationId xmlns:a16="http://schemas.microsoft.com/office/drawing/2014/main" id="{8B646F64-B615-A3F7-A950-E11CC0B146D0}"/>
              </a:ext>
            </a:extLst>
          </p:cNvPr>
          <p:cNvPicPr>
            <a:picLocks noChangeAspect="1"/>
          </p:cNvPicPr>
          <p:nvPr/>
        </p:nvPicPr>
        <p:blipFill>
          <a:blip r:embed="rId4"/>
          <a:stretch>
            <a:fillRect/>
          </a:stretch>
        </p:blipFill>
        <p:spPr>
          <a:xfrm>
            <a:off x="8393993" y="5978504"/>
            <a:ext cx="201789" cy="201789"/>
          </a:xfrm>
          <a:prstGeom prst="rect">
            <a:avLst/>
          </a:prstGeom>
        </p:spPr>
      </p:pic>
      <p:sp>
        <p:nvSpPr>
          <p:cNvPr id="50" name="TextBox 49">
            <a:extLst>
              <a:ext uri="{FF2B5EF4-FFF2-40B4-BE49-F238E27FC236}">
                <a16:creationId xmlns:a16="http://schemas.microsoft.com/office/drawing/2014/main" id="{406539C4-3982-0577-AC5B-A8009C97F1ED}"/>
              </a:ext>
            </a:extLst>
          </p:cNvPr>
          <p:cNvSpPr txBox="1"/>
          <p:nvPr/>
        </p:nvSpPr>
        <p:spPr>
          <a:xfrm>
            <a:off x="1116106" y="824754"/>
            <a:ext cx="7360023"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FF0000"/>
                </a:solidFill>
                <a:latin typeface="Calibri"/>
              </a:rPr>
              <a:t>Place a dot on the map showing where you are from</a:t>
            </a:r>
            <a:endParaRPr lang="en-US" sz="2400" b="1">
              <a:solidFill>
                <a:srgbClr val="FF0000"/>
              </a:solidFill>
            </a:endParaRPr>
          </a:p>
        </p:txBody>
      </p:sp>
    </p:spTree>
    <p:extLst>
      <p:ext uri="{BB962C8B-B14F-4D97-AF65-F5344CB8AC3E}">
        <p14:creationId xmlns:p14="http://schemas.microsoft.com/office/powerpoint/2010/main" val="34997754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DEE3CA85-EDC9-A8E1-140F-8C7B135BD727}"/>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EF7B0E97-6355-6257-301E-1CCA622FB1A7}"/>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Ellen</a:t>
            </a:r>
          </a:p>
        </p:txBody>
      </p:sp>
      <p:sp>
        <p:nvSpPr>
          <p:cNvPr id="3" name="TextBox 2">
            <a:extLst>
              <a:ext uri="{FF2B5EF4-FFF2-40B4-BE49-F238E27FC236}">
                <a16:creationId xmlns:a16="http://schemas.microsoft.com/office/drawing/2014/main" id="{6D8A671F-E2B8-8CBE-5F62-C33983463A11}"/>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A6A0EC1B-BB1E-2E63-7AA4-E854B1B6112F}"/>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1244456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2494633" y="883880"/>
            <a:ext cx="6316634" cy="689424"/>
          </a:xfrm>
          <a:prstGeom prst="rect">
            <a:avLst/>
          </a:prstGeom>
        </p:spPr>
        <p:txBody>
          <a:bodyPr vert="horz" lIns="68580" tIns="34290" rIns="68580" bIns="3429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3675" b="1"/>
              <a:t> NEA Standards of Conduct</a:t>
            </a:r>
            <a:endParaRPr lang="en-US" sz="3600"/>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314167" y="2766067"/>
            <a:ext cx="1692240" cy="198184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2283944" y="1713801"/>
            <a:ext cx="6722922" cy="3855695"/>
          </a:xfrm>
          <a:prstGeom prst="rect">
            <a:avLst/>
          </a:prstGeom>
          <a:ln>
            <a:noFill/>
          </a:ln>
        </p:spPr>
        <p:txBody>
          <a:bodyPr vert="horz" lIns="68580" tIns="34290" rIns="68580" bIns="3429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lnSpc>
                <a:spcPct val="100000"/>
              </a:lnSpc>
            </a:pPr>
            <a:r>
              <a:rPr lang="en-US" sz="2050">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experience any discriminatory or harassing behavior, please report the incident to NEA EC Members: Gladys Marquez (</a:t>
            </a:r>
            <a:r>
              <a:rPr lang="en-US" sz="2050">
                <a:solidFill>
                  <a:schemeClr val="tx1"/>
                </a:solidFill>
                <a:ea typeface="+mn-lt"/>
                <a:cs typeface="+mn-lt"/>
                <a:hlinkClick r:id="rId4">
                  <a:extLst>
                    <a:ext uri="{A12FA001-AC4F-418D-AE19-62706E023703}">
                      <ahyp:hlinkClr xmlns:ahyp="http://schemas.microsoft.com/office/drawing/2018/hyperlinkcolor" val="tx"/>
                    </a:ext>
                  </a:extLst>
                </a:hlinkClick>
              </a:rPr>
              <a:t>gmarquez@nea.org</a:t>
            </a:r>
            <a:r>
              <a:rPr lang="en-US" sz="2050">
                <a:solidFill>
                  <a:schemeClr val="tx1"/>
                </a:solidFill>
                <a:ea typeface="+mj-lt"/>
                <a:cs typeface="+mj-lt"/>
              </a:rPr>
              <a:t>) and Ronald "Duff" Martin (</a:t>
            </a:r>
            <a:r>
              <a:rPr lang="en-US" sz="2050">
                <a:solidFill>
                  <a:schemeClr val="tx1"/>
                </a:solidFill>
                <a:ea typeface="+mn-lt"/>
                <a:cs typeface="+mn-lt"/>
                <a:hlinkClick r:id="rId5">
                  <a:extLst>
                    <a:ext uri="{A12FA001-AC4F-418D-AE19-62706E023703}">
                      <ahyp:hlinkClr xmlns:ahyp="http://schemas.microsoft.com/office/drawing/2018/hyperlinkcolor" val="tx"/>
                    </a:ext>
                  </a:extLst>
                </a:hlinkClick>
              </a:rPr>
              <a:t>rmartin@nea.org</a:t>
            </a:r>
            <a:r>
              <a:rPr lang="en-US" sz="2050">
                <a:solidFill>
                  <a:schemeClr val="tx1"/>
                </a:solidFill>
                <a:ea typeface="+mj-lt"/>
                <a:cs typeface="+mj-lt"/>
              </a:rPr>
              <a:t>). Thank you for your commitment to ensuring a positive event for all. </a:t>
            </a:r>
            <a:endParaRPr lang="en-US" sz="2050">
              <a:solidFill>
                <a:schemeClr val="tx1"/>
              </a:solidFill>
              <a:ea typeface="Calibri Light"/>
              <a:cs typeface="Calibri Light"/>
            </a:endParaRPr>
          </a:p>
          <a:p>
            <a:endParaRPr lang="en-US" sz="1500">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a:extLst>
              <a:ext uri="{FF2B5EF4-FFF2-40B4-BE49-F238E27FC236}">
                <a16:creationId xmlns:a16="http://schemas.microsoft.com/office/drawing/2014/main" id="{E847CAAE-EF65-B9F4-6C57-50DC568E5E43}"/>
              </a:ext>
            </a:extLst>
          </p:cNvPr>
          <p:cNvSpPr txBox="1"/>
          <p:nvPr/>
        </p:nvSpPr>
        <p:spPr>
          <a:xfrm>
            <a:off x="2799353" y="1272259"/>
            <a:ext cx="5867810" cy="513986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a:ea typeface="+mn-lt"/>
                <a:cs typeface="+mn-lt"/>
              </a:rPr>
              <a:t>NEA MEMBERS AND SUPPORTERS</a:t>
            </a:r>
            <a:br>
              <a:rPr lang="en-US" sz="1500">
                <a:ea typeface="+mn-lt"/>
                <a:cs typeface="+mn-lt"/>
              </a:rPr>
            </a:br>
            <a:r>
              <a:rPr lang="en-US">
                <a:ea typeface="+mn-lt"/>
                <a:cs typeface="+mn-lt"/>
              </a:rPr>
              <a:t>By attending this training, you confirm that you are a NEA affiliate staff member. The information you receive here is only for your use in your capacity as an NEA affiliate staff member. </a:t>
            </a:r>
            <a:endParaRPr lang="en-US">
              <a:cs typeface="Arial"/>
            </a:endParaRPr>
          </a:p>
          <a:p>
            <a:endParaRPr lang="en-US">
              <a:cs typeface="Arial"/>
            </a:endParaRPr>
          </a:p>
          <a:p>
            <a:pPr algn="ctr"/>
            <a:r>
              <a:rPr lang="en-US">
                <a:ea typeface="+mn-lt"/>
                <a:cs typeface="+mn-lt"/>
              </a:rPr>
              <a:t>This presentation and its contents are confidential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Ellen Holmes. Violation of these terms may result in legal action. </a:t>
            </a:r>
          </a:p>
          <a:p>
            <a:endParaRPr lang="en-US" sz="1500"/>
          </a:p>
          <a:p>
            <a:endParaRPr lang="en-US" sz="1500"/>
          </a:p>
        </p:txBody>
      </p:sp>
      <p:pic>
        <p:nvPicPr>
          <p:cNvPr id="6" name="Picture 4" descr="Logo, company name&#10;&#10;Description automatically generated">
            <a:extLst>
              <a:ext uri="{FF2B5EF4-FFF2-40B4-BE49-F238E27FC236}">
                <a16:creationId xmlns:a16="http://schemas.microsoft.com/office/drawing/2014/main" id="{0DBBFF4F-46F8-AC27-8106-9105A516B311}"/>
              </a:ext>
            </a:extLst>
          </p:cNvPr>
          <p:cNvPicPr>
            <a:picLocks noChangeAspect="1"/>
          </p:cNvPicPr>
          <p:nvPr/>
        </p:nvPicPr>
        <p:blipFill>
          <a:blip r:embed="rId2"/>
          <a:srcRect l="20439" t="615" r="22131" b="-923"/>
          <a:stretch/>
        </p:blipFill>
        <p:spPr>
          <a:xfrm>
            <a:off x="493071" y="2438076"/>
            <a:ext cx="1692240" cy="19818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856404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Lenape people.  We honor America’s First People and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1DF31-9305-D011-96C3-37912D1AA064}"/>
              </a:ext>
            </a:extLst>
          </p:cNvPr>
          <p:cNvSpPr>
            <a:spLocks noGrp="1"/>
          </p:cNvSpPr>
          <p:nvPr>
            <p:ph type="title"/>
          </p:nvPr>
        </p:nvSpPr>
        <p:spPr/>
        <p:txBody>
          <a:bodyPr/>
          <a:lstStyle/>
          <a:p>
            <a:r>
              <a:rPr lang="en-US"/>
              <a:t>Training Safety</a:t>
            </a:r>
          </a:p>
        </p:txBody>
      </p:sp>
      <p:sp>
        <p:nvSpPr>
          <p:cNvPr id="3" name="Text Placeholder 2">
            <a:extLst>
              <a:ext uri="{FF2B5EF4-FFF2-40B4-BE49-F238E27FC236}">
                <a16:creationId xmlns:a16="http://schemas.microsoft.com/office/drawing/2014/main" id="{CF2B2188-F8A4-EE65-7DDC-1B3B7781AD29}"/>
              </a:ext>
            </a:extLst>
          </p:cNvPr>
          <p:cNvSpPr>
            <a:spLocks noGrp="1"/>
          </p:cNvSpPr>
          <p:nvPr>
            <p:ph type="body" idx="1"/>
          </p:nvPr>
        </p:nvSpPr>
        <p:spPr>
          <a:xfrm>
            <a:off x="14069" y="1542271"/>
            <a:ext cx="9101795" cy="3774999"/>
          </a:xfrm>
        </p:spPr>
        <p:txBody>
          <a:bodyPr/>
          <a:lstStyle/>
          <a:p>
            <a:r>
              <a:rPr lang="en-US"/>
              <a:t>Wear name badges at ALL times in training room </a:t>
            </a:r>
          </a:p>
          <a:p>
            <a:r>
              <a:rPr lang="en-US"/>
              <a:t>No Cell Phones in training room</a:t>
            </a:r>
          </a:p>
          <a:p>
            <a:r>
              <a:rPr lang="en-US"/>
              <a:t>Do not talk to anyone asking about the training</a:t>
            </a:r>
          </a:p>
          <a:p>
            <a:r>
              <a:rPr lang="en-US"/>
              <a:t>Do not share materials or trainers' personal information</a:t>
            </a:r>
          </a:p>
          <a:p>
            <a:endParaRPr lang="en-US"/>
          </a:p>
          <a:p>
            <a:endParaRPr lang="en-US"/>
          </a:p>
        </p:txBody>
      </p:sp>
    </p:spTree>
    <p:extLst>
      <p:ext uri="{BB962C8B-B14F-4D97-AF65-F5344CB8AC3E}">
        <p14:creationId xmlns:p14="http://schemas.microsoft.com/office/powerpoint/2010/main" val="2080134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155475" y="1512975"/>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2200" b="1">
                <a:solidFill>
                  <a:srgbClr val="404040"/>
                </a:solidFill>
              </a:rPr>
              <a:t>Days 1 &amp; 2: </a:t>
            </a:r>
            <a:r>
              <a:rPr lang="en-US" sz="2100">
                <a:solidFill>
                  <a:srgbClr val="404040"/>
                </a:solidFill>
              </a:rPr>
              <a:t>8:30 am- 5:00 pm </a:t>
            </a:r>
            <a:endParaRPr sz="2100">
              <a:solidFill>
                <a:srgbClr val="404040"/>
              </a:solidFill>
            </a:endParaRPr>
          </a:p>
          <a:p>
            <a:pPr marL="0" lvl="0" indent="0" algn="l" rtl="0">
              <a:lnSpc>
                <a:spcPct val="90000"/>
              </a:lnSpc>
              <a:spcBef>
                <a:spcPts val="200"/>
              </a:spcBef>
              <a:spcAft>
                <a:spcPts val="0"/>
              </a:spcAft>
              <a:buClr>
                <a:schemeClr val="dk1"/>
              </a:buClr>
              <a:buSzPts val="1100"/>
              <a:buFont typeface="Arial"/>
              <a:buNone/>
            </a:pPr>
            <a:r>
              <a:rPr lang="en-US" sz="2100">
                <a:solidFill>
                  <a:schemeClr val="dk1"/>
                </a:solidFill>
              </a:rPr>
              <a:t>◦15 Minute AM + PM Break </a:t>
            </a:r>
            <a:endParaRPr sz="2100">
              <a:solidFill>
                <a:schemeClr val="dk1"/>
              </a:solidFill>
            </a:endParaRPr>
          </a:p>
          <a:p>
            <a:pPr marL="0" lvl="0" indent="0" algn="l" rtl="0">
              <a:lnSpc>
                <a:spcPct val="90000"/>
              </a:lnSpc>
              <a:spcBef>
                <a:spcPts val="400"/>
              </a:spcBef>
              <a:spcAft>
                <a:spcPts val="0"/>
              </a:spcAft>
              <a:buClr>
                <a:schemeClr val="dk1"/>
              </a:buClr>
              <a:buSzPts val="1100"/>
              <a:buFont typeface="Arial"/>
              <a:buNone/>
            </a:pPr>
            <a:r>
              <a:rPr lang="en-US" sz="2100">
                <a:solidFill>
                  <a:srgbClr val="1CADE4"/>
                </a:solidFill>
              </a:rPr>
              <a:t>◦</a:t>
            </a:r>
            <a:r>
              <a:rPr lang="en-US" sz="2100">
                <a:solidFill>
                  <a:srgbClr val="404040"/>
                </a:solidFill>
              </a:rPr>
              <a:t>Lunch 12:00 – 1:00pm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4:30 - 5:00 pm “Adult Choice Networking”</a:t>
            </a:r>
            <a:endParaRPr sz="2100">
              <a:solidFill>
                <a:srgbClr val="404040"/>
              </a:solidFill>
            </a:endParaRPr>
          </a:p>
          <a:p>
            <a:pPr marL="0" lvl="0" indent="0" algn="l" rtl="0">
              <a:lnSpc>
                <a:spcPct val="90000"/>
              </a:lnSpc>
              <a:spcBef>
                <a:spcPts val="400"/>
              </a:spcBef>
              <a:spcAft>
                <a:spcPts val="0"/>
              </a:spcAft>
              <a:buNone/>
            </a:pPr>
            <a:endParaRPr sz="2100">
              <a:solidFill>
                <a:srgbClr val="404040"/>
              </a:solidFill>
            </a:endParaRPr>
          </a:p>
          <a:p>
            <a:pPr marL="0" lvl="0" indent="0" algn="l" rtl="0">
              <a:lnSpc>
                <a:spcPct val="90000"/>
              </a:lnSpc>
              <a:spcBef>
                <a:spcPts val="1200"/>
              </a:spcBef>
              <a:spcAft>
                <a:spcPts val="0"/>
              </a:spcAft>
              <a:buNone/>
            </a:pPr>
            <a:r>
              <a:rPr lang="en-US" sz="2200">
                <a:solidFill>
                  <a:srgbClr val="1CADE4"/>
                </a:solidFill>
              </a:rPr>
              <a:t> </a:t>
            </a:r>
            <a:r>
              <a:rPr lang="en-US" sz="2200" b="1">
                <a:solidFill>
                  <a:srgbClr val="404040"/>
                </a:solidFill>
              </a:rPr>
              <a:t>Day 3:</a:t>
            </a:r>
            <a:r>
              <a:rPr lang="en-US" sz="2200">
                <a:solidFill>
                  <a:srgbClr val="404040"/>
                </a:solidFill>
              </a:rPr>
              <a:t> 8:30 am  -2:00  pm</a:t>
            </a:r>
            <a:endParaRPr sz="2200">
              <a:solidFill>
                <a:srgbClr val="404040"/>
              </a:solidFill>
            </a:endParaRPr>
          </a:p>
          <a:p>
            <a:pPr marL="0" lvl="0" indent="0" algn="l" rtl="0">
              <a:lnSpc>
                <a:spcPct val="90000"/>
              </a:lnSpc>
              <a:spcBef>
                <a:spcPts val="200"/>
              </a:spcBef>
              <a:spcAft>
                <a:spcPts val="0"/>
              </a:spcAft>
              <a:buNone/>
            </a:pPr>
            <a:r>
              <a:rPr lang="en-US" sz="2100">
                <a:solidFill>
                  <a:schemeClr val="dk1"/>
                </a:solidFill>
              </a:rPr>
              <a:t>◦15 Minute AM + PM Break </a:t>
            </a:r>
            <a:endParaRPr sz="2100">
              <a:solidFill>
                <a:srgbClr val="1CADE4"/>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Lunch 1:00 pm</a:t>
            </a:r>
            <a:endParaRPr sz="2100">
              <a:solidFill>
                <a:srgbClr val="404040"/>
              </a:solidFill>
            </a:endParaRPr>
          </a:p>
          <a:p>
            <a:pPr marL="0" lvl="0" indent="0" algn="l" rtl="0">
              <a:lnSpc>
                <a:spcPct val="90000"/>
              </a:lnSpc>
              <a:spcBef>
                <a:spcPts val="400"/>
              </a:spcBef>
              <a:spcAft>
                <a:spcPts val="0"/>
              </a:spcAft>
              <a:buNone/>
            </a:pPr>
            <a:r>
              <a:rPr lang="en-US" sz="2100">
                <a:solidFill>
                  <a:srgbClr val="1CADE4"/>
                </a:solidFill>
              </a:rPr>
              <a:t>◦</a:t>
            </a:r>
            <a:r>
              <a:rPr lang="en-US" sz="2100">
                <a:solidFill>
                  <a:srgbClr val="404040"/>
                </a:solidFill>
              </a:rPr>
              <a:t>1:00 - 2:00 pm “Adult Choice Networking”</a:t>
            </a:r>
            <a:endParaRPr sz="2100">
              <a:solidFill>
                <a:srgbClr val="404040"/>
              </a:solidFill>
            </a:endParaRPr>
          </a:p>
          <a:p>
            <a:pPr marL="0" lvl="0" indent="0" algn="l" rtl="0">
              <a:lnSpc>
                <a:spcPct val="90000"/>
              </a:lnSpc>
              <a:spcBef>
                <a:spcPts val="400"/>
              </a:spcBef>
              <a:spcAft>
                <a:spcPts val="0"/>
              </a:spcAft>
              <a:buClr>
                <a:schemeClr val="dk1"/>
              </a:buClr>
              <a:buSzPts val="1100"/>
              <a:buFont typeface="Arial"/>
              <a:buNone/>
            </a:pPr>
            <a:endParaRPr sz="2100">
              <a:solidFill>
                <a:srgbClr val="404040"/>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5247350" y="1733425"/>
            <a:ext cx="3604651" cy="300862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g135435d5bc1_0_2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Today’s Agenda</a:t>
            </a:r>
            <a:endParaRPr/>
          </a:p>
        </p:txBody>
      </p:sp>
      <p:sp>
        <p:nvSpPr>
          <p:cNvPr id="183" name="Google Shape;183;g135435d5bc1_0_21"/>
          <p:cNvSpPr txBox="1">
            <a:spLocks noGrp="1"/>
          </p:cNvSpPr>
          <p:nvPr>
            <p:ph type="body" idx="1"/>
          </p:nvPr>
        </p:nvSpPr>
        <p:spPr>
          <a:xfrm>
            <a:off x="165848" y="1107617"/>
            <a:ext cx="8240805" cy="5029817"/>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8:30 – 10:15 </a:t>
            </a:r>
            <a:r>
              <a:rPr lang="en-US" sz="2400">
                <a:solidFill>
                  <a:srgbClr val="404040"/>
                </a:solidFill>
              </a:rPr>
              <a:t>-- Getting Started and Building Our Community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10:15-10:30</a:t>
            </a:r>
            <a:r>
              <a:rPr lang="en-US" sz="2400">
                <a:solidFill>
                  <a:srgbClr val="404040"/>
                </a:solidFill>
              </a:rPr>
              <a:t> -- Break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10:30 -12:00 </a:t>
            </a:r>
            <a:r>
              <a:rPr lang="en-US" sz="2400">
                <a:solidFill>
                  <a:srgbClr val="404040"/>
                </a:solidFill>
              </a:rPr>
              <a:t>-- Who am I in the work</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12:00 -1:00 </a:t>
            </a:r>
            <a:r>
              <a:rPr lang="en-US" sz="2400">
                <a:solidFill>
                  <a:srgbClr val="404040"/>
                </a:solidFill>
              </a:rPr>
              <a:t>-- Lunch </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1:00 – 2:30 </a:t>
            </a:r>
            <a:r>
              <a:rPr lang="en-US" sz="2400">
                <a:solidFill>
                  <a:srgbClr val="404040"/>
                </a:solidFill>
              </a:rPr>
              <a:t>-- LGBTQ History &amp; Terminology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2:30 – 2:45 </a:t>
            </a:r>
            <a:r>
              <a:rPr lang="en-US" sz="2400">
                <a:solidFill>
                  <a:srgbClr val="404040"/>
                </a:solidFill>
              </a:rPr>
              <a:t>-- Break</a:t>
            </a:r>
            <a:endParaRPr sz="2400">
              <a:solidFill>
                <a:srgbClr val="404040"/>
              </a:solidFill>
            </a:endParaRPr>
          </a:p>
          <a:p>
            <a:pPr marL="0" lvl="0" indent="0" algn="l" rtl="0">
              <a:lnSpc>
                <a:spcPct val="90000"/>
              </a:lnSpc>
              <a:spcBef>
                <a:spcPts val="1200"/>
              </a:spcBef>
              <a:spcAft>
                <a:spcPts val="0"/>
              </a:spcAft>
              <a:buNone/>
            </a:pPr>
            <a:r>
              <a:rPr lang="en-US" sz="2400">
                <a:solidFill>
                  <a:srgbClr val="1CADE4"/>
                </a:solidFill>
              </a:rPr>
              <a:t> </a:t>
            </a:r>
            <a:r>
              <a:rPr lang="en-US" sz="2400" b="1">
                <a:solidFill>
                  <a:srgbClr val="404040"/>
                </a:solidFill>
              </a:rPr>
              <a:t>2:45 - 4:15 </a:t>
            </a:r>
            <a:r>
              <a:rPr lang="en-US" sz="2400">
                <a:solidFill>
                  <a:srgbClr val="404040"/>
                </a:solidFill>
              </a:rPr>
              <a:t>-- Gender Identity</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4:15 – 4:30 </a:t>
            </a:r>
            <a:r>
              <a:rPr lang="en-US" sz="2400">
                <a:solidFill>
                  <a:srgbClr val="404040"/>
                </a:solidFill>
              </a:rPr>
              <a:t>-- Wrap Up and Reflect</a:t>
            </a:r>
            <a:endParaRPr sz="2400">
              <a:solidFill>
                <a:srgbClr val="404040"/>
              </a:solidFill>
            </a:endParaRPr>
          </a:p>
          <a:p>
            <a:pPr marL="0" lvl="0" indent="0" algn="l" rtl="0">
              <a:lnSpc>
                <a:spcPct val="90000"/>
              </a:lnSpc>
              <a:spcBef>
                <a:spcPts val="1200"/>
              </a:spcBef>
              <a:spcAft>
                <a:spcPts val="0"/>
              </a:spcAft>
              <a:buClr>
                <a:schemeClr val="dk1"/>
              </a:buClr>
              <a:buSzPts val="1100"/>
              <a:buFont typeface="Arial"/>
              <a:buNone/>
            </a:pPr>
            <a:r>
              <a:rPr lang="en-US" sz="2400">
                <a:solidFill>
                  <a:srgbClr val="1CADE4"/>
                </a:solidFill>
              </a:rPr>
              <a:t> </a:t>
            </a:r>
            <a:r>
              <a:rPr lang="en-US" sz="2400" b="1">
                <a:solidFill>
                  <a:srgbClr val="404040"/>
                </a:solidFill>
              </a:rPr>
              <a:t>4:30 – 5:00   </a:t>
            </a:r>
            <a:r>
              <a:rPr lang="en-US" sz="2400">
                <a:solidFill>
                  <a:srgbClr val="404040"/>
                </a:solidFill>
              </a:rPr>
              <a:t>-- Adult Choice Networking</a:t>
            </a:r>
            <a:endParaRPr sz="2400">
              <a:solidFill>
                <a:srgbClr val="404040"/>
              </a:solidFill>
            </a:endParaRPr>
          </a:p>
          <a:p>
            <a:pPr marL="0" indent="0">
              <a:buNone/>
            </a:pPr>
            <a:endParaRPr lang="en-US"/>
          </a:p>
        </p:txBody>
      </p:sp>
      <p:pic>
        <p:nvPicPr>
          <p:cNvPr id="184" name="Google Shape;184;g135435d5bc1_0_21"/>
          <p:cNvPicPr preferRelativeResize="0"/>
          <p:nvPr/>
        </p:nvPicPr>
        <p:blipFill>
          <a:blip r:embed="rId3">
            <a:alphaModFix/>
          </a:blip>
          <a:stretch>
            <a:fillRect/>
          </a:stretch>
        </p:blipFill>
        <p:spPr>
          <a:xfrm>
            <a:off x="6118034" y="2224091"/>
            <a:ext cx="2791575" cy="2791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457200" y="868453"/>
            <a:ext cx="8229600" cy="52576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solidFill>
                  <a:schemeClr val="dk1"/>
                </a:solidFill>
              </a:rPr>
              <a:t>Parking lot</a:t>
            </a:r>
            <a:endParaRPr>
              <a:solidFill>
                <a:schemeClr val="dk1"/>
              </a:solidFill>
            </a:endParaRPr>
          </a:p>
          <a:p>
            <a:pPr marL="0" lvl="0" indent="0" algn="l" rtl="0">
              <a:spcBef>
                <a:spcPts val="640"/>
              </a:spcBef>
              <a:spcAft>
                <a:spcPts val="0"/>
              </a:spcAft>
              <a:buNone/>
            </a:pPr>
            <a:r>
              <a:rPr lang="en-US">
                <a:solidFill>
                  <a:schemeClr val="dk1"/>
                </a:solidFill>
              </a:rPr>
              <a:t>Bathroom</a:t>
            </a:r>
            <a:endParaRPr>
              <a:solidFill>
                <a:schemeClr val="dk1"/>
              </a:solidFill>
            </a:endParaRPr>
          </a:p>
          <a:p>
            <a:pPr marL="0" lvl="0" indent="0" algn="l" rtl="0">
              <a:spcBef>
                <a:spcPts val="640"/>
              </a:spcBef>
              <a:spcAft>
                <a:spcPts val="0"/>
              </a:spcAft>
              <a:buNone/>
            </a:pPr>
            <a:r>
              <a:rPr lang="en-US">
                <a:solidFill>
                  <a:schemeClr val="dk1"/>
                </a:solidFill>
              </a:rPr>
              <a:t>Materials</a:t>
            </a:r>
            <a:endParaRPr>
              <a:solidFill>
                <a:schemeClr val="dk1"/>
              </a:solidFill>
            </a:endParaRPr>
          </a:p>
          <a:p>
            <a:pPr marL="0" lvl="0" indent="0" algn="l" rtl="0">
              <a:spcBef>
                <a:spcPts val="640"/>
              </a:spcBef>
              <a:spcAft>
                <a:spcPts val="0"/>
              </a:spcAft>
              <a:buNone/>
            </a:pPr>
            <a:r>
              <a:rPr lang="en-US">
                <a:solidFill>
                  <a:schemeClr val="dk1"/>
                </a:solidFill>
              </a:rPr>
              <a:t>Food</a:t>
            </a:r>
            <a:endParaRPr>
              <a:solidFill>
                <a:schemeClr val="dk1"/>
              </a:solidFill>
            </a:endParaRPr>
          </a:p>
          <a:p>
            <a:pPr marL="0" lvl="0" indent="0" algn="l" rtl="0">
              <a:spcBef>
                <a:spcPts val="640"/>
              </a:spcBef>
              <a:spcAft>
                <a:spcPts val="0"/>
              </a:spcAft>
              <a:buNone/>
            </a:pPr>
            <a:r>
              <a:rPr lang="en-US">
                <a:solidFill>
                  <a:schemeClr val="dk1"/>
                </a:solidFill>
              </a:rPr>
              <a:t>Room Temperature</a:t>
            </a:r>
            <a:endParaRPr>
              <a:solidFill>
                <a:schemeClr val="dk1"/>
              </a:solidFill>
            </a:endParaRPr>
          </a:p>
          <a:p>
            <a:pPr marL="0" indent="0">
              <a:buNone/>
            </a:pPr>
            <a:r>
              <a:rPr lang="en-US">
                <a:solidFill>
                  <a:schemeClr val="dk1"/>
                </a:solidFill>
              </a:rPr>
              <a:t>Karla as Resource</a:t>
            </a:r>
            <a:endParaRPr>
              <a:solidFill>
                <a:schemeClr val="dk1"/>
              </a:solidFill>
            </a:endParaRPr>
          </a:p>
          <a:p>
            <a:pPr marL="0" lvl="0" indent="0" algn="l" rtl="0">
              <a:spcBef>
                <a:spcPts val="640"/>
              </a:spcBef>
              <a:spcAft>
                <a:spcPts val="0"/>
              </a:spcAft>
              <a:buNone/>
            </a:pPr>
            <a:r>
              <a:rPr lang="en-US">
                <a:solidFill>
                  <a:schemeClr val="dk1"/>
                </a:solidFill>
              </a:rPr>
              <a:t>Questions</a:t>
            </a:r>
          </a:p>
          <a:p>
            <a:pPr marL="0" indent="0">
              <a:buNone/>
            </a:pPr>
            <a:r>
              <a:rPr lang="en-US">
                <a:solidFill>
                  <a:schemeClr val="dk1"/>
                </a:solidFill>
              </a:rPr>
              <a:t>Room Cleaning</a:t>
            </a:r>
          </a:p>
        </p:txBody>
      </p:sp>
      <p:pic>
        <p:nvPicPr>
          <p:cNvPr id="200" name="Google Shape;200;g135435d5bc1_0_38"/>
          <p:cNvPicPr preferRelativeResize="0"/>
          <p:nvPr/>
        </p:nvPicPr>
        <p:blipFill>
          <a:blip r:embed="rId3">
            <a:alphaModFix/>
          </a:blip>
          <a:stretch>
            <a:fillRect/>
          </a:stretch>
        </p:blipFill>
        <p:spPr>
          <a:xfrm>
            <a:off x="4161249" y="1832725"/>
            <a:ext cx="4797556" cy="31925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13ce6eadda9_2_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Introductions- Training Team</a:t>
            </a:r>
            <a:endParaRPr/>
          </a:p>
        </p:txBody>
      </p:sp>
      <p:sp>
        <p:nvSpPr>
          <p:cNvPr id="142" name="Google Shape;142;g13ce6eadda9_2_6"/>
          <p:cNvSpPr txBox="1"/>
          <p:nvPr/>
        </p:nvSpPr>
        <p:spPr>
          <a:xfrm>
            <a:off x="221974" y="2696990"/>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Natasha Eckart</a:t>
            </a:r>
          </a:p>
          <a:p>
            <a:pPr marL="0" lvl="0" indent="0" algn="l" rtl="0">
              <a:spcBef>
                <a:spcPts val="0"/>
              </a:spcBef>
              <a:spcAft>
                <a:spcPts val="0"/>
              </a:spcAft>
              <a:buNone/>
            </a:pPr>
            <a:r>
              <a:rPr lang="en-US" sz="1100">
                <a:latin typeface="Calibri"/>
                <a:ea typeface="Calibri"/>
                <a:cs typeface="Calibri"/>
                <a:sym typeface="Calibri"/>
              </a:rPr>
              <a:t>She/They</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Vermont</a:t>
            </a:r>
            <a:endParaRPr lang="en-US" sz="1100" i="1">
              <a:latin typeface="Calibri"/>
              <a:ea typeface="Calibri"/>
              <a:cs typeface="Calibri"/>
            </a:endParaRPr>
          </a:p>
        </p:txBody>
      </p:sp>
      <p:sp>
        <p:nvSpPr>
          <p:cNvPr id="147" name="Google Shape;147;g13ce6eadda9_2_6"/>
          <p:cNvSpPr txBox="1"/>
          <p:nvPr/>
        </p:nvSpPr>
        <p:spPr>
          <a:xfrm>
            <a:off x="4979871" y="5304086"/>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Rachel Tollett</a:t>
            </a:r>
            <a:endParaRPr lang="en-US" sz="1100">
              <a:latin typeface="Calibri"/>
              <a:ea typeface="Calibri"/>
              <a:cs typeface="Calibri"/>
              <a:sym typeface="Calibri"/>
            </a:endParaRPr>
          </a:p>
          <a:p>
            <a:r>
              <a:rPr lang="en-US" sz="1100">
                <a:latin typeface="Calibri"/>
                <a:ea typeface="Calibri"/>
                <a:cs typeface="Calibri"/>
                <a:sym typeface="Calibri"/>
              </a:rPr>
              <a:t>She/Her</a:t>
            </a:r>
            <a:endParaRPr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Illinois</a:t>
            </a:r>
          </a:p>
        </p:txBody>
      </p:sp>
      <p:sp>
        <p:nvSpPr>
          <p:cNvPr id="149" name="Google Shape;149;g13ce6eadda9_2_6"/>
          <p:cNvSpPr txBox="1"/>
          <p:nvPr/>
        </p:nvSpPr>
        <p:spPr>
          <a:xfrm>
            <a:off x="7389964" y="2743495"/>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Alex Lucini</a:t>
            </a:r>
            <a:endParaRPr lang="en-US"/>
          </a:p>
          <a:p>
            <a:pPr marL="0" lvl="0" indent="0" algn="l">
              <a:spcBef>
                <a:spcPts val="0"/>
              </a:spcBef>
              <a:spcAft>
                <a:spcPts val="0"/>
              </a:spcAft>
              <a:buNone/>
            </a:pPr>
            <a:r>
              <a:rPr lang="en-US" sz="1100">
                <a:latin typeface="Calibri"/>
                <a:ea typeface="Calibri"/>
                <a:cs typeface="Calibri"/>
                <a:sym typeface="Calibri"/>
              </a:rPr>
              <a:t>He/Him</a:t>
            </a:r>
            <a:endParaRPr/>
          </a:p>
          <a:p>
            <a:r>
              <a:rPr lang="en-US" sz="1100" i="1">
                <a:latin typeface="Calibri"/>
                <a:ea typeface="Calibri"/>
                <a:cs typeface="Calibri"/>
                <a:sym typeface="Calibri"/>
              </a:rPr>
              <a:t>Rhode Island</a:t>
            </a:r>
            <a:endParaRPr/>
          </a:p>
        </p:txBody>
      </p:sp>
      <p:pic>
        <p:nvPicPr>
          <p:cNvPr id="152" name="Google Shape;152;g13ce6eadda9_2_6"/>
          <p:cNvPicPr preferRelativeResize="0"/>
          <p:nvPr/>
        </p:nvPicPr>
        <p:blipFill rotWithShape="1">
          <a:blip r:embed="rId3"/>
          <a:srcRect l="7268" r="7268"/>
          <a:stretch/>
        </p:blipFill>
        <p:spPr>
          <a:xfrm>
            <a:off x="917965" y="3494319"/>
            <a:ext cx="1490400" cy="1769551"/>
          </a:xfrm>
          <a:prstGeom prst="rect">
            <a:avLst/>
          </a:prstGeom>
          <a:noFill/>
          <a:ln>
            <a:noFill/>
          </a:ln>
        </p:spPr>
      </p:pic>
      <p:sp>
        <p:nvSpPr>
          <p:cNvPr id="153" name="Google Shape;153;g13ce6eadda9_2_6"/>
          <p:cNvSpPr txBox="1"/>
          <p:nvPr/>
        </p:nvSpPr>
        <p:spPr>
          <a:xfrm>
            <a:off x="850730" y="5267230"/>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Zac Johnson</a:t>
            </a:r>
            <a:endParaRPr lang="en-US" sz="1100" b="1">
              <a:latin typeface="Calibri"/>
              <a:ea typeface="Calibri"/>
              <a:cs typeface="Calibri"/>
            </a:endParaRPr>
          </a:p>
          <a:p>
            <a:pPr marL="0" lvl="0" indent="0" algn="l" rtl="0">
              <a:spcBef>
                <a:spcPts val="0"/>
              </a:spcBef>
              <a:spcAft>
                <a:spcPts val="0"/>
              </a:spcAft>
              <a:buNone/>
            </a:pPr>
            <a:r>
              <a:rPr lang="en-US" sz="1100">
                <a:latin typeface="Calibri"/>
                <a:ea typeface="Calibri"/>
                <a:cs typeface="Calibri"/>
                <a:sym typeface="Calibri"/>
              </a:rPr>
              <a:t>He/Him</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Colorado</a:t>
            </a:r>
            <a:endParaRPr sz="1100" i="1">
              <a:latin typeface="Calibri"/>
              <a:ea typeface="Calibri"/>
              <a:cs typeface="Calibri"/>
              <a:sym typeface="Calibri"/>
            </a:endParaRPr>
          </a:p>
        </p:txBody>
      </p:sp>
      <p:sp>
        <p:nvSpPr>
          <p:cNvPr id="155" name="Google Shape;155;g13ce6eadda9_2_6"/>
          <p:cNvSpPr txBox="1"/>
          <p:nvPr/>
        </p:nvSpPr>
        <p:spPr>
          <a:xfrm>
            <a:off x="5696910" y="2697723"/>
            <a:ext cx="1443300" cy="861744"/>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Keira McNett</a:t>
            </a:r>
          </a:p>
          <a:p>
            <a:pPr marL="0" lvl="0" indent="0" algn="l" rtl="0">
              <a:spcBef>
                <a:spcPts val="0"/>
              </a:spcBef>
              <a:spcAft>
                <a:spcPts val="0"/>
              </a:spcAft>
              <a:buNone/>
            </a:pPr>
            <a:r>
              <a:rPr lang="en-US" sz="1100">
                <a:latin typeface="Calibri"/>
                <a:ea typeface="Calibri"/>
                <a:cs typeface="Calibri"/>
                <a:sym typeface="Calibri"/>
              </a:rPr>
              <a:t>She/Her</a:t>
            </a:r>
            <a:endParaRPr sz="1100">
              <a:latin typeface="Calibri"/>
              <a:ea typeface="Calibri"/>
              <a:cs typeface="Calibri"/>
              <a:sym typeface="Calibri"/>
            </a:endParaRPr>
          </a:p>
          <a:p>
            <a:pPr marL="0" lvl="0" indent="0" algn="l">
              <a:spcBef>
                <a:spcPts val="0"/>
              </a:spcBef>
              <a:spcAft>
                <a:spcPts val="0"/>
              </a:spcAft>
              <a:buNone/>
            </a:pPr>
            <a:r>
              <a:rPr lang="en-US" sz="1100">
                <a:latin typeface="Calibri"/>
                <a:ea typeface="Calibri"/>
                <a:cs typeface="Calibri"/>
              </a:rPr>
              <a:t>Washington, D.C.</a:t>
            </a:r>
          </a:p>
          <a:p>
            <a:endParaRPr lang="en-US" sz="1100" i="1">
              <a:latin typeface="Calibri"/>
              <a:ea typeface="Calibri"/>
              <a:cs typeface="Calibri"/>
            </a:endParaRPr>
          </a:p>
        </p:txBody>
      </p:sp>
      <p:sp>
        <p:nvSpPr>
          <p:cNvPr id="157" name="Google Shape;157;g13ce6eadda9_2_6"/>
          <p:cNvSpPr txBox="1"/>
          <p:nvPr/>
        </p:nvSpPr>
        <p:spPr>
          <a:xfrm>
            <a:off x="1925707" y="2731108"/>
            <a:ext cx="1443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100" b="1">
                <a:latin typeface="Calibri"/>
                <a:ea typeface="Calibri"/>
                <a:cs typeface="Calibri"/>
                <a:sym typeface="Calibri"/>
              </a:rPr>
              <a:t>Ellen Holmes</a:t>
            </a:r>
            <a:endParaRPr sz="1100">
              <a:latin typeface="Calibri"/>
              <a:ea typeface="Calibri"/>
              <a:cs typeface="Calibri"/>
              <a:sym typeface="Calibri"/>
            </a:endParaRPr>
          </a:p>
          <a:p>
            <a:pPr marL="0" lvl="0" indent="0" algn="l" rtl="0">
              <a:spcBef>
                <a:spcPts val="0"/>
              </a:spcBef>
              <a:spcAft>
                <a:spcPts val="0"/>
              </a:spcAft>
              <a:buNone/>
            </a:pPr>
            <a:r>
              <a:rPr lang="en-US" sz="1100">
                <a:latin typeface="Calibri"/>
                <a:ea typeface="Calibri"/>
                <a:cs typeface="Calibri"/>
                <a:sym typeface="Calibri"/>
              </a:rPr>
              <a:t>She/Hers</a:t>
            </a:r>
            <a:endParaRPr sz="1100">
              <a:latin typeface="Calibri"/>
              <a:ea typeface="Calibri"/>
              <a:cs typeface="Calibri"/>
              <a:sym typeface="Calibri"/>
            </a:endParaRPr>
          </a:p>
          <a:p>
            <a:pPr marL="0" lvl="0" indent="0" algn="l" rtl="0">
              <a:spcBef>
                <a:spcPts val="0"/>
              </a:spcBef>
              <a:spcAft>
                <a:spcPts val="0"/>
              </a:spcAft>
              <a:buNone/>
            </a:pPr>
            <a:r>
              <a:rPr lang="en-US" sz="1100" i="1">
                <a:latin typeface="Calibri"/>
                <a:ea typeface="Calibri"/>
                <a:cs typeface="Calibri"/>
                <a:sym typeface="Calibri"/>
              </a:rPr>
              <a:t>NEA</a:t>
            </a:r>
            <a:endParaRPr sz="1100" i="1">
              <a:latin typeface="Calibri"/>
              <a:ea typeface="Calibri"/>
              <a:cs typeface="Calibri"/>
              <a:sym typeface="Calibri"/>
            </a:endParaRPr>
          </a:p>
        </p:txBody>
      </p:sp>
      <p:pic>
        <p:nvPicPr>
          <p:cNvPr id="161" name="Google Shape;161;g13ce6eadda9_2_6"/>
          <p:cNvPicPr preferRelativeResize="0"/>
          <p:nvPr/>
        </p:nvPicPr>
        <p:blipFill>
          <a:blip r:embed="rId4">
            <a:alphaModFix/>
          </a:blip>
          <a:stretch>
            <a:fillRect/>
          </a:stretch>
        </p:blipFill>
        <p:spPr>
          <a:xfrm>
            <a:off x="1929287" y="971926"/>
            <a:ext cx="1439720" cy="1781827"/>
          </a:xfrm>
          <a:prstGeom prst="rect">
            <a:avLst/>
          </a:prstGeom>
          <a:noFill/>
          <a:ln>
            <a:noFill/>
          </a:ln>
        </p:spPr>
      </p:pic>
      <p:sp>
        <p:nvSpPr>
          <p:cNvPr id="7" name="Google Shape;155;g13ce6eadda9_2_6">
            <a:extLst>
              <a:ext uri="{FF2B5EF4-FFF2-40B4-BE49-F238E27FC236}">
                <a16:creationId xmlns:a16="http://schemas.microsoft.com/office/drawing/2014/main" id="{2E77FC3A-2392-4DB8-8915-36EA1A7D82E2}"/>
              </a:ext>
            </a:extLst>
          </p:cNvPr>
          <p:cNvSpPr txBox="1"/>
          <p:nvPr/>
        </p:nvSpPr>
        <p:spPr>
          <a:xfrm>
            <a:off x="6820488" y="5308694"/>
            <a:ext cx="1443300" cy="692700"/>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rPr>
              <a:t>Anthony Brisson</a:t>
            </a:r>
          </a:p>
          <a:p>
            <a:pPr marL="0" lvl="0" indent="0" algn="l" rtl="0">
              <a:spcBef>
                <a:spcPts val="0"/>
              </a:spcBef>
              <a:spcAft>
                <a:spcPts val="0"/>
              </a:spcAft>
              <a:buNone/>
            </a:pPr>
            <a:r>
              <a:rPr lang="en-US" sz="1100">
                <a:latin typeface="Calibri"/>
                <a:ea typeface="Calibri"/>
                <a:cs typeface="Calibri"/>
              </a:rPr>
              <a:t>He/Him</a:t>
            </a:r>
          </a:p>
          <a:p>
            <a:r>
              <a:rPr lang="en-US" sz="1100" i="1">
                <a:latin typeface="Calibri"/>
                <a:ea typeface="Calibri"/>
                <a:cs typeface="Calibri"/>
              </a:rPr>
              <a:t>Washington, D.C.</a:t>
            </a:r>
          </a:p>
        </p:txBody>
      </p:sp>
      <p:pic>
        <p:nvPicPr>
          <p:cNvPr id="3" name="Picture 2" descr="A person smiling at camera&#10;&#10;Description automatically generated">
            <a:extLst>
              <a:ext uri="{FF2B5EF4-FFF2-40B4-BE49-F238E27FC236}">
                <a16:creationId xmlns:a16="http://schemas.microsoft.com/office/drawing/2014/main" id="{6478A176-5190-BB5C-43C2-E5B3C6495098}"/>
              </a:ext>
            </a:extLst>
          </p:cNvPr>
          <p:cNvPicPr>
            <a:picLocks noChangeAspect="1"/>
          </p:cNvPicPr>
          <p:nvPr/>
        </p:nvPicPr>
        <p:blipFill>
          <a:blip r:embed="rId5"/>
          <a:stretch>
            <a:fillRect/>
          </a:stretch>
        </p:blipFill>
        <p:spPr>
          <a:xfrm>
            <a:off x="6868069" y="3509173"/>
            <a:ext cx="1330768" cy="1758610"/>
          </a:xfrm>
          <a:prstGeom prst="rect">
            <a:avLst/>
          </a:prstGeom>
        </p:spPr>
      </p:pic>
      <p:pic>
        <p:nvPicPr>
          <p:cNvPr id="11" name="Picture 10" descr="A person with dreadlocks holding a cup of coffee&#10;&#10;Description automatically generated">
            <a:extLst>
              <a:ext uri="{FF2B5EF4-FFF2-40B4-BE49-F238E27FC236}">
                <a16:creationId xmlns:a16="http://schemas.microsoft.com/office/drawing/2014/main" id="{D466F112-07E9-A39A-7354-0D2F261C8F8C}"/>
              </a:ext>
            </a:extLst>
          </p:cNvPr>
          <p:cNvPicPr>
            <a:picLocks noChangeAspect="1"/>
          </p:cNvPicPr>
          <p:nvPr/>
        </p:nvPicPr>
        <p:blipFill>
          <a:blip r:embed="rId6"/>
          <a:stretch>
            <a:fillRect/>
          </a:stretch>
        </p:blipFill>
        <p:spPr>
          <a:xfrm>
            <a:off x="245600" y="935970"/>
            <a:ext cx="1339252" cy="1764103"/>
          </a:xfrm>
          <a:prstGeom prst="rect">
            <a:avLst/>
          </a:prstGeom>
        </p:spPr>
      </p:pic>
      <p:pic>
        <p:nvPicPr>
          <p:cNvPr id="2" name="Picture 1" descr="A person taking a selfie&#10;&#10;AI-generated content may be incorrect.">
            <a:extLst>
              <a:ext uri="{FF2B5EF4-FFF2-40B4-BE49-F238E27FC236}">
                <a16:creationId xmlns:a16="http://schemas.microsoft.com/office/drawing/2014/main" id="{6B0E0B75-A7D0-16BE-4F7D-DEC7CA64546E}"/>
              </a:ext>
            </a:extLst>
          </p:cNvPr>
          <p:cNvPicPr>
            <a:picLocks noChangeAspect="1"/>
          </p:cNvPicPr>
          <p:nvPr/>
        </p:nvPicPr>
        <p:blipFill>
          <a:blip r:embed="rId7"/>
          <a:stretch>
            <a:fillRect/>
          </a:stretch>
        </p:blipFill>
        <p:spPr>
          <a:xfrm>
            <a:off x="7393611" y="980794"/>
            <a:ext cx="1242256" cy="1763061"/>
          </a:xfrm>
          <a:prstGeom prst="rect">
            <a:avLst/>
          </a:prstGeom>
        </p:spPr>
      </p:pic>
      <p:sp>
        <p:nvSpPr>
          <p:cNvPr id="9" name="Google Shape;147;g13ce6eadda9_2_6">
            <a:extLst>
              <a:ext uri="{FF2B5EF4-FFF2-40B4-BE49-F238E27FC236}">
                <a16:creationId xmlns:a16="http://schemas.microsoft.com/office/drawing/2014/main" id="{A7BA1ECC-8F4B-C14F-6599-3C66285552B0}"/>
              </a:ext>
            </a:extLst>
          </p:cNvPr>
          <p:cNvSpPr txBox="1"/>
          <p:nvPr/>
        </p:nvSpPr>
        <p:spPr>
          <a:xfrm>
            <a:off x="3843635" y="2695126"/>
            <a:ext cx="1443300"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cs typeface="Calibri"/>
                <a:sym typeface="Calibri"/>
              </a:rPr>
              <a:t>Sara </a:t>
            </a:r>
            <a:r>
              <a:rPr lang="en-US" sz="1100" b="1" err="1">
                <a:latin typeface="Calibri"/>
                <a:ea typeface="Calibri"/>
                <a:cs typeface="Calibri"/>
                <a:sym typeface="Calibri"/>
              </a:rPr>
              <a:t>Fitouri</a:t>
            </a:r>
            <a:endParaRPr lang="en-US" sz="1100" err="1">
              <a:latin typeface="Calibri"/>
              <a:ea typeface="Calibri"/>
              <a:cs typeface="Calibri"/>
              <a:sym typeface="Calibri"/>
            </a:endParaRPr>
          </a:p>
          <a:p>
            <a:r>
              <a:rPr lang="en-US" sz="1100">
                <a:latin typeface="Calibri"/>
                <a:ea typeface="Calibri"/>
                <a:cs typeface="Calibri"/>
                <a:sym typeface="Calibri"/>
              </a:rPr>
              <a:t>She/Her</a:t>
            </a:r>
            <a:endParaRPr lang="en-US" sz="1100">
              <a:latin typeface="Calibri"/>
              <a:ea typeface="Calibri"/>
              <a:cs typeface="Calibri"/>
            </a:endParaRPr>
          </a:p>
          <a:p>
            <a:pPr marL="0" lvl="0" indent="0" algn="l" rtl="0">
              <a:spcBef>
                <a:spcPts val="0"/>
              </a:spcBef>
              <a:spcAft>
                <a:spcPts val="0"/>
              </a:spcAft>
              <a:buNone/>
            </a:pPr>
            <a:r>
              <a:rPr lang="en-US" sz="1100" i="1">
                <a:latin typeface="Calibri"/>
                <a:ea typeface="Calibri"/>
                <a:cs typeface="Calibri"/>
              </a:rPr>
              <a:t>Colorado</a:t>
            </a:r>
          </a:p>
        </p:txBody>
      </p:sp>
      <p:sp>
        <p:nvSpPr>
          <p:cNvPr id="12" name="Google Shape;147;g13ce6eadda9_2_6">
            <a:extLst>
              <a:ext uri="{FF2B5EF4-FFF2-40B4-BE49-F238E27FC236}">
                <a16:creationId xmlns:a16="http://schemas.microsoft.com/office/drawing/2014/main" id="{844D3E5C-B718-47B7-8CCA-2A0982781309}"/>
              </a:ext>
            </a:extLst>
          </p:cNvPr>
          <p:cNvSpPr txBox="1"/>
          <p:nvPr/>
        </p:nvSpPr>
        <p:spPr>
          <a:xfrm>
            <a:off x="2851644" y="5275076"/>
            <a:ext cx="1714566" cy="692467"/>
          </a:xfrm>
          <a:prstGeom prst="rect">
            <a:avLst/>
          </a:prstGeom>
          <a:noFill/>
          <a:ln>
            <a:noFill/>
          </a:ln>
        </p:spPr>
        <p:txBody>
          <a:bodyPr spcFirstLastPara="1" wrap="square" lIns="91425" tIns="91425" rIns="91425" bIns="91425" anchor="t" anchorCtr="0">
            <a:spAutoFit/>
          </a:bodyPr>
          <a:lstStyle/>
          <a:p>
            <a:r>
              <a:rPr lang="en-US" sz="1100" b="1">
                <a:latin typeface="Calibri"/>
                <a:ea typeface="Calibri"/>
              </a:rPr>
              <a:t>Salina </a:t>
            </a:r>
            <a:r>
              <a:rPr lang="en-US" sz="1100" b="1" err="1">
                <a:latin typeface="Calibri"/>
                <a:ea typeface="Calibri"/>
              </a:rPr>
              <a:t>Serricchio</a:t>
            </a:r>
            <a:r>
              <a:rPr lang="en-US" sz="1100" b="1">
                <a:latin typeface="Calibri"/>
                <a:ea typeface="Calibri"/>
              </a:rPr>
              <a:t>-Joiner</a:t>
            </a:r>
            <a:endParaRPr lang="en-US" sz="1100" b="1">
              <a:latin typeface="Calibri"/>
            </a:endParaRPr>
          </a:p>
          <a:p>
            <a:r>
              <a:rPr lang="en-US" sz="1100">
                <a:latin typeface="Calibri"/>
                <a:ea typeface="Calibri"/>
                <a:cs typeface="Calibri"/>
              </a:rPr>
              <a:t>She/Her</a:t>
            </a:r>
          </a:p>
          <a:p>
            <a:r>
              <a:rPr lang="en-US" sz="1100" i="1">
                <a:latin typeface="Calibri"/>
                <a:ea typeface="Calibri"/>
                <a:cs typeface="Calibri"/>
              </a:rPr>
              <a:t>California</a:t>
            </a:r>
          </a:p>
        </p:txBody>
      </p:sp>
      <p:pic>
        <p:nvPicPr>
          <p:cNvPr id="10" name="Picture 9" descr="A person with red hair and green glasses drinking from a blue mug&#10;&#10;Description automatically generated">
            <a:extLst>
              <a:ext uri="{FF2B5EF4-FFF2-40B4-BE49-F238E27FC236}">
                <a16:creationId xmlns:a16="http://schemas.microsoft.com/office/drawing/2014/main" id="{5851F837-BF88-31F8-0050-0C6E91ED1411}"/>
              </a:ext>
            </a:extLst>
          </p:cNvPr>
          <p:cNvPicPr>
            <a:picLocks noChangeAspect="1"/>
          </p:cNvPicPr>
          <p:nvPr/>
        </p:nvPicPr>
        <p:blipFill>
          <a:blip r:embed="rId8"/>
          <a:stretch>
            <a:fillRect/>
          </a:stretch>
        </p:blipFill>
        <p:spPr>
          <a:xfrm>
            <a:off x="4961901" y="3509175"/>
            <a:ext cx="1322358" cy="1758609"/>
          </a:xfrm>
          <a:prstGeom prst="rect">
            <a:avLst/>
          </a:prstGeom>
        </p:spPr>
      </p:pic>
      <p:pic>
        <p:nvPicPr>
          <p:cNvPr id="14" name="Picture 13" descr="A person wearing glasses and a coat&#10;&#10;Description automatically generated">
            <a:extLst>
              <a:ext uri="{FF2B5EF4-FFF2-40B4-BE49-F238E27FC236}">
                <a16:creationId xmlns:a16="http://schemas.microsoft.com/office/drawing/2014/main" id="{CA0C472F-17C9-56EC-B5D9-0A7D718ED3CA}"/>
              </a:ext>
            </a:extLst>
          </p:cNvPr>
          <p:cNvPicPr>
            <a:picLocks noChangeAspect="1"/>
          </p:cNvPicPr>
          <p:nvPr/>
        </p:nvPicPr>
        <p:blipFill>
          <a:blip r:embed="rId9"/>
          <a:stretch>
            <a:fillRect/>
          </a:stretch>
        </p:blipFill>
        <p:spPr>
          <a:xfrm>
            <a:off x="5702062" y="987878"/>
            <a:ext cx="1172407" cy="1758610"/>
          </a:xfrm>
          <a:prstGeom prst="rect">
            <a:avLst/>
          </a:prstGeom>
        </p:spPr>
      </p:pic>
      <p:pic>
        <p:nvPicPr>
          <p:cNvPr id="16" name="Picture 15" descr="A person taking a selfie&#10;&#10;Description automatically generated">
            <a:extLst>
              <a:ext uri="{FF2B5EF4-FFF2-40B4-BE49-F238E27FC236}">
                <a16:creationId xmlns:a16="http://schemas.microsoft.com/office/drawing/2014/main" id="{26DE243F-5A80-BB51-D664-07FEA9910756}"/>
              </a:ext>
            </a:extLst>
          </p:cNvPr>
          <p:cNvPicPr>
            <a:picLocks noChangeAspect="1"/>
          </p:cNvPicPr>
          <p:nvPr/>
        </p:nvPicPr>
        <p:blipFill>
          <a:blip r:embed="rId10"/>
          <a:stretch>
            <a:fillRect/>
          </a:stretch>
        </p:blipFill>
        <p:spPr>
          <a:xfrm flipH="1">
            <a:off x="3836707" y="946817"/>
            <a:ext cx="1472528" cy="1763061"/>
          </a:xfrm>
          <a:prstGeom prst="rect">
            <a:avLst/>
          </a:prstGeom>
        </p:spPr>
      </p:pic>
      <p:pic>
        <p:nvPicPr>
          <p:cNvPr id="4" name="Picture 3" descr="A person carrying a backpack&#10;&#10;AI-generated content may be incorrect.">
            <a:extLst>
              <a:ext uri="{FF2B5EF4-FFF2-40B4-BE49-F238E27FC236}">
                <a16:creationId xmlns:a16="http://schemas.microsoft.com/office/drawing/2014/main" id="{5325CCFF-ECB3-6443-1132-1FE095693D14}"/>
              </a:ext>
            </a:extLst>
          </p:cNvPr>
          <p:cNvPicPr>
            <a:picLocks noChangeAspect="1"/>
          </p:cNvPicPr>
          <p:nvPr/>
        </p:nvPicPr>
        <p:blipFill>
          <a:blip r:embed="rId11"/>
          <a:stretch>
            <a:fillRect/>
          </a:stretch>
        </p:blipFill>
        <p:spPr>
          <a:xfrm>
            <a:off x="2874308" y="3507441"/>
            <a:ext cx="1445559" cy="175932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79097" y="11246"/>
            <a:ext cx="9291079" cy="822533"/>
          </a:xfrm>
          <a:prstGeom prst="rect">
            <a:avLst/>
          </a:prstGeom>
          <a:solidFill>
            <a:schemeClr val="bg1"/>
          </a:solidFill>
        </p:spPr>
        <p:txBody>
          <a:bodyPr spcFirstLastPara="1" wrap="square" lIns="91425" tIns="45700" rIns="91425" bIns="45700" anchor="ctr" anchorCtr="0">
            <a:noAutofit/>
          </a:bodyPr>
          <a:lstStyle/>
          <a:p>
            <a:pPr>
              <a:buSzPts val="990"/>
            </a:pPr>
            <a:r>
              <a:rPr lang="en-US">
                <a:solidFill>
                  <a:srgbClr val="404040"/>
                </a:solidFill>
              </a:rPr>
              <a:t>Community Agreements pg. 2 (Pre-Attendance)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39CB84D-8047-78BD-372C-7AA2C8323E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4C2DBF-3916-CA6B-ECDE-DB32BDC4546B}"/>
              </a:ext>
            </a:extLst>
          </p:cNvPr>
          <p:cNvSpPr>
            <a:spLocks noGrp="1"/>
          </p:cNvSpPr>
          <p:nvPr>
            <p:ph type="title"/>
          </p:nvPr>
        </p:nvSpPr>
        <p:spPr>
          <a:xfrm>
            <a:off x="1846431" y="-429385"/>
            <a:ext cx="7543800" cy="1088068"/>
          </a:xfrm>
        </p:spPr>
        <p:txBody>
          <a:bodyPr vert="horz" lIns="68580" tIns="34290" rIns="68580" bIns="34290" rtlCol="0" anchor="b">
            <a:normAutofit/>
          </a:bodyPr>
          <a:lstStyle/>
          <a:p>
            <a:r>
              <a:rPr lang="en-US" sz="4500">
                <a:latin typeface="Calibri"/>
                <a:ea typeface="Calibri"/>
                <a:cs typeface="Calibri"/>
              </a:rPr>
              <a:t>Acknowledgement </a:t>
            </a:r>
          </a:p>
        </p:txBody>
      </p:sp>
      <p:sp>
        <p:nvSpPr>
          <p:cNvPr id="3" name="Content Placeholder 2">
            <a:extLst>
              <a:ext uri="{FF2B5EF4-FFF2-40B4-BE49-F238E27FC236}">
                <a16:creationId xmlns:a16="http://schemas.microsoft.com/office/drawing/2014/main" id="{CF18B422-850D-ADCF-61B7-7E8310039FA1}"/>
              </a:ext>
            </a:extLst>
          </p:cNvPr>
          <p:cNvSpPr>
            <a:spLocks noGrp="1"/>
          </p:cNvSpPr>
          <p:nvPr>
            <p:ph idx="1"/>
          </p:nvPr>
        </p:nvSpPr>
        <p:spPr>
          <a:xfrm>
            <a:off x="301146" y="911095"/>
            <a:ext cx="8742312" cy="4851148"/>
          </a:xfrm>
        </p:spPr>
        <p:txBody>
          <a:bodyPr vert="horz" lIns="0" tIns="34290" rIns="0" bIns="34290" rtlCol="0" anchor="t">
            <a:noAutofit/>
          </a:bodyPr>
          <a:lstStyle/>
          <a:p>
            <a:pPr marL="0" indent="0">
              <a:spcBef>
                <a:spcPts val="0"/>
              </a:spcBef>
              <a:buNone/>
            </a:pPr>
            <a:r>
              <a:rPr lang="en-US" sz="2200">
                <a:solidFill>
                  <a:schemeClr val="tx1"/>
                </a:solidFill>
              </a:rPr>
              <a:t>The</a:t>
            </a:r>
            <a:r>
              <a:rPr lang="en-US" sz="2200">
                <a:solidFill>
                  <a:schemeClr val="tx1"/>
                </a:solidFill>
                <a:latin typeface="Calibri"/>
                <a:ea typeface="Calibri"/>
                <a:cs typeface="Calibri"/>
              </a:rPr>
              <a:t> content we are going to explore may bring up </a:t>
            </a:r>
            <a:r>
              <a:rPr lang="en-US" sz="2200">
                <a:solidFill>
                  <a:schemeClr val="tx1"/>
                </a:solidFill>
              </a:rPr>
              <a:t>strong feelings</a:t>
            </a:r>
            <a:r>
              <a:rPr lang="en-US" sz="2200">
                <a:solidFill>
                  <a:schemeClr val="tx1"/>
                </a:solidFill>
                <a:latin typeface="Calibri"/>
                <a:ea typeface="Calibri"/>
                <a:cs typeface="Calibri"/>
              </a:rPr>
              <a:t>. Throughout our time together, we will explore </a:t>
            </a:r>
            <a:r>
              <a:rPr lang="en-US" sz="2200">
                <a:solidFill>
                  <a:schemeClr val="tx1"/>
                </a:solidFill>
              </a:rPr>
              <a:t>examples of</a:t>
            </a:r>
            <a:r>
              <a:rPr lang="en-US" sz="2200">
                <a:solidFill>
                  <a:schemeClr val="tx1"/>
                </a:solidFill>
                <a:latin typeface="Calibri"/>
                <a:ea typeface="Calibri"/>
                <a:cs typeface="Calibri"/>
              </a:rPr>
              <a:t> racism, ableism, heterosexism, and sexism. By exploring these together, we can begin the process of unlearning our own internal oppression.</a:t>
            </a:r>
            <a:endParaRPr lang="en-US" sz="2200" strike="sngStrike">
              <a:solidFill>
                <a:schemeClr val="tx1"/>
              </a:solidFill>
              <a:latin typeface="Calibri"/>
              <a:ea typeface="Calibri"/>
              <a:cs typeface="Calibri"/>
            </a:endParaRP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The purpose of unlearning isn’t about forgetting what we know or about being wrong; it’s a conscious act which requires critically examining the ideas and assumptions that influence our expectations, behaviors and beliefs about ourselves and other people.  By doing this, we can challenge the cultural and structural norms that perpetuate racism and oppression.</a:t>
            </a:r>
          </a:p>
          <a:p>
            <a:pPr marL="0" indent="0">
              <a:spcBef>
                <a:spcPts val="0"/>
              </a:spcBef>
              <a:buNone/>
            </a:pPr>
            <a:endParaRPr lang="en-US" sz="2200">
              <a:solidFill>
                <a:schemeClr val="tx1"/>
              </a:solidFill>
            </a:endParaRPr>
          </a:p>
          <a:p>
            <a:pPr marL="0" indent="0">
              <a:spcBef>
                <a:spcPts val="0"/>
              </a:spcBef>
              <a:buNone/>
            </a:pPr>
            <a:r>
              <a:rPr lang="en-US" sz="2200">
                <a:solidFill>
                  <a:schemeClr val="tx1"/>
                </a:solidFill>
                <a:latin typeface="Calibri"/>
                <a:ea typeface="Calibri"/>
                <a:cs typeface="Calibri"/>
              </a:rPr>
              <a:t> Unlearning is something we can all be committed to because we all have a part to play in dismantling everything that helps maintain racism within society. </a:t>
            </a:r>
            <a:r>
              <a:rPr lang="en-US" sz="2200">
                <a:solidFill>
                  <a:srgbClr val="0F4761"/>
                </a:solidFill>
                <a:latin typeface="Calibri"/>
                <a:ea typeface="Calibri"/>
                <a:cs typeface="Calibri"/>
              </a:rPr>
              <a:t>  </a:t>
            </a:r>
            <a:endParaRPr lang="en-US" sz="2200">
              <a:latin typeface="Calibri"/>
              <a:ea typeface="Calibri"/>
              <a:cs typeface="Calibri"/>
            </a:endParaRPr>
          </a:p>
          <a:p>
            <a:pPr marL="0" indent="0">
              <a:buNone/>
            </a:pPr>
            <a:endParaRPr lang="en-US" sz="1800">
              <a:solidFill>
                <a:srgbClr val="404040"/>
              </a:solidFill>
              <a:ea typeface="Calibri"/>
              <a:cs typeface="Calibri"/>
            </a:endParaRPr>
          </a:p>
          <a:p>
            <a:pPr marL="0" indent="0">
              <a:buFont typeface="Calibri" panose="020F0502020204030204" pitchFamily="34" charset="0"/>
              <a:buNone/>
            </a:pPr>
            <a:endParaRPr lang="en-US" sz="1800">
              <a:ea typeface="Calibri"/>
              <a:cs typeface="Calibri"/>
            </a:endParaRPr>
          </a:p>
          <a:p>
            <a:pPr marL="0" indent="0">
              <a:buNone/>
            </a:pPr>
            <a:endParaRPr lang="en-US" sz="1800">
              <a:ea typeface="Calibri"/>
              <a:cs typeface="Calibri"/>
            </a:endParaRPr>
          </a:p>
          <a:p>
            <a:pPr marL="0" indent="0">
              <a:buNone/>
            </a:pPr>
            <a:endParaRPr lang="en-US" sz="1800"/>
          </a:p>
          <a:p>
            <a:pPr marL="0" indent="0">
              <a:buNone/>
            </a:pPr>
            <a:r>
              <a:rPr lang="en-US" sz="1800"/>
              <a:t>       </a:t>
            </a:r>
            <a:endParaRPr lang="en-US" sz="1800">
              <a:ea typeface="Calibri"/>
              <a:cs typeface="Calibri"/>
            </a:endParaRPr>
          </a:p>
        </p:txBody>
      </p:sp>
      <p:sp>
        <p:nvSpPr>
          <p:cNvPr id="5" name="TextBox 4">
            <a:extLst>
              <a:ext uri="{FF2B5EF4-FFF2-40B4-BE49-F238E27FC236}">
                <a16:creationId xmlns:a16="http://schemas.microsoft.com/office/drawing/2014/main" id="{58510A22-0047-9BA3-6E0C-F18A61D4F9E2}"/>
              </a:ext>
            </a:extLst>
          </p:cNvPr>
          <p:cNvSpPr txBox="1"/>
          <p:nvPr/>
        </p:nvSpPr>
        <p:spPr>
          <a:xfrm>
            <a:off x="5621697" y="570666"/>
            <a:ext cx="3003415" cy="498542"/>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US" sz="1350">
                <a:ea typeface="Calibri"/>
                <a:cs typeface="Calibri"/>
              </a:rPr>
              <a:t>Adapted from Transatlantic Notes</a:t>
            </a:r>
            <a:endParaRPr lang="en-US" sz="1350"/>
          </a:p>
          <a:p>
            <a:pPr algn="l"/>
            <a:endParaRPr lang="en-US" sz="1350">
              <a:ea typeface="Calibri"/>
              <a:cs typeface="Calibri"/>
            </a:endParaRPr>
          </a:p>
        </p:txBody>
      </p:sp>
    </p:spTree>
    <p:extLst>
      <p:ext uri="{BB962C8B-B14F-4D97-AF65-F5344CB8AC3E}">
        <p14:creationId xmlns:p14="http://schemas.microsoft.com/office/powerpoint/2010/main" val="278366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Anthony</a:t>
            </a:r>
            <a:endParaRPr lang="en-US"/>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0A19F676-D4D4-83BE-607B-A4A4D54F082D}"/>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2054890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321129" y="1063998"/>
            <a:ext cx="8501742" cy="4155900"/>
          </a:xfrm>
          <a:prstGeom prst="rect">
            <a:avLst/>
          </a:prstGeom>
        </p:spPr>
        <p:txBody>
          <a:bodyPr spcFirstLastPara="1" wrap="square" lIns="91425" tIns="45700" rIns="91425" bIns="45700" anchor="t" anchorCtr="0">
            <a:noAutofit/>
          </a:bodyPr>
          <a:lstStyle/>
          <a:p>
            <a:pPr indent="-387350">
              <a:buClr>
                <a:schemeClr val="dk1"/>
              </a:buClr>
              <a:buSzPts val="2500"/>
              <a:buFont typeface="Calibri"/>
              <a:buChar char="•"/>
            </a:pPr>
            <a:r>
              <a:rPr lang="en-US" sz="2500">
                <a:solidFill>
                  <a:schemeClr val="dk1"/>
                </a:solidFill>
                <a:highlight>
                  <a:srgbClr val="FFFFFF"/>
                </a:highlight>
              </a:rPr>
              <a:t>47% of LGBTQ young people seriously considered attempting suicide in the past year. [1]</a:t>
            </a:r>
            <a:endParaRPr lang="en-US"/>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r>
              <a:rPr lang="en-US" sz="2500">
                <a:solidFill>
                  <a:schemeClr val="dk1"/>
                </a:solidFill>
                <a:highlight>
                  <a:srgbClr val="FFFFFF"/>
                </a:highlight>
              </a:rPr>
              <a:t>NEA RA Support and Part of NEA Mission and Vision (in "Additional Resources" on POPS</a:t>
            </a:r>
            <a:endParaRPr lang="en-US">
              <a:solidFill>
                <a:schemeClr val="dk1"/>
              </a:solidFill>
            </a:endParaRPr>
          </a:p>
          <a:p>
            <a:pPr lvl="0" indent="-387350" algn="l">
              <a:spcBef>
                <a:spcPts val="640"/>
              </a:spcBef>
              <a:spcAft>
                <a:spcPts val="0"/>
              </a:spcAft>
              <a:buClr>
                <a:srgbClr val="000000"/>
              </a:buClr>
              <a:buSzPts val="2500"/>
              <a:buFont typeface="Calibri"/>
              <a:buChar char="•"/>
            </a:pPr>
            <a:endParaRPr lang="en-US" sz="2500">
              <a:solidFill>
                <a:schemeClr val="dk1"/>
              </a:solidFill>
              <a:highlight>
                <a:srgbClr val="FFFFFF"/>
              </a:highlight>
            </a:endParaRPr>
          </a:p>
          <a:p>
            <a:pPr marL="0" indent="0">
              <a:buNone/>
            </a:pPr>
            <a:endParaRPr lang="en-US"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527984" y="4965428"/>
            <a:ext cx="8082385" cy="1092577"/>
          </a:xfrm>
          <a:prstGeom prst="rect">
            <a:avLst/>
          </a:prstGeom>
          <a:noFill/>
          <a:ln>
            <a:noFill/>
          </a:ln>
        </p:spPr>
        <p:txBody>
          <a:bodyPr spcFirstLastPara="1" wrap="square" lIns="91425" tIns="91425" rIns="91425" bIns="91425" anchor="t" anchorCtr="0">
            <a:spAutoFit/>
          </a:bodyPr>
          <a:lstStyle/>
          <a:p>
            <a:r>
              <a:rPr lang="en-US" sz="1200"/>
              <a:t>[1] The Trevor Project, </a:t>
            </a:r>
            <a:r>
              <a:rPr lang="en-US" sz="1100" b="1">
                <a:hlinkClick r:id="rId3"/>
              </a:rPr>
              <a:t>Project SPARK Interim Report: A Longitudinal Study of Risk and Protective Factors in LGBTQ+ Youth Mental Health</a:t>
            </a:r>
            <a:r>
              <a:rPr lang="en-US" sz="800">
                <a:solidFill>
                  <a:srgbClr val="003A48"/>
                </a:solidFill>
              </a:rPr>
              <a:t>.</a:t>
            </a:r>
            <a:endParaRPr lang="en-US" sz="8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6BD7-EAD3-8EC2-4D86-2823617C4BA1}"/>
              </a:ext>
            </a:extLst>
          </p:cNvPr>
          <p:cNvSpPr>
            <a:spLocks noGrp="1"/>
          </p:cNvSpPr>
          <p:nvPr>
            <p:ph type="title"/>
          </p:nvPr>
        </p:nvSpPr>
        <p:spPr/>
        <p:txBody>
          <a:bodyPr/>
          <a:lstStyle/>
          <a:p>
            <a:r>
              <a:rPr lang="en-US"/>
              <a:t>Why we are here!</a:t>
            </a:r>
          </a:p>
        </p:txBody>
      </p:sp>
      <p:pic>
        <p:nvPicPr>
          <p:cNvPr id="4" name="Picture 3">
            <a:extLst>
              <a:ext uri="{FF2B5EF4-FFF2-40B4-BE49-F238E27FC236}">
                <a16:creationId xmlns:a16="http://schemas.microsoft.com/office/drawing/2014/main" id="{8D22CE1E-A7C4-453D-2CC4-AA5456955C48}"/>
              </a:ext>
            </a:extLst>
          </p:cNvPr>
          <p:cNvPicPr>
            <a:picLocks noChangeAspect="1"/>
          </p:cNvPicPr>
          <p:nvPr/>
        </p:nvPicPr>
        <p:blipFill>
          <a:blip r:embed="rId2"/>
          <a:stretch>
            <a:fillRect/>
          </a:stretch>
        </p:blipFill>
        <p:spPr>
          <a:xfrm>
            <a:off x="0" y="967272"/>
            <a:ext cx="9144000" cy="5143500"/>
          </a:xfrm>
          <a:prstGeom prst="rect">
            <a:avLst/>
          </a:prstGeom>
        </p:spPr>
      </p:pic>
    </p:spTree>
    <p:extLst>
      <p:ext uri="{BB962C8B-B14F-4D97-AF65-F5344CB8AC3E}">
        <p14:creationId xmlns:p14="http://schemas.microsoft.com/office/powerpoint/2010/main" val="17971090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g13ce6eadda9_2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NEA Vision, Actions, Resources</a:t>
            </a:r>
            <a:endParaRPr/>
          </a:p>
        </p:txBody>
      </p:sp>
      <p:sp>
        <p:nvSpPr>
          <p:cNvPr id="106" name="Google Shape;106;g13ce6eadda9_2_0"/>
          <p:cNvSpPr txBox="1">
            <a:spLocks noGrp="1"/>
          </p:cNvSpPr>
          <p:nvPr>
            <p:ph type="body" idx="1"/>
          </p:nvPr>
        </p:nvSpPr>
        <p:spPr>
          <a:xfrm>
            <a:off x="247649" y="731044"/>
            <a:ext cx="6086475" cy="4975919"/>
          </a:xfrm>
          <a:prstGeom prst="rect">
            <a:avLst/>
          </a:prstGeom>
        </p:spPr>
        <p:txBody>
          <a:bodyPr spcFirstLastPara="1" wrap="square" lIns="91425" tIns="45700" rIns="91425" bIns="45700" anchor="t" anchorCtr="0">
            <a:noAutofit/>
          </a:bodyPr>
          <a:lstStyle/>
          <a:p>
            <a:pPr marL="25400" indent="0">
              <a:buNone/>
            </a:pPr>
            <a:r>
              <a:rPr lang="en-US" sz="4000" b="1"/>
              <a:t>Safe, Just, and Equitable Schools </a:t>
            </a:r>
          </a:p>
          <a:p>
            <a:pPr marL="25400" indent="0">
              <a:buNone/>
            </a:pPr>
            <a:r>
              <a:rPr lang="en-US" sz="2800" i="1"/>
              <a:t>Resolution adopted by the 2022 NEA Representative Assembly </a:t>
            </a:r>
          </a:p>
          <a:p>
            <a:pPr marL="25400" indent="0">
              <a:buNone/>
            </a:pPr>
            <a:r>
              <a:rPr lang="en-US" sz="4000" b="1"/>
              <a:t>2021 NBI 32</a:t>
            </a:r>
          </a:p>
          <a:p>
            <a:pPr marL="25400" indent="0">
              <a:buNone/>
            </a:pPr>
            <a:r>
              <a:rPr lang="en-US" sz="2800" i="1"/>
              <a:t>Training on Transgender Advocacy Issues for Affiliate Staff</a:t>
            </a:r>
          </a:p>
          <a:p>
            <a:pPr marL="25400" indent="0">
              <a:buNone/>
            </a:pPr>
            <a:r>
              <a:rPr lang="en-US" sz="4000" b="1"/>
              <a:t>NEA LGBTQ+ Caucus Resources</a:t>
            </a:r>
            <a:endParaRPr sz="4000" b="1"/>
          </a:p>
        </p:txBody>
      </p:sp>
      <p:pic>
        <p:nvPicPr>
          <p:cNvPr id="2" name="Picture 2" descr="A picture containing text, clock&#10;&#10;Description automatically generated">
            <a:extLst>
              <a:ext uri="{FF2B5EF4-FFF2-40B4-BE49-F238E27FC236}">
                <a16:creationId xmlns:a16="http://schemas.microsoft.com/office/drawing/2014/main" id="{03D00124-0EB5-9CE7-A663-BCFF0774E09E}"/>
              </a:ext>
            </a:extLst>
          </p:cNvPr>
          <p:cNvPicPr>
            <a:picLocks noChangeAspect="1"/>
          </p:cNvPicPr>
          <p:nvPr/>
        </p:nvPicPr>
        <p:blipFill>
          <a:blip r:embed="rId3"/>
          <a:stretch>
            <a:fillRect/>
          </a:stretch>
        </p:blipFill>
        <p:spPr>
          <a:xfrm>
            <a:off x="6038193" y="2989166"/>
            <a:ext cx="2743200" cy="2743200"/>
          </a:xfrm>
          <a:prstGeom prst="rect">
            <a:avLst/>
          </a:prstGeom>
        </p:spPr>
      </p:pic>
      <p:sp>
        <p:nvSpPr>
          <p:cNvPr id="3" name="TextBox 2">
            <a:extLst>
              <a:ext uri="{FF2B5EF4-FFF2-40B4-BE49-F238E27FC236}">
                <a16:creationId xmlns:a16="http://schemas.microsoft.com/office/drawing/2014/main" id="{4767B099-072F-11C6-7ACA-D40A505A3786}"/>
              </a:ext>
            </a:extLst>
          </p:cNvPr>
          <p:cNvSpPr txBox="1"/>
          <p:nvPr/>
        </p:nvSpPr>
        <p:spPr>
          <a:xfrm>
            <a:off x="4981074" y="5727032"/>
            <a:ext cx="469231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i="1">
                <a:solidFill>
                  <a:schemeClr val="tx1"/>
                </a:solidFill>
                <a:latin typeface="Calibri"/>
                <a:ea typeface="Slack-Lato"/>
                <a:cs typeface="Slack-Lato"/>
                <a:hlinkClick r:id="rId4">
                  <a:extLst>
                    <a:ext uri="{A12FA001-AC4F-418D-AE19-62706E023703}">
                      <ahyp:hlinkClr xmlns:ahyp="http://schemas.microsoft.com/office/drawing/2018/hyperlinkcolor" val="tx"/>
                    </a:ext>
                  </a:extLst>
                </a:hlinkClick>
              </a:rPr>
              <a:t>www</a:t>
            </a:r>
            <a:r>
              <a:rPr lang="en-US" sz="2200" b="1" i="1" u="none" strike="noStrike">
                <a:solidFill>
                  <a:schemeClr val="tx1"/>
                </a:solidFill>
                <a:latin typeface="Calibri"/>
                <a:ea typeface="Slack-Lato"/>
                <a:cs typeface="Slack-Lato"/>
                <a:hlinkClick r:id="rId4">
                  <a:extLst>
                    <a:ext uri="{A12FA001-AC4F-418D-AE19-62706E023703}">
                      <ahyp:hlinkClr xmlns:ahyp="http://schemas.microsoft.com/office/drawing/2018/hyperlinkcolor" val="tx"/>
                    </a:ext>
                  </a:extLst>
                </a:hlinkClick>
              </a:rPr>
              <a:t>.nea-lgbtqc.org/imhere.html</a:t>
            </a:r>
            <a:endParaRPr lang="en-US" sz="2200" b="1" i="1">
              <a:solidFill>
                <a:schemeClr val="tx1"/>
              </a:solidFill>
              <a:latin typeface="Calibri"/>
              <a:hlinkClick r:id="" action="ppaction://noaction">
                <a:extLst>
                  <a:ext uri="{A12FA001-AC4F-418D-AE19-62706E023703}">
                    <ahyp:hlinkClr xmlns:ahyp="http://schemas.microsoft.com/office/drawing/2018/hyperlinkcolor" val="tx"/>
                  </a:ext>
                </a:extLst>
              </a:hlinkClick>
            </a:endParaRPr>
          </a:p>
          <a:p>
            <a:pPr algn="ct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18</a:t>
            </a:fld>
            <a:endParaRPr sz="1800" b="0" i="0" u="none" strike="noStrike" cap="non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2" name="Flint - Queer teachers have always been here">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967978" y="390525"/>
            <a:ext cx="2975372" cy="528955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9F1E372D-7197-AF4E-736C-5CBAADB5BDE6}"/>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C1E2804D-CF19-8353-92D4-22A302ECC7E4}"/>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a:t>Natasha</a:t>
            </a:r>
          </a:p>
        </p:txBody>
      </p:sp>
      <p:sp>
        <p:nvSpPr>
          <p:cNvPr id="3" name="TextBox 2">
            <a:extLst>
              <a:ext uri="{FF2B5EF4-FFF2-40B4-BE49-F238E27FC236}">
                <a16:creationId xmlns:a16="http://schemas.microsoft.com/office/drawing/2014/main" id="{F09ED3D9-FEA0-CCD5-B138-97E914E3806D}"/>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BF1488B7-98F0-5741-73B7-601B8C9E2F1A}"/>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41957826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D1EBA-814A-67F7-E2DE-B8A518BFB463}"/>
              </a:ext>
            </a:extLst>
          </p:cNvPr>
          <p:cNvSpPr>
            <a:spLocks noGrp="1"/>
          </p:cNvSpPr>
          <p:nvPr>
            <p:ph type="title"/>
          </p:nvPr>
        </p:nvSpPr>
        <p:spPr>
          <a:xfrm>
            <a:off x="5541415" y="-100987"/>
            <a:ext cx="3287667" cy="1143000"/>
          </a:xfrm>
        </p:spPr>
        <p:txBody>
          <a:bodyPr/>
          <a:lstStyle/>
          <a:p>
            <a:r>
              <a:rPr lang="en-US"/>
              <a:t>Ice Breaker</a:t>
            </a:r>
          </a:p>
        </p:txBody>
      </p:sp>
      <p:pic>
        <p:nvPicPr>
          <p:cNvPr id="4" name="Picture 7" descr="Diagram, schematic&#10;&#10;Description automatically generated">
            <a:extLst>
              <a:ext uri="{FF2B5EF4-FFF2-40B4-BE49-F238E27FC236}">
                <a16:creationId xmlns:a16="http://schemas.microsoft.com/office/drawing/2014/main" id="{B6594E05-A2CD-9797-F15C-72DEB6536608}"/>
              </a:ext>
            </a:extLst>
          </p:cNvPr>
          <p:cNvPicPr>
            <a:picLocks noChangeAspect="1"/>
          </p:cNvPicPr>
          <p:nvPr/>
        </p:nvPicPr>
        <p:blipFill>
          <a:blip r:embed="rId2"/>
          <a:stretch>
            <a:fillRect/>
          </a:stretch>
        </p:blipFill>
        <p:spPr>
          <a:xfrm>
            <a:off x="1834582" y="1982852"/>
            <a:ext cx="5474489" cy="3662125"/>
          </a:xfrm>
          <a:prstGeom prst="rect">
            <a:avLst/>
          </a:prstGeom>
        </p:spPr>
      </p:pic>
      <p:sp>
        <p:nvSpPr>
          <p:cNvPr id="5" name="TextBox 4">
            <a:extLst>
              <a:ext uri="{FF2B5EF4-FFF2-40B4-BE49-F238E27FC236}">
                <a16:creationId xmlns:a16="http://schemas.microsoft.com/office/drawing/2014/main" id="{54180913-DA59-B44E-A586-F57038BF6345}"/>
              </a:ext>
            </a:extLst>
          </p:cNvPr>
          <p:cNvSpPr txBox="1"/>
          <p:nvPr/>
        </p:nvSpPr>
        <p:spPr>
          <a:xfrm>
            <a:off x="99649" y="313183"/>
            <a:ext cx="4897044"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sz="1800"/>
              <a:t>Find a partner that is not from your state</a:t>
            </a:r>
          </a:p>
          <a:p>
            <a:pPr marL="342900" indent="-342900">
              <a:buAutoNum type="arabicPeriod"/>
            </a:pPr>
            <a:endParaRPr lang="en-US" sz="1800"/>
          </a:p>
          <a:p>
            <a:pPr marL="342900" indent="-342900">
              <a:buAutoNum type="arabicPeriod"/>
            </a:pPr>
            <a:r>
              <a:rPr lang="en-US" sz="1800"/>
              <a:t>Be prepared to share a fun fact about your state or city with the group</a:t>
            </a:r>
          </a:p>
        </p:txBody>
      </p:sp>
    </p:spTree>
    <p:extLst>
      <p:ext uri="{BB962C8B-B14F-4D97-AF65-F5344CB8AC3E}">
        <p14:creationId xmlns:p14="http://schemas.microsoft.com/office/powerpoint/2010/main" val="9770841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8173DE-CAF6-4D7F-817B-8F3D44D66298}"/>
              </a:ext>
            </a:extLst>
          </p:cNvPr>
          <p:cNvSpPr>
            <a:spLocks noGrp="1"/>
          </p:cNvSpPr>
          <p:nvPr>
            <p:ph idx="1"/>
          </p:nvPr>
        </p:nvSpPr>
        <p:spPr>
          <a:xfrm>
            <a:off x="334010" y="678642"/>
            <a:ext cx="8683625" cy="4040679"/>
          </a:xfrm>
        </p:spPr>
        <p:txBody>
          <a:bodyPr spcFirstLastPara="1" vert="horz" wrap="square" lIns="0" tIns="34290" rIns="0" bIns="34290" rtlCol="0" anchor="t" anchorCtr="0">
            <a:noAutofit/>
          </a:bodyPr>
          <a:lstStyle/>
          <a:p>
            <a:pPr marL="25400" indent="0">
              <a:lnSpc>
                <a:spcPct val="150000"/>
              </a:lnSpc>
              <a:buNone/>
            </a:pPr>
            <a:r>
              <a:rPr lang="en-US" i="1"/>
              <a:t>Core values are the fundamental beliefs of a person. These guiding principles dictate behavior and can help people understand the difference between right and wrong – These can often be expressed using one or two words. We are taking a moment to consider our core values because they can provide a basis  for solidarity in the midst of struggles. </a:t>
            </a:r>
            <a:endParaRPr lang="en-US"/>
          </a:p>
        </p:txBody>
      </p:sp>
      <p:sp>
        <p:nvSpPr>
          <p:cNvPr id="4" name="Title 1"/>
          <p:cNvSpPr txBox="1">
            <a:spLocks/>
          </p:cNvSpPr>
          <p:nvPr/>
        </p:nvSpPr>
        <p:spPr>
          <a:xfrm>
            <a:off x="4719209" y="-178227"/>
            <a:ext cx="42329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 </a:t>
            </a:r>
            <a:endParaRPr lang="en-US"/>
          </a:p>
        </p:txBody>
      </p:sp>
    </p:spTree>
    <p:extLst>
      <p:ext uri="{BB962C8B-B14F-4D97-AF65-F5344CB8AC3E}">
        <p14:creationId xmlns:p14="http://schemas.microsoft.com/office/powerpoint/2010/main" val="2559468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941B162-A2D2-4EAE-A036-DE4AB187CF91}"/>
              </a:ext>
            </a:extLst>
          </p:cNvPr>
          <p:cNvSpPr/>
          <p:nvPr/>
        </p:nvSpPr>
        <p:spPr>
          <a:xfrm>
            <a:off x="189634" y="3882754"/>
            <a:ext cx="5507183" cy="2031325"/>
          </a:xfrm>
          <a:prstGeom prst="rect">
            <a:avLst/>
          </a:prstGeom>
        </p:spPr>
        <p:txBody>
          <a:bodyPr wrap="square" lIns="91440" tIns="45720" rIns="91440" bIns="45720" anchor="t">
            <a:spAutoFit/>
          </a:bodyPr>
          <a:lstStyle/>
          <a:p>
            <a:r>
              <a:rPr lang="en-US" sz="2100" i="1"/>
              <a:t>Core values are the fundamental beliefs of a person. These guiding principles dictate behavior and can help people understand the difference between right and wrong – These are expressed using one or two words.</a:t>
            </a:r>
            <a:endParaRPr lang="en-US" sz="2100"/>
          </a:p>
        </p:txBody>
      </p:sp>
      <p:sp>
        <p:nvSpPr>
          <p:cNvPr id="5" name="Rectangle: Rounded Corners 4">
            <a:extLst>
              <a:ext uri="{FF2B5EF4-FFF2-40B4-BE49-F238E27FC236}">
                <a16:creationId xmlns:a16="http://schemas.microsoft.com/office/drawing/2014/main" id="{C6EE1E5C-E328-4E79-AA7A-2A49764585B6}"/>
              </a:ext>
            </a:extLst>
          </p:cNvPr>
          <p:cNvSpPr/>
          <p:nvPr/>
        </p:nvSpPr>
        <p:spPr>
          <a:xfrm>
            <a:off x="5607797" y="1083275"/>
            <a:ext cx="3107174" cy="4454212"/>
          </a:xfrm>
          <a:prstGeom prst="round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696817" y="1083310"/>
            <a:ext cx="2767693" cy="1031310"/>
          </a:xfrm>
        </p:spPr>
        <p:txBody>
          <a:bodyPr>
            <a:normAutofit/>
          </a:bodyPr>
          <a:lstStyle/>
          <a:p>
            <a:r>
              <a:rPr lang="en-US" sz="3075" b="1"/>
              <a:t>Sharing Values for Solidarity</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696817" y="2114620"/>
            <a:ext cx="2767693" cy="3144486"/>
          </a:xfrm>
          <a:noFill/>
        </p:spPr>
        <p:txBody>
          <a:bodyPr>
            <a:normAutofit fontScale="92500"/>
          </a:bodyPr>
          <a:lstStyle/>
          <a:p>
            <a:pPr marL="25400" indent="0">
              <a:buNone/>
            </a:pPr>
            <a:r>
              <a:rPr lang="en-US" sz="2400"/>
              <a:t>1. Name</a:t>
            </a:r>
            <a:endParaRPr lang="en-US"/>
          </a:p>
          <a:p>
            <a:pPr marL="25400" indent="0">
              <a:buNone/>
            </a:pPr>
            <a:r>
              <a:rPr lang="en-US" sz="2400"/>
              <a:t>2. Core Value – One or two words that describes a fundamental belief held by you</a:t>
            </a:r>
            <a:endParaRPr lang="en-US"/>
          </a:p>
          <a:p>
            <a:pPr marL="25400" indent="0">
              <a:buNone/>
            </a:pPr>
            <a:endParaRPr lang="en-US" sz="2400" b="1">
              <a:solidFill>
                <a:srgbClr val="1F497D"/>
              </a:solidFill>
            </a:endParaRPr>
          </a:p>
          <a:p>
            <a:pPr marL="25400" indent="0">
              <a:buNone/>
            </a:pPr>
            <a:r>
              <a:rPr lang="en-US" sz="2400" b="1">
                <a:solidFill>
                  <a:srgbClr val="FF0000"/>
                </a:solidFill>
              </a:rPr>
              <a:t>**15 Seconds Each**</a:t>
            </a:r>
          </a:p>
        </p:txBody>
      </p:sp>
      <p:sp>
        <p:nvSpPr>
          <p:cNvPr id="11" name="Title 1"/>
          <p:cNvSpPr txBox="1">
            <a:spLocks/>
          </p:cNvSpPr>
          <p:nvPr/>
        </p:nvSpPr>
        <p:spPr>
          <a:xfrm>
            <a:off x="5297852" y="-156795"/>
            <a:ext cx="3318551" cy="1088068"/>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SzPts val="1400"/>
              <a:buFont typeface="Arial"/>
              <a:buNone/>
              <a:defRPr sz="3600" b="0" i="0" u="none" strike="noStrike" cap="none">
                <a:solidFill>
                  <a:schemeClr val="dk2"/>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r>
              <a:rPr lang="en-US" b="1"/>
              <a:t>Core Values</a:t>
            </a:r>
          </a:p>
        </p:txBody>
      </p:sp>
      <p:grpSp>
        <p:nvGrpSpPr>
          <p:cNvPr id="12" name="Google Shape;570;p23"/>
          <p:cNvGrpSpPr/>
          <p:nvPr/>
        </p:nvGrpSpPr>
        <p:grpSpPr>
          <a:xfrm>
            <a:off x="381071" y="618172"/>
            <a:ext cx="3797254" cy="3264582"/>
            <a:chOff x="1102463" y="1684775"/>
            <a:chExt cx="3203353" cy="2753992"/>
          </a:xfrm>
        </p:grpSpPr>
        <p:sp>
          <p:nvSpPr>
            <p:cNvPr id="13" name="Google Shape;571;p23"/>
            <p:cNvSpPr/>
            <p:nvPr/>
          </p:nvSpPr>
          <p:spPr>
            <a:xfrm>
              <a:off x="1102463" y="4273225"/>
              <a:ext cx="3203353" cy="165542"/>
            </a:xfrm>
            <a:custGeom>
              <a:avLst/>
              <a:gdLst/>
              <a:ahLst/>
              <a:cxnLst/>
              <a:rect l="l" t="t" r="r" b="b"/>
              <a:pathLst>
                <a:path w="309802" h="18753" extrusionOk="0">
                  <a:moveTo>
                    <a:pt x="154901" y="1"/>
                  </a:moveTo>
                  <a:cubicBezTo>
                    <a:pt x="113812" y="1"/>
                    <a:pt x="74415" y="989"/>
                    <a:pt x="45363" y="2751"/>
                  </a:cubicBezTo>
                  <a:cubicBezTo>
                    <a:pt x="16312" y="4501"/>
                    <a:pt x="1" y="6894"/>
                    <a:pt x="1" y="9383"/>
                  </a:cubicBezTo>
                  <a:cubicBezTo>
                    <a:pt x="1" y="11859"/>
                    <a:pt x="16312" y="14252"/>
                    <a:pt x="45363" y="16003"/>
                  </a:cubicBezTo>
                  <a:cubicBezTo>
                    <a:pt x="74415" y="17765"/>
                    <a:pt x="113812" y="18753"/>
                    <a:pt x="154901" y="18753"/>
                  </a:cubicBezTo>
                  <a:cubicBezTo>
                    <a:pt x="195977" y="18753"/>
                    <a:pt x="235387" y="17765"/>
                    <a:pt x="264438" y="16003"/>
                  </a:cubicBezTo>
                  <a:cubicBezTo>
                    <a:pt x="293478" y="14252"/>
                    <a:pt x="309801" y="11859"/>
                    <a:pt x="309801" y="9383"/>
                  </a:cubicBezTo>
                  <a:cubicBezTo>
                    <a:pt x="309801" y="6894"/>
                    <a:pt x="293478" y="4501"/>
                    <a:pt x="264438" y="2751"/>
                  </a:cubicBezTo>
                  <a:cubicBezTo>
                    <a:pt x="235387" y="989"/>
                    <a:pt x="195977" y="1"/>
                    <a:pt x="15490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2;p23"/>
            <p:cNvSpPr/>
            <p:nvPr/>
          </p:nvSpPr>
          <p:spPr>
            <a:xfrm>
              <a:off x="2167889" y="4150765"/>
              <a:ext cx="70654" cy="82059"/>
            </a:xfrm>
            <a:custGeom>
              <a:avLst/>
              <a:gdLst/>
              <a:ahLst/>
              <a:cxnLst/>
              <a:rect l="l" t="t" r="r" b="b"/>
              <a:pathLst>
                <a:path w="7335" h="8519" extrusionOk="0">
                  <a:moveTo>
                    <a:pt x="2377" y="0"/>
                  </a:moveTo>
                  <a:cubicBezTo>
                    <a:pt x="1539" y="0"/>
                    <a:pt x="711" y="155"/>
                    <a:pt x="1" y="573"/>
                  </a:cubicBezTo>
                  <a:lnTo>
                    <a:pt x="1" y="7836"/>
                  </a:lnTo>
                  <a:cubicBezTo>
                    <a:pt x="1108" y="8293"/>
                    <a:pt x="2291" y="8518"/>
                    <a:pt x="3544" y="8518"/>
                  </a:cubicBezTo>
                  <a:cubicBezTo>
                    <a:pt x="4216" y="8518"/>
                    <a:pt x="4909" y="8453"/>
                    <a:pt x="5620" y="8324"/>
                  </a:cubicBezTo>
                  <a:lnTo>
                    <a:pt x="7335" y="1311"/>
                  </a:lnTo>
                  <a:cubicBezTo>
                    <a:pt x="7335" y="1311"/>
                    <a:pt x="4811" y="0"/>
                    <a:pt x="2377"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3;p23"/>
            <p:cNvSpPr/>
            <p:nvPr/>
          </p:nvSpPr>
          <p:spPr>
            <a:xfrm>
              <a:off x="2569720" y="4160262"/>
              <a:ext cx="70654" cy="80894"/>
            </a:xfrm>
            <a:custGeom>
              <a:avLst/>
              <a:gdLst/>
              <a:ahLst/>
              <a:cxnLst/>
              <a:rect l="l" t="t" r="r" b="b"/>
              <a:pathLst>
                <a:path w="7335" h="8398" extrusionOk="0">
                  <a:moveTo>
                    <a:pt x="4949" y="0"/>
                  </a:moveTo>
                  <a:cubicBezTo>
                    <a:pt x="2517" y="0"/>
                    <a:pt x="0" y="1302"/>
                    <a:pt x="0" y="1302"/>
                  </a:cubicBezTo>
                  <a:lnTo>
                    <a:pt x="846" y="8398"/>
                  </a:lnTo>
                  <a:lnTo>
                    <a:pt x="6287" y="7921"/>
                  </a:lnTo>
                  <a:lnTo>
                    <a:pt x="7334" y="575"/>
                  </a:lnTo>
                  <a:cubicBezTo>
                    <a:pt x="6621" y="156"/>
                    <a:pt x="5790" y="0"/>
                    <a:pt x="4949"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4;p23"/>
            <p:cNvSpPr/>
            <p:nvPr/>
          </p:nvSpPr>
          <p:spPr>
            <a:xfrm>
              <a:off x="2160549" y="2997934"/>
              <a:ext cx="551085" cy="1189084"/>
            </a:xfrm>
            <a:custGeom>
              <a:avLst/>
              <a:gdLst/>
              <a:ahLst/>
              <a:cxnLst/>
              <a:rect l="l" t="t" r="r" b="b"/>
              <a:pathLst>
                <a:path w="57211" h="123445" extrusionOk="0">
                  <a:moveTo>
                    <a:pt x="53579" y="0"/>
                  </a:moveTo>
                  <a:lnTo>
                    <a:pt x="7466" y="1298"/>
                  </a:lnTo>
                  <a:lnTo>
                    <a:pt x="1" y="120837"/>
                  </a:lnTo>
                  <a:lnTo>
                    <a:pt x="8752" y="122289"/>
                  </a:lnTo>
                  <a:lnTo>
                    <a:pt x="28469" y="16764"/>
                  </a:lnTo>
                  <a:cubicBezTo>
                    <a:pt x="28469" y="16764"/>
                    <a:pt x="29855" y="16653"/>
                    <a:pt x="31199" y="16653"/>
                  </a:cubicBezTo>
                  <a:cubicBezTo>
                    <a:pt x="31871" y="16653"/>
                    <a:pt x="32533" y="16681"/>
                    <a:pt x="33005" y="16764"/>
                  </a:cubicBezTo>
                  <a:lnTo>
                    <a:pt x="41935" y="123444"/>
                  </a:lnTo>
                  <a:lnTo>
                    <a:pt x="50257" y="122003"/>
                  </a:lnTo>
                  <a:cubicBezTo>
                    <a:pt x="50257" y="122003"/>
                    <a:pt x="57210" y="41208"/>
                    <a:pt x="5357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5;p23"/>
            <p:cNvSpPr/>
            <p:nvPr/>
          </p:nvSpPr>
          <p:spPr>
            <a:xfrm>
              <a:off x="2228895" y="3168857"/>
              <a:ext cx="176053" cy="941875"/>
            </a:xfrm>
            <a:custGeom>
              <a:avLst/>
              <a:gdLst/>
              <a:ahLst/>
              <a:cxnLst/>
              <a:rect l="l" t="t" r="r" b="b"/>
              <a:pathLst>
                <a:path w="18277" h="97781" extrusionOk="0">
                  <a:moveTo>
                    <a:pt x="17892" y="1"/>
                  </a:moveTo>
                  <a:cubicBezTo>
                    <a:pt x="17725" y="1"/>
                    <a:pt x="17571" y="124"/>
                    <a:pt x="17539" y="304"/>
                  </a:cubicBezTo>
                  <a:lnTo>
                    <a:pt x="37" y="97352"/>
                  </a:lnTo>
                  <a:cubicBezTo>
                    <a:pt x="1" y="97554"/>
                    <a:pt x="132" y="97733"/>
                    <a:pt x="322" y="97769"/>
                  </a:cubicBezTo>
                  <a:cubicBezTo>
                    <a:pt x="346" y="97780"/>
                    <a:pt x="370" y="97780"/>
                    <a:pt x="382" y="97780"/>
                  </a:cubicBezTo>
                  <a:cubicBezTo>
                    <a:pt x="560" y="97780"/>
                    <a:pt x="715" y="97661"/>
                    <a:pt x="739" y="97483"/>
                  </a:cubicBezTo>
                  <a:lnTo>
                    <a:pt x="18241" y="423"/>
                  </a:lnTo>
                  <a:cubicBezTo>
                    <a:pt x="18277" y="233"/>
                    <a:pt x="18146" y="42"/>
                    <a:pt x="17955" y="7"/>
                  </a:cubicBezTo>
                  <a:cubicBezTo>
                    <a:pt x="17934" y="3"/>
                    <a:pt x="17913" y="1"/>
                    <a:pt x="17892"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p23"/>
            <p:cNvSpPr/>
            <p:nvPr/>
          </p:nvSpPr>
          <p:spPr>
            <a:xfrm>
              <a:off x="2432450" y="3017188"/>
              <a:ext cx="56552" cy="111034"/>
            </a:xfrm>
            <a:custGeom>
              <a:avLst/>
              <a:gdLst/>
              <a:ahLst/>
              <a:cxnLst/>
              <a:rect l="l" t="t" r="r" b="b"/>
              <a:pathLst>
                <a:path w="5871" h="11527" extrusionOk="0">
                  <a:moveTo>
                    <a:pt x="5503" y="1"/>
                  </a:moveTo>
                  <a:cubicBezTo>
                    <a:pt x="5321" y="1"/>
                    <a:pt x="5155" y="140"/>
                    <a:pt x="5132" y="323"/>
                  </a:cubicBezTo>
                  <a:lnTo>
                    <a:pt x="4406" y="8217"/>
                  </a:lnTo>
                  <a:cubicBezTo>
                    <a:pt x="4275" y="9693"/>
                    <a:pt x="3060" y="10801"/>
                    <a:pt x="1572" y="10801"/>
                  </a:cubicBezTo>
                  <a:lnTo>
                    <a:pt x="358" y="10801"/>
                  </a:lnTo>
                  <a:cubicBezTo>
                    <a:pt x="155" y="10801"/>
                    <a:pt x="0" y="10967"/>
                    <a:pt x="0" y="11158"/>
                  </a:cubicBezTo>
                  <a:cubicBezTo>
                    <a:pt x="0" y="11360"/>
                    <a:pt x="155" y="11527"/>
                    <a:pt x="358" y="11527"/>
                  </a:cubicBezTo>
                  <a:lnTo>
                    <a:pt x="1572" y="11527"/>
                  </a:lnTo>
                  <a:cubicBezTo>
                    <a:pt x="3429" y="11527"/>
                    <a:pt x="4965" y="10134"/>
                    <a:pt x="5132" y="8276"/>
                  </a:cubicBezTo>
                  <a:lnTo>
                    <a:pt x="5858" y="394"/>
                  </a:lnTo>
                  <a:cubicBezTo>
                    <a:pt x="5870" y="192"/>
                    <a:pt x="5727" y="13"/>
                    <a:pt x="5525" y="2"/>
                  </a:cubicBezTo>
                  <a:cubicBezTo>
                    <a:pt x="5518" y="1"/>
                    <a:pt x="5510" y="1"/>
                    <a:pt x="550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577;p23"/>
            <p:cNvSpPr/>
            <p:nvPr/>
          </p:nvSpPr>
          <p:spPr>
            <a:xfrm>
              <a:off x="2505496" y="3168318"/>
              <a:ext cx="80634" cy="954802"/>
            </a:xfrm>
            <a:custGeom>
              <a:avLst/>
              <a:gdLst/>
              <a:ahLst/>
              <a:cxnLst/>
              <a:rect l="l" t="t" r="r" b="b"/>
              <a:pathLst>
                <a:path w="8371" h="99123" extrusionOk="0">
                  <a:moveTo>
                    <a:pt x="387" y="1"/>
                  </a:moveTo>
                  <a:cubicBezTo>
                    <a:pt x="374" y="1"/>
                    <a:pt x="360" y="1"/>
                    <a:pt x="346" y="3"/>
                  </a:cubicBezTo>
                  <a:cubicBezTo>
                    <a:pt x="156" y="15"/>
                    <a:pt x="1" y="193"/>
                    <a:pt x="13" y="384"/>
                  </a:cubicBezTo>
                  <a:lnTo>
                    <a:pt x="7633" y="98789"/>
                  </a:lnTo>
                  <a:cubicBezTo>
                    <a:pt x="7645" y="98979"/>
                    <a:pt x="7799" y="99122"/>
                    <a:pt x="7990" y="99122"/>
                  </a:cubicBezTo>
                  <a:lnTo>
                    <a:pt x="8026" y="99122"/>
                  </a:lnTo>
                  <a:cubicBezTo>
                    <a:pt x="8216" y="99110"/>
                    <a:pt x="8371" y="98932"/>
                    <a:pt x="8347" y="98729"/>
                  </a:cubicBezTo>
                  <a:lnTo>
                    <a:pt x="739" y="336"/>
                  </a:lnTo>
                  <a:cubicBezTo>
                    <a:pt x="728" y="148"/>
                    <a:pt x="572" y="1"/>
                    <a:pt x="38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578;p23"/>
            <p:cNvSpPr/>
            <p:nvPr/>
          </p:nvSpPr>
          <p:spPr>
            <a:xfrm>
              <a:off x="2244383" y="2988303"/>
              <a:ext cx="97491" cy="139922"/>
            </a:xfrm>
            <a:custGeom>
              <a:avLst/>
              <a:gdLst/>
              <a:ahLst/>
              <a:cxnLst/>
              <a:rect l="l" t="t" r="r" b="b"/>
              <a:pathLst>
                <a:path w="10121" h="14526" extrusionOk="0">
                  <a:moveTo>
                    <a:pt x="9513" y="0"/>
                  </a:moveTo>
                  <a:cubicBezTo>
                    <a:pt x="9311" y="12"/>
                    <a:pt x="9156" y="167"/>
                    <a:pt x="9156" y="369"/>
                  </a:cubicBezTo>
                  <a:cubicBezTo>
                    <a:pt x="9394" y="11383"/>
                    <a:pt x="691" y="13716"/>
                    <a:pt x="310" y="13811"/>
                  </a:cubicBezTo>
                  <a:cubicBezTo>
                    <a:pt x="119" y="13859"/>
                    <a:pt x="0" y="14061"/>
                    <a:pt x="60" y="14252"/>
                  </a:cubicBezTo>
                  <a:cubicBezTo>
                    <a:pt x="95" y="14419"/>
                    <a:pt x="238" y="14526"/>
                    <a:pt x="405" y="14526"/>
                  </a:cubicBezTo>
                  <a:cubicBezTo>
                    <a:pt x="429" y="14526"/>
                    <a:pt x="465" y="14514"/>
                    <a:pt x="488" y="14514"/>
                  </a:cubicBezTo>
                  <a:cubicBezTo>
                    <a:pt x="584" y="14490"/>
                    <a:pt x="10121" y="11954"/>
                    <a:pt x="9882" y="357"/>
                  </a:cubicBezTo>
                  <a:cubicBezTo>
                    <a:pt x="9882" y="155"/>
                    <a:pt x="9716" y="0"/>
                    <a:pt x="952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9;p23"/>
            <p:cNvSpPr/>
            <p:nvPr/>
          </p:nvSpPr>
          <p:spPr>
            <a:xfrm>
              <a:off x="2596669" y="2988303"/>
              <a:ext cx="70076" cy="117786"/>
            </a:xfrm>
            <a:custGeom>
              <a:avLst/>
              <a:gdLst/>
              <a:ahLst/>
              <a:cxnLst/>
              <a:rect l="l" t="t" r="r" b="b"/>
              <a:pathLst>
                <a:path w="7275" h="12228" extrusionOk="0">
                  <a:moveTo>
                    <a:pt x="369" y="0"/>
                  </a:moveTo>
                  <a:cubicBezTo>
                    <a:pt x="179" y="0"/>
                    <a:pt x="12" y="167"/>
                    <a:pt x="12" y="369"/>
                  </a:cubicBezTo>
                  <a:cubicBezTo>
                    <a:pt x="0" y="9466"/>
                    <a:pt x="6668" y="12180"/>
                    <a:pt x="6739" y="12204"/>
                  </a:cubicBezTo>
                  <a:cubicBezTo>
                    <a:pt x="6775" y="12228"/>
                    <a:pt x="6822" y="12228"/>
                    <a:pt x="6870" y="12228"/>
                  </a:cubicBezTo>
                  <a:cubicBezTo>
                    <a:pt x="7013" y="12228"/>
                    <a:pt x="7144" y="12145"/>
                    <a:pt x="7203" y="12002"/>
                  </a:cubicBezTo>
                  <a:cubicBezTo>
                    <a:pt x="7275" y="11823"/>
                    <a:pt x="7180" y="11609"/>
                    <a:pt x="7001" y="11537"/>
                  </a:cubicBezTo>
                  <a:cubicBezTo>
                    <a:pt x="6739" y="11442"/>
                    <a:pt x="726" y="8954"/>
                    <a:pt x="738" y="369"/>
                  </a:cubicBezTo>
                  <a:cubicBezTo>
                    <a:pt x="738" y="167"/>
                    <a:pt x="572" y="0"/>
                    <a:pt x="369"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80;p23"/>
            <p:cNvSpPr/>
            <p:nvPr/>
          </p:nvSpPr>
          <p:spPr>
            <a:xfrm>
              <a:off x="1960443" y="4202843"/>
              <a:ext cx="277204" cy="133844"/>
            </a:xfrm>
            <a:custGeom>
              <a:avLst/>
              <a:gdLst/>
              <a:ahLst/>
              <a:cxnLst/>
              <a:rect l="l" t="t" r="r" b="b"/>
              <a:pathLst>
                <a:path w="28778" h="13895" extrusionOk="0">
                  <a:moveTo>
                    <a:pt x="20777" y="0"/>
                  </a:moveTo>
                  <a:cubicBezTo>
                    <a:pt x="20777" y="0"/>
                    <a:pt x="15478" y="2810"/>
                    <a:pt x="13693" y="4477"/>
                  </a:cubicBezTo>
                  <a:cubicBezTo>
                    <a:pt x="13693" y="4477"/>
                    <a:pt x="7513" y="5620"/>
                    <a:pt x="3322" y="8084"/>
                  </a:cubicBezTo>
                  <a:cubicBezTo>
                    <a:pt x="1786" y="8989"/>
                    <a:pt x="691" y="10454"/>
                    <a:pt x="227" y="12132"/>
                  </a:cubicBezTo>
                  <a:cubicBezTo>
                    <a:pt x="84" y="12704"/>
                    <a:pt x="0" y="13287"/>
                    <a:pt x="0" y="13895"/>
                  </a:cubicBezTo>
                  <a:lnTo>
                    <a:pt x="27409" y="13895"/>
                  </a:lnTo>
                  <a:cubicBezTo>
                    <a:pt x="27468" y="13311"/>
                    <a:pt x="27551" y="12728"/>
                    <a:pt x="27635" y="12132"/>
                  </a:cubicBezTo>
                  <a:cubicBezTo>
                    <a:pt x="28123" y="8584"/>
                    <a:pt x="28778" y="4870"/>
                    <a:pt x="27635" y="976"/>
                  </a:cubicBezTo>
                  <a:cubicBezTo>
                    <a:pt x="27635" y="976"/>
                    <a:pt x="27077" y="1159"/>
                    <a:pt x="26020" y="1159"/>
                  </a:cubicBezTo>
                  <a:cubicBezTo>
                    <a:pt x="24855" y="1159"/>
                    <a:pt x="23081" y="937"/>
                    <a:pt x="20777"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81;p23"/>
            <p:cNvSpPr/>
            <p:nvPr/>
          </p:nvSpPr>
          <p:spPr>
            <a:xfrm>
              <a:off x="2014110" y="4249287"/>
              <a:ext cx="92559" cy="20874"/>
            </a:xfrm>
            <a:custGeom>
              <a:avLst/>
              <a:gdLst/>
              <a:ahLst/>
              <a:cxnLst/>
              <a:rect l="l" t="t" r="r" b="b"/>
              <a:pathLst>
                <a:path w="9609" h="2167" extrusionOk="0">
                  <a:moveTo>
                    <a:pt x="4263" y="0"/>
                  </a:moveTo>
                  <a:cubicBezTo>
                    <a:pt x="1727" y="12"/>
                    <a:pt x="0" y="2167"/>
                    <a:pt x="0" y="2167"/>
                  </a:cubicBezTo>
                  <a:lnTo>
                    <a:pt x="2001" y="1357"/>
                  </a:lnTo>
                  <a:cubicBezTo>
                    <a:pt x="2001" y="1357"/>
                    <a:pt x="2855" y="1031"/>
                    <a:pt x="4307" y="1031"/>
                  </a:cubicBezTo>
                  <a:cubicBezTo>
                    <a:pt x="4652" y="1031"/>
                    <a:pt x="5032" y="1050"/>
                    <a:pt x="5442" y="1095"/>
                  </a:cubicBezTo>
                  <a:cubicBezTo>
                    <a:pt x="6418" y="1215"/>
                    <a:pt x="7216" y="1500"/>
                    <a:pt x="7775" y="1750"/>
                  </a:cubicBezTo>
                  <a:cubicBezTo>
                    <a:pt x="8134" y="1922"/>
                    <a:pt x="8521" y="2010"/>
                    <a:pt x="8913" y="2010"/>
                  </a:cubicBezTo>
                  <a:cubicBezTo>
                    <a:pt x="9145" y="2010"/>
                    <a:pt x="9378" y="1979"/>
                    <a:pt x="9609" y="1917"/>
                  </a:cubicBezTo>
                  <a:cubicBezTo>
                    <a:pt x="9609" y="1917"/>
                    <a:pt x="7775"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82;p23"/>
            <p:cNvSpPr/>
            <p:nvPr/>
          </p:nvSpPr>
          <p:spPr>
            <a:xfrm>
              <a:off x="2047599" y="4238962"/>
              <a:ext cx="92443" cy="20768"/>
            </a:xfrm>
            <a:custGeom>
              <a:avLst/>
              <a:gdLst/>
              <a:ahLst/>
              <a:cxnLst/>
              <a:rect l="l" t="t" r="r" b="b"/>
              <a:pathLst>
                <a:path w="9597" h="2156" extrusionOk="0">
                  <a:moveTo>
                    <a:pt x="4251" y="1"/>
                  </a:moveTo>
                  <a:cubicBezTo>
                    <a:pt x="1726" y="1"/>
                    <a:pt x="0" y="2156"/>
                    <a:pt x="0" y="2156"/>
                  </a:cubicBezTo>
                  <a:lnTo>
                    <a:pt x="2000" y="1358"/>
                  </a:lnTo>
                  <a:cubicBezTo>
                    <a:pt x="2000" y="1358"/>
                    <a:pt x="2846" y="1027"/>
                    <a:pt x="4285" y="1027"/>
                  </a:cubicBezTo>
                  <a:cubicBezTo>
                    <a:pt x="4636" y="1027"/>
                    <a:pt x="5023" y="1047"/>
                    <a:pt x="5441" y="1096"/>
                  </a:cubicBezTo>
                  <a:cubicBezTo>
                    <a:pt x="6406" y="1203"/>
                    <a:pt x="7215" y="1501"/>
                    <a:pt x="7763" y="1751"/>
                  </a:cubicBezTo>
                  <a:cubicBezTo>
                    <a:pt x="8127" y="1914"/>
                    <a:pt x="8514" y="1999"/>
                    <a:pt x="8902" y="1999"/>
                  </a:cubicBezTo>
                  <a:cubicBezTo>
                    <a:pt x="9135" y="1999"/>
                    <a:pt x="9368" y="1968"/>
                    <a:pt x="9597" y="1906"/>
                  </a:cubicBezTo>
                  <a:cubicBezTo>
                    <a:pt x="9597" y="1906"/>
                    <a:pt x="7775" y="1"/>
                    <a:pt x="425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583;p23"/>
            <p:cNvSpPr/>
            <p:nvPr/>
          </p:nvSpPr>
          <p:spPr>
            <a:xfrm>
              <a:off x="2081994" y="4226922"/>
              <a:ext cx="92568" cy="20768"/>
            </a:xfrm>
            <a:custGeom>
              <a:avLst/>
              <a:gdLst/>
              <a:ahLst/>
              <a:cxnLst/>
              <a:rect l="l" t="t" r="r" b="b"/>
              <a:pathLst>
                <a:path w="9610" h="2156" extrusionOk="0">
                  <a:moveTo>
                    <a:pt x="4263" y="0"/>
                  </a:moveTo>
                  <a:cubicBezTo>
                    <a:pt x="1727" y="0"/>
                    <a:pt x="1" y="2155"/>
                    <a:pt x="1" y="2155"/>
                  </a:cubicBezTo>
                  <a:lnTo>
                    <a:pt x="2013" y="1358"/>
                  </a:lnTo>
                  <a:cubicBezTo>
                    <a:pt x="2013" y="1358"/>
                    <a:pt x="2859" y="1027"/>
                    <a:pt x="4292" y="1027"/>
                  </a:cubicBezTo>
                  <a:cubicBezTo>
                    <a:pt x="4641" y="1027"/>
                    <a:pt x="5026" y="1047"/>
                    <a:pt x="5442" y="1096"/>
                  </a:cubicBezTo>
                  <a:cubicBezTo>
                    <a:pt x="6418" y="1203"/>
                    <a:pt x="7216" y="1501"/>
                    <a:pt x="7776" y="1751"/>
                  </a:cubicBezTo>
                  <a:cubicBezTo>
                    <a:pt x="8132" y="1914"/>
                    <a:pt x="8517" y="1999"/>
                    <a:pt x="8906" y="1999"/>
                  </a:cubicBezTo>
                  <a:cubicBezTo>
                    <a:pt x="9141" y="1999"/>
                    <a:pt x="9377" y="1968"/>
                    <a:pt x="9609" y="1905"/>
                  </a:cubicBezTo>
                  <a:cubicBezTo>
                    <a:pt x="9609" y="1905"/>
                    <a:pt x="7776" y="0"/>
                    <a:pt x="4263"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584;p23"/>
            <p:cNvSpPr/>
            <p:nvPr/>
          </p:nvSpPr>
          <p:spPr>
            <a:xfrm>
              <a:off x="1960443" y="4319694"/>
              <a:ext cx="266194" cy="16982"/>
            </a:xfrm>
            <a:custGeom>
              <a:avLst/>
              <a:gdLst/>
              <a:ahLst/>
              <a:cxnLst/>
              <a:rect l="l" t="t" r="r" b="b"/>
              <a:pathLst>
                <a:path w="27635" h="1763" extrusionOk="0">
                  <a:moveTo>
                    <a:pt x="227" y="0"/>
                  </a:moveTo>
                  <a:cubicBezTo>
                    <a:pt x="84" y="572"/>
                    <a:pt x="0" y="1155"/>
                    <a:pt x="0" y="1763"/>
                  </a:cubicBezTo>
                  <a:lnTo>
                    <a:pt x="27409" y="1763"/>
                  </a:lnTo>
                  <a:cubicBezTo>
                    <a:pt x="27468" y="1179"/>
                    <a:pt x="27551" y="596"/>
                    <a:pt x="27635"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585;p23"/>
            <p:cNvSpPr/>
            <p:nvPr/>
          </p:nvSpPr>
          <p:spPr>
            <a:xfrm>
              <a:off x="2561004" y="4207544"/>
              <a:ext cx="207590" cy="129143"/>
            </a:xfrm>
            <a:custGeom>
              <a:avLst/>
              <a:gdLst/>
              <a:ahLst/>
              <a:cxnLst/>
              <a:rect l="l" t="t" r="r" b="b"/>
              <a:pathLst>
                <a:path w="21551" h="13407" extrusionOk="0">
                  <a:moveTo>
                    <a:pt x="7620" y="0"/>
                  </a:moveTo>
                  <a:cubicBezTo>
                    <a:pt x="6902" y="536"/>
                    <a:pt x="5466" y="680"/>
                    <a:pt x="4132" y="680"/>
                  </a:cubicBezTo>
                  <a:cubicBezTo>
                    <a:pt x="2593" y="680"/>
                    <a:pt x="1191" y="488"/>
                    <a:pt x="1191" y="488"/>
                  </a:cubicBezTo>
                  <a:cubicBezTo>
                    <a:pt x="0" y="5287"/>
                    <a:pt x="500" y="9418"/>
                    <a:pt x="965" y="11644"/>
                  </a:cubicBezTo>
                  <a:cubicBezTo>
                    <a:pt x="1191" y="12764"/>
                    <a:pt x="1417" y="13407"/>
                    <a:pt x="1417" y="13407"/>
                  </a:cubicBezTo>
                  <a:lnTo>
                    <a:pt x="21503" y="13407"/>
                  </a:lnTo>
                  <a:cubicBezTo>
                    <a:pt x="21551" y="12776"/>
                    <a:pt x="21527" y="12192"/>
                    <a:pt x="21455" y="11644"/>
                  </a:cubicBezTo>
                  <a:cubicBezTo>
                    <a:pt x="20705" y="5715"/>
                    <a:pt x="13669" y="4144"/>
                    <a:pt x="13669" y="4144"/>
                  </a:cubicBezTo>
                  <a:cubicBezTo>
                    <a:pt x="9513" y="560"/>
                    <a:pt x="7620" y="0"/>
                    <a:pt x="7620"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586;p23"/>
            <p:cNvSpPr/>
            <p:nvPr/>
          </p:nvSpPr>
          <p:spPr>
            <a:xfrm>
              <a:off x="2667539" y="4250886"/>
              <a:ext cx="73178" cy="20768"/>
            </a:xfrm>
            <a:custGeom>
              <a:avLst/>
              <a:gdLst/>
              <a:ahLst/>
              <a:cxnLst/>
              <a:rect l="l" t="t" r="r" b="b"/>
              <a:pathLst>
                <a:path w="7597" h="2156" extrusionOk="0">
                  <a:moveTo>
                    <a:pt x="4239" y="1"/>
                  </a:moveTo>
                  <a:cubicBezTo>
                    <a:pt x="1453" y="1"/>
                    <a:pt x="0" y="1906"/>
                    <a:pt x="0" y="1906"/>
                  </a:cubicBezTo>
                  <a:cubicBezTo>
                    <a:pt x="184" y="1968"/>
                    <a:pt x="371" y="1999"/>
                    <a:pt x="556" y="1999"/>
                  </a:cubicBezTo>
                  <a:cubicBezTo>
                    <a:pt x="865" y="1999"/>
                    <a:pt x="1170" y="1914"/>
                    <a:pt x="1453" y="1751"/>
                  </a:cubicBezTo>
                  <a:cubicBezTo>
                    <a:pt x="1893" y="1501"/>
                    <a:pt x="2524" y="1203"/>
                    <a:pt x="3298" y="1096"/>
                  </a:cubicBezTo>
                  <a:cubicBezTo>
                    <a:pt x="3628" y="1047"/>
                    <a:pt x="3932" y="1027"/>
                    <a:pt x="4209" y="1027"/>
                  </a:cubicBezTo>
                  <a:cubicBezTo>
                    <a:pt x="5344" y="1027"/>
                    <a:pt x="6013" y="1358"/>
                    <a:pt x="6013" y="1358"/>
                  </a:cubicBezTo>
                  <a:lnTo>
                    <a:pt x="7596" y="2156"/>
                  </a:lnTo>
                  <a:cubicBezTo>
                    <a:pt x="7596" y="2156"/>
                    <a:pt x="6239" y="1"/>
                    <a:pt x="4239"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87;p23"/>
            <p:cNvSpPr/>
            <p:nvPr/>
          </p:nvSpPr>
          <p:spPr>
            <a:xfrm>
              <a:off x="2643229" y="4240455"/>
              <a:ext cx="73178" cy="20768"/>
            </a:xfrm>
            <a:custGeom>
              <a:avLst/>
              <a:gdLst/>
              <a:ahLst/>
              <a:cxnLst/>
              <a:rect l="l" t="t" r="r" b="b"/>
              <a:pathLst>
                <a:path w="7597" h="2156" extrusionOk="0">
                  <a:moveTo>
                    <a:pt x="4227" y="0"/>
                  </a:moveTo>
                  <a:cubicBezTo>
                    <a:pt x="1441" y="0"/>
                    <a:pt x="0" y="1917"/>
                    <a:pt x="0" y="1917"/>
                  </a:cubicBezTo>
                  <a:cubicBezTo>
                    <a:pt x="182" y="1979"/>
                    <a:pt x="367" y="2010"/>
                    <a:pt x="551" y="2010"/>
                  </a:cubicBezTo>
                  <a:cubicBezTo>
                    <a:pt x="861" y="2010"/>
                    <a:pt x="1169" y="1922"/>
                    <a:pt x="1453" y="1751"/>
                  </a:cubicBezTo>
                  <a:cubicBezTo>
                    <a:pt x="1881" y="1500"/>
                    <a:pt x="2524" y="1215"/>
                    <a:pt x="3286" y="1096"/>
                  </a:cubicBezTo>
                  <a:cubicBezTo>
                    <a:pt x="3611" y="1050"/>
                    <a:pt x="3912" y="1031"/>
                    <a:pt x="4186" y="1031"/>
                  </a:cubicBezTo>
                  <a:cubicBezTo>
                    <a:pt x="5337" y="1031"/>
                    <a:pt x="6013" y="1358"/>
                    <a:pt x="6013" y="1358"/>
                  </a:cubicBezTo>
                  <a:lnTo>
                    <a:pt x="7596" y="2155"/>
                  </a:lnTo>
                  <a:cubicBezTo>
                    <a:pt x="7596" y="2155"/>
                    <a:pt x="6227" y="0"/>
                    <a:pt x="422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588;p23"/>
            <p:cNvSpPr/>
            <p:nvPr/>
          </p:nvSpPr>
          <p:spPr>
            <a:xfrm>
              <a:off x="2624418" y="4228521"/>
              <a:ext cx="73178" cy="20777"/>
            </a:xfrm>
            <a:custGeom>
              <a:avLst/>
              <a:gdLst/>
              <a:ahLst/>
              <a:cxnLst/>
              <a:rect l="l" t="t" r="r" b="b"/>
              <a:pathLst>
                <a:path w="7597" h="2157" extrusionOk="0">
                  <a:moveTo>
                    <a:pt x="4201" y="1"/>
                  </a:moveTo>
                  <a:cubicBezTo>
                    <a:pt x="1444" y="1"/>
                    <a:pt x="1" y="1906"/>
                    <a:pt x="1" y="1906"/>
                  </a:cubicBezTo>
                  <a:cubicBezTo>
                    <a:pt x="184" y="1969"/>
                    <a:pt x="371" y="1999"/>
                    <a:pt x="557" y="1999"/>
                  </a:cubicBezTo>
                  <a:cubicBezTo>
                    <a:pt x="865" y="1999"/>
                    <a:pt x="1171" y="1915"/>
                    <a:pt x="1453" y="1751"/>
                  </a:cubicBezTo>
                  <a:cubicBezTo>
                    <a:pt x="1894" y="1489"/>
                    <a:pt x="2525" y="1204"/>
                    <a:pt x="3287" y="1096"/>
                  </a:cubicBezTo>
                  <a:cubicBezTo>
                    <a:pt x="3625" y="1046"/>
                    <a:pt x="3937" y="1026"/>
                    <a:pt x="4219" y="1026"/>
                  </a:cubicBezTo>
                  <a:cubicBezTo>
                    <a:pt x="5350" y="1026"/>
                    <a:pt x="6013" y="1346"/>
                    <a:pt x="6013" y="1346"/>
                  </a:cubicBezTo>
                  <a:lnTo>
                    <a:pt x="7597" y="2156"/>
                  </a:lnTo>
                  <a:cubicBezTo>
                    <a:pt x="7597" y="2156"/>
                    <a:pt x="6239" y="1"/>
                    <a:pt x="4227" y="1"/>
                  </a:cubicBezTo>
                  <a:cubicBezTo>
                    <a:pt x="4219" y="1"/>
                    <a:pt x="4210" y="1"/>
                    <a:pt x="4201"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589;p23"/>
            <p:cNvSpPr/>
            <p:nvPr/>
          </p:nvSpPr>
          <p:spPr>
            <a:xfrm>
              <a:off x="2570288" y="4319694"/>
              <a:ext cx="198304" cy="16982"/>
            </a:xfrm>
            <a:custGeom>
              <a:avLst/>
              <a:gdLst/>
              <a:ahLst/>
              <a:cxnLst/>
              <a:rect l="l" t="t" r="r" b="b"/>
              <a:pathLst>
                <a:path w="20587" h="1763" extrusionOk="0">
                  <a:moveTo>
                    <a:pt x="1" y="0"/>
                  </a:moveTo>
                  <a:cubicBezTo>
                    <a:pt x="227" y="1120"/>
                    <a:pt x="453" y="1763"/>
                    <a:pt x="453" y="1763"/>
                  </a:cubicBezTo>
                  <a:lnTo>
                    <a:pt x="20539" y="1763"/>
                  </a:lnTo>
                  <a:cubicBezTo>
                    <a:pt x="20587" y="1132"/>
                    <a:pt x="20563" y="548"/>
                    <a:pt x="20491"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590;p23"/>
            <p:cNvSpPr/>
            <p:nvPr/>
          </p:nvSpPr>
          <p:spPr>
            <a:xfrm>
              <a:off x="2227412" y="2179370"/>
              <a:ext cx="460588" cy="866886"/>
            </a:xfrm>
            <a:custGeom>
              <a:avLst/>
              <a:gdLst/>
              <a:ahLst/>
              <a:cxnLst/>
              <a:rect l="l" t="t" r="r" b="b"/>
              <a:pathLst>
                <a:path w="47816" h="89996" extrusionOk="0">
                  <a:moveTo>
                    <a:pt x="16966" y="1"/>
                  </a:moveTo>
                  <a:lnTo>
                    <a:pt x="14419" y="894"/>
                  </a:lnTo>
                  <a:lnTo>
                    <a:pt x="14061" y="1025"/>
                  </a:lnTo>
                  <a:lnTo>
                    <a:pt x="691" y="5716"/>
                  </a:lnTo>
                  <a:lnTo>
                    <a:pt x="0" y="49126"/>
                  </a:lnTo>
                  <a:lnTo>
                    <a:pt x="453" y="87309"/>
                  </a:lnTo>
                  <a:cubicBezTo>
                    <a:pt x="3179" y="89155"/>
                    <a:pt x="8489" y="89595"/>
                    <a:pt x="14061" y="89750"/>
                  </a:cubicBezTo>
                  <a:cubicBezTo>
                    <a:pt x="15073" y="89786"/>
                    <a:pt x="16109" y="89821"/>
                    <a:pt x="17157" y="89869"/>
                  </a:cubicBezTo>
                  <a:cubicBezTo>
                    <a:pt x="17788" y="89893"/>
                    <a:pt x="18419" y="89917"/>
                    <a:pt x="19062" y="89940"/>
                  </a:cubicBezTo>
                  <a:cubicBezTo>
                    <a:pt x="19562" y="89952"/>
                    <a:pt x="20086" y="89964"/>
                    <a:pt x="20598" y="89976"/>
                  </a:cubicBezTo>
                  <a:cubicBezTo>
                    <a:pt x="21365" y="89990"/>
                    <a:pt x="22136" y="89996"/>
                    <a:pt x="22907" y="89996"/>
                  </a:cubicBezTo>
                  <a:cubicBezTo>
                    <a:pt x="23452" y="89996"/>
                    <a:pt x="23996" y="89993"/>
                    <a:pt x="24539" y="89988"/>
                  </a:cubicBezTo>
                  <a:cubicBezTo>
                    <a:pt x="25051" y="89976"/>
                    <a:pt x="25575" y="89976"/>
                    <a:pt x="26087" y="89964"/>
                  </a:cubicBezTo>
                  <a:cubicBezTo>
                    <a:pt x="28516" y="89917"/>
                    <a:pt x="30921" y="89809"/>
                    <a:pt x="33171" y="89690"/>
                  </a:cubicBezTo>
                  <a:cubicBezTo>
                    <a:pt x="33361" y="89678"/>
                    <a:pt x="33564" y="89666"/>
                    <a:pt x="33754" y="89655"/>
                  </a:cubicBezTo>
                  <a:cubicBezTo>
                    <a:pt x="41386" y="89214"/>
                    <a:pt x="47232" y="88500"/>
                    <a:pt x="47232" y="88500"/>
                  </a:cubicBezTo>
                  <a:cubicBezTo>
                    <a:pt x="46303" y="76593"/>
                    <a:pt x="46684" y="64616"/>
                    <a:pt x="45994" y="54436"/>
                  </a:cubicBezTo>
                  <a:cubicBezTo>
                    <a:pt x="47816" y="33922"/>
                    <a:pt x="46494" y="4311"/>
                    <a:pt x="46494" y="4311"/>
                  </a:cubicBezTo>
                  <a:cubicBezTo>
                    <a:pt x="43815" y="2191"/>
                    <a:pt x="37017" y="1025"/>
                    <a:pt x="33171" y="548"/>
                  </a:cubicBezTo>
                  <a:cubicBezTo>
                    <a:pt x="32028" y="406"/>
                    <a:pt x="31147" y="334"/>
                    <a:pt x="30706" y="310"/>
                  </a:cubicBezTo>
                  <a:cubicBezTo>
                    <a:pt x="30552" y="298"/>
                    <a:pt x="28611" y="1"/>
                    <a:pt x="28611" y="1"/>
                  </a:cubicBezTo>
                  <a:cubicBezTo>
                    <a:pt x="27706" y="191"/>
                    <a:pt x="26861" y="334"/>
                    <a:pt x="26087" y="453"/>
                  </a:cubicBezTo>
                  <a:cubicBezTo>
                    <a:pt x="25539" y="536"/>
                    <a:pt x="25027" y="608"/>
                    <a:pt x="24539" y="656"/>
                  </a:cubicBezTo>
                  <a:cubicBezTo>
                    <a:pt x="23485" y="773"/>
                    <a:pt x="22557" y="819"/>
                    <a:pt x="21749" y="819"/>
                  </a:cubicBezTo>
                  <a:cubicBezTo>
                    <a:pt x="21333" y="819"/>
                    <a:pt x="20950" y="807"/>
                    <a:pt x="20598" y="787"/>
                  </a:cubicBezTo>
                  <a:cubicBezTo>
                    <a:pt x="20003" y="763"/>
                    <a:pt x="19491" y="703"/>
                    <a:pt x="19062" y="632"/>
                  </a:cubicBezTo>
                  <a:cubicBezTo>
                    <a:pt x="17562" y="394"/>
                    <a:pt x="16966" y="1"/>
                    <a:pt x="16966"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591;p23"/>
            <p:cNvSpPr/>
            <p:nvPr/>
          </p:nvSpPr>
          <p:spPr>
            <a:xfrm>
              <a:off x="2264908" y="2412850"/>
              <a:ext cx="113432" cy="33733"/>
            </a:xfrm>
            <a:custGeom>
              <a:avLst/>
              <a:gdLst/>
              <a:ahLst/>
              <a:cxnLst/>
              <a:rect l="l" t="t" r="r" b="b"/>
              <a:pathLst>
                <a:path w="11776" h="3502" extrusionOk="0">
                  <a:moveTo>
                    <a:pt x="0" y="1"/>
                  </a:moveTo>
                  <a:lnTo>
                    <a:pt x="0" y="1322"/>
                  </a:lnTo>
                  <a:lnTo>
                    <a:pt x="9811" y="1322"/>
                  </a:lnTo>
                  <a:lnTo>
                    <a:pt x="9811" y="2525"/>
                  </a:lnTo>
                  <a:cubicBezTo>
                    <a:pt x="9811" y="3073"/>
                    <a:pt x="10252" y="3501"/>
                    <a:pt x="10799" y="3501"/>
                  </a:cubicBezTo>
                  <a:cubicBezTo>
                    <a:pt x="11335" y="3501"/>
                    <a:pt x="11776" y="3073"/>
                    <a:pt x="11776" y="2525"/>
                  </a:cubicBezTo>
                  <a:lnTo>
                    <a:pt x="11776"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92;p23"/>
            <p:cNvSpPr/>
            <p:nvPr/>
          </p:nvSpPr>
          <p:spPr>
            <a:xfrm>
              <a:off x="2250692" y="2758944"/>
              <a:ext cx="164003" cy="136598"/>
            </a:xfrm>
            <a:custGeom>
              <a:avLst/>
              <a:gdLst/>
              <a:ahLst/>
              <a:cxnLst/>
              <a:rect l="l" t="t" r="r" b="b"/>
              <a:pathLst>
                <a:path w="17026" h="14181" extrusionOk="0">
                  <a:moveTo>
                    <a:pt x="9180" y="1"/>
                  </a:moveTo>
                  <a:lnTo>
                    <a:pt x="0" y="8907"/>
                  </a:lnTo>
                  <a:cubicBezTo>
                    <a:pt x="0" y="8907"/>
                    <a:pt x="3268" y="14180"/>
                    <a:pt x="6908" y="14180"/>
                  </a:cubicBezTo>
                  <a:cubicBezTo>
                    <a:pt x="7567" y="14180"/>
                    <a:pt x="8239" y="14007"/>
                    <a:pt x="8906" y="13598"/>
                  </a:cubicBezTo>
                  <a:cubicBezTo>
                    <a:pt x="17026" y="8621"/>
                    <a:pt x="9180" y="1"/>
                    <a:pt x="9180"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593;p23"/>
            <p:cNvSpPr/>
            <p:nvPr/>
          </p:nvSpPr>
          <p:spPr>
            <a:xfrm>
              <a:off x="2496780" y="2758944"/>
              <a:ext cx="164013" cy="136598"/>
            </a:xfrm>
            <a:custGeom>
              <a:avLst/>
              <a:gdLst/>
              <a:ahLst/>
              <a:cxnLst/>
              <a:rect l="l" t="t" r="r" b="b"/>
              <a:pathLst>
                <a:path w="17027" h="14181" extrusionOk="0">
                  <a:moveTo>
                    <a:pt x="7847" y="1"/>
                  </a:moveTo>
                  <a:cubicBezTo>
                    <a:pt x="7847" y="1"/>
                    <a:pt x="1" y="8621"/>
                    <a:pt x="8109" y="13598"/>
                  </a:cubicBezTo>
                  <a:cubicBezTo>
                    <a:pt x="8778" y="14007"/>
                    <a:pt x="9451" y="14180"/>
                    <a:pt x="10112" y="14180"/>
                  </a:cubicBezTo>
                  <a:cubicBezTo>
                    <a:pt x="13759" y="14180"/>
                    <a:pt x="17027" y="8907"/>
                    <a:pt x="17027" y="8907"/>
                  </a:cubicBezTo>
                  <a:lnTo>
                    <a:pt x="7847"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594;p23"/>
            <p:cNvSpPr/>
            <p:nvPr/>
          </p:nvSpPr>
          <p:spPr>
            <a:xfrm>
              <a:off x="2661230" y="2132011"/>
              <a:ext cx="267456" cy="215392"/>
            </a:xfrm>
            <a:custGeom>
              <a:avLst/>
              <a:gdLst/>
              <a:ahLst/>
              <a:cxnLst/>
              <a:rect l="l" t="t" r="r" b="b"/>
              <a:pathLst>
                <a:path w="27766" h="22361" extrusionOk="0">
                  <a:moveTo>
                    <a:pt x="26623" y="0"/>
                  </a:moveTo>
                  <a:cubicBezTo>
                    <a:pt x="13609" y="2048"/>
                    <a:pt x="358" y="9859"/>
                    <a:pt x="358" y="9859"/>
                  </a:cubicBezTo>
                  <a:cubicBezTo>
                    <a:pt x="191" y="14455"/>
                    <a:pt x="0" y="18372"/>
                    <a:pt x="334" y="22360"/>
                  </a:cubicBezTo>
                  <a:lnTo>
                    <a:pt x="27004" y="8597"/>
                  </a:lnTo>
                  <a:cubicBezTo>
                    <a:pt x="27766" y="3632"/>
                    <a:pt x="26623" y="0"/>
                    <a:pt x="26623"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595;p23"/>
            <p:cNvSpPr/>
            <p:nvPr/>
          </p:nvSpPr>
          <p:spPr>
            <a:xfrm>
              <a:off x="1976730" y="2110792"/>
              <a:ext cx="351866" cy="202774"/>
            </a:xfrm>
            <a:custGeom>
              <a:avLst/>
              <a:gdLst/>
              <a:ahLst/>
              <a:cxnLst/>
              <a:rect l="l" t="t" r="r" b="b"/>
              <a:pathLst>
                <a:path w="36529" h="21051" extrusionOk="0">
                  <a:moveTo>
                    <a:pt x="762" y="1"/>
                  </a:moveTo>
                  <a:cubicBezTo>
                    <a:pt x="762" y="1"/>
                    <a:pt x="0" y="6121"/>
                    <a:pt x="667" y="8799"/>
                  </a:cubicBezTo>
                  <a:lnTo>
                    <a:pt x="29480" y="21051"/>
                  </a:lnTo>
                  <a:cubicBezTo>
                    <a:pt x="31873" y="21051"/>
                    <a:pt x="36528" y="15098"/>
                    <a:pt x="35993" y="10526"/>
                  </a:cubicBezTo>
                  <a:cubicBezTo>
                    <a:pt x="35993" y="10526"/>
                    <a:pt x="13895" y="1001"/>
                    <a:pt x="762" y="1"/>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596;p23"/>
            <p:cNvSpPr/>
            <p:nvPr/>
          </p:nvSpPr>
          <p:spPr>
            <a:xfrm>
              <a:off x="2424880" y="2185678"/>
              <a:ext cx="38886" cy="860558"/>
            </a:xfrm>
            <a:custGeom>
              <a:avLst/>
              <a:gdLst/>
              <a:ahLst/>
              <a:cxnLst/>
              <a:rect l="l" t="t" r="r" b="b"/>
              <a:pathLst>
                <a:path w="4037" h="89339" extrusionOk="0">
                  <a:moveTo>
                    <a:pt x="4037" y="1"/>
                  </a:moveTo>
                  <a:cubicBezTo>
                    <a:pt x="3370" y="72"/>
                    <a:pt x="2751" y="120"/>
                    <a:pt x="2179" y="143"/>
                  </a:cubicBezTo>
                  <a:cubicBezTo>
                    <a:pt x="1918" y="155"/>
                    <a:pt x="1679" y="155"/>
                    <a:pt x="1441" y="167"/>
                  </a:cubicBezTo>
                  <a:cubicBezTo>
                    <a:pt x="917" y="167"/>
                    <a:pt x="429" y="155"/>
                    <a:pt x="1" y="132"/>
                  </a:cubicBezTo>
                  <a:lnTo>
                    <a:pt x="1" y="89321"/>
                  </a:lnTo>
                  <a:cubicBezTo>
                    <a:pt x="477" y="89321"/>
                    <a:pt x="965" y="89333"/>
                    <a:pt x="1441" y="89333"/>
                  </a:cubicBezTo>
                  <a:lnTo>
                    <a:pt x="2179" y="89333"/>
                  </a:lnTo>
                  <a:cubicBezTo>
                    <a:pt x="2386" y="89337"/>
                    <a:pt x="2592" y="89338"/>
                    <a:pt x="2799" y="89338"/>
                  </a:cubicBezTo>
                  <a:cubicBezTo>
                    <a:pt x="3211" y="89338"/>
                    <a:pt x="3624" y="89333"/>
                    <a:pt x="4037" y="89333"/>
                  </a:cubicBezTo>
                  <a:lnTo>
                    <a:pt x="403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97;p23"/>
            <p:cNvSpPr/>
            <p:nvPr/>
          </p:nvSpPr>
          <p:spPr>
            <a:xfrm>
              <a:off x="2411001" y="2185447"/>
              <a:ext cx="14805" cy="860625"/>
            </a:xfrm>
            <a:custGeom>
              <a:avLst/>
              <a:gdLst/>
              <a:ahLst/>
              <a:cxnLst/>
              <a:rect l="l" t="t" r="r" b="b"/>
              <a:pathLst>
                <a:path w="1537" h="89346" extrusionOk="0">
                  <a:moveTo>
                    <a:pt x="1" y="1"/>
                  </a:moveTo>
                  <a:lnTo>
                    <a:pt x="1" y="89309"/>
                  </a:lnTo>
                  <a:cubicBezTo>
                    <a:pt x="501" y="89321"/>
                    <a:pt x="1025" y="89333"/>
                    <a:pt x="1537" y="89345"/>
                  </a:cubicBezTo>
                  <a:lnTo>
                    <a:pt x="1537" y="156"/>
                  </a:lnTo>
                  <a:cubicBezTo>
                    <a:pt x="942" y="132"/>
                    <a:pt x="430" y="72"/>
                    <a:pt x="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598;p23"/>
            <p:cNvSpPr/>
            <p:nvPr/>
          </p:nvSpPr>
          <p:spPr>
            <a:xfrm>
              <a:off x="2463753" y="2183733"/>
              <a:ext cx="14921" cy="862446"/>
            </a:xfrm>
            <a:custGeom>
              <a:avLst/>
              <a:gdLst/>
              <a:ahLst/>
              <a:cxnLst/>
              <a:rect l="l" t="t" r="r" b="b"/>
              <a:pathLst>
                <a:path w="1549" h="89535" extrusionOk="0">
                  <a:moveTo>
                    <a:pt x="1549" y="0"/>
                  </a:moveTo>
                  <a:cubicBezTo>
                    <a:pt x="1001" y="83"/>
                    <a:pt x="489" y="155"/>
                    <a:pt x="1" y="203"/>
                  </a:cubicBezTo>
                  <a:lnTo>
                    <a:pt x="1" y="89535"/>
                  </a:lnTo>
                  <a:cubicBezTo>
                    <a:pt x="513" y="89523"/>
                    <a:pt x="1037" y="89523"/>
                    <a:pt x="1549" y="89511"/>
                  </a:cubicBezTo>
                  <a:lnTo>
                    <a:pt x="1549"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599;p23"/>
            <p:cNvSpPr/>
            <p:nvPr/>
          </p:nvSpPr>
          <p:spPr>
            <a:xfrm>
              <a:off x="2572359" y="1844169"/>
              <a:ext cx="41063" cy="84882"/>
            </a:xfrm>
            <a:custGeom>
              <a:avLst/>
              <a:gdLst/>
              <a:ahLst/>
              <a:cxnLst/>
              <a:rect l="l" t="t" r="r" b="b"/>
              <a:pathLst>
                <a:path w="4263" h="8812" extrusionOk="0">
                  <a:moveTo>
                    <a:pt x="2036" y="1"/>
                  </a:moveTo>
                  <a:lnTo>
                    <a:pt x="0" y="2072"/>
                  </a:lnTo>
                  <a:cubicBezTo>
                    <a:pt x="345" y="5632"/>
                    <a:pt x="929" y="8811"/>
                    <a:pt x="929" y="8811"/>
                  </a:cubicBezTo>
                  <a:cubicBezTo>
                    <a:pt x="929" y="8811"/>
                    <a:pt x="4263" y="7799"/>
                    <a:pt x="3929" y="3608"/>
                  </a:cubicBezTo>
                  <a:cubicBezTo>
                    <a:pt x="3786" y="1787"/>
                    <a:pt x="2477" y="549"/>
                    <a:pt x="2036"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600;p23"/>
            <p:cNvSpPr/>
            <p:nvPr/>
          </p:nvSpPr>
          <p:spPr>
            <a:xfrm>
              <a:off x="2367196" y="2045586"/>
              <a:ext cx="141877" cy="162741"/>
            </a:xfrm>
            <a:custGeom>
              <a:avLst/>
              <a:gdLst/>
              <a:ahLst/>
              <a:cxnLst/>
              <a:rect l="l" t="t" r="r" b="b"/>
              <a:pathLst>
                <a:path w="14729" h="16895" extrusionOk="0">
                  <a:moveTo>
                    <a:pt x="4930" y="0"/>
                  </a:moveTo>
                  <a:cubicBezTo>
                    <a:pt x="3231" y="0"/>
                    <a:pt x="1527" y="629"/>
                    <a:pt x="1" y="2282"/>
                  </a:cubicBezTo>
                  <a:cubicBezTo>
                    <a:pt x="548" y="3937"/>
                    <a:pt x="1013" y="5509"/>
                    <a:pt x="1334" y="7271"/>
                  </a:cubicBezTo>
                  <a:cubicBezTo>
                    <a:pt x="1751" y="9581"/>
                    <a:pt x="1930" y="12212"/>
                    <a:pt x="1775" y="15748"/>
                  </a:cubicBezTo>
                  <a:cubicBezTo>
                    <a:pt x="3645" y="16513"/>
                    <a:pt x="5489" y="16895"/>
                    <a:pt x="7306" y="16895"/>
                  </a:cubicBezTo>
                  <a:cubicBezTo>
                    <a:pt x="9757" y="16895"/>
                    <a:pt x="12157" y="1620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601;p23"/>
            <p:cNvSpPr/>
            <p:nvPr/>
          </p:nvSpPr>
          <p:spPr>
            <a:xfrm>
              <a:off x="2367196" y="2045586"/>
              <a:ext cx="141877" cy="142754"/>
            </a:xfrm>
            <a:custGeom>
              <a:avLst/>
              <a:gdLst/>
              <a:ahLst/>
              <a:cxnLst/>
              <a:rect l="l" t="t" r="r" b="b"/>
              <a:pathLst>
                <a:path w="14729" h="14820" extrusionOk="0">
                  <a:moveTo>
                    <a:pt x="4930" y="0"/>
                  </a:moveTo>
                  <a:cubicBezTo>
                    <a:pt x="3231" y="0"/>
                    <a:pt x="1527" y="629"/>
                    <a:pt x="1" y="2282"/>
                  </a:cubicBezTo>
                  <a:cubicBezTo>
                    <a:pt x="548" y="3937"/>
                    <a:pt x="1013" y="5509"/>
                    <a:pt x="1334" y="7271"/>
                  </a:cubicBezTo>
                  <a:cubicBezTo>
                    <a:pt x="3573" y="10402"/>
                    <a:pt x="7704" y="14331"/>
                    <a:pt x="14503" y="14819"/>
                  </a:cubicBezTo>
                  <a:cubicBezTo>
                    <a:pt x="13776" y="10962"/>
                    <a:pt x="14062" y="7938"/>
                    <a:pt x="14729" y="5211"/>
                  </a:cubicBezTo>
                  <a:cubicBezTo>
                    <a:pt x="13681" y="4163"/>
                    <a:pt x="11526" y="2211"/>
                    <a:pt x="9002" y="1020"/>
                  </a:cubicBezTo>
                  <a:cubicBezTo>
                    <a:pt x="7907" y="663"/>
                    <a:pt x="6752" y="318"/>
                    <a:pt x="5597" y="32"/>
                  </a:cubicBezTo>
                  <a:cubicBezTo>
                    <a:pt x="5375" y="11"/>
                    <a:pt x="5152" y="0"/>
                    <a:pt x="493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602;p23"/>
            <p:cNvSpPr/>
            <p:nvPr/>
          </p:nvSpPr>
          <p:spPr>
            <a:xfrm>
              <a:off x="2562265" y="1913286"/>
              <a:ext cx="74912" cy="113856"/>
            </a:xfrm>
            <a:custGeom>
              <a:avLst/>
              <a:gdLst/>
              <a:ahLst/>
              <a:cxnLst/>
              <a:rect l="l" t="t" r="r" b="b"/>
              <a:pathLst>
                <a:path w="7777" h="11820" extrusionOk="0">
                  <a:moveTo>
                    <a:pt x="4202" y="0"/>
                  </a:moveTo>
                  <a:cubicBezTo>
                    <a:pt x="2698" y="0"/>
                    <a:pt x="1274" y="1516"/>
                    <a:pt x="1274" y="1516"/>
                  </a:cubicBezTo>
                  <a:cubicBezTo>
                    <a:pt x="0" y="6624"/>
                    <a:pt x="1096" y="11803"/>
                    <a:pt x="1096" y="11803"/>
                  </a:cubicBezTo>
                  <a:cubicBezTo>
                    <a:pt x="1227" y="11814"/>
                    <a:pt x="1355" y="11820"/>
                    <a:pt x="1481" y="11820"/>
                  </a:cubicBezTo>
                  <a:cubicBezTo>
                    <a:pt x="6552" y="11820"/>
                    <a:pt x="7777" y="3139"/>
                    <a:pt x="5930" y="885"/>
                  </a:cubicBezTo>
                  <a:cubicBezTo>
                    <a:pt x="5396" y="234"/>
                    <a:pt x="4793" y="0"/>
                    <a:pt x="4202"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603;p23"/>
            <p:cNvSpPr/>
            <p:nvPr/>
          </p:nvSpPr>
          <p:spPr>
            <a:xfrm>
              <a:off x="2320521" y="1886606"/>
              <a:ext cx="125" cy="347"/>
            </a:xfrm>
            <a:custGeom>
              <a:avLst/>
              <a:gdLst/>
              <a:ahLst/>
              <a:cxnLst/>
              <a:rect l="l" t="t" r="r" b="b"/>
              <a:pathLst>
                <a:path w="13" h="36" extrusionOk="0">
                  <a:moveTo>
                    <a:pt x="1" y="0"/>
                  </a:moveTo>
                  <a:lnTo>
                    <a:pt x="1" y="36"/>
                  </a:lnTo>
                  <a:cubicBezTo>
                    <a:pt x="1" y="36"/>
                    <a:pt x="13" y="24"/>
                    <a:pt x="13"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604;p23"/>
            <p:cNvSpPr/>
            <p:nvPr/>
          </p:nvSpPr>
          <p:spPr>
            <a:xfrm>
              <a:off x="2319722" y="1784289"/>
              <a:ext cx="296594" cy="356325"/>
            </a:xfrm>
            <a:custGeom>
              <a:avLst/>
              <a:gdLst/>
              <a:ahLst/>
              <a:cxnLst/>
              <a:rect l="l" t="t" r="r" b="b"/>
              <a:pathLst>
                <a:path w="30791" h="36992" extrusionOk="0">
                  <a:moveTo>
                    <a:pt x="15258" y="1"/>
                  </a:moveTo>
                  <a:cubicBezTo>
                    <a:pt x="15162" y="1"/>
                    <a:pt x="15064" y="1"/>
                    <a:pt x="14967" y="3"/>
                  </a:cubicBezTo>
                  <a:cubicBezTo>
                    <a:pt x="4037" y="158"/>
                    <a:pt x="775" y="5194"/>
                    <a:pt x="132" y="8706"/>
                  </a:cubicBezTo>
                  <a:cubicBezTo>
                    <a:pt x="120" y="8742"/>
                    <a:pt x="84" y="10659"/>
                    <a:pt x="84" y="10659"/>
                  </a:cubicBezTo>
                  <a:cubicBezTo>
                    <a:pt x="1" y="15076"/>
                    <a:pt x="703" y="19577"/>
                    <a:pt x="2048" y="23565"/>
                  </a:cubicBezTo>
                  <a:cubicBezTo>
                    <a:pt x="2191" y="23970"/>
                    <a:pt x="2334" y="24375"/>
                    <a:pt x="2489" y="24768"/>
                  </a:cubicBezTo>
                  <a:cubicBezTo>
                    <a:pt x="2525" y="24875"/>
                    <a:pt x="2572" y="24970"/>
                    <a:pt x="2608" y="25077"/>
                  </a:cubicBezTo>
                  <a:cubicBezTo>
                    <a:pt x="2763" y="25470"/>
                    <a:pt x="2930" y="25863"/>
                    <a:pt x="3096" y="26244"/>
                  </a:cubicBezTo>
                  <a:cubicBezTo>
                    <a:pt x="5868" y="32505"/>
                    <a:pt x="10447" y="36992"/>
                    <a:pt x="16300" y="36992"/>
                  </a:cubicBezTo>
                  <a:cubicBezTo>
                    <a:pt x="17637" y="36992"/>
                    <a:pt x="19040" y="36758"/>
                    <a:pt x="20503" y="36257"/>
                  </a:cubicBezTo>
                  <a:cubicBezTo>
                    <a:pt x="30790" y="32757"/>
                    <a:pt x="29516" y="12778"/>
                    <a:pt x="29409" y="11290"/>
                  </a:cubicBezTo>
                  <a:cubicBezTo>
                    <a:pt x="29433" y="11290"/>
                    <a:pt x="29326" y="10397"/>
                    <a:pt x="29278" y="10206"/>
                  </a:cubicBezTo>
                  <a:cubicBezTo>
                    <a:pt x="28885" y="8801"/>
                    <a:pt x="28873" y="8563"/>
                    <a:pt x="28290" y="7504"/>
                  </a:cubicBezTo>
                  <a:cubicBezTo>
                    <a:pt x="26714" y="4658"/>
                    <a:pt x="22967" y="1"/>
                    <a:pt x="1525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605;p23"/>
            <p:cNvSpPr/>
            <p:nvPr/>
          </p:nvSpPr>
          <p:spPr>
            <a:xfrm>
              <a:off x="2282640" y="1918670"/>
              <a:ext cx="87906" cy="107508"/>
            </a:xfrm>
            <a:custGeom>
              <a:avLst/>
              <a:gdLst/>
              <a:ahLst/>
              <a:cxnLst/>
              <a:rect l="l" t="t" r="r" b="b"/>
              <a:pathLst>
                <a:path w="9126" h="11161" extrusionOk="0">
                  <a:moveTo>
                    <a:pt x="3668" y="0"/>
                  </a:moveTo>
                  <a:cubicBezTo>
                    <a:pt x="2701" y="0"/>
                    <a:pt x="1753" y="317"/>
                    <a:pt x="1231" y="1350"/>
                  </a:cubicBezTo>
                  <a:cubicBezTo>
                    <a:pt x="1" y="3790"/>
                    <a:pt x="2635" y="11161"/>
                    <a:pt x="7048" y="11161"/>
                  </a:cubicBezTo>
                  <a:cubicBezTo>
                    <a:pt x="7460" y="11161"/>
                    <a:pt x="7887" y="11097"/>
                    <a:pt x="8327" y="10959"/>
                  </a:cubicBezTo>
                  <a:cubicBezTo>
                    <a:pt x="8327" y="10959"/>
                    <a:pt x="9125" y="5494"/>
                    <a:pt x="6768" y="791"/>
                  </a:cubicBezTo>
                  <a:cubicBezTo>
                    <a:pt x="6768" y="791"/>
                    <a:pt x="5196" y="0"/>
                    <a:pt x="3668"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606;p23"/>
            <p:cNvSpPr/>
            <p:nvPr/>
          </p:nvSpPr>
          <p:spPr>
            <a:xfrm>
              <a:off x="2344841" y="2019629"/>
              <a:ext cx="27761" cy="17444"/>
            </a:xfrm>
            <a:custGeom>
              <a:avLst/>
              <a:gdLst/>
              <a:ahLst/>
              <a:cxnLst/>
              <a:rect l="l" t="t" r="r" b="b"/>
              <a:pathLst>
                <a:path w="2882" h="1811" extrusionOk="0">
                  <a:moveTo>
                    <a:pt x="2881" y="0"/>
                  </a:moveTo>
                  <a:lnTo>
                    <a:pt x="2881" y="0"/>
                  </a:lnTo>
                  <a:cubicBezTo>
                    <a:pt x="2881" y="0"/>
                    <a:pt x="1656" y="713"/>
                    <a:pt x="550" y="713"/>
                  </a:cubicBezTo>
                  <a:cubicBezTo>
                    <a:pt x="361" y="713"/>
                    <a:pt x="175" y="692"/>
                    <a:pt x="0" y="643"/>
                  </a:cubicBezTo>
                  <a:lnTo>
                    <a:pt x="0" y="643"/>
                  </a:lnTo>
                  <a:cubicBezTo>
                    <a:pt x="155" y="1036"/>
                    <a:pt x="322" y="1429"/>
                    <a:pt x="488" y="1810"/>
                  </a:cubicBezTo>
                  <a:cubicBezTo>
                    <a:pt x="1238" y="1774"/>
                    <a:pt x="2238" y="1429"/>
                    <a:pt x="2881"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607;p23"/>
            <p:cNvSpPr/>
            <p:nvPr/>
          </p:nvSpPr>
          <p:spPr>
            <a:xfrm>
              <a:off x="2309859" y="1747390"/>
              <a:ext cx="285006" cy="218716"/>
            </a:xfrm>
            <a:custGeom>
              <a:avLst/>
              <a:gdLst/>
              <a:ahLst/>
              <a:cxnLst/>
              <a:rect l="l" t="t" r="r" b="b"/>
              <a:pathLst>
                <a:path w="29588" h="22706" extrusionOk="0">
                  <a:moveTo>
                    <a:pt x="16642" y="0"/>
                  </a:moveTo>
                  <a:cubicBezTo>
                    <a:pt x="9909" y="0"/>
                    <a:pt x="2806" y="4164"/>
                    <a:pt x="1037" y="10049"/>
                  </a:cubicBezTo>
                  <a:cubicBezTo>
                    <a:pt x="1" y="13490"/>
                    <a:pt x="1191" y="17752"/>
                    <a:pt x="1191" y="17752"/>
                  </a:cubicBezTo>
                  <a:cubicBezTo>
                    <a:pt x="5323" y="18645"/>
                    <a:pt x="5406" y="22705"/>
                    <a:pt x="5406" y="22705"/>
                  </a:cubicBezTo>
                  <a:lnTo>
                    <a:pt x="8585" y="22550"/>
                  </a:lnTo>
                  <a:cubicBezTo>
                    <a:pt x="8025" y="17883"/>
                    <a:pt x="5859" y="16645"/>
                    <a:pt x="6382" y="13216"/>
                  </a:cubicBezTo>
                  <a:cubicBezTo>
                    <a:pt x="3204" y="11275"/>
                    <a:pt x="2834" y="8775"/>
                    <a:pt x="2834" y="8775"/>
                  </a:cubicBezTo>
                  <a:lnTo>
                    <a:pt x="2834" y="8775"/>
                  </a:lnTo>
                  <a:cubicBezTo>
                    <a:pt x="3525" y="10096"/>
                    <a:pt x="5287" y="11085"/>
                    <a:pt x="6752" y="11704"/>
                  </a:cubicBezTo>
                  <a:cubicBezTo>
                    <a:pt x="6752" y="11692"/>
                    <a:pt x="6752" y="11692"/>
                    <a:pt x="6752" y="11680"/>
                  </a:cubicBezTo>
                  <a:cubicBezTo>
                    <a:pt x="6958" y="11051"/>
                    <a:pt x="7958" y="10747"/>
                    <a:pt x="9501" y="10747"/>
                  </a:cubicBezTo>
                  <a:cubicBezTo>
                    <a:pt x="11257" y="10747"/>
                    <a:pt x="13714" y="11140"/>
                    <a:pt x="16503" y="11894"/>
                  </a:cubicBezTo>
                  <a:cubicBezTo>
                    <a:pt x="19242" y="12638"/>
                    <a:pt x="21453" y="12910"/>
                    <a:pt x="23222" y="12910"/>
                  </a:cubicBezTo>
                  <a:cubicBezTo>
                    <a:pt x="28051" y="12910"/>
                    <a:pt x="29588" y="10882"/>
                    <a:pt x="29588" y="10882"/>
                  </a:cubicBezTo>
                  <a:cubicBezTo>
                    <a:pt x="27993" y="3104"/>
                    <a:pt x="22455" y="0"/>
                    <a:pt x="16642"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608;p23"/>
            <p:cNvSpPr/>
            <p:nvPr/>
          </p:nvSpPr>
          <p:spPr>
            <a:xfrm>
              <a:off x="2361927" y="1938665"/>
              <a:ext cx="234763" cy="222848"/>
            </a:xfrm>
            <a:custGeom>
              <a:avLst/>
              <a:gdLst/>
              <a:ahLst/>
              <a:cxnLst/>
              <a:rect l="l" t="t" r="r" b="b"/>
              <a:pathLst>
                <a:path w="24372" h="23135" extrusionOk="0">
                  <a:moveTo>
                    <a:pt x="2250" y="1"/>
                  </a:moveTo>
                  <a:lnTo>
                    <a:pt x="0" y="2846"/>
                  </a:lnTo>
                  <a:cubicBezTo>
                    <a:pt x="369" y="7382"/>
                    <a:pt x="3846" y="19074"/>
                    <a:pt x="7692" y="21765"/>
                  </a:cubicBezTo>
                  <a:cubicBezTo>
                    <a:pt x="9008" y="22689"/>
                    <a:pt x="10750" y="23135"/>
                    <a:pt x="12592" y="23135"/>
                  </a:cubicBezTo>
                  <a:cubicBezTo>
                    <a:pt x="16114" y="23135"/>
                    <a:pt x="20006" y="21508"/>
                    <a:pt x="22015" y="18491"/>
                  </a:cubicBezTo>
                  <a:cubicBezTo>
                    <a:pt x="24372" y="14967"/>
                    <a:pt x="23944" y="9538"/>
                    <a:pt x="23944" y="9537"/>
                  </a:cubicBezTo>
                  <a:lnTo>
                    <a:pt x="23944" y="9537"/>
                  </a:lnTo>
                  <a:cubicBezTo>
                    <a:pt x="23944" y="9538"/>
                    <a:pt x="23621" y="14955"/>
                    <a:pt x="15264" y="15550"/>
                  </a:cubicBezTo>
                  <a:cubicBezTo>
                    <a:pt x="15112" y="15561"/>
                    <a:pt x="14962" y="15566"/>
                    <a:pt x="14813" y="15566"/>
                  </a:cubicBezTo>
                  <a:cubicBezTo>
                    <a:pt x="6727" y="15566"/>
                    <a:pt x="2250" y="1"/>
                    <a:pt x="225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609;p23"/>
            <p:cNvSpPr/>
            <p:nvPr/>
          </p:nvSpPr>
          <p:spPr>
            <a:xfrm>
              <a:off x="2541162" y="1895891"/>
              <a:ext cx="69624" cy="186948"/>
            </a:xfrm>
            <a:custGeom>
              <a:avLst/>
              <a:gdLst/>
              <a:ahLst/>
              <a:cxnLst/>
              <a:rect l="l" t="t" r="r" b="b"/>
              <a:pathLst>
                <a:path w="7228" h="19408" extrusionOk="0">
                  <a:moveTo>
                    <a:pt x="6918" y="1"/>
                  </a:moveTo>
                  <a:lnTo>
                    <a:pt x="6501" y="1358"/>
                  </a:lnTo>
                  <a:cubicBezTo>
                    <a:pt x="6501" y="1358"/>
                    <a:pt x="6168" y="12133"/>
                    <a:pt x="3942" y="15598"/>
                  </a:cubicBezTo>
                  <a:cubicBezTo>
                    <a:pt x="2240" y="18245"/>
                    <a:pt x="838" y="19071"/>
                    <a:pt x="271" y="19314"/>
                  </a:cubicBezTo>
                  <a:lnTo>
                    <a:pt x="271" y="19314"/>
                  </a:lnTo>
                  <a:lnTo>
                    <a:pt x="5204" y="17598"/>
                  </a:lnTo>
                  <a:cubicBezTo>
                    <a:pt x="5204" y="17598"/>
                    <a:pt x="7228" y="5525"/>
                    <a:pt x="6918" y="1"/>
                  </a:cubicBezTo>
                  <a:close/>
                  <a:moveTo>
                    <a:pt x="271" y="19314"/>
                  </a:moveTo>
                  <a:lnTo>
                    <a:pt x="1" y="19408"/>
                  </a:lnTo>
                  <a:cubicBezTo>
                    <a:pt x="1" y="19408"/>
                    <a:pt x="96" y="19388"/>
                    <a:pt x="271" y="19314"/>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610;p23"/>
            <p:cNvSpPr/>
            <p:nvPr/>
          </p:nvSpPr>
          <p:spPr>
            <a:xfrm>
              <a:off x="2437382" y="2001810"/>
              <a:ext cx="148986" cy="67832"/>
            </a:xfrm>
            <a:custGeom>
              <a:avLst/>
              <a:gdLst/>
              <a:ahLst/>
              <a:cxnLst/>
              <a:rect l="l" t="t" r="r" b="b"/>
              <a:pathLst>
                <a:path w="15467" h="7042" extrusionOk="0">
                  <a:moveTo>
                    <a:pt x="9126" y="0"/>
                  </a:moveTo>
                  <a:cubicBezTo>
                    <a:pt x="4702" y="0"/>
                    <a:pt x="280" y="3697"/>
                    <a:pt x="0" y="5541"/>
                  </a:cubicBezTo>
                  <a:lnTo>
                    <a:pt x="1655" y="7041"/>
                  </a:lnTo>
                  <a:cubicBezTo>
                    <a:pt x="1655" y="7041"/>
                    <a:pt x="3453" y="6684"/>
                    <a:pt x="5442" y="5291"/>
                  </a:cubicBezTo>
                  <a:cubicBezTo>
                    <a:pt x="6575" y="4501"/>
                    <a:pt x="7905" y="4089"/>
                    <a:pt x="9234" y="4089"/>
                  </a:cubicBezTo>
                  <a:cubicBezTo>
                    <a:pt x="10307" y="4089"/>
                    <a:pt x="11379" y="4357"/>
                    <a:pt x="12347" y="4910"/>
                  </a:cubicBezTo>
                  <a:cubicBezTo>
                    <a:pt x="13197" y="5396"/>
                    <a:pt x="14057" y="5738"/>
                    <a:pt x="14766" y="5738"/>
                  </a:cubicBezTo>
                  <a:cubicBezTo>
                    <a:pt x="14822" y="5738"/>
                    <a:pt x="14877" y="5736"/>
                    <a:pt x="14931" y="5732"/>
                  </a:cubicBezTo>
                  <a:lnTo>
                    <a:pt x="15467" y="3708"/>
                  </a:lnTo>
                  <a:cubicBezTo>
                    <a:pt x="15467" y="3708"/>
                    <a:pt x="13907" y="148"/>
                    <a:pt x="9394" y="5"/>
                  </a:cubicBezTo>
                  <a:cubicBezTo>
                    <a:pt x="9305" y="2"/>
                    <a:pt x="9216" y="0"/>
                    <a:pt x="9126"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611;p23"/>
            <p:cNvSpPr/>
            <p:nvPr/>
          </p:nvSpPr>
          <p:spPr>
            <a:xfrm>
              <a:off x="2539612" y="2217328"/>
              <a:ext cx="125772" cy="185291"/>
            </a:xfrm>
            <a:custGeom>
              <a:avLst/>
              <a:gdLst/>
              <a:ahLst/>
              <a:cxnLst/>
              <a:rect l="l" t="t" r="r" b="b"/>
              <a:pathLst>
                <a:path w="13057" h="19236" extrusionOk="0">
                  <a:moveTo>
                    <a:pt x="3995" y="1"/>
                  </a:moveTo>
                  <a:cubicBezTo>
                    <a:pt x="3995" y="1"/>
                    <a:pt x="2471" y="2382"/>
                    <a:pt x="1483" y="4144"/>
                  </a:cubicBezTo>
                  <a:cubicBezTo>
                    <a:pt x="483" y="5906"/>
                    <a:pt x="519" y="7990"/>
                    <a:pt x="173" y="9883"/>
                  </a:cubicBezTo>
                  <a:cubicBezTo>
                    <a:pt x="1" y="10803"/>
                    <a:pt x="284" y="11221"/>
                    <a:pt x="709" y="11221"/>
                  </a:cubicBezTo>
                  <a:cubicBezTo>
                    <a:pt x="1164" y="11221"/>
                    <a:pt x="1780" y="10744"/>
                    <a:pt x="2174" y="9895"/>
                  </a:cubicBezTo>
                  <a:cubicBezTo>
                    <a:pt x="2857" y="8444"/>
                    <a:pt x="3392" y="6854"/>
                    <a:pt x="3819" y="6854"/>
                  </a:cubicBezTo>
                  <a:cubicBezTo>
                    <a:pt x="3876" y="6854"/>
                    <a:pt x="3931" y="6882"/>
                    <a:pt x="3983" y="6942"/>
                  </a:cubicBezTo>
                  <a:cubicBezTo>
                    <a:pt x="4448" y="7466"/>
                    <a:pt x="3805" y="15407"/>
                    <a:pt x="5007" y="17169"/>
                  </a:cubicBezTo>
                  <a:cubicBezTo>
                    <a:pt x="5142" y="17367"/>
                    <a:pt x="5266" y="17455"/>
                    <a:pt x="5378" y="17455"/>
                  </a:cubicBezTo>
                  <a:cubicBezTo>
                    <a:pt x="6270" y="17455"/>
                    <a:pt x="6496" y="11955"/>
                    <a:pt x="6496" y="11955"/>
                  </a:cubicBezTo>
                  <a:cubicBezTo>
                    <a:pt x="6496" y="11955"/>
                    <a:pt x="6829" y="18658"/>
                    <a:pt x="7972" y="19205"/>
                  </a:cubicBezTo>
                  <a:cubicBezTo>
                    <a:pt x="8015" y="19226"/>
                    <a:pt x="8056" y="19236"/>
                    <a:pt x="8094" y="19236"/>
                  </a:cubicBezTo>
                  <a:cubicBezTo>
                    <a:pt x="9085" y="19236"/>
                    <a:pt x="8710" y="12720"/>
                    <a:pt x="8710" y="12717"/>
                  </a:cubicBezTo>
                  <a:lnTo>
                    <a:pt x="8710" y="12717"/>
                  </a:lnTo>
                  <a:cubicBezTo>
                    <a:pt x="8710" y="12719"/>
                    <a:pt x="9057" y="17685"/>
                    <a:pt x="10137" y="17685"/>
                  </a:cubicBezTo>
                  <a:cubicBezTo>
                    <a:pt x="10153" y="17685"/>
                    <a:pt x="10170" y="17684"/>
                    <a:pt x="10187" y="17681"/>
                  </a:cubicBezTo>
                  <a:cubicBezTo>
                    <a:pt x="10984" y="17574"/>
                    <a:pt x="10830" y="13419"/>
                    <a:pt x="10699" y="11395"/>
                  </a:cubicBezTo>
                  <a:lnTo>
                    <a:pt x="10699" y="11395"/>
                  </a:lnTo>
                  <a:cubicBezTo>
                    <a:pt x="10699" y="11397"/>
                    <a:pt x="11127" y="15925"/>
                    <a:pt x="11831" y="15925"/>
                  </a:cubicBezTo>
                  <a:cubicBezTo>
                    <a:pt x="11870" y="15925"/>
                    <a:pt x="11909" y="15912"/>
                    <a:pt x="11949" y="15884"/>
                  </a:cubicBezTo>
                  <a:cubicBezTo>
                    <a:pt x="12913" y="15193"/>
                    <a:pt x="13056" y="5525"/>
                    <a:pt x="10996"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612;p23"/>
            <p:cNvSpPr/>
            <p:nvPr/>
          </p:nvSpPr>
          <p:spPr>
            <a:xfrm>
              <a:off x="2497011" y="2123179"/>
              <a:ext cx="149834" cy="102307"/>
            </a:xfrm>
            <a:custGeom>
              <a:avLst/>
              <a:gdLst/>
              <a:ahLst/>
              <a:cxnLst/>
              <a:rect l="l" t="t" r="r" b="b"/>
              <a:pathLst>
                <a:path w="15555" h="10621" extrusionOk="0">
                  <a:moveTo>
                    <a:pt x="7502" y="1"/>
                  </a:moveTo>
                  <a:cubicBezTo>
                    <a:pt x="5942" y="2001"/>
                    <a:pt x="429" y="3430"/>
                    <a:pt x="429" y="3430"/>
                  </a:cubicBezTo>
                  <a:cubicBezTo>
                    <a:pt x="1" y="4513"/>
                    <a:pt x="620" y="5835"/>
                    <a:pt x="620" y="5835"/>
                  </a:cubicBezTo>
                  <a:cubicBezTo>
                    <a:pt x="3263" y="6490"/>
                    <a:pt x="5799" y="7192"/>
                    <a:pt x="7394" y="8585"/>
                  </a:cubicBezTo>
                  <a:cubicBezTo>
                    <a:pt x="7775" y="8907"/>
                    <a:pt x="8109" y="9276"/>
                    <a:pt x="8371" y="9692"/>
                  </a:cubicBezTo>
                  <a:cubicBezTo>
                    <a:pt x="8383" y="9716"/>
                    <a:pt x="8406" y="9752"/>
                    <a:pt x="8418" y="9776"/>
                  </a:cubicBezTo>
                  <a:lnTo>
                    <a:pt x="11431" y="10431"/>
                  </a:lnTo>
                  <a:cubicBezTo>
                    <a:pt x="11562" y="10466"/>
                    <a:pt x="11705" y="10478"/>
                    <a:pt x="11835" y="10502"/>
                  </a:cubicBezTo>
                  <a:cubicBezTo>
                    <a:pt x="12470" y="10587"/>
                    <a:pt x="13071" y="10621"/>
                    <a:pt x="13597" y="10621"/>
                  </a:cubicBezTo>
                  <a:cubicBezTo>
                    <a:pt x="14759" y="10621"/>
                    <a:pt x="15555" y="10458"/>
                    <a:pt x="15538" y="10335"/>
                  </a:cubicBezTo>
                  <a:cubicBezTo>
                    <a:pt x="14717" y="5989"/>
                    <a:pt x="12621" y="3382"/>
                    <a:pt x="10752" y="1870"/>
                  </a:cubicBezTo>
                  <a:cubicBezTo>
                    <a:pt x="10192" y="1417"/>
                    <a:pt x="9669" y="1072"/>
                    <a:pt x="9192" y="798"/>
                  </a:cubicBezTo>
                  <a:cubicBezTo>
                    <a:pt x="8061" y="144"/>
                    <a:pt x="7502" y="1"/>
                    <a:pt x="750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613;p23"/>
            <p:cNvSpPr/>
            <p:nvPr/>
          </p:nvSpPr>
          <p:spPr>
            <a:xfrm>
              <a:off x="2562381" y="2130749"/>
              <a:ext cx="38193" cy="17560"/>
            </a:xfrm>
            <a:custGeom>
              <a:avLst/>
              <a:gdLst/>
              <a:ahLst/>
              <a:cxnLst/>
              <a:rect l="l" t="t" r="r" b="b"/>
              <a:pathLst>
                <a:path w="3965" h="1823" extrusionOk="0">
                  <a:moveTo>
                    <a:pt x="2405" y="0"/>
                  </a:moveTo>
                  <a:lnTo>
                    <a:pt x="619" y="441"/>
                  </a:lnTo>
                  <a:cubicBezTo>
                    <a:pt x="238" y="536"/>
                    <a:pt x="0" y="917"/>
                    <a:pt x="95" y="1298"/>
                  </a:cubicBezTo>
                  <a:cubicBezTo>
                    <a:pt x="179" y="1620"/>
                    <a:pt x="465" y="1822"/>
                    <a:pt x="774" y="1822"/>
                  </a:cubicBezTo>
                  <a:cubicBezTo>
                    <a:pt x="834" y="1822"/>
                    <a:pt x="893" y="1822"/>
                    <a:pt x="953" y="1810"/>
                  </a:cubicBezTo>
                  <a:lnTo>
                    <a:pt x="3965" y="1084"/>
                  </a:lnTo>
                  <a:cubicBezTo>
                    <a:pt x="3405" y="631"/>
                    <a:pt x="2882" y="286"/>
                    <a:pt x="2405"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614;p23"/>
            <p:cNvSpPr/>
            <p:nvPr/>
          </p:nvSpPr>
          <p:spPr>
            <a:xfrm>
              <a:off x="2568227" y="2181363"/>
              <a:ext cx="26383" cy="35178"/>
            </a:xfrm>
            <a:custGeom>
              <a:avLst/>
              <a:gdLst/>
              <a:ahLst/>
              <a:cxnLst/>
              <a:rect l="l" t="t" r="r" b="b"/>
              <a:pathLst>
                <a:path w="2739" h="3652" extrusionOk="0">
                  <a:moveTo>
                    <a:pt x="1935" y="1"/>
                  </a:moveTo>
                  <a:cubicBezTo>
                    <a:pt x="1698" y="1"/>
                    <a:pt x="1467" y="122"/>
                    <a:pt x="1334" y="341"/>
                  </a:cubicBezTo>
                  <a:lnTo>
                    <a:pt x="0" y="2544"/>
                  </a:lnTo>
                  <a:cubicBezTo>
                    <a:pt x="381" y="2866"/>
                    <a:pt x="715" y="3235"/>
                    <a:pt x="977" y="3651"/>
                  </a:cubicBezTo>
                  <a:lnTo>
                    <a:pt x="2536" y="1068"/>
                  </a:lnTo>
                  <a:cubicBezTo>
                    <a:pt x="2739" y="734"/>
                    <a:pt x="2632" y="306"/>
                    <a:pt x="2298" y="103"/>
                  </a:cubicBezTo>
                  <a:cubicBezTo>
                    <a:pt x="2184" y="34"/>
                    <a:pt x="2059" y="1"/>
                    <a:pt x="193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615;p23"/>
            <p:cNvSpPr/>
            <p:nvPr/>
          </p:nvSpPr>
          <p:spPr>
            <a:xfrm>
              <a:off x="2183944" y="2570491"/>
              <a:ext cx="148302" cy="120888"/>
            </a:xfrm>
            <a:custGeom>
              <a:avLst/>
              <a:gdLst/>
              <a:ahLst/>
              <a:cxnLst/>
              <a:rect l="l" t="t" r="r" b="b"/>
              <a:pathLst>
                <a:path w="15396" h="12550" extrusionOk="0">
                  <a:moveTo>
                    <a:pt x="7730" y="0"/>
                  </a:moveTo>
                  <a:cubicBezTo>
                    <a:pt x="5730" y="0"/>
                    <a:pt x="3906" y="291"/>
                    <a:pt x="3906" y="291"/>
                  </a:cubicBezTo>
                  <a:cubicBezTo>
                    <a:pt x="3906" y="291"/>
                    <a:pt x="513" y="1541"/>
                    <a:pt x="143" y="6541"/>
                  </a:cubicBezTo>
                  <a:cubicBezTo>
                    <a:pt x="1" y="8601"/>
                    <a:pt x="763" y="10375"/>
                    <a:pt x="1156" y="11304"/>
                  </a:cubicBezTo>
                  <a:cubicBezTo>
                    <a:pt x="1356" y="11776"/>
                    <a:pt x="2013" y="12447"/>
                    <a:pt x="3463" y="12447"/>
                  </a:cubicBezTo>
                  <a:cubicBezTo>
                    <a:pt x="3475" y="12447"/>
                    <a:pt x="3488" y="12447"/>
                    <a:pt x="3501" y="12447"/>
                  </a:cubicBezTo>
                  <a:cubicBezTo>
                    <a:pt x="4128" y="12439"/>
                    <a:pt x="4604" y="12436"/>
                    <a:pt x="4961" y="12436"/>
                  </a:cubicBezTo>
                  <a:cubicBezTo>
                    <a:pt x="5673" y="12436"/>
                    <a:pt x="5906" y="12447"/>
                    <a:pt x="5906" y="12447"/>
                  </a:cubicBezTo>
                  <a:cubicBezTo>
                    <a:pt x="5906" y="12447"/>
                    <a:pt x="6505" y="12550"/>
                    <a:pt x="7253" y="12550"/>
                  </a:cubicBezTo>
                  <a:cubicBezTo>
                    <a:pt x="8228" y="12550"/>
                    <a:pt x="9457" y="12375"/>
                    <a:pt x="9942" y="11566"/>
                  </a:cubicBezTo>
                  <a:cubicBezTo>
                    <a:pt x="10240" y="11078"/>
                    <a:pt x="5716" y="10018"/>
                    <a:pt x="5716" y="10018"/>
                  </a:cubicBezTo>
                  <a:cubicBezTo>
                    <a:pt x="5716" y="10018"/>
                    <a:pt x="12538" y="9339"/>
                    <a:pt x="12609" y="8518"/>
                  </a:cubicBezTo>
                  <a:cubicBezTo>
                    <a:pt x="12740" y="7160"/>
                    <a:pt x="6049" y="6565"/>
                    <a:pt x="6049" y="6565"/>
                  </a:cubicBezTo>
                  <a:cubicBezTo>
                    <a:pt x="6049" y="6565"/>
                    <a:pt x="15395" y="6160"/>
                    <a:pt x="13478" y="4672"/>
                  </a:cubicBezTo>
                  <a:cubicBezTo>
                    <a:pt x="11562" y="3184"/>
                    <a:pt x="5204" y="3077"/>
                    <a:pt x="5204" y="3077"/>
                  </a:cubicBezTo>
                  <a:cubicBezTo>
                    <a:pt x="5204" y="3077"/>
                    <a:pt x="13764" y="2600"/>
                    <a:pt x="12383" y="1160"/>
                  </a:cubicBezTo>
                  <a:cubicBezTo>
                    <a:pt x="11515" y="241"/>
                    <a:pt x="9550" y="0"/>
                    <a:pt x="7730"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616;p23"/>
            <p:cNvSpPr/>
            <p:nvPr/>
          </p:nvSpPr>
          <p:spPr>
            <a:xfrm>
              <a:off x="2211356" y="2534864"/>
              <a:ext cx="20652" cy="51621"/>
            </a:xfrm>
            <a:custGeom>
              <a:avLst/>
              <a:gdLst/>
              <a:ahLst/>
              <a:cxnLst/>
              <a:rect l="l" t="t" r="r" b="b"/>
              <a:pathLst>
                <a:path w="2144" h="5359" extrusionOk="0">
                  <a:moveTo>
                    <a:pt x="1758" y="0"/>
                  </a:moveTo>
                  <a:cubicBezTo>
                    <a:pt x="1491" y="0"/>
                    <a:pt x="877" y="574"/>
                    <a:pt x="703" y="1025"/>
                  </a:cubicBezTo>
                  <a:cubicBezTo>
                    <a:pt x="0" y="2847"/>
                    <a:pt x="584" y="5311"/>
                    <a:pt x="584" y="5311"/>
                  </a:cubicBezTo>
                  <a:lnTo>
                    <a:pt x="1858" y="5359"/>
                  </a:lnTo>
                  <a:cubicBezTo>
                    <a:pt x="2012" y="3859"/>
                    <a:pt x="2143" y="1537"/>
                    <a:pt x="1858" y="49"/>
                  </a:cubicBezTo>
                  <a:cubicBezTo>
                    <a:pt x="1836" y="15"/>
                    <a:pt x="1802" y="0"/>
                    <a:pt x="175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617;p23"/>
            <p:cNvSpPr/>
            <p:nvPr/>
          </p:nvSpPr>
          <p:spPr>
            <a:xfrm>
              <a:off x="2340247" y="2160347"/>
              <a:ext cx="84650" cy="110109"/>
            </a:xfrm>
            <a:custGeom>
              <a:avLst/>
              <a:gdLst/>
              <a:ahLst/>
              <a:cxnLst/>
              <a:rect l="l" t="t" r="r" b="b"/>
              <a:pathLst>
                <a:path w="8788" h="11431" extrusionOk="0">
                  <a:moveTo>
                    <a:pt x="4454" y="0"/>
                  </a:moveTo>
                  <a:cubicBezTo>
                    <a:pt x="3306" y="0"/>
                    <a:pt x="910" y="414"/>
                    <a:pt x="1" y="3702"/>
                  </a:cubicBezTo>
                  <a:cubicBezTo>
                    <a:pt x="1" y="3702"/>
                    <a:pt x="1565" y="11430"/>
                    <a:pt x="8657" y="11430"/>
                  </a:cubicBezTo>
                  <a:cubicBezTo>
                    <a:pt x="8701" y="11430"/>
                    <a:pt x="8744" y="11430"/>
                    <a:pt x="8788" y="11429"/>
                  </a:cubicBezTo>
                  <a:lnTo>
                    <a:pt x="8788" y="4893"/>
                  </a:lnTo>
                  <a:cubicBezTo>
                    <a:pt x="8788" y="4893"/>
                    <a:pt x="4990" y="3440"/>
                    <a:pt x="5085" y="47"/>
                  </a:cubicBezTo>
                  <a:cubicBezTo>
                    <a:pt x="5085" y="47"/>
                    <a:pt x="4840" y="0"/>
                    <a:pt x="4454"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18;p23"/>
            <p:cNvSpPr/>
            <p:nvPr/>
          </p:nvSpPr>
          <p:spPr>
            <a:xfrm>
              <a:off x="2463753" y="2160347"/>
              <a:ext cx="85113" cy="110109"/>
            </a:xfrm>
            <a:custGeom>
              <a:avLst/>
              <a:gdLst/>
              <a:ahLst/>
              <a:cxnLst/>
              <a:rect l="l" t="t" r="r" b="b"/>
              <a:pathLst>
                <a:path w="8836" h="11431" extrusionOk="0">
                  <a:moveTo>
                    <a:pt x="4380" y="0"/>
                  </a:moveTo>
                  <a:cubicBezTo>
                    <a:pt x="3995" y="0"/>
                    <a:pt x="3751" y="47"/>
                    <a:pt x="3751" y="47"/>
                  </a:cubicBezTo>
                  <a:cubicBezTo>
                    <a:pt x="3847" y="3440"/>
                    <a:pt x="1" y="4702"/>
                    <a:pt x="1" y="4702"/>
                  </a:cubicBezTo>
                  <a:lnTo>
                    <a:pt x="1" y="11429"/>
                  </a:lnTo>
                  <a:cubicBezTo>
                    <a:pt x="44" y="11430"/>
                    <a:pt x="88" y="11430"/>
                    <a:pt x="131" y="11430"/>
                  </a:cubicBezTo>
                  <a:cubicBezTo>
                    <a:pt x="7224" y="11430"/>
                    <a:pt x="8835" y="3702"/>
                    <a:pt x="8835" y="3702"/>
                  </a:cubicBezTo>
                  <a:cubicBezTo>
                    <a:pt x="7917" y="414"/>
                    <a:pt x="5525" y="0"/>
                    <a:pt x="4380"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9;p23"/>
            <p:cNvSpPr/>
            <p:nvPr/>
          </p:nvSpPr>
          <p:spPr>
            <a:xfrm>
              <a:off x="3128884" y="2707453"/>
              <a:ext cx="207725" cy="1412462"/>
            </a:xfrm>
            <a:custGeom>
              <a:avLst/>
              <a:gdLst/>
              <a:ahLst/>
              <a:cxnLst/>
              <a:rect l="l" t="t" r="r" b="b"/>
              <a:pathLst>
                <a:path w="21565" h="146635" extrusionOk="0">
                  <a:moveTo>
                    <a:pt x="0" y="1"/>
                  </a:moveTo>
                  <a:lnTo>
                    <a:pt x="4489" y="145209"/>
                  </a:lnTo>
                  <a:cubicBezTo>
                    <a:pt x="4489" y="145209"/>
                    <a:pt x="10433" y="146634"/>
                    <a:pt x="15122" y="146634"/>
                  </a:cubicBezTo>
                  <a:cubicBezTo>
                    <a:pt x="18711" y="146634"/>
                    <a:pt x="21565" y="145799"/>
                    <a:pt x="20455" y="142852"/>
                  </a:cubicBezTo>
                  <a:cubicBezTo>
                    <a:pt x="17895" y="136053"/>
                    <a:pt x="14561" y="60604"/>
                    <a:pt x="12811" y="44768"/>
                  </a:cubicBezTo>
                  <a:cubicBezTo>
                    <a:pt x="11049" y="28933"/>
                    <a:pt x="1" y="2"/>
                    <a:pt x="0"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0;p23"/>
            <p:cNvSpPr/>
            <p:nvPr/>
          </p:nvSpPr>
          <p:spPr>
            <a:xfrm>
              <a:off x="3165918" y="2275012"/>
              <a:ext cx="222164" cy="267803"/>
            </a:xfrm>
            <a:custGeom>
              <a:avLst/>
              <a:gdLst/>
              <a:ahLst/>
              <a:cxnLst/>
              <a:rect l="l" t="t" r="r" b="b"/>
              <a:pathLst>
                <a:path w="23064" h="27802" extrusionOk="0">
                  <a:moveTo>
                    <a:pt x="3299" y="1"/>
                  </a:moveTo>
                  <a:cubicBezTo>
                    <a:pt x="1" y="4787"/>
                    <a:pt x="1" y="17062"/>
                    <a:pt x="1" y="17062"/>
                  </a:cubicBezTo>
                  <a:lnTo>
                    <a:pt x="23063" y="27802"/>
                  </a:lnTo>
                  <a:lnTo>
                    <a:pt x="20420" y="13705"/>
                  </a:lnTo>
                  <a:lnTo>
                    <a:pt x="3299" y="1"/>
                  </a:ln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21;p23"/>
            <p:cNvSpPr/>
            <p:nvPr/>
          </p:nvSpPr>
          <p:spPr>
            <a:xfrm>
              <a:off x="2713752" y="4150765"/>
              <a:ext cx="64345" cy="82059"/>
            </a:xfrm>
            <a:custGeom>
              <a:avLst/>
              <a:gdLst/>
              <a:ahLst/>
              <a:cxnLst/>
              <a:rect l="l" t="t" r="r" b="b"/>
              <a:pathLst>
                <a:path w="6680" h="8519" extrusionOk="0">
                  <a:moveTo>
                    <a:pt x="2163" y="0"/>
                  </a:moveTo>
                  <a:cubicBezTo>
                    <a:pt x="1400" y="0"/>
                    <a:pt x="647" y="155"/>
                    <a:pt x="0" y="573"/>
                  </a:cubicBezTo>
                  <a:lnTo>
                    <a:pt x="0" y="7836"/>
                  </a:lnTo>
                  <a:cubicBezTo>
                    <a:pt x="1007" y="8293"/>
                    <a:pt x="2085" y="8518"/>
                    <a:pt x="3226" y="8518"/>
                  </a:cubicBezTo>
                  <a:cubicBezTo>
                    <a:pt x="3839" y="8518"/>
                    <a:pt x="4471" y="8453"/>
                    <a:pt x="5120" y="8324"/>
                  </a:cubicBezTo>
                  <a:lnTo>
                    <a:pt x="6680" y="1311"/>
                  </a:lnTo>
                  <a:cubicBezTo>
                    <a:pt x="6680" y="1311"/>
                    <a:pt x="4380" y="0"/>
                    <a:pt x="2163"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22;p23"/>
            <p:cNvSpPr/>
            <p:nvPr/>
          </p:nvSpPr>
          <p:spPr>
            <a:xfrm>
              <a:off x="3079570" y="4160262"/>
              <a:ext cx="64345" cy="80894"/>
            </a:xfrm>
            <a:custGeom>
              <a:avLst/>
              <a:gdLst/>
              <a:ahLst/>
              <a:cxnLst/>
              <a:rect l="l" t="t" r="r" b="b"/>
              <a:pathLst>
                <a:path w="6680" h="8398" extrusionOk="0">
                  <a:moveTo>
                    <a:pt x="4508" y="0"/>
                  </a:moveTo>
                  <a:cubicBezTo>
                    <a:pt x="2294" y="0"/>
                    <a:pt x="0" y="1302"/>
                    <a:pt x="0" y="1302"/>
                  </a:cubicBezTo>
                  <a:lnTo>
                    <a:pt x="774" y="8398"/>
                  </a:lnTo>
                  <a:lnTo>
                    <a:pt x="5727" y="7921"/>
                  </a:lnTo>
                  <a:lnTo>
                    <a:pt x="6680" y="575"/>
                  </a:lnTo>
                  <a:cubicBezTo>
                    <a:pt x="6031" y="156"/>
                    <a:pt x="5274" y="0"/>
                    <a:pt x="4508"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23;p23"/>
            <p:cNvSpPr/>
            <p:nvPr/>
          </p:nvSpPr>
          <p:spPr>
            <a:xfrm>
              <a:off x="2524875" y="4202843"/>
              <a:ext cx="252439" cy="133844"/>
            </a:xfrm>
            <a:custGeom>
              <a:avLst/>
              <a:gdLst/>
              <a:ahLst/>
              <a:cxnLst/>
              <a:rect l="l" t="t" r="r" b="b"/>
              <a:pathLst>
                <a:path w="26207" h="13895" extrusionOk="0">
                  <a:moveTo>
                    <a:pt x="18920" y="0"/>
                  </a:moveTo>
                  <a:cubicBezTo>
                    <a:pt x="18920" y="0"/>
                    <a:pt x="14098" y="2810"/>
                    <a:pt x="12479" y="4477"/>
                  </a:cubicBezTo>
                  <a:cubicBezTo>
                    <a:pt x="12479" y="4477"/>
                    <a:pt x="6847" y="5620"/>
                    <a:pt x="3037" y="8084"/>
                  </a:cubicBezTo>
                  <a:cubicBezTo>
                    <a:pt x="1632" y="8989"/>
                    <a:pt x="632" y="10454"/>
                    <a:pt x="215" y="12132"/>
                  </a:cubicBezTo>
                  <a:cubicBezTo>
                    <a:pt x="72" y="12704"/>
                    <a:pt x="1" y="13287"/>
                    <a:pt x="1" y="13895"/>
                  </a:cubicBezTo>
                  <a:lnTo>
                    <a:pt x="24956" y="13895"/>
                  </a:lnTo>
                  <a:cubicBezTo>
                    <a:pt x="25016" y="13311"/>
                    <a:pt x="25087" y="12728"/>
                    <a:pt x="25159" y="12132"/>
                  </a:cubicBezTo>
                  <a:cubicBezTo>
                    <a:pt x="25599" y="8584"/>
                    <a:pt x="26207" y="4870"/>
                    <a:pt x="25159" y="976"/>
                  </a:cubicBezTo>
                  <a:cubicBezTo>
                    <a:pt x="25159" y="976"/>
                    <a:pt x="24650" y="1159"/>
                    <a:pt x="23687" y="1159"/>
                  </a:cubicBezTo>
                  <a:cubicBezTo>
                    <a:pt x="22626" y="1159"/>
                    <a:pt x="21012" y="937"/>
                    <a:pt x="18920"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24;p23"/>
            <p:cNvSpPr/>
            <p:nvPr/>
          </p:nvSpPr>
          <p:spPr>
            <a:xfrm>
              <a:off x="2572128" y="4249740"/>
              <a:ext cx="92559" cy="20768"/>
            </a:xfrm>
            <a:custGeom>
              <a:avLst/>
              <a:gdLst/>
              <a:ahLst/>
              <a:cxnLst/>
              <a:rect l="l" t="t" r="r" b="b"/>
              <a:pathLst>
                <a:path w="9609" h="2156" extrusionOk="0">
                  <a:moveTo>
                    <a:pt x="4263" y="1"/>
                  </a:moveTo>
                  <a:cubicBezTo>
                    <a:pt x="1727" y="1"/>
                    <a:pt x="0" y="2156"/>
                    <a:pt x="0" y="2156"/>
                  </a:cubicBezTo>
                  <a:lnTo>
                    <a:pt x="2012" y="1358"/>
                  </a:lnTo>
                  <a:cubicBezTo>
                    <a:pt x="2012" y="1358"/>
                    <a:pt x="2858" y="1027"/>
                    <a:pt x="4291" y="1027"/>
                  </a:cubicBezTo>
                  <a:cubicBezTo>
                    <a:pt x="4641" y="1027"/>
                    <a:pt x="5025" y="1047"/>
                    <a:pt x="5441" y="1096"/>
                  </a:cubicBezTo>
                  <a:cubicBezTo>
                    <a:pt x="6418" y="1203"/>
                    <a:pt x="7215" y="1501"/>
                    <a:pt x="7775" y="1751"/>
                  </a:cubicBezTo>
                  <a:cubicBezTo>
                    <a:pt x="8132" y="1914"/>
                    <a:pt x="8516" y="1999"/>
                    <a:pt x="8905" y="1999"/>
                  </a:cubicBezTo>
                  <a:cubicBezTo>
                    <a:pt x="9140" y="1999"/>
                    <a:pt x="9376" y="1968"/>
                    <a:pt x="9609" y="1906"/>
                  </a:cubicBezTo>
                  <a:cubicBezTo>
                    <a:pt x="9609" y="1906"/>
                    <a:pt x="7775" y="1"/>
                    <a:pt x="4263"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25;p23"/>
            <p:cNvSpPr/>
            <p:nvPr/>
          </p:nvSpPr>
          <p:spPr>
            <a:xfrm>
              <a:off x="2605608" y="4239424"/>
              <a:ext cx="92453" cy="20768"/>
            </a:xfrm>
            <a:custGeom>
              <a:avLst/>
              <a:gdLst/>
              <a:ahLst/>
              <a:cxnLst/>
              <a:rect l="l" t="t" r="r" b="b"/>
              <a:pathLst>
                <a:path w="9598" h="2156" extrusionOk="0">
                  <a:moveTo>
                    <a:pt x="4296" y="0"/>
                  </a:moveTo>
                  <a:cubicBezTo>
                    <a:pt x="4285" y="0"/>
                    <a:pt x="4274" y="0"/>
                    <a:pt x="4263" y="0"/>
                  </a:cubicBezTo>
                  <a:cubicBezTo>
                    <a:pt x="1727" y="0"/>
                    <a:pt x="1" y="2155"/>
                    <a:pt x="1" y="2155"/>
                  </a:cubicBezTo>
                  <a:lnTo>
                    <a:pt x="2001" y="1346"/>
                  </a:lnTo>
                  <a:cubicBezTo>
                    <a:pt x="2001" y="1346"/>
                    <a:pt x="2856" y="1019"/>
                    <a:pt x="4307" y="1019"/>
                  </a:cubicBezTo>
                  <a:cubicBezTo>
                    <a:pt x="4653" y="1019"/>
                    <a:pt x="5032" y="1038"/>
                    <a:pt x="5442" y="1084"/>
                  </a:cubicBezTo>
                  <a:cubicBezTo>
                    <a:pt x="6418" y="1203"/>
                    <a:pt x="7216" y="1488"/>
                    <a:pt x="7764" y="1750"/>
                  </a:cubicBezTo>
                  <a:cubicBezTo>
                    <a:pt x="8128" y="1914"/>
                    <a:pt x="8515" y="1998"/>
                    <a:pt x="8903" y="1998"/>
                  </a:cubicBezTo>
                  <a:cubicBezTo>
                    <a:pt x="9136" y="1998"/>
                    <a:pt x="9369" y="1968"/>
                    <a:pt x="9597" y="1905"/>
                  </a:cubicBezTo>
                  <a:cubicBezTo>
                    <a:pt x="9597" y="1905"/>
                    <a:pt x="7787" y="0"/>
                    <a:pt x="4296"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26;p23"/>
            <p:cNvSpPr/>
            <p:nvPr/>
          </p:nvSpPr>
          <p:spPr>
            <a:xfrm>
              <a:off x="2640127" y="4227375"/>
              <a:ext cx="92453" cy="20768"/>
            </a:xfrm>
            <a:custGeom>
              <a:avLst/>
              <a:gdLst/>
              <a:ahLst/>
              <a:cxnLst/>
              <a:rect l="l" t="t" r="r" b="b"/>
              <a:pathLst>
                <a:path w="9598" h="2156" extrusionOk="0">
                  <a:moveTo>
                    <a:pt x="4251" y="1"/>
                  </a:moveTo>
                  <a:cubicBezTo>
                    <a:pt x="1715" y="1"/>
                    <a:pt x="1" y="2156"/>
                    <a:pt x="1" y="2156"/>
                  </a:cubicBezTo>
                  <a:lnTo>
                    <a:pt x="2001" y="1358"/>
                  </a:lnTo>
                  <a:cubicBezTo>
                    <a:pt x="2001" y="1358"/>
                    <a:pt x="2847" y="1028"/>
                    <a:pt x="4279" y="1028"/>
                  </a:cubicBezTo>
                  <a:cubicBezTo>
                    <a:pt x="4629" y="1028"/>
                    <a:pt x="5014" y="1047"/>
                    <a:pt x="5430" y="1096"/>
                  </a:cubicBezTo>
                  <a:cubicBezTo>
                    <a:pt x="6406" y="1204"/>
                    <a:pt x="7204" y="1489"/>
                    <a:pt x="7764" y="1751"/>
                  </a:cubicBezTo>
                  <a:cubicBezTo>
                    <a:pt x="8120" y="1915"/>
                    <a:pt x="8505" y="1999"/>
                    <a:pt x="8894" y="1999"/>
                  </a:cubicBezTo>
                  <a:cubicBezTo>
                    <a:pt x="9128" y="1999"/>
                    <a:pt x="9364" y="1969"/>
                    <a:pt x="9597" y="1906"/>
                  </a:cubicBezTo>
                  <a:cubicBezTo>
                    <a:pt x="9597" y="1906"/>
                    <a:pt x="7764" y="1"/>
                    <a:pt x="425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27;p23"/>
            <p:cNvSpPr/>
            <p:nvPr/>
          </p:nvSpPr>
          <p:spPr>
            <a:xfrm>
              <a:off x="2524875" y="4319694"/>
              <a:ext cx="242344" cy="16982"/>
            </a:xfrm>
            <a:custGeom>
              <a:avLst/>
              <a:gdLst/>
              <a:ahLst/>
              <a:cxnLst/>
              <a:rect l="l" t="t" r="r" b="b"/>
              <a:pathLst>
                <a:path w="25159" h="1763" extrusionOk="0">
                  <a:moveTo>
                    <a:pt x="215" y="0"/>
                  </a:moveTo>
                  <a:cubicBezTo>
                    <a:pt x="72" y="572"/>
                    <a:pt x="1" y="1155"/>
                    <a:pt x="1" y="1763"/>
                  </a:cubicBezTo>
                  <a:lnTo>
                    <a:pt x="24956" y="1763"/>
                  </a:lnTo>
                  <a:cubicBezTo>
                    <a:pt x="25016" y="1179"/>
                    <a:pt x="25087" y="596"/>
                    <a:pt x="2515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628;p23"/>
            <p:cNvSpPr/>
            <p:nvPr/>
          </p:nvSpPr>
          <p:spPr>
            <a:xfrm>
              <a:off x="3071538" y="4207544"/>
              <a:ext cx="189019" cy="129143"/>
            </a:xfrm>
            <a:custGeom>
              <a:avLst/>
              <a:gdLst/>
              <a:ahLst/>
              <a:cxnLst/>
              <a:rect l="l" t="t" r="r" b="b"/>
              <a:pathLst>
                <a:path w="19623" h="13407" extrusionOk="0">
                  <a:moveTo>
                    <a:pt x="6954" y="0"/>
                  </a:moveTo>
                  <a:cubicBezTo>
                    <a:pt x="6297" y="536"/>
                    <a:pt x="4988" y="680"/>
                    <a:pt x="3774" y="680"/>
                  </a:cubicBezTo>
                  <a:cubicBezTo>
                    <a:pt x="2372" y="680"/>
                    <a:pt x="1096" y="488"/>
                    <a:pt x="1096" y="488"/>
                  </a:cubicBezTo>
                  <a:cubicBezTo>
                    <a:pt x="1" y="5287"/>
                    <a:pt x="465" y="9418"/>
                    <a:pt x="882" y="11644"/>
                  </a:cubicBezTo>
                  <a:cubicBezTo>
                    <a:pt x="1096" y="12764"/>
                    <a:pt x="1299" y="13407"/>
                    <a:pt x="1299" y="13407"/>
                  </a:cubicBezTo>
                  <a:lnTo>
                    <a:pt x="19575" y="13407"/>
                  </a:lnTo>
                  <a:cubicBezTo>
                    <a:pt x="19622" y="12776"/>
                    <a:pt x="19611" y="12192"/>
                    <a:pt x="19539" y="11644"/>
                  </a:cubicBezTo>
                  <a:cubicBezTo>
                    <a:pt x="18860" y="5715"/>
                    <a:pt x="12455" y="4144"/>
                    <a:pt x="12455" y="4144"/>
                  </a:cubicBezTo>
                  <a:cubicBezTo>
                    <a:pt x="8669" y="560"/>
                    <a:pt x="6954" y="0"/>
                    <a:pt x="6954" y="0"/>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629;p23"/>
            <p:cNvSpPr/>
            <p:nvPr/>
          </p:nvSpPr>
          <p:spPr>
            <a:xfrm>
              <a:off x="3163173" y="4251348"/>
              <a:ext cx="72600" cy="20883"/>
            </a:xfrm>
            <a:custGeom>
              <a:avLst/>
              <a:gdLst/>
              <a:ahLst/>
              <a:cxnLst/>
              <a:rect l="l" t="t" r="r" b="b"/>
              <a:pathLst>
                <a:path w="7537" h="2168" extrusionOk="0">
                  <a:moveTo>
                    <a:pt x="4201" y="0"/>
                  </a:moveTo>
                  <a:cubicBezTo>
                    <a:pt x="1432" y="0"/>
                    <a:pt x="0" y="1905"/>
                    <a:pt x="0" y="1905"/>
                  </a:cubicBezTo>
                  <a:cubicBezTo>
                    <a:pt x="184" y="1968"/>
                    <a:pt x="370" y="1999"/>
                    <a:pt x="556" y="1999"/>
                  </a:cubicBezTo>
                  <a:cubicBezTo>
                    <a:pt x="865" y="1999"/>
                    <a:pt x="1170" y="1914"/>
                    <a:pt x="1453" y="1751"/>
                  </a:cubicBezTo>
                  <a:cubicBezTo>
                    <a:pt x="1881" y="1489"/>
                    <a:pt x="2524" y="1203"/>
                    <a:pt x="3286" y="1084"/>
                  </a:cubicBezTo>
                  <a:cubicBezTo>
                    <a:pt x="3611" y="1038"/>
                    <a:pt x="3912" y="1020"/>
                    <a:pt x="4186" y="1020"/>
                  </a:cubicBezTo>
                  <a:cubicBezTo>
                    <a:pt x="5337" y="1020"/>
                    <a:pt x="6013" y="1346"/>
                    <a:pt x="6013" y="1346"/>
                  </a:cubicBezTo>
                  <a:lnTo>
                    <a:pt x="7537" y="2167"/>
                  </a:lnTo>
                  <a:cubicBezTo>
                    <a:pt x="7537" y="2167"/>
                    <a:pt x="6239" y="0"/>
                    <a:pt x="4227" y="0"/>
                  </a:cubicBezTo>
                  <a:cubicBezTo>
                    <a:pt x="4218" y="0"/>
                    <a:pt x="4210" y="0"/>
                    <a:pt x="4201"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630;p23"/>
            <p:cNvSpPr/>
            <p:nvPr/>
          </p:nvSpPr>
          <p:spPr>
            <a:xfrm>
              <a:off x="3138853" y="4240908"/>
              <a:ext cx="73188" cy="20768"/>
            </a:xfrm>
            <a:custGeom>
              <a:avLst/>
              <a:gdLst/>
              <a:ahLst/>
              <a:cxnLst/>
              <a:rect l="l" t="t" r="r" b="b"/>
              <a:pathLst>
                <a:path w="7598" h="2156" extrusionOk="0">
                  <a:moveTo>
                    <a:pt x="4228" y="1"/>
                  </a:moveTo>
                  <a:cubicBezTo>
                    <a:pt x="1442" y="1"/>
                    <a:pt x="1" y="1906"/>
                    <a:pt x="1" y="1906"/>
                  </a:cubicBezTo>
                  <a:cubicBezTo>
                    <a:pt x="180" y="1969"/>
                    <a:pt x="364" y="1999"/>
                    <a:pt x="548" y="1999"/>
                  </a:cubicBezTo>
                  <a:cubicBezTo>
                    <a:pt x="854" y="1999"/>
                    <a:pt x="1159" y="1915"/>
                    <a:pt x="1442" y="1751"/>
                  </a:cubicBezTo>
                  <a:cubicBezTo>
                    <a:pt x="1882" y="1501"/>
                    <a:pt x="2525" y="1203"/>
                    <a:pt x="3287" y="1096"/>
                  </a:cubicBezTo>
                  <a:cubicBezTo>
                    <a:pt x="3619" y="1047"/>
                    <a:pt x="3925" y="1027"/>
                    <a:pt x="4204" y="1027"/>
                  </a:cubicBezTo>
                  <a:cubicBezTo>
                    <a:pt x="5344" y="1027"/>
                    <a:pt x="6014" y="1358"/>
                    <a:pt x="6014" y="1358"/>
                  </a:cubicBezTo>
                  <a:lnTo>
                    <a:pt x="7597" y="2156"/>
                  </a:lnTo>
                  <a:cubicBezTo>
                    <a:pt x="7597" y="2156"/>
                    <a:pt x="6228" y="1"/>
                    <a:pt x="4228"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631;p23"/>
            <p:cNvSpPr/>
            <p:nvPr/>
          </p:nvSpPr>
          <p:spPr>
            <a:xfrm>
              <a:off x="3120052" y="4228868"/>
              <a:ext cx="73178" cy="20768"/>
            </a:xfrm>
            <a:custGeom>
              <a:avLst/>
              <a:gdLst/>
              <a:ahLst/>
              <a:cxnLst/>
              <a:rect l="l" t="t" r="r" b="b"/>
              <a:pathLst>
                <a:path w="7597" h="2156" extrusionOk="0">
                  <a:moveTo>
                    <a:pt x="4227" y="1"/>
                  </a:moveTo>
                  <a:cubicBezTo>
                    <a:pt x="1441" y="1"/>
                    <a:pt x="0" y="1918"/>
                    <a:pt x="0" y="1918"/>
                  </a:cubicBezTo>
                  <a:cubicBezTo>
                    <a:pt x="178" y="1980"/>
                    <a:pt x="360" y="2010"/>
                    <a:pt x="542" y="2010"/>
                  </a:cubicBezTo>
                  <a:cubicBezTo>
                    <a:pt x="851" y="2010"/>
                    <a:pt x="1161" y="1923"/>
                    <a:pt x="1453" y="1751"/>
                  </a:cubicBezTo>
                  <a:cubicBezTo>
                    <a:pt x="1882" y="1501"/>
                    <a:pt x="2524" y="1215"/>
                    <a:pt x="3286" y="1096"/>
                  </a:cubicBezTo>
                  <a:cubicBezTo>
                    <a:pt x="3612" y="1050"/>
                    <a:pt x="3912" y="1032"/>
                    <a:pt x="4186" y="1032"/>
                  </a:cubicBezTo>
                  <a:cubicBezTo>
                    <a:pt x="5337" y="1032"/>
                    <a:pt x="6013" y="1358"/>
                    <a:pt x="6013" y="1358"/>
                  </a:cubicBezTo>
                  <a:lnTo>
                    <a:pt x="7597" y="2156"/>
                  </a:lnTo>
                  <a:cubicBezTo>
                    <a:pt x="7597" y="2156"/>
                    <a:pt x="6227" y="1"/>
                    <a:pt x="4227"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632;p23"/>
            <p:cNvSpPr/>
            <p:nvPr/>
          </p:nvSpPr>
          <p:spPr>
            <a:xfrm>
              <a:off x="3080033" y="4319694"/>
              <a:ext cx="180523" cy="16982"/>
            </a:xfrm>
            <a:custGeom>
              <a:avLst/>
              <a:gdLst/>
              <a:ahLst/>
              <a:cxnLst/>
              <a:rect l="l" t="t" r="r" b="b"/>
              <a:pathLst>
                <a:path w="18741" h="1763" extrusionOk="0">
                  <a:moveTo>
                    <a:pt x="0" y="0"/>
                  </a:moveTo>
                  <a:cubicBezTo>
                    <a:pt x="214" y="1120"/>
                    <a:pt x="417" y="1763"/>
                    <a:pt x="417" y="1763"/>
                  </a:cubicBezTo>
                  <a:lnTo>
                    <a:pt x="18693" y="1763"/>
                  </a:lnTo>
                  <a:cubicBezTo>
                    <a:pt x="18740" y="1132"/>
                    <a:pt x="18729" y="548"/>
                    <a:pt x="18657"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633;p23"/>
            <p:cNvSpPr/>
            <p:nvPr/>
          </p:nvSpPr>
          <p:spPr>
            <a:xfrm>
              <a:off x="2669369" y="2212281"/>
              <a:ext cx="567826" cy="1982185"/>
            </a:xfrm>
            <a:custGeom>
              <a:avLst/>
              <a:gdLst/>
              <a:ahLst/>
              <a:cxnLst/>
              <a:rect l="l" t="t" r="r" b="b"/>
              <a:pathLst>
                <a:path w="58949" h="205781" extrusionOk="0">
                  <a:moveTo>
                    <a:pt x="26599" y="1"/>
                  </a:moveTo>
                  <a:cubicBezTo>
                    <a:pt x="26599" y="1"/>
                    <a:pt x="25468" y="203"/>
                    <a:pt x="23789" y="572"/>
                  </a:cubicBezTo>
                  <a:cubicBezTo>
                    <a:pt x="21944" y="977"/>
                    <a:pt x="19467" y="2215"/>
                    <a:pt x="17098" y="3608"/>
                  </a:cubicBezTo>
                  <a:cubicBezTo>
                    <a:pt x="16372" y="4037"/>
                    <a:pt x="15657" y="4478"/>
                    <a:pt x="14967" y="4918"/>
                  </a:cubicBezTo>
                  <a:cubicBezTo>
                    <a:pt x="13217" y="6049"/>
                    <a:pt x="11681" y="7156"/>
                    <a:pt x="10728" y="7907"/>
                  </a:cubicBezTo>
                  <a:cubicBezTo>
                    <a:pt x="10728" y="7907"/>
                    <a:pt x="10538" y="20718"/>
                    <a:pt x="15824" y="41661"/>
                  </a:cubicBezTo>
                  <a:cubicBezTo>
                    <a:pt x="16431" y="44030"/>
                    <a:pt x="16491" y="46483"/>
                    <a:pt x="16015" y="48876"/>
                  </a:cubicBezTo>
                  <a:cubicBezTo>
                    <a:pt x="15729" y="50364"/>
                    <a:pt x="15348" y="52245"/>
                    <a:pt x="14919" y="54388"/>
                  </a:cubicBezTo>
                  <a:cubicBezTo>
                    <a:pt x="13622" y="60723"/>
                    <a:pt x="11800" y="69355"/>
                    <a:pt x="9931" y="77010"/>
                  </a:cubicBezTo>
                  <a:cubicBezTo>
                    <a:pt x="9704" y="77927"/>
                    <a:pt x="9466" y="79475"/>
                    <a:pt x="9192" y="81570"/>
                  </a:cubicBezTo>
                  <a:cubicBezTo>
                    <a:pt x="8764" y="84880"/>
                    <a:pt x="8276" y="89512"/>
                    <a:pt x="7764" y="95060"/>
                  </a:cubicBezTo>
                  <a:cubicBezTo>
                    <a:pt x="7692" y="95763"/>
                    <a:pt x="7633" y="96477"/>
                    <a:pt x="7561" y="97215"/>
                  </a:cubicBezTo>
                  <a:cubicBezTo>
                    <a:pt x="7418" y="98870"/>
                    <a:pt x="7264" y="100596"/>
                    <a:pt x="7109" y="102394"/>
                  </a:cubicBezTo>
                  <a:cubicBezTo>
                    <a:pt x="7049" y="103097"/>
                    <a:pt x="6990" y="103811"/>
                    <a:pt x="6930" y="104549"/>
                  </a:cubicBezTo>
                  <a:cubicBezTo>
                    <a:pt x="4811" y="129683"/>
                    <a:pt x="2394" y="165438"/>
                    <a:pt x="1037" y="186000"/>
                  </a:cubicBezTo>
                  <a:cubicBezTo>
                    <a:pt x="989" y="186786"/>
                    <a:pt x="941" y="187560"/>
                    <a:pt x="882" y="188310"/>
                  </a:cubicBezTo>
                  <a:cubicBezTo>
                    <a:pt x="763" y="190179"/>
                    <a:pt x="656" y="191917"/>
                    <a:pt x="560" y="193465"/>
                  </a:cubicBezTo>
                  <a:cubicBezTo>
                    <a:pt x="501" y="194287"/>
                    <a:pt x="453" y="195060"/>
                    <a:pt x="406" y="195775"/>
                  </a:cubicBezTo>
                  <a:cubicBezTo>
                    <a:pt x="144" y="199871"/>
                    <a:pt x="1" y="202240"/>
                    <a:pt x="1" y="202240"/>
                  </a:cubicBezTo>
                  <a:cubicBezTo>
                    <a:pt x="1" y="202240"/>
                    <a:pt x="14621" y="205781"/>
                    <a:pt x="31334" y="205781"/>
                  </a:cubicBezTo>
                  <a:cubicBezTo>
                    <a:pt x="40608" y="205781"/>
                    <a:pt x="50527" y="204690"/>
                    <a:pt x="58949" y="201299"/>
                  </a:cubicBezTo>
                  <a:cubicBezTo>
                    <a:pt x="58949" y="201299"/>
                    <a:pt x="58949" y="200680"/>
                    <a:pt x="58949" y="199537"/>
                  </a:cubicBezTo>
                  <a:cubicBezTo>
                    <a:pt x="58937" y="198382"/>
                    <a:pt x="58937" y="196692"/>
                    <a:pt x="58925" y="194560"/>
                  </a:cubicBezTo>
                  <a:cubicBezTo>
                    <a:pt x="58913" y="193798"/>
                    <a:pt x="58901" y="192989"/>
                    <a:pt x="58901" y="192120"/>
                  </a:cubicBezTo>
                  <a:cubicBezTo>
                    <a:pt x="58889" y="190572"/>
                    <a:pt x="58877" y="188857"/>
                    <a:pt x="58853" y="187000"/>
                  </a:cubicBezTo>
                  <a:cubicBezTo>
                    <a:pt x="58853" y="186202"/>
                    <a:pt x="58841" y="185393"/>
                    <a:pt x="58830" y="184559"/>
                  </a:cubicBezTo>
                  <a:cubicBezTo>
                    <a:pt x="58627" y="163938"/>
                    <a:pt x="58079" y="128600"/>
                    <a:pt x="56686" y="103680"/>
                  </a:cubicBezTo>
                  <a:cubicBezTo>
                    <a:pt x="56639" y="102942"/>
                    <a:pt x="56603" y="102204"/>
                    <a:pt x="56555" y="101489"/>
                  </a:cubicBezTo>
                  <a:cubicBezTo>
                    <a:pt x="56448" y="99680"/>
                    <a:pt x="56341" y="97941"/>
                    <a:pt x="56222" y="96275"/>
                  </a:cubicBezTo>
                  <a:cubicBezTo>
                    <a:pt x="56174" y="95524"/>
                    <a:pt x="56115" y="94798"/>
                    <a:pt x="56067" y="94084"/>
                  </a:cubicBezTo>
                  <a:cubicBezTo>
                    <a:pt x="55472" y="86345"/>
                    <a:pt x="54770" y="80380"/>
                    <a:pt x="53924" y="77367"/>
                  </a:cubicBezTo>
                  <a:cubicBezTo>
                    <a:pt x="50412" y="64830"/>
                    <a:pt x="48007" y="53103"/>
                    <a:pt x="47019" y="47923"/>
                  </a:cubicBezTo>
                  <a:cubicBezTo>
                    <a:pt x="46661" y="46090"/>
                    <a:pt x="46685" y="44221"/>
                    <a:pt x="47078" y="42399"/>
                  </a:cubicBezTo>
                  <a:lnTo>
                    <a:pt x="48257" y="36958"/>
                  </a:lnTo>
                  <a:lnTo>
                    <a:pt x="52841" y="15812"/>
                  </a:lnTo>
                  <a:lnTo>
                    <a:pt x="54853" y="6514"/>
                  </a:lnTo>
                  <a:lnTo>
                    <a:pt x="53912" y="6168"/>
                  </a:lnTo>
                  <a:lnTo>
                    <a:pt x="46518" y="3573"/>
                  </a:lnTo>
                  <a:lnTo>
                    <a:pt x="45447" y="3204"/>
                  </a:lnTo>
                  <a:lnTo>
                    <a:pt x="44102" y="2727"/>
                  </a:lnTo>
                  <a:lnTo>
                    <a:pt x="39018" y="941"/>
                  </a:lnTo>
                  <a:lnTo>
                    <a:pt x="38279" y="679"/>
                  </a:lnTo>
                  <a:cubicBezTo>
                    <a:pt x="38279" y="679"/>
                    <a:pt x="37294" y="1014"/>
                    <a:pt x="34987" y="1014"/>
                  </a:cubicBezTo>
                  <a:cubicBezTo>
                    <a:pt x="33118" y="1014"/>
                    <a:pt x="30382" y="795"/>
                    <a:pt x="26599"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634;p23"/>
            <p:cNvSpPr/>
            <p:nvPr/>
          </p:nvSpPr>
          <p:spPr>
            <a:xfrm>
              <a:off x="2742194" y="3118455"/>
              <a:ext cx="468737" cy="51158"/>
            </a:xfrm>
            <a:custGeom>
              <a:avLst/>
              <a:gdLst/>
              <a:ahLst/>
              <a:cxnLst/>
              <a:rect l="l" t="t" r="r" b="b"/>
              <a:pathLst>
                <a:path w="48662" h="5311" extrusionOk="0">
                  <a:moveTo>
                    <a:pt x="48506" y="1"/>
                  </a:moveTo>
                  <a:cubicBezTo>
                    <a:pt x="41982" y="1811"/>
                    <a:pt x="33659" y="3156"/>
                    <a:pt x="23289" y="3192"/>
                  </a:cubicBezTo>
                  <a:cubicBezTo>
                    <a:pt x="23134" y="3204"/>
                    <a:pt x="22991" y="3204"/>
                    <a:pt x="22848" y="3204"/>
                  </a:cubicBezTo>
                  <a:cubicBezTo>
                    <a:pt x="14073" y="3204"/>
                    <a:pt x="6465" y="2251"/>
                    <a:pt x="203" y="977"/>
                  </a:cubicBezTo>
                  <a:cubicBezTo>
                    <a:pt x="131" y="1680"/>
                    <a:pt x="72" y="2394"/>
                    <a:pt x="0" y="3132"/>
                  </a:cubicBezTo>
                  <a:cubicBezTo>
                    <a:pt x="6311" y="4382"/>
                    <a:pt x="13966" y="5311"/>
                    <a:pt x="22836" y="5311"/>
                  </a:cubicBezTo>
                  <a:lnTo>
                    <a:pt x="23289" y="5311"/>
                  </a:lnTo>
                  <a:cubicBezTo>
                    <a:pt x="33671" y="5275"/>
                    <a:pt x="42041" y="3966"/>
                    <a:pt x="48661" y="2192"/>
                  </a:cubicBezTo>
                  <a:cubicBezTo>
                    <a:pt x="48613" y="1441"/>
                    <a:pt x="48554" y="715"/>
                    <a:pt x="4850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635;p23"/>
            <p:cNvSpPr/>
            <p:nvPr/>
          </p:nvSpPr>
          <p:spPr>
            <a:xfrm>
              <a:off x="2736116" y="3189787"/>
              <a:ext cx="479284" cy="51958"/>
            </a:xfrm>
            <a:custGeom>
              <a:avLst/>
              <a:gdLst/>
              <a:ahLst/>
              <a:cxnLst/>
              <a:rect l="l" t="t" r="r" b="b"/>
              <a:pathLst>
                <a:path w="49757" h="5394" extrusionOk="0">
                  <a:moveTo>
                    <a:pt x="49625" y="0"/>
                  </a:moveTo>
                  <a:cubicBezTo>
                    <a:pt x="43053" y="1858"/>
                    <a:pt x="34612" y="3251"/>
                    <a:pt x="24063" y="3287"/>
                  </a:cubicBezTo>
                  <a:lnTo>
                    <a:pt x="23610" y="3287"/>
                  </a:lnTo>
                  <a:cubicBezTo>
                    <a:pt x="14466" y="3287"/>
                    <a:pt x="6584" y="2263"/>
                    <a:pt x="179" y="905"/>
                  </a:cubicBezTo>
                  <a:cubicBezTo>
                    <a:pt x="119" y="1608"/>
                    <a:pt x="60" y="2322"/>
                    <a:pt x="0" y="3060"/>
                  </a:cubicBezTo>
                  <a:cubicBezTo>
                    <a:pt x="6453" y="4394"/>
                    <a:pt x="14371" y="5394"/>
                    <a:pt x="23598" y="5394"/>
                  </a:cubicBezTo>
                  <a:lnTo>
                    <a:pt x="24063" y="5394"/>
                  </a:lnTo>
                  <a:cubicBezTo>
                    <a:pt x="34612" y="5358"/>
                    <a:pt x="43089" y="4013"/>
                    <a:pt x="49756" y="2191"/>
                  </a:cubicBezTo>
                  <a:cubicBezTo>
                    <a:pt x="49709" y="1453"/>
                    <a:pt x="49673" y="715"/>
                    <a:pt x="49625"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636;p23"/>
            <p:cNvSpPr/>
            <p:nvPr/>
          </p:nvSpPr>
          <p:spPr>
            <a:xfrm>
              <a:off x="2834051" y="2212281"/>
              <a:ext cx="283398" cy="160555"/>
            </a:xfrm>
            <a:custGeom>
              <a:avLst/>
              <a:gdLst/>
              <a:ahLst/>
              <a:cxnLst/>
              <a:rect l="l" t="t" r="r" b="b"/>
              <a:pathLst>
                <a:path w="29421" h="16668" extrusionOk="0">
                  <a:moveTo>
                    <a:pt x="9501" y="1"/>
                  </a:moveTo>
                  <a:cubicBezTo>
                    <a:pt x="9501" y="1"/>
                    <a:pt x="8370" y="203"/>
                    <a:pt x="6691" y="572"/>
                  </a:cubicBezTo>
                  <a:cubicBezTo>
                    <a:pt x="4846" y="977"/>
                    <a:pt x="2369" y="2215"/>
                    <a:pt x="0" y="3608"/>
                  </a:cubicBezTo>
                  <a:cubicBezTo>
                    <a:pt x="2269" y="9064"/>
                    <a:pt x="6773" y="16667"/>
                    <a:pt x="14295" y="16667"/>
                  </a:cubicBezTo>
                  <a:cubicBezTo>
                    <a:pt x="15063" y="16667"/>
                    <a:pt x="15862" y="16588"/>
                    <a:pt x="16693" y="16419"/>
                  </a:cubicBezTo>
                  <a:cubicBezTo>
                    <a:pt x="24063" y="14919"/>
                    <a:pt x="27670" y="8823"/>
                    <a:pt x="29420" y="3573"/>
                  </a:cubicBezTo>
                  <a:lnTo>
                    <a:pt x="28349" y="3204"/>
                  </a:lnTo>
                  <a:lnTo>
                    <a:pt x="27004" y="2727"/>
                  </a:lnTo>
                  <a:lnTo>
                    <a:pt x="21920" y="941"/>
                  </a:lnTo>
                  <a:lnTo>
                    <a:pt x="21181" y="679"/>
                  </a:lnTo>
                  <a:cubicBezTo>
                    <a:pt x="21181" y="679"/>
                    <a:pt x="20196" y="1014"/>
                    <a:pt x="17889" y="1014"/>
                  </a:cubicBezTo>
                  <a:cubicBezTo>
                    <a:pt x="16020" y="1014"/>
                    <a:pt x="13284" y="795"/>
                    <a:pt x="9501"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637;p23"/>
            <p:cNvSpPr/>
            <p:nvPr/>
          </p:nvSpPr>
          <p:spPr>
            <a:xfrm>
              <a:off x="2757903" y="2238546"/>
              <a:ext cx="430775" cy="759465"/>
            </a:xfrm>
            <a:custGeom>
              <a:avLst/>
              <a:gdLst/>
              <a:ahLst/>
              <a:cxnLst/>
              <a:rect l="l" t="t" r="r" b="b"/>
              <a:pathLst>
                <a:path w="44721" h="78844" extrusionOk="0">
                  <a:moveTo>
                    <a:pt x="34910" y="0"/>
                  </a:moveTo>
                  <a:cubicBezTo>
                    <a:pt x="32243" y="10442"/>
                    <a:pt x="23789" y="38005"/>
                    <a:pt x="5727" y="51661"/>
                  </a:cubicBezTo>
                  <a:cubicBezTo>
                    <a:pt x="4941" y="55495"/>
                    <a:pt x="3965" y="60162"/>
                    <a:pt x="2894" y="64949"/>
                  </a:cubicBezTo>
                  <a:cubicBezTo>
                    <a:pt x="2215" y="68080"/>
                    <a:pt x="1477" y="71259"/>
                    <a:pt x="739" y="74283"/>
                  </a:cubicBezTo>
                  <a:cubicBezTo>
                    <a:pt x="512" y="75200"/>
                    <a:pt x="274" y="76748"/>
                    <a:pt x="0" y="78843"/>
                  </a:cubicBezTo>
                  <a:cubicBezTo>
                    <a:pt x="0" y="78843"/>
                    <a:pt x="26539" y="74986"/>
                    <a:pt x="39065" y="34231"/>
                  </a:cubicBezTo>
                  <a:cubicBezTo>
                    <a:pt x="40958" y="28063"/>
                    <a:pt x="42530" y="21051"/>
                    <a:pt x="43649" y="13085"/>
                  </a:cubicBezTo>
                  <a:cubicBezTo>
                    <a:pt x="44077" y="10013"/>
                    <a:pt x="44435" y="6811"/>
                    <a:pt x="44720" y="3441"/>
                  </a:cubicBezTo>
                  <a:lnTo>
                    <a:pt x="42029" y="2501"/>
                  </a:lnTo>
                  <a:lnTo>
                    <a:pt x="34910" y="0"/>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638;p23"/>
            <p:cNvSpPr/>
            <p:nvPr/>
          </p:nvSpPr>
          <p:spPr>
            <a:xfrm>
              <a:off x="2757903" y="2262626"/>
              <a:ext cx="430775" cy="735384"/>
            </a:xfrm>
            <a:custGeom>
              <a:avLst/>
              <a:gdLst/>
              <a:ahLst/>
              <a:cxnLst/>
              <a:rect l="l" t="t" r="r" b="b"/>
              <a:pathLst>
                <a:path w="44721" h="76344" extrusionOk="0">
                  <a:moveTo>
                    <a:pt x="42029" y="1"/>
                  </a:moveTo>
                  <a:cubicBezTo>
                    <a:pt x="38779" y="15764"/>
                    <a:pt x="28671" y="52138"/>
                    <a:pt x="2894" y="62449"/>
                  </a:cubicBezTo>
                  <a:cubicBezTo>
                    <a:pt x="2215" y="65580"/>
                    <a:pt x="1477" y="68759"/>
                    <a:pt x="739" y="71783"/>
                  </a:cubicBezTo>
                  <a:cubicBezTo>
                    <a:pt x="512" y="72700"/>
                    <a:pt x="274" y="74248"/>
                    <a:pt x="0" y="76343"/>
                  </a:cubicBezTo>
                  <a:cubicBezTo>
                    <a:pt x="0" y="76343"/>
                    <a:pt x="26539" y="72486"/>
                    <a:pt x="39065" y="31731"/>
                  </a:cubicBezTo>
                  <a:cubicBezTo>
                    <a:pt x="40958" y="25563"/>
                    <a:pt x="42530" y="18551"/>
                    <a:pt x="43649" y="10585"/>
                  </a:cubicBezTo>
                  <a:cubicBezTo>
                    <a:pt x="44077" y="7513"/>
                    <a:pt x="44435" y="4311"/>
                    <a:pt x="44720" y="941"/>
                  </a:cubicBezTo>
                  <a:lnTo>
                    <a:pt x="42029" y="1"/>
                  </a:ln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639;p23"/>
            <p:cNvSpPr/>
            <p:nvPr/>
          </p:nvSpPr>
          <p:spPr>
            <a:xfrm>
              <a:off x="2673270" y="4062703"/>
              <a:ext cx="563578" cy="70317"/>
            </a:xfrm>
            <a:custGeom>
              <a:avLst/>
              <a:gdLst/>
              <a:ahLst/>
              <a:cxnLst/>
              <a:rect l="l" t="t" r="r" b="b"/>
              <a:pathLst>
                <a:path w="58508" h="7300" extrusionOk="0">
                  <a:moveTo>
                    <a:pt x="58496" y="1"/>
                  </a:moveTo>
                  <a:cubicBezTo>
                    <a:pt x="48793" y="3849"/>
                    <a:pt x="38356" y="5009"/>
                    <a:pt x="29318" y="5009"/>
                  </a:cubicBezTo>
                  <a:cubicBezTo>
                    <a:pt x="25913" y="5009"/>
                    <a:pt x="22706" y="4844"/>
                    <a:pt x="19813" y="4596"/>
                  </a:cubicBezTo>
                  <a:cubicBezTo>
                    <a:pt x="11204" y="3870"/>
                    <a:pt x="4061" y="2322"/>
                    <a:pt x="155" y="1346"/>
                  </a:cubicBezTo>
                  <a:cubicBezTo>
                    <a:pt x="96" y="2168"/>
                    <a:pt x="48" y="2941"/>
                    <a:pt x="1" y="3656"/>
                  </a:cubicBezTo>
                  <a:cubicBezTo>
                    <a:pt x="4073" y="4656"/>
                    <a:pt x="11133" y="6144"/>
                    <a:pt x="19563" y="6871"/>
                  </a:cubicBezTo>
                  <a:cubicBezTo>
                    <a:pt x="22932" y="7156"/>
                    <a:pt x="26230" y="7299"/>
                    <a:pt x="29457" y="7299"/>
                  </a:cubicBezTo>
                  <a:cubicBezTo>
                    <a:pt x="33707" y="7299"/>
                    <a:pt x="37827" y="7049"/>
                    <a:pt x="41744" y="6549"/>
                  </a:cubicBezTo>
                  <a:cubicBezTo>
                    <a:pt x="47780" y="5775"/>
                    <a:pt x="53400" y="4394"/>
                    <a:pt x="58508" y="2441"/>
                  </a:cubicBezTo>
                  <a:cubicBezTo>
                    <a:pt x="58508" y="1679"/>
                    <a:pt x="58496" y="870"/>
                    <a:pt x="58496" y="1"/>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640;p23"/>
            <p:cNvSpPr/>
            <p:nvPr/>
          </p:nvSpPr>
          <p:spPr>
            <a:xfrm>
              <a:off x="2677854" y="3989888"/>
              <a:ext cx="558425" cy="70076"/>
            </a:xfrm>
            <a:custGeom>
              <a:avLst/>
              <a:gdLst/>
              <a:ahLst/>
              <a:cxnLst/>
              <a:rect l="l" t="t" r="r" b="b"/>
              <a:pathLst>
                <a:path w="57973" h="7275" extrusionOk="0">
                  <a:moveTo>
                    <a:pt x="57949" y="0"/>
                  </a:moveTo>
                  <a:cubicBezTo>
                    <a:pt x="48255" y="3831"/>
                    <a:pt x="37846" y="4980"/>
                    <a:pt x="28828" y="4980"/>
                  </a:cubicBezTo>
                  <a:cubicBezTo>
                    <a:pt x="25429" y="4980"/>
                    <a:pt x="22228" y="4817"/>
                    <a:pt x="19337" y="4572"/>
                  </a:cubicBezTo>
                  <a:cubicBezTo>
                    <a:pt x="11074" y="3870"/>
                    <a:pt x="4156" y="2417"/>
                    <a:pt x="156" y="1441"/>
                  </a:cubicBezTo>
                  <a:cubicBezTo>
                    <a:pt x="108" y="2227"/>
                    <a:pt x="60" y="3001"/>
                    <a:pt x="1" y="3751"/>
                  </a:cubicBezTo>
                  <a:cubicBezTo>
                    <a:pt x="4144" y="4751"/>
                    <a:pt x="10990" y="6144"/>
                    <a:pt x="19087" y="6846"/>
                  </a:cubicBezTo>
                  <a:cubicBezTo>
                    <a:pt x="22456" y="7132"/>
                    <a:pt x="25754" y="7275"/>
                    <a:pt x="28981" y="7275"/>
                  </a:cubicBezTo>
                  <a:cubicBezTo>
                    <a:pt x="33231" y="7275"/>
                    <a:pt x="37351" y="7025"/>
                    <a:pt x="41268" y="6513"/>
                  </a:cubicBezTo>
                  <a:cubicBezTo>
                    <a:pt x="47292" y="5751"/>
                    <a:pt x="52876" y="4382"/>
                    <a:pt x="57972" y="2441"/>
                  </a:cubicBezTo>
                  <a:cubicBezTo>
                    <a:pt x="57972" y="1655"/>
                    <a:pt x="57960" y="834"/>
                    <a:pt x="57949" y="0"/>
                  </a:cubicBezTo>
                  <a:close/>
                </a:path>
              </a:pathLst>
            </a:custGeom>
            <a:solidFill>
              <a:srgbClr val="004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641;p23"/>
            <p:cNvSpPr/>
            <p:nvPr/>
          </p:nvSpPr>
          <p:spPr>
            <a:xfrm>
              <a:off x="2678548" y="2288429"/>
              <a:ext cx="127428" cy="254385"/>
            </a:xfrm>
            <a:custGeom>
              <a:avLst/>
              <a:gdLst/>
              <a:ahLst/>
              <a:cxnLst/>
              <a:rect l="l" t="t" r="r" b="b"/>
              <a:pathLst>
                <a:path w="13229" h="26409" extrusionOk="0">
                  <a:moveTo>
                    <a:pt x="9775" y="1"/>
                  </a:moveTo>
                  <a:lnTo>
                    <a:pt x="119" y="12419"/>
                  </a:lnTo>
                  <a:lnTo>
                    <a:pt x="0" y="26409"/>
                  </a:lnTo>
                  <a:lnTo>
                    <a:pt x="11490" y="17550"/>
                  </a:lnTo>
                  <a:cubicBezTo>
                    <a:pt x="11490" y="17550"/>
                    <a:pt x="13228" y="4596"/>
                    <a:pt x="9775" y="1"/>
                  </a:cubicBezTo>
                  <a:close/>
                </a:path>
              </a:pathLst>
            </a:custGeom>
            <a:solidFill>
              <a:srgbClr val="006D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642;p23"/>
            <p:cNvSpPr/>
            <p:nvPr/>
          </p:nvSpPr>
          <p:spPr>
            <a:xfrm>
              <a:off x="2898496" y="2212156"/>
              <a:ext cx="146809" cy="76289"/>
            </a:xfrm>
            <a:custGeom>
              <a:avLst/>
              <a:gdLst/>
              <a:ahLst/>
              <a:cxnLst/>
              <a:rect l="l" t="t" r="r" b="b"/>
              <a:pathLst>
                <a:path w="15241" h="7920" extrusionOk="0">
                  <a:moveTo>
                    <a:pt x="6455" y="0"/>
                  </a:moveTo>
                  <a:cubicBezTo>
                    <a:pt x="5137" y="0"/>
                    <a:pt x="3864" y="14"/>
                    <a:pt x="2810" y="14"/>
                  </a:cubicBezTo>
                  <a:cubicBezTo>
                    <a:pt x="2810" y="14"/>
                    <a:pt x="1679" y="216"/>
                    <a:pt x="0" y="585"/>
                  </a:cubicBezTo>
                  <a:cubicBezTo>
                    <a:pt x="827" y="2399"/>
                    <a:pt x="3711" y="7919"/>
                    <a:pt x="8313" y="7919"/>
                  </a:cubicBezTo>
                  <a:cubicBezTo>
                    <a:pt x="8484" y="7919"/>
                    <a:pt x="8658" y="7912"/>
                    <a:pt x="8835" y="7896"/>
                  </a:cubicBezTo>
                  <a:cubicBezTo>
                    <a:pt x="13145" y="7503"/>
                    <a:pt x="14717" y="3181"/>
                    <a:pt x="15240" y="954"/>
                  </a:cubicBezTo>
                  <a:lnTo>
                    <a:pt x="14478" y="692"/>
                  </a:lnTo>
                  <a:cubicBezTo>
                    <a:pt x="13420" y="86"/>
                    <a:pt x="9795" y="0"/>
                    <a:pt x="6455"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643;p23"/>
            <p:cNvSpPr/>
            <p:nvPr/>
          </p:nvSpPr>
          <p:spPr>
            <a:xfrm>
              <a:off x="3064613" y="2261017"/>
              <a:ext cx="129422" cy="196994"/>
            </a:xfrm>
            <a:custGeom>
              <a:avLst/>
              <a:gdLst/>
              <a:ahLst/>
              <a:cxnLst/>
              <a:rect l="l" t="t" r="r" b="b"/>
              <a:pathLst>
                <a:path w="13436" h="20451" extrusionOk="0">
                  <a:moveTo>
                    <a:pt x="4280" y="1"/>
                  </a:moveTo>
                  <a:cubicBezTo>
                    <a:pt x="4280" y="1"/>
                    <a:pt x="2458" y="3097"/>
                    <a:pt x="1458" y="4930"/>
                  </a:cubicBezTo>
                  <a:cubicBezTo>
                    <a:pt x="446" y="6764"/>
                    <a:pt x="506" y="8919"/>
                    <a:pt x="160" y="10883"/>
                  </a:cubicBezTo>
                  <a:cubicBezTo>
                    <a:pt x="0" y="11826"/>
                    <a:pt x="296" y="12253"/>
                    <a:pt x="731" y="12253"/>
                  </a:cubicBezTo>
                  <a:cubicBezTo>
                    <a:pt x="1204" y="12253"/>
                    <a:pt x="1841" y="11751"/>
                    <a:pt x="2244" y="10859"/>
                  </a:cubicBezTo>
                  <a:cubicBezTo>
                    <a:pt x="2927" y="9357"/>
                    <a:pt x="3452" y="7707"/>
                    <a:pt x="3901" y="7707"/>
                  </a:cubicBezTo>
                  <a:cubicBezTo>
                    <a:pt x="3961" y="7707"/>
                    <a:pt x="4020" y="7736"/>
                    <a:pt x="4078" y="7800"/>
                  </a:cubicBezTo>
                  <a:cubicBezTo>
                    <a:pt x="4566" y="8335"/>
                    <a:pt x="3982" y="16551"/>
                    <a:pt x="5244" y="18348"/>
                  </a:cubicBezTo>
                  <a:cubicBezTo>
                    <a:pt x="5385" y="18550"/>
                    <a:pt x="5513" y="18640"/>
                    <a:pt x="5628" y="18640"/>
                  </a:cubicBezTo>
                  <a:cubicBezTo>
                    <a:pt x="6552" y="18640"/>
                    <a:pt x="6721" y="12943"/>
                    <a:pt x="6721" y="12943"/>
                  </a:cubicBezTo>
                  <a:cubicBezTo>
                    <a:pt x="6721" y="12943"/>
                    <a:pt x="7149" y="19861"/>
                    <a:pt x="8340" y="20420"/>
                  </a:cubicBezTo>
                  <a:cubicBezTo>
                    <a:pt x="8384" y="20441"/>
                    <a:pt x="8426" y="20451"/>
                    <a:pt x="8465" y="20451"/>
                  </a:cubicBezTo>
                  <a:cubicBezTo>
                    <a:pt x="9493" y="20451"/>
                    <a:pt x="9019" y="13709"/>
                    <a:pt x="9019" y="13705"/>
                  </a:cubicBezTo>
                  <a:lnTo>
                    <a:pt x="9019" y="13705"/>
                  </a:lnTo>
                  <a:cubicBezTo>
                    <a:pt x="9019" y="13709"/>
                    <a:pt x="9434" y="18829"/>
                    <a:pt x="10549" y="18829"/>
                  </a:cubicBezTo>
                  <a:cubicBezTo>
                    <a:pt x="10566" y="18829"/>
                    <a:pt x="10584" y="18827"/>
                    <a:pt x="10602" y="18825"/>
                  </a:cubicBezTo>
                  <a:cubicBezTo>
                    <a:pt x="11436" y="18694"/>
                    <a:pt x="11221" y="14407"/>
                    <a:pt x="11055" y="12312"/>
                  </a:cubicBezTo>
                  <a:lnTo>
                    <a:pt x="11055" y="12312"/>
                  </a:lnTo>
                  <a:cubicBezTo>
                    <a:pt x="11055" y="12314"/>
                    <a:pt x="11558" y="16987"/>
                    <a:pt x="12279" y="16987"/>
                  </a:cubicBezTo>
                  <a:cubicBezTo>
                    <a:pt x="12319" y="16987"/>
                    <a:pt x="12359" y="16973"/>
                    <a:pt x="12400" y="16943"/>
                  </a:cubicBezTo>
                  <a:cubicBezTo>
                    <a:pt x="13400" y="16217"/>
                    <a:pt x="13436" y="6240"/>
                    <a:pt x="11245" y="537"/>
                  </a:cubicBezTo>
                  <a:lnTo>
                    <a:pt x="4280"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644;p23"/>
            <p:cNvSpPr/>
            <p:nvPr/>
          </p:nvSpPr>
          <p:spPr>
            <a:xfrm>
              <a:off x="3032664" y="2132011"/>
              <a:ext cx="142686" cy="138429"/>
            </a:xfrm>
            <a:custGeom>
              <a:avLst/>
              <a:gdLst/>
              <a:ahLst/>
              <a:cxnLst/>
              <a:rect l="l" t="t" r="r" b="b"/>
              <a:pathLst>
                <a:path w="14813" h="14371" extrusionOk="0">
                  <a:moveTo>
                    <a:pt x="406" y="0"/>
                  </a:moveTo>
                  <a:cubicBezTo>
                    <a:pt x="1" y="2501"/>
                    <a:pt x="48" y="4453"/>
                    <a:pt x="48" y="4453"/>
                  </a:cubicBezTo>
                  <a:cubicBezTo>
                    <a:pt x="48" y="6144"/>
                    <a:pt x="310" y="8894"/>
                    <a:pt x="310" y="8894"/>
                  </a:cubicBezTo>
                  <a:cubicBezTo>
                    <a:pt x="3751" y="10276"/>
                    <a:pt x="6335" y="11299"/>
                    <a:pt x="7680" y="13514"/>
                  </a:cubicBezTo>
                  <a:lnTo>
                    <a:pt x="10681" y="14169"/>
                  </a:lnTo>
                  <a:cubicBezTo>
                    <a:pt x="10824" y="14205"/>
                    <a:pt x="10955" y="14228"/>
                    <a:pt x="11097" y="14252"/>
                  </a:cubicBezTo>
                  <a:cubicBezTo>
                    <a:pt x="11732" y="14338"/>
                    <a:pt x="12333" y="14371"/>
                    <a:pt x="12859" y="14371"/>
                  </a:cubicBezTo>
                  <a:cubicBezTo>
                    <a:pt x="14020" y="14371"/>
                    <a:pt x="14813" y="14208"/>
                    <a:pt x="14788" y="14086"/>
                  </a:cubicBezTo>
                  <a:cubicBezTo>
                    <a:pt x="13157" y="5453"/>
                    <a:pt x="406" y="0"/>
                    <a:pt x="406"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645;p23"/>
            <p:cNvSpPr/>
            <p:nvPr/>
          </p:nvSpPr>
          <p:spPr>
            <a:xfrm>
              <a:off x="2768565" y="2261017"/>
              <a:ext cx="127650" cy="185493"/>
            </a:xfrm>
            <a:custGeom>
              <a:avLst/>
              <a:gdLst/>
              <a:ahLst/>
              <a:cxnLst/>
              <a:rect l="l" t="t" r="r" b="b"/>
              <a:pathLst>
                <a:path w="13252" h="19257" extrusionOk="0">
                  <a:moveTo>
                    <a:pt x="8764" y="1"/>
                  </a:moveTo>
                  <a:lnTo>
                    <a:pt x="1608" y="692"/>
                  </a:lnTo>
                  <a:cubicBezTo>
                    <a:pt x="1" y="6109"/>
                    <a:pt x="1179" y="15705"/>
                    <a:pt x="2156" y="16301"/>
                  </a:cubicBezTo>
                  <a:cubicBezTo>
                    <a:pt x="2191" y="16323"/>
                    <a:pt x="2226" y="16334"/>
                    <a:pt x="2259" y="16334"/>
                  </a:cubicBezTo>
                  <a:cubicBezTo>
                    <a:pt x="2931" y="16334"/>
                    <a:pt x="3061" y="11931"/>
                    <a:pt x="3061" y="11931"/>
                  </a:cubicBezTo>
                  <a:cubicBezTo>
                    <a:pt x="3061" y="13884"/>
                    <a:pt x="3180" y="17848"/>
                    <a:pt x="3954" y="17908"/>
                  </a:cubicBezTo>
                  <a:cubicBezTo>
                    <a:pt x="3963" y="17909"/>
                    <a:pt x="3971" y="17909"/>
                    <a:pt x="3980" y="17909"/>
                  </a:cubicBezTo>
                  <a:cubicBezTo>
                    <a:pt x="5025" y="17909"/>
                    <a:pt x="5049" y="13062"/>
                    <a:pt x="5049" y="13062"/>
                  </a:cubicBezTo>
                  <a:cubicBezTo>
                    <a:pt x="5049" y="13062"/>
                    <a:pt x="5093" y="19256"/>
                    <a:pt x="6025" y="19256"/>
                  </a:cubicBezTo>
                  <a:cubicBezTo>
                    <a:pt x="6067" y="19256"/>
                    <a:pt x="6111" y="19244"/>
                    <a:pt x="6156" y="19218"/>
                  </a:cubicBezTo>
                  <a:cubicBezTo>
                    <a:pt x="7216" y="18622"/>
                    <a:pt x="7109" y="12194"/>
                    <a:pt x="7109" y="12193"/>
                  </a:cubicBezTo>
                  <a:lnTo>
                    <a:pt x="7109" y="12193"/>
                  </a:lnTo>
                  <a:cubicBezTo>
                    <a:pt x="7109" y="12194"/>
                    <a:pt x="7675" y="17383"/>
                    <a:pt x="8521" y="17383"/>
                  </a:cubicBezTo>
                  <a:cubicBezTo>
                    <a:pt x="8633" y="17383"/>
                    <a:pt x="8750" y="17292"/>
                    <a:pt x="8871" y="17086"/>
                  </a:cubicBezTo>
                  <a:cubicBezTo>
                    <a:pt x="9907" y="15324"/>
                    <a:pt x="8776" y="7788"/>
                    <a:pt x="9180" y="7252"/>
                  </a:cubicBezTo>
                  <a:cubicBezTo>
                    <a:pt x="9233" y="7186"/>
                    <a:pt x="9290" y="7155"/>
                    <a:pt x="9350" y="7155"/>
                  </a:cubicBezTo>
                  <a:cubicBezTo>
                    <a:pt x="9768" y="7155"/>
                    <a:pt x="10369" y="8623"/>
                    <a:pt x="11097" y="9955"/>
                  </a:cubicBezTo>
                  <a:cubicBezTo>
                    <a:pt x="11521" y="10712"/>
                    <a:pt x="12117" y="11126"/>
                    <a:pt x="12551" y="11126"/>
                  </a:cubicBezTo>
                  <a:cubicBezTo>
                    <a:pt x="12982" y="11126"/>
                    <a:pt x="13252" y="10715"/>
                    <a:pt x="13026" y="9824"/>
                  </a:cubicBezTo>
                  <a:cubicBezTo>
                    <a:pt x="12562" y="8026"/>
                    <a:pt x="12467" y="6025"/>
                    <a:pt x="11395" y="4418"/>
                  </a:cubicBezTo>
                  <a:cubicBezTo>
                    <a:pt x="10335" y="2799"/>
                    <a:pt x="8764" y="1"/>
                    <a:pt x="8764"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646;p23"/>
            <p:cNvSpPr/>
            <p:nvPr/>
          </p:nvSpPr>
          <p:spPr>
            <a:xfrm>
              <a:off x="2783889" y="2154375"/>
              <a:ext cx="138477" cy="116062"/>
            </a:xfrm>
            <a:custGeom>
              <a:avLst/>
              <a:gdLst/>
              <a:ahLst/>
              <a:cxnLst/>
              <a:rect l="l" t="t" r="r" b="b"/>
              <a:pathLst>
                <a:path w="14376" h="12049" extrusionOk="0">
                  <a:moveTo>
                    <a:pt x="9983" y="0"/>
                  </a:moveTo>
                  <a:cubicBezTo>
                    <a:pt x="6196" y="2417"/>
                    <a:pt x="981" y="6703"/>
                    <a:pt x="17" y="11764"/>
                  </a:cubicBezTo>
                  <a:cubicBezTo>
                    <a:pt x="1" y="11886"/>
                    <a:pt x="797" y="12049"/>
                    <a:pt x="1958" y="12049"/>
                  </a:cubicBezTo>
                  <a:cubicBezTo>
                    <a:pt x="2484" y="12049"/>
                    <a:pt x="3085" y="12016"/>
                    <a:pt x="3720" y="11930"/>
                  </a:cubicBezTo>
                  <a:cubicBezTo>
                    <a:pt x="3851" y="11906"/>
                    <a:pt x="3994" y="11883"/>
                    <a:pt x="4125" y="11847"/>
                  </a:cubicBezTo>
                  <a:lnTo>
                    <a:pt x="7137" y="11192"/>
                  </a:lnTo>
                  <a:cubicBezTo>
                    <a:pt x="8173" y="9478"/>
                    <a:pt x="9959" y="8477"/>
                    <a:pt x="12328" y="7465"/>
                  </a:cubicBezTo>
                  <a:cubicBezTo>
                    <a:pt x="12923" y="7203"/>
                    <a:pt x="13566" y="6953"/>
                    <a:pt x="14233" y="6680"/>
                  </a:cubicBezTo>
                  <a:cubicBezTo>
                    <a:pt x="14257" y="6489"/>
                    <a:pt x="14269" y="6287"/>
                    <a:pt x="14281" y="6096"/>
                  </a:cubicBezTo>
                  <a:cubicBezTo>
                    <a:pt x="14376" y="4703"/>
                    <a:pt x="14305" y="3203"/>
                    <a:pt x="14162" y="2024"/>
                  </a:cubicBezTo>
                  <a:cubicBezTo>
                    <a:pt x="13697" y="1965"/>
                    <a:pt x="13185" y="1822"/>
                    <a:pt x="12709" y="1691"/>
                  </a:cubicBezTo>
                  <a:cubicBezTo>
                    <a:pt x="11483" y="1381"/>
                    <a:pt x="10923" y="750"/>
                    <a:pt x="9983"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647;p23"/>
            <p:cNvSpPr/>
            <p:nvPr/>
          </p:nvSpPr>
          <p:spPr>
            <a:xfrm>
              <a:off x="2911682" y="2087484"/>
              <a:ext cx="132245" cy="150893"/>
            </a:xfrm>
            <a:custGeom>
              <a:avLst/>
              <a:gdLst/>
              <a:ahLst/>
              <a:cxnLst/>
              <a:rect l="l" t="t" r="r" b="b"/>
              <a:pathLst>
                <a:path w="13729" h="15665"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2819" y="15183"/>
                    <a:pt x="4879" y="15665"/>
                    <a:pt x="6938" y="15665"/>
                  </a:cubicBezTo>
                  <a:cubicBezTo>
                    <a:pt x="9004" y="15665"/>
                    <a:pt x="11070" y="15180"/>
                    <a:pt x="13026" y="14208"/>
                  </a:cubicBezTo>
                  <a:cubicBezTo>
                    <a:pt x="12633" y="10981"/>
                    <a:pt x="12621" y="8564"/>
                    <a:pt x="12848" y="6421"/>
                  </a:cubicBezTo>
                  <a:cubicBezTo>
                    <a:pt x="13026" y="4790"/>
                    <a:pt x="13336" y="3326"/>
                    <a:pt x="13729" y="1778"/>
                  </a:cubicBezTo>
                  <a:cubicBezTo>
                    <a:pt x="12354" y="499"/>
                    <a:pt x="10818" y="0"/>
                    <a:pt x="9361" y="0"/>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648;p23"/>
            <p:cNvSpPr/>
            <p:nvPr/>
          </p:nvSpPr>
          <p:spPr>
            <a:xfrm>
              <a:off x="2911682" y="2087484"/>
              <a:ext cx="132245" cy="136974"/>
            </a:xfrm>
            <a:custGeom>
              <a:avLst/>
              <a:gdLst/>
              <a:ahLst/>
              <a:cxnLst/>
              <a:rect l="l" t="t" r="r" b="b"/>
              <a:pathLst>
                <a:path w="13729" h="14220" extrusionOk="0">
                  <a:moveTo>
                    <a:pt x="9361" y="0"/>
                  </a:moveTo>
                  <a:cubicBezTo>
                    <a:pt x="9001" y="0"/>
                    <a:pt x="8646" y="31"/>
                    <a:pt x="8299" y="87"/>
                  </a:cubicBezTo>
                  <a:cubicBezTo>
                    <a:pt x="7275" y="432"/>
                    <a:pt x="6240" y="825"/>
                    <a:pt x="5263" y="1230"/>
                  </a:cubicBezTo>
                  <a:cubicBezTo>
                    <a:pt x="3025" y="2492"/>
                    <a:pt x="894" y="4421"/>
                    <a:pt x="1" y="5457"/>
                  </a:cubicBezTo>
                  <a:cubicBezTo>
                    <a:pt x="798" y="7898"/>
                    <a:pt x="1275" y="10648"/>
                    <a:pt x="870" y="14220"/>
                  </a:cubicBezTo>
                  <a:cubicBezTo>
                    <a:pt x="7049" y="13315"/>
                    <a:pt x="11014" y="9445"/>
                    <a:pt x="12848" y="6421"/>
                  </a:cubicBezTo>
                  <a:cubicBezTo>
                    <a:pt x="13026" y="4790"/>
                    <a:pt x="13336" y="3326"/>
                    <a:pt x="13729" y="1778"/>
                  </a:cubicBezTo>
                  <a:cubicBezTo>
                    <a:pt x="12354" y="499"/>
                    <a:pt x="10818" y="0"/>
                    <a:pt x="9361"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649;p23"/>
            <p:cNvSpPr/>
            <p:nvPr/>
          </p:nvSpPr>
          <p:spPr>
            <a:xfrm>
              <a:off x="2791277" y="1684775"/>
              <a:ext cx="429504" cy="446081"/>
            </a:xfrm>
            <a:custGeom>
              <a:avLst/>
              <a:gdLst/>
              <a:ahLst/>
              <a:cxnLst/>
              <a:rect l="l" t="t" r="r" b="b"/>
              <a:pathLst>
                <a:path w="44589" h="46310" extrusionOk="0">
                  <a:moveTo>
                    <a:pt x="32218" y="0"/>
                  </a:moveTo>
                  <a:cubicBezTo>
                    <a:pt x="26003" y="0"/>
                    <a:pt x="20848" y="4596"/>
                    <a:pt x="19979" y="10573"/>
                  </a:cubicBezTo>
                  <a:cubicBezTo>
                    <a:pt x="19612" y="10547"/>
                    <a:pt x="19245" y="10534"/>
                    <a:pt x="18879" y="10534"/>
                  </a:cubicBezTo>
                  <a:cubicBezTo>
                    <a:pt x="12172" y="10534"/>
                    <a:pt x="5772" y="14773"/>
                    <a:pt x="3548" y="19312"/>
                  </a:cubicBezTo>
                  <a:cubicBezTo>
                    <a:pt x="0" y="26622"/>
                    <a:pt x="48" y="39946"/>
                    <a:pt x="8775" y="43910"/>
                  </a:cubicBezTo>
                  <a:cubicBezTo>
                    <a:pt x="12930" y="45792"/>
                    <a:pt x="14478" y="46208"/>
                    <a:pt x="17895" y="46303"/>
                  </a:cubicBezTo>
                  <a:cubicBezTo>
                    <a:pt x="18048" y="46308"/>
                    <a:pt x="18201" y="46310"/>
                    <a:pt x="18354" y="46310"/>
                  </a:cubicBezTo>
                  <a:cubicBezTo>
                    <a:pt x="27083" y="46310"/>
                    <a:pt x="34428" y="39650"/>
                    <a:pt x="35493" y="30933"/>
                  </a:cubicBezTo>
                  <a:cubicBezTo>
                    <a:pt x="35743" y="28897"/>
                    <a:pt x="36147" y="26670"/>
                    <a:pt x="36005" y="24146"/>
                  </a:cubicBezTo>
                  <a:cubicBezTo>
                    <a:pt x="40981" y="22551"/>
                    <a:pt x="44589" y="17883"/>
                    <a:pt x="44589" y="12371"/>
                  </a:cubicBezTo>
                  <a:cubicBezTo>
                    <a:pt x="44589" y="5537"/>
                    <a:pt x="39053" y="0"/>
                    <a:pt x="32218"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650;p23"/>
            <p:cNvSpPr/>
            <p:nvPr/>
          </p:nvSpPr>
          <p:spPr>
            <a:xfrm>
              <a:off x="3072693" y="1935911"/>
              <a:ext cx="116" cy="356"/>
            </a:xfrm>
            <a:custGeom>
              <a:avLst/>
              <a:gdLst/>
              <a:ahLst/>
              <a:cxnLst/>
              <a:rect l="l" t="t" r="r" b="b"/>
              <a:pathLst>
                <a:path w="12" h="37" extrusionOk="0">
                  <a:moveTo>
                    <a:pt x="0" y="1"/>
                  </a:moveTo>
                  <a:cubicBezTo>
                    <a:pt x="12" y="25"/>
                    <a:pt x="12" y="37"/>
                    <a:pt x="12" y="37"/>
                  </a:cubicBezTo>
                  <a:lnTo>
                    <a:pt x="12" y="1"/>
                  </a:ln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651;p23"/>
            <p:cNvSpPr/>
            <p:nvPr/>
          </p:nvSpPr>
          <p:spPr>
            <a:xfrm>
              <a:off x="2814778" y="1851557"/>
              <a:ext cx="259779" cy="327572"/>
            </a:xfrm>
            <a:custGeom>
              <a:avLst/>
              <a:gdLst/>
              <a:ahLst/>
              <a:cxnLst/>
              <a:rect l="l" t="t" r="r" b="b"/>
              <a:pathLst>
                <a:path w="26969" h="34007" extrusionOk="0">
                  <a:moveTo>
                    <a:pt x="14247" y="1"/>
                  </a:moveTo>
                  <a:cubicBezTo>
                    <a:pt x="13675" y="1"/>
                    <a:pt x="13078" y="18"/>
                    <a:pt x="12455" y="55"/>
                  </a:cubicBezTo>
                  <a:cubicBezTo>
                    <a:pt x="7133" y="365"/>
                    <a:pt x="4001" y="2937"/>
                    <a:pt x="2227" y="5366"/>
                  </a:cubicBezTo>
                  <a:cubicBezTo>
                    <a:pt x="2180" y="5425"/>
                    <a:pt x="2144" y="5485"/>
                    <a:pt x="2108" y="5544"/>
                  </a:cubicBezTo>
                  <a:cubicBezTo>
                    <a:pt x="1525" y="6354"/>
                    <a:pt x="1096" y="7151"/>
                    <a:pt x="787" y="7830"/>
                  </a:cubicBezTo>
                  <a:cubicBezTo>
                    <a:pt x="322" y="8830"/>
                    <a:pt x="60" y="9926"/>
                    <a:pt x="1" y="11033"/>
                  </a:cubicBezTo>
                  <a:cubicBezTo>
                    <a:pt x="1" y="11223"/>
                    <a:pt x="1" y="11354"/>
                    <a:pt x="13" y="11366"/>
                  </a:cubicBezTo>
                  <a:cubicBezTo>
                    <a:pt x="13" y="11723"/>
                    <a:pt x="25" y="13224"/>
                    <a:pt x="215" y="15295"/>
                  </a:cubicBezTo>
                  <a:cubicBezTo>
                    <a:pt x="322" y="16379"/>
                    <a:pt x="465" y="17617"/>
                    <a:pt x="691" y="18927"/>
                  </a:cubicBezTo>
                  <a:cubicBezTo>
                    <a:pt x="1656" y="24773"/>
                    <a:pt x="4037" y="32083"/>
                    <a:pt x="9871" y="33595"/>
                  </a:cubicBezTo>
                  <a:cubicBezTo>
                    <a:pt x="10945" y="33874"/>
                    <a:pt x="11974" y="34007"/>
                    <a:pt x="12957" y="34007"/>
                  </a:cubicBezTo>
                  <a:cubicBezTo>
                    <a:pt x="18718" y="34007"/>
                    <a:pt x="22882" y="29453"/>
                    <a:pt x="25099" y="23249"/>
                  </a:cubicBezTo>
                  <a:cubicBezTo>
                    <a:pt x="25230" y="22880"/>
                    <a:pt x="25349" y="22522"/>
                    <a:pt x="25468" y="22153"/>
                  </a:cubicBezTo>
                  <a:cubicBezTo>
                    <a:pt x="25492" y="22046"/>
                    <a:pt x="25528" y="21951"/>
                    <a:pt x="25552" y="21844"/>
                  </a:cubicBezTo>
                  <a:cubicBezTo>
                    <a:pt x="25671" y="21475"/>
                    <a:pt x="25778" y="21106"/>
                    <a:pt x="25873" y="20725"/>
                  </a:cubicBezTo>
                  <a:cubicBezTo>
                    <a:pt x="26611" y="17867"/>
                    <a:pt x="26969" y="14783"/>
                    <a:pt x="26945" y="11688"/>
                  </a:cubicBezTo>
                  <a:cubicBezTo>
                    <a:pt x="26933" y="10723"/>
                    <a:pt x="26885" y="9747"/>
                    <a:pt x="26790" y="8795"/>
                  </a:cubicBezTo>
                  <a:cubicBezTo>
                    <a:pt x="26790" y="8795"/>
                    <a:pt x="26623" y="7032"/>
                    <a:pt x="26623" y="7009"/>
                  </a:cubicBezTo>
                  <a:cubicBezTo>
                    <a:pt x="25831" y="4039"/>
                    <a:pt x="22870" y="1"/>
                    <a:pt x="14247"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652;p23"/>
            <p:cNvSpPr/>
            <p:nvPr/>
          </p:nvSpPr>
          <p:spPr>
            <a:xfrm>
              <a:off x="2830150" y="1839556"/>
              <a:ext cx="254837" cy="291229"/>
            </a:xfrm>
            <a:custGeom>
              <a:avLst/>
              <a:gdLst/>
              <a:ahLst/>
              <a:cxnLst/>
              <a:rect l="l" t="t" r="r" b="b"/>
              <a:pathLst>
                <a:path w="26456" h="30234" extrusionOk="0">
                  <a:moveTo>
                    <a:pt x="12400" y="1"/>
                  </a:moveTo>
                  <a:cubicBezTo>
                    <a:pt x="11864" y="1"/>
                    <a:pt x="11311" y="17"/>
                    <a:pt x="10740" y="51"/>
                  </a:cubicBezTo>
                  <a:cubicBezTo>
                    <a:pt x="5418" y="373"/>
                    <a:pt x="1786" y="3623"/>
                    <a:pt x="0" y="6052"/>
                  </a:cubicBezTo>
                  <a:cubicBezTo>
                    <a:pt x="3536" y="10517"/>
                    <a:pt x="13073" y="16898"/>
                    <a:pt x="13073" y="16898"/>
                  </a:cubicBezTo>
                  <a:cubicBezTo>
                    <a:pt x="15240" y="18089"/>
                    <a:pt x="17110" y="18732"/>
                    <a:pt x="18526" y="18982"/>
                  </a:cubicBezTo>
                  <a:cubicBezTo>
                    <a:pt x="18884" y="19875"/>
                    <a:pt x="19074" y="20959"/>
                    <a:pt x="18717" y="22018"/>
                  </a:cubicBezTo>
                  <a:cubicBezTo>
                    <a:pt x="17872" y="24578"/>
                    <a:pt x="16443" y="28376"/>
                    <a:pt x="19003" y="30233"/>
                  </a:cubicBezTo>
                  <a:cubicBezTo>
                    <a:pt x="19003" y="30233"/>
                    <a:pt x="17693" y="28186"/>
                    <a:pt x="19003" y="25864"/>
                  </a:cubicBezTo>
                  <a:cubicBezTo>
                    <a:pt x="20312" y="23554"/>
                    <a:pt x="23325" y="21292"/>
                    <a:pt x="22301" y="18077"/>
                  </a:cubicBezTo>
                  <a:cubicBezTo>
                    <a:pt x="22813" y="17506"/>
                    <a:pt x="22872" y="16637"/>
                    <a:pt x="23098" y="15696"/>
                  </a:cubicBezTo>
                  <a:cubicBezTo>
                    <a:pt x="23610" y="13636"/>
                    <a:pt x="26075" y="13398"/>
                    <a:pt x="26075" y="13398"/>
                  </a:cubicBezTo>
                  <a:cubicBezTo>
                    <a:pt x="26075" y="13398"/>
                    <a:pt x="26456" y="10993"/>
                    <a:pt x="26373" y="10041"/>
                  </a:cubicBezTo>
                  <a:cubicBezTo>
                    <a:pt x="26373" y="10041"/>
                    <a:pt x="25980" y="7469"/>
                    <a:pt x="25980" y="7445"/>
                  </a:cubicBezTo>
                  <a:cubicBezTo>
                    <a:pt x="25183" y="4459"/>
                    <a:pt x="21242" y="1"/>
                    <a:pt x="12400"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653;p23"/>
            <p:cNvSpPr/>
            <p:nvPr/>
          </p:nvSpPr>
          <p:spPr>
            <a:xfrm>
              <a:off x="3032896" y="1964950"/>
              <a:ext cx="79516" cy="100689"/>
            </a:xfrm>
            <a:custGeom>
              <a:avLst/>
              <a:gdLst/>
              <a:ahLst/>
              <a:cxnLst/>
              <a:rect l="l" t="t" r="r" b="b"/>
              <a:pathLst>
                <a:path w="8255" h="10453" extrusionOk="0">
                  <a:moveTo>
                    <a:pt x="4883" y="1"/>
                  </a:moveTo>
                  <a:cubicBezTo>
                    <a:pt x="3401" y="1"/>
                    <a:pt x="1834" y="939"/>
                    <a:pt x="1834" y="939"/>
                  </a:cubicBezTo>
                  <a:cubicBezTo>
                    <a:pt x="1" y="5403"/>
                    <a:pt x="1108" y="10345"/>
                    <a:pt x="1108" y="10345"/>
                  </a:cubicBezTo>
                  <a:cubicBezTo>
                    <a:pt x="1422" y="10418"/>
                    <a:pt x="1726" y="10453"/>
                    <a:pt x="2020" y="10453"/>
                  </a:cubicBezTo>
                  <a:cubicBezTo>
                    <a:pt x="6238" y="10453"/>
                    <a:pt x="8255" y="3275"/>
                    <a:pt x="6930" y="1082"/>
                  </a:cubicBezTo>
                  <a:cubicBezTo>
                    <a:pt x="6438" y="267"/>
                    <a:pt x="5672" y="1"/>
                    <a:pt x="4883"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654;p23"/>
            <p:cNvSpPr/>
            <p:nvPr/>
          </p:nvSpPr>
          <p:spPr>
            <a:xfrm>
              <a:off x="3034273" y="2061141"/>
              <a:ext cx="25815" cy="14352"/>
            </a:xfrm>
            <a:custGeom>
              <a:avLst/>
              <a:gdLst/>
              <a:ahLst/>
              <a:cxnLst/>
              <a:rect l="l" t="t" r="r" b="b"/>
              <a:pathLst>
                <a:path w="2680" h="1490" extrusionOk="0">
                  <a:moveTo>
                    <a:pt x="0" y="0"/>
                  </a:moveTo>
                  <a:lnTo>
                    <a:pt x="0" y="0"/>
                  </a:lnTo>
                  <a:cubicBezTo>
                    <a:pt x="664" y="1223"/>
                    <a:pt x="1578" y="1489"/>
                    <a:pt x="2264" y="1489"/>
                  </a:cubicBezTo>
                  <a:cubicBezTo>
                    <a:pt x="2280" y="1489"/>
                    <a:pt x="2295" y="1489"/>
                    <a:pt x="2310" y="1489"/>
                  </a:cubicBezTo>
                  <a:cubicBezTo>
                    <a:pt x="2441" y="1131"/>
                    <a:pt x="2560" y="762"/>
                    <a:pt x="2679" y="393"/>
                  </a:cubicBezTo>
                  <a:lnTo>
                    <a:pt x="2679" y="393"/>
                  </a:lnTo>
                  <a:cubicBezTo>
                    <a:pt x="2468" y="469"/>
                    <a:pt x="2235" y="499"/>
                    <a:pt x="1998" y="499"/>
                  </a:cubicBezTo>
                  <a:cubicBezTo>
                    <a:pt x="1036" y="499"/>
                    <a:pt x="1" y="0"/>
                    <a:pt x="0" y="0"/>
                  </a:cubicBezTo>
                  <a:close/>
                </a:path>
              </a:pathLst>
            </a:custGeom>
            <a:solidFill>
              <a:srgbClr val="FF795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655;p23"/>
            <p:cNvSpPr/>
            <p:nvPr/>
          </p:nvSpPr>
          <p:spPr>
            <a:xfrm>
              <a:off x="1611479" y="4150765"/>
              <a:ext cx="70770" cy="82059"/>
            </a:xfrm>
            <a:custGeom>
              <a:avLst/>
              <a:gdLst/>
              <a:ahLst/>
              <a:cxnLst/>
              <a:rect l="l" t="t" r="r" b="b"/>
              <a:pathLst>
                <a:path w="7347" h="8519" extrusionOk="0">
                  <a:moveTo>
                    <a:pt x="2378" y="0"/>
                  </a:moveTo>
                  <a:cubicBezTo>
                    <a:pt x="1539" y="0"/>
                    <a:pt x="711" y="155"/>
                    <a:pt x="1" y="573"/>
                  </a:cubicBezTo>
                  <a:lnTo>
                    <a:pt x="1" y="7836"/>
                  </a:lnTo>
                  <a:cubicBezTo>
                    <a:pt x="1108" y="8293"/>
                    <a:pt x="2291" y="8518"/>
                    <a:pt x="3547" y="8518"/>
                  </a:cubicBezTo>
                  <a:cubicBezTo>
                    <a:pt x="4221" y="8518"/>
                    <a:pt x="4917" y="8453"/>
                    <a:pt x="5632" y="8324"/>
                  </a:cubicBezTo>
                  <a:lnTo>
                    <a:pt x="7347" y="1311"/>
                  </a:lnTo>
                  <a:cubicBezTo>
                    <a:pt x="7347" y="1311"/>
                    <a:pt x="4816" y="0"/>
                    <a:pt x="2378"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656;p23"/>
            <p:cNvSpPr/>
            <p:nvPr/>
          </p:nvSpPr>
          <p:spPr>
            <a:xfrm>
              <a:off x="2013311" y="4160262"/>
              <a:ext cx="70770" cy="80894"/>
            </a:xfrm>
            <a:custGeom>
              <a:avLst/>
              <a:gdLst/>
              <a:ahLst/>
              <a:cxnLst/>
              <a:rect l="l" t="t" r="r" b="b"/>
              <a:pathLst>
                <a:path w="7347" h="8398" extrusionOk="0">
                  <a:moveTo>
                    <a:pt x="4959" y="0"/>
                  </a:moveTo>
                  <a:cubicBezTo>
                    <a:pt x="2524" y="0"/>
                    <a:pt x="0" y="1302"/>
                    <a:pt x="0" y="1302"/>
                  </a:cubicBezTo>
                  <a:lnTo>
                    <a:pt x="857" y="8398"/>
                  </a:lnTo>
                  <a:lnTo>
                    <a:pt x="6299" y="7921"/>
                  </a:lnTo>
                  <a:lnTo>
                    <a:pt x="7346" y="575"/>
                  </a:lnTo>
                  <a:cubicBezTo>
                    <a:pt x="6633" y="156"/>
                    <a:pt x="5801" y="0"/>
                    <a:pt x="4959"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657;p23"/>
            <p:cNvSpPr/>
            <p:nvPr/>
          </p:nvSpPr>
          <p:spPr>
            <a:xfrm>
              <a:off x="1604140" y="2997934"/>
              <a:ext cx="551201" cy="1189084"/>
            </a:xfrm>
            <a:custGeom>
              <a:avLst/>
              <a:gdLst/>
              <a:ahLst/>
              <a:cxnLst/>
              <a:rect l="l" t="t" r="r" b="b"/>
              <a:pathLst>
                <a:path w="57223" h="123445" extrusionOk="0">
                  <a:moveTo>
                    <a:pt x="53591" y="0"/>
                  </a:moveTo>
                  <a:lnTo>
                    <a:pt x="7466" y="1298"/>
                  </a:lnTo>
                  <a:lnTo>
                    <a:pt x="1" y="120837"/>
                  </a:lnTo>
                  <a:lnTo>
                    <a:pt x="8764" y="122289"/>
                  </a:lnTo>
                  <a:lnTo>
                    <a:pt x="28468" y="16764"/>
                  </a:lnTo>
                  <a:cubicBezTo>
                    <a:pt x="28468" y="16764"/>
                    <a:pt x="29860" y="16653"/>
                    <a:pt x="31208" y="16653"/>
                  </a:cubicBezTo>
                  <a:cubicBezTo>
                    <a:pt x="31882" y="16653"/>
                    <a:pt x="32544" y="16681"/>
                    <a:pt x="33017" y="16764"/>
                  </a:cubicBezTo>
                  <a:lnTo>
                    <a:pt x="41934" y="123444"/>
                  </a:lnTo>
                  <a:lnTo>
                    <a:pt x="50257" y="122003"/>
                  </a:lnTo>
                  <a:cubicBezTo>
                    <a:pt x="50257" y="122003"/>
                    <a:pt x="57222" y="41208"/>
                    <a:pt x="5359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658;p23"/>
            <p:cNvSpPr/>
            <p:nvPr/>
          </p:nvSpPr>
          <p:spPr>
            <a:xfrm>
              <a:off x="1670993" y="3201393"/>
              <a:ext cx="176063" cy="941789"/>
            </a:xfrm>
            <a:custGeom>
              <a:avLst/>
              <a:gdLst/>
              <a:ahLst/>
              <a:cxnLst/>
              <a:rect l="l" t="t" r="r" b="b"/>
              <a:pathLst>
                <a:path w="18278" h="97772" extrusionOk="0">
                  <a:moveTo>
                    <a:pt x="17877" y="1"/>
                  </a:moveTo>
                  <a:cubicBezTo>
                    <a:pt x="17706" y="1"/>
                    <a:pt x="17558" y="130"/>
                    <a:pt x="17527" y="296"/>
                  </a:cubicBezTo>
                  <a:lnTo>
                    <a:pt x="37" y="97343"/>
                  </a:lnTo>
                  <a:cubicBezTo>
                    <a:pt x="1" y="97546"/>
                    <a:pt x="120" y="97736"/>
                    <a:pt x="322" y="97772"/>
                  </a:cubicBezTo>
                  <a:lnTo>
                    <a:pt x="382" y="97772"/>
                  </a:lnTo>
                  <a:cubicBezTo>
                    <a:pt x="561" y="97772"/>
                    <a:pt x="703" y="97653"/>
                    <a:pt x="739" y="97474"/>
                  </a:cubicBezTo>
                  <a:lnTo>
                    <a:pt x="18241" y="427"/>
                  </a:lnTo>
                  <a:cubicBezTo>
                    <a:pt x="18277" y="224"/>
                    <a:pt x="18146" y="46"/>
                    <a:pt x="17956" y="10"/>
                  </a:cubicBezTo>
                  <a:cubicBezTo>
                    <a:pt x="17929" y="4"/>
                    <a:pt x="17903" y="1"/>
                    <a:pt x="17877"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659;p23"/>
            <p:cNvSpPr/>
            <p:nvPr/>
          </p:nvSpPr>
          <p:spPr>
            <a:xfrm>
              <a:off x="1872371" y="3020289"/>
              <a:ext cx="56658" cy="111034"/>
            </a:xfrm>
            <a:custGeom>
              <a:avLst/>
              <a:gdLst/>
              <a:ahLst/>
              <a:cxnLst/>
              <a:rect l="l" t="t" r="r" b="b"/>
              <a:pathLst>
                <a:path w="5882" h="11527" extrusionOk="0">
                  <a:moveTo>
                    <a:pt x="5513" y="0"/>
                  </a:moveTo>
                  <a:cubicBezTo>
                    <a:pt x="5321" y="0"/>
                    <a:pt x="5155" y="140"/>
                    <a:pt x="5144" y="334"/>
                  </a:cubicBezTo>
                  <a:lnTo>
                    <a:pt x="4418" y="8216"/>
                  </a:lnTo>
                  <a:cubicBezTo>
                    <a:pt x="4287" y="9693"/>
                    <a:pt x="3060" y="10812"/>
                    <a:pt x="1584" y="10812"/>
                  </a:cubicBezTo>
                  <a:lnTo>
                    <a:pt x="358" y="10812"/>
                  </a:lnTo>
                  <a:cubicBezTo>
                    <a:pt x="167" y="10812"/>
                    <a:pt x="0" y="10967"/>
                    <a:pt x="0" y="11169"/>
                  </a:cubicBezTo>
                  <a:cubicBezTo>
                    <a:pt x="0" y="11372"/>
                    <a:pt x="167" y="11526"/>
                    <a:pt x="358" y="11526"/>
                  </a:cubicBezTo>
                  <a:lnTo>
                    <a:pt x="1584" y="11526"/>
                  </a:lnTo>
                  <a:cubicBezTo>
                    <a:pt x="3441" y="11526"/>
                    <a:pt x="4965" y="10133"/>
                    <a:pt x="5132" y="8288"/>
                  </a:cubicBezTo>
                  <a:lnTo>
                    <a:pt x="5858" y="394"/>
                  </a:lnTo>
                  <a:cubicBezTo>
                    <a:pt x="5882" y="203"/>
                    <a:pt x="5727" y="25"/>
                    <a:pt x="5537" y="1"/>
                  </a:cubicBezTo>
                  <a:cubicBezTo>
                    <a:pt x="5529" y="1"/>
                    <a:pt x="5521" y="0"/>
                    <a:pt x="551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660;p23"/>
            <p:cNvSpPr/>
            <p:nvPr/>
          </p:nvSpPr>
          <p:spPr>
            <a:xfrm>
              <a:off x="1954365" y="3200777"/>
              <a:ext cx="80518" cy="954793"/>
            </a:xfrm>
            <a:custGeom>
              <a:avLst/>
              <a:gdLst/>
              <a:ahLst/>
              <a:cxnLst/>
              <a:rect l="l" t="t" r="r" b="b"/>
              <a:pathLst>
                <a:path w="8359" h="99122" extrusionOk="0">
                  <a:moveTo>
                    <a:pt x="387" y="0"/>
                  </a:moveTo>
                  <a:cubicBezTo>
                    <a:pt x="373" y="0"/>
                    <a:pt x="359" y="1"/>
                    <a:pt x="346" y="2"/>
                  </a:cubicBezTo>
                  <a:cubicBezTo>
                    <a:pt x="143" y="26"/>
                    <a:pt x="0" y="193"/>
                    <a:pt x="12" y="395"/>
                  </a:cubicBezTo>
                  <a:lnTo>
                    <a:pt x="7632" y="98800"/>
                  </a:lnTo>
                  <a:cubicBezTo>
                    <a:pt x="7644" y="98979"/>
                    <a:pt x="7799" y="99122"/>
                    <a:pt x="7989" y="99122"/>
                  </a:cubicBezTo>
                  <a:lnTo>
                    <a:pt x="8013" y="99122"/>
                  </a:lnTo>
                  <a:cubicBezTo>
                    <a:pt x="8216" y="99110"/>
                    <a:pt x="8358" y="98931"/>
                    <a:pt x="8347" y="98741"/>
                  </a:cubicBezTo>
                  <a:lnTo>
                    <a:pt x="738" y="336"/>
                  </a:lnTo>
                  <a:cubicBezTo>
                    <a:pt x="716" y="147"/>
                    <a:pt x="570" y="0"/>
                    <a:pt x="387"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661;p23"/>
            <p:cNvSpPr/>
            <p:nvPr/>
          </p:nvSpPr>
          <p:spPr>
            <a:xfrm>
              <a:off x="1683495" y="3020867"/>
              <a:ext cx="97500" cy="139816"/>
            </a:xfrm>
            <a:custGeom>
              <a:avLst/>
              <a:gdLst/>
              <a:ahLst/>
              <a:cxnLst/>
              <a:rect l="l" t="t" r="r" b="b"/>
              <a:pathLst>
                <a:path w="10122" h="14515" extrusionOk="0">
                  <a:moveTo>
                    <a:pt x="9514" y="1"/>
                  </a:moveTo>
                  <a:cubicBezTo>
                    <a:pt x="9311" y="1"/>
                    <a:pt x="9157" y="167"/>
                    <a:pt x="9169" y="370"/>
                  </a:cubicBezTo>
                  <a:cubicBezTo>
                    <a:pt x="9395" y="11371"/>
                    <a:pt x="691" y="13717"/>
                    <a:pt x="310" y="13812"/>
                  </a:cubicBezTo>
                  <a:cubicBezTo>
                    <a:pt x="120" y="13859"/>
                    <a:pt x="1" y="14050"/>
                    <a:pt x="60" y="14240"/>
                  </a:cubicBezTo>
                  <a:cubicBezTo>
                    <a:pt x="96" y="14407"/>
                    <a:pt x="239" y="14514"/>
                    <a:pt x="406" y="14514"/>
                  </a:cubicBezTo>
                  <a:cubicBezTo>
                    <a:pt x="429" y="14514"/>
                    <a:pt x="465" y="14514"/>
                    <a:pt x="489" y="14502"/>
                  </a:cubicBezTo>
                  <a:cubicBezTo>
                    <a:pt x="584" y="14479"/>
                    <a:pt x="10121" y="11943"/>
                    <a:pt x="9883" y="346"/>
                  </a:cubicBezTo>
                  <a:cubicBezTo>
                    <a:pt x="9883" y="155"/>
                    <a:pt x="9716" y="1"/>
                    <a:pt x="952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662;p23"/>
            <p:cNvSpPr/>
            <p:nvPr/>
          </p:nvSpPr>
          <p:spPr>
            <a:xfrm>
              <a:off x="2045528" y="3020867"/>
              <a:ext cx="70086" cy="117796"/>
            </a:xfrm>
            <a:custGeom>
              <a:avLst/>
              <a:gdLst/>
              <a:ahLst/>
              <a:cxnLst/>
              <a:rect l="l" t="t" r="r" b="b"/>
              <a:pathLst>
                <a:path w="7276" h="12229" extrusionOk="0">
                  <a:moveTo>
                    <a:pt x="370" y="1"/>
                  </a:moveTo>
                  <a:cubicBezTo>
                    <a:pt x="167" y="1"/>
                    <a:pt x="13" y="155"/>
                    <a:pt x="13" y="358"/>
                  </a:cubicBezTo>
                  <a:cubicBezTo>
                    <a:pt x="1" y="9454"/>
                    <a:pt x="6668" y="12181"/>
                    <a:pt x="6740" y="12204"/>
                  </a:cubicBezTo>
                  <a:cubicBezTo>
                    <a:pt x="6775" y="12216"/>
                    <a:pt x="6823" y="12228"/>
                    <a:pt x="6871" y="12228"/>
                  </a:cubicBezTo>
                  <a:cubicBezTo>
                    <a:pt x="7014" y="12228"/>
                    <a:pt x="7145" y="12145"/>
                    <a:pt x="7204" y="12002"/>
                  </a:cubicBezTo>
                  <a:cubicBezTo>
                    <a:pt x="7275" y="11812"/>
                    <a:pt x="7180" y="11609"/>
                    <a:pt x="7002" y="11526"/>
                  </a:cubicBezTo>
                  <a:cubicBezTo>
                    <a:pt x="6740" y="11431"/>
                    <a:pt x="727" y="8942"/>
                    <a:pt x="727" y="358"/>
                  </a:cubicBezTo>
                  <a:cubicBezTo>
                    <a:pt x="727" y="155"/>
                    <a:pt x="572" y="1"/>
                    <a:pt x="370"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663;p23"/>
            <p:cNvSpPr/>
            <p:nvPr/>
          </p:nvSpPr>
          <p:spPr>
            <a:xfrm>
              <a:off x="1404033" y="4202843"/>
              <a:ext cx="277320" cy="133844"/>
            </a:xfrm>
            <a:custGeom>
              <a:avLst/>
              <a:gdLst/>
              <a:ahLst/>
              <a:cxnLst/>
              <a:rect l="l" t="t" r="r" b="b"/>
              <a:pathLst>
                <a:path w="28790" h="13895" extrusionOk="0">
                  <a:moveTo>
                    <a:pt x="20777" y="0"/>
                  </a:moveTo>
                  <a:cubicBezTo>
                    <a:pt x="20777" y="0"/>
                    <a:pt x="15478" y="2810"/>
                    <a:pt x="13704" y="4477"/>
                  </a:cubicBezTo>
                  <a:cubicBezTo>
                    <a:pt x="13704" y="4477"/>
                    <a:pt x="7525" y="5620"/>
                    <a:pt x="3334" y="8084"/>
                  </a:cubicBezTo>
                  <a:cubicBezTo>
                    <a:pt x="1786" y="8989"/>
                    <a:pt x="691" y="10454"/>
                    <a:pt x="238" y="12132"/>
                  </a:cubicBezTo>
                  <a:cubicBezTo>
                    <a:pt x="84" y="12704"/>
                    <a:pt x="0" y="13287"/>
                    <a:pt x="0" y="13895"/>
                  </a:cubicBezTo>
                  <a:lnTo>
                    <a:pt x="27408" y="13895"/>
                  </a:lnTo>
                  <a:cubicBezTo>
                    <a:pt x="27480" y="13311"/>
                    <a:pt x="27551" y="12728"/>
                    <a:pt x="27635" y="12132"/>
                  </a:cubicBezTo>
                  <a:cubicBezTo>
                    <a:pt x="28123" y="8584"/>
                    <a:pt x="28790" y="4870"/>
                    <a:pt x="27647" y="976"/>
                  </a:cubicBezTo>
                  <a:lnTo>
                    <a:pt x="27647" y="976"/>
                  </a:lnTo>
                  <a:cubicBezTo>
                    <a:pt x="27646" y="976"/>
                    <a:pt x="27086" y="1159"/>
                    <a:pt x="26027" y="1159"/>
                  </a:cubicBezTo>
                  <a:cubicBezTo>
                    <a:pt x="24858" y="1159"/>
                    <a:pt x="23081" y="937"/>
                    <a:pt x="2077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664;p23"/>
            <p:cNvSpPr/>
            <p:nvPr/>
          </p:nvSpPr>
          <p:spPr>
            <a:xfrm>
              <a:off x="1457122" y="4249287"/>
              <a:ext cx="92453" cy="20874"/>
            </a:xfrm>
            <a:custGeom>
              <a:avLst/>
              <a:gdLst/>
              <a:ahLst/>
              <a:cxnLst/>
              <a:rect l="l" t="t" r="r" b="b"/>
              <a:pathLst>
                <a:path w="9598" h="2167" extrusionOk="0">
                  <a:moveTo>
                    <a:pt x="4251" y="0"/>
                  </a:moveTo>
                  <a:cubicBezTo>
                    <a:pt x="1715" y="12"/>
                    <a:pt x="1" y="2167"/>
                    <a:pt x="1" y="2167"/>
                  </a:cubicBezTo>
                  <a:lnTo>
                    <a:pt x="2001" y="1357"/>
                  </a:lnTo>
                  <a:cubicBezTo>
                    <a:pt x="2001" y="1357"/>
                    <a:pt x="2855" y="1031"/>
                    <a:pt x="4307" y="1031"/>
                  </a:cubicBezTo>
                  <a:cubicBezTo>
                    <a:pt x="4653" y="1031"/>
                    <a:pt x="5032" y="1050"/>
                    <a:pt x="5442" y="1095"/>
                  </a:cubicBezTo>
                  <a:cubicBezTo>
                    <a:pt x="6406" y="1215"/>
                    <a:pt x="7216" y="1500"/>
                    <a:pt x="7764" y="1750"/>
                  </a:cubicBezTo>
                  <a:cubicBezTo>
                    <a:pt x="8123" y="1922"/>
                    <a:pt x="8514" y="2010"/>
                    <a:pt x="8906" y="2010"/>
                  </a:cubicBezTo>
                  <a:cubicBezTo>
                    <a:pt x="9139" y="2010"/>
                    <a:pt x="9371" y="1979"/>
                    <a:pt x="9597" y="1917"/>
                  </a:cubicBezTo>
                  <a:cubicBezTo>
                    <a:pt x="9597" y="1917"/>
                    <a:pt x="7776"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665;p23"/>
            <p:cNvSpPr/>
            <p:nvPr/>
          </p:nvSpPr>
          <p:spPr>
            <a:xfrm>
              <a:off x="1490612" y="4238962"/>
              <a:ext cx="92443" cy="20768"/>
            </a:xfrm>
            <a:custGeom>
              <a:avLst/>
              <a:gdLst/>
              <a:ahLst/>
              <a:cxnLst/>
              <a:rect l="l" t="t" r="r" b="b"/>
              <a:pathLst>
                <a:path w="9597" h="2156" extrusionOk="0">
                  <a:moveTo>
                    <a:pt x="4251" y="1"/>
                  </a:moveTo>
                  <a:cubicBezTo>
                    <a:pt x="1715" y="1"/>
                    <a:pt x="0" y="2156"/>
                    <a:pt x="0" y="2156"/>
                  </a:cubicBezTo>
                  <a:lnTo>
                    <a:pt x="2001" y="1358"/>
                  </a:lnTo>
                  <a:cubicBezTo>
                    <a:pt x="2001" y="1358"/>
                    <a:pt x="2847" y="1027"/>
                    <a:pt x="4285" y="1027"/>
                  </a:cubicBezTo>
                  <a:cubicBezTo>
                    <a:pt x="4637" y="1027"/>
                    <a:pt x="5023" y="1047"/>
                    <a:pt x="5442" y="1096"/>
                  </a:cubicBezTo>
                  <a:cubicBezTo>
                    <a:pt x="6406" y="1203"/>
                    <a:pt x="7216" y="1501"/>
                    <a:pt x="7763" y="1751"/>
                  </a:cubicBezTo>
                  <a:cubicBezTo>
                    <a:pt x="8120" y="1914"/>
                    <a:pt x="8505" y="1999"/>
                    <a:pt x="8894" y="1999"/>
                  </a:cubicBezTo>
                  <a:cubicBezTo>
                    <a:pt x="9128" y="1999"/>
                    <a:pt x="9364" y="1968"/>
                    <a:pt x="9597" y="1906"/>
                  </a:cubicBezTo>
                  <a:cubicBezTo>
                    <a:pt x="9597" y="1906"/>
                    <a:pt x="7763" y="1"/>
                    <a:pt x="4251"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666;p23"/>
            <p:cNvSpPr/>
            <p:nvPr/>
          </p:nvSpPr>
          <p:spPr>
            <a:xfrm>
              <a:off x="1525016" y="4226922"/>
              <a:ext cx="92443" cy="20768"/>
            </a:xfrm>
            <a:custGeom>
              <a:avLst/>
              <a:gdLst/>
              <a:ahLst/>
              <a:cxnLst/>
              <a:rect l="l" t="t" r="r" b="b"/>
              <a:pathLst>
                <a:path w="9597" h="2156" extrusionOk="0">
                  <a:moveTo>
                    <a:pt x="4251" y="0"/>
                  </a:moveTo>
                  <a:cubicBezTo>
                    <a:pt x="1727" y="0"/>
                    <a:pt x="0" y="2155"/>
                    <a:pt x="0" y="2155"/>
                  </a:cubicBezTo>
                  <a:lnTo>
                    <a:pt x="2001" y="1358"/>
                  </a:lnTo>
                  <a:cubicBezTo>
                    <a:pt x="2001" y="1358"/>
                    <a:pt x="2847" y="1027"/>
                    <a:pt x="4285" y="1027"/>
                  </a:cubicBezTo>
                  <a:cubicBezTo>
                    <a:pt x="4637" y="1027"/>
                    <a:pt x="5023" y="1047"/>
                    <a:pt x="5441" y="1096"/>
                  </a:cubicBezTo>
                  <a:cubicBezTo>
                    <a:pt x="6406" y="1203"/>
                    <a:pt x="7215" y="1501"/>
                    <a:pt x="7763" y="1751"/>
                  </a:cubicBezTo>
                  <a:cubicBezTo>
                    <a:pt x="8120" y="1914"/>
                    <a:pt x="8509" y="1999"/>
                    <a:pt x="8899" y="1999"/>
                  </a:cubicBezTo>
                  <a:cubicBezTo>
                    <a:pt x="9134" y="1999"/>
                    <a:pt x="9368" y="1968"/>
                    <a:pt x="9597" y="1905"/>
                  </a:cubicBezTo>
                  <a:cubicBezTo>
                    <a:pt x="9597" y="1905"/>
                    <a:pt x="7775" y="0"/>
                    <a:pt x="4251"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667;p23"/>
            <p:cNvSpPr/>
            <p:nvPr/>
          </p:nvSpPr>
          <p:spPr>
            <a:xfrm>
              <a:off x="1404033" y="4319694"/>
              <a:ext cx="266194" cy="16982"/>
            </a:xfrm>
            <a:custGeom>
              <a:avLst/>
              <a:gdLst/>
              <a:ahLst/>
              <a:cxnLst/>
              <a:rect l="l" t="t" r="r" b="b"/>
              <a:pathLst>
                <a:path w="27635" h="1763" extrusionOk="0">
                  <a:moveTo>
                    <a:pt x="238" y="0"/>
                  </a:moveTo>
                  <a:cubicBezTo>
                    <a:pt x="84" y="572"/>
                    <a:pt x="0" y="1155"/>
                    <a:pt x="0" y="1763"/>
                  </a:cubicBezTo>
                  <a:lnTo>
                    <a:pt x="27408" y="1763"/>
                  </a:lnTo>
                  <a:cubicBezTo>
                    <a:pt x="27480" y="1179"/>
                    <a:pt x="27551" y="596"/>
                    <a:pt x="27635"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668;p23"/>
            <p:cNvSpPr/>
            <p:nvPr/>
          </p:nvSpPr>
          <p:spPr>
            <a:xfrm>
              <a:off x="2004594" y="4207544"/>
              <a:ext cx="207590" cy="129143"/>
            </a:xfrm>
            <a:custGeom>
              <a:avLst/>
              <a:gdLst/>
              <a:ahLst/>
              <a:cxnLst/>
              <a:rect l="l" t="t" r="r" b="b"/>
              <a:pathLst>
                <a:path w="21551" h="13407" extrusionOk="0">
                  <a:moveTo>
                    <a:pt x="7632" y="0"/>
                  </a:moveTo>
                  <a:cubicBezTo>
                    <a:pt x="6908" y="536"/>
                    <a:pt x="5471" y="680"/>
                    <a:pt x="4139" y="680"/>
                  </a:cubicBezTo>
                  <a:cubicBezTo>
                    <a:pt x="2601" y="680"/>
                    <a:pt x="1203" y="488"/>
                    <a:pt x="1203" y="488"/>
                  </a:cubicBezTo>
                  <a:cubicBezTo>
                    <a:pt x="0" y="5287"/>
                    <a:pt x="500" y="9418"/>
                    <a:pt x="965" y="11644"/>
                  </a:cubicBezTo>
                  <a:cubicBezTo>
                    <a:pt x="1203" y="12764"/>
                    <a:pt x="1429" y="13407"/>
                    <a:pt x="1429" y="13407"/>
                  </a:cubicBezTo>
                  <a:lnTo>
                    <a:pt x="21503" y="13407"/>
                  </a:lnTo>
                  <a:cubicBezTo>
                    <a:pt x="21551" y="12776"/>
                    <a:pt x="21539" y="12192"/>
                    <a:pt x="21467" y="11644"/>
                  </a:cubicBezTo>
                  <a:cubicBezTo>
                    <a:pt x="20717" y="5715"/>
                    <a:pt x="13681" y="4144"/>
                    <a:pt x="13681" y="4144"/>
                  </a:cubicBezTo>
                  <a:cubicBezTo>
                    <a:pt x="9513" y="560"/>
                    <a:pt x="7632" y="0"/>
                    <a:pt x="763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669;p23"/>
            <p:cNvSpPr/>
            <p:nvPr/>
          </p:nvSpPr>
          <p:spPr>
            <a:xfrm>
              <a:off x="2110551" y="4250886"/>
              <a:ext cx="73178" cy="20768"/>
            </a:xfrm>
            <a:custGeom>
              <a:avLst/>
              <a:gdLst/>
              <a:ahLst/>
              <a:cxnLst/>
              <a:rect l="l" t="t" r="r" b="b"/>
              <a:pathLst>
                <a:path w="7597" h="2156" extrusionOk="0">
                  <a:moveTo>
                    <a:pt x="4227" y="1"/>
                  </a:moveTo>
                  <a:cubicBezTo>
                    <a:pt x="1441" y="1"/>
                    <a:pt x="1" y="1906"/>
                    <a:pt x="1" y="1906"/>
                  </a:cubicBezTo>
                  <a:cubicBezTo>
                    <a:pt x="180" y="1968"/>
                    <a:pt x="364" y="1999"/>
                    <a:pt x="548" y="1999"/>
                  </a:cubicBezTo>
                  <a:cubicBezTo>
                    <a:pt x="855" y="1999"/>
                    <a:pt x="1163" y="1914"/>
                    <a:pt x="1453" y="1751"/>
                  </a:cubicBezTo>
                  <a:cubicBezTo>
                    <a:pt x="1882" y="1501"/>
                    <a:pt x="2525" y="1203"/>
                    <a:pt x="3287" y="1096"/>
                  </a:cubicBezTo>
                  <a:cubicBezTo>
                    <a:pt x="3619" y="1047"/>
                    <a:pt x="3925" y="1027"/>
                    <a:pt x="4204" y="1027"/>
                  </a:cubicBezTo>
                  <a:cubicBezTo>
                    <a:pt x="5344" y="1027"/>
                    <a:pt x="6013" y="1358"/>
                    <a:pt x="6013" y="1358"/>
                  </a:cubicBezTo>
                  <a:lnTo>
                    <a:pt x="7597" y="2156"/>
                  </a:lnTo>
                  <a:cubicBezTo>
                    <a:pt x="7597" y="2156"/>
                    <a:pt x="6228" y="1"/>
                    <a:pt x="4227"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670;p23"/>
            <p:cNvSpPr/>
            <p:nvPr/>
          </p:nvSpPr>
          <p:spPr>
            <a:xfrm>
              <a:off x="2086126" y="4240455"/>
              <a:ext cx="73178" cy="20768"/>
            </a:xfrm>
            <a:custGeom>
              <a:avLst/>
              <a:gdLst/>
              <a:ahLst/>
              <a:cxnLst/>
              <a:rect l="l" t="t" r="r" b="b"/>
              <a:pathLst>
                <a:path w="7597" h="2156" extrusionOk="0">
                  <a:moveTo>
                    <a:pt x="4239" y="0"/>
                  </a:moveTo>
                  <a:cubicBezTo>
                    <a:pt x="1453" y="0"/>
                    <a:pt x="1" y="1917"/>
                    <a:pt x="1" y="1917"/>
                  </a:cubicBezTo>
                  <a:cubicBezTo>
                    <a:pt x="182" y="1979"/>
                    <a:pt x="367" y="2010"/>
                    <a:pt x="551" y="2010"/>
                  </a:cubicBezTo>
                  <a:cubicBezTo>
                    <a:pt x="861" y="2010"/>
                    <a:pt x="1169" y="1922"/>
                    <a:pt x="1453" y="1751"/>
                  </a:cubicBezTo>
                  <a:cubicBezTo>
                    <a:pt x="1894" y="1500"/>
                    <a:pt x="2525" y="1215"/>
                    <a:pt x="3299" y="1096"/>
                  </a:cubicBezTo>
                  <a:cubicBezTo>
                    <a:pt x="3621" y="1050"/>
                    <a:pt x="3921" y="1031"/>
                    <a:pt x="4193" y="1031"/>
                  </a:cubicBezTo>
                  <a:cubicBezTo>
                    <a:pt x="5337" y="1031"/>
                    <a:pt x="6013" y="1358"/>
                    <a:pt x="6013" y="1358"/>
                  </a:cubicBezTo>
                  <a:lnTo>
                    <a:pt x="7597" y="2155"/>
                  </a:lnTo>
                  <a:cubicBezTo>
                    <a:pt x="7597" y="2155"/>
                    <a:pt x="6239" y="0"/>
                    <a:pt x="4239"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671;p23"/>
            <p:cNvSpPr/>
            <p:nvPr/>
          </p:nvSpPr>
          <p:spPr>
            <a:xfrm>
              <a:off x="2067431" y="4228521"/>
              <a:ext cx="73188" cy="20777"/>
            </a:xfrm>
            <a:custGeom>
              <a:avLst/>
              <a:gdLst/>
              <a:ahLst/>
              <a:cxnLst/>
              <a:rect l="l" t="t" r="r" b="b"/>
              <a:pathLst>
                <a:path w="7598" h="2157" extrusionOk="0">
                  <a:moveTo>
                    <a:pt x="4202" y="1"/>
                  </a:moveTo>
                  <a:cubicBezTo>
                    <a:pt x="1433" y="1"/>
                    <a:pt x="1" y="1906"/>
                    <a:pt x="1" y="1906"/>
                  </a:cubicBezTo>
                  <a:cubicBezTo>
                    <a:pt x="180" y="1969"/>
                    <a:pt x="364" y="1999"/>
                    <a:pt x="548" y="1999"/>
                  </a:cubicBezTo>
                  <a:cubicBezTo>
                    <a:pt x="854" y="1999"/>
                    <a:pt x="1159" y="1915"/>
                    <a:pt x="1442" y="1751"/>
                  </a:cubicBezTo>
                  <a:cubicBezTo>
                    <a:pt x="1882" y="1489"/>
                    <a:pt x="2525" y="1204"/>
                    <a:pt x="3287" y="1096"/>
                  </a:cubicBezTo>
                  <a:cubicBezTo>
                    <a:pt x="3623" y="1046"/>
                    <a:pt x="3933" y="1026"/>
                    <a:pt x="4215" y="1026"/>
                  </a:cubicBezTo>
                  <a:cubicBezTo>
                    <a:pt x="5343" y="1026"/>
                    <a:pt x="6014" y="1346"/>
                    <a:pt x="6014" y="1346"/>
                  </a:cubicBezTo>
                  <a:lnTo>
                    <a:pt x="7597" y="2156"/>
                  </a:lnTo>
                  <a:cubicBezTo>
                    <a:pt x="7597" y="2156"/>
                    <a:pt x="6228" y="1"/>
                    <a:pt x="4228" y="1"/>
                  </a:cubicBezTo>
                  <a:cubicBezTo>
                    <a:pt x="4219" y="1"/>
                    <a:pt x="4210" y="1"/>
                    <a:pt x="4202" y="1"/>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672;p23"/>
            <p:cNvSpPr/>
            <p:nvPr/>
          </p:nvSpPr>
          <p:spPr>
            <a:xfrm>
              <a:off x="2013879" y="4319694"/>
              <a:ext cx="198304" cy="16982"/>
            </a:xfrm>
            <a:custGeom>
              <a:avLst/>
              <a:gdLst/>
              <a:ahLst/>
              <a:cxnLst/>
              <a:rect l="l" t="t" r="r" b="b"/>
              <a:pathLst>
                <a:path w="20587" h="1763" extrusionOk="0">
                  <a:moveTo>
                    <a:pt x="1" y="0"/>
                  </a:moveTo>
                  <a:cubicBezTo>
                    <a:pt x="239" y="1120"/>
                    <a:pt x="465" y="1763"/>
                    <a:pt x="465" y="1763"/>
                  </a:cubicBezTo>
                  <a:lnTo>
                    <a:pt x="20539" y="1763"/>
                  </a:lnTo>
                  <a:cubicBezTo>
                    <a:pt x="20587" y="1132"/>
                    <a:pt x="20575" y="548"/>
                    <a:pt x="20503"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673;p23"/>
            <p:cNvSpPr/>
            <p:nvPr/>
          </p:nvSpPr>
          <p:spPr>
            <a:xfrm>
              <a:off x="1675125" y="2175931"/>
              <a:ext cx="455887" cy="870335"/>
            </a:xfrm>
            <a:custGeom>
              <a:avLst/>
              <a:gdLst/>
              <a:ahLst/>
              <a:cxnLst/>
              <a:rect l="l" t="t" r="r" b="b"/>
              <a:pathLst>
                <a:path w="47328" h="90354" extrusionOk="0">
                  <a:moveTo>
                    <a:pt x="17562" y="1"/>
                  </a:moveTo>
                  <a:lnTo>
                    <a:pt x="13990" y="1251"/>
                  </a:lnTo>
                  <a:lnTo>
                    <a:pt x="263" y="6073"/>
                  </a:lnTo>
                  <a:lnTo>
                    <a:pt x="1025" y="34231"/>
                  </a:lnTo>
                  <a:lnTo>
                    <a:pt x="1025" y="34255"/>
                  </a:lnTo>
                  <a:lnTo>
                    <a:pt x="1513" y="52674"/>
                  </a:lnTo>
                  <a:lnTo>
                    <a:pt x="596" y="79867"/>
                  </a:lnTo>
                  <a:lnTo>
                    <a:pt x="560" y="81284"/>
                  </a:lnTo>
                  <a:lnTo>
                    <a:pt x="1" y="88130"/>
                  </a:lnTo>
                  <a:cubicBezTo>
                    <a:pt x="2834" y="90035"/>
                    <a:pt x="8502" y="89952"/>
                    <a:pt x="14348" y="90143"/>
                  </a:cubicBezTo>
                  <a:cubicBezTo>
                    <a:pt x="14860" y="90154"/>
                    <a:pt x="15383" y="90166"/>
                    <a:pt x="15907" y="90190"/>
                  </a:cubicBezTo>
                  <a:cubicBezTo>
                    <a:pt x="16181" y="90202"/>
                    <a:pt x="16455" y="90214"/>
                    <a:pt x="16729" y="90226"/>
                  </a:cubicBezTo>
                  <a:cubicBezTo>
                    <a:pt x="18615" y="90315"/>
                    <a:pt x="20550" y="90353"/>
                    <a:pt x="22484" y="90353"/>
                  </a:cubicBezTo>
                  <a:cubicBezTo>
                    <a:pt x="26217" y="90353"/>
                    <a:pt x="29951" y="90212"/>
                    <a:pt x="33338" y="90023"/>
                  </a:cubicBezTo>
                  <a:cubicBezTo>
                    <a:pt x="34267" y="89964"/>
                    <a:pt x="35184" y="89904"/>
                    <a:pt x="36053" y="89833"/>
                  </a:cubicBezTo>
                  <a:cubicBezTo>
                    <a:pt x="36541" y="89809"/>
                    <a:pt x="37029" y="89773"/>
                    <a:pt x="37493" y="89738"/>
                  </a:cubicBezTo>
                  <a:cubicBezTo>
                    <a:pt x="42994" y="89321"/>
                    <a:pt x="46816" y="88845"/>
                    <a:pt x="46816" y="88845"/>
                  </a:cubicBezTo>
                  <a:cubicBezTo>
                    <a:pt x="46411" y="83666"/>
                    <a:pt x="46256" y="78474"/>
                    <a:pt x="46137" y="73414"/>
                  </a:cubicBezTo>
                  <a:cubicBezTo>
                    <a:pt x="46125" y="72426"/>
                    <a:pt x="46102" y="71438"/>
                    <a:pt x="46078" y="70462"/>
                  </a:cubicBezTo>
                  <a:cubicBezTo>
                    <a:pt x="45983" y="64973"/>
                    <a:pt x="45899" y="59675"/>
                    <a:pt x="45566" y="54805"/>
                  </a:cubicBezTo>
                  <a:lnTo>
                    <a:pt x="45566" y="54793"/>
                  </a:lnTo>
                  <a:cubicBezTo>
                    <a:pt x="45613" y="54269"/>
                    <a:pt x="45661" y="53745"/>
                    <a:pt x="45709" y="53209"/>
                  </a:cubicBezTo>
                  <a:cubicBezTo>
                    <a:pt x="47328" y="32778"/>
                    <a:pt x="46066" y="4668"/>
                    <a:pt x="46066" y="4668"/>
                  </a:cubicBezTo>
                  <a:cubicBezTo>
                    <a:pt x="42601" y="1929"/>
                    <a:pt x="32183" y="751"/>
                    <a:pt x="30290" y="667"/>
                  </a:cubicBezTo>
                  <a:cubicBezTo>
                    <a:pt x="30123" y="655"/>
                    <a:pt x="28195" y="358"/>
                    <a:pt x="28195" y="358"/>
                  </a:cubicBezTo>
                  <a:cubicBezTo>
                    <a:pt x="25584" y="906"/>
                    <a:pt x="23588" y="1100"/>
                    <a:pt x="22072" y="1100"/>
                  </a:cubicBezTo>
                  <a:cubicBezTo>
                    <a:pt x="18455" y="1100"/>
                    <a:pt x="17562" y="1"/>
                    <a:pt x="17562"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674;p23"/>
            <p:cNvSpPr/>
            <p:nvPr/>
          </p:nvSpPr>
          <p:spPr>
            <a:xfrm>
              <a:off x="1348063" y="2234414"/>
              <a:ext cx="350382" cy="466329"/>
            </a:xfrm>
            <a:custGeom>
              <a:avLst/>
              <a:gdLst/>
              <a:ahLst/>
              <a:cxnLst/>
              <a:rect l="l" t="t" r="r" b="b"/>
              <a:pathLst>
                <a:path w="36375" h="48412" extrusionOk="0">
                  <a:moveTo>
                    <a:pt x="34220" y="1"/>
                  </a:moveTo>
                  <a:cubicBezTo>
                    <a:pt x="34220" y="1"/>
                    <a:pt x="32112" y="5061"/>
                    <a:pt x="29219" y="11288"/>
                  </a:cubicBezTo>
                  <a:cubicBezTo>
                    <a:pt x="28886" y="12026"/>
                    <a:pt x="28528" y="12776"/>
                    <a:pt x="28171" y="13550"/>
                  </a:cubicBezTo>
                  <a:cubicBezTo>
                    <a:pt x="25040" y="20158"/>
                    <a:pt x="21230" y="27528"/>
                    <a:pt x="18194" y="31481"/>
                  </a:cubicBezTo>
                  <a:cubicBezTo>
                    <a:pt x="18194" y="31481"/>
                    <a:pt x="16670" y="28480"/>
                    <a:pt x="14872" y="24658"/>
                  </a:cubicBezTo>
                  <a:cubicBezTo>
                    <a:pt x="14646" y="24194"/>
                    <a:pt x="14419" y="23718"/>
                    <a:pt x="14205" y="23230"/>
                  </a:cubicBezTo>
                  <a:cubicBezTo>
                    <a:pt x="13205" y="21063"/>
                    <a:pt x="12169" y="18753"/>
                    <a:pt x="11300" y="16598"/>
                  </a:cubicBezTo>
                  <a:cubicBezTo>
                    <a:pt x="10312" y="14181"/>
                    <a:pt x="9395" y="11943"/>
                    <a:pt x="8633" y="10085"/>
                  </a:cubicBezTo>
                  <a:cubicBezTo>
                    <a:pt x="8407" y="9526"/>
                    <a:pt x="8192" y="9002"/>
                    <a:pt x="8002" y="8526"/>
                  </a:cubicBezTo>
                  <a:cubicBezTo>
                    <a:pt x="7026" y="6156"/>
                    <a:pt x="6418" y="4680"/>
                    <a:pt x="6418" y="4680"/>
                  </a:cubicBezTo>
                  <a:lnTo>
                    <a:pt x="1" y="6906"/>
                  </a:lnTo>
                  <a:cubicBezTo>
                    <a:pt x="1" y="6906"/>
                    <a:pt x="739" y="13348"/>
                    <a:pt x="2882" y="21444"/>
                  </a:cubicBezTo>
                  <a:cubicBezTo>
                    <a:pt x="3013" y="21944"/>
                    <a:pt x="3144" y="22456"/>
                    <a:pt x="3287" y="22968"/>
                  </a:cubicBezTo>
                  <a:cubicBezTo>
                    <a:pt x="5787" y="31886"/>
                    <a:pt x="9955" y="42363"/>
                    <a:pt x="16634" y="48411"/>
                  </a:cubicBezTo>
                  <a:cubicBezTo>
                    <a:pt x="16634" y="48411"/>
                    <a:pt x="23206" y="47149"/>
                    <a:pt x="29183" y="39303"/>
                  </a:cubicBezTo>
                  <a:cubicBezTo>
                    <a:pt x="29481" y="38898"/>
                    <a:pt x="29790" y="38482"/>
                    <a:pt x="30088" y="38041"/>
                  </a:cubicBezTo>
                  <a:cubicBezTo>
                    <a:pt x="31874" y="35469"/>
                    <a:pt x="33565" y="32267"/>
                    <a:pt x="34970" y="28290"/>
                  </a:cubicBezTo>
                  <a:cubicBezTo>
                    <a:pt x="34970" y="28290"/>
                    <a:pt x="34970" y="28254"/>
                    <a:pt x="34982" y="28183"/>
                  </a:cubicBezTo>
                  <a:lnTo>
                    <a:pt x="34982" y="28159"/>
                  </a:lnTo>
                  <a:cubicBezTo>
                    <a:pt x="35124" y="26694"/>
                    <a:pt x="36375" y="12776"/>
                    <a:pt x="34220" y="1"/>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675;p23"/>
            <p:cNvSpPr/>
            <p:nvPr/>
          </p:nvSpPr>
          <p:spPr>
            <a:xfrm>
              <a:off x="1303575" y="2036658"/>
              <a:ext cx="176284" cy="264306"/>
            </a:xfrm>
            <a:custGeom>
              <a:avLst/>
              <a:gdLst/>
              <a:ahLst/>
              <a:cxnLst/>
              <a:rect l="l" t="t" r="r" b="b"/>
              <a:pathLst>
                <a:path w="18301" h="27439" extrusionOk="0">
                  <a:moveTo>
                    <a:pt x="12261" y="0"/>
                  </a:moveTo>
                  <a:cubicBezTo>
                    <a:pt x="10712" y="0"/>
                    <a:pt x="9537" y="10924"/>
                    <a:pt x="9537" y="10924"/>
                  </a:cubicBezTo>
                  <a:cubicBezTo>
                    <a:pt x="9537" y="10924"/>
                    <a:pt x="8978" y="1185"/>
                    <a:pt x="6692" y="304"/>
                  </a:cubicBezTo>
                  <a:cubicBezTo>
                    <a:pt x="6608" y="272"/>
                    <a:pt x="6530" y="256"/>
                    <a:pt x="6457" y="256"/>
                  </a:cubicBezTo>
                  <a:cubicBezTo>
                    <a:pt x="4525" y="256"/>
                    <a:pt x="6073" y="11234"/>
                    <a:pt x="6073" y="11234"/>
                  </a:cubicBezTo>
                  <a:cubicBezTo>
                    <a:pt x="6073" y="11234"/>
                    <a:pt x="5768" y="11199"/>
                    <a:pt x="5302" y="11199"/>
                  </a:cubicBezTo>
                  <a:cubicBezTo>
                    <a:pt x="3920" y="11199"/>
                    <a:pt x="1121" y="11506"/>
                    <a:pt x="667" y="13937"/>
                  </a:cubicBezTo>
                  <a:cubicBezTo>
                    <a:pt x="0" y="17556"/>
                    <a:pt x="2239" y="18509"/>
                    <a:pt x="2239" y="18509"/>
                  </a:cubicBezTo>
                  <a:lnTo>
                    <a:pt x="2239" y="18556"/>
                  </a:lnTo>
                  <a:cubicBezTo>
                    <a:pt x="2239" y="18652"/>
                    <a:pt x="2251" y="18902"/>
                    <a:pt x="2263" y="19259"/>
                  </a:cubicBezTo>
                  <a:cubicBezTo>
                    <a:pt x="2334" y="21045"/>
                    <a:pt x="2715" y="25581"/>
                    <a:pt x="4620" y="27438"/>
                  </a:cubicBezTo>
                  <a:cubicBezTo>
                    <a:pt x="4620" y="27438"/>
                    <a:pt x="9335" y="27414"/>
                    <a:pt x="11037" y="25212"/>
                  </a:cubicBezTo>
                  <a:cubicBezTo>
                    <a:pt x="11037" y="25212"/>
                    <a:pt x="14776" y="20557"/>
                    <a:pt x="16538" y="17342"/>
                  </a:cubicBezTo>
                  <a:cubicBezTo>
                    <a:pt x="18300" y="14127"/>
                    <a:pt x="15502" y="12032"/>
                    <a:pt x="12800" y="11698"/>
                  </a:cubicBezTo>
                  <a:cubicBezTo>
                    <a:pt x="12800" y="11698"/>
                    <a:pt x="14466" y="2745"/>
                    <a:pt x="12704" y="304"/>
                  </a:cubicBezTo>
                  <a:cubicBezTo>
                    <a:pt x="12554" y="95"/>
                    <a:pt x="12406" y="0"/>
                    <a:pt x="12261"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676;p23"/>
            <p:cNvSpPr/>
            <p:nvPr/>
          </p:nvSpPr>
          <p:spPr>
            <a:xfrm>
              <a:off x="1325131" y="2165384"/>
              <a:ext cx="25247" cy="56774"/>
            </a:xfrm>
            <a:custGeom>
              <a:avLst/>
              <a:gdLst/>
              <a:ahLst/>
              <a:cxnLst/>
              <a:rect l="l" t="t" r="r" b="b"/>
              <a:pathLst>
                <a:path w="2621" h="5894" extrusionOk="0">
                  <a:moveTo>
                    <a:pt x="1671" y="1"/>
                  </a:moveTo>
                  <a:cubicBezTo>
                    <a:pt x="1642" y="1"/>
                    <a:pt x="1613" y="4"/>
                    <a:pt x="1584" y="12"/>
                  </a:cubicBezTo>
                  <a:cubicBezTo>
                    <a:pt x="1394" y="60"/>
                    <a:pt x="1287" y="250"/>
                    <a:pt x="1334" y="441"/>
                  </a:cubicBezTo>
                  <a:cubicBezTo>
                    <a:pt x="1334" y="464"/>
                    <a:pt x="1894" y="2572"/>
                    <a:pt x="1620" y="4286"/>
                  </a:cubicBezTo>
                  <a:cubicBezTo>
                    <a:pt x="1572" y="4596"/>
                    <a:pt x="1429" y="4810"/>
                    <a:pt x="1191" y="4965"/>
                  </a:cubicBezTo>
                  <a:cubicBezTo>
                    <a:pt x="935" y="5143"/>
                    <a:pt x="572" y="5198"/>
                    <a:pt x="217" y="5198"/>
                  </a:cubicBezTo>
                  <a:cubicBezTo>
                    <a:pt x="144" y="5198"/>
                    <a:pt x="72" y="5195"/>
                    <a:pt x="1" y="5191"/>
                  </a:cubicBezTo>
                  <a:lnTo>
                    <a:pt x="1" y="5191"/>
                  </a:lnTo>
                  <a:cubicBezTo>
                    <a:pt x="1" y="5287"/>
                    <a:pt x="13" y="5537"/>
                    <a:pt x="25" y="5894"/>
                  </a:cubicBezTo>
                  <a:lnTo>
                    <a:pt x="203" y="5894"/>
                  </a:lnTo>
                  <a:cubicBezTo>
                    <a:pt x="667" y="5894"/>
                    <a:pt x="1168" y="5822"/>
                    <a:pt x="1572" y="5560"/>
                  </a:cubicBezTo>
                  <a:cubicBezTo>
                    <a:pt x="1727" y="5453"/>
                    <a:pt x="1870" y="5334"/>
                    <a:pt x="1977" y="5191"/>
                  </a:cubicBezTo>
                  <a:cubicBezTo>
                    <a:pt x="2132" y="4989"/>
                    <a:pt x="2239" y="4763"/>
                    <a:pt x="2299" y="4501"/>
                  </a:cubicBezTo>
                  <a:lnTo>
                    <a:pt x="2311" y="4394"/>
                  </a:lnTo>
                  <a:cubicBezTo>
                    <a:pt x="2620" y="2536"/>
                    <a:pt x="2037" y="357"/>
                    <a:pt x="2013" y="262"/>
                  </a:cubicBezTo>
                  <a:cubicBezTo>
                    <a:pt x="1973" y="102"/>
                    <a:pt x="1824" y="1"/>
                    <a:pt x="167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677;p23"/>
            <p:cNvSpPr/>
            <p:nvPr/>
          </p:nvSpPr>
          <p:spPr>
            <a:xfrm>
              <a:off x="1341071" y="2163776"/>
              <a:ext cx="40611" cy="59644"/>
            </a:xfrm>
            <a:custGeom>
              <a:avLst/>
              <a:gdLst/>
              <a:ahLst/>
              <a:cxnLst/>
              <a:rect l="l" t="t" r="r" b="b"/>
              <a:pathLst>
                <a:path w="4216" h="6192" extrusionOk="0">
                  <a:moveTo>
                    <a:pt x="3029" y="0"/>
                  </a:moveTo>
                  <a:cubicBezTo>
                    <a:pt x="2988" y="0"/>
                    <a:pt x="2946" y="8"/>
                    <a:pt x="2906" y="24"/>
                  </a:cubicBezTo>
                  <a:cubicBezTo>
                    <a:pt x="2727" y="96"/>
                    <a:pt x="2632" y="298"/>
                    <a:pt x="2703" y="477"/>
                  </a:cubicBezTo>
                  <a:cubicBezTo>
                    <a:pt x="2703" y="501"/>
                    <a:pt x="3477" y="2608"/>
                    <a:pt x="2989" y="4227"/>
                  </a:cubicBezTo>
                  <a:cubicBezTo>
                    <a:pt x="2822" y="4751"/>
                    <a:pt x="2549" y="5382"/>
                    <a:pt x="2084" y="5477"/>
                  </a:cubicBezTo>
                  <a:cubicBezTo>
                    <a:pt x="2044" y="5485"/>
                    <a:pt x="2002" y="5489"/>
                    <a:pt x="1960" y="5489"/>
                  </a:cubicBezTo>
                  <a:cubicBezTo>
                    <a:pt x="1450" y="5489"/>
                    <a:pt x="865" y="4923"/>
                    <a:pt x="667" y="4692"/>
                  </a:cubicBezTo>
                  <a:cubicBezTo>
                    <a:pt x="595" y="4606"/>
                    <a:pt x="497" y="4564"/>
                    <a:pt x="397" y="4564"/>
                  </a:cubicBezTo>
                  <a:cubicBezTo>
                    <a:pt x="317" y="4564"/>
                    <a:pt x="236" y="4591"/>
                    <a:pt x="167" y="4644"/>
                  </a:cubicBezTo>
                  <a:cubicBezTo>
                    <a:pt x="24" y="4763"/>
                    <a:pt x="1" y="4989"/>
                    <a:pt x="120" y="5132"/>
                  </a:cubicBezTo>
                  <a:cubicBezTo>
                    <a:pt x="215" y="5251"/>
                    <a:pt x="1025" y="6192"/>
                    <a:pt x="1965" y="6192"/>
                  </a:cubicBezTo>
                  <a:cubicBezTo>
                    <a:pt x="2049" y="6192"/>
                    <a:pt x="2132" y="6180"/>
                    <a:pt x="2227" y="6168"/>
                  </a:cubicBezTo>
                  <a:cubicBezTo>
                    <a:pt x="2870" y="6037"/>
                    <a:pt x="3346" y="5454"/>
                    <a:pt x="3656" y="4441"/>
                  </a:cubicBezTo>
                  <a:cubicBezTo>
                    <a:pt x="4215" y="2584"/>
                    <a:pt x="3394" y="322"/>
                    <a:pt x="3358" y="227"/>
                  </a:cubicBezTo>
                  <a:cubicBezTo>
                    <a:pt x="3303" y="89"/>
                    <a:pt x="3170" y="0"/>
                    <a:pt x="30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678;p23"/>
            <p:cNvSpPr/>
            <p:nvPr/>
          </p:nvSpPr>
          <p:spPr>
            <a:xfrm>
              <a:off x="1391878" y="2167523"/>
              <a:ext cx="58151" cy="36517"/>
            </a:xfrm>
            <a:custGeom>
              <a:avLst/>
              <a:gdLst/>
              <a:ahLst/>
              <a:cxnLst/>
              <a:rect l="l" t="t" r="r" b="b"/>
              <a:pathLst>
                <a:path w="6037" h="3791" extrusionOk="0">
                  <a:moveTo>
                    <a:pt x="848" y="1"/>
                  </a:moveTo>
                  <a:cubicBezTo>
                    <a:pt x="713" y="1"/>
                    <a:pt x="586" y="74"/>
                    <a:pt x="524" y="207"/>
                  </a:cubicBezTo>
                  <a:cubicBezTo>
                    <a:pt x="191" y="909"/>
                    <a:pt x="0" y="2457"/>
                    <a:pt x="1631" y="3267"/>
                  </a:cubicBezTo>
                  <a:cubicBezTo>
                    <a:pt x="2453" y="3671"/>
                    <a:pt x="3322" y="3791"/>
                    <a:pt x="4060" y="3791"/>
                  </a:cubicBezTo>
                  <a:cubicBezTo>
                    <a:pt x="4989" y="3791"/>
                    <a:pt x="5691" y="3600"/>
                    <a:pt x="5739" y="3588"/>
                  </a:cubicBezTo>
                  <a:cubicBezTo>
                    <a:pt x="5929" y="3541"/>
                    <a:pt x="6037" y="3350"/>
                    <a:pt x="5989" y="3160"/>
                  </a:cubicBezTo>
                  <a:cubicBezTo>
                    <a:pt x="5949" y="2999"/>
                    <a:pt x="5808" y="2898"/>
                    <a:pt x="5651" y="2898"/>
                  </a:cubicBezTo>
                  <a:cubicBezTo>
                    <a:pt x="5621" y="2898"/>
                    <a:pt x="5591" y="2902"/>
                    <a:pt x="5560" y="2909"/>
                  </a:cubicBezTo>
                  <a:cubicBezTo>
                    <a:pt x="5547" y="2916"/>
                    <a:pt x="4908" y="3082"/>
                    <a:pt x="4065" y="3082"/>
                  </a:cubicBezTo>
                  <a:cubicBezTo>
                    <a:pt x="3414" y="3082"/>
                    <a:pt x="2641" y="2983"/>
                    <a:pt x="1941" y="2636"/>
                  </a:cubicBezTo>
                  <a:cubicBezTo>
                    <a:pt x="548" y="1945"/>
                    <a:pt x="1096" y="647"/>
                    <a:pt x="1155" y="493"/>
                  </a:cubicBezTo>
                  <a:cubicBezTo>
                    <a:pt x="1238" y="326"/>
                    <a:pt x="1167" y="112"/>
                    <a:pt x="988" y="28"/>
                  </a:cubicBezTo>
                  <a:cubicBezTo>
                    <a:pt x="942" y="10"/>
                    <a:pt x="894" y="1"/>
                    <a:pt x="848"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679;p23"/>
            <p:cNvSpPr/>
            <p:nvPr/>
          </p:nvSpPr>
          <p:spPr>
            <a:xfrm>
              <a:off x="1383729" y="2197217"/>
              <a:ext cx="36941" cy="48105"/>
            </a:xfrm>
            <a:custGeom>
              <a:avLst/>
              <a:gdLst/>
              <a:ahLst/>
              <a:cxnLst/>
              <a:rect l="l" t="t" r="r" b="b"/>
              <a:pathLst>
                <a:path w="3835" h="4994" extrusionOk="0">
                  <a:moveTo>
                    <a:pt x="3433" y="1"/>
                  </a:moveTo>
                  <a:cubicBezTo>
                    <a:pt x="3367" y="1"/>
                    <a:pt x="3300" y="18"/>
                    <a:pt x="3239" y="53"/>
                  </a:cubicBezTo>
                  <a:cubicBezTo>
                    <a:pt x="3144" y="124"/>
                    <a:pt x="739" y="1743"/>
                    <a:pt x="48" y="4565"/>
                  </a:cubicBezTo>
                  <a:cubicBezTo>
                    <a:pt x="1" y="4756"/>
                    <a:pt x="120" y="4946"/>
                    <a:pt x="310" y="4994"/>
                  </a:cubicBezTo>
                  <a:lnTo>
                    <a:pt x="394" y="4994"/>
                  </a:lnTo>
                  <a:cubicBezTo>
                    <a:pt x="548" y="4994"/>
                    <a:pt x="691" y="4887"/>
                    <a:pt x="727" y="4732"/>
                  </a:cubicBezTo>
                  <a:cubicBezTo>
                    <a:pt x="1346" y="2184"/>
                    <a:pt x="3608" y="660"/>
                    <a:pt x="3632" y="648"/>
                  </a:cubicBezTo>
                  <a:cubicBezTo>
                    <a:pt x="3787" y="541"/>
                    <a:pt x="3835" y="315"/>
                    <a:pt x="3727" y="160"/>
                  </a:cubicBezTo>
                  <a:cubicBezTo>
                    <a:pt x="3659" y="54"/>
                    <a:pt x="3548" y="1"/>
                    <a:pt x="3433"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680;p23"/>
            <p:cNvSpPr/>
            <p:nvPr/>
          </p:nvSpPr>
          <p:spPr>
            <a:xfrm>
              <a:off x="2102865" y="2105177"/>
              <a:ext cx="290747" cy="224225"/>
            </a:xfrm>
            <a:custGeom>
              <a:avLst/>
              <a:gdLst/>
              <a:ahLst/>
              <a:cxnLst/>
              <a:rect l="l" t="t" r="r" b="b"/>
              <a:pathLst>
                <a:path w="30184" h="23278" extrusionOk="0">
                  <a:moveTo>
                    <a:pt x="28933" y="0"/>
                  </a:moveTo>
                  <a:cubicBezTo>
                    <a:pt x="27957" y="155"/>
                    <a:pt x="26969" y="346"/>
                    <a:pt x="25980" y="572"/>
                  </a:cubicBezTo>
                  <a:cubicBezTo>
                    <a:pt x="25314" y="715"/>
                    <a:pt x="24647" y="881"/>
                    <a:pt x="23968" y="1048"/>
                  </a:cubicBezTo>
                  <a:cubicBezTo>
                    <a:pt x="18194" y="2584"/>
                    <a:pt x="12336" y="5049"/>
                    <a:pt x="7871" y="7156"/>
                  </a:cubicBezTo>
                  <a:cubicBezTo>
                    <a:pt x="7395" y="7382"/>
                    <a:pt x="6942" y="7597"/>
                    <a:pt x="6490" y="7811"/>
                  </a:cubicBezTo>
                  <a:cubicBezTo>
                    <a:pt x="2668" y="9680"/>
                    <a:pt x="168" y="11109"/>
                    <a:pt x="168" y="11109"/>
                  </a:cubicBezTo>
                  <a:cubicBezTo>
                    <a:pt x="1" y="15717"/>
                    <a:pt x="560" y="19812"/>
                    <a:pt x="2001" y="23277"/>
                  </a:cubicBezTo>
                  <a:lnTo>
                    <a:pt x="8788" y="19729"/>
                  </a:lnTo>
                  <a:lnTo>
                    <a:pt x="10276" y="18943"/>
                  </a:lnTo>
                  <a:lnTo>
                    <a:pt x="26135" y="10633"/>
                  </a:lnTo>
                  <a:lnTo>
                    <a:pt x="27433" y="9954"/>
                  </a:lnTo>
                  <a:lnTo>
                    <a:pt x="29731" y="8751"/>
                  </a:lnTo>
                  <a:cubicBezTo>
                    <a:pt x="30183" y="6037"/>
                    <a:pt x="28933" y="0"/>
                    <a:pt x="28933" y="0"/>
                  </a:cubicBezTo>
                  <a:close/>
                </a:path>
              </a:pathLst>
            </a:custGeom>
            <a:solidFill>
              <a:srgbClr val="F2777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681;p23"/>
            <p:cNvSpPr/>
            <p:nvPr/>
          </p:nvSpPr>
          <p:spPr>
            <a:xfrm>
              <a:off x="1828451" y="2049468"/>
              <a:ext cx="143370" cy="165563"/>
            </a:xfrm>
            <a:custGeom>
              <a:avLst/>
              <a:gdLst/>
              <a:ahLst/>
              <a:cxnLst/>
              <a:rect l="l" t="t" r="r" b="b"/>
              <a:pathLst>
                <a:path w="14884" h="17188" extrusionOk="0">
                  <a:moveTo>
                    <a:pt x="4921" y="1"/>
                  </a:moveTo>
                  <a:cubicBezTo>
                    <a:pt x="3232" y="1"/>
                    <a:pt x="1541" y="612"/>
                    <a:pt x="0" y="2224"/>
                  </a:cubicBezTo>
                  <a:cubicBezTo>
                    <a:pt x="524" y="3903"/>
                    <a:pt x="965" y="5511"/>
                    <a:pt x="1250" y="7308"/>
                  </a:cubicBezTo>
                  <a:cubicBezTo>
                    <a:pt x="1631" y="9654"/>
                    <a:pt x="1762" y="12333"/>
                    <a:pt x="1536" y="15917"/>
                  </a:cubicBezTo>
                  <a:cubicBezTo>
                    <a:pt x="3507" y="16764"/>
                    <a:pt x="5454" y="17188"/>
                    <a:pt x="7378" y="17188"/>
                  </a:cubicBezTo>
                  <a:cubicBezTo>
                    <a:pt x="9778" y="17188"/>
                    <a:pt x="12140" y="16529"/>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682;p23"/>
            <p:cNvSpPr/>
            <p:nvPr/>
          </p:nvSpPr>
          <p:spPr>
            <a:xfrm>
              <a:off x="1828451" y="2049468"/>
              <a:ext cx="143370" cy="146558"/>
            </a:xfrm>
            <a:custGeom>
              <a:avLst/>
              <a:gdLst/>
              <a:ahLst/>
              <a:cxnLst/>
              <a:rect l="l" t="t" r="r" b="b"/>
              <a:pathLst>
                <a:path w="14884" h="15215" extrusionOk="0">
                  <a:moveTo>
                    <a:pt x="4921" y="1"/>
                  </a:moveTo>
                  <a:cubicBezTo>
                    <a:pt x="3232" y="1"/>
                    <a:pt x="1541" y="612"/>
                    <a:pt x="0" y="2224"/>
                  </a:cubicBezTo>
                  <a:cubicBezTo>
                    <a:pt x="524" y="3903"/>
                    <a:pt x="965" y="5511"/>
                    <a:pt x="1250" y="7308"/>
                  </a:cubicBezTo>
                  <a:cubicBezTo>
                    <a:pt x="3465" y="10523"/>
                    <a:pt x="7585" y="14595"/>
                    <a:pt x="14466" y="15214"/>
                  </a:cubicBezTo>
                  <a:cubicBezTo>
                    <a:pt x="13800" y="11297"/>
                    <a:pt x="14157" y="8225"/>
                    <a:pt x="14883" y="5475"/>
                  </a:cubicBezTo>
                  <a:cubicBezTo>
                    <a:pt x="13835" y="4391"/>
                    <a:pt x="11692" y="2367"/>
                    <a:pt x="9156" y="1117"/>
                  </a:cubicBezTo>
                  <a:cubicBezTo>
                    <a:pt x="8049" y="724"/>
                    <a:pt x="6882" y="355"/>
                    <a:pt x="5727" y="46"/>
                  </a:cubicBezTo>
                  <a:cubicBezTo>
                    <a:pt x="5459" y="16"/>
                    <a:pt x="5190" y="1"/>
                    <a:pt x="4921" y="1"/>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683;p23"/>
            <p:cNvSpPr/>
            <p:nvPr/>
          </p:nvSpPr>
          <p:spPr>
            <a:xfrm>
              <a:off x="2028105" y="1918862"/>
              <a:ext cx="76540" cy="115012"/>
            </a:xfrm>
            <a:custGeom>
              <a:avLst/>
              <a:gdLst/>
              <a:ahLst/>
              <a:cxnLst/>
              <a:rect l="l" t="t" r="r" b="b"/>
              <a:pathLst>
                <a:path w="7946" h="11940" extrusionOk="0">
                  <a:moveTo>
                    <a:pt x="4346" y="0"/>
                  </a:moveTo>
                  <a:cubicBezTo>
                    <a:pt x="2836" y="0"/>
                    <a:pt x="1393" y="1485"/>
                    <a:pt x="1393" y="1485"/>
                  </a:cubicBezTo>
                  <a:cubicBezTo>
                    <a:pt x="0" y="6640"/>
                    <a:pt x="1012" y="11915"/>
                    <a:pt x="1012" y="11915"/>
                  </a:cubicBezTo>
                  <a:cubicBezTo>
                    <a:pt x="1173" y="11931"/>
                    <a:pt x="1331" y="11939"/>
                    <a:pt x="1485" y="11939"/>
                  </a:cubicBezTo>
                  <a:cubicBezTo>
                    <a:pt x="6564" y="11939"/>
                    <a:pt x="7946" y="3236"/>
                    <a:pt x="6120" y="925"/>
                  </a:cubicBezTo>
                  <a:cubicBezTo>
                    <a:pt x="5578" y="243"/>
                    <a:pt x="4956" y="0"/>
                    <a:pt x="4346"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684;p23"/>
            <p:cNvSpPr/>
            <p:nvPr/>
          </p:nvSpPr>
          <p:spPr>
            <a:xfrm>
              <a:off x="1784646" y="1886375"/>
              <a:ext cx="116" cy="356"/>
            </a:xfrm>
            <a:custGeom>
              <a:avLst/>
              <a:gdLst/>
              <a:ahLst/>
              <a:cxnLst/>
              <a:rect l="l" t="t" r="r" b="b"/>
              <a:pathLst>
                <a:path w="12" h="37" extrusionOk="0">
                  <a:moveTo>
                    <a:pt x="0" y="0"/>
                  </a:moveTo>
                  <a:lnTo>
                    <a:pt x="0" y="36"/>
                  </a:lnTo>
                  <a:cubicBezTo>
                    <a:pt x="0" y="36"/>
                    <a:pt x="0" y="24"/>
                    <a:pt x="12"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685;p23"/>
            <p:cNvSpPr/>
            <p:nvPr/>
          </p:nvSpPr>
          <p:spPr>
            <a:xfrm>
              <a:off x="1783038" y="1785339"/>
              <a:ext cx="297394" cy="361700"/>
            </a:xfrm>
            <a:custGeom>
              <a:avLst/>
              <a:gdLst/>
              <a:ahLst/>
              <a:cxnLst/>
              <a:rect l="l" t="t" r="r" b="b"/>
              <a:pathLst>
                <a:path w="30874" h="37550" extrusionOk="0">
                  <a:moveTo>
                    <a:pt x="15311" y="1"/>
                  </a:moveTo>
                  <a:cubicBezTo>
                    <a:pt x="4338" y="1"/>
                    <a:pt x="973" y="5018"/>
                    <a:pt x="238" y="8550"/>
                  </a:cubicBezTo>
                  <a:cubicBezTo>
                    <a:pt x="238" y="8573"/>
                    <a:pt x="167" y="10526"/>
                    <a:pt x="167" y="10526"/>
                  </a:cubicBezTo>
                  <a:cubicBezTo>
                    <a:pt x="0" y="15003"/>
                    <a:pt x="608" y="19575"/>
                    <a:pt x="1905" y="23659"/>
                  </a:cubicBezTo>
                  <a:cubicBezTo>
                    <a:pt x="2036" y="24063"/>
                    <a:pt x="2179" y="24480"/>
                    <a:pt x="2322" y="24885"/>
                  </a:cubicBezTo>
                  <a:cubicBezTo>
                    <a:pt x="2370" y="24992"/>
                    <a:pt x="2405" y="25099"/>
                    <a:pt x="2441" y="25206"/>
                  </a:cubicBezTo>
                  <a:cubicBezTo>
                    <a:pt x="2596" y="25611"/>
                    <a:pt x="2751" y="26004"/>
                    <a:pt x="2917" y="26397"/>
                  </a:cubicBezTo>
                  <a:cubicBezTo>
                    <a:pt x="5646" y="32876"/>
                    <a:pt x="10277" y="37550"/>
                    <a:pt x="16323" y="37550"/>
                  </a:cubicBezTo>
                  <a:cubicBezTo>
                    <a:pt x="17610" y="37550"/>
                    <a:pt x="18961" y="37338"/>
                    <a:pt x="20372" y="36886"/>
                  </a:cubicBezTo>
                  <a:cubicBezTo>
                    <a:pt x="30873" y="33529"/>
                    <a:pt x="29980" y="13241"/>
                    <a:pt x="29897" y="11729"/>
                  </a:cubicBezTo>
                  <a:cubicBezTo>
                    <a:pt x="29921" y="11729"/>
                    <a:pt x="29909" y="11574"/>
                    <a:pt x="29885" y="11371"/>
                  </a:cubicBezTo>
                  <a:cubicBezTo>
                    <a:pt x="29766" y="10145"/>
                    <a:pt x="29409" y="8966"/>
                    <a:pt x="28837" y="7871"/>
                  </a:cubicBezTo>
                  <a:cubicBezTo>
                    <a:pt x="27278" y="4918"/>
                    <a:pt x="23491" y="37"/>
                    <a:pt x="15467" y="1"/>
                  </a:cubicBezTo>
                  <a:cubicBezTo>
                    <a:pt x="15415" y="1"/>
                    <a:pt x="15363" y="1"/>
                    <a:pt x="15311" y="1"/>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686;p23"/>
            <p:cNvSpPr/>
            <p:nvPr/>
          </p:nvSpPr>
          <p:spPr>
            <a:xfrm>
              <a:off x="1744781" y="1918805"/>
              <a:ext cx="88956" cy="109772"/>
            </a:xfrm>
            <a:custGeom>
              <a:avLst/>
              <a:gdLst/>
              <a:ahLst/>
              <a:cxnLst/>
              <a:rect l="l" t="t" r="r" b="b"/>
              <a:pathLst>
                <a:path w="9235" h="11396" extrusionOk="0">
                  <a:moveTo>
                    <a:pt x="3720" y="0"/>
                  </a:moveTo>
                  <a:cubicBezTo>
                    <a:pt x="2769" y="0"/>
                    <a:pt x="1839" y="315"/>
                    <a:pt x="1305" y="1324"/>
                  </a:cubicBezTo>
                  <a:cubicBezTo>
                    <a:pt x="1" y="3791"/>
                    <a:pt x="2572" y="11396"/>
                    <a:pt x="7096" y="11396"/>
                  </a:cubicBezTo>
                  <a:cubicBezTo>
                    <a:pt x="7485" y="11396"/>
                    <a:pt x="7889" y="11339"/>
                    <a:pt x="8306" y="11218"/>
                  </a:cubicBezTo>
                  <a:cubicBezTo>
                    <a:pt x="8306" y="11218"/>
                    <a:pt x="9235" y="5682"/>
                    <a:pt x="6925" y="860"/>
                  </a:cubicBezTo>
                  <a:cubicBezTo>
                    <a:pt x="6925" y="860"/>
                    <a:pt x="5293" y="0"/>
                    <a:pt x="3720" y="0"/>
                  </a:cubicBezTo>
                  <a:close/>
                </a:path>
              </a:pathLst>
            </a:custGeom>
            <a:solidFill>
              <a:srgbClr val="FAB1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687;p23"/>
            <p:cNvSpPr/>
            <p:nvPr/>
          </p:nvSpPr>
          <p:spPr>
            <a:xfrm>
              <a:off x="1806548" y="2022383"/>
              <a:ext cx="28223" cy="17213"/>
            </a:xfrm>
            <a:custGeom>
              <a:avLst/>
              <a:gdLst/>
              <a:ahLst/>
              <a:cxnLst/>
              <a:rect l="l" t="t" r="r" b="b"/>
              <a:pathLst>
                <a:path w="2930" h="1787" extrusionOk="0">
                  <a:moveTo>
                    <a:pt x="2929" y="0"/>
                  </a:moveTo>
                  <a:cubicBezTo>
                    <a:pt x="2929" y="0"/>
                    <a:pt x="1713" y="676"/>
                    <a:pt x="604" y="676"/>
                  </a:cubicBezTo>
                  <a:cubicBezTo>
                    <a:pt x="396" y="676"/>
                    <a:pt x="192" y="652"/>
                    <a:pt x="0" y="595"/>
                  </a:cubicBezTo>
                  <a:lnTo>
                    <a:pt x="0" y="595"/>
                  </a:lnTo>
                  <a:cubicBezTo>
                    <a:pt x="155" y="1000"/>
                    <a:pt x="310" y="1393"/>
                    <a:pt x="476" y="1786"/>
                  </a:cubicBezTo>
                  <a:cubicBezTo>
                    <a:pt x="1238" y="1762"/>
                    <a:pt x="2250" y="1429"/>
                    <a:pt x="2929" y="0"/>
                  </a:cubicBezTo>
                  <a:close/>
                </a:path>
              </a:pathLst>
            </a:custGeom>
            <a:solidFill>
              <a:srgbClr val="FA8A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688;p23"/>
            <p:cNvSpPr/>
            <p:nvPr/>
          </p:nvSpPr>
          <p:spPr>
            <a:xfrm>
              <a:off x="1825118" y="1878804"/>
              <a:ext cx="252092" cy="360352"/>
            </a:xfrm>
            <a:custGeom>
              <a:avLst/>
              <a:gdLst/>
              <a:ahLst/>
              <a:cxnLst/>
              <a:rect l="l" t="t" r="r" b="b"/>
              <a:pathLst>
                <a:path w="26171" h="37410" extrusionOk="0">
                  <a:moveTo>
                    <a:pt x="19277" y="18628"/>
                  </a:moveTo>
                  <a:cubicBezTo>
                    <a:pt x="19535" y="18628"/>
                    <a:pt x="19826" y="18652"/>
                    <a:pt x="20158" y="18705"/>
                  </a:cubicBezTo>
                  <a:cubicBezTo>
                    <a:pt x="21420" y="18908"/>
                    <a:pt x="22111" y="19420"/>
                    <a:pt x="22468" y="19872"/>
                  </a:cubicBezTo>
                  <a:cubicBezTo>
                    <a:pt x="22087" y="20813"/>
                    <a:pt x="21718" y="21551"/>
                    <a:pt x="21396" y="21932"/>
                  </a:cubicBezTo>
                  <a:cubicBezTo>
                    <a:pt x="20335" y="23195"/>
                    <a:pt x="19423" y="24274"/>
                    <a:pt x="18018" y="24274"/>
                  </a:cubicBezTo>
                  <a:cubicBezTo>
                    <a:pt x="17438" y="24274"/>
                    <a:pt x="16773" y="24090"/>
                    <a:pt x="15979" y="23658"/>
                  </a:cubicBezTo>
                  <a:cubicBezTo>
                    <a:pt x="15420" y="23354"/>
                    <a:pt x="14916" y="23233"/>
                    <a:pt x="14441" y="23233"/>
                  </a:cubicBezTo>
                  <a:cubicBezTo>
                    <a:pt x="12609" y="23233"/>
                    <a:pt x="11197" y="25027"/>
                    <a:pt x="8645" y="25027"/>
                  </a:cubicBezTo>
                  <a:cubicBezTo>
                    <a:pt x="7502" y="25027"/>
                    <a:pt x="6395" y="23825"/>
                    <a:pt x="5466" y="22134"/>
                  </a:cubicBezTo>
                  <a:cubicBezTo>
                    <a:pt x="6216" y="21586"/>
                    <a:pt x="6942" y="20027"/>
                    <a:pt x="10086" y="19003"/>
                  </a:cubicBezTo>
                  <a:cubicBezTo>
                    <a:pt x="10135" y="18987"/>
                    <a:pt x="10199" y="18980"/>
                    <a:pt x="10276" y="18980"/>
                  </a:cubicBezTo>
                  <a:cubicBezTo>
                    <a:pt x="11101" y="18980"/>
                    <a:pt x="13413" y="19786"/>
                    <a:pt x="14958" y="19786"/>
                  </a:cubicBezTo>
                  <a:cubicBezTo>
                    <a:pt x="15051" y="19786"/>
                    <a:pt x="15142" y="19783"/>
                    <a:pt x="15229" y="19777"/>
                  </a:cubicBezTo>
                  <a:cubicBezTo>
                    <a:pt x="17245" y="19642"/>
                    <a:pt x="17573" y="18628"/>
                    <a:pt x="19277" y="18628"/>
                  </a:cubicBezTo>
                  <a:close/>
                  <a:moveTo>
                    <a:pt x="24373" y="0"/>
                  </a:moveTo>
                  <a:cubicBezTo>
                    <a:pt x="24373" y="1"/>
                    <a:pt x="25004" y="4370"/>
                    <a:pt x="25266" y="7573"/>
                  </a:cubicBezTo>
                  <a:cubicBezTo>
                    <a:pt x="25409" y="9287"/>
                    <a:pt x="24718" y="12788"/>
                    <a:pt x="23802" y="15931"/>
                  </a:cubicBezTo>
                  <a:cubicBezTo>
                    <a:pt x="22998" y="15172"/>
                    <a:pt x="22189" y="14901"/>
                    <a:pt x="21377" y="14901"/>
                  </a:cubicBezTo>
                  <a:cubicBezTo>
                    <a:pt x="19566" y="14901"/>
                    <a:pt x="17733" y="16247"/>
                    <a:pt x="15884" y="16526"/>
                  </a:cubicBezTo>
                  <a:cubicBezTo>
                    <a:pt x="15652" y="16563"/>
                    <a:pt x="15419" y="16579"/>
                    <a:pt x="15187" y="16579"/>
                  </a:cubicBezTo>
                  <a:cubicBezTo>
                    <a:pt x="13293" y="16579"/>
                    <a:pt x="11394" y="15498"/>
                    <a:pt x="9599" y="15498"/>
                  </a:cubicBezTo>
                  <a:cubicBezTo>
                    <a:pt x="9106" y="15498"/>
                    <a:pt x="8620" y="15580"/>
                    <a:pt x="8145" y="15788"/>
                  </a:cubicBezTo>
                  <a:cubicBezTo>
                    <a:pt x="6194" y="16640"/>
                    <a:pt x="4722" y="16837"/>
                    <a:pt x="3773" y="16837"/>
                  </a:cubicBezTo>
                  <a:cubicBezTo>
                    <a:pt x="3622" y="16837"/>
                    <a:pt x="3483" y="16832"/>
                    <a:pt x="3359" y="16824"/>
                  </a:cubicBezTo>
                  <a:cubicBezTo>
                    <a:pt x="2906" y="15157"/>
                    <a:pt x="2644" y="13657"/>
                    <a:pt x="2656" y="12776"/>
                  </a:cubicBezTo>
                  <a:cubicBezTo>
                    <a:pt x="2716" y="9942"/>
                    <a:pt x="2073" y="5942"/>
                    <a:pt x="2073" y="5942"/>
                  </a:cubicBezTo>
                  <a:lnTo>
                    <a:pt x="1" y="9240"/>
                  </a:lnTo>
                  <a:cubicBezTo>
                    <a:pt x="1" y="9240"/>
                    <a:pt x="1144" y="25408"/>
                    <a:pt x="2811" y="27861"/>
                  </a:cubicBezTo>
                  <a:cubicBezTo>
                    <a:pt x="4478" y="30314"/>
                    <a:pt x="6180" y="29766"/>
                    <a:pt x="7942" y="33957"/>
                  </a:cubicBezTo>
                  <a:cubicBezTo>
                    <a:pt x="8921" y="36307"/>
                    <a:pt x="12095" y="37410"/>
                    <a:pt x="14928" y="37410"/>
                  </a:cubicBezTo>
                  <a:cubicBezTo>
                    <a:pt x="17163" y="37410"/>
                    <a:pt x="19186" y="36724"/>
                    <a:pt x="19753" y="35422"/>
                  </a:cubicBezTo>
                  <a:cubicBezTo>
                    <a:pt x="21039" y="32457"/>
                    <a:pt x="22409" y="32052"/>
                    <a:pt x="23778" y="29290"/>
                  </a:cubicBezTo>
                  <a:cubicBezTo>
                    <a:pt x="25135" y="26516"/>
                    <a:pt x="24790" y="23218"/>
                    <a:pt x="24861" y="20384"/>
                  </a:cubicBezTo>
                  <a:cubicBezTo>
                    <a:pt x="24933" y="17550"/>
                    <a:pt x="25933" y="12252"/>
                    <a:pt x="26052" y="8502"/>
                  </a:cubicBezTo>
                  <a:cubicBezTo>
                    <a:pt x="26171" y="4739"/>
                    <a:pt x="25254" y="215"/>
                    <a:pt x="25254" y="215"/>
                  </a:cubicBezTo>
                  <a:lnTo>
                    <a:pt x="24373" y="0"/>
                  </a:ln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689;p23"/>
            <p:cNvSpPr/>
            <p:nvPr/>
          </p:nvSpPr>
          <p:spPr>
            <a:xfrm>
              <a:off x="1772029" y="1704269"/>
              <a:ext cx="318836" cy="263439"/>
            </a:xfrm>
            <a:custGeom>
              <a:avLst/>
              <a:gdLst/>
              <a:ahLst/>
              <a:cxnLst/>
              <a:rect l="l" t="t" r="r" b="b"/>
              <a:pathLst>
                <a:path w="33100" h="27349" extrusionOk="0">
                  <a:moveTo>
                    <a:pt x="26146" y="0"/>
                  </a:moveTo>
                  <a:cubicBezTo>
                    <a:pt x="24730" y="2893"/>
                    <a:pt x="20955" y="4834"/>
                    <a:pt x="14978" y="6144"/>
                  </a:cubicBezTo>
                  <a:cubicBezTo>
                    <a:pt x="9287" y="7406"/>
                    <a:pt x="8478" y="7168"/>
                    <a:pt x="6025" y="8632"/>
                  </a:cubicBezTo>
                  <a:cubicBezTo>
                    <a:pt x="6013" y="8644"/>
                    <a:pt x="4549" y="9609"/>
                    <a:pt x="3989" y="9990"/>
                  </a:cubicBezTo>
                  <a:cubicBezTo>
                    <a:pt x="3846" y="10085"/>
                    <a:pt x="3703" y="10180"/>
                    <a:pt x="3560" y="10287"/>
                  </a:cubicBezTo>
                  <a:cubicBezTo>
                    <a:pt x="2048" y="11514"/>
                    <a:pt x="1655" y="12549"/>
                    <a:pt x="1453" y="13157"/>
                  </a:cubicBezTo>
                  <a:cubicBezTo>
                    <a:pt x="0" y="17479"/>
                    <a:pt x="1322" y="22253"/>
                    <a:pt x="1322" y="22253"/>
                  </a:cubicBezTo>
                  <a:cubicBezTo>
                    <a:pt x="5501" y="23241"/>
                    <a:pt x="5513" y="27349"/>
                    <a:pt x="5513" y="27349"/>
                  </a:cubicBezTo>
                  <a:lnTo>
                    <a:pt x="7323" y="26932"/>
                  </a:lnTo>
                  <a:cubicBezTo>
                    <a:pt x="8168" y="24741"/>
                    <a:pt x="6882" y="21015"/>
                    <a:pt x="7489" y="19074"/>
                  </a:cubicBezTo>
                  <a:cubicBezTo>
                    <a:pt x="7772" y="18190"/>
                    <a:pt x="8672" y="17781"/>
                    <a:pt x="9827" y="17781"/>
                  </a:cubicBezTo>
                  <a:cubicBezTo>
                    <a:pt x="10617" y="17781"/>
                    <a:pt x="11528" y="17973"/>
                    <a:pt x="12442" y="18336"/>
                  </a:cubicBezTo>
                  <a:cubicBezTo>
                    <a:pt x="12808" y="18482"/>
                    <a:pt x="13221" y="18545"/>
                    <a:pt x="13663" y="18545"/>
                  </a:cubicBezTo>
                  <a:cubicBezTo>
                    <a:pt x="15953" y="18545"/>
                    <a:pt x="18997" y="16843"/>
                    <a:pt x="20015" y="16205"/>
                  </a:cubicBezTo>
                  <a:cubicBezTo>
                    <a:pt x="20427" y="15950"/>
                    <a:pt x="21072" y="15812"/>
                    <a:pt x="21826" y="15812"/>
                  </a:cubicBezTo>
                  <a:cubicBezTo>
                    <a:pt x="23293" y="15812"/>
                    <a:pt x="25171" y="16335"/>
                    <a:pt x="26539" y="17538"/>
                  </a:cubicBezTo>
                  <a:cubicBezTo>
                    <a:pt x="27511" y="18387"/>
                    <a:pt x="28502" y="18612"/>
                    <a:pt x="29279" y="18612"/>
                  </a:cubicBezTo>
                  <a:cubicBezTo>
                    <a:pt x="30159" y="18612"/>
                    <a:pt x="30766" y="18324"/>
                    <a:pt x="30766" y="18324"/>
                  </a:cubicBezTo>
                  <a:cubicBezTo>
                    <a:pt x="30361" y="16133"/>
                    <a:pt x="29623" y="14335"/>
                    <a:pt x="28635" y="12883"/>
                  </a:cubicBezTo>
                  <a:cubicBezTo>
                    <a:pt x="33100" y="9025"/>
                    <a:pt x="29480" y="1584"/>
                    <a:pt x="29480" y="1584"/>
                  </a:cubicBezTo>
                  <a:lnTo>
                    <a:pt x="29480" y="1584"/>
                  </a:lnTo>
                  <a:cubicBezTo>
                    <a:pt x="28790" y="3834"/>
                    <a:pt x="26218" y="5310"/>
                    <a:pt x="26146" y="5358"/>
                  </a:cubicBezTo>
                  <a:cubicBezTo>
                    <a:pt x="27456" y="2631"/>
                    <a:pt x="26146" y="0"/>
                    <a:pt x="26146" y="0"/>
                  </a:cubicBezTo>
                  <a:close/>
                </a:path>
              </a:pathLst>
            </a:custGeom>
            <a:solidFill>
              <a:srgbClr val="FC461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690;p23"/>
            <p:cNvSpPr/>
            <p:nvPr/>
          </p:nvSpPr>
          <p:spPr>
            <a:xfrm>
              <a:off x="1745310" y="2646032"/>
              <a:ext cx="39686" cy="61436"/>
            </a:xfrm>
            <a:custGeom>
              <a:avLst/>
              <a:gdLst/>
              <a:ahLst/>
              <a:cxnLst/>
              <a:rect l="l" t="t" r="r" b="b"/>
              <a:pathLst>
                <a:path w="4120" h="6378" extrusionOk="0">
                  <a:moveTo>
                    <a:pt x="3313" y="0"/>
                  </a:moveTo>
                  <a:cubicBezTo>
                    <a:pt x="3057" y="0"/>
                    <a:pt x="2816" y="139"/>
                    <a:pt x="2691" y="389"/>
                  </a:cubicBezTo>
                  <a:lnTo>
                    <a:pt x="179" y="5366"/>
                  </a:lnTo>
                  <a:cubicBezTo>
                    <a:pt x="0" y="5711"/>
                    <a:pt x="143" y="6128"/>
                    <a:pt x="488" y="6306"/>
                  </a:cubicBezTo>
                  <a:cubicBezTo>
                    <a:pt x="584" y="6354"/>
                    <a:pt x="691" y="6378"/>
                    <a:pt x="798" y="6378"/>
                  </a:cubicBezTo>
                  <a:cubicBezTo>
                    <a:pt x="1060" y="6378"/>
                    <a:pt x="1310" y="6235"/>
                    <a:pt x="1429" y="5997"/>
                  </a:cubicBezTo>
                  <a:lnTo>
                    <a:pt x="3953" y="1020"/>
                  </a:lnTo>
                  <a:cubicBezTo>
                    <a:pt x="4120" y="675"/>
                    <a:pt x="3989" y="246"/>
                    <a:pt x="3644" y="79"/>
                  </a:cubicBezTo>
                  <a:cubicBezTo>
                    <a:pt x="3536" y="26"/>
                    <a:pt x="3423" y="0"/>
                    <a:pt x="33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691;p23"/>
            <p:cNvSpPr/>
            <p:nvPr/>
          </p:nvSpPr>
          <p:spPr>
            <a:xfrm>
              <a:off x="1816748" y="2518731"/>
              <a:ext cx="23407" cy="66493"/>
            </a:xfrm>
            <a:custGeom>
              <a:avLst/>
              <a:gdLst/>
              <a:ahLst/>
              <a:cxnLst/>
              <a:rect l="l" t="t" r="r" b="b"/>
              <a:pathLst>
                <a:path w="2430" h="6903" extrusionOk="0">
                  <a:moveTo>
                    <a:pt x="756" y="0"/>
                  </a:moveTo>
                  <a:cubicBezTo>
                    <a:pt x="719" y="0"/>
                    <a:pt x="681" y="3"/>
                    <a:pt x="644" y="9"/>
                  </a:cubicBezTo>
                  <a:cubicBezTo>
                    <a:pt x="263" y="69"/>
                    <a:pt x="1" y="438"/>
                    <a:pt x="60" y="819"/>
                  </a:cubicBezTo>
                  <a:lnTo>
                    <a:pt x="977" y="6319"/>
                  </a:lnTo>
                  <a:cubicBezTo>
                    <a:pt x="1025" y="6665"/>
                    <a:pt x="1334" y="6903"/>
                    <a:pt x="1668" y="6903"/>
                  </a:cubicBezTo>
                  <a:lnTo>
                    <a:pt x="1787" y="6903"/>
                  </a:lnTo>
                  <a:cubicBezTo>
                    <a:pt x="2168" y="6831"/>
                    <a:pt x="2430" y="6474"/>
                    <a:pt x="2358" y="6093"/>
                  </a:cubicBezTo>
                  <a:lnTo>
                    <a:pt x="1453" y="593"/>
                  </a:lnTo>
                  <a:cubicBezTo>
                    <a:pt x="1389" y="238"/>
                    <a:pt x="1092" y="0"/>
                    <a:pt x="756"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692;p23"/>
            <p:cNvSpPr/>
            <p:nvPr/>
          </p:nvSpPr>
          <p:spPr>
            <a:xfrm>
              <a:off x="1581091" y="2472133"/>
              <a:ext cx="67447" cy="15383"/>
            </a:xfrm>
            <a:custGeom>
              <a:avLst/>
              <a:gdLst/>
              <a:ahLst/>
              <a:cxnLst/>
              <a:rect l="l" t="t" r="r" b="b"/>
              <a:pathLst>
                <a:path w="7002" h="1597" extrusionOk="0">
                  <a:moveTo>
                    <a:pt x="698" y="0"/>
                  </a:moveTo>
                  <a:cubicBezTo>
                    <a:pt x="324" y="0"/>
                    <a:pt x="24" y="312"/>
                    <a:pt x="12" y="680"/>
                  </a:cubicBezTo>
                  <a:cubicBezTo>
                    <a:pt x="0" y="1073"/>
                    <a:pt x="298" y="1394"/>
                    <a:pt x="691" y="1406"/>
                  </a:cubicBezTo>
                  <a:lnTo>
                    <a:pt x="6263" y="1597"/>
                  </a:lnTo>
                  <a:lnTo>
                    <a:pt x="6287" y="1597"/>
                  </a:lnTo>
                  <a:cubicBezTo>
                    <a:pt x="6668" y="1597"/>
                    <a:pt x="6978" y="1299"/>
                    <a:pt x="6989" y="918"/>
                  </a:cubicBezTo>
                  <a:cubicBezTo>
                    <a:pt x="7001" y="525"/>
                    <a:pt x="6704" y="204"/>
                    <a:pt x="6311" y="192"/>
                  </a:cubicBezTo>
                  <a:lnTo>
                    <a:pt x="739" y="1"/>
                  </a:lnTo>
                  <a:cubicBezTo>
                    <a:pt x="725" y="0"/>
                    <a:pt x="711" y="0"/>
                    <a:pt x="69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693;p23"/>
            <p:cNvSpPr/>
            <p:nvPr/>
          </p:nvSpPr>
          <p:spPr>
            <a:xfrm>
              <a:off x="1511936" y="2616174"/>
              <a:ext cx="67562" cy="15373"/>
            </a:xfrm>
            <a:custGeom>
              <a:avLst/>
              <a:gdLst/>
              <a:ahLst/>
              <a:cxnLst/>
              <a:rect l="l" t="t" r="r" b="b"/>
              <a:pathLst>
                <a:path w="7014" h="1596" extrusionOk="0">
                  <a:moveTo>
                    <a:pt x="718" y="0"/>
                  </a:moveTo>
                  <a:cubicBezTo>
                    <a:pt x="346" y="0"/>
                    <a:pt x="25" y="306"/>
                    <a:pt x="13" y="691"/>
                  </a:cubicBezTo>
                  <a:cubicBezTo>
                    <a:pt x="1" y="1072"/>
                    <a:pt x="311" y="1394"/>
                    <a:pt x="692" y="1405"/>
                  </a:cubicBezTo>
                  <a:lnTo>
                    <a:pt x="6276" y="1596"/>
                  </a:lnTo>
                  <a:lnTo>
                    <a:pt x="6299" y="1596"/>
                  </a:lnTo>
                  <a:cubicBezTo>
                    <a:pt x="6668" y="1596"/>
                    <a:pt x="6978" y="1298"/>
                    <a:pt x="6990" y="917"/>
                  </a:cubicBezTo>
                  <a:cubicBezTo>
                    <a:pt x="7014" y="536"/>
                    <a:pt x="6704" y="203"/>
                    <a:pt x="6311" y="191"/>
                  </a:cubicBezTo>
                  <a:lnTo>
                    <a:pt x="739" y="1"/>
                  </a:lnTo>
                  <a:cubicBezTo>
                    <a:pt x="732" y="0"/>
                    <a:pt x="725" y="0"/>
                    <a:pt x="718"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694;p23"/>
            <p:cNvSpPr/>
            <p:nvPr/>
          </p:nvSpPr>
          <p:spPr>
            <a:xfrm>
              <a:off x="1458269" y="2458148"/>
              <a:ext cx="33039" cy="42450"/>
            </a:xfrm>
            <a:custGeom>
              <a:avLst/>
              <a:gdLst/>
              <a:ahLst/>
              <a:cxnLst/>
              <a:rect l="l" t="t" r="r" b="b"/>
              <a:pathLst>
                <a:path w="3430" h="4407" extrusionOk="0">
                  <a:moveTo>
                    <a:pt x="2763" y="1"/>
                  </a:moveTo>
                  <a:lnTo>
                    <a:pt x="239" y="3275"/>
                  </a:lnTo>
                  <a:cubicBezTo>
                    <a:pt x="1" y="3585"/>
                    <a:pt x="60" y="4025"/>
                    <a:pt x="370" y="4251"/>
                  </a:cubicBezTo>
                  <a:cubicBezTo>
                    <a:pt x="501" y="4358"/>
                    <a:pt x="656" y="4406"/>
                    <a:pt x="799" y="4406"/>
                  </a:cubicBezTo>
                  <a:cubicBezTo>
                    <a:pt x="1013" y="4406"/>
                    <a:pt x="1215" y="4311"/>
                    <a:pt x="1358" y="4132"/>
                  </a:cubicBezTo>
                  <a:lnTo>
                    <a:pt x="3430" y="1429"/>
                  </a:lnTo>
                  <a:cubicBezTo>
                    <a:pt x="3204" y="965"/>
                    <a:pt x="2977" y="489"/>
                    <a:pt x="276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695;p23"/>
            <p:cNvSpPr/>
            <p:nvPr/>
          </p:nvSpPr>
          <p:spPr>
            <a:xfrm>
              <a:off x="1375822" y="2440946"/>
              <a:ext cx="48981" cy="22723"/>
            </a:xfrm>
            <a:custGeom>
              <a:avLst/>
              <a:gdLst/>
              <a:ahLst/>
              <a:cxnLst/>
              <a:rect l="l" t="t" r="r" b="b"/>
              <a:pathLst>
                <a:path w="5085" h="2359" extrusionOk="0">
                  <a:moveTo>
                    <a:pt x="0" y="1"/>
                  </a:moveTo>
                  <a:cubicBezTo>
                    <a:pt x="131" y="501"/>
                    <a:pt x="262" y="1013"/>
                    <a:pt x="405" y="1525"/>
                  </a:cubicBezTo>
                  <a:lnTo>
                    <a:pt x="4167" y="2334"/>
                  </a:lnTo>
                  <a:cubicBezTo>
                    <a:pt x="4215" y="2346"/>
                    <a:pt x="4263" y="2358"/>
                    <a:pt x="4310" y="2358"/>
                  </a:cubicBezTo>
                  <a:cubicBezTo>
                    <a:pt x="4644" y="2358"/>
                    <a:pt x="4929" y="2132"/>
                    <a:pt x="5001" y="1799"/>
                  </a:cubicBezTo>
                  <a:cubicBezTo>
                    <a:pt x="5084" y="1418"/>
                    <a:pt x="4834" y="1049"/>
                    <a:pt x="4453" y="965"/>
                  </a:cubicBezTo>
                  <a:lnTo>
                    <a:pt x="0"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696;p23"/>
            <p:cNvSpPr/>
            <p:nvPr/>
          </p:nvSpPr>
          <p:spPr>
            <a:xfrm>
              <a:off x="1401394" y="2316524"/>
              <a:ext cx="29822" cy="41757"/>
            </a:xfrm>
            <a:custGeom>
              <a:avLst/>
              <a:gdLst/>
              <a:ahLst/>
              <a:cxnLst/>
              <a:rect l="l" t="t" r="r" b="b"/>
              <a:pathLst>
                <a:path w="3096" h="4335" extrusionOk="0">
                  <a:moveTo>
                    <a:pt x="2465" y="1"/>
                  </a:moveTo>
                  <a:lnTo>
                    <a:pt x="227" y="3239"/>
                  </a:lnTo>
                  <a:cubicBezTo>
                    <a:pt x="0" y="3549"/>
                    <a:pt x="84" y="4001"/>
                    <a:pt x="405" y="4215"/>
                  </a:cubicBezTo>
                  <a:cubicBezTo>
                    <a:pt x="524" y="4299"/>
                    <a:pt x="667" y="4334"/>
                    <a:pt x="810" y="4334"/>
                  </a:cubicBezTo>
                  <a:cubicBezTo>
                    <a:pt x="1036" y="4334"/>
                    <a:pt x="1251" y="4239"/>
                    <a:pt x="1381" y="4037"/>
                  </a:cubicBezTo>
                  <a:lnTo>
                    <a:pt x="3096" y="1560"/>
                  </a:lnTo>
                  <a:cubicBezTo>
                    <a:pt x="2870" y="1001"/>
                    <a:pt x="2667" y="477"/>
                    <a:pt x="2465"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697;p23"/>
            <p:cNvSpPr/>
            <p:nvPr/>
          </p:nvSpPr>
          <p:spPr>
            <a:xfrm>
              <a:off x="1619396" y="2343127"/>
              <a:ext cx="16404" cy="42335"/>
            </a:xfrm>
            <a:custGeom>
              <a:avLst/>
              <a:gdLst/>
              <a:ahLst/>
              <a:cxnLst/>
              <a:rect l="l" t="t" r="r" b="b"/>
              <a:pathLst>
                <a:path w="1703" h="4395" extrusionOk="0">
                  <a:moveTo>
                    <a:pt x="1048" y="1"/>
                  </a:moveTo>
                  <a:cubicBezTo>
                    <a:pt x="715" y="739"/>
                    <a:pt x="357" y="1489"/>
                    <a:pt x="0" y="2263"/>
                  </a:cubicBezTo>
                  <a:lnTo>
                    <a:pt x="250" y="3799"/>
                  </a:lnTo>
                  <a:cubicBezTo>
                    <a:pt x="310" y="4144"/>
                    <a:pt x="607" y="4394"/>
                    <a:pt x="953" y="4394"/>
                  </a:cubicBezTo>
                  <a:cubicBezTo>
                    <a:pt x="988" y="4394"/>
                    <a:pt x="1024" y="4382"/>
                    <a:pt x="1060" y="4382"/>
                  </a:cubicBezTo>
                  <a:cubicBezTo>
                    <a:pt x="1453" y="4323"/>
                    <a:pt x="1703" y="3954"/>
                    <a:pt x="1643" y="3573"/>
                  </a:cubicBezTo>
                  <a:lnTo>
                    <a:pt x="1048"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698;p23"/>
            <p:cNvSpPr/>
            <p:nvPr/>
          </p:nvSpPr>
          <p:spPr>
            <a:xfrm>
              <a:off x="2043005" y="2545199"/>
              <a:ext cx="42788" cy="59750"/>
            </a:xfrm>
            <a:custGeom>
              <a:avLst/>
              <a:gdLst/>
              <a:ahLst/>
              <a:cxnLst/>
              <a:rect l="l" t="t" r="r" b="b"/>
              <a:pathLst>
                <a:path w="4442" h="6203" extrusionOk="0">
                  <a:moveTo>
                    <a:pt x="3648" y="1"/>
                  </a:moveTo>
                  <a:cubicBezTo>
                    <a:pt x="3407" y="1"/>
                    <a:pt x="3172" y="123"/>
                    <a:pt x="3037" y="345"/>
                  </a:cubicBezTo>
                  <a:lnTo>
                    <a:pt x="203" y="5143"/>
                  </a:lnTo>
                  <a:cubicBezTo>
                    <a:pt x="1" y="5476"/>
                    <a:pt x="108" y="5917"/>
                    <a:pt x="441" y="6107"/>
                  </a:cubicBezTo>
                  <a:cubicBezTo>
                    <a:pt x="560" y="6179"/>
                    <a:pt x="679" y="6203"/>
                    <a:pt x="799" y="6203"/>
                  </a:cubicBezTo>
                  <a:cubicBezTo>
                    <a:pt x="1037" y="6203"/>
                    <a:pt x="1275" y="6084"/>
                    <a:pt x="1406" y="5857"/>
                  </a:cubicBezTo>
                  <a:lnTo>
                    <a:pt x="4251" y="1059"/>
                  </a:lnTo>
                  <a:cubicBezTo>
                    <a:pt x="4442" y="726"/>
                    <a:pt x="4335" y="297"/>
                    <a:pt x="4001" y="95"/>
                  </a:cubicBezTo>
                  <a:cubicBezTo>
                    <a:pt x="3890" y="31"/>
                    <a:pt x="3768" y="1"/>
                    <a:pt x="3648"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699;p23"/>
            <p:cNvSpPr/>
            <p:nvPr/>
          </p:nvSpPr>
          <p:spPr>
            <a:xfrm>
              <a:off x="1730170" y="2355099"/>
              <a:ext cx="60569" cy="42749"/>
            </a:xfrm>
            <a:custGeom>
              <a:avLst/>
              <a:gdLst/>
              <a:ahLst/>
              <a:cxnLst/>
              <a:rect l="l" t="t" r="r" b="b"/>
              <a:pathLst>
                <a:path w="6288" h="4438" extrusionOk="0">
                  <a:moveTo>
                    <a:pt x="801" y="0"/>
                  </a:moveTo>
                  <a:cubicBezTo>
                    <a:pt x="574" y="0"/>
                    <a:pt x="351" y="113"/>
                    <a:pt x="215" y="318"/>
                  </a:cubicBezTo>
                  <a:cubicBezTo>
                    <a:pt x="1" y="651"/>
                    <a:pt x="96" y="1080"/>
                    <a:pt x="417" y="1294"/>
                  </a:cubicBezTo>
                  <a:lnTo>
                    <a:pt x="5108" y="4318"/>
                  </a:lnTo>
                  <a:cubicBezTo>
                    <a:pt x="5227" y="4401"/>
                    <a:pt x="5358" y="4437"/>
                    <a:pt x="5489" y="4437"/>
                  </a:cubicBezTo>
                  <a:cubicBezTo>
                    <a:pt x="5716" y="4437"/>
                    <a:pt x="5942" y="4318"/>
                    <a:pt x="6073" y="4116"/>
                  </a:cubicBezTo>
                  <a:cubicBezTo>
                    <a:pt x="6287" y="3782"/>
                    <a:pt x="6192" y="3354"/>
                    <a:pt x="5870" y="3139"/>
                  </a:cubicBezTo>
                  <a:lnTo>
                    <a:pt x="1179" y="115"/>
                  </a:lnTo>
                  <a:cubicBezTo>
                    <a:pt x="1062" y="37"/>
                    <a:pt x="931" y="0"/>
                    <a:pt x="80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700;p23"/>
            <p:cNvSpPr/>
            <p:nvPr/>
          </p:nvSpPr>
          <p:spPr>
            <a:xfrm>
              <a:off x="1976267" y="2766967"/>
              <a:ext cx="39686" cy="61484"/>
            </a:xfrm>
            <a:custGeom>
              <a:avLst/>
              <a:gdLst/>
              <a:ahLst/>
              <a:cxnLst/>
              <a:rect l="l" t="t" r="r" b="b"/>
              <a:pathLst>
                <a:path w="4120" h="6383" extrusionOk="0">
                  <a:moveTo>
                    <a:pt x="3319" y="1"/>
                  </a:moveTo>
                  <a:cubicBezTo>
                    <a:pt x="3063" y="1"/>
                    <a:pt x="2818" y="138"/>
                    <a:pt x="2691" y="382"/>
                  </a:cubicBezTo>
                  <a:lnTo>
                    <a:pt x="167" y="5359"/>
                  </a:lnTo>
                  <a:cubicBezTo>
                    <a:pt x="0" y="5704"/>
                    <a:pt x="131" y="6133"/>
                    <a:pt x="477" y="6312"/>
                  </a:cubicBezTo>
                  <a:cubicBezTo>
                    <a:pt x="584" y="6359"/>
                    <a:pt x="691" y="6383"/>
                    <a:pt x="798" y="6383"/>
                  </a:cubicBezTo>
                  <a:cubicBezTo>
                    <a:pt x="1060" y="6383"/>
                    <a:pt x="1298" y="6240"/>
                    <a:pt x="1429" y="6002"/>
                  </a:cubicBezTo>
                  <a:lnTo>
                    <a:pt x="3941" y="1025"/>
                  </a:lnTo>
                  <a:cubicBezTo>
                    <a:pt x="4120" y="680"/>
                    <a:pt x="3977" y="251"/>
                    <a:pt x="3632" y="73"/>
                  </a:cubicBezTo>
                  <a:cubicBezTo>
                    <a:pt x="3531" y="24"/>
                    <a:pt x="3424" y="1"/>
                    <a:pt x="331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701;p23"/>
            <p:cNvSpPr/>
            <p:nvPr/>
          </p:nvSpPr>
          <p:spPr>
            <a:xfrm>
              <a:off x="2071909" y="2688421"/>
              <a:ext cx="43471" cy="29938"/>
            </a:xfrm>
            <a:custGeom>
              <a:avLst/>
              <a:gdLst/>
              <a:ahLst/>
              <a:cxnLst/>
              <a:rect l="l" t="t" r="r" b="b"/>
              <a:pathLst>
                <a:path w="4513" h="3108" extrusionOk="0">
                  <a:moveTo>
                    <a:pt x="4513" y="0"/>
                  </a:moveTo>
                  <a:lnTo>
                    <a:pt x="512" y="1751"/>
                  </a:lnTo>
                  <a:cubicBezTo>
                    <a:pt x="155" y="1905"/>
                    <a:pt x="0" y="2322"/>
                    <a:pt x="155" y="2679"/>
                  </a:cubicBezTo>
                  <a:cubicBezTo>
                    <a:pt x="274" y="2953"/>
                    <a:pt x="524" y="3108"/>
                    <a:pt x="798" y="3108"/>
                  </a:cubicBezTo>
                  <a:cubicBezTo>
                    <a:pt x="893" y="3108"/>
                    <a:pt x="988" y="3084"/>
                    <a:pt x="1072" y="3037"/>
                  </a:cubicBezTo>
                  <a:lnTo>
                    <a:pt x="4370" y="1596"/>
                  </a:lnTo>
                  <a:lnTo>
                    <a:pt x="4370" y="1584"/>
                  </a:lnTo>
                  <a:cubicBezTo>
                    <a:pt x="4417" y="1060"/>
                    <a:pt x="4465" y="536"/>
                    <a:pt x="451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702;p23"/>
            <p:cNvSpPr/>
            <p:nvPr/>
          </p:nvSpPr>
          <p:spPr>
            <a:xfrm>
              <a:off x="1869616" y="2391824"/>
              <a:ext cx="61022" cy="42027"/>
            </a:xfrm>
            <a:custGeom>
              <a:avLst/>
              <a:gdLst/>
              <a:ahLst/>
              <a:cxnLst/>
              <a:rect l="l" t="t" r="r" b="b"/>
              <a:pathLst>
                <a:path w="6335" h="4363" extrusionOk="0">
                  <a:moveTo>
                    <a:pt x="5532" y="1"/>
                  </a:moveTo>
                  <a:cubicBezTo>
                    <a:pt x="5404" y="1"/>
                    <a:pt x="5274" y="36"/>
                    <a:pt x="5156" y="112"/>
                  </a:cubicBezTo>
                  <a:lnTo>
                    <a:pt x="429" y="3065"/>
                  </a:lnTo>
                  <a:cubicBezTo>
                    <a:pt x="108" y="3267"/>
                    <a:pt x="1" y="3708"/>
                    <a:pt x="203" y="4029"/>
                  </a:cubicBezTo>
                  <a:cubicBezTo>
                    <a:pt x="346" y="4244"/>
                    <a:pt x="572" y="4363"/>
                    <a:pt x="810" y="4363"/>
                  </a:cubicBezTo>
                  <a:cubicBezTo>
                    <a:pt x="929" y="4363"/>
                    <a:pt x="1060" y="4327"/>
                    <a:pt x="1179" y="4255"/>
                  </a:cubicBezTo>
                  <a:lnTo>
                    <a:pt x="5906" y="1303"/>
                  </a:lnTo>
                  <a:cubicBezTo>
                    <a:pt x="6228" y="1088"/>
                    <a:pt x="6335" y="660"/>
                    <a:pt x="6132" y="326"/>
                  </a:cubicBezTo>
                  <a:cubicBezTo>
                    <a:pt x="5994" y="119"/>
                    <a:pt x="5766" y="1"/>
                    <a:pt x="553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703;p23"/>
            <p:cNvSpPr/>
            <p:nvPr/>
          </p:nvSpPr>
          <p:spPr>
            <a:xfrm>
              <a:off x="1721568" y="2466653"/>
              <a:ext cx="33955" cy="56880"/>
            </a:xfrm>
            <a:custGeom>
              <a:avLst/>
              <a:gdLst/>
              <a:ahLst/>
              <a:cxnLst/>
              <a:rect l="l" t="t" r="r" b="b"/>
              <a:pathLst>
                <a:path w="3525" h="5905" extrusionOk="0">
                  <a:moveTo>
                    <a:pt x="791" y="0"/>
                  </a:moveTo>
                  <a:cubicBezTo>
                    <a:pt x="698" y="0"/>
                    <a:pt x="603" y="19"/>
                    <a:pt x="513" y="58"/>
                  </a:cubicBezTo>
                  <a:cubicBezTo>
                    <a:pt x="155" y="213"/>
                    <a:pt x="1" y="618"/>
                    <a:pt x="143" y="975"/>
                  </a:cubicBezTo>
                  <a:lnTo>
                    <a:pt x="2084" y="5476"/>
                  </a:lnTo>
                  <a:cubicBezTo>
                    <a:pt x="2203" y="5750"/>
                    <a:pt x="2453" y="5904"/>
                    <a:pt x="2727" y="5904"/>
                  </a:cubicBezTo>
                  <a:cubicBezTo>
                    <a:pt x="2822" y="5904"/>
                    <a:pt x="2918" y="5880"/>
                    <a:pt x="3013" y="5845"/>
                  </a:cubicBezTo>
                  <a:cubicBezTo>
                    <a:pt x="3358" y="5690"/>
                    <a:pt x="3525" y="5285"/>
                    <a:pt x="3370" y="4928"/>
                  </a:cubicBezTo>
                  <a:lnTo>
                    <a:pt x="1441" y="427"/>
                  </a:lnTo>
                  <a:cubicBezTo>
                    <a:pt x="1326" y="161"/>
                    <a:pt x="1064" y="0"/>
                    <a:pt x="791"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704;p23"/>
            <p:cNvSpPr/>
            <p:nvPr/>
          </p:nvSpPr>
          <p:spPr>
            <a:xfrm>
              <a:off x="1607125" y="2557710"/>
              <a:ext cx="30747" cy="55271"/>
            </a:xfrm>
            <a:custGeom>
              <a:avLst/>
              <a:gdLst/>
              <a:ahLst/>
              <a:cxnLst/>
              <a:rect l="l" t="t" r="r" b="b"/>
              <a:pathLst>
                <a:path w="3192" h="5738" extrusionOk="0">
                  <a:moveTo>
                    <a:pt x="800" y="0"/>
                  </a:moveTo>
                  <a:cubicBezTo>
                    <a:pt x="708" y="0"/>
                    <a:pt x="615" y="19"/>
                    <a:pt x="524" y="58"/>
                  </a:cubicBezTo>
                  <a:cubicBezTo>
                    <a:pt x="167" y="213"/>
                    <a:pt x="0" y="617"/>
                    <a:pt x="155" y="987"/>
                  </a:cubicBezTo>
                  <a:lnTo>
                    <a:pt x="2096" y="5475"/>
                  </a:lnTo>
                  <a:cubicBezTo>
                    <a:pt x="2131" y="5582"/>
                    <a:pt x="2203" y="5678"/>
                    <a:pt x="2286" y="5737"/>
                  </a:cubicBezTo>
                  <a:cubicBezTo>
                    <a:pt x="2584" y="5332"/>
                    <a:pt x="2893" y="4916"/>
                    <a:pt x="3191" y="4475"/>
                  </a:cubicBezTo>
                  <a:lnTo>
                    <a:pt x="1441" y="427"/>
                  </a:lnTo>
                  <a:cubicBezTo>
                    <a:pt x="1325" y="160"/>
                    <a:pt x="1071" y="0"/>
                    <a:pt x="800"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705;p23"/>
            <p:cNvSpPr/>
            <p:nvPr/>
          </p:nvSpPr>
          <p:spPr>
            <a:xfrm>
              <a:off x="1432013" y="2536029"/>
              <a:ext cx="34070" cy="56880"/>
            </a:xfrm>
            <a:custGeom>
              <a:avLst/>
              <a:gdLst/>
              <a:ahLst/>
              <a:cxnLst/>
              <a:rect l="l" t="t" r="r" b="b"/>
              <a:pathLst>
                <a:path w="3537" h="5905" extrusionOk="0">
                  <a:moveTo>
                    <a:pt x="796" y="1"/>
                  </a:moveTo>
                  <a:cubicBezTo>
                    <a:pt x="704" y="1"/>
                    <a:pt x="612" y="19"/>
                    <a:pt x="524" y="59"/>
                  </a:cubicBezTo>
                  <a:cubicBezTo>
                    <a:pt x="167" y="213"/>
                    <a:pt x="0" y="618"/>
                    <a:pt x="155" y="975"/>
                  </a:cubicBezTo>
                  <a:lnTo>
                    <a:pt x="2084" y="5476"/>
                  </a:lnTo>
                  <a:cubicBezTo>
                    <a:pt x="2203" y="5750"/>
                    <a:pt x="2465" y="5905"/>
                    <a:pt x="2739" y="5905"/>
                  </a:cubicBezTo>
                  <a:cubicBezTo>
                    <a:pt x="2822" y="5905"/>
                    <a:pt x="2917" y="5893"/>
                    <a:pt x="3013" y="5845"/>
                  </a:cubicBezTo>
                  <a:cubicBezTo>
                    <a:pt x="3370" y="5690"/>
                    <a:pt x="3536" y="5285"/>
                    <a:pt x="3382" y="4928"/>
                  </a:cubicBezTo>
                  <a:lnTo>
                    <a:pt x="1441" y="428"/>
                  </a:lnTo>
                  <a:cubicBezTo>
                    <a:pt x="1325" y="161"/>
                    <a:pt x="1064" y="1"/>
                    <a:pt x="796"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706;p23"/>
            <p:cNvSpPr/>
            <p:nvPr/>
          </p:nvSpPr>
          <p:spPr>
            <a:xfrm>
              <a:off x="2063761" y="2241792"/>
              <a:ext cx="41410" cy="52959"/>
            </a:xfrm>
            <a:custGeom>
              <a:avLst/>
              <a:gdLst/>
              <a:ahLst/>
              <a:cxnLst/>
              <a:rect l="l" t="t" r="r" b="b"/>
              <a:pathLst>
                <a:path w="4299" h="5498" extrusionOk="0">
                  <a:moveTo>
                    <a:pt x="3501" y="1"/>
                  </a:moveTo>
                  <a:cubicBezTo>
                    <a:pt x="3272" y="1"/>
                    <a:pt x="3047" y="114"/>
                    <a:pt x="2918" y="318"/>
                  </a:cubicBezTo>
                  <a:lnTo>
                    <a:pt x="215" y="4414"/>
                  </a:lnTo>
                  <a:cubicBezTo>
                    <a:pt x="1" y="4735"/>
                    <a:pt x="96" y="5164"/>
                    <a:pt x="418" y="5378"/>
                  </a:cubicBezTo>
                  <a:cubicBezTo>
                    <a:pt x="537" y="5462"/>
                    <a:pt x="668" y="5497"/>
                    <a:pt x="799" y="5497"/>
                  </a:cubicBezTo>
                  <a:cubicBezTo>
                    <a:pt x="1037" y="5497"/>
                    <a:pt x="1251" y="5390"/>
                    <a:pt x="1394" y="5188"/>
                  </a:cubicBezTo>
                  <a:lnTo>
                    <a:pt x="4085" y="1092"/>
                  </a:lnTo>
                  <a:cubicBezTo>
                    <a:pt x="4299" y="771"/>
                    <a:pt x="4204" y="330"/>
                    <a:pt x="3882" y="116"/>
                  </a:cubicBezTo>
                  <a:cubicBezTo>
                    <a:pt x="3765" y="38"/>
                    <a:pt x="3632" y="1"/>
                    <a:pt x="350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707;p23"/>
            <p:cNvSpPr/>
            <p:nvPr/>
          </p:nvSpPr>
          <p:spPr>
            <a:xfrm>
              <a:off x="2324191" y="2110677"/>
              <a:ext cx="28917" cy="26624"/>
            </a:xfrm>
            <a:custGeom>
              <a:avLst/>
              <a:gdLst/>
              <a:ahLst/>
              <a:cxnLst/>
              <a:rect l="l" t="t" r="r" b="b"/>
              <a:pathLst>
                <a:path w="3002" h="2764" extrusionOk="0">
                  <a:moveTo>
                    <a:pt x="3001" y="1"/>
                  </a:moveTo>
                  <a:lnTo>
                    <a:pt x="3001" y="1"/>
                  </a:lnTo>
                  <a:cubicBezTo>
                    <a:pt x="2335" y="144"/>
                    <a:pt x="1668" y="310"/>
                    <a:pt x="989" y="477"/>
                  </a:cubicBezTo>
                  <a:lnTo>
                    <a:pt x="203" y="1680"/>
                  </a:lnTo>
                  <a:cubicBezTo>
                    <a:pt x="1" y="2001"/>
                    <a:pt x="84" y="2430"/>
                    <a:pt x="406" y="2644"/>
                  </a:cubicBezTo>
                  <a:cubicBezTo>
                    <a:pt x="525" y="2727"/>
                    <a:pt x="668" y="2763"/>
                    <a:pt x="799" y="2763"/>
                  </a:cubicBezTo>
                  <a:cubicBezTo>
                    <a:pt x="1025" y="2763"/>
                    <a:pt x="1251" y="2656"/>
                    <a:pt x="1382" y="2454"/>
                  </a:cubicBezTo>
                  <a:lnTo>
                    <a:pt x="3001" y="1"/>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708;p23"/>
            <p:cNvSpPr/>
            <p:nvPr/>
          </p:nvSpPr>
          <p:spPr>
            <a:xfrm>
              <a:off x="2187499" y="2262250"/>
              <a:ext cx="16414" cy="32953"/>
            </a:xfrm>
            <a:custGeom>
              <a:avLst/>
              <a:gdLst/>
              <a:ahLst/>
              <a:cxnLst/>
              <a:rect l="l" t="t" r="r" b="b"/>
              <a:pathLst>
                <a:path w="1704" h="3421" extrusionOk="0">
                  <a:moveTo>
                    <a:pt x="970" y="1"/>
                  </a:moveTo>
                  <a:cubicBezTo>
                    <a:pt x="606" y="1"/>
                    <a:pt x="296" y="276"/>
                    <a:pt x="263" y="647"/>
                  </a:cubicBezTo>
                  <a:lnTo>
                    <a:pt x="1" y="3421"/>
                  </a:lnTo>
                  <a:lnTo>
                    <a:pt x="1489" y="2635"/>
                  </a:lnTo>
                  <a:lnTo>
                    <a:pt x="1668" y="778"/>
                  </a:lnTo>
                  <a:cubicBezTo>
                    <a:pt x="1703" y="385"/>
                    <a:pt x="1418" y="40"/>
                    <a:pt x="1037" y="4"/>
                  </a:cubicBezTo>
                  <a:cubicBezTo>
                    <a:pt x="1014" y="2"/>
                    <a:pt x="992" y="1"/>
                    <a:pt x="970"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709;p23"/>
            <p:cNvSpPr/>
            <p:nvPr/>
          </p:nvSpPr>
          <p:spPr>
            <a:xfrm>
              <a:off x="2165365" y="2174101"/>
              <a:ext cx="15036" cy="44502"/>
            </a:xfrm>
            <a:custGeom>
              <a:avLst/>
              <a:gdLst/>
              <a:ahLst/>
              <a:cxnLst/>
              <a:rect l="l" t="t" r="r" b="b"/>
              <a:pathLst>
                <a:path w="1561" h="4620" extrusionOk="0">
                  <a:moveTo>
                    <a:pt x="1382" y="0"/>
                  </a:moveTo>
                  <a:cubicBezTo>
                    <a:pt x="906" y="226"/>
                    <a:pt x="453" y="441"/>
                    <a:pt x="1" y="655"/>
                  </a:cubicBezTo>
                  <a:lnTo>
                    <a:pt x="144" y="3941"/>
                  </a:lnTo>
                  <a:cubicBezTo>
                    <a:pt x="156" y="4322"/>
                    <a:pt x="465" y="4620"/>
                    <a:pt x="846" y="4620"/>
                  </a:cubicBezTo>
                  <a:lnTo>
                    <a:pt x="882" y="4620"/>
                  </a:lnTo>
                  <a:cubicBezTo>
                    <a:pt x="1263" y="4608"/>
                    <a:pt x="1561" y="4274"/>
                    <a:pt x="1549" y="3893"/>
                  </a:cubicBezTo>
                  <a:lnTo>
                    <a:pt x="1382"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710;p23"/>
            <p:cNvSpPr/>
            <p:nvPr/>
          </p:nvSpPr>
          <p:spPr>
            <a:xfrm>
              <a:off x="2252753" y="2154722"/>
              <a:ext cx="41410" cy="52988"/>
            </a:xfrm>
            <a:custGeom>
              <a:avLst/>
              <a:gdLst/>
              <a:ahLst/>
              <a:cxnLst/>
              <a:rect l="l" t="t" r="r" b="b"/>
              <a:pathLst>
                <a:path w="4299" h="5501" extrusionOk="0">
                  <a:moveTo>
                    <a:pt x="3492" y="1"/>
                  </a:moveTo>
                  <a:cubicBezTo>
                    <a:pt x="3265" y="1"/>
                    <a:pt x="3040" y="112"/>
                    <a:pt x="2905" y="321"/>
                  </a:cubicBezTo>
                  <a:lnTo>
                    <a:pt x="215" y="4405"/>
                  </a:lnTo>
                  <a:cubicBezTo>
                    <a:pt x="0" y="4727"/>
                    <a:pt x="84" y="5167"/>
                    <a:pt x="405" y="5381"/>
                  </a:cubicBezTo>
                  <a:cubicBezTo>
                    <a:pt x="524" y="5465"/>
                    <a:pt x="667" y="5501"/>
                    <a:pt x="798" y="5501"/>
                  </a:cubicBezTo>
                  <a:cubicBezTo>
                    <a:pt x="1024" y="5501"/>
                    <a:pt x="1251" y="5381"/>
                    <a:pt x="1381" y="5179"/>
                  </a:cubicBezTo>
                  <a:lnTo>
                    <a:pt x="4084" y="1095"/>
                  </a:lnTo>
                  <a:cubicBezTo>
                    <a:pt x="4299" y="762"/>
                    <a:pt x="4203" y="333"/>
                    <a:pt x="3882" y="119"/>
                  </a:cubicBezTo>
                  <a:cubicBezTo>
                    <a:pt x="3763" y="39"/>
                    <a:pt x="3627" y="1"/>
                    <a:pt x="34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711;p23"/>
            <p:cNvSpPr/>
            <p:nvPr/>
          </p:nvSpPr>
          <p:spPr>
            <a:xfrm>
              <a:off x="2333938" y="2177463"/>
              <a:ext cx="33155" cy="30130"/>
            </a:xfrm>
            <a:custGeom>
              <a:avLst/>
              <a:gdLst/>
              <a:ahLst/>
              <a:cxnLst/>
              <a:rect l="l" t="t" r="r" b="b"/>
              <a:pathLst>
                <a:path w="3442" h="3128" extrusionOk="0">
                  <a:moveTo>
                    <a:pt x="769" y="1"/>
                  </a:moveTo>
                  <a:cubicBezTo>
                    <a:pt x="594" y="1"/>
                    <a:pt x="419" y="66"/>
                    <a:pt x="287" y="199"/>
                  </a:cubicBezTo>
                  <a:cubicBezTo>
                    <a:pt x="13" y="473"/>
                    <a:pt x="1" y="913"/>
                    <a:pt x="275" y="1199"/>
                  </a:cubicBezTo>
                  <a:lnTo>
                    <a:pt x="2144" y="3128"/>
                  </a:lnTo>
                  <a:lnTo>
                    <a:pt x="3442" y="2449"/>
                  </a:lnTo>
                  <a:lnTo>
                    <a:pt x="1287" y="223"/>
                  </a:lnTo>
                  <a:cubicBezTo>
                    <a:pt x="1146" y="75"/>
                    <a:pt x="957" y="1"/>
                    <a:pt x="76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712;p23"/>
            <p:cNvSpPr/>
            <p:nvPr/>
          </p:nvSpPr>
          <p:spPr>
            <a:xfrm>
              <a:off x="2050123" y="2923087"/>
              <a:ext cx="52073" cy="52382"/>
            </a:xfrm>
            <a:custGeom>
              <a:avLst/>
              <a:gdLst/>
              <a:ahLst/>
              <a:cxnLst/>
              <a:rect l="l" t="t" r="r" b="b"/>
              <a:pathLst>
                <a:path w="5406" h="5438" extrusionOk="0">
                  <a:moveTo>
                    <a:pt x="772" y="1"/>
                  </a:moveTo>
                  <a:cubicBezTo>
                    <a:pt x="599" y="1"/>
                    <a:pt x="424" y="66"/>
                    <a:pt x="286" y="199"/>
                  </a:cubicBezTo>
                  <a:cubicBezTo>
                    <a:pt x="12" y="473"/>
                    <a:pt x="0" y="913"/>
                    <a:pt x="262" y="1187"/>
                  </a:cubicBezTo>
                  <a:lnTo>
                    <a:pt x="4131" y="5212"/>
                  </a:lnTo>
                  <a:cubicBezTo>
                    <a:pt x="4262" y="5354"/>
                    <a:pt x="4453" y="5438"/>
                    <a:pt x="4632" y="5438"/>
                  </a:cubicBezTo>
                  <a:cubicBezTo>
                    <a:pt x="4810" y="5438"/>
                    <a:pt x="4989" y="5366"/>
                    <a:pt x="5120" y="5235"/>
                  </a:cubicBezTo>
                  <a:cubicBezTo>
                    <a:pt x="5405" y="4973"/>
                    <a:pt x="5405" y="4521"/>
                    <a:pt x="5144" y="4247"/>
                  </a:cubicBezTo>
                  <a:lnTo>
                    <a:pt x="1274" y="223"/>
                  </a:lnTo>
                  <a:cubicBezTo>
                    <a:pt x="1139" y="75"/>
                    <a:pt x="956" y="1"/>
                    <a:pt x="77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713;p23"/>
            <p:cNvSpPr/>
            <p:nvPr/>
          </p:nvSpPr>
          <p:spPr>
            <a:xfrm>
              <a:off x="1913421" y="2915054"/>
              <a:ext cx="52083" cy="52276"/>
            </a:xfrm>
            <a:custGeom>
              <a:avLst/>
              <a:gdLst/>
              <a:ahLst/>
              <a:cxnLst/>
              <a:rect l="l" t="t" r="r" b="b"/>
              <a:pathLst>
                <a:path w="5407" h="5427" extrusionOk="0">
                  <a:moveTo>
                    <a:pt x="773" y="0"/>
                  </a:moveTo>
                  <a:cubicBezTo>
                    <a:pt x="597" y="0"/>
                    <a:pt x="420" y="66"/>
                    <a:pt x="287" y="200"/>
                  </a:cubicBezTo>
                  <a:cubicBezTo>
                    <a:pt x="1" y="461"/>
                    <a:pt x="1" y="914"/>
                    <a:pt x="263" y="1188"/>
                  </a:cubicBezTo>
                  <a:lnTo>
                    <a:pt x="4132" y="5212"/>
                  </a:lnTo>
                  <a:cubicBezTo>
                    <a:pt x="4263" y="5355"/>
                    <a:pt x="4454" y="5426"/>
                    <a:pt x="4632" y="5426"/>
                  </a:cubicBezTo>
                  <a:cubicBezTo>
                    <a:pt x="4811" y="5426"/>
                    <a:pt x="4989" y="5367"/>
                    <a:pt x="5120" y="5236"/>
                  </a:cubicBezTo>
                  <a:cubicBezTo>
                    <a:pt x="5406" y="4962"/>
                    <a:pt x="5406" y="4522"/>
                    <a:pt x="5144" y="4236"/>
                  </a:cubicBezTo>
                  <a:lnTo>
                    <a:pt x="1275" y="211"/>
                  </a:lnTo>
                  <a:cubicBezTo>
                    <a:pt x="1141" y="72"/>
                    <a:pt x="957" y="0"/>
                    <a:pt x="773"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714;p23"/>
            <p:cNvSpPr/>
            <p:nvPr/>
          </p:nvSpPr>
          <p:spPr>
            <a:xfrm>
              <a:off x="1803331" y="2874351"/>
              <a:ext cx="42335" cy="60068"/>
            </a:xfrm>
            <a:custGeom>
              <a:avLst/>
              <a:gdLst/>
              <a:ahLst/>
              <a:cxnLst/>
              <a:rect l="l" t="t" r="r" b="b"/>
              <a:pathLst>
                <a:path w="4395" h="6236" extrusionOk="0">
                  <a:moveTo>
                    <a:pt x="3599" y="1"/>
                  </a:moveTo>
                  <a:cubicBezTo>
                    <a:pt x="3356" y="1"/>
                    <a:pt x="3118" y="128"/>
                    <a:pt x="2989" y="354"/>
                  </a:cubicBezTo>
                  <a:lnTo>
                    <a:pt x="191" y="5176"/>
                  </a:lnTo>
                  <a:cubicBezTo>
                    <a:pt x="1" y="5521"/>
                    <a:pt x="108" y="5950"/>
                    <a:pt x="441" y="6140"/>
                  </a:cubicBezTo>
                  <a:cubicBezTo>
                    <a:pt x="560" y="6200"/>
                    <a:pt x="679" y="6235"/>
                    <a:pt x="798" y="6235"/>
                  </a:cubicBezTo>
                  <a:cubicBezTo>
                    <a:pt x="1037" y="6235"/>
                    <a:pt x="1275" y="6104"/>
                    <a:pt x="1406" y="5878"/>
                  </a:cubicBezTo>
                  <a:lnTo>
                    <a:pt x="4204" y="1056"/>
                  </a:lnTo>
                  <a:cubicBezTo>
                    <a:pt x="4394" y="723"/>
                    <a:pt x="4275" y="294"/>
                    <a:pt x="3942" y="92"/>
                  </a:cubicBezTo>
                  <a:cubicBezTo>
                    <a:pt x="3834" y="30"/>
                    <a:pt x="3716" y="1"/>
                    <a:pt x="3599"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715;p23"/>
            <p:cNvSpPr/>
            <p:nvPr/>
          </p:nvSpPr>
          <p:spPr>
            <a:xfrm>
              <a:off x="1795193" y="2996566"/>
              <a:ext cx="33155" cy="48057"/>
            </a:xfrm>
            <a:custGeom>
              <a:avLst/>
              <a:gdLst/>
              <a:ahLst/>
              <a:cxnLst/>
              <a:rect l="l" t="t" r="r" b="b"/>
              <a:pathLst>
                <a:path w="3442" h="4989" extrusionOk="0">
                  <a:moveTo>
                    <a:pt x="792" y="1"/>
                  </a:moveTo>
                  <a:cubicBezTo>
                    <a:pt x="699" y="1"/>
                    <a:pt x="604" y="19"/>
                    <a:pt x="512" y="59"/>
                  </a:cubicBezTo>
                  <a:cubicBezTo>
                    <a:pt x="155" y="214"/>
                    <a:pt x="0" y="630"/>
                    <a:pt x="143" y="988"/>
                  </a:cubicBezTo>
                  <a:lnTo>
                    <a:pt x="1882" y="4941"/>
                  </a:lnTo>
                  <a:cubicBezTo>
                    <a:pt x="2394" y="4952"/>
                    <a:pt x="2917" y="4964"/>
                    <a:pt x="3441" y="4988"/>
                  </a:cubicBezTo>
                  <a:lnTo>
                    <a:pt x="1441" y="416"/>
                  </a:lnTo>
                  <a:cubicBezTo>
                    <a:pt x="1326" y="159"/>
                    <a:pt x="1065" y="1"/>
                    <a:pt x="79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716;p23"/>
            <p:cNvSpPr/>
            <p:nvPr/>
          </p:nvSpPr>
          <p:spPr>
            <a:xfrm>
              <a:off x="1857692" y="2756922"/>
              <a:ext cx="40033" cy="61330"/>
            </a:xfrm>
            <a:custGeom>
              <a:avLst/>
              <a:gdLst/>
              <a:ahLst/>
              <a:cxnLst/>
              <a:rect l="l" t="t" r="r" b="b"/>
              <a:pathLst>
                <a:path w="4156" h="6367" extrusionOk="0">
                  <a:moveTo>
                    <a:pt x="804" y="0"/>
                  </a:moveTo>
                  <a:cubicBezTo>
                    <a:pt x="693" y="0"/>
                    <a:pt x="581" y="26"/>
                    <a:pt x="477" y="80"/>
                  </a:cubicBezTo>
                  <a:cubicBezTo>
                    <a:pt x="131" y="258"/>
                    <a:pt x="0" y="675"/>
                    <a:pt x="179" y="1020"/>
                  </a:cubicBezTo>
                  <a:lnTo>
                    <a:pt x="2739" y="5985"/>
                  </a:lnTo>
                  <a:cubicBezTo>
                    <a:pt x="2858" y="6223"/>
                    <a:pt x="3108" y="6366"/>
                    <a:pt x="3358" y="6366"/>
                  </a:cubicBezTo>
                  <a:cubicBezTo>
                    <a:pt x="3465" y="6366"/>
                    <a:pt x="3572" y="6331"/>
                    <a:pt x="3679" y="6283"/>
                  </a:cubicBezTo>
                  <a:cubicBezTo>
                    <a:pt x="4025" y="6104"/>
                    <a:pt x="4156" y="5676"/>
                    <a:pt x="3977" y="5330"/>
                  </a:cubicBezTo>
                  <a:lnTo>
                    <a:pt x="1429" y="377"/>
                  </a:lnTo>
                  <a:cubicBezTo>
                    <a:pt x="1305" y="137"/>
                    <a:pt x="1058" y="0"/>
                    <a:pt x="804"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717;p23"/>
            <p:cNvSpPr/>
            <p:nvPr/>
          </p:nvSpPr>
          <p:spPr>
            <a:xfrm>
              <a:off x="2022364" y="2999456"/>
              <a:ext cx="18822" cy="41718"/>
            </a:xfrm>
            <a:custGeom>
              <a:avLst/>
              <a:gdLst/>
              <a:ahLst/>
              <a:cxnLst/>
              <a:rect l="l" t="t" r="r" b="b"/>
              <a:pathLst>
                <a:path w="1954" h="4331" extrusionOk="0">
                  <a:moveTo>
                    <a:pt x="1194" y="1"/>
                  </a:moveTo>
                  <a:cubicBezTo>
                    <a:pt x="854" y="1"/>
                    <a:pt x="556" y="258"/>
                    <a:pt x="513" y="604"/>
                  </a:cubicBezTo>
                  <a:lnTo>
                    <a:pt x="1" y="4331"/>
                  </a:lnTo>
                  <a:cubicBezTo>
                    <a:pt x="489" y="4307"/>
                    <a:pt x="977" y="4271"/>
                    <a:pt x="1441" y="4236"/>
                  </a:cubicBezTo>
                  <a:lnTo>
                    <a:pt x="1906" y="795"/>
                  </a:lnTo>
                  <a:cubicBezTo>
                    <a:pt x="1953" y="414"/>
                    <a:pt x="1691" y="57"/>
                    <a:pt x="1298" y="9"/>
                  </a:cubicBezTo>
                  <a:cubicBezTo>
                    <a:pt x="1263" y="4"/>
                    <a:pt x="1228" y="1"/>
                    <a:pt x="11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718;p23"/>
            <p:cNvSpPr/>
            <p:nvPr/>
          </p:nvSpPr>
          <p:spPr>
            <a:xfrm>
              <a:off x="1857346" y="2250413"/>
              <a:ext cx="40033" cy="61311"/>
            </a:xfrm>
            <a:custGeom>
              <a:avLst/>
              <a:gdLst/>
              <a:ahLst/>
              <a:cxnLst/>
              <a:rect l="l" t="t" r="r" b="b"/>
              <a:pathLst>
                <a:path w="4156" h="6365" extrusionOk="0">
                  <a:moveTo>
                    <a:pt x="794" y="1"/>
                  </a:moveTo>
                  <a:cubicBezTo>
                    <a:pt x="687" y="1"/>
                    <a:pt x="578" y="26"/>
                    <a:pt x="477" y="78"/>
                  </a:cubicBezTo>
                  <a:cubicBezTo>
                    <a:pt x="132" y="257"/>
                    <a:pt x="1" y="685"/>
                    <a:pt x="179" y="1031"/>
                  </a:cubicBezTo>
                  <a:lnTo>
                    <a:pt x="2727" y="5983"/>
                  </a:lnTo>
                  <a:cubicBezTo>
                    <a:pt x="2858" y="6222"/>
                    <a:pt x="3108" y="6364"/>
                    <a:pt x="3358" y="6364"/>
                  </a:cubicBezTo>
                  <a:cubicBezTo>
                    <a:pt x="3465" y="6364"/>
                    <a:pt x="3572" y="6341"/>
                    <a:pt x="3680" y="6281"/>
                  </a:cubicBezTo>
                  <a:cubicBezTo>
                    <a:pt x="4025" y="6103"/>
                    <a:pt x="4156" y="5686"/>
                    <a:pt x="3977" y="5341"/>
                  </a:cubicBezTo>
                  <a:lnTo>
                    <a:pt x="1429" y="388"/>
                  </a:lnTo>
                  <a:cubicBezTo>
                    <a:pt x="1303" y="144"/>
                    <a:pt x="1052"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719;p23"/>
            <p:cNvSpPr/>
            <p:nvPr/>
          </p:nvSpPr>
          <p:spPr>
            <a:xfrm>
              <a:off x="2091856" y="2827223"/>
              <a:ext cx="27655" cy="55820"/>
            </a:xfrm>
            <a:custGeom>
              <a:avLst/>
              <a:gdLst/>
              <a:ahLst/>
              <a:cxnLst/>
              <a:rect l="l" t="t" r="r" b="b"/>
              <a:pathLst>
                <a:path w="2871" h="5795" extrusionOk="0">
                  <a:moveTo>
                    <a:pt x="802" y="1"/>
                  </a:moveTo>
                  <a:cubicBezTo>
                    <a:pt x="684" y="1"/>
                    <a:pt x="564" y="30"/>
                    <a:pt x="453" y="91"/>
                  </a:cubicBezTo>
                  <a:cubicBezTo>
                    <a:pt x="120" y="282"/>
                    <a:pt x="1" y="710"/>
                    <a:pt x="191" y="1044"/>
                  </a:cubicBezTo>
                  <a:lnTo>
                    <a:pt x="2870" y="5794"/>
                  </a:lnTo>
                  <a:cubicBezTo>
                    <a:pt x="2858" y="4806"/>
                    <a:pt x="2835" y="3818"/>
                    <a:pt x="2811" y="2842"/>
                  </a:cubicBezTo>
                  <a:lnTo>
                    <a:pt x="1418" y="365"/>
                  </a:lnTo>
                  <a:cubicBezTo>
                    <a:pt x="1288" y="131"/>
                    <a:pt x="1050" y="1"/>
                    <a:pt x="802"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720;p23"/>
            <p:cNvSpPr/>
            <p:nvPr/>
          </p:nvSpPr>
          <p:spPr>
            <a:xfrm>
              <a:off x="2040144" y="2420305"/>
              <a:ext cx="24890" cy="66300"/>
            </a:xfrm>
            <a:custGeom>
              <a:avLst/>
              <a:gdLst/>
              <a:ahLst/>
              <a:cxnLst/>
              <a:rect l="l" t="t" r="r" b="b"/>
              <a:pathLst>
                <a:path w="2584" h="6883" extrusionOk="0">
                  <a:moveTo>
                    <a:pt x="1822" y="0"/>
                  </a:moveTo>
                  <a:cubicBezTo>
                    <a:pt x="1491" y="0"/>
                    <a:pt x="1194" y="235"/>
                    <a:pt x="1131" y="572"/>
                  </a:cubicBezTo>
                  <a:lnTo>
                    <a:pt x="72" y="6049"/>
                  </a:lnTo>
                  <a:cubicBezTo>
                    <a:pt x="0" y="6430"/>
                    <a:pt x="250" y="6799"/>
                    <a:pt x="631" y="6871"/>
                  </a:cubicBezTo>
                  <a:cubicBezTo>
                    <a:pt x="679" y="6882"/>
                    <a:pt x="726" y="6882"/>
                    <a:pt x="762" y="6882"/>
                  </a:cubicBezTo>
                  <a:cubicBezTo>
                    <a:pt x="1096" y="6882"/>
                    <a:pt x="1393" y="6644"/>
                    <a:pt x="1453" y="6311"/>
                  </a:cubicBezTo>
                  <a:lnTo>
                    <a:pt x="2512" y="834"/>
                  </a:lnTo>
                  <a:cubicBezTo>
                    <a:pt x="2584" y="453"/>
                    <a:pt x="2334" y="84"/>
                    <a:pt x="1953" y="13"/>
                  </a:cubicBezTo>
                  <a:cubicBezTo>
                    <a:pt x="1909" y="4"/>
                    <a:pt x="1865" y="0"/>
                    <a:pt x="1822" y="0"/>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721;p23"/>
            <p:cNvSpPr/>
            <p:nvPr/>
          </p:nvSpPr>
          <p:spPr>
            <a:xfrm>
              <a:off x="1952294" y="2466633"/>
              <a:ext cx="24900" cy="66300"/>
            </a:xfrm>
            <a:custGeom>
              <a:avLst/>
              <a:gdLst/>
              <a:ahLst/>
              <a:cxnLst/>
              <a:rect l="l" t="t" r="r" b="b"/>
              <a:pathLst>
                <a:path w="2585" h="6883" extrusionOk="0">
                  <a:moveTo>
                    <a:pt x="1823" y="1"/>
                  </a:moveTo>
                  <a:cubicBezTo>
                    <a:pt x="1492" y="1"/>
                    <a:pt x="1195" y="235"/>
                    <a:pt x="1132" y="572"/>
                  </a:cubicBezTo>
                  <a:lnTo>
                    <a:pt x="72" y="6049"/>
                  </a:lnTo>
                  <a:cubicBezTo>
                    <a:pt x="1" y="6430"/>
                    <a:pt x="251" y="6799"/>
                    <a:pt x="632" y="6871"/>
                  </a:cubicBezTo>
                  <a:cubicBezTo>
                    <a:pt x="680" y="6883"/>
                    <a:pt x="715" y="6883"/>
                    <a:pt x="763" y="6883"/>
                  </a:cubicBezTo>
                  <a:cubicBezTo>
                    <a:pt x="1096" y="6883"/>
                    <a:pt x="1394" y="6644"/>
                    <a:pt x="1454" y="6311"/>
                  </a:cubicBezTo>
                  <a:lnTo>
                    <a:pt x="2513" y="834"/>
                  </a:lnTo>
                  <a:cubicBezTo>
                    <a:pt x="2585" y="453"/>
                    <a:pt x="2335" y="84"/>
                    <a:pt x="1954" y="13"/>
                  </a:cubicBezTo>
                  <a:cubicBezTo>
                    <a:pt x="1910" y="4"/>
                    <a:pt x="1866" y="1"/>
                    <a:pt x="182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722;p23"/>
            <p:cNvSpPr/>
            <p:nvPr/>
          </p:nvSpPr>
          <p:spPr>
            <a:xfrm>
              <a:off x="1986130" y="2300016"/>
              <a:ext cx="44165" cy="58835"/>
            </a:xfrm>
            <a:custGeom>
              <a:avLst/>
              <a:gdLst/>
              <a:ahLst/>
              <a:cxnLst/>
              <a:rect l="l" t="t" r="r" b="b"/>
              <a:pathLst>
                <a:path w="4585" h="6108" extrusionOk="0">
                  <a:moveTo>
                    <a:pt x="794" y="1"/>
                  </a:moveTo>
                  <a:cubicBezTo>
                    <a:pt x="666" y="1"/>
                    <a:pt x="535" y="35"/>
                    <a:pt x="417" y="107"/>
                  </a:cubicBezTo>
                  <a:cubicBezTo>
                    <a:pt x="96" y="322"/>
                    <a:pt x="0" y="750"/>
                    <a:pt x="203" y="1084"/>
                  </a:cubicBezTo>
                  <a:lnTo>
                    <a:pt x="3191" y="5786"/>
                  </a:lnTo>
                  <a:cubicBezTo>
                    <a:pt x="3322" y="6001"/>
                    <a:pt x="3560" y="6108"/>
                    <a:pt x="3787" y="6108"/>
                  </a:cubicBezTo>
                  <a:cubicBezTo>
                    <a:pt x="3917" y="6108"/>
                    <a:pt x="4048" y="6072"/>
                    <a:pt x="4168" y="6001"/>
                  </a:cubicBezTo>
                  <a:cubicBezTo>
                    <a:pt x="4489" y="5798"/>
                    <a:pt x="4584" y="5358"/>
                    <a:pt x="4382" y="5036"/>
                  </a:cubicBezTo>
                  <a:lnTo>
                    <a:pt x="1393" y="322"/>
                  </a:lnTo>
                  <a:cubicBezTo>
                    <a:pt x="1255" y="114"/>
                    <a:pt x="1028" y="1"/>
                    <a:pt x="794"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723;p23"/>
            <p:cNvSpPr/>
            <p:nvPr/>
          </p:nvSpPr>
          <p:spPr>
            <a:xfrm>
              <a:off x="1697258" y="2818217"/>
              <a:ext cx="34985" cy="63565"/>
            </a:xfrm>
            <a:custGeom>
              <a:avLst/>
              <a:gdLst/>
              <a:ahLst/>
              <a:cxnLst/>
              <a:rect l="l" t="t" r="r" b="b"/>
              <a:pathLst>
                <a:path w="3632" h="6599" extrusionOk="0">
                  <a:moveTo>
                    <a:pt x="803" y="1"/>
                  </a:moveTo>
                  <a:cubicBezTo>
                    <a:pt x="718" y="1"/>
                    <a:pt x="632" y="16"/>
                    <a:pt x="548" y="50"/>
                  </a:cubicBezTo>
                  <a:cubicBezTo>
                    <a:pt x="179" y="193"/>
                    <a:pt x="0" y="598"/>
                    <a:pt x="143" y="955"/>
                  </a:cubicBezTo>
                  <a:lnTo>
                    <a:pt x="2179" y="6146"/>
                  </a:lnTo>
                  <a:cubicBezTo>
                    <a:pt x="2286" y="6432"/>
                    <a:pt x="2548" y="6598"/>
                    <a:pt x="2834" y="6598"/>
                  </a:cubicBezTo>
                  <a:cubicBezTo>
                    <a:pt x="2918" y="6598"/>
                    <a:pt x="3001" y="6586"/>
                    <a:pt x="3084" y="6551"/>
                  </a:cubicBezTo>
                  <a:cubicBezTo>
                    <a:pt x="3453" y="6408"/>
                    <a:pt x="3632" y="6003"/>
                    <a:pt x="3489" y="5634"/>
                  </a:cubicBezTo>
                  <a:lnTo>
                    <a:pt x="1453" y="443"/>
                  </a:lnTo>
                  <a:cubicBezTo>
                    <a:pt x="1344" y="169"/>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724;p23"/>
            <p:cNvSpPr/>
            <p:nvPr/>
          </p:nvSpPr>
          <p:spPr>
            <a:xfrm>
              <a:off x="1756088" y="2766669"/>
              <a:ext cx="38202" cy="62091"/>
            </a:xfrm>
            <a:custGeom>
              <a:avLst/>
              <a:gdLst/>
              <a:ahLst/>
              <a:cxnLst/>
              <a:rect l="l" t="t" r="r" b="b"/>
              <a:pathLst>
                <a:path w="3966" h="6446" extrusionOk="0">
                  <a:moveTo>
                    <a:pt x="3171" y="1"/>
                  </a:moveTo>
                  <a:cubicBezTo>
                    <a:pt x="2910" y="1"/>
                    <a:pt x="2657" y="151"/>
                    <a:pt x="2536" y="401"/>
                  </a:cubicBezTo>
                  <a:lnTo>
                    <a:pt x="131" y="5438"/>
                  </a:lnTo>
                  <a:cubicBezTo>
                    <a:pt x="0" y="5700"/>
                    <a:pt x="60" y="6009"/>
                    <a:pt x="250" y="6223"/>
                  </a:cubicBezTo>
                  <a:cubicBezTo>
                    <a:pt x="310" y="6283"/>
                    <a:pt x="381" y="6331"/>
                    <a:pt x="465" y="6378"/>
                  </a:cubicBezTo>
                  <a:cubicBezTo>
                    <a:pt x="560" y="6424"/>
                    <a:pt x="661" y="6446"/>
                    <a:pt x="761" y="6446"/>
                  </a:cubicBezTo>
                  <a:cubicBezTo>
                    <a:pt x="1026" y="6446"/>
                    <a:pt x="1284" y="6295"/>
                    <a:pt x="1405" y="6045"/>
                  </a:cubicBezTo>
                  <a:lnTo>
                    <a:pt x="3798" y="1009"/>
                  </a:lnTo>
                  <a:cubicBezTo>
                    <a:pt x="3965" y="663"/>
                    <a:pt x="3822" y="235"/>
                    <a:pt x="3465" y="68"/>
                  </a:cubicBezTo>
                  <a:cubicBezTo>
                    <a:pt x="3370" y="22"/>
                    <a:pt x="3270" y="1"/>
                    <a:pt x="3171"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725;p23"/>
            <p:cNvSpPr/>
            <p:nvPr/>
          </p:nvSpPr>
          <p:spPr>
            <a:xfrm>
              <a:off x="1905398" y="2622348"/>
              <a:ext cx="34985" cy="63565"/>
            </a:xfrm>
            <a:custGeom>
              <a:avLst/>
              <a:gdLst/>
              <a:ahLst/>
              <a:cxnLst/>
              <a:rect l="l" t="t" r="r" b="b"/>
              <a:pathLst>
                <a:path w="3632" h="6599" extrusionOk="0">
                  <a:moveTo>
                    <a:pt x="803" y="1"/>
                  </a:moveTo>
                  <a:cubicBezTo>
                    <a:pt x="718" y="1"/>
                    <a:pt x="632" y="17"/>
                    <a:pt x="548" y="50"/>
                  </a:cubicBezTo>
                  <a:cubicBezTo>
                    <a:pt x="179" y="193"/>
                    <a:pt x="0" y="598"/>
                    <a:pt x="143" y="955"/>
                  </a:cubicBezTo>
                  <a:lnTo>
                    <a:pt x="2179" y="6158"/>
                  </a:lnTo>
                  <a:cubicBezTo>
                    <a:pt x="2286" y="6432"/>
                    <a:pt x="2548" y="6599"/>
                    <a:pt x="2834" y="6599"/>
                  </a:cubicBezTo>
                  <a:cubicBezTo>
                    <a:pt x="2917" y="6599"/>
                    <a:pt x="3001" y="6587"/>
                    <a:pt x="3084" y="6551"/>
                  </a:cubicBezTo>
                  <a:cubicBezTo>
                    <a:pt x="3453" y="6408"/>
                    <a:pt x="3632" y="6003"/>
                    <a:pt x="3489" y="5646"/>
                  </a:cubicBezTo>
                  <a:lnTo>
                    <a:pt x="1453" y="443"/>
                  </a:lnTo>
                  <a:cubicBezTo>
                    <a:pt x="1343" y="170"/>
                    <a:pt x="1081" y="1"/>
                    <a:pt x="803" y="1"/>
                  </a:cubicBez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726;p23"/>
            <p:cNvSpPr/>
            <p:nvPr/>
          </p:nvSpPr>
          <p:spPr>
            <a:xfrm>
              <a:off x="1680518" y="2945182"/>
              <a:ext cx="47026" cy="22145"/>
            </a:xfrm>
            <a:custGeom>
              <a:avLst/>
              <a:gdLst/>
              <a:ahLst/>
              <a:cxnLst/>
              <a:rect l="l" t="t" r="r" b="b"/>
              <a:pathLst>
                <a:path w="4882" h="2299" extrusionOk="0">
                  <a:moveTo>
                    <a:pt x="36" y="0"/>
                  </a:moveTo>
                  <a:lnTo>
                    <a:pt x="0" y="1429"/>
                  </a:lnTo>
                  <a:lnTo>
                    <a:pt x="3965" y="2286"/>
                  </a:lnTo>
                  <a:cubicBezTo>
                    <a:pt x="4013" y="2298"/>
                    <a:pt x="4072" y="2298"/>
                    <a:pt x="4120" y="2298"/>
                  </a:cubicBezTo>
                  <a:cubicBezTo>
                    <a:pt x="4441" y="2298"/>
                    <a:pt x="4727" y="2072"/>
                    <a:pt x="4798" y="1751"/>
                  </a:cubicBezTo>
                  <a:cubicBezTo>
                    <a:pt x="4882" y="1370"/>
                    <a:pt x="4644" y="1001"/>
                    <a:pt x="4263" y="917"/>
                  </a:cubicBezTo>
                  <a:lnTo>
                    <a:pt x="36" y="0"/>
                  </a:lnTo>
                  <a:close/>
                </a:path>
              </a:pathLst>
            </a:custGeom>
            <a:solidFill>
              <a:srgbClr val="FFE2E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727;p23"/>
            <p:cNvSpPr/>
            <p:nvPr/>
          </p:nvSpPr>
          <p:spPr>
            <a:xfrm>
              <a:off x="1677879" y="2240608"/>
              <a:ext cx="130800" cy="197081"/>
            </a:xfrm>
            <a:custGeom>
              <a:avLst/>
              <a:gdLst/>
              <a:ahLst/>
              <a:cxnLst/>
              <a:rect l="l" t="t" r="r" b="b"/>
              <a:pathLst>
                <a:path w="13579" h="20460" extrusionOk="0">
                  <a:moveTo>
                    <a:pt x="9525" y="1"/>
                  </a:moveTo>
                  <a:lnTo>
                    <a:pt x="2251" y="560"/>
                  </a:lnTo>
                  <a:cubicBezTo>
                    <a:pt x="0" y="6239"/>
                    <a:pt x="131" y="16169"/>
                    <a:pt x="1131" y="16907"/>
                  </a:cubicBezTo>
                  <a:cubicBezTo>
                    <a:pt x="1173" y="16939"/>
                    <a:pt x="1213" y="16953"/>
                    <a:pt x="1254" y="16953"/>
                  </a:cubicBezTo>
                  <a:cubicBezTo>
                    <a:pt x="1969" y="16953"/>
                    <a:pt x="2524" y="12301"/>
                    <a:pt x="2524" y="12300"/>
                  </a:cubicBezTo>
                  <a:lnTo>
                    <a:pt x="2524" y="12300"/>
                  </a:lnTo>
                  <a:cubicBezTo>
                    <a:pt x="2334" y="14395"/>
                    <a:pt x="2072" y="18670"/>
                    <a:pt x="2905" y="18812"/>
                  </a:cubicBezTo>
                  <a:cubicBezTo>
                    <a:pt x="2924" y="18815"/>
                    <a:pt x="2943" y="18817"/>
                    <a:pt x="2962" y="18817"/>
                  </a:cubicBezTo>
                  <a:cubicBezTo>
                    <a:pt x="4065" y="18817"/>
                    <a:pt x="4548" y="13706"/>
                    <a:pt x="4549" y="13705"/>
                  </a:cubicBezTo>
                  <a:lnTo>
                    <a:pt x="4549" y="13705"/>
                  </a:lnTo>
                  <a:cubicBezTo>
                    <a:pt x="4548" y="13707"/>
                    <a:pt x="3995" y="20460"/>
                    <a:pt x="5034" y="20460"/>
                  </a:cubicBezTo>
                  <a:cubicBezTo>
                    <a:pt x="5072" y="20460"/>
                    <a:pt x="5113" y="20451"/>
                    <a:pt x="5156" y="20432"/>
                  </a:cubicBezTo>
                  <a:cubicBezTo>
                    <a:pt x="6346" y="19884"/>
                    <a:pt x="6846" y="12967"/>
                    <a:pt x="6846" y="12967"/>
                  </a:cubicBezTo>
                  <a:cubicBezTo>
                    <a:pt x="6846" y="12967"/>
                    <a:pt x="6959" y="18683"/>
                    <a:pt x="7881" y="18683"/>
                  </a:cubicBezTo>
                  <a:cubicBezTo>
                    <a:pt x="7995" y="18683"/>
                    <a:pt x="8122" y="18595"/>
                    <a:pt x="8263" y="18396"/>
                  </a:cubicBezTo>
                  <a:cubicBezTo>
                    <a:pt x="9549" y="16598"/>
                    <a:pt x="9061" y="8383"/>
                    <a:pt x="9549" y="7859"/>
                  </a:cubicBezTo>
                  <a:cubicBezTo>
                    <a:pt x="9606" y="7796"/>
                    <a:pt x="9664" y="7767"/>
                    <a:pt x="9724" y="7767"/>
                  </a:cubicBezTo>
                  <a:cubicBezTo>
                    <a:pt x="10171" y="7767"/>
                    <a:pt x="10685" y="9429"/>
                    <a:pt x="11347" y="10942"/>
                  </a:cubicBezTo>
                  <a:cubicBezTo>
                    <a:pt x="11745" y="11838"/>
                    <a:pt x="12380" y="12347"/>
                    <a:pt x="12852" y="12347"/>
                  </a:cubicBezTo>
                  <a:cubicBezTo>
                    <a:pt x="13284" y="12347"/>
                    <a:pt x="13578" y="11922"/>
                    <a:pt x="13431" y="10978"/>
                  </a:cubicBezTo>
                  <a:cubicBezTo>
                    <a:pt x="13109" y="9014"/>
                    <a:pt x="13192" y="6859"/>
                    <a:pt x="12204" y="5013"/>
                  </a:cubicBezTo>
                  <a:cubicBezTo>
                    <a:pt x="11216" y="3180"/>
                    <a:pt x="9525" y="1"/>
                    <a:pt x="952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728;p23"/>
            <p:cNvSpPr/>
            <p:nvPr/>
          </p:nvSpPr>
          <p:spPr>
            <a:xfrm>
              <a:off x="1699329" y="2101739"/>
              <a:ext cx="147724" cy="146838"/>
            </a:xfrm>
            <a:custGeom>
              <a:avLst/>
              <a:gdLst/>
              <a:ahLst/>
              <a:cxnLst/>
              <a:rect l="l" t="t" r="r" b="b"/>
              <a:pathLst>
                <a:path w="15336" h="15244" extrusionOk="0">
                  <a:moveTo>
                    <a:pt x="14287" y="0"/>
                  </a:moveTo>
                  <a:cubicBezTo>
                    <a:pt x="14287" y="0"/>
                    <a:pt x="1548" y="6334"/>
                    <a:pt x="24" y="14978"/>
                  </a:cubicBezTo>
                  <a:cubicBezTo>
                    <a:pt x="0" y="15096"/>
                    <a:pt x="727" y="15244"/>
                    <a:pt x="1803" y="15244"/>
                  </a:cubicBezTo>
                  <a:cubicBezTo>
                    <a:pt x="2364" y="15244"/>
                    <a:pt x="3021" y="15203"/>
                    <a:pt x="3715" y="15097"/>
                  </a:cubicBezTo>
                  <a:cubicBezTo>
                    <a:pt x="3857" y="15085"/>
                    <a:pt x="3988" y="15050"/>
                    <a:pt x="4131" y="15026"/>
                  </a:cubicBezTo>
                  <a:lnTo>
                    <a:pt x="7132" y="14323"/>
                  </a:lnTo>
                  <a:cubicBezTo>
                    <a:pt x="8441" y="12097"/>
                    <a:pt x="11573" y="11144"/>
                    <a:pt x="14871" y="10287"/>
                  </a:cubicBezTo>
                  <a:cubicBezTo>
                    <a:pt x="14871" y="10287"/>
                    <a:pt x="15002" y="9501"/>
                    <a:pt x="15037" y="7882"/>
                  </a:cubicBezTo>
                  <a:cubicBezTo>
                    <a:pt x="15037" y="7882"/>
                    <a:pt x="15335" y="2096"/>
                    <a:pt x="14287"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729;p23"/>
            <p:cNvSpPr/>
            <p:nvPr/>
          </p:nvSpPr>
          <p:spPr>
            <a:xfrm>
              <a:off x="3622332" y="3245978"/>
              <a:ext cx="180648" cy="970157"/>
            </a:xfrm>
            <a:custGeom>
              <a:avLst/>
              <a:gdLst/>
              <a:ahLst/>
              <a:cxnLst/>
              <a:rect l="l" t="t" r="r" b="b"/>
              <a:pathLst>
                <a:path w="18754" h="100717" extrusionOk="0">
                  <a:moveTo>
                    <a:pt x="18753" y="1"/>
                  </a:moveTo>
                  <a:lnTo>
                    <a:pt x="1" y="5346"/>
                  </a:lnTo>
                  <a:lnTo>
                    <a:pt x="406" y="10454"/>
                  </a:lnTo>
                  <a:lnTo>
                    <a:pt x="691" y="14038"/>
                  </a:lnTo>
                  <a:lnTo>
                    <a:pt x="1120" y="19467"/>
                  </a:lnTo>
                  <a:lnTo>
                    <a:pt x="1834" y="28718"/>
                  </a:lnTo>
                  <a:cubicBezTo>
                    <a:pt x="691" y="37398"/>
                    <a:pt x="834" y="54448"/>
                    <a:pt x="2596" y="62127"/>
                  </a:cubicBezTo>
                  <a:lnTo>
                    <a:pt x="7037" y="100346"/>
                  </a:lnTo>
                  <a:cubicBezTo>
                    <a:pt x="7759" y="100592"/>
                    <a:pt x="8512" y="100716"/>
                    <a:pt x="9295" y="100716"/>
                  </a:cubicBezTo>
                  <a:cubicBezTo>
                    <a:pt x="10671" y="100716"/>
                    <a:pt x="12142" y="100334"/>
                    <a:pt x="13705" y="99560"/>
                  </a:cubicBezTo>
                  <a:lnTo>
                    <a:pt x="18027" y="37743"/>
                  </a:lnTo>
                  <a:lnTo>
                    <a:pt x="18503" y="13574"/>
                  </a:lnTo>
                  <a:lnTo>
                    <a:pt x="18634" y="6358"/>
                  </a:lnTo>
                  <a:lnTo>
                    <a:pt x="18646" y="5430"/>
                  </a:lnTo>
                  <a:lnTo>
                    <a:pt x="18753" y="1"/>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730;p23"/>
            <p:cNvSpPr/>
            <p:nvPr/>
          </p:nvSpPr>
          <p:spPr>
            <a:xfrm>
              <a:off x="3626233" y="3298268"/>
              <a:ext cx="175706" cy="135231"/>
            </a:xfrm>
            <a:custGeom>
              <a:avLst/>
              <a:gdLst/>
              <a:ahLst/>
              <a:cxnLst/>
              <a:rect l="l" t="t" r="r" b="b"/>
              <a:pathLst>
                <a:path w="18241" h="14039" extrusionOk="0">
                  <a:moveTo>
                    <a:pt x="18241" y="1"/>
                  </a:moveTo>
                  <a:lnTo>
                    <a:pt x="1" y="5025"/>
                  </a:lnTo>
                  <a:lnTo>
                    <a:pt x="286" y="8609"/>
                  </a:lnTo>
                  <a:lnTo>
                    <a:pt x="715" y="14038"/>
                  </a:lnTo>
                  <a:cubicBezTo>
                    <a:pt x="7740" y="12871"/>
                    <a:pt x="14109" y="10300"/>
                    <a:pt x="18098" y="8145"/>
                  </a:cubicBezTo>
                  <a:lnTo>
                    <a:pt x="18229" y="929"/>
                  </a:lnTo>
                  <a:lnTo>
                    <a:pt x="18241" y="1"/>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731;p23"/>
            <p:cNvSpPr/>
            <p:nvPr/>
          </p:nvSpPr>
          <p:spPr>
            <a:xfrm>
              <a:off x="3679101" y="4203180"/>
              <a:ext cx="276751" cy="133506"/>
            </a:xfrm>
            <a:custGeom>
              <a:avLst/>
              <a:gdLst/>
              <a:ahLst/>
              <a:cxnLst/>
              <a:rect l="l" t="t" r="r" b="b"/>
              <a:pathLst>
                <a:path w="28731" h="13860" extrusionOk="0">
                  <a:moveTo>
                    <a:pt x="8001" y="1"/>
                  </a:moveTo>
                  <a:cubicBezTo>
                    <a:pt x="5704" y="928"/>
                    <a:pt x="3935" y="1150"/>
                    <a:pt x="2769" y="1150"/>
                  </a:cubicBezTo>
                  <a:cubicBezTo>
                    <a:pt x="1705" y="1150"/>
                    <a:pt x="1143" y="965"/>
                    <a:pt x="1143" y="965"/>
                  </a:cubicBezTo>
                  <a:lnTo>
                    <a:pt x="1143" y="965"/>
                  </a:lnTo>
                  <a:cubicBezTo>
                    <a:pt x="0" y="4847"/>
                    <a:pt x="667" y="8561"/>
                    <a:pt x="1155" y="12097"/>
                  </a:cubicBezTo>
                  <a:cubicBezTo>
                    <a:pt x="1239" y="12693"/>
                    <a:pt x="1310" y="13276"/>
                    <a:pt x="1370" y="13860"/>
                  </a:cubicBezTo>
                  <a:lnTo>
                    <a:pt x="28730" y="13860"/>
                  </a:lnTo>
                  <a:cubicBezTo>
                    <a:pt x="28730" y="13252"/>
                    <a:pt x="28647" y="12669"/>
                    <a:pt x="28504" y="12097"/>
                  </a:cubicBezTo>
                  <a:cubicBezTo>
                    <a:pt x="28040" y="10431"/>
                    <a:pt x="26956" y="8966"/>
                    <a:pt x="25408" y="8061"/>
                  </a:cubicBezTo>
                  <a:cubicBezTo>
                    <a:pt x="21229" y="5609"/>
                    <a:pt x="15062" y="4466"/>
                    <a:pt x="15062" y="4466"/>
                  </a:cubicBezTo>
                  <a:cubicBezTo>
                    <a:pt x="13288" y="2787"/>
                    <a:pt x="8001" y="1"/>
                    <a:pt x="8001" y="1"/>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732;p23"/>
            <p:cNvSpPr/>
            <p:nvPr/>
          </p:nvSpPr>
          <p:spPr>
            <a:xfrm>
              <a:off x="3792051" y="4245040"/>
              <a:ext cx="97616" cy="19737"/>
            </a:xfrm>
            <a:custGeom>
              <a:avLst/>
              <a:gdLst/>
              <a:ahLst/>
              <a:cxnLst/>
              <a:rect l="l" t="t" r="r" b="b"/>
              <a:pathLst>
                <a:path w="10134" h="2049" extrusionOk="0">
                  <a:moveTo>
                    <a:pt x="5335" y="1"/>
                  </a:moveTo>
                  <a:cubicBezTo>
                    <a:pt x="1823" y="1"/>
                    <a:pt x="1" y="1906"/>
                    <a:pt x="1" y="1906"/>
                  </a:cubicBezTo>
                  <a:cubicBezTo>
                    <a:pt x="229" y="1968"/>
                    <a:pt x="462" y="1999"/>
                    <a:pt x="696" y="1999"/>
                  </a:cubicBezTo>
                  <a:cubicBezTo>
                    <a:pt x="1083" y="1999"/>
                    <a:pt x="1470" y="1914"/>
                    <a:pt x="1835" y="1751"/>
                  </a:cubicBezTo>
                  <a:cubicBezTo>
                    <a:pt x="2382" y="1489"/>
                    <a:pt x="3192" y="1203"/>
                    <a:pt x="4156" y="1096"/>
                  </a:cubicBezTo>
                  <a:cubicBezTo>
                    <a:pt x="4575" y="1047"/>
                    <a:pt x="4961" y="1027"/>
                    <a:pt x="5312" y="1027"/>
                  </a:cubicBezTo>
                  <a:cubicBezTo>
                    <a:pt x="6751" y="1027"/>
                    <a:pt x="7597" y="1358"/>
                    <a:pt x="7597" y="1358"/>
                  </a:cubicBezTo>
                  <a:lnTo>
                    <a:pt x="10133" y="2048"/>
                  </a:lnTo>
                  <a:cubicBezTo>
                    <a:pt x="10133" y="2048"/>
                    <a:pt x="7871" y="1"/>
                    <a:pt x="5335"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733;p23"/>
            <p:cNvSpPr/>
            <p:nvPr/>
          </p:nvSpPr>
          <p:spPr>
            <a:xfrm>
              <a:off x="3756732" y="4234608"/>
              <a:ext cx="92453" cy="20768"/>
            </a:xfrm>
            <a:custGeom>
              <a:avLst/>
              <a:gdLst/>
              <a:ahLst/>
              <a:cxnLst/>
              <a:rect l="l" t="t" r="r" b="b"/>
              <a:pathLst>
                <a:path w="9598" h="2156" extrusionOk="0">
                  <a:moveTo>
                    <a:pt x="5347" y="0"/>
                  </a:moveTo>
                  <a:cubicBezTo>
                    <a:pt x="1834" y="0"/>
                    <a:pt x="1" y="1917"/>
                    <a:pt x="1" y="1917"/>
                  </a:cubicBezTo>
                  <a:cubicBezTo>
                    <a:pt x="231" y="1979"/>
                    <a:pt x="465" y="2010"/>
                    <a:pt x="697" y="2010"/>
                  </a:cubicBezTo>
                  <a:cubicBezTo>
                    <a:pt x="1088" y="2010"/>
                    <a:pt x="1476" y="1922"/>
                    <a:pt x="1834" y="1750"/>
                  </a:cubicBezTo>
                  <a:cubicBezTo>
                    <a:pt x="2394" y="1500"/>
                    <a:pt x="3192" y="1215"/>
                    <a:pt x="4168" y="1095"/>
                  </a:cubicBezTo>
                  <a:cubicBezTo>
                    <a:pt x="4584" y="1046"/>
                    <a:pt x="4969" y="1027"/>
                    <a:pt x="5318" y="1027"/>
                  </a:cubicBezTo>
                  <a:cubicBezTo>
                    <a:pt x="6751" y="1027"/>
                    <a:pt x="7597" y="1357"/>
                    <a:pt x="7597" y="1357"/>
                  </a:cubicBezTo>
                  <a:lnTo>
                    <a:pt x="9597" y="2155"/>
                  </a:lnTo>
                  <a:cubicBezTo>
                    <a:pt x="9597" y="2155"/>
                    <a:pt x="7883" y="0"/>
                    <a:pt x="5347"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734;p23"/>
            <p:cNvSpPr/>
            <p:nvPr/>
          </p:nvSpPr>
          <p:spPr>
            <a:xfrm>
              <a:off x="3731160" y="4222675"/>
              <a:ext cx="92453" cy="20768"/>
            </a:xfrm>
            <a:custGeom>
              <a:avLst/>
              <a:gdLst/>
              <a:ahLst/>
              <a:cxnLst/>
              <a:rect l="l" t="t" r="r" b="b"/>
              <a:pathLst>
                <a:path w="9598" h="2156" extrusionOk="0">
                  <a:moveTo>
                    <a:pt x="5314" y="1"/>
                  </a:moveTo>
                  <a:cubicBezTo>
                    <a:pt x="1823" y="1"/>
                    <a:pt x="1" y="1906"/>
                    <a:pt x="1" y="1906"/>
                  </a:cubicBezTo>
                  <a:cubicBezTo>
                    <a:pt x="227" y="1968"/>
                    <a:pt x="459" y="1999"/>
                    <a:pt x="692" y="1999"/>
                  </a:cubicBezTo>
                  <a:cubicBezTo>
                    <a:pt x="1084" y="1999"/>
                    <a:pt x="1475" y="1911"/>
                    <a:pt x="1834" y="1739"/>
                  </a:cubicBezTo>
                  <a:cubicBezTo>
                    <a:pt x="2382" y="1489"/>
                    <a:pt x="3192" y="1203"/>
                    <a:pt x="4156" y="1084"/>
                  </a:cubicBezTo>
                  <a:cubicBezTo>
                    <a:pt x="4566" y="1038"/>
                    <a:pt x="4945" y="1020"/>
                    <a:pt x="5291" y="1020"/>
                  </a:cubicBezTo>
                  <a:cubicBezTo>
                    <a:pt x="6743" y="1020"/>
                    <a:pt x="7597" y="1346"/>
                    <a:pt x="7597" y="1346"/>
                  </a:cubicBezTo>
                  <a:lnTo>
                    <a:pt x="9597" y="2156"/>
                  </a:lnTo>
                  <a:cubicBezTo>
                    <a:pt x="9597" y="2156"/>
                    <a:pt x="7883" y="1"/>
                    <a:pt x="5347" y="1"/>
                  </a:cubicBezTo>
                  <a:cubicBezTo>
                    <a:pt x="5336" y="1"/>
                    <a:pt x="5325" y="1"/>
                    <a:pt x="531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735;p23"/>
            <p:cNvSpPr/>
            <p:nvPr/>
          </p:nvSpPr>
          <p:spPr>
            <a:xfrm>
              <a:off x="3690225" y="4319694"/>
              <a:ext cx="265626" cy="16982"/>
            </a:xfrm>
            <a:custGeom>
              <a:avLst/>
              <a:gdLst/>
              <a:ahLst/>
              <a:cxnLst/>
              <a:rect l="l" t="t" r="r" b="b"/>
              <a:pathLst>
                <a:path w="27576" h="1763" extrusionOk="0">
                  <a:moveTo>
                    <a:pt x="0" y="0"/>
                  </a:moveTo>
                  <a:cubicBezTo>
                    <a:pt x="84" y="596"/>
                    <a:pt x="155" y="1179"/>
                    <a:pt x="215" y="1763"/>
                  </a:cubicBezTo>
                  <a:lnTo>
                    <a:pt x="27575" y="1763"/>
                  </a:lnTo>
                  <a:cubicBezTo>
                    <a:pt x="27575" y="1155"/>
                    <a:pt x="27492" y="572"/>
                    <a:pt x="2734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736;p23"/>
            <p:cNvSpPr/>
            <p:nvPr/>
          </p:nvSpPr>
          <p:spPr>
            <a:xfrm>
              <a:off x="3244936" y="3270751"/>
              <a:ext cx="293724" cy="961882"/>
            </a:xfrm>
            <a:custGeom>
              <a:avLst/>
              <a:gdLst/>
              <a:ahLst/>
              <a:cxnLst/>
              <a:rect l="l" t="t" r="r" b="b"/>
              <a:pathLst>
                <a:path w="30493" h="99858" extrusionOk="0">
                  <a:moveTo>
                    <a:pt x="10894" y="0"/>
                  </a:moveTo>
                  <a:lnTo>
                    <a:pt x="10823" y="9644"/>
                  </a:lnTo>
                  <a:lnTo>
                    <a:pt x="10716" y="21705"/>
                  </a:lnTo>
                  <a:cubicBezTo>
                    <a:pt x="10716" y="21705"/>
                    <a:pt x="4667" y="44160"/>
                    <a:pt x="3977" y="53162"/>
                  </a:cubicBezTo>
                  <a:cubicBezTo>
                    <a:pt x="3286" y="62151"/>
                    <a:pt x="0" y="99858"/>
                    <a:pt x="0" y="99858"/>
                  </a:cubicBezTo>
                  <a:lnTo>
                    <a:pt x="6525" y="99858"/>
                  </a:lnTo>
                  <a:lnTo>
                    <a:pt x="27670" y="20324"/>
                  </a:lnTo>
                  <a:lnTo>
                    <a:pt x="28420" y="15574"/>
                  </a:lnTo>
                  <a:lnTo>
                    <a:pt x="29468" y="8942"/>
                  </a:lnTo>
                  <a:lnTo>
                    <a:pt x="29623" y="7954"/>
                  </a:lnTo>
                  <a:lnTo>
                    <a:pt x="30492" y="2489"/>
                  </a:lnTo>
                  <a:lnTo>
                    <a:pt x="10894"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737;p23"/>
            <p:cNvSpPr/>
            <p:nvPr/>
          </p:nvSpPr>
          <p:spPr>
            <a:xfrm>
              <a:off x="3349179" y="3334165"/>
              <a:ext cx="179608" cy="94148"/>
            </a:xfrm>
            <a:custGeom>
              <a:avLst/>
              <a:gdLst/>
              <a:ahLst/>
              <a:cxnLst/>
              <a:rect l="l" t="t" r="r" b="b"/>
              <a:pathLst>
                <a:path w="18646" h="9774" extrusionOk="0">
                  <a:moveTo>
                    <a:pt x="71" y="0"/>
                  </a:moveTo>
                  <a:lnTo>
                    <a:pt x="0" y="9644"/>
                  </a:lnTo>
                  <a:cubicBezTo>
                    <a:pt x="1354" y="9735"/>
                    <a:pt x="2805" y="9774"/>
                    <a:pt x="4291" y="9774"/>
                  </a:cubicBezTo>
                  <a:cubicBezTo>
                    <a:pt x="9073" y="9774"/>
                    <a:pt x="14209" y="9371"/>
                    <a:pt x="17597" y="8990"/>
                  </a:cubicBezTo>
                  <a:lnTo>
                    <a:pt x="18645" y="2358"/>
                  </a:lnTo>
                  <a:lnTo>
                    <a:pt x="71" y="0"/>
                  </a:ln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738;p23"/>
            <p:cNvSpPr/>
            <p:nvPr/>
          </p:nvSpPr>
          <p:spPr>
            <a:xfrm>
              <a:off x="3117529" y="4207775"/>
              <a:ext cx="207137" cy="128912"/>
            </a:xfrm>
            <a:custGeom>
              <a:avLst/>
              <a:gdLst/>
              <a:ahLst/>
              <a:cxnLst/>
              <a:rect l="l" t="t" r="r" b="b"/>
              <a:pathLst>
                <a:path w="21504" h="13383" extrusionOk="0">
                  <a:moveTo>
                    <a:pt x="13323" y="0"/>
                  </a:moveTo>
                  <a:cubicBezTo>
                    <a:pt x="13323" y="0"/>
                    <a:pt x="12014" y="560"/>
                    <a:pt x="7859" y="4143"/>
                  </a:cubicBezTo>
                  <a:cubicBezTo>
                    <a:pt x="7859" y="4143"/>
                    <a:pt x="834" y="5703"/>
                    <a:pt x="84" y="11620"/>
                  </a:cubicBezTo>
                  <a:cubicBezTo>
                    <a:pt x="12" y="12168"/>
                    <a:pt x="0" y="12752"/>
                    <a:pt x="48" y="13383"/>
                  </a:cubicBezTo>
                  <a:lnTo>
                    <a:pt x="20086" y="13383"/>
                  </a:lnTo>
                  <a:cubicBezTo>
                    <a:pt x="20086" y="13383"/>
                    <a:pt x="20312" y="12740"/>
                    <a:pt x="20539" y="11620"/>
                  </a:cubicBezTo>
                  <a:cubicBezTo>
                    <a:pt x="21003" y="9406"/>
                    <a:pt x="21503" y="5274"/>
                    <a:pt x="20312" y="488"/>
                  </a:cubicBezTo>
                  <a:cubicBezTo>
                    <a:pt x="20312" y="488"/>
                    <a:pt x="18750" y="680"/>
                    <a:pt x="17061" y="680"/>
                  </a:cubicBezTo>
                  <a:cubicBezTo>
                    <a:pt x="15599" y="680"/>
                    <a:pt x="14042" y="536"/>
                    <a:pt x="13323" y="0"/>
                  </a:cubicBezTo>
                  <a:close/>
                </a:path>
              </a:pathLst>
            </a:custGeom>
            <a:solidFill>
              <a:srgbClr val="FCFC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739;p23"/>
            <p:cNvSpPr/>
            <p:nvPr/>
          </p:nvSpPr>
          <p:spPr>
            <a:xfrm>
              <a:off x="3147685" y="4248825"/>
              <a:ext cx="73178" cy="20768"/>
            </a:xfrm>
            <a:custGeom>
              <a:avLst/>
              <a:gdLst/>
              <a:ahLst/>
              <a:cxnLst/>
              <a:rect l="l" t="t" r="r" b="b"/>
              <a:pathLst>
                <a:path w="7597" h="2156" extrusionOk="0">
                  <a:moveTo>
                    <a:pt x="3370" y="0"/>
                  </a:moveTo>
                  <a:cubicBezTo>
                    <a:pt x="1370" y="0"/>
                    <a:pt x="1" y="2155"/>
                    <a:pt x="1" y="2155"/>
                  </a:cubicBezTo>
                  <a:lnTo>
                    <a:pt x="1584" y="1358"/>
                  </a:lnTo>
                  <a:cubicBezTo>
                    <a:pt x="1584" y="1358"/>
                    <a:pt x="2253" y="1027"/>
                    <a:pt x="3394" y="1027"/>
                  </a:cubicBezTo>
                  <a:cubicBezTo>
                    <a:pt x="3672" y="1027"/>
                    <a:pt x="3979" y="1047"/>
                    <a:pt x="4311" y="1096"/>
                  </a:cubicBezTo>
                  <a:cubicBezTo>
                    <a:pt x="5073" y="1215"/>
                    <a:pt x="5716" y="1501"/>
                    <a:pt x="6144" y="1751"/>
                  </a:cubicBezTo>
                  <a:cubicBezTo>
                    <a:pt x="6440" y="1917"/>
                    <a:pt x="6755" y="2007"/>
                    <a:pt x="7068" y="2007"/>
                  </a:cubicBezTo>
                  <a:cubicBezTo>
                    <a:pt x="7246" y="2007"/>
                    <a:pt x="7424" y="1978"/>
                    <a:pt x="7597" y="1917"/>
                  </a:cubicBezTo>
                  <a:cubicBezTo>
                    <a:pt x="7597" y="1917"/>
                    <a:pt x="6156" y="0"/>
                    <a:pt x="3370"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740;p23"/>
            <p:cNvSpPr/>
            <p:nvPr/>
          </p:nvSpPr>
          <p:spPr>
            <a:xfrm>
              <a:off x="3172111" y="4238500"/>
              <a:ext cx="73178" cy="20768"/>
            </a:xfrm>
            <a:custGeom>
              <a:avLst/>
              <a:gdLst/>
              <a:ahLst/>
              <a:cxnLst/>
              <a:rect l="l" t="t" r="r" b="b"/>
              <a:pathLst>
                <a:path w="7597" h="2156" extrusionOk="0">
                  <a:moveTo>
                    <a:pt x="3384" y="1"/>
                  </a:moveTo>
                  <a:cubicBezTo>
                    <a:pt x="3376" y="1"/>
                    <a:pt x="3367" y="1"/>
                    <a:pt x="3358" y="1"/>
                  </a:cubicBezTo>
                  <a:cubicBezTo>
                    <a:pt x="1358" y="1"/>
                    <a:pt x="1" y="2156"/>
                    <a:pt x="1" y="2156"/>
                  </a:cubicBezTo>
                  <a:lnTo>
                    <a:pt x="1584" y="1346"/>
                  </a:lnTo>
                  <a:cubicBezTo>
                    <a:pt x="1584" y="1346"/>
                    <a:pt x="2247" y="1026"/>
                    <a:pt x="3372" y="1026"/>
                  </a:cubicBezTo>
                  <a:cubicBezTo>
                    <a:pt x="3653" y="1026"/>
                    <a:pt x="3963" y="1046"/>
                    <a:pt x="4299" y="1096"/>
                  </a:cubicBezTo>
                  <a:cubicBezTo>
                    <a:pt x="5073" y="1203"/>
                    <a:pt x="5704" y="1489"/>
                    <a:pt x="6144" y="1751"/>
                  </a:cubicBezTo>
                  <a:cubicBezTo>
                    <a:pt x="6427" y="1915"/>
                    <a:pt x="6732" y="1999"/>
                    <a:pt x="7041" y="1999"/>
                  </a:cubicBezTo>
                  <a:cubicBezTo>
                    <a:pt x="7227" y="1999"/>
                    <a:pt x="7413" y="1969"/>
                    <a:pt x="7597" y="1906"/>
                  </a:cubicBezTo>
                  <a:cubicBezTo>
                    <a:pt x="7597" y="1906"/>
                    <a:pt x="6153" y="1"/>
                    <a:pt x="3384"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741;p23"/>
            <p:cNvSpPr/>
            <p:nvPr/>
          </p:nvSpPr>
          <p:spPr>
            <a:xfrm>
              <a:off x="3190806" y="4226460"/>
              <a:ext cx="73178" cy="20768"/>
            </a:xfrm>
            <a:custGeom>
              <a:avLst/>
              <a:gdLst/>
              <a:ahLst/>
              <a:cxnLst/>
              <a:rect l="l" t="t" r="r" b="b"/>
              <a:pathLst>
                <a:path w="7597" h="2156" extrusionOk="0">
                  <a:moveTo>
                    <a:pt x="3370" y="1"/>
                  </a:moveTo>
                  <a:cubicBezTo>
                    <a:pt x="1370" y="1"/>
                    <a:pt x="0" y="2156"/>
                    <a:pt x="0" y="2156"/>
                  </a:cubicBezTo>
                  <a:lnTo>
                    <a:pt x="1584" y="1358"/>
                  </a:lnTo>
                  <a:cubicBezTo>
                    <a:pt x="1584" y="1358"/>
                    <a:pt x="2253" y="1027"/>
                    <a:pt x="3394" y="1027"/>
                  </a:cubicBezTo>
                  <a:cubicBezTo>
                    <a:pt x="3672" y="1027"/>
                    <a:pt x="3979" y="1047"/>
                    <a:pt x="4311" y="1096"/>
                  </a:cubicBezTo>
                  <a:cubicBezTo>
                    <a:pt x="5073" y="1203"/>
                    <a:pt x="5715" y="1501"/>
                    <a:pt x="6144" y="1751"/>
                  </a:cubicBezTo>
                  <a:cubicBezTo>
                    <a:pt x="6434" y="1914"/>
                    <a:pt x="6742" y="1999"/>
                    <a:pt x="7049" y="1999"/>
                  </a:cubicBezTo>
                  <a:cubicBezTo>
                    <a:pt x="7234" y="1999"/>
                    <a:pt x="7418" y="1968"/>
                    <a:pt x="7597" y="1906"/>
                  </a:cubicBezTo>
                  <a:cubicBezTo>
                    <a:pt x="7597" y="1906"/>
                    <a:pt x="6156" y="1"/>
                    <a:pt x="3370" y="1"/>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742;p23"/>
            <p:cNvSpPr/>
            <p:nvPr/>
          </p:nvSpPr>
          <p:spPr>
            <a:xfrm>
              <a:off x="3117529" y="4319694"/>
              <a:ext cx="197842" cy="16982"/>
            </a:xfrm>
            <a:custGeom>
              <a:avLst/>
              <a:gdLst/>
              <a:ahLst/>
              <a:cxnLst/>
              <a:rect l="l" t="t" r="r" b="b"/>
              <a:pathLst>
                <a:path w="20539" h="1763" extrusionOk="0">
                  <a:moveTo>
                    <a:pt x="84" y="0"/>
                  </a:moveTo>
                  <a:cubicBezTo>
                    <a:pt x="12" y="548"/>
                    <a:pt x="0" y="1132"/>
                    <a:pt x="48" y="1763"/>
                  </a:cubicBezTo>
                  <a:lnTo>
                    <a:pt x="20086" y="1763"/>
                  </a:lnTo>
                  <a:cubicBezTo>
                    <a:pt x="20086" y="1763"/>
                    <a:pt x="20312" y="1120"/>
                    <a:pt x="20539" y="0"/>
                  </a:cubicBezTo>
                  <a:close/>
                </a:path>
              </a:pathLst>
            </a:custGeom>
            <a:solidFill>
              <a:srgbClr val="E1EA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743;p23"/>
            <p:cNvSpPr/>
            <p:nvPr/>
          </p:nvSpPr>
          <p:spPr>
            <a:xfrm>
              <a:off x="3345394" y="2221691"/>
              <a:ext cx="496604" cy="698559"/>
            </a:xfrm>
            <a:custGeom>
              <a:avLst/>
              <a:gdLst/>
              <a:ahLst/>
              <a:cxnLst/>
              <a:rect l="l" t="t" r="r" b="b"/>
              <a:pathLst>
                <a:path w="51555" h="72521" extrusionOk="0">
                  <a:moveTo>
                    <a:pt x="17169" y="0"/>
                  </a:moveTo>
                  <a:cubicBezTo>
                    <a:pt x="17169" y="0"/>
                    <a:pt x="14704" y="441"/>
                    <a:pt x="11585" y="1203"/>
                  </a:cubicBezTo>
                  <a:cubicBezTo>
                    <a:pt x="11037" y="1334"/>
                    <a:pt x="10466" y="1476"/>
                    <a:pt x="9894" y="1631"/>
                  </a:cubicBezTo>
                  <a:cubicBezTo>
                    <a:pt x="8870" y="1893"/>
                    <a:pt x="7823" y="2191"/>
                    <a:pt x="6775" y="2500"/>
                  </a:cubicBezTo>
                  <a:cubicBezTo>
                    <a:pt x="6227" y="2679"/>
                    <a:pt x="5691" y="2846"/>
                    <a:pt x="5167" y="3036"/>
                  </a:cubicBezTo>
                  <a:cubicBezTo>
                    <a:pt x="3191" y="3703"/>
                    <a:pt x="1405" y="4465"/>
                    <a:pt x="274" y="5275"/>
                  </a:cubicBezTo>
                  <a:cubicBezTo>
                    <a:pt x="167" y="5346"/>
                    <a:pt x="83" y="5406"/>
                    <a:pt x="0" y="5477"/>
                  </a:cubicBezTo>
                  <a:cubicBezTo>
                    <a:pt x="0" y="5477"/>
                    <a:pt x="167" y="7680"/>
                    <a:pt x="667" y="11561"/>
                  </a:cubicBezTo>
                  <a:cubicBezTo>
                    <a:pt x="786" y="12442"/>
                    <a:pt x="905" y="13418"/>
                    <a:pt x="1060" y="14466"/>
                  </a:cubicBezTo>
                  <a:cubicBezTo>
                    <a:pt x="1203" y="15431"/>
                    <a:pt x="1357" y="16443"/>
                    <a:pt x="1512" y="17538"/>
                  </a:cubicBezTo>
                  <a:cubicBezTo>
                    <a:pt x="1762" y="19157"/>
                    <a:pt x="2060" y="20931"/>
                    <a:pt x="2393" y="22824"/>
                  </a:cubicBezTo>
                  <a:cubicBezTo>
                    <a:pt x="2560" y="23836"/>
                    <a:pt x="2750" y="24884"/>
                    <a:pt x="2953" y="25968"/>
                  </a:cubicBezTo>
                  <a:cubicBezTo>
                    <a:pt x="3012" y="26265"/>
                    <a:pt x="3072" y="26575"/>
                    <a:pt x="3120" y="26884"/>
                  </a:cubicBezTo>
                  <a:cubicBezTo>
                    <a:pt x="3310" y="27896"/>
                    <a:pt x="3524" y="28932"/>
                    <a:pt x="3739" y="30004"/>
                  </a:cubicBezTo>
                  <a:cubicBezTo>
                    <a:pt x="4096" y="31778"/>
                    <a:pt x="4477" y="33623"/>
                    <a:pt x="4905" y="35540"/>
                  </a:cubicBezTo>
                  <a:cubicBezTo>
                    <a:pt x="5132" y="36588"/>
                    <a:pt x="5382" y="37671"/>
                    <a:pt x="5632" y="38755"/>
                  </a:cubicBezTo>
                  <a:cubicBezTo>
                    <a:pt x="5679" y="38957"/>
                    <a:pt x="5727" y="39160"/>
                    <a:pt x="5775" y="39362"/>
                  </a:cubicBezTo>
                  <a:cubicBezTo>
                    <a:pt x="6025" y="40398"/>
                    <a:pt x="6275" y="41446"/>
                    <a:pt x="6537" y="42505"/>
                  </a:cubicBezTo>
                  <a:cubicBezTo>
                    <a:pt x="7049" y="44601"/>
                    <a:pt x="7596" y="46756"/>
                    <a:pt x="8204" y="48959"/>
                  </a:cubicBezTo>
                  <a:cubicBezTo>
                    <a:pt x="8132" y="49828"/>
                    <a:pt x="8049" y="50780"/>
                    <a:pt x="7894" y="51768"/>
                  </a:cubicBezTo>
                  <a:cubicBezTo>
                    <a:pt x="7894" y="51792"/>
                    <a:pt x="7894" y="51816"/>
                    <a:pt x="7894" y="51840"/>
                  </a:cubicBezTo>
                  <a:cubicBezTo>
                    <a:pt x="7775" y="52768"/>
                    <a:pt x="7608" y="53733"/>
                    <a:pt x="7430" y="54733"/>
                  </a:cubicBezTo>
                  <a:cubicBezTo>
                    <a:pt x="7406" y="54840"/>
                    <a:pt x="7394" y="54947"/>
                    <a:pt x="7370" y="55043"/>
                  </a:cubicBezTo>
                  <a:cubicBezTo>
                    <a:pt x="7108" y="56483"/>
                    <a:pt x="6799" y="58019"/>
                    <a:pt x="6453" y="59615"/>
                  </a:cubicBezTo>
                  <a:cubicBezTo>
                    <a:pt x="6168" y="60889"/>
                    <a:pt x="5870" y="62210"/>
                    <a:pt x="5560" y="63544"/>
                  </a:cubicBezTo>
                  <a:cubicBezTo>
                    <a:pt x="5334" y="64520"/>
                    <a:pt x="5108" y="65484"/>
                    <a:pt x="4870" y="66473"/>
                  </a:cubicBezTo>
                  <a:cubicBezTo>
                    <a:pt x="4394" y="68461"/>
                    <a:pt x="3905" y="70485"/>
                    <a:pt x="3417" y="72521"/>
                  </a:cubicBezTo>
                  <a:lnTo>
                    <a:pt x="43220" y="72521"/>
                  </a:lnTo>
                  <a:lnTo>
                    <a:pt x="41851" y="66508"/>
                  </a:lnTo>
                  <a:lnTo>
                    <a:pt x="41196" y="63603"/>
                  </a:lnTo>
                  <a:lnTo>
                    <a:pt x="40243" y="59424"/>
                  </a:lnTo>
                  <a:lnTo>
                    <a:pt x="39184" y="54804"/>
                  </a:lnTo>
                  <a:lnTo>
                    <a:pt x="38529" y="51899"/>
                  </a:lnTo>
                  <a:lnTo>
                    <a:pt x="38183" y="50399"/>
                  </a:lnTo>
                  <a:lnTo>
                    <a:pt x="39886" y="42565"/>
                  </a:lnTo>
                  <a:lnTo>
                    <a:pt x="40136" y="41410"/>
                  </a:lnTo>
                  <a:lnTo>
                    <a:pt x="40553" y="39457"/>
                  </a:lnTo>
                  <a:lnTo>
                    <a:pt x="40827" y="38183"/>
                  </a:lnTo>
                  <a:lnTo>
                    <a:pt x="42613" y="30004"/>
                  </a:lnTo>
                  <a:lnTo>
                    <a:pt x="43291" y="26861"/>
                  </a:lnTo>
                  <a:lnTo>
                    <a:pt x="44244" y="22443"/>
                  </a:lnTo>
                  <a:lnTo>
                    <a:pt x="51554" y="14466"/>
                  </a:lnTo>
                  <a:lnTo>
                    <a:pt x="47589" y="7001"/>
                  </a:lnTo>
                  <a:lnTo>
                    <a:pt x="45577" y="6298"/>
                  </a:lnTo>
                  <a:lnTo>
                    <a:pt x="43565" y="5596"/>
                  </a:lnTo>
                  <a:lnTo>
                    <a:pt x="42458" y="5203"/>
                  </a:lnTo>
                  <a:lnTo>
                    <a:pt x="37517" y="3465"/>
                  </a:lnTo>
                  <a:lnTo>
                    <a:pt x="37386" y="3417"/>
                  </a:lnTo>
                  <a:lnTo>
                    <a:pt x="33469" y="2036"/>
                  </a:lnTo>
                  <a:lnTo>
                    <a:pt x="29730" y="738"/>
                  </a:lnTo>
                  <a:cubicBezTo>
                    <a:pt x="29730" y="738"/>
                    <a:pt x="28676" y="1092"/>
                    <a:pt x="26213" y="1092"/>
                  </a:cubicBezTo>
                  <a:cubicBezTo>
                    <a:pt x="24202" y="1092"/>
                    <a:pt x="21252" y="856"/>
                    <a:pt x="17169"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744;p23"/>
            <p:cNvSpPr/>
            <p:nvPr/>
          </p:nvSpPr>
          <p:spPr>
            <a:xfrm>
              <a:off x="3367065" y="2276736"/>
              <a:ext cx="31778" cy="31893"/>
            </a:xfrm>
            <a:custGeom>
              <a:avLst/>
              <a:gdLst/>
              <a:ahLst/>
              <a:cxnLst/>
              <a:rect l="l" t="t" r="r" b="b"/>
              <a:pathLst>
                <a:path w="3299" h="3311" extrusionOk="0">
                  <a:moveTo>
                    <a:pt x="1643" y="0"/>
                  </a:moveTo>
                  <a:cubicBezTo>
                    <a:pt x="739" y="0"/>
                    <a:pt x="0" y="738"/>
                    <a:pt x="0" y="1655"/>
                  </a:cubicBezTo>
                  <a:cubicBezTo>
                    <a:pt x="0" y="2560"/>
                    <a:pt x="739" y="3310"/>
                    <a:pt x="1643" y="3310"/>
                  </a:cubicBezTo>
                  <a:cubicBezTo>
                    <a:pt x="2560" y="3310"/>
                    <a:pt x="3298" y="2560"/>
                    <a:pt x="3298" y="1655"/>
                  </a:cubicBezTo>
                  <a:cubicBezTo>
                    <a:pt x="3298" y="738"/>
                    <a:pt x="2560" y="0"/>
                    <a:pt x="1643"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745;p23"/>
            <p:cNvSpPr/>
            <p:nvPr/>
          </p:nvSpPr>
          <p:spPr>
            <a:xfrm>
              <a:off x="3410638" y="2237400"/>
              <a:ext cx="30063" cy="16982"/>
            </a:xfrm>
            <a:custGeom>
              <a:avLst/>
              <a:gdLst/>
              <a:ahLst/>
              <a:cxnLst/>
              <a:rect l="l" t="t" r="r" b="b"/>
              <a:pathLst>
                <a:path w="3121" h="1763" extrusionOk="0">
                  <a:moveTo>
                    <a:pt x="3120" y="0"/>
                  </a:moveTo>
                  <a:cubicBezTo>
                    <a:pt x="2096" y="262"/>
                    <a:pt x="1049" y="560"/>
                    <a:pt x="1" y="869"/>
                  </a:cubicBezTo>
                  <a:cubicBezTo>
                    <a:pt x="287" y="1405"/>
                    <a:pt x="846" y="1762"/>
                    <a:pt x="1477" y="1762"/>
                  </a:cubicBezTo>
                  <a:cubicBezTo>
                    <a:pt x="2382" y="1762"/>
                    <a:pt x="3120" y="1024"/>
                    <a:pt x="3120" y="119"/>
                  </a:cubicBezTo>
                  <a:cubicBezTo>
                    <a:pt x="3120" y="72"/>
                    <a:pt x="3120" y="36"/>
                    <a:pt x="312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746;p23"/>
            <p:cNvSpPr/>
            <p:nvPr/>
          </p:nvSpPr>
          <p:spPr>
            <a:xfrm>
              <a:off x="3441142" y="2319732"/>
              <a:ext cx="31778" cy="31893"/>
            </a:xfrm>
            <a:custGeom>
              <a:avLst/>
              <a:gdLst/>
              <a:ahLst/>
              <a:cxnLst/>
              <a:rect l="l" t="t" r="r" b="b"/>
              <a:pathLst>
                <a:path w="3299" h="3311" extrusionOk="0">
                  <a:moveTo>
                    <a:pt x="1644" y="1"/>
                  </a:moveTo>
                  <a:cubicBezTo>
                    <a:pt x="739" y="1"/>
                    <a:pt x="1" y="739"/>
                    <a:pt x="1" y="1656"/>
                  </a:cubicBezTo>
                  <a:cubicBezTo>
                    <a:pt x="1" y="2573"/>
                    <a:pt x="739" y="3311"/>
                    <a:pt x="1644" y="3311"/>
                  </a:cubicBezTo>
                  <a:cubicBezTo>
                    <a:pt x="2561" y="3311"/>
                    <a:pt x="3299" y="2573"/>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747;p23"/>
            <p:cNvSpPr/>
            <p:nvPr/>
          </p:nvSpPr>
          <p:spPr>
            <a:xfrm>
              <a:off x="3395960" y="2384418"/>
              <a:ext cx="31778" cy="31884"/>
            </a:xfrm>
            <a:custGeom>
              <a:avLst/>
              <a:gdLst/>
              <a:ahLst/>
              <a:cxnLst/>
              <a:rect l="l" t="t" r="r" b="b"/>
              <a:pathLst>
                <a:path w="3299" h="3310" extrusionOk="0">
                  <a:moveTo>
                    <a:pt x="1656" y="0"/>
                  </a:moveTo>
                  <a:cubicBezTo>
                    <a:pt x="739" y="0"/>
                    <a:pt x="1" y="738"/>
                    <a:pt x="1" y="1655"/>
                  </a:cubicBezTo>
                  <a:cubicBezTo>
                    <a:pt x="1" y="2560"/>
                    <a:pt x="739" y="3310"/>
                    <a:pt x="1656" y="3310"/>
                  </a:cubicBezTo>
                  <a:cubicBezTo>
                    <a:pt x="2561" y="3310"/>
                    <a:pt x="3299" y="2560"/>
                    <a:pt x="3299" y="1655"/>
                  </a:cubicBezTo>
                  <a:cubicBezTo>
                    <a:pt x="3299"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748;p23"/>
            <p:cNvSpPr/>
            <p:nvPr/>
          </p:nvSpPr>
          <p:spPr>
            <a:xfrm>
              <a:off x="3368442" y="2441524"/>
              <a:ext cx="14458" cy="30285"/>
            </a:xfrm>
            <a:custGeom>
              <a:avLst/>
              <a:gdLst/>
              <a:ahLst/>
              <a:cxnLst/>
              <a:rect l="l" t="t" r="r" b="b"/>
              <a:pathLst>
                <a:path w="1501" h="3144" extrusionOk="0">
                  <a:moveTo>
                    <a:pt x="0" y="0"/>
                  </a:moveTo>
                  <a:lnTo>
                    <a:pt x="0" y="0"/>
                  </a:lnTo>
                  <a:cubicBezTo>
                    <a:pt x="167" y="1012"/>
                    <a:pt x="357" y="2060"/>
                    <a:pt x="560" y="3144"/>
                  </a:cubicBezTo>
                  <a:cubicBezTo>
                    <a:pt x="1119" y="2870"/>
                    <a:pt x="1500" y="2310"/>
                    <a:pt x="1500" y="1643"/>
                  </a:cubicBezTo>
                  <a:cubicBezTo>
                    <a:pt x="1500" y="786"/>
                    <a:pt x="846" y="72"/>
                    <a:pt x="0"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749;p23"/>
            <p:cNvSpPr/>
            <p:nvPr/>
          </p:nvSpPr>
          <p:spPr>
            <a:xfrm>
              <a:off x="3494925" y="2425583"/>
              <a:ext cx="31778" cy="31778"/>
            </a:xfrm>
            <a:custGeom>
              <a:avLst/>
              <a:gdLst/>
              <a:ahLst/>
              <a:cxnLst/>
              <a:rect l="l" t="t" r="r" b="b"/>
              <a:pathLst>
                <a:path w="3299" h="3299" extrusionOk="0">
                  <a:moveTo>
                    <a:pt x="1656" y="0"/>
                  </a:moveTo>
                  <a:cubicBezTo>
                    <a:pt x="739" y="0"/>
                    <a:pt x="1" y="739"/>
                    <a:pt x="1" y="1655"/>
                  </a:cubicBezTo>
                  <a:cubicBezTo>
                    <a:pt x="1" y="2560"/>
                    <a:pt x="739" y="3298"/>
                    <a:pt x="1656" y="3298"/>
                  </a:cubicBezTo>
                  <a:cubicBezTo>
                    <a:pt x="2561" y="3298"/>
                    <a:pt x="3299" y="2560"/>
                    <a:pt x="3299" y="1655"/>
                  </a:cubicBezTo>
                  <a:cubicBezTo>
                    <a:pt x="3299" y="739"/>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750;p23"/>
            <p:cNvSpPr/>
            <p:nvPr/>
          </p:nvSpPr>
          <p:spPr>
            <a:xfrm>
              <a:off x="3753524" y="2271804"/>
              <a:ext cx="30863" cy="20883"/>
            </a:xfrm>
            <a:custGeom>
              <a:avLst/>
              <a:gdLst/>
              <a:ahLst/>
              <a:cxnLst/>
              <a:rect l="l" t="t" r="r" b="b"/>
              <a:pathLst>
                <a:path w="3204" h="2168" extrusionOk="0">
                  <a:moveTo>
                    <a:pt x="84" y="0"/>
                  </a:moveTo>
                  <a:cubicBezTo>
                    <a:pt x="36" y="167"/>
                    <a:pt x="0" y="334"/>
                    <a:pt x="0" y="512"/>
                  </a:cubicBezTo>
                  <a:cubicBezTo>
                    <a:pt x="0" y="1417"/>
                    <a:pt x="751" y="2167"/>
                    <a:pt x="1655" y="2167"/>
                  </a:cubicBezTo>
                  <a:cubicBezTo>
                    <a:pt x="2370" y="2167"/>
                    <a:pt x="2965" y="1715"/>
                    <a:pt x="3203" y="1095"/>
                  </a:cubicBezTo>
                  <a:lnTo>
                    <a:pt x="1191" y="393"/>
                  </a:lnTo>
                  <a:lnTo>
                    <a:pt x="84" y="0"/>
                  </a:ln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751;p23"/>
            <p:cNvSpPr/>
            <p:nvPr/>
          </p:nvSpPr>
          <p:spPr>
            <a:xfrm>
              <a:off x="3424864" y="2485675"/>
              <a:ext cx="31778" cy="31778"/>
            </a:xfrm>
            <a:custGeom>
              <a:avLst/>
              <a:gdLst/>
              <a:ahLst/>
              <a:cxnLst/>
              <a:rect l="l" t="t" r="r" b="b"/>
              <a:pathLst>
                <a:path w="3299" h="3299" extrusionOk="0">
                  <a:moveTo>
                    <a:pt x="1655" y="0"/>
                  </a:moveTo>
                  <a:cubicBezTo>
                    <a:pt x="738" y="0"/>
                    <a:pt x="0" y="738"/>
                    <a:pt x="0" y="1643"/>
                  </a:cubicBezTo>
                  <a:cubicBezTo>
                    <a:pt x="0" y="2560"/>
                    <a:pt x="738" y="3298"/>
                    <a:pt x="1655" y="3298"/>
                  </a:cubicBezTo>
                  <a:cubicBezTo>
                    <a:pt x="2560" y="3298"/>
                    <a:pt x="3298" y="2560"/>
                    <a:pt x="3298" y="1643"/>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752;p23"/>
            <p:cNvSpPr/>
            <p:nvPr/>
          </p:nvSpPr>
          <p:spPr>
            <a:xfrm>
              <a:off x="3530938" y="2518124"/>
              <a:ext cx="31778" cy="31778"/>
            </a:xfrm>
            <a:custGeom>
              <a:avLst/>
              <a:gdLst/>
              <a:ahLst/>
              <a:cxnLst/>
              <a:rect l="l" t="t" r="r" b="b"/>
              <a:pathLst>
                <a:path w="3299" h="3299" extrusionOk="0">
                  <a:moveTo>
                    <a:pt x="1643" y="1"/>
                  </a:moveTo>
                  <a:cubicBezTo>
                    <a:pt x="739" y="1"/>
                    <a:pt x="0" y="739"/>
                    <a:pt x="0" y="1644"/>
                  </a:cubicBezTo>
                  <a:cubicBezTo>
                    <a:pt x="0" y="2561"/>
                    <a:pt x="739" y="3299"/>
                    <a:pt x="1643" y="3299"/>
                  </a:cubicBezTo>
                  <a:cubicBezTo>
                    <a:pt x="2560" y="3299"/>
                    <a:pt x="3298" y="2561"/>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753;p23"/>
            <p:cNvSpPr/>
            <p:nvPr/>
          </p:nvSpPr>
          <p:spPr>
            <a:xfrm>
              <a:off x="3720382" y="2589341"/>
              <a:ext cx="18244" cy="31200"/>
            </a:xfrm>
            <a:custGeom>
              <a:avLst/>
              <a:gdLst/>
              <a:ahLst/>
              <a:cxnLst/>
              <a:rect l="l" t="t" r="r" b="b"/>
              <a:pathLst>
                <a:path w="1894" h="3239" extrusionOk="0">
                  <a:moveTo>
                    <a:pt x="1656" y="0"/>
                  </a:moveTo>
                  <a:cubicBezTo>
                    <a:pt x="739" y="0"/>
                    <a:pt x="1" y="739"/>
                    <a:pt x="1" y="1644"/>
                  </a:cubicBezTo>
                  <a:cubicBezTo>
                    <a:pt x="1" y="2406"/>
                    <a:pt x="501" y="3037"/>
                    <a:pt x="1203" y="3239"/>
                  </a:cubicBezTo>
                  <a:lnTo>
                    <a:pt x="1620" y="1286"/>
                  </a:lnTo>
                  <a:lnTo>
                    <a:pt x="1894" y="12"/>
                  </a:lnTo>
                  <a:cubicBezTo>
                    <a:pt x="1822" y="0"/>
                    <a:pt x="1739"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754;p23"/>
            <p:cNvSpPr/>
            <p:nvPr/>
          </p:nvSpPr>
          <p:spPr>
            <a:xfrm>
              <a:off x="3392637" y="2563653"/>
              <a:ext cx="19159" cy="31315"/>
            </a:xfrm>
            <a:custGeom>
              <a:avLst/>
              <a:gdLst/>
              <a:ahLst/>
              <a:cxnLst/>
              <a:rect l="l" t="t" r="r" b="b"/>
              <a:pathLst>
                <a:path w="1989" h="3251" extrusionOk="0">
                  <a:moveTo>
                    <a:pt x="346" y="0"/>
                  </a:moveTo>
                  <a:cubicBezTo>
                    <a:pt x="227" y="0"/>
                    <a:pt x="108" y="12"/>
                    <a:pt x="0" y="36"/>
                  </a:cubicBezTo>
                  <a:cubicBezTo>
                    <a:pt x="227" y="1084"/>
                    <a:pt x="477" y="2167"/>
                    <a:pt x="727" y="3251"/>
                  </a:cubicBezTo>
                  <a:cubicBezTo>
                    <a:pt x="1465" y="3084"/>
                    <a:pt x="1989" y="2429"/>
                    <a:pt x="1989" y="1655"/>
                  </a:cubicBezTo>
                  <a:cubicBezTo>
                    <a:pt x="1989" y="739"/>
                    <a:pt x="1251" y="0"/>
                    <a:pt x="34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755;p23"/>
            <p:cNvSpPr/>
            <p:nvPr/>
          </p:nvSpPr>
          <p:spPr>
            <a:xfrm>
              <a:off x="3641258" y="2542781"/>
              <a:ext cx="31778" cy="31778"/>
            </a:xfrm>
            <a:custGeom>
              <a:avLst/>
              <a:gdLst/>
              <a:ahLst/>
              <a:cxnLst/>
              <a:rect l="l" t="t" r="r" b="b"/>
              <a:pathLst>
                <a:path w="3299" h="3299" extrusionOk="0">
                  <a:moveTo>
                    <a:pt x="1655" y="1"/>
                  </a:moveTo>
                  <a:cubicBezTo>
                    <a:pt x="738" y="1"/>
                    <a:pt x="0" y="739"/>
                    <a:pt x="0" y="1656"/>
                  </a:cubicBezTo>
                  <a:cubicBezTo>
                    <a:pt x="0" y="2560"/>
                    <a:pt x="738" y="3299"/>
                    <a:pt x="1655" y="3299"/>
                  </a:cubicBezTo>
                  <a:cubicBezTo>
                    <a:pt x="2560" y="3299"/>
                    <a:pt x="3298" y="2560"/>
                    <a:pt x="3298" y="1656"/>
                  </a:cubicBezTo>
                  <a:cubicBezTo>
                    <a:pt x="3298" y="739"/>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756;p23"/>
            <p:cNvSpPr/>
            <p:nvPr/>
          </p:nvSpPr>
          <p:spPr>
            <a:xfrm>
              <a:off x="3673023" y="2391064"/>
              <a:ext cx="31893" cy="31778"/>
            </a:xfrm>
            <a:custGeom>
              <a:avLst/>
              <a:gdLst/>
              <a:ahLst/>
              <a:cxnLst/>
              <a:rect l="l" t="t" r="r" b="b"/>
              <a:pathLst>
                <a:path w="3311" h="3299" extrusionOk="0">
                  <a:moveTo>
                    <a:pt x="1655" y="1"/>
                  </a:moveTo>
                  <a:cubicBezTo>
                    <a:pt x="738" y="1"/>
                    <a:pt x="0" y="739"/>
                    <a:pt x="0" y="1644"/>
                  </a:cubicBezTo>
                  <a:cubicBezTo>
                    <a:pt x="0" y="2560"/>
                    <a:pt x="738" y="3299"/>
                    <a:pt x="1655" y="3299"/>
                  </a:cubicBezTo>
                  <a:cubicBezTo>
                    <a:pt x="2572" y="3299"/>
                    <a:pt x="3310" y="2560"/>
                    <a:pt x="3310" y="1644"/>
                  </a:cubicBezTo>
                  <a:cubicBezTo>
                    <a:pt x="3310" y="739"/>
                    <a:pt x="2572"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757;p23"/>
            <p:cNvSpPr/>
            <p:nvPr/>
          </p:nvSpPr>
          <p:spPr>
            <a:xfrm>
              <a:off x="3737700" y="2343358"/>
              <a:ext cx="31778" cy="31778"/>
            </a:xfrm>
            <a:custGeom>
              <a:avLst/>
              <a:gdLst/>
              <a:ahLst/>
              <a:cxnLst/>
              <a:rect l="l" t="t" r="r" b="b"/>
              <a:pathLst>
                <a:path w="3299" h="3299" extrusionOk="0">
                  <a:moveTo>
                    <a:pt x="1643" y="1"/>
                  </a:moveTo>
                  <a:cubicBezTo>
                    <a:pt x="739" y="1"/>
                    <a:pt x="0" y="739"/>
                    <a:pt x="0" y="1644"/>
                  </a:cubicBezTo>
                  <a:cubicBezTo>
                    <a:pt x="0" y="2560"/>
                    <a:pt x="739" y="3299"/>
                    <a:pt x="1643" y="3299"/>
                  </a:cubicBezTo>
                  <a:cubicBezTo>
                    <a:pt x="2560" y="3299"/>
                    <a:pt x="3298" y="2560"/>
                    <a:pt x="3298" y="1644"/>
                  </a:cubicBezTo>
                  <a:cubicBezTo>
                    <a:pt x="3298" y="739"/>
                    <a:pt x="2560" y="1"/>
                    <a:pt x="1643"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758;p23"/>
            <p:cNvSpPr/>
            <p:nvPr/>
          </p:nvSpPr>
          <p:spPr>
            <a:xfrm>
              <a:off x="3682308" y="2287966"/>
              <a:ext cx="31778" cy="31778"/>
            </a:xfrm>
            <a:custGeom>
              <a:avLst/>
              <a:gdLst/>
              <a:ahLst/>
              <a:cxnLst/>
              <a:rect l="l" t="t" r="r" b="b"/>
              <a:pathLst>
                <a:path w="3299" h="3299" extrusionOk="0">
                  <a:moveTo>
                    <a:pt x="1644" y="1"/>
                  </a:moveTo>
                  <a:cubicBezTo>
                    <a:pt x="739" y="1"/>
                    <a:pt x="1" y="739"/>
                    <a:pt x="1" y="1656"/>
                  </a:cubicBezTo>
                  <a:cubicBezTo>
                    <a:pt x="1" y="2561"/>
                    <a:pt x="739" y="3299"/>
                    <a:pt x="1644" y="3299"/>
                  </a:cubicBezTo>
                  <a:cubicBezTo>
                    <a:pt x="2561" y="3299"/>
                    <a:pt x="3299" y="2561"/>
                    <a:pt x="3299" y="1656"/>
                  </a:cubicBezTo>
                  <a:cubicBezTo>
                    <a:pt x="3299" y="739"/>
                    <a:pt x="2561" y="1"/>
                    <a:pt x="164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759;p23"/>
            <p:cNvSpPr/>
            <p:nvPr/>
          </p:nvSpPr>
          <p:spPr>
            <a:xfrm>
              <a:off x="3562703" y="2623860"/>
              <a:ext cx="31778" cy="31893"/>
            </a:xfrm>
            <a:custGeom>
              <a:avLst/>
              <a:gdLst/>
              <a:ahLst/>
              <a:cxnLst/>
              <a:rect l="l" t="t" r="r" b="b"/>
              <a:pathLst>
                <a:path w="3299" h="3311" extrusionOk="0">
                  <a:moveTo>
                    <a:pt x="1655" y="0"/>
                  </a:moveTo>
                  <a:cubicBezTo>
                    <a:pt x="739" y="0"/>
                    <a:pt x="0" y="738"/>
                    <a:pt x="0" y="1655"/>
                  </a:cubicBezTo>
                  <a:cubicBezTo>
                    <a:pt x="0" y="2572"/>
                    <a:pt x="739" y="3310"/>
                    <a:pt x="1655" y="3310"/>
                  </a:cubicBezTo>
                  <a:cubicBezTo>
                    <a:pt x="2560" y="3310"/>
                    <a:pt x="3298" y="2572"/>
                    <a:pt x="3298" y="1655"/>
                  </a:cubicBezTo>
                  <a:cubicBezTo>
                    <a:pt x="3298" y="738"/>
                    <a:pt x="2560"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760;p23"/>
            <p:cNvSpPr/>
            <p:nvPr/>
          </p:nvSpPr>
          <p:spPr>
            <a:xfrm>
              <a:off x="3470383" y="2688190"/>
              <a:ext cx="31893" cy="31778"/>
            </a:xfrm>
            <a:custGeom>
              <a:avLst/>
              <a:gdLst/>
              <a:ahLst/>
              <a:cxnLst/>
              <a:rect l="l" t="t" r="r" b="b"/>
              <a:pathLst>
                <a:path w="3311" h="3299" extrusionOk="0">
                  <a:moveTo>
                    <a:pt x="1656" y="1"/>
                  </a:moveTo>
                  <a:cubicBezTo>
                    <a:pt x="739" y="1"/>
                    <a:pt x="1" y="739"/>
                    <a:pt x="1" y="1656"/>
                  </a:cubicBezTo>
                  <a:cubicBezTo>
                    <a:pt x="1" y="2560"/>
                    <a:pt x="739" y="3299"/>
                    <a:pt x="1656" y="3299"/>
                  </a:cubicBezTo>
                  <a:cubicBezTo>
                    <a:pt x="2573" y="3299"/>
                    <a:pt x="3311" y="2560"/>
                    <a:pt x="3311" y="1656"/>
                  </a:cubicBezTo>
                  <a:cubicBezTo>
                    <a:pt x="3311" y="739"/>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761;p23"/>
            <p:cNvSpPr/>
            <p:nvPr/>
          </p:nvSpPr>
          <p:spPr>
            <a:xfrm>
              <a:off x="3416379" y="2720986"/>
              <a:ext cx="15258" cy="30863"/>
            </a:xfrm>
            <a:custGeom>
              <a:avLst/>
              <a:gdLst/>
              <a:ahLst/>
              <a:cxnLst/>
              <a:rect l="l" t="t" r="r" b="b"/>
              <a:pathLst>
                <a:path w="1584" h="3204" extrusionOk="0">
                  <a:moveTo>
                    <a:pt x="524" y="1"/>
                  </a:moveTo>
                  <a:cubicBezTo>
                    <a:pt x="405" y="929"/>
                    <a:pt x="238" y="1894"/>
                    <a:pt x="60" y="2894"/>
                  </a:cubicBezTo>
                  <a:cubicBezTo>
                    <a:pt x="36" y="3001"/>
                    <a:pt x="24" y="3108"/>
                    <a:pt x="0" y="3204"/>
                  </a:cubicBezTo>
                  <a:cubicBezTo>
                    <a:pt x="869" y="3168"/>
                    <a:pt x="1584" y="2442"/>
                    <a:pt x="1584" y="1549"/>
                  </a:cubicBezTo>
                  <a:cubicBezTo>
                    <a:pt x="1584" y="846"/>
                    <a:pt x="1143" y="251"/>
                    <a:pt x="524"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762;p23"/>
            <p:cNvSpPr/>
            <p:nvPr/>
          </p:nvSpPr>
          <p:spPr>
            <a:xfrm>
              <a:off x="3448481" y="2595418"/>
              <a:ext cx="31893" cy="31893"/>
            </a:xfrm>
            <a:custGeom>
              <a:avLst/>
              <a:gdLst/>
              <a:ahLst/>
              <a:cxnLst/>
              <a:rect l="l" t="t" r="r" b="b"/>
              <a:pathLst>
                <a:path w="3311" h="3311" extrusionOk="0">
                  <a:moveTo>
                    <a:pt x="1656" y="0"/>
                  </a:moveTo>
                  <a:cubicBezTo>
                    <a:pt x="739" y="0"/>
                    <a:pt x="1" y="739"/>
                    <a:pt x="1" y="1655"/>
                  </a:cubicBezTo>
                  <a:cubicBezTo>
                    <a:pt x="1" y="2572"/>
                    <a:pt x="739" y="3310"/>
                    <a:pt x="1656" y="3310"/>
                  </a:cubicBezTo>
                  <a:cubicBezTo>
                    <a:pt x="2573" y="3310"/>
                    <a:pt x="3311" y="2572"/>
                    <a:pt x="3311" y="1655"/>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763;p23"/>
            <p:cNvSpPr/>
            <p:nvPr/>
          </p:nvSpPr>
          <p:spPr>
            <a:xfrm>
              <a:off x="3596192" y="2434184"/>
              <a:ext cx="31884" cy="31778"/>
            </a:xfrm>
            <a:custGeom>
              <a:avLst/>
              <a:gdLst/>
              <a:ahLst/>
              <a:cxnLst/>
              <a:rect l="l" t="t" r="r" b="b"/>
              <a:pathLst>
                <a:path w="3310" h="3299" extrusionOk="0">
                  <a:moveTo>
                    <a:pt x="1655" y="0"/>
                  </a:moveTo>
                  <a:cubicBezTo>
                    <a:pt x="750" y="0"/>
                    <a:pt x="0" y="739"/>
                    <a:pt x="0" y="1643"/>
                  </a:cubicBezTo>
                  <a:cubicBezTo>
                    <a:pt x="0" y="2560"/>
                    <a:pt x="750" y="3298"/>
                    <a:pt x="1655" y="3298"/>
                  </a:cubicBezTo>
                  <a:cubicBezTo>
                    <a:pt x="2572" y="3298"/>
                    <a:pt x="3310" y="2560"/>
                    <a:pt x="3310" y="1643"/>
                  </a:cubicBezTo>
                  <a:cubicBezTo>
                    <a:pt x="3310" y="739"/>
                    <a:pt x="2572" y="0"/>
                    <a:pt x="1655"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764;p23"/>
            <p:cNvSpPr/>
            <p:nvPr/>
          </p:nvSpPr>
          <p:spPr>
            <a:xfrm>
              <a:off x="3700541" y="2480166"/>
              <a:ext cx="31893" cy="31893"/>
            </a:xfrm>
            <a:custGeom>
              <a:avLst/>
              <a:gdLst/>
              <a:ahLst/>
              <a:cxnLst/>
              <a:rect l="l" t="t" r="r" b="b"/>
              <a:pathLst>
                <a:path w="3311" h="3311" extrusionOk="0">
                  <a:moveTo>
                    <a:pt x="1656" y="1"/>
                  </a:moveTo>
                  <a:cubicBezTo>
                    <a:pt x="751" y="1"/>
                    <a:pt x="1" y="751"/>
                    <a:pt x="1" y="1656"/>
                  </a:cubicBezTo>
                  <a:cubicBezTo>
                    <a:pt x="1" y="2572"/>
                    <a:pt x="751" y="3311"/>
                    <a:pt x="1656" y="3311"/>
                  </a:cubicBezTo>
                  <a:cubicBezTo>
                    <a:pt x="2573" y="3311"/>
                    <a:pt x="3311" y="2572"/>
                    <a:pt x="3311" y="1656"/>
                  </a:cubicBezTo>
                  <a:cubicBezTo>
                    <a:pt x="3311" y="751"/>
                    <a:pt x="2573" y="1"/>
                    <a:pt x="1656"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765;p23"/>
            <p:cNvSpPr/>
            <p:nvPr/>
          </p:nvSpPr>
          <p:spPr>
            <a:xfrm>
              <a:off x="3661668" y="2652187"/>
              <a:ext cx="31778" cy="31778"/>
            </a:xfrm>
            <a:custGeom>
              <a:avLst/>
              <a:gdLst/>
              <a:ahLst/>
              <a:cxnLst/>
              <a:rect l="l" t="t" r="r" b="b"/>
              <a:pathLst>
                <a:path w="3299" h="3299" extrusionOk="0">
                  <a:moveTo>
                    <a:pt x="1656" y="0"/>
                  </a:moveTo>
                  <a:cubicBezTo>
                    <a:pt x="739" y="0"/>
                    <a:pt x="1" y="738"/>
                    <a:pt x="1" y="1655"/>
                  </a:cubicBezTo>
                  <a:cubicBezTo>
                    <a:pt x="1" y="2560"/>
                    <a:pt x="739" y="3298"/>
                    <a:pt x="1656" y="3298"/>
                  </a:cubicBezTo>
                  <a:cubicBezTo>
                    <a:pt x="2560" y="3298"/>
                    <a:pt x="3299" y="2560"/>
                    <a:pt x="3299" y="1655"/>
                  </a:cubicBezTo>
                  <a:cubicBezTo>
                    <a:pt x="3299" y="738"/>
                    <a:pt x="2560"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766;p23"/>
            <p:cNvSpPr/>
            <p:nvPr/>
          </p:nvSpPr>
          <p:spPr>
            <a:xfrm>
              <a:off x="3573943" y="2732110"/>
              <a:ext cx="31893" cy="31893"/>
            </a:xfrm>
            <a:custGeom>
              <a:avLst/>
              <a:gdLst/>
              <a:ahLst/>
              <a:cxnLst/>
              <a:rect l="l" t="t" r="r" b="b"/>
              <a:pathLst>
                <a:path w="3311" h="3311" extrusionOk="0">
                  <a:moveTo>
                    <a:pt x="1655" y="1"/>
                  </a:moveTo>
                  <a:cubicBezTo>
                    <a:pt x="738" y="1"/>
                    <a:pt x="0" y="751"/>
                    <a:pt x="0" y="1656"/>
                  </a:cubicBezTo>
                  <a:cubicBezTo>
                    <a:pt x="0" y="2572"/>
                    <a:pt x="738" y="3311"/>
                    <a:pt x="1655" y="3311"/>
                  </a:cubicBezTo>
                  <a:cubicBezTo>
                    <a:pt x="2560" y="3311"/>
                    <a:pt x="3310" y="2572"/>
                    <a:pt x="3310" y="1656"/>
                  </a:cubicBezTo>
                  <a:cubicBezTo>
                    <a:pt x="3310" y="751"/>
                    <a:pt x="2560" y="1"/>
                    <a:pt x="1655" y="1"/>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767;p23"/>
            <p:cNvSpPr/>
            <p:nvPr/>
          </p:nvSpPr>
          <p:spPr>
            <a:xfrm>
              <a:off x="3470383" y="2781771"/>
              <a:ext cx="31893" cy="31893"/>
            </a:xfrm>
            <a:custGeom>
              <a:avLst/>
              <a:gdLst/>
              <a:ahLst/>
              <a:cxnLst/>
              <a:rect l="l" t="t" r="r" b="b"/>
              <a:pathLst>
                <a:path w="3311" h="3311" extrusionOk="0">
                  <a:moveTo>
                    <a:pt x="1656" y="0"/>
                  </a:moveTo>
                  <a:cubicBezTo>
                    <a:pt x="739" y="0"/>
                    <a:pt x="1" y="738"/>
                    <a:pt x="1" y="1655"/>
                  </a:cubicBezTo>
                  <a:cubicBezTo>
                    <a:pt x="1" y="2572"/>
                    <a:pt x="739" y="3310"/>
                    <a:pt x="1656" y="3310"/>
                  </a:cubicBezTo>
                  <a:cubicBezTo>
                    <a:pt x="2561" y="3310"/>
                    <a:pt x="3311" y="2572"/>
                    <a:pt x="3311" y="1655"/>
                  </a:cubicBezTo>
                  <a:cubicBezTo>
                    <a:pt x="3311" y="738"/>
                    <a:pt x="2561"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768;p23"/>
            <p:cNvSpPr/>
            <p:nvPr/>
          </p:nvSpPr>
          <p:spPr>
            <a:xfrm>
              <a:off x="3668660" y="2771677"/>
              <a:ext cx="31893" cy="31778"/>
            </a:xfrm>
            <a:custGeom>
              <a:avLst/>
              <a:gdLst/>
              <a:ahLst/>
              <a:cxnLst/>
              <a:rect l="l" t="t" r="r" b="b"/>
              <a:pathLst>
                <a:path w="3311" h="3299" extrusionOk="0">
                  <a:moveTo>
                    <a:pt x="1656" y="0"/>
                  </a:moveTo>
                  <a:cubicBezTo>
                    <a:pt x="751" y="0"/>
                    <a:pt x="1" y="739"/>
                    <a:pt x="1" y="1643"/>
                  </a:cubicBezTo>
                  <a:cubicBezTo>
                    <a:pt x="1" y="2560"/>
                    <a:pt x="751" y="3298"/>
                    <a:pt x="1656" y="3298"/>
                  </a:cubicBezTo>
                  <a:cubicBezTo>
                    <a:pt x="2573" y="3298"/>
                    <a:pt x="3311" y="2560"/>
                    <a:pt x="3311" y="1643"/>
                  </a:cubicBezTo>
                  <a:cubicBezTo>
                    <a:pt x="3311" y="739"/>
                    <a:pt x="2573" y="0"/>
                    <a:pt x="1656" y="0"/>
                  </a:cubicBezTo>
                  <a:close/>
                </a:path>
              </a:pathLst>
            </a:custGeom>
            <a:solidFill>
              <a:srgbClr val="44526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769;p23"/>
            <p:cNvSpPr/>
            <p:nvPr/>
          </p:nvSpPr>
          <p:spPr>
            <a:xfrm>
              <a:off x="3456967" y="2221691"/>
              <a:ext cx="210807" cy="164379"/>
            </a:xfrm>
            <a:custGeom>
              <a:avLst/>
              <a:gdLst/>
              <a:ahLst/>
              <a:cxnLst/>
              <a:rect l="l" t="t" r="r" b="b"/>
              <a:pathLst>
                <a:path w="21885" h="17065" extrusionOk="0">
                  <a:moveTo>
                    <a:pt x="5585" y="0"/>
                  </a:moveTo>
                  <a:cubicBezTo>
                    <a:pt x="5585" y="0"/>
                    <a:pt x="3120" y="441"/>
                    <a:pt x="1" y="1203"/>
                  </a:cubicBezTo>
                  <a:cubicBezTo>
                    <a:pt x="1371" y="6086"/>
                    <a:pt x="5182" y="17064"/>
                    <a:pt x="11961" y="17064"/>
                  </a:cubicBezTo>
                  <a:cubicBezTo>
                    <a:pt x="12190" y="17064"/>
                    <a:pt x="12422" y="17052"/>
                    <a:pt x="12657" y="17026"/>
                  </a:cubicBezTo>
                  <a:cubicBezTo>
                    <a:pt x="18753" y="16371"/>
                    <a:pt x="21039" y="7787"/>
                    <a:pt x="21885" y="2048"/>
                  </a:cubicBezTo>
                  <a:lnTo>
                    <a:pt x="18146" y="726"/>
                  </a:lnTo>
                  <a:cubicBezTo>
                    <a:pt x="18146" y="726"/>
                    <a:pt x="17083" y="1087"/>
                    <a:pt x="14595" y="1087"/>
                  </a:cubicBezTo>
                  <a:cubicBezTo>
                    <a:pt x="12585" y="1087"/>
                    <a:pt x="9645" y="852"/>
                    <a:pt x="5585"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770;p23"/>
            <p:cNvSpPr/>
            <p:nvPr/>
          </p:nvSpPr>
          <p:spPr>
            <a:xfrm>
              <a:off x="3313282" y="2794042"/>
              <a:ext cx="525848" cy="600972"/>
            </a:xfrm>
            <a:custGeom>
              <a:avLst/>
              <a:gdLst/>
              <a:ahLst/>
              <a:cxnLst/>
              <a:rect l="l" t="t" r="r" b="b"/>
              <a:pathLst>
                <a:path w="54591" h="62390" extrusionOk="0">
                  <a:moveTo>
                    <a:pt x="43577" y="0"/>
                  </a:moveTo>
                  <a:cubicBezTo>
                    <a:pt x="38091" y="1619"/>
                    <a:pt x="32470" y="2179"/>
                    <a:pt x="27315" y="2179"/>
                  </a:cubicBezTo>
                  <a:cubicBezTo>
                    <a:pt x="19920" y="2179"/>
                    <a:pt x="13485" y="1026"/>
                    <a:pt x="9787" y="191"/>
                  </a:cubicBezTo>
                  <a:cubicBezTo>
                    <a:pt x="9502" y="1465"/>
                    <a:pt x="9204" y="2774"/>
                    <a:pt x="8894" y="4120"/>
                  </a:cubicBezTo>
                  <a:cubicBezTo>
                    <a:pt x="8763" y="4667"/>
                    <a:pt x="8632" y="5215"/>
                    <a:pt x="8501" y="5763"/>
                  </a:cubicBezTo>
                  <a:cubicBezTo>
                    <a:pt x="8406" y="6191"/>
                    <a:pt x="8311" y="6620"/>
                    <a:pt x="8204" y="7049"/>
                  </a:cubicBezTo>
                  <a:cubicBezTo>
                    <a:pt x="8120" y="7370"/>
                    <a:pt x="8049" y="7703"/>
                    <a:pt x="7966" y="8037"/>
                  </a:cubicBezTo>
                  <a:cubicBezTo>
                    <a:pt x="7358" y="10585"/>
                    <a:pt x="6727" y="13168"/>
                    <a:pt x="6120" y="15740"/>
                  </a:cubicBezTo>
                  <a:cubicBezTo>
                    <a:pt x="5894" y="16716"/>
                    <a:pt x="5668" y="17693"/>
                    <a:pt x="5453" y="18645"/>
                  </a:cubicBezTo>
                  <a:cubicBezTo>
                    <a:pt x="5406" y="18860"/>
                    <a:pt x="5358" y="19074"/>
                    <a:pt x="5311" y="19276"/>
                  </a:cubicBezTo>
                  <a:cubicBezTo>
                    <a:pt x="5156" y="19967"/>
                    <a:pt x="5013" y="20669"/>
                    <a:pt x="4858" y="21348"/>
                  </a:cubicBezTo>
                  <a:cubicBezTo>
                    <a:pt x="4418" y="23432"/>
                    <a:pt x="4037" y="25456"/>
                    <a:pt x="3715" y="27361"/>
                  </a:cubicBezTo>
                  <a:cubicBezTo>
                    <a:pt x="3537" y="28385"/>
                    <a:pt x="3394" y="29361"/>
                    <a:pt x="3286" y="30301"/>
                  </a:cubicBezTo>
                  <a:cubicBezTo>
                    <a:pt x="3203" y="30944"/>
                    <a:pt x="3132" y="31563"/>
                    <a:pt x="3084" y="32159"/>
                  </a:cubicBezTo>
                  <a:cubicBezTo>
                    <a:pt x="3060" y="32361"/>
                    <a:pt x="3036" y="32564"/>
                    <a:pt x="3025" y="32766"/>
                  </a:cubicBezTo>
                  <a:lnTo>
                    <a:pt x="2834" y="34254"/>
                  </a:lnTo>
                  <a:lnTo>
                    <a:pt x="2239" y="39124"/>
                  </a:lnTo>
                  <a:lnTo>
                    <a:pt x="1882" y="42089"/>
                  </a:lnTo>
                  <a:lnTo>
                    <a:pt x="1572" y="44565"/>
                  </a:lnTo>
                  <a:lnTo>
                    <a:pt x="1310" y="46661"/>
                  </a:lnTo>
                  <a:lnTo>
                    <a:pt x="798" y="50875"/>
                  </a:lnTo>
                  <a:lnTo>
                    <a:pt x="548" y="52852"/>
                  </a:lnTo>
                  <a:lnTo>
                    <a:pt x="429" y="53840"/>
                  </a:lnTo>
                  <a:lnTo>
                    <a:pt x="0" y="57340"/>
                  </a:lnTo>
                  <a:cubicBezTo>
                    <a:pt x="6747" y="60509"/>
                    <a:pt x="15833" y="62389"/>
                    <a:pt x="25239" y="62389"/>
                  </a:cubicBezTo>
                  <a:cubicBezTo>
                    <a:pt x="35520" y="62389"/>
                    <a:pt x="46184" y="60142"/>
                    <a:pt x="54591" y="54876"/>
                  </a:cubicBezTo>
                  <a:lnTo>
                    <a:pt x="54317" y="53233"/>
                  </a:lnTo>
                  <a:lnTo>
                    <a:pt x="53864" y="50494"/>
                  </a:lnTo>
                  <a:lnTo>
                    <a:pt x="53829" y="50280"/>
                  </a:lnTo>
                  <a:lnTo>
                    <a:pt x="52959" y="45089"/>
                  </a:lnTo>
                  <a:lnTo>
                    <a:pt x="52614" y="42993"/>
                  </a:lnTo>
                  <a:lnTo>
                    <a:pt x="52400" y="41731"/>
                  </a:lnTo>
                  <a:lnTo>
                    <a:pt x="51912" y="38802"/>
                  </a:lnTo>
                  <a:lnTo>
                    <a:pt x="50935" y="32945"/>
                  </a:lnTo>
                  <a:lnTo>
                    <a:pt x="50578" y="30801"/>
                  </a:lnTo>
                  <a:lnTo>
                    <a:pt x="50542" y="30611"/>
                  </a:lnTo>
                  <a:lnTo>
                    <a:pt x="50435" y="30159"/>
                  </a:lnTo>
                  <a:lnTo>
                    <a:pt x="49792" y="27289"/>
                  </a:lnTo>
                  <a:lnTo>
                    <a:pt x="48316" y="20836"/>
                  </a:lnTo>
                  <a:lnTo>
                    <a:pt x="47828" y="18669"/>
                  </a:lnTo>
                  <a:lnTo>
                    <a:pt x="47816" y="18610"/>
                  </a:lnTo>
                  <a:lnTo>
                    <a:pt x="47161" y="15788"/>
                  </a:lnTo>
                  <a:lnTo>
                    <a:pt x="45935" y="10335"/>
                  </a:lnTo>
                  <a:lnTo>
                    <a:pt x="45447" y="8239"/>
                  </a:lnTo>
                  <a:lnTo>
                    <a:pt x="45185" y="7084"/>
                  </a:lnTo>
                  <a:lnTo>
                    <a:pt x="44530" y="4179"/>
                  </a:lnTo>
                  <a:lnTo>
                    <a:pt x="43577" y="0"/>
                  </a:ln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771;p23"/>
            <p:cNvSpPr/>
            <p:nvPr/>
          </p:nvSpPr>
          <p:spPr>
            <a:xfrm>
              <a:off x="3389998" y="2848663"/>
              <a:ext cx="365630" cy="62823"/>
            </a:xfrm>
            <a:custGeom>
              <a:avLst/>
              <a:gdLst/>
              <a:ahLst/>
              <a:cxnLst/>
              <a:rect l="l" t="t" r="r" b="b"/>
              <a:pathLst>
                <a:path w="37958" h="6522" extrusionOk="0">
                  <a:moveTo>
                    <a:pt x="1816" y="0"/>
                  </a:moveTo>
                  <a:cubicBezTo>
                    <a:pt x="1382" y="0"/>
                    <a:pt x="955" y="31"/>
                    <a:pt x="536" y="92"/>
                  </a:cubicBezTo>
                  <a:cubicBezTo>
                    <a:pt x="441" y="520"/>
                    <a:pt x="346" y="949"/>
                    <a:pt x="239" y="1378"/>
                  </a:cubicBezTo>
                  <a:cubicBezTo>
                    <a:pt x="155" y="1699"/>
                    <a:pt x="84" y="2032"/>
                    <a:pt x="1" y="2366"/>
                  </a:cubicBezTo>
                  <a:cubicBezTo>
                    <a:pt x="96" y="2342"/>
                    <a:pt x="203" y="2306"/>
                    <a:pt x="310" y="2282"/>
                  </a:cubicBezTo>
                  <a:cubicBezTo>
                    <a:pt x="799" y="2169"/>
                    <a:pt x="1306" y="2112"/>
                    <a:pt x="1831" y="2112"/>
                  </a:cubicBezTo>
                  <a:cubicBezTo>
                    <a:pt x="4005" y="2112"/>
                    <a:pt x="6487" y="3086"/>
                    <a:pt x="9240" y="5033"/>
                  </a:cubicBezTo>
                  <a:cubicBezTo>
                    <a:pt x="10764" y="6116"/>
                    <a:pt x="12145" y="6521"/>
                    <a:pt x="13419" y="6521"/>
                  </a:cubicBezTo>
                  <a:cubicBezTo>
                    <a:pt x="15407" y="6521"/>
                    <a:pt x="17134" y="5545"/>
                    <a:pt x="18741" y="4640"/>
                  </a:cubicBezTo>
                  <a:cubicBezTo>
                    <a:pt x="20454" y="3683"/>
                    <a:pt x="22096" y="2755"/>
                    <a:pt x="24097" y="2755"/>
                  </a:cubicBezTo>
                  <a:cubicBezTo>
                    <a:pt x="24933" y="2755"/>
                    <a:pt x="25832" y="2917"/>
                    <a:pt x="26825" y="3306"/>
                  </a:cubicBezTo>
                  <a:cubicBezTo>
                    <a:pt x="29518" y="4355"/>
                    <a:pt x="32273" y="5255"/>
                    <a:pt x="34789" y="5255"/>
                  </a:cubicBezTo>
                  <a:cubicBezTo>
                    <a:pt x="35901" y="5255"/>
                    <a:pt x="36966" y="5080"/>
                    <a:pt x="37958" y="4664"/>
                  </a:cubicBezTo>
                  <a:lnTo>
                    <a:pt x="37482" y="2568"/>
                  </a:lnTo>
                  <a:cubicBezTo>
                    <a:pt x="37458" y="2580"/>
                    <a:pt x="37446" y="2592"/>
                    <a:pt x="37422" y="2592"/>
                  </a:cubicBezTo>
                  <a:cubicBezTo>
                    <a:pt x="36668" y="2967"/>
                    <a:pt x="35814" y="3158"/>
                    <a:pt x="34798" y="3158"/>
                  </a:cubicBezTo>
                  <a:cubicBezTo>
                    <a:pt x="33008" y="3158"/>
                    <a:pt x="30717" y="2565"/>
                    <a:pt x="27587" y="1342"/>
                  </a:cubicBezTo>
                  <a:cubicBezTo>
                    <a:pt x="26330" y="851"/>
                    <a:pt x="25175" y="652"/>
                    <a:pt x="24108" y="652"/>
                  </a:cubicBezTo>
                  <a:cubicBezTo>
                    <a:pt x="21529" y="652"/>
                    <a:pt x="19465" y="1813"/>
                    <a:pt x="17705" y="2806"/>
                  </a:cubicBezTo>
                  <a:cubicBezTo>
                    <a:pt x="16150" y="3685"/>
                    <a:pt x="14851" y="4416"/>
                    <a:pt x="13446" y="4416"/>
                  </a:cubicBezTo>
                  <a:cubicBezTo>
                    <a:pt x="12528" y="4416"/>
                    <a:pt x="11564" y="4104"/>
                    <a:pt x="10454" y="3318"/>
                  </a:cubicBezTo>
                  <a:cubicBezTo>
                    <a:pt x="7338" y="1111"/>
                    <a:pt x="4441" y="0"/>
                    <a:pt x="1816" y="0"/>
                  </a:cubicBez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772;p23"/>
            <p:cNvSpPr/>
            <p:nvPr/>
          </p:nvSpPr>
          <p:spPr>
            <a:xfrm>
              <a:off x="3325899" y="3208135"/>
              <a:ext cx="497519" cy="86827"/>
            </a:xfrm>
            <a:custGeom>
              <a:avLst/>
              <a:gdLst/>
              <a:ahLst/>
              <a:cxnLst/>
              <a:rect l="l" t="t" r="r" b="b"/>
              <a:pathLst>
                <a:path w="51650" h="9014" extrusionOk="0">
                  <a:moveTo>
                    <a:pt x="51304" y="0"/>
                  </a:moveTo>
                  <a:cubicBezTo>
                    <a:pt x="49459" y="298"/>
                    <a:pt x="47625" y="1001"/>
                    <a:pt x="45887" y="2286"/>
                  </a:cubicBezTo>
                  <a:cubicBezTo>
                    <a:pt x="42973" y="4453"/>
                    <a:pt x="41198" y="5376"/>
                    <a:pt x="38993" y="5376"/>
                  </a:cubicBezTo>
                  <a:cubicBezTo>
                    <a:pt x="37054" y="5376"/>
                    <a:pt x="34782" y="4662"/>
                    <a:pt x="31111" y="3453"/>
                  </a:cubicBezTo>
                  <a:cubicBezTo>
                    <a:pt x="29426" y="2895"/>
                    <a:pt x="27915" y="2669"/>
                    <a:pt x="26544" y="2669"/>
                  </a:cubicBezTo>
                  <a:cubicBezTo>
                    <a:pt x="23208" y="2669"/>
                    <a:pt x="20705" y="4008"/>
                    <a:pt x="18562" y="5156"/>
                  </a:cubicBezTo>
                  <a:cubicBezTo>
                    <a:pt x="16778" y="6108"/>
                    <a:pt x="15291" y="6904"/>
                    <a:pt x="13639" y="6904"/>
                  </a:cubicBezTo>
                  <a:cubicBezTo>
                    <a:pt x="12525" y="6904"/>
                    <a:pt x="11336" y="6541"/>
                    <a:pt x="9930" y="5620"/>
                  </a:cubicBezTo>
                  <a:cubicBezTo>
                    <a:pt x="5965" y="3013"/>
                    <a:pt x="2774" y="1882"/>
                    <a:pt x="262" y="1572"/>
                  </a:cubicBezTo>
                  <a:lnTo>
                    <a:pt x="0" y="3668"/>
                  </a:lnTo>
                  <a:cubicBezTo>
                    <a:pt x="2179" y="3941"/>
                    <a:pt x="5072" y="4942"/>
                    <a:pt x="8775" y="7382"/>
                  </a:cubicBezTo>
                  <a:cubicBezTo>
                    <a:pt x="10585" y="8573"/>
                    <a:pt x="12168" y="9013"/>
                    <a:pt x="13621" y="9013"/>
                  </a:cubicBezTo>
                  <a:cubicBezTo>
                    <a:pt x="15823" y="9013"/>
                    <a:pt x="17705" y="8001"/>
                    <a:pt x="19562" y="7013"/>
                  </a:cubicBezTo>
                  <a:cubicBezTo>
                    <a:pt x="21630" y="5904"/>
                    <a:pt x="23751" y="4764"/>
                    <a:pt x="26550" y="4764"/>
                  </a:cubicBezTo>
                  <a:cubicBezTo>
                    <a:pt x="27715" y="4764"/>
                    <a:pt x="28999" y="4962"/>
                    <a:pt x="30444" y="5442"/>
                  </a:cubicBezTo>
                  <a:cubicBezTo>
                    <a:pt x="34217" y="6692"/>
                    <a:pt x="36745" y="7467"/>
                    <a:pt x="39003" y="7467"/>
                  </a:cubicBezTo>
                  <a:cubicBezTo>
                    <a:pt x="41585" y="7467"/>
                    <a:pt x="43815" y="6454"/>
                    <a:pt x="47149" y="3977"/>
                  </a:cubicBezTo>
                  <a:cubicBezTo>
                    <a:pt x="48566" y="2929"/>
                    <a:pt x="50102" y="2346"/>
                    <a:pt x="51649" y="2096"/>
                  </a:cubicBezTo>
                  <a:lnTo>
                    <a:pt x="5130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773;p23"/>
            <p:cNvSpPr/>
            <p:nvPr/>
          </p:nvSpPr>
          <p:spPr>
            <a:xfrm>
              <a:off x="3340578" y="3090706"/>
              <a:ext cx="463343" cy="82011"/>
            </a:xfrm>
            <a:custGeom>
              <a:avLst/>
              <a:gdLst/>
              <a:ahLst/>
              <a:cxnLst/>
              <a:rect l="l" t="t" r="r" b="b"/>
              <a:pathLst>
                <a:path w="48102" h="8514" extrusionOk="0">
                  <a:moveTo>
                    <a:pt x="47744" y="0"/>
                  </a:moveTo>
                  <a:cubicBezTo>
                    <a:pt x="46589" y="393"/>
                    <a:pt x="45458" y="977"/>
                    <a:pt x="44363" y="1786"/>
                  </a:cubicBezTo>
                  <a:cubicBezTo>
                    <a:pt x="41446" y="3955"/>
                    <a:pt x="39671" y="4881"/>
                    <a:pt x="37464" y="4881"/>
                  </a:cubicBezTo>
                  <a:cubicBezTo>
                    <a:pt x="35526" y="4881"/>
                    <a:pt x="33255" y="4167"/>
                    <a:pt x="29587" y="2953"/>
                  </a:cubicBezTo>
                  <a:cubicBezTo>
                    <a:pt x="27902" y="2395"/>
                    <a:pt x="26391" y="2169"/>
                    <a:pt x="25020" y="2169"/>
                  </a:cubicBezTo>
                  <a:cubicBezTo>
                    <a:pt x="21684" y="2169"/>
                    <a:pt x="19181" y="3508"/>
                    <a:pt x="17038" y="4656"/>
                  </a:cubicBezTo>
                  <a:cubicBezTo>
                    <a:pt x="15253" y="5609"/>
                    <a:pt x="13765" y="6409"/>
                    <a:pt x="12113" y="6409"/>
                  </a:cubicBezTo>
                  <a:cubicBezTo>
                    <a:pt x="10999" y="6409"/>
                    <a:pt x="9811" y="6045"/>
                    <a:pt x="8406" y="5120"/>
                  </a:cubicBezTo>
                  <a:cubicBezTo>
                    <a:pt x="5203" y="3001"/>
                    <a:pt x="2488" y="1870"/>
                    <a:pt x="238" y="1358"/>
                  </a:cubicBezTo>
                  <a:cubicBezTo>
                    <a:pt x="226" y="1560"/>
                    <a:pt x="202" y="1763"/>
                    <a:pt x="191" y="1965"/>
                  </a:cubicBezTo>
                  <a:lnTo>
                    <a:pt x="0" y="3453"/>
                  </a:lnTo>
                  <a:cubicBezTo>
                    <a:pt x="1953" y="3941"/>
                    <a:pt x="4346" y="4977"/>
                    <a:pt x="7251" y="6882"/>
                  </a:cubicBezTo>
                  <a:cubicBezTo>
                    <a:pt x="9061" y="8073"/>
                    <a:pt x="10644" y="8513"/>
                    <a:pt x="12097" y="8513"/>
                  </a:cubicBezTo>
                  <a:cubicBezTo>
                    <a:pt x="14299" y="8513"/>
                    <a:pt x="16181" y="7501"/>
                    <a:pt x="18038" y="6513"/>
                  </a:cubicBezTo>
                  <a:cubicBezTo>
                    <a:pt x="20103" y="5405"/>
                    <a:pt x="22221" y="4274"/>
                    <a:pt x="25013" y="4274"/>
                  </a:cubicBezTo>
                  <a:cubicBezTo>
                    <a:pt x="26182" y="4274"/>
                    <a:pt x="27469" y="4472"/>
                    <a:pt x="28920" y="4953"/>
                  </a:cubicBezTo>
                  <a:cubicBezTo>
                    <a:pt x="32696" y="6199"/>
                    <a:pt x="35224" y="6974"/>
                    <a:pt x="37484" y="6974"/>
                  </a:cubicBezTo>
                  <a:cubicBezTo>
                    <a:pt x="40064" y="6974"/>
                    <a:pt x="42293" y="5964"/>
                    <a:pt x="45625" y="3489"/>
                  </a:cubicBezTo>
                  <a:cubicBezTo>
                    <a:pt x="46423" y="2894"/>
                    <a:pt x="47244" y="2453"/>
                    <a:pt x="48101" y="2144"/>
                  </a:cubicBezTo>
                  <a:lnTo>
                    <a:pt x="4774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774;p23"/>
            <p:cNvSpPr/>
            <p:nvPr/>
          </p:nvSpPr>
          <p:spPr>
            <a:xfrm>
              <a:off x="3360072" y="2973277"/>
              <a:ext cx="418609" cy="68824"/>
            </a:xfrm>
            <a:custGeom>
              <a:avLst/>
              <a:gdLst/>
              <a:ahLst/>
              <a:cxnLst/>
              <a:rect l="l" t="t" r="r" b="b"/>
              <a:pathLst>
                <a:path w="43458" h="7145" extrusionOk="0">
                  <a:moveTo>
                    <a:pt x="42958" y="1"/>
                  </a:moveTo>
                  <a:cubicBezTo>
                    <a:pt x="42755" y="131"/>
                    <a:pt x="42541" y="274"/>
                    <a:pt x="42339" y="429"/>
                  </a:cubicBezTo>
                  <a:cubicBezTo>
                    <a:pt x="39425" y="2589"/>
                    <a:pt x="37650" y="3513"/>
                    <a:pt x="35445" y="3513"/>
                  </a:cubicBezTo>
                  <a:cubicBezTo>
                    <a:pt x="33506" y="3513"/>
                    <a:pt x="31235" y="2799"/>
                    <a:pt x="27563" y="1584"/>
                  </a:cubicBezTo>
                  <a:cubicBezTo>
                    <a:pt x="25883" y="1031"/>
                    <a:pt x="24375" y="807"/>
                    <a:pt x="23007" y="807"/>
                  </a:cubicBezTo>
                  <a:cubicBezTo>
                    <a:pt x="19662" y="807"/>
                    <a:pt x="17152" y="2146"/>
                    <a:pt x="15014" y="3287"/>
                  </a:cubicBezTo>
                  <a:cubicBezTo>
                    <a:pt x="13232" y="4245"/>
                    <a:pt x="11747" y="5038"/>
                    <a:pt x="10098" y="5038"/>
                  </a:cubicBezTo>
                  <a:cubicBezTo>
                    <a:pt x="8982" y="5038"/>
                    <a:pt x="7791" y="4674"/>
                    <a:pt x="6382" y="3751"/>
                  </a:cubicBezTo>
                  <a:cubicBezTo>
                    <a:pt x="4179" y="2298"/>
                    <a:pt x="2203" y="1298"/>
                    <a:pt x="453" y="667"/>
                  </a:cubicBezTo>
                  <a:cubicBezTo>
                    <a:pt x="298" y="1358"/>
                    <a:pt x="155" y="2060"/>
                    <a:pt x="0" y="2739"/>
                  </a:cubicBezTo>
                  <a:cubicBezTo>
                    <a:pt x="1524" y="3322"/>
                    <a:pt x="3262" y="4215"/>
                    <a:pt x="5227" y="5513"/>
                  </a:cubicBezTo>
                  <a:cubicBezTo>
                    <a:pt x="7037" y="6704"/>
                    <a:pt x="8620" y="7144"/>
                    <a:pt x="10073" y="7144"/>
                  </a:cubicBezTo>
                  <a:cubicBezTo>
                    <a:pt x="12275" y="7144"/>
                    <a:pt x="14157" y="6144"/>
                    <a:pt x="16014" y="5144"/>
                  </a:cubicBezTo>
                  <a:cubicBezTo>
                    <a:pt x="18081" y="4043"/>
                    <a:pt x="20202" y="2907"/>
                    <a:pt x="22999" y="2907"/>
                  </a:cubicBezTo>
                  <a:cubicBezTo>
                    <a:pt x="24166" y="2907"/>
                    <a:pt x="25449" y="3104"/>
                    <a:pt x="26896" y="3584"/>
                  </a:cubicBezTo>
                  <a:cubicBezTo>
                    <a:pt x="30667" y="4828"/>
                    <a:pt x="33196" y="5603"/>
                    <a:pt x="35457" y="5603"/>
                  </a:cubicBezTo>
                  <a:cubicBezTo>
                    <a:pt x="38001" y="5603"/>
                    <a:pt x="40205" y="4622"/>
                    <a:pt x="43458" y="2227"/>
                  </a:cubicBezTo>
                  <a:lnTo>
                    <a:pt x="42970" y="60"/>
                  </a:lnTo>
                  <a:lnTo>
                    <a:pt x="42958" y="1"/>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775;p23"/>
            <p:cNvSpPr/>
            <p:nvPr/>
          </p:nvSpPr>
          <p:spPr>
            <a:xfrm>
              <a:off x="3313282" y="3280382"/>
              <a:ext cx="525848" cy="114588"/>
            </a:xfrm>
            <a:custGeom>
              <a:avLst/>
              <a:gdLst/>
              <a:ahLst/>
              <a:cxnLst/>
              <a:rect l="l" t="t" r="r" b="b"/>
              <a:pathLst>
                <a:path w="54591" h="11896" extrusionOk="0">
                  <a:moveTo>
                    <a:pt x="53864" y="0"/>
                  </a:moveTo>
                  <a:cubicBezTo>
                    <a:pt x="49530" y="2632"/>
                    <a:pt x="40636" y="6763"/>
                    <a:pt x="27301" y="6870"/>
                  </a:cubicBezTo>
                  <a:cubicBezTo>
                    <a:pt x="27051" y="6872"/>
                    <a:pt x="26803" y="6873"/>
                    <a:pt x="26556" y="6873"/>
                  </a:cubicBezTo>
                  <a:cubicBezTo>
                    <a:pt x="12893" y="6873"/>
                    <a:pt x="4314" y="3995"/>
                    <a:pt x="548" y="2358"/>
                  </a:cubicBezTo>
                  <a:lnTo>
                    <a:pt x="429" y="3358"/>
                  </a:lnTo>
                  <a:lnTo>
                    <a:pt x="0" y="6846"/>
                  </a:lnTo>
                  <a:cubicBezTo>
                    <a:pt x="6752" y="10015"/>
                    <a:pt x="15839" y="11895"/>
                    <a:pt x="25243" y="11895"/>
                  </a:cubicBezTo>
                  <a:cubicBezTo>
                    <a:pt x="35524" y="11895"/>
                    <a:pt x="46184" y="9648"/>
                    <a:pt x="54591" y="4382"/>
                  </a:cubicBezTo>
                  <a:lnTo>
                    <a:pt x="54317" y="2739"/>
                  </a:lnTo>
                  <a:lnTo>
                    <a:pt x="53864" y="0"/>
                  </a:lnTo>
                  <a:close/>
                </a:path>
              </a:pathLst>
            </a:custGeom>
            <a:solidFill>
              <a:srgbClr val="ED7C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776;p23"/>
            <p:cNvSpPr/>
            <p:nvPr/>
          </p:nvSpPr>
          <p:spPr>
            <a:xfrm>
              <a:off x="3339201" y="1727087"/>
              <a:ext cx="474006" cy="466897"/>
            </a:xfrm>
            <a:custGeom>
              <a:avLst/>
              <a:gdLst/>
              <a:ahLst/>
              <a:cxnLst/>
              <a:rect l="l" t="t" r="r" b="b"/>
              <a:pathLst>
                <a:path w="49209" h="48471" extrusionOk="0">
                  <a:moveTo>
                    <a:pt x="24609" y="1"/>
                  </a:moveTo>
                  <a:cubicBezTo>
                    <a:pt x="23685" y="1"/>
                    <a:pt x="22759" y="370"/>
                    <a:pt x="22074" y="1108"/>
                  </a:cubicBezTo>
                  <a:cubicBezTo>
                    <a:pt x="21401" y="1828"/>
                    <a:pt x="20480" y="2214"/>
                    <a:pt x="19542" y="2214"/>
                  </a:cubicBezTo>
                  <a:cubicBezTo>
                    <a:pt x="19055" y="2214"/>
                    <a:pt x="18562" y="2110"/>
                    <a:pt x="18098" y="1894"/>
                  </a:cubicBezTo>
                  <a:cubicBezTo>
                    <a:pt x="17630" y="1681"/>
                    <a:pt x="17140" y="1581"/>
                    <a:pt x="16660" y="1581"/>
                  </a:cubicBezTo>
                  <a:cubicBezTo>
                    <a:pt x="15259" y="1581"/>
                    <a:pt x="13933" y="2433"/>
                    <a:pt x="13419" y="3834"/>
                  </a:cubicBezTo>
                  <a:cubicBezTo>
                    <a:pt x="12908" y="5204"/>
                    <a:pt x="11605" y="6098"/>
                    <a:pt x="10161" y="6098"/>
                  </a:cubicBezTo>
                  <a:cubicBezTo>
                    <a:pt x="10124" y="6098"/>
                    <a:pt x="10086" y="6098"/>
                    <a:pt x="10049" y="6097"/>
                  </a:cubicBezTo>
                  <a:lnTo>
                    <a:pt x="10037" y="6097"/>
                  </a:lnTo>
                  <a:cubicBezTo>
                    <a:pt x="9989" y="6095"/>
                    <a:pt x="9940" y="6094"/>
                    <a:pt x="9892" y="6094"/>
                  </a:cubicBezTo>
                  <a:cubicBezTo>
                    <a:pt x="7958" y="6094"/>
                    <a:pt x="6384" y="7717"/>
                    <a:pt x="6465" y="9668"/>
                  </a:cubicBezTo>
                  <a:lnTo>
                    <a:pt x="6465" y="9680"/>
                  </a:lnTo>
                  <a:cubicBezTo>
                    <a:pt x="6513" y="11169"/>
                    <a:pt x="5608" y="12526"/>
                    <a:pt x="4215" y="13050"/>
                  </a:cubicBezTo>
                  <a:cubicBezTo>
                    <a:pt x="2322" y="13740"/>
                    <a:pt x="1429" y="15895"/>
                    <a:pt x="2274" y="17729"/>
                  </a:cubicBezTo>
                  <a:cubicBezTo>
                    <a:pt x="2893" y="19086"/>
                    <a:pt x="2572" y="20682"/>
                    <a:pt x="1477" y="21694"/>
                  </a:cubicBezTo>
                  <a:lnTo>
                    <a:pt x="1477" y="21706"/>
                  </a:lnTo>
                  <a:cubicBezTo>
                    <a:pt x="0" y="23075"/>
                    <a:pt x="0" y="25397"/>
                    <a:pt x="1477" y="26766"/>
                  </a:cubicBezTo>
                  <a:lnTo>
                    <a:pt x="1477" y="26778"/>
                  </a:lnTo>
                  <a:cubicBezTo>
                    <a:pt x="2572" y="27790"/>
                    <a:pt x="2893" y="29385"/>
                    <a:pt x="2274" y="30742"/>
                  </a:cubicBezTo>
                  <a:cubicBezTo>
                    <a:pt x="1429" y="32576"/>
                    <a:pt x="2322" y="34731"/>
                    <a:pt x="4215" y="35433"/>
                  </a:cubicBezTo>
                  <a:cubicBezTo>
                    <a:pt x="5608" y="35945"/>
                    <a:pt x="6513" y="37303"/>
                    <a:pt x="6465" y="38791"/>
                  </a:cubicBezTo>
                  <a:lnTo>
                    <a:pt x="6465" y="38803"/>
                  </a:lnTo>
                  <a:cubicBezTo>
                    <a:pt x="6384" y="40773"/>
                    <a:pt x="7968" y="42389"/>
                    <a:pt x="9912" y="42389"/>
                  </a:cubicBezTo>
                  <a:cubicBezTo>
                    <a:pt x="9953" y="42389"/>
                    <a:pt x="9995" y="42388"/>
                    <a:pt x="10037" y="42387"/>
                  </a:cubicBezTo>
                  <a:lnTo>
                    <a:pt x="10049" y="42387"/>
                  </a:lnTo>
                  <a:cubicBezTo>
                    <a:pt x="10095" y="42385"/>
                    <a:pt x="10141" y="42384"/>
                    <a:pt x="10187" y="42384"/>
                  </a:cubicBezTo>
                  <a:cubicBezTo>
                    <a:pt x="11621" y="42384"/>
                    <a:pt x="12911" y="43276"/>
                    <a:pt x="13419" y="44637"/>
                  </a:cubicBezTo>
                  <a:cubicBezTo>
                    <a:pt x="13933" y="46038"/>
                    <a:pt x="15259" y="46891"/>
                    <a:pt x="16660" y="46891"/>
                  </a:cubicBezTo>
                  <a:cubicBezTo>
                    <a:pt x="17140" y="46891"/>
                    <a:pt x="17630" y="46791"/>
                    <a:pt x="18098" y="46578"/>
                  </a:cubicBezTo>
                  <a:cubicBezTo>
                    <a:pt x="18562" y="46362"/>
                    <a:pt x="19055" y="46257"/>
                    <a:pt x="19542" y="46257"/>
                  </a:cubicBezTo>
                  <a:cubicBezTo>
                    <a:pt x="20480" y="46257"/>
                    <a:pt x="21401" y="46643"/>
                    <a:pt x="22074" y="47364"/>
                  </a:cubicBezTo>
                  <a:cubicBezTo>
                    <a:pt x="22759" y="48102"/>
                    <a:pt x="23685" y="48471"/>
                    <a:pt x="24609" y="48471"/>
                  </a:cubicBezTo>
                  <a:cubicBezTo>
                    <a:pt x="25533" y="48471"/>
                    <a:pt x="26456" y="48102"/>
                    <a:pt x="27135" y="47364"/>
                  </a:cubicBezTo>
                  <a:lnTo>
                    <a:pt x="27146" y="47364"/>
                  </a:lnTo>
                  <a:cubicBezTo>
                    <a:pt x="27812" y="46643"/>
                    <a:pt x="28735" y="46257"/>
                    <a:pt x="29672" y="46257"/>
                  </a:cubicBezTo>
                  <a:cubicBezTo>
                    <a:pt x="30160" y="46257"/>
                    <a:pt x="30651" y="46362"/>
                    <a:pt x="31111" y="46578"/>
                  </a:cubicBezTo>
                  <a:lnTo>
                    <a:pt x="31123" y="46578"/>
                  </a:lnTo>
                  <a:cubicBezTo>
                    <a:pt x="31588" y="46791"/>
                    <a:pt x="32075" y="46891"/>
                    <a:pt x="32554" y="46891"/>
                  </a:cubicBezTo>
                  <a:cubicBezTo>
                    <a:pt x="33950" y="46891"/>
                    <a:pt x="35279" y="46038"/>
                    <a:pt x="35802" y="44637"/>
                  </a:cubicBezTo>
                  <a:cubicBezTo>
                    <a:pt x="36298" y="43276"/>
                    <a:pt x="37588" y="42384"/>
                    <a:pt x="39032" y="42384"/>
                  </a:cubicBezTo>
                  <a:cubicBezTo>
                    <a:pt x="39079" y="42384"/>
                    <a:pt x="39125" y="42385"/>
                    <a:pt x="39172" y="42387"/>
                  </a:cubicBezTo>
                  <a:cubicBezTo>
                    <a:pt x="39214" y="42388"/>
                    <a:pt x="39256" y="42389"/>
                    <a:pt x="39298" y="42389"/>
                  </a:cubicBezTo>
                  <a:cubicBezTo>
                    <a:pt x="41252" y="42389"/>
                    <a:pt x="42825" y="40773"/>
                    <a:pt x="42756" y="38803"/>
                  </a:cubicBezTo>
                  <a:lnTo>
                    <a:pt x="42756" y="38791"/>
                  </a:lnTo>
                  <a:cubicBezTo>
                    <a:pt x="42696" y="37303"/>
                    <a:pt x="43601" y="35945"/>
                    <a:pt x="45006" y="35433"/>
                  </a:cubicBezTo>
                  <a:cubicBezTo>
                    <a:pt x="46887" y="34731"/>
                    <a:pt x="47780" y="32576"/>
                    <a:pt x="46947" y="30742"/>
                  </a:cubicBezTo>
                  <a:cubicBezTo>
                    <a:pt x="46327" y="29385"/>
                    <a:pt x="46637" y="27790"/>
                    <a:pt x="47732" y="26778"/>
                  </a:cubicBezTo>
                  <a:lnTo>
                    <a:pt x="47744" y="26766"/>
                  </a:lnTo>
                  <a:cubicBezTo>
                    <a:pt x="49209" y="25397"/>
                    <a:pt x="49209" y="23075"/>
                    <a:pt x="47744" y="21706"/>
                  </a:cubicBezTo>
                  <a:lnTo>
                    <a:pt x="47732" y="21694"/>
                  </a:lnTo>
                  <a:cubicBezTo>
                    <a:pt x="46637" y="20682"/>
                    <a:pt x="46327" y="19086"/>
                    <a:pt x="46947" y="17729"/>
                  </a:cubicBezTo>
                  <a:cubicBezTo>
                    <a:pt x="47780" y="15895"/>
                    <a:pt x="46887" y="13740"/>
                    <a:pt x="45006" y="13050"/>
                  </a:cubicBezTo>
                  <a:cubicBezTo>
                    <a:pt x="43601" y="12526"/>
                    <a:pt x="42696" y="11169"/>
                    <a:pt x="42756" y="9680"/>
                  </a:cubicBezTo>
                  <a:lnTo>
                    <a:pt x="42756" y="9668"/>
                  </a:lnTo>
                  <a:cubicBezTo>
                    <a:pt x="42825" y="7717"/>
                    <a:pt x="41262" y="6094"/>
                    <a:pt x="39317" y="6094"/>
                  </a:cubicBezTo>
                  <a:cubicBezTo>
                    <a:pt x="39269" y="6094"/>
                    <a:pt x="39220" y="6095"/>
                    <a:pt x="39172" y="6097"/>
                  </a:cubicBezTo>
                  <a:cubicBezTo>
                    <a:pt x="39134" y="6098"/>
                    <a:pt x="39096" y="6098"/>
                    <a:pt x="39059" y="6098"/>
                  </a:cubicBezTo>
                  <a:cubicBezTo>
                    <a:pt x="37604" y="6098"/>
                    <a:pt x="36301" y="5204"/>
                    <a:pt x="35802" y="3834"/>
                  </a:cubicBezTo>
                  <a:cubicBezTo>
                    <a:pt x="35279" y="2433"/>
                    <a:pt x="33950" y="1581"/>
                    <a:pt x="32554" y="1581"/>
                  </a:cubicBezTo>
                  <a:cubicBezTo>
                    <a:pt x="32075" y="1581"/>
                    <a:pt x="31588" y="1681"/>
                    <a:pt x="31123" y="1894"/>
                  </a:cubicBezTo>
                  <a:lnTo>
                    <a:pt x="31111" y="1894"/>
                  </a:lnTo>
                  <a:cubicBezTo>
                    <a:pt x="30651" y="2110"/>
                    <a:pt x="30160" y="2214"/>
                    <a:pt x="29672" y="2214"/>
                  </a:cubicBezTo>
                  <a:cubicBezTo>
                    <a:pt x="28735" y="2214"/>
                    <a:pt x="27812" y="1828"/>
                    <a:pt x="27146" y="1108"/>
                  </a:cubicBezTo>
                  <a:lnTo>
                    <a:pt x="27135" y="1108"/>
                  </a:lnTo>
                  <a:cubicBezTo>
                    <a:pt x="26456" y="370"/>
                    <a:pt x="25533" y="1"/>
                    <a:pt x="24609"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777;p23"/>
            <p:cNvSpPr/>
            <p:nvPr/>
          </p:nvSpPr>
          <p:spPr>
            <a:xfrm>
              <a:off x="3505366" y="2100169"/>
              <a:ext cx="130405" cy="151616"/>
            </a:xfrm>
            <a:custGeom>
              <a:avLst/>
              <a:gdLst/>
              <a:ahLst/>
              <a:cxnLst/>
              <a:rect l="l" t="t" r="r" b="b"/>
              <a:pathLst>
                <a:path w="13538" h="15740" extrusionOk="0">
                  <a:moveTo>
                    <a:pt x="9123" y="1"/>
                  </a:moveTo>
                  <a:cubicBezTo>
                    <a:pt x="8840" y="1"/>
                    <a:pt x="8557" y="20"/>
                    <a:pt x="8275" y="56"/>
                  </a:cubicBezTo>
                  <a:cubicBezTo>
                    <a:pt x="7227" y="354"/>
                    <a:pt x="6156" y="723"/>
                    <a:pt x="5156" y="1092"/>
                  </a:cubicBezTo>
                  <a:cubicBezTo>
                    <a:pt x="2858" y="2283"/>
                    <a:pt x="941" y="4152"/>
                    <a:pt x="0" y="5164"/>
                  </a:cubicBezTo>
                  <a:cubicBezTo>
                    <a:pt x="703" y="7664"/>
                    <a:pt x="1084" y="10462"/>
                    <a:pt x="536" y="14046"/>
                  </a:cubicBezTo>
                  <a:cubicBezTo>
                    <a:pt x="2618" y="15173"/>
                    <a:pt x="4721" y="15739"/>
                    <a:pt x="6845" y="15739"/>
                  </a:cubicBezTo>
                  <a:cubicBezTo>
                    <a:pt x="8668" y="15739"/>
                    <a:pt x="10506" y="15322"/>
                    <a:pt x="12359" y="14486"/>
                  </a:cubicBezTo>
                  <a:cubicBezTo>
                    <a:pt x="12085" y="11212"/>
                    <a:pt x="12169" y="8771"/>
                    <a:pt x="12478" y="6616"/>
                  </a:cubicBezTo>
                  <a:cubicBezTo>
                    <a:pt x="12716" y="4973"/>
                    <a:pt x="13085" y="3497"/>
                    <a:pt x="13538" y="1949"/>
                  </a:cubicBezTo>
                  <a:cubicBezTo>
                    <a:pt x="12136" y="537"/>
                    <a:pt x="10624" y="1"/>
                    <a:pt x="9123"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778;p23"/>
            <p:cNvSpPr/>
            <p:nvPr/>
          </p:nvSpPr>
          <p:spPr>
            <a:xfrm>
              <a:off x="3505366" y="2100169"/>
              <a:ext cx="130405" cy="135298"/>
            </a:xfrm>
            <a:custGeom>
              <a:avLst/>
              <a:gdLst/>
              <a:ahLst/>
              <a:cxnLst/>
              <a:rect l="l" t="t" r="r" b="b"/>
              <a:pathLst>
                <a:path w="13538" h="14046" extrusionOk="0">
                  <a:moveTo>
                    <a:pt x="9123" y="1"/>
                  </a:moveTo>
                  <a:cubicBezTo>
                    <a:pt x="8840" y="1"/>
                    <a:pt x="8557" y="20"/>
                    <a:pt x="8275" y="56"/>
                  </a:cubicBezTo>
                  <a:cubicBezTo>
                    <a:pt x="7227" y="354"/>
                    <a:pt x="6156" y="723"/>
                    <a:pt x="5156" y="1092"/>
                  </a:cubicBezTo>
                  <a:cubicBezTo>
                    <a:pt x="2858" y="2283"/>
                    <a:pt x="929" y="4152"/>
                    <a:pt x="0" y="5164"/>
                  </a:cubicBezTo>
                  <a:cubicBezTo>
                    <a:pt x="703" y="7664"/>
                    <a:pt x="1084" y="10462"/>
                    <a:pt x="536" y="14046"/>
                  </a:cubicBezTo>
                  <a:cubicBezTo>
                    <a:pt x="6811" y="13379"/>
                    <a:pt x="10502" y="9593"/>
                    <a:pt x="12478" y="6616"/>
                  </a:cubicBezTo>
                  <a:cubicBezTo>
                    <a:pt x="12716" y="4973"/>
                    <a:pt x="13085" y="3497"/>
                    <a:pt x="13538" y="1949"/>
                  </a:cubicBezTo>
                  <a:cubicBezTo>
                    <a:pt x="12136" y="537"/>
                    <a:pt x="10624" y="1"/>
                    <a:pt x="9123"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779;p23"/>
            <p:cNvSpPr/>
            <p:nvPr/>
          </p:nvSpPr>
          <p:spPr>
            <a:xfrm>
              <a:off x="3381734" y="1984059"/>
              <a:ext cx="70317" cy="104580"/>
            </a:xfrm>
            <a:custGeom>
              <a:avLst/>
              <a:gdLst/>
              <a:ahLst/>
              <a:cxnLst/>
              <a:rect l="l" t="t" r="r" b="b"/>
              <a:pathLst>
                <a:path w="7300" h="10857" extrusionOk="0">
                  <a:moveTo>
                    <a:pt x="3250" y="0"/>
                  </a:moveTo>
                  <a:cubicBezTo>
                    <a:pt x="2680" y="0"/>
                    <a:pt x="2102" y="228"/>
                    <a:pt x="1609" y="872"/>
                  </a:cubicBezTo>
                  <a:cubicBezTo>
                    <a:pt x="0" y="2997"/>
                    <a:pt x="1374" y="10857"/>
                    <a:pt x="5946" y="10857"/>
                  </a:cubicBezTo>
                  <a:cubicBezTo>
                    <a:pt x="6111" y="10857"/>
                    <a:pt x="6281" y="10846"/>
                    <a:pt x="6455" y="10825"/>
                  </a:cubicBezTo>
                  <a:cubicBezTo>
                    <a:pt x="6455" y="10825"/>
                    <a:pt x="7300" y="5991"/>
                    <a:pt x="5943" y="1312"/>
                  </a:cubicBezTo>
                  <a:cubicBezTo>
                    <a:pt x="5943" y="1312"/>
                    <a:pt x="4619" y="0"/>
                    <a:pt x="325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780;p23"/>
            <p:cNvSpPr/>
            <p:nvPr/>
          </p:nvSpPr>
          <p:spPr>
            <a:xfrm>
              <a:off x="3672677" y="1949790"/>
              <a:ext cx="125" cy="356"/>
            </a:xfrm>
            <a:custGeom>
              <a:avLst/>
              <a:gdLst/>
              <a:ahLst/>
              <a:cxnLst/>
              <a:rect l="l" t="t" r="r" b="b"/>
              <a:pathLst>
                <a:path w="13" h="37" extrusionOk="0">
                  <a:moveTo>
                    <a:pt x="1" y="0"/>
                  </a:moveTo>
                  <a:cubicBezTo>
                    <a:pt x="12" y="24"/>
                    <a:pt x="12" y="36"/>
                    <a:pt x="12" y="36"/>
                  </a:cubicBezTo>
                  <a:lnTo>
                    <a:pt x="12" y="0"/>
                  </a:ln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781;p23"/>
            <p:cNvSpPr/>
            <p:nvPr/>
          </p:nvSpPr>
          <p:spPr>
            <a:xfrm>
              <a:off x="3406169" y="1859801"/>
              <a:ext cx="268833" cy="330549"/>
            </a:xfrm>
            <a:custGeom>
              <a:avLst/>
              <a:gdLst/>
              <a:ahLst/>
              <a:cxnLst/>
              <a:rect l="l" t="t" r="r" b="b"/>
              <a:pathLst>
                <a:path w="27909" h="34316" extrusionOk="0">
                  <a:moveTo>
                    <a:pt x="14255" y="1"/>
                  </a:moveTo>
                  <a:cubicBezTo>
                    <a:pt x="14020" y="1"/>
                    <a:pt x="13781" y="4"/>
                    <a:pt x="13538" y="9"/>
                  </a:cubicBezTo>
                  <a:cubicBezTo>
                    <a:pt x="6215" y="164"/>
                    <a:pt x="2834" y="4688"/>
                    <a:pt x="1453" y="7415"/>
                  </a:cubicBezTo>
                  <a:cubicBezTo>
                    <a:pt x="953" y="8415"/>
                    <a:pt x="643" y="9510"/>
                    <a:pt x="548" y="10629"/>
                  </a:cubicBezTo>
                  <a:cubicBezTo>
                    <a:pt x="536" y="10820"/>
                    <a:pt x="536" y="10951"/>
                    <a:pt x="548" y="10951"/>
                  </a:cubicBezTo>
                  <a:cubicBezTo>
                    <a:pt x="500" y="12332"/>
                    <a:pt x="0" y="30882"/>
                    <a:pt x="9656" y="33775"/>
                  </a:cubicBezTo>
                  <a:cubicBezTo>
                    <a:pt x="10879" y="34143"/>
                    <a:pt x="12051" y="34316"/>
                    <a:pt x="13168" y="34316"/>
                  </a:cubicBezTo>
                  <a:cubicBezTo>
                    <a:pt x="18781" y="34316"/>
                    <a:pt x="23009" y="29944"/>
                    <a:pt x="25432" y="23917"/>
                  </a:cubicBezTo>
                  <a:cubicBezTo>
                    <a:pt x="25575" y="23548"/>
                    <a:pt x="25706" y="23190"/>
                    <a:pt x="25837" y="22821"/>
                  </a:cubicBezTo>
                  <a:cubicBezTo>
                    <a:pt x="25873" y="22714"/>
                    <a:pt x="25908" y="22619"/>
                    <a:pt x="25944" y="22524"/>
                  </a:cubicBezTo>
                  <a:cubicBezTo>
                    <a:pt x="26075" y="22155"/>
                    <a:pt x="26194" y="21774"/>
                    <a:pt x="26301" y="21393"/>
                  </a:cubicBezTo>
                  <a:cubicBezTo>
                    <a:pt x="27421" y="17654"/>
                    <a:pt x="27909" y="13463"/>
                    <a:pt x="27682" y="9379"/>
                  </a:cubicBezTo>
                  <a:cubicBezTo>
                    <a:pt x="27682" y="9379"/>
                    <a:pt x="27587" y="7593"/>
                    <a:pt x="27587" y="7569"/>
                  </a:cubicBezTo>
                  <a:cubicBezTo>
                    <a:pt x="26878" y="4420"/>
                    <a:pt x="23822" y="1"/>
                    <a:pt x="14255"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782;p23"/>
            <p:cNvSpPr/>
            <p:nvPr/>
          </p:nvSpPr>
          <p:spPr>
            <a:xfrm>
              <a:off x="3629440" y="1979368"/>
              <a:ext cx="80932" cy="100737"/>
            </a:xfrm>
            <a:custGeom>
              <a:avLst/>
              <a:gdLst/>
              <a:ahLst/>
              <a:cxnLst/>
              <a:rect l="l" t="t" r="r" b="b"/>
              <a:pathLst>
                <a:path w="8402" h="10458" extrusionOk="0">
                  <a:moveTo>
                    <a:pt x="5004" y="0"/>
                  </a:moveTo>
                  <a:cubicBezTo>
                    <a:pt x="3546" y="0"/>
                    <a:pt x="2025" y="835"/>
                    <a:pt x="2025" y="835"/>
                  </a:cubicBezTo>
                  <a:cubicBezTo>
                    <a:pt x="1" y="5276"/>
                    <a:pt x="930" y="10312"/>
                    <a:pt x="930" y="10312"/>
                  </a:cubicBezTo>
                  <a:cubicBezTo>
                    <a:pt x="1293" y="10411"/>
                    <a:pt x="1644" y="10458"/>
                    <a:pt x="1983" y="10458"/>
                  </a:cubicBezTo>
                  <a:cubicBezTo>
                    <a:pt x="6152" y="10458"/>
                    <a:pt x="8402" y="3414"/>
                    <a:pt x="7168" y="1168"/>
                  </a:cubicBezTo>
                  <a:cubicBezTo>
                    <a:pt x="6675" y="281"/>
                    <a:pt x="5850" y="0"/>
                    <a:pt x="5004" y="0"/>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783;p23"/>
            <p:cNvSpPr/>
            <p:nvPr/>
          </p:nvSpPr>
          <p:spPr>
            <a:xfrm>
              <a:off x="3629219" y="2074789"/>
              <a:ext cx="25805" cy="15373"/>
            </a:xfrm>
            <a:custGeom>
              <a:avLst/>
              <a:gdLst/>
              <a:ahLst/>
              <a:cxnLst/>
              <a:rect l="l" t="t" r="r" b="b"/>
              <a:pathLst>
                <a:path w="2679" h="1596" extrusionOk="0">
                  <a:moveTo>
                    <a:pt x="0" y="0"/>
                  </a:moveTo>
                  <a:lnTo>
                    <a:pt x="0" y="0"/>
                  </a:lnTo>
                  <a:cubicBezTo>
                    <a:pt x="643" y="1298"/>
                    <a:pt x="1572" y="1584"/>
                    <a:pt x="2274" y="1596"/>
                  </a:cubicBezTo>
                  <a:cubicBezTo>
                    <a:pt x="2417" y="1227"/>
                    <a:pt x="2548" y="869"/>
                    <a:pt x="2679" y="500"/>
                  </a:cubicBezTo>
                  <a:lnTo>
                    <a:pt x="2679" y="500"/>
                  </a:lnTo>
                  <a:cubicBezTo>
                    <a:pt x="2493" y="559"/>
                    <a:pt x="2293" y="583"/>
                    <a:pt x="2090" y="583"/>
                  </a:cubicBezTo>
                  <a:cubicBezTo>
                    <a:pt x="1092" y="583"/>
                    <a:pt x="0" y="0"/>
                    <a:pt x="0"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784;p23"/>
            <p:cNvSpPr/>
            <p:nvPr/>
          </p:nvSpPr>
          <p:spPr>
            <a:xfrm>
              <a:off x="3387051" y="1808185"/>
              <a:ext cx="326715" cy="239252"/>
            </a:xfrm>
            <a:custGeom>
              <a:avLst/>
              <a:gdLst/>
              <a:ahLst/>
              <a:cxnLst/>
              <a:rect l="l" t="t" r="r" b="b"/>
              <a:pathLst>
                <a:path w="33918" h="24838" extrusionOk="0">
                  <a:moveTo>
                    <a:pt x="17763" y="1"/>
                  </a:moveTo>
                  <a:cubicBezTo>
                    <a:pt x="11444" y="1"/>
                    <a:pt x="4827" y="3642"/>
                    <a:pt x="2152" y="9452"/>
                  </a:cubicBezTo>
                  <a:cubicBezTo>
                    <a:pt x="1" y="14098"/>
                    <a:pt x="1981" y="24838"/>
                    <a:pt x="3061" y="24838"/>
                  </a:cubicBezTo>
                  <a:cubicBezTo>
                    <a:pt x="3141" y="24838"/>
                    <a:pt x="3215" y="24779"/>
                    <a:pt x="3283" y="24656"/>
                  </a:cubicBezTo>
                  <a:cubicBezTo>
                    <a:pt x="4283" y="22858"/>
                    <a:pt x="3021" y="19358"/>
                    <a:pt x="4355" y="16024"/>
                  </a:cubicBezTo>
                  <a:cubicBezTo>
                    <a:pt x="4474" y="15714"/>
                    <a:pt x="4581" y="15417"/>
                    <a:pt x="4664" y="15131"/>
                  </a:cubicBezTo>
                  <a:cubicBezTo>
                    <a:pt x="4966" y="14144"/>
                    <a:pt x="5849" y="13577"/>
                    <a:pt x="6755" y="13577"/>
                  </a:cubicBezTo>
                  <a:cubicBezTo>
                    <a:pt x="7281" y="13577"/>
                    <a:pt x="7815" y="13768"/>
                    <a:pt x="8248" y="14179"/>
                  </a:cubicBezTo>
                  <a:cubicBezTo>
                    <a:pt x="12308" y="18036"/>
                    <a:pt x="17523" y="21489"/>
                    <a:pt x="17523" y="21489"/>
                  </a:cubicBezTo>
                  <a:cubicBezTo>
                    <a:pt x="20750" y="23418"/>
                    <a:pt x="23405" y="24156"/>
                    <a:pt x="24964" y="24156"/>
                  </a:cubicBezTo>
                  <a:cubicBezTo>
                    <a:pt x="26119" y="24156"/>
                    <a:pt x="27858" y="22822"/>
                    <a:pt x="28501" y="20596"/>
                  </a:cubicBezTo>
                  <a:cubicBezTo>
                    <a:pt x="29132" y="18358"/>
                    <a:pt x="31001" y="17786"/>
                    <a:pt x="31001" y="17786"/>
                  </a:cubicBezTo>
                  <a:cubicBezTo>
                    <a:pt x="31001" y="17786"/>
                    <a:pt x="33918" y="8928"/>
                    <a:pt x="26488" y="2915"/>
                  </a:cubicBezTo>
                  <a:cubicBezTo>
                    <a:pt x="24008" y="911"/>
                    <a:pt x="20923" y="1"/>
                    <a:pt x="17763" y="1"/>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785;p23"/>
            <p:cNvSpPr/>
            <p:nvPr/>
          </p:nvSpPr>
          <p:spPr>
            <a:xfrm>
              <a:off x="3398137" y="1806673"/>
              <a:ext cx="302441" cy="182478"/>
            </a:xfrm>
            <a:custGeom>
              <a:avLst/>
              <a:gdLst/>
              <a:ahLst/>
              <a:cxnLst/>
              <a:rect l="l" t="t" r="r" b="b"/>
              <a:pathLst>
                <a:path w="31398" h="18944" extrusionOk="0">
                  <a:moveTo>
                    <a:pt x="15562" y="0"/>
                  </a:moveTo>
                  <a:cubicBezTo>
                    <a:pt x="14384" y="24"/>
                    <a:pt x="13217" y="120"/>
                    <a:pt x="12062" y="274"/>
                  </a:cubicBezTo>
                  <a:cubicBezTo>
                    <a:pt x="11479" y="358"/>
                    <a:pt x="10895" y="477"/>
                    <a:pt x="10312" y="620"/>
                  </a:cubicBezTo>
                  <a:cubicBezTo>
                    <a:pt x="9740" y="774"/>
                    <a:pt x="9169" y="953"/>
                    <a:pt x="8609" y="1179"/>
                  </a:cubicBezTo>
                  <a:cubicBezTo>
                    <a:pt x="7502" y="1620"/>
                    <a:pt x="6442" y="2215"/>
                    <a:pt x="5514" y="2977"/>
                  </a:cubicBezTo>
                  <a:cubicBezTo>
                    <a:pt x="4573" y="3715"/>
                    <a:pt x="3751" y="4608"/>
                    <a:pt x="3073" y="5573"/>
                  </a:cubicBezTo>
                  <a:cubicBezTo>
                    <a:pt x="1715" y="7525"/>
                    <a:pt x="906" y="9775"/>
                    <a:pt x="453" y="12050"/>
                  </a:cubicBezTo>
                  <a:cubicBezTo>
                    <a:pt x="239" y="13193"/>
                    <a:pt x="108" y="14347"/>
                    <a:pt x="61" y="15490"/>
                  </a:cubicBezTo>
                  <a:cubicBezTo>
                    <a:pt x="1" y="16645"/>
                    <a:pt x="13" y="17800"/>
                    <a:pt x="144" y="18943"/>
                  </a:cubicBezTo>
                  <a:lnTo>
                    <a:pt x="322" y="18931"/>
                  </a:lnTo>
                  <a:cubicBezTo>
                    <a:pt x="287" y="16657"/>
                    <a:pt x="537" y="14371"/>
                    <a:pt x="1096" y="12192"/>
                  </a:cubicBezTo>
                  <a:cubicBezTo>
                    <a:pt x="1644" y="10014"/>
                    <a:pt x="2525" y="7906"/>
                    <a:pt x="3859" y="6144"/>
                  </a:cubicBezTo>
                  <a:cubicBezTo>
                    <a:pt x="4525" y="5275"/>
                    <a:pt x="5299" y="4489"/>
                    <a:pt x="6180" y="3834"/>
                  </a:cubicBezTo>
                  <a:cubicBezTo>
                    <a:pt x="7049" y="3191"/>
                    <a:pt x="8026" y="2679"/>
                    <a:pt x="9038" y="2286"/>
                  </a:cubicBezTo>
                  <a:cubicBezTo>
                    <a:pt x="9550" y="2108"/>
                    <a:pt x="10074" y="1953"/>
                    <a:pt x="10609" y="1822"/>
                  </a:cubicBezTo>
                  <a:cubicBezTo>
                    <a:pt x="11145" y="1703"/>
                    <a:pt x="11681" y="1608"/>
                    <a:pt x="12229" y="1548"/>
                  </a:cubicBezTo>
                  <a:cubicBezTo>
                    <a:pt x="13256" y="1416"/>
                    <a:pt x="14295" y="1345"/>
                    <a:pt x="15324" y="1345"/>
                  </a:cubicBezTo>
                  <a:cubicBezTo>
                    <a:pt x="15403" y="1345"/>
                    <a:pt x="15483" y="1345"/>
                    <a:pt x="15562" y="1346"/>
                  </a:cubicBezTo>
                  <a:cubicBezTo>
                    <a:pt x="17789" y="1346"/>
                    <a:pt x="20003" y="1691"/>
                    <a:pt x="22016" y="2513"/>
                  </a:cubicBezTo>
                  <a:cubicBezTo>
                    <a:pt x="24028" y="3322"/>
                    <a:pt x="25802" y="4656"/>
                    <a:pt x="27076" y="6394"/>
                  </a:cubicBezTo>
                  <a:cubicBezTo>
                    <a:pt x="27719" y="7263"/>
                    <a:pt x="28255" y="8216"/>
                    <a:pt x="28671" y="9216"/>
                  </a:cubicBezTo>
                  <a:cubicBezTo>
                    <a:pt x="29088" y="10228"/>
                    <a:pt x="29398" y="11276"/>
                    <a:pt x="29600" y="12359"/>
                  </a:cubicBezTo>
                  <a:cubicBezTo>
                    <a:pt x="29969" y="14217"/>
                    <a:pt x="30029" y="16133"/>
                    <a:pt x="29874" y="18038"/>
                  </a:cubicBezTo>
                  <a:cubicBezTo>
                    <a:pt x="30338" y="18181"/>
                    <a:pt x="30767" y="18455"/>
                    <a:pt x="31076" y="18931"/>
                  </a:cubicBezTo>
                  <a:cubicBezTo>
                    <a:pt x="31398" y="16681"/>
                    <a:pt x="31398" y="14371"/>
                    <a:pt x="30993" y="12097"/>
                  </a:cubicBezTo>
                  <a:cubicBezTo>
                    <a:pt x="30791" y="10930"/>
                    <a:pt x="30457" y="9775"/>
                    <a:pt x="30005" y="8668"/>
                  </a:cubicBezTo>
                  <a:cubicBezTo>
                    <a:pt x="29552" y="7561"/>
                    <a:pt x="28969" y="6489"/>
                    <a:pt x="28243" y="5525"/>
                  </a:cubicBezTo>
                  <a:cubicBezTo>
                    <a:pt x="27516" y="4561"/>
                    <a:pt x="26659" y="3691"/>
                    <a:pt x="25695" y="2953"/>
                  </a:cubicBezTo>
                  <a:cubicBezTo>
                    <a:pt x="24730" y="2227"/>
                    <a:pt x="23659" y="1644"/>
                    <a:pt x="22540" y="1191"/>
                  </a:cubicBezTo>
                  <a:cubicBezTo>
                    <a:pt x="21432" y="739"/>
                    <a:pt x="20265" y="441"/>
                    <a:pt x="19099" y="251"/>
                  </a:cubicBezTo>
                  <a:cubicBezTo>
                    <a:pt x="18503" y="155"/>
                    <a:pt x="17920" y="96"/>
                    <a:pt x="17325" y="48"/>
                  </a:cubicBezTo>
                  <a:cubicBezTo>
                    <a:pt x="16741" y="12"/>
                    <a:pt x="16146" y="0"/>
                    <a:pt x="15562" y="0"/>
                  </a:cubicBezTo>
                  <a:close/>
                </a:path>
              </a:pathLst>
            </a:custGeom>
            <a:solidFill>
              <a:srgbClr val="F999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786;p23"/>
            <p:cNvSpPr/>
            <p:nvPr/>
          </p:nvSpPr>
          <p:spPr>
            <a:xfrm>
              <a:off x="3141839" y="2204604"/>
              <a:ext cx="230188" cy="204267"/>
            </a:xfrm>
            <a:custGeom>
              <a:avLst/>
              <a:gdLst/>
              <a:ahLst/>
              <a:cxnLst/>
              <a:rect l="l" t="t" r="r" b="b"/>
              <a:pathLst>
                <a:path w="23897" h="21206" extrusionOk="0">
                  <a:moveTo>
                    <a:pt x="1" y="0"/>
                  </a:moveTo>
                  <a:cubicBezTo>
                    <a:pt x="1" y="1"/>
                    <a:pt x="4275" y="5168"/>
                    <a:pt x="5037" y="15562"/>
                  </a:cubicBezTo>
                  <a:cubicBezTo>
                    <a:pt x="10121" y="17800"/>
                    <a:pt x="17134" y="20562"/>
                    <a:pt x="23896" y="21205"/>
                  </a:cubicBezTo>
                  <a:lnTo>
                    <a:pt x="21598" y="6918"/>
                  </a:lnTo>
                  <a:cubicBezTo>
                    <a:pt x="21598" y="6918"/>
                    <a:pt x="20270" y="7746"/>
                    <a:pt x="17561" y="7746"/>
                  </a:cubicBezTo>
                  <a:cubicBezTo>
                    <a:pt x="14056" y="7746"/>
                    <a:pt x="8240" y="6360"/>
                    <a:pt x="1" y="0"/>
                  </a:cubicBez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787;p23"/>
            <p:cNvSpPr/>
            <p:nvPr/>
          </p:nvSpPr>
          <p:spPr>
            <a:xfrm>
              <a:off x="3619809" y="2583629"/>
              <a:ext cx="149448" cy="129865"/>
            </a:xfrm>
            <a:custGeom>
              <a:avLst/>
              <a:gdLst/>
              <a:ahLst/>
              <a:cxnLst/>
              <a:rect l="l" t="t" r="r" b="b"/>
              <a:pathLst>
                <a:path w="15515" h="13482" extrusionOk="0">
                  <a:moveTo>
                    <a:pt x="6101" y="1"/>
                  </a:moveTo>
                  <a:cubicBezTo>
                    <a:pt x="5254" y="1"/>
                    <a:pt x="4499" y="138"/>
                    <a:pt x="3977" y="498"/>
                  </a:cubicBezTo>
                  <a:cubicBezTo>
                    <a:pt x="2334" y="1629"/>
                    <a:pt x="10609" y="3868"/>
                    <a:pt x="10609" y="3868"/>
                  </a:cubicBezTo>
                  <a:cubicBezTo>
                    <a:pt x="10609" y="3868"/>
                    <a:pt x="7585" y="3279"/>
                    <a:pt x="5008" y="3279"/>
                  </a:cubicBezTo>
                  <a:cubicBezTo>
                    <a:pt x="3884" y="3279"/>
                    <a:pt x="2845" y="3391"/>
                    <a:pt x="2180" y="3713"/>
                  </a:cubicBezTo>
                  <a:cubicBezTo>
                    <a:pt x="1" y="4761"/>
                    <a:pt x="9050" y="7106"/>
                    <a:pt x="9050" y="7106"/>
                  </a:cubicBezTo>
                  <a:cubicBezTo>
                    <a:pt x="9050" y="7106"/>
                    <a:pt x="7080" y="6867"/>
                    <a:pt x="5257" y="6867"/>
                  </a:cubicBezTo>
                  <a:cubicBezTo>
                    <a:pt x="3729" y="6867"/>
                    <a:pt x="2303" y="7035"/>
                    <a:pt x="2227" y="7654"/>
                  </a:cubicBezTo>
                  <a:cubicBezTo>
                    <a:pt x="2132" y="8463"/>
                    <a:pt x="8657" y="10559"/>
                    <a:pt x="8657" y="10559"/>
                  </a:cubicBezTo>
                  <a:cubicBezTo>
                    <a:pt x="8657" y="10559"/>
                    <a:pt x="4013" y="10642"/>
                    <a:pt x="4204" y="11178"/>
                  </a:cubicBezTo>
                  <a:cubicBezTo>
                    <a:pt x="4751" y="12762"/>
                    <a:pt x="7966" y="12893"/>
                    <a:pt x="7966" y="12893"/>
                  </a:cubicBezTo>
                  <a:cubicBezTo>
                    <a:pt x="7966" y="12893"/>
                    <a:pt x="8490" y="12976"/>
                    <a:pt x="10323" y="13381"/>
                  </a:cubicBezTo>
                  <a:cubicBezTo>
                    <a:pt x="10639" y="13451"/>
                    <a:pt x="10924" y="13482"/>
                    <a:pt x="11179" y="13482"/>
                  </a:cubicBezTo>
                  <a:cubicBezTo>
                    <a:pt x="12085" y="13482"/>
                    <a:pt x="12615" y="13096"/>
                    <a:pt x="12848" y="12762"/>
                  </a:cubicBezTo>
                  <a:cubicBezTo>
                    <a:pt x="13431" y="11928"/>
                    <a:pt x="14550" y="10357"/>
                    <a:pt x="14836" y="8321"/>
                  </a:cubicBezTo>
                  <a:cubicBezTo>
                    <a:pt x="15515" y="3344"/>
                    <a:pt x="12455" y="1403"/>
                    <a:pt x="12455" y="1403"/>
                  </a:cubicBezTo>
                  <a:cubicBezTo>
                    <a:pt x="12455" y="1403"/>
                    <a:pt x="8807" y="1"/>
                    <a:pt x="6101"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788;p23"/>
            <p:cNvSpPr/>
            <p:nvPr/>
          </p:nvSpPr>
          <p:spPr>
            <a:xfrm>
              <a:off x="3729561" y="2558413"/>
              <a:ext cx="27414" cy="52276"/>
            </a:xfrm>
            <a:custGeom>
              <a:avLst/>
              <a:gdLst/>
              <a:ahLst/>
              <a:cxnLst/>
              <a:rect l="l" t="t" r="r" b="b"/>
              <a:pathLst>
                <a:path w="2846" h="5427" extrusionOk="0">
                  <a:moveTo>
                    <a:pt x="1626" y="1"/>
                  </a:moveTo>
                  <a:cubicBezTo>
                    <a:pt x="1597" y="1"/>
                    <a:pt x="1571" y="11"/>
                    <a:pt x="1548" y="33"/>
                  </a:cubicBezTo>
                  <a:cubicBezTo>
                    <a:pt x="595" y="1771"/>
                    <a:pt x="381" y="2842"/>
                    <a:pt x="0" y="5212"/>
                  </a:cubicBezTo>
                  <a:lnTo>
                    <a:pt x="1250" y="5426"/>
                  </a:lnTo>
                  <a:cubicBezTo>
                    <a:pt x="1250" y="5426"/>
                    <a:pt x="2846" y="2830"/>
                    <a:pt x="2346" y="949"/>
                  </a:cubicBezTo>
                  <a:cubicBezTo>
                    <a:pt x="2271" y="684"/>
                    <a:pt x="1865" y="1"/>
                    <a:pt x="1626" y="1"/>
                  </a:cubicBezTo>
                  <a:close/>
                </a:path>
              </a:pathLst>
            </a:custGeom>
            <a:solidFill>
              <a:srgbClr val="FF99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789;p23"/>
            <p:cNvSpPr/>
            <p:nvPr/>
          </p:nvSpPr>
          <p:spPr>
            <a:xfrm>
              <a:off x="3764996" y="2276736"/>
              <a:ext cx="304503" cy="350604"/>
            </a:xfrm>
            <a:custGeom>
              <a:avLst/>
              <a:gdLst/>
              <a:ahLst/>
              <a:cxnLst/>
              <a:rect l="l" t="t" r="r" b="b"/>
              <a:pathLst>
                <a:path w="31612" h="36398" extrusionOk="0">
                  <a:moveTo>
                    <a:pt x="26265" y="0"/>
                  </a:moveTo>
                  <a:cubicBezTo>
                    <a:pt x="26265" y="0"/>
                    <a:pt x="24444" y="4405"/>
                    <a:pt x="22205" y="9918"/>
                  </a:cubicBezTo>
                  <a:cubicBezTo>
                    <a:pt x="19967" y="15431"/>
                    <a:pt x="16466" y="22300"/>
                    <a:pt x="16466" y="22300"/>
                  </a:cubicBezTo>
                  <a:cubicBezTo>
                    <a:pt x="11168" y="15442"/>
                    <a:pt x="4024" y="1286"/>
                    <a:pt x="4024" y="1286"/>
                  </a:cubicBezTo>
                  <a:cubicBezTo>
                    <a:pt x="1869" y="9930"/>
                    <a:pt x="988" y="10489"/>
                    <a:pt x="0" y="16550"/>
                  </a:cubicBezTo>
                  <a:cubicBezTo>
                    <a:pt x="5239" y="31373"/>
                    <a:pt x="17764" y="36397"/>
                    <a:pt x="17764" y="36397"/>
                  </a:cubicBezTo>
                  <a:cubicBezTo>
                    <a:pt x="28801" y="26396"/>
                    <a:pt x="31611" y="1857"/>
                    <a:pt x="31611" y="1857"/>
                  </a:cubicBezTo>
                  <a:lnTo>
                    <a:pt x="26265" y="0"/>
                  </a:lnTo>
                  <a:close/>
                </a:path>
              </a:pathLst>
            </a:custGeom>
            <a:solidFill>
              <a:srgbClr val="252D4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790;p23"/>
            <p:cNvSpPr/>
            <p:nvPr/>
          </p:nvSpPr>
          <p:spPr>
            <a:xfrm>
              <a:off x="3953063" y="2074674"/>
              <a:ext cx="150826" cy="226287"/>
            </a:xfrm>
            <a:custGeom>
              <a:avLst/>
              <a:gdLst/>
              <a:ahLst/>
              <a:cxnLst/>
              <a:rect l="l" t="t" r="r" b="b"/>
              <a:pathLst>
                <a:path w="15658" h="23492" extrusionOk="0">
                  <a:moveTo>
                    <a:pt x="5168" y="1"/>
                  </a:moveTo>
                  <a:cubicBezTo>
                    <a:pt x="5043" y="1"/>
                    <a:pt x="4916" y="83"/>
                    <a:pt x="4787" y="262"/>
                  </a:cubicBezTo>
                  <a:cubicBezTo>
                    <a:pt x="3275" y="2358"/>
                    <a:pt x="4703" y="10013"/>
                    <a:pt x="4703" y="10013"/>
                  </a:cubicBezTo>
                  <a:cubicBezTo>
                    <a:pt x="2393" y="10299"/>
                    <a:pt x="0" y="12097"/>
                    <a:pt x="1501" y="14847"/>
                  </a:cubicBezTo>
                  <a:cubicBezTo>
                    <a:pt x="3013" y="17598"/>
                    <a:pt x="6215" y="21586"/>
                    <a:pt x="6215" y="21586"/>
                  </a:cubicBezTo>
                  <a:cubicBezTo>
                    <a:pt x="7668" y="23467"/>
                    <a:pt x="11704" y="23491"/>
                    <a:pt x="11704" y="23491"/>
                  </a:cubicBezTo>
                  <a:cubicBezTo>
                    <a:pt x="13335" y="21896"/>
                    <a:pt x="13657" y="18026"/>
                    <a:pt x="13728" y="16490"/>
                  </a:cubicBezTo>
                  <a:cubicBezTo>
                    <a:pt x="13740" y="16181"/>
                    <a:pt x="13740" y="15967"/>
                    <a:pt x="13740" y="15883"/>
                  </a:cubicBezTo>
                  <a:lnTo>
                    <a:pt x="13740" y="15848"/>
                  </a:lnTo>
                  <a:cubicBezTo>
                    <a:pt x="13740" y="15848"/>
                    <a:pt x="15657" y="15026"/>
                    <a:pt x="15086" y="11930"/>
                  </a:cubicBezTo>
                  <a:cubicBezTo>
                    <a:pt x="14693" y="9852"/>
                    <a:pt x="12296" y="9591"/>
                    <a:pt x="11118" y="9591"/>
                  </a:cubicBezTo>
                  <a:cubicBezTo>
                    <a:pt x="10724" y="9591"/>
                    <a:pt x="10466" y="9621"/>
                    <a:pt x="10466" y="9621"/>
                  </a:cubicBezTo>
                  <a:cubicBezTo>
                    <a:pt x="10466" y="9621"/>
                    <a:pt x="11782" y="221"/>
                    <a:pt x="10130" y="221"/>
                  </a:cubicBezTo>
                  <a:cubicBezTo>
                    <a:pt x="10067" y="221"/>
                    <a:pt x="10001" y="235"/>
                    <a:pt x="9930" y="262"/>
                  </a:cubicBezTo>
                  <a:cubicBezTo>
                    <a:pt x="7978" y="1024"/>
                    <a:pt x="7489" y="9347"/>
                    <a:pt x="7489" y="9347"/>
                  </a:cubicBezTo>
                  <a:cubicBezTo>
                    <a:pt x="7489" y="9347"/>
                    <a:pt x="6494" y="1"/>
                    <a:pt x="5168" y="1"/>
                  </a:cubicBezTo>
                  <a:close/>
                </a:path>
              </a:pathLst>
            </a:custGeom>
            <a:solidFill>
              <a:srgbClr val="DC66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791;p23"/>
            <p:cNvSpPr/>
            <p:nvPr/>
          </p:nvSpPr>
          <p:spPr>
            <a:xfrm>
              <a:off x="4063836" y="2184908"/>
              <a:ext cx="21577" cy="48606"/>
            </a:xfrm>
            <a:custGeom>
              <a:avLst/>
              <a:gdLst/>
              <a:ahLst/>
              <a:cxnLst/>
              <a:rect l="l" t="t" r="r" b="b"/>
              <a:pathLst>
                <a:path w="2240" h="5046" extrusionOk="0">
                  <a:moveTo>
                    <a:pt x="817" y="1"/>
                  </a:moveTo>
                  <a:cubicBezTo>
                    <a:pt x="679" y="1"/>
                    <a:pt x="555" y="82"/>
                    <a:pt x="525" y="223"/>
                  </a:cubicBezTo>
                  <a:cubicBezTo>
                    <a:pt x="501" y="295"/>
                    <a:pt x="1" y="2164"/>
                    <a:pt x="263" y="3760"/>
                  </a:cubicBezTo>
                  <a:lnTo>
                    <a:pt x="275" y="3855"/>
                  </a:lnTo>
                  <a:cubicBezTo>
                    <a:pt x="334" y="4081"/>
                    <a:pt x="417" y="4272"/>
                    <a:pt x="548" y="4438"/>
                  </a:cubicBezTo>
                  <a:cubicBezTo>
                    <a:pt x="644" y="4569"/>
                    <a:pt x="763" y="4664"/>
                    <a:pt x="906" y="4760"/>
                  </a:cubicBezTo>
                  <a:cubicBezTo>
                    <a:pt x="1251" y="4986"/>
                    <a:pt x="1680" y="5045"/>
                    <a:pt x="2072" y="5045"/>
                  </a:cubicBezTo>
                  <a:lnTo>
                    <a:pt x="2227" y="5045"/>
                  </a:lnTo>
                  <a:cubicBezTo>
                    <a:pt x="2239" y="4736"/>
                    <a:pt x="2239" y="4522"/>
                    <a:pt x="2239" y="4438"/>
                  </a:cubicBezTo>
                  <a:lnTo>
                    <a:pt x="2239" y="4438"/>
                  </a:lnTo>
                  <a:cubicBezTo>
                    <a:pt x="2176" y="4442"/>
                    <a:pt x="2111" y="4445"/>
                    <a:pt x="2046" y="4445"/>
                  </a:cubicBezTo>
                  <a:cubicBezTo>
                    <a:pt x="1746" y="4445"/>
                    <a:pt x="1440" y="4395"/>
                    <a:pt x="1215" y="4248"/>
                  </a:cubicBezTo>
                  <a:cubicBezTo>
                    <a:pt x="1025" y="4117"/>
                    <a:pt x="906" y="3926"/>
                    <a:pt x="858" y="3664"/>
                  </a:cubicBezTo>
                  <a:cubicBezTo>
                    <a:pt x="620" y="2200"/>
                    <a:pt x="1096" y="402"/>
                    <a:pt x="1108" y="378"/>
                  </a:cubicBezTo>
                  <a:cubicBezTo>
                    <a:pt x="1144" y="212"/>
                    <a:pt x="1049" y="57"/>
                    <a:pt x="894" y="9"/>
                  </a:cubicBezTo>
                  <a:cubicBezTo>
                    <a:pt x="868" y="4"/>
                    <a:pt x="843" y="1"/>
                    <a:pt x="8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792;p23"/>
            <p:cNvSpPr/>
            <p:nvPr/>
          </p:nvSpPr>
          <p:spPr>
            <a:xfrm>
              <a:off x="4037003" y="2183540"/>
              <a:ext cx="34879" cy="51004"/>
            </a:xfrm>
            <a:custGeom>
              <a:avLst/>
              <a:gdLst/>
              <a:ahLst/>
              <a:cxnLst/>
              <a:rect l="l" t="t" r="r" b="b"/>
              <a:pathLst>
                <a:path w="3621" h="5295" extrusionOk="0">
                  <a:moveTo>
                    <a:pt x="1017" y="1"/>
                  </a:moveTo>
                  <a:cubicBezTo>
                    <a:pt x="897" y="1"/>
                    <a:pt x="785" y="78"/>
                    <a:pt x="739" y="199"/>
                  </a:cubicBezTo>
                  <a:cubicBezTo>
                    <a:pt x="703" y="270"/>
                    <a:pt x="1" y="2211"/>
                    <a:pt x="477" y="3794"/>
                  </a:cubicBezTo>
                  <a:cubicBezTo>
                    <a:pt x="751" y="4664"/>
                    <a:pt x="1156" y="5164"/>
                    <a:pt x="1703" y="5271"/>
                  </a:cubicBezTo>
                  <a:cubicBezTo>
                    <a:pt x="1787" y="5283"/>
                    <a:pt x="1858" y="5295"/>
                    <a:pt x="1941" y="5295"/>
                  </a:cubicBezTo>
                  <a:cubicBezTo>
                    <a:pt x="2739" y="5295"/>
                    <a:pt x="3430" y="4497"/>
                    <a:pt x="3513" y="4390"/>
                  </a:cubicBezTo>
                  <a:cubicBezTo>
                    <a:pt x="3620" y="4271"/>
                    <a:pt x="3596" y="4080"/>
                    <a:pt x="3465" y="3973"/>
                  </a:cubicBezTo>
                  <a:cubicBezTo>
                    <a:pt x="3412" y="3925"/>
                    <a:pt x="3344" y="3901"/>
                    <a:pt x="3275" y="3901"/>
                  </a:cubicBezTo>
                  <a:cubicBezTo>
                    <a:pt x="3192" y="3901"/>
                    <a:pt x="3108" y="3937"/>
                    <a:pt x="3049" y="4009"/>
                  </a:cubicBezTo>
                  <a:cubicBezTo>
                    <a:pt x="2872" y="4219"/>
                    <a:pt x="2366" y="4696"/>
                    <a:pt x="1923" y="4696"/>
                  </a:cubicBezTo>
                  <a:cubicBezTo>
                    <a:pt x="1889" y="4696"/>
                    <a:pt x="1855" y="4693"/>
                    <a:pt x="1822" y="4687"/>
                  </a:cubicBezTo>
                  <a:cubicBezTo>
                    <a:pt x="1429" y="4604"/>
                    <a:pt x="1191" y="4056"/>
                    <a:pt x="1060" y="3616"/>
                  </a:cubicBezTo>
                  <a:cubicBezTo>
                    <a:pt x="632" y="2235"/>
                    <a:pt x="1298" y="425"/>
                    <a:pt x="1298" y="401"/>
                  </a:cubicBezTo>
                  <a:cubicBezTo>
                    <a:pt x="1358" y="246"/>
                    <a:pt x="1287" y="80"/>
                    <a:pt x="1120" y="20"/>
                  </a:cubicBezTo>
                  <a:cubicBezTo>
                    <a:pt x="1086" y="7"/>
                    <a:pt x="1051" y="1"/>
                    <a:pt x="1017"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793;p23"/>
            <p:cNvSpPr/>
            <p:nvPr/>
          </p:nvSpPr>
          <p:spPr>
            <a:xfrm>
              <a:off x="3978519" y="2186719"/>
              <a:ext cx="49781" cy="31200"/>
            </a:xfrm>
            <a:custGeom>
              <a:avLst/>
              <a:gdLst/>
              <a:ahLst/>
              <a:cxnLst/>
              <a:rect l="l" t="t" r="r" b="b"/>
              <a:pathLst>
                <a:path w="5168" h="3239" extrusionOk="0">
                  <a:moveTo>
                    <a:pt x="4444" y="1"/>
                  </a:moveTo>
                  <a:cubicBezTo>
                    <a:pt x="4403" y="1"/>
                    <a:pt x="4362" y="8"/>
                    <a:pt x="4322" y="24"/>
                  </a:cubicBezTo>
                  <a:cubicBezTo>
                    <a:pt x="4168" y="95"/>
                    <a:pt x="4108" y="274"/>
                    <a:pt x="4180" y="428"/>
                  </a:cubicBezTo>
                  <a:cubicBezTo>
                    <a:pt x="4239" y="547"/>
                    <a:pt x="4703" y="1667"/>
                    <a:pt x="3513" y="2262"/>
                  </a:cubicBezTo>
                  <a:cubicBezTo>
                    <a:pt x="2915" y="2555"/>
                    <a:pt x="2258" y="2640"/>
                    <a:pt x="1702" y="2640"/>
                  </a:cubicBezTo>
                  <a:cubicBezTo>
                    <a:pt x="973" y="2640"/>
                    <a:pt x="419" y="2495"/>
                    <a:pt x="405" y="2488"/>
                  </a:cubicBezTo>
                  <a:cubicBezTo>
                    <a:pt x="383" y="2483"/>
                    <a:pt x="361" y="2481"/>
                    <a:pt x="339" y="2481"/>
                  </a:cubicBezTo>
                  <a:cubicBezTo>
                    <a:pt x="206" y="2481"/>
                    <a:pt x="77" y="2570"/>
                    <a:pt x="36" y="2702"/>
                  </a:cubicBezTo>
                  <a:cubicBezTo>
                    <a:pt x="1" y="2869"/>
                    <a:pt x="96" y="3024"/>
                    <a:pt x="251" y="3072"/>
                  </a:cubicBezTo>
                  <a:cubicBezTo>
                    <a:pt x="298" y="3083"/>
                    <a:pt x="893" y="3238"/>
                    <a:pt x="1691" y="3238"/>
                  </a:cubicBezTo>
                  <a:cubicBezTo>
                    <a:pt x="2322" y="3238"/>
                    <a:pt x="3072" y="3143"/>
                    <a:pt x="3775" y="2798"/>
                  </a:cubicBezTo>
                  <a:cubicBezTo>
                    <a:pt x="5168" y="2107"/>
                    <a:pt x="5001" y="786"/>
                    <a:pt x="4727" y="178"/>
                  </a:cubicBezTo>
                  <a:cubicBezTo>
                    <a:pt x="4674" y="63"/>
                    <a:pt x="4562" y="1"/>
                    <a:pt x="4444" y="1"/>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794;p23"/>
            <p:cNvSpPr/>
            <p:nvPr/>
          </p:nvSpPr>
          <p:spPr>
            <a:xfrm>
              <a:off x="4003629" y="2212117"/>
              <a:ext cx="31672" cy="41237"/>
            </a:xfrm>
            <a:custGeom>
              <a:avLst/>
              <a:gdLst/>
              <a:ahLst/>
              <a:cxnLst/>
              <a:rect l="l" t="t" r="r" b="b"/>
              <a:pathLst>
                <a:path w="3288" h="4281" extrusionOk="0">
                  <a:moveTo>
                    <a:pt x="343" y="0"/>
                  </a:moveTo>
                  <a:cubicBezTo>
                    <a:pt x="247" y="0"/>
                    <a:pt x="156" y="48"/>
                    <a:pt x="96" y="137"/>
                  </a:cubicBezTo>
                  <a:cubicBezTo>
                    <a:pt x="1" y="280"/>
                    <a:pt x="37" y="458"/>
                    <a:pt x="180" y="554"/>
                  </a:cubicBezTo>
                  <a:cubicBezTo>
                    <a:pt x="203" y="565"/>
                    <a:pt x="2132" y="1863"/>
                    <a:pt x="2656" y="4054"/>
                  </a:cubicBezTo>
                  <a:cubicBezTo>
                    <a:pt x="2692" y="4185"/>
                    <a:pt x="2811" y="4280"/>
                    <a:pt x="2954" y="4280"/>
                  </a:cubicBezTo>
                  <a:cubicBezTo>
                    <a:pt x="2978" y="4280"/>
                    <a:pt x="3001" y="4280"/>
                    <a:pt x="3025" y="4268"/>
                  </a:cubicBezTo>
                  <a:cubicBezTo>
                    <a:pt x="3180" y="4233"/>
                    <a:pt x="3287" y="4078"/>
                    <a:pt x="3239" y="3911"/>
                  </a:cubicBezTo>
                  <a:cubicBezTo>
                    <a:pt x="2656" y="1494"/>
                    <a:pt x="596" y="113"/>
                    <a:pt x="513" y="54"/>
                  </a:cubicBezTo>
                  <a:cubicBezTo>
                    <a:pt x="459" y="18"/>
                    <a:pt x="400" y="0"/>
                    <a:pt x="343" y="0"/>
                  </a:cubicBezTo>
                  <a:close/>
                </a:path>
              </a:pathLst>
            </a:custGeom>
            <a:solidFill>
              <a:srgbClr val="BE3C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37672429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5235939" y="1904005"/>
            <a:ext cx="3397521" cy="3329479"/>
          </a:xfrm>
        </p:spPr>
        <p:txBody>
          <a:bodyPr>
            <a:normAutofit/>
          </a:bodyPr>
          <a:lstStyle/>
          <a:p>
            <a:r>
              <a:rPr lang="en-US" sz="3300"/>
              <a:t>Shared Core Values are critical for building solidarity in our work.</a:t>
            </a:r>
          </a:p>
        </p:txBody>
      </p:sp>
      <p:sp>
        <p:nvSpPr>
          <p:cNvPr id="31" name="Content Placeholder 2"/>
          <p:cNvSpPr txBox="1">
            <a:spLocks/>
          </p:cNvSpPr>
          <p:nvPr/>
        </p:nvSpPr>
        <p:spPr>
          <a:xfrm>
            <a:off x="111177" y="237057"/>
            <a:ext cx="4088395" cy="3329479"/>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3300" b="1"/>
              <a:t>Solidarity</a:t>
            </a:r>
          </a:p>
          <a:p>
            <a:pPr marL="25400" indent="0">
              <a:buNone/>
            </a:pPr>
            <a:r>
              <a:rPr lang="en-US" sz="3300"/>
              <a:t>sol / </a:t>
            </a:r>
            <a:r>
              <a:rPr lang="en-US" sz="3300" err="1"/>
              <a:t>i</a:t>
            </a:r>
            <a:r>
              <a:rPr lang="en-US" sz="3300"/>
              <a:t> / </a:t>
            </a:r>
            <a:r>
              <a:rPr lang="en-US" sz="3300" err="1"/>
              <a:t>dar</a:t>
            </a:r>
            <a:r>
              <a:rPr lang="en-US" sz="3300"/>
              <a:t> / </a:t>
            </a:r>
            <a:r>
              <a:rPr lang="en-US" sz="3300" err="1"/>
              <a:t>i</a:t>
            </a:r>
            <a:r>
              <a:rPr lang="en-US" sz="3300"/>
              <a:t> / ty  </a:t>
            </a:r>
          </a:p>
          <a:p>
            <a:pPr marL="25400" indent="0">
              <a:buNone/>
            </a:pPr>
            <a:r>
              <a:rPr lang="en-US" sz="3300"/>
              <a:t>Noun</a:t>
            </a:r>
          </a:p>
          <a:p>
            <a:pPr marL="482600" lvl="1" indent="0">
              <a:buNone/>
            </a:pPr>
            <a:r>
              <a:rPr lang="en-US" sz="2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rot="16200000">
            <a:off x="1390454" y="2525591"/>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6110D594-6039-BF57-4A41-0CF4C50166CF}"/>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EEF8E80F-FD4D-70EC-C7D9-7E9A93CDBFE7}"/>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Sara</a:t>
            </a:r>
          </a:p>
        </p:txBody>
      </p:sp>
      <p:pic>
        <p:nvPicPr>
          <p:cNvPr id="2" name="Picture 1">
            <a:extLst>
              <a:ext uri="{FF2B5EF4-FFF2-40B4-BE49-F238E27FC236}">
                <a16:creationId xmlns:a16="http://schemas.microsoft.com/office/drawing/2014/main" id="{72AEF069-D8B6-8151-5688-315858E3FDBC}"/>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9438092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box Each Other">
            <a:hlinkClick r:id="" action="ppaction://media"/>
          </p:cNvPr>
          <p:cNvPicPr>
            <a:picLocks noChangeAspect="1"/>
          </p:cNvPicPr>
          <p:nvPr>
            <a:videoFile r:link="rId1"/>
            <p:extLst>
              <p:ext uri="{DAA4B4D4-6D71-4841-9C94-3DE7FCFB9230}">
                <p14:media xmlns:p14="http://schemas.microsoft.com/office/powerpoint/2010/main" r:embed="rId2">
                  <p14:trim end="36879"/>
                </p14:media>
              </p:ext>
            </p:extLst>
          </p:nvPr>
        </p:nvPicPr>
        <p:blipFill>
          <a:blip r:embed="rId4"/>
          <a:stretch>
            <a:fillRect/>
          </a:stretch>
        </p:blipFill>
        <p:spPr>
          <a:xfrm>
            <a:off x="1292760" y="4781"/>
            <a:ext cx="6808054" cy="6808054"/>
          </a:xfrm>
          <a:prstGeom prst="rect">
            <a:avLst/>
          </a:prstGeom>
        </p:spPr>
      </p:pic>
    </p:spTree>
    <p:extLst>
      <p:ext uri="{BB962C8B-B14F-4D97-AF65-F5344CB8AC3E}">
        <p14:creationId xmlns:p14="http://schemas.microsoft.com/office/powerpoint/2010/main" val="5865126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1353501599d_0_10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Shared Identity </a:t>
            </a:r>
          </a:p>
        </p:txBody>
      </p:sp>
      <p:sp>
        <p:nvSpPr>
          <p:cNvPr id="215" name="Google Shape;215;g1353501599d_0_100"/>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6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685800" lvl="0" indent="-393700" algn="l" rtl="0">
              <a:lnSpc>
                <a:spcPct val="115000"/>
              </a:lnSpc>
              <a:spcBef>
                <a:spcPts val="0"/>
              </a:spcBef>
              <a:spcAft>
                <a:spcPts val="0"/>
              </a:spcAft>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you face with this identity?</a:t>
            </a:r>
          </a:p>
          <a:p>
            <a:pPr marL="292100" indent="0">
              <a:lnSpc>
                <a:spcPct val="114999"/>
              </a:lnSpc>
              <a:spcBef>
                <a:spcPts val="0"/>
              </a:spcBef>
              <a:buClr>
                <a:schemeClr val="dk1"/>
              </a:buClr>
              <a:buSzPts val="2600"/>
              <a:buNone/>
            </a:pPr>
            <a:endParaRPr lang="en-US" sz="2600">
              <a:solidFill>
                <a:schemeClr val="dk1"/>
              </a:solidFill>
              <a:highlight>
                <a:srgbClr val="FFFFFF"/>
              </a:highlight>
            </a:endParaRPr>
          </a:p>
        </p:txBody>
      </p:sp>
      <p:pic>
        <p:nvPicPr>
          <p:cNvPr id="216" name="Google Shape;216;g1353501599d_0_100"/>
          <p:cNvPicPr preferRelativeResize="0"/>
          <p:nvPr/>
        </p:nvPicPr>
        <p:blipFill>
          <a:blip r:embed="rId3">
            <a:alphaModFix/>
          </a:blip>
          <a:stretch>
            <a:fillRect/>
          </a:stretch>
        </p:blipFill>
        <p:spPr>
          <a:xfrm>
            <a:off x="5318175" y="2135025"/>
            <a:ext cx="3661925" cy="36619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142c65d6c24_0_4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rPr>
              <a:t>Shared Identity</a:t>
            </a:r>
            <a:r>
              <a:rPr lang="en-US">
                <a:solidFill>
                  <a:schemeClr val="dk1"/>
                </a:solidFill>
              </a:rPr>
              <a:t> </a:t>
            </a:r>
            <a:endParaRPr>
              <a:solidFill>
                <a:schemeClr val="dk1"/>
              </a:solidFill>
            </a:endParaRPr>
          </a:p>
        </p:txBody>
      </p:sp>
      <p:sp>
        <p:nvSpPr>
          <p:cNvPr id="223" name="Google Shape;223;g142c65d6c24_0_44"/>
          <p:cNvSpPr txBox="1">
            <a:spLocks noGrp="1"/>
          </p:cNvSpPr>
          <p:nvPr>
            <p:ph type="body" idx="1"/>
          </p:nvPr>
        </p:nvSpPr>
        <p:spPr>
          <a:xfrm>
            <a:off x="457200" y="1153349"/>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What is similar about each of these identities?</a:t>
            </a:r>
          </a:p>
          <a:p>
            <a:pPr marL="0" indent="0">
              <a:buNone/>
            </a:pPr>
            <a:endParaRPr lang="en-US"/>
          </a:p>
        </p:txBody>
      </p:sp>
      <p:pic>
        <p:nvPicPr>
          <p:cNvPr id="224" name="Google Shape;224;g142c65d6c24_0_44"/>
          <p:cNvPicPr preferRelativeResize="0"/>
          <p:nvPr/>
        </p:nvPicPr>
        <p:blipFill>
          <a:blip r:embed="rId3">
            <a:alphaModFix/>
          </a:blip>
          <a:stretch>
            <a:fillRect/>
          </a:stretch>
        </p:blipFill>
        <p:spPr>
          <a:xfrm>
            <a:off x="2919300" y="4537624"/>
            <a:ext cx="2656699" cy="16354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a:blip r:embed="rId2"/>
          <a:stretch>
            <a:fillRect/>
          </a:stretch>
        </p:blipFill>
        <p:spPr>
          <a:xfrm>
            <a:off x="47334" y="1993722"/>
            <a:ext cx="2831890" cy="2863493"/>
          </a:xfrm>
          <a:prstGeom prst="rect">
            <a:avLst/>
          </a:prstGeom>
        </p:spPr>
      </p:pic>
    </p:spTree>
    <p:extLst>
      <p:ext uri="{BB962C8B-B14F-4D97-AF65-F5344CB8AC3E}">
        <p14:creationId xmlns:p14="http://schemas.microsoft.com/office/powerpoint/2010/main" val="1287244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g1353501599d_0_73"/>
          <p:cNvPicPr preferRelativeResize="0"/>
          <p:nvPr/>
        </p:nvPicPr>
        <p:blipFill>
          <a:blip r:embed="rId3">
            <a:alphaModFix amt="42000"/>
          </a:blip>
          <a:stretch>
            <a:fillRect/>
          </a:stretch>
        </p:blipFill>
        <p:spPr>
          <a:xfrm>
            <a:off x="325329" y="1713211"/>
            <a:ext cx="8764313" cy="3272975"/>
          </a:xfrm>
          <a:prstGeom prst="rect">
            <a:avLst/>
          </a:prstGeom>
          <a:noFill/>
          <a:ln>
            <a:noFill/>
          </a:ln>
        </p:spPr>
      </p:pic>
      <p:sp>
        <p:nvSpPr>
          <p:cNvPr id="231" name="Google Shape;231;g1353501599d_0_73"/>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15 Minute Break!</a:t>
            </a:r>
          </a:p>
        </p:txBody>
      </p:sp>
      <p:sp>
        <p:nvSpPr>
          <p:cNvPr id="4" name="TextBox 3">
            <a:extLst>
              <a:ext uri="{FF2B5EF4-FFF2-40B4-BE49-F238E27FC236}">
                <a16:creationId xmlns:a16="http://schemas.microsoft.com/office/drawing/2014/main" id="{5616AC07-F8BE-EE7E-DA03-39D797D6953B}"/>
              </a:ext>
            </a:extLst>
          </p:cNvPr>
          <p:cNvSpPr txBox="1"/>
          <p:nvPr/>
        </p:nvSpPr>
        <p:spPr>
          <a:xfrm>
            <a:off x="696847" y="1954572"/>
            <a:ext cx="8141219" cy="26776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a:latin typeface="Roboto"/>
              </a:rPr>
              <a:t>Please go to Kahoot.it and enter code: </a:t>
            </a:r>
            <a:endParaRPr lang="en-US" sz="2800"/>
          </a:p>
          <a:p>
            <a:pPr algn="ctr"/>
            <a:endParaRPr lang="en-US" sz="2800" b="1">
              <a:latin typeface="Roboto"/>
            </a:endParaRPr>
          </a:p>
          <a:p>
            <a:pPr algn="ctr"/>
            <a:endParaRPr lang="en-US" sz="2800" b="1">
              <a:latin typeface="Roboto"/>
            </a:endParaRPr>
          </a:p>
          <a:p>
            <a:pPr algn="ctr"/>
            <a:r>
              <a:rPr lang="en-US" sz="2800" b="1">
                <a:latin typeface="Roboto"/>
              </a:rPr>
              <a:t>Additional codes are on chart paper to the side of this screen.</a:t>
            </a:r>
          </a:p>
          <a:p>
            <a:endParaRPr lang="en-US"/>
          </a:p>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Salina</a:t>
            </a:r>
          </a:p>
        </p:txBody>
      </p:sp>
      <p:pic>
        <p:nvPicPr>
          <p:cNvPr id="2" name="Picture 1">
            <a:extLst>
              <a:ext uri="{FF2B5EF4-FFF2-40B4-BE49-F238E27FC236}">
                <a16:creationId xmlns:a16="http://schemas.microsoft.com/office/drawing/2014/main" id="{AD35DDDB-E9FC-6AE7-363B-DFD1AB352270}"/>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8399518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68142" y="2471843"/>
            <a:ext cx="4558322" cy="1665505"/>
          </a:xfrm>
        </p:spPr>
        <p:txBody>
          <a:bodyPr>
            <a:normAutofit fontScale="90000"/>
          </a:bodyPr>
          <a:lstStyle/>
          <a:p>
            <a:r>
              <a:rPr lang="en-US" sz="4050" b="1">
                <a:solidFill>
                  <a:schemeClr val="tx2">
                    <a:lumMod val="75000"/>
                  </a:schemeClr>
                </a:solidFill>
                <a:latin typeface="Arial"/>
                <a:cs typeface="Arial"/>
              </a:rPr>
              <a:t>Centering Race, Class, and Gender</a:t>
            </a:r>
            <a:endParaRPr lang="en-US" sz="4050">
              <a:solidFill>
                <a:schemeClr val="tx2">
                  <a:lumMod val="75000"/>
                </a:schemeClr>
              </a:solidFill>
              <a:latin typeface="Arial"/>
              <a:cs typeface="Arial"/>
            </a:endParaRPr>
          </a:p>
        </p:txBody>
      </p:sp>
    </p:spTree>
    <p:extLst>
      <p:ext uri="{BB962C8B-B14F-4D97-AF65-F5344CB8AC3E}">
        <p14:creationId xmlns:p14="http://schemas.microsoft.com/office/powerpoint/2010/main" val="2717824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56992" y="1130606"/>
            <a:ext cx="4553094" cy="3365540"/>
          </a:xfrm>
        </p:spPr>
        <p:txBody>
          <a:bodyPr>
            <a:normAutofit fontScale="90000"/>
          </a:bodyPr>
          <a:lstStyle/>
          <a:p>
            <a:br>
              <a:rPr lang="en-US"/>
            </a:br>
            <a:r>
              <a:rPr lang="en-US">
                <a:solidFill>
                  <a:schemeClr val="tx2"/>
                </a:solidFill>
              </a:rPr>
              <a:t>TEAMWORK</a:t>
            </a:r>
            <a:br>
              <a:rPr lang="en-US"/>
            </a:br>
            <a:br>
              <a:rPr lang="en-US"/>
            </a:br>
            <a:br>
              <a:rPr lang="en-US"/>
            </a:br>
            <a:r>
              <a:rPr lang="en-US">
                <a:solidFill>
                  <a:schemeClr val="bg2">
                    <a:lumMod val="49000"/>
                  </a:schemeClr>
                </a:solidFill>
              </a:rPr>
              <a:t>Make a list of LBGTQ+ problems workers face in our schools.</a:t>
            </a:r>
            <a:br>
              <a:rPr lang="en-US">
                <a:solidFill>
                  <a:schemeClr val="bg2">
                    <a:lumMod val="49000"/>
                  </a:schemeClr>
                </a:solidFill>
              </a:rPr>
            </a:br>
            <a:br>
              <a:rPr lang="en-US">
                <a:solidFill>
                  <a:schemeClr val="bg2">
                    <a:lumMod val="49000"/>
                  </a:schemeClr>
                </a:solidFill>
              </a:rPr>
            </a:br>
            <a:r>
              <a:rPr lang="en-US">
                <a:solidFill>
                  <a:schemeClr val="bg2">
                    <a:lumMod val="49000"/>
                  </a:schemeClr>
                </a:solidFill>
              </a:rPr>
              <a:t>What will it take to achieve equity for the people who work and learn in our schools?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7166" y="1132888"/>
            <a:ext cx="2713083" cy="4246216"/>
          </a:xfrm>
          <a:prstGeom prst="rect">
            <a:avLst/>
          </a:prstGeom>
        </p:spPr>
      </p:pic>
    </p:spTree>
    <p:extLst>
      <p:ext uri="{BB962C8B-B14F-4D97-AF65-F5344CB8AC3E}">
        <p14:creationId xmlns:p14="http://schemas.microsoft.com/office/powerpoint/2010/main" val="2936532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12" y="803797"/>
            <a:ext cx="8715375" cy="1018383"/>
          </a:xfrm>
        </p:spPr>
        <p:txBody>
          <a:bodyPr>
            <a:noAutofit/>
          </a:bodyPr>
          <a:lstStyle/>
          <a:p>
            <a:pPr algn="ctr"/>
            <a:r>
              <a:rPr lang="en-US" sz="2800" u="sng">
                <a:latin typeface="+mn-lt"/>
              </a:rPr>
              <a:t>How does a union build and transform their power</a:t>
            </a:r>
            <a:r>
              <a:rPr lang="en-US" sz="2800" b="1" u="sng">
                <a:latin typeface="+mn-lt"/>
              </a:rPr>
              <a:t>?</a:t>
            </a:r>
            <a:r>
              <a:rPr lang="en-US" sz="2800" b="1">
                <a:latin typeface="+mn-lt"/>
              </a:rPr>
              <a:t> </a:t>
            </a:r>
          </a:p>
        </p:txBody>
      </p:sp>
      <p:sp>
        <p:nvSpPr>
          <p:cNvPr id="3" name="Content Placeholder 2"/>
          <p:cNvSpPr>
            <a:spLocks noGrp="1"/>
          </p:cNvSpPr>
          <p:nvPr>
            <p:ph idx="1"/>
          </p:nvPr>
        </p:nvSpPr>
        <p:spPr>
          <a:xfrm>
            <a:off x="165785" y="1716298"/>
            <a:ext cx="3904714" cy="4250382"/>
          </a:xfrm>
        </p:spPr>
        <p:txBody>
          <a:bodyPr vert="horz" lIns="68598" tIns="34299" rIns="68598" bIns="34299" rtlCol="0" anchor="t">
            <a:normAutofit fontScale="92500"/>
          </a:bodyPr>
          <a:lstStyle/>
          <a:p>
            <a:pPr marL="184834" indent="-184834"/>
            <a:r>
              <a:rPr lang="en-US" sz="2963" b="1"/>
              <a:t>Programs (club culture)</a:t>
            </a:r>
            <a:endParaRPr lang="en-US"/>
          </a:p>
          <a:p>
            <a:pPr marL="184834" indent="-184834"/>
            <a:r>
              <a:rPr lang="en-US" sz="2600"/>
              <a:t>Build Presence</a:t>
            </a:r>
          </a:p>
          <a:p>
            <a:pPr marL="184834" indent="-184834"/>
            <a:r>
              <a:rPr lang="en-US" sz="2600"/>
              <a:t>Episodic</a:t>
            </a:r>
          </a:p>
          <a:p>
            <a:pPr marL="184834" indent="-184834"/>
            <a:r>
              <a:rPr lang="en-US" sz="2600"/>
              <a:t>Member Recruitment</a:t>
            </a:r>
          </a:p>
          <a:p>
            <a:pPr marL="184834" indent="-184834"/>
            <a:r>
              <a:rPr lang="en-US" sz="2600"/>
              <a:t>Committee/Program Leaders</a:t>
            </a:r>
          </a:p>
          <a:p>
            <a:pPr marL="184834" indent="-184834"/>
            <a:r>
              <a:rPr lang="en-US" sz="2600"/>
              <a:t>Low Risk</a:t>
            </a:r>
          </a:p>
          <a:p>
            <a:pPr marL="184834" indent="-184834"/>
            <a:r>
              <a:rPr lang="en-US" sz="2600"/>
              <a:t>Often Staff Led</a:t>
            </a:r>
          </a:p>
          <a:p>
            <a:pPr marL="184834" indent="-184834"/>
            <a:r>
              <a:rPr lang="en-US" sz="2600"/>
              <a:t>Power in Policy</a:t>
            </a:r>
          </a:p>
          <a:p>
            <a:pPr marL="184834" indent="-184834"/>
            <a:endParaRPr lang="en-US"/>
          </a:p>
        </p:txBody>
      </p:sp>
      <p:sp>
        <p:nvSpPr>
          <p:cNvPr id="4" name="Content Placeholder 3"/>
          <p:cNvSpPr>
            <a:spLocks noGrp="1"/>
          </p:cNvSpPr>
          <p:nvPr>
            <p:ph sz="half" idx="4294967295"/>
          </p:nvPr>
        </p:nvSpPr>
        <p:spPr>
          <a:xfrm>
            <a:off x="4021971" y="1727620"/>
            <a:ext cx="4907716" cy="4326583"/>
          </a:xfrm>
        </p:spPr>
        <p:txBody>
          <a:bodyPr vert="horz" lIns="68598" tIns="34299" rIns="68598" bIns="34299" rtlCol="0" anchor="t">
            <a:noAutofit/>
          </a:bodyPr>
          <a:lstStyle/>
          <a:p>
            <a:pPr marL="0" indent="0">
              <a:buNone/>
            </a:pPr>
            <a:r>
              <a:rPr lang="en-US" sz="2700" b="1"/>
              <a:t>Campaigns (fighting unions)</a:t>
            </a:r>
          </a:p>
          <a:p>
            <a:pPr marL="184834" indent="-184834"/>
            <a:r>
              <a:rPr lang="en-US" sz="2400"/>
              <a:t>Public Action and Demands</a:t>
            </a:r>
          </a:p>
          <a:p>
            <a:pPr marL="184834" indent="-184834"/>
            <a:r>
              <a:rPr lang="en-US" sz="2400"/>
              <a:t>Strategic and Ongoing</a:t>
            </a:r>
          </a:p>
          <a:p>
            <a:pPr marL="184834" indent="-184834"/>
            <a:r>
              <a:rPr lang="en-US" sz="2400"/>
              <a:t>Continues to Add</a:t>
            </a:r>
          </a:p>
          <a:p>
            <a:pPr marL="642034" lvl="1" indent="-184834"/>
            <a:r>
              <a:rPr lang="en-US" sz="2000"/>
              <a:t>Base – Mobilizers – Leaders</a:t>
            </a:r>
          </a:p>
          <a:p>
            <a:pPr marL="642034" lvl="1" indent="-184834"/>
            <a:r>
              <a:rPr lang="en-US" sz="2000"/>
              <a:t>Allies – Partners – Coalitions</a:t>
            </a:r>
          </a:p>
          <a:p>
            <a:pPr indent="-457200"/>
            <a:r>
              <a:rPr lang="en-US" sz="2400"/>
              <a:t>Requires Risk</a:t>
            </a:r>
          </a:p>
          <a:p>
            <a:pPr indent="-457200"/>
            <a:r>
              <a:rPr lang="en-US" sz="2400"/>
              <a:t>Supported by Staff</a:t>
            </a:r>
          </a:p>
          <a:p>
            <a:pPr indent="-457200"/>
            <a:r>
              <a:rPr lang="en-US" sz="2400"/>
              <a:t>Leaders Build and Use Power</a:t>
            </a:r>
          </a:p>
        </p:txBody>
      </p:sp>
    </p:spTree>
    <p:extLst>
      <p:ext uri="{BB962C8B-B14F-4D97-AF65-F5344CB8AC3E}">
        <p14:creationId xmlns:p14="http://schemas.microsoft.com/office/powerpoint/2010/main" val="2219728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30314"/>
            <a:ext cx="8657356" cy="627157"/>
          </a:xfrm>
        </p:spPr>
        <p:txBody>
          <a:bodyPr>
            <a:normAutofit fontScale="90000"/>
          </a:bodyPr>
          <a:lstStyle/>
          <a:p>
            <a:r>
              <a:rPr lang="en-US" dirty="0"/>
              <a:t>Centering Race, Class, and Gender Justice</a:t>
            </a:r>
            <a:br>
              <a:rPr lang="en-US" dirty="0"/>
            </a:br>
            <a:r>
              <a:rPr lang="en-US" sz="2700" dirty="0"/>
              <a:t>Bargaining for the Common Good – RJE Guide pg. 40 (</a:t>
            </a:r>
            <a:r>
              <a:rPr lang="en-US" sz="2700" dirty="0">
                <a:highlight>
                  <a:srgbClr val="FFFF00"/>
                </a:highlight>
              </a:rPr>
              <a:t>3.1 in the resource folder)</a:t>
            </a:r>
          </a:p>
        </p:txBody>
      </p:sp>
      <p:sp>
        <p:nvSpPr>
          <p:cNvPr id="3" name="Content Placeholder 2"/>
          <p:cNvSpPr>
            <a:spLocks noGrp="1"/>
          </p:cNvSpPr>
          <p:nvPr>
            <p:ph idx="1"/>
          </p:nvPr>
        </p:nvSpPr>
        <p:spPr>
          <a:xfrm>
            <a:off x="306000" y="1916202"/>
            <a:ext cx="8531999" cy="4011484"/>
          </a:xfrm>
        </p:spPr>
        <p:txBody>
          <a:bodyPr vert="horz" lIns="68598" tIns="34299" rIns="68598" bIns="34299" rtlCol="0" anchor="t">
            <a:normAutofit lnSpcReduction="10000"/>
          </a:bodyPr>
          <a:lstStyle/>
          <a:p>
            <a:pPr marL="184834" indent="-184834"/>
            <a:r>
              <a:rPr lang="en-US" sz="2963"/>
              <a:t>Race, class, and gender justice is the systematic fair treatment of people resulting in equitable opportunities and outcomes for all. </a:t>
            </a:r>
          </a:p>
          <a:p>
            <a:pPr marL="184834" indent="-184834"/>
            <a:endParaRPr lang="en-US" sz="3000"/>
          </a:p>
          <a:p>
            <a:pPr marL="184834" indent="-184834"/>
            <a:r>
              <a:rPr lang="en-US" sz="3000"/>
              <a:t>It is not just the absence of discrimination and inequities, but also the presence of </a:t>
            </a:r>
            <a:r>
              <a:rPr lang="en-US" sz="3000" b="1"/>
              <a:t>deliberate systems and supports to achieve and sustain race, class, and gender equity through proactive and preventative measures.</a:t>
            </a:r>
          </a:p>
          <a:p>
            <a:pPr marL="184834" indent="-184834"/>
            <a:endParaRPr lang="en-US" b="1"/>
          </a:p>
        </p:txBody>
      </p:sp>
    </p:spTree>
    <p:extLst>
      <p:ext uri="{BB962C8B-B14F-4D97-AF65-F5344CB8AC3E}">
        <p14:creationId xmlns:p14="http://schemas.microsoft.com/office/powerpoint/2010/main" val="34251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tool">
            <a:extLst>
              <a:ext uri="{FF2B5EF4-FFF2-40B4-BE49-F238E27FC236}">
                <a16:creationId xmlns:a16="http://schemas.microsoft.com/office/drawing/2014/main" id="{3C276B22-ADC3-473F-ACF9-9BC0641ED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220000">
            <a:off x="6985456" y="2249877"/>
            <a:ext cx="1606550" cy="20690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707B4AB-F10B-4E6F-B148-24781C818717}"/>
              </a:ext>
            </a:extLst>
          </p:cNvPr>
          <p:cNvSpPr>
            <a:spLocks noGrp="1"/>
          </p:cNvSpPr>
          <p:nvPr>
            <p:ph type="title"/>
          </p:nvPr>
        </p:nvSpPr>
        <p:spPr>
          <a:xfrm>
            <a:off x="143055" y="1176049"/>
            <a:ext cx="8915399" cy="537682"/>
          </a:xfrm>
        </p:spPr>
        <p:txBody>
          <a:bodyPr>
            <a:noAutofit/>
          </a:bodyPr>
          <a:lstStyle/>
          <a:p>
            <a:pPr algn="l"/>
            <a:r>
              <a:rPr lang="en-US" sz="2800" b="1" dirty="0">
                <a:latin typeface="+mn-lt"/>
              </a:rPr>
              <a:t>Race, Class, Gender Equity Tools</a:t>
            </a:r>
            <a:br>
              <a:rPr lang="en-US" sz="2800" b="1" dirty="0">
                <a:latin typeface="+mn-lt"/>
              </a:rPr>
            </a:br>
            <a:r>
              <a:rPr lang="en-US" sz="2400" dirty="0"/>
              <a:t>Links on pg. 40 </a:t>
            </a:r>
            <a:r>
              <a:rPr lang="en-US" sz="2400" dirty="0">
                <a:highlight>
                  <a:srgbClr val="FFFF00"/>
                </a:highlight>
              </a:rPr>
              <a:t>(RF) </a:t>
            </a:r>
            <a:r>
              <a:rPr lang="en-US" sz="2400" dirty="0"/>
              <a:t>of Bargaining for the Common Good - RJE Guide </a:t>
            </a:r>
            <a:endParaRPr lang="en-US" sz="2400" dirty="0">
              <a:solidFill>
                <a:srgbClr val="1F497D"/>
              </a:solidFill>
            </a:endParaRPr>
          </a:p>
          <a:p>
            <a:pPr algn="l"/>
            <a:endParaRPr lang="en-US" sz="2800" b="1">
              <a:latin typeface="+mn-lt"/>
            </a:endParaRPr>
          </a:p>
        </p:txBody>
      </p:sp>
      <p:sp>
        <p:nvSpPr>
          <p:cNvPr id="3" name="Content Placeholder 2">
            <a:extLst>
              <a:ext uri="{FF2B5EF4-FFF2-40B4-BE49-F238E27FC236}">
                <a16:creationId xmlns:a16="http://schemas.microsoft.com/office/drawing/2014/main" id="{C3ECE8E5-95CE-470B-8E1F-49D1C3197B0A}"/>
              </a:ext>
            </a:extLst>
          </p:cNvPr>
          <p:cNvSpPr>
            <a:spLocks noGrp="1"/>
          </p:cNvSpPr>
          <p:nvPr>
            <p:ph idx="1"/>
          </p:nvPr>
        </p:nvSpPr>
        <p:spPr>
          <a:xfrm>
            <a:off x="150217" y="1713731"/>
            <a:ext cx="7150246" cy="4583732"/>
          </a:xfrm>
        </p:spPr>
        <p:txBody>
          <a:bodyPr>
            <a:noAutofit/>
          </a:bodyPr>
          <a:lstStyle/>
          <a:p>
            <a:pPr marL="139536" indent="0">
              <a:buNone/>
            </a:pPr>
            <a:r>
              <a:rPr lang="en-US" sz="2400" b="1"/>
              <a:t>What they do:</a:t>
            </a:r>
          </a:p>
          <a:p>
            <a:pPr marL="482425" indent="-342889">
              <a:buFont typeface="Arial" panose="020B0604020202020204" pitchFamily="34" charset="0"/>
              <a:buChar char="•"/>
            </a:pPr>
            <a:r>
              <a:rPr lang="en-US" sz="2400"/>
              <a:t>Proactively seek to both eliminate systemic barriers and advance equity</a:t>
            </a:r>
            <a:endParaRPr lang="en-US"/>
          </a:p>
          <a:p>
            <a:pPr marL="482425" indent="-342889">
              <a:buFont typeface="Arial" panose="020B0604020202020204" pitchFamily="34" charset="0"/>
              <a:buChar char="•"/>
            </a:pPr>
            <a:r>
              <a:rPr lang="en-US" sz="2400"/>
              <a:t>Identify clear goals, objectives and measurable outcomes</a:t>
            </a:r>
            <a:endParaRPr lang="en-US" sz="2400">
              <a:cs typeface="Calibri" panose="020F0502020204030204"/>
            </a:endParaRPr>
          </a:p>
          <a:p>
            <a:pPr marL="482425" indent="-342889">
              <a:buFont typeface="Arial" panose="020B0604020202020204" pitchFamily="34" charset="0"/>
              <a:buChar char="•"/>
            </a:pPr>
            <a:r>
              <a:rPr lang="en-US" sz="2400"/>
              <a:t>Develop mechanisms for successful implementation</a:t>
            </a:r>
            <a:endParaRPr lang="en-US" sz="2400">
              <a:cs typeface="Calibri" panose="020F0502020204030204"/>
            </a:endParaRPr>
          </a:p>
          <a:p>
            <a:pPr marL="139536" indent="0">
              <a:buNone/>
            </a:pPr>
            <a:r>
              <a:rPr lang="en-US" sz="2400" b="1" i="1"/>
              <a:t>What they are:</a:t>
            </a:r>
          </a:p>
          <a:p>
            <a:pPr marL="482425" indent="-342889">
              <a:buFont typeface="Arial" panose="020B0604020202020204" pitchFamily="34" charset="0"/>
              <a:buChar char="•"/>
            </a:pPr>
            <a:r>
              <a:rPr lang="en-US" sz="2400" i="1"/>
              <a:t>A set of questions used to anticipate, assess, and prevent potential adverse consequences of proposed actions on different race, class, or gender groups.</a:t>
            </a:r>
            <a:endParaRPr lang="en-US" sz="2400">
              <a:cs typeface="Calibri" panose="020F0502020204030204"/>
            </a:endParaRPr>
          </a:p>
        </p:txBody>
      </p:sp>
    </p:spTree>
    <p:extLst>
      <p:ext uri="{BB962C8B-B14F-4D97-AF65-F5344CB8AC3E}">
        <p14:creationId xmlns:p14="http://schemas.microsoft.com/office/powerpoint/2010/main" val="3244653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6795-3C76-43EC-81E2-B14CD4BAB7D7}"/>
              </a:ext>
            </a:extLst>
          </p:cNvPr>
          <p:cNvSpPr>
            <a:spLocks noGrp="1"/>
          </p:cNvSpPr>
          <p:nvPr>
            <p:ph type="title"/>
          </p:nvPr>
        </p:nvSpPr>
        <p:spPr>
          <a:xfrm>
            <a:off x="593487" y="1027285"/>
            <a:ext cx="7652040" cy="571979"/>
          </a:xfrm>
        </p:spPr>
        <p:txBody>
          <a:bodyPr>
            <a:normAutofit fontScale="90000"/>
          </a:bodyPr>
          <a:lstStyle/>
          <a:p>
            <a:r>
              <a:rPr lang="en-US" b="1">
                <a:latin typeface="+mn-lt"/>
              </a:rPr>
              <a:t>Key Points about Equity Tool Success</a:t>
            </a:r>
          </a:p>
        </p:txBody>
      </p:sp>
      <p:sp>
        <p:nvSpPr>
          <p:cNvPr id="3" name="Content Placeholder 2">
            <a:extLst>
              <a:ext uri="{FF2B5EF4-FFF2-40B4-BE49-F238E27FC236}">
                <a16:creationId xmlns:a16="http://schemas.microsoft.com/office/drawing/2014/main" id="{14DB9309-655B-49BF-AF0E-572668EAB05B}"/>
              </a:ext>
            </a:extLst>
          </p:cNvPr>
          <p:cNvSpPr>
            <a:spLocks noGrp="1"/>
          </p:cNvSpPr>
          <p:nvPr>
            <p:ph idx="1"/>
          </p:nvPr>
        </p:nvSpPr>
        <p:spPr>
          <a:xfrm>
            <a:off x="536853" y="1826419"/>
            <a:ext cx="8517340" cy="3263400"/>
          </a:xfrm>
        </p:spPr>
        <p:txBody>
          <a:bodyPr>
            <a:noAutofit/>
          </a:bodyPr>
          <a:lstStyle/>
          <a:p>
            <a:pPr marL="456708" indent="-317172"/>
            <a:r>
              <a:rPr lang="en-US" sz="2700"/>
              <a:t>Buy in from the organization and its leaders</a:t>
            </a:r>
            <a:endParaRPr lang="en-US"/>
          </a:p>
          <a:p>
            <a:pPr marL="456708" indent="-317172"/>
            <a:r>
              <a:rPr lang="en-US" sz="2700"/>
              <a:t>Routine and ongoing use of the RET</a:t>
            </a:r>
            <a:endParaRPr lang="en-US" sz="2700">
              <a:cs typeface="Calibri" panose="020F0502020204030204"/>
            </a:endParaRPr>
          </a:p>
          <a:p>
            <a:pPr marL="456708" indent="-317172"/>
            <a:r>
              <a:rPr lang="en-US" sz="2700"/>
              <a:t>Data- driven assessment</a:t>
            </a:r>
            <a:endParaRPr lang="en-US" sz="2700">
              <a:cs typeface="Calibri" panose="020F0502020204030204"/>
            </a:endParaRPr>
          </a:p>
          <a:p>
            <a:pPr marL="456708" indent="-317172"/>
            <a:r>
              <a:rPr lang="en-US" sz="2700"/>
              <a:t>A commitment to making changes </a:t>
            </a:r>
            <a:endParaRPr lang="en-US" sz="2700">
              <a:cs typeface="Calibri" panose="020F0502020204030204"/>
            </a:endParaRPr>
          </a:p>
          <a:p>
            <a:pPr marL="456708" indent="-317172"/>
            <a:r>
              <a:rPr lang="en-US" sz="2700"/>
              <a:t>Tenacity – A commitment to overcoming obstacles to making changes</a:t>
            </a:r>
            <a:endParaRPr lang="en-US" sz="2700">
              <a:cs typeface="Calibri" panose="020F0502020204030204"/>
            </a:endParaRPr>
          </a:p>
          <a:p>
            <a:pPr marL="0" indent="0">
              <a:buNone/>
            </a:pPr>
            <a:r>
              <a:rPr lang="en-US" sz="2700"/>
              <a:t>WE HAVE TO DECIDE TO DO THINGS DIFFERENTLY AND STICK WITH IT</a:t>
            </a:r>
          </a:p>
          <a:p>
            <a:pPr marL="456708" indent="-317172"/>
            <a:endParaRPr lang="en-US" sz="2700">
              <a:cs typeface="Calibri" panose="020F0502020204030204"/>
            </a:endParaRPr>
          </a:p>
        </p:txBody>
      </p:sp>
      <p:pic>
        <p:nvPicPr>
          <p:cNvPr id="2050" name="Picture 2" descr="Image result for tool">
            <a:extLst>
              <a:ext uri="{FF2B5EF4-FFF2-40B4-BE49-F238E27FC236}">
                <a16:creationId xmlns:a16="http://schemas.microsoft.com/office/drawing/2014/main" id="{1780FDFB-86BE-4DA3-B97B-0AF9EA882A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0721" y="1599264"/>
            <a:ext cx="1533280" cy="2245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749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442335" y="807162"/>
            <a:ext cx="2371619" cy="4980801"/>
          </a:xfrm>
          <a:prstGeom prst="rect">
            <a:avLst/>
          </a:prstGeom>
        </p:spPr>
        <p:txBody>
          <a:bodyPr spcFirstLastPara="1" vert="horz" lIns="68580" tIns="34290" rIns="68580" bIns="34290" rtlCol="0" anchor="ctr" anchorCtr="0">
            <a:normAutofit fontScale="90000"/>
          </a:bodyPr>
          <a:lstStyle/>
          <a:p>
            <a:br>
              <a:rPr lang="en-US" sz="2650" dirty="0"/>
            </a:br>
            <a:r>
              <a:rPr lang="en-US" sz="2650" dirty="0">
                <a:solidFill>
                  <a:schemeClr val="bg2">
                    <a:lumMod val="49000"/>
                  </a:schemeClr>
                </a:solidFill>
              </a:rPr>
              <a:t>For each of the answers in step 1, ask these 4 questions.  </a:t>
            </a:r>
            <a:br>
              <a:rPr lang="en-US" sz="2650" dirty="0">
                <a:solidFill>
                  <a:schemeClr val="bg2">
                    <a:lumMod val="49000"/>
                  </a:schemeClr>
                </a:solidFill>
              </a:rPr>
            </a:br>
            <a:r>
              <a:rPr lang="en-US" sz="2650" dirty="0">
                <a:solidFill>
                  <a:schemeClr val="bg2">
                    <a:lumMod val="49000"/>
                  </a:schemeClr>
                </a:solidFill>
                <a:highlight>
                  <a:srgbClr val="FFFF00"/>
                </a:highlight>
              </a:rPr>
              <a:t>(1.3 Centering Equity- currently located in participant handouts but not </a:t>
            </a:r>
            <a:r>
              <a:rPr lang="en-US" sz="2650">
                <a:solidFill>
                  <a:schemeClr val="bg2">
                    <a:lumMod val="49000"/>
                  </a:schemeClr>
                </a:solidFill>
                <a:highlight>
                  <a:srgbClr val="FFFF00"/>
                </a:highlight>
              </a:rPr>
              <a:t>as part of the </a:t>
            </a:r>
            <a:r>
              <a:rPr lang="en-US" sz="2650" dirty="0">
                <a:solidFill>
                  <a:schemeClr val="bg2">
                    <a:lumMod val="49000"/>
                  </a:schemeClr>
                </a:solidFill>
                <a:highlight>
                  <a:srgbClr val="FFFF00"/>
                </a:highlight>
              </a:rPr>
              <a:t>booklet)</a:t>
            </a:r>
          </a:p>
        </p:txBody>
      </p:sp>
      <p:graphicFrame>
        <p:nvGraphicFramePr>
          <p:cNvPr id="489" name="Google Shape;462;g1468bb3220c_0_88">
            <a:extLst>
              <a:ext uri="{FF2B5EF4-FFF2-40B4-BE49-F238E27FC236}">
                <a16:creationId xmlns:a16="http://schemas.microsoft.com/office/drawing/2014/main" id="{C6FED0E7-7E4A-3353-A423-F03BEC2CA15F}"/>
              </a:ext>
            </a:extLst>
          </p:cNvPr>
          <p:cNvGraphicFramePr/>
          <p:nvPr/>
        </p:nvGraphicFramePr>
        <p:xfrm>
          <a:off x="3191293" y="1020619"/>
          <a:ext cx="5800993" cy="4553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59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19193" y="115600"/>
            <a:ext cx="3785838" cy="689067"/>
          </a:xfrm>
        </p:spPr>
        <p:txBody>
          <a:bodyPr>
            <a:normAutofit fontScale="90000"/>
          </a:bodyPr>
          <a:lstStyle/>
          <a:p>
            <a:br>
              <a:rPr lang="en-US"/>
            </a:br>
            <a:r>
              <a:rPr lang="en-US" sz="4400"/>
              <a:t>Key Ideas</a:t>
            </a:r>
            <a:br>
              <a:rPr lang="en-US" sz="4400"/>
            </a:br>
            <a:endParaRPr lang="en-US"/>
          </a:p>
        </p:txBody>
      </p:sp>
      <p:sp>
        <p:nvSpPr>
          <p:cNvPr id="3" name="Content Placeholder 2"/>
          <p:cNvSpPr>
            <a:spLocks noGrp="1"/>
          </p:cNvSpPr>
          <p:nvPr>
            <p:ph idx="1"/>
          </p:nvPr>
        </p:nvSpPr>
        <p:spPr>
          <a:xfrm>
            <a:off x="2015192" y="1059161"/>
            <a:ext cx="6991480" cy="4261757"/>
          </a:xfrm>
        </p:spPr>
        <p:txBody>
          <a:bodyPr vert="horz" lIns="68598" tIns="34299" rIns="68598" bIns="34299" rtlCol="0" anchor="t">
            <a:noAutofit/>
          </a:bodyPr>
          <a:lstStyle/>
          <a:p>
            <a:pPr marL="184785" indent="-184785"/>
            <a:r>
              <a:rPr lang="en-US" sz="2300"/>
              <a:t>Intentional campaigns, not programs build power.</a:t>
            </a:r>
          </a:p>
          <a:p>
            <a:pPr marL="184785" indent="-184785"/>
            <a:r>
              <a:rPr lang="en-US" sz="2300"/>
              <a:t>Centering race, class, and gender justice in our campaigns increases the people engaged, the number of leaders involved, and the amount of resources we have to win the change we want.  </a:t>
            </a:r>
          </a:p>
          <a:p>
            <a:pPr marL="184785" indent="-184785"/>
            <a:r>
              <a:rPr lang="en-US" sz="2300"/>
              <a:t>Power is only built through people with a shared vision, making public commitments to act, to risk their collective resources, for the meaningful change they want. </a:t>
            </a:r>
          </a:p>
          <a:p>
            <a:pPr marL="184785" indent="-184785"/>
            <a:r>
              <a:rPr lang="en-US" sz="2300"/>
              <a:t>If your campaign is not designed from the beginning to include those with the least amount of power, the least amount of privilege, the least amount of resources – there is no way to retool a campaign to include them.  </a:t>
            </a:r>
          </a:p>
        </p:txBody>
      </p:sp>
      <p:pic>
        <p:nvPicPr>
          <p:cNvPr id="5" name="Picture 4"/>
          <p:cNvPicPr>
            <a:picLocks noChangeAspect="1"/>
          </p:cNvPicPr>
          <p:nvPr/>
        </p:nvPicPr>
        <p:blipFill rotWithShape="1">
          <a:blip r:embed="rId3"/>
          <a:srcRect l="23345" r="20898"/>
          <a:stretch/>
        </p:blipFill>
        <p:spPr>
          <a:xfrm>
            <a:off x="275072" y="2322071"/>
            <a:ext cx="1523646" cy="2732673"/>
          </a:xfrm>
          <a:prstGeom prst="rect">
            <a:avLst/>
          </a:prstGeom>
        </p:spPr>
      </p:pic>
    </p:spTree>
    <p:extLst>
      <p:ext uri="{BB962C8B-B14F-4D97-AF65-F5344CB8AC3E}">
        <p14:creationId xmlns:p14="http://schemas.microsoft.com/office/powerpoint/2010/main" val="3621971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1DE943A7-9A39-3DF3-6DB3-029EFB55D89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02A2A272-C035-D5BE-9FAA-F58378AA9ACB}"/>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Alex</a:t>
            </a:r>
          </a:p>
        </p:txBody>
      </p:sp>
      <p:pic>
        <p:nvPicPr>
          <p:cNvPr id="2" name="Picture 1">
            <a:extLst>
              <a:ext uri="{FF2B5EF4-FFF2-40B4-BE49-F238E27FC236}">
                <a16:creationId xmlns:a16="http://schemas.microsoft.com/office/drawing/2014/main" id="{73A2D1CE-7870-376E-795D-B98E6F17955D}"/>
              </a:ext>
            </a:extLst>
          </p:cNvPr>
          <p:cNvPicPr>
            <a:picLocks noChangeAspect="1"/>
          </p:cNvPicPr>
          <p:nvPr/>
        </p:nvPicPr>
        <p:blipFill>
          <a:blip r:embed="rId3"/>
          <a:stretch>
            <a:fillRect/>
          </a:stretch>
        </p:blipFill>
        <p:spPr>
          <a:xfrm>
            <a:off x="-3190" y="1238435"/>
            <a:ext cx="2314575" cy="4114800"/>
          </a:xfrm>
          <a:prstGeom prst="rect">
            <a:avLst/>
          </a:prstGeom>
        </p:spPr>
      </p:pic>
    </p:spTree>
    <p:extLst>
      <p:ext uri="{BB962C8B-B14F-4D97-AF65-F5344CB8AC3E}">
        <p14:creationId xmlns:p14="http://schemas.microsoft.com/office/powerpoint/2010/main" val="36713624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ACEF-EFC0-CDE6-6A4A-CBF6CB1AE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FD2835-EF69-EF7C-B4AC-0E637DD4AB3F}"/>
              </a:ext>
            </a:extLst>
          </p:cNvPr>
          <p:cNvSpPr>
            <a:spLocks noGrp="1"/>
          </p:cNvSpPr>
          <p:nvPr>
            <p:ph type="title"/>
          </p:nvPr>
        </p:nvSpPr>
        <p:spPr>
          <a:xfrm>
            <a:off x="3173759" y="746"/>
            <a:ext cx="5512530" cy="822320"/>
          </a:xfrm>
        </p:spPr>
        <p:txBody>
          <a:bodyPr>
            <a:normAutofit fontScale="90000"/>
          </a:bodyPr>
          <a:lstStyle/>
          <a:p>
            <a:r>
              <a:rPr lang="en-US"/>
              <a:t>LGBTQ+ Terminology Review</a:t>
            </a:r>
          </a:p>
        </p:txBody>
      </p:sp>
      <p:sp>
        <p:nvSpPr>
          <p:cNvPr id="3" name="Text Placeholder 2">
            <a:extLst>
              <a:ext uri="{FF2B5EF4-FFF2-40B4-BE49-F238E27FC236}">
                <a16:creationId xmlns:a16="http://schemas.microsoft.com/office/drawing/2014/main" id="{6A56D23F-E2DD-E3FF-03DD-B269852CB90A}"/>
              </a:ext>
            </a:extLst>
          </p:cNvPr>
          <p:cNvSpPr>
            <a:spLocks noGrp="1"/>
          </p:cNvSpPr>
          <p:nvPr>
            <p:ph type="body" idx="1"/>
          </p:nvPr>
        </p:nvSpPr>
        <p:spPr>
          <a:xfrm>
            <a:off x="457200" y="1760613"/>
            <a:ext cx="8229600" cy="4365549"/>
          </a:xfrm>
        </p:spPr>
        <p:txBody>
          <a:bodyPr/>
          <a:lstStyle/>
          <a:p>
            <a:pPr marL="25400" indent="0">
              <a:buNone/>
            </a:pPr>
            <a:endParaRPr lang="en-US"/>
          </a:p>
        </p:txBody>
      </p:sp>
      <p:pic>
        <p:nvPicPr>
          <p:cNvPr id="4" name="Picture 3" descr="A screenshot of a game&#10;&#10;AI-generated content may be incorrect.">
            <a:extLst>
              <a:ext uri="{FF2B5EF4-FFF2-40B4-BE49-F238E27FC236}">
                <a16:creationId xmlns:a16="http://schemas.microsoft.com/office/drawing/2014/main" id="{CB91D4AA-9EB0-C232-F56D-244ABFAD2617}"/>
              </a:ext>
            </a:extLst>
          </p:cNvPr>
          <p:cNvPicPr>
            <a:picLocks noChangeAspect="1"/>
          </p:cNvPicPr>
          <p:nvPr/>
        </p:nvPicPr>
        <p:blipFill>
          <a:blip r:embed="rId3"/>
          <a:stretch>
            <a:fillRect/>
          </a:stretch>
        </p:blipFill>
        <p:spPr>
          <a:xfrm>
            <a:off x="0" y="1082787"/>
            <a:ext cx="9144000" cy="4692425"/>
          </a:xfrm>
          <a:prstGeom prst="rect">
            <a:avLst/>
          </a:prstGeom>
        </p:spPr>
      </p:pic>
    </p:spTree>
    <p:extLst>
      <p:ext uri="{BB962C8B-B14F-4D97-AF65-F5344CB8AC3E}">
        <p14:creationId xmlns:p14="http://schemas.microsoft.com/office/powerpoint/2010/main" val="3238647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304A11-3083-6972-7AC4-69E367D44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A8EB4E-D9FE-4D68-A5DD-806BFFA8B993}"/>
              </a:ext>
            </a:extLst>
          </p:cNvPr>
          <p:cNvSpPr>
            <a:spLocks noGrp="1"/>
          </p:cNvSpPr>
          <p:nvPr>
            <p:ph type="title"/>
          </p:nvPr>
        </p:nvSpPr>
        <p:spPr>
          <a:xfrm>
            <a:off x="3919193" y="746"/>
            <a:ext cx="4777035" cy="822320"/>
          </a:xfrm>
        </p:spPr>
        <p:txBody>
          <a:bodyPr/>
          <a:lstStyle/>
          <a:p>
            <a:r>
              <a:rPr lang="en-US"/>
              <a:t>LGBTQ+ Terminology</a:t>
            </a:r>
          </a:p>
        </p:txBody>
      </p:sp>
      <p:sp>
        <p:nvSpPr>
          <p:cNvPr id="3" name="Text Placeholder 2">
            <a:extLst>
              <a:ext uri="{FF2B5EF4-FFF2-40B4-BE49-F238E27FC236}">
                <a16:creationId xmlns:a16="http://schemas.microsoft.com/office/drawing/2014/main" id="{45637E52-14F1-AA08-B3FD-1FF03FE66A60}"/>
              </a:ext>
            </a:extLst>
          </p:cNvPr>
          <p:cNvSpPr>
            <a:spLocks noGrp="1"/>
          </p:cNvSpPr>
          <p:nvPr>
            <p:ph type="body" idx="1"/>
          </p:nvPr>
        </p:nvSpPr>
        <p:spPr>
          <a:xfrm>
            <a:off x="457200" y="1760613"/>
            <a:ext cx="8229600" cy="4365549"/>
          </a:xfrm>
        </p:spPr>
        <p:txBody>
          <a:bodyPr/>
          <a:lstStyle/>
          <a:p>
            <a:pPr marL="25400" indent="0">
              <a:buNone/>
            </a:pPr>
            <a:r>
              <a:rPr lang="en-US"/>
              <a:t>Turn and Talk (5 minutes):</a:t>
            </a:r>
          </a:p>
          <a:p>
            <a:pPr marL="25400" indent="0">
              <a:buNone/>
            </a:pPr>
            <a:endParaRPr lang="en-US"/>
          </a:p>
          <a:p>
            <a:pPr marL="539750" indent="-514350">
              <a:buAutoNum type="arabicPeriod"/>
            </a:pPr>
            <a:r>
              <a:rPr lang="en-US"/>
              <a:t>What terms did you mark as unclear or confusing?</a:t>
            </a:r>
          </a:p>
          <a:p>
            <a:pPr marL="539750" indent="-514350">
              <a:buAutoNum type="arabicPeriod"/>
            </a:pPr>
            <a:r>
              <a:rPr lang="en-US"/>
              <a:t>What terms were new to you?</a:t>
            </a:r>
          </a:p>
          <a:p>
            <a:pPr marL="539750" indent="-514350">
              <a:buAutoNum type="arabicPeriod"/>
            </a:pPr>
            <a:r>
              <a:rPr lang="en-US"/>
              <a:t>Were there any definitions that differed from your prior understanding?</a:t>
            </a:r>
          </a:p>
        </p:txBody>
      </p:sp>
    </p:spTree>
    <p:extLst>
      <p:ext uri="{BB962C8B-B14F-4D97-AF65-F5344CB8AC3E}">
        <p14:creationId xmlns:p14="http://schemas.microsoft.com/office/powerpoint/2010/main" val="34912660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120D0-9C47-57A5-0B14-EC64392018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B800F-7713-8D99-3500-B8161FDC475D}"/>
              </a:ext>
            </a:extLst>
          </p:cNvPr>
          <p:cNvSpPr>
            <a:spLocks noGrp="1"/>
          </p:cNvSpPr>
          <p:nvPr>
            <p:ph type="title"/>
          </p:nvPr>
        </p:nvSpPr>
        <p:spPr/>
        <p:txBody>
          <a:bodyPr/>
          <a:lstStyle/>
          <a:p>
            <a:r>
              <a:rPr lang="en-US"/>
              <a:t>LGBTQ+ Terminology</a:t>
            </a:r>
          </a:p>
        </p:txBody>
      </p:sp>
      <p:sp>
        <p:nvSpPr>
          <p:cNvPr id="3" name="Text Placeholder 2">
            <a:extLst>
              <a:ext uri="{FF2B5EF4-FFF2-40B4-BE49-F238E27FC236}">
                <a16:creationId xmlns:a16="http://schemas.microsoft.com/office/drawing/2014/main" id="{65469BE9-51F9-C75B-9AA8-D78C10AAE439}"/>
              </a:ext>
            </a:extLst>
          </p:cNvPr>
          <p:cNvSpPr>
            <a:spLocks noGrp="1"/>
          </p:cNvSpPr>
          <p:nvPr>
            <p:ph type="body" idx="1"/>
          </p:nvPr>
        </p:nvSpPr>
        <p:spPr>
          <a:xfrm>
            <a:off x="457200" y="1760613"/>
            <a:ext cx="8229600" cy="4365549"/>
          </a:xfrm>
        </p:spPr>
        <p:txBody>
          <a:bodyPr/>
          <a:lstStyle/>
          <a:p>
            <a:pPr marL="25400" indent="0">
              <a:buNone/>
            </a:pPr>
            <a:r>
              <a:rPr lang="en-US"/>
              <a:t>Report out-Large Group :</a:t>
            </a:r>
          </a:p>
          <a:p>
            <a:pPr marL="25400" indent="0">
              <a:buNone/>
            </a:pPr>
            <a:endParaRPr lang="en-US"/>
          </a:p>
          <a:p>
            <a:pPr marL="25400" indent="0">
              <a:buNone/>
            </a:pPr>
            <a:r>
              <a:rPr lang="en-US"/>
              <a:t>What terms still have unresolved questions?</a:t>
            </a:r>
          </a:p>
        </p:txBody>
      </p:sp>
    </p:spTree>
    <p:extLst>
      <p:ext uri="{BB962C8B-B14F-4D97-AF65-F5344CB8AC3E}">
        <p14:creationId xmlns:p14="http://schemas.microsoft.com/office/powerpoint/2010/main" val="241326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7A43A-D965-CE7C-7F37-B449CAEF2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EF1D2-5F71-95CD-69C8-87CCEFE7F522}"/>
              </a:ext>
            </a:extLst>
          </p:cNvPr>
          <p:cNvSpPr>
            <a:spLocks noGrp="1"/>
          </p:cNvSpPr>
          <p:nvPr>
            <p:ph type="title"/>
          </p:nvPr>
        </p:nvSpPr>
        <p:spPr/>
        <p:txBody>
          <a:bodyPr/>
          <a:lstStyle/>
          <a:p>
            <a:r>
              <a:rPr lang="en-US"/>
              <a:t>Language Changes</a:t>
            </a:r>
          </a:p>
        </p:txBody>
      </p:sp>
      <p:sp>
        <p:nvSpPr>
          <p:cNvPr id="3" name="Text Placeholder 2">
            <a:extLst>
              <a:ext uri="{FF2B5EF4-FFF2-40B4-BE49-F238E27FC236}">
                <a16:creationId xmlns:a16="http://schemas.microsoft.com/office/drawing/2014/main" id="{0655DA71-151B-DC43-1E4B-51A28E5404BF}"/>
              </a:ext>
            </a:extLst>
          </p:cNvPr>
          <p:cNvSpPr>
            <a:spLocks noGrp="1"/>
          </p:cNvSpPr>
          <p:nvPr>
            <p:ph type="body" idx="1"/>
          </p:nvPr>
        </p:nvSpPr>
        <p:spPr>
          <a:xfrm>
            <a:off x="191883" y="1165316"/>
            <a:ext cx="8591550" cy="4540312"/>
          </a:xfrm>
        </p:spPr>
        <p:txBody>
          <a:bodyPr/>
          <a:lstStyle/>
          <a:p>
            <a:r>
              <a:rPr lang="en-US" sz="4000">
                <a:latin typeface="Arial"/>
              </a:rPr>
              <a:t>Terminology around race and ethnicity changes every 10 years.</a:t>
            </a:r>
          </a:p>
          <a:p>
            <a:pPr marL="25400" indent="0">
              <a:buNone/>
            </a:pPr>
            <a:endParaRPr lang="en-US" sz="4000">
              <a:latin typeface="Arial"/>
            </a:endParaRPr>
          </a:p>
          <a:p>
            <a:r>
              <a:rPr lang="en-US" sz="4000">
                <a:latin typeface="Arial"/>
              </a:rPr>
              <a:t>Terminology around gender, identity, and sexual orientation changes every 2 years.</a:t>
            </a:r>
          </a:p>
          <a:p>
            <a:pPr marL="25400" indent="0">
              <a:buNone/>
            </a:pPr>
            <a:endParaRPr lang="en-US" sz="4800"/>
          </a:p>
        </p:txBody>
      </p:sp>
    </p:spTree>
    <p:extLst>
      <p:ext uri="{BB962C8B-B14F-4D97-AF65-F5344CB8AC3E}">
        <p14:creationId xmlns:p14="http://schemas.microsoft.com/office/powerpoint/2010/main" val="31109051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88A7-B418-73E3-E648-463F7C315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0711B7-1A16-A2C6-D214-41399B018120}"/>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1614398A-A35A-A4A9-2196-6E75DBFDD702}"/>
              </a:ext>
            </a:extLst>
          </p:cNvPr>
          <p:cNvSpPr>
            <a:spLocks noGrp="1"/>
          </p:cNvSpPr>
          <p:nvPr>
            <p:ph type="body" idx="1"/>
          </p:nvPr>
        </p:nvSpPr>
        <p:spPr>
          <a:xfrm>
            <a:off x="774532" y="1391804"/>
            <a:ext cx="8229600" cy="4365549"/>
          </a:xfrm>
        </p:spPr>
        <p:txBody>
          <a:bodyPr/>
          <a:lstStyle/>
          <a:p>
            <a:pPr marL="25400" indent="0">
              <a:buNone/>
            </a:pPr>
            <a:r>
              <a:rPr lang="en-US" sz="4800"/>
              <a:t>What makes a word a slur?</a:t>
            </a:r>
          </a:p>
          <a:p>
            <a:pPr marL="25400" indent="0">
              <a:buNone/>
            </a:pPr>
            <a:r>
              <a:rPr lang="en-US" sz="2800"/>
              <a:t>     (or)</a:t>
            </a:r>
          </a:p>
          <a:p>
            <a:pPr marL="25400" indent="0">
              <a:buNone/>
            </a:pPr>
            <a:r>
              <a:rPr lang="en-US" sz="4800"/>
              <a:t>Who decides </a:t>
            </a:r>
          </a:p>
          <a:p>
            <a:pPr marL="25400" indent="0">
              <a:buNone/>
            </a:pPr>
            <a:r>
              <a:rPr lang="en-US" sz="4800"/>
              <a:t>what makes a </a:t>
            </a:r>
          </a:p>
          <a:p>
            <a:pPr marL="25400" indent="0">
              <a:buNone/>
            </a:pPr>
            <a:r>
              <a:rPr lang="en-US" sz="4800"/>
              <a:t>word offensive?</a:t>
            </a:r>
          </a:p>
        </p:txBody>
      </p:sp>
      <p:pic>
        <p:nvPicPr>
          <p:cNvPr id="5" name="Google Shape;308;p60">
            <a:extLst>
              <a:ext uri="{FF2B5EF4-FFF2-40B4-BE49-F238E27FC236}">
                <a16:creationId xmlns:a16="http://schemas.microsoft.com/office/drawing/2014/main" id="{A170EBD8-EFE5-E726-1035-27A6F332893F}"/>
              </a:ext>
            </a:extLst>
          </p:cNvPr>
          <p:cNvPicPr preferRelativeResize="0"/>
          <p:nvPr/>
        </p:nvPicPr>
        <p:blipFill rotWithShape="1">
          <a:blip r:embed="rId2">
            <a:alphaModFix/>
          </a:blip>
          <a:srcRect/>
          <a:stretch/>
        </p:blipFill>
        <p:spPr>
          <a:xfrm>
            <a:off x="5669906" y="2490025"/>
            <a:ext cx="2860675" cy="2486025"/>
          </a:xfrm>
          <a:prstGeom prst="rect">
            <a:avLst/>
          </a:prstGeom>
          <a:noFill/>
          <a:ln>
            <a:noFill/>
          </a:ln>
        </p:spPr>
      </p:pic>
    </p:spTree>
    <p:extLst>
      <p:ext uri="{BB962C8B-B14F-4D97-AF65-F5344CB8AC3E}">
        <p14:creationId xmlns:p14="http://schemas.microsoft.com/office/powerpoint/2010/main" val="18724458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309596-C02E-481A-CBE3-274EF397F2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29397-DD4F-53FA-0BFB-5183C7D173C2}"/>
              </a:ext>
            </a:extLst>
          </p:cNvPr>
          <p:cNvSpPr>
            <a:spLocks noGrp="1"/>
          </p:cNvSpPr>
          <p:nvPr>
            <p:ph type="title"/>
          </p:nvPr>
        </p:nvSpPr>
        <p:spPr/>
        <p:txBody>
          <a:bodyPr/>
          <a:lstStyle/>
          <a:p>
            <a:r>
              <a:rPr lang="en-US"/>
              <a:t>Turn and Talk</a:t>
            </a:r>
          </a:p>
        </p:txBody>
      </p:sp>
      <p:sp>
        <p:nvSpPr>
          <p:cNvPr id="3" name="Text Placeholder 2">
            <a:extLst>
              <a:ext uri="{FF2B5EF4-FFF2-40B4-BE49-F238E27FC236}">
                <a16:creationId xmlns:a16="http://schemas.microsoft.com/office/drawing/2014/main" id="{454BD99C-352A-AD8A-6591-6E36D17C6698}"/>
              </a:ext>
            </a:extLst>
          </p:cNvPr>
          <p:cNvSpPr>
            <a:spLocks noGrp="1"/>
          </p:cNvSpPr>
          <p:nvPr>
            <p:ph type="body" idx="1"/>
          </p:nvPr>
        </p:nvSpPr>
        <p:spPr>
          <a:xfrm>
            <a:off x="268298" y="1007309"/>
            <a:ext cx="8349915" cy="5109319"/>
          </a:xfrm>
        </p:spPr>
        <p:txBody>
          <a:bodyPr/>
          <a:lstStyle/>
          <a:p>
            <a:r>
              <a:rPr lang="en-US" sz="4000">
                <a:latin typeface="Arial"/>
              </a:rPr>
              <a:t>Words you might hear on the tour...be prepared.</a:t>
            </a:r>
          </a:p>
          <a:p>
            <a:pPr marL="25400" indent="0">
              <a:buNone/>
            </a:pPr>
            <a:endParaRPr lang="en-US" sz="4000">
              <a:latin typeface="Arial"/>
            </a:endParaRPr>
          </a:p>
          <a:p>
            <a:r>
              <a:rPr lang="en-US" sz="4000">
                <a:latin typeface="Arial"/>
              </a:rPr>
              <a:t>Oppressed communities are not monoliths. Ask don't assume.</a:t>
            </a:r>
          </a:p>
          <a:p>
            <a:pPr marL="25400" indent="0">
              <a:buNone/>
            </a:pPr>
            <a:endParaRPr lang="en-US" sz="4000">
              <a:latin typeface="Arial"/>
            </a:endParaRPr>
          </a:p>
        </p:txBody>
      </p:sp>
    </p:spTree>
    <p:extLst>
      <p:ext uri="{BB962C8B-B14F-4D97-AF65-F5344CB8AC3E}">
        <p14:creationId xmlns:p14="http://schemas.microsoft.com/office/powerpoint/2010/main" val="2393762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21">
          <a:extLst>
            <a:ext uri="{FF2B5EF4-FFF2-40B4-BE49-F238E27FC236}">
              <a16:creationId xmlns:a16="http://schemas.microsoft.com/office/drawing/2014/main" id="{4465E1B2-1E27-53F8-D7DC-D8AFDAB1E967}"/>
            </a:ext>
          </a:extLst>
        </p:cNvPr>
        <p:cNvGrpSpPr/>
        <p:nvPr/>
      </p:nvGrpSpPr>
      <p:grpSpPr>
        <a:xfrm>
          <a:off x="0" y="0"/>
          <a:ext cx="0" cy="0"/>
          <a:chOff x="0" y="0"/>
          <a:chExt cx="0" cy="0"/>
        </a:xfrm>
      </p:grpSpPr>
      <p:sp>
        <p:nvSpPr>
          <p:cNvPr id="322" name="Google Shape;322;g13ce6eadda9_5_0">
            <a:extLst>
              <a:ext uri="{FF2B5EF4-FFF2-40B4-BE49-F238E27FC236}">
                <a16:creationId xmlns:a16="http://schemas.microsoft.com/office/drawing/2014/main" id="{F20F6094-8AAE-F987-FBAA-4FE4DD11157C}"/>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Clr>
                <a:schemeClr val="dk1"/>
              </a:buClr>
              <a:buSzPts val="1400"/>
              <a:buFont typeface="Arial"/>
              <a:buNone/>
            </a:pPr>
            <a:r>
              <a:rPr lang="en-US">
                <a:solidFill>
                  <a:schemeClr val="bg2"/>
                </a:solidFill>
              </a:rPr>
              <a:t>Terminology Debrief</a:t>
            </a:r>
          </a:p>
        </p:txBody>
      </p:sp>
      <p:sp>
        <p:nvSpPr>
          <p:cNvPr id="323" name="Google Shape;323;g13ce6eadda9_5_0">
            <a:extLst>
              <a:ext uri="{FF2B5EF4-FFF2-40B4-BE49-F238E27FC236}">
                <a16:creationId xmlns:a16="http://schemas.microsoft.com/office/drawing/2014/main" id="{6D5DA0E1-8FE9-DFC7-B039-361B6F1D651B}"/>
              </a:ext>
            </a:extLst>
          </p:cNvPr>
          <p:cNvSpPr txBox="1">
            <a:spLocks noGrp="1"/>
          </p:cNvSpPr>
          <p:nvPr>
            <p:ph type="body" idx="1"/>
          </p:nvPr>
        </p:nvSpPr>
        <p:spPr>
          <a:xfrm>
            <a:off x="511350" y="983525"/>
            <a:ext cx="8121300" cy="423845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b="1" u="sng"/>
              <a:t>Let’s Ask the Room Debrief</a:t>
            </a:r>
            <a:endParaRPr b="1" u="sng"/>
          </a:p>
          <a:p>
            <a:pPr marL="0" lvl="0" indent="0" algn="l" rtl="0">
              <a:spcBef>
                <a:spcPts val="640"/>
              </a:spcBef>
              <a:spcAft>
                <a:spcPts val="0"/>
              </a:spcAft>
              <a:buNone/>
            </a:pPr>
            <a:endParaRPr/>
          </a:p>
          <a:p>
            <a:pPr marL="0" lvl="0" indent="0" algn="l" rtl="0">
              <a:spcBef>
                <a:spcPts val="640"/>
              </a:spcBef>
              <a:spcAft>
                <a:spcPts val="0"/>
              </a:spcAft>
              <a:buNone/>
            </a:pPr>
            <a:r>
              <a:rPr lang="en-US"/>
              <a:t>What surprised you?</a:t>
            </a:r>
            <a:endParaRPr/>
          </a:p>
          <a:p>
            <a:pPr marL="0" lvl="0" indent="0" algn="l" rtl="0">
              <a:spcBef>
                <a:spcPts val="640"/>
              </a:spcBef>
              <a:spcAft>
                <a:spcPts val="0"/>
              </a:spcAft>
              <a:buNone/>
            </a:pPr>
            <a:r>
              <a:rPr lang="en-US"/>
              <a:t>What is your biggest opportunity for growth?</a:t>
            </a:r>
            <a:endParaRPr/>
          </a:p>
          <a:p>
            <a:pPr marL="0" lvl="0" indent="0" algn="l" rtl="0">
              <a:spcBef>
                <a:spcPts val="640"/>
              </a:spcBef>
              <a:spcAft>
                <a:spcPts val="0"/>
              </a:spcAft>
              <a:buNone/>
            </a:pPr>
            <a:r>
              <a:rPr lang="en-US"/>
              <a:t>Who has a helpful “hint”?</a:t>
            </a:r>
            <a:endParaRPr/>
          </a:p>
          <a:p>
            <a:pPr marL="0" lvl="0" indent="0" algn="l" rtl="0">
              <a:spcBef>
                <a:spcPts val="640"/>
              </a:spcBef>
              <a:spcAft>
                <a:spcPts val="0"/>
              </a:spcAft>
              <a:buNone/>
            </a:pPr>
            <a:r>
              <a:rPr lang="en-US"/>
              <a:t>What else may you need?</a:t>
            </a:r>
          </a:p>
          <a:p>
            <a:pPr marL="0" indent="0">
              <a:buNone/>
            </a:pPr>
            <a:endParaRPr lang="en-US"/>
          </a:p>
        </p:txBody>
      </p:sp>
    </p:spTree>
    <p:extLst>
      <p:ext uri="{BB962C8B-B14F-4D97-AF65-F5344CB8AC3E}">
        <p14:creationId xmlns:p14="http://schemas.microsoft.com/office/powerpoint/2010/main" val="26910978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28">
          <a:extLst>
            <a:ext uri="{FF2B5EF4-FFF2-40B4-BE49-F238E27FC236}">
              <a16:creationId xmlns:a16="http://schemas.microsoft.com/office/drawing/2014/main" id="{EDD7400A-B57D-04F4-835C-98D5AFFB1B05}"/>
            </a:ext>
          </a:extLst>
        </p:cNvPr>
        <p:cNvGrpSpPr/>
        <p:nvPr/>
      </p:nvGrpSpPr>
      <p:grpSpPr>
        <a:xfrm>
          <a:off x="0" y="0"/>
          <a:ext cx="0" cy="0"/>
          <a:chOff x="0" y="0"/>
          <a:chExt cx="0" cy="0"/>
        </a:xfrm>
      </p:grpSpPr>
      <p:sp>
        <p:nvSpPr>
          <p:cNvPr id="329" name="Google Shape;329;g1353501599d_0_144">
            <a:extLst>
              <a:ext uri="{FF2B5EF4-FFF2-40B4-BE49-F238E27FC236}">
                <a16:creationId xmlns:a16="http://schemas.microsoft.com/office/drawing/2014/main" id="{42FA2B9A-E74B-5CBE-6086-A541D13B3DE9}"/>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30" name="Google Shape;330;g1353501599d_0_144">
            <a:extLst>
              <a:ext uri="{FF2B5EF4-FFF2-40B4-BE49-F238E27FC236}">
                <a16:creationId xmlns:a16="http://schemas.microsoft.com/office/drawing/2014/main" id="{99676D54-0FE7-5CD5-8AF8-92091D114251}"/>
              </a:ext>
            </a:extLst>
          </p:cNvPr>
          <p:cNvSpPr txBox="1">
            <a:spLocks noGrp="1"/>
          </p:cNvSpPr>
          <p:nvPr>
            <p:ph type="body" idx="1"/>
          </p:nvPr>
        </p:nvSpPr>
        <p:spPr>
          <a:xfrm>
            <a:off x="3163025" y="1165775"/>
            <a:ext cx="5486100" cy="5008200"/>
          </a:xfrm>
          <a:prstGeom prst="rect">
            <a:avLst/>
          </a:prstGeom>
        </p:spPr>
        <p:txBody>
          <a:bodyPr spcFirstLastPara="1" wrap="square" lIns="91425" tIns="45700" rIns="91425" bIns="45700" anchor="t" anchorCtr="0">
            <a:noAutofit/>
          </a:bodyPr>
          <a:lstStyle/>
          <a:p>
            <a:pPr indent="-387350">
              <a:buClr>
                <a:schemeClr val="dk1"/>
              </a:buClr>
              <a:buSzPts val="2500"/>
              <a:buFont typeface="Times New Roman"/>
              <a:buChar char="•"/>
            </a:pPr>
            <a:r>
              <a:rPr lang="en-US" sz="2500">
                <a:solidFill>
                  <a:schemeClr val="bg2"/>
                </a:solidFill>
                <a:latin typeface="Arial"/>
                <a:ea typeface="Times New Roman"/>
                <a:cs typeface="Times New Roman"/>
                <a:sym typeface="Times New Roman"/>
              </a:rPr>
              <a:t>Terminology matters in making sure that people feel seen and included in spaces. </a:t>
            </a:r>
            <a:endParaRPr lang="en-US"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 lived experience of someone is more important than what you think you know.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These terms change rapidly. </a:t>
            </a:r>
            <a:endParaRPr sz="2500">
              <a:solidFill>
                <a:schemeClr val="bg2"/>
              </a:solidFill>
              <a:latin typeface="Arial"/>
              <a:ea typeface="Times New Roman"/>
              <a:cs typeface="Times New Roman"/>
            </a:endParaRPr>
          </a:p>
          <a:p>
            <a:pPr indent="-387350">
              <a:spcBef>
                <a:spcPts val="0"/>
              </a:spcBef>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can never assume we have mastered these concepts. </a:t>
            </a:r>
            <a:endParaRPr sz="2500">
              <a:solidFill>
                <a:schemeClr val="bg2"/>
              </a:solidFill>
              <a:latin typeface="Arial"/>
              <a:ea typeface="Times New Roman"/>
              <a:cs typeface="Times New Roman"/>
            </a:endParaRPr>
          </a:p>
          <a:p>
            <a:pPr marL="457200" lvl="0" indent="-387350" algn="l" rtl="0">
              <a:spcBef>
                <a:spcPts val="0"/>
              </a:spcBef>
              <a:spcAft>
                <a:spcPts val="0"/>
              </a:spcAft>
              <a:buClr>
                <a:schemeClr val="dk1"/>
              </a:buClr>
              <a:buSzPts val="2500"/>
              <a:buFont typeface="Times New Roman"/>
              <a:buChar char="•"/>
            </a:pPr>
            <a:r>
              <a:rPr lang="en-US" sz="2500">
                <a:solidFill>
                  <a:schemeClr val="bg2"/>
                </a:solidFill>
                <a:latin typeface="Arial"/>
                <a:ea typeface="Times New Roman"/>
                <a:cs typeface="Times New Roman"/>
                <a:sym typeface="Times New Roman"/>
              </a:rPr>
              <a:t>We need to continue to be humble and learn!</a:t>
            </a:r>
            <a:endParaRPr>
              <a:solidFill>
                <a:schemeClr val="bg2"/>
              </a:solidFill>
              <a:latin typeface="Arial"/>
            </a:endParaRPr>
          </a:p>
        </p:txBody>
      </p:sp>
      <p:pic>
        <p:nvPicPr>
          <p:cNvPr id="5" name="Picture 4">
            <a:extLst>
              <a:ext uri="{FF2B5EF4-FFF2-40B4-BE49-F238E27FC236}">
                <a16:creationId xmlns:a16="http://schemas.microsoft.com/office/drawing/2014/main" id="{1E024529-B4BC-191B-1BEB-6AC56B79B756}"/>
              </a:ext>
            </a:extLst>
          </p:cNvPr>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81427499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88B3E169-C123-D3D6-5C55-B869C8700662}"/>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F17093E1-BC3D-0DBB-D143-C4CD02247673}"/>
              </a:ext>
            </a:extLst>
          </p:cNvPr>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 dirty="0"/>
              <a:t>Beth</a:t>
            </a:r>
          </a:p>
        </p:txBody>
      </p:sp>
      <p:sp>
        <p:nvSpPr>
          <p:cNvPr id="3" name="TextBox 2">
            <a:extLst>
              <a:ext uri="{FF2B5EF4-FFF2-40B4-BE49-F238E27FC236}">
                <a16:creationId xmlns:a16="http://schemas.microsoft.com/office/drawing/2014/main" id="{E40AC6CE-6339-F0E0-1C3A-6314E33DF3C5}"/>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pic>
        <p:nvPicPr>
          <p:cNvPr id="2" name="Picture 1">
            <a:extLst>
              <a:ext uri="{FF2B5EF4-FFF2-40B4-BE49-F238E27FC236}">
                <a16:creationId xmlns:a16="http://schemas.microsoft.com/office/drawing/2014/main" id="{5EFF60CB-067F-9E91-E955-BAF5434856D8}"/>
              </a:ext>
            </a:extLst>
          </p:cNvPr>
          <p:cNvPicPr>
            <a:picLocks noChangeAspect="1"/>
          </p:cNvPicPr>
          <p:nvPr/>
        </p:nvPicPr>
        <p:blipFill>
          <a:blip r:embed="rId3"/>
          <a:stretch>
            <a:fillRect/>
          </a:stretch>
        </p:blipFill>
        <p:spPr>
          <a:xfrm>
            <a:off x="52296" y="1371600"/>
            <a:ext cx="2314575" cy="4114800"/>
          </a:xfrm>
          <a:prstGeom prst="rect">
            <a:avLst/>
          </a:prstGeom>
        </p:spPr>
      </p:pic>
    </p:spTree>
    <p:extLst>
      <p:ext uri="{BB962C8B-B14F-4D97-AF65-F5344CB8AC3E}">
        <p14:creationId xmlns:p14="http://schemas.microsoft.com/office/powerpoint/2010/main" val="1123124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535153" y="942068"/>
            <a:ext cx="4078984" cy="765830"/>
          </a:xfrm>
          <a:prstGeom prst="rect">
            <a:avLst/>
          </a:prstGeom>
          <a:solidFill>
            <a:schemeClr val="bg1"/>
          </a:solidFill>
        </p:spPr>
        <p:txBody>
          <a:bodyPr spcFirstLastPara="1" wrap="square" lIns="91425" tIns="45700" rIns="91425" bIns="45700" anchor="ctr" anchorCtr="0">
            <a:normAutofit/>
          </a:bodyPr>
          <a:lstStyle/>
          <a:p>
            <a:r>
              <a:rPr lang="en-US">
                <a:solidFill>
                  <a:schemeClr val="dk1"/>
                </a:solidFill>
              </a:rPr>
              <a:t>On Your Own First...</a:t>
            </a: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2878833" y="-1030"/>
            <a:ext cx="8229600" cy="3774999"/>
          </a:xfrm>
        </p:spPr>
        <p:txBody>
          <a:bodyPr/>
          <a:lstStyle/>
          <a:p>
            <a:pPr marL="25400" indent="0">
              <a:buNone/>
            </a:pPr>
            <a:r>
              <a:rPr lang="en-US" sz="4000"/>
              <a:t>    First Impressions Activity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fontScale="90000"/>
          </a:bodyPr>
          <a:lstStyle/>
          <a:p>
            <a:r>
              <a:rPr lang="en-US" sz="2900">
                <a:solidFill>
                  <a:schemeClr val="bg2"/>
                </a:solidFill>
              </a:rPr>
              <a:t>Reflect on Your Own – Create a Word Doc</a:t>
            </a:r>
            <a:br>
              <a:rPr lang="en-US" sz="2900"/>
            </a:br>
            <a:r>
              <a:rPr lang="en-US" sz="2900">
                <a:solidFill>
                  <a:schemeClr val="bg2"/>
                </a:solidFill>
              </a:rPr>
              <a:t>pg. 4 Participant Handouts</a:t>
            </a:r>
          </a:p>
        </p:txBody>
      </p:sp>
      <p:sp>
        <p:nvSpPr>
          <p:cNvPr id="262" name="Google Shape;262;g135435d5bc1_0_0"/>
          <p:cNvSpPr txBox="1">
            <a:spLocks noGrp="1"/>
          </p:cNvSpPr>
          <p:nvPr>
            <p:ph type="body" idx="1"/>
          </p:nvPr>
        </p:nvSpPr>
        <p:spPr>
          <a:xfrm>
            <a:off x="330785" y="1067483"/>
            <a:ext cx="8608844" cy="5028512"/>
          </a:xfrm>
          <a:prstGeom prst="rect">
            <a:avLst/>
          </a:prstGeom>
        </p:spPr>
        <p:txBody>
          <a:bodyPr spcFirstLastPara="1" wrap="square" lIns="91425" tIns="45700" rIns="91425" bIns="45700" anchor="t" anchorCtr="0">
            <a:noAutofit/>
          </a:bodyPr>
          <a:lstStyle/>
          <a:p>
            <a:pPr marL="25400" indent="0">
              <a:buSzPts val="2400"/>
              <a:buNone/>
            </a:pPr>
            <a:r>
              <a:rPr lang="en-US" sz="2200">
                <a:solidFill>
                  <a:schemeClr val="bg2"/>
                </a:solidFill>
              </a:rPr>
              <a:t>1. When’s the first time you can remember learning that some people are lesbian, gay, bisexual, or queer?</a:t>
            </a:r>
            <a:endParaRPr lang="en-US">
              <a:solidFill>
                <a:schemeClr val="bg2"/>
              </a:solidFill>
            </a:endParaRPr>
          </a:p>
          <a:p>
            <a:pPr marL="25400" indent="0">
              <a:buSzPts val="2400"/>
              <a:buNone/>
            </a:pPr>
            <a:r>
              <a:rPr lang="en-US" sz="2200">
                <a:solidFill>
                  <a:schemeClr val="bg2"/>
                </a:solidFill>
              </a:rPr>
              <a:t>2. Where did most of the influence of your initial impressions/understanding of lesbian, gay, bisexual, and queer people come from? (e.g., family, friends, television, books, news, church)</a:t>
            </a:r>
          </a:p>
          <a:p>
            <a:pPr marL="25400" indent="0">
              <a:buSzPts val="2400"/>
              <a:buNone/>
            </a:pPr>
            <a:r>
              <a:rPr lang="en-US" sz="2200">
                <a:solidFill>
                  <a:schemeClr val="bg2"/>
                </a:solidFill>
              </a:rPr>
              <a:t>3. When’s the first time you can remember learning that some people are transgender?</a:t>
            </a:r>
          </a:p>
          <a:p>
            <a:pPr marL="25400" indent="0">
              <a:buSzPts val="2400"/>
              <a:buNone/>
            </a:pPr>
            <a:r>
              <a:rPr lang="en-US" sz="2200">
                <a:solidFill>
                  <a:schemeClr val="bg2"/>
                </a:solidFill>
              </a:rPr>
              <a:t>4. Where did most of the influence of your initial impressions/understanding of transgender people come from? (e.g., family, friends, television, books, news, church)</a:t>
            </a:r>
          </a:p>
          <a:p>
            <a:pPr marL="25400" indent="0">
              <a:buSzPts val="2400"/>
              <a:buNone/>
            </a:pPr>
            <a:r>
              <a:rPr lang="en-US" sz="2200">
                <a:solidFill>
                  <a:schemeClr val="bg2"/>
                </a:solidFill>
              </a:rPr>
              <a:t>5. How have your impressions/understanding of LGBTQ+ (lesbian, gay, bisexual, transgender, and queer/questioning) people changed or evolved throughout your life?</a:t>
            </a:r>
            <a:endParaRPr sz="2200">
              <a:solidFill>
                <a:schemeClr val="bg2"/>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38186364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135435d5bc1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bg2"/>
                </a:solidFill>
              </a:rPr>
              <a:t>Debrief - First Impressions Activity</a:t>
            </a:r>
          </a:p>
        </p:txBody>
      </p:sp>
      <p:sp>
        <p:nvSpPr>
          <p:cNvPr id="262" name="Google Shape;262;g135435d5bc1_0_0"/>
          <p:cNvSpPr txBox="1">
            <a:spLocks noGrp="1"/>
          </p:cNvSpPr>
          <p:nvPr>
            <p:ph type="body" idx="1"/>
          </p:nvPr>
        </p:nvSpPr>
        <p:spPr>
          <a:xfrm>
            <a:off x="1" y="825921"/>
            <a:ext cx="9014791" cy="4967596"/>
          </a:xfrm>
          <a:prstGeom prst="rect">
            <a:avLst/>
          </a:prstGeom>
        </p:spPr>
        <p:txBody>
          <a:bodyPr spcFirstLastPara="1" wrap="square" lIns="91425" tIns="45700" rIns="91425" bIns="45700" anchor="t" anchorCtr="0">
            <a:noAutofit/>
          </a:bodyPr>
          <a:lstStyle/>
          <a:p>
            <a:pPr marL="457200" lvl="0" indent="-381000" algn="l" rtl="0">
              <a:spcBef>
                <a:spcPts val="640"/>
              </a:spcBef>
              <a:spcAft>
                <a:spcPts val="0"/>
              </a:spcAft>
              <a:buSzPts val="2400"/>
              <a:buChar char="•"/>
            </a:pPr>
            <a:r>
              <a:rPr lang="en-US" sz="3000"/>
              <a:t>What was it like to do that activity?</a:t>
            </a:r>
          </a:p>
          <a:p>
            <a:pPr indent="-381000">
              <a:buSzPts val="2400"/>
            </a:pPr>
            <a:endParaRPr lang="en-US" sz="3000"/>
          </a:p>
          <a:p>
            <a:pPr marL="457200" lvl="0" indent="-381000" algn="l" rtl="0">
              <a:spcBef>
                <a:spcPts val="640"/>
              </a:spcBef>
              <a:spcAft>
                <a:spcPts val="0"/>
              </a:spcAft>
              <a:buSzPts val="2400"/>
              <a:buChar char="•"/>
            </a:pPr>
            <a:r>
              <a:rPr lang="en-US" sz="3000"/>
              <a:t>Does anyone have something that came up for them while they were answering the questions that they would like to share? Does anyone have an experience that was significantly different that they’d be interested in sharing?</a:t>
            </a:r>
          </a:p>
          <a:p>
            <a:pPr marL="457200" lvl="0" indent="0" algn="l" rtl="0">
              <a:spcBef>
                <a:spcPts val="640"/>
              </a:spcBef>
              <a:spcAft>
                <a:spcPts val="0"/>
              </a:spcAft>
              <a:buNone/>
            </a:pPr>
            <a:endParaRPr lang="en-US" sz="3000"/>
          </a:p>
          <a:p>
            <a:pPr marL="457200" lvl="0" indent="-381000" algn="l" rtl="0">
              <a:spcBef>
                <a:spcPts val="640"/>
              </a:spcBef>
              <a:spcAft>
                <a:spcPts val="0"/>
              </a:spcAft>
              <a:buSzPts val="2400"/>
              <a:buChar char="•"/>
            </a:pPr>
            <a:r>
              <a:rPr lang="en-US" sz="3000"/>
              <a:t>What about question 5, would anyone share how their understanding of these issues have changed over time?</a:t>
            </a:r>
          </a:p>
          <a:p>
            <a:pPr marL="0" lvl="0" indent="0" algn="l" rtl="0">
              <a:spcBef>
                <a:spcPts val="640"/>
              </a:spcBef>
              <a:spcAft>
                <a:spcPts val="0"/>
              </a:spcAft>
              <a:buNone/>
            </a:pP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3489328" y="1637883"/>
            <a:ext cx="5298141" cy="3774999"/>
          </a:xfrm>
        </p:spPr>
        <p:txBody>
          <a:bodyPr/>
          <a:lstStyle/>
          <a:p>
            <a:r>
              <a:rPr lang="en-US"/>
              <a:t>Our perceptions, beliefs, and biases are shaped passively, intentionally and reside in our unconscious. </a:t>
            </a:r>
          </a:p>
          <a:p>
            <a:endParaRPr lang="en-US"/>
          </a:p>
          <a:p>
            <a:r>
              <a:rPr lang="en-US"/>
              <a:t>These can be reshaped.</a:t>
            </a:r>
          </a:p>
        </p:txBody>
      </p:sp>
      <p:pic>
        <p:nvPicPr>
          <p:cNvPr id="4" name="Picture 3"/>
          <p:cNvPicPr>
            <a:picLocks noChangeAspect="1"/>
          </p:cNvPicPr>
          <p:nvPr/>
        </p:nvPicPr>
        <p:blipFill>
          <a:blip r:embed="rId2"/>
          <a:stretch>
            <a:fillRect/>
          </a:stretch>
        </p:blipFill>
        <p:spPr>
          <a:xfrm>
            <a:off x="-1563" y="1635137"/>
            <a:ext cx="3390221" cy="3390221"/>
          </a:xfrm>
          <a:prstGeom prst="rect">
            <a:avLst/>
          </a:prstGeom>
        </p:spPr>
      </p:pic>
    </p:spTree>
    <p:extLst>
      <p:ext uri="{BB962C8B-B14F-4D97-AF65-F5344CB8AC3E}">
        <p14:creationId xmlns:p14="http://schemas.microsoft.com/office/powerpoint/2010/main" val="23627920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g1353501599d_0_11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Lunch</a:t>
            </a:r>
            <a:endParaRPr/>
          </a:p>
        </p:txBody>
      </p:sp>
      <p:sp>
        <p:nvSpPr>
          <p:cNvPr id="291" name="Google Shape;291;g1353501599d_0_118"/>
          <p:cNvSpPr txBox="1">
            <a:spLocks noGrp="1"/>
          </p:cNvSpPr>
          <p:nvPr>
            <p:ph type="body" idx="1"/>
          </p:nvPr>
        </p:nvSpPr>
        <p:spPr>
          <a:xfrm>
            <a:off x="2500675" y="1172471"/>
            <a:ext cx="4246200" cy="2650200"/>
          </a:xfrm>
          <a:prstGeom prst="rect">
            <a:avLst/>
          </a:prstGeom>
        </p:spPr>
        <p:txBody>
          <a:bodyPr spcFirstLastPara="1" wrap="square" lIns="91425" tIns="45700" rIns="91425" bIns="45700" anchor="t" anchorCtr="0">
            <a:noAutofit/>
          </a:bodyPr>
          <a:lstStyle/>
          <a:p>
            <a:pPr marL="0" lvl="0" indent="0" algn="ctr" rtl="0">
              <a:spcBef>
                <a:spcPts val="640"/>
              </a:spcBef>
              <a:spcAft>
                <a:spcPts val="0"/>
              </a:spcAft>
              <a:buNone/>
            </a:pPr>
            <a:r>
              <a:rPr lang="en-US"/>
              <a:t>1 hour for Lunch!</a:t>
            </a:r>
            <a:endParaRPr/>
          </a:p>
        </p:txBody>
      </p:sp>
      <p:sp>
        <p:nvSpPr>
          <p:cNvPr id="292" name="Google Shape;292;g1353501599d_0_118"/>
          <p:cNvSpPr txBox="1"/>
          <p:nvPr/>
        </p:nvSpPr>
        <p:spPr>
          <a:xfrm>
            <a:off x="538350" y="4893075"/>
            <a:ext cx="8525400" cy="1246465"/>
          </a:xfrm>
          <a:prstGeom prst="rect">
            <a:avLst/>
          </a:prstGeom>
          <a:noFill/>
          <a:ln>
            <a:noFill/>
          </a:ln>
        </p:spPr>
        <p:txBody>
          <a:bodyPr spcFirstLastPara="1" wrap="square" lIns="91425" tIns="91425" rIns="91425" bIns="91425" anchor="t" anchorCtr="0">
            <a:spAutoFit/>
          </a:bodyPr>
          <a:lstStyle/>
          <a:p>
            <a:pPr algn="ctr">
              <a:spcBef>
                <a:spcPts val="640"/>
              </a:spcBef>
            </a:pPr>
            <a:r>
              <a:rPr lang="en-US" sz="2200" i="1">
                <a:latin typeface="Calibri"/>
                <a:ea typeface="Calibri"/>
                <a:cs typeface="Calibri"/>
                <a:sym typeface="Calibri"/>
              </a:rPr>
              <a:t>Over lunch, l</a:t>
            </a:r>
            <a:r>
              <a:rPr lang="en-US" sz="2200" i="1">
                <a:solidFill>
                  <a:srgbClr val="000000"/>
                </a:solidFill>
                <a:latin typeface="Calibri"/>
                <a:ea typeface="Calibri"/>
                <a:cs typeface="Calibri"/>
                <a:sym typeface="Calibri"/>
              </a:rPr>
              <a:t>earn more about ACT UP!</a:t>
            </a:r>
            <a:r>
              <a:rPr lang="en-US" sz="2200" i="1">
                <a:latin typeface="Calibri"/>
                <a:ea typeface="Calibri"/>
                <a:cs typeface="Calibri"/>
                <a:sym typeface="Calibri"/>
              </a:rPr>
              <a:t> </a:t>
            </a:r>
            <a:r>
              <a:rPr lang="en-US" sz="2200" i="1">
                <a:solidFill>
                  <a:srgbClr val="000000"/>
                </a:solidFill>
                <a:latin typeface="Calibri"/>
                <a:ea typeface="Calibri"/>
                <a:cs typeface="Calibri"/>
                <a:sym typeface="Calibri"/>
              </a:rPr>
              <a:t>Add the documentary “United In Anger” to your cue!</a:t>
            </a:r>
            <a:r>
              <a:rPr lang="en-US" sz="2200" i="1">
                <a:latin typeface="Calibri"/>
                <a:ea typeface="Calibri"/>
                <a:cs typeface="Calibri"/>
                <a:sym typeface="Calibri"/>
              </a:rPr>
              <a:t>  </a:t>
            </a:r>
            <a:r>
              <a:rPr lang="en-US" sz="2200" i="1">
                <a:solidFill>
                  <a:srgbClr val="000000"/>
                </a:solidFill>
                <a:latin typeface="Calibri"/>
                <a:ea typeface="Calibri"/>
                <a:cs typeface="Calibri"/>
                <a:sym typeface="Calibri"/>
              </a:rPr>
              <a:t>(available on Prime and </a:t>
            </a:r>
            <a:r>
              <a:rPr lang="en-US" sz="2200" i="1" err="1">
                <a:solidFill>
                  <a:srgbClr val="000000"/>
                </a:solidFill>
                <a:latin typeface="Calibri"/>
                <a:ea typeface="Calibri"/>
                <a:cs typeface="Calibri"/>
                <a:sym typeface="Calibri"/>
              </a:rPr>
              <a:t>Youtube</a:t>
            </a:r>
            <a:r>
              <a:rPr lang="en-US" sz="2200" i="1">
                <a:solidFill>
                  <a:srgbClr val="000000"/>
                </a:solidFill>
                <a:latin typeface="Calibri"/>
                <a:ea typeface="Calibri"/>
                <a:cs typeface="Calibri"/>
                <a:sym typeface="Calibri"/>
              </a:rPr>
              <a:t>!)</a:t>
            </a:r>
            <a:endParaRPr lang="en-US" sz="2200" i="1">
              <a:solidFill>
                <a:srgbClr val="000000"/>
              </a:solidFill>
              <a:latin typeface="Calibri"/>
              <a:ea typeface="Calibri"/>
              <a:cs typeface="Calibri"/>
            </a:endParaRPr>
          </a:p>
          <a:p>
            <a:pPr marL="0" lvl="0" indent="0" algn="l" rtl="0">
              <a:spcBef>
                <a:spcPts val="0"/>
              </a:spcBef>
              <a:spcAft>
                <a:spcPts val="0"/>
              </a:spcAft>
              <a:buNone/>
            </a:pPr>
            <a:endParaRPr sz="2000" i="1">
              <a:latin typeface="Calibri"/>
              <a:ea typeface="Calibri"/>
              <a:cs typeface="Calibri"/>
              <a:sym typeface="Calibri"/>
            </a:endParaRPr>
          </a:p>
        </p:txBody>
      </p:sp>
      <p:pic>
        <p:nvPicPr>
          <p:cNvPr id="293" name="Google Shape;293;g1353501599d_0_118"/>
          <p:cNvPicPr preferRelativeResize="0"/>
          <p:nvPr/>
        </p:nvPicPr>
        <p:blipFill>
          <a:blip r:embed="rId3">
            <a:alphaModFix/>
          </a:blip>
          <a:stretch>
            <a:fillRect/>
          </a:stretch>
        </p:blipFill>
        <p:spPr>
          <a:xfrm>
            <a:off x="540995" y="1802478"/>
            <a:ext cx="5187808" cy="3090597"/>
          </a:xfrm>
          <a:prstGeom prst="rect">
            <a:avLst/>
          </a:prstGeom>
          <a:noFill/>
          <a:ln>
            <a:noFill/>
          </a:ln>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7673" y="2004850"/>
            <a:ext cx="2685854" cy="2685854"/>
          </a:xfrm>
          <a:prstGeom prst="rect">
            <a:avLst/>
          </a:prstGeom>
        </p:spPr>
      </p:pic>
      <p:sp>
        <p:nvSpPr>
          <p:cNvPr id="3" name="TextBox 2">
            <a:extLst>
              <a:ext uri="{FF2B5EF4-FFF2-40B4-BE49-F238E27FC236}">
                <a16:creationId xmlns:a16="http://schemas.microsoft.com/office/drawing/2014/main" id="{92D06757-FCD8-C18A-45BE-8C6AE22B601F}"/>
              </a:ext>
            </a:extLst>
          </p:cNvPr>
          <p:cNvSpPr txBox="1"/>
          <p:nvPr/>
        </p:nvSpPr>
        <p:spPr>
          <a:xfrm>
            <a:off x="529390" y="5763128"/>
            <a:ext cx="851835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a:solidFill>
                  <a:schemeClr val="tx1"/>
                </a:solidFill>
                <a:latin typeface="Cambria"/>
                <a:ea typeface="Slack-Lato"/>
                <a:cs typeface="Slack-Lato"/>
                <a:hlinkClick r:id="rId5">
                  <a:extLst>
                    <a:ext uri="{A12FA001-AC4F-418D-AE19-62706E023703}">
                      <ahyp:hlinkClr xmlns:ahyp="http://schemas.microsoft.com/office/drawing/2018/hyperlinkcolor" val="tx"/>
                    </a:ext>
                  </a:extLst>
                </a:hlinkClick>
              </a:rPr>
              <a:t>www.justwatch.com/us/movie/united-in-anger-a-history-of-act-up</a:t>
            </a:r>
            <a:r>
              <a:rPr lang="en-US" sz="2200">
                <a:solidFill>
                  <a:schemeClr val="tx1"/>
                </a:solidFill>
                <a:latin typeface="Cambria"/>
                <a:ea typeface="Slack-Lato"/>
              </a:rPr>
              <a:t> </a:t>
            </a:r>
            <a:endParaRPr lang="en-US" sz="2200">
              <a:solidFill>
                <a:schemeClr val="tx1"/>
              </a:solidFill>
              <a:latin typeface="Cambria"/>
              <a:hlinkClick r:id="" action="ppaction://noaction">
                <a:extLst>
                  <a:ext uri="{A12FA001-AC4F-418D-AE19-62706E023703}">
                    <ahyp:hlinkClr xmlns:ahyp="http://schemas.microsoft.com/office/drawing/2018/hyperlinkcolor" val="tx"/>
                  </a:ext>
                </a:extLst>
              </a:hlinkClick>
            </a:endParaRPr>
          </a:p>
          <a:p>
            <a:pPr algn="ctr"/>
            <a:endParaRPr lang="en-US" sz="2200">
              <a:solidFill>
                <a:schemeClr val="tx1"/>
              </a:solidFill>
              <a:latin typeface="Cambria"/>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Zach</a:t>
            </a:r>
          </a:p>
        </p:txBody>
      </p:sp>
      <p:pic>
        <p:nvPicPr>
          <p:cNvPr id="2" name="Picture 1">
            <a:extLst>
              <a:ext uri="{FF2B5EF4-FFF2-40B4-BE49-F238E27FC236}">
                <a16:creationId xmlns:a16="http://schemas.microsoft.com/office/drawing/2014/main" id="{1DE6FF73-1409-1624-ACE5-D2BA2A843E93}"/>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0765771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142c329b3cd_0_4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Shared Identity </a:t>
            </a:r>
            <a:endParaRPr>
              <a:solidFill>
                <a:schemeClr val="dk1"/>
              </a:solidFill>
            </a:endParaRPr>
          </a:p>
        </p:txBody>
      </p:sp>
      <p:sp>
        <p:nvSpPr>
          <p:cNvPr id="77" name="Google Shape;77;g142c329b3cd_0_47"/>
          <p:cNvSpPr txBox="1">
            <a:spLocks noGrp="1"/>
          </p:cNvSpPr>
          <p:nvPr>
            <p:ph type="body" idx="1"/>
          </p:nvPr>
        </p:nvSpPr>
        <p:spPr>
          <a:xfrm>
            <a:off x="457200" y="1541550"/>
            <a:ext cx="48609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None/>
            </a:pPr>
            <a:r>
              <a:rPr lang="en-US" sz="2600">
                <a:solidFill>
                  <a:schemeClr val="dk1"/>
                </a:solidFill>
                <a:highlight>
                  <a:schemeClr val="lt1"/>
                </a:highlight>
              </a:rPr>
              <a:t>Gather around an identity of your choosing </a:t>
            </a:r>
            <a:endParaRPr sz="2600">
              <a:solidFill>
                <a:schemeClr val="dk1"/>
              </a:solidFill>
              <a:highlight>
                <a:schemeClr val="lt1"/>
              </a:highlight>
            </a:endParaRPr>
          </a:p>
          <a:p>
            <a:pPr marL="0" lvl="0" indent="0" algn="l" rtl="0">
              <a:lnSpc>
                <a:spcPct val="115000"/>
              </a:lnSpc>
              <a:spcBef>
                <a:spcPts val="0"/>
              </a:spcBef>
              <a:spcAft>
                <a:spcPts val="0"/>
              </a:spcAft>
              <a:buNone/>
            </a:pPr>
            <a:endParaRPr sz="2600">
              <a:solidFill>
                <a:schemeClr val="dk1"/>
              </a:solidFill>
              <a:highlight>
                <a:schemeClr val="lt1"/>
              </a:highlight>
            </a:endParaRPr>
          </a:p>
          <a:p>
            <a:pPr marL="0" lvl="0" indent="0" algn="l" rtl="0">
              <a:lnSpc>
                <a:spcPct val="115000"/>
              </a:lnSpc>
              <a:spcBef>
                <a:spcPts val="0"/>
              </a:spcBef>
              <a:spcAft>
                <a:spcPts val="0"/>
              </a:spcAft>
              <a:buNone/>
            </a:pPr>
            <a:r>
              <a:rPr lang="en-US" sz="2600">
                <a:solidFill>
                  <a:schemeClr val="dk1"/>
                </a:solidFill>
                <a:highlight>
                  <a:schemeClr val="lt1"/>
                </a:highlight>
              </a:rPr>
              <a:t>Answer the following discussion questions:</a:t>
            </a:r>
            <a:endParaRPr sz="2600">
              <a:solidFill>
                <a:schemeClr val="dk1"/>
              </a:solidFill>
              <a:highlight>
                <a:schemeClr val="lt1"/>
              </a:highlight>
            </a:endParaRPr>
          </a:p>
          <a:p>
            <a:pPr marL="0" indent="0">
              <a:lnSpc>
                <a:spcPct val="114999"/>
              </a:lnSpc>
              <a:spcBef>
                <a:spcPts val="0"/>
              </a:spcBef>
              <a:buNone/>
            </a:pPr>
            <a:endParaRPr lang="en-US" sz="2600">
              <a:solidFill>
                <a:schemeClr val="dk1"/>
              </a:solidFill>
              <a:highlight>
                <a:schemeClr val="lt1"/>
              </a:highlight>
            </a:endParaRPr>
          </a:p>
          <a:p>
            <a:pPr marL="685800" indent="-393700">
              <a:lnSpc>
                <a:spcPct val="115000"/>
              </a:lnSpc>
              <a:spcBef>
                <a:spcPts val="0"/>
              </a:spcBef>
              <a:buClr>
                <a:schemeClr val="dk1"/>
              </a:buClr>
              <a:buSzPts val="2600"/>
              <a:buFont typeface="Calibri"/>
              <a:buChar char="●"/>
            </a:pPr>
            <a:r>
              <a:rPr lang="en-US" sz="2600">
                <a:solidFill>
                  <a:schemeClr val="dk1"/>
                </a:solidFill>
                <a:highlight>
                  <a:schemeClr val="lt1"/>
                </a:highlight>
              </a:rPr>
              <a:t>Why did you select this piece of your identity? </a:t>
            </a:r>
          </a:p>
          <a:p>
            <a:pPr marL="685800" indent="-393700">
              <a:lnSpc>
                <a:spcPct val="114999"/>
              </a:lnSpc>
              <a:spcBef>
                <a:spcPts val="0"/>
              </a:spcBef>
              <a:buClr>
                <a:schemeClr val="dk1"/>
              </a:buClr>
              <a:buSzPts val="2600"/>
              <a:buFont typeface="Calibri"/>
              <a:buChar char="●"/>
            </a:pPr>
            <a:r>
              <a:rPr lang="en-US" sz="2600">
                <a:solidFill>
                  <a:schemeClr val="dk1"/>
                </a:solidFill>
                <a:highlight>
                  <a:srgbClr val="FFFFFF"/>
                </a:highlight>
              </a:rPr>
              <a:t>What are some challenges of this identity?</a:t>
            </a:r>
          </a:p>
        </p:txBody>
      </p:sp>
      <p:pic>
        <p:nvPicPr>
          <p:cNvPr id="78" name="Google Shape;78;g142c329b3cd_0_47"/>
          <p:cNvPicPr preferRelativeResize="0"/>
          <p:nvPr/>
        </p:nvPicPr>
        <p:blipFill>
          <a:blip r:embed="rId3">
            <a:alphaModFix/>
          </a:blip>
          <a:stretch>
            <a:fillRect/>
          </a:stretch>
        </p:blipFill>
        <p:spPr>
          <a:xfrm>
            <a:off x="5318175" y="1544182"/>
            <a:ext cx="3661925" cy="3661925"/>
          </a:xfrm>
          <a:prstGeom prst="rect">
            <a:avLst/>
          </a:prstGeom>
          <a:noFill/>
          <a:ln>
            <a:noFill/>
          </a:ln>
        </p:spPr>
      </p:pic>
    </p:spTree>
    <p:extLst>
      <p:ext uri="{BB962C8B-B14F-4D97-AF65-F5344CB8AC3E}">
        <p14:creationId xmlns:p14="http://schemas.microsoft.com/office/powerpoint/2010/main" val="29522944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g142c329b3cd_0_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dk1"/>
                </a:solidFill>
              </a:rPr>
              <a:t>Shared Identity </a:t>
            </a:r>
            <a:endParaRPr>
              <a:solidFill>
                <a:schemeClr val="dk1"/>
              </a:solidFill>
            </a:endParaRPr>
          </a:p>
        </p:txBody>
      </p:sp>
      <p:sp>
        <p:nvSpPr>
          <p:cNvPr id="85" name="Google Shape;85;g142c329b3cd_0_3"/>
          <p:cNvSpPr txBox="1">
            <a:spLocks noGrp="1"/>
          </p:cNvSpPr>
          <p:nvPr>
            <p:ph type="body" idx="1"/>
          </p:nvPr>
        </p:nvSpPr>
        <p:spPr>
          <a:xfrm>
            <a:off x="586596" y="819076"/>
            <a:ext cx="8229600" cy="37749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640"/>
              </a:spcBef>
              <a:spcAft>
                <a:spcPts val="0"/>
              </a:spcAft>
              <a:buSzPts val="3200"/>
              <a:buNone/>
            </a:pPr>
            <a:r>
              <a:rPr lang="en-US">
                <a:solidFill>
                  <a:schemeClr val="tx1"/>
                </a:solidFill>
              </a:rPr>
              <a:t>Debrief:</a:t>
            </a:r>
            <a:endParaRPr>
              <a:solidFill>
                <a:schemeClr val="tx1"/>
              </a:solidFill>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something you learned about someone else?</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Calibri"/>
              <a:buChar char="●"/>
            </a:pPr>
            <a:r>
              <a:rPr lang="en-US" sz="3000">
                <a:solidFill>
                  <a:schemeClr val="dk1"/>
                </a:solidFill>
                <a:highlight>
                  <a:srgbClr val="FFFFFF"/>
                </a:highlight>
              </a:rPr>
              <a:t>What was easy/hard about this activity? </a:t>
            </a:r>
            <a:endParaRPr sz="3000">
              <a:solidFill>
                <a:schemeClr val="dk1"/>
              </a:solidFill>
              <a:highlight>
                <a:srgbClr val="FFFFFF"/>
              </a:highlight>
            </a:endParaRPr>
          </a:p>
          <a:p>
            <a:pPr marL="685800" lvl="0" indent="-419100" algn="l" rtl="0">
              <a:lnSpc>
                <a:spcPct val="115000"/>
              </a:lnSpc>
              <a:spcBef>
                <a:spcPts val="0"/>
              </a:spcBef>
              <a:spcAft>
                <a:spcPts val="0"/>
              </a:spcAft>
              <a:buClr>
                <a:schemeClr val="dk1"/>
              </a:buClr>
              <a:buSzPts val="3000"/>
              <a:buFont typeface="Verdana"/>
              <a:buChar char="●"/>
            </a:pPr>
            <a:r>
              <a:rPr lang="en-US" sz="3000">
                <a:solidFill>
                  <a:schemeClr val="dk1"/>
                </a:solidFill>
                <a:highlight>
                  <a:srgbClr val="FFFFFF"/>
                </a:highlight>
              </a:rPr>
              <a:t>How safe did you feel sharing in this activity?</a:t>
            </a:r>
            <a:endParaRPr sz="3000">
              <a:solidFill>
                <a:schemeClr val="dk1"/>
              </a:solidFill>
              <a:highlight>
                <a:srgbClr val="FFFFFF"/>
              </a:highlight>
            </a:endParaRPr>
          </a:p>
          <a:p>
            <a:pPr marL="685800" indent="-419100">
              <a:lnSpc>
                <a:spcPct val="114999"/>
              </a:lnSpc>
              <a:spcBef>
                <a:spcPts val="0"/>
              </a:spcBef>
              <a:buClr>
                <a:srgbClr val="000000"/>
              </a:buClr>
              <a:buSzPts val="3000"/>
              <a:buFont typeface="Verdana"/>
              <a:buChar char="●"/>
            </a:pPr>
            <a:r>
              <a:rPr lang="en-US" sz="3000">
                <a:solidFill>
                  <a:schemeClr val="dk1"/>
                </a:solidFill>
                <a:highlight>
                  <a:srgbClr val="FFFFFF"/>
                </a:highlight>
              </a:rPr>
              <a:t>How do your reactions to today's prompts compare to yesterday?</a:t>
            </a:r>
          </a:p>
          <a:p>
            <a:pPr marL="0" indent="0">
              <a:buNone/>
            </a:pPr>
            <a:endParaRPr lang="en-US"/>
          </a:p>
        </p:txBody>
      </p:sp>
      <p:pic>
        <p:nvPicPr>
          <p:cNvPr id="86" name="Google Shape;86;g142c329b3cd_0_3"/>
          <p:cNvPicPr preferRelativeResize="0"/>
          <p:nvPr/>
        </p:nvPicPr>
        <p:blipFill>
          <a:blip r:embed="rId3">
            <a:alphaModFix/>
          </a:blip>
          <a:stretch>
            <a:fillRect/>
          </a:stretch>
        </p:blipFill>
        <p:spPr>
          <a:xfrm>
            <a:off x="3081078" y="4593895"/>
            <a:ext cx="2656699" cy="1635499"/>
          </a:xfrm>
          <a:prstGeom prst="rect">
            <a:avLst/>
          </a:prstGeom>
          <a:noFill/>
          <a:ln>
            <a:noFill/>
          </a:ln>
        </p:spPr>
      </p:pic>
    </p:spTree>
    <p:extLst>
      <p:ext uri="{BB962C8B-B14F-4D97-AF65-F5344CB8AC3E}">
        <p14:creationId xmlns:p14="http://schemas.microsoft.com/office/powerpoint/2010/main" val="4260454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80658" y="1373263"/>
            <a:ext cx="6009341" cy="3774999"/>
          </a:xfrm>
        </p:spPr>
        <p:txBody>
          <a:bodyPr/>
          <a:lstStyle/>
          <a:p>
            <a:r>
              <a:rPr lang="en-US"/>
              <a:t>Discreet identities bind us</a:t>
            </a:r>
          </a:p>
          <a:p>
            <a:pPr marL="25400" indent="0">
              <a:buNone/>
            </a:pPr>
            <a:endParaRPr lang="en-US"/>
          </a:p>
          <a:p>
            <a:r>
              <a:rPr lang="en-US"/>
              <a:t>We all have pre-conceptions that might not match an actual identity of another</a:t>
            </a:r>
          </a:p>
          <a:p>
            <a:pPr marL="25400" indent="0">
              <a:buNone/>
            </a:pPr>
            <a:endParaRPr lang="en-US"/>
          </a:p>
          <a:p>
            <a:r>
              <a:rPr lang="en-US"/>
              <a:t>We don't get to assign a person's identity for them</a:t>
            </a:r>
          </a:p>
        </p:txBody>
      </p:sp>
      <p:pic>
        <p:nvPicPr>
          <p:cNvPr id="4" name="Picture 3"/>
          <p:cNvPicPr>
            <a:picLocks noChangeAspect="1"/>
          </p:cNvPicPr>
          <p:nvPr/>
        </p:nvPicPr>
        <p:blipFill rotWithShape="1">
          <a:blip r:embed="rId2"/>
          <a:srcRect l="21981" r="15170"/>
          <a:stretch/>
        </p:blipFill>
        <p:spPr>
          <a:xfrm>
            <a:off x="256960" y="1190637"/>
            <a:ext cx="2130701" cy="3390221"/>
          </a:xfrm>
          <a:prstGeom prst="rect">
            <a:avLst/>
          </a:prstGeom>
        </p:spPr>
      </p:pic>
    </p:spTree>
    <p:extLst>
      <p:ext uri="{BB962C8B-B14F-4D97-AF65-F5344CB8AC3E}">
        <p14:creationId xmlns:p14="http://schemas.microsoft.com/office/powerpoint/2010/main" val="22967309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40D2ECE-7E69-B152-BD77-0EDE91E02A7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4F0824EA-8BFC-B1F3-D255-1B3903CB47EA}"/>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Rachel</a:t>
            </a:r>
          </a:p>
        </p:txBody>
      </p:sp>
      <p:pic>
        <p:nvPicPr>
          <p:cNvPr id="2" name="Picture 1">
            <a:extLst>
              <a:ext uri="{FF2B5EF4-FFF2-40B4-BE49-F238E27FC236}">
                <a16:creationId xmlns:a16="http://schemas.microsoft.com/office/drawing/2014/main" id="{37676280-6B79-00A7-980E-392630E02888}"/>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21797510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g1353501599d_0_11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Activity</a:t>
            </a:r>
            <a:endParaRPr>
              <a:solidFill>
                <a:schemeClr val="dk1"/>
              </a:solidFill>
            </a:endParaRPr>
          </a:p>
        </p:txBody>
      </p:sp>
      <p:sp>
        <p:nvSpPr>
          <p:cNvPr id="269" name="Google Shape;269;g1353501599d_0_112"/>
          <p:cNvSpPr txBox="1">
            <a:spLocks noGrp="1"/>
          </p:cNvSpPr>
          <p:nvPr>
            <p:ph type="body" idx="1"/>
          </p:nvPr>
        </p:nvSpPr>
        <p:spPr>
          <a:xfrm>
            <a:off x="400895" y="869383"/>
            <a:ext cx="8342210" cy="5110377"/>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Look and read your Arc of LGBTQ+ Oppression and Justice Over Time Card.</a:t>
            </a:r>
            <a:endParaRPr/>
          </a:p>
          <a:p>
            <a:pPr marL="0" lvl="0" indent="0" algn="l" rtl="0">
              <a:spcBef>
                <a:spcPts val="640"/>
              </a:spcBef>
              <a:spcAft>
                <a:spcPts val="0"/>
              </a:spcAft>
              <a:buNone/>
            </a:pPr>
            <a:endParaRPr lang="en-US"/>
          </a:p>
          <a:p>
            <a:pPr marL="0" lvl="0" indent="0" algn="l" rtl="0">
              <a:spcBef>
                <a:spcPts val="640"/>
              </a:spcBef>
              <a:spcAft>
                <a:spcPts val="0"/>
              </a:spcAft>
              <a:buNone/>
            </a:pPr>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8926" y="2767768"/>
            <a:ext cx="8346147" cy="285927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35630c3f24_0_0"/>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Timeline Debrief</a:t>
            </a:r>
            <a:endParaRPr>
              <a:solidFill>
                <a:schemeClr val="dk1"/>
              </a:solidFill>
            </a:endParaRPr>
          </a:p>
        </p:txBody>
      </p:sp>
      <p:sp>
        <p:nvSpPr>
          <p:cNvPr id="276" name="Google Shape;276;g135630c3f24_0_0"/>
          <p:cNvSpPr txBox="1">
            <a:spLocks noGrp="1"/>
          </p:cNvSpPr>
          <p:nvPr>
            <p:ph type="body" idx="1"/>
          </p:nvPr>
        </p:nvSpPr>
        <p:spPr>
          <a:xfrm>
            <a:off x="457200" y="1476253"/>
            <a:ext cx="8229600" cy="4649700"/>
          </a:xfrm>
          <a:prstGeom prst="rect">
            <a:avLst/>
          </a:prstGeom>
        </p:spPr>
        <p:txBody>
          <a:bodyPr spcFirstLastPara="1" wrap="square" lIns="91425" tIns="45700" rIns="91425" bIns="45700" anchor="t" anchorCtr="0">
            <a:noAutofit/>
          </a:bodyPr>
          <a:lstStyle/>
          <a:p>
            <a:pPr indent="-457200"/>
            <a:r>
              <a:rPr lang="en-US" sz="2600">
                <a:solidFill>
                  <a:schemeClr val="dk1"/>
                </a:solidFill>
                <a:latin typeface="Arial"/>
                <a:ea typeface="Arial"/>
                <a:cs typeface="Arial"/>
                <a:sym typeface="Arial"/>
              </a:rPr>
              <a:t>What were new events that you learned about?  </a:t>
            </a:r>
            <a:endParaRPr lang="en-US" sz="2600">
              <a:solidFill>
                <a:schemeClr val="dk1"/>
              </a:solidFill>
              <a:latin typeface="Arial"/>
              <a:ea typeface="Arial"/>
              <a:cs typeface="Arial"/>
            </a:endParaRPr>
          </a:p>
          <a:p>
            <a:pPr lvl="0" indent="-457200" algn="l" rtl="0">
              <a:spcBef>
                <a:spcPts val="640"/>
              </a:spcBef>
              <a:spcAft>
                <a:spcPts val="0"/>
              </a:spcAft>
            </a:pPr>
            <a:r>
              <a:rPr lang="en-US" sz="2600">
                <a:solidFill>
                  <a:schemeClr val="dk1"/>
                </a:solidFill>
                <a:latin typeface="Arial"/>
                <a:ea typeface="Arial"/>
                <a:cs typeface="Arial"/>
                <a:sym typeface="Arial"/>
              </a:rPr>
              <a:t>Why do you think this was new to you?</a:t>
            </a:r>
            <a:endParaRPr sz="2600">
              <a:solidFill>
                <a:schemeClr val="dk1"/>
              </a:solidFill>
              <a:latin typeface="Arial"/>
              <a:ea typeface="Arial"/>
              <a:cs typeface="Arial"/>
            </a:endParaRPr>
          </a:p>
          <a:p>
            <a:pPr indent="-457200"/>
            <a:r>
              <a:rPr lang="en-US" sz="2600">
                <a:solidFill>
                  <a:schemeClr val="dk1"/>
                </a:solidFill>
                <a:latin typeface="Arial"/>
              </a:rPr>
              <a:t>What other communities of people in the United States have had their history erased? </a:t>
            </a:r>
            <a:endParaRPr sz="2600">
              <a:solidFill>
                <a:schemeClr val="dk1"/>
              </a:solidFill>
              <a:latin typeface="Arial"/>
            </a:endParaRPr>
          </a:p>
          <a:p>
            <a:pPr indent="-457200"/>
            <a:r>
              <a:rPr lang="en-US" sz="2600">
                <a:solidFill>
                  <a:schemeClr val="dk1"/>
                </a:solidFill>
                <a:latin typeface="Arial"/>
              </a:rPr>
              <a:t>What impact do you think this has on people who hold these identities? </a:t>
            </a:r>
            <a:endParaRPr sz="2600">
              <a:solidFill>
                <a:schemeClr val="dk1"/>
              </a:solidFill>
              <a:latin typeface="Arial"/>
            </a:endParaRPr>
          </a:p>
          <a:p>
            <a:pPr lvl="0" indent="-457200" algn="l" rtl="0">
              <a:spcBef>
                <a:spcPts val="640"/>
              </a:spcBef>
              <a:spcAft>
                <a:spcPts val="0"/>
              </a:spcAft>
            </a:pPr>
            <a:r>
              <a:rPr lang="en-US" sz="2600">
                <a:solidFill>
                  <a:schemeClr val="dk1"/>
                </a:solidFill>
                <a:latin typeface="Arial"/>
              </a:rPr>
              <a:t>What impact do you think this has on people who don’t hold these identities?</a:t>
            </a:r>
            <a:endParaRPr sz="4700">
              <a:solidFill>
                <a:schemeClr val="dk1"/>
              </a:solidFill>
              <a:latin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g135630c3f24_0_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Key Ideas</a:t>
            </a:r>
            <a:endParaRPr>
              <a:solidFill>
                <a:schemeClr val="dk1"/>
              </a:solidFill>
            </a:endParaRPr>
          </a:p>
        </p:txBody>
      </p:sp>
      <p:sp>
        <p:nvSpPr>
          <p:cNvPr id="283" name="Google Shape;283;g135630c3f24_0_7"/>
          <p:cNvSpPr txBox="1">
            <a:spLocks noGrp="1"/>
          </p:cNvSpPr>
          <p:nvPr>
            <p:ph type="body" idx="1"/>
          </p:nvPr>
        </p:nvSpPr>
        <p:spPr>
          <a:xfrm>
            <a:off x="3139254" y="1048282"/>
            <a:ext cx="5497443" cy="3973945"/>
          </a:xfrm>
          <a:prstGeom prst="rect">
            <a:avLst/>
          </a:prstGeom>
        </p:spPr>
        <p:txBody>
          <a:bodyPr spcFirstLastPara="1" wrap="square" lIns="91425" tIns="45700" rIns="91425" bIns="45700" anchor="t" anchorCtr="0">
            <a:noAutofit/>
          </a:bodyPr>
          <a:lstStyle/>
          <a:p>
            <a:pPr indent="-457200"/>
            <a:r>
              <a:rPr lang="en-US" sz="2800"/>
              <a:t>Oppressed people’s stories are deliberately kept out of the telling of the story of what we know as the United States of America.</a:t>
            </a:r>
          </a:p>
          <a:p>
            <a:pPr indent="-457200"/>
            <a:r>
              <a:rPr lang="en-US" sz="2800">
                <a:solidFill>
                  <a:srgbClr val="002060"/>
                </a:solidFill>
                <a:ea typeface="Roboto"/>
                <a:cs typeface="Roboto"/>
              </a:rPr>
              <a:t>What we now call the United States of America is still an uncomfortable, awkward, and sometimes unsafe place to be a member of the LGBTQ+ community. </a:t>
            </a:r>
          </a:p>
          <a:p>
            <a:pPr indent="-457200"/>
            <a:endParaRPr lang="en-US" sz="2800"/>
          </a:p>
          <a:p>
            <a:pPr indent="-457200"/>
            <a:endParaRPr lang="en-US" sz="2800"/>
          </a:p>
          <a:p>
            <a:pPr indent="-457200"/>
            <a:endParaRPr lang="en-US" sz="2800"/>
          </a:p>
        </p:txBody>
      </p:sp>
      <p:pic>
        <p:nvPicPr>
          <p:cNvPr id="3" name="Picture 2"/>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29806991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A76F1AF2-B987-4B05-5C6E-5BDF0397C594}"/>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4F0A70B-CC94-44D8-42BD-C62C0F494E7A}"/>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Sara</a:t>
            </a:r>
          </a:p>
        </p:txBody>
      </p:sp>
      <p:pic>
        <p:nvPicPr>
          <p:cNvPr id="2" name="Picture 1">
            <a:extLst>
              <a:ext uri="{FF2B5EF4-FFF2-40B4-BE49-F238E27FC236}">
                <a16:creationId xmlns:a16="http://schemas.microsoft.com/office/drawing/2014/main" id="{629B97A9-67F1-EF82-B2D3-50356DCC8310}"/>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257728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Movement and Change</a:t>
            </a:r>
            <a:endParaRPr>
              <a:solidFill>
                <a:schemeClr val="dk1"/>
              </a:solidFill>
            </a:endParaRPr>
          </a:p>
        </p:txBody>
      </p:sp>
      <p:pic>
        <p:nvPicPr>
          <p:cNvPr id="300" name="Google Shape;300;p54"/>
          <p:cNvPicPr preferRelativeResize="0"/>
          <p:nvPr/>
        </p:nvPicPr>
        <p:blipFill rotWithShape="1">
          <a:blip r:embed="rId3">
            <a:alphaModFix/>
          </a:blip>
          <a:srcRect/>
          <a:stretch/>
        </p:blipFill>
        <p:spPr>
          <a:xfrm>
            <a:off x="2147951" y="1628217"/>
            <a:ext cx="4848098" cy="3601565"/>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64</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8914788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75"/>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solidFill>
                  <a:schemeClr val="bg2"/>
                </a:solidFill>
                <a:latin typeface="Libre Franklin"/>
                <a:ea typeface="Libre Franklin"/>
                <a:cs typeface="Libre Franklin"/>
                <a:sym typeface="Libre Franklin"/>
              </a:rPr>
              <a:t>Transgender Terminology</a:t>
            </a:r>
            <a:endParaRPr>
              <a:solidFill>
                <a:schemeClr val="bg2"/>
              </a:solidFill>
            </a:endParaRPr>
          </a:p>
        </p:txBody>
      </p:sp>
      <p:pic>
        <p:nvPicPr>
          <p:cNvPr id="346" name="Google Shape;346;p75"/>
          <p:cNvPicPr preferRelativeResize="0"/>
          <p:nvPr/>
        </p:nvPicPr>
        <p:blipFill rotWithShape="1">
          <a:blip r:embed="rId3">
            <a:alphaModFix amt="46000"/>
          </a:blip>
          <a:srcRect/>
          <a:stretch/>
        </p:blipFill>
        <p:spPr>
          <a:xfrm rot="218200">
            <a:off x="2263514" y="1271996"/>
            <a:ext cx="4095231" cy="4586659"/>
          </a:xfrm>
          <a:prstGeom prst="rect">
            <a:avLst/>
          </a:prstGeom>
          <a:noFill/>
          <a:ln>
            <a:noFill/>
          </a:ln>
        </p:spPr>
      </p:pic>
      <p:sp>
        <p:nvSpPr>
          <p:cNvPr id="347" name="Google Shape;347;p75"/>
          <p:cNvSpPr txBox="1"/>
          <p:nvPr/>
        </p:nvSpPr>
        <p:spPr>
          <a:xfrm>
            <a:off x="2001187" y="3086973"/>
            <a:ext cx="2053652"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Trans woman</a:t>
            </a:r>
            <a:endParaRPr sz="1400" b="0" i="0" u="none" strike="noStrike" cap="none">
              <a:solidFill>
                <a:srgbClr val="000000"/>
              </a:solidFill>
              <a:latin typeface="Arial"/>
              <a:ea typeface="Arial"/>
              <a:cs typeface="Arial"/>
              <a:sym typeface="Arial"/>
            </a:endParaRPr>
          </a:p>
        </p:txBody>
      </p:sp>
      <p:sp>
        <p:nvSpPr>
          <p:cNvPr id="348" name="Google Shape;348;p75"/>
          <p:cNvSpPr txBox="1"/>
          <p:nvPr/>
        </p:nvSpPr>
        <p:spPr>
          <a:xfrm>
            <a:off x="5395396" y="3057493"/>
            <a:ext cx="2635770" cy="24929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1" i="0" u="none" strike="noStrike" cap="none">
                <a:solidFill>
                  <a:srgbClr val="000000"/>
                </a:solidFill>
                <a:latin typeface="Arial"/>
                <a:ea typeface="Arial"/>
                <a:cs typeface="Arial"/>
                <a:sym typeface="Arial"/>
              </a:rPr>
              <a:t>Non-Binary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Genderqueer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Genderfluid</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Bigender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Demigirl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Agender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Neutrois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600"/>
              <a:buFont typeface="Arial"/>
              <a:buNone/>
            </a:pPr>
            <a:r>
              <a:rPr lang="en-US" sz="1600" b="0" i="0" u="none" strike="noStrike" cap="none">
                <a:solidFill>
                  <a:srgbClr val="000000"/>
                </a:solidFill>
                <a:latin typeface="Arial"/>
                <a:ea typeface="Arial"/>
                <a:cs typeface="Arial"/>
                <a:sym typeface="Arial"/>
              </a:rPr>
              <a:t>…and more!</a:t>
            </a:r>
            <a:endParaRPr sz="1400" b="0" i="0" u="none" strike="noStrike" cap="none">
              <a:solidFill>
                <a:srgbClr val="000000"/>
              </a:solidFill>
              <a:latin typeface="Arial"/>
              <a:ea typeface="Arial"/>
              <a:cs typeface="Arial"/>
              <a:sym typeface="Arial"/>
            </a:endParaRPr>
          </a:p>
        </p:txBody>
      </p:sp>
      <p:sp>
        <p:nvSpPr>
          <p:cNvPr id="349" name="Google Shape;349;p75"/>
          <p:cNvSpPr txBox="1"/>
          <p:nvPr/>
        </p:nvSpPr>
        <p:spPr>
          <a:xfrm>
            <a:off x="3028013" y="1903751"/>
            <a:ext cx="2698230" cy="58477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200"/>
              <a:buFont typeface="Arial"/>
              <a:buNone/>
            </a:pPr>
            <a:r>
              <a:rPr lang="en-US" sz="3200" b="0" i="0" u="none" strike="noStrike" cap="none">
                <a:solidFill>
                  <a:srgbClr val="000000"/>
                </a:solidFill>
                <a:latin typeface="Arial"/>
                <a:ea typeface="Arial"/>
                <a:cs typeface="Arial"/>
                <a:sym typeface="Arial"/>
              </a:rPr>
              <a:t>Transgender</a:t>
            </a:r>
            <a:endParaRPr sz="1400" b="0" i="0" u="none" strike="noStrike" cap="none">
              <a:solidFill>
                <a:srgbClr val="000000"/>
              </a:solidFill>
              <a:latin typeface="Arial"/>
              <a:ea typeface="Arial"/>
              <a:cs typeface="Arial"/>
              <a:sym typeface="Arial"/>
            </a:endParaRPr>
          </a:p>
        </p:txBody>
      </p:sp>
      <p:sp>
        <p:nvSpPr>
          <p:cNvPr id="351" name="Google Shape;351;p75"/>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65</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g13341f589b3_0_382"/>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295" name="Google Shape;295;g13341f589b3_0_382"/>
          <p:cNvSpPr/>
          <p:nvPr/>
        </p:nvSpPr>
        <p:spPr>
          <a:xfrm>
            <a:off x="5308235" y="2718153"/>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6" name="Google Shape;296;g13341f589b3_0_382"/>
          <p:cNvSpPr txBox="1"/>
          <p:nvPr/>
        </p:nvSpPr>
        <p:spPr>
          <a:xfrm>
            <a:off x="5574935" y="2803845"/>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297" name="Google Shape;297;g13341f589b3_0_382"/>
          <p:cNvSpPr/>
          <p:nvPr/>
        </p:nvSpPr>
        <p:spPr>
          <a:xfrm>
            <a:off x="832590" y="2760162"/>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98" name="Google Shape;298;g13341f589b3_0_382"/>
          <p:cNvSpPr txBox="1"/>
          <p:nvPr/>
        </p:nvSpPr>
        <p:spPr>
          <a:xfrm>
            <a:off x="832591" y="2856822"/>
            <a:ext cx="2947500" cy="646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BINARY</a:t>
            </a:r>
            <a:endParaRPr sz="1400" b="0" i="0" u="none" strike="noStrike" cap="none">
              <a:solidFill>
                <a:srgbClr val="000000"/>
              </a:solidFill>
              <a:latin typeface="Arial"/>
              <a:ea typeface="Arial"/>
              <a:cs typeface="Arial"/>
              <a:sym typeface="Arial"/>
            </a:endParaRPr>
          </a:p>
        </p:txBody>
      </p:sp>
      <p:sp>
        <p:nvSpPr>
          <p:cNvPr id="299" name="Google Shape;299;g13341f589b3_0_382"/>
          <p:cNvSpPr txBox="1"/>
          <p:nvPr/>
        </p:nvSpPr>
        <p:spPr>
          <a:xfrm>
            <a:off x="977316" y="3772792"/>
            <a:ext cx="29475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Calibri"/>
                <a:ea typeface="Calibri"/>
                <a:cs typeface="Calibri"/>
                <a:sym typeface="Calibri"/>
              </a:rPr>
              <a:t>MAN	    WOMAN</a:t>
            </a:r>
            <a:endParaRPr sz="1400" b="0" i="0" u="none" strike="noStrike" cap="none">
              <a:solidFill>
                <a:srgbClr val="000000"/>
              </a:solidFill>
              <a:latin typeface="Arial"/>
              <a:ea typeface="Arial"/>
              <a:cs typeface="Arial"/>
              <a:sym typeface="Arial"/>
            </a:endParaRPr>
          </a:p>
        </p:txBody>
      </p:sp>
      <p:cxnSp>
        <p:nvCxnSpPr>
          <p:cNvPr id="300" name="Google Shape;300;g13341f589b3_0_382"/>
          <p:cNvCxnSpPr/>
          <p:nvPr/>
        </p:nvCxnSpPr>
        <p:spPr>
          <a:xfrm>
            <a:off x="4466667" y="2856822"/>
            <a:ext cx="0" cy="32091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01" name="Google Shape;301;g13341f589b3_0_382"/>
          <p:cNvSpPr txBox="1"/>
          <p:nvPr/>
        </p:nvSpPr>
        <p:spPr>
          <a:xfrm>
            <a:off x="4830966" y="3743094"/>
            <a:ext cx="3983400" cy="1785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person who does not identify exclusively as a woman or man. They may be both, somewhere in between, or outside the categories of woman and man.</a:t>
            </a:r>
            <a:endParaRPr sz="1400" b="0" i="0" u="none" strike="noStrike" cap="none">
              <a:solidFill>
                <a:srgbClr val="000000"/>
              </a:solidFill>
              <a:latin typeface="Arial"/>
              <a:ea typeface="Arial"/>
              <a:cs typeface="Arial"/>
              <a:sym typeface="Arial"/>
            </a:endParaRPr>
          </a:p>
        </p:txBody>
      </p:sp>
      <p:sp>
        <p:nvSpPr>
          <p:cNvPr id="302" name="Google Shape;302;g13341f589b3_0_38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66</a:t>
            </a:fld>
            <a:endParaRPr sz="1800" b="0" i="0" u="none" strike="noStrike" cap="none">
              <a:solidFill>
                <a:schemeClr val="dk1"/>
              </a:solidFill>
              <a:latin typeface="Calibri"/>
              <a:ea typeface="Calibri"/>
              <a:cs typeface="Calibri"/>
              <a:sym typeface="Calibri"/>
            </a:endParaRPr>
          </a:p>
        </p:txBody>
      </p:sp>
      <p:sp>
        <p:nvSpPr>
          <p:cNvPr id="304" name="Google Shape;304;g13341f589b3_0_382"/>
          <p:cNvSpPr/>
          <p:nvPr/>
        </p:nvSpPr>
        <p:spPr>
          <a:xfrm>
            <a:off x="3783484" y="1355390"/>
            <a:ext cx="1366500" cy="1292400"/>
          </a:xfrm>
          <a:prstGeom prst="ellipse">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05" name="Google Shape;305;g13341f589b3_0_382"/>
          <p:cNvSpPr txBox="1"/>
          <p:nvPr/>
        </p:nvSpPr>
        <p:spPr>
          <a:xfrm>
            <a:off x="3783484" y="1518953"/>
            <a:ext cx="1366500" cy="831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Gender Identities</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53776659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g13341f589b3_0_48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Binary &amp; Non-binary</a:t>
            </a:r>
            <a:endParaRPr/>
          </a:p>
        </p:txBody>
      </p:sp>
      <p:sp>
        <p:nvSpPr>
          <p:cNvPr id="311" name="Google Shape;311;g13341f589b3_0_488"/>
          <p:cNvSpPr/>
          <p:nvPr/>
        </p:nvSpPr>
        <p:spPr>
          <a:xfrm>
            <a:off x="3098283" y="1669938"/>
            <a:ext cx="2947500" cy="800100"/>
          </a:xfrm>
          <a:prstGeom prst="rect">
            <a:avLst/>
          </a:prstGeom>
          <a:solidFill>
            <a:srgbClr val="F26B37"/>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2" name="Google Shape;312;g13341f589b3_0_488"/>
          <p:cNvSpPr txBox="1"/>
          <p:nvPr/>
        </p:nvSpPr>
        <p:spPr>
          <a:xfrm>
            <a:off x="3364983" y="1755630"/>
            <a:ext cx="2680800"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NON-BINARY</a:t>
            </a:r>
            <a:endParaRPr sz="1400" b="0" i="0" u="none" strike="noStrike" cap="none">
              <a:solidFill>
                <a:srgbClr val="000000"/>
              </a:solidFill>
              <a:latin typeface="Arial"/>
              <a:ea typeface="Arial"/>
              <a:cs typeface="Arial"/>
              <a:sym typeface="Arial"/>
            </a:endParaRPr>
          </a:p>
        </p:txBody>
      </p:sp>
      <p:sp>
        <p:nvSpPr>
          <p:cNvPr id="313" name="Google Shape;313;g13341f589b3_0_488"/>
          <p:cNvSpPr txBox="1"/>
          <p:nvPr/>
        </p:nvSpPr>
        <p:spPr>
          <a:xfrm>
            <a:off x="713678" y="2873299"/>
            <a:ext cx="7892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“It’s not that I don’t fit into being a man or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200"/>
              <a:buFont typeface="Arial"/>
              <a:buNone/>
            </a:pPr>
            <a:r>
              <a:rPr lang="en-US" sz="2200" b="0" i="1" u="none" strike="noStrike" cap="none">
                <a:solidFill>
                  <a:schemeClr val="dk2"/>
                </a:solidFill>
                <a:latin typeface="Calibri"/>
                <a:ea typeface="Calibri"/>
                <a:cs typeface="Calibri"/>
                <a:sym typeface="Calibri"/>
              </a:rPr>
              <a:t> I don’t see a difference.”</a:t>
            </a:r>
            <a:r>
              <a:rPr lang="en-US" sz="22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314" name="Google Shape;314;g13341f589b3_0_488"/>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67</a:t>
            </a:fld>
            <a:endParaRPr sz="1800" b="0" i="0" u="none" strike="noStrike" cap="none">
              <a:solidFill>
                <a:schemeClr val="dk1"/>
              </a:solidFill>
              <a:latin typeface="Calibri"/>
              <a:ea typeface="Calibri"/>
              <a:cs typeface="Calibri"/>
              <a:sym typeface="Calibri"/>
            </a:endParaRPr>
          </a:p>
        </p:txBody>
      </p:sp>
      <p:cxnSp>
        <p:nvCxnSpPr>
          <p:cNvPr id="316" name="Google Shape;316;g13341f589b3_0_488"/>
          <p:cNvCxnSpPr/>
          <p:nvPr/>
        </p:nvCxnSpPr>
        <p:spPr>
          <a:xfrm>
            <a:off x="4466667" y="3980986"/>
            <a:ext cx="0" cy="1884300"/>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0"/>
              </a:srgbClr>
            </a:outerShdw>
          </a:effectLst>
        </p:spPr>
      </p:cxnSp>
      <p:sp>
        <p:nvSpPr>
          <p:cNvPr id="317" name="Google Shape;317;g13341f589b3_0_488"/>
          <p:cNvSpPr/>
          <p:nvPr/>
        </p:nvSpPr>
        <p:spPr>
          <a:xfrm>
            <a:off x="1126273" y="4393362"/>
            <a:ext cx="869700" cy="892200"/>
          </a:xfrm>
          <a:prstGeom prst="ellipse">
            <a:avLst/>
          </a:prstGeom>
          <a:solidFill>
            <a:srgbClr val="FFFD78"/>
          </a:solidFill>
          <a:ln w="9525" cap="flat" cmpd="sng">
            <a:solidFill>
              <a:srgbClr val="FFFD78"/>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8" name="Google Shape;318;g13341f589b3_0_488"/>
          <p:cNvSpPr/>
          <p:nvPr/>
        </p:nvSpPr>
        <p:spPr>
          <a:xfrm>
            <a:off x="2589899" y="4393075"/>
            <a:ext cx="869700" cy="892200"/>
          </a:xfrm>
          <a:prstGeom prst="ellipse">
            <a:avLst/>
          </a:prstGeom>
          <a:solidFill>
            <a:srgbClr val="0070C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19" name="Google Shape;319;g13341f589b3_0_488"/>
          <p:cNvSpPr/>
          <p:nvPr/>
        </p:nvSpPr>
        <p:spPr>
          <a:xfrm>
            <a:off x="5028113" y="4750821"/>
            <a:ext cx="869700" cy="892200"/>
          </a:xfrm>
          <a:prstGeom prst="ellipse">
            <a:avLst/>
          </a:prstGeom>
          <a:solidFill>
            <a:srgbClr val="008F00"/>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2" name="Picture 1" descr="A rainbow painted on a black background&#10;&#10;Description automatically generated">
            <a:extLst>
              <a:ext uri="{FF2B5EF4-FFF2-40B4-BE49-F238E27FC236}">
                <a16:creationId xmlns:a16="http://schemas.microsoft.com/office/drawing/2014/main" id="{6B80D708-E08E-5836-8DBA-F8286E8C050D}"/>
              </a:ext>
            </a:extLst>
          </p:cNvPr>
          <p:cNvPicPr>
            <a:picLocks noChangeAspect="1"/>
          </p:cNvPicPr>
          <p:nvPr/>
        </p:nvPicPr>
        <p:blipFill>
          <a:blip r:embed="rId3"/>
          <a:stretch>
            <a:fillRect/>
          </a:stretch>
        </p:blipFill>
        <p:spPr>
          <a:xfrm>
            <a:off x="5782235" y="3742764"/>
            <a:ext cx="1826560" cy="1165414"/>
          </a:xfrm>
          <a:prstGeom prst="rect">
            <a:avLst/>
          </a:prstGeom>
        </p:spPr>
      </p:pic>
      <p:pic>
        <p:nvPicPr>
          <p:cNvPr id="3" name="Picture 2" descr="A rainbow colored heart on a black background&#10;&#10;Description automatically generated">
            <a:extLst>
              <a:ext uri="{FF2B5EF4-FFF2-40B4-BE49-F238E27FC236}">
                <a16:creationId xmlns:a16="http://schemas.microsoft.com/office/drawing/2014/main" id="{4D6B09A1-5E3C-7A57-7ACC-3E620D214E1C}"/>
              </a:ext>
            </a:extLst>
          </p:cNvPr>
          <p:cNvPicPr>
            <a:picLocks noChangeAspect="1"/>
          </p:cNvPicPr>
          <p:nvPr/>
        </p:nvPicPr>
        <p:blipFill>
          <a:blip r:embed="rId4"/>
          <a:stretch>
            <a:fillRect/>
          </a:stretch>
        </p:blipFill>
        <p:spPr>
          <a:xfrm>
            <a:off x="6825207" y="4654923"/>
            <a:ext cx="1365468" cy="1156448"/>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2278348" y="1339438"/>
            <a:ext cx="6577961" cy="4594685"/>
          </a:xfrm>
        </p:spPr>
        <p:txBody>
          <a:bodyPr>
            <a:normAutofit lnSpcReduction="10000"/>
          </a:bodyPr>
          <a:lstStyle/>
          <a:p>
            <a:r>
              <a:rPr lang="en-US" sz="3300"/>
              <a:t>Gender identities are constructed as binary, however, people's identities are much more fluid.</a:t>
            </a:r>
          </a:p>
          <a:p>
            <a:r>
              <a:rPr lang="en-US" sz="3300"/>
              <a:t>People who identify as non-binary express their gender identity in many ways</a:t>
            </a:r>
          </a:p>
          <a:p>
            <a:r>
              <a:rPr lang="en-US" sz="3300"/>
              <a:t>People's gender identity and sexual orientation can shift at different times. </a:t>
            </a:r>
            <a:endParaRPr lang="en-US"/>
          </a:p>
        </p:txBody>
      </p:sp>
      <p:pic>
        <p:nvPicPr>
          <p:cNvPr id="32" name="Picture 31"/>
          <p:cNvPicPr>
            <a:picLocks noChangeAspect="1"/>
          </p:cNvPicPr>
          <p:nvPr/>
        </p:nvPicPr>
        <p:blipFill rotWithShape="1">
          <a:blip r:embed="rId2"/>
          <a:srcRect l="23345" r="20898"/>
          <a:stretch/>
        </p:blipFill>
        <p:spPr>
          <a:xfrm>
            <a:off x="93426" y="1179579"/>
            <a:ext cx="2275865" cy="4081784"/>
          </a:xfrm>
          <a:prstGeom prst="rect">
            <a:avLst/>
          </a:prstGeom>
        </p:spPr>
      </p:pic>
    </p:spTree>
    <p:extLst>
      <p:ext uri="{BB962C8B-B14F-4D97-AF65-F5344CB8AC3E}">
        <p14:creationId xmlns:p14="http://schemas.microsoft.com/office/powerpoint/2010/main" val="133657036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5F4AB-5440-6D71-24AB-C41ACF455E2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58E11812-78DD-722A-AEC2-633BD68A6657}"/>
              </a:ext>
            </a:extLst>
          </p:cNvPr>
          <p:cNvSpPr>
            <a:spLocks noGrp="1"/>
          </p:cNvSpPr>
          <p:nvPr>
            <p:ph type="body" idx="1"/>
          </p:nvPr>
        </p:nvSpPr>
        <p:spPr/>
        <p:txBody>
          <a:bodyPr/>
          <a:lstStyle/>
          <a:p>
            <a:pPr marL="25400" indent="0">
              <a:buNone/>
            </a:pPr>
            <a:r>
              <a:rPr lang="en-US" sz="4800"/>
              <a:t>"But science says..."</a:t>
            </a:r>
            <a:endParaRPr lang="en-US"/>
          </a:p>
        </p:txBody>
      </p:sp>
    </p:spTree>
    <p:extLst>
      <p:ext uri="{BB962C8B-B14F-4D97-AF65-F5344CB8AC3E}">
        <p14:creationId xmlns:p14="http://schemas.microsoft.com/office/powerpoint/2010/main" val="199398766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g13341f589b3_0_68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Intersex</a:t>
            </a:r>
            <a:endParaRPr/>
          </a:p>
        </p:txBody>
      </p:sp>
      <p:sp>
        <p:nvSpPr>
          <p:cNvPr id="359" name="Google Shape;359;g13341f589b3_0_683"/>
          <p:cNvSpPr txBox="1">
            <a:spLocks noGrp="1"/>
          </p:cNvSpPr>
          <p:nvPr>
            <p:ph type="body" idx="1"/>
          </p:nvPr>
        </p:nvSpPr>
        <p:spPr>
          <a:xfrm>
            <a:off x="4080350" y="1737151"/>
            <a:ext cx="4949400" cy="4313400"/>
          </a:xfrm>
          <a:prstGeom prst="rect">
            <a:avLst/>
          </a:prstGeom>
          <a:noFill/>
          <a:ln>
            <a:noFill/>
          </a:ln>
        </p:spPr>
        <p:txBody>
          <a:bodyPr spcFirstLastPara="1" wrap="square" lIns="91425" tIns="45700" rIns="91425" bIns="45700" anchor="t" anchorCtr="0">
            <a:normAutofit fontScale="92500"/>
          </a:bodyPr>
          <a:lstStyle/>
          <a:p>
            <a:pPr marL="0" indent="0">
              <a:spcBef>
                <a:spcPts val="0"/>
              </a:spcBef>
              <a:buSzPct val="100000"/>
              <a:buNone/>
            </a:pPr>
            <a:r>
              <a:rPr lang="en-US" sz="4000" b="1"/>
              <a:t>Intersex </a:t>
            </a:r>
            <a:r>
              <a:rPr lang="en-US" sz="4000"/>
              <a:t>is a general term used for a variety of people born with a reproductive or sexual anatomy that doesn’t fit the typical definitions of female or male.</a:t>
            </a:r>
            <a:endParaRPr/>
          </a:p>
          <a:p>
            <a:pPr marL="0" lvl="0" indent="0" algn="l" rtl="0">
              <a:lnSpc>
                <a:spcPct val="100000"/>
              </a:lnSpc>
              <a:spcBef>
                <a:spcPts val="352"/>
              </a:spcBef>
              <a:spcAft>
                <a:spcPts val="0"/>
              </a:spcAft>
              <a:buClr>
                <a:schemeClr val="dk2"/>
              </a:buClr>
              <a:buSzPct val="100000"/>
              <a:buNone/>
            </a:pPr>
            <a:endParaRPr/>
          </a:p>
        </p:txBody>
      </p:sp>
      <p:grpSp>
        <p:nvGrpSpPr>
          <p:cNvPr id="360" name="Google Shape;360;g13341f589b3_0_683"/>
          <p:cNvGrpSpPr/>
          <p:nvPr/>
        </p:nvGrpSpPr>
        <p:grpSpPr>
          <a:xfrm>
            <a:off x="-26" y="1737183"/>
            <a:ext cx="4080078" cy="3051191"/>
            <a:chOff x="2086443" y="2057451"/>
            <a:chExt cx="3775753" cy="2453318"/>
          </a:xfrm>
        </p:grpSpPr>
        <p:grpSp>
          <p:nvGrpSpPr>
            <p:cNvPr id="361" name="Google Shape;361;g13341f589b3_0_683"/>
            <p:cNvGrpSpPr/>
            <p:nvPr/>
          </p:nvGrpSpPr>
          <p:grpSpPr>
            <a:xfrm>
              <a:off x="2086443" y="2057451"/>
              <a:ext cx="3775753" cy="2453318"/>
              <a:chOff x="2485162" y="2519366"/>
              <a:chExt cx="2529987" cy="1643874"/>
            </a:xfrm>
          </p:grpSpPr>
          <p:sp>
            <p:nvSpPr>
              <p:cNvPr id="362" name="Google Shape;362;g13341f589b3_0_683"/>
              <p:cNvSpPr/>
              <p:nvPr/>
            </p:nvSpPr>
            <p:spPr>
              <a:xfrm>
                <a:off x="3235549" y="2534540"/>
                <a:ext cx="1779600" cy="1628700"/>
              </a:xfrm>
              <a:prstGeom prst="ellipse">
                <a:avLst/>
              </a:prstGeom>
              <a:solidFill>
                <a:srgbClr val="2E3389">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sp>
            <p:nvSpPr>
              <p:cNvPr id="363" name="Google Shape;363;g13341f589b3_0_683"/>
              <p:cNvSpPr/>
              <p:nvPr/>
            </p:nvSpPr>
            <p:spPr>
              <a:xfrm>
                <a:off x="2485162" y="2519366"/>
                <a:ext cx="1779600" cy="1628700"/>
              </a:xfrm>
              <a:prstGeom prst="ellipse">
                <a:avLst/>
              </a:prstGeom>
              <a:solidFill>
                <a:srgbClr val="F2872F">
                  <a:alpha val="70590"/>
                </a:srgbClr>
              </a:solidFill>
              <a:ln>
                <a:noFill/>
              </a:ln>
            </p:spPr>
            <p:txBody>
              <a:bodyPr spcFirstLastPara="1" wrap="square" lIns="82100" tIns="41050" rIns="82100" bIns="41050" anchor="ctr" anchorCtr="0">
                <a:noAutofit/>
              </a:bodyPr>
              <a:lstStyle/>
              <a:p>
                <a:pPr marL="0" marR="0" lvl="0" indent="0" algn="ctr" rtl="0">
                  <a:lnSpc>
                    <a:spcPct val="90000"/>
                  </a:lnSpc>
                  <a:spcBef>
                    <a:spcPts val="0"/>
                  </a:spcBef>
                  <a:spcAft>
                    <a:spcPts val="0"/>
                  </a:spcAft>
                  <a:buClr>
                    <a:srgbClr val="000000"/>
                  </a:buClr>
                  <a:buSzPts val="1400"/>
                  <a:buFont typeface="Arial"/>
                  <a:buNone/>
                </a:pPr>
                <a:endParaRPr sz="1400" b="0" i="0" u="none" strike="noStrike" cap="none">
                  <a:solidFill>
                    <a:schemeClr val="dk1"/>
                  </a:solidFill>
                  <a:latin typeface="Arial"/>
                  <a:ea typeface="Arial"/>
                  <a:cs typeface="Arial"/>
                  <a:sym typeface="Arial"/>
                </a:endParaRPr>
              </a:p>
            </p:txBody>
          </p:sp>
        </p:grpSp>
        <p:sp>
          <p:nvSpPr>
            <p:cNvPr id="364" name="Google Shape;364;g13341f589b3_0_683"/>
            <p:cNvSpPr txBox="1"/>
            <p:nvPr/>
          </p:nvSpPr>
          <p:spPr>
            <a:xfrm>
              <a:off x="2317182" y="2960093"/>
              <a:ext cx="8892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a:t>
              </a:r>
              <a:endParaRPr sz="1400" b="0" i="0" u="none" strike="noStrike" cap="none">
                <a:solidFill>
                  <a:srgbClr val="000000"/>
                </a:solidFill>
                <a:latin typeface="Arial"/>
                <a:ea typeface="Arial"/>
                <a:cs typeface="Arial"/>
                <a:sym typeface="Arial"/>
              </a:endParaRPr>
            </a:p>
          </p:txBody>
        </p:sp>
        <p:sp>
          <p:nvSpPr>
            <p:cNvPr id="365" name="Google Shape;365;g13341f589b3_0_683"/>
            <p:cNvSpPr txBox="1"/>
            <p:nvPr/>
          </p:nvSpPr>
          <p:spPr>
            <a:xfrm>
              <a:off x="4623169" y="2911729"/>
              <a:ext cx="1215300" cy="767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Female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a:t>
              </a:r>
              <a:endParaRPr sz="1400" b="0" i="0" u="none" strike="noStrike" cap="none">
                <a:solidFill>
                  <a:srgbClr val="000000"/>
                </a:solidFill>
                <a:latin typeface="Arial"/>
                <a:ea typeface="Arial"/>
                <a:cs typeface="Arial"/>
                <a:sym typeface="Arial"/>
              </a:endParaRPr>
            </a:p>
          </p:txBody>
        </p:sp>
        <p:sp>
          <p:nvSpPr>
            <p:cNvPr id="366" name="Google Shape;366;g13341f589b3_0_683"/>
            <p:cNvSpPr txBox="1"/>
            <p:nvPr/>
          </p:nvSpPr>
          <p:spPr>
            <a:xfrm>
              <a:off x="3341771" y="2514316"/>
              <a:ext cx="1362364" cy="1806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a:solidFill>
                    <a:schemeClr val="lt1"/>
                  </a:solidFill>
                  <a:latin typeface="Calibri"/>
                  <a:ea typeface="Calibri"/>
                  <a:cs typeface="Calibri"/>
                  <a:sym typeface="Calibri"/>
                </a:rPr>
                <a:t>Intersex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XO</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XXX</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XXY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lt1"/>
                  </a:solidFill>
                  <a:latin typeface="Calibri"/>
                  <a:ea typeface="Calibri"/>
                  <a:cs typeface="Calibri"/>
                  <a:sym typeface="Calibri"/>
                </a:rPr>
                <a:t>XYY</a:t>
              </a:r>
              <a:endParaRPr sz="1400" b="0" i="0" u="none" strike="noStrike" cap="none">
                <a:solidFill>
                  <a:srgbClr val="000000"/>
                </a:solidFill>
                <a:latin typeface="Arial"/>
                <a:ea typeface="Arial"/>
                <a:cs typeface="Arial"/>
                <a:sym typeface="Arial"/>
              </a:endParaRPr>
            </a:p>
          </p:txBody>
        </p:sp>
      </p:grpSp>
      <p:sp>
        <p:nvSpPr>
          <p:cNvPr id="367" name="Google Shape;367;g13341f589b3_0_68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70</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582350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13341f589b3_0_73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Trans identities</a:t>
            </a:r>
            <a:endParaRPr/>
          </a:p>
        </p:txBody>
      </p:sp>
      <p:sp>
        <p:nvSpPr>
          <p:cNvPr id="374" name="Google Shape;374;g13341f589b3_0_734"/>
          <p:cNvSpPr/>
          <p:nvPr/>
        </p:nvSpPr>
        <p:spPr>
          <a:xfrm>
            <a:off x="2578308" y="1620246"/>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5" name="Google Shape;375;g13341f589b3_0_734"/>
          <p:cNvSpPr/>
          <p:nvPr/>
        </p:nvSpPr>
        <p:spPr>
          <a:xfrm>
            <a:off x="554637" y="1462849"/>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6" name="Google Shape;376;g13341f589b3_0_734"/>
          <p:cNvSpPr txBox="1"/>
          <p:nvPr/>
        </p:nvSpPr>
        <p:spPr>
          <a:xfrm>
            <a:off x="582448" y="1682838"/>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woman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girl</a:t>
            </a:r>
            <a:endParaRPr sz="2400" b="0" i="0" u="none" strike="noStrike" cap="none">
              <a:solidFill>
                <a:schemeClr val="lt1"/>
              </a:solidFill>
              <a:latin typeface="Calibri"/>
              <a:ea typeface="Calibri"/>
              <a:cs typeface="Calibri"/>
              <a:sym typeface="Calibri"/>
            </a:endParaRPr>
          </a:p>
        </p:txBody>
      </p:sp>
      <p:sp>
        <p:nvSpPr>
          <p:cNvPr id="377" name="Google Shape;377;g13341f589b3_0_734"/>
          <p:cNvSpPr txBox="1"/>
          <p:nvPr/>
        </p:nvSpPr>
        <p:spPr>
          <a:xfrm>
            <a:off x="2923081" y="1740167"/>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male sex at birth who knows themselves to be a woman (or girl).</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g13341f589b3_0_734"/>
          <p:cNvSpPr/>
          <p:nvPr/>
        </p:nvSpPr>
        <p:spPr>
          <a:xfrm>
            <a:off x="2563317" y="3157854"/>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g13341f589b3_0_734"/>
          <p:cNvSpPr/>
          <p:nvPr/>
        </p:nvSpPr>
        <p:spPr>
          <a:xfrm>
            <a:off x="539646" y="3000457"/>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0" name="Google Shape;380;g13341f589b3_0_734"/>
          <p:cNvSpPr txBox="1"/>
          <p:nvPr/>
        </p:nvSpPr>
        <p:spPr>
          <a:xfrm>
            <a:off x="567457" y="3220446"/>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man</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 boy</a:t>
            </a:r>
            <a:endParaRPr sz="2400" b="0" i="0" u="none" strike="noStrike" cap="none">
              <a:solidFill>
                <a:schemeClr val="lt1"/>
              </a:solidFill>
              <a:latin typeface="Calibri"/>
              <a:ea typeface="Calibri"/>
              <a:cs typeface="Calibri"/>
              <a:sym typeface="Calibri"/>
            </a:endParaRPr>
          </a:p>
        </p:txBody>
      </p:sp>
      <p:sp>
        <p:nvSpPr>
          <p:cNvPr id="381" name="Google Shape;381;g13341f589b3_0_734"/>
          <p:cNvSpPr txBox="1"/>
          <p:nvPr/>
        </p:nvSpPr>
        <p:spPr>
          <a:xfrm>
            <a:off x="2908090" y="3277775"/>
            <a:ext cx="5561400" cy="985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Someone assigned a female sex at birth who knows themselves to be as a man (or boy).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2" name="Google Shape;382;g13341f589b3_0_734"/>
          <p:cNvSpPr/>
          <p:nvPr/>
        </p:nvSpPr>
        <p:spPr>
          <a:xfrm>
            <a:off x="2563317" y="4709337"/>
            <a:ext cx="6011100" cy="1079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3" name="Google Shape;383;g13341f589b3_0_734"/>
          <p:cNvSpPr/>
          <p:nvPr/>
        </p:nvSpPr>
        <p:spPr>
          <a:xfrm>
            <a:off x="539646" y="4551940"/>
            <a:ext cx="2263500" cy="13941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4" name="Google Shape;384;g13341f589b3_0_734"/>
          <p:cNvSpPr txBox="1"/>
          <p:nvPr/>
        </p:nvSpPr>
        <p:spPr>
          <a:xfrm>
            <a:off x="567457" y="4771929"/>
            <a:ext cx="22635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Trans-feminine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Trans-masculine</a:t>
            </a:r>
            <a:endParaRPr sz="2400" b="0" i="0" u="none" strike="noStrike" cap="none">
              <a:solidFill>
                <a:schemeClr val="lt1"/>
              </a:solidFill>
              <a:latin typeface="Calibri"/>
              <a:ea typeface="Calibri"/>
              <a:cs typeface="Calibri"/>
              <a:sym typeface="Calibri"/>
            </a:endParaRPr>
          </a:p>
        </p:txBody>
      </p:sp>
      <p:sp>
        <p:nvSpPr>
          <p:cNvPr id="385" name="Google Shape;385;g13341f589b3_0_734"/>
          <p:cNvSpPr txBox="1"/>
          <p:nvPr/>
        </p:nvSpPr>
        <p:spPr>
          <a:xfrm>
            <a:off x="2908090" y="4829258"/>
            <a:ext cx="5561400" cy="769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Descriptive terms that transgender people use to explain where their gender expression lies.</a:t>
            </a:r>
            <a:endParaRPr sz="1400" b="0" i="0" u="none" strike="noStrike" cap="none">
              <a:solidFill>
                <a:srgbClr val="000000"/>
              </a:solidFill>
              <a:latin typeface="Arial"/>
              <a:ea typeface="Arial"/>
              <a:cs typeface="Arial"/>
              <a:sym typeface="Arial"/>
            </a:endParaRPr>
          </a:p>
        </p:txBody>
      </p:sp>
      <p:sp>
        <p:nvSpPr>
          <p:cNvPr id="386" name="Google Shape;386;g13341f589b3_0_73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71</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355083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13341f589b3_0_790"/>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t>Other Gender Identities</a:t>
            </a:r>
            <a:endParaRPr/>
          </a:p>
        </p:txBody>
      </p:sp>
      <p:pic>
        <p:nvPicPr>
          <p:cNvPr id="393" name="Google Shape;393;g13341f589b3_0_790"/>
          <p:cNvPicPr preferRelativeResize="0"/>
          <p:nvPr/>
        </p:nvPicPr>
        <p:blipFill rotWithShape="1">
          <a:blip r:embed="rId3">
            <a:alphaModFix/>
          </a:blip>
          <a:srcRect/>
          <a:stretch/>
        </p:blipFill>
        <p:spPr>
          <a:xfrm>
            <a:off x="1884928" y="1509668"/>
            <a:ext cx="5518735" cy="3021505"/>
          </a:xfrm>
          <a:prstGeom prst="rect">
            <a:avLst/>
          </a:prstGeom>
          <a:noFill/>
          <a:ln>
            <a:noFill/>
          </a:ln>
        </p:spPr>
      </p:pic>
      <p:sp>
        <p:nvSpPr>
          <p:cNvPr id="394" name="Google Shape;394;g13341f589b3_0_790"/>
          <p:cNvSpPr txBox="1"/>
          <p:nvPr/>
        </p:nvSpPr>
        <p:spPr>
          <a:xfrm>
            <a:off x="767007" y="4877252"/>
            <a:ext cx="76101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Arial"/>
              <a:buNone/>
            </a:pPr>
            <a:r>
              <a:rPr lang="en-US" sz="3200" b="1" i="0" u="none" strike="noStrike" cap="none">
                <a:solidFill>
                  <a:schemeClr val="dk2"/>
                </a:solidFill>
                <a:latin typeface="Calibri"/>
                <a:ea typeface="Calibri"/>
                <a:cs typeface="Calibri"/>
                <a:sym typeface="Calibri"/>
              </a:rPr>
              <a:t>Gender Fluid	Genderqueer	Agender</a:t>
            </a:r>
            <a:endParaRPr sz="1400" b="0" i="0" u="none" strike="noStrike" cap="none">
              <a:solidFill>
                <a:srgbClr val="000000"/>
              </a:solidFill>
              <a:latin typeface="Arial"/>
              <a:ea typeface="Arial"/>
              <a:cs typeface="Arial"/>
              <a:sym typeface="Arial"/>
            </a:endParaRPr>
          </a:p>
        </p:txBody>
      </p:sp>
      <p:sp>
        <p:nvSpPr>
          <p:cNvPr id="395" name="Google Shape;395;g13341f589b3_0_790"/>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72</a:t>
            </a:fld>
            <a:endParaRPr sz="1800" b="0" i="0" u="none" strike="noStrike" cap="none">
              <a:solidFill>
                <a:schemeClr val="dk1"/>
              </a:solidFill>
              <a:latin typeface="Calibri"/>
              <a:ea typeface="Calibri"/>
              <a:cs typeface="Calibri"/>
              <a:sym typeface="Calibri"/>
            </a:endParaRPr>
          </a:p>
        </p:txBody>
      </p:sp>
      <p:sp>
        <p:nvSpPr>
          <p:cNvPr id="397" name="Google Shape;397;g13341f589b3_0_790"/>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a:t> </a:t>
            </a:r>
            <a:endParaRPr/>
          </a:p>
        </p:txBody>
      </p:sp>
    </p:spTree>
    <p:extLst>
      <p:ext uri="{BB962C8B-B14F-4D97-AF65-F5344CB8AC3E}">
        <p14:creationId xmlns:p14="http://schemas.microsoft.com/office/powerpoint/2010/main" val="52246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1355c9aa46a_0_68"/>
          <p:cNvSpPr txBox="1">
            <a:spLocks noGrp="1"/>
          </p:cNvSpPr>
          <p:nvPr>
            <p:ph type="title"/>
          </p:nvPr>
        </p:nvSpPr>
        <p:spPr>
          <a:xfrm>
            <a:off x="914400" y="15440"/>
            <a:ext cx="7403335" cy="807556"/>
          </a:xfrm>
          <a:prstGeom prst="rect">
            <a:avLst/>
          </a:prstGeom>
        </p:spPr>
        <p:txBody>
          <a:bodyPr spcFirstLastPara="1" wrap="square" lIns="91425" tIns="45700" rIns="91425" bIns="45700" anchor="ctr" anchorCtr="0">
            <a:normAutofit/>
          </a:bodyPr>
          <a:lstStyle/>
          <a:p>
            <a:r>
              <a:rPr lang="en-US" sz="3200"/>
              <a:t>TERMINOLOGY TO AVOID:</a:t>
            </a:r>
            <a:endParaRPr lang="en-US"/>
          </a:p>
        </p:txBody>
      </p:sp>
      <p:sp>
        <p:nvSpPr>
          <p:cNvPr id="411" name="Google Shape;411;g1355c9aa46a_0_68"/>
          <p:cNvSpPr txBox="1">
            <a:spLocks noGrp="1"/>
          </p:cNvSpPr>
          <p:nvPr>
            <p:ph type="body" idx="1"/>
          </p:nvPr>
        </p:nvSpPr>
        <p:spPr>
          <a:xfrm>
            <a:off x="186000" y="823000"/>
            <a:ext cx="8772000" cy="555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lang="en-US">
              <a:solidFill>
                <a:srgbClr val="1F497D"/>
              </a:solidFill>
            </a:endParaRPr>
          </a:p>
          <a:p>
            <a:pPr marL="0" lvl="0" indent="0" algn="l" rtl="0">
              <a:lnSpc>
                <a:spcPct val="115000"/>
              </a:lnSpc>
              <a:spcBef>
                <a:spcPts val="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0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lnSpc>
                <a:spcPct val="115000"/>
              </a:lnSpc>
              <a:spcBef>
                <a:spcPts val="1200"/>
              </a:spcBef>
              <a:spcAft>
                <a:spcPts val="0"/>
              </a:spcAft>
              <a:buNone/>
            </a:pPr>
            <a:endParaRPr sz="1100">
              <a:solidFill>
                <a:schemeClr val="dk1"/>
              </a:solidFill>
              <a:latin typeface="Times New Roman"/>
              <a:ea typeface="Times New Roman"/>
              <a:cs typeface="Times New Roman"/>
              <a:sym typeface="Times New Roman"/>
            </a:endParaRPr>
          </a:p>
          <a:p>
            <a:pPr marL="0" indent="0">
              <a:lnSpc>
                <a:spcPct val="114999"/>
              </a:lnSpc>
              <a:spcBef>
                <a:spcPts val="1200"/>
              </a:spcBef>
              <a:buNone/>
            </a:pPr>
            <a:r>
              <a:rPr lang="en-US" sz="1800">
                <a:solidFill>
                  <a:schemeClr val="dk1"/>
                </a:solidFill>
                <a:latin typeface="Times New Roman"/>
                <a:ea typeface="Times New Roman"/>
                <a:cs typeface="Times New Roman"/>
                <a:sym typeface="Times New Roman"/>
              </a:rPr>
              <a:t>Best Practice: People first thinking—ask the individual what they would like to be called!</a:t>
            </a:r>
            <a:endParaRPr lang="en-US" sz="1800">
              <a:solidFill>
                <a:schemeClr val="dk1"/>
              </a:solidFill>
              <a:latin typeface="Times New Roman"/>
              <a:ea typeface="Times New Roman"/>
              <a:cs typeface="Times New Roman"/>
            </a:endParaRPr>
          </a:p>
          <a:p>
            <a:pPr marL="1371600" lvl="0" indent="0" algn="l" rtl="0">
              <a:lnSpc>
                <a:spcPct val="115000"/>
              </a:lnSpc>
              <a:spcBef>
                <a:spcPts val="1200"/>
              </a:spcBef>
              <a:spcAft>
                <a:spcPts val="0"/>
              </a:spcAft>
              <a:buNone/>
            </a:pPr>
            <a:endParaRPr sz="2300">
              <a:solidFill>
                <a:schemeClr val="dk1"/>
              </a:solidFill>
              <a:latin typeface="Times New Roman"/>
              <a:ea typeface="Times New Roman"/>
              <a:cs typeface="Times New Roman"/>
              <a:sym typeface="Times New Roman"/>
            </a:endParaRPr>
          </a:p>
          <a:p>
            <a:pPr marL="0" lvl="0" indent="0" algn="l" rtl="0">
              <a:spcBef>
                <a:spcPts val="1200"/>
              </a:spcBef>
              <a:spcAft>
                <a:spcPts val="0"/>
              </a:spcAft>
              <a:buNone/>
            </a:pPr>
            <a:endParaRPr/>
          </a:p>
        </p:txBody>
      </p:sp>
      <p:graphicFrame>
        <p:nvGraphicFramePr>
          <p:cNvPr id="412" name="Google Shape;412;g1355c9aa46a_0_68"/>
          <p:cNvGraphicFramePr/>
          <p:nvPr/>
        </p:nvGraphicFramePr>
        <p:xfrm>
          <a:off x="344225" y="1325700"/>
          <a:ext cx="8455547" cy="4381555"/>
        </p:xfrm>
        <a:graphic>
          <a:graphicData uri="http://schemas.openxmlformats.org/drawingml/2006/table">
            <a:tbl>
              <a:tblPr>
                <a:noFill/>
              </a:tblPr>
              <a:tblGrid>
                <a:gridCol w="1885360">
                  <a:extLst>
                    <a:ext uri="{9D8B030D-6E8A-4147-A177-3AD203B41FA5}">
                      <a16:colId xmlns:a16="http://schemas.microsoft.com/office/drawing/2014/main" val="20000"/>
                    </a:ext>
                  </a:extLst>
                </a:gridCol>
                <a:gridCol w="4242061">
                  <a:extLst>
                    <a:ext uri="{9D8B030D-6E8A-4147-A177-3AD203B41FA5}">
                      <a16:colId xmlns:a16="http://schemas.microsoft.com/office/drawing/2014/main" val="20001"/>
                    </a:ext>
                  </a:extLst>
                </a:gridCol>
                <a:gridCol w="2328126">
                  <a:extLst>
                    <a:ext uri="{9D8B030D-6E8A-4147-A177-3AD203B41FA5}">
                      <a16:colId xmlns:a16="http://schemas.microsoft.com/office/drawing/2014/main" val="20002"/>
                    </a:ext>
                  </a:extLst>
                </a:gridCol>
              </a:tblGrid>
              <a:tr h="381000">
                <a:tc>
                  <a:txBody>
                    <a:bodyPr/>
                    <a:lstStyle/>
                    <a:p>
                      <a:pPr marL="0" lvl="0" indent="0" algn="l" rtl="0">
                        <a:spcBef>
                          <a:spcPts val="0"/>
                        </a:spcBef>
                        <a:spcAft>
                          <a:spcPts val="0"/>
                        </a:spcAft>
                        <a:buNone/>
                      </a:pPr>
                      <a:r>
                        <a:rPr lang="en-US" b="1" i="1">
                          <a:solidFill>
                            <a:srgbClr val="FF0000"/>
                          </a:solidFill>
                        </a:rPr>
                        <a:t>Don’t 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Because…</a:t>
                      </a:r>
                      <a:endParaRPr b="1" i="1">
                        <a:solidFill>
                          <a:srgbClr val="FF0000"/>
                        </a:solidFill>
                      </a:endParaRPr>
                    </a:p>
                  </a:txBody>
                  <a:tcPr marL="91425" marR="91425" marT="91425" marB="91425"/>
                </a:tc>
                <a:tc>
                  <a:txBody>
                    <a:bodyPr/>
                    <a:lstStyle/>
                    <a:p>
                      <a:pPr marL="0" lvl="0" indent="0" algn="l" rtl="0">
                        <a:spcBef>
                          <a:spcPts val="0"/>
                        </a:spcBef>
                        <a:spcAft>
                          <a:spcPts val="0"/>
                        </a:spcAft>
                        <a:buNone/>
                      </a:pPr>
                      <a:r>
                        <a:rPr lang="en-US" b="1" i="1">
                          <a:solidFill>
                            <a:srgbClr val="FF0000"/>
                          </a:solidFill>
                        </a:rPr>
                        <a:t>Use…</a:t>
                      </a:r>
                      <a:endParaRPr b="1" i="1">
                        <a:solidFill>
                          <a:srgbClr val="FF0000"/>
                        </a:solidFill>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300" i="1"/>
                        <a:t>a</a:t>
                      </a:r>
                      <a:r>
                        <a:rPr lang="en-US" sz="1300"/>
                        <a:t> Transgendered </a:t>
                      </a:r>
                      <a:endParaRPr sz="1300"/>
                    </a:p>
                  </a:txBody>
                  <a:tcPr marL="91425" marR="91425" marT="91425" marB="91425"/>
                </a:tc>
                <a:tc>
                  <a:txBody>
                    <a:bodyPr/>
                    <a:lstStyle/>
                    <a:p>
                      <a:pPr marL="0" lvl="0" indent="0" algn="l" rtl="0">
                        <a:spcBef>
                          <a:spcPts val="0"/>
                        </a:spcBef>
                        <a:spcAft>
                          <a:spcPts val="0"/>
                        </a:spcAft>
                        <a:buNone/>
                      </a:pPr>
                      <a:r>
                        <a:rPr lang="en-US" sz="1300"/>
                        <a:t>Trans is not a noun! Trans is an adjective that helps describe someone’s gender identity.</a:t>
                      </a:r>
                      <a:endParaRPr sz="1300"/>
                    </a:p>
                  </a:txBody>
                  <a:tcPr marL="91425" marR="91425" marT="91425" marB="91425"/>
                </a:tc>
                <a:tc>
                  <a:txBody>
                    <a:bodyPr/>
                    <a:lstStyle/>
                    <a:p>
                      <a:pPr marL="0" lvl="0" indent="0" algn="l" rtl="0">
                        <a:spcBef>
                          <a:spcPts val="0"/>
                        </a:spcBef>
                        <a:spcAft>
                          <a:spcPts val="0"/>
                        </a:spcAft>
                        <a:buNone/>
                      </a:pPr>
                      <a:r>
                        <a:rPr lang="en-US" sz="1300"/>
                        <a:t>“Person who is Transgender” or the identity the person chooses for themselves!</a:t>
                      </a:r>
                      <a:endParaRPr sz="1300"/>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300"/>
                        <a:t>Homosexual/ Homosexuality </a:t>
                      </a:r>
                      <a:endParaRPr lang="en-US" sz="1000"/>
                    </a:p>
                    <a:p>
                      <a:pPr marL="0" lvl="0" indent="0" algn="l">
                        <a:spcBef>
                          <a:spcPts val="0"/>
                        </a:spcBef>
                        <a:spcAft>
                          <a:spcPts val="0"/>
                        </a:spcAft>
                        <a:buNone/>
                      </a:pPr>
                      <a:r>
                        <a:rPr lang="en-US" sz="1000"/>
                        <a:t>(unless someone chooses it for themselves)</a:t>
                      </a:r>
                      <a:endParaRPr sz="1000"/>
                    </a:p>
                  </a:txBody>
                  <a:tcPr marL="91425" marR="91425" marT="91425" marB="91425"/>
                </a:tc>
                <a:tc>
                  <a:txBody>
                    <a:bodyPr/>
                    <a:lstStyle/>
                    <a:p>
                      <a:pPr marL="0" lvl="0" indent="0" algn="l" rtl="0">
                        <a:spcBef>
                          <a:spcPts val="0"/>
                        </a:spcBef>
                        <a:spcAft>
                          <a:spcPts val="0"/>
                        </a:spcAft>
                        <a:buNone/>
                      </a:pPr>
                      <a:r>
                        <a:rPr lang="en-US" sz="1300"/>
                        <a:t>This term comes across clinical and dog whistle-y</a:t>
                      </a:r>
                      <a:endParaRPr sz="1300"/>
                    </a:p>
                  </a:txBody>
                  <a:tcPr marL="91425" marR="91425" marT="91425" marB="91425"/>
                </a:tc>
                <a:tc>
                  <a:txBody>
                    <a:bodyPr/>
                    <a:lstStyle/>
                    <a:p>
                      <a:pPr marL="0" lvl="0" indent="0" algn="l" rtl="0">
                        <a:spcBef>
                          <a:spcPts val="0"/>
                        </a:spcBef>
                        <a:spcAft>
                          <a:spcPts val="0"/>
                        </a:spcAft>
                        <a:buNone/>
                      </a:pPr>
                      <a:r>
                        <a:rPr lang="en-US" sz="1300"/>
                        <a:t>The identity someone chooses! LGBTQ+ as an umbrella.</a:t>
                      </a:r>
                      <a:endParaRPr sz="1300"/>
                    </a:p>
                  </a:txBody>
                  <a:tcPr marL="91425" marR="91425" marT="91425" marB="91425"/>
                </a:tc>
                <a:extLst>
                  <a:ext uri="{0D108BD9-81ED-4DB2-BD59-A6C34878D82A}">
                    <a16:rowId xmlns:a16="http://schemas.microsoft.com/office/drawing/2014/main" val="10002"/>
                  </a:ext>
                </a:extLst>
              </a:tr>
              <a:tr h="381000">
                <a:tc>
                  <a:txBody>
                    <a:bodyPr/>
                    <a:lstStyle/>
                    <a:p>
                      <a:pPr marL="0" lvl="0" indent="0" algn="l" rtl="0">
                        <a:spcBef>
                          <a:spcPts val="0"/>
                        </a:spcBef>
                        <a:spcAft>
                          <a:spcPts val="0"/>
                        </a:spcAft>
                        <a:buNone/>
                      </a:pPr>
                      <a:r>
                        <a:rPr lang="en-US" sz="1300"/>
                        <a:t>“Sexual preference”, “homosexual lifestyle”</a:t>
                      </a:r>
                      <a:endParaRPr sz="1300"/>
                    </a:p>
                  </a:txBody>
                  <a:tcPr marL="91425" marR="91425" marT="91425" marB="91425"/>
                </a:tc>
                <a:tc>
                  <a:txBody>
                    <a:bodyPr/>
                    <a:lstStyle/>
                    <a:p>
                      <a:pPr marL="0" lvl="0" indent="0" algn="l" rtl="0">
                        <a:spcBef>
                          <a:spcPts val="0"/>
                        </a:spcBef>
                        <a:spcAft>
                          <a:spcPts val="0"/>
                        </a:spcAft>
                        <a:buNone/>
                      </a:pPr>
                      <a:r>
                        <a:rPr lang="en-US" sz="1300"/>
                        <a:t>These words have been co-opted as dog whistles to suggest gayness is a choice.</a:t>
                      </a:r>
                      <a:endParaRPr sz="1300"/>
                    </a:p>
                  </a:txBody>
                  <a:tcPr marL="91425" marR="91425" marT="91425" marB="91425"/>
                </a:tc>
                <a:tc>
                  <a:txBody>
                    <a:bodyPr/>
                    <a:lstStyle/>
                    <a:p>
                      <a:pPr marL="0" lvl="0" indent="0" algn="l" rtl="0">
                        <a:spcBef>
                          <a:spcPts val="0"/>
                        </a:spcBef>
                        <a:spcAft>
                          <a:spcPts val="0"/>
                        </a:spcAft>
                        <a:buNone/>
                      </a:pPr>
                      <a:r>
                        <a:rPr lang="en-US" sz="1300"/>
                        <a:t>“Sexual Orientation” </a:t>
                      </a:r>
                      <a:endParaRPr sz="1300"/>
                    </a:p>
                  </a:txBody>
                  <a:tcPr marL="91425" marR="91425" marT="91425" marB="91425"/>
                </a:tc>
                <a:extLst>
                  <a:ext uri="{0D108BD9-81ED-4DB2-BD59-A6C34878D82A}">
                    <a16:rowId xmlns:a16="http://schemas.microsoft.com/office/drawing/2014/main" val="10003"/>
                  </a:ext>
                </a:extLst>
              </a:tr>
              <a:tr h="381000">
                <a:tc>
                  <a:txBody>
                    <a:bodyPr/>
                    <a:lstStyle/>
                    <a:p>
                      <a:pPr marL="0" lvl="0" indent="0" algn="l" rtl="0">
                        <a:spcBef>
                          <a:spcPts val="0"/>
                        </a:spcBef>
                        <a:spcAft>
                          <a:spcPts val="0"/>
                        </a:spcAft>
                        <a:buNone/>
                      </a:pPr>
                      <a:r>
                        <a:rPr lang="en-US" sz="1300"/>
                        <a:t>“Sex Change”, “Pre-op/Post-op”</a:t>
                      </a:r>
                      <a:endParaRPr sz="1300"/>
                    </a:p>
                  </a:txBody>
                  <a:tcPr marL="91425" marR="91425" marT="91425" marB="91425"/>
                </a:tc>
                <a:tc>
                  <a:txBody>
                    <a:bodyPr/>
                    <a:lstStyle/>
                    <a:p>
                      <a:pPr marL="0" lvl="0" indent="0" algn="l" rtl="0">
                        <a:spcBef>
                          <a:spcPts val="0"/>
                        </a:spcBef>
                        <a:spcAft>
                          <a:spcPts val="0"/>
                        </a:spcAft>
                        <a:buNone/>
                      </a:pPr>
                      <a:r>
                        <a:rPr lang="en-US" sz="1300"/>
                        <a:t>These are antiquated and centralize surgeries and anatomy as a determining factor in gender identity.</a:t>
                      </a:r>
                      <a:endParaRPr sz="1300"/>
                    </a:p>
                  </a:txBody>
                  <a:tcPr marL="91425" marR="91425" marT="91425" marB="91425"/>
                </a:tc>
                <a:tc>
                  <a:txBody>
                    <a:bodyPr/>
                    <a:lstStyle/>
                    <a:p>
                      <a:pPr marL="0" lvl="0" indent="0" algn="l" rtl="0">
                        <a:spcBef>
                          <a:spcPts val="0"/>
                        </a:spcBef>
                        <a:spcAft>
                          <a:spcPts val="0"/>
                        </a:spcAft>
                        <a:buNone/>
                      </a:pPr>
                      <a:r>
                        <a:rPr lang="en-US" sz="1300"/>
                        <a:t>“Transition” or “gender confirmation surgery”</a:t>
                      </a:r>
                      <a:endParaRPr sz="1300"/>
                    </a:p>
                  </a:txBody>
                  <a:tcPr marL="91425" marR="91425" marT="91425" marB="91425"/>
                </a:tc>
                <a:extLst>
                  <a:ext uri="{0D108BD9-81ED-4DB2-BD59-A6C34878D82A}">
                    <a16:rowId xmlns:a16="http://schemas.microsoft.com/office/drawing/2014/main" val="10004"/>
                  </a:ext>
                </a:extLst>
              </a:tr>
              <a:tr h="381000">
                <a:tc>
                  <a:txBody>
                    <a:bodyPr/>
                    <a:lstStyle/>
                    <a:p>
                      <a:pPr marL="0" lvl="0" indent="0" algn="l" rtl="0">
                        <a:spcBef>
                          <a:spcPts val="0"/>
                        </a:spcBef>
                        <a:spcAft>
                          <a:spcPts val="0"/>
                        </a:spcAft>
                        <a:buNone/>
                      </a:pPr>
                      <a:r>
                        <a:rPr lang="en-US" sz="1300"/>
                        <a:t>“Biologically male/female”</a:t>
                      </a:r>
                      <a:endParaRPr sz="1300"/>
                    </a:p>
                  </a:txBody>
                  <a:tcPr marL="91425" marR="91425" marT="91425" marB="91425"/>
                </a:tc>
                <a:tc>
                  <a:txBody>
                    <a:bodyPr/>
                    <a:lstStyle/>
                    <a:p>
                      <a:pPr marL="0" lvl="0" indent="0" algn="l" rtl="0">
                        <a:spcBef>
                          <a:spcPts val="0"/>
                        </a:spcBef>
                        <a:spcAft>
                          <a:spcPts val="0"/>
                        </a:spcAft>
                        <a:buNone/>
                      </a:pPr>
                      <a:r>
                        <a:rPr lang="en-US" sz="1300"/>
                        <a:t>It is rarely relevant what sex someone was assigned at birth and this suggests that trans women/men are not “real” women/men</a:t>
                      </a:r>
                      <a:endParaRPr sz="1300"/>
                    </a:p>
                  </a:txBody>
                  <a:tcPr marL="91425" marR="91425" marT="91425" marB="91425"/>
                </a:tc>
                <a:tc>
                  <a:txBody>
                    <a:bodyPr/>
                    <a:lstStyle/>
                    <a:p>
                      <a:pPr marL="0" lvl="0" indent="0" algn="l" rtl="0">
                        <a:spcBef>
                          <a:spcPts val="0"/>
                        </a:spcBef>
                        <a:spcAft>
                          <a:spcPts val="0"/>
                        </a:spcAft>
                        <a:buNone/>
                      </a:pPr>
                      <a:r>
                        <a:rPr lang="en-US" sz="1300"/>
                        <a:t>IF NECESSARY…</a:t>
                      </a:r>
                      <a:endParaRPr sz="1300"/>
                    </a:p>
                    <a:p>
                      <a:pPr marL="0" lvl="0" indent="0" algn="l" rtl="0">
                        <a:spcBef>
                          <a:spcPts val="0"/>
                        </a:spcBef>
                        <a:spcAft>
                          <a:spcPts val="0"/>
                        </a:spcAft>
                        <a:buNone/>
                      </a:pPr>
                      <a:r>
                        <a:rPr lang="en-US" sz="1300"/>
                        <a:t>Assigned Female/Male at Birth (AFAB/AMAB) </a:t>
                      </a:r>
                      <a:endParaRPr sz="1300"/>
                    </a:p>
                  </a:txBody>
                  <a:tcPr marL="91425" marR="91425" marT="91425" marB="91425"/>
                </a:tc>
                <a:extLst>
                  <a:ext uri="{0D108BD9-81ED-4DB2-BD59-A6C34878D82A}">
                    <a16:rowId xmlns:a16="http://schemas.microsoft.com/office/drawing/2014/main" val="10005"/>
                  </a:ext>
                </a:extLst>
              </a:tr>
              <a:tr h="388855">
                <a:tc>
                  <a:txBody>
                    <a:bodyPr/>
                    <a:lstStyle/>
                    <a:p>
                      <a:pPr marL="0" lvl="0" indent="0" algn="l">
                        <a:spcBef>
                          <a:spcPts val="0"/>
                        </a:spcBef>
                        <a:spcAft>
                          <a:spcPts val="0"/>
                        </a:spcAft>
                        <a:buNone/>
                      </a:pPr>
                      <a:r>
                        <a:rPr lang="en-US" sz="1300"/>
                        <a:t>"Hermaphrodite" </a:t>
                      </a:r>
                      <a:endParaRPr sz="1300"/>
                    </a:p>
                  </a:txBody>
                  <a:tcPr marL="91425" marR="91425" marT="91425" marB="91425"/>
                </a:tc>
                <a:tc>
                  <a:txBody>
                    <a:bodyPr/>
                    <a:lstStyle/>
                    <a:p>
                      <a:pPr marL="0" lvl="0" indent="0" algn="l">
                        <a:spcBef>
                          <a:spcPts val="0"/>
                        </a:spcBef>
                        <a:spcAft>
                          <a:spcPts val="0"/>
                        </a:spcAft>
                        <a:buNone/>
                      </a:pPr>
                      <a:r>
                        <a:rPr lang="en-US" sz="1300"/>
                        <a:t>This is a super stigmatized word!</a:t>
                      </a:r>
                      <a:endParaRPr sz="1300"/>
                    </a:p>
                  </a:txBody>
                  <a:tcPr marL="91425" marR="91425" marT="91425" marB="91425"/>
                </a:tc>
                <a:tc>
                  <a:txBody>
                    <a:bodyPr/>
                    <a:lstStyle/>
                    <a:p>
                      <a:pPr marL="0" lvl="0" indent="0" algn="l">
                        <a:spcBef>
                          <a:spcPts val="0"/>
                        </a:spcBef>
                        <a:spcAft>
                          <a:spcPts val="0"/>
                        </a:spcAft>
                        <a:buNone/>
                      </a:pPr>
                      <a:r>
                        <a:rPr lang="en-US" sz="1300"/>
                        <a:t>Intersex</a:t>
                      </a:r>
                      <a:endParaRPr sz="1300"/>
                    </a:p>
                  </a:txBody>
                  <a:tcPr marL="91425" marR="91425" marT="91425" marB="91425"/>
                </a:tc>
                <a:extLst>
                  <a:ext uri="{0D108BD9-81ED-4DB2-BD59-A6C34878D82A}">
                    <a16:rowId xmlns:a16="http://schemas.microsoft.com/office/drawing/2014/main" val="2347041540"/>
                  </a:ext>
                </a:extLst>
              </a:tr>
            </a:tbl>
          </a:graphicData>
        </a:graphic>
      </p:graphicFrame>
    </p:spTree>
    <p:extLst>
      <p:ext uri="{BB962C8B-B14F-4D97-AF65-F5344CB8AC3E}">
        <p14:creationId xmlns:p14="http://schemas.microsoft.com/office/powerpoint/2010/main" val="18837778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009562" y="1972041"/>
            <a:ext cx="5450088" cy="3329479"/>
          </a:xfrm>
        </p:spPr>
        <p:txBody>
          <a:bodyPr>
            <a:normAutofit fontScale="92500" lnSpcReduction="10000"/>
          </a:bodyPr>
          <a:lstStyle/>
          <a:p>
            <a:r>
              <a:rPr lang="en-US" sz="2700"/>
              <a:t>There is a long history of language being weaponized to harm members of the LGBTQ+ community.</a:t>
            </a:r>
          </a:p>
          <a:p>
            <a:r>
              <a:rPr lang="en-US" sz="2700"/>
              <a:t>We must be intentional with our language and how we show up.</a:t>
            </a:r>
          </a:p>
          <a:p>
            <a:r>
              <a:rPr lang="en-US" sz="2700"/>
              <a:t>Again, a lot of this language is constantly changing, it is our responsibility to adjust and learn. </a:t>
            </a:r>
          </a:p>
          <a:p>
            <a:endParaRPr lang="en-US" sz="2700"/>
          </a:p>
          <a:p>
            <a:endParaRPr lang="en-US" sz="2700"/>
          </a:p>
        </p:txBody>
      </p:sp>
      <p:pic>
        <p:nvPicPr>
          <p:cNvPr id="32" name="Picture 31"/>
          <p:cNvPicPr>
            <a:picLocks noChangeAspect="1"/>
          </p:cNvPicPr>
          <p:nvPr/>
        </p:nvPicPr>
        <p:blipFill rotWithShape="1">
          <a:blip r:embed="rId2"/>
          <a:srcRect l="23345" r="20898"/>
          <a:stretch/>
        </p:blipFill>
        <p:spPr>
          <a:xfrm>
            <a:off x="682402" y="1208953"/>
            <a:ext cx="2275865" cy="4081784"/>
          </a:xfrm>
          <a:prstGeom prst="rect">
            <a:avLst/>
          </a:prstGeom>
        </p:spPr>
      </p:pic>
    </p:spTree>
    <p:extLst>
      <p:ext uri="{BB962C8B-B14F-4D97-AF65-F5344CB8AC3E}">
        <p14:creationId xmlns:p14="http://schemas.microsoft.com/office/powerpoint/2010/main" val="20511995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353501599d_0_137"/>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Turn and Share</a:t>
            </a:r>
          </a:p>
        </p:txBody>
      </p:sp>
      <p:sp>
        <p:nvSpPr>
          <p:cNvPr id="358" name="Google Shape;358;g1353501599d_0_137"/>
          <p:cNvSpPr txBox="1">
            <a:spLocks noGrp="1"/>
          </p:cNvSpPr>
          <p:nvPr>
            <p:ph type="body" idx="1"/>
          </p:nvPr>
        </p:nvSpPr>
        <p:spPr>
          <a:xfrm>
            <a:off x="457200" y="2351163"/>
            <a:ext cx="8229600" cy="37749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a:p>
            <a:pPr marL="0" lvl="0" indent="0" algn="l" rtl="0">
              <a:spcBef>
                <a:spcPts val="640"/>
              </a:spcBef>
              <a:spcAft>
                <a:spcPts val="0"/>
              </a:spcAft>
              <a:buNone/>
            </a:pPr>
            <a:endParaRPr sz="3500">
              <a:solidFill>
                <a:schemeClr val="dk1"/>
              </a:solidFill>
              <a:latin typeface="Times New Roman"/>
              <a:ea typeface="Times New Roman"/>
              <a:cs typeface="Times New Roman"/>
              <a:sym typeface="Times New Roman"/>
            </a:endParaRPr>
          </a:p>
        </p:txBody>
      </p:sp>
      <p:pic>
        <p:nvPicPr>
          <p:cNvPr id="359" name="Google Shape;359;g1353501599d_0_137"/>
          <p:cNvPicPr preferRelativeResize="0"/>
          <p:nvPr/>
        </p:nvPicPr>
        <p:blipFill>
          <a:blip r:embed="rId3">
            <a:alphaModFix/>
          </a:blip>
          <a:stretch>
            <a:fillRect/>
          </a:stretch>
        </p:blipFill>
        <p:spPr>
          <a:xfrm>
            <a:off x="914372" y="2070409"/>
            <a:ext cx="1972925" cy="1312900"/>
          </a:xfrm>
          <a:prstGeom prst="rect">
            <a:avLst/>
          </a:prstGeom>
          <a:noFill/>
          <a:ln>
            <a:noFill/>
          </a:ln>
        </p:spPr>
      </p:pic>
      <p:pic>
        <p:nvPicPr>
          <p:cNvPr id="360" name="Google Shape;360;g1353501599d_0_137"/>
          <p:cNvPicPr preferRelativeResize="0"/>
          <p:nvPr/>
        </p:nvPicPr>
        <p:blipFill>
          <a:blip r:embed="rId4">
            <a:alphaModFix/>
          </a:blip>
          <a:stretch>
            <a:fillRect/>
          </a:stretch>
        </p:blipFill>
        <p:spPr>
          <a:xfrm>
            <a:off x="6044472" y="1303821"/>
            <a:ext cx="1762125" cy="1162050"/>
          </a:xfrm>
          <a:prstGeom prst="rect">
            <a:avLst/>
          </a:prstGeom>
          <a:noFill/>
          <a:ln>
            <a:noFill/>
          </a:ln>
        </p:spPr>
      </p:pic>
      <p:pic>
        <p:nvPicPr>
          <p:cNvPr id="361" name="Google Shape;361;g1353501599d_0_137"/>
          <p:cNvPicPr preferRelativeResize="0"/>
          <p:nvPr/>
        </p:nvPicPr>
        <p:blipFill>
          <a:blip r:embed="rId5">
            <a:alphaModFix/>
          </a:blip>
          <a:stretch>
            <a:fillRect/>
          </a:stretch>
        </p:blipFill>
        <p:spPr>
          <a:xfrm>
            <a:off x="171701" y="299276"/>
            <a:ext cx="2171910" cy="1447950"/>
          </a:xfrm>
          <a:prstGeom prst="rect">
            <a:avLst/>
          </a:prstGeom>
          <a:noFill/>
          <a:ln>
            <a:noFill/>
          </a:ln>
        </p:spPr>
      </p:pic>
      <p:pic>
        <p:nvPicPr>
          <p:cNvPr id="362" name="Google Shape;362;g1353501599d_0_137"/>
          <p:cNvPicPr preferRelativeResize="0"/>
          <p:nvPr/>
        </p:nvPicPr>
        <p:blipFill>
          <a:blip r:embed="rId6">
            <a:alphaModFix/>
          </a:blip>
          <a:stretch>
            <a:fillRect/>
          </a:stretch>
        </p:blipFill>
        <p:spPr>
          <a:xfrm>
            <a:off x="5662388" y="3239938"/>
            <a:ext cx="2066925" cy="2219325"/>
          </a:xfrm>
          <a:prstGeom prst="rect">
            <a:avLst/>
          </a:prstGeom>
          <a:noFill/>
          <a:ln>
            <a:noFill/>
          </a:ln>
        </p:spPr>
      </p:pic>
      <p:pic>
        <p:nvPicPr>
          <p:cNvPr id="363" name="Google Shape;363;g1353501599d_0_137"/>
          <p:cNvPicPr preferRelativeResize="0"/>
          <p:nvPr/>
        </p:nvPicPr>
        <p:blipFill>
          <a:blip r:embed="rId7">
            <a:alphaModFix/>
          </a:blip>
          <a:stretch>
            <a:fillRect/>
          </a:stretch>
        </p:blipFill>
        <p:spPr>
          <a:xfrm>
            <a:off x="3786725" y="1303825"/>
            <a:ext cx="1129909" cy="1949250"/>
          </a:xfrm>
          <a:prstGeom prst="rect">
            <a:avLst/>
          </a:prstGeom>
          <a:noFill/>
          <a:ln>
            <a:noFill/>
          </a:ln>
        </p:spPr>
      </p:pic>
      <p:pic>
        <p:nvPicPr>
          <p:cNvPr id="364" name="Google Shape;364;g1353501599d_0_137"/>
          <p:cNvPicPr preferRelativeResize="0"/>
          <p:nvPr/>
        </p:nvPicPr>
        <p:blipFill>
          <a:blip r:embed="rId8">
            <a:alphaModFix/>
          </a:blip>
          <a:stretch>
            <a:fillRect/>
          </a:stretch>
        </p:blipFill>
        <p:spPr>
          <a:xfrm>
            <a:off x="734025" y="3800225"/>
            <a:ext cx="2318275" cy="1949250"/>
          </a:xfrm>
          <a:prstGeom prst="rect">
            <a:avLst/>
          </a:prstGeom>
          <a:noFill/>
          <a:ln>
            <a:noFill/>
          </a:ln>
        </p:spPr>
      </p:pic>
      <p:pic>
        <p:nvPicPr>
          <p:cNvPr id="365" name="Google Shape;365;g1353501599d_0_137"/>
          <p:cNvPicPr preferRelativeResize="0"/>
          <p:nvPr/>
        </p:nvPicPr>
        <p:blipFill>
          <a:blip r:embed="rId9">
            <a:alphaModFix/>
          </a:blip>
          <a:stretch>
            <a:fillRect/>
          </a:stretch>
        </p:blipFill>
        <p:spPr>
          <a:xfrm>
            <a:off x="3866946" y="3800225"/>
            <a:ext cx="980793" cy="194925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18E-3875-6C49-7402-0EFA60AF3236}"/>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91262EBF-8CC2-AF0E-706B-32F607EF6581}"/>
              </a:ext>
            </a:extLst>
          </p:cNvPr>
          <p:cNvSpPr>
            <a:spLocks noGrp="1"/>
          </p:cNvSpPr>
          <p:nvPr>
            <p:ph type="body" idx="1"/>
          </p:nvPr>
        </p:nvSpPr>
        <p:spPr/>
        <p:txBody>
          <a:bodyPr/>
          <a:lstStyle/>
          <a:p>
            <a:r>
              <a:rPr lang="en-US"/>
              <a:t>Gender binary on national scale</a:t>
            </a:r>
          </a:p>
          <a:p>
            <a:r>
              <a:rPr lang="en-US"/>
              <a:t>Gender binary within school house/district</a:t>
            </a:r>
          </a:p>
        </p:txBody>
      </p:sp>
    </p:spTree>
    <p:extLst>
      <p:ext uri="{BB962C8B-B14F-4D97-AF65-F5344CB8AC3E}">
        <p14:creationId xmlns:p14="http://schemas.microsoft.com/office/powerpoint/2010/main" val="35396604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9958-DF5C-C109-E0A6-4FF5047ED20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E73D7FF2-0B0A-C7B7-507B-3D06624DE2FE}"/>
              </a:ext>
            </a:extLst>
          </p:cNvPr>
          <p:cNvSpPr>
            <a:spLocks noGrp="1"/>
          </p:cNvSpPr>
          <p:nvPr>
            <p:ph type="body" idx="1"/>
          </p:nvPr>
        </p:nvSpPr>
        <p:spPr/>
        <p:txBody>
          <a:bodyPr/>
          <a:lstStyle/>
          <a:p>
            <a:r>
              <a:rPr lang="en-US"/>
              <a:t>Gender binary in context of contract language and policy</a:t>
            </a:r>
          </a:p>
        </p:txBody>
      </p:sp>
    </p:spTree>
    <p:extLst>
      <p:ext uri="{BB962C8B-B14F-4D97-AF65-F5344CB8AC3E}">
        <p14:creationId xmlns:p14="http://schemas.microsoft.com/office/powerpoint/2010/main" val="39397928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g1353501599d_0_159"/>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bg2"/>
                </a:solidFill>
              </a:rPr>
              <a:t>Debrief</a:t>
            </a:r>
          </a:p>
        </p:txBody>
      </p:sp>
      <p:sp>
        <p:nvSpPr>
          <p:cNvPr id="372" name="Google Shape;372;g1353501599d_0_159"/>
          <p:cNvSpPr txBox="1">
            <a:spLocks noGrp="1"/>
          </p:cNvSpPr>
          <p:nvPr>
            <p:ph type="body" idx="1"/>
          </p:nvPr>
        </p:nvSpPr>
        <p:spPr>
          <a:xfrm>
            <a:off x="457200" y="1345453"/>
            <a:ext cx="8229600" cy="4780500"/>
          </a:xfrm>
          <a:prstGeom prst="rect">
            <a:avLst/>
          </a:prstGeom>
        </p:spPr>
        <p:txBody>
          <a:bodyPr spcFirstLastPara="1" wrap="square" lIns="91425" tIns="45700" rIns="91425" bIns="45700" anchor="t" anchorCtr="0">
            <a:noAutofit/>
          </a:bodyPr>
          <a:lstStyle/>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surprised you? </a:t>
            </a:r>
            <a:endParaRPr lang="en-US" sz="3700">
              <a:solidFill>
                <a:schemeClr val="bg2"/>
              </a:solidFill>
              <a:latin typeface="Arial"/>
              <a:ea typeface="Times New Roman"/>
              <a:cs typeface="Times New Roman"/>
            </a:endParaRPr>
          </a:p>
          <a:p>
            <a:pPr marL="1479550" lvl="2" indent="-571500">
              <a:lnSpc>
                <a:spcPct val="115000"/>
              </a:lnSpc>
              <a:spcBef>
                <a:spcPts val="0"/>
              </a:spcBef>
              <a:buClr>
                <a:schemeClr val="dk1"/>
              </a:buClr>
              <a:buSzPts val="3700"/>
            </a:pPr>
            <a:r>
              <a:rPr lang="en-US" sz="3700">
                <a:solidFill>
                  <a:schemeClr val="bg2"/>
                </a:solidFill>
                <a:latin typeface="Arial"/>
                <a:ea typeface="Times New Roman"/>
                <a:cs typeface="Times New Roman"/>
                <a:sym typeface="Times New Roman"/>
              </a:rPr>
              <a:t>What didn’t surprise you? </a:t>
            </a:r>
            <a:endParaRPr lang="en-US" sz="3700">
              <a:solidFill>
                <a:schemeClr val="bg2"/>
              </a:solidFill>
              <a:latin typeface="Arial"/>
              <a:ea typeface="Times New Roman"/>
              <a:cs typeface="Times New Roman"/>
            </a:endParaRPr>
          </a:p>
          <a:p>
            <a:pPr marL="1479550" lvl="2" indent="-571500">
              <a:lnSpc>
                <a:spcPct val="114999"/>
              </a:lnSpc>
              <a:spcBef>
                <a:spcPts val="0"/>
              </a:spcBef>
              <a:buClr>
                <a:schemeClr val="dk1"/>
              </a:buClr>
              <a:buSzPts val="3700"/>
            </a:pPr>
            <a:r>
              <a:rPr lang="en-US" sz="3700">
                <a:solidFill>
                  <a:schemeClr val="bg2"/>
                </a:solidFill>
                <a:latin typeface="Arial"/>
                <a:ea typeface="Times New Roman"/>
                <a:cs typeface="Times New Roman"/>
              </a:rPr>
              <a:t>How are </a:t>
            </a:r>
            <a:r>
              <a:rPr lang="en-US" sz="3700" u="sng">
                <a:solidFill>
                  <a:schemeClr val="bg2"/>
                </a:solidFill>
                <a:latin typeface="Arial"/>
                <a:ea typeface="Times New Roman"/>
                <a:cs typeface="Times New Roman"/>
              </a:rPr>
              <a:t>you</a:t>
            </a:r>
            <a:r>
              <a:rPr lang="en-US" sz="3700">
                <a:solidFill>
                  <a:schemeClr val="bg2"/>
                </a:solidFill>
                <a:latin typeface="Arial"/>
                <a:ea typeface="Times New Roman"/>
                <a:cs typeface="Times New Roman"/>
              </a:rPr>
              <a:t> benefiting from our gender binary?</a:t>
            </a:r>
          </a:p>
          <a:p>
            <a:pPr marL="1479550" lvl="2" indent="-571500">
              <a:lnSpc>
                <a:spcPct val="114999"/>
              </a:lnSpc>
              <a:spcBef>
                <a:spcPts val="0"/>
              </a:spcBef>
              <a:buClr>
                <a:srgbClr val="000000"/>
              </a:buClr>
              <a:buSzPts val="3700"/>
            </a:pPr>
            <a:r>
              <a:rPr lang="en-US" sz="3700">
                <a:solidFill>
                  <a:schemeClr val="bg2"/>
                </a:solidFill>
                <a:latin typeface="Arial"/>
                <a:cs typeface="Times New Roman"/>
              </a:rPr>
              <a:t>How are </a:t>
            </a:r>
            <a:r>
              <a:rPr lang="en-US" sz="3700" u="sng">
                <a:solidFill>
                  <a:schemeClr val="bg2"/>
                </a:solidFill>
                <a:latin typeface="Arial"/>
                <a:cs typeface="Times New Roman"/>
              </a:rPr>
              <a:t>you</a:t>
            </a:r>
            <a:r>
              <a:rPr lang="en-US" sz="3700">
                <a:solidFill>
                  <a:schemeClr val="bg2"/>
                </a:solidFill>
                <a:latin typeface="Arial"/>
                <a:cs typeface="Times New Roman"/>
              </a:rPr>
              <a:t> harmed by gender binary?</a:t>
            </a: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4999"/>
              </a:lnSpc>
              <a:spcBef>
                <a:spcPts val="0"/>
              </a:spcBef>
              <a:buClr>
                <a:srgbClr val="000000"/>
              </a:buClr>
              <a:buSzPts val="3700"/>
              <a:buChar char="■"/>
            </a:pPr>
            <a:endParaRPr lang="en-US" sz="3700">
              <a:solidFill>
                <a:srgbClr val="000000"/>
              </a:solidFill>
              <a:latin typeface="Arial"/>
              <a:cs typeface="Times New Roman"/>
            </a:endParaRPr>
          </a:p>
          <a:p>
            <a:pPr lvl="2" indent="-463550">
              <a:lnSpc>
                <a:spcPct val="115000"/>
              </a:lnSpc>
              <a:spcBef>
                <a:spcPts val="0"/>
              </a:spcBef>
              <a:buClr>
                <a:srgbClr val="000000"/>
              </a:buClr>
              <a:buSzPts val="3700"/>
              <a:buChar char="■"/>
            </a:pPr>
            <a:endParaRPr lang="en-US" sz="3700">
              <a:solidFill>
                <a:srgbClr val="000000"/>
              </a:solidFill>
              <a:latin typeface="Times New Roman"/>
              <a:cs typeface="Times New Roman"/>
            </a:endParaRPr>
          </a:p>
          <a:p>
            <a:pPr marL="0" indent="0">
              <a:spcBef>
                <a:spcPts val="1200"/>
              </a:spcBef>
              <a:buNone/>
            </a:pPr>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4"/>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sym typeface="Libre Franklin"/>
              </a:rPr>
              <a:t>Shoe Debrief</a:t>
            </a:r>
            <a:endParaRPr lang="en-US">
              <a:solidFill>
                <a:schemeClr val="dk1"/>
              </a:solidFill>
            </a:endParaRPr>
          </a:p>
        </p:txBody>
      </p:sp>
      <p:pic>
        <p:nvPicPr>
          <p:cNvPr id="300" name="Google Shape;300;p54"/>
          <p:cNvPicPr preferRelativeResize="0"/>
          <p:nvPr/>
        </p:nvPicPr>
        <p:blipFill rotWithShape="1">
          <a:blip r:embed="rId3">
            <a:alphaModFix/>
          </a:blip>
          <a:srcRect/>
          <a:stretch/>
        </p:blipFill>
        <p:spPr>
          <a:xfrm>
            <a:off x="383869" y="2014436"/>
            <a:ext cx="3407605" cy="2662113"/>
          </a:xfrm>
          <a:prstGeom prst="rect">
            <a:avLst/>
          </a:prstGeom>
          <a:noFill/>
          <a:ln>
            <a:noFill/>
          </a:ln>
        </p:spPr>
      </p:pic>
      <p:sp>
        <p:nvSpPr>
          <p:cNvPr id="301" name="Google Shape;301;p5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79</a:t>
            </a:fld>
            <a:endParaRPr sz="1800" b="0" i="0" u="none" strike="noStrike" cap="none">
              <a:solidFill>
                <a:schemeClr val="dk1"/>
              </a:solidFill>
              <a:latin typeface="Calibri"/>
              <a:ea typeface="Calibri"/>
              <a:cs typeface="Calibri"/>
              <a:sym typeface="Calibri"/>
            </a:endParaRPr>
          </a:p>
        </p:txBody>
      </p:sp>
      <p:sp>
        <p:nvSpPr>
          <p:cNvPr id="2" name="TextBox 1">
            <a:extLst>
              <a:ext uri="{FF2B5EF4-FFF2-40B4-BE49-F238E27FC236}">
                <a16:creationId xmlns:a16="http://schemas.microsoft.com/office/drawing/2014/main" id="{40DE8602-CD7F-C6FF-3AF4-EABB114BD5C7}"/>
              </a:ext>
            </a:extLst>
          </p:cNvPr>
          <p:cNvSpPr txBox="1"/>
          <p:nvPr/>
        </p:nvSpPr>
        <p:spPr>
          <a:xfrm>
            <a:off x="4025346" y="1538651"/>
            <a:ext cx="488306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Char char="•"/>
            </a:pPr>
            <a:r>
              <a:rPr lang="en-US" sz="2400"/>
              <a:t>How did it feel to have your shoes on the wrong feet? </a:t>
            </a:r>
          </a:p>
          <a:p>
            <a:endParaRPr lang="en-US" sz="2400"/>
          </a:p>
          <a:p>
            <a:pPr marL="342900" indent="-342900">
              <a:buChar char="•"/>
            </a:pPr>
            <a:r>
              <a:rPr lang="en-US" sz="2400"/>
              <a:t>What connections can we make between the uncomfortable, awkward feelings of having your shoes on the wrong feet to what transgender or gender non-conforming people may experience while in public? </a:t>
            </a:r>
          </a:p>
        </p:txBody>
      </p:sp>
    </p:spTree>
    <p:extLst>
      <p:ext uri="{BB962C8B-B14F-4D97-AF65-F5344CB8AC3E}">
        <p14:creationId xmlns:p14="http://schemas.microsoft.com/office/powerpoint/2010/main" val="404325490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3269337" y="1456500"/>
            <a:ext cx="5545263"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We have a rigidly enforced gender binary that we experience in our day to day lives. </a:t>
            </a:r>
            <a:endParaRPr lang="en-US" sz="2600">
              <a:solidFill>
                <a:schemeClr val="bg2"/>
              </a:solidFill>
              <a:latin typeface="Arial"/>
              <a:ea typeface="Times New Roman"/>
              <a:cs typeface="Times New Roman"/>
            </a:endParaRPr>
          </a:p>
          <a:p>
            <a:pPr indent="-393700">
              <a:lnSpc>
                <a:spcPct val="115000"/>
              </a:lnSpc>
              <a:spcBef>
                <a:spcPts val="0"/>
              </a:spcBef>
              <a:buClr>
                <a:schemeClr val="dk1"/>
              </a:buClr>
              <a:buSzPts val="2600"/>
              <a:buFont typeface="Times New Roman"/>
              <a:buChar char="•"/>
            </a:pPr>
            <a:r>
              <a:rPr lang="en-US" sz="2600">
                <a:solidFill>
                  <a:schemeClr val="bg2"/>
                </a:solidFill>
                <a:latin typeface="Arial"/>
                <a:ea typeface="Times New Roman"/>
                <a:cs typeface="Times New Roman"/>
                <a:sym typeface="Times New Roman"/>
              </a:rPr>
              <a:t>Everyone deviates from gendered expectations in some ways. </a:t>
            </a:r>
            <a:endParaRPr sz="2600">
              <a:solidFill>
                <a:schemeClr val="bg2"/>
              </a:solidFill>
              <a:latin typeface="Arial"/>
              <a:ea typeface="Times New Roman"/>
              <a:cs typeface="Times New Roman"/>
            </a:endParaRPr>
          </a:p>
          <a:p>
            <a:pPr marL="457200" lvl="0" indent="-393700" algn="l" rtl="0">
              <a:lnSpc>
                <a:spcPct val="115000"/>
              </a:lnSpc>
              <a:spcBef>
                <a:spcPts val="0"/>
              </a:spcBef>
              <a:spcAft>
                <a:spcPts val="0"/>
              </a:spcAft>
              <a:buClr>
                <a:schemeClr val="dk1"/>
              </a:buClr>
              <a:buSzPts val="2600"/>
              <a:buFont typeface="Times New Roman"/>
              <a:buChar char="•"/>
            </a:pPr>
            <a:r>
              <a:rPr lang="en-US" sz="2600">
                <a:solidFill>
                  <a:schemeClr val="bg2"/>
                </a:solidFill>
                <a:latin typeface="Arial"/>
                <a:ea typeface="Times New Roman"/>
                <a:cs typeface="Times New Roman"/>
                <a:sym typeface="Times New Roman"/>
              </a:rPr>
              <a:t>Folks under the transgender umbrella face oppression from these rigid social expectations.</a:t>
            </a:r>
            <a:endParaRPr sz="2600">
              <a:solidFill>
                <a:schemeClr val="bg2"/>
              </a:solidFill>
              <a:latin typeface="Arial"/>
              <a:ea typeface="Times New Roman"/>
              <a:cs typeface="Times New Roman"/>
              <a:sym typeface="Times New Roman"/>
            </a:endParaRPr>
          </a:p>
          <a:p>
            <a:pPr marL="0" lvl="0" indent="0" algn="l" rtl="0">
              <a:spcBef>
                <a:spcPts val="1200"/>
              </a:spcBef>
              <a:spcAft>
                <a:spcPts val="0"/>
              </a:spcAft>
              <a:buNone/>
            </a:pPr>
            <a:endParaRPr sz="2500">
              <a:solidFill>
                <a:schemeClr val="dk1"/>
              </a:solidFill>
              <a:latin typeface="Times New Roman"/>
              <a:ea typeface="Times New Roman"/>
              <a:cs typeface="Times New Roman"/>
              <a:sym typeface="Times New Roman"/>
            </a:endParaRPr>
          </a:p>
        </p:txBody>
      </p:sp>
      <p:pic>
        <p:nvPicPr>
          <p:cNvPr id="5" name="Picture 4"/>
          <p:cNvPicPr>
            <a:picLocks noChangeAspect="1"/>
          </p:cNvPicPr>
          <p:nvPr/>
        </p:nvPicPr>
        <p:blipFill rotWithShape="1">
          <a:blip r:embed="rId3"/>
          <a:srcRect l="26621" r="23288"/>
          <a:stretch/>
        </p:blipFill>
        <p:spPr>
          <a:xfrm>
            <a:off x="687302" y="1197925"/>
            <a:ext cx="2274475" cy="4540752"/>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36">
          <a:extLst>
            <a:ext uri="{FF2B5EF4-FFF2-40B4-BE49-F238E27FC236}">
              <a16:creationId xmlns:a16="http://schemas.microsoft.com/office/drawing/2014/main" id="{6CA79B0E-8A44-FB6E-CCAB-7ACD650CDE0F}"/>
            </a:ext>
          </a:extLst>
        </p:cNvPr>
        <p:cNvGrpSpPr/>
        <p:nvPr/>
      </p:nvGrpSpPr>
      <p:grpSpPr>
        <a:xfrm>
          <a:off x="0" y="0"/>
          <a:ext cx="0" cy="0"/>
          <a:chOff x="0" y="0"/>
          <a:chExt cx="0" cy="0"/>
        </a:xfrm>
      </p:grpSpPr>
      <p:pic>
        <p:nvPicPr>
          <p:cNvPr id="337" name="Google Shape;337;g146a8d004bd_0_10">
            <a:extLst>
              <a:ext uri="{FF2B5EF4-FFF2-40B4-BE49-F238E27FC236}">
                <a16:creationId xmlns:a16="http://schemas.microsoft.com/office/drawing/2014/main" id="{7DD17A90-8B47-7D0D-54A7-F87F5F5163A0}"/>
              </a:ext>
            </a:extLst>
          </p:cNvPr>
          <p:cNvPicPr preferRelativeResize="0"/>
          <p:nvPr/>
        </p:nvPicPr>
        <p:blipFill>
          <a:blip r:embed="rId3">
            <a:alphaModFix amt="42000"/>
          </a:blip>
          <a:stretch>
            <a:fillRect/>
          </a:stretch>
        </p:blipFill>
        <p:spPr>
          <a:xfrm>
            <a:off x="-708075" y="1976575"/>
            <a:ext cx="9852075" cy="3272975"/>
          </a:xfrm>
          <a:prstGeom prst="rect">
            <a:avLst/>
          </a:prstGeom>
          <a:noFill/>
          <a:ln>
            <a:noFill/>
          </a:ln>
        </p:spPr>
      </p:pic>
      <p:sp>
        <p:nvSpPr>
          <p:cNvPr id="338" name="Google Shape;338;g146a8d004bd_0_10">
            <a:extLst>
              <a:ext uri="{FF2B5EF4-FFF2-40B4-BE49-F238E27FC236}">
                <a16:creationId xmlns:a16="http://schemas.microsoft.com/office/drawing/2014/main" id="{186AE5B8-072B-7A20-C48F-25CE477CEC08}"/>
              </a:ext>
            </a:extLst>
          </p:cNvPr>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solidFill>
                  <a:schemeClr val="dk1"/>
                </a:solidFill>
              </a:rPr>
              <a:t>15 Minute Break!</a:t>
            </a:r>
            <a:endParaRPr>
              <a:solidFill>
                <a:schemeClr val="dk1"/>
              </a:solidFill>
            </a:endParaRPr>
          </a:p>
        </p:txBody>
      </p:sp>
      <p:sp>
        <p:nvSpPr>
          <p:cNvPr id="339" name="Google Shape;339;g146a8d004bd_0_10">
            <a:extLst>
              <a:ext uri="{FF2B5EF4-FFF2-40B4-BE49-F238E27FC236}">
                <a16:creationId xmlns:a16="http://schemas.microsoft.com/office/drawing/2014/main" id="{82F79DF9-F81D-E4F0-C392-9B73C73B8BFC}"/>
              </a:ext>
            </a:extLst>
          </p:cNvPr>
          <p:cNvSpPr txBox="1"/>
          <p:nvPr/>
        </p:nvSpPr>
        <p:spPr>
          <a:xfrm>
            <a:off x="914400" y="1249416"/>
            <a:ext cx="7872424" cy="2769959"/>
          </a:xfrm>
          <a:prstGeom prst="rect">
            <a:avLst/>
          </a:prstGeom>
          <a:noFill/>
          <a:ln>
            <a:noFill/>
          </a:ln>
        </p:spPr>
        <p:txBody>
          <a:bodyPr spcFirstLastPara="1" wrap="square" lIns="91425" tIns="91425" rIns="91425" bIns="91425" anchor="t" anchorCtr="0">
            <a:spAutoFit/>
          </a:bodyPr>
          <a:lstStyle/>
          <a:p>
            <a:r>
              <a:rPr lang="en-US" sz="2200" b="1">
                <a:latin typeface="Calibri"/>
                <a:ea typeface="Calibri"/>
                <a:cs typeface="Calibri"/>
                <a:sym typeface="Calibri"/>
              </a:rPr>
              <a:t>Break time! </a:t>
            </a:r>
            <a:endParaRPr lang="en-US" sz="2200" b="1">
              <a:latin typeface="Calibri"/>
              <a:ea typeface="Calibri"/>
              <a:cs typeface="Calibri"/>
            </a:endParaRPr>
          </a:p>
          <a:p>
            <a:pPr marL="0" lvl="0" indent="0" algn="l" rtl="0">
              <a:spcBef>
                <a:spcPts val="0"/>
              </a:spcBef>
              <a:spcAft>
                <a:spcPts val="0"/>
              </a:spcAft>
              <a:buNone/>
            </a:pPr>
            <a:endParaRPr sz="2200">
              <a:latin typeface="Calibri"/>
              <a:ea typeface="Calibri"/>
              <a:cs typeface="Calibri"/>
              <a:sym typeface="Calibri"/>
            </a:endParaRPr>
          </a:p>
          <a:p>
            <a:r>
              <a:rPr lang="en-US" sz="2200">
                <a:latin typeface="Calibri"/>
                <a:ea typeface="Calibri"/>
                <a:cs typeface="Calibri"/>
                <a:sym typeface="Calibri"/>
              </a:rPr>
              <a:t>In the pre-attendance work, there were a lot of terms we never learned in sex ed! Check out this website of best practices for talking with kids about sex. (You might learn something new, too!)</a:t>
            </a:r>
            <a:endParaRPr lang="en-US" sz="2200">
              <a:latin typeface="Calibri"/>
              <a:ea typeface="Calibri"/>
              <a:cs typeface="Calibri"/>
            </a:endParaRPr>
          </a:p>
          <a:p>
            <a:pPr marL="0" lvl="0" indent="0" algn="l" rtl="0">
              <a:spcBef>
                <a:spcPts val="0"/>
              </a:spcBef>
              <a:spcAft>
                <a:spcPts val="0"/>
              </a:spcAft>
              <a:buNone/>
            </a:pPr>
            <a:endParaRPr sz="2900">
              <a:latin typeface="Calibri"/>
              <a:ea typeface="Calibri"/>
              <a:cs typeface="Calibri"/>
              <a:sym typeface="Calibri"/>
            </a:endParaRPr>
          </a:p>
          <a:p>
            <a:pPr marL="0" lvl="0" indent="0" algn="l" rtl="0">
              <a:spcBef>
                <a:spcPts val="0"/>
              </a:spcBef>
              <a:spcAft>
                <a:spcPts val="0"/>
              </a:spcAft>
              <a:buNone/>
            </a:pPr>
            <a:endParaRPr sz="2900">
              <a:latin typeface="Calibri"/>
              <a:ea typeface="Calibri"/>
              <a:cs typeface="Calibri"/>
              <a:sym typeface="Calibri"/>
            </a:endParaRPr>
          </a:p>
        </p:txBody>
      </p:sp>
      <p:sp>
        <p:nvSpPr>
          <p:cNvPr id="340" name="Google Shape;340;g146a8d004bd_0_10">
            <a:extLst>
              <a:ext uri="{FF2B5EF4-FFF2-40B4-BE49-F238E27FC236}">
                <a16:creationId xmlns:a16="http://schemas.microsoft.com/office/drawing/2014/main" id="{313B918C-A270-279C-5852-2489C0996DDB}"/>
              </a:ext>
            </a:extLst>
          </p:cNvPr>
          <p:cNvSpPr txBox="1"/>
          <p:nvPr/>
        </p:nvSpPr>
        <p:spPr>
          <a:xfrm>
            <a:off x="642427" y="3610773"/>
            <a:ext cx="8422200" cy="1061799"/>
          </a:xfrm>
          <a:prstGeom prst="rect">
            <a:avLst/>
          </a:prstGeom>
          <a:noFill/>
          <a:ln>
            <a:noFill/>
          </a:ln>
        </p:spPr>
        <p:txBody>
          <a:bodyPr spcFirstLastPara="1" wrap="square" lIns="91425" tIns="91425" rIns="91425" bIns="91425" anchor="t" anchorCtr="0">
            <a:spAutoFit/>
          </a:bodyPr>
          <a:lstStyle/>
          <a:p>
            <a:pPr algn="ctr">
              <a:spcBef>
                <a:spcPts val="640"/>
              </a:spcBef>
              <a:buClr>
                <a:schemeClr val="dk1"/>
              </a:buClr>
              <a:buSzPts val="1100"/>
            </a:pPr>
            <a:r>
              <a:rPr lang="en-US" sz="2200">
                <a:solidFill>
                  <a:schemeClr val="dk1"/>
                </a:solidFill>
                <a:latin typeface="Calibri"/>
                <a:ea typeface="Calibri"/>
                <a:cs typeface="Calibri"/>
                <a:sym typeface="Calibri"/>
                <a:hlinkClick r:id="rId4"/>
              </a:rPr>
              <a:t>https://sexpositivefamilies.com/10-best-sex-ed-resources-for-families/</a:t>
            </a:r>
            <a:r>
              <a:rPr lang="en-US" sz="2200">
                <a:solidFill>
                  <a:schemeClr val="dk1"/>
                </a:solidFill>
                <a:latin typeface="Calibri"/>
                <a:ea typeface="Calibri"/>
                <a:cs typeface="Calibri"/>
                <a:sym typeface="Calibri"/>
              </a:rPr>
              <a:t> </a:t>
            </a:r>
            <a:endParaRPr sz="2200">
              <a:solidFill>
                <a:schemeClr val="dk1"/>
              </a:solidFill>
              <a:latin typeface="Calibri"/>
              <a:ea typeface="Calibri"/>
              <a:cs typeface="Calibri"/>
              <a:sym typeface="Calibri"/>
            </a:endParaRPr>
          </a:p>
          <a:p>
            <a:pPr marL="0" lvl="0" indent="0" algn="l" rtl="0">
              <a:spcBef>
                <a:spcPts val="0"/>
              </a:spcBef>
              <a:spcAft>
                <a:spcPts val="0"/>
              </a:spcAft>
              <a:buNone/>
            </a:pPr>
            <a:endParaRPr sz="3000" b="1">
              <a:latin typeface="Calibri"/>
              <a:ea typeface="Calibri"/>
              <a:cs typeface="Calibri"/>
              <a:sym typeface="Calibri"/>
            </a:endParaRPr>
          </a:p>
        </p:txBody>
      </p:sp>
      <p:pic>
        <p:nvPicPr>
          <p:cNvPr id="2" name="Picture 2" descr="Qr code&#10;&#10;Description automatically generated">
            <a:extLst>
              <a:ext uri="{FF2B5EF4-FFF2-40B4-BE49-F238E27FC236}">
                <a16:creationId xmlns:a16="http://schemas.microsoft.com/office/drawing/2014/main" id="{03385F8A-CF1A-B413-6402-11BC8DCBC1D9}"/>
              </a:ext>
            </a:extLst>
          </p:cNvPr>
          <p:cNvPicPr>
            <a:picLocks noChangeAspect="1"/>
          </p:cNvPicPr>
          <p:nvPr/>
        </p:nvPicPr>
        <p:blipFill rotWithShape="1">
          <a:blip r:embed="rId5"/>
          <a:srcRect t="6148" r="3524" b="2049"/>
          <a:stretch/>
        </p:blipFill>
        <p:spPr>
          <a:xfrm>
            <a:off x="3987963" y="4379960"/>
            <a:ext cx="1724470" cy="1739736"/>
          </a:xfrm>
          <a:prstGeom prst="rect">
            <a:avLst/>
          </a:prstGeom>
        </p:spPr>
      </p:pic>
    </p:spTree>
    <p:extLst>
      <p:ext uri="{BB962C8B-B14F-4D97-AF65-F5344CB8AC3E}">
        <p14:creationId xmlns:p14="http://schemas.microsoft.com/office/powerpoint/2010/main" val="347845792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CE1A1C6E-F2A8-3961-76A8-29318922DD95}"/>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6BA780F-38A2-143B-7066-6FA0FE11F645}"/>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Zac and Sara</a:t>
            </a:r>
          </a:p>
        </p:txBody>
      </p:sp>
      <p:pic>
        <p:nvPicPr>
          <p:cNvPr id="2" name="Picture 1">
            <a:extLst>
              <a:ext uri="{FF2B5EF4-FFF2-40B4-BE49-F238E27FC236}">
                <a16:creationId xmlns:a16="http://schemas.microsoft.com/office/drawing/2014/main" id="{683056D1-0A47-7CA3-B7B9-013EDBFC949D}"/>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48318614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9869-55E2-FDDC-BF7D-B79A0CD996A4}"/>
              </a:ext>
            </a:extLst>
          </p:cNvPr>
          <p:cNvSpPr>
            <a:spLocks noGrp="1"/>
          </p:cNvSpPr>
          <p:nvPr>
            <p:ph type="title"/>
          </p:nvPr>
        </p:nvSpPr>
        <p:spPr/>
        <p:txBody>
          <a:bodyPr/>
          <a:lstStyle/>
          <a:p>
            <a:r>
              <a:rPr lang="en-US" sz="3200"/>
              <a:t>ACTIVITY  | GENDER-NEUTRAL WORLD</a:t>
            </a:r>
            <a:r>
              <a:rPr lang="en-US"/>
              <a:t> </a:t>
            </a:r>
          </a:p>
        </p:txBody>
      </p:sp>
      <p:sp>
        <p:nvSpPr>
          <p:cNvPr id="3" name="Text Placeholder 2">
            <a:extLst>
              <a:ext uri="{FF2B5EF4-FFF2-40B4-BE49-F238E27FC236}">
                <a16:creationId xmlns:a16="http://schemas.microsoft.com/office/drawing/2014/main" id="{4572C3BC-A2EC-C321-398F-12891531CF6C}"/>
              </a:ext>
            </a:extLst>
          </p:cNvPr>
          <p:cNvSpPr>
            <a:spLocks noGrp="1"/>
          </p:cNvSpPr>
          <p:nvPr>
            <p:ph type="body" idx="1"/>
          </p:nvPr>
        </p:nvSpPr>
        <p:spPr>
          <a:xfrm>
            <a:off x="457200" y="1392210"/>
            <a:ext cx="8229600" cy="3774999"/>
          </a:xfrm>
        </p:spPr>
        <p:txBody>
          <a:bodyPr/>
          <a:lstStyle/>
          <a:p>
            <a:r>
              <a:rPr lang="en-US"/>
              <a:t>Topics related to sexual orientation and gender come up in society more often than we may realize. </a:t>
            </a:r>
          </a:p>
          <a:p>
            <a:r>
              <a:rPr lang="en-US"/>
              <a:t>Stereotypes about gender and sexual orientation often inform policies, practices, and traditions. </a:t>
            </a:r>
          </a:p>
          <a:p>
            <a:r>
              <a:rPr lang="en-US"/>
              <a:t>Reflect on the customs and norms within your learning community and answer the following questions in table groups. </a:t>
            </a:r>
          </a:p>
          <a:p>
            <a:pPr marL="25400" indent="0">
              <a:buNone/>
            </a:pPr>
            <a:endParaRPr lang="en-US" sz="2400"/>
          </a:p>
          <a:p>
            <a:endParaRPr lang="en-US"/>
          </a:p>
        </p:txBody>
      </p:sp>
    </p:spTree>
    <p:extLst>
      <p:ext uri="{BB962C8B-B14F-4D97-AF65-F5344CB8AC3E}">
        <p14:creationId xmlns:p14="http://schemas.microsoft.com/office/powerpoint/2010/main" val="4761992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812" y="3746"/>
            <a:ext cx="8969188" cy="961613"/>
          </a:xfrm>
          <a:solidFill>
            <a:schemeClr val="bg1"/>
          </a:solidFill>
        </p:spPr>
        <p:txBody>
          <a:bodyPr>
            <a:normAutofit/>
          </a:bodyPr>
          <a:lstStyle/>
          <a:p>
            <a:pPr algn="ctr"/>
            <a:r>
              <a:rPr lang="en-US">
                <a:solidFill>
                  <a:schemeClr val="tx1"/>
                </a:solidFill>
              </a:rPr>
              <a:t>Contract and Policy Language (pp. 5-7)</a:t>
            </a:r>
            <a:endParaRPr lang="en-US"/>
          </a:p>
        </p:txBody>
      </p:sp>
      <p:sp>
        <p:nvSpPr>
          <p:cNvPr id="3" name="Text Placeholder 2"/>
          <p:cNvSpPr>
            <a:spLocks noGrp="1"/>
          </p:cNvSpPr>
          <p:nvPr>
            <p:ph type="body" idx="1"/>
          </p:nvPr>
        </p:nvSpPr>
        <p:spPr>
          <a:xfrm>
            <a:off x="412377" y="1223924"/>
            <a:ext cx="8498541" cy="5140078"/>
          </a:xfrm>
        </p:spPr>
        <p:txBody>
          <a:bodyPr/>
          <a:lstStyle/>
          <a:p>
            <a:r>
              <a:rPr lang="en-US"/>
              <a:t>Count off by 5</a:t>
            </a:r>
          </a:p>
          <a:p>
            <a:r>
              <a:rPr lang="en-US"/>
              <a:t>Once grouped, review your language (15 min)</a:t>
            </a:r>
          </a:p>
          <a:p>
            <a:pPr lvl="1">
              <a:buSzPts val="3200"/>
              <a:buFont typeface="Courier New"/>
              <a:buChar char="o"/>
            </a:pPr>
            <a:r>
              <a:rPr lang="en-US"/>
              <a:t>Identify who is left out by the language presented</a:t>
            </a:r>
          </a:p>
          <a:p>
            <a:pPr lvl="1">
              <a:buSzPts val="3200"/>
              <a:buFont typeface="Courier New"/>
              <a:buChar char="o"/>
            </a:pPr>
            <a:r>
              <a:rPr lang="en-US"/>
              <a:t>Rewrite the language to be more inclusive</a:t>
            </a:r>
          </a:p>
          <a:p>
            <a:pPr lvl="1">
              <a:buSzPts val="3200"/>
              <a:buFont typeface="Courier New"/>
              <a:buChar char="o"/>
            </a:pPr>
            <a:r>
              <a:rPr lang="en-US"/>
              <a:t>Identify what barriers may exist to making the changes.</a:t>
            </a:r>
          </a:p>
          <a:p>
            <a:pPr marL="508000" lvl="1" indent="0">
              <a:buNone/>
            </a:pPr>
            <a:r>
              <a:rPr lang="en-US"/>
              <a:t>If you finish—look at another issue of your choice</a:t>
            </a:r>
          </a:p>
          <a:p>
            <a:pPr marL="25400" indent="0">
              <a:buNone/>
            </a:pPr>
            <a:r>
              <a:rPr lang="en-US" sz="3600"/>
              <a:t>Select a person to provide a 3 min report</a:t>
            </a:r>
          </a:p>
        </p:txBody>
      </p:sp>
    </p:spTree>
    <p:extLst>
      <p:ext uri="{BB962C8B-B14F-4D97-AF65-F5344CB8AC3E}">
        <p14:creationId xmlns:p14="http://schemas.microsoft.com/office/powerpoint/2010/main" val="88861955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ABC33-E730-8A2D-5558-D9C069D233B6}"/>
              </a:ext>
            </a:extLst>
          </p:cNvPr>
          <p:cNvSpPr>
            <a:spLocks noGrp="1"/>
          </p:cNvSpPr>
          <p:nvPr>
            <p:ph type="title"/>
          </p:nvPr>
        </p:nvSpPr>
        <p:spPr/>
        <p:txBody>
          <a:bodyPr/>
          <a:lstStyle/>
          <a:p>
            <a:r>
              <a:rPr lang="en-US"/>
              <a:t>Model Language</a:t>
            </a:r>
          </a:p>
        </p:txBody>
      </p:sp>
      <p:sp>
        <p:nvSpPr>
          <p:cNvPr id="3" name="Text Placeholder 2">
            <a:extLst>
              <a:ext uri="{FF2B5EF4-FFF2-40B4-BE49-F238E27FC236}">
                <a16:creationId xmlns:a16="http://schemas.microsoft.com/office/drawing/2014/main" id="{BE168E9D-FD4C-BBB1-82B5-FCF1A719E442}"/>
              </a:ext>
            </a:extLst>
          </p:cNvPr>
          <p:cNvSpPr>
            <a:spLocks noGrp="1"/>
          </p:cNvSpPr>
          <p:nvPr>
            <p:ph type="body" idx="1"/>
          </p:nvPr>
        </p:nvSpPr>
        <p:spPr>
          <a:xfrm>
            <a:off x="457200" y="1380492"/>
            <a:ext cx="8229600" cy="3774999"/>
          </a:xfrm>
        </p:spPr>
        <p:txBody>
          <a:bodyPr/>
          <a:lstStyle/>
          <a:p>
            <a:pPr marL="25400" indent="0">
              <a:buNone/>
            </a:pPr>
            <a:r>
              <a:rPr lang="en-US"/>
              <a:t>Model language: </a:t>
            </a:r>
          </a:p>
          <a:p>
            <a:endParaRPr lang="en-US"/>
          </a:p>
          <a:p>
            <a:pPr marL="25400" indent="0">
              <a:buSzPts val="3200"/>
              <a:buNone/>
            </a:pPr>
            <a:r>
              <a:rPr lang="en-US"/>
              <a:t>Additional Participant Resources &gt; </a:t>
            </a:r>
          </a:p>
          <a:p>
            <a:pPr lvl="1">
              <a:buSzPts val="3200"/>
              <a:buFont typeface="Courier New"/>
              <a:buChar char="o"/>
            </a:pPr>
            <a:r>
              <a:rPr lang="en-US"/>
              <a:t>"Bargaining to Protect LGBTQ Rights"</a:t>
            </a:r>
          </a:p>
          <a:p>
            <a:pPr lvl="1">
              <a:buSzPts val="3200"/>
              <a:buFont typeface="Courier New"/>
              <a:buChar char="o"/>
            </a:pPr>
            <a:r>
              <a:rPr lang="en-US"/>
              <a:t>"LGBTQ+ in Education" (Colorado)</a:t>
            </a:r>
          </a:p>
          <a:p>
            <a:pPr lvl="1">
              <a:buSzPts val="3200"/>
              <a:buFont typeface="Courier New"/>
              <a:buChar char="o"/>
            </a:pPr>
            <a:r>
              <a:rPr lang="en-US"/>
              <a:t>Sample Transition Support Plan</a:t>
            </a:r>
          </a:p>
        </p:txBody>
      </p:sp>
    </p:spTree>
    <p:extLst>
      <p:ext uri="{BB962C8B-B14F-4D97-AF65-F5344CB8AC3E}">
        <p14:creationId xmlns:p14="http://schemas.microsoft.com/office/powerpoint/2010/main" val="3768623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t>Key Ideas</a:t>
            </a:r>
          </a:p>
        </p:txBody>
      </p:sp>
      <p:sp>
        <p:nvSpPr>
          <p:cNvPr id="3" name="Content Placeholder 2"/>
          <p:cNvSpPr>
            <a:spLocks noGrp="1"/>
          </p:cNvSpPr>
          <p:nvPr>
            <p:ph idx="1"/>
          </p:nvPr>
        </p:nvSpPr>
        <p:spPr>
          <a:xfrm>
            <a:off x="3493496" y="1326458"/>
            <a:ext cx="5182297" cy="3329479"/>
          </a:xfrm>
        </p:spPr>
        <p:txBody>
          <a:bodyPr spcFirstLastPara="1" wrap="square" lIns="91425" tIns="45700" rIns="91425" bIns="45700" anchor="t" anchorCtr="0">
            <a:noAutofit/>
          </a:bodyPr>
          <a:lstStyle/>
          <a:p>
            <a:r>
              <a:rPr lang="en-US" sz="2800"/>
              <a:t>Using language that is inclusive in our contracts and policies is one small way of moving towards LGBTQ+ equity</a:t>
            </a:r>
          </a:p>
          <a:p>
            <a:r>
              <a:rPr lang="en-US" sz="2800"/>
              <a:t>When we know better we do better </a:t>
            </a:r>
          </a:p>
          <a:p>
            <a:r>
              <a:rPr lang="en-US" sz="2800"/>
              <a:t>Barriers may include our members—we need to be willing to introduce the conversation</a:t>
            </a:r>
          </a:p>
          <a:p>
            <a:pPr marL="25400" indent="0">
              <a:buNone/>
            </a:pPr>
            <a:endParaRPr lang="en-US" sz="3300"/>
          </a:p>
          <a:p>
            <a:endParaRPr lang="en-US" sz="3300"/>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130890754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ED2A7BD2-1AA8-1305-F027-CCA4AC13B7BE}"/>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5450111D-015A-A2E1-E5B8-CFA71C4A19A4}"/>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Alex</a:t>
            </a:r>
          </a:p>
        </p:txBody>
      </p:sp>
      <p:pic>
        <p:nvPicPr>
          <p:cNvPr id="2" name="Picture 1">
            <a:extLst>
              <a:ext uri="{FF2B5EF4-FFF2-40B4-BE49-F238E27FC236}">
                <a16:creationId xmlns:a16="http://schemas.microsoft.com/office/drawing/2014/main" id="{61A029A1-90D7-956D-D7B9-6498592879D8}"/>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422909095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g13341f589b3_0_9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Gender</a:t>
            </a:r>
            <a:endParaRPr/>
          </a:p>
        </p:txBody>
      </p:sp>
      <p:sp>
        <p:nvSpPr>
          <p:cNvPr id="200" name="Google Shape;200;g13341f589b3_0_99"/>
          <p:cNvSpPr/>
          <p:nvPr/>
        </p:nvSpPr>
        <p:spPr>
          <a:xfrm>
            <a:off x="2278252" y="2074711"/>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1" name="Google Shape;201;g13341f589b3_0_99"/>
          <p:cNvSpPr/>
          <p:nvPr/>
        </p:nvSpPr>
        <p:spPr>
          <a:xfrm>
            <a:off x="554637" y="1986005"/>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2" name="Google Shape;202;g13341f589b3_0_99"/>
          <p:cNvSpPr txBox="1"/>
          <p:nvPr/>
        </p:nvSpPr>
        <p:spPr>
          <a:xfrm>
            <a:off x="659568" y="1975240"/>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Identity</a:t>
            </a:r>
            <a:endParaRPr sz="2400" b="0" i="0" u="none" strike="noStrike" cap="none">
              <a:solidFill>
                <a:schemeClr val="lt1"/>
              </a:solidFill>
              <a:latin typeface="Calibri"/>
              <a:ea typeface="Calibri"/>
              <a:cs typeface="Calibri"/>
              <a:sym typeface="Calibri"/>
            </a:endParaRPr>
          </a:p>
        </p:txBody>
      </p:sp>
      <p:sp>
        <p:nvSpPr>
          <p:cNvPr id="203" name="Google Shape;203;g13341f589b3_0_99"/>
          <p:cNvSpPr txBox="1"/>
          <p:nvPr/>
        </p:nvSpPr>
        <p:spPr>
          <a:xfrm>
            <a:off x="2337244" y="2169642"/>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How you feel. </a:t>
            </a:r>
            <a:r>
              <a:rPr lang="en-US" sz="2200" b="0" i="0" u="none" strike="noStrike" cap="none">
                <a:solidFill>
                  <a:schemeClr val="dk2"/>
                </a:solidFill>
                <a:latin typeface="Calibri"/>
                <a:ea typeface="Arial"/>
                <a:cs typeface="Arial"/>
                <a:sym typeface="Arial"/>
              </a:rPr>
              <a:t>Female</a:t>
            </a:r>
            <a:r>
              <a:rPr lang="en-US" sz="2200" b="0" i="0" u="none" strike="noStrike" cap="none">
                <a:solidFill>
                  <a:schemeClr val="dk2"/>
                </a:solidFill>
                <a:latin typeface="Calibri"/>
                <a:ea typeface="Calibri"/>
                <a:cs typeface="Calibri"/>
                <a:sym typeface="Calibri"/>
              </a:rPr>
              <a:t>, male, both, or neither.</a:t>
            </a:r>
            <a:endParaRPr sz="1400" b="0" i="0" u="none" strike="noStrike" cap="none">
              <a:solidFill>
                <a:schemeClr val="dk2"/>
              </a:solidFill>
              <a:latin typeface="Arial"/>
              <a:ea typeface="Arial"/>
              <a:cs typeface="Arial"/>
              <a:sym typeface="Arial"/>
            </a:endParaRPr>
          </a:p>
        </p:txBody>
      </p:sp>
      <p:sp>
        <p:nvSpPr>
          <p:cNvPr id="204" name="Google Shape;204;g13341f589b3_0_99"/>
          <p:cNvSpPr/>
          <p:nvPr/>
        </p:nvSpPr>
        <p:spPr>
          <a:xfrm>
            <a:off x="2278252" y="3295188"/>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5" name="Google Shape;205;g13341f589b3_0_99"/>
          <p:cNvSpPr/>
          <p:nvPr/>
        </p:nvSpPr>
        <p:spPr>
          <a:xfrm>
            <a:off x="554637" y="3206482"/>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6" name="Google Shape;206;g13341f589b3_0_99"/>
          <p:cNvSpPr txBox="1"/>
          <p:nvPr/>
        </p:nvSpPr>
        <p:spPr>
          <a:xfrm>
            <a:off x="659568" y="3195717"/>
            <a:ext cx="16188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Expression</a:t>
            </a:r>
            <a:endParaRPr sz="2400" b="0" i="0" u="none" strike="noStrike" cap="none">
              <a:solidFill>
                <a:schemeClr val="lt1"/>
              </a:solidFill>
              <a:latin typeface="Calibri"/>
              <a:ea typeface="Calibri"/>
              <a:cs typeface="Calibri"/>
              <a:sym typeface="Calibri"/>
            </a:endParaRPr>
          </a:p>
        </p:txBody>
      </p:sp>
      <p:sp>
        <p:nvSpPr>
          <p:cNvPr id="207" name="Google Shape;207;g13341f589b3_0_99"/>
          <p:cNvSpPr/>
          <p:nvPr/>
        </p:nvSpPr>
        <p:spPr>
          <a:xfrm>
            <a:off x="2278252" y="4615136"/>
            <a:ext cx="6296100" cy="614400"/>
          </a:xfrm>
          <a:prstGeom prst="rect">
            <a:avLst/>
          </a:prstGeom>
          <a:solidFill>
            <a:srgbClr val="F2872F"/>
          </a:solidFill>
          <a:ln w="9525" cap="flat" cmpd="sng">
            <a:solidFill>
              <a:srgbClr val="F2872F"/>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8" name="Google Shape;208;g13341f589b3_0_99"/>
          <p:cNvSpPr/>
          <p:nvPr/>
        </p:nvSpPr>
        <p:spPr>
          <a:xfrm>
            <a:off x="554637" y="4526430"/>
            <a:ext cx="1723500" cy="921900"/>
          </a:xfrm>
          <a:prstGeom prst="rect">
            <a:avLst/>
          </a:prstGeom>
          <a:solidFill>
            <a:srgbClr val="2E3389"/>
          </a:solidFill>
          <a:ln w="9525" cap="flat" cmpd="sng">
            <a:solidFill>
              <a:srgbClr val="4A7DBA"/>
            </a:solidFill>
            <a:prstDash val="solid"/>
            <a:round/>
            <a:headEnd type="none" w="sm" len="sm"/>
            <a:tailEnd type="none" w="sm" len="sm"/>
          </a:ln>
          <a:effectLst>
            <a:outerShdw blurRad="40000" dist="23000" dir="5400000" rotWithShape="0">
              <a:srgbClr val="000000">
                <a:alpha val="3451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9" name="Google Shape;209;g13341f589b3_0_99"/>
          <p:cNvSpPr txBox="1"/>
          <p:nvPr/>
        </p:nvSpPr>
        <p:spPr>
          <a:xfrm>
            <a:off x="659567" y="4515665"/>
            <a:ext cx="14016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Gender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lt1"/>
                </a:solidFill>
                <a:latin typeface="Calibri"/>
                <a:ea typeface="Calibri"/>
                <a:cs typeface="Calibri"/>
                <a:sym typeface="Calibri"/>
              </a:rPr>
              <a:t>Role</a:t>
            </a:r>
            <a:endParaRPr sz="2400" b="0" i="0" u="none" strike="noStrike" cap="none">
              <a:solidFill>
                <a:schemeClr val="lt1"/>
              </a:solidFill>
              <a:latin typeface="Calibri"/>
              <a:ea typeface="Calibri"/>
              <a:cs typeface="Calibri"/>
              <a:sym typeface="Calibri"/>
            </a:endParaRPr>
          </a:p>
        </p:txBody>
      </p:sp>
      <p:sp>
        <p:nvSpPr>
          <p:cNvPr id="210" name="Google Shape;210;g13341f589b3_0_9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88</a:t>
            </a:fld>
            <a:endParaRPr sz="1800" b="0" i="0" u="none" strike="noStrike" cap="none">
              <a:solidFill>
                <a:schemeClr val="dk1"/>
              </a:solidFill>
              <a:latin typeface="Calibri"/>
              <a:ea typeface="Calibri"/>
              <a:cs typeface="Calibri"/>
              <a:sym typeface="Calibri"/>
            </a:endParaRPr>
          </a:p>
        </p:txBody>
      </p:sp>
      <p:sp>
        <p:nvSpPr>
          <p:cNvPr id="212" name="Google Shape;212;g13341f589b3_0_99"/>
          <p:cNvSpPr txBox="1"/>
          <p:nvPr/>
        </p:nvSpPr>
        <p:spPr>
          <a:xfrm>
            <a:off x="2337244" y="3372714"/>
            <a:ext cx="5561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The ways you show your gender identity.</a:t>
            </a:r>
            <a:endParaRPr sz="1400" b="0" i="0" u="none" strike="noStrike" cap="none">
              <a:solidFill>
                <a:srgbClr val="000000"/>
              </a:solidFill>
              <a:latin typeface="Arial"/>
              <a:ea typeface="Arial"/>
              <a:cs typeface="Arial"/>
              <a:sym typeface="Arial"/>
            </a:endParaRPr>
          </a:p>
        </p:txBody>
      </p:sp>
      <p:sp>
        <p:nvSpPr>
          <p:cNvPr id="213" name="Google Shape;213;g13341f589b3_0_99"/>
          <p:cNvSpPr txBox="1"/>
          <p:nvPr/>
        </p:nvSpPr>
        <p:spPr>
          <a:xfrm>
            <a:off x="2337244" y="4692662"/>
            <a:ext cx="58974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A social role based on a person’s sex.</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49061651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13341f589b3_0_156"/>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Explaining Gender Identity</a:t>
            </a:r>
            <a:endParaRPr sz="1400" b="0" i="0" u="none" strike="noStrike" cap="none">
              <a:solidFill>
                <a:srgbClr val="000000"/>
              </a:solidFill>
              <a:latin typeface="Arial"/>
              <a:ea typeface="Arial"/>
              <a:cs typeface="Arial"/>
              <a:sym typeface="Arial"/>
            </a:endParaRPr>
          </a:p>
        </p:txBody>
      </p:sp>
      <p:sp>
        <p:nvSpPr>
          <p:cNvPr id="221" name="Google Shape;221;g13341f589b3_0_156"/>
          <p:cNvSpPr txBox="1"/>
          <p:nvPr/>
        </p:nvSpPr>
        <p:spPr>
          <a:xfrm>
            <a:off x="762954" y="5374888"/>
            <a:ext cx="76182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chemeClr val="dk2"/>
                </a:solidFill>
                <a:latin typeface="Arial"/>
                <a:ea typeface="Arial"/>
                <a:cs typeface="Arial"/>
                <a:sym typeface="Arial"/>
              </a:rPr>
              <a:t>Range of Gender Identities</a:t>
            </a:r>
            <a:endParaRPr sz="1400" b="0" i="0" u="none" strike="noStrike" cap="none">
              <a:solidFill>
                <a:srgbClr val="000000"/>
              </a:solidFill>
              <a:latin typeface="Arial"/>
              <a:ea typeface="Arial"/>
              <a:cs typeface="Arial"/>
              <a:sym typeface="Arial"/>
            </a:endParaRPr>
          </a:p>
        </p:txBody>
      </p:sp>
      <p:sp>
        <p:nvSpPr>
          <p:cNvPr id="222" name="Google Shape;222;g13341f589b3_0_156"/>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89</a:t>
            </a:fld>
            <a:endParaRPr sz="1800" b="0" i="0" u="none" strike="noStrike" cap="none">
              <a:solidFill>
                <a:schemeClr val="dk1"/>
              </a:solidFill>
              <a:latin typeface="Calibri"/>
              <a:ea typeface="Calibri"/>
              <a:cs typeface="Calibri"/>
              <a:sym typeface="Calibri"/>
            </a:endParaRPr>
          </a:p>
        </p:txBody>
      </p:sp>
      <p:pic>
        <p:nvPicPr>
          <p:cNvPr id="2" name="Range of Gender Identitie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11254" y="1031488"/>
            <a:ext cx="7721600" cy="4343400"/>
          </a:xfrm>
          <a:prstGeom prst="rect">
            <a:avLst/>
          </a:prstGeom>
        </p:spPr>
      </p:pic>
    </p:spTree>
    <p:extLst>
      <p:ext uri="{BB962C8B-B14F-4D97-AF65-F5344CB8AC3E}">
        <p14:creationId xmlns:p14="http://schemas.microsoft.com/office/powerpoint/2010/main" val="403332852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1" name="Google Shape;231;g13341f589b3_0_205"/>
          <p:cNvSpPr txBox="1"/>
          <p:nvPr/>
        </p:nvSpPr>
        <p:spPr>
          <a:xfrm>
            <a:off x="914400" y="0"/>
            <a:ext cx="8229600" cy="7869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a:solidFill>
                  <a:schemeClr val="dk2"/>
                </a:solidFill>
                <a:latin typeface="Libre Franklin"/>
                <a:ea typeface="Libre Franklin"/>
                <a:cs typeface="Libre Franklin"/>
                <a:sym typeface="Libre Franklin"/>
              </a:rPr>
              <a:t>Gender Expression</a:t>
            </a:r>
            <a:endParaRPr sz="1400" b="0" i="0" u="none" strike="noStrike" cap="none">
              <a:solidFill>
                <a:srgbClr val="000000"/>
              </a:solidFill>
              <a:latin typeface="Arial"/>
              <a:ea typeface="Arial"/>
              <a:cs typeface="Arial"/>
              <a:sym typeface="Arial"/>
            </a:endParaRPr>
          </a:p>
        </p:txBody>
      </p:sp>
      <p:pic>
        <p:nvPicPr>
          <p:cNvPr id="232" name="Google Shape;232;g13341f589b3_0_205"/>
          <p:cNvPicPr preferRelativeResize="0"/>
          <p:nvPr/>
        </p:nvPicPr>
        <p:blipFill rotWithShape="1">
          <a:blip r:embed="rId3">
            <a:alphaModFix/>
          </a:blip>
          <a:srcRect l="13390" t="4406" r="40844"/>
          <a:stretch/>
        </p:blipFill>
        <p:spPr>
          <a:xfrm>
            <a:off x="604433" y="1694387"/>
            <a:ext cx="2492225" cy="3469224"/>
          </a:xfrm>
          <a:prstGeom prst="rect">
            <a:avLst/>
          </a:prstGeom>
          <a:noFill/>
          <a:ln>
            <a:noFill/>
          </a:ln>
        </p:spPr>
      </p:pic>
      <p:pic>
        <p:nvPicPr>
          <p:cNvPr id="233" name="Google Shape;233;g13341f589b3_0_205"/>
          <p:cNvPicPr preferRelativeResize="0"/>
          <p:nvPr/>
        </p:nvPicPr>
        <p:blipFill rotWithShape="1">
          <a:blip r:embed="rId4">
            <a:alphaModFix/>
          </a:blip>
          <a:srcRect l="31857" t="10664" r="25783" b="1991"/>
          <a:stretch/>
        </p:blipFill>
        <p:spPr>
          <a:xfrm>
            <a:off x="3325888" y="1641993"/>
            <a:ext cx="2492225" cy="3521620"/>
          </a:xfrm>
          <a:prstGeom prst="rect">
            <a:avLst/>
          </a:prstGeom>
          <a:noFill/>
          <a:ln>
            <a:noFill/>
          </a:ln>
        </p:spPr>
      </p:pic>
      <p:sp>
        <p:nvSpPr>
          <p:cNvPr id="234" name="Google Shape;234;g13341f589b3_0_205"/>
          <p:cNvSpPr txBox="1"/>
          <p:nvPr/>
        </p:nvSpPr>
        <p:spPr>
          <a:xfrm>
            <a:off x="464031" y="5266569"/>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transgender woman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 in an office.</a:t>
            </a:r>
            <a:endParaRPr sz="1400" b="0" i="0" u="none" strike="noStrike" cap="none">
              <a:solidFill>
                <a:srgbClr val="000000"/>
              </a:solidFill>
              <a:latin typeface="Arial"/>
              <a:ea typeface="Arial"/>
              <a:cs typeface="Arial"/>
              <a:sym typeface="Arial"/>
            </a:endParaRPr>
          </a:p>
        </p:txBody>
      </p:sp>
      <p:sp>
        <p:nvSpPr>
          <p:cNvPr id="235" name="Google Shape;235;g13341f589b3_0_205"/>
          <p:cNvSpPr txBox="1"/>
          <p:nvPr/>
        </p:nvSpPr>
        <p:spPr>
          <a:xfrm>
            <a:off x="3325888" y="5260630"/>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transmasculine person in a winter coat.</a:t>
            </a:r>
            <a:endParaRPr sz="1400" b="0" i="0" u="none" strike="noStrike" cap="none">
              <a:solidFill>
                <a:srgbClr val="000000"/>
              </a:solidFill>
              <a:latin typeface="Arial"/>
              <a:ea typeface="Arial"/>
              <a:cs typeface="Arial"/>
              <a:sym typeface="Arial"/>
            </a:endParaRPr>
          </a:p>
        </p:txBody>
      </p:sp>
      <p:sp>
        <p:nvSpPr>
          <p:cNvPr id="236" name="Google Shape;236;g13341f589b3_0_205"/>
          <p:cNvSpPr txBox="1"/>
          <p:nvPr/>
        </p:nvSpPr>
        <p:spPr>
          <a:xfrm>
            <a:off x="604433" y="5903089"/>
            <a:ext cx="64560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1" u="none" strike="noStrike" cap="none">
                <a:solidFill>
                  <a:schemeClr val="dk2"/>
                </a:solidFill>
                <a:latin typeface="Arial"/>
                <a:ea typeface="Arial"/>
                <a:cs typeface="Arial"/>
                <a:sym typeface="Arial"/>
              </a:rPr>
              <a:t>Photos courtesy of the Gender Spectrum Collection.</a:t>
            </a:r>
            <a:endParaRPr sz="1400" b="0" i="0" u="none" strike="noStrike" cap="none">
              <a:solidFill>
                <a:srgbClr val="000000"/>
              </a:solidFill>
              <a:latin typeface="Arial"/>
              <a:ea typeface="Arial"/>
              <a:cs typeface="Arial"/>
              <a:sym typeface="Arial"/>
            </a:endParaRPr>
          </a:p>
        </p:txBody>
      </p:sp>
      <p:sp>
        <p:nvSpPr>
          <p:cNvPr id="237" name="Google Shape;237;g13341f589b3_0_205"/>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90</a:t>
            </a:fld>
            <a:endParaRPr sz="1800" b="0" i="0" u="none" strike="noStrike" cap="none">
              <a:solidFill>
                <a:schemeClr val="dk1"/>
              </a:solidFill>
              <a:latin typeface="Calibri"/>
              <a:ea typeface="Calibri"/>
              <a:cs typeface="Calibri"/>
              <a:sym typeface="Calibri"/>
            </a:endParaRPr>
          </a:p>
        </p:txBody>
      </p:sp>
      <p:sp>
        <p:nvSpPr>
          <p:cNvPr id="238" name="Google Shape;238;g13341f589b3_0_205"/>
          <p:cNvSpPr txBox="1"/>
          <p:nvPr/>
        </p:nvSpPr>
        <p:spPr>
          <a:xfrm>
            <a:off x="5864339" y="5226507"/>
            <a:ext cx="2632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0" u="none" strike="noStrike" cap="none">
                <a:solidFill>
                  <a:schemeClr val="dk2"/>
                </a:solidFill>
                <a:latin typeface="Arial"/>
                <a:ea typeface="Arial"/>
                <a:cs typeface="Arial"/>
                <a:sym typeface="Arial"/>
              </a:rPr>
              <a:t>A gender-fluid woman on a city sidewalk.</a:t>
            </a:r>
            <a:endParaRPr sz="1400" b="0" i="0" u="none" strike="noStrike" cap="none">
              <a:solidFill>
                <a:srgbClr val="000000"/>
              </a:solidFill>
              <a:latin typeface="Arial"/>
              <a:ea typeface="Arial"/>
              <a:cs typeface="Arial"/>
              <a:sym typeface="Arial"/>
            </a:endParaRPr>
          </a:p>
        </p:txBody>
      </p:sp>
      <p:pic>
        <p:nvPicPr>
          <p:cNvPr id="239" name="Google Shape;239;g13341f589b3_0_205"/>
          <p:cNvPicPr preferRelativeResize="0"/>
          <p:nvPr/>
        </p:nvPicPr>
        <p:blipFill rotWithShape="1">
          <a:blip r:embed="rId5">
            <a:alphaModFix/>
          </a:blip>
          <a:srcRect/>
          <a:stretch/>
        </p:blipFill>
        <p:spPr>
          <a:xfrm>
            <a:off x="5998762" y="1641993"/>
            <a:ext cx="2252751" cy="3521618"/>
          </a:xfrm>
          <a:prstGeom prst="rect">
            <a:avLst/>
          </a:prstGeom>
          <a:noFill/>
          <a:ln>
            <a:noFill/>
          </a:ln>
        </p:spPr>
      </p:pic>
    </p:spTree>
    <p:extLst>
      <p:ext uri="{BB962C8B-B14F-4D97-AF65-F5344CB8AC3E}">
        <p14:creationId xmlns:p14="http://schemas.microsoft.com/office/powerpoint/2010/main" val="233492719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g13341f589b3_0_53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Non-binary Voices</a:t>
            </a:r>
            <a:endParaRPr/>
          </a:p>
        </p:txBody>
      </p:sp>
      <p:pic>
        <p:nvPicPr>
          <p:cNvPr id="325" name="Google Shape;325;g13341f589b3_0_539"/>
          <p:cNvPicPr preferRelativeResize="0"/>
          <p:nvPr/>
        </p:nvPicPr>
        <p:blipFill rotWithShape="1">
          <a:blip r:embed="rId3">
            <a:alphaModFix/>
          </a:blip>
          <a:srcRect/>
          <a:stretch/>
        </p:blipFill>
        <p:spPr>
          <a:xfrm>
            <a:off x="444537" y="1672239"/>
            <a:ext cx="1605056" cy="2431327"/>
          </a:xfrm>
          <a:prstGeom prst="rect">
            <a:avLst/>
          </a:prstGeom>
          <a:noFill/>
          <a:ln>
            <a:noFill/>
          </a:ln>
        </p:spPr>
      </p:pic>
      <p:sp>
        <p:nvSpPr>
          <p:cNvPr id="326" name="Google Shape;326;g13341f589b3_0_539"/>
          <p:cNvSpPr txBox="1"/>
          <p:nvPr/>
        </p:nvSpPr>
        <p:spPr>
          <a:xfrm>
            <a:off x="2361786" y="1710339"/>
            <a:ext cx="22194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 don't know if I could ever really say that I was a girl—I was kind of a boy for a long time. I don't know, who knows? It changes.”</a:t>
            </a:r>
            <a:endParaRPr sz="1400" b="0" i="0" u="none" strike="noStrike" cap="none">
              <a:solidFill>
                <a:srgbClr val="000000"/>
              </a:solidFill>
              <a:latin typeface="Arial"/>
              <a:ea typeface="Arial"/>
              <a:cs typeface="Arial"/>
              <a:sym typeface="Arial"/>
            </a:endParaRPr>
          </a:p>
        </p:txBody>
      </p:sp>
      <p:sp>
        <p:nvSpPr>
          <p:cNvPr id="327" name="Google Shape;327;g13341f589b3_0_539"/>
          <p:cNvSpPr txBox="1"/>
          <p:nvPr/>
        </p:nvSpPr>
        <p:spPr>
          <a:xfrm>
            <a:off x="308782" y="413353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Tilda Swinton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Academy Award Winning Actress</a:t>
            </a:r>
            <a:endParaRPr sz="1400" b="0" i="0" u="none" strike="noStrike" cap="none">
              <a:solidFill>
                <a:srgbClr val="000000"/>
              </a:solidFill>
              <a:latin typeface="Arial"/>
              <a:ea typeface="Arial"/>
              <a:cs typeface="Arial"/>
              <a:sym typeface="Arial"/>
            </a:endParaRPr>
          </a:p>
        </p:txBody>
      </p:sp>
      <p:pic>
        <p:nvPicPr>
          <p:cNvPr id="328" name="Google Shape;328;g13341f589b3_0_539"/>
          <p:cNvPicPr preferRelativeResize="0"/>
          <p:nvPr/>
        </p:nvPicPr>
        <p:blipFill rotWithShape="1">
          <a:blip r:embed="rId4">
            <a:alphaModFix/>
          </a:blip>
          <a:srcRect/>
          <a:stretch/>
        </p:blipFill>
        <p:spPr>
          <a:xfrm>
            <a:off x="5014072" y="1661183"/>
            <a:ext cx="1605056" cy="2431327"/>
          </a:xfrm>
          <a:prstGeom prst="rect">
            <a:avLst/>
          </a:prstGeom>
          <a:noFill/>
          <a:ln>
            <a:noFill/>
          </a:ln>
        </p:spPr>
      </p:pic>
      <p:sp>
        <p:nvSpPr>
          <p:cNvPr id="329" name="Google Shape;329;g13341f589b3_0_539"/>
          <p:cNvSpPr txBox="1"/>
          <p:nvPr/>
        </p:nvSpPr>
        <p:spPr>
          <a:xfrm>
            <a:off x="6931321" y="1710339"/>
            <a:ext cx="2038500" cy="3140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0" i="0" u="none" strike="noStrike" cap="none">
                <a:solidFill>
                  <a:schemeClr val="dk2"/>
                </a:solidFill>
                <a:latin typeface="Calibri"/>
                <a:ea typeface="Calibri"/>
                <a:cs typeface="Calibri"/>
                <a:sym typeface="Calibri"/>
              </a:rPr>
              <a:t>“I’ve been misquoted as saying I’m more female than male. Let me set the record straight—it’s more half and half.”</a:t>
            </a:r>
            <a:endParaRPr sz="1400" b="0" i="0" u="none" strike="noStrike" cap="none">
              <a:solidFill>
                <a:srgbClr val="000000"/>
              </a:solidFill>
              <a:latin typeface="Arial"/>
              <a:ea typeface="Arial"/>
              <a:cs typeface="Arial"/>
              <a:sym typeface="Arial"/>
            </a:endParaRPr>
          </a:p>
        </p:txBody>
      </p:sp>
      <p:sp>
        <p:nvSpPr>
          <p:cNvPr id="330" name="Google Shape;330;g13341f589b3_0_539"/>
          <p:cNvSpPr txBox="1"/>
          <p:nvPr/>
        </p:nvSpPr>
        <p:spPr>
          <a:xfrm>
            <a:off x="4893320" y="4130347"/>
            <a:ext cx="1910700" cy="1015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Steven Tyler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1" u="none" strike="noStrike" cap="none">
                <a:solidFill>
                  <a:schemeClr val="dk2"/>
                </a:solidFill>
                <a:latin typeface="Calibri"/>
                <a:ea typeface="Calibri"/>
                <a:cs typeface="Calibri"/>
                <a:sym typeface="Calibri"/>
              </a:rPr>
              <a:t>Lead singer of Aerosmith</a:t>
            </a:r>
            <a:endParaRPr sz="1400" b="0" i="0" u="none" strike="noStrike" cap="none">
              <a:solidFill>
                <a:srgbClr val="000000"/>
              </a:solidFill>
              <a:latin typeface="Arial"/>
              <a:ea typeface="Arial"/>
              <a:cs typeface="Arial"/>
              <a:sym typeface="Arial"/>
            </a:endParaRPr>
          </a:p>
        </p:txBody>
      </p:sp>
      <p:sp>
        <p:nvSpPr>
          <p:cNvPr id="331" name="Google Shape;331;g13341f589b3_0_53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91</a:t>
            </a:fld>
            <a:endParaRPr sz="1800" b="0" i="0" u="none" strike="noStrike" cap="none">
              <a:solidFill>
                <a:schemeClr val="dk1"/>
              </a:solidFill>
              <a:latin typeface="Calibri"/>
              <a:ea typeface="Calibri"/>
              <a:cs typeface="Calibri"/>
              <a:sym typeface="Calibri"/>
            </a:endParaRPr>
          </a:p>
        </p:txBody>
      </p:sp>
      <p:pic>
        <p:nvPicPr>
          <p:cNvPr id="2" name="Picture 2" descr="Diagram, text&#10;&#10;Description automatically generated">
            <a:extLst>
              <a:ext uri="{FF2B5EF4-FFF2-40B4-BE49-F238E27FC236}">
                <a16:creationId xmlns:a16="http://schemas.microsoft.com/office/drawing/2014/main" id="{5ECFF7F5-0FD9-9968-E7E8-06F5B4927128}"/>
              </a:ext>
            </a:extLst>
          </p:cNvPr>
          <p:cNvPicPr>
            <a:picLocks noChangeAspect="1"/>
          </p:cNvPicPr>
          <p:nvPr/>
        </p:nvPicPr>
        <p:blipFill rotWithShape="1">
          <a:blip r:embed="rId5"/>
          <a:srcRect t="17155" r="58466" b="13389"/>
          <a:stretch/>
        </p:blipFill>
        <p:spPr>
          <a:xfrm>
            <a:off x="3752193" y="4712657"/>
            <a:ext cx="1139339" cy="145321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57">
          <a:extLst>
            <a:ext uri="{FF2B5EF4-FFF2-40B4-BE49-F238E27FC236}">
              <a16:creationId xmlns:a16="http://schemas.microsoft.com/office/drawing/2014/main" id="{DE0066B7-BBC3-74F4-5D18-193A06C8F7ED}"/>
            </a:ext>
          </a:extLst>
        </p:cNvPr>
        <p:cNvGrpSpPr/>
        <p:nvPr/>
      </p:nvGrpSpPr>
      <p:grpSpPr>
        <a:xfrm>
          <a:off x="0" y="0"/>
          <a:ext cx="0" cy="0"/>
          <a:chOff x="0" y="0"/>
          <a:chExt cx="0" cy="0"/>
        </a:xfrm>
      </p:grpSpPr>
      <p:sp>
        <p:nvSpPr>
          <p:cNvPr id="65" name="Google Shape;65;p15">
            <a:extLst>
              <a:ext uri="{FF2B5EF4-FFF2-40B4-BE49-F238E27FC236}">
                <a16:creationId xmlns:a16="http://schemas.microsoft.com/office/drawing/2014/main" id="{F9DB2D08-BB80-F36B-BBBD-C66B93C1D5FD}"/>
              </a:ext>
            </a:extLst>
          </p:cNvPr>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Salina</a:t>
            </a:r>
          </a:p>
        </p:txBody>
      </p:sp>
      <p:pic>
        <p:nvPicPr>
          <p:cNvPr id="2" name="Picture 1">
            <a:extLst>
              <a:ext uri="{FF2B5EF4-FFF2-40B4-BE49-F238E27FC236}">
                <a16:creationId xmlns:a16="http://schemas.microsoft.com/office/drawing/2014/main" id="{3F90D5B9-3A25-C639-7CD7-448120200D32}"/>
              </a:ext>
            </a:extLst>
          </p:cNvPr>
          <p:cNvPicPr>
            <a:picLocks noChangeAspect="1"/>
          </p:cNvPicPr>
          <p:nvPr/>
        </p:nvPicPr>
        <p:blipFill>
          <a:blip r:embed="rId3"/>
          <a:stretch>
            <a:fillRect/>
          </a:stretch>
        </p:blipFill>
        <p:spPr>
          <a:xfrm>
            <a:off x="-3190" y="1271726"/>
            <a:ext cx="2314575" cy="4114800"/>
          </a:xfrm>
          <a:prstGeom prst="rect">
            <a:avLst/>
          </a:prstGeom>
        </p:spPr>
      </p:pic>
    </p:spTree>
    <p:extLst>
      <p:ext uri="{BB962C8B-B14F-4D97-AF65-F5344CB8AC3E}">
        <p14:creationId xmlns:p14="http://schemas.microsoft.com/office/powerpoint/2010/main" val="174841353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655" name="Google Shape;655;g1468bb3220c_0_0"/>
          <p:cNvSpPr txBox="1">
            <a:spLocks noGrp="1"/>
          </p:cNvSpPr>
          <p:nvPr>
            <p:ph type="title"/>
          </p:nvPr>
        </p:nvSpPr>
        <p:spPr>
          <a:xfrm>
            <a:off x="485775" y="3308860"/>
            <a:ext cx="7429500" cy="8574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ct val="34568"/>
              <a:buNone/>
            </a:pPr>
            <a:r>
              <a:rPr lang="en-US" sz="4500"/>
              <a:t>What Does It Mean To Transition?</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1468bb3220c_0_4"/>
          <p:cNvSpPr txBox="1">
            <a:spLocks noGrp="1"/>
          </p:cNvSpPr>
          <p:nvPr>
            <p:ph type="title"/>
          </p:nvPr>
        </p:nvSpPr>
        <p:spPr>
          <a:xfrm>
            <a:off x="2325750" y="36100"/>
            <a:ext cx="6818400" cy="7869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260"/>
              <a:buNone/>
            </a:pPr>
            <a:r>
              <a:rPr lang="en-US" sz="2620"/>
              <a:t>Individuals May Go Through Various Transitions </a:t>
            </a:r>
            <a:endParaRPr sz="2440"/>
          </a:p>
        </p:txBody>
      </p:sp>
      <p:grpSp>
        <p:nvGrpSpPr>
          <p:cNvPr id="661" name="Google Shape;661;g1468bb3220c_0_4"/>
          <p:cNvGrpSpPr/>
          <p:nvPr/>
        </p:nvGrpSpPr>
        <p:grpSpPr>
          <a:xfrm>
            <a:off x="3683037" y="1099564"/>
            <a:ext cx="4971660" cy="4978276"/>
            <a:chOff x="0" y="607"/>
            <a:chExt cx="4971660" cy="4978276"/>
          </a:xfrm>
        </p:grpSpPr>
        <p:sp>
          <p:nvSpPr>
            <p:cNvPr id="662" name="Google Shape;662;g1468bb3220c_0_4"/>
            <p:cNvSpPr/>
            <p:nvPr/>
          </p:nvSpPr>
          <p:spPr>
            <a:xfrm>
              <a:off x="0" y="607"/>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3" name="Google Shape;663;g1468bb3220c_0_4"/>
            <p:cNvSpPr/>
            <p:nvPr/>
          </p:nvSpPr>
          <p:spPr>
            <a:xfrm>
              <a:off x="430272" y="320645"/>
              <a:ext cx="782400" cy="782400"/>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4" name="Google Shape;664;g1468bb3220c_0_4"/>
            <p:cNvSpPr/>
            <p:nvPr/>
          </p:nvSpPr>
          <p:spPr>
            <a:xfrm>
              <a:off x="1642860" y="607"/>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5" name="Google Shape;665;g1468bb3220c_0_4"/>
            <p:cNvSpPr txBox="1"/>
            <p:nvPr/>
          </p:nvSpPr>
          <p:spPr>
            <a:xfrm>
              <a:off x="1642860" y="607"/>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Social Transition</a:t>
              </a:r>
              <a:endParaRPr sz="1400" b="0" i="0" u="none" strike="noStrike" cap="none">
                <a:solidFill>
                  <a:srgbClr val="000000"/>
                </a:solidFill>
                <a:latin typeface="Arial"/>
                <a:ea typeface="Arial"/>
                <a:cs typeface="Arial"/>
                <a:sym typeface="Arial"/>
              </a:endParaRPr>
            </a:p>
          </p:txBody>
        </p:sp>
        <p:sp>
          <p:nvSpPr>
            <p:cNvPr id="666" name="Google Shape;666;g1468bb3220c_0_4"/>
            <p:cNvSpPr/>
            <p:nvPr/>
          </p:nvSpPr>
          <p:spPr>
            <a:xfrm>
              <a:off x="0" y="1778595"/>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7" name="Google Shape;667;g1468bb3220c_0_4"/>
            <p:cNvSpPr/>
            <p:nvPr/>
          </p:nvSpPr>
          <p:spPr>
            <a:xfrm>
              <a:off x="430272" y="2098633"/>
              <a:ext cx="782400" cy="782400"/>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g1468bb3220c_0_4"/>
            <p:cNvSpPr/>
            <p:nvPr/>
          </p:nvSpPr>
          <p:spPr>
            <a:xfrm>
              <a:off x="1642860" y="1778595"/>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9" name="Google Shape;669;g1468bb3220c_0_4"/>
            <p:cNvSpPr txBox="1"/>
            <p:nvPr/>
          </p:nvSpPr>
          <p:spPr>
            <a:xfrm>
              <a:off x="1642860" y="1778595"/>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Legal Transition</a:t>
              </a:r>
              <a:endParaRPr sz="1400" b="0" i="0" u="none" strike="noStrike" cap="none">
                <a:solidFill>
                  <a:srgbClr val="000000"/>
                </a:solidFill>
                <a:latin typeface="Arial"/>
                <a:ea typeface="Arial"/>
                <a:cs typeface="Arial"/>
                <a:sym typeface="Arial"/>
              </a:endParaRPr>
            </a:p>
          </p:txBody>
        </p:sp>
        <p:sp>
          <p:nvSpPr>
            <p:cNvPr id="670" name="Google Shape;670;g1468bb3220c_0_4"/>
            <p:cNvSpPr/>
            <p:nvPr/>
          </p:nvSpPr>
          <p:spPr>
            <a:xfrm>
              <a:off x="0" y="3556583"/>
              <a:ext cx="4971600" cy="1422300"/>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1" name="Google Shape;671;g1468bb3220c_0_4"/>
            <p:cNvSpPr/>
            <p:nvPr/>
          </p:nvSpPr>
          <p:spPr>
            <a:xfrm>
              <a:off x="430272" y="3876620"/>
              <a:ext cx="782400" cy="782400"/>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g1468bb3220c_0_4"/>
            <p:cNvSpPr/>
            <p:nvPr/>
          </p:nvSpPr>
          <p:spPr>
            <a:xfrm>
              <a:off x="1642860" y="3556583"/>
              <a:ext cx="3328800" cy="1422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3" name="Google Shape;673;g1468bb3220c_0_4"/>
            <p:cNvSpPr txBox="1"/>
            <p:nvPr/>
          </p:nvSpPr>
          <p:spPr>
            <a:xfrm>
              <a:off x="1642860" y="3556583"/>
              <a:ext cx="3328800" cy="1422300"/>
            </a:xfrm>
            <a:prstGeom prst="rect">
              <a:avLst/>
            </a:prstGeom>
            <a:noFill/>
            <a:ln>
              <a:noFill/>
            </a:ln>
          </p:spPr>
          <p:txBody>
            <a:bodyPr spcFirstLastPara="1" wrap="square" lIns="150525" tIns="150525" rIns="150525" bIns="150525" anchor="ctr" anchorCtr="0">
              <a:noAutofit/>
            </a:bodyPr>
            <a:lstStyle/>
            <a:p>
              <a:pPr marL="0" marR="0" lvl="0" indent="0" algn="l" rtl="0">
                <a:lnSpc>
                  <a:spcPct val="90000"/>
                </a:lnSpc>
                <a:spcBef>
                  <a:spcPts val="0"/>
                </a:spcBef>
                <a:spcAft>
                  <a:spcPts val="0"/>
                </a:spcAft>
                <a:buClr>
                  <a:srgbClr val="000000"/>
                </a:buClr>
                <a:buSzPts val="3200"/>
                <a:buFont typeface="Arial"/>
                <a:buNone/>
              </a:pPr>
              <a:r>
                <a:rPr lang="en-US" sz="3200" b="0" i="0" u="none" strike="noStrike" cap="none">
                  <a:solidFill>
                    <a:schemeClr val="dk2"/>
                  </a:solidFill>
                  <a:latin typeface="Arial"/>
                  <a:ea typeface="Arial"/>
                  <a:cs typeface="Arial"/>
                  <a:sym typeface="Arial"/>
                </a:rPr>
                <a:t>Physical Transition</a:t>
              </a:r>
              <a:endParaRPr sz="1400" b="0" i="0" u="none" strike="noStrike" cap="none">
                <a:solidFill>
                  <a:srgbClr val="000000"/>
                </a:solidFill>
                <a:latin typeface="Arial"/>
                <a:ea typeface="Arial"/>
                <a:cs typeface="Arial"/>
                <a:sym typeface="Arial"/>
              </a:endParaRPr>
            </a:p>
          </p:txBody>
        </p:sp>
      </p:grpSp>
      <p:sp>
        <p:nvSpPr>
          <p:cNvPr id="674" name="Google Shape;674;g1468bb3220c_0_4"/>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94</a:t>
            </a:fld>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g1468bb3220c_0_23"/>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SzPts val="1400"/>
              <a:buNone/>
            </a:pPr>
            <a:r>
              <a:rPr lang="en-US">
                <a:latin typeface="Libre Franklin"/>
                <a:ea typeface="Libre Franklin"/>
                <a:cs typeface="Libre Franklin"/>
                <a:sym typeface="Libre Franklin"/>
              </a:rPr>
              <a:t>SOCIAL TRANSITION</a:t>
            </a:r>
            <a:endParaRPr/>
          </a:p>
        </p:txBody>
      </p:sp>
      <p:sp>
        <p:nvSpPr>
          <p:cNvPr id="681" name="Google Shape;681;g1468bb3220c_0_23"/>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95</a:t>
            </a:fld>
            <a:endParaRPr sz="1800" b="0" i="0" u="none" strike="noStrike" cap="none">
              <a:solidFill>
                <a:schemeClr val="dk1"/>
              </a:solidFill>
              <a:latin typeface="Calibri"/>
              <a:ea typeface="Calibri"/>
              <a:cs typeface="Calibri"/>
              <a:sym typeface="Calibri"/>
            </a:endParaRPr>
          </a:p>
        </p:txBody>
      </p:sp>
      <p:pic>
        <p:nvPicPr>
          <p:cNvPr id="683" name="Google Shape;683;g1468bb3220c_0_23" descr="Theo Germaine Talks Gender Identity, Netflix's 'The Politician,' and  Showtime's 'Work in Progress' | Vogue"/>
          <p:cNvPicPr preferRelativeResize="0"/>
          <p:nvPr/>
        </p:nvPicPr>
        <p:blipFill rotWithShape="1">
          <a:blip r:embed="rId3">
            <a:alphaModFix/>
          </a:blip>
          <a:srcRect l="-1344" t="3082" r="-488" b="19457"/>
          <a:stretch/>
        </p:blipFill>
        <p:spPr>
          <a:xfrm>
            <a:off x="5918548" y="2465763"/>
            <a:ext cx="2043953" cy="2332025"/>
          </a:xfrm>
          <a:prstGeom prst="rect">
            <a:avLst/>
          </a:prstGeom>
          <a:noFill/>
          <a:ln>
            <a:noFill/>
          </a:ln>
        </p:spPr>
      </p:pic>
      <p:sp>
        <p:nvSpPr>
          <p:cNvPr id="684" name="Google Shape;684;g1468bb3220c_0_23"/>
          <p:cNvSpPr txBox="1"/>
          <p:nvPr/>
        </p:nvSpPr>
        <p:spPr>
          <a:xfrm>
            <a:off x="5478017" y="4797787"/>
            <a:ext cx="2925000" cy="9234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Theo Germaine, actor in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 Netflix’s </a:t>
            </a:r>
            <a:r>
              <a:rPr lang="en-US" sz="1800" b="0" i="1" u="none" strike="noStrike" cap="none">
                <a:solidFill>
                  <a:schemeClr val="dk2"/>
                </a:solidFill>
                <a:latin typeface="Calibri"/>
                <a:ea typeface="Calibri"/>
                <a:cs typeface="Calibri"/>
                <a:sym typeface="Calibri"/>
              </a:rPr>
              <a:t>The Politician</a:t>
            </a:r>
            <a:endParaRPr sz="1800" b="0" i="0" u="none" strike="noStrike" cap="none">
              <a:solidFill>
                <a:schemeClr val="dk2"/>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dk2"/>
                </a:solidFill>
                <a:latin typeface="Calibri"/>
                <a:ea typeface="Calibri"/>
                <a:cs typeface="Calibri"/>
                <a:sym typeface="Calibri"/>
              </a:rPr>
              <a:t>They/Them and He/His</a:t>
            </a:r>
            <a:endParaRPr sz="1400" b="0" i="0" u="none" strike="noStrike" cap="none">
              <a:solidFill>
                <a:srgbClr val="000000"/>
              </a:solidFill>
              <a:latin typeface="Arial"/>
              <a:ea typeface="Arial"/>
              <a:cs typeface="Arial"/>
              <a:sym typeface="Arial"/>
            </a:endParaRPr>
          </a:p>
        </p:txBody>
      </p:sp>
      <p:sp>
        <p:nvSpPr>
          <p:cNvPr id="685" name="Google Shape;685;g1468bb3220c_0_23"/>
          <p:cNvSpPr txBox="1"/>
          <p:nvPr/>
        </p:nvSpPr>
        <p:spPr>
          <a:xfrm>
            <a:off x="1115512" y="2901696"/>
            <a:ext cx="4151400" cy="2370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Social transition </a:t>
            </a:r>
            <a:r>
              <a:rPr lang="en-US" sz="2400" b="0" i="0" u="none" strike="noStrike" cap="none">
                <a:solidFill>
                  <a:schemeClr val="dk2"/>
                </a:solidFill>
                <a:latin typeface="Calibri"/>
                <a:ea typeface="Calibri"/>
                <a:cs typeface="Calibri"/>
                <a:sym typeface="Calibri"/>
              </a:rPr>
              <a:t>is when a transgender person makes others aware of their gender identity.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g1468bb3220c_0_32"/>
          <p:cNvSpPr txBox="1">
            <a:spLocks noGrp="1"/>
          </p:cNvSpPr>
          <p:nvPr>
            <p:ph type="body" idx="1"/>
          </p:nvPr>
        </p:nvSpPr>
        <p:spPr>
          <a:xfrm>
            <a:off x="718800" y="1541550"/>
            <a:ext cx="3576900" cy="37749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2"/>
              </a:buClr>
              <a:buSzPts val="2200"/>
              <a:buNone/>
            </a:pPr>
            <a:r>
              <a:rPr lang="en-US" sz="2200" b="1"/>
              <a:t>Legal transition</a:t>
            </a:r>
            <a:r>
              <a:rPr lang="en-US" sz="2200"/>
              <a:t> is when a transgender person legally changes their existing documentation to match their gender identity. </a:t>
            </a:r>
            <a:endParaRPr/>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440"/>
              </a:spcBef>
              <a:spcAft>
                <a:spcPts val="0"/>
              </a:spcAft>
              <a:buClr>
                <a:schemeClr val="dk2"/>
              </a:buClr>
              <a:buSzPts val="2200"/>
              <a:buNone/>
            </a:pPr>
            <a:endParaRPr sz="2200"/>
          </a:p>
          <a:p>
            <a:pPr marL="0" lvl="0" indent="0" algn="l" rtl="0">
              <a:lnSpc>
                <a:spcPct val="100000"/>
              </a:lnSpc>
              <a:spcBef>
                <a:spcPts val="0"/>
              </a:spcBef>
              <a:spcAft>
                <a:spcPts val="0"/>
              </a:spcAft>
              <a:buClr>
                <a:schemeClr val="dk2"/>
              </a:buClr>
              <a:buSzPts val="2200"/>
              <a:buNone/>
            </a:pPr>
            <a:r>
              <a:rPr lang="en-US" sz="2200"/>
              <a:t>These can be done by </a:t>
            </a:r>
            <a:endParaRPr/>
          </a:p>
          <a:p>
            <a:pPr marL="0" lvl="0" indent="0" algn="l" rtl="0">
              <a:lnSpc>
                <a:spcPct val="100000"/>
              </a:lnSpc>
              <a:spcBef>
                <a:spcPts val="0"/>
              </a:spcBef>
              <a:spcAft>
                <a:spcPts val="0"/>
              </a:spcAft>
              <a:buClr>
                <a:schemeClr val="dk2"/>
              </a:buClr>
              <a:buSzPts val="2200"/>
              <a:buNone/>
            </a:pPr>
            <a:r>
              <a:rPr lang="en-US" sz="2200"/>
              <a:t>court order or state law.</a:t>
            </a:r>
            <a:endParaRPr/>
          </a:p>
        </p:txBody>
      </p:sp>
      <p:sp>
        <p:nvSpPr>
          <p:cNvPr id="691" name="Google Shape;691;g1468bb3220c_0_3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LEGAL TRANSITION</a:t>
            </a:r>
            <a:endParaRPr sz="1400" b="0" i="0" u="none" strike="noStrike" cap="none">
              <a:solidFill>
                <a:srgbClr val="000000"/>
              </a:solidFill>
              <a:latin typeface="Arial"/>
              <a:ea typeface="Arial"/>
              <a:cs typeface="Arial"/>
              <a:sym typeface="Arial"/>
            </a:endParaRPr>
          </a:p>
        </p:txBody>
      </p:sp>
      <p:sp>
        <p:nvSpPr>
          <p:cNvPr id="692" name="Google Shape;692;g1468bb3220c_0_3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96</a:t>
            </a:fld>
            <a:endParaRPr sz="1800" b="0" i="0" u="none" strike="noStrike" cap="none">
              <a:solidFill>
                <a:schemeClr val="dk1"/>
              </a:solidFill>
              <a:latin typeface="Calibri"/>
              <a:ea typeface="Calibri"/>
              <a:cs typeface="Calibri"/>
              <a:sym typeface="Calibri"/>
            </a:endParaRPr>
          </a:p>
        </p:txBody>
      </p:sp>
      <p:pic>
        <p:nvPicPr>
          <p:cNvPr id="694" name="Google Shape;694;g1468bb3220c_0_32" descr="Enrollment &amp; Transfer / Student Registration Form"/>
          <p:cNvPicPr preferRelativeResize="0"/>
          <p:nvPr/>
        </p:nvPicPr>
        <p:blipFill rotWithShape="1">
          <a:blip r:embed="rId3">
            <a:alphaModFix/>
          </a:blip>
          <a:srcRect/>
          <a:stretch/>
        </p:blipFill>
        <p:spPr>
          <a:xfrm rot="744828">
            <a:off x="4706997" y="1815108"/>
            <a:ext cx="2534816" cy="3280529"/>
          </a:xfrm>
          <a:prstGeom prst="rect">
            <a:avLst/>
          </a:prstGeom>
          <a:noFill/>
          <a:ln>
            <a:noFill/>
          </a:ln>
        </p:spPr>
      </p:pic>
      <p:pic>
        <p:nvPicPr>
          <p:cNvPr id="695" name="Google Shape;695;g1468bb3220c_0_32" descr="How to get a state ID card • Sawasdee America"/>
          <p:cNvPicPr preferRelativeResize="0"/>
          <p:nvPr/>
        </p:nvPicPr>
        <p:blipFill rotWithShape="1">
          <a:blip r:embed="rId4">
            <a:alphaModFix/>
          </a:blip>
          <a:srcRect/>
          <a:stretch/>
        </p:blipFill>
        <p:spPr>
          <a:xfrm>
            <a:off x="4669357" y="3475874"/>
            <a:ext cx="2289100" cy="1500633"/>
          </a:xfrm>
          <a:prstGeom prst="rect">
            <a:avLst/>
          </a:prstGeom>
          <a:noFill/>
          <a:ln>
            <a:noFill/>
          </a:ln>
        </p:spPr>
      </p:pic>
      <p:pic>
        <p:nvPicPr>
          <p:cNvPr id="696" name="Google Shape;696;g1468bb3220c_0_32" descr="Ways You Can Order a Copy of Your Birth Certificate - South Florida Reporter"/>
          <p:cNvPicPr preferRelativeResize="0"/>
          <p:nvPr/>
        </p:nvPicPr>
        <p:blipFill rotWithShape="1">
          <a:blip r:embed="rId5">
            <a:alphaModFix/>
          </a:blip>
          <a:srcRect/>
          <a:stretch/>
        </p:blipFill>
        <p:spPr>
          <a:xfrm rot="-951997">
            <a:off x="6371240" y="2239726"/>
            <a:ext cx="2022707" cy="2861196"/>
          </a:xfrm>
          <a:prstGeom prst="rect">
            <a:avLst/>
          </a:prstGeom>
          <a:noFill/>
          <a:ln>
            <a:noFill/>
          </a:ln>
        </p:spPr>
      </p:pic>
    </p:spTree>
    <p:extLst>
      <p:ext uri="{BB962C8B-B14F-4D97-AF65-F5344CB8AC3E}">
        <p14:creationId xmlns:p14="http://schemas.microsoft.com/office/powerpoint/2010/main" val="34778404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1468bb3220c_0_42"/>
          <p:cNvSpPr txBox="1"/>
          <p:nvPr/>
        </p:nvSpPr>
        <p:spPr>
          <a:xfrm>
            <a:off x="482600" y="0"/>
            <a:ext cx="8661300" cy="83220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Libre Franklin"/>
                <a:ea typeface="Libre Franklin"/>
                <a:cs typeface="Libre Franklin"/>
                <a:sym typeface="Libre Franklin"/>
              </a:rPr>
              <a:t>PHYSICAL TRANSITION</a:t>
            </a:r>
            <a:endParaRPr sz="1400" b="0" i="0" u="none" strike="noStrike" cap="none">
              <a:solidFill>
                <a:srgbClr val="000000"/>
              </a:solidFill>
              <a:latin typeface="Arial"/>
              <a:ea typeface="Arial"/>
              <a:cs typeface="Arial"/>
              <a:sym typeface="Arial"/>
            </a:endParaRPr>
          </a:p>
        </p:txBody>
      </p:sp>
      <p:sp>
        <p:nvSpPr>
          <p:cNvPr id="702" name="Google Shape;702;g1468bb3220c_0_4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97</a:t>
            </a:fld>
            <a:endParaRPr sz="1800" b="0" i="0" u="none" strike="noStrike" cap="none">
              <a:solidFill>
                <a:schemeClr val="dk1"/>
              </a:solidFill>
              <a:latin typeface="Calibri"/>
              <a:ea typeface="Calibri"/>
              <a:cs typeface="Calibri"/>
              <a:sym typeface="Calibri"/>
            </a:endParaRPr>
          </a:p>
        </p:txBody>
      </p:sp>
      <p:pic>
        <p:nvPicPr>
          <p:cNvPr id="704" name="Google Shape;704;g1468bb3220c_0_42" descr="Janet Mock graces the cover of British Vogue for historic September issue"/>
          <p:cNvPicPr preferRelativeResize="0"/>
          <p:nvPr/>
        </p:nvPicPr>
        <p:blipFill rotWithShape="1">
          <a:blip r:embed="rId3">
            <a:alphaModFix/>
          </a:blip>
          <a:srcRect/>
          <a:stretch/>
        </p:blipFill>
        <p:spPr>
          <a:xfrm>
            <a:off x="4883150" y="3138051"/>
            <a:ext cx="2882900" cy="2269337"/>
          </a:xfrm>
          <a:prstGeom prst="rect">
            <a:avLst/>
          </a:prstGeom>
          <a:noFill/>
          <a:ln>
            <a:noFill/>
          </a:ln>
        </p:spPr>
      </p:pic>
      <p:sp>
        <p:nvSpPr>
          <p:cNvPr id="705" name="Google Shape;705;g1468bb3220c_0_42"/>
          <p:cNvSpPr txBox="1"/>
          <p:nvPr/>
        </p:nvSpPr>
        <p:spPr>
          <a:xfrm>
            <a:off x="804700" y="1968500"/>
            <a:ext cx="7429500" cy="23397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a:solidFill>
                  <a:schemeClr val="dk2"/>
                </a:solidFill>
                <a:latin typeface="Calibri"/>
                <a:ea typeface="Calibri"/>
                <a:cs typeface="Calibri"/>
                <a:sym typeface="Calibri"/>
              </a:rPr>
              <a:t>Physical transition </a:t>
            </a:r>
            <a:r>
              <a:rPr lang="en-US" sz="2200" b="0" i="0" u="none" strike="noStrike" cap="none">
                <a:solidFill>
                  <a:schemeClr val="dk2"/>
                </a:solidFill>
                <a:latin typeface="Calibri"/>
                <a:ea typeface="Calibri"/>
                <a:cs typeface="Calibri"/>
                <a:sym typeface="Calibri"/>
              </a:rPr>
              <a:t>is when a transgender person undergoes medical treatments so that their sex characteristics better match their gender identity. </a:t>
            </a:r>
            <a:r>
              <a:rPr lang="en-US" sz="2200" b="1" i="0" u="none" strike="noStrike" cap="none">
                <a:solidFill>
                  <a:schemeClr val="dk2"/>
                </a:solidFill>
                <a:latin typeface="Calibri"/>
                <a:ea typeface="Calibri"/>
                <a:cs typeface="Calibri"/>
                <a:sym typeface="Calibri"/>
              </a:rPr>
              <a:t>Before puberty, there are no medical interventions. Ever.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dk2"/>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06" name="Google Shape;706;g1468bb3220c_0_42"/>
          <p:cNvSpPr txBox="1"/>
          <p:nvPr/>
        </p:nvSpPr>
        <p:spPr>
          <a:xfrm>
            <a:off x="4883150" y="5477153"/>
            <a:ext cx="3022500" cy="585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US" sz="1600" b="0" i="0" u="none" strike="noStrike" cap="none">
                <a:solidFill>
                  <a:schemeClr val="dk2"/>
                </a:solidFill>
                <a:latin typeface="Calibri"/>
                <a:ea typeface="Calibri"/>
                <a:cs typeface="Calibri"/>
                <a:sym typeface="Calibri"/>
              </a:rPr>
              <a:t>Janet Mock (She/Her), Writer, Director &amp; Transgender Activist</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2721428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So, what about Drag?  </a:t>
            </a:r>
          </a:p>
        </p:txBody>
      </p:sp>
      <p:sp>
        <p:nvSpPr>
          <p:cNvPr id="3" name="Text Placeholder 2"/>
          <p:cNvSpPr>
            <a:spLocks noGrp="1"/>
          </p:cNvSpPr>
          <p:nvPr>
            <p:ph type="body" idx="1"/>
          </p:nvPr>
        </p:nvSpPr>
        <p:spPr>
          <a:xfrm>
            <a:off x="4847572" y="1302707"/>
            <a:ext cx="4133589" cy="4823456"/>
          </a:xfrm>
        </p:spPr>
        <p:txBody>
          <a:bodyPr/>
          <a:lstStyle/>
          <a:p>
            <a:pPr marL="25400" indent="0">
              <a:buNone/>
            </a:pPr>
            <a:r>
              <a:rPr lang="en-US"/>
              <a:t>Transgender refers to a personal gender identity and an authentic, lasting sense of self. In contrast, “drag” is a temporary and deliberate performance of gender.</a:t>
            </a:r>
          </a:p>
        </p:txBody>
      </p:sp>
      <p:pic>
        <p:nvPicPr>
          <p:cNvPr id="5" name="Picture 4"/>
          <p:cNvPicPr>
            <a:picLocks noChangeAspect="1"/>
          </p:cNvPicPr>
          <p:nvPr/>
        </p:nvPicPr>
        <p:blipFill rotWithShape="1">
          <a:blip r:embed="rId3"/>
          <a:srcRect l="19810" r="13588"/>
          <a:stretch/>
        </p:blipFill>
        <p:spPr>
          <a:xfrm>
            <a:off x="313149" y="823066"/>
            <a:ext cx="4372421" cy="4647156"/>
          </a:xfrm>
          <a:prstGeom prst="rect">
            <a:avLst/>
          </a:prstGeom>
        </p:spPr>
      </p:pic>
    </p:spTree>
    <p:extLst>
      <p:ext uri="{BB962C8B-B14F-4D97-AF65-F5344CB8AC3E}">
        <p14:creationId xmlns:p14="http://schemas.microsoft.com/office/powerpoint/2010/main" val="138563281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2087F-F178-3026-0800-49F4B9ED9C4A}"/>
              </a:ext>
            </a:extLst>
          </p:cNvPr>
          <p:cNvSpPr>
            <a:spLocks noGrp="1"/>
          </p:cNvSpPr>
          <p:nvPr>
            <p:ph type="title"/>
          </p:nvPr>
        </p:nvSpPr>
        <p:spPr/>
        <p:txBody>
          <a:bodyPr/>
          <a:lstStyle/>
          <a:p>
            <a:r>
              <a:rPr lang="en-US"/>
              <a:t>Key Ideas</a:t>
            </a:r>
          </a:p>
        </p:txBody>
      </p:sp>
      <p:sp>
        <p:nvSpPr>
          <p:cNvPr id="3" name="Text Placeholder 2">
            <a:extLst>
              <a:ext uri="{FF2B5EF4-FFF2-40B4-BE49-F238E27FC236}">
                <a16:creationId xmlns:a16="http://schemas.microsoft.com/office/drawing/2014/main" id="{65B5CDFD-9F3A-8DF3-EACC-6AF456B5D7D1}"/>
              </a:ext>
            </a:extLst>
          </p:cNvPr>
          <p:cNvSpPr>
            <a:spLocks noGrp="1"/>
          </p:cNvSpPr>
          <p:nvPr>
            <p:ph type="body" idx="1"/>
          </p:nvPr>
        </p:nvSpPr>
        <p:spPr>
          <a:xfrm>
            <a:off x="1359522" y="1003600"/>
            <a:ext cx="7770151" cy="4819066"/>
          </a:xfrm>
        </p:spPr>
        <p:txBody>
          <a:bodyPr/>
          <a:lstStyle/>
          <a:p>
            <a:r>
              <a:rPr lang="en-US"/>
              <a:t>When someone calls you and tells you they are transitioning, do not question them about what they are doing. </a:t>
            </a:r>
          </a:p>
          <a:p>
            <a:r>
              <a:rPr lang="en-US"/>
              <a:t>Ask how you can support them and find out the answers to their questions. </a:t>
            </a:r>
            <a:r>
              <a:rPr lang="en-US" sz="2400"/>
              <a:t> </a:t>
            </a:r>
          </a:p>
          <a:p>
            <a:r>
              <a:rPr lang="en-US">
                <a:solidFill>
                  <a:schemeClr val="bg2"/>
                </a:solidFill>
              </a:rPr>
              <a:t>Put the person in the driver seat; do not be the driver.</a:t>
            </a:r>
            <a:endParaRPr lang="en-US">
              <a:solidFill>
                <a:srgbClr val="000000"/>
              </a:solidFill>
            </a:endParaRPr>
          </a:p>
          <a:p>
            <a:r>
              <a:rPr lang="en-US">
                <a:solidFill>
                  <a:schemeClr val="bg2"/>
                </a:solidFill>
              </a:rPr>
              <a:t>NEVER try to talk someone out of transitioning or question their decisions around their identity.</a:t>
            </a:r>
            <a:endParaRPr lang="en-US"/>
          </a:p>
          <a:p>
            <a:endParaRPr lang="en-US" sz="2400" b="1">
              <a:solidFill>
                <a:schemeClr val="bg2"/>
              </a:solidFill>
            </a:endParaRPr>
          </a:p>
        </p:txBody>
      </p:sp>
      <p:pic>
        <p:nvPicPr>
          <p:cNvPr id="5" name="Picture 4">
            <a:extLst>
              <a:ext uri="{FF2B5EF4-FFF2-40B4-BE49-F238E27FC236}">
                <a16:creationId xmlns:a16="http://schemas.microsoft.com/office/drawing/2014/main" id="{057C15FF-D088-5158-3B64-12E3355BBB55}"/>
              </a:ext>
            </a:extLst>
          </p:cNvPr>
          <p:cNvPicPr>
            <a:picLocks noChangeAspect="1"/>
          </p:cNvPicPr>
          <p:nvPr/>
        </p:nvPicPr>
        <p:blipFill rotWithShape="1">
          <a:blip r:embed="rId2"/>
          <a:srcRect l="23345" r="20898"/>
          <a:stretch/>
        </p:blipFill>
        <p:spPr>
          <a:xfrm>
            <a:off x="26227" y="1766319"/>
            <a:ext cx="1327379" cy="2332772"/>
          </a:xfrm>
          <a:prstGeom prst="rect">
            <a:avLst/>
          </a:prstGeom>
        </p:spPr>
      </p:pic>
    </p:spTree>
    <p:extLst>
      <p:ext uri="{BB962C8B-B14F-4D97-AF65-F5344CB8AC3E}">
        <p14:creationId xmlns:p14="http://schemas.microsoft.com/office/powerpoint/2010/main" val="401425599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Ellen </a:t>
            </a:r>
            <a:endParaRPr/>
          </a:p>
        </p:txBody>
      </p:sp>
      <p:pic>
        <p:nvPicPr>
          <p:cNvPr id="2" name="Picture 1">
            <a:extLst>
              <a:ext uri="{FF2B5EF4-FFF2-40B4-BE49-F238E27FC236}">
                <a16:creationId xmlns:a16="http://schemas.microsoft.com/office/drawing/2014/main" id="{30908EBD-C8EF-70E6-D1D7-591788D08912}"/>
              </a:ext>
            </a:extLst>
          </p:cNvPr>
          <p:cNvPicPr>
            <a:picLocks noChangeAspect="1"/>
          </p:cNvPicPr>
          <p:nvPr/>
        </p:nvPicPr>
        <p:blipFill>
          <a:blip r:embed="rId3"/>
          <a:stretch>
            <a:fillRect/>
          </a:stretch>
        </p:blipFill>
        <p:spPr>
          <a:xfrm>
            <a:off x="-3190" y="1371600"/>
            <a:ext cx="2314575" cy="4114800"/>
          </a:xfrm>
          <a:prstGeom prst="rect">
            <a:avLst/>
          </a:prstGeom>
        </p:spPr>
      </p:pic>
    </p:spTree>
    <p:extLst>
      <p:ext uri="{BB962C8B-B14F-4D97-AF65-F5344CB8AC3E}">
        <p14:creationId xmlns:p14="http://schemas.microsoft.com/office/powerpoint/2010/main" val="382682378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4747" y="826309"/>
            <a:ext cx="7482488" cy="4589355"/>
          </a:xfrm>
        </p:spPr>
        <p:txBody>
          <a:bodyPr/>
          <a:lstStyle/>
          <a:p>
            <a:pPr marL="25400" indent="0">
              <a:buNone/>
            </a:pPr>
            <a:endParaRPr lang="en-US" sz="4400"/>
          </a:p>
          <a:p>
            <a:r>
              <a:rPr lang="en-US" sz="4000">
                <a:solidFill>
                  <a:srgbClr val="002060"/>
                </a:solidFill>
                <a:latin typeface="Calibri"/>
              </a:rPr>
              <a:t>How does YOUR learning from today inform your work with members? </a:t>
            </a:r>
          </a:p>
          <a:p>
            <a:r>
              <a:rPr lang="en-US" sz="4000">
                <a:solidFill>
                  <a:srgbClr val="002060"/>
                </a:solidFill>
                <a:latin typeface="Calibri"/>
              </a:rPr>
              <a:t>How might we inadvertently cause well-intentioned harm? </a:t>
            </a:r>
          </a:p>
          <a:p>
            <a:r>
              <a:rPr lang="en-US" sz="4000">
                <a:solidFill>
                  <a:srgbClr val="002060"/>
                </a:solidFill>
                <a:latin typeface="Calibri"/>
              </a:rPr>
              <a:t>How can we prevent that?</a:t>
            </a:r>
          </a:p>
          <a:p>
            <a:pPr marL="25400" indent="0">
              <a:buNone/>
            </a:pPr>
            <a:endParaRPr lang="en-US" sz="4400"/>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80893" y="2191916"/>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F6E8-6458-0FC6-89AE-B38FD26CD3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F9CDB7-D1C2-193C-15C0-4C87EA288B5F}"/>
              </a:ext>
            </a:extLst>
          </p:cNvPr>
          <p:cNvSpPr>
            <a:spLocks noGrp="1"/>
          </p:cNvSpPr>
          <p:nvPr>
            <p:ph type="title"/>
          </p:nvPr>
        </p:nvSpPr>
        <p:spPr/>
        <p:txBody>
          <a:bodyPr/>
          <a:lstStyle/>
          <a:p>
            <a:r>
              <a:rPr lang="en-US"/>
              <a:t>Feedback Form in Your Email</a:t>
            </a:r>
          </a:p>
        </p:txBody>
      </p:sp>
      <p:sp>
        <p:nvSpPr>
          <p:cNvPr id="3" name="Text Placeholder 2">
            <a:extLst>
              <a:ext uri="{FF2B5EF4-FFF2-40B4-BE49-F238E27FC236}">
                <a16:creationId xmlns:a16="http://schemas.microsoft.com/office/drawing/2014/main" id="{9173F555-965D-AAF0-D8CD-42ABB57C9FDD}"/>
              </a:ext>
            </a:extLst>
          </p:cNvPr>
          <p:cNvSpPr>
            <a:spLocks noGrp="1"/>
          </p:cNvSpPr>
          <p:nvPr>
            <p:ph type="body" idx="1"/>
          </p:nvPr>
        </p:nvSpPr>
        <p:spPr>
          <a:xfrm>
            <a:off x="4747" y="826309"/>
            <a:ext cx="5003694" cy="4968059"/>
          </a:xfrm>
        </p:spPr>
        <p:txBody>
          <a:bodyPr/>
          <a:lstStyle/>
          <a:p>
            <a:pPr marL="25400" indent="0">
              <a:buNone/>
            </a:pPr>
            <a:endParaRPr lang="en-US" sz="4400"/>
          </a:p>
          <a:p>
            <a:pPr marL="25400" indent="0">
              <a:buNone/>
            </a:pPr>
            <a:r>
              <a:rPr lang="en-US" sz="4000">
                <a:solidFill>
                  <a:srgbClr val="002060"/>
                </a:solidFill>
                <a:hlinkClick r:id="rId2"/>
              </a:rPr>
              <a:t>Feedback Form Day 1: UniServ Focused Academy  LGBTQ+ Justice and Transgender Advocacy  – Fill out form</a:t>
            </a:r>
            <a:endParaRPr lang="en-US" sz="4000" b="1">
              <a:solidFill>
                <a:srgbClr val="002060"/>
              </a:solidFill>
              <a:latin typeface="Calibri"/>
            </a:endParaRPr>
          </a:p>
          <a:p>
            <a:pPr marL="25400" indent="0">
              <a:buNone/>
            </a:pPr>
            <a:endParaRPr lang="en-US" sz="4400"/>
          </a:p>
          <a:p>
            <a:pPr marL="25400" indent="0">
              <a:buNone/>
            </a:pPr>
            <a:endParaRPr lang="en-US"/>
          </a:p>
        </p:txBody>
      </p:sp>
      <p:pic>
        <p:nvPicPr>
          <p:cNvPr id="5" name="Picture 4" descr="A qr code on a rainbow flag&#10;&#10;AI-generated content may be incorrect.">
            <a:extLst>
              <a:ext uri="{FF2B5EF4-FFF2-40B4-BE49-F238E27FC236}">
                <a16:creationId xmlns:a16="http://schemas.microsoft.com/office/drawing/2014/main" id="{89BBD7B7-8C68-0017-58CA-1E1532274AB4}"/>
              </a:ext>
            </a:extLst>
          </p:cNvPr>
          <p:cNvPicPr>
            <a:picLocks noChangeAspect="1"/>
          </p:cNvPicPr>
          <p:nvPr/>
        </p:nvPicPr>
        <p:blipFill>
          <a:blip r:embed="rId3"/>
          <a:stretch>
            <a:fillRect/>
          </a:stretch>
        </p:blipFill>
        <p:spPr>
          <a:xfrm>
            <a:off x="5181256" y="1528762"/>
            <a:ext cx="3752850" cy="3800475"/>
          </a:xfrm>
          <a:prstGeom prst="rect">
            <a:avLst/>
          </a:prstGeom>
        </p:spPr>
      </p:pic>
    </p:spTree>
    <p:extLst>
      <p:ext uri="{BB962C8B-B14F-4D97-AF65-F5344CB8AC3E}">
        <p14:creationId xmlns:p14="http://schemas.microsoft.com/office/powerpoint/2010/main" val="378499503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AA6B861-5F5D-688B-FFF3-4CA76C4A4A95}"/>
            </a:ext>
          </a:extLst>
        </p:cNvPr>
        <p:cNvGrpSpPr/>
        <p:nvPr/>
      </p:nvGrpSpPr>
      <p:grpSpPr>
        <a:xfrm>
          <a:off x="0" y="0"/>
          <a:ext cx="0" cy="0"/>
          <a:chOff x="0" y="0"/>
          <a:chExt cx="0" cy="0"/>
        </a:xfrm>
      </p:grpSpPr>
      <p:pic>
        <p:nvPicPr>
          <p:cNvPr id="3" name="Picture 2" descr="A group of people holding megaphones&#10;&#10;AI-generated content may be incorrect.">
            <a:extLst>
              <a:ext uri="{FF2B5EF4-FFF2-40B4-BE49-F238E27FC236}">
                <a16:creationId xmlns:a16="http://schemas.microsoft.com/office/drawing/2014/main" id="{340F3DB5-D65A-D8FC-1106-B305BEC111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5413" y="1545155"/>
            <a:ext cx="4217671" cy="3658313"/>
          </a:xfrm>
          <a:prstGeom prst="rect">
            <a:avLst/>
          </a:prstGeom>
        </p:spPr>
      </p:pic>
      <p:pic>
        <p:nvPicPr>
          <p:cNvPr id="98" name="Google Shape;98;p14">
            <a:extLst>
              <a:ext uri="{FF2B5EF4-FFF2-40B4-BE49-F238E27FC236}">
                <a16:creationId xmlns:a16="http://schemas.microsoft.com/office/drawing/2014/main" id="{2DE19C60-445A-239F-AFA1-18DC9B346B25}"/>
              </a:ext>
            </a:extLst>
          </p:cNvPr>
          <p:cNvPicPr preferRelativeResize="0"/>
          <p:nvPr/>
        </p:nvPicPr>
        <p:blipFill rotWithShape="1">
          <a:blip r:embed="rId4"/>
          <a:srcRect l="64554" r="16338" b="44272"/>
          <a:stretch>
            <a:fillRect/>
          </a:stretch>
        </p:blipFill>
        <p:spPr>
          <a:xfrm>
            <a:off x="5119914" y="1540114"/>
            <a:ext cx="3867179" cy="3675283"/>
          </a:xfrm>
          <a:prstGeom prst="rect">
            <a:avLst/>
          </a:prstGeom>
          <a:noFill/>
        </p:spPr>
      </p:pic>
      <p:sp>
        <p:nvSpPr>
          <p:cNvPr id="2" name="Title 1">
            <a:extLst>
              <a:ext uri="{FF2B5EF4-FFF2-40B4-BE49-F238E27FC236}">
                <a16:creationId xmlns:a16="http://schemas.microsoft.com/office/drawing/2014/main" id="{62668214-1045-C7C3-0F19-1731223D7ED4}"/>
              </a:ext>
            </a:extLst>
          </p:cNvPr>
          <p:cNvSpPr>
            <a:spLocks noGrp="1"/>
          </p:cNvSpPr>
          <p:nvPr>
            <p:ph type="title"/>
          </p:nvPr>
        </p:nvSpPr>
        <p:spPr>
          <a:xfrm>
            <a:off x="1049496" y="105541"/>
            <a:ext cx="7957558" cy="713791"/>
          </a:xfrm>
        </p:spPr>
        <p:txBody>
          <a:bodyPr>
            <a:normAutofit/>
          </a:bodyPr>
          <a:lstStyle/>
          <a:p>
            <a:r>
              <a:rPr lang="en-US" b="1"/>
              <a:t>Information and Application</a:t>
            </a:r>
          </a:p>
        </p:txBody>
      </p:sp>
      <p:sp>
        <p:nvSpPr>
          <p:cNvPr id="4" name="TextBox 3">
            <a:extLst>
              <a:ext uri="{FF2B5EF4-FFF2-40B4-BE49-F238E27FC236}">
                <a16:creationId xmlns:a16="http://schemas.microsoft.com/office/drawing/2014/main" id="{375CE86C-93B3-102C-7940-36E7CD1A3808}"/>
              </a:ext>
            </a:extLst>
          </p:cNvPr>
          <p:cNvSpPr txBox="1"/>
          <p:nvPr/>
        </p:nvSpPr>
        <p:spPr>
          <a:xfrm>
            <a:off x="475102" y="5343181"/>
            <a:ext cx="8207566"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hlinkClick r:id="rId5"/>
              </a:rPr>
              <a:t>https://www.nea.org/resource-library/campaign-lab</a:t>
            </a:r>
            <a:endParaRPr lang="en-US"/>
          </a:p>
          <a:p>
            <a:endParaRPr lang="en-US" sz="2800"/>
          </a:p>
          <a:p>
            <a:pPr algn="ctr"/>
            <a:endParaRPr lang="en-US"/>
          </a:p>
        </p:txBody>
      </p:sp>
    </p:spTree>
    <p:extLst>
      <p:ext uri="{BB962C8B-B14F-4D97-AF65-F5344CB8AC3E}">
        <p14:creationId xmlns:p14="http://schemas.microsoft.com/office/powerpoint/2010/main" val="238205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CBF36-D7CA-219F-3C7E-8A94C5EED412}"/>
              </a:ext>
            </a:extLst>
          </p:cNvPr>
          <p:cNvSpPr>
            <a:spLocks noGrp="1"/>
          </p:cNvSpPr>
          <p:nvPr>
            <p:ph type="title"/>
          </p:nvPr>
        </p:nvSpPr>
        <p:spPr>
          <a:xfrm>
            <a:off x="1872303" y="111377"/>
            <a:ext cx="7130516" cy="785524"/>
          </a:xfrm>
        </p:spPr>
        <p:txBody>
          <a:bodyPr/>
          <a:lstStyle/>
          <a:p>
            <a:r>
              <a:rPr lang="en-US" b="1"/>
              <a:t>Apply to be a Campaign Lab Coach</a:t>
            </a:r>
          </a:p>
        </p:txBody>
      </p:sp>
      <p:graphicFrame>
        <p:nvGraphicFramePr>
          <p:cNvPr id="4" name="Content Placeholder 3">
            <a:extLst>
              <a:ext uri="{FF2B5EF4-FFF2-40B4-BE49-F238E27FC236}">
                <a16:creationId xmlns:a16="http://schemas.microsoft.com/office/drawing/2014/main" id="{F415D1F5-2551-1D8F-2A08-AD011587EF94}"/>
              </a:ext>
            </a:extLst>
          </p:cNvPr>
          <p:cNvGraphicFramePr>
            <a:graphicFrameLocks/>
          </p:cNvGraphicFramePr>
          <p:nvPr>
            <p:extLst>
              <p:ext uri="{D42A27DB-BD31-4B8C-83A1-F6EECF244321}">
                <p14:modId xmlns:p14="http://schemas.microsoft.com/office/powerpoint/2010/main" val="1187255032"/>
              </p:ext>
            </p:extLst>
          </p:nvPr>
        </p:nvGraphicFramePr>
        <p:xfrm>
          <a:off x="3204586" y="1957646"/>
          <a:ext cx="5936549" cy="33956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DADF30B-B80F-58F2-1D94-E0D4B87619BB}"/>
              </a:ext>
            </a:extLst>
          </p:cNvPr>
          <p:cNvPicPr>
            <a:picLocks noChangeAspect="1"/>
          </p:cNvPicPr>
          <p:nvPr/>
        </p:nvPicPr>
        <p:blipFill>
          <a:blip r:embed="rId8"/>
          <a:stretch>
            <a:fillRect/>
          </a:stretch>
        </p:blipFill>
        <p:spPr>
          <a:xfrm>
            <a:off x="75177" y="2028741"/>
            <a:ext cx="2781053" cy="2805026"/>
          </a:xfrm>
          <a:prstGeom prst="rect">
            <a:avLst/>
          </a:prstGeom>
        </p:spPr>
      </p:pic>
      <p:sp>
        <p:nvSpPr>
          <p:cNvPr id="8" name="TextBox 7">
            <a:extLst>
              <a:ext uri="{FF2B5EF4-FFF2-40B4-BE49-F238E27FC236}">
                <a16:creationId xmlns:a16="http://schemas.microsoft.com/office/drawing/2014/main" id="{4D0F3437-7882-255C-8DC2-82E0085465D9}"/>
              </a:ext>
            </a:extLst>
          </p:cNvPr>
          <p:cNvSpPr txBox="1"/>
          <p:nvPr/>
        </p:nvSpPr>
        <p:spPr>
          <a:xfrm>
            <a:off x="502645" y="5350067"/>
            <a:ext cx="848298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hlinkClick r:id="rId9"/>
              </a:rPr>
              <a:t>https://forms.office.com/r/7yMBd7FLwM</a:t>
            </a:r>
            <a:endParaRPr lang="en-US"/>
          </a:p>
          <a:p>
            <a:endParaRPr lang="en-US"/>
          </a:p>
          <a:p>
            <a:pPr algn="ctr"/>
            <a:endParaRPr lang="en-US"/>
          </a:p>
        </p:txBody>
      </p:sp>
    </p:spTree>
    <p:extLst>
      <p:ext uri="{BB962C8B-B14F-4D97-AF65-F5344CB8AC3E}">
        <p14:creationId xmlns:p14="http://schemas.microsoft.com/office/powerpoint/2010/main" val="17092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07987"/>
            <a:ext cx="9144000" cy="49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05744" y="41148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57250"/>
            <a:ext cx="9144001" cy="475073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75500" y="1398722"/>
            <a:ext cx="5546911" cy="392787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56979" y="4114800"/>
            <a:ext cx="24003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 y="5607987"/>
            <a:ext cx="9143989" cy="49863"/>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657850"/>
            <a:ext cx="9144000" cy="342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itle 2"/>
          <p:cNvSpPr>
            <a:spLocks noGrp="1"/>
          </p:cNvSpPr>
          <p:nvPr>
            <p:ph type="title"/>
          </p:nvPr>
        </p:nvSpPr>
        <p:spPr/>
        <p:txBody>
          <a:bodyPr/>
          <a:lstStyle/>
          <a:p>
            <a:r>
              <a:rPr lang="en-US"/>
              <a:t>Choice Networking Time</a:t>
            </a:r>
          </a:p>
        </p:txBody>
      </p:sp>
    </p:spTree>
    <p:extLst>
      <p:ext uri="{BB962C8B-B14F-4D97-AF65-F5344CB8AC3E}">
        <p14:creationId xmlns:p14="http://schemas.microsoft.com/office/powerpoint/2010/main" val="2437615348"/>
      </p:ext>
    </p:extLst>
  </p:cSld>
  <p:clrMapOvr>
    <a:masterClrMapping/>
  </p:clrMapOvr>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0E3FB-BDAF-4E2A-9C92-4715B61137A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D0ABF223-FE03-4801-A1D7-71170ECEA0B9}">
  <ds:schemaRefs>
    <ds:schemaRef ds:uri="http://schemas.microsoft.com/sharepoint/v3/contenttype/forms"/>
  </ds:schemaRefs>
</ds:datastoreItem>
</file>

<file path=customXml/itemProps3.xml><?xml version="1.0" encoding="utf-8"?>
<ds:datastoreItem xmlns:ds="http://schemas.openxmlformats.org/officeDocument/2006/customXml" ds:itemID="{0DB388D6-7DDA-4623-BD98-AB89C83A06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105</Slides>
  <Notes>81</Notes>
  <HiddenSlides>0</HiddenSlides>
  <ScaleCrop>false</ScaleCrop>
  <HeadingPairs>
    <vt:vector size="4" baseType="variant">
      <vt:variant>
        <vt:lpstr>Theme</vt:lpstr>
      </vt:variant>
      <vt:variant>
        <vt:i4>4</vt:i4>
      </vt:variant>
      <vt:variant>
        <vt:lpstr>Slide Titles</vt:lpstr>
      </vt:variant>
      <vt:variant>
        <vt:i4>105</vt:i4>
      </vt:variant>
    </vt:vector>
  </HeadingPairs>
  <TitlesOfParts>
    <vt:vector size="109" baseType="lpstr">
      <vt:lpstr>2015 Leadership Summit</vt:lpstr>
      <vt:lpstr>2015 Leadership Summit</vt:lpstr>
      <vt:lpstr>LGBT+ Infographics by Slidesgo</vt:lpstr>
      <vt:lpstr>2015 Leadership Summit</vt:lpstr>
      <vt:lpstr>Entry Activity-Mapping</vt:lpstr>
      <vt:lpstr>Advancing LGBTQ+ Justice</vt:lpstr>
      <vt:lpstr>Ellen</vt:lpstr>
      <vt:lpstr>PowerPoint Presentation</vt:lpstr>
      <vt:lpstr>PowerPoint Presentation</vt:lpstr>
      <vt:lpstr>Land Acknowledgement</vt:lpstr>
      <vt:lpstr>Training Safety</vt:lpstr>
      <vt:lpstr>Our Time Together</vt:lpstr>
      <vt:lpstr>Today’s Agenda</vt:lpstr>
      <vt:lpstr>Logistics to Remember</vt:lpstr>
      <vt:lpstr>Introductions- Training Team</vt:lpstr>
      <vt:lpstr>Community Agreements pg. 2 (Pre-Attendance) </vt:lpstr>
      <vt:lpstr>Acknowledgement </vt:lpstr>
      <vt:lpstr>Anthony</vt:lpstr>
      <vt:lpstr>Why we are here!</vt:lpstr>
      <vt:lpstr>Why we are here!</vt:lpstr>
      <vt:lpstr>NEA Vision, Actions, Resources</vt:lpstr>
      <vt:lpstr>The Words of Our Members</vt:lpstr>
      <vt:lpstr>PowerPoint Presentation</vt:lpstr>
      <vt:lpstr>Natasha</vt:lpstr>
      <vt:lpstr>Ice Breaker</vt:lpstr>
      <vt:lpstr>PowerPoint Presentation</vt:lpstr>
      <vt:lpstr>Sharing Values for Solidarity</vt:lpstr>
      <vt:lpstr>Key Ideas</vt:lpstr>
      <vt:lpstr>Sara</vt:lpstr>
      <vt:lpstr>PowerPoint Presentation</vt:lpstr>
      <vt:lpstr>Shared Identity </vt:lpstr>
      <vt:lpstr>Shared Identity </vt:lpstr>
      <vt:lpstr>Key Ideas</vt:lpstr>
      <vt:lpstr>15 Minute Break!</vt:lpstr>
      <vt:lpstr>Salina</vt:lpstr>
      <vt:lpstr>Centering Race, Class, and Gender</vt:lpstr>
      <vt:lpstr> TEAMWORK   Make a list of LBGTQ+ problems workers face in our schools.  What will it take to achieve equity for the people who work and learn in our schools? </vt:lpstr>
      <vt:lpstr>How does a union build and transform their power? </vt:lpstr>
      <vt:lpstr>Centering Race, Class, and Gender Justice Bargaining for the Common Good – RJE Guide pg. 40 (3.1 in the resource folder)</vt:lpstr>
      <vt:lpstr>Race, Class, Gender Equity Tools Links on pg. 40 (RF) of Bargaining for the Common Good - RJE Guide  </vt:lpstr>
      <vt:lpstr>Key Points about Equity Tool Success</vt:lpstr>
      <vt:lpstr> For each of the answers in step 1, ask these 4 questions.   (1.3 Centering Equity- currently located in participant handouts but not as part of the booklet)</vt:lpstr>
      <vt:lpstr> Key Ideas </vt:lpstr>
      <vt:lpstr>Alex</vt:lpstr>
      <vt:lpstr>LGBTQ+ Terminology Review</vt:lpstr>
      <vt:lpstr>LGBTQ+ Terminology</vt:lpstr>
      <vt:lpstr>LGBTQ+ Terminology</vt:lpstr>
      <vt:lpstr>Language Changes</vt:lpstr>
      <vt:lpstr>Turn and Talk</vt:lpstr>
      <vt:lpstr>Turn and Talk</vt:lpstr>
      <vt:lpstr>Terminology Debrief</vt:lpstr>
      <vt:lpstr>Key Ideas</vt:lpstr>
      <vt:lpstr>Beth</vt:lpstr>
      <vt:lpstr>On Your Own First...</vt:lpstr>
      <vt:lpstr>Reflect on Your Own – Create a Word Doc pg. 4 Participant Handouts</vt:lpstr>
      <vt:lpstr>Debrief - First Impressions Activity</vt:lpstr>
      <vt:lpstr>Key Ideas</vt:lpstr>
      <vt:lpstr>Lunch</vt:lpstr>
      <vt:lpstr>Zach</vt:lpstr>
      <vt:lpstr>Shared Identity </vt:lpstr>
      <vt:lpstr>Shared Identity </vt:lpstr>
      <vt:lpstr>Key Ideas</vt:lpstr>
      <vt:lpstr>Rachel</vt:lpstr>
      <vt:lpstr>Timeline Activity</vt:lpstr>
      <vt:lpstr>Timeline Debrief</vt:lpstr>
      <vt:lpstr>Key Ideas</vt:lpstr>
      <vt:lpstr>Sara</vt:lpstr>
      <vt:lpstr>Movement and Change</vt:lpstr>
      <vt:lpstr>Transgender Terminology</vt:lpstr>
      <vt:lpstr>Binary &amp; Non-binary</vt:lpstr>
      <vt:lpstr>Binary &amp; Non-binary</vt:lpstr>
      <vt:lpstr>Key Ideas</vt:lpstr>
      <vt:lpstr>PowerPoint Presentation</vt:lpstr>
      <vt:lpstr>Intersex</vt:lpstr>
      <vt:lpstr>Trans identities</vt:lpstr>
      <vt:lpstr>Other Gender Identities</vt:lpstr>
      <vt:lpstr>TERMINOLOGY TO AVOID:</vt:lpstr>
      <vt:lpstr>Key Ideas</vt:lpstr>
      <vt:lpstr>Turn and Share</vt:lpstr>
      <vt:lpstr>PowerPoint Presentation</vt:lpstr>
      <vt:lpstr>PowerPoint Presentation</vt:lpstr>
      <vt:lpstr>Debrief</vt:lpstr>
      <vt:lpstr>Shoe Debrief</vt:lpstr>
      <vt:lpstr>Key Ideas</vt:lpstr>
      <vt:lpstr>15 Minute Break!</vt:lpstr>
      <vt:lpstr>Zac and Sara</vt:lpstr>
      <vt:lpstr>ACTIVITY  | GENDER-NEUTRAL WORLD </vt:lpstr>
      <vt:lpstr>Contract and Policy Language (pp. 5-7)</vt:lpstr>
      <vt:lpstr>Model Language</vt:lpstr>
      <vt:lpstr>Key Ideas</vt:lpstr>
      <vt:lpstr>Alex</vt:lpstr>
      <vt:lpstr>Gender</vt:lpstr>
      <vt:lpstr>PowerPoint Presentation</vt:lpstr>
      <vt:lpstr>PowerPoint Presentation</vt:lpstr>
      <vt:lpstr>Non-binary Voices</vt:lpstr>
      <vt:lpstr>Salina</vt:lpstr>
      <vt:lpstr>What Does It Mean To Transition?</vt:lpstr>
      <vt:lpstr>Individuals May Go Through Various Transitions </vt:lpstr>
      <vt:lpstr>SOCIAL TRANSITION</vt:lpstr>
      <vt:lpstr>PowerPoint Presentation</vt:lpstr>
      <vt:lpstr>PowerPoint Presentation</vt:lpstr>
      <vt:lpstr>So, what about Drag?  </vt:lpstr>
      <vt:lpstr>Key Ideas</vt:lpstr>
      <vt:lpstr>Ellen </vt:lpstr>
      <vt:lpstr>Ending It Right</vt:lpstr>
      <vt:lpstr>Feedback Form in Your Email</vt:lpstr>
      <vt:lpstr>Information and Application</vt:lpstr>
      <vt:lpstr>Apply to be a Campaign Lab Coach</vt:lpstr>
      <vt:lpstr>Choice Networking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revision>22</cp:revision>
  <cp:lastPrinted>2025-11-19T01:39:12Z</cp:lastPrinted>
  <dcterms:created xsi:type="dcterms:W3CDTF">2022-03-02T19:40:14Z</dcterms:created>
  <dcterms:modified xsi:type="dcterms:W3CDTF">2026-09-15T20:33:28Z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