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100"/>
  </p:notesMasterIdLst>
  <p:sldIdLst>
    <p:sldId id="338" r:id="rId8"/>
    <p:sldId id="256" r:id="rId9"/>
    <p:sldId id="262" r:id="rId10"/>
    <p:sldId id="265" r:id="rId11"/>
    <p:sldId id="266" r:id="rId12"/>
    <p:sldId id="268" r:id="rId13"/>
    <p:sldId id="263" r:id="rId14"/>
    <p:sldId id="267" r:id="rId15"/>
    <p:sldId id="394" r:id="rId16"/>
    <p:sldId id="264" r:id="rId17"/>
    <p:sldId id="392" r:id="rId18"/>
    <p:sldId id="259" r:id="rId19"/>
    <p:sldId id="258" r:id="rId20"/>
    <p:sldId id="260" r:id="rId21"/>
    <p:sldId id="261" r:id="rId22"/>
    <p:sldId id="397" r:id="rId23"/>
    <p:sldId id="398" r:id="rId24"/>
    <p:sldId id="330" r:id="rId25"/>
    <p:sldId id="396" r:id="rId26"/>
    <p:sldId id="393" r:id="rId27"/>
    <p:sldId id="284" r:id="rId28"/>
    <p:sldId id="285" r:id="rId29"/>
    <p:sldId id="402" r:id="rId30"/>
    <p:sldId id="298" r:id="rId31"/>
    <p:sldId id="257" r:id="rId32"/>
    <p:sldId id="300" r:id="rId33"/>
    <p:sldId id="295" r:id="rId34"/>
    <p:sldId id="296" r:id="rId35"/>
    <p:sldId id="297" r:id="rId36"/>
    <p:sldId id="272" r:id="rId37"/>
    <p:sldId id="299" r:id="rId38"/>
    <p:sldId id="301" r:id="rId39"/>
    <p:sldId id="270" r:id="rId40"/>
    <p:sldId id="271" r:id="rId41"/>
    <p:sldId id="309" r:id="rId42"/>
    <p:sldId id="302" r:id="rId43"/>
    <p:sldId id="304" r:id="rId44"/>
    <p:sldId id="303" r:id="rId45"/>
    <p:sldId id="274" r:id="rId46"/>
    <p:sldId id="273" r:id="rId47"/>
    <p:sldId id="307" r:id="rId48"/>
    <p:sldId id="305" r:id="rId49"/>
    <p:sldId id="275" r:id="rId50"/>
    <p:sldId id="404" r:id="rId51"/>
    <p:sldId id="276" r:id="rId52"/>
    <p:sldId id="308" r:id="rId53"/>
    <p:sldId id="280" r:id="rId54"/>
    <p:sldId id="306" r:id="rId55"/>
    <p:sldId id="277" r:id="rId56"/>
    <p:sldId id="278" r:id="rId57"/>
    <p:sldId id="312" r:id="rId58"/>
    <p:sldId id="337" r:id="rId59"/>
    <p:sldId id="286" r:id="rId60"/>
    <p:sldId id="314" r:id="rId61"/>
    <p:sldId id="315" r:id="rId62"/>
    <p:sldId id="325" r:id="rId63"/>
    <p:sldId id="324" r:id="rId64"/>
    <p:sldId id="287" r:id="rId65"/>
    <p:sldId id="430" r:id="rId66"/>
    <p:sldId id="281" r:id="rId67"/>
    <p:sldId id="431" r:id="rId68"/>
    <p:sldId id="432" r:id="rId69"/>
    <p:sldId id="433" r:id="rId70"/>
    <p:sldId id="434" r:id="rId71"/>
    <p:sldId id="435" r:id="rId72"/>
    <p:sldId id="436" r:id="rId73"/>
    <p:sldId id="371" r:id="rId74"/>
    <p:sldId id="288" r:id="rId75"/>
    <p:sldId id="405" r:id="rId76"/>
    <p:sldId id="406" r:id="rId77"/>
    <p:sldId id="289" r:id="rId78"/>
    <p:sldId id="326" r:id="rId79"/>
    <p:sldId id="291" r:id="rId80"/>
    <p:sldId id="316" r:id="rId81"/>
    <p:sldId id="292" r:id="rId82"/>
    <p:sldId id="333" r:id="rId83"/>
    <p:sldId id="335" r:id="rId84"/>
    <p:sldId id="334" r:id="rId85"/>
    <p:sldId id="366" r:id="rId86"/>
    <p:sldId id="365" r:id="rId87"/>
    <p:sldId id="364" r:id="rId88"/>
    <p:sldId id="321" r:id="rId89"/>
    <p:sldId id="429" r:id="rId90"/>
    <p:sldId id="339" r:id="rId91"/>
    <p:sldId id="400" r:id="rId92"/>
    <p:sldId id="401" r:id="rId93"/>
    <p:sldId id="336" r:id="rId94"/>
    <p:sldId id="322" r:id="rId95"/>
    <p:sldId id="320" r:id="rId96"/>
    <p:sldId id="340" r:id="rId97"/>
    <p:sldId id="341" r:id="rId98"/>
    <p:sldId id="407" r:id="rId99"/>
  </p:sldIdLst>
  <p:sldSz cx="9144000" cy="6858000" type="screen4x3"/>
  <p:notesSz cx="6858000" cy="9144000"/>
  <p:embeddedFontLst>
    <p:embeddedFont>
      <p:font typeface="Libre Franklin" panose="020B0604020202020204" charset="0"/>
      <p:regular r:id="rId101"/>
      <p:bold r:id="rId102"/>
      <p:italic r:id="rId103"/>
      <p:boldItalic r:id="rId104"/>
    </p:embeddedFont>
    <p:embeddedFont>
      <p:font typeface="Verdana" panose="020B0604030504040204" pitchFamily="34" charset="0"/>
      <p:regular r:id="rId105"/>
      <p:bold r:id="rId106"/>
      <p:italic r:id="rId107"/>
      <p:boldItalic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505323-B36D-1C11-25BE-988B2F0B1038}" v="1" dt="2025-09-23T15:28:33.484"/>
    <p1510:client id="{511A084D-4529-AE3E-3634-7DB1EFB9F647}" v="164" dt="2025-09-23T20:16:34.489"/>
    <p1510:client id="{62DFF6C7-E502-B5E9-078D-8D3E9A485ABC}" v="65" dt="2025-09-23T18:12:39.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54" Type="http://schemas.openxmlformats.org/officeDocument/2006/relationships/theme" Target="theme/theme1.xml"/><Relationship Id="rId16" Type="http://schemas.openxmlformats.org/officeDocument/2006/relationships/slide" Target="slides/slide9.xml"/><Relationship Id="rId107" Type="http://schemas.openxmlformats.org/officeDocument/2006/relationships/font" Target="fonts/font7.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2.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55"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font" Target="fonts/font6.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font" Target="fonts/font1.fntdata"/><Relationship Id="rId151" Type="http://customschemas.google.com/relationships/presentationmetadata" Target="metadata"/><Relationship Id="rId15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font" Target="fonts/font4.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57"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5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511A084D-4529-AE3E-3634-7DB1EFB9F647}"/>
    <pc:docChg chg="addSld modSld sldOrd">
      <pc:chgData name="Natasha Eckart Baning" userId="S::neckartbaning_vtnea.org#ext#@neahq.onmicrosoft.com::1c6c3eb4-b926-476d-a317-5d19e273697e" providerId="AD" clId="Web-{511A084D-4529-AE3E-3634-7DB1EFB9F647}" dt="2025-09-23T20:16:34.489" v="1339"/>
      <pc:docMkLst>
        <pc:docMk/>
      </pc:docMkLst>
      <pc:sldChg chg="mod modShow">
        <pc:chgData name="Natasha Eckart Baning" userId="S::neckartbaning_vtnea.org#ext#@neahq.onmicrosoft.com::1c6c3eb4-b926-476d-a317-5d19e273697e" providerId="AD" clId="Web-{511A084D-4529-AE3E-3634-7DB1EFB9F647}" dt="2025-09-23T15:40:05.335" v="434"/>
        <pc:sldMkLst>
          <pc:docMk/>
          <pc:sldMk cId="0" sldId="257"/>
        </pc:sldMkLst>
      </pc:sldChg>
      <pc:sldChg chg="modNotes">
        <pc:chgData name="Natasha Eckart Baning" userId="S::neckartbaning_vtnea.org#ext#@neahq.onmicrosoft.com::1c6c3eb4-b926-476d-a317-5d19e273697e" providerId="AD" clId="Web-{511A084D-4529-AE3E-3634-7DB1EFB9F647}" dt="2025-09-23T15:33:05.109" v="187"/>
        <pc:sldMkLst>
          <pc:docMk/>
          <pc:sldMk cId="0" sldId="259"/>
        </pc:sldMkLst>
      </pc:sldChg>
      <pc:sldChg chg="modNotes">
        <pc:chgData name="Natasha Eckart Baning" userId="S::neckartbaning_vtnea.org#ext#@neahq.onmicrosoft.com::1c6c3eb4-b926-476d-a317-5d19e273697e" providerId="AD" clId="Web-{511A084D-4529-AE3E-3634-7DB1EFB9F647}" dt="2025-09-23T15:34:59.642" v="279"/>
        <pc:sldMkLst>
          <pc:docMk/>
          <pc:sldMk cId="0" sldId="260"/>
        </pc:sldMkLst>
      </pc:sldChg>
      <pc:sldChg chg="mod modShow modNotes">
        <pc:chgData name="Natasha Eckart Baning" userId="S::neckartbaning_vtnea.org#ext#@neahq.onmicrosoft.com::1c6c3eb4-b926-476d-a317-5d19e273697e" providerId="AD" clId="Web-{511A084D-4529-AE3E-3634-7DB1EFB9F647}" dt="2025-09-23T15:38:44.316" v="432"/>
        <pc:sldMkLst>
          <pc:docMk/>
          <pc:sldMk cId="0" sldId="261"/>
        </pc:sldMkLst>
      </pc:sldChg>
      <pc:sldChg chg="mod modShow modNotes">
        <pc:chgData name="Natasha Eckart Baning" userId="S::neckartbaning_vtnea.org#ext#@neahq.onmicrosoft.com::1c6c3eb4-b926-476d-a317-5d19e273697e" providerId="AD" clId="Web-{511A084D-4529-AE3E-3634-7DB1EFB9F647}" dt="2025-09-23T15:30:17.591" v="54"/>
        <pc:sldMkLst>
          <pc:docMk/>
          <pc:sldMk cId="0" sldId="264"/>
        </pc:sldMkLst>
      </pc:sldChg>
      <pc:sldChg chg="mod modShow">
        <pc:chgData name="Natasha Eckart Baning" userId="S::neckartbaning_vtnea.org#ext#@neahq.onmicrosoft.com::1c6c3eb4-b926-476d-a317-5d19e273697e" providerId="AD" clId="Web-{511A084D-4529-AE3E-3634-7DB1EFB9F647}" dt="2025-09-23T15:43:01.687" v="438"/>
        <pc:sldMkLst>
          <pc:docMk/>
          <pc:sldMk cId="0" sldId="273"/>
        </pc:sldMkLst>
      </pc:sldChg>
      <pc:sldChg chg="mod modShow">
        <pc:chgData name="Natasha Eckart Baning" userId="S::neckartbaning_vtnea.org#ext#@neahq.onmicrosoft.com::1c6c3eb4-b926-476d-a317-5d19e273697e" providerId="AD" clId="Web-{511A084D-4529-AE3E-3634-7DB1EFB9F647}" dt="2025-09-23T15:42:57.874" v="437"/>
        <pc:sldMkLst>
          <pc:docMk/>
          <pc:sldMk cId="0" sldId="274"/>
        </pc:sldMkLst>
      </pc:sldChg>
      <pc:sldChg chg="ord modNotes">
        <pc:chgData name="Natasha Eckart Baning" userId="S::neckartbaning_vtnea.org#ext#@neahq.onmicrosoft.com::1c6c3eb4-b926-476d-a317-5d19e273697e" providerId="AD" clId="Web-{511A084D-4529-AE3E-3634-7DB1EFB9F647}" dt="2025-09-23T15:58:46.083" v="559"/>
        <pc:sldMkLst>
          <pc:docMk/>
          <pc:sldMk cId="0" sldId="277"/>
        </pc:sldMkLst>
      </pc:sldChg>
      <pc:sldChg chg="modNotes">
        <pc:chgData name="Natasha Eckart Baning" userId="S::neckartbaning_vtnea.org#ext#@neahq.onmicrosoft.com::1c6c3eb4-b926-476d-a317-5d19e273697e" providerId="AD" clId="Web-{511A084D-4529-AE3E-3634-7DB1EFB9F647}" dt="2025-09-23T16:02:30.560" v="804"/>
        <pc:sldMkLst>
          <pc:docMk/>
          <pc:sldMk cId="0" sldId="278"/>
        </pc:sldMkLst>
      </pc:sldChg>
      <pc:sldChg chg="modNotes">
        <pc:chgData name="Natasha Eckart Baning" userId="S::neckartbaning_vtnea.org#ext#@neahq.onmicrosoft.com::1c6c3eb4-b926-476d-a317-5d19e273697e" providerId="AD" clId="Web-{511A084D-4529-AE3E-3634-7DB1EFB9F647}" dt="2025-09-23T16:17:50.331" v="1098"/>
        <pc:sldMkLst>
          <pc:docMk/>
          <pc:sldMk cId="0" sldId="286"/>
        </pc:sldMkLst>
      </pc:sldChg>
      <pc:sldChg chg="modNotes">
        <pc:chgData name="Natasha Eckart Baning" userId="S::neckartbaning_vtnea.org#ext#@neahq.onmicrosoft.com::1c6c3eb4-b926-476d-a317-5d19e273697e" providerId="AD" clId="Web-{511A084D-4529-AE3E-3634-7DB1EFB9F647}" dt="2025-09-23T16:14:09.790" v="946"/>
        <pc:sldMkLst>
          <pc:docMk/>
          <pc:sldMk cId="0" sldId="288"/>
        </pc:sldMkLst>
      </pc:sldChg>
      <pc:sldChg chg="modNotes">
        <pc:chgData name="Natasha Eckart Baning" userId="S::neckartbaning_vtnea.org#ext#@neahq.onmicrosoft.com::1c6c3eb4-b926-476d-a317-5d19e273697e" providerId="AD" clId="Web-{511A084D-4529-AE3E-3634-7DB1EFB9F647}" dt="2025-09-23T16:20:10.866" v="1201"/>
        <pc:sldMkLst>
          <pc:docMk/>
          <pc:sldMk cId="0" sldId="289"/>
        </pc:sldMkLst>
      </pc:sldChg>
      <pc:sldChg chg="mod modShow">
        <pc:chgData name="Natasha Eckart Baning" userId="S::neckartbaning_vtnea.org#ext#@neahq.onmicrosoft.com::1c6c3eb4-b926-476d-a317-5d19e273697e" providerId="AD" clId="Web-{511A084D-4529-AE3E-3634-7DB1EFB9F647}" dt="2025-09-23T16:20:46.508" v="1202"/>
        <pc:sldMkLst>
          <pc:docMk/>
          <pc:sldMk cId="0" sldId="292"/>
        </pc:sldMkLst>
      </pc:sldChg>
      <pc:sldChg chg="mod modShow">
        <pc:chgData name="Natasha Eckart Baning" userId="S::neckartbaning_vtnea.org#ext#@neahq.onmicrosoft.com::1c6c3eb4-b926-476d-a317-5d19e273697e" providerId="AD" clId="Web-{511A084D-4529-AE3E-3634-7DB1EFB9F647}" dt="2025-09-23T19:16:24.786" v="1331"/>
        <pc:sldMkLst>
          <pc:docMk/>
          <pc:sldMk cId="3271449797" sldId="298"/>
        </pc:sldMkLst>
      </pc:sldChg>
      <pc:sldChg chg="mod modShow">
        <pc:chgData name="Natasha Eckart Baning" userId="S::neckartbaning_vtnea.org#ext#@neahq.onmicrosoft.com::1c6c3eb4-b926-476d-a317-5d19e273697e" providerId="AD" clId="Web-{511A084D-4529-AE3E-3634-7DB1EFB9F647}" dt="2025-09-23T20:09:40.491" v="1336"/>
        <pc:sldMkLst>
          <pc:docMk/>
          <pc:sldMk cId="432232986" sldId="300"/>
        </pc:sldMkLst>
      </pc:sldChg>
      <pc:sldChg chg="mod modShow">
        <pc:chgData name="Natasha Eckart Baning" userId="S::neckartbaning_vtnea.org#ext#@neahq.onmicrosoft.com::1c6c3eb4-b926-476d-a317-5d19e273697e" providerId="AD" clId="Web-{511A084D-4529-AE3E-3634-7DB1EFB9F647}" dt="2025-09-23T19:17:26.037" v="1333"/>
        <pc:sldMkLst>
          <pc:docMk/>
          <pc:sldMk cId="1786529023" sldId="302"/>
        </pc:sldMkLst>
      </pc:sldChg>
      <pc:sldChg chg="mod modShow">
        <pc:chgData name="Natasha Eckart Baning" userId="S::neckartbaning_vtnea.org#ext#@neahq.onmicrosoft.com::1c6c3eb4-b926-476d-a317-5d19e273697e" providerId="AD" clId="Web-{511A084D-4529-AE3E-3634-7DB1EFB9F647}" dt="2025-09-23T15:42:55.171" v="436"/>
        <pc:sldMkLst>
          <pc:docMk/>
          <pc:sldMk cId="3833329964" sldId="303"/>
        </pc:sldMkLst>
      </pc:sldChg>
      <pc:sldChg chg="mod modShow">
        <pc:chgData name="Natasha Eckart Baning" userId="S::neckartbaning_vtnea.org#ext#@neahq.onmicrosoft.com::1c6c3eb4-b926-476d-a317-5d19e273697e" providerId="AD" clId="Web-{511A084D-4529-AE3E-3634-7DB1EFB9F647}" dt="2025-09-23T15:42:53.577" v="435"/>
        <pc:sldMkLst>
          <pc:docMk/>
          <pc:sldMk cId="1196700006" sldId="304"/>
        </pc:sldMkLst>
      </pc:sldChg>
      <pc:sldChg chg="modNotes">
        <pc:chgData name="Natasha Eckart Baning" userId="S::neckartbaning_vtnea.org#ext#@neahq.onmicrosoft.com::1c6c3eb4-b926-476d-a317-5d19e273697e" providerId="AD" clId="Web-{511A084D-4529-AE3E-3634-7DB1EFB9F647}" dt="2025-09-23T15:46:59.053" v="453"/>
        <pc:sldMkLst>
          <pc:docMk/>
          <pc:sldMk cId="1076577161" sldId="306"/>
        </pc:sldMkLst>
      </pc:sldChg>
      <pc:sldChg chg="mod modShow">
        <pc:chgData name="Natasha Eckart Baning" userId="S::neckartbaning_vtnea.org#ext#@neahq.onmicrosoft.com::1c6c3eb4-b926-476d-a317-5d19e273697e" providerId="AD" clId="Web-{511A084D-4529-AE3E-3634-7DB1EFB9F647}" dt="2025-09-23T19:18:23.866" v="1334"/>
        <pc:sldMkLst>
          <pc:docMk/>
          <pc:sldMk cId="3084953064" sldId="314"/>
        </pc:sldMkLst>
      </pc:sldChg>
      <pc:sldChg chg="mod modShow modNotes">
        <pc:chgData name="Natasha Eckart Baning" userId="S::neckartbaning_vtnea.org#ext#@neahq.onmicrosoft.com::1c6c3eb4-b926-476d-a317-5d19e273697e" providerId="AD" clId="Web-{511A084D-4529-AE3E-3634-7DB1EFB9F647}" dt="2025-09-23T19:18:29.084" v="1335"/>
        <pc:sldMkLst>
          <pc:docMk/>
          <pc:sldMk cId="2248791347" sldId="315"/>
        </pc:sldMkLst>
      </pc:sldChg>
      <pc:sldChg chg="mod modShow">
        <pc:chgData name="Natasha Eckart Baning" userId="S::neckartbaning_vtnea.org#ext#@neahq.onmicrosoft.com::1c6c3eb4-b926-476d-a317-5d19e273697e" providerId="AD" clId="Web-{511A084D-4529-AE3E-3634-7DB1EFB9F647}" dt="2025-09-23T20:14:26.939" v="1337"/>
        <pc:sldMkLst>
          <pc:docMk/>
          <pc:sldMk cId="3718150127" sldId="316"/>
        </pc:sldMkLst>
      </pc:sldChg>
      <pc:sldChg chg="mod modShow">
        <pc:chgData name="Natasha Eckart Baning" userId="S::neckartbaning_vtnea.org#ext#@neahq.onmicrosoft.com::1c6c3eb4-b926-476d-a317-5d19e273697e" providerId="AD" clId="Web-{511A084D-4529-AE3E-3634-7DB1EFB9F647}" dt="2025-09-23T20:16:34.489" v="1339"/>
        <pc:sldMkLst>
          <pc:docMk/>
          <pc:sldMk cId="2865572155" sldId="322"/>
        </pc:sldMkLst>
      </pc:sldChg>
      <pc:sldChg chg="modNotes">
        <pc:chgData name="Natasha Eckart Baning" userId="S::neckartbaning_vtnea.org#ext#@neahq.onmicrosoft.com::1c6c3eb4-b926-476d-a317-5d19e273697e" providerId="AD" clId="Web-{511A084D-4529-AE3E-3634-7DB1EFB9F647}" dt="2025-09-23T15:56:22.091" v="489"/>
        <pc:sldMkLst>
          <pc:docMk/>
          <pc:sldMk cId="179284525" sldId="325"/>
        </pc:sldMkLst>
      </pc:sldChg>
      <pc:sldChg chg="mod modShow">
        <pc:chgData name="Natasha Eckart Baning" userId="S::neckartbaning_vtnea.org#ext#@neahq.onmicrosoft.com::1c6c3eb4-b926-476d-a317-5d19e273697e" providerId="AD" clId="Web-{511A084D-4529-AE3E-3634-7DB1EFB9F647}" dt="2025-09-23T16:20:48.445" v="1203"/>
        <pc:sldMkLst>
          <pc:docMk/>
          <pc:sldMk cId="2912120163" sldId="333"/>
        </pc:sldMkLst>
      </pc:sldChg>
      <pc:sldChg chg="mod modShow">
        <pc:chgData name="Natasha Eckart Baning" userId="S::neckartbaning_vtnea.org#ext#@neahq.onmicrosoft.com::1c6c3eb4-b926-476d-a317-5d19e273697e" providerId="AD" clId="Web-{511A084D-4529-AE3E-3634-7DB1EFB9F647}" dt="2025-09-23T16:20:52.820" v="1205"/>
        <pc:sldMkLst>
          <pc:docMk/>
          <pc:sldMk cId="700552818" sldId="334"/>
        </pc:sldMkLst>
      </pc:sldChg>
      <pc:sldChg chg="mod modShow">
        <pc:chgData name="Natasha Eckart Baning" userId="S::neckartbaning_vtnea.org#ext#@neahq.onmicrosoft.com::1c6c3eb4-b926-476d-a317-5d19e273697e" providerId="AD" clId="Web-{511A084D-4529-AE3E-3634-7DB1EFB9F647}" dt="2025-09-23T16:20:50.039" v="1204"/>
        <pc:sldMkLst>
          <pc:docMk/>
          <pc:sldMk cId="3286250014" sldId="335"/>
        </pc:sldMkLst>
      </pc:sldChg>
      <pc:sldChg chg="modNotes">
        <pc:chgData name="Natasha Eckart Baning" userId="S::neckartbaning_vtnea.org#ext#@neahq.onmicrosoft.com::1c6c3eb4-b926-476d-a317-5d19e273697e" providerId="AD" clId="Web-{511A084D-4529-AE3E-3634-7DB1EFB9F647}" dt="2025-09-23T15:28:35.480" v="32"/>
        <pc:sldMkLst>
          <pc:docMk/>
          <pc:sldMk cId="3499775449" sldId="338"/>
        </pc:sldMkLst>
      </pc:sldChg>
      <pc:sldChg chg="modNotes">
        <pc:chgData name="Natasha Eckart Baning" userId="S::neckartbaning_vtnea.org#ext#@neahq.onmicrosoft.com::1c6c3eb4-b926-476d-a317-5d19e273697e" providerId="AD" clId="Web-{511A084D-4529-AE3E-3634-7DB1EFB9F647}" dt="2025-09-23T16:34:26.768" v="1330"/>
        <pc:sldMkLst>
          <pc:docMk/>
          <pc:sldMk cId="888619550" sldId="339"/>
        </pc:sldMkLst>
      </pc:sldChg>
      <pc:sldChg chg="mod modShow modNotes">
        <pc:chgData name="Natasha Eckart Baning" userId="S::neckartbaning_vtnea.org#ext#@neahq.onmicrosoft.com::1c6c3eb4-b926-476d-a317-5d19e273697e" providerId="AD" clId="Web-{511A084D-4529-AE3E-3634-7DB1EFB9F647}" dt="2025-09-23T16:30:08.744" v="1266"/>
        <pc:sldMkLst>
          <pc:docMk/>
          <pc:sldMk cId="3157331333" sldId="364"/>
        </pc:sldMkLst>
      </pc:sldChg>
      <pc:sldChg chg="mod modShow">
        <pc:chgData name="Natasha Eckart Baning" userId="S::neckartbaning_vtnea.org#ext#@neahq.onmicrosoft.com::1c6c3eb4-b926-476d-a317-5d19e273697e" providerId="AD" clId="Web-{511A084D-4529-AE3E-3634-7DB1EFB9F647}" dt="2025-09-23T16:26:41.806" v="1206"/>
        <pc:sldMkLst>
          <pc:docMk/>
          <pc:sldMk cId="921226030" sldId="365"/>
        </pc:sldMkLst>
      </pc:sldChg>
      <pc:sldChg chg="mod modShow">
        <pc:chgData name="Natasha Eckart Baning" userId="S::neckartbaning_vtnea.org#ext#@neahq.onmicrosoft.com::1c6c3eb4-b926-476d-a317-5d19e273697e" providerId="AD" clId="Web-{511A084D-4529-AE3E-3634-7DB1EFB9F647}" dt="2025-09-23T20:14:33.315" v="1338"/>
        <pc:sldMkLst>
          <pc:docMk/>
          <pc:sldMk cId="2284755710" sldId="366"/>
        </pc:sldMkLst>
      </pc:sldChg>
      <pc:sldChg chg="modNotes">
        <pc:chgData name="Natasha Eckart Baning" userId="S::neckartbaning_vtnea.org#ext#@neahq.onmicrosoft.com::1c6c3eb4-b926-476d-a317-5d19e273697e" providerId="AD" clId="Web-{511A084D-4529-AE3E-3634-7DB1EFB9F647}" dt="2025-09-23T16:04:14.156" v="874"/>
        <pc:sldMkLst>
          <pc:docMk/>
          <pc:sldMk cId="4209479286" sldId="397"/>
        </pc:sldMkLst>
      </pc:sldChg>
      <pc:sldChg chg="mod modShow">
        <pc:chgData name="Natasha Eckart Baning" userId="S::neckartbaning_vtnea.org#ext#@neahq.onmicrosoft.com::1c6c3eb4-b926-476d-a317-5d19e273697e" providerId="AD" clId="Web-{511A084D-4529-AE3E-3634-7DB1EFB9F647}" dt="2025-09-23T15:38:52.082" v="433"/>
        <pc:sldMkLst>
          <pc:docMk/>
          <pc:sldMk cId="1145123455" sldId="402"/>
        </pc:sldMkLst>
      </pc:sldChg>
      <pc:sldChg chg="modSp new modNotes">
        <pc:chgData name="Natasha Eckart Baning" userId="S::neckartbaning_vtnea.org#ext#@neahq.onmicrosoft.com::1c6c3eb4-b926-476d-a317-5d19e273697e" providerId="AD" clId="Web-{511A084D-4529-AE3E-3634-7DB1EFB9F647}" dt="2025-09-23T16:19:53.257" v="1140"/>
        <pc:sldMkLst>
          <pc:docMk/>
          <pc:sldMk cId="3539660420" sldId="405"/>
        </pc:sldMkLst>
        <pc:spChg chg="mod">
          <ac:chgData name="Natasha Eckart Baning" userId="S::neckartbaning_vtnea.org#ext#@neahq.onmicrosoft.com::1c6c3eb4-b926-476d-a317-5d19e273697e" providerId="AD" clId="Web-{511A084D-4529-AE3E-3634-7DB1EFB9F647}" dt="2025-09-23T16:17:20.705" v="1068" actId="20577"/>
          <ac:spMkLst>
            <pc:docMk/>
            <pc:sldMk cId="3539660420" sldId="405"/>
            <ac:spMk id="3" creationId="{91262EBF-8CC2-AF0E-706B-32F607EF6581}"/>
          </ac:spMkLst>
        </pc:spChg>
      </pc:sldChg>
      <pc:sldChg chg="modSp new">
        <pc:chgData name="Natasha Eckart Baning" userId="S::neckartbaning_vtnea.org#ext#@neahq.onmicrosoft.com::1c6c3eb4-b926-476d-a317-5d19e273697e" providerId="AD" clId="Web-{511A084D-4529-AE3E-3634-7DB1EFB9F647}" dt="2025-09-23T16:14:58.621" v="1030" actId="20577"/>
        <pc:sldMkLst>
          <pc:docMk/>
          <pc:sldMk cId="3939792818" sldId="406"/>
        </pc:sldMkLst>
        <pc:spChg chg="mod">
          <ac:chgData name="Natasha Eckart Baning" userId="S::neckartbaning_vtnea.org#ext#@neahq.onmicrosoft.com::1c6c3eb4-b926-476d-a317-5d19e273697e" providerId="AD" clId="Web-{511A084D-4529-AE3E-3634-7DB1EFB9F647}" dt="2025-09-23T16:14:58.621" v="1030" actId="20577"/>
          <ac:spMkLst>
            <pc:docMk/>
            <pc:sldMk cId="3939792818" sldId="406"/>
            <ac:spMk id="3" creationId="{E73D7FF2-0B0A-C7B7-507B-3D06624DE2FE}"/>
          </ac:spMkLst>
        </pc:spChg>
      </pc:sldChg>
    </pc:docChg>
  </pc:docChgLst>
  <pc:docChgLst>
    <pc:chgData name="Brisson, Anthony [NEA]" userId="S::abrisson@nea.org::a9bd9087-6ed7-4e66-b13b-027b6a88024d" providerId="AD" clId="Web-{62DFF6C7-E502-B5E9-078D-8D3E9A485ABC}"/>
    <pc:docChg chg="addSld delSld modSld sldOrd">
      <pc:chgData name="Brisson, Anthony [NEA]" userId="S::abrisson@nea.org::a9bd9087-6ed7-4e66-b13b-027b6a88024d" providerId="AD" clId="Web-{62DFF6C7-E502-B5E9-078D-8D3E9A485ABC}" dt="2025-09-23T18:12:39.797" v="96"/>
      <pc:docMkLst>
        <pc:docMk/>
      </pc:docMkLst>
      <pc:sldChg chg="modSp">
        <pc:chgData name="Brisson, Anthony [NEA]" userId="S::abrisson@nea.org::a9bd9087-6ed7-4e66-b13b-027b6a88024d" providerId="AD" clId="Web-{62DFF6C7-E502-B5E9-078D-8D3E9A485ABC}" dt="2025-09-23T15:31:33.498" v="10" actId="20577"/>
        <pc:sldMkLst>
          <pc:docMk/>
          <pc:sldMk cId="0" sldId="258"/>
        </pc:sldMkLst>
        <pc:spChg chg="mod">
          <ac:chgData name="Brisson, Anthony [NEA]" userId="S::abrisson@nea.org::a9bd9087-6ed7-4e66-b13b-027b6a88024d" providerId="AD" clId="Web-{62DFF6C7-E502-B5E9-078D-8D3E9A485ABC}" dt="2025-09-23T15:31:33.498" v="10" actId="20577"/>
          <ac:spMkLst>
            <pc:docMk/>
            <pc:sldMk cId="0" sldId="258"/>
            <ac:spMk id="106" creationId="{00000000-0000-0000-0000-000000000000}"/>
          </ac:spMkLst>
        </pc:spChg>
      </pc:sldChg>
      <pc:sldChg chg="modNotes">
        <pc:chgData name="Brisson, Anthony [NEA]" userId="S::abrisson@nea.org::a9bd9087-6ed7-4e66-b13b-027b6a88024d" providerId="AD" clId="Web-{62DFF6C7-E502-B5E9-078D-8D3E9A485ABC}" dt="2025-09-23T15:36:51.917" v="12"/>
        <pc:sldMkLst>
          <pc:docMk/>
          <pc:sldMk cId="0" sldId="261"/>
        </pc:sldMkLst>
      </pc:sldChg>
      <pc:sldChg chg="modNotes">
        <pc:chgData name="Brisson, Anthony [NEA]" userId="S::abrisson@nea.org::a9bd9087-6ed7-4e66-b13b-027b6a88024d" providerId="AD" clId="Web-{62DFF6C7-E502-B5E9-078D-8D3E9A485ABC}" dt="2025-09-23T15:42:22.568" v="44"/>
        <pc:sldMkLst>
          <pc:docMk/>
          <pc:sldMk cId="0" sldId="270"/>
        </pc:sldMkLst>
      </pc:sldChg>
      <pc:sldChg chg="modNotes">
        <pc:chgData name="Brisson, Anthony [NEA]" userId="S::abrisson@nea.org::a9bd9087-6ed7-4e66-b13b-027b6a88024d" providerId="AD" clId="Web-{62DFF6C7-E502-B5E9-078D-8D3E9A485ABC}" dt="2025-09-23T15:40:53.677" v="28"/>
        <pc:sldMkLst>
          <pc:docMk/>
          <pc:sldMk cId="0" sldId="272"/>
        </pc:sldMkLst>
      </pc:sldChg>
      <pc:sldChg chg="ord">
        <pc:chgData name="Brisson, Anthony [NEA]" userId="S::abrisson@nea.org::a9bd9087-6ed7-4e66-b13b-027b6a88024d" providerId="AD" clId="Web-{62DFF6C7-E502-B5E9-078D-8D3E9A485ABC}" dt="2025-09-23T15:55:29.946" v="46"/>
        <pc:sldMkLst>
          <pc:docMk/>
          <pc:sldMk cId="0" sldId="277"/>
        </pc:sldMkLst>
      </pc:sldChg>
      <pc:sldChg chg="add">
        <pc:chgData name="Brisson, Anthony [NEA]" userId="S::abrisson@nea.org::a9bd9087-6ed7-4e66-b13b-027b6a88024d" providerId="AD" clId="Web-{62DFF6C7-E502-B5E9-078D-8D3E9A485ABC}" dt="2025-09-23T18:12:11.515" v="89"/>
        <pc:sldMkLst>
          <pc:docMk/>
          <pc:sldMk cId="0" sldId="281"/>
        </pc:sldMkLst>
      </pc:sldChg>
      <pc:sldChg chg="add del ord">
        <pc:chgData name="Brisson, Anthony [NEA]" userId="S::abrisson@nea.org::a9bd9087-6ed7-4e66-b13b-027b6a88024d" providerId="AD" clId="Web-{62DFF6C7-E502-B5E9-078D-8D3E9A485ABC}" dt="2025-09-23T16:05:29.994" v="65"/>
        <pc:sldMkLst>
          <pc:docMk/>
          <pc:sldMk cId="0" sldId="284"/>
        </pc:sldMkLst>
      </pc:sldChg>
      <pc:sldChg chg="add del">
        <pc:chgData name="Brisson, Anthony [NEA]" userId="S::abrisson@nea.org::a9bd9087-6ed7-4e66-b13b-027b6a88024d" providerId="AD" clId="Web-{62DFF6C7-E502-B5E9-078D-8D3E9A485ABC}" dt="2025-09-23T16:06:31.777" v="67"/>
        <pc:sldMkLst>
          <pc:docMk/>
          <pc:sldMk cId="0" sldId="285"/>
        </pc:sldMkLst>
      </pc:sldChg>
      <pc:sldChg chg="mod modShow">
        <pc:chgData name="Brisson, Anthony [NEA]" userId="S::abrisson@nea.org::a9bd9087-6ed7-4e66-b13b-027b6a88024d" providerId="AD" clId="Web-{62DFF6C7-E502-B5E9-078D-8D3E9A485ABC}" dt="2025-09-23T15:43:15.116" v="45"/>
        <pc:sldMkLst>
          <pc:docMk/>
          <pc:sldMk cId="3256598162" sldId="307"/>
        </pc:sldMkLst>
      </pc:sldChg>
      <pc:sldChg chg="add del">
        <pc:chgData name="Brisson, Anthony [NEA]" userId="S::abrisson@nea.org::a9bd9087-6ed7-4e66-b13b-027b6a88024d" providerId="AD" clId="Web-{62DFF6C7-E502-B5E9-078D-8D3E9A485ABC}" dt="2025-09-23T16:07:17.503" v="73"/>
        <pc:sldMkLst>
          <pc:docMk/>
          <pc:sldMk cId="1189147881" sldId="324"/>
        </pc:sldMkLst>
      </pc:sldChg>
      <pc:sldChg chg="add del">
        <pc:chgData name="Brisson, Anthony [NEA]" userId="S::abrisson@nea.org::a9bd9087-6ed7-4e66-b13b-027b6a88024d" providerId="AD" clId="Web-{62DFF6C7-E502-B5E9-078D-8D3E9A485ABC}" dt="2025-09-23T16:07:17.253" v="72"/>
        <pc:sldMkLst>
          <pc:docMk/>
          <pc:sldMk cId="179284525" sldId="325"/>
        </pc:sldMkLst>
      </pc:sldChg>
      <pc:sldChg chg="add del ord">
        <pc:chgData name="Brisson, Anthony [NEA]" userId="S::abrisson@nea.org::a9bd9087-6ed7-4e66-b13b-027b6a88024d" providerId="AD" clId="Web-{62DFF6C7-E502-B5E9-078D-8D3E9A485ABC}" dt="2025-09-23T16:09:34.266" v="80"/>
        <pc:sldMkLst>
          <pc:docMk/>
          <pc:sldMk cId="4043254908" sldId="326"/>
        </pc:sldMkLst>
      </pc:sldChg>
      <pc:sldChg chg="add del ord">
        <pc:chgData name="Brisson, Anthony [NEA]" userId="S::abrisson@nea.org::a9bd9087-6ed7-4e66-b13b-027b6a88024d" providerId="AD" clId="Web-{62DFF6C7-E502-B5E9-078D-8D3E9A485ABC}" dt="2025-09-23T16:05:29.275" v="62"/>
        <pc:sldMkLst>
          <pc:docMk/>
          <pc:sldMk cId="4234965251" sldId="330"/>
        </pc:sldMkLst>
      </pc:sldChg>
      <pc:sldChg chg="add del ord">
        <pc:chgData name="Brisson, Anthony [NEA]" userId="S::abrisson@nea.org::a9bd9087-6ed7-4e66-b13b-027b6a88024d" providerId="AD" clId="Web-{62DFF6C7-E502-B5E9-078D-8D3E9A485ABC}" dt="2025-09-23T16:07:53.820" v="77"/>
        <pc:sldMkLst>
          <pc:docMk/>
          <pc:sldMk cId="3288806613" sldId="337"/>
        </pc:sldMkLst>
      </pc:sldChg>
      <pc:sldChg chg="add">
        <pc:chgData name="Brisson, Anthony [NEA]" userId="S::abrisson@nea.org::a9bd9087-6ed7-4e66-b13b-027b6a88024d" providerId="AD" clId="Web-{62DFF6C7-E502-B5E9-078D-8D3E9A485ABC}" dt="2025-09-23T18:12:39.797" v="96"/>
        <pc:sldMkLst>
          <pc:docMk/>
          <pc:sldMk cId="2051199548" sldId="371"/>
        </pc:sldMkLst>
      </pc:sldChg>
      <pc:sldChg chg="add del ord">
        <pc:chgData name="Brisson, Anthony [NEA]" userId="S::abrisson@nea.org::a9bd9087-6ed7-4e66-b13b-027b6a88024d" providerId="AD" clId="Web-{62DFF6C7-E502-B5E9-078D-8D3E9A485ABC}" dt="2025-09-23T16:05:29.759" v="64"/>
        <pc:sldMkLst>
          <pc:docMk/>
          <pc:sldMk cId="2494522967" sldId="393"/>
        </pc:sldMkLst>
      </pc:sldChg>
      <pc:sldChg chg="add del ord">
        <pc:chgData name="Brisson, Anthony [NEA]" userId="S::abrisson@nea.org::a9bd9087-6ed7-4e66-b13b-027b6a88024d" providerId="AD" clId="Web-{62DFF6C7-E502-B5E9-078D-8D3E9A485ABC}" dt="2025-09-23T16:05:29.556" v="63"/>
        <pc:sldMkLst>
          <pc:docMk/>
          <pc:sldMk cId="71599690" sldId="396"/>
        </pc:sldMkLst>
      </pc:sldChg>
      <pc:sldChg chg="add del ord">
        <pc:chgData name="Brisson, Anthony [NEA]" userId="S::abrisson@nea.org::a9bd9087-6ed7-4e66-b13b-027b6a88024d" providerId="AD" clId="Web-{62DFF6C7-E502-B5E9-078D-8D3E9A485ABC}" dt="2025-09-23T16:05:28.837" v="60"/>
        <pc:sldMkLst>
          <pc:docMk/>
          <pc:sldMk cId="4209479286" sldId="397"/>
        </pc:sldMkLst>
      </pc:sldChg>
      <pc:sldChg chg="add del ord">
        <pc:chgData name="Brisson, Anthony [NEA]" userId="S::abrisson@nea.org::a9bd9087-6ed7-4e66-b13b-027b6a88024d" providerId="AD" clId="Web-{62DFF6C7-E502-B5E9-078D-8D3E9A485ABC}" dt="2025-09-23T16:05:29.072" v="61"/>
        <pc:sldMkLst>
          <pc:docMk/>
          <pc:sldMk cId="1453570748" sldId="398"/>
        </pc:sldMkLst>
      </pc:sldChg>
      <pc:sldChg chg="add">
        <pc:chgData name="Brisson, Anthony [NEA]" userId="S::abrisson@nea.org::a9bd9087-6ed7-4e66-b13b-027b6a88024d" providerId="AD" clId="Web-{62DFF6C7-E502-B5E9-078D-8D3E9A485ABC}" dt="2025-09-23T17:54:34.912" v="81"/>
        <pc:sldMkLst>
          <pc:docMk/>
          <pc:sldMk cId="2127925288" sldId="407"/>
        </pc:sldMkLst>
      </pc:sldChg>
      <pc:sldChg chg="add del">
        <pc:chgData name="Brisson, Anthony [NEA]" userId="S::abrisson@nea.org::a9bd9087-6ed7-4e66-b13b-027b6a88024d" providerId="AD" clId="Web-{62DFF6C7-E502-B5E9-078D-8D3E9A485ABC}" dt="2025-09-23T18:02:22.474" v="86"/>
        <pc:sldMkLst>
          <pc:docMk/>
          <pc:sldMk cId="2192385970" sldId="428"/>
        </pc:sldMkLst>
      </pc:sldChg>
      <pc:sldChg chg="add mod modShow">
        <pc:chgData name="Brisson, Anthony [NEA]" userId="S::abrisson@nea.org::a9bd9087-6ed7-4e66-b13b-027b6a88024d" providerId="AD" clId="Web-{62DFF6C7-E502-B5E9-078D-8D3E9A485ABC}" dt="2025-09-23T18:02:28.584" v="87"/>
        <pc:sldMkLst>
          <pc:docMk/>
          <pc:sldMk cId="47619925" sldId="429"/>
        </pc:sldMkLst>
      </pc:sldChg>
      <pc:sldChg chg="add del">
        <pc:chgData name="Brisson, Anthony [NEA]" userId="S::abrisson@nea.org::a9bd9087-6ed7-4e66-b13b-027b6a88024d" providerId="AD" clId="Web-{62DFF6C7-E502-B5E9-078D-8D3E9A485ABC}" dt="2025-09-23T18:01:57.411" v="84"/>
        <pc:sldMkLst>
          <pc:docMk/>
          <pc:sldMk cId="507976935" sldId="429"/>
        </pc:sldMkLst>
      </pc:sldChg>
      <pc:sldChg chg="add">
        <pc:chgData name="Brisson, Anthony [NEA]" userId="S::abrisson@nea.org::a9bd9087-6ed7-4e66-b13b-027b6a88024d" providerId="AD" clId="Web-{62DFF6C7-E502-B5E9-078D-8D3E9A485ABC}" dt="2025-09-23T18:12:11.140" v="88"/>
        <pc:sldMkLst>
          <pc:docMk/>
          <pc:sldMk cId="3537766597" sldId="430"/>
        </pc:sldMkLst>
      </pc:sldChg>
      <pc:sldChg chg="add">
        <pc:chgData name="Brisson, Anthony [NEA]" userId="S::abrisson@nea.org::a9bd9087-6ed7-4e66-b13b-027b6a88024d" providerId="AD" clId="Web-{62DFF6C7-E502-B5E9-078D-8D3E9A485ABC}" dt="2025-09-23T18:12:11.734" v="90"/>
        <pc:sldMkLst>
          <pc:docMk/>
          <pc:sldMk cId="1336570366" sldId="431"/>
        </pc:sldMkLst>
      </pc:sldChg>
      <pc:sldChg chg="add">
        <pc:chgData name="Brisson, Anthony [NEA]" userId="S::abrisson@nea.org::a9bd9087-6ed7-4e66-b13b-027b6a88024d" providerId="AD" clId="Web-{62DFF6C7-E502-B5E9-078D-8D3E9A485ABC}" dt="2025-09-23T18:12:11.937" v="91"/>
        <pc:sldMkLst>
          <pc:docMk/>
          <pc:sldMk cId="1993987668" sldId="432"/>
        </pc:sldMkLst>
      </pc:sldChg>
      <pc:sldChg chg="add">
        <pc:chgData name="Brisson, Anthony [NEA]" userId="S::abrisson@nea.org::a9bd9087-6ed7-4e66-b13b-027b6a88024d" providerId="AD" clId="Web-{62DFF6C7-E502-B5E9-078D-8D3E9A485ABC}" dt="2025-09-23T18:12:12.203" v="92"/>
        <pc:sldMkLst>
          <pc:docMk/>
          <pc:sldMk cId="2758235041" sldId="433"/>
        </pc:sldMkLst>
      </pc:sldChg>
      <pc:sldChg chg="add">
        <pc:chgData name="Brisson, Anthony [NEA]" userId="S::abrisson@nea.org::a9bd9087-6ed7-4e66-b13b-027b6a88024d" providerId="AD" clId="Web-{62DFF6C7-E502-B5E9-078D-8D3E9A485ABC}" dt="2025-09-23T18:12:12.515" v="93"/>
        <pc:sldMkLst>
          <pc:docMk/>
          <pc:sldMk cId="2535508354" sldId="434"/>
        </pc:sldMkLst>
      </pc:sldChg>
      <pc:sldChg chg="add">
        <pc:chgData name="Brisson, Anthony [NEA]" userId="S::abrisson@nea.org::a9bd9087-6ed7-4e66-b13b-027b6a88024d" providerId="AD" clId="Web-{62DFF6C7-E502-B5E9-078D-8D3E9A485ABC}" dt="2025-09-23T18:12:12.874" v="94"/>
        <pc:sldMkLst>
          <pc:docMk/>
          <pc:sldMk cId="52246707" sldId="435"/>
        </pc:sldMkLst>
      </pc:sldChg>
      <pc:sldChg chg="add">
        <pc:chgData name="Brisson, Anthony [NEA]" userId="S::abrisson@nea.org::a9bd9087-6ed7-4e66-b13b-027b6a88024d" providerId="AD" clId="Web-{62DFF6C7-E502-B5E9-078D-8D3E9A485ABC}" dt="2025-09-23T18:12:13.140" v="95"/>
        <pc:sldMkLst>
          <pc:docMk/>
          <pc:sldMk cId="188377787" sldId="436"/>
        </pc:sldMkLst>
      </pc:sldChg>
    </pc:docChg>
  </pc:docChgLst>
  <pc:docChgLst>
    <pc:chgData name="Serricchio-Joiner, Salina" userId="S::sjoiner_cta.org#ext#@neahq.onmicrosoft.com::6af60d7e-370f-4aee-889d-7aba5220ebbb" providerId="AD" clId="Web-{3E505323-B36D-1C11-25BE-988B2F0B1038}"/>
    <pc:docChg chg="modSld">
      <pc:chgData name="Serricchio-Joiner, Salina" userId="S::sjoiner_cta.org#ext#@neahq.onmicrosoft.com::6af60d7e-370f-4aee-889d-7aba5220ebbb" providerId="AD" clId="Web-{3E505323-B36D-1C11-25BE-988B2F0B1038}" dt="2025-09-23T15:28:33.484" v="0" actId="1076"/>
      <pc:docMkLst>
        <pc:docMk/>
      </pc:docMkLst>
      <pc:sldChg chg="modSp">
        <pc:chgData name="Serricchio-Joiner, Salina" userId="S::sjoiner_cta.org#ext#@neahq.onmicrosoft.com::6af60d7e-370f-4aee-889d-7aba5220ebbb" providerId="AD" clId="Web-{3E505323-B36D-1C11-25BE-988B2F0B1038}" dt="2025-09-23T15:28:33.484" v="0" actId="1076"/>
        <pc:sldMkLst>
          <pc:docMk/>
          <pc:sldMk cId="3499775449" sldId="338"/>
        </pc:sldMkLst>
        <pc:picChg chg="mod">
          <ac:chgData name="Serricchio-Joiner, Salina" userId="S::sjoiner_cta.org#ext#@neahq.onmicrosoft.com::6af60d7e-370f-4aee-889d-7aba5220ebbb" providerId="AD" clId="Web-{3E505323-B36D-1C11-25BE-988B2F0B1038}" dt="2025-09-23T15:28:33.484" v="0" actId="1076"/>
          <ac:picMkLst>
            <pc:docMk/>
            <pc:sldMk cId="3499775449" sldId="338"/>
            <ac:picMk id="22" creationId="{84E964BB-1DAA-3E6B-A967-05DF11EE227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Populate from pre-survey</a:t>
            </a: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35435d5bc1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3ce6eadda9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1544239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Move it someplace else?</a:t>
            </a: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Update data</a:t>
            </a:r>
          </a:p>
          <a:p>
            <a:pPr marL="0" indent="0"/>
            <a:r>
              <a:rPr lang="en-US"/>
              <a:t>Bring in historical grounding/establish current framework</a:t>
            </a:r>
          </a:p>
          <a:p>
            <a:pPr marL="0" indent="0"/>
            <a:r>
              <a:rPr lang="en-US"/>
              <a:t>Kiera's slide: inversion of political landscape</a:t>
            </a:r>
          </a:p>
          <a:p>
            <a:pPr marL="0" indent="0"/>
            <a:r>
              <a:rPr lang="en-US"/>
              <a:t>Maybe a slide with headlines</a:t>
            </a: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The National Education Association's (NEA) Policy Statement on Safe, Just, and Equitable Schools aims to create safe and welcoming learning environments for all students</a:t>
            </a:r>
          </a:p>
          <a:p>
            <a:pPr marL="0" indent="0"/>
            <a:endParaRPr lang="en-US"/>
          </a:p>
          <a:p>
            <a:pPr marL="0" indent="0"/>
            <a:r>
              <a:rPr lang="en-US"/>
              <a:t>Campaign lab – teams can receive coaching </a:t>
            </a: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Add quote  from pre-survey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Connect to current political landscape</a:t>
            </a: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4584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QUILT BAG</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6394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353501599d_0_1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1353501599d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53501599d_0_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53501599d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1353501599d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Update the influencers </a:t>
            </a: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 10:00-10:15</a:t>
            </a:r>
            <a:endParaRPr/>
          </a:p>
          <a:p>
            <a:pPr marL="0" lvl="0" indent="0" algn="l" rtl="0">
              <a:spcBef>
                <a:spcPts val="0"/>
              </a:spcBef>
              <a:spcAft>
                <a:spcPts val="0"/>
              </a:spcAft>
              <a:buNone/>
            </a:pPr>
            <a:endParaRPr/>
          </a:p>
          <a:p>
            <a:pPr marL="0" indent="0"/>
            <a:r>
              <a:rPr lang="en-US" sz="1100">
                <a:highlight>
                  <a:srgbClr val="FFFFFF"/>
                </a:highlight>
              </a:rPr>
              <a:t>Around the room: musician, traveler, foodie, planner, nature lover, pet owner </a:t>
            </a:r>
          </a:p>
          <a:p>
            <a:pPr marL="0" indent="0"/>
            <a:endParaRPr lang="en-US" sz="1100">
              <a:highlight>
                <a:srgbClr val="FFFFFF"/>
              </a:highlight>
            </a:endParaRPr>
          </a:p>
          <a:p>
            <a:pPr marL="0" indent="0"/>
            <a:r>
              <a:rPr lang="en-US" sz="1100">
                <a:highlight>
                  <a:srgbClr val="FFFFFF"/>
                </a:highlight>
              </a:rPr>
              <a:t>Beliefs are different than identity </a:t>
            </a:r>
          </a:p>
        </p:txBody>
      </p:sp>
      <p:sp>
        <p:nvSpPr>
          <p:cNvPr id="212" name="Google Shape;212;g1353501599d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220" name="Google Shape;220;g142c65d6c24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731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35435d5bc1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35435d5bc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135435d5bc1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3501599d_0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53501599d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10:30-11:00</a:t>
            </a:r>
            <a:endParaRPr/>
          </a:p>
        </p:txBody>
      </p:sp>
      <p:sp>
        <p:nvSpPr>
          <p:cNvPr id="237" name="Google Shape;237;g1353501599d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14460837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1353501599d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805574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 very strategic about curating cards and rethink activity process</a:t>
            </a:r>
          </a:p>
        </p:txBody>
      </p:sp>
      <p:sp>
        <p:nvSpPr>
          <p:cNvPr id="266" name="Google Shape;266;g1353501599d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Rethink these debrief questions, make them connect to the goals of the training: coalition building, power analysis, </a:t>
            </a:r>
            <a:r>
              <a:rPr lang="en-US" err="1"/>
              <a:t>etc</a:t>
            </a:r>
            <a:endParaRPr lang="en-US"/>
          </a:p>
          <a:p>
            <a:pPr marL="0" indent="0"/>
            <a:r>
              <a:rPr lang="en-US"/>
              <a:t>Create some new updated timeline cards to show correlation between history and Trump's 2 terms</a:t>
            </a:r>
          </a:p>
          <a:p>
            <a:pPr marL="0" indent="0"/>
            <a:r>
              <a:rPr lang="en-US"/>
              <a:t>ACLU has updated timeline</a:t>
            </a:r>
          </a:p>
          <a:p>
            <a:pPr marL="0" indent="0"/>
            <a:r>
              <a:rPr lang="en-US"/>
              <a:t>LGBTQ under fascism around the world</a:t>
            </a:r>
          </a:p>
        </p:txBody>
      </p:sp>
      <p:sp>
        <p:nvSpPr>
          <p:cNvPr id="273" name="Google Shape;273;g135630c3f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1916689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8d004bd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101 gender binary information</a:t>
            </a:r>
            <a:endParaRPr/>
          </a:p>
        </p:txBody>
      </p:sp>
      <p:sp>
        <p:nvSpPr>
          <p:cNvPr id="335" name="Google Shape;335;g146a8d004bd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721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Move shoe activity here</a:t>
            </a:r>
            <a:endParaRPr/>
          </a:p>
        </p:txBody>
      </p:sp>
    </p:spTree>
    <p:extLst>
      <p:ext uri="{BB962C8B-B14F-4D97-AF65-F5344CB8AC3E}">
        <p14:creationId xmlns:p14="http://schemas.microsoft.com/office/powerpoint/2010/main" val="1438549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b="1"/>
              <a:t>Move to transgender content area</a:t>
            </a: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6573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t>
            </a:r>
            <a:r>
              <a:rPr lang="en-US" sz="2500" err="1"/>
              <a:t>agender</a:t>
            </a:r>
            <a:r>
              <a:rPr lang="en-US" sz="2500"/>
              <a:t>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a:t>
            </a:r>
            <a:r>
              <a:rPr lang="en-US" sz="2500" err="1"/>
              <a:t>themself</a:t>
            </a:r>
            <a:r>
              <a:rPr lang="en-US" sz="2500"/>
              <a:t> to be a woman. Alternately, a trans man is assigned a female sex at birth but knows </a:t>
            </a:r>
            <a:r>
              <a:rPr lang="en-US" sz="2500" err="1"/>
              <a:t>themself</a:t>
            </a:r>
            <a:r>
              <a:rPr lang="en-US" sz="2500"/>
              <a:t>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a:t>
            </a:r>
            <a:r>
              <a:rPr lang="en-US" sz="2500" err="1"/>
              <a:t>transmasculine</a:t>
            </a:r>
            <a:r>
              <a:rPr lang="en-US" sz="25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t>
            </a:r>
            <a:r>
              <a:rPr lang="en-US" sz="2500" b="0"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sz="1100">
                <a:highlight>
                  <a:srgbClr val="FFFFFF"/>
                </a:highlight>
              </a:rPr>
              <a:t>How do we see the gender binary popping up now</a:t>
            </a:r>
          </a:p>
        </p:txBody>
      </p:sp>
      <p:sp>
        <p:nvSpPr>
          <p:cNvPr id="355" name="Google Shape;355;g1353501599d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68</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movement here- </a:t>
            </a:r>
            <a:r>
              <a:rPr lang="en-US" err="1"/>
              <a:t>post-it</a:t>
            </a:r>
            <a:r>
              <a:rPr lang="en-US"/>
              <a:t> notes onto chart paper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38898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Rewrite these questions, make it more agitational</a:t>
            </a: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452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a:p>
        </p:txBody>
      </p:sp>
    </p:spTree>
    <p:extLst>
      <p:ext uri="{BB962C8B-B14F-4D97-AF65-F5344CB8AC3E}">
        <p14:creationId xmlns:p14="http://schemas.microsoft.com/office/powerpoint/2010/main" val="328510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8992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468bb3220c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468bb3220c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10:30-10:45 Ben </a:t>
            </a:r>
            <a:endParaRPr/>
          </a:p>
        </p:txBody>
      </p:sp>
      <p:sp>
        <p:nvSpPr>
          <p:cNvPr id="638" name="Google Shape;638;g1468bb3220c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this as a </a:t>
            </a:r>
            <a:r>
              <a:rPr lang="en-US" err="1"/>
              <a:t>a</a:t>
            </a:r>
            <a:r>
              <a:rPr lang="en-US"/>
              <a:t> place holder if needed</a:t>
            </a:r>
          </a:p>
          <a:p>
            <a:r>
              <a:rPr lang="en-US"/>
              <a:t>Also have as pre-work</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210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40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Modify last bullet to reflect contract activity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31275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Beef up these examples</a:t>
            </a:r>
          </a:p>
          <a:p>
            <a:r>
              <a:rPr lang="en-US"/>
              <a:t>Bring in VT transgender athletes policy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05947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89</a:t>
            </a:fld>
            <a:endParaRPr lang="en-US"/>
          </a:p>
        </p:txBody>
      </p:sp>
    </p:spTree>
    <p:extLst>
      <p:ext uri="{BB962C8B-B14F-4D97-AF65-F5344CB8AC3E}">
        <p14:creationId xmlns:p14="http://schemas.microsoft.com/office/powerpoint/2010/main" val="8103669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27398015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5.xml"/><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6637417" y="2947516"/>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7375972" y="1533901"/>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4264098" y="26719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6443948" y="3073396"/>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4365555" y="171925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05369" y="316986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7040088" y="2328066"/>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6937862" y="1850440"/>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5309627" y="2568110"/>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indent="0">
              <a:buNone/>
            </a:pPr>
            <a:r>
              <a:rPr lang="en-US"/>
              <a:t>Beyond the Bell Walking Tour</a:t>
            </a:r>
          </a:p>
        </p:txBody>
      </p:sp>
      <p:pic>
        <p:nvPicPr>
          <p:cNvPr id="184" name="Google Shape;184;g135435d5bc1_0_21"/>
          <p:cNvPicPr preferRelativeResize="0"/>
          <p:nvPr/>
        </p:nvPicPr>
        <p:blipFill>
          <a:blip r:embed="rId3">
            <a:alphaModFix/>
          </a:blip>
          <a:stretch>
            <a:fillRect/>
          </a:stretch>
        </p:blipFill>
        <p:spPr>
          <a:xfrm>
            <a:off x="6196475" y="3098150"/>
            <a:ext cx="2791575" cy="2791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659004" y="274181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She/They</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sp>
        <p:nvSpPr>
          <p:cNvPr id="147" name="Google Shape;147;g13ce6eadda9_2_6"/>
          <p:cNvSpPr txBox="1"/>
          <p:nvPr/>
        </p:nvSpPr>
        <p:spPr>
          <a:xfrm>
            <a:off x="4506097" y="2697724"/>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Pete Clancy</a:t>
            </a:r>
            <a:endParaRPr lang="en-US" sz="1100">
              <a:latin typeface="Calibri"/>
              <a:ea typeface="Calibri"/>
              <a:cs typeface="Calibri"/>
              <a:sym typeface="Calibri"/>
            </a:endParaRPr>
          </a:p>
          <a:p>
            <a:r>
              <a:rPr lang="en-US" sz="1100">
                <a:latin typeface="Calibri"/>
                <a:ea typeface="Calibri"/>
                <a:cs typeface="Calibri"/>
                <a:sym typeface="Calibri"/>
              </a:rPr>
              <a:t>He/Him</a:t>
            </a:r>
            <a:endParaRPr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Iowa</a:t>
            </a:r>
          </a:p>
        </p:txBody>
      </p:sp>
      <p:sp>
        <p:nvSpPr>
          <p:cNvPr id="149" name="Google Shape;149;g13ce6eadda9_2_6"/>
          <p:cNvSpPr txBox="1"/>
          <p:nvPr/>
        </p:nvSpPr>
        <p:spPr>
          <a:xfrm>
            <a:off x="6347817" y="2698672"/>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Beth Anderson </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Minnesota</a:t>
            </a:r>
            <a:endParaRPr sz="1100" i="1">
              <a:latin typeface="Calibri"/>
              <a:ea typeface="Calibri"/>
              <a:cs typeface="Calibri"/>
              <a:sym typeface="Calibri"/>
            </a:endParaRPr>
          </a:p>
        </p:txBody>
      </p:sp>
      <p:pic>
        <p:nvPicPr>
          <p:cNvPr id="152" name="Google Shape;152;g13ce6eadda9_2_6"/>
          <p:cNvPicPr preferRelativeResize="0"/>
          <p:nvPr/>
        </p:nvPicPr>
        <p:blipFill rotWithShape="1">
          <a:blip r:embed="rId3">
            <a:alphaModFix/>
          </a:blip>
          <a:srcRect t="3219" b="2369"/>
          <a:stretch/>
        </p:blipFill>
        <p:spPr>
          <a:xfrm>
            <a:off x="563808" y="3460471"/>
            <a:ext cx="1490400" cy="1769551"/>
          </a:xfrm>
          <a:prstGeom prst="rect">
            <a:avLst/>
          </a:prstGeom>
          <a:noFill/>
          <a:ln>
            <a:noFill/>
          </a:ln>
        </p:spPr>
      </p:pic>
      <p:sp>
        <p:nvSpPr>
          <p:cNvPr id="153" name="Google Shape;153;g13ce6eadda9_2_6"/>
          <p:cNvSpPr txBox="1"/>
          <p:nvPr/>
        </p:nvSpPr>
        <p:spPr>
          <a:xfrm>
            <a:off x="622612"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Grat Dalton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Michigan</a:t>
            </a:r>
            <a:endParaRPr sz="1100" i="1">
              <a:latin typeface="Calibri"/>
              <a:ea typeface="Calibri"/>
              <a:cs typeface="Calibri"/>
              <a:sym typeface="Calibri"/>
            </a:endParaRPr>
          </a:p>
        </p:txBody>
      </p:sp>
      <p:sp>
        <p:nvSpPr>
          <p:cNvPr id="155" name="Google Shape;155;g13ce6eadda9_2_6"/>
          <p:cNvSpPr txBox="1"/>
          <p:nvPr/>
        </p:nvSpPr>
        <p:spPr>
          <a:xfrm>
            <a:off x="4509970" y="5192348"/>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Bekah Saxon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Connecticut</a:t>
            </a:r>
            <a:endParaRPr lang="en-US" sz="1100" i="1">
              <a:latin typeface="Calibri"/>
              <a:ea typeface="Calibri"/>
              <a:cs typeface="Calibri"/>
            </a:endParaRPr>
          </a:p>
        </p:txBody>
      </p:sp>
      <p:sp>
        <p:nvSpPr>
          <p:cNvPr id="157" name="Google Shape;157;g13ce6eadda9_2_6"/>
          <p:cNvSpPr txBox="1"/>
          <p:nvPr/>
        </p:nvSpPr>
        <p:spPr>
          <a:xfrm>
            <a:off x="2481411" y="5233930"/>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4">
            <a:alphaModFix/>
          </a:blip>
          <a:stretch>
            <a:fillRect/>
          </a:stretch>
        </p:blipFill>
        <p:spPr>
          <a:xfrm>
            <a:off x="2403054" y="3442782"/>
            <a:ext cx="1607807" cy="1703387"/>
          </a:xfrm>
          <a:prstGeom prst="rect">
            <a:avLst/>
          </a:prstGeom>
          <a:noFill/>
          <a:ln>
            <a:noFill/>
          </a:ln>
        </p:spPr>
      </p:pic>
      <p:pic>
        <p:nvPicPr>
          <p:cNvPr id="4" name="Picture 3" descr="A person lying on a couch with a dog&#10;&#10;Description automatically generated">
            <a:extLst>
              <a:ext uri="{FF2B5EF4-FFF2-40B4-BE49-F238E27FC236}">
                <a16:creationId xmlns:a16="http://schemas.microsoft.com/office/drawing/2014/main" id="{E7241D21-6039-D856-39B0-5121AA108F74}"/>
              </a:ext>
            </a:extLst>
          </p:cNvPr>
          <p:cNvPicPr>
            <a:picLocks noChangeAspect="1"/>
          </p:cNvPicPr>
          <p:nvPr/>
        </p:nvPicPr>
        <p:blipFill>
          <a:blip r:embed="rId5"/>
          <a:stretch>
            <a:fillRect/>
          </a:stretch>
        </p:blipFill>
        <p:spPr>
          <a:xfrm rot="5400000" flipH="1">
            <a:off x="4300345" y="3500512"/>
            <a:ext cx="1741780" cy="1566360"/>
          </a:xfrm>
          <a:prstGeom prst="rect">
            <a:avLst/>
          </a:prstGeom>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6251085" y="5197071"/>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6525"/>
          <a:stretch/>
        </p:blipFill>
        <p:spPr>
          <a:xfrm>
            <a:off x="6324735" y="1114458"/>
            <a:ext cx="1469581" cy="1623402"/>
          </a:xfrm>
          <a:prstGeom prst="rect">
            <a:avLst/>
          </a:prstGeom>
        </p:spPr>
      </p:pic>
      <p:sp>
        <p:nvSpPr>
          <p:cNvPr id="6" name="Google Shape;147;g13ce6eadda9_2_6">
            <a:extLst>
              <a:ext uri="{FF2B5EF4-FFF2-40B4-BE49-F238E27FC236}">
                <a16:creationId xmlns:a16="http://schemas.microsoft.com/office/drawing/2014/main" id="{EDA1AD9F-449F-8AB8-70B2-ED8FDAFD34A5}"/>
              </a:ext>
            </a:extLst>
          </p:cNvPr>
          <p:cNvSpPr txBox="1"/>
          <p:nvPr/>
        </p:nvSpPr>
        <p:spPr>
          <a:xfrm>
            <a:off x="2403409" y="2697724"/>
            <a:ext cx="1669743"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Dawn Moretz</a:t>
            </a:r>
            <a:endParaRPr lang="en-US" sz="1100">
              <a:latin typeface="Calibri"/>
              <a:ea typeface="Calibri"/>
              <a:cs typeface="Calibri"/>
              <a:sym typeface="Calibri"/>
            </a:endParaRPr>
          </a:p>
          <a:p>
            <a:r>
              <a:rPr lang="en-US" sz="1100">
                <a:latin typeface="Calibri"/>
                <a:ea typeface="Calibri"/>
                <a:cs typeface="Calibri"/>
                <a:sym typeface="Calibri"/>
              </a:rPr>
              <a:t>  She/Her</a:t>
            </a:r>
            <a:endParaRPr sz="1100">
              <a:latin typeface="Calibri"/>
              <a:ea typeface="Calibri"/>
              <a:cs typeface="Calibri"/>
            </a:endParaRPr>
          </a:p>
          <a:p>
            <a:r>
              <a:rPr lang="en-US" sz="1100" i="1">
                <a:latin typeface="Calibri"/>
                <a:ea typeface="Calibri"/>
                <a:cs typeface="Calibri"/>
              </a:rPr>
              <a:t>Montgomery County, MD</a:t>
            </a:r>
          </a:p>
        </p:txBody>
      </p:sp>
      <p:pic>
        <p:nvPicPr>
          <p:cNvPr id="8" name="Picture 7" descr="May be an image of 1 person, beard and dog">
            <a:extLst>
              <a:ext uri="{FF2B5EF4-FFF2-40B4-BE49-F238E27FC236}">
                <a16:creationId xmlns:a16="http://schemas.microsoft.com/office/drawing/2014/main" id="{8EFF92A3-DEC8-8B6A-8CD7-35C40B286B36}"/>
              </a:ext>
            </a:extLst>
          </p:cNvPr>
          <p:cNvPicPr>
            <a:picLocks noChangeAspect="1"/>
          </p:cNvPicPr>
          <p:nvPr/>
        </p:nvPicPr>
        <p:blipFill>
          <a:blip r:embed="rId7"/>
          <a:stretch>
            <a:fillRect/>
          </a:stretch>
        </p:blipFill>
        <p:spPr>
          <a:xfrm>
            <a:off x="4440447" y="1114542"/>
            <a:ext cx="1578634" cy="1652803"/>
          </a:xfrm>
          <a:prstGeom prst="rect">
            <a:avLst/>
          </a:prstGeom>
        </p:spPr>
      </p:pic>
      <p:pic>
        <p:nvPicPr>
          <p:cNvPr id="10" name="Picture 9" descr="A person holding a baby&#10;&#10;Description automatically generated">
            <a:extLst>
              <a:ext uri="{FF2B5EF4-FFF2-40B4-BE49-F238E27FC236}">
                <a16:creationId xmlns:a16="http://schemas.microsoft.com/office/drawing/2014/main" id="{31B98ADF-D705-EED7-883C-AB84C7B50D86}"/>
              </a:ext>
            </a:extLst>
          </p:cNvPr>
          <p:cNvPicPr>
            <a:picLocks noChangeAspect="1"/>
          </p:cNvPicPr>
          <p:nvPr/>
        </p:nvPicPr>
        <p:blipFill>
          <a:blip r:embed="rId8"/>
          <a:stretch>
            <a:fillRect/>
          </a:stretch>
        </p:blipFill>
        <p:spPr>
          <a:xfrm>
            <a:off x="2480890" y="1058892"/>
            <a:ext cx="1346287" cy="1677839"/>
          </a:xfrm>
          <a:prstGeom prst="rect">
            <a:avLst/>
          </a:prstGeom>
        </p:spPr>
      </p:pic>
      <p:pic>
        <p:nvPicPr>
          <p:cNvPr id="3" name="Picture 2" descr="A person smiling at camera&#10;&#10;Description automatically generated">
            <a:extLst>
              <a:ext uri="{FF2B5EF4-FFF2-40B4-BE49-F238E27FC236}">
                <a16:creationId xmlns:a16="http://schemas.microsoft.com/office/drawing/2014/main" id="{6478A176-5190-BB5C-43C2-E5B3C6495098}"/>
              </a:ext>
            </a:extLst>
          </p:cNvPr>
          <p:cNvPicPr>
            <a:picLocks noChangeAspect="1"/>
          </p:cNvPicPr>
          <p:nvPr/>
        </p:nvPicPr>
        <p:blipFill>
          <a:blip r:embed="rId9"/>
          <a:stretch>
            <a:fillRect/>
          </a:stretch>
        </p:blipFill>
        <p:spPr>
          <a:xfrm>
            <a:off x="6350119" y="3441939"/>
            <a:ext cx="1242205" cy="1634707"/>
          </a:xfrm>
          <a:prstGeom prst="rect">
            <a:avLst/>
          </a:prstGeom>
        </p:spPr>
      </p:pic>
      <p:pic>
        <p:nvPicPr>
          <p:cNvPr id="11" name="Picture 10" descr="A person with dreadlocks holding a cup of coffee&#10;&#10;Description automatically generated">
            <a:extLst>
              <a:ext uri="{FF2B5EF4-FFF2-40B4-BE49-F238E27FC236}">
                <a16:creationId xmlns:a16="http://schemas.microsoft.com/office/drawing/2014/main" id="{D466F112-07E9-A39A-7354-0D2F261C8F8C}"/>
              </a:ext>
            </a:extLst>
          </p:cNvPr>
          <p:cNvPicPr>
            <a:picLocks noChangeAspect="1"/>
          </p:cNvPicPr>
          <p:nvPr/>
        </p:nvPicPr>
        <p:blipFill>
          <a:blip r:embed="rId10"/>
          <a:stretch>
            <a:fillRect/>
          </a:stretch>
        </p:blipFill>
        <p:spPr>
          <a:xfrm>
            <a:off x="732167" y="1048109"/>
            <a:ext cx="1339252" cy="17641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181155" y="25313"/>
            <a:ext cx="9016760" cy="808466"/>
          </a:xfrm>
          <a:prstGeom prst="rect">
            <a:avLst/>
          </a:prstGeom>
          <a:solidFill>
            <a:schemeClr val="bg1"/>
          </a:solidFill>
        </p:spPr>
        <p:txBody>
          <a:bodyPr spcFirstLastPara="1" wrap="square" lIns="91425" tIns="45700" rIns="91425" bIns="45700" anchor="ctr" anchorCtr="0">
            <a:noAutofit/>
          </a:bodyPr>
          <a:lstStyle/>
          <a:p>
            <a:pPr>
              <a:buSzPts val="990"/>
            </a:pPr>
            <a:r>
              <a:rPr lang="en-US">
                <a:solidFill>
                  <a:srgbClr val="404040"/>
                </a:solidFill>
              </a:rPr>
              <a:t>Community Agreements </a:t>
            </a:r>
            <a:r>
              <a:rPr lang="en-US" err="1">
                <a:solidFill>
                  <a:srgbClr val="404040"/>
                </a:solidFill>
              </a:rPr>
              <a:t>pg</a:t>
            </a:r>
            <a:r>
              <a:rPr lang="en-US">
                <a:solidFill>
                  <a:srgbClr val="404040"/>
                </a:solidFill>
              </a:rPr>
              <a:t> 2 (Pre-Attendance)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indent="0">
              <a:buNone/>
            </a:pPr>
            <a:r>
              <a:rPr lang="en-US">
                <a:solidFill>
                  <a:schemeClr val="dk1"/>
                </a:solidFill>
              </a:rPr>
              <a:t>Reminder about sensitive topics</a:t>
            </a:r>
          </a:p>
          <a:p>
            <a:pPr marL="0" indent="0">
              <a:lnSpc>
                <a:spcPct val="90000"/>
              </a:lnSpc>
              <a:spcBef>
                <a:spcPts val="1200"/>
              </a:spcBef>
              <a:spcAft>
                <a:spcPts val="200"/>
              </a:spcAft>
              <a:buNone/>
            </a:pPr>
            <a:r>
              <a:rPr lang="en-US">
                <a:solidFill>
                  <a:schemeClr val="dk1"/>
                </a:solidFill>
              </a:rPr>
              <a:t>The content we are going to explore may bring up strong feelings.  Throughout our time together, we will explore examples of racism, ableism, heterosexism, and sexism.</a:t>
            </a:r>
          </a:p>
          <a:p>
            <a:pPr marL="0" indent="0">
              <a:lnSpc>
                <a:spcPct val="90000"/>
              </a:lnSpc>
              <a:spcBef>
                <a:spcPts val="1200"/>
              </a:spcBef>
              <a:spcAft>
                <a:spcPts val="200"/>
              </a:spcAft>
              <a:buNone/>
            </a:pPr>
            <a:r>
              <a:rPr lang="en-US">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1600">
                <a:solidFill>
                  <a:srgbClr val="404040"/>
                </a:solidFill>
              </a:rPr>
              <a:t>Modified ADL</a:t>
            </a:r>
            <a:endParaRPr lang="en-US"/>
          </a:p>
        </p:txBody>
      </p:sp>
    </p:spTree>
    <p:extLst>
      <p:ext uri="{BB962C8B-B14F-4D97-AF65-F5344CB8AC3E}">
        <p14:creationId xmlns:p14="http://schemas.microsoft.com/office/powerpoint/2010/main" val="343769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116457" y="14530"/>
            <a:ext cx="9027543" cy="808466"/>
          </a:xfrm>
          <a:prstGeom prst="rect">
            <a:avLst/>
          </a:prstGeom>
          <a:solidFill>
            <a:schemeClr val="bg1"/>
          </a:solidFill>
        </p:spPr>
        <p:txBody>
          <a:bodyPr spcFirstLastPara="1" wrap="square" lIns="91425" tIns="45700" rIns="91425" bIns="45700" anchor="ctr" anchorCtr="0">
            <a:normAutofit fontScale="90000"/>
          </a:bodyPr>
          <a:lstStyle/>
          <a:p>
            <a:r>
              <a:rPr lang="en-US"/>
              <a:t>Circling Up -Who are you and how are you feeling?</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marL="57150" indent="0">
              <a:lnSpc>
                <a:spcPct val="90000"/>
              </a:lnSpc>
              <a:spcBef>
                <a:spcPts val="1200"/>
              </a:spcBef>
              <a:buSzPts val="2700"/>
              <a:buNone/>
            </a:pPr>
            <a:r>
              <a:rPr lang="en-US" sz="2700">
                <a:solidFill>
                  <a:srgbClr val="1CADE4"/>
                </a:solidFill>
              </a:rPr>
              <a:t>30 Minute Circle</a:t>
            </a:r>
          </a:p>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How are you feeling</a:t>
            </a:r>
          </a:p>
          <a:p>
            <a:pPr marL="57150" indent="0">
              <a:lnSpc>
                <a:spcPct val="90000"/>
              </a:lnSpc>
              <a:spcBef>
                <a:spcPts val="0"/>
              </a:spcBef>
              <a:buSzPts val="2700"/>
              <a:buNone/>
            </a:pPr>
            <a:r>
              <a:rPr lang="en-US" sz="2700">
                <a:solidFill>
                  <a:srgbClr val="404040"/>
                </a:solidFill>
              </a:rPr>
              <a:t>  in this moment?</a:t>
            </a:r>
            <a:endParaRPr lang="en-US"/>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42349"/>
            <a:ext cx="8229600" cy="3774900"/>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500">
                <a:solidFill>
                  <a:schemeClr val="dk1"/>
                </a:solidFill>
                <a:highlight>
                  <a:srgbClr val="FFFFFF"/>
                </a:highlight>
              </a:rPr>
              <a:t>41% of LGBTQ young people seriously considered attempting suicide in the past year. [1]</a:t>
            </a: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(in "Additional Resources" on POPS</a:t>
            </a:r>
            <a:endParaRPr lang="en-US">
              <a:solidFill>
                <a:schemeClr val="dk1"/>
              </a:solidFill>
            </a:endParaRPr>
          </a:p>
          <a:p>
            <a:pPr lvl="0" indent="-387350" algn="l">
              <a:spcBef>
                <a:spcPts val="640"/>
              </a:spcBef>
              <a:spcAft>
                <a:spcPts val="0"/>
              </a:spcAft>
              <a:buClr>
                <a:srgbClr val="000000"/>
              </a:buClr>
              <a:buSzPts val="2500"/>
              <a:buFont typeface="Calibri"/>
              <a:buChar char="•"/>
            </a:pPr>
            <a:endParaRPr lang="en-US" sz="2500">
              <a:solidFill>
                <a:schemeClr val="dk1"/>
              </a:solidFill>
              <a:highlight>
                <a:srgbClr val="FFFFFF"/>
              </a:highlight>
            </a:endParaRPr>
          </a:p>
          <a:p>
            <a:pPr marL="0" indent="0">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23233" y="5210356"/>
            <a:ext cx="7919100" cy="1107965"/>
          </a:xfrm>
          <a:prstGeom prst="rect">
            <a:avLst/>
          </a:prstGeom>
          <a:noFill/>
          <a:ln>
            <a:noFill/>
          </a:ln>
        </p:spPr>
        <p:txBody>
          <a:bodyPr spcFirstLastPara="1" wrap="square" lIns="91425" tIns="91425" rIns="91425" bIns="91425" anchor="t" anchorCtr="0">
            <a:spAutoFit/>
          </a:bodyPr>
          <a:lstStyle/>
          <a:p>
            <a:r>
              <a:rPr lang="en-US" sz="1200"/>
              <a:t>[1] The Trevor Project, "2023 U.S. National Survey on the Mental Health of LGBTQ Young People </a:t>
            </a:r>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Resolution adopted by the 2022 NEA Representative Assembly </a:t>
            </a:r>
          </a:p>
          <a:p>
            <a:pPr marL="25400" indent="0">
              <a:buNone/>
            </a:pPr>
            <a:r>
              <a:rPr lang="en-US" sz="4000" b="1"/>
              <a:t>2021 NBI 32</a:t>
            </a:r>
          </a:p>
          <a:p>
            <a:pPr marL="25400" indent="0">
              <a:buNone/>
            </a:pPr>
            <a:r>
              <a:rPr lang="en-US" sz="2800" i="1"/>
              <a:t>Training on Transgender Advocacy Issues for Affiliate Staff</a:t>
            </a:r>
          </a:p>
          <a:p>
            <a:pPr marL="25400" indent="0">
              <a:buNone/>
            </a:pPr>
            <a:r>
              <a:rPr lang="en-US" sz="4000" b="1"/>
              <a:t>NEA LGBTQ+ Caucus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14</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a:xfrm>
            <a:off x="3919193" y="746"/>
            <a:ext cx="4777035" cy="822320"/>
          </a:xfrm>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Turn and Talk (5 minutes):</a:t>
            </a:r>
          </a:p>
          <a:p>
            <a:pPr marL="25400" indent="0">
              <a:buNone/>
            </a:pPr>
            <a:endParaRPr lang="en-US"/>
          </a:p>
          <a:p>
            <a:pPr marL="539750" indent="-514350">
              <a:buAutoNum type="arabicPeriod"/>
            </a:pPr>
            <a:r>
              <a:rPr lang="en-US"/>
              <a:t>What terms did you mark as unclear or confusing?</a:t>
            </a:r>
          </a:p>
          <a:p>
            <a:pPr marL="539750" indent="-514350">
              <a:buAutoNum type="arabicPeriod"/>
            </a:pPr>
            <a:r>
              <a:rPr lang="en-US"/>
              <a:t>What terms were new to you?</a:t>
            </a:r>
          </a:p>
          <a:p>
            <a:pPr marL="539750" indent="-514350">
              <a:buAutoNum type="arabicPeriod"/>
            </a:pPr>
            <a:r>
              <a:rPr lang="en-US"/>
              <a:t>Were there any definitions that differed from your prior understanding?</a:t>
            </a:r>
          </a:p>
        </p:txBody>
      </p:sp>
    </p:spTree>
    <p:extLst>
      <p:ext uri="{BB962C8B-B14F-4D97-AF65-F5344CB8AC3E}">
        <p14:creationId xmlns:p14="http://schemas.microsoft.com/office/powerpoint/2010/main" val="4209479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Report out-Large Group :</a:t>
            </a:r>
          </a:p>
          <a:p>
            <a:pPr marL="25400" indent="0">
              <a:buNone/>
            </a:pPr>
            <a:endParaRPr lang="en-US"/>
          </a:p>
          <a:p>
            <a:pPr marL="25400" indent="0">
              <a:buNone/>
            </a:pPr>
            <a:r>
              <a:rPr lang="en-US"/>
              <a:t>What terms still have unresolved questions?</a:t>
            </a:r>
          </a:p>
        </p:txBody>
      </p:sp>
    </p:spTree>
    <p:extLst>
      <p:ext uri="{BB962C8B-B14F-4D97-AF65-F5344CB8AC3E}">
        <p14:creationId xmlns:p14="http://schemas.microsoft.com/office/powerpoint/2010/main" val="1453570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191883" y="1165316"/>
            <a:ext cx="8591550" cy="3774999"/>
          </a:xfrm>
        </p:spPr>
        <p:txBody>
          <a:bodyPr/>
          <a:lstStyle/>
          <a:p>
            <a:r>
              <a:rPr lang="en-US" sz="4000">
                <a:latin typeface="Arial"/>
              </a:rPr>
              <a:t>Terminology around race and ethnicity changes every 10 years.</a:t>
            </a:r>
          </a:p>
          <a:p>
            <a:pPr marL="25400" indent="0">
              <a:buNone/>
            </a:pPr>
            <a:endParaRPr lang="en-US" sz="4000">
              <a:latin typeface="Arial"/>
            </a:endParaRPr>
          </a:p>
          <a:p>
            <a:r>
              <a:rPr lang="en-US" sz="40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423496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774532" y="1391804"/>
            <a:ext cx="8229600" cy="4365549"/>
          </a:xfrm>
        </p:spPr>
        <p:txBody>
          <a:bodyPr/>
          <a:lstStyle/>
          <a:p>
            <a:pPr marL="25400" indent="0">
              <a:buNone/>
            </a:pPr>
            <a:r>
              <a:rPr lang="en-US" sz="4800"/>
              <a:t>What makes a word a slur?</a:t>
            </a:r>
          </a:p>
          <a:p>
            <a:pPr marL="25400" indent="0">
              <a:buNone/>
            </a:pPr>
            <a:r>
              <a:rPr lang="en-US" sz="2800"/>
              <a:t>     (or)</a:t>
            </a:r>
          </a:p>
          <a:p>
            <a:pPr marL="25400" indent="0">
              <a:buNone/>
            </a:pPr>
            <a:r>
              <a:rPr lang="en-US" sz="4800"/>
              <a:t>Who decides </a:t>
            </a:r>
          </a:p>
          <a:p>
            <a:pPr marL="25400" indent="0">
              <a:buNone/>
            </a:pPr>
            <a:r>
              <a:rPr lang="en-US" sz="4800"/>
              <a:t>what makes a </a:t>
            </a:r>
          </a:p>
          <a:p>
            <a:pPr marL="25400" indent="0">
              <a:buNone/>
            </a:pPr>
            <a:r>
              <a:rPr lang="en-US" sz="4800"/>
              <a:t>word offensive?</a:t>
            </a:r>
          </a:p>
        </p:txBody>
      </p:sp>
      <p:pic>
        <p:nvPicPr>
          <p:cNvPr id="5" name="Google Shape;308;p60">
            <a:extLst>
              <a:ext uri="{FF2B5EF4-FFF2-40B4-BE49-F238E27FC236}">
                <a16:creationId xmlns:a16="http://schemas.microsoft.com/office/drawing/2014/main" id="{96709169-FEA1-C640-521D-FA63D63FBAA4}"/>
              </a:ext>
            </a:extLst>
          </p:cNvPr>
          <p:cNvPicPr preferRelativeResize="0"/>
          <p:nvPr/>
        </p:nvPicPr>
        <p:blipFill rotWithShape="1">
          <a:blip r:embed="rId2">
            <a:alphaModFix/>
          </a:blip>
          <a:srcRect/>
          <a:stretch/>
        </p:blipFill>
        <p:spPr>
          <a:xfrm>
            <a:off x="5669906" y="2490025"/>
            <a:ext cx="2860675" cy="2486025"/>
          </a:xfrm>
          <a:prstGeom prst="rect">
            <a:avLst/>
          </a:prstGeom>
          <a:noFill/>
          <a:ln>
            <a:noFill/>
          </a:ln>
        </p:spPr>
      </p:pic>
    </p:spTree>
    <p:extLst>
      <p:ext uri="{BB962C8B-B14F-4D97-AF65-F5344CB8AC3E}">
        <p14:creationId xmlns:p14="http://schemas.microsoft.com/office/powerpoint/2010/main" val="71599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268298" y="1007309"/>
            <a:ext cx="8349915" cy="5109319"/>
          </a:xfrm>
        </p:spPr>
        <p:txBody>
          <a:bodyPr/>
          <a:lstStyle/>
          <a:p>
            <a:r>
              <a:rPr lang="en-US" sz="4000">
                <a:latin typeface="Arial"/>
              </a:rPr>
              <a:t>Words you might hear on the tour...be prepared.</a:t>
            </a:r>
          </a:p>
          <a:p>
            <a:pPr marL="25400" indent="0">
              <a:buNone/>
            </a:pPr>
            <a:endParaRPr lang="en-US" sz="4000">
              <a:latin typeface="Arial"/>
            </a:endParaRPr>
          </a:p>
          <a:p>
            <a:r>
              <a:rPr lang="en-US" sz="4000">
                <a:latin typeface="Arial"/>
              </a:rPr>
              <a:t>Oppressed communities are not monoliths. Ask don't assume.</a:t>
            </a:r>
          </a:p>
          <a:p>
            <a:pPr marL="25400" indent="0">
              <a:buNone/>
            </a:pPr>
            <a:endParaRPr lang="en-US" sz="4000">
              <a:latin typeface="Arial"/>
            </a:endParaRPr>
          </a:p>
        </p:txBody>
      </p:sp>
    </p:spTree>
    <p:extLst>
      <p:ext uri="{BB962C8B-B14F-4D97-AF65-F5344CB8AC3E}">
        <p14:creationId xmlns:p14="http://schemas.microsoft.com/office/powerpoint/2010/main" val="2494522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bg2"/>
                </a:solidFill>
              </a:rPr>
              <a:t>Terminology Debrief</a:t>
            </a: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353501599d_0_1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145123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Grat</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CC6B1834-10A6-D334-843A-DDE52511976C}"/>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271449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97"/>
        <p:cNvGrpSpPr/>
        <p:nvPr/>
      </p:nvGrpSpPr>
      <p:grpSpPr>
        <a:xfrm>
          <a:off x="0" y="0"/>
          <a:ext cx="0" cy="0"/>
          <a:chOff x="0" y="0"/>
          <a:chExt cx="0" cy="0"/>
        </a:xfrm>
      </p:grpSpPr>
      <p:sp>
        <p:nvSpPr>
          <p:cNvPr id="98" name="Google Shape;98;g1353501599d_0_4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Ice Breaker</a:t>
            </a:r>
          </a:p>
        </p:txBody>
      </p:sp>
      <p:sp>
        <p:nvSpPr>
          <p:cNvPr id="99" name="Google Shape;99;g1353501599d_0_45"/>
          <p:cNvSpPr txBox="1">
            <a:spLocks noGrp="1"/>
          </p:cNvSpPr>
          <p:nvPr>
            <p:ph type="body" idx="1"/>
          </p:nvPr>
        </p:nvSpPr>
        <p:spPr>
          <a:xfrm>
            <a:off x="958241" y="1151503"/>
            <a:ext cx="7692054" cy="2104021"/>
          </a:xfrm>
          <a:prstGeom prst="rect">
            <a:avLst/>
          </a:prstGeom>
        </p:spPr>
        <p:txBody>
          <a:bodyPr spcFirstLastPara="1" wrap="square" lIns="91425" tIns="45700" rIns="91425" bIns="45700" anchor="t" anchorCtr="0">
            <a:noAutofit/>
          </a:bodyPr>
          <a:lstStyle/>
          <a:p>
            <a:pPr marL="514350" indent="-514350">
              <a:spcBef>
                <a:spcPts val="0"/>
              </a:spcBef>
              <a:buAutoNum type="arabicPeriod"/>
            </a:pPr>
            <a:r>
              <a:rPr lang="en-US">
                <a:solidFill>
                  <a:schemeClr val="tx1"/>
                </a:solidFill>
              </a:rPr>
              <a:t>Find a partner that is not from your state</a:t>
            </a:r>
            <a:endParaRPr lang="en-US" sz="3600">
              <a:solidFill>
                <a:schemeClr val="tx1"/>
              </a:solidFill>
            </a:endParaRPr>
          </a:p>
          <a:p>
            <a:pPr marL="514350" indent="-514350">
              <a:spcBef>
                <a:spcPts val="0"/>
              </a:spcBef>
              <a:buAutoNum type="arabicPeriod"/>
            </a:pPr>
            <a:r>
              <a:rPr lang="en-US">
                <a:solidFill>
                  <a:schemeClr val="tx1"/>
                </a:solidFill>
              </a:rPr>
              <a:t>Be prepared to share a fun fact about your state or city with the group</a:t>
            </a:r>
            <a:endParaRPr lang="en-US" sz="3600">
              <a:solidFill>
                <a:schemeClr val="tx1"/>
              </a:solidFill>
            </a:endParaRPr>
          </a:p>
        </p:txBody>
      </p:sp>
      <p:pic>
        <p:nvPicPr>
          <p:cNvPr id="2" name="Picture 2">
            <a:extLst>
              <a:ext uri="{FF2B5EF4-FFF2-40B4-BE49-F238E27FC236}">
                <a16:creationId xmlns:a16="http://schemas.microsoft.com/office/drawing/2014/main" id="{A9C384A0-B0DB-5FD3-BB29-EE6D66A31DCA}"/>
              </a:ext>
            </a:extLst>
          </p:cNvPr>
          <p:cNvPicPr>
            <a:picLocks noChangeAspect="1"/>
          </p:cNvPicPr>
          <p:nvPr/>
        </p:nvPicPr>
        <p:blipFill>
          <a:blip r:embed="rId3"/>
          <a:stretch>
            <a:fillRect/>
          </a:stretch>
        </p:blipFill>
        <p:spPr>
          <a:xfrm>
            <a:off x="2308910" y="2860729"/>
            <a:ext cx="4989356" cy="333870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Dawn</a:t>
            </a:r>
          </a:p>
        </p:txBody>
      </p:sp>
      <p:pic>
        <p:nvPicPr>
          <p:cNvPr id="2" name="Picture 1">
            <a:extLst>
              <a:ext uri="{FF2B5EF4-FFF2-40B4-BE49-F238E27FC236}">
                <a16:creationId xmlns:a16="http://schemas.microsoft.com/office/drawing/2014/main" id="{5FC8BAE1-0B8E-6C93-A9C8-C9BA87172B34}"/>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432232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endParaRPr lang="en-US"/>
          </a:p>
        </p:txBody>
      </p:sp>
    </p:spTree>
    <p:extLst>
      <p:ext uri="{BB962C8B-B14F-4D97-AF65-F5344CB8AC3E}">
        <p14:creationId xmlns:p14="http://schemas.microsoft.com/office/powerpoint/2010/main" val="255946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lIns="91440" tIns="45720" rIns="91440" bIns="45720" anchor="t">
            <a:spAutoFit/>
          </a:bodyPr>
          <a:lstStyle/>
          <a:p>
            <a:r>
              <a:rPr lang="en-US" sz="2100" i="1"/>
              <a:t>Core values are the fundamental beliefs of a person. These guiding principles dictate behavior and can help people understand the difference between right and wrong – These are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4854939" y="1972041"/>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785061" y="2566412"/>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15 Minute Break!</a:t>
            </a:r>
          </a:p>
        </p:txBody>
      </p:sp>
      <p:sp>
        <p:nvSpPr>
          <p:cNvPr id="232" name="Google Shape;232;g1353501599d_0_73"/>
          <p:cNvSpPr txBox="1"/>
          <p:nvPr/>
        </p:nvSpPr>
        <p:spPr>
          <a:xfrm>
            <a:off x="846100" y="2005650"/>
            <a:ext cx="7893300" cy="161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latin typeface="Calibri"/>
                <a:ea typeface="Calibri"/>
                <a:cs typeface="Calibri"/>
                <a:sym typeface="Calibri"/>
              </a:rPr>
              <a:t>During the break, follow these LGBTQ+ Member Educator Influencers on social media to continue our learning each time we scroll!</a:t>
            </a:r>
            <a:endParaRPr sz="3100">
              <a:latin typeface="Calibri"/>
              <a:ea typeface="Calibri"/>
              <a:cs typeface="Calibri"/>
              <a:sym typeface="Calibri"/>
            </a:endParaRPr>
          </a:p>
        </p:txBody>
      </p:sp>
      <p:sp>
        <p:nvSpPr>
          <p:cNvPr id="233" name="Google Shape;233;g1353501599d_0_73"/>
          <p:cNvSpPr txBox="1"/>
          <p:nvPr/>
        </p:nvSpPr>
        <p:spPr>
          <a:xfrm>
            <a:off x="792749" y="3760350"/>
            <a:ext cx="7558401" cy="1107965"/>
          </a:xfrm>
          <a:prstGeom prst="rect">
            <a:avLst/>
          </a:prstGeom>
          <a:noFill/>
          <a:ln>
            <a:noFill/>
          </a:ln>
        </p:spPr>
        <p:txBody>
          <a:bodyPr spcFirstLastPara="1" wrap="square" lIns="91425" tIns="91425" rIns="91425" bIns="91425" anchor="t" anchorCtr="0">
            <a:spAutoFit/>
          </a:bodyPr>
          <a:lstStyle/>
          <a:p>
            <a:r>
              <a:rPr lang="en-US" sz="3000" b="1">
                <a:latin typeface="Calibri"/>
                <a:ea typeface="Calibri"/>
                <a:cs typeface="Calibri"/>
                <a:sym typeface="Calibri"/>
              </a:rPr>
              <a:t>@justflintisfine				  @sabocat</a:t>
            </a:r>
          </a:p>
          <a:p>
            <a:r>
              <a:rPr lang="en-US" sz="3000" b="1">
                <a:latin typeface="Calibri"/>
                <a:ea typeface="Calibri"/>
                <a:cs typeface="Calibri"/>
                <a:sym typeface="Calibri"/>
              </a:rPr>
              <a:t>@thegayschoolcounselor    @keithkmusic</a:t>
            </a:r>
            <a:endParaRPr sz="3000" b="1">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endParaRP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Shared Identity </a:t>
            </a: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you face with this identity?</a:t>
            </a:r>
          </a:p>
          <a:p>
            <a:pPr marL="292100" indent="0">
              <a:lnSpc>
                <a:spcPct val="114999"/>
              </a:lnSpc>
              <a:spcBef>
                <a:spcPts val="0"/>
              </a:spcBef>
              <a:buClr>
                <a:schemeClr val="dk1"/>
              </a:buClr>
              <a:buSzPts val="2600"/>
              <a:buNone/>
            </a:pPr>
            <a:endParaRPr lang="en-US" sz="2600">
              <a:solidFill>
                <a:schemeClr val="dk1"/>
              </a:solidFill>
              <a:highlight>
                <a:srgbClr val="FFFFFF"/>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rPr>
              <a:t>Shared Identity</a:t>
            </a:r>
            <a:r>
              <a:rPr lang="en-US">
                <a:solidFill>
                  <a:schemeClr val="dk1"/>
                </a:solidFill>
              </a:rPr>
              <a:t> </a:t>
            </a:r>
            <a:endParaRPr>
              <a:solidFill>
                <a:schemeClr val="dk1"/>
              </a:solidFill>
            </a:endParaRPr>
          </a:p>
        </p:txBody>
      </p:sp>
      <p:sp>
        <p:nvSpPr>
          <p:cNvPr id="223" name="Google Shape;223;g142c65d6c24_0_44"/>
          <p:cNvSpPr txBox="1">
            <a:spLocks noGrp="1"/>
          </p:cNvSpPr>
          <p:nvPr>
            <p:ph type="body" idx="1"/>
          </p:nvPr>
        </p:nvSpPr>
        <p:spPr>
          <a:xfrm>
            <a:off x="457200" y="1153349"/>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What is similar about each of these identities?</a:t>
            </a:r>
          </a:p>
          <a:p>
            <a:pPr marL="0" indent="0">
              <a:buNone/>
            </a:pPr>
            <a:endParaRPr lang="en-US"/>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a:blip r:embed="rId2"/>
          <a:stretch>
            <a:fillRect/>
          </a:stretch>
        </p:blipFill>
        <p:spPr>
          <a:xfrm>
            <a:off x="47334" y="1993722"/>
            <a:ext cx="2831890" cy="2863493"/>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Pete</a:t>
            </a:r>
            <a:endParaRPr lang="en-US"/>
          </a:p>
        </p:txBody>
      </p:sp>
      <p:pic>
        <p:nvPicPr>
          <p:cNvPr id="2" name="Picture 1">
            <a:extLst>
              <a:ext uri="{FF2B5EF4-FFF2-40B4-BE49-F238E27FC236}">
                <a16:creationId xmlns:a16="http://schemas.microsoft.com/office/drawing/2014/main" id="{23FE6502-D643-5E0E-B837-4618A99FD6AC}"/>
              </a:ext>
            </a:extLst>
          </p:cNvPr>
          <p:cNvPicPr>
            <a:picLocks noChangeAspect="1"/>
          </p:cNvPicPr>
          <p:nvPr/>
        </p:nvPicPr>
        <p:blipFill>
          <a:blip r:embed="rId3"/>
          <a:stretch>
            <a:fillRect/>
          </a:stretch>
        </p:blipFill>
        <p:spPr>
          <a:xfrm>
            <a:off x="-3190" y="1804386"/>
            <a:ext cx="2314575" cy="4114800"/>
          </a:xfrm>
          <a:prstGeom prst="rect">
            <a:avLst/>
          </a:prstGeom>
        </p:spPr>
      </p:pic>
    </p:spTree>
    <p:extLst>
      <p:ext uri="{BB962C8B-B14F-4D97-AF65-F5344CB8AC3E}">
        <p14:creationId xmlns:p14="http://schemas.microsoft.com/office/powerpoint/2010/main" val="1786529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 I am From</a:t>
            </a:r>
          </a:p>
        </p:txBody>
      </p:sp>
      <p:sp>
        <p:nvSpPr>
          <p:cNvPr id="3" name="Text Placeholder 2"/>
          <p:cNvSpPr>
            <a:spLocks noGrp="1"/>
          </p:cNvSpPr>
          <p:nvPr>
            <p:ph type="body" idx="1"/>
          </p:nvPr>
        </p:nvSpPr>
        <p:spPr>
          <a:xfrm>
            <a:off x="0" y="823066"/>
            <a:ext cx="5048410" cy="3774999"/>
          </a:xfrm>
        </p:spPr>
        <p:txBody>
          <a:bodyPr/>
          <a:lstStyle/>
          <a:p>
            <a:r>
              <a:rPr lang="en-US" sz="2800"/>
              <a:t>George Ella Lyons Poet Laureate, Author, Teacher from Kentucky.</a:t>
            </a:r>
          </a:p>
          <a:p>
            <a:r>
              <a:rPr lang="en-US" sz="2800"/>
              <a:t>Widely used as a way to get people to think about where they are from as more than a place.  </a:t>
            </a:r>
          </a:p>
          <a:p>
            <a:r>
              <a:rPr lang="en-US" sz="2800"/>
              <a:t>It is in the sharing that we see how we are remarkably different and yet we have overlapping similarities. </a:t>
            </a:r>
          </a:p>
          <a:p>
            <a:pPr marL="25400" indent="0">
              <a:buNone/>
            </a:pPr>
            <a:endParaRPr lang="en-US" sz="2800"/>
          </a:p>
        </p:txBody>
      </p:sp>
      <p:pic>
        <p:nvPicPr>
          <p:cNvPr id="1026" name="Picture 2" descr="Springer Hosts Kentucky Poet George Ella Lyon | Spr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197" y="1941753"/>
            <a:ext cx="3862820" cy="256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00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Kenneth is from…</a:t>
            </a:r>
          </a:p>
        </p:txBody>
      </p:sp>
      <p:sp>
        <p:nvSpPr>
          <p:cNvPr id="3" name="Text Placeholder 2"/>
          <p:cNvSpPr>
            <a:spLocks noGrp="1"/>
          </p:cNvSpPr>
          <p:nvPr>
            <p:ph type="body" idx="1"/>
          </p:nvPr>
        </p:nvSpPr>
        <p:spPr/>
        <p:txBody>
          <a:bodyPr/>
          <a:lstStyle/>
          <a:p>
            <a:endParaRPr lang="en-US"/>
          </a:p>
        </p:txBody>
      </p:sp>
      <p:pic>
        <p:nvPicPr>
          <p:cNvPr id="4" name="Kenneth's _I am From_ Poe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54206"/>
            <a:ext cx="8128000" cy="4572000"/>
          </a:xfrm>
          <a:prstGeom prst="rect">
            <a:avLst/>
          </a:prstGeom>
        </p:spPr>
      </p:pic>
    </p:spTree>
    <p:extLst>
      <p:ext uri="{BB962C8B-B14F-4D97-AF65-F5344CB8AC3E}">
        <p14:creationId xmlns:p14="http://schemas.microsoft.com/office/powerpoint/2010/main" val="383332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246"/>
        <p:cNvGrpSpPr/>
        <p:nvPr/>
      </p:nvGrpSpPr>
      <p:grpSpPr>
        <a:xfrm>
          <a:off x="0" y="0"/>
          <a:ext cx="0" cy="0"/>
          <a:chOff x="0" y="0"/>
          <a:chExt cx="0" cy="0"/>
        </a:xfrm>
      </p:grpSpPr>
      <p:sp>
        <p:nvSpPr>
          <p:cNvPr id="247" name="Google Shape;247;g135435d5bc1_0_1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 am From by George Ella Lyons</a:t>
            </a:r>
            <a:endParaRPr/>
          </a:p>
        </p:txBody>
      </p:sp>
      <p:sp>
        <p:nvSpPr>
          <p:cNvPr id="248" name="Google Shape;248;g135435d5bc1_0_14"/>
          <p:cNvSpPr txBox="1">
            <a:spLocks noGrp="1"/>
          </p:cNvSpPr>
          <p:nvPr>
            <p:ph type="body" idx="1"/>
          </p:nvPr>
        </p:nvSpPr>
        <p:spPr>
          <a:xfrm>
            <a:off x="15735" y="429546"/>
            <a:ext cx="4686893" cy="53031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1100"/>
              <a:buFont typeface="Arial"/>
              <a:buNone/>
            </a:pPr>
            <a:endParaRPr lang="en-US" sz="1600" b="1">
              <a:solidFill>
                <a:schemeClr val="dk1"/>
              </a:solidFill>
              <a:latin typeface="+mn-lt"/>
              <a:ea typeface="Times New Roman"/>
              <a:cs typeface="Times New Roman"/>
              <a:sym typeface="Times New Roman"/>
            </a:endParaRPr>
          </a:p>
          <a:p>
            <a:pPr marL="457200" lvl="0" indent="0" algn="l" rtl="0">
              <a:lnSpc>
                <a:spcPct val="115000"/>
              </a:lnSpc>
              <a:spcBef>
                <a:spcPts val="0"/>
              </a:spcBef>
              <a:spcAft>
                <a:spcPts val="0"/>
              </a:spcAft>
              <a:buClr>
                <a:schemeClr val="dk1"/>
              </a:buClr>
              <a:buSzPts val="1100"/>
              <a:buFont typeface="Arial"/>
              <a:buNone/>
            </a:pPr>
            <a:r>
              <a:rPr lang="en-US" sz="1600">
                <a:latin typeface="+mn-lt"/>
              </a:rPr>
              <a:t>I am from clothespins,</a:t>
            </a:r>
            <a:br>
              <a:rPr lang="en-US" sz="1600">
                <a:latin typeface="+mn-lt"/>
              </a:rPr>
            </a:br>
            <a:r>
              <a:rPr lang="en-US" sz="1600">
                <a:latin typeface="+mn-lt"/>
              </a:rPr>
              <a:t>from Clorox and carbon-tetrachloride</a:t>
            </a:r>
            <a:br>
              <a:rPr lang="en-US" sz="1600">
                <a:latin typeface="+mn-lt"/>
              </a:rPr>
            </a:br>
            <a:br>
              <a:rPr lang="en-US" sz="1600">
                <a:latin typeface="+mn-lt"/>
              </a:rPr>
            </a:br>
            <a:r>
              <a:rPr lang="en-US" sz="1600">
                <a:latin typeface="+mn-lt"/>
              </a:rPr>
              <a:t>I am from the dirt under the back porch</a:t>
            </a:r>
            <a:br>
              <a:rPr lang="en-US" sz="1600">
                <a:latin typeface="+mn-lt"/>
              </a:rPr>
            </a:br>
            <a:r>
              <a:rPr lang="en-US" sz="1600">
                <a:latin typeface="+mn-lt"/>
              </a:rPr>
              <a:t>(Black, glistening it tasted like beets)</a:t>
            </a:r>
            <a:br>
              <a:rPr lang="en-US" sz="1600">
                <a:latin typeface="+mn-lt"/>
              </a:rPr>
            </a:br>
            <a:br>
              <a:rPr lang="en-US" sz="1600">
                <a:latin typeface="+mn-lt"/>
              </a:rPr>
            </a:br>
            <a:r>
              <a:rPr lang="en-US" sz="1600">
                <a:latin typeface="+mn-lt"/>
              </a:rPr>
              <a:t>I am from the forsythia bush,</a:t>
            </a:r>
            <a:br>
              <a:rPr lang="en-US" sz="1600">
                <a:latin typeface="+mn-lt"/>
              </a:rPr>
            </a:br>
            <a:r>
              <a:rPr lang="en-US" sz="1600">
                <a:latin typeface="+mn-lt"/>
              </a:rPr>
              <a:t>the Dutch elm whose long gone limbs I remember as if they were my own.</a:t>
            </a:r>
          </a:p>
          <a:p>
            <a:pPr marL="457200" lvl="0" indent="0" algn="l" rtl="0">
              <a:lnSpc>
                <a:spcPct val="115000"/>
              </a:lnSpc>
              <a:spcBef>
                <a:spcPts val="0"/>
              </a:spcBef>
              <a:spcAft>
                <a:spcPts val="0"/>
              </a:spcAft>
              <a:buClr>
                <a:schemeClr val="dk1"/>
              </a:buClr>
              <a:buSzPts val="1100"/>
              <a:buFont typeface="Arial"/>
              <a:buNone/>
            </a:pPr>
            <a:br>
              <a:rPr lang="en-US" sz="1600">
                <a:latin typeface="+mn-lt"/>
              </a:rPr>
            </a:br>
            <a:r>
              <a:rPr lang="en-US" sz="1600">
                <a:latin typeface="+mn-lt"/>
              </a:rPr>
              <a:t>I’m from the fudge and eyeglasses,</a:t>
            </a:r>
            <a:br>
              <a:rPr lang="en-US" sz="1600">
                <a:latin typeface="+mn-lt"/>
              </a:rPr>
            </a:br>
            <a:r>
              <a:rPr lang="en-US" sz="1600">
                <a:latin typeface="+mn-lt"/>
              </a:rPr>
              <a:t>from Imogene and </a:t>
            </a:r>
            <a:r>
              <a:rPr lang="en-US" sz="1600" err="1">
                <a:latin typeface="+mn-lt"/>
              </a:rPr>
              <a:t>Alafair</a:t>
            </a:r>
            <a:r>
              <a:rPr lang="en-US" sz="1600">
                <a:latin typeface="+mn-lt"/>
              </a:rPr>
              <a:t>.</a:t>
            </a:r>
            <a:br>
              <a:rPr lang="en-US" sz="1600">
                <a:latin typeface="+mn-lt"/>
              </a:rPr>
            </a:br>
            <a:br>
              <a:rPr lang="en-US" sz="1600">
                <a:latin typeface="+mn-lt"/>
              </a:rPr>
            </a:br>
            <a:r>
              <a:rPr lang="en-US" sz="1600">
                <a:latin typeface="+mn-lt"/>
              </a:rPr>
              <a:t>I’m from the know-it-alls and the pass-it-</a:t>
            </a:r>
            <a:r>
              <a:rPr lang="en-US" sz="1600" err="1">
                <a:latin typeface="+mn-lt"/>
              </a:rPr>
              <a:t>ons</a:t>
            </a:r>
            <a:r>
              <a:rPr lang="en-US" sz="1600">
                <a:latin typeface="+mn-lt"/>
              </a:rPr>
              <a:t>, from perk up and pipe down.</a:t>
            </a:r>
            <a:br>
              <a:rPr lang="en-US" sz="1600">
                <a:latin typeface="+mn-lt"/>
              </a:rPr>
            </a:br>
            <a:br>
              <a:rPr lang="en-US" sz="1600">
                <a:latin typeface="+mn-lt"/>
              </a:rPr>
            </a:br>
            <a:r>
              <a:rPr lang="en-US" sz="1600">
                <a:latin typeface="+mn-lt"/>
              </a:rPr>
              <a:t>I’m from He </a:t>
            </a:r>
            <a:r>
              <a:rPr lang="en-US" sz="1600" err="1">
                <a:latin typeface="+mn-lt"/>
              </a:rPr>
              <a:t>restoreth</a:t>
            </a:r>
            <a:r>
              <a:rPr lang="en-US" sz="1600">
                <a:latin typeface="+mn-lt"/>
              </a:rPr>
              <a:t> my soul with a </a:t>
            </a:r>
            <a:r>
              <a:rPr lang="en-US" sz="1600" err="1">
                <a:latin typeface="+mn-lt"/>
              </a:rPr>
              <a:t>cottonball</a:t>
            </a:r>
            <a:r>
              <a:rPr lang="en-US" sz="1600">
                <a:latin typeface="+mn-lt"/>
              </a:rPr>
              <a:t> lamb and ten verses I can say myself. </a:t>
            </a:r>
          </a:p>
        </p:txBody>
      </p:sp>
      <p:sp>
        <p:nvSpPr>
          <p:cNvPr id="4" name="Google Shape;248;g135435d5bc1_0_14"/>
          <p:cNvSpPr txBox="1">
            <a:spLocks/>
          </p:cNvSpPr>
          <p:nvPr/>
        </p:nvSpPr>
        <p:spPr>
          <a:xfrm>
            <a:off x="4556632" y="1045671"/>
            <a:ext cx="4587368" cy="4928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indent="0">
              <a:lnSpc>
                <a:spcPct val="115000"/>
              </a:lnSpc>
              <a:spcBef>
                <a:spcPts val="0"/>
              </a:spcBef>
              <a:buClr>
                <a:schemeClr val="dk1"/>
              </a:buClr>
              <a:buSzPts val="1100"/>
              <a:buFont typeface="Arial"/>
              <a:buNone/>
            </a:pPr>
            <a:r>
              <a:rPr lang="en-US" sz="1600"/>
              <a:t>I’m from </a:t>
            </a:r>
            <a:r>
              <a:rPr lang="en-US" sz="1600" err="1"/>
              <a:t>Artemus</a:t>
            </a:r>
            <a:r>
              <a:rPr lang="en-US" sz="1600"/>
              <a:t> and Billie’s Branch,</a:t>
            </a:r>
            <a:br>
              <a:rPr lang="en-US" sz="1600"/>
            </a:br>
            <a:r>
              <a:rPr lang="en-US" sz="1600"/>
              <a:t>fried corn and strong coffee.</a:t>
            </a:r>
            <a:br>
              <a:rPr lang="en-US" sz="1600"/>
            </a:br>
            <a:br>
              <a:rPr lang="en-US" sz="1600"/>
            </a:br>
            <a:r>
              <a:rPr lang="en-US" sz="1600"/>
              <a:t>from the finger my grandfather lost</a:t>
            </a:r>
            <a:br>
              <a:rPr lang="en-US" sz="1600"/>
            </a:br>
            <a:r>
              <a:rPr lang="en-US" sz="1600"/>
              <a:t>to the auger</a:t>
            </a:r>
            <a:br>
              <a:rPr lang="en-US" sz="1600"/>
            </a:br>
            <a:br>
              <a:rPr lang="en-US" sz="1600"/>
            </a:br>
            <a:r>
              <a:rPr lang="en-US" sz="1600"/>
              <a:t>the eye my father shut to keep his sight.</a:t>
            </a:r>
            <a:br>
              <a:rPr lang="en-US" sz="1600"/>
            </a:br>
            <a:br>
              <a:rPr lang="en-US" sz="1600"/>
            </a:br>
            <a:r>
              <a:rPr lang="en-US" sz="1600"/>
              <a:t>Under my bed was a dress box</a:t>
            </a:r>
            <a:br>
              <a:rPr lang="en-US" sz="1600"/>
            </a:br>
            <a:r>
              <a:rPr lang="en-US" sz="1600"/>
              <a:t>spilling old pictures, a sift of lost faces</a:t>
            </a:r>
            <a:br>
              <a:rPr lang="en-US" sz="1600"/>
            </a:br>
            <a:r>
              <a:rPr lang="en-US" sz="1600"/>
              <a:t>to drift beneath my dreams.</a:t>
            </a:r>
            <a:br>
              <a:rPr lang="en-US" sz="1600"/>
            </a:br>
            <a:br>
              <a:rPr lang="en-US" sz="1600"/>
            </a:br>
            <a:r>
              <a:rPr lang="en-US" sz="1600"/>
              <a:t>I am from those moments–</a:t>
            </a:r>
            <a:br>
              <a:rPr lang="en-US" sz="1600"/>
            </a:br>
            <a:r>
              <a:rPr lang="en-US" sz="1600"/>
              <a:t>snapped before I budded–</a:t>
            </a:r>
            <a:br>
              <a:rPr lang="en-US" sz="1600"/>
            </a:br>
            <a:r>
              <a:rPr lang="en-US" sz="1600"/>
              <a:t>leaf-fall from the family tree</a:t>
            </a:r>
          </a:p>
          <a:p>
            <a:pPr indent="0" algn="r">
              <a:lnSpc>
                <a:spcPct val="115000"/>
              </a:lnSpc>
              <a:spcBef>
                <a:spcPts val="0"/>
              </a:spcBef>
              <a:buClr>
                <a:schemeClr val="dk1"/>
              </a:buClr>
              <a:buSzPts val="1100"/>
              <a:buFont typeface="Arial"/>
              <a:buNone/>
            </a:pPr>
            <a:r>
              <a:rPr lang="en-US" sz="1600"/>
              <a:t>----George Ella Lyons</a:t>
            </a:r>
          </a:p>
          <a:p>
            <a:pPr marL="0" indent="0">
              <a:buFont typeface="Arial"/>
              <a:buNone/>
            </a:pPr>
            <a:endParaRPr lang="en-US" sz="1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238"/>
        <p:cNvGrpSpPr/>
        <p:nvPr/>
      </p:nvGrpSpPr>
      <p:grpSpPr>
        <a:xfrm>
          <a:off x="0" y="0"/>
          <a:ext cx="0" cy="0"/>
          <a:chOff x="0" y="0"/>
          <a:chExt cx="0" cy="0"/>
        </a:xfrm>
      </p:grpSpPr>
      <p:sp>
        <p:nvSpPr>
          <p:cNvPr id="239" name="Google Shape;239;g1353501599d_0_8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I Am From Poem </a:t>
            </a:r>
            <a:endParaRPr>
              <a:solidFill>
                <a:schemeClr val="dk1"/>
              </a:solidFill>
            </a:endParaRPr>
          </a:p>
        </p:txBody>
      </p:sp>
      <p:sp>
        <p:nvSpPr>
          <p:cNvPr id="240" name="Google Shape;240;g1353501599d_0_87"/>
          <p:cNvSpPr txBox="1">
            <a:spLocks noGrp="1"/>
          </p:cNvSpPr>
          <p:nvPr>
            <p:ph type="body" idx="1"/>
          </p:nvPr>
        </p:nvSpPr>
        <p:spPr>
          <a:xfrm>
            <a:off x="111419" y="1978021"/>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Activity: </a:t>
            </a:r>
            <a:br>
              <a:rPr lang="en-US"/>
            </a:br>
            <a:r>
              <a:rPr lang="en-US"/>
              <a:t>I Am From POEM</a:t>
            </a:r>
            <a:endParaRPr/>
          </a:p>
        </p:txBody>
      </p:sp>
      <p:pic>
        <p:nvPicPr>
          <p:cNvPr id="241" name="Google Shape;241;g1353501599d_0_87"/>
          <p:cNvPicPr preferRelativeResize="0"/>
          <p:nvPr/>
        </p:nvPicPr>
        <p:blipFill>
          <a:blip r:embed="rId3">
            <a:alphaModFix/>
          </a:blip>
          <a:stretch>
            <a:fillRect/>
          </a:stretch>
        </p:blipFill>
        <p:spPr>
          <a:xfrm>
            <a:off x="4430063" y="808663"/>
            <a:ext cx="4717478" cy="605898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388658" y="2351163"/>
            <a:ext cx="5298141" cy="3774999"/>
          </a:xfrm>
        </p:spPr>
        <p:txBody>
          <a:bodyPr/>
          <a:lstStyle/>
          <a:p>
            <a:r>
              <a:rPr lang="en-US"/>
              <a:t>We are all individuals with unique sets of experiences  and yet... </a:t>
            </a:r>
          </a:p>
          <a:p>
            <a:r>
              <a:rPr lang="en-US"/>
              <a:t>There are many points of common ground</a:t>
            </a:r>
          </a:p>
          <a:p>
            <a:pPr marL="25400" indent="0">
              <a:buNone/>
            </a:pPr>
            <a:endParaRPr lang="en-US"/>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3256598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 </a:t>
            </a:r>
            <a:br>
              <a:rPr lang="en"/>
            </a:br>
            <a:endParaRPr lang="en"/>
          </a:p>
        </p:txBody>
      </p:sp>
      <p:pic>
        <p:nvPicPr>
          <p:cNvPr id="2" name="Picture 1">
            <a:extLst>
              <a:ext uri="{FF2B5EF4-FFF2-40B4-BE49-F238E27FC236}">
                <a16:creationId xmlns:a16="http://schemas.microsoft.com/office/drawing/2014/main" id="{F588DD69-287F-98A7-A032-6B606AE01F31}"/>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868337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535153" y="942068"/>
            <a:ext cx="4078984" cy="765830"/>
          </a:xfrm>
          <a:prstGeom prst="rect">
            <a:avLst/>
          </a:prstGeom>
          <a:solidFill>
            <a:schemeClr val="bg1"/>
          </a:solidFill>
        </p:spPr>
        <p:txBody>
          <a:bodyPr spcFirstLastPara="1" wrap="square" lIns="91425" tIns="45700" rIns="91425" bIns="45700" anchor="ctr" anchorCtr="0">
            <a:normAutofit/>
          </a:bodyPr>
          <a:lstStyle/>
          <a:p>
            <a:r>
              <a:rPr lang="en-US">
                <a:solidFill>
                  <a:schemeClr val="dk1"/>
                </a:solidFill>
              </a:rPr>
              <a:t>On Your Own First...</a:t>
            </a: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2878833" y="-1030"/>
            <a:ext cx="8229600" cy="3774999"/>
          </a:xfrm>
        </p:spPr>
        <p:txBody>
          <a:bodyPr/>
          <a:lstStyle/>
          <a:p>
            <a:pPr marL="25400" indent="0">
              <a:buNone/>
            </a:pPr>
            <a:r>
              <a:rPr lang="en-US" sz="4000"/>
              <a:t>    First Impressions Activity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2900">
                <a:solidFill>
                  <a:schemeClr val="bg2"/>
                </a:solidFill>
              </a:rPr>
              <a:t>Reflect on Your Own – Create a Word Doc</a:t>
            </a:r>
          </a:p>
        </p:txBody>
      </p:sp>
      <p:sp>
        <p:nvSpPr>
          <p:cNvPr id="262" name="Google Shape;262;g135435d5bc1_0_0"/>
          <p:cNvSpPr txBox="1">
            <a:spLocks noGrp="1"/>
          </p:cNvSpPr>
          <p:nvPr>
            <p:ph type="body" idx="1"/>
          </p:nvPr>
        </p:nvSpPr>
        <p:spPr>
          <a:xfrm>
            <a:off x="330785" y="1067483"/>
            <a:ext cx="8608844" cy="5028512"/>
          </a:xfrm>
          <a:prstGeom prst="rect">
            <a:avLst/>
          </a:prstGeom>
        </p:spPr>
        <p:txBody>
          <a:bodyPr spcFirstLastPara="1" wrap="square" lIns="91425" tIns="45700" rIns="91425" bIns="45700" anchor="t" anchorCtr="0">
            <a:noAutofit/>
          </a:bodyPr>
          <a:lstStyle/>
          <a:p>
            <a:pPr marL="25400" indent="0">
              <a:buSzPts val="2400"/>
              <a:buNone/>
            </a:pPr>
            <a:r>
              <a:rPr lang="en-US" sz="2200">
                <a:solidFill>
                  <a:schemeClr val="bg2"/>
                </a:solidFill>
              </a:rPr>
              <a:t>1. When’s the first time you can remember learning that some people are lesbian, gay, bisexual, or queer?</a:t>
            </a:r>
            <a:endParaRPr lang="en-US">
              <a:solidFill>
                <a:schemeClr val="bg2"/>
              </a:solidFill>
            </a:endParaRPr>
          </a:p>
          <a:p>
            <a:pPr marL="25400" indent="0">
              <a:buSzPts val="2400"/>
              <a:buNone/>
            </a:pPr>
            <a:r>
              <a:rPr lang="en-US" sz="2200">
                <a:solidFill>
                  <a:schemeClr val="bg2"/>
                </a:solidFill>
              </a:rPr>
              <a:t>2. Where did most of the influence of your initial impressions/understanding of lesbian, gay, bisexual, and queer people come from? (e.g., family, friends, television, books, news, church)</a:t>
            </a:r>
          </a:p>
          <a:p>
            <a:pPr marL="25400" indent="0">
              <a:buSzPts val="2400"/>
              <a:buNone/>
            </a:pPr>
            <a:r>
              <a:rPr lang="en-US" sz="2200">
                <a:solidFill>
                  <a:schemeClr val="bg2"/>
                </a:solidFill>
              </a:rPr>
              <a:t>3. When’s the first time you can remember learning that some people are transgender?</a:t>
            </a:r>
          </a:p>
          <a:p>
            <a:pPr marL="25400" indent="0">
              <a:buSzPts val="2400"/>
              <a:buNone/>
            </a:pPr>
            <a:r>
              <a:rPr lang="en-US" sz="2200">
                <a:solidFill>
                  <a:schemeClr val="bg2"/>
                </a:solidFill>
              </a:rPr>
              <a:t>4. Where did most of the influence of your initial impressions/understanding of transgender people come from? (e.g., family, friends, television, books, news, church)</a:t>
            </a:r>
          </a:p>
          <a:p>
            <a:pPr marL="25400" indent="0">
              <a:buSzPts val="2400"/>
              <a:buNone/>
            </a:pPr>
            <a:r>
              <a:rPr lang="en-US" sz="2200">
                <a:solidFill>
                  <a:schemeClr val="bg2"/>
                </a:solidFill>
              </a:rPr>
              <a:t>5. How have your impressions/understanding of LGBTQ (lesbian, gay, bisexual, transgender, and queer/questioning) people changed or evolved throughout your life?</a:t>
            </a:r>
            <a:endParaRPr sz="2200">
              <a:solidFill>
                <a:schemeClr val="bg2"/>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818636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 First Impressions Activity</a:t>
            </a:r>
          </a:p>
        </p:txBody>
      </p:sp>
      <p:sp>
        <p:nvSpPr>
          <p:cNvPr id="262" name="Google Shape;262;g135435d5bc1_0_0"/>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What was it like to do that activity?</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Does anyone have something that came up for them while they were answering the questions that they would like to share? Does anyone have an experience that was significantly different that they’d be interested in sharing?</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What about question 5, would anyone share how their understanding of these issues have changed over time?</a:t>
            </a:r>
            <a:endParaRPr sz="2400"/>
          </a:p>
          <a:p>
            <a:pPr marL="0" lvl="0" indent="0" algn="l" rtl="0">
              <a:spcBef>
                <a:spcPts val="64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6725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None/>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Add the documentary “United In Anger” to your cue! </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(available on Prime and Youtube!)</a:t>
            </a:r>
            <a:endParaRPr sz="2200" i="1">
              <a:solidFill>
                <a:srgbClr val="000000"/>
              </a:solidFill>
              <a:latin typeface="Calibri"/>
              <a:ea typeface="Calibri"/>
              <a:cs typeface="Calibri"/>
              <a:sym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601153"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Bekah &amp; Beth</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57200" y="1195954"/>
            <a:ext cx="8229600" cy="49302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67710" y="2082199"/>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330484" y="1552065"/>
            <a:ext cx="5127851" cy="2885700"/>
          </a:xfrm>
          <a:prstGeom prst="rect">
            <a:avLst/>
          </a:prstGeom>
        </p:spPr>
        <p:txBody>
          <a:bodyPr spcFirstLastPara="1" wrap="square" lIns="91425" tIns="45700" rIns="91425" bIns="45700" anchor="t" anchorCtr="0">
            <a:noAutofit/>
          </a:bodyPr>
          <a:lstStyle/>
          <a:p>
            <a:pPr marL="0" indent="0">
              <a:buNone/>
            </a:pPr>
            <a:endParaRPr lang="en-US" sz="2800"/>
          </a:p>
          <a:p>
            <a:pPr indent="-457200"/>
            <a:r>
              <a:rPr lang="en-US" sz="2800"/>
              <a:t>What we now call the United States of America is still an uncomfortable, awkward, and sometimes unsafe place to be a member of the LGBTQ+ community. </a:t>
            </a:r>
          </a:p>
          <a:p>
            <a:pPr indent="-457200"/>
            <a:endParaRPr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3288806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46a8d004bd_0_1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p:cNvSpPr txBox="1"/>
          <p:nvPr/>
        </p:nvSpPr>
        <p:spPr>
          <a:xfrm>
            <a:off x="914400" y="1249416"/>
            <a:ext cx="7872424" cy="2769959"/>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In the pre-attendance work, there were a lot of terms we never learned in sex ed! Check out this website of best practices for talking with kids about sex. (You might learn something new, too!)</a:t>
            </a:r>
            <a:endParaRPr lang="en-US"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p:cNvSpPr txBox="1"/>
          <p:nvPr/>
        </p:nvSpPr>
        <p:spPr>
          <a:xfrm>
            <a:off x="360900" y="3790950"/>
            <a:ext cx="8422200" cy="9852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Clr>
                <a:schemeClr val="dk1"/>
              </a:buClr>
              <a:buSzPts val="1100"/>
              <a:buFont typeface="Arial"/>
              <a:buNone/>
            </a:pPr>
            <a:r>
              <a:rPr lang="en-US" sz="2200">
                <a:solidFill>
                  <a:schemeClr val="dk1"/>
                </a:solidFill>
                <a:latin typeface="Calibri"/>
                <a:ea typeface="Calibri"/>
                <a:cs typeface="Calibri"/>
                <a:sym typeface="Calibri"/>
              </a:rPr>
              <a:t>https://sexpositivefamilies.com/10-best-sex-ed-resources-for-families/</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2BE71026-0DB8-0B72-73B3-6A8E05EAB92D}"/>
              </a:ext>
            </a:extLst>
          </p:cNvPr>
          <p:cNvPicPr>
            <a:picLocks noChangeAspect="1"/>
          </p:cNvPicPr>
          <p:nvPr/>
        </p:nvPicPr>
        <p:blipFill rotWithShape="1">
          <a:blip r:embed="rId4"/>
          <a:srcRect t="6148" r="3524" b="2049"/>
          <a:stretch/>
        </p:blipFill>
        <p:spPr>
          <a:xfrm>
            <a:off x="3751480" y="4391221"/>
            <a:ext cx="1724470" cy="173973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&amp; Dawn</a:t>
            </a:r>
          </a:p>
        </p:txBody>
      </p:sp>
      <p:pic>
        <p:nvPicPr>
          <p:cNvPr id="2" name="Picture 1">
            <a:extLst>
              <a:ext uri="{FF2B5EF4-FFF2-40B4-BE49-F238E27FC236}">
                <a16:creationId xmlns:a16="http://schemas.microsoft.com/office/drawing/2014/main" id="{8436B659-4C17-0F70-DB9C-304A056719B8}"/>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0849530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pic>
        <p:nvPicPr>
          <p:cNvPr id="2" name="Picture 1">
            <a:extLst>
              <a:ext uri="{FF2B5EF4-FFF2-40B4-BE49-F238E27FC236}">
                <a16:creationId xmlns:a16="http://schemas.microsoft.com/office/drawing/2014/main" id="{08E72AB7-05D2-2010-0370-F5095C0ADA66}"/>
              </a:ext>
            </a:extLst>
          </p:cNvPr>
          <p:cNvPicPr>
            <a:picLocks noChangeAspect="1"/>
          </p:cNvPicPr>
          <p:nvPr/>
        </p:nvPicPr>
        <p:blipFill>
          <a:blip r:embed="rId3"/>
          <a:stretch>
            <a:fillRect/>
          </a:stretch>
        </p:blipFill>
        <p:spPr>
          <a:xfrm>
            <a:off x="52296" y="1471474"/>
            <a:ext cx="2314575" cy="4114800"/>
          </a:xfrm>
          <a:prstGeom prst="rect">
            <a:avLst/>
          </a:prstGeom>
        </p:spPr>
      </p:pic>
    </p:spTree>
    <p:extLst>
      <p:ext uri="{BB962C8B-B14F-4D97-AF65-F5344CB8AC3E}">
        <p14:creationId xmlns:p14="http://schemas.microsoft.com/office/powerpoint/2010/main" val="2248791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84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57</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latin typeface="Libre Franklin"/>
                <a:ea typeface="Libre Franklin"/>
                <a:cs typeface="Libre Franklin"/>
                <a:sym typeface="Libre Franklin"/>
              </a:rPr>
              <a:t>Transgender Terminology</a:t>
            </a:r>
            <a:endParaRPr>
              <a:solidFill>
                <a:schemeClr val="bg2"/>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766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60</a:t>
            </a:fld>
            <a:endParaRPr sz="1800" b="0" i="0" u="none" strike="noStrike" cap="none">
              <a:solidFill>
                <a:schemeClr val="dk1"/>
              </a:solidFill>
              <a:latin typeface="Calibri"/>
              <a:ea typeface="Calibri"/>
              <a:cs typeface="Calibri"/>
              <a:sym typeface="Calibri"/>
            </a:endParaRPr>
          </a:p>
        </p:txBody>
      </p:sp>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393362"/>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393075"/>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028113" y="4750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 name="Picture 1" descr="A rainbow painted on a black background&#10;&#10;Description automatically generated">
            <a:extLst>
              <a:ext uri="{FF2B5EF4-FFF2-40B4-BE49-F238E27FC236}">
                <a16:creationId xmlns:a16="http://schemas.microsoft.com/office/drawing/2014/main" id="{6B80D708-E08E-5836-8DBA-F8286E8C050D}"/>
              </a:ext>
            </a:extLst>
          </p:cNvPr>
          <p:cNvPicPr>
            <a:picLocks noChangeAspect="1"/>
          </p:cNvPicPr>
          <p:nvPr/>
        </p:nvPicPr>
        <p:blipFill>
          <a:blip r:embed="rId3"/>
          <a:stretch>
            <a:fillRect/>
          </a:stretch>
        </p:blipFill>
        <p:spPr>
          <a:xfrm>
            <a:off x="5782235" y="3742764"/>
            <a:ext cx="1826560" cy="1165414"/>
          </a:xfrm>
          <a:prstGeom prst="rect">
            <a:avLst/>
          </a:prstGeom>
        </p:spPr>
      </p:pic>
      <p:pic>
        <p:nvPicPr>
          <p:cNvPr id="3" name="Picture 2" descr="A rainbow colored heart on a black background&#10;&#10;Description automatically generated">
            <a:extLst>
              <a:ext uri="{FF2B5EF4-FFF2-40B4-BE49-F238E27FC236}">
                <a16:creationId xmlns:a16="http://schemas.microsoft.com/office/drawing/2014/main" id="{4D6B09A1-5E3C-7A57-7ACC-3E620D214E1C}"/>
              </a:ext>
            </a:extLst>
          </p:cNvPr>
          <p:cNvPicPr>
            <a:picLocks noChangeAspect="1"/>
          </p:cNvPicPr>
          <p:nvPr/>
        </p:nvPicPr>
        <p:blipFill>
          <a:blip r:embed="rId4"/>
          <a:stretch>
            <a:fillRect/>
          </a:stretch>
        </p:blipFill>
        <p:spPr>
          <a:xfrm>
            <a:off x="6825207" y="4654923"/>
            <a:ext cx="1365468" cy="115644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235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55083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extLst>
      <p:ext uri="{BB962C8B-B14F-4D97-AF65-F5344CB8AC3E}">
        <p14:creationId xmlns:p14="http://schemas.microsoft.com/office/powerpoint/2010/main" val="522467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indent="0">
              <a:lnSpc>
                <a:spcPct val="114999"/>
              </a:lnSpc>
              <a:spcBef>
                <a:spcPts val="1200"/>
              </a:spcBef>
              <a:buNone/>
            </a:pPr>
            <a:r>
              <a:rPr lang="en-US" sz="1800">
                <a:solidFill>
                  <a:schemeClr val="dk1"/>
                </a:solidFill>
                <a:latin typeface="Times New Roman"/>
                <a:ea typeface="Times New Roman"/>
                <a:cs typeface="Times New Roman"/>
                <a:sym typeface="Times New Roman"/>
              </a:rPr>
              <a:t>Best Practice: People first thinking—ask the individual what they would like to be called!</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nvGraphicFramePr>
        <p:xfrm>
          <a:off x="344225" y="1325700"/>
          <a:ext cx="8455547" cy="4381555"/>
        </p:xfrm>
        <a:graphic>
          <a:graphicData uri="http://schemas.openxmlformats.org/drawingml/2006/table">
            <a:tbl>
              <a:tblPr>
                <a:noFill/>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extLst>
      <p:ext uri="{BB962C8B-B14F-4D97-AF65-F5344CB8AC3E}">
        <p14:creationId xmlns:p14="http://schemas.microsoft.com/office/powerpoint/2010/main" val="1883777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08953"/>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Turn and Share</a:t>
            </a: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18E-3875-6C49-7402-0EFA60AF323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262EBF-8CC2-AF0E-706B-32F607EF6581}"/>
              </a:ext>
            </a:extLst>
          </p:cNvPr>
          <p:cNvSpPr>
            <a:spLocks noGrp="1"/>
          </p:cNvSpPr>
          <p:nvPr>
            <p:ph type="body" idx="1"/>
          </p:nvPr>
        </p:nvSpPr>
        <p:spPr/>
        <p:txBody>
          <a:bodyPr/>
          <a:lstStyle/>
          <a:p>
            <a:r>
              <a:rPr lang="en-US"/>
              <a:t>Gender binary on national scale</a:t>
            </a:r>
          </a:p>
          <a:p>
            <a:r>
              <a:rPr lang="en-US"/>
              <a:t>Gender binary within school house/district</a:t>
            </a:r>
          </a:p>
        </p:txBody>
      </p:sp>
    </p:spTree>
    <p:extLst>
      <p:ext uri="{BB962C8B-B14F-4D97-AF65-F5344CB8AC3E}">
        <p14:creationId xmlns:p14="http://schemas.microsoft.com/office/powerpoint/2010/main" val="3539660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9958-DF5C-C109-E0A6-4FF5047ED20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73D7FF2-0B0A-C7B7-507B-3D06624DE2FE}"/>
              </a:ext>
            </a:extLst>
          </p:cNvPr>
          <p:cNvSpPr>
            <a:spLocks noGrp="1"/>
          </p:cNvSpPr>
          <p:nvPr>
            <p:ph type="body" idx="1"/>
          </p:nvPr>
        </p:nvSpPr>
        <p:spPr/>
        <p:txBody>
          <a:bodyPr/>
          <a:lstStyle/>
          <a:p>
            <a:r>
              <a:rPr lang="en-US"/>
              <a:t>Gender binary in context of contract language and policy</a:t>
            </a:r>
          </a:p>
        </p:txBody>
      </p:sp>
    </p:spTree>
    <p:extLst>
      <p:ext uri="{BB962C8B-B14F-4D97-AF65-F5344CB8AC3E}">
        <p14:creationId xmlns:p14="http://schemas.microsoft.com/office/powerpoint/2010/main" val="39397928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a:t>
            </a: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72</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Pete</a:t>
            </a:r>
          </a:p>
        </p:txBody>
      </p:sp>
      <p:pic>
        <p:nvPicPr>
          <p:cNvPr id="2" name="Picture 1">
            <a:extLst>
              <a:ext uri="{FF2B5EF4-FFF2-40B4-BE49-F238E27FC236}">
                <a16:creationId xmlns:a16="http://schemas.microsoft.com/office/drawing/2014/main" id="{8184FB83-9D72-64A0-272C-883F788F485E}"/>
              </a:ext>
            </a:extLst>
          </p:cNvPr>
          <p:cNvPicPr>
            <a:picLocks noChangeAspect="1"/>
          </p:cNvPicPr>
          <p:nvPr/>
        </p:nvPicPr>
        <p:blipFill>
          <a:blip r:embed="rId3"/>
          <a:stretch>
            <a:fillRect/>
          </a:stretch>
        </p:blipFill>
        <p:spPr>
          <a:xfrm>
            <a:off x="-3190" y="1504765"/>
            <a:ext cx="2314575" cy="4114800"/>
          </a:xfrm>
          <a:prstGeom prst="rect">
            <a:avLst/>
          </a:prstGeom>
        </p:spPr>
      </p:pic>
    </p:spTree>
    <p:extLst>
      <p:ext uri="{BB962C8B-B14F-4D97-AF65-F5344CB8AC3E}">
        <p14:creationId xmlns:p14="http://schemas.microsoft.com/office/powerpoint/2010/main" val="3718150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 pg. 5 &amp; 6</a:t>
            </a:r>
            <a:endParaRPr>
              <a:solidFill>
                <a:schemeClr val="dk1"/>
              </a:solidFill>
            </a:endParaRPr>
          </a:p>
        </p:txBody>
      </p:sp>
      <p:pic>
        <p:nvPicPr>
          <p:cNvPr id="397" name="Google Shape;397;p64"/>
          <p:cNvPicPr preferRelativeResize="0"/>
          <p:nvPr/>
        </p:nvPicPr>
        <p:blipFill rotWithShape="1">
          <a:blip r:embed="rId3">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9000" y="1972846"/>
            <a:ext cx="1619250" cy="786970"/>
          </a:xfrm>
        </p:spPr>
        <p:txBody>
          <a:bodyPr>
            <a:normAutofit fontScale="90000"/>
          </a:bodyPr>
          <a:lstStyle/>
          <a:p>
            <a:pPr algn="l"/>
            <a:r>
              <a:rPr lang="en-US"/>
              <a:t>Your Turn... </a:t>
            </a:r>
            <a:br>
              <a:rPr lang="en-US"/>
            </a:br>
            <a:r>
              <a:rPr lang="en-US"/>
              <a:t>pg. 6</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11187" y="1274"/>
            <a:ext cx="7229245" cy="6199399"/>
          </a:xfrm>
          <a:prstGeom prst="rect">
            <a:avLst/>
          </a:prstGeom>
        </p:spPr>
      </p:pic>
    </p:spTree>
    <p:extLst>
      <p:ext uri="{BB962C8B-B14F-4D97-AF65-F5344CB8AC3E}">
        <p14:creationId xmlns:p14="http://schemas.microsoft.com/office/powerpoint/2010/main" val="29121201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3231732" y="-2140"/>
            <a:ext cx="5698796" cy="786970"/>
          </a:xfrm>
        </p:spPr>
        <p:txBody>
          <a:bodyPr>
            <a:normAutofit/>
          </a:bodyPr>
          <a:lstStyle/>
          <a:p>
            <a:r>
              <a:rPr lang="en-US"/>
              <a:t>Debrief</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37666" y="942582"/>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350988" y="937241"/>
            <a:ext cx="5782488"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400"/>
              <a:t>What has been made clearer to you after using this tool? </a:t>
            </a:r>
          </a:p>
          <a:p>
            <a:pPr marL="571500" indent="-571500">
              <a:buChar char="•"/>
            </a:pPr>
            <a:r>
              <a:rPr lang="en-US" sz="3400"/>
              <a:t>Knowing we will be continuing to discuss gender, what is still unclear that you will be looking forward to learning more about?</a:t>
            </a:r>
          </a:p>
          <a:p>
            <a:pPr marL="571500" indent="-571500">
              <a:buChar char="•"/>
            </a:pPr>
            <a:endParaRPr lang="en-US" sz="3600"/>
          </a:p>
          <a:p>
            <a:pPr algn="l"/>
            <a:endParaRPr lang="en-US"/>
          </a:p>
        </p:txBody>
      </p:sp>
    </p:spTree>
    <p:extLst>
      <p:ext uri="{BB962C8B-B14F-4D97-AF65-F5344CB8AC3E}">
        <p14:creationId xmlns:p14="http://schemas.microsoft.com/office/powerpoint/2010/main" val="3286250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598928" y="1249011"/>
            <a:ext cx="6224913" cy="4549568"/>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Our society reinforces the gender and sex binary – this is a construct</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spectrums</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separate categories and the way YOU present/identify in one is not an automatic indication of how you   present/identify in another</a:t>
            </a:r>
            <a:endParaRPr lang="en-US">
              <a:solidFill>
                <a:schemeClr val="bg2"/>
              </a:solidFill>
            </a:endParaRPr>
          </a:p>
          <a:p>
            <a:pPr lvl="0" indent="-393700" algn="l" rtl="0">
              <a:lnSpc>
                <a:spcPct val="114999"/>
              </a:lnSpc>
              <a:spcBef>
                <a:spcPts val="0"/>
              </a:spcBef>
              <a:spcAft>
                <a:spcPts val="0"/>
              </a:spcAft>
              <a:buClr>
                <a:srgbClr val="000000"/>
              </a:buClr>
              <a:buSzPts val="2600"/>
              <a:buFont typeface="Times New Roman"/>
              <a:buChar char="•"/>
            </a:pPr>
            <a:endParaRPr lang="en-US" sz="2600">
              <a:solidFill>
                <a:schemeClr val="dk1"/>
              </a:solidFill>
              <a:latin typeface="Times New Roman"/>
              <a:ea typeface="Times New Roman"/>
              <a:cs typeface="Times New Roman"/>
            </a:endParaRPr>
          </a:p>
          <a:p>
            <a:pPr marL="0" indent="0">
              <a:spcBef>
                <a:spcPts val="1200"/>
              </a:spcBef>
              <a:buNone/>
            </a:pPr>
            <a:endParaRPr lang="en-US" sz="2500">
              <a:solidFill>
                <a:schemeClr val="dk1"/>
              </a:solidFill>
              <a:latin typeface="Times New Roman"/>
              <a:ea typeface="Times New Roman"/>
              <a:cs typeface="Times New Roman"/>
            </a:endParaRPr>
          </a:p>
        </p:txBody>
      </p:sp>
      <p:pic>
        <p:nvPicPr>
          <p:cNvPr id="5" name="Picture 4"/>
          <p:cNvPicPr>
            <a:picLocks noChangeAspect="1"/>
          </p:cNvPicPr>
          <p:nvPr/>
        </p:nvPicPr>
        <p:blipFill rotWithShape="1">
          <a:blip r:embed="rId3"/>
          <a:srcRect l="26621" r="23288"/>
          <a:stretch/>
        </p:blipFill>
        <p:spPr>
          <a:xfrm>
            <a:off x="98471" y="790923"/>
            <a:ext cx="2274475" cy="4540752"/>
          </a:xfrm>
          <a:prstGeom prst="rect">
            <a:avLst/>
          </a:prstGeom>
        </p:spPr>
      </p:pic>
    </p:spTree>
    <p:extLst>
      <p:ext uri="{BB962C8B-B14F-4D97-AF65-F5344CB8AC3E}">
        <p14:creationId xmlns:p14="http://schemas.microsoft.com/office/powerpoint/2010/main" val="7005528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p>
        </p:txBody>
      </p:sp>
      <p:pic>
        <p:nvPicPr>
          <p:cNvPr id="2" name="Picture 1">
            <a:extLst>
              <a:ext uri="{FF2B5EF4-FFF2-40B4-BE49-F238E27FC236}">
                <a16:creationId xmlns:a16="http://schemas.microsoft.com/office/drawing/2014/main" id="{D52577CE-13B5-9890-A003-59059E555537}"/>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22847557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Shape 639"/>
        <p:cNvGrpSpPr/>
        <p:nvPr/>
      </p:nvGrpSpPr>
      <p:grpSpPr>
        <a:xfrm>
          <a:off x="0" y="0"/>
          <a:ext cx="0" cy="0"/>
          <a:chOff x="0" y="0"/>
          <a:chExt cx="0" cy="0"/>
        </a:xfrm>
      </p:grpSpPr>
      <p:sp>
        <p:nvSpPr>
          <p:cNvPr id="640" name="Google Shape;640;g1468bb3220c_0_94"/>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Autofit/>
          </a:bodyPr>
          <a:lstStyle/>
          <a:p>
            <a:r>
              <a:rPr lang="en-US" sz="4800">
                <a:solidFill>
                  <a:schemeClr val="dk1"/>
                </a:solidFill>
                <a:ea typeface="Times New Roman"/>
                <a:sym typeface="Times New Roman"/>
              </a:rPr>
              <a:t>  </a:t>
            </a:r>
            <a:r>
              <a:rPr lang="en-US" sz="4000">
                <a:solidFill>
                  <a:schemeClr val="dk1"/>
                </a:solidFill>
                <a:ea typeface="Times New Roman"/>
                <a:sym typeface="Times New Roman"/>
              </a:rPr>
              <a:t>Pronoun Practice Exercise</a:t>
            </a:r>
            <a:r>
              <a:rPr lang="en-US" sz="4800">
                <a:solidFill>
                  <a:schemeClr val="dk1"/>
                </a:solidFill>
                <a:ea typeface="Times New Roman"/>
                <a:sym typeface="Times New Roman"/>
              </a:rPr>
              <a:t> </a:t>
            </a:r>
            <a:endParaRPr sz="4800">
              <a:solidFill>
                <a:schemeClr val="dk1"/>
              </a:solidFill>
              <a:latin typeface="Calibri" panose="020F0502020204030204" pitchFamily="34" charset="0"/>
              <a:cs typeface="Calibri" panose="020F0502020204030204" pitchFamily="34" charset="0"/>
            </a:endParaRPr>
          </a:p>
        </p:txBody>
      </p:sp>
      <p:sp>
        <p:nvSpPr>
          <p:cNvPr id="641" name="Google Shape;641;g1468bb3220c_0_94"/>
          <p:cNvSpPr txBox="1">
            <a:spLocks noGrp="1"/>
          </p:cNvSpPr>
          <p:nvPr>
            <p:ph type="body" idx="1"/>
          </p:nvPr>
        </p:nvSpPr>
        <p:spPr>
          <a:xfrm>
            <a:off x="457200" y="1540250"/>
            <a:ext cx="8229600" cy="3774900"/>
          </a:xfrm>
          <a:prstGeom prst="rect">
            <a:avLst/>
          </a:prstGeom>
        </p:spPr>
        <p:txBody>
          <a:bodyPr spcFirstLastPara="1" wrap="square" lIns="91425" tIns="45700" rIns="91425" bIns="45700" anchor="t" anchorCtr="0">
            <a:noAutofit/>
          </a:bodyPr>
          <a:lstStyle/>
          <a:p>
            <a:pPr lvl="0" indent="-457200" algn="l" rtl="0">
              <a:spcBef>
                <a:spcPts val="640"/>
              </a:spcBef>
              <a:spcAft>
                <a:spcPts val="0"/>
              </a:spcAft>
            </a:pPr>
            <a:r>
              <a:rPr lang="en-US"/>
              <a:t>Partner up</a:t>
            </a:r>
          </a:p>
          <a:p>
            <a:pPr lvl="0" indent="-457200" algn="l" rtl="0">
              <a:spcBef>
                <a:spcPts val="640"/>
              </a:spcBef>
              <a:spcAft>
                <a:spcPts val="0"/>
              </a:spcAft>
            </a:pPr>
            <a:r>
              <a:rPr lang="en-US"/>
              <a:t>Share a story of a friend</a:t>
            </a:r>
            <a:endParaRPr/>
          </a:p>
          <a:p>
            <a:pPr lvl="0" indent="-457200" algn="l" rtl="0">
              <a:spcBef>
                <a:spcPts val="640"/>
              </a:spcBef>
              <a:spcAft>
                <a:spcPts val="0"/>
              </a:spcAft>
            </a:pPr>
            <a:r>
              <a:rPr lang="en-US"/>
              <a:t>Replace binary pronouns with </a:t>
            </a:r>
            <a:r>
              <a:rPr lang="en-US" b="1"/>
              <a:t>they/them</a:t>
            </a:r>
            <a:endParaRPr b="1"/>
          </a:p>
          <a:p>
            <a:pPr lvl="0" indent="-457200" algn="l" rtl="0">
              <a:spcBef>
                <a:spcPts val="640"/>
              </a:spcBef>
              <a:spcAft>
                <a:spcPts val="0"/>
              </a:spcAft>
            </a:pPr>
            <a:r>
              <a:rPr lang="en-US" b="1"/>
              <a:t>Listener should correct every pronoun error</a:t>
            </a:r>
            <a:endParaRPr b="1"/>
          </a:p>
          <a:p>
            <a:pPr marL="0" indent="0">
              <a:buNone/>
            </a:pPr>
            <a:endParaRPr lang="en-US"/>
          </a:p>
          <a:p>
            <a:pPr marL="0" indent="0">
              <a:buNone/>
            </a:pPr>
            <a:r>
              <a:rPr lang="en-US"/>
              <a:t>(Pronoun Guide is on pgs. 2-3)</a:t>
            </a:r>
          </a:p>
          <a:p>
            <a:pPr marL="0" indent="0">
              <a:buNone/>
            </a:pPr>
            <a:endParaRPr lang="en-US"/>
          </a:p>
        </p:txBody>
      </p:sp>
    </p:spTree>
    <p:extLst>
      <p:ext uri="{BB962C8B-B14F-4D97-AF65-F5344CB8AC3E}">
        <p14:creationId xmlns:p14="http://schemas.microsoft.com/office/powerpoint/2010/main" val="921226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someone's correct pronouns is an important way to show respect. </a:t>
            </a:r>
          </a:p>
          <a:p>
            <a:r>
              <a:rPr lang="en-US" sz="2800"/>
              <a:t>It is on us to get good at this. </a:t>
            </a:r>
          </a:p>
          <a:p>
            <a:r>
              <a:rPr lang="en-US" sz="2800"/>
              <a:t>Using someone's name or neutral pronouns is the most respectful approach if you don't know. </a:t>
            </a:r>
          </a:p>
          <a:p>
            <a:pPr marL="25400" indent="0">
              <a:buNone/>
            </a:pPr>
            <a:endParaRPr lang="en-US" sz="3300"/>
          </a:p>
          <a:p>
            <a:endParaRPr lang="en-US" sz="3300"/>
          </a:p>
        </p:txBody>
      </p:sp>
      <p:pic>
        <p:nvPicPr>
          <p:cNvPr id="32" name="Picture 31"/>
          <p:cNvPicPr>
            <a:picLocks noChangeAspect="1"/>
          </p:cNvPicPr>
          <p:nvPr/>
        </p:nvPicPr>
        <p:blipFill rotWithShape="1">
          <a:blip r:embed="rId3"/>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1573313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9012028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47619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747"/>
            <a:ext cx="8229600" cy="905583"/>
          </a:xfrm>
          <a:solidFill>
            <a:schemeClr val="bg1"/>
          </a:solidFill>
        </p:spPr>
        <p:txBody>
          <a:bodyPr/>
          <a:lstStyle/>
          <a:p>
            <a:r>
              <a:rPr lang="en-US"/>
              <a:t>Contract and Policy Language (pg. 11-13)</a:t>
            </a:r>
          </a:p>
        </p:txBody>
      </p:sp>
      <p:sp>
        <p:nvSpPr>
          <p:cNvPr id="3" name="Text Placeholder 2"/>
          <p:cNvSpPr>
            <a:spLocks noGrp="1"/>
          </p:cNvSpPr>
          <p:nvPr>
            <p:ph type="body" idx="1"/>
          </p:nvPr>
        </p:nvSpPr>
        <p:spPr>
          <a:xfrm>
            <a:off x="457200" y="1299848"/>
            <a:ext cx="8229600" cy="4826314"/>
          </a:xfrm>
        </p:spPr>
        <p:txBody>
          <a:bodyPr/>
          <a:lstStyle/>
          <a:p>
            <a:r>
              <a:rPr lang="en-US"/>
              <a:t>Count off by 5</a:t>
            </a:r>
          </a:p>
          <a:p>
            <a:r>
              <a:rPr lang="en-US"/>
              <a:t>Once grouped, review your language (15 min)</a:t>
            </a:r>
          </a:p>
          <a:p>
            <a:pPr lvl="1">
              <a:buSzPts val="3200"/>
              <a:buFont typeface="Courier New"/>
              <a:buChar char="o"/>
            </a:pPr>
            <a:r>
              <a:rPr lang="en-US"/>
              <a:t>Identify who is left out by the language presented</a:t>
            </a:r>
          </a:p>
          <a:p>
            <a:pPr lvl="1">
              <a:buSzPts val="3200"/>
              <a:buFont typeface="Courier New"/>
              <a:buChar char="o"/>
            </a:pPr>
            <a:r>
              <a:rPr lang="en-US"/>
              <a:t>Rewrite the language to be more inclusive</a:t>
            </a:r>
          </a:p>
          <a:p>
            <a:pPr lvl="1">
              <a:buSzPts val="3200"/>
              <a:buFont typeface="Courier New"/>
              <a:buChar char="o"/>
            </a:pPr>
            <a:r>
              <a:rPr lang="en-US"/>
              <a:t>Identify what barriers may exist to making the changes.</a:t>
            </a:r>
          </a:p>
          <a:p>
            <a:pPr marL="508000" lvl="1" indent="0">
              <a:buNone/>
            </a:pPr>
            <a:r>
              <a:rPr lang="en-US"/>
              <a:t>If you finish—look at another issue of your choice</a:t>
            </a:r>
          </a:p>
          <a:p>
            <a:pPr marL="25400" indent="0">
              <a:buNone/>
            </a:pPr>
            <a:r>
              <a:rPr lang="en-US" sz="3600"/>
              <a:t>Select a person to provide a 3 min report</a:t>
            </a:r>
          </a:p>
        </p:txBody>
      </p:sp>
    </p:spTree>
    <p:extLst>
      <p:ext uri="{BB962C8B-B14F-4D97-AF65-F5344CB8AC3E}">
        <p14:creationId xmlns:p14="http://schemas.microsoft.com/office/powerpoint/2010/main" val="888619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language that is inclusive in our contracts and policies is one small way of moving towards LGBTQ+ equity</a:t>
            </a:r>
          </a:p>
          <a:p>
            <a:r>
              <a:rPr lang="en-US" sz="2800"/>
              <a:t>When we know better we do better </a:t>
            </a:r>
          </a:p>
          <a:p>
            <a:r>
              <a:rPr lang="en-US" sz="2800"/>
              <a:t>Barriers may include our members—we need to be willing to introduce the conversation</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3089075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solidFill>
                  <a:srgbClr val="002060"/>
                </a:solidFill>
              </a:rPr>
              <a:t>Tomorrow- panel discussion</a:t>
            </a:r>
          </a:p>
          <a:p>
            <a:pPr marL="25400" indent="0">
              <a:buNone/>
            </a:pPr>
            <a:endParaRPr lang="en-US" sz="4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245" y="2602813"/>
            <a:ext cx="2060627" cy="3225064"/>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2CE95FDC-0773-736B-3CBC-276837259AED}"/>
              </a:ext>
            </a:extLst>
          </p:cNvPr>
          <p:cNvPicPr>
            <a:picLocks noChangeAspect="1"/>
          </p:cNvPicPr>
          <p:nvPr/>
        </p:nvPicPr>
        <p:blipFill>
          <a:blip r:embed="rId3"/>
          <a:stretch>
            <a:fillRect/>
          </a:stretch>
        </p:blipFill>
        <p:spPr>
          <a:xfrm>
            <a:off x="1235776" y="2601438"/>
            <a:ext cx="2857500" cy="2857500"/>
          </a:xfrm>
          <a:prstGeom prst="rect">
            <a:avLst/>
          </a:prstGeom>
        </p:spPr>
      </p:pic>
    </p:spTree>
    <p:extLst>
      <p:ext uri="{BB962C8B-B14F-4D97-AF65-F5344CB8AC3E}">
        <p14:creationId xmlns:p14="http://schemas.microsoft.com/office/powerpoint/2010/main" val="2865572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2821" y="1007609"/>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393994" y="1578328"/>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111772" y="1832328"/>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3994" y="1832328"/>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111772" y="2100439"/>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111772" y="235443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393994" y="235443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1772" y="2608439"/>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93994" y="2608439"/>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2" y="2862439"/>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3994" y="286243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1772" y="313055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393994" y="3130550"/>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111772" y="3384550"/>
            <a:ext cx="201789" cy="201789"/>
          </a:xfrm>
          <a:prstGeom prst="rect">
            <a:avLst/>
          </a:prstGeom>
        </p:spPr>
      </p:pic>
      <p:pic>
        <p:nvPicPr>
          <p:cNvPr id="25" name="Picture 9">
            <a:extLst>
              <a:ext uri="{FF2B5EF4-FFF2-40B4-BE49-F238E27FC236}">
                <a16:creationId xmlns:a16="http://schemas.microsoft.com/office/drawing/2014/main" id="{88647750-F37D-6A2C-DEDF-CBA389779081}"/>
              </a:ext>
            </a:extLst>
          </p:cNvPr>
          <p:cNvPicPr>
            <a:picLocks noChangeAspect="1"/>
          </p:cNvPicPr>
          <p:nvPr/>
        </p:nvPicPr>
        <p:blipFill>
          <a:blip r:embed="rId4"/>
          <a:stretch>
            <a:fillRect/>
          </a:stretch>
        </p:blipFill>
        <p:spPr>
          <a:xfrm>
            <a:off x="8393994" y="3384550"/>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111772" y="3652661"/>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93994" y="3652661"/>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111772" y="3906661"/>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393994" y="390666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1772" y="4174772"/>
            <a:ext cx="201789" cy="201789"/>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3994" y="4174772"/>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111772" y="4428772"/>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772" y="4682772"/>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393994" y="4682772"/>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111772" y="493677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93994" y="4936772"/>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1772" y="5204883"/>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93994" y="4428772"/>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00565" y="1328063"/>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6386969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8662758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92</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7925288"/>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2C2262E-EDD9-4F10-8533-06CE30DEED4E}"/>
</file>

<file path=customXml/itemProps3.xml><?xml version="1.0" encoding="utf-8"?>
<ds:datastoreItem xmlns:ds="http://schemas.openxmlformats.org/officeDocument/2006/customXml" ds:itemID="{D0ABF223-FE03-4801-A1D7-71170ECEA0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92</Slides>
  <Notes>73</Notes>
  <HiddenSlides>24</HiddenSlides>
  <ScaleCrop>false</ScaleCrop>
  <HeadingPairs>
    <vt:vector size="4" baseType="variant">
      <vt:variant>
        <vt:lpstr>Theme</vt:lpstr>
      </vt:variant>
      <vt:variant>
        <vt:i4>4</vt:i4>
      </vt:variant>
      <vt:variant>
        <vt:lpstr>Slide Titles</vt:lpstr>
      </vt:variant>
      <vt:variant>
        <vt:i4>92</vt:i4>
      </vt:variant>
    </vt:vector>
  </HeadingPairs>
  <TitlesOfParts>
    <vt:vector size="96" baseType="lpstr">
      <vt:lpstr>2015 Leadership Summit</vt:lpstr>
      <vt:lpstr>2015 Leadership Summit</vt:lpstr>
      <vt:lpstr>LGBT+ Infographics by Slidesgo</vt:lpstr>
      <vt:lpstr>2015 Leadership Summit</vt:lpstr>
      <vt:lpstr>Entry Activity-Mapping</vt:lpstr>
      <vt:lpstr>Advancing LGBTQ+ Justice</vt:lpstr>
      <vt:lpstr>Land Acknowledgement</vt:lpstr>
      <vt:lpstr>Our Time Together</vt:lpstr>
      <vt:lpstr>Today’s Agenda</vt:lpstr>
      <vt:lpstr>Logistics to Remember</vt:lpstr>
      <vt:lpstr>Introductions- Training Team</vt:lpstr>
      <vt:lpstr>Community Agreements pg 2 (Pre-Attendance) </vt:lpstr>
      <vt:lpstr>Disclaimer</vt:lpstr>
      <vt:lpstr>Circling Up -Who are you and how are you feeling?</vt:lpstr>
      <vt:lpstr>Anthony</vt:lpstr>
      <vt:lpstr>Why we are here!</vt:lpstr>
      <vt:lpstr>NEA Vision, Actions, Resources</vt:lpstr>
      <vt:lpstr>The Words of Our Members</vt:lpstr>
      <vt:lpstr>PowerPoint Presentation</vt:lpstr>
      <vt:lpstr>LGBTQ+ Terminology</vt:lpstr>
      <vt:lpstr>LGBTQ+ Terminology</vt:lpstr>
      <vt:lpstr>Language Changes</vt:lpstr>
      <vt:lpstr>Turn and Talk</vt:lpstr>
      <vt:lpstr>Turn and Talk</vt:lpstr>
      <vt:lpstr>Terminology Debrief</vt:lpstr>
      <vt:lpstr>Key Ideas</vt:lpstr>
      <vt:lpstr>Language Around Suicide</vt:lpstr>
      <vt:lpstr>Grat</vt:lpstr>
      <vt:lpstr>Ice Breaker</vt:lpstr>
      <vt:lpstr>Dawn</vt:lpstr>
      <vt:lpstr>PowerPoint Presentation</vt:lpstr>
      <vt:lpstr>Sharing Values for Solidarity</vt:lpstr>
      <vt:lpstr>Key Ideas</vt:lpstr>
      <vt:lpstr>15 Minute Break!</vt:lpstr>
      <vt:lpstr>Beth</vt:lpstr>
      <vt:lpstr>PowerPoint Presentation</vt:lpstr>
      <vt:lpstr>Shared Identity </vt:lpstr>
      <vt:lpstr>Shared Identity </vt:lpstr>
      <vt:lpstr>Key Ideas</vt:lpstr>
      <vt:lpstr>Pete</vt:lpstr>
      <vt:lpstr>Where I am From</vt:lpstr>
      <vt:lpstr>Kenneth is from…</vt:lpstr>
      <vt:lpstr>I am From by George Ella Lyons</vt:lpstr>
      <vt:lpstr>I Am From Poem </vt:lpstr>
      <vt:lpstr>Key Ideas</vt:lpstr>
      <vt:lpstr>Natasha  </vt:lpstr>
      <vt:lpstr>On Your Own First...</vt:lpstr>
      <vt:lpstr>Reflect on Your Own – Create a Word Doc</vt:lpstr>
      <vt:lpstr>Debrief- First Impressions Activity</vt:lpstr>
      <vt:lpstr>Key Ideas</vt:lpstr>
      <vt:lpstr>Lunch</vt:lpstr>
      <vt:lpstr>Bekah &amp; Beth</vt:lpstr>
      <vt:lpstr>Timeline Activity</vt:lpstr>
      <vt:lpstr>Timeline Debrief</vt:lpstr>
      <vt:lpstr>Key Ideas</vt:lpstr>
      <vt:lpstr>Key Ideas</vt:lpstr>
      <vt:lpstr>15 Minute Break!</vt:lpstr>
      <vt:lpstr>Grat &amp; Dawn</vt:lpstr>
      <vt:lpstr>Anthony</vt:lpstr>
      <vt:lpstr>Movement and Change</vt:lpstr>
      <vt:lpstr>Movement and Change</vt:lpstr>
      <vt:lpstr>Transgender Terminology</vt:lpstr>
      <vt:lpstr>Binary &amp; Non-binary</vt:lpstr>
      <vt:lpstr>Binary &amp; Non-binary</vt:lpstr>
      <vt:lpstr>Key Ideas</vt:lpstr>
      <vt:lpstr>PowerPoint Presentation</vt:lpstr>
      <vt:lpstr>Intersex</vt:lpstr>
      <vt:lpstr>Trans identities</vt:lpstr>
      <vt:lpstr>Other Gender Identities</vt:lpstr>
      <vt:lpstr>PowerPoint Presentation</vt:lpstr>
      <vt:lpstr>Key Ideas</vt:lpstr>
      <vt:lpstr>Turn and Share</vt:lpstr>
      <vt:lpstr>PowerPoint Presentation</vt:lpstr>
      <vt:lpstr>PowerPoint Presentation</vt:lpstr>
      <vt:lpstr>Debrief</vt:lpstr>
      <vt:lpstr>Shoe Debrief</vt:lpstr>
      <vt:lpstr>Key Ideas</vt:lpstr>
      <vt:lpstr>Pete</vt:lpstr>
      <vt:lpstr>The Gender Unicorn pg. 5 &amp; 6</vt:lpstr>
      <vt:lpstr>Your Turn...  pg. 6</vt:lpstr>
      <vt:lpstr>Debrief</vt:lpstr>
      <vt:lpstr>Key Ideas</vt:lpstr>
      <vt:lpstr>Beth</vt:lpstr>
      <vt:lpstr>  Pronoun Practice Exercise </vt:lpstr>
      <vt:lpstr>Key Ideas</vt:lpstr>
      <vt:lpstr>Natasha  </vt:lpstr>
      <vt:lpstr>ACTIVITY  | GENDER-NEUTRAL WORLD </vt:lpstr>
      <vt:lpstr>Contract and Policy Language (pg. 11-13)</vt:lpstr>
      <vt:lpstr>Key Ideas</vt:lpstr>
      <vt:lpstr>Ellen </vt:lpstr>
      <vt:lpstr>Ending It Right</vt:lpstr>
      <vt:lpstr>Ending It Right</vt:lpstr>
      <vt:lpstr>Choice Networking Time</vt:lpstr>
      <vt:lpstr>Entry Activity-Mapping</vt:lpstr>
      <vt:lpstr>Language Around Suicide</vt:lpstr>
      <vt:lpstr>Sex vs. Gender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2025-09-23T20:17:11Z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