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6" r:id="rId3"/>
  </p:sldMasterIdLst>
  <p:notesMasterIdLst>
    <p:notesMasterId r:id="rId99"/>
  </p:notesMasterIdLst>
  <p:sldIdLst>
    <p:sldId id="256" r:id="rId4"/>
    <p:sldId id="262" r:id="rId5"/>
    <p:sldId id="264" r:id="rId6"/>
    <p:sldId id="395" r:id="rId7"/>
    <p:sldId id="265" r:id="rId8"/>
    <p:sldId id="267" r:id="rId9"/>
    <p:sldId id="394" r:id="rId10"/>
    <p:sldId id="259" r:id="rId11"/>
    <p:sldId id="260" r:id="rId12"/>
    <p:sldId id="261" r:id="rId13"/>
    <p:sldId id="298" r:id="rId14"/>
    <p:sldId id="346" r:id="rId15"/>
    <p:sldId id="296" r:id="rId16"/>
    <p:sldId id="297" r:id="rId17"/>
    <p:sldId id="342" r:id="rId18"/>
    <p:sldId id="343" r:id="rId19"/>
    <p:sldId id="344" r:id="rId20"/>
    <p:sldId id="345" r:id="rId21"/>
    <p:sldId id="300" r:id="rId22"/>
    <p:sldId id="283" r:id="rId23"/>
    <p:sldId id="396" r:id="rId24"/>
    <p:sldId id="397" r:id="rId25"/>
    <p:sldId id="380" r:id="rId26"/>
    <p:sldId id="398" r:id="rId27"/>
    <p:sldId id="399" r:id="rId28"/>
    <p:sldId id="400" r:id="rId29"/>
    <p:sldId id="372" r:id="rId30"/>
    <p:sldId id="401" r:id="rId31"/>
    <p:sldId id="402" r:id="rId32"/>
    <p:sldId id="403" r:id="rId33"/>
    <p:sldId id="404" r:id="rId34"/>
    <p:sldId id="405" r:id="rId35"/>
    <p:sldId id="406" r:id="rId36"/>
    <p:sldId id="348" r:id="rId37"/>
    <p:sldId id="407" r:id="rId38"/>
    <p:sldId id="408" r:id="rId39"/>
    <p:sldId id="374" r:id="rId40"/>
    <p:sldId id="350" r:id="rId41"/>
    <p:sldId id="373" r:id="rId42"/>
    <p:sldId id="351" r:id="rId43"/>
    <p:sldId id="375" r:id="rId44"/>
    <p:sldId id="352" r:id="rId45"/>
    <p:sldId id="376" r:id="rId46"/>
    <p:sldId id="409" r:id="rId47"/>
    <p:sldId id="377" r:id="rId48"/>
    <p:sldId id="410" r:id="rId49"/>
    <p:sldId id="411" r:id="rId50"/>
    <p:sldId id="412" r:id="rId51"/>
    <p:sldId id="386" r:id="rId52"/>
    <p:sldId id="356" r:id="rId53"/>
    <p:sldId id="413" r:id="rId54"/>
    <p:sldId id="357" r:id="rId55"/>
    <p:sldId id="414" r:id="rId56"/>
    <p:sldId id="415" r:id="rId57"/>
    <p:sldId id="378" r:id="rId58"/>
    <p:sldId id="360" r:id="rId59"/>
    <p:sldId id="416" r:id="rId60"/>
    <p:sldId id="417" r:id="rId61"/>
    <p:sldId id="390" r:id="rId62"/>
    <p:sldId id="418" r:id="rId63"/>
    <p:sldId id="391" r:id="rId64"/>
    <p:sldId id="419" r:id="rId65"/>
    <p:sldId id="371" r:id="rId66"/>
    <p:sldId id="370" r:id="rId67"/>
    <p:sldId id="420" r:id="rId68"/>
    <p:sldId id="284" r:id="rId69"/>
    <p:sldId id="330" r:id="rId70"/>
    <p:sldId id="288" r:id="rId71"/>
    <p:sldId id="289" r:id="rId72"/>
    <p:sldId id="421" r:id="rId73"/>
    <p:sldId id="389" r:id="rId74"/>
    <p:sldId id="347" r:id="rId75"/>
    <p:sldId id="323" r:id="rId76"/>
    <p:sldId id="384" r:id="rId77"/>
    <p:sldId id="385" r:id="rId78"/>
    <p:sldId id="387" r:id="rId79"/>
    <p:sldId id="349" r:id="rId80"/>
    <p:sldId id="309" r:id="rId81"/>
    <p:sldId id="299" r:id="rId82"/>
    <p:sldId id="353" r:id="rId83"/>
    <p:sldId id="354" r:id="rId84"/>
    <p:sldId id="355" r:id="rId85"/>
    <p:sldId id="358" r:id="rId86"/>
    <p:sldId id="305" r:id="rId87"/>
    <p:sldId id="361" r:id="rId88"/>
    <p:sldId id="362" r:id="rId89"/>
    <p:sldId id="363" r:id="rId90"/>
    <p:sldId id="367" r:id="rId91"/>
    <p:sldId id="368" r:id="rId92"/>
    <p:sldId id="369" r:id="rId93"/>
    <p:sldId id="379" r:id="rId94"/>
    <p:sldId id="381" r:id="rId95"/>
    <p:sldId id="313" r:id="rId96"/>
    <p:sldId id="336" r:id="rId97"/>
    <p:sldId id="275" r:id="rId98"/>
  </p:sldIdLst>
  <p:sldSz cx="9144000" cy="6858000" type="screen4x3"/>
  <p:notesSz cx="6858000" cy="9144000"/>
  <p:embeddedFontLst>
    <p:embeddedFont>
      <p:font typeface="Calibri" panose="020F0502020204030204" pitchFamily="34" charset="0"/>
      <p:regular r:id="rId100"/>
      <p:bold r:id="rId101"/>
      <p:italic r:id="rId102"/>
      <p:boldItalic r:id="rId103"/>
    </p:embeddedFont>
    <p:embeddedFont>
      <p:font typeface="Calibri Light" panose="020F0302020204030204" pitchFamily="34" charset="0"/>
      <p:regular r:id="rId104"/>
      <p:italic r:id="rId105"/>
    </p:embeddedFont>
    <p:embeddedFont>
      <p:font typeface="Fira Sans Extra Condensed" panose="020B0503050000020004" pitchFamily="34" charset="0"/>
      <p:regular r:id="rId106"/>
      <p:bold r:id="rId107"/>
      <p:italic r:id="rId108"/>
      <p:boldItalic r:id="rId109"/>
    </p:embeddedFont>
    <p:embeddedFont>
      <p:font typeface="Libre Franklin" pitchFamily="2" charset="0"/>
      <p:regular r:id="rId110"/>
      <p:bold r:id="rId111"/>
      <p:italic r:id="rId112"/>
      <p:boldItalic r:id="rId113"/>
    </p:embeddedFont>
    <p:embeddedFont>
      <p:font typeface="Roboto" panose="02000000000000000000" pitchFamily="2" charset="0"/>
      <p:regular r:id="rId114"/>
      <p:bold r:id="rId115"/>
      <p:italic r:id="rId116"/>
      <p:boldItalic r:id="rId1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18"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590F2E-5BAE-495C-9565-ADCA59440DDB}" v="14" dt="2024-01-11T17:54:48.5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9" d="100"/>
          <a:sy n="59" d="100"/>
        </p:scale>
        <p:origin x="148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font" Target="fonts/font18.fntdata"/><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font" Target="fonts/font13.fntdata"/><Relationship Id="rId16" Type="http://schemas.openxmlformats.org/officeDocument/2006/relationships/slide" Target="slides/slide13.xml"/><Relationship Id="rId107" Type="http://schemas.openxmlformats.org/officeDocument/2006/relationships/font" Target="fonts/font8.fntdata"/><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font" Target="fonts/font3.fntdata"/><Relationship Id="rId123" Type="http://schemas.microsoft.com/office/2016/11/relationships/changesInfo" Target="changesInfos/changesInfo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font" Target="fonts/font14.fntdata"/><Relationship Id="rId118" Type="http://customschemas.google.com/relationships/presentationmetadata" Target="metadata"/><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font" Target="fonts/font4.fntdata"/><Relationship Id="rId108" Type="http://schemas.openxmlformats.org/officeDocument/2006/relationships/font" Target="fonts/font9.fntdata"/><Relationship Id="rId124" Type="http://schemas.microsoft.com/office/2015/10/relationships/revisionInfo" Target="revisionInfo.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font" Target="fonts/font15.fntdata"/><Relationship Id="rId119" Type="http://schemas.openxmlformats.org/officeDocument/2006/relationships/presProps" Target="presProps.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font" Target="fonts/font10.fntdata"/><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font" Target="fonts/font5.fntdata"/><Relationship Id="rId120" Type="http://schemas.openxmlformats.org/officeDocument/2006/relationships/viewProps" Target="viewProps.xml"/><Relationship Id="rId125" Type="http://schemas.openxmlformats.org/officeDocument/2006/relationships/customXml" Target="../customXml/item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font" Target="fonts/font11.fntdata"/><Relationship Id="rId115" Type="http://schemas.openxmlformats.org/officeDocument/2006/relationships/font" Target="fonts/font16.fntdata"/><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font" Target="fonts/font1.fntdata"/><Relationship Id="rId105" Type="http://schemas.openxmlformats.org/officeDocument/2006/relationships/font" Target="fonts/font6.fntdata"/><Relationship Id="rId126" Type="http://schemas.openxmlformats.org/officeDocument/2006/relationships/customXml" Target="../customXml/item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font" Target="fonts/font17.fntdata"/><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font" Target="fonts/font12.fntdata"/><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font" Target="fonts/font7.fntdata"/><Relationship Id="rId127" Type="http://schemas.openxmlformats.org/officeDocument/2006/relationships/customXml" Target="../customXml/item3.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notesMaster" Target="notesMasters/notesMaster1.xml"/><Relationship Id="rId101" Type="http://schemas.openxmlformats.org/officeDocument/2006/relationships/font" Target="fonts/font2.fntdata"/><Relationship Id="rId12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ha Eckart" userId="fc3b8d7d-d76d-490d-a09b-d50d734de24c" providerId="ADAL" clId="{A4590F2E-5BAE-495C-9565-ADCA59440DDB}"/>
    <pc:docChg chg="custSel delSld modSld sldOrd">
      <pc:chgData name="Natasha Eckart" userId="fc3b8d7d-d76d-490d-a09b-d50d734de24c" providerId="ADAL" clId="{A4590F2E-5BAE-495C-9565-ADCA59440DDB}" dt="2024-01-11T18:03:59.986" v="116" actId="2696"/>
      <pc:docMkLst>
        <pc:docMk/>
      </pc:docMkLst>
      <pc:sldChg chg="addSp delSp modSp mod">
        <pc:chgData name="Natasha Eckart" userId="fc3b8d7d-d76d-490d-a09b-d50d734de24c" providerId="ADAL" clId="{A4590F2E-5BAE-495C-9565-ADCA59440DDB}" dt="2024-01-11T18:00:10.990" v="114" actId="20577"/>
        <pc:sldMkLst>
          <pc:docMk/>
          <pc:sldMk cId="3271449797" sldId="298"/>
        </pc:sldMkLst>
        <pc:spChg chg="mod">
          <ac:chgData name="Natasha Eckart" userId="fc3b8d7d-d76d-490d-a09b-d50d734de24c" providerId="ADAL" clId="{A4590F2E-5BAE-495C-9565-ADCA59440DDB}" dt="2024-01-11T18:00:10.990" v="114" actId="20577"/>
          <ac:spMkLst>
            <pc:docMk/>
            <pc:sldMk cId="3271449797" sldId="298"/>
            <ac:spMk id="65" creationId="{00000000-0000-0000-0000-000000000000}"/>
          </ac:spMkLst>
        </pc:spChg>
        <pc:grpChg chg="del">
          <ac:chgData name="Natasha Eckart" userId="fc3b8d7d-d76d-490d-a09b-d50d734de24c" providerId="ADAL" clId="{A4590F2E-5BAE-495C-9565-ADCA59440DDB}" dt="2024-01-11T17:35:48.798" v="0" actId="478"/>
          <ac:grpSpMkLst>
            <pc:docMk/>
            <pc:sldMk cId="3271449797" sldId="298"/>
            <ac:grpSpMk id="11" creationId="{1BD23A29-6D5B-AD97-7143-29537EC32320}"/>
          </ac:grpSpMkLst>
        </pc:grpChg>
        <pc:picChg chg="add mod">
          <ac:chgData name="Natasha Eckart" userId="fc3b8d7d-d76d-490d-a09b-d50d734de24c" providerId="ADAL" clId="{A4590F2E-5BAE-495C-9565-ADCA59440DDB}" dt="2024-01-11T17:35:55.974" v="2" actId="1076"/>
          <ac:picMkLst>
            <pc:docMk/>
            <pc:sldMk cId="3271449797" sldId="298"/>
            <ac:picMk id="1026" creationId="{D13F53E7-8680-DFBA-F9B1-06885CBD2E06}"/>
          </ac:picMkLst>
        </pc:picChg>
      </pc:sldChg>
      <pc:sldChg chg="addSp delSp modSp mod">
        <pc:chgData name="Natasha Eckart" userId="fc3b8d7d-d76d-490d-a09b-d50d734de24c" providerId="ADAL" clId="{A4590F2E-5BAE-495C-9565-ADCA59440DDB}" dt="2024-01-11T17:52:00.909" v="49" actId="1076"/>
        <pc:sldMkLst>
          <pc:docMk/>
          <pc:sldMk cId="3839951884" sldId="299"/>
        </pc:sldMkLst>
        <pc:spChg chg="mod">
          <ac:chgData name="Natasha Eckart" userId="fc3b8d7d-d76d-490d-a09b-d50d734de24c" providerId="ADAL" clId="{A4590F2E-5BAE-495C-9565-ADCA59440DDB}" dt="2024-01-11T17:51:43.667" v="46" actId="20577"/>
          <ac:spMkLst>
            <pc:docMk/>
            <pc:sldMk cId="3839951884" sldId="299"/>
            <ac:spMk id="65" creationId="{00000000-0000-0000-0000-000000000000}"/>
          </ac:spMkLst>
        </pc:spChg>
        <pc:grpChg chg="del">
          <ac:chgData name="Natasha Eckart" userId="fc3b8d7d-d76d-490d-a09b-d50d734de24c" providerId="ADAL" clId="{A4590F2E-5BAE-495C-9565-ADCA59440DDB}" dt="2024-01-11T17:51:45.552" v="47" actId="478"/>
          <ac:grpSpMkLst>
            <pc:docMk/>
            <pc:sldMk cId="3839951884" sldId="299"/>
            <ac:grpSpMk id="58" creationId="{00000000-0000-0000-0000-000000000000}"/>
          </ac:grpSpMkLst>
        </pc:grpChg>
        <pc:picChg chg="add mod">
          <ac:chgData name="Natasha Eckart" userId="fc3b8d7d-d76d-490d-a09b-d50d734de24c" providerId="ADAL" clId="{A4590F2E-5BAE-495C-9565-ADCA59440DDB}" dt="2024-01-11T17:52:00.909" v="49" actId="1076"/>
          <ac:picMkLst>
            <pc:docMk/>
            <pc:sldMk cId="3839951884" sldId="299"/>
            <ac:picMk id="2050" creationId="{3CD597B4-D9AB-3CFF-3BF3-14E2E5A73E7F}"/>
          </ac:picMkLst>
        </pc:picChg>
      </pc:sldChg>
      <pc:sldChg chg="addSp delSp modSp mod">
        <pc:chgData name="Natasha Eckart" userId="fc3b8d7d-d76d-490d-a09b-d50d734de24c" providerId="ADAL" clId="{A4590F2E-5BAE-495C-9565-ADCA59440DDB}" dt="2024-01-11T17:40:30.515" v="23"/>
        <pc:sldMkLst>
          <pc:docMk/>
          <pc:sldMk cId="432232986" sldId="300"/>
        </pc:sldMkLst>
        <pc:spChg chg="mod">
          <ac:chgData name="Natasha Eckart" userId="fc3b8d7d-d76d-490d-a09b-d50d734de24c" providerId="ADAL" clId="{A4590F2E-5BAE-495C-9565-ADCA59440DDB}" dt="2024-01-11T17:40:14.142" v="21" actId="20577"/>
          <ac:spMkLst>
            <pc:docMk/>
            <pc:sldMk cId="432232986" sldId="300"/>
            <ac:spMk id="65" creationId="{00000000-0000-0000-0000-000000000000}"/>
          </ac:spMkLst>
        </pc:spChg>
        <pc:grpChg chg="del">
          <ac:chgData name="Natasha Eckart" userId="fc3b8d7d-d76d-490d-a09b-d50d734de24c" providerId="ADAL" clId="{A4590F2E-5BAE-495C-9565-ADCA59440DDB}" dt="2024-01-11T17:40:16.190" v="22" actId="478"/>
          <ac:grpSpMkLst>
            <pc:docMk/>
            <pc:sldMk cId="432232986" sldId="300"/>
            <ac:grpSpMk id="58" creationId="{00000000-0000-0000-0000-000000000000}"/>
          </ac:grpSpMkLst>
        </pc:grpChg>
        <pc:picChg chg="add mod">
          <ac:chgData name="Natasha Eckart" userId="fc3b8d7d-d76d-490d-a09b-d50d734de24c" providerId="ADAL" clId="{A4590F2E-5BAE-495C-9565-ADCA59440DDB}" dt="2024-01-11T17:40:30.515" v="23"/>
          <ac:picMkLst>
            <pc:docMk/>
            <pc:sldMk cId="432232986" sldId="300"/>
            <ac:picMk id="2" creationId="{46B6A24F-8F16-3233-764D-252528C72208}"/>
          </ac:picMkLst>
        </pc:picChg>
      </pc:sldChg>
      <pc:sldChg chg="addSp delSp modSp mod">
        <pc:chgData name="Natasha Eckart" userId="fc3b8d7d-d76d-490d-a09b-d50d734de24c" providerId="ADAL" clId="{A4590F2E-5BAE-495C-9565-ADCA59440DDB}" dt="2024-01-11T17:52:38.848" v="79" actId="20577"/>
        <pc:sldMkLst>
          <pc:docMk/>
          <pc:sldMk cId="2868337535" sldId="305"/>
        </pc:sldMkLst>
        <pc:spChg chg="add mod">
          <ac:chgData name="Natasha Eckart" userId="fc3b8d7d-d76d-490d-a09b-d50d734de24c" providerId="ADAL" clId="{A4590F2E-5BAE-495C-9565-ADCA59440DDB}" dt="2024-01-11T17:52:38.848" v="79" actId="20577"/>
          <ac:spMkLst>
            <pc:docMk/>
            <pc:sldMk cId="2868337535" sldId="305"/>
            <ac:spMk id="3" creationId="{1411C661-9EAA-72D7-6052-52380E44C82A}"/>
          </ac:spMkLst>
        </pc:spChg>
        <pc:spChg chg="del mod">
          <ac:chgData name="Natasha Eckart" userId="fc3b8d7d-d76d-490d-a09b-d50d734de24c" providerId="ADAL" clId="{A4590F2E-5BAE-495C-9565-ADCA59440DDB}" dt="2024-01-11T17:52:36.366" v="72" actId="478"/>
          <ac:spMkLst>
            <pc:docMk/>
            <pc:sldMk cId="2868337535" sldId="305"/>
            <ac:spMk id="65" creationId="{00000000-0000-0000-0000-000000000000}"/>
          </ac:spMkLst>
        </pc:spChg>
        <pc:grpChg chg="del">
          <ac:chgData name="Natasha Eckart" userId="fc3b8d7d-d76d-490d-a09b-d50d734de24c" providerId="ADAL" clId="{A4590F2E-5BAE-495C-9565-ADCA59440DDB}" dt="2024-01-11T17:52:07.623" v="50" actId="478"/>
          <ac:grpSpMkLst>
            <pc:docMk/>
            <pc:sldMk cId="2868337535" sldId="305"/>
            <ac:grpSpMk id="58" creationId="{00000000-0000-0000-0000-000000000000}"/>
          </ac:grpSpMkLst>
        </pc:grpChg>
        <pc:picChg chg="add mod">
          <ac:chgData name="Natasha Eckart" userId="fc3b8d7d-d76d-490d-a09b-d50d734de24c" providerId="ADAL" clId="{A4590F2E-5BAE-495C-9565-ADCA59440DDB}" dt="2024-01-11T17:52:12.040" v="52" actId="1076"/>
          <ac:picMkLst>
            <pc:docMk/>
            <pc:sldMk cId="2868337535" sldId="305"/>
            <ac:picMk id="4098" creationId="{A82D660E-0CEF-74EA-3371-033B8EB19001}"/>
          </ac:picMkLst>
        </pc:picChg>
      </pc:sldChg>
      <pc:sldChg chg="addSp delSp modSp mod ord">
        <pc:chgData name="Natasha Eckart" userId="fc3b8d7d-d76d-490d-a09b-d50d734de24c" providerId="ADAL" clId="{A4590F2E-5BAE-495C-9565-ADCA59440DDB}" dt="2024-01-11T17:54:48.510" v="106" actId="1076"/>
        <pc:sldMkLst>
          <pc:docMk/>
          <pc:sldMk cId="959977037" sldId="313"/>
        </pc:sldMkLst>
        <pc:spChg chg="mod">
          <ac:chgData name="Natasha Eckart" userId="fc3b8d7d-d76d-490d-a09b-d50d734de24c" providerId="ADAL" clId="{A4590F2E-5BAE-495C-9565-ADCA59440DDB}" dt="2024-01-11T17:54:26.528" v="103" actId="20577"/>
          <ac:spMkLst>
            <pc:docMk/>
            <pc:sldMk cId="959977037" sldId="313"/>
            <ac:spMk id="65" creationId="{00000000-0000-0000-0000-000000000000}"/>
          </ac:spMkLst>
        </pc:spChg>
        <pc:grpChg chg="del">
          <ac:chgData name="Natasha Eckart" userId="fc3b8d7d-d76d-490d-a09b-d50d734de24c" providerId="ADAL" clId="{A4590F2E-5BAE-495C-9565-ADCA59440DDB}" dt="2024-01-11T17:54:28.310" v="104" actId="478"/>
          <ac:grpSpMkLst>
            <pc:docMk/>
            <pc:sldMk cId="959977037" sldId="313"/>
            <ac:grpSpMk id="58" creationId="{00000000-0000-0000-0000-000000000000}"/>
          </ac:grpSpMkLst>
        </pc:grpChg>
        <pc:picChg chg="add mod">
          <ac:chgData name="Natasha Eckart" userId="fc3b8d7d-d76d-490d-a09b-d50d734de24c" providerId="ADAL" clId="{A4590F2E-5BAE-495C-9565-ADCA59440DDB}" dt="2024-01-11T17:54:48.510" v="106" actId="1076"/>
          <ac:picMkLst>
            <pc:docMk/>
            <pc:sldMk cId="959977037" sldId="313"/>
            <ac:picMk id="5122" creationId="{489EC7FC-F11A-74AC-36E0-C5E58727DC1B}"/>
          </ac:picMkLst>
        </pc:picChg>
      </pc:sldChg>
      <pc:sldChg chg="del">
        <pc:chgData name="Natasha Eckart" userId="fc3b8d7d-d76d-490d-a09b-d50d734de24c" providerId="ADAL" clId="{A4590F2E-5BAE-495C-9565-ADCA59440DDB}" dt="2024-01-11T18:03:45.033" v="115" actId="2696"/>
        <pc:sldMkLst>
          <pc:docMk/>
          <pc:sldMk cId="3638234059" sldId="382"/>
        </pc:sldMkLst>
      </pc:sldChg>
      <pc:sldChg chg="del">
        <pc:chgData name="Natasha Eckart" userId="fc3b8d7d-d76d-490d-a09b-d50d734de24c" providerId="ADAL" clId="{A4590F2E-5BAE-495C-9565-ADCA59440DDB}" dt="2024-01-11T18:03:45.033" v="115" actId="2696"/>
        <pc:sldMkLst>
          <pc:docMk/>
          <pc:sldMk cId="882936566" sldId="383"/>
        </pc:sldMkLst>
      </pc:sldChg>
      <pc:sldChg chg="del">
        <pc:chgData name="Natasha Eckart" userId="fc3b8d7d-d76d-490d-a09b-d50d734de24c" providerId="ADAL" clId="{A4590F2E-5BAE-495C-9565-ADCA59440DDB}" dt="2024-01-11T18:03:59.986" v="116" actId="2696"/>
        <pc:sldMkLst>
          <pc:docMk/>
          <pc:sldMk cId="115322340" sldId="388"/>
        </pc:sldMkLst>
      </pc:sldChg>
      <pc:sldChg chg="modSp mod">
        <pc:chgData name="Natasha Eckart" userId="fc3b8d7d-d76d-490d-a09b-d50d734de24c" providerId="ADAL" clId="{A4590F2E-5BAE-495C-9565-ADCA59440DDB}" dt="2024-01-11T17:46:50.573" v="24" actId="27636"/>
        <pc:sldMkLst>
          <pc:docMk/>
          <pc:sldMk cId="2051199548" sldId="421"/>
        </pc:sldMkLst>
        <pc:spChg chg="mod">
          <ac:chgData name="Natasha Eckart" userId="fc3b8d7d-d76d-490d-a09b-d50d734de24c" providerId="ADAL" clId="{A4590F2E-5BAE-495C-9565-ADCA59440DDB}" dt="2024-01-11T17:46:50.573" v="24" actId="27636"/>
          <ac:spMkLst>
            <pc:docMk/>
            <pc:sldMk cId="2051199548" sldId="42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1544239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3278527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23080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923738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99180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18750920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extLst>
      <p:ext uri="{BB962C8B-B14F-4D97-AF65-F5344CB8AC3E}">
        <p14:creationId xmlns:p14="http://schemas.microsoft.com/office/powerpoint/2010/main" val="4170621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extLst>
      <p:ext uri="{BB962C8B-B14F-4D97-AF65-F5344CB8AC3E}">
        <p14:creationId xmlns:p14="http://schemas.microsoft.com/office/powerpoint/2010/main" val="1494520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801943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67447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2761382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extLst>
      <p:ext uri="{BB962C8B-B14F-4D97-AF65-F5344CB8AC3E}">
        <p14:creationId xmlns:p14="http://schemas.microsoft.com/office/powerpoint/2010/main" val="4191736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29</a:t>
            </a:fld>
            <a:endParaRPr/>
          </a:p>
        </p:txBody>
      </p:sp>
    </p:spTree>
    <p:extLst>
      <p:ext uri="{BB962C8B-B14F-4D97-AF65-F5344CB8AC3E}">
        <p14:creationId xmlns:p14="http://schemas.microsoft.com/office/powerpoint/2010/main" val="28027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2838092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3123695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20661594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extLst>
      <p:ext uri="{BB962C8B-B14F-4D97-AF65-F5344CB8AC3E}">
        <p14:creationId xmlns:p14="http://schemas.microsoft.com/office/powerpoint/2010/main" val="26191143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extLst>
      <p:ext uri="{BB962C8B-B14F-4D97-AF65-F5344CB8AC3E}">
        <p14:creationId xmlns:p14="http://schemas.microsoft.com/office/powerpoint/2010/main" val="3733318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extLst>
      <p:ext uri="{BB962C8B-B14F-4D97-AF65-F5344CB8AC3E}">
        <p14:creationId xmlns:p14="http://schemas.microsoft.com/office/powerpoint/2010/main" val="4215413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10895709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extLst>
      <p:ext uri="{BB962C8B-B14F-4D97-AF65-F5344CB8AC3E}">
        <p14:creationId xmlns:p14="http://schemas.microsoft.com/office/powerpoint/2010/main" val="12794713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38</a:t>
            </a:fld>
            <a:endParaRPr/>
          </a:p>
        </p:txBody>
      </p:sp>
    </p:spTree>
    <p:extLst>
      <p:ext uri="{BB962C8B-B14F-4D97-AF65-F5344CB8AC3E}">
        <p14:creationId xmlns:p14="http://schemas.microsoft.com/office/powerpoint/2010/main" val="12395487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extLst>
      <p:ext uri="{BB962C8B-B14F-4D97-AF65-F5344CB8AC3E}">
        <p14:creationId xmlns:p14="http://schemas.microsoft.com/office/powerpoint/2010/main" val="2877918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extLst>
      <p:ext uri="{BB962C8B-B14F-4D97-AF65-F5344CB8AC3E}">
        <p14:creationId xmlns:p14="http://schemas.microsoft.com/office/powerpoint/2010/main" val="17085326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extLst>
      <p:ext uri="{BB962C8B-B14F-4D97-AF65-F5344CB8AC3E}">
        <p14:creationId xmlns:p14="http://schemas.microsoft.com/office/powerpoint/2010/main" val="35968071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extLst>
      <p:ext uri="{BB962C8B-B14F-4D97-AF65-F5344CB8AC3E}">
        <p14:creationId xmlns:p14="http://schemas.microsoft.com/office/powerpoint/2010/main" val="30206637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extLst>
      <p:ext uri="{BB962C8B-B14F-4D97-AF65-F5344CB8AC3E}">
        <p14:creationId xmlns:p14="http://schemas.microsoft.com/office/powerpoint/2010/main" val="27996969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25936287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extLst>
      <p:ext uri="{BB962C8B-B14F-4D97-AF65-F5344CB8AC3E}">
        <p14:creationId xmlns:p14="http://schemas.microsoft.com/office/powerpoint/2010/main" val="22440409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46</a:t>
            </a:fld>
            <a:endParaRPr/>
          </a:p>
        </p:txBody>
      </p:sp>
    </p:spTree>
    <p:extLst>
      <p:ext uri="{BB962C8B-B14F-4D97-AF65-F5344CB8AC3E}">
        <p14:creationId xmlns:p14="http://schemas.microsoft.com/office/powerpoint/2010/main" val="26475543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extLst>
      <p:ext uri="{BB962C8B-B14F-4D97-AF65-F5344CB8AC3E}">
        <p14:creationId xmlns:p14="http://schemas.microsoft.com/office/powerpoint/2010/main" val="13097760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3207634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extLst>
      <p:ext uri="{BB962C8B-B14F-4D97-AF65-F5344CB8AC3E}">
        <p14:creationId xmlns:p14="http://schemas.microsoft.com/office/powerpoint/2010/main" val="18522238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extLst>
      <p:ext uri="{BB962C8B-B14F-4D97-AF65-F5344CB8AC3E}">
        <p14:creationId xmlns:p14="http://schemas.microsoft.com/office/powerpoint/2010/main" val="14058940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extLst>
      <p:ext uri="{BB962C8B-B14F-4D97-AF65-F5344CB8AC3E}">
        <p14:creationId xmlns:p14="http://schemas.microsoft.com/office/powerpoint/2010/main" val="90745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extLst>
      <p:ext uri="{BB962C8B-B14F-4D97-AF65-F5344CB8AC3E}">
        <p14:creationId xmlns:p14="http://schemas.microsoft.com/office/powerpoint/2010/main" val="22385627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extLst>
      <p:ext uri="{BB962C8B-B14F-4D97-AF65-F5344CB8AC3E}">
        <p14:creationId xmlns:p14="http://schemas.microsoft.com/office/powerpoint/2010/main" val="5057146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54</a:t>
            </a:fld>
            <a:endParaRPr/>
          </a:p>
        </p:txBody>
      </p:sp>
    </p:spTree>
    <p:extLst>
      <p:ext uri="{BB962C8B-B14F-4D97-AF65-F5344CB8AC3E}">
        <p14:creationId xmlns:p14="http://schemas.microsoft.com/office/powerpoint/2010/main" val="15370024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55</a:t>
            </a:fld>
            <a:endParaRPr/>
          </a:p>
        </p:txBody>
      </p:sp>
    </p:spTree>
    <p:extLst>
      <p:ext uri="{BB962C8B-B14F-4D97-AF65-F5344CB8AC3E}">
        <p14:creationId xmlns:p14="http://schemas.microsoft.com/office/powerpoint/2010/main" val="37806948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56</a:t>
            </a:fld>
            <a:endParaRPr/>
          </a:p>
        </p:txBody>
      </p:sp>
    </p:spTree>
    <p:extLst>
      <p:ext uri="{BB962C8B-B14F-4D97-AF65-F5344CB8AC3E}">
        <p14:creationId xmlns:p14="http://schemas.microsoft.com/office/powerpoint/2010/main" val="1250051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57</a:t>
            </a:fld>
            <a:endParaRPr/>
          </a:p>
        </p:txBody>
      </p:sp>
    </p:spTree>
    <p:extLst>
      <p:ext uri="{BB962C8B-B14F-4D97-AF65-F5344CB8AC3E}">
        <p14:creationId xmlns:p14="http://schemas.microsoft.com/office/powerpoint/2010/main" val="29315235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58</a:t>
            </a:fld>
            <a:endParaRPr/>
          </a:p>
        </p:txBody>
      </p:sp>
    </p:spTree>
    <p:extLst>
      <p:ext uri="{BB962C8B-B14F-4D97-AF65-F5344CB8AC3E}">
        <p14:creationId xmlns:p14="http://schemas.microsoft.com/office/powerpoint/2010/main" val="13842486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59</a:t>
            </a:fld>
            <a:endParaRPr/>
          </a:p>
        </p:txBody>
      </p:sp>
    </p:spTree>
    <p:extLst>
      <p:ext uri="{BB962C8B-B14F-4D97-AF65-F5344CB8AC3E}">
        <p14:creationId xmlns:p14="http://schemas.microsoft.com/office/powerpoint/2010/main" val="34984768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60</a:t>
            </a:fld>
            <a:endParaRPr/>
          </a:p>
        </p:txBody>
      </p:sp>
    </p:spTree>
    <p:extLst>
      <p:ext uri="{BB962C8B-B14F-4D97-AF65-F5344CB8AC3E}">
        <p14:creationId xmlns:p14="http://schemas.microsoft.com/office/powerpoint/2010/main" val="9419922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61</a:t>
            </a:fld>
            <a:endParaRPr/>
          </a:p>
        </p:txBody>
      </p:sp>
    </p:spTree>
    <p:extLst>
      <p:ext uri="{BB962C8B-B14F-4D97-AF65-F5344CB8AC3E}">
        <p14:creationId xmlns:p14="http://schemas.microsoft.com/office/powerpoint/2010/main" val="14614395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62</a:t>
            </a:fld>
            <a:endParaRPr/>
          </a:p>
        </p:txBody>
      </p:sp>
    </p:spTree>
    <p:extLst>
      <p:ext uri="{BB962C8B-B14F-4D97-AF65-F5344CB8AC3E}">
        <p14:creationId xmlns:p14="http://schemas.microsoft.com/office/powerpoint/2010/main" val="31378094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63</a:t>
            </a:fld>
            <a:endParaRPr/>
          </a:p>
        </p:txBody>
      </p:sp>
    </p:spTree>
    <p:extLst>
      <p:ext uri="{BB962C8B-B14F-4D97-AF65-F5344CB8AC3E}">
        <p14:creationId xmlns:p14="http://schemas.microsoft.com/office/powerpoint/2010/main" val="10736963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64</a:t>
            </a:fld>
            <a:endParaRPr/>
          </a:p>
        </p:txBody>
      </p:sp>
    </p:spTree>
    <p:extLst>
      <p:ext uri="{BB962C8B-B14F-4D97-AF65-F5344CB8AC3E}">
        <p14:creationId xmlns:p14="http://schemas.microsoft.com/office/powerpoint/2010/main" val="34487106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353501599d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1353501599d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Terminology Handout</a:t>
            </a:r>
            <a:endParaRPr/>
          </a:p>
        </p:txBody>
      </p:sp>
      <p:sp>
        <p:nvSpPr>
          <p:cNvPr id="313" name="Google Shape;313;g1353501599d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65</a:t>
            </a:fld>
            <a:endParaRPr/>
          </a:p>
        </p:txBody>
      </p:sp>
    </p:spTree>
    <p:extLst>
      <p:ext uri="{BB962C8B-B14F-4D97-AF65-F5344CB8AC3E}">
        <p14:creationId xmlns:p14="http://schemas.microsoft.com/office/powerpoint/2010/main" val="10702738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3ce6eadda9_5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ce6eadda9_5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2:00-2:30</a:t>
            </a:r>
            <a:endParaRPr/>
          </a:p>
        </p:txBody>
      </p:sp>
      <p:sp>
        <p:nvSpPr>
          <p:cNvPr id="320" name="Google Shape;320;g13ce6eadda9_5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66</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42c329b3cd_1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42c329b3cd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1" name="Google Shape;401;g142c329b3cd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68</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55c9aa46a_0_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55c9aa46a_0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8" name="Google Shape;408;g1355c9aa46a_0_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69</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71</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74</a:t>
            </a:fld>
            <a:endParaRPr/>
          </a:p>
        </p:txBody>
      </p:sp>
    </p:spTree>
    <p:extLst>
      <p:ext uri="{BB962C8B-B14F-4D97-AF65-F5344CB8AC3E}">
        <p14:creationId xmlns:p14="http://schemas.microsoft.com/office/powerpoint/2010/main" val="42605164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75</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76</a:t>
            </a:fld>
            <a:endParaRPr/>
          </a:p>
        </p:txBody>
      </p:sp>
    </p:spTree>
    <p:extLst>
      <p:ext uri="{BB962C8B-B14F-4D97-AF65-F5344CB8AC3E}">
        <p14:creationId xmlns:p14="http://schemas.microsoft.com/office/powerpoint/2010/main" val="8715040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77</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30234347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81</a:t>
            </a:fld>
            <a:endParaRPr/>
          </a:p>
        </p:txBody>
      </p:sp>
    </p:spTree>
    <p:extLst>
      <p:ext uri="{BB962C8B-B14F-4D97-AF65-F5344CB8AC3E}">
        <p14:creationId xmlns:p14="http://schemas.microsoft.com/office/powerpoint/2010/main" val="384375045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82</a:t>
            </a:fld>
            <a:endParaRPr/>
          </a:p>
        </p:txBody>
      </p:sp>
    </p:spTree>
    <p:extLst>
      <p:ext uri="{BB962C8B-B14F-4D97-AF65-F5344CB8AC3E}">
        <p14:creationId xmlns:p14="http://schemas.microsoft.com/office/powerpoint/2010/main" val="2854769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85</a:t>
            </a:fld>
            <a:endParaRPr/>
          </a:p>
        </p:txBody>
      </p:sp>
    </p:spTree>
    <p:extLst>
      <p:ext uri="{BB962C8B-B14F-4D97-AF65-F5344CB8AC3E}">
        <p14:creationId xmlns:p14="http://schemas.microsoft.com/office/powerpoint/2010/main" val="6720947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86</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87</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88</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89</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90</a:t>
            </a:fld>
            <a:endParaRPr/>
          </a:p>
        </p:txBody>
      </p:sp>
    </p:spTree>
    <p:extLst>
      <p:ext uri="{BB962C8B-B14F-4D97-AF65-F5344CB8AC3E}">
        <p14:creationId xmlns:p14="http://schemas.microsoft.com/office/powerpoint/2010/main" val="26350900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1/11/2024</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5.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0.xml"/><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1.xml"/><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9.xml"/></Relationships>
</file>

<file path=ppt/slides/_rels/slide8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3.xml"/><Relationship Id="rId1" Type="http://schemas.openxmlformats.org/officeDocument/2006/relationships/slideLayout" Target="../slideLayouts/slideLayout19.xml"/></Relationships>
</file>

<file path=ppt/slides/_rels/slide8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8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4.xml"/><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0.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0.xml"/></Relationships>
</file>

<file path=ppt/slides/_rels/slide8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7.xml"/><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8.xml"/><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9.xml"/><Relationship Id="rId1" Type="http://schemas.openxmlformats.org/officeDocument/2006/relationships/slideLayout" Target="../slideLayouts/slideLayout19.xml"/></Relationships>
</file>

<file path=ppt/slides/_rels/slide9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0.xml"/><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81.xml"/><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9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2.xml"/><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Southern Paiute, Las Vegas Paiute, and the Naevi.  We honor these People,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Who are we?</a:t>
            </a:r>
            <a:endParaRPr/>
          </a:p>
        </p:txBody>
      </p:sp>
      <p:sp>
        <p:nvSpPr>
          <p:cNvPr id="168" name="Google Shape;168;g13ce6eadda9_2_91"/>
          <p:cNvSpPr txBox="1">
            <a:spLocks noGrp="1"/>
          </p:cNvSpPr>
          <p:nvPr>
            <p:ph type="body" idx="1"/>
          </p:nvPr>
        </p:nvSpPr>
        <p:spPr>
          <a:xfrm>
            <a:off x="126460" y="1820401"/>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3700">
                <a:solidFill>
                  <a:srgbClr val="1CADE4"/>
                </a:solidFill>
              </a:rPr>
              <a:t>Anthony</a:t>
            </a:r>
          </a:p>
          <a:p>
            <a:pPr indent="-400050">
              <a:lnSpc>
                <a:spcPct val="90000"/>
              </a:lnSpc>
              <a:spcBef>
                <a:spcPts val="1200"/>
              </a:spcBef>
              <a:buSzPts val="2700"/>
            </a:pPr>
            <a:r>
              <a:rPr lang="en-US" sz="3700">
                <a:solidFill>
                  <a:srgbClr val="1CADE4"/>
                </a:solidFill>
              </a:rPr>
              <a:t>Barb</a:t>
            </a:r>
          </a:p>
          <a:p>
            <a:pPr indent="-400050">
              <a:lnSpc>
                <a:spcPct val="90000"/>
              </a:lnSpc>
              <a:spcBef>
                <a:spcPts val="1200"/>
              </a:spcBef>
              <a:buSzPts val="2700"/>
            </a:pPr>
            <a:r>
              <a:rPr lang="en-US" sz="3700" err="1">
                <a:solidFill>
                  <a:srgbClr val="1CADE4"/>
                </a:solidFill>
              </a:rPr>
              <a:t>Jeny</a:t>
            </a:r>
            <a:endParaRPr lang="en-US" sz="3700">
              <a:solidFill>
                <a:srgbClr val="1CADE4"/>
              </a:solidFill>
            </a:endParaRPr>
          </a:p>
          <a:p>
            <a:pPr indent="-400050">
              <a:lnSpc>
                <a:spcPct val="90000"/>
              </a:lnSpc>
              <a:spcBef>
                <a:spcPts val="1200"/>
              </a:spcBef>
              <a:buSzPts val="2700"/>
            </a:pPr>
            <a:r>
              <a:rPr lang="en-US" sz="3700" err="1">
                <a:solidFill>
                  <a:srgbClr val="1CADE4"/>
                </a:solidFill>
              </a:rPr>
              <a:t>Grat</a:t>
            </a:r>
            <a:endParaRPr lang="en-US" sz="3700">
              <a:solidFill>
                <a:srgbClr val="1CADE4"/>
              </a:solidFill>
            </a:endParaRPr>
          </a:p>
          <a:p>
            <a:pPr indent="-400050">
              <a:lnSpc>
                <a:spcPct val="90000"/>
              </a:lnSpc>
              <a:spcBef>
                <a:spcPts val="1200"/>
              </a:spcBef>
              <a:buSzPts val="2700"/>
            </a:pPr>
            <a:r>
              <a:rPr lang="en-US" sz="3700">
                <a:solidFill>
                  <a:srgbClr val="1CADE4"/>
                </a:solidFill>
              </a:rPr>
              <a:t>Ellen </a:t>
            </a:r>
            <a:endParaRPr sz="3700">
              <a:solidFill>
                <a:srgbClr val="1CADE4"/>
              </a:solidFill>
            </a:endParaRPr>
          </a:p>
          <a:p>
            <a:pPr marL="0" lvl="0" indent="0" algn="l" rtl="0">
              <a:spcBef>
                <a:spcPts val="640"/>
              </a:spcBef>
              <a:spcAft>
                <a:spcPts val="0"/>
              </a:spcAft>
              <a:buNone/>
            </a:pPr>
            <a:endParaRPr/>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 Whip -Who are you?</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2700">
                <a:solidFill>
                  <a:srgbClr val="1CADE4"/>
                </a:solidFill>
              </a:rPr>
              <a:t> </a:t>
            </a:r>
            <a:r>
              <a:rPr lang="en-US" sz="2700">
                <a:solidFill>
                  <a:srgbClr val="404040"/>
                </a:solidFill>
              </a:rPr>
              <a:t>Name</a:t>
            </a:r>
            <a:endParaRPr sz="2700">
              <a:solidFill>
                <a:srgbClr val="404040"/>
              </a:solidFill>
            </a:endParaRPr>
          </a:p>
          <a:p>
            <a:pPr indent="-400050">
              <a:lnSpc>
                <a:spcPct val="90000"/>
              </a:lnSpc>
              <a:spcBef>
                <a:spcPts val="0"/>
              </a:spcBef>
              <a:buSzPts val="2700"/>
            </a:pPr>
            <a:r>
              <a:rPr lang="en-US" sz="2700">
                <a:solidFill>
                  <a:srgbClr val="1CADE4"/>
                </a:solidFill>
              </a:rPr>
              <a:t> </a:t>
            </a:r>
            <a:r>
              <a:rPr lang="en-US" sz="2700">
                <a:solidFill>
                  <a:srgbClr val="404040"/>
                </a:solidFill>
              </a:rPr>
              <a:t>Pronouns</a:t>
            </a:r>
            <a:endParaRPr sz="2700">
              <a:solidFill>
                <a:srgbClr val="404040"/>
              </a:solidFill>
            </a:endParaRPr>
          </a:p>
          <a:p>
            <a:pPr indent="-400050">
              <a:lnSpc>
                <a:spcPct val="90000"/>
              </a:lnSpc>
              <a:spcBef>
                <a:spcPts val="0"/>
              </a:spcBef>
              <a:buSzPts val="2700"/>
            </a:pPr>
            <a:r>
              <a:rPr lang="en-US" sz="2700">
                <a:solidFill>
                  <a:srgbClr val="404040"/>
                </a:solidFill>
              </a:rPr>
              <a:t> Your title</a:t>
            </a:r>
          </a:p>
          <a:p>
            <a:pPr indent="-400050">
              <a:lnSpc>
                <a:spcPct val="90000"/>
              </a:lnSpc>
              <a:spcBef>
                <a:spcPts val="0"/>
              </a:spcBef>
              <a:buSzPts val="2700"/>
            </a:pPr>
            <a:r>
              <a:rPr lang="en-US" sz="2700">
                <a:solidFill>
                  <a:srgbClr val="404040"/>
                </a:solidFill>
              </a:rPr>
              <a:t>15 Seconds Each</a:t>
            </a:r>
            <a:r>
              <a:rPr lang="en-US" sz="3700">
                <a:solidFill>
                  <a:srgbClr val="1CADE4"/>
                </a:solidFill>
              </a:rPr>
              <a:t> </a:t>
            </a:r>
            <a:endParaRPr sz="3700">
              <a:solidFill>
                <a:srgbClr val="1CADE4"/>
              </a:solidFill>
            </a:endParaRPr>
          </a:p>
          <a:p>
            <a:pPr marL="0" lvl="0" indent="0" algn="l" rtl="0">
              <a:spcBef>
                <a:spcPts val="640"/>
              </a:spcBef>
              <a:spcAft>
                <a:spcPts val="0"/>
              </a:spcAft>
              <a:buNone/>
            </a:pPr>
            <a:endParaRPr/>
          </a:p>
        </p:txBody>
      </p:sp>
      <p:pic>
        <p:nvPicPr>
          <p:cNvPr id="2" name="Picture 1"/>
          <p:cNvPicPr>
            <a:picLocks noChangeAspect="1"/>
          </p:cNvPicPr>
          <p:nvPr/>
        </p:nvPicPr>
        <p:blipFill rotWithShape="1">
          <a:blip r:embed="rId3"/>
          <a:srcRect l="42724" t="34981" r="28793" b="20437"/>
          <a:stretch/>
        </p:blipFill>
        <p:spPr>
          <a:xfrm>
            <a:off x="4012207" y="822996"/>
            <a:ext cx="4851599" cy="50625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4000" b="1">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a:spcBef>
                <a:spcPts val="0"/>
              </a:spcBef>
              <a:spcAft>
                <a:spcPts val="0"/>
              </a:spcAft>
              <a:buNone/>
            </a:pPr>
            <a:r>
              <a:rPr lang="en-US">
                <a:solidFill>
                  <a:srgbClr val="404040"/>
                </a:solidFill>
              </a:rPr>
              <a:t>Disclaimer</a:t>
            </a:r>
            <a:endParaRPr lang="en-US"/>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indent="0">
              <a:buNone/>
            </a:pPr>
            <a:r>
              <a:rPr lang="en-US">
                <a:solidFill>
                  <a:schemeClr val="dk1"/>
                </a:solidFill>
              </a:rPr>
              <a:t>Reminder about sensitive topics</a:t>
            </a:r>
          </a:p>
          <a:p>
            <a:pPr marL="0" indent="0">
              <a:lnSpc>
                <a:spcPct val="90000"/>
              </a:lnSpc>
              <a:spcBef>
                <a:spcPts val="1200"/>
              </a:spcBef>
              <a:spcAft>
                <a:spcPts val="200"/>
              </a:spcAft>
              <a:buNone/>
            </a:pPr>
            <a:r>
              <a:rPr lang="en-US">
                <a:solidFill>
                  <a:schemeClr val="dk1"/>
                </a:solidFill>
              </a:rPr>
              <a:t>The content we are going to explore may bring up strong feelings.  Throughout our time together, we will explore examples of racism, ableism, heterosexism, and sexism.</a:t>
            </a:r>
          </a:p>
          <a:p>
            <a:pPr marL="0" indent="0">
              <a:lnSpc>
                <a:spcPct val="90000"/>
              </a:lnSpc>
              <a:spcBef>
                <a:spcPts val="1200"/>
              </a:spcBef>
              <a:spcAft>
                <a:spcPts val="200"/>
              </a:spcAft>
              <a:buNone/>
            </a:pPr>
            <a:r>
              <a:rPr lang="en-US">
                <a:solidFill>
                  <a:schemeClr val="dk1"/>
                </a:solidFill>
              </a:rPr>
              <a:t>These oppressive ideas and assumptions are offensive, problematic and false. Yet, over time, they have become as pervasive and invisible as the air we breathe.  We need to examine them so that we can understand and ultimately challenge them.                          </a:t>
            </a:r>
            <a:r>
              <a:rPr lang="en-US" sz="1600">
                <a:solidFill>
                  <a:srgbClr val="404040"/>
                </a:solidFill>
              </a:rPr>
              <a:t>Modified ADL</a:t>
            </a:r>
            <a:endParaRPr lang="en-US"/>
          </a:p>
        </p:txBody>
      </p:sp>
    </p:spTree>
    <p:extLst>
      <p:ext uri="{BB962C8B-B14F-4D97-AF65-F5344CB8AC3E}">
        <p14:creationId xmlns:p14="http://schemas.microsoft.com/office/powerpoint/2010/main" val="3437691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dirty="0">
                <a:solidFill>
                  <a:schemeClr val="dk1"/>
                </a:solidFill>
                <a:highlight>
                  <a:srgbClr val="FFFFFF"/>
                </a:highlight>
              </a:rPr>
              <a:t>LGBTQ+ youth are more than four times as likely to attempt suicide than their peers</a:t>
            </a:r>
            <a:endParaRPr sz="2500" dirty="0">
              <a:solidFill>
                <a:schemeClr val="dk1"/>
              </a:solidFill>
              <a:highlight>
                <a:srgbClr val="FFFFFF"/>
              </a:highlight>
            </a:endParaRPr>
          </a:p>
          <a:p>
            <a:pPr marL="457200" lvl="0" indent="0" algn="l" rtl="0">
              <a:spcBef>
                <a:spcPts val="640"/>
              </a:spcBef>
              <a:spcAft>
                <a:spcPts val="0"/>
              </a:spcAft>
              <a:buNone/>
            </a:pPr>
            <a:endParaRPr sz="1300" dirty="0">
              <a:solidFill>
                <a:schemeClr val="dk1"/>
              </a:solidFill>
              <a:highlight>
                <a:srgbClr val="FFFFFF"/>
              </a:highlight>
            </a:endParaRPr>
          </a:p>
          <a:p>
            <a:pPr indent="-387350">
              <a:buClr>
                <a:schemeClr val="dk1"/>
              </a:buClr>
              <a:buSzPts val="2500"/>
              <a:buFont typeface="Calibri"/>
              <a:buChar char="•"/>
            </a:pPr>
            <a:r>
              <a:rPr lang="en-US" sz="2500" dirty="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dirty="0">
              <a:solidFill>
                <a:schemeClr val="dk1"/>
              </a:solidFill>
              <a:highlight>
                <a:srgbClr val="FFFFFF"/>
              </a:highlight>
            </a:endParaRPr>
          </a:p>
          <a:p>
            <a:pPr indent="-387350">
              <a:buClr>
                <a:schemeClr val="dk1"/>
              </a:buClr>
              <a:buSzPts val="2500"/>
              <a:buFont typeface="Calibri"/>
              <a:buChar char="•"/>
            </a:pPr>
            <a:r>
              <a:rPr lang="en-US" sz="2500" dirty="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dirty="0">
              <a:solidFill>
                <a:schemeClr val="dk1"/>
              </a:solidFill>
              <a:highlight>
                <a:srgbClr val="FFFFFF"/>
              </a:highlight>
            </a:endParaRPr>
          </a:p>
          <a:p>
            <a:pPr marL="0" indent="0">
              <a:buNone/>
            </a:pPr>
            <a:endParaRPr lang="en-US" sz="2800" dirty="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9</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3200" y="177800"/>
            <a:ext cx="3657600" cy="6502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US" dirty="0"/>
              <a:t>Identity</a:t>
            </a:r>
            <a:endParaRPr dirty="0"/>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1026" name="Picture 2">
            <a:extLst>
              <a:ext uri="{FF2B5EF4-FFF2-40B4-BE49-F238E27FC236}">
                <a16:creationId xmlns:a16="http://schemas.microsoft.com/office/drawing/2014/main" id="{D13F53E7-8680-DFBA-F9B1-06885CBD2E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2491"/>
            <a:ext cx="2619375" cy="463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44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Building Beyond the Umbrella</a:t>
            </a:r>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1B162-A2D2-4EAE-A036-DE4AB187CF91}"/>
              </a:ext>
            </a:extLst>
          </p:cNvPr>
          <p:cNvSpPr/>
          <p:nvPr/>
        </p:nvSpPr>
        <p:spPr>
          <a:xfrm>
            <a:off x="189634" y="3882754"/>
            <a:ext cx="5507183" cy="2031325"/>
          </a:xfrm>
          <a:prstGeom prst="rect">
            <a:avLst/>
          </a:prstGeom>
        </p:spPr>
        <p:txBody>
          <a:bodyPr wrap="square">
            <a:spAutoFit/>
          </a:bodyPr>
          <a:lstStyle/>
          <a:p>
            <a:r>
              <a:rPr lang="en-US" sz="2100" i="1"/>
              <a:t>Core values are the fundamental beliefs of a person. These guiding principles dictate behavior and can help people understand the difference between right and wrong – These can often be expressed using one or two words.</a:t>
            </a:r>
            <a:endParaRPr lang="en-US" sz="21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5607797" y="1083275"/>
            <a:ext cx="3107174" cy="4454212"/>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696817" y="1083310"/>
            <a:ext cx="2767693" cy="1031310"/>
          </a:xfrm>
        </p:spPr>
        <p:txBody>
          <a:bodyPr>
            <a:normAutofit/>
          </a:bodyPr>
          <a:lstStyle/>
          <a:p>
            <a:r>
              <a:rPr lang="en-US" sz="3075"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96817" y="2114620"/>
            <a:ext cx="2767693" cy="3144486"/>
          </a:xfrm>
          <a:noFill/>
        </p:spPr>
        <p:txBody>
          <a:bodyPr>
            <a:normAutofit fontScale="92500"/>
          </a:bodyPr>
          <a:lstStyle/>
          <a:p>
            <a:pPr marL="25400" indent="0">
              <a:buNone/>
            </a:pPr>
            <a:r>
              <a:rPr lang="en-US" sz="2400"/>
              <a:t>1. Name</a:t>
            </a:r>
            <a:endParaRPr lang="en-US"/>
          </a:p>
          <a:p>
            <a:pPr marL="25400" indent="0">
              <a:buNone/>
            </a:pPr>
            <a:r>
              <a:rPr lang="en-US" sz="2400"/>
              <a:t>2. Core Value – One or two words that describes a fundamental belief held by you</a:t>
            </a:r>
            <a:endParaRPr lang="en-US"/>
          </a:p>
          <a:p>
            <a:pPr marL="25400" indent="0">
              <a:buNone/>
            </a:pPr>
            <a:endParaRPr lang="en-US" sz="2400" b="1">
              <a:solidFill>
                <a:srgbClr val="1F497D"/>
              </a:solidFill>
            </a:endParaRPr>
          </a:p>
          <a:p>
            <a:pPr marL="25400" indent="0">
              <a:buNone/>
            </a:pPr>
            <a:r>
              <a:rPr lang="en-US" sz="2400" b="1">
                <a:solidFill>
                  <a:srgbClr val="FF0000"/>
                </a:solidFill>
              </a:rPr>
              <a:t>**15 Seconds Each**</a:t>
            </a:r>
          </a:p>
        </p:txBody>
      </p:sp>
      <p:sp>
        <p:nvSpPr>
          <p:cNvPr id="11" name="Title 1"/>
          <p:cNvSpPr txBox="1">
            <a:spLocks/>
          </p:cNvSpPr>
          <p:nvPr/>
        </p:nvSpPr>
        <p:spPr>
          <a:xfrm>
            <a:off x="5297852" y="-156795"/>
            <a:ext cx="33185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a:t>
            </a:r>
          </a:p>
        </p:txBody>
      </p:sp>
      <p:grpSp>
        <p:nvGrpSpPr>
          <p:cNvPr id="12" name="Google Shape;570;p23"/>
          <p:cNvGrpSpPr/>
          <p:nvPr/>
        </p:nvGrpSpPr>
        <p:grpSpPr>
          <a:xfrm>
            <a:off x="381071" y="618172"/>
            <a:ext cx="3797254" cy="3264582"/>
            <a:chOff x="1102463" y="1684775"/>
            <a:chExt cx="3203353" cy="2753992"/>
          </a:xfrm>
        </p:grpSpPr>
        <p:sp>
          <p:nvSpPr>
            <p:cNvPr id="13" name="Google Shape;571;p23"/>
            <p:cNvSpPr/>
            <p:nvPr/>
          </p:nvSpPr>
          <p:spPr>
            <a:xfrm>
              <a:off x="1102463" y="4273225"/>
              <a:ext cx="3203353" cy="165542"/>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2;p23"/>
            <p:cNvSpPr/>
            <p:nvPr/>
          </p:nvSpPr>
          <p:spPr>
            <a:xfrm>
              <a:off x="2167889" y="4150765"/>
              <a:ext cx="70654" cy="82059"/>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3;p23"/>
            <p:cNvSpPr/>
            <p:nvPr/>
          </p:nvSpPr>
          <p:spPr>
            <a:xfrm>
              <a:off x="2569720" y="4160262"/>
              <a:ext cx="70654" cy="80894"/>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4;p23"/>
            <p:cNvSpPr/>
            <p:nvPr/>
          </p:nvSpPr>
          <p:spPr>
            <a:xfrm>
              <a:off x="2160549" y="2997934"/>
              <a:ext cx="551085" cy="1189084"/>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5;p23"/>
            <p:cNvSpPr/>
            <p:nvPr/>
          </p:nvSpPr>
          <p:spPr>
            <a:xfrm>
              <a:off x="2228895" y="3168857"/>
              <a:ext cx="176053" cy="94187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p23"/>
            <p:cNvSpPr/>
            <p:nvPr/>
          </p:nvSpPr>
          <p:spPr>
            <a:xfrm>
              <a:off x="2432450" y="3017188"/>
              <a:ext cx="56552" cy="111034"/>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7;p23"/>
            <p:cNvSpPr/>
            <p:nvPr/>
          </p:nvSpPr>
          <p:spPr>
            <a:xfrm>
              <a:off x="2505496" y="3168318"/>
              <a:ext cx="80634" cy="954802"/>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8;p23"/>
            <p:cNvSpPr/>
            <p:nvPr/>
          </p:nvSpPr>
          <p:spPr>
            <a:xfrm>
              <a:off x="2244383" y="2988303"/>
              <a:ext cx="97491" cy="139922"/>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9;p23"/>
            <p:cNvSpPr/>
            <p:nvPr/>
          </p:nvSpPr>
          <p:spPr>
            <a:xfrm>
              <a:off x="2596669" y="2988303"/>
              <a:ext cx="70076" cy="117786"/>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0;p23"/>
            <p:cNvSpPr/>
            <p:nvPr/>
          </p:nvSpPr>
          <p:spPr>
            <a:xfrm>
              <a:off x="1960443" y="4202843"/>
              <a:ext cx="277204" cy="133844"/>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1;p23"/>
            <p:cNvSpPr/>
            <p:nvPr/>
          </p:nvSpPr>
          <p:spPr>
            <a:xfrm>
              <a:off x="2014110" y="4249287"/>
              <a:ext cx="92559" cy="20874"/>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2;p23"/>
            <p:cNvSpPr/>
            <p:nvPr/>
          </p:nvSpPr>
          <p:spPr>
            <a:xfrm>
              <a:off x="2047599" y="4238962"/>
              <a:ext cx="92443" cy="20768"/>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3;p23"/>
            <p:cNvSpPr/>
            <p:nvPr/>
          </p:nvSpPr>
          <p:spPr>
            <a:xfrm>
              <a:off x="2081994" y="4226922"/>
              <a:ext cx="92568" cy="20768"/>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4;p23"/>
            <p:cNvSpPr/>
            <p:nvPr/>
          </p:nvSpPr>
          <p:spPr>
            <a:xfrm>
              <a:off x="1960443" y="4319694"/>
              <a:ext cx="266194" cy="16982"/>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85;p23"/>
            <p:cNvSpPr/>
            <p:nvPr/>
          </p:nvSpPr>
          <p:spPr>
            <a:xfrm>
              <a:off x="2561004" y="4207544"/>
              <a:ext cx="207590" cy="129143"/>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86;p23"/>
            <p:cNvSpPr/>
            <p:nvPr/>
          </p:nvSpPr>
          <p:spPr>
            <a:xfrm>
              <a:off x="2667539" y="4250886"/>
              <a:ext cx="73178" cy="20768"/>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87;p23"/>
            <p:cNvSpPr/>
            <p:nvPr/>
          </p:nvSpPr>
          <p:spPr>
            <a:xfrm>
              <a:off x="2643229" y="4240455"/>
              <a:ext cx="73178" cy="20768"/>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88;p23"/>
            <p:cNvSpPr/>
            <p:nvPr/>
          </p:nvSpPr>
          <p:spPr>
            <a:xfrm>
              <a:off x="2624418" y="4228521"/>
              <a:ext cx="73178" cy="20777"/>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9;p23"/>
            <p:cNvSpPr/>
            <p:nvPr/>
          </p:nvSpPr>
          <p:spPr>
            <a:xfrm>
              <a:off x="2570288" y="4319694"/>
              <a:ext cx="198304" cy="16982"/>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90;p23"/>
            <p:cNvSpPr/>
            <p:nvPr/>
          </p:nvSpPr>
          <p:spPr>
            <a:xfrm>
              <a:off x="2227412" y="2179370"/>
              <a:ext cx="460588" cy="866886"/>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1;p23"/>
            <p:cNvSpPr/>
            <p:nvPr/>
          </p:nvSpPr>
          <p:spPr>
            <a:xfrm>
              <a:off x="2264908" y="2412850"/>
              <a:ext cx="113432" cy="33733"/>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2;p23"/>
            <p:cNvSpPr/>
            <p:nvPr/>
          </p:nvSpPr>
          <p:spPr>
            <a:xfrm>
              <a:off x="2250692" y="2758944"/>
              <a:ext cx="164003" cy="136598"/>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93;p23"/>
            <p:cNvSpPr/>
            <p:nvPr/>
          </p:nvSpPr>
          <p:spPr>
            <a:xfrm>
              <a:off x="2496780" y="2758944"/>
              <a:ext cx="164013" cy="136598"/>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4;p23"/>
            <p:cNvSpPr/>
            <p:nvPr/>
          </p:nvSpPr>
          <p:spPr>
            <a:xfrm>
              <a:off x="2661230" y="2132011"/>
              <a:ext cx="267456" cy="215392"/>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5;p23"/>
            <p:cNvSpPr/>
            <p:nvPr/>
          </p:nvSpPr>
          <p:spPr>
            <a:xfrm>
              <a:off x="1976730" y="2110792"/>
              <a:ext cx="351866" cy="202774"/>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6;p23"/>
            <p:cNvSpPr/>
            <p:nvPr/>
          </p:nvSpPr>
          <p:spPr>
            <a:xfrm>
              <a:off x="2424880" y="2185678"/>
              <a:ext cx="38886" cy="860558"/>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p23"/>
            <p:cNvSpPr/>
            <p:nvPr/>
          </p:nvSpPr>
          <p:spPr>
            <a:xfrm>
              <a:off x="2411001" y="2185447"/>
              <a:ext cx="14805" cy="860625"/>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8;p23"/>
            <p:cNvSpPr/>
            <p:nvPr/>
          </p:nvSpPr>
          <p:spPr>
            <a:xfrm>
              <a:off x="2463753" y="2183733"/>
              <a:ext cx="14921" cy="862446"/>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p23"/>
            <p:cNvSpPr/>
            <p:nvPr/>
          </p:nvSpPr>
          <p:spPr>
            <a:xfrm>
              <a:off x="2572359" y="1844169"/>
              <a:ext cx="41063" cy="84882"/>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00;p23"/>
            <p:cNvSpPr/>
            <p:nvPr/>
          </p:nvSpPr>
          <p:spPr>
            <a:xfrm>
              <a:off x="2367196" y="2045586"/>
              <a:ext cx="141877" cy="162741"/>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01;p23"/>
            <p:cNvSpPr/>
            <p:nvPr/>
          </p:nvSpPr>
          <p:spPr>
            <a:xfrm>
              <a:off x="2367196" y="2045586"/>
              <a:ext cx="141877" cy="142754"/>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02;p23"/>
            <p:cNvSpPr/>
            <p:nvPr/>
          </p:nvSpPr>
          <p:spPr>
            <a:xfrm>
              <a:off x="2562265" y="1913286"/>
              <a:ext cx="74912" cy="113856"/>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03;p23"/>
            <p:cNvSpPr/>
            <p:nvPr/>
          </p:nvSpPr>
          <p:spPr>
            <a:xfrm>
              <a:off x="2320521" y="1886606"/>
              <a:ext cx="125" cy="347"/>
            </a:xfrm>
            <a:custGeom>
              <a:avLst/>
              <a:gdLst/>
              <a:ahLst/>
              <a:cxnLst/>
              <a:rect l="l" t="t" r="r" b="b"/>
              <a:pathLst>
                <a:path w="13" h="36" extrusionOk="0">
                  <a:moveTo>
                    <a:pt x="1" y="0"/>
                  </a:moveTo>
                  <a:lnTo>
                    <a:pt x="1" y="36"/>
                  </a:lnTo>
                  <a:cubicBezTo>
                    <a:pt x="1" y="36"/>
                    <a:pt x="13" y="24"/>
                    <a:pt x="13"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04;p23"/>
            <p:cNvSpPr/>
            <p:nvPr/>
          </p:nvSpPr>
          <p:spPr>
            <a:xfrm>
              <a:off x="2319722" y="1784289"/>
              <a:ext cx="296594" cy="356325"/>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5;p23"/>
            <p:cNvSpPr/>
            <p:nvPr/>
          </p:nvSpPr>
          <p:spPr>
            <a:xfrm>
              <a:off x="2282640" y="1918670"/>
              <a:ext cx="87906" cy="107508"/>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6;p23"/>
            <p:cNvSpPr/>
            <p:nvPr/>
          </p:nvSpPr>
          <p:spPr>
            <a:xfrm>
              <a:off x="2344841" y="2019629"/>
              <a:ext cx="27761" cy="17444"/>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7;p23"/>
            <p:cNvSpPr/>
            <p:nvPr/>
          </p:nvSpPr>
          <p:spPr>
            <a:xfrm>
              <a:off x="2309859" y="1747390"/>
              <a:ext cx="285006" cy="218716"/>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8;p23"/>
            <p:cNvSpPr/>
            <p:nvPr/>
          </p:nvSpPr>
          <p:spPr>
            <a:xfrm>
              <a:off x="2361927" y="1938665"/>
              <a:ext cx="234763" cy="222848"/>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9;p23"/>
            <p:cNvSpPr/>
            <p:nvPr/>
          </p:nvSpPr>
          <p:spPr>
            <a:xfrm>
              <a:off x="2541162" y="1895891"/>
              <a:ext cx="69624" cy="186948"/>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10;p23"/>
            <p:cNvSpPr/>
            <p:nvPr/>
          </p:nvSpPr>
          <p:spPr>
            <a:xfrm>
              <a:off x="2437382" y="2001810"/>
              <a:ext cx="148986" cy="67832"/>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1;p23"/>
            <p:cNvSpPr/>
            <p:nvPr/>
          </p:nvSpPr>
          <p:spPr>
            <a:xfrm>
              <a:off x="2539612" y="2217328"/>
              <a:ext cx="125772" cy="185291"/>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12;p23"/>
            <p:cNvSpPr/>
            <p:nvPr/>
          </p:nvSpPr>
          <p:spPr>
            <a:xfrm>
              <a:off x="2497011" y="2123179"/>
              <a:ext cx="149834" cy="102307"/>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13;p23"/>
            <p:cNvSpPr/>
            <p:nvPr/>
          </p:nvSpPr>
          <p:spPr>
            <a:xfrm>
              <a:off x="2562381" y="2130749"/>
              <a:ext cx="38193" cy="17560"/>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14;p23"/>
            <p:cNvSpPr/>
            <p:nvPr/>
          </p:nvSpPr>
          <p:spPr>
            <a:xfrm>
              <a:off x="2568227" y="2181363"/>
              <a:ext cx="26383" cy="35178"/>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15;p23"/>
            <p:cNvSpPr/>
            <p:nvPr/>
          </p:nvSpPr>
          <p:spPr>
            <a:xfrm>
              <a:off x="2183944" y="2570491"/>
              <a:ext cx="148302" cy="120888"/>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16;p23"/>
            <p:cNvSpPr/>
            <p:nvPr/>
          </p:nvSpPr>
          <p:spPr>
            <a:xfrm>
              <a:off x="2211356" y="2534864"/>
              <a:ext cx="20652" cy="51621"/>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17;p23"/>
            <p:cNvSpPr/>
            <p:nvPr/>
          </p:nvSpPr>
          <p:spPr>
            <a:xfrm>
              <a:off x="2340247" y="2160347"/>
              <a:ext cx="84650" cy="110109"/>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18;p23"/>
            <p:cNvSpPr/>
            <p:nvPr/>
          </p:nvSpPr>
          <p:spPr>
            <a:xfrm>
              <a:off x="2463753" y="2160347"/>
              <a:ext cx="85113" cy="110109"/>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9;p23"/>
            <p:cNvSpPr/>
            <p:nvPr/>
          </p:nvSpPr>
          <p:spPr>
            <a:xfrm>
              <a:off x="3128884" y="2707453"/>
              <a:ext cx="207725" cy="1412462"/>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0;p23"/>
            <p:cNvSpPr/>
            <p:nvPr/>
          </p:nvSpPr>
          <p:spPr>
            <a:xfrm>
              <a:off x="3165918" y="2275012"/>
              <a:ext cx="222164" cy="267803"/>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21;p23"/>
            <p:cNvSpPr/>
            <p:nvPr/>
          </p:nvSpPr>
          <p:spPr>
            <a:xfrm>
              <a:off x="2713752" y="4150765"/>
              <a:ext cx="64345" cy="82059"/>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22;p23"/>
            <p:cNvSpPr/>
            <p:nvPr/>
          </p:nvSpPr>
          <p:spPr>
            <a:xfrm>
              <a:off x="3079570" y="4160262"/>
              <a:ext cx="64345" cy="80894"/>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23;p23"/>
            <p:cNvSpPr/>
            <p:nvPr/>
          </p:nvSpPr>
          <p:spPr>
            <a:xfrm>
              <a:off x="2524875" y="4202843"/>
              <a:ext cx="252439" cy="133844"/>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24;p23"/>
            <p:cNvSpPr/>
            <p:nvPr/>
          </p:nvSpPr>
          <p:spPr>
            <a:xfrm>
              <a:off x="2572128" y="4249740"/>
              <a:ext cx="92559" cy="20768"/>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25;p23"/>
            <p:cNvSpPr/>
            <p:nvPr/>
          </p:nvSpPr>
          <p:spPr>
            <a:xfrm>
              <a:off x="2605608" y="4239424"/>
              <a:ext cx="92453" cy="20768"/>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26;p23"/>
            <p:cNvSpPr/>
            <p:nvPr/>
          </p:nvSpPr>
          <p:spPr>
            <a:xfrm>
              <a:off x="2640127" y="4227375"/>
              <a:ext cx="92453" cy="20768"/>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27;p23"/>
            <p:cNvSpPr/>
            <p:nvPr/>
          </p:nvSpPr>
          <p:spPr>
            <a:xfrm>
              <a:off x="2524875" y="4319694"/>
              <a:ext cx="242344" cy="16982"/>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28;p23"/>
            <p:cNvSpPr/>
            <p:nvPr/>
          </p:nvSpPr>
          <p:spPr>
            <a:xfrm>
              <a:off x="3071538" y="4207544"/>
              <a:ext cx="189019" cy="129143"/>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29;p23"/>
            <p:cNvSpPr/>
            <p:nvPr/>
          </p:nvSpPr>
          <p:spPr>
            <a:xfrm>
              <a:off x="3163173" y="4251348"/>
              <a:ext cx="72600" cy="20883"/>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30;p23"/>
            <p:cNvSpPr/>
            <p:nvPr/>
          </p:nvSpPr>
          <p:spPr>
            <a:xfrm>
              <a:off x="3138853" y="4240908"/>
              <a:ext cx="73188" cy="20768"/>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31;p23"/>
            <p:cNvSpPr/>
            <p:nvPr/>
          </p:nvSpPr>
          <p:spPr>
            <a:xfrm>
              <a:off x="3120052" y="4228868"/>
              <a:ext cx="73178" cy="20768"/>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32;p23"/>
            <p:cNvSpPr/>
            <p:nvPr/>
          </p:nvSpPr>
          <p:spPr>
            <a:xfrm>
              <a:off x="3080033" y="4319694"/>
              <a:ext cx="180523" cy="16982"/>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33;p23"/>
            <p:cNvSpPr/>
            <p:nvPr/>
          </p:nvSpPr>
          <p:spPr>
            <a:xfrm>
              <a:off x="2669369" y="2212281"/>
              <a:ext cx="567826" cy="198218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34;p23"/>
            <p:cNvSpPr/>
            <p:nvPr/>
          </p:nvSpPr>
          <p:spPr>
            <a:xfrm>
              <a:off x="2742194" y="3118455"/>
              <a:ext cx="468737" cy="51158"/>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35;p23"/>
            <p:cNvSpPr/>
            <p:nvPr/>
          </p:nvSpPr>
          <p:spPr>
            <a:xfrm>
              <a:off x="2736116" y="3189787"/>
              <a:ext cx="479284" cy="51958"/>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36;p23"/>
            <p:cNvSpPr/>
            <p:nvPr/>
          </p:nvSpPr>
          <p:spPr>
            <a:xfrm>
              <a:off x="2834051" y="2212281"/>
              <a:ext cx="283398" cy="160555"/>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37;p23"/>
            <p:cNvSpPr/>
            <p:nvPr/>
          </p:nvSpPr>
          <p:spPr>
            <a:xfrm>
              <a:off x="2757903" y="2238546"/>
              <a:ext cx="430775" cy="759465"/>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38;p23"/>
            <p:cNvSpPr/>
            <p:nvPr/>
          </p:nvSpPr>
          <p:spPr>
            <a:xfrm>
              <a:off x="2757903" y="2262626"/>
              <a:ext cx="430775" cy="735384"/>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39;p23"/>
            <p:cNvSpPr/>
            <p:nvPr/>
          </p:nvSpPr>
          <p:spPr>
            <a:xfrm>
              <a:off x="2673270" y="4062703"/>
              <a:ext cx="563578" cy="70317"/>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40;p23"/>
            <p:cNvSpPr/>
            <p:nvPr/>
          </p:nvSpPr>
          <p:spPr>
            <a:xfrm>
              <a:off x="2677854" y="3989888"/>
              <a:ext cx="558425" cy="70076"/>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41;p23"/>
            <p:cNvSpPr/>
            <p:nvPr/>
          </p:nvSpPr>
          <p:spPr>
            <a:xfrm>
              <a:off x="2678548" y="2288429"/>
              <a:ext cx="127428" cy="25438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42;p23"/>
            <p:cNvSpPr/>
            <p:nvPr/>
          </p:nvSpPr>
          <p:spPr>
            <a:xfrm>
              <a:off x="2898496" y="2212156"/>
              <a:ext cx="146809" cy="76289"/>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43;p23"/>
            <p:cNvSpPr/>
            <p:nvPr/>
          </p:nvSpPr>
          <p:spPr>
            <a:xfrm>
              <a:off x="3064613" y="2261017"/>
              <a:ext cx="129422" cy="196994"/>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44;p23"/>
            <p:cNvSpPr/>
            <p:nvPr/>
          </p:nvSpPr>
          <p:spPr>
            <a:xfrm>
              <a:off x="3032664" y="2132011"/>
              <a:ext cx="142686" cy="138429"/>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45;p23"/>
            <p:cNvSpPr/>
            <p:nvPr/>
          </p:nvSpPr>
          <p:spPr>
            <a:xfrm>
              <a:off x="2768565" y="2261017"/>
              <a:ext cx="127650" cy="185493"/>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46;p23"/>
            <p:cNvSpPr/>
            <p:nvPr/>
          </p:nvSpPr>
          <p:spPr>
            <a:xfrm>
              <a:off x="2783889" y="2154375"/>
              <a:ext cx="138477" cy="116062"/>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47;p23"/>
            <p:cNvSpPr/>
            <p:nvPr/>
          </p:nvSpPr>
          <p:spPr>
            <a:xfrm>
              <a:off x="2911682" y="2087484"/>
              <a:ext cx="132245" cy="150893"/>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48;p23"/>
            <p:cNvSpPr/>
            <p:nvPr/>
          </p:nvSpPr>
          <p:spPr>
            <a:xfrm>
              <a:off x="2911682" y="2087484"/>
              <a:ext cx="132245" cy="136974"/>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49;p23"/>
            <p:cNvSpPr/>
            <p:nvPr/>
          </p:nvSpPr>
          <p:spPr>
            <a:xfrm>
              <a:off x="2791277" y="1684775"/>
              <a:ext cx="429504" cy="446081"/>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50;p23"/>
            <p:cNvSpPr/>
            <p:nvPr/>
          </p:nvSpPr>
          <p:spPr>
            <a:xfrm>
              <a:off x="3072693" y="1935911"/>
              <a:ext cx="116" cy="356"/>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51;p23"/>
            <p:cNvSpPr/>
            <p:nvPr/>
          </p:nvSpPr>
          <p:spPr>
            <a:xfrm>
              <a:off x="2814778" y="1851557"/>
              <a:ext cx="259779" cy="327572"/>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52;p23"/>
            <p:cNvSpPr/>
            <p:nvPr/>
          </p:nvSpPr>
          <p:spPr>
            <a:xfrm>
              <a:off x="2830150" y="1839556"/>
              <a:ext cx="254837" cy="291229"/>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53;p23"/>
            <p:cNvSpPr/>
            <p:nvPr/>
          </p:nvSpPr>
          <p:spPr>
            <a:xfrm>
              <a:off x="3032896" y="1964950"/>
              <a:ext cx="79516" cy="100689"/>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54;p23"/>
            <p:cNvSpPr/>
            <p:nvPr/>
          </p:nvSpPr>
          <p:spPr>
            <a:xfrm>
              <a:off x="3034273" y="2061141"/>
              <a:ext cx="25815" cy="14352"/>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55;p23"/>
            <p:cNvSpPr/>
            <p:nvPr/>
          </p:nvSpPr>
          <p:spPr>
            <a:xfrm>
              <a:off x="1611479" y="4150765"/>
              <a:ext cx="70770" cy="82059"/>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56;p23"/>
            <p:cNvSpPr/>
            <p:nvPr/>
          </p:nvSpPr>
          <p:spPr>
            <a:xfrm>
              <a:off x="2013311" y="4160262"/>
              <a:ext cx="70770" cy="80894"/>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57;p23"/>
            <p:cNvSpPr/>
            <p:nvPr/>
          </p:nvSpPr>
          <p:spPr>
            <a:xfrm>
              <a:off x="1604140" y="2997934"/>
              <a:ext cx="551201" cy="1189084"/>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58;p23"/>
            <p:cNvSpPr/>
            <p:nvPr/>
          </p:nvSpPr>
          <p:spPr>
            <a:xfrm>
              <a:off x="1670993" y="3201393"/>
              <a:ext cx="176063" cy="941789"/>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59;p23"/>
            <p:cNvSpPr/>
            <p:nvPr/>
          </p:nvSpPr>
          <p:spPr>
            <a:xfrm>
              <a:off x="1872371" y="3020289"/>
              <a:ext cx="56658" cy="111034"/>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60;p23"/>
            <p:cNvSpPr/>
            <p:nvPr/>
          </p:nvSpPr>
          <p:spPr>
            <a:xfrm>
              <a:off x="1954365" y="3200777"/>
              <a:ext cx="80518" cy="954793"/>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61;p23"/>
            <p:cNvSpPr/>
            <p:nvPr/>
          </p:nvSpPr>
          <p:spPr>
            <a:xfrm>
              <a:off x="1683495" y="3020867"/>
              <a:ext cx="97500" cy="139816"/>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62;p23"/>
            <p:cNvSpPr/>
            <p:nvPr/>
          </p:nvSpPr>
          <p:spPr>
            <a:xfrm>
              <a:off x="2045528" y="3020867"/>
              <a:ext cx="70086" cy="117796"/>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63;p23"/>
            <p:cNvSpPr/>
            <p:nvPr/>
          </p:nvSpPr>
          <p:spPr>
            <a:xfrm>
              <a:off x="1404033" y="4202843"/>
              <a:ext cx="277320" cy="133844"/>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64;p23"/>
            <p:cNvSpPr/>
            <p:nvPr/>
          </p:nvSpPr>
          <p:spPr>
            <a:xfrm>
              <a:off x="1457122" y="4249287"/>
              <a:ext cx="92453" cy="20874"/>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65;p23"/>
            <p:cNvSpPr/>
            <p:nvPr/>
          </p:nvSpPr>
          <p:spPr>
            <a:xfrm>
              <a:off x="1490612" y="4238962"/>
              <a:ext cx="92443" cy="20768"/>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66;p23"/>
            <p:cNvSpPr/>
            <p:nvPr/>
          </p:nvSpPr>
          <p:spPr>
            <a:xfrm>
              <a:off x="1525016" y="4226922"/>
              <a:ext cx="92443" cy="20768"/>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67;p23"/>
            <p:cNvSpPr/>
            <p:nvPr/>
          </p:nvSpPr>
          <p:spPr>
            <a:xfrm>
              <a:off x="1404033" y="4319694"/>
              <a:ext cx="266194" cy="16982"/>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68;p23"/>
            <p:cNvSpPr/>
            <p:nvPr/>
          </p:nvSpPr>
          <p:spPr>
            <a:xfrm>
              <a:off x="2004594" y="4207544"/>
              <a:ext cx="207590" cy="129143"/>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69;p23"/>
            <p:cNvSpPr/>
            <p:nvPr/>
          </p:nvSpPr>
          <p:spPr>
            <a:xfrm>
              <a:off x="2110551" y="4250886"/>
              <a:ext cx="73178" cy="20768"/>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70;p23"/>
            <p:cNvSpPr/>
            <p:nvPr/>
          </p:nvSpPr>
          <p:spPr>
            <a:xfrm>
              <a:off x="2086126" y="4240455"/>
              <a:ext cx="73178" cy="20768"/>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71;p23"/>
            <p:cNvSpPr/>
            <p:nvPr/>
          </p:nvSpPr>
          <p:spPr>
            <a:xfrm>
              <a:off x="2067431" y="4228521"/>
              <a:ext cx="73188" cy="20777"/>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72;p23"/>
            <p:cNvSpPr/>
            <p:nvPr/>
          </p:nvSpPr>
          <p:spPr>
            <a:xfrm>
              <a:off x="2013879" y="4319694"/>
              <a:ext cx="198304" cy="16982"/>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73;p23"/>
            <p:cNvSpPr/>
            <p:nvPr/>
          </p:nvSpPr>
          <p:spPr>
            <a:xfrm>
              <a:off x="1675125" y="2175931"/>
              <a:ext cx="455887" cy="870335"/>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74;p23"/>
            <p:cNvSpPr/>
            <p:nvPr/>
          </p:nvSpPr>
          <p:spPr>
            <a:xfrm>
              <a:off x="1348063" y="2234414"/>
              <a:ext cx="350382" cy="466329"/>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75;p23"/>
            <p:cNvSpPr/>
            <p:nvPr/>
          </p:nvSpPr>
          <p:spPr>
            <a:xfrm>
              <a:off x="1303575" y="2036658"/>
              <a:ext cx="176284" cy="264306"/>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76;p23"/>
            <p:cNvSpPr/>
            <p:nvPr/>
          </p:nvSpPr>
          <p:spPr>
            <a:xfrm>
              <a:off x="1325131" y="2165384"/>
              <a:ext cx="25247" cy="56774"/>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77;p23"/>
            <p:cNvSpPr/>
            <p:nvPr/>
          </p:nvSpPr>
          <p:spPr>
            <a:xfrm>
              <a:off x="1341071" y="2163776"/>
              <a:ext cx="40611" cy="59644"/>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78;p23"/>
            <p:cNvSpPr/>
            <p:nvPr/>
          </p:nvSpPr>
          <p:spPr>
            <a:xfrm>
              <a:off x="1391878" y="2167523"/>
              <a:ext cx="58151" cy="36517"/>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79;p23"/>
            <p:cNvSpPr/>
            <p:nvPr/>
          </p:nvSpPr>
          <p:spPr>
            <a:xfrm>
              <a:off x="1383729" y="2197217"/>
              <a:ext cx="36941" cy="48105"/>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80;p23"/>
            <p:cNvSpPr/>
            <p:nvPr/>
          </p:nvSpPr>
          <p:spPr>
            <a:xfrm>
              <a:off x="2102865" y="2105177"/>
              <a:ext cx="290747" cy="224225"/>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81;p23"/>
            <p:cNvSpPr/>
            <p:nvPr/>
          </p:nvSpPr>
          <p:spPr>
            <a:xfrm>
              <a:off x="1828451" y="2049468"/>
              <a:ext cx="143370" cy="165563"/>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82;p23"/>
            <p:cNvSpPr/>
            <p:nvPr/>
          </p:nvSpPr>
          <p:spPr>
            <a:xfrm>
              <a:off x="1828451" y="2049468"/>
              <a:ext cx="143370" cy="146558"/>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83;p23"/>
            <p:cNvSpPr/>
            <p:nvPr/>
          </p:nvSpPr>
          <p:spPr>
            <a:xfrm>
              <a:off x="2028105" y="1918862"/>
              <a:ext cx="76540" cy="115012"/>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84;p23"/>
            <p:cNvSpPr/>
            <p:nvPr/>
          </p:nvSpPr>
          <p:spPr>
            <a:xfrm>
              <a:off x="1784646" y="1886375"/>
              <a:ext cx="116" cy="356"/>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85;p23"/>
            <p:cNvSpPr/>
            <p:nvPr/>
          </p:nvSpPr>
          <p:spPr>
            <a:xfrm>
              <a:off x="1783038" y="1785339"/>
              <a:ext cx="297394" cy="36170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86;p23"/>
            <p:cNvSpPr/>
            <p:nvPr/>
          </p:nvSpPr>
          <p:spPr>
            <a:xfrm>
              <a:off x="1744781" y="1918805"/>
              <a:ext cx="88956" cy="109772"/>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87;p23"/>
            <p:cNvSpPr/>
            <p:nvPr/>
          </p:nvSpPr>
          <p:spPr>
            <a:xfrm>
              <a:off x="1806548" y="2022383"/>
              <a:ext cx="28223" cy="17213"/>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88;p23"/>
            <p:cNvSpPr/>
            <p:nvPr/>
          </p:nvSpPr>
          <p:spPr>
            <a:xfrm>
              <a:off x="1825118" y="1878804"/>
              <a:ext cx="252092" cy="360352"/>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89;p23"/>
            <p:cNvSpPr/>
            <p:nvPr/>
          </p:nvSpPr>
          <p:spPr>
            <a:xfrm>
              <a:off x="1772029" y="1704269"/>
              <a:ext cx="318836" cy="263439"/>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90;p23"/>
            <p:cNvSpPr/>
            <p:nvPr/>
          </p:nvSpPr>
          <p:spPr>
            <a:xfrm>
              <a:off x="1745310" y="2646032"/>
              <a:ext cx="39686" cy="61436"/>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91;p23"/>
            <p:cNvSpPr/>
            <p:nvPr/>
          </p:nvSpPr>
          <p:spPr>
            <a:xfrm>
              <a:off x="1816748" y="2518731"/>
              <a:ext cx="23407" cy="66493"/>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92;p23"/>
            <p:cNvSpPr/>
            <p:nvPr/>
          </p:nvSpPr>
          <p:spPr>
            <a:xfrm>
              <a:off x="1581091" y="2472133"/>
              <a:ext cx="67447" cy="15383"/>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93;p23"/>
            <p:cNvSpPr/>
            <p:nvPr/>
          </p:nvSpPr>
          <p:spPr>
            <a:xfrm>
              <a:off x="1511936" y="2616174"/>
              <a:ext cx="67562" cy="15373"/>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94;p23"/>
            <p:cNvSpPr/>
            <p:nvPr/>
          </p:nvSpPr>
          <p:spPr>
            <a:xfrm>
              <a:off x="1458269" y="2458148"/>
              <a:ext cx="33039" cy="42450"/>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95;p23"/>
            <p:cNvSpPr/>
            <p:nvPr/>
          </p:nvSpPr>
          <p:spPr>
            <a:xfrm>
              <a:off x="1375822" y="2440946"/>
              <a:ext cx="48981" cy="22723"/>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96;p23"/>
            <p:cNvSpPr/>
            <p:nvPr/>
          </p:nvSpPr>
          <p:spPr>
            <a:xfrm>
              <a:off x="1401394" y="2316524"/>
              <a:ext cx="29822" cy="41757"/>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97;p23"/>
            <p:cNvSpPr/>
            <p:nvPr/>
          </p:nvSpPr>
          <p:spPr>
            <a:xfrm>
              <a:off x="1619396" y="2343127"/>
              <a:ext cx="16404" cy="4233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98;p23"/>
            <p:cNvSpPr/>
            <p:nvPr/>
          </p:nvSpPr>
          <p:spPr>
            <a:xfrm>
              <a:off x="2043005" y="2545199"/>
              <a:ext cx="42788" cy="59750"/>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99;p23"/>
            <p:cNvSpPr/>
            <p:nvPr/>
          </p:nvSpPr>
          <p:spPr>
            <a:xfrm>
              <a:off x="1730170" y="2355099"/>
              <a:ext cx="60569" cy="42749"/>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00;p23"/>
            <p:cNvSpPr/>
            <p:nvPr/>
          </p:nvSpPr>
          <p:spPr>
            <a:xfrm>
              <a:off x="1976267" y="2766967"/>
              <a:ext cx="39686" cy="61484"/>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01;p23"/>
            <p:cNvSpPr/>
            <p:nvPr/>
          </p:nvSpPr>
          <p:spPr>
            <a:xfrm>
              <a:off x="2071909" y="2688421"/>
              <a:ext cx="43471" cy="29938"/>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02;p23"/>
            <p:cNvSpPr/>
            <p:nvPr/>
          </p:nvSpPr>
          <p:spPr>
            <a:xfrm>
              <a:off x="1869616" y="2391824"/>
              <a:ext cx="61022" cy="42027"/>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03;p23"/>
            <p:cNvSpPr/>
            <p:nvPr/>
          </p:nvSpPr>
          <p:spPr>
            <a:xfrm>
              <a:off x="1721568" y="2466653"/>
              <a:ext cx="33955" cy="56880"/>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04;p23"/>
            <p:cNvSpPr/>
            <p:nvPr/>
          </p:nvSpPr>
          <p:spPr>
            <a:xfrm>
              <a:off x="1607125" y="2557710"/>
              <a:ext cx="30747" cy="55271"/>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05;p23"/>
            <p:cNvSpPr/>
            <p:nvPr/>
          </p:nvSpPr>
          <p:spPr>
            <a:xfrm>
              <a:off x="1432013" y="2536029"/>
              <a:ext cx="34070" cy="56880"/>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06;p23"/>
            <p:cNvSpPr/>
            <p:nvPr/>
          </p:nvSpPr>
          <p:spPr>
            <a:xfrm>
              <a:off x="2063761" y="2241792"/>
              <a:ext cx="41410" cy="52959"/>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07;p23"/>
            <p:cNvSpPr/>
            <p:nvPr/>
          </p:nvSpPr>
          <p:spPr>
            <a:xfrm>
              <a:off x="2324191" y="2110677"/>
              <a:ext cx="28917" cy="26624"/>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08;p23"/>
            <p:cNvSpPr/>
            <p:nvPr/>
          </p:nvSpPr>
          <p:spPr>
            <a:xfrm>
              <a:off x="2187499" y="2262250"/>
              <a:ext cx="16414" cy="32953"/>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09;p23"/>
            <p:cNvSpPr/>
            <p:nvPr/>
          </p:nvSpPr>
          <p:spPr>
            <a:xfrm>
              <a:off x="2165365" y="2174101"/>
              <a:ext cx="15036" cy="44502"/>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10;p23"/>
            <p:cNvSpPr/>
            <p:nvPr/>
          </p:nvSpPr>
          <p:spPr>
            <a:xfrm>
              <a:off x="2252753" y="2154722"/>
              <a:ext cx="41410" cy="52988"/>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11;p23"/>
            <p:cNvSpPr/>
            <p:nvPr/>
          </p:nvSpPr>
          <p:spPr>
            <a:xfrm>
              <a:off x="2333938" y="2177463"/>
              <a:ext cx="33155" cy="3013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12;p23"/>
            <p:cNvSpPr/>
            <p:nvPr/>
          </p:nvSpPr>
          <p:spPr>
            <a:xfrm>
              <a:off x="2050123" y="2923087"/>
              <a:ext cx="52073" cy="52382"/>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13;p23"/>
            <p:cNvSpPr/>
            <p:nvPr/>
          </p:nvSpPr>
          <p:spPr>
            <a:xfrm>
              <a:off x="1913421" y="2915054"/>
              <a:ext cx="52083" cy="52276"/>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14;p23"/>
            <p:cNvSpPr/>
            <p:nvPr/>
          </p:nvSpPr>
          <p:spPr>
            <a:xfrm>
              <a:off x="1803331" y="2874351"/>
              <a:ext cx="42335" cy="60068"/>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15;p23"/>
            <p:cNvSpPr/>
            <p:nvPr/>
          </p:nvSpPr>
          <p:spPr>
            <a:xfrm>
              <a:off x="1795193" y="2996566"/>
              <a:ext cx="33155" cy="48057"/>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16;p23"/>
            <p:cNvSpPr/>
            <p:nvPr/>
          </p:nvSpPr>
          <p:spPr>
            <a:xfrm>
              <a:off x="1857692" y="2756922"/>
              <a:ext cx="40033" cy="61330"/>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17;p23"/>
            <p:cNvSpPr/>
            <p:nvPr/>
          </p:nvSpPr>
          <p:spPr>
            <a:xfrm>
              <a:off x="2022364" y="2999456"/>
              <a:ext cx="18822" cy="41718"/>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18;p23"/>
            <p:cNvSpPr/>
            <p:nvPr/>
          </p:nvSpPr>
          <p:spPr>
            <a:xfrm>
              <a:off x="1857346" y="2250413"/>
              <a:ext cx="40033" cy="61311"/>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19;p23"/>
            <p:cNvSpPr/>
            <p:nvPr/>
          </p:nvSpPr>
          <p:spPr>
            <a:xfrm>
              <a:off x="2091856" y="2827223"/>
              <a:ext cx="27655" cy="55820"/>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20;p23"/>
            <p:cNvSpPr/>
            <p:nvPr/>
          </p:nvSpPr>
          <p:spPr>
            <a:xfrm>
              <a:off x="2040144" y="2420305"/>
              <a:ext cx="24890" cy="66300"/>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21;p23"/>
            <p:cNvSpPr/>
            <p:nvPr/>
          </p:nvSpPr>
          <p:spPr>
            <a:xfrm>
              <a:off x="1952294" y="2466633"/>
              <a:ext cx="24900" cy="66300"/>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22;p23"/>
            <p:cNvSpPr/>
            <p:nvPr/>
          </p:nvSpPr>
          <p:spPr>
            <a:xfrm>
              <a:off x="1986130" y="2300016"/>
              <a:ext cx="44165" cy="58835"/>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23;p23"/>
            <p:cNvSpPr/>
            <p:nvPr/>
          </p:nvSpPr>
          <p:spPr>
            <a:xfrm>
              <a:off x="1697258" y="2818217"/>
              <a:ext cx="34985" cy="6356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24;p23"/>
            <p:cNvSpPr/>
            <p:nvPr/>
          </p:nvSpPr>
          <p:spPr>
            <a:xfrm>
              <a:off x="1756088" y="2766669"/>
              <a:ext cx="38202" cy="62091"/>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25;p23"/>
            <p:cNvSpPr/>
            <p:nvPr/>
          </p:nvSpPr>
          <p:spPr>
            <a:xfrm>
              <a:off x="1905398" y="2622348"/>
              <a:ext cx="34985" cy="6356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26;p23"/>
            <p:cNvSpPr/>
            <p:nvPr/>
          </p:nvSpPr>
          <p:spPr>
            <a:xfrm>
              <a:off x="1680518" y="2945182"/>
              <a:ext cx="47026" cy="2214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27;p23"/>
            <p:cNvSpPr/>
            <p:nvPr/>
          </p:nvSpPr>
          <p:spPr>
            <a:xfrm>
              <a:off x="1677879" y="2240608"/>
              <a:ext cx="130800" cy="197081"/>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28;p23"/>
            <p:cNvSpPr/>
            <p:nvPr/>
          </p:nvSpPr>
          <p:spPr>
            <a:xfrm>
              <a:off x="1699329" y="2101739"/>
              <a:ext cx="147724" cy="146838"/>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29;p23"/>
            <p:cNvSpPr/>
            <p:nvPr/>
          </p:nvSpPr>
          <p:spPr>
            <a:xfrm>
              <a:off x="3622332" y="3245978"/>
              <a:ext cx="180648" cy="970157"/>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30;p23"/>
            <p:cNvSpPr/>
            <p:nvPr/>
          </p:nvSpPr>
          <p:spPr>
            <a:xfrm>
              <a:off x="3626233" y="3298268"/>
              <a:ext cx="175706" cy="135231"/>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31;p23"/>
            <p:cNvSpPr/>
            <p:nvPr/>
          </p:nvSpPr>
          <p:spPr>
            <a:xfrm>
              <a:off x="3679101" y="4203180"/>
              <a:ext cx="276751" cy="133506"/>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32;p23"/>
            <p:cNvSpPr/>
            <p:nvPr/>
          </p:nvSpPr>
          <p:spPr>
            <a:xfrm>
              <a:off x="3792051" y="4245040"/>
              <a:ext cx="97616" cy="19737"/>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33;p23"/>
            <p:cNvSpPr/>
            <p:nvPr/>
          </p:nvSpPr>
          <p:spPr>
            <a:xfrm>
              <a:off x="3756732" y="4234608"/>
              <a:ext cx="92453" cy="20768"/>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34;p23"/>
            <p:cNvSpPr/>
            <p:nvPr/>
          </p:nvSpPr>
          <p:spPr>
            <a:xfrm>
              <a:off x="3731160" y="4222675"/>
              <a:ext cx="92453" cy="20768"/>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35;p23"/>
            <p:cNvSpPr/>
            <p:nvPr/>
          </p:nvSpPr>
          <p:spPr>
            <a:xfrm>
              <a:off x="3690225" y="4319694"/>
              <a:ext cx="265626" cy="16982"/>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36;p23"/>
            <p:cNvSpPr/>
            <p:nvPr/>
          </p:nvSpPr>
          <p:spPr>
            <a:xfrm>
              <a:off x="3244936" y="3270751"/>
              <a:ext cx="293724" cy="961882"/>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37;p23"/>
            <p:cNvSpPr/>
            <p:nvPr/>
          </p:nvSpPr>
          <p:spPr>
            <a:xfrm>
              <a:off x="3349179" y="3334165"/>
              <a:ext cx="179608" cy="94148"/>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38;p23"/>
            <p:cNvSpPr/>
            <p:nvPr/>
          </p:nvSpPr>
          <p:spPr>
            <a:xfrm>
              <a:off x="3117529" y="4207775"/>
              <a:ext cx="207137" cy="128912"/>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39;p23"/>
            <p:cNvSpPr/>
            <p:nvPr/>
          </p:nvSpPr>
          <p:spPr>
            <a:xfrm>
              <a:off x="3147685" y="4248825"/>
              <a:ext cx="73178" cy="20768"/>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40;p23"/>
            <p:cNvSpPr/>
            <p:nvPr/>
          </p:nvSpPr>
          <p:spPr>
            <a:xfrm>
              <a:off x="3172111" y="4238500"/>
              <a:ext cx="73178" cy="20768"/>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41;p23"/>
            <p:cNvSpPr/>
            <p:nvPr/>
          </p:nvSpPr>
          <p:spPr>
            <a:xfrm>
              <a:off x="3190806" y="4226460"/>
              <a:ext cx="73178" cy="20768"/>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42;p23"/>
            <p:cNvSpPr/>
            <p:nvPr/>
          </p:nvSpPr>
          <p:spPr>
            <a:xfrm>
              <a:off x="3117529" y="4319694"/>
              <a:ext cx="197842" cy="16982"/>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43;p23"/>
            <p:cNvSpPr/>
            <p:nvPr/>
          </p:nvSpPr>
          <p:spPr>
            <a:xfrm>
              <a:off x="3345394" y="2221691"/>
              <a:ext cx="496604" cy="698559"/>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44;p23"/>
            <p:cNvSpPr/>
            <p:nvPr/>
          </p:nvSpPr>
          <p:spPr>
            <a:xfrm>
              <a:off x="3367065" y="2276736"/>
              <a:ext cx="31778" cy="31893"/>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45;p23"/>
            <p:cNvSpPr/>
            <p:nvPr/>
          </p:nvSpPr>
          <p:spPr>
            <a:xfrm>
              <a:off x="3410638" y="2237400"/>
              <a:ext cx="30063" cy="16982"/>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46;p23"/>
            <p:cNvSpPr/>
            <p:nvPr/>
          </p:nvSpPr>
          <p:spPr>
            <a:xfrm>
              <a:off x="3441142" y="2319732"/>
              <a:ext cx="31778" cy="31893"/>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47;p23"/>
            <p:cNvSpPr/>
            <p:nvPr/>
          </p:nvSpPr>
          <p:spPr>
            <a:xfrm>
              <a:off x="3395960" y="2384418"/>
              <a:ext cx="31778" cy="31884"/>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48;p23"/>
            <p:cNvSpPr/>
            <p:nvPr/>
          </p:nvSpPr>
          <p:spPr>
            <a:xfrm>
              <a:off x="3368442" y="2441524"/>
              <a:ext cx="14458" cy="30285"/>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49;p23"/>
            <p:cNvSpPr/>
            <p:nvPr/>
          </p:nvSpPr>
          <p:spPr>
            <a:xfrm>
              <a:off x="3494925" y="2425583"/>
              <a:ext cx="31778" cy="31778"/>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50;p23"/>
            <p:cNvSpPr/>
            <p:nvPr/>
          </p:nvSpPr>
          <p:spPr>
            <a:xfrm>
              <a:off x="3753524" y="2271804"/>
              <a:ext cx="30863" cy="20883"/>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51;p23"/>
            <p:cNvSpPr/>
            <p:nvPr/>
          </p:nvSpPr>
          <p:spPr>
            <a:xfrm>
              <a:off x="3424864" y="2485675"/>
              <a:ext cx="31778" cy="31778"/>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52;p23"/>
            <p:cNvSpPr/>
            <p:nvPr/>
          </p:nvSpPr>
          <p:spPr>
            <a:xfrm>
              <a:off x="3530938" y="2518124"/>
              <a:ext cx="31778" cy="31778"/>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53;p23"/>
            <p:cNvSpPr/>
            <p:nvPr/>
          </p:nvSpPr>
          <p:spPr>
            <a:xfrm>
              <a:off x="3720382" y="2589341"/>
              <a:ext cx="18244" cy="31200"/>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54;p23"/>
            <p:cNvSpPr/>
            <p:nvPr/>
          </p:nvSpPr>
          <p:spPr>
            <a:xfrm>
              <a:off x="3392637" y="2563653"/>
              <a:ext cx="19159" cy="3131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55;p23"/>
            <p:cNvSpPr/>
            <p:nvPr/>
          </p:nvSpPr>
          <p:spPr>
            <a:xfrm>
              <a:off x="3641258" y="2542781"/>
              <a:ext cx="31778" cy="31778"/>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56;p23"/>
            <p:cNvSpPr/>
            <p:nvPr/>
          </p:nvSpPr>
          <p:spPr>
            <a:xfrm>
              <a:off x="3673023" y="2391064"/>
              <a:ext cx="31893" cy="31778"/>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57;p23"/>
            <p:cNvSpPr/>
            <p:nvPr/>
          </p:nvSpPr>
          <p:spPr>
            <a:xfrm>
              <a:off x="3737700" y="2343358"/>
              <a:ext cx="31778" cy="31778"/>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58;p23"/>
            <p:cNvSpPr/>
            <p:nvPr/>
          </p:nvSpPr>
          <p:spPr>
            <a:xfrm>
              <a:off x="3682308" y="2287966"/>
              <a:ext cx="31778" cy="31778"/>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59;p23"/>
            <p:cNvSpPr/>
            <p:nvPr/>
          </p:nvSpPr>
          <p:spPr>
            <a:xfrm>
              <a:off x="3562703" y="2623860"/>
              <a:ext cx="31778" cy="31893"/>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60;p23"/>
            <p:cNvSpPr/>
            <p:nvPr/>
          </p:nvSpPr>
          <p:spPr>
            <a:xfrm>
              <a:off x="3470383" y="2688190"/>
              <a:ext cx="31893" cy="31778"/>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61;p23"/>
            <p:cNvSpPr/>
            <p:nvPr/>
          </p:nvSpPr>
          <p:spPr>
            <a:xfrm>
              <a:off x="3416379" y="2720986"/>
              <a:ext cx="15258" cy="30863"/>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62;p23"/>
            <p:cNvSpPr/>
            <p:nvPr/>
          </p:nvSpPr>
          <p:spPr>
            <a:xfrm>
              <a:off x="3448481" y="2595418"/>
              <a:ext cx="31893" cy="31893"/>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63;p23"/>
            <p:cNvSpPr/>
            <p:nvPr/>
          </p:nvSpPr>
          <p:spPr>
            <a:xfrm>
              <a:off x="3596192" y="2434184"/>
              <a:ext cx="31884" cy="31778"/>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64;p23"/>
            <p:cNvSpPr/>
            <p:nvPr/>
          </p:nvSpPr>
          <p:spPr>
            <a:xfrm>
              <a:off x="3700541" y="2480166"/>
              <a:ext cx="31893" cy="31893"/>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65;p23"/>
            <p:cNvSpPr/>
            <p:nvPr/>
          </p:nvSpPr>
          <p:spPr>
            <a:xfrm>
              <a:off x="3661668" y="2652187"/>
              <a:ext cx="31778" cy="31778"/>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66;p23"/>
            <p:cNvSpPr/>
            <p:nvPr/>
          </p:nvSpPr>
          <p:spPr>
            <a:xfrm>
              <a:off x="3573943" y="2732110"/>
              <a:ext cx="31893" cy="31893"/>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67;p23"/>
            <p:cNvSpPr/>
            <p:nvPr/>
          </p:nvSpPr>
          <p:spPr>
            <a:xfrm>
              <a:off x="3470383" y="2781771"/>
              <a:ext cx="31893" cy="31893"/>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68;p23"/>
            <p:cNvSpPr/>
            <p:nvPr/>
          </p:nvSpPr>
          <p:spPr>
            <a:xfrm>
              <a:off x="3668660" y="2771677"/>
              <a:ext cx="31893" cy="31778"/>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769;p23"/>
            <p:cNvSpPr/>
            <p:nvPr/>
          </p:nvSpPr>
          <p:spPr>
            <a:xfrm>
              <a:off x="3456967" y="2221691"/>
              <a:ext cx="210807" cy="164379"/>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70;p23"/>
            <p:cNvSpPr/>
            <p:nvPr/>
          </p:nvSpPr>
          <p:spPr>
            <a:xfrm>
              <a:off x="3313282" y="2794042"/>
              <a:ext cx="525848" cy="600972"/>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71;p23"/>
            <p:cNvSpPr/>
            <p:nvPr/>
          </p:nvSpPr>
          <p:spPr>
            <a:xfrm>
              <a:off x="3389998" y="2848663"/>
              <a:ext cx="365630" cy="62823"/>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72;p23"/>
            <p:cNvSpPr/>
            <p:nvPr/>
          </p:nvSpPr>
          <p:spPr>
            <a:xfrm>
              <a:off x="3325899" y="3208135"/>
              <a:ext cx="497519" cy="86827"/>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73;p23"/>
            <p:cNvSpPr/>
            <p:nvPr/>
          </p:nvSpPr>
          <p:spPr>
            <a:xfrm>
              <a:off x="3340578" y="3090706"/>
              <a:ext cx="463343" cy="82011"/>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74;p23"/>
            <p:cNvSpPr/>
            <p:nvPr/>
          </p:nvSpPr>
          <p:spPr>
            <a:xfrm>
              <a:off x="3360072" y="2973277"/>
              <a:ext cx="418609" cy="68824"/>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75;p23"/>
            <p:cNvSpPr/>
            <p:nvPr/>
          </p:nvSpPr>
          <p:spPr>
            <a:xfrm>
              <a:off x="3313282" y="3280382"/>
              <a:ext cx="525848" cy="114588"/>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76;p23"/>
            <p:cNvSpPr/>
            <p:nvPr/>
          </p:nvSpPr>
          <p:spPr>
            <a:xfrm>
              <a:off x="3339201" y="1727087"/>
              <a:ext cx="474006" cy="466897"/>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77;p23"/>
            <p:cNvSpPr/>
            <p:nvPr/>
          </p:nvSpPr>
          <p:spPr>
            <a:xfrm>
              <a:off x="3505366" y="2100169"/>
              <a:ext cx="130405" cy="151616"/>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78;p23"/>
            <p:cNvSpPr/>
            <p:nvPr/>
          </p:nvSpPr>
          <p:spPr>
            <a:xfrm>
              <a:off x="3505366" y="2100169"/>
              <a:ext cx="130405" cy="135298"/>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79;p23"/>
            <p:cNvSpPr/>
            <p:nvPr/>
          </p:nvSpPr>
          <p:spPr>
            <a:xfrm>
              <a:off x="3381734" y="1984059"/>
              <a:ext cx="70317" cy="104580"/>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80;p23"/>
            <p:cNvSpPr/>
            <p:nvPr/>
          </p:nvSpPr>
          <p:spPr>
            <a:xfrm>
              <a:off x="3672677" y="1949790"/>
              <a:ext cx="125" cy="356"/>
            </a:xfrm>
            <a:custGeom>
              <a:avLst/>
              <a:gdLst/>
              <a:ahLst/>
              <a:cxnLst/>
              <a:rect l="l" t="t" r="r" b="b"/>
              <a:pathLst>
                <a:path w="13" h="37" extrusionOk="0">
                  <a:moveTo>
                    <a:pt x="1" y="0"/>
                  </a:moveTo>
                  <a:cubicBezTo>
                    <a:pt x="12" y="24"/>
                    <a:pt x="12" y="36"/>
                    <a:pt x="12" y="36"/>
                  </a:cubicBezTo>
                  <a:lnTo>
                    <a:pt x="12"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81;p23"/>
            <p:cNvSpPr/>
            <p:nvPr/>
          </p:nvSpPr>
          <p:spPr>
            <a:xfrm>
              <a:off x="3406169" y="1859801"/>
              <a:ext cx="268833" cy="330549"/>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82;p23"/>
            <p:cNvSpPr/>
            <p:nvPr/>
          </p:nvSpPr>
          <p:spPr>
            <a:xfrm>
              <a:off x="3629440" y="1979368"/>
              <a:ext cx="80932" cy="100737"/>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83;p23"/>
            <p:cNvSpPr/>
            <p:nvPr/>
          </p:nvSpPr>
          <p:spPr>
            <a:xfrm>
              <a:off x="3629219" y="2074789"/>
              <a:ext cx="25805" cy="15373"/>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84;p23"/>
            <p:cNvSpPr/>
            <p:nvPr/>
          </p:nvSpPr>
          <p:spPr>
            <a:xfrm>
              <a:off x="3387051" y="1808185"/>
              <a:ext cx="326715" cy="239252"/>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85;p23"/>
            <p:cNvSpPr/>
            <p:nvPr/>
          </p:nvSpPr>
          <p:spPr>
            <a:xfrm>
              <a:off x="3398137" y="1806673"/>
              <a:ext cx="302441" cy="182478"/>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86;p23"/>
            <p:cNvSpPr/>
            <p:nvPr/>
          </p:nvSpPr>
          <p:spPr>
            <a:xfrm>
              <a:off x="3141839" y="2204604"/>
              <a:ext cx="230188" cy="204267"/>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87;p23"/>
            <p:cNvSpPr/>
            <p:nvPr/>
          </p:nvSpPr>
          <p:spPr>
            <a:xfrm>
              <a:off x="3619809" y="2583629"/>
              <a:ext cx="149448" cy="129865"/>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88;p23"/>
            <p:cNvSpPr/>
            <p:nvPr/>
          </p:nvSpPr>
          <p:spPr>
            <a:xfrm>
              <a:off x="3729561" y="2558413"/>
              <a:ext cx="27414" cy="52276"/>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89;p23"/>
            <p:cNvSpPr/>
            <p:nvPr/>
          </p:nvSpPr>
          <p:spPr>
            <a:xfrm>
              <a:off x="3764996" y="2276736"/>
              <a:ext cx="304503" cy="350604"/>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0;p23"/>
            <p:cNvSpPr/>
            <p:nvPr/>
          </p:nvSpPr>
          <p:spPr>
            <a:xfrm>
              <a:off x="3953063" y="2074674"/>
              <a:ext cx="150826" cy="226287"/>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1;p23"/>
            <p:cNvSpPr/>
            <p:nvPr/>
          </p:nvSpPr>
          <p:spPr>
            <a:xfrm>
              <a:off x="4063836" y="2184908"/>
              <a:ext cx="21577" cy="48606"/>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2;p23"/>
            <p:cNvSpPr/>
            <p:nvPr/>
          </p:nvSpPr>
          <p:spPr>
            <a:xfrm>
              <a:off x="4037003" y="2183540"/>
              <a:ext cx="34879" cy="51004"/>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3;p23"/>
            <p:cNvSpPr/>
            <p:nvPr/>
          </p:nvSpPr>
          <p:spPr>
            <a:xfrm>
              <a:off x="3978519" y="2186719"/>
              <a:ext cx="49781" cy="31200"/>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4;p23"/>
            <p:cNvSpPr/>
            <p:nvPr/>
          </p:nvSpPr>
          <p:spPr>
            <a:xfrm>
              <a:off x="4003629" y="2212117"/>
              <a:ext cx="31672" cy="41237"/>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6724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a:t>Building Beyond the Umbrella</a:t>
            </a:r>
          </a:p>
        </p:txBody>
      </p:sp>
      <p:sp>
        <p:nvSpPr>
          <p:cNvPr id="31" name="Content Placeholder 2"/>
          <p:cNvSpPr txBox="1">
            <a:spLocks/>
          </p:cNvSpPr>
          <p:nvPr/>
        </p:nvSpPr>
        <p:spPr>
          <a:xfrm>
            <a:off x="188999" y="1735117"/>
            <a:ext cx="6406355" cy="3751283"/>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a:off x="6811018" y="1859536"/>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a:t>
            </a:r>
            <a:endParaRPr>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15</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extLst>
      <p:ext uri="{BB962C8B-B14F-4D97-AF65-F5344CB8AC3E}">
        <p14:creationId xmlns:p14="http://schemas.microsoft.com/office/powerpoint/2010/main" val="3583728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8999" y="1972845"/>
            <a:ext cx="1905001" cy="2333265"/>
          </a:xfrm>
        </p:spPr>
        <p:txBody>
          <a:bodyPr>
            <a:normAutofit fontScale="90000"/>
          </a:bodyPr>
          <a:lstStyle/>
          <a:p>
            <a:pPr algn="l"/>
            <a:r>
              <a:rPr lang="en-US"/>
              <a:t>Using this page with others to build solidarity.</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4236823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a:t>Questions to Ask</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52400" y="908050"/>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17987" y="1259665"/>
            <a:ext cx="505804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What is clearer to you? </a:t>
            </a:r>
          </a:p>
          <a:p>
            <a:r>
              <a:rPr lang="en-US" sz="3600"/>
              <a:t>Do you feel you can find yourself here?</a:t>
            </a:r>
          </a:p>
          <a:p>
            <a:r>
              <a:rPr lang="en-US" sz="3600"/>
              <a:t>Do you feel there is any nuance that may be missing?</a:t>
            </a:r>
          </a:p>
          <a:p>
            <a:r>
              <a:rPr lang="en-US" sz="3600"/>
              <a:t>How do our current union practices support the nuances we found?</a:t>
            </a:r>
          </a:p>
          <a:p>
            <a:pPr algn="l"/>
            <a:endParaRPr lang="en-US"/>
          </a:p>
        </p:txBody>
      </p:sp>
    </p:spTree>
    <p:extLst>
      <p:ext uri="{BB962C8B-B14F-4D97-AF65-F5344CB8AC3E}">
        <p14:creationId xmlns:p14="http://schemas.microsoft.com/office/powerpoint/2010/main" val="1382051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743692" y="971107"/>
            <a:ext cx="6400308"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Our society and our unions reinforce the gender and sex binary – this is a construct</a:t>
            </a:r>
          </a:p>
          <a:p>
            <a:pPr indent="-393700">
              <a:lnSpc>
                <a:spcPct val="114999"/>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People under the umbrella AND people not under the umbrella suffer from the binary construct. </a:t>
            </a:r>
          </a:p>
          <a:p>
            <a:pPr lvl="0" indent="-393700" algn="l" rtl="0">
              <a:lnSpc>
                <a:spcPct val="114999"/>
              </a:lnSpc>
              <a:spcBef>
                <a:spcPts val="0"/>
              </a:spcBef>
              <a:spcAft>
                <a:spcPts val="0"/>
              </a:spcAft>
              <a:buClr>
                <a:srgbClr val="000000"/>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Building shared understanding and shared values IS the best way to begin. </a:t>
            </a:r>
          </a:p>
          <a:p>
            <a:pPr marL="0" indent="0">
              <a:spcBef>
                <a:spcPts val="1200"/>
              </a:spcBef>
              <a:buNone/>
            </a:pPr>
            <a:endParaRPr lang="en-US">
              <a:solidFill>
                <a:schemeClr val="dk1"/>
              </a:solidFill>
              <a:latin typeface="Calibri" panose="020F0502020204030204" pitchFamily="34" charset="0"/>
              <a:ea typeface="Times New Roman"/>
              <a:cs typeface="Calibri" panose="020F0502020204030204" pitchFamily="34" charset="0"/>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933244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dirty="0"/>
              <a:t>Terminology </a:t>
            </a:r>
            <a:endParaRPr lang="en-US" dirty="0"/>
          </a:p>
        </p:txBody>
      </p:sp>
      <p:pic>
        <p:nvPicPr>
          <p:cNvPr id="2" name="Picture 2">
            <a:extLst>
              <a:ext uri="{FF2B5EF4-FFF2-40B4-BE49-F238E27FC236}">
                <a16:creationId xmlns:a16="http://schemas.microsoft.com/office/drawing/2014/main" id="{46B6A24F-8F16-3233-764D-252528C722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82491"/>
            <a:ext cx="2619375" cy="463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232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16" name="Google Shape;316;g1353501599d_0_131"/>
          <p:cNvSpPr txBox="1">
            <a:spLocks noGrp="1"/>
          </p:cNvSpPr>
          <p:nvPr>
            <p:ph type="body" idx="1"/>
          </p:nvPr>
        </p:nvSpPr>
        <p:spPr>
          <a:xfrm>
            <a:off x="457200" y="954313"/>
            <a:ext cx="8518911" cy="4752800"/>
          </a:xfrm>
          <a:prstGeom prst="rect">
            <a:avLst/>
          </a:prstGeom>
        </p:spPr>
        <p:txBody>
          <a:bodyPr spcFirstLastPara="1" wrap="square" lIns="91425" tIns="45700" rIns="91425" bIns="45700" anchor="t" anchorCtr="0">
            <a:noAutofit/>
          </a:bodyPr>
          <a:lstStyle/>
          <a:p>
            <a:pPr marL="0" indent="0">
              <a:buNone/>
            </a:pPr>
            <a:r>
              <a:rPr lang="en-US"/>
              <a:t>Terminology Four Corners</a:t>
            </a:r>
          </a:p>
          <a:p>
            <a:pPr marL="514350" indent="-514350">
              <a:buAutoNum type="arabicPeriod"/>
            </a:pPr>
            <a:r>
              <a:rPr lang="en-US"/>
              <a:t>On the slide will be the definition of LGBTQ+ terminology along with 4 possible options for words.</a:t>
            </a:r>
          </a:p>
          <a:p>
            <a:pPr marL="514350" indent="-514350">
              <a:buAutoNum type="arabicPeriod"/>
            </a:pPr>
            <a:endParaRPr lang="en-US"/>
          </a:p>
          <a:p>
            <a:pPr marL="514350" indent="-514350">
              <a:buAutoNum type="arabicPeriod"/>
            </a:pPr>
            <a:r>
              <a:rPr lang="en-US"/>
              <a:t>Get up and move to the corner that matches the word you think correctly matches the definition.</a:t>
            </a:r>
          </a:p>
          <a:p>
            <a:pPr marL="0" indent="0">
              <a:buNone/>
            </a:pPr>
            <a:endParaRPr lang="en-US"/>
          </a:p>
          <a:p>
            <a:pPr marL="0" indent="0">
              <a:buNone/>
            </a:pPr>
            <a:endParaRPr lang="en-US"/>
          </a:p>
          <a:p>
            <a:pPr marL="0" indent="0">
              <a:buNone/>
            </a:pPr>
            <a:endParaRPr lang="en-US"/>
          </a:p>
          <a:p>
            <a:pPr marL="0" indent="0">
              <a:buNone/>
            </a:pPr>
            <a:endParaRPr lang="en-US">
              <a:highlight>
                <a:srgbClr val="FFFF00"/>
              </a:high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16" name="Google Shape;316;g1353501599d_0_131"/>
          <p:cNvSpPr txBox="1">
            <a:spLocks noGrp="1"/>
          </p:cNvSpPr>
          <p:nvPr>
            <p:ph type="body" idx="1"/>
          </p:nvPr>
        </p:nvSpPr>
        <p:spPr>
          <a:xfrm>
            <a:off x="457200" y="954313"/>
            <a:ext cx="8518911" cy="4752800"/>
          </a:xfrm>
          <a:prstGeom prst="rect">
            <a:avLst/>
          </a:prstGeom>
        </p:spPr>
        <p:txBody>
          <a:bodyPr spcFirstLastPara="1" wrap="square" lIns="91425" tIns="45700" rIns="91425" bIns="45700" anchor="t" anchorCtr="0">
            <a:noAutofit/>
          </a:bodyPr>
          <a:lstStyle/>
          <a:p>
            <a:pPr marL="0" indent="0">
              <a:buNone/>
            </a:pPr>
            <a:r>
              <a:rPr lang="en-US"/>
              <a:t>Terminology Four Corners-</a:t>
            </a:r>
          </a:p>
          <a:p>
            <a:pPr marL="0" indent="0">
              <a:buNone/>
            </a:pPr>
            <a:endParaRPr lang="en-US"/>
          </a:p>
          <a:p>
            <a:pPr marL="0" indent="0">
              <a:buNone/>
            </a:pPr>
            <a:r>
              <a:rPr lang="en-US"/>
              <a:t>How to find the answer?</a:t>
            </a:r>
          </a:p>
          <a:p>
            <a:pPr marL="514350" indent="-514350">
              <a:buFont typeface="Calibri"/>
              <a:buChar char="-"/>
            </a:pPr>
            <a:r>
              <a:rPr lang="en-US"/>
              <a:t>You already know.</a:t>
            </a:r>
          </a:p>
          <a:p>
            <a:pPr marL="514350" indent="-514350">
              <a:buFont typeface="Calibri"/>
              <a:buChar char="-"/>
            </a:pPr>
            <a:r>
              <a:rPr lang="en-US"/>
              <a:t>Use context clues.</a:t>
            </a:r>
          </a:p>
          <a:p>
            <a:pPr marL="514350" indent="-514350">
              <a:buFont typeface="Calibri"/>
              <a:buChar char="-"/>
            </a:pPr>
            <a:r>
              <a:rPr lang="en-US"/>
              <a:t>Ask someone in the room that you trust.</a:t>
            </a:r>
          </a:p>
          <a:p>
            <a:pPr marL="0" indent="0">
              <a:buNone/>
            </a:pPr>
            <a:r>
              <a:rPr lang="en-US"/>
              <a:t>(Yes, conversation is allowed and encouraged).</a:t>
            </a:r>
          </a:p>
          <a:p>
            <a:pPr marL="0" indent="0">
              <a:buNone/>
            </a:pPr>
            <a:endParaRPr lang="en-US"/>
          </a:p>
          <a:p>
            <a:pPr marL="0" indent="0">
              <a:buNone/>
            </a:pPr>
            <a:endParaRPr lang="en-US"/>
          </a:p>
          <a:p>
            <a:pPr marL="0" indent="0">
              <a:buNone/>
            </a:pPr>
            <a:endParaRPr lang="en-US"/>
          </a:p>
          <a:p>
            <a:pPr marL="0" indent="0">
              <a:buNone/>
            </a:pPr>
            <a:endParaRPr lang="en-US">
              <a:highlight>
                <a:srgbClr val="FFFF00"/>
              </a:highlight>
            </a:endParaRPr>
          </a:p>
        </p:txBody>
      </p:sp>
    </p:spTree>
    <p:extLst>
      <p:ext uri="{BB962C8B-B14F-4D97-AF65-F5344CB8AC3E}">
        <p14:creationId xmlns:p14="http://schemas.microsoft.com/office/powerpoint/2010/main" val="3163066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internal, deeply felt sense of being female, male, a blend of both, or neither. Refers to how individuals perceive themselves and what they call themselves. Can be the same as or different from their sex assigned at birth.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43901"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Identity</a:t>
            </a:r>
            <a:endParaRPr lang="en-US">
              <a:solidFill>
                <a:schemeClr val="accent1"/>
              </a:solidFill>
            </a:endParaRPr>
          </a:p>
          <a:p>
            <a:pPr marL="0" indent="0">
              <a:buNone/>
            </a:pPr>
            <a:r>
              <a:rPr lang="en-US" sz="3600" b="1">
                <a:solidFill>
                  <a:schemeClr val="accent1"/>
                </a:solidFill>
              </a:rPr>
              <a:t>B- Gender Fluid</a:t>
            </a:r>
            <a:endParaRPr lang="en-US" sz="3600">
              <a:solidFill>
                <a:schemeClr val="accent1"/>
              </a:solidFill>
            </a:endParaRPr>
          </a:p>
          <a:p>
            <a:pPr marL="0" indent="0">
              <a:buNone/>
            </a:pPr>
            <a:r>
              <a:rPr lang="en-US" sz="3600" b="1">
                <a:solidFill>
                  <a:schemeClr val="accent1"/>
                </a:solidFill>
              </a:rPr>
              <a:t>C- Gender Expression</a:t>
            </a:r>
          </a:p>
          <a:p>
            <a:pPr marL="0" indent="0">
              <a:buNone/>
            </a:pPr>
            <a:r>
              <a:rPr lang="en-US" sz="3600" b="1">
                <a:solidFill>
                  <a:schemeClr val="accent1"/>
                </a:solidFill>
              </a:rPr>
              <a:t>D- Gender Queer</a:t>
            </a:r>
          </a:p>
        </p:txBody>
      </p:sp>
    </p:spTree>
    <p:extLst>
      <p:ext uri="{BB962C8B-B14F-4D97-AF65-F5344CB8AC3E}">
        <p14:creationId xmlns:p14="http://schemas.microsoft.com/office/powerpoint/2010/main" val="153582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internal, deeply felt sense of being female, male, a blend of both, or neither. Refers to how individuals perceive themselves and what they call themselves. Can be the same as or different from their sex assigned at birth.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43901"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Identity</a:t>
            </a:r>
            <a:endParaRPr lang="en-US">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1770866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teaching methodology focused on identity, diversity, justice, and action. ABAR pedagogy helps students develop a strong sense of self-worth, empathize with others, learn the impact of unfairness, and take action when they observe, or experience injustice.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03722" y="3740645"/>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Non-Binary</a:t>
            </a:r>
            <a:endParaRPr lang="en-US">
              <a:solidFill>
                <a:schemeClr val="accent1"/>
              </a:solidFill>
            </a:endParaRPr>
          </a:p>
          <a:p>
            <a:pPr marL="0" indent="0">
              <a:buNone/>
            </a:pPr>
            <a:r>
              <a:rPr lang="en-US" sz="3600" b="1">
                <a:solidFill>
                  <a:schemeClr val="accent1"/>
                </a:solidFill>
              </a:rPr>
              <a:t>B- LGBTQ+</a:t>
            </a:r>
          </a:p>
          <a:p>
            <a:pPr marL="0" indent="0">
              <a:buNone/>
            </a:pPr>
            <a:r>
              <a:rPr lang="en-US" sz="3600" b="1">
                <a:solidFill>
                  <a:schemeClr val="accent1"/>
                </a:solidFill>
              </a:rPr>
              <a:t>C- Transgender/Trans </a:t>
            </a:r>
            <a:endParaRPr lang="en-US" sz="3600">
              <a:solidFill>
                <a:schemeClr val="accent1"/>
              </a:solidFill>
            </a:endParaRPr>
          </a:p>
          <a:p>
            <a:pPr marL="0" indent="0">
              <a:buNone/>
            </a:pPr>
            <a:r>
              <a:rPr lang="en-US" sz="3600" b="1">
                <a:solidFill>
                  <a:schemeClr val="accent1"/>
                </a:solidFill>
              </a:rPr>
              <a:t>D- Anti-Bias Anti-Racist (ABAR)</a:t>
            </a:r>
            <a:endParaRPr lang="en-US" sz="3600">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3889188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teaching methodology focused on identity, diversity, justice, and action. ABAR pedagogy helps students develop a strong sense of self-worth, empathize with others, learn the impact of unfairness, and take action when they observe, or experience injustice.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03722" y="3740645"/>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D- Anti-Bias Anti-Racist (ABAR)</a:t>
            </a:r>
            <a:endParaRPr lang="en-US" sz="3600">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3407591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adjective describing a person who does not identify exclusively as a woman or a man. They may identify as both, somewhere in between, or outside the categories of a woman and a man.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a:t>
            </a:r>
            <a:endParaRPr lang="en-US">
              <a:solidFill>
                <a:schemeClr val="accent1"/>
              </a:solidFill>
            </a:endParaRPr>
          </a:p>
          <a:p>
            <a:pPr marL="0" indent="0">
              <a:buNone/>
            </a:pPr>
            <a:r>
              <a:rPr lang="en-US" sz="3600" b="1">
                <a:solidFill>
                  <a:schemeClr val="accent1"/>
                </a:solidFill>
              </a:rPr>
              <a:t>B- Transgender/Trans </a:t>
            </a:r>
            <a:endParaRPr lang="en-US" sz="3600">
              <a:solidFill>
                <a:schemeClr val="accent1"/>
              </a:solidFill>
            </a:endParaRPr>
          </a:p>
          <a:p>
            <a:pPr marL="0" indent="0">
              <a:buNone/>
            </a:pPr>
            <a:r>
              <a:rPr lang="en-US" sz="3600" b="1">
                <a:solidFill>
                  <a:schemeClr val="accent1"/>
                </a:solidFill>
              </a:rPr>
              <a:t>C- Gender Expression</a:t>
            </a:r>
          </a:p>
          <a:p>
            <a:pPr marL="0" indent="0">
              <a:buNone/>
            </a:pPr>
            <a:r>
              <a:rPr lang="en-US" sz="3600" b="1">
                <a:solidFill>
                  <a:schemeClr val="accent1"/>
                </a:solidFill>
              </a:rPr>
              <a:t>D- Non-Binary</a:t>
            </a:r>
          </a:p>
        </p:txBody>
      </p:sp>
    </p:spTree>
    <p:extLst>
      <p:ext uri="{BB962C8B-B14F-4D97-AF65-F5344CB8AC3E}">
        <p14:creationId xmlns:p14="http://schemas.microsoft.com/office/powerpoint/2010/main" val="143516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adjective describing a person who does not identify exclusively as a woman or a man. They may identify as both, somewhere in between, or outside the categories of a woman and a man.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D- Non-Binary</a:t>
            </a:r>
          </a:p>
        </p:txBody>
      </p:sp>
    </p:spTree>
    <p:extLst>
      <p:ext uri="{BB962C8B-B14F-4D97-AF65-F5344CB8AC3E}">
        <p14:creationId xmlns:p14="http://schemas.microsoft.com/office/powerpoint/2010/main" val="2325994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broad term referring to people who do not behave in a way that conforms to the traditional expectations of their gender or whose gender expression does not fit neatly into a category.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Fluid</a:t>
            </a:r>
            <a:endParaRPr lang="en-US" sz="3600">
              <a:solidFill>
                <a:schemeClr val="accent1"/>
              </a:solidFill>
            </a:endParaRPr>
          </a:p>
          <a:p>
            <a:pPr marL="0" indent="0">
              <a:buNone/>
            </a:pPr>
            <a:r>
              <a:rPr lang="en-US" sz="3600" b="1">
                <a:solidFill>
                  <a:schemeClr val="accent1"/>
                </a:solidFill>
              </a:rPr>
              <a:t>B- Gender Expression</a:t>
            </a:r>
          </a:p>
          <a:p>
            <a:pPr marL="0" indent="0">
              <a:buNone/>
            </a:pPr>
            <a:r>
              <a:rPr lang="en-US" sz="3600" b="1">
                <a:solidFill>
                  <a:schemeClr val="accent1"/>
                </a:solidFill>
              </a:rPr>
              <a:t>C- Transgender/Trans </a:t>
            </a:r>
            <a:endParaRPr lang="en-US" sz="3600">
              <a:solidFill>
                <a:schemeClr val="accent1"/>
              </a:solidFill>
            </a:endParaRPr>
          </a:p>
          <a:p>
            <a:pPr marL="0" indent="0">
              <a:buNone/>
            </a:pPr>
            <a:r>
              <a:rPr lang="en-US" sz="3600" b="1">
                <a:solidFill>
                  <a:schemeClr val="accent1"/>
                </a:solidFill>
              </a:rPr>
              <a:t>D- Gender Non-Conforming</a:t>
            </a:r>
          </a:p>
        </p:txBody>
      </p:sp>
    </p:spTree>
    <p:extLst>
      <p:ext uri="{BB962C8B-B14F-4D97-AF65-F5344CB8AC3E}">
        <p14:creationId xmlns:p14="http://schemas.microsoft.com/office/powerpoint/2010/main" val="1526237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broad term referring to people who do not behave in a way that conforms to the traditional expectations of their gender or whose gender expression does not fit neatly into a category.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D- Gender Non-Conforming</a:t>
            </a:r>
          </a:p>
        </p:txBody>
      </p:sp>
    </p:spTree>
    <p:extLst>
      <p:ext uri="{BB962C8B-B14F-4D97-AF65-F5344CB8AC3E}">
        <p14:creationId xmlns:p14="http://schemas.microsoft.com/office/powerpoint/2010/main" val="1135388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8962845" cy="5500282"/>
          </a:xfrm>
        </p:spPr>
        <p:txBody>
          <a:bodyPr/>
          <a:lstStyle/>
          <a:p>
            <a:pPr marL="25400" indent="0">
              <a:buNone/>
            </a:pPr>
            <a:r>
              <a:rPr lang="en-US"/>
              <a:t>A modern umbrella term used across the U.S. Native American and Canadian First Nations communities to describe Native people who fulfill a traditional third-gender or gender-variant ceremonial and social role in their cultures. Because being Two-Spirit also denotes one’s spirituality, not all transgender or non-binary Indigenous people consider themselves to be Two-Spirit. It is not a term appropriate for a non-Native person to use for their own identity. It’s an Indigenous term, thereby open solely to Indigenous community members.</a:t>
            </a:r>
          </a:p>
        </p:txBody>
      </p:sp>
    </p:spTree>
    <p:extLst>
      <p:ext uri="{BB962C8B-B14F-4D97-AF65-F5344CB8AC3E}">
        <p14:creationId xmlns:p14="http://schemas.microsoft.com/office/powerpoint/2010/main" val="659584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1195853"/>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Bisexual/Bi+</a:t>
            </a:r>
            <a:endParaRPr lang="en-US" sz="3600">
              <a:solidFill>
                <a:schemeClr val="accent1"/>
              </a:solidFill>
            </a:endParaRPr>
          </a:p>
          <a:p>
            <a:pPr marL="0" indent="0">
              <a:buNone/>
            </a:pPr>
            <a:r>
              <a:rPr lang="en-US" sz="3600" b="1">
                <a:solidFill>
                  <a:schemeClr val="accent1"/>
                </a:solidFill>
              </a:rPr>
              <a:t>B- Two-Spirit</a:t>
            </a:r>
            <a:endParaRPr lang="en-US" sz="3600">
              <a:solidFill>
                <a:schemeClr val="accent1"/>
              </a:solidFill>
            </a:endParaRPr>
          </a:p>
          <a:p>
            <a:pPr marL="0" indent="0">
              <a:buNone/>
            </a:pPr>
            <a:r>
              <a:rPr lang="en-US" sz="3600" b="1">
                <a:solidFill>
                  <a:schemeClr val="accent1"/>
                </a:solidFill>
              </a:rPr>
              <a:t>C- Intersex </a:t>
            </a:r>
          </a:p>
          <a:p>
            <a:pPr marL="0" indent="0">
              <a:buNone/>
            </a:pPr>
            <a:r>
              <a:rPr lang="en-US" sz="3600" b="1">
                <a:solidFill>
                  <a:schemeClr val="accent1"/>
                </a:solidFill>
              </a:rPr>
              <a:t>D- Lesbian</a:t>
            </a:r>
          </a:p>
        </p:txBody>
      </p:sp>
    </p:spTree>
    <p:extLst>
      <p:ext uri="{BB962C8B-B14F-4D97-AF65-F5344CB8AC3E}">
        <p14:creationId xmlns:p14="http://schemas.microsoft.com/office/powerpoint/2010/main" val="3835776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1195853"/>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B- Two-Spirit</a:t>
            </a:r>
            <a:endParaRPr lang="en-US">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1618147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16" name="Google Shape;316;g1353501599d_0_131"/>
          <p:cNvSpPr txBox="1">
            <a:spLocks noGrp="1"/>
          </p:cNvSpPr>
          <p:nvPr>
            <p:ph type="body" idx="1"/>
          </p:nvPr>
        </p:nvSpPr>
        <p:spPr>
          <a:xfrm>
            <a:off x="457200" y="954313"/>
            <a:ext cx="8518911" cy="4752800"/>
          </a:xfrm>
          <a:prstGeom prst="rect">
            <a:avLst/>
          </a:prstGeom>
        </p:spPr>
        <p:txBody>
          <a:bodyPr spcFirstLastPara="1" wrap="square" lIns="91425" tIns="45700" rIns="91425" bIns="45700" anchor="t" anchorCtr="0">
            <a:noAutofit/>
          </a:bodyPr>
          <a:lstStyle/>
          <a:p>
            <a:pPr marL="0" indent="0">
              <a:buNone/>
            </a:pPr>
            <a:r>
              <a:rPr lang="en-US" b="1"/>
              <a:t>Terminology Four Corners</a:t>
            </a:r>
          </a:p>
          <a:p>
            <a:pPr marL="0" indent="0">
              <a:buNone/>
            </a:pPr>
            <a:r>
              <a:rPr lang="en-US"/>
              <a:t>Continuing from here you no longer need to move to the correct answer. </a:t>
            </a:r>
          </a:p>
          <a:p>
            <a:pPr marL="514350" indent="-514350"/>
            <a:r>
              <a:rPr lang="en-US"/>
              <a:t>Stay at your table and discuss the options. </a:t>
            </a:r>
          </a:p>
          <a:p>
            <a:pPr marL="514350" indent="-514350"/>
            <a:endParaRPr lang="en-US"/>
          </a:p>
          <a:p>
            <a:pPr marL="514350" indent="-514350"/>
            <a:r>
              <a:rPr lang="en-US"/>
              <a:t>When you come to an agreement hold up the letter that correctly matches the word to the definition.</a:t>
            </a:r>
          </a:p>
          <a:p>
            <a:pPr marL="0" indent="0">
              <a:buNone/>
            </a:pPr>
            <a:endParaRPr lang="en-US"/>
          </a:p>
          <a:p>
            <a:pPr marL="0" indent="0">
              <a:buNone/>
            </a:pPr>
            <a:endParaRPr lang="en-US"/>
          </a:p>
          <a:p>
            <a:pPr marL="0" indent="0">
              <a:buNone/>
            </a:pPr>
            <a:endParaRPr lang="en-US"/>
          </a:p>
          <a:p>
            <a:pPr marL="0" indent="0">
              <a:buNone/>
            </a:pPr>
            <a:endParaRPr lang="en-US">
              <a:highlight>
                <a:srgbClr val="FFFF00"/>
              </a:highlight>
            </a:endParaRPr>
          </a:p>
        </p:txBody>
      </p:sp>
    </p:spTree>
    <p:extLst>
      <p:ext uri="{BB962C8B-B14F-4D97-AF65-F5344CB8AC3E}">
        <p14:creationId xmlns:p14="http://schemas.microsoft.com/office/powerpoint/2010/main" val="3556394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that describes a person whose gender identity aligns with the sex assigned to them at birth.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Agender</a:t>
            </a:r>
            <a:endParaRPr lang="en-US">
              <a:solidFill>
                <a:schemeClr val="accent1"/>
              </a:solidFill>
            </a:endParaRPr>
          </a:p>
          <a:p>
            <a:pPr marL="0" indent="0">
              <a:buNone/>
            </a:pPr>
            <a:r>
              <a:rPr lang="en-US" sz="3600" b="1">
                <a:solidFill>
                  <a:schemeClr val="accent1"/>
                </a:solidFill>
              </a:rPr>
              <a:t>B- Cisgender</a:t>
            </a:r>
            <a:endParaRPr lang="en-US" sz="3600">
              <a:solidFill>
                <a:schemeClr val="accent1"/>
              </a:solidFill>
            </a:endParaRPr>
          </a:p>
          <a:p>
            <a:pPr marL="0" indent="0">
              <a:buNone/>
            </a:pPr>
            <a:r>
              <a:rPr lang="en-US" sz="3600" b="1">
                <a:solidFill>
                  <a:schemeClr val="accent1"/>
                </a:solidFill>
              </a:rPr>
              <a:t>C- Gender Fluid</a:t>
            </a:r>
            <a:endParaRPr lang="en-US" sz="3600">
              <a:solidFill>
                <a:schemeClr val="accent1"/>
              </a:solidFill>
            </a:endParaRPr>
          </a:p>
          <a:p>
            <a:pPr marL="0" indent="0">
              <a:buNone/>
            </a:pPr>
            <a:r>
              <a:rPr lang="en-US" sz="3600" b="1">
                <a:solidFill>
                  <a:schemeClr val="accent1"/>
                </a:solidFill>
              </a:rPr>
              <a:t>D- Transgender/Trans </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6743856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that describes a person whose gender identity aligns with the sex assigned to them at birth.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a:solidFill>
                <a:schemeClr val="accent1"/>
              </a:solidFill>
            </a:endParaRPr>
          </a:p>
          <a:p>
            <a:pPr marL="0" indent="0">
              <a:buNone/>
            </a:pPr>
            <a:r>
              <a:rPr lang="en-US" sz="3600" b="1">
                <a:solidFill>
                  <a:schemeClr val="accent1"/>
                </a:solidFill>
              </a:rPr>
              <a:t>B- Cisgender</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968183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used to describe someone who is actively supportive of LGBTQ+ people. It encompasses straight and cisgender allies and those within the LGBTQ+ community who support each other (e.g., a lesbian who is an ally to the bisexual community).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3622032"/>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Queer</a:t>
            </a:r>
            <a:endParaRPr lang="en-US">
              <a:solidFill>
                <a:schemeClr val="accent1"/>
              </a:solidFill>
            </a:endParaRPr>
          </a:p>
          <a:p>
            <a:pPr marL="0" indent="0">
              <a:buNone/>
            </a:pPr>
            <a:r>
              <a:rPr lang="en-US" sz="3600" b="1">
                <a:solidFill>
                  <a:schemeClr val="accent1"/>
                </a:solidFill>
              </a:rPr>
              <a:t>B- Genderqueer</a:t>
            </a:r>
          </a:p>
          <a:p>
            <a:pPr marL="0" indent="0">
              <a:buNone/>
            </a:pPr>
            <a:r>
              <a:rPr lang="en-US" sz="3600" b="1">
                <a:solidFill>
                  <a:schemeClr val="accent1"/>
                </a:solidFill>
              </a:rPr>
              <a:t>C- Ally</a:t>
            </a:r>
          </a:p>
          <a:p>
            <a:pPr marL="0" indent="0">
              <a:buNone/>
            </a:pPr>
            <a:r>
              <a:rPr lang="en-US" sz="3600" b="1">
                <a:solidFill>
                  <a:schemeClr val="accent1"/>
                </a:solidFill>
              </a:rPr>
              <a:t>D- Gender Expression</a:t>
            </a:r>
          </a:p>
        </p:txBody>
      </p:sp>
    </p:spTree>
    <p:extLst>
      <p:ext uri="{BB962C8B-B14F-4D97-AF65-F5344CB8AC3E}">
        <p14:creationId xmlns:p14="http://schemas.microsoft.com/office/powerpoint/2010/main" val="905557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used to describe someone who is actively supportive of LGBTQ+ people. It encompasses straight and cisgender allies and those within the LGBTQ+ community who support each other (e.g., a lesbian who is an ally to the bisexual community).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3622032"/>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C- Ally</a:t>
            </a:r>
          </a:p>
          <a:p>
            <a:pPr marL="0" indent="0">
              <a:buNone/>
            </a:pPr>
            <a:endParaRPr lang="en-US" sz="3600" b="1">
              <a:solidFill>
                <a:schemeClr val="accent1"/>
              </a:solidFill>
            </a:endParaRPr>
          </a:p>
        </p:txBody>
      </p:sp>
    </p:spTree>
    <p:extLst>
      <p:ext uri="{BB962C8B-B14F-4D97-AF65-F5344CB8AC3E}">
        <p14:creationId xmlns:p14="http://schemas.microsoft.com/office/powerpoint/2010/main" val="28132776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solidFill>
                  <a:srgbClr val="1F497D"/>
                </a:solidFill>
              </a:rPr>
              <a:t>A term that describes a person who is emotionally, romantically, or sexually attracted to people of more than one gender, sex, or gender identity.</a:t>
            </a:r>
            <a:endParaRPr lang="en-US"/>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Bisexual/Bi+</a:t>
            </a:r>
            <a:endParaRPr lang="en-US">
              <a:solidFill>
                <a:schemeClr val="accent1"/>
              </a:solidFill>
            </a:endParaRPr>
          </a:p>
          <a:p>
            <a:pPr marL="0" indent="0">
              <a:buNone/>
            </a:pPr>
            <a:r>
              <a:rPr lang="en-US" sz="3600" b="1">
                <a:solidFill>
                  <a:schemeClr val="accent1"/>
                </a:solidFill>
              </a:rPr>
              <a:t>B- Intersex </a:t>
            </a:r>
          </a:p>
          <a:p>
            <a:pPr marL="0" indent="0">
              <a:buNone/>
            </a:pPr>
            <a:r>
              <a:rPr lang="en-US" sz="3600" b="1">
                <a:solidFill>
                  <a:schemeClr val="accent1"/>
                </a:solidFill>
              </a:rPr>
              <a:t>C- Gay</a:t>
            </a:r>
          </a:p>
          <a:p>
            <a:pPr marL="0" indent="0">
              <a:buNone/>
            </a:pPr>
            <a:r>
              <a:rPr lang="en-US" sz="3600" b="1">
                <a:solidFill>
                  <a:schemeClr val="accent1"/>
                </a:solidFill>
              </a:rPr>
              <a:t>D- Two-Spirit</a:t>
            </a:r>
          </a:p>
        </p:txBody>
      </p:sp>
    </p:spTree>
    <p:extLst>
      <p:ext uri="{BB962C8B-B14F-4D97-AF65-F5344CB8AC3E}">
        <p14:creationId xmlns:p14="http://schemas.microsoft.com/office/powerpoint/2010/main" val="2704535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solidFill>
                  <a:srgbClr val="1F497D"/>
                </a:solidFill>
              </a:rPr>
              <a:t>A term that describes a person who is emotionally, romantically, or sexually attracted to people of more than one gender, sex, or gender identity.</a:t>
            </a:r>
            <a:endParaRPr lang="en-US"/>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Bisexual/Bi+</a:t>
            </a:r>
            <a:endParaRPr lang="en-US">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3720402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that describes a person who is emotionally, romantically, or sexually attracted to some members of the same gender.</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Sexual Orientation</a:t>
            </a:r>
            <a:endParaRPr lang="en-US">
              <a:solidFill>
                <a:schemeClr val="accent1"/>
              </a:solidFill>
            </a:endParaRPr>
          </a:p>
          <a:p>
            <a:pPr marL="0" indent="0">
              <a:buNone/>
            </a:pPr>
            <a:r>
              <a:rPr lang="en-US" sz="3600" b="1">
                <a:solidFill>
                  <a:schemeClr val="accent1"/>
                </a:solidFill>
              </a:rPr>
              <a:t>B- Transgender/Trans </a:t>
            </a:r>
            <a:endParaRPr lang="en-US" sz="3600">
              <a:solidFill>
                <a:schemeClr val="accent1"/>
              </a:solidFill>
            </a:endParaRPr>
          </a:p>
          <a:p>
            <a:pPr marL="0" indent="0">
              <a:buNone/>
            </a:pPr>
            <a:r>
              <a:rPr lang="en-US" sz="3600" b="1">
                <a:solidFill>
                  <a:schemeClr val="accent1"/>
                </a:solidFill>
              </a:rPr>
              <a:t>C- Gay</a:t>
            </a:r>
          </a:p>
          <a:p>
            <a:pPr marL="0" indent="0">
              <a:buNone/>
            </a:pPr>
            <a:r>
              <a:rPr lang="en-US" sz="3600" b="1">
                <a:solidFill>
                  <a:schemeClr val="accent1"/>
                </a:solidFill>
              </a:rPr>
              <a:t>D- Intersex </a:t>
            </a:r>
          </a:p>
        </p:txBody>
      </p:sp>
    </p:spTree>
    <p:extLst>
      <p:ext uri="{BB962C8B-B14F-4D97-AF65-F5344CB8AC3E}">
        <p14:creationId xmlns:p14="http://schemas.microsoft.com/office/powerpoint/2010/main" val="2889960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that describes a person who is emotionally, romantically, or sexually attracted to some members of the same gender.</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C- Gay</a:t>
            </a:r>
          </a:p>
          <a:p>
            <a:pPr marL="0" indent="0">
              <a:buNone/>
            </a:pPr>
            <a:endParaRPr lang="en-US" sz="3600" b="1">
              <a:solidFill>
                <a:schemeClr val="accent1"/>
              </a:solidFill>
            </a:endParaRPr>
          </a:p>
        </p:txBody>
      </p:sp>
    </p:spTree>
    <p:extLst>
      <p:ext uri="{BB962C8B-B14F-4D97-AF65-F5344CB8AC3E}">
        <p14:creationId xmlns:p14="http://schemas.microsoft.com/office/powerpoint/2010/main" val="24695654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8962845" cy="3764216"/>
          </a:xfrm>
        </p:spPr>
        <p:txBody>
          <a:bodyPr/>
          <a:lstStyle/>
          <a:p>
            <a:pPr marL="25400" indent="0">
              <a:buNone/>
            </a:pPr>
            <a:r>
              <a:rPr lang="en-US"/>
              <a:t>A term that describes the clinically significant distress a person experiences when their assigned birth gender does not match their gender identity. According to the American Psychiatric Association’s Diagnostic and Statistical Manual of Mental Disorders (DSM), the term—which replaces Gender Identity Disorder—“is intended to better characterize the experiences of affected children, adolescents, and adults.” </a:t>
            </a:r>
          </a:p>
        </p:txBody>
      </p:sp>
      <p:sp>
        <p:nvSpPr>
          <p:cNvPr id="4" name="Google Shape;316;g1353501599d_0_131">
            <a:extLst>
              <a:ext uri="{FF2B5EF4-FFF2-40B4-BE49-F238E27FC236}">
                <a16:creationId xmlns:a16="http://schemas.microsoft.com/office/drawing/2014/main" id="{D19E54AA-6E3C-E15D-FB0A-8F975F65674B}"/>
              </a:ext>
            </a:extLst>
          </p:cNvPr>
          <p:cNvSpPr txBox="1">
            <a:spLocks/>
          </p:cNvSpPr>
          <p:nvPr/>
        </p:nvSpPr>
        <p:spPr>
          <a:xfrm>
            <a:off x="141977" y="5056173"/>
            <a:ext cx="8186272"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C- Transgender/Trans </a:t>
            </a:r>
            <a:endParaRPr lang="en-US" sz="3600">
              <a:solidFill>
                <a:schemeClr val="accent1"/>
              </a:solidFill>
            </a:endParaRPr>
          </a:p>
          <a:p>
            <a:pPr marL="0" indent="0">
              <a:buNone/>
            </a:pPr>
            <a:r>
              <a:rPr lang="en-US" sz="3600" b="1">
                <a:solidFill>
                  <a:schemeClr val="accent1"/>
                </a:solidFill>
              </a:rPr>
              <a:t>B- Gender Queer     D- Gender Dysphoria</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876639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8962845" cy="3764216"/>
          </a:xfrm>
        </p:spPr>
        <p:txBody>
          <a:bodyPr/>
          <a:lstStyle/>
          <a:p>
            <a:pPr marL="25400" indent="0">
              <a:buNone/>
            </a:pPr>
            <a:r>
              <a:rPr lang="en-US"/>
              <a:t>A term that describes the clinically significant distress a person experiences when their assigned birth gender does not match their gender identity. According to the American Psychiatric Association’s Diagnostic and Statistical Manual of Mental Disorders (DSM), the term—which replaces Gender Identity Disorder—“is intended to better characterize the experiences of affected children, adolescents, and adults.” </a:t>
            </a:r>
          </a:p>
        </p:txBody>
      </p:sp>
      <p:sp>
        <p:nvSpPr>
          <p:cNvPr id="4" name="Google Shape;316;g1353501599d_0_131">
            <a:extLst>
              <a:ext uri="{FF2B5EF4-FFF2-40B4-BE49-F238E27FC236}">
                <a16:creationId xmlns:a16="http://schemas.microsoft.com/office/drawing/2014/main" id="{D19E54AA-6E3C-E15D-FB0A-8F975F65674B}"/>
              </a:ext>
            </a:extLst>
          </p:cNvPr>
          <p:cNvSpPr txBox="1">
            <a:spLocks/>
          </p:cNvSpPr>
          <p:nvPr/>
        </p:nvSpPr>
        <p:spPr>
          <a:xfrm>
            <a:off x="141977" y="5056173"/>
            <a:ext cx="8186272"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   D- Gender Dysphoria</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15645417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The external appearance of one’s gender identity, usually expressed through behavior, clothing, haircut, or voice, that may or may not conform to socially defined behaviors and characteristics typically associated with being either feminine or masculine.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92939" y="3697513"/>
            <a:ext cx="7280500" cy="250969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Expression</a:t>
            </a:r>
            <a:endParaRPr lang="en-US">
              <a:solidFill>
                <a:schemeClr val="accent1"/>
              </a:solidFill>
            </a:endParaRPr>
          </a:p>
          <a:p>
            <a:pPr marL="0" indent="0">
              <a:buNone/>
            </a:pPr>
            <a:r>
              <a:rPr lang="en-US" sz="3600" b="1">
                <a:solidFill>
                  <a:schemeClr val="accent1"/>
                </a:solidFill>
              </a:rPr>
              <a:t>B- Intersex </a:t>
            </a:r>
          </a:p>
          <a:p>
            <a:pPr marL="0" indent="0">
              <a:buNone/>
            </a:pPr>
            <a:r>
              <a:rPr lang="en-US" sz="3600" b="1">
                <a:solidFill>
                  <a:schemeClr val="accent1"/>
                </a:solidFill>
              </a:rPr>
              <a:t>C- Gender Non-Conforming</a:t>
            </a:r>
          </a:p>
          <a:p>
            <a:pPr marL="0" indent="0">
              <a:buNone/>
            </a:pPr>
            <a:r>
              <a:rPr lang="en-US" sz="3600" b="1">
                <a:solidFill>
                  <a:schemeClr val="accent1"/>
                </a:solidFill>
              </a:rPr>
              <a:t>D- Queer</a:t>
            </a:r>
            <a:endParaRPr lang="en-US" sz="3600">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1418993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The external appearance of one’s gender identity, usually expressed through behavior, clothing, haircut, or voice, that may or may not conform to socially defined behaviors and characteristics typically associated with being either feminine or masculine.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92939" y="3697513"/>
            <a:ext cx="7280500" cy="250969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Expression</a:t>
            </a:r>
            <a:endParaRPr lang="en-US">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801912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acronym for “lesbian, gay, bisexual, transgender, and queer.” The “+” represents additional gender identities and sexual orientations that include intersex, agender, and asexual, among many others.</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3352457"/>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Expression</a:t>
            </a:r>
            <a:endParaRPr lang="en-US">
              <a:solidFill>
                <a:schemeClr val="accent1"/>
              </a:solidFill>
            </a:endParaRPr>
          </a:p>
          <a:p>
            <a:pPr marL="0" indent="0">
              <a:buNone/>
            </a:pPr>
            <a:r>
              <a:rPr lang="en-US" sz="3600" b="1">
                <a:solidFill>
                  <a:schemeClr val="accent1"/>
                </a:solidFill>
              </a:rPr>
              <a:t>B- Queer</a:t>
            </a:r>
          </a:p>
          <a:p>
            <a:pPr marL="0" indent="0">
              <a:buNone/>
            </a:pPr>
            <a:r>
              <a:rPr lang="en-US" sz="3600" b="1">
                <a:solidFill>
                  <a:schemeClr val="accent1"/>
                </a:solidFill>
              </a:rPr>
              <a:t>C- LGBTQ+</a:t>
            </a:r>
          </a:p>
          <a:p>
            <a:pPr marL="0" indent="0">
              <a:buNone/>
            </a:pPr>
            <a:r>
              <a:rPr lang="en-US" sz="3600" b="1">
                <a:solidFill>
                  <a:schemeClr val="accent1"/>
                </a:solidFill>
              </a:rPr>
              <a:t>D- Non-Binary</a:t>
            </a:r>
          </a:p>
        </p:txBody>
      </p:sp>
    </p:spTree>
    <p:extLst>
      <p:ext uri="{BB962C8B-B14F-4D97-AF65-F5344CB8AC3E}">
        <p14:creationId xmlns:p14="http://schemas.microsoft.com/office/powerpoint/2010/main" val="2999450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acronym for “lesbian, gay, bisexual, transgender, and queer.” The “+” represents additional gender identities and sexual orientations that include intersex, agender, and asexual, among many others.</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389986" y="3352457"/>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r>
              <a:rPr lang="en-US" sz="3600" b="1">
                <a:solidFill>
                  <a:schemeClr val="accent1"/>
                </a:solidFill>
              </a:rPr>
              <a:t>C- LGBTQ+</a:t>
            </a:r>
          </a:p>
          <a:p>
            <a:pPr marL="0" indent="0">
              <a:buNone/>
            </a:pPr>
            <a:endParaRPr lang="en-US" sz="3600" b="1">
              <a:solidFill>
                <a:schemeClr val="accent1"/>
              </a:solidFill>
            </a:endParaRPr>
          </a:p>
        </p:txBody>
      </p:sp>
    </p:spTree>
    <p:extLst>
      <p:ext uri="{BB962C8B-B14F-4D97-AF65-F5344CB8AC3E}">
        <p14:creationId xmlns:p14="http://schemas.microsoft.com/office/powerpoint/2010/main" val="12577243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woman who is emotionally, romantically, and/or sexually attracted to women. This includes cis, trans, and other people who are women.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Lesbian</a:t>
            </a:r>
            <a:endParaRPr lang="en-US">
              <a:solidFill>
                <a:schemeClr val="accent1"/>
              </a:solidFill>
            </a:endParaRPr>
          </a:p>
          <a:p>
            <a:pPr marL="0" indent="0">
              <a:buNone/>
            </a:pPr>
            <a:r>
              <a:rPr lang="en-US" sz="3600" b="1">
                <a:solidFill>
                  <a:schemeClr val="accent1"/>
                </a:solidFill>
              </a:rPr>
              <a:t>B- Sexual Orientation</a:t>
            </a:r>
          </a:p>
          <a:p>
            <a:pPr marL="0" indent="0">
              <a:buNone/>
            </a:pPr>
            <a:r>
              <a:rPr lang="en-US" sz="3600" b="1">
                <a:solidFill>
                  <a:schemeClr val="accent1"/>
                </a:solidFill>
              </a:rPr>
              <a:t>C- Gender Non-Conforming</a:t>
            </a:r>
          </a:p>
          <a:p>
            <a:pPr marL="0" indent="0">
              <a:buNone/>
            </a:pPr>
            <a:r>
              <a:rPr lang="en-US" sz="3600" b="1">
                <a:solidFill>
                  <a:schemeClr val="accent1"/>
                </a:solidFill>
              </a:rPr>
              <a:t>D- Cisgender</a:t>
            </a:r>
          </a:p>
        </p:txBody>
      </p:sp>
    </p:spTree>
    <p:extLst>
      <p:ext uri="{BB962C8B-B14F-4D97-AF65-F5344CB8AC3E}">
        <p14:creationId xmlns:p14="http://schemas.microsoft.com/office/powerpoint/2010/main" val="21616586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woman who is emotionally, romantically, and/or sexually attracted to women. This includes cis, trans, and other people who are women.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Lesbian</a:t>
            </a:r>
            <a:endParaRPr lang="en-US">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3646575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inherent or immutable enduring emotional, romantic, or sexual attraction to other people.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Gay</a:t>
            </a:r>
            <a:endParaRPr lang="en-US">
              <a:solidFill>
                <a:schemeClr val="accent1"/>
              </a:solidFill>
            </a:endParaRPr>
          </a:p>
          <a:p>
            <a:pPr marL="0" indent="0">
              <a:buNone/>
            </a:pPr>
            <a:r>
              <a:rPr lang="en-US" sz="3600" b="1">
                <a:solidFill>
                  <a:schemeClr val="accent1"/>
                </a:solidFill>
              </a:rPr>
              <a:t>B- Gender Expression</a:t>
            </a:r>
          </a:p>
          <a:p>
            <a:pPr marL="0" indent="0">
              <a:buNone/>
            </a:pPr>
            <a:r>
              <a:rPr lang="en-US" sz="3600" b="1">
                <a:solidFill>
                  <a:schemeClr val="accent1"/>
                </a:solidFill>
              </a:rPr>
              <a:t>C- Sexual Orientation</a:t>
            </a:r>
          </a:p>
          <a:p>
            <a:pPr marL="0" indent="0">
              <a:buNone/>
            </a:pPr>
            <a:r>
              <a:rPr lang="en-US" sz="3600" b="1">
                <a:solidFill>
                  <a:schemeClr val="accent1"/>
                </a:solidFill>
              </a:rPr>
              <a:t>D- Agender</a:t>
            </a:r>
          </a:p>
        </p:txBody>
      </p:sp>
    </p:spTree>
    <p:extLst>
      <p:ext uri="{BB962C8B-B14F-4D97-AF65-F5344CB8AC3E}">
        <p14:creationId xmlns:p14="http://schemas.microsoft.com/office/powerpoint/2010/main" val="12569058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inherent or immutable enduring emotional, romantic, or sexual attraction to other people.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r>
              <a:rPr lang="en-US" sz="3600" b="1">
                <a:solidFill>
                  <a:schemeClr val="accent1"/>
                </a:solidFill>
              </a:rPr>
              <a:t>C- Sexual Orientation</a:t>
            </a:r>
          </a:p>
          <a:p>
            <a:pPr marL="0" indent="0">
              <a:buNone/>
            </a:pPr>
            <a:endParaRPr lang="en-US" sz="3600" b="1">
              <a:solidFill>
                <a:schemeClr val="accent1"/>
              </a:solidFill>
            </a:endParaRPr>
          </a:p>
        </p:txBody>
      </p:sp>
    </p:spTree>
    <p:extLst>
      <p:ext uri="{BB962C8B-B14F-4D97-AF65-F5344CB8AC3E}">
        <p14:creationId xmlns:p14="http://schemas.microsoft.com/office/powerpoint/2010/main" val="2102207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umbrella term for people whose gender identity and/or expression is different from cultural expectations based on the sex they were assigned at birth. Being transgender does not imply any specific sexual orientation.</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Queer</a:t>
            </a:r>
            <a:endParaRPr lang="en-US">
              <a:solidFill>
                <a:schemeClr val="accent1"/>
              </a:solidFill>
            </a:endParaRPr>
          </a:p>
          <a:p>
            <a:pPr marL="0" indent="0">
              <a:buNone/>
            </a:pPr>
            <a:r>
              <a:rPr lang="en-US" sz="3600" b="1">
                <a:solidFill>
                  <a:schemeClr val="accent1"/>
                </a:solidFill>
              </a:rPr>
              <a:t>B- Transgender/Trans </a:t>
            </a:r>
          </a:p>
          <a:p>
            <a:pPr marL="0" indent="0">
              <a:buNone/>
            </a:pPr>
            <a:r>
              <a:rPr lang="en-US" sz="3600" b="1">
                <a:solidFill>
                  <a:schemeClr val="accent1"/>
                </a:solidFill>
              </a:rPr>
              <a:t>C- Gender Fluid</a:t>
            </a:r>
            <a:endParaRPr lang="en-US" sz="3600">
              <a:solidFill>
                <a:schemeClr val="accent1"/>
              </a:solidFill>
            </a:endParaRPr>
          </a:p>
          <a:p>
            <a:pPr marL="0" indent="0">
              <a:buNone/>
            </a:pPr>
            <a:r>
              <a:rPr lang="en-US" sz="3600" b="1">
                <a:solidFill>
                  <a:schemeClr val="accent1"/>
                </a:solidFill>
              </a:rPr>
              <a:t>D- Two-Spirit</a:t>
            </a:r>
          </a:p>
        </p:txBody>
      </p:sp>
    </p:spTree>
    <p:extLst>
      <p:ext uri="{BB962C8B-B14F-4D97-AF65-F5344CB8AC3E}">
        <p14:creationId xmlns:p14="http://schemas.microsoft.com/office/powerpoint/2010/main" val="22923595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An umbrella term for people whose gender identity and/or expression is different from cultural expectations based on the sex they were assigned at birth. Being transgender does not imply any specific sexual orientation.</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342793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B- Transgender/Trans </a:t>
            </a:r>
          </a:p>
          <a:p>
            <a:pPr marL="0" indent="0">
              <a:buNone/>
            </a:pPr>
            <a:endParaRPr lang="en-US" sz="3600" b="1">
              <a:solidFill>
                <a:schemeClr val="accent1"/>
              </a:solidFill>
            </a:endParaRPr>
          </a:p>
        </p:txBody>
      </p:sp>
    </p:spTree>
    <p:extLst>
      <p:ext uri="{BB962C8B-B14F-4D97-AF65-F5344CB8AC3E}">
        <p14:creationId xmlns:p14="http://schemas.microsoft.com/office/powerpoint/2010/main" val="24614383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Describes someone who has the potential for emotional, romantic or sexual attraction to people of any gender though not necessarily simultaneously, in the same way or to the same degree. Sometimes used interchangeably with bisexual.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17458" y="3686730"/>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fluid</a:t>
            </a:r>
            <a:endParaRPr lang="en-US" sz="3600">
              <a:solidFill>
                <a:schemeClr val="accent1"/>
              </a:solidFill>
            </a:endParaRPr>
          </a:p>
          <a:p>
            <a:pPr marL="0" indent="0">
              <a:buNone/>
            </a:pPr>
            <a:r>
              <a:rPr lang="en-US" sz="3600" b="1">
                <a:solidFill>
                  <a:schemeClr val="accent1"/>
                </a:solidFill>
              </a:rPr>
              <a:t>B- Intersex </a:t>
            </a:r>
          </a:p>
          <a:p>
            <a:pPr marL="0" indent="0">
              <a:buNone/>
            </a:pPr>
            <a:r>
              <a:rPr lang="en-US" sz="3600" b="1">
                <a:solidFill>
                  <a:schemeClr val="accent1"/>
                </a:solidFill>
              </a:rPr>
              <a:t>C- Pansexual</a:t>
            </a:r>
          </a:p>
          <a:p>
            <a:pPr marL="0" indent="0">
              <a:buNone/>
            </a:pPr>
            <a:r>
              <a:rPr lang="en-US" sz="3600" b="1">
                <a:solidFill>
                  <a:schemeClr val="accent1"/>
                </a:solidFill>
              </a:rPr>
              <a:t>D- Gender Non-Conforming</a:t>
            </a:r>
          </a:p>
        </p:txBody>
      </p:sp>
    </p:spTree>
    <p:extLst>
      <p:ext uri="{BB962C8B-B14F-4D97-AF65-F5344CB8AC3E}">
        <p14:creationId xmlns:p14="http://schemas.microsoft.com/office/powerpoint/2010/main" val="32452218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Describes someone who has the potential for emotional, romantic or sexual attraction to people of any gender though not necessarily simultaneously, in the same way or to the same degree. Sometimes used interchangeably with bisexual. </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17458" y="3686730"/>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C- Pansexual</a:t>
            </a:r>
          </a:p>
          <a:p>
            <a:pPr marL="0" indent="0">
              <a:buNone/>
            </a:pPr>
            <a:endParaRPr lang="en-US" sz="3600" b="1">
              <a:solidFill>
                <a:schemeClr val="accent1"/>
              </a:solidFill>
            </a:endParaRPr>
          </a:p>
        </p:txBody>
      </p:sp>
    </p:spTree>
    <p:extLst>
      <p:ext uri="{BB962C8B-B14F-4D97-AF65-F5344CB8AC3E}">
        <p14:creationId xmlns:p14="http://schemas.microsoft.com/office/powerpoint/2010/main" val="16291614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people often use to express fluid identities and orientations. This term is often used interchangeably with “LGBTQ+.”</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a:t>
            </a:r>
            <a:endParaRPr lang="en-US">
              <a:solidFill>
                <a:schemeClr val="accent1"/>
              </a:solidFill>
            </a:endParaRPr>
          </a:p>
          <a:p>
            <a:pPr marL="0" indent="0">
              <a:buNone/>
            </a:pPr>
            <a:r>
              <a:rPr lang="en-US" sz="3600" b="1">
                <a:solidFill>
                  <a:schemeClr val="accent1"/>
                </a:solidFill>
              </a:rPr>
              <a:t>B- Pansexual</a:t>
            </a:r>
          </a:p>
          <a:p>
            <a:pPr marL="0" indent="0">
              <a:buNone/>
            </a:pPr>
            <a:r>
              <a:rPr lang="en-US" sz="3600" b="1">
                <a:solidFill>
                  <a:schemeClr val="accent1"/>
                </a:solidFill>
              </a:rPr>
              <a:t>C- Non-Binary</a:t>
            </a:r>
          </a:p>
          <a:p>
            <a:pPr marL="0" indent="0">
              <a:buNone/>
            </a:pPr>
            <a:r>
              <a:rPr lang="en-US" sz="3600" b="1">
                <a:solidFill>
                  <a:schemeClr val="accent1"/>
                </a:solidFill>
              </a:rPr>
              <a:t>D- Queer</a:t>
            </a:r>
          </a:p>
        </p:txBody>
      </p:sp>
    </p:spTree>
    <p:extLst>
      <p:ext uri="{BB962C8B-B14F-4D97-AF65-F5344CB8AC3E}">
        <p14:creationId xmlns:p14="http://schemas.microsoft.com/office/powerpoint/2010/main" val="15807129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term people often use to express fluid identities and orientations. This term is often used interchangeably with “LGBTQ+.”</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r>
              <a:rPr lang="en-US" sz="3600" b="1">
                <a:solidFill>
                  <a:schemeClr val="accent1"/>
                </a:solidFill>
              </a:rPr>
              <a:t>D- Queer</a:t>
            </a:r>
          </a:p>
        </p:txBody>
      </p:sp>
    </p:spTree>
    <p:extLst>
      <p:ext uri="{BB962C8B-B14F-4D97-AF65-F5344CB8AC3E}">
        <p14:creationId xmlns:p14="http://schemas.microsoft.com/office/powerpoint/2010/main" val="8833080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Describes a person who does not have a gender.</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Gender Fluid</a:t>
            </a:r>
            <a:endParaRPr lang="en-US">
              <a:solidFill>
                <a:schemeClr val="accent1"/>
              </a:solidFill>
            </a:endParaRPr>
          </a:p>
          <a:p>
            <a:pPr marL="0" indent="0">
              <a:buNone/>
            </a:pPr>
            <a:r>
              <a:rPr lang="en-US" sz="3600" b="1">
                <a:solidFill>
                  <a:schemeClr val="accent1"/>
                </a:solidFill>
              </a:rPr>
              <a:t>B- Agender</a:t>
            </a:r>
          </a:p>
          <a:p>
            <a:pPr marL="0" indent="0">
              <a:buNone/>
            </a:pPr>
            <a:r>
              <a:rPr lang="en-US" sz="3600" b="1">
                <a:solidFill>
                  <a:schemeClr val="accent1"/>
                </a:solidFill>
              </a:rPr>
              <a:t>C- Intersex </a:t>
            </a:r>
          </a:p>
          <a:p>
            <a:pPr marL="0" indent="0">
              <a:buNone/>
            </a:pPr>
            <a:r>
              <a:rPr lang="en-US" sz="3600" b="1">
                <a:solidFill>
                  <a:schemeClr val="accent1"/>
                </a:solidFill>
              </a:rPr>
              <a:t>D- Pansexual</a:t>
            </a:r>
          </a:p>
        </p:txBody>
      </p:sp>
    </p:spTree>
    <p:extLst>
      <p:ext uri="{BB962C8B-B14F-4D97-AF65-F5344CB8AC3E}">
        <p14:creationId xmlns:p14="http://schemas.microsoft.com/office/powerpoint/2010/main" val="18718642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Describes a person who does not have a gender.</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B- Agender</a:t>
            </a:r>
          </a:p>
          <a:p>
            <a:pPr marL="0" indent="0">
              <a:buNone/>
            </a:pPr>
            <a:endParaRPr lang="en-US" sz="3600" b="1">
              <a:solidFill>
                <a:schemeClr val="accent1"/>
              </a:solidFill>
            </a:endParaRPr>
          </a:p>
        </p:txBody>
      </p:sp>
    </p:spTree>
    <p:extLst>
      <p:ext uri="{BB962C8B-B14F-4D97-AF65-F5344CB8AC3E}">
        <p14:creationId xmlns:p14="http://schemas.microsoft.com/office/powerpoint/2010/main" val="23018378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person who does not identify with a single fixed gender or has a fluid or unfixed gender identity.</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a:t>
            </a:r>
            <a:endParaRPr lang="en-US">
              <a:solidFill>
                <a:schemeClr val="accent1"/>
              </a:solidFill>
            </a:endParaRPr>
          </a:p>
          <a:p>
            <a:pPr marL="0" indent="0">
              <a:buNone/>
            </a:pPr>
            <a:r>
              <a:rPr lang="en-US" sz="3600" b="1">
                <a:solidFill>
                  <a:schemeClr val="accent1"/>
                </a:solidFill>
              </a:rPr>
              <a:t>B- Pansexual</a:t>
            </a:r>
          </a:p>
          <a:p>
            <a:pPr marL="0" indent="0">
              <a:buNone/>
            </a:pPr>
            <a:r>
              <a:rPr lang="en-US" sz="3600" b="1">
                <a:solidFill>
                  <a:schemeClr val="accent1"/>
                </a:solidFill>
              </a:rPr>
              <a:t>C- Gay</a:t>
            </a:r>
          </a:p>
          <a:p>
            <a:pPr marL="0" indent="0">
              <a:buNone/>
            </a:pPr>
            <a:r>
              <a:rPr lang="en-US" sz="3600" b="1">
                <a:solidFill>
                  <a:schemeClr val="accent1"/>
                </a:solidFill>
              </a:rPr>
              <a:t>D- Gender fluid</a:t>
            </a:r>
          </a:p>
        </p:txBody>
      </p:sp>
    </p:spTree>
    <p:extLst>
      <p:ext uri="{BB962C8B-B14F-4D97-AF65-F5344CB8AC3E}">
        <p14:creationId xmlns:p14="http://schemas.microsoft.com/office/powerpoint/2010/main" val="36642356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12786"/>
            <a:ext cx="8229600" cy="3774999"/>
          </a:xfrm>
        </p:spPr>
        <p:txBody>
          <a:bodyPr/>
          <a:lstStyle/>
          <a:p>
            <a:pPr marL="25400" indent="0">
              <a:buNone/>
            </a:pPr>
            <a:r>
              <a:rPr lang="en-US"/>
              <a:t>A person who does not identify with a single fixed gender or has a fluid or unfixed gender identity.</a:t>
            </a:r>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433118" y="2964268"/>
            <a:ext cx="7280500" cy="24665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r>
              <a:rPr lang="en-US" sz="3600" b="1">
                <a:solidFill>
                  <a:schemeClr val="accent1"/>
                </a:solidFill>
              </a:rPr>
              <a:t>D- Gender fluid</a:t>
            </a:r>
          </a:p>
        </p:txBody>
      </p:sp>
    </p:spTree>
    <p:extLst>
      <p:ext uri="{BB962C8B-B14F-4D97-AF65-F5344CB8AC3E}">
        <p14:creationId xmlns:p14="http://schemas.microsoft.com/office/powerpoint/2010/main" val="22039221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9005977" cy="3764216"/>
          </a:xfrm>
        </p:spPr>
        <p:txBody>
          <a:bodyPr/>
          <a:lstStyle/>
          <a:p>
            <a:pPr marL="25400" indent="0">
              <a:buNone/>
            </a:pPr>
            <a:r>
              <a:rPr lang="en-US"/>
              <a:t>…..... people typically reject notions of static categories of gender and embrace a fluidity of gender identity and often, though not always, sexual orientation. People who identify as this may see themselves as being both male and female, neither male nor female or as falling completely outside these categories.</a:t>
            </a:r>
          </a:p>
          <a:p>
            <a:pPr marL="25400" indent="0">
              <a:buNone/>
            </a:pPr>
            <a:endParaRPr lang="en-US"/>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60590" y="4678767"/>
            <a:ext cx="8261753"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C- Gender Identity</a:t>
            </a:r>
            <a:endParaRPr lang="en-US">
              <a:solidFill>
                <a:schemeClr val="accent1"/>
              </a:solidFill>
            </a:endParaRPr>
          </a:p>
          <a:p>
            <a:pPr marL="0" indent="0">
              <a:buNone/>
            </a:pPr>
            <a:r>
              <a:rPr lang="en-US" sz="3600" b="1">
                <a:solidFill>
                  <a:schemeClr val="accent1"/>
                </a:solidFill>
              </a:rPr>
              <a:t>B- Gender Queer     D- Gender Fluid</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13605710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823569"/>
            <a:ext cx="9005977" cy="3764216"/>
          </a:xfrm>
        </p:spPr>
        <p:txBody>
          <a:bodyPr/>
          <a:lstStyle/>
          <a:p>
            <a:pPr marL="25400" indent="0">
              <a:buNone/>
            </a:pPr>
            <a:r>
              <a:rPr lang="en-US"/>
              <a:t>…..... people typically reject notions of static categories of gender and embrace a fluidity of gender identity and often, though not always, sexual orientation. People who identify as "genderqueer" may see themselves as being both male and female, neither male nor female or as falling completely outside these categories.</a:t>
            </a:r>
          </a:p>
          <a:p>
            <a:pPr marL="25400" indent="0">
              <a:buNone/>
            </a:pPr>
            <a:endParaRPr lang="en-US"/>
          </a:p>
        </p:txBody>
      </p:sp>
      <p:sp>
        <p:nvSpPr>
          <p:cNvPr id="5" name="Google Shape;316;g1353501599d_0_131">
            <a:extLst>
              <a:ext uri="{FF2B5EF4-FFF2-40B4-BE49-F238E27FC236}">
                <a16:creationId xmlns:a16="http://schemas.microsoft.com/office/drawing/2014/main" id="{3649FB0D-43A3-58C4-B665-1D11267F89E4}"/>
              </a:ext>
            </a:extLst>
          </p:cNvPr>
          <p:cNvSpPr txBox="1">
            <a:spLocks/>
          </p:cNvSpPr>
          <p:nvPr/>
        </p:nvSpPr>
        <p:spPr>
          <a:xfrm>
            <a:off x="260590" y="4678767"/>
            <a:ext cx="8261753"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endParaRPr lang="en-US" sz="3600" b="1">
              <a:solidFill>
                <a:schemeClr val="accent1"/>
              </a:solidFill>
            </a:endParaRPr>
          </a:p>
          <a:p>
            <a:pPr marL="0" indent="0">
              <a:buNone/>
            </a:pPr>
            <a:r>
              <a:rPr lang="en-US" sz="3600" b="1">
                <a:solidFill>
                  <a:schemeClr val="accent1"/>
                </a:solidFill>
              </a:rPr>
              <a:t>B- Gender Queer     </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3372882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704956"/>
            <a:ext cx="9005977" cy="3774999"/>
          </a:xfrm>
        </p:spPr>
        <p:txBody>
          <a:bodyPr/>
          <a:lstStyle/>
          <a:p>
            <a:pPr marL="25400" indent="0">
              <a:buNone/>
            </a:pPr>
            <a:r>
              <a:rPr lang="en-US"/>
              <a:t>….  people are born with a variety of differences in their sex traits and reproductive anatomy. There is a wide variety of difference among  variations, including differences in genitalia, chromosomes, gonads, internal sex organs, hormone production, hormone response, and/or secondary sex traits.</a:t>
            </a:r>
          </a:p>
        </p:txBody>
      </p:sp>
      <p:sp>
        <p:nvSpPr>
          <p:cNvPr id="4" name="Google Shape;316;g1353501599d_0_131">
            <a:extLst>
              <a:ext uri="{FF2B5EF4-FFF2-40B4-BE49-F238E27FC236}">
                <a16:creationId xmlns:a16="http://schemas.microsoft.com/office/drawing/2014/main" id="{33506909-C0F3-862A-8D05-04E9E60C30BB}"/>
              </a:ext>
            </a:extLst>
          </p:cNvPr>
          <p:cNvSpPr txBox="1">
            <a:spLocks/>
          </p:cNvSpPr>
          <p:nvPr/>
        </p:nvSpPr>
        <p:spPr>
          <a:xfrm>
            <a:off x="260590" y="4678767"/>
            <a:ext cx="8498980"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C- Non-Binary</a:t>
            </a:r>
            <a:endParaRPr lang="en-US">
              <a:solidFill>
                <a:schemeClr val="accent1"/>
              </a:solidFill>
            </a:endParaRPr>
          </a:p>
          <a:p>
            <a:pPr marL="0" indent="0">
              <a:buNone/>
            </a:pPr>
            <a:r>
              <a:rPr lang="en-US" sz="3600" b="1">
                <a:solidFill>
                  <a:schemeClr val="accent1"/>
                </a:solidFill>
              </a:rPr>
              <a:t>B- Gender Queer     D- Transgender/Trans </a:t>
            </a:r>
            <a:endParaRPr lang="en-US" sz="3600">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537918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353501599d_0_1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LGBTQ+ Terminology</a:t>
            </a:r>
            <a:endParaRPr>
              <a:solidFill>
                <a:schemeClr val="dk1"/>
              </a:solidFill>
            </a:endParaRPr>
          </a:p>
        </p:txBody>
      </p:sp>
      <p:sp>
        <p:nvSpPr>
          <p:cNvPr id="3" name="Text Placeholder 2">
            <a:extLst>
              <a:ext uri="{FF2B5EF4-FFF2-40B4-BE49-F238E27FC236}">
                <a16:creationId xmlns:a16="http://schemas.microsoft.com/office/drawing/2014/main" id="{1564EE9B-B0BC-10B4-58A9-6BF18AAD62FD}"/>
              </a:ext>
            </a:extLst>
          </p:cNvPr>
          <p:cNvSpPr>
            <a:spLocks noGrp="1"/>
          </p:cNvSpPr>
          <p:nvPr>
            <p:ph type="body" idx="1"/>
          </p:nvPr>
        </p:nvSpPr>
        <p:spPr>
          <a:xfrm>
            <a:off x="140898" y="704956"/>
            <a:ext cx="9005977" cy="3774999"/>
          </a:xfrm>
        </p:spPr>
        <p:txBody>
          <a:bodyPr/>
          <a:lstStyle/>
          <a:p>
            <a:pPr marL="25400" indent="0">
              <a:buNone/>
            </a:pPr>
            <a:r>
              <a:rPr lang="en-US"/>
              <a:t>….  people are born with a variety of differences in their sex traits and reproductive anatomy. There is a wide variety of difference among intersex variations, including differences in genitalia, chromosomes, gonads, internal sex organs, hormone production, hormone response, and/or secondary sex traits.</a:t>
            </a:r>
          </a:p>
        </p:txBody>
      </p:sp>
      <p:sp>
        <p:nvSpPr>
          <p:cNvPr id="4" name="Google Shape;316;g1353501599d_0_131">
            <a:extLst>
              <a:ext uri="{FF2B5EF4-FFF2-40B4-BE49-F238E27FC236}">
                <a16:creationId xmlns:a16="http://schemas.microsoft.com/office/drawing/2014/main" id="{33506909-C0F3-862A-8D05-04E9E60C30BB}"/>
              </a:ext>
            </a:extLst>
          </p:cNvPr>
          <p:cNvSpPr txBox="1">
            <a:spLocks/>
          </p:cNvSpPr>
          <p:nvPr/>
        </p:nvSpPr>
        <p:spPr>
          <a:xfrm>
            <a:off x="260590" y="4678767"/>
            <a:ext cx="6558037" cy="1474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buNone/>
            </a:pPr>
            <a:r>
              <a:rPr lang="en-US" sz="3600" b="1">
                <a:solidFill>
                  <a:schemeClr val="accent1"/>
                </a:solidFill>
              </a:rPr>
              <a:t>A- Intersex               </a:t>
            </a:r>
            <a:endParaRPr lang="en-US">
              <a:solidFill>
                <a:schemeClr val="accent1"/>
              </a:solidFill>
            </a:endParaRPr>
          </a:p>
          <a:p>
            <a:pPr marL="0" indent="0">
              <a:buNone/>
            </a:pPr>
            <a:endParaRPr lang="en-US" sz="3600" b="1">
              <a:solidFill>
                <a:schemeClr val="accent1"/>
              </a:solidFill>
            </a:endParaRPr>
          </a:p>
          <a:p>
            <a:pPr marL="0" indent="0">
              <a:buNone/>
            </a:pPr>
            <a:endParaRPr lang="en-US" sz="3600" b="1">
              <a:solidFill>
                <a:schemeClr val="accent1"/>
              </a:solidFill>
            </a:endParaRPr>
          </a:p>
        </p:txBody>
      </p:sp>
    </p:spTree>
    <p:extLst>
      <p:ext uri="{BB962C8B-B14F-4D97-AF65-F5344CB8AC3E}">
        <p14:creationId xmlns:p14="http://schemas.microsoft.com/office/powerpoint/2010/main" val="25275871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13ce6eadda9_5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dk1"/>
                </a:solidFill>
              </a:rPr>
              <a:t>Terminology Debrief</a:t>
            </a:r>
            <a:endParaRPr>
              <a:solidFill>
                <a:schemeClr val="dk1"/>
              </a:solidFill>
            </a:endParaRPr>
          </a:p>
        </p:txBody>
      </p:sp>
      <p:sp>
        <p:nvSpPr>
          <p:cNvPr id="323" name="Google Shape;323;g13ce6eadda9_5_0"/>
          <p:cNvSpPr txBox="1">
            <a:spLocks noGrp="1"/>
          </p:cNvSpPr>
          <p:nvPr>
            <p:ph type="body" idx="1"/>
          </p:nvPr>
        </p:nvSpPr>
        <p:spPr>
          <a:xfrm>
            <a:off x="511350" y="983525"/>
            <a:ext cx="8121300" cy="42384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u="sng"/>
              <a:t>Let’s Ask the Room Debrief</a:t>
            </a:r>
            <a:endParaRPr b="1" u="sng"/>
          </a:p>
          <a:p>
            <a:pPr marL="0" lvl="0" indent="0" algn="l" rtl="0">
              <a:spcBef>
                <a:spcPts val="640"/>
              </a:spcBef>
              <a:spcAft>
                <a:spcPts val="0"/>
              </a:spcAft>
              <a:buNone/>
            </a:pPr>
            <a:endParaRPr/>
          </a:p>
          <a:p>
            <a:pPr marL="0" lvl="0" indent="0" algn="l" rtl="0">
              <a:spcBef>
                <a:spcPts val="640"/>
              </a:spcBef>
              <a:spcAft>
                <a:spcPts val="0"/>
              </a:spcAft>
              <a:buNone/>
            </a:pPr>
            <a:r>
              <a:rPr lang="en-US"/>
              <a:t>What surprised you?</a:t>
            </a:r>
            <a:endParaRPr/>
          </a:p>
          <a:p>
            <a:pPr marL="0" lvl="0" indent="0" algn="l" rtl="0">
              <a:spcBef>
                <a:spcPts val="640"/>
              </a:spcBef>
              <a:spcAft>
                <a:spcPts val="0"/>
              </a:spcAft>
              <a:buNone/>
            </a:pPr>
            <a:r>
              <a:rPr lang="en-US"/>
              <a:t>What is your biggest opportunity for growth?</a:t>
            </a:r>
            <a:endParaRPr/>
          </a:p>
          <a:p>
            <a:pPr marL="0" lvl="0" indent="0" algn="l" rtl="0">
              <a:spcBef>
                <a:spcPts val="640"/>
              </a:spcBef>
              <a:spcAft>
                <a:spcPts val="0"/>
              </a:spcAft>
              <a:buNone/>
            </a:pPr>
            <a:r>
              <a:rPr lang="en-US"/>
              <a:t>Who has a helpful “hint”?</a:t>
            </a:r>
            <a:endParaRPr/>
          </a:p>
          <a:p>
            <a:pPr marL="0" lvl="0" indent="0" algn="l" rtl="0">
              <a:spcBef>
                <a:spcPts val="640"/>
              </a:spcBef>
              <a:spcAft>
                <a:spcPts val="0"/>
              </a:spcAft>
              <a:buNone/>
            </a:pPr>
            <a:r>
              <a:rPr lang="en-US"/>
              <a:t>What else may you need?</a:t>
            </a:r>
          </a:p>
          <a:p>
            <a:pPr marL="0" indent="0">
              <a:buNone/>
            </a:pPr>
            <a:r>
              <a:rPr lang="en-US"/>
              <a:t>Tomorrow we are going to talk about the Q in the LGBTQ+</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F7D7-4E0A-703F-C350-A5AD3EBA4546}"/>
              </a:ext>
            </a:extLst>
          </p:cNvPr>
          <p:cNvSpPr>
            <a:spLocks noGrp="1"/>
          </p:cNvSpPr>
          <p:nvPr>
            <p:ph type="title"/>
          </p:nvPr>
        </p:nvSpPr>
        <p:spPr/>
        <p:txBody>
          <a:bodyPr/>
          <a:lstStyle/>
          <a:p>
            <a:r>
              <a:rPr lang="en-US"/>
              <a:t>Language Changes</a:t>
            </a:r>
          </a:p>
        </p:txBody>
      </p:sp>
      <p:sp>
        <p:nvSpPr>
          <p:cNvPr id="3" name="Text Placeholder 2">
            <a:extLst>
              <a:ext uri="{FF2B5EF4-FFF2-40B4-BE49-F238E27FC236}">
                <a16:creationId xmlns:a16="http://schemas.microsoft.com/office/drawing/2014/main" id="{79A974AA-A6AB-F49E-73C9-DD1ACEA4BCBB}"/>
              </a:ext>
            </a:extLst>
          </p:cNvPr>
          <p:cNvSpPr>
            <a:spLocks noGrp="1"/>
          </p:cNvSpPr>
          <p:nvPr>
            <p:ph type="body" idx="1"/>
          </p:nvPr>
        </p:nvSpPr>
        <p:spPr>
          <a:xfrm>
            <a:off x="234950" y="960513"/>
            <a:ext cx="8591550" cy="3774999"/>
          </a:xfrm>
        </p:spPr>
        <p:txBody>
          <a:bodyPr/>
          <a:lstStyle/>
          <a:p>
            <a:r>
              <a:rPr lang="en-US" sz="4600">
                <a:latin typeface="Arial"/>
              </a:rPr>
              <a:t>Terminology around race and ethnicity changes every 10 years.</a:t>
            </a:r>
          </a:p>
          <a:p>
            <a:r>
              <a:rPr lang="en-US" sz="4600">
                <a:latin typeface="Arial"/>
              </a:rPr>
              <a:t>Terminology around gender, identity, and sexual orientation changes every 2 years.</a:t>
            </a:r>
          </a:p>
          <a:p>
            <a:pPr marL="25400" indent="0">
              <a:buNone/>
            </a:pPr>
            <a:endParaRPr lang="en-US" sz="4800"/>
          </a:p>
        </p:txBody>
      </p:sp>
    </p:spTree>
    <p:extLst>
      <p:ext uri="{BB962C8B-B14F-4D97-AF65-F5344CB8AC3E}">
        <p14:creationId xmlns:p14="http://schemas.microsoft.com/office/powerpoint/2010/main" val="42349652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g142c329b3cd_1_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Questions and Topics to Avoid</a:t>
            </a:r>
            <a:endParaRPr/>
          </a:p>
        </p:txBody>
      </p:sp>
      <p:sp>
        <p:nvSpPr>
          <p:cNvPr id="404" name="Google Shape;404;g142c329b3cd_1_1"/>
          <p:cNvSpPr txBox="1">
            <a:spLocks noGrp="1"/>
          </p:cNvSpPr>
          <p:nvPr>
            <p:ph type="body" idx="1"/>
          </p:nvPr>
        </p:nvSpPr>
        <p:spPr>
          <a:xfrm>
            <a:off x="152491" y="916659"/>
            <a:ext cx="8772000" cy="3774900"/>
          </a:xfrm>
          <a:prstGeom prst="rect">
            <a:avLst/>
          </a:prstGeom>
        </p:spPr>
        <p:txBody>
          <a:bodyPr spcFirstLastPara="1" wrap="square" lIns="91425" tIns="45700" rIns="91425" bIns="45700" anchor="t" anchorCtr="0">
            <a:noAutofit/>
          </a:bodyPr>
          <a:lstStyle/>
          <a:p>
            <a:pPr marL="971550" lvl="2" indent="-488950">
              <a:spcBef>
                <a:spcPts val="0"/>
              </a:spcBef>
              <a:buClr>
                <a:schemeClr val="dk1"/>
              </a:buClr>
              <a:buSzPts val="2300"/>
              <a:buChar char="■"/>
            </a:pPr>
            <a:r>
              <a:rPr lang="en-US" sz="2300">
                <a:solidFill>
                  <a:schemeClr val="dk1"/>
                </a:solidFill>
                <a:latin typeface="Times New Roman"/>
                <a:ea typeface="Times New Roman"/>
                <a:cs typeface="Times New Roman"/>
                <a:sym typeface="Times New Roman"/>
              </a:rPr>
              <a:t>Questions about genitalia or anatomy  </a:t>
            </a:r>
            <a:endParaRPr sz="2300">
              <a:solidFill>
                <a:schemeClr val="dk1"/>
              </a:solidFill>
              <a:latin typeface="Times New Roman"/>
              <a:ea typeface="Times New Roman"/>
              <a:cs typeface="Times New Roman"/>
              <a:sym typeface="Times New Roman"/>
            </a:endParaRPr>
          </a:p>
          <a:p>
            <a:pPr marL="1371600" lvl="0" indent="-457200" algn="l" rtl="0">
              <a:lnSpc>
                <a:spcPct val="100000"/>
              </a:lnSpc>
              <a:spcBef>
                <a:spcPts val="0"/>
              </a:spcBef>
              <a:spcAft>
                <a:spcPts val="0"/>
              </a:spcAft>
              <a:buNone/>
            </a:pPr>
            <a:r>
              <a:rPr lang="en-US" sz="1800">
                <a:solidFill>
                  <a:schemeClr val="dk1"/>
                </a:solidFill>
                <a:latin typeface="Times New Roman"/>
                <a:ea typeface="Times New Roman"/>
                <a:cs typeface="Times New Roman"/>
                <a:sym typeface="Times New Roman"/>
              </a:rPr>
              <a:t>It’s not your business!</a:t>
            </a:r>
            <a:endParaRPr sz="18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971550" lvl="2" indent="-488950">
              <a:spcBef>
                <a:spcPts val="0"/>
              </a:spcBef>
              <a:buClr>
                <a:schemeClr val="dk1"/>
              </a:buClr>
              <a:buSzPts val="2300"/>
              <a:buChar char="■"/>
            </a:pPr>
            <a:r>
              <a:rPr lang="en-US" sz="2300">
                <a:solidFill>
                  <a:schemeClr val="dk1"/>
                </a:solidFill>
                <a:latin typeface="Times New Roman"/>
                <a:ea typeface="Times New Roman"/>
                <a:cs typeface="Times New Roman"/>
                <a:sym typeface="Times New Roman"/>
              </a:rPr>
              <a:t>Questions about sexual experiences </a:t>
            </a:r>
            <a:endParaRPr sz="2300">
              <a:solidFill>
                <a:schemeClr val="dk1"/>
              </a:solidFill>
              <a:latin typeface="Times New Roman"/>
              <a:ea typeface="Times New Roman"/>
              <a:cs typeface="Times New Roman"/>
              <a:sym typeface="Times New Roman"/>
            </a:endParaRPr>
          </a:p>
          <a:p>
            <a:pPr marL="914400" lvl="0" indent="0" algn="l" rtl="0">
              <a:lnSpc>
                <a:spcPct val="100000"/>
              </a:lnSpc>
              <a:spcBef>
                <a:spcPts val="0"/>
              </a:spcBef>
              <a:spcAft>
                <a:spcPts val="0"/>
              </a:spcAft>
              <a:buNone/>
            </a:pPr>
            <a:r>
              <a:rPr lang="en-US" sz="1800">
                <a:solidFill>
                  <a:schemeClr val="dk1"/>
                </a:solidFill>
                <a:latin typeface="Times New Roman"/>
                <a:ea typeface="Times New Roman"/>
                <a:cs typeface="Times New Roman"/>
                <a:sym typeface="Times New Roman"/>
              </a:rPr>
              <a:t>Also, not your business</a:t>
            </a:r>
            <a:endParaRPr sz="18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a:solidFill>
                <a:schemeClr val="dk1"/>
              </a:solidFill>
              <a:latin typeface="Times New Roman"/>
              <a:ea typeface="Times New Roman"/>
              <a:cs typeface="Times New Roman"/>
              <a:sym typeface="Times New Roman"/>
            </a:endParaRPr>
          </a:p>
          <a:p>
            <a:pPr marL="971550" lvl="2" indent="-488950" algn="l" rtl="0">
              <a:lnSpc>
                <a:spcPct val="100000"/>
              </a:lnSpc>
              <a:spcBef>
                <a:spcPts val="0"/>
              </a:spcBef>
              <a:spcAft>
                <a:spcPts val="0"/>
              </a:spcAft>
              <a:buClr>
                <a:schemeClr val="dk1"/>
              </a:buClr>
              <a:buSzPts val="2300"/>
              <a:buFont typeface="Times New Roman"/>
              <a:buChar char="■"/>
            </a:pPr>
            <a:r>
              <a:rPr lang="en-US" sz="2300">
                <a:solidFill>
                  <a:schemeClr val="dk1"/>
                </a:solidFill>
                <a:latin typeface="Times New Roman"/>
                <a:ea typeface="Times New Roman"/>
                <a:cs typeface="Times New Roman"/>
                <a:sym typeface="Times New Roman"/>
              </a:rPr>
              <a:t>Any questions that imply someone should delay or stop transitioning</a:t>
            </a:r>
            <a:endParaRPr sz="2300">
              <a:solidFill>
                <a:schemeClr val="dk1"/>
              </a:solidFill>
              <a:latin typeface="Times New Roman"/>
              <a:ea typeface="Times New Roman"/>
              <a:cs typeface="Times New Roman"/>
              <a:sym typeface="Times New Roman"/>
            </a:endParaRPr>
          </a:p>
          <a:p>
            <a:pPr marL="914400" lvl="0" indent="0" algn="l" rtl="0">
              <a:lnSpc>
                <a:spcPct val="100000"/>
              </a:lnSpc>
              <a:spcBef>
                <a:spcPts val="0"/>
              </a:spcBef>
              <a:spcAft>
                <a:spcPts val="0"/>
              </a:spcAft>
              <a:buNone/>
            </a:pPr>
            <a:r>
              <a:rPr lang="en-US" sz="1800" i="1">
                <a:solidFill>
                  <a:schemeClr val="dk1"/>
                </a:solidFill>
                <a:latin typeface="Times New Roman"/>
                <a:ea typeface="Times New Roman"/>
                <a:cs typeface="Times New Roman"/>
                <a:sym typeface="Times New Roman"/>
              </a:rPr>
              <a:t>Are you sure you want to switch your pronouns this school year?</a:t>
            </a:r>
            <a:endParaRPr sz="18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971550" lvl="2" indent="-488950" algn="l" rtl="0">
              <a:lnSpc>
                <a:spcPct val="100000"/>
              </a:lnSpc>
              <a:spcBef>
                <a:spcPts val="0"/>
              </a:spcBef>
              <a:spcAft>
                <a:spcPts val="0"/>
              </a:spcAft>
              <a:buClr>
                <a:schemeClr val="dk1"/>
              </a:buClr>
              <a:buSzPts val="2300"/>
              <a:buFont typeface="Times New Roman"/>
              <a:buChar char="■"/>
            </a:pPr>
            <a:r>
              <a:rPr lang="en-US" sz="2300">
                <a:solidFill>
                  <a:schemeClr val="dk1"/>
                </a:solidFill>
                <a:latin typeface="Times New Roman"/>
                <a:ea typeface="Times New Roman"/>
                <a:cs typeface="Times New Roman"/>
                <a:sym typeface="Times New Roman"/>
              </a:rPr>
              <a:t>Any comments on someone’s transition</a:t>
            </a:r>
            <a:endParaRPr sz="2300">
              <a:solidFill>
                <a:schemeClr val="dk1"/>
              </a:solidFill>
              <a:latin typeface="Times New Roman"/>
              <a:ea typeface="Times New Roman"/>
              <a:cs typeface="Times New Roman"/>
              <a:sym typeface="Times New Roman"/>
            </a:endParaRPr>
          </a:p>
          <a:p>
            <a:pPr marL="1371600" lvl="0" indent="-514350" algn="l" rtl="0">
              <a:lnSpc>
                <a:spcPct val="100000"/>
              </a:lnSpc>
              <a:spcBef>
                <a:spcPts val="0"/>
              </a:spcBef>
              <a:spcAft>
                <a:spcPts val="0"/>
              </a:spcAft>
              <a:buNone/>
            </a:pPr>
            <a:r>
              <a:rPr lang="en-US" sz="1800" i="1">
                <a:solidFill>
                  <a:schemeClr val="dk1"/>
                </a:solidFill>
                <a:latin typeface="Times New Roman"/>
                <a:ea typeface="Times New Roman"/>
                <a:cs typeface="Times New Roman"/>
                <a:sym typeface="Times New Roman"/>
              </a:rPr>
              <a:t>“I never would have known! You pass so well! You don’t look trans!”</a:t>
            </a:r>
            <a:endParaRPr sz="18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1371600" lvl="0" indent="0" algn="l" rtl="0">
              <a:lnSpc>
                <a:spcPct val="100000"/>
              </a:lnSpc>
              <a:spcBef>
                <a:spcPts val="0"/>
              </a:spcBef>
              <a:spcAft>
                <a:spcPts val="0"/>
              </a:spcAft>
              <a:buNone/>
            </a:pPr>
            <a:endParaRPr sz="400" i="1">
              <a:solidFill>
                <a:schemeClr val="dk1"/>
              </a:solidFill>
              <a:latin typeface="Times New Roman"/>
              <a:ea typeface="Times New Roman"/>
              <a:cs typeface="Times New Roman"/>
              <a:sym typeface="Times New Roman"/>
            </a:endParaRPr>
          </a:p>
          <a:p>
            <a:pPr marL="971550" lvl="2" indent="-488950">
              <a:spcBef>
                <a:spcPts val="0"/>
              </a:spcBef>
              <a:buClr>
                <a:srgbClr val="000000"/>
              </a:buClr>
              <a:buSzPts val="2300"/>
              <a:buFont typeface="Times New Roman"/>
              <a:buChar char="■"/>
            </a:pPr>
            <a:r>
              <a:rPr lang="en-US" sz="2300">
                <a:solidFill>
                  <a:schemeClr val="dk1"/>
                </a:solidFill>
                <a:latin typeface="Times New Roman"/>
                <a:ea typeface="Times New Roman"/>
                <a:cs typeface="Times New Roman"/>
                <a:sym typeface="Times New Roman"/>
              </a:rPr>
              <a:t>Questions or comments about, or using a person’s dead name</a:t>
            </a:r>
            <a:endParaRPr lang="en-US" sz="2300">
              <a:solidFill>
                <a:schemeClr val="dk1"/>
              </a:solidFill>
              <a:latin typeface="Times New Roman"/>
              <a:ea typeface="Times New Roman"/>
              <a:cs typeface="Times New Roman"/>
            </a:endParaRPr>
          </a:p>
          <a:p>
            <a:pPr marL="857250" indent="0" algn="l" rtl="0">
              <a:lnSpc>
                <a:spcPct val="100000"/>
              </a:lnSpc>
              <a:spcBef>
                <a:spcPts val="0"/>
              </a:spcBef>
              <a:spcAft>
                <a:spcPts val="0"/>
              </a:spcAft>
              <a:buClr>
                <a:srgbClr val="1F497D"/>
              </a:buClr>
              <a:buNone/>
            </a:pPr>
            <a:r>
              <a:rPr lang="en-US" sz="1800" i="1">
                <a:solidFill>
                  <a:schemeClr val="dk1"/>
                </a:solidFill>
                <a:latin typeface="Times New Roman"/>
                <a:ea typeface="Times New Roman"/>
                <a:cs typeface="Times New Roman"/>
                <a:sym typeface="Times New Roman"/>
              </a:rPr>
              <a:t>A dead name is the birth name of a transgender person who has changed their name</a:t>
            </a:r>
            <a:endParaRPr sz="1800" i="1">
              <a:solidFill>
                <a:schemeClr val="dk1"/>
              </a:solidFill>
              <a:latin typeface="Times New Roman"/>
              <a:ea typeface="Times New Roman"/>
              <a:cs typeface="Times New Roman"/>
              <a:sym typeface="Times New Roman"/>
            </a:endParaRPr>
          </a:p>
          <a:p>
            <a:pPr marL="857250" indent="0">
              <a:spcBef>
                <a:spcPts val="0"/>
              </a:spcBef>
              <a:buNone/>
            </a:pPr>
            <a:endParaRPr lang="en-US" sz="1800" i="1">
              <a:solidFill>
                <a:schemeClr val="dk1"/>
              </a:solidFill>
              <a:latin typeface="Times New Roman"/>
              <a:ea typeface="Times New Roman"/>
              <a:cs typeface="Times New Roman"/>
            </a:endParaRPr>
          </a:p>
          <a:p>
            <a:pPr marL="971550" lvl="2" indent="-488950">
              <a:spcBef>
                <a:spcPts val="0"/>
              </a:spcBef>
              <a:buFont typeface="Times New Roman,Serif"/>
              <a:buChar char="■"/>
            </a:pPr>
            <a:r>
              <a:rPr lang="en-US" sz="2300">
                <a:solidFill>
                  <a:schemeClr val="dk1"/>
                </a:solidFill>
                <a:latin typeface="Times New Roman"/>
                <a:ea typeface="Times New Roman"/>
                <a:cs typeface="Times New Roman"/>
              </a:rPr>
              <a:t>Anything that assumes they are the expert on everything LGBTQ+ </a:t>
            </a:r>
            <a:endParaRPr lang="en-US" sz="2300">
              <a:solidFill>
                <a:schemeClr val="dk1"/>
              </a:solidFill>
              <a:ea typeface="Times New Roman"/>
            </a:endParaRPr>
          </a:p>
          <a:p>
            <a:pPr marL="857250" indent="0">
              <a:spcBef>
                <a:spcPts val="0"/>
              </a:spcBef>
              <a:buNone/>
            </a:pPr>
            <a:r>
              <a:rPr lang="en-US" sz="1800" i="1">
                <a:solidFill>
                  <a:schemeClr val="dk1"/>
                </a:solidFill>
                <a:latin typeface="Times New Roman"/>
                <a:ea typeface="Times New Roman"/>
                <a:cs typeface="Times New Roman"/>
              </a:rPr>
              <a:t>It's not their job to teach you or to speak for an entire, diverse community</a:t>
            </a:r>
          </a:p>
          <a:p>
            <a:pPr marL="1143000" lvl="0" indent="-285750" algn="l">
              <a:lnSpc>
                <a:spcPct val="100000"/>
              </a:lnSpc>
              <a:spcBef>
                <a:spcPts val="0"/>
              </a:spcBef>
              <a:spcAft>
                <a:spcPts val="0"/>
              </a:spcAft>
              <a:buFont typeface="Arial"/>
              <a:buChar char="•"/>
            </a:pPr>
            <a:endParaRPr lang="en-US" sz="1800" i="1">
              <a:solidFill>
                <a:schemeClr val="dk1"/>
              </a:solidFill>
              <a:latin typeface="Times New Roman"/>
              <a:ea typeface="Times New Roman"/>
              <a:cs typeface="Times New Roman"/>
            </a:endParaRPr>
          </a:p>
          <a:p>
            <a:pPr marL="857250" lvl="0" indent="0" algn="l" rtl="0">
              <a:spcBef>
                <a:spcPts val="0"/>
              </a:spcBef>
              <a:spcAft>
                <a:spcPts val="0"/>
              </a:spcAft>
              <a:buClr>
                <a:srgbClr val="000000"/>
              </a:buClr>
              <a:buSzPts val="1100"/>
              <a:buNone/>
            </a:pPr>
            <a:endParaRPr lang="en-US" sz="1800" i="1">
              <a:solidFill>
                <a:schemeClr val="dk1"/>
              </a:solidFill>
              <a:latin typeface="Times New Roman"/>
              <a:ea typeface="Times New Roman"/>
              <a:cs typeface="Times New Roman"/>
            </a:endParaRPr>
          </a:p>
          <a:p>
            <a:pPr marL="1371600" lvl="0" indent="0" algn="l" rtl="0">
              <a:lnSpc>
                <a:spcPct val="115000"/>
              </a:lnSpc>
              <a:spcBef>
                <a:spcPts val="0"/>
              </a:spcBef>
              <a:spcAft>
                <a:spcPts val="0"/>
              </a:spcAft>
              <a:buNone/>
            </a:pPr>
            <a:endParaRPr sz="1800" i="1">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1800" i="1">
              <a:solidFill>
                <a:schemeClr val="dk1"/>
              </a:solidFill>
              <a:latin typeface="Times New Roman"/>
              <a:ea typeface="Times New Roman"/>
              <a:cs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lang="en-US" sz="2300">
              <a:solidFill>
                <a:srgbClr val="000000"/>
              </a:solidFill>
              <a:cs typeface="Times New Roman"/>
            </a:endParaRPr>
          </a:p>
          <a:p>
            <a:pPr marL="0" indent="0">
              <a:spcBef>
                <a:spcPts val="1200"/>
              </a:spcBef>
              <a:buNone/>
            </a:pPr>
            <a:endParaRPr lang="en-US">
              <a:solidFill>
                <a:srgbClr val="1F497D"/>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55c9aa46a_0_6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411" name="Google Shape;411;g1355c9aa46a_0_68"/>
          <p:cNvSpPr txBox="1">
            <a:spLocks noGrp="1"/>
          </p:cNvSpPr>
          <p:nvPr>
            <p:ph type="body" idx="1"/>
          </p:nvPr>
        </p:nvSpPr>
        <p:spPr>
          <a:xfrm>
            <a:off x="186000" y="823000"/>
            <a:ext cx="8772000" cy="555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TERMINOLOGY TO AVOID:</a:t>
            </a: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100">
              <a:solidFill>
                <a:schemeClr val="dk1"/>
              </a:solidFill>
              <a:latin typeface="Times New Roman"/>
              <a:ea typeface="Times New Roman"/>
              <a:cs typeface="Times New Roman"/>
              <a:sym typeface="Times New Roman"/>
            </a:endParaRPr>
          </a:p>
          <a:p>
            <a:pPr marL="0" lvl="0" indent="0" algn="l">
              <a:lnSpc>
                <a:spcPct val="114999"/>
              </a:lnSpc>
              <a:spcBef>
                <a:spcPts val="1200"/>
              </a:spcBef>
              <a:spcAft>
                <a:spcPts val="0"/>
              </a:spcAft>
              <a:buNone/>
            </a:pPr>
            <a:r>
              <a:rPr lang="en-US" sz="1800">
                <a:solidFill>
                  <a:schemeClr val="dk1"/>
                </a:solidFill>
                <a:latin typeface="Times New Roman"/>
                <a:ea typeface="Times New Roman"/>
                <a:cs typeface="Times New Roman"/>
                <a:sym typeface="Times New Roman"/>
              </a:rPr>
              <a:t>Best Practice: People first terminology AND Ask (respectfully)</a:t>
            </a:r>
            <a:endParaRPr lang="en-US" sz="18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graphicFrame>
        <p:nvGraphicFramePr>
          <p:cNvPr id="412" name="Google Shape;412;g1355c9aa46a_0_68"/>
          <p:cNvGraphicFramePr/>
          <p:nvPr/>
        </p:nvGraphicFramePr>
        <p:xfrm>
          <a:off x="344225" y="1325700"/>
          <a:ext cx="8455547" cy="4381555"/>
        </p:xfrm>
        <a:graphic>
          <a:graphicData uri="http://schemas.openxmlformats.org/drawingml/2006/table">
            <a:tbl>
              <a:tblPr>
                <a:noFill/>
              </a:tblPr>
              <a:tblGrid>
                <a:gridCol w="1885360">
                  <a:extLst>
                    <a:ext uri="{9D8B030D-6E8A-4147-A177-3AD203B41FA5}">
                      <a16:colId xmlns:a16="http://schemas.microsoft.com/office/drawing/2014/main" val="20000"/>
                    </a:ext>
                  </a:extLst>
                </a:gridCol>
                <a:gridCol w="4242061">
                  <a:extLst>
                    <a:ext uri="{9D8B030D-6E8A-4147-A177-3AD203B41FA5}">
                      <a16:colId xmlns:a16="http://schemas.microsoft.com/office/drawing/2014/main" val="20001"/>
                    </a:ext>
                  </a:extLst>
                </a:gridCol>
                <a:gridCol w="2328126">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b="1" i="1">
                          <a:solidFill>
                            <a:srgbClr val="FF0000"/>
                          </a:solidFill>
                        </a:rPr>
                        <a:t>Don’t 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Because…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Use…</a:t>
                      </a:r>
                      <a:endParaRPr b="1" i="1">
                        <a:solidFill>
                          <a:srgbClr val="FF0000"/>
                        </a:solidFil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300" i="1"/>
                        <a:t>a</a:t>
                      </a:r>
                      <a:r>
                        <a:rPr lang="en-US" sz="1300"/>
                        <a:t> Transgendered </a:t>
                      </a:r>
                      <a:endParaRPr sz="1300"/>
                    </a:p>
                  </a:txBody>
                  <a:tcPr marL="91425" marR="91425" marT="91425" marB="91425"/>
                </a:tc>
                <a:tc>
                  <a:txBody>
                    <a:bodyPr/>
                    <a:lstStyle/>
                    <a:p>
                      <a:pPr marL="0" lvl="0" indent="0" algn="l" rtl="0">
                        <a:spcBef>
                          <a:spcPts val="0"/>
                        </a:spcBef>
                        <a:spcAft>
                          <a:spcPts val="0"/>
                        </a:spcAft>
                        <a:buNone/>
                      </a:pPr>
                      <a:r>
                        <a:rPr lang="en-US" sz="1300"/>
                        <a:t>Trans is not a noun! Trans is an adjective that helps describe someone’s gender identity.</a:t>
                      </a:r>
                      <a:endParaRPr sz="1300"/>
                    </a:p>
                  </a:txBody>
                  <a:tcPr marL="91425" marR="91425" marT="91425" marB="91425"/>
                </a:tc>
                <a:tc>
                  <a:txBody>
                    <a:bodyPr/>
                    <a:lstStyle/>
                    <a:p>
                      <a:pPr marL="0" lvl="0" indent="0" algn="l" rtl="0">
                        <a:spcBef>
                          <a:spcPts val="0"/>
                        </a:spcBef>
                        <a:spcAft>
                          <a:spcPts val="0"/>
                        </a:spcAft>
                        <a:buNone/>
                      </a:pPr>
                      <a:r>
                        <a:rPr lang="en-US" sz="1300"/>
                        <a:t>“Person who is Transgender” or the identity the person chooses for themselves!</a:t>
                      </a:r>
                      <a:endParaRPr sz="13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300"/>
                        <a:t>Homosexual/ Homosexuality </a:t>
                      </a:r>
                      <a:endParaRPr lang="en-US" sz="1000"/>
                    </a:p>
                    <a:p>
                      <a:pPr marL="0" lvl="0" indent="0" algn="l">
                        <a:spcBef>
                          <a:spcPts val="0"/>
                        </a:spcBef>
                        <a:spcAft>
                          <a:spcPts val="0"/>
                        </a:spcAft>
                        <a:buNone/>
                      </a:pPr>
                      <a:r>
                        <a:rPr lang="en-US" sz="1000"/>
                        <a:t>(unless someone chooses it for themselves)</a:t>
                      </a:r>
                      <a:endParaRPr sz="1000"/>
                    </a:p>
                  </a:txBody>
                  <a:tcPr marL="91425" marR="91425" marT="91425" marB="91425"/>
                </a:tc>
                <a:tc>
                  <a:txBody>
                    <a:bodyPr/>
                    <a:lstStyle/>
                    <a:p>
                      <a:pPr marL="0" lvl="0" indent="0" algn="l" rtl="0">
                        <a:spcBef>
                          <a:spcPts val="0"/>
                        </a:spcBef>
                        <a:spcAft>
                          <a:spcPts val="0"/>
                        </a:spcAft>
                        <a:buNone/>
                      </a:pPr>
                      <a:r>
                        <a:rPr lang="en-US" sz="1300"/>
                        <a:t>This term comes across clinical and dog whistle-y</a:t>
                      </a:r>
                      <a:endParaRPr sz="1300"/>
                    </a:p>
                  </a:txBody>
                  <a:tcPr marL="91425" marR="91425" marT="91425" marB="91425"/>
                </a:tc>
                <a:tc>
                  <a:txBody>
                    <a:bodyPr/>
                    <a:lstStyle/>
                    <a:p>
                      <a:pPr marL="0" lvl="0" indent="0" algn="l" rtl="0">
                        <a:spcBef>
                          <a:spcPts val="0"/>
                        </a:spcBef>
                        <a:spcAft>
                          <a:spcPts val="0"/>
                        </a:spcAft>
                        <a:buNone/>
                      </a:pPr>
                      <a:r>
                        <a:rPr lang="en-US" sz="1300"/>
                        <a:t>The identity someone chooses! LGBTQ+ as an umbrella.</a:t>
                      </a:r>
                      <a:endParaRPr sz="130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300"/>
                        <a:t>“Sexual preference”, “homosexual lifestyle”</a:t>
                      </a:r>
                      <a:endParaRPr sz="1300"/>
                    </a:p>
                  </a:txBody>
                  <a:tcPr marL="91425" marR="91425" marT="91425" marB="91425"/>
                </a:tc>
                <a:tc>
                  <a:txBody>
                    <a:bodyPr/>
                    <a:lstStyle/>
                    <a:p>
                      <a:pPr marL="0" lvl="0" indent="0" algn="l" rtl="0">
                        <a:spcBef>
                          <a:spcPts val="0"/>
                        </a:spcBef>
                        <a:spcAft>
                          <a:spcPts val="0"/>
                        </a:spcAft>
                        <a:buNone/>
                      </a:pPr>
                      <a:r>
                        <a:rPr lang="en-US" sz="1300"/>
                        <a:t>These words have been co-opted as dog whistles to suggest gayness is a choice.</a:t>
                      </a:r>
                      <a:endParaRPr sz="1300"/>
                    </a:p>
                  </a:txBody>
                  <a:tcPr marL="91425" marR="91425" marT="91425" marB="91425"/>
                </a:tc>
                <a:tc>
                  <a:txBody>
                    <a:bodyPr/>
                    <a:lstStyle/>
                    <a:p>
                      <a:pPr marL="0" lvl="0" indent="0" algn="l" rtl="0">
                        <a:spcBef>
                          <a:spcPts val="0"/>
                        </a:spcBef>
                        <a:spcAft>
                          <a:spcPts val="0"/>
                        </a:spcAft>
                        <a:buNone/>
                      </a:pPr>
                      <a:r>
                        <a:rPr lang="en-US" sz="1300"/>
                        <a:t>“Sexual Orientation” </a:t>
                      </a:r>
                      <a:endParaRPr sz="130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300"/>
                        <a:t>“Sex Change”, “Pre-op/Post-op”</a:t>
                      </a:r>
                      <a:endParaRPr sz="1300"/>
                    </a:p>
                  </a:txBody>
                  <a:tcPr marL="91425" marR="91425" marT="91425" marB="91425"/>
                </a:tc>
                <a:tc>
                  <a:txBody>
                    <a:bodyPr/>
                    <a:lstStyle/>
                    <a:p>
                      <a:pPr marL="0" lvl="0" indent="0" algn="l" rtl="0">
                        <a:spcBef>
                          <a:spcPts val="0"/>
                        </a:spcBef>
                        <a:spcAft>
                          <a:spcPts val="0"/>
                        </a:spcAft>
                        <a:buNone/>
                      </a:pPr>
                      <a:r>
                        <a:rPr lang="en-US" sz="1300"/>
                        <a:t>These are antiquated and centralize surgeries and anatomy as a determining factor in gender identity.</a:t>
                      </a:r>
                      <a:endParaRPr sz="1300"/>
                    </a:p>
                  </a:txBody>
                  <a:tcPr marL="91425" marR="91425" marT="91425" marB="91425"/>
                </a:tc>
                <a:tc>
                  <a:txBody>
                    <a:bodyPr/>
                    <a:lstStyle/>
                    <a:p>
                      <a:pPr marL="0" lvl="0" indent="0" algn="l" rtl="0">
                        <a:spcBef>
                          <a:spcPts val="0"/>
                        </a:spcBef>
                        <a:spcAft>
                          <a:spcPts val="0"/>
                        </a:spcAft>
                        <a:buNone/>
                      </a:pPr>
                      <a:r>
                        <a:rPr lang="en-US" sz="1300"/>
                        <a:t>“Transition” or “gender confirmation surgery”</a:t>
                      </a:r>
                      <a:endParaRPr sz="130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300"/>
                        <a:t>“Biologically male/female”</a:t>
                      </a:r>
                      <a:endParaRPr sz="1300"/>
                    </a:p>
                  </a:txBody>
                  <a:tcPr marL="91425" marR="91425" marT="91425" marB="91425"/>
                </a:tc>
                <a:tc>
                  <a:txBody>
                    <a:bodyPr/>
                    <a:lstStyle/>
                    <a:p>
                      <a:pPr marL="0" lvl="0" indent="0" algn="l" rtl="0">
                        <a:spcBef>
                          <a:spcPts val="0"/>
                        </a:spcBef>
                        <a:spcAft>
                          <a:spcPts val="0"/>
                        </a:spcAft>
                        <a:buNone/>
                      </a:pPr>
                      <a:r>
                        <a:rPr lang="en-US" sz="1300"/>
                        <a:t>It is rarely relevant what sex someone was assigned at birth and this suggests that trans women/men are not “real” women/men</a:t>
                      </a:r>
                      <a:endParaRPr sz="1300"/>
                    </a:p>
                  </a:txBody>
                  <a:tcPr marL="91425" marR="91425" marT="91425" marB="91425"/>
                </a:tc>
                <a:tc>
                  <a:txBody>
                    <a:bodyPr/>
                    <a:lstStyle/>
                    <a:p>
                      <a:pPr marL="0" lvl="0" indent="0" algn="l" rtl="0">
                        <a:spcBef>
                          <a:spcPts val="0"/>
                        </a:spcBef>
                        <a:spcAft>
                          <a:spcPts val="0"/>
                        </a:spcAft>
                        <a:buNone/>
                      </a:pPr>
                      <a:r>
                        <a:rPr lang="en-US" sz="1300"/>
                        <a:t>IF NECESSARY…</a:t>
                      </a:r>
                      <a:endParaRPr sz="1300"/>
                    </a:p>
                    <a:p>
                      <a:pPr marL="0" lvl="0" indent="0" algn="l" rtl="0">
                        <a:spcBef>
                          <a:spcPts val="0"/>
                        </a:spcBef>
                        <a:spcAft>
                          <a:spcPts val="0"/>
                        </a:spcAft>
                        <a:buNone/>
                      </a:pPr>
                      <a:r>
                        <a:rPr lang="en-US" sz="1300"/>
                        <a:t>Assigned Female/Male at Birth (AFAB/AMAB) </a:t>
                      </a:r>
                      <a:endParaRPr sz="1300"/>
                    </a:p>
                  </a:txBody>
                  <a:tcPr marL="91425" marR="91425" marT="91425" marB="91425"/>
                </a:tc>
                <a:extLst>
                  <a:ext uri="{0D108BD9-81ED-4DB2-BD59-A6C34878D82A}">
                    <a16:rowId xmlns:a16="http://schemas.microsoft.com/office/drawing/2014/main" val="10005"/>
                  </a:ext>
                </a:extLst>
              </a:tr>
              <a:tr h="388855">
                <a:tc>
                  <a:txBody>
                    <a:bodyPr/>
                    <a:lstStyle/>
                    <a:p>
                      <a:pPr marL="0" lvl="0" indent="0" algn="l">
                        <a:spcBef>
                          <a:spcPts val="0"/>
                        </a:spcBef>
                        <a:spcAft>
                          <a:spcPts val="0"/>
                        </a:spcAft>
                        <a:buNone/>
                      </a:pPr>
                      <a:r>
                        <a:rPr lang="en-US" sz="1300"/>
                        <a:t>"Hermaphrodite" </a:t>
                      </a:r>
                      <a:endParaRPr sz="1300"/>
                    </a:p>
                  </a:txBody>
                  <a:tcPr marL="91425" marR="91425" marT="91425" marB="91425"/>
                </a:tc>
                <a:tc>
                  <a:txBody>
                    <a:bodyPr/>
                    <a:lstStyle/>
                    <a:p>
                      <a:pPr marL="0" lvl="0" indent="0" algn="l">
                        <a:spcBef>
                          <a:spcPts val="0"/>
                        </a:spcBef>
                        <a:spcAft>
                          <a:spcPts val="0"/>
                        </a:spcAft>
                        <a:buNone/>
                      </a:pPr>
                      <a:r>
                        <a:rPr lang="en-US" sz="1300"/>
                        <a:t>This is a super stigmatized word!</a:t>
                      </a:r>
                      <a:endParaRPr sz="1300"/>
                    </a:p>
                  </a:txBody>
                  <a:tcPr marL="91425" marR="91425" marT="91425" marB="91425"/>
                </a:tc>
                <a:tc>
                  <a:txBody>
                    <a:bodyPr/>
                    <a:lstStyle/>
                    <a:p>
                      <a:pPr marL="0" lvl="0" indent="0" algn="l">
                        <a:spcBef>
                          <a:spcPts val="0"/>
                        </a:spcBef>
                        <a:spcAft>
                          <a:spcPts val="0"/>
                        </a:spcAft>
                        <a:buNone/>
                      </a:pPr>
                      <a:r>
                        <a:rPr lang="en-US" sz="1300"/>
                        <a:t>Intersex</a:t>
                      </a:r>
                      <a:endParaRPr sz="1300"/>
                    </a:p>
                  </a:txBody>
                  <a:tcPr marL="91425" marR="91425" marT="91425" marB="91425"/>
                </a:tc>
                <a:extLst>
                  <a:ext uri="{0D108BD9-81ED-4DB2-BD59-A6C34878D82A}">
                    <a16:rowId xmlns:a16="http://schemas.microsoft.com/office/drawing/2014/main" val="2347041540"/>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009562" y="1972041"/>
            <a:ext cx="5450088" cy="3329479"/>
          </a:xfrm>
        </p:spPr>
        <p:txBody>
          <a:bodyPr>
            <a:normAutofit fontScale="92500" lnSpcReduction="20000"/>
          </a:bodyPr>
          <a:lstStyle/>
          <a:p>
            <a:r>
              <a:rPr lang="en-US" sz="2700"/>
              <a:t>There is a long history of language being weaponized to harm members of the LGBTQ+ community.</a:t>
            </a:r>
          </a:p>
          <a:p>
            <a:r>
              <a:rPr lang="en-US" sz="2700"/>
              <a:t>We must be intentional with our language and how we show up.</a:t>
            </a:r>
          </a:p>
          <a:p>
            <a:r>
              <a:rPr lang="en-US" sz="2700"/>
              <a:t>Again, a lot of this language is constantly changing, it is our responsibility to adjust and learn. </a:t>
            </a:r>
          </a:p>
          <a:p>
            <a:endParaRPr lang="en-US" sz="2700"/>
          </a:p>
          <a:p>
            <a:endParaRPr lang="en-US" sz="27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20511995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a:t>At Your Tables –</a:t>
            </a:r>
          </a:p>
          <a:p>
            <a:pPr marL="25400" indent="0">
              <a:buNone/>
            </a:pPr>
            <a:r>
              <a:rPr lang="en-US" sz="2400"/>
              <a:t>Get a stack of post-it notes</a:t>
            </a:r>
          </a:p>
          <a:p>
            <a:pPr marL="25400" indent="0">
              <a:buNone/>
            </a:pPr>
            <a:r>
              <a:rPr lang="en-US" sz="2400"/>
              <a:t>1 FULL Minute, list one issue that LGBTQ+ members face in their work or union life</a:t>
            </a:r>
          </a:p>
          <a:p>
            <a:pPr marL="25400" indent="0">
              <a:buNone/>
            </a:pPr>
            <a:r>
              <a:rPr lang="en-US" sz="2400"/>
              <a:t>5 Minutes – as a table sort the issues into categories – name the categories, and write those names EACH ON THEIR OWN Post-it</a:t>
            </a:r>
          </a:p>
          <a:p>
            <a:pPr marL="25400" indent="0">
              <a:buNone/>
            </a:pPr>
            <a:r>
              <a:rPr lang="en-US" sz="2400"/>
              <a:t>Possible POWER BUILDING Bring these those to the wall and cluster those that are alike</a:t>
            </a:r>
          </a:p>
          <a:p>
            <a:pPr marL="25400" indent="0">
              <a:buNone/>
            </a:pPr>
            <a:endParaRPr lang="en-US"/>
          </a:p>
        </p:txBody>
      </p:sp>
      <p:pic>
        <p:nvPicPr>
          <p:cNvPr id="2050" name="Picture 2" descr="Alexandria Ocasio-Cortez's Office Wall Covered With Handwritten Notes"/>
          <p:cNvPicPr>
            <a:picLocks noChangeAspect="1" noChangeArrowheads="1"/>
          </p:cNvPicPr>
          <p:nvPr/>
        </p:nvPicPr>
        <p:blipFill rotWithShape="1">
          <a:blip r:embed="rId2">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that workers have value-based solidarity around.</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p>
          <a:p>
            <a:pPr lvl="0" indent="-419100">
              <a:lnSpc>
                <a:spcPct val="90000"/>
              </a:lnSpc>
              <a:spcBef>
                <a:spcPts val="0"/>
              </a:spcBef>
              <a:buClr>
                <a:srgbClr val="404040"/>
              </a:buClr>
              <a:buSzPts val="3000"/>
              <a:buChar char="-"/>
            </a:pPr>
            <a:r>
              <a:rPr lang="en-US" sz="3000">
                <a:solidFill>
                  <a:srgbClr val="404040"/>
                </a:solidFill>
              </a:rPr>
              <a:t>Investigating the issue is necessary but not sufficient – we also need to identify workers’ </a:t>
            </a:r>
            <a:r>
              <a:rPr lang="en-US" sz="3000" b="1">
                <a:solidFill>
                  <a:srgbClr val="404040"/>
                </a:solidFill>
              </a:rPr>
              <a:t>SHARED</a:t>
            </a:r>
            <a:r>
              <a:rPr lang="en-US" sz="3000">
                <a:solidFill>
                  <a:srgbClr val="404040"/>
                </a:solidFill>
              </a:rPr>
              <a:t> values – </a:t>
            </a:r>
            <a:r>
              <a:rPr lang="en-US" sz="3000" b="1">
                <a:solidFill>
                  <a:srgbClr val="404040"/>
                </a:solidFill>
              </a:rPr>
              <a:t>WHY</a:t>
            </a:r>
            <a:r>
              <a:rPr lang="en-US" sz="3000">
                <a:solidFill>
                  <a:srgbClr val="404040"/>
                </a:solidFill>
              </a:rPr>
              <a:t> is this an issue? </a:t>
            </a:r>
            <a:r>
              <a:rPr lang="en-US" sz="3000" b="1">
                <a:solidFill>
                  <a:srgbClr val="404040"/>
                </a:solidFill>
              </a:rPr>
              <a:t>WHY</a:t>
            </a:r>
            <a:r>
              <a:rPr lang="en-US" sz="3000">
                <a:solidFill>
                  <a:srgbClr val="404040"/>
                </a:solidFill>
              </a:rPr>
              <a:t> do you want to fix this? </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6675398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p>
          <a:p>
            <a:pPr marL="0" lvl="0" indent="0" algn="l" rtl="0">
              <a:lnSpc>
                <a:spcPct val="120000"/>
              </a:lnSpc>
              <a:spcBef>
                <a:spcPts val="400"/>
              </a:spcBef>
              <a:spcAft>
                <a:spcPts val="0"/>
              </a:spcAft>
              <a:buNone/>
            </a:pPr>
            <a:r>
              <a:rPr lang="en-US" sz="2400">
                <a:solidFill>
                  <a:srgbClr val="404040"/>
                </a:solidFill>
              </a:rPr>
              <a:t>	</a:t>
            </a:r>
            <a:r>
              <a:rPr lang="en-US" sz="2400" b="1">
                <a:solidFill>
                  <a:srgbClr val="404040"/>
                </a:solidFill>
              </a:rPr>
              <a:t>Values</a:t>
            </a:r>
            <a:r>
              <a:rPr lang="en-US" sz="2400">
                <a:solidFill>
                  <a:srgbClr val="404040"/>
                </a:solidFill>
              </a:rPr>
              <a:t> – Equity, Safety, Personal Choice, Student Choice</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p>
          <a:p>
            <a:pPr marL="0" indent="0">
              <a:lnSpc>
                <a:spcPct val="120000"/>
              </a:lnSpc>
              <a:spcBef>
                <a:spcPts val="400"/>
              </a:spcBef>
              <a:buNone/>
            </a:pPr>
            <a:r>
              <a:rPr lang="en-US" sz="2400" b="1">
                <a:solidFill>
                  <a:srgbClr val="404040"/>
                </a:solidFill>
              </a:rPr>
              <a:t>	Values – </a:t>
            </a:r>
            <a:r>
              <a:rPr lang="en-US" sz="2400">
                <a:solidFill>
                  <a:srgbClr val="404040"/>
                </a:solidFill>
              </a:rPr>
              <a:t>Equitable Access, Fair Pay, Family </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p>
          <a:p>
            <a:pPr marL="0" lvl="0" indent="0" algn="l" rtl="0">
              <a:lnSpc>
                <a:spcPct val="120000"/>
              </a:lnSpc>
              <a:spcBef>
                <a:spcPts val="400"/>
              </a:spcBef>
              <a:spcAft>
                <a:spcPts val="400"/>
              </a:spcAft>
              <a:buNone/>
            </a:pPr>
            <a:r>
              <a:rPr lang="en-US" sz="2400">
                <a:solidFill>
                  <a:srgbClr val="404040"/>
                </a:solidFill>
              </a:rPr>
              <a:t>	</a:t>
            </a:r>
            <a:r>
              <a:rPr lang="en-US" sz="2400" b="1">
                <a:solidFill>
                  <a:srgbClr val="404040"/>
                </a:solidFill>
              </a:rPr>
              <a:t>Values-</a:t>
            </a:r>
            <a:r>
              <a:rPr lang="en-US" sz="2400">
                <a:solidFill>
                  <a:srgbClr val="404040"/>
                </a:solidFill>
              </a:rPr>
              <a:t> Professional Judgement, Safety, Student Choice</a:t>
            </a:r>
            <a:endParaRPr/>
          </a:p>
        </p:txBody>
      </p:sp>
    </p:spTree>
    <p:extLst>
      <p:ext uri="{BB962C8B-B14F-4D97-AF65-F5344CB8AC3E}">
        <p14:creationId xmlns:p14="http://schemas.microsoft.com/office/powerpoint/2010/main" val="18155227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a:t>Problems are disabling.</a:t>
            </a:r>
          </a:p>
          <a:p>
            <a:pPr marL="25400" indent="0">
              <a:buNone/>
            </a:pPr>
            <a:r>
              <a:rPr lang="en-US"/>
              <a:t>Issues build solidarity.</a:t>
            </a:r>
          </a:p>
          <a:p>
            <a:pPr marL="25400" indent="0">
              <a:buNone/>
            </a:pPr>
            <a:r>
              <a:rPr lang="en-US"/>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dirty="0"/>
              <a:t>Intersectionality</a:t>
            </a:r>
            <a:endParaRPr lang="en-US" dirty="0"/>
          </a:p>
        </p:txBody>
      </p:sp>
      <p:pic>
        <p:nvPicPr>
          <p:cNvPr id="2050" name="Picture 2">
            <a:extLst>
              <a:ext uri="{FF2B5EF4-FFF2-40B4-BE49-F238E27FC236}">
                <a16:creationId xmlns:a16="http://schemas.microsoft.com/office/drawing/2014/main" id="{3CD597B4-D9AB-3CFF-3BF3-14E2E5A73E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09662"/>
            <a:ext cx="2609850" cy="463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9518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752273" y="0"/>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2800">
                <a:latin typeface="Calibri" panose="020F0502020204030204" pitchFamily="34" charset="0"/>
                <a:cs typeface="Calibri" panose="020F0502020204030204" pitchFamily="34" charset="0"/>
              </a:rPr>
              <a:t>Using Intersectionality to Build Solidarity</a:t>
            </a:r>
            <a:endParaRPr sz="2800">
              <a:latin typeface="Calibri" panose="020F0502020204030204" pitchFamily="34" charset="0"/>
              <a:cs typeface="Calibri" panose="020F0502020204030204" pitchFamily="34" charset="0"/>
            </a:endParaRPr>
          </a:p>
        </p:txBody>
      </p:sp>
      <p:sp>
        <p:nvSpPr>
          <p:cNvPr id="440" name="Google Shape;440;g1468bb3220c_0_69"/>
          <p:cNvSpPr txBox="1">
            <a:spLocks noGrp="1"/>
          </p:cNvSpPr>
          <p:nvPr>
            <p:ph type="body" idx="1"/>
          </p:nvPr>
        </p:nvSpPr>
        <p:spPr>
          <a:xfrm>
            <a:off x="4101151" y="1036043"/>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extLst>
      <p:ext uri="{BB962C8B-B14F-4D97-AF65-F5344CB8AC3E}">
        <p14:creationId xmlns:p14="http://schemas.microsoft.com/office/powerpoint/2010/main" val="4087250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a:latin typeface="Calibri" panose="020F0502020204030204" pitchFamily="34" charset="0"/>
                <a:cs typeface="Calibri" panose="020F0502020204030204" pitchFamily="34" charset="0"/>
              </a:rPr>
              <a:t>Levels of Expression of Oppression</a:t>
            </a:r>
            <a:endParaRPr sz="3100" b="0">
              <a:latin typeface="Calibri" panose="020F0502020204030204" pitchFamily="34" charset="0"/>
              <a:cs typeface="Calibri" panose="020F0502020204030204" pitchFamily="34" charset="0"/>
            </a:endParaRPr>
          </a:p>
        </p:txBody>
      </p:sp>
      <p:graphicFrame>
        <p:nvGraphicFramePr>
          <p:cNvPr id="448" name="Google Shape;448;g1468bb3220c_0_76"/>
          <p:cNvGraphicFramePr/>
          <p:nvPr>
            <p:extLst>
              <p:ext uri="{D42A27DB-BD31-4B8C-83A1-F6EECF244321}">
                <p14:modId xmlns:p14="http://schemas.microsoft.com/office/powerpoint/2010/main" val="1739707730"/>
              </p:ext>
            </p:extLst>
          </p:nvPr>
        </p:nvGraphicFramePr>
        <p:xfrm>
          <a:off x="634729" y="1153737"/>
          <a:ext cx="7802394" cy="4894604"/>
        </p:xfrm>
        <a:graphic>
          <a:graphicData uri="http://schemas.openxmlformats.org/drawingml/2006/table">
            <a:tbl>
              <a:tblPr>
                <a:noFill/>
              </a:tblPr>
              <a:tblGrid>
                <a:gridCol w="487178">
                  <a:extLst>
                    <a:ext uri="{9D8B030D-6E8A-4147-A177-3AD203B41FA5}">
                      <a16:colId xmlns:a16="http://schemas.microsoft.com/office/drawing/2014/main" val="20000"/>
                    </a:ext>
                  </a:extLst>
                </a:gridCol>
                <a:gridCol w="3274994">
                  <a:extLst>
                    <a:ext uri="{9D8B030D-6E8A-4147-A177-3AD203B41FA5}">
                      <a16:colId xmlns:a16="http://schemas.microsoft.com/office/drawing/2014/main" val="20001"/>
                    </a:ext>
                  </a:extLst>
                </a:gridCol>
                <a:gridCol w="466928">
                  <a:extLst>
                    <a:ext uri="{9D8B030D-6E8A-4147-A177-3AD203B41FA5}">
                      <a16:colId xmlns:a16="http://schemas.microsoft.com/office/drawing/2014/main" val="20002"/>
                    </a:ext>
                  </a:extLst>
                </a:gridCol>
                <a:gridCol w="3573294">
                  <a:extLst>
                    <a:ext uri="{9D8B030D-6E8A-4147-A177-3AD203B41FA5}">
                      <a16:colId xmlns:a16="http://schemas.microsoft.com/office/drawing/2014/main" val="20003"/>
                    </a:ext>
                  </a:extLst>
                </a:gridCol>
              </a:tblGrid>
              <a:tr h="2488585">
                <a:tc rowSpan="2">
                  <a:txBody>
                    <a:bodyPr/>
                    <a:lstStyle/>
                    <a:p>
                      <a:pPr marL="0" lvl="0" indent="0" algn="ctr" rtl="0">
                        <a:spcBef>
                          <a:spcPts val="0"/>
                        </a:spcBef>
                        <a:spcAft>
                          <a:spcPts val="0"/>
                        </a:spcAft>
                        <a:buNone/>
                      </a:pPr>
                      <a:endParaRPr lang="en-US" sz="2300" b="1" i="1"/>
                    </a:p>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endParaRPr lang="en-US"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a:p>
                    <a:p>
                      <a:pPr marL="0" lvl="0" indent="0" algn="ctr" rtl="0">
                        <a:spcBef>
                          <a:spcPts val="0"/>
                        </a:spcBef>
                        <a:spcAft>
                          <a:spcPts val="0"/>
                        </a:spcAft>
                        <a:buNone/>
                      </a:pPr>
                      <a:r>
                        <a:rPr lang="en-US" sz="2600" b="1" i="1"/>
                        <a:t>c</a:t>
                      </a:r>
                      <a:endParaRPr sz="2600" b="1" i="1"/>
                    </a:p>
                  </a:txBody>
                  <a:tcPr marL="91425" marR="91425" marT="91425" marB="91425">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2380034">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358461375"/>
                  </a:ext>
                </a:extLst>
              </a:tr>
            </a:tbl>
          </a:graphicData>
        </a:graphic>
      </p:graphicFrame>
    </p:spTree>
    <p:extLst>
      <p:ext uri="{BB962C8B-B14F-4D97-AF65-F5344CB8AC3E}">
        <p14:creationId xmlns:p14="http://schemas.microsoft.com/office/powerpoint/2010/main" val="4030412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latin typeface="Calibri" panose="020F0502020204030204" pitchFamily="34" charset="0"/>
                <a:cs typeface="Calibri" panose="020F0502020204030204" pitchFamily="34" charset="0"/>
              </a:rPr>
              <a:t>KEY POINTS</a:t>
            </a:r>
            <a:endParaRPr b="0">
              <a:latin typeface="Calibri" panose="020F0502020204030204" pitchFamily="34" charset="0"/>
              <a:cs typeface="Calibri" panose="020F0502020204030204" pitchFamily="34" charset="0"/>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a:t>
            </a:r>
          </a:p>
          <a:p>
            <a:pPr marL="0" lvl="0" indent="0" algn="ctr" rtl="0">
              <a:lnSpc>
                <a:spcPct val="115000"/>
              </a:lnSpc>
              <a:spcBef>
                <a:spcPts val="0"/>
              </a:spcBef>
              <a:spcAft>
                <a:spcPts val="0"/>
              </a:spcAft>
              <a:buClr>
                <a:schemeClr val="dk1"/>
              </a:buClr>
              <a:buSzPts val="1100"/>
              <a:buFont typeface="Arial"/>
              <a:buNone/>
            </a:pP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extLst>
      <p:ext uri="{BB962C8B-B14F-4D97-AF65-F5344CB8AC3E}">
        <p14:creationId xmlns:p14="http://schemas.microsoft.com/office/powerpoint/2010/main" val="6088867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3048000" y="1307681"/>
            <a:ext cx="5801416" cy="3773345"/>
          </a:xfrm>
        </p:spPr>
        <p:txBody>
          <a:bodyPr>
            <a:noAutofit/>
          </a:bodyPr>
          <a:lstStyle/>
          <a:p>
            <a:pPr marL="25400" indent="0">
              <a:buNone/>
            </a:pPr>
            <a:r>
              <a:rPr lang="en-US" sz="3200"/>
              <a:t>There are not hard and fast lines between the levels – and changing one can affect another. </a:t>
            </a:r>
          </a:p>
          <a:p>
            <a:pPr marL="25400" indent="0">
              <a:buNone/>
            </a:pPr>
            <a:endParaRPr lang="en-US" sz="3200"/>
          </a:p>
          <a:p>
            <a:pPr marL="25400" indent="0">
              <a:buNone/>
            </a:pPr>
            <a:r>
              <a:rPr lang="en-US" sz="3200"/>
              <a:t>This framework helps us think about the size of the solution we need to fight the injustice at a particular level. </a:t>
            </a:r>
          </a:p>
        </p:txBody>
      </p:sp>
      <p:pic>
        <p:nvPicPr>
          <p:cNvPr id="32" name="Picture 31"/>
          <p:cNvPicPr>
            <a:picLocks noChangeAspect="1"/>
          </p:cNvPicPr>
          <p:nvPr/>
        </p:nvPicPr>
        <p:blipFill rotWithShape="1">
          <a:blip r:embed="rId2"/>
          <a:srcRect l="23345" r="20898"/>
          <a:stretch/>
        </p:blipFill>
        <p:spPr>
          <a:xfrm>
            <a:off x="306266" y="1307681"/>
            <a:ext cx="2275865" cy="4081784"/>
          </a:xfrm>
          <a:prstGeom prst="rect">
            <a:avLst/>
          </a:prstGeom>
        </p:spPr>
      </p:pic>
    </p:spTree>
    <p:extLst>
      <p:ext uri="{BB962C8B-B14F-4D97-AF65-F5344CB8AC3E}">
        <p14:creationId xmlns:p14="http://schemas.microsoft.com/office/powerpoint/2010/main" val="7755790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pic>
        <p:nvPicPr>
          <p:cNvPr id="4098" name="Picture 2">
            <a:extLst>
              <a:ext uri="{FF2B5EF4-FFF2-40B4-BE49-F238E27FC236}">
                <a16:creationId xmlns:a16="http://schemas.microsoft.com/office/drawing/2014/main" id="{A82D660E-0CEF-74EA-3371-033B8EB190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12558"/>
            <a:ext cx="2609850" cy="463867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1411C661-9EAA-72D7-6052-52380E44C82A}"/>
              </a:ext>
            </a:extLst>
          </p:cNvPr>
          <p:cNvSpPr>
            <a:spLocks noGrp="1"/>
          </p:cNvSpPr>
          <p:nvPr>
            <p:ph type="ctrTitle"/>
          </p:nvPr>
        </p:nvSpPr>
        <p:spPr/>
        <p:txBody>
          <a:bodyPr/>
          <a:lstStyle/>
          <a:p>
            <a:r>
              <a:rPr lang="en-US" dirty="0"/>
              <a:t>The law</a:t>
            </a:r>
          </a:p>
        </p:txBody>
      </p:sp>
    </p:spTree>
    <p:extLst>
      <p:ext uri="{BB962C8B-B14F-4D97-AF65-F5344CB8AC3E}">
        <p14:creationId xmlns:p14="http://schemas.microsoft.com/office/powerpoint/2010/main" val="28683375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br>
              <a:rPr lang="en-US"/>
            </a:br>
            <a:br>
              <a:rPr lang="en-US"/>
            </a:br>
            <a:r>
              <a:rPr lang="en-US"/>
              <a:t>In my state, an employee can be fired for being transgender.</a:t>
            </a:r>
            <a:endParaRPr/>
          </a:p>
        </p:txBody>
      </p:sp>
    </p:spTree>
    <p:extLst>
      <p:ext uri="{BB962C8B-B14F-4D97-AF65-F5344CB8AC3E}">
        <p14:creationId xmlns:p14="http://schemas.microsoft.com/office/powerpoint/2010/main" val="11623379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br>
              <a:rPr lang="en-US"/>
            </a:br>
            <a:br>
              <a:rPr lang="en-US"/>
            </a:br>
            <a:r>
              <a:rPr lang="en-US"/>
              <a:t>In my state, an employee can be fired for being a lesbian.</a:t>
            </a:r>
            <a:endParaRPr/>
          </a:p>
          <a:p>
            <a:pPr marL="0" lvl="0" indent="0" algn="ctr" rtl="0">
              <a:spcBef>
                <a:spcPts val="0"/>
              </a:spcBef>
              <a:spcAft>
                <a:spcPts val="0"/>
              </a:spcAft>
              <a:buNone/>
            </a:pPr>
            <a:endParaRPr/>
          </a:p>
        </p:txBody>
      </p:sp>
    </p:spTree>
    <p:extLst>
      <p:ext uri="{BB962C8B-B14F-4D97-AF65-F5344CB8AC3E}">
        <p14:creationId xmlns:p14="http://schemas.microsoft.com/office/powerpoint/2010/main" val="10383633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896520" y="1991360"/>
            <a:ext cx="208788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325020" y="3926840"/>
            <a:ext cx="845058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pic>
        <p:nvPicPr>
          <p:cNvPr id="4"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3525420" y="506231"/>
            <a:ext cx="5029200" cy="3352029"/>
          </a:xfrm>
          <a:prstGeom prst="rect">
            <a:avLst/>
          </a:prstGeom>
        </p:spPr>
      </p:pic>
    </p:spTree>
    <p:extLst>
      <p:ext uri="{BB962C8B-B14F-4D97-AF65-F5344CB8AC3E}">
        <p14:creationId xmlns:p14="http://schemas.microsoft.com/office/powerpoint/2010/main" val="6707775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88</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89</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90</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3200">
                <a:latin typeface="Calibri"/>
                <a:cs typeface="Calibri"/>
              </a:rPr>
              <a:t>At least for now, </a:t>
            </a:r>
            <a:r>
              <a:rPr lang="en-US" sz="3200" u="sng">
                <a:latin typeface="Calibri"/>
                <a:cs typeface="Calibri"/>
              </a:rPr>
              <a:t>ALL </a:t>
            </a:r>
            <a:r>
              <a:rPr lang="en-US" sz="3200">
                <a:latin typeface="Calibri"/>
                <a:cs typeface="Calibri"/>
              </a:rPr>
              <a:t>LGBTQ+ workers are protected under Bostock - BUT Bostock is limited to Employment</a:t>
            </a:r>
          </a:p>
          <a:p>
            <a:pPr marL="25400" indent="0">
              <a:buNone/>
            </a:pPr>
            <a:endParaRPr lang="en-US" sz="3200">
              <a:latin typeface="Calibri" panose="020F0502020204030204" pitchFamily="34" charset="0"/>
              <a:cs typeface="Calibri" panose="020F0502020204030204" pitchFamily="34" charset="0"/>
            </a:endParaRPr>
          </a:p>
          <a:p>
            <a:r>
              <a:rPr lang="en-US" sz="3200">
                <a:latin typeface="Calibri"/>
                <a:cs typeface="Calibri"/>
              </a:rPr>
              <a:t>Title IX has applications to the protection of LGBTQ+  workers in public funded educational programs. </a:t>
            </a:r>
            <a:endParaRPr lang="en-US" sz="320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dirty="0" err="1"/>
              <a:t>Microagressions</a:t>
            </a:r>
            <a:endParaRPr lang="en-US" dirty="0"/>
          </a:p>
        </p:txBody>
      </p:sp>
      <p:pic>
        <p:nvPicPr>
          <p:cNvPr id="5122" name="Picture 2">
            <a:extLst>
              <a:ext uri="{FF2B5EF4-FFF2-40B4-BE49-F238E27FC236}">
                <a16:creationId xmlns:a16="http://schemas.microsoft.com/office/drawing/2014/main" id="{489EC7FC-F11A-74AC-36E0-C5E58727DC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4859"/>
            <a:ext cx="2609850" cy="463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9770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Thank you!</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a:p>
        </p:txBody>
      </p:sp>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A3EC29A5-AD68-4872-BF0E-EC74BE68396C}"/>
</file>

<file path=customXml/itemProps2.xml><?xml version="1.0" encoding="utf-8"?>
<ds:datastoreItem xmlns:ds="http://schemas.openxmlformats.org/officeDocument/2006/customXml" ds:itemID="{A80D7C6A-0E47-4630-B922-39E851279989}"/>
</file>

<file path=customXml/itemProps3.xml><?xml version="1.0" encoding="utf-8"?>
<ds:datastoreItem xmlns:ds="http://schemas.openxmlformats.org/officeDocument/2006/customXml" ds:itemID="{C8E43627-D547-40CD-8C67-C13F77BAE5C5}"/>
</file>

<file path=docProps/app.xml><?xml version="1.0" encoding="utf-8"?>
<Properties xmlns="http://schemas.openxmlformats.org/officeDocument/2006/extended-properties" xmlns:vt="http://schemas.openxmlformats.org/officeDocument/2006/docPropsVTypes">
  <TotalTime>46</TotalTime>
  <Words>5346</Words>
  <Application>Microsoft Office PowerPoint</Application>
  <PresentationFormat>On-screen Show (4:3)</PresentationFormat>
  <Paragraphs>667</Paragraphs>
  <Slides>95</Slides>
  <Notes>83</Notes>
  <HiddenSlides>0</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95</vt:i4>
      </vt:variant>
    </vt:vector>
  </HeadingPairs>
  <TitlesOfParts>
    <vt:vector size="107" baseType="lpstr">
      <vt:lpstr>Calibri</vt:lpstr>
      <vt:lpstr>Wingdings</vt:lpstr>
      <vt:lpstr>Fira Sans Extra Condensed</vt:lpstr>
      <vt:lpstr>Times New Roman</vt:lpstr>
      <vt:lpstr>Roboto</vt:lpstr>
      <vt:lpstr>Libre Franklin</vt:lpstr>
      <vt:lpstr>Calibri Light</vt:lpstr>
      <vt:lpstr>Times New Roman,Serif</vt:lpstr>
      <vt:lpstr>Arial</vt:lpstr>
      <vt:lpstr>2015 Leadership Summit</vt:lpstr>
      <vt:lpstr>2015 Leadership Summit</vt:lpstr>
      <vt:lpstr>LGBT+ Infographics by Slidesgo</vt:lpstr>
      <vt:lpstr>Advancing LGBTQ+ Justice</vt:lpstr>
      <vt:lpstr>Land Acknowledgement</vt:lpstr>
      <vt:lpstr>Who are we?</vt:lpstr>
      <vt:lpstr>Introduction Whip -Who are you?</vt:lpstr>
      <vt:lpstr>Our Time Together</vt:lpstr>
      <vt:lpstr>Community Agreements Pg 2 </vt:lpstr>
      <vt:lpstr>Disclaimer</vt:lpstr>
      <vt:lpstr>Why we are here!</vt:lpstr>
      <vt:lpstr>The Words of Our Members</vt:lpstr>
      <vt:lpstr>PowerPoint Presentation</vt:lpstr>
      <vt:lpstr>Identity</vt:lpstr>
      <vt:lpstr>Building Beyond the Umbrella</vt:lpstr>
      <vt:lpstr>Sharing Values for Solidarity</vt:lpstr>
      <vt:lpstr>Building Beyond the Umbrella</vt:lpstr>
      <vt:lpstr>The Gender Unicorn</vt:lpstr>
      <vt:lpstr>Using this page with others to build solidarity.</vt:lpstr>
      <vt:lpstr>Questions to Ask</vt:lpstr>
      <vt:lpstr>Key Ideas</vt:lpstr>
      <vt:lpstr>Terminology </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LGBTQ+ Terminology</vt:lpstr>
      <vt:lpstr>Terminology Debrief</vt:lpstr>
      <vt:lpstr>Language Changes</vt:lpstr>
      <vt:lpstr>Questions and Topics to Avoid</vt:lpstr>
      <vt:lpstr>PowerPoint Presentation</vt:lpstr>
      <vt:lpstr>Key Ideas</vt:lpstr>
      <vt:lpstr>PowerPoint Presentation</vt:lpstr>
      <vt:lpstr>What are the issues?  </vt:lpstr>
      <vt:lpstr>What are the issues?  </vt:lpstr>
      <vt:lpstr>PROBLEM vs. ISSUE</vt:lpstr>
      <vt:lpstr>PROBLEM        vs.         ISSUE</vt:lpstr>
      <vt:lpstr>EXAMPLE- Problem and Issue</vt:lpstr>
      <vt:lpstr>Issues Lead to Collective Action</vt:lpstr>
      <vt:lpstr>Key Ideas</vt:lpstr>
      <vt:lpstr>Intersectionality</vt:lpstr>
      <vt:lpstr>Using Intersectionality to Build Solidarity</vt:lpstr>
      <vt:lpstr>Levels of Expression of Oppression</vt:lpstr>
      <vt:lpstr>KEY POINTS</vt:lpstr>
      <vt:lpstr>Key Ideas</vt:lpstr>
      <vt:lpstr>The law</vt:lpstr>
      <vt:lpstr>TRUE OR FALSE  In my state, an employee can be fired for being transgender.</vt:lpstr>
      <vt:lpstr>TRUE OR FALSE  In my state, an employee can be fired for being a lesbian. </vt:lpstr>
      <vt:lpstr>FALSE!</vt:lpstr>
      <vt:lpstr>A LANDMARK RULING</vt:lpstr>
      <vt:lpstr>BOSTOCK V. CLAYTON COUNTY</vt:lpstr>
      <vt:lpstr>PowerPoint Presentation</vt:lpstr>
      <vt:lpstr> Review the Laws in Your State </vt:lpstr>
      <vt:lpstr>Key Ideas</vt:lpstr>
      <vt:lpstr>Microagressions</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lastModifiedBy>Natasha Eckart</cp:lastModifiedBy>
  <cp:revision>2</cp:revision>
  <dcterms:created xsi:type="dcterms:W3CDTF">2022-03-02T19:40:14Z</dcterms:created>
  <dcterms:modified xsi:type="dcterms:W3CDTF">2024-01-11T18:04:12Z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