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7" r:id="rId5"/>
    <p:sldMasterId id="2147483666" r:id="rId6"/>
  </p:sldMasterIdLst>
  <p:notesMasterIdLst>
    <p:notesMasterId r:id="rId67"/>
  </p:notesMasterIdLst>
  <p:sldIdLst>
    <p:sldId id="287" r:id="rId7"/>
    <p:sldId id="366" r:id="rId8"/>
    <p:sldId id="401" r:id="rId9"/>
    <p:sldId id="1975" r:id="rId10"/>
    <p:sldId id="1971" r:id="rId11"/>
    <p:sldId id="1972" r:id="rId12"/>
    <p:sldId id="288" r:id="rId13"/>
    <p:sldId id="260" r:id="rId14"/>
    <p:sldId id="259" r:id="rId15"/>
    <p:sldId id="1981" r:id="rId16"/>
    <p:sldId id="1431" r:id="rId17"/>
    <p:sldId id="1982" r:id="rId18"/>
    <p:sldId id="1983" r:id="rId19"/>
    <p:sldId id="1984" r:id="rId20"/>
    <p:sldId id="1985" r:id="rId21"/>
    <p:sldId id="1465" r:id="rId22"/>
    <p:sldId id="268" r:id="rId23"/>
    <p:sldId id="269" r:id="rId24"/>
    <p:sldId id="270" r:id="rId25"/>
    <p:sldId id="272" r:id="rId26"/>
    <p:sldId id="1986" r:id="rId27"/>
    <p:sldId id="273" r:id="rId28"/>
    <p:sldId id="274" r:id="rId29"/>
    <p:sldId id="275" r:id="rId30"/>
    <p:sldId id="276" r:id="rId31"/>
    <p:sldId id="278" r:id="rId32"/>
    <p:sldId id="281" r:id="rId33"/>
    <p:sldId id="279" r:id="rId34"/>
    <p:sldId id="280" r:id="rId35"/>
    <p:sldId id="293" r:id="rId36"/>
    <p:sldId id="1420" r:id="rId37"/>
    <p:sldId id="1297" r:id="rId38"/>
    <p:sldId id="1374" r:id="rId39"/>
    <p:sldId id="1373" r:id="rId40"/>
    <p:sldId id="1376" r:id="rId41"/>
    <p:sldId id="1172" r:id="rId42"/>
    <p:sldId id="1173" r:id="rId43"/>
    <p:sldId id="1435" r:id="rId44"/>
    <p:sldId id="1423" r:id="rId45"/>
    <p:sldId id="1424" r:id="rId46"/>
    <p:sldId id="1425" r:id="rId47"/>
    <p:sldId id="1430" r:id="rId48"/>
    <p:sldId id="1426" r:id="rId49"/>
    <p:sldId id="1974" r:id="rId50"/>
    <p:sldId id="1973" r:id="rId51"/>
    <p:sldId id="1427" r:id="rId52"/>
    <p:sldId id="1433" r:id="rId53"/>
    <p:sldId id="1432" r:id="rId54"/>
    <p:sldId id="1429" r:id="rId55"/>
    <p:sldId id="1434" r:id="rId56"/>
    <p:sldId id="1428" r:id="rId57"/>
    <p:sldId id="1437" r:id="rId58"/>
    <p:sldId id="1436" r:id="rId59"/>
    <p:sldId id="1438" r:id="rId60"/>
    <p:sldId id="294" r:id="rId61"/>
    <p:sldId id="282" r:id="rId62"/>
    <p:sldId id="284" r:id="rId63"/>
    <p:sldId id="295" r:id="rId64"/>
    <p:sldId id="1980" r:id="rId65"/>
    <p:sldId id="285" r:id="rId6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5" roundtripDataSignature="AMtx7mgzVOnxz9RuliF8CN2f4YBs+QbQ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02ECF5-2447-84DC-B6E3-D14D4EAF3911}" v="30" dt="2025-12-03T20:35:38.550"/>
    <p1510:client id="{AA392B4C-70FF-D66B-5968-DEA5B627E909}" v="71" dt="2025-12-04T03:18:44.271"/>
    <p1510:client id="{C85C1584-75A2-8D78-FD1C-2DBCC8DB9CBE}" v="2" dt="2025-12-03T16:31:25.621"/>
    <p1510:client id="{F38E53A5-2151-2C8D-6AC6-9E35DFA838BB}" v="79" dt="2025-12-04T03:02:05.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8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87"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90"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8" Type="http://schemas.openxmlformats.org/officeDocument/2006/relationships/slide" Target="slides/slide2.xml"/><Relationship Id="rId51" Type="http://schemas.openxmlformats.org/officeDocument/2006/relationships/slide" Target="slides/slide45.xml"/><Relationship Id="rId85"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touri, Sara [CO]" userId="S::sara.fitouri_coloradoea.org#ext#@neahq.onmicrosoft.com::6caa6b50-28ad-40bf-891b-b7c71d09eac5" providerId="AD" clId="Web-{8540A4A2-BD60-1E6A-9E47-1719F781AFA5}"/>
    <pc:docChg chg="addSld modSld sldOrd">
      <pc:chgData name="Fitouri, Sara [CO]" userId="S::sara.fitouri_coloradoea.org#ext#@neahq.onmicrosoft.com::6caa6b50-28ad-40bf-891b-b7c71d09eac5" providerId="AD" clId="Web-{8540A4A2-BD60-1E6A-9E47-1719F781AFA5}" dt="2025-12-01T18:38:52.167" v="153" actId="20577"/>
      <pc:docMkLst>
        <pc:docMk/>
      </pc:docMkLst>
      <pc:sldChg chg="addSp modSp">
        <pc:chgData name="Fitouri, Sara [CO]" userId="S::sara.fitouri_coloradoea.org#ext#@neahq.onmicrosoft.com::6caa6b50-28ad-40bf-891b-b7c71d09eac5" providerId="AD" clId="Web-{8540A4A2-BD60-1E6A-9E47-1719F781AFA5}" dt="2025-12-01T16:39:41.203" v="9"/>
        <pc:sldMkLst>
          <pc:docMk/>
          <pc:sldMk cId="228815589" sldId="366"/>
        </pc:sldMkLst>
        <pc:spChg chg="add mod">
          <ac:chgData name="Fitouri, Sara [CO]" userId="S::sara.fitouri_coloradoea.org#ext#@neahq.onmicrosoft.com::6caa6b50-28ad-40bf-891b-b7c71d09eac5" providerId="AD" clId="Web-{8540A4A2-BD60-1E6A-9E47-1719F781AFA5}" dt="2025-12-01T16:39:27.140" v="7" actId="1076"/>
          <ac:spMkLst>
            <pc:docMk/>
            <pc:sldMk cId="228815589" sldId="366"/>
            <ac:spMk id="2" creationId="{192C9A12-0ADF-4EFF-E696-E7B1DA7C6ACE}"/>
          </ac:spMkLst>
        </pc:spChg>
        <pc:picChg chg="mod modCrop">
          <ac:chgData name="Fitouri, Sara [CO]" userId="S::sara.fitouri_coloradoea.org#ext#@neahq.onmicrosoft.com::6caa6b50-28ad-40bf-891b-b7c71d09eac5" providerId="AD" clId="Web-{8540A4A2-BD60-1E6A-9E47-1719F781AFA5}" dt="2025-12-01T16:39:41.203" v="9"/>
          <ac:picMkLst>
            <pc:docMk/>
            <pc:sldMk cId="228815589" sldId="366"/>
            <ac:picMk id="3" creationId="{00000000-0000-0000-0000-000000000000}"/>
          </ac:picMkLst>
        </pc:picChg>
      </pc:sldChg>
      <pc:sldChg chg="mod modShow">
        <pc:chgData name="Fitouri, Sara [CO]" userId="S::sara.fitouri_coloradoea.org#ext#@neahq.onmicrosoft.com::6caa6b50-28ad-40bf-891b-b7c71d09eac5" providerId="AD" clId="Web-{8540A4A2-BD60-1E6A-9E47-1719F781AFA5}" dt="2025-12-01T18:32:14.670" v="11"/>
        <pc:sldMkLst>
          <pc:docMk/>
          <pc:sldMk cId="2286395598" sldId="1428"/>
        </pc:sldMkLst>
      </pc:sldChg>
      <pc:sldChg chg="modSp">
        <pc:chgData name="Fitouri, Sara [CO]" userId="S::sara.fitouri_coloradoea.org#ext#@neahq.onmicrosoft.com::6caa6b50-28ad-40bf-891b-b7c71d09eac5" providerId="AD" clId="Web-{8540A4A2-BD60-1E6A-9E47-1719F781AFA5}" dt="2025-12-01T16:43:23.781" v="10" actId="20577"/>
        <pc:sldMkLst>
          <pc:docMk/>
          <pc:sldMk cId="3015916126" sldId="1435"/>
        </pc:sldMkLst>
        <pc:spChg chg="mod">
          <ac:chgData name="Fitouri, Sara [CO]" userId="S::sara.fitouri_coloradoea.org#ext#@neahq.onmicrosoft.com::6caa6b50-28ad-40bf-891b-b7c71d09eac5" providerId="AD" clId="Web-{8540A4A2-BD60-1E6A-9E47-1719F781AFA5}" dt="2025-12-01T16:43:23.781" v="10" actId="20577"/>
          <ac:spMkLst>
            <pc:docMk/>
            <pc:sldMk cId="3015916126" sldId="1435"/>
            <ac:spMk id="65" creationId="{7872C6FE-EDC4-90DE-AEAB-E1F2060CB76C}"/>
          </ac:spMkLst>
        </pc:spChg>
      </pc:sldChg>
      <pc:sldChg chg="mod modShow">
        <pc:chgData name="Fitouri, Sara [CO]" userId="S::sara.fitouri_coloradoea.org#ext#@neahq.onmicrosoft.com::6caa6b50-28ad-40bf-891b-b7c71d09eac5" providerId="AD" clId="Web-{8540A4A2-BD60-1E6A-9E47-1719F781AFA5}" dt="2025-12-01T18:36:42.230" v="148"/>
        <pc:sldMkLst>
          <pc:docMk/>
          <pc:sldMk cId="4075859010" sldId="1436"/>
        </pc:sldMkLst>
      </pc:sldChg>
      <pc:sldChg chg="mod modShow">
        <pc:chgData name="Fitouri, Sara [CO]" userId="S::sara.fitouri_coloradoea.org#ext#@neahq.onmicrosoft.com::6caa6b50-28ad-40bf-891b-b7c71d09eac5" providerId="AD" clId="Web-{8540A4A2-BD60-1E6A-9E47-1719F781AFA5}" dt="2025-12-01T18:32:17.326" v="12"/>
        <pc:sldMkLst>
          <pc:docMk/>
          <pc:sldMk cId="3871145838" sldId="1437"/>
        </pc:sldMkLst>
      </pc:sldChg>
      <pc:sldChg chg="mod modShow">
        <pc:chgData name="Fitouri, Sara [CO]" userId="S::sara.fitouri_coloradoea.org#ext#@neahq.onmicrosoft.com::6caa6b50-28ad-40bf-891b-b7c71d09eac5" providerId="AD" clId="Web-{8540A4A2-BD60-1E6A-9E47-1719F781AFA5}" dt="2025-12-01T18:36:42.308" v="149"/>
        <pc:sldMkLst>
          <pc:docMk/>
          <pc:sldMk cId="3973220497" sldId="1438"/>
        </pc:sldMkLst>
      </pc:sldChg>
      <pc:sldChg chg="modSp add replId">
        <pc:chgData name="Fitouri, Sara [CO]" userId="S::sara.fitouri_coloradoea.org#ext#@neahq.onmicrosoft.com::6caa6b50-28ad-40bf-891b-b7c71d09eac5" providerId="AD" clId="Web-{8540A4A2-BD60-1E6A-9E47-1719F781AFA5}" dt="2025-12-01T18:38:52.167" v="153" actId="20577"/>
        <pc:sldMkLst>
          <pc:docMk/>
          <pc:sldMk cId="1611380156" sldId="1973"/>
        </pc:sldMkLst>
        <pc:spChg chg="mod">
          <ac:chgData name="Fitouri, Sara [CO]" userId="S::sara.fitouri_coloradoea.org#ext#@neahq.onmicrosoft.com::6caa6b50-28ad-40bf-891b-b7c71d09eac5" providerId="AD" clId="Web-{8540A4A2-BD60-1E6A-9E47-1719F781AFA5}" dt="2025-12-01T18:38:52.167" v="153" actId="20577"/>
          <ac:spMkLst>
            <pc:docMk/>
            <pc:sldMk cId="1611380156" sldId="1973"/>
            <ac:spMk id="2" creationId="{07A45F29-7507-A9FE-C139-0C5B048C8C75}"/>
          </ac:spMkLst>
        </pc:spChg>
      </pc:sldChg>
      <pc:sldChg chg="modSp add ord replId">
        <pc:chgData name="Fitouri, Sara [CO]" userId="S::sara.fitouri_coloradoea.org#ext#@neahq.onmicrosoft.com::6caa6b50-28ad-40bf-891b-b7c71d09eac5" providerId="AD" clId="Web-{8540A4A2-BD60-1E6A-9E47-1719F781AFA5}" dt="2025-12-01T18:34:30.231" v="129"/>
        <pc:sldMkLst>
          <pc:docMk/>
          <pc:sldMk cId="122078401" sldId="1974"/>
        </pc:sldMkLst>
        <pc:spChg chg="mod">
          <ac:chgData name="Fitouri, Sara [CO]" userId="S::sara.fitouri_coloradoea.org#ext#@neahq.onmicrosoft.com::6caa6b50-28ad-40bf-891b-b7c71d09eac5" providerId="AD" clId="Web-{8540A4A2-BD60-1E6A-9E47-1719F781AFA5}" dt="2025-12-01T18:34:17.138" v="128" actId="20577"/>
          <ac:spMkLst>
            <pc:docMk/>
            <pc:sldMk cId="122078401" sldId="1974"/>
            <ac:spMk id="2" creationId="{F1DBD86C-0817-74BC-84C0-1AD3B6BECE04}"/>
          </ac:spMkLst>
        </pc:spChg>
      </pc:sldChg>
    </pc:docChg>
  </pc:docChgLst>
  <pc:docChgLst>
    <pc:chgData name="Holmes, Ellen [NEA]" userId="S::eholmes@nea.org::8df78491-616d-4641-a13e-176bb27a1b7f" providerId="AD" clId="Web-{AA392B4C-70FF-D66B-5968-DEA5B627E909}"/>
    <pc:docChg chg="modSld">
      <pc:chgData name="Holmes, Ellen [NEA]" userId="S::eholmes@nea.org::8df78491-616d-4641-a13e-176bb27a1b7f" providerId="AD" clId="Web-{AA392B4C-70FF-D66B-5968-DEA5B627E909}" dt="2025-12-04T03:18:44.271" v="70" actId="20577"/>
      <pc:docMkLst>
        <pc:docMk/>
      </pc:docMkLst>
      <pc:sldChg chg="modSp">
        <pc:chgData name="Holmes, Ellen [NEA]" userId="S::eholmes@nea.org::8df78491-616d-4641-a13e-176bb27a1b7f" providerId="AD" clId="Web-{AA392B4C-70FF-D66B-5968-DEA5B627E909}" dt="2025-12-04T03:18:44.271" v="70" actId="20577"/>
        <pc:sldMkLst>
          <pc:docMk/>
          <pc:sldMk cId="752772171" sldId="288"/>
        </pc:sldMkLst>
        <pc:spChg chg="mod">
          <ac:chgData name="Holmes, Ellen [NEA]" userId="S::eholmes@nea.org::8df78491-616d-4641-a13e-176bb27a1b7f" providerId="AD" clId="Web-{AA392B4C-70FF-D66B-5968-DEA5B627E909}" dt="2025-12-04T03:18:44.271" v="70" actId="20577"/>
          <ac:spMkLst>
            <pc:docMk/>
            <pc:sldMk cId="752772171" sldId="288"/>
            <ac:spMk id="4" creationId="{5922F4AA-8769-BB1E-19C0-E8728A05B0D5}"/>
          </ac:spMkLst>
        </pc:spChg>
      </pc:sldChg>
    </pc:docChg>
  </pc:docChgLst>
  <pc:docChgLst>
    <pc:chgData name="Holmes, Ellen [NEA]" userId="S::eholmes@nea.org::8df78491-616d-4641-a13e-176bb27a1b7f" providerId="AD" clId="Web-{F38E53A5-2151-2C8D-6AC6-9E35DFA838BB}"/>
    <pc:docChg chg="modSld">
      <pc:chgData name="Holmes, Ellen [NEA]" userId="S::eholmes@nea.org::8df78491-616d-4641-a13e-176bb27a1b7f" providerId="AD" clId="Web-{F38E53A5-2151-2C8D-6AC6-9E35DFA838BB}" dt="2025-12-04T03:02:05.890" v="78" actId="20577"/>
      <pc:docMkLst>
        <pc:docMk/>
      </pc:docMkLst>
      <pc:sldChg chg="addSp delSp modSp">
        <pc:chgData name="Holmes, Ellen [NEA]" userId="S::eholmes@nea.org::8df78491-616d-4641-a13e-176bb27a1b7f" providerId="AD" clId="Web-{F38E53A5-2151-2C8D-6AC6-9E35DFA838BB}" dt="2025-12-04T03:02:05.890" v="78" actId="20577"/>
        <pc:sldMkLst>
          <pc:docMk/>
          <pc:sldMk cId="752772171" sldId="288"/>
        </pc:sldMkLst>
        <pc:spChg chg="add del mod">
          <ac:chgData name="Holmes, Ellen [NEA]" userId="S::eholmes@nea.org::8df78491-616d-4641-a13e-176bb27a1b7f" providerId="AD" clId="Web-{F38E53A5-2151-2C8D-6AC6-9E35DFA838BB}" dt="2025-12-04T02:51:02.912" v="9"/>
          <ac:spMkLst>
            <pc:docMk/>
            <pc:sldMk cId="752772171" sldId="288"/>
            <ac:spMk id="2" creationId="{E70CC7B6-E28D-CD38-9E2A-5A47E578807D}"/>
          </ac:spMkLst>
        </pc:spChg>
        <pc:spChg chg="add mod">
          <ac:chgData name="Holmes, Ellen [NEA]" userId="S::eholmes@nea.org::8df78491-616d-4641-a13e-176bb27a1b7f" providerId="AD" clId="Web-{F38E53A5-2151-2C8D-6AC6-9E35DFA838BB}" dt="2025-12-04T03:02:05.890" v="78" actId="20577"/>
          <ac:spMkLst>
            <pc:docMk/>
            <pc:sldMk cId="752772171" sldId="288"/>
            <ac:spMk id="4" creationId="{5922F4AA-8769-BB1E-19C0-E8728A05B0D5}"/>
          </ac:spMkLst>
        </pc:spChg>
      </pc:sldChg>
    </pc:docChg>
  </pc:docChgLst>
  <pc:docChgLst>
    <pc:chgData name="Natasha Eckart Baning" userId="S::neckartbaning_vtnea.org#ext#@neahq.onmicrosoft.com::1c6c3eb4-b926-476d-a317-5d19e273697e" providerId="AD" clId="Web-{ADFDBFC7-6C15-0162-2A8D-D186A4A0CA6D}"/>
    <pc:docChg chg="modSld">
      <pc:chgData name="Natasha Eckart Baning" userId="S::neckartbaning_vtnea.org#ext#@neahq.onmicrosoft.com::1c6c3eb4-b926-476d-a317-5d19e273697e" providerId="AD" clId="Web-{ADFDBFC7-6C15-0162-2A8D-D186A4A0CA6D}" dt="2025-11-07T18:36:30.984" v="0" actId="20577"/>
      <pc:docMkLst>
        <pc:docMk/>
      </pc:docMkLst>
      <pc:sldChg chg="modSp">
        <pc:chgData name="Natasha Eckart Baning" userId="S::neckartbaning_vtnea.org#ext#@neahq.onmicrosoft.com::1c6c3eb4-b926-476d-a317-5d19e273697e" providerId="AD" clId="Web-{ADFDBFC7-6C15-0162-2A8D-D186A4A0CA6D}" dt="2025-11-07T18:36:30.984" v="0" actId="20577"/>
        <pc:sldMkLst>
          <pc:docMk/>
          <pc:sldMk cId="1950130623" sldId="294"/>
        </pc:sldMkLst>
        <pc:spChg chg="mod">
          <ac:chgData name="Natasha Eckart Baning" userId="S::neckartbaning_vtnea.org#ext#@neahq.onmicrosoft.com::1c6c3eb4-b926-476d-a317-5d19e273697e" providerId="AD" clId="Web-{ADFDBFC7-6C15-0162-2A8D-D186A4A0CA6D}" dt="2025-11-07T18:36:30.984" v="0" actId="20577"/>
          <ac:spMkLst>
            <pc:docMk/>
            <pc:sldMk cId="1950130623" sldId="294"/>
            <ac:spMk id="65" creationId="{00000000-0000-0000-0000-000000000000}"/>
          </ac:spMkLst>
        </pc:spChg>
      </pc:sldChg>
    </pc:docChg>
  </pc:docChgLst>
  <pc:docChgLst>
    <pc:chgData name="Natasha Eckart Baning" userId="S::neckartbaning_vtnea.org#ext#@neahq.onmicrosoft.com::1c6c3eb4-b926-476d-a317-5d19e273697e" providerId="AD" clId="Web-{B1D34CD0-8567-7228-D713-89FA5F0A071C}"/>
    <pc:docChg chg="modSld">
      <pc:chgData name="Natasha Eckart Baning" userId="S::neckartbaning_vtnea.org#ext#@neahq.onmicrosoft.com::1c6c3eb4-b926-476d-a317-5d19e273697e" providerId="AD" clId="Web-{B1D34CD0-8567-7228-D713-89FA5F0A071C}" dt="2025-12-01T18:43:20.372" v="50" actId="20577"/>
      <pc:docMkLst>
        <pc:docMk/>
      </pc:docMkLst>
      <pc:sldChg chg="modSp">
        <pc:chgData name="Natasha Eckart Baning" userId="S::neckartbaning_vtnea.org#ext#@neahq.onmicrosoft.com::1c6c3eb4-b926-476d-a317-5d19e273697e" providerId="AD" clId="Web-{B1D34CD0-8567-7228-D713-89FA5F0A071C}" dt="2025-12-01T18:43:20.372" v="50" actId="20577"/>
        <pc:sldMkLst>
          <pc:docMk/>
          <pc:sldMk cId="0" sldId="282"/>
        </pc:sldMkLst>
        <pc:spChg chg="mod">
          <ac:chgData name="Natasha Eckart Baning" userId="S::neckartbaning_vtnea.org#ext#@neahq.onmicrosoft.com::1c6c3eb4-b926-476d-a317-5d19e273697e" providerId="AD" clId="Web-{B1D34CD0-8567-7228-D713-89FA5F0A071C}" dt="2025-12-01T18:43:20.372" v="50" actId="20577"/>
          <ac:spMkLst>
            <pc:docMk/>
            <pc:sldMk cId="0" sldId="282"/>
            <ac:spMk id="283" creationId="{00000000-0000-0000-0000-000000000000}"/>
          </ac:spMkLst>
        </pc:spChg>
      </pc:sldChg>
      <pc:sldChg chg="modSp">
        <pc:chgData name="Natasha Eckart Baning" userId="S::neckartbaning_vtnea.org#ext#@neahq.onmicrosoft.com::1c6c3eb4-b926-476d-a317-5d19e273697e" providerId="AD" clId="Web-{B1D34CD0-8567-7228-D713-89FA5F0A071C}" dt="2025-12-01T18:40:42.543" v="47" actId="20577"/>
        <pc:sldMkLst>
          <pc:docMk/>
          <pc:sldMk cId="1950130623" sldId="294"/>
        </pc:sldMkLst>
        <pc:spChg chg="mod">
          <ac:chgData name="Natasha Eckart Baning" userId="S::neckartbaning_vtnea.org#ext#@neahq.onmicrosoft.com::1c6c3eb4-b926-476d-a317-5d19e273697e" providerId="AD" clId="Web-{B1D34CD0-8567-7228-D713-89FA5F0A071C}" dt="2025-12-01T18:40:42.543" v="47" actId="20577"/>
          <ac:spMkLst>
            <pc:docMk/>
            <pc:sldMk cId="1950130623" sldId="294"/>
            <ac:spMk id="65" creationId="{00000000-0000-0000-0000-000000000000}"/>
          </ac:spMkLst>
        </pc:spChg>
      </pc:sldChg>
    </pc:docChg>
  </pc:docChgLst>
  <pc:docChgLst>
    <pc:chgData name="Johnson, Zachary [CO]" userId="S::zjohnson_coloradoea.org#ext#@neahq.onmicrosoft.com::94708309-208c-44e1-8046-245a61b2aeb5" providerId="AD" clId="Web-{384E3476-103E-F912-2C52-E5AF19800993}"/>
    <pc:docChg chg="modSld">
      <pc:chgData name="Johnson, Zachary [CO]" userId="S::zjohnson_coloradoea.org#ext#@neahq.onmicrosoft.com::94708309-208c-44e1-8046-245a61b2aeb5" providerId="AD" clId="Web-{384E3476-103E-F912-2C52-E5AF19800993}" dt="2025-11-12T19:27:24.859" v="0" actId="20577"/>
      <pc:docMkLst>
        <pc:docMk/>
      </pc:docMkLst>
      <pc:sldChg chg="modSp">
        <pc:chgData name="Johnson, Zachary [CO]" userId="S::zjohnson_coloradoea.org#ext#@neahq.onmicrosoft.com::94708309-208c-44e1-8046-245a61b2aeb5" providerId="AD" clId="Web-{384E3476-103E-F912-2C52-E5AF19800993}" dt="2025-11-12T19:27:24.859" v="0" actId="20577"/>
        <pc:sldMkLst>
          <pc:docMk/>
          <pc:sldMk cId="2381985754" sldId="1434"/>
        </pc:sldMkLst>
        <pc:spChg chg="mod">
          <ac:chgData name="Johnson, Zachary [CO]" userId="S::zjohnson_coloradoea.org#ext#@neahq.onmicrosoft.com::94708309-208c-44e1-8046-245a61b2aeb5" providerId="AD" clId="Web-{384E3476-103E-F912-2C52-E5AF19800993}" dt="2025-11-12T19:27:24.859" v="0" actId="20577"/>
          <ac:spMkLst>
            <pc:docMk/>
            <pc:sldMk cId="2381985754" sldId="1434"/>
            <ac:spMk id="2" creationId="{0A9DF6E8-04CA-A916-A6C9-C9FF43BC33D7}"/>
          </ac:spMkLst>
        </pc:spChg>
      </pc:sldChg>
    </pc:docChg>
  </pc:docChgLst>
  <pc:docChgLst>
    <pc:chgData name="Tollett, Rachel" userId="S::rachel.tollett_ieanea.org#ext#@neahq.onmicrosoft.com::6cada244-8158-4709-a186-18652aadebd6" providerId="AD" clId="Web-{2002ECF5-2447-84DC-B6E3-D14D4EAF3911}"/>
    <pc:docChg chg="addSld delSld modSld sldOrd">
      <pc:chgData name="Tollett, Rachel" userId="S::rachel.tollett_ieanea.org#ext#@neahq.onmicrosoft.com::6cada244-8158-4709-a186-18652aadebd6" providerId="AD" clId="Web-{2002ECF5-2447-84DC-B6E3-D14D4EAF3911}" dt="2025-12-03T20:35:38.550" v="189"/>
      <pc:docMkLst>
        <pc:docMk/>
      </pc:docMkLst>
      <pc:sldChg chg="add">
        <pc:chgData name="Tollett, Rachel" userId="S::rachel.tollett_ieanea.org#ext#@neahq.onmicrosoft.com::6cada244-8158-4709-a186-18652aadebd6" providerId="AD" clId="Web-{2002ECF5-2447-84DC-B6E3-D14D4EAF3911}" dt="2025-12-03T20:33:57.002" v="171"/>
        <pc:sldMkLst>
          <pc:docMk/>
          <pc:sldMk cId="0" sldId="268"/>
        </pc:sldMkLst>
      </pc:sldChg>
      <pc:sldChg chg="add">
        <pc:chgData name="Tollett, Rachel" userId="S::rachel.tollett_ieanea.org#ext#@neahq.onmicrosoft.com::6cada244-8158-4709-a186-18652aadebd6" providerId="AD" clId="Web-{2002ECF5-2447-84DC-B6E3-D14D4EAF3911}" dt="2025-12-03T20:33:57.174" v="172"/>
        <pc:sldMkLst>
          <pc:docMk/>
          <pc:sldMk cId="0" sldId="269"/>
        </pc:sldMkLst>
      </pc:sldChg>
      <pc:sldChg chg="add">
        <pc:chgData name="Tollett, Rachel" userId="S::rachel.tollett_ieanea.org#ext#@neahq.onmicrosoft.com::6cada244-8158-4709-a186-18652aadebd6" providerId="AD" clId="Web-{2002ECF5-2447-84DC-B6E3-D14D4EAF3911}" dt="2025-12-03T20:33:57.330" v="173"/>
        <pc:sldMkLst>
          <pc:docMk/>
          <pc:sldMk cId="0" sldId="270"/>
        </pc:sldMkLst>
      </pc:sldChg>
      <pc:sldChg chg="add">
        <pc:chgData name="Tollett, Rachel" userId="S::rachel.tollett_ieanea.org#ext#@neahq.onmicrosoft.com::6cada244-8158-4709-a186-18652aadebd6" providerId="AD" clId="Web-{2002ECF5-2447-84DC-B6E3-D14D4EAF3911}" dt="2025-12-03T20:33:57.580" v="174"/>
        <pc:sldMkLst>
          <pc:docMk/>
          <pc:sldMk cId="0" sldId="272"/>
        </pc:sldMkLst>
      </pc:sldChg>
      <pc:sldChg chg="add">
        <pc:chgData name="Tollett, Rachel" userId="S::rachel.tollett_ieanea.org#ext#@neahq.onmicrosoft.com::6cada244-8158-4709-a186-18652aadebd6" providerId="AD" clId="Web-{2002ECF5-2447-84DC-B6E3-D14D4EAF3911}" dt="2025-12-03T20:33:58.065" v="176"/>
        <pc:sldMkLst>
          <pc:docMk/>
          <pc:sldMk cId="0" sldId="273"/>
        </pc:sldMkLst>
      </pc:sldChg>
      <pc:sldChg chg="add">
        <pc:chgData name="Tollett, Rachel" userId="S::rachel.tollett_ieanea.org#ext#@neahq.onmicrosoft.com::6cada244-8158-4709-a186-18652aadebd6" providerId="AD" clId="Web-{2002ECF5-2447-84DC-B6E3-D14D4EAF3911}" dt="2025-12-03T20:33:58.283" v="177"/>
        <pc:sldMkLst>
          <pc:docMk/>
          <pc:sldMk cId="0" sldId="274"/>
        </pc:sldMkLst>
      </pc:sldChg>
      <pc:sldChg chg="add">
        <pc:chgData name="Tollett, Rachel" userId="S::rachel.tollett_ieanea.org#ext#@neahq.onmicrosoft.com::6cada244-8158-4709-a186-18652aadebd6" providerId="AD" clId="Web-{2002ECF5-2447-84DC-B6E3-D14D4EAF3911}" dt="2025-12-03T20:33:58.440" v="178"/>
        <pc:sldMkLst>
          <pc:docMk/>
          <pc:sldMk cId="0" sldId="275"/>
        </pc:sldMkLst>
      </pc:sldChg>
      <pc:sldChg chg="add">
        <pc:chgData name="Tollett, Rachel" userId="S::rachel.tollett_ieanea.org#ext#@neahq.onmicrosoft.com::6cada244-8158-4709-a186-18652aadebd6" providerId="AD" clId="Web-{2002ECF5-2447-84DC-B6E3-D14D4EAF3911}" dt="2025-12-03T20:33:58.611" v="179"/>
        <pc:sldMkLst>
          <pc:docMk/>
          <pc:sldMk cId="0" sldId="276"/>
        </pc:sldMkLst>
      </pc:sldChg>
      <pc:sldChg chg="add">
        <pc:chgData name="Tollett, Rachel" userId="S::rachel.tollett_ieanea.org#ext#@neahq.onmicrosoft.com::6cada244-8158-4709-a186-18652aadebd6" providerId="AD" clId="Web-{2002ECF5-2447-84DC-B6E3-D14D4EAF3911}" dt="2025-12-03T20:33:58.736" v="180"/>
        <pc:sldMkLst>
          <pc:docMk/>
          <pc:sldMk cId="0" sldId="278"/>
        </pc:sldMkLst>
      </pc:sldChg>
      <pc:sldChg chg="add">
        <pc:chgData name="Tollett, Rachel" userId="S::rachel.tollett_ieanea.org#ext#@neahq.onmicrosoft.com::6cada244-8158-4709-a186-18652aadebd6" providerId="AD" clId="Web-{2002ECF5-2447-84DC-B6E3-D14D4EAF3911}" dt="2025-12-03T20:33:59.127" v="182"/>
        <pc:sldMkLst>
          <pc:docMk/>
          <pc:sldMk cId="0" sldId="279"/>
        </pc:sldMkLst>
      </pc:sldChg>
      <pc:sldChg chg="add">
        <pc:chgData name="Tollett, Rachel" userId="S::rachel.tollett_ieanea.org#ext#@neahq.onmicrosoft.com::6cada244-8158-4709-a186-18652aadebd6" providerId="AD" clId="Web-{2002ECF5-2447-84DC-B6E3-D14D4EAF3911}" dt="2025-12-03T20:33:59.299" v="183"/>
        <pc:sldMkLst>
          <pc:docMk/>
          <pc:sldMk cId="0" sldId="280"/>
        </pc:sldMkLst>
      </pc:sldChg>
      <pc:sldChg chg="add">
        <pc:chgData name="Tollett, Rachel" userId="S::rachel.tollett_ieanea.org#ext#@neahq.onmicrosoft.com::6cada244-8158-4709-a186-18652aadebd6" providerId="AD" clId="Web-{2002ECF5-2447-84DC-B6E3-D14D4EAF3911}" dt="2025-12-03T20:33:58.893" v="181"/>
        <pc:sldMkLst>
          <pc:docMk/>
          <pc:sldMk cId="0" sldId="281"/>
        </pc:sldMkLst>
      </pc:sldChg>
      <pc:sldChg chg="modSp">
        <pc:chgData name="Tollett, Rachel" userId="S::rachel.tollett_ieanea.org#ext#@neahq.onmicrosoft.com::6cada244-8158-4709-a186-18652aadebd6" providerId="AD" clId="Web-{2002ECF5-2447-84DC-B6E3-D14D4EAF3911}" dt="2025-12-01T18:46:45.531" v="162" actId="20577"/>
        <pc:sldMkLst>
          <pc:docMk/>
          <pc:sldMk cId="0" sldId="282"/>
        </pc:sldMkLst>
        <pc:spChg chg="mod">
          <ac:chgData name="Tollett, Rachel" userId="S::rachel.tollett_ieanea.org#ext#@neahq.onmicrosoft.com::6cada244-8158-4709-a186-18652aadebd6" providerId="AD" clId="Web-{2002ECF5-2447-84DC-B6E3-D14D4EAF3911}" dt="2025-12-01T18:46:45.531" v="162" actId="20577"/>
          <ac:spMkLst>
            <pc:docMk/>
            <pc:sldMk cId="0" sldId="282"/>
            <ac:spMk id="283" creationId="{00000000-0000-0000-0000-000000000000}"/>
          </ac:spMkLst>
        </pc:spChg>
      </pc:sldChg>
      <pc:sldChg chg="modSp">
        <pc:chgData name="Tollett, Rachel" userId="S::rachel.tollett_ieanea.org#ext#@neahq.onmicrosoft.com::6cada244-8158-4709-a186-18652aadebd6" providerId="AD" clId="Web-{2002ECF5-2447-84DC-B6E3-D14D4EAF3911}" dt="2025-12-03T20:34:52.190" v="187" actId="20577"/>
        <pc:sldMkLst>
          <pc:docMk/>
          <pc:sldMk cId="201240044" sldId="293"/>
        </pc:sldMkLst>
        <pc:spChg chg="mod">
          <ac:chgData name="Tollett, Rachel" userId="S::rachel.tollett_ieanea.org#ext#@neahq.onmicrosoft.com::6cada244-8158-4709-a186-18652aadebd6" providerId="AD" clId="Web-{2002ECF5-2447-84DC-B6E3-D14D4EAF3911}" dt="2025-12-03T20:34:52.190" v="187" actId="20577"/>
          <ac:spMkLst>
            <pc:docMk/>
            <pc:sldMk cId="201240044" sldId="293"/>
            <ac:spMk id="65" creationId="{00000000-0000-0000-0000-000000000000}"/>
          </ac:spMkLst>
        </pc:spChg>
      </pc:sldChg>
      <pc:sldChg chg="del">
        <pc:chgData name="Tollett, Rachel" userId="S::rachel.tollett_ieanea.org#ext#@neahq.onmicrosoft.com::6cada244-8158-4709-a186-18652aadebd6" providerId="AD" clId="Web-{2002ECF5-2447-84DC-B6E3-D14D4EAF3911}" dt="2025-12-03T20:34:43.721" v="186"/>
        <pc:sldMkLst>
          <pc:docMk/>
          <pc:sldMk cId="4132234955" sldId="360"/>
        </pc:sldMkLst>
      </pc:sldChg>
      <pc:sldChg chg="del">
        <pc:chgData name="Tollett, Rachel" userId="S::rachel.tollett_ieanea.org#ext#@neahq.onmicrosoft.com::6cada244-8158-4709-a186-18652aadebd6" providerId="AD" clId="Web-{2002ECF5-2447-84DC-B6E3-D14D4EAF3911}" dt="2025-12-03T20:34:04.018" v="184"/>
        <pc:sldMkLst>
          <pc:docMk/>
          <pc:sldMk cId="1494366320" sldId="365"/>
        </pc:sldMkLst>
      </pc:sldChg>
      <pc:sldChg chg="modSp">
        <pc:chgData name="Tollett, Rachel" userId="S::rachel.tollett_ieanea.org#ext#@neahq.onmicrosoft.com::6cada244-8158-4709-a186-18652aadebd6" providerId="AD" clId="Web-{2002ECF5-2447-84DC-B6E3-D14D4EAF3911}" dt="2025-12-01T18:42:37.996" v="69" actId="14100"/>
        <pc:sldMkLst>
          <pc:docMk/>
          <pc:sldMk cId="1328000985" sldId="1172"/>
        </pc:sldMkLst>
        <pc:spChg chg="mod">
          <ac:chgData name="Tollett, Rachel" userId="S::rachel.tollett_ieanea.org#ext#@neahq.onmicrosoft.com::6cada244-8158-4709-a186-18652aadebd6" providerId="AD" clId="Web-{2002ECF5-2447-84DC-B6E3-D14D4EAF3911}" dt="2025-12-01T18:42:37.996" v="69" actId="14100"/>
          <ac:spMkLst>
            <pc:docMk/>
            <pc:sldMk cId="1328000985" sldId="1172"/>
            <ac:spMk id="3" creationId="{3F329EE7-D290-DE93-6817-01719CE21F41}"/>
          </ac:spMkLst>
        </pc:spChg>
      </pc:sldChg>
      <pc:sldChg chg="add">
        <pc:chgData name="Tollett, Rachel" userId="S::rachel.tollett_ieanea.org#ext#@neahq.onmicrosoft.com::6cada244-8158-4709-a186-18652aadebd6" providerId="AD" clId="Web-{2002ECF5-2447-84DC-B6E3-D14D4EAF3911}" dt="2025-12-03T20:33:56.049" v="164"/>
        <pc:sldMkLst>
          <pc:docMk/>
          <pc:sldMk cId="1036734117" sldId="1431"/>
        </pc:sldMkLst>
      </pc:sldChg>
      <pc:sldChg chg="modSp">
        <pc:chgData name="Tollett, Rachel" userId="S::rachel.tollett_ieanea.org#ext#@neahq.onmicrosoft.com::6cada244-8158-4709-a186-18652aadebd6" providerId="AD" clId="Web-{2002ECF5-2447-84DC-B6E3-D14D4EAF3911}" dt="2025-12-01T18:35:55.828" v="26" actId="20577"/>
        <pc:sldMkLst>
          <pc:docMk/>
          <pc:sldMk cId="3015916126" sldId="1435"/>
        </pc:sldMkLst>
        <pc:spChg chg="mod">
          <ac:chgData name="Tollett, Rachel" userId="S::rachel.tollett_ieanea.org#ext#@neahq.onmicrosoft.com::6cada244-8158-4709-a186-18652aadebd6" providerId="AD" clId="Web-{2002ECF5-2447-84DC-B6E3-D14D4EAF3911}" dt="2025-12-01T18:35:55.828" v="26" actId="20577"/>
          <ac:spMkLst>
            <pc:docMk/>
            <pc:sldMk cId="3015916126" sldId="1435"/>
            <ac:spMk id="65" creationId="{7872C6FE-EDC4-90DE-AEAB-E1F2060CB76C}"/>
          </ac:spMkLst>
        </pc:spChg>
      </pc:sldChg>
      <pc:sldChg chg="add">
        <pc:chgData name="Tollett, Rachel" userId="S::rachel.tollett_ieanea.org#ext#@neahq.onmicrosoft.com::6cada244-8158-4709-a186-18652aadebd6" providerId="AD" clId="Web-{2002ECF5-2447-84DC-B6E3-D14D4EAF3911}" dt="2025-12-03T20:33:56.830" v="169"/>
        <pc:sldMkLst>
          <pc:docMk/>
          <pc:sldMk cId="2333829647" sldId="1465"/>
        </pc:sldMkLst>
      </pc:sldChg>
      <pc:sldChg chg="add ord">
        <pc:chgData name="Tollett, Rachel" userId="S::rachel.tollett_ieanea.org#ext#@neahq.onmicrosoft.com::6cada244-8158-4709-a186-18652aadebd6" providerId="AD" clId="Web-{2002ECF5-2447-84DC-B6E3-D14D4EAF3911}" dt="2025-12-01T18:25:29.162" v="4"/>
        <pc:sldMkLst>
          <pc:docMk/>
          <pc:sldMk cId="3856404848" sldId="1972"/>
        </pc:sldMkLst>
      </pc:sldChg>
      <pc:sldChg chg="modSp add del">
        <pc:chgData name="Tollett, Rachel" userId="S::rachel.tollett_ieanea.org#ext#@neahq.onmicrosoft.com::6cada244-8158-4709-a186-18652aadebd6" providerId="AD" clId="Web-{2002ECF5-2447-84DC-B6E3-D14D4EAF3911}" dt="2025-12-03T20:35:38.550" v="189"/>
        <pc:sldMkLst>
          <pc:docMk/>
          <pc:sldMk cId="1520176978" sldId="1976"/>
        </pc:sldMkLst>
        <pc:spChg chg="mod">
          <ac:chgData name="Tollett, Rachel" userId="S::rachel.tollett_ieanea.org#ext#@neahq.onmicrosoft.com::6cada244-8158-4709-a186-18652aadebd6" providerId="AD" clId="Web-{2002ECF5-2447-84DC-B6E3-D14D4EAF3911}" dt="2025-12-03T20:35:36.722" v="188" actId="20577"/>
          <ac:spMkLst>
            <pc:docMk/>
            <pc:sldMk cId="1520176978" sldId="1976"/>
            <ac:spMk id="65" creationId="{191870A2-0754-2566-0784-DB0AC2DF3411}"/>
          </ac:spMkLst>
        </pc:spChg>
      </pc:sldChg>
      <pc:sldChg chg="modSp add">
        <pc:chgData name="Tollett, Rachel" userId="S::rachel.tollett_ieanea.org#ext#@neahq.onmicrosoft.com::6cada244-8158-4709-a186-18652aadebd6" providerId="AD" clId="Web-{2002ECF5-2447-84DC-B6E3-D14D4EAF3911}" dt="2025-12-03T20:34:21.612" v="185" actId="20577"/>
        <pc:sldMkLst>
          <pc:docMk/>
          <pc:sldMk cId="4046998200" sldId="1981"/>
        </pc:sldMkLst>
        <pc:spChg chg="mod">
          <ac:chgData name="Tollett, Rachel" userId="S::rachel.tollett_ieanea.org#ext#@neahq.onmicrosoft.com::6cada244-8158-4709-a186-18652aadebd6" providerId="AD" clId="Web-{2002ECF5-2447-84DC-B6E3-D14D4EAF3911}" dt="2025-12-03T20:34:21.612" v="185" actId="20577"/>
          <ac:spMkLst>
            <pc:docMk/>
            <pc:sldMk cId="4046998200" sldId="1981"/>
            <ac:spMk id="65" creationId="{00000000-0000-0000-0000-000000000000}"/>
          </ac:spMkLst>
        </pc:spChg>
      </pc:sldChg>
      <pc:sldChg chg="add">
        <pc:chgData name="Tollett, Rachel" userId="S::rachel.tollett_ieanea.org#ext#@neahq.onmicrosoft.com::6cada244-8158-4709-a186-18652aadebd6" providerId="AD" clId="Web-{2002ECF5-2447-84DC-B6E3-D14D4EAF3911}" dt="2025-12-03T20:33:56.221" v="165"/>
        <pc:sldMkLst>
          <pc:docMk/>
          <pc:sldMk cId="3643400938" sldId="1982"/>
        </pc:sldMkLst>
      </pc:sldChg>
      <pc:sldChg chg="add">
        <pc:chgData name="Tollett, Rachel" userId="S::rachel.tollett_ieanea.org#ext#@neahq.onmicrosoft.com::6cada244-8158-4709-a186-18652aadebd6" providerId="AD" clId="Web-{2002ECF5-2447-84DC-B6E3-D14D4EAF3911}" dt="2025-12-03T20:33:56.361" v="166"/>
        <pc:sldMkLst>
          <pc:docMk/>
          <pc:sldMk cId="1848509096" sldId="1983"/>
        </pc:sldMkLst>
      </pc:sldChg>
      <pc:sldChg chg="add">
        <pc:chgData name="Tollett, Rachel" userId="S::rachel.tollett_ieanea.org#ext#@neahq.onmicrosoft.com::6cada244-8158-4709-a186-18652aadebd6" providerId="AD" clId="Web-{2002ECF5-2447-84DC-B6E3-D14D4EAF3911}" dt="2025-12-03T20:33:56.502" v="167"/>
        <pc:sldMkLst>
          <pc:docMk/>
          <pc:sldMk cId="3856233842" sldId="1984"/>
        </pc:sldMkLst>
      </pc:sldChg>
      <pc:sldChg chg="add">
        <pc:chgData name="Tollett, Rachel" userId="S::rachel.tollett_ieanea.org#ext#@neahq.onmicrosoft.com::6cada244-8158-4709-a186-18652aadebd6" providerId="AD" clId="Web-{2002ECF5-2447-84DC-B6E3-D14D4EAF3911}" dt="2025-12-03T20:33:56.690" v="168"/>
        <pc:sldMkLst>
          <pc:docMk/>
          <pc:sldMk cId="4159489806" sldId="1985"/>
        </pc:sldMkLst>
      </pc:sldChg>
      <pc:sldChg chg="add">
        <pc:chgData name="Tollett, Rachel" userId="S::rachel.tollett_ieanea.org#ext#@neahq.onmicrosoft.com::6cada244-8158-4709-a186-18652aadebd6" providerId="AD" clId="Web-{2002ECF5-2447-84DC-B6E3-D14D4EAF3911}" dt="2025-12-03T20:33:57.861" v="175"/>
        <pc:sldMkLst>
          <pc:docMk/>
          <pc:sldMk cId="2051392263" sldId="1986"/>
        </pc:sldMkLst>
      </pc:sldChg>
    </pc:docChg>
  </pc:docChgLst>
  <pc:docChgLst>
    <pc:chgData name="Hoag, Adia" userId="S::ahoag_cta.org#ext#@neahq.onmicrosoft.com::d095e4f9-0fd0-4456-9bce-50102e23e03e" providerId="AD" clId="Web-{55BD80EB-CA06-591A-4CF8-07D3B7768598}"/>
    <pc:docChg chg="modSld">
      <pc:chgData name="Hoag, Adia" userId="S::ahoag_cta.org#ext#@neahq.onmicrosoft.com::d095e4f9-0fd0-4456-9bce-50102e23e03e" providerId="AD" clId="Web-{55BD80EB-CA06-591A-4CF8-07D3B7768598}" dt="2025-11-17T21:18:59.517" v="2" actId="20577"/>
      <pc:docMkLst>
        <pc:docMk/>
      </pc:docMkLst>
      <pc:sldChg chg="modSp">
        <pc:chgData name="Hoag, Adia" userId="S::ahoag_cta.org#ext#@neahq.onmicrosoft.com::d095e4f9-0fd0-4456-9bce-50102e23e03e" providerId="AD" clId="Web-{55BD80EB-CA06-591A-4CF8-07D3B7768598}" dt="2025-11-17T21:18:59.517" v="2" actId="20577"/>
        <pc:sldMkLst>
          <pc:docMk/>
          <pc:sldMk cId="201240044" sldId="293"/>
        </pc:sldMkLst>
        <pc:spChg chg="mod">
          <ac:chgData name="Hoag, Adia" userId="S::ahoag_cta.org#ext#@neahq.onmicrosoft.com::d095e4f9-0fd0-4456-9bce-50102e23e03e" providerId="AD" clId="Web-{55BD80EB-CA06-591A-4CF8-07D3B7768598}" dt="2025-11-17T21:18:59.517" v="2" actId="20577"/>
          <ac:spMkLst>
            <pc:docMk/>
            <pc:sldMk cId="201240044" sldId="293"/>
            <ac:spMk id="65" creationId="{00000000-0000-0000-0000-000000000000}"/>
          </ac:spMkLst>
        </pc:spChg>
      </pc:sldChg>
    </pc:docChg>
  </pc:docChgLst>
  <pc:docChgLst>
    <pc:chgData name="Brisson, Anthony [NEA]" userId="S::abrisson@nea.org::a9bd9087-6ed7-4e66-b13b-027b6a88024d" providerId="AD" clId="Web-{E39CCD71-626A-36DC-6717-FF793D249C51}"/>
    <pc:docChg chg="addSld delSld modSld">
      <pc:chgData name="Brisson, Anthony [NEA]" userId="S::abrisson@nea.org::a9bd9087-6ed7-4e66-b13b-027b6a88024d" providerId="AD" clId="Web-{E39CCD71-626A-36DC-6717-FF793D249C51}" dt="2025-12-01T20:23:19.149" v="21"/>
      <pc:docMkLst>
        <pc:docMk/>
      </pc:docMkLst>
      <pc:sldChg chg="modSp">
        <pc:chgData name="Brisson, Anthony [NEA]" userId="S::abrisson@nea.org::a9bd9087-6ed7-4e66-b13b-027b6a88024d" providerId="AD" clId="Web-{E39CCD71-626A-36DC-6717-FF793D249C51}" dt="2025-12-01T18:41:49.031" v="16" actId="20577"/>
        <pc:sldMkLst>
          <pc:docMk/>
          <pc:sldMk cId="1328000985" sldId="1172"/>
        </pc:sldMkLst>
        <pc:spChg chg="mod">
          <ac:chgData name="Brisson, Anthony [NEA]" userId="S::abrisson@nea.org::a9bd9087-6ed7-4e66-b13b-027b6a88024d" providerId="AD" clId="Web-{E39CCD71-626A-36DC-6717-FF793D249C51}" dt="2025-12-01T18:41:42.203" v="14" actId="20577"/>
          <ac:spMkLst>
            <pc:docMk/>
            <pc:sldMk cId="1328000985" sldId="1172"/>
            <ac:spMk id="3" creationId="{3F329EE7-D290-DE93-6817-01719CE21F41}"/>
          </ac:spMkLst>
        </pc:spChg>
        <pc:spChg chg="mod">
          <ac:chgData name="Brisson, Anthony [NEA]" userId="S::abrisson@nea.org::a9bd9087-6ed7-4e66-b13b-027b6a88024d" providerId="AD" clId="Web-{E39CCD71-626A-36DC-6717-FF793D249C51}" dt="2025-12-01T18:41:49.031" v="16" actId="20577"/>
          <ac:spMkLst>
            <pc:docMk/>
            <pc:sldMk cId="1328000985" sldId="1172"/>
            <ac:spMk id="25" creationId="{67F85A4A-D5AF-104C-843B-DFCDAD2AF984}"/>
          </ac:spMkLst>
        </pc:spChg>
      </pc:sldChg>
      <pc:sldChg chg="modSp">
        <pc:chgData name="Brisson, Anthony [NEA]" userId="S::abrisson@nea.org::a9bd9087-6ed7-4e66-b13b-027b6a88024d" providerId="AD" clId="Web-{E39CCD71-626A-36DC-6717-FF793D249C51}" dt="2025-12-01T18:35:45.142" v="4" actId="1076"/>
        <pc:sldMkLst>
          <pc:docMk/>
          <pc:sldMk cId="3020178896" sldId="1297"/>
        </pc:sldMkLst>
        <pc:spChg chg="mod">
          <ac:chgData name="Brisson, Anthony [NEA]" userId="S::abrisson@nea.org::a9bd9087-6ed7-4e66-b13b-027b6a88024d" providerId="AD" clId="Web-{E39CCD71-626A-36DC-6717-FF793D249C51}" dt="2025-12-01T18:35:45.142" v="4" actId="1076"/>
          <ac:spMkLst>
            <pc:docMk/>
            <pc:sldMk cId="3020178896" sldId="1297"/>
            <ac:spMk id="2" creationId="{00000000-0000-0000-0000-000000000000}"/>
          </ac:spMkLst>
        </pc:spChg>
      </pc:sldChg>
      <pc:sldChg chg="modSp">
        <pc:chgData name="Brisson, Anthony [NEA]" userId="S::abrisson@nea.org::a9bd9087-6ed7-4e66-b13b-027b6a88024d" providerId="AD" clId="Web-{E39CCD71-626A-36DC-6717-FF793D249C51}" dt="2025-12-01T18:36:11.111" v="11" actId="14100"/>
        <pc:sldMkLst>
          <pc:docMk/>
          <pc:sldMk cId="2749658728" sldId="1373"/>
        </pc:sldMkLst>
        <pc:spChg chg="mod">
          <ac:chgData name="Brisson, Anthony [NEA]" userId="S::abrisson@nea.org::a9bd9087-6ed7-4e66-b13b-027b6a88024d" providerId="AD" clId="Web-{E39CCD71-626A-36DC-6717-FF793D249C51}" dt="2025-12-01T18:36:11.111" v="11" actId="14100"/>
          <ac:spMkLst>
            <pc:docMk/>
            <pc:sldMk cId="2749658728" sldId="1373"/>
            <ac:spMk id="2" creationId="{00000000-0000-0000-0000-000000000000}"/>
          </ac:spMkLst>
        </pc:spChg>
      </pc:sldChg>
      <pc:sldChg chg="add">
        <pc:chgData name="Brisson, Anthony [NEA]" userId="S::abrisson@nea.org::a9bd9087-6ed7-4e66-b13b-027b6a88024d" providerId="AD" clId="Web-{E39CCD71-626A-36DC-6717-FF793D249C51}" dt="2025-12-01T20:23:13.961" v="20"/>
        <pc:sldMkLst>
          <pc:docMk/>
          <pc:sldMk cId="1777935464" sldId="1975"/>
        </pc:sldMkLst>
      </pc:sldChg>
    </pc:docChg>
  </pc:docChgLst>
  <pc:docChgLst>
    <pc:chgData name="Tollett, Rachel" userId="S::rachel.tollett_ieanea.org#ext#@neahq.onmicrosoft.com::6cada244-8158-4709-a186-18652aadebd6" providerId="AD" clId="Web-{C02BC1B9-40D6-A039-8DB7-988BF8EFB0EC}"/>
    <pc:docChg chg="addSld delSld modSld sldOrd">
      <pc:chgData name="Tollett, Rachel" userId="S::rachel.tollett_ieanea.org#ext#@neahq.onmicrosoft.com::6cada244-8158-4709-a186-18652aadebd6" providerId="AD" clId="Web-{C02BC1B9-40D6-A039-8DB7-988BF8EFB0EC}" dt="2025-11-30T01:57:08.845" v="155" actId="14100"/>
      <pc:docMkLst>
        <pc:docMk/>
      </pc:docMkLst>
      <pc:sldChg chg="modSp">
        <pc:chgData name="Tollett, Rachel" userId="S::rachel.tollett_ieanea.org#ext#@neahq.onmicrosoft.com::6cada244-8158-4709-a186-18652aadebd6" providerId="AD" clId="Web-{C02BC1B9-40D6-A039-8DB7-988BF8EFB0EC}" dt="2025-11-28T15:39:48.808" v="10" actId="20577"/>
        <pc:sldMkLst>
          <pc:docMk/>
          <pc:sldMk cId="201240044" sldId="293"/>
        </pc:sldMkLst>
        <pc:spChg chg="mod">
          <ac:chgData name="Tollett, Rachel" userId="S::rachel.tollett_ieanea.org#ext#@neahq.onmicrosoft.com::6cada244-8158-4709-a186-18652aadebd6" providerId="AD" clId="Web-{C02BC1B9-40D6-A039-8DB7-988BF8EFB0EC}" dt="2025-11-28T15:39:48.808" v="10" actId="20577"/>
          <ac:spMkLst>
            <pc:docMk/>
            <pc:sldMk cId="201240044" sldId="293"/>
            <ac:spMk id="65" creationId="{00000000-0000-0000-0000-000000000000}"/>
          </ac:spMkLst>
        </pc:spChg>
      </pc:sldChg>
      <pc:sldChg chg="modNotes">
        <pc:chgData name="Tollett, Rachel" userId="S::rachel.tollett_ieanea.org#ext#@neahq.onmicrosoft.com::6cada244-8158-4709-a186-18652aadebd6" providerId="AD" clId="Web-{C02BC1B9-40D6-A039-8DB7-988BF8EFB0EC}" dt="2025-11-28T15:42:26.287" v="30"/>
        <pc:sldMkLst>
          <pc:docMk/>
          <pc:sldMk cId="3020178896" sldId="1297"/>
        </pc:sldMkLst>
      </pc:sldChg>
      <pc:sldChg chg="delSp modSp modNotes">
        <pc:chgData name="Tollett, Rachel" userId="S::rachel.tollett_ieanea.org#ext#@neahq.onmicrosoft.com::6cada244-8158-4709-a186-18652aadebd6" providerId="AD" clId="Web-{C02BC1B9-40D6-A039-8DB7-988BF8EFB0EC}" dt="2025-11-28T15:45:18.370" v="33"/>
        <pc:sldMkLst>
          <pc:docMk/>
          <pc:sldMk cId="2604936040" sldId="1420"/>
        </pc:sldMkLst>
        <pc:spChg chg="mod">
          <ac:chgData name="Tollett, Rachel" userId="S::rachel.tollett_ieanea.org#ext#@neahq.onmicrosoft.com::6cada244-8158-4709-a186-18652aadebd6" providerId="AD" clId="Web-{C02BC1B9-40D6-A039-8DB7-988BF8EFB0EC}" dt="2025-11-28T15:40:25.589" v="21" actId="20577"/>
          <ac:spMkLst>
            <pc:docMk/>
            <pc:sldMk cId="2604936040" sldId="1420"/>
            <ac:spMk id="3" creationId="{8F84A9F4-470F-3CD7-7257-403C7E333F38}"/>
          </ac:spMkLst>
        </pc:spChg>
      </pc:sldChg>
      <pc:sldChg chg="modSp">
        <pc:chgData name="Tollett, Rachel" userId="S::rachel.tollett_ieanea.org#ext#@neahq.onmicrosoft.com::6cada244-8158-4709-a186-18652aadebd6" providerId="AD" clId="Web-{C02BC1B9-40D6-A039-8DB7-988BF8EFB0EC}" dt="2025-11-30T01:55:09.419" v="125" actId="20577"/>
        <pc:sldMkLst>
          <pc:docMk/>
          <pc:sldMk cId="2286395598" sldId="1428"/>
        </pc:sldMkLst>
        <pc:spChg chg="mod">
          <ac:chgData name="Tollett, Rachel" userId="S::rachel.tollett_ieanea.org#ext#@neahq.onmicrosoft.com::6cada244-8158-4709-a186-18652aadebd6" providerId="AD" clId="Web-{C02BC1B9-40D6-A039-8DB7-988BF8EFB0EC}" dt="2025-11-30T01:55:09.419" v="125" actId="20577"/>
          <ac:spMkLst>
            <pc:docMk/>
            <pc:sldMk cId="2286395598" sldId="1428"/>
            <ac:spMk id="2" creationId="{22F06E0A-77A6-573E-24E8-F59CBDC45966}"/>
          </ac:spMkLst>
        </pc:spChg>
      </pc:sldChg>
      <pc:sldChg chg="modSp add ord replId">
        <pc:chgData name="Tollett, Rachel" userId="S::rachel.tollett_ieanea.org#ext#@neahq.onmicrosoft.com::6cada244-8158-4709-a186-18652aadebd6" providerId="AD" clId="Web-{C02BC1B9-40D6-A039-8DB7-988BF8EFB0EC}" dt="2025-11-30T01:45:05.746" v="46" actId="20577"/>
        <pc:sldMkLst>
          <pc:docMk/>
          <pc:sldMk cId="3015916126" sldId="1435"/>
        </pc:sldMkLst>
        <pc:spChg chg="mod">
          <ac:chgData name="Tollett, Rachel" userId="S::rachel.tollett_ieanea.org#ext#@neahq.onmicrosoft.com::6cada244-8158-4709-a186-18652aadebd6" providerId="AD" clId="Web-{C02BC1B9-40D6-A039-8DB7-988BF8EFB0EC}" dt="2025-11-30T01:45:05.746" v="46" actId="20577"/>
          <ac:spMkLst>
            <pc:docMk/>
            <pc:sldMk cId="3015916126" sldId="1435"/>
            <ac:spMk id="65" creationId="{7872C6FE-EDC4-90DE-AEAB-E1F2060CB76C}"/>
          </ac:spMkLst>
        </pc:spChg>
      </pc:sldChg>
      <pc:sldChg chg="modSp new">
        <pc:chgData name="Tollett, Rachel" userId="S::rachel.tollett_ieanea.org#ext#@neahq.onmicrosoft.com::6cada244-8158-4709-a186-18652aadebd6" providerId="AD" clId="Web-{C02BC1B9-40D6-A039-8DB7-988BF8EFB0EC}" dt="2025-11-30T01:57:08.845" v="155" actId="14100"/>
        <pc:sldMkLst>
          <pc:docMk/>
          <pc:sldMk cId="4075859010" sldId="1436"/>
        </pc:sldMkLst>
        <pc:spChg chg="mod">
          <ac:chgData name="Tollett, Rachel" userId="S::rachel.tollett_ieanea.org#ext#@neahq.onmicrosoft.com::6cada244-8158-4709-a186-18652aadebd6" providerId="AD" clId="Web-{C02BC1B9-40D6-A039-8DB7-988BF8EFB0EC}" dt="2025-11-30T01:57:08.845" v="155" actId="14100"/>
          <ac:spMkLst>
            <pc:docMk/>
            <pc:sldMk cId="4075859010" sldId="1436"/>
            <ac:spMk id="2" creationId="{34DD9948-3F53-7AD5-34B9-30FDDA2E3915}"/>
          </ac:spMkLst>
        </pc:spChg>
      </pc:sldChg>
      <pc:sldChg chg="addSp delSp modSp new">
        <pc:chgData name="Tollett, Rachel" userId="S::rachel.tollett_ieanea.org#ext#@neahq.onmicrosoft.com::6cada244-8158-4709-a186-18652aadebd6" providerId="AD" clId="Web-{C02BC1B9-40D6-A039-8DB7-988BF8EFB0EC}" dt="2025-11-30T01:54:39.263" v="118" actId="14100"/>
        <pc:sldMkLst>
          <pc:docMk/>
          <pc:sldMk cId="3871145838" sldId="1437"/>
        </pc:sldMkLst>
        <pc:spChg chg="add mod">
          <ac:chgData name="Tollett, Rachel" userId="S::rachel.tollett_ieanea.org#ext#@neahq.onmicrosoft.com::6cada244-8158-4709-a186-18652aadebd6" providerId="AD" clId="Web-{C02BC1B9-40D6-A039-8DB7-988BF8EFB0EC}" dt="2025-11-30T01:54:39.263" v="118" actId="14100"/>
          <ac:spMkLst>
            <pc:docMk/>
            <pc:sldMk cId="3871145838" sldId="1437"/>
            <ac:spMk id="5" creationId="{046C38E1-FBE1-9D25-8E81-F1FA29FB16CC}"/>
          </ac:spMkLst>
        </pc:spChg>
      </pc:sldChg>
      <pc:sldChg chg="modSp new">
        <pc:chgData name="Tollett, Rachel" userId="S::rachel.tollett_ieanea.org#ext#@neahq.onmicrosoft.com::6cada244-8158-4709-a186-18652aadebd6" providerId="AD" clId="Web-{C02BC1B9-40D6-A039-8DB7-988BF8EFB0EC}" dt="2025-11-30T01:56:38.313" v="148" actId="14100"/>
        <pc:sldMkLst>
          <pc:docMk/>
          <pc:sldMk cId="3973220497" sldId="1438"/>
        </pc:sldMkLst>
        <pc:spChg chg="mod">
          <ac:chgData name="Tollett, Rachel" userId="S::rachel.tollett_ieanea.org#ext#@neahq.onmicrosoft.com::6cada244-8158-4709-a186-18652aadebd6" providerId="AD" clId="Web-{C02BC1B9-40D6-A039-8DB7-988BF8EFB0EC}" dt="2025-11-30T01:56:38.313" v="148" actId="14100"/>
          <ac:spMkLst>
            <pc:docMk/>
            <pc:sldMk cId="3973220497" sldId="1438"/>
            <ac:spMk id="2" creationId="{593E26DB-FB93-247F-3A2D-C690E6F05225}"/>
          </ac:spMkLst>
        </pc:spChg>
      </pc:sldChg>
    </pc:docChg>
  </pc:docChgLst>
  <pc:docChgLst>
    <pc:chgData name="Tollett, Rachel" userId="S::rachel.tollett_ieanea.org#ext#@neahq.onmicrosoft.com::6cada244-8158-4709-a186-18652aadebd6" providerId="AD" clId="Web-{1CC15123-84DF-DE4D-6DED-5BB149190594}"/>
    <pc:docChg chg="modSld">
      <pc:chgData name="Tollett, Rachel" userId="S::rachel.tollett_ieanea.org#ext#@neahq.onmicrosoft.com::6cada244-8158-4709-a186-18652aadebd6" providerId="AD" clId="Web-{1CC15123-84DF-DE4D-6DED-5BB149190594}" dt="2025-11-19T18:31:00.583" v="0" actId="20577"/>
      <pc:docMkLst>
        <pc:docMk/>
      </pc:docMkLst>
      <pc:sldChg chg="modSp">
        <pc:chgData name="Tollett, Rachel" userId="S::rachel.tollett_ieanea.org#ext#@neahq.onmicrosoft.com::6cada244-8158-4709-a186-18652aadebd6" providerId="AD" clId="Web-{1CC15123-84DF-DE4D-6DED-5BB149190594}" dt="2025-11-19T18:31:00.583" v="0" actId="20577"/>
        <pc:sldMkLst>
          <pc:docMk/>
          <pc:sldMk cId="0" sldId="259"/>
        </pc:sldMkLst>
        <pc:spChg chg="mod">
          <ac:chgData name="Tollett, Rachel" userId="S::rachel.tollett_ieanea.org#ext#@neahq.onmicrosoft.com::6cada244-8158-4709-a186-18652aadebd6" providerId="AD" clId="Web-{1CC15123-84DF-DE4D-6DED-5BB149190594}" dt="2025-11-19T18:31:00.583" v="0" actId="20577"/>
          <ac:spMkLst>
            <pc:docMk/>
            <pc:sldMk cId="0" sldId="259"/>
            <ac:spMk id="114" creationId="{00000000-0000-0000-0000-000000000000}"/>
          </ac:spMkLst>
        </pc:spChg>
      </pc:sldChg>
    </pc:docChg>
  </pc:docChgLst>
  <pc:docChgLst>
    <pc:chgData name="Holmes, Ellen [NEA]" userId="S::eholmes@nea.org::8df78491-616d-4641-a13e-176bb27a1b7f" providerId="AD" clId="Web-{C85C1584-75A2-8D78-FD1C-2DBCC8DB9CBE}"/>
    <pc:docChg chg="addSld modSld">
      <pc:chgData name="Holmes, Ellen [NEA]" userId="S::eholmes@nea.org::8df78491-616d-4641-a13e-176bb27a1b7f" providerId="AD" clId="Web-{C85C1584-75A2-8D78-FD1C-2DBCC8DB9CBE}" dt="2025-12-03T16:31:25.621" v="1" actId="20577"/>
      <pc:docMkLst>
        <pc:docMk/>
      </pc:docMkLst>
      <pc:sldChg chg="modSp add">
        <pc:chgData name="Holmes, Ellen [NEA]" userId="S::eholmes@nea.org::8df78491-616d-4641-a13e-176bb27a1b7f" providerId="AD" clId="Web-{C85C1584-75A2-8D78-FD1C-2DBCC8DB9CBE}" dt="2025-12-03T16:31:25.621" v="1" actId="20577"/>
        <pc:sldMkLst>
          <pc:docMk/>
          <pc:sldMk cId="3784995039" sldId="1980"/>
        </pc:sldMkLst>
        <pc:spChg chg="mod">
          <ac:chgData name="Holmes, Ellen [NEA]" userId="S::eholmes@nea.org::8df78491-616d-4641-a13e-176bb27a1b7f" providerId="AD" clId="Web-{C85C1584-75A2-8D78-FD1C-2DBCC8DB9CBE}" dt="2025-12-03T16:31:25.621" v="1" actId="20577"/>
          <ac:spMkLst>
            <pc:docMk/>
            <pc:sldMk cId="3784995039" sldId="1980"/>
            <ac:spMk id="3" creationId="{9173F555-965D-AAF0-D8CD-42ABB57C9FDD}"/>
          </ac:spMkLst>
        </pc:spChg>
      </pc:sldChg>
    </pc:docChg>
  </pc:docChgLst>
  <pc:docChgLst>
    <pc:chgData name="Natasha Eckart Baning" userId="S::neckartbaning_vtnea.org#ext#@neahq.onmicrosoft.com::1c6c3eb4-b926-476d-a317-5d19e273697e" providerId="AD" clId="Web-{55320B30-71FD-687A-4565-933E6CF8266A}"/>
    <pc:docChg chg="addSld delSld modSld sldOrd">
      <pc:chgData name="Natasha Eckart Baning" userId="S::neckartbaning_vtnea.org#ext#@neahq.onmicrosoft.com::1c6c3eb4-b926-476d-a317-5d19e273697e" providerId="AD" clId="Web-{55320B30-71FD-687A-4565-933E6CF8266A}" dt="2025-11-05T20:00:46.841" v="28" actId="20577"/>
      <pc:docMkLst>
        <pc:docMk/>
      </pc:docMkLst>
      <pc:sldChg chg="modSp">
        <pc:chgData name="Natasha Eckart Baning" userId="S::neckartbaning_vtnea.org#ext#@neahq.onmicrosoft.com::1c6c3eb4-b926-476d-a317-5d19e273697e" providerId="AD" clId="Web-{55320B30-71FD-687A-4565-933E6CF8266A}" dt="2025-11-05T18:43:24.829" v="15" actId="20577"/>
        <pc:sldMkLst>
          <pc:docMk/>
          <pc:sldMk cId="201240044" sldId="293"/>
        </pc:sldMkLst>
        <pc:spChg chg="mod">
          <ac:chgData name="Natasha Eckart Baning" userId="S::neckartbaning_vtnea.org#ext#@neahq.onmicrosoft.com::1c6c3eb4-b926-476d-a317-5d19e273697e" providerId="AD" clId="Web-{55320B30-71FD-687A-4565-933E6CF8266A}" dt="2025-11-05T18:43:24.829" v="15" actId="20577"/>
          <ac:spMkLst>
            <pc:docMk/>
            <pc:sldMk cId="201240044" sldId="293"/>
            <ac:spMk id="65" creationId="{00000000-0000-0000-0000-000000000000}"/>
          </ac:spMkLst>
        </pc:spChg>
      </pc:sldChg>
      <pc:sldChg chg="modSp ord">
        <pc:chgData name="Natasha Eckart Baning" userId="S::neckartbaning_vtnea.org#ext#@neahq.onmicrosoft.com::1c6c3eb4-b926-476d-a317-5d19e273697e" providerId="AD" clId="Web-{55320B30-71FD-687A-4565-933E6CF8266A}" dt="2025-11-05T20:00:46.841" v="28" actId="20577"/>
        <pc:sldMkLst>
          <pc:docMk/>
          <pc:sldMk cId="1950130623" sldId="294"/>
        </pc:sldMkLst>
        <pc:spChg chg="mod">
          <ac:chgData name="Natasha Eckart Baning" userId="S::neckartbaning_vtnea.org#ext#@neahq.onmicrosoft.com::1c6c3eb4-b926-476d-a317-5d19e273697e" providerId="AD" clId="Web-{55320B30-71FD-687A-4565-933E6CF8266A}" dt="2025-11-05T20:00:46.841" v="28" actId="20577"/>
          <ac:spMkLst>
            <pc:docMk/>
            <pc:sldMk cId="1950130623" sldId="294"/>
            <ac:spMk id="65" creationId="{00000000-0000-0000-0000-000000000000}"/>
          </ac:spMkLst>
        </pc:spChg>
      </pc:sldChg>
      <pc:sldChg chg="add">
        <pc:chgData name="Natasha Eckart Baning" userId="S::neckartbaning_vtnea.org#ext#@neahq.onmicrosoft.com::1c6c3eb4-b926-476d-a317-5d19e273697e" providerId="AD" clId="Web-{55320B30-71FD-687A-4565-933E6CF8266A}" dt="2025-11-05T18:42:31.672" v="0"/>
        <pc:sldMkLst>
          <pc:docMk/>
          <pc:sldMk cId="3826823785" sldId="4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136053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14a3b168c3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14a3b168c3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g14a3b168c3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4284504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765223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353501599d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g1353501599d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g135435d5bc1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g135435d5bc1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0752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1468bb3220c_0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1468bb3220c_0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g1468bb3220c_0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535054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5 in POPS </a:t>
            </a: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2511666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1468bb3220c_0_1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1468bb3220c_0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g1468bb3220c_0_1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7371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5 in POPS</a:t>
            </a: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681795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278739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4a2f8b7dbf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4a2f8b7dbf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14a2f8b7dbf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4a2f8b7dbf_3_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4a2f8b7dbf_3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14a2f8b7dbf_3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4a2f8b7dbf_3_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4a2f8b7dbf_3_1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14a2f8b7dbf_3_1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a2f8b7dbf_3_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4a2f8b7dbf_3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4a2f8b7dbf_3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Page 6 in POPS</a:t>
            </a: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4a2f8b7dbf_0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4a2f8b7dbf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g14a2f8b7dbf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62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40"/>
              </a:spcBef>
              <a:buFont typeface="Arial,Sans-Serif"/>
              <a:buChar char="•"/>
            </a:pPr>
            <a:r>
              <a:rPr lang="en-US">
                <a:solidFill>
                  <a:srgbClr val="595959"/>
                </a:solidFill>
              </a:rPr>
              <a:t>Introduce work for third day:</a:t>
            </a:r>
            <a:endParaRPr lang="en-US">
              <a:solidFill>
                <a:srgbClr val="444444"/>
              </a:solidFill>
            </a:endParaRPr>
          </a:p>
          <a:p>
            <a:pPr marL="171450" indent="-171450">
              <a:spcBef>
                <a:spcPts val="640"/>
              </a:spcBef>
              <a:buFont typeface="Arial,Sans-Serif"/>
              <a:buChar char="•"/>
            </a:pPr>
            <a:r>
              <a:rPr lang="en-US">
                <a:solidFill>
                  <a:srgbClr val="595959"/>
                </a:solidFill>
              </a:rPr>
              <a:t>Power analysis</a:t>
            </a:r>
            <a:endParaRPr lang="en-US">
              <a:solidFill>
                <a:srgbClr val="444444"/>
              </a:solidFill>
            </a:endParaRPr>
          </a:p>
          <a:p>
            <a:pPr marL="171450" indent="-171450">
              <a:spcBef>
                <a:spcPts val="640"/>
              </a:spcBef>
              <a:buFont typeface="Arial,Sans-Serif"/>
              <a:buChar char="•"/>
            </a:pPr>
            <a:r>
              <a:rPr lang="en-US">
                <a:solidFill>
                  <a:srgbClr val="595959"/>
                </a:solidFill>
              </a:rPr>
              <a:t>Coalition building</a:t>
            </a: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6193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Foundations – day 1 (MN 2024- 2pm)</a:t>
            </a:r>
          </a:p>
          <a:p>
            <a:pPr marL="171450" indent="-171450">
              <a:spcBef>
                <a:spcPts val="640"/>
              </a:spcBef>
              <a:buChar char="•"/>
            </a:pPr>
            <a:endParaRPr lang="en-US">
              <a:solidFill>
                <a:srgbClr val="595959"/>
              </a:solidFill>
            </a:endParaRP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2441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1569066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36</a:t>
            </a:fld>
            <a:endParaRPr lang="en-US"/>
          </a:p>
        </p:txBody>
      </p:sp>
    </p:spTree>
    <p:extLst>
      <p:ext uri="{BB962C8B-B14F-4D97-AF65-F5344CB8AC3E}">
        <p14:creationId xmlns:p14="http://schemas.microsoft.com/office/powerpoint/2010/main" val="1887648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37</a:t>
            </a:fld>
            <a:endParaRPr lang="en-US"/>
          </a:p>
        </p:txBody>
      </p:sp>
    </p:spTree>
    <p:extLst>
      <p:ext uri="{BB962C8B-B14F-4D97-AF65-F5344CB8AC3E}">
        <p14:creationId xmlns:p14="http://schemas.microsoft.com/office/powerpoint/2010/main" val="1793030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1E7EE557-F1E2-840C-28F4-3B29C7219E36}"/>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8863EA3-C1BE-4500-D763-46D83DEB6E7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6EBA35CF-132A-11C8-6B9F-B6980E66A0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9061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discussed that power is organized people. So who are the people that amalgamate to form our power?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3632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835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4a2f8b7dbf_4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4a2f8b7dbf_4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Rewrite this slide</a:t>
            </a:r>
          </a:p>
        </p:txBody>
      </p:sp>
      <p:sp>
        <p:nvSpPr>
          <p:cNvPr id="280" name="Google Shape;280;g14a2f8b7dbf_4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42022950fa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142022950fa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294" name="Google Shape;294;g142022950fa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6365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1353501599d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302" name="Google Shape;302;g1353501599d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94975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4fb7c8496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4fb7c8496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4fb7c8496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4fb7c8496_0_63"/>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2"/>
        <p:cNvGrpSpPr/>
        <p:nvPr/>
      </p:nvGrpSpPr>
      <p:grpSpPr>
        <a:xfrm>
          <a:off x="0" y="0"/>
          <a:ext cx="0" cy="0"/>
          <a:chOff x="0" y="0"/>
          <a:chExt cx="0" cy="0"/>
        </a:xfrm>
      </p:grpSpPr>
      <p:pic>
        <p:nvPicPr>
          <p:cNvPr id="63" name="Google Shape;63;g144fb7c8496_0_6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4" name="Google Shape;64;g144fb7c8496_0_67"/>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g144fb7c8496_0_67"/>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6" name="Google Shape;66;g144fb7c8496_0_6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9" name="Google Shape;69;g144fb7c8496_0_72"/>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4fb7c8496_0_7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4fb7c8496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4fb7c8496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402288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90183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8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4fb7c8496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4fb7c8496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4fb7c8496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28356778"/>
      </p:ext>
    </p:extLst>
  </p:cSld>
  <p:clrMap bg1="lt1" tx1="dk1" bg2="dk2" tx2="lt2" accent1="accent1" accent2="accent2" accent3="accent3" accent4="accent4" accent5="accent5" accent6="accent6" hlink="hlink" folHlink="folHlink"/>
  <p:sldLayoutIdLst>
    <p:sldLayoutId id="2147483667"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hrc.org/resources/lgbtq-youth-report#blackyouthreport" TargetMode="Externa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forms.office.com/Pages/ResponsePage.aspx?id=AErz7XYRsEOoDpVi_-dqNpGE941tYUFGoT4Xa7J6G39UM0FKNjlCTUxVR0I3U0gxVkdRSjhCUlQ0RiQlQCNjPTEu" TargetMode="Externa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1186540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pic>
        <p:nvPicPr>
          <p:cNvPr id="878" name="Google Shape;878;g14a3b168c3a_0_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879" name="Google Shape;879;g14a3b168c3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Morning Entry </a:t>
            </a:r>
            <a:endParaRPr>
              <a:solidFill>
                <a:schemeClr val="dk1"/>
              </a:solidFill>
            </a:endParaRPr>
          </a:p>
        </p:txBody>
      </p:sp>
      <p:sp>
        <p:nvSpPr>
          <p:cNvPr id="880" name="Google Shape;880;g14a3b168c3a_0_0"/>
          <p:cNvSpPr txBox="1"/>
          <p:nvPr/>
        </p:nvSpPr>
        <p:spPr>
          <a:xfrm>
            <a:off x="169695" y="1279141"/>
            <a:ext cx="5203971" cy="518600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a:latin typeface="Calibri"/>
                <a:ea typeface="Calibri"/>
                <a:cs typeface="Calibri"/>
                <a:sym typeface="Calibri"/>
              </a:rPr>
              <a:t>This morning, continue thinking about our earlier conversation about intersectionality.</a:t>
            </a:r>
            <a:endParaRPr sz="3400">
              <a:latin typeface="Calibri"/>
              <a:ea typeface="Calibri"/>
              <a:cs typeface="Calibri"/>
              <a:sym typeface="Calibri"/>
            </a:endParaRPr>
          </a:p>
          <a:p>
            <a:pPr marL="0" lvl="0" indent="0" algn="ctr" rtl="0">
              <a:spcBef>
                <a:spcPts val="0"/>
              </a:spcBef>
              <a:spcAft>
                <a:spcPts val="0"/>
              </a:spcAft>
              <a:buNone/>
            </a:pPr>
            <a:endParaRPr sz="2100">
              <a:latin typeface="Calibri"/>
              <a:ea typeface="Calibri"/>
              <a:cs typeface="Calibri"/>
              <a:sym typeface="Calibri"/>
            </a:endParaRPr>
          </a:p>
          <a:p>
            <a:r>
              <a:rPr lang="en-US" sz="2400">
                <a:latin typeface="Calibri"/>
                <a:ea typeface="Calibri"/>
                <a:cs typeface="Calibri"/>
                <a:sym typeface="Calibri"/>
              </a:rPr>
              <a:t>Check out the Human Rights Campaigns report “Black and African American LGBTQ+ Youth Report 2024” for more information about the challenges experienced by youth navigating multiple identities.</a:t>
            </a:r>
            <a:endParaRPr sz="2400">
              <a:latin typeface="Calibri"/>
              <a:ea typeface="Calibri"/>
              <a:cs typeface="Calibri"/>
              <a:sym typeface="Calibri"/>
            </a:endParaRPr>
          </a:p>
          <a:p>
            <a:pPr marL="0" lvl="0" indent="0" algn="l" rtl="0">
              <a:spcBef>
                <a:spcPts val="0"/>
              </a:spcBef>
              <a:spcAft>
                <a:spcPts val="0"/>
              </a:spcAft>
              <a:buNone/>
            </a:pPr>
            <a:endParaRPr sz="2400">
              <a:latin typeface="Calibri"/>
              <a:ea typeface="Calibri"/>
              <a:cs typeface="Calibri"/>
              <a:sym typeface="Calibri"/>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rcRect l="1896" r="1581"/>
          <a:stretch>
            <a:fillRect/>
          </a:stretch>
        </p:blipFill>
        <p:spPr>
          <a:xfrm>
            <a:off x="5348568" y="1976575"/>
            <a:ext cx="3599463" cy="3729120"/>
          </a:xfrm>
          <a:prstGeom prst="rect">
            <a:avLst/>
          </a:prstGeom>
        </p:spPr>
      </p:pic>
      <p:sp>
        <p:nvSpPr>
          <p:cNvPr id="2" name="TextBox 1">
            <a:extLst>
              <a:ext uri="{FF2B5EF4-FFF2-40B4-BE49-F238E27FC236}">
                <a16:creationId xmlns:a16="http://schemas.microsoft.com/office/drawing/2014/main" id="{192C9A12-0ADF-4EFF-E696-E7B1DA7C6ACE}"/>
              </a:ext>
            </a:extLst>
          </p:cNvPr>
          <p:cNvSpPr txBox="1"/>
          <p:nvPr/>
        </p:nvSpPr>
        <p:spPr>
          <a:xfrm>
            <a:off x="5378116" y="1335505"/>
            <a:ext cx="392229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rgbClr val="0B4C8C"/>
                </a:solidFill>
                <a:latin typeface="Slack-Lato"/>
                <a:ea typeface="Slack-Lato"/>
                <a:cs typeface="Slack-Lato"/>
                <a:hlinkClick r:id="rId5"/>
              </a:rPr>
              <a:t>www.hrc.org/resources/lgbtq-youth-report#blackyouthreport</a:t>
            </a:r>
            <a:endParaRPr lang="en-US" sz="2200"/>
          </a:p>
        </p:txBody>
      </p:sp>
    </p:spTree>
    <p:extLst>
      <p:ext uri="{BB962C8B-B14F-4D97-AF65-F5344CB8AC3E}">
        <p14:creationId xmlns:p14="http://schemas.microsoft.com/office/powerpoint/2010/main" val="22881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177793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1031591"/>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90978" y="2072527"/>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7B89-B5A3-9062-474D-6F4BCC859AA5}"/>
              </a:ext>
            </a:extLst>
          </p:cNvPr>
          <p:cNvSpPr>
            <a:spLocks noGrp="1"/>
          </p:cNvSpPr>
          <p:nvPr>
            <p:ph type="title"/>
          </p:nvPr>
        </p:nvSpPr>
        <p:spPr/>
        <p:txBody>
          <a:bodyPr/>
          <a:lstStyle/>
          <a:p>
            <a:endParaRPr lang="en-US"/>
          </a:p>
        </p:txBody>
      </p:sp>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a:t>
            </a:r>
            <a:endParaRPr/>
          </a:p>
        </p:txBody>
      </p:sp>
      <p:sp>
        <p:nvSpPr>
          <p:cNvPr id="62" name="Google Shape;62;g1355c9aa46a_0_44"/>
          <p:cNvSpPr txBox="1">
            <a:spLocks noGrp="1"/>
          </p:cNvSpPr>
          <p:nvPr>
            <p:ph type="body" idx="1"/>
          </p:nvPr>
        </p:nvSpPr>
        <p:spPr>
          <a:xfrm>
            <a:off x="246434" y="881974"/>
            <a:ext cx="8897566" cy="5244089"/>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lang="en-US"/>
          </a:p>
          <a:p>
            <a:pPr marL="0" lvl="0" indent="0" algn="l">
              <a:spcBef>
                <a:spcPts val="640"/>
              </a:spcBef>
              <a:spcAft>
                <a:spcPts val="0"/>
              </a:spcAft>
              <a:buNone/>
            </a:pPr>
            <a:endParaRPr lang="en-US"/>
          </a:p>
          <a:p>
            <a:pPr marL="0" lvl="0" indent="0" algn="l" rtl="0">
              <a:spcBef>
                <a:spcPts val="640"/>
              </a:spcBef>
              <a:spcAft>
                <a:spcPts val="0"/>
              </a:spcAft>
              <a:buNone/>
            </a:pPr>
            <a:endParaRPr/>
          </a:p>
        </p:txBody>
      </p:sp>
      <p:sp>
        <p:nvSpPr>
          <p:cNvPr id="4" name="Subtitle 2">
            <a:extLst>
              <a:ext uri="{FF2B5EF4-FFF2-40B4-BE49-F238E27FC236}">
                <a16:creationId xmlns:a16="http://schemas.microsoft.com/office/drawing/2014/main" id="{5922F4AA-8769-BB1E-19C0-E8728A05B0D5}"/>
              </a:ext>
            </a:extLst>
          </p:cNvPr>
          <p:cNvSpPr txBox="1">
            <a:spLocks/>
          </p:cNvSpPr>
          <p:nvPr/>
        </p:nvSpPr>
        <p:spPr>
          <a:xfrm>
            <a:off x="-1907" y="833129"/>
            <a:ext cx="9153515" cy="526034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3200" dirty="0">
                <a:solidFill>
                  <a:schemeClr val="tx1"/>
                </a:solidFill>
                <a:ea typeface="+mj-lt"/>
                <a:cs typeface="+mj-lt"/>
              </a:rPr>
              <a:t>22% Response Rate  with a range of 4.5 to 5.0</a:t>
            </a:r>
            <a:endParaRPr lang="en-US" sz="3200" dirty="0">
              <a:solidFill>
                <a:schemeClr val="tx1"/>
              </a:solidFill>
              <a:ea typeface="Calibri Light"/>
              <a:cs typeface="Arial"/>
            </a:endParaRPr>
          </a:p>
          <a:p>
            <a:pPr>
              <a:lnSpc>
                <a:spcPct val="100000"/>
              </a:lnSpc>
            </a:pPr>
            <a:r>
              <a:rPr lang="en-US" sz="2400" dirty="0">
                <a:solidFill>
                  <a:srgbClr val="212121"/>
                </a:solidFill>
                <a:latin typeface="Segoe UI"/>
                <a:ea typeface="Calibri Light"/>
                <a:cs typeface="Segoe UI"/>
              </a:rPr>
              <a:t>Low for second half of day and high for the morning and transition plans. </a:t>
            </a:r>
          </a:p>
          <a:p>
            <a:pPr>
              <a:lnSpc>
                <a:spcPct val="100000"/>
              </a:lnSpc>
            </a:pPr>
            <a:r>
              <a:rPr lang="en-US" dirty="0">
                <a:solidFill>
                  <a:srgbClr val="212121"/>
                </a:solidFill>
                <a:latin typeface="Segoe UI"/>
                <a:ea typeface="Calibri Light"/>
                <a:cs typeface="Segoe UI"/>
              </a:rPr>
              <a:t>Your Words -</a:t>
            </a:r>
            <a:endParaRPr lang="en-US">
              <a:solidFill>
                <a:srgbClr val="000000"/>
              </a:solidFill>
              <a:latin typeface="Arial"/>
              <a:ea typeface="Calibri Light"/>
              <a:cs typeface="Arial"/>
            </a:endParaRPr>
          </a:p>
          <a:p>
            <a:pPr>
              <a:lnSpc>
                <a:spcPct val="100000"/>
              </a:lnSpc>
            </a:pPr>
            <a:r>
              <a:rPr lang="en-US" dirty="0">
                <a:solidFill>
                  <a:srgbClr val="212121"/>
                </a:solidFill>
                <a:latin typeface="Segoe UI"/>
                <a:ea typeface="Calibri Light"/>
                <a:cs typeface="Segoe UI"/>
              </a:rPr>
              <a:t>I am grateful that material is presented and we are then allowed to digest with discussion or an activity. If I could add another layer that would also be helpful, it would be interpretive dance. I know that myself and my comrades would find it not only enlightening but delightful if the content could be also delivered with interpretive dance. Thank you for your consideration!</a:t>
            </a:r>
            <a:endParaRPr lang="en-US">
              <a:solidFill>
                <a:schemeClr val="tx1"/>
              </a:solidFill>
              <a:ea typeface="Calibri Light"/>
              <a:cs typeface="Arial"/>
            </a:endParaRPr>
          </a:p>
          <a:p>
            <a:pPr>
              <a:lnSpc>
                <a:spcPct val="100000"/>
              </a:lnSpc>
            </a:pPr>
            <a:r>
              <a:rPr lang="en-US" dirty="0">
                <a:solidFill>
                  <a:srgbClr val="212121"/>
                </a:solidFill>
                <a:latin typeface="Segoe UI"/>
                <a:ea typeface="Calibri Light"/>
                <a:cs typeface="Segoe UI"/>
              </a:rPr>
              <a:t>I genuinely found the work we did today to be incredibly informative and it was filled with things that can be taken back and directly applied in my local.</a:t>
            </a:r>
          </a:p>
          <a:p>
            <a:endParaRPr lang="en-US" sz="1500">
              <a:ea typeface="Calibri Light"/>
              <a:cs typeface="Calibri Light"/>
            </a:endParaRPr>
          </a:p>
        </p:txBody>
      </p:sp>
    </p:spTree>
    <p:extLst>
      <p:ext uri="{BB962C8B-B14F-4D97-AF65-F5344CB8AC3E}">
        <p14:creationId xmlns:p14="http://schemas.microsoft.com/office/powerpoint/2010/main" val="75277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1353501599d_0_6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a:t>
            </a:r>
            <a:endParaRPr>
              <a:solidFill>
                <a:srgbClr val="404040"/>
              </a:solidFill>
            </a:endParaRPr>
          </a:p>
        </p:txBody>
      </p:sp>
      <p:sp>
        <p:nvSpPr>
          <p:cNvPr id="122" name="Google Shape;122;g1353501599d_0_66"/>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lnSpc>
                <a:spcPct val="100000"/>
              </a:lnSpc>
              <a:spcBef>
                <a:spcPts val="1200"/>
              </a:spcBef>
              <a:spcAft>
                <a:spcPts val="0"/>
              </a:spcAft>
              <a:buSzPts val="3200"/>
              <a:buNone/>
            </a:pPr>
            <a:endParaRPr sz="4000"/>
          </a:p>
        </p:txBody>
      </p:sp>
      <p:pic>
        <p:nvPicPr>
          <p:cNvPr id="123" name="Google Shape;123;g1353501599d_0_66"/>
          <p:cNvPicPr preferRelativeResize="0"/>
          <p:nvPr/>
        </p:nvPicPr>
        <p:blipFill rotWithShape="1">
          <a:blip r:embed="rId3">
            <a:alphaModFix amt="20000"/>
          </a:blip>
          <a:srcRect/>
          <a:stretch/>
        </p:blipFill>
        <p:spPr>
          <a:xfrm>
            <a:off x="3060774" y="2333250"/>
            <a:ext cx="6163076" cy="383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35435d5bc1_0_2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TODAY’S AGENDA</a:t>
            </a:r>
            <a:endParaRPr/>
          </a:p>
        </p:txBody>
      </p:sp>
      <p:sp>
        <p:nvSpPr>
          <p:cNvPr id="114" name="Google Shape;114;g135435d5bc1_0_21"/>
          <p:cNvSpPr txBox="1">
            <a:spLocks noGrp="1"/>
          </p:cNvSpPr>
          <p:nvPr>
            <p:ph type="body" idx="1"/>
          </p:nvPr>
        </p:nvSpPr>
        <p:spPr>
          <a:xfrm>
            <a:off x="402511" y="915829"/>
            <a:ext cx="8229600" cy="541821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8:30 – 8:40 </a:t>
            </a:r>
            <a:r>
              <a:rPr lang="en-US" sz="2400">
                <a:solidFill>
                  <a:srgbClr val="404040"/>
                </a:solidFill>
              </a:rPr>
              <a:t>Morning Routine</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8:40- 10:40 </a:t>
            </a:r>
            <a:r>
              <a:rPr lang="en-US" sz="2400">
                <a:solidFill>
                  <a:srgbClr val="404040"/>
                </a:solidFill>
              </a:rPr>
              <a:t>-- Content </a:t>
            </a:r>
          </a:p>
          <a:p>
            <a:pPr marL="0" lvl="0" indent="0" algn="l">
              <a:lnSpc>
                <a:spcPct val="90000"/>
              </a:lnSpc>
              <a:spcBef>
                <a:spcPts val="1200"/>
              </a:spcBef>
              <a:spcAft>
                <a:spcPts val="0"/>
              </a:spcAft>
              <a:buClr>
                <a:srgbClr val="000000"/>
              </a:buClr>
              <a:buSzPts val="1100"/>
              <a:buFont typeface="Arial"/>
              <a:buNone/>
            </a:pPr>
            <a:r>
              <a:rPr lang="en-US" sz="2400" b="1">
                <a:solidFill>
                  <a:srgbClr val="404040"/>
                </a:solidFill>
              </a:rPr>
              <a:t>10:40-11:00</a:t>
            </a:r>
            <a:r>
              <a:rPr lang="en-US" sz="2400">
                <a:solidFill>
                  <a:srgbClr val="404040"/>
                </a:solidFill>
              </a:rPr>
              <a:t> - Break</a:t>
            </a:r>
            <a:endParaRPr sz="2400">
              <a:solidFill>
                <a:srgbClr val="404040"/>
              </a:solidFill>
            </a:endParaRPr>
          </a:p>
          <a:p>
            <a:pPr marL="0" indent="0">
              <a:lnSpc>
                <a:spcPct val="90000"/>
              </a:lnSpc>
              <a:spcBef>
                <a:spcPts val="1200"/>
              </a:spcBef>
              <a:buSzPts val="1100"/>
              <a:buNone/>
            </a:pPr>
            <a:r>
              <a:rPr lang="en-US" sz="2400" b="1">
                <a:solidFill>
                  <a:srgbClr val="404040"/>
                </a:solidFill>
              </a:rPr>
              <a:t>11:00-11:40pm</a:t>
            </a:r>
            <a:r>
              <a:rPr lang="en-US" sz="2400">
                <a:solidFill>
                  <a:srgbClr val="404040"/>
                </a:solidFill>
              </a:rPr>
              <a:t> – Group Work Time</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11:40 -12:40 </a:t>
            </a:r>
            <a:r>
              <a:rPr lang="en-US" sz="2400">
                <a:solidFill>
                  <a:srgbClr val="404040"/>
                </a:solidFill>
              </a:rPr>
              <a:t>-- Presentation</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12:40-1:00 – </a:t>
            </a:r>
            <a:r>
              <a:rPr lang="en-US" sz="2400">
                <a:solidFill>
                  <a:srgbClr val="404040"/>
                </a:solidFill>
              </a:rPr>
              <a:t>Goodbyes    </a:t>
            </a:r>
            <a:endParaRPr lang="en-US">
              <a:solidFill>
                <a:srgbClr val="1F497D"/>
              </a:solidFill>
            </a:endParaRPr>
          </a:p>
          <a:p>
            <a:pPr marL="0" indent="0">
              <a:lnSpc>
                <a:spcPct val="90000"/>
              </a:lnSpc>
              <a:spcBef>
                <a:spcPts val="1200"/>
              </a:spcBef>
              <a:buSzPts val="1100"/>
              <a:buNone/>
            </a:pPr>
            <a:r>
              <a:rPr lang="en-US" sz="2400" b="1">
                <a:solidFill>
                  <a:srgbClr val="404040"/>
                </a:solidFill>
              </a:rPr>
              <a:t>1:00 --</a:t>
            </a:r>
            <a:r>
              <a:rPr lang="en-US" sz="2400">
                <a:solidFill>
                  <a:srgbClr val="404040"/>
                </a:solidFill>
              </a:rPr>
              <a:t> Lunch</a:t>
            </a:r>
            <a:r>
              <a:rPr lang="en-US" sz="2400">
                <a:solidFill>
                  <a:srgbClr val="1CADE4"/>
                </a:solidFill>
              </a:rPr>
              <a:t> </a:t>
            </a:r>
            <a:r>
              <a:rPr lang="en-US" sz="2400">
                <a:solidFill>
                  <a:srgbClr val="404040"/>
                </a:solidFill>
              </a:rPr>
              <a:t>- grab and go</a:t>
            </a:r>
            <a:endParaRPr/>
          </a:p>
        </p:txBody>
      </p:sp>
      <p:pic>
        <p:nvPicPr>
          <p:cNvPr id="115" name="Google Shape;115;g135435d5bc1_0_21"/>
          <p:cNvPicPr preferRelativeResize="0"/>
          <p:nvPr/>
        </p:nvPicPr>
        <p:blipFill rotWithShape="1">
          <a:blip r:embed="rId3">
            <a:alphaModFix/>
          </a:blip>
          <a:srcRect/>
          <a:stretch/>
        </p:blipFill>
        <p:spPr>
          <a:xfrm>
            <a:off x="6196475" y="3098150"/>
            <a:ext cx="2791575" cy="2791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a:t>
            </a:r>
            <a:endParaRPr lang="en-US" b="1">
              <a:latin typeface="Fira Sans Extra Condensed"/>
            </a:endParaRPr>
          </a:p>
        </p:txBody>
      </p:sp>
      <p:pic>
        <p:nvPicPr>
          <p:cNvPr id="3" name="Picture 2">
            <a:extLst>
              <a:ext uri="{FF2B5EF4-FFF2-40B4-BE49-F238E27FC236}">
                <a16:creationId xmlns:a16="http://schemas.microsoft.com/office/drawing/2014/main" id="{1FDDDA4C-4610-4067-2F18-E538CBF57431}"/>
              </a:ext>
            </a:extLst>
          </p:cNvPr>
          <p:cNvPicPr>
            <a:picLocks noChangeAspect="1"/>
          </p:cNvPicPr>
          <p:nvPr/>
        </p:nvPicPr>
        <p:blipFill>
          <a:blip r:embed="rId3"/>
          <a:stretch>
            <a:fillRect/>
          </a:stretch>
        </p:blipFill>
        <p:spPr>
          <a:xfrm>
            <a:off x="-3190" y="1717576"/>
            <a:ext cx="2314575" cy="4114800"/>
          </a:xfrm>
          <a:prstGeom prst="rect">
            <a:avLst/>
          </a:prstGeom>
        </p:spPr>
      </p:pic>
    </p:spTree>
    <p:extLst>
      <p:ext uri="{BB962C8B-B14F-4D97-AF65-F5344CB8AC3E}">
        <p14:creationId xmlns:p14="http://schemas.microsoft.com/office/powerpoint/2010/main" val="404699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g1468bb3220c_0_167"/>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2: </a:t>
            </a:r>
            <a:endParaRPr/>
          </a:p>
          <a:p>
            <a:pPr marL="0" lvl="0" indent="0" algn="ctr" rtl="0">
              <a:spcBef>
                <a:spcPts val="0"/>
              </a:spcBef>
              <a:spcAft>
                <a:spcPts val="0"/>
              </a:spcAft>
              <a:buNone/>
            </a:pPr>
            <a:r>
              <a:rPr lang="en-US" sz="5355"/>
              <a:t>Demand</a:t>
            </a:r>
            <a:endParaRPr sz="5355"/>
          </a:p>
        </p:txBody>
      </p:sp>
    </p:spTree>
    <p:extLst>
      <p:ext uri="{BB962C8B-B14F-4D97-AF65-F5344CB8AC3E}">
        <p14:creationId xmlns:p14="http://schemas.microsoft.com/office/powerpoint/2010/main" val="1036734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Demand:</a:t>
            </a:r>
            <a:endParaRPr sz="4300"/>
          </a:p>
        </p:txBody>
      </p:sp>
      <p:sp>
        <p:nvSpPr>
          <p:cNvPr id="1011" name="Google Shape;1011;g1468bb3220c_0_245"/>
          <p:cNvSpPr>
            <a:spLocks noGrp="1"/>
          </p:cNvSpPr>
          <p:nvPr>
            <p:ph type="dgm" idx="2"/>
          </p:nvPr>
        </p:nvSpPr>
        <p:spPr>
          <a:xfrm>
            <a:off x="457200" y="1846093"/>
            <a:ext cx="8318400" cy="3670200"/>
          </a:xfrm>
          <a:prstGeom prst="rect">
            <a:avLst/>
          </a:prstGeom>
        </p:spPr>
        <p:txBody>
          <a:bodyPr spcFirstLastPara="1" wrap="square" lIns="91425" tIns="45700" rIns="91425" bIns="45700" anchor="t" anchorCtr="0">
            <a:noAutofit/>
          </a:bodyPr>
          <a:lstStyle/>
          <a:p>
            <a:pPr marL="203200" lvl="0" indent="0" algn="l" rtl="0">
              <a:lnSpc>
                <a:spcPct val="90000"/>
              </a:lnSpc>
              <a:spcBef>
                <a:spcPts val="200"/>
              </a:spcBef>
              <a:spcAft>
                <a:spcPts val="0"/>
              </a:spcAft>
              <a:buClr>
                <a:schemeClr val="dk1"/>
              </a:buClr>
              <a:buSzPts val="1100"/>
              <a:buFont typeface="Arial"/>
              <a:buNone/>
            </a:pPr>
            <a:r>
              <a:rPr lang="en-US" sz="2800" b="1">
                <a:solidFill>
                  <a:srgbClr val="404040"/>
                </a:solidFill>
              </a:rPr>
              <a:t>A demand is the </a:t>
            </a:r>
            <a:r>
              <a:rPr lang="en-US" sz="2800" b="1" i="1">
                <a:solidFill>
                  <a:srgbClr val="FF0000"/>
                </a:solidFill>
              </a:rPr>
              <a:t>outcome </a:t>
            </a:r>
            <a:r>
              <a:rPr lang="en-US" sz="2800" b="1">
                <a:solidFill>
                  <a:srgbClr val="404040"/>
                </a:solidFill>
              </a:rPr>
              <a:t>that </a:t>
            </a:r>
            <a:r>
              <a:rPr lang="en-US" sz="2800" b="1" i="1">
                <a:solidFill>
                  <a:srgbClr val="FF0000"/>
                </a:solidFill>
              </a:rPr>
              <a:t>addresses the issue</a:t>
            </a:r>
            <a:r>
              <a:rPr lang="en-US" sz="2800" b="1">
                <a:solidFill>
                  <a:srgbClr val="404040"/>
                </a:solidFill>
              </a:rPr>
              <a:t> that you are </a:t>
            </a:r>
            <a:r>
              <a:rPr lang="en-US" sz="2800" b="1" i="1">
                <a:solidFill>
                  <a:srgbClr val="FF0000"/>
                </a:solidFill>
              </a:rPr>
              <a:t>making of a target.</a:t>
            </a:r>
            <a:endParaRPr sz="2800" b="1" i="1">
              <a:solidFill>
                <a:srgbClr val="FF0000"/>
              </a:solidFill>
            </a:endParaRPr>
          </a:p>
          <a:p>
            <a:pPr marL="1828800" lvl="0" indent="-406400" algn="l" rtl="0">
              <a:lnSpc>
                <a:spcPct val="90000"/>
              </a:lnSpc>
              <a:spcBef>
                <a:spcPts val="400"/>
              </a:spcBef>
              <a:spcAft>
                <a:spcPts val="0"/>
              </a:spcAft>
              <a:buClr>
                <a:srgbClr val="404040"/>
              </a:buClr>
              <a:buSzPts val="2800"/>
              <a:buChar char="•"/>
            </a:pPr>
            <a:r>
              <a:rPr lang="en-US" sz="2800" b="1">
                <a:solidFill>
                  <a:srgbClr val="404040"/>
                </a:solidFill>
              </a:rPr>
              <a:t>Measurable</a:t>
            </a:r>
            <a:endParaRPr sz="2800" b="1">
              <a:solidFill>
                <a:srgbClr val="404040"/>
              </a:solidFill>
            </a:endParaRPr>
          </a:p>
          <a:p>
            <a:pPr marL="1828800" lvl="0" indent="-406400" algn="l" rtl="0">
              <a:lnSpc>
                <a:spcPct val="90000"/>
              </a:lnSpc>
              <a:spcBef>
                <a:spcPts val="0"/>
              </a:spcBef>
              <a:spcAft>
                <a:spcPts val="0"/>
              </a:spcAft>
              <a:buClr>
                <a:srgbClr val="404040"/>
              </a:buClr>
              <a:buSzPts val="2800"/>
              <a:buChar char="•"/>
            </a:pPr>
            <a:r>
              <a:rPr lang="en-US" sz="2800" b="1">
                <a:solidFill>
                  <a:srgbClr val="404040"/>
                </a:solidFill>
              </a:rPr>
              <a:t>Achievable</a:t>
            </a:r>
            <a:endParaRPr sz="2800" b="1">
              <a:solidFill>
                <a:srgbClr val="404040"/>
              </a:solidFill>
            </a:endParaRPr>
          </a:p>
          <a:p>
            <a:pPr marL="0" lvl="0" indent="0" algn="l" rtl="0">
              <a:spcBef>
                <a:spcPts val="640"/>
              </a:spcBef>
              <a:spcAft>
                <a:spcPts val="0"/>
              </a:spcAft>
              <a:buNone/>
            </a:pPr>
            <a:endParaRPr/>
          </a:p>
          <a:p>
            <a:pPr marL="0" lvl="0" indent="0" algn="l" rtl="0">
              <a:spcBef>
                <a:spcPts val="640"/>
              </a:spcBef>
              <a:spcAft>
                <a:spcPts val="0"/>
              </a:spcAft>
              <a:buNone/>
            </a:pPr>
            <a:r>
              <a:rPr lang="en-US"/>
              <a:t>“We demand gender affirming bathrooms in every school because all students need to feel safe and included in our schools. ”</a:t>
            </a:r>
            <a:endParaRPr/>
          </a:p>
        </p:txBody>
      </p:sp>
    </p:spTree>
    <p:extLst>
      <p:ext uri="{BB962C8B-B14F-4D97-AF65-F5344CB8AC3E}">
        <p14:creationId xmlns:p14="http://schemas.microsoft.com/office/powerpoint/2010/main" val="3643400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1468bb3220c_0_17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3: </a:t>
            </a:r>
            <a:endParaRPr/>
          </a:p>
          <a:p>
            <a:pPr marL="0" lvl="0" indent="0" algn="ctr" rtl="0">
              <a:spcBef>
                <a:spcPts val="0"/>
              </a:spcBef>
              <a:spcAft>
                <a:spcPts val="0"/>
              </a:spcAft>
              <a:buNone/>
            </a:pPr>
            <a:r>
              <a:rPr lang="en-US" sz="5355"/>
              <a:t>Target</a:t>
            </a:r>
            <a:endParaRPr sz="5355"/>
          </a:p>
        </p:txBody>
      </p:sp>
    </p:spTree>
    <p:extLst>
      <p:ext uri="{BB962C8B-B14F-4D97-AF65-F5344CB8AC3E}">
        <p14:creationId xmlns:p14="http://schemas.microsoft.com/office/powerpoint/2010/main" val="184850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xfrm>
            <a:off x="457200" y="657698"/>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Target:</a:t>
            </a:r>
            <a:endParaRPr sz="4300"/>
          </a:p>
        </p:txBody>
      </p:sp>
      <p:sp>
        <p:nvSpPr>
          <p:cNvPr id="1024" name="Google Shape;1024;g1468bb3220c_0_252"/>
          <p:cNvSpPr>
            <a:spLocks noGrp="1"/>
          </p:cNvSpPr>
          <p:nvPr>
            <p:ph type="dgm" idx="2"/>
          </p:nvPr>
        </p:nvSpPr>
        <p:spPr>
          <a:xfrm>
            <a:off x="457200" y="1800698"/>
            <a:ext cx="8318400" cy="2550808"/>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None/>
            </a:pPr>
            <a:r>
              <a:rPr lang="en-US" sz="3800">
                <a:solidFill>
                  <a:srgbClr val="404040"/>
                </a:solidFill>
              </a:rPr>
              <a:t>Is the person with the power to give you what you are demanding.</a:t>
            </a:r>
            <a:endParaRPr sz="3800">
              <a:solidFill>
                <a:srgbClr val="404040"/>
              </a:solidFill>
            </a:endParaRPr>
          </a:p>
          <a:p>
            <a:pPr marL="0" lvl="0" indent="457200" algn="l" rtl="0">
              <a:lnSpc>
                <a:spcPct val="90000"/>
              </a:lnSpc>
              <a:spcBef>
                <a:spcPts val="1200"/>
              </a:spcBef>
              <a:spcAft>
                <a:spcPts val="0"/>
              </a:spcAft>
              <a:buClr>
                <a:schemeClr val="dk1"/>
              </a:buClr>
              <a:buSzPts val="1100"/>
              <a:buFont typeface="Arial"/>
              <a:buNone/>
            </a:pPr>
            <a:r>
              <a:rPr lang="en-US" sz="4000" b="1">
                <a:solidFill>
                  <a:srgbClr val="404040"/>
                </a:solidFill>
              </a:rPr>
              <a:t>A single person:</a:t>
            </a:r>
            <a:endParaRPr sz="4000" b="1">
              <a:solidFill>
                <a:srgbClr val="404040"/>
              </a:solidFill>
            </a:endParaRPr>
          </a:p>
          <a:p>
            <a:pPr marL="1231900" indent="-571500">
              <a:lnSpc>
                <a:spcPct val="90000"/>
              </a:lnSpc>
              <a:spcBef>
                <a:spcPts val="200"/>
              </a:spcBef>
              <a:buSzPts val="1100"/>
              <a:buFontTx/>
              <a:buChar char="-"/>
            </a:pPr>
            <a:r>
              <a:rPr lang="en-US" sz="3800">
                <a:solidFill>
                  <a:srgbClr val="404040"/>
                </a:solidFill>
              </a:rPr>
              <a:t>a name, face, &amp; address</a:t>
            </a:r>
          </a:p>
          <a:p>
            <a:pPr marL="0" indent="0">
              <a:lnSpc>
                <a:spcPct val="90000"/>
              </a:lnSpc>
              <a:spcBef>
                <a:spcPts val="1200"/>
              </a:spcBef>
              <a:buNone/>
            </a:pPr>
            <a:r>
              <a:rPr lang="en-US" sz="2800"/>
              <a:t>“ Hey Superintendent Sam - We demand gender affirming bathrooms in every school because all our students need to feel safe and included in our schools ”</a:t>
            </a:r>
          </a:p>
          <a:p>
            <a:pPr marL="0" lvl="0" indent="0" algn="l" rtl="0">
              <a:lnSpc>
                <a:spcPct val="90000"/>
              </a:lnSpc>
              <a:spcBef>
                <a:spcPts val="1200"/>
              </a:spcBef>
              <a:spcAft>
                <a:spcPts val="0"/>
              </a:spcAft>
              <a:buNone/>
            </a:pPr>
            <a:endParaRPr sz="3800">
              <a:solidFill>
                <a:srgbClr val="404040"/>
              </a:solidFill>
            </a:endParaRPr>
          </a:p>
          <a:p>
            <a:pPr marL="0" lvl="0" indent="0" algn="l" rtl="0">
              <a:spcBef>
                <a:spcPts val="640"/>
              </a:spcBef>
              <a:spcAft>
                <a:spcPts val="0"/>
              </a:spcAft>
              <a:buNone/>
            </a:pPr>
            <a:endParaRPr sz="2800" b="1">
              <a:solidFill>
                <a:srgbClr val="404040"/>
              </a:solidFill>
            </a:endParaRPr>
          </a:p>
        </p:txBody>
      </p:sp>
    </p:spTree>
    <p:extLst>
      <p:ext uri="{BB962C8B-B14F-4D97-AF65-F5344CB8AC3E}">
        <p14:creationId xmlns:p14="http://schemas.microsoft.com/office/powerpoint/2010/main" val="385623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xfrm>
            <a:off x="2151529" y="1"/>
            <a:ext cx="7189800" cy="815700"/>
          </a:xfrm>
          <a:prstGeom prst="rect">
            <a:avLst/>
          </a:prstGeom>
          <a:ln>
            <a:solidFill>
              <a:srgbClr val="4472C4"/>
            </a:solid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1031" name="Google Shape;1031;g1468bb3220c_0_259"/>
          <p:cNvSpPr txBox="1"/>
          <p:nvPr/>
        </p:nvSpPr>
        <p:spPr>
          <a:xfrm>
            <a:off x="315510" y="1122100"/>
            <a:ext cx="8812656" cy="5750775"/>
          </a:xfrm>
          <a:prstGeom prst="rect">
            <a:avLst/>
          </a:prstGeom>
          <a:noFill/>
          <a:ln>
            <a:noFill/>
          </a:ln>
        </p:spPr>
        <p:txBody>
          <a:bodyPr spcFirstLastPara="1" wrap="square" lIns="91425" tIns="91425" rIns="91425" bIns="91425" anchor="t" anchorCtr="0">
            <a:spAutoFit/>
          </a:bodyPr>
          <a:lstStyle/>
          <a:p>
            <a:r>
              <a:rPr lang="en-US" sz="2900" b="1">
                <a:solidFill>
                  <a:schemeClr val="lt1"/>
                </a:solidFill>
                <a:latin typeface="Calibri"/>
                <a:ea typeface="Calibri"/>
                <a:cs typeface="Calibri"/>
                <a:sym typeface="Calibri"/>
              </a:rPr>
              <a:t>In your group, decide the following:</a:t>
            </a:r>
            <a:endParaRPr lang="en-US" sz="2900" b="1">
              <a:solidFill>
                <a:schemeClr val="lt1"/>
              </a:solidFill>
              <a:latin typeface="Calibri"/>
              <a:ea typeface="Calibri"/>
              <a:cs typeface="Calibri"/>
            </a:endParaRPr>
          </a:p>
          <a:p>
            <a:endParaRPr lang="en-US" sz="1600" b="1">
              <a:solidFill>
                <a:schemeClr val="lt1"/>
              </a:solidFill>
              <a:latin typeface="Calibri"/>
              <a:ea typeface="Calibri"/>
              <a:cs typeface="Calibri"/>
            </a:endParaRPr>
          </a:p>
          <a:p>
            <a:pPr>
              <a:lnSpc>
                <a:spcPct val="90000"/>
              </a:lnSpc>
              <a:spcBef>
                <a:spcPts val="200"/>
              </a:spcBef>
            </a:pPr>
            <a:r>
              <a:rPr lang="en-US" sz="2900" b="1">
                <a:solidFill>
                  <a:schemeClr val="lt1"/>
                </a:solidFill>
                <a:latin typeface="Calibri"/>
                <a:ea typeface="Calibri"/>
                <a:cs typeface="Calibri"/>
                <a:sym typeface="Calibri"/>
              </a:rPr>
              <a:t>Issue</a:t>
            </a:r>
            <a:endParaRPr lang="en-US" sz="2900" b="1" i="1">
              <a:solidFill>
                <a:schemeClr val="lt1"/>
              </a:solidFill>
              <a:latin typeface="Calibri"/>
              <a:ea typeface="Calibri"/>
              <a:cs typeface="Calibri"/>
            </a:endParaRPr>
          </a:p>
          <a:p>
            <a:pPr>
              <a:lnSpc>
                <a:spcPct val="90000"/>
              </a:lnSpc>
              <a:spcBef>
                <a:spcPts val="200"/>
              </a:spcBef>
            </a:pPr>
            <a:r>
              <a:rPr lang="en-US" sz="2900" b="1" i="1">
                <a:solidFill>
                  <a:schemeClr val="lt1"/>
                </a:solidFill>
                <a:latin typeface="Calibri"/>
                <a:ea typeface="Calibri"/>
                <a:cs typeface="Calibri"/>
                <a:sym typeface="Calibri"/>
              </a:rPr>
              <a:t> Revisit to make sure it's the one you want</a:t>
            </a:r>
            <a:endParaRPr lang="en-US" sz="2900" b="1">
              <a:solidFill>
                <a:schemeClr val="lt1"/>
              </a:solidFill>
              <a:latin typeface="Calibri"/>
              <a:ea typeface="Calibri"/>
              <a:cs typeface="Calibri"/>
              <a:sym typeface="Calibri"/>
            </a:endParaRPr>
          </a:p>
          <a:p>
            <a:pPr>
              <a:lnSpc>
                <a:spcPct val="90000"/>
              </a:lnSpc>
              <a:spcBef>
                <a:spcPts val="200"/>
              </a:spcBef>
            </a:pPr>
            <a:endParaRPr lang="en-US" sz="1600" b="1">
              <a:solidFill>
                <a:schemeClr val="lt1"/>
              </a:solidFill>
              <a:latin typeface="Calibri"/>
              <a:ea typeface="Calibri"/>
              <a:cs typeface="Calibri"/>
            </a:endParaRPr>
          </a:p>
          <a:p>
            <a:pPr>
              <a:lnSpc>
                <a:spcPct val="90000"/>
              </a:lnSpc>
              <a:spcBef>
                <a:spcPts val="200"/>
              </a:spcBef>
            </a:pPr>
            <a:r>
              <a:rPr lang="en-US" sz="2900" b="1">
                <a:solidFill>
                  <a:schemeClr val="lt1"/>
                </a:solidFill>
                <a:latin typeface="Calibri"/>
                <a:ea typeface="Calibri"/>
                <a:cs typeface="Calibri"/>
                <a:sym typeface="Calibri"/>
              </a:rPr>
              <a:t>Demand </a:t>
            </a:r>
            <a:endParaRPr lang="en-US" sz="2900" b="1" i="1">
              <a:solidFill>
                <a:schemeClr val="lt1"/>
              </a:solidFill>
              <a:latin typeface="Calibri"/>
              <a:ea typeface="Calibri"/>
              <a:cs typeface="Calibri"/>
            </a:endParaRPr>
          </a:p>
          <a:p>
            <a:pPr>
              <a:lnSpc>
                <a:spcPct val="90000"/>
              </a:lnSpc>
              <a:spcBef>
                <a:spcPts val="200"/>
              </a:spcBef>
            </a:pPr>
            <a:r>
              <a:rPr lang="en-US" sz="2900" b="1" i="1">
                <a:solidFill>
                  <a:schemeClr val="lt1"/>
                </a:solidFill>
                <a:latin typeface="Calibri"/>
                <a:ea typeface="Calibri"/>
                <a:cs typeface="Calibri"/>
                <a:sym typeface="Calibri"/>
              </a:rPr>
              <a:t> What do you want to win (and why)  </a:t>
            </a:r>
          </a:p>
          <a:p>
            <a:pPr>
              <a:lnSpc>
                <a:spcPct val="90000"/>
              </a:lnSpc>
              <a:spcBef>
                <a:spcPts val="200"/>
              </a:spcBef>
            </a:pPr>
            <a:r>
              <a:rPr lang="en-US" sz="2900" b="1" i="1">
                <a:solidFill>
                  <a:schemeClr val="lt1"/>
                </a:solidFill>
                <a:latin typeface="Calibri"/>
                <a:ea typeface="Calibri"/>
                <a:cs typeface="Calibri"/>
                <a:sym typeface="Calibri"/>
              </a:rPr>
              <a:t> to solve your issue?</a:t>
            </a:r>
            <a:endParaRPr sz="2900" b="1" i="1">
              <a:solidFill>
                <a:schemeClr val="lt1"/>
              </a:solidFill>
              <a:latin typeface="Calibri"/>
              <a:ea typeface="Calibri"/>
              <a:cs typeface="Calibri"/>
            </a:endParaRPr>
          </a:p>
          <a:p>
            <a:pPr>
              <a:lnSpc>
                <a:spcPct val="90000"/>
              </a:lnSpc>
              <a:spcBef>
                <a:spcPts val="400"/>
              </a:spcBef>
            </a:pPr>
            <a:endParaRPr lang="en-US" sz="1600" b="1">
              <a:solidFill>
                <a:schemeClr val="lt1"/>
              </a:solidFill>
              <a:latin typeface="Calibri"/>
              <a:ea typeface="Calibri"/>
              <a:cs typeface="Calibri"/>
            </a:endParaRPr>
          </a:p>
          <a:p>
            <a:pPr>
              <a:lnSpc>
                <a:spcPct val="90000"/>
              </a:lnSpc>
              <a:spcBef>
                <a:spcPts val="400"/>
              </a:spcBef>
            </a:pPr>
            <a:r>
              <a:rPr lang="en-US" sz="2900" b="1">
                <a:solidFill>
                  <a:schemeClr val="lt1"/>
                </a:solidFill>
                <a:latin typeface="Calibri"/>
                <a:ea typeface="Calibri"/>
                <a:cs typeface="Calibri"/>
                <a:sym typeface="Calibri"/>
              </a:rPr>
              <a:t>Target </a:t>
            </a:r>
            <a:endParaRPr lang="en-US" sz="2900" b="1" i="1">
              <a:solidFill>
                <a:schemeClr val="lt1"/>
              </a:solidFill>
              <a:latin typeface="Calibri"/>
              <a:ea typeface="Calibri"/>
              <a:cs typeface="Calibri"/>
            </a:endParaRPr>
          </a:p>
          <a:p>
            <a:pPr>
              <a:lnSpc>
                <a:spcPct val="90000"/>
              </a:lnSpc>
              <a:spcBef>
                <a:spcPts val="400"/>
              </a:spcBef>
            </a:pPr>
            <a:r>
              <a:rPr lang="en-US" sz="2900" b="1" i="1">
                <a:solidFill>
                  <a:schemeClr val="lt1"/>
                </a:solidFill>
                <a:latin typeface="Calibri"/>
                <a:ea typeface="Calibri"/>
                <a:cs typeface="Calibri"/>
                <a:sym typeface="Calibri"/>
              </a:rPr>
              <a:t> Who has the power to give you your demand? </a:t>
            </a:r>
            <a:endParaRPr sz="2900" b="1" i="1">
              <a:solidFill>
                <a:schemeClr val="lt1"/>
              </a:solidFill>
              <a:latin typeface="Calibri"/>
              <a:ea typeface="Calibri"/>
              <a:cs typeface="Calibri"/>
            </a:endParaRPr>
          </a:p>
          <a:p>
            <a:pPr marL="469900" lvl="0" indent="0" algn="l" rtl="0">
              <a:lnSpc>
                <a:spcPct val="90000"/>
              </a:lnSpc>
              <a:spcBef>
                <a:spcPts val="400"/>
              </a:spcBef>
              <a:spcAft>
                <a:spcPts val="0"/>
              </a:spcAft>
              <a:buClr>
                <a:schemeClr val="dk1"/>
              </a:buClr>
              <a:buSzPts val="1100"/>
              <a:buFont typeface="Arial"/>
              <a:buNone/>
            </a:pPr>
            <a:r>
              <a:rPr lang="en-US" sz="2900" b="1">
                <a:solidFill>
                  <a:schemeClr val="lt1"/>
                </a:solidFill>
                <a:latin typeface="Calibri"/>
                <a:ea typeface="Calibri"/>
                <a:cs typeface="Calibri"/>
                <a:sym typeface="Calibri"/>
              </a:rPr>
              <a:t>(feel free to make up names and titles if your scenario doesn’t have one!)</a:t>
            </a:r>
            <a:endParaRPr sz="2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5948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C3310-6FA6-1C65-19E1-CF66CAEC5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9224D-64BB-5552-E3A6-018003B024CB}"/>
              </a:ext>
            </a:extLst>
          </p:cNvPr>
          <p:cNvSpPr>
            <a:spLocks noGrp="1"/>
          </p:cNvSpPr>
          <p:nvPr>
            <p:ph type="title"/>
          </p:nvPr>
        </p:nvSpPr>
        <p:spPr/>
        <p:txBody>
          <a:bodyPr/>
          <a:lstStyle/>
          <a:p>
            <a:r>
              <a:rPr lang="en-US"/>
              <a:t>Writing Your Own RCGN Messaging</a:t>
            </a:r>
          </a:p>
        </p:txBody>
      </p:sp>
      <p:sp>
        <p:nvSpPr>
          <p:cNvPr id="4" name="TextBox 3">
            <a:extLst>
              <a:ext uri="{FF2B5EF4-FFF2-40B4-BE49-F238E27FC236}">
                <a16:creationId xmlns:a16="http://schemas.microsoft.com/office/drawing/2014/main" id="{30D69949-6095-3BDF-67DE-EABC6E678D4A}"/>
              </a:ext>
            </a:extLst>
          </p:cNvPr>
          <p:cNvSpPr txBox="1"/>
          <p:nvPr/>
        </p:nvSpPr>
        <p:spPr>
          <a:xfrm>
            <a:off x="680937" y="2217906"/>
            <a:ext cx="7179012" cy="42011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Segoe UI"/>
              </a:rPr>
              <a:t>Now that you have identified the issue impacting LGBTQ+ educators and students, create your vision statement.</a:t>
            </a:r>
          </a:p>
          <a:p>
            <a:pPr marL="457200" indent="-457200">
              <a:buChar char="•"/>
            </a:pPr>
            <a:r>
              <a:rPr lang="en-US" sz="2400" b="1">
                <a:cs typeface="Segoe UI"/>
              </a:rPr>
              <a:t>Values:</a:t>
            </a:r>
            <a:r>
              <a:rPr lang="en-US" sz="3300">
                <a:cs typeface="Segoe UI"/>
              </a:rPr>
              <a:t> </a:t>
            </a:r>
            <a:r>
              <a:rPr lang="en-US" sz="2000"/>
              <a:t>Lead with shared values that name race &amp; class &amp; gender</a:t>
            </a:r>
          </a:p>
          <a:p>
            <a:pPr marL="457200" indent="-457200">
              <a:buChar char="•"/>
            </a:pPr>
            <a:r>
              <a:rPr lang="en-US" sz="2400" b="1">
                <a:cs typeface="Segoe UI"/>
              </a:rPr>
              <a:t>Villian:</a:t>
            </a:r>
            <a:r>
              <a:rPr lang="en-US" sz="2400">
                <a:cs typeface="Segoe UI"/>
              </a:rPr>
              <a:t> </a:t>
            </a:r>
            <a:r>
              <a:rPr lang="en-US" sz="2000"/>
              <a:t>Name racial and gender identity scapegoating as a weapon that harms us all.</a:t>
            </a:r>
          </a:p>
          <a:p>
            <a:pPr marL="457200" indent="-457200">
              <a:buChar char="•"/>
            </a:pPr>
            <a:r>
              <a:rPr lang="en-US" sz="2400" b="1">
                <a:cs typeface="Segoe UI"/>
              </a:rPr>
              <a:t>Vision:</a:t>
            </a:r>
            <a:r>
              <a:rPr lang="en-US" sz="3300">
                <a:cs typeface="Segoe UI"/>
              </a:rPr>
              <a:t> </a:t>
            </a:r>
            <a:r>
              <a:rPr lang="en-US" sz="2000"/>
              <a:t>Emphasize unity and collective action to solve the problems</a:t>
            </a:r>
          </a:p>
          <a:p>
            <a:pPr marL="914400" lvl="1" indent="-457200">
              <a:buFont typeface="Arial"/>
              <a:buChar char="•"/>
            </a:pPr>
            <a:endParaRPr lang="en-US" sz="3300">
              <a:cs typeface="Segoe UI"/>
            </a:endParaRPr>
          </a:p>
        </p:txBody>
      </p:sp>
    </p:spTree>
    <p:extLst>
      <p:ext uri="{BB962C8B-B14F-4D97-AF65-F5344CB8AC3E}">
        <p14:creationId xmlns:p14="http://schemas.microsoft.com/office/powerpoint/2010/main" val="2333829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14a2f8b7dbf_0_6"/>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4: </a:t>
            </a:r>
            <a:endParaRPr/>
          </a:p>
          <a:p>
            <a:pPr marL="0" lvl="0" indent="0" algn="ctr" rtl="0">
              <a:spcBef>
                <a:spcPts val="0"/>
              </a:spcBef>
              <a:spcAft>
                <a:spcPts val="0"/>
              </a:spcAft>
              <a:buNone/>
            </a:pPr>
            <a:r>
              <a:rPr lang="en-US" sz="5355"/>
              <a:t>Tactics</a:t>
            </a:r>
            <a:endParaRPr sz="5355"/>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Tactics</a:t>
            </a:r>
          </a:p>
        </p:txBody>
      </p:sp>
      <p:sp>
        <p:nvSpPr>
          <p:cNvPr id="187" name="Google Shape;187;g14a2f8b7dbf_3_6"/>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4000" b="1">
                <a:solidFill>
                  <a:schemeClr val="dk1"/>
                </a:solidFill>
              </a:rPr>
              <a:t>Tactic</a:t>
            </a:r>
            <a:r>
              <a:rPr lang="en-US" sz="4000">
                <a:solidFill>
                  <a:schemeClr val="dk1"/>
                </a:solidFill>
              </a:rPr>
              <a:t>: Actions you to take as a part of an escalation plan that increases pressure on your target to try to win your demand. </a:t>
            </a:r>
            <a:endParaRPr sz="40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A Tactic Should</a:t>
            </a:r>
          </a:p>
        </p:txBody>
      </p:sp>
      <p:sp>
        <p:nvSpPr>
          <p:cNvPr id="194" name="Google Shape;194;g14a2f8b7dbf_3_13"/>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457200" lvl="0" indent="-431800" algn="l" rtl="0">
              <a:lnSpc>
                <a:spcPct val="115000"/>
              </a:lnSpc>
              <a:spcBef>
                <a:spcPts val="0"/>
              </a:spcBef>
              <a:spcAft>
                <a:spcPts val="0"/>
              </a:spcAft>
              <a:buSzPts val="3200"/>
              <a:buChar char="●"/>
            </a:pPr>
            <a:r>
              <a:rPr lang="en-US" sz="3600">
                <a:solidFill>
                  <a:schemeClr val="dk1"/>
                </a:solidFill>
              </a:rPr>
              <a:t>Put pressure on your Target</a:t>
            </a:r>
            <a:endParaRPr sz="3600">
              <a:solidFill>
                <a:schemeClr val="dk1"/>
              </a:solidFill>
            </a:endParaRPr>
          </a:p>
          <a:p>
            <a:pPr marL="457200" lvl="0" indent="0" algn="l" rtl="0">
              <a:lnSpc>
                <a:spcPct val="115000"/>
              </a:lnSpc>
              <a:spcBef>
                <a:spcPts val="0"/>
              </a:spcBef>
              <a:spcAft>
                <a:spcPts val="0"/>
              </a:spcAft>
              <a:buNone/>
            </a:pPr>
            <a:r>
              <a:rPr lang="en-US" sz="2400">
                <a:solidFill>
                  <a:schemeClr val="dk1"/>
                </a:solidFill>
              </a:rPr>
              <a:t>(puts them out of their comfort zone)</a:t>
            </a:r>
            <a:endParaRPr sz="2400">
              <a:solidFill>
                <a:schemeClr val="dk1"/>
              </a:solidFill>
            </a:endParaRPr>
          </a:p>
          <a:p>
            <a:pPr marL="457200" lvl="0" indent="-431800" algn="l" rtl="0">
              <a:lnSpc>
                <a:spcPct val="115000"/>
              </a:lnSpc>
              <a:spcBef>
                <a:spcPts val="0"/>
              </a:spcBef>
              <a:spcAft>
                <a:spcPts val="0"/>
              </a:spcAft>
              <a:buSzPts val="3200"/>
              <a:buChar char="●"/>
            </a:pPr>
            <a:r>
              <a:rPr lang="en-US" sz="3600">
                <a:solidFill>
                  <a:schemeClr val="dk1"/>
                </a:solidFill>
              </a:rPr>
              <a:t>Build your Power</a:t>
            </a:r>
            <a:endParaRPr sz="3600">
              <a:solidFill>
                <a:schemeClr val="dk1"/>
              </a:solidFill>
            </a:endParaRPr>
          </a:p>
          <a:p>
            <a:pPr marL="457200" lvl="0" indent="0" algn="l" rtl="0">
              <a:lnSpc>
                <a:spcPct val="115000"/>
              </a:lnSpc>
              <a:spcBef>
                <a:spcPts val="0"/>
              </a:spcBef>
              <a:spcAft>
                <a:spcPts val="0"/>
              </a:spcAft>
              <a:buNone/>
            </a:pPr>
            <a:r>
              <a:rPr lang="en-US" sz="2000">
                <a:solidFill>
                  <a:schemeClr val="dk1"/>
                </a:solidFill>
              </a:rPr>
              <a:t>(develops leaders, brings more people in, etc.)</a:t>
            </a:r>
            <a:endParaRPr sz="2000">
              <a:solidFill>
                <a:schemeClr val="dk1"/>
              </a:solidFill>
            </a:endParaRPr>
          </a:p>
          <a:p>
            <a:pPr marL="457200" lvl="0" indent="-431800" algn="l" rtl="0">
              <a:lnSpc>
                <a:spcPct val="115000"/>
              </a:lnSpc>
              <a:spcBef>
                <a:spcPts val="0"/>
              </a:spcBef>
              <a:spcAft>
                <a:spcPts val="0"/>
              </a:spcAft>
              <a:buSzPts val="3200"/>
              <a:buChar char="●"/>
            </a:pPr>
            <a:r>
              <a:rPr lang="en-US">
                <a:solidFill>
                  <a:schemeClr val="dk1"/>
                </a:solidFill>
              </a:rPr>
              <a:t>Be Strategic</a:t>
            </a:r>
            <a:endParaRPr>
              <a:solidFill>
                <a:schemeClr val="dk1"/>
              </a:solidFill>
            </a:endParaRPr>
          </a:p>
          <a:p>
            <a:pPr marL="457200" lvl="0" indent="0" algn="l" rtl="0">
              <a:spcBef>
                <a:spcPts val="640"/>
              </a:spcBef>
              <a:spcAft>
                <a:spcPts val="0"/>
              </a:spcAft>
              <a:buNone/>
            </a:pPr>
            <a:endParaRPr/>
          </a:p>
        </p:txBody>
      </p:sp>
      <p:pic>
        <p:nvPicPr>
          <p:cNvPr id="4" name="Picture 3"/>
          <p:cNvPicPr>
            <a:picLocks noChangeAspect="1"/>
          </p:cNvPicPr>
          <p:nvPr/>
        </p:nvPicPr>
        <p:blipFill rotWithShape="1">
          <a:blip r:embed="rId3"/>
          <a:srcRect l="23345" r="20898"/>
          <a:stretch/>
        </p:blipFill>
        <p:spPr>
          <a:xfrm>
            <a:off x="6743959" y="1529397"/>
            <a:ext cx="2400041" cy="43044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4a2f8b7dbf_3_10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pic>
        <p:nvPicPr>
          <p:cNvPr id="208" name="Google Shape;208;g14a2f8b7dbf_3_103"/>
          <p:cNvPicPr preferRelativeResize="0"/>
          <p:nvPr/>
        </p:nvPicPr>
        <p:blipFill>
          <a:blip r:embed="rId3">
            <a:alphaModFix/>
          </a:blip>
          <a:stretch>
            <a:fillRect/>
          </a:stretch>
        </p:blipFill>
        <p:spPr>
          <a:xfrm>
            <a:off x="175900" y="1209550"/>
            <a:ext cx="5261175" cy="4171450"/>
          </a:xfrm>
          <a:prstGeom prst="rect">
            <a:avLst/>
          </a:prstGeom>
          <a:noFill/>
          <a:ln>
            <a:noFill/>
          </a:ln>
        </p:spPr>
      </p:pic>
      <p:pic>
        <p:nvPicPr>
          <p:cNvPr id="209" name="Google Shape;209;g14a2f8b7dbf_3_103"/>
          <p:cNvPicPr preferRelativeResize="0"/>
          <p:nvPr/>
        </p:nvPicPr>
        <p:blipFill>
          <a:blip r:embed="rId4">
            <a:alphaModFix/>
          </a:blip>
          <a:stretch>
            <a:fillRect/>
          </a:stretch>
        </p:blipFill>
        <p:spPr>
          <a:xfrm rot="1209813">
            <a:off x="5186560" y="1854107"/>
            <a:ext cx="3457006" cy="426131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B43A-B67E-F0B0-F9DC-D4394636BDF9}"/>
              </a:ext>
            </a:extLst>
          </p:cNvPr>
          <p:cNvSpPr>
            <a:spLocks noGrp="1"/>
          </p:cNvSpPr>
          <p:nvPr>
            <p:ph type="title"/>
          </p:nvPr>
        </p:nvSpPr>
        <p:spPr/>
        <p:txBody>
          <a:bodyPr/>
          <a:lstStyle/>
          <a:p>
            <a:r>
              <a:rPr lang="en-US" b="0">
                <a:solidFill>
                  <a:srgbClr val="002060"/>
                </a:solidFill>
                <a:latin typeface="Calibri"/>
              </a:rPr>
              <a:t>Historic LGBTQ+ Tactics</a:t>
            </a:r>
          </a:p>
        </p:txBody>
      </p:sp>
      <p:sp>
        <p:nvSpPr>
          <p:cNvPr id="3" name="Text Placeholder 2">
            <a:extLst>
              <a:ext uri="{FF2B5EF4-FFF2-40B4-BE49-F238E27FC236}">
                <a16:creationId xmlns:a16="http://schemas.microsoft.com/office/drawing/2014/main" id="{0D869360-E970-F697-3250-427588DA8B37}"/>
              </a:ext>
            </a:extLst>
          </p:cNvPr>
          <p:cNvSpPr>
            <a:spLocks noGrp="1"/>
          </p:cNvSpPr>
          <p:nvPr>
            <p:ph type="body" idx="1"/>
          </p:nvPr>
        </p:nvSpPr>
        <p:spPr/>
        <p:txBody>
          <a:bodyPr/>
          <a:lstStyle/>
          <a:p>
            <a:endParaRPr lang="en-US"/>
          </a:p>
        </p:txBody>
      </p:sp>
      <p:pic>
        <p:nvPicPr>
          <p:cNvPr id="4" name="Picture 3" descr="Primary Source Set: Briggs Initiative — GLBT Historical Society">
            <a:extLst>
              <a:ext uri="{FF2B5EF4-FFF2-40B4-BE49-F238E27FC236}">
                <a16:creationId xmlns:a16="http://schemas.microsoft.com/office/drawing/2014/main" id="{4AB1C05E-C072-D2BF-FA27-533FA3F5863A}"/>
              </a:ext>
            </a:extLst>
          </p:cNvPr>
          <p:cNvPicPr>
            <a:picLocks noChangeAspect="1"/>
          </p:cNvPicPr>
          <p:nvPr/>
        </p:nvPicPr>
        <p:blipFill>
          <a:blip r:embed="rId2"/>
          <a:stretch>
            <a:fillRect/>
          </a:stretch>
        </p:blipFill>
        <p:spPr>
          <a:xfrm>
            <a:off x="5414515" y="3495138"/>
            <a:ext cx="3275161" cy="3332670"/>
          </a:xfrm>
          <a:prstGeom prst="rect">
            <a:avLst/>
          </a:prstGeom>
        </p:spPr>
      </p:pic>
      <p:pic>
        <p:nvPicPr>
          <p:cNvPr id="5" name="Picture 4" descr="Pride Pioneer: Gay Pride Has North Dakota Roots | ACLU of North Dakota | We  work in communities, legislatures and courts to preserve your rights and  liberties.">
            <a:extLst>
              <a:ext uri="{FF2B5EF4-FFF2-40B4-BE49-F238E27FC236}">
                <a16:creationId xmlns:a16="http://schemas.microsoft.com/office/drawing/2014/main" id="{482062CF-6A1D-49DC-59E5-90E13C2C449F}"/>
              </a:ext>
            </a:extLst>
          </p:cNvPr>
          <p:cNvPicPr>
            <a:picLocks noChangeAspect="1"/>
          </p:cNvPicPr>
          <p:nvPr/>
        </p:nvPicPr>
        <p:blipFill>
          <a:blip r:embed="rId3"/>
          <a:stretch>
            <a:fillRect/>
          </a:stretch>
        </p:blipFill>
        <p:spPr>
          <a:xfrm>
            <a:off x="4077419" y="926118"/>
            <a:ext cx="4914181" cy="2590368"/>
          </a:xfrm>
          <a:prstGeom prst="rect">
            <a:avLst/>
          </a:prstGeom>
        </p:spPr>
      </p:pic>
      <p:pic>
        <p:nvPicPr>
          <p:cNvPr id="6" name="Picture 5" descr="A group of people marching in a protest&#10;&#10;Description automatically generated">
            <a:extLst>
              <a:ext uri="{FF2B5EF4-FFF2-40B4-BE49-F238E27FC236}">
                <a16:creationId xmlns:a16="http://schemas.microsoft.com/office/drawing/2014/main" id="{7A566733-BB2D-1D31-FD1E-2AB076CB17AA}"/>
              </a:ext>
            </a:extLst>
          </p:cNvPr>
          <p:cNvPicPr>
            <a:picLocks noChangeAspect="1"/>
          </p:cNvPicPr>
          <p:nvPr/>
        </p:nvPicPr>
        <p:blipFill>
          <a:blip r:embed="rId4"/>
          <a:stretch>
            <a:fillRect/>
          </a:stretch>
        </p:blipFill>
        <p:spPr>
          <a:xfrm>
            <a:off x="200025" y="30192"/>
            <a:ext cx="3510592" cy="3605842"/>
          </a:xfrm>
          <a:prstGeom prst="rect">
            <a:avLst/>
          </a:prstGeom>
        </p:spPr>
      </p:pic>
      <p:pic>
        <p:nvPicPr>
          <p:cNvPr id="7" name="Picture 6" descr="A group of people holding signs and holding signs&#10;&#10;Description automatically generated">
            <a:extLst>
              <a:ext uri="{FF2B5EF4-FFF2-40B4-BE49-F238E27FC236}">
                <a16:creationId xmlns:a16="http://schemas.microsoft.com/office/drawing/2014/main" id="{DA8BF4F0-9D89-9C1D-7E77-ACEDA1DC324E}"/>
              </a:ext>
            </a:extLst>
          </p:cNvPr>
          <p:cNvPicPr>
            <a:picLocks noChangeAspect="1"/>
          </p:cNvPicPr>
          <p:nvPr/>
        </p:nvPicPr>
        <p:blipFill>
          <a:blip r:embed="rId5"/>
          <a:stretch>
            <a:fillRect/>
          </a:stretch>
        </p:blipFill>
        <p:spPr>
          <a:xfrm>
            <a:off x="916107" y="3424955"/>
            <a:ext cx="3530541" cy="3429900"/>
          </a:xfrm>
          <a:prstGeom prst="rect">
            <a:avLst/>
          </a:prstGeom>
        </p:spPr>
      </p:pic>
    </p:spTree>
    <p:extLst>
      <p:ext uri="{BB962C8B-B14F-4D97-AF65-F5344CB8AC3E}">
        <p14:creationId xmlns:p14="http://schemas.microsoft.com/office/powerpoint/2010/main" val="2051392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14a2f8b7dbf_3_11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sp>
        <p:nvSpPr>
          <p:cNvPr id="216" name="Google Shape;216;g14a2f8b7dbf_3_111"/>
          <p:cNvSpPr txBox="1">
            <a:spLocks noGrp="1"/>
          </p:cNvSpPr>
          <p:nvPr>
            <p:ph type="body" idx="1"/>
          </p:nvPr>
        </p:nvSpPr>
        <p:spPr>
          <a:xfrm>
            <a:off x="421975" y="1129865"/>
            <a:ext cx="1797600" cy="5730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a:t>ACT UP!</a:t>
            </a:r>
            <a:endParaRPr b="1"/>
          </a:p>
        </p:txBody>
      </p:sp>
      <p:pic>
        <p:nvPicPr>
          <p:cNvPr id="217" name="Google Shape;217;g14a2f8b7dbf_3_111"/>
          <p:cNvPicPr preferRelativeResize="0"/>
          <p:nvPr/>
        </p:nvPicPr>
        <p:blipFill>
          <a:blip r:embed="rId3">
            <a:alphaModFix/>
          </a:blip>
          <a:stretch>
            <a:fillRect/>
          </a:stretch>
        </p:blipFill>
        <p:spPr>
          <a:xfrm>
            <a:off x="469450" y="1702876"/>
            <a:ext cx="6348000" cy="4227424"/>
          </a:xfrm>
          <a:prstGeom prst="rect">
            <a:avLst/>
          </a:prstGeom>
          <a:noFill/>
          <a:ln>
            <a:noFill/>
          </a:ln>
        </p:spPr>
      </p:pic>
      <p:pic>
        <p:nvPicPr>
          <p:cNvPr id="218" name="Google Shape;218;g14a2f8b7dbf_3_111"/>
          <p:cNvPicPr preferRelativeResize="0"/>
          <p:nvPr/>
        </p:nvPicPr>
        <p:blipFill>
          <a:blip r:embed="rId4">
            <a:alphaModFix/>
          </a:blip>
          <a:stretch>
            <a:fillRect/>
          </a:stretch>
        </p:blipFill>
        <p:spPr>
          <a:xfrm rot="704007">
            <a:off x="6716800" y="1796540"/>
            <a:ext cx="1752600" cy="2609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14a2f8b7dbf_3_9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rPr>
              <a:t>Historic LGBTQ+ Tactics</a:t>
            </a:r>
          </a:p>
        </p:txBody>
      </p:sp>
      <p:pic>
        <p:nvPicPr>
          <p:cNvPr id="225" name="Google Shape;225;g14a2f8b7dbf_3_95"/>
          <p:cNvPicPr preferRelativeResize="0"/>
          <p:nvPr/>
        </p:nvPicPr>
        <p:blipFill rotWithShape="1">
          <a:blip r:embed="rId3">
            <a:alphaModFix/>
          </a:blip>
          <a:srcRect r="8558" b="50067"/>
          <a:stretch/>
        </p:blipFill>
        <p:spPr>
          <a:xfrm rot="21362653">
            <a:off x="161912" y="1066600"/>
            <a:ext cx="7108526" cy="1337075"/>
          </a:xfrm>
          <a:prstGeom prst="rect">
            <a:avLst/>
          </a:prstGeom>
          <a:noFill/>
          <a:ln>
            <a:noFill/>
          </a:ln>
        </p:spPr>
      </p:pic>
      <p:pic>
        <p:nvPicPr>
          <p:cNvPr id="226" name="Google Shape;226;g14a2f8b7dbf_3_95"/>
          <p:cNvPicPr preferRelativeResize="0"/>
          <p:nvPr/>
        </p:nvPicPr>
        <p:blipFill>
          <a:blip r:embed="rId4">
            <a:alphaModFix/>
          </a:blip>
          <a:stretch>
            <a:fillRect/>
          </a:stretch>
        </p:blipFill>
        <p:spPr>
          <a:xfrm>
            <a:off x="1822350" y="3176626"/>
            <a:ext cx="5178999" cy="2913174"/>
          </a:xfrm>
          <a:prstGeom prst="rect">
            <a:avLst/>
          </a:prstGeom>
          <a:noFill/>
          <a:ln>
            <a:noFill/>
          </a:ln>
        </p:spPr>
      </p:pic>
      <p:pic>
        <p:nvPicPr>
          <p:cNvPr id="227" name="Google Shape;227;g14a2f8b7dbf_3_95"/>
          <p:cNvPicPr preferRelativeResize="0"/>
          <p:nvPr/>
        </p:nvPicPr>
        <p:blipFill rotWithShape="1">
          <a:blip r:embed="rId5">
            <a:alphaModFix/>
          </a:blip>
          <a:srcRect l="5634" t="22898" r="7807"/>
          <a:stretch/>
        </p:blipFill>
        <p:spPr>
          <a:xfrm rot="203803">
            <a:off x="1850075" y="2354458"/>
            <a:ext cx="6981949" cy="114293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xfrm>
            <a:off x="3270415"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b="0">
                <a:solidFill>
                  <a:schemeClr val="accent5">
                    <a:lumMod val="49000"/>
                  </a:schemeClr>
                </a:solidFill>
                <a:latin typeface="Calibri"/>
              </a:rPr>
              <a:t>SCENARIO WORK!</a:t>
            </a:r>
          </a:p>
        </p:txBody>
      </p:sp>
      <p:sp>
        <p:nvSpPr>
          <p:cNvPr id="234" name="Google Shape;234;g14a2f8b7dbf_3_28"/>
          <p:cNvSpPr txBox="1"/>
          <p:nvPr/>
        </p:nvSpPr>
        <p:spPr>
          <a:xfrm>
            <a:off x="1046925" y="1122100"/>
            <a:ext cx="6741600" cy="562612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5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800" b="1">
                <a:solidFill>
                  <a:schemeClr val="lt1"/>
                </a:solidFill>
                <a:latin typeface="Calibri"/>
                <a:ea typeface="Calibri"/>
                <a:cs typeface="Calibri"/>
                <a:sym typeface="Calibri"/>
              </a:rPr>
              <a:t>TACTICS BRAINSTORM!</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3500" b="1">
                <a:solidFill>
                  <a:srgbClr val="FF0000"/>
                </a:solidFill>
                <a:latin typeface="Calibri"/>
                <a:ea typeface="Calibri"/>
                <a:cs typeface="Calibri"/>
                <a:sym typeface="Calibri"/>
              </a:rPr>
              <a:t>+++YOU HAVE 5 MINUTES!+++</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500">
                <a:solidFill>
                  <a:schemeClr val="dk1"/>
                </a:solidFill>
                <a:latin typeface="Calibri"/>
                <a:ea typeface="Calibri"/>
                <a:cs typeface="Calibri"/>
                <a:sym typeface="Calibri"/>
              </a:rPr>
              <a:t>Brainstorm AS MANY tactics as you can on 1 chart.</a:t>
            </a:r>
            <a:endParaRPr sz="3500">
              <a:solidFill>
                <a:schemeClr val="dk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000">
                <a:solidFill>
                  <a:srgbClr val="1CADE4"/>
                </a:solidFill>
              </a:rPr>
              <a:t>•</a:t>
            </a:r>
            <a:r>
              <a:rPr lang="en-US" sz="3000">
                <a:solidFill>
                  <a:schemeClr val="dk1"/>
                </a:solidFill>
                <a:latin typeface="Calibri"/>
                <a:ea typeface="Calibri"/>
                <a:cs typeface="Calibri"/>
                <a:sym typeface="Calibri"/>
              </a:rPr>
              <a:t>Be creative! </a:t>
            </a:r>
            <a:endParaRPr sz="3000">
              <a:solidFill>
                <a:schemeClr val="dk1"/>
              </a:solidFill>
              <a:latin typeface="Calibri"/>
              <a:ea typeface="Calibri"/>
              <a:cs typeface="Calibri"/>
              <a:sym typeface="Calibri"/>
            </a:endParaRPr>
          </a:p>
          <a:p>
            <a:pPr>
              <a:lnSpc>
                <a:spcPct val="90000"/>
              </a:lnSpc>
              <a:spcBef>
                <a:spcPts val="1200"/>
              </a:spcBef>
              <a:buClr>
                <a:schemeClr val="dk1"/>
              </a:buClr>
              <a:buSzPts val="1100"/>
            </a:pPr>
            <a:r>
              <a:rPr lang="en-US" sz="3000">
                <a:solidFill>
                  <a:srgbClr val="1CADE4"/>
                </a:solidFill>
              </a:rPr>
              <a:t>•</a:t>
            </a:r>
            <a:r>
              <a:rPr lang="en-US" sz="3000">
                <a:solidFill>
                  <a:schemeClr val="dk1"/>
                </a:solidFill>
                <a:latin typeface="Calibri"/>
                <a:ea typeface="Calibri"/>
                <a:cs typeface="Calibri"/>
                <a:sym typeface="Calibri"/>
              </a:rPr>
              <a:t>You are NOT evaluating right now!  </a:t>
            </a:r>
          </a:p>
          <a:p>
            <a:pPr>
              <a:lnSpc>
                <a:spcPct val="90000"/>
              </a:lnSpc>
              <a:spcBef>
                <a:spcPts val="1200"/>
              </a:spcBef>
              <a:buSzPts val="1100"/>
            </a:pPr>
            <a:r>
              <a:rPr lang="en-US" sz="3000">
                <a:solidFill>
                  <a:schemeClr val="dk1"/>
                </a:solidFill>
                <a:latin typeface="Calibri"/>
                <a:ea typeface="Calibri"/>
                <a:cs typeface="Calibri"/>
                <a:sym typeface="Calibri"/>
              </a:rPr>
              <a:t>  Everything goes on the board!</a:t>
            </a:r>
            <a:endParaRPr sz="3000">
              <a:solidFill>
                <a:schemeClr val="dk1"/>
              </a:solidFill>
              <a:latin typeface="Calibri"/>
              <a:ea typeface="Calibri"/>
              <a:cs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xfrm>
            <a:off x="914400" y="36096"/>
            <a:ext cx="8229600" cy="786900"/>
          </a:xfrm>
          <a:prstGeom prst="rect">
            <a:avLst/>
          </a:prstGeom>
          <a:ln>
            <a:solidFill>
              <a:srgbClr val="002060"/>
            </a:solidFill>
          </a:ln>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800" b="0">
                <a:solidFill>
                  <a:schemeClr val="accent5">
                    <a:lumMod val="49000"/>
                  </a:schemeClr>
                </a:solidFill>
                <a:latin typeface="Calibri"/>
                <a:ea typeface="Arial"/>
                <a:cs typeface="Arial"/>
                <a:sym typeface="Arial"/>
              </a:rPr>
              <a:t>Evaluating Tactics</a:t>
            </a:r>
            <a:endParaRPr lang="en-US" b="0">
              <a:solidFill>
                <a:schemeClr val="accent5">
                  <a:lumMod val="49000"/>
                </a:schemeClr>
              </a:solidFill>
              <a:latin typeface="Calibri"/>
            </a:endParaRPr>
          </a:p>
        </p:txBody>
      </p:sp>
      <p:sp>
        <p:nvSpPr>
          <p:cNvPr id="241" name="Google Shape;241;g14a2f8b7dbf_3_78"/>
          <p:cNvSpPr txBox="1">
            <a:spLocks noGrp="1"/>
          </p:cNvSpPr>
          <p:nvPr>
            <p:ph type="body" idx="1"/>
          </p:nvPr>
        </p:nvSpPr>
        <p:spPr>
          <a:xfrm>
            <a:off x="316275" y="1628950"/>
            <a:ext cx="4110900" cy="3774900"/>
          </a:xfrm>
          <a:prstGeom prst="rect">
            <a:avLst/>
          </a:prstGeom>
        </p:spPr>
        <p:txBody>
          <a:bodyPr spcFirstLastPara="1" wrap="square" lIns="91425" tIns="45700" rIns="91425" bIns="45700" anchor="t" anchorCtr="0">
            <a:noAutofit/>
          </a:bodyPr>
          <a:lstStyle/>
          <a:p>
            <a:pPr marL="457200" lvl="0" indent="-381000" algn="l" rtl="0">
              <a:lnSpc>
                <a:spcPct val="90000"/>
              </a:lnSpc>
              <a:spcBef>
                <a:spcPts val="1200"/>
              </a:spcBef>
              <a:spcAft>
                <a:spcPts val="0"/>
              </a:spcAft>
              <a:buSzPts val="2400"/>
              <a:buChar char="●"/>
            </a:pPr>
            <a:r>
              <a:rPr lang="en-US" sz="2800">
                <a:solidFill>
                  <a:srgbClr val="404040"/>
                </a:solidFill>
                <a:latin typeface="Calibri"/>
              </a:rPr>
              <a:t>Does the action relate to your issue?</a:t>
            </a:r>
          </a:p>
          <a:p>
            <a:pPr marL="457200" lvl="0" indent="-381000" algn="l" rtl="0">
              <a:lnSpc>
                <a:spcPct val="90000"/>
              </a:lnSpc>
              <a:spcBef>
                <a:spcPts val="0"/>
              </a:spcBef>
              <a:spcAft>
                <a:spcPts val="0"/>
              </a:spcAft>
              <a:buSzPts val="2400"/>
              <a:buChar char="●"/>
            </a:pPr>
            <a:r>
              <a:rPr lang="en-US" sz="2800">
                <a:solidFill>
                  <a:srgbClr val="404040"/>
                </a:solidFill>
                <a:latin typeface="Calibri"/>
              </a:rPr>
              <a:t>Will it increase the pressure on the decision-maker?</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visible?</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timed for effect?</a:t>
            </a:r>
          </a:p>
          <a:p>
            <a:pPr marL="457200" lvl="0" indent="-381000" algn="l" rtl="0">
              <a:lnSpc>
                <a:spcPct val="90000"/>
              </a:lnSpc>
              <a:spcBef>
                <a:spcPts val="0"/>
              </a:spcBef>
              <a:spcAft>
                <a:spcPts val="0"/>
              </a:spcAft>
              <a:buSzPts val="2400"/>
              <a:buChar char="●"/>
            </a:pPr>
            <a:r>
              <a:rPr lang="en-US" sz="2800">
                <a:solidFill>
                  <a:srgbClr val="404040"/>
                </a:solidFill>
                <a:latin typeface="Calibri"/>
              </a:rPr>
              <a:t>Is it new and different—or tried and true?</a:t>
            </a:r>
            <a:endParaRPr lang="en-US" sz="2800">
              <a:latin typeface="Calibri"/>
            </a:endParaRPr>
          </a:p>
        </p:txBody>
      </p:sp>
      <p:sp>
        <p:nvSpPr>
          <p:cNvPr id="242" name="Google Shape;242;g14a2f8b7dbf_3_78"/>
          <p:cNvSpPr txBox="1"/>
          <p:nvPr/>
        </p:nvSpPr>
        <p:spPr>
          <a:xfrm>
            <a:off x="4579850" y="1623100"/>
            <a:ext cx="4474200" cy="3828710"/>
          </a:xfrm>
          <a:prstGeom prst="rect">
            <a:avLst/>
          </a:prstGeom>
          <a:noFill/>
          <a:ln>
            <a:noFill/>
          </a:ln>
        </p:spPr>
        <p:txBody>
          <a:bodyPr spcFirstLastPara="1" wrap="square" lIns="91425" tIns="91425" rIns="91425" bIns="91425" anchor="t" anchorCtr="0">
            <a:spAutoFit/>
          </a:bodyPr>
          <a:lstStyle/>
          <a:p>
            <a:pPr marL="457200" lvl="0" indent="-381000" algn="l" rtl="0">
              <a:lnSpc>
                <a:spcPct val="90000"/>
              </a:lnSpc>
              <a:spcBef>
                <a:spcPts val="1200"/>
              </a:spcBef>
              <a:spcAft>
                <a:spcPts val="0"/>
              </a:spcAft>
              <a:buClr>
                <a:schemeClr val="dk2"/>
              </a:buClr>
              <a:buSzPts val="2400"/>
              <a:buChar char="●"/>
            </a:pPr>
            <a:r>
              <a:rPr lang="en-US" sz="2800">
                <a:solidFill>
                  <a:srgbClr val="404040"/>
                </a:solidFill>
                <a:latin typeface="Calibri"/>
                <a:ea typeface="Calibri"/>
                <a:cs typeface="Calibri"/>
                <a:sym typeface="Calibri"/>
              </a:rPr>
              <a:t>Are enough people ready to do it?​</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Will it unify people?​</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How will management react?​</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Does it violate the law? (If so, are we prepared for the consequences?)​</a:t>
            </a:r>
            <a:endParaRPr sz="28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800">
                <a:solidFill>
                  <a:srgbClr val="404040"/>
                </a:solidFill>
                <a:latin typeface="Calibri"/>
                <a:ea typeface="Calibri"/>
                <a:cs typeface="Calibri"/>
                <a:sym typeface="Calibri"/>
              </a:rPr>
              <a:t>Will it be fun?</a:t>
            </a:r>
            <a:endParaRPr sz="2800">
              <a:solidFill>
                <a:srgbClr val="40404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14a2f8b7dbf_0_11"/>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5: </a:t>
            </a:r>
            <a:endParaRPr/>
          </a:p>
          <a:p>
            <a:pPr marL="0" lvl="0" indent="0" algn="ctr" rtl="0">
              <a:spcBef>
                <a:spcPts val="0"/>
              </a:spcBef>
              <a:spcAft>
                <a:spcPts val="0"/>
              </a:spcAft>
              <a:buNone/>
            </a:pPr>
            <a:r>
              <a:rPr lang="en-US" sz="5355"/>
              <a:t>Compression Points and </a:t>
            </a:r>
            <a:br>
              <a:rPr lang="en-US" sz="5355"/>
            </a:br>
            <a:r>
              <a:rPr lang="en-US" sz="5355"/>
              <a:t>Escalation</a:t>
            </a:r>
            <a:endParaRPr sz="5355"/>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chemeClr val="accent5">
                    <a:lumMod val="49000"/>
                  </a:schemeClr>
                </a:solidFill>
                <a:latin typeface="Calibri"/>
              </a:rPr>
              <a:t>Compression Points</a:t>
            </a:r>
          </a:p>
        </p:txBody>
      </p:sp>
      <p:sp>
        <p:nvSpPr>
          <p:cNvPr id="276" name="Google Shape;276;g14a2f8b7dbf_3_132"/>
          <p:cNvSpPr txBox="1">
            <a:spLocks noGrp="1"/>
          </p:cNvSpPr>
          <p:nvPr>
            <p:ph type="body" idx="1"/>
          </p:nvPr>
        </p:nvSpPr>
        <p:spPr>
          <a:xfrm>
            <a:off x="177479" y="1911226"/>
            <a:ext cx="8625068"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000">
                <a:solidFill>
                  <a:srgbClr val="404040"/>
                </a:solidFill>
              </a:rPr>
              <a:t>Points on the calendar where you celebrate short term wins or escalate your tactics.</a:t>
            </a:r>
            <a:endParaRPr sz="3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000">
                <a:solidFill>
                  <a:srgbClr val="1CADE4"/>
                </a:solidFill>
              </a:rPr>
              <a:t> </a:t>
            </a:r>
            <a:endParaRPr sz="2000">
              <a:solidFill>
                <a:srgbClr val="1CADE4"/>
              </a:solidFill>
            </a:endParaRPr>
          </a:p>
          <a:p>
            <a:pPr indent="0">
              <a:lnSpc>
                <a:spcPct val="90000"/>
              </a:lnSpc>
              <a:spcBef>
                <a:spcPts val="200"/>
              </a:spcBef>
              <a:buClr>
                <a:schemeClr val="dk1"/>
              </a:buClr>
              <a:buSzPts val="1100"/>
              <a:buNone/>
            </a:pPr>
            <a:r>
              <a:rPr lang="en-US" sz="3000">
                <a:solidFill>
                  <a:srgbClr val="1CADE4"/>
                </a:solidFill>
              </a:rPr>
              <a:t>◦</a:t>
            </a:r>
            <a:r>
              <a:rPr lang="en-US" sz="3000">
                <a:solidFill>
                  <a:srgbClr val="404040"/>
                </a:solidFill>
              </a:rPr>
              <a:t>Naturally occurring deadlines - </a:t>
            </a:r>
            <a:r>
              <a:rPr lang="en-US" sz="2400" i="1">
                <a:solidFill>
                  <a:srgbClr val="404040"/>
                </a:solidFill>
              </a:rPr>
              <a:t>Breaks, Board Meetings</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Artificial deadlines - </a:t>
            </a:r>
            <a:r>
              <a:rPr lang="en-US" sz="2400" i="1">
                <a:solidFill>
                  <a:srgbClr val="404040"/>
                </a:solidFill>
              </a:rPr>
              <a:t>Target has till day X to act</a:t>
            </a:r>
            <a:endParaRPr sz="2400" i="1">
              <a:solidFill>
                <a:srgbClr val="404040"/>
              </a:solidFill>
            </a:endParaRPr>
          </a:p>
          <a:p>
            <a:pPr marL="457200" lvl="0" indent="0" algn="l" rtl="0">
              <a:lnSpc>
                <a:spcPct val="90000"/>
              </a:lnSpc>
              <a:spcBef>
                <a:spcPts val="400"/>
              </a:spcBef>
              <a:spcAft>
                <a:spcPts val="0"/>
              </a:spcAft>
              <a:buClr>
                <a:schemeClr val="dk1"/>
              </a:buClr>
              <a:buSzPts val="1100"/>
              <a:buFont typeface="Arial"/>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lvl="0" indent="0" algn="l" rtl="0">
              <a:spcBef>
                <a:spcPts val="64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978045" y="878243"/>
            <a:ext cx="7901658" cy="5334000"/>
          </a:xfrm>
          <a:prstGeom prst="rect">
            <a:avLst/>
          </a:prstGeom>
          <a:noFill/>
          <a:ln>
            <a:noFill/>
          </a:ln>
        </p:spPr>
      </p:pic>
      <p:sp>
        <p:nvSpPr>
          <p:cNvPr id="262" name="Google Shape;262;g14a2f8b7dbf_3_139"/>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4800">
                <a:solidFill>
                  <a:srgbClr val="262626"/>
                </a:solidFill>
                <a:latin typeface="Arial"/>
                <a:ea typeface="Arial"/>
                <a:cs typeface="Arial"/>
                <a:sym typeface="Arial"/>
              </a:rPr>
              <a:t>Why do you think tactics escalate gradually?</a:t>
            </a:r>
            <a:endParaRPr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456956" y="887888"/>
            <a:ext cx="5220190" cy="5324354"/>
          </a:xfrm>
          <a:prstGeom prst="rect">
            <a:avLst/>
          </a:prstGeom>
          <a:noFill/>
          <a:ln>
            <a:noFill/>
          </a:ln>
        </p:spPr>
      </p:pic>
      <p:sp>
        <p:nvSpPr>
          <p:cNvPr id="269" name="Google Shape;269;g14a2f8b7dbf_3_147"/>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Less escalated actions prepare our people for more escalated actions</a:t>
            </a:r>
            <a:endParaRPr sz="2600">
              <a:solidFill>
                <a:schemeClr val="dk1"/>
              </a:solidFill>
              <a:latin typeface="Arial"/>
              <a:ea typeface="Arial"/>
              <a:cs typeface="Arial"/>
              <a:sym typeface="Arial"/>
            </a:endParaRPr>
          </a:p>
          <a:p>
            <a:pPr indent="-457200">
              <a:spcBef>
                <a:spcPts val="0"/>
              </a:spcBef>
              <a:buSzPts val="3600"/>
              <a:buChar char="-"/>
            </a:pPr>
            <a:r>
              <a:rPr lang="en-US" sz="2600">
                <a:solidFill>
                  <a:schemeClr val="dk1"/>
                </a:solidFill>
                <a:latin typeface="Arial"/>
                <a:ea typeface="Arial"/>
                <a:cs typeface="Arial"/>
                <a:sym typeface="Arial"/>
              </a:rPr>
              <a:t>Give the target the chance to do the right thing before things escalate</a:t>
            </a:r>
            <a:endParaRPr sz="2600">
              <a:solidFill>
                <a:schemeClr val="dk1"/>
              </a:solidFill>
              <a:latin typeface="Arial"/>
              <a:ea typeface="Arial"/>
              <a:cs typeface="Arial"/>
              <a:sym typeface="Arial"/>
            </a:endParaRPr>
          </a:p>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Use the threat of escalation</a:t>
            </a:r>
            <a:endParaRPr sz="58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Zac </a:t>
            </a:r>
          </a:p>
        </p:txBody>
      </p:sp>
      <p:pic>
        <p:nvPicPr>
          <p:cNvPr id="2" name="Picture 1">
            <a:extLst>
              <a:ext uri="{FF2B5EF4-FFF2-40B4-BE49-F238E27FC236}">
                <a16:creationId xmlns:a16="http://schemas.microsoft.com/office/drawing/2014/main" id="{7D111A8B-1267-1BE8-54C0-33C739284B57}"/>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01240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84A9F4-470F-3CD7-7257-403C7E333F38}"/>
              </a:ext>
            </a:extLst>
          </p:cNvPr>
          <p:cNvSpPr>
            <a:spLocks noGrp="1"/>
          </p:cNvSpPr>
          <p:nvPr>
            <p:ph type="body" idx="1"/>
          </p:nvPr>
        </p:nvSpPr>
        <p:spPr>
          <a:xfrm>
            <a:off x="457200" y="1466631"/>
            <a:ext cx="8229600" cy="4659531"/>
          </a:xfrm>
        </p:spPr>
        <p:txBody>
          <a:bodyPr/>
          <a:lstStyle/>
          <a:p>
            <a:r>
              <a:rPr lang="en-US" sz="4400"/>
              <a:t>Definition of power</a:t>
            </a:r>
          </a:p>
          <a:p>
            <a:pPr lvl="1" indent="-431800">
              <a:buSzPts val="3200"/>
              <a:buFont typeface="Courier New"/>
              <a:buChar char="o"/>
            </a:pPr>
            <a:r>
              <a:rPr lang="en-US" sz="4400"/>
              <a:t>Application or power to each element of an organizing campaign</a:t>
            </a:r>
          </a:p>
          <a:p>
            <a:endParaRPr lang="en-US" sz="4000"/>
          </a:p>
        </p:txBody>
      </p:sp>
    </p:spTree>
    <p:extLst>
      <p:ext uri="{BB962C8B-B14F-4D97-AF65-F5344CB8AC3E}">
        <p14:creationId xmlns:p14="http://schemas.microsoft.com/office/powerpoint/2010/main" val="2604936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2807" y="2054497"/>
            <a:ext cx="3738489" cy="1088068"/>
          </a:xfrm>
        </p:spPr>
        <p:txBody>
          <a:bodyPr>
            <a:normAutofit fontScale="90000"/>
          </a:bodyPr>
          <a:lstStyle/>
          <a:p>
            <a:r>
              <a:rPr lang="en-US" sz="7200" b="1">
                <a:cs typeface="Calibri Light"/>
              </a:rPr>
              <a:t>POWER</a:t>
            </a:r>
          </a:p>
        </p:txBody>
      </p:sp>
      <p:pic>
        <p:nvPicPr>
          <p:cNvPr id="6" name="Picture 5" descr="A group of people standing in a line&#10;&#10;Description automatically generated">
            <a:extLst>
              <a:ext uri="{FF2B5EF4-FFF2-40B4-BE49-F238E27FC236}">
                <a16:creationId xmlns:a16="http://schemas.microsoft.com/office/drawing/2014/main" id="{4ACD6E16-3874-CDA0-7461-A01243B9DB9B}"/>
              </a:ext>
            </a:extLst>
          </p:cNvPr>
          <p:cNvPicPr>
            <a:picLocks noChangeAspect="1"/>
          </p:cNvPicPr>
          <p:nvPr/>
        </p:nvPicPr>
        <p:blipFill>
          <a:blip r:embed="rId3"/>
          <a:stretch>
            <a:fillRect/>
          </a:stretch>
        </p:blipFill>
        <p:spPr>
          <a:xfrm>
            <a:off x="2281925" y="4951043"/>
            <a:ext cx="1504336" cy="1128252"/>
          </a:xfrm>
          <a:prstGeom prst="rect">
            <a:avLst/>
          </a:prstGeom>
        </p:spPr>
      </p:pic>
      <p:sp>
        <p:nvSpPr>
          <p:cNvPr id="7" name="TextBox 6">
            <a:extLst>
              <a:ext uri="{FF2B5EF4-FFF2-40B4-BE49-F238E27FC236}">
                <a16:creationId xmlns:a16="http://schemas.microsoft.com/office/drawing/2014/main" id="{42AFCDAA-F2AD-476C-07BB-921435B5C422}"/>
              </a:ext>
            </a:extLst>
          </p:cNvPr>
          <p:cNvSpPr txBox="1"/>
          <p:nvPr/>
        </p:nvSpPr>
        <p:spPr>
          <a:xfrm>
            <a:off x="23869" y="5385684"/>
            <a:ext cx="2260190" cy="69249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solidFill>
                  <a:srgbClr val="1D1C1D"/>
                </a:solidFill>
                <a:latin typeface="Slack-Lato"/>
              </a:rPr>
              <a:t>This module was modified from Jobs with Justice’s Organizing Training. </a:t>
            </a:r>
          </a:p>
        </p:txBody>
      </p:sp>
    </p:spTree>
    <p:extLst>
      <p:ext uri="{BB962C8B-B14F-4D97-AF65-F5344CB8AC3E}">
        <p14:creationId xmlns:p14="http://schemas.microsoft.com/office/powerpoint/2010/main" val="3020178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3636" y="195106"/>
            <a:ext cx="8950925" cy="590175"/>
          </a:xfrm>
          <a:prstGeom prst="rect">
            <a:avLst/>
          </a:prstGeom>
        </p:spPr>
        <p:txBody>
          <a:bodyPr spcFirstLastPara="1" vert="horz" wrap="square" lIns="68569" tIns="34275" rIns="68569" bIns="34275" rtlCol="0" anchor="ctr" anchorCtr="0">
            <a:noAutofit/>
          </a:bodyPr>
          <a:lstStyle/>
          <a:p>
            <a:pPr>
              <a:spcBef>
                <a:spcPts val="0"/>
              </a:spcBef>
            </a:pPr>
            <a:r>
              <a:rPr lang="en-US" sz="3000" b="1"/>
              <a:t>BRAINSTORM</a:t>
            </a:r>
            <a:endParaRPr lang="en-US"/>
          </a:p>
        </p:txBody>
      </p:sp>
      <p:sp>
        <p:nvSpPr>
          <p:cNvPr id="455" name="Google Shape;455;g1468bb3220c_0_82"/>
          <p:cNvSpPr txBox="1">
            <a:spLocks noGrp="1"/>
          </p:cNvSpPr>
          <p:nvPr>
            <p:ph type="body" idx="1"/>
          </p:nvPr>
        </p:nvSpPr>
        <p:spPr>
          <a:xfrm>
            <a:off x="1061597" y="1606790"/>
            <a:ext cx="5221436" cy="3636434"/>
          </a:xfrm>
          <a:prstGeom prst="rect">
            <a:avLst/>
          </a:prstGeom>
        </p:spPr>
        <p:txBody>
          <a:bodyPr spcFirstLastPara="1" vert="horz" wrap="square" lIns="68569" tIns="34275" rIns="68569" bIns="34275" rtlCol="0" anchor="t" anchorCtr="0">
            <a:noAutofit/>
          </a:bodyPr>
          <a:lstStyle/>
          <a:p>
            <a:pPr marL="0" indent="0">
              <a:lnSpc>
                <a:spcPct val="114999"/>
              </a:lnSpc>
              <a:spcBef>
                <a:spcPts val="0"/>
              </a:spcBef>
              <a:spcAft>
                <a:spcPts val="0"/>
              </a:spcAft>
              <a:buNone/>
            </a:pPr>
            <a:br>
              <a:rPr lang="en-US" sz="4050" b="1">
                <a:latin typeface="Arial"/>
                <a:ea typeface="+mn-lt"/>
                <a:cs typeface="+mn-lt"/>
              </a:rPr>
            </a:br>
            <a:r>
              <a:rPr lang="en-US" sz="4050" b="1">
                <a:solidFill>
                  <a:srgbClr val="1D1C1D"/>
                </a:solidFill>
                <a:latin typeface="Calibri"/>
                <a:ea typeface="Calibri"/>
                <a:cs typeface="Calibri"/>
              </a:rPr>
              <a:t>Who are people in our society that we see as powerful?</a:t>
            </a:r>
            <a:endParaRPr lang="en-US" sz="4050">
              <a:solidFill>
                <a:srgbClr val="404040"/>
              </a:solidFill>
              <a:latin typeface="Arial"/>
              <a:ea typeface="Calibri"/>
              <a:cs typeface="Calibri"/>
            </a:endParaRPr>
          </a:p>
        </p:txBody>
      </p:sp>
      <p:pic>
        <p:nvPicPr>
          <p:cNvPr id="2" name="Picture 1" descr="A sign with a rose on it&#10;&#10;Description automatically generated">
            <a:extLst>
              <a:ext uri="{FF2B5EF4-FFF2-40B4-BE49-F238E27FC236}">
                <a16:creationId xmlns:a16="http://schemas.microsoft.com/office/drawing/2014/main" id="{4874E8F0-1A17-6F1A-0E4A-8F3035513EC7}"/>
              </a:ext>
            </a:extLst>
          </p:cNvPr>
          <p:cNvPicPr>
            <a:picLocks noChangeAspect="1"/>
          </p:cNvPicPr>
          <p:nvPr/>
        </p:nvPicPr>
        <p:blipFill>
          <a:blip r:embed="rId3"/>
          <a:stretch>
            <a:fillRect/>
          </a:stretch>
        </p:blipFill>
        <p:spPr>
          <a:xfrm>
            <a:off x="4438475" y="2372956"/>
            <a:ext cx="5836674" cy="3488429"/>
          </a:xfrm>
          <a:prstGeom prst="rect">
            <a:avLst/>
          </a:prstGeom>
        </p:spPr>
      </p:pic>
    </p:spTree>
    <p:extLst>
      <p:ext uri="{BB962C8B-B14F-4D97-AF65-F5344CB8AC3E}">
        <p14:creationId xmlns:p14="http://schemas.microsoft.com/office/powerpoint/2010/main" val="298050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063" y="1832241"/>
            <a:ext cx="6200955" cy="1511572"/>
          </a:xfrm>
        </p:spPr>
        <p:txBody>
          <a:bodyPr>
            <a:noAutofit/>
          </a:bodyPr>
          <a:lstStyle/>
          <a:p>
            <a:r>
              <a:rPr lang="en-US" sz="4800" b="1">
                <a:solidFill>
                  <a:srgbClr val="1D1C1D"/>
                </a:solidFill>
                <a:latin typeface="Calibri"/>
                <a:ea typeface="+mj-lt"/>
                <a:cs typeface="+mj-lt"/>
              </a:rPr>
              <a:t>What makes these people powerful?</a:t>
            </a:r>
          </a:p>
        </p:txBody>
      </p:sp>
      <p:pic>
        <p:nvPicPr>
          <p:cNvPr id="7" name="Picture 6" descr="A red rose and wheat&#10;&#10;Description automatically generated">
            <a:extLst>
              <a:ext uri="{FF2B5EF4-FFF2-40B4-BE49-F238E27FC236}">
                <a16:creationId xmlns:a16="http://schemas.microsoft.com/office/drawing/2014/main" id="{57E3B9BD-6676-F30F-C0ED-748D97D6875D}"/>
              </a:ext>
            </a:extLst>
          </p:cNvPr>
          <p:cNvPicPr>
            <a:picLocks noChangeAspect="1"/>
          </p:cNvPicPr>
          <p:nvPr/>
        </p:nvPicPr>
        <p:blipFill>
          <a:blip r:embed="rId2"/>
          <a:stretch>
            <a:fillRect/>
          </a:stretch>
        </p:blipFill>
        <p:spPr>
          <a:xfrm>
            <a:off x="6118821" y="3242918"/>
            <a:ext cx="2913958" cy="2372415"/>
          </a:xfrm>
          <a:prstGeom prst="rect">
            <a:avLst/>
          </a:prstGeom>
        </p:spPr>
      </p:pic>
    </p:spTree>
    <p:extLst>
      <p:ext uri="{BB962C8B-B14F-4D97-AF65-F5344CB8AC3E}">
        <p14:creationId xmlns:p14="http://schemas.microsoft.com/office/powerpoint/2010/main" val="27496587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a:xfrm>
            <a:off x="523554" y="855577"/>
            <a:ext cx="7543800" cy="1088068"/>
          </a:xfrm>
        </p:spPr>
        <p:txBody>
          <a:bodyPr/>
          <a:lstStyle/>
          <a:p>
            <a:r>
              <a:rPr lang="en-US">
                <a:cs typeface="Calibri Light"/>
              </a:rPr>
              <a:t>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520882" y="1937756"/>
            <a:ext cx="7543800" cy="1688721"/>
          </a:xfrm>
        </p:spPr>
        <p:txBody>
          <a:bodyPr vert="horz" lIns="0" tIns="34290" rIns="0" bIns="34290" rtlCol="0" anchor="t">
            <a:normAutofit/>
          </a:bodyPr>
          <a:lstStyle/>
          <a:p>
            <a:pPr marL="0" indent="0">
              <a:buNone/>
            </a:pPr>
            <a:r>
              <a:rPr lang="en-US" sz="4050">
                <a:latin typeface="Calibri"/>
                <a:ea typeface="Calibri"/>
                <a:cs typeface="Calibri"/>
              </a:rPr>
              <a:t>The ability to create, control, and prevent change.</a:t>
            </a:r>
            <a:endParaRPr lang="en-US"/>
          </a:p>
        </p:txBody>
      </p:sp>
      <p:grpSp>
        <p:nvGrpSpPr>
          <p:cNvPr id="8" name="Group 7">
            <a:extLst>
              <a:ext uri="{FF2B5EF4-FFF2-40B4-BE49-F238E27FC236}">
                <a16:creationId xmlns:a16="http://schemas.microsoft.com/office/drawing/2014/main" id="{5F55E5B1-4D7F-862C-1386-1461EA7A6724}"/>
              </a:ext>
            </a:extLst>
          </p:cNvPr>
          <p:cNvGrpSpPr/>
          <p:nvPr/>
        </p:nvGrpSpPr>
        <p:grpSpPr>
          <a:xfrm>
            <a:off x="408162" y="3153784"/>
            <a:ext cx="8327308" cy="2097386"/>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34290" rIns="0" bIns="3429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latin typeface="Calibri"/>
                  <a:ea typeface="Calibri"/>
                  <a:cs typeface="Calibri"/>
                </a:rPr>
                <a:t>ORGANIZED PEOPLE + ORGANIZED MONEY</a:t>
              </a: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4292495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1266664" y="-4148"/>
            <a:ext cx="7337100" cy="929878"/>
          </a:xfrm>
        </p:spPr>
        <p:txBody>
          <a:bodyPr/>
          <a:lstStyle/>
          <a:p>
            <a:r>
              <a:rPr lang="en-US">
                <a:solidFill>
                  <a:schemeClr val="tx1"/>
                </a:solidFill>
              </a:rPr>
              <a:t>Values Triangle</a:t>
            </a:r>
          </a:p>
        </p:txBody>
      </p:sp>
      <p:grpSp>
        <p:nvGrpSpPr>
          <p:cNvPr id="4" name="Group 3"/>
          <p:cNvGrpSpPr/>
          <p:nvPr/>
        </p:nvGrpSpPr>
        <p:grpSpPr>
          <a:xfrm>
            <a:off x="1108105" y="976492"/>
            <a:ext cx="6615891" cy="4436294"/>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b="1"/>
                  <a:t>alues</a:t>
                </a:r>
                <a:endParaRPr lang="en-US" sz="2250" b="1">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Power</a:t>
              </a:r>
            </a:p>
          </p:txBody>
        </p:sp>
      </p:grpSp>
      <p:sp>
        <p:nvSpPr>
          <p:cNvPr id="3" name="TextBox 2">
            <a:extLst>
              <a:ext uri="{FF2B5EF4-FFF2-40B4-BE49-F238E27FC236}">
                <a16:creationId xmlns:a16="http://schemas.microsoft.com/office/drawing/2014/main" id="{3F329EE7-D290-DE93-6817-01719CE21F41}"/>
              </a:ext>
            </a:extLst>
          </p:cNvPr>
          <p:cNvSpPr txBox="1"/>
          <p:nvPr/>
        </p:nvSpPr>
        <p:spPr>
          <a:xfrm>
            <a:off x="537624" y="1468256"/>
            <a:ext cx="3323839" cy="692515"/>
          </a:xfrm>
          <a:prstGeom prst="rect">
            <a:avLst/>
          </a:prstGeom>
          <a:noFill/>
        </p:spPr>
        <p:txBody>
          <a:bodyPr rot="0" spcFirstLastPara="0" vertOverflow="overflow" horzOverflow="overflow" vert="horz" wrap="square" lIns="68598" tIns="34299" rIns="68598" bIns="34299" numCol="1" spcCol="0" rtlCol="0" fromWordArt="0" anchor="t" anchorCtr="0" forceAA="0" compatLnSpc="1">
            <a:prstTxWarp prst="textNoShape">
              <a:avLst/>
            </a:prstTxWarp>
            <a:spAutoFit/>
          </a:bodyPr>
          <a:lstStyle/>
          <a:p>
            <a:r>
              <a:rPr lang="en-US" sz="1350"/>
              <a:t>Consider questions on pg. 15 of Campaign Planning Document in Participant Handouts </a:t>
            </a:r>
          </a:p>
        </p:txBody>
      </p:sp>
    </p:spTree>
    <p:extLst>
      <p:ext uri="{BB962C8B-B14F-4D97-AF65-F5344CB8AC3E}">
        <p14:creationId xmlns:p14="http://schemas.microsoft.com/office/powerpoint/2010/main" val="132800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547796" y="815361"/>
            <a:ext cx="7337100" cy="929878"/>
          </a:xfrm>
        </p:spPr>
        <p:txBody>
          <a:bodyPr/>
          <a:lstStyle/>
          <a:p>
            <a:r>
              <a:rPr lang="en-US"/>
              <a:t>Values Triangle</a:t>
            </a:r>
          </a:p>
        </p:txBody>
      </p:sp>
      <p:grpSp>
        <p:nvGrpSpPr>
          <p:cNvPr id="4" name="Group 3"/>
          <p:cNvGrpSpPr/>
          <p:nvPr/>
        </p:nvGrpSpPr>
        <p:grpSpPr>
          <a:xfrm>
            <a:off x="1939301" y="1661158"/>
            <a:ext cx="4796750" cy="3261637"/>
            <a:chOff x="2398355" y="1662619"/>
            <a:chExt cx="6624035" cy="4322679"/>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5505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250">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4165063"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2675943"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5613936" y="5018020"/>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IAF</a:t>
            </a:r>
            <a:endParaRPr lang="en-US" sz="1350">
              <a:solidFill>
                <a:srgbClr val="FFFFFF"/>
              </a:solidFill>
            </a:endParaRPr>
          </a:p>
        </p:txBody>
      </p:sp>
      <p:sp>
        <p:nvSpPr>
          <p:cNvPr id="11" name="TextBox 10">
            <a:extLst>
              <a:ext uri="{FF2B5EF4-FFF2-40B4-BE49-F238E27FC236}">
                <a16:creationId xmlns:a16="http://schemas.microsoft.com/office/drawing/2014/main" id="{E66CDCEA-2918-1744-CFEE-1E807B02D6BF}"/>
              </a:ext>
            </a:extLst>
          </p:cNvPr>
          <p:cNvSpPr txBox="1"/>
          <p:nvPr/>
        </p:nvSpPr>
        <p:spPr>
          <a:xfrm>
            <a:off x="1887112" y="5420485"/>
            <a:ext cx="1312035" cy="47331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Ed Advocacy Org</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295739" y="5420484"/>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4784859" y="5420485"/>
            <a:ext cx="1312035" cy="271280"/>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Housing Org</a:t>
            </a:r>
          </a:p>
        </p:txBody>
      </p:sp>
      <p:sp>
        <p:nvSpPr>
          <p:cNvPr id="14" name="TextBox 13">
            <a:extLst>
              <a:ext uri="{FF2B5EF4-FFF2-40B4-BE49-F238E27FC236}">
                <a16:creationId xmlns:a16="http://schemas.microsoft.com/office/drawing/2014/main" id="{9A5D25A9-FA73-3AAB-F4B1-B6C287CE59C9}"/>
              </a:ext>
            </a:extLst>
          </p:cNvPr>
          <p:cNvSpPr txBox="1"/>
          <p:nvPr/>
        </p:nvSpPr>
        <p:spPr>
          <a:xfrm>
            <a:off x="6273978" y="5344396"/>
            <a:ext cx="1312035" cy="47331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13">
                <a:solidFill>
                  <a:srgbClr val="FFFFFF"/>
                </a:solidFill>
                <a:ea typeface="Calibri"/>
                <a:cs typeface="Calibri"/>
              </a:rPr>
              <a:t>Endorsed elected Official</a:t>
            </a:r>
            <a:endParaRPr lang="en-US" sz="1350">
              <a:solidFill>
                <a:srgbClr val="FFFFFF"/>
              </a:solidFill>
            </a:endParaRPr>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2538926" y="1747571"/>
            <a:ext cx="1312035" cy="25391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200">
                <a:solidFill>
                  <a:srgbClr val="FFFFFF"/>
                </a:solidFill>
                <a:ea typeface="Calibri"/>
                <a:cs typeface="Calibri"/>
              </a:rPr>
              <a:t>Worker Voice</a:t>
            </a:r>
            <a:endParaRPr lang="en-US" sz="1200">
              <a:solidFill>
                <a:srgbClr val="FFFFFF"/>
              </a:solidFill>
            </a:endParaRPr>
          </a:p>
        </p:txBody>
      </p:sp>
      <p:sp>
        <p:nvSpPr>
          <p:cNvPr id="16" name="TextBox 15">
            <a:extLst>
              <a:ext uri="{FF2B5EF4-FFF2-40B4-BE49-F238E27FC236}">
                <a16:creationId xmlns:a16="http://schemas.microsoft.com/office/drawing/2014/main" id="{E266F164-67BC-96D1-71B9-2B0CE1391E85}"/>
              </a:ext>
            </a:extLst>
          </p:cNvPr>
          <p:cNvSpPr txBox="1"/>
          <p:nvPr/>
        </p:nvSpPr>
        <p:spPr>
          <a:xfrm>
            <a:off x="1176271" y="3238410"/>
            <a:ext cx="1110803" cy="48455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289443" y="3857150"/>
            <a:ext cx="1674253" cy="484556"/>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Strong Public Schools</a:t>
            </a:r>
            <a:endParaRPr lang="en-US" sz="1350">
              <a:solidFill>
                <a:srgbClr val="FFFFFF"/>
              </a:solidFill>
            </a:endParaRPr>
          </a:p>
        </p:txBody>
      </p:sp>
      <p:sp>
        <p:nvSpPr>
          <p:cNvPr id="18" name="TextBox 17">
            <a:extLst>
              <a:ext uri="{FF2B5EF4-FFF2-40B4-BE49-F238E27FC236}">
                <a16:creationId xmlns:a16="http://schemas.microsoft.com/office/drawing/2014/main" id="{A0A5FA63-62C3-E860-FF65-266569820047}"/>
              </a:ext>
            </a:extLst>
          </p:cNvPr>
          <p:cNvSpPr txBox="1"/>
          <p:nvPr/>
        </p:nvSpPr>
        <p:spPr>
          <a:xfrm>
            <a:off x="6072745" y="3118387"/>
            <a:ext cx="1312035" cy="230832"/>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050">
                <a:solidFill>
                  <a:srgbClr val="FFFFFF"/>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6072746" y="3456457"/>
            <a:ext cx="1312035" cy="27699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350">
                <a:solidFill>
                  <a:srgbClr val="FFFFFF"/>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4277752" y="2788365"/>
            <a:ext cx="77273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4116768" y="3094239"/>
            <a:ext cx="110275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4334098" y="3384013"/>
            <a:ext cx="772733" cy="207749"/>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900">
                <a:solidFill>
                  <a:srgbClr val="FFFFFF"/>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453845" y="2113665"/>
            <a:ext cx="1336182" cy="392415"/>
          </a:xfrm>
          <a:prstGeom prst="rect">
            <a:avLst/>
          </a:prstGeom>
          <a:solidFill>
            <a:schemeClr val="bg2"/>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050">
                <a:solidFill>
                  <a:srgbClr val="FFFFFF"/>
                </a:solidFill>
                <a:ea typeface="Calibri"/>
                <a:cs typeface="Calibri"/>
              </a:rPr>
              <a:t>Collective Bargaining</a:t>
            </a:r>
          </a:p>
        </p:txBody>
      </p:sp>
    </p:spTree>
    <p:extLst>
      <p:ext uri="{BB962C8B-B14F-4D97-AF65-F5344CB8AC3E}">
        <p14:creationId xmlns:p14="http://schemas.microsoft.com/office/powerpoint/2010/main" val="400742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188F7FFF-05DA-4E4A-A6A8-4D0FDFA3F1E9}"/>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7872C6FE-EDC4-90DE-AEAB-E1F2060CB76C}"/>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 and Salina </a:t>
            </a:r>
          </a:p>
        </p:txBody>
      </p:sp>
      <p:pic>
        <p:nvPicPr>
          <p:cNvPr id="2" name="Picture 1">
            <a:extLst>
              <a:ext uri="{FF2B5EF4-FFF2-40B4-BE49-F238E27FC236}">
                <a16:creationId xmlns:a16="http://schemas.microsoft.com/office/drawing/2014/main" id="{A2BB35A6-2888-3A3B-4A9B-01910889440A}"/>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3015916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DE531-7CBD-82EF-0CC1-370D065027E5}"/>
              </a:ext>
            </a:extLst>
          </p:cNvPr>
          <p:cNvSpPr>
            <a:spLocks noGrp="1"/>
          </p:cNvSpPr>
          <p:nvPr>
            <p:ph type="title"/>
          </p:nvPr>
        </p:nvSpPr>
        <p:spPr/>
        <p:txBody>
          <a:bodyPr/>
          <a:lstStyle/>
          <a:p>
            <a:r>
              <a:rPr lang="en-US"/>
              <a:t>WHO ARE OUR PEOPLE?</a:t>
            </a:r>
          </a:p>
        </p:txBody>
      </p:sp>
    </p:spTree>
    <p:extLst>
      <p:ext uri="{BB962C8B-B14F-4D97-AF65-F5344CB8AC3E}">
        <p14:creationId xmlns:p14="http://schemas.microsoft.com/office/powerpoint/2010/main" val="41792602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68C63-2D34-2BEB-9AE4-30B7F43F3568}"/>
              </a:ext>
            </a:extLst>
          </p:cNvPr>
          <p:cNvSpPr>
            <a:spLocks noGrp="1"/>
          </p:cNvSpPr>
          <p:nvPr>
            <p:ph type="title"/>
          </p:nvPr>
        </p:nvSpPr>
        <p:spPr>
          <a:xfrm>
            <a:off x="457200" y="2735921"/>
            <a:ext cx="8229600" cy="1143000"/>
          </a:xfrm>
        </p:spPr>
        <p:txBody>
          <a:bodyPr/>
          <a:lstStyle/>
          <a:p>
            <a:pPr algn="l"/>
            <a:r>
              <a:rPr lang="en-US" sz="4000" b="1"/>
              <a:t>BASE:</a:t>
            </a:r>
            <a:r>
              <a:rPr lang="en-US" sz="2400"/>
              <a:t> </a:t>
            </a:r>
            <a:br>
              <a:rPr lang="en-US" sz="2400"/>
            </a:br>
            <a:r>
              <a:rPr lang="en-US" sz="2400"/>
              <a:t>This is "our" people</a:t>
            </a:r>
            <a:br>
              <a:rPr lang="en-US" sz="2400"/>
            </a:br>
            <a:r>
              <a:rPr lang="en-US" sz="2400"/>
              <a:t>People who share our values and are included in our triangle.</a:t>
            </a:r>
            <a:br>
              <a:rPr lang="en-US" sz="2400"/>
            </a:br>
            <a:r>
              <a:rPr lang="en-US" sz="2400"/>
              <a:t> In a union, our base is our membership.</a:t>
            </a:r>
            <a:br>
              <a:rPr lang="en-US" sz="2400"/>
            </a:br>
            <a:r>
              <a:rPr lang="en-US" sz="2400"/>
              <a:t>.</a:t>
            </a:r>
            <a:br>
              <a:rPr lang="en-US" sz="2400"/>
            </a:br>
            <a:r>
              <a:rPr lang="en-US" sz="2400"/>
              <a:t>We are responsible to, responsive to, and guided by our base.</a:t>
            </a:r>
            <a:endParaRPr lang="en-US"/>
          </a:p>
        </p:txBody>
      </p:sp>
    </p:spTree>
    <p:extLst>
      <p:ext uri="{BB962C8B-B14F-4D97-AF65-F5344CB8AC3E}">
        <p14:creationId xmlns:p14="http://schemas.microsoft.com/office/powerpoint/2010/main" val="3361467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C5F97-B7D4-461B-67D4-EEA706A24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E825D-CEBC-B392-9374-7E08759A71BA}"/>
              </a:ext>
            </a:extLst>
          </p:cNvPr>
          <p:cNvSpPr>
            <a:spLocks noGrp="1"/>
          </p:cNvSpPr>
          <p:nvPr>
            <p:ph type="title"/>
          </p:nvPr>
        </p:nvSpPr>
        <p:spPr>
          <a:xfrm>
            <a:off x="457200" y="2735921"/>
            <a:ext cx="8229600" cy="1143000"/>
          </a:xfrm>
        </p:spPr>
        <p:txBody>
          <a:bodyPr/>
          <a:lstStyle/>
          <a:p>
            <a:pPr algn="l"/>
            <a:r>
              <a:rPr lang="en-US" sz="4000" b="1"/>
              <a:t>ALLIES:</a:t>
            </a:r>
            <a:r>
              <a:rPr lang="en-US" sz="2400"/>
              <a:t> </a:t>
            </a:r>
            <a:br>
              <a:rPr lang="en-US" sz="2400"/>
            </a:br>
            <a:r>
              <a:rPr lang="en-US" sz="2400"/>
              <a:t>People who share our specific demand or self-interest but possibly not our values and cannot be part of </a:t>
            </a:r>
            <a:endParaRPr lang="en-US"/>
          </a:p>
          <a:p>
            <a:pPr algn="l"/>
            <a:r>
              <a:rPr lang="en-US" sz="2400"/>
              <a:t>our base. </a:t>
            </a:r>
            <a:br>
              <a:rPr lang="en-US" sz="2400"/>
            </a:br>
            <a:br>
              <a:rPr lang="en-US" sz="2400"/>
            </a:br>
            <a:r>
              <a:rPr lang="en-US" sz="2400"/>
              <a:t>We are transparent and honest with our allies. We do not get our direction from our allies. </a:t>
            </a:r>
          </a:p>
        </p:txBody>
      </p:sp>
    </p:spTree>
    <p:extLst>
      <p:ext uri="{BB962C8B-B14F-4D97-AF65-F5344CB8AC3E}">
        <p14:creationId xmlns:p14="http://schemas.microsoft.com/office/powerpoint/2010/main" val="2555557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8F46-CC22-897E-3816-C3877B74B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76749-03DB-C806-3BC9-1287B913E95E}"/>
              </a:ext>
            </a:extLst>
          </p:cNvPr>
          <p:cNvSpPr>
            <a:spLocks noGrp="1"/>
          </p:cNvSpPr>
          <p:nvPr>
            <p:ph type="title"/>
          </p:nvPr>
        </p:nvSpPr>
        <p:spPr>
          <a:xfrm>
            <a:off x="457200" y="2735921"/>
            <a:ext cx="8229600" cy="1143000"/>
          </a:xfrm>
        </p:spPr>
        <p:txBody>
          <a:bodyPr/>
          <a:lstStyle/>
          <a:p>
            <a:pPr algn="l"/>
            <a:r>
              <a:rPr lang="en-US" sz="4000" b="1">
                <a:solidFill>
                  <a:schemeClr val="bg2"/>
                </a:solidFill>
              </a:rPr>
              <a:t>Turn and Talk!</a:t>
            </a:r>
            <a:br>
              <a:rPr lang="en-US" sz="4000" b="1">
                <a:solidFill>
                  <a:schemeClr val="bg2"/>
                </a:solidFill>
              </a:rPr>
            </a:br>
            <a:br>
              <a:rPr lang="en-US" sz="2400"/>
            </a:br>
            <a:r>
              <a:rPr lang="en-US" sz="3200"/>
              <a:t>Why do you think we differentiate between Base and Allies?</a:t>
            </a:r>
            <a:br>
              <a:rPr lang="en-US" sz="3200"/>
            </a:br>
            <a:br>
              <a:rPr lang="en-US" sz="3200"/>
            </a:br>
            <a:r>
              <a:rPr lang="en-US" sz="3200"/>
              <a:t>How is our relationship different with our base vs with our allies?</a:t>
            </a:r>
          </a:p>
        </p:txBody>
      </p:sp>
    </p:spTree>
    <p:extLst>
      <p:ext uri="{BB962C8B-B14F-4D97-AF65-F5344CB8AC3E}">
        <p14:creationId xmlns:p14="http://schemas.microsoft.com/office/powerpoint/2010/main" val="1213056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B589B-16B1-2E67-D393-9846B7FCF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1EF33-1D48-E412-444E-CB32F1CFC01A}"/>
              </a:ext>
            </a:extLst>
          </p:cNvPr>
          <p:cNvSpPr>
            <a:spLocks noGrp="1"/>
          </p:cNvSpPr>
          <p:nvPr>
            <p:ph type="title"/>
          </p:nvPr>
        </p:nvSpPr>
        <p:spPr>
          <a:xfrm>
            <a:off x="457200" y="2735921"/>
            <a:ext cx="8229600" cy="1143000"/>
          </a:xfrm>
        </p:spPr>
        <p:txBody>
          <a:bodyPr/>
          <a:lstStyle/>
          <a:p>
            <a:pPr algn="l"/>
            <a:r>
              <a:rPr lang="en-US" sz="4000" b="1"/>
              <a:t>GENERAL RULE-</a:t>
            </a:r>
          </a:p>
          <a:p>
            <a:pPr algn="l"/>
            <a:r>
              <a:rPr lang="en-US" sz="3200"/>
              <a:t>We </a:t>
            </a:r>
            <a:r>
              <a:rPr lang="en-US" sz="3200" b="1"/>
              <a:t>TASK </a:t>
            </a:r>
            <a:r>
              <a:rPr lang="en-US" sz="3200"/>
              <a:t>our </a:t>
            </a:r>
            <a:r>
              <a:rPr lang="en-US" sz="3200" b="1"/>
              <a:t>ALLIES </a:t>
            </a:r>
            <a:r>
              <a:rPr lang="en-US" sz="3200"/>
              <a:t>based on an overlap of shared interest</a:t>
            </a:r>
            <a:br>
              <a:rPr lang="en-US" sz="3200"/>
            </a:br>
            <a:r>
              <a:rPr lang="en-US" sz="2400"/>
              <a:t>(Ex. Working on an event together, splitting up resource creation)</a:t>
            </a:r>
            <a:br>
              <a:rPr lang="en-US" sz="3200"/>
            </a:br>
            <a:br>
              <a:rPr lang="en-US" sz="3200"/>
            </a:br>
            <a:r>
              <a:rPr lang="en-US" sz="3200"/>
              <a:t>We </a:t>
            </a:r>
            <a:r>
              <a:rPr lang="en-US" sz="3200" b="1"/>
              <a:t>BUILD </a:t>
            </a:r>
            <a:r>
              <a:rPr lang="en-US" sz="3200"/>
              <a:t>our </a:t>
            </a:r>
            <a:r>
              <a:rPr lang="en-US" sz="3200" b="1"/>
              <a:t>BASE.</a:t>
            </a:r>
            <a:br>
              <a:rPr lang="en-US" sz="3200" b="1"/>
            </a:br>
            <a:r>
              <a:rPr lang="en-US" sz="2400"/>
              <a:t>(Ex. Craft our plans, Develop our leaders, build our membership, train our activists) </a:t>
            </a:r>
            <a:endParaRPr lang="en-US" sz="3200" b="1"/>
          </a:p>
        </p:txBody>
      </p:sp>
    </p:spTree>
    <p:extLst>
      <p:ext uri="{BB962C8B-B14F-4D97-AF65-F5344CB8AC3E}">
        <p14:creationId xmlns:p14="http://schemas.microsoft.com/office/powerpoint/2010/main" val="4079884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5214-EAA7-D822-17EB-C9BA40D4A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BD86C-0817-74BC-84C0-1AD3B6BECE04}"/>
              </a:ext>
            </a:extLst>
          </p:cNvPr>
          <p:cNvSpPr>
            <a:spLocks noGrp="1"/>
          </p:cNvSpPr>
          <p:nvPr>
            <p:ph type="title"/>
          </p:nvPr>
        </p:nvSpPr>
        <p:spPr>
          <a:xfrm>
            <a:off x="457200" y="2735921"/>
            <a:ext cx="8229600" cy="1143000"/>
          </a:xfrm>
        </p:spPr>
        <p:txBody>
          <a:bodyPr/>
          <a:lstStyle/>
          <a:p>
            <a:pPr algn="l"/>
            <a:r>
              <a:rPr lang="en-US" sz="4000" b="1"/>
              <a:t>"NOTHING ABOUT US, WITHOUT US...._____________</a:t>
            </a:r>
            <a:endParaRPr lang="en-US"/>
          </a:p>
        </p:txBody>
      </p:sp>
    </p:spTree>
    <p:extLst>
      <p:ext uri="{BB962C8B-B14F-4D97-AF65-F5344CB8AC3E}">
        <p14:creationId xmlns:p14="http://schemas.microsoft.com/office/powerpoint/2010/main" val="122078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8A377-AE14-8C95-3F7C-4FD27571A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45F29-7507-A9FE-C139-0C5B048C8C75}"/>
              </a:ext>
            </a:extLst>
          </p:cNvPr>
          <p:cNvSpPr>
            <a:spLocks noGrp="1"/>
          </p:cNvSpPr>
          <p:nvPr>
            <p:ph type="title"/>
          </p:nvPr>
        </p:nvSpPr>
        <p:spPr>
          <a:xfrm>
            <a:off x="457200" y="2735921"/>
            <a:ext cx="8229600" cy="1143000"/>
          </a:xfrm>
        </p:spPr>
        <p:txBody>
          <a:bodyPr/>
          <a:lstStyle/>
          <a:p>
            <a:r>
              <a:rPr lang="en-US" sz="5400" b="1"/>
              <a:t>"NOTHING ABOUT US, WITHOUT US, </a:t>
            </a:r>
            <a:r>
              <a:rPr lang="en-US" sz="5400" b="1" u="sng"/>
              <a:t>IS FOR US</a:t>
            </a:r>
            <a:r>
              <a:rPr lang="en-US" sz="5400" b="1"/>
              <a:t>."</a:t>
            </a:r>
            <a:endParaRPr lang="en-US" sz="5400"/>
          </a:p>
          <a:p>
            <a:pPr algn="l"/>
            <a:r>
              <a:rPr lang="en-US" sz="3200"/>
              <a:t>So, then who are the stakeholders who should be in the room?</a:t>
            </a:r>
            <a:endParaRPr lang="en-US"/>
          </a:p>
        </p:txBody>
      </p:sp>
    </p:spTree>
    <p:extLst>
      <p:ext uri="{BB962C8B-B14F-4D97-AF65-F5344CB8AC3E}">
        <p14:creationId xmlns:p14="http://schemas.microsoft.com/office/powerpoint/2010/main" val="1611380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0BD84-A968-B631-612A-C6A53BD22E68}"/>
              </a:ext>
            </a:extLst>
          </p:cNvPr>
          <p:cNvSpPr>
            <a:spLocks noGrp="1"/>
          </p:cNvSpPr>
          <p:nvPr>
            <p:ph type="title"/>
          </p:nvPr>
        </p:nvSpPr>
        <p:spPr>
          <a:xfrm>
            <a:off x="2441275" y="2865847"/>
            <a:ext cx="4750280" cy="1128623"/>
          </a:xfrm>
        </p:spPr>
        <p:txBody>
          <a:bodyPr/>
          <a:lstStyle/>
          <a:p>
            <a:pPr algn="l"/>
            <a:r>
              <a:rPr lang="en-US" b="1"/>
              <a:t>COALITIONS:</a:t>
            </a:r>
            <a:br>
              <a:rPr lang="en-US" sz="2400" b="1"/>
            </a:br>
            <a:r>
              <a:rPr lang="en-US" sz="2400">
                <a:solidFill>
                  <a:srgbClr val="001D35"/>
                </a:solidFill>
              </a:rPr>
              <a:t>A coalition is a temporary or long-term partnership we create with a group of our allies who unite to pursue a common goal.</a:t>
            </a:r>
            <a:br>
              <a:rPr lang="en-US" sz="2400">
                <a:solidFill>
                  <a:srgbClr val="001D35"/>
                </a:solidFill>
              </a:rPr>
            </a:br>
            <a:br>
              <a:rPr lang="en-US" sz="2400">
                <a:solidFill>
                  <a:srgbClr val="001D35"/>
                </a:solidFill>
              </a:rPr>
            </a:br>
            <a:r>
              <a:rPr lang="en-US" sz="2400">
                <a:solidFill>
                  <a:srgbClr val="001D35"/>
                </a:solidFill>
              </a:rPr>
              <a:t>Coalitions allow us to unite power to win things we don't have the power to win on our own.</a:t>
            </a:r>
          </a:p>
        </p:txBody>
      </p:sp>
    </p:spTree>
    <p:extLst>
      <p:ext uri="{BB962C8B-B14F-4D97-AF65-F5344CB8AC3E}">
        <p14:creationId xmlns:p14="http://schemas.microsoft.com/office/powerpoint/2010/main" val="1053585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6257-EF58-27AA-E0DB-6E566D904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409A4-297A-6CAB-BD42-BBDE208C9805}"/>
              </a:ext>
            </a:extLst>
          </p:cNvPr>
          <p:cNvSpPr>
            <a:spLocks noGrp="1"/>
          </p:cNvSpPr>
          <p:nvPr>
            <p:ph type="title"/>
          </p:nvPr>
        </p:nvSpPr>
        <p:spPr>
          <a:xfrm>
            <a:off x="2441275" y="2865847"/>
            <a:ext cx="4750280" cy="1128623"/>
          </a:xfrm>
        </p:spPr>
        <p:txBody>
          <a:bodyPr/>
          <a:lstStyle/>
          <a:p>
            <a:pPr algn="l"/>
            <a:r>
              <a:rPr lang="en-US" b="1"/>
              <a:t>COALITIONS:</a:t>
            </a:r>
            <a:br>
              <a:rPr lang="en-US" sz="2400" b="1"/>
            </a:br>
            <a:r>
              <a:rPr lang="en-US" sz="2400">
                <a:solidFill>
                  <a:srgbClr val="001D35"/>
                </a:solidFill>
              </a:rPr>
              <a:t>We can think of coalitions as a bunch of values triangles coming together!</a:t>
            </a:r>
          </a:p>
        </p:txBody>
      </p:sp>
      <p:pic>
        <p:nvPicPr>
          <p:cNvPr id="3" name="Picture 2" descr="A diagram of a triangle with Great Pyramid of Giza in the background&#10;&#10;AI-generated content may be incorrect.">
            <a:extLst>
              <a:ext uri="{FF2B5EF4-FFF2-40B4-BE49-F238E27FC236}">
                <a16:creationId xmlns:a16="http://schemas.microsoft.com/office/drawing/2014/main" id="{6BE9A022-036D-6977-B256-49F2C629CF6C}"/>
              </a:ext>
            </a:extLst>
          </p:cNvPr>
          <p:cNvPicPr>
            <a:picLocks noChangeAspect="1"/>
          </p:cNvPicPr>
          <p:nvPr/>
        </p:nvPicPr>
        <p:blipFill>
          <a:blip r:embed="rId2"/>
          <a:stretch>
            <a:fillRect/>
          </a:stretch>
        </p:blipFill>
        <p:spPr>
          <a:xfrm>
            <a:off x="6132346" y="937460"/>
            <a:ext cx="2125078" cy="1554079"/>
          </a:xfrm>
          <a:prstGeom prst="rect">
            <a:avLst/>
          </a:prstGeom>
        </p:spPr>
      </p:pic>
      <p:pic>
        <p:nvPicPr>
          <p:cNvPr id="4" name="Picture 3" descr="A diagram of a triangle with Great Pyramid of Giza in the background&#10;&#10;AI-generated content may be incorrect.">
            <a:extLst>
              <a:ext uri="{FF2B5EF4-FFF2-40B4-BE49-F238E27FC236}">
                <a16:creationId xmlns:a16="http://schemas.microsoft.com/office/drawing/2014/main" id="{8CCBFE71-7ADE-AB17-F232-86AF0798E7D5}"/>
              </a:ext>
            </a:extLst>
          </p:cNvPr>
          <p:cNvPicPr>
            <a:picLocks noChangeAspect="1"/>
          </p:cNvPicPr>
          <p:nvPr/>
        </p:nvPicPr>
        <p:blipFill>
          <a:blip r:embed="rId2"/>
          <a:stretch>
            <a:fillRect/>
          </a:stretch>
        </p:blipFill>
        <p:spPr>
          <a:xfrm>
            <a:off x="682040" y="1081838"/>
            <a:ext cx="2125078" cy="1554079"/>
          </a:xfrm>
          <a:prstGeom prst="rect">
            <a:avLst/>
          </a:prstGeom>
        </p:spPr>
      </p:pic>
      <p:pic>
        <p:nvPicPr>
          <p:cNvPr id="5" name="Picture 4" descr="A diagram of a triangle with Great Pyramid of Giza in the background&#10;&#10;AI-generated content may be incorrect.">
            <a:extLst>
              <a:ext uri="{FF2B5EF4-FFF2-40B4-BE49-F238E27FC236}">
                <a16:creationId xmlns:a16="http://schemas.microsoft.com/office/drawing/2014/main" id="{FAB75FCB-460F-7E51-4C3A-2DE7AA67BDD5}"/>
              </a:ext>
            </a:extLst>
          </p:cNvPr>
          <p:cNvPicPr>
            <a:picLocks noChangeAspect="1"/>
          </p:cNvPicPr>
          <p:nvPr/>
        </p:nvPicPr>
        <p:blipFill>
          <a:blip r:embed="rId2"/>
          <a:stretch>
            <a:fillRect/>
          </a:stretch>
        </p:blipFill>
        <p:spPr>
          <a:xfrm>
            <a:off x="3473367" y="456196"/>
            <a:ext cx="2125078" cy="1554079"/>
          </a:xfrm>
          <a:prstGeom prst="rect">
            <a:avLst/>
          </a:prstGeom>
        </p:spPr>
      </p:pic>
      <p:pic>
        <p:nvPicPr>
          <p:cNvPr id="6" name="Picture 5" descr="A diagram of a triangle with Great Pyramid of Giza in the background&#10;&#10;AI-generated content may be incorrect.">
            <a:extLst>
              <a:ext uri="{FF2B5EF4-FFF2-40B4-BE49-F238E27FC236}">
                <a16:creationId xmlns:a16="http://schemas.microsoft.com/office/drawing/2014/main" id="{8A790330-B40F-2218-3B29-DE71A4A45FE5}"/>
              </a:ext>
            </a:extLst>
          </p:cNvPr>
          <p:cNvPicPr>
            <a:picLocks noChangeAspect="1"/>
          </p:cNvPicPr>
          <p:nvPr/>
        </p:nvPicPr>
        <p:blipFill>
          <a:blip r:embed="rId2"/>
          <a:stretch>
            <a:fillRect/>
          </a:stretch>
        </p:blipFill>
        <p:spPr>
          <a:xfrm>
            <a:off x="6745956" y="3223459"/>
            <a:ext cx="2125078" cy="1554079"/>
          </a:xfrm>
          <a:prstGeom prst="rect">
            <a:avLst/>
          </a:prstGeom>
        </p:spPr>
      </p:pic>
      <p:pic>
        <p:nvPicPr>
          <p:cNvPr id="7" name="Picture 6" descr="A diagram of a triangle with Great Pyramid of Giza in the background&#10;&#10;AI-generated content may be incorrect.">
            <a:extLst>
              <a:ext uri="{FF2B5EF4-FFF2-40B4-BE49-F238E27FC236}">
                <a16:creationId xmlns:a16="http://schemas.microsoft.com/office/drawing/2014/main" id="{3BA55385-BBC0-0792-B6C9-9218553A0B44}"/>
              </a:ext>
            </a:extLst>
          </p:cNvPr>
          <p:cNvPicPr>
            <a:picLocks noChangeAspect="1"/>
          </p:cNvPicPr>
          <p:nvPr/>
        </p:nvPicPr>
        <p:blipFill>
          <a:blip r:embed="rId2"/>
          <a:stretch>
            <a:fillRect/>
          </a:stretch>
        </p:blipFill>
        <p:spPr>
          <a:xfrm>
            <a:off x="4628397" y="4775532"/>
            <a:ext cx="2125078" cy="1554079"/>
          </a:xfrm>
          <a:prstGeom prst="rect">
            <a:avLst/>
          </a:prstGeom>
        </p:spPr>
      </p:pic>
      <p:pic>
        <p:nvPicPr>
          <p:cNvPr id="8" name="Picture 7" descr="A diagram of a triangle with Great Pyramid of Giza in the background&#10;&#10;AI-generated content may be incorrect.">
            <a:extLst>
              <a:ext uri="{FF2B5EF4-FFF2-40B4-BE49-F238E27FC236}">
                <a16:creationId xmlns:a16="http://schemas.microsoft.com/office/drawing/2014/main" id="{21957FDE-837D-C767-B02E-06F3B5E5C849}"/>
              </a:ext>
            </a:extLst>
          </p:cNvPr>
          <p:cNvPicPr>
            <a:picLocks noChangeAspect="1"/>
          </p:cNvPicPr>
          <p:nvPr/>
        </p:nvPicPr>
        <p:blipFill>
          <a:blip r:embed="rId2"/>
          <a:stretch>
            <a:fillRect/>
          </a:stretch>
        </p:blipFill>
        <p:spPr>
          <a:xfrm>
            <a:off x="1740817" y="4775531"/>
            <a:ext cx="2125078" cy="1554079"/>
          </a:xfrm>
          <a:prstGeom prst="rect">
            <a:avLst/>
          </a:prstGeom>
        </p:spPr>
      </p:pic>
      <p:pic>
        <p:nvPicPr>
          <p:cNvPr id="9" name="Picture 8" descr="A diagram of a triangle with Great Pyramid of Giza in the background&#10;&#10;AI-generated content may be incorrect.">
            <a:extLst>
              <a:ext uri="{FF2B5EF4-FFF2-40B4-BE49-F238E27FC236}">
                <a16:creationId xmlns:a16="http://schemas.microsoft.com/office/drawing/2014/main" id="{DB38034A-979B-6497-3DC0-8882375BBA26}"/>
              </a:ext>
            </a:extLst>
          </p:cNvPr>
          <p:cNvPicPr>
            <a:picLocks noChangeAspect="1"/>
          </p:cNvPicPr>
          <p:nvPr/>
        </p:nvPicPr>
        <p:blipFill>
          <a:blip r:embed="rId2"/>
          <a:stretch>
            <a:fillRect/>
          </a:stretch>
        </p:blipFill>
        <p:spPr>
          <a:xfrm>
            <a:off x="-3763" y="3223456"/>
            <a:ext cx="2125078" cy="1554079"/>
          </a:xfrm>
          <a:prstGeom prst="rect">
            <a:avLst/>
          </a:prstGeom>
        </p:spPr>
      </p:pic>
    </p:spTree>
    <p:extLst>
      <p:ext uri="{BB962C8B-B14F-4D97-AF65-F5344CB8AC3E}">
        <p14:creationId xmlns:p14="http://schemas.microsoft.com/office/powerpoint/2010/main" val="2493547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27D3F-46F0-A806-D300-6C1929FC5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44658-76CC-9D34-CF22-B5BAFC916D3F}"/>
              </a:ext>
            </a:extLst>
          </p:cNvPr>
          <p:cNvSpPr>
            <a:spLocks noGrp="1"/>
          </p:cNvSpPr>
          <p:nvPr>
            <p:ph type="title"/>
          </p:nvPr>
        </p:nvSpPr>
        <p:spPr>
          <a:xfrm>
            <a:off x="457200" y="2735921"/>
            <a:ext cx="8229600" cy="1143000"/>
          </a:xfrm>
        </p:spPr>
        <p:txBody>
          <a:bodyPr/>
          <a:lstStyle/>
          <a:p>
            <a:pPr algn="l"/>
            <a:r>
              <a:rPr lang="en-US" sz="4000" b="1">
                <a:solidFill>
                  <a:schemeClr val="bg2"/>
                </a:solidFill>
              </a:rPr>
              <a:t>Turn and Talk!</a:t>
            </a:r>
            <a:br>
              <a:rPr lang="en-US" sz="2400"/>
            </a:br>
            <a:r>
              <a:rPr lang="en-US" sz="3200"/>
              <a:t>Why would we build coalitions? What are the advantages? What are the hurtles?</a:t>
            </a:r>
          </a:p>
        </p:txBody>
      </p:sp>
    </p:spTree>
    <p:extLst>
      <p:ext uri="{BB962C8B-B14F-4D97-AF65-F5344CB8AC3E}">
        <p14:creationId xmlns:p14="http://schemas.microsoft.com/office/powerpoint/2010/main" val="3227515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47F0B-DE22-D109-632E-12A7B386D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73CDD-0E33-A388-6245-D2806275427F}"/>
              </a:ext>
            </a:extLst>
          </p:cNvPr>
          <p:cNvSpPr>
            <a:spLocks noGrp="1"/>
          </p:cNvSpPr>
          <p:nvPr>
            <p:ph type="title"/>
          </p:nvPr>
        </p:nvSpPr>
        <p:spPr>
          <a:xfrm>
            <a:off x="324853" y="2447163"/>
            <a:ext cx="8494294" cy="1143000"/>
          </a:xfrm>
        </p:spPr>
        <p:txBody>
          <a:bodyPr/>
          <a:lstStyle/>
          <a:p>
            <a:pPr algn="l"/>
            <a:r>
              <a:rPr lang="en-US" sz="4000" b="1">
                <a:solidFill>
                  <a:srgbClr val="001D35"/>
                </a:solidFill>
              </a:rPr>
              <a:t>Advantages of Coalitions</a:t>
            </a:r>
            <a:br>
              <a:rPr lang="en-US" sz="4000" b="1"/>
            </a:br>
            <a:r>
              <a:rPr lang="en-US" sz="3200">
                <a:solidFill>
                  <a:srgbClr val="001D35"/>
                </a:solidFill>
              </a:rPr>
              <a:t>• Increases resources</a:t>
            </a:r>
            <a:br>
              <a:rPr lang="en-US" sz="3200"/>
            </a:br>
            <a:r>
              <a:rPr lang="en-US" sz="3200">
                <a:solidFill>
                  <a:srgbClr val="001D35"/>
                </a:solidFill>
              </a:rPr>
              <a:t>• Results in more creative ideas</a:t>
            </a:r>
            <a:br>
              <a:rPr lang="en-US" sz="3200"/>
            </a:br>
            <a:r>
              <a:rPr lang="en-US" sz="3200">
                <a:solidFill>
                  <a:srgbClr val="001D35"/>
                </a:solidFill>
              </a:rPr>
              <a:t>• Allows more risk taking </a:t>
            </a:r>
            <a:br>
              <a:rPr lang="en-US" sz="3200"/>
            </a:br>
            <a:r>
              <a:rPr lang="en-US" sz="3200">
                <a:solidFill>
                  <a:srgbClr val="001D35"/>
                </a:solidFill>
              </a:rPr>
              <a:t>• Spreads out the workload</a:t>
            </a:r>
            <a:br>
              <a:rPr lang="en-US" sz="3200"/>
            </a:br>
            <a:r>
              <a:rPr lang="en-US" sz="3200">
                <a:solidFill>
                  <a:srgbClr val="001D35"/>
                </a:solidFill>
              </a:rPr>
              <a:t>• Raises community awareness</a:t>
            </a:r>
          </a:p>
        </p:txBody>
      </p:sp>
    </p:spTree>
    <p:extLst>
      <p:ext uri="{BB962C8B-B14F-4D97-AF65-F5344CB8AC3E}">
        <p14:creationId xmlns:p14="http://schemas.microsoft.com/office/powerpoint/2010/main" val="738610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24183-7A0D-77A0-E85C-67CB06CE1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DF6E8-04CA-A916-A6C9-C9FF43BC33D7}"/>
              </a:ext>
            </a:extLst>
          </p:cNvPr>
          <p:cNvSpPr>
            <a:spLocks noGrp="1"/>
          </p:cNvSpPr>
          <p:nvPr>
            <p:ph type="title"/>
          </p:nvPr>
        </p:nvSpPr>
        <p:spPr>
          <a:xfrm>
            <a:off x="324853" y="2447163"/>
            <a:ext cx="8494294" cy="1143000"/>
          </a:xfrm>
        </p:spPr>
        <p:txBody>
          <a:bodyPr/>
          <a:lstStyle/>
          <a:p>
            <a:pPr algn="l"/>
            <a:r>
              <a:rPr lang="en-US" sz="4000" b="1">
                <a:solidFill>
                  <a:srgbClr val="001D35"/>
                </a:solidFill>
              </a:rPr>
              <a:t>Hurdles of Coalitions</a:t>
            </a:r>
            <a:br>
              <a:rPr lang="en-US" sz="3200" b="1"/>
            </a:br>
            <a:r>
              <a:rPr lang="en-US" sz="3200">
                <a:solidFill>
                  <a:srgbClr val="001D35"/>
                </a:solidFill>
              </a:rPr>
              <a:t>• Coordination requires time and skill </a:t>
            </a:r>
            <a:br>
              <a:rPr lang="en-US" sz="3200"/>
            </a:br>
            <a:r>
              <a:rPr lang="en-US" sz="3200">
                <a:solidFill>
                  <a:srgbClr val="001D35"/>
                </a:solidFill>
              </a:rPr>
              <a:t>• Results can be slow</a:t>
            </a:r>
            <a:br>
              <a:rPr lang="en-US" sz="3200"/>
            </a:br>
            <a:r>
              <a:rPr lang="en-US" sz="3200">
                <a:solidFill>
                  <a:srgbClr val="001D35"/>
                </a:solidFill>
              </a:rPr>
              <a:t>• Group decision making can be cumbersome and time consuming</a:t>
            </a:r>
            <a:br>
              <a:rPr lang="en-US" sz="3200"/>
            </a:br>
            <a:r>
              <a:rPr lang="en-US" sz="3200">
                <a:solidFill>
                  <a:srgbClr val="001D35"/>
                </a:solidFill>
              </a:rPr>
              <a:t>• Motivation and enthusiasm may be difficult to maintain</a:t>
            </a:r>
            <a:endParaRPr lang="en-US" sz="3200"/>
          </a:p>
        </p:txBody>
      </p:sp>
    </p:spTree>
    <p:extLst>
      <p:ext uri="{BB962C8B-B14F-4D97-AF65-F5344CB8AC3E}">
        <p14:creationId xmlns:p14="http://schemas.microsoft.com/office/powerpoint/2010/main" val="2381985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6E0A-77A6-573E-24E8-F59CBDC45966}"/>
              </a:ext>
            </a:extLst>
          </p:cNvPr>
          <p:cNvSpPr>
            <a:spLocks noGrp="1"/>
          </p:cNvSpPr>
          <p:nvPr>
            <p:ph type="title"/>
          </p:nvPr>
        </p:nvSpPr>
        <p:spPr>
          <a:xfrm rot="-10800000" flipV="1">
            <a:off x="130629" y="1057371"/>
            <a:ext cx="8923562" cy="4871355"/>
          </a:xfrm>
        </p:spPr>
        <p:txBody>
          <a:bodyPr/>
          <a:lstStyle/>
          <a:p>
            <a:pPr algn="l"/>
            <a:r>
              <a:rPr lang="en-US" b="1"/>
              <a:t>COALITION BEST PRACTICES:</a:t>
            </a:r>
            <a:br>
              <a:rPr lang="en-US" b="1"/>
            </a:br>
            <a:r>
              <a:rPr lang="en-US" sz="1600" b="1">
                <a:latin typeface="Arial"/>
                <a:cs typeface="Arial"/>
              </a:rPr>
              <a:t>Coalition Purpose/Goals + Principles </a:t>
            </a:r>
            <a:endParaRPr lang="en-US" sz="1600" b="1"/>
          </a:p>
          <a:p>
            <a:pPr marL="285750" lvl="1" indent="-285750" algn="l">
              <a:buChar char="•"/>
            </a:pPr>
            <a:r>
              <a:rPr lang="en-US" sz="1600">
                <a:latin typeface="Arial"/>
                <a:cs typeface="Arial"/>
              </a:rPr>
              <a:t>Does the coalition have a clear statement of purpose and a list of key principles that guide your work together?</a:t>
            </a:r>
            <a:endParaRPr lang="en-US" sz="1600"/>
          </a:p>
          <a:p>
            <a:pPr marL="285750" lvl="1" indent="-285750" algn="l">
              <a:buChar char="•"/>
            </a:pPr>
            <a:r>
              <a:rPr lang="en-US" sz="1600">
                <a:latin typeface="Arial"/>
                <a:cs typeface="Arial"/>
              </a:rPr>
              <a:t>Do you have the right groups at the table? Are the people most impacted by your issue represented in the coalition? (ex: are youth-led groups invited in a campaign based in the schools? )</a:t>
            </a:r>
            <a:endParaRPr lang="en-US" sz="1600"/>
          </a:p>
          <a:p>
            <a:pPr marL="285750" lvl="1" indent="-285750" algn="l">
              <a:buChar char="•"/>
            </a:pPr>
            <a:r>
              <a:rPr lang="en-US" sz="1600">
                <a:latin typeface="Arial"/>
                <a:cs typeface="Arial"/>
              </a:rPr>
              <a:t>Is the self-interest of each coalition partner known?</a:t>
            </a:r>
            <a:endParaRPr lang="en-US" sz="1600"/>
          </a:p>
          <a:p>
            <a:pPr marL="285750" lvl="1" indent="-285750" algn="l">
              <a:buChar char="•"/>
            </a:pPr>
            <a:r>
              <a:rPr lang="en-US" sz="1600">
                <a:latin typeface="Arial"/>
                <a:cs typeface="Arial"/>
              </a:rPr>
              <a:t>Do you have a shared vision of what your success would like? If not, how will you go about creating these? </a:t>
            </a:r>
            <a:endParaRPr lang="en-US" sz="1600"/>
          </a:p>
          <a:p>
            <a:pPr marL="285750" lvl="1" indent="-285750" algn="l">
              <a:buChar char="•"/>
            </a:pPr>
            <a:r>
              <a:rPr lang="en-US" sz="1600">
                <a:latin typeface="Arial"/>
                <a:cs typeface="Arial"/>
              </a:rPr>
              <a:t>How will you go about making sure everyone is on board with your principles? </a:t>
            </a:r>
            <a:endParaRPr lang="en-US" sz="1600"/>
          </a:p>
          <a:p>
            <a:pPr marL="285750" indent="-285750" algn="l">
              <a:buChar char="•"/>
            </a:pPr>
            <a:r>
              <a:rPr lang="en-US" sz="1600" b="1">
                <a:latin typeface="Arial"/>
                <a:cs typeface="Arial"/>
              </a:rPr>
              <a:t>Clear Expectations </a:t>
            </a:r>
            <a:endParaRPr lang="en-US" sz="1600"/>
          </a:p>
          <a:p>
            <a:pPr marL="285750" lvl="1" indent="-285750" algn="l">
              <a:buChar char="•"/>
            </a:pPr>
            <a:r>
              <a:rPr lang="en-US" sz="1600">
                <a:latin typeface="Arial"/>
                <a:cs typeface="Arial"/>
              </a:rPr>
              <a:t>Does the coalition have clear expectations for coalition members?  </a:t>
            </a:r>
            <a:endParaRPr lang="en-US" sz="1600"/>
          </a:p>
          <a:p>
            <a:pPr marL="285750" lvl="1" indent="-285750" algn="l">
              <a:buChar char="•"/>
            </a:pPr>
            <a:r>
              <a:rPr lang="en-US" sz="1600">
                <a:latin typeface="Arial"/>
                <a:cs typeface="Arial"/>
              </a:rPr>
              <a:t>How were the expectations developed?</a:t>
            </a:r>
            <a:endParaRPr lang="en-US" sz="1600"/>
          </a:p>
          <a:p>
            <a:pPr marL="285750" lvl="1" indent="-285750" algn="l">
              <a:buChar char="•"/>
            </a:pPr>
            <a:r>
              <a:rPr lang="en-US" sz="1600">
                <a:latin typeface="Arial"/>
                <a:cs typeface="Arial"/>
              </a:rPr>
              <a:t>Are expectations or agreements periodically revisited?</a:t>
            </a:r>
            <a:endParaRPr lang="en-US" sz="1600"/>
          </a:p>
          <a:p>
            <a:pPr marL="285750" lvl="1" indent="-285750" algn="l">
              <a:buChar char="•"/>
            </a:pPr>
            <a:r>
              <a:rPr lang="en-US" sz="1600">
                <a:latin typeface="Arial"/>
                <a:cs typeface="Arial"/>
              </a:rPr>
              <a:t>Are there roles and expectations for supporters and endorsers?</a:t>
            </a:r>
            <a:endParaRPr lang="en-US" sz="1600"/>
          </a:p>
          <a:p>
            <a:pPr marL="285750" lvl="1" indent="-285750" algn="l">
              <a:buChar char="•"/>
            </a:pPr>
            <a:r>
              <a:rPr lang="en-US" sz="1600">
                <a:latin typeface="Arial"/>
                <a:cs typeface="Arial"/>
              </a:rPr>
              <a:t>Is there clarity about the role and expectations of the staff who coordinates the coalition? </a:t>
            </a:r>
            <a:endParaRPr lang="en-US" sz="1600"/>
          </a:p>
          <a:p>
            <a:pPr marL="285750" indent="-285750" algn="l">
              <a:buChar char="•"/>
            </a:pPr>
            <a:endParaRPr lang="en-US" sz="1200" b="1">
              <a:latin typeface="Arial"/>
              <a:cs typeface="Arial"/>
            </a:endParaRPr>
          </a:p>
        </p:txBody>
      </p:sp>
    </p:spTree>
    <p:extLst>
      <p:ext uri="{BB962C8B-B14F-4D97-AF65-F5344CB8AC3E}">
        <p14:creationId xmlns:p14="http://schemas.microsoft.com/office/powerpoint/2010/main" val="22863955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6C38E1-FBE1-9D25-8E81-F1FA29FB16CC}"/>
              </a:ext>
            </a:extLst>
          </p:cNvPr>
          <p:cNvSpPr txBox="1"/>
          <p:nvPr/>
        </p:nvSpPr>
        <p:spPr>
          <a:xfrm>
            <a:off x="231323" y="1047750"/>
            <a:ext cx="8586105" cy="48731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0" indent="-285750" rtl="0">
              <a:buFont typeface="Arial,Sans-Serif"/>
              <a:buChar char="•"/>
            </a:pPr>
            <a:r>
              <a:rPr lang="en-US" sz="1800" b="1" baseline="0">
                <a:latin typeface="Arial"/>
                <a:ea typeface="Arial"/>
                <a:cs typeface="Arial"/>
              </a:rPr>
              <a:t>Coalition Structure + Decision Making </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What is the coalition’s process for decision-making?</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Whose voice(s) are included?  Whose voices are centered?</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Is there a leadership body? Committees?</a:t>
            </a:r>
            <a:r>
              <a:rPr lang="en-US" sz="1800">
                <a:latin typeface="Arial"/>
                <a:ea typeface="Arial"/>
                <a:cs typeface="Arial"/>
              </a:rPr>
              <a:t>​</a:t>
            </a:r>
          </a:p>
          <a:p>
            <a:pPr marL="285750" lvl="0" indent="-285750" rtl="0">
              <a:buFont typeface="Arial,Sans-Serif"/>
              <a:buChar char="•"/>
            </a:pPr>
            <a:r>
              <a:rPr lang="en-US" sz="1800" b="1" baseline="0">
                <a:latin typeface="Arial"/>
                <a:ea typeface="Arial"/>
                <a:cs typeface="Arial"/>
              </a:rPr>
              <a:t>Meetings</a:t>
            </a:r>
            <a:r>
              <a:rPr lang="en-US" sz="1800">
                <a:latin typeface="Arial"/>
                <a:ea typeface="Arial"/>
                <a:cs typeface="Arial"/>
              </a:rPr>
              <a:t>​</a:t>
            </a:r>
          </a:p>
          <a:p>
            <a:pPr marL="285750" lvl="1" indent="-285750" rtl="0">
              <a:buFont typeface="Arial,Sans-Serif"/>
              <a:buChar char="•"/>
            </a:pPr>
            <a:r>
              <a:rPr lang="en-US" sz="1800" baseline="0">
                <a:latin typeface="Arial"/>
                <a:ea typeface="Arial"/>
                <a:cs typeface="Arial"/>
              </a:rPr>
              <a:t>Is there a clear meeting schedule and structure?  Examples include</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Group agreements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Regular orientations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Progressive stack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Ice breakers and music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Diversity and rotation of facilitators </a:t>
            </a:r>
            <a:r>
              <a:rPr lang="en-US" sz="1800">
                <a:latin typeface="Arial"/>
                <a:ea typeface="Arial"/>
                <a:cs typeface="Arial"/>
              </a:rPr>
              <a:t>​</a:t>
            </a:r>
          </a:p>
          <a:p>
            <a:pPr marL="285750" lvl="0" indent="-285750" rtl="0">
              <a:buFont typeface="Arial,Sans-Serif"/>
              <a:buChar char="•"/>
            </a:pPr>
            <a:r>
              <a:rPr lang="en-US" sz="1800" baseline="0">
                <a:latin typeface="Arial"/>
                <a:ea typeface="Arial"/>
                <a:cs typeface="Arial"/>
              </a:rPr>
              <a:t>Lots of different ways for folks to engage: small groups, pairs, working groups. </a:t>
            </a:r>
            <a:r>
              <a:rPr lang="en-US" sz="1800">
                <a:latin typeface="Arial"/>
                <a:ea typeface="Arial"/>
                <a:cs typeface="Arial"/>
              </a:rPr>
              <a:t>​</a:t>
            </a:r>
          </a:p>
          <a:p>
            <a:pPr marL="285750" indent="-285750">
              <a:buFont typeface="Arial,Sans-Serif"/>
              <a:buChar char="•"/>
            </a:pPr>
            <a:r>
              <a:rPr lang="en-US" sz="1800" baseline="0">
                <a:latin typeface="Arial"/>
                <a:ea typeface="Arial"/>
                <a:cs typeface="Arial"/>
              </a:rPr>
              <a:t>Make sure meetings are not report backs/updates/debates but working meetings. </a:t>
            </a:r>
            <a:r>
              <a:rPr lang="en-US" sz="1800">
                <a:latin typeface="Arial"/>
                <a:ea typeface="Arial"/>
                <a:cs typeface="Arial"/>
              </a:rPr>
              <a:t>​</a:t>
            </a:r>
            <a:endParaRPr lang="en-US"/>
          </a:p>
          <a:p>
            <a:pPr marL="285750" indent="-285750">
              <a:lnSpc>
                <a:spcPts val="825"/>
              </a:lnSpc>
              <a:buFont typeface="Arial,Sans-Serif"/>
              <a:buChar char="•"/>
            </a:pPr>
            <a:r>
              <a:rPr lang="en-US" sz="1800" baseline="0">
                <a:latin typeface="Arial"/>
                <a:ea typeface="Arial"/>
                <a:cs typeface="Arial"/>
              </a:rPr>
              <a:t>Importance of documentation: </a:t>
            </a:r>
            <a:endParaRPr lang="en-US" sz="1800"/>
          </a:p>
          <a:p>
            <a:pPr marL="742950" lvl="1" indent="-285750">
              <a:buFont typeface="Arial,Sans-Serif"/>
              <a:buChar char="•"/>
            </a:pPr>
            <a:r>
              <a:rPr lang="en-US" sz="1800" baseline="0">
                <a:latin typeface="Arial"/>
                <a:ea typeface="Arial"/>
                <a:cs typeface="Arial"/>
              </a:rPr>
              <a:t>Note</a:t>
            </a:r>
            <a:r>
              <a:rPr lang="en-US" sz="1800"/>
              <a:t> taking</a:t>
            </a:r>
            <a:r>
              <a:rPr lang="en-US" sz="1800" baseline="0">
                <a:latin typeface="Arial"/>
                <a:ea typeface="Arial"/>
                <a:cs typeface="Arial"/>
              </a:rPr>
              <a:t>, shared </a:t>
            </a:r>
            <a:r>
              <a:rPr lang="en-US" sz="1800"/>
              <a:t>documentsclear</a:t>
            </a:r>
            <a:r>
              <a:rPr lang="en-US" sz="1800" baseline="0">
                <a:latin typeface="Arial"/>
                <a:ea typeface="Arial"/>
                <a:cs typeface="Arial"/>
              </a:rPr>
              <a:t> access to campaign materials and decision-making processes and decisions </a:t>
            </a:r>
            <a:r>
              <a:rPr lang="en-US" sz="1800">
                <a:latin typeface="Arial"/>
                <a:ea typeface="Arial"/>
                <a:cs typeface="Arial"/>
              </a:rPr>
              <a:t>​</a:t>
            </a:r>
            <a:endParaRPr lang="en-US"/>
          </a:p>
          <a:p>
            <a:pPr algn="ctr"/>
            <a:endParaRPr lang="en-US" sz="1600"/>
          </a:p>
        </p:txBody>
      </p:sp>
    </p:spTree>
    <p:extLst>
      <p:ext uri="{BB962C8B-B14F-4D97-AF65-F5344CB8AC3E}">
        <p14:creationId xmlns:p14="http://schemas.microsoft.com/office/powerpoint/2010/main" val="3871145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9948-3F53-7AD5-34B9-30FDDA2E3915}"/>
              </a:ext>
            </a:extLst>
          </p:cNvPr>
          <p:cNvSpPr>
            <a:spLocks noGrp="1"/>
          </p:cNvSpPr>
          <p:nvPr>
            <p:ph type="title"/>
          </p:nvPr>
        </p:nvSpPr>
        <p:spPr>
          <a:xfrm rot="10800000" flipV="1">
            <a:off x="130629" y="1267638"/>
            <a:ext cx="8950777" cy="4626428"/>
          </a:xfrm>
        </p:spPr>
        <p:txBody>
          <a:bodyPr/>
          <a:lstStyle/>
          <a:p>
            <a:pPr marL="285750" indent="-285750" algn="l">
              <a:buFont typeface="Arial,Sans-Serif"/>
              <a:buChar char="•"/>
            </a:pPr>
            <a:r>
              <a:rPr lang="en-US" sz="1400" b="1">
                <a:latin typeface="Arial"/>
                <a:cs typeface="Arial"/>
              </a:rPr>
              <a:t>Strong Campaigns </a:t>
            </a:r>
            <a:endParaRPr lang="en-US" sz="1400">
              <a:latin typeface="Arial"/>
              <a:cs typeface="Arial"/>
            </a:endParaRPr>
          </a:p>
          <a:p>
            <a:pPr marL="285750" lvl="1" indent="-285750" algn="l">
              <a:buFont typeface="Arial,Sans-Serif"/>
              <a:buChar char="•"/>
            </a:pPr>
            <a:r>
              <a:rPr lang="en-US" sz="1400">
                <a:latin typeface="Arial"/>
                <a:cs typeface="Arial"/>
              </a:rPr>
              <a:t>Does the coalition have a shared theory of change?</a:t>
            </a:r>
          </a:p>
          <a:p>
            <a:pPr marL="285750" lvl="1" indent="-285750" algn="l">
              <a:buFont typeface="Arial,Sans-Serif"/>
              <a:buChar char="•"/>
            </a:pPr>
            <a:r>
              <a:rPr lang="en-US" sz="1400">
                <a:latin typeface="Arial"/>
                <a:cs typeface="Arial"/>
              </a:rPr>
              <a:t>Does the coalition utilize a common tool for planning its strategic campaigns? (ex: Midwest Academy Strategy Chart)</a:t>
            </a:r>
          </a:p>
          <a:p>
            <a:pPr marL="285750" lvl="1" indent="-285750" algn="l">
              <a:buFont typeface="Arial,Sans-Serif"/>
              <a:buChar char="•"/>
            </a:pPr>
            <a:r>
              <a:rPr lang="en-US" sz="1400">
                <a:latin typeface="Arial"/>
                <a:cs typeface="Arial"/>
              </a:rPr>
              <a:t>Do you develop a living campaign plan with clear benchmarks and roles/responsibilities?</a:t>
            </a:r>
          </a:p>
          <a:p>
            <a:pPr marL="285750" lvl="1" indent="-285750" algn="l">
              <a:buFont typeface="Arial,Sans-Serif"/>
              <a:buChar char="•"/>
            </a:pPr>
            <a:r>
              <a:rPr lang="en-US" sz="1400">
                <a:latin typeface="Arial"/>
                <a:cs typeface="Arial"/>
              </a:rPr>
              <a:t>Does the coalition engage in regular direct actions that not only move targets but build, expand and help develop the skills </a:t>
            </a:r>
            <a:r>
              <a:rPr lang="en-US" sz="1400" err="1">
                <a:latin typeface="Arial"/>
                <a:cs typeface="Arial"/>
              </a:rPr>
              <a:t>ofyour</a:t>
            </a:r>
            <a:r>
              <a:rPr lang="en-US" sz="1400">
                <a:latin typeface="Arial"/>
                <a:cs typeface="Arial"/>
              </a:rPr>
              <a:t> members?</a:t>
            </a:r>
          </a:p>
          <a:p>
            <a:pPr marL="285750" lvl="1" indent="-285750" algn="l">
              <a:buFont typeface="Arial,Sans-Serif"/>
              <a:buChar char="•"/>
            </a:pPr>
            <a:r>
              <a:rPr lang="en-US" sz="1400">
                <a:latin typeface="Arial"/>
                <a:cs typeface="Arial"/>
              </a:rPr>
              <a:t>Is there clarity and discipline around a shared message for the campaign?</a:t>
            </a:r>
          </a:p>
          <a:p>
            <a:pPr marL="285750" indent="-285750" algn="l">
              <a:buFont typeface="Arial,Sans-Serif"/>
              <a:buChar char="•"/>
            </a:pPr>
            <a:r>
              <a:rPr lang="en-US" sz="1400" b="1">
                <a:latin typeface="Arial"/>
                <a:cs typeface="Arial"/>
              </a:rPr>
              <a:t>Effective Coordination </a:t>
            </a:r>
            <a:endParaRPr lang="en-US" sz="1400">
              <a:latin typeface="Arial"/>
              <a:cs typeface="Arial"/>
            </a:endParaRPr>
          </a:p>
          <a:p>
            <a:pPr marL="285750" lvl="1" indent="-285750" algn="l">
              <a:buFont typeface="Arial,Sans-Serif"/>
              <a:buChar char="•"/>
            </a:pPr>
            <a:r>
              <a:rPr lang="en-US" sz="1400" u="sng">
                <a:latin typeface="Arial"/>
                <a:cs typeface="Arial"/>
              </a:rPr>
              <a:t>Relationship Building</a:t>
            </a:r>
            <a:endParaRPr lang="en-US" sz="1400">
              <a:latin typeface="Arial"/>
              <a:cs typeface="Arial"/>
            </a:endParaRPr>
          </a:p>
          <a:p>
            <a:pPr marL="285750" lvl="2" indent="-285750" algn="l">
              <a:buFont typeface="Arial,Sans-Serif"/>
              <a:buChar char="•"/>
            </a:pPr>
            <a:r>
              <a:rPr lang="en-US" sz="1400">
                <a:latin typeface="Arial"/>
                <a:cs typeface="Arial"/>
              </a:rPr>
              <a:t>What are things you do to build trust and solidarity?</a:t>
            </a:r>
          </a:p>
          <a:p>
            <a:pPr marL="285750" lvl="2" indent="-285750" algn="l">
              <a:buFont typeface="Arial,Sans-Serif"/>
              <a:buChar char="•"/>
            </a:pPr>
            <a:r>
              <a:rPr lang="en-US" sz="1400">
                <a:latin typeface="Arial"/>
                <a:cs typeface="Arial"/>
              </a:rPr>
              <a:t>How often will you have 1 on 1s to better understand your coalition partners’ self-interest?</a:t>
            </a:r>
          </a:p>
          <a:p>
            <a:pPr marL="285750" lvl="2" indent="-285750" algn="l">
              <a:buFont typeface="Arial,Sans-Serif"/>
              <a:buChar char="•"/>
            </a:pPr>
            <a:r>
              <a:rPr lang="en-US" sz="1400">
                <a:latin typeface="Arial"/>
                <a:cs typeface="Arial"/>
              </a:rPr>
              <a:t>How are you creating opportunities for members to build relationships with each other?  </a:t>
            </a:r>
          </a:p>
          <a:p>
            <a:pPr marL="285750" lvl="2" indent="-285750" algn="l">
              <a:buFont typeface="Arial,Sans-Serif"/>
              <a:buChar char="•"/>
            </a:pPr>
            <a:r>
              <a:rPr lang="en-US" sz="1400">
                <a:latin typeface="Arial"/>
                <a:cs typeface="Arial"/>
              </a:rPr>
              <a:t>How are you building in celebration: celebrating wins, creating space for folks to have fun, etc.</a:t>
            </a:r>
          </a:p>
          <a:p>
            <a:pPr marL="285750" indent="-285750" algn="l">
              <a:buFont typeface="Arial,Sans-Serif"/>
              <a:buChar char="•"/>
            </a:pPr>
            <a:r>
              <a:rPr lang="en-US" sz="1400" u="sng">
                <a:latin typeface="Arial"/>
                <a:cs typeface="Arial"/>
              </a:rPr>
              <a:t>Internal communication</a:t>
            </a:r>
            <a:endParaRPr lang="en-US" sz="1400">
              <a:latin typeface="Arial"/>
              <a:cs typeface="Arial"/>
            </a:endParaRPr>
          </a:p>
          <a:p>
            <a:pPr marL="285750" lvl="1" indent="-285750" algn="l">
              <a:buFont typeface="Arial,Sans-Serif"/>
              <a:buChar char="•"/>
            </a:pPr>
            <a:r>
              <a:rPr lang="en-US" sz="1400">
                <a:latin typeface="Arial"/>
                <a:cs typeface="Arial"/>
              </a:rPr>
              <a:t>What does communication look like and who manages it?</a:t>
            </a:r>
            <a:endParaRPr lang="en-US" sz="1400"/>
          </a:p>
          <a:p>
            <a:pPr marL="285750" lvl="1" indent="-285750" algn="l">
              <a:buFont typeface="Arial,Sans-Serif"/>
              <a:buChar char="•"/>
            </a:pPr>
            <a:r>
              <a:rPr lang="en-US" sz="1400">
                <a:latin typeface="Arial"/>
                <a:cs typeface="Arial"/>
              </a:rPr>
              <a:t>Who is talking with member groups in between meetings?</a:t>
            </a:r>
            <a:endParaRPr lang="en-US" sz="1400"/>
          </a:p>
          <a:p>
            <a:pPr marL="285750" lvl="1" indent="-285750" algn="l">
              <a:buFont typeface="Arial,Sans-Serif"/>
              <a:buChar char="•"/>
            </a:pPr>
            <a:r>
              <a:rPr lang="en-US" sz="1400">
                <a:latin typeface="Arial"/>
                <a:cs typeface="Arial"/>
              </a:rPr>
              <a:t>Who is tracking attendance, checking in on folks who haven’t come in a while, doing 1-1s with folks who are new, who </a:t>
            </a:r>
            <a:r>
              <a:rPr lang="en-US" sz="1400" err="1">
                <a:latin typeface="Arial"/>
                <a:cs typeface="Arial"/>
              </a:rPr>
              <a:t>areregularly</a:t>
            </a:r>
            <a:r>
              <a:rPr lang="en-US" sz="1400">
                <a:latin typeface="Arial"/>
                <a:cs typeface="Arial"/>
              </a:rPr>
              <a:t> coming and could take more leadership? </a:t>
            </a:r>
            <a:endParaRPr lang="en-US" sz="1400"/>
          </a:p>
          <a:p>
            <a:pPr marL="285750" lvl="1" indent="-285750" algn="l">
              <a:buFont typeface="Arial,Sans-Serif"/>
              <a:buChar char="•"/>
            </a:pPr>
            <a:r>
              <a:rPr lang="en-US" sz="1400">
                <a:latin typeface="Arial"/>
                <a:cs typeface="Arial"/>
              </a:rPr>
              <a:t>How are you bringing in new members? </a:t>
            </a:r>
            <a:endParaRPr lang="en-US" sz="1400"/>
          </a:p>
          <a:p>
            <a:pPr marL="285750" lvl="1" indent="-285750" algn="l">
              <a:buFont typeface="Arial,Sans-Serif"/>
              <a:buChar char="•"/>
            </a:pPr>
            <a:r>
              <a:rPr lang="en-US" sz="1400">
                <a:latin typeface="Arial"/>
                <a:cs typeface="Arial"/>
              </a:rPr>
              <a:t>Do you regularly have 1-1’s,orientations or materials/guides that orient folks to the work? </a:t>
            </a:r>
            <a:endParaRPr lang="en-US" sz="1400"/>
          </a:p>
          <a:p>
            <a:pPr marL="285750" indent="-285750" algn="l">
              <a:buFont typeface="Arial,Sans-Serif"/>
              <a:buChar char="•"/>
            </a:pPr>
            <a:endParaRPr lang="en-US" sz="1600" u="sng">
              <a:latin typeface="Arial"/>
              <a:cs typeface="Arial"/>
            </a:endParaRPr>
          </a:p>
        </p:txBody>
      </p:sp>
    </p:spTree>
    <p:extLst>
      <p:ext uri="{BB962C8B-B14F-4D97-AF65-F5344CB8AC3E}">
        <p14:creationId xmlns:p14="http://schemas.microsoft.com/office/powerpoint/2010/main" val="4075859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26DB-FB93-247F-3A2D-C690E6F05225}"/>
              </a:ext>
            </a:extLst>
          </p:cNvPr>
          <p:cNvSpPr>
            <a:spLocks noGrp="1"/>
          </p:cNvSpPr>
          <p:nvPr>
            <p:ph type="title"/>
          </p:nvPr>
        </p:nvSpPr>
        <p:spPr>
          <a:xfrm>
            <a:off x="157843" y="995497"/>
            <a:ext cx="8801099" cy="5075463"/>
          </a:xfrm>
        </p:spPr>
        <p:txBody>
          <a:bodyPr/>
          <a:lstStyle/>
          <a:p>
            <a:pPr algn="l"/>
            <a:br>
              <a:rPr lang="en-US" sz="1600" u="sng">
                <a:latin typeface="Arial"/>
                <a:cs typeface="Arial"/>
              </a:rPr>
            </a:br>
            <a:br>
              <a:rPr lang="en-US" sz="1600" u="sng">
                <a:latin typeface="Arial"/>
                <a:cs typeface="Arial"/>
              </a:rPr>
            </a:br>
            <a:br>
              <a:rPr lang="en-US" sz="1600" u="sng">
                <a:latin typeface="Arial"/>
                <a:cs typeface="Arial"/>
              </a:rPr>
            </a:br>
            <a:br>
              <a:rPr lang="en-US" sz="1600" u="sng">
                <a:latin typeface="Arial"/>
                <a:cs typeface="Arial"/>
              </a:rPr>
            </a:br>
            <a:br>
              <a:rPr lang="en-US" sz="1600" u="sng">
                <a:latin typeface="Arial"/>
                <a:cs typeface="Arial"/>
              </a:rPr>
            </a:br>
            <a:br>
              <a:rPr lang="en-US" sz="1600" b="1">
                <a:latin typeface="Arial"/>
                <a:cs typeface="Arial"/>
              </a:rPr>
            </a:br>
            <a:r>
              <a:rPr lang="en-US" sz="1600" b="1">
                <a:latin typeface="Arial"/>
                <a:cs typeface="Arial"/>
              </a:rPr>
              <a:t>Leadership Development: </a:t>
            </a:r>
          </a:p>
          <a:p>
            <a:pPr marL="285750" lvl="1" indent="-285750" algn="l">
              <a:buFont typeface="Arial,Sans-Serif"/>
              <a:buChar char="•"/>
            </a:pPr>
            <a:r>
              <a:rPr lang="en-US" sz="1600">
                <a:latin typeface="Arial"/>
                <a:cs typeface="Arial"/>
              </a:rPr>
              <a:t>How are you developing the leadership and capacity of coalition member organizations (and their membership)?</a:t>
            </a:r>
          </a:p>
          <a:p>
            <a:pPr marL="285750" lvl="1" indent="-285750" algn="l">
              <a:buFont typeface="Arial,Sans-Serif"/>
              <a:buChar char="•"/>
            </a:pPr>
            <a:r>
              <a:rPr lang="en-US" sz="1600">
                <a:latin typeface="Arial"/>
                <a:cs typeface="Arial"/>
              </a:rPr>
              <a:t>Do you organize in-house training?</a:t>
            </a:r>
          </a:p>
          <a:p>
            <a:pPr marL="285750" lvl="1" indent="-285750" algn="l">
              <a:buFont typeface="Arial,Sans-Serif"/>
              <a:buChar char="•"/>
            </a:pPr>
            <a:r>
              <a:rPr lang="en-US" sz="1600">
                <a:latin typeface="Arial"/>
                <a:cs typeface="Arial"/>
              </a:rPr>
              <a:t>Do you send folks to training? </a:t>
            </a:r>
          </a:p>
          <a:p>
            <a:pPr marL="285750" lvl="1" indent="-285750" algn="l">
              <a:buFont typeface="Arial,Sans-Serif"/>
              <a:buChar char="•"/>
            </a:pPr>
            <a:r>
              <a:rPr lang="en-US" sz="1600">
                <a:latin typeface="Arial"/>
                <a:cs typeface="Arial"/>
              </a:rPr>
              <a:t>How are you rotating roles in the coalition and tracking it? </a:t>
            </a:r>
          </a:p>
          <a:p>
            <a:pPr marL="285750" lvl="1" indent="-285750" algn="l">
              <a:buFont typeface="Arial,Sans-Serif"/>
              <a:buChar char="•"/>
            </a:pPr>
            <a:r>
              <a:rPr lang="en-US" sz="1600">
                <a:latin typeface="Arial"/>
                <a:cs typeface="Arial"/>
              </a:rPr>
              <a:t>Are members taking collective ownership of the coalition and its success? How can you help foster this? </a:t>
            </a:r>
          </a:p>
          <a:p>
            <a:pPr marL="285750" lvl="1" indent="-285750" algn="l">
              <a:buFont typeface="Arial,Sans-Serif"/>
              <a:buChar char="•"/>
            </a:pPr>
            <a:r>
              <a:rPr lang="en-US" sz="1600">
                <a:latin typeface="Arial"/>
                <a:cs typeface="Arial"/>
              </a:rPr>
              <a:t>How will you build-in political education? </a:t>
            </a:r>
          </a:p>
          <a:p>
            <a:pPr algn="l"/>
            <a:r>
              <a:rPr lang="en-US" sz="1600" b="1">
                <a:latin typeface="Arial"/>
                <a:cs typeface="Arial"/>
              </a:rPr>
              <a:t> Accountability</a:t>
            </a:r>
            <a:endParaRPr lang="en-US" sz="1600">
              <a:latin typeface="Arial"/>
              <a:cs typeface="Arial"/>
            </a:endParaRPr>
          </a:p>
          <a:p>
            <a:pPr marL="285750" lvl="1" indent="-285750" algn="l">
              <a:buFont typeface="Arial,Sans-Serif"/>
              <a:buChar char="•"/>
            </a:pPr>
            <a:r>
              <a:rPr lang="en-US" sz="1600">
                <a:latin typeface="Arial"/>
                <a:cs typeface="Arial"/>
              </a:rPr>
              <a:t>Is there a process/format for holding member organizations accountable to the shared expectations?</a:t>
            </a:r>
          </a:p>
          <a:p>
            <a:pPr marL="285750" lvl="1" indent="-285750" algn="l">
              <a:buFont typeface="Arial,Sans-Serif"/>
              <a:buChar char="•"/>
            </a:pPr>
            <a:r>
              <a:rPr lang="en-US" sz="1600">
                <a:latin typeface="Arial"/>
                <a:cs typeface="Arial"/>
              </a:rPr>
              <a:t>Is there a process/format for holding the coalition “staff” to their expectations?</a:t>
            </a:r>
          </a:p>
          <a:p>
            <a:pPr marL="285750" lvl="1" indent="-285750" algn="l">
              <a:buFont typeface="Arial,Sans-Serif"/>
              <a:buChar char="•"/>
            </a:pPr>
            <a:r>
              <a:rPr lang="en-US" sz="1600">
                <a:latin typeface="Arial"/>
                <a:cs typeface="Arial"/>
              </a:rPr>
              <a:t>Is there a process for navigating conflict within the coalition?</a:t>
            </a:r>
          </a:p>
          <a:p>
            <a:pPr marL="285750" lvl="1" indent="-285750" algn="l">
              <a:buFont typeface="Arial,Sans-Serif"/>
              <a:buChar char="•"/>
            </a:pPr>
            <a:r>
              <a:rPr lang="en-US" sz="1600">
                <a:latin typeface="Arial"/>
                <a:cs typeface="Arial"/>
              </a:rPr>
              <a:t>How can everyone contribute? Are there ways for groups to contribute at different levels of engagement?</a:t>
            </a:r>
          </a:p>
          <a:p>
            <a:pPr marL="285750" lvl="1" indent="-285750" algn="l">
              <a:buFont typeface="Arial,Sans-Serif"/>
              <a:buChar char="•"/>
            </a:pPr>
            <a:r>
              <a:rPr lang="en-US" sz="1600">
                <a:latin typeface="Arial"/>
                <a:cs typeface="Arial"/>
              </a:rPr>
              <a:t>What accessibility needs exist and how can you meet them? </a:t>
            </a:r>
          </a:p>
          <a:p>
            <a:pPr marL="285750" lvl="1" indent="-285750" algn="l">
              <a:buFont typeface="Arial,Sans-Serif"/>
              <a:buChar char="•"/>
            </a:pPr>
            <a:r>
              <a:rPr lang="en-US" sz="1600">
                <a:latin typeface="Arial"/>
                <a:cs typeface="Arial"/>
              </a:rPr>
              <a:t>Does the coalition build in time for reflection and evaluation after actions and events and on a regular timeline?</a:t>
            </a:r>
          </a:p>
          <a:p>
            <a:pPr algn="l"/>
            <a:br>
              <a:rPr lang="en-US"/>
            </a:br>
            <a:endParaRPr lang="en-US" sz="6000"/>
          </a:p>
        </p:txBody>
      </p:sp>
    </p:spTree>
    <p:extLst>
      <p:ext uri="{BB962C8B-B14F-4D97-AF65-F5344CB8AC3E}">
        <p14:creationId xmlns:p14="http://schemas.microsoft.com/office/powerpoint/2010/main" val="39732204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 and Rachel</a:t>
            </a:r>
          </a:p>
        </p:txBody>
      </p:sp>
      <p:pic>
        <p:nvPicPr>
          <p:cNvPr id="2" name="Picture 1">
            <a:extLst>
              <a:ext uri="{FF2B5EF4-FFF2-40B4-BE49-F238E27FC236}">
                <a16:creationId xmlns:a16="http://schemas.microsoft.com/office/drawing/2014/main" id="{881219DC-D1EB-8563-4FDF-4524370D018D}"/>
              </a:ext>
            </a:extLst>
          </p:cNvPr>
          <p:cNvPicPr>
            <a:picLocks noChangeAspect="1"/>
          </p:cNvPicPr>
          <p:nvPr/>
        </p:nvPicPr>
        <p:blipFill>
          <a:blip r:embed="rId3"/>
          <a:stretch>
            <a:fillRect/>
          </a:stretch>
        </p:blipFill>
        <p:spPr>
          <a:xfrm>
            <a:off x="-3191" y="1615736"/>
            <a:ext cx="2314575" cy="4114800"/>
          </a:xfrm>
          <a:prstGeom prst="rect">
            <a:avLst/>
          </a:prstGeom>
        </p:spPr>
      </p:pic>
    </p:spTree>
    <p:extLst>
      <p:ext uri="{BB962C8B-B14F-4D97-AF65-F5344CB8AC3E}">
        <p14:creationId xmlns:p14="http://schemas.microsoft.com/office/powerpoint/2010/main" val="19501306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4a2f8b7dbf_4_7"/>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Group Work</a:t>
            </a:r>
            <a:endParaRPr/>
          </a:p>
        </p:txBody>
      </p:sp>
      <p:sp>
        <p:nvSpPr>
          <p:cNvPr id="283" name="Google Shape;283;g14a2f8b7dbf_4_7"/>
          <p:cNvSpPr txBox="1"/>
          <p:nvPr/>
        </p:nvSpPr>
        <p:spPr>
          <a:xfrm>
            <a:off x="176617" y="925604"/>
            <a:ext cx="8774818" cy="567998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30 minutes</a:t>
            </a:r>
            <a:endParaRPr sz="2500" b="1">
              <a:solidFill>
                <a:schemeClr val="lt1"/>
              </a:solidFill>
              <a:latin typeface="Calibri"/>
              <a:ea typeface="Calibri"/>
              <a:cs typeface="Calibri"/>
              <a:sym typeface="Calibri"/>
            </a:endParaRPr>
          </a:p>
          <a:p>
            <a:pPr marL="0" lvl="0" indent="0" algn="ctr" rtl="0">
              <a:lnSpc>
                <a:spcPct val="90000"/>
              </a:lnSpc>
              <a:spcBef>
                <a:spcPts val="1200"/>
              </a:spcBef>
              <a:spcAft>
                <a:spcPts val="0"/>
              </a:spcAft>
              <a:buNone/>
            </a:pPr>
            <a:r>
              <a:rPr lang="en-US" sz="3000" b="1">
                <a:solidFill>
                  <a:schemeClr val="lt1"/>
                </a:solidFill>
                <a:latin typeface="Calibri"/>
                <a:ea typeface="Calibri"/>
                <a:cs typeface="Calibri"/>
                <a:sym typeface="Calibri"/>
              </a:rPr>
              <a:t>Build your campaign! </a:t>
            </a:r>
            <a:endParaRPr sz="30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2700">
                <a:solidFill>
                  <a:schemeClr val="lt1"/>
                </a:solidFill>
                <a:latin typeface="Calibri"/>
                <a:ea typeface="Calibri"/>
                <a:cs typeface="Calibri"/>
                <a:sym typeface="Calibri"/>
              </a:rPr>
              <a:t>You have 30 minutes to build your campaign and be ready to present out! Make sure that you include at least…</a:t>
            </a:r>
            <a:endParaRPr sz="2700">
              <a:solidFill>
                <a:schemeClr val="lt1"/>
              </a:solidFill>
              <a:latin typeface="Calibri"/>
              <a:ea typeface="Calibri"/>
              <a:cs typeface="Calibri"/>
              <a:sym typeface="Calibri"/>
            </a:endParaRPr>
          </a:p>
          <a:p>
            <a:pPr marL="457200" lvl="0" indent="-400050" algn="l" rtl="0">
              <a:lnSpc>
                <a:spcPct val="90000"/>
              </a:lnSpc>
              <a:spcBef>
                <a:spcPts val="120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Issue</a:t>
            </a:r>
            <a:endParaRPr sz="2800">
              <a:solidFill>
                <a:schemeClr val="lt1"/>
              </a:solidFill>
              <a:latin typeface="Calibri"/>
              <a:ea typeface="Calibri"/>
              <a:cs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Demand</a:t>
            </a:r>
            <a:endParaRPr sz="2800">
              <a:solidFill>
                <a:schemeClr val="lt1"/>
              </a:solidFill>
              <a:latin typeface="Calibri"/>
              <a:ea typeface="Calibri"/>
              <a:cs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Target</a:t>
            </a:r>
            <a:endParaRPr lang="en-US" sz="2800">
              <a:solidFill>
                <a:schemeClr val="lt1"/>
              </a:solidFill>
              <a:latin typeface="Calibri"/>
              <a:ea typeface="Calibri"/>
              <a:cs typeface="Calibri"/>
            </a:endParaRPr>
          </a:p>
          <a:p>
            <a:pPr marL="457200" indent="-400050">
              <a:lnSpc>
                <a:spcPct val="90000"/>
              </a:lnSpc>
              <a:buClr>
                <a:schemeClr val="lt1"/>
              </a:buClr>
              <a:buSzPts val="2700"/>
              <a:buFont typeface="Calibri"/>
              <a:buChar char="●"/>
            </a:pPr>
            <a:r>
              <a:rPr lang="en-US" sz="2800">
                <a:solidFill>
                  <a:schemeClr val="lt1"/>
                </a:solidFill>
                <a:latin typeface="Calibri"/>
                <a:ea typeface="Calibri"/>
                <a:cs typeface="Calibri"/>
              </a:rPr>
              <a:t>Potential Coalition Partners </a:t>
            </a:r>
          </a:p>
          <a:p>
            <a:pPr marL="457200" lvl="0" indent="-400050" algn="l" rtl="0">
              <a:lnSpc>
                <a:spcPct val="90000"/>
              </a:lnSpc>
              <a:spcBef>
                <a:spcPts val="0"/>
              </a:spcBef>
              <a:spcAft>
                <a:spcPts val="0"/>
              </a:spcAft>
              <a:buClr>
                <a:schemeClr val="lt1"/>
              </a:buClr>
              <a:buSzPts val="2700"/>
              <a:buFont typeface="Calibri"/>
              <a:buChar char="●"/>
            </a:pPr>
            <a:r>
              <a:rPr lang="en-US" sz="2800">
                <a:solidFill>
                  <a:schemeClr val="lt1"/>
                </a:solidFill>
                <a:latin typeface="Calibri"/>
                <a:ea typeface="Calibri"/>
                <a:cs typeface="Calibri"/>
                <a:sym typeface="Calibri"/>
              </a:rPr>
              <a:t>Tactics + Compression points in a campaign mountain!</a:t>
            </a:r>
            <a:endParaRPr sz="2800">
              <a:solidFill>
                <a:schemeClr val="lt1"/>
              </a:solidFill>
              <a:latin typeface="Calibri"/>
              <a:ea typeface="Calibri"/>
              <a:cs typeface="Calibri"/>
            </a:endParaRPr>
          </a:p>
          <a:p>
            <a:pPr marL="457200" indent="-400050">
              <a:lnSpc>
                <a:spcPct val="90000"/>
              </a:lnSpc>
              <a:buClr>
                <a:srgbClr val="FFFFFF"/>
              </a:buClr>
              <a:buSzPts val="2700"/>
              <a:buFont typeface="Calibri"/>
              <a:buChar char="●"/>
            </a:pPr>
            <a:r>
              <a:rPr lang="en-US" sz="2800">
                <a:solidFill>
                  <a:schemeClr val="lt1"/>
                </a:solidFill>
                <a:latin typeface="Calibri"/>
                <a:ea typeface="Calibri"/>
                <a:cs typeface="Calibri"/>
                <a:sym typeface="Calibri"/>
              </a:rPr>
              <a:t>Refine your race/class narrative - messaging, graphics, hashtags, etc.</a:t>
            </a:r>
            <a:endParaRPr sz="2800">
              <a:solidFill>
                <a:schemeClr val="lt1"/>
              </a:solidFill>
              <a:latin typeface="Calibri"/>
              <a:ea typeface="Calibri"/>
              <a:cs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g142022950fa_0_23"/>
          <p:cNvSpPr txBox="1">
            <a:spLocks noGrp="1"/>
          </p:cNvSpPr>
          <p:nvPr>
            <p:ph type="title"/>
          </p:nvPr>
        </p:nvSpPr>
        <p:spPr>
          <a:xfrm>
            <a:off x="-300800" y="36100"/>
            <a:ext cx="9444900" cy="786900"/>
          </a:xfrm>
          <a:prstGeom prst="rect">
            <a:avLst/>
          </a:prstGeom>
          <a:noFill/>
          <a:ln>
            <a:noFill/>
          </a:ln>
        </p:spPr>
        <p:txBody>
          <a:bodyPr spcFirstLastPara="1" wrap="square" lIns="91425" tIns="45700" rIns="91425" bIns="45700" anchor="ctr" anchorCtr="0">
            <a:normAutofit fontScale="90000"/>
          </a:bodyPr>
          <a:lstStyle/>
          <a:p>
            <a:pPr marL="5029200" lvl="0" indent="0" algn="r" rtl="0">
              <a:spcBef>
                <a:spcPts val="640"/>
              </a:spcBef>
              <a:spcAft>
                <a:spcPts val="0"/>
              </a:spcAft>
              <a:buClr>
                <a:schemeClr val="dk1"/>
              </a:buClr>
              <a:buSzPct val="88888"/>
              <a:buFont typeface="Arial"/>
              <a:buNone/>
            </a:pPr>
            <a:r>
              <a:rPr lang="en-US"/>
              <a:t>Campaign Presentations!</a:t>
            </a:r>
            <a:endParaRPr>
              <a:solidFill>
                <a:schemeClr val="dk1"/>
              </a:solidFill>
            </a:endParaRPr>
          </a:p>
        </p:txBody>
      </p:sp>
      <p:sp>
        <p:nvSpPr>
          <p:cNvPr id="297" name="Google Shape;297;g142022950fa_0_23"/>
          <p:cNvSpPr txBox="1">
            <a:spLocks noGrp="1"/>
          </p:cNvSpPr>
          <p:nvPr>
            <p:ph type="body" idx="1"/>
          </p:nvPr>
        </p:nvSpPr>
        <p:spPr>
          <a:xfrm>
            <a:off x="457200" y="1328353"/>
            <a:ext cx="8229600" cy="4797600"/>
          </a:xfrm>
          <a:prstGeom prst="rect">
            <a:avLst/>
          </a:prstGeom>
          <a:noFill/>
          <a:ln>
            <a:noFill/>
          </a:ln>
        </p:spPr>
        <p:txBody>
          <a:bodyPr spcFirstLastPara="1" wrap="square" lIns="91425" tIns="45700" rIns="91425" bIns="45700" anchor="t" anchorCtr="0">
            <a:noAutofit/>
          </a:bodyPr>
          <a:lstStyle/>
          <a:p>
            <a:pPr marL="457200" lvl="0" indent="0" algn="l" rtl="0">
              <a:lnSpc>
                <a:spcPct val="115000"/>
              </a:lnSpc>
              <a:spcBef>
                <a:spcPts val="0"/>
              </a:spcBef>
              <a:spcAft>
                <a:spcPts val="0"/>
              </a:spcAft>
              <a:buNone/>
            </a:pPr>
            <a:endParaRPr sz="3000">
              <a:solidFill>
                <a:schemeClr val="dk1"/>
              </a:solidFill>
            </a:endParaRPr>
          </a:p>
          <a:p>
            <a:pPr marL="457200" lvl="0" indent="0" algn="l" rtl="0">
              <a:lnSpc>
                <a:spcPct val="115000"/>
              </a:lnSpc>
              <a:spcBef>
                <a:spcPts val="0"/>
              </a:spcBef>
              <a:spcAft>
                <a:spcPts val="0"/>
              </a:spcAft>
              <a:buNone/>
            </a:pPr>
            <a:r>
              <a:rPr lang="en-US" sz="3000">
                <a:solidFill>
                  <a:schemeClr val="dk1"/>
                </a:solidFill>
              </a:rPr>
              <a:t>Each group will have ____ to present their solution to their scenario. </a:t>
            </a:r>
            <a:endParaRPr sz="3000">
              <a:solidFill>
                <a:schemeClr val="dk1"/>
              </a:solidFill>
            </a:endParaRPr>
          </a:p>
          <a:p>
            <a:pPr marL="0" lvl="0" indent="0" algn="l" rtl="0">
              <a:lnSpc>
                <a:spcPct val="100000"/>
              </a:lnSpc>
              <a:spcBef>
                <a:spcPts val="640"/>
              </a:spcBef>
              <a:spcAft>
                <a:spcPts val="0"/>
              </a:spcAft>
              <a:buSzPts val="3200"/>
              <a:buNone/>
            </a:pPr>
            <a:endParaRPr/>
          </a:p>
        </p:txBody>
      </p:sp>
      <p:pic>
        <p:nvPicPr>
          <p:cNvPr id="298" name="Google Shape;298;g142022950fa_0_23"/>
          <p:cNvPicPr preferRelativeResize="0"/>
          <p:nvPr/>
        </p:nvPicPr>
        <p:blipFill>
          <a:blip r:embed="rId3">
            <a:alphaModFix/>
          </a:blip>
          <a:stretch>
            <a:fillRect/>
          </a:stretch>
        </p:blipFill>
        <p:spPr>
          <a:xfrm>
            <a:off x="6193825" y="3614375"/>
            <a:ext cx="2193326" cy="219332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a:t>
            </a:r>
          </a:p>
        </p:txBody>
      </p:sp>
      <p:pic>
        <p:nvPicPr>
          <p:cNvPr id="2" name="Picture 1">
            <a:extLst>
              <a:ext uri="{FF2B5EF4-FFF2-40B4-BE49-F238E27FC236}">
                <a16:creationId xmlns:a16="http://schemas.microsoft.com/office/drawing/2014/main" id="{B37345C5-5B39-6408-B960-8D7103072E3E}"/>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317454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b="0">
                <a:solidFill>
                  <a:schemeClr val="accent5">
                    <a:lumMod val="49000"/>
                  </a:schemeClr>
                </a:solidFill>
                <a:latin typeface="Calibri"/>
              </a:rPr>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r>
              <a:rPr lang="en-US" sz="4400">
                <a:hlinkClick r:id="rId2"/>
              </a:rPr>
              <a:t>FINAL Feedback Form Day 3: UniServ Focused Academy Advancing LGBTQ+ Justice  – Fill out form</a:t>
            </a:r>
            <a:endParaRPr lang="en-US">
              <a:hlinkClick r:id="rId2"/>
            </a:endParaRPr>
          </a:p>
          <a:p>
            <a:pPr marL="25400" indent="0">
              <a:buNone/>
            </a:pPr>
            <a:endParaRPr lang="en-US" sz="4400"/>
          </a:p>
          <a:p>
            <a:pPr marL="25400" indent="0">
              <a:buNone/>
            </a:pPr>
            <a:endParaRPr lang="en-US"/>
          </a:p>
        </p:txBody>
      </p:sp>
      <p:pic>
        <p:nvPicPr>
          <p:cNvPr id="4" name="Picture 3" descr="A qr code on a rainbow flag&#10;&#10;AI-generated content may be incorrect.">
            <a:extLst>
              <a:ext uri="{FF2B5EF4-FFF2-40B4-BE49-F238E27FC236}">
                <a16:creationId xmlns:a16="http://schemas.microsoft.com/office/drawing/2014/main" id="{00B49B27-0FA0-3714-79D6-A1CEF04E91E1}"/>
              </a:ext>
            </a:extLst>
          </p:cNvPr>
          <p:cNvPicPr>
            <a:picLocks noChangeAspect="1"/>
          </p:cNvPicPr>
          <p:nvPr/>
        </p:nvPicPr>
        <p:blipFill>
          <a:blip r:embed="rId3"/>
          <a:stretch>
            <a:fillRect/>
          </a:stretch>
        </p:blipFill>
        <p:spPr>
          <a:xfrm>
            <a:off x="5166452" y="1557337"/>
            <a:ext cx="3810000" cy="374332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3501599d_0_10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LINGERING QUESTIONS</a:t>
            </a:r>
            <a:endParaRPr>
              <a:solidFill>
                <a:schemeClr val="dk1"/>
              </a:solidFill>
            </a:endParaRPr>
          </a:p>
        </p:txBody>
      </p:sp>
      <p:sp>
        <p:nvSpPr>
          <p:cNvPr id="305" name="Google Shape;305;g1353501599d_0_106"/>
          <p:cNvSpPr txBox="1">
            <a:spLocks noGrp="1"/>
          </p:cNvSpPr>
          <p:nvPr>
            <p:ph type="body" idx="1"/>
          </p:nvPr>
        </p:nvSpPr>
        <p:spPr>
          <a:xfrm>
            <a:off x="457200" y="1173904"/>
            <a:ext cx="8229600" cy="49521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Char char="•"/>
            </a:pPr>
            <a:r>
              <a:rPr lang="en-US"/>
              <a:t>Anything you NEED to ask before leaving?</a:t>
            </a:r>
            <a:endParaRPr/>
          </a:p>
          <a:p>
            <a:pPr marL="0" lvl="0" indent="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feels VERY unsettled or confusing?</a:t>
            </a:r>
            <a:endParaRPr/>
          </a:p>
          <a:p>
            <a:pPr marL="0" lvl="0" indent="0" algn="l" rtl="0">
              <a:lnSpc>
                <a:spcPct val="100000"/>
              </a:lnSpc>
              <a:spcBef>
                <a:spcPts val="640"/>
              </a:spcBef>
              <a:spcAft>
                <a:spcPts val="0"/>
              </a:spcAft>
              <a:buNone/>
            </a:pPr>
            <a:endParaRPr/>
          </a:p>
        </p:txBody>
      </p:sp>
      <p:pic>
        <p:nvPicPr>
          <p:cNvPr id="306" name="Google Shape;306;g1353501599d_0_106"/>
          <p:cNvPicPr preferRelativeResize="0"/>
          <p:nvPr/>
        </p:nvPicPr>
        <p:blipFill>
          <a:blip r:embed="rId3">
            <a:alphaModFix/>
          </a:blip>
          <a:stretch>
            <a:fillRect/>
          </a:stretch>
        </p:blipFill>
        <p:spPr>
          <a:xfrm>
            <a:off x="6400800" y="3568025"/>
            <a:ext cx="2286000" cy="2286000"/>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748B01-A19D-415B-8D8C-303A8B5B707B}">
  <ds:schemaRefs>
    <ds:schemaRef ds:uri="http://schemas.microsoft.com/sharepoint/v3/contenttype/forms"/>
  </ds:schemaRefs>
</ds:datastoreItem>
</file>

<file path=customXml/itemProps2.xml><?xml version="1.0" encoding="utf-8"?>
<ds:datastoreItem xmlns:ds="http://schemas.openxmlformats.org/officeDocument/2006/customXml" ds:itemID="{94FCEFCF-4B9A-4EA3-B2AB-6CEBF6688BF7}">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0DBD12-C68C-49E6-AECF-73EE2471134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60</Slides>
  <Notes>39</Notes>
  <HiddenSlides>4</HiddenSlides>
  <ScaleCrop>false</ScaleCrop>
  <HeadingPairs>
    <vt:vector size="4" baseType="variant">
      <vt:variant>
        <vt:lpstr>Theme</vt:lpstr>
      </vt:variant>
      <vt:variant>
        <vt:i4>3</vt:i4>
      </vt:variant>
      <vt:variant>
        <vt:lpstr>Slide Titles</vt:lpstr>
      </vt:variant>
      <vt:variant>
        <vt:i4>60</vt:i4>
      </vt:variant>
    </vt:vector>
  </HeadingPairs>
  <TitlesOfParts>
    <vt:vector size="63" baseType="lpstr">
      <vt:lpstr>2015 Leadership Summit</vt:lpstr>
      <vt:lpstr>2015 Leadership Summit</vt:lpstr>
      <vt:lpstr>LGBT+ Infographics by Slidesgo</vt:lpstr>
      <vt:lpstr>Advancing LGBTQ+ Justice</vt:lpstr>
      <vt:lpstr>Morning Entry </vt:lpstr>
      <vt:lpstr>Ellen </vt:lpstr>
      <vt:lpstr>PowerPoint Presentation</vt:lpstr>
      <vt:lpstr>PowerPoint Presentation</vt:lpstr>
      <vt:lpstr>PowerPoint Presentation</vt:lpstr>
      <vt:lpstr>Feedback</vt:lpstr>
      <vt:lpstr>COMMUNITY AGREEMENTS</vt:lpstr>
      <vt:lpstr>TODAY’S AGENDA</vt:lpstr>
      <vt:lpstr>Sara</vt:lpstr>
      <vt:lpstr>STEP 2:  Demand</vt:lpstr>
      <vt:lpstr>Demand:</vt:lpstr>
      <vt:lpstr>STEP 3:  Target</vt:lpstr>
      <vt:lpstr>Target:</vt:lpstr>
      <vt:lpstr>SCENARIO WORK!</vt:lpstr>
      <vt:lpstr>Writing Your Own RCGN Messaging</vt:lpstr>
      <vt:lpstr>STEP 4:  Tactics</vt:lpstr>
      <vt:lpstr>Tactics</vt:lpstr>
      <vt:lpstr>A Tactic Should</vt:lpstr>
      <vt:lpstr>Historic LGBTQ+ Tactics</vt:lpstr>
      <vt:lpstr>Historic LGBTQ+ Tactics</vt:lpstr>
      <vt:lpstr>Historic LGBTQ+ Tactics</vt:lpstr>
      <vt:lpstr>Historic LGBTQ+ Tactics</vt:lpstr>
      <vt:lpstr>SCENARIO WORK!</vt:lpstr>
      <vt:lpstr>Evaluating Tactics</vt:lpstr>
      <vt:lpstr>STEP 5:  Compression Points and  Escalation</vt:lpstr>
      <vt:lpstr>Compression Points</vt:lpstr>
      <vt:lpstr>PowerPoint Presentation</vt:lpstr>
      <vt:lpstr>PowerPoint Presentation</vt:lpstr>
      <vt:lpstr>Zac </vt:lpstr>
      <vt:lpstr>PowerPoint Presentation</vt:lpstr>
      <vt:lpstr>POWER</vt:lpstr>
      <vt:lpstr>BRAINSTORM</vt:lpstr>
      <vt:lpstr>What makes these people powerful?</vt:lpstr>
      <vt:lpstr>POWER</vt:lpstr>
      <vt:lpstr>Values Triangle</vt:lpstr>
      <vt:lpstr>Values Triangle</vt:lpstr>
      <vt:lpstr>Sara and Salina </vt:lpstr>
      <vt:lpstr>WHO ARE OUR PEOPLE?</vt:lpstr>
      <vt:lpstr>BASE:  This is "our" people People who share our values and are included in our triangle.  In a union, our base is our membership. . We are responsible to, responsive to, and guided by our base.</vt:lpstr>
      <vt:lpstr>ALLIES:  People who share our specific demand or self-interest but possibly not our values and cannot be part of  our base.   We are transparent and honest with our allies. We do not get our direction from our allies. </vt:lpstr>
      <vt:lpstr>Turn and Talk!  Why do you think we differentiate between Base and Allies?  How is our relationship different with our base vs with our allies?</vt:lpstr>
      <vt:lpstr>GENERAL RULE- We TASK our ALLIES based on an overlap of shared interest (Ex. Working on an event together, splitting up resource creation)  We BUILD our BASE. (Ex. Craft our plans, Develop our leaders, build our membership, train our activists) </vt:lpstr>
      <vt:lpstr>"NOTHING ABOUT US, WITHOUT US...._____________</vt:lpstr>
      <vt:lpstr>"NOTHING ABOUT US, WITHOUT US, IS FOR US." So, then who are the stakeholders who should be in the room?</vt:lpstr>
      <vt:lpstr>COALITIONS: A coalition is a temporary or long-term partnership we create with a group of our allies who unite to pursue a common goal.  Coalitions allow us to unite power to win things we don't have the power to win on our own.</vt:lpstr>
      <vt:lpstr>COALITIONS: We can think of coalitions as a bunch of values triangles coming together!</vt:lpstr>
      <vt:lpstr>Turn and Talk! Why would we build coalitions? What are the advantages? What are the hurtles?</vt:lpstr>
      <vt:lpstr>Advantages of Coalitions • Increases resources • Results in more creative ideas • Allows more risk taking  • Spreads out the workload • Raises community awareness</vt:lpstr>
      <vt:lpstr>Hurdles of Coalitions • Coordination requires time and skill  • Results can be slow • Group decision making can be cumbersome and time consuming • Motivation and enthusiasm may be difficult to maintain</vt:lpstr>
      <vt:lpstr>COALITION BEST PRACTICES: Coalition Purpose/Goals + Principles  Does the coalition have a clear statement of purpose and a list of key principles that guide your work together? Do you have the right groups at the table? Are the people most impacted by your issue represented in the coalition? (ex: are youth-led groups invited in a campaign based in the schools? ) Is the self-interest of each coalition partner known? Do you have a shared vision of what your success would like? If not, how will you go about creating these?  How will you go about making sure everyone is on board with your principles?  Clear Expectations  Does the coalition have clear expectations for coalition members?   How were the expectations developed? Are expectations or agreements periodically revisited? Are there roles and expectations for supporters and endorsers? Is there clarity about the role and expectations of the staff who coordinates the coalition?  </vt:lpstr>
      <vt:lpstr>PowerPoint Presentation</vt:lpstr>
      <vt:lpstr>Strong Campaigns  Does the coalition have a shared theory of change? Does the coalition utilize a common tool for planning its strategic campaigns? (ex: Midwest Academy Strategy Chart) Do you develop a living campaign plan with clear benchmarks and roles/responsibilities? Does the coalition engage in regular direct actions that not only move targets but build, expand and help develop the skills ofyour members? Is there clarity and discipline around a shared message for the campaign? Effective Coordination  Relationship Building What are things you do to build trust and solidarity? How often will you have 1 on 1s to better understand your coalition partners’ self-interest? How are you creating opportunities for members to build relationships with each other?   How are you building in celebration: celebrating wins, creating space for folks to have fun, etc. Internal communication What does communication look like and who manages it? Who is talking with member groups in between meetings? Who is tracking attendance, checking in on folks who haven’t come in a while, doing 1-1s with folks who are new, who areregularly coming and could take more leadership?  How are you bringing in new members?  Do you regularly have 1-1’s,orientations or materials/guides that orient folks to the work?  </vt:lpstr>
      <vt:lpstr>      Leadership Development:  How are you developing the leadership and capacity of coalition member organizations (and their membership)? Do you organize in-house training? Do you send folks to training?  How are you rotating roles in the coalition and tracking it?  Are members taking collective ownership of the coalition and its success? How can you help foster this?  How will you build-in political education?   Accountability Is there a process/format for holding member organizations accountable to the shared expectations? Is there a process/format for holding the coalition “staff” to their expectations? Is there a process for navigating conflict within the coalition? How can everyone contribute? Are there ways for groups to contribute at different levels of engagement? What accessibility needs exist and how can you meet them?  Does the coalition build in time for reflection and evaluation after actions and events and on a regular timeline?  </vt:lpstr>
      <vt:lpstr>Natasha and Rachel</vt:lpstr>
      <vt:lpstr>Group Work</vt:lpstr>
      <vt:lpstr>Campaign Presentations!</vt:lpstr>
      <vt:lpstr>Ellen</vt:lpstr>
      <vt:lpstr>Feedback Form in Your Email</vt:lpstr>
      <vt:lpstr>LINGERING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LGBTQ+ Justice</dc:title>
  <dc:creator>Julye Williams</dc:creator>
  <cp:revision>50</cp:revision>
  <dcterms:created xsi:type="dcterms:W3CDTF">2022-03-02T19:40:14Z</dcterms:created>
  <dcterms:modified xsi:type="dcterms:W3CDTF">2025-12-04T03:18:45Z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