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61"/>
  </p:notesMasterIdLst>
  <p:sldIdLst>
    <p:sldId id="257" r:id="rId3"/>
    <p:sldId id="1131" r:id="rId4"/>
    <p:sldId id="1143" r:id="rId5"/>
    <p:sldId id="265" r:id="rId6"/>
    <p:sldId id="821" r:id="rId7"/>
    <p:sldId id="1137" r:id="rId8"/>
    <p:sldId id="1138" r:id="rId9"/>
    <p:sldId id="1136" r:id="rId10"/>
    <p:sldId id="1110" r:id="rId11"/>
    <p:sldId id="1116" r:id="rId12"/>
    <p:sldId id="1141" r:id="rId13"/>
    <p:sldId id="1119" r:id="rId14"/>
    <p:sldId id="1121" r:id="rId15"/>
    <p:sldId id="1120" r:id="rId16"/>
    <p:sldId id="1118" r:id="rId17"/>
    <p:sldId id="1108" r:id="rId18"/>
    <p:sldId id="1115" r:id="rId19"/>
    <p:sldId id="1117" r:id="rId20"/>
    <p:sldId id="1111" r:id="rId21"/>
    <p:sldId id="1126" r:id="rId22"/>
    <p:sldId id="835" r:id="rId23"/>
    <p:sldId id="839" r:id="rId24"/>
    <p:sldId id="1129" r:id="rId25"/>
    <p:sldId id="382" r:id="rId26"/>
    <p:sldId id="383" r:id="rId27"/>
    <p:sldId id="1128" r:id="rId28"/>
    <p:sldId id="256" r:id="rId29"/>
    <p:sldId id="289" r:id="rId30"/>
    <p:sldId id="275" r:id="rId31"/>
    <p:sldId id="259" r:id="rId32"/>
    <p:sldId id="286" r:id="rId33"/>
    <p:sldId id="260" r:id="rId34"/>
    <p:sldId id="294" r:id="rId35"/>
    <p:sldId id="262" r:id="rId36"/>
    <p:sldId id="293" r:id="rId37"/>
    <p:sldId id="1140" r:id="rId38"/>
    <p:sldId id="278" r:id="rId39"/>
    <p:sldId id="291" r:id="rId40"/>
    <p:sldId id="292" r:id="rId41"/>
    <p:sldId id="300" r:id="rId42"/>
    <p:sldId id="269" r:id="rId43"/>
    <p:sldId id="296" r:id="rId44"/>
    <p:sldId id="298" r:id="rId45"/>
    <p:sldId id="277" r:id="rId46"/>
    <p:sldId id="302" r:id="rId47"/>
    <p:sldId id="285" r:id="rId48"/>
    <p:sldId id="288" r:id="rId49"/>
    <p:sldId id="1139" r:id="rId50"/>
    <p:sldId id="1132" r:id="rId51"/>
    <p:sldId id="1133" r:id="rId52"/>
    <p:sldId id="1134" r:id="rId53"/>
    <p:sldId id="1113" r:id="rId54"/>
    <p:sldId id="1124" r:id="rId55"/>
    <p:sldId id="1125" r:id="rId56"/>
    <p:sldId id="976" r:id="rId57"/>
    <p:sldId id="1135" r:id="rId58"/>
    <p:sldId id="1142" r:id="rId59"/>
    <p:sldId id="1127"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72847" autoAdjust="0"/>
  </p:normalViewPr>
  <p:slideViewPr>
    <p:cSldViewPr snapToGrid="0">
      <p:cViewPr varScale="1">
        <p:scale>
          <a:sx n="75" d="100"/>
          <a:sy n="75" d="100"/>
        </p:scale>
        <p:origin x="76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viewProps" Target="viewProps.xml"/><Relationship Id="rId68"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69" Type="http://schemas.openxmlformats.org/officeDocument/2006/relationships/customXml" Target="../customXml/item3.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9a71bba5913ee94c0233a87832d56d4edf1394084a4ca1dc02ec48bd45eacf0a::" providerId="AD" clId="Web-{73930722-E6D6-FC11-BD7A-CFB85D24137A}"/>
    <pc:docChg chg="addSld delSld modSld">
      <pc:chgData name="Guest User" userId="S::urn:spo:anon#9a71bba5913ee94c0233a87832d56d4edf1394084a4ca1dc02ec48bd45eacf0a::" providerId="AD" clId="Web-{73930722-E6D6-FC11-BD7A-CFB85D24137A}" dt="2025-02-26T20:00:41.359" v="227" actId="20577"/>
      <pc:docMkLst>
        <pc:docMk/>
      </pc:docMkLst>
      <pc:sldChg chg="addSp modSp del">
        <pc:chgData name="Guest User" userId="S::urn:spo:anon#9a71bba5913ee94c0233a87832d56d4edf1394084a4ca1dc02ec48bd45eacf0a::" providerId="AD" clId="Web-{73930722-E6D6-FC11-BD7A-CFB85D24137A}" dt="2025-02-26T19:58:42.368" v="168"/>
        <pc:sldMkLst>
          <pc:docMk/>
          <pc:sldMk cId="1457312700" sldId="848"/>
        </pc:sldMkLst>
      </pc:sldChg>
      <pc:sldChg chg="add replId">
        <pc:chgData name="Guest User" userId="S::urn:spo:anon#9a71bba5913ee94c0233a87832d56d4edf1394084a4ca1dc02ec48bd45eacf0a::" providerId="AD" clId="Web-{73930722-E6D6-FC11-BD7A-CFB85D24137A}" dt="2025-02-26T19:51:37.959" v="0"/>
        <pc:sldMkLst>
          <pc:docMk/>
          <pc:sldMk cId="2078070568" sldId="1136"/>
        </pc:sldMkLst>
      </pc:sldChg>
      <pc:sldChg chg="modSp add replId">
        <pc:chgData name="Guest User" userId="S::urn:spo:anon#9a71bba5913ee94c0233a87832d56d4edf1394084a4ca1dc02ec48bd45eacf0a::" providerId="AD" clId="Web-{73930722-E6D6-FC11-BD7A-CFB85D24137A}" dt="2025-02-26T19:58:09.707" v="166" actId="20577"/>
        <pc:sldMkLst>
          <pc:docMk/>
          <pc:sldMk cId="3191612728" sldId="1137"/>
        </pc:sldMkLst>
      </pc:sldChg>
      <pc:sldChg chg="modSp add replId">
        <pc:chgData name="Guest User" userId="S::urn:spo:anon#9a71bba5913ee94c0233a87832d56d4edf1394084a4ca1dc02ec48bd45eacf0a::" providerId="AD" clId="Web-{73930722-E6D6-FC11-BD7A-CFB85D24137A}" dt="2025-02-26T20:00:41.359" v="227" actId="20577"/>
        <pc:sldMkLst>
          <pc:docMk/>
          <pc:sldMk cId="503434104" sldId="1138"/>
        </pc:sldMkLst>
      </pc:sldChg>
    </pc:docChg>
  </pc:docChgLst>
  <pc:docChgLst>
    <pc:chgData name="Brisson, Anthony [NEA]" userId="a9bd9087-6ed7-4e66-b13b-027b6a88024d" providerId="ADAL" clId="{56DE1732-7903-4D8D-AFD2-D8385305B19E}"/>
    <pc:docChg chg="undo redo custSel addSld delSld modSld sldOrd">
      <pc:chgData name="Brisson, Anthony [NEA]" userId="a9bd9087-6ed7-4e66-b13b-027b6a88024d" providerId="ADAL" clId="{56DE1732-7903-4D8D-AFD2-D8385305B19E}" dt="2025-03-04T21:51:26.745" v="1102" actId="207"/>
      <pc:docMkLst>
        <pc:docMk/>
      </pc:docMkLst>
      <pc:sldChg chg="delSp modSp mod modShow">
        <pc:chgData name="Brisson, Anthony [NEA]" userId="a9bd9087-6ed7-4e66-b13b-027b6a88024d" providerId="ADAL" clId="{56DE1732-7903-4D8D-AFD2-D8385305B19E}" dt="2025-02-26T19:42:14.248" v="666" actId="729"/>
        <pc:sldMkLst>
          <pc:docMk/>
          <pc:sldMk cId="109857222" sldId="256"/>
        </pc:sldMkLst>
      </pc:sldChg>
      <pc:sldChg chg="del">
        <pc:chgData name="Brisson, Anthony [NEA]" userId="a9bd9087-6ed7-4e66-b13b-027b6a88024d" providerId="ADAL" clId="{56DE1732-7903-4D8D-AFD2-D8385305B19E}" dt="2025-02-25T22:26:48.404" v="463" actId="47"/>
        <pc:sldMkLst>
          <pc:docMk/>
          <pc:sldMk cId="1847235782" sldId="256"/>
        </pc:sldMkLst>
      </pc:sldChg>
      <pc:sldChg chg="delSp modSp mod">
        <pc:chgData name="Brisson, Anthony [NEA]" userId="a9bd9087-6ed7-4e66-b13b-027b6a88024d" providerId="ADAL" clId="{56DE1732-7903-4D8D-AFD2-D8385305B19E}" dt="2025-02-26T19:47:06.733" v="698" actId="20577"/>
        <pc:sldMkLst>
          <pc:docMk/>
          <pc:sldMk cId="1510275494" sldId="257"/>
        </pc:sldMkLst>
      </pc:sldChg>
      <pc:sldChg chg="addSp delSp modSp mod ord modNotesTx">
        <pc:chgData name="Brisson, Anthony [NEA]" userId="a9bd9087-6ed7-4e66-b13b-027b6a88024d" providerId="ADAL" clId="{56DE1732-7903-4D8D-AFD2-D8385305B19E}" dt="2025-03-04T21:49:37.833" v="1050" actId="1076"/>
        <pc:sldMkLst>
          <pc:docMk/>
          <pc:sldMk cId="45367030" sldId="262"/>
        </pc:sldMkLst>
      </pc:sldChg>
      <pc:sldChg chg="addSp modSp mod">
        <pc:chgData name="Brisson, Anthony [NEA]" userId="a9bd9087-6ed7-4e66-b13b-027b6a88024d" providerId="ADAL" clId="{56DE1732-7903-4D8D-AFD2-D8385305B19E}" dt="2025-03-04T21:43:23.887" v="948" actId="403"/>
        <pc:sldMkLst>
          <pc:docMk/>
          <pc:sldMk cId="1241910365" sldId="275"/>
        </pc:sldMkLst>
      </pc:sldChg>
      <pc:sldChg chg="addSp modSp mod">
        <pc:chgData name="Brisson, Anthony [NEA]" userId="a9bd9087-6ed7-4e66-b13b-027b6a88024d" providerId="ADAL" clId="{56DE1732-7903-4D8D-AFD2-D8385305B19E}" dt="2025-03-04T21:45:57.995" v="996" actId="20577"/>
        <pc:sldMkLst>
          <pc:docMk/>
          <pc:sldMk cId="2529327079" sldId="286"/>
        </pc:sldMkLst>
      </pc:sldChg>
      <pc:sldChg chg="addSp modSp mod">
        <pc:chgData name="Brisson, Anthony [NEA]" userId="a9bd9087-6ed7-4e66-b13b-027b6a88024d" providerId="ADAL" clId="{56DE1732-7903-4D8D-AFD2-D8385305B19E}" dt="2025-03-04T21:51:26.745" v="1102" actId="207"/>
        <pc:sldMkLst>
          <pc:docMk/>
          <pc:sldMk cId="1908239726" sldId="293"/>
        </pc:sldMkLst>
      </pc:sldChg>
      <pc:sldChg chg="addSp modSp">
        <pc:chgData name="Brisson, Anthony [NEA]" userId="a9bd9087-6ed7-4e66-b13b-027b6a88024d" providerId="ADAL" clId="{56DE1732-7903-4D8D-AFD2-D8385305B19E}" dt="2025-03-04T21:43:37.472" v="949"/>
        <pc:sldMkLst>
          <pc:docMk/>
          <pc:sldMk cId="2733306954" sldId="294"/>
        </pc:sldMkLst>
      </pc:sldChg>
      <pc:sldChg chg="modSp mod">
        <pc:chgData name="Brisson, Anthony [NEA]" userId="a9bd9087-6ed7-4e66-b13b-027b6a88024d" providerId="ADAL" clId="{56DE1732-7903-4D8D-AFD2-D8385305B19E}" dt="2025-03-04T19:21:38.593" v="801" actId="403"/>
        <pc:sldMkLst>
          <pc:docMk/>
          <pc:sldMk cId="2414250394" sldId="382"/>
        </pc:sldMkLst>
      </pc:sldChg>
      <pc:sldChg chg="mod modShow">
        <pc:chgData name="Brisson, Anthony [NEA]" userId="a9bd9087-6ed7-4e66-b13b-027b6a88024d" providerId="ADAL" clId="{56DE1732-7903-4D8D-AFD2-D8385305B19E}" dt="2025-02-24T14:54:10.528" v="211" actId="729"/>
        <pc:sldMkLst>
          <pc:docMk/>
          <pc:sldMk cId="2453709646" sldId="821"/>
        </pc:sldMkLst>
      </pc:sldChg>
      <pc:sldChg chg="modSp mod">
        <pc:chgData name="Brisson, Anthony [NEA]" userId="a9bd9087-6ed7-4e66-b13b-027b6a88024d" providerId="ADAL" clId="{56DE1732-7903-4D8D-AFD2-D8385305B19E}" dt="2025-03-04T19:20:32.328" v="790" actId="14100"/>
        <pc:sldMkLst>
          <pc:docMk/>
          <pc:sldMk cId="1669066208" sldId="835"/>
        </pc:sldMkLst>
      </pc:sldChg>
      <pc:sldChg chg="modSp mod ord">
        <pc:chgData name="Brisson, Anthony [NEA]" userId="a9bd9087-6ed7-4e66-b13b-027b6a88024d" providerId="ADAL" clId="{56DE1732-7903-4D8D-AFD2-D8385305B19E}" dt="2025-03-04T19:21:03.630" v="796" actId="14100"/>
        <pc:sldMkLst>
          <pc:docMk/>
          <pc:sldMk cId="3177817462" sldId="839"/>
        </pc:sldMkLst>
      </pc:sldChg>
      <pc:sldChg chg="ord">
        <pc:chgData name="Brisson, Anthony [NEA]" userId="a9bd9087-6ed7-4e66-b13b-027b6a88024d" providerId="ADAL" clId="{56DE1732-7903-4D8D-AFD2-D8385305B19E}" dt="2025-02-25T22:32:38.970" v="492"/>
        <pc:sldMkLst>
          <pc:docMk/>
          <pc:sldMk cId="3700169886" sldId="976"/>
        </pc:sldMkLst>
      </pc:sldChg>
      <pc:sldChg chg="modSp mod">
        <pc:chgData name="Brisson, Anthony [NEA]" userId="a9bd9087-6ed7-4e66-b13b-027b6a88024d" providerId="ADAL" clId="{56DE1732-7903-4D8D-AFD2-D8385305B19E}" dt="2025-03-04T19:19:50.180" v="784" actId="1076"/>
        <pc:sldMkLst>
          <pc:docMk/>
          <pc:sldMk cId="1343163565" sldId="1111"/>
        </pc:sldMkLst>
      </pc:sldChg>
      <pc:sldChg chg="ord">
        <pc:chgData name="Brisson, Anthony [NEA]" userId="a9bd9087-6ed7-4e66-b13b-027b6a88024d" providerId="ADAL" clId="{56DE1732-7903-4D8D-AFD2-D8385305B19E}" dt="2025-02-25T22:32:09.597" v="490"/>
        <pc:sldMkLst>
          <pc:docMk/>
          <pc:sldMk cId="1483560304" sldId="1113"/>
        </pc:sldMkLst>
      </pc:sldChg>
      <pc:sldChg chg="modSp mod">
        <pc:chgData name="Brisson, Anthony [NEA]" userId="a9bd9087-6ed7-4e66-b13b-027b6a88024d" providerId="ADAL" clId="{56DE1732-7903-4D8D-AFD2-D8385305B19E}" dt="2025-03-04T19:18:51.607" v="776" actId="403"/>
        <pc:sldMkLst>
          <pc:docMk/>
          <pc:sldMk cId="3577728318" sldId="1115"/>
        </pc:sldMkLst>
      </pc:sldChg>
      <pc:sldChg chg="modSp mod">
        <pc:chgData name="Brisson, Anthony [NEA]" userId="a9bd9087-6ed7-4e66-b13b-027b6a88024d" providerId="ADAL" clId="{56DE1732-7903-4D8D-AFD2-D8385305B19E}" dt="2025-03-04T19:19:16.204" v="778" actId="1076"/>
        <pc:sldMkLst>
          <pc:docMk/>
          <pc:sldMk cId="844761063" sldId="1117"/>
        </pc:sldMkLst>
      </pc:sldChg>
      <pc:sldChg chg="modSp mod">
        <pc:chgData name="Brisson, Anthony [NEA]" userId="a9bd9087-6ed7-4e66-b13b-027b6a88024d" providerId="ADAL" clId="{56DE1732-7903-4D8D-AFD2-D8385305B19E}" dt="2025-03-04T19:16:53.095" v="766" actId="2711"/>
        <pc:sldMkLst>
          <pc:docMk/>
          <pc:sldMk cId="3452692963" sldId="1120"/>
        </pc:sldMkLst>
      </pc:sldChg>
      <pc:sldChg chg="modSp mod">
        <pc:chgData name="Brisson, Anthony [NEA]" userId="a9bd9087-6ed7-4e66-b13b-027b6a88024d" providerId="ADAL" clId="{56DE1732-7903-4D8D-AFD2-D8385305B19E}" dt="2025-03-04T19:17:03.636" v="767" actId="2711"/>
        <pc:sldMkLst>
          <pc:docMk/>
          <pc:sldMk cId="402923428" sldId="1121"/>
        </pc:sldMkLst>
      </pc:sldChg>
      <pc:sldChg chg="del">
        <pc:chgData name="Brisson, Anthony [NEA]" userId="a9bd9087-6ed7-4e66-b13b-027b6a88024d" providerId="ADAL" clId="{56DE1732-7903-4D8D-AFD2-D8385305B19E}" dt="2025-02-25T22:29:37.952" v="485" actId="2696"/>
        <pc:sldMkLst>
          <pc:docMk/>
          <pc:sldMk cId="2023923452" sldId="1123"/>
        </pc:sldMkLst>
      </pc:sldChg>
      <pc:sldChg chg="ord">
        <pc:chgData name="Brisson, Anthony [NEA]" userId="a9bd9087-6ed7-4e66-b13b-027b6a88024d" providerId="ADAL" clId="{56DE1732-7903-4D8D-AFD2-D8385305B19E}" dt="2025-02-25T22:33:00.108" v="494"/>
        <pc:sldMkLst>
          <pc:docMk/>
          <pc:sldMk cId="2297855740" sldId="1124"/>
        </pc:sldMkLst>
      </pc:sldChg>
      <pc:sldChg chg="ord">
        <pc:chgData name="Brisson, Anthony [NEA]" userId="a9bd9087-6ed7-4e66-b13b-027b6a88024d" providerId="ADAL" clId="{56DE1732-7903-4D8D-AFD2-D8385305B19E}" dt="2025-02-25T22:33:06.362" v="496"/>
        <pc:sldMkLst>
          <pc:docMk/>
          <pc:sldMk cId="3839331066" sldId="1125"/>
        </pc:sldMkLst>
      </pc:sldChg>
      <pc:sldChg chg="modSp mod">
        <pc:chgData name="Brisson, Anthony [NEA]" userId="a9bd9087-6ed7-4e66-b13b-027b6a88024d" providerId="ADAL" clId="{56DE1732-7903-4D8D-AFD2-D8385305B19E}" dt="2025-03-04T19:20:06.218" v="786" actId="14100"/>
        <pc:sldMkLst>
          <pc:docMk/>
          <pc:sldMk cId="1315201385" sldId="1126"/>
        </pc:sldMkLst>
      </pc:sldChg>
      <pc:sldChg chg="mod modShow">
        <pc:chgData name="Brisson, Anthony [NEA]" userId="a9bd9087-6ed7-4e66-b13b-027b6a88024d" providerId="ADAL" clId="{56DE1732-7903-4D8D-AFD2-D8385305B19E}" dt="2025-02-25T22:31:51.984" v="488" actId="729"/>
        <pc:sldMkLst>
          <pc:docMk/>
          <pc:sldMk cId="1814780822" sldId="1127"/>
        </pc:sldMkLst>
      </pc:sldChg>
      <pc:sldChg chg="modSp mod ord">
        <pc:chgData name="Brisson, Anthony [NEA]" userId="a9bd9087-6ed7-4e66-b13b-027b6a88024d" providerId="ADAL" clId="{56DE1732-7903-4D8D-AFD2-D8385305B19E}" dt="2025-03-04T19:22:13.074" v="805" actId="1076"/>
        <pc:sldMkLst>
          <pc:docMk/>
          <pc:sldMk cId="2108244859" sldId="1128"/>
        </pc:sldMkLst>
      </pc:sldChg>
      <pc:sldChg chg="modSp mod modNotesTx">
        <pc:chgData name="Brisson, Anthony [NEA]" userId="a9bd9087-6ed7-4e66-b13b-027b6a88024d" providerId="ADAL" clId="{56DE1732-7903-4D8D-AFD2-D8385305B19E}" dt="2025-03-04T19:21:18.661" v="798" actId="2711"/>
        <pc:sldMkLst>
          <pc:docMk/>
          <pc:sldMk cId="825251163" sldId="1129"/>
        </pc:sldMkLst>
      </pc:sldChg>
      <pc:sldChg chg="modSp del mod modShow">
        <pc:chgData name="Brisson, Anthony [NEA]" userId="a9bd9087-6ed7-4e66-b13b-027b6a88024d" providerId="ADAL" clId="{56DE1732-7903-4D8D-AFD2-D8385305B19E}" dt="2025-03-04T19:25:09.319" v="921" actId="47"/>
        <pc:sldMkLst>
          <pc:docMk/>
          <pc:sldMk cId="897726136" sldId="1130"/>
        </pc:sldMkLst>
      </pc:sldChg>
      <pc:sldChg chg="modSp del mod modNotesTx">
        <pc:chgData name="Brisson, Anthony [NEA]" userId="a9bd9087-6ed7-4e66-b13b-027b6a88024d" providerId="ADAL" clId="{56DE1732-7903-4D8D-AFD2-D8385305B19E}" dt="2025-02-26T19:43:47.359" v="669" actId="2696"/>
        <pc:sldMkLst>
          <pc:docMk/>
          <pc:sldMk cId="2701476093" sldId="1130"/>
        </pc:sldMkLst>
      </pc:sldChg>
      <pc:sldChg chg="addSp modSp mod modNotesTx">
        <pc:chgData name="Brisson, Anthony [NEA]" userId="a9bd9087-6ed7-4e66-b13b-027b6a88024d" providerId="ADAL" clId="{56DE1732-7903-4D8D-AFD2-D8385305B19E}" dt="2025-03-04T19:18:13.863" v="774" actId="2711"/>
        <pc:sldMkLst>
          <pc:docMk/>
          <pc:sldMk cId="181924992" sldId="1131"/>
        </pc:sldMkLst>
      </pc:sldChg>
      <pc:sldChg chg="ord">
        <pc:chgData name="Brisson, Anthony [NEA]" userId="a9bd9087-6ed7-4e66-b13b-027b6a88024d" providerId="ADAL" clId="{56DE1732-7903-4D8D-AFD2-D8385305B19E}" dt="2025-02-25T22:31:37.639" v="487"/>
        <pc:sldMkLst>
          <pc:docMk/>
          <pc:sldMk cId="3729971453" sldId="1132"/>
        </pc:sldMkLst>
      </pc:sldChg>
      <pc:sldChg chg="addSp delSp modSp mod delAnim">
        <pc:chgData name="Brisson, Anthony [NEA]" userId="a9bd9087-6ed7-4e66-b13b-027b6a88024d" providerId="ADAL" clId="{56DE1732-7903-4D8D-AFD2-D8385305B19E}" dt="2025-02-26T19:49:53.713" v="757" actId="3062"/>
        <pc:sldMkLst>
          <pc:docMk/>
          <pc:sldMk cId="713882074" sldId="1135"/>
        </pc:sldMkLst>
      </pc:sldChg>
      <pc:sldChg chg="modSp mod modNotesTx">
        <pc:chgData name="Brisson, Anthony [NEA]" userId="a9bd9087-6ed7-4e66-b13b-027b6a88024d" providerId="ADAL" clId="{56DE1732-7903-4D8D-AFD2-D8385305B19E}" dt="2025-03-04T19:17:31.680" v="768" actId="2711"/>
        <pc:sldMkLst>
          <pc:docMk/>
          <pc:sldMk cId="2078070568" sldId="1136"/>
        </pc:sldMkLst>
      </pc:sldChg>
      <pc:sldChg chg="modSp mod modNotesTx">
        <pc:chgData name="Brisson, Anthony [NEA]" userId="a9bd9087-6ed7-4e66-b13b-027b6a88024d" providerId="ADAL" clId="{56DE1732-7903-4D8D-AFD2-D8385305B19E}" dt="2025-03-04T19:18:02.754" v="773" actId="14100"/>
        <pc:sldMkLst>
          <pc:docMk/>
          <pc:sldMk cId="3191612728" sldId="1137"/>
        </pc:sldMkLst>
      </pc:sldChg>
      <pc:sldChg chg="modSp mod modNotesTx">
        <pc:chgData name="Brisson, Anthony [NEA]" userId="a9bd9087-6ed7-4e66-b13b-027b6a88024d" providerId="ADAL" clId="{56DE1732-7903-4D8D-AFD2-D8385305B19E}" dt="2025-03-04T19:17:40.349" v="769" actId="2711"/>
        <pc:sldMkLst>
          <pc:docMk/>
          <pc:sldMk cId="503434104" sldId="1138"/>
        </pc:sldMkLst>
      </pc:sldChg>
      <pc:sldChg chg="modSp add mod modNotesTx">
        <pc:chgData name="Brisson, Anthony [NEA]" userId="a9bd9087-6ed7-4e66-b13b-027b6a88024d" providerId="ADAL" clId="{56DE1732-7903-4D8D-AFD2-D8385305B19E}" dt="2025-03-04T19:24:59.236" v="920" actId="20577"/>
        <pc:sldMkLst>
          <pc:docMk/>
          <pc:sldMk cId="2768574209" sldId="1139"/>
        </pc:sldMkLst>
      </pc:sldChg>
      <pc:sldChg chg="add">
        <pc:chgData name="Brisson, Anthony [NEA]" userId="a9bd9087-6ed7-4e66-b13b-027b6a88024d" providerId="ADAL" clId="{56DE1732-7903-4D8D-AFD2-D8385305B19E}" dt="2025-03-04T21:46:54.821" v="997" actId="2890"/>
        <pc:sldMkLst>
          <pc:docMk/>
          <pc:sldMk cId="4047149850" sldId="1140"/>
        </pc:sldMkLst>
      </pc:sldChg>
      <pc:sldMasterChg chg="delSldLayout">
        <pc:chgData name="Brisson, Anthony [NEA]" userId="a9bd9087-6ed7-4e66-b13b-027b6a88024d" providerId="ADAL" clId="{56DE1732-7903-4D8D-AFD2-D8385305B19E}" dt="2025-03-04T19:25:09.319" v="921" actId="47"/>
        <pc:sldMasterMkLst>
          <pc:docMk/>
          <pc:sldMasterMk cId="621987147" sldId="2147483661"/>
        </pc:sldMasterMkLst>
        <pc:sldLayoutChg chg="del">
          <pc:chgData name="Brisson, Anthony [NEA]" userId="a9bd9087-6ed7-4e66-b13b-027b6a88024d" providerId="ADAL" clId="{56DE1732-7903-4D8D-AFD2-D8385305B19E}" dt="2025-03-04T19:25:09.319" v="921" actId="47"/>
          <pc:sldLayoutMkLst>
            <pc:docMk/>
            <pc:sldMasterMk cId="621987147" sldId="2147483661"/>
            <pc:sldLayoutMk cId="4050166977" sldId="2147483673"/>
          </pc:sldLayoutMkLst>
        </pc:sldLayoutChg>
      </pc:sldMasterChg>
    </pc:docChg>
  </pc:docChgLst>
  <pc:docChgLst>
    <pc:chgData name="Brisson, Anthony [NEA]" userId="a9bd9087-6ed7-4e66-b13b-027b6a88024d" providerId="ADAL" clId="{0C57E943-0EEF-4969-B334-5EE159848DFB}"/>
    <pc:docChg chg="custSel modSld">
      <pc:chgData name="Brisson, Anthony [NEA]" userId="a9bd9087-6ed7-4e66-b13b-027b6a88024d" providerId="ADAL" clId="{0C57E943-0EEF-4969-B334-5EE159848DFB}" dt="2025-01-23T21:11:09.381" v="206" actId="20577"/>
      <pc:docMkLst>
        <pc:docMk/>
      </pc:docMkLst>
      <pc:sldChg chg="modNotesTx">
        <pc:chgData name="Brisson, Anthony [NEA]" userId="a9bd9087-6ed7-4e66-b13b-027b6a88024d" providerId="ADAL" clId="{0C57E943-0EEF-4969-B334-5EE159848DFB}" dt="2025-01-23T21:11:09.381" v="206" actId="20577"/>
        <pc:sldMkLst>
          <pc:docMk/>
          <pc:sldMk cId="765640778" sldId="1108"/>
        </pc:sldMkLst>
      </pc:sldChg>
      <pc:sldChg chg="modSp mod">
        <pc:chgData name="Brisson, Anthony [NEA]" userId="a9bd9087-6ed7-4e66-b13b-027b6a88024d" providerId="ADAL" clId="{0C57E943-0EEF-4969-B334-5EE159848DFB}" dt="2025-01-23T19:49:27.175" v="94" actId="20577"/>
        <pc:sldMkLst>
          <pc:docMk/>
          <pc:sldMk cId="1343163565" sldId="1111"/>
        </pc:sldMkLst>
      </pc:sldChg>
      <pc:sldChg chg="modNotesTx">
        <pc:chgData name="Brisson, Anthony [NEA]" userId="a9bd9087-6ed7-4e66-b13b-027b6a88024d" providerId="ADAL" clId="{0C57E943-0EEF-4969-B334-5EE159848DFB}" dt="2025-01-23T17:24:37.363" v="7"/>
        <pc:sldMkLst>
          <pc:docMk/>
          <pc:sldMk cId="2503596128" sldId="1116"/>
        </pc:sldMkLst>
      </pc:sldChg>
      <pc:sldChg chg="modNotesTx">
        <pc:chgData name="Brisson, Anthony [NEA]" userId="a9bd9087-6ed7-4e66-b13b-027b6a88024d" providerId="ADAL" clId="{0C57E943-0EEF-4969-B334-5EE159848DFB}" dt="2025-01-23T17:55:21.752" v="22" actId="20577"/>
        <pc:sldMkLst>
          <pc:docMk/>
          <pc:sldMk cId="2023923452" sldId="1123"/>
        </pc:sldMkLst>
      </pc:sldChg>
      <pc:sldChg chg="modNotesTx">
        <pc:chgData name="Brisson, Anthony [NEA]" userId="a9bd9087-6ed7-4e66-b13b-027b6a88024d" providerId="ADAL" clId="{0C57E943-0EEF-4969-B334-5EE159848DFB}" dt="2025-01-23T17:20:52.971" v="6" actId="20577"/>
        <pc:sldMkLst>
          <pc:docMk/>
          <pc:sldMk cId="2297855740" sldId="1124"/>
        </pc:sldMkLst>
      </pc:sldChg>
    </pc:docChg>
  </pc:docChgLst>
  <pc:docChgLst>
    <pc:chgData name="Brisson, Anthony [NEA]" userId="a9bd9087-6ed7-4e66-b13b-027b6a88024d" providerId="ADAL" clId="{AB0B976E-98D4-4857-A369-3B74B4BFA852}"/>
    <pc:docChg chg="undo custSel addSld modSld">
      <pc:chgData name="Brisson, Anthony [NEA]" userId="a9bd9087-6ed7-4e66-b13b-027b6a88024d" providerId="ADAL" clId="{AB0B976E-98D4-4857-A369-3B74B4BFA852}" dt="2025-03-09T13:48:31.735" v="489" actId="1076"/>
      <pc:docMkLst>
        <pc:docMk/>
      </pc:docMkLst>
      <pc:sldChg chg="modSp mod">
        <pc:chgData name="Brisson, Anthony [NEA]" userId="a9bd9087-6ed7-4e66-b13b-027b6a88024d" providerId="ADAL" clId="{AB0B976E-98D4-4857-A369-3B74B4BFA852}" dt="2025-03-07T15:20:25.465" v="131" actId="14100"/>
        <pc:sldMkLst>
          <pc:docMk/>
          <pc:sldMk cId="3177817462" sldId="839"/>
        </pc:sldMkLst>
      </pc:sldChg>
      <pc:sldChg chg="modSp mod">
        <pc:chgData name="Brisson, Anthony [NEA]" userId="a9bd9087-6ed7-4e66-b13b-027b6a88024d" providerId="ADAL" clId="{AB0B976E-98D4-4857-A369-3B74B4BFA852}" dt="2025-03-07T15:19:20.386" v="118" actId="20577"/>
        <pc:sldMkLst>
          <pc:docMk/>
          <pc:sldMk cId="3577728318" sldId="1115"/>
        </pc:sldMkLst>
      </pc:sldChg>
      <pc:sldChg chg="addSp delSp modSp mod">
        <pc:chgData name="Brisson, Anthony [NEA]" userId="a9bd9087-6ed7-4e66-b13b-027b6a88024d" providerId="ADAL" clId="{AB0B976E-98D4-4857-A369-3B74B4BFA852}" dt="2025-03-07T15:14:30.748" v="99" actId="113"/>
        <pc:sldMkLst>
          <pc:docMk/>
          <pc:sldMk cId="2503596128" sldId="1116"/>
        </pc:sldMkLst>
      </pc:sldChg>
      <pc:sldChg chg="modSp mod">
        <pc:chgData name="Brisson, Anthony [NEA]" userId="a9bd9087-6ed7-4e66-b13b-027b6a88024d" providerId="ADAL" clId="{AB0B976E-98D4-4857-A369-3B74B4BFA852}" dt="2025-03-09T13:48:31.735" v="489" actId="1076"/>
        <pc:sldMkLst>
          <pc:docMk/>
          <pc:sldMk cId="181924992" sldId="1131"/>
        </pc:sldMkLst>
      </pc:sldChg>
      <pc:sldChg chg="add mod modShow">
        <pc:chgData name="Brisson, Anthony [NEA]" userId="a9bd9087-6ed7-4e66-b13b-027b6a88024d" providerId="ADAL" clId="{AB0B976E-98D4-4857-A369-3B74B4BFA852}" dt="2025-03-07T15:13:34.766" v="83" actId="729"/>
        <pc:sldMkLst>
          <pc:docMk/>
          <pc:sldMk cId="2495874499" sldId="1141"/>
        </pc:sldMkLst>
      </pc:sldChg>
      <pc:sldChg chg="modSp add mod">
        <pc:chgData name="Brisson, Anthony [NEA]" userId="a9bd9087-6ed7-4e66-b13b-027b6a88024d" providerId="ADAL" clId="{AB0B976E-98D4-4857-A369-3B74B4BFA852}" dt="2025-03-09T13:43:41.778" v="243" actId="20577"/>
        <pc:sldMkLst>
          <pc:docMk/>
          <pc:sldMk cId="304298514" sldId="1143"/>
        </pc:sldMkLst>
      </pc:sldChg>
    </pc:docChg>
  </pc:docChgLst>
  <pc:docChgLst>
    <pc:chgData name="Brisson, Anthony [NEA]" userId="a9bd9087-6ed7-4e66-b13b-027b6a88024d" providerId="ADAL" clId="{0C57C5C8-F141-4E36-AFC4-F91CF3F08045}"/>
    <pc:docChg chg="modSld">
      <pc:chgData name="Brisson, Anthony [NEA]" userId="a9bd9087-6ed7-4e66-b13b-027b6a88024d" providerId="ADAL" clId="{0C57C5C8-F141-4E36-AFC4-F91CF3F08045}" dt="2025-09-24T15:57:54.072" v="8" actId="20577"/>
      <pc:docMkLst>
        <pc:docMk/>
      </pc:docMkLst>
      <pc:sldChg chg="modSp mod">
        <pc:chgData name="Brisson, Anthony [NEA]" userId="a9bd9087-6ed7-4e66-b13b-027b6a88024d" providerId="ADAL" clId="{0C57C5C8-F141-4E36-AFC4-F91CF3F08045}" dt="2025-09-24T15:57:54.072" v="8" actId="20577"/>
        <pc:sldMkLst>
          <pc:docMk/>
          <pc:sldMk cId="4047149850" sldId="1140"/>
        </pc:sldMkLst>
        <pc:spChg chg="mod">
          <ac:chgData name="Brisson, Anthony [NEA]" userId="a9bd9087-6ed7-4e66-b13b-027b6a88024d" providerId="ADAL" clId="{0C57C5C8-F141-4E36-AFC4-F91CF3F08045}" dt="2025-09-24T15:57:54.072" v="8" actId="20577"/>
          <ac:spMkLst>
            <pc:docMk/>
            <pc:sldMk cId="4047149850" sldId="1140"/>
            <ac:spMk id="9" creationId="{EFC838B4-F031-8D42-C13D-0A08E63EA7F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4903E9-F832-4D01-ACD6-CE02BC530B2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B231D95B-1BB0-47B9-8A6C-A040B6A2A087}">
      <dgm:prSet phldrT="[Text]"/>
      <dgm:spPr>
        <a:xfrm>
          <a:off x="4569875" y="40148"/>
          <a:ext cx="1354197" cy="1354197"/>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Erode trust</a:t>
          </a:r>
        </a:p>
      </dgm:t>
    </dgm:pt>
    <dgm:pt modelId="{D874CC8F-0F17-41E4-9D46-41DFBC97227B}" type="parTrans" cxnId="{2E140D9C-A58A-43A2-93A1-F8E11358B8A7}">
      <dgm:prSet/>
      <dgm:spPr/>
      <dgm:t>
        <a:bodyPr/>
        <a:lstStyle/>
        <a:p>
          <a:endParaRPr lang="en-US"/>
        </a:p>
      </dgm:t>
    </dgm:pt>
    <dgm:pt modelId="{80A1754A-F0C3-469E-8D88-2AEE4D473AA9}" type="sibTrans" cxnId="{2E140D9C-A58A-43A2-93A1-F8E11358B8A7}">
      <dgm:prSet/>
      <dgm:spPr>
        <a:xfrm>
          <a:off x="1383817" y="911"/>
          <a:ext cx="5077899" cy="5077899"/>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BF89895-D07E-4A63-A319-F81816C784E3}">
      <dgm:prSet phldrT="[Text]"/>
      <dgm:spPr>
        <a:xfrm>
          <a:off x="5388280" y="2558939"/>
          <a:ext cx="1354197" cy="1354197"/>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Reduce funding</a:t>
          </a:r>
        </a:p>
      </dgm:t>
    </dgm:pt>
    <dgm:pt modelId="{4543E387-56E4-47A0-B64D-0E433A478D03}" type="parTrans" cxnId="{B4D2BAA1-FC72-4253-AFF7-083C3B38C793}">
      <dgm:prSet/>
      <dgm:spPr/>
      <dgm:t>
        <a:bodyPr/>
        <a:lstStyle/>
        <a:p>
          <a:endParaRPr lang="en-US"/>
        </a:p>
      </dgm:t>
    </dgm:pt>
    <dgm:pt modelId="{8A85FF15-257C-4FDB-9463-BB802A26CAED}" type="sibTrans" cxnId="{B4D2BAA1-FC72-4253-AFF7-083C3B38C793}">
      <dgm:prSet/>
      <dgm:spPr>
        <a:xfrm>
          <a:off x="1383817" y="911"/>
          <a:ext cx="5077899" cy="5077899"/>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F4CF014E-55F5-47DF-90D4-BB6E4A0C92F6}">
      <dgm:prSet phldrT="[Text]"/>
      <dgm:spPr>
        <a:xfrm>
          <a:off x="3245668" y="4115637"/>
          <a:ext cx="1354197" cy="1354197"/>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Increase apathy &amp; cynicism</a:t>
          </a:r>
        </a:p>
      </dgm:t>
    </dgm:pt>
    <dgm:pt modelId="{F26815D0-012C-4403-B0E6-D25F353D26D6}" type="parTrans" cxnId="{F96920CF-DC3D-46EC-B940-F8B6824CC5D0}">
      <dgm:prSet/>
      <dgm:spPr/>
      <dgm:t>
        <a:bodyPr/>
        <a:lstStyle/>
        <a:p>
          <a:endParaRPr lang="en-US"/>
        </a:p>
      </dgm:t>
    </dgm:pt>
    <dgm:pt modelId="{2B7523D5-C547-4B50-8138-10F735B31C64}" type="sibTrans" cxnId="{F96920CF-DC3D-46EC-B940-F8B6824CC5D0}">
      <dgm:prSet/>
      <dgm:spPr>
        <a:xfrm>
          <a:off x="1383817" y="911"/>
          <a:ext cx="5077899" cy="5077899"/>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EFCD235B-63BA-43F1-B9CE-AD7D809A17BE}">
      <dgm:prSet phldrT="[Text]"/>
      <dgm:spPr>
        <a:xfrm>
          <a:off x="1103056" y="2558939"/>
          <a:ext cx="1354197" cy="1354197"/>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Reduce Participation</a:t>
          </a:r>
        </a:p>
      </dgm:t>
    </dgm:pt>
    <dgm:pt modelId="{B0C3C65F-1906-4F01-9D72-3646670F3DA8}" type="parTrans" cxnId="{1C96F960-5712-462F-A794-09FEE59013BE}">
      <dgm:prSet/>
      <dgm:spPr/>
      <dgm:t>
        <a:bodyPr/>
        <a:lstStyle/>
        <a:p>
          <a:endParaRPr lang="en-US"/>
        </a:p>
      </dgm:t>
    </dgm:pt>
    <dgm:pt modelId="{B3D692E4-5D63-489F-A9DA-5690962EF25B}" type="sibTrans" cxnId="{1C96F960-5712-462F-A794-09FEE59013BE}">
      <dgm:prSet/>
      <dgm:spPr>
        <a:xfrm>
          <a:off x="1383817" y="911"/>
          <a:ext cx="5077899" cy="5077899"/>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AC411BC0-5812-422E-9D1F-087AA9266C2B}">
      <dgm:prSet phldrT="[Text]"/>
      <dgm:spPr>
        <a:xfrm>
          <a:off x="1921461" y="40148"/>
          <a:ext cx="1354197" cy="1354197"/>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Sow racial and gender division</a:t>
          </a:r>
        </a:p>
      </dgm:t>
    </dgm:pt>
    <dgm:pt modelId="{EA019FA7-02F1-4874-B8AA-F79ED7F6C908}" type="parTrans" cxnId="{887B968B-2971-49BF-8CE8-D2BF985A8002}">
      <dgm:prSet/>
      <dgm:spPr/>
      <dgm:t>
        <a:bodyPr/>
        <a:lstStyle/>
        <a:p>
          <a:endParaRPr lang="en-US"/>
        </a:p>
      </dgm:t>
    </dgm:pt>
    <dgm:pt modelId="{936C03F1-5E34-42E0-9696-2D8DF0EF399F}" type="sibTrans" cxnId="{887B968B-2971-49BF-8CE8-D2BF985A8002}">
      <dgm:prSet/>
      <dgm:spPr>
        <a:xfrm>
          <a:off x="1383817" y="911"/>
          <a:ext cx="5077899" cy="5077899"/>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84B4CB3-FDC7-437F-9011-506262D22D42}" type="pres">
      <dgm:prSet presAssocID="{984903E9-F832-4D01-ACD6-CE02BC530B23}" presName="cycle" presStyleCnt="0">
        <dgm:presLayoutVars>
          <dgm:dir/>
          <dgm:resizeHandles val="exact"/>
        </dgm:presLayoutVars>
      </dgm:prSet>
      <dgm:spPr/>
    </dgm:pt>
    <dgm:pt modelId="{D370FE1E-6544-4186-BC01-582C0B094BF6}" type="pres">
      <dgm:prSet presAssocID="{B231D95B-1BB0-47B9-8A6C-A040B6A2A087}" presName="dummy" presStyleCnt="0"/>
      <dgm:spPr/>
    </dgm:pt>
    <dgm:pt modelId="{C03C2AF6-E930-4B99-8E5F-CABE41D6FC23}" type="pres">
      <dgm:prSet presAssocID="{B231D95B-1BB0-47B9-8A6C-A040B6A2A087}" presName="node" presStyleLbl="revTx" presStyleIdx="0" presStyleCnt="5">
        <dgm:presLayoutVars>
          <dgm:bulletEnabled val="1"/>
        </dgm:presLayoutVars>
      </dgm:prSet>
      <dgm:spPr/>
    </dgm:pt>
    <dgm:pt modelId="{2B09B7D1-7144-4327-BF3C-DADED593AB2B}" type="pres">
      <dgm:prSet presAssocID="{80A1754A-F0C3-469E-8D88-2AEE4D473AA9}" presName="sibTrans" presStyleLbl="node1" presStyleIdx="0" presStyleCnt="5"/>
      <dgm:spPr/>
    </dgm:pt>
    <dgm:pt modelId="{2B356346-51EA-405F-B766-56A6D210F6D4}" type="pres">
      <dgm:prSet presAssocID="{9BF89895-D07E-4A63-A319-F81816C784E3}" presName="dummy" presStyleCnt="0"/>
      <dgm:spPr/>
    </dgm:pt>
    <dgm:pt modelId="{1974AE99-92AA-4F5B-B2C7-D6CBFFFEE452}" type="pres">
      <dgm:prSet presAssocID="{9BF89895-D07E-4A63-A319-F81816C784E3}" presName="node" presStyleLbl="revTx" presStyleIdx="1" presStyleCnt="5">
        <dgm:presLayoutVars>
          <dgm:bulletEnabled val="1"/>
        </dgm:presLayoutVars>
      </dgm:prSet>
      <dgm:spPr/>
    </dgm:pt>
    <dgm:pt modelId="{C521538B-D6F5-4427-8471-3BDE865AF8DF}" type="pres">
      <dgm:prSet presAssocID="{8A85FF15-257C-4FDB-9463-BB802A26CAED}" presName="sibTrans" presStyleLbl="node1" presStyleIdx="1" presStyleCnt="5"/>
      <dgm:spPr/>
    </dgm:pt>
    <dgm:pt modelId="{BA8DCD4E-529E-4B80-8459-CBE8CFBE68DD}" type="pres">
      <dgm:prSet presAssocID="{F4CF014E-55F5-47DF-90D4-BB6E4A0C92F6}" presName="dummy" presStyleCnt="0"/>
      <dgm:spPr/>
    </dgm:pt>
    <dgm:pt modelId="{55F108F8-1C7E-4E86-9CE8-743ADBEB2A96}" type="pres">
      <dgm:prSet presAssocID="{F4CF014E-55F5-47DF-90D4-BB6E4A0C92F6}" presName="node" presStyleLbl="revTx" presStyleIdx="2" presStyleCnt="5">
        <dgm:presLayoutVars>
          <dgm:bulletEnabled val="1"/>
        </dgm:presLayoutVars>
      </dgm:prSet>
      <dgm:spPr/>
    </dgm:pt>
    <dgm:pt modelId="{6BE874BB-DAE4-48B5-9FAA-F59A96D58E9D}" type="pres">
      <dgm:prSet presAssocID="{2B7523D5-C547-4B50-8138-10F735B31C64}" presName="sibTrans" presStyleLbl="node1" presStyleIdx="2" presStyleCnt="5"/>
      <dgm:spPr/>
    </dgm:pt>
    <dgm:pt modelId="{16C0F1A7-6A10-4BC3-BBD0-21FE1410908C}" type="pres">
      <dgm:prSet presAssocID="{EFCD235B-63BA-43F1-B9CE-AD7D809A17BE}" presName="dummy" presStyleCnt="0"/>
      <dgm:spPr/>
    </dgm:pt>
    <dgm:pt modelId="{E199F75B-AB28-4CCB-B70D-FA6D30EE5CCC}" type="pres">
      <dgm:prSet presAssocID="{EFCD235B-63BA-43F1-B9CE-AD7D809A17BE}" presName="node" presStyleLbl="revTx" presStyleIdx="3" presStyleCnt="5">
        <dgm:presLayoutVars>
          <dgm:bulletEnabled val="1"/>
        </dgm:presLayoutVars>
      </dgm:prSet>
      <dgm:spPr/>
    </dgm:pt>
    <dgm:pt modelId="{9111BA24-FD4E-4634-BD5B-30FC22A4D7AA}" type="pres">
      <dgm:prSet presAssocID="{B3D692E4-5D63-489F-A9DA-5690962EF25B}" presName="sibTrans" presStyleLbl="node1" presStyleIdx="3" presStyleCnt="5"/>
      <dgm:spPr/>
    </dgm:pt>
    <dgm:pt modelId="{4DDB5E08-0911-43DD-9191-CA616F292200}" type="pres">
      <dgm:prSet presAssocID="{AC411BC0-5812-422E-9D1F-087AA9266C2B}" presName="dummy" presStyleCnt="0"/>
      <dgm:spPr/>
    </dgm:pt>
    <dgm:pt modelId="{2923B6BE-4311-44BF-86F9-274B00203BFE}" type="pres">
      <dgm:prSet presAssocID="{AC411BC0-5812-422E-9D1F-087AA9266C2B}" presName="node" presStyleLbl="revTx" presStyleIdx="4" presStyleCnt="5" custScaleX="125256" custRadScaleRad="99881" custRadScaleInc="-17845">
        <dgm:presLayoutVars>
          <dgm:bulletEnabled val="1"/>
        </dgm:presLayoutVars>
      </dgm:prSet>
      <dgm:spPr/>
    </dgm:pt>
    <dgm:pt modelId="{9DD5CBE1-9E62-4739-A219-7432B4BF56DC}" type="pres">
      <dgm:prSet presAssocID="{936C03F1-5E34-42E0-9696-2D8DF0EF399F}" presName="sibTrans" presStyleLbl="node1" presStyleIdx="4" presStyleCnt="5"/>
      <dgm:spPr/>
    </dgm:pt>
  </dgm:ptLst>
  <dgm:cxnLst>
    <dgm:cxn modelId="{BA1EB502-A053-4698-93E7-355E44579713}" type="presOf" srcId="{9BF89895-D07E-4A63-A319-F81816C784E3}" destId="{1974AE99-92AA-4F5B-B2C7-D6CBFFFEE452}" srcOrd="0" destOrd="0" presId="urn:microsoft.com/office/officeart/2005/8/layout/cycle1"/>
    <dgm:cxn modelId="{67F5061D-9923-4BE3-A656-9EF4EE51634A}" type="presOf" srcId="{AC411BC0-5812-422E-9D1F-087AA9266C2B}" destId="{2923B6BE-4311-44BF-86F9-274B00203BFE}" srcOrd="0" destOrd="0" presId="urn:microsoft.com/office/officeart/2005/8/layout/cycle1"/>
    <dgm:cxn modelId="{6F128F20-BD5C-4DAC-BADB-3862CF86F1EA}" type="presOf" srcId="{80A1754A-F0C3-469E-8D88-2AEE4D473AA9}" destId="{2B09B7D1-7144-4327-BF3C-DADED593AB2B}" srcOrd="0" destOrd="0" presId="urn:microsoft.com/office/officeart/2005/8/layout/cycle1"/>
    <dgm:cxn modelId="{C02A6021-21C3-4585-AB43-46FC5D2DC181}" type="presOf" srcId="{EFCD235B-63BA-43F1-B9CE-AD7D809A17BE}" destId="{E199F75B-AB28-4CCB-B70D-FA6D30EE5CCC}" srcOrd="0" destOrd="0" presId="urn:microsoft.com/office/officeart/2005/8/layout/cycle1"/>
    <dgm:cxn modelId="{1C96F960-5712-462F-A794-09FEE59013BE}" srcId="{984903E9-F832-4D01-ACD6-CE02BC530B23}" destId="{EFCD235B-63BA-43F1-B9CE-AD7D809A17BE}" srcOrd="3" destOrd="0" parTransId="{B0C3C65F-1906-4F01-9D72-3646670F3DA8}" sibTransId="{B3D692E4-5D63-489F-A9DA-5690962EF25B}"/>
    <dgm:cxn modelId="{DFCFC54A-C44C-46FC-BB38-08D1CB2A62BF}" type="presOf" srcId="{B231D95B-1BB0-47B9-8A6C-A040B6A2A087}" destId="{C03C2AF6-E930-4B99-8E5F-CABE41D6FC23}" srcOrd="0" destOrd="0" presId="urn:microsoft.com/office/officeart/2005/8/layout/cycle1"/>
    <dgm:cxn modelId="{B3C74D4B-6781-4CD0-831A-C310E48E4640}" type="presOf" srcId="{F4CF014E-55F5-47DF-90D4-BB6E4A0C92F6}" destId="{55F108F8-1C7E-4E86-9CE8-743ADBEB2A96}" srcOrd="0" destOrd="0" presId="urn:microsoft.com/office/officeart/2005/8/layout/cycle1"/>
    <dgm:cxn modelId="{DCA1F551-4393-454D-B2E0-6FC6A54035A8}" type="presOf" srcId="{8A85FF15-257C-4FDB-9463-BB802A26CAED}" destId="{C521538B-D6F5-4427-8471-3BDE865AF8DF}" srcOrd="0" destOrd="0" presId="urn:microsoft.com/office/officeart/2005/8/layout/cycle1"/>
    <dgm:cxn modelId="{887B968B-2971-49BF-8CE8-D2BF985A8002}" srcId="{984903E9-F832-4D01-ACD6-CE02BC530B23}" destId="{AC411BC0-5812-422E-9D1F-087AA9266C2B}" srcOrd="4" destOrd="0" parTransId="{EA019FA7-02F1-4874-B8AA-F79ED7F6C908}" sibTransId="{936C03F1-5E34-42E0-9696-2D8DF0EF399F}"/>
    <dgm:cxn modelId="{497D298D-3E6F-4EEA-9F0F-2DFB06E4D9BE}" type="presOf" srcId="{984903E9-F832-4D01-ACD6-CE02BC530B23}" destId="{984B4CB3-FDC7-437F-9011-506262D22D42}" srcOrd="0" destOrd="0" presId="urn:microsoft.com/office/officeart/2005/8/layout/cycle1"/>
    <dgm:cxn modelId="{2E140D9C-A58A-43A2-93A1-F8E11358B8A7}" srcId="{984903E9-F832-4D01-ACD6-CE02BC530B23}" destId="{B231D95B-1BB0-47B9-8A6C-A040B6A2A087}" srcOrd="0" destOrd="0" parTransId="{D874CC8F-0F17-41E4-9D46-41DFBC97227B}" sibTransId="{80A1754A-F0C3-469E-8D88-2AEE4D473AA9}"/>
    <dgm:cxn modelId="{B4D2BAA1-FC72-4253-AFF7-083C3B38C793}" srcId="{984903E9-F832-4D01-ACD6-CE02BC530B23}" destId="{9BF89895-D07E-4A63-A319-F81816C784E3}" srcOrd="1" destOrd="0" parTransId="{4543E387-56E4-47A0-B64D-0E433A478D03}" sibTransId="{8A85FF15-257C-4FDB-9463-BB802A26CAED}"/>
    <dgm:cxn modelId="{4EBA9AA4-F1DA-4017-AC48-F1878DF5F9B6}" type="presOf" srcId="{2B7523D5-C547-4B50-8138-10F735B31C64}" destId="{6BE874BB-DAE4-48B5-9FAA-F59A96D58E9D}" srcOrd="0" destOrd="0" presId="urn:microsoft.com/office/officeart/2005/8/layout/cycle1"/>
    <dgm:cxn modelId="{91F50CAD-6B01-4C65-84AE-C71496574E52}" type="presOf" srcId="{B3D692E4-5D63-489F-A9DA-5690962EF25B}" destId="{9111BA24-FD4E-4634-BD5B-30FC22A4D7AA}" srcOrd="0" destOrd="0" presId="urn:microsoft.com/office/officeart/2005/8/layout/cycle1"/>
    <dgm:cxn modelId="{F96920CF-DC3D-46EC-B940-F8B6824CC5D0}" srcId="{984903E9-F832-4D01-ACD6-CE02BC530B23}" destId="{F4CF014E-55F5-47DF-90D4-BB6E4A0C92F6}" srcOrd="2" destOrd="0" parTransId="{F26815D0-012C-4403-B0E6-D25F353D26D6}" sibTransId="{2B7523D5-C547-4B50-8138-10F735B31C64}"/>
    <dgm:cxn modelId="{A4200DEC-9BF8-4526-B031-290FED4A2701}" type="presOf" srcId="{936C03F1-5E34-42E0-9696-2D8DF0EF399F}" destId="{9DD5CBE1-9E62-4739-A219-7432B4BF56DC}" srcOrd="0" destOrd="0" presId="urn:microsoft.com/office/officeart/2005/8/layout/cycle1"/>
    <dgm:cxn modelId="{D6D744E6-8D86-4A34-A85F-B47CA5200FE2}" type="presParOf" srcId="{984B4CB3-FDC7-437F-9011-506262D22D42}" destId="{D370FE1E-6544-4186-BC01-582C0B094BF6}" srcOrd="0" destOrd="0" presId="urn:microsoft.com/office/officeart/2005/8/layout/cycle1"/>
    <dgm:cxn modelId="{068DA279-9480-4E8F-AD98-74F59A78212D}" type="presParOf" srcId="{984B4CB3-FDC7-437F-9011-506262D22D42}" destId="{C03C2AF6-E930-4B99-8E5F-CABE41D6FC23}" srcOrd="1" destOrd="0" presId="urn:microsoft.com/office/officeart/2005/8/layout/cycle1"/>
    <dgm:cxn modelId="{6C660069-A6D9-4325-BB9E-ECD4B7C2AF49}" type="presParOf" srcId="{984B4CB3-FDC7-437F-9011-506262D22D42}" destId="{2B09B7D1-7144-4327-BF3C-DADED593AB2B}" srcOrd="2" destOrd="0" presId="urn:microsoft.com/office/officeart/2005/8/layout/cycle1"/>
    <dgm:cxn modelId="{33D6F5DB-D9E2-4647-A4B3-3C08A3A5632D}" type="presParOf" srcId="{984B4CB3-FDC7-437F-9011-506262D22D42}" destId="{2B356346-51EA-405F-B766-56A6D210F6D4}" srcOrd="3" destOrd="0" presId="urn:microsoft.com/office/officeart/2005/8/layout/cycle1"/>
    <dgm:cxn modelId="{BB9D4A01-7DCA-4A07-B22E-6F27C2D624C4}" type="presParOf" srcId="{984B4CB3-FDC7-437F-9011-506262D22D42}" destId="{1974AE99-92AA-4F5B-B2C7-D6CBFFFEE452}" srcOrd="4" destOrd="0" presId="urn:microsoft.com/office/officeart/2005/8/layout/cycle1"/>
    <dgm:cxn modelId="{3419E549-F428-4C90-8E09-75DF5B69F4B3}" type="presParOf" srcId="{984B4CB3-FDC7-437F-9011-506262D22D42}" destId="{C521538B-D6F5-4427-8471-3BDE865AF8DF}" srcOrd="5" destOrd="0" presId="urn:microsoft.com/office/officeart/2005/8/layout/cycle1"/>
    <dgm:cxn modelId="{081A3F4F-017E-4892-97CA-D1862CA3C144}" type="presParOf" srcId="{984B4CB3-FDC7-437F-9011-506262D22D42}" destId="{BA8DCD4E-529E-4B80-8459-CBE8CFBE68DD}" srcOrd="6" destOrd="0" presId="urn:microsoft.com/office/officeart/2005/8/layout/cycle1"/>
    <dgm:cxn modelId="{C68BE8BB-F5B0-4ED0-9D04-4D4D7D57EA5A}" type="presParOf" srcId="{984B4CB3-FDC7-437F-9011-506262D22D42}" destId="{55F108F8-1C7E-4E86-9CE8-743ADBEB2A96}" srcOrd="7" destOrd="0" presId="urn:microsoft.com/office/officeart/2005/8/layout/cycle1"/>
    <dgm:cxn modelId="{EF9B6028-456B-4A8C-9E0A-3D07E2983E69}" type="presParOf" srcId="{984B4CB3-FDC7-437F-9011-506262D22D42}" destId="{6BE874BB-DAE4-48B5-9FAA-F59A96D58E9D}" srcOrd="8" destOrd="0" presId="urn:microsoft.com/office/officeart/2005/8/layout/cycle1"/>
    <dgm:cxn modelId="{26007E18-9DA8-4EDA-82FE-F9BCFEDF7FFC}" type="presParOf" srcId="{984B4CB3-FDC7-437F-9011-506262D22D42}" destId="{16C0F1A7-6A10-4BC3-BBD0-21FE1410908C}" srcOrd="9" destOrd="0" presId="urn:microsoft.com/office/officeart/2005/8/layout/cycle1"/>
    <dgm:cxn modelId="{818627D3-7D0C-4FFE-9994-4E4AD69D59B4}" type="presParOf" srcId="{984B4CB3-FDC7-437F-9011-506262D22D42}" destId="{E199F75B-AB28-4CCB-B70D-FA6D30EE5CCC}" srcOrd="10" destOrd="0" presId="urn:microsoft.com/office/officeart/2005/8/layout/cycle1"/>
    <dgm:cxn modelId="{CF4DBB47-EC0E-4DDB-B46B-3FE15F14C538}" type="presParOf" srcId="{984B4CB3-FDC7-437F-9011-506262D22D42}" destId="{9111BA24-FD4E-4634-BD5B-30FC22A4D7AA}" srcOrd="11" destOrd="0" presId="urn:microsoft.com/office/officeart/2005/8/layout/cycle1"/>
    <dgm:cxn modelId="{9BF8C9BE-E821-4477-A58D-495D9B2FB066}" type="presParOf" srcId="{984B4CB3-FDC7-437F-9011-506262D22D42}" destId="{4DDB5E08-0911-43DD-9191-CA616F292200}" srcOrd="12" destOrd="0" presId="urn:microsoft.com/office/officeart/2005/8/layout/cycle1"/>
    <dgm:cxn modelId="{A128095C-993D-45A1-A2B1-99C2CC8443F0}" type="presParOf" srcId="{984B4CB3-FDC7-437F-9011-506262D22D42}" destId="{2923B6BE-4311-44BF-86F9-274B00203BFE}" srcOrd="13" destOrd="0" presId="urn:microsoft.com/office/officeart/2005/8/layout/cycle1"/>
    <dgm:cxn modelId="{0C009F5B-B55C-472F-83F8-D48F5D5F997A}" type="presParOf" srcId="{984B4CB3-FDC7-437F-9011-506262D22D42}" destId="{9DD5CBE1-9E62-4739-A219-7432B4BF56DC}"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C2AF6-E930-4B99-8E5F-CABE41D6FC23}">
      <dsp:nvSpPr>
        <dsp:cNvPr id="0" name=""/>
        <dsp:cNvSpPr/>
      </dsp:nvSpPr>
      <dsp:spPr>
        <a:xfrm>
          <a:off x="4535952" y="40136"/>
          <a:ext cx="1298251" cy="129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ysClr val="windowText" lastClr="000000">
                  <a:hueOff val="0"/>
                  <a:satOff val="0"/>
                  <a:lumOff val="0"/>
                  <a:alphaOff val="0"/>
                </a:sysClr>
              </a:solidFill>
              <a:latin typeface="Calibri" panose="020F0502020204030204"/>
              <a:ea typeface="+mn-ea"/>
              <a:cs typeface="+mn-cs"/>
            </a:rPr>
            <a:t>Erode trust</a:t>
          </a:r>
        </a:p>
      </dsp:txBody>
      <dsp:txXfrm>
        <a:off x="4535952" y="40136"/>
        <a:ext cx="1298251" cy="1298251"/>
      </dsp:txXfrm>
    </dsp:sp>
    <dsp:sp modelId="{2B09B7D1-7144-4327-BF3C-DADED593AB2B}">
      <dsp:nvSpPr>
        <dsp:cNvPr id="0" name=""/>
        <dsp:cNvSpPr/>
      </dsp:nvSpPr>
      <dsp:spPr>
        <a:xfrm>
          <a:off x="1482085" y="2589"/>
          <a:ext cx="4867403" cy="4867403"/>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74AE99-92AA-4F5B-B2C7-D6CBFFFEE452}">
      <dsp:nvSpPr>
        <dsp:cNvPr id="0" name=""/>
        <dsp:cNvSpPr/>
      </dsp:nvSpPr>
      <dsp:spPr>
        <a:xfrm>
          <a:off x="5320416" y="2454470"/>
          <a:ext cx="1298251" cy="129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ysClr val="windowText" lastClr="000000">
                  <a:hueOff val="0"/>
                  <a:satOff val="0"/>
                  <a:lumOff val="0"/>
                  <a:alphaOff val="0"/>
                </a:sysClr>
              </a:solidFill>
              <a:latin typeface="Calibri" panose="020F0502020204030204"/>
              <a:ea typeface="+mn-ea"/>
              <a:cs typeface="+mn-cs"/>
            </a:rPr>
            <a:t>Reduce funding</a:t>
          </a:r>
        </a:p>
      </dsp:txBody>
      <dsp:txXfrm>
        <a:off x="5320416" y="2454470"/>
        <a:ext cx="1298251" cy="1298251"/>
      </dsp:txXfrm>
    </dsp:sp>
    <dsp:sp modelId="{C521538B-D6F5-4427-8471-3BDE865AF8DF}">
      <dsp:nvSpPr>
        <dsp:cNvPr id="0" name=""/>
        <dsp:cNvSpPr/>
      </dsp:nvSpPr>
      <dsp:spPr>
        <a:xfrm>
          <a:off x="1482085" y="2589"/>
          <a:ext cx="4867403" cy="4867403"/>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108F8-1C7E-4E86-9CE8-743ADBEB2A96}">
      <dsp:nvSpPr>
        <dsp:cNvPr id="0" name=""/>
        <dsp:cNvSpPr/>
      </dsp:nvSpPr>
      <dsp:spPr>
        <a:xfrm>
          <a:off x="3266661" y="3946611"/>
          <a:ext cx="1298251" cy="129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ysClr val="windowText" lastClr="000000">
                  <a:hueOff val="0"/>
                  <a:satOff val="0"/>
                  <a:lumOff val="0"/>
                  <a:alphaOff val="0"/>
                </a:sysClr>
              </a:solidFill>
              <a:latin typeface="Calibri" panose="020F0502020204030204"/>
              <a:ea typeface="+mn-ea"/>
              <a:cs typeface="+mn-cs"/>
            </a:rPr>
            <a:t>Increase apathy &amp; cynicism</a:t>
          </a:r>
        </a:p>
      </dsp:txBody>
      <dsp:txXfrm>
        <a:off x="3266661" y="3946611"/>
        <a:ext cx="1298251" cy="1298251"/>
      </dsp:txXfrm>
    </dsp:sp>
    <dsp:sp modelId="{6BE874BB-DAE4-48B5-9FAA-F59A96D58E9D}">
      <dsp:nvSpPr>
        <dsp:cNvPr id="0" name=""/>
        <dsp:cNvSpPr/>
      </dsp:nvSpPr>
      <dsp:spPr>
        <a:xfrm>
          <a:off x="1482085" y="2589"/>
          <a:ext cx="4867403" cy="4867403"/>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9F75B-AB28-4CCB-B70D-FA6D30EE5CCC}">
      <dsp:nvSpPr>
        <dsp:cNvPr id="0" name=""/>
        <dsp:cNvSpPr/>
      </dsp:nvSpPr>
      <dsp:spPr>
        <a:xfrm>
          <a:off x="1212906" y="2454470"/>
          <a:ext cx="1298251" cy="129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ysClr val="windowText" lastClr="000000">
                  <a:hueOff val="0"/>
                  <a:satOff val="0"/>
                  <a:lumOff val="0"/>
                  <a:alphaOff val="0"/>
                </a:sysClr>
              </a:solidFill>
              <a:latin typeface="Calibri" panose="020F0502020204030204"/>
              <a:ea typeface="+mn-ea"/>
              <a:cs typeface="+mn-cs"/>
            </a:rPr>
            <a:t>Reduce Participation</a:t>
          </a:r>
        </a:p>
      </dsp:txBody>
      <dsp:txXfrm>
        <a:off x="1212906" y="2454470"/>
        <a:ext cx="1298251" cy="1298251"/>
      </dsp:txXfrm>
    </dsp:sp>
    <dsp:sp modelId="{9111BA24-FD4E-4634-BD5B-30FC22A4D7AA}">
      <dsp:nvSpPr>
        <dsp:cNvPr id="0" name=""/>
        <dsp:cNvSpPr/>
      </dsp:nvSpPr>
      <dsp:spPr>
        <a:xfrm>
          <a:off x="1482124" y="8065"/>
          <a:ext cx="4867403" cy="4867403"/>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23B6BE-4311-44BF-86F9-274B00203BFE}">
      <dsp:nvSpPr>
        <dsp:cNvPr id="0" name=""/>
        <dsp:cNvSpPr/>
      </dsp:nvSpPr>
      <dsp:spPr>
        <a:xfrm>
          <a:off x="1708166" y="141765"/>
          <a:ext cx="1626138" cy="129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ysClr val="windowText" lastClr="000000">
                  <a:hueOff val="0"/>
                  <a:satOff val="0"/>
                  <a:lumOff val="0"/>
                  <a:alphaOff val="0"/>
                </a:sysClr>
              </a:solidFill>
              <a:latin typeface="Calibri" panose="020F0502020204030204"/>
              <a:ea typeface="+mn-ea"/>
              <a:cs typeface="+mn-cs"/>
            </a:rPr>
            <a:t>Sow racial and gender division</a:t>
          </a:r>
        </a:p>
      </dsp:txBody>
      <dsp:txXfrm>
        <a:off x="1708166" y="141765"/>
        <a:ext cx="1626138" cy="1298251"/>
      </dsp:txXfrm>
    </dsp:sp>
    <dsp:sp modelId="{9DD5CBE1-9E62-4739-A219-7432B4BF56DC}">
      <dsp:nvSpPr>
        <dsp:cNvPr id="0" name=""/>
        <dsp:cNvSpPr/>
      </dsp:nvSpPr>
      <dsp:spPr>
        <a:xfrm>
          <a:off x="1486691" y="3964"/>
          <a:ext cx="4867403" cy="4867403"/>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3B449A-C7A0-4635-B448-3E4913D2E010}"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9FB2D-5FC8-4C1C-8A3B-785BD7AE3305}" type="slidenum">
              <a:rPr lang="en-US" smtClean="0"/>
              <a:t>‹#›</a:t>
            </a:fld>
            <a:endParaRPr lang="en-US"/>
          </a:p>
        </p:txBody>
      </p:sp>
    </p:spTree>
    <p:extLst>
      <p:ext uri="{BB962C8B-B14F-4D97-AF65-F5344CB8AC3E}">
        <p14:creationId xmlns:p14="http://schemas.microsoft.com/office/powerpoint/2010/main" val="3384356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8BB45193-70B6-2C09-3D9D-2494D9B23159}"/>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7E609010-3898-BB27-160D-91FB350190D1}"/>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842ECB0B-DE45-66E1-C683-6D1852974F88}"/>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US" sz="1200" b="1" dirty="0">
              <a:solidFill>
                <a:schemeClr val="accent2">
                  <a:lumMod val="40000"/>
                  <a:lumOff val="60000"/>
                </a:schemeClr>
              </a:solidFill>
            </a:endParaRPr>
          </a:p>
        </p:txBody>
      </p:sp>
    </p:spTree>
    <p:extLst>
      <p:ext uri="{BB962C8B-B14F-4D97-AF65-F5344CB8AC3E}">
        <p14:creationId xmlns:p14="http://schemas.microsoft.com/office/powerpoint/2010/main" val="2954565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7AC4DA6B-3172-A603-9B5F-FF63764E0BFB}"/>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D4C1937E-EEFF-754A-957D-435BD72EA80A}"/>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4129C17F-BB20-DC20-72F0-38BAF7EBBC94}"/>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US" sz="1200" b="1" dirty="0">
              <a:solidFill>
                <a:schemeClr val="accent2">
                  <a:lumMod val="40000"/>
                  <a:lumOff val="60000"/>
                </a:schemeClr>
              </a:solidFill>
            </a:endParaRPr>
          </a:p>
        </p:txBody>
      </p:sp>
    </p:spTree>
    <p:extLst>
      <p:ext uri="{BB962C8B-B14F-4D97-AF65-F5344CB8AC3E}">
        <p14:creationId xmlns:p14="http://schemas.microsoft.com/office/powerpoint/2010/main" val="2004525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A07A7637-6239-FC78-55A2-23FE3703C827}"/>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EEEE756C-FB87-1D97-72C9-454BBF9E52D8}"/>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92A88016-146E-78FD-8F5C-50A5FF6EB4B0}"/>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US" sz="1200" b="1" dirty="0">
              <a:solidFill>
                <a:schemeClr val="accent2">
                  <a:lumMod val="40000"/>
                  <a:lumOff val="60000"/>
                </a:schemeClr>
              </a:solidFill>
            </a:endParaRPr>
          </a:p>
        </p:txBody>
      </p:sp>
    </p:spTree>
    <p:extLst>
      <p:ext uri="{BB962C8B-B14F-4D97-AF65-F5344CB8AC3E}">
        <p14:creationId xmlns:p14="http://schemas.microsoft.com/office/powerpoint/2010/main" val="2846849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3E81F8C6-7FC1-51C0-20F5-F9BE978AE1BB}"/>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59992B77-A5FC-B417-5F54-F15932DEF419}"/>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AB4F0CAB-381B-EE6A-8B2C-7E1CB1321C89}"/>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US" sz="1200" b="1" dirty="0">
              <a:solidFill>
                <a:schemeClr val="accent2">
                  <a:lumMod val="40000"/>
                  <a:lumOff val="60000"/>
                </a:schemeClr>
              </a:solidFill>
            </a:endParaRPr>
          </a:p>
        </p:txBody>
      </p:sp>
    </p:spTree>
    <p:extLst>
      <p:ext uri="{BB962C8B-B14F-4D97-AF65-F5344CB8AC3E}">
        <p14:creationId xmlns:p14="http://schemas.microsoft.com/office/powerpoint/2010/main" val="2517403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C51A5303-4E9E-722C-B2EE-0C3755083C53}"/>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952CE128-B417-7380-B30A-5549524E5481}"/>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17559BFF-370C-8DA4-ADAF-C317E26A724C}"/>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US" sz="1200" b="1" dirty="0">
                <a:solidFill>
                  <a:schemeClr val="accent2">
                    <a:lumMod val="40000"/>
                    <a:lumOff val="60000"/>
                  </a:schemeClr>
                </a:solidFill>
              </a:rPr>
              <a:t>Legal</a:t>
            </a:r>
          </a:p>
          <a:p>
            <a:pPr marL="457200" indent="-457200">
              <a:buFont typeface="Arial" panose="020B0604020202020204" pitchFamily="34" charset="0"/>
              <a:buChar char="•"/>
            </a:pPr>
            <a:r>
              <a:rPr lang="en-US" sz="1200" b="1" dirty="0">
                <a:solidFill>
                  <a:schemeClr val="accent2">
                    <a:lumMod val="40000"/>
                    <a:lumOff val="60000"/>
                  </a:schemeClr>
                </a:solidFill>
              </a:rPr>
              <a:t>Amicus Briefs, Lawsuits, Letters to Districts, Know Your Rights Guides</a:t>
            </a:r>
          </a:p>
          <a:p>
            <a:r>
              <a:rPr lang="en-US" sz="1200" b="1" dirty="0">
                <a:solidFill>
                  <a:schemeClr val="accent2">
                    <a:lumMod val="40000"/>
                    <a:lumOff val="60000"/>
                  </a:schemeClr>
                </a:solidFill>
              </a:rPr>
              <a:t>Government Relations</a:t>
            </a:r>
          </a:p>
          <a:p>
            <a:pPr marL="457200" indent="-457200">
              <a:buFont typeface="Arial" panose="020B0604020202020204" pitchFamily="34" charset="0"/>
              <a:buChar char="•"/>
            </a:pPr>
            <a:r>
              <a:rPr lang="en-US" sz="1200" b="1" dirty="0">
                <a:solidFill>
                  <a:schemeClr val="accent2">
                    <a:lumMod val="40000"/>
                    <a:lumOff val="60000"/>
                  </a:schemeClr>
                </a:solidFill>
              </a:rPr>
              <a:t>Sign-on letters, member testimonies, member stories</a:t>
            </a:r>
          </a:p>
          <a:p>
            <a:r>
              <a:rPr lang="en-US" sz="1200" b="1" dirty="0">
                <a:solidFill>
                  <a:schemeClr val="accent2">
                    <a:lumMod val="40000"/>
                    <a:lumOff val="60000"/>
                  </a:schemeClr>
                </a:solidFill>
              </a:rPr>
              <a:t>Policy and Practice</a:t>
            </a:r>
          </a:p>
          <a:p>
            <a:pPr marL="457200" indent="-457200">
              <a:buFont typeface="Arial" panose="020B0604020202020204" pitchFamily="34" charset="0"/>
              <a:buChar char="•"/>
            </a:pPr>
            <a:r>
              <a:rPr lang="en-US" sz="1200" b="1" dirty="0">
                <a:solidFill>
                  <a:schemeClr val="accent2">
                    <a:lumMod val="40000"/>
                    <a:lumOff val="60000"/>
                  </a:schemeClr>
                </a:solidFill>
              </a:rPr>
              <a:t>School Board Resolutions, Professional Learning</a:t>
            </a:r>
          </a:p>
          <a:p>
            <a:r>
              <a:rPr lang="en-US" sz="1200" b="1" dirty="0">
                <a:solidFill>
                  <a:schemeClr val="accent2">
                    <a:lumMod val="40000"/>
                    <a:lumOff val="60000"/>
                  </a:schemeClr>
                </a:solidFill>
              </a:rPr>
              <a:t>Member Engagement  </a:t>
            </a:r>
          </a:p>
          <a:p>
            <a:pPr marL="457200" indent="-457200">
              <a:buFont typeface="Arial" panose="020B0604020202020204" pitchFamily="34" charset="0"/>
              <a:buChar char="•"/>
            </a:pPr>
            <a:r>
              <a:rPr lang="en-US" sz="1200" b="1" dirty="0">
                <a:solidFill>
                  <a:schemeClr val="accent2">
                    <a:lumMod val="40000"/>
                    <a:lumOff val="60000"/>
                  </a:schemeClr>
                </a:solidFill>
              </a:rPr>
              <a:t>Rallies, marches, petitions, issue based organizing</a:t>
            </a:r>
          </a:p>
        </p:txBody>
      </p:sp>
    </p:spTree>
    <p:extLst>
      <p:ext uri="{BB962C8B-B14F-4D97-AF65-F5344CB8AC3E}">
        <p14:creationId xmlns:p14="http://schemas.microsoft.com/office/powerpoint/2010/main" val="1066204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9918-4AD4-3E7F-F12E-83D17575A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8C262-6813-F905-18DC-797AF0CDB3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173A-0DC3-8AE5-503C-EE6D5B7207D1}"/>
              </a:ext>
            </a:extLst>
          </p:cNvPr>
          <p:cNvSpPr>
            <a:spLocks noGrp="1"/>
          </p:cNvSpPr>
          <p:nvPr>
            <p:ph type="body" idx="1"/>
          </p:nvPr>
        </p:nvSpPr>
        <p:spPr/>
        <p:txBody>
          <a:bodyPr/>
          <a:lstStyle/>
          <a:p>
            <a:r>
              <a:rPr lang="en-US" dirty="0"/>
              <a:t>Our current reality – 4 years!</a:t>
            </a:r>
          </a:p>
        </p:txBody>
      </p:sp>
      <p:sp>
        <p:nvSpPr>
          <p:cNvPr id="4" name="Slide Number Placeholder 3">
            <a:extLst>
              <a:ext uri="{FF2B5EF4-FFF2-40B4-BE49-F238E27FC236}">
                <a16:creationId xmlns:a16="http://schemas.microsoft.com/office/drawing/2014/main" id="{CC172AE3-12C7-EFF0-8C37-196871C332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57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AC8EE-DDC3-8465-E2BC-4141DDB18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6664B-92CF-25D9-30EE-43FE278CF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5BA75-B71B-C974-E2C2-6A9C06451221}"/>
              </a:ext>
            </a:extLst>
          </p:cNvPr>
          <p:cNvSpPr>
            <a:spLocks noGrp="1"/>
          </p:cNvSpPr>
          <p:nvPr>
            <p:ph type="body" idx="1"/>
          </p:nvPr>
        </p:nvSpPr>
        <p:spPr/>
        <p:txBody>
          <a:bodyPr/>
          <a:lstStyle/>
          <a:p>
            <a:r>
              <a:rPr lang="en-US" sz="1800" b="0" i="0" u="none" strike="noStrike" baseline="0" dirty="0">
                <a:solidFill>
                  <a:srgbClr val="000000"/>
                </a:solidFill>
                <a:latin typeface="Canva Sans"/>
              </a:rPr>
              <a:t>Because an EO cannot change federal civil rights laws or overrule court decisions interpreting those laws, this EO sets up a conflict between the Executive Branch’s enforcement of the civil rights laws and court decisions, which lays the foundation for further court or legislative action. Indeed, the EO itself calls for proposed legislation to be drafted within 30 days’ time to attempt to codify the definitions in the EO. </a:t>
            </a:r>
            <a:endParaRPr lang="en-US" dirty="0"/>
          </a:p>
        </p:txBody>
      </p:sp>
      <p:sp>
        <p:nvSpPr>
          <p:cNvPr id="4" name="Slide Number Placeholder 3">
            <a:extLst>
              <a:ext uri="{FF2B5EF4-FFF2-40B4-BE49-F238E27FC236}">
                <a16:creationId xmlns:a16="http://schemas.microsoft.com/office/drawing/2014/main" id="{C59568EA-0FA5-A1BB-0889-DAE0BE0FE4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189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05FE-EBD7-A08A-69D4-8415F189B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82907-BAB1-A20E-A6B1-A6656B573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1F21F-A402-23B4-C736-2151AF02C0D4}"/>
              </a:ext>
            </a:extLst>
          </p:cNvPr>
          <p:cNvSpPr>
            <a:spLocks noGrp="1"/>
          </p:cNvSpPr>
          <p:nvPr>
            <p:ph type="body" idx="1"/>
          </p:nvPr>
        </p:nvSpPr>
        <p:spPr/>
        <p:txBody>
          <a:bodyPr/>
          <a:lstStyle/>
          <a:p>
            <a:r>
              <a:rPr lang="en-US" sz="1800" b="0" i="0" u="none" strike="noStrike" baseline="0" dirty="0">
                <a:solidFill>
                  <a:srgbClr val="000000"/>
                </a:solidFill>
                <a:latin typeface="Canva Sans"/>
              </a:rPr>
              <a:t>Because an EO cannot change federal civil rights laws or overrule court decisions interpreting those laws, this EO sets up a conflict between the Executive Branch’s enforcement of the civil rights laws and court decisions, which lays the foundation for further court or legislative action. Indeed, the EO itself calls for proposed legislation to be drafted within 30 days’ time to attempt to codify the definitions in the EO. </a:t>
            </a:r>
            <a:endParaRPr lang="en-US" dirty="0"/>
          </a:p>
        </p:txBody>
      </p:sp>
      <p:sp>
        <p:nvSpPr>
          <p:cNvPr id="4" name="Slide Number Placeholder 3">
            <a:extLst>
              <a:ext uri="{FF2B5EF4-FFF2-40B4-BE49-F238E27FC236}">
                <a16:creationId xmlns:a16="http://schemas.microsoft.com/office/drawing/2014/main" id="{FC4446EA-EA85-F377-0A85-CFF1DE838A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191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AC8EE-DDC3-8465-E2BC-4141DDB18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6664B-92CF-25D9-30EE-43FE278CF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5BA75-B71B-C974-E2C2-6A9C064512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9568EA-0FA5-A1BB-0889-DAE0BE0FE4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97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AC8EE-DDC3-8465-E2BC-4141DDB18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6664B-92CF-25D9-30EE-43FE278CF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5BA75-B71B-C974-E2C2-6A9C064512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9568EA-0FA5-A1BB-0889-DAE0BE0FE4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175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AC8EE-DDC3-8465-E2BC-4141DDB18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6664B-92CF-25D9-30EE-43FE278CF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5BA75-B71B-C974-E2C2-6A9C064512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9568EA-0FA5-A1BB-0889-DAE0BE0FE4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191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F28B0-162D-F4B3-D5A4-F18C8777C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A7E1B-7787-59E4-96B0-8DB948DDE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F9BB4-8C25-543A-9E06-846C506FA240}"/>
              </a:ext>
            </a:extLst>
          </p:cNvPr>
          <p:cNvSpPr>
            <a:spLocks noGrp="1"/>
          </p:cNvSpPr>
          <p:nvPr>
            <p:ph type="body" idx="1"/>
          </p:nvPr>
        </p:nvSpPr>
        <p:spPr/>
        <p:txBody>
          <a:bodyPr/>
          <a:lstStyle/>
          <a:p>
            <a:r>
              <a:rPr lang="en-US"/>
              <a:t>After Keira covers Legal, share some actions they can do right now.</a:t>
            </a:r>
          </a:p>
        </p:txBody>
      </p:sp>
      <p:sp>
        <p:nvSpPr>
          <p:cNvPr id="4" name="Slide Number Placeholder 3">
            <a:extLst>
              <a:ext uri="{FF2B5EF4-FFF2-40B4-BE49-F238E27FC236}">
                <a16:creationId xmlns:a16="http://schemas.microsoft.com/office/drawing/2014/main" id="{7914F6E9-6E24-72E7-2C60-ADDD16DD41AF}"/>
              </a:ext>
            </a:extLst>
          </p:cNvPr>
          <p:cNvSpPr>
            <a:spLocks noGrp="1"/>
          </p:cNvSpPr>
          <p:nvPr>
            <p:ph type="sldNum" sz="quarter" idx="5"/>
          </p:nvPr>
        </p:nvSpPr>
        <p:spPr/>
        <p:txBody>
          <a:bodyPr/>
          <a:lstStyle/>
          <a:p>
            <a:fld id="{53E448DB-95DD-4ED7-AB06-5F3C83AA0546}" type="slidenum">
              <a:rPr lang="en-US" smtClean="0"/>
              <a:t>15</a:t>
            </a:fld>
            <a:endParaRPr lang="en-US"/>
          </a:p>
        </p:txBody>
      </p:sp>
    </p:spTree>
    <p:extLst>
      <p:ext uri="{BB962C8B-B14F-4D97-AF65-F5344CB8AC3E}">
        <p14:creationId xmlns:p14="http://schemas.microsoft.com/office/powerpoint/2010/main" val="2294967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994B7-DFAE-3CAD-2B82-805D9A14C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FE956-A2DE-D55D-9EE4-54C8E5D8C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B6719-71A4-69A3-EA1C-62898ACCDC9B}"/>
              </a:ext>
            </a:extLst>
          </p:cNvPr>
          <p:cNvSpPr>
            <a:spLocks noGrp="1"/>
          </p:cNvSpPr>
          <p:nvPr>
            <p:ph type="body" idx="1"/>
          </p:nvPr>
        </p:nvSpPr>
        <p:spPr/>
        <p:txBody>
          <a:bodyPr/>
          <a:lstStyle/>
          <a:p>
            <a:r>
              <a:rPr lang="en-US" dirty="0"/>
              <a:t>Sarah McBride – Rep. for Delaware first openly transgender member of Congress.</a:t>
            </a:r>
          </a:p>
          <a:p>
            <a:r>
              <a:rPr lang="en-US" b="0" i="0" dirty="0">
                <a:solidFill>
                  <a:srgbClr val="141618"/>
                </a:solidFill>
                <a:effectLst/>
                <a:latin typeface="TiemposText"/>
              </a:rPr>
              <a:t>Emily Randall is the first LGBTQ Latina in Congress after serving as a Washington state senator since 2018.</a:t>
            </a:r>
          </a:p>
          <a:p>
            <a:r>
              <a:rPr lang="en-US" b="0" i="0" dirty="0">
                <a:solidFill>
                  <a:srgbClr val="141618"/>
                </a:solidFill>
                <a:effectLst/>
                <a:latin typeface="TiemposText"/>
              </a:rPr>
              <a:t>Julie Johnson, is the first LGBTQ+ member of Congress from the South, had served in the Texas state legislature </a:t>
            </a:r>
            <a:r>
              <a:rPr lang="en-US" b="0" i="0">
                <a:solidFill>
                  <a:srgbClr val="141618"/>
                </a:solidFill>
                <a:effectLst/>
                <a:latin typeface="TiemposText"/>
              </a:rPr>
              <a:t>since 2018.</a:t>
            </a:r>
            <a:endParaRPr lang="en-US" dirty="0"/>
          </a:p>
        </p:txBody>
      </p:sp>
      <p:sp>
        <p:nvSpPr>
          <p:cNvPr id="4" name="Slide Number Placeholder 3">
            <a:extLst>
              <a:ext uri="{FF2B5EF4-FFF2-40B4-BE49-F238E27FC236}">
                <a16:creationId xmlns:a16="http://schemas.microsoft.com/office/drawing/2014/main" id="{C3549EE9-BC85-82C5-75F9-74CECCFE8E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712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D3F31-E2FB-2A5A-7417-766C6F5C2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F43A0-81D7-3E77-92F3-BB24C3F1F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B30B9-DA92-B9F4-44F1-BDB3FD685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AFAA87-D4E7-1A4D-F307-0DEAE5ABB1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133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55241-9707-A93D-CF45-B29E1C3DB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75F9F-349F-407E-1813-11031C647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205E3-18A7-1AD8-89D0-DC040D66BD75}"/>
              </a:ext>
            </a:extLst>
          </p:cNvPr>
          <p:cNvSpPr>
            <a:spLocks noGrp="1"/>
          </p:cNvSpPr>
          <p:nvPr>
            <p:ph type="body" idx="1"/>
          </p:nvPr>
        </p:nvSpPr>
        <p:spPr/>
        <p:txBody>
          <a:bodyPr/>
          <a:lstStyle/>
          <a:p>
            <a:r>
              <a:rPr lang="en-US"/>
              <a:t>After Juan covers GR, share some actions they can do right now.</a:t>
            </a:r>
          </a:p>
        </p:txBody>
      </p:sp>
      <p:sp>
        <p:nvSpPr>
          <p:cNvPr id="4" name="Slide Number Placeholder 3">
            <a:extLst>
              <a:ext uri="{FF2B5EF4-FFF2-40B4-BE49-F238E27FC236}">
                <a16:creationId xmlns:a16="http://schemas.microsoft.com/office/drawing/2014/main" id="{98B66FD8-0CE1-1A5D-706B-14ABD115B9F2}"/>
              </a:ext>
            </a:extLst>
          </p:cNvPr>
          <p:cNvSpPr>
            <a:spLocks noGrp="1"/>
          </p:cNvSpPr>
          <p:nvPr>
            <p:ph type="sldNum" sz="quarter" idx="5"/>
          </p:nvPr>
        </p:nvSpPr>
        <p:spPr/>
        <p:txBody>
          <a:bodyPr/>
          <a:lstStyle/>
          <a:p>
            <a:fld id="{53E448DB-95DD-4ED7-AB06-5F3C83AA0546}" type="slidenum">
              <a:rPr lang="en-US" smtClean="0"/>
              <a:t>18</a:t>
            </a:fld>
            <a:endParaRPr lang="en-US"/>
          </a:p>
        </p:txBody>
      </p:sp>
    </p:spTree>
    <p:extLst>
      <p:ext uri="{BB962C8B-B14F-4D97-AF65-F5344CB8AC3E}">
        <p14:creationId xmlns:p14="http://schemas.microsoft.com/office/powerpoint/2010/main" val="3277155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0B7DB-32A5-F4B6-E04C-1F2AAAA86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435AD-95E3-283B-A69A-ADA5D6F85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7C914-F91A-F82A-0069-458D02B42883}"/>
              </a:ext>
            </a:extLst>
          </p:cNvPr>
          <p:cNvSpPr>
            <a:spLocks noGrp="1"/>
          </p:cNvSpPr>
          <p:nvPr>
            <p:ph type="body" idx="1"/>
          </p:nvPr>
        </p:nvSpPr>
        <p:spPr/>
        <p:txBody>
          <a:bodyPr/>
          <a:lstStyle/>
          <a:p>
            <a:pPr marL="457200" marR="0" lvl="1" indent="0">
              <a:lnSpc>
                <a:spcPct val="107000"/>
              </a:lnSpc>
              <a:buFont typeface="+mj-lt"/>
              <a:buNone/>
            </a:pPr>
            <a:r>
              <a:rPr lang="en-US"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 hear the word ally, the word ally is typically viewed as a verb. One needs to act as an ally and cannot bestow this title to themselves.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07000"/>
              </a:lnSpc>
              <a:spcAft>
                <a:spcPts val="800"/>
              </a:spcAft>
              <a:buFont typeface="+mj-lt"/>
              <a:buAutoNum type="romanLcPeriod"/>
            </a:pPr>
            <a:r>
              <a:rPr lang="en-US"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An ally is someone who supports a cause.</a:t>
            </a:r>
          </a:p>
          <a:p>
            <a:pPr marL="1143000" marR="0" lvl="2" indent="-228600">
              <a:lnSpc>
                <a:spcPct val="107000"/>
              </a:lnSpc>
              <a:spcAft>
                <a:spcPts val="800"/>
              </a:spcAft>
              <a:buFont typeface="+mj-lt"/>
              <a:buAutoNum type="romanLcPeriod"/>
            </a:pPr>
            <a:r>
              <a:rPr lang="en-US"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What risk is being taken? Although it may be low level action, we must be careful not to turn them away. Do not say “this is not enough”, rather identify where people are comfortable and let them engage. However, we know we need more than just showing up and supporting a cause. That’s when….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F18E9BB-562F-20BE-3346-2D6AE71886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833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A193-97CC-6C19-7358-ED3D0B3CE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AC4F5-4973-FE95-F4E8-C9345ECCC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2E2AC-1F80-59DF-6B37-454D8A6DCD16}"/>
              </a:ext>
            </a:extLst>
          </p:cNvPr>
          <p:cNvSpPr>
            <a:spLocks noGrp="1"/>
          </p:cNvSpPr>
          <p:nvPr>
            <p:ph type="body" idx="1"/>
          </p:nvPr>
        </p:nvSpPr>
        <p:spPr/>
        <p:txBody>
          <a:bodyPr/>
          <a:lstStyle/>
          <a:p>
            <a:pPr marL="457200" marR="0" lvl="1" indent="0">
              <a:lnSpc>
                <a:spcPct val="107000"/>
              </a:lnSpc>
              <a:buFont typeface="+mj-lt"/>
              <a:buNone/>
            </a:pPr>
            <a:r>
              <a:rPr lang="en-US"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 need to be co-conspirators. Ask yourself: What are you willing to risk?</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07000"/>
              </a:lnSpc>
              <a:spcAft>
                <a:spcPts val="800"/>
              </a:spcAft>
              <a:buFont typeface="+mj-lt"/>
              <a:buAutoNum type="romanLcPeriod"/>
            </a:pPr>
            <a:r>
              <a:rPr lang="en-US"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An ally is someone who supports a cause, while a co-conspirator is someone who takes action to advance that cause. Co-conspirators are change agents who are willing to take risks and make big commitments.</a:t>
            </a:r>
          </a:p>
          <a:p>
            <a:pPr marL="1143000" marR="0" lvl="2" indent="-228600">
              <a:lnSpc>
                <a:spcPct val="107000"/>
              </a:lnSpc>
              <a:spcAft>
                <a:spcPts val="800"/>
              </a:spcAft>
              <a:buFont typeface="+mj-lt"/>
              <a:buAutoNum type="romanLcPeriod"/>
            </a:pPr>
            <a:r>
              <a:rPr lang="en-US"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And being a white co-conspirator means you need to be in constant and consistent action. </a:t>
            </a:r>
          </a:p>
          <a:p>
            <a:pPr marL="1143000" marR="0" lvl="2" indent="-228600">
              <a:lnSpc>
                <a:spcPct val="107000"/>
              </a:lnSpc>
              <a:spcAft>
                <a:spcPts val="800"/>
              </a:spcAft>
              <a:buFont typeface="+mj-lt"/>
              <a:buAutoNum type="romanLcPeriod"/>
            </a:pPr>
            <a:r>
              <a:rPr lang="en-US" sz="11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Non LGBTQ+ - </a:t>
            </a:r>
            <a:r>
              <a:rPr lang="en-US" sz="18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Build and join coalitions in partnership with the LGBTQ+ community</a:t>
            </a:r>
            <a:endParaRPr lang="en-US" sz="180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marL="1600200" marR="0" lvl="3" indent="-228600">
              <a:lnSpc>
                <a:spcPct val="107000"/>
              </a:lnSpc>
              <a:spcAft>
                <a:spcPts val="800"/>
              </a:spcAft>
              <a:buFont typeface="+mj-lt"/>
              <a:buAutoNum type="romanLcPeriod"/>
            </a:pPr>
            <a:r>
              <a:rPr lang="en-US" sz="18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Ask what you can do, and how you can get involved. Just do not assume you know how to help because you could actually cause more harm.</a:t>
            </a:r>
          </a:p>
          <a:p>
            <a:pPr marL="1600200" marR="0" lvl="3" indent="-228600" algn="l" defTabSz="914400" rtl="0" eaLnBrk="1" fontAlgn="auto" latinLnBrk="0" hangingPunct="1">
              <a:lnSpc>
                <a:spcPct val="107000"/>
              </a:lnSpc>
              <a:spcBef>
                <a:spcPts val="0"/>
              </a:spcBef>
              <a:spcAft>
                <a:spcPts val="800"/>
              </a:spcAft>
              <a:buClrTx/>
              <a:buSzTx/>
              <a:buFont typeface="+mj-lt"/>
              <a:buAutoNum type="romanLcPeriod"/>
              <a:tabLst/>
              <a:defRPr/>
            </a:pPr>
            <a:r>
              <a:rPr lang="en-US" sz="18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Attend trainings to expand your learning. It is up to you to do some learning…..not just rely on the LGBTQ+ community.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07000"/>
              </a:lnSpc>
              <a:spcAft>
                <a:spcPts val="800"/>
              </a:spcAft>
              <a:buFont typeface="+mj-lt"/>
              <a:buAutoNum type="romanLcPeriod"/>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07000"/>
              </a:lnSpc>
              <a:spcAft>
                <a:spcPts val="800"/>
              </a:spcAft>
              <a:buFont typeface="+mj-lt"/>
              <a:buAutoNum type="romanLcPeriod"/>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E9EE0E-95D4-F6DB-FA62-EF0EA95024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569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 b="1" baseline="0" dirty="0">
              <a:cs typeface="Calibri"/>
            </a:endParaRPr>
          </a:p>
        </p:txBody>
      </p:sp>
    </p:spTree>
    <p:extLst>
      <p:ext uri="{BB962C8B-B14F-4D97-AF65-F5344CB8AC3E}">
        <p14:creationId xmlns:p14="http://schemas.microsoft.com/office/powerpoint/2010/main" val="3888993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dirty="0"/>
              <a:t>Republicans score political points by going after the LGBTQ+ community – particular our trans populations</a:t>
            </a:r>
            <a:endParaRPr lang="en-US" dirty="0"/>
          </a:p>
          <a:p>
            <a:r>
              <a:rPr lang="en" dirty="0"/>
              <a:t>Spreading of falsities which creates fear</a:t>
            </a:r>
          </a:p>
          <a:p>
            <a:r>
              <a:rPr lang="en" dirty="0"/>
              <a:t>Develop plans that outline what can and can not be said or taught according to the current law</a:t>
            </a:r>
          </a:p>
          <a:p>
            <a:r>
              <a:rPr lang="en" dirty="0"/>
              <a:t>Direct communication with school administrators to better understand what state laws and policies really mean for educators</a:t>
            </a:r>
          </a:p>
          <a:p>
            <a:r>
              <a:rPr lang="en" dirty="0"/>
              <a:t>CDC has a self assessment tool as well as Gender Spectrum has a Gender Inclusive Assessment </a:t>
            </a:r>
          </a:p>
          <a:p>
            <a:r>
              <a:rPr lang="en" dirty="0"/>
              <a:t>Need to Educate all staff, parents and community members</a:t>
            </a:r>
          </a:p>
          <a:p>
            <a:r>
              <a:rPr lang="en" dirty="0"/>
              <a:t>We need to affirm students identities</a:t>
            </a:r>
          </a:p>
          <a:p>
            <a:r>
              <a:rPr lang="en" dirty="0"/>
              <a:t>Include all perspectives </a:t>
            </a:r>
          </a:p>
          <a:p>
            <a:r>
              <a:rPr lang="en" dirty="0"/>
              <a:t>Interrupt students and adults any time hurtful language is used whether intentional or unintentional </a:t>
            </a:r>
          </a:p>
          <a:p>
            <a:endParaRPr lang="en" b="1" baseline="0" dirty="0">
              <a:cs typeface="Calibri"/>
            </a:endParaRPr>
          </a:p>
        </p:txBody>
      </p:sp>
    </p:spTree>
    <p:extLst>
      <p:ext uri="{BB962C8B-B14F-4D97-AF65-F5344CB8AC3E}">
        <p14:creationId xmlns:p14="http://schemas.microsoft.com/office/powerpoint/2010/main" val="3402658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68277D6B-62E6-615E-5F73-0EDECE24794C}"/>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32B74586-1067-7F02-CDCC-23D78BB49467}"/>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E3B35183-253A-B7AC-7261-02FA64956832}"/>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dirty="0"/>
              <a:t>Write everything down that is impacting the LGBTQ+ community? Good/bad/indifferent </a:t>
            </a:r>
          </a:p>
        </p:txBody>
      </p:sp>
    </p:spTree>
    <p:extLst>
      <p:ext uri="{BB962C8B-B14F-4D97-AF65-F5344CB8AC3E}">
        <p14:creationId xmlns:p14="http://schemas.microsoft.com/office/powerpoint/2010/main" val="125865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b="1" baseline="0" dirty="0"/>
              <a:t>There are adverse factors that affect the LGBTQ+ community including our members and students in our schools. In order to engage and address these adversities, we must first be able to identify and separate problems from issues. Discuss at your tables what you believe is the difference between a problem and an issue.</a:t>
            </a:r>
          </a:p>
          <a:p>
            <a:endParaRPr lang="en" b="1" baseline="0" dirty="0"/>
          </a:p>
        </p:txBody>
      </p:sp>
    </p:spTree>
    <p:extLst>
      <p:ext uri="{BB962C8B-B14F-4D97-AF65-F5344CB8AC3E}">
        <p14:creationId xmlns:p14="http://schemas.microsoft.com/office/powerpoint/2010/main" val="3081373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dirty="0"/>
              <a:t>As we consider the difference between problems and issues for potential organizing campaigns, we must always as an organization – a union remember to build in pathways for organizational development and capacity building. </a:t>
            </a:r>
          </a:p>
        </p:txBody>
      </p:sp>
    </p:spTree>
    <p:extLst>
      <p:ext uri="{BB962C8B-B14F-4D97-AF65-F5344CB8AC3E}">
        <p14:creationId xmlns:p14="http://schemas.microsoft.com/office/powerpoint/2010/main" val="896005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1CD69-9314-F196-39D5-9087A7CC4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E5C87-61A9-1F96-D89D-1A63872C3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21550E-C4E4-B6D5-81DC-C075532F3616}"/>
              </a:ext>
            </a:extLst>
          </p:cNvPr>
          <p:cNvSpPr>
            <a:spLocks noGrp="1"/>
          </p:cNvSpPr>
          <p:nvPr>
            <p:ph type="body" idx="1"/>
          </p:nvPr>
        </p:nvSpPr>
        <p:spPr/>
        <p:txBody>
          <a:bodyPr/>
          <a:lstStyle/>
          <a:p>
            <a:pPr algn="l"/>
            <a:r>
              <a:rPr lang="en-US" sz="1800" b="0" i="0" u="none" strike="noStrike" baseline="0" dirty="0">
                <a:solidFill>
                  <a:srgbClr val="3A3838"/>
                </a:solidFill>
                <a:latin typeface="Georgia" panose="02040502050405020303" pitchFamily="18" charset="0"/>
              </a:rPr>
              <a:t>Trump &amp; his allies spent hundreds of millions of dollars last cycle attacking VP Harris and scores of Democratic House and Senate candidates for their support of transgender people.</a:t>
            </a:r>
            <a:endParaRPr lang="en-US" dirty="0"/>
          </a:p>
          <a:p>
            <a:pPr algn="l"/>
            <a:r>
              <a:rPr lang="en-US" sz="1800" b="0" i="0" u="none" strike="noStrike" baseline="0" dirty="0">
                <a:solidFill>
                  <a:srgbClr val="3A3838"/>
                </a:solidFill>
                <a:latin typeface="Georgia" panose="02040502050405020303" pitchFamily="18" charset="0"/>
              </a:rPr>
              <a:t>While TFA’s polling with </a:t>
            </a:r>
            <a:r>
              <a:rPr lang="en-US" sz="1800" b="0" i="0" u="none" strike="noStrike" baseline="0" dirty="0">
                <a:solidFill>
                  <a:srgbClr val="0563C2"/>
                </a:solidFill>
                <a:latin typeface="Georgia" panose="02040502050405020303" pitchFamily="18" charset="0"/>
              </a:rPr>
              <a:t>Change Research </a:t>
            </a:r>
            <a:r>
              <a:rPr lang="en-US" sz="1800" b="0" i="0" u="none" strike="noStrike" baseline="0" dirty="0">
                <a:solidFill>
                  <a:srgbClr val="3A3838"/>
                </a:solidFill>
                <a:latin typeface="Georgia" panose="02040502050405020303" pitchFamily="18" charset="0"/>
              </a:rPr>
              <a:t>shows these ads did not impact the outcome of the election, they did have an emotional impact on voters.</a:t>
            </a:r>
            <a:endParaRPr lang="en-US" dirty="0"/>
          </a:p>
          <a:p>
            <a:endParaRPr lang="en-US" dirty="0"/>
          </a:p>
          <a:p>
            <a:r>
              <a:rPr lang="en-US" dirty="0"/>
              <a:t>Share examples from:</a:t>
            </a:r>
          </a:p>
          <a:p>
            <a:r>
              <a:rPr lang="en-US" dirty="0"/>
              <a:t>NEA Messaging Guidance</a:t>
            </a:r>
          </a:p>
          <a:p>
            <a:r>
              <a:rPr lang="en-US" dirty="0"/>
              <a:t>Race Class Gender Narrative</a:t>
            </a:r>
          </a:p>
          <a:p>
            <a:r>
              <a:rPr lang="en-US" dirty="0"/>
              <a:t>Story of Self</a:t>
            </a:r>
          </a:p>
        </p:txBody>
      </p:sp>
      <p:sp>
        <p:nvSpPr>
          <p:cNvPr id="4" name="Slide Number Placeholder 3">
            <a:extLst>
              <a:ext uri="{FF2B5EF4-FFF2-40B4-BE49-F238E27FC236}">
                <a16:creationId xmlns:a16="http://schemas.microsoft.com/office/drawing/2014/main" id="{8337B0ED-6758-36B4-B4C0-D84CCE49A3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306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dirty="0"/>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dirty="0"/>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dirty="0"/>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dirty="0"/>
              <a:t>Today, I want us to think about….</a:t>
            </a:r>
          </a:p>
          <a:p>
            <a:r>
              <a:rPr lang="en-US" dirty="0"/>
              <a:t>	•Who’s talking about race?</a:t>
            </a:r>
          </a:p>
          <a:p>
            <a:r>
              <a:rPr lang="en-US" dirty="0"/>
              <a:t>	•And how do we interrupt dog-whistle tactics to win the great public schools our students deserve?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27</a:t>
            </a:fld>
            <a:endParaRPr lang="en-US"/>
          </a:p>
        </p:txBody>
      </p:sp>
    </p:spTree>
    <p:extLst>
      <p:ext uri="{BB962C8B-B14F-4D97-AF65-F5344CB8AC3E}">
        <p14:creationId xmlns:p14="http://schemas.microsoft.com/office/powerpoint/2010/main" val="1482609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dirty="0"/>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dirty="0"/>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dirty="0"/>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dirty="0"/>
              <a:t>Today, I want us to think about….</a:t>
            </a:r>
          </a:p>
          <a:p>
            <a:r>
              <a:rPr lang="en-US" dirty="0"/>
              <a:t>	•Who’s talking about race?</a:t>
            </a:r>
          </a:p>
          <a:p>
            <a:r>
              <a:rPr lang="en-US" dirty="0"/>
              <a:t>	•And how do we interrupt dog-whistle tactics to win the great public schools our students deserve?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908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dirty="0"/>
              <a:t>But the NEA is  clear on our collective vision and our responsibility to our students and educators… to win all that we need for all kids to thrive –whether Black, brown or white –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29</a:t>
            </a:fld>
            <a:endParaRPr lang="en-US"/>
          </a:p>
        </p:txBody>
      </p:sp>
    </p:spTree>
    <p:extLst>
      <p:ext uri="{BB962C8B-B14F-4D97-AF65-F5344CB8AC3E}">
        <p14:creationId xmlns:p14="http://schemas.microsoft.com/office/powerpoint/2010/main" val="1834344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47507"/>
          </a:xfrm>
        </p:spPr>
        <p:txBody>
          <a:bodyPr/>
          <a:lstStyle/>
          <a:p>
            <a:r>
              <a:rPr lang="en-US" dirty="0"/>
              <a:t>PICTURES:</a:t>
            </a:r>
          </a:p>
          <a:p>
            <a:r>
              <a:rPr lang="en-US" dirty="0"/>
              <a:t>Tucker Carlson</a:t>
            </a:r>
          </a:p>
          <a:p>
            <a:r>
              <a:rPr lang="en-US" dirty="0"/>
              <a:t>Greg Abbott</a:t>
            </a:r>
          </a:p>
          <a:p>
            <a:r>
              <a:rPr lang="en-US" dirty="0"/>
              <a:t>Kristi </a:t>
            </a:r>
            <a:r>
              <a:rPr lang="en-US" dirty="0" err="1"/>
              <a:t>Noem</a:t>
            </a:r>
            <a:r>
              <a:rPr lang="en-US" dirty="0"/>
              <a:t> </a:t>
            </a:r>
          </a:p>
          <a:p>
            <a:r>
              <a:rPr lang="en-US" dirty="0"/>
              <a:t>Mike Pence</a:t>
            </a:r>
          </a:p>
          <a:p>
            <a:r>
              <a:rPr lang="en-US" dirty="0"/>
              <a:t>Parent at Virginia School Board meeting</a:t>
            </a:r>
          </a:p>
          <a:p>
            <a:r>
              <a:rPr lang="en-US" dirty="0"/>
              <a:t>==================</a:t>
            </a:r>
          </a:p>
          <a:p>
            <a:r>
              <a:rPr lang="en-US" b="1" dirty="0"/>
              <a:t>So, let’s look who’s talking about race</a:t>
            </a:r>
            <a:endParaRPr lang="en-US" dirty="0"/>
          </a:p>
          <a:p>
            <a:pPr marL="171450" indent="-171450" fontAlgn="base">
              <a:buFont typeface="Arial" panose="020B0604020202020204" pitchFamily="34" charset="0"/>
              <a:buChar char="•"/>
            </a:pPr>
            <a:br>
              <a:rPr lang="en-US" dirty="0"/>
            </a:br>
            <a:r>
              <a:rPr lang="en-US" dirty="0"/>
              <a:t>Christopher </a:t>
            </a:r>
            <a:r>
              <a:rPr lang="en-US" dirty="0" err="1"/>
              <a:t>Rufo’s</a:t>
            </a:r>
            <a:r>
              <a:rPr lang="en-US" dirty="0"/>
              <a:t> tweet is the most recent version of the age-old playbook – that has been used by so many –especially in public education.</a:t>
            </a:r>
          </a:p>
          <a:p>
            <a:pPr marL="171450" indent="-171450" fontAlgn="base">
              <a:buFont typeface="Arial" panose="020B0604020202020204" pitchFamily="34" charset="0"/>
              <a:buChar char="•"/>
            </a:pPr>
            <a:r>
              <a:rPr lang="en-US" dirty="0"/>
              <a:t>And it caught on in the months that followed, we’ve seen governors, presidential hopefuls, TV personalities using this tactic to move a radical agenda.</a:t>
            </a:r>
          </a:p>
          <a:p>
            <a:pPr marL="171450" indent="-171450" fontAlgn="base">
              <a:buFont typeface="Arial" panose="020B0604020202020204" pitchFamily="34" charset="0"/>
              <a:buChar char="•"/>
            </a:pPr>
            <a:r>
              <a:rPr lang="en-US" dirty="0"/>
              <a:t>Same coordinated &amp; well funded actors: anti-vax, masks, LGBTQ and voting rights.</a:t>
            </a:r>
          </a:p>
          <a:p>
            <a:pPr marL="171450" indent="-171450" fontAlgn="base">
              <a:buFont typeface="Arial" panose="020B0604020202020204" pitchFamily="34" charset="0"/>
              <a:buChar char="•"/>
            </a:pPr>
            <a:r>
              <a:rPr lang="en-US" dirty="0"/>
              <a:t>For months our opponents have channeled racial grievances into a race-baiting -debate challenging the progress we have made in teaching more honest and accurate history.</a:t>
            </a:r>
          </a:p>
          <a:p>
            <a:pPr marL="171450" indent="-171450" fontAlgn="base">
              <a:buFont typeface="Arial" panose="020B0604020202020204" pitchFamily="34" charset="0"/>
              <a:buChar char="•"/>
            </a:pPr>
            <a:r>
              <a:rPr lang="en-US" dirty="0"/>
              <a:t>Based on lies and disinformation campaigns, they created a culture war issue meant to mobilize their base by spreading fear.</a:t>
            </a:r>
          </a:p>
          <a:p>
            <a:pPr marL="171450" indent="-171450" fontAlgn="base">
              <a:buFont typeface="Arial" panose="020B0604020202020204" pitchFamily="34" charset="0"/>
              <a:buChar char="•"/>
            </a:pPr>
            <a:r>
              <a:rPr lang="en-US" dirty="0"/>
              <a:t>We’ve all seen the heightened attacks on educators, parents and students who speak out against these tactics.</a:t>
            </a:r>
          </a:p>
          <a:p>
            <a:pPr marL="171450" indent="-171450" fontAlgn="base">
              <a:buFont typeface="Arial" panose="020B0604020202020204" pitchFamily="34" charset="0"/>
              <a:buChar char="•"/>
            </a:pPr>
            <a:r>
              <a:rPr lang="en-US" dirty="0"/>
              <a:t>But these tactics have also worked to move the conversation away from the learning and working conditions for students and educators and the very curriculum and care  kids need to thrive.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30</a:t>
            </a:fld>
            <a:endParaRPr lang="en-US"/>
          </a:p>
        </p:txBody>
      </p:sp>
    </p:spTree>
    <p:extLst>
      <p:ext uri="{BB962C8B-B14F-4D97-AF65-F5344CB8AC3E}">
        <p14:creationId xmlns:p14="http://schemas.microsoft.com/office/powerpoint/2010/main" val="740918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Pandemic message..</a:t>
            </a:r>
          </a:p>
          <a:p>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31</a:t>
            </a:fld>
            <a:endParaRPr lang="en-US"/>
          </a:p>
        </p:txBody>
      </p:sp>
    </p:spTree>
    <p:extLst>
      <p:ext uri="{BB962C8B-B14F-4D97-AF65-F5344CB8AC3E}">
        <p14:creationId xmlns:p14="http://schemas.microsoft.com/office/powerpoint/2010/main" val="1607697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Uncontested, we know that </a:t>
            </a:r>
            <a:r>
              <a:rPr lang="en-US" b="1" dirty="0"/>
              <a:t>race baiting attacks and attempts at whitewashing history have direct impacts on achieving our vision for public education --fully funded and equitable for every student.</a:t>
            </a:r>
            <a:endParaRPr lang="en-US" dirty="0"/>
          </a:p>
          <a:p>
            <a:pPr marL="171450" indent="-171450">
              <a:buFont typeface="Arial" panose="020B0604020202020204" pitchFamily="34" charset="0"/>
              <a:buChar char="•"/>
            </a:pPr>
            <a:br>
              <a:rPr lang="en-US" dirty="0"/>
            </a:br>
            <a:r>
              <a:rPr lang="en-US" b="1" dirty="0"/>
              <a:t>These tactics are directly linked to the rights agenda to:</a:t>
            </a:r>
            <a:endParaRPr lang="en-US" dirty="0"/>
          </a:p>
          <a:p>
            <a:pPr lvl="2"/>
            <a:r>
              <a:rPr lang="en-US" dirty="0"/>
              <a:t>--defund public schools</a:t>
            </a:r>
          </a:p>
          <a:p>
            <a:pPr lvl="2"/>
            <a:r>
              <a:rPr lang="en-US" dirty="0"/>
              <a:t>-privatize public schools and other public services and</a:t>
            </a:r>
          </a:p>
          <a:p>
            <a:pPr lvl="2"/>
            <a:r>
              <a:rPr lang="en-US" dirty="0"/>
              <a:t>--decrease professional respect for educators, union rights  and collective bargaining power </a:t>
            </a:r>
          </a:p>
          <a:p>
            <a:br>
              <a:rPr lang="en-US" dirty="0"/>
            </a:br>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32</a:t>
            </a:fld>
            <a:endParaRPr lang="en-US"/>
          </a:p>
        </p:txBody>
      </p:sp>
    </p:spTree>
    <p:extLst>
      <p:ext uri="{BB962C8B-B14F-4D97-AF65-F5344CB8AC3E}">
        <p14:creationId xmlns:p14="http://schemas.microsoft.com/office/powerpoint/2010/main" val="1310747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dirty="0"/>
              <a:t>These attacks impact every one of us who work in service of safe, affirming and just schools for our students.</a:t>
            </a:r>
          </a:p>
          <a:p>
            <a:endParaRPr lang="en-US" dirty="0"/>
          </a:p>
          <a:p>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hateful rhetoric and policy language being spread</a:t>
            </a:r>
            <a:r>
              <a:rPr lang="en-US" sz="1200" b="0" i="0" kern="1200" dirty="0">
                <a:solidFill>
                  <a:schemeClr val="tx1"/>
                </a:solidFill>
                <a:effectLst/>
                <a:latin typeface="+mn-lt"/>
                <a:ea typeface="+mn-ea"/>
                <a:cs typeface="+mn-cs"/>
              </a:rPr>
              <a:t> seems designed to appeal to fringe partisans, it is part of a conservative effort to foster a moral panic that will help limit how and what educators teach — by restricting history lessons, banning books, and curbing discussions of systemic racism and LGBTQ issues. </a:t>
            </a:r>
            <a:r>
              <a:rPr lang="en-US" dirty="0"/>
              <a:t>Inflicting pain on our students in service of creating division aimed at eroding trust in public education and public institutions writ large.</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33</a:t>
            </a:fld>
            <a:endParaRPr lang="en-US" dirty="0"/>
          </a:p>
        </p:txBody>
      </p:sp>
    </p:spTree>
    <p:extLst>
      <p:ext uri="{BB962C8B-B14F-4D97-AF65-F5344CB8AC3E}">
        <p14:creationId xmlns:p14="http://schemas.microsoft.com/office/powerpoint/2010/main" val="260406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09625"/>
            <a:ext cx="5486400" cy="3086100"/>
          </a:xfrm>
        </p:spPr>
      </p:sp>
      <p:sp>
        <p:nvSpPr>
          <p:cNvPr id="3" name="Notes Placeholder 2"/>
          <p:cNvSpPr>
            <a:spLocks noGrp="1"/>
          </p:cNvSpPr>
          <p:nvPr>
            <p:ph type="body" idx="1"/>
          </p:nvPr>
        </p:nvSpPr>
        <p:spPr/>
        <p:txBody>
          <a:bodyPr/>
          <a:lstStyle/>
          <a:p>
            <a:br>
              <a:rPr lang="en-US" dirty="0"/>
            </a:br>
            <a:endParaRPr lang="en-US" b="0" dirty="0">
              <a:effectLst/>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34</a:t>
            </a:fld>
            <a:endParaRPr lang="en-US"/>
          </a:p>
        </p:txBody>
      </p:sp>
    </p:spTree>
    <p:extLst>
      <p:ext uri="{BB962C8B-B14F-4D97-AF65-F5344CB8AC3E}">
        <p14:creationId xmlns:p14="http://schemas.microsoft.com/office/powerpoint/2010/main" val="1964842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that we have define dog whistles can you identify a few dog whistles used in education:</a:t>
            </a:r>
          </a:p>
          <a:p>
            <a:r>
              <a:rPr lang="en-US" dirty="0"/>
              <a:t>CRT</a:t>
            </a:r>
          </a:p>
          <a:p>
            <a:r>
              <a:rPr lang="en-US" dirty="0"/>
              <a:t>Private</a:t>
            </a:r>
            <a:r>
              <a:rPr lang="en-US" baseline="0" dirty="0"/>
              <a:t> Schools</a:t>
            </a:r>
          </a:p>
          <a:p>
            <a:r>
              <a:rPr lang="en-US" baseline="0" dirty="0"/>
              <a:t>Government Schools</a:t>
            </a:r>
          </a:p>
          <a:p>
            <a:r>
              <a:rPr lang="en-US" baseline="0" dirty="0"/>
              <a:t>Indoctrination </a:t>
            </a:r>
          </a:p>
          <a:p>
            <a:r>
              <a:rPr lang="en-US" baseline="0" dirty="0"/>
              <a:t>Socialism</a:t>
            </a:r>
          </a:p>
          <a:p>
            <a:r>
              <a:rPr lang="en-US" dirty="0"/>
              <a:t>Title I Schools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367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7E30C-3494-EE7A-6DDA-3958377DD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3892B-BD54-F7FE-5D3D-02DFC46C3DA6}"/>
              </a:ext>
            </a:extLst>
          </p:cNvPr>
          <p:cNvSpPr>
            <a:spLocks noGrp="1" noRot="1" noChangeAspect="1"/>
          </p:cNvSpPr>
          <p:nvPr>
            <p:ph type="sldImg"/>
          </p:nvPr>
        </p:nvSpPr>
        <p:spPr>
          <a:xfrm>
            <a:off x="685800" y="809625"/>
            <a:ext cx="5486400" cy="3086100"/>
          </a:xfrm>
        </p:spPr>
      </p:sp>
      <p:sp>
        <p:nvSpPr>
          <p:cNvPr id="3" name="Notes Placeholder 2">
            <a:extLst>
              <a:ext uri="{FF2B5EF4-FFF2-40B4-BE49-F238E27FC236}">
                <a16:creationId xmlns:a16="http://schemas.microsoft.com/office/drawing/2014/main" id="{B62451F9-E9C6-4A79-1F7B-86972B404574}"/>
              </a:ext>
            </a:extLst>
          </p:cNvPr>
          <p:cNvSpPr>
            <a:spLocks noGrp="1"/>
          </p:cNvSpPr>
          <p:nvPr>
            <p:ph type="body" idx="1"/>
          </p:nvPr>
        </p:nvSpPr>
        <p:spPr/>
        <p:txBody>
          <a:bodyPr/>
          <a:lstStyle/>
          <a:p>
            <a:pPr lvl="0"/>
            <a:endParaRPr lang="en-US" baseline="0" dirty="0"/>
          </a:p>
          <a:p>
            <a:pPr fontAlgn="t"/>
            <a:r>
              <a:rPr lang="en-US" dirty="0"/>
              <a:t>The  key elements of RCN messages include:</a:t>
            </a:r>
          </a:p>
          <a:p>
            <a:pPr fontAlgn="t"/>
            <a:r>
              <a:rPr lang="en-US" dirty="0"/>
              <a:t>1. Lead with a shared value that names race and class.</a:t>
            </a:r>
          </a:p>
          <a:p>
            <a:pPr fontAlgn="t"/>
            <a:r>
              <a:rPr lang="en-US" dirty="0"/>
              <a:t>2. Naming the motive behind why our opponents are using racial scapegoating as a way to divide us...</a:t>
            </a:r>
          </a:p>
          <a:p>
            <a:pPr fontAlgn="t"/>
            <a:r>
              <a:rPr lang="en-US" dirty="0"/>
              <a:t>3. Connect joining together to achieve desired outcomes. Give a call to action urging people to be an active participant in creating change.</a:t>
            </a:r>
          </a:p>
          <a:p>
            <a:br>
              <a:rPr lang="en-US" dirty="0"/>
            </a:br>
            <a:endParaRPr lang="en-US" b="0" dirty="0">
              <a:effectLst/>
            </a:endParaRPr>
          </a:p>
        </p:txBody>
      </p:sp>
      <p:sp>
        <p:nvSpPr>
          <p:cNvPr id="4" name="Slide Number Placeholder 3">
            <a:extLst>
              <a:ext uri="{FF2B5EF4-FFF2-40B4-BE49-F238E27FC236}">
                <a16:creationId xmlns:a16="http://schemas.microsoft.com/office/drawing/2014/main" id="{0CC73873-AA6F-66AD-4FCE-5039AFEE2FAE}"/>
              </a:ext>
            </a:extLst>
          </p:cNvPr>
          <p:cNvSpPr>
            <a:spLocks noGrp="1"/>
          </p:cNvSpPr>
          <p:nvPr>
            <p:ph type="sldNum" sz="quarter" idx="10"/>
          </p:nvPr>
        </p:nvSpPr>
        <p:spPr/>
        <p:txBody>
          <a:bodyPr/>
          <a:lstStyle/>
          <a:p>
            <a:fld id="{F945EF12-A756-4B12-B455-D2BB7BE7D2D9}" type="slidenum">
              <a:rPr lang="en-US" smtClean="0"/>
              <a:t>36</a:t>
            </a:fld>
            <a:endParaRPr lang="en-US"/>
          </a:p>
        </p:txBody>
      </p:sp>
    </p:spTree>
    <p:extLst>
      <p:ext uri="{BB962C8B-B14F-4D97-AF65-F5344CB8AC3E}">
        <p14:creationId xmlns:p14="http://schemas.microsoft.com/office/powerpoint/2010/main" val="27317585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37</a:t>
            </a:fld>
            <a:endParaRPr lang="en-US"/>
          </a:p>
        </p:txBody>
      </p:sp>
    </p:spTree>
    <p:extLst>
      <p:ext uri="{BB962C8B-B14F-4D97-AF65-F5344CB8AC3E}">
        <p14:creationId xmlns:p14="http://schemas.microsoft.com/office/powerpoint/2010/main" val="2108922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F945EF12-A756-4B12-B455-D2BB7BE7D2D9}" type="slidenum">
              <a:rPr lang="en-US" smtClean="0"/>
              <a:t>38</a:t>
            </a:fld>
            <a:endParaRPr lang="en-US"/>
          </a:p>
        </p:txBody>
      </p:sp>
    </p:spTree>
    <p:extLst>
      <p:ext uri="{BB962C8B-B14F-4D97-AF65-F5344CB8AC3E}">
        <p14:creationId xmlns:p14="http://schemas.microsoft.com/office/powerpoint/2010/main" val="1058593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39</a:t>
            </a:fld>
            <a:endParaRPr lang="en-US"/>
          </a:p>
        </p:txBody>
      </p:sp>
    </p:spTree>
    <p:extLst>
      <p:ext uri="{BB962C8B-B14F-4D97-AF65-F5344CB8AC3E}">
        <p14:creationId xmlns:p14="http://schemas.microsoft.com/office/powerpoint/2010/main" val="34650534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solidFill>
                  <a:prstClr val="black"/>
                </a:solidFill>
                <a:ea typeface="+mn-lt"/>
                <a:cs typeface="Calibri" panose="020F0502020204030204"/>
              </a:rPr>
              <a:t>The public is with us in supporting public schools. It is time to boldly, loudly, and repeatedly share our vision for public education. When we do, we win.</a:t>
            </a:r>
          </a:p>
        </p:txBody>
      </p:sp>
      <p:sp>
        <p:nvSpPr>
          <p:cNvPr id="4" name="Slide Number Placeholder 3"/>
          <p:cNvSpPr>
            <a:spLocks noGrp="1"/>
          </p:cNvSpPr>
          <p:nvPr>
            <p:ph type="sldNum" sz="quarter" idx="10"/>
          </p:nvPr>
        </p:nvSpPr>
        <p:spPr/>
        <p:txBody>
          <a:bodyPr/>
          <a:lstStyle/>
          <a:p>
            <a:fld id="{F945EF12-A756-4B12-B455-D2BB7BE7D2D9}" type="slidenum">
              <a:rPr lang="en-US" smtClean="0"/>
              <a:t>40</a:t>
            </a:fld>
            <a:endParaRPr lang="en-US"/>
          </a:p>
        </p:txBody>
      </p:sp>
    </p:spTree>
    <p:extLst>
      <p:ext uri="{BB962C8B-B14F-4D97-AF65-F5344CB8AC3E}">
        <p14:creationId xmlns:p14="http://schemas.microsoft.com/office/powerpoint/2010/main" val="1365849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New research by ASO Communications, Transgender Law Center, and Lake Research Partners finds that we can cultivate resistance to these attacks, build cross-racial solidarity, and advance a shared vision for the future by weaving together our shared values, experiences, and demands across races and genders. This new approach builds on the Race Class Narrative to tell a convincing story of how our opposition uses strategic racism and transphobia to harm us all; and how, by coming together, we can ensure we all have the freedom to be ourselves and support one another. Using a Race Class Gender Narrative, we can mobilize our  base (particularly Black, AAPI, and Gen Z audiences), marginalize our opposition, and move </a:t>
            </a:r>
            <a:r>
              <a:rPr lang="en-US" dirty="0" err="1"/>
              <a:t>persuadables</a:t>
            </a:r>
            <a:r>
              <a:rPr lang="en-US" dirty="0"/>
              <a:t> across race.</a:t>
            </a:r>
          </a:p>
          <a:p>
            <a:pPr lvl="0"/>
            <a:endParaRPr lang="en-US" dirty="0"/>
          </a:p>
          <a:p>
            <a:pPr lvl="0"/>
            <a:r>
              <a:rPr lang="en-US" dirty="0"/>
              <a:t>TAKING THE</a:t>
            </a:r>
            <a:r>
              <a:rPr lang="en-US" baseline="0" dirty="0"/>
              <a:t> WORD FREEDOM BACK.  </a:t>
            </a:r>
            <a:r>
              <a:rPr lang="en-US" dirty="0"/>
              <a:t>Across racial lines, evoking freedom as an aspirational value increases agreement with expressions of equity against opposition claims about parental freedom and choice. Talking about the “</a:t>
            </a:r>
            <a:r>
              <a:rPr lang="en-US" i="1" dirty="0"/>
              <a:t>freedom for children to pursue their dreams</a:t>
            </a:r>
            <a:r>
              <a:rPr lang="en-US" dirty="0"/>
              <a:t>” wins by big margins. Indeed, making children the protagonists in freedom-based framing is more effective than casting teachers in this role by discussing their freedom to determine what they teach.</a:t>
            </a:r>
          </a:p>
          <a:p>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41</a:t>
            </a:fld>
            <a:endParaRPr lang="en-US"/>
          </a:p>
        </p:txBody>
      </p:sp>
    </p:spTree>
    <p:extLst>
      <p:ext uri="{BB962C8B-B14F-4D97-AF65-F5344CB8AC3E}">
        <p14:creationId xmlns:p14="http://schemas.microsoft.com/office/powerpoint/2010/main" val="3804155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lvl="0"/>
            <a:r>
              <a:rPr lang="en-US" dirty="0"/>
              <a:t>This is</a:t>
            </a:r>
            <a:r>
              <a:rPr lang="en-US" baseline="0" dirty="0"/>
              <a:t> one example of how the race class gender narrative can be used to connect our issues… our fights.</a:t>
            </a:r>
          </a:p>
          <a:p>
            <a:pPr lvl="0"/>
            <a:endParaRPr lang="en-US" dirty="0"/>
          </a:p>
          <a:p>
            <a:pPr lvl="0"/>
            <a:r>
              <a:rPr lang="en-US" dirty="0"/>
              <a:t>PURPLE text is the VALUE</a:t>
            </a:r>
          </a:p>
          <a:p>
            <a:pPr lvl="0"/>
            <a:r>
              <a:rPr lang="en-US" dirty="0"/>
              <a:t>RED text describes the actors and their motivations</a:t>
            </a:r>
          </a:p>
          <a:p>
            <a:pPr lvl="0"/>
            <a:r>
              <a:rPr lang="en-US" dirty="0"/>
              <a:t>Green text is our COLLECTIVE Call to Action</a:t>
            </a:r>
          </a:p>
          <a:p>
            <a:pPr lvl="0"/>
            <a:endParaRPr lang="en-US" dirty="0"/>
          </a:p>
          <a:p>
            <a:pPr lvl="0"/>
            <a:r>
              <a:rPr lang="en-US" dirty="0"/>
              <a:t>**MAYBE CALL ON 3  AUDIENCE MEMBERS TO READ EACH COLOR?</a:t>
            </a:r>
          </a:p>
          <a:p>
            <a:pPr lvl="0"/>
            <a:endParaRPr lang="en-US" dirty="0"/>
          </a:p>
          <a:p>
            <a:pPr lvl="0"/>
            <a:r>
              <a:rPr lang="en-US" baseline="0" dirty="0">
                <a:solidFill>
                  <a:srgbClr val="FF0000"/>
                </a:solidFill>
              </a:rPr>
              <a:t>That red part is important</a:t>
            </a:r>
            <a:r>
              <a:rPr lang="en-US" dirty="0">
                <a:solidFill>
                  <a:srgbClr val="FF0000"/>
                </a:solidFill>
              </a:rPr>
              <a:t> </a:t>
            </a:r>
            <a:r>
              <a:rPr lang="en-US" dirty="0"/>
              <a:t>–We have to name the actors and their motivations. People are cynical that anything can change right now. If we don’t tell them who is making the decisions that impact their lives and what the motivations are, the people we want to mobilize to come to a school board meetings, or tur out to vote won’t –BECAUSE the problem will feel too overwhelming and the actions we are asking them to take won’t connect.</a:t>
            </a:r>
          </a:p>
          <a:p>
            <a:pPr lvl="0"/>
            <a:endParaRPr lang="en-US" dirty="0"/>
          </a:p>
          <a:p>
            <a:pPr lvl="0"/>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434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Thirdly, positioning bans as shortchanging children of the skills they need for the future proves effective. Our base and </a:t>
            </a:r>
            <a:r>
              <a:rPr lang="en-US" dirty="0" err="1"/>
              <a:t>persuadables</a:t>
            </a:r>
            <a:r>
              <a:rPr lang="en-US" dirty="0"/>
              <a:t> respond to the idea that “</a:t>
            </a:r>
            <a:r>
              <a:rPr lang="en-US" i="1" dirty="0"/>
              <a:t>these bans</a:t>
            </a:r>
            <a:r>
              <a:rPr lang="en-US" dirty="0"/>
              <a:t> </a:t>
            </a:r>
            <a:r>
              <a:rPr lang="en-US" i="1" dirty="0"/>
              <a:t>shortchange [children] from developing critical thinking skills</a:t>
            </a:r>
            <a:r>
              <a:rPr lang="en-US" dirty="0"/>
              <a:t>.” </a:t>
            </a:r>
          </a:p>
        </p:txBody>
      </p:sp>
      <p:sp>
        <p:nvSpPr>
          <p:cNvPr id="4" name="Slide Number Placeholder 3"/>
          <p:cNvSpPr>
            <a:spLocks noGrp="1"/>
          </p:cNvSpPr>
          <p:nvPr>
            <p:ph type="sldNum" sz="quarter" idx="10"/>
          </p:nvPr>
        </p:nvSpPr>
        <p:spPr/>
        <p:txBody>
          <a:bodyPr/>
          <a:lstStyle/>
          <a:p>
            <a:fld id="{F945EF12-A756-4B12-B455-D2BB7BE7D2D9}" type="slidenum">
              <a:rPr lang="en-US" smtClean="0"/>
              <a:t>43</a:t>
            </a:fld>
            <a:endParaRPr lang="en-US"/>
          </a:p>
        </p:txBody>
      </p:sp>
    </p:spTree>
    <p:extLst>
      <p:ext uri="{BB962C8B-B14F-4D97-AF65-F5344CB8AC3E}">
        <p14:creationId xmlns:p14="http://schemas.microsoft.com/office/powerpoint/2010/main" val="1458570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Most of us believe all children should have the freedom to pursue their dreams, so we must equip every school with the resources to deliver quality education that prepares every child for the future, no matter their color, background or zip code. *** Point out when children can be their true authentic selves, then they can truly pursue their dreams***</a:t>
            </a:r>
          </a:p>
          <a:p>
            <a:pPr lvl="0"/>
            <a:endParaRPr lang="en-US" dirty="0"/>
          </a:p>
          <a:p>
            <a:pPr lvl="0"/>
            <a:r>
              <a:rPr lang="en-US" dirty="0"/>
              <a:t>While educators work to deliver our children accurate and honest education, some politicians are trying to turn us against schools so they can censor the lessons taught in our classrooms, deny certain children resources and write people who look like them out of our history books.</a:t>
            </a:r>
          </a:p>
          <a:p>
            <a:pPr lvl="0"/>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44</a:t>
            </a:fld>
            <a:endParaRPr lang="en-US"/>
          </a:p>
        </p:txBody>
      </p:sp>
    </p:spTree>
    <p:extLst>
      <p:ext uri="{BB962C8B-B14F-4D97-AF65-F5344CB8AC3E}">
        <p14:creationId xmlns:p14="http://schemas.microsoft.com/office/powerpoint/2010/main" val="2179448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C908F-87DD-7675-D561-9B0024B0A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73996-705E-4D2C-1CD7-2E9474B1D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B7AE06-B76E-92FE-A61A-BA4AF7A12903}"/>
              </a:ext>
            </a:extLst>
          </p:cNvPr>
          <p:cNvSpPr>
            <a:spLocks noGrp="1"/>
          </p:cNvSpPr>
          <p:nvPr>
            <p:ph type="body" idx="1"/>
          </p:nvPr>
        </p:nvSpPr>
        <p:spPr/>
        <p:txBody>
          <a:bodyPr/>
          <a:lstStyle/>
          <a:p>
            <a:r>
              <a:rPr lang="en-US" dirty="0"/>
              <a:t>Stonington Education Association Comes Together to Get Pride Flags Back in Classrooms</a:t>
            </a:r>
          </a:p>
          <a:p>
            <a:endParaRPr lang="en-US" dirty="0"/>
          </a:p>
          <a:p>
            <a:r>
              <a:rPr lang="en-US" dirty="0"/>
              <a:t>https://www.nea.org/nea-today/all-news-articles/pride-flag-flies-again </a:t>
            </a:r>
          </a:p>
          <a:p>
            <a:endParaRPr lang="en-US" dirty="0"/>
          </a:p>
          <a:p>
            <a:r>
              <a:rPr lang="en-US" dirty="0"/>
              <a:t>https://cea.org/stonington-education-association-comes-together-to-get-pride-flags-back-in-classrooms/ </a:t>
            </a:r>
          </a:p>
        </p:txBody>
      </p:sp>
      <p:sp>
        <p:nvSpPr>
          <p:cNvPr id="4" name="Slide Number Placeholder 3">
            <a:extLst>
              <a:ext uri="{FF2B5EF4-FFF2-40B4-BE49-F238E27FC236}">
                <a16:creationId xmlns:a16="http://schemas.microsoft.com/office/drawing/2014/main" id="{6035076B-C427-54DF-99BC-FF8354A1826D}"/>
              </a:ext>
            </a:extLst>
          </p:cNvPr>
          <p:cNvSpPr>
            <a:spLocks noGrp="1"/>
          </p:cNvSpPr>
          <p:nvPr>
            <p:ph type="sldNum" sz="quarter" idx="10"/>
          </p:nvPr>
        </p:nvSpPr>
        <p:spPr/>
        <p:txBody>
          <a:bodyPr/>
          <a:lstStyle/>
          <a:p>
            <a:fld id="{F945EF12-A756-4B12-B455-D2BB7BE7D2D9}" type="slidenum">
              <a:rPr lang="en-US" smtClean="0"/>
              <a:t>45</a:t>
            </a:fld>
            <a:endParaRPr lang="en-US"/>
          </a:p>
        </p:txBody>
      </p:sp>
    </p:spTree>
    <p:extLst>
      <p:ext uri="{BB962C8B-B14F-4D97-AF65-F5344CB8AC3E}">
        <p14:creationId xmlns:p14="http://schemas.microsoft.com/office/powerpoint/2010/main" val="726120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46</a:t>
            </a:fld>
            <a:endParaRPr lang="en-US"/>
          </a:p>
        </p:txBody>
      </p:sp>
    </p:spTree>
    <p:extLst>
      <p:ext uri="{BB962C8B-B14F-4D97-AF65-F5344CB8AC3E}">
        <p14:creationId xmlns:p14="http://schemas.microsoft.com/office/powerpoint/2010/main" val="19383105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one issue and produce a gender/LGBTQ+ explicit values based statement in response. (10-15</a:t>
            </a:r>
            <a:r>
              <a:rPr lang="en-US" baseline="0" dirty="0"/>
              <a:t> minutes). Individually then share with a partner and then we will ask for volunteers to share.</a:t>
            </a:r>
          </a:p>
          <a:p>
            <a:endParaRPr lang="en-US" baseline="0" dirty="0"/>
          </a:p>
          <a:p>
            <a:r>
              <a:rPr lang="en-US" baseline="0" dirty="0"/>
              <a:t>Resist the urge to bring your policy to an outcomes fight.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945EF12-A756-4B12-B455-D2BB7BE7D2D9}" type="slidenum">
              <a:rPr lang="en-US" smtClean="0"/>
              <a:t>47</a:t>
            </a:fld>
            <a:endParaRPr lang="en-US"/>
          </a:p>
        </p:txBody>
      </p:sp>
    </p:spTree>
    <p:extLst>
      <p:ext uri="{BB962C8B-B14F-4D97-AF65-F5344CB8AC3E}">
        <p14:creationId xmlns:p14="http://schemas.microsoft.com/office/powerpoint/2010/main" val="1162208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62C66-FA95-087D-3EA8-3D3226A5C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0F721-DAFB-331F-43EE-7D284FD54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3FFC8-819A-A79D-81F1-89A9456867CC}"/>
              </a:ext>
            </a:extLst>
          </p:cNvPr>
          <p:cNvSpPr>
            <a:spLocks noGrp="1"/>
          </p:cNvSpPr>
          <p:nvPr>
            <p:ph type="body" idx="1"/>
          </p:nvPr>
        </p:nvSpPr>
        <p:spPr/>
        <p:txBody>
          <a:bodyPr/>
          <a:lstStyle/>
          <a:p>
            <a:r>
              <a:rPr lang="en-US" dirty="0"/>
              <a:t>Ask for people to share out</a:t>
            </a:r>
          </a:p>
          <a:p>
            <a:endParaRPr lang="en-US" dirty="0"/>
          </a:p>
          <a:p>
            <a:endParaRPr lang="en-US" dirty="0"/>
          </a:p>
        </p:txBody>
      </p:sp>
      <p:sp>
        <p:nvSpPr>
          <p:cNvPr id="4" name="Slide Number Placeholder 3">
            <a:extLst>
              <a:ext uri="{FF2B5EF4-FFF2-40B4-BE49-F238E27FC236}">
                <a16:creationId xmlns:a16="http://schemas.microsoft.com/office/drawing/2014/main" id="{AD829A76-229C-7468-F870-B847484D0CC1}"/>
              </a:ext>
            </a:extLst>
          </p:cNvPr>
          <p:cNvSpPr>
            <a:spLocks noGrp="1"/>
          </p:cNvSpPr>
          <p:nvPr>
            <p:ph type="sldNum" sz="quarter" idx="10"/>
          </p:nvPr>
        </p:nvSpPr>
        <p:spPr/>
        <p:txBody>
          <a:bodyPr/>
          <a:lstStyle/>
          <a:p>
            <a:fld id="{F945EF12-A756-4B12-B455-D2BB7BE7D2D9}" type="slidenum">
              <a:rPr lang="en-US" smtClean="0"/>
              <a:t>48</a:t>
            </a:fld>
            <a:endParaRPr lang="en-US"/>
          </a:p>
        </p:txBody>
      </p:sp>
    </p:spTree>
    <p:extLst>
      <p:ext uri="{BB962C8B-B14F-4D97-AF65-F5344CB8AC3E}">
        <p14:creationId xmlns:p14="http://schemas.microsoft.com/office/powerpoint/2010/main" val="21709571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E97ED-568B-250C-D431-328CB9926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70DE8-4D74-4182-7B5B-062EFCEC4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FA682-FFE2-3421-5B91-9B938173759B}"/>
              </a:ext>
            </a:extLst>
          </p:cNvPr>
          <p:cNvSpPr>
            <a:spLocks noGrp="1"/>
          </p:cNvSpPr>
          <p:nvPr>
            <p:ph type="body" idx="1"/>
          </p:nvPr>
        </p:nvSpPr>
        <p:spPr/>
        <p:txBody>
          <a:bodyPr/>
          <a:lstStyle/>
          <a:p>
            <a:r>
              <a:rPr lang="en-US" dirty="0"/>
              <a:t>Scan this code to access: LGBTQ+ resources such as trainings, Know Your Rights guides, Messaging Guidance, anti-LGBTQ+ bill trackers and more.</a:t>
            </a:r>
            <a:endParaRPr lang="en-US" b="0" i="0" dirty="0">
              <a:solidFill>
                <a:srgbClr val="FFFFFF"/>
              </a:solidFill>
              <a:effectLst/>
              <a:latin typeface="Lato" panose="020F0502020204030203" pitchFamily="34" charset="0"/>
            </a:endParaRPr>
          </a:p>
          <a:p>
            <a:endParaRPr lang="en-US" dirty="0"/>
          </a:p>
        </p:txBody>
      </p:sp>
      <p:sp>
        <p:nvSpPr>
          <p:cNvPr id="4" name="Slide Number Placeholder 3">
            <a:extLst>
              <a:ext uri="{FF2B5EF4-FFF2-40B4-BE49-F238E27FC236}">
                <a16:creationId xmlns:a16="http://schemas.microsoft.com/office/drawing/2014/main" id="{3F8BB06F-3CB7-1153-BC20-D08B720C0D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308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15AC7-A06E-20BB-0781-D29C92F04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B64FA-F8E0-FA8D-BF1A-8B64D8820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313C8-67A6-509E-674C-ECC50E58E8BD}"/>
              </a:ext>
            </a:extLst>
          </p:cNvPr>
          <p:cNvSpPr>
            <a:spLocks noGrp="1"/>
          </p:cNvSpPr>
          <p:nvPr>
            <p:ph type="body" idx="1"/>
          </p:nvPr>
        </p:nvSpPr>
        <p:spPr/>
        <p:txBody>
          <a:bodyPr/>
          <a:lstStyle/>
          <a:p>
            <a:r>
              <a:rPr lang="en-US" dirty="0"/>
              <a:t>Soon to be released will be the lesson plans and interview of the educators who created the lesson plans through the teacher fellowship with MGH. Here, they can access the lesson plans and watch the interviews of the educators who developed and taught the lessons. They discuss the impact it had on them, as well as their students. Scan this QR code to learn more about Making Gay History, listen to the podcasts and access resources for educators. </a:t>
            </a:r>
          </a:p>
          <a:p>
            <a:endParaRPr lang="en-US" dirty="0"/>
          </a:p>
          <a:p>
            <a:pPr algn="l"/>
            <a:r>
              <a:rPr lang="en-US" b="0" i="0" dirty="0">
                <a:solidFill>
                  <a:srgbClr val="FFFFFF"/>
                </a:solidFill>
                <a:effectLst/>
                <a:latin typeface="Lato" panose="020F0502020204030203" pitchFamily="34" charset="0"/>
              </a:rPr>
              <a:t>Making Gay History (MGH) is a 501(c)(3) nonprofit organization that addresses the absence of substantive, in-depth LGBTQ+-inclusive American history from the public discourse and the classroom.</a:t>
            </a:r>
          </a:p>
          <a:p>
            <a:pPr algn="ctr"/>
            <a:endParaRPr lang="en-US" b="0" i="0" dirty="0">
              <a:solidFill>
                <a:srgbClr val="FFFFFF"/>
              </a:solidFill>
              <a:effectLst/>
              <a:latin typeface="Lato" panose="020F0502020204030203" pitchFamily="34" charset="0"/>
            </a:endParaRPr>
          </a:p>
          <a:p>
            <a:pPr algn="l"/>
            <a:r>
              <a:rPr lang="en-US" b="0" i="0" dirty="0">
                <a:solidFill>
                  <a:srgbClr val="FFFFFF"/>
                </a:solidFill>
                <a:effectLst/>
                <a:latin typeface="Lato" panose="020F0502020204030203" pitchFamily="34" charset="0"/>
              </a:rPr>
              <a:t>By sharing the stories of those who helped a despised minority take its rightful place in society as full and equal citizens, MGH aims to encourage connection, pride, and solidarity within the LGBTQ+ community—and to provide an entry point for both allies and the general public to its largely hidden history.</a:t>
            </a:r>
          </a:p>
          <a:p>
            <a:endParaRPr lang="en-US" dirty="0"/>
          </a:p>
        </p:txBody>
      </p:sp>
      <p:sp>
        <p:nvSpPr>
          <p:cNvPr id="4" name="Slide Number Placeholder 3">
            <a:extLst>
              <a:ext uri="{FF2B5EF4-FFF2-40B4-BE49-F238E27FC236}">
                <a16:creationId xmlns:a16="http://schemas.microsoft.com/office/drawing/2014/main" id="{7D512775-B6B8-42E5-905E-01FF99BDCC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296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B69F-7357-F71A-549B-D03BECA95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F791A-747B-C1C5-DFBF-5BA3CF724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6F2A9-D56A-1C36-DE01-4195774A1916}"/>
              </a:ext>
            </a:extLst>
          </p:cNvPr>
          <p:cNvSpPr>
            <a:spLocks noGrp="1"/>
          </p:cNvSpPr>
          <p:nvPr>
            <p:ph type="body" idx="1"/>
          </p:nvPr>
        </p:nvSpPr>
        <p:spPr/>
        <p:txBody>
          <a:bodyPr/>
          <a:lstStyle/>
          <a:p>
            <a:r>
              <a:rPr lang="en-US" dirty="0"/>
              <a:t>By wearing the I’m HERE badge, you tell everyone that you are a safe person to discuss LGBTQ+ issues. Affirming LGBTQ+ youth couldn’t be easier than by identifying yourself as a safe and supportive person.</a:t>
            </a:r>
          </a:p>
          <a:p>
            <a:endParaRPr lang="en-US" dirty="0"/>
          </a:p>
          <a:p>
            <a:r>
              <a:rPr lang="en-US" dirty="0"/>
              <a:t>Use the QR code on the back of the badge to access the I'm HERE Educator Resource Toolkit with links to a variety of LGBTQ+ issues, organizations, and resources. The links are provided as a starting point to help you become aware and expand your knowledge of a variety of issues.</a:t>
            </a:r>
          </a:p>
        </p:txBody>
      </p:sp>
      <p:sp>
        <p:nvSpPr>
          <p:cNvPr id="4" name="Slide Number Placeholder 3">
            <a:extLst>
              <a:ext uri="{FF2B5EF4-FFF2-40B4-BE49-F238E27FC236}">
                <a16:creationId xmlns:a16="http://schemas.microsoft.com/office/drawing/2014/main" id="{B5532DE7-325A-7369-4A38-40F1E6FA95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0733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E97ED-568B-250C-D431-328CB9926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70DE8-4D74-4182-7B5B-062EFCEC4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FA682-FFE2-3421-5B91-9B93817375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8BB06F-3CB7-1153-BC20-D08B720C0D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308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Aptos" panose="020B0004020202020204" pitchFamily="34" charset="0"/>
              </a:rPr>
              <a:t>Nationally 81% of the school board candidates NEA endorses win their election. </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C8F9FB2D-5FC8-4C1C-8A3B-785BD7AE3305}" type="slidenum">
              <a:rPr lang="en-US" smtClean="0"/>
              <a:t>53</a:t>
            </a:fld>
            <a:endParaRPr lang="en-US"/>
          </a:p>
        </p:txBody>
      </p:sp>
    </p:spTree>
    <p:extLst>
      <p:ext uri="{BB962C8B-B14F-4D97-AF65-F5344CB8AC3E}">
        <p14:creationId xmlns:p14="http://schemas.microsoft.com/office/powerpoint/2010/main" val="3362090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a:extLst>
            <a:ext uri="{FF2B5EF4-FFF2-40B4-BE49-F238E27FC236}">
              <a16:creationId xmlns:a16="http://schemas.microsoft.com/office/drawing/2014/main" id="{7302A976-18E5-4A1D-7532-6588DA63C013}"/>
            </a:ext>
          </a:extLst>
        </p:cNvPr>
        <p:cNvGrpSpPr/>
        <p:nvPr/>
      </p:nvGrpSpPr>
      <p:grpSpPr>
        <a:xfrm>
          <a:off x="0" y="0"/>
          <a:ext cx="0" cy="0"/>
          <a:chOff x="0" y="0"/>
          <a:chExt cx="0" cy="0"/>
        </a:xfrm>
      </p:grpSpPr>
      <p:sp>
        <p:nvSpPr>
          <p:cNvPr id="50" name="Shape 50">
            <a:extLst>
              <a:ext uri="{FF2B5EF4-FFF2-40B4-BE49-F238E27FC236}">
                <a16:creationId xmlns:a16="http://schemas.microsoft.com/office/drawing/2014/main" id="{6C84DC89-414E-562A-3A9A-E4CFABF41C66}"/>
              </a:ext>
            </a:extLst>
          </p:cNvPr>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a:extLst>
              <a:ext uri="{FF2B5EF4-FFF2-40B4-BE49-F238E27FC236}">
                <a16:creationId xmlns:a16="http://schemas.microsoft.com/office/drawing/2014/main" id="{E23C1745-5F41-C109-72C1-43DC2137B650}"/>
              </a:ext>
            </a:extLst>
          </p:cNvPr>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lang="en-US" sz="1200" b="1" dirty="0">
              <a:solidFill>
                <a:schemeClr val="accent2">
                  <a:lumMod val="40000"/>
                  <a:lumOff val="60000"/>
                </a:schemeClr>
              </a:solidFill>
            </a:endParaRPr>
          </a:p>
        </p:txBody>
      </p:sp>
    </p:spTree>
    <p:extLst>
      <p:ext uri="{BB962C8B-B14F-4D97-AF65-F5344CB8AC3E}">
        <p14:creationId xmlns:p14="http://schemas.microsoft.com/office/powerpoint/2010/main" val="27337924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53861-8D55-AF09-C709-415CB672F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F9898-2202-25B4-5B14-702B11FCC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02F39-5192-68AC-F8A0-1CC54E12494C}"/>
              </a:ext>
            </a:extLst>
          </p:cNvPr>
          <p:cNvSpPr>
            <a:spLocks noGrp="1"/>
          </p:cNvSpPr>
          <p:nvPr>
            <p:ph type="body" idx="1"/>
          </p:nvPr>
        </p:nvSpPr>
        <p:spPr/>
        <p:txBody>
          <a:bodyPr/>
          <a:lstStyle/>
          <a:p>
            <a:r>
              <a:rPr lang="en-US"/>
              <a:t>Here are some LGBTQ+ resources you can access right now. Bookmark these pages NOW!</a:t>
            </a:r>
          </a:p>
          <a:p>
            <a:r>
              <a:rPr lang="en-US"/>
              <a:t>(Just highlight a few and tell them we will have a complete list of resources and tools that will be emailed out after the call)</a:t>
            </a:r>
          </a:p>
        </p:txBody>
      </p:sp>
      <p:sp>
        <p:nvSpPr>
          <p:cNvPr id="4" name="Slide Number Placeholder 3">
            <a:extLst>
              <a:ext uri="{FF2B5EF4-FFF2-40B4-BE49-F238E27FC236}">
                <a16:creationId xmlns:a16="http://schemas.microsoft.com/office/drawing/2014/main" id="{C76B6AD7-D695-80D5-9A0E-D5974AF8CC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79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84CA7-7DCA-007A-A00B-53D8021D19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E04CC8-7BD2-E6B7-8587-80513B36E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53BF41-E1E7-D0A9-2B05-955434C6EC0A}"/>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0F7F8543-2F70-C1F0-EF73-F6A621F49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045E2-FD55-596D-4492-5B0FD7C2CCE9}"/>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84770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A1C3-824C-E047-34E1-0D8C2623CC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1A03D3-3BCA-8C7F-F9B9-A01036B8CC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98C1C-BDD6-4CF7-6EF5-3A5EDCCD2B12}"/>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0EA9C8EC-871A-F381-7F48-C188AA3A72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63893-81A8-52C0-607F-1FED16A65168}"/>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332158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305B-6F8E-0A97-9321-46C487F3D8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FBA8B2-4441-64A2-B0DD-11456B142D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884B8C-C79D-C4FC-9A86-609F03390FA8}"/>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A7B5AC44-B8C0-5119-7940-AFDF5697C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79DFB-8F60-F3D2-FDC6-495F3E35F64F}"/>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414408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66F3-6179-8D3E-1382-F8283626D5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9DCFDB-C880-FDA7-E8EF-1FC30CF165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949D79-0113-15E0-18C0-25877B015A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3A5C64-F04C-201A-6016-40D3A5D9B2CA}"/>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6" name="Footer Placeholder 5">
            <a:extLst>
              <a:ext uri="{FF2B5EF4-FFF2-40B4-BE49-F238E27FC236}">
                <a16:creationId xmlns:a16="http://schemas.microsoft.com/office/drawing/2014/main" id="{3B38E46B-ABB8-AFEF-6B54-A80381EB9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B03E9C-1AEC-D61A-5AE4-533C96CA9BA7}"/>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4220379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3CE3-03C6-6C41-6D32-CF3AFDFB61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4DF4A4-CFDB-1CEC-45B1-4123555189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6A37A7-F76A-D476-E9A3-8CA4AFCE56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ADE0A5-2DB1-D36B-FFCB-106C249073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1BA75C-F0BB-F85C-E866-D22F25FDFC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CAFDB7-2ED4-5592-657C-960B4FDFC29A}"/>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8" name="Footer Placeholder 7">
            <a:extLst>
              <a:ext uri="{FF2B5EF4-FFF2-40B4-BE49-F238E27FC236}">
                <a16:creationId xmlns:a16="http://schemas.microsoft.com/office/drawing/2014/main" id="{87A83E96-F211-BFEC-9591-7B28DFD8D9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C905C3-ED9E-4817-13C1-8D429E1F7C0D}"/>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636995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0650-6A95-3C73-36E6-82CDDF91CB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468C2E-DC15-8879-6BE0-9CECE2EF3369}"/>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4" name="Footer Placeholder 3">
            <a:extLst>
              <a:ext uri="{FF2B5EF4-FFF2-40B4-BE49-F238E27FC236}">
                <a16:creationId xmlns:a16="http://schemas.microsoft.com/office/drawing/2014/main" id="{8153FA8F-C7D2-04CD-CDFA-1DEC93B37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922A8D-B6B3-E8BF-2A6D-8FB1C94CEC35}"/>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3807999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66A6AB-21EF-66F2-F2F1-F124D710E1FA}"/>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3" name="Footer Placeholder 2">
            <a:extLst>
              <a:ext uri="{FF2B5EF4-FFF2-40B4-BE49-F238E27FC236}">
                <a16:creationId xmlns:a16="http://schemas.microsoft.com/office/drawing/2014/main" id="{57898C1B-508D-17C3-A8C5-8E0D38BB35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61373E-F6F5-3F7D-84A8-FA99BD2C8FEE}"/>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3213208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9BF9-B6E8-F9A4-B4E3-5985755ADE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DDB70C-367B-E6C5-BFB5-5143A73748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0CD91D-F44A-05DC-8B0D-BAC97EDBBD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806A5D-A5C5-E908-0C10-42799D8B64C1}"/>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6" name="Footer Placeholder 5">
            <a:extLst>
              <a:ext uri="{FF2B5EF4-FFF2-40B4-BE49-F238E27FC236}">
                <a16:creationId xmlns:a16="http://schemas.microsoft.com/office/drawing/2014/main" id="{95A028A7-F52B-717E-25E6-FCBB023BCA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3B77F3-A03A-DD9B-A685-163EFEAD2521}"/>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209767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8C4FD-D5C3-632B-412E-F126530715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6F001C-167F-C24F-DC49-5F46DE88FC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13E8E7-715E-A4E6-43B1-ADAF6365AD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961686-9107-32A2-BD8E-F16BF50E7CD9}"/>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6" name="Footer Placeholder 5">
            <a:extLst>
              <a:ext uri="{FF2B5EF4-FFF2-40B4-BE49-F238E27FC236}">
                <a16:creationId xmlns:a16="http://schemas.microsoft.com/office/drawing/2014/main" id="{D8B33E48-8733-5368-FE2B-A7790FFA77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588593-6589-35C1-02A0-9A5486269BCC}"/>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3258170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A9FD-8CCA-0C66-E62A-1366727EB9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F21133-3CC9-70C7-620C-726604E226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F91991-16B2-10CA-2CBA-E5B577352742}"/>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F09243C4-715E-A5C2-D88D-CBFFC4487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5DEC9F-08A7-D148-258C-296FB816D8B8}"/>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7347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E04887-822C-8EA7-8634-4B5B339E23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64A7F4-F85C-AC02-E5C8-157BF94621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99B25D-BF87-16A0-5884-499B90A48399}"/>
              </a:ext>
            </a:extLst>
          </p:cNvPr>
          <p:cNvSpPr>
            <a:spLocks noGrp="1"/>
          </p:cNvSpPr>
          <p:nvPr>
            <p:ph type="dt" sz="half" idx="10"/>
          </p:nvPr>
        </p:nvSpPr>
        <p:spPr/>
        <p:txBody>
          <a:body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26B524FB-D266-4CD9-36C8-1844015C7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94D56-7A88-B9CE-5480-1F15FE70A75D}"/>
              </a:ext>
            </a:extLst>
          </p:cNvPr>
          <p:cNvSpPr>
            <a:spLocks noGrp="1"/>
          </p:cNvSpPr>
          <p:nvPr>
            <p:ph type="sldNum" sz="quarter" idx="12"/>
          </p:nvPr>
        </p:nvSpPr>
        <p:spPr/>
        <p:txBody>
          <a:bodyPr/>
          <a:lstStyle/>
          <a:p>
            <a:fld id="{9B1A87D9-358B-4739-AEBB-272EB8EC736C}" type="slidenum">
              <a:rPr lang="en-US" smtClean="0"/>
              <a:t>‹#›</a:t>
            </a:fld>
            <a:endParaRPr lang="en-US"/>
          </a:p>
        </p:txBody>
      </p:sp>
    </p:spTree>
    <p:extLst>
      <p:ext uri="{BB962C8B-B14F-4D97-AF65-F5344CB8AC3E}">
        <p14:creationId xmlns:p14="http://schemas.microsoft.com/office/powerpoint/2010/main" val="2845325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60020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83071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99994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91004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38194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43625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9872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0521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27823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64757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84432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34692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23958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EF136-80D0-FE93-E533-43E37CB728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C2EA9D-1DD8-399A-244E-7DA613FC5A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F68BA3-145B-4E1E-038F-EEF28B628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0E11BE-7249-4A1A-BD0F-D8D73DE93F97}" type="datetimeFigureOut">
              <a:rPr lang="en-US" smtClean="0"/>
              <a:t>9/24/2025</a:t>
            </a:fld>
            <a:endParaRPr lang="en-US"/>
          </a:p>
        </p:txBody>
      </p:sp>
      <p:sp>
        <p:nvSpPr>
          <p:cNvPr id="5" name="Footer Placeholder 4">
            <a:extLst>
              <a:ext uri="{FF2B5EF4-FFF2-40B4-BE49-F238E27FC236}">
                <a16:creationId xmlns:a16="http://schemas.microsoft.com/office/drawing/2014/main" id="{42EE0BF1-745F-9621-6E1C-A6E6F1F518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D5AEAB9-5BA8-AE26-DA17-84CE07AB21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1A87D9-358B-4739-AEBB-272EB8EC736C}" type="slidenum">
              <a:rPr lang="en-US" smtClean="0"/>
              <a:t>‹#›</a:t>
            </a:fld>
            <a:endParaRPr lang="en-US"/>
          </a:p>
        </p:txBody>
      </p:sp>
    </p:spTree>
    <p:extLst>
      <p:ext uri="{BB962C8B-B14F-4D97-AF65-F5344CB8AC3E}">
        <p14:creationId xmlns:p14="http://schemas.microsoft.com/office/powerpoint/2010/main" val="595555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6219871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1ytFB8TrkTo" TargetMode="External"/><Relationship Id="rId5" Type="http://schemas.openxmlformats.org/officeDocument/2006/relationships/image" Target="../media/image8.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www.nea.org/advocating-for-change/action-center" TargetMode="Externa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hyperlink" Target="https://www.needpix.com/photo/178188/questionmark-info-help-faq-support-service-advice-white-blue-circle" TargetMode="Externa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1.jpg"/><Relationship Id="rId7"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cid:image001.jpg@01D7D192.C86DFA00" TargetMode="External"/><Relationship Id="rId4" Type="http://schemas.openxmlformats.org/officeDocument/2006/relationships/image" Target="../media/image24.jpeg"/><Relationship Id="rId9"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jpg"/><Relationship Id="rId7" Type="http://schemas.openxmlformats.org/officeDocument/2006/relationships/diagramColors" Target="../diagrams/colors1.xm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video" Target="https://www.youtube.com/embed/n91qQ1nNj7Y" TargetMode="Externa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21.jpg"/></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7.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hyperlink" Target="https://www.wemakethefuture.us/resources-docs/transgender-youth"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video" Target="https://www.youtube.com/embed/MLKwugfEbqg" TargetMode="External"/><Relationship Id="rId6" Type="http://schemas.openxmlformats.org/officeDocument/2006/relationships/image" Target="../media/image38.jpeg"/><Relationship Id="rId5" Type="http://schemas.openxmlformats.org/officeDocument/2006/relationships/image" Target="../media/image34.png"/><Relationship Id="rId4" Type="http://schemas.openxmlformats.org/officeDocument/2006/relationships/image" Target="../media/image21.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video" Target="https://www.youtube.com/embed/yajAcLcsMWU?feature=oembed" TargetMode="External"/><Relationship Id="rId5" Type="http://schemas.openxmlformats.org/officeDocument/2006/relationships/image" Target="../media/image39.jpeg"/><Relationship Id="rId4" Type="http://schemas.openxmlformats.org/officeDocument/2006/relationships/image" Target="../media/image21.jpg"/></Relationships>
</file>

<file path=ppt/slides/_rels/slide4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2.jpeg"/><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jpe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jpeg"/><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D537200F-931D-D834-3293-C7E4B39B97DC}"/>
              </a:ext>
            </a:extLst>
          </p:cNvPr>
          <p:cNvPicPr>
            <a:picLocks noChangeAspect="1"/>
          </p:cNvPicPr>
          <p:nvPr/>
        </p:nvPicPr>
        <p:blipFill rotWithShape="1">
          <a:blip r:embed="rId2"/>
          <a:srcRect l="4667" t="2605" r="3245" b="1456"/>
          <a:stretch/>
        </p:blipFill>
        <p:spPr>
          <a:xfrm>
            <a:off x="-1" y="0"/>
            <a:ext cx="12192001" cy="6947338"/>
          </a:xfrm>
          <a:prstGeom prst="rect">
            <a:avLst/>
          </a:prstGeom>
        </p:spPr>
      </p:pic>
      <p:sp>
        <p:nvSpPr>
          <p:cNvPr id="13" name="TextBox 12">
            <a:extLst>
              <a:ext uri="{FF2B5EF4-FFF2-40B4-BE49-F238E27FC236}">
                <a16:creationId xmlns:a16="http://schemas.microsoft.com/office/drawing/2014/main" id="{1F3E97A8-D742-EA7A-54B2-821FF0D23950}"/>
              </a:ext>
            </a:extLst>
          </p:cNvPr>
          <p:cNvSpPr txBox="1"/>
          <p:nvPr/>
        </p:nvSpPr>
        <p:spPr>
          <a:xfrm>
            <a:off x="65591" y="773829"/>
            <a:ext cx="12192000" cy="1569660"/>
          </a:xfrm>
          <a:prstGeom prst="rect">
            <a:avLst/>
          </a:prstGeom>
          <a:noFill/>
        </p:spPr>
        <p:txBody>
          <a:bodyPr wrap="square" rtlCol="0">
            <a:spAutoFit/>
          </a:bodyPr>
          <a:lstStyle/>
          <a:p>
            <a:pPr algn="ctr"/>
            <a:r>
              <a:rPr lang="en-US" sz="4800" b="1" dirty="0">
                <a:solidFill>
                  <a:srgbClr val="A2D6F4"/>
                </a:solidFill>
                <a:latin typeface="Helvetica" panose="020B0604020202020204" pitchFamily="34" charset="0"/>
                <a:cs typeface="Helvetica" panose="020B0604020202020204" pitchFamily="34" charset="0"/>
              </a:rPr>
              <a:t>Advancing LGBTQ+ Inclusion &amp; Belonging</a:t>
            </a:r>
            <a:endParaRPr lang="en-US" sz="4800" dirty="0">
              <a:solidFill>
                <a:srgbClr val="A2D6F4"/>
              </a:solidFill>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E2266288-672C-EEF3-9EE2-C491DF3B7BA6}"/>
              </a:ext>
            </a:extLst>
          </p:cNvPr>
          <p:cNvSpPr txBox="1"/>
          <p:nvPr/>
        </p:nvSpPr>
        <p:spPr>
          <a:xfrm>
            <a:off x="2966496" y="4514512"/>
            <a:ext cx="6172200" cy="1077218"/>
          </a:xfrm>
          <a:prstGeom prst="rect">
            <a:avLst/>
          </a:prstGeom>
          <a:noFill/>
        </p:spPr>
        <p:txBody>
          <a:bodyPr wrap="square" lIns="91440" tIns="45720" rIns="91440" bIns="45720" anchor="t">
            <a:spAutoFit/>
          </a:bodyPr>
          <a:lstStyle/>
          <a:p>
            <a:pPr algn="ctr"/>
            <a:r>
              <a:rPr lang="en-US" sz="3200" b="1" dirty="0">
                <a:solidFill>
                  <a:schemeClr val="accent6">
                    <a:lumMod val="40000"/>
                    <a:lumOff val="60000"/>
                  </a:schemeClr>
                </a:solidFill>
                <a:latin typeface="Helvetica"/>
                <a:cs typeface="Helvetica"/>
              </a:rPr>
              <a:t>NEA Retired Conference</a:t>
            </a:r>
          </a:p>
          <a:p>
            <a:pPr algn="ctr"/>
            <a:r>
              <a:rPr lang="en-US" sz="3200" b="1">
                <a:solidFill>
                  <a:schemeClr val="accent6">
                    <a:lumMod val="40000"/>
                    <a:lumOff val="60000"/>
                  </a:schemeClr>
                </a:solidFill>
                <a:latin typeface="Helvetica"/>
                <a:cs typeface="Helvetica"/>
              </a:rPr>
              <a:t>Anthony Brisson, NEA HCR</a:t>
            </a:r>
            <a:endParaRPr lang="en-US" sz="3200" dirty="0">
              <a:solidFill>
                <a:schemeClr val="accent6">
                  <a:lumMod val="40000"/>
                  <a:lumOff val="60000"/>
                </a:schemeClr>
              </a:solidFill>
              <a:latin typeface="Calibri" panose="020F0502020204030204"/>
              <a:cs typeface="Calibri" panose="020F0502020204030204"/>
            </a:endParaRPr>
          </a:p>
        </p:txBody>
      </p:sp>
      <p:pic>
        <p:nvPicPr>
          <p:cNvPr id="2" name="Picture 1" descr="Logo, company name&#10;&#10;Description automatically generated">
            <a:extLst>
              <a:ext uri="{FF2B5EF4-FFF2-40B4-BE49-F238E27FC236}">
                <a16:creationId xmlns:a16="http://schemas.microsoft.com/office/drawing/2014/main" id="{C71DFED1-A7F7-CF28-461D-2BE90B1A6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5" name="Picture 4">
            <a:extLst>
              <a:ext uri="{FF2B5EF4-FFF2-40B4-BE49-F238E27FC236}">
                <a16:creationId xmlns:a16="http://schemas.microsoft.com/office/drawing/2014/main" id="{12C7B6CC-5D00-6DAA-1B6D-2EEBBDBE7861}"/>
              </a:ext>
            </a:extLst>
          </p:cNvPr>
          <p:cNvPicPr>
            <a:picLocks noChangeAspect="1"/>
          </p:cNvPicPr>
          <p:nvPr/>
        </p:nvPicPr>
        <p:blipFill>
          <a:blip r:embed="rId4"/>
          <a:stretch>
            <a:fillRect/>
          </a:stretch>
        </p:blipFill>
        <p:spPr>
          <a:xfrm>
            <a:off x="4462324" y="2477201"/>
            <a:ext cx="3200677" cy="1822862"/>
          </a:xfrm>
          <a:prstGeom prst="rect">
            <a:avLst/>
          </a:prstGeom>
        </p:spPr>
      </p:pic>
    </p:spTree>
    <p:extLst>
      <p:ext uri="{BB962C8B-B14F-4D97-AF65-F5344CB8AC3E}">
        <p14:creationId xmlns:p14="http://schemas.microsoft.com/office/powerpoint/2010/main" val="151027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DE09DBCD-3972-E810-9726-E2E3540F89D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BD11E38-0EDE-E5D6-E37F-D2B5BEF5D638}"/>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19CE6B7A-AC92-EE3B-3FCC-A1B5154859C1}"/>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3C4642C8-C0C3-91D2-77AB-839B6BDB09A7}"/>
              </a:ext>
            </a:extLst>
          </p:cNvPr>
          <p:cNvSpPr>
            <a:spLocks noGrp="1"/>
          </p:cNvSpPr>
          <p:nvPr>
            <p:ph type="title"/>
          </p:nvPr>
        </p:nvSpPr>
        <p:spPr>
          <a:xfrm>
            <a:off x="278007" y="684962"/>
            <a:ext cx="11488750" cy="1325563"/>
          </a:xfrm>
        </p:spPr>
        <p:txBody>
          <a:bodyPr>
            <a:normAutofit fontScale="90000"/>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NEA Members </a:t>
            </a:r>
            <a:br>
              <a:rPr lang="en-US" sz="6000" b="1" dirty="0">
                <a:solidFill>
                  <a:srgbClr val="FFC000"/>
                </a:solidFill>
                <a:latin typeface="Helvetica" panose="020B0604020202020204" pitchFamily="34" charset="0"/>
                <a:cs typeface="Helvetica" panose="020B0604020202020204" pitchFamily="34" charset="0"/>
              </a:rPr>
            </a:br>
            <a:r>
              <a:rPr lang="en-US" sz="6000" b="1" dirty="0">
                <a:solidFill>
                  <a:srgbClr val="FFC000"/>
                </a:solidFill>
                <a:latin typeface="Helvetica" panose="020B0604020202020204" pitchFamily="34" charset="0"/>
                <a:cs typeface="Helvetica" panose="020B0604020202020204" pitchFamily="34" charset="0"/>
              </a:rPr>
              <a:t>and External Audiences</a:t>
            </a:r>
          </a:p>
        </p:txBody>
      </p:sp>
      <p:sp>
        <p:nvSpPr>
          <p:cNvPr id="3" name="Rectangle 2">
            <a:extLst>
              <a:ext uri="{FF2B5EF4-FFF2-40B4-BE49-F238E27FC236}">
                <a16:creationId xmlns:a16="http://schemas.microsoft.com/office/drawing/2014/main" id="{7F3AAF2B-BF0B-95BC-679D-48FD744AB98B}"/>
              </a:ext>
            </a:extLst>
          </p:cNvPr>
          <p:cNvSpPr/>
          <p:nvPr/>
        </p:nvSpPr>
        <p:spPr>
          <a:xfrm>
            <a:off x="1157288" y="1329663"/>
            <a:ext cx="10066972" cy="1815882"/>
          </a:xfrm>
          <a:prstGeom prst="rect">
            <a:avLst/>
          </a:prstGeom>
        </p:spPr>
        <p:txBody>
          <a:bodyPr wrap="square">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endParaRP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
        <p:nvSpPr>
          <p:cNvPr id="4" name="TextBox 3">
            <a:extLst>
              <a:ext uri="{FF2B5EF4-FFF2-40B4-BE49-F238E27FC236}">
                <a16:creationId xmlns:a16="http://schemas.microsoft.com/office/drawing/2014/main" id="{EF48674F-9541-2B97-0ECE-EFA84C570359}"/>
              </a:ext>
            </a:extLst>
          </p:cNvPr>
          <p:cNvSpPr txBox="1"/>
          <p:nvPr/>
        </p:nvSpPr>
        <p:spPr>
          <a:xfrm>
            <a:off x="1327759" y="2131701"/>
            <a:ext cx="9389247" cy="4154984"/>
          </a:xfrm>
          <a:prstGeom prst="rect">
            <a:avLst/>
          </a:prstGeom>
          <a:noFill/>
        </p:spPr>
        <p:txBody>
          <a:bodyPr wrap="square">
            <a:spAutoFit/>
          </a:bodyPr>
          <a:lstStyle/>
          <a:p>
            <a:r>
              <a:rPr lang="en-US" sz="2400" dirty="0">
                <a:solidFill>
                  <a:srgbClr val="FFC000"/>
                </a:solidFill>
                <a:latin typeface="Avenir Next LT Pro Light" panose="020B0304020202020204" pitchFamily="34" charset="0"/>
              </a:rPr>
              <a:t>By attending this session, you confirm that you are a NEA member, staff person, or invited guest. The information you receive here is only for your use in your capacity as a NEA member or supporter. </a:t>
            </a:r>
          </a:p>
          <a:p>
            <a:endParaRPr lang="en-US" sz="2400" dirty="0">
              <a:solidFill>
                <a:srgbClr val="FFC000"/>
              </a:solidFill>
              <a:latin typeface="Avenir Next LT Pro Light" panose="020B0304020202020204" pitchFamily="34" charset="0"/>
            </a:endParaRPr>
          </a:p>
          <a:p>
            <a:r>
              <a:rPr lang="en-US" sz="2400" dirty="0">
                <a:solidFill>
                  <a:srgbClr val="FFC000"/>
                </a:solidFill>
                <a:latin typeface="Avenir Next LT Pro Light" panose="020B0304020202020204" pitchFamily="34" charset="0"/>
              </a:rPr>
              <a:t>This presentation and its contents are confidential and closed to the press 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Tree>
    <p:extLst>
      <p:ext uri="{BB962C8B-B14F-4D97-AF65-F5344CB8AC3E}">
        <p14:creationId xmlns:p14="http://schemas.microsoft.com/office/powerpoint/2010/main" val="18192499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D7CD650C-89C7-B2D5-C99C-002B51E7BEA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E342A80-1B11-0003-11F4-FD6EA8E22AF8}"/>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C20A8DD8-E6BB-6ADE-46A2-8BFAD3E48590}"/>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7F226D32-F616-787B-076B-5A848780D618}"/>
              </a:ext>
            </a:extLst>
          </p:cNvPr>
          <p:cNvSpPr>
            <a:spLocks noGrp="1"/>
          </p:cNvSpPr>
          <p:nvPr>
            <p:ph type="title"/>
          </p:nvPr>
        </p:nvSpPr>
        <p:spPr>
          <a:xfrm>
            <a:off x="351625" y="925298"/>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Agenda</a:t>
            </a:r>
          </a:p>
        </p:txBody>
      </p:sp>
      <p:sp>
        <p:nvSpPr>
          <p:cNvPr id="3" name="Rectangle 2">
            <a:extLst>
              <a:ext uri="{FF2B5EF4-FFF2-40B4-BE49-F238E27FC236}">
                <a16:creationId xmlns:a16="http://schemas.microsoft.com/office/drawing/2014/main" id="{89215257-B0B4-4AF4-CACA-491899E75A0B}"/>
              </a:ext>
            </a:extLst>
          </p:cNvPr>
          <p:cNvSpPr/>
          <p:nvPr/>
        </p:nvSpPr>
        <p:spPr>
          <a:xfrm>
            <a:off x="1157288" y="1329663"/>
            <a:ext cx="10066972" cy="1815882"/>
          </a:xfrm>
          <a:prstGeom prst="rect">
            <a:avLst/>
          </a:prstGeom>
        </p:spPr>
        <p:txBody>
          <a:bodyPr wrap="square">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endParaRP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
        <p:nvSpPr>
          <p:cNvPr id="4" name="TextBox 3">
            <a:extLst>
              <a:ext uri="{FF2B5EF4-FFF2-40B4-BE49-F238E27FC236}">
                <a16:creationId xmlns:a16="http://schemas.microsoft.com/office/drawing/2014/main" id="{1A76440A-9A31-4538-9921-874629D8BCD6}"/>
              </a:ext>
            </a:extLst>
          </p:cNvPr>
          <p:cNvSpPr txBox="1"/>
          <p:nvPr/>
        </p:nvSpPr>
        <p:spPr>
          <a:xfrm>
            <a:off x="1327759" y="2419794"/>
            <a:ext cx="9389247" cy="3108543"/>
          </a:xfrm>
          <a:prstGeom prst="rect">
            <a:avLst/>
          </a:prstGeom>
          <a:noFill/>
        </p:spPr>
        <p:txBody>
          <a:bodyPr wrap="square">
            <a:spAutoFit/>
          </a:bodyPr>
          <a:lstStyle/>
          <a:p>
            <a:r>
              <a:rPr lang="en-US" sz="2800" dirty="0">
                <a:solidFill>
                  <a:srgbClr val="FFC000"/>
                </a:solidFill>
                <a:latin typeface="Avenir Next LT Pro Light" panose="020B0304020202020204" pitchFamily="34" charset="0"/>
              </a:rPr>
              <a:t>Knowing Your Why</a:t>
            </a:r>
          </a:p>
          <a:p>
            <a:endParaRPr lang="en-US" sz="2800" dirty="0">
              <a:solidFill>
                <a:srgbClr val="FFC000"/>
              </a:solidFill>
              <a:latin typeface="Avenir Next LT Pro Light" panose="020B0304020202020204" pitchFamily="34" charset="0"/>
            </a:endParaRPr>
          </a:p>
          <a:p>
            <a:r>
              <a:rPr lang="en-US" sz="2800" dirty="0">
                <a:solidFill>
                  <a:srgbClr val="FFC000"/>
                </a:solidFill>
                <a:latin typeface="Avenir Next LT Pro Light" panose="020B0304020202020204" pitchFamily="34" charset="0"/>
              </a:rPr>
              <a:t>LGBTQ+ State of the State</a:t>
            </a:r>
          </a:p>
          <a:p>
            <a:endParaRPr lang="en-US" sz="2800" dirty="0">
              <a:solidFill>
                <a:srgbClr val="FFC000"/>
              </a:solidFill>
              <a:latin typeface="Avenir Next LT Pro Light" panose="020B0304020202020204" pitchFamily="34" charset="0"/>
            </a:endParaRPr>
          </a:p>
          <a:p>
            <a:r>
              <a:rPr lang="en-US" sz="2800" dirty="0">
                <a:solidFill>
                  <a:srgbClr val="FFC000"/>
                </a:solidFill>
                <a:latin typeface="Avenir Next LT Pro Light" panose="020B0304020202020204" pitchFamily="34" charset="0"/>
              </a:rPr>
              <a:t>Problems vs. Issues</a:t>
            </a:r>
          </a:p>
          <a:p>
            <a:endParaRPr lang="en-US" sz="2800" dirty="0">
              <a:solidFill>
                <a:srgbClr val="FFC000"/>
              </a:solidFill>
              <a:latin typeface="Avenir Next LT Pro Light" panose="020B0304020202020204" pitchFamily="34" charset="0"/>
            </a:endParaRPr>
          </a:p>
          <a:p>
            <a:r>
              <a:rPr lang="en-US" sz="2800" dirty="0">
                <a:solidFill>
                  <a:srgbClr val="FFC000"/>
                </a:solidFill>
                <a:latin typeface="Avenir Next LT Pro Light" panose="020B0304020202020204" pitchFamily="34" charset="0"/>
              </a:rPr>
              <a:t>RCGN Messaging </a:t>
            </a:r>
          </a:p>
        </p:txBody>
      </p:sp>
    </p:spTree>
    <p:extLst>
      <p:ext uri="{BB962C8B-B14F-4D97-AF65-F5344CB8AC3E}">
        <p14:creationId xmlns:p14="http://schemas.microsoft.com/office/powerpoint/2010/main" val="30429851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ranswomen-marching">
            <a:extLst>
              <a:ext uri="{FF2B5EF4-FFF2-40B4-BE49-F238E27FC236}">
                <a16:creationId xmlns:a16="http://schemas.microsoft.com/office/drawing/2014/main" id="{50AE5662-F623-06CE-BA6E-38E46693AD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22715"/>
          <a:stretch/>
        </p:blipFill>
        <p:spPr bwMode="auto">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2" name="Picture 2" descr="https://lh3.googleusercontent.com/wQ7dFligsozIE53FNNgtNTHSw8o2WhyWkCNDq-eKQpXEFZaehkn6Db7bLwBPRzUqoCjmjd931lfTKZuVzm1_7KlH63x6cZaomE-009qMYWeewBjTkwEOIqoTN5EVGljmjxi6CyT6BIQtTZRKhskuGcKse0f1ziW2mnMBeINSzRzajkyJsGUJqNUP2FO57L2ZOzFju6izv6qvc0VYMWRxZ3EoNAFYMwN0NmvzNA8Qyqeb1lNoyLY9SshSqdYvAC6A6aakfVW-mqBNnN5GOOeOn9uTo99eq-I6igzy8kqAnX96t5En_-2KDrNU2KQt6MdT_eDJjG5J_yeJJN3wbIwr1iichTVreRDMp5BcR8oIypggV6QzUaWc606nbZXBNzKl3vLndnZMW-CKaXS9A9xaxxkr-nHMrpiIHpY7ptmHhS2PjwYQjnNo71YY50MneBbQltbPT_IpdNxOiR5973z56ti30017ngqOXfo3y38L9fgGzfi-rnzTD8-27ItnfK0bRpC1Q1JtT7N9JMknA51S2jIvXmlXAERCQK67pGVilLosDy8omX9JkkGkxuzPr2PAFAemvwhwaGY-ZRT1hpLt-cby8tpUSZqdYLjJlc9a=w1083-h812-no"/>
          <p:cNvPicPr>
            <a:picLocks noChangeAspect="1" noChangeArrowheads="1"/>
          </p:cNvPicPr>
          <p:nvPr/>
        </p:nvPicPr>
        <p:blipFill rotWithShape="1">
          <a:blip r:embed="rId4">
            <a:extLst>
              <a:ext uri="{28A0092B-C50C-407E-A947-70E740481C1C}">
                <a14:useLocalDpi xmlns:a14="http://schemas.microsoft.com/office/drawing/2010/main" val="0"/>
              </a:ext>
            </a:extLst>
          </a:blip>
          <a:srcRect t="23850" r="-3" b="-3"/>
          <a:stretch/>
        </p:blipFill>
        <p:spPr bwMode="auto">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solidFill>
            <a:srgbClr val="FFFFFF"/>
          </a:solidFill>
          <a:scene3d>
            <a:camera prst="orthographicFront"/>
            <a:lightRig rig="threePt" dir="t">
              <a:rot lat="0" lon="0" rev="2700000"/>
            </a:lightRig>
          </a:scene3d>
          <a:sp3d>
            <a:bevelT h="38100"/>
            <a:contourClr>
              <a:srgbClr val="C0C0C0"/>
            </a:contourClr>
          </a:sp3d>
        </p:spPr>
      </p:pic>
      <p:pic>
        <p:nvPicPr>
          <p:cNvPr id="1026" name="Picture 2" descr="A young Black woman holds a BLM sign at a march">
            <a:extLst>
              <a:ext uri="{FF2B5EF4-FFF2-40B4-BE49-F238E27FC236}">
                <a16:creationId xmlns:a16="http://schemas.microsoft.com/office/drawing/2014/main" id="{61E81DD9-9C4C-A132-52B5-B82D7C15DA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12" r="-2" b="-2"/>
          <a:stretch/>
        </p:blipFill>
        <p:spPr bwMode="auto">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r="-2" b="22715"/>
          <a:stretch/>
        </p:blipFill>
        <p:spPr>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solidFill>
            <a:srgbClr val="FFFFFF"/>
          </a:solidFill>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DF4BC76C-966F-1442-7EBD-A485E634EC1B}"/>
              </a:ext>
            </a:extLst>
          </p:cNvPr>
          <p:cNvSpPr txBox="1"/>
          <p:nvPr/>
        </p:nvSpPr>
        <p:spPr>
          <a:xfrm>
            <a:off x="972458" y="2477135"/>
            <a:ext cx="10399486" cy="1569660"/>
          </a:xfrm>
          <a:prstGeom prst="rect">
            <a:avLst/>
          </a:prstGeom>
          <a:solidFill>
            <a:srgbClr val="FFFFCC"/>
          </a:solidFill>
        </p:spPr>
        <p:txBody>
          <a:bodyPr wrap="square" rtlCol="0">
            <a:spAutoFit/>
          </a:bodyPr>
          <a:lstStyle/>
          <a:p>
            <a:pPr algn="ctr"/>
            <a:r>
              <a:rPr lang="en-US" sz="4800" b="1">
                <a:latin typeface="Arial" panose="020B0604020202020204" pitchFamily="34" charset="0"/>
                <a:cs typeface="Arial" panose="020B0604020202020204" pitchFamily="34" charset="0"/>
              </a:rPr>
              <a:t>Promote, Protect, and Strengthen Public Education</a:t>
            </a:r>
          </a:p>
        </p:txBody>
      </p:sp>
    </p:spTree>
    <p:custDataLst>
      <p:tags r:id="rId1"/>
    </p:custDataLst>
    <p:extLst>
      <p:ext uri="{BB962C8B-B14F-4D97-AF65-F5344CB8AC3E}">
        <p14:creationId xmlns:p14="http://schemas.microsoft.com/office/powerpoint/2010/main" val="220292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6D9A6F-A21E-5958-83E8-8C40270C321A}"/>
              </a:ext>
            </a:extLst>
          </p:cNvPr>
          <p:cNvPicPr>
            <a:picLocks noChangeAspect="1"/>
          </p:cNvPicPr>
          <p:nvPr/>
        </p:nvPicPr>
        <p:blipFill rotWithShape="1">
          <a:blip r:embed="rId4"/>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8908F65B-EE64-9080-9C0A-DA427427D47B}"/>
              </a:ext>
            </a:extLst>
          </p:cNvPr>
          <p:cNvSpPr>
            <a:spLocks noGrp="1"/>
          </p:cNvSpPr>
          <p:nvPr>
            <p:ph type="title"/>
          </p:nvPr>
        </p:nvSpPr>
        <p:spPr>
          <a:xfrm>
            <a:off x="356569" y="161210"/>
            <a:ext cx="11488750" cy="1325563"/>
          </a:xfrm>
        </p:spPr>
        <p:txBody>
          <a:bodyPr>
            <a:normAutofit/>
          </a:bodyPr>
          <a:lstStyle/>
          <a:p>
            <a:pPr>
              <a:tabLst>
                <a:tab pos="1395413" algn="l"/>
              </a:tabLst>
            </a:pPr>
            <a:r>
              <a:rPr lang="en-US" sz="6000" b="1" dirty="0">
                <a:solidFill>
                  <a:srgbClr val="FFC000"/>
                </a:solidFill>
                <a:latin typeface="Amasis MT Pro Black" panose="020B0604020202020204" pitchFamily="18" charset="0"/>
              </a:rPr>
              <a:t>        Know Your Why</a:t>
            </a:r>
          </a:p>
        </p:txBody>
      </p:sp>
      <p:pic>
        <p:nvPicPr>
          <p:cNvPr id="7" name="Know Your Why _ Michael Jr.">
            <a:hlinkClick r:id="" action="ppaction://media"/>
            <a:extLst>
              <a:ext uri="{FF2B5EF4-FFF2-40B4-BE49-F238E27FC236}">
                <a16:creationId xmlns:a16="http://schemas.microsoft.com/office/drawing/2014/main" id="{DF47DA91-7B6A-E23F-E5CD-30325DA69C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456303" y="1624345"/>
            <a:ext cx="6027902" cy="3390695"/>
          </a:xfrm>
          <a:prstGeom prst="rect">
            <a:avLst/>
          </a:prstGeom>
        </p:spPr>
      </p:pic>
      <p:sp>
        <p:nvSpPr>
          <p:cNvPr id="9" name="TextBox 8">
            <a:extLst>
              <a:ext uri="{FF2B5EF4-FFF2-40B4-BE49-F238E27FC236}">
                <a16:creationId xmlns:a16="http://schemas.microsoft.com/office/drawing/2014/main" id="{2BF494A9-77A6-7B73-3B9C-AE9F0571D512}"/>
              </a:ext>
            </a:extLst>
          </p:cNvPr>
          <p:cNvSpPr txBox="1"/>
          <p:nvPr/>
        </p:nvSpPr>
        <p:spPr>
          <a:xfrm>
            <a:off x="319118" y="5152613"/>
            <a:ext cx="6102804" cy="677108"/>
          </a:xfrm>
          <a:prstGeom prst="rect">
            <a:avLst/>
          </a:prstGeom>
          <a:noFill/>
        </p:spPr>
        <p:txBody>
          <a:bodyPr wrap="square">
            <a:spAutoFit/>
          </a:bodyPr>
          <a:lstStyle/>
          <a:p>
            <a:r>
              <a:rPr lang="en-US" sz="2000" b="1" dirty="0">
                <a:solidFill>
                  <a:srgbClr val="002060"/>
                </a:solidFill>
                <a:latin typeface="Arial" panose="020B0604020202020204" pitchFamily="34" charset="0"/>
                <a:cs typeface="Arial" panose="020B0604020202020204" pitchFamily="34" charset="0"/>
              </a:rPr>
              <a:t>Know Your Why</a:t>
            </a:r>
          </a:p>
          <a:p>
            <a:r>
              <a:rPr lang="en-US" b="1" dirty="0">
                <a:solidFill>
                  <a:srgbClr val="6600CC"/>
                </a:solidFill>
                <a:latin typeface="Arial" panose="020B0604020202020204" pitchFamily="34" charset="0"/>
                <a:cs typeface="Arial" panose="020B0604020202020204" pitchFamily="34" charset="0"/>
                <a:hlinkClick r:id="rId6"/>
              </a:rPr>
              <a:t>https://www.youtube.com/watch?v=1ytFB8TrkTo</a:t>
            </a:r>
            <a:r>
              <a:rPr lang="en-US" b="1" dirty="0">
                <a:solidFill>
                  <a:srgbClr val="6600CC"/>
                </a:solidFill>
                <a:latin typeface="Arial" panose="020B0604020202020204" pitchFamily="34" charset="0"/>
                <a:cs typeface="Arial" panose="020B0604020202020204" pitchFamily="34" charset="0"/>
              </a:rPr>
              <a:t> </a:t>
            </a:r>
            <a:endParaRPr lang="en-US" sz="2400" dirty="0"/>
          </a:p>
        </p:txBody>
      </p:sp>
    </p:spTree>
    <p:extLst>
      <p:ext uri="{BB962C8B-B14F-4D97-AF65-F5344CB8AC3E}">
        <p14:creationId xmlns:p14="http://schemas.microsoft.com/office/powerpoint/2010/main" val="245370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913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fullScrn="1">
              <p:cMediaNode vol="80000">
                <p:cTn id="12" fill="hold" display="0">
                  <p:stCondLst>
                    <p:cond delay="indefinite"/>
                  </p:stCondLst>
                </p:cTn>
                <p:tgtEl>
                  <p:spTgt spid="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CEC105F3-0DAD-3196-4C23-A309D130BA3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F49EBC3-3C41-9990-DA5D-D9082F11C728}"/>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C06A5426-EF04-A02E-BB07-44E861FE0447}"/>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A124A4F4-FB3B-4B67-3BF1-D0F6DCFEECA2}"/>
              </a:ext>
            </a:extLst>
          </p:cNvPr>
          <p:cNvSpPr>
            <a:spLocks noGrp="1"/>
          </p:cNvSpPr>
          <p:nvPr>
            <p:ph type="title"/>
          </p:nvPr>
        </p:nvSpPr>
        <p:spPr>
          <a:xfrm>
            <a:off x="356569" y="161210"/>
            <a:ext cx="11488750" cy="1325563"/>
          </a:xfrm>
        </p:spPr>
        <p:txBody>
          <a:bodyPr>
            <a:normAutofit/>
          </a:bodyPr>
          <a:lstStyle/>
          <a:p>
            <a:pPr algn="ctr">
              <a:tabLst>
                <a:tab pos="1395413" algn="l"/>
              </a:tabLst>
            </a:pPr>
            <a:r>
              <a:rPr lang="en-US" sz="6000" b="1" dirty="0">
                <a:solidFill>
                  <a:srgbClr val="FFC000"/>
                </a:solidFill>
                <a:latin typeface="Helvetica"/>
                <a:cs typeface="Helvetica"/>
              </a:rPr>
              <a:t>Shared Cored Values </a:t>
            </a:r>
          </a:p>
        </p:txBody>
      </p:sp>
      <p:sp>
        <p:nvSpPr>
          <p:cNvPr id="3" name="Rectangle 2">
            <a:extLst>
              <a:ext uri="{FF2B5EF4-FFF2-40B4-BE49-F238E27FC236}">
                <a16:creationId xmlns:a16="http://schemas.microsoft.com/office/drawing/2014/main" id="{111E5333-4788-E59D-E414-CF77BA37644B}"/>
              </a:ext>
            </a:extLst>
          </p:cNvPr>
          <p:cNvSpPr/>
          <p:nvPr/>
        </p:nvSpPr>
        <p:spPr>
          <a:xfrm>
            <a:off x="1157288" y="1329663"/>
            <a:ext cx="10066972" cy="2246769"/>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endParaRPr>
          </a:p>
          <a:p>
            <a:pPr marL="457200" indent="-457200">
              <a:buFont typeface="Arial" panose="020B0604020202020204" pitchFamily="34" charset="0"/>
              <a:buChar char="•"/>
            </a:pPr>
            <a:endParaRPr lang="en-US" sz="2800" b="1" dirty="0">
              <a:solidFill>
                <a:schemeClr val="accent2">
                  <a:lumMod val="40000"/>
                  <a:lumOff val="60000"/>
                </a:schemeClr>
              </a:solidFill>
              <a:latin typeface="Helvetica" panose="020B0604020202020204" pitchFamily="34" charset="0"/>
              <a:cs typeface="Helvetica" panose="020B0604020202020204" pitchFamily="34" charset="0"/>
            </a:endParaRP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
        <p:nvSpPr>
          <p:cNvPr id="2" name="TextBox 1">
            <a:extLst>
              <a:ext uri="{FF2B5EF4-FFF2-40B4-BE49-F238E27FC236}">
                <a16:creationId xmlns:a16="http://schemas.microsoft.com/office/drawing/2014/main" id="{21AB6759-2BC9-7847-1B1E-6ABF26779E6D}"/>
              </a:ext>
            </a:extLst>
          </p:cNvPr>
          <p:cNvSpPr txBox="1"/>
          <p:nvPr/>
        </p:nvSpPr>
        <p:spPr>
          <a:xfrm>
            <a:off x="1441172" y="1728304"/>
            <a:ext cx="9886469"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dirty="0">
              <a:solidFill>
                <a:schemeClr val="accent2">
                  <a:lumMod val="40000"/>
                  <a:lumOff val="60000"/>
                </a:schemeClr>
              </a:solidFill>
            </a:endParaRPr>
          </a:p>
          <a:p>
            <a:r>
              <a:rPr lang="en-US" sz="3200" dirty="0">
                <a:solidFill>
                  <a:schemeClr val="accent2">
                    <a:lumMod val="40000"/>
                    <a:lumOff val="60000"/>
                  </a:schemeClr>
                </a:solidFill>
                <a:latin typeface="Avenir Next LT Pro Light" panose="020B0304020202020204" pitchFamily="34" charset="0"/>
              </a:rPr>
              <a:t>First, read the different core values on the handout.</a:t>
            </a:r>
          </a:p>
          <a:p>
            <a:endParaRPr lang="en-US" sz="3200" dirty="0">
              <a:solidFill>
                <a:schemeClr val="accent2">
                  <a:lumMod val="40000"/>
                  <a:lumOff val="60000"/>
                </a:schemeClr>
              </a:solidFill>
              <a:latin typeface="Avenir Next LT Pro Light" panose="020B0304020202020204" pitchFamily="34" charset="0"/>
            </a:endParaRPr>
          </a:p>
          <a:p>
            <a:r>
              <a:rPr lang="en-US" sz="3200" dirty="0">
                <a:solidFill>
                  <a:schemeClr val="accent2">
                    <a:lumMod val="40000"/>
                    <a:lumOff val="60000"/>
                  </a:schemeClr>
                </a:solidFill>
                <a:latin typeface="Avenir Next LT Pro Light" panose="020B0304020202020204" pitchFamily="34" charset="0"/>
              </a:rPr>
              <a:t>Then, circle your top 5 values.</a:t>
            </a:r>
          </a:p>
          <a:p>
            <a:endParaRPr lang="en-US" sz="3200" dirty="0">
              <a:solidFill>
                <a:schemeClr val="accent2">
                  <a:lumMod val="40000"/>
                  <a:lumOff val="60000"/>
                </a:schemeClr>
              </a:solidFill>
              <a:latin typeface="Avenir Next LT Pro Light" panose="020B0304020202020204" pitchFamily="34" charset="0"/>
            </a:endParaRPr>
          </a:p>
          <a:p>
            <a:r>
              <a:rPr lang="en-US" sz="3200" dirty="0">
                <a:solidFill>
                  <a:schemeClr val="accent2">
                    <a:lumMod val="40000"/>
                    <a:lumOff val="60000"/>
                  </a:schemeClr>
                </a:solidFill>
                <a:latin typeface="Avenir Next LT Pro Light" panose="020B0304020202020204" pitchFamily="34" charset="0"/>
              </a:rPr>
              <a:t>Now, compare those values with a table partner.</a:t>
            </a:r>
          </a:p>
          <a:p>
            <a:endParaRPr lang="en-US" sz="2800" dirty="0">
              <a:solidFill>
                <a:schemeClr val="accent2">
                  <a:lumMod val="40000"/>
                  <a:lumOff val="60000"/>
                </a:schemeClr>
              </a:solidFill>
            </a:endParaRPr>
          </a:p>
          <a:p>
            <a:endParaRPr lang="en-US" sz="2800" dirty="0">
              <a:solidFill>
                <a:srgbClr val="FFC000"/>
              </a:solidFill>
            </a:endParaRPr>
          </a:p>
          <a:p>
            <a:endParaRPr lang="en-US" sz="3200" b="1" dirty="0">
              <a:solidFill>
                <a:srgbClr val="FFC000"/>
              </a:solidFill>
            </a:endParaRPr>
          </a:p>
          <a:p>
            <a:pPr algn="ctr"/>
            <a:endParaRPr lang="en-US" sz="3200" b="1" dirty="0">
              <a:solidFill>
                <a:srgbClr val="FFC000"/>
              </a:solidFill>
            </a:endParaRPr>
          </a:p>
          <a:p>
            <a:endParaRPr lang="en-US" dirty="0"/>
          </a:p>
          <a:p>
            <a:endParaRPr lang="en-US" dirty="0"/>
          </a:p>
        </p:txBody>
      </p:sp>
    </p:spTree>
    <p:extLst>
      <p:ext uri="{BB962C8B-B14F-4D97-AF65-F5344CB8AC3E}">
        <p14:creationId xmlns:p14="http://schemas.microsoft.com/office/powerpoint/2010/main" val="319161272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FAA6B35C-3E7C-BEC2-1AE4-8DE181BCB4B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9B1EEDB-681B-17A0-7B8A-49E9835048FB}"/>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D128BD61-DA45-D7CA-B897-0498674C8F2D}"/>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90A93DE5-5ED0-28CB-3568-30D65C92AD82}"/>
              </a:ext>
            </a:extLst>
          </p:cNvPr>
          <p:cNvSpPr>
            <a:spLocks noGrp="1"/>
          </p:cNvSpPr>
          <p:nvPr>
            <p:ph type="title"/>
          </p:nvPr>
        </p:nvSpPr>
        <p:spPr>
          <a:xfrm>
            <a:off x="356569" y="161210"/>
            <a:ext cx="11488750" cy="1325563"/>
          </a:xfrm>
        </p:spPr>
        <p:txBody>
          <a:bodyPr>
            <a:normAutofit/>
          </a:bodyPr>
          <a:lstStyle/>
          <a:p>
            <a:pPr algn="ctr">
              <a:tabLst>
                <a:tab pos="1395413" algn="l"/>
              </a:tabLst>
            </a:pPr>
            <a:r>
              <a:rPr lang="en-US" sz="6000" b="1" dirty="0">
                <a:solidFill>
                  <a:srgbClr val="FFC000"/>
                </a:solidFill>
                <a:latin typeface="Helvetica"/>
                <a:cs typeface="Helvetica"/>
              </a:rPr>
              <a:t>Shared Cored Values </a:t>
            </a:r>
          </a:p>
        </p:txBody>
      </p:sp>
      <p:sp>
        <p:nvSpPr>
          <p:cNvPr id="3" name="Rectangle 2">
            <a:extLst>
              <a:ext uri="{FF2B5EF4-FFF2-40B4-BE49-F238E27FC236}">
                <a16:creationId xmlns:a16="http://schemas.microsoft.com/office/drawing/2014/main" id="{BB2EBC18-84B5-D780-6B67-4DB120B38BDB}"/>
              </a:ext>
            </a:extLst>
          </p:cNvPr>
          <p:cNvSpPr/>
          <p:nvPr/>
        </p:nvSpPr>
        <p:spPr>
          <a:xfrm>
            <a:off x="1157288" y="1329663"/>
            <a:ext cx="10066972" cy="2246769"/>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endParaRPr>
          </a:p>
          <a:p>
            <a:pPr marL="457200" indent="-457200">
              <a:buFont typeface="Arial" panose="020B0604020202020204" pitchFamily="34" charset="0"/>
              <a:buChar char="•"/>
            </a:pPr>
            <a:endParaRPr lang="en-US" sz="2800" b="1" dirty="0">
              <a:solidFill>
                <a:schemeClr val="accent2">
                  <a:lumMod val="40000"/>
                  <a:lumOff val="60000"/>
                </a:schemeClr>
              </a:solidFill>
              <a:latin typeface="Helvetica" panose="020B0604020202020204" pitchFamily="34" charset="0"/>
              <a:cs typeface="Helvetica" panose="020B0604020202020204" pitchFamily="34" charset="0"/>
            </a:endParaRP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
        <p:nvSpPr>
          <p:cNvPr id="2" name="TextBox 1">
            <a:extLst>
              <a:ext uri="{FF2B5EF4-FFF2-40B4-BE49-F238E27FC236}">
                <a16:creationId xmlns:a16="http://schemas.microsoft.com/office/drawing/2014/main" id="{ABBBA757-0BD0-9736-55E1-1856EA48FEC0}"/>
              </a:ext>
            </a:extLst>
          </p:cNvPr>
          <p:cNvSpPr txBox="1"/>
          <p:nvPr/>
        </p:nvSpPr>
        <p:spPr>
          <a:xfrm>
            <a:off x="1971259" y="1485347"/>
            <a:ext cx="7813260"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dirty="0">
              <a:solidFill>
                <a:schemeClr val="accent2">
                  <a:lumMod val="40000"/>
                  <a:lumOff val="60000"/>
                </a:schemeClr>
              </a:solidFill>
            </a:endParaRPr>
          </a:p>
          <a:p>
            <a:r>
              <a:rPr lang="en-US" sz="3200" dirty="0">
                <a:solidFill>
                  <a:schemeClr val="accent2">
                    <a:lumMod val="40000"/>
                    <a:lumOff val="60000"/>
                  </a:schemeClr>
                </a:solidFill>
                <a:latin typeface="Avenir Next LT Pro Light" panose="020B0304020202020204" pitchFamily="34" charset="0"/>
              </a:rPr>
              <a:t>Now, pick your #1 value and compare with your table partner.</a:t>
            </a:r>
            <a:endParaRPr lang="en-US" dirty="0">
              <a:solidFill>
                <a:schemeClr val="accent2">
                  <a:lumMod val="40000"/>
                  <a:lumOff val="60000"/>
                </a:schemeClr>
              </a:solidFill>
              <a:latin typeface="Avenir Next LT Pro Light" panose="020B0304020202020204" pitchFamily="34" charset="0"/>
            </a:endParaRPr>
          </a:p>
          <a:p>
            <a:endParaRPr lang="en-US" sz="3200" dirty="0">
              <a:solidFill>
                <a:schemeClr val="accent2">
                  <a:lumMod val="40000"/>
                  <a:lumOff val="60000"/>
                </a:schemeClr>
              </a:solidFill>
              <a:latin typeface="Avenir Next LT Pro Light" panose="020B0304020202020204" pitchFamily="34" charset="0"/>
            </a:endParaRPr>
          </a:p>
          <a:p>
            <a:endParaRPr lang="en-US" sz="3200" dirty="0">
              <a:solidFill>
                <a:schemeClr val="accent2">
                  <a:lumMod val="40000"/>
                  <a:lumOff val="60000"/>
                </a:schemeClr>
              </a:solidFill>
              <a:latin typeface="Avenir Next LT Pro Light" panose="020B0304020202020204" pitchFamily="34" charset="0"/>
            </a:endParaRPr>
          </a:p>
          <a:p>
            <a:pPr algn="ctr"/>
            <a:r>
              <a:rPr lang="en-US" sz="3200" dirty="0">
                <a:solidFill>
                  <a:schemeClr val="accent2">
                    <a:lumMod val="40000"/>
                    <a:lumOff val="60000"/>
                  </a:schemeClr>
                </a:solidFill>
                <a:latin typeface="Avenir Next LT Pro Light" panose="020B0304020202020204" pitchFamily="34" charset="0"/>
              </a:rPr>
              <a:t>Whole group: </a:t>
            </a:r>
            <a:r>
              <a:rPr lang="en-US" sz="3200" b="1" dirty="0">
                <a:solidFill>
                  <a:schemeClr val="accent2">
                    <a:lumMod val="40000"/>
                    <a:lumOff val="60000"/>
                  </a:schemeClr>
                </a:solidFill>
                <a:latin typeface="Avenir Next LT Pro Light" panose="020B0304020202020204" pitchFamily="34" charset="0"/>
              </a:rPr>
              <a:t>What did you notice?</a:t>
            </a:r>
            <a:endParaRPr lang="en-US" b="1" dirty="0">
              <a:solidFill>
                <a:schemeClr val="accent2">
                  <a:lumMod val="40000"/>
                  <a:lumOff val="60000"/>
                </a:schemeClr>
              </a:solidFill>
              <a:latin typeface="Avenir Next LT Pro Light" panose="020B0304020202020204" pitchFamily="34" charset="0"/>
            </a:endParaRPr>
          </a:p>
          <a:p>
            <a:endParaRPr lang="en-US" sz="2800" dirty="0">
              <a:solidFill>
                <a:srgbClr val="F6C6AD"/>
              </a:solidFill>
            </a:endParaRPr>
          </a:p>
          <a:p>
            <a:endParaRPr lang="en-US" sz="2800" dirty="0">
              <a:solidFill>
                <a:srgbClr val="FFC000"/>
              </a:solidFill>
            </a:endParaRPr>
          </a:p>
          <a:p>
            <a:endParaRPr lang="en-US" sz="3200" b="1" dirty="0">
              <a:solidFill>
                <a:srgbClr val="FFC000"/>
              </a:solidFill>
            </a:endParaRPr>
          </a:p>
          <a:p>
            <a:pPr algn="ctr"/>
            <a:endParaRPr lang="en-US" sz="3200" b="1" dirty="0">
              <a:solidFill>
                <a:srgbClr val="FFC000"/>
              </a:solidFill>
            </a:endParaRPr>
          </a:p>
          <a:p>
            <a:endParaRPr lang="en-US" dirty="0"/>
          </a:p>
          <a:p>
            <a:endParaRPr lang="en-US" dirty="0"/>
          </a:p>
        </p:txBody>
      </p:sp>
    </p:spTree>
    <p:extLst>
      <p:ext uri="{BB962C8B-B14F-4D97-AF65-F5344CB8AC3E}">
        <p14:creationId xmlns:p14="http://schemas.microsoft.com/office/powerpoint/2010/main" val="50343410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EBB281B0-8129-E5AD-C86D-7E251741C08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FFF3968-0DF7-6888-C6BF-6E9F451F21EC}"/>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7D1B5B37-1629-4890-FE8D-4C9C9AB6152A}"/>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6BA84E1B-78DD-2BDE-0718-13B1230B48BC}"/>
              </a:ext>
            </a:extLst>
          </p:cNvPr>
          <p:cNvSpPr>
            <a:spLocks noGrp="1"/>
          </p:cNvSpPr>
          <p:nvPr>
            <p:ph type="title"/>
          </p:nvPr>
        </p:nvSpPr>
        <p:spPr>
          <a:xfrm>
            <a:off x="356569" y="161210"/>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4 Prong Approach </a:t>
            </a:r>
          </a:p>
        </p:txBody>
      </p:sp>
      <p:sp>
        <p:nvSpPr>
          <p:cNvPr id="3" name="Rectangle 2">
            <a:extLst>
              <a:ext uri="{FF2B5EF4-FFF2-40B4-BE49-F238E27FC236}">
                <a16:creationId xmlns:a16="http://schemas.microsoft.com/office/drawing/2014/main" id="{C7DE4674-8FFB-6C3A-2DE7-C82C86376042}"/>
              </a:ext>
            </a:extLst>
          </p:cNvPr>
          <p:cNvSpPr/>
          <p:nvPr/>
        </p:nvSpPr>
        <p:spPr>
          <a:xfrm>
            <a:off x="1157288" y="1329663"/>
            <a:ext cx="10066972" cy="4832092"/>
          </a:xfrm>
          <a:prstGeom prst="rect">
            <a:avLst/>
          </a:prstGeom>
        </p:spPr>
        <p:txBody>
          <a:bodyPr wrap="square">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latin typeface="Avenir Next LT Pro Light" panose="020B0304020202020204" pitchFamily="34" charset="0"/>
            </a:endParaRPr>
          </a:p>
          <a:p>
            <a:pPr marL="457200" indent="-457200">
              <a:buFont typeface="Arial" panose="020B0604020202020204" pitchFamily="34" charset="0"/>
              <a:buChar char="•"/>
            </a:pPr>
            <a:r>
              <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rPr>
              <a:t>Legal</a:t>
            </a:r>
          </a:p>
          <a:p>
            <a:pPr marL="457200" indent="-457200">
              <a:buFont typeface="Arial" panose="020B0604020202020204" pitchFamily="34" charset="0"/>
              <a:buChar char="•"/>
            </a:pPr>
            <a:endPar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endParaRPr>
          </a:p>
          <a:p>
            <a:pPr marL="457200" indent="-457200">
              <a:buFont typeface="Arial" panose="020B0604020202020204" pitchFamily="34" charset="0"/>
              <a:buChar char="•"/>
            </a:pPr>
            <a:r>
              <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rPr>
              <a:t>Government Relations/Legislation</a:t>
            </a:r>
          </a:p>
          <a:p>
            <a:pPr marL="457200" indent="-457200">
              <a:buFont typeface="Arial" panose="020B0604020202020204" pitchFamily="34" charset="0"/>
              <a:buChar char="•"/>
            </a:pPr>
            <a:endPar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endParaRPr>
          </a:p>
          <a:p>
            <a:pPr marL="457200" indent="-457200">
              <a:buFont typeface="Arial" panose="020B0604020202020204" pitchFamily="34" charset="0"/>
              <a:buChar char="•"/>
            </a:pPr>
            <a:r>
              <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rPr>
              <a:t>Policy and Practice</a:t>
            </a:r>
          </a:p>
          <a:p>
            <a:pPr marL="457200" indent="-457200">
              <a:buFont typeface="Arial" panose="020B0604020202020204" pitchFamily="34" charset="0"/>
              <a:buChar char="•"/>
            </a:pPr>
            <a:endPar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endParaRPr>
          </a:p>
          <a:p>
            <a:pPr marL="457200" indent="-457200">
              <a:buFont typeface="Arial" panose="020B0604020202020204" pitchFamily="34" charset="0"/>
              <a:buChar char="•"/>
            </a:pPr>
            <a:r>
              <a:rPr lang="en-US" sz="2800" b="1" dirty="0">
                <a:solidFill>
                  <a:schemeClr val="accent2">
                    <a:lumMod val="40000"/>
                    <a:lumOff val="60000"/>
                  </a:schemeClr>
                </a:solidFill>
                <a:latin typeface="Avenir Next LT Pro Light" panose="020B0304020202020204" pitchFamily="34" charset="0"/>
                <a:cs typeface="Helvetica" panose="020B0604020202020204" pitchFamily="34" charset="0"/>
              </a:rPr>
              <a:t>Member Engagement  </a:t>
            </a: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Tree>
    <p:extLst>
      <p:ext uri="{BB962C8B-B14F-4D97-AF65-F5344CB8AC3E}">
        <p14:creationId xmlns:p14="http://schemas.microsoft.com/office/powerpoint/2010/main" val="207807056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B8ACA-0BA3-AFA4-1579-80330729839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CC74BD-CE45-1644-2B90-EA00B45D4B0B}"/>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1253626E-EA70-81DA-3F99-974E227C58AB}"/>
              </a:ext>
            </a:extLst>
          </p:cNvPr>
          <p:cNvSpPr>
            <a:spLocks noGrp="1"/>
          </p:cNvSpPr>
          <p:nvPr>
            <p:ph type="title"/>
          </p:nvPr>
        </p:nvSpPr>
        <p:spPr>
          <a:xfrm>
            <a:off x="1189530" y="488209"/>
            <a:ext cx="9462400" cy="1325563"/>
          </a:xfrm>
        </p:spPr>
        <p:txBody>
          <a:bodyPr>
            <a:noAutofit/>
          </a:bodyPr>
          <a:lstStyle/>
          <a:p>
            <a:pPr algn="ctr">
              <a:tabLst>
                <a:tab pos="1395413" algn="l"/>
              </a:tabLst>
            </a:pPr>
            <a:r>
              <a:rPr lang="en-US" b="1" dirty="0">
                <a:solidFill>
                  <a:srgbClr val="FFC000"/>
                </a:solidFill>
                <a:latin typeface="Helvetica"/>
                <a:cs typeface="Helvetica"/>
              </a:rPr>
              <a:t>Inversion of the Legal Landscape</a:t>
            </a:r>
            <a:endParaRPr lang="en-US" dirty="0"/>
          </a:p>
        </p:txBody>
      </p:sp>
      <p:pic>
        <p:nvPicPr>
          <p:cNvPr id="5" name="Content Placeholder 4" descr="A building with colorful lights&#10;&#10;Description automatically generated">
            <a:extLst>
              <a:ext uri="{FF2B5EF4-FFF2-40B4-BE49-F238E27FC236}">
                <a16:creationId xmlns:a16="http://schemas.microsoft.com/office/drawing/2014/main" id="{39686C99-CB83-146F-334A-CD198F4E3205}"/>
              </a:ext>
            </a:extLst>
          </p:cNvPr>
          <p:cNvPicPr>
            <a:picLocks noGrp="1" noChangeAspect="1"/>
          </p:cNvPicPr>
          <p:nvPr>
            <p:ph idx="1"/>
          </p:nvPr>
        </p:nvPicPr>
        <p:blipFill>
          <a:blip r:embed="rId4"/>
          <a:stretch>
            <a:fillRect/>
          </a:stretch>
        </p:blipFill>
        <p:spPr>
          <a:xfrm>
            <a:off x="4029437" y="1811485"/>
            <a:ext cx="3781652" cy="3781652"/>
          </a:xfrm>
        </p:spPr>
      </p:pic>
      <p:pic>
        <p:nvPicPr>
          <p:cNvPr id="6" name="Picture 5" descr="Logo, company name&#10;&#10;Description automatically generated">
            <a:extLst>
              <a:ext uri="{FF2B5EF4-FFF2-40B4-BE49-F238E27FC236}">
                <a16:creationId xmlns:a16="http://schemas.microsoft.com/office/drawing/2014/main" id="{4EBA5666-D504-047E-601E-098D823764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
        <p:nvSpPr>
          <p:cNvPr id="7" name="TextBox 6">
            <a:extLst>
              <a:ext uri="{FF2B5EF4-FFF2-40B4-BE49-F238E27FC236}">
                <a16:creationId xmlns:a16="http://schemas.microsoft.com/office/drawing/2014/main" id="{C8E8B85E-4AD3-41F0-EC00-89969263F54E}"/>
              </a:ext>
            </a:extLst>
          </p:cNvPr>
          <p:cNvSpPr txBox="1"/>
          <p:nvPr/>
        </p:nvSpPr>
        <p:spPr>
          <a:xfrm>
            <a:off x="885093" y="1808285"/>
            <a:ext cx="274320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u="sng" spc="600">
                <a:solidFill>
                  <a:schemeClr val="bg1"/>
                </a:solidFill>
                <a:latin typeface="Avenir Next LT Pro Light"/>
              </a:rPr>
              <a:t>From</a:t>
            </a:r>
            <a:r>
              <a:rPr lang="en-US" sz="2400" spc="600">
                <a:solidFill>
                  <a:schemeClr val="bg1"/>
                </a:solidFill>
                <a:latin typeface="Avenir Next LT Pro Light"/>
              </a:rPr>
              <a:t> strong federal protections as a backstop to anti-LGBTQ state laws</a:t>
            </a:r>
            <a:r>
              <a:rPr lang="en-US" sz="2000" spc="600">
                <a:solidFill>
                  <a:schemeClr val="bg1"/>
                </a:solidFill>
                <a:latin typeface="Avenir Next LT Pro Light"/>
              </a:rPr>
              <a:t> </a:t>
            </a:r>
            <a:endParaRPr lang="en-US">
              <a:solidFill>
                <a:schemeClr val="bg1"/>
              </a:solidFill>
            </a:endParaRPr>
          </a:p>
        </p:txBody>
      </p:sp>
      <p:sp>
        <p:nvSpPr>
          <p:cNvPr id="8" name="TextBox 7">
            <a:extLst>
              <a:ext uri="{FF2B5EF4-FFF2-40B4-BE49-F238E27FC236}">
                <a16:creationId xmlns:a16="http://schemas.microsoft.com/office/drawing/2014/main" id="{64274CCE-368B-419D-4CE0-56F9B79BF314}"/>
              </a:ext>
            </a:extLst>
          </p:cNvPr>
          <p:cNvSpPr txBox="1"/>
          <p:nvPr/>
        </p:nvSpPr>
        <p:spPr>
          <a:xfrm>
            <a:off x="8431823" y="1705707"/>
            <a:ext cx="320479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u="sng" spc="600">
                <a:solidFill>
                  <a:schemeClr val="bg1"/>
                </a:solidFill>
                <a:latin typeface="Avenir Next LT Pro Light"/>
              </a:rPr>
              <a:t>To</a:t>
            </a:r>
            <a:r>
              <a:rPr lang="en-US" sz="2400" spc="600">
                <a:solidFill>
                  <a:schemeClr val="bg1"/>
                </a:solidFill>
                <a:latin typeface="Avenir Next LT Pro Light"/>
              </a:rPr>
              <a:t> attacks by the federal government</a:t>
            </a:r>
            <a:endParaRPr lang="en-US" sz="2400">
              <a:solidFill>
                <a:schemeClr val="bg1"/>
              </a:solidFill>
              <a:ea typeface="Calibri" panose="020F0502020204030204"/>
              <a:cs typeface="Calibri" panose="020F0502020204030204"/>
            </a:endParaRPr>
          </a:p>
          <a:p>
            <a:pPr indent="-228600">
              <a:buFont typeface="Arial"/>
              <a:buChar char="•"/>
            </a:pPr>
            <a:endParaRPr lang="en-US" sz="2400" spc="600">
              <a:solidFill>
                <a:schemeClr val="bg1"/>
              </a:solidFill>
              <a:latin typeface="Avenir Next LT Pro Light"/>
            </a:endParaRPr>
          </a:p>
          <a:p>
            <a:r>
              <a:rPr lang="en-US" sz="2400" spc="600">
                <a:solidFill>
                  <a:schemeClr val="bg1"/>
                </a:solidFill>
                <a:latin typeface="Avenir Next LT Pro Light"/>
                <a:sym typeface="Wingdings"/>
              </a:rPr>
              <a:t></a:t>
            </a:r>
            <a:r>
              <a:rPr lang="en-US" sz="2400" spc="600">
                <a:solidFill>
                  <a:schemeClr val="bg1"/>
                </a:solidFill>
                <a:latin typeface="Avenir Next LT Pro Light"/>
              </a:rPr>
              <a:t> </a:t>
            </a:r>
            <a:r>
              <a:rPr lang="en-US" sz="2400" b="1" spc="600">
                <a:solidFill>
                  <a:schemeClr val="bg1"/>
                </a:solidFill>
                <a:latin typeface="Avenir Next LT Pro Light"/>
              </a:rPr>
              <a:t>Look to state laws, local policies, individual enforcement of rights</a:t>
            </a:r>
            <a:endParaRPr lang="en-US" sz="2400" b="1" spc="600">
              <a:solidFill>
                <a:schemeClr val="bg1"/>
              </a:solidFill>
              <a:latin typeface="Avenir Next LT Pro Light"/>
              <a:ea typeface="Calibri"/>
              <a:cs typeface="Calibri"/>
            </a:endParaRPr>
          </a:p>
        </p:txBody>
      </p:sp>
    </p:spTree>
    <p:extLst>
      <p:ext uri="{BB962C8B-B14F-4D97-AF65-F5344CB8AC3E}">
        <p14:creationId xmlns:p14="http://schemas.microsoft.com/office/powerpoint/2010/main" val="3670712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33A2-DA9F-969D-8827-E2B8B969A4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E24FBB-A09A-5E7A-B737-6D0174743089}"/>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D2BD3E53-22C2-C41C-A51F-F90DE577B6A8}"/>
              </a:ext>
            </a:extLst>
          </p:cNvPr>
          <p:cNvSpPr>
            <a:spLocks noGrp="1"/>
          </p:cNvSpPr>
          <p:nvPr>
            <p:ph type="title"/>
          </p:nvPr>
        </p:nvSpPr>
        <p:spPr>
          <a:xfrm>
            <a:off x="771895" y="480882"/>
            <a:ext cx="11264823" cy="1325563"/>
          </a:xfrm>
        </p:spPr>
        <p:txBody>
          <a:bodyPr>
            <a:normAutofit fontScale="90000"/>
          </a:bodyPr>
          <a:lstStyle/>
          <a:p>
            <a:pPr>
              <a:tabLst>
                <a:tab pos="1395413" algn="l"/>
              </a:tabLst>
            </a:pPr>
            <a:r>
              <a:rPr lang="en-US" sz="6000" b="1" dirty="0">
                <a:solidFill>
                  <a:srgbClr val="FFC000"/>
                </a:solidFill>
                <a:latin typeface="Helvetica"/>
                <a:cs typeface="Helvetica"/>
              </a:rPr>
              <a:t>Anti-LGBTQ+ Executive Order(s)</a:t>
            </a:r>
            <a:endParaRPr lang="en-US" sz="6000" b="1" dirty="0">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1C5BD5B3-7703-CBC1-5056-8AE97AA35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
        <p:nvSpPr>
          <p:cNvPr id="8" name="Content Placeholder 7">
            <a:extLst>
              <a:ext uri="{FF2B5EF4-FFF2-40B4-BE49-F238E27FC236}">
                <a16:creationId xmlns:a16="http://schemas.microsoft.com/office/drawing/2014/main" id="{988AB389-ED0D-CEA1-423C-7AAF1D41ADFE}"/>
              </a:ext>
            </a:extLst>
          </p:cNvPr>
          <p:cNvSpPr>
            <a:spLocks noGrp="1"/>
          </p:cNvSpPr>
          <p:nvPr>
            <p:ph idx="1"/>
          </p:nvPr>
        </p:nvSpPr>
        <p:spPr>
          <a:xfrm>
            <a:off x="838200" y="1711325"/>
            <a:ext cx="10515600" cy="4351338"/>
          </a:xfrm>
          <a:solidFill>
            <a:schemeClr val="bg1"/>
          </a:solidFill>
        </p:spPr>
        <p:txBody>
          <a:bodyPr vert="horz" lIns="91440" tIns="45720" rIns="91440" bIns="45720" rtlCol="0" anchor="t">
            <a:normAutofit/>
          </a:bodyPr>
          <a:lstStyle/>
          <a:p>
            <a:pPr marL="0" indent="0">
              <a:buNone/>
            </a:pP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3" name="TextBox 2">
            <a:extLst>
              <a:ext uri="{FF2B5EF4-FFF2-40B4-BE49-F238E27FC236}">
                <a16:creationId xmlns:a16="http://schemas.microsoft.com/office/drawing/2014/main" id="{9D9C8378-AF6B-5DED-9C0F-BB70CC87891A}"/>
              </a:ext>
            </a:extLst>
          </p:cNvPr>
          <p:cNvSpPr txBox="1"/>
          <p:nvPr/>
        </p:nvSpPr>
        <p:spPr>
          <a:xfrm>
            <a:off x="838200" y="1756578"/>
            <a:ext cx="10515600" cy="440120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venir Next LT Pro" panose="020B0504020202020204" pitchFamily="34" charset="0"/>
              </a:rPr>
              <a:t>Placing restrictions on federal gender markers, such as passports, that require a person to use their sex assigned at birth</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Military ban on transgender servicemembers</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Block funding for reproductive health care organizations worldwide</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Directing agencies to take action to prevent gender-affirming care from being provided to people under the age of 19</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Attempting to dictate to students, their parents, and educators what they can read, learn, say, and who they can be</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Prohibiting transgender girls from participating in school sports teams (Bill died in the Senate)</a:t>
            </a:r>
          </a:p>
          <a:p>
            <a:pPr algn="r"/>
            <a:endParaRPr lang="en-US" sz="1400" dirty="0"/>
          </a:p>
          <a:p>
            <a:pPr algn="r"/>
            <a:r>
              <a:rPr lang="en-US" sz="1400" dirty="0"/>
              <a:t>HRC 2025</a:t>
            </a:r>
          </a:p>
        </p:txBody>
      </p:sp>
    </p:spTree>
    <p:extLst>
      <p:ext uri="{BB962C8B-B14F-4D97-AF65-F5344CB8AC3E}">
        <p14:creationId xmlns:p14="http://schemas.microsoft.com/office/powerpoint/2010/main" val="2503596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5943AD-852F-D46D-C1CF-66A084FE3C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0B9092-98EA-6AD4-2F6C-CF2380A9CB32}"/>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06D7CF4E-7181-C0E5-5539-BAFD4E6D584D}"/>
              </a:ext>
            </a:extLst>
          </p:cNvPr>
          <p:cNvSpPr>
            <a:spLocks noGrp="1"/>
          </p:cNvSpPr>
          <p:nvPr>
            <p:ph type="title"/>
          </p:nvPr>
        </p:nvSpPr>
        <p:spPr>
          <a:xfrm>
            <a:off x="771895" y="480882"/>
            <a:ext cx="11264823" cy="1325563"/>
          </a:xfrm>
        </p:spPr>
        <p:txBody>
          <a:bodyPr>
            <a:normAutofit/>
          </a:bodyPr>
          <a:lstStyle/>
          <a:p>
            <a:pPr>
              <a:tabLst>
                <a:tab pos="1395413" algn="l"/>
              </a:tabLst>
            </a:pPr>
            <a:r>
              <a:rPr lang="en-US" sz="6000" b="1" dirty="0">
                <a:solidFill>
                  <a:srgbClr val="FFC000"/>
                </a:solidFill>
                <a:latin typeface="Helvetica"/>
                <a:cs typeface="Helvetica"/>
              </a:rPr>
              <a:t>Executive Order(s)</a:t>
            </a:r>
            <a:endParaRPr lang="en-US" sz="6000" b="1" dirty="0">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6C1995A5-A845-5A63-11FE-17ACED210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
        <p:nvSpPr>
          <p:cNvPr id="8" name="Content Placeholder 7">
            <a:extLst>
              <a:ext uri="{FF2B5EF4-FFF2-40B4-BE49-F238E27FC236}">
                <a16:creationId xmlns:a16="http://schemas.microsoft.com/office/drawing/2014/main" id="{AC852CB1-4AE9-E5D0-CF7C-17D8810EDC0C}"/>
              </a:ext>
            </a:extLst>
          </p:cNvPr>
          <p:cNvSpPr>
            <a:spLocks noGrp="1"/>
          </p:cNvSpPr>
          <p:nvPr>
            <p:ph idx="1"/>
          </p:nvPr>
        </p:nvSpPr>
        <p:spPr>
          <a:xfrm>
            <a:off x="838200" y="1711325"/>
            <a:ext cx="10515600" cy="4351338"/>
          </a:xfrm>
          <a:solidFill>
            <a:schemeClr val="bg1"/>
          </a:solidFill>
        </p:spPr>
        <p:txBody>
          <a:bodyPr vert="horz" lIns="91440" tIns="45720" rIns="91440" bIns="45720" rtlCol="0" anchor="t">
            <a:normAutofit/>
          </a:bodyPr>
          <a:lstStyle/>
          <a:p>
            <a:pPr marL="0" indent="0">
              <a:buNone/>
            </a:pPr>
            <a:endParaRPr lang="en-US">
              <a:ea typeface="Calibri" panose="020F0502020204030204"/>
              <a:cs typeface="Calibri" panose="020F0502020204030204"/>
            </a:endParaRPr>
          </a:p>
          <a:p>
            <a:endParaRPr lang="en-US">
              <a:ea typeface="Calibri" panose="020F0502020204030204"/>
              <a:cs typeface="Calibri" panose="020F0502020204030204"/>
            </a:endParaRPr>
          </a:p>
        </p:txBody>
      </p:sp>
      <p:pic>
        <p:nvPicPr>
          <p:cNvPr id="9" name="Picture 8" descr="A black background with pink lines&#10;&#10;Description automatically generated">
            <a:extLst>
              <a:ext uri="{FF2B5EF4-FFF2-40B4-BE49-F238E27FC236}">
                <a16:creationId xmlns:a16="http://schemas.microsoft.com/office/drawing/2014/main" id="{5199531D-E51D-B941-2383-6966ED5E58A9}"/>
              </a:ext>
            </a:extLst>
          </p:cNvPr>
          <p:cNvPicPr>
            <a:picLocks noChangeAspect="1"/>
          </p:cNvPicPr>
          <p:nvPr/>
        </p:nvPicPr>
        <p:blipFill>
          <a:blip r:embed="rId5"/>
          <a:stretch>
            <a:fillRect/>
          </a:stretch>
        </p:blipFill>
        <p:spPr>
          <a:xfrm>
            <a:off x="1157287" y="1958210"/>
            <a:ext cx="10048875" cy="3770256"/>
          </a:xfrm>
          <a:prstGeom prst="rect">
            <a:avLst/>
          </a:prstGeom>
        </p:spPr>
      </p:pic>
    </p:spTree>
    <p:extLst>
      <p:ext uri="{BB962C8B-B14F-4D97-AF65-F5344CB8AC3E}">
        <p14:creationId xmlns:p14="http://schemas.microsoft.com/office/powerpoint/2010/main" val="249587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33A2-DA9F-969D-8827-E2B8B969A4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E24FBB-A09A-5E7A-B737-6D0174743089}"/>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D2BD3E53-22C2-C41C-A51F-F90DE577B6A8}"/>
              </a:ext>
            </a:extLst>
          </p:cNvPr>
          <p:cNvSpPr>
            <a:spLocks noGrp="1"/>
          </p:cNvSpPr>
          <p:nvPr>
            <p:ph type="title"/>
          </p:nvPr>
        </p:nvSpPr>
        <p:spPr>
          <a:xfrm>
            <a:off x="771895" y="480882"/>
            <a:ext cx="11264823" cy="1325563"/>
          </a:xfrm>
        </p:spPr>
        <p:txBody>
          <a:bodyPr>
            <a:normAutofit/>
          </a:bodyPr>
          <a:lstStyle/>
          <a:p>
            <a:pPr>
              <a:tabLst>
                <a:tab pos="1395413" algn="l"/>
              </a:tabLst>
            </a:pPr>
            <a:r>
              <a:rPr lang="en-US" sz="4800" b="1" dirty="0">
                <a:solidFill>
                  <a:srgbClr val="FFC000"/>
                </a:solidFill>
                <a:latin typeface="Helvetica"/>
                <a:cs typeface="Helvetica"/>
              </a:rPr>
              <a:t>Protections at State &amp; Local Levels</a:t>
            </a:r>
            <a:endParaRPr lang="en-US" sz="4800" b="1" dirty="0">
              <a:solidFill>
                <a:srgbClr val="FFC000"/>
              </a:solidFill>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2078EF5-F4D1-C2E0-13FB-5370C4A9B1DE}"/>
              </a:ext>
            </a:extLst>
          </p:cNvPr>
          <p:cNvSpPr>
            <a:spLocks noGrp="1"/>
          </p:cNvSpPr>
          <p:nvPr>
            <p:ph idx="1"/>
          </p:nvPr>
        </p:nvSpPr>
        <p:spPr>
          <a:xfrm>
            <a:off x="786082" y="1708908"/>
            <a:ext cx="10546785" cy="4668210"/>
          </a:xfrm>
        </p:spPr>
        <p:txBody>
          <a:bodyPr vert="horz" lIns="91440" tIns="45720" rIns="91440" bIns="45720" rtlCol="0" anchor="t">
            <a:noAutofit/>
          </a:bodyPr>
          <a:lstStyle/>
          <a:p>
            <a:pPr>
              <a:spcBef>
                <a:spcPts val="0"/>
              </a:spcBef>
              <a:buFont typeface="Wingdings" panose="05000000000000000000" pitchFamily="2" charset="2"/>
              <a:buChar char="§"/>
            </a:pPr>
            <a:r>
              <a:rPr lang="en-US" sz="2600" b="1" dirty="0">
                <a:solidFill>
                  <a:srgbClr val="FFCCCC"/>
                </a:solidFill>
                <a:latin typeface="Avenir Next LT Pro Light"/>
                <a:ea typeface="Calibri"/>
                <a:cs typeface="Helvetica"/>
              </a:rPr>
              <a:t>State/municipal laws prohibiting SO/GI discrimination in employment and education  </a:t>
            </a:r>
          </a:p>
          <a:p>
            <a:pPr>
              <a:spcBef>
                <a:spcPts val="0"/>
              </a:spcBef>
              <a:buFont typeface="Wingdings" panose="05000000000000000000" pitchFamily="2" charset="2"/>
              <a:buChar char="§"/>
            </a:pPr>
            <a:r>
              <a:rPr lang="en-US" sz="2600" b="1" dirty="0">
                <a:solidFill>
                  <a:srgbClr val="FFCCCC"/>
                </a:solidFill>
                <a:latin typeface="Avenir Next LT Pro Light"/>
                <a:ea typeface="Calibri"/>
                <a:cs typeface="Helvetica"/>
              </a:rPr>
              <a:t>Anti-harassment/bullying laws to protect students</a:t>
            </a:r>
          </a:p>
          <a:p>
            <a:pPr>
              <a:spcBef>
                <a:spcPts val="0"/>
              </a:spcBef>
              <a:buFont typeface="Wingdings" panose="05000000000000000000" pitchFamily="2" charset="2"/>
              <a:buChar char="§"/>
            </a:pPr>
            <a:r>
              <a:rPr lang="en-US" sz="2600" b="1" dirty="0">
                <a:solidFill>
                  <a:srgbClr val="FFCCCC"/>
                </a:solidFill>
                <a:latin typeface="Avenir Next LT Pro Light"/>
                <a:ea typeface="Calibri"/>
                <a:cs typeface="Helvetica"/>
              </a:rPr>
              <a:t>Requirements for LGBTQ+ curriculum</a:t>
            </a:r>
          </a:p>
          <a:p>
            <a:pPr>
              <a:spcBef>
                <a:spcPts val="0"/>
              </a:spcBef>
              <a:buFont typeface="Wingdings" panose="05000000000000000000" pitchFamily="2" charset="2"/>
              <a:buChar char="§"/>
            </a:pPr>
            <a:r>
              <a:rPr lang="en-US" sz="2600" b="1" dirty="0">
                <a:solidFill>
                  <a:srgbClr val="FFCCCC"/>
                </a:solidFill>
                <a:latin typeface="Avenir Next LT Pro Light"/>
                <a:ea typeface="Calibri"/>
                <a:cs typeface="Helvetica"/>
              </a:rPr>
              <a:t>Prohibitions on book bans</a:t>
            </a:r>
          </a:p>
          <a:p>
            <a:pPr>
              <a:spcBef>
                <a:spcPts val="0"/>
              </a:spcBef>
              <a:buFont typeface="Wingdings" panose="05000000000000000000" pitchFamily="2" charset="2"/>
              <a:buChar char="§"/>
            </a:pPr>
            <a:r>
              <a:rPr lang="en-US" sz="2600" b="1" dirty="0">
                <a:solidFill>
                  <a:srgbClr val="FFCCCC"/>
                </a:solidFill>
                <a:latin typeface="Avenir Next LT Pro Light"/>
                <a:ea typeface="Calibri"/>
                <a:cs typeface="Helvetica"/>
              </a:rPr>
              <a:t>Other laws:</a:t>
            </a:r>
            <a:endParaRPr lang="en-US" sz="2600" b="1" dirty="0">
              <a:solidFill>
                <a:srgbClr val="FFCCCC"/>
              </a:solidFill>
              <a:latin typeface="Avenir Next LT Pro Light"/>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r>
              <a:rPr lang="en-US" sz="2200" b="1" dirty="0">
                <a:solidFill>
                  <a:srgbClr val="FFCCCC"/>
                </a:solidFill>
                <a:latin typeface="Avenir Next LT Pro Light"/>
                <a:ea typeface="Calibri"/>
                <a:cs typeface="Helvetica"/>
              </a:rPr>
              <a:t>protecting access to gender affirming healthcare</a:t>
            </a:r>
            <a:endParaRPr lang="en-US" sz="2200" b="1" dirty="0">
              <a:solidFill>
                <a:srgbClr val="FFCCCC"/>
              </a:solidFill>
              <a:latin typeface="Avenir Next LT Pro Light"/>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r>
              <a:rPr lang="en-US" sz="2200" b="1" dirty="0">
                <a:solidFill>
                  <a:srgbClr val="FFCCCC"/>
                </a:solidFill>
                <a:latin typeface="Avenir Next LT Pro Light"/>
                <a:ea typeface="Calibri"/>
                <a:cs typeface="Helvetica"/>
              </a:rPr>
              <a:t>banning conversion therapy</a:t>
            </a:r>
            <a:endParaRPr lang="en-US" sz="2200" b="1" dirty="0">
              <a:solidFill>
                <a:srgbClr val="FFCCCC"/>
              </a:solidFill>
              <a:latin typeface="Avenir Next LT Pro Light"/>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r>
              <a:rPr lang="en-US" sz="2200" b="1" dirty="0">
                <a:solidFill>
                  <a:srgbClr val="FFCCCC"/>
                </a:solidFill>
                <a:latin typeface="Avenir Next LT Pro Light"/>
                <a:ea typeface="Calibri"/>
                <a:cs typeface="Helvetica"/>
              </a:rPr>
              <a:t>guaranteeing processes for changing gender markers on identification and government records</a:t>
            </a:r>
            <a:endParaRPr lang="en-US" sz="2200" b="1" dirty="0">
              <a:solidFill>
                <a:srgbClr val="FFCCCC"/>
              </a:solidFill>
              <a:latin typeface="Avenir Next LT Pro Light"/>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r>
              <a:rPr lang="en-US" sz="2200" b="1" dirty="0">
                <a:solidFill>
                  <a:srgbClr val="FFCCCC"/>
                </a:solidFill>
                <a:latin typeface="Avenir Next LT Pro Light"/>
                <a:ea typeface="Calibri"/>
                <a:cs typeface="Helvetica"/>
              </a:rPr>
              <a:t>state law specifying that gender is self-reported with no requirement of medical documentation</a:t>
            </a:r>
            <a:endParaRPr lang="en-US" sz="2200" b="1" dirty="0">
              <a:solidFill>
                <a:srgbClr val="FFCCCC"/>
              </a:solidFill>
              <a:effectLst/>
              <a:latin typeface="Avenir Next LT Pro Light"/>
              <a:ea typeface="Calibri" panose="020F050202020403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1C5BD5B3-7703-CBC1-5056-8AE97AA35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78816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33A2-DA9F-969D-8827-E2B8B969A4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E24FBB-A09A-5E7A-B737-6D0174743089}"/>
              </a:ext>
            </a:extLst>
          </p:cNvPr>
          <p:cNvPicPr>
            <a:picLocks noChangeAspect="1"/>
          </p:cNvPicPr>
          <p:nvPr/>
        </p:nvPicPr>
        <p:blipFill rotWithShape="1">
          <a:blip r:embed="rId3"/>
          <a:srcRect l="4667" t="2605" r="3245" b="1456"/>
          <a:stretch/>
        </p:blipFill>
        <p:spPr>
          <a:xfrm>
            <a:off x="0" y="-87923"/>
            <a:ext cx="12192001" cy="6947338"/>
          </a:xfrm>
          <a:prstGeom prst="rect">
            <a:avLst/>
          </a:prstGeom>
        </p:spPr>
      </p:pic>
      <p:sp>
        <p:nvSpPr>
          <p:cNvPr id="2" name="Title 1">
            <a:extLst>
              <a:ext uri="{FF2B5EF4-FFF2-40B4-BE49-F238E27FC236}">
                <a16:creationId xmlns:a16="http://schemas.microsoft.com/office/drawing/2014/main" id="{D2BD3E53-22C2-C41C-A51F-F90DE577B6A8}"/>
              </a:ext>
            </a:extLst>
          </p:cNvPr>
          <p:cNvSpPr>
            <a:spLocks noGrp="1"/>
          </p:cNvSpPr>
          <p:nvPr>
            <p:ph type="title"/>
          </p:nvPr>
        </p:nvSpPr>
        <p:spPr>
          <a:xfrm>
            <a:off x="771895" y="480882"/>
            <a:ext cx="11264823" cy="1325563"/>
          </a:xfrm>
        </p:spPr>
        <p:txBody>
          <a:bodyPr>
            <a:normAutofit/>
          </a:bodyPr>
          <a:lstStyle/>
          <a:p>
            <a:pPr>
              <a:tabLst>
                <a:tab pos="1395413" algn="l"/>
              </a:tabLst>
            </a:pPr>
            <a:r>
              <a:rPr lang="en-US" sz="4800" b="1" dirty="0">
                <a:solidFill>
                  <a:srgbClr val="FFC000"/>
                </a:solidFill>
                <a:latin typeface="Helvetica"/>
                <a:cs typeface="Helvetica"/>
              </a:rPr>
              <a:t>Protections at the District Level </a:t>
            </a:r>
            <a:endParaRPr lang="en-US" sz="4800" b="1" dirty="0">
              <a:solidFill>
                <a:srgbClr val="FFC000"/>
              </a:solidFill>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2078EF5-F4D1-C2E0-13FB-5370C4A9B1DE}"/>
              </a:ext>
            </a:extLst>
          </p:cNvPr>
          <p:cNvSpPr>
            <a:spLocks noGrp="1"/>
          </p:cNvSpPr>
          <p:nvPr>
            <p:ph idx="1"/>
          </p:nvPr>
        </p:nvSpPr>
        <p:spPr>
          <a:xfrm>
            <a:off x="1269659" y="1346017"/>
            <a:ext cx="9337843" cy="4668210"/>
          </a:xfrm>
        </p:spPr>
        <p:txBody>
          <a:bodyPr vert="horz" lIns="91440" tIns="45720" rIns="91440" bIns="45720" rtlCol="0" anchor="t">
            <a:noAutofit/>
          </a:bodyPr>
          <a:lstStyle/>
          <a:p>
            <a:pPr>
              <a:spcBef>
                <a:spcPts val="0"/>
              </a:spcBef>
              <a:buFont typeface="Wingdings" panose="05000000000000000000" pitchFamily="2" charset="2"/>
              <a:buChar char="§"/>
            </a:pPr>
            <a:endParaRPr lang="en-US" sz="3200" b="1" dirty="0">
              <a:solidFill>
                <a:srgbClr val="FFCCCC"/>
              </a:solidFill>
              <a:latin typeface="Helvetica"/>
              <a:ea typeface="Calibri"/>
              <a:cs typeface="Helvetica"/>
            </a:endParaRPr>
          </a:p>
          <a:p>
            <a:pPr>
              <a:spcBef>
                <a:spcPts val="0"/>
              </a:spcBef>
              <a:buFont typeface="Wingdings" panose="05000000000000000000" pitchFamily="2" charset="2"/>
              <a:buChar char="§"/>
            </a:pPr>
            <a:endParaRPr lang="en-US" sz="3200" b="1" dirty="0">
              <a:solidFill>
                <a:srgbClr val="FFCCCC"/>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School board resolutions </a:t>
            </a:r>
            <a:endParaRPr lang="en-US" dirty="0">
              <a:latin typeface="Avenir Next LT Pro Light" panose="020B0304020202020204" pitchFamily="34" charset="0"/>
              <a:ea typeface="Calibri"/>
              <a:cs typeface="Helvetica" panose="020B0604020202020204" pitchFamily="34" charset="0"/>
            </a:endParaRPr>
          </a:p>
          <a:p>
            <a:pPr marL="0" indent="0">
              <a:spcBef>
                <a:spcPts val="0"/>
              </a:spcBef>
              <a:buNone/>
            </a:pPr>
            <a:endParaRPr lang="en-US" sz="3200" b="1" dirty="0">
              <a:solidFill>
                <a:srgbClr val="FFCCCC"/>
              </a:solidFill>
              <a:latin typeface="Avenir Next LT Pro Light" panose="020B0304020202020204" pitchFamily="34" charset="0"/>
              <a:ea typeface="Calibri"/>
              <a:cs typeface="Helvetica" panose="020B0604020202020204" pitchFamily="34" charset="0"/>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District policies </a:t>
            </a:r>
          </a:p>
          <a:p>
            <a:pPr marL="0" indent="0">
              <a:spcBef>
                <a:spcPts val="0"/>
              </a:spcBef>
              <a:buNone/>
            </a:pPr>
            <a:endParaRPr lang="en-US" sz="3200" b="1" dirty="0">
              <a:solidFill>
                <a:srgbClr val="FFCCCC"/>
              </a:solidFill>
              <a:latin typeface="Avenir Next LT Pro Light" panose="020B0304020202020204" pitchFamily="34" charset="0"/>
              <a:ea typeface="Calibri"/>
              <a:cs typeface="Helvetica" panose="020B0604020202020204" pitchFamily="34" charset="0"/>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Collective bargaining agreements (or tenure rights under state law)</a:t>
            </a:r>
          </a:p>
        </p:txBody>
      </p:sp>
      <p:pic>
        <p:nvPicPr>
          <p:cNvPr id="6" name="Picture 5" descr="Logo, company name&#10;&#10;Description automatically generated">
            <a:extLst>
              <a:ext uri="{FF2B5EF4-FFF2-40B4-BE49-F238E27FC236}">
                <a16:creationId xmlns:a16="http://schemas.microsoft.com/office/drawing/2014/main" id="{1C5BD5B3-7703-CBC1-5056-8AE97AA35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402923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33A2-DA9F-969D-8827-E2B8B969A4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E24FBB-A09A-5E7A-B737-6D0174743089}"/>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D2BD3E53-22C2-C41C-A51F-F90DE577B6A8}"/>
              </a:ext>
            </a:extLst>
          </p:cNvPr>
          <p:cNvSpPr>
            <a:spLocks noGrp="1"/>
          </p:cNvSpPr>
          <p:nvPr>
            <p:ph type="title"/>
          </p:nvPr>
        </p:nvSpPr>
        <p:spPr>
          <a:xfrm>
            <a:off x="771895" y="480882"/>
            <a:ext cx="11264823" cy="1325563"/>
          </a:xfrm>
        </p:spPr>
        <p:txBody>
          <a:bodyPr>
            <a:normAutofit/>
          </a:bodyPr>
          <a:lstStyle/>
          <a:p>
            <a:pPr>
              <a:tabLst>
                <a:tab pos="1395413" algn="l"/>
              </a:tabLst>
            </a:pPr>
            <a:r>
              <a:rPr lang="en-US" sz="6000" b="1" dirty="0">
                <a:solidFill>
                  <a:srgbClr val="FFC000"/>
                </a:solidFill>
                <a:latin typeface="Helvetica"/>
                <a:cs typeface="Helvetica"/>
              </a:rPr>
              <a:t>Federal Protections </a:t>
            </a:r>
            <a:endParaRPr lang="en-US" sz="6000" b="1" dirty="0">
              <a:solidFill>
                <a:srgbClr val="FFC000"/>
              </a:solidFill>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62078EF5-F4D1-C2E0-13FB-5370C4A9B1DE}"/>
              </a:ext>
            </a:extLst>
          </p:cNvPr>
          <p:cNvSpPr>
            <a:spLocks noGrp="1"/>
          </p:cNvSpPr>
          <p:nvPr>
            <p:ph idx="1"/>
          </p:nvPr>
        </p:nvSpPr>
        <p:spPr>
          <a:xfrm>
            <a:off x="771895" y="1468564"/>
            <a:ext cx="11264824" cy="4690190"/>
          </a:xfrm>
        </p:spPr>
        <p:txBody>
          <a:bodyPr vert="horz" lIns="91440" tIns="45720" rIns="91440" bIns="45720" rtlCol="0" anchor="t">
            <a:noAutofit/>
          </a:bodyPr>
          <a:lstStyle/>
          <a:p>
            <a:pPr>
              <a:spcBef>
                <a:spcPts val="0"/>
              </a:spcBef>
              <a:buFont typeface="Wingdings" panose="05000000000000000000" pitchFamily="2" charset="2"/>
              <a:buChar char="§"/>
            </a:pPr>
            <a:endParaRPr lang="en-US" sz="3200" b="1" dirty="0">
              <a:solidFill>
                <a:srgbClr val="FFCCCC"/>
              </a:solidFill>
              <a:latin typeface="Avenir Next LT Pro Light"/>
              <a:ea typeface="Calibri"/>
              <a:cs typeface="Helvetica"/>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Title VII/</a:t>
            </a:r>
            <a:r>
              <a:rPr lang="en-US" sz="3200" b="1" i="1" dirty="0">
                <a:solidFill>
                  <a:srgbClr val="FFCCCC"/>
                </a:solidFill>
                <a:latin typeface="Avenir Next LT Pro Light" panose="020B0304020202020204" pitchFamily="34" charset="0"/>
                <a:ea typeface="Calibri"/>
                <a:cs typeface="Helvetica" panose="020B0604020202020204" pitchFamily="34" charset="0"/>
              </a:rPr>
              <a:t>Bostock</a:t>
            </a:r>
            <a:r>
              <a:rPr lang="en-US" sz="3200" b="1" dirty="0">
                <a:solidFill>
                  <a:srgbClr val="FFCCCC"/>
                </a:solidFill>
                <a:latin typeface="Avenir Next LT Pro Light" panose="020B0304020202020204" pitchFamily="34" charset="0"/>
                <a:ea typeface="Calibri"/>
                <a:cs typeface="Helvetica" panose="020B0604020202020204" pitchFamily="34" charset="0"/>
              </a:rPr>
              <a:t> - prohibits discrimination in employment</a:t>
            </a:r>
            <a:endParaRPr lang="en-US" dirty="0">
              <a:latin typeface="Avenir Next LT Pro Light" panose="020B0304020202020204" pitchFamily="34" charset="0"/>
              <a:cs typeface="Helvetica" panose="020B0604020202020204" pitchFamily="34" charset="0"/>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Title IX – prohibits sex-based discrimination in schools </a:t>
            </a: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14th Amendment Equal Protection </a:t>
            </a: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First Amendment protections for free expression and association </a:t>
            </a:r>
            <a:endParaRPr lang="en-US" dirty="0">
              <a:latin typeface="Avenir Next LT Pro Light" panose="020B0304020202020204" pitchFamily="34" charset="0"/>
              <a:cs typeface="Helvetica" panose="020B0604020202020204" pitchFamily="34" charset="0"/>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Equal Access Act – GSAs</a:t>
            </a:r>
            <a:endParaRPr lang="en-US" sz="3200" b="1" dirty="0">
              <a:solidFill>
                <a:srgbClr val="FFCCCC"/>
              </a:solidFill>
              <a:latin typeface="Avenir Next LT Pro Light" panose="020B0304020202020204" pitchFamily="34" charset="0"/>
              <a:ea typeface="Calibri" panose="020F0502020204030204" pitchFamily="34" charset="0"/>
              <a:cs typeface="Helvetica" panose="020B0604020202020204" pitchFamily="34" charset="0"/>
            </a:endParaRPr>
          </a:p>
          <a:p>
            <a:pPr>
              <a:spcBef>
                <a:spcPts val="0"/>
              </a:spcBef>
              <a:buFont typeface="Wingdings" panose="05000000000000000000" pitchFamily="2" charset="2"/>
              <a:buChar char="§"/>
            </a:pPr>
            <a:r>
              <a:rPr lang="en-US" sz="3200" b="1" dirty="0">
                <a:solidFill>
                  <a:srgbClr val="FFCCCC"/>
                </a:solidFill>
                <a:latin typeface="Avenir Next LT Pro Light" panose="020B0304020202020204" pitchFamily="34" charset="0"/>
                <a:ea typeface="Calibri"/>
                <a:cs typeface="Helvetica" panose="020B0604020202020204" pitchFamily="34" charset="0"/>
              </a:rPr>
              <a:t>FERPA - student rights to privacy and to change inaccurate records </a:t>
            </a:r>
            <a:endParaRPr lang="en-US" sz="3200" b="1" dirty="0">
              <a:solidFill>
                <a:srgbClr val="FFCCCC"/>
              </a:solidFill>
              <a:latin typeface="Avenir Next LT Pro Light" panose="020B0304020202020204" pitchFamily="34" charset="0"/>
              <a:ea typeface="Calibri" panose="020F050202020403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1C5BD5B3-7703-CBC1-5056-8AE97AA35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3452692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4A67A-41D4-BF5F-827D-454CD4D27A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8FAA2E-39D9-47D3-3012-8DCFF5F32195}"/>
              </a:ext>
            </a:extLst>
          </p:cNvPr>
          <p:cNvPicPr>
            <a:picLocks noChangeAspect="1"/>
          </p:cNvPicPr>
          <p:nvPr/>
        </p:nvPicPr>
        <p:blipFill rotWithShape="1">
          <a:blip r:embed="rId3"/>
          <a:srcRect l="4667" t="2605" r="3245" b="1456"/>
          <a:stretch/>
        </p:blipFill>
        <p:spPr>
          <a:xfrm>
            <a:off x="-1" y="-43962"/>
            <a:ext cx="12192001" cy="6947338"/>
          </a:xfrm>
          <a:prstGeom prst="rect">
            <a:avLst/>
          </a:prstGeom>
        </p:spPr>
      </p:pic>
      <p:sp>
        <p:nvSpPr>
          <p:cNvPr id="2" name="Title 1">
            <a:extLst>
              <a:ext uri="{FF2B5EF4-FFF2-40B4-BE49-F238E27FC236}">
                <a16:creationId xmlns:a16="http://schemas.microsoft.com/office/drawing/2014/main" id="{3885F3C2-25BC-8941-2B34-9276D954161E}"/>
              </a:ext>
            </a:extLst>
          </p:cNvPr>
          <p:cNvSpPr>
            <a:spLocks noGrp="1"/>
          </p:cNvSpPr>
          <p:nvPr>
            <p:ph type="title"/>
          </p:nvPr>
        </p:nvSpPr>
        <p:spPr>
          <a:xfrm>
            <a:off x="1004961" y="8981"/>
            <a:ext cx="11370668" cy="1325563"/>
          </a:xfrm>
        </p:spPr>
        <p:txBody>
          <a:bodyPr>
            <a:normAutofit fontScale="90000"/>
          </a:bodyPr>
          <a:lstStyle/>
          <a:p>
            <a:pPr>
              <a:tabLst>
                <a:tab pos="1395413" algn="l"/>
              </a:tabLst>
            </a:pPr>
            <a:br>
              <a:rPr lang="en-US" sz="5800" b="1">
                <a:latin typeface="Helvetica"/>
                <a:cs typeface="Helvetica"/>
              </a:rPr>
            </a:br>
            <a:r>
              <a:rPr lang="en-US" sz="5800" b="1">
                <a:solidFill>
                  <a:srgbClr val="FFC000"/>
                </a:solidFill>
                <a:latin typeface="Helvetica"/>
                <a:cs typeface="Helvetica"/>
              </a:rPr>
              <a:t>What Can You Do:</a:t>
            </a:r>
            <a:endParaRPr lang="en-US"/>
          </a:p>
        </p:txBody>
      </p:sp>
      <p:sp>
        <p:nvSpPr>
          <p:cNvPr id="3" name="Content Placeholder 2">
            <a:extLst>
              <a:ext uri="{FF2B5EF4-FFF2-40B4-BE49-F238E27FC236}">
                <a16:creationId xmlns:a16="http://schemas.microsoft.com/office/drawing/2014/main" id="{CCB6ABEC-4C56-5C4A-9107-E2251E1A0FD5}"/>
              </a:ext>
            </a:extLst>
          </p:cNvPr>
          <p:cNvSpPr>
            <a:spLocks noGrp="1"/>
          </p:cNvSpPr>
          <p:nvPr>
            <p:ph idx="1"/>
          </p:nvPr>
        </p:nvSpPr>
        <p:spPr>
          <a:xfrm>
            <a:off x="722815" y="1831148"/>
            <a:ext cx="10305433" cy="4688159"/>
          </a:xfrm>
        </p:spPr>
        <p:txBody>
          <a:bodyPr vert="horz" lIns="91440" tIns="45720" rIns="91440" bIns="45720" rtlCol="0" anchor="t">
            <a:normAutofit/>
          </a:bodyPr>
          <a:lstStyle/>
          <a:p>
            <a:pPr marL="0" indent="0">
              <a:buNone/>
            </a:pPr>
            <a:endParaRPr lang="en-US" sz="3200" b="1">
              <a:solidFill>
                <a:srgbClr val="FFCCFF"/>
              </a:solidFill>
              <a:latin typeface="Helvetica" panose="020B0604020202020204" pitchFamily="34" charset="0"/>
              <a:ea typeface="Calibri"/>
              <a:cs typeface="Helvetica" panose="020B0604020202020204" pitchFamily="34" charset="0"/>
            </a:endParaRPr>
          </a:p>
          <a:p>
            <a:pPr marL="0" indent="0">
              <a:buNone/>
            </a:pPr>
            <a:endParaRPr lang="en-US" sz="3200" b="1">
              <a:solidFill>
                <a:srgbClr val="FFCCFF"/>
              </a:solidFill>
              <a:latin typeface="Helvetica" panose="020B0604020202020204" pitchFamily="34" charset="0"/>
              <a:ea typeface="Calibri"/>
              <a:cs typeface="Helvetica" panose="020B0604020202020204" pitchFamily="34" charset="0"/>
            </a:endParaRPr>
          </a:p>
          <a:p>
            <a:pPr>
              <a:buAutoNum type="arabicPeriod"/>
            </a:pPr>
            <a:endParaRPr lang="en-US">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556378DA-F57D-F205-95EC-CD2F0B49B5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5" name="Picture 4" descr="A person holding a sign&#10;&#10;Description automatically generated">
            <a:extLst>
              <a:ext uri="{FF2B5EF4-FFF2-40B4-BE49-F238E27FC236}">
                <a16:creationId xmlns:a16="http://schemas.microsoft.com/office/drawing/2014/main" id="{3A75758D-E866-7E99-8A1C-8EC6F9626ED6}"/>
              </a:ext>
            </a:extLst>
          </p:cNvPr>
          <p:cNvPicPr>
            <a:picLocks noChangeAspect="1"/>
          </p:cNvPicPr>
          <p:nvPr/>
        </p:nvPicPr>
        <p:blipFill>
          <a:blip r:embed="rId5"/>
          <a:stretch>
            <a:fillRect/>
          </a:stretch>
        </p:blipFill>
        <p:spPr>
          <a:xfrm>
            <a:off x="8651631" y="2227385"/>
            <a:ext cx="2800350" cy="2752725"/>
          </a:xfrm>
          <a:prstGeom prst="rect">
            <a:avLst/>
          </a:prstGeom>
        </p:spPr>
      </p:pic>
      <p:sp>
        <p:nvSpPr>
          <p:cNvPr id="9" name="Content Placeholder 2">
            <a:extLst>
              <a:ext uri="{FF2B5EF4-FFF2-40B4-BE49-F238E27FC236}">
                <a16:creationId xmlns:a16="http://schemas.microsoft.com/office/drawing/2014/main" id="{63D08FA5-343F-91F7-FA2F-80BD76B93C3F}"/>
              </a:ext>
            </a:extLst>
          </p:cNvPr>
          <p:cNvSpPr txBox="1">
            <a:spLocks/>
          </p:cNvSpPr>
          <p:nvPr/>
        </p:nvSpPr>
        <p:spPr>
          <a:xfrm>
            <a:off x="1005890" y="1430487"/>
            <a:ext cx="7689286" cy="38842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panose="05000000000000000000" pitchFamily="2" charset="2"/>
              <a:buChar char="v"/>
            </a:pPr>
            <a:r>
              <a:rPr lang="en-US" sz="2600" b="1" dirty="0">
                <a:solidFill>
                  <a:srgbClr val="FFCCCC"/>
                </a:solidFill>
                <a:latin typeface="Avenir Next LT Pro Light"/>
                <a:ea typeface="Calibri"/>
                <a:cs typeface="Helvetica"/>
              </a:rPr>
              <a:t> </a:t>
            </a:r>
            <a:r>
              <a:rPr lang="en-US" sz="2400" b="1" dirty="0">
                <a:solidFill>
                  <a:srgbClr val="FFCCCC"/>
                </a:solidFill>
                <a:latin typeface="Avenir Next LT Pro Light"/>
                <a:ea typeface="Calibri"/>
                <a:cs typeface="Helvetica"/>
              </a:rPr>
              <a:t>Lobby for good state or local laws</a:t>
            </a:r>
          </a:p>
          <a:p>
            <a:pPr marL="0" indent="0">
              <a:spcBef>
                <a:spcPts val="0"/>
              </a:spcBef>
              <a:buNone/>
            </a:pPr>
            <a:endParaRPr lang="en-US" sz="2400" b="1" dirty="0">
              <a:solidFill>
                <a:srgbClr val="FFCCCC"/>
              </a:solidFill>
              <a:latin typeface="Avenir Next LT Pro Light"/>
              <a:ea typeface="Calibri"/>
              <a:cs typeface="Helvetica"/>
            </a:endParaRPr>
          </a:p>
          <a:p>
            <a:pPr>
              <a:spcBef>
                <a:spcPts val="0"/>
              </a:spcBef>
              <a:buFont typeface="Wingdings" panose="05000000000000000000" pitchFamily="2" charset="2"/>
              <a:buChar char="v"/>
            </a:pPr>
            <a:r>
              <a:rPr lang="en-US" sz="2400" b="1" dirty="0">
                <a:solidFill>
                  <a:srgbClr val="FFCCCC"/>
                </a:solidFill>
                <a:latin typeface="Avenir Next LT Pro Light"/>
                <a:ea typeface="Calibri"/>
                <a:cs typeface="Helvetica"/>
              </a:rPr>
              <a:t> Advocate for school board resolutions and inclusive school policies </a:t>
            </a:r>
          </a:p>
          <a:p>
            <a:pPr marL="0" indent="0">
              <a:spcBef>
                <a:spcPts val="0"/>
              </a:spcBef>
              <a:buNone/>
            </a:pPr>
            <a:endParaRPr lang="en-US" sz="2400" b="1" dirty="0">
              <a:solidFill>
                <a:srgbClr val="FFCCCC"/>
              </a:solidFill>
              <a:latin typeface="Avenir Next LT Pro Light"/>
              <a:ea typeface="Calibri"/>
              <a:cs typeface="Helvetica"/>
            </a:endParaRPr>
          </a:p>
          <a:p>
            <a:pPr>
              <a:spcBef>
                <a:spcPts val="0"/>
              </a:spcBef>
              <a:buFont typeface="Wingdings" panose="05000000000000000000" pitchFamily="2" charset="2"/>
              <a:buChar char="v"/>
            </a:pPr>
            <a:r>
              <a:rPr lang="en-US" sz="2400" b="1" dirty="0">
                <a:solidFill>
                  <a:srgbClr val="FFCCCC"/>
                </a:solidFill>
                <a:latin typeface="Avenir Next LT Pro Light"/>
                <a:ea typeface="Calibri"/>
                <a:cs typeface="Helvetica"/>
              </a:rPr>
              <a:t> Help educate fellow members about LGBTQ+ rights and NEA resources</a:t>
            </a:r>
          </a:p>
          <a:p>
            <a:pPr marL="0" indent="0">
              <a:spcBef>
                <a:spcPts val="0"/>
              </a:spcBef>
              <a:buNone/>
            </a:pPr>
            <a:endParaRPr lang="en-US" sz="2400" b="1" dirty="0">
              <a:solidFill>
                <a:srgbClr val="FFCCCC"/>
              </a:solidFill>
              <a:latin typeface="Avenir Next LT Pro Light"/>
              <a:ea typeface="Calibri"/>
              <a:cs typeface="Helvetica"/>
            </a:endParaRPr>
          </a:p>
          <a:p>
            <a:pPr>
              <a:spcBef>
                <a:spcPts val="0"/>
              </a:spcBef>
              <a:buFont typeface="Wingdings" panose="05000000000000000000" pitchFamily="2" charset="2"/>
              <a:buChar char="v"/>
            </a:pPr>
            <a:r>
              <a:rPr lang="en-US" sz="2400" b="1" dirty="0">
                <a:solidFill>
                  <a:srgbClr val="FFCCCC"/>
                </a:solidFill>
                <a:latin typeface="Avenir Next LT Pro Light"/>
                <a:ea typeface="Calibri"/>
                <a:cs typeface="Helvetica"/>
              </a:rPr>
              <a:t> If you see discrimination or harassment, document and report it</a:t>
            </a:r>
          </a:p>
          <a:p>
            <a:pPr>
              <a:spcBef>
                <a:spcPts val="0"/>
              </a:spcBef>
              <a:buFont typeface="Wingdings" panose="05000000000000000000" pitchFamily="2" charset="2"/>
              <a:buChar char="v"/>
            </a:pPr>
            <a:endParaRPr lang="en-US" sz="2400" b="1" dirty="0">
              <a:solidFill>
                <a:srgbClr val="FFCCCC"/>
              </a:solidFill>
              <a:latin typeface="Avenir Next LT Pro Light"/>
              <a:ea typeface="Calibri"/>
              <a:cs typeface="Helvetica"/>
            </a:endParaRPr>
          </a:p>
          <a:p>
            <a:pPr>
              <a:spcBef>
                <a:spcPts val="0"/>
              </a:spcBef>
              <a:buFont typeface="Wingdings" panose="05000000000000000000" pitchFamily="2" charset="2"/>
              <a:buChar char="v"/>
            </a:pPr>
            <a:r>
              <a:rPr lang="en-US" sz="2400" b="1" dirty="0">
                <a:solidFill>
                  <a:srgbClr val="FFCCCC"/>
                </a:solidFill>
                <a:latin typeface="Avenir Next LT Pro Light"/>
                <a:ea typeface="Calibri"/>
                <a:cs typeface="Helvetica"/>
              </a:rPr>
              <a:t> Document adverse effects of school policies that exclude or marginalize LGBTQ+ students </a:t>
            </a:r>
          </a:p>
        </p:txBody>
      </p:sp>
    </p:spTree>
    <p:extLst>
      <p:ext uri="{BB962C8B-B14F-4D97-AF65-F5344CB8AC3E}">
        <p14:creationId xmlns:p14="http://schemas.microsoft.com/office/powerpoint/2010/main" val="95165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4E867-F704-A08E-5BD8-4A184C3968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4527A5-4274-3EFC-C61F-8FAB4031A493}"/>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563E2D18-4361-262A-647E-ADA3538D1900}"/>
              </a:ext>
            </a:extLst>
          </p:cNvPr>
          <p:cNvSpPr>
            <a:spLocks noGrp="1"/>
          </p:cNvSpPr>
          <p:nvPr>
            <p:ph type="title"/>
          </p:nvPr>
        </p:nvSpPr>
        <p:spPr>
          <a:xfrm>
            <a:off x="700643" y="410592"/>
            <a:ext cx="11144675" cy="1325563"/>
          </a:xfrm>
        </p:spPr>
        <p:txBody>
          <a:bodyPr>
            <a:normAutofit/>
          </a:bodyPr>
          <a:lstStyle/>
          <a:p>
            <a:pPr>
              <a:tabLst>
                <a:tab pos="1395413" algn="l"/>
              </a:tabLst>
            </a:pPr>
            <a:r>
              <a:rPr lang="en-US" sz="6000" b="1">
                <a:solidFill>
                  <a:srgbClr val="FFC000"/>
                </a:solidFill>
                <a:latin typeface="Helvetica" panose="020B0604020202020204" pitchFamily="34" charset="0"/>
                <a:cs typeface="Helvetica" panose="020B0604020202020204" pitchFamily="34" charset="0"/>
              </a:rPr>
              <a:t>Government Relations</a:t>
            </a:r>
          </a:p>
        </p:txBody>
      </p:sp>
      <p:sp>
        <p:nvSpPr>
          <p:cNvPr id="3" name="Content Placeholder 2">
            <a:extLst>
              <a:ext uri="{FF2B5EF4-FFF2-40B4-BE49-F238E27FC236}">
                <a16:creationId xmlns:a16="http://schemas.microsoft.com/office/drawing/2014/main" id="{76E9C0D6-DA66-3EFC-7A6E-91F2A48D1130}"/>
              </a:ext>
            </a:extLst>
          </p:cNvPr>
          <p:cNvSpPr>
            <a:spLocks noGrp="1"/>
          </p:cNvSpPr>
          <p:nvPr>
            <p:ph idx="1"/>
          </p:nvPr>
        </p:nvSpPr>
        <p:spPr>
          <a:xfrm>
            <a:off x="700643" y="1476682"/>
            <a:ext cx="11144676" cy="1476674"/>
          </a:xfrm>
        </p:spPr>
        <p:txBody>
          <a:bodyPr vert="horz" lIns="91440" tIns="45720" rIns="91440" bIns="45720" rtlCol="0" anchor="t">
            <a:noAutofit/>
          </a:bodyPr>
          <a:lstStyle/>
          <a:p>
            <a:pPr>
              <a:spcBef>
                <a:spcPts val="0"/>
              </a:spcBef>
              <a:buFont typeface="Wingdings" panose="05000000000000000000" pitchFamily="2" charset="2"/>
              <a:buChar char="§"/>
            </a:pPr>
            <a:r>
              <a:rPr lang="en-US" sz="2600" b="1" dirty="0">
                <a:solidFill>
                  <a:srgbClr val="FFCCCC"/>
                </a:solidFill>
                <a:latin typeface="Helvetica"/>
                <a:ea typeface="Calibri"/>
                <a:cs typeface="Helvetica"/>
              </a:rPr>
              <a:t>Good News!</a:t>
            </a:r>
          </a:p>
          <a:p>
            <a:pPr lvl="1">
              <a:spcBef>
                <a:spcPts val="0"/>
              </a:spcBef>
              <a:buFont typeface="Courier New" panose="05000000000000000000" pitchFamily="2" charset="2"/>
              <a:buChar char="o"/>
            </a:pPr>
            <a:r>
              <a:rPr lang="en-US" sz="2200" b="1" dirty="0">
                <a:solidFill>
                  <a:srgbClr val="FFCCCC"/>
                </a:solidFill>
                <a:latin typeface="Helvetica"/>
                <a:ea typeface="Calibri"/>
                <a:cs typeface="Helvetica"/>
              </a:rPr>
              <a:t>Expanded Congressional Equality Caucus</a:t>
            </a:r>
          </a:p>
          <a:p>
            <a:pPr lvl="1">
              <a:spcBef>
                <a:spcPts val="0"/>
              </a:spcBef>
              <a:buFont typeface="Courier New" panose="05000000000000000000" pitchFamily="2" charset="2"/>
              <a:buChar char="o"/>
            </a:pPr>
            <a:r>
              <a:rPr lang="en-US" sz="2200" b="1" dirty="0">
                <a:solidFill>
                  <a:srgbClr val="FFCCCC"/>
                </a:solidFill>
                <a:latin typeface="Helvetica"/>
                <a:ea typeface="Calibri"/>
                <a:cs typeface="Helvetica"/>
              </a:rPr>
              <a:t>New Congressional Equality Caucus Chair</a:t>
            </a:r>
          </a:p>
          <a:p>
            <a:pPr lvl="1">
              <a:spcBef>
                <a:spcPts val="0"/>
              </a:spcBef>
              <a:buFont typeface="Courier New" panose="05000000000000000000" pitchFamily="2" charset="2"/>
              <a:buChar char="o"/>
            </a:pPr>
            <a:r>
              <a:rPr lang="en-US" sz="2200" b="1" dirty="0">
                <a:solidFill>
                  <a:srgbClr val="FFCCCC"/>
                </a:solidFill>
                <a:latin typeface="Helvetica"/>
                <a:ea typeface="Calibri"/>
                <a:cs typeface="Helvetica"/>
              </a:rPr>
              <a:t>Lots of New Members</a:t>
            </a:r>
          </a:p>
        </p:txBody>
      </p:sp>
      <p:pic>
        <p:nvPicPr>
          <p:cNvPr id="6" name="Picture 5" descr="Logo, company name&#10;&#10;Description automatically generated">
            <a:extLst>
              <a:ext uri="{FF2B5EF4-FFF2-40B4-BE49-F238E27FC236}">
                <a16:creationId xmlns:a16="http://schemas.microsoft.com/office/drawing/2014/main" id="{9F56D879-F03D-01A0-0BEA-E11BE59ECA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5" name="Picture 4" descr="Mark Takano (@RepMarkTakano) / X">
            <a:extLst>
              <a:ext uri="{FF2B5EF4-FFF2-40B4-BE49-F238E27FC236}">
                <a16:creationId xmlns:a16="http://schemas.microsoft.com/office/drawing/2014/main" id="{F42091E2-ED23-E411-C1A4-1257441FB0F7}"/>
              </a:ext>
            </a:extLst>
          </p:cNvPr>
          <p:cNvPicPr>
            <a:picLocks noChangeAspect="1"/>
          </p:cNvPicPr>
          <p:nvPr/>
        </p:nvPicPr>
        <p:blipFill>
          <a:blip r:embed="rId5"/>
          <a:stretch>
            <a:fillRect/>
          </a:stretch>
        </p:blipFill>
        <p:spPr>
          <a:xfrm>
            <a:off x="7983820" y="2045597"/>
            <a:ext cx="4208180" cy="4217361"/>
          </a:xfrm>
          <a:prstGeom prst="rect">
            <a:avLst/>
          </a:prstGeom>
        </p:spPr>
      </p:pic>
      <p:pic>
        <p:nvPicPr>
          <p:cNvPr id="7" name="Picture 6" descr="Emily Randall - Equality PAC">
            <a:extLst>
              <a:ext uri="{FF2B5EF4-FFF2-40B4-BE49-F238E27FC236}">
                <a16:creationId xmlns:a16="http://schemas.microsoft.com/office/drawing/2014/main" id="{A82BCDA8-02CA-D35A-00A0-DDD20104A27C}"/>
              </a:ext>
            </a:extLst>
          </p:cNvPr>
          <p:cNvPicPr>
            <a:picLocks noChangeAspect="1"/>
          </p:cNvPicPr>
          <p:nvPr/>
        </p:nvPicPr>
        <p:blipFill>
          <a:blip r:embed="rId6"/>
          <a:stretch>
            <a:fillRect/>
          </a:stretch>
        </p:blipFill>
        <p:spPr>
          <a:xfrm>
            <a:off x="69774" y="2948061"/>
            <a:ext cx="2743199" cy="2155371"/>
          </a:xfrm>
          <a:prstGeom prst="rect">
            <a:avLst/>
          </a:prstGeom>
        </p:spPr>
      </p:pic>
      <p:pic>
        <p:nvPicPr>
          <p:cNvPr id="8" name="Picture 7" descr="Julie Johnson for Congress (@juliejohnsonTX) / X">
            <a:extLst>
              <a:ext uri="{FF2B5EF4-FFF2-40B4-BE49-F238E27FC236}">
                <a16:creationId xmlns:a16="http://schemas.microsoft.com/office/drawing/2014/main" id="{76848FCD-E5E1-AD0A-2208-ECC6E82C0210}"/>
              </a:ext>
            </a:extLst>
          </p:cNvPr>
          <p:cNvPicPr>
            <a:picLocks noChangeAspect="1"/>
          </p:cNvPicPr>
          <p:nvPr/>
        </p:nvPicPr>
        <p:blipFill>
          <a:blip r:embed="rId7"/>
          <a:stretch>
            <a:fillRect/>
          </a:stretch>
        </p:blipFill>
        <p:spPr>
          <a:xfrm>
            <a:off x="2438400" y="4462749"/>
            <a:ext cx="2320887" cy="2320887"/>
          </a:xfrm>
          <a:prstGeom prst="rect">
            <a:avLst/>
          </a:prstGeom>
        </p:spPr>
      </p:pic>
      <p:pic>
        <p:nvPicPr>
          <p:cNvPr id="9" name="Picture 8" descr="Sarah McBride Clears Her Primary Field – LGBTQ+ Victory Fund">
            <a:extLst>
              <a:ext uri="{FF2B5EF4-FFF2-40B4-BE49-F238E27FC236}">
                <a16:creationId xmlns:a16="http://schemas.microsoft.com/office/drawing/2014/main" id="{4B934EB1-8029-17E9-1BDC-7209A32427D2}"/>
              </a:ext>
            </a:extLst>
          </p:cNvPr>
          <p:cNvPicPr>
            <a:picLocks noChangeAspect="1"/>
          </p:cNvPicPr>
          <p:nvPr/>
        </p:nvPicPr>
        <p:blipFill>
          <a:blip r:embed="rId8"/>
          <a:stretch>
            <a:fillRect/>
          </a:stretch>
        </p:blipFill>
        <p:spPr>
          <a:xfrm>
            <a:off x="4421436" y="2945916"/>
            <a:ext cx="3027802" cy="2021952"/>
          </a:xfrm>
          <a:prstGeom prst="rect">
            <a:avLst/>
          </a:prstGeom>
        </p:spPr>
      </p:pic>
    </p:spTree>
    <p:extLst>
      <p:ext uri="{BB962C8B-B14F-4D97-AF65-F5344CB8AC3E}">
        <p14:creationId xmlns:p14="http://schemas.microsoft.com/office/powerpoint/2010/main" val="765640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4009-99D9-1E84-B725-2ACDA929C23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08903CA-25AB-CF8B-9EEA-3B198EBA0E80}"/>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F4C649A8-8572-B846-53DF-05676ADC57BD}"/>
              </a:ext>
            </a:extLst>
          </p:cNvPr>
          <p:cNvSpPr>
            <a:spLocks noGrp="1"/>
          </p:cNvSpPr>
          <p:nvPr>
            <p:ph type="title"/>
          </p:nvPr>
        </p:nvSpPr>
        <p:spPr>
          <a:xfrm>
            <a:off x="700643" y="410592"/>
            <a:ext cx="11144675" cy="1325563"/>
          </a:xfrm>
        </p:spPr>
        <p:txBody>
          <a:bodyPr>
            <a:normAutofit/>
          </a:bodyPr>
          <a:lstStyle/>
          <a:p>
            <a:pPr>
              <a:tabLst>
                <a:tab pos="1395413" algn="l"/>
              </a:tabLst>
            </a:pPr>
            <a:r>
              <a:rPr lang="en-US" sz="6000" b="1">
                <a:solidFill>
                  <a:srgbClr val="FFC000"/>
                </a:solidFill>
                <a:latin typeface="Helvetica" panose="020B0604020202020204" pitchFamily="34" charset="0"/>
                <a:cs typeface="Helvetica" panose="020B0604020202020204" pitchFamily="34" charset="0"/>
              </a:rPr>
              <a:t>Government Relations</a:t>
            </a:r>
          </a:p>
        </p:txBody>
      </p:sp>
      <p:sp>
        <p:nvSpPr>
          <p:cNvPr id="3" name="Content Placeholder 2">
            <a:extLst>
              <a:ext uri="{FF2B5EF4-FFF2-40B4-BE49-F238E27FC236}">
                <a16:creationId xmlns:a16="http://schemas.microsoft.com/office/drawing/2014/main" id="{24EA7E4D-CD14-B5E5-1BB4-575FBC04684D}"/>
              </a:ext>
            </a:extLst>
          </p:cNvPr>
          <p:cNvSpPr>
            <a:spLocks noGrp="1"/>
          </p:cNvSpPr>
          <p:nvPr>
            <p:ph idx="1"/>
          </p:nvPr>
        </p:nvSpPr>
        <p:spPr>
          <a:xfrm>
            <a:off x="700643" y="1757218"/>
            <a:ext cx="11144676" cy="4690190"/>
          </a:xfrm>
        </p:spPr>
        <p:txBody>
          <a:bodyPr vert="horz" lIns="91440" tIns="45720" rIns="91440" bIns="45720" rtlCol="0" anchor="t">
            <a:noAutofit/>
          </a:bodyPr>
          <a:lstStyle/>
          <a:p>
            <a:pPr>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Bad News!</a:t>
            </a:r>
          </a:p>
          <a:p>
            <a:pPr lvl="1">
              <a:spcBef>
                <a:spcPts val="0"/>
              </a:spcBef>
              <a:buFont typeface="Courier New" panose="05000000000000000000" pitchFamily="2" charset="2"/>
              <a:buChar char="o"/>
            </a:pPr>
            <a:r>
              <a:rPr lang="en-US" b="1" dirty="0">
                <a:solidFill>
                  <a:srgbClr val="FFCCCC"/>
                </a:solidFill>
                <a:latin typeface="Avenir Next LT Pro Light" panose="020B0304020202020204" pitchFamily="34" charset="0"/>
                <a:ea typeface="Calibri"/>
                <a:cs typeface="Helvetica"/>
              </a:rPr>
              <a:t>Speaker Mike Johnson and Majority Leader John Thune</a:t>
            </a:r>
          </a:p>
          <a:p>
            <a:pPr lvl="1">
              <a:spcBef>
                <a:spcPts val="0"/>
              </a:spcBef>
              <a:buFont typeface="Courier New" panose="05000000000000000000" pitchFamily="2" charset="2"/>
              <a:buChar char="o"/>
            </a:pPr>
            <a:r>
              <a:rPr lang="en-US" b="1" dirty="0">
                <a:solidFill>
                  <a:srgbClr val="FFCCCC"/>
                </a:solidFill>
                <a:latin typeface="Avenir Next LT Pro Light" panose="020B0304020202020204" pitchFamily="34" charset="0"/>
                <a:ea typeface="Calibri"/>
                <a:cs typeface="Helvetica"/>
              </a:rPr>
              <a:t>House Priority Bill – Sports Ban but died in Senate</a:t>
            </a:r>
            <a:endParaRPr lang="en-US" b="1" dirty="0">
              <a:solidFill>
                <a:srgbClr val="FFCCCC"/>
              </a:solidFill>
              <a:latin typeface="Avenir Next LT Pro Light" panose="020B0304020202020204" pitchFamily="34" charset="0"/>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r>
              <a:rPr lang="en-US" b="1" dirty="0">
                <a:solidFill>
                  <a:srgbClr val="FFCCCC"/>
                </a:solidFill>
                <a:latin typeface="Avenir Next LT Pro Light" panose="020B0304020202020204" pitchFamily="34" charset="0"/>
                <a:ea typeface="Calibri"/>
                <a:cs typeface="Helvetica"/>
              </a:rPr>
              <a:t>Confirmation of Nominees</a:t>
            </a:r>
            <a:endParaRPr lang="en-US" b="1" dirty="0">
              <a:solidFill>
                <a:srgbClr val="FFCCCC"/>
              </a:solidFill>
              <a:latin typeface="Avenir Next LT Pro Light" panose="020B0304020202020204" pitchFamily="34" charset="0"/>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endParaRPr lang="en-US" sz="2200" b="1" dirty="0">
              <a:solidFill>
                <a:srgbClr val="FFCCCC"/>
              </a:solidFill>
              <a:latin typeface="Helvetica" panose="020B0604020202020204" pitchFamily="34" charset="0"/>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endParaRPr lang="en-US" sz="2200" b="1" dirty="0">
              <a:solidFill>
                <a:srgbClr val="FFCCCC"/>
              </a:solidFill>
              <a:latin typeface="Helvetica" panose="020B0604020202020204" pitchFamily="34" charset="0"/>
              <a:ea typeface="Calibri" panose="020F050202020403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65310B79-440C-2071-7987-9ED50ED23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5" name="Picture 4" descr="Transgender Bathroom Ban Takes Effect in House-Controlled Capitol Spaces |  Truthout">
            <a:extLst>
              <a:ext uri="{FF2B5EF4-FFF2-40B4-BE49-F238E27FC236}">
                <a16:creationId xmlns:a16="http://schemas.microsoft.com/office/drawing/2014/main" id="{37B337EF-4C77-5BD9-A6B6-09A6588588FF}"/>
              </a:ext>
            </a:extLst>
          </p:cNvPr>
          <p:cNvPicPr>
            <a:picLocks noChangeAspect="1"/>
          </p:cNvPicPr>
          <p:nvPr/>
        </p:nvPicPr>
        <p:blipFill>
          <a:blip r:embed="rId5"/>
          <a:stretch>
            <a:fillRect/>
          </a:stretch>
        </p:blipFill>
        <p:spPr>
          <a:xfrm>
            <a:off x="0" y="3624943"/>
            <a:ext cx="3352799" cy="2188028"/>
          </a:xfrm>
          <a:prstGeom prst="rect">
            <a:avLst/>
          </a:prstGeom>
        </p:spPr>
      </p:pic>
      <p:pic>
        <p:nvPicPr>
          <p:cNvPr id="7" name="Picture 6" descr="Rep. Joyce Beatty on X: &quot;We will not let anti-LGBTQI+ Republicans—who have  refused to work with us on addressing real gender equity issues in  sports—use 'protecting women' as an excuse to attack">
            <a:extLst>
              <a:ext uri="{FF2B5EF4-FFF2-40B4-BE49-F238E27FC236}">
                <a16:creationId xmlns:a16="http://schemas.microsoft.com/office/drawing/2014/main" id="{3526A055-5156-F5AF-6699-C1F455361EA8}"/>
              </a:ext>
            </a:extLst>
          </p:cNvPr>
          <p:cNvPicPr>
            <a:picLocks noChangeAspect="1"/>
          </p:cNvPicPr>
          <p:nvPr/>
        </p:nvPicPr>
        <p:blipFill>
          <a:blip r:embed="rId6"/>
          <a:stretch>
            <a:fillRect/>
          </a:stretch>
        </p:blipFill>
        <p:spPr>
          <a:xfrm>
            <a:off x="3526971" y="3619522"/>
            <a:ext cx="3298371" cy="3243899"/>
          </a:xfrm>
          <a:prstGeom prst="rect">
            <a:avLst/>
          </a:prstGeom>
        </p:spPr>
      </p:pic>
      <p:pic>
        <p:nvPicPr>
          <p:cNvPr id="8" name="Picture 7" descr="Trump names Linda McMahon as his pick for education secretary">
            <a:extLst>
              <a:ext uri="{FF2B5EF4-FFF2-40B4-BE49-F238E27FC236}">
                <a16:creationId xmlns:a16="http://schemas.microsoft.com/office/drawing/2014/main" id="{4DC02A8C-1FE2-73E5-9A47-D2E57020CEA8}"/>
              </a:ext>
            </a:extLst>
          </p:cNvPr>
          <p:cNvPicPr>
            <a:picLocks noChangeAspect="1"/>
          </p:cNvPicPr>
          <p:nvPr/>
        </p:nvPicPr>
        <p:blipFill>
          <a:blip r:embed="rId7"/>
          <a:stretch>
            <a:fillRect/>
          </a:stretch>
        </p:blipFill>
        <p:spPr>
          <a:xfrm>
            <a:off x="7130142" y="3048001"/>
            <a:ext cx="3167742" cy="2111828"/>
          </a:xfrm>
          <a:prstGeom prst="rect">
            <a:avLst/>
          </a:prstGeom>
        </p:spPr>
      </p:pic>
      <p:pic>
        <p:nvPicPr>
          <p:cNvPr id="9" name="Picture 8" descr="Trump's AG nominee has called for FBI to question pro-Hamas campus  protesters | The Times of Israel">
            <a:extLst>
              <a:ext uri="{FF2B5EF4-FFF2-40B4-BE49-F238E27FC236}">
                <a16:creationId xmlns:a16="http://schemas.microsoft.com/office/drawing/2014/main" id="{9C98CE86-99B2-46F4-D240-B64429179137}"/>
              </a:ext>
            </a:extLst>
          </p:cNvPr>
          <p:cNvPicPr>
            <a:picLocks noChangeAspect="1"/>
          </p:cNvPicPr>
          <p:nvPr/>
        </p:nvPicPr>
        <p:blipFill>
          <a:blip r:embed="rId8"/>
          <a:stretch>
            <a:fillRect/>
          </a:stretch>
        </p:blipFill>
        <p:spPr>
          <a:xfrm>
            <a:off x="9448800" y="5064579"/>
            <a:ext cx="2743200" cy="1714500"/>
          </a:xfrm>
          <a:prstGeom prst="rect">
            <a:avLst/>
          </a:prstGeom>
        </p:spPr>
      </p:pic>
    </p:spTree>
    <p:extLst>
      <p:ext uri="{BB962C8B-B14F-4D97-AF65-F5344CB8AC3E}">
        <p14:creationId xmlns:p14="http://schemas.microsoft.com/office/powerpoint/2010/main" val="3577728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9B48-4656-8D54-0274-A300951B815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9423843-9E06-BF61-E007-5FFE40B1D9FD}"/>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5D22860C-1688-C687-A86A-B9952BA52BDA}"/>
              </a:ext>
            </a:extLst>
          </p:cNvPr>
          <p:cNvSpPr>
            <a:spLocks noGrp="1"/>
          </p:cNvSpPr>
          <p:nvPr>
            <p:ph type="title"/>
          </p:nvPr>
        </p:nvSpPr>
        <p:spPr>
          <a:xfrm>
            <a:off x="1004961" y="338693"/>
            <a:ext cx="11370668" cy="1325563"/>
          </a:xfrm>
        </p:spPr>
        <p:txBody>
          <a:bodyPr>
            <a:normAutofit fontScale="90000"/>
          </a:bodyPr>
          <a:lstStyle/>
          <a:p>
            <a:pPr>
              <a:tabLst>
                <a:tab pos="1395413" algn="l"/>
              </a:tabLst>
            </a:pPr>
            <a:br>
              <a:rPr lang="en-US" sz="5800" b="1">
                <a:solidFill>
                  <a:srgbClr val="FFC000"/>
                </a:solidFill>
                <a:latin typeface="Helvetica"/>
                <a:cs typeface="Helvetica"/>
              </a:rPr>
            </a:br>
            <a:r>
              <a:rPr lang="en-US" sz="5800" b="1">
                <a:solidFill>
                  <a:srgbClr val="FFC000"/>
                </a:solidFill>
                <a:latin typeface="Helvetica"/>
                <a:cs typeface="Helvetica"/>
              </a:rPr>
              <a:t>What Can You Do RIGHT NOW?</a:t>
            </a:r>
            <a:endParaRPr lang="en-US"/>
          </a:p>
        </p:txBody>
      </p:sp>
      <p:sp>
        <p:nvSpPr>
          <p:cNvPr id="3" name="Content Placeholder 2">
            <a:extLst>
              <a:ext uri="{FF2B5EF4-FFF2-40B4-BE49-F238E27FC236}">
                <a16:creationId xmlns:a16="http://schemas.microsoft.com/office/drawing/2014/main" id="{FED936CE-D8AE-3201-2D9A-CA9CA7CD020B}"/>
              </a:ext>
            </a:extLst>
          </p:cNvPr>
          <p:cNvSpPr>
            <a:spLocks noGrp="1"/>
          </p:cNvSpPr>
          <p:nvPr>
            <p:ph idx="1"/>
          </p:nvPr>
        </p:nvSpPr>
        <p:spPr>
          <a:xfrm>
            <a:off x="722815" y="1831148"/>
            <a:ext cx="10305433" cy="4688159"/>
          </a:xfrm>
        </p:spPr>
        <p:txBody>
          <a:bodyPr vert="horz" lIns="91440" tIns="45720" rIns="91440" bIns="45720" rtlCol="0" anchor="t">
            <a:normAutofit/>
          </a:bodyPr>
          <a:lstStyle/>
          <a:p>
            <a:pPr marL="0" indent="0">
              <a:buNone/>
            </a:pPr>
            <a:endParaRPr lang="en-US" sz="3200" b="1" dirty="0">
              <a:solidFill>
                <a:srgbClr val="FFCCFF"/>
              </a:solidFill>
              <a:latin typeface="Helvetica" panose="020B0604020202020204" pitchFamily="34" charset="0"/>
              <a:ea typeface="Calibri"/>
              <a:cs typeface="Helvetica" panose="020B0604020202020204" pitchFamily="34" charset="0"/>
            </a:endParaRPr>
          </a:p>
          <a:p>
            <a:pPr marL="0" indent="0">
              <a:buNone/>
            </a:pPr>
            <a:endParaRPr lang="en-US" sz="3200" b="1" dirty="0">
              <a:solidFill>
                <a:srgbClr val="FFCCFF"/>
              </a:solidFill>
              <a:latin typeface="Helvetica" panose="020B0604020202020204" pitchFamily="34" charset="0"/>
              <a:ea typeface="Calibri"/>
              <a:cs typeface="Helvetica" panose="020B0604020202020204" pitchFamily="34" charset="0"/>
            </a:endParaRPr>
          </a:p>
          <a:p>
            <a:pPr>
              <a:buAutoNum type="arabicPeriod"/>
            </a:pPr>
            <a:endParaRPr lang="en-US" dirty="0">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6A124C27-EF55-FB9E-BFA9-B6890B0B99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
        <p:nvSpPr>
          <p:cNvPr id="9" name="Content Placeholder 2">
            <a:extLst>
              <a:ext uri="{FF2B5EF4-FFF2-40B4-BE49-F238E27FC236}">
                <a16:creationId xmlns:a16="http://schemas.microsoft.com/office/drawing/2014/main" id="{EADB5C9D-FFE5-CC1E-4BF7-EA7B5B1860EB}"/>
              </a:ext>
            </a:extLst>
          </p:cNvPr>
          <p:cNvSpPr txBox="1">
            <a:spLocks/>
          </p:cNvSpPr>
          <p:nvPr/>
        </p:nvSpPr>
        <p:spPr>
          <a:xfrm>
            <a:off x="853043" y="1909618"/>
            <a:ext cx="11144676" cy="46901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panose="05000000000000000000" pitchFamily="2" charset="2"/>
              <a:buChar char="§"/>
            </a:pPr>
            <a:r>
              <a:rPr lang="en-US" sz="3600" b="1" dirty="0">
                <a:solidFill>
                  <a:srgbClr val="FFCCCC"/>
                </a:solidFill>
                <a:latin typeface="Avenir Next LT Pro Light" panose="020B0304020202020204" pitchFamily="34" charset="0"/>
                <a:ea typeface="Calibri"/>
                <a:cs typeface="Helvetica"/>
              </a:rPr>
              <a:t>Join the NEA Action Center </a:t>
            </a:r>
            <a:endParaRPr lang="en-US" sz="3600" dirty="0">
              <a:latin typeface="Avenir Next LT Pro Light" panose="020B0304020202020204" pitchFamily="34" charset="0"/>
            </a:endParaRPr>
          </a:p>
          <a:p>
            <a:pPr marL="457200" lvl="1" indent="0">
              <a:spcBef>
                <a:spcPts val="0"/>
              </a:spcBef>
              <a:buNone/>
            </a:pPr>
            <a:r>
              <a:rPr lang="en-US" sz="2800" dirty="0">
                <a:solidFill>
                  <a:srgbClr val="FFCCCC"/>
                </a:solidFill>
                <a:latin typeface="Avenir Next LT Pro Light" panose="020B0304020202020204" pitchFamily="34" charset="0"/>
                <a:ea typeface="+mn-lt"/>
                <a:cs typeface="+mn-lt"/>
                <a:hlinkClick r:id="rId5"/>
              </a:rPr>
              <a:t>https://www.nea.org/advocating-for-change/action-center</a:t>
            </a:r>
            <a:endParaRPr lang="en-US" sz="2800" b="1" dirty="0">
              <a:solidFill>
                <a:srgbClr val="FFCCCC"/>
              </a:solidFill>
              <a:latin typeface="Avenir Next LT Pro Light" panose="020B0304020202020204" pitchFamily="34" charset="0"/>
              <a:ea typeface="Calibri" panose="020F0502020204030204" pitchFamily="34" charset="0"/>
              <a:cs typeface="Helvetica" panose="020B0604020202020204" pitchFamily="34" charset="0"/>
            </a:endParaRPr>
          </a:p>
          <a:p>
            <a:pPr>
              <a:spcBef>
                <a:spcPts val="0"/>
              </a:spcBef>
              <a:buFont typeface="Wingdings" panose="05000000000000000000" pitchFamily="2" charset="2"/>
              <a:buChar char="§"/>
            </a:pPr>
            <a:r>
              <a:rPr lang="en-US" sz="3200" dirty="0">
                <a:solidFill>
                  <a:srgbClr val="FFCCCC"/>
                </a:solidFill>
                <a:latin typeface="Avenir Next LT Pro Light" panose="020B0304020202020204" pitchFamily="34" charset="0"/>
                <a:ea typeface="Calibri"/>
                <a:cs typeface="Calibri"/>
              </a:rPr>
              <a:t>Sign Up for Our Weekly Newsletter</a:t>
            </a:r>
            <a:endParaRPr lang="en-US" sz="3200" dirty="0">
              <a:solidFill>
                <a:srgbClr val="FFCCCC"/>
              </a:solidFill>
              <a:latin typeface="Avenir Next LT Pro Light" panose="020B0304020202020204" pitchFamily="34" charset="0"/>
              <a:ea typeface="Calibri" panose="020F0502020204030204" pitchFamily="34" charset="0"/>
              <a:cs typeface="Calibri"/>
            </a:endParaRPr>
          </a:p>
          <a:p>
            <a:pPr>
              <a:spcBef>
                <a:spcPts val="0"/>
              </a:spcBef>
              <a:buFont typeface="Wingdings" panose="05000000000000000000" pitchFamily="2" charset="2"/>
              <a:buChar char="§"/>
            </a:pPr>
            <a:r>
              <a:rPr lang="en-US" sz="3200" dirty="0">
                <a:solidFill>
                  <a:srgbClr val="FFCCCC"/>
                </a:solidFill>
                <a:latin typeface="Avenir Next LT Pro Light" panose="020B0304020202020204" pitchFamily="34" charset="0"/>
                <a:ea typeface="Calibri"/>
                <a:cs typeface="Calibri"/>
              </a:rPr>
              <a:t>Learn About Bills </a:t>
            </a:r>
            <a:endParaRPr lang="en-US" sz="3200" dirty="0">
              <a:solidFill>
                <a:srgbClr val="FFCCCC"/>
              </a:solidFill>
              <a:latin typeface="Avenir Next LT Pro Light" panose="020B0304020202020204" pitchFamily="34" charset="0"/>
              <a:ea typeface="Calibri" panose="020F0502020204030204" pitchFamily="34" charset="0"/>
              <a:cs typeface="Calibri"/>
            </a:endParaRPr>
          </a:p>
          <a:p>
            <a:pPr>
              <a:spcBef>
                <a:spcPts val="0"/>
              </a:spcBef>
              <a:buFont typeface="Wingdings" panose="05000000000000000000" pitchFamily="2" charset="2"/>
              <a:buChar char="§"/>
            </a:pPr>
            <a:r>
              <a:rPr lang="en-US" sz="3200" dirty="0">
                <a:solidFill>
                  <a:srgbClr val="FFCCCC"/>
                </a:solidFill>
                <a:latin typeface="Avenir Next LT Pro Light" panose="020B0304020202020204" pitchFamily="34" charset="0"/>
                <a:ea typeface="Calibri"/>
                <a:cs typeface="Calibri"/>
              </a:rPr>
              <a:t>Contact Your Members of Congress</a:t>
            </a:r>
          </a:p>
          <a:p>
            <a:pPr lvl="1">
              <a:spcBef>
                <a:spcPts val="0"/>
              </a:spcBef>
              <a:buFont typeface="Wingdings" panose="05000000000000000000" pitchFamily="2" charset="2"/>
              <a:buChar char="§"/>
            </a:pPr>
            <a:r>
              <a:rPr lang="en-US" sz="2800" dirty="0">
                <a:solidFill>
                  <a:srgbClr val="FFCCCC"/>
                </a:solidFill>
                <a:latin typeface="Avenir Next LT Pro Light" panose="020B0304020202020204" pitchFamily="34" charset="0"/>
                <a:ea typeface="Calibri" panose="020F0502020204030204" pitchFamily="34" charset="0"/>
                <a:cs typeface="Calibri"/>
              </a:rPr>
              <a:t>Local, State and Federal</a:t>
            </a:r>
          </a:p>
          <a:p>
            <a:pPr lvl="1">
              <a:spcBef>
                <a:spcPts val="0"/>
              </a:spcBef>
              <a:buFont typeface="Courier New" panose="05000000000000000000" pitchFamily="2" charset="2"/>
              <a:buChar char="o"/>
            </a:pPr>
            <a:endParaRPr lang="en-US" sz="2200" b="1" dirty="0">
              <a:solidFill>
                <a:srgbClr val="FFCCCC"/>
              </a:solidFill>
              <a:latin typeface="Helvetica" panose="020B0604020202020204" pitchFamily="34" charset="0"/>
              <a:ea typeface="Calibri" panose="020F0502020204030204" pitchFamily="34" charset="0"/>
              <a:cs typeface="Helvetica" panose="020B0604020202020204" pitchFamily="34" charset="0"/>
            </a:endParaRPr>
          </a:p>
          <a:p>
            <a:pPr lvl="1">
              <a:spcBef>
                <a:spcPts val="0"/>
              </a:spcBef>
              <a:buFont typeface="Courier New" panose="05000000000000000000" pitchFamily="2" charset="2"/>
              <a:buChar char="o"/>
            </a:pPr>
            <a:endParaRPr lang="en-US" sz="2200" b="1" dirty="0">
              <a:solidFill>
                <a:srgbClr val="FFCCCC"/>
              </a:solidFill>
              <a:latin typeface="Helvetica" panose="020B0604020202020204" pitchFamily="34" charset="0"/>
              <a:ea typeface="Calibri" panose="020F0502020204030204" pitchFamily="34" charset="0"/>
              <a:cs typeface="Helvetica" panose="020B0604020202020204" pitchFamily="34" charset="0"/>
            </a:endParaRPr>
          </a:p>
        </p:txBody>
      </p:sp>
      <p:pic>
        <p:nvPicPr>
          <p:cNvPr id="10" name="Picture 9" descr="Your Voice is Powerful - GreenHouse17">
            <a:extLst>
              <a:ext uri="{FF2B5EF4-FFF2-40B4-BE49-F238E27FC236}">
                <a16:creationId xmlns:a16="http://schemas.microsoft.com/office/drawing/2014/main" id="{413B2C18-9625-90D1-A81F-BCCC8158F010}"/>
              </a:ext>
            </a:extLst>
          </p:cNvPr>
          <p:cNvPicPr>
            <a:picLocks noChangeAspect="1"/>
          </p:cNvPicPr>
          <p:nvPr/>
        </p:nvPicPr>
        <p:blipFill>
          <a:blip r:embed="rId6"/>
          <a:stretch>
            <a:fillRect/>
          </a:stretch>
        </p:blipFill>
        <p:spPr>
          <a:xfrm>
            <a:off x="7523292" y="3214853"/>
            <a:ext cx="4604655" cy="2515157"/>
          </a:xfrm>
          <a:prstGeom prst="rect">
            <a:avLst/>
          </a:prstGeom>
        </p:spPr>
      </p:pic>
    </p:spTree>
    <p:extLst>
      <p:ext uri="{BB962C8B-B14F-4D97-AF65-F5344CB8AC3E}">
        <p14:creationId xmlns:p14="http://schemas.microsoft.com/office/powerpoint/2010/main" val="844761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FFD1-2ED4-328E-C5FD-4B96F974889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508EF5-8AD4-C2FE-3DB0-C754FA5F5409}"/>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E2DEE4D9-ED4F-B679-7855-5AE1B2508B69}"/>
              </a:ext>
            </a:extLst>
          </p:cNvPr>
          <p:cNvSpPr>
            <a:spLocks noGrp="1"/>
          </p:cNvSpPr>
          <p:nvPr>
            <p:ph type="title"/>
          </p:nvPr>
        </p:nvSpPr>
        <p:spPr>
          <a:xfrm>
            <a:off x="1806105" y="631598"/>
            <a:ext cx="7889503" cy="1415969"/>
          </a:xfrm>
        </p:spPr>
        <p:txBody>
          <a:bodyPr>
            <a:normAutofit/>
          </a:bodyPr>
          <a:lstStyle/>
          <a:p>
            <a:pPr>
              <a:tabLst>
                <a:tab pos="1395413" algn="l"/>
              </a:tabLst>
            </a:pPr>
            <a:r>
              <a:rPr lang="en-US" sz="6000" b="1" dirty="0">
                <a:solidFill>
                  <a:srgbClr val="FFC000"/>
                </a:solidFill>
                <a:latin typeface="Helvetica" panose="020B0604020202020204" pitchFamily="34" charset="0"/>
                <a:cs typeface="Helvetica" panose="020B0604020202020204" pitchFamily="34" charset="0"/>
              </a:rPr>
              <a:t>Member Engagement</a:t>
            </a:r>
          </a:p>
        </p:txBody>
      </p:sp>
      <p:sp>
        <p:nvSpPr>
          <p:cNvPr id="3" name="Content Placeholder 2">
            <a:extLst>
              <a:ext uri="{FF2B5EF4-FFF2-40B4-BE49-F238E27FC236}">
                <a16:creationId xmlns:a16="http://schemas.microsoft.com/office/drawing/2014/main" id="{557F6ABF-5046-F291-2077-4F9BFA1B0BAB}"/>
              </a:ext>
            </a:extLst>
          </p:cNvPr>
          <p:cNvSpPr>
            <a:spLocks noGrp="1"/>
          </p:cNvSpPr>
          <p:nvPr>
            <p:ph idx="1"/>
          </p:nvPr>
        </p:nvSpPr>
        <p:spPr>
          <a:xfrm>
            <a:off x="1521894" y="1828713"/>
            <a:ext cx="8457924" cy="4690190"/>
          </a:xfrm>
        </p:spPr>
        <p:txBody>
          <a:bodyPr vert="horz" lIns="91440" tIns="45720" rIns="91440" bIns="45720" rtlCol="0" anchor="t">
            <a:noAutofit/>
          </a:bodyPr>
          <a:lstStyle/>
          <a:p>
            <a:pPr>
              <a:spcBef>
                <a:spcPts val="0"/>
              </a:spcBef>
              <a:buFont typeface="Wingdings" panose="05000000000000000000" pitchFamily="2" charset="2"/>
              <a:buChar char="§"/>
            </a:pPr>
            <a:r>
              <a:rPr lang="en-US" sz="3200" b="1" dirty="0">
                <a:solidFill>
                  <a:schemeClr val="accent2">
                    <a:lumMod val="40000"/>
                    <a:lumOff val="60000"/>
                  </a:schemeClr>
                </a:solidFill>
                <a:latin typeface="Avenir Next LT Pro Light" panose="020B0304020202020204" pitchFamily="34" charset="0"/>
                <a:ea typeface="Calibri"/>
                <a:cs typeface="Helvetica"/>
              </a:rPr>
              <a:t>Rallies</a:t>
            </a:r>
          </a:p>
          <a:p>
            <a:pPr>
              <a:spcBef>
                <a:spcPts val="0"/>
              </a:spcBef>
              <a:buFont typeface="Wingdings" panose="05000000000000000000" pitchFamily="2" charset="2"/>
              <a:buChar char="§"/>
            </a:pPr>
            <a:endParaRPr lang="en-US" sz="32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3200" b="1" dirty="0">
                <a:solidFill>
                  <a:schemeClr val="accent2">
                    <a:lumMod val="40000"/>
                    <a:lumOff val="60000"/>
                  </a:schemeClr>
                </a:solidFill>
                <a:latin typeface="Avenir Next LT Pro Light" panose="020B0304020202020204" pitchFamily="34" charset="0"/>
                <a:ea typeface="Calibri"/>
                <a:cs typeface="Helvetica"/>
              </a:rPr>
              <a:t>Marches</a:t>
            </a:r>
          </a:p>
          <a:p>
            <a:pPr>
              <a:spcBef>
                <a:spcPts val="0"/>
              </a:spcBef>
              <a:buFont typeface="Wingdings" panose="05000000000000000000" pitchFamily="2" charset="2"/>
              <a:buChar char="§"/>
            </a:pPr>
            <a:endParaRPr lang="en-US" sz="32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3200" b="1" dirty="0">
                <a:solidFill>
                  <a:schemeClr val="accent2">
                    <a:lumMod val="40000"/>
                    <a:lumOff val="60000"/>
                  </a:schemeClr>
                </a:solidFill>
                <a:latin typeface="Avenir Next LT Pro Light" panose="020B0304020202020204" pitchFamily="34" charset="0"/>
                <a:ea typeface="Calibri"/>
                <a:cs typeface="Helvetica"/>
              </a:rPr>
              <a:t>Petitions</a:t>
            </a:r>
          </a:p>
          <a:p>
            <a:pPr>
              <a:spcBef>
                <a:spcPts val="0"/>
              </a:spcBef>
              <a:buFont typeface="Wingdings" panose="05000000000000000000" pitchFamily="2" charset="2"/>
              <a:buChar char="§"/>
            </a:pPr>
            <a:endParaRPr lang="en-US" sz="32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3200" b="1" dirty="0">
                <a:solidFill>
                  <a:schemeClr val="accent2">
                    <a:lumMod val="40000"/>
                    <a:lumOff val="60000"/>
                  </a:schemeClr>
                </a:solidFill>
                <a:latin typeface="Avenir Next LT Pro Light" panose="020B0304020202020204" pitchFamily="34" charset="0"/>
                <a:ea typeface="Calibri"/>
                <a:cs typeface="Helvetica"/>
              </a:rPr>
              <a:t>Letters</a:t>
            </a:r>
          </a:p>
          <a:p>
            <a:pPr>
              <a:spcBef>
                <a:spcPts val="0"/>
              </a:spcBef>
              <a:buFont typeface="Wingdings" panose="05000000000000000000" pitchFamily="2" charset="2"/>
              <a:buChar char="§"/>
            </a:pPr>
            <a:endParaRPr lang="en-US" sz="32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3200" b="1" dirty="0">
                <a:solidFill>
                  <a:schemeClr val="accent2">
                    <a:lumMod val="40000"/>
                    <a:lumOff val="60000"/>
                  </a:schemeClr>
                </a:solidFill>
                <a:latin typeface="Avenir Next LT Pro Light" panose="020B0304020202020204" pitchFamily="34" charset="0"/>
                <a:ea typeface="Calibri"/>
                <a:cs typeface="Helvetica"/>
              </a:rPr>
              <a:t>Sharing a post</a:t>
            </a: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p:txBody>
      </p:sp>
      <p:pic>
        <p:nvPicPr>
          <p:cNvPr id="6" name="Picture 5" descr="Logo, company name&#10;&#10;Description automatically generated">
            <a:extLst>
              <a:ext uri="{FF2B5EF4-FFF2-40B4-BE49-F238E27FC236}">
                <a16:creationId xmlns:a16="http://schemas.microsoft.com/office/drawing/2014/main" id="{408BF9F4-6A2E-38E3-4330-AA05A8258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
        <p:nvSpPr>
          <p:cNvPr id="5" name="TextBox 4">
            <a:extLst>
              <a:ext uri="{FF2B5EF4-FFF2-40B4-BE49-F238E27FC236}">
                <a16:creationId xmlns:a16="http://schemas.microsoft.com/office/drawing/2014/main" id="{FE86BB56-1A1A-D1DF-1102-B670421061C6}"/>
              </a:ext>
            </a:extLst>
          </p:cNvPr>
          <p:cNvSpPr txBox="1"/>
          <p:nvPr/>
        </p:nvSpPr>
        <p:spPr>
          <a:xfrm>
            <a:off x="4829473" y="2638336"/>
            <a:ext cx="4121943" cy="1754326"/>
          </a:xfrm>
          <a:prstGeom prst="rect">
            <a:avLst/>
          </a:prstGeom>
          <a:noFill/>
        </p:spPr>
        <p:txBody>
          <a:bodyPr wrap="square" rtlCol="0">
            <a:spAutoFit/>
          </a:bodyPr>
          <a:lstStyle/>
          <a:p>
            <a:pPr algn="ctr"/>
            <a:r>
              <a:rPr lang="en-US" sz="5400" b="1" dirty="0">
                <a:solidFill>
                  <a:schemeClr val="accent2">
                    <a:lumMod val="40000"/>
                    <a:lumOff val="60000"/>
                  </a:schemeClr>
                </a:solidFill>
                <a:latin typeface="Avenir Next LT Pro Light" panose="020B0304020202020204" pitchFamily="34" charset="0"/>
                <a:cs typeface="Helvetica" panose="020B0604020202020204" pitchFamily="34" charset="0"/>
              </a:rPr>
              <a:t>But, is this enough?</a:t>
            </a:r>
          </a:p>
        </p:txBody>
      </p:sp>
    </p:spTree>
    <p:extLst>
      <p:ext uri="{BB962C8B-B14F-4D97-AF65-F5344CB8AC3E}">
        <p14:creationId xmlns:p14="http://schemas.microsoft.com/office/powerpoint/2010/main" val="1343163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D5135-58DA-E913-3F9F-2A541B327D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8A242AE-6B02-3749-8E6C-6CD5E9DE9B8E}"/>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1E30CFCC-C6D3-117A-399C-CFB4B7A3C0D0}"/>
              </a:ext>
            </a:extLst>
          </p:cNvPr>
          <p:cNvSpPr>
            <a:spLocks noGrp="1"/>
          </p:cNvSpPr>
          <p:nvPr>
            <p:ph type="title"/>
          </p:nvPr>
        </p:nvSpPr>
        <p:spPr>
          <a:xfrm>
            <a:off x="1698949" y="488723"/>
            <a:ext cx="7889503" cy="1415969"/>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We Need Action</a:t>
            </a:r>
          </a:p>
        </p:txBody>
      </p:sp>
      <p:sp>
        <p:nvSpPr>
          <p:cNvPr id="3" name="Content Placeholder 2">
            <a:extLst>
              <a:ext uri="{FF2B5EF4-FFF2-40B4-BE49-F238E27FC236}">
                <a16:creationId xmlns:a16="http://schemas.microsoft.com/office/drawing/2014/main" id="{99615F8E-E31A-7466-EE77-E86C85ACA85E}"/>
              </a:ext>
            </a:extLst>
          </p:cNvPr>
          <p:cNvSpPr>
            <a:spLocks noGrp="1"/>
          </p:cNvSpPr>
          <p:nvPr>
            <p:ph idx="1"/>
          </p:nvPr>
        </p:nvSpPr>
        <p:spPr>
          <a:xfrm>
            <a:off x="1521895" y="1828310"/>
            <a:ext cx="9409962" cy="4690190"/>
          </a:xfrm>
        </p:spPr>
        <p:txBody>
          <a:bodyPr vert="horz" lIns="91440" tIns="45720" rIns="91440" bIns="45720" rtlCol="0" anchor="t">
            <a:noAutofit/>
          </a:bodyPr>
          <a:lstStyle/>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Issue Based Organizing</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Build Campaigns &amp; Partnerships</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Educators need to run for office</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Challenge Biases &amp; Interrupt Microaggressions</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Design &amp; Teach anti-racist curriculum</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sz="2600" b="1" dirty="0">
                <a:solidFill>
                  <a:schemeClr val="accent2">
                    <a:lumMod val="40000"/>
                    <a:lumOff val="60000"/>
                  </a:schemeClr>
                </a:solidFill>
                <a:latin typeface="Avenir Next LT Pro Light" panose="020B0304020202020204" pitchFamily="34" charset="0"/>
                <a:ea typeface="Calibri"/>
                <a:cs typeface="Helvetica"/>
              </a:rPr>
              <a:t>Recognize your own stake in eradicating White Supremacy</a:t>
            </a:r>
          </a:p>
          <a:p>
            <a:pPr>
              <a:spcBef>
                <a:spcPts val="0"/>
              </a:spcBef>
              <a:buFont typeface="Wingdings" panose="05000000000000000000" pitchFamily="2" charset="2"/>
              <a:buChar char="§"/>
            </a:pPr>
            <a:endParaRPr lang="en-US" sz="2600" b="1" dirty="0">
              <a:solidFill>
                <a:schemeClr val="accent2">
                  <a:lumMod val="40000"/>
                  <a:lumOff val="60000"/>
                </a:schemeClr>
              </a:solidFill>
              <a:latin typeface="Helvetica"/>
              <a:ea typeface="Calibri"/>
              <a:cs typeface="Helvetica"/>
            </a:endParaRPr>
          </a:p>
          <a:p>
            <a:pPr>
              <a:spcBef>
                <a:spcPts val="0"/>
              </a:spcBef>
              <a:buFont typeface="Wingdings" panose="05000000000000000000" pitchFamily="2" charset="2"/>
              <a:buChar char="§"/>
            </a:pPr>
            <a:endParaRPr lang="en-US" sz="2600" b="1" dirty="0">
              <a:solidFill>
                <a:schemeClr val="accent2">
                  <a:lumMod val="40000"/>
                  <a:lumOff val="60000"/>
                </a:schemeClr>
              </a:solidFill>
              <a:latin typeface="Helvetica"/>
              <a:ea typeface="Calibri"/>
              <a:cs typeface="Helvetica"/>
            </a:endParaRPr>
          </a:p>
          <a:p>
            <a:pPr>
              <a:spcBef>
                <a:spcPts val="0"/>
              </a:spcBef>
              <a:buFont typeface="Wingdings" panose="05000000000000000000" pitchFamily="2" charset="2"/>
              <a:buChar char="§"/>
            </a:pPr>
            <a:endParaRPr lang="en-US" sz="2600" b="1" dirty="0">
              <a:solidFill>
                <a:schemeClr val="accent2">
                  <a:lumMod val="40000"/>
                  <a:lumOff val="60000"/>
                </a:schemeClr>
              </a:solidFill>
              <a:latin typeface="Helvetica"/>
              <a:ea typeface="Calibri"/>
              <a:cs typeface="Helvetica"/>
            </a:endParaRPr>
          </a:p>
          <a:p>
            <a:pPr>
              <a:spcBef>
                <a:spcPts val="0"/>
              </a:spcBef>
              <a:buFont typeface="Wingdings" panose="05000000000000000000" pitchFamily="2" charset="2"/>
              <a:buChar char="§"/>
            </a:pPr>
            <a:endParaRPr lang="en-US" sz="2600" b="1" dirty="0">
              <a:solidFill>
                <a:schemeClr val="accent2">
                  <a:lumMod val="40000"/>
                  <a:lumOff val="60000"/>
                </a:schemeClr>
              </a:solidFill>
              <a:latin typeface="Helvetica"/>
              <a:ea typeface="Calibri"/>
              <a:cs typeface="Helvetica"/>
            </a:endParaRP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p:txBody>
      </p:sp>
      <p:pic>
        <p:nvPicPr>
          <p:cNvPr id="6" name="Picture 5" descr="Logo, company name&#10;&#10;Description automatically generated">
            <a:extLst>
              <a:ext uri="{FF2B5EF4-FFF2-40B4-BE49-F238E27FC236}">
                <a16:creationId xmlns:a16="http://schemas.microsoft.com/office/drawing/2014/main" id="{9A207067-5AB2-373F-5643-BFF24CA69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1315201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pic>
        <p:nvPicPr>
          <p:cNvPr id="9" name="Picture 8">
            <a:extLst>
              <a:ext uri="{FF2B5EF4-FFF2-40B4-BE49-F238E27FC236}">
                <a16:creationId xmlns:a16="http://schemas.microsoft.com/office/drawing/2014/main" id="{B2F88180-1123-0352-BAB1-A3E8F04BFB5F}"/>
              </a:ext>
            </a:extLst>
          </p:cNvPr>
          <p:cNvPicPr>
            <a:picLocks noChangeAspect="1"/>
          </p:cNvPicPr>
          <p:nvPr/>
        </p:nvPicPr>
        <p:blipFill rotWithShape="1">
          <a:blip r:embed="rId3"/>
          <a:srcRect l="4667" t="2605" r="3245" b="1456"/>
          <a:stretch/>
        </p:blipFill>
        <p:spPr>
          <a:xfrm>
            <a:off x="-89244" y="-41189"/>
            <a:ext cx="12192001" cy="6947338"/>
          </a:xfrm>
          <a:prstGeom prst="rect">
            <a:avLst/>
          </a:prstGeom>
        </p:spPr>
      </p:pic>
      <p:sp>
        <p:nvSpPr>
          <p:cNvPr id="10" name="Title 1">
            <a:extLst>
              <a:ext uri="{FF2B5EF4-FFF2-40B4-BE49-F238E27FC236}">
                <a16:creationId xmlns:a16="http://schemas.microsoft.com/office/drawing/2014/main" id="{682468FC-51A5-44C1-6751-E5E37EDDE400}"/>
              </a:ext>
            </a:extLst>
          </p:cNvPr>
          <p:cNvSpPr>
            <a:spLocks noGrp="1"/>
          </p:cNvSpPr>
          <p:nvPr>
            <p:ph type="title"/>
          </p:nvPr>
        </p:nvSpPr>
        <p:spPr>
          <a:xfrm>
            <a:off x="89243" y="214594"/>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Examples from other states</a:t>
            </a:r>
          </a:p>
        </p:txBody>
      </p:sp>
      <p:sp>
        <p:nvSpPr>
          <p:cNvPr id="3" name="TextBox 2">
            <a:extLst>
              <a:ext uri="{FF2B5EF4-FFF2-40B4-BE49-F238E27FC236}">
                <a16:creationId xmlns:a16="http://schemas.microsoft.com/office/drawing/2014/main" id="{510A0433-468E-C8D2-F49F-FD012F2EB323}"/>
              </a:ext>
            </a:extLst>
          </p:cNvPr>
          <p:cNvSpPr txBox="1"/>
          <p:nvPr/>
        </p:nvSpPr>
        <p:spPr>
          <a:xfrm>
            <a:off x="764275" y="1540158"/>
            <a:ext cx="10563367"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LGBTQ+ Caucuses</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LGBTQ+ Training Cadres (for staff/officers and schools/members)</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Gender neutral language in its contract</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Sexual and Gender Affinity Groups</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Mentoring programs/onboarding for LGBTQ+ educators and/or other 	affinity groups</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LGBTQ+ Professional Development</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Standing Agenda Items for Executive Committee Group addressing 	caucus/affinity group issues</a:t>
            </a:r>
          </a:p>
          <a:p>
            <a:pPr>
              <a:buChar char="•"/>
            </a:pPr>
            <a:r>
              <a:rPr lang="en-US" sz="2400" dirty="0">
                <a:solidFill>
                  <a:schemeClr val="accent2">
                    <a:lumMod val="40000"/>
                    <a:lumOff val="60000"/>
                  </a:schemeClr>
                </a:solidFill>
                <a:latin typeface="Avenir Next LT Pro Light" panose="020B0304020202020204" pitchFamily="34" charset="0"/>
                <a:cs typeface="Helvetica" panose="020B0604020202020204" pitchFamily="34" charset="0"/>
              </a:rPr>
              <a:t>School board resolutions create safe and inclusive spaces for LGBTQ+ 	students and educators</a:t>
            </a:r>
          </a:p>
        </p:txBody>
      </p:sp>
    </p:spTree>
    <p:extLst>
      <p:ext uri="{BB962C8B-B14F-4D97-AF65-F5344CB8AC3E}">
        <p14:creationId xmlns:p14="http://schemas.microsoft.com/office/powerpoint/2010/main" val="166906620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pic>
        <p:nvPicPr>
          <p:cNvPr id="9" name="Picture 8">
            <a:extLst>
              <a:ext uri="{FF2B5EF4-FFF2-40B4-BE49-F238E27FC236}">
                <a16:creationId xmlns:a16="http://schemas.microsoft.com/office/drawing/2014/main" id="{B2F88180-1123-0352-BAB1-A3E8F04BFB5F}"/>
              </a:ext>
            </a:extLst>
          </p:cNvPr>
          <p:cNvPicPr>
            <a:picLocks noChangeAspect="1"/>
          </p:cNvPicPr>
          <p:nvPr/>
        </p:nvPicPr>
        <p:blipFill rotWithShape="1">
          <a:blip r:embed="rId3"/>
          <a:srcRect l="4667" t="2605" r="3245" b="1456"/>
          <a:stretch/>
        </p:blipFill>
        <p:spPr>
          <a:xfrm>
            <a:off x="-89244" y="-41189"/>
            <a:ext cx="12192001" cy="6947338"/>
          </a:xfrm>
          <a:prstGeom prst="rect">
            <a:avLst/>
          </a:prstGeom>
        </p:spPr>
      </p:pic>
      <p:sp>
        <p:nvSpPr>
          <p:cNvPr id="10" name="Title 1">
            <a:extLst>
              <a:ext uri="{FF2B5EF4-FFF2-40B4-BE49-F238E27FC236}">
                <a16:creationId xmlns:a16="http://schemas.microsoft.com/office/drawing/2014/main" id="{682468FC-51A5-44C1-6751-E5E37EDDE400}"/>
              </a:ext>
            </a:extLst>
          </p:cNvPr>
          <p:cNvSpPr>
            <a:spLocks noGrp="1"/>
          </p:cNvSpPr>
          <p:nvPr>
            <p:ph type="title"/>
          </p:nvPr>
        </p:nvSpPr>
        <p:spPr>
          <a:xfrm>
            <a:off x="-89244" y="402787"/>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Moving Forward</a:t>
            </a:r>
          </a:p>
        </p:txBody>
      </p:sp>
      <p:sp>
        <p:nvSpPr>
          <p:cNvPr id="3" name="TextBox 2">
            <a:extLst>
              <a:ext uri="{FF2B5EF4-FFF2-40B4-BE49-F238E27FC236}">
                <a16:creationId xmlns:a16="http://schemas.microsoft.com/office/drawing/2014/main" id="{510A0433-468E-C8D2-F49F-FD012F2EB323}"/>
              </a:ext>
            </a:extLst>
          </p:cNvPr>
          <p:cNvSpPr txBox="1"/>
          <p:nvPr/>
        </p:nvSpPr>
        <p:spPr>
          <a:xfrm>
            <a:off x="878890" y="1909804"/>
            <a:ext cx="1052061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Determine Where Districts &amp; Schools Stand</a:t>
            </a:r>
            <a:endParaRPr lang="en-US" sz="3600" dirty="0">
              <a:solidFill>
                <a:schemeClr val="accent2">
                  <a:lumMod val="40000"/>
                  <a:lumOff val="60000"/>
                </a:schemeClr>
              </a:solidFill>
              <a:latin typeface="Avenir Next LT Pro Light" panose="020B0304020202020204" pitchFamily="34" charset="0"/>
              <a:ea typeface="Calibri"/>
              <a:cs typeface="Helvetica" panose="020B0604020202020204" pitchFamily="34" charset="0"/>
            </a:endParaRPr>
          </a:p>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LGBTQ+ Inclusivity Self-Assessment</a:t>
            </a:r>
            <a:endParaRPr lang="en-US" sz="3600" dirty="0">
              <a:solidFill>
                <a:schemeClr val="accent2">
                  <a:lumMod val="40000"/>
                  <a:lumOff val="60000"/>
                </a:schemeClr>
              </a:solidFill>
              <a:latin typeface="Avenir Next LT Pro Light" panose="020B0304020202020204" pitchFamily="34" charset="0"/>
              <a:ea typeface="Calibri" panose="020F0502020204030204"/>
              <a:cs typeface="Helvetica" panose="020B0604020202020204" pitchFamily="34" charset="0"/>
            </a:endParaRPr>
          </a:p>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Instructional and Institutional Entry Points</a:t>
            </a:r>
            <a:endParaRPr lang="en-US" sz="3600" dirty="0">
              <a:solidFill>
                <a:schemeClr val="accent2">
                  <a:lumMod val="40000"/>
                  <a:lumOff val="60000"/>
                </a:schemeClr>
              </a:solidFill>
              <a:latin typeface="Avenir Next LT Pro Light" panose="020B0304020202020204" pitchFamily="34" charset="0"/>
              <a:ea typeface="Calibri" panose="020F0502020204030204"/>
              <a:cs typeface="Helvetica" panose="020B0604020202020204" pitchFamily="34" charset="0"/>
            </a:endParaRPr>
          </a:p>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Continued Professional Learning </a:t>
            </a:r>
            <a:endParaRPr lang="en-US" sz="3600" dirty="0">
              <a:solidFill>
                <a:schemeClr val="accent2">
                  <a:lumMod val="40000"/>
                  <a:lumOff val="60000"/>
                </a:schemeClr>
              </a:solidFill>
              <a:latin typeface="Avenir Next LT Pro Light" panose="020B0304020202020204" pitchFamily="34" charset="0"/>
              <a:ea typeface="Calibri" panose="020F0502020204030204"/>
              <a:cs typeface="Helvetica" panose="020B0604020202020204" pitchFamily="34" charset="0"/>
            </a:endParaRPr>
          </a:p>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Educate, Affirm, Include and Interrupt </a:t>
            </a:r>
            <a:endParaRPr lang="en-US" sz="3600" dirty="0">
              <a:solidFill>
                <a:schemeClr val="accent2">
                  <a:lumMod val="40000"/>
                  <a:lumOff val="60000"/>
                </a:schemeClr>
              </a:solidFill>
              <a:latin typeface="Avenir Next LT Pro Light" panose="020B0304020202020204" pitchFamily="34" charset="0"/>
              <a:ea typeface="Calibri"/>
              <a:cs typeface="Helvetica" panose="020B0604020202020204" pitchFamily="34" charset="0"/>
            </a:endParaRPr>
          </a:p>
          <a:p>
            <a:pPr marL="571500" indent="-571500">
              <a:buFont typeface="Arial" panose="020B0604020202020204" pitchFamily="34" charset="0"/>
              <a:buChar char="•"/>
            </a:pPr>
            <a:r>
              <a:rPr lang="en-US" sz="3600" dirty="0">
                <a:solidFill>
                  <a:schemeClr val="accent2">
                    <a:lumMod val="40000"/>
                    <a:lumOff val="60000"/>
                  </a:schemeClr>
                </a:solidFill>
                <a:latin typeface="Avenir Next LT Pro Light" panose="020B0304020202020204" pitchFamily="34" charset="0"/>
                <a:cs typeface="Helvetica" panose="020B0604020202020204" pitchFamily="34" charset="0"/>
              </a:rPr>
              <a:t>Controlling the narrative</a:t>
            </a:r>
            <a:endParaRPr lang="en-US" sz="3600" dirty="0">
              <a:solidFill>
                <a:schemeClr val="accent2">
                  <a:lumMod val="40000"/>
                  <a:lumOff val="60000"/>
                </a:schemeClr>
              </a:solidFill>
              <a:latin typeface="Avenir Next LT Pro Light" panose="020B0304020202020204" pitchFamily="34" charset="0"/>
              <a:ea typeface="Calibri"/>
              <a:cs typeface="Helvetica" panose="020B0604020202020204" pitchFamily="34" charset="0"/>
            </a:endParaRPr>
          </a:p>
        </p:txBody>
      </p:sp>
    </p:spTree>
    <p:extLst>
      <p:ext uri="{BB962C8B-B14F-4D97-AF65-F5344CB8AC3E}">
        <p14:creationId xmlns:p14="http://schemas.microsoft.com/office/powerpoint/2010/main" val="3177817462"/>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0E436F00-1994-185F-A30C-B32E2C887FC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F75B6BC-2608-AFD5-984C-570C6C1F319C}"/>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7A9F6DB3-F6EF-5D8F-E210-FBABB775E170}"/>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77B577FB-8598-4C73-4053-1505A6C96950}"/>
              </a:ext>
            </a:extLst>
          </p:cNvPr>
          <p:cNvSpPr>
            <a:spLocks noGrp="1"/>
          </p:cNvSpPr>
          <p:nvPr>
            <p:ph type="title"/>
          </p:nvPr>
        </p:nvSpPr>
        <p:spPr>
          <a:xfrm>
            <a:off x="299419" y="666881"/>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In your state/local….</a:t>
            </a:r>
          </a:p>
        </p:txBody>
      </p:sp>
      <p:sp>
        <p:nvSpPr>
          <p:cNvPr id="3" name="Rectangle 2">
            <a:extLst>
              <a:ext uri="{FF2B5EF4-FFF2-40B4-BE49-F238E27FC236}">
                <a16:creationId xmlns:a16="http://schemas.microsoft.com/office/drawing/2014/main" id="{1FAD1C4D-E6A2-ED01-B01C-7B06E6B22624}"/>
              </a:ext>
            </a:extLst>
          </p:cNvPr>
          <p:cNvSpPr/>
          <p:nvPr/>
        </p:nvSpPr>
        <p:spPr>
          <a:xfrm>
            <a:off x="1857132" y="2655226"/>
            <a:ext cx="8696924" cy="1938992"/>
          </a:xfrm>
          <a:prstGeom prst="rect">
            <a:avLst/>
          </a:prstGeom>
        </p:spPr>
        <p:txBody>
          <a:bodyPr wrap="square">
            <a:spAutoFit/>
          </a:bodyPr>
          <a:lstStyle/>
          <a:p>
            <a:r>
              <a:rPr lang="en-US" sz="6000" b="1" dirty="0">
                <a:solidFill>
                  <a:schemeClr val="accent2">
                    <a:lumMod val="40000"/>
                    <a:lumOff val="60000"/>
                  </a:schemeClr>
                </a:solidFill>
                <a:latin typeface="Avenir Next LT Pro Light" panose="020B0304020202020204" pitchFamily="34" charset="0"/>
                <a:cs typeface="Helvetica" panose="020B0604020202020204" pitchFamily="34" charset="0"/>
              </a:rPr>
              <a:t>What are you hearing? What is happening?</a:t>
            </a:r>
          </a:p>
        </p:txBody>
      </p:sp>
    </p:spTree>
    <p:extLst>
      <p:ext uri="{BB962C8B-B14F-4D97-AF65-F5344CB8AC3E}">
        <p14:creationId xmlns:p14="http://schemas.microsoft.com/office/powerpoint/2010/main" val="82525116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pic>
        <p:nvPicPr>
          <p:cNvPr id="9" name="Picture 8">
            <a:extLst>
              <a:ext uri="{FF2B5EF4-FFF2-40B4-BE49-F238E27FC236}">
                <a16:creationId xmlns:a16="http://schemas.microsoft.com/office/drawing/2014/main" id="{B2F88180-1123-0352-BAB1-A3E8F04BFB5F}"/>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682468FC-51A5-44C1-6751-E5E37EDDE400}"/>
              </a:ext>
            </a:extLst>
          </p:cNvPr>
          <p:cNvSpPr>
            <a:spLocks noGrp="1"/>
          </p:cNvSpPr>
          <p:nvPr>
            <p:ph type="title"/>
          </p:nvPr>
        </p:nvSpPr>
        <p:spPr>
          <a:xfrm>
            <a:off x="299419" y="666881"/>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Problem vs. Issue</a:t>
            </a:r>
          </a:p>
        </p:txBody>
      </p:sp>
      <p:sp>
        <p:nvSpPr>
          <p:cNvPr id="3" name="Rectangle 2"/>
          <p:cNvSpPr/>
          <p:nvPr/>
        </p:nvSpPr>
        <p:spPr>
          <a:xfrm>
            <a:off x="1574418" y="2416562"/>
            <a:ext cx="7562707" cy="2800767"/>
          </a:xfrm>
          <a:prstGeom prst="rect">
            <a:avLst/>
          </a:prstGeom>
        </p:spPr>
        <p:txBody>
          <a:bodyPr wrap="square">
            <a:spAutoFit/>
          </a:bodyPr>
          <a:lstStyle/>
          <a:p>
            <a:r>
              <a:rPr lang="en-US" sz="4400" b="1" dirty="0">
                <a:solidFill>
                  <a:schemeClr val="accent2">
                    <a:lumMod val="40000"/>
                    <a:lumOff val="60000"/>
                  </a:schemeClr>
                </a:solidFill>
                <a:latin typeface="Avenir Next LT Pro Light" panose="020B0304020202020204" pitchFamily="34" charset="0"/>
                <a:cs typeface="Helvetica" panose="020B0604020202020204" pitchFamily="34" charset="0"/>
              </a:rPr>
              <a:t>What is a problem?</a:t>
            </a:r>
          </a:p>
          <a:p>
            <a:endParaRPr lang="en-US" sz="4400" b="1" dirty="0">
              <a:solidFill>
                <a:schemeClr val="accent2">
                  <a:lumMod val="40000"/>
                  <a:lumOff val="60000"/>
                </a:schemeClr>
              </a:solidFill>
              <a:latin typeface="Avenir Next LT Pro Light" panose="020B0304020202020204" pitchFamily="34" charset="0"/>
              <a:cs typeface="Helvetica" panose="020B0604020202020204" pitchFamily="34" charset="0"/>
            </a:endParaRPr>
          </a:p>
          <a:p>
            <a:endParaRPr lang="en-US" sz="4400" b="1" dirty="0">
              <a:solidFill>
                <a:schemeClr val="accent2">
                  <a:lumMod val="40000"/>
                  <a:lumOff val="60000"/>
                </a:schemeClr>
              </a:solidFill>
              <a:latin typeface="Avenir Next LT Pro Light" panose="020B0304020202020204" pitchFamily="34" charset="0"/>
              <a:cs typeface="Helvetica" panose="020B0604020202020204" pitchFamily="34" charset="0"/>
            </a:endParaRPr>
          </a:p>
          <a:p>
            <a:r>
              <a:rPr lang="en-US" sz="4400" b="1" dirty="0">
                <a:solidFill>
                  <a:schemeClr val="accent2">
                    <a:lumMod val="40000"/>
                    <a:lumOff val="60000"/>
                  </a:schemeClr>
                </a:solidFill>
                <a:latin typeface="Avenir Next LT Pro Light" panose="020B0304020202020204" pitchFamily="34" charset="0"/>
                <a:cs typeface="Helvetica" panose="020B0604020202020204" pitchFamily="34" charset="0"/>
              </a:rPr>
              <a:t>What is an issue?</a:t>
            </a:r>
          </a:p>
        </p:txBody>
      </p:sp>
    </p:spTree>
    <p:extLst>
      <p:ext uri="{BB962C8B-B14F-4D97-AF65-F5344CB8AC3E}">
        <p14:creationId xmlns:p14="http://schemas.microsoft.com/office/powerpoint/2010/main" val="241425039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pic>
        <p:nvPicPr>
          <p:cNvPr id="9" name="Picture 8">
            <a:extLst>
              <a:ext uri="{FF2B5EF4-FFF2-40B4-BE49-F238E27FC236}">
                <a16:creationId xmlns:a16="http://schemas.microsoft.com/office/drawing/2014/main" id="{B2F88180-1123-0352-BAB1-A3E8F04BFB5F}"/>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p:cNvSpPr txBox="1">
            <a:spLocks noGrp="1"/>
          </p:cNvSpPr>
          <p:nvPr>
            <p:ph type="body" idx="1"/>
          </p:nvPr>
        </p:nvSpPr>
        <p:spPr>
          <a:xfrm>
            <a:off x="1004923" y="1384664"/>
            <a:ext cx="10182154" cy="4972974"/>
          </a:xfrm>
          <a:prstGeom prst="rect">
            <a:avLst/>
          </a:prstGeom>
          <a:ln>
            <a:noFill/>
          </a:ln>
        </p:spPr>
        <p:txBody>
          <a:bodyPr lIns="121897" tIns="121897" rIns="121897" bIns="121897" anchor="t" anchorCtr="0">
            <a:noAutofit/>
          </a:bodyPr>
          <a:lstStyle/>
          <a:p>
            <a:pPr marL="0" indent="0" fontAlgn="base">
              <a:buNone/>
            </a:pPr>
            <a:r>
              <a:rPr lang="en-US" sz="2400" b="1" dirty="0">
                <a:solidFill>
                  <a:schemeClr val="accent2">
                    <a:lumMod val="60000"/>
                    <a:lumOff val="40000"/>
                  </a:schemeClr>
                </a:solidFill>
                <a:latin typeface="Helvetica" panose="020B0604020202020204" pitchFamily="34" charset="0"/>
                <a:cs typeface="Helvetica" panose="020B0604020202020204" pitchFamily="34" charset="0"/>
              </a:rPr>
              <a:t>A </a:t>
            </a:r>
            <a:r>
              <a:rPr lang="en-US" sz="2400" b="1" u="sng" dirty="0">
                <a:solidFill>
                  <a:schemeClr val="accent2">
                    <a:lumMod val="60000"/>
                    <a:lumOff val="40000"/>
                  </a:schemeClr>
                </a:solidFill>
                <a:latin typeface="Helvetica" panose="020B0604020202020204" pitchFamily="34" charset="0"/>
                <a:cs typeface="Helvetica" panose="020B0604020202020204" pitchFamily="34" charset="0"/>
              </a:rPr>
              <a:t>problem</a:t>
            </a:r>
            <a:r>
              <a:rPr lang="en-US" sz="2400" b="1" dirty="0">
                <a:solidFill>
                  <a:schemeClr val="accent2">
                    <a:lumMod val="60000"/>
                    <a:lumOff val="40000"/>
                  </a:schemeClr>
                </a:solidFill>
                <a:latin typeface="Helvetica" panose="020B0604020202020204" pitchFamily="34" charset="0"/>
                <a:cs typeface="Helvetica" panose="020B0604020202020204" pitchFamily="34" charset="0"/>
              </a:rPr>
              <a:t> is something that you don’t like about the world or your society, but it is too big or vague to grapple with in any coherent way.</a:t>
            </a:r>
          </a:p>
          <a:p>
            <a:pPr marL="0" indent="0" fontAlgn="base">
              <a:buNone/>
            </a:pPr>
            <a:endParaRPr lang="en-US" sz="2400" b="1" dirty="0">
              <a:solidFill>
                <a:schemeClr val="accent2">
                  <a:lumMod val="60000"/>
                  <a:lumOff val="40000"/>
                </a:schemeClr>
              </a:solidFill>
              <a:latin typeface="Helvetica" panose="020B0604020202020204" pitchFamily="34" charset="0"/>
              <a:cs typeface="Helvetica" panose="020B0604020202020204" pitchFamily="34" charset="0"/>
            </a:endParaRPr>
          </a:p>
          <a:p>
            <a:pPr marL="0" indent="0" fontAlgn="base">
              <a:buNone/>
            </a:pPr>
            <a:r>
              <a:rPr lang="en-US" sz="2400" b="1" dirty="0">
                <a:solidFill>
                  <a:schemeClr val="accent2">
                    <a:lumMod val="60000"/>
                    <a:lumOff val="40000"/>
                  </a:schemeClr>
                </a:solidFill>
                <a:latin typeface="Helvetica" panose="020B0604020202020204" pitchFamily="34" charset="0"/>
                <a:cs typeface="Helvetica" panose="020B0604020202020204" pitchFamily="34" charset="0"/>
              </a:rPr>
              <a:t>	</a:t>
            </a:r>
            <a:r>
              <a:rPr lang="en-US" sz="2400" b="1" dirty="0">
                <a:solidFill>
                  <a:schemeClr val="bg1"/>
                </a:solidFill>
                <a:latin typeface="Helvetica" panose="020B0604020202020204" pitchFamily="34" charset="0"/>
                <a:cs typeface="Helvetica" panose="020B0604020202020204" pitchFamily="34" charset="0"/>
              </a:rPr>
              <a:t>Examples: “discrimination” and “homophobia”</a:t>
            </a:r>
          </a:p>
          <a:p>
            <a:pPr marL="0" indent="0" fontAlgn="base">
              <a:buNone/>
            </a:pPr>
            <a:endParaRPr lang="en-US" sz="2400" b="1" dirty="0">
              <a:solidFill>
                <a:schemeClr val="accent2">
                  <a:lumMod val="60000"/>
                  <a:lumOff val="40000"/>
                </a:schemeClr>
              </a:solidFill>
              <a:latin typeface="Helvetica" panose="020B0604020202020204" pitchFamily="34" charset="0"/>
              <a:cs typeface="Helvetica" panose="020B0604020202020204" pitchFamily="34" charset="0"/>
            </a:endParaRPr>
          </a:p>
          <a:p>
            <a:pPr marL="0" indent="0" fontAlgn="base">
              <a:buNone/>
            </a:pPr>
            <a:r>
              <a:rPr lang="en-US" sz="2400" b="1" dirty="0">
                <a:solidFill>
                  <a:schemeClr val="accent2">
                    <a:lumMod val="60000"/>
                    <a:lumOff val="40000"/>
                  </a:schemeClr>
                </a:solidFill>
                <a:latin typeface="Helvetica" panose="020B0604020202020204" pitchFamily="34" charset="0"/>
                <a:cs typeface="Helvetica" panose="020B0604020202020204" pitchFamily="34" charset="0"/>
              </a:rPr>
              <a:t>We don’t like them, but it’s hard to know what to do about them in general.</a:t>
            </a:r>
          </a:p>
          <a:p>
            <a:pPr marL="0" indent="0" fontAlgn="base">
              <a:buNone/>
            </a:pPr>
            <a:endParaRPr lang="en-US" sz="2400" b="1" dirty="0">
              <a:solidFill>
                <a:schemeClr val="accent2">
                  <a:lumMod val="60000"/>
                  <a:lumOff val="40000"/>
                </a:schemeClr>
              </a:solidFill>
              <a:latin typeface="Helvetica" panose="020B0604020202020204" pitchFamily="34" charset="0"/>
              <a:cs typeface="Helvetica" panose="020B0604020202020204" pitchFamily="34" charset="0"/>
            </a:endParaRPr>
          </a:p>
          <a:p>
            <a:pPr marL="0" indent="0" fontAlgn="base">
              <a:buNone/>
            </a:pPr>
            <a:r>
              <a:rPr lang="en-US" sz="2400" b="1" dirty="0">
                <a:solidFill>
                  <a:schemeClr val="accent2">
                    <a:lumMod val="60000"/>
                    <a:lumOff val="40000"/>
                  </a:schemeClr>
                </a:solidFill>
                <a:latin typeface="Helvetica" panose="020B0604020202020204" pitchFamily="34" charset="0"/>
                <a:cs typeface="Helvetica" panose="020B0604020202020204" pitchFamily="34" charset="0"/>
              </a:rPr>
              <a:t>An </a:t>
            </a:r>
            <a:r>
              <a:rPr lang="en-US" sz="2400" b="1" u="sng" dirty="0">
                <a:solidFill>
                  <a:schemeClr val="accent2">
                    <a:lumMod val="60000"/>
                    <a:lumOff val="40000"/>
                  </a:schemeClr>
                </a:solidFill>
                <a:latin typeface="Helvetica" panose="020B0604020202020204" pitchFamily="34" charset="0"/>
                <a:cs typeface="Helvetica" panose="020B0604020202020204" pitchFamily="34" charset="0"/>
              </a:rPr>
              <a:t>issue</a:t>
            </a:r>
            <a:r>
              <a:rPr lang="en-US" sz="2400" b="1" dirty="0">
                <a:solidFill>
                  <a:schemeClr val="accent2">
                    <a:lumMod val="60000"/>
                    <a:lumOff val="40000"/>
                  </a:schemeClr>
                </a:solidFill>
                <a:latin typeface="Helvetica" panose="020B0604020202020204" pitchFamily="34" charset="0"/>
                <a:cs typeface="Helvetica" panose="020B0604020202020204" pitchFamily="34" charset="0"/>
              </a:rPr>
              <a:t> is a more specific challenge that is separated out from the larger “problem.” An issue, rightly framed, provides us with options to engage the challenge.</a:t>
            </a:r>
          </a:p>
          <a:p>
            <a:pPr marL="0" indent="0" fontAlgn="base">
              <a:buNone/>
            </a:pPr>
            <a:endParaRPr lang="en-US" sz="2400" b="1" dirty="0">
              <a:solidFill>
                <a:schemeClr val="accent2">
                  <a:lumMod val="60000"/>
                  <a:lumOff val="40000"/>
                </a:schemeClr>
              </a:solidFill>
              <a:latin typeface="Helvetica" panose="020B0604020202020204" pitchFamily="34" charset="0"/>
              <a:cs typeface="Helvetica" panose="020B0604020202020204" pitchFamily="34" charset="0"/>
            </a:endParaRPr>
          </a:p>
          <a:p>
            <a:pPr marL="0" indent="0" fontAlgn="base">
              <a:buNone/>
            </a:pPr>
            <a:r>
              <a:rPr lang="en-US" sz="2400" b="1" dirty="0">
                <a:solidFill>
                  <a:schemeClr val="accent2">
                    <a:lumMod val="60000"/>
                    <a:lumOff val="40000"/>
                  </a:schemeClr>
                </a:solidFill>
                <a:latin typeface="Helvetica" panose="020B0604020202020204" pitchFamily="34" charset="0"/>
                <a:cs typeface="Helvetica" panose="020B0604020202020204" pitchFamily="34" charset="0"/>
              </a:rPr>
              <a:t>	</a:t>
            </a:r>
            <a:r>
              <a:rPr lang="en-US" sz="2400" b="1" dirty="0">
                <a:solidFill>
                  <a:schemeClr val="bg1"/>
                </a:solidFill>
                <a:latin typeface="Helvetica" panose="020B0604020202020204" pitchFamily="34" charset="0"/>
                <a:cs typeface="Helvetica" panose="020B0604020202020204" pitchFamily="34" charset="0"/>
              </a:rPr>
              <a:t>Example: A campaign to implement a school board resolution 	to allow pride flags to be displayed in classrooms. </a:t>
            </a: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682468FC-51A5-44C1-6751-E5E37EDDE400}"/>
              </a:ext>
            </a:extLst>
          </p:cNvPr>
          <p:cNvSpPr>
            <a:spLocks noGrp="1"/>
          </p:cNvSpPr>
          <p:nvPr>
            <p:ph type="title"/>
          </p:nvPr>
        </p:nvSpPr>
        <p:spPr>
          <a:xfrm>
            <a:off x="356569" y="161210"/>
            <a:ext cx="11488750" cy="1325563"/>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Problem vs. Issue</a:t>
            </a:r>
          </a:p>
        </p:txBody>
      </p:sp>
    </p:spTree>
    <p:extLst>
      <p:ext uri="{BB962C8B-B14F-4D97-AF65-F5344CB8AC3E}">
        <p14:creationId xmlns:p14="http://schemas.microsoft.com/office/powerpoint/2010/main" val="112172476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0A6E0-A62B-CF95-1FE0-A1E28B75EA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62B56EF-13A0-76D7-5BDD-D282AC8DDB82}"/>
              </a:ext>
            </a:extLst>
          </p:cNvPr>
          <p:cNvPicPr>
            <a:picLocks noChangeAspect="1"/>
          </p:cNvPicPr>
          <p:nvPr/>
        </p:nvPicPr>
        <p:blipFill rotWithShape="1">
          <a:blip r:embed="rId3"/>
          <a:srcRect l="4667" t="2605" r="3245" b="1456"/>
          <a:stretch/>
        </p:blipFill>
        <p:spPr>
          <a:xfrm>
            <a:off x="-543" y="0"/>
            <a:ext cx="12192001" cy="6947338"/>
          </a:xfrm>
          <a:prstGeom prst="rect">
            <a:avLst/>
          </a:prstGeom>
        </p:spPr>
      </p:pic>
      <p:sp>
        <p:nvSpPr>
          <p:cNvPr id="2" name="Title 1">
            <a:extLst>
              <a:ext uri="{FF2B5EF4-FFF2-40B4-BE49-F238E27FC236}">
                <a16:creationId xmlns:a16="http://schemas.microsoft.com/office/drawing/2014/main" id="{395C9986-D03B-D153-21F9-FD316A94819F}"/>
              </a:ext>
            </a:extLst>
          </p:cNvPr>
          <p:cNvSpPr>
            <a:spLocks noGrp="1"/>
          </p:cNvSpPr>
          <p:nvPr>
            <p:ph type="title"/>
          </p:nvPr>
        </p:nvSpPr>
        <p:spPr>
          <a:xfrm>
            <a:off x="1895195" y="525943"/>
            <a:ext cx="7889503" cy="1415969"/>
          </a:xfrm>
        </p:spPr>
        <p:txBody>
          <a:bodyPr>
            <a:normAutofit/>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We Need Messaging!</a:t>
            </a:r>
          </a:p>
        </p:txBody>
      </p:sp>
      <p:sp>
        <p:nvSpPr>
          <p:cNvPr id="3" name="Content Placeholder 2">
            <a:extLst>
              <a:ext uri="{FF2B5EF4-FFF2-40B4-BE49-F238E27FC236}">
                <a16:creationId xmlns:a16="http://schemas.microsoft.com/office/drawing/2014/main" id="{389F1129-5C50-2340-BE19-774EB37B6864}"/>
              </a:ext>
            </a:extLst>
          </p:cNvPr>
          <p:cNvSpPr>
            <a:spLocks noGrp="1"/>
          </p:cNvSpPr>
          <p:nvPr>
            <p:ph idx="1"/>
          </p:nvPr>
        </p:nvSpPr>
        <p:spPr>
          <a:xfrm>
            <a:off x="601894" y="1867028"/>
            <a:ext cx="11027910" cy="4690190"/>
          </a:xfrm>
        </p:spPr>
        <p:txBody>
          <a:bodyPr vert="horz" lIns="91440" tIns="45720" rIns="91440" bIns="45720" rtlCol="0" anchor="t">
            <a:noAutofit/>
          </a:bodyPr>
          <a:lstStyle/>
          <a:p>
            <a:pPr>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We need to talk about the LGBTQ+ attacks</a:t>
            </a:r>
          </a:p>
          <a:p>
            <a:pPr>
              <a:spcBef>
                <a:spcPts val="0"/>
              </a:spcBef>
              <a:buFont typeface="Wingdings" panose="05000000000000000000" pitchFamily="2" charset="2"/>
              <a:buChar char="§"/>
            </a:pPr>
            <a:endParaRPr lang="en-US" b="1" dirty="0">
              <a:solidFill>
                <a:srgbClr val="FFCCCC"/>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No matter the attack or vehicle, our shared values include:</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Protecting Individual Freedom</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Protecting Parental Freedom</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Opposing Government Overreach / Interference</a:t>
            </a:r>
          </a:p>
          <a:p>
            <a:pPr>
              <a:spcBef>
                <a:spcPts val="0"/>
              </a:spcBef>
              <a:buFont typeface="Wingdings" panose="05000000000000000000" pitchFamily="2" charset="2"/>
              <a:buChar char="§"/>
            </a:pPr>
            <a:endParaRPr lang="en-US" b="1" dirty="0">
              <a:solidFill>
                <a:srgbClr val="FFCCCC"/>
              </a:solidFill>
              <a:latin typeface="Avenir Next LT Pro Light" panose="020B0304020202020204" pitchFamily="34" charset="0"/>
              <a:ea typeface="Calibri"/>
              <a:cs typeface="Helvetica"/>
            </a:endParaRPr>
          </a:p>
          <a:p>
            <a:pPr>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We want to protect the rights and freedoms of:</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All people</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Parents and Families</a:t>
            </a:r>
          </a:p>
          <a:p>
            <a:pPr lvl="1">
              <a:spcBef>
                <a:spcPts val="0"/>
              </a:spcBef>
              <a:buFont typeface="Wingdings" panose="05000000000000000000" pitchFamily="2" charset="2"/>
              <a:buChar char="§"/>
            </a:pPr>
            <a:r>
              <a:rPr lang="en-US" b="1" dirty="0">
                <a:solidFill>
                  <a:srgbClr val="FFCCCC"/>
                </a:solidFill>
                <a:latin typeface="Avenir Next LT Pro Light" panose="020B0304020202020204" pitchFamily="34" charset="0"/>
                <a:ea typeface="Calibri"/>
                <a:cs typeface="Helvetica"/>
              </a:rPr>
              <a:t>Doctors and Medical Professionals</a:t>
            </a:r>
          </a:p>
          <a:p>
            <a:pPr>
              <a:spcBef>
                <a:spcPts val="0"/>
              </a:spcBef>
              <a:buFont typeface="Wingdings" panose="05000000000000000000" pitchFamily="2" charset="2"/>
              <a:buChar char="§"/>
            </a:pPr>
            <a:endParaRPr lang="en-US" sz="2600" b="1" dirty="0">
              <a:solidFill>
                <a:srgbClr val="FFCCCC"/>
              </a:solidFill>
              <a:latin typeface="Helvetica"/>
              <a:ea typeface="Calibri"/>
              <a:cs typeface="Helvetica"/>
            </a:endParaRPr>
          </a:p>
        </p:txBody>
      </p:sp>
      <p:pic>
        <p:nvPicPr>
          <p:cNvPr id="6" name="Picture 5" descr="Logo, company name&#10;&#10;Description automatically generated">
            <a:extLst>
              <a:ext uri="{FF2B5EF4-FFF2-40B4-BE49-F238E27FC236}">
                <a16:creationId xmlns:a16="http://schemas.microsoft.com/office/drawing/2014/main" id="{5FEE546A-25A4-2C92-1136-1A3B318E2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2108244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24503" y="-20949"/>
            <a:ext cx="12216503" cy="6878949"/>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662969" y="2135941"/>
            <a:ext cx="916158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dirty="0">
                <a:ea typeface="+mn-lt"/>
                <a:cs typeface="+mn-lt"/>
              </a:rPr>
              <a:t>Freedom to Be Ourselves:</a:t>
            </a:r>
            <a:endParaRPr lang="en-US" sz="5400" b="1" dirty="0">
              <a:cs typeface="Calibri"/>
            </a:endParaRPr>
          </a:p>
          <a:p>
            <a:pPr algn="ctr"/>
            <a:r>
              <a:rPr lang="en-US" sz="2800" b="1" dirty="0">
                <a:ea typeface="+mn-lt"/>
                <a:cs typeface="+mn-lt"/>
              </a:rPr>
              <a:t>Telling our Story &amp; Organizing for Change</a:t>
            </a:r>
            <a:endParaRPr lang="en-US" sz="2800" b="1" dirty="0"/>
          </a:p>
          <a:p>
            <a:br>
              <a:rPr lang="en-US" dirty="0"/>
            </a:br>
            <a:endParaRPr lang="en-US" dirty="0"/>
          </a:p>
        </p:txBody>
      </p:sp>
    </p:spTree>
    <p:extLst>
      <p:ext uri="{BB962C8B-B14F-4D97-AF65-F5344CB8AC3E}">
        <p14:creationId xmlns:p14="http://schemas.microsoft.com/office/powerpoint/2010/main" val="109857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0" y="-20949"/>
            <a:ext cx="12216503" cy="6878949"/>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4306754" y="1333210"/>
            <a:ext cx="6357785"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Who is talking about race and gender and how is it impacting the terrain on which we teach and advocate?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What does research tell us about moving people to our vision of education justice?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What are ways we will join together to organize for change?</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 blue question mark on a black background&#10;&#10;AI-generated content may be incorrect.">
            <a:extLst>
              <a:ext uri="{FF2B5EF4-FFF2-40B4-BE49-F238E27FC236}">
                <a16:creationId xmlns:a16="http://schemas.microsoft.com/office/drawing/2014/main" id="{670C20A8-EA4F-9B47-970B-91735CBC30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40883" y="1094142"/>
            <a:ext cx="2845910" cy="3750910"/>
          </a:xfrm>
          <a:prstGeom prst="rect">
            <a:avLst/>
          </a:prstGeom>
        </p:spPr>
      </p:pic>
    </p:spTree>
    <p:extLst>
      <p:ext uri="{BB962C8B-B14F-4D97-AF65-F5344CB8AC3E}">
        <p14:creationId xmlns:p14="http://schemas.microsoft.com/office/powerpoint/2010/main" val="1359023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839385" y="1005577"/>
            <a:ext cx="10605477" cy="5266910"/>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4008035" y="1275421"/>
            <a:ext cx="779600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“We, the NEA, will lead a movement that unites not just our members, but the entire nation to </a:t>
            </a:r>
            <a:r>
              <a:rPr lang="en-US" sz="3200" b="1" dirty="0"/>
              <a:t>reclaim public education as a common good, and then transform it into something it was never designed to be—a racially and socially just and equitable system </a:t>
            </a:r>
            <a:r>
              <a:rPr lang="en-US" sz="3200" dirty="0"/>
              <a:t>that prepares every student, every one, to succeed in a diverse and interdependent world.” </a:t>
            </a:r>
            <a:endParaRPr lang="en-US" sz="3200" b="1" dirty="0">
              <a:cs typeface="Calibri"/>
            </a:endParaRPr>
          </a:p>
        </p:txBody>
      </p:sp>
      <p:pic>
        <p:nvPicPr>
          <p:cNvPr id="7" name="Picture 6" descr="National Education Association President Becky Pringle delivers a keynote address."/>
          <p:cNvPicPr/>
          <p:nvPr/>
        </p:nvPicPr>
        <p:blipFill rotWithShape="1">
          <a:blip r:embed="rId4">
            <a:extLst>
              <a:ext uri="{28A0092B-C50C-407E-A947-70E740481C1C}">
                <a14:useLocalDpi xmlns:a14="http://schemas.microsoft.com/office/drawing/2010/main" val="0"/>
              </a:ext>
            </a:extLst>
          </a:blip>
          <a:srcRect l="21689" r="24995"/>
          <a:stretch/>
        </p:blipFill>
        <p:spPr bwMode="auto">
          <a:xfrm>
            <a:off x="407441" y="1230303"/>
            <a:ext cx="3168650" cy="4569433"/>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7175597" y="5829315"/>
            <a:ext cx="5954070" cy="369332"/>
          </a:xfrm>
          <a:prstGeom prst="rect">
            <a:avLst/>
          </a:prstGeom>
          <a:noFill/>
        </p:spPr>
        <p:txBody>
          <a:bodyPr wrap="square" rtlCol="0">
            <a:spAutoFit/>
          </a:bodyPr>
          <a:lstStyle/>
          <a:p>
            <a:r>
              <a:rPr lang="en-US" dirty="0"/>
              <a:t>NEA President Becky Pringle, 2021 NEA RA</a:t>
            </a:r>
          </a:p>
        </p:txBody>
      </p:sp>
      <p:sp>
        <p:nvSpPr>
          <p:cNvPr id="3" name="TextBox 2">
            <a:extLst>
              <a:ext uri="{FF2B5EF4-FFF2-40B4-BE49-F238E27FC236}">
                <a16:creationId xmlns:a16="http://schemas.microsoft.com/office/drawing/2014/main" id="{B2833F51-EB06-BE90-166C-2473EFBCBC3C}"/>
              </a:ext>
            </a:extLst>
          </p:cNvPr>
          <p:cNvSpPr txBox="1"/>
          <p:nvPr/>
        </p:nvSpPr>
        <p:spPr>
          <a:xfrm>
            <a:off x="839385" y="0"/>
            <a:ext cx="5573941" cy="707886"/>
          </a:xfrm>
          <a:prstGeom prst="rect">
            <a:avLst/>
          </a:prstGeom>
          <a:noFill/>
        </p:spPr>
        <p:txBody>
          <a:bodyPr wrap="square" rtlCol="0">
            <a:spAutoFit/>
          </a:bodyPr>
          <a:lstStyle/>
          <a:p>
            <a:r>
              <a:rPr lang="en-US" sz="4000" dirty="0"/>
              <a:t>Being Intentional</a:t>
            </a:r>
          </a:p>
        </p:txBody>
      </p:sp>
    </p:spTree>
    <p:extLst>
      <p:ext uri="{BB962C8B-B14F-4D97-AF65-F5344CB8AC3E}">
        <p14:creationId xmlns:p14="http://schemas.microsoft.com/office/powerpoint/2010/main" val="1241910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86D12-21CC-4F11-BC86-C1333413F4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9B4FF8-2708-40DD-8B75-BA4AC1F5410F}"/>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D39671B0-0CB0-4B7B-BA61-70C6A5CB635F}"/>
              </a:ext>
            </a:extLst>
          </p:cNvPr>
          <p:cNvPicPr>
            <a:picLocks noChangeAspect="1"/>
          </p:cNvPicPr>
          <p:nvPr/>
        </p:nvPicPr>
        <p:blipFill>
          <a:blip r:embed="rId3"/>
          <a:stretch>
            <a:fillRect/>
          </a:stretch>
        </p:blipFill>
        <p:spPr>
          <a:xfrm>
            <a:off x="-87324" y="69793"/>
            <a:ext cx="12216503" cy="6878949"/>
          </a:xfrm>
          <a:prstGeom prst="rect">
            <a:avLst/>
          </a:prstGeom>
        </p:spPr>
      </p:pic>
      <p:pic>
        <p:nvPicPr>
          <p:cNvPr id="13" name="Picture 12" descr="What a Texas law reveals about America&amp;#39;s socio-political anxieties -  CNNPolitics"/>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025336" y="342874"/>
            <a:ext cx="2481780" cy="1996081"/>
          </a:xfrm>
          <a:prstGeom prst="rect">
            <a:avLst/>
          </a:prstGeom>
          <a:noFill/>
          <a:ln>
            <a:noFill/>
          </a:ln>
        </p:spPr>
      </p:pic>
      <p:pic>
        <p:nvPicPr>
          <p:cNvPr id="14" name="Picture 13" descr="Tell Fox News: Fire Tucker Carlson Once and for All | Free Press"/>
          <p:cNvPicPr/>
          <p:nvPr/>
        </p:nvPicPr>
        <p:blipFill rotWithShape="1">
          <a:blip r:embed="rId6" cstate="print">
            <a:extLst>
              <a:ext uri="{28A0092B-C50C-407E-A947-70E740481C1C}">
                <a14:useLocalDpi xmlns:a14="http://schemas.microsoft.com/office/drawing/2010/main" val="0"/>
              </a:ext>
            </a:extLst>
          </a:blip>
          <a:srcRect l="20515" r="14414" b="3002"/>
          <a:stretch/>
        </p:blipFill>
        <p:spPr bwMode="auto">
          <a:xfrm>
            <a:off x="62821" y="82078"/>
            <a:ext cx="2978150" cy="2322830"/>
          </a:xfrm>
          <a:prstGeom prst="rect">
            <a:avLst/>
          </a:prstGeom>
          <a:noFill/>
          <a:ln>
            <a:noFill/>
          </a:ln>
          <a:extLst>
            <a:ext uri="{53640926-AAD7-44D8-BBD7-CCE9431645EC}">
              <a14:shadowObscured xmlns:a14="http://schemas.microsoft.com/office/drawing/2010/main"/>
            </a:ext>
          </a:extLst>
        </p:spPr>
      </p:pic>
      <p:pic>
        <p:nvPicPr>
          <p:cNvPr id="1028" name="Picture 4" descr="Texas Supreme Court Sides With Governor Greg Abbott on School Mask Mandates"/>
          <p:cNvPicPr>
            <a:picLocks noChangeAspect="1" noChangeArrowheads="1"/>
          </p:cNvPicPr>
          <p:nvPr/>
        </p:nvPicPr>
        <p:blipFill rotWithShape="1">
          <a:blip r:embed="rId7">
            <a:extLst>
              <a:ext uri="{28A0092B-C50C-407E-A947-70E740481C1C}">
                <a14:useLocalDpi xmlns:a14="http://schemas.microsoft.com/office/drawing/2010/main" val="0"/>
              </a:ext>
            </a:extLst>
          </a:blip>
          <a:srcRect l="6068"/>
          <a:stretch/>
        </p:blipFill>
        <p:spPr bwMode="auto">
          <a:xfrm>
            <a:off x="126480" y="4938266"/>
            <a:ext cx="2747306" cy="185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 descr="Removal of new references to Native Americans in South Dakota&amp;#39;s history and  civics curriculum surprises group members | The Mitchell Republi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72513" y="4983303"/>
            <a:ext cx="2928647" cy="180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Charlie Sykes on Twitter: &amp;quot;Christopher Rufo has become one of the go-to  critics of Critical Race Theory. Here he is... essentially giving away the  game. For Rufo, it is all about “branding,&amp;#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36548" y="1081925"/>
            <a:ext cx="5471158" cy="436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393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0"/>
            <a:ext cx="12216503" cy="6878949"/>
          </a:xfrm>
          <a:prstGeom prst="rect">
            <a:avLst/>
          </a:prstGeom>
        </p:spPr>
      </p:pic>
      <p:sp>
        <p:nvSpPr>
          <p:cNvPr id="2" name="Title 1"/>
          <p:cNvSpPr>
            <a:spLocks noGrp="1"/>
          </p:cNvSpPr>
          <p:nvPr>
            <p:ph type="title"/>
          </p:nvPr>
        </p:nvSpPr>
        <p:spPr>
          <a:xfrm>
            <a:off x="1005723" y="1014279"/>
            <a:ext cx="10515600" cy="4171974"/>
          </a:xfrm>
        </p:spPr>
        <p:txBody>
          <a:bodyPr>
            <a:normAutofit/>
          </a:bodyPr>
          <a:lstStyle/>
          <a:p>
            <a:br>
              <a:rPr lang="en-US" b="1" dirty="0"/>
            </a:br>
            <a:br>
              <a:rPr lang="en-US" b="1" dirty="0"/>
            </a:br>
            <a:endParaRPr lang="en-US" b="1" dirty="0"/>
          </a:p>
        </p:txBody>
      </p:sp>
      <p:graphicFrame>
        <p:nvGraphicFramePr>
          <p:cNvPr id="4" name="Diagram 3"/>
          <p:cNvGraphicFramePr/>
          <p:nvPr>
            <p:extLst>
              <p:ext uri="{D42A27DB-BD31-4B8C-83A1-F6EECF244321}">
                <p14:modId xmlns:p14="http://schemas.microsoft.com/office/powerpoint/2010/main" val="3476151978"/>
              </p:ext>
            </p:extLst>
          </p:nvPr>
        </p:nvGraphicFramePr>
        <p:xfrm>
          <a:off x="2087222" y="872518"/>
          <a:ext cx="7831575" cy="52490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1F9C8714-DFB2-623B-88DA-5436451268B7}"/>
              </a:ext>
            </a:extLst>
          </p:cNvPr>
          <p:cNvSpPr txBox="1"/>
          <p:nvPr/>
        </p:nvSpPr>
        <p:spPr>
          <a:xfrm>
            <a:off x="839385" y="0"/>
            <a:ext cx="5573941" cy="707886"/>
          </a:xfrm>
          <a:prstGeom prst="rect">
            <a:avLst/>
          </a:prstGeom>
          <a:noFill/>
        </p:spPr>
        <p:txBody>
          <a:bodyPr wrap="square" rtlCol="0">
            <a:spAutoFit/>
          </a:bodyPr>
          <a:lstStyle/>
          <a:p>
            <a:r>
              <a:rPr lang="en-US" sz="4000" dirty="0"/>
              <a:t>What We’re Up Against</a:t>
            </a:r>
          </a:p>
        </p:txBody>
      </p:sp>
    </p:spTree>
    <p:extLst>
      <p:ext uri="{BB962C8B-B14F-4D97-AF65-F5344CB8AC3E}">
        <p14:creationId xmlns:p14="http://schemas.microsoft.com/office/powerpoint/2010/main" val="2529327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EE59-733C-43B9-ACC4-CE72C477C9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D54A00-0F2C-495A-B27D-1E7A9DEB9426}"/>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4F184B59-28F7-4D9C-8898-B9143A897288}"/>
              </a:ext>
            </a:extLst>
          </p:cNvPr>
          <p:cNvPicPr>
            <a:picLocks noChangeAspect="1"/>
          </p:cNvPicPr>
          <p:nvPr/>
        </p:nvPicPr>
        <p:blipFill>
          <a:blip r:embed="rId3"/>
          <a:stretch>
            <a:fillRect/>
          </a:stretch>
        </p:blipFill>
        <p:spPr>
          <a:xfrm>
            <a:off x="-24503" y="0"/>
            <a:ext cx="12216503" cy="6878949"/>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992010" y="873046"/>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Uncontested, their narrative sets the frame</a:t>
            </a:r>
          </a:p>
        </p:txBody>
      </p:sp>
      <p:pic>
        <p:nvPicPr>
          <p:cNvPr id="7" name="Picture 6"/>
          <p:cNvPicPr>
            <a:picLocks noChangeAspect="1"/>
          </p:cNvPicPr>
          <p:nvPr/>
        </p:nvPicPr>
        <p:blipFill>
          <a:blip r:embed="rId4"/>
          <a:stretch>
            <a:fillRect/>
          </a:stretch>
        </p:blipFill>
        <p:spPr>
          <a:xfrm>
            <a:off x="2254589" y="1690688"/>
            <a:ext cx="7280299" cy="4294596"/>
          </a:xfrm>
          <a:prstGeom prst="rect">
            <a:avLst/>
          </a:prstGeom>
        </p:spPr>
      </p:pic>
    </p:spTree>
    <p:extLst>
      <p:ext uri="{BB962C8B-B14F-4D97-AF65-F5344CB8AC3E}">
        <p14:creationId xmlns:p14="http://schemas.microsoft.com/office/powerpoint/2010/main" val="2394181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52425" y="-20949"/>
            <a:ext cx="12216503" cy="6878949"/>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021111" y="1718369"/>
            <a:ext cx="517028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“There is a chilling effect on educators, in order to silence and marginalize and </a:t>
            </a:r>
            <a:r>
              <a:rPr lang="en-US" sz="2800" dirty="0" err="1"/>
              <a:t>invisibilize</a:t>
            </a:r>
            <a:r>
              <a:rPr lang="en-US" sz="2800" dirty="0"/>
              <a:t> support for LGBTQ-plus students,” Willingham-Jaggers said. “The real effect of this stuff is diminishing opportunities for LGBTQ young people.”</a:t>
            </a:r>
          </a:p>
        </p:txBody>
      </p:sp>
      <p:pic>
        <p:nvPicPr>
          <p:cNvPr id="5122" name="Picture 2" descr="Melanie Willingham-Jaggers: Beauty in the Margins | Lavender Magazine"/>
          <p:cNvPicPr>
            <a:picLocks noChangeAspect="1" noChangeArrowheads="1"/>
          </p:cNvPicPr>
          <p:nvPr/>
        </p:nvPicPr>
        <p:blipFill rotWithShape="1">
          <a:blip r:embed="rId4">
            <a:extLst>
              <a:ext uri="{28A0092B-C50C-407E-A947-70E740481C1C}">
                <a14:useLocalDpi xmlns:a14="http://schemas.microsoft.com/office/drawing/2010/main" val="0"/>
              </a:ext>
            </a:extLst>
          </a:blip>
          <a:srcRect l="13385" b="-904"/>
          <a:stretch/>
        </p:blipFill>
        <p:spPr bwMode="auto">
          <a:xfrm>
            <a:off x="6296098" y="469260"/>
            <a:ext cx="5271808" cy="57570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021111" y="5557381"/>
            <a:ext cx="5280292" cy="369332"/>
          </a:xfrm>
          <a:prstGeom prst="rect">
            <a:avLst/>
          </a:prstGeom>
        </p:spPr>
        <p:txBody>
          <a:bodyPr wrap="none">
            <a:spAutoFit/>
          </a:bodyPr>
          <a:lstStyle/>
          <a:p>
            <a:r>
              <a:rPr lang="en-US" dirty="0"/>
              <a:t>GLSEN Executive Director, Melanie Willingham-</a:t>
            </a:r>
            <a:r>
              <a:rPr lang="en-US" dirty="0" err="1"/>
              <a:t>Jaggers</a:t>
            </a:r>
            <a:endParaRPr lang="en-US" dirty="0"/>
          </a:p>
        </p:txBody>
      </p:sp>
      <p:sp>
        <p:nvSpPr>
          <p:cNvPr id="4" name="TextBox 3">
            <a:extLst>
              <a:ext uri="{FF2B5EF4-FFF2-40B4-BE49-F238E27FC236}">
                <a16:creationId xmlns:a16="http://schemas.microsoft.com/office/drawing/2014/main" id="{C683B7ED-D51A-036E-DAF5-82146309D348}"/>
              </a:ext>
            </a:extLst>
          </p:cNvPr>
          <p:cNvSpPr txBox="1"/>
          <p:nvPr/>
        </p:nvSpPr>
        <p:spPr>
          <a:xfrm>
            <a:off x="839385" y="0"/>
            <a:ext cx="5573941" cy="707886"/>
          </a:xfrm>
          <a:prstGeom prst="rect">
            <a:avLst/>
          </a:prstGeom>
          <a:noFill/>
        </p:spPr>
        <p:txBody>
          <a:bodyPr wrap="square" rtlCol="0">
            <a:spAutoFit/>
          </a:bodyPr>
          <a:lstStyle/>
          <a:p>
            <a:r>
              <a:rPr lang="en-US" sz="4000" dirty="0"/>
              <a:t>Being Intentional</a:t>
            </a:r>
          </a:p>
        </p:txBody>
      </p:sp>
    </p:spTree>
    <p:extLst>
      <p:ext uri="{BB962C8B-B14F-4D97-AF65-F5344CB8AC3E}">
        <p14:creationId xmlns:p14="http://schemas.microsoft.com/office/powerpoint/2010/main" val="2733306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5053-AE4B-4B45-AE6B-EED83ABDCB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9E47C9-ECA2-4EBA-AB90-5CB881AC0690}"/>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E4F11339-4F39-41BA-8CB5-2F9DE0FB7F0E}"/>
              </a:ext>
            </a:extLst>
          </p:cNvPr>
          <p:cNvPicPr>
            <a:picLocks noChangeAspect="1"/>
          </p:cNvPicPr>
          <p:nvPr/>
        </p:nvPicPr>
        <p:blipFill>
          <a:blip r:embed="rId3"/>
          <a:stretch>
            <a:fillRect/>
          </a:stretch>
        </p:blipFill>
        <p:spPr>
          <a:xfrm>
            <a:off x="-24503" y="0"/>
            <a:ext cx="12216503" cy="6878949"/>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995325" y="716056"/>
            <a:ext cx="1036179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cs typeface="Calibri"/>
              </a:rPr>
              <a:t>Building a Choir</a:t>
            </a:r>
          </a:p>
        </p:txBody>
      </p:sp>
      <p:pic>
        <p:nvPicPr>
          <p:cNvPr id="10" name="Picture 4">
            <a:extLst>
              <a:ext uri="{FF2B5EF4-FFF2-40B4-BE49-F238E27FC236}">
                <a16:creationId xmlns:a16="http://schemas.microsoft.com/office/drawing/2014/main" id="{1695C76F-4060-7BB4-4E0A-CA0FF62E86BE}"/>
              </a:ext>
            </a:extLst>
          </p:cNvPr>
          <p:cNvPicPr>
            <a:picLocks noChangeAspect="1"/>
          </p:cNvPicPr>
          <p:nvPr/>
        </p:nvPicPr>
        <p:blipFill>
          <a:blip r:embed="rId4"/>
          <a:stretch>
            <a:fillRect/>
          </a:stretch>
        </p:blipFill>
        <p:spPr>
          <a:xfrm>
            <a:off x="303450" y="2041619"/>
            <a:ext cx="3191045" cy="2534275"/>
          </a:xfrm>
          <a:prstGeom prst="rect">
            <a:avLst/>
          </a:prstGeom>
        </p:spPr>
      </p:pic>
      <p:pic>
        <p:nvPicPr>
          <p:cNvPr id="13" name="Picture 5">
            <a:extLst>
              <a:ext uri="{FF2B5EF4-FFF2-40B4-BE49-F238E27FC236}">
                <a16:creationId xmlns:a16="http://schemas.microsoft.com/office/drawing/2014/main" id="{CDC69083-2980-DE1D-E3FC-4A398FAB61CA}"/>
              </a:ext>
            </a:extLst>
          </p:cNvPr>
          <p:cNvPicPr>
            <a:picLocks noChangeAspect="1"/>
          </p:cNvPicPr>
          <p:nvPr/>
        </p:nvPicPr>
        <p:blipFill rotWithShape="1">
          <a:blip r:embed="rId5"/>
          <a:srcRect t="13529" b="12216"/>
          <a:stretch/>
        </p:blipFill>
        <p:spPr>
          <a:xfrm>
            <a:off x="363904" y="4713557"/>
            <a:ext cx="4100052" cy="1792534"/>
          </a:xfrm>
          <a:prstGeom prst="rect">
            <a:avLst/>
          </a:prstGeom>
        </p:spPr>
      </p:pic>
      <p:pic>
        <p:nvPicPr>
          <p:cNvPr id="14" name="Picture 10">
            <a:extLst>
              <a:ext uri="{FF2B5EF4-FFF2-40B4-BE49-F238E27FC236}">
                <a16:creationId xmlns:a16="http://schemas.microsoft.com/office/drawing/2014/main" id="{24BC363C-C07F-4FAA-2687-0668397152EF}"/>
              </a:ext>
            </a:extLst>
          </p:cNvPr>
          <p:cNvPicPr>
            <a:picLocks noChangeAspect="1"/>
          </p:cNvPicPr>
          <p:nvPr/>
        </p:nvPicPr>
        <p:blipFill>
          <a:blip r:embed="rId6"/>
          <a:stretch>
            <a:fillRect/>
          </a:stretch>
        </p:blipFill>
        <p:spPr>
          <a:xfrm>
            <a:off x="3741350" y="1597563"/>
            <a:ext cx="3170618" cy="3115994"/>
          </a:xfrm>
          <a:prstGeom prst="rect">
            <a:avLst/>
          </a:prstGeom>
        </p:spPr>
      </p:pic>
      <p:sp>
        <p:nvSpPr>
          <p:cNvPr id="15" name="TextBox 14">
            <a:extLst>
              <a:ext uri="{FF2B5EF4-FFF2-40B4-BE49-F238E27FC236}">
                <a16:creationId xmlns:a16="http://schemas.microsoft.com/office/drawing/2014/main" id="{BC7860DC-9D74-9E0A-1761-D0A65FB1D855}"/>
              </a:ext>
            </a:extLst>
          </p:cNvPr>
          <p:cNvSpPr txBox="1"/>
          <p:nvPr/>
        </p:nvSpPr>
        <p:spPr>
          <a:xfrm>
            <a:off x="6945333" y="1578505"/>
            <a:ext cx="5059854" cy="3323987"/>
          </a:xfrm>
          <a:prstGeom prst="rect">
            <a:avLst/>
          </a:prstGeom>
          <a:noFill/>
        </p:spPr>
        <p:txBody>
          <a:bodyPr wrap="square" rtlCol="0">
            <a:spAutoFit/>
          </a:bodyPr>
          <a:lstStyle/>
          <a:p>
            <a:pPr marL="285750" indent="-285750">
              <a:buFont typeface="Arial" panose="020B0604020202020204" pitchFamily="34" charset="0"/>
              <a:buChar char="•"/>
            </a:pPr>
            <a:r>
              <a:rPr lang="en-US" sz="3000" dirty="0"/>
              <a:t>We need to ensure that all our students are safe.</a:t>
            </a:r>
          </a:p>
          <a:p>
            <a:pPr marL="285750" indent="-285750">
              <a:buFont typeface="Arial" panose="020B0604020202020204" pitchFamily="34" charset="0"/>
              <a:buChar char="•"/>
            </a:pPr>
            <a:r>
              <a:rPr lang="en-US" sz="3000" dirty="0"/>
              <a:t>We must build true, authentic, intentional relationships.</a:t>
            </a:r>
          </a:p>
          <a:p>
            <a:pPr marL="285750" indent="-285750">
              <a:buFont typeface="Arial" panose="020B0604020202020204" pitchFamily="34" charset="0"/>
              <a:buChar char="•"/>
            </a:pPr>
            <a:r>
              <a:rPr lang="en-US" sz="3000" dirty="0"/>
              <a:t>This work is political. Everything in our lives is.</a:t>
            </a:r>
          </a:p>
        </p:txBody>
      </p:sp>
    </p:spTree>
    <p:extLst>
      <p:ext uri="{BB962C8B-B14F-4D97-AF65-F5344CB8AC3E}">
        <p14:creationId xmlns:p14="http://schemas.microsoft.com/office/powerpoint/2010/main" val="45367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76782" y="0"/>
            <a:ext cx="12216503" cy="6878949"/>
          </a:xfrm>
          <a:prstGeom prst="rect">
            <a:avLst/>
          </a:prstGeom>
        </p:spPr>
      </p:pic>
      <p:sp>
        <p:nvSpPr>
          <p:cNvPr id="6" name="AutoShape 4" descr="https://usc-powerpoint.officeapps.live.com/pods/GetClipboardImage.ashx?Id=832f470c-6f23-45ef-8c85-350fd27c301e&amp;DC=PUS4&amp;pkey=8a8e240b-4205-4559-b958-1d69d2713e38&amp;wdwaccluster=PUS4"/>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n91qQ1nNj7Y"/>
          <p:cNvPicPr>
            <a:picLocks noRot="1" noChangeAspect="1"/>
          </p:cNvPicPr>
          <p:nvPr>
            <a:videoFile r:link="rId1"/>
          </p:nvPr>
        </p:nvPicPr>
        <p:blipFill>
          <a:blip r:embed="rId5"/>
          <a:stretch>
            <a:fillRect/>
          </a:stretch>
        </p:blipFill>
        <p:spPr>
          <a:xfrm>
            <a:off x="2317411" y="1518183"/>
            <a:ext cx="7175597" cy="4036273"/>
          </a:xfrm>
          <a:prstGeom prst="rect">
            <a:avLst/>
          </a:prstGeom>
        </p:spPr>
      </p:pic>
      <p:pic>
        <p:nvPicPr>
          <p:cNvPr id="10" name="n91qQ1nNj7Y"/>
          <p:cNvPicPr>
            <a:picLocks noRot="1" noChangeAspect="1"/>
          </p:cNvPicPr>
          <p:nvPr>
            <a:videoFile r:link="rId1"/>
          </p:nvPr>
        </p:nvPicPr>
        <p:blipFill>
          <a:blip r:embed="rId6"/>
          <a:stretch>
            <a:fillRect/>
          </a:stretch>
        </p:blipFill>
        <p:spPr>
          <a:xfrm>
            <a:off x="1353127" y="1080222"/>
            <a:ext cx="9060873" cy="5096741"/>
          </a:xfrm>
          <a:prstGeom prst="rect">
            <a:avLst/>
          </a:prstGeom>
        </p:spPr>
      </p:pic>
      <p:sp>
        <p:nvSpPr>
          <p:cNvPr id="2" name="TextBox 1">
            <a:extLst>
              <a:ext uri="{FF2B5EF4-FFF2-40B4-BE49-F238E27FC236}">
                <a16:creationId xmlns:a16="http://schemas.microsoft.com/office/drawing/2014/main" id="{0FC96A6C-24A2-2ACD-4BAF-EC8D2E861BAB}"/>
              </a:ext>
            </a:extLst>
          </p:cNvPr>
          <p:cNvSpPr txBox="1"/>
          <p:nvPr/>
        </p:nvSpPr>
        <p:spPr>
          <a:xfrm>
            <a:off x="839385" y="0"/>
            <a:ext cx="10120889" cy="707886"/>
          </a:xfrm>
          <a:prstGeom prst="rect">
            <a:avLst/>
          </a:prstGeom>
          <a:noFill/>
        </p:spPr>
        <p:txBody>
          <a:bodyPr wrap="square" rtlCol="0">
            <a:spAutoFit/>
          </a:bodyPr>
          <a:lstStyle/>
          <a:p>
            <a:r>
              <a:rPr lang="en-US" sz="4000" dirty="0"/>
              <a:t>Talking about Race and Class: It’s Important</a:t>
            </a:r>
          </a:p>
        </p:txBody>
      </p:sp>
    </p:spTree>
    <p:extLst>
      <p:ext uri="{BB962C8B-B14F-4D97-AF65-F5344CB8AC3E}">
        <p14:creationId xmlns:p14="http://schemas.microsoft.com/office/powerpoint/2010/main" val="1908239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E4505-4FFD-C660-F9AE-2834BC4A12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5805A-7FDD-B62F-F397-6177155E9E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AC52FB-6637-4A25-DBBB-86F4C14145D1}"/>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307792D9-030A-5AA7-97CB-42BDD5C7D5C4}"/>
              </a:ext>
            </a:extLst>
          </p:cNvPr>
          <p:cNvPicPr>
            <a:picLocks noChangeAspect="1"/>
          </p:cNvPicPr>
          <p:nvPr/>
        </p:nvPicPr>
        <p:blipFill>
          <a:blip r:embed="rId3"/>
          <a:stretch>
            <a:fillRect/>
          </a:stretch>
        </p:blipFill>
        <p:spPr>
          <a:xfrm>
            <a:off x="-24503" y="0"/>
            <a:ext cx="12216503" cy="6878949"/>
          </a:xfrm>
          <a:prstGeom prst="rect">
            <a:avLst/>
          </a:prstGeom>
        </p:spPr>
      </p:pic>
      <p:sp>
        <p:nvSpPr>
          <p:cNvPr id="6" name="TextBox 5">
            <a:extLst>
              <a:ext uri="{FF2B5EF4-FFF2-40B4-BE49-F238E27FC236}">
                <a16:creationId xmlns:a16="http://schemas.microsoft.com/office/drawing/2014/main" id="{B86E70C6-62F1-C7D8-4B00-CB46BE71E0C2}"/>
              </a:ext>
            </a:extLst>
          </p:cNvPr>
          <p:cNvSpPr txBox="1"/>
          <p:nvPr/>
        </p:nvSpPr>
        <p:spPr>
          <a:xfrm>
            <a:off x="992010" y="963788"/>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cs typeface="Calibri"/>
              </a:rPr>
              <a:t>Race Class Gender Narrative Key Elements</a:t>
            </a:r>
          </a:p>
        </p:txBody>
      </p:sp>
      <p:sp>
        <p:nvSpPr>
          <p:cNvPr id="4" name="Flowchart: Alternate Process 3">
            <a:extLst>
              <a:ext uri="{FF2B5EF4-FFF2-40B4-BE49-F238E27FC236}">
                <a16:creationId xmlns:a16="http://schemas.microsoft.com/office/drawing/2014/main" id="{09401BA8-433E-5B35-151A-366D3F5BB0DB}"/>
              </a:ext>
            </a:extLst>
          </p:cNvPr>
          <p:cNvSpPr/>
          <p:nvPr/>
        </p:nvSpPr>
        <p:spPr>
          <a:xfrm>
            <a:off x="3490075" y="2108005"/>
            <a:ext cx="5626003" cy="878029"/>
          </a:xfrm>
          <a:prstGeom prst="flowChartAlternateProcess">
            <a:avLst/>
          </a:prstGeom>
          <a:solidFill>
            <a:srgbClr val="C365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Alternate Process 6">
            <a:extLst>
              <a:ext uri="{FF2B5EF4-FFF2-40B4-BE49-F238E27FC236}">
                <a16:creationId xmlns:a16="http://schemas.microsoft.com/office/drawing/2014/main" id="{763D7443-68B1-B653-14F0-A260D2C821C2}"/>
              </a:ext>
            </a:extLst>
          </p:cNvPr>
          <p:cNvSpPr/>
          <p:nvPr/>
        </p:nvSpPr>
        <p:spPr>
          <a:xfrm>
            <a:off x="3490075" y="4361432"/>
            <a:ext cx="5626003" cy="923330"/>
          </a:xfrm>
          <a:prstGeom prst="flowChartAlternateProcess">
            <a:avLst/>
          </a:prstGeom>
          <a:solidFill>
            <a:srgbClr val="8163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Alternate Process 7">
            <a:extLst>
              <a:ext uri="{FF2B5EF4-FFF2-40B4-BE49-F238E27FC236}">
                <a16:creationId xmlns:a16="http://schemas.microsoft.com/office/drawing/2014/main" id="{CA7EA0E3-245A-7AA5-AB12-07D134077D8F}"/>
              </a:ext>
            </a:extLst>
          </p:cNvPr>
          <p:cNvSpPr/>
          <p:nvPr/>
        </p:nvSpPr>
        <p:spPr>
          <a:xfrm>
            <a:off x="3490075" y="3234718"/>
            <a:ext cx="5626003" cy="876592"/>
          </a:xfrm>
          <a:prstGeom prst="flowChartAlternateProcess">
            <a:avLst/>
          </a:prstGeom>
          <a:solidFill>
            <a:srgbClr val="B46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FC838B4-F031-8D42-C13D-0A08E63EA7FB}"/>
              </a:ext>
            </a:extLst>
          </p:cNvPr>
          <p:cNvSpPr txBox="1"/>
          <p:nvPr/>
        </p:nvSpPr>
        <p:spPr>
          <a:xfrm>
            <a:off x="3594779" y="2289351"/>
            <a:ext cx="5346797" cy="646331"/>
          </a:xfrm>
          <a:prstGeom prst="rect">
            <a:avLst/>
          </a:prstGeom>
          <a:noFill/>
        </p:spPr>
        <p:txBody>
          <a:bodyPr wrap="square" rtlCol="0">
            <a:spAutoFit/>
          </a:bodyPr>
          <a:lstStyle/>
          <a:p>
            <a:r>
              <a:rPr lang="en-US" b="1" dirty="0"/>
              <a:t>Lead with shared  values that name race &amp; class </a:t>
            </a:r>
            <a:r>
              <a:rPr lang="en-US" b="1"/>
              <a:t>&amp; gender</a:t>
            </a:r>
            <a:endParaRPr lang="en-US" b="1" dirty="0"/>
          </a:p>
        </p:txBody>
      </p:sp>
      <p:sp>
        <p:nvSpPr>
          <p:cNvPr id="11" name="TextBox 10">
            <a:extLst>
              <a:ext uri="{FF2B5EF4-FFF2-40B4-BE49-F238E27FC236}">
                <a16:creationId xmlns:a16="http://schemas.microsoft.com/office/drawing/2014/main" id="{A99CA0D6-205A-53D3-C88F-6017092D1DD8}"/>
              </a:ext>
            </a:extLst>
          </p:cNvPr>
          <p:cNvSpPr txBox="1"/>
          <p:nvPr/>
        </p:nvSpPr>
        <p:spPr>
          <a:xfrm>
            <a:off x="3490075" y="3402551"/>
            <a:ext cx="5744665" cy="646331"/>
          </a:xfrm>
          <a:prstGeom prst="rect">
            <a:avLst/>
          </a:prstGeom>
          <a:noFill/>
        </p:spPr>
        <p:txBody>
          <a:bodyPr wrap="square" rtlCol="0">
            <a:spAutoFit/>
          </a:bodyPr>
          <a:lstStyle/>
          <a:p>
            <a:r>
              <a:rPr lang="en-US" b="1" dirty="0"/>
              <a:t>Name racial and gender identity scapegoating as </a:t>
            </a:r>
          </a:p>
          <a:p>
            <a:r>
              <a:rPr lang="en-US" b="1" dirty="0"/>
              <a:t>a weapon that harms us all.</a:t>
            </a:r>
          </a:p>
        </p:txBody>
      </p:sp>
      <p:sp>
        <p:nvSpPr>
          <p:cNvPr id="12" name="TextBox 11">
            <a:extLst>
              <a:ext uri="{FF2B5EF4-FFF2-40B4-BE49-F238E27FC236}">
                <a16:creationId xmlns:a16="http://schemas.microsoft.com/office/drawing/2014/main" id="{54FFE066-9142-E7F1-672D-757334EC3478}"/>
              </a:ext>
            </a:extLst>
          </p:cNvPr>
          <p:cNvSpPr txBox="1"/>
          <p:nvPr/>
        </p:nvSpPr>
        <p:spPr>
          <a:xfrm>
            <a:off x="3594779" y="4562960"/>
            <a:ext cx="5521299" cy="646331"/>
          </a:xfrm>
          <a:prstGeom prst="rect">
            <a:avLst/>
          </a:prstGeom>
          <a:noFill/>
        </p:spPr>
        <p:txBody>
          <a:bodyPr wrap="square" rtlCol="0">
            <a:spAutoFit/>
          </a:bodyPr>
          <a:lstStyle/>
          <a:p>
            <a:r>
              <a:rPr lang="en-US" b="1" dirty="0"/>
              <a:t>Emphasize unity and collective action to solve the problems</a:t>
            </a:r>
          </a:p>
        </p:txBody>
      </p:sp>
    </p:spTree>
    <p:extLst>
      <p:ext uri="{BB962C8B-B14F-4D97-AF65-F5344CB8AC3E}">
        <p14:creationId xmlns:p14="http://schemas.microsoft.com/office/powerpoint/2010/main" val="4047149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4"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1300722" y="1849890"/>
            <a:ext cx="10181629" cy="4830116"/>
          </a:xfrm>
        </p:spPr>
        <p:txBody>
          <a:bodyPr>
            <a:noAutofit/>
          </a:bodyPr>
          <a:lstStyle/>
          <a:p>
            <a:pPr>
              <a:lnSpc>
                <a:spcPct val="150000"/>
              </a:lnSpc>
            </a:pPr>
            <a:r>
              <a:rPr lang="en-US" sz="2400" dirty="0">
                <a:latin typeface="Calibri" panose="020F0502020204030204" pitchFamily="34" charset="0"/>
                <a:cs typeface="Calibri" panose="020F0502020204030204" pitchFamily="34" charset="0"/>
              </a:rPr>
              <a:t>School is a place where childhood happens. </a:t>
            </a:r>
            <a:r>
              <a:rPr lang="en-US" sz="2400" u="sng" dirty="0">
                <a:latin typeface="Calibri" panose="020F0502020204030204" pitchFamily="34" charset="0"/>
                <a:cs typeface="Calibri" panose="020F0502020204030204" pitchFamily="34" charset="0"/>
              </a:rPr>
              <a:t>Most of us believe </a:t>
            </a:r>
            <a:r>
              <a:rPr lang="en-US" sz="2400" dirty="0">
                <a:latin typeface="Calibri" panose="020F0502020204030204" pitchFamily="34" charset="0"/>
                <a:cs typeface="Calibri" panose="020F0502020204030204" pitchFamily="34" charset="0"/>
              </a:rPr>
              <a:t>that every child, </a:t>
            </a:r>
            <a:r>
              <a:rPr lang="en-US" sz="2400" u="sng" dirty="0">
                <a:latin typeface="Calibri" panose="020F0502020204030204" pitchFamily="34" charset="0"/>
                <a:cs typeface="Calibri" panose="020F0502020204030204" pitchFamily="34" charset="0"/>
              </a:rPr>
              <a:t>whatever their color, sexual orientation, background or zip code</a:t>
            </a:r>
            <a:r>
              <a:rPr lang="en-US" sz="2400" dirty="0">
                <a:latin typeface="Calibri" panose="020F0502020204030204" pitchFamily="34" charset="0"/>
                <a:cs typeface="Calibri" panose="020F0502020204030204" pitchFamily="34" charset="0"/>
              </a:rPr>
              <a:t>, has the right to learn in a supportive environment that respects their humanity, upholds their dignity, and responds fairly to mistakes and mis-steps. </a:t>
            </a: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902853" y="880025"/>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Values</a:t>
            </a:r>
          </a:p>
        </p:txBody>
      </p:sp>
    </p:spTree>
    <p:extLst>
      <p:ext uri="{BB962C8B-B14F-4D97-AF65-F5344CB8AC3E}">
        <p14:creationId xmlns:p14="http://schemas.microsoft.com/office/powerpoint/2010/main" val="1988438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4"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1300722" y="1849890"/>
            <a:ext cx="10181629" cy="4830116"/>
          </a:xfrm>
        </p:spPr>
        <p:txBody>
          <a:bodyPr>
            <a:noAutofit/>
          </a:bodyPr>
          <a:lstStyle/>
          <a:p>
            <a:pPr>
              <a:lnSpc>
                <a:spcPct val="150000"/>
              </a:lnSpc>
            </a:pPr>
            <a:r>
              <a:rPr lang="en-US" sz="2400" dirty="0">
                <a:latin typeface="Calibri" panose="020F0502020204030204" pitchFamily="34" charset="0"/>
                <a:cs typeface="Calibri" panose="020F0502020204030204" pitchFamily="34" charset="0"/>
              </a:rPr>
              <a:t>But today, </a:t>
            </a:r>
            <a:r>
              <a:rPr lang="en-US" sz="2400" u="sng" dirty="0">
                <a:latin typeface="Calibri" panose="020F0502020204030204" pitchFamily="34" charset="0"/>
                <a:cs typeface="Calibri" panose="020F0502020204030204" pitchFamily="34" charset="0"/>
              </a:rPr>
              <a:t>certain politicians </a:t>
            </a:r>
            <a:r>
              <a:rPr lang="en-US" sz="2400" dirty="0">
                <a:latin typeface="Calibri" panose="020F0502020204030204" pitchFamily="34" charset="0"/>
                <a:cs typeface="Calibri" panose="020F0502020204030204" pitchFamily="34" charset="0"/>
              </a:rPr>
              <a:t>fuel divisions so </a:t>
            </a:r>
            <a:r>
              <a:rPr lang="en-US" sz="2400" u="sng" dirty="0">
                <a:latin typeface="Calibri" panose="020F0502020204030204" pitchFamily="34" charset="0"/>
                <a:cs typeface="Calibri" panose="020F0502020204030204" pitchFamily="34" charset="0"/>
              </a:rPr>
              <a:t>they can take resources away from our schools while they let the wealthiest few get away with not paying their fair share</a:t>
            </a:r>
            <a:r>
              <a:rPr lang="en-US" sz="2400" dirty="0">
                <a:latin typeface="Calibri" panose="020F0502020204030204" pitchFamily="34" charset="0"/>
                <a:cs typeface="Calibri" panose="020F0502020204030204" pitchFamily="34" charset="0"/>
              </a:rPr>
              <a:t>. They then blame parents, teachers and students to distract from these failures. They send police into schools to harm students who are Black, brown, LGBTQ+ or disabled for making mistakes that — for wealthy white kids — are deemed part of growing up and learning. </a:t>
            </a:r>
            <a:br>
              <a:rPr lang="en-US" sz="2400" dirty="0">
                <a:latin typeface="Calibri" panose="020F0502020204030204" pitchFamily="34" charset="0"/>
                <a:cs typeface="Calibri" panose="020F0502020204030204" pitchFamily="34" charset="0"/>
              </a:rPr>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1014535" y="880025"/>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Villain (Actor)</a:t>
            </a:r>
          </a:p>
        </p:txBody>
      </p:sp>
    </p:spTree>
    <p:extLst>
      <p:ext uri="{BB962C8B-B14F-4D97-AF65-F5344CB8AC3E}">
        <p14:creationId xmlns:p14="http://schemas.microsoft.com/office/powerpoint/2010/main" val="2370667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4"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1300722" y="1849890"/>
            <a:ext cx="10181629" cy="4830116"/>
          </a:xfrm>
        </p:spPr>
        <p:txBody>
          <a:bodyPr>
            <a:noAutofit/>
          </a:bodyPr>
          <a:lstStyle/>
          <a:p>
            <a:pPr>
              <a:lnSpc>
                <a:spcPct val="150000"/>
              </a:lnSpc>
            </a:pPr>
            <a:r>
              <a:rPr lang="en-US" sz="2400" dirty="0">
                <a:latin typeface="Calibri" panose="020F0502020204030204" pitchFamily="34" charset="0"/>
                <a:cs typeface="Calibri" panose="020F0502020204030204" pitchFamily="34" charset="0"/>
              </a:rPr>
              <a:t>Our schools must treat every child as equal, especially in situations of conflict. We make the future, and by joining together — parents and teachers, LGBTQ+, Black, white, and brown — we can make every neighborhood public school a place where all children can learn, grow, and thrive. </a:t>
            </a:r>
            <a:br>
              <a:rPr lang="en-US" dirty="0"/>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902853" y="880025"/>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Collective Vision</a:t>
            </a:r>
          </a:p>
        </p:txBody>
      </p:sp>
    </p:spTree>
    <p:extLst>
      <p:ext uri="{BB962C8B-B14F-4D97-AF65-F5344CB8AC3E}">
        <p14:creationId xmlns:p14="http://schemas.microsoft.com/office/powerpoint/2010/main" val="1198158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90742"/>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839385" y="1005577"/>
            <a:ext cx="10605477" cy="5266910"/>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6786475" y="2256954"/>
            <a:ext cx="363489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Values Based, Race Class Gender Forward Messages Mobilize!</a:t>
            </a:r>
          </a:p>
        </p:txBody>
      </p:sp>
      <p:sp>
        <p:nvSpPr>
          <p:cNvPr id="8" name="Rectangle 7"/>
          <p:cNvSpPr/>
          <p:nvPr/>
        </p:nvSpPr>
        <p:spPr>
          <a:xfrm>
            <a:off x="5556202" y="4867559"/>
            <a:ext cx="5888660" cy="1138773"/>
          </a:xfrm>
          <a:prstGeom prst="rect">
            <a:avLst/>
          </a:prstGeom>
        </p:spPr>
        <p:txBody>
          <a:bodyPr wrap="square">
            <a:spAutoFit/>
          </a:bodyPr>
          <a:lstStyle/>
          <a:p>
            <a:pPr lvl="0"/>
            <a:br>
              <a:rPr lang="en-US" sz="2800" dirty="0">
                <a:solidFill>
                  <a:prstClr val="black"/>
                </a:solidFill>
                <a:ea typeface="+mn-lt"/>
                <a:cs typeface="Calibri" panose="020F0502020204030204"/>
              </a:rPr>
            </a:br>
            <a:r>
              <a:rPr lang="en-US" sz="2000" dirty="0">
                <a:solidFill>
                  <a:prstClr val="black"/>
                </a:solidFill>
                <a:hlinkClick r:id="rId4"/>
              </a:rPr>
              <a:t>Transgender Youth and the Freedom to Be Ourselves— We Make The Future</a:t>
            </a:r>
            <a:endParaRPr lang="en-US" sz="2000" dirty="0">
              <a:solidFill>
                <a:prstClr val="black"/>
              </a:solidFill>
            </a:endParaRPr>
          </a:p>
        </p:txBody>
      </p:sp>
      <p:pic>
        <p:nvPicPr>
          <p:cNvPr id="10" name="Picture 9">
            <a:extLst>
              <a:ext uri="{FF2B5EF4-FFF2-40B4-BE49-F238E27FC236}">
                <a16:creationId xmlns:a16="http://schemas.microsoft.com/office/drawing/2014/main" id="{8485B542-3C40-A7C5-9B6D-770DB1A9173F}"/>
              </a:ext>
            </a:extLst>
          </p:cNvPr>
          <p:cNvPicPr>
            <a:picLocks noChangeAspect="1"/>
          </p:cNvPicPr>
          <p:nvPr/>
        </p:nvPicPr>
        <p:blipFill>
          <a:blip r:embed="rId5"/>
          <a:stretch>
            <a:fillRect/>
          </a:stretch>
        </p:blipFill>
        <p:spPr>
          <a:xfrm>
            <a:off x="227714" y="736040"/>
            <a:ext cx="4686098" cy="5698386"/>
          </a:xfrm>
          <a:prstGeom prst="rect">
            <a:avLst/>
          </a:prstGeom>
        </p:spPr>
      </p:pic>
    </p:spTree>
    <p:extLst>
      <p:ext uri="{BB962C8B-B14F-4D97-AF65-F5344CB8AC3E}">
        <p14:creationId xmlns:p14="http://schemas.microsoft.com/office/powerpoint/2010/main" val="3453220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3342311" y="3242522"/>
            <a:ext cx="15850522" cy="6534002"/>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1902339" y="2765468"/>
            <a:ext cx="371668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a:t>
            </a:r>
            <a:r>
              <a:rPr lang="en-US" sz="2800" b="1" i="1" dirty="0"/>
              <a:t>freedom to be ourselves</a:t>
            </a:r>
            <a:r>
              <a:rPr lang="en-US" sz="2800" b="1" dirty="0"/>
              <a:t>” </a:t>
            </a:r>
            <a:endParaRPr lang="en-US" sz="2800" b="1" dirty="0">
              <a:cs typeface="Calibri"/>
            </a:endParaRPr>
          </a:p>
        </p:txBody>
      </p:sp>
      <p:pic>
        <p:nvPicPr>
          <p:cNvPr id="4098" name="Picture 2" descr="https://lh3.googleusercontent.com/qJiFPcW-gAYOg_srRpQhu9CcrwXek6-_sY8uktvyp0o6QqgbIvavVEIaSv09ZpmRQMnw14qlSOwt4UqHtMLVxd4E5_hPfoSee9loF9VuhUcwV3l3T2MYp8QyhQvb2EPcdDi8BruIb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9265" y="739896"/>
            <a:ext cx="4865166" cy="54026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70AEAF3-7A5B-44E9-8772-59770696B29B}"/>
              </a:ext>
            </a:extLst>
          </p:cNvPr>
          <p:cNvSpPr txBox="1"/>
          <p:nvPr/>
        </p:nvSpPr>
        <p:spPr>
          <a:xfrm>
            <a:off x="923249" y="867824"/>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Key Findings</a:t>
            </a:r>
          </a:p>
        </p:txBody>
      </p:sp>
    </p:spTree>
    <p:extLst>
      <p:ext uri="{BB962C8B-B14F-4D97-AF65-F5344CB8AC3E}">
        <p14:creationId xmlns:p14="http://schemas.microsoft.com/office/powerpoint/2010/main" val="610495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12252" y="0"/>
            <a:ext cx="12216503" cy="6878949"/>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502957" y="1581326"/>
            <a:ext cx="916158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FFFAF1A-A112-4CE2-AB4F-0D1A0E94D92E}"/>
              </a:ext>
            </a:extLst>
          </p:cNvPr>
          <p:cNvSpPr txBox="1"/>
          <p:nvPr/>
        </p:nvSpPr>
        <p:spPr>
          <a:xfrm>
            <a:off x="2141661" y="4486275"/>
            <a:ext cx="86828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p:txBody>
      </p:sp>
      <p:sp>
        <p:nvSpPr>
          <p:cNvPr id="4" name="TextBox 3"/>
          <p:cNvSpPr txBox="1"/>
          <p:nvPr/>
        </p:nvSpPr>
        <p:spPr>
          <a:xfrm>
            <a:off x="1366227" y="1067964"/>
            <a:ext cx="9459544" cy="5570756"/>
          </a:xfrm>
          <a:prstGeom prst="rect">
            <a:avLst/>
          </a:prstGeom>
          <a:noFill/>
        </p:spPr>
        <p:txBody>
          <a:bodyPr wrap="square" rtlCol="0">
            <a:spAutoFit/>
          </a:bodyPr>
          <a:lstStyle/>
          <a:p>
            <a:pPr>
              <a:spcBef>
                <a:spcPts val="3000"/>
              </a:spcBef>
              <a:spcAft>
                <a:spcPts val="3000"/>
              </a:spcAft>
            </a:pPr>
            <a:r>
              <a:rPr lang="en-US" sz="2400" dirty="0">
                <a:solidFill>
                  <a:srgbClr val="660066"/>
                </a:solidFill>
              </a:rPr>
              <a:t>Whether we are Black, white or brown, Native or newcomer, transgender or not, we want our kids to have the freedom to be themselves and pursue their dreams. </a:t>
            </a:r>
            <a:r>
              <a:rPr lang="en-US" sz="2400" dirty="0">
                <a:solidFill>
                  <a:srgbClr val="FF0000"/>
                </a:solidFill>
              </a:rPr>
              <a:t>But certain politicians try to get and hold onto power by putting us in boxes based on what we look like, where we’re from, or what our genders. They fuel divisions between parents, denying Black and brown kids opportunities in segregated schools, pushing laws to erase our history — from Selma to Stonewall — of coming together to push for better, and exploiting lack of familiarity with transgender people to exclude transgender kids from healthcare, school, and sports. </a:t>
            </a:r>
            <a:r>
              <a:rPr lang="en-US" sz="2400" dirty="0">
                <a:solidFill>
                  <a:srgbClr val="00B050"/>
                </a:solidFill>
              </a:rPr>
              <a:t>By speaking out for welcoming, accurate, and fully funded education, we can make our schools places where children of all races and genders are free to learn all that they – and our country – have the potential to be.</a:t>
            </a:r>
          </a:p>
          <a:p>
            <a:pPr>
              <a:spcBef>
                <a:spcPts val="3000"/>
              </a:spcBef>
              <a:spcAft>
                <a:spcPts val="3000"/>
              </a:spcAft>
            </a:pPr>
            <a:endParaRPr lang="en-US" dirty="0"/>
          </a:p>
        </p:txBody>
      </p:sp>
    </p:spTree>
    <p:extLst>
      <p:ext uri="{BB962C8B-B14F-4D97-AF65-F5344CB8AC3E}">
        <p14:creationId xmlns:p14="http://schemas.microsoft.com/office/powerpoint/2010/main" val="4148026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24503"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839385" y="1005577"/>
            <a:ext cx="10605477" cy="5266910"/>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1033891" y="949828"/>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Gen Z Empowerment</a:t>
            </a:r>
          </a:p>
        </p:txBody>
      </p:sp>
      <p:pic>
        <p:nvPicPr>
          <p:cNvPr id="3" name="MLKwugfEbqg"/>
          <p:cNvPicPr>
            <a:picLocks noRot="1" noChangeAspect="1"/>
          </p:cNvPicPr>
          <p:nvPr>
            <a:videoFile r:link="rId1"/>
          </p:nvPr>
        </p:nvPicPr>
        <p:blipFill>
          <a:blip r:embed="rId5"/>
          <a:stretch>
            <a:fillRect/>
          </a:stretch>
        </p:blipFill>
        <p:spPr>
          <a:xfrm>
            <a:off x="2421337" y="1651908"/>
            <a:ext cx="7420678" cy="4174132"/>
          </a:xfrm>
          <a:prstGeom prst="rect">
            <a:avLst/>
          </a:prstGeom>
        </p:spPr>
      </p:pic>
      <p:pic>
        <p:nvPicPr>
          <p:cNvPr id="7" name="MLKwugfEbqg"/>
          <p:cNvPicPr>
            <a:picLocks noRot="1" noChangeAspect="1"/>
          </p:cNvPicPr>
          <p:nvPr>
            <a:videoFile r:link="rId1"/>
          </p:nvPr>
        </p:nvPicPr>
        <p:blipFill>
          <a:blip r:embed="rId6"/>
          <a:stretch>
            <a:fillRect/>
          </a:stretch>
        </p:blipFill>
        <p:spPr>
          <a:xfrm>
            <a:off x="1577594" y="1596159"/>
            <a:ext cx="8839488" cy="4972212"/>
          </a:xfrm>
          <a:prstGeom prst="rect">
            <a:avLst/>
          </a:prstGeom>
        </p:spPr>
      </p:pic>
    </p:spTree>
    <p:extLst>
      <p:ext uri="{BB962C8B-B14F-4D97-AF65-F5344CB8AC3E}">
        <p14:creationId xmlns:p14="http://schemas.microsoft.com/office/powerpoint/2010/main" val="880247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0" y="0"/>
            <a:ext cx="12216503" cy="6878949"/>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769583" y="1166121"/>
            <a:ext cx="10605477" cy="5266910"/>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pic>
        <p:nvPicPr>
          <p:cNvPr id="4" name="Online Media 3" title="Freedom To Learn: Free To Pursue Their Dreams">
            <a:hlinkClick r:id="" action="ppaction://media"/>
            <a:extLst>
              <a:ext uri="{FF2B5EF4-FFF2-40B4-BE49-F238E27FC236}">
                <a16:creationId xmlns:a16="http://schemas.microsoft.com/office/drawing/2014/main" id="{6EED9536-4336-179B-E5BE-B06155984944}"/>
              </a:ext>
            </a:extLst>
          </p:cNvPr>
          <p:cNvPicPr>
            <a:picLocks noRot="1" noChangeAspect="1"/>
          </p:cNvPicPr>
          <p:nvPr>
            <a:videoFile r:link="rId1"/>
          </p:nvPr>
        </p:nvPicPr>
        <p:blipFill>
          <a:blip r:embed="rId5"/>
          <a:stretch>
            <a:fillRect/>
          </a:stretch>
        </p:blipFill>
        <p:spPr>
          <a:xfrm>
            <a:off x="1783644" y="1512590"/>
            <a:ext cx="8715560" cy="4920441"/>
          </a:xfrm>
          <a:prstGeom prst="rect">
            <a:avLst/>
          </a:prstGeom>
        </p:spPr>
      </p:pic>
      <p:sp>
        <p:nvSpPr>
          <p:cNvPr id="7" name="TextBox 6">
            <a:extLst>
              <a:ext uri="{FF2B5EF4-FFF2-40B4-BE49-F238E27FC236}">
                <a16:creationId xmlns:a16="http://schemas.microsoft.com/office/drawing/2014/main" id="{0C6C8DFE-B045-B5D6-A1AA-B0B2141F441D}"/>
              </a:ext>
            </a:extLst>
          </p:cNvPr>
          <p:cNvSpPr txBox="1"/>
          <p:nvPr/>
        </p:nvSpPr>
        <p:spPr>
          <a:xfrm>
            <a:off x="1033891" y="949828"/>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Freedom to Learn &amp; Be Ourselves </a:t>
            </a:r>
          </a:p>
        </p:txBody>
      </p:sp>
    </p:spTree>
    <p:extLst>
      <p:ext uri="{BB962C8B-B14F-4D97-AF65-F5344CB8AC3E}">
        <p14:creationId xmlns:p14="http://schemas.microsoft.com/office/powerpoint/2010/main" val="72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5FE0C-CD52-8463-6C8D-D85F2A270B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929787-33C6-A360-31E5-28888DC43034}"/>
              </a:ext>
            </a:extLst>
          </p:cNvPr>
          <p:cNvPicPr>
            <a:picLocks noChangeAspect="1"/>
          </p:cNvPicPr>
          <p:nvPr/>
        </p:nvPicPr>
        <p:blipFill>
          <a:blip r:embed="rId3"/>
          <a:stretch>
            <a:fillRect/>
          </a:stretch>
        </p:blipFill>
        <p:spPr>
          <a:xfrm>
            <a:off x="-7513" y="-5025"/>
            <a:ext cx="12188224" cy="6863025"/>
          </a:xfrm>
          <a:prstGeom prst="rect">
            <a:avLst/>
          </a:prstGeom>
        </p:spPr>
      </p:pic>
      <p:sp>
        <p:nvSpPr>
          <p:cNvPr id="6" name="Title 5">
            <a:extLst>
              <a:ext uri="{FF2B5EF4-FFF2-40B4-BE49-F238E27FC236}">
                <a16:creationId xmlns:a16="http://schemas.microsoft.com/office/drawing/2014/main" id="{675F29A2-94A4-30F6-9995-EFAD5D44C347}"/>
              </a:ext>
            </a:extLst>
          </p:cNvPr>
          <p:cNvSpPr>
            <a:spLocks noGrp="1"/>
          </p:cNvSpPr>
          <p:nvPr>
            <p:ph type="title"/>
          </p:nvPr>
        </p:nvSpPr>
        <p:spPr>
          <a:xfrm>
            <a:off x="839385" y="1005577"/>
            <a:ext cx="10605477" cy="5266910"/>
          </a:xfrm>
        </p:spPr>
        <p:txBody>
          <a:bodyPr>
            <a:noAutofit/>
          </a:bodyPr>
          <a:lstStyle/>
          <a:p>
            <a:br>
              <a:rPr lang="en-US" sz="2800" dirty="0">
                <a:cs typeface="Calibri Light"/>
              </a:rPr>
            </a:br>
            <a:br>
              <a:rPr lang="en-US" sz="2800" dirty="0">
                <a:cs typeface="Calibri Light"/>
              </a:rPr>
            </a:br>
            <a:br>
              <a:rPr lang="en-US" sz="2800" dirty="0">
                <a:cs typeface="Calibri Light"/>
              </a:rPr>
            </a:br>
            <a:endParaRPr lang="en-US" sz="2800" dirty="0">
              <a:cs typeface="Calibri Light"/>
            </a:endParaRPr>
          </a:p>
        </p:txBody>
      </p:sp>
      <p:pic>
        <p:nvPicPr>
          <p:cNvPr id="1028" name="Picture 4">
            <a:extLst>
              <a:ext uri="{FF2B5EF4-FFF2-40B4-BE49-F238E27FC236}">
                <a16:creationId xmlns:a16="http://schemas.microsoft.com/office/drawing/2014/main" id="{B024B4DE-A784-B4ED-8D4D-471C725711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7734" y="1671664"/>
            <a:ext cx="6768394" cy="38208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446EA89-385C-36CC-A07B-CB0ED9CB56C2}"/>
              </a:ext>
            </a:extLst>
          </p:cNvPr>
          <p:cNvSpPr txBox="1"/>
          <p:nvPr/>
        </p:nvSpPr>
        <p:spPr>
          <a:xfrm>
            <a:off x="1033891" y="949828"/>
            <a:ext cx="103617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SEA Comes Together for Pride Flags</a:t>
            </a:r>
          </a:p>
        </p:txBody>
      </p:sp>
    </p:spTree>
    <p:extLst>
      <p:ext uri="{BB962C8B-B14F-4D97-AF65-F5344CB8AC3E}">
        <p14:creationId xmlns:p14="http://schemas.microsoft.com/office/powerpoint/2010/main" val="2129458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90742"/>
            <a:ext cx="12216503" cy="6878949"/>
          </a:xfrm>
          <a:prstGeom prst="rect">
            <a:avLst/>
          </a:prstGeom>
        </p:spPr>
      </p:pic>
      <p:pic>
        <p:nvPicPr>
          <p:cNvPr id="4098" name="Picture 2" descr="https://lh5.googleusercontent.com/DIv-dnI53gCa7oep1kqqB4yYm41fjcEw3bFdFNsEh0XuRHE_8i6UPeZLCRlGRj3V3rcTseVVwLE2CkfsM3h6IVPpwRjkHSbQ6MSfBH4LBnDhXW5ZPfjW7zPlZIQap82boR11jSIClqAzXeV5nIeWY__8uVXU81LpUs7ejSz9B1flQ5vaRL4fNPWzS6F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5963" y="1020123"/>
            <a:ext cx="4838700" cy="483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2549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24503" y="0"/>
            <a:ext cx="12216503" cy="6878949"/>
          </a:xfrm>
          <a:prstGeom prst="rect">
            <a:avLst/>
          </a:prstGeom>
        </p:spPr>
      </p:pic>
      <p:sp>
        <p:nvSpPr>
          <p:cNvPr id="2" name="Title 1"/>
          <p:cNvSpPr>
            <a:spLocks noGrp="1"/>
          </p:cNvSpPr>
          <p:nvPr>
            <p:ph type="title"/>
          </p:nvPr>
        </p:nvSpPr>
        <p:spPr>
          <a:xfrm>
            <a:off x="1012703" y="707152"/>
            <a:ext cx="10515600" cy="1325563"/>
          </a:xfrm>
        </p:spPr>
        <p:txBody>
          <a:bodyPr/>
          <a:lstStyle/>
          <a:p>
            <a:r>
              <a:rPr lang="en-US" b="1" dirty="0"/>
              <a:t>Now, identify your issue</a:t>
            </a:r>
          </a:p>
        </p:txBody>
      </p:sp>
      <p:sp>
        <p:nvSpPr>
          <p:cNvPr id="3" name="TextBox 2"/>
          <p:cNvSpPr txBox="1"/>
          <p:nvPr/>
        </p:nvSpPr>
        <p:spPr>
          <a:xfrm>
            <a:off x="1770014" y="2157527"/>
            <a:ext cx="8627468" cy="3077766"/>
          </a:xfrm>
          <a:prstGeom prst="rect">
            <a:avLst/>
          </a:prstGeom>
          <a:noFill/>
        </p:spPr>
        <p:txBody>
          <a:bodyPr wrap="square" rtlCol="0">
            <a:spAutoFit/>
          </a:bodyPr>
          <a:lstStyle/>
          <a:p>
            <a:r>
              <a:rPr lang="en-US" sz="4400" dirty="0"/>
              <a:t>Identify 1-2 issues impacting LGBTQ+ educators and students in your community that you would like to elevate through messaging.</a:t>
            </a:r>
          </a:p>
          <a:p>
            <a:pPr marL="342900" indent="-342900">
              <a:buAutoNum type="arabicPeriod"/>
            </a:pPr>
            <a:endParaRPr lang="en-US" dirty="0"/>
          </a:p>
        </p:txBody>
      </p:sp>
    </p:spTree>
    <p:extLst>
      <p:ext uri="{BB962C8B-B14F-4D97-AF65-F5344CB8AC3E}">
        <p14:creationId xmlns:p14="http://schemas.microsoft.com/office/powerpoint/2010/main" val="380230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DC1DF-4714-DECB-B0FB-A56E6B08AF9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6C0342-A0A7-A633-BC3E-CAC54FCCC195}"/>
              </a:ext>
            </a:extLst>
          </p:cNvPr>
          <p:cNvPicPr>
            <a:picLocks noChangeAspect="1"/>
          </p:cNvPicPr>
          <p:nvPr/>
        </p:nvPicPr>
        <p:blipFill>
          <a:blip r:embed="rId3"/>
          <a:stretch>
            <a:fillRect/>
          </a:stretch>
        </p:blipFill>
        <p:spPr>
          <a:xfrm>
            <a:off x="-24503" y="0"/>
            <a:ext cx="12216503" cy="6878949"/>
          </a:xfrm>
          <a:prstGeom prst="rect">
            <a:avLst/>
          </a:prstGeom>
        </p:spPr>
      </p:pic>
      <p:sp>
        <p:nvSpPr>
          <p:cNvPr id="2" name="Title 1">
            <a:extLst>
              <a:ext uri="{FF2B5EF4-FFF2-40B4-BE49-F238E27FC236}">
                <a16:creationId xmlns:a16="http://schemas.microsoft.com/office/drawing/2014/main" id="{A7DB6ECF-4105-97B9-0458-2F1FD1098D44}"/>
              </a:ext>
            </a:extLst>
          </p:cNvPr>
          <p:cNvSpPr>
            <a:spLocks noGrp="1"/>
          </p:cNvSpPr>
          <p:nvPr>
            <p:ph type="title"/>
          </p:nvPr>
        </p:nvSpPr>
        <p:spPr>
          <a:xfrm>
            <a:off x="1012703" y="707152"/>
            <a:ext cx="10515600" cy="1325563"/>
          </a:xfrm>
        </p:spPr>
        <p:txBody>
          <a:bodyPr/>
          <a:lstStyle/>
          <a:p>
            <a:r>
              <a:rPr lang="en-US" b="1" dirty="0"/>
              <a:t>Now, let’s hear from you…</a:t>
            </a:r>
          </a:p>
        </p:txBody>
      </p:sp>
      <p:sp>
        <p:nvSpPr>
          <p:cNvPr id="3" name="TextBox 2">
            <a:extLst>
              <a:ext uri="{FF2B5EF4-FFF2-40B4-BE49-F238E27FC236}">
                <a16:creationId xmlns:a16="http://schemas.microsoft.com/office/drawing/2014/main" id="{5DAC63F7-865E-F9C0-BB9C-89D2D3A79B30}"/>
              </a:ext>
            </a:extLst>
          </p:cNvPr>
          <p:cNvSpPr txBox="1"/>
          <p:nvPr/>
        </p:nvSpPr>
        <p:spPr>
          <a:xfrm>
            <a:off x="1012703" y="2732282"/>
            <a:ext cx="10246699" cy="1046440"/>
          </a:xfrm>
          <a:prstGeom prst="rect">
            <a:avLst/>
          </a:prstGeom>
          <a:noFill/>
        </p:spPr>
        <p:txBody>
          <a:bodyPr wrap="square" rtlCol="0">
            <a:spAutoFit/>
          </a:bodyPr>
          <a:lstStyle/>
          <a:p>
            <a:pPr algn="ctr"/>
            <a:r>
              <a:rPr lang="en-US" sz="4400" dirty="0"/>
              <a:t>Share-out whole group!</a:t>
            </a:r>
          </a:p>
          <a:p>
            <a:pPr marL="342900" indent="-342900">
              <a:buAutoNum type="arabicPeriod"/>
            </a:pPr>
            <a:endParaRPr lang="en-US" dirty="0"/>
          </a:p>
        </p:txBody>
      </p:sp>
    </p:spTree>
    <p:extLst>
      <p:ext uri="{BB962C8B-B14F-4D97-AF65-F5344CB8AC3E}">
        <p14:creationId xmlns:p14="http://schemas.microsoft.com/office/powerpoint/2010/main" val="2768574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9A39-26C2-9C76-08CA-7781135CA00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E98957-113B-B0AF-52FF-4307DB9073E0}"/>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0C71836C-72AF-4F0D-8310-A84FEE477C6C}"/>
              </a:ext>
            </a:extLst>
          </p:cNvPr>
          <p:cNvSpPr>
            <a:spLocks noGrp="1"/>
          </p:cNvSpPr>
          <p:nvPr>
            <p:ph type="title"/>
          </p:nvPr>
        </p:nvSpPr>
        <p:spPr>
          <a:xfrm>
            <a:off x="1000430" y="327297"/>
            <a:ext cx="10818190" cy="1325563"/>
          </a:xfrm>
        </p:spPr>
        <p:txBody>
          <a:bodyPr>
            <a:normAutofit/>
          </a:bodyPr>
          <a:lstStyle/>
          <a:p>
            <a:pPr algn="ctr">
              <a:tabLst>
                <a:tab pos="1395413" algn="l"/>
              </a:tabLst>
            </a:pPr>
            <a:r>
              <a:rPr lang="en-US" sz="5800" b="1" dirty="0">
                <a:solidFill>
                  <a:srgbClr val="FFC000"/>
                </a:solidFill>
                <a:latin typeface="Helvetica"/>
                <a:cs typeface="Helvetica"/>
              </a:rPr>
              <a:t>NEA LGBTQ+ Resources</a:t>
            </a:r>
            <a:endParaRPr lang="en-US" sz="5800" b="1" dirty="0">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309CE9D0-1AC8-75B0-2451-8FE858AE4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16" name="Content Placeholder 15" descr="A person smiling with a qr code&#10;&#10;AI-generated content may be incorrect.">
            <a:extLst>
              <a:ext uri="{FF2B5EF4-FFF2-40B4-BE49-F238E27FC236}">
                <a16:creationId xmlns:a16="http://schemas.microsoft.com/office/drawing/2014/main" id="{AAB7A9F9-45DE-817D-07DF-E78D1F31ACED}"/>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871171" y="1569732"/>
            <a:ext cx="6449658" cy="4603778"/>
          </a:xfrm>
        </p:spPr>
      </p:pic>
    </p:spTree>
    <p:extLst>
      <p:ext uri="{BB962C8B-B14F-4D97-AF65-F5344CB8AC3E}">
        <p14:creationId xmlns:p14="http://schemas.microsoft.com/office/powerpoint/2010/main" val="3729971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7E05-6A80-DB64-23A4-63465E9328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F3F2A2-CE5A-72BC-95DC-A5CA04195A5F}"/>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38037C37-32FD-19E2-34AA-627F0EE1AF0A}"/>
              </a:ext>
            </a:extLst>
          </p:cNvPr>
          <p:cNvSpPr>
            <a:spLocks noGrp="1"/>
          </p:cNvSpPr>
          <p:nvPr>
            <p:ph type="title"/>
          </p:nvPr>
        </p:nvSpPr>
        <p:spPr>
          <a:xfrm>
            <a:off x="1000430" y="327297"/>
            <a:ext cx="10818190" cy="1325563"/>
          </a:xfrm>
        </p:spPr>
        <p:txBody>
          <a:bodyPr>
            <a:normAutofit/>
          </a:bodyPr>
          <a:lstStyle/>
          <a:p>
            <a:pPr algn="ctr">
              <a:tabLst>
                <a:tab pos="1395413" algn="l"/>
              </a:tabLst>
            </a:pPr>
            <a:r>
              <a:rPr lang="en-US" sz="5800" b="1" dirty="0">
                <a:solidFill>
                  <a:srgbClr val="FFC000"/>
                </a:solidFill>
                <a:latin typeface="Helvetica"/>
                <a:cs typeface="Helvetica"/>
              </a:rPr>
              <a:t>Making Gay History</a:t>
            </a:r>
            <a:endParaRPr lang="en-US" sz="5800" b="1" dirty="0">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7FD7CA17-8A78-EB03-DF71-BCEC0D393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10" name="Content Placeholder 9" descr="A screenshot of a lesson materials for teachers&#10;&#10;AI-generated content may be incorrect.">
            <a:extLst>
              <a:ext uri="{FF2B5EF4-FFF2-40B4-BE49-F238E27FC236}">
                <a16:creationId xmlns:a16="http://schemas.microsoft.com/office/drawing/2014/main" id="{BDCF031E-B946-484A-0DB0-6CD5B7CD6A5B}"/>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000430" y="1737745"/>
            <a:ext cx="6395148" cy="4351338"/>
          </a:xfrm>
        </p:spPr>
      </p:pic>
      <p:pic>
        <p:nvPicPr>
          <p:cNvPr id="5" name="Picture 4" descr="A qr code on a white background&#10;&#10;AI-generated content may be incorrect.">
            <a:extLst>
              <a:ext uri="{FF2B5EF4-FFF2-40B4-BE49-F238E27FC236}">
                <a16:creationId xmlns:a16="http://schemas.microsoft.com/office/drawing/2014/main" id="{0AD384A8-DC85-62DF-0EAE-37470A8D9E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1514" y="2044040"/>
            <a:ext cx="3738748" cy="3738748"/>
          </a:xfrm>
          <a:prstGeom prst="rect">
            <a:avLst/>
          </a:prstGeom>
        </p:spPr>
      </p:pic>
    </p:spTree>
    <p:extLst>
      <p:ext uri="{BB962C8B-B14F-4D97-AF65-F5344CB8AC3E}">
        <p14:creationId xmlns:p14="http://schemas.microsoft.com/office/powerpoint/2010/main" val="4154223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7CC07-0AEF-46B7-B3E2-37375C00AB9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A724105-D519-8D2F-CBFD-E52906382032}"/>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2" name="Title 1">
            <a:extLst>
              <a:ext uri="{FF2B5EF4-FFF2-40B4-BE49-F238E27FC236}">
                <a16:creationId xmlns:a16="http://schemas.microsoft.com/office/drawing/2014/main" id="{195B143F-4D45-1375-7A55-B6FE47AF5F78}"/>
              </a:ext>
            </a:extLst>
          </p:cNvPr>
          <p:cNvSpPr>
            <a:spLocks noGrp="1"/>
          </p:cNvSpPr>
          <p:nvPr>
            <p:ph type="title"/>
          </p:nvPr>
        </p:nvSpPr>
        <p:spPr>
          <a:xfrm>
            <a:off x="535760" y="333235"/>
            <a:ext cx="10818190" cy="1325563"/>
          </a:xfrm>
        </p:spPr>
        <p:txBody>
          <a:bodyPr>
            <a:normAutofit/>
          </a:bodyPr>
          <a:lstStyle/>
          <a:p>
            <a:pPr algn="ctr">
              <a:tabLst>
                <a:tab pos="1395413" algn="l"/>
              </a:tabLst>
            </a:pPr>
            <a:r>
              <a:rPr lang="en-US" sz="5600" b="1" dirty="0">
                <a:solidFill>
                  <a:srgbClr val="FFC000"/>
                </a:solidFill>
                <a:latin typeface="Helvetica"/>
                <a:cs typeface="Helvetica"/>
              </a:rPr>
              <a:t>I’m HERE Badge</a:t>
            </a:r>
            <a:endParaRPr lang="en-US" sz="5600" b="1" dirty="0">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C519BE61-1B2B-93F0-1F1C-1DDEB54AA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16" name="Picture 15" descr="A close-up of a badge&#10;&#10;AI-generated content may be incorrect.">
            <a:extLst>
              <a:ext uri="{FF2B5EF4-FFF2-40B4-BE49-F238E27FC236}">
                <a16:creationId xmlns:a16="http://schemas.microsoft.com/office/drawing/2014/main" id="{AE5404CB-44C8-B1CB-B4D3-3F38ABDDEF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5412" y="1658798"/>
            <a:ext cx="6761175" cy="4000362"/>
          </a:xfrm>
          <a:prstGeom prst="rect">
            <a:avLst/>
          </a:prstGeom>
        </p:spPr>
      </p:pic>
    </p:spTree>
    <p:extLst>
      <p:ext uri="{BB962C8B-B14F-4D97-AF65-F5344CB8AC3E}">
        <p14:creationId xmlns:p14="http://schemas.microsoft.com/office/powerpoint/2010/main" val="459379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9A39-26C2-9C76-08CA-7781135CA00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E98957-113B-B0AF-52FF-4307DB9073E0}"/>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0C71836C-72AF-4F0D-8310-A84FEE477C6C}"/>
              </a:ext>
            </a:extLst>
          </p:cNvPr>
          <p:cNvSpPr>
            <a:spLocks noGrp="1"/>
          </p:cNvSpPr>
          <p:nvPr>
            <p:ph type="title"/>
          </p:nvPr>
        </p:nvSpPr>
        <p:spPr>
          <a:xfrm>
            <a:off x="1372569" y="231604"/>
            <a:ext cx="10818190" cy="1325563"/>
          </a:xfrm>
        </p:spPr>
        <p:txBody>
          <a:bodyPr>
            <a:normAutofit/>
          </a:bodyPr>
          <a:lstStyle/>
          <a:p>
            <a:pPr>
              <a:tabLst>
                <a:tab pos="1395413" algn="l"/>
              </a:tabLst>
            </a:pPr>
            <a:r>
              <a:rPr lang="en-US" sz="6000" b="1" dirty="0">
                <a:solidFill>
                  <a:srgbClr val="FFC000"/>
                </a:solidFill>
                <a:latin typeface="Helvetica"/>
                <a:cs typeface="Helvetica"/>
              </a:rPr>
              <a:t>The NEA Campaign Lab</a:t>
            </a:r>
            <a:endParaRPr lang="en-US" sz="6000" b="1" dirty="0">
              <a:solidFill>
                <a:srgbClr val="FFC000"/>
              </a:solidFill>
              <a:latin typeface="Helvetica" panose="020B0604020202020204" pitchFamily="34" charset="0"/>
              <a:cs typeface="Helvetica" panose="020B0604020202020204" pitchFamily="34" charset="0"/>
            </a:endParaRPr>
          </a:p>
        </p:txBody>
      </p:sp>
      <p:pic>
        <p:nvPicPr>
          <p:cNvPr id="5" name="Content Placeholder 4" descr="A blue and white poster with white text&#10;&#10;Description automatically generated">
            <a:extLst>
              <a:ext uri="{FF2B5EF4-FFF2-40B4-BE49-F238E27FC236}">
                <a16:creationId xmlns:a16="http://schemas.microsoft.com/office/drawing/2014/main" id="{3172276F-1C3A-DBBB-83D2-E460803F19C7}"/>
              </a:ext>
            </a:extLst>
          </p:cNvPr>
          <p:cNvPicPr>
            <a:picLocks noGrp="1" noChangeAspect="1"/>
          </p:cNvPicPr>
          <p:nvPr>
            <p:ph idx="1"/>
          </p:nvPr>
        </p:nvPicPr>
        <p:blipFill>
          <a:blip r:embed="rId4"/>
          <a:stretch>
            <a:fillRect/>
          </a:stretch>
        </p:blipFill>
        <p:spPr>
          <a:xfrm>
            <a:off x="932119" y="1557893"/>
            <a:ext cx="7993864" cy="4690190"/>
          </a:xfrm>
        </p:spPr>
      </p:pic>
      <p:pic>
        <p:nvPicPr>
          <p:cNvPr id="6" name="Picture 5" descr="Logo, company name&#10;&#10;Description automatically generated">
            <a:extLst>
              <a:ext uri="{FF2B5EF4-FFF2-40B4-BE49-F238E27FC236}">
                <a16:creationId xmlns:a16="http://schemas.microsoft.com/office/drawing/2014/main" id="{309CE9D0-1AC8-75B0-2451-8FE858AE47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AE7B7F1E-23FE-0F88-6B71-CCAC70EA186D}"/>
              </a:ext>
            </a:extLst>
          </p:cNvPr>
          <p:cNvPicPr>
            <a:picLocks noChangeAspect="1"/>
          </p:cNvPicPr>
          <p:nvPr/>
        </p:nvPicPr>
        <p:blipFill>
          <a:blip r:embed="rId6"/>
          <a:stretch>
            <a:fillRect/>
          </a:stretch>
        </p:blipFill>
        <p:spPr>
          <a:xfrm>
            <a:off x="9058955" y="2420031"/>
            <a:ext cx="2608489" cy="2986767"/>
          </a:xfrm>
          <a:prstGeom prst="rect">
            <a:avLst/>
          </a:prstGeom>
        </p:spPr>
      </p:pic>
    </p:spTree>
    <p:extLst>
      <p:ext uri="{BB962C8B-B14F-4D97-AF65-F5344CB8AC3E}">
        <p14:creationId xmlns:p14="http://schemas.microsoft.com/office/powerpoint/2010/main" val="14835603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089" y="378179"/>
            <a:ext cx="6174342" cy="83164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4584" y="1209822"/>
            <a:ext cx="3679367" cy="206964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4467" y="3474346"/>
            <a:ext cx="3679484" cy="2659166"/>
          </a:xfrm>
          <a:prstGeom prst="rect">
            <a:avLst/>
          </a:prstGeom>
        </p:spPr>
      </p:pic>
      <p:sp>
        <p:nvSpPr>
          <p:cNvPr id="7" name="TextBox 6"/>
          <p:cNvSpPr txBox="1"/>
          <p:nvPr/>
        </p:nvSpPr>
        <p:spPr>
          <a:xfrm>
            <a:off x="446089" y="1348800"/>
            <a:ext cx="7386696" cy="5509200"/>
          </a:xfrm>
          <a:prstGeom prst="rect">
            <a:avLst/>
          </a:prstGeom>
          <a:noFill/>
        </p:spPr>
        <p:txBody>
          <a:bodyPr wrap="square" rtlCol="0">
            <a:spAutoFit/>
          </a:bodyPr>
          <a:lstStyle/>
          <a:p>
            <a:r>
              <a:rPr lang="en-US" sz="2200" dirty="0">
                <a:latin typeface="Segoe UI Emoji" panose="020B0502040204020203" pitchFamily="34" charset="0"/>
                <a:ea typeface="Segoe UI Emoji" panose="020B0502040204020203" pitchFamily="34" charset="0"/>
              </a:rPr>
              <a:t>NEA’s See Educators Run program trains educators to create and promote a pro–public education platform and connect with voters who share our passion for strong public schools. Participants learn from NEA experts and top political consultants to help develop the confidence and skills needed to run a successful campaign. </a:t>
            </a:r>
          </a:p>
          <a:p>
            <a:endParaRPr lang="en-US" sz="2200" dirty="0">
              <a:latin typeface="Segoe UI Emoji" panose="020B0502040204020203" pitchFamily="34" charset="0"/>
              <a:ea typeface="Segoe UI Emoji" panose="020B0502040204020203" pitchFamily="34" charset="0"/>
            </a:endParaRPr>
          </a:p>
          <a:p>
            <a:r>
              <a:rPr lang="en-US" sz="2200" dirty="0">
                <a:latin typeface="Segoe UI Emoji" panose="020B0502040204020203" pitchFamily="34" charset="0"/>
                <a:ea typeface="Segoe UI Emoji" panose="020B0502040204020203" pitchFamily="34" charset="0"/>
              </a:rPr>
              <a:t>Members learn:</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How to prepare to become a candidate for office</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How to communicate effectively with voters</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Policy talking points to use on the campaign trail </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Fundraising basics</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Tips for recruiting volunteers and running a field operation </a:t>
            </a:r>
          </a:p>
          <a:p>
            <a:pPr marL="342900" indent="-342900">
              <a:buFont typeface="Arial" panose="020B0604020202020204" pitchFamily="34" charset="0"/>
              <a:buChar char="•"/>
            </a:pPr>
            <a:r>
              <a:rPr lang="en-US" sz="2200" dirty="0">
                <a:latin typeface="Segoe UI Emoji" panose="020B0502040204020203" pitchFamily="34" charset="0"/>
                <a:ea typeface="Segoe UI Emoji" panose="020B0502040204020203" pitchFamily="34" charset="0"/>
              </a:rPr>
              <a:t>The nuts and bolts of running a campaign</a:t>
            </a:r>
          </a:p>
          <a:p>
            <a:endParaRPr lang="en-US" sz="2200" dirty="0">
              <a:latin typeface="Segoe UI Emoji" panose="020B0502040204020203" pitchFamily="34" charset="0"/>
              <a:ea typeface="Segoe UI Emoji" panose="020B0502040204020203" pitchFamily="34" charset="0"/>
            </a:endParaRPr>
          </a:p>
        </p:txBody>
      </p:sp>
    </p:spTree>
    <p:extLst>
      <p:ext uri="{BB962C8B-B14F-4D97-AF65-F5344CB8AC3E}">
        <p14:creationId xmlns:p14="http://schemas.microsoft.com/office/powerpoint/2010/main" val="22978557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089" y="378179"/>
            <a:ext cx="6174342" cy="83164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292" y="1526878"/>
            <a:ext cx="3807467" cy="4755102"/>
          </a:xfrm>
          <a:prstGeom prst="rect">
            <a:avLst/>
          </a:prstGeom>
        </p:spPr>
      </p:pic>
      <p:pic>
        <p:nvPicPr>
          <p:cNvPr id="1026" name="Picture 2" descr="सायद 1 व्यक्ति को फोटो हुनसक्छ"/>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967" b="35284"/>
          <a:stretch/>
        </p:blipFill>
        <p:spPr bwMode="auto">
          <a:xfrm>
            <a:off x="5123594" y="1526878"/>
            <a:ext cx="6366791" cy="34591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03321" y="5184475"/>
            <a:ext cx="6806241" cy="1384995"/>
          </a:xfrm>
          <a:prstGeom prst="rect">
            <a:avLst/>
          </a:prstGeom>
          <a:noFill/>
        </p:spPr>
        <p:txBody>
          <a:bodyPr wrap="square" rtlCol="0">
            <a:spAutoFit/>
          </a:bodyPr>
          <a:lstStyle/>
          <a:p>
            <a:pPr algn="ctr"/>
            <a:r>
              <a:rPr lang="en-US" sz="2800" dirty="0">
                <a:solidFill>
                  <a:srgbClr val="263A99"/>
                </a:solidFill>
                <a:latin typeface="Segoe UI Semibold" panose="020B0702040204020203" pitchFamily="34" charset="0"/>
                <a:cs typeface="Segoe UI Semibold" panose="020B0702040204020203" pitchFamily="34" charset="0"/>
              </a:rPr>
              <a:t>See Educators Run Alumni 2024</a:t>
            </a:r>
          </a:p>
          <a:p>
            <a:pPr algn="ctr"/>
            <a:r>
              <a:rPr lang="en-US" sz="2800" dirty="0">
                <a:solidFill>
                  <a:srgbClr val="263A99"/>
                </a:solidFill>
                <a:latin typeface="Segoe UI Semibold" panose="020B0702040204020203" pitchFamily="34" charset="0"/>
                <a:cs typeface="Segoe UI Semibold" panose="020B0702040204020203" pitchFamily="34" charset="0"/>
              </a:rPr>
              <a:t>Charlie Jones is the first LGBTQ+ person elected in Pleasanton, CA history</a:t>
            </a:r>
          </a:p>
        </p:txBody>
      </p:sp>
      <p:sp>
        <p:nvSpPr>
          <p:cNvPr id="11" name="TextBox 10"/>
          <p:cNvSpPr txBox="1"/>
          <p:nvPr/>
        </p:nvSpPr>
        <p:spPr>
          <a:xfrm>
            <a:off x="6849373" y="575263"/>
            <a:ext cx="4740400" cy="523220"/>
          </a:xfrm>
          <a:prstGeom prst="rect">
            <a:avLst/>
          </a:prstGeom>
          <a:solidFill>
            <a:srgbClr val="263A99"/>
          </a:solidFill>
        </p:spPr>
        <p:txBody>
          <a:bodyPr wrap="none" rtlCol="0">
            <a:spAutoFit/>
          </a:bodyPr>
          <a:lstStyle/>
          <a:p>
            <a:r>
              <a:rPr lang="en-US" sz="2800" dirty="0">
                <a:solidFill>
                  <a:schemeClr val="bg1"/>
                </a:solidFill>
                <a:latin typeface="Segoe UI Black" panose="020B0A02040204020203" pitchFamily="34" charset="0"/>
                <a:ea typeface="Segoe UI Black" panose="020B0A02040204020203" pitchFamily="34" charset="0"/>
              </a:rPr>
              <a:t>SCHOOL BOARD VICTORY</a:t>
            </a:r>
          </a:p>
        </p:txBody>
      </p:sp>
    </p:spTree>
    <p:extLst>
      <p:ext uri="{BB962C8B-B14F-4D97-AF65-F5344CB8AC3E}">
        <p14:creationId xmlns:p14="http://schemas.microsoft.com/office/powerpoint/2010/main" val="38393310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D537200F-931D-D834-3293-C7E4B39B97DC}"/>
              </a:ext>
            </a:extLst>
          </p:cNvPr>
          <p:cNvPicPr>
            <a:picLocks noChangeAspect="1"/>
          </p:cNvPicPr>
          <p:nvPr/>
        </p:nvPicPr>
        <p:blipFill rotWithShape="1">
          <a:blip r:embed="rId2"/>
          <a:srcRect l="4667" t="2605" r="3245" b="1456"/>
          <a:stretch/>
        </p:blipFill>
        <p:spPr>
          <a:xfrm>
            <a:off x="0" y="34207"/>
            <a:ext cx="12192001" cy="6947338"/>
          </a:xfrm>
          <a:prstGeom prst="rect">
            <a:avLst/>
          </a:prstGeom>
        </p:spPr>
      </p:pic>
      <p:pic>
        <p:nvPicPr>
          <p:cNvPr id="2" name="Picture 1" descr="Logo, company name&#10;&#10;Description automatically generated">
            <a:extLst>
              <a:ext uri="{FF2B5EF4-FFF2-40B4-BE49-F238E27FC236}">
                <a16:creationId xmlns:a16="http://schemas.microsoft.com/office/drawing/2014/main" id="{C71DFED1-A7F7-CF28-461D-2BE90B1A6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pic>
        <p:nvPicPr>
          <p:cNvPr id="5" name="Picture 4">
            <a:extLst>
              <a:ext uri="{FF2B5EF4-FFF2-40B4-BE49-F238E27FC236}">
                <a16:creationId xmlns:a16="http://schemas.microsoft.com/office/drawing/2014/main" id="{36B031B5-8465-EFE8-C12B-21E7B9D9887C}"/>
              </a:ext>
            </a:extLst>
          </p:cNvPr>
          <p:cNvPicPr>
            <a:picLocks noChangeAspect="1"/>
          </p:cNvPicPr>
          <p:nvPr/>
        </p:nvPicPr>
        <p:blipFill>
          <a:blip r:embed="rId4"/>
          <a:stretch>
            <a:fillRect/>
          </a:stretch>
        </p:blipFill>
        <p:spPr>
          <a:xfrm>
            <a:off x="986619" y="-1"/>
            <a:ext cx="10218761" cy="6947337"/>
          </a:xfrm>
          <a:prstGeom prst="rect">
            <a:avLst/>
          </a:prstGeom>
        </p:spPr>
      </p:pic>
    </p:spTree>
    <p:extLst>
      <p:ext uri="{BB962C8B-B14F-4D97-AF65-F5344CB8AC3E}">
        <p14:creationId xmlns:p14="http://schemas.microsoft.com/office/powerpoint/2010/main" val="3700169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2C12A-6974-AB28-7897-09934B59AB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267E6DE-8BC1-D03B-C482-5DAB77D612AA}"/>
              </a:ext>
            </a:extLst>
          </p:cNvPr>
          <p:cNvPicPr>
            <a:picLocks noChangeAspect="1"/>
          </p:cNvPicPr>
          <p:nvPr/>
        </p:nvPicPr>
        <p:blipFill rotWithShape="1">
          <a:blip r:embed="rId2"/>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FCF05DF3-0048-5D4E-E31B-E2A287EE404B}"/>
              </a:ext>
            </a:extLst>
          </p:cNvPr>
          <p:cNvSpPr>
            <a:spLocks noGrp="1"/>
          </p:cNvSpPr>
          <p:nvPr>
            <p:ph type="title"/>
          </p:nvPr>
        </p:nvSpPr>
        <p:spPr>
          <a:xfrm>
            <a:off x="703250" y="635219"/>
            <a:ext cx="11488750" cy="1325563"/>
          </a:xfrm>
        </p:spPr>
        <p:txBody>
          <a:bodyPr>
            <a:normAutofit/>
          </a:bodyPr>
          <a:lstStyle/>
          <a:p>
            <a:pPr>
              <a:tabLst>
                <a:tab pos="1395413" algn="l"/>
              </a:tabLst>
            </a:pPr>
            <a:r>
              <a:rPr lang="en-US" sz="6000" b="1" dirty="0">
                <a:solidFill>
                  <a:srgbClr val="FFC000"/>
                </a:solidFill>
                <a:latin typeface="Amasis MT Pro Black" panose="020B0604020202020204" pitchFamily="18" charset="0"/>
              </a:rPr>
              <a:t>        And Remember….</a:t>
            </a:r>
          </a:p>
        </p:txBody>
      </p:sp>
      <p:sp>
        <p:nvSpPr>
          <p:cNvPr id="5" name="Content Placeholder 4">
            <a:extLst>
              <a:ext uri="{FF2B5EF4-FFF2-40B4-BE49-F238E27FC236}">
                <a16:creationId xmlns:a16="http://schemas.microsoft.com/office/drawing/2014/main" id="{6C07E1C7-7CE9-1F77-894C-BF1E252781FB}"/>
              </a:ext>
            </a:extLst>
          </p:cNvPr>
          <p:cNvSpPr>
            <a:spLocks noGrp="1"/>
          </p:cNvSpPr>
          <p:nvPr>
            <p:ph idx="1"/>
          </p:nvPr>
        </p:nvSpPr>
        <p:spPr>
          <a:xfrm>
            <a:off x="1088720" y="2596000"/>
            <a:ext cx="10515600" cy="4351338"/>
          </a:xfrm>
        </p:spPr>
        <p:txBody>
          <a:bodyPr>
            <a:normAutofit/>
          </a:bodyPr>
          <a:lstStyle/>
          <a:p>
            <a:pPr marL="0" indent="0">
              <a:buNone/>
            </a:pPr>
            <a:r>
              <a:rPr lang="en-US" sz="13800" b="1" dirty="0">
                <a:ln w="22225">
                  <a:solidFill>
                    <a:schemeClr val="accent2"/>
                  </a:solidFill>
                  <a:prstDash val="solid"/>
                </a:ln>
                <a:solidFill>
                  <a:schemeClr val="accent2">
                    <a:lumMod val="40000"/>
                    <a:lumOff val="60000"/>
                  </a:schemeClr>
                </a:solidFill>
              </a:rPr>
              <a:t>YOUR WHY!</a:t>
            </a:r>
          </a:p>
        </p:txBody>
      </p:sp>
    </p:spTree>
    <p:extLst>
      <p:ext uri="{BB962C8B-B14F-4D97-AF65-F5344CB8AC3E}">
        <p14:creationId xmlns:p14="http://schemas.microsoft.com/office/powerpoint/2010/main" val="7138820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912D5F67-6EBA-2797-FDF5-B74AC7D5D0D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B3D7723-A703-8884-1891-A014EE7F7D14}"/>
              </a:ext>
            </a:extLst>
          </p:cNvPr>
          <p:cNvPicPr>
            <a:picLocks noChangeAspect="1"/>
          </p:cNvPicPr>
          <p:nvPr/>
        </p:nvPicPr>
        <p:blipFill rotWithShape="1">
          <a:blip r:embed="rId3"/>
          <a:srcRect l="4667" t="2605" r="3245" b="1456"/>
          <a:stretch/>
        </p:blipFill>
        <p:spPr>
          <a:xfrm>
            <a:off x="0" y="0"/>
            <a:ext cx="12192001" cy="6947338"/>
          </a:xfrm>
          <a:prstGeom prst="rect">
            <a:avLst/>
          </a:prstGeom>
        </p:spPr>
      </p:pic>
      <p:sp>
        <p:nvSpPr>
          <p:cNvPr id="48" name="Shape 48">
            <a:extLst>
              <a:ext uri="{FF2B5EF4-FFF2-40B4-BE49-F238E27FC236}">
                <a16:creationId xmlns:a16="http://schemas.microsoft.com/office/drawing/2014/main" id="{7D9AFAC0-F8AD-B066-070B-33A973EA4922}"/>
              </a:ext>
            </a:extLst>
          </p:cNvPr>
          <p:cNvSpPr txBox="1">
            <a:spLocks noGrp="1"/>
          </p:cNvSpPr>
          <p:nvPr>
            <p:ph type="body" idx="1"/>
          </p:nvPr>
        </p:nvSpPr>
        <p:spPr>
          <a:xfrm>
            <a:off x="1474994" y="1329663"/>
            <a:ext cx="8096869" cy="4972974"/>
          </a:xfrm>
          <a:prstGeom prst="rect">
            <a:avLst/>
          </a:prstGeom>
          <a:ln>
            <a:noFill/>
          </a:ln>
        </p:spPr>
        <p:txBody>
          <a:bodyPr lIns="121897" tIns="121897" rIns="121897" bIns="121897" anchor="t" anchorCtr="0">
            <a:noAutofit/>
          </a:bodyPr>
          <a:lstStyle/>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None/>
            </a:pPr>
            <a:endParaRPr lang="en-US" sz="4400" b="1" dirty="0">
              <a:solidFill>
                <a:schemeClr val="accent2">
                  <a:lumMod val="60000"/>
                  <a:lumOff val="40000"/>
                </a:schemeClr>
              </a:solidFill>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sp>
        <p:nvSpPr>
          <p:cNvPr id="10" name="Title 1">
            <a:extLst>
              <a:ext uri="{FF2B5EF4-FFF2-40B4-BE49-F238E27FC236}">
                <a16:creationId xmlns:a16="http://schemas.microsoft.com/office/drawing/2014/main" id="{449964D2-B0D3-785D-F738-51B16436F694}"/>
              </a:ext>
            </a:extLst>
          </p:cNvPr>
          <p:cNvSpPr>
            <a:spLocks noGrp="1"/>
          </p:cNvSpPr>
          <p:nvPr>
            <p:ph type="title"/>
          </p:nvPr>
        </p:nvSpPr>
        <p:spPr>
          <a:xfrm>
            <a:off x="351625" y="925298"/>
            <a:ext cx="11488750" cy="1325563"/>
          </a:xfrm>
        </p:spPr>
        <p:txBody>
          <a:bodyPr>
            <a:normAutofit fontScale="90000"/>
          </a:bodyPr>
          <a:lstStyle/>
          <a:p>
            <a:pPr algn="ctr">
              <a:tabLst>
                <a:tab pos="1395413" algn="l"/>
              </a:tabLst>
            </a:pPr>
            <a:r>
              <a:rPr lang="en-US" sz="6000" b="1" dirty="0">
                <a:solidFill>
                  <a:srgbClr val="FFC000"/>
                </a:solidFill>
                <a:latin typeface="Helvetica" panose="020B0604020202020204" pitchFamily="34" charset="0"/>
                <a:cs typeface="Helvetica" panose="020B0604020202020204" pitchFamily="34" charset="0"/>
              </a:rPr>
              <a:t>NEA Members </a:t>
            </a:r>
            <a:br>
              <a:rPr lang="en-US" sz="6000" b="1" dirty="0">
                <a:solidFill>
                  <a:srgbClr val="FFC000"/>
                </a:solidFill>
                <a:latin typeface="Helvetica" panose="020B0604020202020204" pitchFamily="34" charset="0"/>
                <a:cs typeface="Helvetica" panose="020B0604020202020204" pitchFamily="34" charset="0"/>
              </a:rPr>
            </a:br>
            <a:r>
              <a:rPr lang="en-US" sz="6000" b="1" dirty="0">
                <a:solidFill>
                  <a:srgbClr val="FFC000"/>
                </a:solidFill>
                <a:latin typeface="Helvetica" panose="020B0604020202020204" pitchFamily="34" charset="0"/>
                <a:cs typeface="Helvetica" panose="020B0604020202020204" pitchFamily="34" charset="0"/>
              </a:rPr>
              <a:t>and External Audiences</a:t>
            </a:r>
          </a:p>
        </p:txBody>
      </p:sp>
      <p:sp>
        <p:nvSpPr>
          <p:cNvPr id="3" name="Rectangle 2">
            <a:extLst>
              <a:ext uri="{FF2B5EF4-FFF2-40B4-BE49-F238E27FC236}">
                <a16:creationId xmlns:a16="http://schemas.microsoft.com/office/drawing/2014/main" id="{7115E7AB-E133-2031-21B5-C510B24B90A1}"/>
              </a:ext>
            </a:extLst>
          </p:cNvPr>
          <p:cNvSpPr/>
          <p:nvPr/>
        </p:nvSpPr>
        <p:spPr>
          <a:xfrm>
            <a:off x="1157288" y="1329663"/>
            <a:ext cx="10066972" cy="1815882"/>
          </a:xfrm>
          <a:prstGeom prst="rect">
            <a:avLst/>
          </a:prstGeom>
        </p:spPr>
        <p:txBody>
          <a:bodyPr wrap="square">
            <a:spAutoFit/>
          </a:bodyPr>
          <a:lstStyle/>
          <a:p>
            <a:pPr marL="457200" indent="-457200">
              <a:buFont typeface="Arial" panose="020B0604020202020204" pitchFamily="34" charset="0"/>
              <a:buChar char="•"/>
            </a:pPr>
            <a:endParaRPr lang="en-US" sz="2800" b="1" dirty="0">
              <a:solidFill>
                <a:schemeClr val="accent2">
                  <a:lumMod val="40000"/>
                  <a:lumOff val="60000"/>
                </a:schemeClr>
              </a:solidFill>
            </a:endParaRPr>
          </a:p>
          <a:p>
            <a:endParaRPr lang="en-US" sz="2800" b="1" dirty="0">
              <a:solidFill>
                <a:schemeClr val="accent2"/>
              </a:solidFill>
            </a:endParaRPr>
          </a:p>
          <a:p>
            <a:endParaRPr lang="en-US" sz="2800" b="1" dirty="0">
              <a:solidFill>
                <a:schemeClr val="accent2"/>
              </a:solidFill>
            </a:endParaRPr>
          </a:p>
          <a:p>
            <a:endParaRPr lang="en-US" sz="2800" b="1" dirty="0">
              <a:solidFill>
                <a:schemeClr val="accent2"/>
              </a:solidFill>
            </a:endParaRPr>
          </a:p>
        </p:txBody>
      </p:sp>
      <p:sp>
        <p:nvSpPr>
          <p:cNvPr id="4" name="TextBox 3">
            <a:extLst>
              <a:ext uri="{FF2B5EF4-FFF2-40B4-BE49-F238E27FC236}">
                <a16:creationId xmlns:a16="http://schemas.microsoft.com/office/drawing/2014/main" id="{06CFEEA6-A4BB-BBB1-6570-60FE1177086C}"/>
              </a:ext>
            </a:extLst>
          </p:cNvPr>
          <p:cNvSpPr txBox="1"/>
          <p:nvPr/>
        </p:nvSpPr>
        <p:spPr>
          <a:xfrm>
            <a:off x="1327759" y="2419794"/>
            <a:ext cx="9389247" cy="3539430"/>
          </a:xfrm>
          <a:prstGeom prst="rect">
            <a:avLst/>
          </a:prstGeom>
          <a:noFill/>
        </p:spPr>
        <p:txBody>
          <a:bodyPr wrap="square">
            <a:spAutoFit/>
          </a:bodyPr>
          <a:lstStyle/>
          <a:p>
            <a:r>
              <a:rPr lang="en-US" sz="2800" dirty="0">
                <a:solidFill>
                  <a:srgbClr val="FFC000"/>
                </a:solidFill>
                <a:latin typeface="Avenir Next LT Pro Light" panose="020B0304020202020204" pitchFamily="34" charset="0"/>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Tree>
    <p:extLst>
      <p:ext uri="{BB962C8B-B14F-4D97-AF65-F5344CB8AC3E}">
        <p14:creationId xmlns:p14="http://schemas.microsoft.com/office/powerpoint/2010/main" val="4147030165"/>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DE28A6C-AF1A-285D-6112-92A70B0CFC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AD7A3B-3A9B-3518-1486-460AAC37D42F}"/>
              </a:ext>
            </a:extLst>
          </p:cNvPr>
          <p:cNvPicPr>
            <a:picLocks noChangeAspect="1"/>
          </p:cNvPicPr>
          <p:nvPr/>
        </p:nvPicPr>
        <p:blipFill rotWithShape="1">
          <a:blip r:embed="rId3"/>
          <a:srcRect l="4667" t="2605" r="3245" b="1456"/>
          <a:stretch/>
        </p:blipFill>
        <p:spPr>
          <a:xfrm>
            <a:off x="-1" y="0"/>
            <a:ext cx="12192001" cy="6947338"/>
          </a:xfrm>
          <a:prstGeom prst="rect">
            <a:avLst/>
          </a:prstGeom>
        </p:spPr>
      </p:pic>
      <p:sp>
        <p:nvSpPr>
          <p:cNvPr id="2" name="Title 1">
            <a:extLst>
              <a:ext uri="{FF2B5EF4-FFF2-40B4-BE49-F238E27FC236}">
                <a16:creationId xmlns:a16="http://schemas.microsoft.com/office/drawing/2014/main" id="{C7EF1DF8-45AA-C995-1881-133F7FB1B475}"/>
              </a:ext>
            </a:extLst>
          </p:cNvPr>
          <p:cNvSpPr>
            <a:spLocks noGrp="1"/>
          </p:cNvSpPr>
          <p:nvPr>
            <p:ph type="title"/>
          </p:nvPr>
        </p:nvSpPr>
        <p:spPr>
          <a:xfrm>
            <a:off x="2150707" y="691583"/>
            <a:ext cx="7889503" cy="1415969"/>
          </a:xfrm>
        </p:spPr>
        <p:txBody>
          <a:bodyPr>
            <a:normAutofit/>
          </a:bodyPr>
          <a:lstStyle/>
          <a:p>
            <a:pPr>
              <a:tabLst>
                <a:tab pos="1395413" algn="l"/>
              </a:tabLst>
            </a:pPr>
            <a:r>
              <a:rPr lang="en-US" sz="6000" b="1" dirty="0">
                <a:solidFill>
                  <a:srgbClr val="FFC000"/>
                </a:solidFill>
                <a:latin typeface="Helvetica" panose="020B0604020202020204" pitchFamily="34" charset="0"/>
                <a:cs typeface="Helvetica" panose="020B0604020202020204" pitchFamily="34" charset="0"/>
              </a:rPr>
              <a:t>LGBTQ+ Resources</a:t>
            </a:r>
          </a:p>
        </p:txBody>
      </p:sp>
      <p:sp>
        <p:nvSpPr>
          <p:cNvPr id="3" name="Content Placeholder 2">
            <a:extLst>
              <a:ext uri="{FF2B5EF4-FFF2-40B4-BE49-F238E27FC236}">
                <a16:creationId xmlns:a16="http://schemas.microsoft.com/office/drawing/2014/main" id="{66B270AF-DD4B-3D68-74AF-3A19D852BC7B}"/>
              </a:ext>
            </a:extLst>
          </p:cNvPr>
          <p:cNvSpPr>
            <a:spLocks noGrp="1"/>
          </p:cNvSpPr>
          <p:nvPr>
            <p:ph idx="1"/>
          </p:nvPr>
        </p:nvSpPr>
        <p:spPr>
          <a:xfrm>
            <a:off x="807520" y="2099530"/>
            <a:ext cx="11027910" cy="4690190"/>
          </a:xfrm>
        </p:spPr>
        <p:txBody>
          <a:bodyPr vert="horz" lIns="91440" tIns="45720" rIns="91440" bIns="45720" rtlCol="0" anchor="t">
            <a:noAutofit/>
          </a:bodyPr>
          <a:lstStyle/>
          <a:p>
            <a:pPr>
              <a:spcBef>
                <a:spcPts val="0"/>
              </a:spcBef>
              <a:buFont typeface="Wingdings" panose="05000000000000000000" pitchFamily="2" charset="2"/>
              <a:buChar char="§"/>
            </a:pPr>
            <a:r>
              <a:rPr lang="en-US" sz="2600" b="1">
                <a:solidFill>
                  <a:srgbClr val="FFCCCC"/>
                </a:solidFill>
                <a:latin typeface="Helvetica"/>
                <a:ea typeface="Calibri"/>
                <a:cs typeface="Helvetica"/>
              </a:rPr>
              <a:t>Model School Board Resolutions and Policies</a:t>
            </a:r>
            <a:endParaRPr lang="en-US" sz="2600" b="1">
              <a:solidFill>
                <a:srgbClr val="FFCCCC"/>
              </a:solidFill>
              <a:latin typeface="Helvetica" panose="020B0604020202020204" pitchFamily="34" charset="0"/>
              <a:ea typeface="Calibri" panose="020F0502020204030204" pitchFamily="34" charset="0"/>
              <a:cs typeface="Helvetica" panose="020B0604020202020204" pitchFamily="34" charset="0"/>
            </a:endParaRPr>
          </a:p>
          <a:p>
            <a:pPr>
              <a:spcBef>
                <a:spcPts val="0"/>
              </a:spcBef>
              <a:buFont typeface="Wingdings" panose="05000000000000000000" pitchFamily="2" charset="2"/>
              <a:buChar char="§"/>
            </a:pPr>
            <a:endParaRPr lang="en-US" sz="2600" b="1">
              <a:solidFill>
                <a:srgbClr val="FFCCCC"/>
              </a:solidFill>
              <a:effectLst/>
              <a:latin typeface="Helvetica" panose="020B0604020202020204" pitchFamily="34" charset="0"/>
              <a:ea typeface="Calibri" panose="020F0502020204030204" pitchFamily="34" charset="0"/>
              <a:cs typeface="Helvetica" panose="020B0604020202020204" pitchFamily="34" charset="0"/>
            </a:endParaRPr>
          </a:p>
          <a:p>
            <a:pPr>
              <a:spcBef>
                <a:spcPts val="0"/>
              </a:spcBef>
              <a:buFont typeface="Wingdings" panose="05000000000000000000" pitchFamily="2" charset="2"/>
              <a:buChar char="§"/>
            </a:pPr>
            <a:r>
              <a:rPr lang="en-US" sz="2600" b="1">
                <a:solidFill>
                  <a:srgbClr val="FFCCCC"/>
                </a:solidFill>
                <a:latin typeface="Helvetica"/>
                <a:ea typeface="Calibri"/>
                <a:cs typeface="Helvetica"/>
              </a:rPr>
              <a:t>NEA LGBTQ+ Trainings (virtual and in-person)</a:t>
            </a:r>
          </a:p>
          <a:p>
            <a:pPr>
              <a:spcBef>
                <a:spcPts val="0"/>
              </a:spcBef>
              <a:buFont typeface="Wingdings" panose="05000000000000000000" pitchFamily="2" charset="2"/>
              <a:buChar char="§"/>
            </a:pPr>
            <a:endParaRPr lang="en-US" sz="2600" b="1">
              <a:solidFill>
                <a:srgbClr val="FFCCCC"/>
              </a:solidFill>
              <a:latin typeface="Helvetica" panose="020B0604020202020204" pitchFamily="34" charset="0"/>
              <a:ea typeface="Calibri" panose="020F0502020204030204" pitchFamily="34" charset="0"/>
              <a:cs typeface="Helvetica" panose="020B0604020202020204" pitchFamily="34" charset="0"/>
            </a:endParaRPr>
          </a:p>
          <a:p>
            <a:pPr>
              <a:spcBef>
                <a:spcPts val="0"/>
              </a:spcBef>
              <a:buFont typeface="Wingdings" panose="05000000000000000000" pitchFamily="2" charset="2"/>
              <a:buChar char="§"/>
            </a:pPr>
            <a:r>
              <a:rPr lang="en-US" sz="2600" b="1">
                <a:solidFill>
                  <a:srgbClr val="FFCCCC"/>
                </a:solidFill>
                <a:latin typeface="Helvetica"/>
                <a:ea typeface="Calibri"/>
                <a:cs typeface="Helvetica"/>
              </a:rPr>
              <a:t>NEA LGBTQ+ Caucus – you can be a member.</a:t>
            </a:r>
          </a:p>
          <a:p>
            <a:pPr>
              <a:spcBef>
                <a:spcPts val="0"/>
              </a:spcBef>
              <a:buFont typeface="Wingdings" panose="05000000000000000000" pitchFamily="2" charset="2"/>
              <a:buChar char="§"/>
            </a:pPr>
            <a:endParaRPr lang="en-US" sz="2600" b="1">
              <a:solidFill>
                <a:srgbClr val="FFCCCC"/>
              </a:solidFill>
              <a:latin typeface="Helvetica"/>
              <a:ea typeface="Calibri"/>
              <a:cs typeface="Helvetica"/>
            </a:endParaRPr>
          </a:p>
          <a:p>
            <a:pPr>
              <a:spcBef>
                <a:spcPts val="0"/>
              </a:spcBef>
              <a:buFont typeface="Wingdings" panose="05000000000000000000" pitchFamily="2" charset="2"/>
              <a:buChar char="§"/>
            </a:pPr>
            <a:r>
              <a:rPr lang="en-US" sz="2600" b="1">
                <a:solidFill>
                  <a:srgbClr val="FFCCCC"/>
                </a:solidFill>
                <a:latin typeface="Helvetica"/>
                <a:ea typeface="Calibri"/>
                <a:cs typeface="Helvetica"/>
              </a:rPr>
              <a:t>NEA Action Center</a:t>
            </a:r>
          </a:p>
          <a:p>
            <a:pPr>
              <a:spcBef>
                <a:spcPts val="0"/>
              </a:spcBef>
              <a:buFont typeface="Wingdings" panose="05000000000000000000" pitchFamily="2" charset="2"/>
              <a:buChar char="§"/>
            </a:pPr>
            <a:endParaRPr lang="en-US" sz="2600" b="1">
              <a:solidFill>
                <a:srgbClr val="FFCCCC"/>
              </a:solidFill>
              <a:latin typeface="Helvetica"/>
              <a:ea typeface="Calibri"/>
              <a:cs typeface="Helvetica"/>
            </a:endParaRPr>
          </a:p>
          <a:p>
            <a:pPr>
              <a:spcBef>
                <a:spcPts val="0"/>
              </a:spcBef>
              <a:buFont typeface="Wingdings" panose="05000000000000000000" pitchFamily="2" charset="2"/>
              <a:buChar char="§"/>
            </a:pPr>
            <a:r>
              <a:rPr lang="en-US" sz="2600" b="1">
                <a:solidFill>
                  <a:srgbClr val="FFCCCC"/>
                </a:solidFill>
                <a:latin typeface="Helvetica"/>
                <a:ea typeface="Calibri"/>
                <a:cs typeface="Helvetica"/>
              </a:rPr>
              <a:t>NEA </a:t>
            </a:r>
            <a:r>
              <a:rPr lang="en-US" sz="2600" b="1" err="1">
                <a:solidFill>
                  <a:srgbClr val="FFCCCC"/>
                </a:solidFill>
                <a:latin typeface="Helvetica"/>
                <a:ea typeface="Calibri"/>
                <a:cs typeface="Helvetica"/>
              </a:rPr>
              <a:t>Edjustice</a:t>
            </a:r>
            <a:r>
              <a:rPr lang="en-US" sz="2600" b="1">
                <a:solidFill>
                  <a:srgbClr val="FFCCCC"/>
                </a:solidFill>
                <a:latin typeface="Helvetica"/>
                <a:ea typeface="Calibri"/>
                <a:cs typeface="Helvetica"/>
              </a:rPr>
              <a:t> </a:t>
            </a:r>
          </a:p>
        </p:txBody>
      </p:sp>
      <p:pic>
        <p:nvPicPr>
          <p:cNvPr id="6" name="Picture 5" descr="Logo, company name&#10;&#10;Description automatically generated">
            <a:extLst>
              <a:ext uri="{FF2B5EF4-FFF2-40B4-BE49-F238E27FC236}">
                <a16:creationId xmlns:a16="http://schemas.microsoft.com/office/drawing/2014/main" id="{460C0367-6D0F-04F1-C6A9-D9A66D47E3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1" y="6256638"/>
            <a:ext cx="470169" cy="523724"/>
          </a:xfrm>
          <a:prstGeom prst="rect">
            <a:avLst/>
          </a:prstGeom>
        </p:spPr>
      </p:pic>
    </p:spTree>
    <p:extLst>
      <p:ext uri="{BB962C8B-B14F-4D97-AF65-F5344CB8AC3E}">
        <p14:creationId xmlns:p14="http://schemas.microsoft.com/office/powerpoint/2010/main" val="18147808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58F331B1-CA10-457B-93FF-15271F1A3FF7}"/>
</file>

<file path=customXml/itemProps2.xml><?xml version="1.0" encoding="utf-8"?>
<ds:datastoreItem xmlns:ds="http://schemas.openxmlformats.org/officeDocument/2006/customXml" ds:itemID="{5C2D161B-CCF4-4C15-8E1A-5852FB2E5F2E}"/>
</file>

<file path=customXml/itemProps3.xml><?xml version="1.0" encoding="utf-8"?>
<ds:datastoreItem xmlns:ds="http://schemas.openxmlformats.org/officeDocument/2006/customXml" ds:itemID="{B3FE1BAA-37BB-409C-AD82-31FB9B4DAFBC}"/>
</file>

<file path=docProps/app.xml><?xml version="1.0" encoding="utf-8"?>
<Properties xmlns="http://schemas.openxmlformats.org/officeDocument/2006/extended-properties" xmlns:vt="http://schemas.openxmlformats.org/officeDocument/2006/docPropsVTypes">
  <TotalTime>542</TotalTime>
  <Words>4733</Words>
  <Application>Microsoft Office PowerPoint</Application>
  <PresentationFormat>Widescreen</PresentationFormat>
  <Paragraphs>484</Paragraphs>
  <Slides>58</Slides>
  <Notes>52</Notes>
  <HiddenSlides>2</HiddenSlides>
  <MMClips>6</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58</vt:i4>
      </vt:variant>
    </vt:vector>
  </HeadingPairs>
  <TitlesOfParts>
    <vt:vector size="78" baseType="lpstr">
      <vt:lpstr>Amasis MT Pro Black</vt:lpstr>
      <vt:lpstr>Aptos</vt:lpstr>
      <vt:lpstr>Aptos Display</vt:lpstr>
      <vt:lpstr>Arial</vt:lpstr>
      <vt:lpstr>Avenir Next LT Pro</vt:lpstr>
      <vt:lpstr>Avenir Next LT Pro Light</vt:lpstr>
      <vt:lpstr>Calibri</vt:lpstr>
      <vt:lpstr>Calibri Light</vt:lpstr>
      <vt:lpstr>Canva Sans</vt:lpstr>
      <vt:lpstr>Courier New</vt:lpstr>
      <vt:lpstr>Georgia</vt:lpstr>
      <vt:lpstr>Helvetica</vt:lpstr>
      <vt:lpstr>Lato</vt:lpstr>
      <vt:lpstr>Segoe UI Black</vt:lpstr>
      <vt:lpstr>Segoe UI Emoji</vt:lpstr>
      <vt:lpstr>Segoe UI Semibold</vt:lpstr>
      <vt:lpstr>TiemposText</vt:lpstr>
      <vt:lpstr>Wingdings</vt:lpstr>
      <vt:lpstr>Office Theme</vt:lpstr>
      <vt:lpstr>1_office theme</vt:lpstr>
      <vt:lpstr>PowerPoint Presentation</vt:lpstr>
      <vt:lpstr>NEA Members  and External Audiences</vt:lpstr>
      <vt:lpstr>Agenda</vt:lpstr>
      <vt:lpstr>PowerPoint Presentation</vt:lpstr>
      <vt:lpstr>        Know Your Why</vt:lpstr>
      <vt:lpstr>Shared Cored Values </vt:lpstr>
      <vt:lpstr>Shared Cored Values </vt:lpstr>
      <vt:lpstr>4 Prong Approach </vt:lpstr>
      <vt:lpstr>Inversion of the Legal Landscape</vt:lpstr>
      <vt:lpstr>Anti-LGBTQ+ Executive Order(s)</vt:lpstr>
      <vt:lpstr>Executive Order(s)</vt:lpstr>
      <vt:lpstr>Protections at State &amp; Local Levels</vt:lpstr>
      <vt:lpstr>Protections at the District Level </vt:lpstr>
      <vt:lpstr>Federal Protections </vt:lpstr>
      <vt:lpstr> What Can You Do:</vt:lpstr>
      <vt:lpstr>Government Relations</vt:lpstr>
      <vt:lpstr>Government Relations</vt:lpstr>
      <vt:lpstr> What Can You Do RIGHT NOW?</vt:lpstr>
      <vt:lpstr>Member Engagement</vt:lpstr>
      <vt:lpstr>We Need Action</vt:lpstr>
      <vt:lpstr>Examples from other states</vt:lpstr>
      <vt:lpstr>Moving Forward</vt:lpstr>
      <vt:lpstr>In your state/local….</vt:lpstr>
      <vt:lpstr>Problem vs. Issue</vt:lpstr>
      <vt:lpstr>Problem vs. Issue</vt:lpstr>
      <vt:lpstr>We Need Messaging!</vt:lpstr>
      <vt:lpstr>PowerPoint Presentation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School is a place where childhood happens. Most of us believe that every child, whatever their color, sexual orientation, background or zip code, has the right to learn in a supportive environment that respects their humanity, upholds their dignity, and responds fairly to mistakes and mis-steps.   </vt:lpstr>
      <vt:lpstr>But today, certain politicians fuel divisions so they can take resources away from our schools while they let the wealthiest few get away with not paying their fair share. They then blame parents, teachers and students to distract from these failures. They send police into schools to harm students who are Black, brown, LGBTQ+ or disabled for making mistakes that — for wealthy white kids — are deemed part of growing up and learning.    </vt:lpstr>
      <vt:lpstr>Our schools must treat every child as equal, especially in situations of conflict. We make the future, and by joining together — parents and teachers, LGBTQ+, Black, white, and brown — we can make every neighborhood public school a place where all children can learn, grow, and thrive.    </vt:lpstr>
      <vt:lpstr>   </vt:lpstr>
      <vt:lpstr>   </vt:lpstr>
      <vt:lpstr>PowerPoint Presentation</vt:lpstr>
      <vt:lpstr>   </vt:lpstr>
      <vt:lpstr>   </vt:lpstr>
      <vt:lpstr>   </vt:lpstr>
      <vt:lpstr>PowerPoint Presentation</vt:lpstr>
      <vt:lpstr>Now, identify your issue</vt:lpstr>
      <vt:lpstr>Now, let’s hear from you…</vt:lpstr>
      <vt:lpstr>NEA LGBTQ+ Resources</vt:lpstr>
      <vt:lpstr>Making Gay History</vt:lpstr>
      <vt:lpstr>I’m HERE Badge</vt:lpstr>
      <vt:lpstr>The NEA Campaign Lab</vt:lpstr>
      <vt:lpstr>PowerPoint Presentation</vt:lpstr>
      <vt:lpstr>PowerPoint Presentation</vt:lpstr>
      <vt:lpstr>PowerPoint Presentation</vt:lpstr>
      <vt:lpstr>        And Remember….</vt:lpstr>
      <vt:lpstr>NEA Members  and External Audiences</vt:lpstr>
      <vt:lpstr>LGBTQ+ Resources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Brisson, Anthony [NEA]</dc:creator>
  <cp:lastModifiedBy>Brisson, Anthony [NEA]</cp:lastModifiedBy>
  <cp:revision>67</cp:revision>
  <dcterms:created xsi:type="dcterms:W3CDTF">2025-01-23T01:12:50Z</dcterms:created>
  <dcterms:modified xsi:type="dcterms:W3CDTF">2025-09-24T15:58:01Z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