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7" r:id="rId5"/>
    <p:sldMasterId id="2147483659" r:id="rId6"/>
    <p:sldMasterId id="2147483662" r:id="rId7"/>
  </p:sldMasterIdLst>
  <p:notesMasterIdLst>
    <p:notesMasterId r:id="rId102"/>
  </p:notesMasterIdLst>
  <p:sldIdLst>
    <p:sldId id="364" r:id="rId8"/>
    <p:sldId id="256" r:id="rId9"/>
    <p:sldId id="421" r:id="rId10"/>
    <p:sldId id="439" r:id="rId11"/>
    <p:sldId id="393" r:id="rId12"/>
    <p:sldId id="258" r:id="rId13"/>
    <p:sldId id="365" r:id="rId14"/>
    <p:sldId id="259" r:id="rId15"/>
    <p:sldId id="260" r:id="rId16"/>
    <p:sldId id="395" r:id="rId17"/>
    <p:sldId id="368" r:id="rId18"/>
    <p:sldId id="272" r:id="rId19"/>
    <p:sldId id="273" r:id="rId20"/>
    <p:sldId id="274" r:id="rId21"/>
    <p:sldId id="1405" r:id="rId22"/>
    <p:sldId id="276" r:id="rId23"/>
    <p:sldId id="277" r:id="rId24"/>
    <p:sldId id="428" r:id="rId25"/>
    <p:sldId id="427" r:id="rId26"/>
    <p:sldId id="1406" r:id="rId27"/>
    <p:sldId id="282" r:id="rId28"/>
    <p:sldId id="283" r:id="rId29"/>
    <p:sldId id="317" r:id="rId30"/>
    <p:sldId id="318" r:id="rId31"/>
    <p:sldId id="319" r:id="rId32"/>
    <p:sldId id="320" r:id="rId33"/>
    <p:sldId id="321" r:id="rId34"/>
    <p:sldId id="381" r:id="rId35"/>
    <p:sldId id="322" r:id="rId36"/>
    <p:sldId id="323" r:id="rId37"/>
    <p:sldId id="1419" r:id="rId38"/>
    <p:sldId id="1403" r:id="rId39"/>
    <p:sldId id="394" r:id="rId40"/>
    <p:sldId id="297" r:id="rId41"/>
    <p:sldId id="298" r:id="rId42"/>
    <p:sldId id="299" r:id="rId43"/>
    <p:sldId id="300" r:id="rId44"/>
    <p:sldId id="301" r:id="rId45"/>
    <p:sldId id="302" r:id="rId46"/>
    <p:sldId id="303" r:id="rId47"/>
    <p:sldId id="304" r:id="rId48"/>
    <p:sldId id="305" r:id="rId49"/>
    <p:sldId id="306" r:id="rId50"/>
    <p:sldId id="1402" r:id="rId51"/>
    <p:sldId id="307" r:id="rId52"/>
    <p:sldId id="308" r:id="rId53"/>
    <p:sldId id="309" r:id="rId54"/>
    <p:sldId id="310" r:id="rId55"/>
    <p:sldId id="311" r:id="rId56"/>
    <p:sldId id="312" r:id="rId57"/>
    <p:sldId id="313" r:id="rId58"/>
    <p:sldId id="385" r:id="rId59"/>
    <p:sldId id="314" r:id="rId60"/>
    <p:sldId id="377" r:id="rId61"/>
    <p:sldId id="284" r:id="rId62"/>
    <p:sldId id="431" r:id="rId63"/>
    <p:sldId id="1407" r:id="rId64"/>
    <p:sldId id="429" r:id="rId65"/>
    <p:sldId id="370" r:id="rId66"/>
    <p:sldId id="1400" r:id="rId67"/>
    <p:sldId id="1266" r:id="rId68"/>
    <p:sldId id="1269" r:id="rId69"/>
    <p:sldId id="1270" r:id="rId70"/>
    <p:sldId id="292" r:id="rId71"/>
    <p:sldId id="293" r:id="rId72"/>
    <p:sldId id="294" r:id="rId73"/>
    <p:sldId id="295" r:id="rId74"/>
    <p:sldId id="373" r:id="rId75"/>
    <p:sldId id="296" r:id="rId76"/>
    <p:sldId id="375" r:id="rId77"/>
    <p:sldId id="433" r:id="rId78"/>
    <p:sldId id="379" r:id="rId79"/>
    <p:sldId id="437" r:id="rId80"/>
    <p:sldId id="436" r:id="rId81"/>
    <p:sldId id="435" r:id="rId82"/>
    <p:sldId id="434" r:id="rId83"/>
    <p:sldId id="324" r:id="rId84"/>
    <p:sldId id="325" r:id="rId85"/>
    <p:sldId id="288" r:id="rId86"/>
    <p:sldId id="1408" r:id="rId87"/>
    <p:sldId id="1409" r:id="rId88"/>
    <p:sldId id="1410" r:id="rId89"/>
    <p:sldId id="1412" r:id="rId90"/>
    <p:sldId id="1413" r:id="rId91"/>
    <p:sldId id="1421" r:id="rId92"/>
    <p:sldId id="1414" r:id="rId93"/>
    <p:sldId id="1415" r:id="rId94"/>
    <p:sldId id="1416" r:id="rId95"/>
    <p:sldId id="1417" r:id="rId96"/>
    <p:sldId id="1418" r:id="rId97"/>
    <p:sldId id="1420" r:id="rId98"/>
    <p:sldId id="1422" r:id="rId99"/>
    <p:sldId id="1411" r:id="rId100"/>
    <p:sldId id="418" r:id="rId101"/>
  </p:sldIdLst>
  <p:sldSz cx="9144000" cy="6858000" type="screen4x3"/>
  <p:notesSz cx="6858000" cy="9144000"/>
  <p:embeddedFontLst>
    <p:embeddedFont>
      <p:font typeface="Libre Franklin" pitchFamily="2" charset="0"/>
      <p:regular r:id="rId103"/>
      <p:bold r:id="rId104"/>
      <p:italic r:id="rId105"/>
      <p:boldItalic r:id="rId106"/>
    </p:embeddedFont>
    <p:embeddedFont>
      <p:font typeface="Verdana" panose="020B0604030504040204" pitchFamily="34" charset="0"/>
      <p:regular r:id="rId107"/>
      <p:bold r:id="rId108"/>
      <p:italic r:id="rId109"/>
      <p:boldItalic r:id="rId11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72">
          <p15:clr>
            <a:srgbClr val="9AA0A6"/>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78" roundtripDataSignature="AMtx7miG2W1cSiq/jB3Jf8GBzqBUH6+r8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51C27C-7109-0D63-31A6-31AECE7A174E}" v="10" dt="2025-11-12T18:08:36.247"/>
  </p1510:revLst>
</p1510:revInfo>
</file>

<file path=ppt/tableStyles.xml><?xml version="1.0" encoding="utf-8"?>
<a:tblStyleLst xmlns:a="http://schemas.openxmlformats.org/drawingml/2006/main" def="{13DB6B79-06AE-457D-AC04-47810313D532}">
  <a:tblStyle styleId="{13DB6B79-06AE-457D-AC04-47810313D53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72"/>
        <p:guide pos="288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6" Type="http://schemas.openxmlformats.org/officeDocument/2006/relationships/slide" Target="slides/slide9.xml"/><Relationship Id="rId107" Type="http://schemas.openxmlformats.org/officeDocument/2006/relationships/font" Target="fonts/font5.fntdata"/><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notesMaster" Target="notesMasters/notesMaster1.xml"/><Relationship Id="rId5" Type="http://schemas.openxmlformats.org/officeDocument/2006/relationships/slideMaster" Target="slideMasters/slideMaster2.xml"/><Relationship Id="rId90" Type="http://schemas.openxmlformats.org/officeDocument/2006/relationships/slide" Target="slides/slide83.xml"/><Relationship Id="rId95" Type="http://schemas.openxmlformats.org/officeDocument/2006/relationships/slide" Target="slides/slide88.xml"/><Relationship Id="rId181" Type="http://schemas.openxmlformats.org/officeDocument/2006/relationships/theme" Target="theme/theme1.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font" Target="fonts/font1.fntdata"/><Relationship Id="rId108" Type="http://schemas.openxmlformats.org/officeDocument/2006/relationships/font" Target="fonts/font6.fntdata"/><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8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4" Type="http://schemas.openxmlformats.org/officeDocument/2006/relationships/slideMaster" Target="slideMasters/slideMaster1.xml"/><Relationship Id="rId9" Type="http://schemas.openxmlformats.org/officeDocument/2006/relationships/slide" Target="slides/slide2.xml"/><Relationship Id="rId180" Type="http://schemas.openxmlformats.org/officeDocument/2006/relationships/viewProps" Target="viewProps.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font" Target="fonts/font7.fntdata"/><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font" Target="fonts/font2.fntdata"/><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183" Type="http://schemas.microsoft.com/office/2016/11/relationships/changesInfo" Target="changesInfos/changesInfo1.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font" Target="fonts/font8.fntdata"/><Relationship Id="rId178" Type="http://customschemas.google.com/relationships/presentationmetadata" Target="metadata"/><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font" Target="fonts/font3.fntdata"/><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84" Type="http://schemas.microsoft.com/office/2015/10/relationships/revisionInfo" Target="revisionInfo.xml"/><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79" Type="http://schemas.openxmlformats.org/officeDocument/2006/relationships/presProps" Target="presProps.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font" Target="fonts/font4.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llett, Rachel" userId="S::rachel.tollett_ieanea.org#ext#@neahq.onmicrosoft.com::6cada244-8158-4709-a186-18652aadebd6" providerId="AD" clId="Web-{A551C27C-7109-0D63-31A6-31AECE7A174E}"/>
    <pc:docChg chg="modSld">
      <pc:chgData name="Tollett, Rachel" userId="S::rachel.tollett_ieanea.org#ext#@neahq.onmicrosoft.com::6cada244-8158-4709-a186-18652aadebd6" providerId="AD" clId="Web-{A551C27C-7109-0D63-31A6-31AECE7A174E}" dt="2025-11-12T18:08:36.247" v="9"/>
      <pc:docMkLst>
        <pc:docMk/>
      </pc:docMkLst>
      <pc:sldChg chg="modSp">
        <pc:chgData name="Tollett, Rachel" userId="S::rachel.tollett_ieanea.org#ext#@neahq.onmicrosoft.com::6cada244-8158-4709-a186-18652aadebd6" providerId="AD" clId="Web-{A551C27C-7109-0D63-31A6-31AECE7A174E}" dt="2025-11-12T18:03:32.044" v="7" actId="20577"/>
        <pc:sldMkLst>
          <pc:docMk/>
          <pc:sldMk cId="2872945228" sldId="370"/>
        </pc:sldMkLst>
        <pc:spChg chg="mod">
          <ac:chgData name="Tollett, Rachel" userId="S::rachel.tollett_ieanea.org#ext#@neahq.onmicrosoft.com::6cada244-8158-4709-a186-18652aadebd6" providerId="AD" clId="Web-{A551C27C-7109-0D63-31A6-31AECE7A174E}" dt="2025-11-12T18:03:32.044" v="7" actId="20577"/>
          <ac:spMkLst>
            <pc:docMk/>
            <pc:sldMk cId="2872945228" sldId="370"/>
            <ac:spMk id="65" creationId="{00000000-0000-0000-0000-000000000000}"/>
          </ac:spMkLst>
        </pc:spChg>
      </pc:sldChg>
      <pc:sldChg chg="mod modShow">
        <pc:chgData name="Tollett, Rachel" userId="S::rachel.tollett_ieanea.org#ext#@neahq.onmicrosoft.com::6cada244-8158-4709-a186-18652aadebd6" providerId="AD" clId="Web-{A551C27C-7109-0D63-31A6-31AECE7A174E}" dt="2025-11-12T18:08:23.138" v="8"/>
        <pc:sldMkLst>
          <pc:docMk/>
          <pc:sldMk cId="2875138168" sldId="1269"/>
        </pc:sldMkLst>
      </pc:sldChg>
      <pc:sldChg chg="mod modShow">
        <pc:chgData name="Tollett, Rachel" userId="S::rachel.tollett_ieanea.org#ext#@neahq.onmicrosoft.com::6cada244-8158-4709-a186-18652aadebd6" providerId="AD" clId="Web-{A551C27C-7109-0D63-31A6-31AECE7A174E}" dt="2025-11-12T18:08:36.247" v="9"/>
        <pc:sldMkLst>
          <pc:docMk/>
          <pc:sldMk cId="140057386" sldId="1270"/>
        </pc:sldMkLst>
      </pc:sldChg>
      <pc:sldChg chg="modSp">
        <pc:chgData name="Tollett, Rachel" userId="S::rachel.tollett_ieanea.org#ext#@neahq.onmicrosoft.com::6cada244-8158-4709-a186-18652aadebd6" providerId="AD" clId="Web-{A551C27C-7109-0D63-31A6-31AECE7A174E}" dt="2025-11-12T17:53:39.622" v="6" actId="1076"/>
        <pc:sldMkLst>
          <pc:docMk/>
          <pc:sldMk cId="4014255995" sldId="1403"/>
        </pc:sldMkLst>
        <pc:spChg chg="mod">
          <ac:chgData name="Tollett, Rachel" userId="S::rachel.tollett_ieanea.org#ext#@neahq.onmicrosoft.com::6cada244-8158-4709-a186-18652aadebd6" providerId="AD" clId="Web-{A551C27C-7109-0D63-31A6-31AECE7A174E}" dt="2025-11-12T17:53:39.622" v="6" actId="1076"/>
          <ac:spMkLst>
            <pc:docMk/>
            <pc:sldMk cId="4014255995" sldId="1403"/>
            <ac:spMk id="2" creationId="{17D2087F-F178-3026-0800-49F4B9ED9C4A}"/>
          </ac:spMkLst>
        </pc:spChg>
        <pc:spChg chg="mod">
          <ac:chgData name="Tollett, Rachel" userId="S::rachel.tollett_ieanea.org#ext#@neahq.onmicrosoft.com::6cada244-8158-4709-a186-18652aadebd6" providerId="AD" clId="Web-{A551C27C-7109-0D63-31A6-31AECE7A174E}" dt="2025-11-12T17:53:01.294" v="2" actId="1076"/>
          <ac:spMkLst>
            <pc:docMk/>
            <pc:sldMk cId="4014255995" sldId="1403"/>
            <ac:spMk id="3" creationId="{65B5CDFD-9F3A-8DF3-EACC-6AF456B5D7D1}"/>
          </ac:spMkLst>
        </pc:spChg>
        <pc:picChg chg="mod">
          <ac:chgData name="Tollett, Rachel" userId="S::rachel.tollett_ieanea.org#ext#@neahq.onmicrosoft.com::6cada244-8158-4709-a186-18652aadebd6" providerId="AD" clId="Web-{A551C27C-7109-0D63-31A6-31AECE7A174E}" dt="2025-11-12T17:53:10.591" v="3" actId="1076"/>
          <ac:picMkLst>
            <pc:docMk/>
            <pc:sldMk cId="4014255995" sldId="1403"/>
            <ac:picMk id="5" creationId="{057C15FF-D088-5158-3B64-12E3355BBB5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youtu.be/i83VQIaDlQw"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youtube.com/watch?v=rlbm7j56Wow"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theconversation.com/strapped-packed-and-taking-the-stage-australias-new-drag-kings-79747"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freedomforallamericans.org/messaging-terms-avoid/" TargetMode="External"/><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 will check all QR codes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41202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g140520a335f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8" name="Google Shape;48;g140520a335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49" name="Google Shape;49;g140520a335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2</a:t>
            </a:fld>
            <a:endParaRPr/>
          </a:p>
        </p:txBody>
      </p:sp>
      <p:sp>
        <p:nvSpPr>
          <p:cNvPr id="50" name="Google Shape;50;g140520a335f_0_0: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355c9aa46a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355c9aa46a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g1355c9aa46a_0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extLst>
      <p:ext uri="{BB962C8B-B14F-4D97-AF65-F5344CB8AC3E}">
        <p14:creationId xmlns:p14="http://schemas.microsoft.com/office/powerpoint/2010/main" val="2125541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355c9aa46a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355c9aa46a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g1355c9aa46a_0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extLst>
      <p:ext uri="{BB962C8B-B14F-4D97-AF65-F5344CB8AC3E}">
        <p14:creationId xmlns:p14="http://schemas.microsoft.com/office/powerpoint/2010/main" val="4105555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extLst>
      <p:ext uri="{BB962C8B-B14F-4D97-AF65-F5344CB8AC3E}">
        <p14:creationId xmlns:p14="http://schemas.microsoft.com/office/powerpoint/2010/main" val="2283854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1355c9aa46a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1355c9aa46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 name="Google Shape;66;g1355c9aa46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60881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42c329b3cd_0_4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42c329b3cd_0_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Replace with Day 3 identity</a:t>
            </a:r>
          </a:p>
        </p:txBody>
      </p:sp>
      <p:sp>
        <p:nvSpPr>
          <p:cNvPr id="74" name="Google Shape;74;g142c329b3cd_0_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42c329b3cd_0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 name="Google Shape;81;g142c329b3cd_0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Ben 10:00-10:15</a:t>
            </a:r>
            <a:endParaRPr/>
          </a:p>
        </p:txBody>
      </p:sp>
      <p:sp>
        <p:nvSpPr>
          <p:cNvPr id="82" name="Google Shape;82;g142c329b3cd_0_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965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405c332cd2_1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1405c332cd2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g1405c332cd2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3341f589b3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13341f589b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Sexual orientation is an important part of a person’s identity. It is not a decision that one makes, rather it is an awakening.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There are a variety of sexual orientations:</a:t>
            </a:r>
            <a:endParaRPr/>
          </a:p>
          <a:p>
            <a:pPr marL="914400" lvl="1" indent="-228600" algn="l" rtl="0">
              <a:lnSpc>
                <a:spcPct val="100000"/>
              </a:lnSpc>
              <a:spcBef>
                <a:spcPts val="0"/>
              </a:spcBef>
              <a:spcAft>
                <a:spcPts val="0"/>
              </a:spcAft>
              <a:buSzPts val="2500"/>
              <a:buFont typeface="Arial"/>
              <a:buChar char="•"/>
            </a:pPr>
            <a:r>
              <a:rPr lang="en-US" sz="2500"/>
              <a:t>Heterosexual</a:t>
            </a:r>
            <a:endParaRPr/>
          </a:p>
          <a:p>
            <a:pPr marL="914400" lvl="1" indent="-228600" algn="l" rtl="0">
              <a:lnSpc>
                <a:spcPct val="100000"/>
              </a:lnSpc>
              <a:spcBef>
                <a:spcPts val="0"/>
              </a:spcBef>
              <a:spcAft>
                <a:spcPts val="0"/>
              </a:spcAft>
              <a:buSzPts val="2500"/>
              <a:buFont typeface="Arial"/>
              <a:buChar char="•"/>
            </a:pPr>
            <a:r>
              <a:rPr lang="en-US" sz="2500"/>
              <a:t>Bisexual</a:t>
            </a:r>
            <a:endParaRPr/>
          </a:p>
          <a:p>
            <a:pPr marL="914400" lvl="1" indent="-228600" algn="l" rtl="0">
              <a:lnSpc>
                <a:spcPct val="100000"/>
              </a:lnSpc>
              <a:spcBef>
                <a:spcPts val="0"/>
              </a:spcBef>
              <a:spcAft>
                <a:spcPts val="0"/>
              </a:spcAft>
              <a:buSzPts val="2500"/>
              <a:buFont typeface="Arial"/>
              <a:buChar char="•"/>
            </a:pPr>
            <a:r>
              <a:rPr lang="en-US" sz="2500"/>
              <a:t>Homosexual</a:t>
            </a:r>
            <a:endParaRPr/>
          </a:p>
          <a:p>
            <a:pPr marL="914400" lvl="1" indent="-228600" algn="l" rtl="0">
              <a:lnSpc>
                <a:spcPct val="100000"/>
              </a:lnSpc>
              <a:spcBef>
                <a:spcPts val="0"/>
              </a:spcBef>
              <a:spcAft>
                <a:spcPts val="0"/>
              </a:spcAft>
              <a:buSzPts val="2500"/>
              <a:buFont typeface="Arial"/>
              <a:buChar char="•"/>
            </a:pPr>
            <a:r>
              <a:rPr lang="en-US" sz="2500"/>
              <a:t>Pansexual</a:t>
            </a:r>
            <a:endParaRPr/>
          </a:p>
          <a:p>
            <a:pPr marL="914400" lvl="1" indent="-228600" algn="l" rtl="0">
              <a:lnSpc>
                <a:spcPct val="100000"/>
              </a:lnSpc>
              <a:spcBef>
                <a:spcPts val="0"/>
              </a:spcBef>
              <a:spcAft>
                <a:spcPts val="0"/>
              </a:spcAft>
              <a:buSzPts val="2500"/>
              <a:buFont typeface="Arial"/>
              <a:buChar char="•"/>
            </a:pPr>
            <a:r>
              <a:rPr lang="en-US" sz="2500"/>
              <a:t>Asexual</a:t>
            </a:r>
            <a:endParaRPr/>
          </a:p>
          <a:p>
            <a:pPr marL="914400" lvl="1"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Even though sexual orientation is a private identity, it can be a source of public scorn and a basis for exclusionary practices and discrimination.</a:t>
            </a:r>
            <a:endParaRPr/>
          </a:p>
        </p:txBody>
      </p:sp>
      <p:sp>
        <p:nvSpPr>
          <p:cNvPr id="173" name="Google Shape;173;g13341f589b3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13341f589b3_0_5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g13341f589b3_0_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Sex and Gender do NOT mean the same thing.</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Our sex is determined by biological attributes such as chromosomes, hormones, reproductive organs, and other parts of our anatomy.</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Gender is a person’s innermost, deeply held reality of self. It’s almost like being right-handed or left-handed. We don’t know why each person favors one hand over the other, but we all know that one just feels more correct for us. And, some people feel comfortable using either hand.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A person can have an inner reality of being male, female, both, neither, or somewhere in between.</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13341f589b3_0_9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g13341f589b3_0_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Gender, or </a:t>
            </a:r>
            <a:r>
              <a:rPr lang="en-US" sz="2500" b="1"/>
              <a:t>gender identity</a:t>
            </a:r>
            <a:r>
              <a:rPr lang="en-US" sz="2500"/>
              <a:t>, is that internal sense of self we just mentioned—the feeling of being male, female, both, neither, or somewhere in between.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b="1"/>
              <a:t>Gender expression </a:t>
            </a:r>
            <a:r>
              <a:rPr lang="en-US" sz="2500"/>
              <a:t>includes all the ways you show your gender to the world. For example, your hair and clothes, how you cross your legs, how you walk, and even your voice inflections. Some of these are innate, and some are learned from our cultural norms.</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b="1"/>
              <a:t>Gender roles </a:t>
            </a:r>
            <a:r>
              <a:rPr lang="en-US" sz="2500"/>
              <a:t>are social constructs based on one’s sex or biological attributes. They can be very different from one culture to another. These roles can become so internalized that they create stereotypes or an implicit bias within us (e.g., assuming nurses are women, or mechanics are men).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b="1"/>
              <a:t>Gender non-conforming </a:t>
            </a:r>
            <a:r>
              <a:rPr lang="en-US" sz="2500"/>
              <a:t>simply means the person is breaking cultural or social rules about gender roles and/or expression.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 is a huge difference between not conforming to certain societal norms and expectations for one’s gender and having an internal identity that is not in alignment with one’s biological sex.</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0" marR="0" lvl="0" indent="0" algn="l" rtl="0">
              <a:lnSpc>
                <a:spcPct val="100000"/>
              </a:lnSpc>
              <a:spcBef>
                <a:spcPts val="0"/>
              </a:spcBef>
              <a:spcAft>
                <a:spcPts val="0"/>
              </a:spcAft>
              <a:buClr>
                <a:schemeClr val="dk1"/>
              </a:buClr>
              <a:buSzPts val="2500"/>
              <a:buFont typeface="Calibri"/>
              <a:buNone/>
            </a:pPr>
            <a:r>
              <a:rPr lang="en-US" sz="2500" b="1" i="1"/>
              <a:t>A Note About Phobias:</a:t>
            </a:r>
            <a:endParaRPr/>
          </a:p>
          <a:p>
            <a:pPr marL="0" marR="0" lvl="0" indent="0" algn="l" rtl="0">
              <a:lnSpc>
                <a:spcPct val="100000"/>
              </a:lnSpc>
              <a:spcBef>
                <a:spcPts val="0"/>
              </a:spcBef>
              <a:spcAft>
                <a:spcPts val="0"/>
              </a:spcAft>
              <a:buClr>
                <a:schemeClr val="dk1"/>
              </a:buClr>
              <a:buSzPts val="2500"/>
              <a:buFont typeface="Calibri"/>
              <a:buNone/>
            </a:pPr>
            <a:r>
              <a:rPr lang="en-US" sz="2500" b="0" i="0"/>
              <a:t>A phobia is a persistent, irrational and exaggerated fear of an object, person, activity, animal or situation. Homophobia is a fear of people who are gay and lesbian. Transphobia is a fear of people who are transgender. When someone’s identity challenges a person’s expectations or preconceived notions of male and female, they may go into a panic. The incongruence of what someone sees, and what they think creates fear and misunderstanding. </a:t>
            </a:r>
            <a:endParaRPr/>
          </a:p>
          <a:p>
            <a:pPr marL="0" marR="0" lvl="0" indent="0" algn="l" rtl="0">
              <a:lnSpc>
                <a:spcPct val="100000"/>
              </a:lnSpc>
              <a:spcBef>
                <a:spcPts val="0"/>
              </a:spcBef>
              <a:spcAft>
                <a:spcPts val="0"/>
              </a:spcAft>
              <a:buClr>
                <a:schemeClr val="dk1"/>
              </a:buClr>
              <a:buSzPts val="2500"/>
              <a:buFont typeface="Calibri"/>
              <a:buNone/>
            </a:pPr>
            <a:endParaRPr sz="2500" b="0" i="0"/>
          </a:p>
          <a:p>
            <a:pPr marL="0" marR="0" lvl="0" indent="0" algn="l" rtl="0">
              <a:lnSpc>
                <a:spcPct val="100000"/>
              </a:lnSpc>
              <a:spcBef>
                <a:spcPts val="0"/>
              </a:spcBef>
              <a:spcAft>
                <a:spcPts val="0"/>
              </a:spcAft>
              <a:buClr>
                <a:schemeClr val="dk1"/>
              </a:buClr>
              <a:buSzPts val="2500"/>
              <a:buFont typeface="Calibri"/>
              <a:buNone/>
            </a:pPr>
            <a:r>
              <a:rPr lang="en-US" sz="2500" b="0" i="0"/>
              <a:t>We say “</a:t>
            </a:r>
            <a:r>
              <a:rPr lang="en-US" sz="2500" b="0" i="0" err="1"/>
              <a:t>i-dentity</a:t>
            </a:r>
            <a:r>
              <a:rPr lang="en-US" sz="2500" b="0" i="0"/>
              <a:t>” because it’s about the individual and how they personally identify, not “you-</a:t>
            </a:r>
            <a:r>
              <a:rPr lang="en-US" sz="2500" b="0" i="0" err="1"/>
              <a:t>dentity</a:t>
            </a:r>
            <a:r>
              <a:rPr lang="en-US" sz="2500" b="0" i="0"/>
              <a:t>” because of how </a:t>
            </a:r>
            <a:r>
              <a:rPr lang="en-US" sz="2500" b="1" i="0" u="sng"/>
              <a:t>you</a:t>
            </a:r>
            <a:r>
              <a:rPr lang="en-US" sz="2500" b="0" i="0"/>
              <a:t> want to determine someone else’s existence.</a:t>
            </a:r>
            <a:endParaRPr/>
          </a:p>
          <a:p>
            <a:pPr marL="0" marR="0" lvl="0" indent="0" algn="l" rtl="0">
              <a:lnSpc>
                <a:spcPct val="100000"/>
              </a:lnSpc>
              <a:spcBef>
                <a:spcPts val="0"/>
              </a:spcBef>
              <a:spcAft>
                <a:spcPts val="0"/>
              </a:spcAft>
              <a:buClr>
                <a:schemeClr val="dk1"/>
              </a:buClr>
              <a:buSzPts val="2500"/>
              <a:buFont typeface="Calibri"/>
              <a:buNone/>
            </a:pPr>
            <a:r>
              <a:rPr lang="en-US" sz="2500" b="0" i="0"/>
              <a:t>  </a:t>
            </a:r>
            <a:endParaRPr/>
          </a:p>
        </p:txBody>
      </p:sp>
      <p:sp>
        <p:nvSpPr>
          <p:cNvPr id="197" name="Google Shape;197;g13341f589b3_0_99: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13341f589b3_0_15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13341f589b3_0_1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2500" i="1"/>
              <a:t>Video: </a:t>
            </a:r>
            <a:r>
              <a:rPr lang="en-US" sz="2500" i="1" u="sng">
                <a:solidFill>
                  <a:schemeClr val="hlink"/>
                </a:solidFill>
                <a:hlinkClick r:id="rId3"/>
              </a:rPr>
              <a:t>https://youtu.be/i83VQIaDlQw</a:t>
            </a:r>
            <a:endParaRPr sz="2500" i="1"/>
          </a:p>
          <a:p>
            <a:pPr marL="0" lvl="0" indent="0" algn="l" rtl="0">
              <a:lnSpc>
                <a:spcPct val="100000"/>
              </a:lnSpc>
              <a:spcBef>
                <a:spcPts val="0"/>
              </a:spcBef>
              <a:spcAft>
                <a:spcPts val="0"/>
              </a:spcAft>
              <a:buSzPts val="1400"/>
              <a:buNone/>
            </a:pPr>
            <a:r>
              <a:rPr lang="en-US" sz="2500" i="1"/>
              <a:t>(3 minute)</a:t>
            </a:r>
            <a:endParaRPr sz="2500" i="1"/>
          </a:p>
          <a:p>
            <a:pPr marL="0" lvl="0" indent="0" algn="l" rtl="0">
              <a:lnSpc>
                <a:spcPct val="100000"/>
              </a:lnSpc>
              <a:spcBef>
                <a:spcPts val="0"/>
              </a:spcBef>
              <a:spcAft>
                <a:spcPts val="0"/>
              </a:spcAft>
              <a:buSzPts val="1400"/>
              <a:buNone/>
            </a:pPr>
            <a:endParaRPr sz="2500" i="1"/>
          </a:p>
          <a:p>
            <a:pPr marL="342900" lvl="0" indent="-342900" algn="l" rtl="0">
              <a:lnSpc>
                <a:spcPct val="100000"/>
              </a:lnSpc>
              <a:spcBef>
                <a:spcPts val="0"/>
              </a:spcBef>
              <a:spcAft>
                <a:spcPts val="0"/>
              </a:spcAft>
              <a:buSzPts val="2500"/>
              <a:buFont typeface="Arial"/>
              <a:buChar char="•"/>
            </a:pPr>
            <a:r>
              <a:rPr lang="en-US" sz="2500"/>
              <a:t>This video offers a simple way of looking at various gender identities (~3 </a:t>
            </a:r>
            <a:r>
              <a:rPr lang="en-US" sz="2500" err="1"/>
              <a:t>mins</a:t>
            </a:r>
            <a:r>
              <a:rPr lang="en-US" sz="2500"/>
              <a:t>).</a:t>
            </a:r>
            <a:endParaRPr/>
          </a:p>
          <a:p>
            <a:pPr marL="342900" lvl="0" indent="-342900" algn="l" rtl="0">
              <a:lnSpc>
                <a:spcPct val="100000"/>
              </a:lnSpc>
              <a:spcBef>
                <a:spcPts val="0"/>
              </a:spcBef>
              <a:spcAft>
                <a:spcPts val="0"/>
              </a:spcAft>
              <a:buSzPts val="2500"/>
              <a:buFont typeface="Arial"/>
              <a:buChar char="•"/>
            </a:pPr>
            <a:r>
              <a:rPr lang="en-US" sz="2500" i="1"/>
              <a:t>Debrief the video with these three questions:</a:t>
            </a:r>
            <a:endParaRPr/>
          </a:p>
          <a:p>
            <a:pPr marL="685800" lvl="1" indent="-228600" algn="l" rtl="0">
              <a:lnSpc>
                <a:spcPct val="100000"/>
              </a:lnSpc>
              <a:spcBef>
                <a:spcPts val="0"/>
              </a:spcBef>
              <a:spcAft>
                <a:spcPts val="0"/>
              </a:spcAft>
              <a:buSzPts val="2500"/>
              <a:buFont typeface="Arial"/>
              <a:buAutoNum type="arabicPeriod"/>
            </a:pPr>
            <a:r>
              <a:rPr lang="en-US" sz="2500"/>
              <a:t> What is the gender binary? How many of you grew up thinking the only gender options were male or female?</a:t>
            </a:r>
            <a:endParaRPr/>
          </a:p>
          <a:p>
            <a:pPr marL="685800" lvl="1" indent="-228600" algn="l" rtl="0">
              <a:lnSpc>
                <a:spcPct val="100000"/>
              </a:lnSpc>
              <a:spcBef>
                <a:spcPts val="0"/>
              </a:spcBef>
              <a:spcAft>
                <a:spcPts val="0"/>
              </a:spcAft>
              <a:buSzPts val="2500"/>
              <a:buFont typeface="Arial"/>
              <a:buAutoNum type="arabicPeriod"/>
            </a:pPr>
            <a:r>
              <a:rPr lang="en-US" sz="2500"/>
              <a:t> What does it mean to be non-binary?</a:t>
            </a:r>
            <a:endParaRPr/>
          </a:p>
          <a:p>
            <a:pPr marL="685800" lvl="1" indent="-228600" algn="l" rtl="0">
              <a:lnSpc>
                <a:spcPct val="100000"/>
              </a:lnSpc>
              <a:spcBef>
                <a:spcPts val="0"/>
              </a:spcBef>
              <a:spcAft>
                <a:spcPts val="0"/>
              </a:spcAft>
              <a:buSzPts val="2500"/>
              <a:buFont typeface="Arial"/>
              <a:buAutoNum type="arabicPeriod"/>
            </a:pPr>
            <a:r>
              <a:rPr lang="en-US" sz="2500"/>
              <a:t> What is the difference between transgender and non-binary?</a:t>
            </a:r>
            <a:endParaRPr/>
          </a:p>
        </p:txBody>
      </p:sp>
      <p:sp>
        <p:nvSpPr>
          <p:cNvPr id="217" name="Google Shape;217;g13341f589b3_0_1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16</a:t>
            </a:fld>
            <a:endParaRPr/>
          </a:p>
        </p:txBody>
      </p:sp>
      <p:sp>
        <p:nvSpPr>
          <p:cNvPr id="218" name="Google Shape;218;g13341f589b3_0_156: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341f589b3_0_20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g13341f589b3_0_2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Transgender, non-binary, and gender non-conforming individuals show their gender to the world in many ways. Just as cisgender people have different hairstyles, clothing choices, mannerisms, and more, the same is true for trans, non-binary, and gender-non-conforming people. There is no “one way” to look to be any gender.</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These images are from the Gender Spectrum Collection – a group that works with trans and non-binary models. In the first image we see a transgender woman in an office. The second is a </a:t>
            </a:r>
            <a:r>
              <a:rPr lang="en-US" sz="2500" err="1"/>
              <a:t>transmasculine</a:t>
            </a:r>
            <a:r>
              <a:rPr lang="en-US" sz="2500"/>
              <a:t> person in a winter coat. </a:t>
            </a:r>
            <a:r>
              <a:rPr lang="en-US" sz="2500" err="1"/>
              <a:t>Transmasculine</a:t>
            </a:r>
            <a:r>
              <a:rPr lang="en-US" sz="2500"/>
              <a:t> is a term generally used for people who were born female at birth, but who identify with masculinity. As we can see in both of these two photos, they present within the gender binary of male and female.</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In the last image, we see a gender-fluid woman. Gender fluid refers to a person who does not feel they have a fixed gender.</a:t>
            </a:r>
            <a:endParaRPr/>
          </a:p>
          <a:p>
            <a:pPr marL="457200" lvl="0" indent="-228600" algn="l" rtl="0">
              <a:lnSpc>
                <a:spcPct val="100000"/>
              </a:lnSpc>
              <a:spcBef>
                <a:spcPts val="0"/>
              </a:spcBef>
              <a:spcAft>
                <a:spcPts val="0"/>
              </a:spcAft>
              <a:buSzPts val="2500"/>
              <a:buNone/>
            </a:pPr>
            <a:endParaRPr sz="2500"/>
          </a:p>
        </p:txBody>
      </p:sp>
      <p:sp>
        <p:nvSpPr>
          <p:cNvPr id="228" name="Google Shape;228;g13341f589b3_0_20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Modify last bullet to reflect contract activity</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531275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Left Side is the Assumption and Corrections (10 minute Activity)</a:t>
            </a:r>
            <a:endParaRPr lang="en-US"/>
          </a:p>
          <a:p>
            <a:r>
              <a:rPr lang="en-US"/>
              <a:t>Make a t chart with a heading that has assumptions on the left and corrections on the right.   On the left list examples of times when you make assumptions about </a:t>
            </a:r>
            <a:r>
              <a:rPr lang="en-US" err="1"/>
              <a:t>someones</a:t>
            </a:r>
            <a:r>
              <a:rPr lang="en-US"/>
              <a:t> gender. </a:t>
            </a:r>
          </a:p>
          <a:p>
            <a:endParaRPr lang="en-US"/>
          </a:p>
          <a:p>
            <a:r>
              <a:rPr lang="en-US"/>
              <a:t>Possible Examples of assumptions: </a:t>
            </a:r>
          </a:p>
          <a:p>
            <a:r>
              <a:rPr lang="en-US"/>
              <a:t>Giving all the women in the office a flower for Mother’s Day</a:t>
            </a:r>
          </a:p>
          <a:p>
            <a:endParaRPr lang="en-US"/>
          </a:p>
          <a:p>
            <a:r>
              <a:rPr lang="en-US"/>
              <a:t>In small groups create at t chart on your piece of paper and list assumptions that your group comes up with</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348981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13341f589b3_0_5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g13341f589b3_0_5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For a lot of cisgender people, those whose sex and gender align really well, the concept of non-binary identities is really hard to understand. But we have some famous people who have described it really well. </a:t>
            </a:r>
            <a:endParaRPr/>
          </a:p>
          <a:p>
            <a:pPr marL="457200" lvl="0" indent="-228600" algn="l" rtl="0">
              <a:lnSpc>
                <a:spcPct val="100000"/>
              </a:lnSpc>
              <a:spcBef>
                <a:spcPts val="0"/>
              </a:spcBef>
              <a:spcAft>
                <a:spcPts val="0"/>
              </a:spcAft>
              <a:buSzPts val="2500"/>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Tilda Swinton and Steven Tyler have never indicated that they identify as transgender, but they describe a blending or fluidity of gender. For a lot of non-binary folks, that’s the only label they apply to themselves. Others can refine things a bit more</a:t>
            </a:r>
            <a:r>
              <a:rPr lang="en-US" sz="2500" i="1"/>
              <a:t>.</a:t>
            </a:r>
            <a:endParaRPr sz="2500"/>
          </a:p>
          <a:p>
            <a:pPr marL="457200" lvl="0" indent="-228600" algn="l" rtl="0">
              <a:lnSpc>
                <a:spcPct val="100000"/>
              </a:lnSpc>
              <a:spcBef>
                <a:spcPts val="0"/>
              </a:spcBef>
              <a:spcAft>
                <a:spcPts val="0"/>
              </a:spcAft>
              <a:buSzPts val="2500"/>
              <a:buNone/>
            </a:pPr>
            <a:endParaRPr sz="2500"/>
          </a:p>
          <a:p>
            <a:pPr marL="457200" lvl="0" indent="-228600" algn="l" rtl="0">
              <a:lnSpc>
                <a:spcPct val="100000"/>
              </a:lnSpc>
              <a:spcBef>
                <a:spcPts val="0"/>
              </a:spcBef>
              <a:spcAft>
                <a:spcPts val="0"/>
              </a:spcAft>
              <a:buSzPts val="2500"/>
              <a:buFont typeface="Arial"/>
              <a:buChar char="•"/>
            </a:pPr>
            <a:r>
              <a:rPr lang="en-US" sz="2500" i="1"/>
              <a:t>(Read the slide.)</a:t>
            </a:r>
            <a:endParaRPr/>
          </a:p>
          <a:p>
            <a:pPr marL="457200" lvl="0" indent="-228600" algn="l" rtl="0">
              <a:lnSpc>
                <a:spcPct val="100000"/>
              </a:lnSpc>
              <a:spcBef>
                <a:spcPts val="0"/>
              </a:spcBef>
              <a:spcAft>
                <a:spcPts val="0"/>
              </a:spcAft>
              <a:buSzPts val="2500"/>
              <a:buNone/>
            </a:pPr>
            <a:endParaRPr sz="2500"/>
          </a:p>
          <a:p>
            <a:pPr marL="457200" lvl="0" indent="-228600" algn="l" rtl="0">
              <a:lnSpc>
                <a:spcPct val="100000"/>
              </a:lnSpc>
              <a:spcBef>
                <a:spcPts val="0"/>
              </a:spcBef>
              <a:spcAft>
                <a:spcPts val="0"/>
              </a:spcAft>
              <a:buSzPts val="2500"/>
              <a:buNone/>
            </a:pPr>
            <a:endParaRPr sz="2500" i="1"/>
          </a:p>
          <a:p>
            <a:pPr marL="457200" lvl="0" indent="-228600" algn="l" rtl="0">
              <a:lnSpc>
                <a:spcPct val="100000"/>
              </a:lnSpc>
              <a:spcBef>
                <a:spcPts val="0"/>
              </a:spcBef>
              <a:spcAft>
                <a:spcPts val="0"/>
              </a:spcAft>
              <a:buSzPts val="2500"/>
              <a:buNone/>
            </a:pPr>
            <a:endParaRPr sz="2500" i="1"/>
          </a:p>
          <a:p>
            <a:pPr marL="457200" lvl="0" indent="-228600" algn="l" rtl="0">
              <a:lnSpc>
                <a:spcPct val="100000"/>
              </a:lnSpc>
              <a:spcBef>
                <a:spcPts val="0"/>
              </a:spcBef>
              <a:spcAft>
                <a:spcPts val="0"/>
              </a:spcAft>
              <a:buSzPts val="2500"/>
              <a:buNone/>
            </a:pPr>
            <a:endParaRPr sz="2500" i="1"/>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13341f589b3_0_58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g13341f589b3_0_58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i="0"/>
              <a:t>Here we see the words of Alok Vaid-Menon who uses the gender pronouns they/them. They are an internationally acclaimed gender non-conforming writer, performer, and public speaker. As a mixed-media artist, Alok’s work explores themes of trauma, belonging, and the human condition.</a:t>
            </a:r>
            <a:endParaRPr/>
          </a:p>
          <a:p>
            <a:pPr marL="457200" lvl="0" indent="-69850" algn="l" rtl="0">
              <a:lnSpc>
                <a:spcPct val="100000"/>
              </a:lnSpc>
              <a:spcBef>
                <a:spcPts val="0"/>
              </a:spcBef>
              <a:spcAft>
                <a:spcPts val="0"/>
              </a:spcAft>
              <a:buSzPts val="2500"/>
              <a:buFont typeface="Arial"/>
              <a:buNone/>
            </a:pPr>
            <a:endParaRPr sz="2500" i="0"/>
          </a:p>
          <a:p>
            <a:pPr marL="457200" lvl="0" indent="-228600" algn="l" rtl="0">
              <a:lnSpc>
                <a:spcPct val="100000"/>
              </a:lnSpc>
              <a:spcBef>
                <a:spcPts val="0"/>
              </a:spcBef>
              <a:spcAft>
                <a:spcPts val="0"/>
              </a:spcAft>
              <a:buSzPts val="2500"/>
              <a:buFont typeface="Arial"/>
              <a:buChar char="•"/>
            </a:pPr>
            <a:r>
              <a:rPr lang="en-US" sz="2500" i="1"/>
              <a:t>(Read the slide.)</a:t>
            </a:r>
          </a:p>
          <a:p>
            <a:pPr>
              <a:buSzPts val="2500"/>
              <a:buFont typeface="Arial"/>
              <a:buChar char="•"/>
            </a:pPr>
            <a:r>
              <a:rPr lang="en-US" sz="2500" b="1" i="1"/>
              <a:t>Possibly replace with video clip (</a:t>
            </a:r>
            <a:r>
              <a:rPr lang="en-US">
                <a:hlinkClick r:id="rId3"/>
              </a:rPr>
              <a:t>Getting Curious With Jonathan Van Ness | Can We Say Bye-bye To The Binary? | Netflix</a:t>
            </a:r>
            <a:r>
              <a:rPr lang="en-US"/>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1468bb3220c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3" name="Google Shape;653;g1468bb3220c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Given all that a transgender person may be experiencing, one option is to transition. This means they align their inner identity with their external one. We’re going to talk about this process and how it affects trans adults.</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g1468bb3220c_0_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8" name="Google Shape;658;g1468bb3220c_0_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buSzPts val="2500"/>
              <a:buChar char="•"/>
            </a:pPr>
            <a:r>
              <a:rPr lang="en-US" sz="2500"/>
              <a:t>Transitioning is not a simple, one-time event, and there is no “one-size-fits-all” process, checklist, or approach. Transitioning is a complex issue, and it involves a wide variety of options for an individual.</a:t>
            </a:r>
            <a:endParaRPr lang="en-US"/>
          </a:p>
          <a:p>
            <a:pPr lvl="0" indent="-69850" algn="l" rtl="0">
              <a:lnSpc>
                <a:spcPct val="100000"/>
              </a:lnSpc>
              <a:spcBef>
                <a:spcPts val="0"/>
              </a:spcBef>
              <a:spcAft>
                <a:spcPts val="0"/>
              </a:spcAft>
              <a:buSzPts val="2500"/>
            </a:pPr>
            <a:endParaRPr lang="en-US" sz="2500" b="0" i="0" u="none" strike="noStrike">
              <a:solidFill>
                <a:schemeClr val="dk1"/>
              </a:solidFill>
              <a:latin typeface="Calibri"/>
              <a:ea typeface="Calibri"/>
              <a:cs typeface="Calibri"/>
            </a:endParaRPr>
          </a:p>
          <a:p>
            <a:pPr>
              <a:buSzPts val="2500"/>
              <a:buChar char="•"/>
            </a:pPr>
            <a:r>
              <a:rPr lang="en-US" sz="2500"/>
              <a:t>Many factors influence a person’s decision to transition, and because of these factors, their transition may not be linear. Transitioning is a personal decision specific to the individual, so how a person goes about transitioning can change over time and vary from person to person.</a:t>
            </a:r>
            <a:endParaRPr lang="en-US"/>
          </a:p>
          <a:p>
            <a:pPr indent="-69850">
              <a:buSzPts val="2500"/>
            </a:pPr>
            <a:endParaRPr lang="en-US" sz="2500"/>
          </a:p>
          <a:p>
            <a:pPr>
              <a:buSzPts val="2500"/>
              <a:buChar char="•"/>
            </a:pPr>
            <a:r>
              <a:rPr lang="en-US" sz="2500"/>
              <a:t>There are 3 main types of transitions someone could go through: social, legal, and physical.</a:t>
            </a:r>
            <a:endParaRPr lang="en-US"/>
          </a:p>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g1468bb3220c_0_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8" name="Google Shape;678;g1468bb3220c_0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Social transition is just what it sounds like—changing how you present yourself and how others see you socially. A social transition can happen at any age. A person may start their transition, pause it, move back, and move forward again. It often includes changing clothing or hairstyles. Usually, it entails changing a name and switching pronouns—sometimes more than once.</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A person may try on names for a while and switch from one gendered pronoun to another, only to decide that a non-binary pronoun fits better. Again, no rules.</a:t>
            </a:r>
            <a:endParaRPr/>
          </a:p>
          <a:p>
            <a:pPr marL="457200" lvl="0" indent="-698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1468bb3220c_0_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8" name="Google Shape;688;g1468bb3220c_0_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A legal transition means updating documents through the legal process.</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Some parts of the legal transition can include changing gender markers on birth certificates, changing names on social security cards, driver’s licenses, or passports. Legal transitions can also have other identification components, such as school documents. Passports are the easiest documents to change.</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People cannot always experience a legal transition because of several barriers. Those barriers do not make their gender identity or their distress at being </a:t>
            </a:r>
            <a:r>
              <a:rPr lang="en-US" sz="2500" err="1"/>
              <a:t>misgendered</a:t>
            </a:r>
            <a:r>
              <a:rPr lang="en-US" sz="2500"/>
              <a:t> any less real.</a:t>
            </a:r>
            <a:endParaRPr/>
          </a:p>
          <a:p>
            <a:pPr marL="457200" lvl="0" indent="-698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1468bb3220c_0_4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g1468bb3220c_0_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Font typeface="Arial"/>
              <a:buChar char="•"/>
            </a:pPr>
            <a:r>
              <a:rPr lang="en-US" sz="2500" b="0" i="0" u="none" strike="noStrike">
                <a:solidFill>
                  <a:schemeClr val="dk1"/>
                </a:solidFill>
                <a:latin typeface="Calibri"/>
                <a:ea typeface="Calibri"/>
                <a:cs typeface="Calibri"/>
                <a:sym typeface="Calibri"/>
              </a:rPr>
              <a:t>Transgender health is a specialized area of medicine. There is no one way to have a physical transition.</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0" i="0" u="none" strike="noStrike">
                <a:solidFill>
                  <a:schemeClr val="dk1"/>
                </a:solidFill>
                <a:latin typeface="Calibri"/>
                <a:ea typeface="Calibri"/>
                <a:cs typeface="Calibri"/>
                <a:sym typeface="Calibri"/>
              </a:rPr>
              <a:t>Given the specialized nature of transgender health care, we can see how problematic it is for a trans person to be told they can only access gender-segregated spaces once they have “had a surgery.” It puts a burden on them that is impossible to overcome, denies their full identity, and creates equal-access issues. Additionally, not all trans people want to have surgery. It’s wrong to demand that another person undergo serious, invasive medical procedures to make other people comfortable.</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0" i="0" u="none" strike="noStrike">
                <a:solidFill>
                  <a:schemeClr val="dk1"/>
                </a:solidFill>
                <a:latin typeface="Calibri"/>
                <a:ea typeface="Calibri"/>
                <a:cs typeface="Calibri"/>
                <a:sym typeface="Calibri"/>
              </a:rPr>
              <a:t>Keep in mind that just like you would not want to be asked about your medical procedures, we don’t ask others about theirs.</a:t>
            </a:r>
          </a:p>
          <a:p>
            <a:pPr>
              <a:buFont typeface="Arial"/>
              <a:buChar char="•"/>
            </a:pPr>
            <a:r>
              <a:rPr lang="en-US" sz="2500"/>
              <a:t>Do not question what they are doing, question how can I support </a:t>
            </a:r>
          </a:p>
          <a:p>
            <a:pPr>
              <a:buFont typeface="Arial"/>
              <a:buChar char="•"/>
            </a:pPr>
            <a:endParaRPr lang="en-US" sz="25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a:solidFill>
                  <a:schemeClr val="dk1"/>
                </a:solidFill>
                <a:effectLst/>
                <a:latin typeface="Calibri"/>
                <a:ea typeface="Calibri"/>
                <a:cs typeface="Calibri"/>
                <a:sym typeface="Calibri"/>
              </a:rPr>
              <a:t> “Transgender” refers to a personal gender identity and an authentic, lasting sense of self. In contrast, “drag” is a temporary and deliberate performance of gender.</a:t>
            </a:r>
            <a:endParaRPr lang="en-US"/>
          </a:p>
          <a:p>
            <a:endParaRPr lang="en-US"/>
          </a:p>
          <a:p>
            <a:pPr fontAlgn="base"/>
            <a:r>
              <a:rPr lang="en-US" sz="1200" b="0" i="0" u="none" strike="noStrike" cap="none">
                <a:solidFill>
                  <a:schemeClr val="dk1"/>
                </a:solidFill>
                <a:effectLst/>
                <a:latin typeface="Calibri"/>
                <a:ea typeface="Calibri"/>
                <a:cs typeface="Calibri"/>
                <a:sym typeface="Calibri"/>
              </a:rPr>
              <a:t>Drag is most commonly associated with gay men dressing up and embodying a “larger-than-life” female persona. Drag queens are flamboyant and this form of drag often involves sequins and feathers but it can also be sleek and edgy.</a:t>
            </a:r>
          </a:p>
          <a:p>
            <a:pPr fontAlgn="base"/>
            <a:r>
              <a:rPr lang="en-US" sz="1200" b="0" i="0" u="none" strike="noStrike" cap="none">
                <a:solidFill>
                  <a:schemeClr val="dk1"/>
                </a:solidFill>
                <a:effectLst/>
                <a:latin typeface="Calibri"/>
                <a:ea typeface="Calibri"/>
                <a:cs typeface="Calibri"/>
                <a:sym typeface="Calibri"/>
              </a:rPr>
              <a:t>For drag queens, their drag persona can be an important part of their own identity as a gay man (this does not mean they are transgender). Similarly, women also perform drag as </a:t>
            </a:r>
            <a:r>
              <a:rPr lang="en-US" sz="1200" b="0" i="0" u="sng" strike="noStrike" cap="none">
                <a:solidFill>
                  <a:schemeClr val="dk1"/>
                </a:solidFill>
                <a:effectLst/>
                <a:latin typeface="Calibri"/>
                <a:ea typeface="Calibri"/>
                <a:cs typeface="Calibri"/>
                <a:sym typeface="Calibri"/>
                <a:hlinkClick r:id="rId3"/>
              </a:rPr>
              <a:t>drag kings</a:t>
            </a:r>
            <a:r>
              <a:rPr lang="en-US" sz="1200" b="0" i="0" u="none" strike="noStrike" cap="none">
                <a:solidFill>
                  <a:schemeClr val="dk1"/>
                </a:solidFill>
                <a:effectLst/>
                <a:latin typeface="Calibri"/>
                <a:ea typeface="Calibri"/>
                <a:cs typeface="Calibri"/>
                <a:sym typeface="Calibri"/>
              </a:rPr>
              <a:t>. Drag kings dress as men and take on male personas, often wearing facial hair, adopting masculine mannerisms and a deep voice.</a:t>
            </a:r>
          </a:p>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213580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1468bb3220c_0_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9" name="Google Shape;709;g1468bb3220c_0_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Turn &amp; Talk: Suggested Discussion Questions: </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endParaRPr>
          </a:p>
          <a:p>
            <a:pPr marL="685800" lvl="0" indent="-457200" algn="l" rtl="0">
              <a:lnSpc>
                <a:spcPct val="100000"/>
              </a:lnSpc>
              <a:spcBef>
                <a:spcPts val="0"/>
              </a:spcBef>
              <a:spcAft>
                <a:spcPts val="0"/>
              </a:spcAft>
              <a:buSzPts val="2500"/>
              <a:buFont typeface="Arial"/>
              <a:buAutoNum type="arabicPeriod"/>
            </a:pPr>
            <a:r>
              <a:rPr lang="en-US" sz="2500" b="0" i="0" u="none" strike="noStrike" cap="none">
                <a:solidFill>
                  <a:schemeClr val="dk1"/>
                </a:solidFill>
                <a:latin typeface="Calibri"/>
                <a:ea typeface="Calibri"/>
                <a:cs typeface="Calibri"/>
                <a:sym typeface="Calibri"/>
              </a:rPr>
              <a:t> Describe a time when you had to transition (e.g. moving to a new city, starting a new job, getting married, having or adopting a child, becoming a pet parent, etc.). Why did you want to make this change and did you have support?</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endParaRPr>
          </a:p>
          <a:p>
            <a:pPr marL="685800" marR="0" lvl="0" indent="-457200" algn="l" rtl="0">
              <a:lnSpc>
                <a:spcPct val="100000"/>
              </a:lnSpc>
              <a:spcBef>
                <a:spcPts val="0"/>
              </a:spcBef>
              <a:spcAft>
                <a:spcPts val="0"/>
              </a:spcAft>
              <a:buClr>
                <a:srgbClr val="000000"/>
              </a:buClr>
              <a:buSzPts val="2500"/>
              <a:buFont typeface="Arial"/>
              <a:buAutoNum type="arabicPeriod"/>
            </a:pPr>
            <a:r>
              <a:rPr lang="en-US" sz="2500" b="0" i="0" u="none" strike="noStrike" cap="none">
                <a:solidFill>
                  <a:schemeClr val="lt2"/>
                </a:solidFill>
                <a:latin typeface="Calibri"/>
                <a:ea typeface="Calibri"/>
                <a:cs typeface="Calibri"/>
                <a:sym typeface="Calibri"/>
              </a:rPr>
              <a:t>Based on what you know, what are some of the barriers members can face when </a:t>
            </a:r>
            <a:r>
              <a:rPr lang="en-US" sz="2500">
                <a:solidFill>
                  <a:schemeClr val="lt2"/>
                </a:solidFill>
              </a:rPr>
              <a:t>transitioning?</a:t>
            </a:r>
            <a:endParaRPr/>
          </a:p>
          <a:p>
            <a:pPr marL="457200" lvl="0" indent="-1397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710" name="Google Shape;710;g1468bb3220c_0_5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1468bb3220c_0_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0" name="Google Shape;720;g1468bb3220c_0_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Here are a few examples of barriers a transgender educator might face:</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b="1"/>
              <a:t>Legislative rules/roadblocks </a:t>
            </a:r>
            <a:r>
              <a:rPr lang="en-US" sz="2500"/>
              <a:t>— In most states, a person’s gender marker can only be changed on their birth certificate after permanent medical procedures have occurred. This is often stipulated as surgery.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Lack of access to competent healthcare </a:t>
            </a:r>
            <a:r>
              <a:rPr lang="en-US" sz="2500"/>
              <a:t>— Trans health is still not taught in most medical schools. Often there is one class (class period…not entire course) devoted to it, if at all. Many providers are afraid to treat trans patients, and some patients travel to other states just to get competent care.</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Health problems </a:t>
            </a:r>
            <a:r>
              <a:rPr lang="en-US" sz="2500"/>
              <a:t>— Underlying health conditions can complicate a physical transition just as they would complicate any number of other medical treatments or procedures.</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Unhappy with options available </a:t>
            </a:r>
            <a:r>
              <a:rPr lang="en-US" sz="2500"/>
              <a:t>— This could be surgical options, but could also affect a non-binary person who does not want to proceed with hormones that would make them look too feminine or too masculine.</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And, other personal reasons.</a:t>
            </a:r>
            <a:endParaRPr/>
          </a:p>
          <a:p>
            <a:pPr marL="457200" marR="0" lvl="0" indent="-228600" algn="l" rtl="0">
              <a:lnSpc>
                <a:spcPct val="100000"/>
              </a:lnSpc>
              <a:spcBef>
                <a:spcPts val="0"/>
              </a:spcBef>
              <a:spcAft>
                <a:spcPts val="0"/>
              </a:spcAft>
              <a:buSzPts val="1400"/>
              <a:buNone/>
            </a:pPr>
            <a:endParaRPr sz="2500"/>
          </a:p>
        </p:txBody>
      </p:sp>
      <p:sp>
        <p:nvSpPr>
          <p:cNvPr id="721" name="Google Shape;721;g1468bb3220c_0_6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a:extLst>
            <a:ext uri="{FF2B5EF4-FFF2-40B4-BE49-F238E27FC236}">
              <a16:creationId xmlns:a16="http://schemas.microsoft.com/office/drawing/2014/main" id="{8D4F5835-52A2-98F0-4423-ED5DBB1541B9}"/>
            </a:ext>
          </a:extLst>
        </p:cNvPr>
        <p:cNvGrpSpPr/>
        <p:nvPr/>
      </p:nvGrpSpPr>
      <p:grpSpPr>
        <a:xfrm>
          <a:off x="0" y="0"/>
          <a:ext cx="0" cy="0"/>
          <a:chOff x="0" y="0"/>
          <a:chExt cx="0" cy="0"/>
        </a:xfrm>
      </p:grpSpPr>
      <p:sp>
        <p:nvSpPr>
          <p:cNvPr id="708" name="Google Shape;708;g1468bb3220c_0_51:notes">
            <a:extLst>
              <a:ext uri="{FF2B5EF4-FFF2-40B4-BE49-F238E27FC236}">
                <a16:creationId xmlns:a16="http://schemas.microsoft.com/office/drawing/2014/main" id="{48C4B8A7-6415-CF75-2ADF-82B90F6C0D6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9" name="Google Shape;709;g1468bb3220c_0_51:notes">
            <a:extLst>
              <a:ext uri="{FF2B5EF4-FFF2-40B4-BE49-F238E27FC236}">
                <a16:creationId xmlns:a16="http://schemas.microsoft.com/office/drawing/2014/main" id="{3FFBCDEC-849B-5813-7787-94AC0DA952A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Turn &amp; Talk: Suggested Discussion Questions: </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endParaRPr>
          </a:p>
          <a:p>
            <a:pPr marL="685800" lvl="0" indent="-457200" algn="l" rtl="0">
              <a:lnSpc>
                <a:spcPct val="100000"/>
              </a:lnSpc>
              <a:spcBef>
                <a:spcPts val="0"/>
              </a:spcBef>
              <a:spcAft>
                <a:spcPts val="0"/>
              </a:spcAft>
              <a:buSzPts val="2500"/>
              <a:buFont typeface="Arial"/>
              <a:buAutoNum type="arabicPeriod"/>
            </a:pPr>
            <a:r>
              <a:rPr lang="en-US" sz="2500" b="0" i="0" u="none" strike="noStrike" cap="none">
                <a:solidFill>
                  <a:schemeClr val="dk1"/>
                </a:solidFill>
                <a:latin typeface="Calibri"/>
                <a:ea typeface="Calibri"/>
                <a:cs typeface="Calibri"/>
                <a:sym typeface="Calibri"/>
              </a:rPr>
              <a:t> Describe a time when you had to transition (e.g. moving to a new city, starting a new job, getting married, having or adopting a child, becoming a pet parent, etc.). Why did you want to make this change and did you have support?</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endParaRPr>
          </a:p>
          <a:p>
            <a:pPr marL="685800" marR="0" lvl="0" indent="-457200" algn="l" rtl="0">
              <a:lnSpc>
                <a:spcPct val="100000"/>
              </a:lnSpc>
              <a:spcBef>
                <a:spcPts val="0"/>
              </a:spcBef>
              <a:spcAft>
                <a:spcPts val="0"/>
              </a:spcAft>
              <a:buClr>
                <a:srgbClr val="000000"/>
              </a:buClr>
              <a:buSzPts val="2500"/>
              <a:buFont typeface="Arial"/>
              <a:buAutoNum type="arabicPeriod"/>
            </a:pPr>
            <a:r>
              <a:rPr lang="en-US" sz="2500" b="0" i="0" u="none" strike="noStrike" cap="none">
                <a:solidFill>
                  <a:schemeClr val="lt2"/>
                </a:solidFill>
                <a:latin typeface="Calibri"/>
                <a:ea typeface="Calibri"/>
                <a:cs typeface="Calibri"/>
                <a:sym typeface="Calibri"/>
              </a:rPr>
              <a:t>Based on what you know, what are some of the barriers members can face when </a:t>
            </a:r>
            <a:r>
              <a:rPr lang="en-US" sz="2500">
                <a:solidFill>
                  <a:schemeClr val="lt2"/>
                </a:solidFill>
              </a:rPr>
              <a:t>transitioning?</a:t>
            </a:r>
            <a:endParaRPr/>
          </a:p>
          <a:p>
            <a:pPr marL="457200" lvl="0" indent="-1397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710" name="Google Shape;710;g1468bb3220c_0_51:notes">
            <a:extLst>
              <a:ext uri="{FF2B5EF4-FFF2-40B4-BE49-F238E27FC236}">
                <a16:creationId xmlns:a16="http://schemas.microsoft.com/office/drawing/2014/main" id="{B272D6DA-1C97-127B-2B72-D9485754831C}"/>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31</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93130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53501599d_0_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53501599d_0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g1353501599d_0_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33</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5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5" name="Google Shape;465;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In 2019, there were 157 million employees in the US. What do you think this number represents?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According to Catalyst.org, there are an estimated 8.1 million LGBTQ+ employees in the United States who are age 16 or older. 50% of these employees are not out at work because of fears of discrimination or </a:t>
            </a:r>
            <a:r>
              <a:rPr lang="en-US" sz="2500" b="0" i="0" u="none" strike="noStrike" cap="none" err="1">
                <a:solidFill>
                  <a:schemeClr val="dk1"/>
                </a:solidFill>
                <a:latin typeface="Calibri"/>
                <a:ea typeface="Calibri"/>
                <a:cs typeface="Calibri"/>
                <a:sym typeface="Calibri"/>
              </a:rPr>
              <a:t>ostracization</a:t>
            </a:r>
            <a:r>
              <a:rPr lang="en-US" sz="2500" b="0" i="0" u="none" strike="noStrike" cap="none">
                <a:solidFill>
                  <a:schemeClr val="dk1"/>
                </a:solidFill>
                <a:latin typeface="Calibri"/>
                <a:ea typeface="Calibri"/>
                <a:cs typeface="Calibri"/>
                <a:sym typeface="Calibri"/>
              </a:rPr>
              <a:t>. And 1 in 5 LGBTQ+ employees have experienced discrimination.</a:t>
            </a:r>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228600" lvl="0" indent="0" algn="l" rtl="0">
              <a:lnSpc>
                <a:spcPct val="100000"/>
              </a:lnSpc>
              <a:spcBef>
                <a:spcPts val="0"/>
              </a:spcBef>
              <a:spcAft>
                <a:spcPts val="0"/>
              </a:spcAft>
              <a:buSzPts val="2500"/>
              <a:buFont typeface="Calibri"/>
              <a:buNone/>
            </a:pPr>
            <a:r>
              <a:rPr lang="en-US" sz="2500" b="0" i="1" u="none" strike="noStrike" cap="none">
                <a:solidFill>
                  <a:schemeClr val="dk1"/>
                </a:solidFill>
                <a:latin typeface="Calibri"/>
                <a:ea typeface="Calibri"/>
                <a:cs typeface="Calibri"/>
                <a:sym typeface="Calibri"/>
              </a:rPr>
              <a:t>Reference: https://www.catalyst.org/research/lesbian-gay-bisexual-and-transgender-workplace-issues/ </a:t>
            </a:r>
            <a:endParaRPr sz="2500" i="1"/>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1405c332cd2_1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1405c332cd2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g1405c332cd2_1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35</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405c332cd2_1_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1405c332cd2_1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g1405c332cd2_1_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36</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1405c332cd2_1_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1405c332cd2_1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g1405c332cd2_1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37</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5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1" name="Google Shape;491;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a:t>Let’s first look at federal laws.</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6" name="Google Shape;496;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The US has called itself a “Nation of Laws,” but what are the laws for? And, who do they help or harm? This timeline shows only a </a:t>
            </a:r>
            <a:r>
              <a:rPr lang="en-US" sz="2500" u="sng"/>
              <a:t>glimpse</a:t>
            </a:r>
            <a:r>
              <a:rPr lang="en-US" sz="2500"/>
              <a:t> of how discrimination, exclusion, and beliefs in white supremacy have been a part of US laws since the earliest of colonial times. For a more comprehensive list of laws that impact LGBTQ+ people throughout US history, please see your handout. </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b="1"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1" u="none" strike="noStrike" cap="none">
                <a:solidFill>
                  <a:schemeClr val="dk1"/>
                </a:solidFill>
                <a:latin typeface="Calibri"/>
                <a:ea typeface="Calibri"/>
                <a:cs typeface="Calibri"/>
                <a:sym typeface="Calibri"/>
              </a:rPr>
              <a:t>Highlights for further discussion: </a:t>
            </a:r>
            <a:endParaRPr/>
          </a:p>
          <a:p>
            <a:pPr marL="457200" marR="0" lvl="0" indent="-228600" algn="l" rtl="0">
              <a:lnSpc>
                <a:spcPct val="100000"/>
              </a:lnSpc>
              <a:spcBef>
                <a:spcPts val="0"/>
              </a:spcBef>
              <a:spcAft>
                <a:spcPts val="0"/>
              </a:spcAft>
              <a:buSzPts val="1400"/>
              <a:buNone/>
            </a:pPr>
            <a:r>
              <a:rPr lang="en-US" sz="2500" b="1"/>
              <a:t>1607</a:t>
            </a:r>
            <a:r>
              <a:rPr lang="en-US" sz="2500"/>
              <a:t> – Founding of Jamestown, VA, the first permanent English settlement in the “New World.”</a:t>
            </a:r>
            <a:endParaRPr/>
          </a:p>
          <a:p>
            <a:pPr marL="457200" marR="0" lvl="0" indent="-228600" algn="l" rtl="0">
              <a:lnSpc>
                <a:spcPct val="100000"/>
              </a:lnSpc>
              <a:spcBef>
                <a:spcPts val="0"/>
              </a:spcBef>
              <a:spcAft>
                <a:spcPts val="0"/>
              </a:spcAft>
              <a:buSzPts val="1400"/>
              <a:buNone/>
            </a:pPr>
            <a:r>
              <a:rPr lang="en-US" sz="2500" b="1"/>
              <a:t>1607 – Massachusetts Bay Colony </a:t>
            </a:r>
            <a:r>
              <a:rPr lang="en-US" sz="2500"/>
              <a:t>was established believing they made a “covenant with God to build an ideal Christian community.”</a:t>
            </a:r>
            <a:endParaRPr/>
          </a:p>
          <a:p>
            <a:pPr marL="457200" marR="0" lvl="0" indent="-228600" algn="l" rtl="0">
              <a:lnSpc>
                <a:spcPct val="100000"/>
              </a:lnSpc>
              <a:spcBef>
                <a:spcPts val="0"/>
              </a:spcBef>
              <a:spcAft>
                <a:spcPts val="0"/>
              </a:spcAft>
              <a:buSzPts val="1400"/>
              <a:buNone/>
            </a:pPr>
            <a:r>
              <a:rPr lang="en-US" sz="2500" b="1"/>
              <a:t>1619</a:t>
            </a:r>
            <a:r>
              <a:rPr lang="en-US" sz="2500"/>
              <a:t> – </a:t>
            </a:r>
            <a:r>
              <a:rPr lang="en-US" sz="2500" b="1"/>
              <a:t>The first enslaved Africans arrive </a:t>
            </a:r>
            <a:r>
              <a:rPr lang="en-US" sz="2500"/>
              <a:t>to Jamestown, VA</a:t>
            </a:r>
            <a:endParaRPr/>
          </a:p>
          <a:p>
            <a:pPr marL="457200" marR="0" lvl="0" indent="-228600" algn="l" rtl="0">
              <a:lnSpc>
                <a:spcPct val="100000"/>
              </a:lnSpc>
              <a:spcBef>
                <a:spcPts val="0"/>
              </a:spcBef>
              <a:spcAft>
                <a:spcPts val="0"/>
              </a:spcAft>
              <a:buSzPts val="1400"/>
              <a:buNone/>
            </a:pPr>
            <a:r>
              <a:rPr lang="en-US" sz="2500" b="1"/>
              <a:t>1631</a:t>
            </a:r>
            <a:r>
              <a:rPr lang="en-US" sz="2500"/>
              <a:t> – </a:t>
            </a:r>
            <a:r>
              <a:rPr lang="en-US" sz="2500" b="1"/>
              <a:t>The</a:t>
            </a:r>
            <a:r>
              <a:rPr lang="en-US" sz="2500"/>
              <a:t> </a:t>
            </a:r>
            <a:r>
              <a:rPr lang="en-US" sz="2500" b="1"/>
              <a:t>Massachusetts Bay General Court</a:t>
            </a:r>
            <a:r>
              <a:rPr lang="en-US" sz="2500" b="0"/>
              <a:t>, i</a:t>
            </a:r>
            <a:r>
              <a:rPr lang="en-US" sz="2500"/>
              <a:t>n accordance with Puritan religious and moral beliefs, declared that the following were considered sex crimes and punishable by whipping, banishment or execution: fornication, adultery, rape and sodomy.</a:t>
            </a:r>
            <a:endParaRPr/>
          </a:p>
          <a:p>
            <a:pPr marL="457200" marR="0" lvl="0" indent="-228600" algn="l" rtl="0">
              <a:lnSpc>
                <a:spcPct val="100000"/>
              </a:lnSpc>
              <a:spcBef>
                <a:spcPts val="0"/>
              </a:spcBef>
              <a:spcAft>
                <a:spcPts val="0"/>
              </a:spcAft>
              <a:buClr>
                <a:srgbClr val="000000"/>
              </a:buClr>
              <a:buSzPts val="1400"/>
              <a:buFont typeface="Arial"/>
              <a:buNone/>
            </a:pPr>
            <a:r>
              <a:rPr lang="en-US" sz="2500" b="1"/>
              <a:t>1705 – </a:t>
            </a:r>
            <a:r>
              <a:rPr lang="en-US" sz="2500" b="0"/>
              <a:t>The Colony of Virginia adopted the first </a:t>
            </a:r>
            <a:r>
              <a:rPr lang="en-US" sz="2500" b="1"/>
              <a:t>Blood Quantum Law</a:t>
            </a:r>
            <a:r>
              <a:rPr lang="en-US" sz="2500" b="0"/>
              <a:t>. A person’s blood quantum is defined as the fraction of their ancestors, out of their total ancestors, who are documented as full-blood Native Americans</a:t>
            </a:r>
            <a:r>
              <a:rPr lang="en-US" sz="2500" b="1"/>
              <a:t>. These laws</a:t>
            </a:r>
            <a:r>
              <a:rPr lang="en-US" sz="2500" b="0"/>
              <a:t> were applied across the thirteen colonies and later the entire United States. They limited the civil rights of Native Americans and regulated who could be classified as Native American. </a:t>
            </a:r>
            <a:endParaRPr/>
          </a:p>
          <a:p>
            <a:pPr marL="457200" marR="0" lvl="0" indent="-228600" algn="l" rtl="0">
              <a:lnSpc>
                <a:spcPct val="100000"/>
              </a:lnSpc>
              <a:spcBef>
                <a:spcPts val="0"/>
              </a:spcBef>
              <a:spcAft>
                <a:spcPts val="0"/>
              </a:spcAft>
              <a:buClr>
                <a:srgbClr val="000000"/>
              </a:buClr>
              <a:buSzPts val="1400"/>
              <a:buFont typeface="Arial"/>
              <a:buNone/>
            </a:pPr>
            <a:r>
              <a:rPr lang="en-US" sz="2500" b="1"/>
              <a:t>1714 – Sodomy laws </a:t>
            </a:r>
            <a:r>
              <a:rPr lang="en-US" sz="2500"/>
              <a:t>were passed in the early colonies and in the colonial militia. They stayed in place until challenged in 1925. </a:t>
            </a:r>
            <a:endParaRPr sz="2500" b="1"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1775</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Population of enslaved people</a:t>
            </a:r>
            <a:r>
              <a:rPr lang="en-US" sz="2500" b="0" i="0" u="none" strike="noStrike" cap="none">
                <a:solidFill>
                  <a:schemeClr val="dk1"/>
                </a:solidFill>
                <a:latin typeface="Calibri"/>
                <a:ea typeface="Calibri"/>
                <a:cs typeface="Calibri"/>
                <a:sym typeface="Calibri"/>
              </a:rPr>
              <a:t> in the colonies is nearly </a:t>
            </a:r>
            <a:r>
              <a:rPr lang="en-US" sz="2500" b="1" i="0" u="none" strike="noStrike" cap="none">
                <a:solidFill>
                  <a:schemeClr val="dk1"/>
                </a:solidFill>
                <a:latin typeface="Calibri"/>
                <a:ea typeface="Calibri"/>
                <a:cs typeface="Calibri"/>
                <a:sym typeface="Calibri"/>
              </a:rPr>
              <a:t>500,000</a:t>
            </a:r>
            <a:r>
              <a:rPr lang="en-US" sz="2500" b="0" i="0" u="none" strike="noStrike" cap="none">
                <a:solidFill>
                  <a:schemeClr val="dk1"/>
                </a:solidFill>
                <a:latin typeface="Calibri"/>
                <a:ea typeface="Calibri"/>
                <a:cs typeface="Calibri"/>
                <a:sym typeface="Calibri"/>
              </a:rPr>
              <a:t>.</a:t>
            </a:r>
            <a:endParaRPr sz="2500"/>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1776</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Declaration of Independence</a:t>
            </a:r>
            <a:r>
              <a:rPr lang="en-US" sz="2500" b="0" i="0" u="none" strike="noStrike" cap="none">
                <a:solidFill>
                  <a:schemeClr val="dk1"/>
                </a:solidFill>
                <a:latin typeface="Calibri"/>
                <a:ea typeface="Calibri"/>
                <a:cs typeface="Calibri"/>
                <a:sym typeface="Calibri"/>
              </a:rPr>
              <a:t> signed.</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Lieutenant </a:t>
            </a:r>
            <a:r>
              <a:rPr lang="en-US" sz="2500" b="1" i="0" u="none" strike="noStrike" cap="none" err="1">
                <a:solidFill>
                  <a:schemeClr val="dk1"/>
                </a:solidFill>
                <a:latin typeface="Calibri"/>
                <a:ea typeface="Calibri"/>
                <a:cs typeface="Calibri"/>
                <a:sym typeface="Calibri"/>
              </a:rPr>
              <a:t>Gotthold</a:t>
            </a:r>
            <a:r>
              <a:rPr lang="en-US" sz="2500" b="1" i="0" u="none" strike="noStrike" cap="none">
                <a:solidFill>
                  <a:schemeClr val="dk1"/>
                </a:solidFill>
                <a:latin typeface="Calibri"/>
                <a:ea typeface="Calibri"/>
                <a:cs typeface="Calibri"/>
                <a:sym typeface="Calibri"/>
              </a:rPr>
              <a:t> Frederick </a:t>
            </a:r>
            <a:r>
              <a:rPr lang="en-US" sz="2500" b="1" i="0" u="none" strike="noStrike" cap="none" err="1">
                <a:solidFill>
                  <a:schemeClr val="dk1"/>
                </a:solidFill>
                <a:latin typeface="Calibri"/>
                <a:ea typeface="Calibri"/>
                <a:cs typeface="Calibri"/>
                <a:sym typeface="Calibri"/>
              </a:rPr>
              <a:t>Enslin</a:t>
            </a:r>
            <a:r>
              <a:rPr lang="en-US" sz="2500" b="0" i="0" u="none" strike="noStrike" cap="none">
                <a:solidFill>
                  <a:schemeClr val="dk1"/>
                </a:solidFill>
                <a:latin typeface="Calibri"/>
                <a:ea typeface="Calibri"/>
                <a:cs typeface="Calibri"/>
                <a:sym typeface="Calibri"/>
              </a:rPr>
              <a:t> of the Continental Army becomes the first documented service member to be dismissed from the U.S. military for homosexuality. Read more at U.S. History Naval Institute Blog / Timeline of Military Gay History.</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1779</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Thomas Jefferson</a:t>
            </a:r>
            <a:r>
              <a:rPr lang="en-US" sz="2500" b="0" i="0" u="none" strike="noStrike" cap="none">
                <a:solidFill>
                  <a:schemeClr val="dk1"/>
                </a:solidFill>
                <a:latin typeface="Calibri"/>
                <a:ea typeface="Calibri"/>
                <a:cs typeface="Calibri"/>
                <a:sym typeface="Calibri"/>
              </a:rPr>
              <a:t> proposes Virginia law to make sodomy punishable by mutilation rather than death. It was rejected by the Virginia legislature.</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1788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U.S. Constitution</a:t>
            </a:r>
            <a:r>
              <a:rPr lang="en-US" sz="2500" b="0" i="0" u="none" strike="noStrike" cap="none">
                <a:solidFill>
                  <a:schemeClr val="dk1"/>
                </a:solidFill>
                <a:latin typeface="Calibri"/>
                <a:ea typeface="Calibri"/>
                <a:cs typeface="Calibri"/>
                <a:sym typeface="Calibri"/>
              </a:rPr>
              <a:t> adopted. Includes a three-fifths clause that counted each enslaved person as three-fifths of a person for the purposes of congressional representation and tax apportionment.</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1852</a:t>
            </a:r>
            <a:r>
              <a:rPr lang="en-US" sz="2500" b="0" i="0" u="none" strike="noStrike" cap="none">
                <a:solidFill>
                  <a:schemeClr val="dk1"/>
                </a:solidFill>
                <a:latin typeface="Calibri"/>
                <a:ea typeface="Calibri"/>
                <a:cs typeface="Calibri"/>
                <a:sym typeface="Calibri"/>
              </a:rPr>
              <a:t> – Scottish writer </a:t>
            </a:r>
            <a:r>
              <a:rPr lang="en-US" sz="2500" b="1" i="0" u="none" strike="noStrike" cap="none">
                <a:solidFill>
                  <a:schemeClr val="dk1"/>
                </a:solidFill>
                <a:latin typeface="Calibri"/>
                <a:ea typeface="Calibri"/>
                <a:cs typeface="Calibri"/>
                <a:sym typeface="Calibri"/>
              </a:rPr>
              <a:t>J.D. </a:t>
            </a:r>
            <a:r>
              <a:rPr lang="en-US" sz="2500" b="1" i="0" u="none" strike="noStrike" cap="none" err="1">
                <a:solidFill>
                  <a:schemeClr val="dk1"/>
                </a:solidFill>
                <a:latin typeface="Calibri"/>
                <a:ea typeface="Calibri"/>
                <a:cs typeface="Calibri"/>
                <a:sym typeface="Calibri"/>
              </a:rPr>
              <a:t>Bothwick</a:t>
            </a:r>
            <a:r>
              <a:rPr lang="en-US" sz="2500" b="0" i="0" u="none" strike="noStrike" cap="none">
                <a:solidFill>
                  <a:schemeClr val="dk1"/>
                </a:solidFill>
                <a:latin typeface="Calibri"/>
                <a:ea typeface="Calibri"/>
                <a:cs typeface="Calibri"/>
                <a:sym typeface="Calibri"/>
              </a:rPr>
              <a:t> reports his attendance at a </a:t>
            </a:r>
            <a:r>
              <a:rPr lang="en-US" sz="2500" b="1" i="0" u="none" strike="noStrike" cap="none">
                <a:solidFill>
                  <a:schemeClr val="dk1"/>
                </a:solidFill>
                <a:latin typeface="Calibri"/>
                <a:ea typeface="Calibri"/>
                <a:cs typeface="Calibri"/>
                <a:sym typeface="Calibri"/>
              </a:rPr>
              <a:t>“miner’s ball”</a:t>
            </a:r>
            <a:r>
              <a:rPr lang="en-US" sz="2500" b="0" i="0" u="none" strike="noStrike" cap="none">
                <a:solidFill>
                  <a:schemeClr val="dk1"/>
                </a:solidFill>
                <a:latin typeface="Calibri"/>
                <a:ea typeface="Calibri"/>
                <a:cs typeface="Calibri"/>
                <a:sym typeface="Calibri"/>
              </a:rPr>
              <a:t> – a men’s only dance held in Angels’ Camp in California.</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1857-1861 –</a:t>
            </a:r>
            <a:r>
              <a:rPr lang="en-US" sz="2500" b="0" i="0" u="none" strike="noStrike" cap="none">
                <a:solidFill>
                  <a:schemeClr val="dk1"/>
                </a:solidFill>
                <a:latin typeface="Calibri"/>
                <a:ea typeface="Calibri"/>
                <a:cs typeface="Calibri"/>
                <a:sym typeface="Calibri"/>
              </a:rPr>
              <a:t> </a:t>
            </a:r>
            <a:r>
              <a:rPr lang="en-US" sz="2500" b="1" i="0" u="none" strike="noStrike" cap="none">
                <a:solidFill>
                  <a:schemeClr val="dk1"/>
                </a:solidFill>
                <a:latin typeface="Calibri"/>
                <a:ea typeface="Calibri"/>
                <a:cs typeface="Calibri"/>
                <a:sym typeface="Calibri"/>
              </a:rPr>
              <a:t>James Buchanan</a:t>
            </a:r>
            <a:r>
              <a:rPr lang="en-US" sz="2500" b="0" i="0" u="none" strike="noStrike" cap="none">
                <a:solidFill>
                  <a:schemeClr val="dk1"/>
                </a:solidFill>
                <a:latin typeface="Calibri"/>
                <a:ea typeface="Calibri"/>
                <a:cs typeface="Calibri"/>
                <a:sym typeface="Calibri"/>
              </a:rPr>
              <a:t> elected president. A lifelong bachelor, Buchanan had a long-term relationship with </a:t>
            </a:r>
            <a:r>
              <a:rPr lang="en-US" sz="2500" b="1" i="0" u="none" strike="noStrike" cap="none">
                <a:solidFill>
                  <a:schemeClr val="dk1"/>
                </a:solidFill>
                <a:latin typeface="Calibri"/>
                <a:ea typeface="Calibri"/>
                <a:cs typeface="Calibri"/>
                <a:sym typeface="Calibri"/>
              </a:rPr>
              <a:t>William Rufus King</a:t>
            </a:r>
            <a:r>
              <a:rPr lang="en-US" sz="2500" b="0" i="0" u="none" strike="noStrike" cap="none">
                <a:solidFill>
                  <a:schemeClr val="dk1"/>
                </a:solidFill>
                <a:latin typeface="Calibri"/>
                <a:ea typeface="Calibri"/>
                <a:cs typeface="Calibri"/>
                <a:sym typeface="Calibri"/>
              </a:rPr>
              <a:t>, who served as vice president under Franklin Pierce. The two men lived together from 1840-1853 until King’s death. Some historians suggest Buchanan, by today’s terms, was gay.</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1868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Fourteenth Amendment Ratified</a:t>
            </a:r>
            <a:r>
              <a:rPr lang="en-US" sz="2500" b="0" i="0" u="none" strike="noStrike" cap="none">
                <a:solidFill>
                  <a:schemeClr val="dk1"/>
                </a:solidFill>
                <a:latin typeface="Calibri"/>
                <a:ea typeface="Calibri"/>
                <a:cs typeface="Calibri"/>
                <a:sym typeface="Calibri"/>
              </a:rPr>
              <a:t>. This is the most cited amendment in Supreme Court civil rights cases and has been the basis for landmark civil rights cases such as Brown v. Board of Education, Roe v. Wade and Obergefell v. Hodges. Gay rights advocates cite this amendment in support of equality for future court cases.</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“All persons born or naturalized in the United States and subject to the jurisdiction thereof, are citizens of the United States and of the State wherein they reside. No State shall make or enforce any law, which shall abridge the privileges or immunities of citizens of the United States; nor shall any State deprive any person of life, liberty, or property, without due process of law; nor deny to any person within its jurisdiction the equal protection of the laws.”</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1868</a:t>
            </a:r>
            <a:r>
              <a:rPr lang="en-US" sz="2500" b="0" i="0" u="none" strike="noStrike" cap="none">
                <a:solidFill>
                  <a:schemeClr val="dk1"/>
                </a:solidFill>
                <a:latin typeface="Calibri"/>
                <a:ea typeface="Calibri"/>
                <a:cs typeface="Calibri"/>
                <a:sym typeface="Calibri"/>
              </a:rPr>
              <a:t> – Two-Spirit,</a:t>
            </a:r>
            <a:r>
              <a:rPr lang="en-US" sz="2500" b="1" i="0" u="none" strike="noStrike" cap="none">
                <a:solidFill>
                  <a:schemeClr val="dk1"/>
                </a:solidFill>
                <a:latin typeface="Calibri"/>
                <a:ea typeface="Calibri"/>
                <a:cs typeface="Calibri"/>
                <a:sym typeface="Calibri"/>
              </a:rPr>
              <a:t> </a:t>
            </a:r>
            <a:r>
              <a:rPr lang="en-US" sz="2500" b="1" i="0" u="none" strike="noStrike" cap="none" err="1">
                <a:solidFill>
                  <a:schemeClr val="dk1"/>
                </a:solidFill>
                <a:latin typeface="Calibri"/>
                <a:ea typeface="Calibri"/>
                <a:cs typeface="Calibri"/>
                <a:sym typeface="Calibri"/>
              </a:rPr>
              <a:t>We’wha</a:t>
            </a:r>
            <a:r>
              <a:rPr lang="en-US" sz="2500" b="0" i="0" u="none" strike="noStrike" cap="none">
                <a:solidFill>
                  <a:schemeClr val="dk1"/>
                </a:solidFill>
                <a:latin typeface="Calibri"/>
                <a:ea typeface="Calibri"/>
                <a:cs typeface="Calibri"/>
                <a:sym typeface="Calibri"/>
              </a:rPr>
              <a:t>, a Zuni Native American, meets with President Grover Cleveland.</a:t>
            </a:r>
            <a:endParaRPr/>
          </a:p>
          <a:p>
            <a:pPr marL="457200" marR="0" lvl="0" indent="-2286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000"/>
              <a:t>Source: https://www.lgbtqhistory.org/lgbt-rights-timeline-in-american-history/</a:t>
            </a:r>
            <a:endParaRPr/>
          </a:p>
          <a:p>
            <a:pPr marL="457200" marR="0" lvl="0" indent="-228600" algn="l" rtl="0">
              <a:lnSpc>
                <a:spcPct val="100000"/>
              </a:lnSpc>
              <a:spcBef>
                <a:spcPts val="0"/>
              </a:spcBef>
              <a:spcAft>
                <a:spcPts val="0"/>
              </a:spcAft>
              <a:buSzPts val="1400"/>
              <a:buNone/>
            </a:pPr>
            <a:r>
              <a:rPr lang="en-US" sz="2000"/>
              <a:t>Source: https://en.wikipedia.org/wiki/Blood_quantum_laws</a:t>
            </a:r>
            <a:endParaRPr sz="1050"/>
          </a:p>
        </p:txBody>
      </p:sp>
      <p:sp>
        <p:nvSpPr>
          <p:cNvPr id="497" name="Google Shape;497;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3" name="Google Shape;513;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US history is full of barriers for BIPOC and LGBTQ+ people. Discrimination because of one’s race and LGBTQ+ identity means lost wages, jobs, promotions, unfair treatment and even harassment at work. This discrimination compels many to hide their LGBTQ+ status for fear of retribution, losing one’s livelihood, support system, and more. </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Before 2019, only a handful of states (in dark blue above) provided LGBTQ+ people some protection against employment discrimination, as well as in housing and public accommodations. This meant that in all the other states (those in tan and lighter shades of blue), LGBTQ+ people could be denied jobs, health care, housing, hotels, and more. This discrimination – across the majority of the US, and nearly all of the South— was perfectly legal. </a:t>
            </a:r>
            <a:endParaRPr sz="2500"/>
          </a:p>
          <a:p>
            <a:pPr marL="457200" lvl="0" indent="-228600" algn="l" rtl="0">
              <a:lnSpc>
                <a:spcPct val="100000"/>
              </a:lnSpc>
              <a:spcBef>
                <a:spcPts val="0"/>
              </a:spcBef>
              <a:spcAft>
                <a:spcPts val="0"/>
              </a:spcAft>
              <a:buSzPts val="14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sz="2500"/>
          </a:p>
          <a:p>
            <a:pPr marL="457200" lvl="0" indent="-228600" algn="l" rtl="0">
              <a:lnSpc>
                <a:spcPct val="100000"/>
              </a:lnSpc>
              <a:spcBef>
                <a:spcPts val="0"/>
              </a:spcBef>
              <a:spcAft>
                <a:spcPts val="0"/>
              </a:spcAft>
              <a:buSzPts val="1400"/>
              <a:buNone/>
            </a:pPr>
            <a:endParaRPr sz="2500"/>
          </a:p>
        </p:txBody>
      </p:sp>
      <p:sp>
        <p:nvSpPr>
          <p:cNvPr id="524" name="Google Shape;524;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41</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42</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On March 26, 2021, the Department of Justice concluded that, as a result of the </a:t>
            </a:r>
            <a:r>
              <a:rPr lang="en-US" sz="2500" b="0" i="0" u="none" strike="noStrike" cap="none" err="1">
                <a:solidFill>
                  <a:schemeClr val="dk1"/>
                </a:solidFill>
                <a:latin typeface="Calibri"/>
                <a:ea typeface="Calibri"/>
                <a:cs typeface="Calibri"/>
                <a:sym typeface="Calibri"/>
              </a:rPr>
              <a:t>Bostock</a:t>
            </a:r>
            <a:r>
              <a:rPr lang="en-US" sz="2500" b="0" i="0" u="none" strike="noStrike" cap="none">
                <a:solidFill>
                  <a:schemeClr val="dk1"/>
                </a:solidFill>
                <a:latin typeface="Calibri"/>
                <a:ea typeface="Calibri"/>
                <a:cs typeface="Calibri"/>
                <a:sym typeface="Calibri"/>
              </a:rPr>
              <a:t>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There have been some significant wins recently for LGBTQ+ rights in the US But while progress is being made, attacks on LGBTQ+ rights in certain states have accelerated. </a:t>
            </a: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228600" marR="0" lvl="0" indent="0" algn="l" rtl="0">
              <a:lnSpc>
                <a:spcPct val="100000"/>
              </a:lnSpc>
              <a:spcBef>
                <a:spcPts val="0"/>
              </a:spcBef>
              <a:spcAft>
                <a:spcPts val="0"/>
              </a:spcAft>
              <a:buClr>
                <a:srgbClr val="000000"/>
              </a:buClr>
              <a:buSzPts val="2500"/>
              <a:buFont typeface="Calibri"/>
              <a:buNone/>
            </a:pPr>
            <a:r>
              <a:rPr lang="en-US" sz="2500" i="1"/>
              <a:t>Reference: </a:t>
            </a:r>
            <a:r>
              <a:rPr lang="en-US" sz="2500" b="0" i="1" u="none" strike="noStrike" cap="none">
                <a:solidFill>
                  <a:schemeClr val="dk1"/>
                </a:solidFill>
                <a:latin typeface="Calibri"/>
                <a:ea typeface="Calibri"/>
                <a:cs typeface="Calibri"/>
                <a:sym typeface="Calibri"/>
              </a:rPr>
              <a:t>Department of Justice, “Application of </a:t>
            </a:r>
            <a:r>
              <a:rPr lang="en-US" sz="2500" b="0" i="1" u="none" strike="noStrike" cap="none" err="1">
                <a:solidFill>
                  <a:schemeClr val="dk1"/>
                </a:solidFill>
                <a:latin typeface="Calibri"/>
                <a:ea typeface="Calibri"/>
                <a:cs typeface="Calibri"/>
                <a:sym typeface="Calibri"/>
              </a:rPr>
              <a:t>Bostock</a:t>
            </a:r>
            <a:r>
              <a:rPr lang="en-US" sz="2500" b="0" i="1" u="none" strike="noStrike" cap="none">
                <a:solidFill>
                  <a:schemeClr val="dk1"/>
                </a:solidFill>
                <a:latin typeface="Calibri"/>
                <a:ea typeface="Calibri"/>
                <a:cs typeface="Calibri"/>
                <a:sym typeface="Calibri"/>
              </a:rPr>
              <a:t> v. Clayton County to Title IX of the Education Amendments of 1972,” March 26, 2021, https://www.justice.gov/crt/page/file/1383026/download </a:t>
            </a:r>
            <a:endParaRPr sz="2500" i="1"/>
          </a:p>
          <a:p>
            <a:pPr marL="457200" lvl="0" indent="-69850" algn="l" rtl="0">
              <a:lnSpc>
                <a:spcPct val="100000"/>
              </a:lnSpc>
              <a:spcBef>
                <a:spcPts val="0"/>
              </a:spcBef>
              <a:spcAft>
                <a:spcPts val="0"/>
              </a:spcAft>
              <a:buSzPts val="2500"/>
              <a:buFont typeface="Arial"/>
              <a:buNone/>
            </a:pPr>
            <a:endParaRPr sz="2500"/>
          </a:p>
        </p:txBody>
      </p:sp>
      <p:sp>
        <p:nvSpPr>
          <p:cNvPr id="549" name="Google Shape;54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43</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8" name="Google Shape;558;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 marR="0" indent="-285750">
              <a:lnSpc>
                <a:spcPct val="107000"/>
              </a:lnSpc>
              <a:spcBef>
                <a:spcPts val="0"/>
              </a:spcBef>
              <a:spcAft>
                <a:spcPts val="800"/>
              </a:spcAft>
              <a:buFont typeface="Arial" panose="020B0604020202020204" pitchFamily="34" charset="0"/>
              <a:buChar char="•"/>
            </a:pPr>
            <a:r>
              <a:rPr lang="en-US" sz="1800" i="0">
                <a:solidFill>
                  <a:srgbClr val="000000"/>
                </a:solidFill>
                <a:effectLst/>
                <a:highlight>
                  <a:srgbClr val="FFFF00"/>
                </a:highlight>
                <a:latin typeface="Calibri" panose="020F0502020204030204" pitchFamily="34" charset="0"/>
                <a:ea typeface="MS Mincho" panose="02020609040205080304" pitchFamily="49" charset="-128"/>
                <a:cs typeface="Arial" panose="020B0604020202020204" pitchFamily="34" charset="0"/>
              </a:rPr>
              <a:t>While some schools and districts are implementing gender-affirming policies and practices, like recognizing proper names and pronouns for children, in the background, dozens of states are trying to license LGBTQ+ discrimination under the guise of “protecting children” or by claiming it is a right because of religious freedom. More than two dozen states have now passed variations of legislation that limits, further marginalizse, and in some cases criminalizes efforts to support LGBTQ+ youth and adults.</a:t>
            </a:r>
          </a:p>
          <a:p>
            <a:pPr marL="57150" marR="0" indent="-285750">
              <a:lnSpc>
                <a:spcPct val="107000"/>
              </a:lnSpc>
              <a:spcBef>
                <a:spcPts val="0"/>
              </a:spcBef>
              <a:spcAft>
                <a:spcPts val="800"/>
              </a:spcAft>
              <a:buFont typeface="Arial" panose="020B0604020202020204" pitchFamily="34" charset="0"/>
              <a:buChar char="•"/>
            </a:pPr>
            <a:endParaRPr lang="en-US" sz="1800" i="0">
              <a:solidFill>
                <a:srgbClr val="000000"/>
              </a:solidFill>
              <a:effectLst/>
              <a:latin typeface="Calibri" panose="020F0502020204030204" pitchFamily="34" charset="0"/>
              <a:ea typeface="Calibri" panose="020F0502020204030204" pitchFamily="34" charset="0"/>
            </a:endParaRPr>
          </a:p>
          <a:p>
            <a:pPr marL="57150" marR="0" indent="-285750">
              <a:lnSpc>
                <a:spcPct val="107000"/>
              </a:lnSpc>
              <a:spcBef>
                <a:spcPts val="0"/>
              </a:spcBef>
              <a:spcAft>
                <a:spcPts val="800"/>
              </a:spcAft>
              <a:buFont typeface="Arial" panose="020B0604020202020204" pitchFamily="34" charset="0"/>
              <a:buChar char="•"/>
            </a:pPr>
            <a:r>
              <a:rPr lang="en-US" sz="1800" i="0">
                <a:solidFill>
                  <a:srgbClr val="000000"/>
                </a:solidFill>
                <a:effectLst/>
                <a:highlight>
                  <a:srgbClr val="FFFF00"/>
                </a:highlight>
                <a:latin typeface="Calibri" panose="020F0502020204030204" pitchFamily="34" charset="0"/>
                <a:ea typeface="MS Mincho" panose="02020609040205080304" pitchFamily="49" charset="-128"/>
                <a:cs typeface="Arial" panose="020B0604020202020204" pitchFamily="34" charset="0"/>
              </a:rPr>
              <a:t>Many of these attacks on LGBTQ+ people, especially young people, are being challenged in court and we can hope they will be struck down under the reasoning of Bostock. But those lawsuits are just getting started and with the current make-up of the Supreme Court and their record of overturning precedent-setting cases, nothing is guaranteed.</a:t>
            </a:r>
            <a:endParaRPr lang="en-US" sz="1800" i="0">
              <a:solidFill>
                <a:srgbClr val="000000"/>
              </a:solidFill>
              <a:effectLst/>
              <a:latin typeface="Calibri" panose="020F0502020204030204" pitchFamily="34" charset="0"/>
              <a:ea typeface="Calibri" panose="020F0502020204030204" pitchFamily="34" charset="0"/>
            </a:endParaRPr>
          </a:p>
          <a:p>
            <a:pPr marL="457200" lvl="0" indent="-698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8" name="Google Shape;568;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sz="2500"/>
              <a:t>Key Notes</a:t>
            </a:r>
            <a:endParaRPr/>
          </a:p>
          <a:p>
            <a:pPr marL="571500" lvl="0" indent="-342900" algn="l" rtl="0">
              <a:lnSpc>
                <a:spcPct val="100000"/>
              </a:lnSpc>
              <a:spcBef>
                <a:spcPts val="0"/>
              </a:spcBef>
              <a:spcAft>
                <a:spcPts val="0"/>
              </a:spcAft>
              <a:buSzPts val="2500"/>
              <a:buFont typeface="Arial"/>
              <a:buChar char="•"/>
            </a:pPr>
            <a:r>
              <a:rPr lang="en-US" sz="2500" err="1"/>
              <a:t>Bostock</a:t>
            </a:r>
            <a:r>
              <a:rPr lang="en-US" sz="2500"/>
              <a:t> only applies to employers with more than 15 employees. Employers with fewer than 15 total employees are not covered by Title VII.</a:t>
            </a:r>
            <a:endParaRPr/>
          </a:p>
          <a:p>
            <a:pPr marL="571500" lvl="0" indent="-342900" algn="l" rtl="0">
              <a:lnSpc>
                <a:spcPct val="100000"/>
              </a:lnSpc>
              <a:spcBef>
                <a:spcPts val="0"/>
              </a:spcBef>
              <a:spcAft>
                <a:spcPts val="0"/>
              </a:spcAft>
              <a:buSzPts val="2500"/>
              <a:buFont typeface="Arial"/>
              <a:buChar char="•"/>
            </a:pPr>
            <a:r>
              <a:rPr lang="en-US" sz="2500" err="1"/>
              <a:t>Bostock</a:t>
            </a:r>
            <a:r>
              <a:rPr lang="en-US" sz="2500"/>
              <a:t> applies nationwide and protects employees from sexual orientation or gender identity discrimination regardless of state or local laws.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An employer covered by Title VII is not allowed to fire, refuse to hire, or take assignments away from someone (or discriminate in any other way) because customers or clients would prefer to work with people who have a different sexual orientation or gender identity. (For example, keeping LGBTQ+ employees out of public-facing positions.)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Although accidental misuse of a transgender employee’s preferred name and pronouns does not violate Title VII, intentionally and repeatedly using the wrong name and pronouns to refer to a transgender employee could contribute to an unlawful hostile work environment.</a:t>
            </a:r>
            <a:endParaRPr sz="25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6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6" name="Google Shape;576;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Turn &amp; Talk: Suggested Discussion Questions</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342900" lvl="0" indent="-342900" algn="l" rtl="0">
              <a:lnSpc>
                <a:spcPct val="100000"/>
              </a:lnSpc>
              <a:spcBef>
                <a:spcPts val="0"/>
              </a:spcBef>
              <a:spcAft>
                <a:spcPts val="0"/>
              </a:spcAft>
              <a:buClr>
                <a:schemeClr val="lt2"/>
              </a:buClr>
              <a:buSzPts val="2500"/>
              <a:buAutoNum type="arabicPeriod"/>
            </a:pPr>
            <a:r>
              <a:rPr lang="en-US" sz="2500" b="0" i="0" u="none" strike="noStrike" cap="none">
                <a:solidFill>
                  <a:schemeClr val="lt2"/>
                </a:solidFill>
                <a:latin typeface="Calibri"/>
                <a:ea typeface="Calibri"/>
                <a:cs typeface="Calibri"/>
                <a:sym typeface="Calibri"/>
              </a:rPr>
              <a:t>How have past and recent federal laws impacted LGBTQ+ individuals?</a:t>
            </a:r>
            <a:endParaRPr/>
          </a:p>
          <a:p>
            <a:pPr marL="342900" lvl="0" indent="-184150" algn="l" rtl="0">
              <a:lnSpc>
                <a:spcPct val="100000"/>
              </a:lnSpc>
              <a:spcBef>
                <a:spcPts val="0"/>
              </a:spcBef>
              <a:spcAft>
                <a:spcPts val="0"/>
              </a:spcAft>
              <a:buClr>
                <a:schemeClr val="lt2"/>
              </a:buClr>
              <a:buSzPts val="2500"/>
              <a:buNone/>
            </a:pPr>
            <a:endParaRPr sz="2500" b="0" i="0" u="none" strike="noStrike" cap="none">
              <a:solidFill>
                <a:schemeClr val="lt2"/>
              </a:solidFill>
              <a:latin typeface="Calibri"/>
              <a:ea typeface="Calibri"/>
              <a:cs typeface="Calibri"/>
              <a:sym typeface="Calibri"/>
            </a:endParaRPr>
          </a:p>
          <a:p>
            <a:pPr marL="342900" lvl="0" indent="-342900" algn="l" rtl="0">
              <a:lnSpc>
                <a:spcPct val="100000"/>
              </a:lnSpc>
              <a:spcBef>
                <a:spcPts val="0"/>
              </a:spcBef>
              <a:spcAft>
                <a:spcPts val="0"/>
              </a:spcAft>
              <a:buClr>
                <a:schemeClr val="lt2"/>
              </a:buClr>
              <a:buSzPts val="2500"/>
              <a:buFont typeface="Arial"/>
              <a:buAutoNum type="arabicPeriod"/>
            </a:pPr>
            <a:r>
              <a:rPr lang="en-US" sz="2500" b="0" i="0" u="none" strike="noStrike" cap="none">
                <a:solidFill>
                  <a:schemeClr val="lt2"/>
                </a:solidFill>
                <a:latin typeface="Calibri"/>
                <a:ea typeface="Calibri"/>
                <a:cs typeface="Calibri"/>
                <a:sym typeface="Calibri"/>
              </a:rPr>
              <a:t>How does the </a:t>
            </a:r>
            <a:r>
              <a:rPr lang="en-US" sz="2500" b="0" i="0" u="none" strike="noStrike" cap="none" err="1">
                <a:solidFill>
                  <a:schemeClr val="lt2"/>
                </a:solidFill>
                <a:latin typeface="Calibri"/>
                <a:ea typeface="Calibri"/>
                <a:cs typeface="Calibri"/>
                <a:sym typeface="Calibri"/>
              </a:rPr>
              <a:t>Bostock</a:t>
            </a:r>
            <a:r>
              <a:rPr lang="en-US" sz="2500" b="0" i="0" u="none" strike="noStrike" cap="none">
                <a:solidFill>
                  <a:schemeClr val="lt2"/>
                </a:solidFill>
                <a:latin typeface="Calibri"/>
                <a:ea typeface="Calibri"/>
                <a:cs typeface="Calibri"/>
                <a:sym typeface="Calibri"/>
              </a:rPr>
              <a:t> ruling support LGBTQ+ members? How does it impact the work of UniServ directors?  </a:t>
            </a:r>
            <a:endParaRPr/>
          </a:p>
          <a:p>
            <a:pPr marL="457200" lvl="0" indent="-1397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p:txBody>
      </p:sp>
      <p:sp>
        <p:nvSpPr>
          <p:cNvPr id="577" name="Google Shape;577;p6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7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7" name="Google Shape;587;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Well funded political groups have launched a coordinated and strategic approach to overwhelm and see what legislation sticks regarding harmful legislation.</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Local School boards &amp; the public education system have become a focus for advancing anti-LGBTQ+ policies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While children of color make up the majority of U.S. public school students, policies that affirm their histories and lived experiences are not centered in local and state legislation.</a:t>
            </a:r>
            <a:endParaRPr/>
          </a:p>
        </p:txBody>
      </p:sp>
      <p:sp>
        <p:nvSpPr>
          <p:cNvPr id="588" name="Google Shape;588;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4" name="Google Shape;594;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a:t>The coordinated attacks on LGBTQ+ individuals include providing people scripts that denounce teaching topics such as transgender rights, banning books from well known authors, and labeling inclusive and culturally responsive instruction as “critical race theory.” Unfortunately, these efforts have been effective. </a:t>
            </a:r>
            <a:endParaRPr/>
          </a:p>
          <a:p>
            <a:pPr marL="571500" lvl="0" indent="-342900" algn="l" rtl="0">
              <a:lnSpc>
                <a:spcPct val="100000"/>
              </a:lnSpc>
              <a:spcBef>
                <a:spcPts val="0"/>
              </a:spcBef>
              <a:spcAft>
                <a:spcPts val="0"/>
              </a:spcAft>
              <a:buSzPts val="2500"/>
              <a:buFont typeface="Arial"/>
              <a:buChar char="•"/>
            </a:pPr>
            <a:r>
              <a:rPr lang="en-US" sz="2500"/>
              <a:t>As we see in this Twitter thread, a post from an out trans person, who six months ago shared their experience of teaching in middle school, is now accused of “grooming” students by sharing their pronouns. </a:t>
            </a:r>
            <a:endParaRPr/>
          </a:p>
          <a:p>
            <a:pPr marL="571500" lvl="0" indent="-254000" algn="l" rtl="0">
              <a:lnSpc>
                <a:spcPct val="100000"/>
              </a:lnSpc>
              <a:spcBef>
                <a:spcPts val="0"/>
              </a:spcBef>
              <a:spcAft>
                <a:spcPts val="0"/>
              </a:spcAft>
              <a:buSzPts val="1400"/>
              <a:buFont typeface="Arial"/>
              <a:buNone/>
            </a:pPr>
            <a:endParaRPr sz="2500"/>
          </a:p>
          <a:p>
            <a:pPr marL="457200" marR="0" lvl="0" indent="-228600" algn="l" rtl="0">
              <a:lnSpc>
                <a:spcPct val="100000"/>
              </a:lnSpc>
              <a:spcBef>
                <a:spcPts val="0"/>
              </a:spcBef>
              <a:spcAft>
                <a:spcPts val="0"/>
              </a:spcAft>
              <a:buSzPts val="1400"/>
              <a:buNone/>
            </a:pPr>
            <a:endParaRPr sz="2500"/>
          </a:p>
        </p:txBody>
      </p:sp>
      <p:sp>
        <p:nvSpPr>
          <p:cNvPr id="595" name="Google Shape;595;p8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p8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2" name="Google Shape;602;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While many states and lawmakers are working to advance anti-LGBTQ+ and other laws that discourage teaching an honest history of the US, not every effort is successful. While many of these efforts are specific to students, it worth noting that not all attempts have been successful. </a:t>
            </a:r>
            <a:endParaRPr sz="2500"/>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a:t>In March 2022, a “CRT” bill in Indiana failed despite having a GOP supermajority.</a:t>
            </a:r>
            <a:endParaRPr/>
          </a:p>
          <a:p>
            <a:pPr marL="571500" lvl="0" indent="-342900" algn="l" rtl="0">
              <a:lnSpc>
                <a:spcPct val="100000"/>
              </a:lnSpc>
              <a:spcBef>
                <a:spcPts val="0"/>
              </a:spcBef>
              <a:spcAft>
                <a:spcPts val="0"/>
              </a:spcAft>
              <a:buSzPts val="2500"/>
              <a:buFont typeface="Arial"/>
              <a:buChar char="•"/>
            </a:pPr>
            <a:r>
              <a:rPr lang="en-US" sz="2500"/>
              <a:t>Parents are mobilizing to counter the loud voices that dominate local school board meetings:</a:t>
            </a:r>
            <a:endParaRPr/>
          </a:p>
          <a:p>
            <a:pPr marL="571500" lvl="0" indent="-184150" algn="l" rtl="0">
              <a:lnSpc>
                <a:spcPct val="100000"/>
              </a:lnSpc>
              <a:spcBef>
                <a:spcPts val="0"/>
              </a:spcBef>
              <a:spcAft>
                <a:spcPts val="0"/>
              </a:spcAft>
              <a:buSzPts val="2500"/>
              <a:buFont typeface="Arial"/>
              <a:buNone/>
            </a:pPr>
            <a:endParaRPr sz="2500"/>
          </a:p>
          <a:p>
            <a:pPr marL="1028700" lvl="1" indent="-342900" algn="l" rtl="0">
              <a:lnSpc>
                <a:spcPct val="100000"/>
              </a:lnSpc>
              <a:spcBef>
                <a:spcPts val="0"/>
              </a:spcBef>
              <a:spcAft>
                <a:spcPts val="0"/>
              </a:spcAft>
              <a:buSzPts val="2500"/>
              <a:buFont typeface="Arial"/>
              <a:buChar char="•"/>
            </a:pPr>
            <a:r>
              <a:rPr lang="en-US" sz="2500"/>
              <a:t>Red Wine &amp; Blue is a </a:t>
            </a:r>
            <a:r>
              <a:rPr lang="en-US" sz="2500" b="0" i="0" u="none" strike="noStrike" cap="none" err="1">
                <a:solidFill>
                  <a:schemeClr val="dk1"/>
                </a:solidFill>
                <a:latin typeface="Calibri"/>
                <a:ea typeface="Calibri"/>
                <a:cs typeface="Calibri"/>
                <a:sym typeface="Calibri"/>
              </a:rPr>
              <a:t>a</a:t>
            </a:r>
            <a:r>
              <a:rPr lang="en-US" sz="2500" b="0" i="0" u="none" strike="noStrike" cap="none">
                <a:solidFill>
                  <a:schemeClr val="dk1"/>
                </a:solidFill>
                <a:latin typeface="Calibri"/>
                <a:ea typeface="Calibri"/>
                <a:cs typeface="Calibri"/>
                <a:sym typeface="Calibri"/>
              </a:rPr>
              <a:t> national network of more than 300,000 like-minded, mostly Democratic suburban women who believe the only way to fight back is to present a calm face to counter the angry groups that have dominated and disrupted board meetings and in some cases threatened officials. The group recently broadened its focus to fight the rising number of book bans across the country, and is running training sessions to help women testify and manage highly charged government meetings.</a:t>
            </a:r>
            <a:endParaRPr/>
          </a:p>
          <a:p>
            <a:pPr marL="457200" lvl="0" indent="-228600" algn="l" rtl="0">
              <a:lnSpc>
                <a:spcPct val="100000"/>
              </a:lnSpc>
              <a:spcBef>
                <a:spcPts val="0"/>
              </a:spcBef>
              <a:spcAft>
                <a:spcPts val="0"/>
              </a:spcAft>
              <a:buSzPts val="2500"/>
              <a:buNone/>
            </a:pPr>
            <a:endParaRPr sz="2500" b="0" i="0" u="none" strike="noStrike" cap="none">
              <a:solidFill>
                <a:schemeClr val="dk1"/>
              </a:solidFill>
              <a:latin typeface="Calibri"/>
              <a:ea typeface="Calibri"/>
              <a:cs typeface="Calibri"/>
              <a:sym typeface="Calibri"/>
            </a:endParaRPr>
          </a:p>
          <a:p>
            <a:pPr marL="1028700" lvl="1" indent="-342900" algn="l" rtl="0">
              <a:lnSpc>
                <a:spcPct val="100000"/>
              </a:lnSpc>
              <a:spcBef>
                <a:spcPts val="0"/>
              </a:spcBef>
              <a:spcAft>
                <a:spcPts val="0"/>
              </a:spcAft>
              <a:buSzPts val="2500"/>
              <a:buFont typeface="Arial"/>
              <a:buChar char="•"/>
            </a:pPr>
            <a:r>
              <a:rPr lang="en-US" sz="2500" b="0" i="1" u="none" strike="noStrike" cap="none">
                <a:solidFill>
                  <a:schemeClr val="dk1"/>
                </a:solidFill>
                <a:latin typeface="Calibri"/>
                <a:ea typeface="Calibri"/>
                <a:cs typeface="Calibri"/>
                <a:sym typeface="Calibri"/>
              </a:rPr>
              <a:t>One </a:t>
            </a:r>
            <a:r>
              <a:rPr lang="en-US" sz="2500" b="0" i="1" u="none" strike="noStrike" cap="none" err="1">
                <a:solidFill>
                  <a:schemeClr val="dk1"/>
                </a:solidFill>
                <a:latin typeface="Calibri"/>
                <a:ea typeface="Calibri"/>
                <a:cs typeface="Calibri"/>
                <a:sym typeface="Calibri"/>
              </a:rPr>
              <a:t>WillCo</a:t>
            </a:r>
            <a:r>
              <a:rPr lang="en-US" sz="2500" b="0" i="1" u="none" strike="noStrike" cap="none">
                <a:solidFill>
                  <a:schemeClr val="dk1"/>
                </a:solidFill>
                <a:latin typeface="Calibri"/>
                <a:ea typeface="Calibri"/>
                <a:cs typeface="Calibri"/>
                <a:sym typeface="Calibri"/>
              </a:rPr>
              <a:t> </a:t>
            </a:r>
            <a:r>
              <a:rPr lang="en-US" sz="2500" b="0" i="0" u="none" strike="noStrike" cap="none">
                <a:solidFill>
                  <a:schemeClr val="dk1"/>
                </a:solidFill>
                <a:latin typeface="Calibri"/>
                <a:ea typeface="Calibri"/>
                <a:cs typeface="Calibri"/>
                <a:sym typeface="Calibri"/>
              </a:rPr>
              <a:t>is a community organization in Williamson County Tennessee that was organized by two mothers to address racial disparities in the community in 2021. </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i="1"/>
              <a:t>Invite discussion: Ask participants if they have heard of anti-LGBTQ+ or anti “CRT” laws that have failed to pass. Why do they think this is? </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i="1"/>
              <a:t>Sources:</a:t>
            </a:r>
            <a:endParaRPr/>
          </a:p>
          <a:p>
            <a:pPr marL="457200" marR="0" lvl="0" indent="-228600" algn="l" rtl="0">
              <a:lnSpc>
                <a:spcPct val="100000"/>
              </a:lnSpc>
              <a:spcBef>
                <a:spcPts val="0"/>
              </a:spcBef>
              <a:spcAft>
                <a:spcPts val="0"/>
              </a:spcAft>
              <a:buSzPts val="1400"/>
              <a:buNone/>
            </a:pPr>
            <a:r>
              <a:rPr lang="en-US" sz="2500" i="1"/>
              <a:t>https://www.wfyi.org/news/articles/indiana-anti-crt-bill-failed-republican-supermajority</a:t>
            </a:r>
            <a:endParaRPr/>
          </a:p>
          <a:p>
            <a:pPr marL="457200" marR="0" lvl="0" indent="-228600" algn="l" rtl="0">
              <a:lnSpc>
                <a:spcPct val="100000"/>
              </a:lnSpc>
              <a:spcBef>
                <a:spcPts val="0"/>
              </a:spcBef>
              <a:spcAft>
                <a:spcPts val="0"/>
              </a:spcAft>
              <a:buSzPts val="1400"/>
              <a:buNone/>
            </a:pPr>
            <a:r>
              <a:rPr lang="en-US" sz="2500" i="1"/>
              <a:t>https://onewillco.org/</a:t>
            </a:r>
            <a:endParaRPr/>
          </a:p>
          <a:p>
            <a:pPr marL="457200" marR="0" lvl="0" indent="-228600" algn="l" rtl="0">
              <a:lnSpc>
                <a:spcPct val="100000"/>
              </a:lnSpc>
              <a:spcBef>
                <a:spcPts val="0"/>
              </a:spcBef>
              <a:spcAft>
                <a:spcPts val="0"/>
              </a:spcAft>
              <a:buSzPts val="1400"/>
              <a:buNone/>
            </a:pPr>
            <a:endParaRPr sz="2500"/>
          </a:p>
        </p:txBody>
      </p:sp>
      <p:sp>
        <p:nvSpPr>
          <p:cNvPr id="603" name="Google Shape;603;p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8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2" name="Google Shape;612;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Look at Your State’s Equality Profile.</a:t>
            </a:r>
            <a:endParaRPr/>
          </a:p>
          <a:p>
            <a:pPr marL="457200" marR="0" lvl="0" indent="-228600" algn="l" rtl="0">
              <a:lnSpc>
                <a:spcPct val="100000"/>
              </a:lnSpc>
              <a:spcBef>
                <a:spcPts val="0"/>
              </a:spcBef>
              <a:spcAft>
                <a:spcPts val="0"/>
              </a:spcAft>
              <a:buSzPts val="1400"/>
              <a:buNone/>
            </a:pPr>
            <a:r>
              <a:rPr lang="en-US" sz="2500" i="1"/>
              <a:t>How might this impact members who are transitioning or transgender?</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u="sng"/>
              <a:t>Instructions:</a:t>
            </a:r>
            <a:endParaRPr/>
          </a:p>
          <a:p>
            <a:pPr marL="457200" marR="0" lvl="0" indent="-228600" algn="l" rtl="0">
              <a:lnSpc>
                <a:spcPct val="100000"/>
              </a:lnSpc>
              <a:spcBef>
                <a:spcPts val="0"/>
              </a:spcBef>
              <a:spcAft>
                <a:spcPts val="0"/>
              </a:spcAft>
              <a:buSzPts val="1400"/>
              <a:buNone/>
            </a:pPr>
            <a:r>
              <a:rPr lang="en-US" sz="2500"/>
              <a:t>Go to www.lgbtqmap.org</a:t>
            </a:r>
            <a:endParaRPr sz="2500"/>
          </a:p>
          <a:p>
            <a:pPr marL="457200" marR="0" lvl="0" indent="-228600" algn="l" rtl="0">
              <a:lnSpc>
                <a:spcPct val="100000"/>
              </a:lnSpc>
              <a:spcBef>
                <a:spcPts val="0"/>
              </a:spcBef>
              <a:spcAft>
                <a:spcPts val="0"/>
              </a:spcAft>
              <a:buSzPts val="1400"/>
              <a:buNone/>
            </a:pPr>
            <a:r>
              <a:rPr lang="en-US" sz="2500"/>
              <a:t>Click Equality Maps</a:t>
            </a:r>
            <a:endParaRPr/>
          </a:p>
          <a:p>
            <a:pPr marL="457200" marR="0" lvl="0" indent="-228600" algn="l" rtl="0">
              <a:lnSpc>
                <a:spcPct val="100000"/>
              </a:lnSpc>
              <a:spcBef>
                <a:spcPts val="0"/>
              </a:spcBef>
              <a:spcAft>
                <a:spcPts val="0"/>
              </a:spcAft>
              <a:buSzPts val="1400"/>
              <a:buNone/>
            </a:pPr>
            <a:r>
              <a:rPr lang="en-US" sz="2500"/>
              <a:t>Select “Choose a State” in the drop down menu.</a:t>
            </a:r>
            <a:endParaRPr/>
          </a:p>
          <a:p>
            <a:pPr marL="457200" marR="0" lvl="0" indent="-228600" algn="l" rtl="0">
              <a:lnSpc>
                <a:spcPct val="100000"/>
              </a:lnSpc>
              <a:spcBef>
                <a:spcPts val="0"/>
              </a:spcBef>
              <a:spcAft>
                <a:spcPts val="0"/>
              </a:spcAft>
              <a:buSzPts val="1400"/>
              <a:buNone/>
            </a:pPr>
            <a:r>
              <a:rPr lang="en-US" sz="2500"/>
              <a:t>Select a state and review the data. </a:t>
            </a:r>
            <a:r>
              <a:rPr lang="en-US" sz="2500" i="1"/>
              <a:t>How might this data impact members who are transitioning or transgender in your selected state?</a:t>
            </a:r>
            <a:endParaRPr/>
          </a:p>
          <a:p>
            <a:pPr marL="457200" marR="0" lvl="0" indent="-228600" algn="l" rtl="0">
              <a:lnSpc>
                <a:spcPct val="100000"/>
              </a:lnSpc>
              <a:spcBef>
                <a:spcPts val="0"/>
              </a:spcBef>
              <a:spcAft>
                <a:spcPts val="0"/>
              </a:spcAft>
              <a:buSzPts val="1400"/>
              <a:buNone/>
            </a:pPr>
            <a:endParaRPr sz="2500"/>
          </a:p>
        </p:txBody>
      </p:sp>
      <p:sp>
        <p:nvSpPr>
          <p:cNvPr id="613" name="Google Shape;613;p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SzPts val="1400"/>
              <a:buNone/>
            </a:pPr>
            <a:r>
              <a:rPr lang="en-US" sz="1200"/>
              <a:t>Look at Your State’s Equality Profile.</a:t>
            </a:r>
            <a:endParaRPr lang="en-US"/>
          </a:p>
          <a:p>
            <a:pPr marL="457200" marR="0" lvl="0" indent="-228600" algn="l" rtl="0">
              <a:lnSpc>
                <a:spcPct val="100000"/>
              </a:lnSpc>
              <a:spcBef>
                <a:spcPts val="0"/>
              </a:spcBef>
              <a:spcAft>
                <a:spcPts val="0"/>
              </a:spcAft>
              <a:buSzPts val="1400"/>
              <a:buNone/>
            </a:pPr>
            <a:r>
              <a:rPr lang="en-US" sz="1200" i="1"/>
              <a:t>How might this impact members who are transitioning or transgender?</a:t>
            </a:r>
            <a:endParaRPr lang="en-US"/>
          </a:p>
          <a:p>
            <a:pPr marL="457200" marR="0" lvl="0" indent="-228600" algn="l" rtl="0">
              <a:lnSpc>
                <a:spcPct val="100000"/>
              </a:lnSpc>
              <a:spcBef>
                <a:spcPts val="0"/>
              </a:spcBef>
              <a:spcAft>
                <a:spcPts val="0"/>
              </a:spcAft>
              <a:buSzPts val="1400"/>
              <a:buNone/>
            </a:pPr>
            <a:endParaRPr lang="en-US" sz="1200"/>
          </a:p>
          <a:p>
            <a:pPr marL="457200" marR="0" lvl="0" indent="-228600" algn="l" rtl="0">
              <a:lnSpc>
                <a:spcPct val="100000"/>
              </a:lnSpc>
              <a:spcBef>
                <a:spcPts val="0"/>
              </a:spcBef>
              <a:spcAft>
                <a:spcPts val="0"/>
              </a:spcAft>
              <a:buSzPts val="1400"/>
              <a:buNone/>
            </a:pPr>
            <a:r>
              <a:rPr lang="en-US" sz="1200" u="sng"/>
              <a:t>Instructions:</a:t>
            </a:r>
            <a:endParaRPr lang="en-US"/>
          </a:p>
          <a:p>
            <a:pPr marL="457200" marR="0" lvl="0" indent="-228600" algn="l" rtl="0">
              <a:lnSpc>
                <a:spcPct val="100000"/>
              </a:lnSpc>
              <a:spcBef>
                <a:spcPts val="0"/>
              </a:spcBef>
              <a:spcAft>
                <a:spcPts val="0"/>
              </a:spcAft>
              <a:buSzPts val="1400"/>
              <a:buNone/>
            </a:pPr>
            <a:r>
              <a:rPr lang="en-US" sz="1200"/>
              <a:t>Go to www.lgbtqmap.org</a:t>
            </a:r>
          </a:p>
          <a:p>
            <a:pPr marL="457200" marR="0" lvl="0" indent="-228600" algn="l" rtl="0">
              <a:lnSpc>
                <a:spcPct val="100000"/>
              </a:lnSpc>
              <a:spcBef>
                <a:spcPts val="0"/>
              </a:spcBef>
              <a:spcAft>
                <a:spcPts val="0"/>
              </a:spcAft>
              <a:buSzPts val="1400"/>
              <a:buNone/>
            </a:pPr>
            <a:r>
              <a:rPr lang="en-US" sz="1200"/>
              <a:t>Click Equality Maps</a:t>
            </a:r>
            <a:endParaRPr lang="en-US"/>
          </a:p>
          <a:p>
            <a:pPr marL="457200" marR="0" lvl="0" indent="-228600" algn="l" rtl="0">
              <a:lnSpc>
                <a:spcPct val="100000"/>
              </a:lnSpc>
              <a:spcBef>
                <a:spcPts val="0"/>
              </a:spcBef>
              <a:spcAft>
                <a:spcPts val="0"/>
              </a:spcAft>
              <a:buSzPts val="1400"/>
              <a:buNone/>
            </a:pPr>
            <a:r>
              <a:rPr lang="en-US" sz="1200"/>
              <a:t>Select “Choose a State” in the drop down menu.</a:t>
            </a:r>
            <a:endParaRPr lang="en-US"/>
          </a:p>
          <a:p>
            <a:pPr marL="457200" marR="0" lvl="0" indent="-228600" algn="l" rtl="0">
              <a:lnSpc>
                <a:spcPct val="100000"/>
              </a:lnSpc>
              <a:spcBef>
                <a:spcPts val="0"/>
              </a:spcBef>
              <a:spcAft>
                <a:spcPts val="0"/>
              </a:spcAft>
              <a:buSzPts val="1400"/>
              <a:buNone/>
            </a:pPr>
            <a:r>
              <a:rPr lang="en-US" sz="1200"/>
              <a:t>Select a state and review the data. </a:t>
            </a:r>
            <a:r>
              <a:rPr lang="en-US" sz="1200" i="1"/>
              <a:t>How might this data impact members who are transitioning or transgender in your selected state?</a:t>
            </a:r>
            <a:endParaRPr lang="en-US"/>
          </a:p>
          <a:p>
            <a:pPr marL="457200" marR="0" lvl="0" indent="-228600" algn="l" rtl="0">
              <a:lnSpc>
                <a:spcPct val="100000"/>
              </a:lnSpc>
              <a:spcBef>
                <a:spcPts val="0"/>
              </a:spcBef>
              <a:spcAft>
                <a:spcPts val="0"/>
              </a:spcAft>
              <a:buSzPts val="1400"/>
              <a:buNone/>
            </a:pPr>
            <a:endParaRPr lang="en-US" sz="1200"/>
          </a:p>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52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050052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8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The NEA has several resources and recommendations for legislative trackers. (See handout for full list and website links.)</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Clr>
                <a:srgbClr val="000000"/>
              </a:buClr>
              <a:buSzPts val="1400"/>
              <a:buFont typeface="Arial"/>
              <a:buNone/>
            </a:pPr>
            <a:r>
              <a:rPr lang="en-US" sz="2800"/>
              <a:t>https://www.icnl.org/usprotestlawtracker/</a:t>
            </a:r>
            <a:endParaRPr/>
          </a:p>
          <a:p>
            <a:pPr marL="457200" marR="0" lvl="0" indent="-228600" algn="l" rtl="0">
              <a:lnSpc>
                <a:spcPct val="100000"/>
              </a:lnSpc>
              <a:spcBef>
                <a:spcPts val="0"/>
              </a:spcBef>
              <a:spcAft>
                <a:spcPts val="0"/>
              </a:spcAft>
              <a:buClr>
                <a:srgbClr val="000000"/>
              </a:buClr>
              <a:buSzPts val="1400"/>
              <a:buFont typeface="Arial"/>
              <a:buNone/>
            </a:pPr>
            <a:r>
              <a:rPr lang="en-US" sz="2800"/>
              <a:t>https://www.aclu.org/legislation-affecting-lgbtq-rights-across-country</a:t>
            </a:r>
            <a:endParaRPr/>
          </a:p>
          <a:p>
            <a:pPr marL="457200" marR="0" lvl="0" indent="-228600" algn="l" rtl="0">
              <a:lnSpc>
                <a:spcPct val="100000"/>
              </a:lnSpc>
              <a:spcBef>
                <a:spcPts val="0"/>
              </a:spcBef>
              <a:spcAft>
                <a:spcPts val="0"/>
              </a:spcAft>
              <a:buSzPts val="1400"/>
              <a:buNone/>
            </a:pPr>
            <a:endParaRPr sz="2500"/>
          </a:p>
        </p:txBody>
      </p:sp>
      <p:sp>
        <p:nvSpPr>
          <p:cNvPr id="626" name="Google Shape;626;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13341f589b3_0_6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5" name="Google Shape;345;g13341f589b3_0_6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i="0"/>
              <a:t>As we’ve said, gender can be fluid. Here, writer and activist </a:t>
            </a:r>
            <a:r>
              <a:rPr lang="en-US" sz="2500" i="0" err="1"/>
              <a:t>Karari</a:t>
            </a:r>
            <a:r>
              <a:rPr lang="en-US" sz="2500" i="0"/>
              <a:t> Olvera Orozco shares a bit of their story. </a:t>
            </a:r>
            <a:r>
              <a:rPr lang="en-US" sz="2500" i="1"/>
              <a:t>(Read the slide.)</a:t>
            </a:r>
            <a:endParaRPr/>
          </a:p>
          <a:p>
            <a:pPr marL="457200" lvl="0" indent="-69850" algn="l" rtl="0">
              <a:lnSpc>
                <a:spcPct val="100000"/>
              </a:lnSpc>
              <a:spcBef>
                <a:spcPts val="0"/>
              </a:spcBef>
              <a:spcAft>
                <a:spcPts val="0"/>
              </a:spcAft>
              <a:buSzPts val="2500"/>
              <a:buFont typeface="Arial"/>
              <a:buNone/>
            </a:pPr>
            <a:endParaRPr sz="2500" i="1"/>
          </a:p>
          <a:p>
            <a:pPr marL="457200" lvl="0" indent="-228600" algn="l" rtl="0">
              <a:lnSpc>
                <a:spcPct val="100000"/>
              </a:lnSpc>
              <a:spcBef>
                <a:spcPts val="0"/>
              </a:spcBef>
              <a:spcAft>
                <a:spcPts val="0"/>
              </a:spcAft>
              <a:buSzPts val="2500"/>
              <a:buFont typeface="Arial"/>
              <a:buChar char="•"/>
            </a:pPr>
            <a:r>
              <a:rPr lang="en-US" sz="2500" i="0"/>
              <a:t>A </a:t>
            </a:r>
            <a:r>
              <a:rPr lang="en-US" sz="2500" i="0" err="1"/>
              <a:t>demiwoman</a:t>
            </a:r>
            <a:r>
              <a:rPr lang="en-US" sz="2500" i="0"/>
              <a:t> is someone who was assigned female at birth but does not fully identify with being a woman, socially or mentally.</a:t>
            </a:r>
            <a:endParaRPr/>
          </a:p>
          <a:p>
            <a:pPr marL="457200" lvl="0" indent="-69850" algn="l" rtl="0">
              <a:lnSpc>
                <a:spcPct val="100000"/>
              </a:lnSpc>
              <a:spcBef>
                <a:spcPts val="0"/>
              </a:spcBef>
              <a:spcAft>
                <a:spcPts val="0"/>
              </a:spcAft>
              <a:buSzPts val="2500"/>
              <a:buFont typeface="Arial"/>
              <a:buNone/>
            </a:pPr>
            <a:endParaRPr sz="2500" i="0"/>
          </a:p>
          <a:p>
            <a:pPr marL="457200" lvl="0" indent="-228600" algn="l" rtl="0">
              <a:lnSpc>
                <a:spcPct val="100000"/>
              </a:lnSpc>
              <a:spcBef>
                <a:spcPts val="0"/>
              </a:spcBef>
              <a:spcAft>
                <a:spcPts val="0"/>
              </a:spcAft>
              <a:buSzPts val="2500"/>
              <a:buFont typeface="Arial"/>
              <a:buChar char="•"/>
            </a:pPr>
            <a:r>
              <a:rPr lang="en-US" sz="2500" i="0"/>
              <a:t>If someone has two types of pronouns, like we see here with </a:t>
            </a:r>
            <a:r>
              <a:rPr lang="en-US" sz="2500" i="0" err="1"/>
              <a:t>Karari</a:t>
            </a:r>
            <a:r>
              <a:rPr lang="en-US" sz="2500" i="0"/>
              <a:t>, they may feel more comfortable with one over the other. So be sure to ask which one they are most comfortable with.</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Complete the T Chart activity (10 Minutes)</a:t>
            </a:r>
            <a:endParaRPr lang="en-US"/>
          </a:p>
          <a:p>
            <a:endParaRPr lang="en-US"/>
          </a:p>
          <a:p>
            <a:r>
              <a:rPr lang="en-US"/>
              <a:t>Thinking about the assumptions and why they are problematic, as a group, on the right side of the t chart – come up with a way to correct that assumption.  </a:t>
            </a:r>
          </a:p>
          <a:p>
            <a:r>
              <a:rPr lang="en-US"/>
              <a:t>Return to your t chart on right side your group is now going to</a:t>
            </a:r>
          </a:p>
          <a:p>
            <a:r>
              <a:rPr lang="en-US"/>
              <a:t>For example – Giving all women a flower for Mother’s Day -  Correction is give everyone flowers on May Day instead of on Mother’s Day</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57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777831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93618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60</a:t>
            </a:fld>
            <a:endParaRPr lang="en-US"/>
          </a:p>
        </p:txBody>
      </p:sp>
    </p:spTree>
    <p:extLst>
      <p:ext uri="{BB962C8B-B14F-4D97-AF65-F5344CB8AC3E}">
        <p14:creationId xmlns:p14="http://schemas.microsoft.com/office/powerpoint/2010/main" val="24155566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a:lnSpc>
                <a:spcPct val="107000"/>
              </a:lnSpc>
            </a:pPr>
            <a:r>
              <a:rPr lang="en-US" sz="1800" b="1"/>
              <a:t>Reformat this slide- create a four corner activity </a:t>
            </a:r>
            <a:endParaRPr lang="en-US" b="1"/>
          </a:p>
          <a:p>
            <a:pPr marL="0">
              <a:lnSpc>
                <a:spcPct val="107000"/>
              </a:lnSpc>
            </a:pPr>
            <a:r>
              <a:rPr lang="en-US" sz="1800" b="1"/>
              <a:t>May need hand out for this as well</a:t>
            </a:r>
          </a:p>
          <a:p>
            <a:pPr marL="0">
              <a:lnSpc>
                <a:spcPct val="107000"/>
              </a:lnSpc>
            </a:pPr>
            <a:r>
              <a:rPr lang="en-US" sz="1800"/>
              <a:t>We</a:t>
            </a:r>
            <a:r>
              <a:rPr lang="en-US" sz="1800">
                <a:effectLst/>
              </a:rPr>
              <a:t> are going to take a minute to look intentionally at our identities, and how they relate to power.</a:t>
            </a:r>
            <a:endParaRPr lang="en-US"/>
          </a:p>
          <a:p>
            <a:endParaRPr lang="en-US"/>
          </a:p>
          <a:p>
            <a:r>
              <a:rPr lang="en-US"/>
              <a:t>Stations around room for activity: Gender/Presentation, Race, Sexual Orientation, Ethnicity, Religion, Class, Nation/Language of Origin, Physical/Mental Ability,  Age, Work Category</a:t>
            </a:r>
          </a:p>
          <a:p>
            <a:endParaRPr lang="en-US"/>
          </a:p>
          <a:p>
            <a:r>
              <a:rPr lang="en-US"/>
              <a:t>Challenge by choice; not meant to out someone. </a:t>
            </a:r>
            <a:endParaRPr lang="en-US">
              <a:cs typeface="Calibri"/>
            </a:endParaRPr>
          </a:p>
          <a:p>
            <a:r>
              <a:rPr lang="en-US"/>
              <a:t>Which identity do you think about the most? </a:t>
            </a:r>
            <a:endParaRPr lang="en-US">
              <a:cs typeface="Calibri"/>
            </a:endParaRPr>
          </a:p>
          <a:p>
            <a:r>
              <a:rPr lang="en-US"/>
              <a:t>…the least? </a:t>
            </a:r>
            <a:endParaRPr lang="en-US">
              <a:cs typeface="Calibri"/>
            </a:endParaRPr>
          </a:p>
          <a:p>
            <a:r>
              <a:rPr lang="en-US"/>
              <a:t>Which identity are people most surprised to learn about it? </a:t>
            </a:r>
            <a:endParaRPr lang="en-US">
              <a:cs typeface="Calibri"/>
            </a:endParaRPr>
          </a:p>
          <a:p>
            <a:r>
              <a:rPr lang="en-US"/>
              <a:t>Which identify brings you the most discomfort or confusion? </a:t>
            </a:r>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61</a:t>
            </a:fld>
            <a:endParaRPr lang="en-US"/>
          </a:p>
        </p:txBody>
      </p:sp>
    </p:spTree>
    <p:extLst>
      <p:ext uri="{BB962C8B-B14F-4D97-AF65-F5344CB8AC3E}">
        <p14:creationId xmlns:p14="http://schemas.microsoft.com/office/powerpoint/2010/main" val="39848771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62</a:t>
            </a:fld>
            <a:endParaRPr lang="en-US"/>
          </a:p>
        </p:txBody>
      </p:sp>
    </p:spTree>
    <p:extLst>
      <p:ext uri="{BB962C8B-B14F-4D97-AF65-F5344CB8AC3E}">
        <p14:creationId xmlns:p14="http://schemas.microsoft.com/office/powerpoint/2010/main" val="259414300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63</a:t>
            </a:fld>
            <a:endParaRPr lang="en-US"/>
          </a:p>
        </p:txBody>
      </p:sp>
    </p:spTree>
    <p:extLst>
      <p:ext uri="{BB962C8B-B14F-4D97-AF65-F5344CB8AC3E}">
        <p14:creationId xmlns:p14="http://schemas.microsoft.com/office/powerpoint/2010/main" val="22125632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14a32eed654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14a32eed65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g14a32eed654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64</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1468bb3220c_0_6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1468bb3220c_0_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7" name="Google Shape;437;g1468bb3220c_0_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65</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468bb3220c_0_7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1468bb3220c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10:45-11:30 Ben</a:t>
            </a:r>
            <a:endParaRPr/>
          </a:p>
        </p:txBody>
      </p:sp>
      <p:sp>
        <p:nvSpPr>
          <p:cNvPr id="445" name="Google Shape;445;g1468bb3220c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66</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1468bb3220c_0_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1468bb3220c_0_8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38125" indent="0">
              <a:lnSpc>
                <a:spcPct val="115000"/>
              </a:lnSpc>
              <a:buClr>
                <a:schemeClr val="dk1"/>
              </a:buClr>
              <a:buSzPts val="1050"/>
            </a:pPr>
            <a:r>
              <a:rPr lang="en-US" sz="1350">
                <a:highlight>
                  <a:srgbClr val="EDEBE9"/>
                </a:highlight>
              </a:rPr>
              <a:t>Count off by 8 </a:t>
            </a:r>
          </a:p>
          <a:p>
            <a:pPr marL="533400" lvl="0" indent="-295275" algn="l">
              <a:lnSpc>
                <a:spcPct val="114999"/>
              </a:lnSpc>
              <a:spcBef>
                <a:spcPts val="0"/>
              </a:spcBef>
              <a:spcAft>
                <a:spcPts val="0"/>
              </a:spcAft>
              <a:buClr>
                <a:schemeClr val="dk1"/>
              </a:buClr>
              <a:buSzPts val="1050"/>
              <a:buFont typeface="Arial"/>
              <a:buChar char="●"/>
            </a:pPr>
            <a:r>
              <a:rPr lang="en-US" sz="1350">
                <a:highlight>
                  <a:srgbClr val="EDEBE9"/>
                </a:highlight>
              </a:rPr>
              <a:t>Three Minute Report Outs ​</a:t>
            </a:r>
            <a:endParaRPr sz="1350">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Summary​</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What Level​</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Why​</a:t>
            </a:r>
            <a:endParaRPr>
              <a:highlight>
                <a:srgbClr val="EDEBE9"/>
              </a:highlight>
            </a:endParaRPr>
          </a:p>
          <a:p>
            <a:pPr marL="533400" lvl="0" indent="-301625" algn="l" rtl="0">
              <a:lnSpc>
                <a:spcPct val="115000"/>
              </a:lnSpc>
              <a:spcBef>
                <a:spcPts val="0"/>
              </a:spcBef>
              <a:spcAft>
                <a:spcPts val="0"/>
              </a:spcAft>
              <a:buClr>
                <a:schemeClr val="dk1"/>
              </a:buClr>
              <a:buSzPts val="1150"/>
              <a:buFont typeface="Arial"/>
              <a:buChar char="●"/>
            </a:pPr>
            <a:r>
              <a:rPr lang="en-US" sz="1450">
                <a:highlight>
                  <a:srgbClr val="EDEBE9"/>
                </a:highlight>
              </a:rPr>
              <a:t>Then for all groups…​</a:t>
            </a:r>
            <a:endParaRPr sz="1450">
              <a:highlight>
                <a:srgbClr val="EDEBE9"/>
              </a:highlight>
            </a:endParaRPr>
          </a:p>
          <a:p>
            <a:pPr marL="533400" lvl="0" indent="-295275" algn="l" rtl="0">
              <a:lnSpc>
                <a:spcPct val="115000"/>
              </a:lnSpc>
              <a:spcBef>
                <a:spcPts val="0"/>
              </a:spcBef>
              <a:spcAft>
                <a:spcPts val="0"/>
              </a:spcAft>
              <a:buClr>
                <a:schemeClr val="dk1"/>
              </a:buClr>
              <a:buSzPts val="1050"/>
              <a:buFont typeface="Arial"/>
              <a:buChar char="●"/>
            </a:pPr>
            <a:r>
              <a:rPr lang="en-US" sz="1350">
                <a:highlight>
                  <a:srgbClr val="EDEBE9"/>
                </a:highlight>
              </a:rPr>
              <a:t>What did you struggle with? ​</a:t>
            </a:r>
            <a:endParaRPr sz="1350">
              <a:highlight>
                <a:srgbClr val="EDEBE9"/>
              </a:highlight>
            </a:endParaRPr>
          </a:p>
          <a:p>
            <a:pPr marL="533400" indent="-295275">
              <a:lnSpc>
                <a:spcPct val="115000"/>
              </a:lnSpc>
              <a:buClr>
                <a:schemeClr val="dk1"/>
              </a:buClr>
              <a:buSzPts val="1050"/>
              <a:buFont typeface="Arial"/>
              <a:buChar char="●"/>
            </a:pPr>
            <a:r>
              <a:rPr lang="en-US" sz="1350">
                <a:highlight>
                  <a:srgbClr val="EDEBE9"/>
                </a:highlight>
              </a:rPr>
              <a:t>What was Clear to You? </a:t>
            </a:r>
            <a:endParaRPr lang="en-US"/>
          </a:p>
        </p:txBody>
      </p:sp>
      <p:sp>
        <p:nvSpPr>
          <p:cNvPr id="452" name="Google Shape;452;g1468bb3220c_0_8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67</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69</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969831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142c329b3cd_3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4" name="Google Shape;644;g142c329b3cd_3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5" name="Google Shape;645;g142c329b3cd_3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71</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224818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53501599d_0_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53501599d_0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g1353501599d_0_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73</a:t>
            </a:fld>
            <a:endParaRPr/>
          </a:p>
        </p:txBody>
      </p:sp>
    </p:spTree>
    <p:extLst>
      <p:ext uri="{BB962C8B-B14F-4D97-AF65-F5344CB8AC3E}">
        <p14:creationId xmlns:p14="http://schemas.microsoft.com/office/powerpoint/2010/main" val="93959535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794529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2726166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383498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13d9adbac24_0_1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9" name="Google Shape;729;g13d9adbac24_0_1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730" name="Google Shape;730;g13d9adbac24_0_1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13d9adbac24_0_20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13d9adbac24_0_2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0" name="Google Shape;740;g13d9adbac24_0_20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78</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142c329b3cd_1_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142c329b3cd_1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Added some from here- </a:t>
            </a:r>
            <a:r>
              <a:rPr lang="en-US" u="sng">
                <a:solidFill>
                  <a:schemeClr val="hlink"/>
                </a:solidFill>
                <a:hlinkClick r:id="rId3"/>
              </a:rPr>
              <a:t>https://freedomforallamericans.org/messaging-terms-avoid/</a:t>
            </a:r>
            <a:r>
              <a:rPr lang="en-US"/>
              <a:t> (Sara)</a:t>
            </a:r>
            <a:endParaRPr/>
          </a:p>
        </p:txBody>
      </p:sp>
      <p:sp>
        <p:nvSpPr>
          <p:cNvPr id="401" name="Google Shape;401;g142c329b3cd_1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79</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76581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g1468bb3220c_0_1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9" name="Google Shape;889;g1468bb3220c_0_1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0" name="Google Shape;890;g1468bb3220c_0_12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82</a:t>
            </a:fld>
            <a:endParaRPr/>
          </a:p>
        </p:txBody>
      </p:sp>
    </p:spTree>
    <p:extLst>
      <p:ext uri="{BB962C8B-B14F-4D97-AF65-F5344CB8AC3E}">
        <p14:creationId xmlns:p14="http://schemas.microsoft.com/office/powerpoint/2010/main" val="161587330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p:cNvGrpSpPr/>
        <p:nvPr/>
      </p:nvGrpSpPr>
      <p:grpSpPr>
        <a:xfrm>
          <a:off x="0" y="0"/>
          <a:ext cx="0" cy="0"/>
          <a:chOff x="0" y="0"/>
          <a:chExt cx="0" cy="0"/>
        </a:xfrm>
      </p:grpSpPr>
      <p:sp>
        <p:nvSpPr>
          <p:cNvPr id="916" name="Google Shape;916;g1468bb3220c_0_1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7" name="Google Shape;917;g1468bb3220c_0_1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8" name="Google Shape;918;g1468bb3220c_0_1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86</a:t>
            </a:fld>
            <a:endParaRPr/>
          </a:p>
        </p:txBody>
      </p:sp>
    </p:spTree>
    <p:extLst>
      <p:ext uri="{BB962C8B-B14F-4D97-AF65-F5344CB8AC3E}">
        <p14:creationId xmlns:p14="http://schemas.microsoft.com/office/powerpoint/2010/main" val="245567488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1468bb3220c_0_14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4" name="Google Shape;924;g1468bb3220c_0_1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5" name="Google Shape;925;g1468bb3220c_0_1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87</a:t>
            </a:fld>
            <a:endParaRPr/>
          </a:p>
        </p:txBody>
      </p:sp>
    </p:spTree>
    <p:extLst>
      <p:ext uri="{BB962C8B-B14F-4D97-AF65-F5344CB8AC3E}">
        <p14:creationId xmlns:p14="http://schemas.microsoft.com/office/powerpoint/2010/main" val="135104648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4a2f8b7dbf_3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14a2f8b7dbf_3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g14a2f8b7dbf_3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88</a:t>
            </a:fld>
            <a:endParaRPr/>
          </a:p>
        </p:txBody>
      </p:sp>
    </p:spTree>
    <p:extLst>
      <p:ext uri="{BB962C8B-B14F-4D97-AF65-F5344CB8AC3E}">
        <p14:creationId xmlns:p14="http://schemas.microsoft.com/office/powerpoint/2010/main" val="210424506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1468bb3220c_0_15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1" name="Google Shape;931;g1468bb3220c_0_15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Possible trivia activity</a:t>
            </a:r>
          </a:p>
          <a:p>
            <a:pPr marL="0" indent="0"/>
            <a:r>
              <a:rPr lang="en-US"/>
              <a:t>Organizing terminology cheat sheet in resources</a:t>
            </a:r>
          </a:p>
        </p:txBody>
      </p:sp>
      <p:sp>
        <p:nvSpPr>
          <p:cNvPr id="932" name="Google Shape;932;g1468bb3220c_0_15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89</a:t>
            </a:fld>
            <a:endParaRPr/>
          </a:p>
        </p:txBody>
      </p:sp>
    </p:spTree>
    <p:extLst>
      <p:ext uri="{BB962C8B-B14F-4D97-AF65-F5344CB8AC3E}">
        <p14:creationId xmlns:p14="http://schemas.microsoft.com/office/powerpoint/2010/main" val="131686849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4a2f8b7dbf_3_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4a2f8b7dbf_3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g14a2f8b7dbf_3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90</a:t>
            </a:fld>
            <a:endParaRPr/>
          </a:p>
        </p:txBody>
      </p:sp>
    </p:spTree>
    <p:extLst>
      <p:ext uri="{BB962C8B-B14F-4D97-AF65-F5344CB8AC3E}">
        <p14:creationId xmlns:p14="http://schemas.microsoft.com/office/powerpoint/2010/main" val="81295091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2"/>
        <p:cNvGrpSpPr/>
        <p:nvPr/>
      </p:nvGrpSpPr>
      <p:grpSpPr>
        <a:xfrm>
          <a:off x="0" y="0"/>
          <a:ext cx="0" cy="0"/>
          <a:chOff x="0" y="0"/>
          <a:chExt cx="0" cy="0"/>
        </a:xfrm>
      </p:grpSpPr>
      <p:sp>
        <p:nvSpPr>
          <p:cNvPr id="903" name="Google Shape;903;g1468bb3220c_0_1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4" name="Google Shape;904;g1468bb3220c_0_1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Replace flag scenario with pronouns</a:t>
            </a:r>
          </a:p>
          <a:p>
            <a:pPr marL="0" indent="0"/>
            <a:r>
              <a:rPr lang="en-US"/>
              <a:t>Supplement book bans with curriculum </a:t>
            </a:r>
          </a:p>
          <a:p>
            <a:pPr marL="0" indent="0"/>
            <a:r>
              <a:rPr lang="en-US"/>
              <a:t>Do we add athletic teams to bathroom/locker room scenario</a:t>
            </a:r>
          </a:p>
        </p:txBody>
      </p:sp>
      <p:sp>
        <p:nvSpPr>
          <p:cNvPr id="905" name="Google Shape;905;g1468bb3220c_0_1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93</a:t>
            </a:fld>
            <a:endParaRPr/>
          </a:p>
        </p:txBody>
      </p:sp>
    </p:spTree>
    <p:extLst>
      <p:ext uri="{BB962C8B-B14F-4D97-AF65-F5344CB8AC3E}">
        <p14:creationId xmlns:p14="http://schemas.microsoft.com/office/powerpoint/2010/main" val="256758213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86" name="Google Shape;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94</a:t>
            </a:fld>
            <a:endParaRPr/>
          </a:p>
        </p:txBody>
      </p:sp>
      <p:sp>
        <p:nvSpPr>
          <p:cNvPr id="87" name="Google Shape;87;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extLst>
      <p:ext uri="{BB962C8B-B14F-4D97-AF65-F5344CB8AC3E}">
        <p14:creationId xmlns:p14="http://schemas.microsoft.com/office/powerpoint/2010/main" val="4276435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90"/>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90"/>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91"/>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91"/>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91"/>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9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5"/>
        <p:cNvGrpSpPr/>
        <p:nvPr/>
      </p:nvGrpSpPr>
      <p:grpSpPr>
        <a:xfrm>
          <a:off x="0" y="0"/>
          <a:ext cx="0" cy="0"/>
          <a:chOff x="0" y="0"/>
          <a:chExt cx="0" cy="0"/>
        </a:xfrm>
      </p:grpSpPr>
      <p:pic>
        <p:nvPicPr>
          <p:cNvPr id="26" name="Google Shape;26;p9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7" name="Google Shape;27;p93"/>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 name="Google Shape;28;p93"/>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9" name="Google Shape;29;p9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pic>
        <p:nvPicPr>
          <p:cNvPr id="34" name="Google Shape;34;p9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9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9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0"/>
        <p:cNvGrpSpPr/>
        <p:nvPr/>
      </p:nvGrpSpPr>
      <p:grpSpPr>
        <a:xfrm>
          <a:off x="0" y="0"/>
          <a:ext cx="0" cy="0"/>
          <a:chOff x="0" y="0"/>
          <a:chExt cx="0" cy="0"/>
        </a:xfrm>
      </p:grpSpPr>
      <p:pic>
        <p:nvPicPr>
          <p:cNvPr id="31" name="Google Shape;31;p9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2" name="Google Shape;32;p94"/>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248149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396718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2606605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843035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50975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15549374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pic>
        <p:nvPicPr>
          <p:cNvPr id="34" name="Google Shape;34;p9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9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95"/>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18580211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879181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8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8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78" r:id="rId8"/>
    <p:sldLayoutId id="214748367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38818624"/>
      </p:ext>
    </p:extLst>
  </p:cSld>
  <p:clrMap bg1="lt1" tx1="dk1" bg2="dk2" tx2="lt2" accent1="accent1" accent2="accent2" accent3="accent3" accent4="accent4" accent5="accent5" accent6="accent6" hlink="hlink" folHlink="folHlink"/>
  <p:sldLayoutIdLst>
    <p:sldLayoutId id="2147483671" r:id="rId1"/>
    <p:sldLayoutId id="2147483673" r:id="rId2"/>
    <p:sldLayoutId id="2147483680" r:id="rId3"/>
    <p:sldLayoutId id="2147483681" r:id="rId4"/>
    <p:sldLayoutId id="214748368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15875524"/>
      </p:ext>
    </p:extLst>
  </p:cSld>
  <p:clrMap bg1="lt1" tx1="dk1" bg2="dk2" tx2="lt2" accent1="accent1" accent2="accent2" accent3="accent3" accent4="accent4" accent5="accent5" accent6="accent6" hlink="hlink" folHlink="folHlink"/>
  <p:sldLayoutIdLst>
    <p:sldLayoutId id="2147483658" r:id="rId1"/>
    <p:sldLayoutId id="2147483672" r:id="rId2"/>
    <p:sldLayoutId id="2147483660" r:id="rId3"/>
    <p:sldLayoutId id="2147483661" r:id="rId4"/>
    <p:sldLayoutId id="2147483674" r:id="rId5"/>
    <p:sldLayoutId id="2147483675" r:id="rId6"/>
    <p:sldLayoutId id="2147483676" r:id="rId7"/>
    <p:sldLayoutId id="214748367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2.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51.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52.xml.rels><?xml version="1.0" encoding="UTF-8" standalone="yes"?>
<Relationships xmlns="http://schemas.openxmlformats.org/package/2006/relationships"><Relationship Id="rId3" Type="http://schemas.openxmlformats.org/officeDocument/2006/relationships/hyperlink" Target="http://www.lgbtmap.org/"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5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 Id="rId9" Type="http://schemas.openxmlformats.org/officeDocument/2006/relationships/image" Target="../media/image61.png"/></Relationships>
</file>

<file path=ppt/slides/_rels/slide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63.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5.png"/><Relationship Id="rId4" Type="http://schemas.openxmlformats.org/officeDocument/2006/relationships/notesSlide" Target="../notesSlides/notesSlide57.xml"/></Relationships>
</file>

<file path=ppt/slides/_rels/slide6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7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4.xml"/><Relationship Id="rId1" Type="http://schemas.openxmlformats.org/officeDocument/2006/relationships/slideLayout" Target="../slideLayouts/slideLayout1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8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6.xml"/><Relationship Id="rId1" Type="http://schemas.openxmlformats.org/officeDocument/2006/relationships/slideLayout" Target="../slideLayouts/slideLayout14.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1.xml"/></Relationships>
</file>

<file path=ppt/slides/_rels/slide9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As you enter …</a:t>
            </a:r>
          </a:p>
        </p:txBody>
      </p:sp>
      <p:sp>
        <p:nvSpPr>
          <p:cNvPr id="3" name="Text Placeholder 2"/>
          <p:cNvSpPr>
            <a:spLocks noGrp="1"/>
          </p:cNvSpPr>
          <p:nvPr>
            <p:ph type="body" idx="1"/>
          </p:nvPr>
        </p:nvSpPr>
        <p:spPr>
          <a:xfrm>
            <a:off x="5171914" y="1202027"/>
            <a:ext cx="3846825" cy="1726162"/>
          </a:xfrm>
        </p:spPr>
        <p:txBody>
          <a:bodyPr/>
          <a:lstStyle/>
          <a:p>
            <a:pPr marL="25400" indent="0">
              <a:buNone/>
            </a:pPr>
            <a:r>
              <a:rPr lang="en-US" sz="2800"/>
              <a:t>Scan this QR Code to view Jeffry Marsh’s Blog and Video on Pronouns</a:t>
            </a:r>
          </a:p>
          <a:p>
            <a:endParaRPr lang="en-US"/>
          </a:p>
        </p:txBody>
      </p:sp>
      <p:pic>
        <p:nvPicPr>
          <p:cNvPr id="1026" name="Picture 2" descr="Angela Davis is escorted by two FBI agents after her arrest in New York on Oct. 13, 1970. She was taken from FBI headquarters to the Women's House of Detention."/>
          <p:cNvPicPr>
            <a:picLocks noChangeAspect="1" noChangeArrowheads="1"/>
          </p:cNvPicPr>
          <p:nvPr/>
        </p:nvPicPr>
        <p:blipFill rotWithShape="1">
          <a:blip r:embed="rId3">
            <a:extLst>
              <a:ext uri="{28A0092B-C50C-407E-A947-70E740481C1C}">
                <a14:useLocalDpi xmlns:a14="http://schemas.microsoft.com/office/drawing/2010/main" val="0"/>
              </a:ext>
            </a:extLst>
          </a:blip>
          <a:srcRect l="6134" r="9949" b="15755"/>
          <a:stretch/>
        </p:blipFill>
        <p:spPr bwMode="auto">
          <a:xfrm>
            <a:off x="312365" y="177452"/>
            <a:ext cx="3627621" cy="2047536"/>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2"/>
          <p:cNvSpPr txBox="1">
            <a:spLocks/>
          </p:cNvSpPr>
          <p:nvPr/>
        </p:nvSpPr>
        <p:spPr>
          <a:xfrm>
            <a:off x="167014" y="2345346"/>
            <a:ext cx="4097548" cy="171572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2400"/>
              <a:t>Scan this QR Code to listen to NPR’s,  “This Forgotten Women’s Prison Helped Cement Greenwich Village’s Queer Identity” </a:t>
            </a: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8393" t="8453" r="9246" b="7612"/>
          <a:stretch/>
        </p:blipFill>
        <p:spPr>
          <a:xfrm>
            <a:off x="314770" y="4271916"/>
            <a:ext cx="1788067" cy="1829149"/>
          </a:xfrm>
          <a:prstGeom prst="rect">
            <a:avLst/>
          </a:prstGeom>
        </p:spPr>
      </p:pic>
      <p:pic>
        <p:nvPicPr>
          <p:cNvPr id="7" name="Picture 6" descr="A qr code on a white background&#10;&#10;Description automatically generated">
            <a:extLst>
              <a:ext uri="{FF2B5EF4-FFF2-40B4-BE49-F238E27FC236}">
                <a16:creationId xmlns:a16="http://schemas.microsoft.com/office/drawing/2014/main" id="{E7F2DCDB-C015-0406-BBDF-91BA37E0698B}"/>
              </a:ext>
            </a:extLst>
          </p:cNvPr>
          <p:cNvPicPr>
            <a:picLocks noChangeAspect="1"/>
          </p:cNvPicPr>
          <p:nvPr/>
        </p:nvPicPr>
        <p:blipFill>
          <a:blip r:embed="rId5"/>
          <a:stretch>
            <a:fillRect/>
          </a:stretch>
        </p:blipFill>
        <p:spPr>
          <a:xfrm>
            <a:off x="6883977" y="3135828"/>
            <a:ext cx="2174669" cy="2174669"/>
          </a:xfrm>
          <a:prstGeom prst="rect">
            <a:avLst/>
          </a:prstGeom>
        </p:spPr>
      </p:pic>
      <p:pic>
        <p:nvPicPr>
          <p:cNvPr id="4" name="Picture 3"/>
          <p:cNvPicPr>
            <a:picLocks noChangeAspect="1"/>
          </p:cNvPicPr>
          <p:nvPr/>
        </p:nvPicPr>
        <p:blipFill rotWithShape="1">
          <a:blip r:embed="rId6"/>
          <a:srcRect l="22402" t="20420" r="66233" b="62406"/>
          <a:stretch/>
        </p:blipFill>
        <p:spPr>
          <a:xfrm>
            <a:off x="4413337" y="3305460"/>
            <a:ext cx="2593229" cy="2608220"/>
          </a:xfrm>
          <a:prstGeom prst="rect">
            <a:avLst/>
          </a:prstGeom>
        </p:spPr>
      </p:pic>
    </p:spTree>
    <p:extLst>
      <p:ext uri="{BB962C8B-B14F-4D97-AF65-F5344CB8AC3E}">
        <p14:creationId xmlns:p14="http://schemas.microsoft.com/office/powerpoint/2010/main" val="838895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g140520a335f_0_0"/>
          <p:cNvSpPr txBox="1"/>
          <p:nvPr/>
        </p:nvSpPr>
        <p:spPr>
          <a:xfrm>
            <a:off x="685800" y="1467652"/>
            <a:ext cx="7772400" cy="846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53" name="Google Shape;53;g140520a335f_0_0"/>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54" name="Google Shape;54;g140520a335f_0_0"/>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55" name="Google Shape;55;g140520a335f_0_0"/>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g1355c9aa46a_0_4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Feedback on Your Feedback</a:t>
            </a:r>
            <a:endParaRPr/>
          </a:p>
        </p:txBody>
      </p:sp>
      <p:sp>
        <p:nvSpPr>
          <p:cNvPr id="3" name="Text Placeholder 2">
            <a:extLst>
              <a:ext uri="{FF2B5EF4-FFF2-40B4-BE49-F238E27FC236}">
                <a16:creationId xmlns:a16="http://schemas.microsoft.com/office/drawing/2014/main" id="{8F52AEB0-B4E0-E539-EA4B-A2AEF2FA6DA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22819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g1355c9aa46a_0_4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Your Words</a:t>
            </a:r>
            <a:endParaRPr/>
          </a:p>
        </p:txBody>
      </p:sp>
      <p:sp>
        <p:nvSpPr>
          <p:cNvPr id="3" name="Text Placeholder 2">
            <a:extLst>
              <a:ext uri="{FF2B5EF4-FFF2-40B4-BE49-F238E27FC236}">
                <a16:creationId xmlns:a16="http://schemas.microsoft.com/office/drawing/2014/main" id="{E72CA155-2D32-D56E-DE15-893A949AAB9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7939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990"/>
              <a:buNone/>
            </a:pPr>
            <a:r>
              <a:rPr lang="en-US">
                <a:solidFill>
                  <a:srgbClr val="404040"/>
                </a:solidFill>
              </a:rPr>
              <a:t>Community Agreements </a:t>
            </a:r>
            <a:endParaRPr>
              <a:solidFill>
                <a:srgbClr val="404040"/>
              </a:solidFill>
            </a:endParaRPr>
          </a:p>
        </p:txBody>
      </p:sp>
      <p:sp>
        <p:nvSpPr>
          <p:cNvPr id="191" name="Google Shape;191;g1353501599d_0_66"/>
          <p:cNvSpPr txBox="1">
            <a:spLocks noGrp="1"/>
          </p:cNvSpPr>
          <p:nvPr>
            <p:ph type="body" idx="1"/>
          </p:nvPr>
        </p:nvSpPr>
        <p:spPr>
          <a:xfrm>
            <a:off x="461498" y="1295721"/>
            <a:ext cx="8229600" cy="4564166"/>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lang="en-US" sz="2400">
              <a:solidFill>
                <a:schemeClr val="dk1"/>
              </a:solidFill>
              <a:highlight>
                <a:srgbClr val="FFFFFF"/>
              </a:highlight>
              <a:latin typeface="Arial"/>
              <a:ea typeface="Arial"/>
              <a:cs typeface="Arial"/>
            </a:endParaRPr>
          </a:p>
          <a:p>
            <a:pPr marL="0" lvl="0" indent="0" algn="l" rtl="0">
              <a:spcBef>
                <a:spcPts val="1200"/>
              </a:spcBef>
              <a:spcAft>
                <a:spcPts val="0"/>
              </a:spcAft>
              <a:buClr>
                <a:srgbClr val="1F497D"/>
              </a:buClr>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extLst>
      <p:ext uri="{BB962C8B-B14F-4D97-AF65-F5344CB8AC3E}">
        <p14:creationId xmlns:p14="http://schemas.microsoft.com/office/powerpoint/2010/main" val="58854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g1355c9aa46a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Today’s Agenda</a:t>
            </a:r>
            <a:endParaRPr/>
          </a:p>
        </p:txBody>
      </p:sp>
      <p:sp>
        <p:nvSpPr>
          <p:cNvPr id="69" name="Google Shape;69;g1355c9aa46a_0_0"/>
          <p:cNvSpPr txBox="1">
            <a:spLocks noGrp="1"/>
          </p:cNvSpPr>
          <p:nvPr>
            <p:ph type="body" idx="1"/>
          </p:nvPr>
        </p:nvSpPr>
        <p:spPr>
          <a:xfrm>
            <a:off x="457200" y="1320528"/>
            <a:ext cx="8229600" cy="4805700"/>
          </a:xfrm>
          <a:prstGeom prst="rect">
            <a:avLst/>
          </a:prstGeom>
        </p:spPr>
        <p:txBody>
          <a:bodyPr spcFirstLastPara="1" wrap="square" lIns="91425" tIns="45700" rIns="91425" bIns="45700" anchor="t" anchorCtr="0">
            <a:noAutofit/>
          </a:bodyPr>
          <a:lstStyle/>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8:30 – 10:15    </a:t>
            </a:r>
            <a:r>
              <a:rPr lang="en-US" sz="2400">
                <a:solidFill>
                  <a:srgbClr val="404040"/>
                </a:solidFill>
              </a:rPr>
              <a:t>-- Review and expand on key concepts</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10:15-10:30</a:t>
            </a:r>
            <a:r>
              <a:rPr lang="en-US" sz="2400">
                <a:solidFill>
                  <a:srgbClr val="404040"/>
                </a:solidFill>
              </a:rPr>
              <a:t>   -- Break</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10:30 -12:00   </a:t>
            </a:r>
            <a:r>
              <a:rPr lang="en-US" sz="2400">
                <a:solidFill>
                  <a:srgbClr val="404040"/>
                </a:solidFill>
              </a:rPr>
              <a:t>-- Content</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12:00 -1:00   </a:t>
            </a:r>
            <a:r>
              <a:rPr lang="en-US" sz="2400">
                <a:solidFill>
                  <a:srgbClr val="404040"/>
                </a:solidFill>
              </a:rPr>
              <a:t>-- Lunch </a:t>
            </a:r>
            <a:endParaRPr sz="2400">
              <a:solidFill>
                <a:srgbClr val="404040"/>
              </a:solidFill>
            </a:endParaRP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1:00 – 2:00   </a:t>
            </a:r>
            <a:r>
              <a:rPr lang="en-US" sz="2400">
                <a:solidFill>
                  <a:srgbClr val="404040"/>
                </a:solidFill>
              </a:rPr>
              <a:t>-- Content</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2:00 – 3:30   </a:t>
            </a:r>
            <a:r>
              <a:rPr lang="en-US" sz="2400">
                <a:solidFill>
                  <a:srgbClr val="404040"/>
                </a:solidFill>
              </a:rPr>
              <a:t>-- Panel</a:t>
            </a:r>
            <a:endParaRPr sz="2400">
              <a:solidFill>
                <a:srgbClr val="404040"/>
              </a:solidFill>
            </a:endParaRPr>
          </a:p>
          <a:p>
            <a:pPr marL="0" indent="0">
              <a:lnSpc>
                <a:spcPct val="90000"/>
              </a:lnSpc>
              <a:spcBef>
                <a:spcPts val="1200"/>
              </a:spcBef>
              <a:buNone/>
            </a:pPr>
            <a:r>
              <a:rPr lang="en-US" sz="2400">
                <a:solidFill>
                  <a:srgbClr val="1CADE4"/>
                </a:solidFill>
              </a:rPr>
              <a:t> </a:t>
            </a:r>
            <a:r>
              <a:rPr lang="en-US" sz="2400" b="1">
                <a:solidFill>
                  <a:srgbClr val="404040"/>
                </a:solidFill>
              </a:rPr>
              <a:t>3:30 - 4:15   </a:t>
            </a:r>
            <a:r>
              <a:rPr lang="en-US" sz="2400">
                <a:solidFill>
                  <a:srgbClr val="404040"/>
                </a:solidFill>
              </a:rPr>
              <a:t>-- Break and Conversations</a:t>
            </a:r>
            <a:endParaRPr sz="2400">
              <a:solidFill>
                <a:srgbClr val="404040"/>
              </a:solidFill>
            </a:endParaRP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4:15 – 4:30   </a:t>
            </a:r>
            <a:r>
              <a:rPr lang="en-US" sz="2400">
                <a:solidFill>
                  <a:srgbClr val="404040"/>
                </a:solidFill>
              </a:rPr>
              <a:t>-- Wrap Up and Reflect</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4:30 – 5:00   </a:t>
            </a:r>
            <a:r>
              <a:rPr lang="en-US" sz="2400">
                <a:solidFill>
                  <a:srgbClr val="404040"/>
                </a:solidFill>
              </a:rPr>
              <a:t>-- Adult Choice Networking</a:t>
            </a:r>
          </a:p>
          <a:p>
            <a:pPr marL="0" lvl="0" indent="0" algn="l" rtl="0">
              <a:spcBef>
                <a:spcPts val="640"/>
              </a:spcBef>
              <a:spcAft>
                <a:spcPts val="0"/>
              </a:spcAft>
              <a:buNone/>
            </a:pPr>
            <a:endParaRPr/>
          </a:p>
        </p:txBody>
      </p:sp>
      <p:pic>
        <p:nvPicPr>
          <p:cNvPr id="70" name="Google Shape;70;g1355c9aa46a_0_0"/>
          <p:cNvPicPr preferRelativeResize="0"/>
          <p:nvPr/>
        </p:nvPicPr>
        <p:blipFill>
          <a:blip r:embed="rId3">
            <a:alphaModFix/>
          </a:blip>
          <a:stretch>
            <a:fillRect/>
          </a:stretch>
        </p:blipFill>
        <p:spPr>
          <a:xfrm>
            <a:off x="5895225" y="2327588"/>
            <a:ext cx="2791575" cy="27915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Beth</a:t>
            </a:r>
            <a:endParaRPr/>
          </a:p>
        </p:txBody>
      </p:sp>
      <p:pic>
        <p:nvPicPr>
          <p:cNvPr id="2" name="Picture 1">
            <a:extLst>
              <a:ext uri="{FF2B5EF4-FFF2-40B4-BE49-F238E27FC236}">
                <a16:creationId xmlns:a16="http://schemas.microsoft.com/office/drawing/2014/main" id="{FE7A593E-A51C-255E-4D1B-A170023EFD2B}"/>
              </a:ext>
            </a:extLst>
          </p:cNvPr>
          <p:cNvPicPr>
            <a:picLocks noChangeAspect="1"/>
          </p:cNvPicPr>
          <p:nvPr/>
        </p:nvPicPr>
        <p:blipFill>
          <a:blip r:embed="rId3"/>
          <a:stretch>
            <a:fillRect/>
          </a:stretch>
        </p:blipFill>
        <p:spPr>
          <a:xfrm>
            <a:off x="-3190" y="1327212"/>
            <a:ext cx="2314575" cy="4114800"/>
          </a:xfrm>
          <a:prstGeom prst="rect">
            <a:avLst/>
          </a:prstGeom>
        </p:spPr>
      </p:pic>
    </p:spTree>
    <p:extLst>
      <p:ext uri="{BB962C8B-B14F-4D97-AF65-F5344CB8AC3E}">
        <p14:creationId xmlns:p14="http://schemas.microsoft.com/office/powerpoint/2010/main" val="1494366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g142c329b3cd_0_4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Shared Identity </a:t>
            </a:r>
            <a:endParaRPr>
              <a:solidFill>
                <a:schemeClr val="dk1"/>
              </a:solidFill>
            </a:endParaRPr>
          </a:p>
        </p:txBody>
      </p:sp>
      <p:sp>
        <p:nvSpPr>
          <p:cNvPr id="77" name="Google Shape;77;g142c329b3cd_0_47"/>
          <p:cNvSpPr txBox="1">
            <a:spLocks noGrp="1"/>
          </p:cNvSpPr>
          <p:nvPr>
            <p:ph type="body" idx="1"/>
          </p:nvPr>
        </p:nvSpPr>
        <p:spPr>
          <a:xfrm>
            <a:off x="457200" y="1541550"/>
            <a:ext cx="4860900" cy="3774900"/>
          </a:xfrm>
          <a:prstGeom prst="rect">
            <a:avLst/>
          </a:prstGeom>
        </p:spPr>
        <p:txBody>
          <a:bodyPr spcFirstLastPara="1" wrap="square" lIns="91425" tIns="45700" rIns="91425" bIns="45700" anchor="t" anchorCtr="0">
            <a:noAutofit/>
          </a:bodyPr>
          <a:lstStyle/>
          <a:p>
            <a:pPr marL="0" indent="0">
              <a:lnSpc>
                <a:spcPct val="115000"/>
              </a:lnSpc>
              <a:spcBef>
                <a:spcPts val="0"/>
              </a:spcBef>
              <a:buNone/>
            </a:pPr>
            <a:r>
              <a:rPr lang="en-US" sz="2600">
                <a:solidFill>
                  <a:schemeClr val="dk1"/>
                </a:solidFill>
                <a:highlight>
                  <a:schemeClr val="lt1"/>
                </a:highlight>
              </a:rPr>
              <a:t>Gather around an identity of your choosing </a:t>
            </a:r>
            <a:endParaRPr sz="2600">
              <a:solidFill>
                <a:schemeClr val="dk1"/>
              </a:solidFill>
              <a:highlight>
                <a:schemeClr val="lt1"/>
              </a:highlight>
            </a:endParaRPr>
          </a:p>
          <a:p>
            <a:pPr marL="0" lvl="0" indent="0" algn="l" rtl="0">
              <a:lnSpc>
                <a:spcPct val="115000"/>
              </a:lnSpc>
              <a:spcBef>
                <a:spcPts val="0"/>
              </a:spcBef>
              <a:spcAft>
                <a:spcPts val="0"/>
              </a:spcAft>
              <a:buNone/>
            </a:pPr>
            <a:endParaRPr sz="2600">
              <a:solidFill>
                <a:schemeClr val="dk1"/>
              </a:solidFill>
              <a:highlight>
                <a:schemeClr val="lt1"/>
              </a:highlight>
            </a:endParaRPr>
          </a:p>
          <a:p>
            <a:pPr marL="0" lvl="0" indent="0" algn="l" rtl="0">
              <a:lnSpc>
                <a:spcPct val="115000"/>
              </a:lnSpc>
              <a:spcBef>
                <a:spcPts val="0"/>
              </a:spcBef>
              <a:spcAft>
                <a:spcPts val="0"/>
              </a:spcAft>
              <a:buNone/>
            </a:pPr>
            <a:r>
              <a:rPr lang="en-US" sz="2600">
                <a:solidFill>
                  <a:schemeClr val="dk1"/>
                </a:solidFill>
                <a:highlight>
                  <a:schemeClr val="lt1"/>
                </a:highlight>
              </a:rPr>
              <a:t>Answer the following discussion questions:</a:t>
            </a:r>
            <a:endParaRPr sz="2600">
              <a:solidFill>
                <a:schemeClr val="dk1"/>
              </a:solidFill>
              <a:highlight>
                <a:schemeClr val="lt1"/>
              </a:highlight>
            </a:endParaRPr>
          </a:p>
          <a:p>
            <a:pPr marL="0" indent="0">
              <a:lnSpc>
                <a:spcPct val="114999"/>
              </a:lnSpc>
              <a:spcBef>
                <a:spcPts val="0"/>
              </a:spcBef>
              <a:buNone/>
            </a:pPr>
            <a:endParaRPr lang="en-US" sz="2600">
              <a:solidFill>
                <a:schemeClr val="dk1"/>
              </a:solidFill>
              <a:highlight>
                <a:schemeClr val="lt1"/>
              </a:highlight>
            </a:endParaRPr>
          </a:p>
          <a:p>
            <a:pPr marL="685800" indent="-393700">
              <a:lnSpc>
                <a:spcPct val="115000"/>
              </a:lnSpc>
              <a:spcBef>
                <a:spcPts val="0"/>
              </a:spcBef>
              <a:buClr>
                <a:schemeClr val="dk1"/>
              </a:buClr>
              <a:buSzPts val="2600"/>
              <a:buFont typeface="Calibri"/>
              <a:buChar char="●"/>
            </a:pPr>
            <a:r>
              <a:rPr lang="en-US" sz="2600">
                <a:solidFill>
                  <a:schemeClr val="dk1"/>
                </a:solidFill>
                <a:highlight>
                  <a:schemeClr val="lt1"/>
                </a:highlight>
              </a:rPr>
              <a:t>Why did you select this piece of your identity? </a:t>
            </a:r>
          </a:p>
          <a:p>
            <a:pPr marL="685800" indent="-393700">
              <a:lnSpc>
                <a:spcPct val="114999"/>
              </a:lnSpc>
              <a:spcBef>
                <a:spcPts val="0"/>
              </a:spcBef>
              <a:buClr>
                <a:schemeClr val="dk1"/>
              </a:buClr>
              <a:buSzPts val="2600"/>
              <a:buFont typeface="Calibri"/>
              <a:buChar char="●"/>
            </a:pPr>
            <a:r>
              <a:rPr lang="en-US" sz="2600">
                <a:solidFill>
                  <a:schemeClr val="dk1"/>
                </a:solidFill>
                <a:highlight>
                  <a:srgbClr val="FFFFFF"/>
                </a:highlight>
              </a:rPr>
              <a:t>What are some challenges of this identity?</a:t>
            </a:r>
          </a:p>
        </p:txBody>
      </p:sp>
      <p:pic>
        <p:nvPicPr>
          <p:cNvPr id="78" name="Google Shape;78;g142c329b3cd_0_47"/>
          <p:cNvPicPr preferRelativeResize="0"/>
          <p:nvPr/>
        </p:nvPicPr>
        <p:blipFill>
          <a:blip r:embed="rId3">
            <a:alphaModFix/>
          </a:blip>
          <a:stretch>
            <a:fillRect/>
          </a:stretch>
        </p:blipFill>
        <p:spPr>
          <a:xfrm>
            <a:off x="5318175" y="2135025"/>
            <a:ext cx="3661925" cy="36619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142c329b3cd_0_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dk1"/>
                </a:solidFill>
              </a:rPr>
              <a:t>Shared Identity </a:t>
            </a:r>
            <a:endParaRPr>
              <a:solidFill>
                <a:schemeClr val="dk1"/>
              </a:solidFill>
            </a:endParaRPr>
          </a:p>
        </p:txBody>
      </p:sp>
      <p:sp>
        <p:nvSpPr>
          <p:cNvPr id="85" name="Google Shape;85;g142c329b3cd_0_3"/>
          <p:cNvSpPr txBox="1">
            <a:spLocks noGrp="1"/>
          </p:cNvSpPr>
          <p:nvPr>
            <p:ph type="body" idx="1"/>
          </p:nvPr>
        </p:nvSpPr>
        <p:spPr>
          <a:xfrm>
            <a:off x="586596" y="819076"/>
            <a:ext cx="8229600" cy="3774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40"/>
              </a:spcBef>
              <a:spcAft>
                <a:spcPts val="0"/>
              </a:spcAft>
              <a:buSzPts val="3200"/>
              <a:buNone/>
            </a:pPr>
            <a:r>
              <a:rPr lang="en-US"/>
              <a:t>Debrief-</a:t>
            </a:r>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something you learned about someone else?</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easy/hard about this activity? </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Verdana"/>
              <a:buChar char="●"/>
            </a:pPr>
            <a:r>
              <a:rPr lang="en-US" sz="3000">
                <a:solidFill>
                  <a:schemeClr val="dk1"/>
                </a:solidFill>
                <a:highlight>
                  <a:srgbClr val="FFFFFF"/>
                </a:highlight>
              </a:rPr>
              <a:t>How safe did you feel sharing in this activity?</a:t>
            </a:r>
            <a:endParaRPr sz="3000">
              <a:solidFill>
                <a:schemeClr val="dk1"/>
              </a:solidFill>
              <a:highlight>
                <a:srgbClr val="FFFFFF"/>
              </a:highlight>
            </a:endParaRPr>
          </a:p>
          <a:p>
            <a:pPr marL="685800" indent="-419100">
              <a:lnSpc>
                <a:spcPct val="114999"/>
              </a:lnSpc>
              <a:spcBef>
                <a:spcPts val="0"/>
              </a:spcBef>
              <a:buClr>
                <a:srgbClr val="000000"/>
              </a:buClr>
              <a:buSzPts val="3000"/>
              <a:buFont typeface="Verdana"/>
              <a:buChar char="●"/>
            </a:pPr>
            <a:r>
              <a:rPr lang="en-US" sz="3000">
                <a:solidFill>
                  <a:schemeClr val="dk1"/>
                </a:solidFill>
                <a:highlight>
                  <a:srgbClr val="FFFFFF"/>
                </a:highlight>
              </a:rPr>
              <a:t>How do your reactions to today's prompts compare to yesterday?</a:t>
            </a:r>
          </a:p>
          <a:p>
            <a:pPr marL="0" indent="0">
              <a:buNone/>
            </a:pPr>
            <a:endParaRPr lang="en-US"/>
          </a:p>
        </p:txBody>
      </p:sp>
      <p:pic>
        <p:nvPicPr>
          <p:cNvPr id="86" name="Google Shape;86;g142c329b3cd_0_3"/>
          <p:cNvPicPr preferRelativeResize="0"/>
          <p:nvPr/>
        </p:nvPicPr>
        <p:blipFill>
          <a:blip r:embed="rId3">
            <a:alphaModFix/>
          </a:blip>
          <a:stretch>
            <a:fillRect/>
          </a:stretch>
        </p:blipFill>
        <p:spPr>
          <a:xfrm>
            <a:off x="2919300" y="4537624"/>
            <a:ext cx="2656699" cy="16354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80658" y="1373263"/>
            <a:ext cx="6009341" cy="3774999"/>
          </a:xfrm>
        </p:spPr>
        <p:txBody>
          <a:bodyPr/>
          <a:lstStyle/>
          <a:p>
            <a:pPr marL="25400" indent="0">
              <a:buNone/>
            </a:pPr>
            <a:r>
              <a:rPr lang="en-US"/>
              <a:t>Discreet identities bind us</a:t>
            </a:r>
          </a:p>
          <a:p>
            <a:pPr marL="25400" indent="0">
              <a:buNone/>
            </a:pPr>
            <a:endParaRPr lang="en-US"/>
          </a:p>
          <a:p>
            <a:pPr marL="25400" indent="0">
              <a:buNone/>
            </a:pPr>
            <a:r>
              <a:rPr lang="en-US"/>
              <a:t>We all have pre-conceptions that might not match an actual identity of another</a:t>
            </a:r>
          </a:p>
          <a:p>
            <a:pPr marL="25400" indent="0">
              <a:buNone/>
            </a:pPr>
            <a:endParaRPr lang="en-US"/>
          </a:p>
          <a:p>
            <a:pPr marL="25400" indent="0">
              <a:buNone/>
            </a:pPr>
            <a:r>
              <a:rPr lang="en-US"/>
              <a:t>We don't get to assign a person's identity for them</a:t>
            </a:r>
          </a:p>
        </p:txBody>
      </p:sp>
      <p:pic>
        <p:nvPicPr>
          <p:cNvPr id="4" name="Picture 3"/>
          <p:cNvPicPr>
            <a:picLocks noChangeAspect="1"/>
          </p:cNvPicPr>
          <p:nvPr/>
        </p:nvPicPr>
        <p:blipFill rotWithShape="1">
          <a:blip r:embed="rId2"/>
          <a:srcRect l="21981" r="15170"/>
          <a:stretch/>
        </p:blipFill>
        <p:spPr>
          <a:xfrm>
            <a:off x="256960" y="1190637"/>
            <a:ext cx="2130701" cy="3390221"/>
          </a:xfrm>
          <a:prstGeom prst="rect">
            <a:avLst/>
          </a:prstGeom>
        </p:spPr>
      </p:pic>
    </p:spTree>
    <p:extLst>
      <p:ext uri="{BB962C8B-B14F-4D97-AF65-F5344CB8AC3E}">
        <p14:creationId xmlns:p14="http://schemas.microsoft.com/office/powerpoint/2010/main" val="2296730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270076" y="2289833"/>
            <a:ext cx="4416724" cy="1756200"/>
          </a:xfrm>
          <a:prstGeom prst="rect">
            <a:avLst/>
          </a:prstGeom>
        </p:spPr>
        <p:txBody>
          <a:bodyPr spcFirstLastPara="1" wrap="square" lIns="91425" tIns="91425" rIns="91425" bIns="91425" anchor="b" anchorCtr="0">
            <a:noAutofit/>
          </a:bodyPr>
          <a:lstStyle/>
          <a:p>
            <a:r>
              <a:rPr lang="en"/>
              <a:t>Pete and Anthony</a:t>
            </a:r>
            <a:endParaRPr lang="en-US"/>
          </a:p>
        </p:txBody>
      </p:sp>
      <p:pic>
        <p:nvPicPr>
          <p:cNvPr id="2" name="Picture 1">
            <a:extLst>
              <a:ext uri="{FF2B5EF4-FFF2-40B4-BE49-F238E27FC236}">
                <a16:creationId xmlns:a16="http://schemas.microsoft.com/office/drawing/2014/main" id="{329D0DE8-EB4D-FABB-95D4-ABB97C89697F}"/>
              </a:ext>
            </a:extLst>
          </p:cNvPr>
          <p:cNvPicPr>
            <a:picLocks noChangeAspect="1"/>
          </p:cNvPicPr>
          <p:nvPr/>
        </p:nvPicPr>
        <p:blipFill>
          <a:blip r:embed="rId3"/>
          <a:stretch>
            <a:fillRect/>
          </a:stretch>
        </p:blipFill>
        <p:spPr>
          <a:xfrm>
            <a:off x="-3190" y="1626833"/>
            <a:ext cx="2314575" cy="4114800"/>
          </a:xfrm>
          <a:prstGeom prst="rect">
            <a:avLst/>
          </a:prstGeom>
        </p:spPr>
      </p:pic>
    </p:spTree>
    <p:extLst>
      <p:ext uri="{BB962C8B-B14F-4D97-AF65-F5344CB8AC3E}">
        <p14:creationId xmlns:p14="http://schemas.microsoft.com/office/powerpoint/2010/main" val="2732509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g1405c332cd2_1_0"/>
          <p:cNvSpPr txBox="1">
            <a:spLocks noGrp="1"/>
          </p:cNvSpPr>
          <p:nvPr>
            <p:ph type="title"/>
          </p:nvPr>
        </p:nvSpPr>
        <p:spPr>
          <a:xfrm>
            <a:off x="258800" y="3234900"/>
            <a:ext cx="8682600" cy="75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SzPts val="990"/>
              <a:buNone/>
            </a:pPr>
            <a:r>
              <a:rPr lang="en-US" sz="4700" b="1"/>
              <a:t>Digging into Key Terminology</a:t>
            </a:r>
            <a:endParaRPr sz="4700" b="1"/>
          </a:p>
          <a:p>
            <a:pPr marL="0" lvl="0" indent="0" algn="ctr" rtl="0">
              <a:spcBef>
                <a:spcPts val="0"/>
              </a:spcBef>
              <a:spcAft>
                <a:spcPts val="0"/>
              </a:spcAft>
              <a:buSzPts val="990"/>
              <a:buNone/>
            </a:pPr>
            <a:r>
              <a:rPr lang="en-US" sz="4700" b="1"/>
              <a:t>102</a:t>
            </a:r>
            <a:endParaRPr sz="4700"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174"/>
        <p:cNvGrpSpPr/>
        <p:nvPr/>
      </p:nvGrpSpPr>
      <p:grpSpPr>
        <a:xfrm>
          <a:off x="0" y="0"/>
          <a:ext cx="0" cy="0"/>
          <a:chOff x="0" y="0"/>
          <a:chExt cx="0" cy="0"/>
        </a:xfrm>
      </p:grpSpPr>
      <p:sp>
        <p:nvSpPr>
          <p:cNvPr id="175" name="Google Shape;175;g13341f589b3_0_0"/>
          <p:cNvSpPr txBox="1"/>
          <p:nvPr/>
        </p:nvSpPr>
        <p:spPr>
          <a:xfrm>
            <a:off x="2244687" y="130137"/>
            <a:ext cx="6899400" cy="5901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3600"/>
              <a:buFont typeface="Arial"/>
              <a:buNone/>
            </a:pPr>
            <a:r>
              <a:rPr lang="en-US" sz="3600">
                <a:solidFill>
                  <a:schemeClr val="dk2"/>
                </a:solidFill>
                <a:latin typeface="Libre Franklin"/>
                <a:ea typeface="Libre Franklin"/>
                <a:cs typeface="Libre Franklin"/>
                <a:sym typeface="Libre Franklin"/>
              </a:rPr>
              <a:t>What is Sexual Orientation?</a:t>
            </a:r>
            <a:endParaRPr sz="1400" b="0" i="0" u="none" strike="noStrike" cap="none">
              <a:solidFill>
                <a:srgbClr val="000000"/>
              </a:solidFill>
              <a:latin typeface="Arial"/>
              <a:ea typeface="Arial"/>
              <a:cs typeface="Arial"/>
              <a:sym typeface="Arial"/>
            </a:endParaRPr>
          </a:p>
        </p:txBody>
      </p:sp>
      <p:pic>
        <p:nvPicPr>
          <p:cNvPr id="176" name="Google Shape;176;g13341f589b3_0_0" descr="Image result for heterosexual couples clip art"/>
          <p:cNvPicPr preferRelativeResize="0"/>
          <p:nvPr/>
        </p:nvPicPr>
        <p:blipFill rotWithShape="1">
          <a:blip r:embed="rId3">
            <a:alphaModFix/>
          </a:blip>
          <a:srcRect r="64111" b="50285"/>
          <a:stretch/>
        </p:blipFill>
        <p:spPr>
          <a:xfrm>
            <a:off x="5766482" y="1651980"/>
            <a:ext cx="1909732" cy="2645448"/>
          </a:xfrm>
          <a:prstGeom prst="rect">
            <a:avLst/>
          </a:prstGeom>
          <a:noFill/>
          <a:ln>
            <a:noFill/>
          </a:ln>
        </p:spPr>
      </p:pic>
      <p:pic>
        <p:nvPicPr>
          <p:cNvPr id="177" name="Google Shape;177;g13341f589b3_0_0" descr="Image result for lesbian couples clip art"/>
          <p:cNvPicPr preferRelativeResize="0"/>
          <p:nvPr/>
        </p:nvPicPr>
        <p:blipFill rotWithShape="1">
          <a:blip r:embed="rId4">
            <a:alphaModFix/>
          </a:blip>
          <a:srcRect/>
          <a:stretch/>
        </p:blipFill>
        <p:spPr>
          <a:xfrm>
            <a:off x="1292511" y="1978311"/>
            <a:ext cx="2387950" cy="2387950"/>
          </a:xfrm>
          <a:prstGeom prst="rect">
            <a:avLst/>
          </a:prstGeom>
          <a:noFill/>
          <a:ln>
            <a:noFill/>
          </a:ln>
        </p:spPr>
      </p:pic>
      <p:pic>
        <p:nvPicPr>
          <p:cNvPr id="178" name="Google Shape;178;g13341f589b3_0_0" descr="Image result for LGBTQ couples clip art"/>
          <p:cNvPicPr preferRelativeResize="0"/>
          <p:nvPr/>
        </p:nvPicPr>
        <p:blipFill rotWithShape="1">
          <a:blip r:embed="rId5">
            <a:alphaModFix/>
          </a:blip>
          <a:srcRect/>
          <a:stretch/>
        </p:blipFill>
        <p:spPr>
          <a:xfrm>
            <a:off x="3516202" y="2047146"/>
            <a:ext cx="2250281" cy="2250281"/>
          </a:xfrm>
          <a:prstGeom prst="rect">
            <a:avLst/>
          </a:prstGeom>
          <a:noFill/>
          <a:ln>
            <a:noFill/>
          </a:ln>
        </p:spPr>
      </p:pic>
      <p:sp>
        <p:nvSpPr>
          <p:cNvPr id="179" name="Google Shape;179;g13341f589b3_0_0"/>
          <p:cNvSpPr txBox="1"/>
          <p:nvPr/>
        </p:nvSpPr>
        <p:spPr>
          <a:xfrm>
            <a:off x="1714500" y="4389120"/>
            <a:ext cx="5961600" cy="1085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2"/>
                </a:solidFill>
                <a:latin typeface="Arial"/>
                <a:ea typeface="Arial"/>
                <a:cs typeface="Arial"/>
                <a:sym typeface="Arial"/>
              </a:rPr>
              <a:t>Sexual orientation</a:t>
            </a:r>
            <a:r>
              <a:rPr lang="en-US" sz="1800" b="0" i="0" u="none" strike="noStrike" cap="none">
                <a:solidFill>
                  <a:schemeClr val="dk2"/>
                </a:solidFill>
                <a:latin typeface="Arial"/>
                <a:ea typeface="Arial"/>
                <a:cs typeface="Arial"/>
                <a:sym typeface="Arial"/>
              </a:rPr>
              <a:t> is who you are emotionally,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Arial"/>
                <a:ea typeface="Arial"/>
                <a:cs typeface="Arial"/>
                <a:sym typeface="Arial"/>
              </a:rPr>
              <a:t>romantically, and/or physically attracted to.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2"/>
                </a:solidFill>
                <a:latin typeface="Arial"/>
                <a:ea typeface="Arial"/>
                <a:cs typeface="Arial"/>
                <a:sym typeface="Arial"/>
              </a:rPr>
              <a:t>Sexual orientation is not dependent on your gender.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p:txBody>
      </p:sp>
      <p:sp>
        <p:nvSpPr>
          <p:cNvPr id="181" name="Google Shape;181;g13341f589b3_0_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13</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Shape 185"/>
        <p:cNvGrpSpPr/>
        <p:nvPr/>
      </p:nvGrpSpPr>
      <p:grpSpPr>
        <a:xfrm>
          <a:off x="0" y="0"/>
          <a:ext cx="0" cy="0"/>
          <a:chOff x="0" y="0"/>
          <a:chExt cx="0" cy="0"/>
        </a:xfrm>
      </p:grpSpPr>
      <p:sp>
        <p:nvSpPr>
          <p:cNvPr id="186" name="Google Shape;186;g13341f589b3_0_5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Sex vs. Gender</a:t>
            </a:r>
            <a:endParaRPr/>
          </a:p>
        </p:txBody>
      </p:sp>
      <p:sp>
        <p:nvSpPr>
          <p:cNvPr id="187" name="Google Shape;187;g13341f589b3_0_50"/>
          <p:cNvSpPr/>
          <p:nvPr/>
        </p:nvSpPr>
        <p:spPr>
          <a:xfrm>
            <a:off x="584333" y="1475686"/>
            <a:ext cx="3548628" cy="4605598"/>
          </a:xfrm>
          <a:prstGeom prst="rect">
            <a:avLst/>
          </a:prstGeom>
          <a:solidFill>
            <a:srgbClr val="F2872F"/>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Arial"/>
              <a:ea typeface="Arial"/>
              <a:cs typeface="Arial"/>
              <a:sym typeface="Arial"/>
            </a:endParaRPr>
          </a:p>
        </p:txBody>
      </p:sp>
      <p:sp>
        <p:nvSpPr>
          <p:cNvPr id="188" name="Google Shape;188;g13341f589b3_0_50"/>
          <p:cNvSpPr txBox="1"/>
          <p:nvPr/>
        </p:nvSpPr>
        <p:spPr>
          <a:xfrm>
            <a:off x="674311" y="1557307"/>
            <a:ext cx="3368735" cy="45858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en-US" sz="4000" b="0" i="0" u="none" strike="noStrike" cap="none">
                <a:solidFill>
                  <a:schemeClr val="dk2"/>
                </a:solidFill>
                <a:latin typeface="Arial"/>
                <a:ea typeface="Arial"/>
                <a:cs typeface="Arial"/>
                <a:sym typeface="Arial"/>
              </a:rPr>
              <a:t>SEX</a:t>
            </a:r>
            <a:endParaRPr lang="en-US"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lang="en-US" sz="24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2400" b="0" i="0" u="none" strike="noStrike" cap="none">
                <a:solidFill>
                  <a:schemeClr val="dk2"/>
                </a:solidFill>
                <a:latin typeface="Arial"/>
                <a:ea typeface="Arial"/>
                <a:cs typeface="Arial"/>
                <a:sym typeface="Arial"/>
              </a:rPr>
              <a:t>Biological attributes that include physical features, chromosomes, internal and external reproductive organs, hormones, and anatomy.</a:t>
            </a:r>
            <a:endParaRPr lang="en-US"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lang="en-US" sz="16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lang="en-US" sz="1600" b="0" i="0" u="none" strike="noStrike" cap="none">
              <a:solidFill>
                <a:srgbClr val="000000"/>
              </a:solidFill>
              <a:latin typeface="Arial"/>
              <a:ea typeface="Arial"/>
              <a:cs typeface="Arial"/>
              <a:sym typeface="Arial"/>
            </a:endParaRPr>
          </a:p>
        </p:txBody>
      </p:sp>
      <p:sp>
        <p:nvSpPr>
          <p:cNvPr id="189" name="Google Shape;189;g13341f589b3_0_50"/>
          <p:cNvSpPr/>
          <p:nvPr/>
        </p:nvSpPr>
        <p:spPr>
          <a:xfrm>
            <a:off x="5160833" y="1475686"/>
            <a:ext cx="3559834" cy="4605599"/>
          </a:xfrm>
          <a:prstGeom prst="rect">
            <a:avLst/>
          </a:prstGeom>
          <a:solidFill>
            <a:srgbClr val="F2872F"/>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Arial"/>
              <a:ea typeface="Arial"/>
              <a:cs typeface="Arial"/>
              <a:sym typeface="Arial"/>
            </a:endParaRPr>
          </a:p>
        </p:txBody>
      </p:sp>
      <p:sp>
        <p:nvSpPr>
          <p:cNvPr id="190" name="Google Shape;190;g13341f589b3_0_50"/>
          <p:cNvSpPr txBox="1"/>
          <p:nvPr/>
        </p:nvSpPr>
        <p:spPr>
          <a:xfrm>
            <a:off x="5262018" y="1557307"/>
            <a:ext cx="3458382" cy="433960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en-US" sz="4400" b="0" i="0" u="none" strike="noStrike" cap="none">
                <a:solidFill>
                  <a:schemeClr val="dk2"/>
                </a:solidFill>
                <a:latin typeface="Arial"/>
                <a:ea typeface="Arial"/>
                <a:cs typeface="Arial"/>
                <a:sym typeface="Arial"/>
              </a:rPr>
              <a:t>GENDER</a:t>
            </a:r>
            <a:endParaRPr sz="2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2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2800" b="0" i="0" u="none" strike="noStrike" cap="none">
                <a:solidFill>
                  <a:schemeClr val="dk2"/>
                </a:solidFill>
                <a:latin typeface="Arial"/>
                <a:ea typeface="Arial"/>
                <a:cs typeface="Arial"/>
                <a:sym typeface="Arial"/>
              </a:rPr>
              <a:t>A person’s innermost, deeply held reality of self as male, female, both, in between or neither. </a:t>
            </a:r>
            <a:endParaRPr sz="2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800" b="0" i="0" u="none" strike="noStrike" cap="none">
              <a:solidFill>
                <a:srgbClr val="000000"/>
              </a:solidFill>
              <a:latin typeface="Arial"/>
              <a:ea typeface="Arial"/>
              <a:cs typeface="Arial"/>
              <a:sym typeface="Arial"/>
            </a:endParaRPr>
          </a:p>
        </p:txBody>
      </p:sp>
      <p:sp>
        <p:nvSpPr>
          <p:cNvPr id="191" name="Google Shape;191;g13341f589b3_0_50"/>
          <p:cNvSpPr txBox="1"/>
          <p:nvPr/>
        </p:nvSpPr>
        <p:spPr>
          <a:xfrm>
            <a:off x="4278755" y="3341811"/>
            <a:ext cx="736500" cy="507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US" sz="2700" b="0" i="0" u="none" strike="noStrike" cap="none">
                <a:solidFill>
                  <a:schemeClr val="dk2"/>
                </a:solidFill>
                <a:latin typeface="Arial"/>
                <a:ea typeface="Arial"/>
                <a:cs typeface="Arial"/>
                <a:sym typeface="Arial"/>
              </a:rPr>
              <a:t>VS.</a:t>
            </a:r>
            <a:endParaRPr sz="1400" b="0" i="0" u="none" strike="noStrike" cap="none">
              <a:solidFill>
                <a:srgbClr val="000000"/>
              </a:solidFill>
              <a:latin typeface="Arial"/>
              <a:ea typeface="Arial"/>
              <a:cs typeface="Arial"/>
              <a:sym typeface="Arial"/>
            </a:endParaRPr>
          </a:p>
        </p:txBody>
      </p:sp>
      <p:sp>
        <p:nvSpPr>
          <p:cNvPr id="193" name="Google Shape;193;g13341f589b3_0_5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14</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g13341f589b3_0_9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Gender</a:t>
            </a:r>
            <a:endParaRPr/>
          </a:p>
        </p:txBody>
      </p:sp>
      <p:sp>
        <p:nvSpPr>
          <p:cNvPr id="200" name="Google Shape;200;g13341f589b3_0_99"/>
          <p:cNvSpPr/>
          <p:nvPr/>
        </p:nvSpPr>
        <p:spPr>
          <a:xfrm>
            <a:off x="2278252" y="2074711"/>
            <a:ext cx="6296100" cy="614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1" name="Google Shape;201;g13341f589b3_0_99"/>
          <p:cNvSpPr/>
          <p:nvPr/>
        </p:nvSpPr>
        <p:spPr>
          <a:xfrm>
            <a:off x="554637" y="1986005"/>
            <a:ext cx="1723500" cy="9219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2" name="Google Shape;202;g13341f589b3_0_99"/>
          <p:cNvSpPr txBox="1"/>
          <p:nvPr/>
        </p:nvSpPr>
        <p:spPr>
          <a:xfrm>
            <a:off x="659568" y="1975240"/>
            <a:ext cx="14016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Gender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Identity</a:t>
            </a:r>
            <a:endParaRPr sz="2400" b="0" i="0" u="none" strike="noStrike" cap="none">
              <a:solidFill>
                <a:schemeClr val="lt1"/>
              </a:solidFill>
              <a:latin typeface="Calibri"/>
              <a:ea typeface="Calibri"/>
              <a:cs typeface="Calibri"/>
              <a:sym typeface="Calibri"/>
            </a:endParaRPr>
          </a:p>
        </p:txBody>
      </p:sp>
      <p:sp>
        <p:nvSpPr>
          <p:cNvPr id="203" name="Google Shape;203;g13341f589b3_0_99"/>
          <p:cNvSpPr txBox="1"/>
          <p:nvPr/>
        </p:nvSpPr>
        <p:spPr>
          <a:xfrm>
            <a:off x="2337244" y="2169642"/>
            <a:ext cx="55614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How you feel. </a:t>
            </a:r>
            <a:r>
              <a:rPr lang="en-US" sz="2200" b="0" i="0" u="none" strike="noStrike" cap="none">
                <a:solidFill>
                  <a:schemeClr val="dk2"/>
                </a:solidFill>
                <a:latin typeface="Arial"/>
                <a:ea typeface="Arial"/>
                <a:cs typeface="Arial"/>
                <a:sym typeface="Arial"/>
              </a:rPr>
              <a:t>Female</a:t>
            </a:r>
            <a:r>
              <a:rPr lang="en-US" sz="2200" b="0" i="0" u="none" strike="noStrike" cap="none">
                <a:solidFill>
                  <a:schemeClr val="dk2"/>
                </a:solidFill>
                <a:latin typeface="Calibri"/>
                <a:ea typeface="Calibri"/>
                <a:cs typeface="Calibri"/>
                <a:sym typeface="Calibri"/>
              </a:rPr>
              <a:t>, male, both, or neither.</a:t>
            </a:r>
            <a:endParaRPr sz="1400" b="0" i="0" u="none" strike="noStrike" cap="none">
              <a:solidFill>
                <a:srgbClr val="000000"/>
              </a:solidFill>
              <a:latin typeface="Arial"/>
              <a:ea typeface="Arial"/>
              <a:cs typeface="Arial"/>
              <a:sym typeface="Arial"/>
            </a:endParaRPr>
          </a:p>
        </p:txBody>
      </p:sp>
      <p:sp>
        <p:nvSpPr>
          <p:cNvPr id="204" name="Google Shape;204;g13341f589b3_0_99"/>
          <p:cNvSpPr/>
          <p:nvPr/>
        </p:nvSpPr>
        <p:spPr>
          <a:xfrm>
            <a:off x="2278252" y="3295188"/>
            <a:ext cx="6296100" cy="614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5" name="Google Shape;205;g13341f589b3_0_99"/>
          <p:cNvSpPr/>
          <p:nvPr/>
        </p:nvSpPr>
        <p:spPr>
          <a:xfrm>
            <a:off x="554637" y="3206482"/>
            <a:ext cx="1723500" cy="9219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6" name="Google Shape;206;g13341f589b3_0_99"/>
          <p:cNvSpPr txBox="1"/>
          <p:nvPr/>
        </p:nvSpPr>
        <p:spPr>
          <a:xfrm>
            <a:off x="659568" y="3195717"/>
            <a:ext cx="16188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Gender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Expression</a:t>
            </a:r>
            <a:endParaRPr sz="2400" b="0" i="0" u="none" strike="noStrike" cap="none">
              <a:solidFill>
                <a:schemeClr val="lt1"/>
              </a:solidFill>
              <a:latin typeface="Calibri"/>
              <a:ea typeface="Calibri"/>
              <a:cs typeface="Calibri"/>
              <a:sym typeface="Calibri"/>
            </a:endParaRPr>
          </a:p>
        </p:txBody>
      </p:sp>
      <p:sp>
        <p:nvSpPr>
          <p:cNvPr id="207" name="Google Shape;207;g13341f589b3_0_99"/>
          <p:cNvSpPr/>
          <p:nvPr/>
        </p:nvSpPr>
        <p:spPr>
          <a:xfrm>
            <a:off x="2278252" y="4615136"/>
            <a:ext cx="6296100" cy="614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8" name="Google Shape;208;g13341f589b3_0_99"/>
          <p:cNvSpPr/>
          <p:nvPr/>
        </p:nvSpPr>
        <p:spPr>
          <a:xfrm>
            <a:off x="554637" y="4526430"/>
            <a:ext cx="1723500" cy="9219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9" name="Google Shape;209;g13341f589b3_0_99"/>
          <p:cNvSpPr txBox="1"/>
          <p:nvPr/>
        </p:nvSpPr>
        <p:spPr>
          <a:xfrm>
            <a:off x="659567" y="4515665"/>
            <a:ext cx="14016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Gender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Role</a:t>
            </a:r>
            <a:endParaRPr sz="2400" b="0" i="0" u="none" strike="noStrike" cap="none">
              <a:solidFill>
                <a:schemeClr val="lt1"/>
              </a:solidFill>
              <a:latin typeface="Calibri"/>
              <a:ea typeface="Calibri"/>
              <a:cs typeface="Calibri"/>
              <a:sym typeface="Calibri"/>
            </a:endParaRPr>
          </a:p>
        </p:txBody>
      </p:sp>
      <p:sp>
        <p:nvSpPr>
          <p:cNvPr id="210" name="Google Shape;210;g13341f589b3_0_9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15</a:t>
            </a:fld>
            <a:endParaRPr sz="1800" b="0" i="0" u="none" strike="noStrike" cap="none">
              <a:solidFill>
                <a:schemeClr val="dk1"/>
              </a:solidFill>
              <a:latin typeface="Calibri"/>
              <a:ea typeface="Calibri"/>
              <a:cs typeface="Calibri"/>
              <a:sym typeface="Calibri"/>
            </a:endParaRPr>
          </a:p>
        </p:txBody>
      </p:sp>
      <p:sp>
        <p:nvSpPr>
          <p:cNvPr id="212" name="Google Shape;212;g13341f589b3_0_99"/>
          <p:cNvSpPr txBox="1"/>
          <p:nvPr/>
        </p:nvSpPr>
        <p:spPr>
          <a:xfrm>
            <a:off x="2337244" y="3372714"/>
            <a:ext cx="55614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The ways you show your gender identity.</a:t>
            </a:r>
            <a:endParaRPr sz="1400" b="0" i="0" u="none" strike="noStrike" cap="none">
              <a:solidFill>
                <a:srgbClr val="000000"/>
              </a:solidFill>
              <a:latin typeface="Arial"/>
              <a:ea typeface="Arial"/>
              <a:cs typeface="Arial"/>
              <a:sym typeface="Arial"/>
            </a:endParaRPr>
          </a:p>
        </p:txBody>
      </p:sp>
      <p:sp>
        <p:nvSpPr>
          <p:cNvPr id="213" name="Google Shape;213;g13341f589b3_0_99"/>
          <p:cNvSpPr txBox="1"/>
          <p:nvPr/>
        </p:nvSpPr>
        <p:spPr>
          <a:xfrm>
            <a:off x="2337244" y="4692662"/>
            <a:ext cx="58974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A social role based on a person’s sex.</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490616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g13341f589b3_0_156"/>
          <p:cNvSpPr txBox="1"/>
          <p:nvPr/>
        </p:nvSpPr>
        <p:spPr>
          <a:xfrm>
            <a:off x="914400" y="0"/>
            <a:ext cx="8229600" cy="7869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a:solidFill>
                  <a:schemeClr val="dk2"/>
                </a:solidFill>
                <a:latin typeface="Libre Franklin"/>
                <a:ea typeface="Libre Franklin"/>
                <a:cs typeface="Libre Franklin"/>
                <a:sym typeface="Libre Franklin"/>
              </a:rPr>
              <a:t>Explaining Gender Identity</a:t>
            </a:r>
            <a:endParaRPr sz="1400" b="0" i="0" u="none" strike="noStrike" cap="none">
              <a:solidFill>
                <a:srgbClr val="000000"/>
              </a:solidFill>
              <a:latin typeface="Arial"/>
              <a:ea typeface="Arial"/>
              <a:cs typeface="Arial"/>
              <a:sym typeface="Arial"/>
            </a:endParaRPr>
          </a:p>
        </p:txBody>
      </p:sp>
      <p:sp>
        <p:nvSpPr>
          <p:cNvPr id="221" name="Google Shape;221;g13341f589b3_0_156"/>
          <p:cNvSpPr txBox="1"/>
          <p:nvPr/>
        </p:nvSpPr>
        <p:spPr>
          <a:xfrm>
            <a:off x="762954" y="5374888"/>
            <a:ext cx="76182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dk2"/>
                </a:solidFill>
                <a:latin typeface="Arial"/>
                <a:ea typeface="Arial"/>
                <a:cs typeface="Arial"/>
                <a:sym typeface="Arial"/>
              </a:rPr>
              <a:t>Range of Gender Identities</a:t>
            </a:r>
            <a:endParaRPr sz="1400" b="0" i="0" u="none" strike="noStrike" cap="none">
              <a:solidFill>
                <a:srgbClr val="000000"/>
              </a:solidFill>
              <a:latin typeface="Arial"/>
              <a:ea typeface="Arial"/>
              <a:cs typeface="Arial"/>
              <a:sym typeface="Arial"/>
            </a:endParaRPr>
          </a:p>
        </p:txBody>
      </p:sp>
      <p:sp>
        <p:nvSpPr>
          <p:cNvPr id="222" name="Google Shape;222;g13341f589b3_0_156"/>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16</a:t>
            </a:fld>
            <a:endParaRPr sz="1800" b="0" i="0" u="none" strike="noStrike" cap="none">
              <a:solidFill>
                <a:schemeClr val="dk1"/>
              </a:solidFill>
              <a:latin typeface="Calibri"/>
              <a:ea typeface="Calibri"/>
              <a:cs typeface="Calibri"/>
              <a:sym typeface="Calibri"/>
            </a:endParaRPr>
          </a:p>
        </p:txBody>
      </p:sp>
      <p:pic>
        <p:nvPicPr>
          <p:cNvPr id="2" name="Range of Gender Identitie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11254" y="1031488"/>
            <a:ext cx="7721600" cy="4343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1" name="Google Shape;231;g13341f589b3_0_205"/>
          <p:cNvSpPr txBox="1"/>
          <p:nvPr/>
        </p:nvSpPr>
        <p:spPr>
          <a:xfrm>
            <a:off x="914400" y="0"/>
            <a:ext cx="8229600" cy="7869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a:solidFill>
                  <a:schemeClr val="dk2"/>
                </a:solidFill>
                <a:latin typeface="Libre Franklin"/>
                <a:ea typeface="Libre Franklin"/>
                <a:cs typeface="Libre Franklin"/>
                <a:sym typeface="Libre Franklin"/>
              </a:rPr>
              <a:t>Gender Expression</a:t>
            </a:r>
            <a:endParaRPr sz="1400" b="0" i="0" u="none" strike="noStrike" cap="none">
              <a:solidFill>
                <a:srgbClr val="000000"/>
              </a:solidFill>
              <a:latin typeface="Arial"/>
              <a:ea typeface="Arial"/>
              <a:cs typeface="Arial"/>
              <a:sym typeface="Arial"/>
            </a:endParaRPr>
          </a:p>
        </p:txBody>
      </p:sp>
      <p:pic>
        <p:nvPicPr>
          <p:cNvPr id="232" name="Google Shape;232;g13341f589b3_0_205"/>
          <p:cNvPicPr preferRelativeResize="0"/>
          <p:nvPr/>
        </p:nvPicPr>
        <p:blipFill rotWithShape="1">
          <a:blip r:embed="rId3">
            <a:alphaModFix/>
          </a:blip>
          <a:srcRect l="13390" t="4406" r="40844"/>
          <a:stretch/>
        </p:blipFill>
        <p:spPr>
          <a:xfrm>
            <a:off x="604433" y="1694387"/>
            <a:ext cx="2492225" cy="3469224"/>
          </a:xfrm>
          <a:prstGeom prst="rect">
            <a:avLst/>
          </a:prstGeom>
          <a:noFill/>
          <a:ln>
            <a:noFill/>
          </a:ln>
        </p:spPr>
      </p:pic>
      <p:pic>
        <p:nvPicPr>
          <p:cNvPr id="233" name="Google Shape;233;g13341f589b3_0_205"/>
          <p:cNvPicPr preferRelativeResize="0"/>
          <p:nvPr/>
        </p:nvPicPr>
        <p:blipFill rotWithShape="1">
          <a:blip r:embed="rId4">
            <a:alphaModFix/>
          </a:blip>
          <a:srcRect l="31857" t="10664" r="25783" b="1991"/>
          <a:stretch/>
        </p:blipFill>
        <p:spPr>
          <a:xfrm>
            <a:off x="3325888" y="1641993"/>
            <a:ext cx="2492225" cy="3521620"/>
          </a:xfrm>
          <a:prstGeom prst="rect">
            <a:avLst/>
          </a:prstGeom>
          <a:noFill/>
          <a:ln>
            <a:noFill/>
          </a:ln>
        </p:spPr>
      </p:pic>
      <p:sp>
        <p:nvSpPr>
          <p:cNvPr id="234" name="Google Shape;234;g13341f589b3_0_205"/>
          <p:cNvSpPr txBox="1"/>
          <p:nvPr/>
        </p:nvSpPr>
        <p:spPr>
          <a:xfrm>
            <a:off x="464031" y="5266569"/>
            <a:ext cx="2632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A transgender woman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 in an office.</a:t>
            </a:r>
            <a:endParaRPr sz="1400" b="0" i="0" u="none" strike="noStrike" cap="none">
              <a:solidFill>
                <a:srgbClr val="000000"/>
              </a:solidFill>
              <a:latin typeface="Arial"/>
              <a:ea typeface="Arial"/>
              <a:cs typeface="Arial"/>
              <a:sym typeface="Arial"/>
            </a:endParaRPr>
          </a:p>
        </p:txBody>
      </p:sp>
      <p:sp>
        <p:nvSpPr>
          <p:cNvPr id="235" name="Google Shape;235;g13341f589b3_0_205"/>
          <p:cNvSpPr txBox="1"/>
          <p:nvPr/>
        </p:nvSpPr>
        <p:spPr>
          <a:xfrm>
            <a:off x="3325888" y="5260630"/>
            <a:ext cx="2632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A transmasculine person in a winter coat.</a:t>
            </a:r>
            <a:endParaRPr sz="1400" b="0" i="0" u="none" strike="noStrike" cap="none">
              <a:solidFill>
                <a:srgbClr val="000000"/>
              </a:solidFill>
              <a:latin typeface="Arial"/>
              <a:ea typeface="Arial"/>
              <a:cs typeface="Arial"/>
              <a:sym typeface="Arial"/>
            </a:endParaRPr>
          </a:p>
        </p:txBody>
      </p:sp>
      <p:sp>
        <p:nvSpPr>
          <p:cNvPr id="236" name="Google Shape;236;g13341f589b3_0_205"/>
          <p:cNvSpPr txBox="1"/>
          <p:nvPr/>
        </p:nvSpPr>
        <p:spPr>
          <a:xfrm>
            <a:off x="604433" y="5903089"/>
            <a:ext cx="64560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2"/>
                </a:solidFill>
                <a:latin typeface="Arial"/>
                <a:ea typeface="Arial"/>
                <a:cs typeface="Arial"/>
                <a:sym typeface="Arial"/>
              </a:rPr>
              <a:t>Photos courtesy of the Gender Spectrum Collection.</a:t>
            </a:r>
            <a:endParaRPr sz="1400" b="0" i="0" u="none" strike="noStrike" cap="none">
              <a:solidFill>
                <a:srgbClr val="000000"/>
              </a:solidFill>
              <a:latin typeface="Arial"/>
              <a:ea typeface="Arial"/>
              <a:cs typeface="Arial"/>
              <a:sym typeface="Arial"/>
            </a:endParaRPr>
          </a:p>
        </p:txBody>
      </p:sp>
      <p:sp>
        <p:nvSpPr>
          <p:cNvPr id="237" name="Google Shape;237;g13341f589b3_0_205"/>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17</a:t>
            </a:fld>
            <a:endParaRPr sz="1800" b="0" i="0" u="none" strike="noStrike" cap="none">
              <a:solidFill>
                <a:schemeClr val="dk1"/>
              </a:solidFill>
              <a:latin typeface="Calibri"/>
              <a:ea typeface="Calibri"/>
              <a:cs typeface="Calibri"/>
              <a:sym typeface="Calibri"/>
            </a:endParaRPr>
          </a:p>
        </p:txBody>
      </p:sp>
      <p:sp>
        <p:nvSpPr>
          <p:cNvPr id="238" name="Google Shape;238;g13341f589b3_0_205"/>
          <p:cNvSpPr txBox="1"/>
          <p:nvPr/>
        </p:nvSpPr>
        <p:spPr>
          <a:xfrm>
            <a:off x="5864339" y="5226507"/>
            <a:ext cx="2632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A gender-fluid woman on a city sidewalk.</a:t>
            </a:r>
            <a:endParaRPr sz="1400" b="0" i="0" u="none" strike="noStrike" cap="none">
              <a:solidFill>
                <a:srgbClr val="000000"/>
              </a:solidFill>
              <a:latin typeface="Arial"/>
              <a:ea typeface="Arial"/>
              <a:cs typeface="Arial"/>
              <a:sym typeface="Arial"/>
            </a:endParaRPr>
          </a:p>
        </p:txBody>
      </p:sp>
      <p:pic>
        <p:nvPicPr>
          <p:cNvPr id="239" name="Google Shape;239;g13341f589b3_0_205"/>
          <p:cNvPicPr preferRelativeResize="0"/>
          <p:nvPr/>
        </p:nvPicPr>
        <p:blipFill rotWithShape="1">
          <a:blip r:embed="rId5">
            <a:alphaModFix/>
          </a:blip>
          <a:srcRect/>
          <a:stretch/>
        </p:blipFill>
        <p:spPr>
          <a:xfrm>
            <a:off x="5998762" y="1641993"/>
            <a:ext cx="2252751" cy="352161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F9869-55E2-FDDC-BF7D-B79A0CD996A4}"/>
              </a:ext>
            </a:extLst>
          </p:cNvPr>
          <p:cNvSpPr>
            <a:spLocks noGrp="1"/>
          </p:cNvSpPr>
          <p:nvPr>
            <p:ph type="title"/>
          </p:nvPr>
        </p:nvSpPr>
        <p:spPr/>
        <p:txBody>
          <a:bodyPr/>
          <a:lstStyle/>
          <a:p>
            <a:r>
              <a:rPr lang="en-US" sz="3200"/>
              <a:t>ACTIVITY  | GENDER-NEUTRAL WORLD</a:t>
            </a:r>
            <a:r>
              <a:rPr lang="en-US"/>
              <a:t> </a:t>
            </a:r>
          </a:p>
        </p:txBody>
      </p:sp>
      <p:sp>
        <p:nvSpPr>
          <p:cNvPr id="3" name="Text Placeholder 2">
            <a:extLst>
              <a:ext uri="{FF2B5EF4-FFF2-40B4-BE49-F238E27FC236}">
                <a16:creationId xmlns:a16="http://schemas.microsoft.com/office/drawing/2014/main" id="{4572C3BC-A2EC-C321-398F-12891531CF6C}"/>
              </a:ext>
            </a:extLst>
          </p:cNvPr>
          <p:cNvSpPr>
            <a:spLocks noGrp="1"/>
          </p:cNvSpPr>
          <p:nvPr>
            <p:ph type="body" idx="1"/>
          </p:nvPr>
        </p:nvSpPr>
        <p:spPr>
          <a:xfrm>
            <a:off x="457200" y="1392210"/>
            <a:ext cx="8229600" cy="3774999"/>
          </a:xfrm>
        </p:spPr>
        <p:txBody>
          <a:bodyPr/>
          <a:lstStyle/>
          <a:p>
            <a:r>
              <a:rPr lang="en-US"/>
              <a:t>Topics related to sexual orientation and gender come up in society more often than we may realize. </a:t>
            </a:r>
          </a:p>
          <a:p>
            <a:r>
              <a:rPr lang="en-US"/>
              <a:t>Stereotypes about gender and sexual orientation often inform policies, practices, and traditions. </a:t>
            </a:r>
          </a:p>
          <a:p>
            <a:r>
              <a:rPr lang="en-US"/>
              <a:t>Reflect on the customs and norms within your learning community and answer the following questions in table groups. </a:t>
            </a:r>
          </a:p>
          <a:p>
            <a:pPr marL="25400" indent="0">
              <a:buNone/>
            </a:pPr>
            <a:endParaRPr lang="en-US" sz="2400"/>
          </a:p>
          <a:p>
            <a:endParaRPr lang="en-US"/>
          </a:p>
        </p:txBody>
      </p:sp>
    </p:spTree>
    <p:extLst>
      <p:ext uri="{BB962C8B-B14F-4D97-AF65-F5344CB8AC3E}">
        <p14:creationId xmlns:p14="http://schemas.microsoft.com/office/powerpoint/2010/main" val="2192385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F9869-55E2-FDDC-BF7D-B79A0CD996A4}"/>
              </a:ext>
            </a:extLst>
          </p:cNvPr>
          <p:cNvSpPr>
            <a:spLocks noGrp="1"/>
          </p:cNvSpPr>
          <p:nvPr>
            <p:ph type="title"/>
          </p:nvPr>
        </p:nvSpPr>
        <p:spPr/>
        <p:txBody>
          <a:bodyPr/>
          <a:lstStyle/>
          <a:p>
            <a:r>
              <a:rPr lang="en-US" sz="3200"/>
              <a:t>ACTIVITY  | GENDER-NEUTRAL WORLD </a:t>
            </a:r>
          </a:p>
        </p:txBody>
      </p:sp>
      <p:sp>
        <p:nvSpPr>
          <p:cNvPr id="3" name="Text Placeholder 2">
            <a:extLst>
              <a:ext uri="{FF2B5EF4-FFF2-40B4-BE49-F238E27FC236}">
                <a16:creationId xmlns:a16="http://schemas.microsoft.com/office/drawing/2014/main" id="{4572C3BC-A2EC-C321-398F-12891531CF6C}"/>
              </a:ext>
            </a:extLst>
          </p:cNvPr>
          <p:cNvSpPr>
            <a:spLocks noGrp="1"/>
          </p:cNvSpPr>
          <p:nvPr>
            <p:ph type="body" idx="1"/>
          </p:nvPr>
        </p:nvSpPr>
        <p:spPr>
          <a:xfrm>
            <a:off x="457200" y="972306"/>
            <a:ext cx="8229600" cy="4760837"/>
          </a:xfrm>
        </p:spPr>
        <p:txBody>
          <a:bodyPr/>
          <a:lstStyle/>
          <a:p>
            <a:pPr marL="25400" indent="0">
              <a:buNone/>
            </a:pPr>
            <a:endParaRPr lang="en-US" sz="2400"/>
          </a:p>
          <a:p>
            <a:pPr marL="25400" indent="0">
              <a:buNone/>
            </a:pPr>
            <a:r>
              <a:rPr lang="en-US" sz="2800">
                <a:solidFill>
                  <a:srgbClr val="1F497D"/>
                </a:solidFill>
              </a:rPr>
              <a:t>How/When do people have to disclose their gender at your school? work? community? </a:t>
            </a:r>
          </a:p>
          <a:p>
            <a:pPr marL="25400" indent="0">
              <a:buNone/>
            </a:pPr>
            <a:endParaRPr lang="en-US" sz="2800">
              <a:solidFill>
                <a:srgbClr val="1F497D"/>
              </a:solidFill>
            </a:endParaRPr>
          </a:p>
          <a:p>
            <a:pPr marL="25400" indent="0">
              <a:buNone/>
            </a:pPr>
            <a:r>
              <a:rPr lang="en-US" sz="2800">
                <a:solidFill>
                  <a:srgbClr val="1F497D"/>
                </a:solidFill>
              </a:rPr>
              <a:t>Make a T-Chart labeled at the top with the word </a:t>
            </a:r>
            <a:r>
              <a:rPr lang="en-US" sz="2800" b="1">
                <a:solidFill>
                  <a:srgbClr val="1F497D"/>
                </a:solidFill>
              </a:rPr>
              <a:t>assumptions</a:t>
            </a:r>
            <a:r>
              <a:rPr lang="en-US" sz="2800">
                <a:solidFill>
                  <a:srgbClr val="1F497D"/>
                </a:solidFill>
              </a:rPr>
              <a:t> on the left and the word </a:t>
            </a:r>
            <a:r>
              <a:rPr lang="en-US" sz="2800" b="1">
                <a:solidFill>
                  <a:srgbClr val="1F497D"/>
                </a:solidFill>
              </a:rPr>
              <a:t>corrections</a:t>
            </a:r>
            <a:r>
              <a:rPr lang="en-US" sz="2800">
                <a:solidFill>
                  <a:srgbClr val="1F497D"/>
                </a:solidFill>
              </a:rPr>
              <a:t> on the right. </a:t>
            </a:r>
            <a:endParaRPr lang="en-US"/>
          </a:p>
          <a:p>
            <a:pPr marL="25400" indent="0">
              <a:buNone/>
            </a:pPr>
            <a:endParaRPr lang="en-US" sz="2800"/>
          </a:p>
          <a:p>
            <a:pPr marL="25400" indent="0">
              <a:buNone/>
            </a:pPr>
            <a:r>
              <a:rPr lang="en-US" sz="2800"/>
              <a:t>On the left, list examples of times when you make assumptions about someone's gender.</a:t>
            </a:r>
          </a:p>
          <a:p>
            <a:endParaRPr lang="en-US" sz="2800"/>
          </a:p>
          <a:p>
            <a:endParaRPr lang="en-US"/>
          </a:p>
        </p:txBody>
      </p:sp>
    </p:spTree>
    <p:extLst>
      <p:ext uri="{BB962C8B-B14F-4D97-AF65-F5344CB8AC3E}">
        <p14:creationId xmlns:p14="http://schemas.microsoft.com/office/powerpoint/2010/main" val="134533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F9869-55E2-FDDC-BF7D-B79A0CD996A4}"/>
              </a:ext>
            </a:extLst>
          </p:cNvPr>
          <p:cNvSpPr>
            <a:spLocks noGrp="1"/>
          </p:cNvSpPr>
          <p:nvPr>
            <p:ph type="title"/>
          </p:nvPr>
        </p:nvSpPr>
        <p:spPr/>
        <p:txBody>
          <a:bodyPr/>
          <a:lstStyle/>
          <a:p>
            <a:r>
              <a:rPr lang="en-US" sz="3200"/>
              <a:t>ACTIVITY  | GENDER-NEUTRAL WORLD </a:t>
            </a:r>
          </a:p>
        </p:txBody>
      </p:sp>
      <p:graphicFrame>
        <p:nvGraphicFramePr>
          <p:cNvPr id="4" name="Table 3">
            <a:extLst>
              <a:ext uri="{FF2B5EF4-FFF2-40B4-BE49-F238E27FC236}">
                <a16:creationId xmlns:a16="http://schemas.microsoft.com/office/drawing/2014/main" id="{4E10687D-861F-880D-1B27-0D6A2BCBF524}"/>
              </a:ext>
            </a:extLst>
          </p:cNvPr>
          <p:cNvGraphicFramePr>
            <a:graphicFrameLocks noGrp="1"/>
          </p:cNvGraphicFramePr>
          <p:nvPr>
            <p:extLst>
              <p:ext uri="{D42A27DB-BD31-4B8C-83A1-F6EECF244321}">
                <p14:modId xmlns:p14="http://schemas.microsoft.com/office/powerpoint/2010/main" val="1953673787"/>
              </p:ext>
            </p:extLst>
          </p:nvPr>
        </p:nvGraphicFramePr>
        <p:xfrm>
          <a:off x="873424" y="1240047"/>
          <a:ext cx="7406690" cy="4260102"/>
        </p:xfrm>
        <a:graphic>
          <a:graphicData uri="http://schemas.openxmlformats.org/drawingml/2006/table">
            <a:tbl>
              <a:tblPr firstRow="1" bandRow="1">
                <a:tableStyleId>{13DB6B79-06AE-457D-AC04-47810313D532}</a:tableStyleId>
              </a:tblPr>
              <a:tblGrid>
                <a:gridCol w="3703345">
                  <a:extLst>
                    <a:ext uri="{9D8B030D-6E8A-4147-A177-3AD203B41FA5}">
                      <a16:colId xmlns:a16="http://schemas.microsoft.com/office/drawing/2014/main" val="2190400233"/>
                    </a:ext>
                  </a:extLst>
                </a:gridCol>
                <a:gridCol w="3703345">
                  <a:extLst>
                    <a:ext uri="{9D8B030D-6E8A-4147-A177-3AD203B41FA5}">
                      <a16:colId xmlns:a16="http://schemas.microsoft.com/office/drawing/2014/main" val="1153291605"/>
                    </a:ext>
                  </a:extLst>
                </a:gridCol>
              </a:tblGrid>
              <a:tr h="703806">
                <a:tc>
                  <a:txBody>
                    <a:bodyPr/>
                    <a:lstStyle/>
                    <a:p>
                      <a:pPr marL="0" marR="0" lvl="0" indent="0" algn="ctr">
                        <a:lnSpc>
                          <a:spcPct val="100000"/>
                        </a:lnSpc>
                        <a:spcBef>
                          <a:spcPts val="640"/>
                        </a:spcBef>
                        <a:spcAft>
                          <a:spcPts val="0"/>
                        </a:spcAft>
                        <a:buNone/>
                      </a:pPr>
                      <a:r>
                        <a:rPr lang="en-US" sz="3200" b="1" i="0" u="none" strike="noStrike" noProof="0">
                          <a:solidFill>
                            <a:srgbClr val="FF0000"/>
                          </a:solidFill>
                          <a:latin typeface="Calibri"/>
                        </a:rPr>
                        <a:t>Assumptions</a:t>
                      </a:r>
                    </a:p>
                  </a:txBody>
                  <a:tcPr/>
                </a:tc>
                <a:tc>
                  <a:txBody>
                    <a:bodyPr/>
                    <a:lstStyle/>
                    <a:p>
                      <a:pPr algn="ctr"/>
                      <a:r>
                        <a:rPr lang="en-US" sz="3200" b="1">
                          <a:solidFill>
                            <a:schemeClr val="tx1"/>
                          </a:solidFill>
                          <a:latin typeface="Calibri"/>
                        </a:rPr>
                        <a:t>Corrections</a:t>
                      </a:r>
                    </a:p>
                  </a:txBody>
                  <a:tcPr/>
                </a:tc>
                <a:extLst>
                  <a:ext uri="{0D108BD9-81ED-4DB2-BD59-A6C34878D82A}">
                    <a16:rowId xmlns:a16="http://schemas.microsoft.com/office/drawing/2014/main" val="1558635495"/>
                  </a:ext>
                </a:extLst>
              </a:tr>
              <a:tr h="3556296">
                <a:tc>
                  <a:txBody>
                    <a:bodyPr/>
                    <a:lstStyle/>
                    <a:p>
                      <a:pPr marL="0" marR="0" lvl="0" indent="0" algn="l">
                        <a:lnSpc>
                          <a:spcPct val="100000"/>
                        </a:lnSpc>
                        <a:spcBef>
                          <a:spcPts val="640"/>
                        </a:spcBef>
                        <a:spcAft>
                          <a:spcPts val="0"/>
                        </a:spcAft>
                        <a:buNone/>
                      </a:pPr>
                      <a:r>
                        <a:rPr lang="en-US" sz="2800" b="0" i="0" u="none" strike="noStrike" noProof="0">
                          <a:solidFill>
                            <a:srgbClr val="FF0000"/>
                          </a:solidFill>
                          <a:latin typeface="Calibri"/>
                        </a:rPr>
                        <a:t>Giving all the women in the office a flower for Mother’s Day</a:t>
                      </a:r>
                    </a:p>
                    <a:p>
                      <a:pPr marL="285750" marR="0" lvl="0" indent="-285750" algn="l">
                        <a:lnSpc>
                          <a:spcPct val="100000"/>
                        </a:lnSpc>
                        <a:spcBef>
                          <a:spcPts val="640"/>
                        </a:spcBef>
                        <a:spcAft>
                          <a:spcPts val="0"/>
                        </a:spcAft>
                        <a:buFont typeface="Arial"/>
                        <a:buChar char="•"/>
                      </a:pPr>
                      <a:endParaRPr lang="en-US" sz="2800" b="0" i="0" u="none" strike="noStrike" noProof="0">
                        <a:solidFill>
                          <a:srgbClr val="1F497D"/>
                        </a:solidFill>
                        <a:latin typeface="Calibri"/>
                      </a:endParaRPr>
                    </a:p>
                    <a:p>
                      <a:pPr lvl="0">
                        <a:buNone/>
                      </a:pPr>
                      <a:endParaRPr lang="en-US"/>
                    </a:p>
                    <a:p>
                      <a:pPr marL="285750" marR="0" lvl="0" indent="-285750" algn="l">
                        <a:lnSpc>
                          <a:spcPct val="100000"/>
                        </a:lnSpc>
                        <a:spcBef>
                          <a:spcPts val="640"/>
                        </a:spcBef>
                        <a:spcAft>
                          <a:spcPts val="0"/>
                        </a:spcAft>
                        <a:buFont typeface="Arial"/>
                        <a:buChar char="•"/>
                      </a:pPr>
                      <a:endParaRPr lang="en-US" sz="2800" b="0" i="0" u="none" strike="noStrike" noProof="0">
                        <a:solidFill>
                          <a:srgbClr val="1F497D"/>
                        </a:solidFill>
                        <a:latin typeface="Calibri"/>
                      </a:endParaRPr>
                    </a:p>
                    <a:p>
                      <a:pPr lvl="0">
                        <a:buNone/>
                      </a:pPr>
                      <a:endParaRPr lang="en-US"/>
                    </a:p>
                  </a:txBody>
                  <a:tcPr/>
                </a:tc>
                <a:tc>
                  <a:txBody>
                    <a:bodyPr/>
                    <a:lstStyle/>
                    <a:p>
                      <a:endParaRPr lang="en-US"/>
                    </a:p>
                  </a:txBody>
                  <a:tcPr/>
                </a:tc>
                <a:extLst>
                  <a:ext uri="{0D108BD9-81ED-4DB2-BD59-A6C34878D82A}">
                    <a16:rowId xmlns:a16="http://schemas.microsoft.com/office/drawing/2014/main" val="3987998292"/>
                  </a:ext>
                </a:extLst>
              </a:tr>
            </a:tbl>
          </a:graphicData>
        </a:graphic>
      </p:graphicFrame>
    </p:spTree>
    <p:extLst>
      <p:ext uri="{BB962C8B-B14F-4D97-AF65-F5344CB8AC3E}">
        <p14:creationId xmlns:p14="http://schemas.microsoft.com/office/powerpoint/2010/main" val="30027703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Shape 323"/>
        <p:cNvGrpSpPr/>
        <p:nvPr/>
      </p:nvGrpSpPr>
      <p:grpSpPr>
        <a:xfrm>
          <a:off x="0" y="0"/>
          <a:ext cx="0" cy="0"/>
          <a:chOff x="0" y="0"/>
          <a:chExt cx="0" cy="0"/>
        </a:xfrm>
      </p:grpSpPr>
      <p:sp>
        <p:nvSpPr>
          <p:cNvPr id="324" name="Google Shape;324;g13341f589b3_0_53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Non-binary Voices</a:t>
            </a:r>
            <a:endParaRPr/>
          </a:p>
        </p:txBody>
      </p:sp>
      <p:pic>
        <p:nvPicPr>
          <p:cNvPr id="325" name="Google Shape;325;g13341f589b3_0_539"/>
          <p:cNvPicPr preferRelativeResize="0"/>
          <p:nvPr/>
        </p:nvPicPr>
        <p:blipFill rotWithShape="1">
          <a:blip r:embed="rId3">
            <a:alphaModFix/>
          </a:blip>
          <a:srcRect/>
          <a:stretch/>
        </p:blipFill>
        <p:spPr>
          <a:xfrm>
            <a:off x="444537" y="1672239"/>
            <a:ext cx="1605056" cy="2431327"/>
          </a:xfrm>
          <a:prstGeom prst="rect">
            <a:avLst/>
          </a:prstGeom>
          <a:noFill/>
          <a:ln>
            <a:noFill/>
          </a:ln>
        </p:spPr>
      </p:pic>
      <p:sp>
        <p:nvSpPr>
          <p:cNvPr id="326" name="Google Shape;326;g13341f589b3_0_539"/>
          <p:cNvSpPr txBox="1"/>
          <p:nvPr/>
        </p:nvSpPr>
        <p:spPr>
          <a:xfrm>
            <a:off x="2361786" y="1710339"/>
            <a:ext cx="2219400" cy="3140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“I don't know if I could ever really say that I was a girl—I was kind of a boy for a long time. I don't know, who knows? It changes.”</a:t>
            </a:r>
            <a:endParaRPr sz="1400" b="0" i="0" u="none" strike="noStrike" cap="none">
              <a:solidFill>
                <a:srgbClr val="000000"/>
              </a:solidFill>
              <a:latin typeface="Arial"/>
              <a:ea typeface="Arial"/>
              <a:cs typeface="Arial"/>
              <a:sym typeface="Arial"/>
            </a:endParaRPr>
          </a:p>
        </p:txBody>
      </p:sp>
      <p:sp>
        <p:nvSpPr>
          <p:cNvPr id="327" name="Google Shape;327;g13341f589b3_0_539"/>
          <p:cNvSpPr txBox="1"/>
          <p:nvPr/>
        </p:nvSpPr>
        <p:spPr>
          <a:xfrm>
            <a:off x="308782" y="4133537"/>
            <a:ext cx="1910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Tilda Swinton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chemeClr val="dk2"/>
                </a:solidFill>
                <a:latin typeface="Calibri"/>
                <a:ea typeface="Calibri"/>
                <a:cs typeface="Calibri"/>
                <a:sym typeface="Calibri"/>
              </a:rPr>
              <a:t>Academy Award Winning Actress</a:t>
            </a:r>
            <a:endParaRPr sz="1400" b="0" i="0" u="none" strike="noStrike" cap="none">
              <a:solidFill>
                <a:srgbClr val="000000"/>
              </a:solidFill>
              <a:latin typeface="Arial"/>
              <a:ea typeface="Arial"/>
              <a:cs typeface="Arial"/>
              <a:sym typeface="Arial"/>
            </a:endParaRPr>
          </a:p>
        </p:txBody>
      </p:sp>
      <p:pic>
        <p:nvPicPr>
          <p:cNvPr id="328" name="Google Shape;328;g13341f589b3_0_539"/>
          <p:cNvPicPr preferRelativeResize="0"/>
          <p:nvPr/>
        </p:nvPicPr>
        <p:blipFill rotWithShape="1">
          <a:blip r:embed="rId4">
            <a:alphaModFix/>
          </a:blip>
          <a:srcRect/>
          <a:stretch/>
        </p:blipFill>
        <p:spPr>
          <a:xfrm>
            <a:off x="5014072" y="1661183"/>
            <a:ext cx="1605056" cy="2431327"/>
          </a:xfrm>
          <a:prstGeom prst="rect">
            <a:avLst/>
          </a:prstGeom>
          <a:noFill/>
          <a:ln>
            <a:noFill/>
          </a:ln>
        </p:spPr>
      </p:pic>
      <p:sp>
        <p:nvSpPr>
          <p:cNvPr id="329" name="Google Shape;329;g13341f589b3_0_539"/>
          <p:cNvSpPr txBox="1"/>
          <p:nvPr/>
        </p:nvSpPr>
        <p:spPr>
          <a:xfrm>
            <a:off x="6931321" y="1710339"/>
            <a:ext cx="2038500" cy="3140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“I’ve been misquoted as saying I’m more female than male. Let me set the record straight—it’s more half and half.”</a:t>
            </a:r>
            <a:endParaRPr sz="1400" b="0" i="0" u="none" strike="noStrike" cap="none">
              <a:solidFill>
                <a:srgbClr val="000000"/>
              </a:solidFill>
              <a:latin typeface="Arial"/>
              <a:ea typeface="Arial"/>
              <a:cs typeface="Arial"/>
              <a:sym typeface="Arial"/>
            </a:endParaRPr>
          </a:p>
        </p:txBody>
      </p:sp>
      <p:sp>
        <p:nvSpPr>
          <p:cNvPr id="330" name="Google Shape;330;g13341f589b3_0_539"/>
          <p:cNvSpPr txBox="1"/>
          <p:nvPr/>
        </p:nvSpPr>
        <p:spPr>
          <a:xfrm>
            <a:off x="4893320" y="4130347"/>
            <a:ext cx="1910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Steven Tyler</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chemeClr val="dk2"/>
                </a:solidFill>
                <a:latin typeface="Calibri"/>
                <a:ea typeface="Calibri"/>
                <a:cs typeface="Calibri"/>
                <a:sym typeface="Calibri"/>
              </a:rPr>
              <a:t>Lead singer of Aerosmith</a:t>
            </a:r>
            <a:endParaRPr sz="1400" b="0" i="0" u="none" strike="noStrike" cap="none">
              <a:solidFill>
                <a:srgbClr val="000000"/>
              </a:solidFill>
              <a:latin typeface="Arial"/>
              <a:ea typeface="Arial"/>
              <a:cs typeface="Arial"/>
              <a:sym typeface="Arial"/>
            </a:endParaRPr>
          </a:p>
        </p:txBody>
      </p:sp>
      <p:sp>
        <p:nvSpPr>
          <p:cNvPr id="331" name="Google Shape;331;g13341f589b3_0_53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21</a:t>
            </a:fld>
            <a:endParaRPr sz="1800" b="0" i="0" u="none" strike="noStrike" cap="none">
              <a:solidFill>
                <a:schemeClr val="dk1"/>
              </a:solidFill>
              <a:latin typeface="Calibri"/>
              <a:ea typeface="Calibri"/>
              <a:cs typeface="Calibri"/>
              <a:sym typeface="Calibri"/>
            </a:endParaRPr>
          </a:p>
        </p:txBody>
      </p:sp>
      <p:pic>
        <p:nvPicPr>
          <p:cNvPr id="2" name="Picture 2" descr="Diagram, text&#10;&#10;Description automatically generated">
            <a:extLst>
              <a:ext uri="{FF2B5EF4-FFF2-40B4-BE49-F238E27FC236}">
                <a16:creationId xmlns:a16="http://schemas.microsoft.com/office/drawing/2014/main" id="{5ECFF7F5-0FD9-9968-E7E8-06F5B4927128}"/>
              </a:ext>
            </a:extLst>
          </p:cNvPr>
          <p:cNvPicPr>
            <a:picLocks noChangeAspect="1"/>
          </p:cNvPicPr>
          <p:nvPr/>
        </p:nvPicPr>
        <p:blipFill rotWithShape="1">
          <a:blip r:embed="rId5"/>
          <a:srcRect t="17155" r="58466" b="13389"/>
          <a:stretch/>
        </p:blipFill>
        <p:spPr>
          <a:xfrm>
            <a:off x="3752193" y="4712657"/>
            <a:ext cx="1139339" cy="145321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g13341f589b3_0_58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Non-binary voices</a:t>
            </a:r>
            <a:endParaRPr/>
          </a:p>
        </p:txBody>
      </p:sp>
      <p:sp>
        <p:nvSpPr>
          <p:cNvPr id="338" name="Google Shape;338;g13341f589b3_0_589"/>
          <p:cNvSpPr txBox="1"/>
          <p:nvPr/>
        </p:nvSpPr>
        <p:spPr>
          <a:xfrm>
            <a:off x="3552668" y="1855175"/>
            <a:ext cx="5053200" cy="2801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“Being non-binary isn’t just about being defined by my absence (I am not a man or a woman), but also by my abundance (I am far too expansive to be encapsulated by the gender binary). Being non-binary is about embracing my fluidity, my becoming, my journey without a fixed destination.”</a:t>
            </a:r>
            <a:endParaRPr sz="1400" b="0" i="0" u="none" strike="noStrike" cap="none">
              <a:solidFill>
                <a:srgbClr val="000000"/>
              </a:solidFill>
              <a:latin typeface="Arial"/>
              <a:ea typeface="Arial"/>
              <a:cs typeface="Arial"/>
              <a:sym typeface="Arial"/>
            </a:endParaRPr>
          </a:p>
        </p:txBody>
      </p:sp>
      <p:sp>
        <p:nvSpPr>
          <p:cNvPr id="339" name="Google Shape;339;g13341f589b3_0_589"/>
          <p:cNvSpPr txBox="1"/>
          <p:nvPr/>
        </p:nvSpPr>
        <p:spPr>
          <a:xfrm>
            <a:off x="684890" y="4799794"/>
            <a:ext cx="2417700" cy="76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Alok Vaid-Menon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(they/them)</a:t>
            </a:r>
            <a:endParaRPr sz="1400" b="0" i="0" u="none" strike="noStrike" cap="none">
              <a:solidFill>
                <a:srgbClr val="000000"/>
              </a:solidFill>
              <a:latin typeface="Arial"/>
              <a:ea typeface="Arial"/>
              <a:cs typeface="Arial"/>
              <a:sym typeface="Arial"/>
            </a:endParaRPr>
          </a:p>
        </p:txBody>
      </p:sp>
      <p:sp>
        <p:nvSpPr>
          <p:cNvPr id="340" name="Google Shape;340;g13341f589b3_0_58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22</a:t>
            </a:fld>
            <a:endParaRPr sz="1800" b="0" i="0" u="none" strike="noStrike" cap="none">
              <a:solidFill>
                <a:schemeClr val="dk1"/>
              </a:solidFill>
              <a:latin typeface="Calibri"/>
              <a:ea typeface="Calibri"/>
              <a:cs typeface="Calibri"/>
              <a:sym typeface="Calibri"/>
            </a:endParaRPr>
          </a:p>
        </p:txBody>
      </p:sp>
      <p:pic>
        <p:nvPicPr>
          <p:cNvPr id="342" name="Google Shape;342;g13341f589b3_0_589"/>
          <p:cNvPicPr preferRelativeResize="0"/>
          <p:nvPr/>
        </p:nvPicPr>
        <p:blipFill rotWithShape="1">
          <a:blip r:embed="rId3">
            <a:alphaModFix/>
          </a:blip>
          <a:srcRect/>
          <a:stretch/>
        </p:blipFill>
        <p:spPr>
          <a:xfrm>
            <a:off x="323192" y="1874746"/>
            <a:ext cx="3052881" cy="2781196"/>
          </a:xfrm>
          <a:prstGeom prst="rect">
            <a:avLst/>
          </a:prstGeom>
          <a:noFill/>
          <a:ln>
            <a:noFill/>
          </a:ln>
        </p:spPr>
      </p:pic>
      <p:pic>
        <p:nvPicPr>
          <p:cNvPr id="5" name="Picture 2" descr="Diagram, text&#10;&#10;Description automatically generated">
            <a:extLst>
              <a:ext uri="{FF2B5EF4-FFF2-40B4-BE49-F238E27FC236}">
                <a16:creationId xmlns:a16="http://schemas.microsoft.com/office/drawing/2014/main" id="{826F0D9F-1D43-1A1D-4995-EE5E978AD459}"/>
              </a:ext>
            </a:extLst>
          </p:cNvPr>
          <p:cNvPicPr>
            <a:picLocks noChangeAspect="1"/>
          </p:cNvPicPr>
          <p:nvPr/>
        </p:nvPicPr>
        <p:blipFill rotWithShape="1">
          <a:blip r:embed="rId4"/>
          <a:srcRect t="17155" r="58466" b="13389"/>
          <a:stretch/>
        </p:blipFill>
        <p:spPr>
          <a:xfrm>
            <a:off x="7684814" y="4528726"/>
            <a:ext cx="1139339" cy="145321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g1468bb3220c_0_0"/>
          <p:cNvSpPr txBox="1">
            <a:spLocks noGrp="1"/>
          </p:cNvSpPr>
          <p:nvPr>
            <p:ph type="title"/>
          </p:nvPr>
        </p:nvSpPr>
        <p:spPr>
          <a:xfrm>
            <a:off x="485775" y="3308860"/>
            <a:ext cx="7429500" cy="8574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4568"/>
              <a:buNone/>
            </a:pPr>
            <a:r>
              <a:rPr lang="en-US" sz="4500"/>
              <a:t>What Does It Mean To Transition?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Google Shape;660;g1468bb3220c_0_4"/>
          <p:cNvSpPr txBox="1">
            <a:spLocks noGrp="1"/>
          </p:cNvSpPr>
          <p:nvPr>
            <p:ph type="title"/>
          </p:nvPr>
        </p:nvSpPr>
        <p:spPr>
          <a:xfrm>
            <a:off x="2325750" y="36100"/>
            <a:ext cx="6818400" cy="7869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60"/>
              <a:buNone/>
            </a:pPr>
            <a:r>
              <a:rPr lang="en-US" sz="2620"/>
              <a:t>Individuals May Go Through Various Transitions </a:t>
            </a:r>
            <a:endParaRPr sz="2440"/>
          </a:p>
        </p:txBody>
      </p:sp>
      <p:grpSp>
        <p:nvGrpSpPr>
          <p:cNvPr id="661" name="Google Shape;661;g1468bb3220c_0_4"/>
          <p:cNvGrpSpPr/>
          <p:nvPr/>
        </p:nvGrpSpPr>
        <p:grpSpPr>
          <a:xfrm>
            <a:off x="3683037" y="1099564"/>
            <a:ext cx="4971660" cy="4978276"/>
            <a:chOff x="0" y="607"/>
            <a:chExt cx="4971660" cy="4978276"/>
          </a:xfrm>
        </p:grpSpPr>
        <p:sp>
          <p:nvSpPr>
            <p:cNvPr id="662" name="Google Shape;662;g1468bb3220c_0_4"/>
            <p:cNvSpPr/>
            <p:nvPr/>
          </p:nvSpPr>
          <p:spPr>
            <a:xfrm>
              <a:off x="0" y="607"/>
              <a:ext cx="4971600" cy="14223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3" name="Google Shape;663;g1468bb3220c_0_4"/>
            <p:cNvSpPr/>
            <p:nvPr/>
          </p:nvSpPr>
          <p:spPr>
            <a:xfrm>
              <a:off x="430272" y="320645"/>
              <a:ext cx="782400" cy="782400"/>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4" name="Google Shape;664;g1468bb3220c_0_4"/>
            <p:cNvSpPr/>
            <p:nvPr/>
          </p:nvSpPr>
          <p:spPr>
            <a:xfrm>
              <a:off x="1642860" y="607"/>
              <a:ext cx="3328800" cy="142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5" name="Google Shape;665;g1468bb3220c_0_4"/>
            <p:cNvSpPr txBox="1"/>
            <p:nvPr/>
          </p:nvSpPr>
          <p:spPr>
            <a:xfrm>
              <a:off x="1642860" y="607"/>
              <a:ext cx="3328800" cy="142230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Social Transition</a:t>
              </a:r>
              <a:endParaRPr sz="1400" b="0" i="0" u="none" strike="noStrike" cap="none">
                <a:solidFill>
                  <a:srgbClr val="000000"/>
                </a:solidFill>
                <a:latin typeface="Arial"/>
                <a:ea typeface="Arial"/>
                <a:cs typeface="Arial"/>
                <a:sym typeface="Arial"/>
              </a:endParaRPr>
            </a:p>
          </p:txBody>
        </p:sp>
        <p:sp>
          <p:nvSpPr>
            <p:cNvPr id="666" name="Google Shape;666;g1468bb3220c_0_4"/>
            <p:cNvSpPr/>
            <p:nvPr/>
          </p:nvSpPr>
          <p:spPr>
            <a:xfrm>
              <a:off x="0" y="1778595"/>
              <a:ext cx="4971600" cy="14223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7" name="Google Shape;667;g1468bb3220c_0_4"/>
            <p:cNvSpPr/>
            <p:nvPr/>
          </p:nvSpPr>
          <p:spPr>
            <a:xfrm>
              <a:off x="430272" y="2098633"/>
              <a:ext cx="782400" cy="782400"/>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8" name="Google Shape;668;g1468bb3220c_0_4"/>
            <p:cNvSpPr/>
            <p:nvPr/>
          </p:nvSpPr>
          <p:spPr>
            <a:xfrm>
              <a:off x="1642860" y="1778595"/>
              <a:ext cx="3328800" cy="142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9" name="Google Shape;669;g1468bb3220c_0_4"/>
            <p:cNvSpPr txBox="1"/>
            <p:nvPr/>
          </p:nvSpPr>
          <p:spPr>
            <a:xfrm>
              <a:off x="1642860" y="1778595"/>
              <a:ext cx="3328800" cy="142230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Legal Transition</a:t>
              </a:r>
              <a:endParaRPr sz="1400" b="0" i="0" u="none" strike="noStrike" cap="none">
                <a:solidFill>
                  <a:srgbClr val="000000"/>
                </a:solidFill>
                <a:latin typeface="Arial"/>
                <a:ea typeface="Arial"/>
                <a:cs typeface="Arial"/>
                <a:sym typeface="Arial"/>
              </a:endParaRPr>
            </a:p>
          </p:txBody>
        </p:sp>
        <p:sp>
          <p:nvSpPr>
            <p:cNvPr id="670" name="Google Shape;670;g1468bb3220c_0_4"/>
            <p:cNvSpPr/>
            <p:nvPr/>
          </p:nvSpPr>
          <p:spPr>
            <a:xfrm>
              <a:off x="0" y="3556583"/>
              <a:ext cx="4971600" cy="14223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1" name="Google Shape;671;g1468bb3220c_0_4"/>
            <p:cNvSpPr/>
            <p:nvPr/>
          </p:nvSpPr>
          <p:spPr>
            <a:xfrm>
              <a:off x="430272" y="3876620"/>
              <a:ext cx="782400" cy="782400"/>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2" name="Google Shape;672;g1468bb3220c_0_4"/>
            <p:cNvSpPr/>
            <p:nvPr/>
          </p:nvSpPr>
          <p:spPr>
            <a:xfrm>
              <a:off x="1642860" y="3556583"/>
              <a:ext cx="3328800" cy="142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3" name="Google Shape;673;g1468bb3220c_0_4"/>
            <p:cNvSpPr txBox="1"/>
            <p:nvPr/>
          </p:nvSpPr>
          <p:spPr>
            <a:xfrm>
              <a:off x="1642860" y="3556583"/>
              <a:ext cx="3328800" cy="142230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Physical Transition</a:t>
              </a:r>
              <a:endParaRPr sz="1400" b="0" i="0" u="none" strike="noStrike" cap="none">
                <a:solidFill>
                  <a:srgbClr val="000000"/>
                </a:solidFill>
                <a:latin typeface="Arial"/>
                <a:ea typeface="Arial"/>
                <a:cs typeface="Arial"/>
                <a:sym typeface="Arial"/>
              </a:endParaRPr>
            </a:p>
          </p:txBody>
        </p:sp>
      </p:grpSp>
      <p:sp>
        <p:nvSpPr>
          <p:cNvPr id="674" name="Google Shape;674;g1468bb3220c_0_4"/>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24</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g1468bb3220c_0_2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SOCIAL TRANSITION</a:t>
            </a:r>
            <a:endParaRPr/>
          </a:p>
        </p:txBody>
      </p:sp>
      <p:sp>
        <p:nvSpPr>
          <p:cNvPr id="681" name="Google Shape;681;g1468bb3220c_0_23"/>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25</a:t>
            </a:fld>
            <a:endParaRPr sz="1800" b="0" i="0" u="none" strike="noStrike" cap="none">
              <a:solidFill>
                <a:schemeClr val="dk1"/>
              </a:solidFill>
              <a:latin typeface="Calibri"/>
              <a:ea typeface="Calibri"/>
              <a:cs typeface="Calibri"/>
              <a:sym typeface="Calibri"/>
            </a:endParaRPr>
          </a:p>
        </p:txBody>
      </p:sp>
      <p:pic>
        <p:nvPicPr>
          <p:cNvPr id="683" name="Google Shape;683;g1468bb3220c_0_23" descr="Theo Germaine Talks Gender Identity, Netflix's 'The Politician,' and  Showtime's 'Work in Progress' | Vogue"/>
          <p:cNvPicPr preferRelativeResize="0"/>
          <p:nvPr/>
        </p:nvPicPr>
        <p:blipFill rotWithShape="1">
          <a:blip r:embed="rId3">
            <a:alphaModFix/>
          </a:blip>
          <a:srcRect l="-1344" t="3082" r="-488" b="19457"/>
          <a:stretch/>
        </p:blipFill>
        <p:spPr>
          <a:xfrm>
            <a:off x="5918548" y="2465763"/>
            <a:ext cx="2043953" cy="2332025"/>
          </a:xfrm>
          <a:prstGeom prst="rect">
            <a:avLst/>
          </a:prstGeom>
          <a:noFill/>
          <a:ln>
            <a:noFill/>
          </a:ln>
        </p:spPr>
      </p:pic>
      <p:sp>
        <p:nvSpPr>
          <p:cNvPr id="684" name="Google Shape;684;g1468bb3220c_0_23"/>
          <p:cNvSpPr txBox="1"/>
          <p:nvPr/>
        </p:nvSpPr>
        <p:spPr>
          <a:xfrm>
            <a:off x="5478017" y="4797787"/>
            <a:ext cx="2925000" cy="923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alibri"/>
                <a:ea typeface="Calibri"/>
                <a:cs typeface="Calibri"/>
                <a:sym typeface="Calibri"/>
              </a:rPr>
              <a:t>Theo Germaine, actor in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alibri"/>
                <a:ea typeface="Calibri"/>
                <a:cs typeface="Calibri"/>
                <a:sym typeface="Calibri"/>
              </a:rPr>
              <a:t> Netflix’s </a:t>
            </a:r>
            <a:r>
              <a:rPr lang="en-US" sz="1800" b="0" i="1" u="none" strike="noStrike" cap="none">
                <a:solidFill>
                  <a:schemeClr val="dk2"/>
                </a:solidFill>
                <a:latin typeface="Calibri"/>
                <a:ea typeface="Calibri"/>
                <a:cs typeface="Calibri"/>
                <a:sym typeface="Calibri"/>
              </a:rPr>
              <a:t>The Politician</a:t>
            </a:r>
            <a:endParaRPr sz="1800" b="0" i="0" u="none" strike="noStrike" cap="none">
              <a:solidFill>
                <a:schemeClr val="dk2"/>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alibri"/>
                <a:ea typeface="Calibri"/>
                <a:cs typeface="Calibri"/>
                <a:sym typeface="Calibri"/>
              </a:rPr>
              <a:t>They/Them and He/His</a:t>
            </a:r>
            <a:endParaRPr sz="1400" b="0" i="0" u="none" strike="noStrike" cap="none">
              <a:solidFill>
                <a:srgbClr val="000000"/>
              </a:solidFill>
              <a:latin typeface="Arial"/>
              <a:ea typeface="Arial"/>
              <a:cs typeface="Arial"/>
              <a:sym typeface="Arial"/>
            </a:endParaRPr>
          </a:p>
        </p:txBody>
      </p:sp>
      <p:sp>
        <p:nvSpPr>
          <p:cNvPr id="685" name="Google Shape;685;g1468bb3220c_0_23"/>
          <p:cNvSpPr txBox="1"/>
          <p:nvPr/>
        </p:nvSpPr>
        <p:spPr>
          <a:xfrm>
            <a:off x="1115512" y="2901696"/>
            <a:ext cx="4151400" cy="2370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Social transition </a:t>
            </a:r>
            <a:r>
              <a:rPr lang="en-US" sz="2400" b="0" i="0" u="none" strike="noStrike" cap="none">
                <a:solidFill>
                  <a:schemeClr val="dk2"/>
                </a:solidFill>
                <a:latin typeface="Calibri"/>
                <a:ea typeface="Calibri"/>
                <a:cs typeface="Calibri"/>
                <a:sym typeface="Calibri"/>
              </a:rPr>
              <a:t>is when a transgender person makes others aware of their gender identity.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g1468bb3220c_0_32"/>
          <p:cNvSpPr txBox="1">
            <a:spLocks noGrp="1"/>
          </p:cNvSpPr>
          <p:nvPr>
            <p:ph type="body" idx="1"/>
          </p:nvPr>
        </p:nvSpPr>
        <p:spPr>
          <a:xfrm>
            <a:off x="718800" y="1541550"/>
            <a:ext cx="3576900" cy="37749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2"/>
              </a:buClr>
              <a:buSzPts val="2200"/>
              <a:buNone/>
            </a:pPr>
            <a:r>
              <a:rPr lang="en-US" sz="2200" b="1"/>
              <a:t>Legal transition</a:t>
            </a:r>
            <a:r>
              <a:rPr lang="en-US" sz="2200"/>
              <a:t> is when a transgender person legally changes their existing documentation to match their gender identity. </a:t>
            </a:r>
            <a:endParaRPr/>
          </a:p>
          <a:p>
            <a:pPr marL="0" lvl="0" indent="0" algn="l" rtl="0">
              <a:lnSpc>
                <a:spcPct val="100000"/>
              </a:lnSpc>
              <a:spcBef>
                <a:spcPts val="440"/>
              </a:spcBef>
              <a:spcAft>
                <a:spcPts val="0"/>
              </a:spcAft>
              <a:buClr>
                <a:schemeClr val="dk2"/>
              </a:buClr>
              <a:buSzPts val="2200"/>
              <a:buNone/>
            </a:pPr>
            <a:endParaRPr sz="2200"/>
          </a:p>
          <a:p>
            <a:pPr marL="0" lvl="0" indent="0" algn="l" rtl="0">
              <a:lnSpc>
                <a:spcPct val="100000"/>
              </a:lnSpc>
              <a:spcBef>
                <a:spcPts val="440"/>
              </a:spcBef>
              <a:spcAft>
                <a:spcPts val="0"/>
              </a:spcAft>
              <a:buClr>
                <a:schemeClr val="dk2"/>
              </a:buClr>
              <a:buSzPts val="2200"/>
              <a:buNone/>
            </a:pPr>
            <a:endParaRPr sz="2200"/>
          </a:p>
          <a:p>
            <a:pPr marL="0" lvl="0" indent="0" algn="l" rtl="0">
              <a:lnSpc>
                <a:spcPct val="100000"/>
              </a:lnSpc>
              <a:spcBef>
                <a:spcPts val="0"/>
              </a:spcBef>
              <a:spcAft>
                <a:spcPts val="0"/>
              </a:spcAft>
              <a:buClr>
                <a:schemeClr val="dk2"/>
              </a:buClr>
              <a:buSzPts val="2200"/>
              <a:buNone/>
            </a:pPr>
            <a:r>
              <a:rPr lang="en-US" sz="2200"/>
              <a:t>These can be done by </a:t>
            </a:r>
            <a:endParaRPr/>
          </a:p>
          <a:p>
            <a:pPr marL="0" lvl="0" indent="0" algn="l" rtl="0">
              <a:lnSpc>
                <a:spcPct val="100000"/>
              </a:lnSpc>
              <a:spcBef>
                <a:spcPts val="0"/>
              </a:spcBef>
              <a:spcAft>
                <a:spcPts val="0"/>
              </a:spcAft>
              <a:buClr>
                <a:schemeClr val="dk2"/>
              </a:buClr>
              <a:buSzPts val="2200"/>
              <a:buNone/>
            </a:pPr>
            <a:r>
              <a:rPr lang="en-US" sz="2200"/>
              <a:t>court order or state law.</a:t>
            </a:r>
            <a:endParaRPr/>
          </a:p>
        </p:txBody>
      </p:sp>
      <p:sp>
        <p:nvSpPr>
          <p:cNvPr id="691" name="Google Shape;691;g1468bb3220c_0_32"/>
          <p:cNvSpPr txBox="1"/>
          <p:nvPr/>
        </p:nvSpPr>
        <p:spPr>
          <a:xfrm>
            <a:off x="482600" y="0"/>
            <a:ext cx="8661300" cy="8322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Libre Franklin"/>
                <a:ea typeface="Libre Franklin"/>
                <a:cs typeface="Libre Franklin"/>
                <a:sym typeface="Libre Franklin"/>
              </a:rPr>
              <a:t>LEGAL TRANSITION</a:t>
            </a:r>
            <a:endParaRPr sz="1400" b="0" i="0" u="none" strike="noStrike" cap="none">
              <a:solidFill>
                <a:srgbClr val="000000"/>
              </a:solidFill>
              <a:latin typeface="Arial"/>
              <a:ea typeface="Arial"/>
              <a:cs typeface="Arial"/>
              <a:sym typeface="Arial"/>
            </a:endParaRPr>
          </a:p>
        </p:txBody>
      </p:sp>
      <p:sp>
        <p:nvSpPr>
          <p:cNvPr id="692" name="Google Shape;692;g1468bb3220c_0_3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26</a:t>
            </a:fld>
            <a:endParaRPr sz="1800" b="0" i="0" u="none" strike="noStrike" cap="none">
              <a:solidFill>
                <a:schemeClr val="dk1"/>
              </a:solidFill>
              <a:latin typeface="Calibri"/>
              <a:ea typeface="Calibri"/>
              <a:cs typeface="Calibri"/>
              <a:sym typeface="Calibri"/>
            </a:endParaRPr>
          </a:p>
        </p:txBody>
      </p:sp>
      <p:pic>
        <p:nvPicPr>
          <p:cNvPr id="694" name="Google Shape;694;g1468bb3220c_0_32" descr="Enrollment &amp; Transfer / Student Registration Form"/>
          <p:cNvPicPr preferRelativeResize="0"/>
          <p:nvPr/>
        </p:nvPicPr>
        <p:blipFill rotWithShape="1">
          <a:blip r:embed="rId3">
            <a:alphaModFix/>
          </a:blip>
          <a:srcRect/>
          <a:stretch/>
        </p:blipFill>
        <p:spPr>
          <a:xfrm rot="744828">
            <a:off x="4706997" y="1815108"/>
            <a:ext cx="2534816" cy="3280529"/>
          </a:xfrm>
          <a:prstGeom prst="rect">
            <a:avLst/>
          </a:prstGeom>
          <a:noFill/>
          <a:ln>
            <a:noFill/>
          </a:ln>
        </p:spPr>
      </p:pic>
      <p:pic>
        <p:nvPicPr>
          <p:cNvPr id="695" name="Google Shape;695;g1468bb3220c_0_32" descr="How to get a state ID card • Sawasdee America"/>
          <p:cNvPicPr preferRelativeResize="0"/>
          <p:nvPr/>
        </p:nvPicPr>
        <p:blipFill rotWithShape="1">
          <a:blip r:embed="rId4">
            <a:alphaModFix/>
          </a:blip>
          <a:srcRect/>
          <a:stretch/>
        </p:blipFill>
        <p:spPr>
          <a:xfrm>
            <a:off x="4669357" y="3475874"/>
            <a:ext cx="2289100" cy="1500633"/>
          </a:xfrm>
          <a:prstGeom prst="rect">
            <a:avLst/>
          </a:prstGeom>
          <a:noFill/>
          <a:ln>
            <a:noFill/>
          </a:ln>
        </p:spPr>
      </p:pic>
      <p:pic>
        <p:nvPicPr>
          <p:cNvPr id="696" name="Google Shape;696;g1468bb3220c_0_32" descr="Ways You Can Order a Copy of Your Birth Certificate - South Florida Reporter"/>
          <p:cNvPicPr preferRelativeResize="0"/>
          <p:nvPr/>
        </p:nvPicPr>
        <p:blipFill rotWithShape="1">
          <a:blip r:embed="rId5">
            <a:alphaModFix/>
          </a:blip>
          <a:srcRect/>
          <a:stretch/>
        </p:blipFill>
        <p:spPr>
          <a:xfrm rot="-951997">
            <a:off x="6371240" y="2239726"/>
            <a:ext cx="2022707" cy="286119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g1468bb3220c_0_42"/>
          <p:cNvSpPr txBox="1"/>
          <p:nvPr/>
        </p:nvSpPr>
        <p:spPr>
          <a:xfrm>
            <a:off x="482600" y="0"/>
            <a:ext cx="8661300" cy="8322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Libre Franklin"/>
                <a:ea typeface="Libre Franklin"/>
                <a:cs typeface="Libre Franklin"/>
                <a:sym typeface="Libre Franklin"/>
              </a:rPr>
              <a:t>PHYSICAL TRANSITION</a:t>
            </a:r>
            <a:endParaRPr sz="1400" b="0" i="0" u="none" strike="noStrike" cap="none">
              <a:solidFill>
                <a:srgbClr val="000000"/>
              </a:solidFill>
              <a:latin typeface="Arial"/>
              <a:ea typeface="Arial"/>
              <a:cs typeface="Arial"/>
              <a:sym typeface="Arial"/>
            </a:endParaRPr>
          </a:p>
        </p:txBody>
      </p:sp>
      <p:sp>
        <p:nvSpPr>
          <p:cNvPr id="702" name="Google Shape;702;g1468bb3220c_0_4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27</a:t>
            </a:fld>
            <a:endParaRPr sz="1800" b="0" i="0" u="none" strike="noStrike" cap="none">
              <a:solidFill>
                <a:schemeClr val="dk1"/>
              </a:solidFill>
              <a:latin typeface="Calibri"/>
              <a:ea typeface="Calibri"/>
              <a:cs typeface="Calibri"/>
              <a:sym typeface="Calibri"/>
            </a:endParaRPr>
          </a:p>
        </p:txBody>
      </p:sp>
      <p:pic>
        <p:nvPicPr>
          <p:cNvPr id="704" name="Google Shape;704;g1468bb3220c_0_42" descr="Janet Mock graces the cover of British Vogue for historic September issue"/>
          <p:cNvPicPr preferRelativeResize="0"/>
          <p:nvPr/>
        </p:nvPicPr>
        <p:blipFill rotWithShape="1">
          <a:blip r:embed="rId3">
            <a:alphaModFix/>
          </a:blip>
          <a:srcRect/>
          <a:stretch/>
        </p:blipFill>
        <p:spPr>
          <a:xfrm>
            <a:off x="4883150" y="3138051"/>
            <a:ext cx="2882900" cy="2269337"/>
          </a:xfrm>
          <a:prstGeom prst="rect">
            <a:avLst/>
          </a:prstGeom>
          <a:noFill/>
          <a:ln>
            <a:noFill/>
          </a:ln>
        </p:spPr>
      </p:pic>
      <p:sp>
        <p:nvSpPr>
          <p:cNvPr id="705" name="Google Shape;705;g1468bb3220c_0_42"/>
          <p:cNvSpPr txBox="1"/>
          <p:nvPr/>
        </p:nvSpPr>
        <p:spPr>
          <a:xfrm>
            <a:off x="804700" y="1968500"/>
            <a:ext cx="7429500" cy="2339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dk2"/>
                </a:solidFill>
                <a:latin typeface="Calibri"/>
                <a:ea typeface="Calibri"/>
                <a:cs typeface="Calibri"/>
                <a:sym typeface="Calibri"/>
              </a:rPr>
              <a:t>Physical transition </a:t>
            </a:r>
            <a:r>
              <a:rPr lang="en-US" sz="2200" b="0" i="0" u="none" strike="noStrike" cap="none">
                <a:solidFill>
                  <a:schemeClr val="dk2"/>
                </a:solidFill>
                <a:latin typeface="Calibri"/>
                <a:ea typeface="Calibri"/>
                <a:cs typeface="Calibri"/>
                <a:sym typeface="Calibri"/>
              </a:rPr>
              <a:t>is when a transgender person undergoes medical treatments so that their sex characteristics better match their gender identity. </a:t>
            </a:r>
            <a:r>
              <a:rPr lang="en-US" sz="2200" b="1" i="0" u="none" strike="noStrike" cap="none">
                <a:solidFill>
                  <a:schemeClr val="dk2"/>
                </a:solidFill>
                <a:latin typeface="Calibri"/>
                <a:ea typeface="Calibri"/>
                <a:cs typeface="Calibri"/>
                <a:sym typeface="Calibri"/>
              </a:rPr>
              <a:t>Before puberty, there are no medical interventions. Ever.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6" name="Google Shape;706;g1468bb3220c_0_42"/>
          <p:cNvSpPr txBox="1"/>
          <p:nvPr/>
        </p:nvSpPr>
        <p:spPr>
          <a:xfrm>
            <a:off x="4883150" y="5477153"/>
            <a:ext cx="30225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alibri"/>
                <a:ea typeface="Calibri"/>
                <a:cs typeface="Calibri"/>
                <a:sym typeface="Calibri"/>
              </a:rPr>
              <a:t>Janet Mock (She/Her), Writer, Director &amp; Transgender Activist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So, what about Drag?  </a:t>
            </a:r>
          </a:p>
        </p:txBody>
      </p:sp>
      <p:sp>
        <p:nvSpPr>
          <p:cNvPr id="3" name="Text Placeholder 2"/>
          <p:cNvSpPr>
            <a:spLocks noGrp="1"/>
          </p:cNvSpPr>
          <p:nvPr>
            <p:ph type="body" idx="1"/>
          </p:nvPr>
        </p:nvSpPr>
        <p:spPr>
          <a:xfrm>
            <a:off x="4847572" y="1302707"/>
            <a:ext cx="4133589" cy="4823456"/>
          </a:xfrm>
        </p:spPr>
        <p:txBody>
          <a:bodyPr/>
          <a:lstStyle/>
          <a:p>
            <a:pPr marL="25400" indent="0">
              <a:buNone/>
            </a:pPr>
            <a:r>
              <a:rPr lang="en-US"/>
              <a:t>Transgender refers to a personal gender identity and an authentic, lasting sense of self. In contrast, “drag” is a temporary and deliberate performance of gender.</a:t>
            </a:r>
          </a:p>
        </p:txBody>
      </p:sp>
      <p:pic>
        <p:nvPicPr>
          <p:cNvPr id="5" name="Picture 4"/>
          <p:cNvPicPr>
            <a:picLocks noChangeAspect="1"/>
          </p:cNvPicPr>
          <p:nvPr/>
        </p:nvPicPr>
        <p:blipFill rotWithShape="1">
          <a:blip r:embed="rId3"/>
          <a:srcRect l="19810" r="13588"/>
          <a:stretch/>
        </p:blipFill>
        <p:spPr>
          <a:xfrm>
            <a:off x="313149" y="823066"/>
            <a:ext cx="4372421" cy="4647156"/>
          </a:xfrm>
          <a:prstGeom prst="rect">
            <a:avLst/>
          </a:prstGeom>
        </p:spPr>
      </p:pic>
    </p:spTree>
    <p:extLst>
      <p:ext uri="{BB962C8B-B14F-4D97-AF65-F5344CB8AC3E}">
        <p14:creationId xmlns:p14="http://schemas.microsoft.com/office/powerpoint/2010/main" val="13856328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11"/>
        <p:cNvGrpSpPr/>
        <p:nvPr/>
      </p:nvGrpSpPr>
      <p:grpSpPr>
        <a:xfrm>
          <a:off x="0" y="0"/>
          <a:ext cx="0" cy="0"/>
          <a:chOff x="0" y="0"/>
          <a:chExt cx="0" cy="0"/>
        </a:xfrm>
      </p:grpSpPr>
      <p:sp>
        <p:nvSpPr>
          <p:cNvPr id="712" name="Google Shape;712;g1468bb3220c_0_51"/>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Turn &amp; Talk </a:t>
            </a:r>
            <a:endParaRPr lang="en-US"/>
          </a:p>
        </p:txBody>
      </p:sp>
      <p:sp>
        <p:nvSpPr>
          <p:cNvPr id="713" name="Google Shape;713;g1468bb3220c_0_51"/>
          <p:cNvSpPr/>
          <p:nvPr/>
        </p:nvSpPr>
        <p:spPr>
          <a:xfrm>
            <a:off x="2524125" y="1211489"/>
            <a:ext cx="4095900" cy="2643300"/>
          </a:xfrm>
          <a:prstGeom prst="rect">
            <a:avLst/>
          </a:prstGeom>
          <a:solidFill>
            <a:srgbClr val="FFC000"/>
          </a:solidFill>
          <a:ln w="9525" cap="flat" cmpd="sng">
            <a:solidFill>
              <a:srgbClr val="FFC000"/>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714" name="Google Shape;714;g1468bb3220c_0_51"/>
          <p:cNvPicPr preferRelativeResize="0"/>
          <p:nvPr/>
        </p:nvPicPr>
        <p:blipFill rotWithShape="1">
          <a:blip r:embed="rId3">
            <a:alphaModFix/>
          </a:blip>
          <a:srcRect/>
          <a:stretch/>
        </p:blipFill>
        <p:spPr>
          <a:xfrm>
            <a:off x="2711450" y="1412569"/>
            <a:ext cx="3721100" cy="2241058"/>
          </a:xfrm>
          <a:prstGeom prst="rect">
            <a:avLst/>
          </a:prstGeom>
          <a:noFill/>
          <a:ln>
            <a:noFill/>
          </a:ln>
        </p:spPr>
      </p:pic>
      <p:sp>
        <p:nvSpPr>
          <p:cNvPr id="715" name="Google Shape;715;g1468bb3220c_0_51"/>
          <p:cNvSpPr txBox="1"/>
          <p:nvPr/>
        </p:nvSpPr>
        <p:spPr>
          <a:xfrm>
            <a:off x="411515" y="3949611"/>
            <a:ext cx="8408854" cy="1200288"/>
          </a:xfrm>
          <a:prstGeom prst="rect">
            <a:avLst/>
          </a:prstGeom>
          <a:noFill/>
          <a:ln>
            <a:noFill/>
          </a:ln>
        </p:spPr>
        <p:txBody>
          <a:bodyPr spcFirstLastPara="1" wrap="square" lIns="91425" tIns="45700" rIns="91425" bIns="45700" anchor="t" anchorCtr="0">
            <a:spAutoFit/>
          </a:bodyPr>
          <a:lstStyle/>
          <a:p>
            <a:pPr marL="609600" indent="-457200">
              <a:buClr>
                <a:srgbClr val="1F497D"/>
              </a:buClr>
              <a:buSzPts val="2400"/>
              <a:buAutoNum type="arabicPeriod"/>
            </a:pPr>
            <a:r>
              <a:rPr lang="en-US" sz="2400">
                <a:solidFill>
                  <a:schemeClr val="dk2"/>
                </a:solidFill>
                <a:latin typeface="Calibri"/>
                <a:ea typeface="Calibri"/>
                <a:cs typeface="Calibri"/>
                <a:sym typeface="Calibri"/>
              </a:rPr>
              <a:t>Based</a:t>
            </a:r>
            <a:r>
              <a:rPr lang="en-US" sz="2400" b="0" i="0" u="none" strike="noStrike" cap="none">
                <a:solidFill>
                  <a:schemeClr val="dk2"/>
                </a:solidFill>
                <a:latin typeface="Calibri"/>
                <a:ea typeface="Calibri"/>
                <a:cs typeface="Calibri"/>
                <a:sym typeface="Calibri"/>
              </a:rPr>
              <a:t> on what you know, what are some of the barriers    </a:t>
            </a:r>
            <a:endParaRPr lang="en-US" sz="2400" b="0" i="0" u="none" strike="noStrike" cap="none">
              <a:solidFill>
                <a:schemeClr val="dk2"/>
              </a:solidFill>
              <a:latin typeface="Calibri"/>
              <a:ea typeface="Calibri"/>
              <a:cs typeface="Calibri"/>
            </a:endParaRPr>
          </a:p>
          <a:p>
            <a:r>
              <a:rPr lang="en-US" sz="2400">
                <a:solidFill>
                  <a:schemeClr val="dk2"/>
                </a:solidFill>
                <a:latin typeface="Calibri"/>
                <a:ea typeface="Calibri"/>
                <a:cs typeface="Calibri"/>
                <a:sym typeface="Calibri"/>
              </a:rPr>
              <a:t>         </a:t>
            </a:r>
            <a:r>
              <a:rPr lang="en-US" sz="2400" b="0" i="0" u="none" strike="noStrike" cap="none">
                <a:solidFill>
                  <a:schemeClr val="dk2"/>
                </a:solidFill>
                <a:latin typeface="Calibri"/>
                <a:ea typeface="Calibri"/>
                <a:cs typeface="Calibri"/>
                <a:sym typeface="Calibri"/>
              </a:rPr>
              <a:t>members can face when transitioning?</a:t>
            </a:r>
            <a:endParaRPr lang="en-US" sz="2400" b="0" i="0" u="none" strike="noStrike" cap="none">
              <a:solidFill>
                <a:schemeClr val="dk2"/>
              </a:solidFill>
              <a:latin typeface="Calibri"/>
              <a:ea typeface="Calibri"/>
              <a:cs typeface="Calibri"/>
            </a:endParaRPr>
          </a:p>
          <a:p>
            <a:r>
              <a:rPr lang="en-US" sz="2400">
                <a:solidFill>
                  <a:schemeClr val="dk2"/>
                </a:solidFill>
                <a:latin typeface="Calibri"/>
                <a:ea typeface="Calibri"/>
                <a:cs typeface="Calibri"/>
              </a:rPr>
              <a:t>2.   How can you best support them?</a:t>
            </a:r>
          </a:p>
        </p:txBody>
      </p:sp>
      <p:sp>
        <p:nvSpPr>
          <p:cNvPr id="717" name="Google Shape;717;g1468bb3220c_0_51"/>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29</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g1468bb3220c_0_61"/>
          <p:cNvSpPr txBox="1">
            <a:spLocks noGrp="1"/>
          </p:cNvSpPr>
          <p:nvPr>
            <p:ph type="title"/>
          </p:nvPr>
        </p:nvSpPr>
        <p:spPr>
          <a:xfrm>
            <a:off x="2488308" y="-2468"/>
            <a:ext cx="8229600" cy="948645"/>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556"/>
              <a:buNone/>
            </a:pPr>
            <a:r>
              <a:rPr lang="en-US" sz="3400">
                <a:latin typeface="Libre Franklin"/>
                <a:ea typeface="Libre Franklin"/>
                <a:cs typeface="Libre Franklin"/>
                <a:sym typeface="Libre Franklin"/>
              </a:rPr>
              <a:t>BARRIERS TO TRANSITIONING</a:t>
            </a:r>
            <a:endParaRPr sz="3000"/>
          </a:p>
        </p:txBody>
      </p:sp>
      <p:sp>
        <p:nvSpPr>
          <p:cNvPr id="724" name="Google Shape;724;g1468bb3220c_0_61"/>
          <p:cNvSpPr txBox="1">
            <a:spLocks noGrp="1"/>
          </p:cNvSpPr>
          <p:nvPr>
            <p:ph type="body" idx="1"/>
          </p:nvPr>
        </p:nvSpPr>
        <p:spPr>
          <a:xfrm>
            <a:off x="457200" y="1525350"/>
            <a:ext cx="8229600" cy="3903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2"/>
              </a:buClr>
              <a:buSzPts val="2200"/>
              <a:buNone/>
            </a:pPr>
            <a:r>
              <a:rPr lang="en-US" sz="2200"/>
              <a:t>Not all trans people can transition as they would like to because of any number of factors, including:</a:t>
            </a:r>
            <a:endParaRPr/>
          </a:p>
          <a:p>
            <a:pPr marL="342900" lvl="0" indent="-342900" algn="l" rtl="0">
              <a:lnSpc>
                <a:spcPct val="100000"/>
              </a:lnSpc>
              <a:spcBef>
                <a:spcPts val="440"/>
              </a:spcBef>
              <a:spcAft>
                <a:spcPts val="0"/>
              </a:spcAft>
              <a:buClr>
                <a:schemeClr val="dk2"/>
              </a:buClr>
              <a:buSzPts val="2200"/>
              <a:buChar char="•"/>
            </a:pPr>
            <a:r>
              <a:rPr lang="en-US" sz="2200"/>
              <a:t>Financial cost</a:t>
            </a:r>
            <a:endParaRPr/>
          </a:p>
          <a:p>
            <a:pPr marL="342900" lvl="0" indent="-342900" algn="l" rtl="0">
              <a:lnSpc>
                <a:spcPct val="100000"/>
              </a:lnSpc>
              <a:spcBef>
                <a:spcPts val="440"/>
              </a:spcBef>
              <a:spcAft>
                <a:spcPts val="0"/>
              </a:spcAft>
              <a:buClr>
                <a:schemeClr val="dk2"/>
              </a:buClr>
              <a:buSzPts val="2200"/>
              <a:buChar char="•"/>
            </a:pPr>
            <a:r>
              <a:rPr lang="en-US" sz="2200"/>
              <a:t>Legislative rules/roadblocks</a:t>
            </a:r>
            <a:endParaRPr/>
          </a:p>
          <a:p>
            <a:pPr marL="342900" lvl="0" indent="-342900" algn="l" rtl="0">
              <a:lnSpc>
                <a:spcPct val="100000"/>
              </a:lnSpc>
              <a:spcBef>
                <a:spcPts val="440"/>
              </a:spcBef>
              <a:spcAft>
                <a:spcPts val="0"/>
              </a:spcAft>
              <a:buClr>
                <a:schemeClr val="dk2"/>
              </a:buClr>
              <a:buSzPts val="2200"/>
              <a:buChar char="•"/>
            </a:pPr>
            <a:r>
              <a:rPr lang="en-US" sz="2200"/>
              <a:t>Lack of access to competent healthcare</a:t>
            </a:r>
            <a:endParaRPr/>
          </a:p>
          <a:p>
            <a:pPr marL="342900" lvl="0" indent="-342900" algn="l" rtl="0">
              <a:lnSpc>
                <a:spcPct val="100000"/>
              </a:lnSpc>
              <a:spcBef>
                <a:spcPts val="440"/>
              </a:spcBef>
              <a:spcAft>
                <a:spcPts val="0"/>
              </a:spcAft>
              <a:buClr>
                <a:schemeClr val="dk2"/>
              </a:buClr>
              <a:buSzPts val="2200"/>
              <a:buChar char="•"/>
            </a:pPr>
            <a:r>
              <a:rPr lang="en-US" sz="2200"/>
              <a:t>Health problems</a:t>
            </a:r>
            <a:endParaRPr/>
          </a:p>
          <a:p>
            <a:pPr marL="342900" lvl="0" indent="-342900" algn="l" rtl="0">
              <a:lnSpc>
                <a:spcPct val="100000"/>
              </a:lnSpc>
              <a:spcBef>
                <a:spcPts val="440"/>
              </a:spcBef>
              <a:spcAft>
                <a:spcPts val="0"/>
              </a:spcAft>
              <a:buClr>
                <a:schemeClr val="dk2"/>
              </a:buClr>
              <a:buSzPts val="2200"/>
              <a:buChar char="•"/>
            </a:pPr>
            <a:r>
              <a:rPr lang="en-US" sz="2200"/>
              <a:t>Unhappy with options available</a:t>
            </a:r>
            <a:endParaRPr/>
          </a:p>
          <a:p>
            <a:pPr marL="342900" lvl="0" indent="-342900" algn="l" rtl="0">
              <a:lnSpc>
                <a:spcPct val="100000"/>
              </a:lnSpc>
              <a:spcBef>
                <a:spcPts val="440"/>
              </a:spcBef>
              <a:spcAft>
                <a:spcPts val="0"/>
              </a:spcAft>
              <a:buClr>
                <a:schemeClr val="dk2"/>
              </a:buClr>
              <a:buSzPts val="2200"/>
              <a:buChar char="•"/>
            </a:pPr>
            <a:r>
              <a:rPr lang="en-US" sz="2200"/>
              <a:t>Unsupportive family/family instability</a:t>
            </a:r>
            <a:endParaRPr/>
          </a:p>
          <a:p>
            <a:pPr marL="342900" lvl="0" indent="-342900" algn="l" rtl="0">
              <a:lnSpc>
                <a:spcPct val="100000"/>
              </a:lnSpc>
              <a:spcBef>
                <a:spcPts val="440"/>
              </a:spcBef>
              <a:spcAft>
                <a:spcPts val="0"/>
              </a:spcAft>
              <a:buClr>
                <a:schemeClr val="dk2"/>
              </a:buClr>
              <a:buSzPts val="2200"/>
              <a:buChar char="•"/>
            </a:pPr>
            <a:r>
              <a:rPr lang="en-US" sz="2200"/>
              <a:t>Homelessness/domestic violence</a:t>
            </a:r>
            <a:endParaRPr/>
          </a:p>
          <a:p>
            <a:pPr marL="342900" lvl="0" indent="-342900" algn="l" rtl="0">
              <a:lnSpc>
                <a:spcPct val="100000"/>
              </a:lnSpc>
              <a:spcBef>
                <a:spcPts val="440"/>
              </a:spcBef>
              <a:spcAft>
                <a:spcPts val="0"/>
              </a:spcAft>
              <a:buClr>
                <a:schemeClr val="dk2"/>
              </a:buClr>
              <a:buSzPts val="2200"/>
              <a:buChar char="•"/>
            </a:pPr>
            <a:r>
              <a:rPr lang="en-US" sz="2200"/>
              <a:t>Other personal reasons </a:t>
            </a:r>
            <a:endParaRPr/>
          </a:p>
          <a:p>
            <a:pPr marL="342900" lvl="0" indent="-139700" algn="l" rtl="0">
              <a:lnSpc>
                <a:spcPct val="100000"/>
              </a:lnSpc>
              <a:spcBef>
                <a:spcPts val="640"/>
              </a:spcBef>
              <a:spcAft>
                <a:spcPts val="0"/>
              </a:spcAft>
              <a:buClr>
                <a:schemeClr val="dk2"/>
              </a:buClr>
              <a:buSzPts val="3200"/>
              <a:buNone/>
            </a:pPr>
            <a:endParaRPr/>
          </a:p>
        </p:txBody>
      </p:sp>
      <p:sp>
        <p:nvSpPr>
          <p:cNvPr id="726" name="Google Shape;726;g1468bb3220c_0_61"/>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30</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11">
          <a:extLst>
            <a:ext uri="{FF2B5EF4-FFF2-40B4-BE49-F238E27FC236}">
              <a16:creationId xmlns:a16="http://schemas.microsoft.com/office/drawing/2014/main" id="{646C5565-6F32-6258-F40E-9C8B64710867}"/>
            </a:ext>
          </a:extLst>
        </p:cNvPr>
        <p:cNvGrpSpPr/>
        <p:nvPr/>
      </p:nvGrpSpPr>
      <p:grpSpPr>
        <a:xfrm>
          <a:off x="0" y="0"/>
          <a:ext cx="0" cy="0"/>
          <a:chOff x="0" y="0"/>
          <a:chExt cx="0" cy="0"/>
        </a:xfrm>
      </p:grpSpPr>
      <p:sp>
        <p:nvSpPr>
          <p:cNvPr id="712" name="Google Shape;712;g1468bb3220c_0_51">
            <a:extLst>
              <a:ext uri="{FF2B5EF4-FFF2-40B4-BE49-F238E27FC236}">
                <a16:creationId xmlns:a16="http://schemas.microsoft.com/office/drawing/2014/main" id="{3B593E7E-2FF8-0709-37BA-CA06C653B819}"/>
              </a:ext>
            </a:extLst>
          </p:cNvPr>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Turn &amp; Talk </a:t>
            </a:r>
            <a:endParaRPr lang="en-US"/>
          </a:p>
        </p:txBody>
      </p:sp>
      <p:sp>
        <p:nvSpPr>
          <p:cNvPr id="713" name="Google Shape;713;g1468bb3220c_0_51">
            <a:extLst>
              <a:ext uri="{FF2B5EF4-FFF2-40B4-BE49-F238E27FC236}">
                <a16:creationId xmlns:a16="http://schemas.microsoft.com/office/drawing/2014/main" id="{1712BAA7-6D43-C346-0B0E-744B55374A8A}"/>
              </a:ext>
            </a:extLst>
          </p:cNvPr>
          <p:cNvSpPr/>
          <p:nvPr/>
        </p:nvSpPr>
        <p:spPr>
          <a:xfrm>
            <a:off x="2524125" y="1211489"/>
            <a:ext cx="4095900" cy="2643300"/>
          </a:xfrm>
          <a:prstGeom prst="rect">
            <a:avLst/>
          </a:prstGeom>
          <a:solidFill>
            <a:srgbClr val="FFC000"/>
          </a:solidFill>
          <a:ln w="9525" cap="flat" cmpd="sng">
            <a:solidFill>
              <a:srgbClr val="FFC000"/>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714" name="Google Shape;714;g1468bb3220c_0_51">
            <a:extLst>
              <a:ext uri="{FF2B5EF4-FFF2-40B4-BE49-F238E27FC236}">
                <a16:creationId xmlns:a16="http://schemas.microsoft.com/office/drawing/2014/main" id="{B5C53186-5EA9-7AE8-C93A-016B5F7037EB}"/>
              </a:ext>
            </a:extLst>
          </p:cNvPr>
          <p:cNvPicPr preferRelativeResize="0"/>
          <p:nvPr/>
        </p:nvPicPr>
        <p:blipFill rotWithShape="1">
          <a:blip r:embed="rId3">
            <a:alphaModFix/>
          </a:blip>
          <a:srcRect/>
          <a:stretch/>
        </p:blipFill>
        <p:spPr>
          <a:xfrm>
            <a:off x="2711450" y="1412569"/>
            <a:ext cx="3721100" cy="2241058"/>
          </a:xfrm>
          <a:prstGeom prst="rect">
            <a:avLst/>
          </a:prstGeom>
          <a:noFill/>
          <a:ln>
            <a:noFill/>
          </a:ln>
        </p:spPr>
      </p:pic>
      <p:sp>
        <p:nvSpPr>
          <p:cNvPr id="715" name="Google Shape;715;g1468bb3220c_0_51">
            <a:extLst>
              <a:ext uri="{FF2B5EF4-FFF2-40B4-BE49-F238E27FC236}">
                <a16:creationId xmlns:a16="http://schemas.microsoft.com/office/drawing/2014/main" id="{FEE2B466-56EF-1D7F-8C0D-0C3F30DDCCBA}"/>
              </a:ext>
            </a:extLst>
          </p:cNvPr>
          <p:cNvSpPr txBox="1"/>
          <p:nvPr/>
        </p:nvSpPr>
        <p:spPr>
          <a:xfrm>
            <a:off x="411515" y="3949611"/>
            <a:ext cx="8408854" cy="1200288"/>
          </a:xfrm>
          <a:prstGeom prst="rect">
            <a:avLst/>
          </a:prstGeom>
          <a:noFill/>
          <a:ln>
            <a:noFill/>
          </a:ln>
        </p:spPr>
        <p:txBody>
          <a:bodyPr spcFirstLastPara="1" wrap="square" lIns="91425" tIns="45700" rIns="91425" bIns="45700" anchor="t" anchorCtr="0">
            <a:spAutoFit/>
          </a:bodyPr>
          <a:lstStyle/>
          <a:p>
            <a:r>
              <a:rPr lang="en-US" sz="2400">
                <a:solidFill>
                  <a:schemeClr val="dk2"/>
                </a:solidFill>
                <a:latin typeface="Calibri"/>
                <a:ea typeface="Calibri"/>
                <a:cs typeface="Calibri"/>
              </a:rPr>
              <a:t>1.   How can you best support them?</a:t>
            </a:r>
          </a:p>
          <a:p>
            <a:endParaRPr lang="en-US" sz="2400">
              <a:solidFill>
                <a:schemeClr val="dk2"/>
              </a:solidFill>
              <a:latin typeface="Calibri"/>
              <a:ea typeface="Calibri"/>
              <a:cs typeface="Calibri"/>
            </a:endParaRPr>
          </a:p>
          <a:p>
            <a:r>
              <a:rPr lang="en-US" sz="2400">
                <a:solidFill>
                  <a:schemeClr val="dk2"/>
                </a:solidFill>
                <a:latin typeface="Calibri"/>
                <a:ea typeface="Calibri"/>
                <a:cs typeface="Calibri"/>
              </a:rPr>
              <a:t>2. What power do you need to</a:t>
            </a:r>
          </a:p>
        </p:txBody>
      </p:sp>
      <p:sp>
        <p:nvSpPr>
          <p:cNvPr id="717" name="Google Shape;717;g1468bb3220c_0_51">
            <a:extLst>
              <a:ext uri="{FF2B5EF4-FFF2-40B4-BE49-F238E27FC236}">
                <a16:creationId xmlns:a16="http://schemas.microsoft.com/office/drawing/2014/main" id="{2D685E81-6074-BBC1-14F0-DE4EDBED5701}"/>
              </a:ext>
            </a:extLst>
          </p:cNvPr>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31</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834539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2087F-F178-3026-0800-49F4B9ED9C4A}"/>
              </a:ext>
            </a:extLst>
          </p:cNvPr>
          <p:cNvSpPr>
            <a:spLocks noGrp="1"/>
          </p:cNvSpPr>
          <p:nvPr>
            <p:ph type="title"/>
          </p:nvPr>
        </p:nvSpPr>
        <p:spPr>
          <a:xfrm>
            <a:off x="6483723" y="2479"/>
            <a:ext cx="2212042" cy="820587"/>
          </a:xfrm>
        </p:spPr>
        <p:txBody>
          <a:bodyPr/>
          <a:lstStyle/>
          <a:p>
            <a:r>
              <a:rPr lang="en-US"/>
              <a:t>Key Ideas</a:t>
            </a:r>
          </a:p>
        </p:txBody>
      </p:sp>
      <p:sp>
        <p:nvSpPr>
          <p:cNvPr id="3" name="Text Placeholder 2">
            <a:extLst>
              <a:ext uri="{FF2B5EF4-FFF2-40B4-BE49-F238E27FC236}">
                <a16:creationId xmlns:a16="http://schemas.microsoft.com/office/drawing/2014/main" id="{65B5CDFD-9F3A-8DF3-EACC-6AF456B5D7D1}"/>
              </a:ext>
            </a:extLst>
          </p:cNvPr>
          <p:cNvSpPr>
            <a:spLocks noGrp="1"/>
          </p:cNvSpPr>
          <p:nvPr>
            <p:ph type="body" idx="1"/>
          </p:nvPr>
        </p:nvSpPr>
        <p:spPr>
          <a:xfrm>
            <a:off x="1807757" y="824306"/>
            <a:ext cx="7333122" cy="5222477"/>
          </a:xfrm>
        </p:spPr>
        <p:txBody>
          <a:bodyPr/>
          <a:lstStyle/>
          <a:p>
            <a:r>
              <a:rPr lang="en-US"/>
              <a:t>When someone calls you and tells you they are transitioning, do not question them about what they are doing. </a:t>
            </a:r>
          </a:p>
          <a:p>
            <a:r>
              <a:rPr lang="en-US"/>
              <a:t>Ask how you can support them and find out the answers to their questions. </a:t>
            </a:r>
            <a:r>
              <a:rPr lang="en-US" sz="2400"/>
              <a:t> </a:t>
            </a:r>
          </a:p>
          <a:p>
            <a:r>
              <a:rPr lang="en-US">
                <a:solidFill>
                  <a:schemeClr val="bg2"/>
                </a:solidFill>
              </a:rPr>
              <a:t>Put the person in the driver seat; do not be the driver.</a:t>
            </a:r>
            <a:endParaRPr lang="en-US">
              <a:solidFill>
                <a:srgbClr val="000000"/>
              </a:solidFill>
            </a:endParaRPr>
          </a:p>
          <a:p>
            <a:r>
              <a:rPr lang="en-US">
                <a:solidFill>
                  <a:schemeClr val="bg2"/>
                </a:solidFill>
              </a:rPr>
              <a:t>NEVER try to talk someone out of transitioning or question their decisions around their identity.</a:t>
            </a:r>
            <a:endParaRPr lang="en-US"/>
          </a:p>
          <a:p>
            <a:endParaRPr lang="en-US" sz="2400" b="1">
              <a:solidFill>
                <a:schemeClr val="bg2"/>
              </a:solidFill>
            </a:endParaRPr>
          </a:p>
        </p:txBody>
      </p:sp>
      <p:pic>
        <p:nvPicPr>
          <p:cNvPr id="5" name="Picture 4">
            <a:extLst>
              <a:ext uri="{FF2B5EF4-FFF2-40B4-BE49-F238E27FC236}">
                <a16:creationId xmlns:a16="http://schemas.microsoft.com/office/drawing/2014/main" id="{057C15FF-D088-5158-3B64-12E3355BBB55}"/>
              </a:ext>
            </a:extLst>
          </p:cNvPr>
          <p:cNvPicPr>
            <a:picLocks noChangeAspect="1"/>
          </p:cNvPicPr>
          <p:nvPr/>
        </p:nvPicPr>
        <p:blipFill rotWithShape="1">
          <a:blip r:embed="rId2"/>
          <a:srcRect l="23345" r="20898"/>
          <a:stretch/>
        </p:blipFill>
        <p:spPr>
          <a:xfrm>
            <a:off x="474462" y="2259378"/>
            <a:ext cx="1327379" cy="2332772"/>
          </a:xfrm>
          <a:prstGeom prst="rect">
            <a:avLst/>
          </a:prstGeom>
        </p:spPr>
      </p:pic>
    </p:spTree>
    <p:extLst>
      <p:ext uri="{BB962C8B-B14F-4D97-AF65-F5344CB8AC3E}">
        <p14:creationId xmlns:p14="http://schemas.microsoft.com/office/powerpoint/2010/main" val="40142559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g1353501599d_0_73"/>
          <p:cNvPicPr preferRelativeResize="0"/>
          <p:nvPr/>
        </p:nvPicPr>
        <p:blipFill>
          <a:blip r:embed="rId3">
            <a:alphaModFix amt="42000"/>
          </a:blip>
          <a:stretch>
            <a:fillRect/>
          </a:stretch>
        </p:blipFill>
        <p:spPr>
          <a:xfrm>
            <a:off x="-708075" y="1976575"/>
            <a:ext cx="9852075" cy="3272975"/>
          </a:xfrm>
          <a:prstGeom prst="rect">
            <a:avLst/>
          </a:prstGeom>
          <a:noFill/>
          <a:ln>
            <a:noFill/>
          </a:ln>
        </p:spPr>
      </p:pic>
      <p:sp>
        <p:nvSpPr>
          <p:cNvPr id="231" name="Google Shape;231;g1353501599d_0_7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15 Minute Break!</a:t>
            </a:r>
            <a:endParaRPr>
              <a:solidFill>
                <a:schemeClr val="dk1"/>
              </a:solidFill>
            </a:endParaRPr>
          </a:p>
        </p:txBody>
      </p:sp>
      <p:sp>
        <p:nvSpPr>
          <p:cNvPr id="232" name="Google Shape;232;g1353501599d_0_73"/>
          <p:cNvSpPr txBox="1"/>
          <p:nvPr/>
        </p:nvSpPr>
        <p:spPr>
          <a:xfrm>
            <a:off x="804347" y="1337595"/>
            <a:ext cx="7893300" cy="2662237"/>
          </a:xfrm>
          <a:prstGeom prst="rect">
            <a:avLst/>
          </a:prstGeom>
          <a:noFill/>
          <a:ln>
            <a:noFill/>
          </a:ln>
        </p:spPr>
        <p:txBody>
          <a:bodyPr spcFirstLastPara="1" wrap="square" lIns="91425" tIns="91425" rIns="91425" bIns="91425" anchor="t" anchorCtr="0">
            <a:spAutoFit/>
          </a:bodyPr>
          <a:lstStyle/>
          <a:p>
            <a:r>
              <a:rPr lang="en-US" sz="3100">
                <a:latin typeface="Calibri"/>
                <a:cs typeface="Calibri"/>
                <a:sym typeface="Calibri"/>
              </a:rPr>
              <a:t>Check out this site! It includes accurate and up to date maps that track LGBTQ+ policies across the nation. (We will revisit this map later)</a:t>
            </a:r>
          </a:p>
          <a:p>
            <a:endParaRPr lang="en-US" sz="1200">
              <a:latin typeface="Calibri"/>
              <a:cs typeface="Calibri"/>
            </a:endParaRPr>
          </a:p>
          <a:p>
            <a:pPr algn="ctr"/>
            <a:r>
              <a:rPr lang="en-US" sz="2500"/>
              <a:t>https://www.lgbtmap.org/equality-maps</a:t>
            </a:r>
            <a:endParaRPr lang="en-US"/>
          </a:p>
          <a:p>
            <a:endParaRPr lang="en-US" sz="3100">
              <a:latin typeface="Calibri"/>
              <a:cs typeface="Calibri"/>
            </a:endParaRPr>
          </a:p>
        </p:txBody>
      </p:sp>
      <p:pic>
        <p:nvPicPr>
          <p:cNvPr id="3" name="Picture 2" descr="A qr code with a white background&#10;&#10;Description automatically generated">
            <a:extLst>
              <a:ext uri="{FF2B5EF4-FFF2-40B4-BE49-F238E27FC236}">
                <a16:creationId xmlns:a16="http://schemas.microsoft.com/office/drawing/2014/main" id="{4B743292-5623-A081-4331-CAE3B2E7A09E}"/>
              </a:ext>
            </a:extLst>
          </p:cNvPr>
          <p:cNvPicPr>
            <a:picLocks noChangeAspect="1"/>
          </p:cNvPicPr>
          <p:nvPr/>
        </p:nvPicPr>
        <p:blipFill>
          <a:blip r:embed="rId4"/>
          <a:stretch>
            <a:fillRect/>
          </a:stretch>
        </p:blipFill>
        <p:spPr>
          <a:xfrm>
            <a:off x="3355675" y="3452722"/>
            <a:ext cx="2421867" cy="2464999"/>
          </a:xfrm>
          <a:prstGeom prst="rect">
            <a:avLst/>
          </a:prstGeom>
        </p:spPr>
      </p:pic>
    </p:spTree>
    <p:extLst>
      <p:ext uri="{BB962C8B-B14F-4D97-AF65-F5344CB8AC3E}">
        <p14:creationId xmlns:p14="http://schemas.microsoft.com/office/powerpoint/2010/main" val="38954677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57"/>
          <p:cNvSpPr txBox="1">
            <a:spLocks noGrp="1"/>
          </p:cNvSpPr>
          <p:nvPr>
            <p:ph type="title"/>
          </p:nvPr>
        </p:nvSpPr>
        <p:spPr>
          <a:xfrm>
            <a:off x="1491032" y="3052483"/>
            <a:ext cx="6517341" cy="75303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0"/>
              <a:t>8.1 Million</a:t>
            </a:r>
            <a:endParaRPr sz="10000" b="1"/>
          </a:p>
        </p:txBody>
      </p:sp>
      <p:sp>
        <p:nvSpPr>
          <p:cNvPr id="468" name="Google Shape;468;p5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34</a:t>
            </a:fld>
            <a:endParaRPr sz="1800" b="0" i="0" u="none" strike="noStrike" cap="none">
              <a:solidFill>
                <a:schemeClr val="lt1"/>
              </a:solidFill>
              <a:latin typeface="Calibri"/>
              <a:ea typeface="Calibri"/>
              <a:cs typeface="Calibri"/>
              <a:sym typeface="Calibri"/>
            </a:endParaRPr>
          </a:p>
        </p:txBody>
      </p:sp>
      <p:sp>
        <p:nvSpPr>
          <p:cNvPr id="469" name="Google Shape;469;p57"/>
          <p:cNvSpPr txBox="1"/>
          <p:nvPr/>
        </p:nvSpPr>
        <p:spPr>
          <a:xfrm>
            <a:off x="2767013" y="107950"/>
            <a:ext cx="6262687" cy="719138"/>
          </a:xfrm>
          <a:prstGeom prst="rect">
            <a:avLst/>
          </a:prstGeom>
          <a:noFill/>
          <a:ln>
            <a:noFill/>
          </a:ln>
        </p:spPr>
        <p:txBody>
          <a:bodyPr spcFirstLastPara="1" wrap="square" lIns="91425" tIns="45700" rIns="91425" bIns="45700" anchor="t" anchorCtr="0">
            <a:normAutofit fontScale="92500"/>
          </a:bodyPr>
          <a:lstStyle/>
          <a:p>
            <a:pPr marL="0" marR="0" lvl="0" indent="0" algn="r" rtl="0">
              <a:lnSpc>
                <a:spcPct val="100000"/>
              </a:lnSpc>
              <a:spcBef>
                <a:spcPts val="0"/>
              </a:spcBef>
              <a:spcAft>
                <a:spcPts val="0"/>
              </a:spcAft>
              <a:buClr>
                <a:srgbClr val="000000"/>
              </a:buClr>
              <a:buSzPct val="100000"/>
              <a:buFont typeface="Arial"/>
              <a:buNone/>
            </a:pPr>
            <a:r>
              <a:rPr lang="en-US" sz="3600" b="0" i="0" u="none" strike="noStrike" cap="none">
                <a:solidFill>
                  <a:schemeClr val="lt1"/>
                </a:solidFill>
                <a:latin typeface="Libre Franklin"/>
                <a:ea typeface="Libre Franklin"/>
                <a:cs typeface="Libre Franklin"/>
                <a:sym typeface="Libre Franklin"/>
              </a:rPr>
              <a:t>WHAT’S THE </a:t>
            </a:r>
            <a:r>
              <a:rPr lang="en-US" sz="3600">
                <a:solidFill>
                  <a:schemeClr val="lt1"/>
                </a:solidFill>
                <a:latin typeface="Libre Franklin"/>
                <a:ea typeface="Libre Franklin"/>
                <a:cs typeface="Libre Franklin"/>
                <a:sym typeface="Libre Franklin"/>
              </a:rPr>
              <a:t>SIGNIFICANCE</a:t>
            </a:r>
            <a:r>
              <a:rPr lang="en-US" sz="3600" b="0" i="0" u="none" strike="noStrike" cap="none">
                <a:solidFill>
                  <a:schemeClr val="lt1"/>
                </a:solidFill>
                <a:latin typeface="Libre Franklin"/>
                <a:ea typeface="Libre Franklin"/>
                <a:cs typeface="Libre Franklin"/>
                <a:sym typeface="Libre Franklin"/>
              </a:rPr>
              <a: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g1405c332cd2_1_12"/>
          <p:cNvSpPr txBox="1">
            <a:spLocks noGrp="1"/>
          </p:cNvSpPr>
          <p:nvPr>
            <p:ph type="title"/>
          </p:nvPr>
        </p:nvSpPr>
        <p:spPr>
          <a:xfrm>
            <a:off x="457200" y="233638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b="1"/>
              <a:t>TRUE OR FALSE</a:t>
            </a:r>
            <a:br>
              <a:rPr lang="en-US"/>
            </a:br>
            <a:br>
              <a:rPr lang="en-US"/>
            </a:br>
            <a:r>
              <a:rPr lang="en-US"/>
              <a:t>In my state, an employee can be fired for being transgender</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g1405c332cd2_1_17"/>
          <p:cNvSpPr txBox="1">
            <a:spLocks noGrp="1"/>
          </p:cNvSpPr>
          <p:nvPr>
            <p:ph type="title"/>
          </p:nvPr>
        </p:nvSpPr>
        <p:spPr>
          <a:xfrm>
            <a:off x="457200" y="25971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en-US" b="1"/>
              <a:t>TRUE OR FALSE</a:t>
            </a:r>
            <a:br>
              <a:rPr lang="en-US"/>
            </a:br>
            <a:br>
              <a:rPr lang="en-US"/>
            </a:br>
            <a:r>
              <a:rPr lang="en-US"/>
              <a:t>In my state, an employee can be fired for being a lesbian.</a:t>
            </a:r>
            <a:endParaRPr/>
          </a:p>
          <a:p>
            <a:pPr marL="0" lvl="0" indent="0" algn="ctr" rtl="0">
              <a:spcBef>
                <a:spcPts val="0"/>
              </a:spcBef>
              <a:spcAft>
                <a:spcPts val="0"/>
              </a:spcAft>
              <a:buNone/>
            </a:pP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g1405c332cd2_1_22"/>
          <p:cNvSpPr txBox="1">
            <a:spLocks noGrp="1"/>
          </p:cNvSpPr>
          <p:nvPr>
            <p:ph type="title"/>
          </p:nvPr>
        </p:nvSpPr>
        <p:spPr>
          <a:xfrm>
            <a:off x="457200" y="1092207"/>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5300" b="1"/>
              <a:t>FALSE!</a:t>
            </a:r>
            <a:endParaRPr sz="5300" b="1"/>
          </a:p>
        </p:txBody>
      </p:sp>
      <p:sp>
        <p:nvSpPr>
          <p:cNvPr id="488" name="Google Shape;488;g1405c332cd2_1_22"/>
          <p:cNvSpPr>
            <a:spLocks noGrp="1"/>
          </p:cNvSpPr>
          <p:nvPr>
            <p:ph type="dgm" idx="2"/>
          </p:nvPr>
        </p:nvSpPr>
        <p:spPr>
          <a:xfrm>
            <a:off x="457200" y="2235200"/>
            <a:ext cx="8318400" cy="2067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3500"/>
              <a:t>There are federal laws that protect LGBTQ+ workers from workplace discrimination in ALL states (yes, even yours).</a:t>
            </a:r>
            <a:endParaRPr sz="35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58"/>
          <p:cNvSpPr txBox="1">
            <a:spLocks noGrp="1"/>
          </p:cNvSpPr>
          <p:nvPr>
            <p:ph type="title"/>
          </p:nvPr>
        </p:nvSpPr>
        <p:spPr>
          <a:xfrm>
            <a:off x="485775" y="3308860"/>
            <a:ext cx="7429500" cy="85725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400"/>
              <a:buNone/>
            </a:pPr>
            <a:r>
              <a:rPr lang="en-US" sz="4500"/>
              <a:t>Federal Law</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59"/>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 NATION OF LAWS</a:t>
            </a:r>
            <a:endParaRPr/>
          </a:p>
        </p:txBody>
      </p:sp>
      <p:cxnSp>
        <p:nvCxnSpPr>
          <p:cNvPr id="500" name="Google Shape;500;p59"/>
          <p:cNvCxnSpPr/>
          <p:nvPr/>
        </p:nvCxnSpPr>
        <p:spPr>
          <a:xfrm>
            <a:off x="222225" y="2306782"/>
            <a:ext cx="8728364" cy="0"/>
          </a:xfrm>
          <a:prstGeom prst="straightConnector1">
            <a:avLst/>
          </a:prstGeom>
          <a:noFill/>
          <a:ln w="180975" cap="flat" cmpd="sng">
            <a:solidFill>
              <a:srgbClr val="2E3389"/>
            </a:solidFill>
            <a:prstDash val="solid"/>
            <a:round/>
            <a:headEnd type="none" w="sm" len="sm"/>
            <a:tailEnd type="triangle" w="med" len="med"/>
          </a:ln>
          <a:effectLst>
            <a:outerShdw blurRad="40000" dist="20000" dir="5400000" rotWithShape="0">
              <a:srgbClr val="000000">
                <a:alpha val="36862"/>
              </a:srgbClr>
            </a:outerShdw>
          </a:effectLst>
        </p:spPr>
      </p:cxnSp>
      <p:sp>
        <p:nvSpPr>
          <p:cNvPr id="501" name="Google Shape;501;p59"/>
          <p:cNvSpPr/>
          <p:nvPr/>
        </p:nvSpPr>
        <p:spPr>
          <a:xfrm>
            <a:off x="699933" y="205515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2" name="Google Shape;502;p59"/>
          <p:cNvSpPr/>
          <p:nvPr/>
        </p:nvSpPr>
        <p:spPr>
          <a:xfrm>
            <a:off x="3941897" y="202744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3" name="Google Shape;503;p59"/>
          <p:cNvSpPr/>
          <p:nvPr/>
        </p:nvSpPr>
        <p:spPr>
          <a:xfrm>
            <a:off x="5535170" y="202744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4" name="Google Shape;504;p59"/>
          <p:cNvSpPr/>
          <p:nvPr/>
        </p:nvSpPr>
        <p:spPr>
          <a:xfrm>
            <a:off x="7414190" y="2019424"/>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5" name="Google Shape;505;p59"/>
          <p:cNvSpPr/>
          <p:nvPr/>
        </p:nvSpPr>
        <p:spPr>
          <a:xfrm>
            <a:off x="2327566" y="202744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6" name="Google Shape;506;p59"/>
          <p:cNvSpPr txBox="1"/>
          <p:nvPr/>
        </p:nvSpPr>
        <p:spPr>
          <a:xfrm>
            <a:off x="124692" y="2708543"/>
            <a:ext cx="1662545" cy="2893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1600s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Founding of Jamestown, VA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Mass. Bay General Court determined “sex crimes” and punishments.</a:t>
            </a:r>
            <a:endParaRPr sz="1400" b="0" i="0" u="none" strike="noStrike" cap="none">
              <a:solidFill>
                <a:srgbClr val="000000"/>
              </a:solidFill>
              <a:latin typeface="Arial"/>
              <a:ea typeface="Arial"/>
              <a:cs typeface="Arial"/>
              <a:sym typeface="Arial"/>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7" name="Google Shape;507;p59"/>
          <p:cNvSpPr txBox="1"/>
          <p:nvPr/>
        </p:nvSpPr>
        <p:spPr>
          <a:xfrm>
            <a:off x="1787237" y="2708543"/>
            <a:ext cx="1662545" cy="31700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1700s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Colonial sodomy laws passed and remained in place until 1925.</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US Constitution passed and counts African-Americans as 3/5 a person.</a:t>
            </a:r>
            <a:endParaRPr sz="1400" b="0" i="0" u="none" strike="noStrike" cap="none">
              <a:solidFill>
                <a:srgbClr val="000000"/>
              </a:solidFill>
              <a:latin typeface="Arial"/>
              <a:ea typeface="Arial"/>
              <a:cs typeface="Arial"/>
              <a:sym typeface="Arial"/>
            </a:endParaRPr>
          </a:p>
        </p:txBody>
      </p:sp>
      <p:sp>
        <p:nvSpPr>
          <p:cNvPr id="508" name="Google Shape;508;p59"/>
          <p:cNvSpPr txBox="1"/>
          <p:nvPr/>
        </p:nvSpPr>
        <p:spPr>
          <a:xfrm>
            <a:off x="3449782" y="2708543"/>
            <a:ext cx="1662545" cy="31700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1800s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14</a:t>
            </a:r>
            <a:r>
              <a:rPr lang="en-US" sz="1600" b="0" i="0" u="none" strike="noStrike" cap="none" baseline="30000">
                <a:solidFill>
                  <a:srgbClr val="000000"/>
                </a:solidFill>
                <a:latin typeface="Calibri"/>
                <a:ea typeface="Calibri"/>
                <a:cs typeface="Calibri"/>
                <a:sym typeface="Calibri"/>
              </a:rPr>
              <a:t>th</a:t>
            </a:r>
            <a:r>
              <a:rPr lang="en-US" sz="1600" b="0" i="0" u="none" strike="noStrike" cap="none">
                <a:solidFill>
                  <a:srgbClr val="000000"/>
                </a:solidFill>
                <a:latin typeface="Calibri"/>
                <a:ea typeface="Calibri"/>
                <a:cs typeface="Calibri"/>
                <a:sym typeface="Calibri"/>
              </a:rPr>
              <a:t> Amendment passed that declares “equal protection of the laws.”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Plessy v. Ferguson declares racial segregation legal.</a:t>
            </a:r>
            <a:endParaRPr sz="1400" b="0" i="0" u="none" strike="noStrike" cap="none">
              <a:solidFill>
                <a:srgbClr val="000000"/>
              </a:solidFill>
              <a:latin typeface="Arial"/>
              <a:ea typeface="Arial"/>
              <a:cs typeface="Arial"/>
              <a:sym typeface="Arial"/>
            </a:endParaRPr>
          </a:p>
        </p:txBody>
      </p:sp>
      <p:sp>
        <p:nvSpPr>
          <p:cNvPr id="509" name="Google Shape;509;p59"/>
          <p:cNvSpPr txBox="1"/>
          <p:nvPr/>
        </p:nvSpPr>
        <p:spPr>
          <a:xfrm>
            <a:off x="5007634" y="2719326"/>
            <a:ext cx="1805339" cy="34163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1900s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President Dwight Eisenhower bans gay people from working in the federal gov’t.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Famous celebrities, athletes &amp; politicians start publicly coming out.</a:t>
            </a:r>
            <a:endParaRPr sz="1400" b="0" i="0" u="none" strike="noStrike" cap="none">
              <a:solidFill>
                <a:srgbClr val="000000"/>
              </a:solidFill>
              <a:latin typeface="Arial"/>
              <a:ea typeface="Arial"/>
              <a:cs typeface="Arial"/>
              <a:sym typeface="Arial"/>
            </a:endParaRPr>
          </a:p>
        </p:txBody>
      </p:sp>
      <p:sp>
        <p:nvSpPr>
          <p:cNvPr id="510" name="Google Shape;510;p59"/>
          <p:cNvSpPr txBox="1"/>
          <p:nvPr/>
        </p:nvSpPr>
        <p:spPr>
          <a:xfrm>
            <a:off x="6691745" y="2718913"/>
            <a:ext cx="1956954" cy="34163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2000s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President Obama repealed “Don’t Ask Don’t Tell” so LGBTQ+ people could serve openly in the military.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Same-sex couples granted the right to marry across the US.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6"/>
                                        </p:tgtEl>
                                        <p:attrNameLst>
                                          <p:attrName>style.visibility</p:attrName>
                                        </p:attrNameLst>
                                      </p:cBhvr>
                                      <p:to>
                                        <p:strVal val="visible"/>
                                      </p:to>
                                    </p:set>
                                    <p:animEffect transition="in" filter="fade">
                                      <p:cBhvr>
                                        <p:cTn id="7" dur="500"/>
                                        <p:tgtEl>
                                          <p:spTgt spid="50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7"/>
                                        </p:tgtEl>
                                        <p:attrNameLst>
                                          <p:attrName>style.visibility</p:attrName>
                                        </p:attrNameLst>
                                      </p:cBhvr>
                                      <p:to>
                                        <p:strVal val="visible"/>
                                      </p:to>
                                    </p:set>
                                    <p:animEffect transition="in" filter="fade">
                                      <p:cBhvr>
                                        <p:cTn id="12" dur="500"/>
                                        <p:tgtEl>
                                          <p:spTgt spid="50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8"/>
                                        </p:tgtEl>
                                        <p:attrNameLst>
                                          <p:attrName>style.visibility</p:attrName>
                                        </p:attrNameLst>
                                      </p:cBhvr>
                                      <p:to>
                                        <p:strVal val="visible"/>
                                      </p:to>
                                    </p:set>
                                    <p:animEffect transition="in" filter="fade">
                                      <p:cBhvr>
                                        <p:cTn id="17" dur="500"/>
                                        <p:tgtEl>
                                          <p:spTgt spid="50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09"/>
                                        </p:tgtEl>
                                        <p:attrNameLst>
                                          <p:attrName>style.visibility</p:attrName>
                                        </p:attrNameLst>
                                      </p:cBhvr>
                                      <p:to>
                                        <p:strVal val="visible"/>
                                      </p:to>
                                    </p:set>
                                    <p:animEffect transition="in" filter="fade">
                                      <p:cBhvr>
                                        <p:cTn id="22" dur="500"/>
                                        <p:tgtEl>
                                          <p:spTgt spid="50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10"/>
                                        </p:tgtEl>
                                        <p:attrNameLst>
                                          <p:attrName>style.visibility</p:attrName>
                                        </p:attrNameLst>
                                      </p:cBhvr>
                                      <p:to>
                                        <p:strVal val="visible"/>
                                      </p:to>
                                    </p:set>
                                    <p:animEffect transition="in" filter="fade">
                                      <p:cBhvr>
                                        <p:cTn id="27" dur="500"/>
                                        <p:tgtEl>
                                          <p:spTgt spid="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60"/>
          <p:cNvSpPr txBox="1">
            <a:spLocks noGrp="1"/>
          </p:cNvSpPr>
          <p:nvPr>
            <p:ph type="title"/>
          </p:nvPr>
        </p:nvSpPr>
        <p:spPr>
          <a:xfrm>
            <a:off x="914400" y="2540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 HISTORY OF BARRIERS</a:t>
            </a:r>
            <a:endParaRPr/>
          </a:p>
        </p:txBody>
      </p:sp>
      <p:sp>
        <p:nvSpPr>
          <p:cNvPr id="516" name="Google Shape;516;p60"/>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40</a:t>
            </a:fld>
            <a:endParaRPr sz="1800" b="0" i="0" u="none" strike="noStrike" cap="none">
              <a:solidFill>
                <a:schemeClr val="dk1"/>
              </a:solidFill>
              <a:latin typeface="Calibri"/>
              <a:ea typeface="Calibri"/>
              <a:cs typeface="Calibri"/>
              <a:sym typeface="Calibri"/>
            </a:endParaRPr>
          </a:p>
        </p:txBody>
      </p:sp>
      <p:pic>
        <p:nvPicPr>
          <p:cNvPr id="518" name="Google Shape;518;p60"/>
          <p:cNvPicPr preferRelativeResize="0"/>
          <p:nvPr/>
        </p:nvPicPr>
        <p:blipFill rotWithShape="1">
          <a:blip r:embed="rId3">
            <a:alphaModFix/>
          </a:blip>
          <a:srcRect l="2074" t="2051"/>
          <a:stretch/>
        </p:blipFill>
        <p:spPr>
          <a:xfrm>
            <a:off x="2022882" y="2286111"/>
            <a:ext cx="5356088" cy="3424126"/>
          </a:xfrm>
          <a:prstGeom prst="rect">
            <a:avLst/>
          </a:prstGeom>
          <a:noFill/>
          <a:ln>
            <a:noFill/>
          </a:ln>
        </p:spPr>
      </p:pic>
      <p:sp>
        <p:nvSpPr>
          <p:cNvPr id="519" name="Google Shape;519;p60"/>
          <p:cNvSpPr txBox="1"/>
          <p:nvPr/>
        </p:nvSpPr>
        <p:spPr>
          <a:xfrm>
            <a:off x="510307" y="1385864"/>
            <a:ext cx="8633693"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In 2019, Just 22 States + DC Prohibited Workplace Discrimination Based On Sexual Orientation And Gender Identity.</a:t>
            </a:r>
            <a:endParaRPr sz="1400" b="0" i="0" u="none" strike="noStrike" cap="none">
              <a:solidFill>
                <a:srgbClr val="000000"/>
              </a:solidFill>
              <a:latin typeface="Arial"/>
              <a:ea typeface="Arial"/>
              <a:cs typeface="Arial"/>
              <a:sym typeface="Arial"/>
            </a:endParaRPr>
          </a:p>
        </p:txBody>
      </p:sp>
      <p:sp>
        <p:nvSpPr>
          <p:cNvPr id="520" name="Google Shape;520;p60"/>
          <p:cNvSpPr txBox="1"/>
          <p:nvPr/>
        </p:nvSpPr>
        <p:spPr>
          <a:xfrm>
            <a:off x="92241" y="5940038"/>
            <a:ext cx="876593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2"/>
                </a:solidFill>
                <a:latin typeface="Calibri"/>
                <a:ea typeface="Calibri"/>
                <a:cs typeface="Calibri"/>
                <a:sym typeface="Calibri"/>
              </a:rPr>
              <a:t>Source: Human Rights Campaign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61"/>
          <p:cNvSpPr/>
          <p:nvPr/>
        </p:nvSpPr>
        <p:spPr>
          <a:xfrm>
            <a:off x="5261771" y="3612824"/>
            <a:ext cx="3478191" cy="1952658"/>
          </a:xfrm>
          <a:prstGeom prst="rect">
            <a:avLst/>
          </a:prstGeom>
          <a:solidFill>
            <a:srgbClr val="F2A840">
              <a:alpha val="69019"/>
            </a:srgbClr>
          </a:solidFill>
          <a:ln>
            <a:noFill/>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7" name="Google Shape;527;p6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a:latin typeface="Libre Franklin"/>
                <a:ea typeface="Libre Franklin"/>
                <a:cs typeface="Libre Franklin"/>
                <a:sym typeface="Libre Franklin"/>
              </a:rPr>
              <a:t>A LANDMARK RULING</a:t>
            </a:r>
            <a:endParaRPr>
              <a:latin typeface="Libre Franklin"/>
              <a:ea typeface="Libre Franklin"/>
              <a:cs typeface="Libre Franklin"/>
              <a:sym typeface="Libre Franklin"/>
            </a:endParaRPr>
          </a:p>
        </p:txBody>
      </p:sp>
      <p:cxnSp>
        <p:nvCxnSpPr>
          <p:cNvPr id="528" name="Google Shape;528;p61"/>
          <p:cNvCxnSpPr/>
          <p:nvPr/>
        </p:nvCxnSpPr>
        <p:spPr>
          <a:xfrm>
            <a:off x="691116" y="2822185"/>
            <a:ext cx="7761768" cy="0"/>
          </a:xfrm>
          <a:prstGeom prst="straightConnector1">
            <a:avLst/>
          </a:prstGeom>
          <a:noFill/>
          <a:ln w="76200" cap="flat" cmpd="sng">
            <a:solidFill>
              <a:schemeClr val="dk2"/>
            </a:solidFill>
            <a:prstDash val="solid"/>
            <a:round/>
            <a:headEnd type="none" w="sm" len="sm"/>
            <a:tailEnd type="triangle" w="med" len="med"/>
          </a:ln>
          <a:effectLst>
            <a:outerShdw blurRad="40000" dist="20000" dir="5400000" rotWithShape="0">
              <a:srgbClr val="000000">
                <a:alpha val="36862"/>
              </a:srgbClr>
            </a:outerShdw>
          </a:effectLst>
        </p:spPr>
      </p:cxnSp>
      <p:cxnSp>
        <p:nvCxnSpPr>
          <p:cNvPr id="529" name="Google Shape;529;p61"/>
          <p:cNvCxnSpPr/>
          <p:nvPr/>
        </p:nvCxnSpPr>
        <p:spPr>
          <a:xfrm>
            <a:off x="6961364"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cxnSp>
        <p:nvCxnSpPr>
          <p:cNvPr id="530" name="Google Shape;530;p61"/>
          <p:cNvCxnSpPr/>
          <p:nvPr/>
        </p:nvCxnSpPr>
        <p:spPr>
          <a:xfrm>
            <a:off x="2779449"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sp>
        <p:nvSpPr>
          <p:cNvPr id="531" name="Google Shape;531;p61"/>
          <p:cNvSpPr txBox="1"/>
          <p:nvPr/>
        </p:nvSpPr>
        <p:spPr>
          <a:xfrm>
            <a:off x="5261771" y="3626494"/>
            <a:ext cx="3478192"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 Supreme Court rules it is </a:t>
            </a:r>
            <a:r>
              <a:rPr lang="en-US" sz="2000" b="1" i="0" u="sng" strike="noStrike" cap="none">
                <a:solidFill>
                  <a:schemeClr val="dk2"/>
                </a:solidFill>
                <a:latin typeface="Calibri"/>
                <a:ea typeface="Calibri"/>
                <a:cs typeface="Calibri"/>
                <a:sym typeface="Calibri"/>
              </a:rPr>
              <a:t>illegal</a:t>
            </a:r>
            <a:r>
              <a:rPr lang="en-US" sz="2000" b="0" i="0" u="none" strike="noStrike" cap="none">
                <a:solidFill>
                  <a:schemeClr val="dk2"/>
                </a:solidFill>
                <a:latin typeface="Calibri"/>
                <a:ea typeface="Calibri"/>
                <a:cs typeface="Calibri"/>
                <a:sym typeface="Calibri"/>
              </a:rPr>
              <a:t> to discriminate against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or fire an employee based on their sexual orientation or gender identity. </a:t>
            </a:r>
            <a:endParaRPr sz="1400" b="0" i="0" u="none" strike="noStrike" cap="none">
              <a:solidFill>
                <a:srgbClr val="000000"/>
              </a:solidFill>
              <a:latin typeface="Arial"/>
              <a:ea typeface="Arial"/>
              <a:cs typeface="Arial"/>
              <a:sym typeface="Arial"/>
            </a:endParaRPr>
          </a:p>
        </p:txBody>
      </p:sp>
      <p:sp>
        <p:nvSpPr>
          <p:cNvPr id="532" name="Google Shape;532;p61"/>
          <p:cNvSpPr txBox="1"/>
          <p:nvPr/>
        </p:nvSpPr>
        <p:spPr>
          <a:xfrm>
            <a:off x="691116" y="3722654"/>
            <a:ext cx="4433100"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Prior to 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It was </a:t>
            </a:r>
            <a:r>
              <a:rPr lang="en-US" sz="2000" b="1" i="1" u="none" strike="noStrike" cap="none">
                <a:solidFill>
                  <a:schemeClr val="dk2"/>
                </a:solidFill>
                <a:latin typeface="Calibri"/>
                <a:ea typeface="Calibri"/>
                <a:cs typeface="Calibri"/>
                <a:sym typeface="Calibri"/>
              </a:rPr>
              <a:t>legal</a:t>
            </a:r>
            <a:r>
              <a:rPr lang="en-US" sz="2000" b="0" i="0" u="none" strike="noStrike" cap="none">
                <a:solidFill>
                  <a:schemeClr val="dk2"/>
                </a:solidFill>
                <a:latin typeface="Calibri"/>
                <a:ea typeface="Calibri"/>
                <a:cs typeface="Calibri"/>
                <a:sym typeface="Calibri"/>
              </a:rPr>
              <a:t> to fire an employee for being gay, bisexual or transgender, </a:t>
            </a:r>
            <a:r>
              <a:rPr lang="en-US" sz="2000" b="0" i="1" u="none" strike="noStrike" cap="none">
                <a:solidFill>
                  <a:schemeClr val="dk2"/>
                </a:solidFill>
                <a:latin typeface="Calibri"/>
                <a:ea typeface="Calibri"/>
                <a:cs typeface="Calibri"/>
                <a:sym typeface="Calibri"/>
              </a:rPr>
              <a:t>in more than half of the 50 states</a:t>
            </a:r>
            <a:r>
              <a:rPr lang="en-US" sz="20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533" name="Google Shape;533;p61"/>
          <p:cNvSpPr txBox="1"/>
          <p:nvPr/>
        </p:nvSpPr>
        <p:spPr>
          <a:xfrm>
            <a:off x="1877786" y="1659522"/>
            <a:ext cx="5633357"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2"/>
                </a:solidFill>
                <a:latin typeface="Calibri"/>
                <a:ea typeface="Calibri"/>
                <a:cs typeface="Calibri"/>
                <a:sym typeface="Calibri"/>
              </a:rPr>
              <a:t>Bostock v. Clayton County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6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41</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sz="3300">
                <a:latin typeface="Libre Franklin"/>
                <a:ea typeface="Libre Franklin"/>
                <a:cs typeface="Libre Franklin"/>
                <a:sym typeface="Libre Franklin"/>
              </a:rPr>
              <a:t>BOSTOCK V. CLAYTON COUNTY</a:t>
            </a:r>
          </a:p>
        </p:txBody>
      </p:sp>
      <p:sp>
        <p:nvSpPr>
          <p:cNvPr id="542" name="Google Shape;542;p62"/>
          <p:cNvSpPr txBox="1"/>
          <p:nvPr/>
        </p:nvSpPr>
        <p:spPr>
          <a:xfrm>
            <a:off x="914400" y="1659522"/>
            <a:ext cx="762544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Employment Discrimination is Illegal</a:t>
            </a:r>
            <a:endParaRPr sz="1400" b="0" i="0" u="none" strike="noStrike" cap="none">
              <a:solidFill>
                <a:srgbClr val="000000"/>
              </a:solidFill>
              <a:latin typeface="Arial"/>
              <a:ea typeface="Arial"/>
              <a:cs typeface="Arial"/>
              <a:sym typeface="Arial"/>
            </a:endParaRPr>
          </a:p>
        </p:txBody>
      </p:sp>
      <p:sp>
        <p:nvSpPr>
          <p:cNvPr id="543" name="Google Shape;543;p62"/>
          <p:cNvSpPr txBox="1"/>
          <p:nvPr/>
        </p:nvSpPr>
        <p:spPr>
          <a:xfrm>
            <a:off x="759278" y="3162076"/>
            <a:ext cx="7625443"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VII of the 1964 Civil Rights Act </a:t>
            </a:r>
            <a:r>
              <a:rPr lang="en-US" sz="2400" b="0" i="0" u="none" strike="noStrike" cap="none">
                <a:solidFill>
                  <a:schemeClr val="dk2"/>
                </a:solidFill>
                <a:latin typeface="Calibri"/>
                <a:ea typeface="Calibri"/>
                <a:cs typeface="Calibri"/>
                <a:sym typeface="Calibri"/>
              </a:rPr>
              <a:t>prohibits employment discrimination based on race, color, religion, sex and national origin. </a:t>
            </a:r>
            <a:r>
              <a:rPr lang="en-US" sz="2400" b="1" i="0" u="none" strike="noStrike" cap="none">
                <a:solidFill>
                  <a:schemeClr val="dk2"/>
                </a:solidFill>
                <a:latin typeface="Calibri"/>
                <a:ea typeface="Calibri"/>
                <a:cs typeface="Calibri"/>
                <a:sym typeface="Calibri"/>
              </a:rPr>
              <a:t>Bostock interprets “sex” to </a:t>
            </a:r>
            <a:r>
              <a:rPr lang="en-US" sz="2400" b="1" i="0" u="sng" strike="noStrike" cap="none">
                <a:solidFill>
                  <a:schemeClr val="dk2"/>
                </a:solidFill>
                <a:latin typeface="Calibri"/>
                <a:ea typeface="Calibri"/>
                <a:cs typeface="Calibri"/>
                <a:sym typeface="Calibri"/>
              </a:rPr>
              <a:t>include</a:t>
            </a:r>
            <a:r>
              <a:rPr lang="en-US" sz="2400" b="1" i="0" u="none" strike="noStrike" cap="none">
                <a:solidFill>
                  <a:schemeClr val="dk2"/>
                </a:solidFill>
                <a:latin typeface="Calibri"/>
                <a:ea typeface="Calibri"/>
                <a:cs typeface="Calibri"/>
                <a:sym typeface="Calibri"/>
              </a:rPr>
              <a:t> gender identity and sexual orientation.</a:t>
            </a:r>
            <a:endParaRPr sz="1400" b="0" i="0" u="none" strike="noStrike" cap="none">
              <a:solidFill>
                <a:srgbClr val="000000"/>
              </a:solidFill>
              <a:latin typeface="Arial"/>
              <a:ea typeface="Arial"/>
              <a:cs typeface="Arial"/>
              <a:sym typeface="Arial"/>
            </a:endParaRPr>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42</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63"/>
          <p:cNvSpPr txBox="1"/>
          <p:nvPr/>
        </p:nvSpPr>
        <p:spPr>
          <a:xfrm>
            <a:off x="914400" y="1659522"/>
            <a:ext cx="762544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Discrimination in Educational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Programs is Illegal</a:t>
            </a:r>
            <a:endParaRPr sz="1400" b="0" i="0" u="none" strike="noStrike" cap="none">
              <a:solidFill>
                <a:srgbClr val="000000"/>
              </a:solidFill>
              <a:latin typeface="Arial"/>
              <a:ea typeface="Arial"/>
              <a:cs typeface="Arial"/>
              <a:sym typeface="Arial"/>
            </a:endParaRPr>
          </a:p>
        </p:txBody>
      </p:sp>
      <p:sp>
        <p:nvSpPr>
          <p:cNvPr id="552" name="Google Shape;552;p63"/>
          <p:cNvSpPr txBox="1"/>
          <p:nvPr/>
        </p:nvSpPr>
        <p:spPr>
          <a:xfrm>
            <a:off x="759278" y="3429000"/>
            <a:ext cx="762544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IX of the Education Amendments Act of 1972 </a:t>
            </a:r>
            <a:r>
              <a:rPr lang="en-US" sz="2400" b="0" i="0" u="none" strike="noStrike" cap="none">
                <a:solidFill>
                  <a:schemeClr val="dk2"/>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400" b="0" i="0" u="none" strike="noStrike" cap="none">
              <a:solidFill>
                <a:srgbClr val="000000"/>
              </a:solidFill>
              <a:latin typeface="Arial"/>
              <a:ea typeface="Arial"/>
              <a:cs typeface="Arial"/>
              <a:sym typeface="Arial"/>
            </a:endParaRPr>
          </a:p>
        </p:txBody>
      </p:sp>
      <p:sp>
        <p:nvSpPr>
          <p:cNvPr id="553" name="Google Shape;553;p63"/>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algn="r"/>
            <a:r>
              <a:rPr lang="en-US" sz="3300">
                <a:solidFill>
                  <a:schemeClr val="dk2"/>
                </a:solidFill>
                <a:latin typeface="Libre Franklin"/>
                <a:sym typeface="Libre Franklin"/>
              </a:rPr>
              <a:t>Title IX</a:t>
            </a:r>
            <a:endParaRPr lang="en-US">
              <a:solidFill>
                <a:schemeClr val="dk2"/>
              </a:solidFill>
            </a:endParaRPr>
          </a:p>
        </p:txBody>
      </p:sp>
      <p:sp>
        <p:nvSpPr>
          <p:cNvPr id="554" name="Google Shape;554;p6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43</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052D4-E10C-1BEE-2A85-8EEA58FCC180}"/>
              </a:ext>
            </a:extLst>
          </p:cNvPr>
          <p:cNvSpPr>
            <a:spLocks noGrp="1"/>
          </p:cNvSpPr>
          <p:nvPr>
            <p:ph type="title"/>
          </p:nvPr>
        </p:nvSpPr>
        <p:spPr/>
        <p:txBody>
          <a:bodyPr/>
          <a:lstStyle/>
          <a:p>
            <a:r>
              <a:rPr lang="en-US"/>
              <a:t>Title IX—Update May 2024</a:t>
            </a:r>
          </a:p>
        </p:txBody>
      </p:sp>
      <p:sp>
        <p:nvSpPr>
          <p:cNvPr id="3" name="Text Placeholder 2">
            <a:extLst>
              <a:ext uri="{FF2B5EF4-FFF2-40B4-BE49-F238E27FC236}">
                <a16:creationId xmlns:a16="http://schemas.microsoft.com/office/drawing/2014/main" id="{792D838F-5340-3017-C994-0BD18B9E6714}"/>
              </a:ext>
            </a:extLst>
          </p:cNvPr>
          <p:cNvSpPr>
            <a:spLocks noGrp="1"/>
          </p:cNvSpPr>
          <p:nvPr>
            <p:ph type="body" idx="1"/>
          </p:nvPr>
        </p:nvSpPr>
        <p:spPr>
          <a:xfrm>
            <a:off x="457200" y="1054483"/>
            <a:ext cx="8229600" cy="5174589"/>
          </a:xfrm>
        </p:spPr>
        <p:txBody>
          <a:bodyPr/>
          <a:lstStyle/>
          <a:p>
            <a:r>
              <a:rPr lang="en-US" sz="2200">
                <a:solidFill>
                  <a:srgbClr val="002060"/>
                </a:solidFill>
              </a:rPr>
              <a:t>Some schools and districts are implementing gender-affirming policies and practices</a:t>
            </a:r>
          </a:p>
          <a:p>
            <a:r>
              <a:rPr lang="en-US" sz="2200">
                <a:solidFill>
                  <a:srgbClr val="002060"/>
                </a:solidFill>
              </a:rPr>
              <a:t>Dozens of states are trying to license LGBTQ+ discrimination under the guise of “protecting children” or by claiming it is a right because of religious freedom. </a:t>
            </a:r>
          </a:p>
          <a:p>
            <a:r>
              <a:rPr lang="en-US" sz="2200">
                <a:solidFill>
                  <a:srgbClr val="002060"/>
                </a:solidFill>
              </a:rPr>
              <a:t>More than two dozen states have now passed variations of legislation that limits, further marginalizes, and in some cases criminalizes efforts to support LGBTQ+ youth and adults.</a:t>
            </a:r>
          </a:p>
          <a:p>
            <a:r>
              <a:rPr lang="en-US" sz="2200">
                <a:solidFill>
                  <a:srgbClr val="002060"/>
                </a:solidFill>
              </a:rPr>
              <a:t> Many of these attacks on LGBTQ+ people are being challenged in court with hope they will be struck down under the reasoning of Bostock. </a:t>
            </a:r>
          </a:p>
          <a:p>
            <a:r>
              <a:rPr lang="en-US" sz="2200">
                <a:solidFill>
                  <a:srgbClr val="002060"/>
                </a:solidFill>
              </a:rPr>
              <a:t>With the current make-up of the Supreme Court and their record of overturning precedent-setting cases, nothing is guaranteed.</a:t>
            </a:r>
          </a:p>
          <a:p>
            <a:endParaRPr lang="en-US"/>
          </a:p>
        </p:txBody>
      </p:sp>
    </p:spTree>
    <p:extLst>
      <p:ext uri="{BB962C8B-B14F-4D97-AF65-F5344CB8AC3E}">
        <p14:creationId xmlns:p14="http://schemas.microsoft.com/office/powerpoint/2010/main" val="10955492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64"/>
          <p:cNvSpPr txBox="1">
            <a:spLocks noGrp="1"/>
          </p:cNvSpPr>
          <p:nvPr>
            <p:ph type="title"/>
          </p:nvPr>
        </p:nvSpPr>
        <p:spPr>
          <a:xfrm>
            <a:off x="296778" y="1461463"/>
            <a:ext cx="8589313" cy="78697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2400" b="1"/>
              <a:t>Several states have now passed legislation to restrict LGBTQ+ rights, including:</a:t>
            </a:r>
            <a:endParaRPr/>
          </a:p>
        </p:txBody>
      </p:sp>
      <p:sp>
        <p:nvSpPr>
          <p:cNvPr id="561" name="Google Shape;561;p64"/>
          <p:cNvSpPr txBox="1">
            <a:spLocks noGrp="1"/>
          </p:cNvSpPr>
          <p:nvPr>
            <p:ph type="body" idx="1"/>
          </p:nvPr>
        </p:nvSpPr>
        <p:spPr>
          <a:xfrm>
            <a:off x="457200" y="2351163"/>
            <a:ext cx="8229600" cy="3110833"/>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r>
              <a:rPr lang="en-US" sz="2400"/>
              <a:t>Prohibiting or criminalizing healthcare for transgender youth</a:t>
            </a:r>
            <a:endParaRPr/>
          </a:p>
          <a:p>
            <a:pPr marL="342900" lvl="0" indent="-342900" algn="l" rtl="0">
              <a:lnSpc>
                <a:spcPct val="100000"/>
              </a:lnSpc>
              <a:spcBef>
                <a:spcPts val="480"/>
              </a:spcBef>
              <a:spcAft>
                <a:spcPts val="0"/>
              </a:spcAft>
              <a:buClr>
                <a:schemeClr val="dk2"/>
              </a:buClr>
              <a:buSzPts val="2400"/>
              <a:buChar char="•"/>
            </a:pPr>
            <a:r>
              <a:rPr lang="en-US" sz="2400"/>
              <a:t>Mandating single-sex facility restrictions</a:t>
            </a:r>
            <a:endParaRPr/>
          </a:p>
          <a:p>
            <a:pPr marL="342900" lvl="0" indent="-342900" algn="l" rtl="0">
              <a:lnSpc>
                <a:spcPct val="100000"/>
              </a:lnSpc>
              <a:spcBef>
                <a:spcPts val="480"/>
              </a:spcBef>
              <a:spcAft>
                <a:spcPts val="0"/>
              </a:spcAft>
              <a:buClr>
                <a:schemeClr val="dk2"/>
              </a:buClr>
              <a:buSzPts val="2400"/>
              <a:buChar char="•"/>
            </a:pPr>
            <a:r>
              <a:rPr lang="en-US" sz="2400"/>
              <a:t>Excluding transgender youth from athletics</a:t>
            </a:r>
            <a:endParaRPr/>
          </a:p>
          <a:p>
            <a:pPr marL="342900" lvl="0" indent="-342900" algn="l" rtl="0">
              <a:lnSpc>
                <a:spcPct val="100000"/>
              </a:lnSpc>
              <a:spcBef>
                <a:spcPts val="480"/>
              </a:spcBef>
              <a:spcAft>
                <a:spcPts val="0"/>
              </a:spcAft>
              <a:buClr>
                <a:schemeClr val="dk2"/>
              </a:buClr>
              <a:buSzPts val="2400"/>
              <a:buChar char="•"/>
            </a:pPr>
            <a:r>
              <a:rPr lang="en-US" sz="2400"/>
              <a:t>Enacting restrictions on identification documents</a:t>
            </a:r>
          </a:p>
          <a:p>
            <a:pPr marL="342900" lvl="0" indent="-342900" algn="l" rtl="0">
              <a:lnSpc>
                <a:spcPct val="100000"/>
              </a:lnSpc>
              <a:spcBef>
                <a:spcPts val="480"/>
              </a:spcBef>
              <a:spcAft>
                <a:spcPts val="0"/>
              </a:spcAft>
              <a:buClr>
                <a:schemeClr val="dk2"/>
              </a:buClr>
              <a:buSzPts val="2400"/>
              <a:buChar char="•"/>
            </a:pPr>
            <a:r>
              <a:rPr lang="en-US" sz="2400"/>
              <a:t>Bans on books, curricula, and discussion of LGBTQ+ issues in classrooms </a:t>
            </a:r>
            <a:endParaRPr/>
          </a:p>
          <a:p>
            <a:pPr marL="342900" lvl="0" indent="-342900" algn="l" rtl="0">
              <a:lnSpc>
                <a:spcPct val="100000"/>
              </a:lnSpc>
              <a:spcBef>
                <a:spcPts val="480"/>
              </a:spcBef>
              <a:spcAft>
                <a:spcPts val="0"/>
              </a:spcAft>
              <a:buClr>
                <a:schemeClr val="dk2"/>
              </a:buClr>
              <a:buSzPts val="2400"/>
              <a:buChar char="•"/>
            </a:pPr>
            <a:r>
              <a:rPr lang="en-US" sz="2400"/>
              <a:t>Exemptions to anti-discrimination laws for “religious or moral” beliefs</a:t>
            </a:r>
            <a:endParaRPr/>
          </a:p>
          <a:p>
            <a:pPr marL="0" lvl="0" indent="0" algn="l" rtl="0">
              <a:lnSpc>
                <a:spcPct val="100000"/>
              </a:lnSpc>
              <a:spcBef>
                <a:spcPts val="640"/>
              </a:spcBef>
              <a:spcAft>
                <a:spcPts val="0"/>
              </a:spcAft>
              <a:buClr>
                <a:schemeClr val="dk2"/>
              </a:buClr>
              <a:buSzPts val="3200"/>
              <a:buNone/>
            </a:pPr>
            <a:endParaRPr/>
          </a:p>
        </p:txBody>
      </p:sp>
      <p:sp>
        <p:nvSpPr>
          <p:cNvPr id="562" name="Google Shape;562;p64"/>
          <p:cNvSpPr txBox="1"/>
          <p:nvPr/>
        </p:nvSpPr>
        <p:spPr>
          <a:xfrm>
            <a:off x="457200" y="5766796"/>
            <a:ext cx="3954379"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alibri"/>
                <a:ea typeface="Calibri"/>
                <a:cs typeface="Calibri"/>
                <a:sym typeface="Calibri"/>
              </a:rPr>
              <a:t>Source: ACLU.org</a:t>
            </a:r>
            <a:endParaRPr sz="1400" b="0" i="0" u="none" strike="noStrike" cap="none">
              <a:solidFill>
                <a:srgbClr val="000000"/>
              </a:solidFill>
              <a:latin typeface="Arial"/>
              <a:ea typeface="Arial"/>
              <a:cs typeface="Arial"/>
              <a:sym typeface="Arial"/>
            </a:endParaRPr>
          </a:p>
        </p:txBody>
      </p:sp>
      <p:sp>
        <p:nvSpPr>
          <p:cNvPr id="563" name="Google Shape;563;p64"/>
          <p:cNvSpPr txBox="1"/>
          <p:nvPr/>
        </p:nvSpPr>
        <p:spPr>
          <a:xfrm>
            <a:off x="914400" y="2918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600" b="0" i="0" u="none" strike="noStrike" cap="none">
                <a:solidFill>
                  <a:schemeClr val="dk2"/>
                </a:solidFill>
                <a:latin typeface="Libre Franklin"/>
                <a:ea typeface="Libre Franklin"/>
                <a:cs typeface="Libre Franklin"/>
                <a:sym typeface="Libre Franklin"/>
              </a:rPr>
              <a:t>ANTI-LGBTQ+ LEGISLATION</a:t>
            </a:r>
            <a:endParaRPr sz="1400" b="0" i="0" u="none" strike="noStrike" cap="none">
              <a:solidFill>
                <a:srgbClr val="000000"/>
              </a:solidFill>
              <a:latin typeface="Arial"/>
              <a:ea typeface="Arial"/>
              <a:cs typeface="Arial"/>
              <a:sym typeface="Arial"/>
            </a:endParaRPr>
          </a:p>
        </p:txBody>
      </p:sp>
      <p:sp>
        <p:nvSpPr>
          <p:cNvPr id="564" name="Google Shape;564;p6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45</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p67"/>
          <p:cNvSpPr txBox="1">
            <a:spLocks noGrp="1"/>
          </p:cNvSpPr>
          <p:nvPr>
            <p:ph type="body" idx="1"/>
          </p:nvPr>
        </p:nvSpPr>
        <p:spPr>
          <a:xfrm>
            <a:off x="457200" y="2527300"/>
            <a:ext cx="8229600" cy="35988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r>
              <a:rPr lang="en-US" sz="2400"/>
              <a:t>The Bostock ruling only applies to employment discrimination.</a:t>
            </a:r>
            <a:endParaRPr/>
          </a:p>
          <a:p>
            <a:pPr marL="342900" lvl="0" indent="-342900" algn="l" rtl="0">
              <a:lnSpc>
                <a:spcPct val="100000"/>
              </a:lnSpc>
              <a:spcBef>
                <a:spcPts val="480"/>
              </a:spcBef>
              <a:spcAft>
                <a:spcPts val="0"/>
              </a:spcAft>
              <a:buClr>
                <a:schemeClr val="dk2"/>
              </a:buClr>
              <a:buSzPts val="2400"/>
              <a:buChar char="•"/>
            </a:pPr>
            <a:r>
              <a:rPr lang="en-US" sz="2400"/>
              <a:t>Discrimination in other areas (e.g., housing) is still legal in many states.</a:t>
            </a:r>
            <a:endParaRPr/>
          </a:p>
          <a:p>
            <a:pPr marL="342900" lvl="0" indent="-342900" algn="l" rtl="0">
              <a:lnSpc>
                <a:spcPct val="100000"/>
              </a:lnSpc>
              <a:spcBef>
                <a:spcPts val="480"/>
              </a:spcBef>
              <a:spcAft>
                <a:spcPts val="0"/>
              </a:spcAft>
              <a:buClr>
                <a:schemeClr val="dk2"/>
              </a:buClr>
              <a:buSzPts val="2400"/>
              <a:buChar char="•"/>
            </a:pPr>
            <a:r>
              <a:rPr lang="en-US" sz="2400"/>
              <a:t>The Equality Act – a federal law currently stalled in Congress - would end discrimination across all areas for LGBTQ+ people.</a:t>
            </a:r>
            <a:endParaRPr/>
          </a:p>
          <a:p>
            <a:pPr marL="0" lvl="0" indent="0" algn="ctr" rtl="0">
              <a:lnSpc>
                <a:spcPct val="100000"/>
              </a:lnSpc>
              <a:spcBef>
                <a:spcPts val="560"/>
              </a:spcBef>
              <a:spcAft>
                <a:spcPts val="0"/>
              </a:spcAft>
              <a:buClr>
                <a:schemeClr val="dk2"/>
              </a:buClr>
              <a:buSzPts val="2800"/>
              <a:buNone/>
            </a:pPr>
            <a:endParaRPr sz="2800" b="1"/>
          </a:p>
        </p:txBody>
      </p:sp>
      <p:sp>
        <p:nvSpPr>
          <p:cNvPr id="571" name="Google Shape;571;p67"/>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600" b="0" i="0" u="none" strike="noStrike" cap="none">
                <a:solidFill>
                  <a:schemeClr val="dk2"/>
                </a:solidFill>
                <a:latin typeface="Libre Franklin"/>
                <a:ea typeface="Libre Franklin"/>
                <a:cs typeface="Libre Franklin"/>
                <a:sym typeface="Libre Franklin"/>
              </a:rPr>
              <a:t>WHAT WE KNOW TODAY</a:t>
            </a:r>
            <a:endParaRPr sz="1400" b="0" i="0" u="none" strike="noStrike" cap="none">
              <a:solidFill>
                <a:srgbClr val="000000"/>
              </a:solidFill>
              <a:latin typeface="Arial"/>
              <a:ea typeface="Arial"/>
              <a:cs typeface="Arial"/>
              <a:sym typeface="Arial"/>
            </a:endParaRPr>
          </a:p>
        </p:txBody>
      </p:sp>
      <p:sp>
        <p:nvSpPr>
          <p:cNvPr id="572" name="Google Shape;572;p6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46</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6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TURN &amp; TALK</a:t>
            </a:r>
            <a:endParaRPr/>
          </a:p>
        </p:txBody>
      </p:sp>
      <p:sp>
        <p:nvSpPr>
          <p:cNvPr id="580" name="Google Shape;580;p68"/>
          <p:cNvSpPr/>
          <p:nvPr/>
        </p:nvSpPr>
        <p:spPr>
          <a:xfrm>
            <a:off x="2524125" y="1211489"/>
            <a:ext cx="4095750" cy="2643219"/>
          </a:xfrm>
          <a:prstGeom prst="rect">
            <a:avLst/>
          </a:prstGeom>
          <a:solidFill>
            <a:srgbClr val="F2872F"/>
          </a:solidFill>
          <a:ln w="9525" cap="flat" cmpd="sng">
            <a:solidFill>
              <a:srgbClr val="FFC000"/>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581" name="Google Shape;581;p68"/>
          <p:cNvPicPr preferRelativeResize="0"/>
          <p:nvPr/>
        </p:nvPicPr>
        <p:blipFill rotWithShape="1">
          <a:blip r:embed="rId3">
            <a:alphaModFix/>
          </a:blip>
          <a:srcRect/>
          <a:stretch/>
        </p:blipFill>
        <p:spPr>
          <a:xfrm>
            <a:off x="2711450" y="1412569"/>
            <a:ext cx="3721100" cy="2241058"/>
          </a:xfrm>
          <a:prstGeom prst="rect">
            <a:avLst/>
          </a:prstGeom>
          <a:noFill/>
          <a:ln>
            <a:noFill/>
          </a:ln>
        </p:spPr>
      </p:pic>
      <p:sp>
        <p:nvSpPr>
          <p:cNvPr id="582" name="Google Shape;582;p68"/>
          <p:cNvSpPr txBox="1"/>
          <p:nvPr/>
        </p:nvSpPr>
        <p:spPr>
          <a:xfrm>
            <a:off x="542260" y="4113734"/>
            <a:ext cx="8059479" cy="1938992"/>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2"/>
              </a:buClr>
              <a:buSzPts val="2400"/>
              <a:buFont typeface="Arial"/>
              <a:buAutoNum type="arabicPeriod"/>
            </a:pPr>
            <a:r>
              <a:rPr lang="en-US" sz="2400" b="0" i="0" u="none" strike="noStrike" cap="none">
                <a:solidFill>
                  <a:schemeClr val="dk2"/>
                </a:solidFill>
                <a:latin typeface="Calibri"/>
                <a:ea typeface="Calibri"/>
                <a:cs typeface="Calibri"/>
                <a:sym typeface="Calibri"/>
              </a:rPr>
              <a:t>How have past and recent federal laws impacted LGBTQ+ individuals?</a:t>
            </a:r>
            <a:endParaRPr lang="en-US" sz="1400" b="0" i="0" u="none" strike="noStrike" cap="none">
              <a:solidFill>
                <a:schemeClr val="dk2"/>
              </a:solidFill>
              <a:latin typeface="Arial"/>
              <a:ea typeface="Arial"/>
              <a:cs typeface="Arial"/>
              <a:sym typeface="Arial"/>
            </a:endParaRPr>
          </a:p>
          <a:p>
            <a:pPr marL="342900" marR="0" lvl="0" indent="-190500" algn="l" rtl="0">
              <a:lnSpc>
                <a:spcPct val="100000"/>
              </a:lnSpc>
              <a:spcBef>
                <a:spcPts val="0"/>
              </a:spcBef>
              <a:spcAft>
                <a:spcPts val="0"/>
              </a:spcAft>
              <a:buClr>
                <a:schemeClr val="dk2"/>
              </a:buClr>
              <a:buSzPts val="2400"/>
              <a:buFont typeface="Arial"/>
              <a:buNone/>
            </a:pPr>
            <a:endParaRPr sz="2400" b="0" i="0" u="none" strike="noStrike" cap="none">
              <a:solidFill>
                <a:schemeClr val="dk2"/>
              </a:solidFill>
              <a:latin typeface="Calibri"/>
              <a:ea typeface="Calibri"/>
              <a:cs typeface="Calibri"/>
              <a:sym typeface="Calibri"/>
            </a:endParaRPr>
          </a:p>
          <a:p>
            <a:pPr>
              <a:buClr>
                <a:schemeClr val="dk2"/>
              </a:buClr>
              <a:buSzPts val="2400"/>
            </a:pPr>
            <a:r>
              <a:rPr lang="en-US" sz="2400">
                <a:solidFill>
                  <a:schemeClr val="dk2"/>
                </a:solidFill>
                <a:latin typeface="Calibri"/>
                <a:ea typeface="Calibri"/>
                <a:cs typeface="Calibri"/>
                <a:sym typeface="Calibri"/>
              </a:rPr>
              <a:t>2. How </a:t>
            </a:r>
            <a:r>
              <a:rPr lang="en-US" sz="2400" b="0" i="0" u="none" strike="noStrike" cap="none">
                <a:solidFill>
                  <a:schemeClr val="dk2"/>
                </a:solidFill>
                <a:latin typeface="Calibri"/>
                <a:ea typeface="Calibri"/>
                <a:cs typeface="Calibri"/>
                <a:sym typeface="Calibri"/>
              </a:rPr>
              <a:t>does the Bostock ruling impact LGBTQ+ members? How does it impact the work of </a:t>
            </a:r>
            <a:r>
              <a:rPr lang="en-US" sz="2400" b="0" i="0" u="none" strike="noStrike" cap="none" err="1">
                <a:solidFill>
                  <a:schemeClr val="dk2"/>
                </a:solidFill>
                <a:latin typeface="Calibri"/>
                <a:ea typeface="Calibri"/>
                <a:cs typeface="Calibri"/>
                <a:sym typeface="Calibri"/>
              </a:rPr>
              <a:t>UniServ</a:t>
            </a:r>
            <a:r>
              <a:rPr lang="en-US" sz="2400" b="0" i="0" u="none" strike="noStrike" cap="none">
                <a:solidFill>
                  <a:schemeClr val="dk2"/>
                </a:solidFill>
                <a:latin typeface="Calibri"/>
                <a:ea typeface="Calibri"/>
                <a:cs typeface="Calibri"/>
                <a:sym typeface="Calibri"/>
              </a:rPr>
              <a:t> directors?</a:t>
            </a:r>
            <a:r>
              <a:rPr lang="en-US" sz="2400">
                <a:solidFill>
                  <a:schemeClr val="dk2"/>
                </a:solidFill>
                <a:latin typeface="Calibri"/>
                <a:ea typeface="Calibri"/>
                <a:cs typeface="Calibri"/>
                <a:sym typeface="Calibri"/>
              </a:rPr>
              <a:t>  </a:t>
            </a:r>
            <a:endParaRPr sz="1400" b="0" i="0" u="none" strike="noStrike" cap="none">
              <a:solidFill>
                <a:schemeClr val="dk2"/>
              </a:solidFill>
              <a:latin typeface="Arial"/>
              <a:ea typeface="Arial"/>
              <a:cs typeface="Arial"/>
            </a:endParaRPr>
          </a:p>
        </p:txBody>
      </p:sp>
      <p:sp>
        <p:nvSpPr>
          <p:cNvPr id="584" name="Google Shape;584;p6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47</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p7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STATE &amp; LOCAL LAWS ON THE RISE</a:t>
            </a:r>
            <a:endParaRPr/>
          </a:p>
        </p:txBody>
      </p:sp>
      <p:sp>
        <p:nvSpPr>
          <p:cNvPr id="591" name="Google Shape;591;p78"/>
          <p:cNvSpPr txBox="1">
            <a:spLocks noGrp="1"/>
          </p:cNvSpPr>
          <p:nvPr>
            <p:ph type="body" idx="1"/>
          </p:nvPr>
        </p:nvSpPr>
        <p:spPr>
          <a:xfrm>
            <a:off x="457200" y="1251072"/>
            <a:ext cx="8229600" cy="31743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r>
              <a:rPr lang="en-US" sz="2400"/>
              <a:t>In the absence of federal law that protects LGBTQ+ individuals, states are rushing to pass legislation.</a:t>
            </a:r>
            <a:endParaRPr/>
          </a:p>
          <a:p>
            <a:pPr marL="342900" lvl="0" indent="-342900" algn="l" rtl="0">
              <a:lnSpc>
                <a:spcPct val="100000"/>
              </a:lnSpc>
              <a:spcBef>
                <a:spcPts val="480"/>
              </a:spcBef>
              <a:spcAft>
                <a:spcPts val="0"/>
              </a:spcAft>
              <a:buClr>
                <a:schemeClr val="dk2"/>
              </a:buClr>
              <a:buSzPts val="2400"/>
              <a:buChar char="•"/>
            </a:pPr>
            <a:r>
              <a:rPr lang="en-US" sz="2400"/>
              <a:t>State laws range from being affirming to harmful of LGBTQ+ individuals &amp; their families. </a:t>
            </a:r>
            <a:endParaRPr/>
          </a:p>
          <a:p>
            <a:pPr marL="342900" lvl="0" indent="-342900" algn="l" rtl="0">
              <a:lnSpc>
                <a:spcPct val="100000"/>
              </a:lnSpc>
              <a:spcBef>
                <a:spcPts val="480"/>
              </a:spcBef>
              <a:spcAft>
                <a:spcPts val="0"/>
              </a:spcAft>
              <a:buClr>
                <a:schemeClr val="dk2"/>
              </a:buClr>
              <a:buSzPts val="2400"/>
              <a:buChar char="•"/>
            </a:pPr>
            <a:r>
              <a:rPr lang="en-US" sz="2400"/>
              <a:t>Local School Boards have joined in passing policies that affirm or further marginalize/erase the history and lived experiences of LGBTQ+ and BIPOC students.</a:t>
            </a:r>
            <a:endParaRPr/>
          </a:p>
        </p:txBody>
      </p:sp>
      <p:pic>
        <p:nvPicPr>
          <p:cNvPr id="2" name="Picture 2" descr="A picture containing indoor, floor&#10;&#10;Description automatically generated">
            <a:extLst>
              <a:ext uri="{FF2B5EF4-FFF2-40B4-BE49-F238E27FC236}">
                <a16:creationId xmlns:a16="http://schemas.microsoft.com/office/drawing/2014/main" id="{89B9A619-3E9F-4FA7-0A39-0CE334127757}"/>
              </a:ext>
            </a:extLst>
          </p:cNvPr>
          <p:cNvPicPr>
            <a:picLocks noChangeAspect="1"/>
          </p:cNvPicPr>
          <p:nvPr/>
        </p:nvPicPr>
        <p:blipFill>
          <a:blip r:embed="rId3"/>
          <a:stretch>
            <a:fillRect/>
          </a:stretch>
        </p:blipFill>
        <p:spPr>
          <a:xfrm>
            <a:off x="5189881" y="3776132"/>
            <a:ext cx="3391995" cy="226081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Google Shape;597;p8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IMPACT ON EDUCATORS</a:t>
            </a:r>
            <a:endParaRPr/>
          </a:p>
        </p:txBody>
      </p:sp>
      <p:pic>
        <p:nvPicPr>
          <p:cNvPr id="598" name="Google Shape;598;p82"/>
          <p:cNvPicPr preferRelativeResize="0">
            <a:picLocks noGrp="1"/>
          </p:cNvPicPr>
          <p:nvPr>
            <p:ph type="body" idx="1"/>
          </p:nvPr>
        </p:nvPicPr>
        <p:blipFill rotWithShape="1">
          <a:blip r:embed="rId3">
            <a:alphaModFix/>
          </a:blip>
          <a:srcRect/>
          <a:stretch/>
        </p:blipFill>
        <p:spPr>
          <a:xfrm>
            <a:off x="2336767" y="1034716"/>
            <a:ext cx="4946621" cy="5079416"/>
          </a:xfrm>
          <a:prstGeom prst="rect">
            <a:avLst/>
          </a:prstGeom>
          <a:noFill/>
          <a:ln>
            <a:noFill/>
          </a:ln>
        </p:spPr>
      </p:pic>
      <p:cxnSp>
        <p:nvCxnSpPr>
          <p:cNvPr id="599" name="Google Shape;599;p82"/>
          <p:cNvCxnSpPr/>
          <p:nvPr/>
        </p:nvCxnSpPr>
        <p:spPr>
          <a:xfrm>
            <a:off x="3549316" y="4475748"/>
            <a:ext cx="216568" cy="0"/>
          </a:xfrm>
          <a:prstGeom prst="straightConnector1">
            <a:avLst/>
          </a:prstGeom>
          <a:noFill/>
          <a:ln w="38100" cap="flat" cmpd="sng">
            <a:solidFill>
              <a:schemeClr val="dk1"/>
            </a:solidFill>
            <a:prstDash val="solid"/>
            <a:round/>
            <a:headEnd type="none" w="sm" len="sm"/>
            <a:tailEnd type="none" w="sm" len="sm"/>
          </a:ln>
          <a:effectLst>
            <a:outerShdw blurRad="40000" dist="20000" dir="5400000" rotWithShape="0">
              <a:srgbClr val="000000">
                <a:alpha val="36862"/>
              </a:srgbClr>
            </a:outerShdw>
          </a:effectLst>
        </p:spPr>
      </p:cxn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8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FIGHTING BACK</a:t>
            </a:r>
            <a:endParaRPr/>
          </a:p>
        </p:txBody>
      </p:sp>
      <p:pic>
        <p:nvPicPr>
          <p:cNvPr id="606" name="Google Shape;606;p84"/>
          <p:cNvPicPr preferRelativeResize="0"/>
          <p:nvPr/>
        </p:nvPicPr>
        <p:blipFill rotWithShape="1">
          <a:blip r:embed="rId3">
            <a:alphaModFix/>
          </a:blip>
          <a:srcRect/>
          <a:stretch/>
        </p:blipFill>
        <p:spPr>
          <a:xfrm rot="-533520">
            <a:off x="82759" y="1328269"/>
            <a:ext cx="6644352" cy="1383482"/>
          </a:xfrm>
          <a:prstGeom prst="rect">
            <a:avLst/>
          </a:prstGeom>
          <a:noFill/>
          <a:ln w="9525" cap="flat" cmpd="sng">
            <a:solidFill>
              <a:srgbClr val="595959"/>
            </a:solidFill>
            <a:prstDash val="solid"/>
            <a:round/>
            <a:headEnd type="none" w="sm" len="sm"/>
            <a:tailEnd type="none" w="sm" len="sm"/>
          </a:ln>
        </p:spPr>
      </p:pic>
      <p:pic>
        <p:nvPicPr>
          <p:cNvPr id="607" name="Google Shape;607;p84"/>
          <p:cNvPicPr preferRelativeResize="0"/>
          <p:nvPr/>
        </p:nvPicPr>
        <p:blipFill rotWithShape="1">
          <a:blip r:embed="rId4">
            <a:alphaModFix/>
          </a:blip>
          <a:srcRect/>
          <a:stretch/>
        </p:blipFill>
        <p:spPr>
          <a:xfrm rot="303323">
            <a:off x="2971798" y="2095201"/>
            <a:ext cx="5739063" cy="2417499"/>
          </a:xfrm>
          <a:prstGeom prst="rect">
            <a:avLst/>
          </a:prstGeom>
          <a:noFill/>
          <a:ln w="9525" cap="flat" cmpd="sng">
            <a:solidFill>
              <a:srgbClr val="595959"/>
            </a:solidFill>
            <a:prstDash val="solid"/>
            <a:round/>
            <a:headEnd type="none" w="sm" len="sm"/>
            <a:tailEnd type="none" w="sm" len="sm"/>
          </a:ln>
        </p:spPr>
      </p:pic>
      <p:pic>
        <p:nvPicPr>
          <p:cNvPr id="608" name="Google Shape;608;p84"/>
          <p:cNvPicPr preferRelativeResize="0"/>
          <p:nvPr/>
        </p:nvPicPr>
        <p:blipFill rotWithShape="1">
          <a:blip r:embed="rId5">
            <a:alphaModFix/>
          </a:blip>
          <a:srcRect/>
          <a:stretch/>
        </p:blipFill>
        <p:spPr>
          <a:xfrm rot="-549377">
            <a:off x="510539" y="3414356"/>
            <a:ext cx="2532099" cy="1550403"/>
          </a:xfrm>
          <a:prstGeom prst="rect">
            <a:avLst/>
          </a:prstGeom>
          <a:noFill/>
          <a:ln w="9525" cap="flat" cmpd="sng">
            <a:solidFill>
              <a:srgbClr val="595959"/>
            </a:solidFill>
            <a:prstDash val="solid"/>
            <a:round/>
            <a:headEnd type="none" w="sm" len="sm"/>
            <a:tailEnd type="none" w="sm" len="sm"/>
          </a:ln>
        </p:spPr>
      </p:pic>
      <p:pic>
        <p:nvPicPr>
          <p:cNvPr id="609" name="Google Shape;609;p84"/>
          <p:cNvPicPr preferRelativeResize="0"/>
          <p:nvPr/>
        </p:nvPicPr>
        <p:blipFill rotWithShape="1">
          <a:blip r:embed="rId6">
            <a:alphaModFix/>
          </a:blip>
          <a:srcRect/>
          <a:stretch/>
        </p:blipFill>
        <p:spPr>
          <a:xfrm rot="192701">
            <a:off x="3808954" y="4046871"/>
            <a:ext cx="4338169" cy="2038876"/>
          </a:xfrm>
          <a:prstGeom prst="rect">
            <a:avLst/>
          </a:prstGeom>
          <a:noFill/>
          <a:ln w="9525" cap="flat" cmpd="sng">
            <a:solidFill>
              <a:srgbClr val="595959"/>
            </a:solidFill>
            <a:prstDash val="solid"/>
            <a:round/>
            <a:headEnd type="none" w="sm" len="sm"/>
            <a:tailEnd type="none" w="sm" len="sm"/>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pic>
        <p:nvPicPr>
          <p:cNvPr id="615" name="Google Shape;615;p85"/>
          <p:cNvPicPr preferRelativeResize="0"/>
          <p:nvPr/>
        </p:nvPicPr>
        <p:blipFill rotWithShape="1">
          <a:blip r:embed="rId3">
            <a:alphaModFix/>
          </a:blip>
          <a:srcRect/>
          <a:stretch/>
        </p:blipFill>
        <p:spPr>
          <a:xfrm rot="-911182">
            <a:off x="1212415" y="3513210"/>
            <a:ext cx="2733443" cy="2407267"/>
          </a:xfrm>
          <a:prstGeom prst="rect">
            <a:avLst/>
          </a:prstGeom>
          <a:noFill/>
          <a:ln>
            <a:noFill/>
          </a:ln>
        </p:spPr>
      </p:pic>
      <p:pic>
        <p:nvPicPr>
          <p:cNvPr id="616" name="Google Shape;616;p85"/>
          <p:cNvPicPr preferRelativeResize="0"/>
          <p:nvPr/>
        </p:nvPicPr>
        <p:blipFill rotWithShape="1">
          <a:blip r:embed="rId4">
            <a:alphaModFix/>
          </a:blip>
          <a:srcRect/>
          <a:stretch/>
        </p:blipFill>
        <p:spPr>
          <a:xfrm rot="554057">
            <a:off x="5838899" y="3936697"/>
            <a:ext cx="2410661" cy="2120090"/>
          </a:xfrm>
          <a:prstGeom prst="rect">
            <a:avLst/>
          </a:prstGeom>
          <a:noFill/>
          <a:ln w="9525" cap="flat" cmpd="sng">
            <a:solidFill>
              <a:srgbClr val="595959"/>
            </a:solidFill>
            <a:prstDash val="solid"/>
            <a:round/>
            <a:headEnd type="none" w="sm" len="sm"/>
            <a:tailEnd type="none" w="sm" len="sm"/>
          </a:ln>
        </p:spPr>
      </p:pic>
      <p:sp>
        <p:nvSpPr>
          <p:cNvPr id="617" name="Google Shape;617;p85"/>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ACTIVITY #2</a:t>
            </a:r>
            <a:endParaRPr/>
          </a:p>
        </p:txBody>
      </p:sp>
      <p:sp>
        <p:nvSpPr>
          <p:cNvPr id="618" name="Google Shape;618;p85"/>
          <p:cNvSpPr txBox="1">
            <a:spLocks noGrp="1"/>
          </p:cNvSpPr>
          <p:nvPr>
            <p:ph type="body" idx="1"/>
          </p:nvPr>
        </p:nvSpPr>
        <p:spPr>
          <a:xfrm>
            <a:off x="457200" y="883060"/>
            <a:ext cx="8229600" cy="542678"/>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None/>
            </a:pPr>
            <a:r>
              <a:rPr lang="en-US"/>
              <a:t>Review the Laws in Your State</a:t>
            </a:r>
            <a:endParaRPr/>
          </a:p>
        </p:txBody>
      </p:sp>
      <p:pic>
        <p:nvPicPr>
          <p:cNvPr id="619" name="Google Shape;619;p85"/>
          <p:cNvPicPr preferRelativeResize="0"/>
          <p:nvPr/>
        </p:nvPicPr>
        <p:blipFill rotWithShape="1">
          <a:blip r:embed="rId5">
            <a:alphaModFix/>
          </a:blip>
          <a:srcRect/>
          <a:stretch/>
        </p:blipFill>
        <p:spPr>
          <a:xfrm rot="560540">
            <a:off x="4907674" y="1755351"/>
            <a:ext cx="4011169" cy="1253698"/>
          </a:xfrm>
          <a:prstGeom prst="rect">
            <a:avLst/>
          </a:prstGeom>
          <a:noFill/>
          <a:ln w="9525" cap="flat" cmpd="sng">
            <a:solidFill>
              <a:srgbClr val="595959"/>
            </a:solidFill>
            <a:prstDash val="solid"/>
            <a:round/>
            <a:headEnd type="none" w="sm" len="sm"/>
            <a:tailEnd type="none" w="sm" len="sm"/>
          </a:ln>
        </p:spPr>
      </p:pic>
      <p:pic>
        <p:nvPicPr>
          <p:cNvPr id="620" name="Google Shape;620;p85"/>
          <p:cNvPicPr preferRelativeResize="0"/>
          <p:nvPr/>
        </p:nvPicPr>
        <p:blipFill rotWithShape="1">
          <a:blip r:embed="rId6">
            <a:alphaModFix/>
          </a:blip>
          <a:srcRect/>
          <a:stretch/>
        </p:blipFill>
        <p:spPr>
          <a:xfrm>
            <a:off x="4962420" y="2654685"/>
            <a:ext cx="3901675" cy="2062158"/>
          </a:xfrm>
          <a:prstGeom prst="rect">
            <a:avLst/>
          </a:prstGeom>
          <a:noFill/>
          <a:ln w="9525" cap="flat" cmpd="sng">
            <a:solidFill>
              <a:srgbClr val="595959"/>
            </a:solidFill>
            <a:prstDash val="solid"/>
            <a:round/>
            <a:headEnd type="none" w="sm" len="sm"/>
            <a:tailEnd type="none" w="sm" len="sm"/>
          </a:ln>
        </p:spPr>
      </p:pic>
      <p:pic>
        <p:nvPicPr>
          <p:cNvPr id="621" name="Google Shape;621;p85"/>
          <p:cNvPicPr preferRelativeResize="0"/>
          <p:nvPr/>
        </p:nvPicPr>
        <p:blipFill rotWithShape="1">
          <a:blip r:embed="rId7">
            <a:alphaModFix/>
          </a:blip>
          <a:srcRect/>
          <a:stretch/>
        </p:blipFill>
        <p:spPr>
          <a:xfrm rot="-616243">
            <a:off x="233650" y="1792937"/>
            <a:ext cx="4238545" cy="1331224"/>
          </a:xfrm>
          <a:prstGeom prst="rect">
            <a:avLst/>
          </a:prstGeom>
          <a:noFill/>
          <a:ln w="9525" cap="flat" cmpd="sng">
            <a:solidFill>
              <a:srgbClr val="595959"/>
            </a:solidFill>
            <a:prstDash val="solid"/>
            <a:round/>
            <a:headEnd type="none" w="sm" len="sm"/>
            <a:tailEnd type="none" w="sm" len="sm"/>
          </a:ln>
        </p:spPr>
      </p:pic>
      <p:pic>
        <p:nvPicPr>
          <p:cNvPr id="622" name="Google Shape;622;p85"/>
          <p:cNvPicPr preferRelativeResize="0"/>
          <p:nvPr/>
        </p:nvPicPr>
        <p:blipFill rotWithShape="1">
          <a:blip r:embed="rId8">
            <a:alphaModFix/>
          </a:blip>
          <a:srcRect/>
          <a:stretch/>
        </p:blipFill>
        <p:spPr>
          <a:xfrm>
            <a:off x="219478" y="2768274"/>
            <a:ext cx="4238546" cy="2228468"/>
          </a:xfrm>
          <a:prstGeom prst="rect">
            <a:avLst/>
          </a:prstGeom>
          <a:noFill/>
          <a:ln w="9525" cap="flat" cmpd="sng">
            <a:solidFill>
              <a:srgbClr val="595959"/>
            </a:solidFill>
            <a:prstDash val="solid"/>
            <a:round/>
            <a:headEnd type="none" w="sm" len="sm"/>
            <a:tailEnd type="none" w="sm" len="sm"/>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228600"/>
            <a:br>
              <a:rPr lang="en-US"/>
            </a:br>
            <a:r>
              <a:rPr lang="en-US"/>
              <a:t>Review the Laws in Your State</a:t>
            </a:r>
            <a:br>
              <a:rPr lang="en-US"/>
            </a:br>
            <a:endParaRPr lang="en-US"/>
          </a:p>
        </p:txBody>
      </p:sp>
      <p:sp>
        <p:nvSpPr>
          <p:cNvPr id="3" name="Text Placeholder 2"/>
          <p:cNvSpPr>
            <a:spLocks noGrp="1"/>
          </p:cNvSpPr>
          <p:nvPr>
            <p:ph type="body" idx="1"/>
          </p:nvPr>
        </p:nvSpPr>
        <p:spPr>
          <a:xfrm>
            <a:off x="300625" y="973301"/>
            <a:ext cx="5029635" cy="3774999"/>
          </a:xfrm>
        </p:spPr>
        <p:txBody>
          <a:bodyPr/>
          <a:lstStyle/>
          <a:p>
            <a:pPr marL="25400" indent="0">
              <a:buNone/>
            </a:pPr>
            <a:r>
              <a:rPr lang="en-US" sz="2400"/>
              <a:t>1. Go to </a:t>
            </a:r>
            <a:r>
              <a:rPr lang="en-US" sz="2400">
                <a:hlinkClick r:id="rId3"/>
              </a:rPr>
              <a:t>www.lgbtmap.org</a:t>
            </a:r>
            <a:r>
              <a:rPr lang="en-US" sz="2400"/>
              <a:t> and Click Equality Maps or use the QR Code</a:t>
            </a:r>
            <a:endParaRPr lang="en-US"/>
          </a:p>
          <a:p>
            <a:pPr marL="25400" indent="0">
              <a:buNone/>
            </a:pPr>
            <a:br>
              <a:rPr lang="en-US" sz="2400"/>
            </a:br>
            <a:r>
              <a:rPr lang="en-US" sz="2400"/>
              <a:t>2. Select “Choose a State” in the drop down menu.</a:t>
            </a:r>
            <a:br>
              <a:rPr lang="en-US" sz="2400"/>
            </a:br>
            <a:endParaRPr lang="en-US" sz="2400"/>
          </a:p>
          <a:p>
            <a:pPr marL="25400" indent="0">
              <a:buNone/>
            </a:pPr>
            <a:r>
              <a:rPr lang="en-US" sz="2400"/>
              <a:t>3. Select a state and review the data. </a:t>
            </a:r>
            <a:endParaRPr lang="en-US"/>
          </a:p>
          <a:p>
            <a:pPr marL="25400" indent="0">
              <a:buNone/>
            </a:pPr>
            <a:endParaRPr lang="en-US" sz="2400" i="1"/>
          </a:p>
          <a:p>
            <a:pPr marL="25400" indent="0">
              <a:buNone/>
            </a:pPr>
            <a:r>
              <a:rPr lang="en-US" sz="2400" i="1"/>
              <a:t>How might this data impact members who are transitioning or transgender in your selected state?</a:t>
            </a:r>
            <a:br>
              <a:rPr lang="en-US" sz="2400"/>
            </a:br>
            <a:endParaRPr lang="en-US" sz="2400"/>
          </a:p>
        </p:txBody>
      </p:sp>
      <p:pic>
        <p:nvPicPr>
          <p:cNvPr id="5" name="Picture 4" descr="A qr code with a white background&#10;&#10;Description automatically generated">
            <a:extLst>
              <a:ext uri="{FF2B5EF4-FFF2-40B4-BE49-F238E27FC236}">
                <a16:creationId xmlns:a16="http://schemas.microsoft.com/office/drawing/2014/main" id="{30C531BB-B4C9-5A6F-AACF-A3C998667D08}"/>
              </a:ext>
            </a:extLst>
          </p:cNvPr>
          <p:cNvPicPr>
            <a:picLocks noChangeAspect="1"/>
          </p:cNvPicPr>
          <p:nvPr/>
        </p:nvPicPr>
        <p:blipFill>
          <a:blip r:embed="rId4"/>
          <a:stretch>
            <a:fillRect/>
          </a:stretch>
        </p:blipFill>
        <p:spPr>
          <a:xfrm>
            <a:off x="5857335" y="1738222"/>
            <a:ext cx="2421867" cy="2464999"/>
          </a:xfrm>
          <a:prstGeom prst="rect">
            <a:avLst/>
          </a:prstGeom>
        </p:spPr>
      </p:pic>
    </p:spTree>
    <p:extLst>
      <p:ext uri="{BB962C8B-B14F-4D97-AF65-F5344CB8AC3E}">
        <p14:creationId xmlns:p14="http://schemas.microsoft.com/office/powerpoint/2010/main" val="1701330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87"/>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t> NEA Partners</a:t>
            </a:r>
            <a:endParaRPr/>
          </a:p>
        </p:txBody>
      </p:sp>
      <p:pic>
        <p:nvPicPr>
          <p:cNvPr id="629" name="Google Shape;629;p87"/>
          <p:cNvPicPr preferRelativeResize="0">
            <a:picLocks noGrp="1"/>
          </p:cNvPicPr>
          <p:nvPr>
            <p:ph type="body" idx="1"/>
          </p:nvPr>
        </p:nvPicPr>
        <p:blipFill rotWithShape="1">
          <a:blip r:embed="rId3">
            <a:alphaModFix/>
          </a:blip>
          <a:srcRect/>
          <a:stretch/>
        </p:blipFill>
        <p:spPr>
          <a:xfrm>
            <a:off x="5475841" y="983935"/>
            <a:ext cx="3469127" cy="4623866"/>
          </a:xfrm>
          <a:prstGeom prst="rect">
            <a:avLst/>
          </a:prstGeom>
          <a:noFill/>
          <a:ln w="9525" cap="flat" cmpd="sng">
            <a:solidFill>
              <a:srgbClr val="595959"/>
            </a:solidFill>
            <a:prstDash val="solid"/>
            <a:round/>
            <a:headEnd type="none" w="sm" len="sm"/>
            <a:tailEnd type="none" w="sm" len="sm"/>
          </a:ln>
        </p:spPr>
      </p:pic>
      <p:pic>
        <p:nvPicPr>
          <p:cNvPr id="630" name="Google Shape;630;p87"/>
          <p:cNvPicPr preferRelativeResize="0"/>
          <p:nvPr/>
        </p:nvPicPr>
        <p:blipFill rotWithShape="1">
          <a:blip r:embed="rId4">
            <a:alphaModFix/>
          </a:blip>
          <a:srcRect/>
          <a:stretch/>
        </p:blipFill>
        <p:spPr>
          <a:xfrm>
            <a:off x="887851" y="2985080"/>
            <a:ext cx="2425700" cy="749300"/>
          </a:xfrm>
          <a:prstGeom prst="rect">
            <a:avLst/>
          </a:prstGeom>
          <a:noFill/>
          <a:ln>
            <a:noFill/>
          </a:ln>
        </p:spPr>
      </p:pic>
      <p:sp>
        <p:nvSpPr>
          <p:cNvPr id="631" name="Google Shape;631;p87"/>
          <p:cNvSpPr txBox="1"/>
          <p:nvPr/>
        </p:nvSpPr>
        <p:spPr>
          <a:xfrm>
            <a:off x="0" y="753696"/>
            <a:ext cx="3313551"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Legislative Trackers</a:t>
            </a:r>
            <a:endParaRPr sz="1400" b="0" i="0" u="none" strike="noStrike" cap="none">
              <a:solidFill>
                <a:srgbClr val="000000"/>
              </a:solidFill>
              <a:latin typeface="Arial"/>
              <a:ea typeface="Arial"/>
              <a:cs typeface="Arial"/>
              <a:sym typeface="Arial"/>
            </a:endParaRPr>
          </a:p>
        </p:txBody>
      </p:sp>
      <p:pic>
        <p:nvPicPr>
          <p:cNvPr id="632" name="Google Shape;632;p87"/>
          <p:cNvPicPr preferRelativeResize="0"/>
          <p:nvPr/>
        </p:nvPicPr>
        <p:blipFill rotWithShape="1">
          <a:blip r:embed="rId5">
            <a:alphaModFix/>
          </a:blip>
          <a:srcRect/>
          <a:stretch/>
        </p:blipFill>
        <p:spPr>
          <a:xfrm>
            <a:off x="2056049" y="1995989"/>
            <a:ext cx="2515004" cy="891888"/>
          </a:xfrm>
          <a:prstGeom prst="rect">
            <a:avLst/>
          </a:prstGeom>
          <a:noFill/>
          <a:ln>
            <a:noFill/>
          </a:ln>
        </p:spPr>
      </p:pic>
      <p:pic>
        <p:nvPicPr>
          <p:cNvPr id="633" name="Google Shape;633;p87"/>
          <p:cNvPicPr preferRelativeResize="0"/>
          <p:nvPr/>
        </p:nvPicPr>
        <p:blipFill rotWithShape="1">
          <a:blip r:embed="rId6">
            <a:alphaModFix/>
          </a:blip>
          <a:srcRect/>
          <a:stretch/>
        </p:blipFill>
        <p:spPr>
          <a:xfrm>
            <a:off x="116730" y="1250075"/>
            <a:ext cx="3505200" cy="711200"/>
          </a:xfrm>
          <a:prstGeom prst="rect">
            <a:avLst/>
          </a:prstGeom>
          <a:noFill/>
          <a:ln>
            <a:noFill/>
          </a:ln>
        </p:spPr>
      </p:pic>
      <p:pic>
        <p:nvPicPr>
          <p:cNvPr id="634" name="Google Shape;634;p87"/>
          <p:cNvPicPr preferRelativeResize="0"/>
          <p:nvPr/>
        </p:nvPicPr>
        <p:blipFill rotWithShape="1">
          <a:blip r:embed="rId7">
            <a:alphaModFix/>
          </a:blip>
          <a:srcRect/>
          <a:stretch/>
        </p:blipFill>
        <p:spPr>
          <a:xfrm>
            <a:off x="0" y="1995989"/>
            <a:ext cx="1917700" cy="838200"/>
          </a:xfrm>
          <a:prstGeom prst="rect">
            <a:avLst/>
          </a:prstGeom>
          <a:noFill/>
          <a:ln>
            <a:noFill/>
          </a:ln>
        </p:spPr>
      </p:pic>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7512" y="3862147"/>
            <a:ext cx="1871447" cy="1882030"/>
          </a:xfrm>
          <a:prstGeom prst="rect">
            <a:avLst/>
          </a:prstGeom>
        </p:spPr>
      </p:pic>
      <p:pic>
        <p:nvPicPr>
          <p:cNvPr id="4" name="Picture 3" descr="A white text on an orange background&#10;&#10;Description automatically generated">
            <a:extLst>
              <a:ext uri="{FF2B5EF4-FFF2-40B4-BE49-F238E27FC236}">
                <a16:creationId xmlns:a16="http://schemas.microsoft.com/office/drawing/2014/main" id="{CD18DAE6-986E-94D9-1DE2-DC11518263D1}"/>
              </a:ext>
            </a:extLst>
          </p:cNvPr>
          <p:cNvPicPr>
            <a:picLocks noChangeAspect="1"/>
          </p:cNvPicPr>
          <p:nvPr/>
        </p:nvPicPr>
        <p:blipFill>
          <a:blip r:embed="rId9"/>
          <a:stretch>
            <a:fillRect/>
          </a:stretch>
        </p:blipFill>
        <p:spPr>
          <a:xfrm>
            <a:off x="2555070" y="3934048"/>
            <a:ext cx="2743200" cy="1593101"/>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2974913" y="1464041"/>
            <a:ext cx="5817297" cy="4070312"/>
          </a:xfrm>
        </p:spPr>
        <p:txBody>
          <a:bodyPr spcFirstLastPara="1" wrap="square" lIns="91425" tIns="45700" rIns="91425" bIns="45700" anchor="t" anchorCtr="0">
            <a:noAutofit/>
          </a:bodyPr>
          <a:lstStyle/>
          <a:p>
            <a:r>
              <a:rPr lang="en-US" sz="2400"/>
              <a:t>At least for now, </a:t>
            </a:r>
            <a:r>
              <a:rPr lang="en-US" sz="2400" u="sng"/>
              <a:t>ALL </a:t>
            </a:r>
            <a:r>
              <a:rPr lang="en-US" sz="2400"/>
              <a:t>LGBTQ+ workers are protected under Bostock. </a:t>
            </a:r>
          </a:p>
          <a:p>
            <a:r>
              <a:rPr lang="en-US" sz="2400"/>
              <a:t>BUT Bostock is limited to Employment.</a:t>
            </a:r>
          </a:p>
          <a:p>
            <a:r>
              <a:rPr lang="en-US" sz="2400"/>
              <a:t>Affirming and destructive policies are popping up everywhere- The map resource is a good way to stay up to date.</a:t>
            </a:r>
          </a:p>
          <a:p>
            <a:r>
              <a:rPr lang="en-US" sz="2400"/>
              <a:t>With the current Supreme Court, we don't know how long Bostock will survive.</a:t>
            </a:r>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5042712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Shape 346"/>
        <p:cNvGrpSpPr/>
        <p:nvPr/>
      </p:nvGrpSpPr>
      <p:grpSpPr>
        <a:xfrm>
          <a:off x="0" y="0"/>
          <a:ext cx="0" cy="0"/>
          <a:chOff x="0" y="0"/>
          <a:chExt cx="0" cy="0"/>
        </a:xfrm>
      </p:grpSpPr>
      <p:sp>
        <p:nvSpPr>
          <p:cNvPr id="347" name="Google Shape;347;g13341f589b3_0_636"/>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Non-binary voices</a:t>
            </a:r>
            <a:endParaRPr/>
          </a:p>
        </p:txBody>
      </p:sp>
      <p:sp>
        <p:nvSpPr>
          <p:cNvPr id="348" name="Google Shape;348;g13341f589b3_0_636"/>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55</a:t>
            </a:fld>
            <a:endParaRPr sz="1800" b="0" i="0" u="none" strike="noStrike" cap="none">
              <a:solidFill>
                <a:schemeClr val="dk1"/>
              </a:solidFill>
              <a:latin typeface="Calibri"/>
              <a:ea typeface="Calibri"/>
              <a:cs typeface="Calibri"/>
              <a:sym typeface="Calibri"/>
            </a:endParaRPr>
          </a:p>
        </p:txBody>
      </p:sp>
      <p:pic>
        <p:nvPicPr>
          <p:cNvPr id="350" name="Google Shape;350;g13341f589b3_0_636"/>
          <p:cNvPicPr preferRelativeResize="0"/>
          <p:nvPr/>
        </p:nvPicPr>
        <p:blipFill rotWithShape="1">
          <a:blip r:embed="rId3">
            <a:alphaModFix/>
          </a:blip>
          <a:srcRect/>
          <a:stretch/>
        </p:blipFill>
        <p:spPr>
          <a:xfrm>
            <a:off x="665627" y="3926663"/>
            <a:ext cx="1905000" cy="1905000"/>
          </a:xfrm>
          <a:prstGeom prst="rect">
            <a:avLst/>
          </a:prstGeom>
          <a:noFill/>
          <a:ln>
            <a:noFill/>
          </a:ln>
        </p:spPr>
      </p:pic>
      <p:pic>
        <p:nvPicPr>
          <p:cNvPr id="351" name="Google Shape;351;g13341f589b3_0_636" descr="Ni de aqui, ni de alla: On being a Latinx non-binary person | GLAAD"/>
          <p:cNvPicPr preferRelativeResize="0"/>
          <p:nvPr/>
        </p:nvPicPr>
        <p:blipFill rotWithShape="1">
          <a:blip r:embed="rId4">
            <a:alphaModFix/>
          </a:blip>
          <a:srcRect/>
          <a:stretch/>
        </p:blipFill>
        <p:spPr>
          <a:xfrm>
            <a:off x="665627" y="1805035"/>
            <a:ext cx="1905001" cy="1905001"/>
          </a:xfrm>
          <a:prstGeom prst="rect">
            <a:avLst/>
          </a:prstGeom>
          <a:noFill/>
          <a:ln>
            <a:noFill/>
          </a:ln>
        </p:spPr>
      </p:pic>
      <p:sp>
        <p:nvSpPr>
          <p:cNvPr id="352" name="Google Shape;352;g13341f589b3_0_636"/>
          <p:cNvSpPr txBox="1"/>
          <p:nvPr/>
        </p:nvSpPr>
        <p:spPr>
          <a:xfrm>
            <a:off x="2707756" y="1695283"/>
            <a:ext cx="6172500" cy="4556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“Throughout my life, I have made so many stops all along the gender and sexuality spectrums. Each one felt like home until it didn’t. I’d stumble across a new shell and try it on. If it fit, I’d keep it, and leave my old one behind.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So I’ve been gay. I’ve been gender non-conforming. I’ve been queer. I’ve been genderqueer. And now I’m non-binary. And sometimes a </a:t>
            </a:r>
            <a:r>
              <a:rPr lang="en-US" sz="2200" b="0" i="0" u="none" strike="noStrike" cap="none" err="1">
                <a:solidFill>
                  <a:schemeClr val="dk2"/>
                </a:solidFill>
                <a:latin typeface="Calibri"/>
                <a:ea typeface="Calibri"/>
                <a:cs typeface="Calibri"/>
                <a:sym typeface="Calibri"/>
              </a:rPr>
              <a:t>demiwoman</a:t>
            </a:r>
            <a:r>
              <a:rPr lang="en-US" sz="22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err="1">
                <a:solidFill>
                  <a:schemeClr val="dk2"/>
                </a:solidFill>
                <a:latin typeface="Calibri"/>
                <a:ea typeface="Calibri"/>
                <a:cs typeface="Calibri"/>
                <a:sym typeface="Calibri"/>
              </a:rPr>
              <a:t>Karari</a:t>
            </a:r>
            <a:r>
              <a:rPr lang="en-US" sz="2400" b="1" i="0" u="none" strike="noStrike" cap="none">
                <a:solidFill>
                  <a:schemeClr val="dk2"/>
                </a:solidFill>
                <a:latin typeface="Calibri"/>
                <a:ea typeface="Calibri"/>
                <a:cs typeface="Calibri"/>
                <a:sym typeface="Calibri"/>
              </a:rPr>
              <a:t> Olvera Orozco </a:t>
            </a:r>
            <a:r>
              <a:rPr lang="en-US" sz="2000" b="0" i="0" u="none" strike="noStrike" cap="none">
                <a:solidFill>
                  <a:schemeClr val="dk2"/>
                </a:solidFill>
                <a:latin typeface="Calibri"/>
                <a:ea typeface="Calibri"/>
                <a:cs typeface="Calibri"/>
                <a:sym typeface="Calibri"/>
              </a:rPr>
              <a:t>(they/she)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alibri"/>
                <a:ea typeface="Calibri"/>
                <a:cs typeface="Calibri"/>
                <a:sym typeface="Calibri"/>
              </a:rPr>
              <a:t>Activist, writer, co-founder and former editor-in-chief of </a:t>
            </a:r>
            <a:r>
              <a:rPr lang="en-US" sz="1600" b="0" i="0" u="none" strike="noStrike" cap="none" err="1">
                <a:solidFill>
                  <a:schemeClr val="dk2"/>
                </a:solidFill>
                <a:latin typeface="Calibri"/>
                <a:ea typeface="Calibri"/>
                <a:cs typeface="Calibri"/>
                <a:sym typeface="Calibri"/>
              </a:rPr>
              <a:t>xQsí</a:t>
            </a:r>
            <a:r>
              <a:rPr lang="en-US" sz="1600" b="0" i="0" u="none" strike="noStrike" cap="none">
                <a:solidFill>
                  <a:schemeClr val="dk2"/>
                </a:solidFill>
                <a:latin typeface="Calibri"/>
                <a:ea typeface="Calibri"/>
                <a:cs typeface="Calibri"/>
                <a:sym typeface="Calibri"/>
              </a:rPr>
              <a:t> Magazine, an online LGBTQ Latin@ Multimedia Publication.</a:t>
            </a:r>
            <a:endParaRPr sz="24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 name="Google Shape;353;g13341f589b3_0_636"/>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 </a:t>
            </a:r>
            <a:endParaRPr/>
          </a:p>
        </p:txBody>
      </p:sp>
      <p:pic>
        <p:nvPicPr>
          <p:cNvPr id="5" name="Picture 2" descr="Diagram, text&#10;&#10;Description automatically generated">
            <a:extLst>
              <a:ext uri="{FF2B5EF4-FFF2-40B4-BE49-F238E27FC236}">
                <a16:creationId xmlns:a16="http://schemas.microsoft.com/office/drawing/2014/main" id="{5B366A9B-1BAA-E483-B224-77AA0DB71002}"/>
              </a:ext>
            </a:extLst>
          </p:cNvPr>
          <p:cNvPicPr>
            <a:picLocks noChangeAspect="1"/>
          </p:cNvPicPr>
          <p:nvPr/>
        </p:nvPicPr>
        <p:blipFill rotWithShape="1">
          <a:blip r:embed="rId5"/>
          <a:srcRect t="17155" r="58466" b="13389"/>
          <a:stretch/>
        </p:blipFill>
        <p:spPr>
          <a:xfrm>
            <a:off x="662480" y="35581"/>
            <a:ext cx="1279476" cy="1628387"/>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C8EE5-54E6-7441-3AC8-2D59DCCD2A70}"/>
              </a:ext>
            </a:extLst>
          </p:cNvPr>
          <p:cNvSpPr>
            <a:spLocks noGrp="1"/>
          </p:cNvSpPr>
          <p:nvPr>
            <p:ph type="title"/>
          </p:nvPr>
        </p:nvSpPr>
        <p:spPr>
          <a:xfrm>
            <a:off x="1073246" y="36096"/>
            <a:ext cx="8229600" cy="786900"/>
          </a:xfrm>
        </p:spPr>
        <p:txBody>
          <a:bodyPr>
            <a:normAutofit/>
          </a:bodyPr>
          <a:lstStyle/>
          <a:p>
            <a:r>
              <a:rPr lang="en-US" sz="2800"/>
              <a:t>ACTIVITY  | GENDER-NEUTRAL WORLD CONT.</a:t>
            </a:r>
            <a:r>
              <a:rPr lang="en-US" sz="3200"/>
              <a:t> </a:t>
            </a:r>
          </a:p>
        </p:txBody>
      </p:sp>
      <p:sp>
        <p:nvSpPr>
          <p:cNvPr id="3" name="Text Placeholder 2">
            <a:extLst>
              <a:ext uri="{FF2B5EF4-FFF2-40B4-BE49-F238E27FC236}">
                <a16:creationId xmlns:a16="http://schemas.microsoft.com/office/drawing/2014/main" id="{09AF9414-A845-8985-D45F-CC0BBBE1F1C6}"/>
              </a:ext>
            </a:extLst>
          </p:cNvPr>
          <p:cNvSpPr>
            <a:spLocks noGrp="1"/>
          </p:cNvSpPr>
          <p:nvPr>
            <p:ph type="body" idx="1"/>
          </p:nvPr>
        </p:nvSpPr>
        <p:spPr>
          <a:xfrm>
            <a:off x="457200" y="1541550"/>
            <a:ext cx="8229600" cy="3774900"/>
          </a:xfrm>
        </p:spPr>
        <p:txBody>
          <a:bodyPr/>
          <a:lstStyle/>
          <a:p>
            <a:r>
              <a:rPr lang="en-US"/>
              <a:t>Refer to the T-Chart you created earlier. </a:t>
            </a:r>
          </a:p>
          <a:p>
            <a:pPr marL="25400" indent="0">
              <a:buNone/>
            </a:pPr>
            <a:endParaRPr lang="en-US"/>
          </a:p>
          <a:p>
            <a:r>
              <a:rPr lang="en-US"/>
              <a:t>Thinking about why the assumptions on the left are problematic, use the right side of the chart to develop a way to correct that assumption.</a:t>
            </a:r>
          </a:p>
        </p:txBody>
      </p:sp>
    </p:spTree>
    <p:extLst>
      <p:ext uri="{BB962C8B-B14F-4D97-AF65-F5344CB8AC3E}">
        <p14:creationId xmlns:p14="http://schemas.microsoft.com/office/powerpoint/2010/main" val="37143202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F9869-55E2-FDDC-BF7D-B79A0CD996A4}"/>
              </a:ext>
            </a:extLst>
          </p:cNvPr>
          <p:cNvSpPr>
            <a:spLocks noGrp="1"/>
          </p:cNvSpPr>
          <p:nvPr>
            <p:ph type="title"/>
          </p:nvPr>
        </p:nvSpPr>
        <p:spPr/>
        <p:txBody>
          <a:bodyPr/>
          <a:lstStyle/>
          <a:p>
            <a:r>
              <a:rPr lang="en-US" sz="3200"/>
              <a:t>ACTIVITY  | GENDER-NEUTRAL WORLD </a:t>
            </a:r>
          </a:p>
        </p:txBody>
      </p:sp>
      <p:graphicFrame>
        <p:nvGraphicFramePr>
          <p:cNvPr id="4" name="Table 3">
            <a:extLst>
              <a:ext uri="{FF2B5EF4-FFF2-40B4-BE49-F238E27FC236}">
                <a16:creationId xmlns:a16="http://schemas.microsoft.com/office/drawing/2014/main" id="{4E10687D-861F-880D-1B27-0D6A2BCBF524}"/>
              </a:ext>
            </a:extLst>
          </p:cNvPr>
          <p:cNvGraphicFramePr>
            <a:graphicFrameLocks noGrp="1"/>
          </p:cNvGraphicFramePr>
          <p:nvPr>
            <p:extLst>
              <p:ext uri="{D42A27DB-BD31-4B8C-83A1-F6EECF244321}">
                <p14:modId xmlns:p14="http://schemas.microsoft.com/office/powerpoint/2010/main" val="3765398894"/>
              </p:ext>
            </p:extLst>
          </p:nvPr>
        </p:nvGraphicFramePr>
        <p:xfrm>
          <a:off x="873424" y="1240047"/>
          <a:ext cx="7406690" cy="4635726"/>
        </p:xfrm>
        <a:graphic>
          <a:graphicData uri="http://schemas.openxmlformats.org/drawingml/2006/table">
            <a:tbl>
              <a:tblPr firstRow="1" bandRow="1">
                <a:tableStyleId>{13DB6B79-06AE-457D-AC04-47810313D532}</a:tableStyleId>
              </a:tblPr>
              <a:tblGrid>
                <a:gridCol w="3703345">
                  <a:extLst>
                    <a:ext uri="{9D8B030D-6E8A-4147-A177-3AD203B41FA5}">
                      <a16:colId xmlns:a16="http://schemas.microsoft.com/office/drawing/2014/main" val="2190400233"/>
                    </a:ext>
                  </a:extLst>
                </a:gridCol>
                <a:gridCol w="3703345">
                  <a:extLst>
                    <a:ext uri="{9D8B030D-6E8A-4147-A177-3AD203B41FA5}">
                      <a16:colId xmlns:a16="http://schemas.microsoft.com/office/drawing/2014/main" val="1153291605"/>
                    </a:ext>
                  </a:extLst>
                </a:gridCol>
              </a:tblGrid>
              <a:tr h="703806">
                <a:tc>
                  <a:txBody>
                    <a:bodyPr/>
                    <a:lstStyle/>
                    <a:p>
                      <a:pPr marL="0" marR="0" lvl="0" indent="0" algn="ctr">
                        <a:lnSpc>
                          <a:spcPct val="100000"/>
                        </a:lnSpc>
                        <a:spcBef>
                          <a:spcPts val="640"/>
                        </a:spcBef>
                        <a:spcAft>
                          <a:spcPts val="0"/>
                        </a:spcAft>
                        <a:buNone/>
                      </a:pPr>
                      <a:r>
                        <a:rPr lang="en-US" sz="3200" b="1" i="0" u="none" strike="noStrike" noProof="0">
                          <a:solidFill>
                            <a:schemeClr val="tx1"/>
                          </a:solidFill>
                          <a:latin typeface="Calibri"/>
                        </a:rPr>
                        <a:t>Assumptions</a:t>
                      </a:r>
                    </a:p>
                  </a:txBody>
                  <a:tcPr/>
                </a:tc>
                <a:tc>
                  <a:txBody>
                    <a:bodyPr/>
                    <a:lstStyle/>
                    <a:p>
                      <a:pPr algn="ctr"/>
                      <a:r>
                        <a:rPr lang="en-US" sz="3200" b="1">
                          <a:solidFill>
                            <a:srgbClr val="FF0000"/>
                          </a:solidFill>
                          <a:latin typeface="Calibri"/>
                        </a:rPr>
                        <a:t>Corrections</a:t>
                      </a:r>
                    </a:p>
                  </a:txBody>
                  <a:tcPr/>
                </a:tc>
                <a:extLst>
                  <a:ext uri="{0D108BD9-81ED-4DB2-BD59-A6C34878D82A}">
                    <a16:rowId xmlns:a16="http://schemas.microsoft.com/office/drawing/2014/main" val="1558635495"/>
                  </a:ext>
                </a:extLst>
              </a:tr>
              <a:tr h="3556296">
                <a:tc>
                  <a:txBody>
                    <a:bodyPr/>
                    <a:lstStyle/>
                    <a:p>
                      <a:pPr marL="0" marR="0" lvl="0" indent="0" algn="l">
                        <a:lnSpc>
                          <a:spcPct val="100000"/>
                        </a:lnSpc>
                        <a:spcBef>
                          <a:spcPts val="640"/>
                        </a:spcBef>
                        <a:spcAft>
                          <a:spcPts val="0"/>
                        </a:spcAft>
                        <a:buNone/>
                      </a:pPr>
                      <a:r>
                        <a:rPr lang="en-US" sz="2800" b="0" i="0" u="none" strike="noStrike" noProof="0">
                          <a:solidFill>
                            <a:srgbClr val="1F497D"/>
                          </a:solidFill>
                          <a:latin typeface="Calibri"/>
                        </a:rPr>
                        <a:t>Giving all the women in the office a flower for Mother’s Day</a:t>
                      </a:r>
                    </a:p>
                    <a:p>
                      <a:pPr marL="285750" marR="0" lvl="0" indent="-285750" algn="l">
                        <a:lnSpc>
                          <a:spcPct val="100000"/>
                        </a:lnSpc>
                        <a:spcBef>
                          <a:spcPts val="640"/>
                        </a:spcBef>
                        <a:spcAft>
                          <a:spcPts val="0"/>
                        </a:spcAft>
                        <a:buFont typeface="Arial"/>
                        <a:buChar char="•"/>
                      </a:pPr>
                      <a:endParaRPr lang="en-US" sz="2800" b="0" i="0" u="none" strike="noStrike" noProof="0">
                        <a:solidFill>
                          <a:srgbClr val="1F497D"/>
                        </a:solidFill>
                        <a:latin typeface="Calibri"/>
                      </a:endParaRPr>
                    </a:p>
                    <a:p>
                      <a:pPr lvl="0">
                        <a:buNone/>
                      </a:pPr>
                      <a:endParaRPr lang="en-US"/>
                    </a:p>
                    <a:p>
                      <a:pPr marL="285750" marR="0" lvl="0" indent="-285750" algn="l">
                        <a:lnSpc>
                          <a:spcPct val="100000"/>
                        </a:lnSpc>
                        <a:spcBef>
                          <a:spcPts val="640"/>
                        </a:spcBef>
                        <a:spcAft>
                          <a:spcPts val="0"/>
                        </a:spcAft>
                        <a:buFont typeface="Arial"/>
                        <a:buChar char="•"/>
                      </a:pPr>
                      <a:endParaRPr lang="en-US" sz="2800" b="0" i="0" u="none" strike="noStrike" noProof="0">
                        <a:solidFill>
                          <a:srgbClr val="1F497D"/>
                        </a:solidFill>
                        <a:latin typeface="Calibri"/>
                      </a:endParaRPr>
                    </a:p>
                    <a:p>
                      <a:pPr lvl="0">
                        <a:buNone/>
                      </a:pPr>
                      <a:endParaRPr lang="en-US"/>
                    </a:p>
                  </a:txBody>
                  <a:tcPr/>
                </a:tc>
                <a:tc>
                  <a:txBody>
                    <a:bodyPr/>
                    <a:lstStyle/>
                    <a:p>
                      <a:r>
                        <a:rPr lang="en-US" sz="2800">
                          <a:solidFill>
                            <a:srgbClr val="FF0000"/>
                          </a:solidFill>
                          <a:latin typeface="Calibri"/>
                        </a:rPr>
                        <a:t>Give all people in the office flowers on </a:t>
                      </a:r>
                      <a:r>
                        <a:rPr lang="en-US" sz="2800" err="1">
                          <a:solidFill>
                            <a:srgbClr val="FF0000"/>
                          </a:solidFill>
                          <a:latin typeface="Calibri"/>
                        </a:rPr>
                        <a:t>Mother''s</a:t>
                      </a:r>
                      <a:r>
                        <a:rPr lang="en-US" sz="2800">
                          <a:solidFill>
                            <a:srgbClr val="FF0000"/>
                          </a:solidFill>
                          <a:latin typeface="Calibri"/>
                        </a:rPr>
                        <a:t> Day.</a:t>
                      </a:r>
                    </a:p>
                    <a:p>
                      <a:pPr lvl="0">
                        <a:buNone/>
                      </a:pPr>
                      <a:endParaRPr lang="en-US" sz="2800">
                        <a:solidFill>
                          <a:srgbClr val="FF0000"/>
                        </a:solidFill>
                        <a:latin typeface="Calibri"/>
                      </a:endParaRPr>
                    </a:p>
                    <a:p>
                      <a:pPr lvl="0">
                        <a:buNone/>
                      </a:pPr>
                      <a:r>
                        <a:rPr lang="en-US" sz="2000" b="0" i="1" u="none" strike="noStrike" noProof="0">
                          <a:solidFill>
                            <a:srgbClr val="1F497D"/>
                          </a:solidFill>
                          <a:latin typeface="Calibri"/>
                        </a:rPr>
                        <a:t>For example, while I can't get Hallmark to stop celebrating Mother's Day, I can get my workplace to acknowledge the complexity of parenting and gender by not focusing any celebration on the day.</a:t>
                      </a:r>
                      <a:endParaRPr lang="en-US" sz="2000" i="1"/>
                    </a:p>
                  </a:txBody>
                  <a:tcPr/>
                </a:tc>
                <a:extLst>
                  <a:ext uri="{0D108BD9-81ED-4DB2-BD59-A6C34878D82A}">
                    <a16:rowId xmlns:a16="http://schemas.microsoft.com/office/drawing/2014/main" val="3987998292"/>
                  </a:ext>
                </a:extLst>
              </a:tr>
            </a:tbl>
          </a:graphicData>
        </a:graphic>
      </p:graphicFrame>
    </p:spTree>
    <p:extLst>
      <p:ext uri="{BB962C8B-B14F-4D97-AF65-F5344CB8AC3E}">
        <p14:creationId xmlns:p14="http://schemas.microsoft.com/office/powerpoint/2010/main" val="19823527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FB0C5-A0B3-25BC-69A4-342A00AED626}"/>
              </a:ext>
            </a:extLst>
          </p:cNvPr>
          <p:cNvSpPr>
            <a:spLocks noGrp="1"/>
          </p:cNvSpPr>
          <p:nvPr>
            <p:ph type="title"/>
          </p:nvPr>
        </p:nvSpPr>
        <p:spPr>
          <a:xfrm>
            <a:off x="1017995" y="29190"/>
            <a:ext cx="8229600" cy="786970"/>
          </a:xfrm>
        </p:spPr>
        <p:txBody>
          <a:bodyPr>
            <a:normAutofit/>
          </a:bodyPr>
          <a:lstStyle/>
          <a:p>
            <a:r>
              <a:rPr lang="en-US" sz="2800" b="1"/>
              <a:t>KEY IDEAS          </a:t>
            </a:r>
          </a:p>
        </p:txBody>
      </p:sp>
      <p:sp>
        <p:nvSpPr>
          <p:cNvPr id="3" name="Text Placeholder 2">
            <a:extLst>
              <a:ext uri="{FF2B5EF4-FFF2-40B4-BE49-F238E27FC236}">
                <a16:creationId xmlns:a16="http://schemas.microsoft.com/office/drawing/2014/main" id="{312B7BC0-0A7F-D69A-B5DE-99DEA276F75E}"/>
              </a:ext>
            </a:extLst>
          </p:cNvPr>
          <p:cNvSpPr>
            <a:spLocks noGrp="1"/>
          </p:cNvSpPr>
          <p:nvPr>
            <p:ph type="body" idx="1"/>
          </p:nvPr>
        </p:nvSpPr>
        <p:spPr>
          <a:xfrm>
            <a:off x="2928190" y="988199"/>
            <a:ext cx="5834580" cy="5269344"/>
          </a:xfrm>
        </p:spPr>
        <p:txBody>
          <a:bodyPr/>
          <a:lstStyle/>
          <a:p>
            <a:pPr marL="482600" indent="-457200"/>
            <a:r>
              <a:rPr lang="en-US"/>
              <a:t>We can intentionally create more gender inclusive spaces. </a:t>
            </a:r>
          </a:p>
          <a:p>
            <a:pPr marL="482600" indent="-457200"/>
            <a:endParaRPr lang="en-US"/>
          </a:p>
          <a:p>
            <a:pPr marL="482600" indent="-457200"/>
            <a:r>
              <a:rPr lang="en-US"/>
              <a:t>Focus on what is within our control. </a:t>
            </a:r>
          </a:p>
          <a:p>
            <a:pPr marL="25400" indent="0">
              <a:buNone/>
            </a:pPr>
            <a:endParaRPr lang="en-US"/>
          </a:p>
        </p:txBody>
      </p:sp>
      <p:pic>
        <p:nvPicPr>
          <p:cNvPr id="5" name="Picture 4" descr="A colorful key with a keyring&#10;&#10;Description automatically generated">
            <a:extLst>
              <a:ext uri="{FF2B5EF4-FFF2-40B4-BE49-F238E27FC236}">
                <a16:creationId xmlns:a16="http://schemas.microsoft.com/office/drawing/2014/main" id="{AB3045C9-F30B-9C76-FF23-C0CA2EDE3189}"/>
              </a:ext>
            </a:extLst>
          </p:cNvPr>
          <p:cNvPicPr>
            <a:picLocks noChangeAspect="1"/>
          </p:cNvPicPr>
          <p:nvPr/>
        </p:nvPicPr>
        <p:blipFill rotWithShape="1">
          <a:blip r:embed="rId2"/>
          <a:srcRect l="23345" r="20898"/>
          <a:stretch/>
        </p:blipFill>
        <p:spPr>
          <a:xfrm>
            <a:off x="8848" y="1202149"/>
            <a:ext cx="2275865" cy="4081784"/>
          </a:xfrm>
          <a:prstGeom prst="rect">
            <a:avLst/>
          </a:prstGeom>
        </p:spPr>
      </p:pic>
    </p:spTree>
    <p:extLst>
      <p:ext uri="{BB962C8B-B14F-4D97-AF65-F5344CB8AC3E}">
        <p14:creationId xmlns:p14="http://schemas.microsoft.com/office/powerpoint/2010/main" val="37349157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Rachel</a:t>
            </a:r>
          </a:p>
        </p:txBody>
      </p:sp>
      <p:pic>
        <p:nvPicPr>
          <p:cNvPr id="2" name="Picture 1">
            <a:extLst>
              <a:ext uri="{FF2B5EF4-FFF2-40B4-BE49-F238E27FC236}">
                <a16:creationId xmlns:a16="http://schemas.microsoft.com/office/drawing/2014/main" id="{49025B77-C4E9-F145-028C-0F117AECEB74}"/>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28729452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3961A-077D-4E78-A9FE-778337AB363C}"/>
              </a:ext>
            </a:extLst>
          </p:cNvPr>
          <p:cNvSpPr>
            <a:spLocks noGrp="1"/>
          </p:cNvSpPr>
          <p:nvPr>
            <p:ph type="title"/>
          </p:nvPr>
        </p:nvSpPr>
        <p:spPr>
          <a:xfrm>
            <a:off x="932688" y="1339850"/>
            <a:ext cx="4057286" cy="3790506"/>
          </a:xfrm>
        </p:spPr>
        <p:txBody>
          <a:bodyPr vert="horz" lIns="68580" tIns="34290" rIns="68580" bIns="34290" rtlCol="0" anchor="ctr">
            <a:normAutofit/>
          </a:bodyPr>
          <a:lstStyle/>
          <a:p>
            <a:pPr algn="r"/>
            <a:r>
              <a:rPr lang="en-US" sz="6000">
                <a:solidFill>
                  <a:schemeClr val="tx1">
                    <a:lumMod val="85000"/>
                    <a:lumOff val="15000"/>
                  </a:schemeClr>
                </a:solidFill>
              </a:rPr>
              <a:t>Reminder: Definition of Privilege</a:t>
            </a:r>
          </a:p>
        </p:txBody>
      </p:sp>
      <p:sp>
        <p:nvSpPr>
          <p:cNvPr id="3" name="Content Placeholder 2">
            <a:extLst>
              <a:ext uri="{FF2B5EF4-FFF2-40B4-BE49-F238E27FC236}">
                <a16:creationId xmlns:a16="http://schemas.microsoft.com/office/drawing/2014/main" id="{97463CC3-2C2D-46BC-AAFC-1AB38FB18D8D}"/>
              </a:ext>
            </a:extLst>
          </p:cNvPr>
          <p:cNvSpPr>
            <a:spLocks noGrp="1"/>
          </p:cNvSpPr>
          <p:nvPr>
            <p:ph idx="1"/>
          </p:nvPr>
        </p:nvSpPr>
        <p:spPr>
          <a:xfrm>
            <a:off x="5320398" y="1339850"/>
            <a:ext cx="3574428" cy="3790506"/>
          </a:xfrm>
        </p:spPr>
        <p:txBody>
          <a:bodyPr vert="horz" lIns="68580" tIns="34290" rIns="68580" bIns="34290" rtlCol="0" anchor="ctr">
            <a:normAutofit/>
          </a:bodyPr>
          <a:lstStyle/>
          <a:p>
            <a:pPr marL="0" indent="0">
              <a:lnSpc>
                <a:spcPct val="100000"/>
              </a:lnSpc>
              <a:buNone/>
            </a:pPr>
            <a:r>
              <a:rPr lang="en-US" sz="2400" spc="150">
                <a:solidFill>
                  <a:schemeClr val="bg2"/>
                </a:solidFill>
                <a:latin typeface="+mj-lt"/>
              </a:rPr>
              <a:t>A special right, advantage, or immunity granted by our unique relationship to a system of power.</a:t>
            </a:r>
          </a:p>
        </p:txBody>
      </p:sp>
    </p:spTree>
    <p:extLst>
      <p:ext uri="{BB962C8B-B14F-4D97-AF65-F5344CB8AC3E}">
        <p14:creationId xmlns:p14="http://schemas.microsoft.com/office/powerpoint/2010/main" val="13426602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C2027-083A-4D42-8215-69F83BAD914D}"/>
              </a:ext>
            </a:extLst>
          </p:cNvPr>
          <p:cNvSpPr>
            <a:spLocks noGrp="1"/>
          </p:cNvSpPr>
          <p:nvPr>
            <p:ph type="title"/>
          </p:nvPr>
        </p:nvSpPr>
        <p:spPr>
          <a:xfrm>
            <a:off x="6072664" y="1369659"/>
            <a:ext cx="2744435" cy="2179033"/>
          </a:xfrm>
        </p:spPr>
        <p:txBody>
          <a:bodyPr vert="horz" lIns="68580" tIns="34290" rIns="68580" bIns="34290" rtlCol="0" anchor="b">
            <a:normAutofit/>
          </a:bodyPr>
          <a:lstStyle/>
          <a:p>
            <a:r>
              <a:rPr lang="en-US" sz="3300">
                <a:solidFill>
                  <a:srgbClr val="FFFFFF"/>
                </a:solidFill>
              </a:rPr>
              <a:t>Power Shield</a:t>
            </a:r>
          </a:p>
        </p:txBody>
      </p:sp>
      <p:sp>
        <p:nvSpPr>
          <p:cNvPr id="5" name="Oval 4"/>
          <p:cNvSpPr/>
          <p:nvPr/>
        </p:nvSpPr>
        <p:spPr>
          <a:xfrm>
            <a:off x="2361482" y="1187210"/>
            <a:ext cx="4302425" cy="4075982"/>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itle 1">
            <a:extLst>
              <a:ext uri="{FF2B5EF4-FFF2-40B4-BE49-F238E27FC236}">
                <a16:creationId xmlns:a16="http://schemas.microsoft.com/office/drawing/2014/main" id="{7E681E87-5E3C-4CDE-99D5-2EDFD44052BC}"/>
              </a:ext>
            </a:extLst>
          </p:cNvPr>
          <p:cNvSpPr txBox="1">
            <a:spLocks/>
          </p:cNvSpPr>
          <p:nvPr/>
        </p:nvSpPr>
        <p:spPr>
          <a:xfrm>
            <a:off x="119384" y="1351129"/>
            <a:ext cx="2332675" cy="3001598"/>
          </a:xfrm>
          <a:prstGeom prst="rect">
            <a:avLst/>
          </a:prstGeom>
        </p:spPr>
        <p:txBody>
          <a:bodyPr vert="horz" lIns="68580" tIns="34290" rIns="68580" bIns="34290" rtlCol="0" anchor="b">
            <a:normAutofit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600">
                <a:solidFill>
                  <a:schemeClr val="accent5">
                    <a:lumMod val="49000"/>
                  </a:schemeClr>
                </a:solidFill>
                <a:latin typeface="Calibri"/>
                <a:cs typeface="Calibri"/>
              </a:rPr>
              <a:t>Power </a:t>
            </a:r>
          </a:p>
          <a:p>
            <a:r>
              <a:rPr lang="en-US" sz="3600">
                <a:solidFill>
                  <a:schemeClr val="accent5">
                    <a:lumMod val="49000"/>
                  </a:schemeClr>
                </a:solidFill>
                <a:latin typeface="Calibri"/>
                <a:cs typeface="Calibri"/>
              </a:rPr>
              <a:t>Shield</a:t>
            </a:r>
            <a:endParaRPr lang="en-US" sz="3600">
              <a:solidFill>
                <a:schemeClr val="accent5">
                  <a:lumMod val="49000"/>
                </a:schemeClr>
              </a:solidFill>
              <a:latin typeface="Calibri"/>
              <a:ea typeface="Calibri Light"/>
              <a:cs typeface="Calibri"/>
            </a:endParaRPr>
          </a:p>
          <a:p>
            <a:r>
              <a:rPr lang="en-US" sz="3600">
                <a:solidFill>
                  <a:schemeClr val="accent5">
                    <a:lumMod val="49000"/>
                  </a:schemeClr>
                </a:solidFill>
                <a:latin typeface="Calibri"/>
                <a:ea typeface="Calibri Light"/>
                <a:cs typeface="Calibri Light"/>
              </a:rPr>
              <a:t>P. 4</a:t>
            </a:r>
          </a:p>
          <a:p>
            <a:endParaRPr lang="en-US" sz="3000">
              <a:solidFill>
                <a:schemeClr val="accent5">
                  <a:lumMod val="49000"/>
                </a:schemeClr>
              </a:solidFill>
              <a:latin typeface="Calibri"/>
              <a:ea typeface="Calibri Light"/>
              <a:cs typeface="Calibri Light"/>
            </a:endParaRPr>
          </a:p>
          <a:p>
            <a:r>
              <a:rPr lang="en-US" sz="3000">
                <a:solidFill>
                  <a:schemeClr val="accent5">
                    <a:lumMod val="49000"/>
                  </a:schemeClr>
                </a:solidFill>
                <a:latin typeface="Calibri"/>
                <a:ea typeface="Calibri Light"/>
                <a:cs typeface="Calibri Light"/>
              </a:rPr>
              <a:t>With one  </a:t>
            </a:r>
          </a:p>
          <a:p>
            <a:r>
              <a:rPr lang="en-US" sz="3000">
                <a:solidFill>
                  <a:schemeClr val="accent5">
                    <a:lumMod val="49000"/>
                  </a:schemeClr>
                </a:solidFill>
                <a:latin typeface="Calibri"/>
                <a:ea typeface="Calibri Light"/>
                <a:cs typeface="Calibri Light"/>
              </a:rPr>
              <a:t>Correction on the handouts</a:t>
            </a:r>
            <a:endParaRPr lang="en-US" sz="3600">
              <a:solidFill>
                <a:schemeClr val="accent5">
                  <a:lumMod val="49000"/>
                </a:schemeClr>
              </a:solidFill>
              <a:latin typeface="Calibri"/>
            </a:endParaRPr>
          </a:p>
        </p:txBody>
      </p:sp>
      <p:sp>
        <p:nvSpPr>
          <p:cNvPr id="11" name="Oval 10"/>
          <p:cNvSpPr/>
          <p:nvPr/>
        </p:nvSpPr>
        <p:spPr>
          <a:xfrm>
            <a:off x="2697911" y="1471881"/>
            <a:ext cx="3720143" cy="3558398"/>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Oval 11"/>
          <p:cNvSpPr/>
          <p:nvPr/>
        </p:nvSpPr>
        <p:spPr>
          <a:xfrm>
            <a:off x="2976114" y="1769493"/>
            <a:ext cx="3040811" cy="2917885"/>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6" name="Picture 5" descr="A screen shot of a computer&#10;&#10;Description automatically generated">
            <a:extLst>
              <a:ext uri="{FF2B5EF4-FFF2-40B4-BE49-F238E27FC236}">
                <a16:creationId xmlns:a16="http://schemas.microsoft.com/office/drawing/2014/main" id="{35720EBC-2B42-52E5-73DD-903C11B1D8A9}"/>
              </a:ext>
            </a:extLst>
          </p:cNvPr>
          <p:cNvPicPr>
            <a:picLocks noChangeAspect="1"/>
          </p:cNvPicPr>
          <p:nvPr/>
        </p:nvPicPr>
        <p:blipFill rotWithShape="1">
          <a:blip r:embed="rId3"/>
          <a:srcRect l="26129" t="17313" r="25467" b="11181"/>
          <a:stretch/>
        </p:blipFill>
        <p:spPr>
          <a:xfrm>
            <a:off x="2285147" y="905999"/>
            <a:ext cx="4702983" cy="4645124"/>
          </a:xfrm>
          <a:prstGeom prst="rect">
            <a:avLst/>
          </a:prstGeom>
        </p:spPr>
      </p:pic>
      <p:sp>
        <p:nvSpPr>
          <p:cNvPr id="3" name="Rectangle 2">
            <a:extLst>
              <a:ext uri="{FF2B5EF4-FFF2-40B4-BE49-F238E27FC236}">
                <a16:creationId xmlns:a16="http://schemas.microsoft.com/office/drawing/2014/main" id="{E4E2CD7E-6637-85B0-20FD-830FA646174C}"/>
              </a:ext>
            </a:extLst>
          </p:cNvPr>
          <p:cNvSpPr/>
          <p:nvPr/>
        </p:nvSpPr>
        <p:spPr>
          <a:xfrm rot="5400000">
            <a:off x="4176477" y="4040395"/>
            <a:ext cx="871357" cy="3292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tx1"/>
                </a:solidFill>
                <a:ea typeface="Calibri"/>
                <a:cs typeface="Calibri"/>
              </a:rPr>
              <a:t>Sexual Orientation</a:t>
            </a:r>
          </a:p>
        </p:txBody>
      </p:sp>
      <p:sp>
        <p:nvSpPr>
          <p:cNvPr id="4" name="Rectangle 3">
            <a:extLst>
              <a:ext uri="{FF2B5EF4-FFF2-40B4-BE49-F238E27FC236}">
                <a16:creationId xmlns:a16="http://schemas.microsoft.com/office/drawing/2014/main" id="{62E88285-7464-3C3D-BCD0-0D1EADD02F66}"/>
              </a:ext>
            </a:extLst>
          </p:cNvPr>
          <p:cNvSpPr/>
          <p:nvPr/>
        </p:nvSpPr>
        <p:spPr>
          <a:xfrm rot="2700000">
            <a:off x="3659941" y="2450464"/>
            <a:ext cx="697421" cy="20085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200" b="1">
                <a:solidFill>
                  <a:schemeClr val="tx1"/>
                </a:solidFill>
                <a:ea typeface="Calibri"/>
                <a:cs typeface="Calibri"/>
              </a:rPr>
              <a:t>Sex</a:t>
            </a:r>
            <a:endParaRPr lang="en-US" sz="1350">
              <a:solidFill>
                <a:schemeClr val="tx1"/>
              </a:solidFill>
            </a:endParaRPr>
          </a:p>
        </p:txBody>
      </p:sp>
    </p:spTree>
    <p:extLst>
      <p:ext uri="{BB962C8B-B14F-4D97-AF65-F5344CB8AC3E}">
        <p14:creationId xmlns:p14="http://schemas.microsoft.com/office/powerpoint/2010/main" val="614751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screen shot of a computer&#10;&#10;Description automatically generated">
            <a:extLst>
              <a:ext uri="{FF2B5EF4-FFF2-40B4-BE49-F238E27FC236}">
                <a16:creationId xmlns:a16="http://schemas.microsoft.com/office/drawing/2014/main" id="{18B36644-FCF6-D144-6F3C-F7D6740EECC0}"/>
              </a:ext>
            </a:extLst>
          </p:cNvPr>
          <p:cNvPicPr>
            <a:picLocks noChangeAspect="1"/>
          </p:cNvPicPr>
          <p:nvPr/>
        </p:nvPicPr>
        <p:blipFill rotWithShape="1">
          <a:blip r:embed="rId3"/>
          <a:srcRect l="26129" t="17313" r="25467" b="11181"/>
          <a:stretch/>
        </p:blipFill>
        <p:spPr>
          <a:xfrm>
            <a:off x="75916" y="1617259"/>
            <a:ext cx="3743375" cy="3698312"/>
          </a:xfrm>
          <a:prstGeom prst="rect">
            <a:avLst/>
          </a:prstGeom>
        </p:spPr>
      </p:pic>
      <p:sp>
        <p:nvSpPr>
          <p:cNvPr id="2" name="Title 1">
            <a:extLst>
              <a:ext uri="{FF2B5EF4-FFF2-40B4-BE49-F238E27FC236}">
                <a16:creationId xmlns:a16="http://schemas.microsoft.com/office/drawing/2014/main" id="{6A56EA04-8353-45EC-B55A-CCACE70D2F6A}"/>
              </a:ext>
            </a:extLst>
          </p:cNvPr>
          <p:cNvSpPr>
            <a:spLocks noGrp="1"/>
          </p:cNvSpPr>
          <p:nvPr>
            <p:ph type="title"/>
          </p:nvPr>
        </p:nvSpPr>
        <p:spPr/>
        <p:txBody>
          <a:bodyPr/>
          <a:lstStyle/>
          <a:p>
            <a:r>
              <a:rPr lang="en-US"/>
              <a:t>Power Shield Activity </a:t>
            </a:r>
          </a:p>
        </p:txBody>
      </p:sp>
      <p:sp>
        <p:nvSpPr>
          <p:cNvPr id="3" name="Content Placeholder 2">
            <a:extLst>
              <a:ext uri="{FF2B5EF4-FFF2-40B4-BE49-F238E27FC236}">
                <a16:creationId xmlns:a16="http://schemas.microsoft.com/office/drawing/2014/main" id="{17EF9E56-F6BA-4B21-8D36-1F181EE819F4}"/>
              </a:ext>
            </a:extLst>
          </p:cNvPr>
          <p:cNvSpPr>
            <a:spLocks noGrp="1"/>
          </p:cNvSpPr>
          <p:nvPr>
            <p:ph idx="1"/>
          </p:nvPr>
        </p:nvSpPr>
        <p:spPr>
          <a:xfrm>
            <a:off x="4004742" y="1958900"/>
            <a:ext cx="5139258" cy="3527500"/>
          </a:xfrm>
        </p:spPr>
        <p:txBody>
          <a:bodyPr vert="horz" lIns="0" tIns="34290" rIns="0" bIns="34290" rtlCol="0" anchor="t">
            <a:normAutofit/>
          </a:bodyPr>
          <a:lstStyle/>
          <a:p>
            <a:pPr>
              <a:lnSpc>
                <a:spcPct val="100000"/>
              </a:lnSpc>
            </a:pPr>
            <a:r>
              <a:rPr lang="en-US" sz="2100">
                <a:latin typeface="Calibri"/>
                <a:cs typeface="Arial"/>
              </a:rPr>
              <a:t>Analysis of Power and Privilege as Individuals</a:t>
            </a:r>
            <a:endParaRPr lang="en-US">
              <a:latin typeface="Calibri"/>
              <a:ea typeface="Calibri"/>
              <a:cs typeface="Calibri"/>
            </a:endParaRPr>
          </a:p>
          <a:p>
            <a:pPr>
              <a:lnSpc>
                <a:spcPct val="100000"/>
              </a:lnSpc>
            </a:pPr>
            <a:endParaRPr lang="en-US" sz="2100">
              <a:latin typeface="Calibri"/>
              <a:cs typeface="Arial"/>
            </a:endParaRPr>
          </a:p>
          <a:p>
            <a:pPr>
              <a:lnSpc>
                <a:spcPct val="100000"/>
              </a:lnSpc>
            </a:pPr>
            <a:r>
              <a:rPr lang="en-US" sz="2100">
                <a:highlight>
                  <a:srgbClr val="00FFFF"/>
                </a:highlight>
                <a:latin typeface="Calibri"/>
                <a:cs typeface="Arial"/>
              </a:rPr>
              <a:t>Inner Ring </a:t>
            </a:r>
            <a:r>
              <a:rPr lang="en-US" sz="2100">
                <a:latin typeface="Calibri"/>
                <a:cs typeface="Arial"/>
              </a:rPr>
              <a:t>– Dominant Identities</a:t>
            </a:r>
            <a:endParaRPr lang="en-US">
              <a:latin typeface="Calibri"/>
              <a:cs typeface="Arial"/>
            </a:endParaRPr>
          </a:p>
          <a:p>
            <a:pPr>
              <a:lnSpc>
                <a:spcPct val="100000"/>
              </a:lnSpc>
            </a:pPr>
            <a:r>
              <a:rPr lang="en-US" sz="2100">
                <a:highlight>
                  <a:srgbClr val="FFFF00"/>
                </a:highlight>
                <a:latin typeface="Calibri"/>
                <a:cs typeface="Arial"/>
              </a:rPr>
              <a:t>Outer Ring</a:t>
            </a:r>
            <a:r>
              <a:rPr lang="en-US" sz="2100">
                <a:latin typeface="Calibri"/>
                <a:cs typeface="Arial"/>
              </a:rPr>
              <a:t> – Oppressed Identities</a:t>
            </a:r>
          </a:p>
          <a:p>
            <a:pPr>
              <a:lnSpc>
                <a:spcPct val="100000"/>
              </a:lnSpc>
            </a:pPr>
            <a:endParaRPr lang="en-US" sz="2100">
              <a:latin typeface="Calibri"/>
              <a:cs typeface="Arial" panose="020B0604020202020204" pitchFamily="34" charset="0"/>
            </a:endParaRPr>
          </a:p>
          <a:p>
            <a:pPr>
              <a:lnSpc>
                <a:spcPct val="100000"/>
              </a:lnSpc>
            </a:pPr>
            <a:r>
              <a:rPr lang="en-US" sz="2100">
                <a:latin typeface="Calibri"/>
                <a:cs typeface="Arial"/>
              </a:rPr>
              <a:t>First on your own, then discuss as a group</a:t>
            </a:r>
          </a:p>
        </p:txBody>
      </p:sp>
      <p:sp>
        <p:nvSpPr>
          <p:cNvPr id="5" name="Oval 4">
            <a:extLst>
              <a:ext uri="{FF2B5EF4-FFF2-40B4-BE49-F238E27FC236}">
                <a16:creationId xmlns:a16="http://schemas.microsoft.com/office/drawing/2014/main" id="{0B2BA160-83BB-6AD1-2E65-86E4F1BE7B0E}"/>
              </a:ext>
            </a:extLst>
          </p:cNvPr>
          <p:cNvSpPr/>
          <p:nvPr/>
        </p:nvSpPr>
        <p:spPr>
          <a:xfrm>
            <a:off x="2714513" y="2510246"/>
            <a:ext cx="230605" cy="210552"/>
          </a:xfrm>
          <a:prstGeom prst="ellipse">
            <a:avLst/>
          </a:prstGeom>
          <a:solidFill>
            <a:srgbClr val="1BE0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Oval 7">
            <a:extLst>
              <a:ext uri="{FF2B5EF4-FFF2-40B4-BE49-F238E27FC236}">
                <a16:creationId xmlns:a16="http://schemas.microsoft.com/office/drawing/2014/main" id="{E6C53B14-923D-9325-FA3D-3DBC31400E63}"/>
              </a:ext>
            </a:extLst>
          </p:cNvPr>
          <p:cNvSpPr/>
          <p:nvPr/>
        </p:nvSpPr>
        <p:spPr>
          <a:xfrm>
            <a:off x="3327989" y="2957165"/>
            <a:ext cx="210552" cy="21055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ectangle 5">
            <a:extLst>
              <a:ext uri="{FF2B5EF4-FFF2-40B4-BE49-F238E27FC236}">
                <a16:creationId xmlns:a16="http://schemas.microsoft.com/office/drawing/2014/main" id="{AE949ABB-5DB8-1477-49D9-50BAF4E4364F}"/>
              </a:ext>
            </a:extLst>
          </p:cNvPr>
          <p:cNvSpPr/>
          <p:nvPr/>
        </p:nvSpPr>
        <p:spPr>
          <a:xfrm rot="5400000">
            <a:off x="1607879" y="4115103"/>
            <a:ext cx="686013" cy="19874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800" b="1">
                <a:solidFill>
                  <a:schemeClr val="tx1"/>
                </a:solidFill>
                <a:ea typeface="Calibri"/>
                <a:cs typeface="Calibri"/>
              </a:rPr>
              <a:t>Sexual Orientation</a:t>
            </a:r>
          </a:p>
        </p:txBody>
      </p:sp>
      <p:sp>
        <p:nvSpPr>
          <p:cNvPr id="9" name="Rectangle 8">
            <a:extLst>
              <a:ext uri="{FF2B5EF4-FFF2-40B4-BE49-F238E27FC236}">
                <a16:creationId xmlns:a16="http://schemas.microsoft.com/office/drawing/2014/main" id="{1E5C2078-2041-5C26-8B55-7A320D22D8F5}"/>
              </a:ext>
            </a:extLst>
          </p:cNvPr>
          <p:cNvSpPr/>
          <p:nvPr/>
        </p:nvSpPr>
        <p:spPr>
          <a:xfrm rot="2820000">
            <a:off x="1245073" y="2928979"/>
            <a:ext cx="511063" cy="18843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050" b="1">
                <a:solidFill>
                  <a:schemeClr val="tx1"/>
                </a:solidFill>
                <a:ea typeface="Calibri"/>
                <a:cs typeface="Calibri"/>
              </a:rPr>
              <a:t>Sex</a:t>
            </a:r>
            <a:endParaRPr lang="en-US" sz="1050">
              <a:solidFill>
                <a:schemeClr val="tx1"/>
              </a:solidFill>
              <a:ea typeface="Calibri"/>
              <a:cs typeface="Calibri"/>
            </a:endParaRPr>
          </a:p>
        </p:txBody>
      </p:sp>
    </p:spTree>
    <p:extLst>
      <p:ext uri="{BB962C8B-B14F-4D97-AF65-F5344CB8AC3E}">
        <p14:creationId xmlns:p14="http://schemas.microsoft.com/office/powerpoint/2010/main" val="28751381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6EA04-8353-45EC-B55A-CCACE70D2F6A}"/>
              </a:ext>
            </a:extLst>
          </p:cNvPr>
          <p:cNvSpPr>
            <a:spLocks noGrp="1"/>
          </p:cNvSpPr>
          <p:nvPr>
            <p:ph type="title"/>
          </p:nvPr>
        </p:nvSpPr>
        <p:spPr>
          <a:xfrm>
            <a:off x="696073" y="1420"/>
            <a:ext cx="7543800" cy="1088068"/>
          </a:xfrm>
        </p:spPr>
        <p:txBody>
          <a:bodyPr/>
          <a:lstStyle/>
          <a:p>
            <a:r>
              <a:rPr lang="en-US"/>
              <a:t>Power Shield Activity</a:t>
            </a:r>
          </a:p>
        </p:txBody>
      </p:sp>
      <p:sp>
        <p:nvSpPr>
          <p:cNvPr id="3" name="Content Placeholder 2">
            <a:extLst>
              <a:ext uri="{FF2B5EF4-FFF2-40B4-BE49-F238E27FC236}">
                <a16:creationId xmlns:a16="http://schemas.microsoft.com/office/drawing/2014/main" id="{17EF9E56-F6BA-4B21-8D36-1F181EE819F4}"/>
              </a:ext>
            </a:extLst>
          </p:cNvPr>
          <p:cNvSpPr>
            <a:spLocks noGrp="1"/>
          </p:cNvSpPr>
          <p:nvPr>
            <p:ph idx="1"/>
          </p:nvPr>
        </p:nvSpPr>
        <p:spPr>
          <a:xfrm>
            <a:off x="3737989" y="845378"/>
            <a:ext cx="5374469" cy="3939266"/>
          </a:xfrm>
        </p:spPr>
        <p:txBody>
          <a:bodyPr vert="horz" lIns="0" tIns="34290" rIns="0" bIns="34290" rtlCol="0" anchor="t">
            <a:noAutofit/>
          </a:bodyPr>
          <a:lstStyle/>
          <a:p>
            <a:pPr>
              <a:lnSpc>
                <a:spcPct val="120000"/>
              </a:lnSpc>
            </a:pPr>
            <a:r>
              <a:rPr lang="en-US" b="1">
                <a:latin typeface="Calibri"/>
                <a:cs typeface="Arial"/>
              </a:rPr>
              <a:t>On your own  --</a:t>
            </a:r>
            <a:endParaRPr lang="en-US">
              <a:latin typeface="Calibri"/>
            </a:endParaRPr>
          </a:p>
          <a:p>
            <a:pPr>
              <a:lnSpc>
                <a:spcPct val="120000"/>
              </a:lnSpc>
            </a:pPr>
            <a:r>
              <a:rPr lang="en-US">
                <a:latin typeface="Calibri"/>
              </a:rPr>
              <a:t>Mark the inner or outer ring of each trait to describe your identity.</a:t>
            </a:r>
          </a:p>
          <a:p>
            <a:pPr>
              <a:lnSpc>
                <a:spcPct val="120000"/>
              </a:lnSpc>
            </a:pPr>
            <a:endParaRPr lang="en-US" sz="1050">
              <a:latin typeface="Calibri"/>
            </a:endParaRPr>
          </a:p>
          <a:p>
            <a:pPr>
              <a:lnSpc>
                <a:spcPct val="120000"/>
              </a:lnSpc>
            </a:pPr>
            <a:r>
              <a:rPr lang="en-US" b="1">
                <a:latin typeface="Calibri"/>
                <a:cs typeface="Calibri"/>
              </a:rPr>
              <a:t>Consider as a table group:</a:t>
            </a:r>
            <a:endParaRPr lang="en-US" b="1">
              <a:latin typeface="Calibri"/>
              <a:ea typeface="Calibri"/>
              <a:cs typeface="Calibri"/>
            </a:endParaRPr>
          </a:p>
          <a:p>
            <a:pPr>
              <a:lnSpc>
                <a:spcPct val="120000"/>
              </a:lnSpc>
            </a:pPr>
            <a:r>
              <a:rPr lang="en-US">
                <a:latin typeface="Calibri"/>
                <a:cs typeface="Calibri"/>
              </a:rPr>
              <a:t>How many of your segments are not dominant, meaning you do not share those areas of power conferred by society?</a:t>
            </a:r>
          </a:p>
          <a:p>
            <a:pPr>
              <a:lnSpc>
                <a:spcPct val="120000"/>
              </a:lnSpc>
            </a:pPr>
            <a:endParaRPr lang="en-US" sz="1050">
              <a:latin typeface="Calibri"/>
              <a:cs typeface="Calibri"/>
            </a:endParaRPr>
          </a:p>
          <a:p>
            <a:pPr>
              <a:lnSpc>
                <a:spcPct val="120000"/>
              </a:lnSpc>
            </a:pPr>
            <a:r>
              <a:rPr lang="en-US">
                <a:latin typeface="Calibri"/>
                <a:cs typeface="Calibri"/>
              </a:rPr>
              <a:t>What insight does this provide on how you have been treated as a person of privilege or a marginalized person?</a:t>
            </a:r>
          </a:p>
          <a:p>
            <a:pPr>
              <a:lnSpc>
                <a:spcPct val="120000"/>
              </a:lnSpc>
            </a:pPr>
            <a:endParaRPr lang="en-US" sz="1050">
              <a:latin typeface="Calibri"/>
              <a:cs typeface="Calibri"/>
            </a:endParaRPr>
          </a:p>
          <a:p>
            <a:pPr>
              <a:lnSpc>
                <a:spcPct val="120000"/>
              </a:lnSpc>
            </a:pPr>
            <a:r>
              <a:rPr lang="en-US">
                <a:latin typeface="Calibri"/>
                <a:cs typeface="Calibri"/>
              </a:rPr>
              <a:t>Which Identity brings you the most discomfort or confusion?</a:t>
            </a:r>
          </a:p>
        </p:txBody>
      </p:sp>
      <p:pic>
        <p:nvPicPr>
          <p:cNvPr id="8" name="Picture 7" descr="A screen shot of a computer&#10;&#10;Description automatically generated">
            <a:extLst>
              <a:ext uri="{FF2B5EF4-FFF2-40B4-BE49-F238E27FC236}">
                <a16:creationId xmlns:a16="http://schemas.microsoft.com/office/drawing/2014/main" id="{3B35579C-D5DC-CCCC-8305-159E17A9EBC3}"/>
              </a:ext>
            </a:extLst>
          </p:cNvPr>
          <p:cNvPicPr>
            <a:picLocks noChangeAspect="1"/>
          </p:cNvPicPr>
          <p:nvPr/>
        </p:nvPicPr>
        <p:blipFill rotWithShape="1">
          <a:blip r:embed="rId3"/>
          <a:srcRect l="26129" t="17313" r="25467" b="11181"/>
          <a:stretch/>
        </p:blipFill>
        <p:spPr>
          <a:xfrm>
            <a:off x="-37332" y="1456463"/>
            <a:ext cx="3778856" cy="3733157"/>
          </a:xfrm>
          <a:prstGeom prst="rect">
            <a:avLst/>
          </a:prstGeom>
        </p:spPr>
      </p:pic>
      <p:sp>
        <p:nvSpPr>
          <p:cNvPr id="5" name="Rectangle 4">
            <a:extLst>
              <a:ext uri="{FF2B5EF4-FFF2-40B4-BE49-F238E27FC236}">
                <a16:creationId xmlns:a16="http://schemas.microsoft.com/office/drawing/2014/main" id="{DAD34D5B-5B70-F885-06DC-8C4AB94BCA2F}"/>
              </a:ext>
            </a:extLst>
          </p:cNvPr>
          <p:cNvSpPr/>
          <p:nvPr/>
        </p:nvSpPr>
        <p:spPr>
          <a:xfrm rot="2880000">
            <a:off x="1164030" y="2722167"/>
            <a:ext cx="506016" cy="17445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050" b="1">
                <a:solidFill>
                  <a:schemeClr val="tx1"/>
                </a:solidFill>
                <a:ea typeface="Calibri"/>
                <a:cs typeface="Calibri"/>
              </a:rPr>
              <a:t>Sex</a:t>
            </a:r>
            <a:endParaRPr lang="en-US" sz="1050">
              <a:solidFill>
                <a:schemeClr val="tx1"/>
              </a:solidFill>
              <a:ea typeface="Calibri"/>
              <a:cs typeface="Calibri"/>
            </a:endParaRPr>
          </a:p>
        </p:txBody>
      </p:sp>
      <p:sp>
        <p:nvSpPr>
          <p:cNvPr id="7" name="Rectangle 6">
            <a:extLst>
              <a:ext uri="{FF2B5EF4-FFF2-40B4-BE49-F238E27FC236}">
                <a16:creationId xmlns:a16="http://schemas.microsoft.com/office/drawing/2014/main" id="{34CE9249-AF2F-4D26-9D09-770A721B2C63}"/>
              </a:ext>
            </a:extLst>
          </p:cNvPr>
          <p:cNvSpPr/>
          <p:nvPr/>
        </p:nvSpPr>
        <p:spPr>
          <a:xfrm rot="5400000">
            <a:off x="1467313" y="4014569"/>
            <a:ext cx="701564" cy="22984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900" b="1">
                <a:solidFill>
                  <a:schemeClr val="tx1"/>
                </a:solidFill>
                <a:ea typeface="Calibri"/>
                <a:cs typeface="Calibri"/>
              </a:rPr>
              <a:t>Sexual Orientatio</a:t>
            </a:r>
            <a:r>
              <a:rPr lang="en-US" sz="1050" b="1">
                <a:solidFill>
                  <a:schemeClr val="tx1"/>
                </a:solidFill>
                <a:ea typeface="Calibri"/>
                <a:cs typeface="Calibri"/>
              </a:rPr>
              <a:t>n</a:t>
            </a:r>
          </a:p>
        </p:txBody>
      </p:sp>
    </p:spTree>
    <p:extLst>
      <p:ext uri="{BB962C8B-B14F-4D97-AF65-F5344CB8AC3E}">
        <p14:creationId xmlns:p14="http://schemas.microsoft.com/office/powerpoint/2010/main" val="1400573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g14a32eed654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                             INTERSECTIONALITY</a:t>
            </a:r>
          </a:p>
        </p:txBody>
      </p:sp>
      <p:pic>
        <p:nvPicPr>
          <p:cNvPr id="2" name="What Is Intersectionality   Queer 101   The Advocat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08000" y="1143000"/>
            <a:ext cx="8128000" cy="4572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g1468bb3220c_0_69"/>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INTERSECTIONALITY</a:t>
            </a:r>
            <a:endParaRPr/>
          </a:p>
        </p:txBody>
      </p:sp>
      <p:sp>
        <p:nvSpPr>
          <p:cNvPr id="440" name="Google Shape;440;g1468bb3220c_0_69"/>
          <p:cNvSpPr txBox="1">
            <a:spLocks noGrp="1"/>
          </p:cNvSpPr>
          <p:nvPr>
            <p:ph type="body" idx="1"/>
          </p:nvPr>
        </p:nvSpPr>
        <p:spPr>
          <a:xfrm>
            <a:off x="4057019" y="1208947"/>
            <a:ext cx="4974000" cy="45378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2800" b="1" i="1">
                <a:solidFill>
                  <a:srgbClr val="7030A0"/>
                </a:solidFill>
                <a:latin typeface="Arial"/>
                <a:ea typeface="Arial"/>
                <a:cs typeface="Arial"/>
                <a:sym typeface="Arial"/>
              </a:rPr>
              <a:t>Intersectionality</a:t>
            </a:r>
            <a:r>
              <a:rPr lang="en-US" sz="2800">
                <a:solidFill>
                  <a:srgbClr val="7030A0"/>
                </a:solidFill>
                <a:latin typeface="Arial"/>
                <a:ea typeface="Arial"/>
                <a:cs typeface="Arial"/>
                <a:sym typeface="Arial"/>
              </a:rPr>
              <a:t> </a:t>
            </a:r>
            <a:r>
              <a:rPr lang="en-US" sz="2800">
                <a:solidFill>
                  <a:schemeClr val="dk1"/>
                </a:solidFill>
                <a:latin typeface="Arial"/>
                <a:ea typeface="Arial"/>
                <a:cs typeface="Arial"/>
                <a:sym typeface="Arial"/>
              </a:rPr>
              <a:t>is a framework for understanding a person, group of people, or social problem as affected by a number of discriminations and disadvantages. It takes into account people's overlapping identities and experiences in order to understand the complexity of prejudices they face.​</a:t>
            </a:r>
            <a:endParaRPr sz="4100"/>
          </a:p>
        </p:txBody>
      </p:sp>
      <p:pic>
        <p:nvPicPr>
          <p:cNvPr id="441" name="Google Shape;441;g1468bb3220c_0_69"/>
          <p:cNvPicPr preferRelativeResize="0"/>
          <p:nvPr/>
        </p:nvPicPr>
        <p:blipFill>
          <a:blip r:embed="rId3">
            <a:alphaModFix/>
          </a:blip>
          <a:stretch>
            <a:fillRect/>
          </a:stretch>
        </p:blipFill>
        <p:spPr>
          <a:xfrm>
            <a:off x="245750" y="2231784"/>
            <a:ext cx="3644401" cy="2394428"/>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1468bb3220c_0_7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sz="3100"/>
              <a:t>     LEVELS OF EXPRESSION OF OPPRESSION</a:t>
            </a:r>
            <a:endParaRPr sz="3100"/>
          </a:p>
        </p:txBody>
      </p:sp>
      <p:graphicFrame>
        <p:nvGraphicFramePr>
          <p:cNvPr id="448" name="Google Shape;448;g1468bb3220c_0_76"/>
          <p:cNvGraphicFramePr/>
          <p:nvPr>
            <p:extLst>
              <p:ext uri="{D42A27DB-BD31-4B8C-83A1-F6EECF244321}">
                <p14:modId xmlns:p14="http://schemas.microsoft.com/office/powerpoint/2010/main" val="4004517408"/>
              </p:ext>
            </p:extLst>
          </p:nvPr>
        </p:nvGraphicFramePr>
        <p:xfrm>
          <a:off x="952500" y="1143075"/>
          <a:ext cx="7239000" cy="4770060"/>
        </p:xfrm>
        <a:graphic>
          <a:graphicData uri="http://schemas.openxmlformats.org/drawingml/2006/table">
            <a:tbl>
              <a:tblPr>
                <a:noFill/>
                <a:tableStyleId>{13DB6B79-06AE-457D-AC04-47810313D532}</a:tableStyleId>
              </a:tblPr>
              <a:tblGrid>
                <a:gridCol w="452000">
                  <a:extLst>
                    <a:ext uri="{9D8B030D-6E8A-4147-A177-3AD203B41FA5}">
                      <a16:colId xmlns:a16="http://schemas.microsoft.com/office/drawing/2014/main" val="20000"/>
                    </a:ext>
                  </a:extLst>
                </a:gridCol>
                <a:gridCol w="3167500">
                  <a:extLst>
                    <a:ext uri="{9D8B030D-6E8A-4147-A177-3AD203B41FA5}">
                      <a16:colId xmlns:a16="http://schemas.microsoft.com/office/drawing/2014/main" val="20001"/>
                    </a:ext>
                  </a:extLst>
                </a:gridCol>
                <a:gridCol w="463525">
                  <a:extLst>
                    <a:ext uri="{9D8B030D-6E8A-4147-A177-3AD203B41FA5}">
                      <a16:colId xmlns:a16="http://schemas.microsoft.com/office/drawing/2014/main" val="20002"/>
                    </a:ext>
                  </a:extLst>
                </a:gridCol>
                <a:gridCol w="3155975">
                  <a:extLst>
                    <a:ext uri="{9D8B030D-6E8A-4147-A177-3AD203B41FA5}">
                      <a16:colId xmlns:a16="http://schemas.microsoft.com/office/drawing/2014/main" val="20003"/>
                    </a:ext>
                  </a:extLst>
                </a:gridCol>
              </a:tblGrid>
              <a:tr h="2607525">
                <a:tc rowSpan="2">
                  <a:txBody>
                    <a:bodyPr/>
                    <a:lstStyle/>
                    <a:p>
                      <a:pPr marL="0" lvl="0" indent="0" algn="ctr" rtl="0">
                        <a:spcBef>
                          <a:spcPts val="0"/>
                        </a:spcBef>
                        <a:spcAft>
                          <a:spcPts val="0"/>
                        </a:spcAft>
                        <a:buNone/>
                      </a:pPr>
                      <a:r>
                        <a:rPr lang="en-US" sz="2300" b="1" i="1"/>
                        <a:t>I</a:t>
                      </a:r>
                      <a:endParaRPr sz="2300" b="1" i="1"/>
                    </a:p>
                    <a:p>
                      <a:pPr marL="0" lvl="0" indent="0" algn="ctr" rtl="0">
                        <a:spcBef>
                          <a:spcPts val="0"/>
                        </a:spcBef>
                        <a:spcAft>
                          <a:spcPts val="0"/>
                        </a:spcAft>
                        <a:buNone/>
                      </a:pPr>
                      <a:r>
                        <a:rPr lang="en-US" sz="2300" b="1" i="1"/>
                        <a:t>n</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err="1"/>
                        <a:t>i</a:t>
                      </a:r>
                      <a:endParaRPr sz="2300" b="1" i="1" err="1"/>
                    </a:p>
                    <a:p>
                      <a:pPr marL="0" lvl="0" indent="0" algn="ctr" rtl="0">
                        <a:spcBef>
                          <a:spcPts val="0"/>
                        </a:spcBef>
                        <a:spcAft>
                          <a:spcPts val="0"/>
                        </a:spcAft>
                        <a:buNone/>
                      </a:pPr>
                      <a:r>
                        <a:rPr lang="en-US" sz="2300" b="1" i="1"/>
                        <a:t>v</a:t>
                      </a:r>
                      <a:endParaRPr sz="2300" b="1" i="1"/>
                    </a:p>
                    <a:p>
                      <a:pPr marL="0" lvl="0" indent="0" algn="ctr" rtl="0">
                        <a:spcBef>
                          <a:spcPts val="0"/>
                        </a:spcBef>
                        <a:spcAft>
                          <a:spcPts val="0"/>
                        </a:spcAft>
                        <a:buNone/>
                      </a:pPr>
                      <a:r>
                        <a:rPr lang="en-US" sz="2300" b="1" i="1" err="1"/>
                        <a:t>i</a:t>
                      </a:r>
                      <a:endParaRPr sz="2300" b="1" i="1" err="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a:t>u</a:t>
                      </a:r>
                      <a:endParaRPr sz="2300" b="1" i="1"/>
                    </a:p>
                    <a:p>
                      <a:pPr marL="0" lvl="0" indent="0" algn="ctr" rtl="0">
                        <a:spcBef>
                          <a:spcPts val="0"/>
                        </a:spcBef>
                        <a:spcAft>
                          <a:spcPts val="0"/>
                        </a:spcAft>
                        <a:buNone/>
                      </a:pPr>
                      <a:r>
                        <a:rPr lang="en-US" sz="2300" b="1" i="1"/>
                        <a:t>a</a:t>
                      </a:r>
                      <a:endParaRPr sz="2300" b="1" i="1"/>
                    </a:p>
                    <a:p>
                      <a:pPr marL="0" lvl="0" indent="0" algn="ctr" rtl="0">
                        <a:spcBef>
                          <a:spcPts val="0"/>
                        </a:spcBef>
                        <a:spcAft>
                          <a:spcPts val="0"/>
                        </a:spcAft>
                        <a:buNone/>
                      </a:pPr>
                      <a:r>
                        <a:rPr lang="en-US" sz="2300" b="1" i="1"/>
                        <a:t>l</a:t>
                      </a:r>
                      <a:endParaRPr sz="2300" b="1" i="1"/>
                    </a:p>
                  </a:txBody>
                  <a:tcPr marL="91425" marR="91425" marT="91425" marB="91425"/>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Internalized Oppression </a:t>
                      </a:r>
                      <a:r>
                        <a:rPr lang="en-US" sz="1900">
                          <a:solidFill>
                            <a:schemeClr val="dk1"/>
                          </a:solidFill>
                          <a:highlight>
                            <a:srgbClr val="FFFFFF"/>
                          </a:highlight>
                          <a:latin typeface="Calibri"/>
                          <a:ea typeface="Calibri"/>
                          <a:cs typeface="Calibri"/>
                          <a:sym typeface="Calibri"/>
                        </a:rPr>
                        <a:t>lies within individuals. These are our private beliefs and biases about others, influenced by our culture, that reside</a:t>
                      </a:r>
                      <a:r>
                        <a:rPr lang="en-US" sz="1900" b="1">
                          <a:solidFill>
                            <a:srgbClr val="9900FF"/>
                          </a:solidFill>
                          <a:highlight>
                            <a:srgbClr val="FFFFFF"/>
                          </a:highlight>
                          <a:latin typeface="Calibri"/>
                          <a:ea typeface="Calibri"/>
                          <a:cs typeface="Calibri"/>
                          <a:sym typeface="Calibri"/>
                        </a:rPr>
                        <a:t> inside our minds</a:t>
                      </a:r>
                      <a:r>
                        <a:rPr lang="en-US" sz="1900">
                          <a:solidFill>
                            <a:schemeClr val="dk1"/>
                          </a:solidFill>
                          <a:highlight>
                            <a:srgbClr val="FFFFFF"/>
                          </a:highlight>
                          <a:latin typeface="Calibri"/>
                          <a:ea typeface="Calibri"/>
                          <a:cs typeface="Calibri"/>
                        </a:rPr>
                        <a:t>. </a:t>
                      </a:r>
                      <a:endParaRPr sz="2100"/>
                    </a:p>
                  </a:txBody>
                  <a:tcPr marL="91425" marR="91425" marT="91425" marB="91425"/>
                </a:tc>
                <a:tc rowSpan="2">
                  <a:txBody>
                    <a:bodyPr/>
                    <a:lstStyle/>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y</a:t>
                      </a:r>
                      <a:endParaRPr sz="2600" b="1" i="1"/>
                    </a:p>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t</a:t>
                      </a:r>
                      <a:endParaRPr sz="2600" b="1" i="1"/>
                    </a:p>
                    <a:p>
                      <a:pPr marL="0" lvl="0" indent="0" algn="ctr" rtl="0">
                        <a:spcBef>
                          <a:spcPts val="0"/>
                        </a:spcBef>
                        <a:spcAft>
                          <a:spcPts val="0"/>
                        </a:spcAft>
                        <a:buNone/>
                      </a:pPr>
                      <a:r>
                        <a:rPr lang="en-US" sz="2600" b="1" i="1"/>
                        <a:t>e</a:t>
                      </a:r>
                      <a:endParaRPr sz="2600" b="1" i="1"/>
                    </a:p>
                    <a:p>
                      <a:pPr marL="0" lvl="0" indent="0" algn="ctr" rtl="0">
                        <a:spcBef>
                          <a:spcPts val="0"/>
                        </a:spcBef>
                        <a:spcAft>
                          <a:spcPts val="0"/>
                        </a:spcAft>
                        <a:buNone/>
                      </a:pPr>
                      <a:r>
                        <a:rPr lang="en-US" sz="2600" b="1" i="1"/>
                        <a:t>m</a:t>
                      </a:r>
                      <a:endParaRPr sz="2600" b="1" i="1"/>
                    </a:p>
                    <a:p>
                      <a:pPr marL="0" lvl="0" indent="0" algn="ctr" rtl="0">
                        <a:spcBef>
                          <a:spcPts val="0"/>
                        </a:spcBef>
                        <a:spcAft>
                          <a:spcPts val="0"/>
                        </a:spcAft>
                        <a:buNone/>
                      </a:pPr>
                      <a:r>
                        <a:rPr lang="en-US" sz="2600" b="1" i="1" err="1"/>
                        <a:t>i</a:t>
                      </a:r>
                      <a:endParaRPr sz="2600" b="1" i="1" err="1"/>
                    </a:p>
                    <a:p>
                      <a:pPr marL="0" lvl="0" indent="0" algn="ctr" rtl="0">
                        <a:spcBef>
                          <a:spcPts val="0"/>
                        </a:spcBef>
                        <a:spcAft>
                          <a:spcPts val="0"/>
                        </a:spcAft>
                        <a:buNone/>
                      </a:pPr>
                      <a:r>
                        <a:rPr lang="en-US" sz="2600" b="1" i="1"/>
                        <a:t>c</a:t>
                      </a:r>
                      <a:endParaRPr sz="2600" b="1" i="1"/>
                    </a:p>
                  </a:txBody>
                  <a:tcPr marL="91425" marR="91425" marT="91425" marB="91425"/>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Institutional Oppression </a:t>
                      </a:r>
                      <a:r>
                        <a:rPr lang="en-US" sz="1700">
                          <a:solidFill>
                            <a:schemeClr val="dk1"/>
                          </a:solidFill>
                          <a:highlight>
                            <a:srgbClr val="FFFFFF"/>
                          </a:highlight>
                          <a:latin typeface="Calibri"/>
                          <a:ea typeface="Calibri"/>
                          <a:cs typeface="Calibri"/>
                          <a:sym typeface="Calibri"/>
                        </a:rPr>
                        <a:t>occurs </a:t>
                      </a:r>
                      <a:r>
                        <a:rPr lang="en-US" sz="1700" b="1">
                          <a:solidFill>
                            <a:srgbClr val="9900FF"/>
                          </a:solidFill>
                          <a:highlight>
                            <a:srgbClr val="FFFFFF"/>
                          </a:highlight>
                          <a:latin typeface="Calibri"/>
                          <a:ea typeface="Calibri"/>
                          <a:cs typeface="Calibri"/>
                          <a:sym typeface="Calibri"/>
                        </a:rPr>
                        <a:t>within institutions</a:t>
                      </a:r>
                      <a:r>
                        <a:rPr lang="en-US" sz="1700">
                          <a:solidFill>
                            <a:schemeClr val="dk1"/>
                          </a:solidFill>
                          <a:highlight>
                            <a:srgbClr val="FFFFFF"/>
                          </a:highlight>
                          <a:latin typeface="Calibri"/>
                          <a:ea typeface="Calibri"/>
                          <a:cs typeface="Calibri"/>
                          <a:sym typeface="Calibri"/>
                        </a:rPr>
                        <a:t> and systems of power. It is the norms, policies and practices that are structured into political, societal and economic institutions that have the net effect of imposing oppressive conditions and denying rights, opportunity, and equality to identifiable groups.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10000"/>
                  </a:ext>
                </a:extLst>
              </a:tr>
              <a:tr h="1662575">
                <a:tc vMerge="1">
                  <a:txBody>
                    <a:bodyPr/>
                    <a:lstStyle/>
                    <a:p>
                      <a:endParaRPr lang="en-US"/>
                    </a:p>
                  </a:txBody>
                  <a:tcPr/>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Interpersonal Oppression </a:t>
                      </a:r>
                      <a:r>
                        <a:rPr lang="en-US" sz="1900">
                          <a:solidFill>
                            <a:schemeClr val="dk1"/>
                          </a:solidFill>
                          <a:highlight>
                            <a:srgbClr val="FFFFFF"/>
                          </a:highlight>
                          <a:latin typeface="Calibri"/>
                          <a:ea typeface="Calibri"/>
                          <a:cs typeface="Calibri"/>
                          <a:sym typeface="Calibri"/>
                        </a:rPr>
                        <a:t>occurs</a:t>
                      </a:r>
                      <a:r>
                        <a:rPr lang="en-US" sz="1900" b="1">
                          <a:solidFill>
                            <a:srgbClr val="9900FF"/>
                          </a:solidFill>
                          <a:highlight>
                            <a:srgbClr val="FFFFFF"/>
                          </a:highlight>
                          <a:latin typeface="Calibri"/>
                          <a:ea typeface="Calibri"/>
                          <a:cs typeface="Calibri"/>
                          <a:sym typeface="Calibri"/>
                        </a:rPr>
                        <a:t> between individuals</a:t>
                      </a:r>
                      <a:r>
                        <a:rPr lang="en-US" sz="1900">
                          <a:solidFill>
                            <a:schemeClr val="dk1"/>
                          </a:solidFill>
                          <a:highlight>
                            <a:srgbClr val="FFFFFF"/>
                          </a:highlight>
                          <a:latin typeface="Calibri"/>
                          <a:ea typeface="Calibri"/>
                          <a:cs typeface="Calibri"/>
                          <a:sym typeface="Calibri"/>
                        </a:rPr>
                        <a:t>. Once we bring our private beliefs into our interactions with others, we are now in the interpersonal realm.</a:t>
                      </a:r>
                      <a:r>
                        <a:rPr lang="en-US" sz="1900">
                          <a:solidFill>
                            <a:schemeClr val="dk1"/>
                          </a:solidFill>
                          <a:highlight>
                            <a:srgbClr val="FFFFFF"/>
                          </a:highlight>
                          <a:latin typeface="Calibri"/>
                          <a:ea typeface="Calibri"/>
                          <a:cs typeface="Calibri"/>
                        </a:rPr>
                        <a:t> </a:t>
                      </a:r>
                      <a:endParaRPr sz="2100"/>
                    </a:p>
                  </a:txBody>
                  <a:tcPr marL="91425" marR="91425" marT="91425" marB="91425"/>
                </a:tc>
                <a:tc vMerge="1">
                  <a:txBody>
                    <a:bodyPr/>
                    <a:lstStyle/>
                    <a:p>
                      <a:endParaRPr lang="en-US"/>
                    </a:p>
                  </a:txBody>
                  <a:tcPr/>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Structural</a:t>
                      </a:r>
                      <a:r>
                        <a:rPr lang="en-US" sz="1700" b="1">
                          <a:solidFill>
                            <a:schemeClr val="dk1"/>
                          </a:solidFill>
                          <a:highlight>
                            <a:srgbClr val="FFFFFF"/>
                          </a:highlight>
                          <a:latin typeface="Calibri"/>
                          <a:ea typeface="Calibri"/>
                          <a:cs typeface="Calibri"/>
                          <a:sym typeface="Calibri"/>
                        </a:rPr>
                        <a:t> </a:t>
                      </a:r>
                      <a:r>
                        <a:rPr lang="en-US" sz="1700" b="1" i="1">
                          <a:solidFill>
                            <a:schemeClr val="dk1"/>
                          </a:solidFill>
                          <a:highlight>
                            <a:srgbClr val="FFFFFF"/>
                          </a:highlight>
                          <a:latin typeface="Calibri"/>
                          <a:ea typeface="Calibri"/>
                          <a:cs typeface="Calibri"/>
                          <a:sym typeface="Calibri"/>
                        </a:rPr>
                        <a:t>Oppression </a:t>
                      </a:r>
                      <a:r>
                        <a:rPr lang="en-US" sz="1700">
                          <a:solidFill>
                            <a:schemeClr val="dk1"/>
                          </a:solidFill>
                          <a:highlight>
                            <a:srgbClr val="FFFFFF"/>
                          </a:highlight>
                          <a:latin typeface="Calibri"/>
                          <a:ea typeface="Calibri"/>
                          <a:cs typeface="Calibri"/>
                          <a:sym typeface="Calibri"/>
                        </a:rPr>
                        <a:t>is bias </a:t>
                      </a:r>
                      <a:r>
                        <a:rPr lang="en-US" sz="1700" b="1">
                          <a:solidFill>
                            <a:srgbClr val="9900FF"/>
                          </a:solidFill>
                          <a:highlight>
                            <a:srgbClr val="FFFFFF"/>
                          </a:highlight>
                          <a:latin typeface="Calibri"/>
                          <a:ea typeface="Calibri"/>
                          <a:cs typeface="Calibri"/>
                          <a:sym typeface="Calibri"/>
                        </a:rPr>
                        <a:t>across institutions and society</a:t>
                      </a:r>
                      <a:r>
                        <a:rPr lang="en-US" sz="1700">
                          <a:solidFill>
                            <a:schemeClr val="dk1"/>
                          </a:solidFill>
                          <a:highlight>
                            <a:srgbClr val="FFFFFF"/>
                          </a:highlight>
                          <a:latin typeface="Calibri"/>
                          <a:ea typeface="Calibri"/>
                          <a:cs typeface="Calibri"/>
                          <a:sym typeface="Calibri"/>
                        </a:rPr>
                        <a:t>. It’s the cumulative and compounded effects of an array of factors that systematically privilege some and disadvantage others.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g1468bb3220c_0_82"/>
          <p:cNvSpPr txBox="1">
            <a:spLocks noGrp="1"/>
          </p:cNvSpPr>
          <p:nvPr>
            <p:ph type="title"/>
          </p:nvPr>
        </p:nvSpPr>
        <p:spPr>
          <a:xfrm>
            <a:off x="0" y="0"/>
            <a:ext cx="9144000" cy="946298"/>
          </a:xfrm>
          <a:prstGeom prst="rect">
            <a:avLst/>
          </a:prstGeom>
          <a:solidFill>
            <a:srgbClr val="FFC000"/>
          </a:solidFill>
        </p:spPr>
        <p:txBody>
          <a:bodyPr spcFirstLastPara="1" wrap="square" lIns="91425" tIns="45700" rIns="91425" bIns="45700" anchor="ctr" anchorCtr="0">
            <a:normAutofit/>
          </a:bodyPr>
          <a:lstStyle/>
          <a:p>
            <a:r>
              <a:rPr lang="en-US" sz="2400" b="1"/>
              <a:t>ACTIVITY: UNDERSTANDING EXPRESSIONS OF OPPRESSION</a:t>
            </a:r>
            <a:endParaRPr sz="2400" b="1"/>
          </a:p>
        </p:txBody>
      </p:sp>
      <p:sp>
        <p:nvSpPr>
          <p:cNvPr id="455" name="Google Shape;455;g1468bb3220c_0_82"/>
          <p:cNvSpPr txBox="1">
            <a:spLocks noGrp="1"/>
          </p:cNvSpPr>
          <p:nvPr>
            <p:ph type="body" idx="1"/>
          </p:nvPr>
        </p:nvSpPr>
        <p:spPr>
          <a:xfrm>
            <a:off x="633046" y="1109580"/>
            <a:ext cx="8229600" cy="4644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i="1">
                <a:solidFill>
                  <a:srgbClr val="002060"/>
                </a:solidFill>
                <a:latin typeface="Arial"/>
                <a:ea typeface="Arial"/>
                <a:cs typeface="Arial"/>
                <a:sym typeface="Arial"/>
              </a:rPr>
              <a:t>Drawing on your knowledge base and experiences: </a:t>
            </a:r>
            <a:r>
              <a:rPr lang="en-US" sz="2400">
                <a:solidFill>
                  <a:schemeClr val="dk1"/>
                </a:solidFill>
                <a:latin typeface="Arial"/>
                <a:ea typeface="Arial"/>
                <a:cs typeface="Arial"/>
                <a:sym typeface="Arial"/>
              </a:rPr>
              <a:t>​</a:t>
            </a:r>
            <a:endParaRPr lang="en-US" sz="2400">
              <a:solidFill>
                <a:schemeClr val="dk1"/>
              </a:solidFill>
              <a:latin typeface="Arial"/>
              <a:ea typeface="Arial"/>
              <a:cs typeface="Arial"/>
            </a:endParaRPr>
          </a:p>
          <a:p>
            <a:pPr marL="647700" lvl="0" indent="-371475" algn="l" rtl="0">
              <a:lnSpc>
                <a:spcPct val="115000"/>
              </a:lnSpc>
              <a:spcBef>
                <a:spcPts val="0"/>
              </a:spcBef>
              <a:spcAft>
                <a:spcPts val="0"/>
              </a:spcAft>
              <a:buClr>
                <a:schemeClr val="dk1"/>
              </a:buClr>
              <a:buSzPts val="2250"/>
              <a:buFont typeface="Arial"/>
              <a:buChar char="●"/>
            </a:pPr>
            <a:r>
              <a:rPr lang="en-US" sz="2400" b="1">
                <a:solidFill>
                  <a:schemeClr val="dk1"/>
                </a:solidFill>
                <a:latin typeface="Arial"/>
                <a:ea typeface="Arial"/>
                <a:cs typeface="Arial"/>
                <a:sym typeface="Arial"/>
              </a:rPr>
              <a:t>Independently analyze the scenarios and determine the expression of oppression. </a:t>
            </a:r>
            <a:r>
              <a:rPr lang="en-US" sz="2450">
                <a:solidFill>
                  <a:schemeClr val="dk1"/>
                </a:solidFill>
                <a:latin typeface="Arial"/>
                <a:ea typeface="Arial"/>
                <a:cs typeface="Arial"/>
                <a:sym typeface="Arial"/>
              </a:rPr>
              <a:t>​</a:t>
            </a:r>
            <a:endParaRPr sz="2450">
              <a:solidFill>
                <a:schemeClr val="dk1"/>
              </a:solidFill>
              <a:latin typeface="Arial"/>
              <a:ea typeface="Arial"/>
              <a:cs typeface="Arial"/>
              <a:sym typeface="Arial"/>
            </a:endParaRPr>
          </a:p>
          <a:p>
            <a:pPr lvl="1" indent="-371475">
              <a:buClr>
                <a:srgbClr val="1F497D"/>
              </a:buClr>
              <a:buSzPts val="2250"/>
              <a:buFont typeface="Courier New"/>
              <a:buChar char="o"/>
            </a:pPr>
            <a:r>
              <a:rPr lang="en-US" sz="2400">
                <a:solidFill>
                  <a:srgbClr val="1F497D"/>
                </a:solidFill>
                <a:ea typeface="Arial"/>
              </a:rPr>
              <a:t>Scenarios can be found in POPs in "Additional Participant Handouts", the last resource at the bottom- </a:t>
            </a:r>
            <a:r>
              <a:rPr lang="en-US" sz="2400" b="1" u="sng">
                <a:solidFill>
                  <a:srgbClr val="1F497D"/>
                </a:solidFill>
                <a:ea typeface="Arial"/>
              </a:rPr>
              <a:t>Levels of Expression of Aggression</a:t>
            </a:r>
            <a:endParaRPr lang="en-US" sz="2400">
              <a:solidFill>
                <a:schemeClr val="dk1"/>
              </a:solidFill>
              <a:ea typeface="Arial"/>
            </a:endParaRPr>
          </a:p>
          <a:p>
            <a:pPr marL="647700" lvl="0" indent="-371475" algn="l" rtl="0">
              <a:lnSpc>
                <a:spcPct val="115000"/>
              </a:lnSpc>
              <a:spcBef>
                <a:spcPts val="0"/>
              </a:spcBef>
              <a:spcAft>
                <a:spcPts val="0"/>
              </a:spcAft>
              <a:buClr>
                <a:schemeClr val="dk1"/>
              </a:buClr>
              <a:buSzPts val="2250"/>
              <a:buFont typeface="Arial"/>
              <a:buChar char="●"/>
            </a:pPr>
            <a:r>
              <a:rPr lang="en-US" sz="2400" b="1">
                <a:solidFill>
                  <a:srgbClr val="6600CC"/>
                </a:solidFill>
                <a:latin typeface="Arial"/>
                <a:ea typeface="Arial"/>
                <a:cs typeface="Arial"/>
                <a:sym typeface="Arial"/>
              </a:rPr>
              <a:t>Discuss at your tables and reach consensus about the expression of oppression in each scenario.</a:t>
            </a:r>
            <a:r>
              <a:rPr lang="en-US" sz="2400">
                <a:solidFill>
                  <a:schemeClr val="dk1"/>
                </a:solidFill>
                <a:latin typeface="Arial"/>
                <a:ea typeface="Arial"/>
                <a:cs typeface="Arial"/>
                <a:sym typeface="Arial"/>
              </a:rPr>
              <a:t>​</a:t>
            </a:r>
            <a:endParaRPr lang="en-US" sz="2400">
              <a:solidFill>
                <a:schemeClr val="dk1"/>
              </a:solidFill>
              <a:latin typeface="Arial"/>
              <a:ea typeface="Arial"/>
              <a:cs typeface="Arial"/>
            </a:endParaRPr>
          </a:p>
          <a:p>
            <a:pPr marL="647700" indent="-371475">
              <a:lnSpc>
                <a:spcPct val="115000"/>
              </a:lnSpc>
              <a:spcBef>
                <a:spcPts val="0"/>
              </a:spcBef>
              <a:buClr>
                <a:schemeClr val="dk1"/>
              </a:buClr>
              <a:buSzPts val="2250"/>
              <a:buFont typeface="Arial"/>
              <a:buChar char="●"/>
            </a:pPr>
            <a:r>
              <a:rPr lang="en-US" sz="2400" b="1">
                <a:solidFill>
                  <a:schemeClr val="dk1"/>
                </a:solidFill>
                <a:latin typeface="Arial"/>
                <a:ea typeface="Arial"/>
                <a:cs typeface="Arial"/>
                <a:sym typeface="Arial"/>
              </a:rPr>
              <a:t>TOTAL Report Out – 3 Minutes be prepared to report a 2 Sentence Summary of your scenario and the Consensus Decision about what level of oppression is being expressed and why. </a:t>
            </a:r>
            <a:endParaRPr lang="en-US" sz="2400">
              <a:solidFill>
                <a:schemeClr val="dk1"/>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791" y="3869608"/>
            <a:ext cx="8229600" cy="1143000"/>
          </a:xfrm>
        </p:spPr>
        <p:txBody>
          <a:bodyPr/>
          <a:lstStyle/>
          <a:p>
            <a:r>
              <a:rPr lang="en-US"/>
              <a:t>What did you struggle with?</a:t>
            </a:r>
            <a:br>
              <a:rPr lang="en-US"/>
            </a:br>
            <a:br>
              <a:rPr lang="en-US"/>
            </a:br>
            <a:r>
              <a:rPr lang="en-US"/>
              <a:t>What was clear to you?</a:t>
            </a:r>
          </a:p>
        </p:txBody>
      </p:sp>
      <p:pic>
        <p:nvPicPr>
          <p:cNvPr id="134" name="Picture 133"/>
          <p:cNvPicPr>
            <a:picLocks noChangeAspect="1"/>
          </p:cNvPicPr>
          <p:nvPr/>
        </p:nvPicPr>
        <p:blipFill>
          <a:blip r:embed="rId2"/>
          <a:stretch>
            <a:fillRect/>
          </a:stretch>
        </p:blipFill>
        <p:spPr>
          <a:xfrm>
            <a:off x="311244" y="242672"/>
            <a:ext cx="8346147" cy="2865368"/>
          </a:xfrm>
          <a:prstGeom prst="rect">
            <a:avLst/>
          </a:prstGeom>
        </p:spPr>
      </p:pic>
    </p:spTree>
    <p:extLst>
      <p:ext uri="{BB962C8B-B14F-4D97-AF65-F5344CB8AC3E}">
        <p14:creationId xmlns:p14="http://schemas.microsoft.com/office/powerpoint/2010/main" val="35406255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POINTS</a:t>
            </a:r>
            <a:endParaRPr/>
          </a:p>
        </p:txBody>
      </p:sp>
      <p:sp>
        <p:nvSpPr>
          <p:cNvPr id="462" name="Google Shape;462;g1468bb3220c_0_88"/>
          <p:cNvSpPr txBox="1">
            <a:spLocks noGrp="1"/>
          </p:cNvSpPr>
          <p:nvPr>
            <p:ph type="body" idx="1"/>
          </p:nvPr>
        </p:nvSpPr>
        <p:spPr>
          <a:xfrm>
            <a:off x="2555310" y="822996"/>
            <a:ext cx="6419588" cy="44094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750" b="1">
                <a:solidFill>
                  <a:schemeClr val="dk1"/>
                </a:solidFill>
                <a:latin typeface="Arial"/>
                <a:ea typeface="Arial"/>
                <a:cs typeface="Arial"/>
                <a:sym typeface="Arial"/>
              </a:rPr>
              <a:t>1. There are no hard and fast lines between the levels – and changing one can affect another.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While we believe that the individual is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responsible for exploring personal bias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r>
              <a:rPr lang="en-US" sz="2750" b="1">
                <a:solidFill>
                  <a:schemeClr val="dk1"/>
                </a:solidFill>
                <a:latin typeface="Arial"/>
                <a:ea typeface="Arial"/>
                <a:cs typeface="Arial"/>
                <a:sym typeface="Arial"/>
              </a:rPr>
              <a:t>2. The way to effect change is by addressing institutionalized and structural oppression – this is where injustice lives.  </a:t>
            </a:r>
            <a:endParaRPr sz="4900"/>
          </a:p>
        </p:txBody>
      </p:sp>
      <p:pic>
        <p:nvPicPr>
          <p:cNvPr id="4" name="Picture 3"/>
          <p:cNvPicPr>
            <a:picLocks noChangeAspect="1"/>
          </p:cNvPicPr>
          <p:nvPr/>
        </p:nvPicPr>
        <p:blipFill rotWithShape="1">
          <a:blip r:embed="rId3"/>
          <a:srcRect l="23345" r="20898"/>
          <a:stretch/>
        </p:blipFill>
        <p:spPr>
          <a:xfrm>
            <a:off x="0" y="1330549"/>
            <a:ext cx="2275865" cy="4081784"/>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01396" y="2149654"/>
            <a:ext cx="4114800" cy="1756200"/>
          </a:xfrm>
          <a:prstGeom prst="rect">
            <a:avLst/>
          </a:prstGeom>
        </p:spPr>
        <p:txBody>
          <a:bodyPr spcFirstLastPara="1" wrap="square" lIns="91425" tIns="91425" rIns="91425" bIns="91425" anchor="b" anchorCtr="0">
            <a:noAutofit/>
          </a:bodyPr>
          <a:lstStyle/>
          <a:p>
            <a:r>
              <a:rPr lang="en"/>
              <a:t>Grat and Bekah</a:t>
            </a:r>
            <a:endParaRPr/>
          </a:p>
        </p:txBody>
      </p:sp>
      <p:pic>
        <p:nvPicPr>
          <p:cNvPr id="2" name="Picture 1">
            <a:extLst>
              <a:ext uri="{FF2B5EF4-FFF2-40B4-BE49-F238E27FC236}">
                <a16:creationId xmlns:a16="http://schemas.microsoft.com/office/drawing/2014/main" id="{9C559549-73D1-8E71-D7A7-058A732E2CBD}"/>
              </a:ext>
            </a:extLst>
          </p:cNvPr>
          <p:cNvPicPr>
            <a:picLocks noChangeAspect="1"/>
          </p:cNvPicPr>
          <p:nvPr/>
        </p:nvPicPr>
        <p:blipFill>
          <a:blip r:embed="rId3"/>
          <a:stretch>
            <a:fillRect/>
          </a:stretch>
        </p:blipFill>
        <p:spPr>
          <a:xfrm>
            <a:off x="-25384" y="1560250"/>
            <a:ext cx="2314575" cy="4114800"/>
          </a:xfrm>
          <a:prstGeom prst="rect">
            <a:avLst/>
          </a:prstGeom>
        </p:spPr>
      </p:pic>
    </p:spTree>
    <p:extLst>
      <p:ext uri="{BB962C8B-B14F-4D97-AF65-F5344CB8AC3E}">
        <p14:creationId xmlns:p14="http://schemas.microsoft.com/office/powerpoint/2010/main" val="1614336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g142c329b3cd_3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Lunch</a:t>
            </a:r>
            <a:endParaRPr/>
          </a:p>
        </p:txBody>
      </p:sp>
      <p:sp>
        <p:nvSpPr>
          <p:cNvPr id="648" name="Google Shape;648;g142c329b3cd_3_0"/>
          <p:cNvSpPr txBox="1">
            <a:spLocks noGrp="1"/>
          </p:cNvSpPr>
          <p:nvPr>
            <p:ph type="body" idx="1"/>
          </p:nvPr>
        </p:nvSpPr>
        <p:spPr>
          <a:xfrm>
            <a:off x="2515625" y="822996"/>
            <a:ext cx="4246200" cy="2650200"/>
          </a:xfrm>
          <a:prstGeom prst="rect">
            <a:avLst/>
          </a:prstGeom>
        </p:spPr>
        <p:txBody>
          <a:bodyPr spcFirstLastPara="1" wrap="square" lIns="91425" tIns="45700" rIns="91425" bIns="45700" anchor="t" anchorCtr="0">
            <a:noAutofit/>
          </a:bodyPr>
          <a:lstStyle/>
          <a:p>
            <a:pPr marL="0" lvl="0" indent="0" algn="ctr" rtl="0">
              <a:spcBef>
                <a:spcPts val="640"/>
              </a:spcBef>
              <a:spcAft>
                <a:spcPts val="0"/>
              </a:spcAft>
              <a:buNone/>
            </a:pPr>
            <a:r>
              <a:rPr lang="en-US"/>
              <a:t>1 hour for Lunch!</a:t>
            </a:r>
            <a:endParaRPr/>
          </a:p>
        </p:txBody>
      </p:sp>
      <p:pic>
        <p:nvPicPr>
          <p:cNvPr id="649" name="Google Shape;649;g142c329b3cd_3_0"/>
          <p:cNvPicPr preferRelativeResize="0"/>
          <p:nvPr/>
        </p:nvPicPr>
        <p:blipFill>
          <a:blip r:embed="rId3">
            <a:alphaModFix/>
          </a:blip>
          <a:stretch>
            <a:fillRect/>
          </a:stretch>
        </p:blipFill>
        <p:spPr>
          <a:xfrm>
            <a:off x="225277" y="1609896"/>
            <a:ext cx="5072099" cy="2853050"/>
          </a:xfrm>
          <a:prstGeom prst="rect">
            <a:avLst/>
          </a:prstGeom>
          <a:noFill/>
          <a:ln>
            <a:noFill/>
          </a:ln>
        </p:spPr>
      </p:pic>
      <p:sp>
        <p:nvSpPr>
          <p:cNvPr id="650" name="Google Shape;650;g142c329b3cd_3_0"/>
          <p:cNvSpPr txBox="1"/>
          <p:nvPr/>
        </p:nvSpPr>
        <p:spPr>
          <a:xfrm>
            <a:off x="225277" y="4599754"/>
            <a:ext cx="7990625" cy="1538853"/>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200" b="1">
                <a:latin typeface="Calibri"/>
                <a:ea typeface="Calibri"/>
                <a:cs typeface="Calibri"/>
                <a:sym typeface="Calibri"/>
              </a:rPr>
              <a:t>CUE IT UP! </a:t>
            </a:r>
            <a:endParaRPr sz="2200" b="1">
              <a:latin typeface="Calibri"/>
              <a:ea typeface="Calibri"/>
              <a:cs typeface="Calibri"/>
              <a:sym typeface="Calibri"/>
            </a:endParaRPr>
          </a:p>
          <a:p>
            <a:pPr marL="0" lvl="0" indent="0" algn="l" rtl="0">
              <a:spcBef>
                <a:spcPts val="0"/>
              </a:spcBef>
              <a:spcAft>
                <a:spcPts val="0"/>
              </a:spcAft>
              <a:buNone/>
            </a:pPr>
            <a:r>
              <a:rPr lang="en-US" sz="2200">
                <a:latin typeface="Calibri"/>
                <a:ea typeface="Calibri"/>
                <a:cs typeface="Calibri"/>
                <a:sym typeface="Calibri"/>
              </a:rPr>
              <a:t>Add the movie “Pride” to your to watch list. It is based on a true story about an LGBTQ+ group’s solidarity with striking miners. A feel good union story, but make sure to have tissues handy!</a:t>
            </a:r>
            <a:endParaRPr sz="2200">
              <a:latin typeface="Calibri"/>
              <a:ea typeface="Calibri"/>
              <a:cs typeface="Calibri"/>
              <a:sym typeface="Calibri"/>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8622" y="1453018"/>
            <a:ext cx="3513551" cy="3513551"/>
          </a:xfrm>
          <a:prstGeom prst="rect">
            <a:avLst/>
          </a:prstGeom>
        </p:spPr>
      </p:pic>
    </p:spTree>
    <p:extLst>
      <p:ext uri="{BB962C8B-B14F-4D97-AF65-F5344CB8AC3E}">
        <p14:creationId xmlns:p14="http://schemas.microsoft.com/office/powerpoint/2010/main" val="22008507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Anthony</a:t>
            </a:r>
          </a:p>
        </p:txBody>
      </p:sp>
      <p:pic>
        <p:nvPicPr>
          <p:cNvPr id="2" name="Picture 1">
            <a:extLst>
              <a:ext uri="{FF2B5EF4-FFF2-40B4-BE49-F238E27FC236}">
                <a16:creationId xmlns:a16="http://schemas.microsoft.com/office/drawing/2014/main" id="{D60983C7-AD0C-95A2-4C5D-976DF931390F}"/>
              </a:ext>
            </a:extLst>
          </p:cNvPr>
          <p:cNvPicPr>
            <a:picLocks noChangeAspect="1"/>
          </p:cNvPicPr>
          <p:nvPr/>
        </p:nvPicPr>
        <p:blipFill>
          <a:blip r:embed="rId3"/>
          <a:stretch>
            <a:fillRect/>
          </a:stretch>
        </p:blipFill>
        <p:spPr>
          <a:xfrm>
            <a:off x="-3190" y="1471474"/>
            <a:ext cx="2314575" cy="4114800"/>
          </a:xfrm>
          <a:prstGeom prst="rect">
            <a:avLst/>
          </a:prstGeom>
        </p:spPr>
      </p:pic>
    </p:spTree>
    <p:extLst>
      <p:ext uri="{BB962C8B-B14F-4D97-AF65-F5344CB8AC3E}">
        <p14:creationId xmlns:p14="http://schemas.microsoft.com/office/powerpoint/2010/main" val="340064859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Shape 229"/>
        <p:cNvGrpSpPr/>
        <p:nvPr/>
      </p:nvGrpSpPr>
      <p:grpSpPr>
        <a:xfrm>
          <a:off x="0" y="0"/>
          <a:ext cx="0" cy="0"/>
          <a:chOff x="0" y="0"/>
          <a:chExt cx="0" cy="0"/>
        </a:xfrm>
      </p:grpSpPr>
      <p:sp>
        <p:nvSpPr>
          <p:cNvPr id="231" name="Google Shape;231;g1353501599d_0_7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15 Minute Break!</a:t>
            </a:r>
            <a:endParaRPr>
              <a:solidFill>
                <a:schemeClr val="dk1"/>
              </a:solidFill>
            </a:endParaRPr>
          </a:p>
        </p:txBody>
      </p:sp>
    </p:spTree>
    <p:extLst>
      <p:ext uri="{BB962C8B-B14F-4D97-AF65-F5344CB8AC3E}">
        <p14:creationId xmlns:p14="http://schemas.microsoft.com/office/powerpoint/2010/main" val="36505580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355827" y="2307805"/>
            <a:ext cx="4560498" cy="1756200"/>
          </a:xfrm>
          <a:prstGeom prst="rect">
            <a:avLst/>
          </a:prstGeom>
        </p:spPr>
        <p:txBody>
          <a:bodyPr spcFirstLastPara="1" wrap="square" lIns="91425" tIns="91425" rIns="91425" bIns="91425" anchor="b" anchorCtr="0">
            <a:noAutofit/>
          </a:bodyPr>
          <a:lstStyle/>
          <a:p>
            <a:r>
              <a:rPr lang="en"/>
              <a:t>Beth and Grat</a:t>
            </a:r>
          </a:p>
        </p:txBody>
      </p:sp>
      <p:pic>
        <p:nvPicPr>
          <p:cNvPr id="2" name="Picture 1">
            <a:extLst>
              <a:ext uri="{FF2B5EF4-FFF2-40B4-BE49-F238E27FC236}">
                <a16:creationId xmlns:a16="http://schemas.microsoft.com/office/drawing/2014/main" id="{120662E7-101B-D156-6330-3E7938B4F858}"/>
              </a:ext>
            </a:extLst>
          </p:cNvPr>
          <p:cNvPicPr>
            <a:picLocks noChangeAspect="1"/>
          </p:cNvPicPr>
          <p:nvPr/>
        </p:nvPicPr>
        <p:blipFill>
          <a:blip r:embed="rId3"/>
          <a:stretch>
            <a:fillRect/>
          </a:stretch>
        </p:blipFill>
        <p:spPr>
          <a:xfrm>
            <a:off x="-3190" y="1604639"/>
            <a:ext cx="2314575" cy="4114800"/>
          </a:xfrm>
          <a:prstGeom prst="rect">
            <a:avLst/>
          </a:prstGeom>
        </p:spPr>
      </p:pic>
    </p:spTree>
    <p:extLst>
      <p:ext uri="{BB962C8B-B14F-4D97-AF65-F5344CB8AC3E}">
        <p14:creationId xmlns:p14="http://schemas.microsoft.com/office/powerpoint/2010/main" val="1844515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839195" y="-489385"/>
            <a:ext cx="4114800" cy="1756200"/>
          </a:xfrm>
          <a:prstGeom prst="rect">
            <a:avLst/>
          </a:prstGeom>
        </p:spPr>
        <p:txBody>
          <a:bodyPr spcFirstLastPara="1" wrap="square" lIns="91425" tIns="91425" rIns="91425" bIns="91425" anchor="b" anchorCtr="0">
            <a:noAutofit/>
          </a:bodyPr>
          <a:lstStyle/>
          <a:p>
            <a:r>
              <a:rPr lang="en"/>
              <a:t>Panel</a:t>
            </a:r>
          </a:p>
        </p:txBody>
      </p:sp>
      <p:pic>
        <p:nvPicPr>
          <p:cNvPr id="12" name="Picture 11">
            <a:extLst>
              <a:ext uri="{FF2B5EF4-FFF2-40B4-BE49-F238E27FC236}">
                <a16:creationId xmlns:a16="http://schemas.microsoft.com/office/drawing/2014/main" id="{D2A2F316-C93C-1A4B-2FDD-F85BFC832ACC}"/>
              </a:ext>
            </a:extLst>
          </p:cNvPr>
          <p:cNvPicPr>
            <a:picLocks noChangeAspect="1"/>
          </p:cNvPicPr>
          <p:nvPr/>
        </p:nvPicPr>
        <p:blipFill>
          <a:blip r:embed="rId3"/>
          <a:stretch>
            <a:fillRect/>
          </a:stretch>
        </p:blipFill>
        <p:spPr>
          <a:xfrm>
            <a:off x="374110" y="3724183"/>
            <a:ext cx="1593265" cy="2838635"/>
          </a:xfrm>
          <a:prstGeom prst="rect">
            <a:avLst/>
          </a:prstGeom>
        </p:spPr>
      </p:pic>
    </p:spTree>
    <p:extLst>
      <p:ext uri="{BB962C8B-B14F-4D97-AF65-F5344CB8AC3E}">
        <p14:creationId xmlns:p14="http://schemas.microsoft.com/office/powerpoint/2010/main" val="37723637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Pete and Dawn</a:t>
            </a:r>
          </a:p>
        </p:txBody>
      </p:sp>
      <p:pic>
        <p:nvPicPr>
          <p:cNvPr id="2" name="Picture 1">
            <a:extLst>
              <a:ext uri="{FF2B5EF4-FFF2-40B4-BE49-F238E27FC236}">
                <a16:creationId xmlns:a16="http://schemas.microsoft.com/office/drawing/2014/main" id="{F68FB79B-ED46-543C-D4E0-8BD7B01D3A8F}"/>
              </a:ext>
            </a:extLst>
          </p:cNvPr>
          <p:cNvPicPr>
            <a:picLocks noChangeAspect="1"/>
          </p:cNvPicPr>
          <p:nvPr/>
        </p:nvPicPr>
        <p:blipFill>
          <a:blip r:embed="rId3"/>
          <a:stretch>
            <a:fillRect/>
          </a:stretch>
        </p:blipFill>
        <p:spPr>
          <a:xfrm>
            <a:off x="-3190" y="1538056"/>
            <a:ext cx="2314575" cy="4114800"/>
          </a:xfrm>
          <a:prstGeom prst="rect">
            <a:avLst/>
          </a:prstGeom>
        </p:spPr>
      </p:pic>
    </p:spTree>
    <p:extLst>
      <p:ext uri="{BB962C8B-B14F-4D97-AF65-F5344CB8AC3E}">
        <p14:creationId xmlns:p14="http://schemas.microsoft.com/office/powerpoint/2010/main" val="41678336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g13d9adbac24_0_14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sz="3200"/>
              <a:t>SCENARIO: Supporting a Trans Educator</a:t>
            </a:r>
            <a:endParaRPr sz="3200"/>
          </a:p>
        </p:txBody>
      </p:sp>
      <p:sp>
        <p:nvSpPr>
          <p:cNvPr id="733" name="Google Shape;733;g13d9adbac24_0_14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77</a:t>
            </a:fld>
            <a:endParaRPr sz="1800" b="0" i="0" u="none" strike="noStrike" cap="none">
              <a:solidFill>
                <a:schemeClr val="dk1"/>
              </a:solidFill>
              <a:latin typeface="Calibri"/>
              <a:ea typeface="Calibri"/>
              <a:cs typeface="Calibri"/>
              <a:sym typeface="Calibri"/>
            </a:endParaRPr>
          </a:p>
        </p:txBody>
      </p:sp>
      <p:sp>
        <p:nvSpPr>
          <p:cNvPr id="734" name="Google Shape;734;g13d9adbac24_0_149"/>
          <p:cNvSpPr txBox="1"/>
          <p:nvPr/>
        </p:nvSpPr>
        <p:spPr>
          <a:xfrm>
            <a:off x="435850" y="1049625"/>
            <a:ext cx="8414700" cy="164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a:t>You are a Uniserv Director in a medium-sized conservative school district. A member reaches out to you and asks for your help. She explains to you that she is a returning employee who is transgender and began transitioning over  the summer break. She is nervous about coming back in the fall and is asking for your help in navigating her return. </a:t>
            </a:r>
            <a:endParaRPr sz="1900"/>
          </a:p>
        </p:txBody>
      </p:sp>
      <p:sp>
        <p:nvSpPr>
          <p:cNvPr id="735" name="Google Shape;735;g13d9adbac24_0_149"/>
          <p:cNvSpPr txBox="1"/>
          <p:nvPr/>
        </p:nvSpPr>
        <p:spPr>
          <a:xfrm>
            <a:off x="1036900" y="2792600"/>
            <a:ext cx="7212600" cy="182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600">
                <a:solidFill>
                  <a:srgbClr val="1F497D"/>
                </a:solidFill>
              </a:rPr>
              <a:t>•What additional information would you need? How would you go about finding that information? What resources would you use or seek out?</a:t>
            </a:r>
            <a:endParaRPr sz="1600">
              <a:solidFill>
                <a:srgbClr val="1F497D"/>
              </a:solidFill>
            </a:endParaRPr>
          </a:p>
          <a:p>
            <a:pPr marL="0" lvl="0" indent="0" algn="l" rtl="0">
              <a:lnSpc>
                <a:spcPct val="115000"/>
              </a:lnSpc>
              <a:spcBef>
                <a:spcPts val="0"/>
              </a:spcBef>
              <a:spcAft>
                <a:spcPts val="0"/>
              </a:spcAft>
              <a:buNone/>
            </a:pPr>
            <a:endParaRPr sz="900">
              <a:solidFill>
                <a:srgbClr val="1F497D"/>
              </a:solidFill>
            </a:endParaRPr>
          </a:p>
          <a:p>
            <a:pPr marL="0" lvl="0" indent="0" algn="l" rtl="0">
              <a:lnSpc>
                <a:spcPct val="115000"/>
              </a:lnSpc>
              <a:spcBef>
                <a:spcPts val="0"/>
              </a:spcBef>
              <a:spcAft>
                <a:spcPts val="0"/>
              </a:spcAft>
              <a:buNone/>
            </a:pPr>
            <a:r>
              <a:rPr lang="en-US" sz="1600">
                <a:solidFill>
                  <a:srgbClr val="1F497D"/>
                </a:solidFill>
              </a:rPr>
              <a:t>•What would be your first steps? </a:t>
            </a:r>
            <a:endParaRPr sz="1600">
              <a:solidFill>
                <a:srgbClr val="1F497D"/>
              </a:solidFill>
            </a:endParaRPr>
          </a:p>
          <a:p>
            <a:pPr marL="0" lvl="0" indent="0" algn="l" rtl="0">
              <a:lnSpc>
                <a:spcPct val="115000"/>
              </a:lnSpc>
              <a:spcBef>
                <a:spcPts val="0"/>
              </a:spcBef>
              <a:spcAft>
                <a:spcPts val="0"/>
              </a:spcAft>
              <a:buNone/>
            </a:pPr>
            <a:endParaRPr sz="600">
              <a:solidFill>
                <a:srgbClr val="1F497D"/>
              </a:solidFill>
            </a:endParaRPr>
          </a:p>
          <a:p>
            <a:pPr marL="0" lvl="0" indent="0" algn="l" rtl="0">
              <a:lnSpc>
                <a:spcPct val="115000"/>
              </a:lnSpc>
              <a:spcBef>
                <a:spcPts val="0"/>
              </a:spcBef>
              <a:spcAft>
                <a:spcPts val="0"/>
              </a:spcAft>
              <a:buNone/>
            </a:pPr>
            <a:r>
              <a:rPr lang="en-US" sz="1600">
                <a:solidFill>
                  <a:srgbClr val="1F497D"/>
                </a:solidFill>
              </a:rPr>
              <a:t>•Knowing  what we know now about transitioning and gender, what would you avoid doing?</a:t>
            </a:r>
            <a:endParaRPr sz="1200"/>
          </a:p>
        </p:txBody>
      </p:sp>
      <p:sp>
        <p:nvSpPr>
          <p:cNvPr id="736" name="Google Shape;736;g13d9adbac24_0_149"/>
          <p:cNvSpPr txBox="1"/>
          <p:nvPr/>
        </p:nvSpPr>
        <p:spPr>
          <a:xfrm>
            <a:off x="836125" y="4705425"/>
            <a:ext cx="7413300" cy="861900"/>
          </a:xfrm>
          <a:prstGeom prst="rect">
            <a:avLst/>
          </a:prstGeom>
          <a:noFill/>
          <a:ln>
            <a:noFill/>
          </a:ln>
        </p:spPr>
        <p:txBody>
          <a:bodyPr spcFirstLastPara="1" wrap="square" lIns="91425" tIns="91425" rIns="91425" bIns="91425" anchor="t" anchorCtr="0">
            <a:spAutoFit/>
          </a:bodyPr>
          <a:lstStyle/>
          <a:p>
            <a:pPr algn="ctr"/>
            <a:r>
              <a:rPr lang="en-US" sz="2200" b="1">
                <a:solidFill>
                  <a:srgbClr val="FF0000"/>
                </a:solidFill>
                <a:latin typeface="Calibri"/>
                <a:ea typeface="Calibri"/>
                <a:cs typeface="Calibri"/>
                <a:sym typeface="Calibri"/>
              </a:rPr>
              <a:t>15 minutes to answer the questions at your table. </a:t>
            </a:r>
            <a:endParaRPr sz="2200" b="1">
              <a:solidFill>
                <a:srgbClr val="FF0000"/>
              </a:solidFill>
              <a:latin typeface="Calibri"/>
              <a:ea typeface="Calibri"/>
              <a:cs typeface="Calibri"/>
              <a:sym typeface="Calibri"/>
            </a:endParaRPr>
          </a:p>
          <a:p>
            <a:pPr marL="0" lvl="0" indent="0" algn="ctr" rtl="0">
              <a:spcBef>
                <a:spcPts val="0"/>
              </a:spcBef>
              <a:spcAft>
                <a:spcPts val="0"/>
              </a:spcAft>
              <a:buNone/>
            </a:pPr>
            <a:r>
              <a:rPr lang="en-US" sz="2200" b="1">
                <a:solidFill>
                  <a:srgbClr val="FF0000"/>
                </a:solidFill>
                <a:latin typeface="Calibri"/>
                <a:ea typeface="Calibri"/>
                <a:cs typeface="Calibri"/>
                <a:sym typeface="Calibri"/>
              </a:rPr>
              <a:t>One person from each group will report out on the questions.</a:t>
            </a:r>
            <a:endParaRPr sz="2200" b="1">
              <a:solidFill>
                <a:srgbClr val="FF0000"/>
              </a:solidFill>
              <a:latin typeface="Calibri"/>
              <a:ea typeface="Calibri"/>
              <a:cs typeface="Calibri"/>
              <a:sym typeface="Calibri"/>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g13d9adbac24_0_20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DEBRIEF</a:t>
            </a:r>
            <a:endParaRPr/>
          </a:p>
        </p:txBody>
      </p:sp>
      <p:sp>
        <p:nvSpPr>
          <p:cNvPr id="743" name="Google Shape;743;g13d9adbac24_0_202"/>
          <p:cNvSpPr txBox="1">
            <a:spLocks noGrp="1"/>
          </p:cNvSpPr>
          <p:nvPr>
            <p:ph type="body" idx="1"/>
          </p:nvPr>
        </p:nvSpPr>
        <p:spPr>
          <a:xfrm>
            <a:off x="449802" y="819275"/>
            <a:ext cx="8680880" cy="5461656"/>
          </a:xfrm>
          <a:prstGeom prst="rect">
            <a:avLst/>
          </a:prstGeom>
        </p:spPr>
        <p:txBody>
          <a:bodyPr spcFirstLastPara="1" wrap="square" lIns="91425" tIns="45700" rIns="91425" bIns="45700" anchor="t" anchorCtr="0">
            <a:noAutofit/>
          </a:bodyPr>
          <a:lstStyle/>
          <a:p>
            <a:pPr marL="457200" lvl="0" indent="-355600" algn="l" rtl="0">
              <a:lnSpc>
                <a:spcPct val="115000"/>
              </a:lnSpc>
              <a:spcBef>
                <a:spcPts val="0"/>
              </a:spcBef>
              <a:spcAft>
                <a:spcPts val="0"/>
              </a:spcAft>
              <a:buClr>
                <a:srgbClr val="1F497D"/>
              </a:buClr>
              <a:buSzPts val="2000"/>
              <a:buFont typeface="Arial"/>
              <a:buChar char="●"/>
            </a:pPr>
            <a:r>
              <a:rPr lang="en-US" sz="2800">
                <a:solidFill>
                  <a:srgbClr val="1F497D"/>
                </a:solidFill>
                <a:ea typeface="Arial"/>
                <a:cs typeface="Arial"/>
                <a:sym typeface="Arial"/>
              </a:rPr>
              <a:t>What additional information would you need? How would you go about finding that information? What resources would you use or seek out?</a:t>
            </a:r>
            <a:endParaRPr lang="en-US" sz="2800">
              <a:solidFill>
                <a:srgbClr val="1F497D"/>
              </a:solidFill>
              <a:ea typeface="Arial"/>
              <a:cs typeface="Arial"/>
            </a:endParaRPr>
          </a:p>
          <a:p>
            <a:pPr marL="457200" lvl="0" indent="-355600" algn="l" rtl="0">
              <a:lnSpc>
                <a:spcPct val="115000"/>
              </a:lnSpc>
              <a:spcBef>
                <a:spcPts val="0"/>
              </a:spcBef>
              <a:spcAft>
                <a:spcPts val="0"/>
              </a:spcAft>
              <a:buClr>
                <a:srgbClr val="1F497D"/>
              </a:buClr>
              <a:buSzPts val="2000"/>
              <a:buFont typeface="Arial"/>
              <a:buChar char="●"/>
            </a:pPr>
            <a:r>
              <a:rPr lang="en-US" sz="2800">
                <a:solidFill>
                  <a:srgbClr val="1F497D"/>
                </a:solidFill>
                <a:ea typeface="Arial"/>
                <a:cs typeface="Arial"/>
                <a:sym typeface="Arial"/>
              </a:rPr>
              <a:t>What would be your first steps? </a:t>
            </a:r>
            <a:endParaRPr lang="en-US" sz="2800">
              <a:solidFill>
                <a:srgbClr val="1F497D"/>
              </a:solidFill>
              <a:ea typeface="Arial"/>
              <a:cs typeface="Arial"/>
            </a:endParaRPr>
          </a:p>
          <a:p>
            <a:pPr marL="457200" lvl="0" indent="-355600" algn="l" rtl="0">
              <a:lnSpc>
                <a:spcPct val="115000"/>
              </a:lnSpc>
              <a:spcBef>
                <a:spcPts val="0"/>
              </a:spcBef>
              <a:spcAft>
                <a:spcPts val="0"/>
              </a:spcAft>
              <a:buClr>
                <a:srgbClr val="1F497D"/>
              </a:buClr>
              <a:buSzPts val="2000"/>
              <a:buFont typeface="Arial"/>
              <a:buChar char="●"/>
            </a:pPr>
            <a:r>
              <a:rPr lang="en-US" sz="2800">
                <a:solidFill>
                  <a:srgbClr val="1F497D"/>
                </a:solidFill>
                <a:ea typeface="Arial"/>
                <a:cs typeface="Arial"/>
                <a:sym typeface="Arial"/>
              </a:rPr>
              <a:t>Knowing  what we know now about transitioning and gender, what would you avoid doing? </a:t>
            </a:r>
            <a:endParaRPr lang="en-US" sz="2800">
              <a:solidFill>
                <a:srgbClr val="1F497D"/>
              </a:solidFill>
              <a:ea typeface="Arial"/>
              <a:cs typeface="Arial"/>
            </a:endParaRPr>
          </a:p>
          <a:p>
            <a:pPr indent="-355600">
              <a:lnSpc>
                <a:spcPct val="114999"/>
              </a:lnSpc>
              <a:spcBef>
                <a:spcPts val="0"/>
              </a:spcBef>
              <a:buClr>
                <a:srgbClr val="1F497D"/>
              </a:buClr>
              <a:buSzPts val="2000"/>
              <a:buFont typeface="Arial"/>
              <a:buChar char="●"/>
            </a:pPr>
            <a:r>
              <a:rPr lang="en-US" sz="2800">
                <a:cs typeface="Arial"/>
              </a:rPr>
              <a:t>For additional support see the document in Additional Resources section of POPS called, "Gender Diversity in the Workplace."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g142c329b3cd_1_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Questions and Topics to Avoid</a:t>
            </a:r>
            <a:endParaRPr/>
          </a:p>
        </p:txBody>
      </p:sp>
      <p:sp>
        <p:nvSpPr>
          <p:cNvPr id="404" name="Google Shape;404;g142c329b3cd_1_1"/>
          <p:cNvSpPr txBox="1">
            <a:spLocks noGrp="1"/>
          </p:cNvSpPr>
          <p:nvPr>
            <p:ph type="body" idx="1"/>
          </p:nvPr>
        </p:nvSpPr>
        <p:spPr>
          <a:xfrm>
            <a:off x="-408225" y="988547"/>
            <a:ext cx="9591508" cy="5572068"/>
          </a:xfrm>
          <a:prstGeom prst="rect">
            <a:avLst/>
          </a:prstGeom>
        </p:spPr>
        <p:txBody>
          <a:bodyPr spcFirstLastPara="1" wrap="square" lIns="91425" tIns="45700" rIns="91425" bIns="45700" anchor="t" anchorCtr="0">
            <a:noAutofit/>
          </a:bodyPr>
          <a:lstStyle/>
          <a:p>
            <a:pPr marL="971550" lvl="2" indent="-488950">
              <a:spcBef>
                <a:spcPts val="0"/>
              </a:spcBef>
              <a:buClr>
                <a:schemeClr val="dk1"/>
              </a:buClr>
              <a:buSzPts val="2300"/>
            </a:pPr>
            <a:r>
              <a:rPr lang="en-US" sz="2300" b="1">
                <a:solidFill>
                  <a:schemeClr val="bg2"/>
                </a:solidFill>
                <a:latin typeface="Times New Roman"/>
                <a:ea typeface="Times New Roman"/>
                <a:cs typeface="Times New Roman"/>
                <a:sym typeface="Times New Roman"/>
              </a:rPr>
              <a:t>Questions about genitalia or anatomy </a:t>
            </a:r>
            <a:r>
              <a:rPr lang="en-US" sz="2300">
                <a:solidFill>
                  <a:schemeClr val="bg2"/>
                </a:solidFill>
                <a:latin typeface="Times New Roman"/>
                <a:ea typeface="Times New Roman"/>
                <a:cs typeface="Times New Roman"/>
                <a:sym typeface="Times New Roman"/>
              </a:rPr>
              <a:t> </a:t>
            </a:r>
            <a:endParaRPr lang="en-US" sz="2300">
              <a:solidFill>
                <a:schemeClr val="bg2"/>
              </a:solidFill>
              <a:latin typeface="Times New Roman"/>
              <a:ea typeface="Times New Roman"/>
              <a:cs typeface="Times New Roman"/>
            </a:endParaRPr>
          </a:p>
          <a:p>
            <a:pPr marL="914400" lvl="0" indent="0" algn="l" rtl="0">
              <a:lnSpc>
                <a:spcPct val="100000"/>
              </a:lnSpc>
              <a:spcBef>
                <a:spcPts val="0"/>
              </a:spcBef>
              <a:spcAft>
                <a:spcPts val="0"/>
              </a:spcAft>
              <a:buNone/>
            </a:pPr>
            <a:r>
              <a:rPr lang="en-US" sz="1800" i="1">
                <a:solidFill>
                  <a:schemeClr val="bg2"/>
                </a:solidFill>
                <a:latin typeface="Times New Roman"/>
                <a:ea typeface="Times New Roman"/>
                <a:cs typeface="Times New Roman"/>
                <a:sym typeface="Times New Roman"/>
              </a:rPr>
              <a:t>It’s not your business!</a:t>
            </a:r>
            <a:endParaRPr sz="18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a:solidFill>
                <a:schemeClr val="bg2"/>
              </a:solidFill>
              <a:latin typeface="Times New Roman"/>
              <a:ea typeface="Times New Roman"/>
              <a:cs typeface="Times New Roman"/>
            </a:endParaRPr>
          </a:p>
          <a:p>
            <a:pPr marL="971550" lvl="2" indent="-488950">
              <a:spcBef>
                <a:spcPts val="0"/>
              </a:spcBef>
              <a:buClr>
                <a:schemeClr val="dk1"/>
              </a:buClr>
              <a:buSzPts val="2300"/>
            </a:pPr>
            <a:r>
              <a:rPr lang="en-US" sz="2300" b="1">
                <a:solidFill>
                  <a:schemeClr val="bg2"/>
                </a:solidFill>
                <a:latin typeface="Times New Roman"/>
                <a:ea typeface="Times New Roman"/>
                <a:cs typeface="Times New Roman"/>
                <a:sym typeface="Times New Roman"/>
              </a:rPr>
              <a:t>Questions about sexual experiences </a:t>
            </a:r>
            <a:endParaRPr lang="en-US" sz="2300" b="1">
              <a:solidFill>
                <a:schemeClr val="bg2"/>
              </a:solidFill>
              <a:latin typeface="Times New Roman"/>
              <a:ea typeface="Times New Roman"/>
              <a:cs typeface="Times New Roman"/>
            </a:endParaRPr>
          </a:p>
          <a:p>
            <a:pPr marL="914400" lvl="0" indent="0" algn="l" rtl="0">
              <a:lnSpc>
                <a:spcPct val="100000"/>
              </a:lnSpc>
              <a:spcBef>
                <a:spcPts val="0"/>
              </a:spcBef>
              <a:spcAft>
                <a:spcPts val="0"/>
              </a:spcAft>
              <a:buNone/>
            </a:pPr>
            <a:r>
              <a:rPr lang="en-US" sz="1800" i="1">
                <a:solidFill>
                  <a:schemeClr val="bg2"/>
                </a:solidFill>
                <a:latin typeface="Times New Roman"/>
                <a:ea typeface="Times New Roman"/>
                <a:cs typeface="Times New Roman"/>
                <a:sym typeface="Times New Roman"/>
              </a:rPr>
              <a:t>Also, not your business</a:t>
            </a:r>
            <a:endParaRPr sz="18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a:solidFill>
                <a:schemeClr val="bg2"/>
              </a:solidFill>
              <a:latin typeface="Times New Roman"/>
              <a:ea typeface="Times New Roman"/>
              <a:cs typeface="Times New Roman"/>
            </a:endParaRPr>
          </a:p>
          <a:p>
            <a:pPr marL="971550" lvl="2" indent="-488950" algn="l" rtl="0">
              <a:lnSpc>
                <a:spcPct val="100000"/>
              </a:lnSpc>
              <a:spcBef>
                <a:spcPts val="0"/>
              </a:spcBef>
              <a:spcAft>
                <a:spcPts val="0"/>
              </a:spcAft>
              <a:buClr>
                <a:schemeClr val="dk1"/>
              </a:buClr>
              <a:buSzPts val="2300"/>
            </a:pPr>
            <a:r>
              <a:rPr lang="en-US" sz="2300" b="1">
                <a:solidFill>
                  <a:schemeClr val="bg2"/>
                </a:solidFill>
                <a:latin typeface="Times New Roman"/>
                <a:ea typeface="Times New Roman"/>
                <a:cs typeface="Times New Roman"/>
                <a:sym typeface="Times New Roman"/>
              </a:rPr>
              <a:t>Any questions that imply someone should delay or stop transitioning</a:t>
            </a:r>
            <a:endParaRPr lang="en-US" sz="2300" b="1">
              <a:solidFill>
                <a:schemeClr val="bg2"/>
              </a:solidFill>
              <a:latin typeface="Times New Roman"/>
              <a:ea typeface="Times New Roman"/>
              <a:cs typeface="Times New Roman"/>
            </a:endParaRPr>
          </a:p>
          <a:p>
            <a:pPr marL="914400" lvl="0" indent="0" algn="l" rtl="0">
              <a:lnSpc>
                <a:spcPct val="100000"/>
              </a:lnSpc>
              <a:spcBef>
                <a:spcPts val="0"/>
              </a:spcBef>
              <a:spcAft>
                <a:spcPts val="0"/>
              </a:spcAft>
              <a:buNone/>
            </a:pPr>
            <a:r>
              <a:rPr lang="en-US" sz="1800" i="1">
                <a:solidFill>
                  <a:schemeClr val="bg2"/>
                </a:solidFill>
                <a:latin typeface="Times New Roman"/>
                <a:ea typeface="Times New Roman"/>
                <a:cs typeface="Times New Roman"/>
                <a:sym typeface="Times New Roman"/>
              </a:rPr>
              <a:t>Are you sure you want to switch your pronouns this school year?</a:t>
            </a:r>
            <a:endParaRPr sz="18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i="1">
              <a:solidFill>
                <a:schemeClr val="bg2"/>
              </a:solidFill>
              <a:latin typeface="Times New Roman"/>
              <a:ea typeface="Times New Roman"/>
              <a:cs typeface="Times New Roman"/>
            </a:endParaRPr>
          </a:p>
          <a:p>
            <a:pPr marL="971550" lvl="2" indent="-488950" algn="l" rtl="0">
              <a:lnSpc>
                <a:spcPct val="100000"/>
              </a:lnSpc>
              <a:spcBef>
                <a:spcPts val="0"/>
              </a:spcBef>
              <a:spcAft>
                <a:spcPts val="0"/>
              </a:spcAft>
              <a:buClr>
                <a:schemeClr val="dk1"/>
              </a:buClr>
              <a:buSzPts val="2300"/>
            </a:pPr>
            <a:r>
              <a:rPr lang="en-US" sz="2300" b="1">
                <a:solidFill>
                  <a:schemeClr val="bg2"/>
                </a:solidFill>
                <a:latin typeface="Times New Roman"/>
                <a:ea typeface="Times New Roman"/>
                <a:cs typeface="Times New Roman"/>
                <a:sym typeface="Times New Roman"/>
              </a:rPr>
              <a:t>Any comments on someone’s transition</a:t>
            </a:r>
            <a:endParaRPr lang="en-US" sz="2300" b="1">
              <a:solidFill>
                <a:schemeClr val="bg2"/>
              </a:solidFill>
              <a:latin typeface="Times New Roman"/>
              <a:ea typeface="Times New Roman"/>
              <a:cs typeface="Times New Roman"/>
            </a:endParaRPr>
          </a:p>
          <a:p>
            <a:pPr marL="857250" lvl="0" indent="0" algn="l" rtl="0">
              <a:lnSpc>
                <a:spcPct val="100000"/>
              </a:lnSpc>
              <a:spcBef>
                <a:spcPts val="0"/>
              </a:spcBef>
              <a:spcAft>
                <a:spcPts val="0"/>
              </a:spcAft>
              <a:buNone/>
            </a:pPr>
            <a:r>
              <a:rPr lang="en-US" sz="1800" i="1">
                <a:solidFill>
                  <a:schemeClr val="bg2"/>
                </a:solidFill>
                <a:latin typeface="Times New Roman"/>
                <a:ea typeface="Times New Roman"/>
                <a:cs typeface="Times New Roman"/>
                <a:sym typeface="Times New Roman"/>
              </a:rPr>
              <a:t>“I never would have known! You pass so well! You don’t look trans!”</a:t>
            </a:r>
            <a:endParaRPr sz="18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i="1">
              <a:solidFill>
                <a:schemeClr val="bg2"/>
              </a:solidFill>
              <a:latin typeface="Times New Roman"/>
              <a:ea typeface="Times New Roman"/>
              <a:cs typeface="Times New Roman"/>
            </a:endParaRPr>
          </a:p>
          <a:p>
            <a:pPr marL="971550" lvl="2" indent="-488950">
              <a:spcBef>
                <a:spcPts val="0"/>
              </a:spcBef>
              <a:buClr>
                <a:srgbClr val="000000"/>
              </a:buClr>
              <a:buSzPts val="2300"/>
            </a:pPr>
            <a:r>
              <a:rPr lang="en-US" sz="2300" b="1">
                <a:solidFill>
                  <a:schemeClr val="bg2"/>
                </a:solidFill>
                <a:latin typeface="Times New Roman"/>
                <a:ea typeface="Times New Roman"/>
                <a:cs typeface="Times New Roman"/>
                <a:sym typeface="Times New Roman"/>
              </a:rPr>
              <a:t>Questions or comments about, or using a person’s dead name</a:t>
            </a:r>
            <a:endParaRPr lang="en-US" sz="2300" b="1">
              <a:solidFill>
                <a:schemeClr val="bg2"/>
              </a:solidFill>
              <a:latin typeface="Times New Roman"/>
              <a:ea typeface="Times New Roman"/>
              <a:cs typeface="Times New Roman"/>
            </a:endParaRPr>
          </a:p>
          <a:p>
            <a:pPr marL="857250" indent="0" algn="l" rtl="0">
              <a:lnSpc>
                <a:spcPct val="100000"/>
              </a:lnSpc>
              <a:spcBef>
                <a:spcPts val="0"/>
              </a:spcBef>
              <a:spcAft>
                <a:spcPts val="0"/>
              </a:spcAft>
              <a:buClr>
                <a:srgbClr val="1F497D"/>
              </a:buClr>
              <a:buNone/>
            </a:pPr>
            <a:r>
              <a:rPr lang="en-US" sz="1800" i="1">
                <a:solidFill>
                  <a:schemeClr val="bg2"/>
                </a:solidFill>
                <a:latin typeface="Times New Roman"/>
                <a:ea typeface="Times New Roman"/>
                <a:cs typeface="Times New Roman"/>
                <a:sym typeface="Times New Roman"/>
              </a:rPr>
              <a:t>A dead name is the birth name of a transgender person who has changed their name</a:t>
            </a:r>
            <a:endParaRPr sz="1800" i="1">
              <a:solidFill>
                <a:schemeClr val="bg2"/>
              </a:solidFill>
              <a:latin typeface="Times New Roman"/>
              <a:ea typeface="Times New Roman"/>
              <a:cs typeface="Times New Roman"/>
            </a:endParaRPr>
          </a:p>
          <a:p>
            <a:pPr marL="1143000" indent="-285750">
              <a:spcBef>
                <a:spcPts val="0"/>
              </a:spcBef>
            </a:pPr>
            <a:endParaRPr lang="en-US" sz="1800" i="1">
              <a:solidFill>
                <a:schemeClr val="bg2"/>
              </a:solidFill>
              <a:latin typeface="Times New Roman"/>
              <a:ea typeface="Times New Roman"/>
              <a:cs typeface="Times New Roman"/>
            </a:endParaRPr>
          </a:p>
          <a:p>
            <a:pPr marL="971550" lvl="2" indent="-488950">
              <a:spcBef>
                <a:spcPts val="0"/>
              </a:spcBef>
            </a:pPr>
            <a:r>
              <a:rPr lang="en-US" sz="2300" b="1">
                <a:solidFill>
                  <a:schemeClr val="bg2"/>
                </a:solidFill>
                <a:latin typeface="Times New Roman"/>
                <a:ea typeface="Times New Roman"/>
                <a:cs typeface="Times New Roman"/>
              </a:rPr>
              <a:t>Anything that assumes they are the expert on everything </a:t>
            </a:r>
            <a:r>
              <a:rPr lang="en-US" sz="2000" b="1">
                <a:solidFill>
                  <a:schemeClr val="bg2"/>
                </a:solidFill>
                <a:latin typeface="Times New Roman"/>
                <a:ea typeface="Times New Roman"/>
                <a:cs typeface="Times New Roman"/>
              </a:rPr>
              <a:t>LGBTQ+ </a:t>
            </a:r>
            <a:endParaRPr lang="en-US" sz="2000" b="1">
              <a:solidFill>
                <a:schemeClr val="bg2"/>
              </a:solidFill>
              <a:ea typeface="Times New Roman"/>
            </a:endParaRPr>
          </a:p>
          <a:p>
            <a:pPr marL="857250" indent="0">
              <a:spcBef>
                <a:spcPts val="0"/>
              </a:spcBef>
              <a:buNone/>
            </a:pPr>
            <a:r>
              <a:rPr lang="en-US" sz="1800" i="1">
                <a:solidFill>
                  <a:schemeClr val="bg2"/>
                </a:solidFill>
                <a:latin typeface="Times New Roman"/>
                <a:ea typeface="Times New Roman"/>
                <a:cs typeface="Times New Roman"/>
              </a:rPr>
              <a:t>It's not their job to teach you or to speak for an entire, diverse community</a:t>
            </a:r>
          </a:p>
          <a:p>
            <a:pPr marL="1143000" lvl="0" indent="-285750" algn="l">
              <a:lnSpc>
                <a:spcPct val="100000"/>
              </a:lnSpc>
              <a:spcBef>
                <a:spcPts val="0"/>
              </a:spcBef>
              <a:spcAft>
                <a:spcPts val="0"/>
              </a:spcAft>
              <a:buFont typeface="Arial"/>
              <a:buChar char="•"/>
            </a:pPr>
            <a:endParaRPr lang="en-US" sz="1800" i="1">
              <a:solidFill>
                <a:schemeClr val="dk1"/>
              </a:solidFill>
              <a:latin typeface="Times New Roman"/>
              <a:ea typeface="Times New Roman"/>
              <a:cs typeface="Times New Roman"/>
            </a:endParaRPr>
          </a:p>
          <a:p>
            <a:pPr marL="857250" lvl="0" indent="0" algn="l" rtl="0">
              <a:spcBef>
                <a:spcPts val="0"/>
              </a:spcBef>
              <a:spcAft>
                <a:spcPts val="0"/>
              </a:spcAft>
              <a:buClr>
                <a:srgbClr val="000000"/>
              </a:buClr>
              <a:buSzPts val="1100"/>
              <a:buNone/>
            </a:pPr>
            <a:endParaRPr lang="en-US" sz="1800" i="1">
              <a:solidFill>
                <a:schemeClr val="dk1"/>
              </a:solidFill>
              <a:latin typeface="Times New Roman"/>
              <a:ea typeface="Times New Roman"/>
              <a:cs typeface="Times New Roman"/>
            </a:endParaRPr>
          </a:p>
          <a:p>
            <a:pPr marL="1371600" lvl="0" indent="0" algn="l" rtl="0">
              <a:lnSpc>
                <a:spcPct val="115000"/>
              </a:lnSpc>
              <a:spcBef>
                <a:spcPts val="0"/>
              </a:spcBef>
              <a:spcAft>
                <a:spcPts val="0"/>
              </a:spcAft>
              <a:buNone/>
            </a:pPr>
            <a:endParaRPr sz="1800" i="1">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sz="1800" i="1">
              <a:solidFill>
                <a:schemeClr val="dk1"/>
              </a:solidFill>
              <a:latin typeface="Times New Roman"/>
              <a:ea typeface="Times New Roman"/>
              <a:cs typeface="Times New Roman"/>
            </a:endParaRPr>
          </a:p>
          <a:p>
            <a:pPr marL="0" lvl="0" indent="0" algn="l" rtl="0">
              <a:lnSpc>
                <a:spcPct val="115000"/>
              </a:lnSpc>
              <a:spcBef>
                <a:spcPts val="1200"/>
              </a:spcBef>
              <a:spcAft>
                <a:spcPts val="0"/>
              </a:spcAft>
              <a:buNone/>
            </a:pPr>
            <a:endParaRPr sz="2300">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lang="en-US" sz="2300">
              <a:solidFill>
                <a:srgbClr val="000000"/>
              </a:solidFill>
              <a:cs typeface="Times New Roman"/>
            </a:endParaRPr>
          </a:p>
          <a:p>
            <a:pPr marL="0" indent="0">
              <a:spcBef>
                <a:spcPts val="1200"/>
              </a:spcBef>
              <a:buNone/>
            </a:pPr>
            <a:endParaRPr lang="en-US">
              <a:solidFill>
                <a:srgbClr val="1F497D"/>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2087F-F178-3026-0800-49F4B9ED9C4A}"/>
              </a:ext>
            </a:extLst>
          </p:cNvPr>
          <p:cNvSpPr>
            <a:spLocks noGrp="1"/>
          </p:cNvSpPr>
          <p:nvPr>
            <p:ph type="title"/>
          </p:nvPr>
        </p:nvSpPr>
        <p:spPr/>
        <p:txBody>
          <a:bodyPr/>
          <a:lstStyle/>
          <a:p>
            <a:r>
              <a:rPr lang="en-US"/>
              <a:t>Key Ideas</a:t>
            </a:r>
          </a:p>
        </p:txBody>
      </p:sp>
      <p:sp>
        <p:nvSpPr>
          <p:cNvPr id="3" name="Text Placeholder 2">
            <a:extLst>
              <a:ext uri="{FF2B5EF4-FFF2-40B4-BE49-F238E27FC236}">
                <a16:creationId xmlns:a16="http://schemas.microsoft.com/office/drawing/2014/main" id="{65B5CDFD-9F3A-8DF3-EACC-6AF456B5D7D1}"/>
              </a:ext>
            </a:extLst>
          </p:cNvPr>
          <p:cNvSpPr>
            <a:spLocks noGrp="1"/>
          </p:cNvSpPr>
          <p:nvPr>
            <p:ph type="body" idx="1"/>
          </p:nvPr>
        </p:nvSpPr>
        <p:spPr>
          <a:xfrm>
            <a:off x="1359522" y="1003600"/>
            <a:ext cx="7770151" cy="4819066"/>
          </a:xfrm>
        </p:spPr>
        <p:txBody>
          <a:bodyPr/>
          <a:lstStyle/>
          <a:p>
            <a:r>
              <a:rPr lang="en-US"/>
              <a:t>When someone calls you and tells you they are transitioning, do not question them about what they are doing. </a:t>
            </a:r>
          </a:p>
          <a:p>
            <a:r>
              <a:rPr lang="en-US"/>
              <a:t>Ask how you can support them and find out the answers to their questions. </a:t>
            </a:r>
            <a:r>
              <a:rPr lang="en-US" sz="2400"/>
              <a:t> </a:t>
            </a:r>
          </a:p>
          <a:p>
            <a:r>
              <a:rPr lang="en-US">
                <a:solidFill>
                  <a:schemeClr val="bg2"/>
                </a:solidFill>
              </a:rPr>
              <a:t>Put the person in the driver seat; do not be the driver.</a:t>
            </a:r>
            <a:endParaRPr lang="en-US">
              <a:solidFill>
                <a:srgbClr val="000000"/>
              </a:solidFill>
            </a:endParaRPr>
          </a:p>
          <a:p>
            <a:r>
              <a:rPr lang="en-US">
                <a:solidFill>
                  <a:schemeClr val="bg2"/>
                </a:solidFill>
              </a:rPr>
              <a:t>NEVER try to talk someone out of transitioning or question their decisions around their identity.</a:t>
            </a:r>
            <a:endParaRPr lang="en-US"/>
          </a:p>
          <a:p>
            <a:endParaRPr lang="en-US" sz="2400" b="1">
              <a:solidFill>
                <a:schemeClr val="bg2"/>
              </a:solidFill>
            </a:endParaRPr>
          </a:p>
        </p:txBody>
      </p:sp>
      <p:pic>
        <p:nvPicPr>
          <p:cNvPr id="5" name="Picture 4">
            <a:extLst>
              <a:ext uri="{FF2B5EF4-FFF2-40B4-BE49-F238E27FC236}">
                <a16:creationId xmlns:a16="http://schemas.microsoft.com/office/drawing/2014/main" id="{057C15FF-D088-5158-3B64-12E3355BBB55}"/>
              </a:ext>
            </a:extLst>
          </p:cNvPr>
          <p:cNvPicPr>
            <a:picLocks noChangeAspect="1"/>
          </p:cNvPicPr>
          <p:nvPr/>
        </p:nvPicPr>
        <p:blipFill rotWithShape="1">
          <a:blip r:embed="rId2"/>
          <a:srcRect l="23345" r="20898"/>
          <a:stretch/>
        </p:blipFill>
        <p:spPr>
          <a:xfrm>
            <a:off x="26227" y="1766319"/>
            <a:ext cx="1327379" cy="2332772"/>
          </a:xfrm>
          <a:prstGeom prst="rect">
            <a:avLst/>
          </a:prstGeom>
        </p:spPr>
      </p:pic>
    </p:spTree>
    <p:extLst>
      <p:ext uri="{BB962C8B-B14F-4D97-AF65-F5344CB8AC3E}">
        <p14:creationId xmlns:p14="http://schemas.microsoft.com/office/powerpoint/2010/main" val="8452118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Natasha</a:t>
            </a:r>
          </a:p>
        </p:txBody>
      </p:sp>
      <p:pic>
        <p:nvPicPr>
          <p:cNvPr id="2" name="Picture 1">
            <a:extLst>
              <a:ext uri="{FF2B5EF4-FFF2-40B4-BE49-F238E27FC236}">
                <a16:creationId xmlns:a16="http://schemas.microsoft.com/office/drawing/2014/main" id="{F68FB79B-ED46-543C-D4E0-8BD7B01D3A8F}"/>
              </a:ext>
            </a:extLst>
          </p:cNvPr>
          <p:cNvPicPr>
            <a:picLocks noChangeAspect="1"/>
          </p:cNvPicPr>
          <p:nvPr/>
        </p:nvPicPr>
        <p:blipFill>
          <a:blip r:embed="rId3"/>
          <a:stretch>
            <a:fillRect/>
          </a:stretch>
        </p:blipFill>
        <p:spPr>
          <a:xfrm>
            <a:off x="-3190" y="1538056"/>
            <a:ext cx="2314575" cy="4114800"/>
          </a:xfrm>
          <a:prstGeom prst="rect">
            <a:avLst/>
          </a:prstGeom>
        </p:spPr>
      </p:pic>
    </p:spTree>
    <p:extLst>
      <p:ext uri="{BB962C8B-B14F-4D97-AF65-F5344CB8AC3E}">
        <p14:creationId xmlns:p14="http://schemas.microsoft.com/office/powerpoint/2010/main" val="211553660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891"/>
        <p:cNvGrpSpPr/>
        <p:nvPr/>
      </p:nvGrpSpPr>
      <p:grpSpPr>
        <a:xfrm>
          <a:off x="0" y="0"/>
          <a:ext cx="0" cy="0"/>
          <a:chOff x="0" y="0"/>
          <a:chExt cx="0" cy="0"/>
        </a:xfrm>
      </p:grpSpPr>
      <p:sp>
        <p:nvSpPr>
          <p:cNvPr id="892" name="Google Shape;892;g1468bb3220c_0_125"/>
          <p:cNvSpPr txBox="1">
            <a:spLocks noGrp="1"/>
          </p:cNvSpPr>
          <p:nvPr>
            <p:ph type="title"/>
          </p:nvPr>
        </p:nvSpPr>
        <p:spPr>
          <a:xfrm>
            <a:off x="457200" y="2461657"/>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b="1"/>
              <a:t>BUILDING AN ORGANIZING CAMPAIGN</a:t>
            </a:r>
          </a:p>
        </p:txBody>
      </p:sp>
    </p:spTree>
    <p:extLst>
      <p:ext uri="{BB962C8B-B14F-4D97-AF65-F5344CB8AC3E}">
        <p14:creationId xmlns:p14="http://schemas.microsoft.com/office/powerpoint/2010/main" val="39936518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3927-6AED-E444-6F7F-8C9672291319}"/>
              </a:ext>
            </a:extLst>
          </p:cNvPr>
          <p:cNvSpPr>
            <a:spLocks noGrp="1"/>
          </p:cNvSpPr>
          <p:nvPr>
            <p:ph type="title"/>
          </p:nvPr>
        </p:nvSpPr>
        <p:spPr/>
        <p:txBody>
          <a:bodyPr/>
          <a:lstStyle/>
          <a:p>
            <a:r>
              <a:rPr lang="en-US"/>
              <a:t>Consider...</a:t>
            </a:r>
          </a:p>
        </p:txBody>
      </p:sp>
      <p:sp>
        <p:nvSpPr>
          <p:cNvPr id="4" name="TextBox 3">
            <a:extLst>
              <a:ext uri="{FF2B5EF4-FFF2-40B4-BE49-F238E27FC236}">
                <a16:creationId xmlns:a16="http://schemas.microsoft.com/office/drawing/2014/main" id="{2B3E9E90-E595-1CD8-FF3F-E79F5E2FCC04}"/>
              </a:ext>
            </a:extLst>
          </p:cNvPr>
          <p:cNvSpPr txBox="1"/>
          <p:nvPr/>
        </p:nvSpPr>
        <p:spPr>
          <a:xfrm>
            <a:off x="589550" y="2202431"/>
            <a:ext cx="7976152"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Calibri"/>
              </a:rPr>
              <a:t>For your scenario, imagine you are in a state that has recently banned conversations about LBGTQ+ topics. What would you do? </a:t>
            </a:r>
          </a:p>
        </p:txBody>
      </p:sp>
    </p:spTree>
    <p:extLst>
      <p:ext uri="{BB962C8B-B14F-4D97-AF65-F5344CB8AC3E}">
        <p14:creationId xmlns:p14="http://schemas.microsoft.com/office/powerpoint/2010/main" val="32066391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3927-6AED-E444-6F7F-8C9672291319}"/>
              </a:ext>
            </a:extLst>
          </p:cNvPr>
          <p:cNvSpPr>
            <a:spLocks noGrp="1"/>
          </p:cNvSpPr>
          <p:nvPr>
            <p:ph type="title"/>
          </p:nvPr>
        </p:nvSpPr>
        <p:spPr/>
        <p:txBody>
          <a:bodyPr/>
          <a:lstStyle/>
          <a:p>
            <a:r>
              <a:rPr lang="en-US"/>
              <a:t>Consider...</a:t>
            </a:r>
          </a:p>
        </p:txBody>
      </p:sp>
      <p:sp>
        <p:nvSpPr>
          <p:cNvPr id="4" name="TextBox 3">
            <a:extLst>
              <a:ext uri="{FF2B5EF4-FFF2-40B4-BE49-F238E27FC236}">
                <a16:creationId xmlns:a16="http://schemas.microsoft.com/office/drawing/2014/main" id="{2B3E9E90-E595-1CD8-FF3F-E79F5E2FCC04}"/>
              </a:ext>
            </a:extLst>
          </p:cNvPr>
          <p:cNvSpPr txBox="1"/>
          <p:nvPr/>
        </p:nvSpPr>
        <p:spPr>
          <a:xfrm>
            <a:off x="589550" y="2202431"/>
            <a:ext cx="7976152"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Calibri"/>
              </a:rPr>
              <a:t>Why do you think that it is important that we address concerns around LGBTQ+ equity through an organizing model?</a:t>
            </a:r>
          </a:p>
          <a:p>
            <a:endParaRPr lang="en-US" sz="3200">
              <a:latin typeface="Calibri"/>
            </a:endParaRPr>
          </a:p>
          <a:p>
            <a:r>
              <a:rPr lang="en-US" sz="3200">
                <a:latin typeface="Calibri"/>
              </a:rPr>
              <a:t>(as opposed to relying solely on lawsuits and grievances?)</a:t>
            </a:r>
          </a:p>
        </p:txBody>
      </p:sp>
    </p:spTree>
    <p:extLst>
      <p:ext uri="{BB962C8B-B14F-4D97-AF65-F5344CB8AC3E}">
        <p14:creationId xmlns:p14="http://schemas.microsoft.com/office/powerpoint/2010/main" val="4986124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94387-8EFA-4963-DAB7-0F1AEB608BA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6170B002-ADAA-5E5C-C3D4-496F11BA456F}"/>
              </a:ext>
            </a:extLst>
          </p:cNvPr>
          <p:cNvSpPr>
            <a:spLocks noGrp="1"/>
          </p:cNvSpPr>
          <p:nvPr>
            <p:ph type="body" idx="1"/>
          </p:nvPr>
        </p:nvSpPr>
        <p:spPr/>
        <p:txBody>
          <a:bodyPr/>
          <a:lstStyle/>
          <a:p>
            <a:r>
              <a:rPr lang="en-US"/>
              <a:t>Organizing Definition</a:t>
            </a:r>
          </a:p>
        </p:txBody>
      </p:sp>
    </p:spTree>
    <p:extLst>
      <p:ext uri="{BB962C8B-B14F-4D97-AF65-F5344CB8AC3E}">
        <p14:creationId xmlns:p14="http://schemas.microsoft.com/office/powerpoint/2010/main" val="41424345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sp>
        <p:nvSpPr>
          <p:cNvPr id="920" name="Google Shape;920;g1468bb3220c_0_13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3100"/>
              <a:t>Why an Organizing Approach </a:t>
            </a:r>
            <a:endParaRPr sz="3100"/>
          </a:p>
        </p:txBody>
      </p:sp>
      <p:sp>
        <p:nvSpPr>
          <p:cNvPr id="921" name="Google Shape;921;g1468bb3220c_0_135"/>
          <p:cNvSpPr txBox="1">
            <a:spLocks noGrp="1"/>
          </p:cNvSpPr>
          <p:nvPr>
            <p:ph type="body" idx="1"/>
          </p:nvPr>
        </p:nvSpPr>
        <p:spPr>
          <a:xfrm>
            <a:off x="1073889" y="822996"/>
            <a:ext cx="8070112" cy="3774900"/>
          </a:xfrm>
          <a:prstGeom prst="rect">
            <a:avLst/>
          </a:prstGeom>
        </p:spPr>
        <p:txBody>
          <a:bodyPr spcFirstLastPara="1" wrap="square" lIns="91425" tIns="45700" rIns="91425" bIns="45700" anchor="t" anchorCtr="0">
            <a:noAutofit/>
          </a:bodyPr>
          <a:lstStyle/>
          <a:p>
            <a:pPr marL="457200" lvl="0" indent="-393700" algn="l" rtl="0">
              <a:lnSpc>
                <a:spcPct val="115000"/>
              </a:lnSpc>
              <a:spcBef>
                <a:spcPts val="1200"/>
              </a:spcBef>
              <a:spcAft>
                <a:spcPts val="0"/>
              </a:spcAft>
              <a:buSzPts val="2600"/>
              <a:buChar char="•"/>
            </a:pPr>
            <a:r>
              <a:rPr lang="en-US" sz="2600">
                <a:solidFill>
                  <a:srgbClr val="1CADE4"/>
                </a:solidFill>
              </a:rPr>
              <a:t> </a:t>
            </a:r>
            <a:r>
              <a:rPr lang="en-US" sz="2600">
                <a:solidFill>
                  <a:srgbClr val="404040"/>
                </a:solidFill>
              </a:rPr>
              <a:t>Well-organized worksites and locals have a positive, visible presences </a:t>
            </a:r>
            <a:endParaRPr sz="2600">
              <a:solidFill>
                <a:srgbClr val="404040"/>
              </a:solidFill>
            </a:endParaRPr>
          </a:p>
          <a:p>
            <a:pPr marL="457200" lvl="0" indent="-393700" algn="l" rtl="0">
              <a:lnSpc>
                <a:spcPct val="115000"/>
              </a:lnSpc>
              <a:spcBef>
                <a:spcPts val="0"/>
              </a:spcBef>
              <a:spcAft>
                <a:spcPts val="0"/>
              </a:spcAft>
              <a:buSzPts val="2600"/>
              <a:buChar char="•"/>
            </a:pPr>
            <a:r>
              <a:rPr lang="en-US" sz="2600">
                <a:solidFill>
                  <a:srgbClr val="404040"/>
                </a:solidFill>
              </a:rPr>
              <a:t>Members feel that they have the collective power to solve their problems and see themselves as responsible for the win – not a third party  (UD, Lawyer, Lobbyist). </a:t>
            </a:r>
            <a:endParaRPr sz="2600">
              <a:solidFill>
                <a:srgbClr val="404040"/>
              </a:solidFill>
            </a:endParaRPr>
          </a:p>
          <a:p>
            <a:pPr marL="457200" lvl="0" indent="-393700" algn="l" rtl="0">
              <a:lnSpc>
                <a:spcPct val="115000"/>
              </a:lnSpc>
              <a:spcBef>
                <a:spcPts val="0"/>
              </a:spcBef>
              <a:spcAft>
                <a:spcPts val="0"/>
              </a:spcAft>
              <a:buSzPts val="2600"/>
              <a:buChar char="•"/>
            </a:pPr>
            <a:r>
              <a:rPr lang="en-US" sz="2600">
                <a:solidFill>
                  <a:srgbClr val="1CADE4"/>
                </a:solidFill>
              </a:rPr>
              <a:t> </a:t>
            </a:r>
            <a:r>
              <a:rPr lang="en-US" sz="2600">
                <a:solidFill>
                  <a:srgbClr val="404040"/>
                </a:solidFill>
              </a:rPr>
              <a:t>Builds power by continually increasing the amount of member leadership and ownership for the actions. </a:t>
            </a:r>
            <a:endParaRPr sz="2600">
              <a:solidFill>
                <a:srgbClr val="404040"/>
              </a:solidFill>
            </a:endParaRPr>
          </a:p>
          <a:p>
            <a:pPr marL="0" lvl="0" indent="0" algn="ctr" rtl="0">
              <a:spcBef>
                <a:spcPts val="1000"/>
              </a:spcBef>
              <a:spcAft>
                <a:spcPts val="0"/>
              </a:spcAft>
              <a:buNone/>
            </a:pPr>
            <a:r>
              <a:rPr lang="en-US" sz="3000" b="1"/>
              <a:t>We cannot assume that the law/policy will always be on the side of LGBTQ+ equity!!!</a:t>
            </a:r>
            <a:endParaRPr sz="3000" b="1"/>
          </a:p>
        </p:txBody>
      </p:sp>
      <p:pic>
        <p:nvPicPr>
          <p:cNvPr id="4" name="Picture 3"/>
          <p:cNvPicPr>
            <a:picLocks noChangeAspect="1"/>
          </p:cNvPicPr>
          <p:nvPr/>
        </p:nvPicPr>
        <p:blipFill rotWithShape="1">
          <a:blip r:embed="rId3"/>
          <a:srcRect l="23345" r="20898"/>
          <a:stretch/>
        </p:blipFill>
        <p:spPr>
          <a:xfrm>
            <a:off x="-92074" y="1700768"/>
            <a:ext cx="1631728" cy="3247656"/>
          </a:xfrm>
          <a:prstGeom prst="rect">
            <a:avLst/>
          </a:prstGeom>
        </p:spPr>
      </p:pic>
    </p:spTree>
    <p:extLst>
      <p:ext uri="{BB962C8B-B14F-4D97-AF65-F5344CB8AC3E}">
        <p14:creationId xmlns:p14="http://schemas.microsoft.com/office/powerpoint/2010/main" val="36924049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g1468bb3220c_0_142"/>
          <p:cNvSpPr txBox="1">
            <a:spLocks noGrp="1"/>
          </p:cNvSpPr>
          <p:nvPr>
            <p:ph type="title"/>
          </p:nvPr>
        </p:nvSpPr>
        <p:spPr>
          <a:xfrm>
            <a:off x="0" y="1"/>
            <a:ext cx="9144000" cy="935664"/>
          </a:xfrm>
          <a:prstGeom prst="rect">
            <a:avLst/>
          </a:prstGeom>
          <a:solidFill>
            <a:schemeClr val="accent2"/>
          </a:solidFill>
        </p:spPr>
        <p:txBody>
          <a:bodyPr spcFirstLastPara="1" wrap="square" lIns="91425" tIns="45700" rIns="91425" bIns="45700" anchor="ctr" anchorCtr="0">
            <a:normAutofit/>
          </a:bodyPr>
          <a:lstStyle/>
          <a:p>
            <a:pPr marL="0" lvl="0" indent="0" algn="r" rtl="0">
              <a:spcBef>
                <a:spcPts val="0"/>
              </a:spcBef>
              <a:spcAft>
                <a:spcPts val="0"/>
              </a:spcAft>
              <a:buNone/>
            </a:pPr>
            <a:r>
              <a:rPr lang="en-US"/>
              <a:t>What is an Organizing Campaign?</a:t>
            </a:r>
            <a:endParaRPr/>
          </a:p>
        </p:txBody>
      </p:sp>
      <p:sp>
        <p:nvSpPr>
          <p:cNvPr id="928" name="Google Shape;928;g1468bb3220c_0_142"/>
          <p:cNvSpPr txBox="1">
            <a:spLocks noGrp="1"/>
          </p:cNvSpPr>
          <p:nvPr>
            <p:ph type="body" idx="1"/>
          </p:nvPr>
        </p:nvSpPr>
        <p:spPr>
          <a:xfrm>
            <a:off x="457200" y="1541552"/>
            <a:ext cx="8229600" cy="43152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400">
                <a:solidFill>
                  <a:srgbClr val="404040"/>
                </a:solidFill>
              </a:rPr>
              <a:t>An action plan with a beginning, middle, and end, working towards a specific demand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Involves a series of escalating actions (or tactics)</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Increases pressure on decision-makers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Builds power by increasing engagement, developing leaders, and building capacity.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Throughout the campaign we </a:t>
            </a:r>
            <a:r>
              <a:rPr lang="en-US" sz="2400" b="1" i="1">
                <a:solidFill>
                  <a:srgbClr val="404040"/>
                </a:solidFill>
              </a:rPr>
              <a:t>identify milestones</a:t>
            </a:r>
            <a:r>
              <a:rPr lang="en-US" sz="2400">
                <a:solidFill>
                  <a:srgbClr val="404040"/>
                </a:solidFill>
              </a:rPr>
              <a:t> that indicate we have enough power to try something </a:t>
            </a:r>
            <a:r>
              <a:rPr lang="en-US" sz="2400" b="1">
                <a:solidFill>
                  <a:srgbClr val="404040"/>
                </a:solidFill>
              </a:rPr>
              <a:t>more</a:t>
            </a:r>
            <a:r>
              <a:rPr lang="en-US" sz="2400">
                <a:solidFill>
                  <a:srgbClr val="404040"/>
                </a:solidFill>
              </a:rPr>
              <a:t> and something </a:t>
            </a:r>
            <a:r>
              <a:rPr lang="en-US" sz="2400" b="1">
                <a:solidFill>
                  <a:srgbClr val="404040"/>
                </a:solidFill>
              </a:rPr>
              <a:t>bigger </a:t>
            </a:r>
            <a:r>
              <a:rPr lang="en-US" sz="2400">
                <a:solidFill>
                  <a:srgbClr val="404040"/>
                </a:solidFill>
              </a:rPr>
              <a:t>and </a:t>
            </a:r>
            <a:r>
              <a:rPr lang="en-US" sz="2400" b="1">
                <a:solidFill>
                  <a:srgbClr val="404040"/>
                </a:solidFill>
              </a:rPr>
              <a:t>win!</a:t>
            </a:r>
            <a:endParaRPr sz="2400" b="1">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176590204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g14a2f8b7dbf_3_0"/>
          <p:cNvSpPr txBox="1">
            <a:spLocks noGrp="1"/>
          </p:cNvSpPr>
          <p:nvPr>
            <p:ph type="title"/>
          </p:nvPr>
        </p:nvSpPr>
        <p:spPr>
          <a:xfrm>
            <a:off x="457200" y="875632"/>
            <a:ext cx="8229600" cy="1143000"/>
          </a:xfrm>
          <a:prstGeom prst="rect">
            <a:avLst/>
          </a:prstGeom>
        </p:spPr>
        <p:txBody>
          <a:bodyPr spcFirstLastPara="1" wrap="square" lIns="91425" tIns="45700" rIns="91425" bIns="45700" anchor="ctr" anchorCtr="0">
            <a:noAutofit/>
          </a:bodyPr>
          <a:lstStyle/>
          <a:p>
            <a:r>
              <a:rPr lang="en-US"/>
              <a:t>Structure of a Campaign </a:t>
            </a:r>
            <a:endParaRPr/>
          </a:p>
        </p:txBody>
      </p:sp>
      <p:pic>
        <p:nvPicPr>
          <p:cNvPr id="174" name="Google Shape;174;g14a2f8b7dbf_3_0"/>
          <p:cNvPicPr preferRelativeResize="0"/>
          <p:nvPr/>
        </p:nvPicPr>
        <p:blipFill>
          <a:blip r:embed="rId3">
            <a:alphaModFix/>
          </a:blip>
          <a:stretch>
            <a:fillRect/>
          </a:stretch>
        </p:blipFill>
        <p:spPr>
          <a:xfrm>
            <a:off x="1115300" y="1830500"/>
            <a:ext cx="7116627" cy="4632451"/>
          </a:xfrm>
          <a:prstGeom prst="rect">
            <a:avLst/>
          </a:prstGeom>
          <a:noFill/>
          <a:ln>
            <a:noFill/>
          </a:ln>
        </p:spPr>
      </p:pic>
    </p:spTree>
    <p:extLst>
      <p:ext uri="{BB962C8B-B14F-4D97-AF65-F5344CB8AC3E}">
        <p14:creationId xmlns:p14="http://schemas.microsoft.com/office/powerpoint/2010/main" val="261989858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g1468bb3220c_0_155"/>
          <p:cNvSpPr txBox="1">
            <a:spLocks noGrp="1"/>
          </p:cNvSpPr>
          <p:nvPr>
            <p:ph type="title"/>
          </p:nvPr>
        </p:nvSpPr>
        <p:spPr>
          <a:xfrm>
            <a:off x="0" y="36096"/>
            <a:ext cx="9144000" cy="786900"/>
          </a:xfrm>
          <a:prstGeom prst="rect">
            <a:avLst/>
          </a:prstGeom>
        </p:spPr>
        <p:txBody>
          <a:bodyPr spcFirstLastPara="1" wrap="square" lIns="91425" tIns="45700" rIns="91425" bIns="45700" anchor="ctr" anchorCtr="0">
            <a:normAutofit/>
          </a:bodyPr>
          <a:lstStyle/>
          <a:p>
            <a:r>
              <a:rPr lang="en-US" sz="3300"/>
              <a:t>        Key Parts of an Organizing Campaign</a:t>
            </a:r>
            <a:endParaRPr sz="3300"/>
          </a:p>
        </p:txBody>
      </p:sp>
      <p:sp>
        <p:nvSpPr>
          <p:cNvPr id="935" name="Google Shape;935;g1468bb3220c_0_155"/>
          <p:cNvSpPr txBox="1">
            <a:spLocks noGrp="1"/>
          </p:cNvSpPr>
          <p:nvPr>
            <p:ph type="body" idx="1"/>
          </p:nvPr>
        </p:nvSpPr>
        <p:spPr>
          <a:xfrm>
            <a:off x="713350" y="1408038"/>
            <a:ext cx="8229600" cy="3774900"/>
          </a:xfrm>
          <a:prstGeom prst="rect">
            <a:avLst/>
          </a:prstGeom>
        </p:spPr>
        <p:txBody>
          <a:bodyPr spcFirstLastPara="1" wrap="square" lIns="91425" tIns="45700" rIns="91425" bIns="45700" anchor="t" anchorCtr="0">
            <a:noAutofit/>
          </a:bodyPr>
          <a:lstStyle/>
          <a:p>
            <a:pPr marL="0" indent="0">
              <a:lnSpc>
                <a:spcPct val="90000"/>
              </a:lnSpc>
              <a:spcBef>
                <a:spcPts val="1200"/>
              </a:spcBef>
              <a:buClr>
                <a:schemeClr val="dk1"/>
              </a:buClr>
              <a:buSzPts val="1100"/>
              <a:buNone/>
            </a:pPr>
            <a:r>
              <a:rPr lang="en-US" sz="4000">
                <a:solidFill>
                  <a:srgbClr val="1CADE4"/>
                </a:solidFill>
                <a:latin typeface="Arial"/>
                <a:ea typeface="Arial"/>
                <a:cs typeface="Arial"/>
                <a:sym typeface="Arial"/>
              </a:rPr>
              <a:t>• </a:t>
            </a:r>
            <a:r>
              <a:rPr lang="en-US" sz="4000">
                <a:solidFill>
                  <a:srgbClr val="404040"/>
                </a:solidFill>
              </a:rPr>
              <a:t>Issue</a:t>
            </a: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Demand</a:t>
            </a:r>
            <a:endParaRPr sz="4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Target</a:t>
            </a:r>
            <a:endParaRPr sz="4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Tactics</a:t>
            </a:r>
            <a:endParaRPr sz="4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Escalation</a:t>
            </a:r>
            <a:endParaRPr sz="4000">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33566949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14a2f8b7dbf_3_1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Key Idea</a:t>
            </a:r>
            <a:endParaRPr/>
          </a:p>
        </p:txBody>
      </p:sp>
      <p:sp>
        <p:nvSpPr>
          <p:cNvPr id="194" name="Google Shape;194;g14a2f8b7dbf_3_13"/>
          <p:cNvSpPr txBox="1">
            <a:spLocks noGrp="1"/>
          </p:cNvSpPr>
          <p:nvPr>
            <p:ph type="body" idx="1"/>
          </p:nvPr>
        </p:nvSpPr>
        <p:spPr>
          <a:xfrm>
            <a:off x="2892669" y="990041"/>
            <a:ext cx="5873262" cy="3730939"/>
          </a:xfrm>
          <a:prstGeom prst="rect">
            <a:avLst/>
          </a:prstGeom>
        </p:spPr>
        <p:txBody>
          <a:bodyPr spcFirstLastPara="1" wrap="square" lIns="91425" tIns="45700" rIns="91425" bIns="45700" anchor="t" anchorCtr="0">
            <a:noAutofit/>
          </a:bodyPr>
          <a:lstStyle/>
          <a:p>
            <a:pPr>
              <a:lnSpc>
                <a:spcPct val="114999"/>
              </a:lnSpc>
              <a:buChar char="●"/>
            </a:pPr>
            <a:r>
              <a:rPr lang="en-US" sz="3600">
                <a:solidFill>
                  <a:schemeClr val="dk1"/>
                </a:solidFill>
              </a:rPr>
              <a:t>Grievances are typically singular and don’t build people power</a:t>
            </a:r>
          </a:p>
          <a:p>
            <a:pPr>
              <a:lnSpc>
                <a:spcPct val="114999"/>
              </a:lnSpc>
              <a:spcBef>
                <a:spcPts val="0"/>
              </a:spcBef>
              <a:buChar char="●"/>
            </a:pPr>
            <a:r>
              <a:rPr lang="en-US" sz="3600">
                <a:solidFill>
                  <a:schemeClr val="dk1"/>
                </a:solidFill>
              </a:rPr>
              <a:t>Campaigns involve lots of people, are member led, and increase power and visibility of the union</a:t>
            </a:r>
          </a:p>
          <a:p>
            <a:pPr>
              <a:lnSpc>
                <a:spcPct val="114999"/>
              </a:lnSpc>
              <a:spcBef>
                <a:spcPts val="0"/>
              </a:spcBef>
              <a:buChar char="●"/>
            </a:pPr>
            <a:endParaRPr lang="en-US" sz="3600">
              <a:solidFill>
                <a:schemeClr val="dk1"/>
              </a:solidFill>
            </a:endParaRPr>
          </a:p>
          <a:p>
            <a:pPr marL="457200" lvl="0" indent="0" algn="l" rtl="0">
              <a:spcAft>
                <a:spcPts val="0"/>
              </a:spcAft>
              <a:buNone/>
            </a:pPr>
            <a:endParaRPr/>
          </a:p>
        </p:txBody>
      </p:sp>
      <p:pic>
        <p:nvPicPr>
          <p:cNvPr id="4" name="Picture 3"/>
          <p:cNvPicPr>
            <a:picLocks noChangeAspect="1"/>
          </p:cNvPicPr>
          <p:nvPr/>
        </p:nvPicPr>
        <p:blipFill rotWithShape="1">
          <a:blip r:embed="rId3"/>
          <a:srcRect l="23345" r="20898"/>
          <a:stretch/>
        </p:blipFill>
        <p:spPr>
          <a:xfrm>
            <a:off x="228859" y="1626112"/>
            <a:ext cx="2400041" cy="4304496"/>
          </a:xfrm>
          <a:prstGeom prst="rect">
            <a:avLst/>
          </a:prstGeom>
        </p:spPr>
      </p:pic>
    </p:spTree>
    <p:extLst>
      <p:ext uri="{BB962C8B-B14F-4D97-AF65-F5344CB8AC3E}">
        <p14:creationId xmlns:p14="http://schemas.microsoft.com/office/powerpoint/2010/main" val="190585780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AB882-FE20-A79F-7452-D733F41B3D11}"/>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8F84A9F4-470F-3CD7-7257-403C7E333F38}"/>
              </a:ext>
            </a:extLst>
          </p:cNvPr>
          <p:cNvSpPr>
            <a:spLocks noGrp="1"/>
          </p:cNvSpPr>
          <p:nvPr>
            <p:ph type="body" idx="1"/>
          </p:nvPr>
        </p:nvSpPr>
        <p:spPr>
          <a:xfrm>
            <a:off x="457200" y="1466631"/>
            <a:ext cx="8229600" cy="4659531"/>
          </a:xfrm>
        </p:spPr>
        <p:txBody>
          <a:bodyPr/>
          <a:lstStyle/>
          <a:p>
            <a:r>
              <a:rPr lang="en-US" sz="2000"/>
              <a:t>Definition of power</a:t>
            </a:r>
          </a:p>
          <a:p>
            <a:pPr lvl="1" indent="-431800">
              <a:buSzPts val="3200"/>
              <a:buFont typeface="Courier New"/>
              <a:buChar char="o"/>
            </a:pPr>
            <a:r>
              <a:rPr lang="en-US" sz="2000"/>
              <a:t>Application or power to each element of an organizing campaign</a:t>
            </a:r>
          </a:p>
          <a:p>
            <a:endParaRPr lang="en-US"/>
          </a:p>
        </p:txBody>
      </p:sp>
    </p:spTree>
    <p:extLst>
      <p:ext uri="{BB962C8B-B14F-4D97-AF65-F5344CB8AC3E}">
        <p14:creationId xmlns:p14="http://schemas.microsoft.com/office/powerpoint/2010/main" val="260493604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7E50D-B3B3-954B-F763-3B6C737696E5}"/>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9C441EF0-D8CA-AB86-5D38-DB6CAA51FA22}"/>
              </a:ext>
            </a:extLst>
          </p:cNvPr>
          <p:cNvSpPr>
            <a:spLocks noGrp="1"/>
          </p:cNvSpPr>
          <p:nvPr>
            <p:ph type="body" idx="1"/>
          </p:nvPr>
        </p:nvSpPr>
        <p:spPr>
          <a:xfrm>
            <a:off x="457200" y="1213907"/>
            <a:ext cx="8229600" cy="4912255"/>
          </a:xfrm>
        </p:spPr>
        <p:txBody>
          <a:bodyPr/>
          <a:lstStyle/>
          <a:p>
            <a:r>
              <a:rPr lang="en-US"/>
              <a:t>Introduce work for third day:</a:t>
            </a:r>
          </a:p>
          <a:p>
            <a:r>
              <a:rPr lang="en-US"/>
              <a:t>Power analysis</a:t>
            </a:r>
          </a:p>
          <a:p>
            <a:r>
              <a:rPr lang="en-US"/>
              <a:t>Coalition </a:t>
            </a:r>
            <a:r>
              <a:rPr lang="en-US" err="1"/>
              <a:t>bldg</a:t>
            </a:r>
            <a:endParaRPr lang="en-US"/>
          </a:p>
        </p:txBody>
      </p:sp>
    </p:spTree>
    <p:extLst>
      <p:ext uri="{BB962C8B-B14F-4D97-AF65-F5344CB8AC3E}">
        <p14:creationId xmlns:p14="http://schemas.microsoft.com/office/powerpoint/2010/main" val="3636481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06"/>
        <p:cNvGrpSpPr/>
        <p:nvPr/>
      </p:nvGrpSpPr>
      <p:grpSpPr>
        <a:xfrm>
          <a:off x="0" y="0"/>
          <a:ext cx="0" cy="0"/>
          <a:chOff x="0" y="0"/>
          <a:chExt cx="0" cy="0"/>
        </a:xfrm>
      </p:grpSpPr>
      <p:sp>
        <p:nvSpPr>
          <p:cNvPr id="907" name="Google Shape;907;g1468bb3220c_0_119"/>
          <p:cNvSpPr txBox="1">
            <a:spLocks noGrp="1"/>
          </p:cNvSpPr>
          <p:nvPr>
            <p:ph type="title"/>
          </p:nvPr>
        </p:nvSpPr>
        <p:spPr>
          <a:xfrm>
            <a:off x="412800" y="854981"/>
            <a:ext cx="8318400" cy="1143000"/>
          </a:xfrm>
          <a:prstGeom prst="rect">
            <a:avLst/>
          </a:prstGeom>
          <a:ln w="9525" cap="flat" cmpd="sng">
            <a:solidFill>
              <a:srgbClr val="FFFD78"/>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spcBef>
                <a:spcPts val="0"/>
              </a:spcBef>
              <a:spcAft>
                <a:spcPts val="0"/>
              </a:spcAft>
              <a:buNone/>
            </a:pPr>
            <a:r>
              <a:rPr lang="en-US"/>
              <a:t>Selecting a Scenario</a:t>
            </a:r>
            <a:endParaRPr/>
          </a:p>
        </p:txBody>
      </p:sp>
      <p:sp>
        <p:nvSpPr>
          <p:cNvPr id="908" name="Google Shape;908;g1468bb3220c_0_119"/>
          <p:cNvSpPr>
            <a:spLocks noGrp="1"/>
          </p:cNvSpPr>
          <p:nvPr>
            <p:ph type="dgm" idx="2"/>
          </p:nvPr>
        </p:nvSpPr>
        <p:spPr>
          <a:xfrm>
            <a:off x="414069" y="2105804"/>
            <a:ext cx="8706588" cy="3670200"/>
          </a:xfrm>
          <a:prstGeom prst="rect">
            <a:avLst/>
          </a:prstGeom>
        </p:spPr>
        <p:txBody>
          <a:bodyPr spcFirstLastPara="1" wrap="square" lIns="91425" tIns="45700" rIns="91425" bIns="45700" anchor="t" anchorCtr="0">
            <a:noAutofit/>
          </a:bodyPr>
          <a:lstStyle/>
          <a:p>
            <a:pPr indent="-450850">
              <a:spcBef>
                <a:spcPts val="0"/>
              </a:spcBef>
              <a:buSzPts val="3500"/>
            </a:pPr>
            <a:r>
              <a:rPr lang="en-US" sz="2800"/>
              <a:t>Count off by 6 to find your group</a:t>
            </a:r>
          </a:p>
          <a:p>
            <a:pPr marL="6350" indent="0">
              <a:spcBef>
                <a:spcPts val="0"/>
              </a:spcBef>
              <a:buSzPts val="3500"/>
              <a:buNone/>
            </a:pPr>
            <a:r>
              <a:rPr lang="en-US" sz="2800"/>
              <a:t> (groups 1 / 4-scenario 1, groups 2 / 5-scenario 2,  groups 3 / 6-scenario 3)</a:t>
            </a:r>
          </a:p>
          <a:p>
            <a:pPr indent="-450850">
              <a:spcBef>
                <a:spcPts val="0"/>
              </a:spcBef>
              <a:buSzPts val="3500"/>
            </a:pPr>
            <a:r>
              <a:rPr lang="en-US" sz="2800"/>
              <a:t>Move to a table that corresponds to that scenario</a:t>
            </a:r>
          </a:p>
          <a:p>
            <a:pPr indent="-450850">
              <a:spcBef>
                <a:spcPts val="0"/>
              </a:spcBef>
              <a:buSzPts val="3500"/>
            </a:pPr>
            <a:r>
              <a:rPr lang="en-US" sz="2800"/>
              <a:t>Take 2 minutes to read your scenario</a:t>
            </a:r>
          </a:p>
          <a:p>
            <a:pPr indent="-450850">
              <a:spcBef>
                <a:spcPts val="0"/>
              </a:spcBef>
              <a:buSzPts val="3500"/>
            </a:pPr>
            <a:r>
              <a:rPr lang="en-US" sz="2800"/>
              <a:t>Overview of what presentations and report out will look like</a:t>
            </a:r>
          </a:p>
        </p:txBody>
      </p:sp>
    </p:spTree>
    <p:extLst>
      <p:ext uri="{BB962C8B-B14F-4D97-AF65-F5344CB8AC3E}">
        <p14:creationId xmlns:p14="http://schemas.microsoft.com/office/powerpoint/2010/main" val="378797733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extLst>
      <p:ext uri="{BB962C8B-B14F-4D97-AF65-F5344CB8AC3E}">
        <p14:creationId xmlns:p14="http://schemas.microsoft.com/office/powerpoint/2010/main" val="3495007580"/>
      </p:ext>
    </p:extLst>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00d272b130e2c3a2420522a302055d7f">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41381a998d04d9023369511c9781e803"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DB9BA5-EB9A-470E-AE0D-A61682334C38}">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D31438E-7859-4BE4-BD17-E46E2DF78782}">
  <ds:schemaRefs>
    <ds:schemaRef ds:uri="http://schemas.microsoft.com/sharepoint/v3/contenttype/forms"/>
  </ds:schemaRefs>
</ds:datastoreItem>
</file>

<file path=customXml/itemProps3.xml><?xml version="1.0" encoding="utf-8"?>
<ds:datastoreItem xmlns:ds="http://schemas.openxmlformats.org/officeDocument/2006/customXml" ds:itemID="{A47A2061-01B1-4444-933D-E75658E21DF0}"/>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94</Slides>
  <Notes>80</Notes>
  <HiddenSlides>15</HiddenSlides>
  <ScaleCrop>false</ScaleCrop>
  <HeadingPairs>
    <vt:vector size="4" baseType="variant">
      <vt:variant>
        <vt:lpstr>Theme</vt:lpstr>
      </vt:variant>
      <vt:variant>
        <vt:i4>4</vt:i4>
      </vt:variant>
      <vt:variant>
        <vt:lpstr>Slide Titles</vt:lpstr>
      </vt:variant>
      <vt:variant>
        <vt:i4>94</vt:i4>
      </vt:variant>
    </vt:vector>
  </HeadingPairs>
  <TitlesOfParts>
    <vt:vector size="98" baseType="lpstr">
      <vt:lpstr>2015 Leadership Summit</vt:lpstr>
      <vt:lpstr>LGBT+ Infographics by Slidesgo</vt:lpstr>
      <vt:lpstr>1_2015 Leadership Summit</vt:lpstr>
      <vt:lpstr>2015 Leadership Summit</vt:lpstr>
      <vt:lpstr>As you enter …</vt:lpstr>
      <vt:lpstr>Advancing LGBTQ+ Justice</vt:lpstr>
      <vt:lpstr>Feedback on Your Feedback</vt:lpstr>
      <vt:lpstr>Your Words</vt:lpstr>
      <vt:lpstr>Community Agreements </vt:lpstr>
      <vt:lpstr>Today’s Agenda</vt:lpstr>
      <vt:lpstr>Beth</vt:lpstr>
      <vt:lpstr>Shared Identity </vt:lpstr>
      <vt:lpstr>Shared Identity </vt:lpstr>
      <vt:lpstr>Key Ideas</vt:lpstr>
      <vt:lpstr>Pete and Anthony</vt:lpstr>
      <vt:lpstr>Digging into Key Terminology 102</vt:lpstr>
      <vt:lpstr>PowerPoint Presentation</vt:lpstr>
      <vt:lpstr>Sex vs. Gender</vt:lpstr>
      <vt:lpstr>Gender</vt:lpstr>
      <vt:lpstr>PowerPoint Presentation</vt:lpstr>
      <vt:lpstr>PowerPoint Presentation</vt:lpstr>
      <vt:lpstr>ACTIVITY  | GENDER-NEUTRAL WORLD </vt:lpstr>
      <vt:lpstr>ACTIVITY  | GENDER-NEUTRAL WORLD </vt:lpstr>
      <vt:lpstr>ACTIVITY  | GENDER-NEUTRAL WORLD </vt:lpstr>
      <vt:lpstr>Non-binary Voices</vt:lpstr>
      <vt:lpstr>Non-binary voices</vt:lpstr>
      <vt:lpstr>What Does It Mean To Transition?</vt:lpstr>
      <vt:lpstr>Individuals May Go Through Various Transitions </vt:lpstr>
      <vt:lpstr>SOCIAL TRANSITION</vt:lpstr>
      <vt:lpstr>PowerPoint Presentation</vt:lpstr>
      <vt:lpstr>PowerPoint Presentation</vt:lpstr>
      <vt:lpstr>So, what about Drag?  </vt:lpstr>
      <vt:lpstr>Turn &amp; Talk </vt:lpstr>
      <vt:lpstr>BARRIERS TO TRANSITIONING</vt:lpstr>
      <vt:lpstr>Turn &amp; Talk </vt:lpstr>
      <vt:lpstr>Key Ideas</vt:lpstr>
      <vt:lpstr>15 Minute Break!</vt:lpstr>
      <vt:lpstr>8.1 Million</vt:lpstr>
      <vt:lpstr>TRUE OR FALSE  In my state, an employee can be fired for being transgender</vt:lpstr>
      <vt:lpstr>TRUE OR FALSE  In my state, an employee can be fired for being a lesbian. </vt:lpstr>
      <vt:lpstr>FALSE!</vt:lpstr>
      <vt:lpstr>Federal Law</vt:lpstr>
      <vt:lpstr>A NATION OF LAWS</vt:lpstr>
      <vt:lpstr>A HISTORY OF BARRIERS</vt:lpstr>
      <vt:lpstr>A LANDMARK RULING</vt:lpstr>
      <vt:lpstr>BOSTOCK V. CLAYTON COUNTY</vt:lpstr>
      <vt:lpstr>PowerPoint Presentation</vt:lpstr>
      <vt:lpstr>Title IX—Update May 2024</vt:lpstr>
      <vt:lpstr>Several states have now passed legislation to restrict LGBTQ+ rights, including:</vt:lpstr>
      <vt:lpstr>PowerPoint Presentation</vt:lpstr>
      <vt:lpstr>TURN &amp; TALK</vt:lpstr>
      <vt:lpstr>STATE &amp; LOCAL LAWS ON THE RISE</vt:lpstr>
      <vt:lpstr>IMPACT ON EDUCATORS</vt:lpstr>
      <vt:lpstr>FIGHTING BACK</vt:lpstr>
      <vt:lpstr>ACTIVITY #2</vt:lpstr>
      <vt:lpstr> Review the Laws in Your State </vt:lpstr>
      <vt:lpstr> NEA Partners</vt:lpstr>
      <vt:lpstr>Key Ideas</vt:lpstr>
      <vt:lpstr>Non-binary voices</vt:lpstr>
      <vt:lpstr>ACTIVITY  | GENDER-NEUTRAL WORLD CONT. </vt:lpstr>
      <vt:lpstr>ACTIVITY  | GENDER-NEUTRAL WORLD </vt:lpstr>
      <vt:lpstr>KEY IDEAS          </vt:lpstr>
      <vt:lpstr>Rachel</vt:lpstr>
      <vt:lpstr>Reminder: Definition of Privilege</vt:lpstr>
      <vt:lpstr>Power Shield</vt:lpstr>
      <vt:lpstr>Power Shield Activity </vt:lpstr>
      <vt:lpstr>Power Shield Activity</vt:lpstr>
      <vt:lpstr>                             INTERSECTIONALITY</vt:lpstr>
      <vt:lpstr>INTERSECTIONALITY</vt:lpstr>
      <vt:lpstr>     LEVELS OF EXPRESSION OF OPPRESSION</vt:lpstr>
      <vt:lpstr>ACTIVITY: UNDERSTANDING EXPRESSIONS OF OPPRESSION</vt:lpstr>
      <vt:lpstr>What did you struggle with?  What was clear to you?</vt:lpstr>
      <vt:lpstr>KEY POINTS</vt:lpstr>
      <vt:lpstr>Grat and Bekah</vt:lpstr>
      <vt:lpstr>Lunch</vt:lpstr>
      <vt:lpstr>Anthony</vt:lpstr>
      <vt:lpstr>15 Minute Break!</vt:lpstr>
      <vt:lpstr>Beth and Grat</vt:lpstr>
      <vt:lpstr>Panel</vt:lpstr>
      <vt:lpstr>Pete and Dawn</vt:lpstr>
      <vt:lpstr>SCENARIO: Supporting a Trans Educator</vt:lpstr>
      <vt:lpstr>DEBRIEF</vt:lpstr>
      <vt:lpstr>Questions and Topics to Avoid</vt:lpstr>
      <vt:lpstr>Key Ideas</vt:lpstr>
      <vt:lpstr>Natasha</vt:lpstr>
      <vt:lpstr>BUILDING AN ORGANIZING CAMPAIGN</vt:lpstr>
      <vt:lpstr>Consider...</vt:lpstr>
      <vt:lpstr>Consider...</vt:lpstr>
      <vt:lpstr>PowerPoint Presentation</vt:lpstr>
      <vt:lpstr>Why an Organizing Approach </vt:lpstr>
      <vt:lpstr>What is an Organizing Campaign?</vt:lpstr>
      <vt:lpstr>Structure of a Campaign </vt:lpstr>
      <vt:lpstr>        Key Parts of an Organizing Campaign</vt:lpstr>
      <vt:lpstr>Key Idea</vt:lpstr>
      <vt:lpstr>PowerPoint Presentation</vt:lpstr>
      <vt:lpstr>PowerPoint Presentation</vt:lpstr>
      <vt:lpstr>Selecting a Scenario</vt:lpstr>
      <vt:lpstr>Advancing LGBTQ+ Justice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 you enter …</dc:title>
  <dc:creator>Julye Williams</dc:creator>
  <cp:revision>11</cp:revision>
  <dcterms:created xsi:type="dcterms:W3CDTF">2022-03-02T19:40:14Z</dcterms:created>
  <dcterms:modified xsi:type="dcterms:W3CDTF">2025-11-12T18:08:36Z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