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7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4" autoAdjust="0"/>
    <p:restoredTop sz="94660"/>
  </p:normalViewPr>
  <p:slideViewPr>
    <p:cSldViewPr snapToGrid="0">
      <p:cViewPr varScale="1">
        <p:scale>
          <a:sx n="42" d="100"/>
          <a:sy n="42" d="100"/>
        </p:scale>
        <p:origin x="44" y="1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FBAE2706-C13A-45AB-AED9-D12110534848}">
      <dgm:prSet phldrT="[Text]"/>
      <dgm:spPr/>
      <dgm:t>
        <a:bodyPr/>
        <a:lstStyle/>
        <a:p>
          <a:r>
            <a:rPr lang="en-US" b="1" dirty="0">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dirty="0">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dirty="0">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dirty="0">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t>
        <a:bodyPr/>
        <a:lstStyle/>
        <a:p>
          <a:endParaRPr lang="en-US"/>
        </a:p>
      </dgm:t>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t>
        <a:bodyPr/>
        <a:lstStyle/>
        <a:p>
          <a:endParaRPr lang="en-US"/>
        </a:p>
      </dgm:t>
    </dgm:pt>
    <dgm:pt modelId="{C95700B5-2CA8-44C6-B248-A1696A6655E0}" type="pres">
      <dgm:prSet presAssocID="{FBAE2706-C13A-45AB-AED9-D12110534848}" presName="firstChildTx" presStyleLbl="bgAccFollowNode1" presStyleIdx="0" presStyleCnt="4">
        <dgm:presLayoutVars>
          <dgm:bulletEnabled val="1"/>
        </dgm:presLayoutVars>
      </dgm:prSet>
      <dgm:spPr/>
      <dgm:t>
        <a:bodyPr/>
        <a:lstStyle/>
        <a:p>
          <a:endParaRPr lang="en-US"/>
        </a:p>
      </dgm:t>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t>
        <a:bodyPr/>
        <a:lstStyle/>
        <a:p>
          <a:endParaRPr lang="en-US"/>
        </a:p>
      </dgm:t>
    </dgm:pt>
    <dgm:pt modelId="{1DAC27E2-8FF8-46EC-BEF2-3F554C042184}" type="pres">
      <dgm:prSet presAssocID="{69B9700D-3ABF-4628-A61A-D4BC2DDE7219}" presName="childTx" presStyleLbl="bgAccFollowNode1" presStyleIdx="1" presStyleCnt="4">
        <dgm:presLayoutVars>
          <dgm:bulletEnabled val="1"/>
        </dgm:presLayoutVars>
      </dgm:prSet>
      <dgm:spPr/>
      <dgm:t>
        <a:bodyPr/>
        <a:lstStyle/>
        <a:p>
          <a:endParaRPr lang="en-US"/>
        </a:p>
      </dgm:t>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t>
        <a:bodyPr/>
        <a:lstStyle/>
        <a:p>
          <a:endParaRPr lang="en-US"/>
        </a:p>
      </dgm:t>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t>
        <a:bodyPr/>
        <a:lstStyle/>
        <a:p>
          <a:endParaRPr lang="en-US"/>
        </a:p>
      </dgm:t>
    </dgm:pt>
    <dgm:pt modelId="{A2CC6626-8EDF-4D91-BBC7-C99F39FAB1A8}" type="pres">
      <dgm:prSet presAssocID="{A0574181-486D-4F73-8E05-3AE92C56013E}" presName="firstChildTx" presStyleLbl="bgAccFollowNode1" presStyleIdx="2" presStyleCnt="4">
        <dgm:presLayoutVars>
          <dgm:bulletEnabled val="1"/>
        </dgm:presLayoutVars>
      </dgm:prSet>
      <dgm:spPr/>
      <dgm:t>
        <a:bodyPr/>
        <a:lstStyle/>
        <a:p>
          <a:endParaRPr lang="en-US"/>
        </a:p>
      </dgm:t>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t>
        <a:bodyPr/>
        <a:lstStyle/>
        <a:p>
          <a:endParaRPr lang="en-US"/>
        </a:p>
      </dgm:t>
    </dgm:pt>
    <dgm:pt modelId="{27C98EF5-F0E0-4D08-8B67-09DC04E398EB}" type="pres">
      <dgm:prSet presAssocID="{AB76D5D4-C8F0-4276-BEE0-F9B02DE53398}" presName="childTx" presStyleLbl="bgAccFollowNode1" presStyleIdx="3" presStyleCnt="4">
        <dgm:presLayoutVars>
          <dgm:bulletEnabled val="1"/>
        </dgm:presLayoutVars>
      </dgm:prSet>
      <dgm:spPr/>
      <dgm:t>
        <a:bodyPr/>
        <a:lstStyle/>
        <a:p>
          <a:endParaRPr lang="en-US"/>
        </a:p>
      </dgm:t>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dgm:spPr/>
      <dgm:t>
        <a:bodyPr/>
        <a:lstStyle/>
        <a:p>
          <a:endParaRPr lang="en-US"/>
        </a:p>
      </dgm:t>
    </dgm:pt>
  </dgm:ptLst>
  <dgm:cxnLst>
    <dgm:cxn modelId="{8B0E2D1F-0A48-41B6-9B46-297BD736D71D}" srcId="{FBAE2706-C13A-45AB-AED9-D12110534848}" destId="{69B9700D-3ABF-4628-A61A-D4BC2DDE7219}" srcOrd="1" destOrd="0" parTransId="{F25D31AE-A4F3-4998-AE40-E54A92C33BD9}" sibTransId="{C65CB759-F627-4F18-A9BB-C72ADBE56749}"/>
    <dgm:cxn modelId="{A93CAE59-0C03-234A-A8F5-B8E03078C75A}" type="presOf" srcId="{AB76D5D4-C8F0-4276-BEE0-F9B02DE53398}" destId="{27C98EF5-F0E0-4D08-8B67-09DC04E398EB}" srcOrd="1"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E6EE671A-B68C-B844-A309-30DF96597553}" type="presOf" srcId="{9076C7DB-B6AA-49AC-A5BA-7A906DBE610E}" destId="{C95700B5-2CA8-44C6-B248-A1696A6655E0}" srcOrd="1" destOrd="0" presId="urn:microsoft.com/office/officeart/2005/8/layout/hList9"/>
    <dgm:cxn modelId="{2D033723-60F2-1341-8459-C070A96FE031}" type="presOf" srcId="{17889659-3545-49F4-A10C-975B34646A6A}" destId="{2EDECC86-1171-4D43-8421-10C61F06D3E2}"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D6E33313-9C0C-954C-987F-4A6504AE3D67}" type="presOf" srcId="{AB76D5D4-C8F0-4276-BEE0-F9B02DE53398}" destId="{2041C6CF-9A80-4EB9-951D-2E068EAFFE4E}" srcOrd="0" destOrd="0" presId="urn:microsoft.com/office/officeart/2005/8/layout/hList9"/>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65A80937-042A-3346-8E42-814CFF3D44F5}" type="presOf" srcId="{FBAE2706-C13A-45AB-AED9-D12110534848}" destId="{1DFFB38E-054E-4052-84F2-CC9171A41B17}"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DDD5DB69-36E0-4A22-8B2B-0756A79BD378}" srcId="{17889659-3545-49F4-A10C-975B34646A6A}" destId="{A0574181-486D-4F73-8E05-3AE92C56013E}" srcOrd="1" destOrd="0" parTransId="{17D88CCB-0F60-4428-972F-6A6D2EF4C27C}" sibTransId="{8944A29E-85CA-4305-ADA5-A091F710D195}"/>
    <dgm:cxn modelId="{EC79EC45-2703-694E-889B-4190A4F2BE36}" type="presOf" srcId="{69B9700D-3ABF-4628-A61A-D4BC2DDE7219}" destId="{86A005B6-4656-4169-864A-09D5DB994CD9}" srcOrd="0"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lvl="0" algn="ctr" defTabSz="1377950">
            <a:lnSpc>
              <a:spcPct val="90000"/>
            </a:lnSpc>
            <a:spcBef>
              <a:spcPct val="0"/>
            </a:spcBef>
            <a:spcAft>
              <a:spcPct val="35000"/>
            </a:spcAft>
          </a:pPr>
          <a:r>
            <a:rPr lang="en-US" sz="3100" b="1" kern="1200" dirty="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48999"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Systemic</a:t>
          </a:r>
        </a:p>
      </dsp:txBody>
      <dsp:txXfrm>
        <a:off x="6853305" y="307419"/>
        <a:ext cx="1469316" cy="146931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82817-915F-424E-8BD5-6359FC0B54E8}" type="datetimeFigureOut">
              <a:rPr lang="en-US" smtClean="0"/>
              <a:t>8/8/2022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8815A-078C-4E35-87C2-D4257A9DB7E1}" type="slidenum">
              <a:rPr lang="en-US" smtClean="0"/>
              <a:t>‹#›</a:t>
            </a:fld>
            <a:endParaRPr lang="en-US"/>
          </a:p>
        </p:txBody>
      </p:sp>
    </p:spTree>
    <p:extLst>
      <p:ext uri="{BB962C8B-B14F-4D97-AF65-F5344CB8AC3E}">
        <p14:creationId xmlns:p14="http://schemas.microsoft.com/office/powerpoint/2010/main" val="17348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INDIVIDUAL-LEVEL RACISM</a:t>
            </a:r>
            <a:endParaRPr lang="en-US" dirty="0"/>
          </a:p>
          <a:p>
            <a:r>
              <a:rPr lang="en-US" b="1" dirty="0"/>
              <a:t>INTERNALIZED RACISM</a:t>
            </a:r>
            <a:r>
              <a:rPr lang="en-US" dirty="0"/>
              <a:t> lies within individuals. These are our private beliefs and biases about race and racism, influenced by our culture. Forms: </a:t>
            </a:r>
            <a:r>
              <a:rPr lang="en-US" b="1" dirty="0"/>
              <a:t>racial prejudice</a:t>
            </a:r>
            <a:r>
              <a:rPr lang="en-US" dirty="0"/>
              <a:t> toward other people of a different race; </a:t>
            </a:r>
            <a:r>
              <a:rPr lang="en-US" b="1" dirty="0"/>
              <a:t>internalized oppression</a:t>
            </a:r>
            <a:r>
              <a:rPr lang="en-US" dirty="0"/>
              <a:t>, the negative beliefs about oneself by people of color; or </a:t>
            </a:r>
            <a:r>
              <a:rPr lang="en-US" b="1" dirty="0"/>
              <a:t>internalized privilege</a:t>
            </a:r>
            <a:r>
              <a:rPr lang="en-US" dirty="0"/>
              <a:t>, beliefs about superiority or entitlement by white people. </a:t>
            </a:r>
          </a:p>
          <a:p>
            <a:r>
              <a:rPr lang="en-US" b="1" dirty="0"/>
              <a:t>INTERPERSONAL RACISM</a:t>
            </a:r>
            <a:r>
              <a:rPr lang="en-US" dirty="0"/>
              <a:t> occurs between individuals. These are biases that occur when individuals interact with others and their private racial beliefs affect their public interactions. </a:t>
            </a:r>
          </a:p>
          <a:p>
            <a:r>
              <a:rPr lang="en-US" b="1" u="sng" dirty="0"/>
              <a:t>SYSTEMIC-LEVEL RACISM</a:t>
            </a:r>
            <a:endParaRPr lang="en-US" u="sng" dirty="0"/>
          </a:p>
          <a:p>
            <a:r>
              <a:rPr lang="en-US" b="1" dirty="0"/>
              <a:t>INSTITUTIONAL RACISM</a:t>
            </a:r>
            <a:r>
              <a:rPr lang="en-US" dirty="0"/>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dirty="0"/>
              <a:t>STRUCTURAL RACISM</a:t>
            </a:r>
            <a:r>
              <a:rPr lang="en-US" dirty="0"/>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2</a:t>
            </a:fld>
            <a:endParaRPr lang="en-US"/>
          </a:p>
        </p:txBody>
      </p:sp>
    </p:spTree>
    <p:extLst>
      <p:ext uri="{BB962C8B-B14F-4D97-AF65-F5344CB8AC3E}">
        <p14:creationId xmlns:p14="http://schemas.microsoft.com/office/powerpoint/2010/main" val="437081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3</a:t>
            </a:fld>
            <a:endParaRPr lang="en-US"/>
          </a:p>
        </p:txBody>
      </p:sp>
    </p:spTree>
    <p:extLst>
      <p:ext uri="{BB962C8B-B14F-4D97-AF65-F5344CB8AC3E}">
        <p14:creationId xmlns:p14="http://schemas.microsoft.com/office/powerpoint/2010/main" val="2369916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4</a:t>
            </a:fld>
            <a:endParaRPr lang="en-US"/>
          </a:p>
        </p:txBody>
      </p:sp>
    </p:spTree>
    <p:extLst>
      <p:ext uri="{BB962C8B-B14F-4D97-AF65-F5344CB8AC3E}">
        <p14:creationId xmlns:p14="http://schemas.microsoft.com/office/powerpoint/2010/main" val="2001534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5</a:t>
            </a:fld>
            <a:endParaRPr lang="en-US"/>
          </a:p>
        </p:txBody>
      </p:sp>
    </p:spTree>
    <p:extLst>
      <p:ext uri="{BB962C8B-B14F-4D97-AF65-F5344CB8AC3E}">
        <p14:creationId xmlns:p14="http://schemas.microsoft.com/office/powerpoint/2010/main" val="230013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6</a:t>
            </a:fld>
            <a:endParaRPr lang="en-US"/>
          </a:p>
        </p:txBody>
      </p:sp>
    </p:spTree>
    <p:extLst>
      <p:ext uri="{BB962C8B-B14F-4D97-AF65-F5344CB8AC3E}">
        <p14:creationId xmlns:p14="http://schemas.microsoft.com/office/powerpoint/2010/main" val="1058455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6">
              <a:defRPr/>
            </a:pPr>
            <a:endParaRPr lang="en-US" dirty="0"/>
          </a:p>
        </p:txBody>
      </p:sp>
      <p:sp>
        <p:nvSpPr>
          <p:cNvPr id="4" name="Slide Number Placeholder 3"/>
          <p:cNvSpPr>
            <a:spLocks noGrp="1"/>
          </p:cNvSpPr>
          <p:nvPr>
            <p:ph type="sldNum" sz="quarter" idx="10"/>
          </p:nvPr>
        </p:nvSpPr>
        <p:spPr/>
        <p:txBody>
          <a:bodyPr/>
          <a:lstStyle/>
          <a:p>
            <a:fld id="{4D75AEAD-D6E4-426C-9B99-EBE8B6CF2CFE}" type="slidenum">
              <a:rPr lang="en-US" smtClean="0"/>
              <a:pPr/>
              <a:t>8</a:t>
            </a:fld>
            <a:endParaRPr lang="en-US"/>
          </a:p>
        </p:txBody>
      </p:sp>
    </p:spTree>
    <p:extLst>
      <p:ext uri="{BB962C8B-B14F-4D97-AF65-F5344CB8AC3E}">
        <p14:creationId xmlns:p14="http://schemas.microsoft.com/office/powerpoint/2010/main" val="692443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248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18121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76422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31849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6E1BD4-0271-431A-95E0-2663FB42ECED}" type="datetimeFigureOut">
              <a:rPr lang="en-US" smtClean="0"/>
              <a:t>8/8/2022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46885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6E1BD4-0271-431A-95E0-2663FB42ECED}" type="datetimeFigureOut">
              <a:rPr lang="en-US" smtClean="0"/>
              <a:t>8/8/2022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20431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E1BD4-0271-431A-95E0-2663FB42ECED}" type="datetimeFigureOut">
              <a:rPr lang="en-US" smtClean="0"/>
              <a:t>8/8/2022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06021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80408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5319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742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69021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E1BD4-0271-431A-95E0-2663FB42ECED}" type="datetimeFigureOut">
              <a:rPr lang="en-US" smtClean="0"/>
              <a:t>8/8/2022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5B71F-BC1D-4D80-994E-B71EE8CB0D64}" type="slidenum">
              <a:rPr lang="en-US" smtClean="0"/>
              <a:t>‹#›</a:t>
            </a:fld>
            <a:endParaRPr lang="en-US"/>
          </a:p>
        </p:txBody>
      </p:sp>
    </p:spTree>
    <p:extLst>
      <p:ext uri="{BB962C8B-B14F-4D97-AF65-F5344CB8AC3E}">
        <p14:creationId xmlns:p14="http://schemas.microsoft.com/office/powerpoint/2010/main" val="3701839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8765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nvPr>
        </p:nvGraphicFramePr>
        <p:xfrm>
          <a:off x="-342900" y="1361017"/>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Expressions of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Tree>
    <p:extLst>
      <p:ext uri="{BB962C8B-B14F-4D97-AF65-F5344CB8AC3E}">
        <p14:creationId xmlns:p14="http://schemas.microsoft.com/office/powerpoint/2010/main" val="295803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65245" y="1788142"/>
            <a:ext cx="6584492" cy="3407095"/>
          </a:xfrm>
        </p:spPr>
        <p:txBody>
          <a:bodyPr>
            <a:noAutofit/>
          </a:bodyPr>
          <a:lstStyle/>
          <a:p>
            <a:pPr marL="0" indent="0">
              <a:buNone/>
            </a:pPr>
            <a:r>
              <a:rPr lang="en-US" sz="2800" b="1" dirty="0">
                <a:solidFill>
                  <a:srgbClr val="514843"/>
                </a:solidFill>
                <a:latin typeface="Arial" panose="020B0604020202020204" pitchFamily="34" charset="0"/>
                <a:cs typeface="Arial" panose="020B0604020202020204" pitchFamily="34" charset="0"/>
              </a:rPr>
              <a:t>Internalized </a:t>
            </a:r>
            <a:r>
              <a:rPr lang="en-US" sz="2800" b="1" dirty="0" smtClean="0">
                <a:solidFill>
                  <a:srgbClr val="514843"/>
                </a:solidFill>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lies within individuals. These are private beliefs about </a:t>
            </a:r>
            <a:r>
              <a:rPr lang="en-US" sz="2800" b="1" dirty="0" smtClean="0">
                <a:latin typeface="Arial" panose="020B0604020202020204" pitchFamily="34" charset="0"/>
                <a:cs typeface="Arial" panose="020B0604020202020204" pitchFamily="34" charset="0"/>
              </a:rPr>
              <a:t>others </a:t>
            </a:r>
            <a:r>
              <a:rPr lang="en-US" sz="2800" b="1" dirty="0">
                <a:latin typeface="Arial" panose="020B0604020202020204" pitchFamily="34" charset="0"/>
                <a:cs typeface="Arial" panose="020B0604020202020204" pitchFamily="34" charset="0"/>
              </a:rPr>
              <a:t>that reside </a:t>
            </a:r>
            <a:r>
              <a:rPr lang="en-US" sz="2800" b="1" i="1" dirty="0">
                <a:solidFill>
                  <a:srgbClr val="6600CC"/>
                </a:solidFill>
                <a:latin typeface="Arial" panose="020B0604020202020204" pitchFamily="34" charset="0"/>
                <a:cs typeface="Arial" panose="020B0604020202020204" pitchFamily="34" charset="0"/>
              </a:rPr>
              <a:t>inside our minds</a:t>
            </a:r>
            <a:r>
              <a:rPr lang="en-US" sz="2800" b="1" dirty="0">
                <a:solidFill>
                  <a:srgbClr val="514843"/>
                </a:solidFill>
                <a:latin typeface="Arial" panose="020B0604020202020204" pitchFamily="34" charset="0"/>
                <a:cs typeface="Arial" panose="020B0604020202020204" pitchFamily="34" charset="0"/>
              </a:rPr>
              <a:t>. </a:t>
            </a: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Internalized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51019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18272" y="1790126"/>
            <a:ext cx="6583680" cy="3553067"/>
          </a:xfrm>
        </p:spPr>
        <p:txBody>
          <a:bodyPr>
            <a:noAutofit/>
          </a:bodyPr>
          <a:lstStyle/>
          <a:p>
            <a:pPr marL="0" indent="0">
              <a:buNone/>
            </a:pPr>
            <a:r>
              <a:rPr lang="en-US" sz="2800" b="1" dirty="0">
                <a:latin typeface="Arial" panose="020B0604020202020204" pitchFamily="34" charset="0"/>
                <a:cs typeface="Arial" panose="020B0604020202020204" pitchFamily="34" charset="0"/>
              </a:rPr>
              <a:t>Interpersonal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occurs </a:t>
            </a:r>
            <a:r>
              <a:rPr lang="en-US" sz="2800" b="1" i="1" dirty="0">
                <a:solidFill>
                  <a:srgbClr val="6600CC"/>
                </a:solidFill>
                <a:latin typeface="Arial" panose="020B0604020202020204" pitchFamily="34" charset="0"/>
                <a:cs typeface="Arial" panose="020B0604020202020204" pitchFamily="34" charset="0"/>
              </a:rPr>
              <a:t>between individuals</a:t>
            </a:r>
            <a:r>
              <a:rPr lang="en-US" sz="2800" b="1" dirty="0">
                <a:latin typeface="Arial" panose="020B0604020202020204" pitchFamily="34" charset="0"/>
                <a:cs typeface="Arial" panose="020B0604020202020204" pitchFamily="34" charset="0"/>
              </a:rPr>
              <a:t>. Once we bring our private beliefs about </a:t>
            </a:r>
            <a:r>
              <a:rPr lang="en-US" sz="2800" b="1" dirty="0" smtClean="0">
                <a:latin typeface="Arial" panose="020B0604020202020204" pitchFamily="34" charset="0"/>
                <a:cs typeface="Arial" panose="020B0604020202020204" pitchFamily="34" charset="0"/>
              </a:rPr>
              <a:t>differences </a:t>
            </a:r>
            <a:r>
              <a:rPr lang="en-US" sz="2800" b="1" dirty="0">
                <a:latin typeface="Arial" panose="020B0604020202020204" pitchFamily="34" charset="0"/>
                <a:cs typeface="Arial" panose="020B0604020202020204" pitchFamily="34" charset="0"/>
              </a:rPr>
              <a:t>into our interactions with others, we are now in the interpersonal realm. </a:t>
            </a:r>
          </a:p>
        </p:txBody>
      </p:sp>
      <p:sp>
        <p:nvSpPr>
          <p:cNvPr id="10" name="Shape 178"/>
          <p:cNvSpPr txBox="1">
            <a:spLocks/>
          </p:cNvSpPr>
          <p:nvPr/>
        </p:nvSpPr>
        <p:spPr>
          <a:xfrm>
            <a:off x="156949" y="200135"/>
            <a:ext cx="11449484"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Interpersonal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03280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122504" cy="4121414"/>
          </a:xfrm>
        </p:spPr>
        <p:txBody>
          <a:bodyPr>
            <a:noAutofit/>
          </a:bodyPr>
          <a:lstStyle/>
          <a:p>
            <a:pPr marL="0" indent="0">
              <a:buNone/>
            </a:pPr>
            <a:r>
              <a:rPr lang="en-US" sz="2800" b="1" dirty="0" smtClean="0">
                <a:latin typeface="Arial" panose="020B0604020202020204" pitchFamily="34" charset="0"/>
                <a:cs typeface="Arial" panose="020B0604020202020204" pitchFamily="34" charset="0"/>
              </a:rPr>
              <a:t>Institutional oppression occurs </a:t>
            </a:r>
            <a:r>
              <a:rPr lang="en-US" sz="2800" b="1" i="1" dirty="0">
                <a:solidFill>
                  <a:srgbClr val="6600CC"/>
                </a:solidFill>
                <a:latin typeface="Arial" panose="020B0604020202020204" pitchFamily="34" charset="0"/>
                <a:cs typeface="Arial" panose="020B0604020202020204" pitchFamily="34" charset="0"/>
              </a:rPr>
              <a:t>within institutions</a:t>
            </a:r>
            <a:r>
              <a:rPr lang="en-US" sz="2800" b="1" dirty="0">
                <a:latin typeface="Arial" panose="020B0604020202020204" pitchFamily="34" charset="0"/>
                <a:cs typeface="Arial" panose="020B0604020202020204" pitchFamily="34" charset="0"/>
              </a:rPr>
              <a:t>. It involves discriminatory treatment, unfair policies and practices, and inequitable opportunities and impacts, based on </a:t>
            </a:r>
            <a:r>
              <a:rPr lang="en-US" sz="2800" b="1" dirty="0" smtClean="0">
                <a:latin typeface="Arial" panose="020B0604020202020204" pitchFamily="34" charset="0"/>
                <a:cs typeface="Arial" panose="020B0604020202020204" pitchFamily="34" charset="0"/>
              </a:rPr>
              <a:t>differences.</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Institutional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8" name="Rectangle 7"/>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6320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431528" cy="4121414"/>
          </a:xfrm>
        </p:spPr>
        <p:txBody>
          <a:bodyPr>
            <a:noAutofit/>
          </a:bodyPr>
          <a:lstStyle/>
          <a:p>
            <a:pPr marL="0" indent="0">
              <a:buNone/>
            </a:pPr>
            <a:r>
              <a:rPr lang="en-US" sz="2800" b="1" dirty="0">
                <a:latin typeface="Arial" panose="020B0604020202020204" pitchFamily="34" charset="0"/>
                <a:cs typeface="Arial" panose="020B0604020202020204" pitchFamily="34" charset="0"/>
              </a:rPr>
              <a:t>Structural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is </a:t>
            </a:r>
            <a:r>
              <a:rPr lang="en-US" sz="2800" b="1" dirty="0" smtClean="0">
                <a:latin typeface="Arial" panose="020B0604020202020204" pitchFamily="34" charset="0"/>
                <a:cs typeface="Arial" panose="020B0604020202020204" pitchFamily="34" charset="0"/>
              </a:rPr>
              <a:t>bias </a:t>
            </a:r>
            <a:r>
              <a:rPr lang="en-US" sz="2800" b="1" i="1" dirty="0">
                <a:solidFill>
                  <a:srgbClr val="6600CC"/>
                </a:solidFill>
                <a:latin typeface="Arial" panose="020B0604020202020204" pitchFamily="34" charset="0"/>
                <a:cs typeface="Arial" panose="020B0604020202020204" pitchFamily="34" charset="0"/>
              </a:rPr>
              <a:t>across institutions and society</a:t>
            </a:r>
            <a:r>
              <a:rPr lang="en-US" sz="2800" b="1" dirty="0">
                <a:latin typeface="Arial" panose="020B0604020202020204" pitchFamily="34" charset="0"/>
                <a:cs typeface="Arial" panose="020B0604020202020204" pitchFamily="34" charset="0"/>
              </a:rPr>
              <a:t>. It’s the cumulative and compounded effects of an array of factors that systematically privilege </a:t>
            </a:r>
            <a:r>
              <a:rPr lang="en-US" sz="2800" b="1" dirty="0" smtClean="0">
                <a:latin typeface="Arial" panose="020B0604020202020204" pitchFamily="34" charset="0"/>
                <a:cs typeface="Arial" panose="020B0604020202020204" pitchFamily="34" charset="0"/>
              </a:rPr>
              <a:t>some </a:t>
            </a:r>
            <a:r>
              <a:rPr lang="en-US" sz="2800" b="1" dirty="0">
                <a:latin typeface="Arial" panose="020B0604020202020204" pitchFamily="34" charset="0"/>
                <a:cs typeface="Arial" panose="020B0604020202020204" pitchFamily="34" charset="0"/>
              </a:rPr>
              <a:t>people and disadvantage </a:t>
            </a:r>
            <a:r>
              <a:rPr lang="en-US" sz="2800" b="1" dirty="0" smtClean="0">
                <a:latin typeface="Arial" panose="020B0604020202020204" pitchFamily="34" charset="0"/>
                <a:cs typeface="Arial" panose="020B0604020202020204" pitchFamily="34" charset="0"/>
              </a:rPr>
              <a:t>others. </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Structural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7" name="Rectangle 6"/>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99284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a:t>
            </a:r>
            <a:r>
              <a:rPr lang="en-US" sz="3600" b="1" dirty="0" smtClean="0">
                <a:latin typeface="Arial" panose="020B0604020202020204" pitchFamily="34" charset="0"/>
                <a:cs typeface="Arial" panose="020B0604020202020204" pitchFamily="34" charset="0"/>
              </a:rPr>
              <a:t>oppression </a:t>
            </a:r>
            <a:r>
              <a:rPr lang="en-US" sz="3600" b="1" dirty="0">
                <a:latin typeface="Arial" panose="020B0604020202020204" pitchFamily="34" charset="0"/>
                <a:cs typeface="Arial" panose="020B0604020202020204" pitchFamily="34" charset="0"/>
              </a:rPr>
              <a:t>– this is where injustice lives.  </a:t>
            </a:r>
          </a:p>
          <a:p>
            <a:endParaRPr lang="en-US" dirty="0"/>
          </a:p>
        </p:txBody>
      </p:sp>
    </p:spTree>
    <p:extLst>
      <p:ext uri="{BB962C8B-B14F-4D97-AF65-F5344CB8AC3E}">
        <p14:creationId xmlns:p14="http://schemas.microsoft.com/office/powerpoint/2010/main" val="52906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95582" y="231308"/>
            <a:ext cx="11756995"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4400" b="1" dirty="0">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a:t>
            </a:r>
            <a:r>
              <a:rPr lang="en-US" sz="4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4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6" name="Rectangle 5"/>
          <p:cNvSpPr/>
          <p:nvPr/>
        </p:nvSpPr>
        <p:spPr>
          <a:xfrm>
            <a:off x="566057" y="1511844"/>
            <a:ext cx="10816046" cy="4524315"/>
          </a:xfrm>
          <a:prstGeom prst="rect">
            <a:avLst/>
          </a:prstGeom>
        </p:spPr>
        <p:txBody>
          <a:bodyPr wrap="square">
            <a:spAutoFit/>
          </a:bodyPr>
          <a:lstStyle/>
          <a:p>
            <a:r>
              <a:rPr lang="en-US" sz="3200" b="1" i="1" dirty="0">
                <a:solidFill>
                  <a:srgbClr val="002060"/>
                </a:solidFill>
                <a:latin typeface="Arial" panose="020B0604020202020204" pitchFamily="34" charset="0"/>
                <a:cs typeface="Arial" panose="020B0604020202020204" pitchFamily="34" charset="0"/>
              </a:rPr>
              <a:t>Drawing on your knowledge base and experiences: </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Independently analyze the scenarios and determine the expression of </a:t>
            </a:r>
            <a:r>
              <a:rPr lang="en-US" sz="3200" b="1" dirty="0" smtClean="0">
                <a:latin typeface="Arial" panose="020B0604020202020204" pitchFamily="34" charset="0"/>
                <a:cs typeface="Arial" panose="020B0604020202020204" pitchFamily="34" charset="0"/>
              </a:rPr>
              <a:t>oppression. </a:t>
            </a:r>
            <a:endParaRPr lang="en-US" sz="3200" b="1" dirty="0">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200" b="1" dirty="0">
                <a:solidFill>
                  <a:srgbClr val="6600CC"/>
                </a:solidFill>
                <a:latin typeface="Arial" panose="020B0604020202020204" pitchFamily="34" charset="0"/>
                <a:cs typeface="Arial" panose="020B0604020202020204" pitchFamily="34" charset="0"/>
              </a:rPr>
              <a:t>Discuss at your tables and reach consensus about the expression of </a:t>
            </a:r>
            <a:r>
              <a:rPr lang="en-US" sz="3200" b="1" dirty="0" smtClean="0">
                <a:solidFill>
                  <a:srgbClr val="6600CC"/>
                </a:solidFill>
                <a:latin typeface="Arial" panose="020B0604020202020204" pitchFamily="34" charset="0"/>
                <a:cs typeface="Arial" panose="020B0604020202020204" pitchFamily="34" charset="0"/>
              </a:rPr>
              <a:t>oppression </a:t>
            </a:r>
            <a:r>
              <a:rPr lang="en-US" sz="3200" b="1" dirty="0">
                <a:solidFill>
                  <a:srgbClr val="6600CC"/>
                </a:solidFill>
                <a:latin typeface="Arial" panose="020B0604020202020204" pitchFamily="34" charset="0"/>
                <a:cs typeface="Arial" panose="020B0604020202020204" pitchFamily="34" charset="0"/>
              </a:rPr>
              <a:t>in each scenario.</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TOTAL Report Out – </a:t>
            </a:r>
            <a:r>
              <a:rPr lang="en-US" sz="3200" b="1" dirty="0" smtClean="0">
                <a:latin typeface="Arial" panose="020B0604020202020204" pitchFamily="34" charset="0"/>
                <a:cs typeface="Arial" panose="020B0604020202020204" pitchFamily="34" charset="0"/>
              </a:rPr>
              <a:t>3 </a:t>
            </a:r>
            <a:r>
              <a:rPr lang="en-US" sz="3200" b="1" dirty="0">
                <a:latin typeface="Arial" panose="020B0604020202020204" pitchFamily="34" charset="0"/>
                <a:cs typeface="Arial" panose="020B0604020202020204" pitchFamily="34" charset="0"/>
              </a:rPr>
              <a:t>Minutes be prepared to report a 2 Sentence Summary of your scenario and the Consensus Decision about what level of racism this is </a:t>
            </a:r>
            <a:r>
              <a:rPr lang="en-US" sz="3200" b="1" dirty="0" smtClean="0">
                <a:latin typeface="Arial" panose="020B0604020202020204" pitchFamily="34" charset="0"/>
                <a:cs typeface="Arial" panose="020B0604020202020204" pitchFamily="34" charset="0"/>
              </a:rPr>
              <a:t>at</a:t>
            </a:r>
            <a:r>
              <a:rPr lang="en-US" sz="3200" b="1" dirty="0">
                <a:latin typeface="Arial" panose="020B0604020202020204" pitchFamily="34" charset="0"/>
                <a:cs typeface="Arial" panose="020B0604020202020204" pitchFamily="34" charset="0"/>
              </a:rPr>
              <a:t> </a:t>
            </a:r>
            <a:r>
              <a:rPr lang="en-US" sz="3200" b="1" dirty="0" smtClean="0">
                <a:latin typeface="Arial" panose="020B0604020202020204" pitchFamily="34" charset="0"/>
                <a:cs typeface="Arial" panose="020B0604020202020204" pitchFamily="34" charset="0"/>
              </a:rPr>
              <a:t>and why. </a:t>
            </a:r>
            <a:endParaRPr lang="en-US" sz="3200" dirty="0"/>
          </a:p>
        </p:txBody>
      </p:sp>
    </p:spTree>
    <p:extLst>
      <p:ext uri="{BB962C8B-B14F-4D97-AF65-F5344CB8AC3E}">
        <p14:creationId xmlns:p14="http://schemas.microsoft.com/office/powerpoint/2010/main" val="413770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p:txBody>
          <a:bodyPr/>
          <a:lstStyle/>
          <a:p>
            <a:r>
              <a:rPr lang="en-US" dirty="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p:txBody>
          <a:bodyPr>
            <a:normAutofit fontScale="92500" lnSpcReduction="10000"/>
          </a:bodyPr>
          <a:lstStyle/>
          <a:p>
            <a:r>
              <a:rPr lang="en-US" sz="4400" dirty="0" smtClean="0"/>
              <a:t>Three</a:t>
            </a:r>
            <a:r>
              <a:rPr lang="en-US" sz="4400" dirty="0" smtClean="0"/>
              <a:t> </a:t>
            </a:r>
            <a:r>
              <a:rPr lang="en-US" sz="4400" dirty="0"/>
              <a:t>Minute Report </a:t>
            </a:r>
            <a:r>
              <a:rPr lang="en-US" sz="4400" dirty="0" smtClean="0"/>
              <a:t>Outs </a:t>
            </a:r>
          </a:p>
          <a:p>
            <a:pPr lvl="1"/>
            <a:r>
              <a:rPr lang="en-US" sz="4000" dirty="0" smtClean="0"/>
              <a:t>Summary</a:t>
            </a:r>
          </a:p>
          <a:p>
            <a:pPr lvl="1"/>
            <a:r>
              <a:rPr lang="en-US" sz="4000" dirty="0" smtClean="0"/>
              <a:t>What Level</a:t>
            </a:r>
          </a:p>
          <a:p>
            <a:pPr lvl="1"/>
            <a:r>
              <a:rPr lang="en-US" sz="4000" dirty="0" smtClean="0"/>
              <a:t>Why</a:t>
            </a:r>
          </a:p>
          <a:p>
            <a:r>
              <a:rPr lang="en-US" sz="4800" dirty="0" smtClean="0"/>
              <a:t>Then for all groups…</a:t>
            </a:r>
            <a:endParaRPr lang="en-US" sz="4800" dirty="0"/>
          </a:p>
          <a:p>
            <a:r>
              <a:rPr lang="en-US" sz="4400" dirty="0" smtClean="0"/>
              <a:t>What </a:t>
            </a:r>
            <a:r>
              <a:rPr lang="en-US" sz="4400" dirty="0"/>
              <a:t>did you struggle with? </a:t>
            </a:r>
          </a:p>
          <a:p>
            <a:r>
              <a:rPr lang="en-US" sz="4400" dirty="0"/>
              <a:t>What was Clear to You? </a:t>
            </a:r>
          </a:p>
        </p:txBody>
      </p:sp>
    </p:spTree>
    <p:extLst>
      <p:ext uri="{BB962C8B-B14F-4D97-AF65-F5344CB8AC3E}">
        <p14:creationId xmlns:p14="http://schemas.microsoft.com/office/powerpoint/2010/main" val="2599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not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dirty="0"/>
          </a:p>
        </p:txBody>
      </p:sp>
    </p:spTree>
    <p:extLst>
      <p:ext uri="{BB962C8B-B14F-4D97-AF65-F5344CB8AC3E}">
        <p14:creationId xmlns:p14="http://schemas.microsoft.com/office/powerpoint/2010/main" val="334396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B1D3132D-7945-42E4-B96A-11B1A5E32CA1}"/>
</file>

<file path=customXml/itemProps2.xml><?xml version="1.0" encoding="utf-8"?>
<ds:datastoreItem xmlns:ds="http://schemas.openxmlformats.org/officeDocument/2006/customXml" ds:itemID="{2C3AE1F8-60A8-4BA2-B6A8-A09B356C2231}"/>
</file>

<file path=customXml/itemProps3.xml><?xml version="1.0" encoding="utf-8"?>
<ds:datastoreItem xmlns:ds="http://schemas.openxmlformats.org/officeDocument/2006/customXml" ds:itemID="{47C87FA2-A116-4710-8D2A-BE2A1B7C8AB8}"/>
</file>

<file path=docProps/app.xml><?xml version="1.0" encoding="utf-8"?>
<Properties xmlns="http://schemas.openxmlformats.org/officeDocument/2006/extended-properties" xmlns:vt="http://schemas.openxmlformats.org/officeDocument/2006/docPropsVTypes">
  <TotalTime>6</TotalTime>
  <Words>754</Words>
  <Application>Microsoft Office PowerPoint</Application>
  <PresentationFormat>Widescreen</PresentationFormat>
  <Paragraphs>86</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Key Points</vt:lpstr>
      <vt:lpstr>PowerPoint Presentation</vt:lpstr>
      <vt:lpstr>Report and Debrief</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cp:revision>
  <dcterms:created xsi:type="dcterms:W3CDTF">2022-08-08T19:50:06Z</dcterms:created>
  <dcterms:modified xsi:type="dcterms:W3CDTF">2022-08-08T19:56:54Z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ies>
</file>