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4.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13.xml" ContentType="application/vnd.openxmlformats-officedocument.presentationml.slide+xml"/>
  <Override PartName="/ppt/slides/slide60.xml" ContentType="application/vnd.openxmlformats-officedocument.presentationml.slide+xml"/>
  <Override PartName="/ppt/slides/slide62.xml" ContentType="application/vnd.openxmlformats-officedocument.presentationml.slide+xml"/>
  <Override PartName="/ppt/slides/slide12.xml" ContentType="application/vnd.openxmlformats-officedocument.presentationml.slide+xml"/>
  <Override PartName="/ppt/slides/slide91.xml" ContentType="application/vnd.openxmlformats-officedocument.presentationml.slide+xml"/>
  <Override PartName="/ppt/slides/slide90.xml" ContentType="application/vnd.openxmlformats-officedocument.presentationml.slide+xml"/>
  <Override PartName="/ppt/slides/slide89.xml" ContentType="application/vnd.openxmlformats-officedocument.presentationml.slide+xml"/>
  <Override PartName="/ppt/slides/slide88.xml" ContentType="application/vnd.openxmlformats-officedocument.presentationml.slide+xml"/>
  <Override PartName="/ppt/slides/slide87.xml" ContentType="application/vnd.openxmlformats-officedocument.presentationml.slide+xml"/>
  <Override PartName="/ppt/slides/slide86.xml" ContentType="application/vnd.openxmlformats-officedocument.presentationml.slide+xml"/>
  <Override PartName="/ppt/slides/slide61.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69.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65.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71.xml" ContentType="application/vnd.openxmlformats-officedocument.presentationml.slide+xml"/>
  <Override PartName="/ppt/slides/slide70.xml" ContentType="application/vnd.openxmlformats-officedocument.presentationml.slide+xml"/>
  <Override PartName="/ppt/slides/slide73.xml" ContentType="application/vnd.openxmlformats-officedocument.presentationml.slide+xml"/>
  <Override PartName="/ppt/slides/slide81.xml" ContentType="application/vnd.openxmlformats-officedocument.presentationml.slide+xml"/>
  <Override PartName="/ppt/slides/slide80.xml" ContentType="application/vnd.openxmlformats-officedocument.presentationml.slide+xml"/>
  <Override PartName="/ppt/slides/slide72.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76.xml" ContentType="application/vnd.openxmlformats-officedocument.presentationml.slide+xml"/>
  <Override PartName="/ppt/slides/slide74.xml" ContentType="application/vnd.openxmlformats-officedocument.presentationml.slide+xml"/>
  <Override PartName="/ppt/slides/slide77.xml" ContentType="application/vnd.openxmlformats-officedocument.presentationml.slide+xml"/>
  <Override PartName="/ppt/slides/slide7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93"/>
  </p:handoutMasterIdLst>
  <p:sldIdLst>
    <p:sldId id="348" r:id="rId2"/>
    <p:sldId id="257" r:id="rId3"/>
    <p:sldId id="347" r:id="rId4"/>
    <p:sldId id="258" r:id="rId5"/>
    <p:sldId id="324" r:id="rId6"/>
    <p:sldId id="259" r:id="rId7"/>
    <p:sldId id="325" r:id="rId8"/>
    <p:sldId id="352" r:id="rId9"/>
    <p:sldId id="260" r:id="rId10"/>
    <p:sldId id="326" r:id="rId11"/>
    <p:sldId id="261" r:id="rId12"/>
    <p:sldId id="327" r:id="rId13"/>
    <p:sldId id="328" r:id="rId14"/>
    <p:sldId id="329" r:id="rId15"/>
    <p:sldId id="262" r:id="rId16"/>
    <p:sldId id="354" r:id="rId17"/>
    <p:sldId id="330" r:id="rId18"/>
    <p:sldId id="331" r:id="rId19"/>
    <p:sldId id="351" r:id="rId20"/>
    <p:sldId id="332" r:id="rId21"/>
    <p:sldId id="333" r:id="rId22"/>
    <p:sldId id="263" r:id="rId23"/>
    <p:sldId id="264" r:id="rId24"/>
    <p:sldId id="334" r:id="rId25"/>
    <p:sldId id="265" r:id="rId26"/>
    <p:sldId id="266" r:id="rId27"/>
    <p:sldId id="335" r:id="rId28"/>
    <p:sldId id="336" r:id="rId29"/>
    <p:sldId id="267" r:id="rId30"/>
    <p:sldId id="350" r:id="rId31"/>
    <p:sldId id="268" r:id="rId32"/>
    <p:sldId id="337" r:id="rId33"/>
    <p:sldId id="269" r:id="rId34"/>
    <p:sldId id="270" r:id="rId35"/>
    <p:sldId id="271" r:id="rId36"/>
    <p:sldId id="349" r:id="rId37"/>
    <p:sldId id="338" r:id="rId38"/>
    <p:sldId id="272" r:id="rId39"/>
    <p:sldId id="353" r:id="rId40"/>
    <p:sldId id="273" r:id="rId41"/>
    <p:sldId id="275" r:id="rId42"/>
    <p:sldId id="339" r:id="rId43"/>
    <p:sldId id="315" r:id="rId44"/>
    <p:sldId id="340" r:id="rId45"/>
    <p:sldId id="276" r:id="rId46"/>
    <p:sldId id="341" r:id="rId47"/>
    <p:sldId id="342" r:id="rId48"/>
    <p:sldId id="343" r:id="rId49"/>
    <p:sldId id="277" r:id="rId50"/>
    <p:sldId id="278" r:id="rId51"/>
    <p:sldId id="279" r:id="rId52"/>
    <p:sldId id="280" r:id="rId53"/>
    <p:sldId id="344" r:id="rId54"/>
    <p:sldId id="281" r:id="rId55"/>
    <p:sldId id="292" r:id="rId56"/>
    <p:sldId id="285" r:id="rId57"/>
    <p:sldId id="345" r:id="rId58"/>
    <p:sldId id="355" r:id="rId59"/>
    <p:sldId id="286" r:id="rId60"/>
    <p:sldId id="287" r:id="rId61"/>
    <p:sldId id="288" r:id="rId62"/>
    <p:sldId id="289" r:id="rId63"/>
    <p:sldId id="290" r:id="rId64"/>
    <p:sldId id="291" r:id="rId65"/>
    <p:sldId id="293" r:id="rId66"/>
    <p:sldId id="294" r:id="rId67"/>
    <p:sldId id="295" r:id="rId68"/>
    <p:sldId id="296" r:id="rId69"/>
    <p:sldId id="297" r:id="rId70"/>
    <p:sldId id="298" r:id="rId71"/>
    <p:sldId id="299" r:id="rId72"/>
    <p:sldId id="300" r:id="rId73"/>
    <p:sldId id="301" r:id="rId74"/>
    <p:sldId id="346" r:id="rId75"/>
    <p:sldId id="302" r:id="rId76"/>
    <p:sldId id="304" r:id="rId77"/>
    <p:sldId id="305" r:id="rId78"/>
    <p:sldId id="307" r:id="rId79"/>
    <p:sldId id="309" r:id="rId80"/>
    <p:sldId id="306" r:id="rId81"/>
    <p:sldId id="308" r:id="rId82"/>
    <p:sldId id="310" r:id="rId83"/>
    <p:sldId id="311" r:id="rId84"/>
    <p:sldId id="312" r:id="rId85"/>
    <p:sldId id="313" r:id="rId86"/>
    <p:sldId id="314" r:id="rId87"/>
    <p:sldId id="356" r:id="rId88"/>
    <p:sldId id="357" r:id="rId89"/>
    <p:sldId id="361" r:id="rId90"/>
    <p:sldId id="359" r:id="rId91"/>
    <p:sldId id="360" r:id="rId92"/>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4" autoAdjust="0"/>
    <p:restoredTop sz="94660"/>
  </p:normalViewPr>
  <p:slideViewPr>
    <p:cSldViewPr snapToGrid="0">
      <p:cViewPr varScale="1">
        <p:scale>
          <a:sx n="89" d="100"/>
          <a:sy n="89" d="100"/>
        </p:scale>
        <p:origin x="92" y="3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9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 Id="rId98"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3010B264-F693-4D65-A34B-E6AB4B6C46AF}" type="datetimeFigureOut">
              <a:rPr lang="en-US" smtClean="0"/>
              <a:t>8/23/2022</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54AA685C-EDA9-40D7-8D97-5A944501913C}" type="slidenum">
              <a:rPr lang="en-US" smtClean="0"/>
              <a:t>‹#›</a:t>
            </a:fld>
            <a:endParaRPr lang="en-US"/>
          </a:p>
        </p:txBody>
      </p:sp>
    </p:spTree>
    <p:extLst>
      <p:ext uri="{BB962C8B-B14F-4D97-AF65-F5344CB8AC3E}">
        <p14:creationId xmlns:p14="http://schemas.microsoft.com/office/powerpoint/2010/main" val="381018230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F3821A-D5A9-4D56-A1A4-E962EF751A18}" type="datetimeFigureOut">
              <a:rPr lang="en-US" smtClean="0"/>
              <a:t>8/23/2022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2B37C-7595-4993-8203-524FA4679A26}"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56" t="7763" r="69555" b="10731"/>
          <a:stretch/>
        </p:blipFill>
        <p:spPr>
          <a:xfrm>
            <a:off x="-71718" y="313764"/>
            <a:ext cx="1537447" cy="1933315"/>
          </a:xfrm>
          <a:prstGeom prst="rect">
            <a:avLst/>
          </a:prstGeom>
        </p:spPr>
      </p:pic>
    </p:spTree>
    <p:extLst>
      <p:ext uri="{BB962C8B-B14F-4D97-AF65-F5344CB8AC3E}">
        <p14:creationId xmlns:p14="http://schemas.microsoft.com/office/powerpoint/2010/main" val="3431157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Edit Master text styles</a:t>
            </a:r>
          </a:p>
        </p:txBody>
      </p:sp>
      <p:sp>
        <p:nvSpPr>
          <p:cNvPr id="4" name="Date Placeholder 3"/>
          <p:cNvSpPr>
            <a:spLocks noGrp="1"/>
          </p:cNvSpPr>
          <p:nvPr>
            <p:ph type="dt" sz="half" idx="10"/>
          </p:nvPr>
        </p:nvSpPr>
        <p:spPr/>
        <p:txBody>
          <a:bodyPr/>
          <a:lstStyle/>
          <a:p>
            <a:fld id="{A1F3821A-D5A9-4D56-A1A4-E962EF751A18}" type="datetimeFigureOut">
              <a:rPr lang="en-US" smtClean="0"/>
              <a:t>8/23/2022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2B37C-7595-4993-8203-524FA4679A26}" type="slidenum">
              <a:rPr lang="en-US" smtClean="0"/>
              <a:t>‹#›</a:t>
            </a:fld>
            <a:endParaRPr lang="en-US"/>
          </a:p>
        </p:txBody>
      </p:sp>
    </p:spTree>
    <p:extLst>
      <p:ext uri="{BB962C8B-B14F-4D97-AF65-F5344CB8AC3E}">
        <p14:creationId xmlns:p14="http://schemas.microsoft.com/office/powerpoint/2010/main" val="3887635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F3821A-D5A9-4D56-A1A4-E962EF751A18}" type="datetimeFigureOut">
              <a:rPr lang="en-US" smtClean="0"/>
              <a:t>8/23/2022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B2B37C-7595-4993-8203-524FA4679A26}" type="slidenum">
              <a:rPr lang="en-US" smtClean="0"/>
              <a:t>‹#›</a:t>
            </a:fld>
            <a:endParaRPr lang="en-US"/>
          </a:p>
        </p:txBody>
      </p:sp>
    </p:spTree>
    <p:extLst>
      <p:ext uri="{BB962C8B-B14F-4D97-AF65-F5344CB8AC3E}">
        <p14:creationId xmlns:p14="http://schemas.microsoft.com/office/powerpoint/2010/main" val="961706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F3821A-D5A9-4D56-A1A4-E962EF751A18}" type="datetimeFigureOut">
              <a:rPr lang="en-US" smtClean="0"/>
              <a:t>8/23/2022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B2B37C-7595-4993-8203-524FA4679A26}" type="slidenum">
              <a:rPr lang="en-US" smtClean="0"/>
              <a:t>‹#›</a:t>
            </a:fld>
            <a:endParaRPr lang="en-US"/>
          </a:p>
        </p:txBody>
      </p:sp>
    </p:spTree>
    <p:extLst>
      <p:ext uri="{BB962C8B-B14F-4D97-AF65-F5344CB8AC3E}">
        <p14:creationId xmlns:p14="http://schemas.microsoft.com/office/powerpoint/2010/main" val="23588010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46728" y="365125"/>
            <a:ext cx="9507072"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846728" y="1825625"/>
            <a:ext cx="9507071" cy="4351338"/>
          </a:xfrm>
          <a:prstGeom prst="rect">
            <a:avLst/>
          </a:prstGeom>
        </p:spPr>
        <p:txBody>
          <a:bodyPr vert="horz" lIns="91440" tIns="45720" rIns="91440" bIns="45720" rtlCol="0">
            <a:normAutofit/>
          </a:bodyPr>
          <a:lstStyle/>
          <a:p>
            <a:pPr lvl="0"/>
            <a:r>
              <a:rPr lang="en-US" dirty="0" smtClean="0"/>
              <a:t>Edit Master text styles</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F3821A-D5A9-4D56-A1A4-E962EF751A18}" type="datetimeFigureOut">
              <a:rPr lang="en-US" smtClean="0"/>
              <a:t>8/23/2022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2B37C-7595-4993-8203-524FA4679A26}" type="slidenum">
              <a:rPr lang="en-US" smtClean="0"/>
              <a:t>‹#›</a:t>
            </a:fld>
            <a:endParaRPr lang="en-US"/>
          </a:p>
        </p:txBody>
      </p:sp>
      <p:pic>
        <p:nvPicPr>
          <p:cNvPr id="7" name="Picture 6"/>
          <p:cNvPicPr>
            <a:picLocks noChangeAspect="1"/>
          </p:cNvPicPr>
          <p:nvPr userDrawn="1"/>
        </p:nvPicPr>
        <p:blipFill>
          <a:blip r:embed="rId6">
            <a:lum bright="70000" contrast="-70000"/>
          </a:blip>
          <a:stretch>
            <a:fillRect/>
          </a:stretch>
        </p:blipFill>
        <p:spPr>
          <a:xfrm>
            <a:off x="-83696" y="1"/>
            <a:ext cx="1544943" cy="6858000"/>
          </a:xfrm>
          <a:prstGeom prst="rect">
            <a:avLst/>
          </a:prstGeom>
        </p:spPr>
      </p:pic>
      <p:pic>
        <p:nvPicPr>
          <p:cNvPr id="17" name="Picture 1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7">
            <a:duotone>
              <a:schemeClr val="accent1">
                <a:shade val="45000"/>
                <a:satMod val="135000"/>
              </a:schemeClr>
              <a:prstClr val="white"/>
            </a:duotone>
            <a:extLst>
              <a:ext uri="{28A0092B-C50C-407E-A947-70E740481C1C}">
                <a14:useLocalDpi xmlns:a14="http://schemas.microsoft.com/office/drawing/2010/main" val="0"/>
              </a:ext>
            </a:extLst>
          </a:blip>
          <a:srcRect l="2556" t="7763" r="69555" b="10731"/>
          <a:stretch/>
        </p:blipFill>
        <p:spPr>
          <a:xfrm>
            <a:off x="-53789" y="313764"/>
            <a:ext cx="1537447" cy="1933315"/>
          </a:xfrm>
          <a:prstGeom prst="rect">
            <a:avLst/>
          </a:prstGeom>
        </p:spPr>
      </p:pic>
    </p:spTree>
    <p:extLst>
      <p:ext uri="{BB962C8B-B14F-4D97-AF65-F5344CB8AC3E}">
        <p14:creationId xmlns:p14="http://schemas.microsoft.com/office/powerpoint/2010/main" val="1931069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lgbtqhistory.org/lgbt-rights-timeline-in-american-history/" TargetMode="External"/><Relationship Id="rId2" Type="http://schemas.openxmlformats.org/officeDocument/2006/relationships/hyperlink" Target="https://www.glsen.org/sites/default/files/LGBTQ-History-Cards.pdf"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Selected Timeline of LGBTQ+ History</a:t>
            </a:r>
            <a:endParaRPr lang="en-US" b="1" dirty="0"/>
          </a:p>
        </p:txBody>
      </p:sp>
      <p:sp>
        <p:nvSpPr>
          <p:cNvPr id="3" name="Subtitle 2"/>
          <p:cNvSpPr>
            <a:spLocks noGrp="1"/>
          </p:cNvSpPr>
          <p:nvPr>
            <p:ph idx="1"/>
          </p:nvPr>
        </p:nvSpPr>
        <p:spPr>
          <a:xfrm>
            <a:off x="3801035" y="1825625"/>
            <a:ext cx="7552764" cy="4351338"/>
          </a:xfrm>
        </p:spPr>
        <p:txBody>
          <a:bodyPr>
            <a:normAutofit/>
          </a:bodyPr>
          <a:lstStyle/>
          <a:p>
            <a:r>
              <a:rPr lang="en-US" dirty="0" smtClean="0">
                <a:effectLst/>
              </a:rPr>
              <a:t>Adapted from the Following Sources </a:t>
            </a:r>
          </a:p>
          <a:p>
            <a:pPr lvl="1" fontAlgn="base"/>
            <a:r>
              <a:rPr lang="en-US" u="sng" dirty="0">
                <a:hlinkClick r:id="rId2"/>
              </a:rPr>
              <a:t>LGBTQ-History-Cards.pdf (glsen.org)</a:t>
            </a:r>
            <a:endParaRPr lang="en-US" dirty="0"/>
          </a:p>
          <a:p>
            <a:pPr lvl="1" fontAlgn="base"/>
            <a:r>
              <a:rPr lang="en-US" dirty="0" smtClean="0"/>
              <a:t>Resources </a:t>
            </a:r>
            <a:r>
              <a:rPr lang="en-US" dirty="0"/>
              <a:t>for history and timelines: </a:t>
            </a:r>
            <a:r>
              <a:rPr lang="en-US" u="sng" dirty="0">
                <a:hlinkClick r:id="rId3"/>
              </a:rPr>
              <a:t>LGBTQ Rights Timeline in American History » Teaching LGBTQ History</a:t>
            </a:r>
            <a:endParaRPr lang="en-US" dirty="0"/>
          </a:p>
        </p:txBody>
      </p:sp>
    </p:spTree>
    <p:extLst>
      <p:ext uri="{BB962C8B-B14F-4D97-AF65-F5344CB8AC3E}">
        <p14:creationId xmlns:p14="http://schemas.microsoft.com/office/powerpoint/2010/main" val="3086856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 111 – c. 130</a:t>
            </a:r>
            <a:endParaRPr lang="en-US" dirty="0"/>
          </a:p>
        </p:txBody>
      </p:sp>
      <p:sp>
        <p:nvSpPr>
          <p:cNvPr id="3" name="Content Placeholder 2"/>
          <p:cNvSpPr>
            <a:spLocks noGrp="1"/>
          </p:cNvSpPr>
          <p:nvPr>
            <p:ph idx="1"/>
          </p:nvPr>
        </p:nvSpPr>
        <p:spPr/>
        <p:txBody>
          <a:bodyPr/>
          <a:lstStyle/>
          <a:p>
            <a:r>
              <a:rPr lang="en-US" dirty="0" err="1"/>
              <a:t>Antinous</a:t>
            </a:r>
            <a:r>
              <a:rPr lang="en-US" dirty="0"/>
              <a:t>, a 19-year-old man who was the Roman Emperor Hadrian’s favorite lover, mysteriously </a:t>
            </a:r>
            <a:r>
              <a:rPr lang="en-US" dirty="0" smtClean="0"/>
              <a:t>dies in </a:t>
            </a:r>
            <a:r>
              <a:rPr lang="en-US" dirty="0"/>
              <a:t>the Roman province of Egypt. After finding out about </a:t>
            </a:r>
            <a:r>
              <a:rPr lang="en-US" dirty="0" err="1"/>
              <a:t>Antinous’s</a:t>
            </a:r>
            <a:r>
              <a:rPr lang="en-US" dirty="0"/>
              <a:t> death, Hadrian creates a cult that gave </a:t>
            </a:r>
            <a:r>
              <a:rPr lang="en-US" dirty="0" err="1"/>
              <a:t>Antinous</a:t>
            </a:r>
            <a:r>
              <a:rPr lang="en-US" dirty="0"/>
              <a:t> the status of a god and built several sculptures of him throughout the Roman Empire.</a:t>
            </a:r>
          </a:p>
        </p:txBody>
      </p:sp>
    </p:spTree>
    <p:extLst>
      <p:ext uri="{BB962C8B-B14F-4D97-AF65-F5344CB8AC3E}">
        <p14:creationId xmlns:p14="http://schemas.microsoft.com/office/powerpoint/2010/main" val="1365798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1620</a:t>
            </a:r>
            <a:endParaRPr lang="en-US" dirty="0"/>
          </a:p>
        </p:txBody>
      </p:sp>
      <p:sp>
        <p:nvSpPr>
          <p:cNvPr id="3" name="Content Placeholder 2"/>
          <p:cNvSpPr>
            <a:spLocks noGrp="1"/>
          </p:cNvSpPr>
          <p:nvPr>
            <p:ph idx="1"/>
          </p:nvPr>
        </p:nvSpPr>
        <p:spPr/>
        <p:txBody>
          <a:bodyPr/>
          <a:lstStyle/>
          <a:p>
            <a:r>
              <a:rPr lang="en-US" dirty="0" smtClean="0"/>
              <a:t>Colonial </a:t>
            </a:r>
            <a:r>
              <a:rPr lang="en-US" dirty="0"/>
              <a:t>Plymouth established with </a:t>
            </a:r>
            <a:r>
              <a:rPr lang="en-US" b="1" dirty="0"/>
              <a:t>Puritan norms</a:t>
            </a:r>
            <a:r>
              <a:rPr lang="en-US" dirty="0"/>
              <a:t>. Mayflower contract signed by the men in the group “…for the glory of God and advancement of the Christian faith…” Established </a:t>
            </a:r>
            <a:r>
              <a:rPr lang="en-US" b="1" dirty="0"/>
              <a:t>gender norms</a:t>
            </a:r>
            <a:r>
              <a:rPr lang="en-US" dirty="0"/>
              <a:t> that determined the nuclear family unit was the basis for all other institutions such as government or church. Men held leadership positions, while women’s purpose was submissive and to “please your husband and make him happy.”</a:t>
            </a:r>
          </a:p>
        </p:txBody>
      </p:sp>
    </p:spTree>
    <p:extLst>
      <p:ext uri="{BB962C8B-B14F-4D97-AF65-F5344CB8AC3E}">
        <p14:creationId xmlns:p14="http://schemas.microsoft.com/office/powerpoint/2010/main" val="2818445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1624</a:t>
            </a:r>
            <a:endParaRPr lang="en-US" dirty="0"/>
          </a:p>
        </p:txBody>
      </p:sp>
      <p:sp>
        <p:nvSpPr>
          <p:cNvPr id="3" name="Content Placeholder 2"/>
          <p:cNvSpPr>
            <a:spLocks noGrp="1"/>
          </p:cNvSpPr>
          <p:nvPr>
            <p:ph idx="1"/>
          </p:nvPr>
        </p:nvSpPr>
        <p:spPr/>
        <p:txBody>
          <a:bodyPr/>
          <a:lstStyle/>
          <a:p>
            <a:r>
              <a:rPr lang="en-US" dirty="0"/>
              <a:t> </a:t>
            </a:r>
          </a:p>
          <a:p>
            <a:r>
              <a:rPr lang="en-US" dirty="0"/>
              <a:t>Richard Cornish of the Virginia Colony is tried and hanged for sodomy.</a:t>
            </a:r>
          </a:p>
        </p:txBody>
      </p:sp>
    </p:spTree>
    <p:extLst>
      <p:ext uri="{BB962C8B-B14F-4D97-AF65-F5344CB8AC3E}">
        <p14:creationId xmlns:p14="http://schemas.microsoft.com/office/powerpoint/2010/main" val="906486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1631</a:t>
            </a:r>
            <a:endParaRPr lang="en-US" dirty="0"/>
          </a:p>
        </p:txBody>
      </p:sp>
      <p:sp>
        <p:nvSpPr>
          <p:cNvPr id="3" name="Content Placeholder 2"/>
          <p:cNvSpPr>
            <a:spLocks noGrp="1"/>
          </p:cNvSpPr>
          <p:nvPr>
            <p:ph idx="1"/>
          </p:nvPr>
        </p:nvSpPr>
        <p:spPr/>
        <p:txBody>
          <a:bodyPr/>
          <a:lstStyle/>
          <a:p>
            <a:r>
              <a:rPr lang="en-US" b="1" dirty="0" smtClean="0"/>
              <a:t>Massachusetts </a:t>
            </a:r>
            <a:r>
              <a:rPr lang="en-US" b="1" dirty="0"/>
              <a:t>Bay General Court</a:t>
            </a:r>
            <a:r>
              <a:rPr lang="en-US" dirty="0"/>
              <a:t>, in accordance with Puritan religious and moral beliefs, declared that the following were considered sex crimes and were punishable by whipping, banishment or execution: fornication, adultery, rape, and sodomy.</a:t>
            </a:r>
          </a:p>
        </p:txBody>
      </p:sp>
    </p:spTree>
    <p:extLst>
      <p:ext uri="{BB962C8B-B14F-4D97-AF65-F5344CB8AC3E}">
        <p14:creationId xmlns:p14="http://schemas.microsoft.com/office/powerpoint/2010/main" val="2404505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1649</a:t>
            </a:r>
            <a:endParaRPr lang="en-US" dirty="0"/>
          </a:p>
        </p:txBody>
      </p:sp>
      <p:sp>
        <p:nvSpPr>
          <p:cNvPr id="3" name="Content Placeholder 2"/>
          <p:cNvSpPr>
            <a:spLocks noGrp="1"/>
          </p:cNvSpPr>
          <p:nvPr>
            <p:ph idx="1"/>
          </p:nvPr>
        </p:nvSpPr>
        <p:spPr/>
        <p:txBody>
          <a:bodyPr/>
          <a:lstStyle/>
          <a:p>
            <a:r>
              <a:rPr lang="en-US" dirty="0"/>
              <a:t>The first known conviction for lesbian activity in North America occurs in March when Sarah White Norman is charged with “lewd behavior” with Mary Vincent </a:t>
            </a:r>
            <a:r>
              <a:rPr lang="en-US" dirty="0" err="1"/>
              <a:t>Hammon</a:t>
            </a:r>
            <a:r>
              <a:rPr lang="en-US" dirty="0"/>
              <a:t> in Plymouth, Massachusetts.</a:t>
            </a:r>
          </a:p>
        </p:txBody>
      </p:sp>
    </p:spTree>
    <p:extLst>
      <p:ext uri="{BB962C8B-B14F-4D97-AF65-F5344CB8AC3E}">
        <p14:creationId xmlns:p14="http://schemas.microsoft.com/office/powerpoint/2010/main" val="350928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1714</a:t>
            </a:r>
            <a:endParaRPr lang="en-US" dirty="0"/>
          </a:p>
        </p:txBody>
      </p:sp>
      <p:sp>
        <p:nvSpPr>
          <p:cNvPr id="3" name="Content Placeholder 2"/>
          <p:cNvSpPr>
            <a:spLocks noGrp="1"/>
          </p:cNvSpPr>
          <p:nvPr>
            <p:ph idx="1"/>
          </p:nvPr>
        </p:nvSpPr>
        <p:spPr/>
        <p:txBody>
          <a:bodyPr/>
          <a:lstStyle/>
          <a:p>
            <a:pPr marL="0" indent="0">
              <a:buNone/>
            </a:pPr>
            <a:r>
              <a:rPr lang="en-US" b="1" dirty="0" smtClean="0"/>
              <a:t>Sodomy </a:t>
            </a:r>
            <a:r>
              <a:rPr lang="en-US" b="1" dirty="0"/>
              <a:t>laws</a:t>
            </a:r>
            <a:r>
              <a:rPr lang="en-US" dirty="0"/>
              <a:t> in place in the early colonies and in the colonial militia. These laws remained in place until challenged in 1925.</a:t>
            </a:r>
          </a:p>
        </p:txBody>
      </p:sp>
    </p:spTree>
    <p:extLst>
      <p:ext uri="{BB962C8B-B14F-4D97-AF65-F5344CB8AC3E}">
        <p14:creationId xmlns:p14="http://schemas.microsoft.com/office/powerpoint/2010/main" val="1706883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1732</a:t>
            </a:r>
            <a:endParaRPr lang="en-US" dirty="0"/>
          </a:p>
        </p:txBody>
      </p:sp>
      <p:sp>
        <p:nvSpPr>
          <p:cNvPr id="3" name="Content Placeholder 2"/>
          <p:cNvSpPr>
            <a:spLocks noGrp="1"/>
          </p:cNvSpPr>
          <p:nvPr>
            <p:ph idx="1"/>
          </p:nvPr>
        </p:nvSpPr>
        <p:spPr/>
        <p:txBody>
          <a:bodyPr/>
          <a:lstStyle/>
          <a:p>
            <a:r>
              <a:rPr lang="en-US" b="1" dirty="0"/>
              <a:t>Lesbian – </a:t>
            </a:r>
            <a:r>
              <a:rPr lang="en-US" dirty="0" smtClean="0"/>
              <a:t>the </a:t>
            </a:r>
            <a:r>
              <a:rPr lang="en-US" dirty="0"/>
              <a:t>term lesbian first used by William King in his book, The Toast, published in England which meant women who loved women.</a:t>
            </a:r>
          </a:p>
        </p:txBody>
      </p:sp>
    </p:spTree>
    <p:extLst>
      <p:ext uri="{BB962C8B-B14F-4D97-AF65-F5344CB8AC3E}">
        <p14:creationId xmlns:p14="http://schemas.microsoft.com/office/powerpoint/2010/main" val="3881851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1749</a:t>
            </a:r>
            <a:endParaRPr lang="en-US" dirty="0"/>
          </a:p>
        </p:txBody>
      </p:sp>
      <p:sp>
        <p:nvSpPr>
          <p:cNvPr id="3" name="Content Placeholder 2"/>
          <p:cNvSpPr>
            <a:spLocks noGrp="1"/>
          </p:cNvSpPr>
          <p:nvPr>
            <p:ph idx="1"/>
          </p:nvPr>
        </p:nvSpPr>
        <p:spPr/>
        <p:txBody>
          <a:bodyPr/>
          <a:lstStyle/>
          <a:p>
            <a:r>
              <a:rPr lang="en-US" dirty="0"/>
              <a:t>Thomas Cannon wrote what may be the earliest published defense of homosexuality in English, “Ancient and Modern Pederasty Investigated and </a:t>
            </a:r>
            <a:r>
              <a:rPr lang="en-US" dirty="0" err="1"/>
              <a:t>Exemplify’d</a:t>
            </a:r>
            <a:r>
              <a:rPr lang="en-US" dirty="0"/>
              <a:t>.”</a:t>
            </a:r>
          </a:p>
        </p:txBody>
      </p:sp>
    </p:spTree>
    <p:extLst>
      <p:ext uri="{BB962C8B-B14F-4D97-AF65-F5344CB8AC3E}">
        <p14:creationId xmlns:p14="http://schemas.microsoft.com/office/powerpoint/2010/main" val="3069038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1778</a:t>
            </a:r>
            <a:endParaRPr lang="en-US" dirty="0"/>
          </a:p>
        </p:txBody>
      </p:sp>
      <p:sp>
        <p:nvSpPr>
          <p:cNvPr id="3" name="Content Placeholder 2"/>
          <p:cNvSpPr>
            <a:spLocks noGrp="1"/>
          </p:cNvSpPr>
          <p:nvPr>
            <p:ph idx="1"/>
          </p:nvPr>
        </p:nvSpPr>
        <p:spPr/>
        <p:txBody>
          <a:bodyPr/>
          <a:lstStyle/>
          <a:p>
            <a:r>
              <a:rPr lang="en-US" b="1" dirty="0" smtClean="0"/>
              <a:t>Lieutenant </a:t>
            </a:r>
            <a:r>
              <a:rPr lang="en-US" b="1" dirty="0" err="1"/>
              <a:t>Gotthold</a:t>
            </a:r>
            <a:r>
              <a:rPr lang="en-US" b="1" dirty="0"/>
              <a:t> Frederick </a:t>
            </a:r>
            <a:r>
              <a:rPr lang="en-US" b="1" dirty="0" err="1"/>
              <a:t>Enslin</a:t>
            </a:r>
            <a:r>
              <a:rPr lang="en-US" dirty="0"/>
              <a:t> of the Continental Army becomes the first documented service member to be dismissed from the U.S. military for homosexuality.</a:t>
            </a:r>
          </a:p>
        </p:txBody>
      </p:sp>
    </p:spTree>
    <p:extLst>
      <p:ext uri="{BB962C8B-B14F-4D97-AF65-F5344CB8AC3E}">
        <p14:creationId xmlns:p14="http://schemas.microsoft.com/office/powerpoint/2010/main" val="3068429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1779</a:t>
            </a:r>
            <a:endParaRPr lang="en-US" dirty="0"/>
          </a:p>
        </p:txBody>
      </p:sp>
      <p:sp>
        <p:nvSpPr>
          <p:cNvPr id="3" name="Content Placeholder 2"/>
          <p:cNvSpPr>
            <a:spLocks noGrp="1"/>
          </p:cNvSpPr>
          <p:nvPr>
            <p:ph idx="1"/>
          </p:nvPr>
        </p:nvSpPr>
        <p:spPr/>
        <p:txBody>
          <a:bodyPr/>
          <a:lstStyle/>
          <a:p>
            <a:r>
              <a:rPr lang="en-US" dirty="0"/>
              <a:t>Thomas Jefferson revises Virginia law to make sodomy (committed by men or women) punishable by mutilation rather than death</a:t>
            </a:r>
          </a:p>
        </p:txBody>
      </p:sp>
    </p:spTree>
    <p:extLst>
      <p:ext uri="{BB962C8B-B14F-4D97-AF65-F5344CB8AC3E}">
        <p14:creationId xmlns:p14="http://schemas.microsoft.com/office/powerpoint/2010/main" val="2918045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1849</a:t>
            </a:r>
            <a:endParaRPr lang="en-US" dirty="0"/>
          </a:p>
        </p:txBody>
      </p:sp>
      <p:sp>
        <p:nvSpPr>
          <p:cNvPr id="3" name="Content Placeholder 2"/>
          <p:cNvSpPr>
            <a:spLocks noGrp="1"/>
          </p:cNvSpPr>
          <p:nvPr>
            <p:ph idx="1"/>
          </p:nvPr>
        </p:nvSpPr>
        <p:spPr/>
        <p:txBody>
          <a:bodyPr/>
          <a:lstStyle/>
          <a:p>
            <a:r>
              <a:rPr lang="en-US" dirty="0" smtClean="0"/>
              <a:t>Lifelong </a:t>
            </a:r>
            <a:r>
              <a:rPr lang="en-US" dirty="0"/>
              <a:t>partners </a:t>
            </a:r>
            <a:r>
              <a:rPr lang="en-US" b="1" dirty="0"/>
              <a:t>Jason Chamberlain</a:t>
            </a:r>
            <a:r>
              <a:rPr lang="en-US" dirty="0"/>
              <a:t> and </a:t>
            </a:r>
            <a:r>
              <a:rPr lang="en-US" b="1" dirty="0"/>
              <a:t>John Chaffee</a:t>
            </a:r>
            <a:r>
              <a:rPr lang="en-US" dirty="0"/>
              <a:t> sail from Boston to California to seek their fortunes in the </a:t>
            </a:r>
            <a:r>
              <a:rPr lang="en-US" b="1" dirty="0"/>
              <a:t>California gold rush</a:t>
            </a:r>
            <a:r>
              <a:rPr lang="en-US" dirty="0"/>
              <a:t>. They lived together in Groveland, Ca until Chamberlain died in 1903.</a:t>
            </a:r>
          </a:p>
        </p:txBody>
      </p:sp>
    </p:spTree>
    <p:extLst>
      <p:ext uri="{BB962C8B-B14F-4D97-AF65-F5344CB8AC3E}">
        <p14:creationId xmlns:p14="http://schemas.microsoft.com/office/powerpoint/2010/main" val="1543979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1857-1861</a:t>
            </a:r>
            <a:endParaRPr lang="en-US" dirty="0"/>
          </a:p>
        </p:txBody>
      </p:sp>
      <p:sp>
        <p:nvSpPr>
          <p:cNvPr id="3" name="Content Placeholder 2"/>
          <p:cNvSpPr>
            <a:spLocks noGrp="1"/>
          </p:cNvSpPr>
          <p:nvPr>
            <p:ph idx="1"/>
          </p:nvPr>
        </p:nvSpPr>
        <p:spPr/>
        <p:txBody>
          <a:bodyPr/>
          <a:lstStyle/>
          <a:p>
            <a:pPr marL="0" indent="0">
              <a:buNone/>
            </a:pPr>
            <a:r>
              <a:rPr lang="en-US" b="1" dirty="0"/>
              <a:t>1857-1861 </a:t>
            </a:r>
            <a:r>
              <a:rPr lang="en-US" dirty="0"/>
              <a:t> </a:t>
            </a:r>
            <a:r>
              <a:rPr lang="en-US" b="1" dirty="0"/>
              <a:t>James Buchanan</a:t>
            </a:r>
            <a:r>
              <a:rPr lang="en-US" dirty="0"/>
              <a:t> elected president. A lifelong bachelor, Buchanan had a long-term relationship with </a:t>
            </a:r>
            <a:r>
              <a:rPr lang="en-US" b="1" dirty="0"/>
              <a:t>William Rufus King</a:t>
            </a:r>
            <a:r>
              <a:rPr lang="en-US" dirty="0"/>
              <a:t>, who served as vice president under Franklin Pierce. The two men lived together from 1840-1853 until King’s death. Some historians suggest Buchanan, by today’s terms, was gay.</a:t>
            </a:r>
          </a:p>
        </p:txBody>
      </p:sp>
    </p:spTree>
    <p:extLst>
      <p:ext uri="{BB962C8B-B14F-4D97-AF65-F5344CB8AC3E}">
        <p14:creationId xmlns:p14="http://schemas.microsoft.com/office/powerpoint/2010/main" val="287598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1862</a:t>
            </a:r>
            <a:endParaRPr lang="en-US" dirty="0"/>
          </a:p>
        </p:txBody>
      </p:sp>
      <p:sp>
        <p:nvSpPr>
          <p:cNvPr id="3" name="Content Placeholder 2"/>
          <p:cNvSpPr>
            <a:spLocks noGrp="1"/>
          </p:cNvSpPr>
          <p:nvPr>
            <p:ph idx="1"/>
          </p:nvPr>
        </p:nvSpPr>
        <p:spPr/>
        <p:txBody>
          <a:bodyPr/>
          <a:lstStyle/>
          <a:p>
            <a:r>
              <a:rPr lang="en-US" dirty="0"/>
              <a:t> </a:t>
            </a:r>
            <a:r>
              <a:rPr lang="en-US" b="1" dirty="0"/>
              <a:t>Jennie </a:t>
            </a:r>
            <a:r>
              <a:rPr lang="en-US" b="1" dirty="0" err="1"/>
              <a:t>Hodgers</a:t>
            </a:r>
            <a:r>
              <a:rPr lang="en-US" dirty="0"/>
              <a:t>, disguised as a man named </a:t>
            </a:r>
            <a:r>
              <a:rPr lang="en-US" b="1" dirty="0"/>
              <a:t>Albert Cashier</a:t>
            </a:r>
            <a:r>
              <a:rPr lang="en-US" dirty="0"/>
              <a:t>, enlisted in the Union army in Illinois and fought for three years until the end of the war. She continued living as a man after the war.</a:t>
            </a:r>
          </a:p>
        </p:txBody>
      </p:sp>
    </p:spTree>
    <p:extLst>
      <p:ext uri="{BB962C8B-B14F-4D97-AF65-F5344CB8AC3E}">
        <p14:creationId xmlns:p14="http://schemas.microsoft.com/office/powerpoint/2010/main" val="3364800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1868</a:t>
            </a:r>
            <a:endParaRPr lang="en-US" dirty="0"/>
          </a:p>
        </p:txBody>
      </p:sp>
      <p:sp>
        <p:nvSpPr>
          <p:cNvPr id="3" name="Content Placeholder 2"/>
          <p:cNvSpPr>
            <a:spLocks noGrp="1"/>
          </p:cNvSpPr>
          <p:nvPr>
            <p:ph idx="1"/>
          </p:nvPr>
        </p:nvSpPr>
        <p:spPr/>
        <p:txBody>
          <a:bodyPr/>
          <a:lstStyle/>
          <a:p>
            <a:r>
              <a:rPr lang="en-US" dirty="0" err="1"/>
              <a:t>We’wha</a:t>
            </a:r>
            <a:r>
              <a:rPr lang="en-US" dirty="0"/>
              <a:t>, a Zuni Native American from New Mexico, is received by</a:t>
            </a:r>
          </a:p>
          <a:p>
            <a:r>
              <a:rPr lang="en-US" dirty="0"/>
              <a:t>U.S. President Grover Cleveland as a “Zuni Princess.” They are an accomplished weaver, potter, and the most famous </a:t>
            </a:r>
            <a:r>
              <a:rPr lang="en-US" dirty="0" err="1"/>
              <a:t>Ihamana</a:t>
            </a:r>
            <a:r>
              <a:rPr lang="en-US" dirty="0"/>
              <a:t>, a traditional Zuni gender role, now</a:t>
            </a:r>
          </a:p>
          <a:p>
            <a:r>
              <a:rPr lang="en-US" dirty="0"/>
              <a:t>described as mixed-gender or Two-Spirit.</a:t>
            </a:r>
          </a:p>
        </p:txBody>
      </p:sp>
    </p:spTree>
    <p:extLst>
      <p:ext uri="{BB962C8B-B14F-4D97-AF65-F5344CB8AC3E}">
        <p14:creationId xmlns:p14="http://schemas.microsoft.com/office/powerpoint/2010/main" val="978775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1869</a:t>
            </a:r>
            <a:endParaRPr lang="en-US" dirty="0"/>
          </a:p>
        </p:txBody>
      </p:sp>
      <p:sp>
        <p:nvSpPr>
          <p:cNvPr id="3" name="Content Placeholder 2"/>
          <p:cNvSpPr>
            <a:spLocks noGrp="1"/>
          </p:cNvSpPr>
          <p:nvPr>
            <p:ph idx="1"/>
          </p:nvPr>
        </p:nvSpPr>
        <p:spPr/>
        <p:txBody>
          <a:bodyPr/>
          <a:lstStyle/>
          <a:p>
            <a:r>
              <a:rPr lang="en-US" b="1" dirty="0"/>
              <a:t>Homosexual – </a:t>
            </a:r>
            <a:r>
              <a:rPr lang="en-US" dirty="0" smtClean="0"/>
              <a:t>Hungarian </a:t>
            </a:r>
            <a:r>
              <a:rPr lang="en-US" dirty="0"/>
              <a:t>journalist Karl-Maria </a:t>
            </a:r>
            <a:r>
              <a:rPr lang="en-US" dirty="0" err="1"/>
              <a:t>Kertheny</a:t>
            </a:r>
            <a:r>
              <a:rPr lang="en-US" dirty="0"/>
              <a:t> first used the term homosexual.</a:t>
            </a:r>
            <a:r>
              <a:rPr lang="en-US" dirty="0" smtClean="0"/>
              <a:t/>
            </a:r>
            <a:br>
              <a:rPr lang="en-US" dirty="0" smtClean="0"/>
            </a:br>
            <a:endParaRPr lang="en-US" dirty="0"/>
          </a:p>
        </p:txBody>
      </p:sp>
    </p:spTree>
    <p:extLst>
      <p:ext uri="{BB962C8B-B14F-4D97-AF65-F5344CB8AC3E}">
        <p14:creationId xmlns:p14="http://schemas.microsoft.com/office/powerpoint/2010/main" val="1274380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1879</a:t>
            </a:r>
            <a:endParaRPr lang="en-US" dirty="0"/>
          </a:p>
        </p:txBody>
      </p:sp>
      <p:sp>
        <p:nvSpPr>
          <p:cNvPr id="3" name="Content Placeholder 2"/>
          <p:cNvSpPr>
            <a:spLocks noGrp="1"/>
          </p:cNvSpPr>
          <p:nvPr>
            <p:ph idx="1"/>
          </p:nvPr>
        </p:nvSpPr>
        <p:spPr/>
        <p:txBody>
          <a:bodyPr/>
          <a:lstStyle/>
          <a:p>
            <a:r>
              <a:rPr lang="en-US" dirty="0" smtClean="0"/>
              <a:t>Death </a:t>
            </a:r>
            <a:r>
              <a:rPr lang="en-US" dirty="0"/>
              <a:t>of </a:t>
            </a:r>
            <a:r>
              <a:rPr lang="en-US" b="1" dirty="0"/>
              <a:t>Charley Parkhurst</a:t>
            </a:r>
            <a:r>
              <a:rPr lang="en-US" dirty="0"/>
              <a:t>, well-known stagecoach driver in Central California who was born a woman, but lived as a man. Buried in Watsonville, Ca.</a:t>
            </a:r>
          </a:p>
        </p:txBody>
      </p:sp>
    </p:spTree>
    <p:extLst>
      <p:ext uri="{BB962C8B-B14F-4D97-AF65-F5344CB8AC3E}">
        <p14:creationId xmlns:p14="http://schemas.microsoft.com/office/powerpoint/2010/main" val="2156169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1890</a:t>
            </a:r>
            <a:endParaRPr lang="en-US" dirty="0"/>
          </a:p>
        </p:txBody>
      </p:sp>
      <p:sp>
        <p:nvSpPr>
          <p:cNvPr id="3" name="Content Placeholder 2"/>
          <p:cNvSpPr>
            <a:spLocks noGrp="1"/>
          </p:cNvSpPr>
          <p:nvPr>
            <p:ph idx="1"/>
          </p:nvPr>
        </p:nvSpPr>
        <p:spPr/>
        <p:txBody>
          <a:bodyPr/>
          <a:lstStyle/>
          <a:p>
            <a:r>
              <a:rPr lang="en-US" dirty="0" smtClean="0"/>
              <a:t>Birth </a:t>
            </a:r>
            <a:r>
              <a:rPr lang="en-US" dirty="0"/>
              <a:t>of </a:t>
            </a:r>
            <a:r>
              <a:rPr lang="en-US" b="1" dirty="0"/>
              <a:t>Alan Hart</a:t>
            </a:r>
            <a:r>
              <a:rPr lang="en-US" dirty="0"/>
              <a:t> who pioneered the use of the X-Ray for tuberculosis diagnosis and one of the first transgender men in history</a:t>
            </a:r>
          </a:p>
        </p:txBody>
      </p:sp>
    </p:spTree>
    <p:extLst>
      <p:ext uri="{BB962C8B-B14F-4D97-AF65-F5344CB8AC3E}">
        <p14:creationId xmlns:p14="http://schemas.microsoft.com/office/powerpoint/2010/main" val="3944378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1894 and 1967</a:t>
            </a:r>
            <a:endParaRPr lang="en-US" dirty="0"/>
          </a:p>
        </p:txBody>
      </p:sp>
      <p:sp>
        <p:nvSpPr>
          <p:cNvPr id="3" name="Content Placeholder 2"/>
          <p:cNvSpPr>
            <a:spLocks noGrp="1"/>
          </p:cNvSpPr>
          <p:nvPr>
            <p:ph idx="1"/>
          </p:nvPr>
        </p:nvSpPr>
        <p:spPr/>
        <p:txBody>
          <a:bodyPr/>
          <a:lstStyle/>
          <a:p>
            <a:r>
              <a:rPr lang="en-US" b="1" dirty="0"/>
              <a:t>Bisexual – </a:t>
            </a:r>
            <a:r>
              <a:rPr lang="en-US" dirty="0" smtClean="0"/>
              <a:t> </a:t>
            </a:r>
            <a:r>
              <a:rPr lang="en-US" dirty="0"/>
              <a:t>the pamphlet, “</a:t>
            </a:r>
            <a:r>
              <a:rPr lang="en-US" dirty="0" err="1"/>
              <a:t>Psychopathia</a:t>
            </a:r>
            <a:r>
              <a:rPr lang="en-US" dirty="0"/>
              <a:t> </a:t>
            </a:r>
            <a:r>
              <a:rPr lang="en-US" dirty="0" err="1"/>
              <a:t>Sexualis</a:t>
            </a:r>
            <a:r>
              <a:rPr lang="en-US" dirty="0"/>
              <a:t>” was translated from German and one of the first times the term bisexual is used. 1967: Sexual Freedom League formed in San Francisco in support of bisexual people.</a:t>
            </a:r>
            <a:r>
              <a:rPr lang="en-US" dirty="0" smtClean="0"/>
              <a:t/>
            </a:r>
            <a:br>
              <a:rPr lang="en-US" dirty="0" smtClean="0"/>
            </a:br>
            <a:endParaRPr lang="en-US" dirty="0"/>
          </a:p>
        </p:txBody>
      </p:sp>
    </p:spTree>
    <p:extLst>
      <p:ext uri="{BB962C8B-B14F-4D97-AF65-F5344CB8AC3E}">
        <p14:creationId xmlns:p14="http://schemas.microsoft.com/office/powerpoint/2010/main" val="4040231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1907</a:t>
            </a:r>
            <a:endParaRPr lang="en-US" dirty="0"/>
          </a:p>
        </p:txBody>
      </p:sp>
      <p:sp>
        <p:nvSpPr>
          <p:cNvPr id="3" name="Content Placeholder 2"/>
          <p:cNvSpPr>
            <a:spLocks noGrp="1"/>
          </p:cNvSpPr>
          <p:nvPr>
            <p:ph idx="1"/>
          </p:nvPr>
        </p:nvSpPr>
        <p:spPr/>
        <p:txBody>
          <a:bodyPr/>
          <a:lstStyle/>
          <a:p>
            <a:pPr marL="0" indent="0">
              <a:buNone/>
            </a:pPr>
            <a:r>
              <a:rPr lang="en-US" dirty="0"/>
              <a:t> </a:t>
            </a:r>
            <a:r>
              <a:rPr lang="en-US" b="1" dirty="0"/>
              <a:t>Gertrude Stein</a:t>
            </a:r>
            <a:r>
              <a:rPr lang="en-US" dirty="0"/>
              <a:t> meets </a:t>
            </a:r>
            <a:r>
              <a:rPr lang="en-US" b="1" dirty="0"/>
              <a:t>Alice B. Toklas</a:t>
            </a:r>
            <a:r>
              <a:rPr lang="en-US" dirty="0"/>
              <a:t>, sparking a legendary romance. In Paris, the two women set up a salon that connects many great writers and artists, including gays. Stein publicly declares her love for Toklas in print in The Autobiography of Alice B. Toklas, published in 1933.</a:t>
            </a:r>
          </a:p>
        </p:txBody>
      </p:sp>
    </p:spTree>
    <p:extLst>
      <p:ext uri="{BB962C8B-B14F-4D97-AF65-F5344CB8AC3E}">
        <p14:creationId xmlns:p14="http://schemas.microsoft.com/office/powerpoint/2010/main" val="2002968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1917-1935</a:t>
            </a:r>
            <a:endParaRPr lang="en-US" dirty="0"/>
          </a:p>
        </p:txBody>
      </p:sp>
      <p:sp>
        <p:nvSpPr>
          <p:cNvPr id="3" name="Content Placeholder 2"/>
          <p:cNvSpPr>
            <a:spLocks noGrp="1"/>
          </p:cNvSpPr>
          <p:nvPr>
            <p:ph idx="1"/>
          </p:nvPr>
        </p:nvSpPr>
        <p:spPr/>
        <p:txBody>
          <a:bodyPr/>
          <a:lstStyle/>
          <a:p>
            <a:r>
              <a:rPr lang="en-US" dirty="0" smtClean="0"/>
              <a:t>The</a:t>
            </a:r>
            <a:r>
              <a:rPr lang="en-US" dirty="0"/>
              <a:t> </a:t>
            </a:r>
            <a:r>
              <a:rPr lang="en-US" b="1" dirty="0"/>
              <a:t>Harlem Renaissance</a:t>
            </a:r>
            <a:r>
              <a:rPr lang="en-US" dirty="0"/>
              <a:t>. Historians have stated that the renaissance was “as gay as it was black.” Some of the lesbian, gay or bisexual people of this movement included writers and poets such as Langston Hughes, </a:t>
            </a:r>
            <a:r>
              <a:rPr lang="en-US" dirty="0" err="1"/>
              <a:t>Countee</a:t>
            </a:r>
            <a:r>
              <a:rPr lang="en-US" dirty="0"/>
              <a:t> Cullen and Zora Neale Hurston; Professor Alain Locke; music critic and photographer Carl Van </a:t>
            </a:r>
            <a:r>
              <a:rPr lang="en-US" dirty="0" err="1"/>
              <a:t>Vechten</a:t>
            </a:r>
            <a:r>
              <a:rPr lang="en-US" dirty="0"/>
              <a:t>, and entertainers Ma Rainey, Bessie Smith, Ethel Waters and Gladys Bentley.</a:t>
            </a:r>
          </a:p>
        </p:txBody>
      </p:sp>
    </p:spTree>
    <p:extLst>
      <p:ext uri="{BB962C8B-B14F-4D97-AF65-F5344CB8AC3E}">
        <p14:creationId xmlns:p14="http://schemas.microsoft.com/office/powerpoint/2010/main" val="3778105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1924</a:t>
            </a:r>
            <a:endParaRPr lang="en-US" dirty="0"/>
          </a:p>
        </p:txBody>
      </p:sp>
      <p:sp>
        <p:nvSpPr>
          <p:cNvPr id="3" name="Content Placeholder 2"/>
          <p:cNvSpPr>
            <a:spLocks noGrp="1"/>
          </p:cNvSpPr>
          <p:nvPr>
            <p:ph idx="1"/>
          </p:nvPr>
        </p:nvSpPr>
        <p:spPr/>
        <p:txBody>
          <a:bodyPr/>
          <a:lstStyle/>
          <a:p>
            <a:r>
              <a:rPr lang="en-US" dirty="0"/>
              <a:t>Henry Gerber forms the Society for Human Rights, the first gay group in the United States, but the group is quickly shut down.</a:t>
            </a:r>
          </a:p>
        </p:txBody>
      </p:sp>
    </p:spTree>
    <p:extLst>
      <p:ext uri="{BB962C8B-B14F-4D97-AF65-F5344CB8AC3E}">
        <p14:creationId xmlns:p14="http://schemas.microsoft.com/office/powerpoint/2010/main" val="649869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1928</a:t>
            </a:r>
            <a:endParaRPr lang="en-US" dirty="0"/>
          </a:p>
        </p:txBody>
      </p:sp>
      <p:sp>
        <p:nvSpPr>
          <p:cNvPr id="3" name="Content Placeholder 2"/>
          <p:cNvSpPr>
            <a:spLocks noGrp="1"/>
          </p:cNvSpPr>
          <p:nvPr>
            <p:ph idx="1"/>
          </p:nvPr>
        </p:nvSpPr>
        <p:spPr/>
        <p:txBody>
          <a:bodyPr/>
          <a:lstStyle/>
          <a:p>
            <a:r>
              <a:rPr lang="en-US" dirty="0"/>
              <a:t>The Well of Loneliness, by </a:t>
            </a:r>
            <a:r>
              <a:rPr lang="en-US" dirty="0" err="1"/>
              <a:t>Radclyffe</a:t>
            </a:r>
            <a:r>
              <a:rPr lang="en-US" dirty="0"/>
              <a:t> Hall, is published in the US. This sparks </a:t>
            </a:r>
            <a:r>
              <a:rPr lang="en-US" dirty="0" smtClean="0"/>
              <a:t>great legal </a:t>
            </a:r>
            <a:r>
              <a:rPr lang="en-US" dirty="0"/>
              <a:t>controversy and brings the topic of homosexuality to public conversation.</a:t>
            </a:r>
          </a:p>
        </p:txBody>
      </p:sp>
    </p:spTree>
    <p:extLst>
      <p:ext uri="{BB962C8B-B14F-4D97-AF65-F5344CB8AC3E}">
        <p14:creationId xmlns:p14="http://schemas.microsoft.com/office/powerpoint/2010/main" val="2798761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1948</a:t>
            </a:r>
            <a:endParaRPr lang="en-US" dirty="0"/>
          </a:p>
        </p:txBody>
      </p:sp>
      <p:sp>
        <p:nvSpPr>
          <p:cNvPr id="3" name="Content Placeholder 2"/>
          <p:cNvSpPr>
            <a:spLocks noGrp="1"/>
          </p:cNvSpPr>
          <p:nvPr>
            <p:ph idx="1"/>
          </p:nvPr>
        </p:nvSpPr>
        <p:spPr/>
        <p:txBody>
          <a:bodyPr/>
          <a:lstStyle/>
          <a:p>
            <a:r>
              <a:rPr lang="en-US" b="1" dirty="0" smtClean="0"/>
              <a:t>Alfred </a:t>
            </a:r>
            <a:r>
              <a:rPr lang="en-US" b="1" dirty="0"/>
              <a:t>Kinsey,</a:t>
            </a:r>
            <a:r>
              <a:rPr lang="en-US" dirty="0"/>
              <a:t> an American biologist and sexologist at Indiana University issues the first report, Sexual Behavior of the Human Male, was published and discussed male homosexuality (Also known as the Kinsey report).</a:t>
            </a:r>
          </a:p>
        </p:txBody>
      </p:sp>
    </p:spTree>
    <p:extLst>
      <p:ext uri="{BB962C8B-B14F-4D97-AF65-F5344CB8AC3E}">
        <p14:creationId xmlns:p14="http://schemas.microsoft.com/office/powerpoint/2010/main" val="2565123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1950</a:t>
            </a:r>
            <a:endParaRPr lang="en-US" dirty="0"/>
          </a:p>
        </p:txBody>
      </p:sp>
      <p:sp>
        <p:nvSpPr>
          <p:cNvPr id="3" name="Content Placeholder 2"/>
          <p:cNvSpPr>
            <a:spLocks noGrp="1"/>
          </p:cNvSpPr>
          <p:nvPr>
            <p:ph idx="1"/>
          </p:nvPr>
        </p:nvSpPr>
        <p:spPr/>
        <p:txBody>
          <a:bodyPr/>
          <a:lstStyle/>
          <a:p>
            <a:r>
              <a:rPr lang="en-US" dirty="0"/>
              <a:t>The first lasting gay organization, the </a:t>
            </a:r>
            <a:r>
              <a:rPr lang="en-US" dirty="0" err="1"/>
              <a:t>Mattachine</a:t>
            </a:r>
            <a:r>
              <a:rPr lang="en-US" dirty="0"/>
              <a:t> Society, is formed in Los Angeles. They refer to themselves as a “homophile” group. The group exists for about a decade before </a:t>
            </a:r>
            <a:r>
              <a:rPr lang="en-US" dirty="0" smtClean="0"/>
              <a:t>splitting into </a:t>
            </a:r>
            <a:r>
              <a:rPr lang="en-US" dirty="0"/>
              <a:t>smaller entities.</a:t>
            </a:r>
          </a:p>
        </p:txBody>
      </p:sp>
    </p:spTree>
    <p:extLst>
      <p:ext uri="{BB962C8B-B14F-4D97-AF65-F5344CB8AC3E}">
        <p14:creationId xmlns:p14="http://schemas.microsoft.com/office/powerpoint/2010/main" val="31429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1952</a:t>
            </a:r>
            <a:endParaRPr lang="en-US" dirty="0"/>
          </a:p>
        </p:txBody>
      </p:sp>
      <p:sp>
        <p:nvSpPr>
          <p:cNvPr id="3" name="Content Placeholder 2"/>
          <p:cNvSpPr>
            <a:spLocks noGrp="1"/>
          </p:cNvSpPr>
          <p:nvPr>
            <p:ph idx="1"/>
          </p:nvPr>
        </p:nvSpPr>
        <p:spPr/>
        <p:txBody>
          <a:bodyPr/>
          <a:lstStyle/>
          <a:p>
            <a:r>
              <a:rPr lang="en-US" dirty="0"/>
              <a:t>Christine Jorgensen is the first American who comes forward publicly about being transgender and speaks openly </a:t>
            </a:r>
            <a:r>
              <a:rPr lang="en-US" dirty="0" smtClean="0"/>
              <a:t>about her </a:t>
            </a:r>
            <a:r>
              <a:rPr lang="en-US" dirty="0"/>
              <a:t>experiences with gender confirmation surgery and hormone replacement therapy. Her transition causes an international sensation, and for many, she is the first visible transgender person in the media.</a:t>
            </a:r>
          </a:p>
        </p:txBody>
      </p:sp>
    </p:spTree>
    <p:extLst>
      <p:ext uri="{BB962C8B-B14F-4D97-AF65-F5344CB8AC3E}">
        <p14:creationId xmlns:p14="http://schemas.microsoft.com/office/powerpoint/2010/main" val="2981588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1952</a:t>
            </a:r>
            <a:endParaRPr lang="en-US" dirty="0"/>
          </a:p>
        </p:txBody>
      </p:sp>
      <p:sp>
        <p:nvSpPr>
          <p:cNvPr id="3" name="Content Placeholder 2"/>
          <p:cNvSpPr>
            <a:spLocks noGrp="1"/>
          </p:cNvSpPr>
          <p:nvPr>
            <p:ph idx="1"/>
          </p:nvPr>
        </p:nvSpPr>
        <p:spPr/>
        <p:txBody>
          <a:bodyPr/>
          <a:lstStyle/>
          <a:p>
            <a:r>
              <a:rPr lang="en-US" dirty="0" smtClean="0"/>
              <a:t>The</a:t>
            </a:r>
            <a:r>
              <a:rPr lang="en-US" dirty="0"/>
              <a:t> </a:t>
            </a:r>
            <a:r>
              <a:rPr lang="en-US" b="1" dirty="0"/>
              <a:t>American Psychiatric Association’</a:t>
            </a:r>
            <a:r>
              <a:rPr lang="en-US" dirty="0"/>
              <a:t>s diagnostic manual lists homosexuality as a sociopathic personality disturbance that could be treated</a:t>
            </a:r>
          </a:p>
        </p:txBody>
      </p:sp>
    </p:spTree>
    <p:extLst>
      <p:ext uri="{BB962C8B-B14F-4D97-AF65-F5344CB8AC3E}">
        <p14:creationId xmlns:p14="http://schemas.microsoft.com/office/powerpoint/2010/main" val="2409572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1953</a:t>
            </a:r>
            <a:endParaRPr lang="en-US" dirty="0"/>
          </a:p>
        </p:txBody>
      </p:sp>
      <p:sp>
        <p:nvSpPr>
          <p:cNvPr id="3" name="Content Placeholder 2"/>
          <p:cNvSpPr>
            <a:spLocks noGrp="1"/>
          </p:cNvSpPr>
          <p:nvPr>
            <p:ph idx="1"/>
          </p:nvPr>
        </p:nvSpPr>
        <p:spPr/>
        <p:txBody>
          <a:bodyPr/>
          <a:lstStyle/>
          <a:p>
            <a:r>
              <a:rPr lang="en-US" dirty="0"/>
              <a:t> </a:t>
            </a:r>
            <a:r>
              <a:rPr lang="en-US" b="1" dirty="0"/>
              <a:t>Executive Order 10450</a:t>
            </a:r>
            <a:r>
              <a:rPr lang="en-US" dirty="0"/>
              <a:t> issued by President Dwight D. Eisenhower banning homosexuals from working for the federal government stating they are a security risk. This order stays in place until 1993 when President Bill Clinton and the U.S. Congress enact the “Don’t Ask, Don’t Tell” law.</a:t>
            </a:r>
          </a:p>
        </p:txBody>
      </p:sp>
    </p:spTree>
    <p:extLst>
      <p:ext uri="{BB962C8B-B14F-4D97-AF65-F5344CB8AC3E}">
        <p14:creationId xmlns:p14="http://schemas.microsoft.com/office/powerpoint/2010/main" val="4210377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1955</a:t>
            </a:r>
            <a:endParaRPr lang="en-US" dirty="0"/>
          </a:p>
        </p:txBody>
      </p:sp>
      <p:sp>
        <p:nvSpPr>
          <p:cNvPr id="3" name="Content Placeholder 2"/>
          <p:cNvSpPr>
            <a:spLocks noGrp="1"/>
          </p:cNvSpPr>
          <p:nvPr>
            <p:ph idx="1"/>
          </p:nvPr>
        </p:nvSpPr>
        <p:spPr/>
        <p:txBody>
          <a:bodyPr/>
          <a:lstStyle/>
          <a:p>
            <a:r>
              <a:rPr lang="en-US" dirty="0"/>
              <a:t>The Daughters of </a:t>
            </a:r>
            <a:r>
              <a:rPr lang="en-US" dirty="0" err="1"/>
              <a:t>Bilitis</a:t>
            </a:r>
            <a:r>
              <a:rPr lang="en-US" dirty="0"/>
              <a:t> (DOB), considered to be the first lesbian rights organization, is formed by Del Martin and Phyllis Lyon in San Francisco, California. The group is conceived as a social alternative to lesbian bars, which </a:t>
            </a:r>
            <a:r>
              <a:rPr lang="en-US" dirty="0" smtClean="0"/>
              <a:t>were considered </a:t>
            </a:r>
            <a:r>
              <a:rPr lang="en-US" dirty="0"/>
              <a:t>illegal and thus subject to raids and police harassment.</a:t>
            </a:r>
          </a:p>
        </p:txBody>
      </p:sp>
    </p:spTree>
    <p:extLst>
      <p:ext uri="{BB962C8B-B14F-4D97-AF65-F5344CB8AC3E}">
        <p14:creationId xmlns:p14="http://schemas.microsoft.com/office/powerpoint/2010/main" val="1570149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1955</a:t>
            </a:r>
            <a:endParaRPr lang="en-US" dirty="0"/>
          </a:p>
        </p:txBody>
      </p:sp>
      <p:sp>
        <p:nvSpPr>
          <p:cNvPr id="3" name="Content Placeholder 2"/>
          <p:cNvSpPr>
            <a:spLocks noGrp="1"/>
          </p:cNvSpPr>
          <p:nvPr>
            <p:ph idx="1"/>
          </p:nvPr>
        </p:nvSpPr>
        <p:spPr/>
        <p:txBody>
          <a:bodyPr/>
          <a:lstStyle/>
          <a:p>
            <a:r>
              <a:rPr lang="en-US" b="1" dirty="0"/>
              <a:t>Gay – </a:t>
            </a:r>
            <a:r>
              <a:rPr lang="en-US" dirty="0" smtClean="0"/>
              <a:t> </a:t>
            </a:r>
            <a:r>
              <a:rPr lang="en-US" dirty="0"/>
              <a:t>the term gay was used throughout Europe earlier, but this is the year most agree that gay came to mean same-sex relationships between men.</a:t>
            </a:r>
            <a:r>
              <a:rPr lang="en-US" dirty="0" smtClean="0"/>
              <a:t/>
            </a:r>
            <a:br>
              <a:rPr lang="en-US" dirty="0" smtClean="0"/>
            </a:br>
            <a:endParaRPr lang="en-US" dirty="0"/>
          </a:p>
        </p:txBody>
      </p:sp>
    </p:spTree>
    <p:extLst>
      <p:ext uri="{BB962C8B-B14F-4D97-AF65-F5344CB8AC3E}">
        <p14:creationId xmlns:p14="http://schemas.microsoft.com/office/powerpoint/2010/main" val="356832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1956</a:t>
            </a:r>
            <a:endParaRPr lang="en-US" dirty="0"/>
          </a:p>
        </p:txBody>
      </p:sp>
      <p:sp>
        <p:nvSpPr>
          <p:cNvPr id="3" name="Content Placeholder 2"/>
          <p:cNvSpPr>
            <a:spLocks noGrp="1"/>
          </p:cNvSpPr>
          <p:nvPr>
            <p:ph idx="1"/>
          </p:nvPr>
        </p:nvSpPr>
        <p:spPr/>
        <p:txBody>
          <a:bodyPr/>
          <a:lstStyle/>
          <a:p>
            <a:r>
              <a:rPr lang="en-US" dirty="0"/>
              <a:t>James Baldwin, African‐American novelist and intellectual, publishes his first novel, Giovanni’s </a:t>
            </a:r>
            <a:r>
              <a:rPr lang="en-US" dirty="0" smtClean="0"/>
              <a:t>Room, a </a:t>
            </a:r>
            <a:r>
              <a:rPr lang="en-US" dirty="0"/>
              <a:t>critically acclaimed work that explores bisexuality, as well as intimate </a:t>
            </a:r>
            <a:r>
              <a:rPr lang="en-US" dirty="0" smtClean="0"/>
              <a:t>relationships between </a:t>
            </a:r>
            <a:r>
              <a:rPr lang="en-US" dirty="0"/>
              <a:t>men.</a:t>
            </a:r>
          </a:p>
        </p:txBody>
      </p:sp>
    </p:spTree>
    <p:extLst>
      <p:ext uri="{BB962C8B-B14F-4D97-AF65-F5344CB8AC3E}">
        <p14:creationId xmlns:p14="http://schemas.microsoft.com/office/powerpoint/2010/main" val="20999253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1958</a:t>
            </a:r>
            <a:endParaRPr lang="en-US" dirty="0"/>
          </a:p>
        </p:txBody>
      </p:sp>
      <p:sp>
        <p:nvSpPr>
          <p:cNvPr id="3" name="Content Placeholder 2"/>
          <p:cNvSpPr>
            <a:spLocks noGrp="1"/>
          </p:cNvSpPr>
          <p:nvPr>
            <p:ph idx="1"/>
          </p:nvPr>
        </p:nvSpPr>
        <p:spPr/>
        <p:txBody>
          <a:bodyPr/>
          <a:lstStyle/>
          <a:p>
            <a:r>
              <a:rPr lang="en-US" dirty="0"/>
              <a:t> </a:t>
            </a:r>
            <a:r>
              <a:rPr lang="en-US" b="1" dirty="0"/>
              <a:t>One v. </a:t>
            </a:r>
            <a:r>
              <a:rPr lang="en-US" b="1" dirty="0" err="1"/>
              <a:t>Olesen</a:t>
            </a:r>
            <a:r>
              <a:rPr lang="en-US" b="1" dirty="0"/>
              <a:t> (Supreme Court Decision)</a:t>
            </a:r>
            <a:r>
              <a:rPr lang="en-US" dirty="0" smtClean="0"/>
              <a:t/>
            </a:r>
            <a:br>
              <a:rPr lang="en-US" dirty="0" smtClean="0"/>
            </a:br>
            <a:r>
              <a:rPr lang="en-US" dirty="0"/>
              <a:t>Without oral arguments, the Supreme Court issued a decision stating that first amendment free speech rights protected the publishing of “One Magazine”. Up to this point in time the U.S. Postal Service had the power to open any magazine or mail they determined to be “obscene, lewd, and/or lascivious.” They also had the power to keep lists of people who received such publications; and had lists of homosexual men who received the publication, “One Magazine.” The publication was a gay man’s publication associated with the </a:t>
            </a:r>
            <a:r>
              <a:rPr lang="en-US" dirty="0" err="1"/>
              <a:t>Mattachine</a:t>
            </a:r>
            <a:r>
              <a:rPr lang="en-US" dirty="0"/>
              <a:t> Society.</a:t>
            </a:r>
          </a:p>
        </p:txBody>
      </p:sp>
    </p:spTree>
    <p:extLst>
      <p:ext uri="{BB962C8B-B14F-4D97-AF65-F5344CB8AC3E}">
        <p14:creationId xmlns:p14="http://schemas.microsoft.com/office/powerpoint/2010/main" val="15792213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1962</a:t>
            </a:r>
            <a:endParaRPr lang="en-US" dirty="0"/>
          </a:p>
        </p:txBody>
      </p:sp>
      <p:sp>
        <p:nvSpPr>
          <p:cNvPr id="3" name="Content Placeholder 2"/>
          <p:cNvSpPr>
            <a:spLocks noGrp="1"/>
          </p:cNvSpPr>
          <p:nvPr>
            <p:ph idx="1"/>
          </p:nvPr>
        </p:nvSpPr>
        <p:spPr/>
        <p:txBody>
          <a:bodyPr/>
          <a:lstStyle/>
          <a:p>
            <a:r>
              <a:rPr lang="en-US" dirty="0"/>
              <a:t>Illinois becomes the first U.S. state to remove sodomy law from its criminal code.</a:t>
            </a:r>
          </a:p>
        </p:txBody>
      </p:sp>
    </p:spTree>
    <p:extLst>
      <p:ext uri="{BB962C8B-B14F-4D97-AF65-F5344CB8AC3E}">
        <p14:creationId xmlns:p14="http://schemas.microsoft.com/office/powerpoint/2010/main" val="2878199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1963</a:t>
            </a:r>
            <a:endParaRPr lang="en-US" dirty="0"/>
          </a:p>
        </p:txBody>
      </p:sp>
      <p:sp>
        <p:nvSpPr>
          <p:cNvPr id="3" name="Content Placeholder 2"/>
          <p:cNvSpPr>
            <a:spLocks noGrp="1"/>
          </p:cNvSpPr>
          <p:nvPr>
            <p:ph idx="1"/>
          </p:nvPr>
        </p:nvSpPr>
        <p:spPr/>
        <p:txBody>
          <a:bodyPr/>
          <a:lstStyle/>
          <a:p>
            <a:r>
              <a:rPr lang="en-US" dirty="0"/>
              <a:t>Bayard Rustin, noted civil rights activist and gay man, is the chief organizer behind the historic March on Washington, which culminates with Dr. Martin Luther King’s famous “I Have a Dream” speech.</a:t>
            </a:r>
          </a:p>
        </p:txBody>
      </p:sp>
    </p:spTree>
    <p:extLst>
      <p:ext uri="{BB962C8B-B14F-4D97-AF65-F5344CB8AC3E}">
        <p14:creationId xmlns:p14="http://schemas.microsoft.com/office/powerpoint/2010/main" val="501469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1964</a:t>
            </a:r>
            <a:endParaRPr lang="en-US" dirty="0"/>
          </a:p>
        </p:txBody>
      </p:sp>
      <p:sp>
        <p:nvSpPr>
          <p:cNvPr id="3" name="Content Placeholder 2"/>
          <p:cNvSpPr>
            <a:spLocks noGrp="1"/>
          </p:cNvSpPr>
          <p:nvPr>
            <p:ph idx="1"/>
          </p:nvPr>
        </p:nvSpPr>
        <p:spPr/>
        <p:txBody>
          <a:bodyPr/>
          <a:lstStyle/>
          <a:p>
            <a:r>
              <a:rPr lang="en-US" dirty="0"/>
              <a:t>The first gay rights demonstration in the USA takes place on September 19th at the Whitehall Induction Center in New York City, protesting against discrimination in the military.</a:t>
            </a:r>
          </a:p>
        </p:txBody>
      </p:sp>
    </p:spTree>
    <p:extLst>
      <p:ext uri="{BB962C8B-B14F-4D97-AF65-F5344CB8AC3E}">
        <p14:creationId xmlns:p14="http://schemas.microsoft.com/office/powerpoint/2010/main" val="2441810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1965</a:t>
            </a:r>
            <a:endParaRPr lang="en-US" dirty="0"/>
          </a:p>
        </p:txBody>
      </p:sp>
      <p:sp>
        <p:nvSpPr>
          <p:cNvPr id="3" name="Content Placeholder 2"/>
          <p:cNvSpPr>
            <a:spLocks noGrp="1"/>
          </p:cNvSpPr>
          <p:nvPr>
            <p:ph idx="1"/>
          </p:nvPr>
        </p:nvSpPr>
        <p:spPr/>
        <p:txBody>
          <a:bodyPr/>
          <a:lstStyle/>
          <a:p>
            <a:r>
              <a:rPr lang="en-US" b="1" dirty="0"/>
              <a:t>Transgender – </a:t>
            </a:r>
            <a:r>
              <a:rPr lang="en-US" dirty="0" smtClean="0"/>
              <a:t> </a:t>
            </a:r>
            <a:r>
              <a:rPr lang="en-US" dirty="0"/>
              <a:t>John </a:t>
            </a:r>
            <a:r>
              <a:rPr lang="en-US" dirty="0" err="1"/>
              <a:t>Oliven</a:t>
            </a:r>
            <a:r>
              <a:rPr lang="en-US" dirty="0"/>
              <a:t>, in his book, Sexual Hygiene and Pathology, used the term transgender to mean a person who identifies with a gender other than the one they were assigned at birth</a:t>
            </a:r>
            <a:r>
              <a:rPr lang="en-US" dirty="0" smtClean="0"/>
              <a:t>.</a:t>
            </a:r>
            <a:endParaRPr lang="en-US" dirty="0"/>
          </a:p>
        </p:txBody>
      </p:sp>
    </p:spTree>
    <p:extLst>
      <p:ext uri="{BB962C8B-B14F-4D97-AF65-F5344CB8AC3E}">
        <p14:creationId xmlns:p14="http://schemas.microsoft.com/office/powerpoint/2010/main" val="28355271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1966</a:t>
            </a:r>
            <a:endParaRPr lang="en-US" dirty="0"/>
          </a:p>
        </p:txBody>
      </p:sp>
      <p:sp>
        <p:nvSpPr>
          <p:cNvPr id="3" name="Content Placeholder 2"/>
          <p:cNvSpPr>
            <a:spLocks noGrp="1"/>
          </p:cNvSpPr>
          <p:nvPr>
            <p:ph idx="1"/>
          </p:nvPr>
        </p:nvSpPr>
        <p:spPr/>
        <p:txBody>
          <a:bodyPr/>
          <a:lstStyle/>
          <a:p>
            <a:r>
              <a:rPr lang="en-US" dirty="0"/>
              <a:t> </a:t>
            </a:r>
            <a:r>
              <a:rPr lang="en-US" b="1" dirty="0"/>
              <a:t>Compton’s Cafeteria Riot</a:t>
            </a:r>
            <a:r>
              <a:rPr lang="en-US" dirty="0"/>
              <a:t>, San Francisco. Transgender and drag queens in San Francisco reacted to ongoing harassment by the police force. After several days, the protests stopped. One of the outgrowths was the establishment of the </a:t>
            </a:r>
            <a:r>
              <a:rPr lang="en-US" b="1" dirty="0"/>
              <a:t>National Transsexual Counseling Unit (NTCU)</a:t>
            </a:r>
            <a:r>
              <a:rPr lang="en-US" dirty="0"/>
              <a:t> in support of transgender people.</a:t>
            </a:r>
          </a:p>
        </p:txBody>
      </p:sp>
    </p:spTree>
    <p:extLst>
      <p:ext uri="{BB962C8B-B14F-4D97-AF65-F5344CB8AC3E}">
        <p14:creationId xmlns:p14="http://schemas.microsoft.com/office/powerpoint/2010/main" val="15742071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1969</a:t>
            </a:r>
            <a:endParaRPr lang="en-US" dirty="0"/>
          </a:p>
        </p:txBody>
      </p:sp>
      <p:sp>
        <p:nvSpPr>
          <p:cNvPr id="3" name="Content Placeholder 2"/>
          <p:cNvSpPr>
            <a:spLocks noGrp="1"/>
          </p:cNvSpPr>
          <p:nvPr>
            <p:ph idx="1"/>
          </p:nvPr>
        </p:nvSpPr>
        <p:spPr/>
        <p:txBody>
          <a:bodyPr/>
          <a:lstStyle/>
          <a:p>
            <a:r>
              <a:rPr lang="en-US" dirty="0"/>
              <a:t>Police raid the Stonewall Inn in New York City in the early hours of June 28. This leads to four days of struggle between police and LGBTQ people. Transgender people, LGBTQ people of color and youth are a major part of these “riots” that mark the birth of the modern LGBTQ movement.</a:t>
            </a:r>
          </a:p>
        </p:txBody>
      </p:sp>
    </p:spTree>
    <p:extLst>
      <p:ext uri="{BB962C8B-B14F-4D97-AF65-F5344CB8AC3E}">
        <p14:creationId xmlns:p14="http://schemas.microsoft.com/office/powerpoint/2010/main" val="32448666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1970’s</a:t>
            </a:r>
            <a:endParaRPr lang="en-US" dirty="0"/>
          </a:p>
        </p:txBody>
      </p:sp>
      <p:sp>
        <p:nvSpPr>
          <p:cNvPr id="3" name="Content Placeholder 2"/>
          <p:cNvSpPr>
            <a:spLocks noGrp="1"/>
          </p:cNvSpPr>
          <p:nvPr>
            <p:ph idx="1"/>
          </p:nvPr>
        </p:nvSpPr>
        <p:spPr/>
        <p:txBody>
          <a:bodyPr/>
          <a:lstStyle/>
          <a:p>
            <a:r>
              <a:rPr lang="en-US" dirty="0" smtClean="0"/>
              <a:t>Teresa </a:t>
            </a:r>
            <a:r>
              <a:rPr lang="en-US" dirty="0"/>
              <a:t>Rankin kept her sexual orientation private while organizing textile workers at J.P. Stevens in North Carolina, relying on the lesbian social scene in nearby Washington, D.C. for community. When the Amalgamated Clothing and Textile Workers Union (ACTWU) offered her an organizing position in a small town in Virginia, Rankin, turned down the opportunity fearing isolation due to her sexual orientation.</a:t>
            </a:r>
          </a:p>
        </p:txBody>
      </p:sp>
    </p:spTree>
    <p:extLst>
      <p:ext uri="{BB962C8B-B14F-4D97-AF65-F5344CB8AC3E}">
        <p14:creationId xmlns:p14="http://schemas.microsoft.com/office/powerpoint/2010/main" val="23360553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1970</a:t>
            </a:r>
            <a:endParaRPr lang="en-US" dirty="0"/>
          </a:p>
        </p:txBody>
      </p:sp>
      <p:sp>
        <p:nvSpPr>
          <p:cNvPr id="3" name="Content Placeholder 2"/>
          <p:cNvSpPr>
            <a:spLocks noGrp="1"/>
          </p:cNvSpPr>
          <p:nvPr>
            <p:ph idx="1"/>
          </p:nvPr>
        </p:nvSpPr>
        <p:spPr/>
        <p:txBody>
          <a:bodyPr/>
          <a:lstStyle/>
          <a:p>
            <a:r>
              <a:rPr lang="en-US" dirty="0"/>
              <a:t>The first “Gay Liberation Day March” is held in New York City.</a:t>
            </a:r>
          </a:p>
        </p:txBody>
      </p:sp>
    </p:spTree>
    <p:extLst>
      <p:ext uri="{BB962C8B-B14F-4D97-AF65-F5344CB8AC3E}">
        <p14:creationId xmlns:p14="http://schemas.microsoft.com/office/powerpoint/2010/main" val="16636675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1973</a:t>
            </a:r>
            <a:endParaRPr lang="en-US" dirty="0"/>
          </a:p>
        </p:txBody>
      </p:sp>
      <p:sp>
        <p:nvSpPr>
          <p:cNvPr id="3" name="Content Placeholder 2"/>
          <p:cNvSpPr>
            <a:spLocks noGrp="1"/>
          </p:cNvSpPr>
          <p:nvPr>
            <p:ph idx="1"/>
          </p:nvPr>
        </p:nvSpPr>
        <p:spPr/>
        <p:txBody>
          <a:bodyPr/>
          <a:lstStyle/>
          <a:p>
            <a:r>
              <a:rPr lang="en-US" dirty="0"/>
              <a:t>The </a:t>
            </a:r>
            <a:r>
              <a:rPr lang="en-US" b="1" dirty="0"/>
              <a:t>American Psychiatric Association,</a:t>
            </a:r>
            <a:r>
              <a:rPr lang="en-US" dirty="0"/>
              <a:t> after considerable advocacy by Frank </a:t>
            </a:r>
            <a:r>
              <a:rPr lang="en-US" dirty="0" err="1"/>
              <a:t>Kameny</a:t>
            </a:r>
            <a:r>
              <a:rPr lang="en-US" dirty="0"/>
              <a:t> and members of the </a:t>
            </a:r>
            <a:r>
              <a:rPr lang="en-US" dirty="0" err="1"/>
              <a:t>Mattachine</a:t>
            </a:r>
            <a:r>
              <a:rPr lang="en-US" dirty="0"/>
              <a:t> Society, changed the classification of homosexuality as a mental disorder. It was not until 1987 that homosexuality was completely removed from the APA list of mental disorders. The APA found that “the latest and best scientific evidence shows that sexual orientation and expressions of gender identity occur naturally…and that in short, there is no scientific evidence that sexual orientation, be it heterosexual, homosexual or otherwise, is a freewill choice.”</a:t>
            </a:r>
          </a:p>
        </p:txBody>
      </p:sp>
    </p:spTree>
    <p:extLst>
      <p:ext uri="{BB962C8B-B14F-4D97-AF65-F5344CB8AC3E}">
        <p14:creationId xmlns:p14="http://schemas.microsoft.com/office/powerpoint/2010/main" val="33944078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1974</a:t>
            </a:r>
            <a:endParaRPr lang="en-US" dirty="0"/>
          </a:p>
        </p:txBody>
      </p:sp>
      <p:sp>
        <p:nvSpPr>
          <p:cNvPr id="3" name="Content Placeholder 2"/>
          <p:cNvSpPr>
            <a:spLocks noGrp="1"/>
          </p:cNvSpPr>
          <p:nvPr>
            <p:ph idx="1"/>
          </p:nvPr>
        </p:nvSpPr>
        <p:spPr/>
        <p:txBody>
          <a:bodyPr/>
          <a:lstStyle/>
          <a:p>
            <a:r>
              <a:rPr lang="en-US" b="1" dirty="0"/>
              <a:t>Elaine Noble</a:t>
            </a:r>
            <a:r>
              <a:rPr lang="en-US" dirty="0"/>
              <a:t> becomes the first openly gay person to be elected as a state legislator; she served in the Massachusetts State House of Representatives for two terms.</a:t>
            </a:r>
          </a:p>
          <a:p>
            <a:pPr marL="0" indent="0">
              <a:buNone/>
            </a:pPr>
            <a:endParaRPr lang="en-US" dirty="0"/>
          </a:p>
        </p:txBody>
      </p:sp>
    </p:spTree>
    <p:extLst>
      <p:ext uri="{BB962C8B-B14F-4D97-AF65-F5344CB8AC3E}">
        <p14:creationId xmlns:p14="http://schemas.microsoft.com/office/powerpoint/2010/main" val="41374259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1977</a:t>
            </a:r>
            <a:endParaRPr lang="en-US" dirty="0"/>
          </a:p>
        </p:txBody>
      </p:sp>
      <p:sp>
        <p:nvSpPr>
          <p:cNvPr id="3" name="Content Placeholder 2"/>
          <p:cNvSpPr>
            <a:spLocks noGrp="1"/>
          </p:cNvSpPr>
          <p:nvPr>
            <p:ph idx="1"/>
          </p:nvPr>
        </p:nvSpPr>
        <p:spPr/>
        <p:txBody>
          <a:bodyPr/>
          <a:lstStyle/>
          <a:p>
            <a:r>
              <a:rPr lang="en-US" dirty="0"/>
              <a:t> </a:t>
            </a:r>
            <a:r>
              <a:rPr lang="en-US" dirty="0" smtClean="0"/>
              <a:t>In </a:t>
            </a:r>
            <a:r>
              <a:rPr lang="en-US" dirty="0"/>
              <a:t>San Francisco Howard Wallace campaigned for the boycott of Coors beer because of its anti-union and anti-gay policies. In 1983, Wallace and other activists formed the Lesbian/Gay Labor Alliance of San Francisco.</a:t>
            </a:r>
          </a:p>
        </p:txBody>
      </p:sp>
    </p:spTree>
    <p:extLst>
      <p:ext uri="{BB962C8B-B14F-4D97-AF65-F5344CB8AC3E}">
        <p14:creationId xmlns:p14="http://schemas.microsoft.com/office/powerpoint/2010/main" val="29380189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1977</a:t>
            </a:r>
            <a:endParaRPr lang="en-US" dirty="0"/>
          </a:p>
        </p:txBody>
      </p:sp>
      <p:sp>
        <p:nvSpPr>
          <p:cNvPr id="3" name="Content Placeholder 2"/>
          <p:cNvSpPr>
            <a:spLocks noGrp="1"/>
          </p:cNvSpPr>
          <p:nvPr>
            <p:ph idx="1"/>
          </p:nvPr>
        </p:nvSpPr>
        <p:spPr/>
        <p:txBody>
          <a:bodyPr>
            <a:normAutofit lnSpcReduction="10000"/>
          </a:bodyPr>
          <a:lstStyle/>
          <a:p>
            <a:r>
              <a:rPr lang="en-US" b="1" dirty="0"/>
              <a:t>Anita Bryant,</a:t>
            </a:r>
            <a:r>
              <a:rPr lang="en-US" dirty="0"/>
              <a:t> former American singer and Miss America Pageant winner formed a group called “Save Our Children” to protest against a Dade County, Florida ordinance preventing discrimination against homosexuals. Her campaign was successful and the law was repealed. Gay and lesbian activists and organizations, including Harvey Milk, condemned the action and in response, boycotted Florida Citrus Commission products, for which Bryant was a spokesperson. In 1980, Bryant was fired as the spokesperson for the Florida Citrus Commission and in 1998, a new gay and lesbian rights ordinance was passed. This was one of the first times the LGBT community realized the political power they possessed.</a:t>
            </a:r>
          </a:p>
        </p:txBody>
      </p:sp>
    </p:spTree>
    <p:extLst>
      <p:ext uri="{BB962C8B-B14F-4D97-AF65-F5344CB8AC3E}">
        <p14:creationId xmlns:p14="http://schemas.microsoft.com/office/powerpoint/2010/main" val="14789465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1977</a:t>
            </a:r>
            <a:endParaRPr lang="en-US" dirty="0"/>
          </a:p>
        </p:txBody>
      </p:sp>
      <p:sp>
        <p:nvSpPr>
          <p:cNvPr id="3" name="Content Placeholder 2"/>
          <p:cNvSpPr>
            <a:spLocks noGrp="1"/>
          </p:cNvSpPr>
          <p:nvPr>
            <p:ph idx="1"/>
          </p:nvPr>
        </p:nvSpPr>
        <p:spPr/>
        <p:txBody>
          <a:bodyPr/>
          <a:lstStyle/>
          <a:p>
            <a:r>
              <a:rPr lang="en-US" dirty="0" smtClean="0"/>
              <a:t>Harvey </a:t>
            </a:r>
            <a:r>
              <a:rPr lang="en-US" dirty="0"/>
              <a:t>Milk becomes the first openly gay person to be elected to public office in California when he wins a seat on the San Francisco Board of Supervisors.</a:t>
            </a:r>
          </a:p>
        </p:txBody>
      </p:sp>
    </p:spTree>
    <p:extLst>
      <p:ext uri="{BB962C8B-B14F-4D97-AF65-F5344CB8AC3E}">
        <p14:creationId xmlns:p14="http://schemas.microsoft.com/office/powerpoint/2010/main" val="23473644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1978</a:t>
            </a:r>
            <a:endParaRPr lang="en-US" dirty="0"/>
          </a:p>
        </p:txBody>
      </p:sp>
      <p:sp>
        <p:nvSpPr>
          <p:cNvPr id="3" name="Content Placeholder 2"/>
          <p:cNvSpPr>
            <a:spLocks noGrp="1"/>
          </p:cNvSpPr>
          <p:nvPr>
            <p:ph idx="1"/>
          </p:nvPr>
        </p:nvSpPr>
        <p:spPr/>
        <p:txBody>
          <a:bodyPr/>
          <a:lstStyle/>
          <a:p>
            <a:r>
              <a:rPr lang="en-US" b="1" dirty="0"/>
              <a:t>The Briggs Initiative</a:t>
            </a:r>
            <a:r>
              <a:rPr lang="en-US" dirty="0"/>
              <a:t>, a statewide proposition in California, was defeated by 58% of the voters. The initiative would have banned gays and lesbians from working in California’s public schools.</a:t>
            </a:r>
          </a:p>
        </p:txBody>
      </p:sp>
    </p:spTree>
    <p:extLst>
      <p:ext uri="{BB962C8B-B14F-4D97-AF65-F5344CB8AC3E}">
        <p14:creationId xmlns:p14="http://schemas.microsoft.com/office/powerpoint/2010/main" val="27661437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1978</a:t>
            </a:r>
            <a:endParaRPr lang="en-US" dirty="0"/>
          </a:p>
        </p:txBody>
      </p:sp>
      <p:sp>
        <p:nvSpPr>
          <p:cNvPr id="3" name="Content Placeholder 2"/>
          <p:cNvSpPr>
            <a:spLocks noGrp="1"/>
          </p:cNvSpPr>
          <p:nvPr>
            <p:ph idx="1"/>
          </p:nvPr>
        </p:nvSpPr>
        <p:spPr/>
        <p:txBody>
          <a:bodyPr/>
          <a:lstStyle/>
          <a:p>
            <a:r>
              <a:rPr lang="en-US" dirty="0"/>
              <a:t> San Francisco Supervisor </a:t>
            </a:r>
            <a:r>
              <a:rPr lang="en-US" b="1" dirty="0"/>
              <a:t>Harvey Milk</a:t>
            </a:r>
            <a:r>
              <a:rPr lang="en-US" dirty="0"/>
              <a:t> is assassinated along with Mayor George </a:t>
            </a:r>
            <a:r>
              <a:rPr lang="en-US" dirty="0" err="1"/>
              <a:t>Moscone</a:t>
            </a:r>
            <a:r>
              <a:rPr lang="en-US" dirty="0"/>
              <a:t>. Supervisor Dan White is convicted of voluntary manslaughter and is sentenced to seven years in prison</a:t>
            </a:r>
          </a:p>
        </p:txBody>
      </p:sp>
    </p:spTree>
    <p:extLst>
      <p:ext uri="{BB962C8B-B14F-4D97-AF65-F5344CB8AC3E}">
        <p14:creationId xmlns:p14="http://schemas.microsoft.com/office/powerpoint/2010/main" val="2305349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1979</a:t>
            </a:r>
            <a:endParaRPr lang="en-US" dirty="0"/>
          </a:p>
        </p:txBody>
      </p:sp>
      <p:sp>
        <p:nvSpPr>
          <p:cNvPr id="3" name="Content Placeholder 2"/>
          <p:cNvSpPr>
            <a:spLocks noGrp="1"/>
          </p:cNvSpPr>
          <p:nvPr>
            <p:ph idx="1"/>
          </p:nvPr>
        </p:nvSpPr>
        <p:spPr/>
        <p:txBody>
          <a:bodyPr/>
          <a:lstStyle/>
          <a:p>
            <a:r>
              <a:rPr lang="en-US" b="1" dirty="0"/>
              <a:t>National March on Washington for Lesbian and Gay Rights.</a:t>
            </a:r>
            <a:r>
              <a:rPr lang="en-US" dirty="0"/>
              <a:t> Over 100,000 people gathered in support of gay and lesbian rights.</a:t>
            </a:r>
          </a:p>
        </p:txBody>
      </p:sp>
    </p:spTree>
    <p:extLst>
      <p:ext uri="{BB962C8B-B14F-4D97-AF65-F5344CB8AC3E}">
        <p14:creationId xmlns:p14="http://schemas.microsoft.com/office/powerpoint/2010/main" val="9489316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1980</a:t>
            </a:r>
            <a:endParaRPr lang="en-US" dirty="0"/>
          </a:p>
        </p:txBody>
      </p:sp>
      <p:sp>
        <p:nvSpPr>
          <p:cNvPr id="3" name="Content Placeholder 2"/>
          <p:cNvSpPr>
            <a:spLocks noGrp="1"/>
          </p:cNvSpPr>
          <p:nvPr>
            <p:ph idx="1"/>
          </p:nvPr>
        </p:nvSpPr>
        <p:spPr/>
        <p:txBody>
          <a:bodyPr/>
          <a:lstStyle/>
          <a:p>
            <a:r>
              <a:rPr lang="en-US" dirty="0"/>
              <a:t> </a:t>
            </a:r>
            <a:r>
              <a:rPr lang="en-US" dirty="0" smtClean="0"/>
              <a:t>The </a:t>
            </a:r>
            <a:r>
              <a:rPr lang="en-US" dirty="0"/>
              <a:t>Democratic National Convention was the first American political party to officially incorporate a plank preventing discrimination by sexual orientation into their platform. Though the language employed was very general, it was a significant advancement in the gay liberation movement, called “a clear victory” by gay rights activists (“</a:t>
            </a:r>
            <a:r>
              <a:rPr lang="en-US" dirty="0" err="1"/>
              <a:t>TheWorld</a:t>
            </a:r>
            <a:r>
              <a:rPr lang="en-US" dirty="0"/>
              <a:t>”). Both Ted Kennedy and Jimmy Carter, the Democratic Party’s 1980 candidates for President, supported the addition of gay rights to the platform.</a:t>
            </a:r>
          </a:p>
        </p:txBody>
      </p:sp>
    </p:spTree>
    <p:extLst>
      <p:ext uri="{BB962C8B-B14F-4D97-AF65-F5344CB8AC3E}">
        <p14:creationId xmlns:p14="http://schemas.microsoft.com/office/powerpoint/2010/main" val="6285870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1981</a:t>
            </a:r>
            <a:endParaRPr lang="en-US" dirty="0"/>
          </a:p>
        </p:txBody>
      </p:sp>
      <p:sp>
        <p:nvSpPr>
          <p:cNvPr id="3" name="Content Placeholder 2"/>
          <p:cNvSpPr>
            <a:spLocks noGrp="1"/>
          </p:cNvSpPr>
          <p:nvPr>
            <p:ph idx="1"/>
          </p:nvPr>
        </p:nvSpPr>
        <p:spPr/>
        <p:txBody>
          <a:bodyPr/>
          <a:lstStyle/>
          <a:p>
            <a:r>
              <a:rPr lang="en-US" dirty="0"/>
              <a:t>Nearly 800 people are infected with GRID (Gay‐Related Immunodeficiency Disorder). The name is changed to AIDS by the year’s end.</a:t>
            </a:r>
          </a:p>
        </p:txBody>
      </p:sp>
    </p:spTree>
    <p:extLst>
      <p:ext uri="{BB962C8B-B14F-4D97-AF65-F5344CB8AC3E}">
        <p14:creationId xmlns:p14="http://schemas.microsoft.com/office/powerpoint/2010/main" val="13031966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1984</a:t>
            </a:r>
            <a:endParaRPr lang="en-US" dirty="0"/>
          </a:p>
        </p:txBody>
      </p:sp>
      <p:sp>
        <p:nvSpPr>
          <p:cNvPr id="3" name="Content Placeholder 2"/>
          <p:cNvSpPr>
            <a:spLocks noGrp="1"/>
          </p:cNvSpPr>
          <p:nvPr>
            <p:ph idx="1"/>
          </p:nvPr>
        </p:nvSpPr>
        <p:spPr/>
        <p:txBody>
          <a:bodyPr/>
          <a:lstStyle/>
          <a:p>
            <a:r>
              <a:rPr lang="en-US" dirty="0"/>
              <a:t>Virginia Uribe begins Project 10, a program to support LGBTQ students in a Los Angeles high school. The project is eventually adopted by the entire Los Angeles School District.</a:t>
            </a:r>
          </a:p>
        </p:txBody>
      </p:sp>
    </p:spTree>
    <p:extLst>
      <p:ext uri="{BB962C8B-B14F-4D97-AF65-F5344CB8AC3E}">
        <p14:creationId xmlns:p14="http://schemas.microsoft.com/office/powerpoint/2010/main" val="17697564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1985</a:t>
            </a:r>
            <a:endParaRPr lang="en-US" dirty="0"/>
          </a:p>
        </p:txBody>
      </p:sp>
      <p:sp>
        <p:nvSpPr>
          <p:cNvPr id="3" name="Content Placeholder 2"/>
          <p:cNvSpPr>
            <a:spLocks noGrp="1"/>
          </p:cNvSpPr>
          <p:nvPr>
            <p:ph idx="1"/>
          </p:nvPr>
        </p:nvSpPr>
        <p:spPr/>
        <p:txBody>
          <a:bodyPr/>
          <a:lstStyle/>
          <a:p>
            <a:r>
              <a:rPr lang="en-US" dirty="0"/>
              <a:t>The first memorial to the Nazi’s gay victims is unveiled at the </a:t>
            </a:r>
            <a:r>
              <a:rPr lang="en-US" dirty="0" err="1"/>
              <a:t>Neuengamme</a:t>
            </a:r>
            <a:r>
              <a:rPr lang="en-US" dirty="0"/>
              <a:t> concentration camp, a pink granite stone monument inscribed, “Dedicated to the Homosexual victims of National Socialism.”</a:t>
            </a:r>
          </a:p>
        </p:txBody>
      </p:sp>
    </p:spTree>
    <p:extLst>
      <p:ext uri="{BB962C8B-B14F-4D97-AF65-F5344CB8AC3E}">
        <p14:creationId xmlns:p14="http://schemas.microsoft.com/office/powerpoint/2010/main" val="24137359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1986</a:t>
            </a:r>
            <a:endParaRPr lang="en-US" dirty="0"/>
          </a:p>
        </p:txBody>
      </p:sp>
      <p:sp>
        <p:nvSpPr>
          <p:cNvPr id="3" name="Content Placeholder 2"/>
          <p:cNvSpPr>
            <a:spLocks noGrp="1"/>
          </p:cNvSpPr>
          <p:nvPr>
            <p:ph idx="1"/>
          </p:nvPr>
        </p:nvSpPr>
        <p:spPr/>
        <p:txBody>
          <a:bodyPr/>
          <a:lstStyle/>
          <a:p>
            <a:r>
              <a:rPr lang="en-US" dirty="0"/>
              <a:t> </a:t>
            </a:r>
            <a:r>
              <a:rPr lang="en-US" b="1" dirty="0"/>
              <a:t>Bowers v. Hardwick (Supreme Court Decision)</a:t>
            </a:r>
            <a:r>
              <a:rPr lang="en-US" dirty="0" smtClean="0"/>
              <a:t/>
            </a:r>
            <a:br>
              <a:rPr lang="en-US" dirty="0" smtClean="0"/>
            </a:br>
            <a:r>
              <a:rPr lang="en-US" dirty="0"/>
              <a:t>By a vote of 5-4 that a Georgia sodomy law criminalizing oral and anal sex in private between consenting adults was legal and that there were no constitutional protections for acts of sodomy. (Was overruled in 2003: See Lawrence v. Texas).</a:t>
            </a:r>
          </a:p>
        </p:txBody>
      </p:sp>
    </p:spTree>
    <p:extLst>
      <p:ext uri="{BB962C8B-B14F-4D97-AF65-F5344CB8AC3E}">
        <p14:creationId xmlns:p14="http://schemas.microsoft.com/office/powerpoint/2010/main" val="40495610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1987</a:t>
            </a:r>
            <a:endParaRPr lang="en-US" dirty="0"/>
          </a:p>
        </p:txBody>
      </p:sp>
      <p:sp>
        <p:nvSpPr>
          <p:cNvPr id="3" name="Content Placeholder 2"/>
          <p:cNvSpPr>
            <a:spLocks noGrp="1"/>
          </p:cNvSpPr>
          <p:nvPr>
            <p:ph idx="1"/>
          </p:nvPr>
        </p:nvSpPr>
        <p:spPr/>
        <p:txBody>
          <a:bodyPr/>
          <a:lstStyle/>
          <a:p>
            <a:r>
              <a:rPr lang="en-US" dirty="0"/>
              <a:t>ACT UP, a direct-action activist group, is founded in the LGBT Community Center in New York City to bring attention to AIDS-related issues using civil disobedience.</a:t>
            </a:r>
          </a:p>
        </p:txBody>
      </p:sp>
    </p:spTree>
    <p:extLst>
      <p:ext uri="{BB962C8B-B14F-4D97-AF65-F5344CB8AC3E}">
        <p14:creationId xmlns:p14="http://schemas.microsoft.com/office/powerpoint/2010/main" val="10485318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1989</a:t>
            </a:r>
            <a:endParaRPr lang="en-US" dirty="0"/>
          </a:p>
        </p:txBody>
      </p:sp>
      <p:sp>
        <p:nvSpPr>
          <p:cNvPr id="3" name="Content Placeholder 2"/>
          <p:cNvSpPr>
            <a:spLocks noGrp="1"/>
          </p:cNvSpPr>
          <p:nvPr>
            <p:ph idx="1"/>
          </p:nvPr>
        </p:nvSpPr>
        <p:spPr/>
        <p:txBody>
          <a:bodyPr/>
          <a:lstStyle/>
          <a:p>
            <a:r>
              <a:rPr lang="en-US" dirty="0"/>
              <a:t>Billy Tipton, a famous male jazz musician, dies. As a result, it becomes publicly known that Tipton was assigned female at birth but lived and identified as male for most of his adult life.</a:t>
            </a:r>
          </a:p>
        </p:txBody>
      </p:sp>
    </p:spTree>
    <p:extLst>
      <p:ext uri="{BB962C8B-B14F-4D97-AF65-F5344CB8AC3E}">
        <p14:creationId xmlns:p14="http://schemas.microsoft.com/office/powerpoint/2010/main" val="40411004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1991</a:t>
            </a:r>
            <a:endParaRPr lang="en-US" dirty="0"/>
          </a:p>
        </p:txBody>
      </p:sp>
      <p:sp>
        <p:nvSpPr>
          <p:cNvPr id="3" name="Content Placeholder 2"/>
          <p:cNvSpPr>
            <a:spLocks noGrp="1"/>
          </p:cNvSpPr>
          <p:nvPr>
            <p:ph idx="1"/>
          </p:nvPr>
        </p:nvSpPr>
        <p:spPr/>
        <p:txBody>
          <a:bodyPr/>
          <a:lstStyle/>
          <a:p>
            <a:r>
              <a:rPr lang="en-US" dirty="0"/>
              <a:t>Audre Lorde is named State Poet of New York. She is a critically acclaimed novelist, poet, and essayist who was </a:t>
            </a:r>
            <a:r>
              <a:rPr lang="en-US" dirty="0" smtClean="0"/>
              <a:t>also politically </a:t>
            </a:r>
            <a:r>
              <a:rPr lang="en-US" dirty="0"/>
              <a:t>active in the civil rights movements, a cofounder of The Kitchen Table Women of Color Press, and an editor of the lesbian journal “Chrysalis.”</a:t>
            </a:r>
          </a:p>
        </p:txBody>
      </p:sp>
    </p:spTree>
    <p:extLst>
      <p:ext uri="{BB962C8B-B14F-4D97-AF65-F5344CB8AC3E}">
        <p14:creationId xmlns:p14="http://schemas.microsoft.com/office/powerpoint/2010/main" val="14017387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1993</a:t>
            </a:r>
            <a:endParaRPr lang="en-US" dirty="0"/>
          </a:p>
        </p:txBody>
      </p:sp>
      <p:sp>
        <p:nvSpPr>
          <p:cNvPr id="3" name="Content Placeholder 2"/>
          <p:cNvSpPr>
            <a:spLocks noGrp="1"/>
          </p:cNvSpPr>
          <p:nvPr>
            <p:ph idx="1"/>
          </p:nvPr>
        </p:nvSpPr>
        <p:spPr/>
        <p:txBody>
          <a:bodyPr/>
          <a:lstStyle/>
          <a:p>
            <a:r>
              <a:rPr lang="en-US" dirty="0"/>
              <a:t>The U.S. Congress passed and President Bill Clinton signed </a:t>
            </a:r>
            <a:r>
              <a:rPr lang="en-US" b="1" dirty="0"/>
              <a:t>“Don’t Ask Don’t Tell”</a:t>
            </a:r>
            <a:r>
              <a:rPr lang="en-US" dirty="0"/>
              <a:t> that allowed gay and lesbian people to serve in the military. They would not be asked their sexual orientation during enlistment screening.</a:t>
            </a:r>
          </a:p>
        </p:txBody>
      </p:sp>
    </p:spTree>
    <p:extLst>
      <p:ext uri="{BB962C8B-B14F-4D97-AF65-F5344CB8AC3E}">
        <p14:creationId xmlns:p14="http://schemas.microsoft.com/office/powerpoint/2010/main" val="24039959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1993</a:t>
            </a:r>
            <a:endParaRPr lang="en-US" dirty="0"/>
          </a:p>
        </p:txBody>
      </p:sp>
      <p:sp>
        <p:nvSpPr>
          <p:cNvPr id="3" name="Content Placeholder 2"/>
          <p:cNvSpPr>
            <a:spLocks noGrp="1"/>
          </p:cNvSpPr>
          <p:nvPr>
            <p:ph idx="1"/>
          </p:nvPr>
        </p:nvSpPr>
        <p:spPr/>
        <p:txBody>
          <a:bodyPr/>
          <a:lstStyle/>
          <a:p>
            <a:r>
              <a:rPr lang="en-US" dirty="0" smtClean="0"/>
              <a:t>One thousand </a:t>
            </a:r>
            <a:r>
              <a:rPr lang="en-US" dirty="0"/>
              <a:t>members of the Service Employees International Union met at Local 250’s union hall in Oakland and founded SEIU’s Western Conference Lavender Caucus. (98) A few years later in 1997, Pride at Work, an organization dedicated to defending and promoting the rights of queer workers, formally affiliated with the AFL-CIO.</a:t>
            </a:r>
          </a:p>
        </p:txBody>
      </p:sp>
    </p:spTree>
    <p:extLst>
      <p:ext uri="{BB962C8B-B14F-4D97-AF65-F5344CB8AC3E}">
        <p14:creationId xmlns:p14="http://schemas.microsoft.com/office/powerpoint/2010/main" val="39604971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1994</a:t>
            </a:r>
            <a:endParaRPr lang="en-US" dirty="0"/>
          </a:p>
        </p:txBody>
      </p:sp>
      <p:sp>
        <p:nvSpPr>
          <p:cNvPr id="3" name="Content Placeholder 2"/>
          <p:cNvSpPr>
            <a:spLocks noGrp="1"/>
          </p:cNvSpPr>
          <p:nvPr>
            <p:ph idx="1"/>
          </p:nvPr>
        </p:nvSpPr>
        <p:spPr/>
        <p:txBody>
          <a:bodyPr/>
          <a:lstStyle/>
          <a:p>
            <a:r>
              <a:rPr lang="en-US" dirty="0"/>
              <a:t>Pedro Pablo Zamora (born Pedro Pablo Zamora y </a:t>
            </a:r>
            <a:r>
              <a:rPr lang="en-US" dirty="0" err="1"/>
              <a:t>Díaz</a:t>
            </a:r>
            <a:r>
              <a:rPr lang="en-US" dirty="0"/>
              <a:t>) was a Cuban- American AIDS educator and television personality. As one of the first openly gay men with AIDS to be portrayed in popular media, Zamora brought international attention to HIV/AIDS and LGBTQ issues and prejudices </a:t>
            </a:r>
            <a:r>
              <a:rPr lang="en-US" dirty="0" smtClean="0"/>
              <a:t>through his </a:t>
            </a:r>
            <a:r>
              <a:rPr lang="en-US" dirty="0"/>
              <a:t>appearance on MTV’s reality television series, The Real World: San Francisco.</a:t>
            </a:r>
          </a:p>
        </p:txBody>
      </p:sp>
    </p:spTree>
    <p:extLst>
      <p:ext uri="{BB962C8B-B14F-4D97-AF65-F5344CB8AC3E}">
        <p14:creationId xmlns:p14="http://schemas.microsoft.com/office/powerpoint/2010/main" val="7123117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1996</a:t>
            </a:r>
            <a:endParaRPr lang="en-US" dirty="0"/>
          </a:p>
        </p:txBody>
      </p:sp>
      <p:sp>
        <p:nvSpPr>
          <p:cNvPr id="3" name="Content Placeholder 2"/>
          <p:cNvSpPr>
            <a:spLocks noGrp="1"/>
          </p:cNvSpPr>
          <p:nvPr>
            <p:ph idx="1"/>
          </p:nvPr>
        </p:nvSpPr>
        <p:spPr/>
        <p:txBody>
          <a:bodyPr/>
          <a:lstStyle/>
          <a:p>
            <a:r>
              <a:rPr lang="en-US" dirty="0"/>
              <a:t>Kelli Peterson founds the Gay/ Straight Alliance at East High School in Salt Lake City, Utah. The city school board bans all “non‐ curricular” student clubs in order to keep the group from meeting.</a:t>
            </a:r>
          </a:p>
        </p:txBody>
      </p:sp>
    </p:spTree>
    <p:extLst>
      <p:ext uri="{BB962C8B-B14F-4D97-AF65-F5344CB8AC3E}">
        <p14:creationId xmlns:p14="http://schemas.microsoft.com/office/powerpoint/2010/main" val="30893985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1997</a:t>
            </a:r>
            <a:endParaRPr lang="en-US" dirty="0"/>
          </a:p>
        </p:txBody>
      </p:sp>
      <p:sp>
        <p:nvSpPr>
          <p:cNvPr id="3" name="Content Placeholder 2"/>
          <p:cNvSpPr>
            <a:spLocks noGrp="1"/>
          </p:cNvSpPr>
          <p:nvPr>
            <p:ph idx="1"/>
          </p:nvPr>
        </p:nvSpPr>
        <p:spPr/>
        <p:txBody>
          <a:bodyPr/>
          <a:lstStyle/>
          <a:p>
            <a:r>
              <a:rPr lang="en-US" b="0" i="0" dirty="0" smtClean="0">
                <a:solidFill>
                  <a:srgbClr val="33471F"/>
                </a:solidFill>
                <a:effectLst/>
                <a:latin typeface="Assistant"/>
              </a:rPr>
              <a:t> </a:t>
            </a:r>
            <a:r>
              <a:rPr lang="en-US" b="1" i="0" dirty="0" smtClean="0">
                <a:solidFill>
                  <a:srgbClr val="33471F"/>
                </a:solidFill>
                <a:effectLst/>
                <a:latin typeface="Assistant"/>
              </a:rPr>
              <a:t>Ellen DeGeneres</a:t>
            </a:r>
            <a:r>
              <a:rPr lang="en-US" b="0" i="0" dirty="0" smtClean="0">
                <a:solidFill>
                  <a:srgbClr val="33471F"/>
                </a:solidFill>
                <a:effectLst/>
                <a:latin typeface="Assistant"/>
              </a:rPr>
              <a:t>, a comedian, TV actor and television host was one of the first popular entertainers who publicly came out as a lesbian during an interview on the Oprah Winfrey show and then became the first openly gay character on the TV show, “Ellen.” She was then highlighted on the cover of Time Magazine and other news organizations. Her show was canceled the following year. </a:t>
            </a:r>
            <a:endParaRPr lang="en-US" dirty="0"/>
          </a:p>
        </p:txBody>
      </p:sp>
    </p:spTree>
    <p:extLst>
      <p:ext uri="{BB962C8B-B14F-4D97-AF65-F5344CB8AC3E}">
        <p14:creationId xmlns:p14="http://schemas.microsoft.com/office/powerpoint/2010/main" val="29360901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1998</a:t>
            </a:r>
            <a:endParaRPr lang="en-US" dirty="0"/>
          </a:p>
        </p:txBody>
      </p:sp>
      <p:sp>
        <p:nvSpPr>
          <p:cNvPr id="3" name="Content Placeholder 2"/>
          <p:cNvSpPr>
            <a:spLocks noGrp="1"/>
          </p:cNvSpPr>
          <p:nvPr>
            <p:ph idx="1"/>
          </p:nvPr>
        </p:nvSpPr>
        <p:spPr/>
        <p:txBody>
          <a:bodyPr/>
          <a:lstStyle/>
          <a:p>
            <a:r>
              <a:rPr lang="en-US" b="1" dirty="0"/>
              <a:t>Matthew Shepard</a:t>
            </a:r>
            <a:r>
              <a:rPr lang="en-US" dirty="0"/>
              <a:t>, a 21-year-old student at the University of Wyoming, was brutally attacked and tied to a fence in a field outside of Laramie, Wyo. and left to die because he was gay. He died from his wounds several days later. This was one of the most notorious anti-gay hate crimes in America and resulted in a federal law passed 10 years later in 2009 called the “Hate Crimes Prevention Act”, a federal law against bias crimes directed at lesbian, gay, bisexual or transgender people.</a:t>
            </a:r>
          </a:p>
        </p:txBody>
      </p:sp>
    </p:spTree>
    <p:extLst>
      <p:ext uri="{BB962C8B-B14F-4D97-AF65-F5344CB8AC3E}">
        <p14:creationId xmlns:p14="http://schemas.microsoft.com/office/powerpoint/2010/main" val="9947696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1998</a:t>
            </a:r>
            <a:endParaRPr lang="en-US" dirty="0"/>
          </a:p>
        </p:txBody>
      </p:sp>
      <p:sp>
        <p:nvSpPr>
          <p:cNvPr id="3" name="Content Placeholder 2"/>
          <p:cNvSpPr>
            <a:spLocks noGrp="1"/>
          </p:cNvSpPr>
          <p:nvPr>
            <p:ph idx="1"/>
          </p:nvPr>
        </p:nvSpPr>
        <p:spPr/>
        <p:txBody>
          <a:bodyPr/>
          <a:lstStyle/>
          <a:p>
            <a:r>
              <a:rPr lang="en-US" dirty="0" smtClean="0"/>
              <a:t>Tammy </a:t>
            </a:r>
            <a:r>
              <a:rPr lang="en-US" dirty="0"/>
              <a:t>Baldwin became the first openly lesbian candidate ever elected to Congress, winning Wisconsin’s second congressional district seat over Josephine Musser.</a:t>
            </a:r>
          </a:p>
        </p:txBody>
      </p:sp>
    </p:spTree>
    <p:extLst>
      <p:ext uri="{BB962C8B-B14F-4D97-AF65-F5344CB8AC3E}">
        <p14:creationId xmlns:p14="http://schemas.microsoft.com/office/powerpoint/2010/main" val="16876088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2000</a:t>
            </a:r>
            <a:endParaRPr lang="en-US" dirty="0"/>
          </a:p>
        </p:txBody>
      </p:sp>
      <p:sp>
        <p:nvSpPr>
          <p:cNvPr id="3" name="Content Placeholder 2"/>
          <p:cNvSpPr>
            <a:spLocks noGrp="1"/>
          </p:cNvSpPr>
          <p:nvPr>
            <p:ph idx="1"/>
          </p:nvPr>
        </p:nvSpPr>
        <p:spPr/>
        <p:txBody>
          <a:bodyPr/>
          <a:lstStyle/>
          <a:p>
            <a:r>
              <a:rPr lang="en-US" dirty="0"/>
              <a:t>GLSEN conducts its first National School Climate Survey to assess the experiences of LGBTQ youth with regards to their experiences of school-based harassment and victimization, the frequency with which they heard homophobic language in their schools, and their overall comfort in school</a:t>
            </a:r>
            <a:r>
              <a:rPr lang="en-US" dirty="0" smtClean="0"/>
              <a:t>. The </a:t>
            </a:r>
            <a:r>
              <a:rPr lang="en-US" dirty="0"/>
              <a:t>survey is the first of its kind to examine the specific experiences of LGBTQ-identified youth in schools nationally.</a:t>
            </a:r>
          </a:p>
        </p:txBody>
      </p:sp>
    </p:spTree>
    <p:extLst>
      <p:ext uri="{BB962C8B-B14F-4D97-AF65-F5344CB8AC3E}">
        <p14:creationId xmlns:p14="http://schemas.microsoft.com/office/powerpoint/2010/main" val="20402982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2002</a:t>
            </a:r>
            <a:endParaRPr lang="en-US" dirty="0"/>
          </a:p>
        </p:txBody>
      </p:sp>
      <p:sp>
        <p:nvSpPr>
          <p:cNvPr id="3" name="Content Placeholder 2"/>
          <p:cNvSpPr>
            <a:spLocks noGrp="1"/>
          </p:cNvSpPr>
          <p:nvPr>
            <p:ph idx="1"/>
          </p:nvPr>
        </p:nvSpPr>
        <p:spPr/>
        <p:txBody>
          <a:bodyPr/>
          <a:lstStyle/>
          <a:p>
            <a:r>
              <a:rPr lang="en-US" dirty="0"/>
              <a:t>NYC expands the definition of “gender” to include protections for transgender and </a:t>
            </a:r>
            <a:r>
              <a:rPr lang="en-US" dirty="0" smtClean="0"/>
              <a:t>gender non-conforming </a:t>
            </a:r>
            <a:r>
              <a:rPr lang="en-US" dirty="0"/>
              <a:t>people in employment, housing, and public accommodations in the NYC Human Rights Law.</a:t>
            </a:r>
          </a:p>
        </p:txBody>
      </p:sp>
    </p:spTree>
    <p:extLst>
      <p:ext uri="{BB962C8B-B14F-4D97-AF65-F5344CB8AC3E}">
        <p14:creationId xmlns:p14="http://schemas.microsoft.com/office/powerpoint/2010/main" val="38548354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2003</a:t>
            </a:r>
            <a:endParaRPr lang="en-US" dirty="0"/>
          </a:p>
        </p:txBody>
      </p:sp>
      <p:sp>
        <p:nvSpPr>
          <p:cNvPr id="3" name="Content Placeholder 2"/>
          <p:cNvSpPr>
            <a:spLocks noGrp="1"/>
          </p:cNvSpPr>
          <p:nvPr>
            <p:ph idx="1"/>
          </p:nvPr>
        </p:nvSpPr>
        <p:spPr/>
        <p:txBody>
          <a:bodyPr/>
          <a:lstStyle/>
          <a:p>
            <a:r>
              <a:rPr lang="en-US" dirty="0"/>
              <a:t>Horizon Foundation creates the Gwen </a:t>
            </a:r>
            <a:r>
              <a:rPr lang="en-US" dirty="0" err="1"/>
              <a:t>Arujo</a:t>
            </a:r>
            <a:r>
              <a:rPr lang="en-US" dirty="0"/>
              <a:t> Memorial Fund for Transgender </a:t>
            </a:r>
            <a:r>
              <a:rPr lang="en-US" dirty="0" err="1"/>
              <a:t>Eudcation</a:t>
            </a:r>
            <a:r>
              <a:rPr lang="en-US" dirty="0"/>
              <a:t> in honor of Gwen Amber </a:t>
            </a:r>
            <a:r>
              <a:rPr lang="en-US" dirty="0" err="1"/>
              <a:t>Arujo</a:t>
            </a:r>
            <a:r>
              <a:rPr lang="en-US" dirty="0"/>
              <a:t>, a slain trans teenager. The fund’s purpose </a:t>
            </a:r>
            <a:r>
              <a:rPr lang="en-US" dirty="0" smtClean="0"/>
              <a:t>is to </a:t>
            </a:r>
            <a:r>
              <a:rPr lang="en-US" dirty="0"/>
              <a:t>support school-based programs in the nine-county Bay </a:t>
            </a:r>
            <a:r>
              <a:rPr lang="en-US" dirty="0" smtClean="0"/>
              <a:t>Area that </a:t>
            </a:r>
            <a:r>
              <a:rPr lang="en-US" dirty="0"/>
              <a:t>promotes understanding of transgender people and issues annual grants.</a:t>
            </a:r>
          </a:p>
        </p:txBody>
      </p:sp>
    </p:spTree>
    <p:extLst>
      <p:ext uri="{BB962C8B-B14F-4D97-AF65-F5344CB8AC3E}">
        <p14:creationId xmlns:p14="http://schemas.microsoft.com/office/powerpoint/2010/main" val="19850280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2003</a:t>
            </a:r>
            <a:endParaRPr lang="en-US" dirty="0"/>
          </a:p>
        </p:txBody>
      </p:sp>
      <p:sp>
        <p:nvSpPr>
          <p:cNvPr id="3" name="Content Placeholder 2"/>
          <p:cNvSpPr>
            <a:spLocks noGrp="1"/>
          </p:cNvSpPr>
          <p:nvPr>
            <p:ph idx="1"/>
          </p:nvPr>
        </p:nvSpPr>
        <p:spPr/>
        <p:txBody>
          <a:bodyPr/>
          <a:lstStyle/>
          <a:p>
            <a:r>
              <a:rPr lang="en-US" b="1" dirty="0"/>
              <a:t>Lawrence v. Texas (Supreme Court Decision)</a:t>
            </a:r>
            <a:r>
              <a:rPr lang="en-US" dirty="0" smtClean="0"/>
              <a:t/>
            </a:r>
            <a:br>
              <a:rPr lang="en-US" dirty="0" smtClean="0"/>
            </a:br>
            <a:r>
              <a:rPr lang="en-US" dirty="0"/>
              <a:t>Ruled by a vote of 6-3 that a Kansas law criminalizing gay or lesbian sex was unconstitutional declaring the importance of constitutional liberty and privacy consistent with the due process clause of the Fourteenth Amendment. Also overturned the court decision in Bowers v. Hardwick (1986) stating that the court had made the wrong decision.</a:t>
            </a:r>
          </a:p>
        </p:txBody>
      </p:sp>
    </p:spTree>
    <p:extLst>
      <p:ext uri="{BB962C8B-B14F-4D97-AF65-F5344CB8AC3E}">
        <p14:creationId xmlns:p14="http://schemas.microsoft.com/office/powerpoint/2010/main" val="38777645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2004</a:t>
            </a:r>
            <a:endParaRPr lang="en-US" dirty="0"/>
          </a:p>
        </p:txBody>
      </p:sp>
      <p:sp>
        <p:nvSpPr>
          <p:cNvPr id="3" name="Content Placeholder 2"/>
          <p:cNvSpPr>
            <a:spLocks noGrp="1"/>
          </p:cNvSpPr>
          <p:nvPr>
            <p:ph idx="1"/>
          </p:nvPr>
        </p:nvSpPr>
        <p:spPr/>
        <p:txBody>
          <a:bodyPr/>
          <a:lstStyle/>
          <a:p>
            <a:r>
              <a:rPr lang="en-US" dirty="0"/>
              <a:t>Massachusetts becomes the </a:t>
            </a:r>
            <a:r>
              <a:rPr lang="en-US" dirty="0" smtClean="0"/>
              <a:t>first U.S</a:t>
            </a:r>
            <a:r>
              <a:rPr lang="en-US" dirty="0"/>
              <a:t>. state to legally recognize same-sex marriage.</a:t>
            </a:r>
          </a:p>
        </p:txBody>
      </p:sp>
    </p:spTree>
    <p:extLst>
      <p:ext uri="{BB962C8B-B14F-4D97-AF65-F5344CB8AC3E}">
        <p14:creationId xmlns:p14="http://schemas.microsoft.com/office/powerpoint/2010/main" val="28529650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2006</a:t>
            </a:r>
            <a:endParaRPr lang="en-US" dirty="0"/>
          </a:p>
        </p:txBody>
      </p:sp>
      <p:sp>
        <p:nvSpPr>
          <p:cNvPr id="3" name="Content Placeholder 2"/>
          <p:cNvSpPr>
            <a:spLocks noGrp="1"/>
          </p:cNvSpPr>
          <p:nvPr>
            <p:ph idx="1"/>
          </p:nvPr>
        </p:nvSpPr>
        <p:spPr/>
        <p:txBody>
          <a:bodyPr/>
          <a:lstStyle/>
          <a:p>
            <a:r>
              <a:rPr lang="en-US" dirty="0"/>
              <a:t>Attorney and transgender activist Kim Coco Iwamoto is elected to the state‐level Board of Education in Hawaii. She is the first openly transgender person to be elected to a state level office in the US.</a:t>
            </a:r>
          </a:p>
        </p:txBody>
      </p:sp>
    </p:spTree>
    <p:extLst>
      <p:ext uri="{BB962C8B-B14F-4D97-AF65-F5344CB8AC3E}">
        <p14:creationId xmlns:p14="http://schemas.microsoft.com/office/powerpoint/2010/main" val="10513350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2006</a:t>
            </a:r>
            <a:endParaRPr lang="en-US" dirty="0"/>
          </a:p>
        </p:txBody>
      </p:sp>
      <p:sp>
        <p:nvSpPr>
          <p:cNvPr id="3" name="Content Placeholder 2"/>
          <p:cNvSpPr>
            <a:spLocks noGrp="1"/>
          </p:cNvSpPr>
          <p:nvPr>
            <p:ph idx="1"/>
          </p:nvPr>
        </p:nvSpPr>
        <p:spPr/>
        <p:txBody>
          <a:bodyPr/>
          <a:lstStyle/>
          <a:p>
            <a:r>
              <a:rPr lang="en-US" dirty="0" err="1"/>
              <a:t>Soulforce</a:t>
            </a:r>
            <a:r>
              <a:rPr lang="en-US" dirty="0"/>
              <a:t>, an organization committed to confronting religious‐ based hate, launches its first Equality Ride bus tour, </a:t>
            </a:r>
            <a:r>
              <a:rPr lang="en-US" dirty="0" smtClean="0"/>
              <a:t>visiting 33 </a:t>
            </a:r>
            <a:r>
              <a:rPr lang="en-US" dirty="0"/>
              <a:t>colleges and universities that ban enrollment of openly LGBTQ students.</a:t>
            </a:r>
          </a:p>
        </p:txBody>
      </p:sp>
    </p:spTree>
    <p:extLst>
      <p:ext uri="{BB962C8B-B14F-4D97-AF65-F5344CB8AC3E}">
        <p14:creationId xmlns:p14="http://schemas.microsoft.com/office/powerpoint/2010/main" val="12074449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2009</a:t>
            </a:r>
            <a:endParaRPr lang="en-US" dirty="0"/>
          </a:p>
        </p:txBody>
      </p:sp>
      <p:sp>
        <p:nvSpPr>
          <p:cNvPr id="3" name="Content Placeholder 2"/>
          <p:cNvSpPr>
            <a:spLocks noGrp="1"/>
          </p:cNvSpPr>
          <p:nvPr>
            <p:ph idx="1"/>
          </p:nvPr>
        </p:nvSpPr>
        <p:spPr/>
        <p:txBody>
          <a:bodyPr/>
          <a:lstStyle/>
          <a:p>
            <a:r>
              <a:rPr lang="en-US" dirty="0"/>
              <a:t>President Obama signs the Matthew Shepard and James Byrd, Jr. Hate Crimes and Prevention Act, also known as the Matthew Shepard Act, into law. The law expands the 1969 US </a:t>
            </a:r>
            <a:r>
              <a:rPr lang="en-US" dirty="0" smtClean="0"/>
              <a:t>federal hate-crime </a:t>
            </a:r>
            <a:r>
              <a:rPr lang="en-US" dirty="0"/>
              <a:t>law to include crimes motivated by a victim’s actual or perceived sexual orientation</a:t>
            </a:r>
            <a:r>
              <a:rPr lang="en-US" dirty="0" smtClean="0"/>
              <a:t>, gender </a:t>
            </a:r>
            <a:r>
              <a:rPr lang="en-US" dirty="0"/>
              <a:t>identity, or disability, and becomes the first federal </a:t>
            </a:r>
            <a:r>
              <a:rPr lang="en-US" dirty="0" smtClean="0"/>
              <a:t>law to </a:t>
            </a:r>
            <a:r>
              <a:rPr lang="en-US" dirty="0"/>
              <a:t>include legal protections for transgender people.</a:t>
            </a:r>
          </a:p>
        </p:txBody>
      </p:sp>
    </p:spTree>
    <p:extLst>
      <p:ext uri="{BB962C8B-B14F-4D97-AF65-F5344CB8AC3E}">
        <p14:creationId xmlns:p14="http://schemas.microsoft.com/office/powerpoint/2010/main" val="21392413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2009</a:t>
            </a:r>
            <a:endParaRPr lang="en-US" dirty="0"/>
          </a:p>
        </p:txBody>
      </p:sp>
      <p:sp>
        <p:nvSpPr>
          <p:cNvPr id="3" name="Content Placeholder 2"/>
          <p:cNvSpPr>
            <a:spLocks noGrp="1"/>
          </p:cNvSpPr>
          <p:nvPr>
            <p:ph idx="1"/>
          </p:nvPr>
        </p:nvSpPr>
        <p:spPr/>
        <p:txBody>
          <a:bodyPr/>
          <a:lstStyle/>
          <a:p>
            <a:r>
              <a:rPr lang="en-US" dirty="0"/>
              <a:t>The David Ray Hate Crimes Prevention Act or David’s Law, was a bill first introduced in the US House of Representatives by Rep</a:t>
            </a:r>
            <a:r>
              <a:rPr lang="en-US" dirty="0" smtClean="0"/>
              <a:t>. Sheila </a:t>
            </a:r>
            <a:r>
              <a:rPr lang="en-US" dirty="0"/>
              <a:t>Jackson-Lee of Texas. It was designed to enhance federal enforcement of laws regarding hate crimes, and to specifically make sexual orientation, like race and gender, a protected class.</a:t>
            </a:r>
          </a:p>
        </p:txBody>
      </p:sp>
    </p:spTree>
    <p:extLst>
      <p:ext uri="{BB962C8B-B14F-4D97-AF65-F5344CB8AC3E}">
        <p14:creationId xmlns:p14="http://schemas.microsoft.com/office/powerpoint/2010/main" val="34856050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2010</a:t>
            </a:r>
            <a:endParaRPr lang="en-US" dirty="0"/>
          </a:p>
        </p:txBody>
      </p:sp>
      <p:sp>
        <p:nvSpPr>
          <p:cNvPr id="3" name="Content Placeholder 2"/>
          <p:cNvSpPr>
            <a:spLocks noGrp="1"/>
          </p:cNvSpPr>
          <p:nvPr>
            <p:ph idx="1"/>
          </p:nvPr>
        </p:nvSpPr>
        <p:spPr/>
        <p:txBody>
          <a:bodyPr/>
          <a:lstStyle/>
          <a:p>
            <a:r>
              <a:rPr lang="en-US" dirty="0"/>
              <a:t>The U.S. military policy “Don’t Ask, Don’t Tell” officially ends. This allows lesbian, gay, and bisexual people to serve openly in the military. The repeal of “Don’t Ask, Don’t Tell” does not lift regulations barring many transgender people from serving</a:t>
            </a:r>
            <a:r>
              <a:rPr lang="en-US" dirty="0" smtClean="0"/>
              <a:t>. </a:t>
            </a:r>
            <a:r>
              <a:rPr lang="en-US" dirty="0"/>
              <a:t>The U.S. Congress passed and President Barack Obama signed the </a:t>
            </a:r>
            <a:r>
              <a:rPr lang="en-US" b="1" dirty="0"/>
              <a:t>repeal of “Don’t Ask Don’t Tell”</a:t>
            </a:r>
            <a:r>
              <a:rPr lang="en-US" dirty="0"/>
              <a:t> so that gay and lesbian people could serve openly in the military. One person present at the signing ceremony in the White House was Frank </a:t>
            </a:r>
            <a:r>
              <a:rPr lang="en-US" dirty="0" err="1"/>
              <a:t>Kameny</a:t>
            </a:r>
            <a:r>
              <a:rPr lang="en-US" dirty="0"/>
              <a:t> who had been released from military service in 1958 because of discriminatory policies against gay and lesbian people.</a:t>
            </a:r>
          </a:p>
        </p:txBody>
      </p:sp>
    </p:spTree>
    <p:extLst>
      <p:ext uri="{BB962C8B-B14F-4D97-AF65-F5344CB8AC3E}">
        <p14:creationId xmlns:p14="http://schemas.microsoft.com/office/powerpoint/2010/main" val="16044351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2013</a:t>
            </a:r>
            <a:endParaRPr lang="en-US" dirty="0"/>
          </a:p>
        </p:txBody>
      </p:sp>
      <p:sp>
        <p:nvSpPr>
          <p:cNvPr id="3" name="Content Placeholder 2"/>
          <p:cNvSpPr>
            <a:spLocks noGrp="1"/>
          </p:cNvSpPr>
          <p:nvPr>
            <p:ph idx="1"/>
          </p:nvPr>
        </p:nvSpPr>
        <p:spPr/>
        <p:txBody>
          <a:bodyPr/>
          <a:lstStyle/>
          <a:p>
            <a:r>
              <a:rPr lang="en-US" b="1" dirty="0"/>
              <a:t>U.S. v. Windsor / Repeal of the Defense of Marriage Act – DOMA (Supreme Court Decision)</a:t>
            </a:r>
            <a:r>
              <a:rPr lang="en-US" dirty="0" smtClean="0"/>
              <a:t/>
            </a:r>
            <a:br>
              <a:rPr lang="en-US" dirty="0" smtClean="0"/>
            </a:br>
            <a:r>
              <a:rPr lang="en-US" dirty="0"/>
              <a:t>By a vote of 5-4 ruled that defining marriage as just between a man and a woman is unconstitutional under the Fifth Amendment guarantee of equal protection. The Defense of Marriage Act (DOMA) was passed by the U.S. Congress in 1996 and stated that marriage or legal unions are between one man and one woman. This decision ruled the congressional law as unconstitutional and that states have the authority to define marital relationships. This decision was rendered the same day as the decision in Hollingsworth v. Perry.</a:t>
            </a:r>
          </a:p>
        </p:txBody>
      </p:sp>
    </p:spTree>
    <p:extLst>
      <p:ext uri="{BB962C8B-B14F-4D97-AF65-F5344CB8AC3E}">
        <p14:creationId xmlns:p14="http://schemas.microsoft.com/office/powerpoint/2010/main" val="15337130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2011</a:t>
            </a:r>
            <a:endParaRPr lang="en-US" dirty="0"/>
          </a:p>
        </p:txBody>
      </p:sp>
      <p:sp>
        <p:nvSpPr>
          <p:cNvPr id="3" name="Content Placeholder 2"/>
          <p:cNvSpPr>
            <a:spLocks noGrp="1"/>
          </p:cNvSpPr>
          <p:nvPr>
            <p:ph idx="1"/>
          </p:nvPr>
        </p:nvSpPr>
        <p:spPr/>
        <p:txBody>
          <a:bodyPr/>
          <a:lstStyle/>
          <a:p>
            <a:r>
              <a:rPr lang="en-US" dirty="0"/>
              <a:t>US Department of Education Secretary Arne Duncan issues a statement clarifying that students have the right to form gay-straight alliances (GSAs) under the Equal Access Act of 1984 in any public school that allows noncurricular student groups to form. Schools must also provide GSAs with the same opportunities as other groups to convene and access resources.</a:t>
            </a:r>
          </a:p>
        </p:txBody>
      </p:sp>
    </p:spTree>
    <p:extLst>
      <p:ext uri="{BB962C8B-B14F-4D97-AF65-F5344CB8AC3E}">
        <p14:creationId xmlns:p14="http://schemas.microsoft.com/office/powerpoint/2010/main" val="30235127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2012</a:t>
            </a:r>
            <a:endParaRPr lang="en-US" dirty="0"/>
          </a:p>
        </p:txBody>
      </p:sp>
      <p:sp>
        <p:nvSpPr>
          <p:cNvPr id="3" name="Content Placeholder 2"/>
          <p:cNvSpPr>
            <a:spLocks noGrp="1"/>
          </p:cNvSpPr>
          <p:nvPr>
            <p:ph idx="1"/>
          </p:nvPr>
        </p:nvSpPr>
        <p:spPr/>
        <p:txBody>
          <a:bodyPr/>
          <a:lstStyle/>
          <a:p>
            <a:r>
              <a:rPr lang="en-US" dirty="0"/>
              <a:t>The Food and Drug Administration approves </a:t>
            </a:r>
            <a:r>
              <a:rPr lang="en-US" dirty="0" err="1"/>
              <a:t>Truvada</a:t>
            </a:r>
            <a:r>
              <a:rPr lang="en-US" dirty="0"/>
              <a:t> to be taken as a daily preventative for those </a:t>
            </a:r>
            <a:r>
              <a:rPr lang="en-US" dirty="0" smtClean="0"/>
              <a:t>at  risk </a:t>
            </a:r>
            <a:r>
              <a:rPr lang="en-US" dirty="0"/>
              <a:t>of acquiring HIV as </a:t>
            </a:r>
            <a:r>
              <a:rPr lang="en-US" dirty="0" err="1"/>
              <a:t>PrEP</a:t>
            </a:r>
            <a:r>
              <a:rPr lang="en-US" dirty="0"/>
              <a:t> (Pre- Exposure Prophylaxis). The Center for Disease Control notes that this is the first time a drug has been approved to prevent acquisition</a:t>
            </a:r>
          </a:p>
          <a:p>
            <a:r>
              <a:rPr lang="en-US" dirty="0"/>
              <a:t>of sexually and intravenous transmission of HIV.</a:t>
            </a:r>
          </a:p>
        </p:txBody>
      </p:sp>
    </p:spTree>
    <p:extLst>
      <p:ext uri="{BB962C8B-B14F-4D97-AF65-F5344CB8AC3E}">
        <p14:creationId xmlns:p14="http://schemas.microsoft.com/office/powerpoint/2010/main" val="29985832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2013</a:t>
            </a:r>
            <a:endParaRPr lang="en-US" dirty="0"/>
          </a:p>
        </p:txBody>
      </p:sp>
      <p:sp>
        <p:nvSpPr>
          <p:cNvPr id="3" name="Content Placeholder 2"/>
          <p:cNvSpPr>
            <a:spLocks noGrp="1"/>
          </p:cNvSpPr>
          <p:nvPr>
            <p:ph idx="1"/>
          </p:nvPr>
        </p:nvSpPr>
        <p:spPr/>
        <p:txBody>
          <a:bodyPr/>
          <a:lstStyle/>
          <a:p>
            <a:r>
              <a:rPr lang="en-US" b="1" dirty="0"/>
              <a:t>.S. v. Windsor / Repeal of the Defense of Marriage Act – DOMA (Supreme Court </a:t>
            </a:r>
            <a:r>
              <a:rPr lang="en-US" b="1" dirty="0" smtClean="0"/>
              <a:t>Decision)</a:t>
            </a:r>
            <a:r>
              <a:rPr lang="en-US" dirty="0"/>
              <a:t> </a:t>
            </a:r>
            <a:r>
              <a:rPr lang="en-US" dirty="0" smtClean="0"/>
              <a:t>The </a:t>
            </a:r>
            <a:r>
              <a:rPr lang="en-US" dirty="0"/>
              <a:t>US federally recognizes same- sex marriages, extending federal benefits to couples in states that allow same-sex marriage. The Supreme Court strikes down the Defense of Marriage Act (DOMA), a law signed by President Bill Clinton in 1996 that prohibited same-sex couples from receiving federal marriage benefits.</a:t>
            </a:r>
          </a:p>
        </p:txBody>
      </p:sp>
    </p:spTree>
    <p:extLst>
      <p:ext uri="{BB962C8B-B14F-4D97-AF65-F5344CB8AC3E}">
        <p14:creationId xmlns:p14="http://schemas.microsoft.com/office/powerpoint/2010/main" val="35342430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2014</a:t>
            </a:r>
            <a:endParaRPr lang="en-US" dirty="0"/>
          </a:p>
        </p:txBody>
      </p:sp>
      <p:sp>
        <p:nvSpPr>
          <p:cNvPr id="3" name="Content Placeholder 2"/>
          <p:cNvSpPr>
            <a:spLocks noGrp="1"/>
          </p:cNvSpPr>
          <p:nvPr>
            <p:ph idx="1"/>
          </p:nvPr>
        </p:nvSpPr>
        <p:spPr/>
        <p:txBody>
          <a:bodyPr/>
          <a:lstStyle/>
          <a:p>
            <a:r>
              <a:rPr lang="en-US" dirty="0"/>
              <a:t>Laverne Cox is the first transgender woman to win an Emmy as an Executive Producer for Laverne Cox Presents: The T Word, a documentary. It aired on MTV.</a:t>
            </a:r>
          </a:p>
        </p:txBody>
      </p:sp>
    </p:spTree>
    <p:extLst>
      <p:ext uri="{BB962C8B-B14F-4D97-AF65-F5344CB8AC3E}">
        <p14:creationId xmlns:p14="http://schemas.microsoft.com/office/powerpoint/2010/main" val="27038400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a:t>
            </a:r>
            <a:endParaRPr lang="en-US" dirty="0"/>
          </a:p>
        </p:txBody>
      </p:sp>
      <p:sp>
        <p:nvSpPr>
          <p:cNvPr id="3" name="Content Placeholder 2"/>
          <p:cNvSpPr>
            <a:spLocks noGrp="1"/>
          </p:cNvSpPr>
          <p:nvPr>
            <p:ph idx="1"/>
          </p:nvPr>
        </p:nvSpPr>
        <p:spPr/>
        <p:txBody>
          <a:bodyPr/>
          <a:lstStyle/>
          <a:p>
            <a:r>
              <a:rPr lang="en-US" b="1" dirty="0"/>
              <a:t>Obergefell v. Hodges (Supreme Court Decision)</a:t>
            </a:r>
            <a:r>
              <a:rPr lang="en-US" dirty="0" smtClean="0"/>
              <a:t/>
            </a:r>
            <a:br>
              <a:rPr lang="en-US" dirty="0" smtClean="0"/>
            </a:br>
            <a:r>
              <a:rPr lang="en-US" dirty="0"/>
              <a:t>The Court voted 5-4 that the fundamental right to marry is guaranteed to same-sex couples by both the Due Process Clause and the Equal Protection Clause of the Fourteenth Amendment of the U.S. Constitution. This decision mandated that states must allow same-sex couples to legally marry.</a:t>
            </a:r>
          </a:p>
        </p:txBody>
      </p:sp>
    </p:spTree>
    <p:extLst>
      <p:ext uri="{BB962C8B-B14F-4D97-AF65-F5344CB8AC3E}">
        <p14:creationId xmlns:p14="http://schemas.microsoft.com/office/powerpoint/2010/main" val="23387207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2016</a:t>
            </a:r>
            <a:endParaRPr lang="en-US" dirty="0"/>
          </a:p>
        </p:txBody>
      </p:sp>
      <p:sp>
        <p:nvSpPr>
          <p:cNvPr id="3" name="Content Placeholder 2"/>
          <p:cNvSpPr>
            <a:spLocks noGrp="1"/>
          </p:cNvSpPr>
          <p:nvPr>
            <p:ph idx="1"/>
          </p:nvPr>
        </p:nvSpPr>
        <p:spPr/>
        <p:txBody>
          <a:bodyPr/>
          <a:lstStyle/>
          <a:p>
            <a:r>
              <a:rPr lang="en-US" dirty="0"/>
              <a:t>The Department of Education issues official guidance to clarify that transgender students are protected from discrimination under Title IX, a federal civil rights law that prohibits discrimination against students on the bases of sex/gender in federally funded education programs and activities.</a:t>
            </a:r>
          </a:p>
        </p:txBody>
      </p:sp>
    </p:spTree>
    <p:extLst>
      <p:ext uri="{BB962C8B-B14F-4D97-AF65-F5344CB8AC3E}">
        <p14:creationId xmlns:p14="http://schemas.microsoft.com/office/powerpoint/2010/main" val="35142758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2017</a:t>
            </a:r>
            <a:endParaRPr lang="en-US" dirty="0"/>
          </a:p>
        </p:txBody>
      </p:sp>
      <p:sp>
        <p:nvSpPr>
          <p:cNvPr id="3" name="Content Placeholder 2"/>
          <p:cNvSpPr>
            <a:spLocks noGrp="1"/>
          </p:cNvSpPr>
          <p:nvPr>
            <p:ph idx="1"/>
          </p:nvPr>
        </p:nvSpPr>
        <p:spPr/>
        <p:txBody>
          <a:bodyPr/>
          <a:lstStyle/>
          <a:p>
            <a:r>
              <a:rPr lang="en-US" dirty="0"/>
              <a:t>Austin City Council approves </a:t>
            </a:r>
            <a:r>
              <a:rPr lang="en-US" dirty="0" smtClean="0"/>
              <a:t>the first ordinance </a:t>
            </a:r>
            <a:r>
              <a:rPr lang="en-US" dirty="0"/>
              <a:t>for single-stall bathrooms to be recognized as gender-neutral</a:t>
            </a:r>
            <a:r>
              <a:rPr lang="en-US" dirty="0" smtClean="0"/>
              <a:t>. The ordinance does not address multiple stall bathrooms. </a:t>
            </a:r>
            <a:endParaRPr lang="en-US" dirty="0"/>
          </a:p>
        </p:txBody>
      </p:sp>
    </p:spTree>
    <p:extLst>
      <p:ext uri="{BB962C8B-B14F-4D97-AF65-F5344CB8AC3E}">
        <p14:creationId xmlns:p14="http://schemas.microsoft.com/office/powerpoint/2010/main" val="42335258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a:t>
            </a:r>
            <a:endParaRPr lang="en-US" dirty="0"/>
          </a:p>
        </p:txBody>
      </p:sp>
      <p:sp>
        <p:nvSpPr>
          <p:cNvPr id="3" name="Content Placeholder 2"/>
          <p:cNvSpPr>
            <a:spLocks noGrp="1"/>
          </p:cNvSpPr>
          <p:nvPr>
            <p:ph idx="1"/>
          </p:nvPr>
        </p:nvSpPr>
        <p:spPr/>
        <p:txBody>
          <a:bodyPr/>
          <a:lstStyle/>
          <a:p>
            <a:r>
              <a:rPr lang="en-US" dirty="0"/>
              <a:t>Cincinnati votes to ban reparative/ conversion therapy of LGBTQ youth.</a:t>
            </a:r>
          </a:p>
        </p:txBody>
      </p:sp>
    </p:spTree>
    <p:extLst>
      <p:ext uri="{BB962C8B-B14F-4D97-AF65-F5344CB8AC3E}">
        <p14:creationId xmlns:p14="http://schemas.microsoft.com/office/powerpoint/2010/main" val="32128445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a:t>
            </a:r>
            <a:endParaRPr lang="en-US" dirty="0"/>
          </a:p>
        </p:txBody>
      </p:sp>
      <p:sp>
        <p:nvSpPr>
          <p:cNvPr id="3" name="Content Placeholder 2"/>
          <p:cNvSpPr>
            <a:spLocks noGrp="1"/>
          </p:cNvSpPr>
          <p:nvPr>
            <p:ph idx="1"/>
          </p:nvPr>
        </p:nvSpPr>
        <p:spPr/>
        <p:txBody>
          <a:bodyPr/>
          <a:lstStyle/>
          <a:p>
            <a:r>
              <a:rPr lang="en-US" dirty="0"/>
              <a:t>MTV’s critically acclaimed series True Life airs an episode covering the topic of living and being genderqueer, bringing to light for many viewers at home (beyond the introduction to the world outside of the gender binary) how to properly use the singular “they” and other </a:t>
            </a:r>
            <a:r>
              <a:rPr lang="en-US" dirty="0" err="1"/>
              <a:t>neopronouns</a:t>
            </a:r>
            <a:r>
              <a:rPr lang="en-US" dirty="0"/>
              <a:t>.</a:t>
            </a:r>
          </a:p>
        </p:txBody>
      </p:sp>
    </p:spTree>
    <p:extLst>
      <p:ext uri="{BB962C8B-B14F-4D97-AF65-F5344CB8AC3E}">
        <p14:creationId xmlns:p14="http://schemas.microsoft.com/office/powerpoint/2010/main" val="14119931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2016</a:t>
            </a:r>
            <a:endParaRPr lang="en-US" dirty="0"/>
          </a:p>
        </p:txBody>
      </p:sp>
      <p:sp>
        <p:nvSpPr>
          <p:cNvPr id="3" name="Content Placeholder 2"/>
          <p:cNvSpPr>
            <a:spLocks noGrp="1"/>
          </p:cNvSpPr>
          <p:nvPr>
            <p:ph idx="1"/>
          </p:nvPr>
        </p:nvSpPr>
        <p:spPr/>
        <p:txBody>
          <a:bodyPr/>
          <a:lstStyle/>
          <a:p>
            <a:r>
              <a:rPr lang="en-US" dirty="0"/>
              <a:t>Inspired by Black Lives Matter, students at the University of Missouri began the #</a:t>
            </a:r>
            <a:r>
              <a:rPr lang="en-US" dirty="0" smtClean="0"/>
              <a:t>ConcernedStudent1950 movement </a:t>
            </a:r>
            <a:r>
              <a:rPr lang="en-US" dirty="0"/>
              <a:t>in response to racism, sexism, and other issues in the administration. The movement was led by queer-identified black students, such as student body president Payton Head.</a:t>
            </a:r>
          </a:p>
        </p:txBody>
      </p:sp>
    </p:spTree>
    <p:extLst>
      <p:ext uri="{BB962C8B-B14F-4D97-AF65-F5344CB8AC3E}">
        <p14:creationId xmlns:p14="http://schemas.microsoft.com/office/powerpoint/2010/main" val="28709882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2016</a:t>
            </a:r>
            <a:endParaRPr lang="en-US" dirty="0"/>
          </a:p>
        </p:txBody>
      </p:sp>
      <p:sp>
        <p:nvSpPr>
          <p:cNvPr id="3" name="Content Placeholder 2"/>
          <p:cNvSpPr>
            <a:spLocks noGrp="1"/>
          </p:cNvSpPr>
          <p:nvPr>
            <p:ph idx="1"/>
          </p:nvPr>
        </p:nvSpPr>
        <p:spPr/>
        <p:txBody>
          <a:bodyPr/>
          <a:lstStyle/>
          <a:p>
            <a:r>
              <a:rPr lang="en-US" dirty="0"/>
              <a:t>President Obama dedicated the new Stonewall National Monument in Greenwich Village, Lower Manhattan, as the first US National Monument to honor the LGBTQ rights movement.</a:t>
            </a:r>
          </a:p>
        </p:txBody>
      </p:sp>
    </p:spTree>
    <p:extLst>
      <p:ext uri="{BB962C8B-B14F-4D97-AF65-F5344CB8AC3E}">
        <p14:creationId xmlns:p14="http://schemas.microsoft.com/office/powerpoint/2010/main" val="8056996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2020</a:t>
            </a:r>
            <a:endParaRPr lang="en-US" dirty="0"/>
          </a:p>
        </p:txBody>
      </p:sp>
      <p:sp>
        <p:nvSpPr>
          <p:cNvPr id="3" name="Content Placeholder 2"/>
          <p:cNvSpPr>
            <a:spLocks noGrp="1"/>
          </p:cNvSpPr>
          <p:nvPr>
            <p:ph idx="1"/>
          </p:nvPr>
        </p:nvSpPr>
        <p:spPr/>
        <p:txBody>
          <a:bodyPr/>
          <a:lstStyle/>
          <a:p>
            <a:r>
              <a:rPr lang="en-US" dirty="0"/>
              <a:t>The US Department of Health and Human Services issues an official revision that shortens the deferral period for blood donation from men who have sex with men. In addition to shortening the deferral period from a life ban to 12 months</a:t>
            </a:r>
            <a:r>
              <a:rPr lang="en-US" dirty="0" smtClean="0"/>
              <a:t>, the </a:t>
            </a:r>
            <a:r>
              <a:rPr lang="en-US" dirty="0"/>
              <a:t>new revision includes the statement that for the purposes of questioning, gender should </a:t>
            </a:r>
            <a:r>
              <a:rPr lang="en-US" dirty="0" smtClean="0"/>
              <a:t>be considered </a:t>
            </a:r>
            <a:r>
              <a:rPr lang="en-US" dirty="0"/>
              <a:t>on a “self-identified and self-reported” basis.</a:t>
            </a:r>
          </a:p>
        </p:txBody>
      </p:sp>
    </p:spTree>
    <p:extLst>
      <p:ext uri="{BB962C8B-B14F-4D97-AF65-F5344CB8AC3E}">
        <p14:creationId xmlns:p14="http://schemas.microsoft.com/office/powerpoint/2010/main" val="35909183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2020</a:t>
            </a:r>
            <a:endParaRPr lang="en-US" dirty="0"/>
          </a:p>
        </p:txBody>
      </p:sp>
      <p:sp>
        <p:nvSpPr>
          <p:cNvPr id="3" name="Content Placeholder 2"/>
          <p:cNvSpPr>
            <a:spLocks noGrp="1"/>
          </p:cNvSpPr>
          <p:nvPr>
            <p:ph idx="1"/>
          </p:nvPr>
        </p:nvSpPr>
        <p:spPr/>
        <p:txBody>
          <a:bodyPr>
            <a:normAutofit/>
          </a:bodyPr>
          <a:lstStyle/>
          <a:p>
            <a:r>
              <a:rPr lang="en-US" dirty="0"/>
              <a:t>Geo </a:t>
            </a:r>
            <a:r>
              <a:rPr lang="en-US" dirty="0" err="1"/>
              <a:t>Soctomah</a:t>
            </a:r>
            <a:r>
              <a:rPr lang="en-US" dirty="0"/>
              <a:t> Neptune (they/them</a:t>
            </a:r>
            <a:r>
              <a:rPr lang="en-US" dirty="0" smtClean="0"/>
              <a:t>) became </a:t>
            </a:r>
            <a:r>
              <a:rPr lang="en-US" dirty="0"/>
              <a:t>the first openly two-spirit, transgender, and non-binary person to be elected to office in Maine. </a:t>
            </a:r>
            <a:r>
              <a:rPr lang="en-US" dirty="0" smtClean="0"/>
              <a:t>They are </a:t>
            </a:r>
            <a:r>
              <a:rPr lang="en-US" dirty="0"/>
              <a:t>a member of the Passamaquoddy Tribe from Indian Township, Maine, and is a Master </a:t>
            </a:r>
            <a:r>
              <a:rPr lang="en-US" dirty="0" err="1"/>
              <a:t>Basketmaker</a:t>
            </a:r>
            <a:r>
              <a:rPr lang="en-US" dirty="0"/>
              <a:t>, a Drag Queen, an Activist and an Educator. As a person who identifies as a two-spirit, an indigenous cultural gender role that is a sacred blend of both male and female, Geo uses they/them gender-neutral pronouns.</a:t>
            </a:r>
          </a:p>
        </p:txBody>
      </p:sp>
    </p:spTree>
    <p:extLst>
      <p:ext uri="{BB962C8B-B14F-4D97-AF65-F5344CB8AC3E}">
        <p14:creationId xmlns:p14="http://schemas.microsoft.com/office/powerpoint/2010/main" val="26711629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2021</a:t>
            </a:r>
            <a:endParaRPr lang="en-US" dirty="0"/>
          </a:p>
        </p:txBody>
      </p:sp>
      <p:sp>
        <p:nvSpPr>
          <p:cNvPr id="3" name="Content Placeholder 2"/>
          <p:cNvSpPr>
            <a:spLocks noGrp="1"/>
          </p:cNvSpPr>
          <p:nvPr>
            <p:ph idx="1"/>
          </p:nvPr>
        </p:nvSpPr>
        <p:spPr/>
        <p:txBody>
          <a:bodyPr/>
          <a:lstStyle/>
          <a:p>
            <a:pPr fontAlgn="base"/>
            <a:r>
              <a:rPr lang="en-US" dirty="0"/>
              <a:t>CDC Releases Report Confirming Lesbian, Gay and Bisexual People at Greater Risk of COVID-19 Illness</a:t>
            </a:r>
          </a:p>
        </p:txBody>
      </p:sp>
    </p:spTree>
    <p:extLst>
      <p:ext uri="{BB962C8B-B14F-4D97-AF65-F5344CB8AC3E}">
        <p14:creationId xmlns:p14="http://schemas.microsoft.com/office/powerpoint/2010/main" val="10659353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2021</a:t>
            </a:r>
            <a:endParaRPr lang="en-US" dirty="0"/>
          </a:p>
        </p:txBody>
      </p:sp>
      <p:sp>
        <p:nvSpPr>
          <p:cNvPr id="3" name="Content Placeholder 2"/>
          <p:cNvSpPr>
            <a:spLocks noGrp="1"/>
          </p:cNvSpPr>
          <p:nvPr>
            <p:ph idx="1"/>
          </p:nvPr>
        </p:nvSpPr>
        <p:spPr/>
        <p:txBody>
          <a:bodyPr/>
          <a:lstStyle/>
          <a:p>
            <a:r>
              <a:rPr lang="en-US" dirty="0"/>
              <a:t>T</a:t>
            </a:r>
            <a:r>
              <a:rPr lang="en-US" dirty="0" smtClean="0"/>
              <a:t>he </a:t>
            </a:r>
            <a:r>
              <a:rPr lang="en-US" dirty="0"/>
              <a:t>administration of US President Donald Trump </a:t>
            </a:r>
            <a:r>
              <a:rPr lang="en-US" dirty="0" smtClean="0"/>
              <a:t>finalized yet </a:t>
            </a:r>
            <a:r>
              <a:rPr lang="en-US" smtClean="0"/>
              <a:t>another rule rolling </a:t>
            </a:r>
            <a:r>
              <a:rPr lang="en-US" dirty="0"/>
              <a:t>back nondiscrimination protections for lesbian, gay, bisexual, and transgender (LGBT) people seeking the services of health and welfare programs funded by the US Department of Health and Human Services.</a:t>
            </a:r>
          </a:p>
        </p:txBody>
      </p:sp>
    </p:spTree>
    <p:extLst>
      <p:ext uri="{BB962C8B-B14F-4D97-AF65-F5344CB8AC3E}">
        <p14:creationId xmlns:p14="http://schemas.microsoft.com/office/powerpoint/2010/main" val="32791368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2022</a:t>
            </a:r>
            <a:endParaRPr lang="en-US" dirty="0"/>
          </a:p>
        </p:txBody>
      </p:sp>
      <p:sp>
        <p:nvSpPr>
          <p:cNvPr id="3" name="Content Placeholder 2"/>
          <p:cNvSpPr>
            <a:spLocks noGrp="1"/>
          </p:cNvSpPr>
          <p:nvPr>
            <p:ph idx="1"/>
          </p:nvPr>
        </p:nvSpPr>
        <p:spPr/>
        <p:txBody>
          <a:bodyPr/>
          <a:lstStyle/>
          <a:p>
            <a:pPr fontAlgn="base"/>
            <a:r>
              <a:rPr lang="en-US" dirty="0" err="1" smtClean="0"/>
              <a:t>TheWorld</a:t>
            </a:r>
            <a:r>
              <a:rPr lang="en-US" dirty="0" smtClean="0"/>
              <a:t> </a:t>
            </a:r>
            <a:r>
              <a:rPr lang="en-US" dirty="0"/>
              <a:t>Health Organization declared </a:t>
            </a:r>
            <a:r>
              <a:rPr lang="en-US" dirty="0" err="1"/>
              <a:t>monkeypox</a:t>
            </a:r>
            <a:r>
              <a:rPr lang="en-US" dirty="0"/>
              <a:t> </a:t>
            </a:r>
            <a:r>
              <a:rPr lang="en-US" dirty="0" smtClean="0"/>
              <a:t>a public health emergency and it also warned of </a:t>
            </a:r>
            <a:r>
              <a:rPr lang="en-US" dirty="0"/>
              <a:t>another threat to society:</a:t>
            </a:r>
          </a:p>
          <a:p>
            <a:pPr fontAlgn="base"/>
            <a:r>
              <a:rPr lang="en-US" dirty="0"/>
              <a:t>"Stigma and discrimination can be as dangerous as any virus," </a:t>
            </a:r>
            <a:r>
              <a:rPr lang="en-US" dirty="0" smtClean="0"/>
              <a:t>WHO </a:t>
            </a:r>
            <a:r>
              <a:rPr lang="en-US" dirty="0"/>
              <a:t>Director-general </a:t>
            </a:r>
            <a:r>
              <a:rPr lang="en-US" dirty="0" err="1"/>
              <a:t>Tedros</a:t>
            </a:r>
            <a:r>
              <a:rPr lang="en-US" dirty="0"/>
              <a:t> </a:t>
            </a:r>
            <a:r>
              <a:rPr lang="en-US" dirty="0" err="1"/>
              <a:t>Adhanom</a:t>
            </a:r>
            <a:r>
              <a:rPr lang="en-US" dirty="0"/>
              <a:t> </a:t>
            </a:r>
            <a:r>
              <a:rPr lang="en-US" dirty="0" err="1"/>
              <a:t>Ghebreyesus</a:t>
            </a:r>
            <a:r>
              <a:rPr lang="en-US" dirty="0" smtClean="0"/>
              <a:t>. </a:t>
            </a:r>
            <a:r>
              <a:rPr lang="en-US" dirty="0"/>
              <a:t>The global </a:t>
            </a:r>
            <a:r>
              <a:rPr lang="en-US" dirty="0" err="1" smtClean="0"/>
              <a:t>monkeypox</a:t>
            </a:r>
            <a:r>
              <a:rPr lang="en-US" dirty="0" smtClean="0"/>
              <a:t> outbreak appears </a:t>
            </a:r>
            <a:r>
              <a:rPr lang="en-US" dirty="0"/>
              <a:t>to mostly affect men who have sex with other men</a:t>
            </a:r>
            <a:r>
              <a:rPr lang="en-US" dirty="0" smtClean="0"/>
              <a:t>. </a:t>
            </a:r>
            <a:r>
              <a:rPr lang="en-US" dirty="0"/>
              <a:t>"While we may be seeing clusters primarily in certain groups of people, viruses do not discriminate by race, by religion, or by sexual </a:t>
            </a:r>
            <a:r>
              <a:rPr lang="en-US" dirty="0" smtClean="0"/>
              <a:t>orientation."</a:t>
            </a:r>
            <a:endParaRPr lang="en-US" dirty="0"/>
          </a:p>
        </p:txBody>
      </p:sp>
    </p:spTree>
    <p:extLst>
      <p:ext uri="{BB962C8B-B14F-4D97-AF65-F5344CB8AC3E}">
        <p14:creationId xmlns:p14="http://schemas.microsoft.com/office/powerpoint/2010/main" val="42767873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2022</a:t>
            </a:r>
            <a:endParaRPr lang="en-US" dirty="0"/>
          </a:p>
        </p:txBody>
      </p:sp>
      <p:sp>
        <p:nvSpPr>
          <p:cNvPr id="3" name="Content Placeholder 2"/>
          <p:cNvSpPr>
            <a:spLocks noGrp="1"/>
          </p:cNvSpPr>
          <p:nvPr>
            <p:ph idx="1"/>
          </p:nvPr>
        </p:nvSpPr>
        <p:spPr/>
        <p:txBody>
          <a:bodyPr/>
          <a:lstStyle/>
          <a:p>
            <a:r>
              <a:rPr lang="en-US" dirty="0" smtClean="0"/>
              <a:t>President Biden’s </a:t>
            </a:r>
            <a:r>
              <a:rPr lang="en-US" dirty="0" err="1" smtClean="0"/>
              <a:t>Proclomation</a:t>
            </a:r>
            <a:r>
              <a:rPr lang="en-US" dirty="0" smtClean="0"/>
              <a:t>:</a:t>
            </a:r>
          </a:p>
          <a:p>
            <a:r>
              <a:rPr lang="en-US" dirty="0" smtClean="0"/>
              <a:t>During </a:t>
            </a:r>
            <a:r>
              <a:rPr lang="en-US" dirty="0"/>
              <a:t>Lesbian, Gay, Bisexual, Transgender, Queer, and Intersex (LGBTQI+) Pride Month, we reflect on the progress we have made as a Nation in the fight for justice, inclusion, and equality while reaffirming our commitment to do more to support LGBTQI+ rights at home and abroad.  I often say that America can be defined by one word:  possibilities.  This month, we celebrate generations of LGBTQI+ people who have fought to make the possibilities of our Nation real for every American. </a:t>
            </a:r>
          </a:p>
        </p:txBody>
      </p:sp>
    </p:spTree>
    <p:extLst>
      <p:ext uri="{BB962C8B-B14F-4D97-AF65-F5344CB8AC3E}">
        <p14:creationId xmlns:p14="http://schemas.microsoft.com/office/powerpoint/2010/main" val="1031851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3855333A-6FB4-450A-884A-15310703FC8D}"/>
</file>

<file path=customXml/itemProps2.xml><?xml version="1.0" encoding="utf-8"?>
<ds:datastoreItem xmlns:ds="http://schemas.openxmlformats.org/officeDocument/2006/customXml" ds:itemID="{FA7B1E67-9FEF-439F-B7B0-63354AD56FBA}"/>
</file>

<file path=customXml/itemProps3.xml><?xml version="1.0" encoding="utf-8"?>
<ds:datastoreItem xmlns:ds="http://schemas.openxmlformats.org/officeDocument/2006/customXml" ds:itemID="{19B21E04-F626-4022-B9C8-341DA719451C}"/>
</file>

<file path=docProps/app.xml><?xml version="1.0" encoding="utf-8"?>
<Properties xmlns="http://schemas.openxmlformats.org/officeDocument/2006/extended-properties" xmlns:vt="http://schemas.openxmlformats.org/officeDocument/2006/docPropsVTypes">
  <TotalTime>124</TotalTime>
  <Words>2599</Words>
  <Application>Microsoft Office PowerPoint</Application>
  <PresentationFormat>Widescreen</PresentationFormat>
  <Paragraphs>190</Paragraphs>
  <Slides>91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91</vt:i4>
      </vt:variant>
    </vt:vector>
  </HeadingPairs>
  <TitlesOfParts>
    <vt:vector size="96" baseType="lpstr">
      <vt:lpstr>Arial</vt:lpstr>
      <vt:lpstr>Assistant</vt:lpstr>
      <vt:lpstr>Calibri</vt:lpstr>
      <vt:lpstr>Calibri Light</vt:lpstr>
      <vt:lpstr>Office Theme</vt:lpstr>
      <vt:lpstr>A Selected Timeline of LGBTQ+ History</vt:lpstr>
      <vt:lpstr>c. 111 – c. 130</vt:lpstr>
      <vt:lpstr>1620</vt:lpstr>
      <vt:lpstr>1624</vt:lpstr>
      <vt:lpstr>1631</vt:lpstr>
      <vt:lpstr>1649</vt:lpstr>
      <vt:lpstr>1714</vt:lpstr>
      <vt:lpstr>1732</vt:lpstr>
      <vt:lpstr>1749</vt:lpstr>
      <vt:lpstr>1778</vt:lpstr>
      <vt:lpstr>1779</vt:lpstr>
      <vt:lpstr>1849</vt:lpstr>
      <vt:lpstr>1857-1861</vt:lpstr>
      <vt:lpstr>1862</vt:lpstr>
      <vt:lpstr>1868</vt:lpstr>
      <vt:lpstr>1869</vt:lpstr>
      <vt:lpstr>1879</vt:lpstr>
      <vt:lpstr>1890</vt:lpstr>
      <vt:lpstr>1894 and 1967</vt:lpstr>
      <vt:lpstr>1907</vt:lpstr>
      <vt:lpstr>1917-1935</vt:lpstr>
      <vt:lpstr>1924</vt:lpstr>
      <vt:lpstr>1928</vt:lpstr>
      <vt:lpstr>1948</vt:lpstr>
      <vt:lpstr>1950</vt:lpstr>
      <vt:lpstr>1952</vt:lpstr>
      <vt:lpstr>1952</vt:lpstr>
      <vt:lpstr>1953</vt:lpstr>
      <vt:lpstr>1955</vt:lpstr>
      <vt:lpstr>1955</vt:lpstr>
      <vt:lpstr>1956</vt:lpstr>
      <vt:lpstr>1958</vt:lpstr>
      <vt:lpstr>1962</vt:lpstr>
      <vt:lpstr>1963</vt:lpstr>
      <vt:lpstr>1964</vt:lpstr>
      <vt:lpstr>1965</vt:lpstr>
      <vt:lpstr>1966</vt:lpstr>
      <vt:lpstr>1969</vt:lpstr>
      <vt:lpstr>1970’s</vt:lpstr>
      <vt:lpstr>1970</vt:lpstr>
      <vt:lpstr>1973</vt:lpstr>
      <vt:lpstr>1974</vt:lpstr>
      <vt:lpstr>1977</vt:lpstr>
      <vt:lpstr>1977</vt:lpstr>
      <vt:lpstr>1977</vt:lpstr>
      <vt:lpstr>1978</vt:lpstr>
      <vt:lpstr>1978</vt:lpstr>
      <vt:lpstr>1979</vt:lpstr>
      <vt:lpstr>1980</vt:lpstr>
      <vt:lpstr>1981</vt:lpstr>
      <vt:lpstr>1984</vt:lpstr>
      <vt:lpstr>1985</vt:lpstr>
      <vt:lpstr>1986</vt:lpstr>
      <vt:lpstr>1987</vt:lpstr>
      <vt:lpstr>1989</vt:lpstr>
      <vt:lpstr>1991</vt:lpstr>
      <vt:lpstr>1993</vt:lpstr>
      <vt:lpstr>1993</vt:lpstr>
      <vt:lpstr>1994</vt:lpstr>
      <vt:lpstr>1996</vt:lpstr>
      <vt:lpstr>1997</vt:lpstr>
      <vt:lpstr>1998</vt:lpstr>
      <vt:lpstr>1998</vt:lpstr>
      <vt:lpstr>2000</vt:lpstr>
      <vt:lpstr>2002</vt:lpstr>
      <vt:lpstr>2003</vt:lpstr>
      <vt:lpstr>2003</vt:lpstr>
      <vt:lpstr>2004</vt:lpstr>
      <vt:lpstr>2006</vt:lpstr>
      <vt:lpstr>2006</vt:lpstr>
      <vt:lpstr>2009</vt:lpstr>
      <vt:lpstr>2009</vt:lpstr>
      <vt:lpstr>2010</vt:lpstr>
      <vt:lpstr>2013</vt:lpstr>
      <vt:lpstr>2011</vt:lpstr>
      <vt:lpstr>2012</vt:lpstr>
      <vt:lpstr>2013</vt:lpstr>
      <vt:lpstr>2014</vt:lpstr>
      <vt:lpstr>2015</vt:lpstr>
      <vt:lpstr>2016</vt:lpstr>
      <vt:lpstr>2017</vt:lpstr>
      <vt:lpstr>2015</vt:lpstr>
      <vt:lpstr>2015</vt:lpstr>
      <vt:lpstr>2016</vt:lpstr>
      <vt:lpstr>2016</vt:lpstr>
      <vt:lpstr>2020</vt:lpstr>
      <vt:lpstr>2020</vt:lpstr>
      <vt:lpstr>2021</vt:lpstr>
      <vt:lpstr>2021</vt:lpstr>
      <vt:lpstr>2022</vt:lpstr>
      <vt:lpstr>2022</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lastModifiedBy>Holmes, Ellen [NEA]</cp:lastModifiedBy>
  <cp:revision>20</cp:revision>
  <cp:lastPrinted>2022-08-23T22:11:46Z</cp:lastPrinted>
  <dcterms:created xsi:type="dcterms:W3CDTF">2022-08-09T15:04:13Z</dcterms:created>
  <dcterms:modified xsi:type="dcterms:W3CDTF">2022-08-23T22:12:00Z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