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5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Lst>
  <p:sldSz cx="9144000" cy="5143500" type="screen16x9"/>
  <p:notesSz cx="6858000" cy="9144000"/>
  <p:embeddedFontLst>
    <p:embeddedFont>
      <p:font typeface="Barlow" panose="00000500000000000000" pitchFamily="2" charset="0"/>
      <p:regular r:id="rId59"/>
      <p:bold r:id="rId60"/>
      <p:italic r:id="rId61"/>
      <p:boldItalic r:id="rId62"/>
    </p:embeddedFont>
    <p:embeddedFont>
      <p:font typeface="Hind" panose="02000000000000000000" pitchFamily="2" charset="0"/>
      <p:regular r:id="rId63"/>
      <p:bold r:id="rId64"/>
    </p:embeddedFont>
    <p:embeddedFont>
      <p:font typeface="Montserrat" panose="00000500000000000000" pitchFamily="2" charset="0"/>
      <p:regular r:id="rId65"/>
      <p:bold r:id="rId66"/>
      <p:italic r:id="rId67"/>
      <p:boldItalic r:id="rId68"/>
    </p:embeddedFont>
    <p:embeddedFont>
      <p:font typeface="Montserrat Medium" panose="00000600000000000000" pitchFamily="2" charset="0"/>
      <p:regular r:id="rId69"/>
      <p:bold r:id="rId70"/>
      <p:italic r:id="rId71"/>
      <p:boldItalic r:id="rId72"/>
    </p:embeddedFont>
    <p:embeddedFont>
      <p:font typeface="Open Sans" panose="020B0606030504020204" pitchFamily="34" charset="0"/>
      <p:regular r:id="rId73"/>
      <p:bold r:id="rId74"/>
      <p:italic r:id="rId75"/>
      <p:boldItalic r:id="rId76"/>
    </p:embeddedFont>
    <p:embeddedFont>
      <p:font typeface="Poppins" panose="00000500000000000000" pitchFamily="2" charset="0"/>
      <p:regular r:id="rId77"/>
      <p:bold r:id="rId78"/>
      <p:italic r:id="rId79"/>
      <p:boldItalic r:id="rId80"/>
    </p:embeddedFont>
    <p:embeddedFont>
      <p:font typeface="PT Serif" panose="020A0603040505020204" pitchFamily="18" charset="0"/>
      <p:regular r:id="rId81"/>
      <p:bold r:id="rId82"/>
      <p:italic r:id="rId83"/>
      <p:boldItalic r:id="rId84"/>
    </p:embeddedFont>
    <p:embeddedFont>
      <p:font typeface="Verdana" panose="020B0604030504040204" pitchFamily="34" charset="0"/>
      <p:regular r:id="rId85"/>
      <p:bold r:id="rId86"/>
      <p:italic r:id="rId87"/>
      <p:boldItalic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6809AB-BBFA-3D34-A6B3-864E5BB98665}" v="2" dt="2026-07-31T19:36:43.961"/>
  </p1510:revLst>
</p1510:revInfo>
</file>

<file path=ppt/tableStyles.xml><?xml version="1.0" encoding="utf-8"?>
<a:tblStyleLst xmlns:a="http://schemas.openxmlformats.org/drawingml/2006/main" def="{97AECA5A-C0B2-4705-AEC4-8D7253057892}">
  <a:tblStyle styleId="{97AECA5A-C0B2-4705-AEC4-8D725305789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00011DC-1D4B-48DB-9778-49E369D978FA}" styleName="Table_1">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4250B40-C7D7-4678-9509-9E282B0AB0B7}" styleName="Table_2">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font" Target="fonts/font26.fntdata"/><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notesMaster" Target="notesMasters/notesMaster1.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 Target="slides/slide1.xml"/><Relationship Id="rId90"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font" Target="fonts/font6.fntdata"/><Relationship Id="rId69"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font" Target="fonts/font27.fntdata"/><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font" Target="fonts/font25.fntdata"/><Relationship Id="rId88" Type="http://schemas.openxmlformats.org/officeDocument/2006/relationships/font" Target="fonts/font30.fntdata"/><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86" Type="http://schemas.openxmlformats.org/officeDocument/2006/relationships/font" Target="fonts/font28.fntdata"/><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8.fntdata"/><Relationship Id="rId7" Type="http://schemas.openxmlformats.org/officeDocument/2006/relationships/slide" Target="slides/slide3.xml"/><Relationship Id="rId71" Type="http://schemas.openxmlformats.org/officeDocument/2006/relationships/font" Target="fonts/font13.fntdata"/><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8.fntdata"/><Relationship Id="rId87" Type="http://schemas.openxmlformats.org/officeDocument/2006/relationships/font" Target="fonts/font29.fntdata"/><Relationship Id="rId61" Type="http://schemas.openxmlformats.org/officeDocument/2006/relationships/font" Target="fonts/font3.fntdata"/><Relationship Id="rId82" Type="http://schemas.openxmlformats.org/officeDocument/2006/relationships/font" Target="fonts/font24.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956809AB-BBFA-3D34-A6B3-864E5BB98665}"/>
    <pc:docChg chg="modSld">
      <pc:chgData name="Jones, Albert [MD]" userId="S::aljones_mseanea.org#ext#@neahq.onmicrosoft.com::9e3d8165-1eea-49ba-adea-0c9c00351460" providerId="AD" clId="Web-{956809AB-BBFA-3D34-A6B3-864E5BB98665}" dt="2026-07-31T19:36:43.945" v="1" actId="1076"/>
      <pc:docMkLst>
        <pc:docMk/>
      </pc:docMkLst>
      <pc:sldChg chg="modSp">
        <pc:chgData name="Jones, Albert [MD]" userId="S::aljones_mseanea.org#ext#@neahq.onmicrosoft.com::9e3d8165-1eea-49ba-adea-0c9c00351460" providerId="AD" clId="Web-{956809AB-BBFA-3D34-A6B3-864E5BB98665}" dt="2026-07-31T19:36:43.945" v="1" actId="1076"/>
        <pc:sldMkLst>
          <pc:docMk/>
          <pc:sldMk cId="0" sldId="295"/>
        </pc:sldMkLst>
        <pc:spChg chg="mod">
          <ac:chgData name="Jones, Albert [MD]" userId="S::aljones_mseanea.org#ext#@neahq.onmicrosoft.com::9e3d8165-1eea-49ba-adea-0c9c00351460" providerId="AD" clId="Web-{956809AB-BBFA-3D34-A6B3-864E5BB98665}" dt="2026-07-31T19:36:39.429" v="0" actId="14100"/>
          <ac:spMkLst>
            <pc:docMk/>
            <pc:sldMk cId="0" sldId="295"/>
            <ac:spMk id="449" creationId="{00000000-0000-0000-0000-000000000000}"/>
          </ac:spMkLst>
        </pc:spChg>
        <pc:spChg chg="mod">
          <ac:chgData name="Jones, Albert [MD]" userId="S::aljones_mseanea.org#ext#@neahq.onmicrosoft.com::9e3d8165-1eea-49ba-adea-0c9c00351460" providerId="AD" clId="Web-{956809AB-BBFA-3D34-A6B3-864E5BB98665}" dt="2026-07-31T19:36:43.945" v="1" actId="1076"/>
          <ac:spMkLst>
            <pc:docMk/>
            <pc:sldMk cId="0" sldId="295"/>
            <ac:spMk id="45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cs.google.com/presentation/d/1grzmPuTdK_no3WZFzQoP_MMzrrHmFSLgrFR8bWaBY7w/edit?slide=id.g2e616022154_0_1807#slide=id.g2e616022154_0_1807"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e2b303c84c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e2b303c84c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e2b303c84c_0_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e2b303c84c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e2e663fa2a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e2e663fa2a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e2b303c84c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e2b303c84c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e2b303c84c_0_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e2b303c84c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e2b303c84c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e2b303c84c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e2b303c84c_0_4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e2b303c84c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e2b303c84c_0_4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e2b303c84c_0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e2b303c84c_0_4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e2b303c84c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e2b303c84c_0_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e2b303c84c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e2b303c84c_0_4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e2b303c84c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e2b303c84c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e2b303c84c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e2b303c84c_0_4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e2b303c84c_0_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e2b303c84c_0_4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e2b303c84c_0_4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e2b303c84c_0_5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e2b303c84c_0_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e2b303c84c_0_5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e2b303c84c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e2b303c84c_0_5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e2b303c84c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e2b303c84c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e2b303c84c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e2b303c84c_0_5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e2b303c84c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f10553070e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f10553070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e2b303c84c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e2b303c84c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e2b303c84c_0_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e2b303c84c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e2b303c84c_0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e2b303c84c_0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8 mins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e2b303c84c_0_5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e2b303c84c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e2b303c84c_0_5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e2b303c84c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e2b303c84c_0_5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e2b303c84c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e2b303c84c_0_6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e2b303c84c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e2b303c84c_0_6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e2b303c84c_0_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e2b303c84c_0_6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e2b303c84c_0_6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e2b303c84c_0_6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e2b303c84c_0_6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e2e663fa2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e2e663fa2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e2e663fa2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e2e663fa2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e2e663fa2a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e2e663fa2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e2e663fa2a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3e2e663fa2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e2e663fa2a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e2e663fa2a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edc5b47eb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9" name="Google Shape;379;g3edc5b47eb2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e2e663fa2a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g3e2e663fa2a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409" name="Google Shape;409;g3e2e663fa2a_0_58: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e2e663fa2a_0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e2e663fa2a_0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e2e663fa2a_0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e2e663fa2a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STRATIGCAL GOAL to be NUMERICAL</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e2e663fa2a_0_5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e2e663fa2a_0_5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e2e663fa2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e2e663fa2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e2e663fa2a_0_5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e2e663fa2a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42 participants </a:t>
            </a:r>
            <a:endParaRPr/>
          </a:p>
          <a:p>
            <a:pPr marL="0" lvl="0" indent="0" algn="l" rtl="0">
              <a:spcBef>
                <a:spcPts val="0"/>
              </a:spcBef>
              <a:spcAft>
                <a:spcPts val="0"/>
              </a:spcAft>
              <a:buNone/>
            </a:pPr>
            <a:r>
              <a:rPr lang="en"/>
              <a:t>31 person - 21 from them are teams </a:t>
            </a:r>
            <a:endParaRPr/>
          </a:p>
          <a:p>
            <a:pPr marL="0" lvl="0" indent="0" algn="l" rtl="0">
              <a:spcBef>
                <a:spcPts val="0"/>
              </a:spcBef>
              <a:spcAft>
                <a:spcPts val="0"/>
              </a:spcAft>
              <a:buNone/>
            </a:pPr>
            <a:r>
              <a:rPr lang="en"/>
              <a:t>10 not teams individuals </a:t>
            </a:r>
            <a:endParaRPr/>
          </a:p>
          <a:p>
            <a:pPr marL="0" lvl="0" indent="0" algn="l" rtl="0">
              <a:spcBef>
                <a:spcPts val="0"/>
              </a:spcBef>
              <a:spcAft>
                <a:spcPts val="0"/>
              </a:spcAft>
              <a:buNone/>
            </a:pPr>
            <a:r>
              <a:rPr lang="en"/>
              <a:t>Upfront teaching - 40 minutes </a:t>
            </a:r>
            <a:endParaRPr/>
          </a:p>
          <a:p>
            <a:pPr marL="0" lvl="0" indent="0" algn="l" rtl="0">
              <a:spcBef>
                <a:spcPts val="0"/>
              </a:spcBef>
              <a:spcAft>
                <a:spcPts val="0"/>
              </a:spcAft>
              <a:buNone/>
            </a:pPr>
            <a:r>
              <a:rPr lang="en"/>
              <a:t>Practice -45 minutes</a:t>
            </a:r>
            <a:endParaRPr/>
          </a:p>
          <a:p>
            <a:pPr marL="0" lvl="0" indent="0" algn="l" rtl="0">
              <a:spcBef>
                <a:spcPts val="0"/>
              </a:spcBef>
              <a:spcAft>
                <a:spcPts val="0"/>
              </a:spcAft>
              <a:buNone/>
            </a:pPr>
            <a:r>
              <a:rPr lang="en"/>
              <a:t>Debrief 15 minutes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e2e663fa2a_0_5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3e2e663fa2a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ea0d7f1d2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ea0d7f1d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a:solidFill>
                  <a:srgbClr val="5E0942"/>
                </a:solidFill>
                <a:latin typeface="Montserrat"/>
                <a:ea typeface="Montserrat"/>
                <a:cs typeface="Montserrat"/>
                <a:sym typeface="Montserrat"/>
              </a:rPr>
              <a:t>To look at from the other side, if we need 5000 signatures this means we need to reach out to 10,000. </a:t>
            </a:r>
            <a:endParaRPr sz="1800">
              <a:solidFill>
                <a:srgbClr val="5E0942"/>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1800">
                <a:solidFill>
                  <a:srgbClr val="5E0942"/>
                </a:solidFill>
                <a:latin typeface="Montserrat"/>
                <a:ea typeface="Montserrat"/>
                <a:cs typeface="Montserrat"/>
                <a:sym typeface="Montserrat"/>
              </a:rPr>
              <a:t>10,000/10 months= 1000 people need to be contacted per month</a:t>
            </a:r>
            <a:endParaRPr sz="1800">
              <a:solidFill>
                <a:srgbClr val="5E0942"/>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1800">
                <a:solidFill>
                  <a:srgbClr val="5E0942"/>
                </a:solidFill>
                <a:latin typeface="Montserrat"/>
                <a:ea typeface="Montserrat"/>
                <a:cs typeface="Montserrat"/>
                <a:sym typeface="Montserrat"/>
              </a:rPr>
              <a:t>If each person can roughly do 5 reach outs a month</a:t>
            </a:r>
            <a:endParaRPr sz="1800">
              <a:solidFill>
                <a:srgbClr val="5E0942"/>
              </a:solidFill>
              <a:latin typeface="Montserrat"/>
              <a:ea typeface="Montserrat"/>
              <a:cs typeface="Montserrat"/>
              <a:sym typeface="Montserrat"/>
            </a:endParaRPr>
          </a:p>
          <a:p>
            <a:pPr marL="0" lvl="0" indent="0" algn="l" rtl="0">
              <a:spcBef>
                <a:spcPts val="0"/>
              </a:spcBef>
              <a:spcAft>
                <a:spcPts val="0"/>
              </a:spcAft>
              <a:buNone/>
            </a:pPr>
            <a:r>
              <a:rPr lang="en" sz="1800">
                <a:solidFill>
                  <a:srgbClr val="5E0942"/>
                </a:solidFill>
                <a:latin typeface="Montserrat"/>
                <a:ea typeface="Montserrat"/>
                <a:cs typeface="Montserrat"/>
                <a:sym typeface="Montserrat"/>
              </a:rPr>
              <a:t>1000/5=200 people are needed for this operation between volunteers &amp; organizers to reach the goal in 12 months</a:t>
            </a:r>
            <a:endParaRPr sz="1800">
              <a:solidFill>
                <a:srgbClr val="5E0942"/>
              </a:solidFill>
              <a:latin typeface="Montserrat"/>
              <a:ea typeface="Montserrat"/>
              <a:cs typeface="Montserrat"/>
              <a:sym typeface="Montserrat"/>
            </a:endParaRPr>
          </a:p>
          <a:p>
            <a:pPr marL="914400" lvl="1" indent="-298450" algn="l" rtl="0">
              <a:lnSpc>
                <a:spcPct val="115000"/>
              </a:lnSpc>
              <a:spcBef>
                <a:spcPts val="1200"/>
              </a:spcBef>
              <a:spcAft>
                <a:spcPts val="0"/>
              </a:spcAft>
              <a:buClr>
                <a:schemeClr val="dk1"/>
              </a:buClr>
              <a:buSzPts val="1100"/>
              <a:buChar char="○"/>
            </a:pPr>
            <a:r>
              <a:rPr lang="en" b="1">
                <a:solidFill>
                  <a:schemeClr val="dk1"/>
                </a:solidFill>
              </a:rPr>
              <a:t>Inputs</a:t>
            </a:r>
            <a:r>
              <a:rPr lang="en">
                <a:solidFill>
                  <a:schemeClr val="dk1"/>
                </a:solidFill>
              </a:rPr>
              <a:t>: Resources, efforts, or elements that are put into a process to achieve a desired outcome.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Outputs</a:t>
            </a:r>
            <a:r>
              <a:rPr lang="en">
                <a:solidFill>
                  <a:schemeClr val="dk1"/>
                </a:solidFill>
              </a:rPr>
              <a:t>: The direct results or products generated from the inputs.</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a:solidFill>
                  <a:schemeClr val="dk1"/>
                </a:solidFill>
              </a:rPr>
              <a:t>Nature</a:t>
            </a:r>
            <a:r>
              <a:rPr lang="en">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Inputs</a:t>
            </a:r>
            <a:r>
              <a:rPr lang="en">
                <a:solidFill>
                  <a:schemeClr val="dk1"/>
                </a:solidFill>
              </a:rPr>
              <a:t>: Often quantifiable in terms of resources like time, money, materials, or labor.</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Outputs</a:t>
            </a:r>
            <a:r>
              <a:rPr lang="en">
                <a:solidFill>
                  <a:schemeClr val="dk1"/>
                </a:solidFill>
              </a:rPr>
              <a:t>: The immediate products or deliverables resulting from the process.</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a:solidFill>
                  <a:schemeClr val="dk1"/>
                </a:solidFill>
              </a:rPr>
              <a:t>Examples</a:t>
            </a:r>
            <a:r>
              <a:rPr lang="en">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Inputs</a:t>
            </a:r>
            <a:r>
              <a:rPr lang="en">
                <a:solidFill>
                  <a:schemeClr val="dk1"/>
                </a:solidFill>
              </a:rPr>
              <a:t>:</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Number of hours worked</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Budget allocated</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Amount of raw materials used</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Outputs</a:t>
            </a:r>
            <a:r>
              <a:rPr lang="en">
                <a:solidFill>
                  <a:schemeClr val="dk1"/>
                </a:solidFill>
              </a:rPr>
              <a:t>:</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Number of products manufactured</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Services delivered</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Reports generated</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a:solidFill>
                  <a:schemeClr val="dk1"/>
                </a:solidFill>
              </a:rPr>
              <a:t>Metrics</a:t>
            </a:r>
            <a:r>
              <a:rPr lang="en">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Input Metrics</a:t>
            </a:r>
            <a:r>
              <a:rPr lang="en">
                <a:solidFill>
                  <a:schemeClr val="dk1"/>
                </a:solidFill>
              </a:rPr>
              <a:t>: Measure the resources utilized. Examples include:</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Hours spent on a project</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Money spent on marketing campaigns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Number of employees working on a task</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 Metrics</a:t>
            </a:r>
            <a:r>
              <a:rPr lang="en">
                <a:solidFill>
                  <a:schemeClr val="dk1"/>
                </a:solidFill>
              </a:rPr>
              <a:t>: Measure the direct results. Examples include:</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Units produced</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Sales revenue</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Customer satisfaction scores</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a:solidFill>
                  <a:schemeClr val="dk1"/>
                </a:solidFill>
              </a:rPr>
              <a:t>Role in Evaluation</a:t>
            </a:r>
            <a:r>
              <a:rPr lang="en">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Inputs</a:t>
            </a:r>
            <a:r>
              <a:rPr lang="en">
                <a:solidFill>
                  <a:schemeClr val="dk1"/>
                </a:solidFill>
              </a:rPr>
              <a:t>: Used to assess the efficiency and allocation of resources.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Outputs</a:t>
            </a:r>
            <a:r>
              <a:rPr lang="en">
                <a:solidFill>
                  <a:schemeClr val="dk1"/>
                </a:solidFill>
              </a:rPr>
              <a:t>: Used to evaluate the effectiveness and direct achievements of a process.</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a:solidFill>
                  <a:schemeClr val="dk1"/>
                </a:solidFill>
              </a:rPr>
              <a:t>Temporal Aspect</a:t>
            </a:r>
            <a:r>
              <a:rPr lang="en">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Inputs</a:t>
            </a:r>
            <a:r>
              <a:rPr lang="en">
                <a:solidFill>
                  <a:schemeClr val="dk1"/>
                </a:solidFill>
              </a:rPr>
              <a:t>: Occur at the beginning or during the process.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Outputs</a:t>
            </a:r>
            <a:r>
              <a:rPr lang="en">
                <a:solidFill>
                  <a:schemeClr val="dk1"/>
                </a:solidFill>
              </a:rPr>
              <a:t>: Emerge after the process has been implemented.</a:t>
            </a:r>
            <a:endParaRPr>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sz="1800">
              <a:solidFill>
                <a:srgbClr val="5E0942"/>
              </a:solidFill>
              <a:latin typeface="Montserrat"/>
              <a:ea typeface="Montserrat"/>
              <a:cs typeface="Montserrat"/>
              <a:sym typeface="Montserrat"/>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e342c9abb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3e342c9abb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e342c9abb3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3e342c9abb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https://docs.google.com/presentation/d/1grzmPuTdK_no3WZFzQoP_MMzrrHmFSLgrFR8bWaBY7w/edit?slide=id.g2e616022154_0_1807#slide=id.g2e616022154_0_1807</a:t>
            </a:r>
            <a:endParaRPr/>
          </a:p>
          <a:p>
            <a:pPr marL="0" lvl="0" indent="0" algn="l" rtl="0">
              <a:lnSpc>
                <a:spcPct val="115000"/>
              </a:lnSpc>
              <a:spcBef>
                <a:spcPts val="0"/>
              </a:spcBef>
              <a:spcAft>
                <a:spcPts val="0"/>
              </a:spcAft>
              <a:buClr>
                <a:schemeClr val="dk1"/>
              </a:buClr>
              <a:buSzPts val="1100"/>
              <a:buFont typeface="Arial"/>
              <a:buNone/>
            </a:pPr>
            <a:r>
              <a:rPr lang="en" sz="1800" b="1">
                <a:solidFill>
                  <a:srgbClr val="5E0942"/>
                </a:solidFill>
                <a:latin typeface="Montserrat"/>
                <a:ea typeface="Montserrat"/>
                <a:cs typeface="Montserrat"/>
                <a:sym typeface="Montserrat"/>
              </a:rPr>
              <a:t>Constituency team</a:t>
            </a:r>
            <a:r>
              <a:rPr lang="en" sz="1800">
                <a:solidFill>
                  <a:srgbClr val="434343"/>
                </a:solidFill>
                <a:latin typeface="Montserrat"/>
                <a:ea typeface="Montserrat"/>
                <a:cs typeface="Montserrat"/>
                <a:sym typeface="Montserrat"/>
              </a:rPr>
              <a:t>: a team rooted in the constituency that snowflakes</a:t>
            </a:r>
            <a:br>
              <a:rPr lang="en" sz="1800">
                <a:solidFill>
                  <a:srgbClr val="434343"/>
                </a:solidFill>
                <a:latin typeface="Montserrat"/>
                <a:ea typeface="Montserrat"/>
                <a:cs typeface="Montserrat"/>
                <a:sym typeface="Montserrat"/>
              </a:rPr>
            </a:br>
            <a:r>
              <a:rPr lang="en" sz="1800">
                <a:solidFill>
                  <a:srgbClr val="434343"/>
                </a:solidFill>
                <a:latin typeface="Montserrat"/>
                <a:ea typeface="Montserrat"/>
                <a:cs typeface="Montserrat"/>
                <a:sym typeface="Montserrat"/>
              </a:rPr>
              <a:t>E.g. A team of mothers who we want to commit to reading for 6 minutes daily</a:t>
            </a:r>
            <a:endParaRPr sz="1800">
              <a:solidFill>
                <a:srgbClr val="434343"/>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en" sz="1800" b="1">
                <a:solidFill>
                  <a:srgbClr val="5E0942"/>
                </a:solidFill>
                <a:latin typeface="Montserrat"/>
                <a:ea typeface="Montserrat"/>
                <a:cs typeface="Montserrat"/>
                <a:sym typeface="Montserrat"/>
              </a:rPr>
              <a:t>Functional / technical team</a:t>
            </a:r>
            <a:r>
              <a:rPr lang="en" sz="1800">
                <a:solidFill>
                  <a:srgbClr val="434343"/>
                </a:solidFill>
                <a:latin typeface="Montserrat"/>
                <a:ea typeface="Montserrat"/>
                <a:cs typeface="Montserrat"/>
                <a:sym typeface="Montserrat"/>
              </a:rPr>
              <a:t>: a team that has a specific functional role that manifests a campaign strategy (might not need to snowflake)</a:t>
            </a:r>
            <a:br>
              <a:rPr lang="en" sz="1800">
                <a:solidFill>
                  <a:srgbClr val="434343"/>
                </a:solidFill>
                <a:latin typeface="Montserrat"/>
                <a:ea typeface="Montserrat"/>
                <a:cs typeface="Montserrat"/>
                <a:sym typeface="Montserrat"/>
              </a:rPr>
            </a:br>
            <a:r>
              <a:rPr lang="en" sz="1800">
                <a:solidFill>
                  <a:srgbClr val="434343"/>
                </a:solidFill>
                <a:latin typeface="Montserrat"/>
                <a:ea typeface="Montserrat"/>
                <a:cs typeface="Montserrat"/>
                <a:sym typeface="Montserrat"/>
              </a:rPr>
              <a:t>E.g. Data team, media team, legal team, research team</a:t>
            </a:r>
            <a:endParaRPr/>
          </a:p>
          <a:p>
            <a:pPr marL="0" lvl="0" indent="0" algn="l" rtl="0">
              <a:spcBef>
                <a:spcPts val="120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3e85588baea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3e85588baea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3e342c9abb3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3e342c9abb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e85588baea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3e85588baea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e342c9abb3_0_1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3e342c9abb3_0_1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3e342c9abb3_0_1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3e342c9abb3_0_1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3e342c9abb3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3e342c9abb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06A7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EFE7EC"/>
              </a:buClr>
              <a:buSzPts val="4100"/>
              <a:buFont typeface="Montserrat"/>
              <a:buNone/>
              <a:defRPr sz="4100" b="1">
                <a:solidFill>
                  <a:srgbClr val="EFE7EC"/>
                </a:solidFill>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rgbClr val="EFE7EC"/>
              </a:buClr>
              <a:buSzPts val="2300"/>
              <a:buFont typeface="Montserrat"/>
              <a:buNone/>
              <a:defRPr sz="2300">
                <a:solidFill>
                  <a:srgbClr val="EFE7EC"/>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pic>
        <p:nvPicPr>
          <p:cNvPr id="11" name="Google Shape;11;p2"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5E0942"/>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EFE7EC"/>
              </a:buClr>
              <a:buSzPts val="2800"/>
              <a:buFont typeface="Montserrat"/>
              <a:buNone/>
              <a:defRPr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9pPr>
          </a:lstStyle>
          <a:p>
            <a:endParaRPr/>
          </a:p>
        </p:txBody>
      </p:sp>
      <p:pic>
        <p:nvPicPr>
          <p:cNvPr id="14" name="Google Shape;14;p3"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sp>
        <p:nvSpPr>
          <p:cNvPr id="15" name="Google Shape;15;p3"/>
          <p:cNvSpPr/>
          <p:nvPr/>
        </p:nvSpPr>
        <p:spPr>
          <a:xfrm rot="10800000">
            <a:off x="-682641" y="-268296"/>
            <a:ext cx="4427801" cy="5680094"/>
          </a:xfrm>
          <a:custGeom>
            <a:avLst/>
            <a:gdLst/>
            <a:ahLst/>
            <a:cxnLst/>
            <a:rect l="l" t="t" r="r" b="b"/>
            <a:pathLst>
              <a:path w="8855602" h="11360187" extrusionOk="0">
                <a:moveTo>
                  <a:pt x="0" y="0"/>
                </a:moveTo>
                <a:lnTo>
                  <a:pt x="8855602" y="0"/>
                </a:lnTo>
                <a:lnTo>
                  <a:pt x="8855602" y="11360186"/>
                </a:lnTo>
                <a:lnTo>
                  <a:pt x="0" y="11360186"/>
                </a:lnTo>
                <a:lnTo>
                  <a:pt x="0" y="0"/>
                </a:lnTo>
                <a:close/>
              </a:path>
            </a:pathLst>
          </a:custGeom>
          <a:blipFill rotWithShape="1">
            <a:blip r:embed="rId3">
              <a:alphaModFix amt="14000"/>
            </a:blip>
            <a:stretch>
              <a:fillRect l="-65158" r="-102058"/>
            </a:stretch>
          </a:blip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rgbClr val="EFE7EC"/>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rgbClr val="006A71"/>
              </a:buClr>
              <a:buSzPts val="1800"/>
              <a:buFont typeface="Montserrat"/>
              <a:buChar char="●"/>
              <a:defRPr>
                <a:solidFill>
                  <a:srgbClr val="006A71"/>
                </a:solidFill>
                <a:latin typeface="Montserrat"/>
                <a:ea typeface="Montserrat"/>
                <a:cs typeface="Montserrat"/>
                <a:sym typeface="Montserrat"/>
              </a:defRPr>
            </a:lvl1pPr>
            <a:lvl2pPr marL="914400" lvl="1"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2pPr>
            <a:lvl3pPr marL="1371600" lvl="2"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3pPr>
            <a:lvl4pPr marL="1828800" lvl="3"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4pPr>
            <a:lvl5pPr marL="2286000" lvl="4"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5pPr>
            <a:lvl6pPr marL="2743200" lvl="5"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6pPr>
            <a:lvl7pPr marL="3200400" lvl="6"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7pPr>
            <a:lvl8pPr marL="3657600" lvl="7"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8pPr>
            <a:lvl9pPr marL="4114800" lvl="8" indent="-3175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9pPr>
          </a:lstStyle>
          <a:p>
            <a:endParaRPr/>
          </a:p>
        </p:txBody>
      </p:sp>
      <p:pic>
        <p:nvPicPr>
          <p:cNvPr id="19" name="Google Shape;19;p4"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pic>
        <p:nvPicPr>
          <p:cNvPr id="20" name="Google Shape;20;p4" title="e6f0f1.png"/>
          <p:cNvPicPr preferRelativeResize="0"/>
          <p:nvPr/>
        </p:nvPicPr>
        <p:blipFill rotWithShape="1">
          <a:blip r:embed="rId3">
            <a:alphaModFix/>
          </a:blip>
          <a:srcRect l="77664"/>
          <a:stretch/>
        </p:blipFill>
        <p:spPr>
          <a:xfrm>
            <a:off x="7503700" y="-122500"/>
            <a:ext cx="1656624" cy="41719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rgbClr val="EFE7EC"/>
        </a:solid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66447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1pPr>
            <a:lvl2pPr lvl="1">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2pPr>
            <a:lvl3pPr lvl="2">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3pPr>
            <a:lvl4pPr lvl="3">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4pPr>
            <a:lvl5pPr lvl="4">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5pPr>
            <a:lvl6pPr lvl="5">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6pPr>
            <a:lvl7pPr lvl="6">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7pPr>
            <a:lvl8pPr lvl="7">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8pPr>
            <a:lvl9pPr lvl="8">
              <a:spcBef>
                <a:spcPts val="0"/>
              </a:spcBef>
              <a:spcAft>
                <a:spcPts val="0"/>
              </a:spcAft>
              <a:buClr>
                <a:srgbClr val="006A71"/>
              </a:buClr>
              <a:buSzPts val="2400"/>
              <a:buFont typeface="Montserrat"/>
              <a:buNone/>
              <a:defRPr sz="2400" b="1">
                <a:solidFill>
                  <a:srgbClr val="006A71"/>
                </a:solidFill>
                <a:latin typeface="Montserrat"/>
                <a:ea typeface="Montserrat"/>
                <a:cs typeface="Montserrat"/>
                <a:sym typeface="Montserrat"/>
              </a:defRPr>
            </a:lvl9pPr>
          </a:lstStyle>
          <a:p>
            <a:endParaRPr/>
          </a:p>
        </p:txBody>
      </p:sp>
      <p:sp>
        <p:nvSpPr>
          <p:cNvPr id="23" name="Google Shape;23;p5"/>
          <p:cNvSpPr txBox="1">
            <a:spLocks noGrp="1"/>
          </p:cNvSpPr>
          <p:nvPr>
            <p:ph type="body" idx="1"/>
          </p:nvPr>
        </p:nvSpPr>
        <p:spPr>
          <a:xfrm>
            <a:off x="311700" y="1152475"/>
            <a:ext cx="32376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marL="914400" lvl="1"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marL="1371600" lvl="2"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marL="1828800" lvl="3"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marL="2286000" lvl="4"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marL="2743200" lvl="5"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marL="3200400" lvl="6"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marL="3657600" lvl="7"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marL="4114800" lvl="8"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a:endParaRPr/>
          </a:p>
        </p:txBody>
      </p:sp>
      <p:sp>
        <p:nvSpPr>
          <p:cNvPr id="24" name="Google Shape;24;p5"/>
          <p:cNvSpPr txBox="1">
            <a:spLocks noGrp="1"/>
          </p:cNvSpPr>
          <p:nvPr>
            <p:ph type="body" idx="2"/>
          </p:nvPr>
        </p:nvSpPr>
        <p:spPr>
          <a:xfrm>
            <a:off x="3970624" y="1152475"/>
            <a:ext cx="29856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marL="914400" lvl="1"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marL="1371600" lvl="2"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marL="1828800" lvl="3"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marL="2286000" lvl="4"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marL="2743200" lvl="5"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marL="3200400" lvl="6"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marL="3657600" lvl="7"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marL="4114800" lvl="8" indent="-30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a:endParaRPr/>
          </a:p>
        </p:txBody>
      </p:sp>
      <p:pic>
        <p:nvPicPr>
          <p:cNvPr id="25" name="Google Shape;25;p5"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pic>
        <p:nvPicPr>
          <p:cNvPr id="26" name="Google Shape;26;p5" title="e6f0f1 (1).png"/>
          <p:cNvPicPr preferRelativeResize="0"/>
          <p:nvPr/>
        </p:nvPicPr>
        <p:blipFill rotWithShape="1">
          <a:blip r:embed="rId3">
            <a:alphaModFix/>
          </a:blip>
          <a:srcRect l="69321" b="56921"/>
          <a:stretch/>
        </p:blipFill>
        <p:spPr>
          <a:xfrm>
            <a:off x="6956319" y="-14387"/>
            <a:ext cx="2194877" cy="17336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E6F0F1"/>
        </a:solid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9" name="Google Shape;29;p6"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rgbClr val="006A71"/>
        </a:solidFill>
        <a:effectLst/>
      </p:bgPr>
    </p:bg>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Clr>
                <a:srgbClr val="EFE7EC"/>
              </a:buClr>
              <a:buSzPts val="2400"/>
              <a:buFont typeface="Montserrat"/>
              <a:buNone/>
              <a:defRPr sz="2400" b="1">
                <a:solidFill>
                  <a:srgbClr val="EFE7EC"/>
                </a:solidFill>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1pPr>
            <a:lvl2pPr marL="914400" lvl="1"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2pPr>
            <a:lvl3pPr marL="1371600" lvl="2"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3pPr>
            <a:lvl4pPr marL="1828800" lvl="3"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4pPr>
            <a:lvl5pPr marL="2286000" lvl="4"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5pPr>
            <a:lvl6pPr marL="2743200" lvl="5"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6pPr>
            <a:lvl7pPr marL="3200400" lvl="6"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7pPr>
            <a:lvl8pPr marL="3657600" lvl="7"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8pPr>
            <a:lvl9pPr marL="4114800" lvl="8" indent="-30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9pPr>
          </a:lstStyle>
          <a:p>
            <a:endParaRPr/>
          </a:p>
        </p:txBody>
      </p:sp>
      <p:pic>
        <p:nvPicPr>
          <p:cNvPr id="33" name="Google Shape;33;p7"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006A71"/>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450150"/>
            <a:ext cx="7739400" cy="679200"/>
          </a:xfrm>
          <a:prstGeom prst="rect">
            <a:avLst/>
          </a:prstGeom>
        </p:spPr>
        <p:txBody>
          <a:bodyPr spcFirstLastPara="1" wrap="square" lIns="91425" tIns="91425" rIns="91425" bIns="91425" anchor="ctr" anchorCtr="0">
            <a:normAutofit/>
          </a:bodyPr>
          <a:lstStyle>
            <a:lvl1pPr lvl="0">
              <a:spcBef>
                <a:spcPts val="0"/>
              </a:spcBef>
              <a:spcAft>
                <a:spcPts val="0"/>
              </a:spcAft>
              <a:buClr>
                <a:srgbClr val="EFE7EC"/>
              </a:buClr>
              <a:buSzPts val="3600"/>
              <a:buFont typeface="Montserrat"/>
              <a:buNone/>
              <a:defRPr sz="3600" b="1">
                <a:solidFill>
                  <a:srgbClr val="EFE7EC"/>
                </a:solidFill>
                <a:latin typeface="Montserrat"/>
                <a:ea typeface="Montserrat"/>
                <a:cs typeface="Montserrat"/>
                <a:sym typeface="Montserrat"/>
              </a:defRPr>
            </a:lvl1pPr>
            <a:lvl2pPr lvl="1">
              <a:spcBef>
                <a:spcPts val="0"/>
              </a:spcBef>
              <a:spcAft>
                <a:spcPts val="0"/>
              </a:spcAft>
              <a:buClr>
                <a:srgbClr val="EFE7EC"/>
              </a:buClr>
              <a:buSzPts val="4800"/>
              <a:buNone/>
              <a:defRPr sz="4800" b="1">
                <a:solidFill>
                  <a:srgbClr val="EFE7EC"/>
                </a:solidFill>
              </a:defRPr>
            </a:lvl2pPr>
            <a:lvl3pPr lvl="2">
              <a:spcBef>
                <a:spcPts val="0"/>
              </a:spcBef>
              <a:spcAft>
                <a:spcPts val="0"/>
              </a:spcAft>
              <a:buClr>
                <a:srgbClr val="EFE7EC"/>
              </a:buClr>
              <a:buSzPts val="4800"/>
              <a:buNone/>
              <a:defRPr sz="4800" b="1">
                <a:solidFill>
                  <a:srgbClr val="EFE7EC"/>
                </a:solidFill>
              </a:defRPr>
            </a:lvl3pPr>
            <a:lvl4pPr lvl="3">
              <a:spcBef>
                <a:spcPts val="0"/>
              </a:spcBef>
              <a:spcAft>
                <a:spcPts val="0"/>
              </a:spcAft>
              <a:buClr>
                <a:srgbClr val="EFE7EC"/>
              </a:buClr>
              <a:buSzPts val="4800"/>
              <a:buNone/>
              <a:defRPr sz="4800" b="1">
                <a:solidFill>
                  <a:srgbClr val="EFE7EC"/>
                </a:solidFill>
              </a:defRPr>
            </a:lvl4pPr>
            <a:lvl5pPr lvl="4">
              <a:spcBef>
                <a:spcPts val="0"/>
              </a:spcBef>
              <a:spcAft>
                <a:spcPts val="0"/>
              </a:spcAft>
              <a:buClr>
                <a:srgbClr val="EFE7EC"/>
              </a:buClr>
              <a:buSzPts val="4800"/>
              <a:buNone/>
              <a:defRPr sz="4800" b="1">
                <a:solidFill>
                  <a:srgbClr val="EFE7EC"/>
                </a:solidFill>
              </a:defRPr>
            </a:lvl5pPr>
            <a:lvl6pPr lvl="5">
              <a:spcBef>
                <a:spcPts val="0"/>
              </a:spcBef>
              <a:spcAft>
                <a:spcPts val="0"/>
              </a:spcAft>
              <a:buClr>
                <a:srgbClr val="EFE7EC"/>
              </a:buClr>
              <a:buSzPts val="4800"/>
              <a:buNone/>
              <a:defRPr sz="4800" b="1">
                <a:solidFill>
                  <a:srgbClr val="EFE7EC"/>
                </a:solidFill>
              </a:defRPr>
            </a:lvl6pPr>
            <a:lvl7pPr lvl="6">
              <a:spcBef>
                <a:spcPts val="0"/>
              </a:spcBef>
              <a:spcAft>
                <a:spcPts val="0"/>
              </a:spcAft>
              <a:buClr>
                <a:srgbClr val="EFE7EC"/>
              </a:buClr>
              <a:buSzPts val="4800"/>
              <a:buNone/>
              <a:defRPr sz="4800" b="1">
                <a:solidFill>
                  <a:srgbClr val="EFE7EC"/>
                </a:solidFill>
              </a:defRPr>
            </a:lvl7pPr>
            <a:lvl8pPr lvl="7">
              <a:spcBef>
                <a:spcPts val="0"/>
              </a:spcBef>
              <a:spcAft>
                <a:spcPts val="0"/>
              </a:spcAft>
              <a:buClr>
                <a:srgbClr val="EFE7EC"/>
              </a:buClr>
              <a:buSzPts val="4800"/>
              <a:buNone/>
              <a:defRPr sz="4800" b="1">
                <a:solidFill>
                  <a:srgbClr val="EFE7EC"/>
                </a:solidFill>
              </a:defRPr>
            </a:lvl8pPr>
            <a:lvl9pPr lvl="8">
              <a:spcBef>
                <a:spcPts val="0"/>
              </a:spcBef>
              <a:spcAft>
                <a:spcPts val="0"/>
              </a:spcAft>
              <a:buClr>
                <a:srgbClr val="EFE7EC"/>
              </a:buClr>
              <a:buSzPts val="4800"/>
              <a:buNone/>
              <a:defRPr sz="4800" b="1">
                <a:solidFill>
                  <a:srgbClr val="EFE7EC"/>
                </a:solidFill>
              </a:defRPr>
            </a:lvl9pPr>
          </a:lstStyle>
          <a:p>
            <a:endParaRPr/>
          </a:p>
        </p:txBody>
      </p:sp>
      <p:pic>
        <p:nvPicPr>
          <p:cNvPr id="36" name="Google Shape;36;p8"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pic>
        <p:nvPicPr>
          <p:cNvPr id="37" name="Google Shape;37;p8" title="e6f0f1 (2).png"/>
          <p:cNvPicPr preferRelativeResize="0"/>
          <p:nvPr/>
        </p:nvPicPr>
        <p:blipFill rotWithShape="1">
          <a:blip r:embed="rId3">
            <a:alphaModFix/>
          </a:blip>
          <a:srcRect t="47443" r="61928"/>
          <a:stretch/>
        </p:blipFill>
        <p:spPr>
          <a:xfrm>
            <a:off x="-28775" y="3208387"/>
            <a:ext cx="2510602" cy="1949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006A71"/>
        </a:solidFill>
        <a:effectLst/>
      </p:bgPr>
    </p:bg>
    <p:spTree>
      <p:nvGrpSpPr>
        <p:cNvPr id="1"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rgbClr val="5E0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400"/>
              <a:buFont typeface="Montserrat"/>
              <a:buNone/>
              <a:defRPr sz="3400" b="1">
                <a:solidFill>
                  <a:srgbClr val="EFE7EC"/>
                </a:solidFill>
                <a:latin typeface="Montserrat"/>
                <a:ea typeface="Montserrat"/>
                <a:cs typeface="Montserrat"/>
                <a:sym typeface="Montserrat"/>
              </a:defRPr>
            </a:lvl9pPr>
          </a:lstStyle>
          <a:p>
            <a:endParaRPr/>
          </a:p>
        </p:txBody>
      </p:sp>
      <p:sp>
        <p:nvSpPr>
          <p:cNvPr id="41" name="Google Shape;41;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EFE7EC"/>
              </a:buClr>
              <a:buSzPts val="1800"/>
              <a:buFont typeface="Montserrat"/>
              <a:buNone/>
              <a:defRPr>
                <a:solidFill>
                  <a:srgbClr val="EFE7EC"/>
                </a:solidFill>
                <a:latin typeface="Montserrat"/>
                <a:ea typeface="Montserrat"/>
                <a:cs typeface="Montserrat"/>
                <a:sym typeface="Montserrat"/>
              </a:defRPr>
            </a:lvl1pPr>
            <a:lvl2pPr lvl="1"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2pPr>
            <a:lvl3pPr lvl="2"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3pPr>
            <a:lvl4pPr lvl="3"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4pPr>
            <a:lvl5pPr lvl="4"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5pPr>
            <a:lvl6pPr lvl="5"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6pPr>
            <a:lvl7pPr lvl="6"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7pPr>
            <a:lvl8pPr lvl="7"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8pPr>
            <a:lvl9pPr lvl="8"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9pPr>
          </a:lstStyle>
          <a:p>
            <a:endParaRPr/>
          </a:p>
        </p:txBody>
      </p:sp>
      <p:sp>
        <p:nvSpPr>
          <p:cNvPr id="42" name="Google Shape;42;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17500">
              <a:spcBef>
                <a:spcPts val="0"/>
              </a:spcBef>
              <a:spcAft>
                <a:spcPts val="0"/>
              </a:spcAft>
              <a:buClr>
                <a:srgbClr val="EFE7EC"/>
              </a:buClr>
              <a:buSzPts val="1400"/>
              <a:buChar char="●"/>
              <a:defRPr sz="1400">
                <a:solidFill>
                  <a:srgbClr val="EFE7EC"/>
                </a:solidFill>
              </a:defRPr>
            </a:lvl1pPr>
            <a:lvl2pPr marL="914400" lvl="1" indent="-317500">
              <a:spcBef>
                <a:spcPts val="0"/>
              </a:spcBef>
              <a:spcAft>
                <a:spcPts val="0"/>
              </a:spcAft>
              <a:buClr>
                <a:srgbClr val="EFE7EC"/>
              </a:buClr>
              <a:buSzPts val="1400"/>
              <a:buChar char="○"/>
              <a:defRPr>
                <a:solidFill>
                  <a:srgbClr val="EFE7EC"/>
                </a:solidFill>
              </a:defRPr>
            </a:lvl2pPr>
            <a:lvl3pPr marL="1371600" lvl="2" indent="-317500">
              <a:spcBef>
                <a:spcPts val="0"/>
              </a:spcBef>
              <a:spcAft>
                <a:spcPts val="0"/>
              </a:spcAft>
              <a:buClr>
                <a:srgbClr val="EFE7EC"/>
              </a:buClr>
              <a:buSzPts val="1400"/>
              <a:buChar char="■"/>
              <a:defRPr>
                <a:solidFill>
                  <a:srgbClr val="EFE7EC"/>
                </a:solidFill>
              </a:defRPr>
            </a:lvl3pPr>
            <a:lvl4pPr marL="1828800" lvl="3" indent="-317500">
              <a:spcBef>
                <a:spcPts val="0"/>
              </a:spcBef>
              <a:spcAft>
                <a:spcPts val="0"/>
              </a:spcAft>
              <a:buClr>
                <a:srgbClr val="EFE7EC"/>
              </a:buClr>
              <a:buSzPts val="1400"/>
              <a:buChar char="●"/>
              <a:defRPr>
                <a:solidFill>
                  <a:srgbClr val="EFE7EC"/>
                </a:solidFill>
              </a:defRPr>
            </a:lvl4pPr>
            <a:lvl5pPr marL="2286000" lvl="4" indent="-317500">
              <a:spcBef>
                <a:spcPts val="0"/>
              </a:spcBef>
              <a:spcAft>
                <a:spcPts val="0"/>
              </a:spcAft>
              <a:buClr>
                <a:srgbClr val="EFE7EC"/>
              </a:buClr>
              <a:buSzPts val="1400"/>
              <a:buChar char="○"/>
              <a:defRPr>
                <a:solidFill>
                  <a:srgbClr val="EFE7EC"/>
                </a:solidFill>
              </a:defRPr>
            </a:lvl5pPr>
            <a:lvl6pPr marL="2743200" lvl="5" indent="-317500">
              <a:spcBef>
                <a:spcPts val="0"/>
              </a:spcBef>
              <a:spcAft>
                <a:spcPts val="0"/>
              </a:spcAft>
              <a:buClr>
                <a:srgbClr val="EFE7EC"/>
              </a:buClr>
              <a:buSzPts val="1400"/>
              <a:buChar char="■"/>
              <a:defRPr>
                <a:solidFill>
                  <a:srgbClr val="EFE7EC"/>
                </a:solidFill>
              </a:defRPr>
            </a:lvl6pPr>
            <a:lvl7pPr marL="3200400" lvl="6" indent="-317500">
              <a:spcBef>
                <a:spcPts val="0"/>
              </a:spcBef>
              <a:spcAft>
                <a:spcPts val="0"/>
              </a:spcAft>
              <a:buClr>
                <a:srgbClr val="EFE7EC"/>
              </a:buClr>
              <a:buSzPts val="1400"/>
              <a:buChar char="●"/>
              <a:defRPr>
                <a:solidFill>
                  <a:srgbClr val="EFE7EC"/>
                </a:solidFill>
              </a:defRPr>
            </a:lvl7pPr>
            <a:lvl8pPr marL="3657600" lvl="7" indent="-317500">
              <a:spcBef>
                <a:spcPts val="0"/>
              </a:spcBef>
              <a:spcAft>
                <a:spcPts val="0"/>
              </a:spcAft>
              <a:buClr>
                <a:srgbClr val="EFE7EC"/>
              </a:buClr>
              <a:buSzPts val="1400"/>
              <a:buChar char="○"/>
              <a:defRPr>
                <a:solidFill>
                  <a:srgbClr val="EFE7EC"/>
                </a:solidFill>
              </a:defRPr>
            </a:lvl8pPr>
            <a:lvl9pPr marL="4114800" lvl="8" indent="-317500">
              <a:spcBef>
                <a:spcPts val="0"/>
              </a:spcBef>
              <a:spcAft>
                <a:spcPts val="0"/>
              </a:spcAft>
              <a:buClr>
                <a:srgbClr val="EFE7EC"/>
              </a:buClr>
              <a:buSzPts val="1400"/>
              <a:buChar char="■"/>
              <a:defRPr>
                <a:solidFill>
                  <a:srgbClr val="EFE7EC"/>
                </a:solidFill>
              </a:defRPr>
            </a:lvl9pPr>
          </a:lstStyle>
          <a:p>
            <a:endParaRPr/>
          </a:p>
        </p:txBody>
      </p:sp>
      <p:pic>
        <p:nvPicPr>
          <p:cNvPr id="43" name="Google Shape;43;p9"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bg>
      <p:bgPr>
        <a:solidFill>
          <a:srgbClr val="E6F0F1"/>
        </a:solidFill>
        <a:effectLst/>
      </p:bgPr>
    </p:bg>
    <p:spTree>
      <p:nvGrpSpPr>
        <p:cNvPr id="1" name="Shape 44"/>
        <p:cNvGrpSpPr/>
        <p:nvPr/>
      </p:nvGrpSpPr>
      <p:grpSpPr>
        <a:xfrm>
          <a:off x="0" y="0"/>
          <a:ext cx="0" cy="0"/>
          <a:chOff x="0" y="0"/>
          <a:chExt cx="0" cy="0"/>
        </a:xfrm>
      </p:grpSpPr>
      <p:sp>
        <p:nvSpPr>
          <p:cNvPr id="45" name="Google Shape;45;p10"/>
          <p:cNvSpPr/>
          <p:nvPr/>
        </p:nvSpPr>
        <p:spPr>
          <a:xfrm>
            <a:off x="0" y="-125"/>
            <a:ext cx="2375700" cy="5143500"/>
          </a:xfrm>
          <a:prstGeom prst="rect">
            <a:avLst/>
          </a:prstGeom>
          <a:solidFill>
            <a:srgbClr val="5E0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0"/>
          <p:cNvSpPr/>
          <p:nvPr/>
        </p:nvSpPr>
        <p:spPr>
          <a:xfrm>
            <a:off x="4753875" y="-125"/>
            <a:ext cx="4390200" cy="5143500"/>
          </a:xfrm>
          <a:prstGeom prst="rect">
            <a:avLst/>
          </a:prstGeom>
          <a:solidFill>
            <a:srgbClr val="FFFD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 name="Google Shape;47;p10" title="Untitled design (25).png"/>
          <p:cNvPicPr preferRelativeResize="0"/>
          <p:nvPr/>
        </p:nvPicPr>
        <p:blipFill rotWithShape="1">
          <a:blip r:embed="rId2">
            <a:alphaModFix/>
          </a:blip>
          <a:srcRect l="77977" t="75897" r="1538" b="4737"/>
          <a:stretch/>
        </p:blipFill>
        <p:spPr>
          <a:xfrm>
            <a:off x="8013800" y="4507121"/>
            <a:ext cx="1034323" cy="550055"/>
          </a:xfrm>
          <a:prstGeom prst="rect">
            <a:avLst/>
          </a:prstGeom>
          <a:noFill/>
          <a:ln>
            <a:noFill/>
          </a:ln>
        </p:spPr>
      </p:pic>
      <p:sp>
        <p:nvSpPr>
          <p:cNvPr id="48" name="Google Shape;48;p10"/>
          <p:cNvSpPr txBox="1"/>
          <p:nvPr/>
        </p:nvSpPr>
        <p:spPr>
          <a:xfrm>
            <a:off x="269575" y="243075"/>
            <a:ext cx="1860000" cy="584700"/>
          </a:xfrm>
          <a:prstGeom prst="rect">
            <a:avLst/>
          </a:prstGeom>
          <a:noFill/>
          <a:ln>
            <a:noFill/>
          </a:ln>
        </p:spPr>
        <p:txBody>
          <a:bodyPr spcFirstLastPara="1" wrap="square" lIns="91425" tIns="91425" rIns="91425" bIns="91425" anchor="ctr" anchorCtr="0">
            <a:normAutofit/>
          </a:bodyPr>
          <a:lstStyle/>
          <a:p>
            <a:pPr marL="0" lvl="0" indent="0" algn="ctr" rtl="0">
              <a:spcBef>
                <a:spcPts val="0"/>
              </a:spcBef>
              <a:spcAft>
                <a:spcPts val="0"/>
              </a:spcAft>
              <a:buNone/>
            </a:pPr>
            <a:endParaRPr b="1">
              <a:solidFill>
                <a:srgbClr val="FFFFFF"/>
              </a:solidFill>
              <a:latin typeface="Montserrat"/>
              <a:ea typeface="Montserrat"/>
              <a:cs typeface="Montserrat"/>
              <a:sym typeface="Montserrat"/>
            </a:endParaRPr>
          </a:p>
        </p:txBody>
      </p:sp>
      <p:sp>
        <p:nvSpPr>
          <p:cNvPr id="49" name="Google Shape;49;p10"/>
          <p:cNvSpPr txBox="1">
            <a:spLocks noGrp="1"/>
          </p:cNvSpPr>
          <p:nvPr>
            <p:ph type="title"/>
          </p:nvPr>
        </p:nvSpPr>
        <p:spPr>
          <a:xfrm>
            <a:off x="283175" y="332900"/>
            <a:ext cx="1860000" cy="5847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1200"/>
              <a:buNone/>
              <a:defRPr sz="1200" b="1">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50" name="Google Shape;50;p10"/>
          <p:cNvSpPr txBox="1">
            <a:spLocks noGrp="1"/>
          </p:cNvSpPr>
          <p:nvPr>
            <p:ph type="title" idx="2"/>
          </p:nvPr>
        </p:nvSpPr>
        <p:spPr>
          <a:xfrm>
            <a:off x="283175" y="1129600"/>
            <a:ext cx="1860000" cy="2635800"/>
          </a:xfrm>
          <a:prstGeom prst="rect">
            <a:avLst/>
          </a:prstGeom>
          <a:noFill/>
          <a:ln>
            <a:noFill/>
          </a:ln>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51" name="Google Shape;51;p10"/>
          <p:cNvSpPr/>
          <p:nvPr/>
        </p:nvSpPr>
        <p:spPr>
          <a:xfrm>
            <a:off x="2378175" y="0"/>
            <a:ext cx="2375700" cy="5143500"/>
          </a:xfrm>
          <a:prstGeom prst="rect">
            <a:avLst/>
          </a:prstGeom>
          <a:solidFill>
            <a:srgbClr val="006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title" idx="3"/>
          </p:nvPr>
        </p:nvSpPr>
        <p:spPr>
          <a:xfrm>
            <a:off x="2610100" y="332900"/>
            <a:ext cx="1860000" cy="5847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1200"/>
              <a:buNone/>
              <a:defRPr sz="1200" b="1">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53" name="Google Shape;53;p10"/>
          <p:cNvSpPr txBox="1">
            <a:spLocks noGrp="1"/>
          </p:cNvSpPr>
          <p:nvPr>
            <p:ph type="title" idx="4"/>
          </p:nvPr>
        </p:nvSpPr>
        <p:spPr>
          <a:xfrm>
            <a:off x="2610100" y="1129600"/>
            <a:ext cx="1860000" cy="2635800"/>
          </a:xfrm>
          <a:prstGeom prst="rect">
            <a:avLst/>
          </a:prstGeom>
          <a:noFill/>
          <a:ln>
            <a:noFill/>
          </a:ln>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a:endParaRPr/>
          </a:p>
        </p:txBody>
      </p:sp>
      <p:sp>
        <p:nvSpPr>
          <p:cNvPr id="54" name="Google Shape;54;p10"/>
          <p:cNvSpPr txBox="1">
            <a:spLocks noGrp="1"/>
          </p:cNvSpPr>
          <p:nvPr>
            <p:ph type="title" idx="5"/>
          </p:nvPr>
        </p:nvSpPr>
        <p:spPr>
          <a:xfrm>
            <a:off x="5225275" y="332900"/>
            <a:ext cx="3252600" cy="584700"/>
          </a:xfrm>
          <a:prstGeom prst="rect">
            <a:avLst/>
          </a:prstGeom>
          <a:noFill/>
          <a:ln>
            <a:noFill/>
          </a:ln>
        </p:spPr>
        <p:txBody>
          <a:bodyPr spcFirstLastPara="1" wrap="square" lIns="91425" tIns="91425" rIns="91425" bIns="91425" anchor="ctr" anchorCtr="0">
            <a:normAutofit/>
          </a:bodyPr>
          <a:lstStyle>
            <a:lvl1pPr lvl="0">
              <a:lnSpc>
                <a:spcPct val="100000"/>
              </a:lnSpc>
              <a:spcBef>
                <a:spcPts val="0"/>
              </a:spcBef>
              <a:spcAft>
                <a:spcPts val="0"/>
              </a:spcAft>
              <a:buClr>
                <a:srgbClr val="5E0942"/>
              </a:buClr>
              <a:buSzPts val="1200"/>
              <a:buNone/>
              <a:defRPr sz="1200" b="1">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a:endParaRPr/>
          </a:p>
        </p:txBody>
      </p:sp>
      <p:sp>
        <p:nvSpPr>
          <p:cNvPr id="55" name="Google Shape;55;p10"/>
          <p:cNvSpPr txBox="1">
            <a:spLocks noGrp="1"/>
          </p:cNvSpPr>
          <p:nvPr>
            <p:ph type="title" idx="6"/>
          </p:nvPr>
        </p:nvSpPr>
        <p:spPr>
          <a:xfrm>
            <a:off x="5225275" y="1129600"/>
            <a:ext cx="3252600" cy="2635800"/>
          </a:xfrm>
          <a:prstGeom prst="rect">
            <a:avLst/>
          </a:prstGeom>
          <a:noFill/>
          <a:ln>
            <a:noFill/>
          </a:ln>
        </p:spPr>
        <p:txBody>
          <a:bodyPr spcFirstLastPara="1" wrap="square" lIns="91425" tIns="91425" rIns="91425" bIns="91425" anchor="t" anchorCtr="0">
            <a:normAutofit/>
          </a:bodyPr>
          <a:lstStyle>
            <a:lvl1pPr lvl="0">
              <a:lnSpc>
                <a:spcPct val="100000"/>
              </a:lnSpc>
              <a:spcBef>
                <a:spcPts val="0"/>
              </a:spcBef>
              <a:spcAft>
                <a:spcPts val="0"/>
              </a:spcAft>
              <a:buClr>
                <a:srgbClr val="5E0942"/>
              </a:buClr>
              <a:buSzPts val="1200"/>
              <a:buNone/>
              <a:defRPr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a:endParaRPr/>
          </a:p>
        </p:txBody>
      </p:sp>
      <p:pic>
        <p:nvPicPr>
          <p:cNvPr id="56" name="Google Shape;56;p10" title="Untitled design (27).png"/>
          <p:cNvPicPr preferRelativeResize="0"/>
          <p:nvPr/>
        </p:nvPicPr>
        <p:blipFill rotWithShape="1">
          <a:blip r:embed="rId3">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peaker">
  <p:cSld name="CAPTION_ONLY">
    <p:bg>
      <p:bgPr>
        <a:solidFill>
          <a:srgbClr val="E6F0F1"/>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body" idx="1"/>
          </p:nvPr>
        </p:nvSpPr>
        <p:spPr>
          <a:xfrm>
            <a:off x="1572600" y="4209000"/>
            <a:ext cx="5998800" cy="6051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rgbClr val="5E0942"/>
              </a:buClr>
              <a:buSzPts val="1800"/>
              <a:buFont typeface="Montserrat"/>
              <a:buNone/>
              <a:defRPr>
                <a:solidFill>
                  <a:srgbClr val="5E0942"/>
                </a:solidFill>
                <a:latin typeface="Montserrat"/>
                <a:ea typeface="Montserrat"/>
                <a:cs typeface="Montserrat"/>
                <a:sym typeface="Montserrat"/>
              </a:defRPr>
            </a:lvl1pPr>
          </a:lstStyle>
          <a:p>
            <a:endParaRPr/>
          </a:p>
        </p:txBody>
      </p:sp>
      <p:pic>
        <p:nvPicPr>
          <p:cNvPr id="59" name="Google Shape;59;p11"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
        <p:nvSpPr>
          <p:cNvPr id="60" name="Google Shape;60;p11"/>
          <p:cNvSpPr>
            <a:spLocks noGrp="1"/>
          </p:cNvSpPr>
          <p:nvPr>
            <p:ph type="pic" idx="2"/>
          </p:nvPr>
        </p:nvSpPr>
        <p:spPr>
          <a:xfrm>
            <a:off x="3564900" y="1586250"/>
            <a:ext cx="2014200" cy="1971000"/>
          </a:xfrm>
          <a:prstGeom prst="ellipse">
            <a:avLst/>
          </a:prstGeom>
          <a:noFill/>
          <a:ln>
            <a:noFill/>
          </a:ln>
        </p:spPr>
      </p:sp>
      <p:sp>
        <p:nvSpPr>
          <p:cNvPr id="61" name="Google Shape;61;p11"/>
          <p:cNvSpPr/>
          <p:nvPr/>
        </p:nvSpPr>
        <p:spPr>
          <a:xfrm>
            <a:off x="-2186875" y="438825"/>
            <a:ext cx="3330600" cy="3316200"/>
          </a:xfrm>
          <a:prstGeom prst="flowChartConnector">
            <a:avLst/>
          </a:prstGeom>
          <a:solidFill>
            <a:srgbClr val="A3638F"/>
          </a:solidFill>
          <a:ln w="9525" cap="flat" cmpd="sng">
            <a:solidFill>
              <a:srgbClr val="A3638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1"/>
          <p:cNvSpPr/>
          <p:nvPr/>
        </p:nvSpPr>
        <p:spPr>
          <a:xfrm>
            <a:off x="5906925" y="-2199950"/>
            <a:ext cx="3330600" cy="3316200"/>
          </a:xfrm>
          <a:prstGeom prst="flowChartConnector">
            <a:avLst/>
          </a:prstGeom>
          <a:solidFill>
            <a:srgbClr val="A3638F"/>
          </a:solidFill>
          <a:ln w="9525" cap="flat" cmpd="sng">
            <a:solidFill>
              <a:srgbClr val="A3638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5E0942"/>
        </a:solidFill>
        <a:effectLst/>
      </p:bgPr>
    </p:bg>
    <p:spTree>
      <p:nvGrpSpPr>
        <p:cNvPr id="1" name="Shape 63"/>
        <p:cNvGrpSpPr/>
        <p:nvPr/>
      </p:nvGrpSpPr>
      <p:grpSpPr>
        <a:xfrm>
          <a:off x="0" y="0"/>
          <a:ext cx="0" cy="0"/>
          <a:chOff x="0" y="0"/>
          <a:chExt cx="0" cy="0"/>
        </a:xfrm>
      </p:grpSpPr>
      <p:pic>
        <p:nvPicPr>
          <p:cNvPr id="64" name="Google Shape;64;p12" title="e6f0f1 (4).png"/>
          <p:cNvPicPr preferRelativeResize="0"/>
          <p:nvPr/>
        </p:nvPicPr>
        <p:blipFill rotWithShape="1">
          <a:blip r:embed="rId2">
            <a:alphaModFix/>
          </a:blip>
          <a:srcRect l="23694" t="38924" r="23536" b="8892"/>
          <a:stretch/>
        </p:blipFill>
        <p:spPr>
          <a:xfrm>
            <a:off x="3108087" y="3176750"/>
            <a:ext cx="2927827" cy="162865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FE7EC"/>
        </a:solidFill>
        <a:effectLst/>
      </p:bgPr>
    </p:bg>
    <p:spTree>
      <p:nvGrpSpPr>
        <p:cNvPr id="1" name="Shape 65"/>
        <p:cNvGrpSpPr/>
        <p:nvPr/>
      </p:nvGrpSpPr>
      <p:grpSpPr>
        <a:xfrm>
          <a:off x="0" y="0"/>
          <a:ext cx="0" cy="0"/>
          <a:chOff x="0" y="0"/>
          <a:chExt cx="0" cy="0"/>
        </a:xfrm>
      </p:grpSpPr>
      <p:pic>
        <p:nvPicPr>
          <p:cNvPr id="66" name="Google Shape;66;p13"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
        <p:nvSpPr>
          <p:cNvPr id="67" name="Google Shape;67;p13"/>
          <p:cNvSpPr txBox="1">
            <a:spLocks noGrp="1"/>
          </p:cNvSpPr>
          <p:nvPr>
            <p:ph type="title"/>
          </p:nvPr>
        </p:nvSpPr>
        <p:spPr>
          <a:xfrm>
            <a:off x="311700" y="445025"/>
            <a:ext cx="6024300" cy="572700"/>
          </a:xfrm>
          <a:prstGeom prst="rect">
            <a:avLst/>
          </a:prstGeom>
        </p:spPr>
        <p:txBody>
          <a:bodyPr spcFirstLastPara="1" wrap="square" lIns="91425" tIns="91425" rIns="91425" bIns="91425" anchor="ctr" anchorCtr="0">
            <a:normAutofit/>
          </a:bodyPr>
          <a:lstStyle>
            <a:lvl1pPr marL="0" marR="0" lvl="0" indent="-177800" algn="l">
              <a:lnSpc>
                <a:spcPct val="100000"/>
              </a:lnSpc>
              <a:spcBef>
                <a:spcPts val="0"/>
              </a:spcBef>
              <a:spcAft>
                <a:spcPts val="0"/>
              </a:spcAft>
              <a:buClr>
                <a:srgbClr val="006A71"/>
              </a:buClr>
              <a:buSzPts val="2800"/>
              <a:buFont typeface="Montserrat"/>
              <a:buNone/>
              <a:defRPr b="1">
                <a:solidFill>
                  <a:srgbClr val="006A71"/>
                </a:solidFill>
                <a:latin typeface="Montserrat"/>
                <a:ea typeface="Montserrat"/>
                <a:cs typeface="Montserrat"/>
                <a:sym typeface="Montserrat"/>
              </a:defRPr>
            </a:lvl1pPr>
            <a:lvl2pPr lvl="1">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2pPr>
            <a:lvl3pPr lvl="2">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3pPr>
            <a:lvl4pPr lvl="3">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4pPr>
            <a:lvl5pPr lvl="4">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5pPr>
            <a:lvl6pPr lvl="5">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6pPr>
            <a:lvl7pPr lvl="6">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7pPr>
            <a:lvl8pPr lvl="7">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8pPr>
            <a:lvl9pPr lvl="8">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9pPr>
          </a:lstStyle>
          <a:p>
            <a:endParaRPr/>
          </a:p>
        </p:txBody>
      </p:sp>
      <p:sp>
        <p:nvSpPr>
          <p:cNvPr id="68" name="Google Shape;68;p13"/>
          <p:cNvSpPr/>
          <p:nvPr/>
        </p:nvSpPr>
        <p:spPr>
          <a:xfrm>
            <a:off x="-1179750" y="2640075"/>
            <a:ext cx="2273100" cy="2143800"/>
          </a:xfrm>
          <a:prstGeom prst="flowChartConnector">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13"/>
          <p:cNvSpPr/>
          <p:nvPr/>
        </p:nvSpPr>
        <p:spPr>
          <a:xfrm>
            <a:off x="7249600" y="-1178450"/>
            <a:ext cx="2273100" cy="2143800"/>
          </a:xfrm>
          <a:prstGeom prst="flowChartConnector">
            <a:avLst/>
          </a:prstGeom>
          <a:solidFill>
            <a:srgbClr val="78A8B3"/>
          </a:solidFill>
          <a:ln w="9525" cap="flat" cmpd="sng">
            <a:solidFill>
              <a:srgbClr val="78A8B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CUSTOM_1_1">
    <p:bg>
      <p:bgPr>
        <a:solidFill>
          <a:srgbClr val="E6F0F1"/>
        </a:solidFill>
        <a:effectLst/>
      </p:bgPr>
    </p:bg>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311700" y="445025"/>
            <a:ext cx="6024300" cy="572700"/>
          </a:xfrm>
          <a:prstGeom prst="rect">
            <a:avLst/>
          </a:prstGeom>
        </p:spPr>
        <p:txBody>
          <a:bodyPr spcFirstLastPara="1" wrap="square" lIns="91425" tIns="91425" rIns="91425" bIns="91425" anchor="ctr" anchorCtr="0">
            <a:normAutofit/>
          </a:bodyPr>
          <a:lstStyle>
            <a:lvl1pPr marL="0" marR="0" lvl="0" indent="-17780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4"/>
          <p:cNvSpPr/>
          <p:nvPr/>
        </p:nvSpPr>
        <p:spPr>
          <a:xfrm>
            <a:off x="-3876389" y="3237174"/>
            <a:ext cx="4420098" cy="801143"/>
          </a:xfrm>
          <a:custGeom>
            <a:avLst/>
            <a:gdLst/>
            <a:ahLst/>
            <a:cxnLst/>
            <a:rect l="l" t="t" r="r" b="b"/>
            <a:pathLst>
              <a:path w="8840196" h="1602286" extrusionOk="0">
                <a:moveTo>
                  <a:pt x="0" y="0"/>
                </a:moveTo>
                <a:lnTo>
                  <a:pt x="8840196" y="0"/>
                </a:lnTo>
                <a:lnTo>
                  <a:pt x="8840196" y="1602285"/>
                </a:lnTo>
                <a:lnTo>
                  <a:pt x="0" y="1602285"/>
                </a:lnTo>
                <a:lnTo>
                  <a:pt x="0" y="0"/>
                </a:lnTo>
                <a:close/>
              </a:path>
            </a:pathLst>
          </a:custGeom>
          <a:blipFill rotWithShape="1">
            <a:blip r:embed="rId2">
              <a:alphaModFix/>
            </a:blip>
            <a:stretch>
              <a:fillRect/>
            </a:stretch>
          </a:blipFill>
          <a:ln>
            <a:noFill/>
          </a:ln>
        </p:spPr>
      </p:sp>
      <p:sp>
        <p:nvSpPr>
          <p:cNvPr id="73" name="Google Shape;73;p14"/>
          <p:cNvSpPr/>
          <p:nvPr/>
        </p:nvSpPr>
        <p:spPr>
          <a:xfrm>
            <a:off x="-3357089" y="4038324"/>
            <a:ext cx="4420098" cy="801143"/>
          </a:xfrm>
          <a:custGeom>
            <a:avLst/>
            <a:gdLst/>
            <a:ahLst/>
            <a:cxnLst/>
            <a:rect l="l" t="t" r="r" b="b"/>
            <a:pathLst>
              <a:path w="8840196" h="1602286" extrusionOk="0">
                <a:moveTo>
                  <a:pt x="0" y="0"/>
                </a:moveTo>
                <a:lnTo>
                  <a:pt x="8840196" y="0"/>
                </a:lnTo>
                <a:lnTo>
                  <a:pt x="8840196" y="1602285"/>
                </a:lnTo>
                <a:lnTo>
                  <a:pt x="0" y="1602285"/>
                </a:lnTo>
                <a:lnTo>
                  <a:pt x="0" y="0"/>
                </a:lnTo>
                <a:close/>
              </a:path>
            </a:pathLst>
          </a:custGeom>
          <a:blipFill rotWithShape="1">
            <a:blip r:embed="rId2">
              <a:alphaModFix/>
            </a:blip>
            <a:stretch>
              <a:fillRect/>
            </a:stretch>
          </a:blipFill>
          <a:ln>
            <a:noFill/>
          </a:ln>
        </p:spPr>
      </p:sp>
      <p:sp>
        <p:nvSpPr>
          <p:cNvPr id="74" name="Google Shape;74;p14"/>
          <p:cNvSpPr/>
          <p:nvPr/>
        </p:nvSpPr>
        <p:spPr>
          <a:xfrm>
            <a:off x="6817036" y="112899"/>
            <a:ext cx="4420098" cy="801143"/>
          </a:xfrm>
          <a:custGeom>
            <a:avLst/>
            <a:gdLst/>
            <a:ahLst/>
            <a:cxnLst/>
            <a:rect l="l" t="t" r="r" b="b"/>
            <a:pathLst>
              <a:path w="8840196" h="1602286" extrusionOk="0">
                <a:moveTo>
                  <a:pt x="0" y="0"/>
                </a:moveTo>
                <a:lnTo>
                  <a:pt x="8840196" y="0"/>
                </a:lnTo>
                <a:lnTo>
                  <a:pt x="8840196" y="1602285"/>
                </a:lnTo>
                <a:lnTo>
                  <a:pt x="0" y="1602285"/>
                </a:lnTo>
                <a:lnTo>
                  <a:pt x="0" y="0"/>
                </a:lnTo>
                <a:close/>
              </a:path>
            </a:pathLst>
          </a:custGeom>
          <a:blipFill rotWithShape="1">
            <a:blip r:embed="rId2">
              <a:alphaModFix/>
            </a:blip>
            <a:stretch>
              <a:fillRect/>
            </a:stretch>
          </a:blipFill>
          <a:ln>
            <a:noFill/>
          </a:ln>
        </p:spPr>
      </p:sp>
      <p:sp>
        <p:nvSpPr>
          <p:cNvPr id="75" name="Google Shape;75;p14"/>
          <p:cNvSpPr/>
          <p:nvPr/>
        </p:nvSpPr>
        <p:spPr>
          <a:xfrm>
            <a:off x="7336336" y="914049"/>
            <a:ext cx="4420098" cy="801143"/>
          </a:xfrm>
          <a:custGeom>
            <a:avLst/>
            <a:gdLst/>
            <a:ahLst/>
            <a:cxnLst/>
            <a:rect l="l" t="t" r="r" b="b"/>
            <a:pathLst>
              <a:path w="8840196" h="1602286" extrusionOk="0">
                <a:moveTo>
                  <a:pt x="0" y="0"/>
                </a:moveTo>
                <a:lnTo>
                  <a:pt x="8840196" y="0"/>
                </a:lnTo>
                <a:lnTo>
                  <a:pt x="8840196" y="1602285"/>
                </a:lnTo>
                <a:lnTo>
                  <a:pt x="0" y="1602285"/>
                </a:lnTo>
                <a:lnTo>
                  <a:pt x="0" y="0"/>
                </a:lnTo>
                <a:close/>
              </a:path>
            </a:pathLst>
          </a:custGeom>
          <a:blipFill rotWithShape="1">
            <a:blip r:embed="rId2">
              <a:alphaModFix/>
            </a:blip>
            <a:stretch>
              <a:fillRect/>
            </a:stretch>
          </a:blipFill>
          <a:ln>
            <a:noFill/>
          </a:ln>
        </p:spPr>
      </p:sp>
      <p:sp>
        <p:nvSpPr>
          <p:cNvPr id="76" name="Google Shape;76;p14"/>
          <p:cNvSpPr txBox="1"/>
          <p:nvPr/>
        </p:nvSpPr>
        <p:spPr>
          <a:xfrm>
            <a:off x="549125" y="1212575"/>
            <a:ext cx="7293000" cy="35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accent1"/>
              </a:solidFill>
              <a:latin typeface="Montserrat"/>
              <a:ea typeface="Montserrat"/>
              <a:cs typeface="Montserrat"/>
              <a:sym typeface="Montserrat"/>
            </a:endParaRPr>
          </a:p>
        </p:txBody>
      </p:sp>
      <p:pic>
        <p:nvPicPr>
          <p:cNvPr id="77" name="Google Shape;77;p14" title="Untitled design (27).png"/>
          <p:cNvPicPr preferRelativeResize="0"/>
          <p:nvPr/>
        </p:nvPicPr>
        <p:blipFill rotWithShape="1">
          <a:blip r:embed="rId3">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3">
  <p:cSld name="CUSTOM_1">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80" name="Google Shape;80;p15"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4">
  <p:cSld name="CUSTOM_2">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83" name="Google Shape;83;p16"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2">
  <p:cSld name="CUSTOM">
    <p:bg>
      <p:bgPr>
        <a:solidFill>
          <a:srgbClr val="E6F0F1"/>
        </a:solidFill>
        <a:effectLst/>
      </p:bgPr>
    </p:bg>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6024300" cy="572700"/>
          </a:xfrm>
          <a:prstGeom prst="rect">
            <a:avLst/>
          </a:prstGeom>
        </p:spPr>
        <p:txBody>
          <a:bodyPr spcFirstLastPara="1" wrap="square" lIns="91425" tIns="91425" rIns="91425" bIns="91425" anchor="ctr" anchorCtr="0">
            <a:normAutofit/>
          </a:bodyPr>
          <a:lstStyle>
            <a:lvl1pPr marL="0" marR="0" lvl="0" indent="-17780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6" name="Google Shape;86;p17"/>
          <p:cNvSpPr/>
          <p:nvPr/>
        </p:nvSpPr>
        <p:spPr>
          <a:xfrm>
            <a:off x="-1179750" y="2640075"/>
            <a:ext cx="2273100" cy="2143800"/>
          </a:xfrm>
          <a:prstGeom prst="flowChartConnector">
            <a:avLst/>
          </a:prstGeom>
          <a:solidFill>
            <a:srgbClr val="A3638F"/>
          </a:solidFill>
          <a:ln w="9525" cap="flat" cmpd="sng">
            <a:solidFill>
              <a:srgbClr val="A3638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 name="Google Shape;87;p17"/>
          <p:cNvSpPr/>
          <p:nvPr/>
        </p:nvSpPr>
        <p:spPr>
          <a:xfrm>
            <a:off x="7249600" y="-1178450"/>
            <a:ext cx="2273100" cy="2143800"/>
          </a:xfrm>
          <a:prstGeom prst="flowChartConnector">
            <a:avLst/>
          </a:prstGeom>
          <a:solidFill>
            <a:srgbClr val="A3638F"/>
          </a:solidFill>
          <a:ln w="9525" cap="flat" cmpd="sng">
            <a:solidFill>
              <a:srgbClr val="A3638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8" name="Google Shape;88;p17" title="Untitled design (27).png"/>
          <p:cNvPicPr preferRelativeResize="0"/>
          <p:nvPr/>
        </p:nvPicPr>
        <p:blipFill rotWithShape="1">
          <a:blip r:embed="rId2">
            <a:alphaModFix/>
          </a:blip>
          <a:srcRect l="79379" t="77791" r="2074" b="5723"/>
          <a:stretch/>
        </p:blipFill>
        <p:spPr>
          <a:xfrm>
            <a:off x="7961802" y="4520438"/>
            <a:ext cx="1145424" cy="5727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Blank">
  <p:cSld name="BLANK_3">
    <p:spTree>
      <p:nvGrpSpPr>
        <p:cNvPr id="1" name="Shape 89"/>
        <p:cNvGrpSpPr/>
        <p:nvPr/>
      </p:nvGrpSpPr>
      <p:grpSpPr>
        <a:xfrm>
          <a:off x="0" y="0"/>
          <a:ext cx="0" cy="0"/>
          <a:chOff x="0" y="0"/>
          <a:chExt cx="0" cy="0"/>
        </a:xfrm>
      </p:grpSpPr>
      <p:sp>
        <p:nvSpPr>
          <p:cNvPr id="90" name="Google Shape;9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1">
  <p:cSld name="BLANK_4">
    <p:spTree>
      <p:nvGrpSpPr>
        <p:cNvPr id="1" name="Shape 93"/>
        <p:cNvGrpSpPr/>
        <p:nvPr/>
      </p:nvGrpSpPr>
      <p:grpSpPr>
        <a:xfrm>
          <a:off x="0" y="0"/>
          <a:ext cx="0" cy="0"/>
          <a:chOff x="0" y="0"/>
          <a:chExt cx="0" cy="0"/>
        </a:xfrm>
      </p:grpSpPr>
      <p:sp>
        <p:nvSpPr>
          <p:cNvPr id="94" name="Google Shape;94;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5" name="Google Shape;95;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7"/>
        <p:cNvGrpSpPr/>
        <p:nvPr/>
      </p:nvGrpSpPr>
      <p:grpSpPr>
        <a:xfrm>
          <a:off x="0" y="0"/>
          <a:ext cx="0" cy="0"/>
          <a:chOff x="0" y="0"/>
          <a:chExt cx="0" cy="0"/>
        </a:xfrm>
      </p:grpSpPr>
      <p:sp>
        <p:nvSpPr>
          <p:cNvPr id="98" name="Google Shape;98;p20"/>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750"/>
              </a:spcBef>
              <a:spcAft>
                <a:spcPts val="0"/>
              </a:spcAft>
              <a:buClr>
                <a:schemeClr val="dk2"/>
              </a:buClr>
              <a:buSzPts val="2100"/>
              <a:buChar char="•"/>
              <a:defRPr>
                <a:solidFill>
                  <a:schemeClr val="dk2"/>
                </a:solidFill>
              </a:defRPr>
            </a:lvl1pPr>
            <a:lvl2pPr marL="914400" lvl="1" indent="-342900" algn="l">
              <a:lnSpc>
                <a:spcPct val="90000"/>
              </a:lnSpc>
              <a:spcBef>
                <a:spcPts val="375"/>
              </a:spcBef>
              <a:spcAft>
                <a:spcPts val="0"/>
              </a:spcAft>
              <a:buClr>
                <a:schemeClr val="dk2"/>
              </a:buClr>
              <a:buSzPts val="1800"/>
              <a:buChar char="•"/>
              <a:defRPr>
                <a:solidFill>
                  <a:schemeClr val="dk2"/>
                </a:solidFill>
              </a:defRPr>
            </a:lvl2pPr>
            <a:lvl3pPr marL="1371600" lvl="2" indent="-323850" algn="l">
              <a:lnSpc>
                <a:spcPct val="90000"/>
              </a:lnSpc>
              <a:spcBef>
                <a:spcPts val="375"/>
              </a:spcBef>
              <a:spcAft>
                <a:spcPts val="0"/>
              </a:spcAft>
              <a:buClr>
                <a:schemeClr val="dk2"/>
              </a:buClr>
              <a:buSzPts val="1500"/>
              <a:buChar char="•"/>
              <a:defRPr>
                <a:solidFill>
                  <a:schemeClr val="dk2"/>
                </a:solidFill>
              </a:defRPr>
            </a:lvl3pPr>
            <a:lvl4pPr marL="1828800" lvl="3" indent="-314325" algn="l">
              <a:lnSpc>
                <a:spcPct val="90000"/>
              </a:lnSpc>
              <a:spcBef>
                <a:spcPts val="375"/>
              </a:spcBef>
              <a:spcAft>
                <a:spcPts val="0"/>
              </a:spcAft>
              <a:buClr>
                <a:schemeClr val="dk2"/>
              </a:buClr>
              <a:buSzPts val="1350"/>
              <a:buChar char="•"/>
              <a:defRPr>
                <a:solidFill>
                  <a:schemeClr val="dk2"/>
                </a:solidFill>
              </a:defRPr>
            </a:lvl4pPr>
            <a:lvl5pPr marL="2286000" lvl="4" indent="-314325" algn="l">
              <a:lnSpc>
                <a:spcPct val="90000"/>
              </a:lnSpc>
              <a:spcBef>
                <a:spcPts val="375"/>
              </a:spcBef>
              <a:spcAft>
                <a:spcPts val="0"/>
              </a:spcAft>
              <a:buClr>
                <a:schemeClr val="dk2"/>
              </a:buClr>
              <a:buSzPts val="1350"/>
              <a:buChar char="•"/>
              <a:defRPr>
                <a:solidFill>
                  <a:schemeClr val="dk2"/>
                </a:solidFill>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9" name="Google Shape;99;p20"/>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0"/>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102" name="Google Shape;102;p20"/>
          <p:cNvPicPr preferRelativeResize="0"/>
          <p:nvPr/>
        </p:nvPicPr>
        <p:blipFill rotWithShape="1">
          <a:blip r:embed="rId2">
            <a:alphaModFix/>
          </a:blip>
          <a:srcRect t="13021" b="12701"/>
          <a:stretch/>
        </p:blipFill>
        <p:spPr>
          <a:xfrm>
            <a:off x="0" y="0"/>
            <a:ext cx="9144000" cy="1154551"/>
          </a:xfrm>
          <a:prstGeom prst="rect">
            <a:avLst/>
          </a:prstGeom>
          <a:noFill/>
          <a:ln>
            <a:noFill/>
          </a:ln>
        </p:spPr>
      </p:pic>
      <p:sp>
        <p:nvSpPr>
          <p:cNvPr id="103" name="Google Shape;103;p20"/>
          <p:cNvSpPr txBox="1">
            <a:spLocks noGrp="1"/>
          </p:cNvSpPr>
          <p:nvPr>
            <p:ph type="title"/>
          </p:nvPr>
        </p:nvSpPr>
        <p:spPr>
          <a:xfrm>
            <a:off x="628650" y="-6592"/>
            <a:ext cx="7886700" cy="9942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Arial"/>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2">
  <p:cSld name="BLANK_5">
    <p:spTree>
      <p:nvGrpSpPr>
        <p:cNvPr id="1" name="Shape 104"/>
        <p:cNvGrpSpPr/>
        <p:nvPr/>
      </p:nvGrpSpPr>
      <p:grpSpPr>
        <a:xfrm>
          <a:off x="0" y="0"/>
          <a:ext cx="0" cy="0"/>
          <a:chOff x="0" y="0"/>
          <a:chExt cx="0" cy="0"/>
        </a:xfrm>
      </p:grpSpPr>
      <p:sp>
        <p:nvSpPr>
          <p:cNvPr id="105" name="Google Shape;105;p2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3">
  <p:cSld name="BLANK_6">
    <p:spTree>
      <p:nvGrpSpPr>
        <p:cNvPr id="1" name="Shape 108"/>
        <p:cNvGrpSpPr/>
        <p:nvPr/>
      </p:nvGrpSpPr>
      <p:grpSpPr>
        <a:xfrm>
          <a:off x="0" y="0"/>
          <a:ext cx="0" cy="0"/>
          <a:chOff x="0" y="0"/>
          <a:chExt cx="0" cy="0"/>
        </a:xfrm>
      </p:grpSpPr>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4">
  <p:cSld name="BLANK_7">
    <p:spTree>
      <p:nvGrpSpPr>
        <p:cNvPr id="1" name="Shape 112"/>
        <p:cNvGrpSpPr/>
        <p:nvPr/>
      </p:nvGrpSpPr>
      <p:grpSpPr>
        <a:xfrm>
          <a:off x="0" y="0"/>
          <a:ext cx="0" cy="0"/>
          <a:chOff x="0" y="0"/>
          <a:chExt cx="0" cy="0"/>
        </a:xfrm>
      </p:grpSpPr>
      <p:sp>
        <p:nvSpPr>
          <p:cNvPr id="113" name="Google Shape;113;p2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2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5">
  <p:cSld name="BLANK_8">
    <p:spTree>
      <p:nvGrpSpPr>
        <p:cNvPr id="1" name="Shape 116"/>
        <p:cNvGrpSpPr/>
        <p:nvPr/>
      </p:nvGrpSpPr>
      <p:grpSpPr>
        <a:xfrm>
          <a:off x="0" y="0"/>
          <a:ext cx="0" cy="0"/>
          <a:chOff x="0" y="0"/>
          <a:chExt cx="0" cy="0"/>
        </a:xfrm>
      </p:grpSpPr>
      <p:sp>
        <p:nvSpPr>
          <p:cNvPr id="117" name="Google Shape;117;p2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0"/>
        <p:cNvGrpSpPr/>
        <p:nvPr/>
      </p:nvGrpSpPr>
      <p:grpSpPr>
        <a:xfrm>
          <a:off x="0" y="0"/>
          <a:ext cx="0" cy="0"/>
          <a:chOff x="0" y="0"/>
          <a:chExt cx="0" cy="0"/>
        </a:xfrm>
      </p:grpSpPr>
      <p:sp>
        <p:nvSpPr>
          <p:cNvPr id="121" name="Google Shape;121;p2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p:nvPr/>
        </p:nvSpPr>
        <p:spPr>
          <a:xfrm>
            <a:off x="311700" y="596639"/>
            <a:ext cx="8520600" cy="2427000"/>
          </a:xfrm>
          <a:prstGeom prst="rect">
            <a:avLst/>
          </a:prstGeom>
          <a:noFill/>
          <a:ln>
            <a:noFill/>
          </a:ln>
        </p:spPr>
        <p:txBody>
          <a:bodyPr spcFirstLastPara="1" wrap="square" lIns="91425" tIns="91425" rIns="91425" bIns="91425" anchor="ctr" anchorCtr="0">
            <a:normAutofit fontScale="92500" lnSpcReduction="20000"/>
          </a:bodyPr>
          <a:lstStyle/>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COMMUNITY ORGANIZING</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_______</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BREAKOUT ROOM SLIDES</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endParaRPr sz="2489" b="1">
              <a:solidFill>
                <a:srgbClr val="EFE7EC"/>
              </a:solidFill>
              <a:latin typeface="Montserrat"/>
              <a:ea typeface="Montserrat"/>
              <a:cs typeface="Montserrat"/>
              <a:sym typeface="Montserrat"/>
            </a:endParaRPr>
          </a:p>
        </p:txBody>
      </p:sp>
      <p:sp>
        <p:nvSpPr>
          <p:cNvPr id="127" name="Google Shape;127;p26"/>
          <p:cNvSpPr txBox="1"/>
          <p:nvPr/>
        </p:nvSpPr>
        <p:spPr>
          <a:xfrm>
            <a:off x="311700" y="3430775"/>
            <a:ext cx="8520600" cy="792600"/>
          </a:xfrm>
          <a:prstGeom prst="rect">
            <a:avLst/>
          </a:prstGeom>
          <a:noFill/>
          <a:ln>
            <a:noFill/>
          </a:ln>
        </p:spPr>
        <p:txBody>
          <a:bodyPr spcFirstLastPara="1" wrap="square" lIns="91425" tIns="91425" rIns="91425" bIns="91425" anchor="ctr" anchorCtr="0">
            <a:normAutofit fontScale="70000" lnSpcReduction="20000"/>
          </a:bodyPr>
          <a:lstStyle/>
          <a:p>
            <a:pPr marL="0" lvl="0" indent="0" algn="ctr" rtl="0">
              <a:spcBef>
                <a:spcPts val="0"/>
              </a:spcBef>
              <a:spcAft>
                <a:spcPts val="0"/>
              </a:spcAft>
              <a:buNone/>
            </a:pPr>
            <a:r>
              <a:rPr lang="en" sz="2300">
                <a:solidFill>
                  <a:srgbClr val="EFE7EC"/>
                </a:solidFill>
                <a:latin typeface="Montserrat"/>
                <a:ea typeface="Montserrat"/>
                <a:cs typeface="Montserrat"/>
                <a:sym typeface="Montserrat"/>
              </a:rPr>
              <a:t>June 20 &amp; 21 2026</a:t>
            </a:r>
            <a:endParaRPr sz="2300">
              <a:solidFill>
                <a:srgbClr val="EFE7EC"/>
              </a:solidFill>
              <a:latin typeface="Montserrat"/>
              <a:ea typeface="Montserrat"/>
              <a:cs typeface="Montserrat"/>
              <a:sym typeface="Montserrat"/>
            </a:endParaRPr>
          </a:p>
          <a:p>
            <a:pPr marL="0" lvl="0" indent="0" algn="ctr" rtl="0">
              <a:spcBef>
                <a:spcPts val="0"/>
              </a:spcBef>
              <a:spcAft>
                <a:spcPts val="0"/>
              </a:spcAft>
              <a:buNone/>
            </a:pPr>
            <a:endParaRPr sz="2300">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2489" b="1">
                <a:solidFill>
                  <a:srgbClr val="EFE7EC"/>
                </a:solidFill>
                <a:latin typeface="Montserrat"/>
                <a:ea typeface="Montserrat"/>
                <a:cs typeface="Montserrat"/>
                <a:sym typeface="Montserrat"/>
              </a:rPr>
              <a:t>Sara \ Group 5</a:t>
            </a:r>
            <a:endParaRPr sz="2300">
              <a:solidFill>
                <a:srgbClr val="EFE7EC"/>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7"/>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RELATIONSHIP BUILDING</a:t>
            </a:r>
            <a:endParaRPr/>
          </a:p>
          <a:p>
            <a:pPr marL="0" lvl="0" indent="0" algn="ctr" rtl="0">
              <a:spcBef>
                <a:spcPts val="0"/>
              </a:spcBef>
              <a:spcAft>
                <a:spcPts val="0"/>
              </a:spcAft>
              <a:buNone/>
            </a:pPr>
            <a:r>
              <a:rPr lang="en" sz="2800"/>
              <a:t> (25 MIN)</a:t>
            </a:r>
            <a:endParaRPr sz="2800"/>
          </a:p>
        </p:txBody>
      </p:sp>
      <p:sp>
        <p:nvSpPr>
          <p:cNvPr id="133" name="Google Shape;133;p27"/>
          <p:cNvSpPr txBox="1"/>
          <p:nvPr/>
        </p:nvSpPr>
        <p:spPr>
          <a:xfrm>
            <a:off x="1306450" y="2808350"/>
            <a:ext cx="6604200" cy="116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100" b="1">
                <a:solidFill>
                  <a:srgbClr val="E6F0F1"/>
                </a:solidFill>
                <a:latin typeface="Montserrat"/>
                <a:ea typeface="Montserrat"/>
                <a:cs typeface="Montserrat"/>
                <a:sym typeface="Montserrat"/>
              </a:rPr>
              <a:t>Goals for this session</a:t>
            </a:r>
            <a:endParaRPr sz="1100">
              <a:solidFill>
                <a:srgbClr val="E6F0F1"/>
              </a:solidFill>
              <a:latin typeface="Montserrat"/>
              <a:ea typeface="Montserrat"/>
              <a:cs typeface="Montserrat"/>
              <a:sym typeface="Montserrat"/>
            </a:endParaRPr>
          </a:p>
          <a:p>
            <a:pPr marL="457200" lvl="0" indent="-298450" algn="l" rtl="0">
              <a:spcBef>
                <a:spcPts val="1000"/>
              </a:spcBef>
              <a:spcAft>
                <a:spcPts val="0"/>
              </a:spcAft>
              <a:buClr>
                <a:srgbClr val="E6F0F1"/>
              </a:buClr>
              <a:buSzPts val="1100"/>
              <a:buFont typeface="Montserrat"/>
              <a:buChar char="●"/>
            </a:pPr>
            <a:r>
              <a:rPr lang="en" sz="1100">
                <a:solidFill>
                  <a:srgbClr val="E6F0F1"/>
                </a:solidFill>
                <a:latin typeface="Montserrat"/>
                <a:ea typeface="Montserrat"/>
                <a:cs typeface="Montserrat"/>
                <a:sym typeface="Montserrat"/>
              </a:rPr>
              <a:t>Practice the art of the 1-on-1 conversation by using probing questions to discern shared values based on learning each other’s stories, to identify each other’s interests, and to discover resources that could address those interests</a:t>
            </a:r>
            <a:endParaRPr sz="1100">
              <a:solidFill>
                <a:srgbClr val="E6F0F1"/>
              </a:solidFill>
              <a:latin typeface="Montserrat"/>
              <a:ea typeface="Montserrat"/>
              <a:cs typeface="Montserrat"/>
              <a:sym typeface="Montserrat"/>
            </a:endParaRPr>
          </a:p>
          <a:p>
            <a:pPr marL="457200" lvl="0" indent="-298450" algn="l" rtl="0">
              <a:spcBef>
                <a:spcPts val="0"/>
              </a:spcBef>
              <a:spcAft>
                <a:spcPts val="0"/>
              </a:spcAft>
              <a:buClr>
                <a:srgbClr val="E6F0F1"/>
              </a:buClr>
              <a:buSzPts val="1100"/>
              <a:buFont typeface="Montserrat"/>
              <a:buChar char="●"/>
            </a:pPr>
            <a:r>
              <a:rPr lang="en" sz="1100">
                <a:solidFill>
                  <a:srgbClr val="E6F0F1"/>
                </a:solidFill>
                <a:latin typeface="Montserrat"/>
                <a:ea typeface="Montserrat"/>
                <a:cs typeface="Montserrat"/>
                <a:sym typeface="Montserrat"/>
              </a:rPr>
              <a:t>Discover values your team shares, interests it has in common, and resources at its disposal</a:t>
            </a:r>
            <a:endParaRPr sz="1800">
              <a:solidFill>
                <a:srgbClr val="E6F0F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aphicFrame>
        <p:nvGraphicFramePr>
          <p:cNvPr id="138" name="Google Shape;138;p28"/>
          <p:cNvGraphicFramePr/>
          <p:nvPr/>
        </p:nvGraphicFramePr>
        <p:xfrm>
          <a:off x="283125" y="68738"/>
          <a:ext cx="3000000" cy="3000000"/>
        </p:xfrm>
        <a:graphic>
          <a:graphicData uri="http://schemas.openxmlformats.org/drawingml/2006/table">
            <a:tbl>
              <a:tblPr>
                <a:noFill/>
                <a:tableStyleId>{97AECA5A-C0B2-4705-AEC4-8D7253057892}</a:tableStyleId>
              </a:tblPr>
              <a:tblGrid>
                <a:gridCol w="1200150">
                  <a:extLst>
                    <a:ext uri="{9D8B030D-6E8A-4147-A177-3AD203B41FA5}">
                      <a16:colId xmlns:a16="http://schemas.microsoft.com/office/drawing/2014/main" val="20000"/>
                    </a:ext>
                  </a:extLst>
                </a:gridCol>
                <a:gridCol w="6038850">
                  <a:extLst>
                    <a:ext uri="{9D8B030D-6E8A-4147-A177-3AD203B41FA5}">
                      <a16:colId xmlns:a16="http://schemas.microsoft.com/office/drawing/2014/main" val="20001"/>
                    </a:ext>
                  </a:extLst>
                </a:gridCol>
              </a:tblGrid>
              <a:tr h="381000">
                <a:tc gridSpan="2">
                  <a:txBody>
                    <a:bodyPr/>
                    <a:lstStyle/>
                    <a:p>
                      <a:pPr marL="0" lvl="0" indent="0" algn="l" rtl="0">
                        <a:spcBef>
                          <a:spcPts val="0"/>
                        </a:spcBef>
                        <a:spcAft>
                          <a:spcPts val="0"/>
                        </a:spcAft>
                        <a:buNone/>
                      </a:pPr>
                      <a:r>
                        <a:rPr lang="en" b="1">
                          <a:solidFill>
                            <a:srgbClr val="006A71"/>
                          </a:solidFill>
                          <a:latin typeface="Montserrat"/>
                          <a:ea typeface="Montserrat"/>
                          <a:cs typeface="Montserrat"/>
                          <a:sym typeface="Montserrat"/>
                        </a:rPr>
                        <a:t>PRACTICING RELATIONSHIP BUILDING 1:1s: (25 MIN)</a:t>
                      </a:r>
                      <a:endParaRPr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b="1">
                          <a:solidFill>
                            <a:srgbClr val="006A71"/>
                          </a:solidFill>
                        </a:rPr>
                        <a:t>5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SET UP: </a:t>
                      </a:r>
                      <a:r>
                        <a:rPr lang="en" sz="1000">
                          <a:solidFill>
                            <a:srgbClr val="006A71"/>
                          </a:solidFill>
                          <a:latin typeface="Open Sans"/>
                          <a:ea typeface="Open Sans"/>
                          <a:cs typeface="Open Sans"/>
                          <a:sym typeface="Open Sans"/>
                        </a:rPr>
                        <a:t>Together review the agenda for the session, introduce yourselves and set a timekeeper. Then choose an organizer and constituent for the first and second round. </a:t>
                      </a:r>
                      <a:endParaRPr>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b="1">
                          <a:solidFill>
                            <a:srgbClr val="006A71"/>
                          </a:solidFill>
                        </a:rPr>
                        <a:t>8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PRACTICE: </a:t>
                      </a:r>
                      <a:r>
                        <a:rPr lang="en" sz="1000">
                          <a:solidFill>
                            <a:srgbClr val="006A71"/>
                          </a:solidFill>
                          <a:latin typeface="Open Sans"/>
                          <a:ea typeface="Open Sans"/>
                          <a:cs typeface="Open Sans"/>
                          <a:sym typeface="Open Sans"/>
                        </a:rPr>
                        <a:t> The Organizer will build a relationship with the constituency. </a:t>
                      </a:r>
                      <a:r>
                        <a:rPr lang="en" sz="1000" i="1">
                          <a:solidFill>
                            <a:srgbClr val="006A71"/>
                          </a:solidFill>
                          <a:latin typeface="Open Sans"/>
                          <a:ea typeface="Open Sans"/>
                          <a:cs typeface="Open Sans"/>
                          <a:sym typeface="Open Sans"/>
                        </a:rPr>
                        <a:t>This is not a role play - be as real as possible</a:t>
                      </a:r>
                      <a:endParaRPr sz="1000" i="1">
                        <a:solidFill>
                          <a:srgbClr val="006A7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000">
                        <a:solidFill>
                          <a:srgbClr val="006A7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000">
                          <a:solidFill>
                            <a:srgbClr val="006A71"/>
                          </a:solidFill>
                          <a:latin typeface="Open Sans"/>
                          <a:ea typeface="Open Sans"/>
                          <a:cs typeface="Open Sans"/>
                          <a:sym typeface="Open Sans"/>
                        </a:rPr>
                        <a:t>*** Organizer will go through the 5 steps of 1:1: Attention, Interest, Exploration, Exchange, Commitment****</a:t>
                      </a:r>
                      <a:endParaRPr sz="1000">
                        <a:solidFill>
                          <a:srgbClr val="006A71"/>
                        </a:solidFill>
                        <a:latin typeface="Open Sans"/>
                        <a:ea typeface="Open Sans"/>
                        <a:cs typeface="Open Sans"/>
                        <a:sym typeface="Open Sans"/>
                      </a:endParaRPr>
                    </a:p>
                    <a:p>
                      <a:pPr marL="0" lvl="0" indent="0" algn="l" rtl="0">
                        <a:spcBef>
                          <a:spcPts val="0"/>
                        </a:spcBef>
                        <a:spcAft>
                          <a:spcPts val="0"/>
                        </a:spcAft>
                        <a:buNone/>
                      </a:pP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b="1">
                          <a:solidFill>
                            <a:srgbClr val="006A71"/>
                          </a:solidFill>
                        </a:rPr>
                        <a:t>2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FEEDBACK: </a:t>
                      </a:r>
                      <a:r>
                        <a:rPr lang="en" sz="1000">
                          <a:solidFill>
                            <a:srgbClr val="006A71"/>
                          </a:solidFill>
                          <a:latin typeface="Open Sans"/>
                          <a:ea typeface="Open Sans"/>
                          <a:cs typeface="Open Sans"/>
                          <a:sym typeface="Open Sans"/>
                        </a:rPr>
                        <a:t>Observer: What did the organizer do well? What could be improved?</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3"/>
                  </a:ext>
                </a:extLst>
              </a:tr>
              <a:tr h="381000">
                <a:tc gridSpan="2">
                  <a:txBody>
                    <a:bodyPr/>
                    <a:lstStyle/>
                    <a:p>
                      <a:pPr marL="0" lvl="0" indent="0" algn="l" rtl="0">
                        <a:spcBef>
                          <a:spcPts val="0"/>
                        </a:spcBef>
                        <a:spcAft>
                          <a:spcPts val="0"/>
                        </a:spcAft>
                        <a:buNone/>
                      </a:pPr>
                      <a:r>
                        <a:rPr lang="en" b="1">
                          <a:solidFill>
                            <a:srgbClr val="006A71"/>
                          </a:solidFill>
                        </a:rPr>
                        <a:t>ROTATE ROLES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b="1">
                          <a:solidFill>
                            <a:srgbClr val="006A71"/>
                          </a:solidFill>
                        </a:rPr>
                        <a:t>8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000" b="1">
                          <a:solidFill>
                            <a:schemeClr val="accent1"/>
                          </a:solidFill>
                          <a:latin typeface="Open Sans"/>
                          <a:ea typeface="Open Sans"/>
                          <a:cs typeface="Open Sans"/>
                          <a:sym typeface="Open Sans"/>
                        </a:rPr>
                        <a:t>PRACTICE: </a:t>
                      </a:r>
                      <a:r>
                        <a:rPr lang="en" sz="1000">
                          <a:solidFill>
                            <a:schemeClr val="accent1"/>
                          </a:solidFill>
                          <a:latin typeface="Open Sans"/>
                          <a:ea typeface="Open Sans"/>
                          <a:cs typeface="Open Sans"/>
                          <a:sym typeface="Open Sans"/>
                        </a:rPr>
                        <a:t> The Organizer will build a relationship with the constituency. </a:t>
                      </a:r>
                      <a:r>
                        <a:rPr lang="en" sz="1000" i="1">
                          <a:solidFill>
                            <a:schemeClr val="accent1"/>
                          </a:solidFill>
                          <a:latin typeface="Open Sans"/>
                          <a:ea typeface="Open Sans"/>
                          <a:cs typeface="Open Sans"/>
                          <a:sym typeface="Open Sans"/>
                        </a:rPr>
                        <a:t>This is not a role play - be as real as possible</a:t>
                      </a:r>
                      <a:endParaRPr sz="1000" i="1">
                        <a:solidFill>
                          <a:schemeClr val="accent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000">
                        <a:solidFill>
                          <a:schemeClr val="accent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 sz="1000">
                          <a:solidFill>
                            <a:schemeClr val="accent1"/>
                          </a:solidFill>
                          <a:latin typeface="Open Sans"/>
                          <a:ea typeface="Open Sans"/>
                          <a:cs typeface="Open Sans"/>
                          <a:sym typeface="Open Sans"/>
                        </a:rPr>
                        <a:t>*** Organizer will go through the 5 steps of 1:1: Attention, Interest, Exploration, Exchange, Commitment****</a:t>
                      </a:r>
                      <a:endParaRPr sz="1000" b="1">
                        <a:solidFill>
                          <a:srgbClr val="006A71"/>
                        </a:solidFill>
                        <a:latin typeface="Open Sans"/>
                        <a:ea typeface="Open Sans"/>
                        <a:cs typeface="Open Sans"/>
                        <a:sym typeface="Open Sans"/>
                      </a:endParaRPr>
                    </a:p>
                    <a:p>
                      <a:pPr marL="0" lvl="0" indent="0" algn="l" rtl="0">
                        <a:spcBef>
                          <a:spcPts val="0"/>
                        </a:spcBef>
                        <a:spcAft>
                          <a:spcPts val="0"/>
                        </a:spcAft>
                        <a:buNone/>
                      </a:pP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en" b="1">
                          <a:solidFill>
                            <a:srgbClr val="006A71"/>
                          </a:solidFill>
                        </a:rPr>
                        <a:t>2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FEEDBACK: </a:t>
                      </a:r>
                      <a:r>
                        <a:rPr lang="en" sz="1000">
                          <a:solidFill>
                            <a:srgbClr val="006A71"/>
                          </a:solidFill>
                          <a:latin typeface="Open Sans"/>
                          <a:ea typeface="Open Sans"/>
                          <a:cs typeface="Open Sans"/>
                          <a:sym typeface="Open Sans"/>
                        </a:rPr>
                        <a:t>Observer: What did the organizer do well? What could be improved?</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cxnSp>
        <p:nvCxnSpPr>
          <p:cNvPr id="143" name="Google Shape;143;p29"/>
          <p:cNvCxnSpPr/>
          <p:nvPr/>
        </p:nvCxnSpPr>
        <p:spPr>
          <a:xfrm>
            <a:off x="311690" y="1896125"/>
            <a:ext cx="8520600" cy="0"/>
          </a:xfrm>
          <a:prstGeom prst="straightConnector1">
            <a:avLst/>
          </a:prstGeom>
          <a:noFill/>
          <a:ln w="9525" cap="flat" cmpd="sng">
            <a:solidFill>
              <a:srgbClr val="434343"/>
            </a:solidFill>
            <a:prstDash val="dash"/>
            <a:round/>
            <a:headEnd type="none" w="med" len="med"/>
            <a:tailEnd type="none" w="med" len="med"/>
          </a:ln>
        </p:spPr>
      </p:cxnSp>
      <p:cxnSp>
        <p:nvCxnSpPr>
          <p:cNvPr id="144" name="Google Shape;144;p29"/>
          <p:cNvCxnSpPr/>
          <p:nvPr/>
        </p:nvCxnSpPr>
        <p:spPr>
          <a:xfrm>
            <a:off x="311690" y="2669575"/>
            <a:ext cx="8520600" cy="0"/>
          </a:xfrm>
          <a:prstGeom prst="straightConnector1">
            <a:avLst/>
          </a:prstGeom>
          <a:noFill/>
          <a:ln w="9525" cap="flat" cmpd="sng">
            <a:solidFill>
              <a:srgbClr val="434343"/>
            </a:solidFill>
            <a:prstDash val="dash"/>
            <a:round/>
            <a:headEnd type="none" w="med" len="med"/>
            <a:tailEnd type="none" w="med" len="med"/>
          </a:ln>
        </p:spPr>
      </p:cxnSp>
      <p:cxnSp>
        <p:nvCxnSpPr>
          <p:cNvPr id="145" name="Google Shape;145;p29"/>
          <p:cNvCxnSpPr/>
          <p:nvPr/>
        </p:nvCxnSpPr>
        <p:spPr>
          <a:xfrm>
            <a:off x="311690" y="3432350"/>
            <a:ext cx="8520600" cy="0"/>
          </a:xfrm>
          <a:prstGeom prst="straightConnector1">
            <a:avLst/>
          </a:prstGeom>
          <a:noFill/>
          <a:ln w="9525" cap="flat" cmpd="sng">
            <a:solidFill>
              <a:srgbClr val="434343"/>
            </a:solidFill>
            <a:prstDash val="dash"/>
            <a:round/>
            <a:headEnd type="none" w="med" len="med"/>
            <a:tailEnd type="none" w="med" len="med"/>
          </a:ln>
        </p:spPr>
      </p:cxnSp>
      <p:cxnSp>
        <p:nvCxnSpPr>
          <p:cNvPr id="146" name="Google Shape;146;p29"/>
          <p:cNvCxnSpPr/>
          <p:nvPr/>
        </p:nvCxnSpPr>
        <p:spPr>
          <a:xfrm>
            <a:off x="311690" y="4211725"/>
            <a:ext cx="8520600" cy="0"/>
          </a:xfrm>
          <a:prstGeom prst="straightConnector1">
            <a:avLst/>
          </a:prstGeom>
          <a:noFill/>
          <a:ln w="9525" cap="flat" cmpd="sng">
            <a:solidFill>
              <a:srgbClr val="434343"/>
            </a:solidFill>
            <a:prstDash val="dash"/>
            <a:round/>
            <a:headEnd type="none" w="med" len="med"/>
            <a:tailEnd type="none" w="med" len="med"/>
          </a:ln>
        </p:spPr>
      </p:cxnSp>
      <p:sp>
        <p:nvSpPr>
          <p:cNvPr id="147" name="Google Shape;147;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5E0942"/>
                </a:solidFill>
              </a:rPr>
              <a:t>Five step relationship building process</a:t>
            </a:r>
            <a:endParaRPr>
              <a:solidFill>
                <a:srgbClr val="5E0942"/>
              </a:solidFill>
            </a:endParaRPr>
          </a:p>
        </p:txBody>
      </p:sp>
      <p:grpSp>
        <p:nvGrpSpPr>
          <p:cNvPr id="148" name="Google Shape;148;p29"/>
          <p:cNvGrpSpPr/>
          <p:nvPr/>
        </p:nvGrpSpPr>
        <p:grpSpPr>
          <a:xfrm>
            <a:off x="1013263" y="1050075"/>
            <a:ext cx="7721550" cy="923400"/>
            <a:chOff x="1004850" y="897675"/>
            <a:chExt cx="7721550" cy="923400"/>
          </a:xfrm>
        </p:grpSpPr>
        <p:sp>
          <p:nvSpPr>
            <p:cNvPr id="149" name="Google Shape;149;p29"/>
            <p:cNvSpPr txBox="1"/>
            <p:nvPr/>
          </p:nvSpPr>
          <p:spPr>
            <a:xfrm>
              <a:off x="4023900" y="969225"/>
              <a:ext cx="4702500" cy="780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How did you find out about the other person? What made you want to have this talk with them?</a:t>
              </a:r>
              <a:endParaRPr>
                <a:solidFill>
                  <a:srgbClr val="434343"/>
                </a:solidFill>
                <a:latin typeface="Montserrat"/>
                <a:ea typeface="Montserrat"/>
                <a:cs typeface="Montserrat"/>
                <a:sym typeface="Montserrat"/>
              </a:endParaRPr>
            </a:p>
          </p:txBody>
        </p:sp>
        <p:sp>
          <p:nvSpPr>
            <p:cNvPr id="150" name="Google Shape;150;p29"/>
            <p:cNvSpPr txBox="1"/>
            <p:nvPr/>
          </p:nvSpPr>
          <p:spPr>
            <a:xfrm>
              <a:off x="1004850" y="897675"/>
              <a:ext cx="29289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800" b="1">
                  <a:solidFill>
                    <a:srgbClr val="5E0942"/>
                  </a:solidFill>
                  <a:latin typeface="Montserrat"/>
                  <a:ea typeface="Montserrat"/>
                  <a:cs typeface="Montserrat"/>
                  <a:sym typeface="Montserrat"/>
                </a:rPr>
                <a:t>Attention</a:t>
              </a:r>
              <a:endParaRPr sz="2800" b="1">
                <a:solidFill>
                  <a:srgbClr val="5E0942"/>
                </a:solidFill>
                <a:latin typeface="Montserrat"/>
                <a:ea typeface="Montserrat"/>
                <a:cs typeface="Montserrat"/>
                <a:sym typeface="Montserrat"/>
              </a:endParaRPr>
            </a:p>
          </p:txBody>
        </p:sp>
      </p:grpSp>
      <p:sp>
        <p:nvSpPr>
          <p:cNvPr id="151" name="Google Shape;151;p29"/>
          <p:cNvSpPr txBox="1"/>
          <p:nvPr/>
        </p:nvSpPr>
        <p:spPr>
          <a:xfrm>
            <a:off x="390163" y="1050075"/>
            <a:ext cx="7734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200" b="1">
                <a:solidFill>
                  <a:srgbClr val="434343"/>
                </a:solidFill>
                <a:latin typeface="Montserrat"/>
                <a:ea typeface="Montserrat"/>
                <a:cs typeface="Montserrat"/>
                <a:sym typeface="Montserrat"/>
              </a:rPr>
              <a:t>1</a:t>
            </a:r>
            <a:endParaRPr sz="2200" b="1">
              <a:solidFill>
                <a:srgbClr val="434343"/>
              </a:solidFill>
              <a:latin typeface="Montserrat"/>
              <a:ea typeface="Montserrat"/>
              <a:cs typeface="Montserrat"/>
              <a:sym typeface="Montserrat"/>
            </a:endParaRPr>
          </a:p>
        </p:txBody>
      </p:sp>
      <p:grpSp>
        <p:nvGrpSpPr>
          <p:cNvPr id="152" name="Google Shape;152;p29"/>
          <p:cNvGrpSpPr/>
          <p:nvPr/>
        </p:nvGrpSpPr>
        <p:grpSpPr>
          <a:xfrm>
            <a:off x="1012598" y="1816388"/>
            <a:ext cx="7722877" cy="923400"/>
            <a:chOff x="1012598" y="1743725"/>
            <a:chExt cx="7722877" cy="923400"/>
          </a:xfrm>
        </p:grpSpPr>
        <p:sp>
          <p:nvSpPr>
            <p:cNvPr id="153" name="Google Shape;153;p29"/>
            <p:cNvSpPr txBox="1"/>
            <p:nvPr/>
          </p:nvSpPr>
          <p:spPr>
            <a:xfrm>
              <a:off x="4032975" y="1815275"/>
              <a:ext cx="4702500" cy="780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What do you want to talk about today?</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Be intentional about building the relationship!</a:t>
              </a:r>
              <a:endParaRPr>
                <a:solidFill>
                  <a:srgbClr val="434343"/>
                </a:solidFill>
                <a:latin typeface="Montserrat"/>
                <a:ea typeface="Montserrat"/>
                <a:cs typeface="Montserrat"/>
                <a:sym typeface="Montserrat"/>
              </a:endParaRPr>
            </a:p>
          </p:txBody>
        </p:sp>
        <p:sp>
          <p:nvSpPr>
            <p:cNvPr id="154" name="Google Shape;154;p29"/>
            <p:cNvSpPr txBox="1"/>
            <p:nvPr/>
          </p:nvSpPr>
          <p:spPr>
            <a:xfrm>
              <a:off x="1012598" y="1743725"/>
              <a:ext cx="29289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800" b="1">
                  <a:solidFill>
                    <a:srgbClr val="5E0942"/>
                  </a:solidFill>
                  <a:latin typeface="Montserrat"/>
                  <a:ea typeface="Montserrat"/>
                  <a:cs typeface="Montserrat"/>
                  <a:sym typeface="Montserrat"/>
                </a:rPr>
                <a:t>Interest</a:t>
              </a:r>
              <a:endParaRPr sz="2800" b="1">
                <a:solidFill>
                  <a:srgbClr val="5E0942"/>
                </a:solidFill>
                <a:latin typeface="Montserrat"/>
                <a:ea typeface="Montserrat"/>
                <a:cs typeface="Montserrat"/>
                <a:sym typeface="Montserrat"/>
              </a:endParaRPr>
            </a:p>
          </p:txBody>
        </p:sp>
      </p:grpSp>
      <p:sp>
        <p:nvSpPr>
          <p:cNvPr id="155" name="Google Shape;155;p29"/>
          <p:cNvSpPr txBox="1"/>
          <p:nvPr/>
        </p:nvSpPr>
        <p:spPr>
          <a:xfrm>
            <a:off x="390163" y="1816388"/>
            <a:ext cx="7734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200" b="1">
                <a:solidFill>
                  <a:srgbClr val="434343"/>
                </a:solidFill>
                <a:latin typeface="Montserrat"/>
                <a:ea typeface="Montserrat"/>
                <a:cs typeface="Montserrat"/>
                <a:sym typeface="Montserrat"/>
              </a:rPr>
              <a:t>2</a:t>
            </a:r>
            <a:endParaRPr sz="2200" b="1">
              <a:solidFill>
                <a:srgbClr val="434343"/>
              </a:solidFill>
              <a:latin typeface="Montserrat"/>
              <a:ea typeface="Montserrat"/>
              <a:cs typeface="Montserrat"/>
              <a:sym typeface="Montserrat"/>
            </a:endParaRPr>
          </a:p>
        </p:txBody>
      </p:sp>
      <p:grpSp>
        <p:nvGrpSpPr>
          <p:cNvPr id="156" name="Google Shape;156;p29"/>
          <p:cNvGrpSpPr/>
          <p:nvPr/>
        </p:nvGrpSpPr>
        <p:grpSpPr>
          <a:xfrm>
            <a:off x="1020346" y="2582700"/>
            <a:ext cx="7724204" cy="923400"/>
            <a:chOff x="1020346" y="2582700"/>
            <a:chExt cx="7724204" cy="923400"/>
          </a:xfrm>
        </p:grpSpPr>
        <p:sp>
          <p:nvSpPr>
            <p:cNvPr id="157" name="Google Shape;157;p29"/>
            <p:cNvSpPr txBox="1"/>
            <p:nvPr/>
          </p:nvSpPr>
          <p:spPr>
            <a:xfrm>
              <a:off x="4042050" y="2654250"/>
              <a:ext cx="4702500" cy="780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Who are you? What calls you to this work?</a:t>
              </a:r>
              <a:endParaRPr>
                <a:solidFill>
                  <a:srgbClr val="434343"/>
                </a:solidFill>
                <a:latin typeface="Montserrat"/>
                <a:ea typeface="Montserrat"/>
                <a:cs typeface="Montserrat"/>
                <a:sym typeface="Montserrat"/>
              </a:endParaRPr>
            </a:p>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Explore each other’s values, interests, resources</a:t>
              </a:r>
              <a:endParaRPr>
                <a:solidFill>
                  <a:srgbClr val="434343"/>
                </a:solidFill>
                <a:latin typeface="Montserrat"/>
                <a:ea typeface="Montserrat"/>
                <a:cs typeface="Montserrat"/>
                <a:sym typeface="Montserrat"/>
              </a:endParaRPr>
            </a:p>
          </p:txBody>
        </p:sp>
        <p:sp>
          <p:nvSpPr>
            <p:cNvPr id="158" name="Google Shape;158;p29"/>
            <p:cNvSpPr txBox="1"/>
            <p:nvPr/>
          </p:nvSpPr>
          <p:spPr>
            <a:xfrm>
              <a:off x="1020346" y="2582700"/>
              <a:ext cx="29289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800" b="1">
                  <a:solidFill>
                    <a:srgbClr val="5E0942"/>
                  </a:solidFill>
                  <a:latin typeface="Montserrat"/>
                  <a:ea typeface="Montserrat"/>
                  <a:cs typeface="Montserrat"/>
                  <a:sym typeface="Montserrat"/>
                </a:rPr>
                <a:t>Exploration</a:t>
              </a:r>
              <a:endParaRPr sz="2800" b="1">
                <a:solidFill>
                  <a:srgbClr val="5E0942"/>
                </a:solidFill>
                <a:latin typeface="Montserrat"/>
                <a:ea typeface="Montserrat"/>
                <a:cs typeface="Montserrat"/>
                <a:sym typeface="Montserrat"/>
              </a:endParaRPr>
            </a:p>
          </p:txBody>
        </p:sp>
      </p:grpSp>
      <p:sp>
        <p:nvSpPr>
          <p:cNvPr id="159" name="Google Shape;159;p29"/>
          <p:cNvSpPr txBox="1"/>
          <p:nvPr/>
        </p:nvSpPr>
        <p:spPr>
          <a:xfrm>
            <a:off x="390163" y="2582700"/>
            <a:ext cx="7734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200" b="1">
                <a:solidFill>
                  <a:srgbClr val="434343"/>
                </a:solidFill>
                <a:latin typeface="Montserrat"/>
                <a:ea typeface="Montserrat"/>
                <a:cs typeface="Montserrat"/>
                <a:sym typeface="Montserrat"/>
              </a:rPr>
              <a:t>3</a:t>
            </a:r>
            <a:endParaRPr sz="2200" b="1">
              <a:solidFill>
                <a:srgbClr val="434343"/>
              </a:solidFill>
              <a:latin typeface="Montserrat"/>
              <a:ea typeface="Montserrat"/>
              <a:cs typeface="Montserrat"/>
              <a:sym typeface="Montserrat"/>
            </a:endParaRPr>
          </a:p>
        </p:txBody>
      </p:sp>
      <p:grpSp>
        <p:nvGrpSpPr>
          <p:cNvPr id="160" name="Google Shape;160;p29"/>
          <p:cNvGrpSpPr/>
          <p:nvPr/>
        </p:nvGrpSpPr>
        <p:grpSpPr>
          <a:xfrm>
            <a:off x="1028093" y="3349013"/>
            <a:ext cx="7725532" cy="923400"/>
            <a:chOff x="1028093" y="3438275"/>
            <a:chExt cx="7725532" cy="923400"/>
          </a:xfrm>
        </p:grpSpPr>
        <p:sp>
          <p:nvSpPr>
            <p:cNvPr id="161" name="Google Shape;161;p29"/>
            <p:cNvSpPr txBox="1"/>
            <p:nvPr/>
          </p:nvSpPr>
          <p:spPr>
            <a:xfrm>
              <a:off x="4051125" y="3509825"/>
              <a:ext cx="4702500" cy="780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What values and interests do you share? How can you combine your resources to create change?</a:t>
              </a:r>
              <a:endParaRPr>
                <a:solidFill>
                  <a:srgbClr val="434343"/>
                </a:solidFill>
                <a:latin typeface="Montserrat"/>
                <a:ea typeface="Montserrat"/>
                <a:cs typeface="Montserrat"/>
                <a:sym typeface="Montserrat"/>
              </a:endParaRPr>
            </a:p>
          </p:txBody>
        </p:sp>
        <p:sp>
          <p:nvSpPr>
            <p:cNvPr id="162" name="Google Shape;162;p29"/>
            <p:cNvSpPr txBox="1"/>
            <p:nvPr/>
          </p:nvSpPr>
          <p:spPr>
            <a:xfrm>
              <a:off x="1028093" y="3438275"/>
              <a:ext cx="29289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800" b="1">
                  <a:solidFill>
                    <a:srgbClr val="5E0942"/>
                  </a:solidFill>
                  <a:latin typeface="Montserrat"/>
                  <a:ea typeface="Montserrat"/>
                  <a:cs typeface="Montserrat"/>
                  <a:sym typeface="Montserrat"/>
                </a:rPr>
                <a:t>Exchange</a:t>
              </a:r>
              <a:endParaRPr sz="2800" b="1">
                <a:solidFill>
                  <a:srgbClr val="5E0942"/>
                </a:solidFill>
                <a:latin typeface="Montserrat"/>
                <a:ea typeface="Montserrat"/>
                <a:cs typeface="Montserrat"/>
                <a:sym typeface="Montserrat"/>
              </a:endParaRPr>
            </a:p>
          </p:txBody>
        </p:sp>
      </p:grpSp>
      <p:sp>
        <p:nvSpPr>
          <p:cNvPr id="163" name="Google Shape;163;p29"/>
          <p:cNvSpPr txBox="1"/>
          <p:nvPr/>
        </p:nvSpPr>
        <p:spPr>
          <a:xfrm>
            <a:off x="390163" y="3349013"/>
            <a:ext cx="7734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200" b="1">
                <a:solidFill>
                  <a:srgbClr val="434343"/>
                </a:solidFill>
                <a:latin typeface="Montserrat"/>
                <a:ea typeface="Montserrat"/>
                <a:cs typeface="Montserrat"/>
                <a:sym typeface="Montserrat"/>
              </a:rPr>
              <a:t>4</a:t>
            </a:r>
            <a:endParaRPr sz="2200" b="1">
              <a:solidFill>
                <a:srgbClr val="434343"/>
              </a:solidFill>
              <a:latin typeface="Montserrat"/>
              <a:ea typeface="Montserrat"/>
              <a:cs typeface="Montserrat"/>
              <a:sym typeface="Montserrat"/>
            </a:endParaRPr>
          </a:p>
        </p:txBody>
      </p:sp>
      <p:grpSp>
        <p:nvGrpSpPr>
          <p:cNvPr id="164" name="Google Shape;164;p29"/>
          <p:cNvGrpSpPr/>
          <p:nvPr/>
        </p:nvGrpSpPr>
        <p:grpSpPr>
          <a:xfrm>
            <a:off x="1012683" y="4115325"/>
            <a:ext cx="7722892" cy="923400"/>
            <a:chOff x="1012683" y="4267725"/>
            <a:chExt cx="7722892" cy="923400"/>
          </a:xfrm>
        </p:grpSpPr>
        <p:sp>
          <p:nvSpPr>
            <p:cNvPr id="165" name="Google Shape;165;p29"/>
            <p:cNvSpPr txBox="1"/>
            <p:nvPr/>
          </p:nvSpPr>
          <p:spPr>
            <a:xfrm>
              <a:off x="4033075" y="4339275"/>
              <a:ext cx="4702500" cy="780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solidFill>
                    <a:srgbClr val="434343"/>
                  </a:solidFill>
                  <a:latin typeface="Montserrat"/>
                  <a:ea typeface="Montserrat"/>
                  <a:cs typeface="Montserrat"/>
                  <a:sym typeface="Montserrat"/>
                </a:rPr>
                <a:t>Hard ask (personal, specific, and timebound) that results in a commitment to take an action</a:t>
              </a:r>
              <a:endParaRPr>
                <a:solidFill>
                  <a:srgbClr val="434343"/>
                </a:solidFill>
                <a:latin typeface="Montserrat"/>
                <a:ea typeface="Montserrat"/>
                <a:cs typeface="Montserrat"/>
                <a:sym typeface="Montserrat"/>
              </a:endParaRPr>
            </a:p>
          </p:txBody>
        </p:sp>
        <p:sp>
          <p:nvSpPr>
            <p:cNvPr id="166" name="Google Shape;166;p29"/>
            <p:cNvSpPr txBox="1"/>
            <p:nvPr/>
          </p:nvSpPr>
          <p:spPr>
            <a:xfrm>
              <a:off x="1012683" y="4267725"/>
              <a:ext cx="29289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800" b="1">
                  <a:solidFill>
                    <a:srgbClr val="5E0942"/>
                  </a:solidFill>
                  <a:latin typeface="Montserrat"/>
                  <a:ea typeface="Montserrat"/>
                  <a:cs typeface="Montserrat"/>
                  <a:sym typeface="Montserrat"/>
                </a:rPr>
                <a:t>Commitment</a:t>
              </a:r>
              <a:endParaRPr sz="2800" b="1">
                <a:solidFill>
                  <a:srgbClr val="5E0942"/>
                </a:solidFill>
                <a:latin typeface="Montserrat"/>
                <a:ea typeface="Montserrat"/>
                <a:cs typeface="Montserrat"/>
                <a:sym typeface="Montserrat"/>
              </a:endParaRPr>
            </a:p>
          </p:txBody>
        </p:sp>
      </p:grpSp>
      <p:sp>
        <p:nvSpPr>
          <p:cNvPr id="167" name="Google Shape;167;p29"/>
          <p:cNvSpPr txBox="1"/>
          <p:nvPr/>
        </p:nvSpPr>
        <p:spPr>
          <a:xfrm>
            <a:off x="390163" y="4115325"/>
            <a:ext cx="773400" cy="923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200" b="1">
                <a:solidFill>
                  <a:srgbClr val="434343"/>
                </a:solidFill>
                <a:latin typeface="Montserrat"/>
                <a:ea typeface="Montserrat"/>
                <a:cs typeface="Montserrat"/>
                <a:sym typeface="Montserrat"/>
              </a:rPr>
              <a:t>5</a:t>
            </a:r>
            <a:endParaRPr sz="2200" b="1">
              <a:solidFill>
                <a:srgbClr val="434343"/>
              </a:solidFill>
              <a:latin typeface="Montserrat"/>
              <a:ea typeface="Montserrat"/>
              <a:cs typeface="Montserrat"/>
              <a:sym typeface="Montserrat"/>
            </a:endParaRPr>
          </a:p>
        </p:txBody>
      </p:sp>
      <p:sp>
        <p:nvSpPr>
          <p:cNvPr id="168" name="Google Shape;168;p29"/>
          <p:cNvSpPr/>
          <p:nvPr/>
        </p:nvSpPr>
        <p:spPr>
          <a:xfrm rot="10800000">
            <a:off x="576763" y="1804775"/>
            <a:ext cx="400200" cy="1827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9" name="Google Shape;169;p29"/>
          <p:cNvSpPr/>
          <p:nvPr/>
        </p:nvSpPr>
        <p:spPr>
          <a:xfrm rot="10800000">
            <a:off x="576763" y="2575775"/>
            <a:ext cx="400200" cy="1827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 name="Google Shape;170;p29"/>
          <p:cNvSpPr/>
          <p:nvPr/>
        </p:nvSpPr>
        <p:spPr>
          <a:xfrm rot="10800000">
            <a:off x="576763" y="3346775"/>
            <a:ext cx="400200" cy="1827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 name="Google Shape;171;p29"/>
          <p:cNvSpPr/>
          <p:nvPr/>
        </p:nvSpPr>
        <p:spPr>
          <a:xfrm rot="10800000">
            <a:off x="576763" y="4117775"/>
            <a:ext cx="400200" cy="182700"/>
          </a:xfrm>
          <a:prstGeom prst="triangle">
            <a:avLst>
              <a:gd name="adj" fmla="val 50000"/>
            </a:avLst>
          </a:prstGeom>
          <a:solidFill>
            <a:srgbClr val="CC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0"/>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BUILDING TEAMS: LAUNCHING STRONG</a:t>
            </a:r>
            <a:endParaRPr/>
          </a:p>
          <a:p>
            <a:pPr marL="0" lvl="0" indent="0" algn="ctr" rtl="0">
              <a:spcBef>
                <a:spcPts val="0"/>
              </a:spcBef>
              <a:spcAft>
                <a:spcPts val="0"/>
              </a:spcAft>
              <a:buNone/>
            </a:pPr>
            <a:r>
              <a:rPr lang="en" sz="2800"/>
              <a:t> (55 MIN)</a:t>
            </a:r>
            <a:endParaRPr sz="2800"/>
          </a:p>
        </p:txBody>
      </p:sp>
      <p:sp>
        <p:nvSpPr>
          <p:cNvPr id="177" name="Google Shape;177;p30"/>
          <p:cNvSpPr txBox="1"/>
          <p:nvPr/>
        </p:nvSpPr>
        <p:spPr>
          <a:xfrm>
            <a:off x="1269900" y="3353575"/>
            <a:ext cx="6604200" cy="116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rgbClr val="E6F0F1"/>
                </a:solidFill>
                <a:latin typeface="Montserrat"/>
                <a:ea typeface="Montserrat"/>
                <a:cs typeface="Montserrat"/>
                <a:sym typeface="Montserrat"/>
              </a:rPr>
              <a:t>Goals for this session</a:t>
            </a:r>
            <a:endParaRPr sz="1100">
              <a:solidFill>
                <a:srgbClr val="E6F0F1"/>
              </a:solidFill>
              <a:latin typeface="Montserrat"/>
              <a:ea typeface="Montserrat"/>
              <a:cs typeface="Montserrat"/>
              <a:sym typeface="Montserrat"/>
            </a:endParaRPr>
          </a:p>
          <a:p>
            <a:pPr marL="457200" lvl="0" indent="-292100" algn="l" rtl="0">
              <a:spcBef>
                <a:spcPts val="1000"/>
              </a:spcBef>
              <a:spcAft>
                <a:spcPts val="0"/>
              </a:spcAft>
              <a:buClr>
                <a:schemeClr val="lt1"/>
              </a:buClr>
              <a:buSzPts val="1000"/>
              <a:buFont typeface="Montserrat"/>
              <a:buChar char="●"/>
            </a:pPr>
            <a:r>
              <a:rPr lang="en" sz="1000" b="1">
                <a:solidFill>
                  <a:srgbClr val="EFE7EC"/>
                </a:solidFill>
                <a:latin typeface="Montserrat"/>
                <a:ea typeface="Montserrat"/>
                <a:cs typeface="Montserrat"/>
                <a:sym typeface="Montserrat"/>
              </a:rPr>
              <a:t>Develop your team purpose</a:t>
            </a:r>
            <a:endParaRPr sz="1000" b="1">
              <a:solidFill>
                <a:srgbClr val="EFE7EC"/>
              </a:solidFill>
              <a:latin typeface="Montserrat"/>
              <a:ea typeface="Montserrat"/>
              <a:cs typeface="Montserrat"/>
              <a:sym typeface="Montserrat"/>
            </a:endParaRPr>
          </a:p>
          <a:p>
            <a:pPr marL="457200" lvl="0" indent="-292100" algn="l" rtl="0">
              <a:spcBef>
                <a:spcPts val="0"/>
              </a:spcBef>
              <a:spcAft>
                <a:spcPts val="0"/>
              </a:spcAft>
              <a:buClr>
                <a:schemeClr val="lt1"/>
              </a:buClr>
              <a:buSzPts val="1000"/>
              <a:buFont typeface="Montserrat"/>
              <a:buChar char="●"/>
            </a:pPr>
            <a:r>
              <a:rPr lang="en" sz="1000" b="1">
                <a:solidFill>
                  <a:srgbClr val="EFE7EC"/>
                </a:solidFill>
                <a:latin typeface="Montserrat"/>
                <a:ea typeface="Montserrat"/>
                <a:cs typeface="Montserrat"/>
                <a:sym typeface="Montserrat"/>
              </a:rPr>
              <a:t>Identify the norms you will practice as a team, including a decision-making norm</a:t>
            </a:r>
            <a:endParaRPr sz="1000" b="1">
              <a:solidFill>
                <a:srgbClr val="EFE7EC"/>
              </a:solidFill>
              <a:latin typeface="Montserrat"/>
              <a:ea typeface="Montserrat"/>
              <a:cs typeface="Montserrat"/>
              <a:sym typeface="Montserrat"/>
            </a:endParaRPr>
          </a:p>
          <a:p>
            <a:pPr marL="457200" lvl="0" indent="-292100" algn="l" rtl="0">
              <a:spcBef>
                <a:spcPts val="0"/>
              </a:spcBef>
              <a:spcAft>
                <a:spcPts val="0"/>
              </a:spcAft>
              <a:buClr>
                <a:schemeClr val="lt1"/>
              </a:buClr>
              <a:buSzPts val="1000"/>
              <a:buFont typeface="Montserrat"/>
              <a:buChar char="●"/>
            </a:pPr>
            <a:r>
              <a:rPr lang="en" sz="1000" b="1">
                <a:solidFill>
                  <a:srgbClr val="EFE7EC"/>
                </a:solidFill>
                <a:latin typeface="Montserrat"/>
                <a:ea typeface="Montserrat"/>
                <a:cs typeface="Montserrat"/>
                <a:sym typeface="Montserrat"/>
              </a:rPr>
              <a:t>Define your leadership roles; then discuss the roles relative to the talents of those in your team</a:t>
            </a:r>
            <a:endParaRPr sz="1000" b="1">
              <a:solidFill>
                <a:srgbClr val="EFE7EC"/>
              </a:solidFill>
              <a:latin typeface="Montserrat"/>
              <a:ea typeface="Montserrat"/>
              <a:cs typeface="Montserrat"/>
              <a:sym typeface="Montserrat"/>
            </a:endParaRPr>
          </a:p>
          <a:p>
            <a:pPr marL="457200" lvl="0" indent="-292100" algn="l" rtl="0">
              <a:spcBef>
                <a:spcPts val="0"/>
              </a:spcBef>
              <a:spcAft>
                <a:spcPts val="0"/>
              </a:spcAft>
              <a:buClr>
                <a:schemeClr val="lt1"/>
              </a:buClr>
              <a:buSzPts val="1000"/>
              <a:buFont typeface="Montserrat"/>
              <a:buChar char="●"/>
            </a:pPr>
            <a:r>
              <a:rPr lang="en" sz="1000" b="1">
                <a:solidFill>
                  <a:srgbClr val="EFE7EC"/>
                </a:solidFill>
                <a:latin typeface="Montserrat"/>
                <a:ea typeface="Montserrat"/>
                <a:cs typeface="Montserrat"/>
                <a:sym typeface="Montserrat"/>
              </a:rPr>
              <a:t>Develop a team name and chant</a:t>
            </a:r>
            <a:endParaRPr sz="1000">
              <a:solidFill>
                <a:srgbClr val="E6F0F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aphicFrame>
        <p:nvGraphicFramePr>
          <p:cNvPr id="182" name="Google Shape;182;p31"/>
          <p:cNvGraphicFramePr/>
          <p:nvPr/>
        </p:nvGraphicFramePr>
        <p:xfrm>
          <a:off x="272825" y="241338"/>
          <a:ext cx="3000000" cy="3000000"/>
        </p:xfrm>
        <a:graphic>
          <a:graphicData uri="http://schemas.openxmlformats.org/drawingml/2006/table">
            <a:tbl>
              <a:tblPr>
                <a:noFill/>
                <a:tableStyleId>{97AECA5A-C0B2-4705-AEC4-8D7253057892}</a:tableStyleId>
              </a:tblPr>
              <a:tblGrid>
                <a:gridCol w="1256325">
                  <a:extLst>
                    <a:ext uri="{9D8B030D-6E8A-4147-A177-3AD203B41FA5}">
                      <a16:colId xmlns:a16="http://schemas.microsoft.com/office/drawing/2014/main" val="20000"/>
                    </a:ext>
                  </a:extLst>
                </a:gridCol>
                <a:gridCol w="6425000">
                  <a:extLst>
                    <a:ext uri="{9D8B030D-6E8A-4147-A177-3AD203B41FA5}">
                      <a16:colId xmlns:a16="http://schemas.microsoft.com/office/drawing/2014/main" val="20001"/>
                    </a:ext>
                  </a:extLst>
                </a:gridCol>
              </a:tblGrid>
              <a:tr h="449025">
                <a:tc gridSpan="2">
                  <a:txBody>
                    <a:bodyPr/>
                    <a:lstStyle/>
                    <a:p>
                      <a:pPr marL="0" lvl="0" indent="0" algn="l" rtl="0">
                        <a:spcBef>
                          <a:spcPts val="0"/>
                        </a:spcBef>
                        <a:spcAft>
                          <a:spcPts val="0"/>
                        </a:spcAft>
                        <a:buNone/>
                      </a:pPr>
                      <a:r>
                        <a:rPr lang="en" b="1">
                          <a:solidFill>
                            <a:srgbClr val="006A71"/>
                          </a:solidFill>
                          <a:latin typeface="Montserrat"/>
                          <a:ea typeface="Montserrat"/>
                          <a:cs typeface="Montserrat"/>
                          <a:sym typeface="Montserrat"/>
                        </a:rPr>
                        <a:t>TEAM PRACTICE: BUILDING TEAMS (55 MIN)</a:t>
                      </a:r>
                      <a:endParaRPr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78550">
                <a:tc>
                  <a:txBody>
                    <a:bodyPr/>
                    <a:lstStyle/>
                    <a:p>
                      <a:pPr marL="0" lvl="0" indent="0" algn="l" rtl="0">
                        <a:spcBef>
                          <a:spcPts val="0"/>
                        </a:spcBef>
                        <a:spcAft>
                          <a:spcPts val="0"/>
                        </a:spcAft>
                        <a:buNone/>
                      </a:pPr>
                      <a:r>
                        <a:rPr lang="en" b="1">
                          <a:solidFill>
                            <a:srgbClr val="006A71"/>
                          </a:solidFill>
                        </a:rPr>
                        <a:t>2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SET UP:  </a:t>
                      </a:r>
                      <a:r>
                        <a:rPr lang="en" sz="1000">
                          <a:solidFill>
                            <a:srgbClr val="006A71"/>
                          </a:solidFill>
                          <a:latin typeface="Open Sans"/>
                          <a:ea typeface="Open Sans"/>
                          <a:cs typeface="Open Sans"/>
                          <a:sym typeface="Open Sans"/>
                        </a:rPr>
                        <a:t>Welcome back, one word check in, review agenda, set roles.</a:t>
                      </a:r>
                      <a:endParaRPr>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413425">
                <a:tc>
                  <a:txBody>
                    <a:bodyPr/>
                    <a:lstStyle/>
                    <a:p>
                      <a:pPr marL="0" lvl="0" indent="0" algn="l" rtl="0">
                        <a:spcBef>
                          <a:spcPts val="0"/>
                        </a:spcBef>
                        <a:spcAft>
                          <a:spcPts val="0"/>
                        </a:spcAft>
                        <a:buNone/>
                      </a:pPr>
                      <a:r>
                        <a:rPr lang="en" b="1">
                          <a:solidFill>
                            <a:srgbClr val="006A71"/>
                          </a:solidFill>
                        </a:rPr>
                        <a:t>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DECIDE CONTEXT:  ُ</a:t>
                      </a:r>
                      <a:r>
                        <a:rPr lang="en" sz="1000">
                          <a:solidFill>
                            <a:srgbClr val="006A71"/>
                          </a:solidFill>
                          <a:latin typeface="Open Sans"/>
                          <a:ea typeface="Open Sans"/>
                          <a:cs typeface="Open Sans"/>
                          <a:sym typeface="Open Sans"/>
                        </a:rPr>
                        <a:t>ُReview the simulation campaign context.</a:t>
                      </a:r>
                      <a:endParaRPr sz="1000">
                        <a:solidFill>
                          <a:schemeClr val="dk1"/>
                        </a:solidFill>
                        <a:latin typeface="Open Sans"/>
                        <a:ea typeface="Open Sans"/>
                        <a:cs typeface="Open Sans"/>
                        <a:sym typeface="Open Sans"/>
                      </a:endParaRPr>
                    </a:p>
                    <a:p>
                      <a:pPr marL="0" lvl="0" indent="0" algn="l" rtl="0">
                        <a:lnSpc>
                          <a:spcPct val="115000"/>
                        </a:lnSpc>
                        <a:spcBef>
                          <a:spcPts val="0"/>
                        </a:spcBef>
                        <a:spcAft>
                          <a:spcPts val="0"/>
                        </a:spcAft>
                        <a:buNone/>
                      </a:pP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449025">
                <a:tc>
                  <a:txBody>
                    <a:bodyPr/>
                    <a:lstStyle/>
                    <a:p>
                      <a:pPr marL="0" lvl="0" indent="0" algn="l" rtl="0">
                        <a:spcBef>
                          <a:spcPts val="0"/>
                        </a:spcBef>
                        <a:spcAft>
                          <a:spcPts val="0"/>
                        </a:spcAft>
                        <a:buNone/>
                      </a:pPr>
                      <a:r>
                        <a:rPr lang="en" b="1">
                          <a:solidFill>
                            <a:srgbClr val="006A71"/>
                          </a:solidFill>
                        </a:rPr>
                        <a:t>25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DECIDE ON SHARED PURPOSE: </a:t>
                      </a:r>
                      <a:r>
                        <a:rPr lang="en" sz="1000">
                          <a:solidFill>
                            <a:srgbClr val="006A71"/>
                          </a:solidFill>
                          <a:latin typeface="Open Sans"/>
                          <a:ea typeface="Open Sans"/>
                          <a:cs typeface="Open Sans"/>
                          <a:sym typeface="Open Sans"/>
                        </a:rPr>
                        <a:t>Develop your</a:t>
                      </a:r>
                      <a:r>
                        <a:rPr lang="en" sz="1000" b="1">
                          <a:solidFill>
                            <a:srgbClr val="006A71"/>
                          </a:solidFill>
                          <a:latin typeface="Open Sans"/>
                          <a:ea typeface="Open Sans"/>
                          <a:cs typeface="Open Sans"/>
                          <a:sym typeface="Open Sans"/>
                        </a:rPr>
                        <a:t> shared purpose </a:t>
                      </a:r>
                      <a:r>
                        <a:rPr lang="en" sz="1000">
                          <a:solidFill>
                            <a:srgbClr val="006A71"/>
                          </a:solidFill>
                          <a:latin typeface="Open Sans"/>
                          <a:ea typeface="Open Sans"/>
                          <a:cs typeface="Open Sans"/>
                          <a:sym typeface="Open Sans"/>
                        </a:rPr>
                        <a:t>using the worksheet that follows. Review your shared interests from the last session, and focus on how you as a team will work together on your campaign</a:t>
                      </a:r>
                      <a:r>
                        <a:rPr lang="en" sz="1000">
                          <a:solidFill>
                            <a:schemeClr val="dk1"/>
                          </a:solidFill>
                          <a:latin typeface="Open Sans"/>
                          <a:ea typeface="Open Sans"/>
                          <a:cs typeface="Open Sans"/>
                          <a:sym typeface="Open Sans"/>
                        </a:rPr>
                        <a:t>.</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3"/>
                  </a:ext>
                </a:extLst>
              </a:tr>
              <a:tr h="722025">
                <a:tc>
                  <a:txBody>
                    <a:bodyPr/>
                    <a:lstStyle/>
                    <a:p>
                      <a:pPr marL="0" lvl="0" indent="0" algn="l" rtl="0">
                        <a:spcBef>
                          <a:spcPts val="0"/>
                        </a:spcBef>
                        <a:spcAft>
                          <a:spcPts val="0"/>
                        </a:spcAft>
                        <a:buNone/>
                      </a:pPr>
                      <a:r>
                        <a:rPr lang="en" b="1">
                          <a:solidFill>
                            <a:srgbClr val="006A71"/>
                          </a:solidFill>
                        </a:rPr>
                        <a:t>10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chemeClr val="accent1"/>
                          </a:solidFill>
                          <a:latin typeface="Open Sans"/>
                          <a:ea typeface="Open Sans"/>
                          <a:cs typeface="Open Sans"/>
                          <a:sym typeface="Open Sans"/>
                        </a:rPr>
                        <a:t>DECIDE ON COMMUNITY AGREEMENT: </a:t>
                      </a:r>
                      <a:r>
                        <a:rPr lang="en" sz="1000">
                          <a:solidFill>
                            <a:srgbClr val="006A71"/>
                          </a:solidFill>
                          <a:latin typeface="Open Sans"/>
                          <a:ea typeface="Open Sans"/>
                          <a:cs typeface="Open Sans"/>
                          <a:sym typeface="Open Sans"/>
                        </a:rPr>
                        <a:t>Decide on collaborative</a:t>
                      </a:r>
                      <a:r>
                        <a:rPr lang="en" sz="1000" b="1">
                          <a:solidFill>
                            <a:srgbClr val="006A71"/>
                          </a:solidFill>
                          <a:latin typeface="Open Sans"/>
                          <a:ea typeface="Open Sans"/>
                          <a:cs typeface="Open Sans"/>
                          <a:sym typeface="Open Sans"/>
                        </a:rPr>
                        <a:t> norms/community agreements</a:t>
                      </a:r>
                      <a:r>
                        <a:rPr lang="en" sz="1000">
                          <a:solidFill>
                            <a:srgbClr val="006A71"/>
                          </a:solidFill>
                          <a:latin typeface="Open Sans"/>
                          <a:ea typeface="Open Sans"/>
                          <a:cs typeface="Open Sans"/>
                          <a:sym typeface="Open Sans"/>
                        </a:rPr>
                        <a:t> that will enable you to function with shared commitment. Use the worksheet that follows.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652625">
                <a:tc>
                  <a:txBody>
                    <a:bodyPr/>
                    <a:lstStyle/>
                    <a:p>
                      <a:pPr marL="0" lvl="0" indent="0" algn="l" rtl="0">
                        <a:spcBef>
                          <a:spcPts val="0"/>
                        </a:spcBef>
                        <a:spcAft>
                          <a:spcPts val="0"/>
                        </a:spcAft>
                        <a:buNone/>
                      </a:pPr>
                      <a:r>
                        <a:rPr lang="en" b="1">
                          <a:solidFill>
                            <a:srgbClr val="006A71"/>
                          </a:solidFill>
                        </a:rPr>
                        <a:t>8 MIN</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000"/>
                        <a:buFont typeface="Arial"/>
                        <a:buNone/>
                      </a:pPr>
                      <a:r>
                        <a:rPr lang="en" sz="1000" b="1">
                          <a:solidFill>
                            <a:srgbClr val="006A71"/>
                          </a:solidFill>
                          <a:latin typeface="Open Sans"/>
                          <a:ea typeface="Open Sans"/>
                          <a:cs typeface="Open Sans"/>
                          <a:sym typeface="Open Sans"/>
                        </a:rPr>
                        <a:t>DETERMINE TEAM ROLES::  </a:t>
                      </a:r>
                      <a:r>
                        <a:rPr lang="en" sz="1000">
                          <a:solidFill>
                            <a:srgbClr val="006A71"/>
                          </a:solidFill>
                          <a:latin typeface="Open Sans"/>
                          <a:ea typeface="Open Sans"/>
                          <a:cs typeface="Open Sans"/>
                          <a:sym typeface="Open Sans"/>
                        </a:rPr>
                        <a:t>Brainstorm possible responsibilities as you work together beyond this workshop. For example, who will coordinate the meetings? Talk about how these roles might match up with the talents of those on your team. See an example of team roles below.</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652625">
                <a:tc>
                  <a:txBody>
                    <a:bodyPr/>
                    <a:lstStyle/>
                    <a:p>
                      <a:pPr marL="0" lvl="0" indent="0" algn="l" rtl="0">
                        <a:spcBef>
                          <a:spcPts val="0"/>
                        </a:spcBef>
                        <a:spcAft>
                          <a:spcPts val="0"/>
                        </a:spcAft>
                        <a:buNone/>
                      </a:pPr>
                      <a:r>
                        <a:rPr lang="en" b="1">
                          <a:solidFill>
                            <a:srgbClr val="006A71"/>
                          </a:solidFill>
                        </a:rPr>
                        <a:t>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DECIDE TEAM NAME: </a:t>
                      </a:r>
                      <a:r>
                        <a:rPr lang="en" sz="1000">
                          <a:solidFill>
                            <a:srgbClr val="006A71"/>
                          </a:solidFill>
                          <a:latin typeface="Open Sans"/>
                          <a:ea typeface="Open Sans"/>
                          <a:cs typeface="Open Sans"/>
                          <a:sym typeface="Open Sans"/>
                        </a:rPr>
                        <a:t>Create a </a:t>
                      </a:r>
                      <a:r>
                        <a:rPr lang="en" sz="1000" b="1">
                          <a:solidFill>
                            <a:srgbClr val="006A71"/>
                          </a:solidFill>
                          <a:latin typeface="Open Sans"/>
                          <a:ea typeface="Open Sans"/>
                          <a:cs typeface="Open Sans"/>
                          <a:sym typeface="Open Sans"/>
                        </a:rPr>
                        <a:t>team name </a:t>
                      </a:r>
                      <a:r>
                        <a:rPr lang="en" sz="1000">
                          <a:solidFill>
                            <a:srgbClr val="006A71"/>
                          </a:solidFill>
                          <a:latin typeface="Open Sans"/>
                          <a:ea typeface="Open Sans"/>
                          <a:cs typeface="Open Sans"/>
                          <a:sym typeface="Open Sans"/>
                        </a:rPr>
                        <a:t>and </a:t>
                      </a:r>
                      <a:r>
                        <a:rPr lang="en" sz="1000" b="1">
                          <a:solidFill>
                            <a:srgbClr val="006A71"/>
                          </a:solidFill>
                          <a:latin typeface="Open Sans"/>
                          <a:ea typeface="Open Sans"/>
                          <a:cs typeface="Open Sans"/>
                          <a:sym typeface="Open Sans"/>
                        </a:rPr>
                        <a:t>chant</a:t>
                      </a:r>
                      <a:r>
                        <a:rPr lang="en" sz="1000">
                          <a:solidFill>
                            <a:srgbClr val="006A71"/>
                          </a:solidFill>
                          <a:latin typeface="Open Sans"/>
                          <a:ea typeface="Open Sans"/>
                          <a:cs typeface="Open Sans"/>
                          <a:sym typeface="Open Sans"/>
                        </a:rPr>
                        <a:t>. </a:t>
                      </a:r>
                      <a:endParaRPr sz="1000">
                        <a:solidFill>
                          <a:srgbClr val="006A71"/>
                        </a:solidFill>
                        <a:latin typeface="Open Sans"/>
                        <a:ea typeface="Open Sans"/>
                        <a:cs typeface="Open Sans"/>
                        <a:sym typeface="Open Sans"/>
                      </a:endParaRPr>
                    </a:p>
                    <a:p>
                      <a:pPr marL="0" lvl="0" indent="0" algn="l" rtl="0">
                        <a:spcBef>
                          <a:spcPts val="0"/>
                        </a:spcBef>
                        <a:spcAft>
                          <a:spcPts val="0"/>
                        </a:spcAft>
                        <a:buNone/>
                      </a:pPr>
                      <a:endParaRPr sz="1000">
                        <a:solidFill>
                          <a:srgbClr val="006A7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000"/>
                        <a:buFont typeface="Arial"/>
                        <a:buNone/>
                      </a:pPr>
                      <a:r>
                        <a:rPr lang="en" sz="1000">
                          <a:solidFill>
                            <a:srgbClr val="006A71"/>
                          </a:solidFill>
                          <a:latin typeface="Open Sans"/>
                          <a:ea typeface="Open Sans"/>
                          <a:cs typeface="Open Sans"/>
                          <a:sym typeface="Open Sans"/>
                        </a:rPr>
                        <a:t>**Coaches select one representative to share out loud your team’s Shared Purpose, Team name and chant* </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86"/>
        <p:cNvGrpSpPr/>
        <p:nvPr/>
      </p:nvGrpSpPr>
      <p:grpSpPr>
        <a:xfrm>
          <a:off x="0" y="0"/>
          <a:ext cx="0" cy="0"/>
          <a:chOff x="0" y="0"/>
          <a:chExt cx="0" cy="0"/>
        </a:xfrm>
      </p:grpSpPr>
      <p:sp>
        <p:nvSpPr>
          <p:cNvPr id="187" name="Google Shape;18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TEAM CONTEXT - 5 MIN</a:t>
            </a:r>
            <a:endParaRPr/>
          </a:p>
        </p:txBody>
      </p:sp>
      <p:sp>
        <p:nvSpPr>
          <p:cNvPr id="188" name="Google Shape;188;p32"/>
          <p:cNvSpPr txBox="1">
            <a:spLocks noGrp="1"/>
          </p:cNvSpPr>
          <p:nvPr>
            <p:ph type="body" idx="1"/>
          </p:nvPr>
        </p:nvSpPr>
        <p:spPr>
          <a:xfrm>
            <a:off x="311700" y="1152475"/>
            <a:ext cx="7588800" cy="3846900"/>
          </a:xfrm>
          <a:prstGeom prst="rect">
            <a:avLst/>
          </a:prstGeom>
        </p:spPr>
        <p:txBody>
          <a:bodyPr spcFirstLastPara="1" wrap="square" lIns="91425" tIns="91425" rIns="91425" bIns="91425" anchor="t" anchorCtr="0">
            <a:noAutofit/>
          </a:bodyPr>
          <a:lstStyle/>
          <a:p>
            <a:pPr marL="0" lvl="0" indent="0" algn="l" rtl="0">
              <a:lnSpc>
                <a:spcPct val="70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In this workshop we are launching a leadership team - it is essential that we bring in specificity to the practice, we will launch a team day 2-3 in structure based on a campaign. </a:t>
            </a:r>
            <a:endParaRPr sz="1100">
              <a:solidFill>
                <a:srgbClr val="073763"/>
              </a:solidFill>
              <a:latin typeface="Arial"/>
              <a:ea typeface="Arial"/>
              <a:cs typeface="Arial"/>
              <a:sym typeface="Arial"/>
            </a:endParaRPr>
          </a:p>
          <a:p>
            <a:pPr marL="0" lvl="0" indent="0" algn="l" rtl="0">
              <a:lnSpc>
                <a:spcPct val="70000"/>
              </a:lnSpc>
              <a:spcBef>
                <a:spcPts val="0"/>
              </a:spcBef>
              <a:spcAft>
                <a:spcPts val="0"/>
              </a:spcAft>
              <a:buClr>
                <a:schemeClr val="dk1"/>
              </a:buClr>
              <a:buSzPts val="1100"/>
              <a:buFont typeface="Arial"/>
              <a:buNone/>
            </a:pPr>
            <a:endParaRPr sz="1100">
              <a:solidFill>
                <a:srgbClr val="073763"/>
              </a:solidFill>
              <a:latin typeface="Arial"/>
              <a:ea typeface="Arial"/>
              <a:cs typeface="Arial"/>
              <a:sym typeface="Arial"/>
            </a:endParaRPr>
          </a:p>
          <a:p>
            <a:pPr marL="596900" lvl="0" indent="-298450" algn="l" rtl="0">
              <a:lnSpc>
                <a:spcPct val="95000"/>
              </a:lnSpc>
              <a:spcBef>
                <a:spcPts val="1000"/>
              </a:spcBef>
              <a:spcAft>
                <a:spcPts val="0"/>
              </a:spcAft>
              <a:buClr>
                <a:srgbClr val="222222"/>
              </a:buClr>
              <a:buSzPts val="1100"/>
              <a:buFont typeface="Verdana"/>
              <a:buAutoNum type="arabicPeriod"/>
            </a:pPr>
            <a:r>
              <a:rPr lang="en" sz="1100" b="1" u="sng">
                <a:solidFill>
                  <a:srgbClr val="073763"/>
                </a:solidFill>
                <a:latin typeface="Arial"/>
                <a:ea typeface="Arial"/>
                <a:cs typeface="Arial"/>
                <a:sym typeface="Arial"/>
              </a:rPr>
              <a:t>Proposal #1;</a:t>
            </a:r>
            <a:r>
              <a:rPr lang="en" sz="1100">
                <a:solidFill>
                  <a:srgbClr val="073763"/>
                </a:solidFill>
                <a:latin typeface="Arial"/>
                <a:ea typeface="Arial"/>
                <a:cs typeface="Arial"/>
                <a:sym typeface="Arial"/>
              </a:rPr>
              <a:t> we work on a scenario</a:t>
            </a:r>
            <a:endParaRPr sz="1100">
              <a:solidFill>
                <a:srgbClr val="073763"/>
              </a:solidFill>
              <a:latin typeface="Arial"/>
              <a:ea typeface="Arial"/>
              <a:cs typeface="Arial"/>
              <a:sym typeface="Arial"/>
            </a:endParaRPr>
          </a:p>
          <a:p>
            <a:pPr marL="596900" lvl="0" indent="-298450" algn="l" rtl="0">
              <a:lnSpc>
                <a:spcPct val="95000"/>
              </a:lnSpc>
              <a:spcBef>
                <a:spcPts val="1000"/>
              </a:spcBef>
              <a:spcAft>
                <a:spcPts val="0"/>
              </a:spcAft>
              <a:buClr>
                <a:srgbClr val="222222"/>
              </a:buClr>
              <a:buSzPts val="1100"/>
              <a:buFont typeface="Verdana"/>
              <a:buAutoNum type="arabicPeriod"/>
            </a:pPr>
            <a:r>
              <a:rPr lang="en" sz="1100" b="1" u="sng">
                <a:solidFill>
                  <a:srgbClr val="006A71"/>
                </a:solidFill>
                <a:latin typeface="Arial"/>
                <a:ea typeface="Arial"/>
                <a:cs typeface="Arial"/>
                <a:sym typeface="Arial"/>
              </a:rPr>
              <a:t>Proposal #2; </a:t>
            </a:r>
            <a:r>
              <a:rPr lang="en" sz="1100">
                <a:solidFill>
                  <a:srgbClr val="006A71"/>
                </a:solidFill>
                <a:latin typeface="Arial"/>
                <a:ea typeface="Arial"/>
                <a:cs typeface="Arial"/>
                <a:sym typeface="Arial"/>
              </a:rPr>
              <a:t>We have the opportunity for ONE of you to volunteer and sh</a:t>
            </a:r>
            <a:r>
              <a:rPr lang="en" sz="1100">
                <a:solidFill>
                  <a:srgbClr val="073763"/>
                </a:solidFill>
                <a:latin typeface="Arial"/>
                <a:ea typeface="Arial"/>
                <a:cs typeface="Arial"/>
                <a:sym typeface="Arial"/>
              </a:rPr>
              <a:t>are your campaign -- we only get to work on one campaign. If you are interested please share the context of the campaign: </a:t>
            </a:r>
            <a:endParaRPr sz="1100">
              <a:solidFill>
                <a:srgbClr val="073763"/>
              </a:solidFill>
              <a:latin typeface="Arial"/>
              <a:ea typeface="Arial"/>
              <a:cs typeface="Arial"/>
              <a:sym typeface="Arial"/>
            </a:endParaRPr>
          </a:p>
          <a:p>
            <a:pPr marL="762000" lvl="0" indent="0" algn="l" rtl="0">
              <a:lnSpc>
                <a:spcPct val="95000"/>
              </a:lnSpc>
              <a:spcBef>
                <a:spcPts val="1000"/>
              </a:spcBef>
              <a:spcAft>
                <a:spcPts val="0"/>
              </a:spcAft>
              <a:buClr>
                <a:schemeClr val="dk1"/>
              </a:buClr>
              <a:buSzPts val="1100"/>
              <a:buFont typeface="Arial"/>
              <a:buNone/>
            </a:pPr>
            <a:r>
              <a:rPr lang="en" sz="1100">
                <a:solidFill>
                  <a:srgbClr val="073763"/>
                </a:solidFill>
                <a:latin typeface="Arial"/>
                <a:ea typeface="Arial"/>
                <a:cs typeface="Arial"/>
                <a:sym typeface="Arial"/>
              </a:rPr>
              <a:t>1. Constituency (who are the people) "affected by the problem"</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2. Problem they are facing </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3. Where is the campaign right now? </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4. Are there any next steps? </a:t>
            </a:r>
            <a:endParaRPr sz="1100">
              <a:solidFill>
                <a:srgbClr val="073763"/>
              </a:solidFill>
              <a:latin typeface="Arial"/>
              <a:ea typeface="Arial"/>
              <a:cs typeface="Arial"/>
              <a:sym typeface="Arial"/>
            </a:endParaRPr>
          </a:p>
          <a:p>
            <a:pPr marL="596900" lvl="0" indent="-298450" algn="l" rtl="0">
              <a:lnSpc>
                <a:spcPct val="95000"/>
              </a:lnSpc>
              <a:spcBef>
                <a:spcPts val="1000"/>
              </a:spcBef>
              <a:spcAft>
                <a:spcPts val="0"/>
              </a:spcAft>
              <a:buClr>
                <a:srgbClr val="222222"/>
              </a:buClr>
              <a:buSzPts val="1100"/>
              <a:buFont typeface="Verdana"/>
              <a:buAutoNum type="arabicPeriod"/>
            </a:pPr>
            <a:r>
              <a:rPr lang="en" sz="1100" b="1" u="sng">
                <a:solidFill>
                  <a:srgbClr val="073763"/>
                </a:solidFill>
                <a:latin typeface="Arial"/>
                <a:ea typeface="Arial"/>
                <a:cs typeface="Arial"/>
                <a:sym typeface="Arial"/>
              </a:rPr>
              <a:t>Proposal #3: We have the opportunity to work on a campaign your current team is working on. </a:t>
            </a:r>
            <a:r>
              <a:rPr lang="en" sz="1100">
                <a:solidFill>
                  <a:srgbClr val="073763"/>
                </a:solidFill>
                <a:latin typeface="Arial"/>
                <a:ea typeface="Arial"/>
                <a:cs typeface="Arial"/>
                <a:sym typeface="Arial"/>
              </a:rPr>
              <a:t>If you are interested please share the context of the campaign: </a:t>
            </a:r>
            <a:endParaRPr sz="1100">
              <a:solidFill>
                <a:srgbClr val="073763"/>
              </a:solidFill>
              <a:latin typeface="Arial"/>
              <a:ea typeface="Arial"/>
              <a:cs typeface="Arial"/>
              <a:sym typeface="Arial"/>
            </a:endParaRPr>
          </a:p>
          <a:p>
            <a:pPr marL="762000" lvl="0" indent="0" algn="l" rtl="0">
              <a:lnSpc>
                <a:spcPct val="95000"/>
              </a:lnSpc>
              <a:spcBef>
                <a:spcPts val="1000"/>
              </a:spcBef>
              <a:spcAft>
                <a:spcPts val="0"/>
              </a:spcAft>
              <a:buClr>
                <a:schemeClr val="dk1"/>
              </a:buClr>
              <a:buSzPts val="1100"/>
              <a:buFont typeface="Arial"/>
              <a:buNone/>
            </a:pPr>
            <a:r>
              <a:rPr lang="en" sz="1100">
                <a:solidFill>
                  <a:srgbClr val="073763"/>
                </a:solidFill>
                <a:latin typeface="Arial"/>
                <a:ea typeface="Arial"/>
                <a:cs typeface="Arial"/>
                <a:sym typeface="Arial"/>
              </a:rPr>
              <a:t>1. Constituency (who are the people) "affected by the problem"</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2. Problem they are facing </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3. Where is the campaign right now? </a:t>
            </a:r>
            <a:endParaRPr sz="1100">
              <a:solidFill>
                <a:srgbClr val="073763"/>
              </a:solidFill>
              <a:latin typeface="Arial"/>
              <a:ea typeface="Arial"/>
              <a:cs typeface="Arial"/>
              <a:sym typeface="Arial"/>
            </a:endParaRPr>
          </a:p>
          <a:p>
            <a:pPr marL="762000" lvl="0" indent="0" algn="l" rtl="0">
              <a:lnSpc>
                <a:spcPct val="95000"/>
              </a:lnSpc>
              <a:spcBef>
                <a:spcPts val="0"/>
              </a:spcBef>
              <a:spcAft>
                <a:spcPts val="0"/>
              </a:spcAft>
              <a:buClr>
                <a:schemeClr val="dk1"/>
              </a:buClr>
              <a:buSzPts val="1100"/>
              <a:buFont typeface="Arial"/>
              <a:buNone/>
            </a:pPr>
            <a:r>
              <a:rPr lang="en" sz="1100">
                <a:solidFill>
                  <a:srgbClr val="073763"/>
                </a:solidFill>
                <a:latin typeface="Arial"/>
                <a:ea typeface="Arial"/>
                <a:cs typeface="Arial"/>
                <a:sym typeface="Arial"/>
              </a:rPr>
              <a:t>4. Are there any next steps? </a:t>
            </a:r>
            <a:endParaRPr sz="1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SHARED PURPOSE EXERCISE - 25 MIN</a:t>
            </a:r>
            <a:endParaRPr/>
          </a:p>
        </p:txBody>
      </p:sp>
      <p:sp>
        <p:nvSpPr>
          <p:cNvPr id="194" name="Google Shape;194;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PROCESS:</a:t>
            </a:r>
            <a:endParaRPr/>
          </a:p>
          <a:p>
            <a:pPr marL="0" lvl="0" indent="0" algn="l" rtl="0">
              <a:spcBef>
                <a:spcPts val="1200"/>
              </a:spcBef>
              <a:spcAft>
                <a:spcPts val="1200"/>
              </a:spcAft>
              <a:buNone/>
            </a:pPr>
            <a:endParaRPr/>
          </a:p>
        </p:txBody>
      </p:sp>
      <p:sp>
        <p:nvSpPr>
          <p:cNvPr id="195" name="Google Shape;195;p33"/>
          <p:cNvSpPr/>
          <p:nvPr/>
        </p:nvSpPr>
        <p:spPr>
          <a:xfrm>
            <a:off x="441225" y="1935475"/>
            <a:ext cx="7807800" cy="2633400"/>
          </a:xfrm>
          <a:prstGeom prst="rect">
            <a:avLst/>
          </a:prstGeom>
          <a:solidFill>
            <a:schemeClr val="lt2"/>
          </a:solidFill>
          <a:ln w="76200" cap="flat" cmpd="sng">
            <a:solidFill>
              <a:srgbClr val="A3638F"/>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endParaRPr sz="1800">
              <a:solidFill>
                <a:srgbClr val="006A7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en" sz="1000">
                <a:solidFill>
                  <a:srgbClr val="006A71"/>
                </a:solidFill>
                <a:latin typeface="Montserrat"/>
                <a:ea typeface="Montserrat"/>
                <a:cs typeface="Montserrat"/>
                <a:sym typeface="Montserrat"/>
              </a:rPr>
              <a:t>TOTAL TIME: </a:t>
            </a:r>
            <a:r>
              <a:rPr lang="en" sz="1000">
                <a:solidFill>
                  <a:srgbClr val="006A71"/>
                </a:solidFill>
                <a:highlight>
                  <a:srgbClr val="FFFF00"/>
                </a:highlight>
                <a:latin typeface="Montserrat"/>
                <a:ea typeface="Montserrat"/>
                <a:cs typeface="Montserrat"/>
                <a:sym typeface="Montserrat"/>
              </a:rPr>
              <a:t>25 minutes (with 2 min buffer)</a:t>
            </a:r>
            <a:endParaRPr sz="1000" i="1">
              <a:solidFill>
                <a:srgbClr val="006A71"/>
              </a:solidFill>
              <a:highlight>
                <a:srgbClr val="FFFF00"/>
              </a:highlight>
              <a:latin typeface="Montserrat"/>
              <a:ea typeface="Montserrat"/>
              <a:cs typeface="Montserrat"/>
              <a:sym typeface="Montserrat"/>
            </a:endParaRPr>
          </a:p>
          <a:p>
            <a:pPr marL="457200" lvl="0" indent="-292100" algn="l" rtl="0">
              <a:lnSpc>
                <a:spcPct val="115000"/>
              </a:lnSpc>
              <a:spcBef>
                <a:spcPts val="1200"/>
              </a:spcBef>
              <a:spcAft>
                <a:spcPts val="0"/>
              </a:spcAft>
              <a:buClr>
                <a:srgbClr val="006A71"/>
              </a:buClr>
              <a:buSzPts val="1000"/>
              <a:buFont typeface="Montserrat"/>
              <a:buAutoNum type="arabicPeriod"/>
            </a:pPr>
            <a:r>
              <a:rPr lang="en" sz="1000">
                <a:solidFill>
                  <a:srgbClr val="006A71"/>
                </a:solidFill>
                <a:latin typeface="Montserrat"/>
                <a:ea typeface="Montserrat"/>
                <a:cs typeface="Montserrat"/>
                <a:sym typeface="Montserrat"/>
              </a:rPr>
              <a:t>In the first part, as individuals, you will take 5 minutes to clarify your own thinking about what the purpose of your team could be as you work on a campaign together.</a:t>
            </a:r>
            <a:endParaRPr sz="1000">
              <a:solidFill>
                <a:srgbClr val="006A71"/>
              </a:solidFill>
              <a:latin typeface="Montserrat"/>
              <a:ea typeface="Montserrat"/>
              <a:cs typeface="Montserrat"/>
              <a:sym typeface="Montserrat"/>
            </a:endParaRPr>
          </a:p>
          <a:p>
            <a:pPr marL="457200" lvl="0" indent="-292100" algn="l" rtl="0">
              <a:lnSpc>
                <a:spcPct val="115000"/>
              </a:lnSpc>
              <a:spcBef>
                <a:spcPts val="1200"/>
              </a:spcBef>
              <a:spcAft>
                <a:spcPts val="0"/>
              </a:spcAft>
              <a:buClr>
                <a:srgbClr val="006A71"/>
              </a:buClr>
              <a:buSzPts val="1000"/>
              <a:buFont typeface="Montserrat"/>
              <a:buAutoNum type="arabicPeriod"/>
            </a:pPr>
            <a:r>
              <a:rPr lang="en" sz="1000">
                <a:solidFill>
                  <a:srgbClr val="006A71"/>
                </a:solidFill>
                <a:latin typeface="Montserrat"/>
                <a:ea typeface="Montserrat"/>
                <a:cs typeface="Montserrat"/>
                <a:sym typeface="Montserrat"/>
              </a:rPr>
              <a:t>In the second part, as a team, you will take 10 minutes to share your ideas, look for the common focus, and discern a purpose you can all support.</a:t>
            </a:r>
            <a:endParaRPr sz="1000">
              <a:solidFill>
                <a:srgbClr val="006A71"/>
              </a:solidFill>
              <a:latin typeface="Montserrat"/>
              <a:ea typeface="Montserrat"/>
              <a:cs typeface="Montserrat"/>
              <a:sym typeface="Montserrat"/>
            </a:endParaRPr>
          </a:p>
          <a:p>
            <a:pPr marL="457200" lvl="0" indent="-292100" algn="l" rtl="0">
              <a:lnSpc>
                <a:spcPct val="115000"/>
              </a:lnSpc>
              <a:spcBef>
                <a:spcPts val="1200"/>
              </a:spcBef>
              <a:spcAft>
                <a:spcPts val="0"/>
              </a:spcAft>
              <a:buClr>
                <a:srgbClr val="006A71"/>
              </a:buClr>
              <a:buSzPts val="1000"/>
              <a:buFont typeface="Montserrat"/>
              <a:buAutoNum type="arabicPeriod"/>
            </a:pPr>
            <a:r>
              <a:rPr lang="en" sz="1000">
                <a:solidFill>
                  <a:srgbClr val="006A71"/>
                </a:solidFill>
                <a:latin typeface="Montserrat"/>
                <a:ea typeface="Montserrat"/>
                <a:cs typeface="Montserrat"/>
                <a:sym typeface="Montserrat"/>
              </a:rPr>
              <a:t>You then have 3 more minutes to write a new sentence that you think captures the sense of your team.</a:t>
            </a:r>
            <a:endParaRPr sz="1000">
              <a:solidFill>
                <a:srgbClr val="006A71"/>
              </a:solidFill>
              <a:latin typeface="Montserrat"/>
              <a:ea typeface="Montserrat"/>
              <a:cs typeface="Montserrat"/>
              <a:sym typeface="Montserrat"/>
            </a:endParaRPr>
          </a:p>
          <a:p>
            <a:pPr marL="457200" lvl="0" indent="-292100" algn="l" rtl="0">
              <a:lnSpc>
                <a:spcPct val="115000"/>
              </a:lnSpc>
              <a:spcBef>
                <a:spcPts val="1200"/>
              </a:spcBef>
              <a:spcAft>
                <a:spcPts val="0"/>
              </a:spcAft>
              <a:buClr>
                <a:srgbClr val="006A71"/>
              </a:buClr>
              <a:buSzPts val="1000"/>
              <a:buFont typeface="Montserrat"/>
              <a:buAutoNum type="arabicPeriod"/>
            </a:pPr>
            <a:r>
              <a:rPr lang="en" sz="1000">
                <a:solidFill>
                  <a:srgbClr val="006A71"/>
                </a:solidFill>
                <a:latin typeface="Montserrat"/>
                <a:ea typeface="Montserrat"/>
                <a:cs typeface="Montserrat"/>
                <a:sym typeface="Montserrat"/>
              </a:rPr>
              <a:t>And finally, as a team, you will have 5 minutes to consider the second round of sentences and decide on one that best articulates your team’s perspective.</a:t>
            </a:r>
            <a:endParaRPr sz="1000">
              <a:solidFill>
                <a:srgbClr val="006A71"/>
              </a:solidFill>
              <a:latin typeface="Montserrat"/>
              <a:ea typeface="Montserrat"/>
              <a:cs typeface="Montserrat"/>
              <a:sym typeface="Montserrat"/>
            </a:endParaRPr>
          </a:p>
          <a:p>
            <a:pPr marL="0" lvl="0" indent="0" algn="l" rtl="0">
              <a:lnSpc>
                <a:spcPct val="115000"/>
              </a:lnSpc>
              <a:spcBef>
                <a:spcPts val="0"/>
              </a:spcBef>
              <a:spcAft>
                <a:spcPts val="1200"/>
              </a:spcAft>
              <a:buNone/>
            </a:pPr>
            <a:endParaRPr sz="1000">
              <a:solidFill>
                <a:srgbClr val="006A7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STEP 1: INDIVIDUALLY WRITE THE TEAM PURPOSE (5 MIN)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graphicFrame>
        <p:nvGraphicFramePr>
          <p:cNvPr id="205" name="Google Shape;205;p35"/>
          <p:cNvGraphicFramePr/>
          <p:nvPr/>
        </p:nvGraphicFramePr>
        <p:xfrm>
          <a:off x="0" y="0"/>
          <a:ext cx="3000000" cy="3000000"/>
        </p:xfrm>
        <a:graphic>
          <a:graphicData uri="http://schemas.openxmlformats.org/drawingml/2006/table">
            <a:tbl>
              <a:tblPr>
                <a:noFill/>
                <a:tableStyleId>{97AECA5A-C0B2-4705-AEC4-8D7253057892}</a:tableStyleId>
              </a:tblPr>
              <a:tblGrid>
                <a:gridCol w="1082425">
                  <a:extLst>
                    <a:ext uri="{9D8B030D-6E8A-4147-A177-3AD203B41FA5}">
                      <a16:colId xmlns:a16="http://schemas.microsoft.com/office/drawing/2014/main" val="20000"/>
                    </a:ext>
                  </a:extLst>
                </a:gridCol>
                <a:gridCol w="2913500">
                  <a:extLst>
                    <a:ext uri="{9D8B030D-6E8A-4147-A177-3AD203B41FA5}">
                      <a16:colId xmlns:a16="http://schemas.microsoft.com/office/drawing/2014/main" val="20001"/>
                    </a:ext>
                  </a:extLst>
                </a:gridCol>
                <a:gridCol w="1781950">
                  <a:extLst>
                    <a:ext uri="{9D8B030D-6E8A-4147-A177-3AD203B41FA5}">
                      <a16:colId xmlns:a16="http://schemas.microsoft.com/office/drawing/2014/main" val="20002"/>
                    </a:ext>
                  </a:extLst>
                </a:gridCol>
                <a:gridCol w="3366125">
                  <a:extLst>
                    <a:ext uri="{9D8B030D-6E8A-4147-A177-3AD203B41FA5}">
                      <a16:colId xmlns:a16="http://schemas.microsoft.com/office/drawing/2014/main" val="20003"/>
                    </a:ext>
                  </a:extLst>
                </a:gridCol>
              </a:tblGrid>
              <a:tr h="1626550">
                <a:tc>
                  <a:txBody>
                    <a:bodyPr/>
                    <a:lstStyle/>
                    <a:p>
                      <a:pPr marL="0" lvl="0" indent="0" algn="l" rtl="0">
                        <a:spcBef>
                          <a:spcPts val="0"/>
                        </a:spcBef>
                        <a:spcAft>
                          <a:spcPts val="0"/>
                        </a:spcAft>
                        <a:buNone/>
                      </a:pPr>
                      <a:r>
                        <a:rPr lang="en" b="1">
                          <a:solidFill>
                            <a:srgbClr val="5E0942"/>
                          </a:solidFill>
                          <a:latin typeface="Montserrat"/>
                          <a:ea typeface="Montserrat"/>
                          <a:cs typeface="Montserrat"/>
                          <a:sym typeface="Montserrat"/>
                        </a:rPr>
                        <a:t>NAMES</a:t>
                      </a:r>
                      <a:endParaRPr b="1">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r>
                        <a:rPr lang="en" b="1">
                          <a:solidFill>
                            <a:srgbClr val="5E0942"/>
                          </a:solidFill>
                          <a:latin typeface="Montserrat"/>
                          <a:ea typeface="Montserrat"/>
                          <a:cs typeface="Montserrat"/>
                          <a:sym typeface="Montserrat"/>
                        </a:rPr>
                        <a:t>WHAT?</a:t>
                      </a:r>
                      <a:endParaRPr b="1">
                        <a:solidFill>
                          <a:srgbClr val="5E0942"/>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000"/>
                        <a:buFont typeface="Arial"/>
                        <a:buNone/>
                      </a:pPr>
                      <a:r>
                        <a:rPr lang="en" sz="1000">
                          <a:solidFill>
                            <a:srgbClr val="5E0942"/>
                          </a:solidFill>
                          <a:latin typeface="Montserrat"/>
                          <a:ea typeface="Montserrat"/>
                          <a:cs typeface="Montserrat"/>
                          <a:sym typeface="Montserrat"/>
                        </a:rPr>
                        <a:t>Our team’s shared purpose is to… </a:t>
                      </a:r>
                      <a:br>
                        <a:rPr lang="en" sz="1000">
                          <a:solidFill>
                            <a:srgbClr val="5E0942"/>
                          </a:solidFill>
                          <a:latin typeface="Montserrat"/>
                          <a:ea typeface="Montserrat"/>
                          <a:cs typeface="Montserrat"/>
                          <a:sym typeface="Montserrat"/>
                        </a:rPr>
                      </a:br>
                      <a:r>
                        <a:rPr lang="en" sz="1000" i="1">
                          <a:solidFill>
                            <a:srgbClr val="5E0942"/>
                          </a:solidFill>
                          <a:latin typeface="Montserrat"/>
                          <a:ea typeface="Montserrat"/>
                          <a:cs typeface="Montserrat"/>
                          <a:sym typeface="Montserrat"/>
                        </a:rPr>
                        <a:t>(briefly describe your team’s unique reason for coming together)</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r>
                        <a:rPr lang="en" b="1">
                          <a:solidFill>
                            <a:srgbClr val="5E0942"/>
                          </a:solidFill>
                          <a:latin typeface="Montserrat"/>
                          <a:ea typeface="Montserrat"/>
                          <a:cs typeface="Montserrat"/>
                          <a:sym typeface="Montserrat"/>
                        </a:rPr>
                        <a:t>WHO?</a:t>
                      </a:r>
                      <a:endParaRPr b="1">
                        <a:solidFill>
                          <a:srgbClr val="5E0942"/>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000"/>
                        <a:buFont typeface="Arial"/>
                        <a:buNone/>
                      </a:pPr>
                      <a:r>
                        <a:rPr lang="en" sz="1000">
                          <a:solidFill>
                            <a:srgbClr val="5E0942"/>
                          </a:solidFill>
                          <a:latin typeface="Montserrat"/>
                          <a:ea typeface="Montserrat"/>
                          <a:cs typeface="Montserrat"/>
                          <a:sym typeface="Montserrat"/>
                        </a:rPr>
                        <a:t>The constituency we organize is… </a:t>
                      </a:r>
                      <a:br>
                        <a:rPr lang="en" sz="1000">
                          <a:solidFill>
                            <a:srgbClr val="5E0942"/>
                          </a:solidFill>
                          <a:latin typeface="Montserrat"/>
                          <a:ea typeface="Montserrat"/>
                          <a:cs typeface="Montserrat"/>
                          <a:sym typeface="Montserrat"/>
                        </a:rPr>
                      </a:br>
                      <a:r>
                        <a:rPr lang="en" sz="1000" i="1">
                          <a:solidFill>
                            <a:srgbClr val="5E0942"/>
                          </a:solidFill>
                          <a:latin typeface="Montserrat"/>
                          <a:ea typeface="Montserrat"/>
                          <a:cs typeface="Montserrat"/>
                          <a:sym typeface="Montserrat"/>
                        </a:rPr>
                        <a:t>briefly describe your constituency’s characteristics)</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r>
                        <a:rPr lang="en" b="1">
                          <a:solidFill>
                            <a:srgbClr val="5E0942"/>
                          </a:solidFill>
                          <a:latin typeface="Montserrat"/>
                          <a:ea typeface="Montserrat"/>
                          <a:cs typeface="Montserrat"/>
                          <a:sym typeface="Montserrat"/>
                        </a:rPr>
                        <a:t>HOW?</a:t>
                      </a:r>
                      <a:endParaRPr b="1">
                        <a:solidFill>
                          <a:srgbClr val="5E0942"/>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000"/>
                        <a:buFont typeface="Arial"/>
                        <a:buNone/>
                      </a:pPr>
                      <a:r>
                        <a:rPr lang="en" sz="1000">
                          <a:solidFill>
                            <a:srgbClr val="5E0942"/>
                          </a:solidFill>
                          <a:latin typeface="Montserrat"/>
                          <a:ea typeface="Montserrat"/>
                          <a:cs typeface="Montserrat"/>
                          <a:sym typeface="Montserrat"/>
                        </a:rPr>
                        <a:t>We will achieve our shared purpose by… </a:t>
                      </a:r>
                      <a:br>
                        <a:rPr lang="en" sz="1000">
                          <a:solidFill>
                            <a:srgbClr val="5E0942"/>
                          </a:solidFill>
                          <a:latin typeface="Montserrat"/>
                          <a:ea typeface="Montserrat"/>
                          <a:cs typeface="Montserrat"/>
                          <a:sym typeface="Montserrat"/>
                        </a:rPr>
                      </a:br>
                      <a:r>
                        <a:rPr lang="en" sz="1000" i="1">
                          <a:solidFill>
                            <a:srgbClr val="5E0942"/>
                          </a:solidFill>
                          <a:latin typeface="Montserrat"/>
                          <a:ea typeface="Montserrat"/>
                          <a:cs typeface="Montserrat"/>
                          <a:sym typeface="Montserrat"/>
                        </a:rPr>
                        <a:t>list the specific activities that your team would undertake)</a:t>
                      </a:r>
                      <a:endParaRPr sz="1000" i="1">
                        <a:solidFill>
                          <a:srgbClr val="5E0942"/>
                        </a:solidFill>
                        <a:latin typeface="Montserrat"/>
                        <a:ea typeface="Montserrat"/>
                        <a:cs typeface="Montserrat"/>
                        <a:sym typeface="Montserrat"/>
                      </a:endParaRPr>
                    </a:p>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491725">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Amelia</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1"/>
                  </a:ext>
                </a:extLst>
              </a:tr>
              <a:tr h="491725">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Akshay</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2"/>
                  </a:ext>
                </a:extLst>
              </a:tr>
              <a:tr h="472850">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Justin</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3"/>
                  </a:ext>
                </a:extLst>
              </a:tr>
              <a:tr h="472850">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Lani</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4"/>
                  </a:ext>
                </a:extLst>
              </a:tr>
              <a:tr h="472850">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Daniel</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5"/>
                  </a:ext>
                </a:extLst>
              </a:tr>
              <a:tr h="472850">
                <a:tc>
                  <a:txBody>
                    <a:bodyPr/>
                    <a:lstStyle/>
                    <a:p>
                      <a:pPr marL="0" lvl="0" indent="0" algn="l" rtl="0">
                        <a:spcBef>
                          <a:spcPts val="0"/>
                        </a:spcBef>
                        <a:spcAft>
                          <a:spcPts val="0"/>
                        </a:spcAft>
                        <a:buNone/>
                      </a:pPr>
                      <a:r>
                        <a:rPr lang="en">
                          <a:solidFill>
                            <a:srgbClr val="5E0942"/>
                          </a:solidFill>
                          <a:latin typeface="Montserrat"/>
                          <a:ea typeface="Montserrat"/>
                          <a:cs typeface="Montserrat"/>
                          <a:sym typeface="Montserrat"/>
                        </a:rPr>
                        <a:t>Albert</a:t>
                      </a: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STEP 2: </a:t>
            </a:r>
            <a:r>
              <a:rPr lang="en" sz="1000" b="0">
                <a:solidFill>
                  <a:srgbClr val="006A71"/>
                </a:solidFill>
              </a:rPr>
              <a:t> </a:t>
            </a:r>
            <a:r>
              <a:rPr lang="en"/>
              <a:t>Share your ideas, look for the common focus, and discern a purpose you can all support.</a:t>
            </a:r>
            <a:endParaRPr/>
          </a:p>
          <a:p>
            <a:pPr marL="0" lvl="0" indent="0" algn="ctr" rtl="0">
              <a:spcBef>
                <a:spcPts val="0"/>
              </a:spcBef>
              <a:spcAft>
                <a:spcPts val="0"/>
              </a:spcAft>
              <a:buNone/>
            </a:pPr>
            <a:r>
              <a:rPr lang="en"/>
              <a:t>(10 MIN)</a:t>
            </a:r>
            <a:endParaRPr/>
          </a:p>
        </p:txBody>
      </p:sp>
      <p:sp>
        <p:nvSpPr>
          <p:cNvPr id="211" name="Google Shape;211;p36"/>
          <p:cNvSpPr txBox="1"/>
          <p:nvPr/>
        </p:nvSpPr>
        <p:spPr>
          <a:xfrm>
            <a:off x="874400" y="3651875"/>
            <a:ext cx="7015800" cy="63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Clr>
                <a:schemeClr val="dk1"/>
              </a:buClr>
              <a:buSzPts val="1000"/>
              <a:buFont typeface="Arial"/>
              <a:buNone/>
            </a:pPr>
            <a:r>
              <a:rPr lang="en" sz="1200" i="1">
                <a:solidFill>
                  <a:srgbClr val="FFFDF5"/>
                </a:solidFill>
                <a:latin typeface="Montserrat"/>
                <a:ea typeface="Montserrat"/>
                <a:cs typeface="Montserrat"/>
                <a:sym typeface="Montserrat"/>
              </a:rPr>
              <a:t>Note specific words to which you respond, that spark your curiosity, or that give you energy. When you are done, your facilitator circles the words that seem to resonate most strongly with your team. </a:t>
            </a:r>
            <a:endParaRPr sz="1200" i="1">
              <a:solidFill>
                <a:srgbClr val="FFFDF5"/>
              </a:solidFill>
              <a:latin typeface="Montserrat"/>
              <a:ea typeface="Montserrat"/>
              <a:cs typeface="Montserrat"/>
              <a:sym typeface="Montserrat"/>
            </a:endParaRPr>
          </a:p>
          <a:p>
            <a:pPr marL="0" lvl="0" indent="0" algn="l" rtl="0">
              <a:spcBef>
                <a:spcPts val="0"/>
              </a:spcBef>
              <a:spcAft>
                <a:spcPts val="0"/>
              </a:spcAft>
              <a:buNone/>
            </a:pPr>
            <a:endParaRPr sz="1800">
              <a:solidFill>
                <a:schemeClr val="dk2"/>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STEP 3: </a:t>
            </a:r>
            <a:r>
              <a:rPr lang="en" sz="1000" b="0">
                <a:solidFill>
                  <a:srgbClr val="006A71"/>
                </a:solidFill>
              </a:rPr>
              <a:t> </a:t>
            </a:r>
            <a:r>
              <a:rPr lang="en"/>
              <a:t>REWRITE THE SHARED PURPOSE THE CAPTURES THE TEAM’S DIRECTION FROM STEP 2</a:t>
            </a:r>
            <a:endParaRPr/>
          </a:p>
          <a:p>
            <a:pPr marL="0" lvl="0" indent="0" algn="ctr" rtl="0">
              <a:spcBef>
                <a:spcPts val="0"/>
              </a:spcBef>
              <a:spcAft>
                <a:spcPts val="0"/>
              </a:spcAft>
              <a:buNone/>
            </a:pPr>
            <a:r>
              <a:rPr lang="en"/>
              <a:t> </a:t>
            </a:r>
            <a:endParaRPr/>
          </a:p>
          <a:p>
            <a:pPr marL="0" lvl="0" indent="0" algn="ctr" rtl="0">
              <a:spcBef>
                <a:spcPts val="0"/>
              </a:spcBef>
              <a:spcAft>
                <a:spcPts val="0"/>
              </a:spcAft>
              <a:buNone/>
            </a:pPr>
            <a:r>
              <a:rPr lang="en"/>
              <a:t>(3 MIN)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aphicFrame>
        <p:nvGraphicFramePr>
          <p:cNvPr id="221" name="Google Shape;221;p38"/>
          <p:cNvGraphicFramePr/>
          <p:nvPr/>
        </p:nvGraphicFramePr>
        <p:xfrm>
          <a:off x="51425" y="267450"/>
          <a:ext cx="8943975" cy="3821347"/>
        </p:xfrm>
        <a:graphic>
          <a:graphicData uri="http://schemas.openxmlformats.org/drawingml/2006/table">
            <a:tbl>
              <a:tblPr>
                <a:noFill/>
                <a:tableStyleId>{97AECA5A-C0B2-4705-AEC4-8D7253057892}</a:tableStyleId>
              </a:tblPr>
              <a:tblGrid>
                <a:gridCol w="1082425">
                  <a:extLst>
                    <a:ext uri="{9D8B030D-6E8A-4147-A177-3AD203B41FA5}">
                      <a16:colId xmlns:a16="http://schemas.microsoft.com/office/drawing/2014/main" val="20000"/>
                    </a:ext>
                  </a:extLst>
                </a:gridCol>
                <a:gridCol w="7861550">
                  <a:extLst>
                    <a:ext uri="{9D8B030D-6E8A-4147-A177-3AD203B41FA5}">
                      <a16:colId xmlns:a16="http://schemas.microsoft.com/office/drawing/2014/main" val="20001"/>
                    </a:ext>
                  </a:extLst>
                </a:gridCol>
              </a:tblGrid>
              <a:tr h="494975">
                <a:tc>
                  <a:txBody>
                    <a:bodyPr/>
                    <a:lstStyle/>
                    <a:p>
                      <a:pPr marL="0" lvl="0" indent="0" algn="l" rtl="0">
                        <a:spcBef>
                          <a:spcPts val="0"/>
                        </a:spcBef>
                        <a:spcAft>
                          <a:spcPts val="0"/>
                        </a:spcAft>
                        <a:buNone/>
                      </a:pPr>
                      <a:r>
                        <a:rPr lang="en" b="1">
                          <a:solidFill>
                            <a:srgbClr val="5E0942"/>
                          </a:solidFill>
                          <a:latin typeface="Montserrat"/>
                          <a:ea typeface="Montserrat"/>
                          <a:cs typeface="Montserrat"/>
                          <a:sym typeface="Montserrat"/>
                        </a:rPr>
                        <a:t>NAMES</a:t>
                      </a:r>
                      <a:endParaRPr b="1">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lnSpc>
                          <a:spcPct val="115000"/>
                        </a:lnSpc>
                        <a:spcBef>
                          <a:spcPts val="0"/>
                        </a:spcBef>
                        <a:spcAft>
                          <a:spcPts val="0"/>
                        </a:spcAft>
                        <a:buNone/>
                      </a:pPr>
                      <a:r>
                        <a:rPr lang="en" sz="1200">
                          <a:solidFill>
                            <a:srgbClr val="5E0942"/>
                          </a:solidFill>
                          <a:latin typeface="Montserrat"/>
                          <a:ea typeface="Montserrat"/>
                          <a:cs typeface="Montserrat"/>
                          <a:sym typeface="Montserrat"/>
                        </a:rPr>
                        <a:t>Our team’s shared purpose is to </a:t>
                      </a:r>
                      <a:r>
                        <a:rPr lang="en" sz="1200" i="1">
                          <a:solidFill>
                            <a:srgbClr val="5E0942"/>
                          </a:solidFill>
                          <a:latin typeface="Montserrat"/>
                          <a:ea typeface="Montserrat"/>
                          <a:cs typeface="Montserrat"/>
                          <a:sym typeface="Montserrat"/>
                        </a:rPr>
                        <a:t>[</a:t>
                      </a:r>
                      <a:r>
                        <a:rPr lang="en" sz="1200">
                          <a:solidFill>
                            <a:srgbClr val="5E0942"/>
                          </a:solidFill>
                          <a:latin typeface="Montserrat"/>
                          <a:ea typeface="Montserrat"/>
                          <a:cs typeface="Montserrat"/>
                          <a:sym typeface="Montserrat"/>
                        </a:rPr>
                        <a:t>…</a:t>
                      </a:r>
                      <a:r>
                        <a:rPr lang="en" sz="1200" i="1">
                          <a:solidFill>
                            <a:srgbClr val="5E0942"/>
                          </a:solidFill>
                          <a:latin typeface="Montserrat"/>
                          <a:ea typeface="Montserrat"/>
                          <a:cs typeface="Montserrat"/>
                          <a:sym typeface="Montserrat"/>
                        </a:rPr>
                        <a:t>]. The constituency we organize is [...]. We will achieve this by […]</a:t>
                      </a:r>
                      <a:br>
                        <a:rPr lang="en" sz="1000">
                          <a:solidFill>
                            <a:srgbClr val="5E0942"/>
                          </a:solidFill>
                          <a:latin typeface="Montserrat"/>
                          <a:ea typeface="Montserrat"/>
                          <a:cs typeface="Montserrat"/>
                          <a:sym typeface="Montserrat"/>
                        </a:rPr>
                      </a:br>
                      <a:endParaRPr>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0"/>
                  </a:ext>
                </a:extLst>
              </a:tr>
              <a:tr h="491725">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Amelia</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1"/>
                  </a:ext>
                </a:extLst>
              </a:tr>
              <a:tr h="491725">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Akshay</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2"/>
                  </a:ext>
                </a:extLst>
              </a:tr>
              <a:tr h="472850">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Justin</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3"/>
                  </a:ext>
                </a:extLst>
              </a:tr>
              <a:tr h="472850">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Lani</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4"/>
                  </a:ext>
                </a:extLst>
              </a:tr>
              <a:tr h="472850">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Daniel</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5"/>
                  </a:ext>
                </a:extLst>
              </a:tr>
              <a:tr h="472850">
                <a:tc>
                  <a:txBody>
                    <a:bodyPr/>
                    <a:lstStyle/>
                    <a:p>
                      <a:pPr marL="0" lvl="0" indent="0" algn="l" rtl="0">
                        <a:spcBef>
                          <a:spcPts val="0"/>
                        </a:spcBef>
                        <a:spcAft>
                          <a:spcPts val="0"/>
                        </a:spcAft>
                        <a:buClr>
                          <a:schemeClr val="dk1"/>
                        </a:buClr>
                        <a:buSzPts val="1100"/>
                        <a:buFont typeface="Arial"/>
                        <a:buNone/>
                      </a:pPr>
                      <a:r>
                        <a:rPr lang="en">
                          <a:solidFill>
                            <a:schemeClr val="dk2"/>
                          </a:solidFill>
                          <a:latin typeface="Montserrat"/>
                          <a:ea typeface="Montserrat"/>
                          <a:cs typeface="Montserrat"/>
                          <a:sym typeface="Montserrat"/>
                        </a:rPr>
                        <a:t>Albert</a:t>
                      </a:r>
                      <a:endParaRPr>
                        <a:solidFill>
                          <a:schemeClr val="dk2"/>
                        </a:solidFill>
                        <a:latin typeface="Montserrat"/>
                        <a:ea typeface="Montserrat"/>
                        <a:cs typeface="Montserrat"/>
                        <a:sym typeface="Montserrat"/>
                      </a:endParaRPr>
                    </a:p>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tc>
                  <a:txBody>
                    <a:bodyPr/>
                    <a:lstStyle/>
                    <a:p>
                      <a:pPr marL="0" lvl="0" indent="0" algn="l" rtl="0">
                        <a:spcBef>
                          <a:spcPts val="0"/>
                        </a:spcBef>
                        <a:spcAft>
                          <a:spcPts val="0"/>
                        </a:spcAft>
                        <a:buNone/>
                      </a:pPr>
                      <a:endParaRPr sz="900">
                        <a:solidFill>
                          <a:srgbClr val="5E0942"/>
                        </a:solidFill>
                        <a:latin typeface="Montserrat"/>
                        <a:ea typeface="Montserrat"/>
                        <a:cs typeface="Montserrat"/>
                        <a:sym typeface="Montserrat"/>
                      </a:endParaRPr>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STEP 4:  CONSIDER THE SECOND ROUND OF SENTENCES AND DECIDE ON ONE THAT BEST ARTICULATES YOUR TEAM’S PERSPECTIVE.</a:t>
            </a:r>
            <a:endParaRPr/>
          </a:p>
          <a:p>
            <a:pPr marL="0" lvl="0" indent="0" algn="ctr" rtl="0">
              <a:spcBef>
                <a:spcPts val="0"/>
              </a:spcBef>
              <a:spcAft>
                <a:spcPts val="0"/>
              </a:spcAft>
              <a:buNone/>
            </a:pPr>
            <a:endParaRPr/>
          </a:p>
          <a:p>
            <a:pPr marL="0" lvl="0" indent="0" algn="ctr" rtl="0">
              <a:spcBef>
                <a:spcPts val="0"/>
              </a:spcBef>
              <a:spcAft>
                <a:spcPts val="0"/>
              </a:spcAft>
              <a:buNone/>
            </a:pPr>
            <a:r>
              <a:rPr lang="en"/>
              <a:t> </a:t>
            </a:r>
            <a:endParaRPr/>
          </a:p>
          <a:p>
            <a:pPr marL="0" lvl="0" indent="0" algn="ctr" rtl="0">
              <a:spcBef>
                <a:spcPts val="0"/>
              </a:spcBef>
              <a:spcAft>
                <a:spcPts val="0"/>
              </a:spcAft>
              <a:buNone/>
            </a:pPr>
            <a:r>
              <a:rPr lang="en"/>
              <a:t>(3 MIN)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OUR TEAM’S SHARED PURPOSE IS</a:t>
            </a:r>
            <a:endParaRPr/>
          </a:p>
        </p:txBody>
      </p:sp>
      <p:sp>
        <p:nvSpPr>
          <p:cNvPr id="232" name="Google Shape;232;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COMMUNITY AGREEMENTS ON… (10 MIN)</a:t>
            </a:r>
            <a:endParaRPr/>
          </a:p>
        </p:txBody>
      </p:sp>
      <p:graphicFrame>
        <p:nvGraphicFramePr>
          <p:cNvPr id="238" name="Google Shape;238;p41"/>
          <p:cNvGraphicFramePr/>
          <p:nvPr/>
        </p:nvGraphicFramePr>
        <p:xfrm>
          <a:off x="222125" y="1110300"/>
          <a:ext cx="3000000" cy="3000000"/>
        </p:xfrm>
        <a:graphic>
          <a:graphicData uri="http://schemas.openxmlformats.org/drawingml/2006/table">
            <a:tbl>
              <a:tblPr>
                <a:noFill/>
                <a:tableStyleId>{97AECA5A-C0B2-4705-AEC4-8D7253057892}</a:tableStyleId>
              </a:tblPr>
              <a:tblGrid>
                <a:gridCol w="3970025">
                  <a:extLst>
                    <a:ext uri="{9D8B030D-6E8A-4147-A177-3AD203B41FA5}">
                      <a16:colId xmlns:a16="http://schemas.microsoft.com/office/drawing/2014/main" val="20000"/>
                    </a:ext>
                  </a:extLst>
                </a:gridCol>
                <a:gridCol w="3970025">
                  <a:extLst>
                    <a:ext uri="{9D8B030D-6E8A-4147-A177-3AD203B41FA5}">
                      <a16:colId xmlns:a16="http://schemas.microsoft.com/office/drawing/2014/main" val="20001"/>
                    </a:ext>
                  </a:extLst>
                </a:gridCol>
              </a:tblGrid>
              <a:tr h="543475">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a:solidFill>
                            <a:srgbClr val="006A71"/>
                          </a:solidFill>
                          <a:latin typeface="Montserrat"/>
                          <a:ea typeface="Montserrat"/>
                          <a:cs typeface="Montserrat"/>
                          <a:sym typeface="Montserrat"/>
                        </a:rPr>
                        <a:t>Dos &amp; Don’ts</a:t>
                      </a:r>
                      <a:endParaRPr sz="13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0"/>
                  </a:ext>
                </a:extLst>
              </a:tr>
              <a:tr h="636050">
                <a:tc>
                  <a:txBody>
                    <a:bodyPr/>
                    <a:lstStyle/>
                    <a:p>
                      <a:pPr marL="0" lvl="0" indent="0" algn="l" rtl="0">
                        <a:lnSpc>
                          <a:spcPct val="115000"/>
                        </a:lnSpc>
                        <a:spcBef>
                          <a:spcPts val="0"/>
                        </a:spcBef>
                        <a:spcAft>
                          <a:spcPts val="0"/>
                        </a:spcAft>
                        <a:buNone/>
                      </a:pPr>
                      <a:r>
                        <a:rPr lang="en" sz="900" b="1">
                          <a:solidFill>
                            <a:srgbClr val="006A71"/>
                          </a:solidFill>
                          <a:latin typeface="Montserrat"/>
                          <a:ea typeface="Montserrat"/>
                          <a:cs typeface="Montserrat"/>
                          <a:sym typeface="Montserrat"/>
                        </a:rPr>
                        <a:t>Decision-making: </a:t>
                      </a:r>
                      <a:r>
                        <a:rPr lang="en" sz="900" i="1">
                          <a:solidFill>
                            <a:srgbClr val="006A71"/>
                          </a:solidFill>
                          <a:latin typeface="Montserrat"/>
                          <a:ea typeface="Montserrat"/>
                          <a:cs typeface="Montserrat"/>
                          <a:sym typeface="Montserrat"/>
                        </a:rPr>
                        <a:t>What is the process by which we will make decisions?</a:t>
                      </a:r>
                      <a:endParaRPr>
                        <a:solidFill>
                          <a:srgbClr val="006A71"/>
                        </a:solidFill>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1"/>
                  </a:ext>
                </a:extLst>
              </a:tr>
              <a:tr h="846075">
                <a:tc>
                  <a:txBody>
                    <a:bodyPr/>
                    <a:lstStyle/>
                    <a:p>
                      <a:pPr marL="0" lvl="0" indent="0" algn="l" rtl="0">
                        <a:lnSpc>
                          <a:spcPct val="115000"/>
                        </a:lnSpc>
                        <a:spcBef>
                          <a:spcPts val="0"/>
                        </a:spcBef>
                        <a:spcAft>
                          <a:spcPts val="0"/>
                        </a:spcAft>
                        <a:buNone/>
                      </a:pPr>
                      <a:r>
                        <a:rPr lang="en" sz="900" b="1">
                          <a:solidFill>
                            <a:srgbClr val="006A71"/>
                          </a:solidFill>
                          <a:latin typeface="Montserrat"/>
                          <a:ea typeface="Montserrat"/>
                          <a:cs typeface="Montserrat"/>
                          <a:sym typeface="Montserrat"/>
                        </a:rPr>
                        <a:t>Discussion and Decision-making: </a:t>
                      </a:r>
                      <a:r>
                        <a:rPr lang="en" sz="900" i="1">
                          <a:solidFill>
                            <a:srgbClr val="006A71"/>
                          </a:solidFill>
                          <a:latin typeface="Montserrat"/>
                          <a:ea typeface="Montserrat"/>
                          <a:cs typeface="Montserrat"/>
                          <a:sym typeface="Montserrat"/>
                        </a:rPr>
                        <a:t>How we will discuss options and reach decisions as a team to ensure vigorous input and debate? </a:t>
                      </a:r>
                      <a:endParaRPr>
                        <a:solidFill>
                          <a:srgbClr val="006A71"/>
                        </a:solidFill>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2"/>
                  </a:ext>
                </a:extLst>
              </a:tr>
              <a:tr h="636050">
                <a:tc>
                  <a:txBody>
                    <a:bodyPr/>
                    <a:lstStyle/>
                    <a:p>
                      <a:pPr marL="0" lvl="0" indent="0" algn="l" rtl="0">
                        <a:lnSpc>
                          <a:spcPct val="115000"/>
                        </a:lnSpc>
                        <a:spcBef>
                          <a:spcPts val="0"/>
                        </a:spcBef>
                        <a:spcAft>
                          <a:spcPts val="0"/>
                        </a:spcAft>
                        <a:buClr>
                          <a:schemeClr val="dk1"/>
                        </a:buClr>
                        <a:buSzPts val="1100"/>
                        <a:buFont typeface="Arial"/>
                        <a:buNone/>
                      </a:pPr>
                      <a:r>
                        <a:rPr lang="en" sz="900" b="1">
                          <a:solidFill>
                            <a:srgbClr val="006A71"/>
                          </a:solidFill>
                          <a:latin typeface="Montserrat"/>
                          <a:ea typeface="Montserrat"/>
                          <a:cs typeface="Montserrat"/>
                          <a:sym typeface="Montserrat"/>
                        </a:rPr>
                        <a:t>Meeting Management: </a:t>
                      </a:r>
                      <a:r>
                        <a:rPr lang="en" sz="900" i="1">
                          <a:solidFill>
                            <a:srgbClr val="006A71"/>
                          </a:solidFill>
                          <a:latin typeface="Montserrat"/>
                          <a:ea typeface="Montserrat"/>
                          <a:cs typeface="Montserrat"/>
                          <a:sym typeface="Montserrat"/>
                        </a:rPr>
                        <a:t>How will we manage meetings to respect each other’s time?</a:t>
                      </a: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3"/>
                  </a:ext>
                </a:extLst>
              </a:tr>
              <a:tr h="846075">
                <a:tc>
                  <a:txBody>
                    <a:bodyPr/>
                    <a:lstStyle/>
                    <a:p>
                      <a:pPr marL="0" lvl="0" indent="0" algn="l" rtl="0">
                        <a:lnSpc>
                          <a:spcPct val="115000"/>
                        </a:lnSpc>
                        <a:spcBef>
                          <a:spcPts val="500"/>
                        </a:spcBef>
                        <a:spcAft>
                          <a:spcPts val="500"/>
                        </a:spcAft>
                        <a:buNone/>
                      </a:pPr>
                      <a:r>
                        <a:rPr lang="en" sz="900" b="1">
                          <a:solidFill>
                            <a:srgbClr val="006A71"/>
                          </a:solidFill>
                          <a:latin typeface="Montserrat"/>
                          <a:ea typeface="Montserrat"/>
                          <a:cs typeface="Montserrat"/>
                          <a:sym typeface="Montserrat"/>
                        </a:rPr>
                        <a:t>Accountability: </a:t>
                      </a:r>
                      <a:r>
                        <a:rPr lang="en" sz="900" i="1">
                          <a:solidFill>
                            <a:srgbClr val="006A71"/>
                          </a:solidFill>
                          <a:latin typeface="Montserrat"/>
                          <a:ea typeface="Montserrat"/>
                          <a:cs typeface="Montserrat"/>
                          <a:sym typeface="Montserrat"/>
                        </a:rPr>
                        <a:t>How we will delegate responsibilities for actions and activities? How will we follow through on commitments?</a:t>
                      </a: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4"/>
                  </a:ext>
                </a:extLst>
              </a:tr>
              <a:tr h="507275">
                <a:tc>
                  <a:txBody>
                    <a:bodyPr/>
                    <a:lstStyle/>
                    <a:p>
                      <a:pPr marL="0" lvl="0" indent="0" algn="l" rtl="0">
                        <a:lnSpc>
                          <a:spcPct val="115000"/>
                        </a:lnSpc>
                        <a:spcBef>
                          <a:spcPts val="500"/>
                        </a:spcBef>
                        <a:spcAft>
                          <a:spcPts val="0"/>
                        </a:spcAft>
                        <a:buNone/>
                      </a:pPr>
                      <a:r>
                        <a:rPr lang="en" sz="900" b="1">
                          <a:solidFill>
                            <a:srgbClr val="006A71"/>
                          </a:solidFill>
                          <a:latin typeface="Montserrat"/>
                          <a:ea typeface="Montserrat"/>
                          <a:cs typeface="Montserrat"/>
                          <a:sym typeface="Montserrat"/>
                        </a:rPr>
                        <a:t>How will you "self-correct" if norms are not followed?</a:t>
                      </a: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9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ROLES (8 MIN)</a:t>
            </a:r>
            <a:endParaRPr/>
          </a:p>
        </p:txBody>
      </p:sp>
      <p:graphicFrame>
        <p:nvGraphicFramePr>
          <p:cNvPr id="244" name="Google Shape;244;p42"/>
          <p:cNvGraphicFramePr/>
          <p:nvPr/>
        </p:nvGraphicFramePr>
        <p:xfrm>
          <a:off x="222125" y="1110300"/>
          <a:ext cx="3000000" cy="3000000"/>
        </p:xfrm>
        <a:graphic>
          <a:graphicData uri="http://schemas.openxmlformats.org/drawingml/2006/table">
            <a:tbl>
              <a:tblPr>
                <a:noFill/>
                <a:tableStyleId>{97AECA5A-C0B2-4705-AEC4-8D7253057892}</a:tableStyleId>
              </a:tblPr>
              <a:tblGrid>
                <a:gridCol w="1985000">
                  <a:extLst>
                    <a:ext uri="{9D8B030D-6E8A-4147-A177-3AD203B41FA5}">
                      <a16:colId xmlns:a16="http://schemas.microsoft.com/office/drawing/2014/main" val="20000"/>
                    </a:ext>
                  </a:extLst>
                </a:gridCol>
                <a:gridCol w="1985000">
                  <a:extLst>
                    <a:ext uri="{9D8B030D-6E8A-4147-A177-3AD203B41FA5}">
                      <a16:colId xmlns:a16="http://schemas.microsoft.com/office/drawing/2014/main" val="20001"/>
                    </a:ext>
                  </a:extLst>
                </a:gridCol>
                <a:gridCol w="1985000">
                  <a:extLst>
                    <a:ext uri="{9D8B030D-6E8A-4147-A177-3AD203B41FA5}">
                      <a16:colId xmlns:a16="http://schemas.microsoft.com/office/drawing/2014/main" val="20002"/>
                    </a:ext>
                  </a:extLst>
                </a:gridCol>
                <a:gridCol w="1985000">
                  <a:extLst>
                    <a:ext uri="{9D8B030D-6E8A-4147-A177-3AD203B41FA5}">
                      <a16:colId xmlns:a16="http://schemas.microsoft.com/office/drawing/2014/main" val="20003"/>
                    </a:ext>
                  </a:extLst>
                </a:gridCol>
              </a:tblGrid>
              <a:tr h="543475">
                <a:tc>
                  <a:txBody>
                    <a:bodyPr/>
                    <a:lstStyle/>
                    <a:p>
                      <a:pPr marL="0" lvl="0" indent="0" algn="l" rtl="0">
                        <a:lnSpc>
                          <a:spcPct val="115000"/>
                        </a:lnSpc>
                        <a:spcBef>
                          <a:spcPts val="0"/>
                        </a:spcBef>
                        <a:spcAft>
                          <a:spcPts val="0"/>
                        </a:spcAft>
                        <a:buNone/>
                      </a:pPr>
                      <a:r>
                        <a:rPr lang="en" sz="1300" b="1">
                          <a:solidFill>
                            <a:srgbClr val="006A71"/>
                          </a:solidFill>
                          <a:latin typeface="Montserrat"/>
                          <a:ea typeface="Montserrat"/>
                          <a:cs typeface="Montserrat"/>
                          <a:sym typeface="Montserrat"/>
                        </a:rPr>
                        <a:t>ROLES</a:t>
                      </a:r>
                      <a:endParaRPr sz="13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a:solidFill>
                            <a:srgbClr val="006A71"/>
                          </a:solidFill>
                          <a:latin typeface="Montserrat"/>
                          <a:ea typeface="Montserrat"/>
                          <a:cs typeface="Montserrat"/>
                          <a:sym typeface="Montserrat"/>
                        </a:rPr>
                        <a:t>RESPONSIBILITIES</a:t>
                      </a:r>
                      <a:endParaRPr sz="13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ctr" rtl="0">
                        <a:lnSpc>
                          <a:spcPct val="115000"/>
                        </a:lnSpc>
                        <a:spcBef>
                          <a:spcPts val="0"/>
                        </a:spcBef>
                        <a:spcAft>
                          <a:spcPts val="0"/>
                        </a:spcAft>
                        <a:buClr>
                          <a:schemeClr val="dk1"/>
                        </a:buClr>
                        <a:buSzPts val="1000"/>
                        <a:buFont typeface="Arial"/>
                        <a:buNone/>
                      </a:pPr>
                      <a:r>
                        <a:rPr lang="en" sz="1300" b="1">
                          <a:solidFill>
                            <a:srgbClr val="006A71"/>
                          </a:solidFill>
                          <a:latin typeface="Montserrat"/>
                          <a:ea typeface="Montserrat"/>
                          <a:cs typeface="Montserrat"/>
                          <a:sym typeface="Montserrat"/>
                        </a:rPr>
                        <a:t>YOU WOULD BE GOOD FOR THIS ROLE IF YOU…</a:t>
                      </a:r>
                      <a:endParaRPr sz="13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3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ctr" rtl="0">
                        <a:lnSpc>
                          <a:spcPct val="115000"/>
                        </a:lnSpc>
                        <a:spcBef>
                          <a:spcPts val="0"/>
                        </a:spcBef>
                        <a:spcAft>
                          <a:spcPts val="0"/>
                        </a:spcAft>
                        <a:buClr>
                          <a:schemeClr val="dk1"/>
                        </a:buClr>
                        <a:buSzPts val="1000"/>
                        <a:buFont typeface="Arial"/>
                        <a:buNone/>
                      </a:pPr>
                      <a:r>
                        <a:rPr lang="en" sz="1300" b="1">
                          <a:solidFill>
                            <a:srgbClr val="006A71"/>
                          </a:solidFill>
                          <a:latin typeface="Montserrat"/>
                          <a:ea typeface="Montserrat"/>
                          <a:cs typeface="Montserrat"/>
                          <a:sym typeface="Montserrat"/>
                        </a:rPr>
                        <a:t>INTERESTED TEAM MEMBERS &amp; RELATED SKILLS/TALENTS</a:t>
                      </a:r>
                      <a:endParaRPr sz="13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300" b="1">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0"/>
                  </a:ext>
                </a:extLst>
              </a:tr>
              <a:tr h="636050">
                <a:tc>
                  <a:txBody>
                    <a:bodyPr/>
                    <a:lstStyle/>
                    <a:p>
                      <a:pPr marL="0" lvl="0" indent="0" algn="l" rtl="0">
                        <a:spcBef>
                          <a:spcPts val="0"/>
                        </a:spcBef>
                        <a:spcAft>
                          <a:spcPts val="0"/>
                        </a:spcAft>
                        <a:buNone/>
                      </a:pPr>
                      <a:r>
                        <a:rPr lang="en" sz="1100">
                          <a:solidFill>
                            <a:srgbClr val="006A71"/>
                          </a:solidFill>
                          <a:latin typeface="Montserrat"/>
                          <a:ea typeface="Montserrat"/>
                          <a:cs typeface="Montserrat"/>
                          <a:sym typeface="Montserrat"/>
                        </a:rPr>
                        <a:t>Team Coordinator</a:t>
                      </a:r>
                      <a:endParaRPr sz="11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000"/>
                        <a:buFont typeface="Arial"/>
                        <a:buNone/>
                      </a:pPr>
                      <a:r>
                        <a:rPr lang="en" sz="800" i="1">
                          <a:solidFill>
                            <a:srgbClr val="006A71"/>
                          </a:solidFill>
                          <a:latin typeface="Montserrat"/>
                          <a:ea typeface="Montserrat"/>
                          <a:cs typeface="Montserrat"/>
                          <a:sym typeface="Montserrat"/>
                        </a:rPr>
                        <a:t>Coordinate the work of the leadership team. Prepare for meetings; give support and coaching to the team.</a:t>
                      </a:r>
                      <a:endParaRPr sz="7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1"/>
                  </a:ext>
                </a:extLst>
              </a:tr>
              <a:tr h="846075">
                <a:tc>
                  <a:txBody>
                    <a:bodyPr/>
                    <a:lstStyle/>
                    <a:p>
                      <a:pPr marL="0" lvl="0" indent="0" algn="l" rtl="0">
                        <a:spcBef>
                          <a:spcPts val="0"/>
                        </a:spcBef>
                        <a:spcAft>
                          <a:spcPts val="0"/>
                        </a:spcAft>
                        <a:buNone/>
                      </a:pPr>
                      <a:endParaRPr sz="11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2"/>
                  </a:ext>
                </a:extLst>
              </a:tr>
              <a:tr h="636050">
                <a:tc>
                  <a:txBody>
                    <a:bodyPr/>
                    <a:lstStyle/>
                    <a:p>
                      <a:pPr marL="0" lvl="0" indent="0" algn="l" rtl="0">
                        <a:spcBef>
                          <a:spcPts val="0"/>
                        </a:spcBef>
                        <a:spcAft>
                          <a:spcPts val="0"/>
                        </a:spcAft>
                        <a:buNone/>
                      </a:pPr>
                      <a:endParaRPr sz="11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600">
                        <a:solidFill>
                          <a:srgbClr val="006A71"/>
                        </a:solidFill>
                        <a:latin typeface="Montserrat"/>
                        <a:ea typeface="Montserrat"/>
                        <a:cs typeface="Montserrat"/>
                        <a:sym typeface="Montserrat"/>
                      </a:endParaRPr>
                    </a:p>
                  </a:txBody>
                  <a:tcPr marL="91425" marR="91425" marT="91425" marB="91425">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TEAM NAME &amp; CHANT</a:t>
            </a:r>
            <a:endParaRPr/>
          </a:p>
        </p:txBody>
      </p:sp>
      <p:sp>
        <p:nvSpPr>
          <p:cNvPr id="250" name="Google Shape;250;p43"/>
          <p:cNvSpPr/>
          <p:nvPr/>
        </p:nvSpPr>
        <p:spPr>
          <a:xfrm>
            <a:off x="378700" y="1104200"/>
            <a:ext cx="3871200" cy="3460500"/>
          </a:xfrm>
          <a:prstGeom prst="rect">
            <a:avLst/>
          </a:prstGeom>
          <a:solidFill>
            <a:schemeClr val="lt2"/>
          </a:solidFill>
          <a:ln w="2857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6A71"/>
                </a:solidFill>
                <a:latin typeface="Montserrat"/>
                <a:ea typeface="Montserrat"/>
                <a:cs typeface="Montserrat"/>
                <a:sym typeface="Montserrat"/>
              </a:rPr>
              <a:t>TEAM NAME SUGGESTIONS:</a:t>
            </a:r>
            <a:endParaRPr>
              <a:solidFill>
                <a:srgbClr val="006A71"/>
              </a:solidFill>
              <a:latin typeface="Montserrat"/>
              <a:ea typeface="Montserrat"/>
              <a:cs typeface="Montserrat"/>
              <a:sym typeface="Montserrat"/>
            </a:endParaRPr>
          </a:p>
        </p:txBody>
      </p:sp>
      <p:sp>
        <p:nvSpPr>
          <p:cNvPr id="251" name="Google Shape;251;p43"/>
          <p:cNvSpPr/>
          <p:nvPr/>
        </p:nvSpPr>
        <p:spPr>
          <a:xfrm>
            <a:off x="4454700" y="1104200"/>
            <a:ext cx="3871200" cy="3460500"/>
          </a:xfrm>
          <a:prstGeom prst="rect">
            <a:avLst/>
          </a:prstGeom>
          <a:solidFill>
            <a:schemeClr val="lt2"/>
          </a:solidFill>
          <a:ln w="2857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6A71"/>
                </a:solidFill>
                <a:latin typeface="Montserrat"/>
                <a:ea typeface="Montserrat"/>
                <a:cs typeface="Montserrat"/>
                <a:sym typeface="Montserrat"/>
              </a:rPr>
              <a:t>TEAM CHANT SUGGESTIONS:</a:t>
            </a:r>
            <a:endParaRPr>
              <a:solidFill>
                <a:srgbClr val="006A7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4"/>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STRATEGY </a:t>
            </a:r>
            <a:endParaRPr/>
          </a:p>
          <a:p>
            <a:pPr marL="0" lvl="0" indent="0" algn="ctr" rtl="0">
              <a:spcBef>
                <a:spcPts val="0"/>
              </a:spcBef>
              <a:spcAft>
                <a:spcPts val="0"/>
              </a:spcAft>
              <a:buNone/>
            </a:pPr>
            <a:r>
              <a:rPr lang="en" sz="2600" i="1"/>
              <a:t>People, Goal, Theory</a:t>
            </a:r>
            <a:endParaRPr sz="2600" i="1"/>
          </a:p>
        </p:txBody>
      </p:sp>
      <p:sp>
        <p:nvSpPr>
          <p:cNvPr id="257" name="Google Shape;257;p4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rmAutofit fontScale="85000" lnSpcReduction="20000"/>
          </a:bodyPr>
          <a:lstStyle/>
          <a:p>
            <a:pPr marL="0" lvl="0" indent="0" algn="ctr" rtl="0">
              <a:lnSpc>
                <a:spcPct val="115000"/>
              </a:lnSpc>
              <a:spcBef>
                <a:spcPts val="0"/>
              </a:spcBef>
              <a:spcAft>
                <a:spcPts val="0"/>
              </a:spcAft>
              <a:buClr>
                <a:schemeClr val="dk1"/>
              </a:buClr>
              <a:buSzPct val="100000"/>
              <a:buFont typeface="Arial"/>
              <a:buNone/>
            </a:pPr>
            <a:r>
              <a:rPr lang="en" sz="1100" b="1">
                <a:solidFill>
                  <a:srgbClr val="EFE7EC"/>
                </a:solidFill>
              </a:rPr>
              <a:t>Goals for this session</a:t>
            </a:r>
            <a:endParaRPr sz="1100" b="1">
              <a:solidFill>
                <a:srgbClr val="EFE7EC"/>
              </a:solidFill>
            </a:endParaRPr>
          </a:p>
          <a:p>
            <a:pPr marL="0" lvl="0" indent="0" algn="l" rtl="0">
              <a:lnSpc>
                <a:spcPct val="115000"/>
              </a:lnSpc>
              <a:spcBef>
                <a:spcPts val="0"/>
              </a:spcBef>
              <a:spcAft>
                <a:spcPts val="0"/>
              </a:spcAft>
              <a:buClr>
                <a:schemeClr val="dk1"/>
              </a:buClr>
              <a:buSzPts val="935"/>
              <a:buFont typeface="Arial"/>
              <a:buNone/>
            </a:pPr>
            <a:endParaRPr sz="200">
              <a:solidFill>
                <a:srgbClr val="EFE7EC"/>
              </a:solidFill>
            </a:endParaRPr>
          </a:p>
          <a:p>
            <a:pPr marL="457200" lvl="0" indent="-287973" algn="l" rtl="0">
              <a:lnSpc>
                <a:spcPct val="115000"/>
              </a:lnSpc>
              <a:spcBef>
                <a:spcPts val="0"/>
              </a:spcBef>
              <a:spcAft>
                <a:spcPts val="0"/>
              </a:spcAft>
              <a:buClr>
                <a:srgbClr val="EFE7EC"/>
              </a:buClr>
              <a:buSzPct val="100000"/>
              <a:buFont typeface="Montserrat"/>
              <a:buChar char="●"/>
            </a:pPr>
            <a:r>
              <a:rPr lang="en" sz="1100">
                <a:solidFill>
                  <a:srgbClr val="EFE7EC"/>
                </a:solidFill>
              </a:rPr>
              <a:t>To identify who the people are: Who is your constituency? Who are the other actors?</a:t>
            </a:r>
            <a:endParaRPr sz="1100">
              <a:solidFill>
                <a:srgbClr val="EFE7EC"/>
              </a:solidFill>
            </a:endParaRPr>
          </a:p>
          <a:p>
            <a:pPr marL="457200" lvl="0" indent="-287973" algn="l" rtl="0">
              <a:lnSpc>
                <a:spcPct val="115000"/>
              </a:lnSpc>
              <a:spcBef>
                <a:spcPts val="0"/>
              </a:spcBef>
              <a:spcAft>
                <a:spcPts val="0"/>
              </a:spcAft>
              <a:buClr>
                <a:srgbClr val="EFE7EC"/>
              </a:buClr>
              <a:buSzPct val="100000"/>
              <a:buFont typeface="Montserrat"/>
              <a:buChar char="●"/>
            </a:pPr>
            <a:r>
              <a:rPr lang="en" sz="1100">
                <a:solidFill>
                  <a:srgbClr val="EFE7EC"/>
                </a:solidFill>
              </a:rPr>
              <a:t>To decide on a strategic goal can help you solve the problem.</a:t>
            </a:r>
            <a:endParaRPr sz="1100">
              <a:solidFill>
                <a:srgbClr val="EFE7EC"/>
              </a:solidFill>
            </a:endParaRPr>
          </a:p>
          <a:p>
            <a:pPr marL="457200" lvl="0" indent="-287973" algn="l" rtl="0">
              <a:lnSpc>
                <a:spcPct val="115000"/>
              </a:lnSpc>
              <a:spcBef>
                <a:spcPts val="0"/>
              </a:spcBef>
              <a:spcAft>
                <a:spcPts val="0"/>
              </a:spcAft>
              <a:buClr>
                <a:srgbClr val="EFE7EC"/>
              </a:buClr>
              <a:buSzPct val="100000"/>
              <a:buFont typeface="Montserrat"/>
              <a:buChar char="●"/>
            </a:pPr>
            <a:r>
              <a:rPr lang="en" sz="1100">
                <a:solidFill>
                  <a:srgbClr val="EFE7EC"/>
                </a:solidFill>
              </a:rPr>
              <a:t>Develop a theory of change: how will you achieve your goal?</a:t>
            </a:r>
            <a:endParaRPr>
              <a:solidFill>
                <a:srgbClr val="EFE7EC"/>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aphicFrame>
        <p:nvGraphicFramePr>
          <p:cNvPr id="262" name="Google Shape;262;p45"/>
          <p:cNvGraphicFramePr/>
          <p:nvPr/>
        </p:nvGraphicFramePr>
        <p:xfrm>
          <a:off x="299025" y="468538"/>
          <a:ext cx="3000000" cy="3000000"/>
        </p:xfrm>
        <a:graphic>
          <a:graphicData uri="http://schemas.openxmlformats.org/drawingml/2006/table">
            <a:tbl>
              <a:tblPr>
                <a:noFill/>
                <a:tableStyleId>{97AECA5A-C0B2-4705-AEC4-8D7253057892}</a:tableStyleId>
              </a:tblPr>
              <a:tblGrid>
                <a:gridCol w="1256325">
                  <a:extLst>
                    <a:ext uri="{9D8B030D-6E8A-4147-A177-3AD203B41FA5}">
                      <a16:colId xmlns:a16="http://schemas.microsoft.com/office/drawing/2014/main" val="20000"/>
                    </a:ext>
                  </a:extLst>
                </a:gridCol>
                <a:gridCol w="6425000">
                  <a:extLst>
                    <a:ext uri="{9D8B030D-6E8A-4147-A177-3AD203B41FA5}">
                      <a16:colId xmlns:a16="http://schemas.microsoft.com/office/drawing/2014/main" val="20001"/>
                    </a:ext>
                  </a:extLst>
                </a:gridCol>
              </a:tblGrid>
              <a:tr h="449025">
                <a:tc gridSpan="2">
                  <a:txBody>
                    <a:bodyPr/>
                    <a:lstStyle/>
                    <a:p>
                      <a:pPr marL="0" lvl="0" indent="0" algn="l" rtl="0">
                        <a:spcBef>
                          <a:spcPts val="0"/>
                        </a:spcBef>
                        <a:spcAft>
                          <a:spcPts val="0"/>
                        </a:spcAft>
                        <a:buNone/>
                      </a:pPr>
                      <a:r>
                        <a:rPr lang="en" b="1">
                          <a:solidFill>
                            <a:srgbClr val="006A71"/>
                          </a:solidFill>
                          <a:latin typeface="Montserrat"/>
                          <a:ea typeface="Montserrat"/>
                          <a:cs typeface="Montserrat"/>
                          <a:sym typeface="Montserrat"/>
                        </a:rPr>
                        <a:t>TEAM PRACTICE: STRATEGY 1 (70 MIN)</a:t>
                      </a:r>
                      <a:endParaRPr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78550">
                <a:tc>
                  <a:txBody>
                    <a:bodyPr/>
                    <a:lstStyle/>
                    <a:p>
                      <a:pPr marL="0" lvl="0" indent="0" algn="l" rtl="0">
                        <a:spcBef>
                          <a:spcPts val="0"/>
                        </a:spcBef>
                        <a:spcAft>
                          <a:spcPts val="0"/>
                        </a:spcAft>
                        <a:buNone/>
                      </a:pPr>
                      <a:r>
                        <a:rPr lang="en" b="1">
                          <a:solidFill>
                            <a:srgbClr val="006A71"/>
                          </a:solidFill>
                        </a:rPr>
                        <a:t>5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SET UP:  </a:t>
                      </a:r>
                      <a:r>
                        <a:rPr lang="en" sz="1000">
                          <a:solidFill>
                            <a:srgbClr val="006A71"/>
                          </a:solidFill>
                          <a:latin typeface="Open Sans"/>
                          <a:ea typeface="Open Sans"/>
                          <a:cs typeface="Open Sans"/>
                          <a:sym typeface="Open Sans"/>
                        </a:rPr>
                        <a:t>Welcome back, review agenda &amp; objectives, set roles.</a:t>
                      </a:r>
                      <a:endParaRPr>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449025">
                <a:tc>
                  <a:txBody>
                    <a:bodyPr/>
                    <a:lstStyle/>
                    <a:p>
                      <a:pPr marL="0" lvl="0" indent="0" algn="l" rtl="0">
                        <a:spcBef>
                          <a:spcPts val="0"/>
                        </a:spcBef>
                        <a:spcAft>
                          <a:spcPts val="0"/>
                        </a:spcAft>
                        <a:buNone/>
                      </a:pPr>
                      <a:r>
                        <a:rPr lang="en" b="1">
                          <a:solidFill>
                            <a:srgbClr val="006A71"/>
                          </a:solidFill>
                        </a:rPr>
                        <a:t>25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PROBLEM ANALYSIS:</a:t>
                      </a:r>
                      <a:r>
                        <a:rPr lang="en" sz="1000">
                          <a:solidFill>
                            <a:srgbClr val="006A71"/>
                          </a:solidFill>
                          <a:latin typeface="Open Sans"/>
                          <a:ea typeface="Open Sans"/>
                          <a:cs typeface="Open Sans"/>
                          <a:sym typeface="Open Sans"/>
                        </a:rPr>
                        <a:t> Analyze who are the people and what is the problem.</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416175">
                <a:tc>
                  <a:txBody>
                    <a:bodyPr/>
                    <a:lstStyle/>
                    <a:p>
                      <a:pPr marL="0" lvl="0" indent="0" algn="l" rtl="0">
                        <a:spcBef>
                          <a:spcPts val="0"/>
                        </a:spcBef>
                        <a:spcAft>
                          <a:spcPts val="0"/>
                        </a:spcAft>
                        <a:buNone/>
                      </a:pPr>
                      <a:r>
                        <a:rPr lang="en" b="1">
                          <a:solidFill>
                            <a:srgbClr val="006A71"/>
                          </a:solidFill>
                        </a:rPr>
                        <a:t>8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chemeClr val="accent1"/>
                          </a:solidFill>
                          <a:latin typeface="Open Sans"/>
                          <a:ea typeface="Open Sans"/>
                          <a:cs typeface="Open Sans"/>
                          <a:sym typeface="Open Sans"/>
                        </a:rPr>
                        <a:t>ACTORS MAP: </a:t>
                      </a:r>
                      <a:r>
                        <a:rPr lang="en" sz="1000">
                          <a:solidFill>
                            <a:schemeClr val="accent1"/>
                          </a:solidFill>
                          <a:latin typeface="Open Sans"/>
                          <a:ea typeface="Open Sans"/>
                          <a:cs typeface="Open Sans"/>
                          <a:sym typeface="Open Sans"/>
                        </a:rPr>
                        <a:t>Defining the field. </a:t>
                      </a:r>
                      <a:r>
                        <a:rPr lang="en" sz="1000">
                          <a:solidFill>
                            <a:srgbClr val="006A71"/>
                          </a:solidFill>
                          <a:latin typeface="Open Sans"/>
                          <a:ea typeface="Open Sans"/>
                          <a:cs typeface="Open Sans"/>
                          <a:sym typeface="Open Sans"/>
                        </a:rPr>
                        <a:t>Who are the actors? </a:t>
                      </a:r>
                      <a:endParaRPr>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652625">
                <a:tc>
                  <a:txBody>
                    <a:bodyPr/>
                    <a:lstStyle/>
                    <a:p>
                      <a:pPr marL="0" lvl="0" indent="0" algn="l" rtl="0">
                        <a:spcBef>
                          <a:spcPts val="0"/>
                        </a:spcBef>
                        <a:spcAft>
                          <a:spcPts val="0"/>
                        </a:spcAft>
                        <a:buNone/>
                      </a:pPr>
                      <a:r>
                        <a:rPr lang="en" b="1">
                          <a:solidFill>
                            <a:srgbClr val="006A71"/>
                          </a:solidFill>
                        </a:rPr>
                        <a:t>8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DECIDE ON THE STRATEGIC OBJECTIVE/GOAL: ً</a:t>
                      </a:r>
                      <a:r>
                        <a:rPr lang="en" sz="1000">
                          <a:solidFill>
                            <a:srgbClr val="006A71"/>
                          </a:solidFill>
                          <a:latin typeface="Open Sans"/>
                          <a:ea typeface="Open Sans"/>
                          <a:cs typeface="Open Sans"/>
                          <a:sym typeface="Open Sans"/>
                        </a:rPr>
                        <a:t>What is a measurable, specific tangible goal that will get us one step closer to the change?</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652625">
                <a:tc>
                  <a:txBody>
                    <a:bodyPr/>
                    <a:lstStyle/>
                    <a:p>
                      <a:pPr marL="0" lvl="0" indent="0" algn="l" rtl="0">
                        <a:spcBef>
                          <a:spcPts val="0"/>
                        </a:spcBef>
                        <a:spcAft>
                          <a:spcPts val="0"/>
                        </a:spcAft>
                        <a:buNone/>
                      </a:pPr>
                      <a:r>
                        <a:rPr lang="en" b="1">
                          <a:solidFill>
                            <a:srgbClr val="006A71"/>
                          </a:solidFill>
                        </a:rPr>
                        <a:t>15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DECIDE ON THE THEORY OF CHANGE: </a:t>
                      </a:r>
                      <a:r>
                        <a:rPr lang="en" sz="1000">
                          <a:solidFill>
                            <a:srgbClr val="006A71"/>
                          </a:solidFill>
                          <a:latin typeface="Open Sans"/>
                          <a:ea typeface="Open Sans"/>
                          <a:cs typeface="Open Sans"/>
                          <a:sym typeface="Open Sans"/>
                        </a:rPr>
                        <a:t>Our hypothesis on how we can use what we have to turn it into what we need to get what we want?</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99200">
                <a:tc>
                  <a:txBody>
                    <a:bodyPr/>
                    <a:lstStyle/>
                    <a:p>
                      <a:pPr marL="0" lvl="0" indent="0" algn="l" rtl="0">
                        <a:spcBef>
                          <a:spcPts val="0"/>
                        </a:spcBef>
                        <a:spcAft>
                          <a:spcPts val="0"/>
                        </a:spcAft>
                        <a:buNone/>
                      </a:pPr>
                      <a:r>
                        <a:rPr lang="en" b="1">
                          <a:solidFill>
                            <a:srgbClr val="006A71"/>
                          </a:solidFill>
                        </a:rPr>
                        <a:t>7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ORGANIZING STATEMENT &amp; VISUALIZATION OF OUR STRATEGIC OBJECTIVE/GOAL</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Shared Purpose</a:t>
            </a:r>
            <a:endParaRPr/>
          </a:p>
        </p:txBody>
      </p:sp>
      <p:sp>
        <p:nvSpPr>
          <p:cNvPr id="268" name="Google Shape;268;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7"/>
          <p:cNvSpPr txBox="1">
            <a:spLocks noGrp="1"/>
          </p:cNvSpPr>
          <p:nvPr>
            <p:ph type="title"/>
          </p:nvPr>
        </p:nvSpPr>
        <p:spPr>
          <a:xfrm>
            <a:off x="311700" y="1600325"/>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PROBLEM ANALYSIS: 25 MIN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graphicFrame>
        <p:nvGraphicFramePr>
          <p:cNvPr id="278" name="Google Shape;278;p48"/>
          <p:cNvGraphicFramePr/>
          <p:nvPr/>
        </p:nvGraphicFramePr>
        <p:xfrm>
          <a:off x="401975" y="287500"/>
          <a:ext cx="3000000" cy="3000000"/>
        </p:xfrm>
        <a:graphic>
          <a:graphicData uri="http://schemas.openxmlformats.org/drawingml/2006/table">
            <a:tbl>
              <a:tblPr>
                <a:noFill/>
                <a:tableStyleId>{97AECA5A-C0B2-4705-AEC4-8D7253057892}</a:tableStyleId>
              </a:tblPr>
              <a:tblGrid>
                <a:gridCol w="4288000">
                  <a:extLst>
                    <a:ext uri="{9D8B030D-6E8A-4147-A177-3AD203B41FA5}">
                      <a16:colId xmlns:a16="http://schemas.microsoft.com/office/drawing/2014/main" val="20000"/>
                    </a:ext>
                  </a:extLst>
                </a:gridCol>
                <a:gridCol w="4288000">
                  <a:extLst>
                    <a:ext uri="{9D8B030D-6E8A-4147-A177-3AD203B41FA5}">
                      <a16:colId xmlns:a16="http://schemas.microsoft.com/office/drawing/2014/main" val="20001"/>
                    </a:ext>
                  </a:extLst>
                </a:gridCol>
              </a:tblGrid>
              <a:tr h="1003350">
                <a:tc gridSpan="2">
                  <a:txBody>
                    <a:bodyPr/>
                    <a:lstStyle/>
                    <a:p>
                      <a:pPr marL="0" lvl="0" indent="0" algn="ctr" rtl="0">
                        <a:spcBef>
                          <a:spcPts val="0"/>
                        </a:spcBef>
                        <a:spcAft>
                          <a:spcPts val="0"/>
                        </a:spcAft>
                        <a:buNone/>
                      </a:pPr>
                      <a:r>
                        <a:rPr lang="en" sz="1200" b="1">
                          <a:solidFill>
                            <a:srgbClr val="006A71"/>
                          </a:solidFill>
                          <a:latin typeface="Montserrat"/>
                          <a:ea typeface="Montserrat"/>
                          <a:cs typeface="Montserrat"/>
                          <a:sym typeface="Montserrat"/>
                        </a:rPr>
                        <a:t>DECIDE ON THE CONSTITUENCY: WHO ARE MY PEOPLE? (5 MIN)</a:t>
                      </a:r>
                      <a:r>
                        <a:rPr lang="en" sz="1200">
                          <a:solidFill>
                            <a:srgbClr val="006A71"/>
                          </a:solidFill>
                          <a:latin typeface="Montserrat"/>
                          <a:ea typeface="Montserrat"/>
                          <a:cs typeface="Montserrat"/>
                          <a:sym typeface="Montserrat"/>
                        </a:rPr>
                        <a:t>  </a:t>
                      </a:r>
                      <a:endParaRPr sz="1200">
                        <a:solidFill>
                          <a:srgbClr val="006A71"/>
                        </a:solidFill>
                        <a:latin typeface="Montserrat"/>
                        <a:ea typeface="Montserrat"/>
                        <a:cs typeface="Montserrat"/>
                        <a:sym typeface="Montserrat"/>
                      </a:endParaRPr>
                    </a:p>
                    <a:p>
                      <a:pPr marL="457200" lvl="0" indent="-292100" algn="ctr" rtl="0">
                        <a:spcBef>
                          <a:spcPts val="0"/>
                        </a:spcBef>
                        <a:spcAft>
                          <a:spcPts val="0"/>
                        </a:spcAft>
                        <a:buClr>
                          <a:srgbClr val="006A71"/>
                        </a:buClr>
                        <a:buSzPts val="1000"/>
                        <a:buFont typeface="Montserrat"/>
                        <a:buChar char="-"/>
                      </a:pPr>
                      <a:r>
                        <a:rPr lang="en" sz="1000">
                          <a:solidFill>
                            <a:srgbClr val="006A71"/>
                          </a:solidFill>
                          <a:latin typeface="Montserrat"/>
                          <a:ea typeface="Montserrat"/>
                          <a:cs typeface="Montserrat"/>
                          <a:sym typeface="Montserrat"/>
                        </a:rPr>
                        <a:t> </a:t>
                      </a:r>
                      <a:endParaRPr sz="1000">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1165200">
                <a:tc>
                  <a:txBody>
                    <a:bodyPr/>
                    <a:lstStyle/>
                    <a:p>
                      <a:pPr marL="0" lvl="0" indent="0" algn="l" rtl="0">
                        <a:spcBef>
                          <a:spcPts val="0"/>
                        </a:spcBef>
                        <a:spcAft>
                          <a:spcPts val="0"/>
                        </a:spcAft>
                        <a:buNone/>
                      </a:pPr>
                      <a:r>
                        <a:rPr lang="en" sz="1200" b="1">
                          <a:solidFill>
                            <a:srgbClr val="006A71"/>
                          </a:solidFill>
                          <a:latin typeface="Montserrat"/>
                          <a:ea typeface="Montserrat"/>
                          <a:cs typeface="Montserrat"/>
                          <a:sym typeface="Montserrat"/>
                        </a:rPr>
                        <a:t>WHAT IS THEIR PROBLEM? (5) </a:t>
                      </a:r>
                      <a:endParaRPr sz="1000">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b="1">
                          <a:solidFill>
                            <a:srgbClr val="006A71"/>
                          </a:solidFill>
                          <a:latin typeface="Montserrat"/>
                          <a:ea typeface="Montserrat"/>
                          <a:cs typeface="Montserrat"/>
                          <a:sym typeface="Montserrat"/>
                        </a:rPr>
                        <a:t>HOW WOULD THE WORLD LOOK LIKE IF THE PROBLEM HAD BEEN SOLVED? (2)</a:t>
                      </a:r>
                      <a:endParaRPr sz="1200" b="1">
                        <a:solidFill>
                          <a:schemeClr val="accent1"/>
                        </a:solidFill>
                        <a:latin typeface="Montserrat"/>
                        <a:ea typeface="Montserrat"/>
                        <a:cs typeface="Montserrat"/>
                        <a:sym typeface="Montserrat"/>
                      </a:endParaRPr>
                    </a:p>
                    <a:p>
                      <a:pPr marL="0" lvl="0" indent="0" algn="l" rtl="0">
                        <a:spcBef>
                          <a:spcPts val="0"/>
                        </a:spcBef>
                        <a:spcAft>
                          <a:spcPts val="0"/>
                        </a:spcAft>
                        <a:buNone/>
                      </a:pPr>
                      <a:endParaRPr sz="1200" b="1">
                        <a:solidFill>
                          <a:srgbClr val="006A71"/>
                        </a:solidFill>
                        <a:latin typeface="Montserrat"/>
                        <a:ea typeface="Montserrat"/>
                        <a:cs typeface="Montserrat"/>
                        <a:sym typeface="Montserrat"/>
                      </a:endParaRPr>
                    </a:p>
                    <a:p>
                      <a:pPr marL="457200" lvl="0" indent="-304800" algn="l" rtl="0">
                        <a:spcBef>
                          <a:spcPts val="0"/>
                        </a:spcBef>
                        <a:spcAft>
                          <a:spcPts val="0"/>
                        </a:spcAft>
                        <a:buClr>
                          <a:srgbClr val="006A71"/>
                        </a:buClr>
                        <a:buSzPts val="1200"/>
                        <a:buFont typeface="Montserrat"/>
                        <a:buChar char="-"/>
                      </a:pPr>
                      <a:endParaRPr sz="1200">
                        <a:solidFill>
                          <a:srgbClr val="006A71"/>
                        </a:solidFill>
                        <a:latin typeface="Montserrat"/>
                        <a:ea typeface="Montserrat"/>
                        <a:cs typeface="Montserrat"/>
                        <a:sym typeface="Montserrat"/>
                      </a:endParaRPr>
                    </a:p>
                    <a:p>
                      <a:pPr marL="0" lvl="0" indent="0" algn="l" rtl="0">
                        <a:spcBef>
                          <a:spcPts val="0"/>
                        </a:spcBef>
                        <a:spcAft>
                          <a:spcPts val="0"/>
                        </a:spcAft>
                        <a:buNone/>
                      </a:pPr>
                      <a:endParaRPr sz="1200">
                        <a:solidFill>
                          <a:srgbClr val="006A71"/>
                        </a:solidFill>
                        <a:latin typeface="Montserrat"/>
                        <a:ea typeface="Montserrat"/>
                        <a:cs typeface="Montserrat"/>
                        <a:sym typeface="Montserrat"/>
                      </a:endParaRPr>
                    </a:p>
                    <a:p>
                      <a:pPr marL="0" lvl="0" indent="0" algn="l" rtl="0">
                        <a:spcBef>
                          <a:spcPts val="0"/>
                        </a:spcBef>
                        <a:spcAft>
                          <a:spcPts val="0"/>
                        </a:spcAft>
                        <a:buNone/>
                      </a:pPr>
                      <a:endParaRPr sz="1200">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1165200">
                <a:tc>
                  <a:txBody>
                    <a:bodyPr/>
                    <a:lstStyle/>
                    <a:p>
                      <a:pPr marL="0" lvl="0" indent="0" algn="l" rtl="0">
                        <a:spcBef>
                          <a:spcPts val="0"/>
                        </a:spcBef>
                        <a:spcAft>
                          <a:spcPts val="0"/>
                        </a:spcAft>
                        <a:buNone/>
                      </a:pPr>
                      <a:r>
                        <a:rPr lang="en" sz="1200" b="1">
                          <a:solidFill>
                            <a:srgbClr val="006A71"/>
                          </a:solidFill>
                          <a:latin typeface="Montserrat"/>
                          <a:ea typeface="Montserrat"/>
                          <a:cs typeface="Montserrat"/>
                          <a:sym typeface="Montserrat"/>
                        </a:rPr>
                        <a:t>WHY HASN’T THEIR PROBLEM BEEN SOLVED? (5) </a:t>
                      </a:r>
                      <a:endParaRPr sz="1200">
                        <a:solidFill>
                          <a:srgbClr val="006A71"/>
                        </a:solidFill>
                        <a:latin typeface="Montserrat"/>
                        <a:ea typeface="Montserrat"/>
                        <a:cs typeface="Montserrat"/>
                        <a:sym typeface="Montserrat"/>
                      </a:endParaRPr>
                    </a:p>
                    <a:p>
                      <a:pPr marL="457200" lvl="0" indent="-292100" algn="l" rtl="0">
                        <a:spcBef>
                          <a:spcPts val="0"/>
                        </a:spcBef>
                        <a:spcAft>
                          <a:spcPts val="0"/>
                        </a:spcAft>
                        <a:buClr>
                          <a:srgbClr val="006A71"/>
                        </a:buClr>
                        <a:buSzPts val="1000"/>
                        <a:buFont typeface="Montserrat"/>
                        <a:buChar char="-"/>
                      </a:pPr>
                      <a:endParaRPr sz="1000">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b="1">
                          <a:solidFill>
                            <a:srgbClr val="006A71"/>
                          </a:solidFill>
                          <a:latin typeface="Montserrat"/>
                          <a:ea typeface="Montserrat"/>
                          <a:cs typeface="Montserrat"/>
                          <a:sym typeface="Montserrat"/>
                        </a:rPr>
                        <a:t>WHAT WOULD IT TAKE TO SOLVE THE PROBLEM? (5) </a:t>
                      </a:r>
                      <a:endParaRPr sz="1200">
                        <a:solidFill>
                          <a:srgbClr val="006A71"/>
                        </a:solidFill>
                        <a:latin typeface="Montserrat"/>
                        <a:ea typeface="Montserrat"/>
                        <a:cs typeface="Montserrat"/>
                        <a:sym typeface="Montserrat"/>
                      </a:endParaRPr>
                    </a:p>
                    <a:p>
                      <a:pPr marL="0" lvl="0" indent="0" algn="l" rtl="0">
                        <a:spcBef>
                          <a:spcPts val="0"/>
                        </a:spcBef>
                        <a:spcAft>
                          <a:spcPts val="0"/>
                        </a:spcAft>
                        <a:buNone/>
                      </a:pPr>
                      <a:endParaRPr sz="1200">
                        <a:solidFill>
                          <a:srgbClr val="006A71"/>
                        </a:solidFill>
                        <a:latin typeface="Montserrat"/>
                        <a:ea typeface="Montserrat"/>
                        <a:cs typeface="Montserrat"/>
                        <a:sym typeface="Montserrat"/>
                      </a:endParaRPr>
                    </a:p>
                    <a:p>
                      <a:pPr marL="0" lvl="0" indent="0" algn="l" rtl="0">
                        <a:spcBef>
                          <a:spcPts val="0"/>
                        </a:spcBef>
                        <a:spcAft>
                          <a:spcPts val="0"/>
                        </a:spcAft>
                        <a:buNone/>
                      </a:pPr>
                      <a:endParaRPr sz="1200">
                        <a:solidFill>
                          <a:srgbClr val="006A71"/>
                        </a:solidFill>
                        <a:latin typeface="Montserrat"/>
                        <a:ea typeface="Montserrat"/>
                        <a:cs typeface="Montserrat"/>
                        <a:sym typeface="Montserrat"/>
                      </a:endParaRPr>
                    </a:p>
                    <a:p>
                      <a:pPr marL="0" lvl="0" indent="0" algn="l" rtl="0">
                        <a:spcBef>
                          <a:spcPts val="0"/>
                        </a:spcBef>
                        <a:spcAft>
                          <a:spcPts val="0"/>
                        </a:spcAft>
                        <a:buNone/>
                      </a:pPr>
                      <a:endParaRPr sz="1200">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712050">
                <a:tc gridSpan="2">
                  <a:txBody>
                    <a:bodyPr/>
                    <a:lstStyle/>
                    <a:p>
                      <a:pPr marL="0" lvl="0" indent="0" algn="ctr" rtl="0">
                        <a:spcBef>
                          <a:spcPts val="0"/>
                        </a:spcBef>
                        <a:spcAft>
                          <a:spcPts val="0"/>
                        </a:spcAft>
                        <a:buNone/>
                      </a:pPr>
                      <a:r>
                        <a:rPr lang="en" sz="1200" b="1">
                          <a:solidFill>
                            <a:srgbClr val="006A71"/>
                          </a:solidFill>
                          <a:latin typeface="Montserrat"/>
                          <a:ea typeface="Montserrat"/>
                          <a:cs typeface="Montserrat"/>
                          <a:sym typeface="Montserrat"/>
                        </a:rPr>
                        <a:t>WHAT IS THE BIG PICTURE CHANGE? (3) </a:t>
                      </a:r>
                      <a:endParaRPr sz="1200" b="1">
                        <a:solidFill>
                          <a:srgbClr val="006A71"/>
                        </a:solidFill>
                        <a:latin typeface="Montserrat"/>
                        <a:ea typeface="Montserrat"/>
                        <a:cs typeface="Montserrat"/>
                        <a:sym typeface="Montserrat"/>
                      </a:endParaRPr>
                    </a:p>
                    <a:p>
                      <a:pPr marL="457200" lvl="0" indent="-292100" algn="l" rtl="0">
                        <a:spcBef>
                          <a:spcPts val="0"/>
                        </a:spcBef>
                        <a:spcAft>
                          <a:spcPts val="0"/>
                        </a:spcAft>
                        <a:buClr>
                          <a:srgbClr val="006A71"/>
                        </a:buClr>
                        <a:buSzPts val="1000"/>
                        <a:buFont typeface="Montserrat"/>
                        <a:buChar char="-"/>
                      </a:pPr>
                      <a:endParaRPr sz="1000">
                        <a:solidFill>
                          <a:srgbClr val="006A71"/>
                        </a:solidFill>
                        <a:latin typeface="Montserrat"/>
                        <a:ea typeface="Montserrat"/>
                        <a:cs typeface="Montserrat"/>
                        <a:sym typeface="Montserrat"/>
                      </a:endParaRPr>
                    </a:p>
                    <a:p>
                      <a:pPr marL="0" lvl="0" indent="0" algn="l" rtl="0">
                        <a:spcBef>
                          <a:spcPts val="0"/>
                        </a:spcBef>
                        <a:spcAft>
                          <a:spcPts val="0"/>
                        </a:spcAft>
                        <a:buNone/>
                      </a:pPr>
                      <a:endParaRPr sz="1000">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cxnSp>
        <p:nvCxnSpPr>
          <p:cNvPr id="283" name="Google Shape;283;p49"/>
          <p:cNvCxnSpPr/>
          <p:nvPr/>
        </p:nvCxnSpPr>
        <p:spPr>
          <a:xfrm>
            <a:off x="863879" y="3552775"/>
            <a:ext cx="7043400" cy="0"/>
          </a:xfrm>
          <a:prstGeom prst="straightConnector1">
            <a:avLst/>
          </a:prstGeom>
          <a:noFill/>
          <a:ln w="38100" cap="flat" cmpd="sng">
            <a:solidFill>
              <a:srgbClr val="5E0942"/>
            </a:solidFill>
            <a:prstDash val="solid"/>
            <a:round/>
            <a:headEnd type="none" w="med" len="med"/>
            <a:tailEnd type="none" w="med" len="med"/>
          </a:ln>
        </p:spPr>
      </p:cxnSp>
      <p:cxnSp>
        <p:nvCxnSpPr>
          <p:cNvPr id="284" name="Google Shape;284;p49"/>
          <p:cNvCxnSpPr/>
          <p:nvPr/>
        </p:nvCxnSpPr>
        <p:spPr>
          <a:xfrm rot="10800000">
            <a:off x="908700" y="43750"/>
            <a:ext cx="0" cy="5112900"/>
          </a:xfrm>
          <a:prstGeom prst="straightConnector1">
            <a:avLst/>
          </a:prstGeom>
          <a:noFill/>
          <a:ln w="38100" cap="flat" cmpd="sng">
            <a:solidFill>
              <a:schemeClr val="dk2"/>
            </a:solidFill>
            <a:prstDash val="solid"/>
            <a:round/>
            <a:headEnd type="none" w="med" len="med"/>
            <a:tailEnd type="none" w="med" len="med"/>
          </a:ln>
        </p:spPr>
      </p:cxnSp>
      <p:sp>
        <p:nvSpPr>
          <p:cNvPr id="285" name="Google Shape;285;p49"/>
          <p:cNvSpPr txBox="1"/>
          <p:nvPr/>
        </p:nvSpPr>
        <p:spPr>
          <a:xfrm rot="-5400000">
            <a:off x="-661896" y="937200"/>
            <a:ext cx="2245800" cy="70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2"/>
                </a:solidFill>
                <a:latin typeface="Montserrat"/>
                <a:ea typeface="Montserrat"/>
                <a:cs typeface="Montserrat"/>
                <a:sym typeface="Montserrat"/>
              </a:rPr>
              <a:t>COMMON VALUES</a:t>
            </a:r>
            <a:endParaRPr sz="1800" b="1">
              <a:solidFill>
                <a:schemeClr val="dk2"/>
              </a:solidFill>
              <a:latin typeface="Montserrat"/>
              <a:ea typeface="Montserrat"/>
              <a:cs typeface="Montserrat"/>
              <a:sym typeface="Montserrat"/>
            </a:endParaRPr>
          </a:p>
        </p:txBody>
      </p:sp>
      <p:sp>
        <p:nvSpPr>
          <p:cNvPr id="286" name="Google Shape;286;p49"/>
          <p:cNvSpPr txBox="1"/>
          <p:nvPr/>
        </p:nvSpPr>
        <p:spPr>
          <a:xfrm rot="-5400000">
            <a:off x="-257875" y="3936450"/>
            <a:ext cx="1555800" cy="79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2"/>
                </a:solidFill>
                <a:latin typeface="Montserrat"/>
                <a:ea typeface="Montserrat"/>
                <a:cs typeface="Montserrat"/>
                <a:sym typeface="Montserrat"/>
              </a:rPr>
              <a:t>CONFLICTING VALUES</a:t>
            </a:r>
            <a:endParaRPr sz="1500" b="1">
              <a:solidFill>
                <a:schemeClr val="dk2"/>
              </a:solidFill>
              <a:latin typeface="Montserrat"/>
              <a:ea typeface="Montserrat"/>
              <a:cs typeface="Montserrat"/>
              <a:sym typeface="Montserrat"/>
            </a:endParaRPr>
          </a:p>
        </p:txBody>
      </p:sp>
      <p:sp>
        <p:nvSpPr>
          <p:cNvPr id="287" name="Google Shape;287;p49"/>
          <p:cNvSpPr/>
          <p:nvPr/>
        </p:nvSpPr>
        <p:spPr>
          <a:xfrm>
            <a:off x="2610025" y="71025"/>
            <a:ext cx="3551100" cy="2556900"/>
          </a:xfrm>
          <a:prstGeom prst="ellipse">
            <a:avLst/>
          </a:prstGeom>
          <a:solidFill>
            <a:srgbClr val="78A8B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5E0942"/>
                </a:solidFill>
                <a:latin typeface="Montserrat"/>
                <a:ea typeface="Montserrat"/>
                <a:cs typeface="Montserrat"/>
                <a:sym typeface="Montserrat"/>
              </a:rPr>
              <a:t>Constituency </a:t>
            </a:r>
            <a:endParaRPr sz="1400" b="1"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5E0942"/>
              </a:solidFill>
              <a:latin typeface="Montserrat"/>
              <a:ea typeface="Montserrat"/>
              <a:cs typeface="Montserrat"/>
              <a:sym typeface="Montserrat"/>
            </a:endParaRPr>
          </a:p>
        </p:txBody>
      </p:sp>
      <p:sp>
        <p:nvSpPr>
          <p:cNvPr id="288" name="Google Shape;288;p49"/>
          <p:cNvSpPr/>
          <p:nvPr/>
        </p:nvSpPr>
        <p:spPr>
          <a:xfrm>
            <a:off x="1012050" y="2095125"/>
            <a:ext cx="2006400" cy="1349400"/>
          </a:xfrm>
          <a:prstGeom prst="ellipse">
            <a:avLst/>
          </a:prstGeom>
          <a:solidFill>
            <a:srgbClr val="ED7D3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400" b="1" i="0" u="none" strike="noStrike" cap="none">
                <a:solidFill>
                  <a:srgbClr val="5E0942"/>
                </a:solidFill>
                <a:latin typeface="Montserrat"/>
                <a:ea typeface="Montserrat"/>
                <a:cs typeface="Montserrat"/>
                <a:sym typeface="Montserrat"/>
              </a:rPr>
              <a:t>Supporters</a:t>
            </a:r>
            <a:endParaRPr sz="1400" b="1" i="0" u="none" strike="noStrike" cap="none">
              <a:solidFill>
                <a:srgbClr val="5E0942"/>
              </a:solidFill>
              <a:latin typeface="Montserrat"/>
              <a:ea typeface="Montserrat"/>
              <a:cs typeface="Montserrat"/>
              <a:sym typeface="Montserrat"/>
            </a:endParaRPr>
          </a:p>
        </p:txBody>
      </p:sp>
      <p:sp>
        <p:nvSpPr>
          <p:cNvPr id="289" name="Google Shape;289;p49"/>
          <p:cNvSpPr/>
          <p:nvPr/>
        </p:nvSpPr>
        <p:spPr>
          <a:xfrm>
            <a:off x="6019150" y="2015250"/>
            <a:ext cx="2379300" cy="1349400"/>
          </a:xfrm>
          <a:prstGeom prst="ellipse">
            <a:avLst/>
          </a:prstGeom>
          <a:solidFill>
            <a:srgbClr val="A3638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EFE7EC"/>
                </a:solidFill>
                <a:latin typeface="Montserrat"/>
                <a:ea typeface="Montserrat"/>
                <a:cs typeface="Montserrat"/>
                <a:sym typeface="Montserrat"/>
              </a:rPr>
              <a:t>Competitors</a:t>
            </a:r>
            <a:endParaRPr sz="1400" b="1" i="0" u="none" strike="noStrike" cap="none">
              <a:solidFill>
                <a:srgbClr val="EFE7EC"/>
              </a:solidFill>
              <a:latin typeface="Montserrat"/>
              <a:ea typeface="Montserrat"/>
              <a:cs typeface="Montserrat"/>
              <a:sym typeface="Montserrat"/>
            </a:endParaRPr>
          </a:p>
        </p:txBody>
      </p:sp>
      <p:sp>
        <p:nvSpPr>
          <p:cNvPr id="290" name="Google Shape;290;p49"/>
          <p:cNvSpPr/>
          <p:nvPr/>
        </p:nvSpPr>
        <p:spPr>
          <a:xfrm>
            <a:off x="3293575" y="976550"/>
            <a:ext cx="2184000" cy="1349400"/>
          </a:xfrm>
          <a:prstGeom prst="ellipse">
            <a:avLst/>
          </a:prstGeom>
          <a:solidFill>
            <a:srgbClr val="EFE7E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5E0942"/>
                </a:solidFill>
                <a:latin typeface="Montserrat"/>
                <a:ea typeface="Montserrat"/>
                <a:cs typeface="Montserrat"/>
                <a:sym typeface="Montserrat"/>
              </a:rPr>
              <a:t>Leadership team</a:t>
            </a:r>
            <a:endParaRPr sz="1400" b="1" i="0" u="none" strike="noStrike" cap="none">
              <a:solidFill>
                <a:srgbClr val="5E0942"/>
              </a:solidFill>
              <a:latin typeface="Montserrat"/>
              <a:ea typeface="Montserrat"/>
              <a:cs typeface="Montserrat"/>
              <a:sym typeface="Montserrat"/>
            </a:endParaRPr>
          </a:p>
        </p:txBody>
      </p:sp>
      <p:sp>
        <p:nvSpPr>
          <p:cNvPr id="291" name="Google Shape;291;p49"/>
          <p:cNvSpPr/>
          <p:nvPr/>
        </p:nvSpPr>
        <p:spPr>
          <a:xfrm>
            <a:off x="7544900" y="-195250"/>
            <a:ext cx="1429200" cy="1171800"/>
          </a:xfrm>
          <a:prstGeom prst="rect">
            <a:avLst/>
          </a:prstGeom>
          <a:solidFill>
            <a:srgbClr val="EFE7EC"/>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49"/>
          <p:cNvSpPr/>
          <p:nvPr/>
        </p:nvSpPr>
        <p:spPr>
          <a:xfrm>
            <a:off x="1774500" y="166050"/>
            <a:ext cx="1429200" cy="1171800"/>
          </a:xfrm>
          <a:prstGeom prst="rect">
            <a:avLst/>
          </a:prstGeom>
          <a:solidFill>
            <a:srgbClr val="EFE7EC"/>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a:solidFill>
                  <a:srgbClr val="5E0942"/>
                </a:solidFill>
                <a:latin typeface="Montserrat"/>
                <a:ea typeface="Montserrat"/>
                <a:cs typeface="Montserrat"/>
                <a:sym typeface="Montserrat"/>
              </a:rPr>
              <a:t>Constituency list:</a:t>
            </a:r>
            <a:endParaRPr b="1"/>
          </a:p>
          <a:p>
            <a:pPr marL="457200" marR="0" lvl="0" indent="-317500" algn="l" rtl="0">
              <a:lnSpc>
                <a:spcPct val="100000"/>
              </a:lnSpc>
              <a:spcBef>
                <a:spcPts val="0"/>
              </a:spcBef>
              <a:spcAft>
                <a:spcPts val="0"/>
              </a:spcAft>
              <a:buSzPts val="1400"/>
              <a:buChar char="-"/>
            </a:pPr>
            <a:endParaRPr/>
          </a:p>
        </p:txBody>
      </p:sp>
      <p:sp>
        <p:nvSpPr>
          <p:cNvPr id="293" name="Google Shape;293;p49"/>
          <p:cNvSpPr/>
          <p:nvPr/>
        </p:nvSpPr>
        <p:spPr>
          <a:xfrm>
            <a:off x="3804200" y="2014300"/>
            <a:ext cx="1429200" cy="1171800"/>
          </a:xfrm>
          <a:prstGeom prst="rect">
            <a:avLst/>
          </a:prstGeom>
          <a:solidFill>
            <a:srgbClr val="E7E6E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a:solidFill>
                  <a:srgbClr val="5E0942"/>
                </a:solidFill>
                <a:latin typeface="Montserrat"/>
                <a:ea typeface="Montserrat"/>
                <a:cs typeface="Montserrat"/>
                <a:sym typeface="Montserrat"/>
              </a:rPr>
              <a:t>List of leadership team:</a:t>
            </a:r>
            <a:endParaRPr sz="1000" i="0" u="none" strike="noStrike" cap="none">
              <a:solidFill>
                <a:srgbClr val="000000"/>
              </a:solidFill>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400"/>
              <a:buFont typeface="Arial"/>
              <a:buNone/>
            </a:pPr>
            <a:endParaRPr sz="1000" i="0" u="none" strike="noStrike" cap="none">
              <a:solidFill>
                <a:srgbClr val="000000"/>
              </a:solidFill>
              <a:latin typeface="Montserrat Medium"/>
              <a:ea typeface="Montserrat Medium"/>
              <a:cs typeface="Montserrat Medium"/>
              <a:sym typeface="Montserrat Medium"/>
            </a:endParaRPr>
          </a:p>
        </p:txBody>
      </p:sp>
      <p:sp>
        <p:nvSpPr>
          <p:cNvPr id="294" name="Google Shape;294;p49"/>
          <p:cNvSpPr/>
          <p:nvPr/>
        </p:nvSpPr>
        <p:spPr>
          <a:xfrm>
            <a:off x="1300650" y="2966875"/>
            <a:ext cx="1429200" cy="1171800"/>
          </a:xfrm>
          <a:prstGeom prst="rect">
            <a:avLst/>
          </a:prstGeom>
          <a:solidFill>
            <a:srgbClr val="E7E6E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i="0" u="none" strike="noStrike" cap="none">
                <a:solidFill>
                  <a:srgbClr val="5E0942"/>
                </a:solidFill>
                <a:latin typeface="Montserrat"/>
                <a:ea typeface="Montserrat"/>
                <a:cs typeface="Montserrat"/>
                <a:sym typeface="Montserrat"/>
              </a:rPr>
              <a:t>List of supporters:</a:t>
            </a:r>
            <a:endParaRPr sz="900" b="1" i="0" u="none" strike="noStrike" cap="none">
              <a:solidFill>
                <a:srgbClr val="5E0942"/>
              </a:solidFill>
              <a:latin typeface="Montserrat"/>
              <a:ea typeface="Montserrat"/>
              <a:cs typeface="Montserrat"/>
              <a:sym typeface="Montserrat"/>
            </a:endParaRPr>
          </a:p>
          <a:p>
            <a:pPr marL="457200" marR="0" lvl="0" indent="-285750" algn="l" rtl="0">
              <a:lnSpc>
                <a:spcPct val="100000"/>
              </a:lnSpc>
              <a:spcBef>
                <a:spcPts val="0"/>
              </a:spcBef>
              <a:spcAft>
                <a:spcPts val="0"/>
              </a:spcAft>
              <a:buClr>
                <a:srgbClr val="5E0942"/>
              </a:buClr>
              <a:buSzPts val="900"/>
              <a:buFont typeface="Montserrat"/>
              <a:buChar char="-"/>
            </a:pPr>
            <a:endParaRPr sz="900" i="0" u="none" strike="noStrike" cap="none">
              <a:solidFill>
                <a:srgbClr val="5E0942"/>
              </a:solidFill>
              <a:latin typeface="Montserrat"/>
              <a:ea typeface="Montserrat"/>
              <a:cs typeface="Montserrat"/>
              <a:sym typeface="Montserrat"/>
            </a:endParaRPr>
          </a:p>
        </p:txBody>
      </p:sp>
      <p:sp>
        <p:nvSpPr>
          <p:cNvPr id="295" name="Google Shape;295;p49"/>
          <p:cNvSpPr/>
          <p:nvPr/>
        </p:nvSpPr>
        <p:spPr>
          <a:xfrm>
            <a:off x="6969238" y="1337850"/>
            <a:ext cx="1429200" cy="1171800"/>
          </a:xfrm>
          <a:prstGeom prst="rect">
            <a:avLst/>
          </a:prstGeom>
          <a:solidFill>
            <a:srgbClr val="E7E6E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000" b="1" i="0" u="none" strike="noStrike" cap="none">
                <a:solidFill>
                  <a:srgbClr val="5E0942"/>
                </a:solidFill>
                <a:latin typeface="Montserrat"/>
                <a:ea typeface="Montserrat"/>
                <a:cs typeface="Montserrat"/>
                <a:sym typeface="Montserrat"/>
              </a:rPr>
              <a:t>List of competitors:</a:t>
            </a:r>
            <a:endParaRPr sz="1000" b="1" i="0" u="none" strike="noStrike" cap="none">
              <a:solidFill>
                <a:srgbClr val="5E0942"/>
              </a:solidFill>
              <a:latin typeface="Montserrat"/>
              <a:ea typeface="Montserrat"/>
              <a:cs typeface="Montserrat"/>
              <a:sym typeface="Montserrat"/>
            </a:endParaRPr>
          </a:p>
        </p:txBody>
      </p:sp>
      <p:sp>
        <p:nvSpPr>
          <p:cNvPr id="296" name="Google Shape;296;p49"/>
          <p:cNvSpPr/>
          <p:nvPr/>
        </p:nvSpPr>
        <p:spPr>
          <a:xfrm>
            <a:off x="3592450" y="3645250"/>
            <a:ext cx="1746000" cy="909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5E0942"/>
                </a:solidFill>
                <a:latin typeface="Montserrat"/>
                <a:ea typeface="Montserrat"/>
                <a:cs typeface="Montserrat"/>
                <a:sym typeface="Montserrat"/>
              </a:rPr>
              <a:t>Decision Maker </a:t>
            </a:r>
            <a:endParaRPr sz="1400" b="1" i="0" u="none" strike="noStrike" cap="none">
              <a:solidFill>
                <a:srgbClr val="5E0942"/>
              </a:solidFill>
              <a:latin typeface="Montserrat"/>
              <a:ea typeface="Montserrat"/>
              <a:cs typeface="Montserrat"/>
              <a:sym typeface="Montserrat"/>
            </a:endParaRPr>
          </a:p>
        </p:txBody>
      </p:sp>
      <p:sp>
        <p:nvSpPr>
          <p:cNvPr id="297" name="Google Shape;297;p49"/>
          <p:cNvSpPr/>
          <p:nvPr/>
        </p:nvSpPr>
        <p:spPr>
          <a:xfrm>
            <a:off x="3669550" y="4386550"/>
            <a:ext cx="1632300" cy="798000"/>
          </a:xfrm>
          <a:prstGeom prst="ellipse">
            <a:avLst/>
          </a:prstGeom>
          <a:solidFill>
            <a:srgbClr val="9F234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Montserrat"/>
                <a:ea typeface="Montserrat"/>
                <a:cs typeface="Montserrat"/>
                <a:sym typeface="Montserrat"/>
              </a:rPr>
              <a:t>Oppositions </a:t>
            </a:r>
            <a:endParaRPr sz="1400" b="1" i="0" u="none" strike="noStrike" cap="none">
              <a:solidFill>
                <a:schemeClr val="lt1"/>
              </a:solidFill>
              <a:latin typeface="Montserrat"/>
              <a:ea typeface="Montserrat"/>
              <a:cs typeface="Montserrat"/>
              <a:sym typeface="Montserrat"/>
            </a:endParaRPr>
          </a:p>
        </p:txBody>
      </p:sp>
      <p:sp>
        <p:nvSpPr>
          <p:cNvPr id="298" name="Google Shape;298;p49"/>
          <p:cNvSpPr/>
          <p:nvPr/>
        </p:nvSpPr>
        <p:spPr>
          <a:xfrm>
            <a:off x="5477575" y="3718025"/>
            <a:ext cx="2006400" cy="573300"/>
          </a:xfrm>
          <a:prstGeom prst="rect">
            <a:avLst/>
          </a:prstGeom>
          <a:solidFill>
            <a:srgbClr val="E7E6E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i="0" u="none" strike="noStrike" cap="none">
                <a:solidFill>
                  <a:srgbClr val="5E0942"/>
                </a:solidFill>
                <a:latin typeface="Montserrat"/>
                <a:ea typeface="Montserrat"/>
                <a:cs typeface="Montserrat"/>
                <a:sym typeface="Montserrat"/>
              </a:rPr>
              <a:t>List of potential decision makers</a:t>
            </a:r>
            <a:endParaRPr sz="900" b="1" i="0" u="none" strike="noStrike" cap="none">
              <a:solidFill>
                <a:srgbClr val="5E0942"/>
              </a:solidFill>
              <a:latin typeface="Montserrat"/>
              <a:ea typeface="Montserrat"/>
              <a:cs typeface="Montserrat"/>
              <a:sym typeface="Montserrat"/>
            </a:endParaRPr>
          </a:p>
        </p:txBody>
      </p:sp>
      <p:sp>
        <p:nvSpPr>
          <p:cNvPr id="299" name="Google Shape;299;p49"/>
          <p:cNvSpPr/>
          <p:nvPr/>
        </p:nvSpPr>
        <p:spPr>
          <a:xfrm>
            <a:off x="5477575" y="4456575"/>
            <a:ext cx="2006400" cy="573300"/>
          </a:xfrm>
          <a:prstGeom prst="rect">
            <a:avLst/>
          </a:prstGeom>
          <a:solidFill>
            <a:srgbClr val="E7E6E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i="0" u="none" strike="noStrike" cap="none">
                <a:solidFill>
                  <a:srgbClr val="5E0942"/>
                </a:solidFill>
                <a:latin typeface="Montserrat"/>
                <a:ea typeface="Montserrat"/>
                <a:cs typeface="Montserrat"/>
                <a:sym typeface="Montserrat"/>
              </a:rPr>
              <a:t>List of opposition</a:t>
            </a:r>
            <a:endParaRPr sz="900" b="1" i="0" u="none" strike="noStrike" cap="none">
              <a:solidFill>
                <a:srgbClr val="5E0942"/>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STRATEGIC OBJECTIVE/GOAL (8 MIN) </a:t>
            </a:r>
            <a:endParaRPr/>
          </a:p>
        </p:txBody>
      </p:sp>
      <p:sp>
        <p:nvSpPr>
          <p:cNvPr id="305" name="Google Shape;305;p50"/>
          <p:cNvSpPr txBox="1">
            <a:spLocks noGrp="1"/>
          </p:cNvSpPr>
          <p:nvPr>
            <p:ph type="body" idx="1"/>
          </p:nvPr>
        </p:nvSpPr>
        <p:spPr>
          <a:xfrm>
            <a:off x="311700" y="1152475"/>
            <a:ext cx="8520600" cy="1935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CRITERIA: REVIEW LIST AND/OR ADD</a:t>
            </a:r>
            <a:endParaRPr/>
          </a:p>
          <a:p>
            <a:pPr marL="457200" lvl="0" indent="-292100" algn="l" rtl="0">
              <a:spcBef>
                <a:spcPts val="120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Focus </a:t>
            </a:r>
            <a:r>
              <a:rPr lang="en" sz="1000" i="1">
                <a:solidFill>
                  <a:srgbClr val="006A71"/>
                </a:solidFill>
                <a:latin typeface="Montserrat Medium"/>
                <a:ea typeface="Montserrat Medium"/>
                <a:cs typeface="Montserrat Medium"/>
                <a:sym typeface="Montserrat Medium"/>
              </a:rPr>
              <a:t>(on a single strategic outcome)</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Motivates participation </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Leverages resources </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Measurable, visible, clear feedback </a:t>
            </a:r>
            <a:r>
              <a:rPr lang="en" sz="1000" i="1">
                <a:solidFill>
                  <a:srgbClr val="006A71"/>
                </a:solidFill>
                <a:latin typeface="Montserrat Medium"/>
                <a:ea typeface="Montserrat Medium"/>
                <a:cs typeface="Montserrat Medium"/>
                <a:sym typeface="Montserrat Medium"/>
              </a:rPr>
              <a:t>(know if we are making progress)</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Builds capacity </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Contagious </a:t>
            </a:r>
            <a:r>
              <a:rPr lang="en" sz="1000" i="1">
                <a:solidFill>
                  <a:srgbClr val="006A71"/>
                </a:solidFill>
                <a:latin typeface="Montserrat Medium"/>
                <a:ea typeface="Montserrat Medium"/>
                <a:cs typeface="Montserrat Medium"/>
                <a:sym typeface="Montserrat Medium"/>
              </a:rPr>
              <a:t>(can be emulated by others)</a:t>
            </a:r>
            <a:endParaRPr sz="1000">
              <a:solidFill>
                <a:srgbClr val="006A71"/>
              </a:solidFill>
              <a:latin typeface="Montserrat Medium"/>
              <a:ea typeface="Montserrat Medium"/>
              <a:cs typeface="Montserrat Medium"/>
              <a:sym typeface="Montserrat Medium"/>
            </a:endParaRPr>
          </a:p>
          <a:p>
            <a:pPr marL="457200" lvl="0" indent="-292100" algn="l" rtl="0">
              <a:spcBef>
                <a:spcPts val="0"/>
              </a:spcBef>
              <a:spcAft>
                <a:spcPts val="0"/>
              </a:spcAft>
              <a:buClr>
                <a:srgbClr val="006A71"/>
              </a:buClr>
              <a:buSzPts val="1000"/>
              <a:buFont typeface="Montserrat Medium"/>
              <a:buChar char="●"/>
            </a:pPr>
            <a:r>
              <a:rPr lang="en" sz="1000">
                <a:solidFill>
                  <a:srgbClr val="006A71"/>
                </a:solidFill>
                <a:latin typeface="Montserrat Medium"/>
                <a:ea typeface="Montserrat Medium"/>
                <a:cs typeface="Montserrat Medium"/>
                <a:sym typeface="Montserrat Medium"/>
              </a:rPr>
              <a:t>Concrete timeline</a:t>
            </a:r>
            <a:endParaRPr>
              <a:solidFill>
                <a:srgbClr val="006A71"/>
              </a:solidFill>
              <a:latin typeface="Montserrat Medium"/>
              <a:ea typeface="Montserrat Medium"/>
              <a:cs typeface="Montserrat Medium"/>
              <a:sym typeface="Montserrat Medium"/>
            </a:endParaRPr>
          </a:p>
        </p:txBody>
      </p:sp>
      <p:sp>
        <p:nvSpPr>
          <p:cNvPr id="306" name="Google Shape;306;p50"/>
          <p:cNvSpPr/>
          <p:nvPr/>
        </p:nvSpPr>
        <p:spPr>
          <a:xfrm>
            <a:off x="394150" y="3295425"/>
            <a:ext cx="7477800" cy="1740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b="1">
                <a:solidFill>
                  <a:srgbClr val="006A71"/>
                </a:solidFill>
                <a:latin typeface="Montserrat"/>
                <a:ea typeface="Montserrat"/>
                <a:cs typeface="Montserrat"/>
                <a:sym typeface="Montserrat"/>
              </a:rPr>
              <a:t>BRAINSTORM:  What concrete outcome will you aim to achieve that will help your constituents get what they want? First openly brainstorm and build upon each idea, then use your criteria above to evaluate them, and make a decision.</a:t>
            </a:r>
            <a:endParaRPr sz="10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0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0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0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000" b="1">
              <a:solidFill>
                <a:srgbClr val="006A7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000"/>
              <a:buFont typeface="Arial"/>
              <a:buNone/>
            </a:pPr>
            <a:r>
              <a:rPr lang="en" sz="1000" b="1">
                <a:solidFill>
                  <a:srgbClr val="006A71"/>
                </a:solidFill>
                <a:latin typeface="Montserrat"/>
                <a:ea typeface="Montserrat"/>
                <a:cs typeface="Montserrat"/>
                <a:sym typeface="Montserrat"/>
              </a:rPr>
              <a:t>DECISION: </a:t>
            </a:r>
            <a:r>
              <a:rPr lang="en" sz="1000">
                <a:solidFill>
                  <a:srgbClr val="006A71"/>
                </a:solidFill>
                <a:latin typeface="Montserrat Medium"/>
                <a:ea typeface="Montserrat Medium"/>
                <a:cs typeface="Montserrat Medium"/>
                <a:sym typeface="Montserrat Medium"/>
              </a:rPr>
              <a:t>WHAT IS OUR STRATEGIC OBJECTIVE?</a:t>
            </a:r>
            <a:endParaRPr sz="1000">
              <a:solidFill>
                <a:srgbClr val="006A71"/>
              </a:solidFill>
              <a:latin typeface="Montserrat Medium"/>
              <a:ea typeface="Montserrat Medium"/>
              <a:cs typeface="Montserrat Medium"/>
              <a:sym typeface="Montserrat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1"/>
          <p:cNvSpPr txBox="1">
            <a:spLocks noGrp="1"/>
          </p:cNvSpPr>
          <p:nvPr>
            <p:ph type="title"/>
          </p:nvPr>
        </p:nvSpPr>
        <p:spPr>
          <a:xfrm>
            <a:off x="311700" y="1600325"/>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THEORY OF CHANGE  (15 MIN)</a:t>
            </a:r>
            <a:endParaRPr/>
          </a:p>
        </p:txBody>
      </p:sp>
      <p:sp>
        <p:nvSpPr>
          <p:cNvPr id="312" name="Google Shape;312;p51"/>
          <p:cNvSpPr txBox="1"/>
          <p:nvPr/>
        </p:nvSpPr>
        <p:spPr>
          <a:xfrm>
            <a:off x="843025" y="2923200"/>
            <a:ext cx="7718400" cy="1467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600"/>
              <a:buFont typeface="Arial"/>
              <a:buNone/>
            </a:pPr>
            <a:r>
              <a:rPr lang="en" sz="1200">
                <a:solidFill>
                  <a:srgbClr val="EFE7EC"/>
                </a:solidFill>
                <a:latin typeface="Open Sans"/>
                <a:ea typeface="Open Sans"/>
                <a:cs typeface="Open Sans"/>
                <a:sym typeface="Open Sans"/>
              </a:rPr>
              <a:t>Your </a:t>
            </a:r>
            <a:r>
              <a:rPr lang="en" sz="1200" b="1">
                <a:solidFill>
                  <a:srgbClr val="EFE7EC"/>
                </a:solidFill>
                <a:latin typeface="Open Sans"/>
                <a:ea typeface="Open Sans"/>
                <a:cs typeface="Open Sans"/>
                <a:sym typeface="Open Sans"/>
              </a:rPr>
              <a:t>theory of change </a:t>
            </a:r>
            <a:r>
              <a:rPr lang="en" sz="1200">
                <a:solidFill>
                  <a:srgbClr val="EFE7EC"/>
                </a:solidFill>
                <a:latin typeface="Open Sans"/>
                <a:ea typeface="Open Sans"/>
                <a:cs typeface="Open Sans"/>
                <a:sym typeface="Open Sans"/>
              </a:rPr>
              <a:t>is your hypothesis about how to organize your constituents’ resources to affect those who hold the resources/power to solve the problem. </a:t>
            </a:r>
            <a:r>
              <a:rPr lang="en" sz="1200" i="1">
                <a:solidFill>
                  <a:srgbClr val="EFE7EC"/>
                </a:solidFill>
                <a:latin typeface="Open Sans"/>
                <a:ea typeface="Open Sans"/>
                <a:cs typeface="Open Sans"/>
                <a:sym typeface="Open Sans"/>
              </a:rPr>
              <a:t>What would it take to get these different actors to take actions that further your strategic goal? At what point will they actually feel your constituents’ power?</a:t>
            </a:r>
            <a:endParaRPr sz="1200">
              <a:solidFill>
                <a:srgbClr val="EFE7EC"/>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600"/>
              <a:buFont typeface="Arial"/>
              <a:buNone/>
            </a:pPr>
            <a:r>
              <a:rPr lang="en" sz="1200">
                <a:solidFill>
                  <a:srgbClr val="EFE7EC"/>
                </a:solidFill>
                <a:latin typeface="Open Sans"/>
                <a:ea typeface="Open Sans"/>
                <a:cs typeface="Open Sans"/>
                <a:sym typeface="Open Sans"/>
              </a:rPr>
              <a:t>Think back to your goal, above: </a:t>
            </a:r>
            <a:r>
              <a:rPr lang="en" sz="1200" i="1">
                <a:solidFill>
                  <a:srgbClr val="EFE7EC"/>
                </a:solidFill>
                <a:latin typeface="Open Sans"/>
                <a:ea typeface="Open Sans"/>
                <a:cs typeface="Open Sans"/>
                <a:sym typeface="Open Sans"/>
              </a:rPr>
              <a:t>Who holds the resources and decision-making power needed to achieve that goal?</a:t>
            </a:r>
            <a:endParaRPr sz="1200" i="1">
              <a:solidFill>
                <a:srgbClr val="EFE7EC"/>
              </a:solidFill>
              <a:latin typeface="Open Sans"/>
              <a:ea typeface="Open Sans"/>
              <a:cs typeface="Open Sans"/>
              <a:sym typeface="Open Sans"/>
            </a:endParaRPr>
          </a:p>
          <a:p>
            <a:pPr marL="0" lvl="0" indent="0" algn="l" rtl="0">
              <a:lnSpc>
                <a:spcPct val="115000"/>
              </a:lnSpc>
              <a:spcBef>
                <a:spcPts val="1200"/>
              </a:spcBef>
              <a:spcAft>
                <a:spcPts val="1200"/>
              </a:spcAft>
              <a:buClr>
                <a:schemeClr val="dk1"/>
              </a:buClr>
              <a:buSzPts val="1600"/>
              <a:buFont typeface="Arial"/>
              <a:buNone/>
            </a:pPr>
            <a:endParaRPr>
              <a:solidFill>
                <a:srgbClr val="EFE7EC"/>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aphicFrame>
        <p:nvGraphicFramePr>
          <p:cNvPr id="317" name="Google Shape;317;p52"/>
          <p:cNvGraphicFramePr/>
          <p:nvPr/>
        </p:nvGraphicFramePr>
        <p:xfrm>
          <a:off x="75475" y="0"/>
          <a:ext cx="3000000" cy="3000000"/>
        </p:xfrm>
        <a:graphic>
          <a:graphicData uri="http://schemas.openxmlformats.org/drawingml/2006/table">
            <a:tbl>
              <a:tblPr bandRow="1">
                <a:noFill/>
                <a:tableStyleId>{400011DC-1D4B-48DB-9778-49E369D978FA}</a:tableStyleId>
              </a:tblPr>
              <a:tblGrid>
                <a:gridCol w="4143900">
                  <a:extLst>
                    <a:ext uri="{9D8B030D-6E8A-4147-A177-3AD203B41FA5}">
                      <a16:colId xmlns:a16="http://schemas.microsoft.com/office/drawing/2014/main" val="20000"/>
                    </a:ext>
                  </a:extLst>
                </a:gridCol>
                <a:gridCol w="4851175">
                  <a:extLst>
                    <a:ext uri="{9D8B030D-6E8A-4147-A177-3AD203B41FA5}">
                      <a16:colId xmlns:a16="http://schemas.microsoft.com/office/drawing/2014/main" val="20001"/>
                    </a:ext>
                  </a:extLst>
                </a:gridCol>
              </a:tblGrid>
              <a:tr h="710200">
                <a:tc>
                  <a:txBody>
                    <a:bodyPr/>
                    <a:lstStyle/>
                    <a:p>
                      <a:pPr marL="0" marR="0" lvl="0" indent="0" algn="l" rtl="0">
                        <a:lnSpc>
                          <a:spcPct val="115000"/>
                        </a:lnSpc>
                        <a:spcBef>
                          <a:spcPts val="0"/>
                        </a:spcBef>
                        <a:spcAft>
                          <a:spcPts val="0"/>
                        </a:spcAft>
                        <a:buClr>
                          <a:srgbClr val="000000"/>
                        </a:buClr>
                        <a:buSzPts val="1000"/>
                        <a:buFont typeface="Arial"/>
                        <a:buNone/>
                      </a:pPr>
                      <a:r>
                        <a:rPr lang="en" b="1" i="1" u="none" strike="noStrike" cap="none">
                          <a:solidFill>
                            <a:srgbClr val="006A71"/>
                          </a:solidFill>
                          <a:latin typeface="Montserrat"/>
                          <a:ea typeface="Montserrat"/>
                          <a:cs typeface="Montserrat"/>
                          <a:sym typeface="Montserrat"/>
                        </a:rPr>
                        <a:t>POWER WITH </a:t>
                      </a:r>
                      <a:r>
                        <a:rPr lang="en" sz="900" i="1">
                          <a:solidFill>
                            <a:srgbClr val="006A71"/>
                          </a:solidFill>
                          <a:latin typeface="Montserrat Medium"/>
                          <a:ea typeface="Montserrat Medium"/>
                          <a:cs typeface="Montserrat Medium"/>
                          <a:sym typeface="Montserrat Medium"/>
                        </a:rPr>
                        <a:t>(what resources do your people have that they can  use in new and creative ways to build their community’s power, complete the following):</a:t>
                      </a:r>
                      <a:endParaRPr sz="1300" i="1" u="none" strike="noStrike" cap="none">
                        <a:solidFill>
                          <a:srgbClr val="006A71"/>
                        </a:solidFill>
                        <a:latin typeface="Montserrat Medium"/>
                        <a:ea typeface="Montserrat Medium"/>
                        <a:cs typeface="Montserrat Medium"/>
                        <a:sym typeface="Montserrat Medium"/>
                      </a:endParaRPr>
                    </a:p>
                  </a:txBody>
                  <a:tcPr marL="82550" marR="73025" marT="18425" marB="0" anchor="ctr">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FE7EC"/>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b="1" i="1" u="none" strike="noStrike" cap="none">
                          <a:solidFill>
                            <a:srgbClr val="5E0942"/>
                          </a:solidFill>
                          <a:latin typeface="Montserrat"/>
                          <a:ea typeface="Montserrat"/>
                          <a:cs typeface="Montserrat"/>
                          <a:sym typeface="Montserrat"/>
                        </a:rPr>
                        <a:t>POWER OVER</a:t>
                      </a:r>
                      <a:r>
                        <a:rPr lang="en" b="1" i="1">
                          <a:solidFill>
                            <a:srgbClr val="5E0942"/>
                          </a:solidFill>
                          <a:latin typeface="Montserrat"/>
                          <a:ea typeface="Montserrat"/>
                          <a:cs typeface="Montserrat"/>
                          <a:sym typeface="Montserrat"/>
                        </a:rPr>
                        <a:t> </a:t>
                      </a:r>
                      <a:r>
                        <a:rPr lang="en" sz="1000" i="1">
                          <a:solidFill>
                            <a:srgbClr val="5E0942"/>
                          </a:solidFill>
                          <a:latin typeface="Montserrat Medium"/>
                          <a:ea typeface="Montserrat Medium"/>
                          <a:cs typeface="Montserrat Medium"/>
                          <a:sym typeface="Montserrat Medium"/>
                        </a:rPr>
                        <a:t>(</a:t>
                      </a:r>
                      <a:r>
                        <a:rPr lang="en" sz="1000" i="1" u="none" strike="noStrike" cap="none">
                          <a:solidFill>
                            <a:srgbClr val="5E0942"/>
                          </a:solidFill>
                          <a:latin typeface="Montserrat Medium"/>
                          <a:ea typeface="Montserrat Medium"/>
                          <a:cs typeface="Montserrat Medium"/>
                          <a:sym typeface="Montserrat Medium"/>
                        </a:rPr>
                        <a:t>If your people need access to the resources held by others to achieve the goal, complete the following):</a:t>
                      </a:r>
                      <a:endParaRPr sz="1000" u="none" strike="noStrike" cap="none">
                        <a:solidFill>
                          <a:srgbClr val="5E0942"/>
                        </a:solidFill>
                        <a:latin typeface="Montserrat Medium"/>
                        <a:ea typeface="Montserrat Medium"/>
                        <a:cs typeface="Montserrat Medium"/>
                        <a:sym typeface="Montserrat Medium"/>
                      </a:endParaRPr>
                    </a:p>
                  </a:txBody>
                  <a:tcPr marL="82550" marR="73025" marT="18425" marB="0" anchor="ctr">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6F0F1"/>
                    </a:solidFill>
                  </a:tcPr>
                </a:tc>
                <a:extLst>
                  <a:ext uri="{0D108BD9-81ED-4DB2-BD59-A6C34878D82A}">
                    <a16:rowId xmlns:a16="http://schemas.microsoft.com/office/drawing/2014/main" val="10000"/>
                  </a:ext>
                </a:extLst>
              </a:tr>
              <a:tr h="803900">
                <a:tc rowSpan="2">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rgbClr val="006A71"/>
                          </a:solidFill>
                          <a:latin typeface="Montserrat Medium"/>
                          <a:ea typeface="Montserrat Medium"/>
                          <a:cs typeface="Montserrat Medium"/>
                          <a:sym typeface="Montserrat Medium"/>
                        </a:rPr>
                        <a:t>What resources do our people hold that they can use to achieve their goal? (make a creative and specific list)</a:t>
                      </a:r>
                      <a:endParaRPr sz="1000" i="1" u="none" strike="noStrike" cap="none">
                        <a:solidFill>
                          <a:srgbClr val="006A71"/>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FE7EC"/>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chemeClr val="dk2"/>
                          </a:solidFill>
                          <a:latin typeface="Montserrat Medium"/>
                          <a:ea typeface="Montserrat Medium"/>
                          <a:cs typeface="Montserrat Medium"/>
                          <a:sym typeface="Montserrat Medium"/>
                        </a:rPr>
                        <a:t>What do WE want (our goal)?</a:t>
                      </a:r>
                      <a:endParaRPr sz="1000" u="none" strike="noStrike" cap="none">
                        <a:solidFill>
                          <a:schemeClr val="dk2"/>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6F0F1"/>
                    </a:solidFill>
                  </a:tcPr>
                </a:tc>
                <a:extLst>
                  <a:ext uri="{0D108BD9-81ED-4DB2-BD59-A6C34878D82A}">
                    <a16:rowId xmlns:a16="http://schemas.microsoft.com/office/drawing/2014/main" val="10001"/>
                  </a:ext>
                </a:extLst>
              </a:tr>
              <a:tr h="689725">
                <a:tc v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chemeClr val="dk2"/>
                          </a:solidFill>
                          <a:latin typeface="Montserrat Medium"/>
                          <a:ea typeface="Montserrat Medium"/>
                          <a:cs typeface="Montserrat Medium"/>
                          <a:sym typeface="Montserrat Medium"/>
                        </a:rPr>
                        <a:t>Who DECIDES if we get it?</a:t>
                      </a:r>
                      <a:endParaRPr sz="1000" i="1" u="none" strike="noStrike" cap="none">
                        <a:solidFill>
                          <a:schemeClr val="dk2"/>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6F0F1"/>
                    </a:solidFill>
                  </a:tcPr>
                </a:tc>
                <a:extLst>
                  <a:ext uri="{0D108BD9-81ED-4DB2-BD59-A6C34878D82A}">
                    <a16:rowId xmlns:a16="http://schemas.microsoft.com/office/drawing/2014/main" val="10002"/>
                  </a:ext>
                </a:extLst>
              </a:tr>
              <a:tr h="1469850">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rgbClr val="006A71"/>
                          </a:solidFill>
                          <a:latin typeface="Montserrat Medium"/>
                          <a:ea typeface="Montserrat Medium"/>
                          <a:cs typeface="Montserrat Medium"/>
                          <a:sym typeface="Montserrat Medium"/>
                        </a:rPr>
                        <a:t>Why haven’t our people used these resources to achieve their goal?</a:t>
                      </a:r>
                      <a:endParaRPr sz="1000" i="1" u="none" strike="noStrike" cap="none">
                        <a:solidFill>
                          <a:srgbClr val="006A71"/>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FE7EC"/>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chemeClr val="dk2"/>
                          </a:solidFill>
                          <a:latin typeface="Montserrat Medium"/>
                          <a:ea typeface="Montserrat Medium"/>
                          <a:cs typeface="Montserrat Medium"/>
                          <a:sym typeface="Montserrat Medium"/>
                        </a:rPr>
                        <a:t>What do THEY care most about?</a:t>
                      </a:r>
                      <a:endParaRPr sz="1000" u="none" strike="noStrike" cap="none">
                        <a:solidFill>
                          <a:schemeClr val="dk2"/>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6F0F1"/>
                    </a:solidFill>
                  </a:tcPr>
                </a:tc>
                <a:extLst>
                  <a:ext uri="{0D108BD9-81ED-4DB2-BD59-A6C34878D82A}">
                    <a16:rowId xmlns:a16="http://schemas.microsoft.com/office/drawing/2014/main" val="10003"/>
                  </a:ext>
                </a:extLst>
              </a:tr>
              <a:tr h="1469850">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rgbClr val="006A71"/>
                          </a:solidFill>
                          <a:latin typeface="Montserrat Medium"/>
                          <a:ea typeface="Montserrat Medium"/>
                          <a:cs typeface="Montserrat Medium"/>
                          <a:sym typeface="Montserrat Medium"/>
                        </a:rPr>
                        <a:t>How can our people combine their resources in new ways that can achieve their goal? </a:t>
                      </a:r>
                      <a:endParaRPr sz="1000" i="1" u="none" strike="noStrike" cap="none">
                        <a:solidFill>
                          <a:srgbClr val="006A71"/>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FE7EC"/>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i="1" u="none" strike="noStrike" cap="none">
                          <a:solidFill>
                            <a:schemeClr val="dk2"/>
                          </a:solidFill>
                          <a:latin typeface="Montserrat Medium"/>
                          <a:ea typeface="Montserrat Medium"/>
                          <a:cs typeface="Montserrat Medium"/>
                          <a:sym typeface="Montserrat Medium"/>
                        </a:rPr>
                        <a:t>What resources do WE have that THEY want or need? (Often the resources of your constituency need to be withheld, distributed, or organized in new ways)</a:t>
                      </a:r>
                      <a:endParaRPr sz="1000" i="1" u="none" strike="noStrike" cap="none">
                        <a:solidFill>
                          <a:schemeClr val="dk2"/>
                        </a:solidFill>
                        <a:latin typeface="Montserrat Medium"/>
                        <a:ea typeface="Montserrat Medium"/>
                        <a:cs typeface="Montserrat Medium"/>
                        <a:sym typeface="Montserrat Medium"/>
                      </a:endParaRPr>
                    </a:p>
                  </a:txBody>
                  <a:tcPr marL="82550" marR="73025" marT="18425" marB="0">
                    <a:lnL w="38100" cap="flat" cmpd="sng">
                      <a:solidFill>
                        <a:srgbClr val="A3638F"/>
                      </a:solidFill>
                      <a:prstDash val="solid"/>
                      <a:round/>
                      <a:headEnd type="none" w="sm" len="sm"/>
                      <a:tailEnd type="none" w="sm" len="sm"/>
                    </a:lnL>
                    <a:lnR w="38100" cap="flat" cmpd="sng">
                      <a:solidFill>
                        <a:srgbClr val="A3638F"/>
                      </a:solidFill>
                      <a:prstDash val="solid"/>
                      <a:round/>
                      <a:headEnd type="none" w="sm" len="sm"/>
                      <a:tailEnd type="none" w="sm" len="sm"/>
                    </a:lnR>
                    <a:lnT w="38100" cap="flat" cmpd="sng">
                      <a:solidFill>
                        <a:srgbClr val="A3638F"/>
                      </a:solidFill>
                      <a:prstDash val="solid"/>
                      <a:round/>
                      <a:headEnd type="none" w="sm" len="sm"/>
                      <a:tailEnd type="none" w="sm" len="sm"/>
                    </a:lnT>
                    <a:lnB w="38100" cap="flat" cmpd="sng">
                      <a:solidFill>
                        <a:srgbClr val="A3638F"/>
                      </a:solidFill>
                      <a:prstDash val="solid"/>
                      <a:round/>
                      <a:headEnd type="none" w="sm" len="sm"/>
                      <a:tailEnd type="none" w="sm" len="sm"/>
                    </a:lnB>
                    <a:solidFill>
                      <a:srgbClr val="E6F0F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FINAL THEORY OF CHANGE:</a:t>
            </a:r>
            <a:endParaRPr/>
          </a:p>
          <a:p>
            <a:pPr marL="0" lvl="0" indent="0" algn="l" rtl="0">
              <a:spcBef>
                <a:spcPts val="0"/>
              </a:spcBef>
              <a:spcAft>
                <a:spcPts val="0"/>
              </a:spcAft>
              <a:buNone/>
            </a:pPr>
            <a:endParaRPr/>
          </a:p>
          <a:p>
            <a:pPr marL="0" lvl="0" indent="0" algn="l" rtl="0">
              <a:spcBef>
                <a:spcPts val="0"/>
              </a:spcBef>
              <a:spcAft>
                <a:spcPts val="0"/>
              </a:spcAft>
              <a:buNone/>
            </a:pPr>
            <a:r>
              <a:rPr lang="en" b="0"/>
              <a:t>If people use their resources to: </a:t>
            </a:r>
            <a:r>
              <a:rPr lang="en"/>
              <a:t>….</a:t>
            </a:r>
            <a:endParaRPr/>
          </a:p>
          <a:p>
            <a:pPr marL="0" lvl="0" indent="0" algn="l" rtl="0">
              <a:spcBef>
                <a:spcPts val="0"/>
              </a:spcBef>
              <a:spcAft>
                <a:spcPts val="0"/>
              </a:spcAft>
              <a:buNone/>
            </a:pPr>
            <a:endParaRPr/>
          </a:p>
          <a:p>
            <a:pPr marL="0" lvl="0" indent="0" algn="l" rtl="0">
              <a:spcBef>
                <a:spcPts val="0"/>
              </a:spcBef>
              <a:spcAft>
                <a:spcPts val="0"/>
              </a:spcAft>
              <a:buNone/>
            </a:pPr>
            <a:r>
              <a:rPr lang="en" b="0"/>
              <a:t>Then the result will be: </a:t>
            </a:r>
            <a:r>
              <a:rPr lang="en"/>
              <a:t>….</a:t>
            </a:r>
            <a:endParaRPr/>
          </a:p>
          <a:p>
            <a:pPr marL="0" lvl="0" indent="0" algn="l" rtl="0">
              <a:spcBef>
                <a:spcPts val="0"/>
              </a:spcBef>
              <a:spcAft>
                <a:spcPts val="0"/>
              </a:spcAft>
              <a:buNone/>
            </a:pPr>
            <a:endParaRPr/>
          </a:p>
          <a:p>
            <a:pPr marL="0" lvl="0" indent="0" algn="l" rtl="0">
              <a:spcBef>
                <a:spcPts val="0"/>
              </a:spcBef>
              <a:spcAft>
                <a:spcPts val="0"/>
              </a:spcAft>
              <a:buNone/>
            </a:pPr>
            <a:r>
              <a:rPr lang="en" b="0"/>
              <a:t>Because: </a:t>
            </a:r>
            <a:r>
              <a:rPr lang="en"/>
              <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YOUR ORGANIZING STATEMENT (7 MIN)</a:t>
            </a:r>
            <a:endParaRPr/>
          </a:p>
        </p:txBody>
      </p:sp>
      <p:sp>
        <p:nvSpPr>
          <p:cNvPr id="328" name="Google Shape;328;p54"/>
          <p:cNvSpPr txBox="1"/>
          <p:nvPr/>
        </p:nvSpPr>
        <p:spPr>
          <a:xfrm>
            <a:off x="481725" y="1248100"/>
            <a:ext cx="7827900" cy="371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006A71"/>
                </a:solidFill>
                <a:latin typeface="Montserrat"/>
                <a:ea typeface="Montserrat"/>
                <a:cs typeface="Montserrat"/>
                <a:sym typeface="Montserrat"/>
              </a:rPr>
              <a:t>We are organizing </a:t>
            </a:r>
            <a:r>
              <a:rPr lang="en" sz="1800" b="1">
                <a:solidFill>
                  <a:srgbClr val="006A71"/>
                </a:solidFill>
                <a:latin typeface="Montserrat"/>
                <a:ea typeface="Montserrat"/>
                <a:cs typeface="Montserrat"/>
                <a:sym typeface="Montserrat"/>
              </a:rPr>
              <a:t>(who)</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b="1">
                <a:solidFill>
                  <a:srgbClr val="006A71"/>
                </a:solidFill>
                <a:latin typeface="Montserrat"/>
                <a:ea typeface="Montserrat"/>
                <a:cs typeface="Montserrat"/>
                <a:sym typeface="Montserrat"/>
              </a:rPr>
              <a:t> </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To pursue </a:t>
            </a:r>
            <a:r>
              <a:rPr lang="en" sz="1800" b="1">
                <a:solidFill>
                  <a:srgbClr val="006A71"/>
                </a:solidFill>
                <a:latin typeface="Montserrat"/>
                <a:ea typeface="Montserrat"/>
                <a:cs typeface="Montserrat"/>
                <a:sym typeface="Montserrat"/>
              </a:rPr>
              <a:t>(what overarching purpose)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By </a:t>
            </a:r>
            <a:r>
              <a:rPr lang="en" sz="1800" b="1">
                <a:solidFill>
                  <a:srgbClr val="006A71"/>
                </a:solidFill>
                <a:latin typeface="Montserrat"/>
                <a:ea typeface="Montserrat"/>
                <a:cs typeface="Montserrat"/>
                <a:sym typeface="Montserrat"/>
              </a:rPr>
              <a:t>(how: the theory of change)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To achieve </a:t>
            </a:r>
            <a:r>
              <a:rPr lang="en" sz="1800" b="1">
                <a:solidFill>
                  <a:srgbClr val="006A71"/>
                </a:solidFill>
                <a:latin typeface="Montserrat"/>
                <a:ea typeface="Montserrat"/>
                <a:cs typeface="Montserrat"/>
                <a:sym typeface="Montserrat"/>
              </a:rPr>
              <a:t>(what strategic goal/objective)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By </a:t>
            </a:r>
            <a:r>
              <a:rPr lang="en" sz="1800" b="1">
                <a:solidFill>
                  <a:srgbClr val="006A71"/>
                </a:solidFill>
                <a:latin typeface="Montserrat"/>
                <a:ea typeface="Montserrat"/>
                <a:cs typeface="Montserrat"/>
                <a:sym typeface="Montserrat"/>
              </a:rPr>
              <a:t>(when)</a:t>
            </a:r>
            <a:endParaRPr sz="1800" b="1">
              <a:solidFill>
                <a:srgbClr val="006A7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If time - Draw Your Strategic Objective When Achieved</a:t>
            </a:r>
            <a:endParaRPr/>
          </a:p>
        </p:txBody>
      </p:sp>
      <p:sp>
        <p:nvSpPr>
          <p:cNvPr id="334" name="Google Shape;334;p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6"/>
          <p:cNvSpPr txBox="1"/>
          <p:nvPr/>
        </p:nvSpPr>
        <p:spPr>
          <a:xfrm>
            <a:off x="311700" y="596639"/>
            <a:ext cx="8520600" cy="2427000"/>
          </a:xfrm>
          <a:prstGeom prst="rect">
            <a:avLst/>
          </a:prstGeom>
          <a:noFill/>
          <a:ln>
            <a:noFill/>
          </a:ln>
        </p:spPr>
        <p:txBody>
          <a:bodyPr spcFirstLastPara="1" wrap="square" lIns="91425" tIns="91425" rIns="91425" bIns="91425" anchor="ctr" anchorCtr="0">
            <a:normAutofit fontScale="92500" lnSpcReduction="20000"/>
          </a:bodyPr>
          <a:lstStyle/>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COMMUNITY ORGANIZING</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_______</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4100" b="1">
                <a:solidFill>
                  <a:srgbClr val="EFE7EC"/>
                </a:solidFill>
                <a:latin typeface="Montserrat"/>
                <a:ea typeface="Montserrat"/>
                <a:cs typeface="Montserrat"/>
                <a:sym typeface="Montserrat"/>
              </a:rPr>
              <a:t>BREAKOUT ROOM SLIDES</a:t>
            </a:r>
            <a:endParaRPr sz="4100" b="1">
              <a:solidFill>
                <a:srgbClr val="EFE7EC"/>
              </a:solidFill>
              <a:latin typeface="Montserrat"/>
              <a:ea typeface="Montserrat"/>
              <a:cs typeface="Montserrat"/>
              <a:sym typeface="Montserrat"/>
            </a:endParaRPr>
          </a:p>
          <a:p>
            <a:pPr marL="0" lvl="0" indent="0" algn="ctr" rtl="0">
              <a:spcBef>
                <a:spcPts val="0"/>
              </a:spcBef>
              <a:spcAft>
                <a:spcPts val="0"/>
              </a:spcAft>
              <a:buNone/>
            </a:pPr>
            <a:endParaRPr sz="2489" b="1">
              <a:solidFill>
                <a:srgbClr val="EFE7EC"/>
              </a:solidFill>
              <a:latin typeface="Montserrat"/>
              <a:ea typeface="Montserrat"/>
              <a:cs typeface="Montserrat"/>
              <a:sym typeface="Montserrat"/>
            </a:endParaRPr>
          </a:p>
        </p:txBody>
      </p:sp>
      <p:sp>
        <p:nvSpPr>
          <p:cNvPr id="340" name="Google Shape;340;p56"/>
          <p:cNvSpPr txBox="1"/>
          <p:nvPr/>
        </p:nvSpPr>
        <p:spPr>
          <a:xfrm>
            <a:off x="311700" y="3430775"/>
            <a:ext cx="8520600" cy="792600"/>
          </a:xfrm>
          <a:prstGeom prst="rect">
            <a:avLst/>
          </a:prstGeom>
          <a:noFill/>
          <a:ln>
            <a:noFill/>
          </a:ln>
        </p:spPr>
        <p:txBody>
          <a:bodyPr spcFirstLastPara="1" wrap="square" lIns="91425" tIns="91425" rIns="91425" bIns="91425" anchor="ctr" anchorCtr="0">
            <a:normAutofit fontScale="47500" lnSpcReduction="20000"/>
          </a:bodyPr>
          <a:lstStyle/>
          <a:p>
            <a:pPr marL="0" lvl="0" indent="0" algn="ctr" rtl="0">
              <a:spcBef>
                <a:spcPts val="0"/>
              </a:spcBef>
              <a:spcAft>
                <a:spcPts val="0"/>
              </a:spcAft>
              <a:buNone/>
            </a:pPr>
            <a:r>
              <a:rPr lang="en" sz="2300">
                <a:solidFill>
                  <a:srgbClr val="EFE7EC"/>
                </a:solidFill>
                <a:latin typeface="Montserrat"/>
                <a:ea typeface="Montserrat"/>
                <a:cs typeface="Montserrat"/>
                <a:sym typeface="Montserrat"/>
              </a:rPr>
              <a:t>June 21 2026</a:t>
            </a:r>
            <a:endParaRPr sz="2300">
              <a:solidFill>
                <a:srgbClr val="EFE7EC"/>
              </a:solidFill>
              <a:latin typeface="Montserrat"/>
              <a:ea typeface="Montserrat"/>
              <a:cs typeface="Montserrat"/>
              <a:sym typeface="Montserrat"/>
            </a:endParaRPr>
          </a:p>
          <a:p>
            <a:pPr marL="0" lvl="0" indent="0" algn="ctr" rtl="0">
              <a:spcBef>
                <a:spcPts val="0"/>
              </a:spcBef>
              <a:spcAft>
                <a:spcPts val="0"/>
              </a:spcAft>
              <a:buNone/>
            </a:pPr>
            <a:endParaRPr sz="2300">
              <a:solidFill>
                <a:srgbClr val="EFE7EC"/>
              </a:solidFill>
              <a:latin typeface="Montserrat"/>
              <a:ea typeface="Montserrat"/>
              <a:cs typeface="Montserrat"/>
              <a:sym typeface="Montserrat"/>
            </a:endParaRPr>
          </a:p>
          <a:p>
            <a:pPr marL="0" lvl="0" indent="0" algn="ctr" rtl="0">
              <a:spcBef>
                <a:spcPts val="0"/>
              </a:spcBef>
              <a:spcAft>
                <a:spcPts val="0"/>
              </a:spcAft>
              <a:buNone/>
            </a:pPr>
            <a:r>
              <a:rPr lang="en" sz="2489" b="1">
                <a:solidFill>
                  <a:srgbClr val="EFE7EC"/>
                </a:solidFill>
                <a:latin typeface="Montserrat"/>
                <a:ea typeface="Montserrat"/>
                <a:cs typeface="Montserrat"/>
                <a:sym typeface="Montserrat"/>
              </a:rPr>
              <a:t>(Template: Put Name/Group number)</a:t>
            </a:r>
            <a:endParaRPr sz="2489" b="1">
              <a:solidFill>
                <a:srgbClr val="EFE7EC"/>
              </a:solidFill>
              <a:latin typeface="Montserrat"/>
              <a:ea typeface="Montserrat"/>
              <a:cs typeface="Montserrat"/>
              <a:sym typeface="Montserrat"/>
            </a:endParaRPr>
          </a:p>
          <a:p>
            <a:pPr marL="0" lvl="0" indent="0" algn="ctr" rtl="0">
              <a:spcBef>
                <a:spcPts val="0"/>
              </a:spcBef>
              <a:spcAft>
                <a:spcPts val="0"/>
              </a:spcAft>
              <a:buNone/>
            </a:pPr>
            <a:endParaRPr sz="2300">
              <a:solidFill>
                <a:srgbClr val="EFE7EC"/>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7"/>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STRATEGY II</a:t>
            </a:r>
            <a:endParaRPr/>
          </a:p>
        </p:txBody>
      </p:sp>
      <p:sp>
        <p:nvSpPr>
          <p:cNvPr id="346" name="Google Shape;346;p5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Autofit/>
          </a:bodyPr>
          <a:lstStyle/>
          <a:p>
            <a:pPr marL="457200" marR="0" lvl="0" indent="0" algn="ctr" rtl="0">
              <a:lnSpc>
                <a:spcPct val="95000"/>
              </a:lnSpc>
              <a:spcBef>
                <a:spcPts val="0"/>
              </a:spcBef>
              <a:spcAft>
                <a:spcPts val="0"/>
              </a:spcAft>
              <a:buNone/>
            </a:pPr>
            <a:r>
              <a:rPr lang="en" sz="1088" b="1"/>
              <a:t>Goals for this session</a:t>
            </a:r>
            <a:endParaRPr sz="1088" b="1"/>
          </a:p>
          <a:p>
            <a:pPr marL="457200" marR="0" lvl="0" indent="0" algn="ctr" rtl="0">
              <a:lnSpc>
                <a:spcPct val="95000"/>
              </a:lnSpc>
              <a:spcBef>
                <a:spcPts val="0"/>
              </a:spcBef>
              <a:spcAft>
                <a:spcPts val="0"/>
              </a:spcAft>
              <a:buNone/>
            </a:pPr>
            <a:endParaRPr sz="1088" b="1"/>
          </a:p>
          <a:p>
            <a:pPr marL="457200" marR="0" lvl="0" indent="-297656" algn="ctr" rtl="0">
              <a:lnSpc>
                <a:spcPct val="95000"/>
              </a:lnSpc>
              <a:spcBef>
                <a:spcPts val="0"/>
              </a:spcBef>
              <a:spcAft>
                <a:spcPts val="0"/>
              </a:spcAft>
              <a:buSzPts val="1088"/>
              <a:buChar char="●"/>
            </a:pPr>
            <a:r>
              <a:rPr lang="en" sz="1088" b="1"/>
              <a:t>To decide on the tactics that can help you achieve your strategic goal.</a:t>
            </a:r>
            <a:endParaRPr sz="1088" b="1"/>
          </a:p>
          <a:p>
            <a:pPr marL="457200" marR="0" lvl="0" indent="-297656" algn="ctr" rtl="0">
              <a:lnSpc>
                <a:spcPct val="95000"/>
              </a:lnSpc>
              <a:spcBef>
                <a:spcPts val="0"/>
              </a:spcBef>
              <a:spcAft>
                <a:spcPts val="0"/>
              </a:spcAft>
              <a:buSzPts val="1088"/>
              <a:buChar char="●"/>
            </a:pPr>
            <a:r>
              <a:rPr lang="en" sz="1088" b="1"/>
              <a:t>To put those tactics on a campaign timeline culminating in a peak.</a:t>
            </a:r>
            <a:endParaRPr sz="1275">
              <a:solidFill>
                <a:schemeClr val="dk1"/>
              </a:solidFill>
              <a:latin typeface="Arial"/>
              <a:ea typeface="Arial"/>
              <a:cs typeface="Arial"/>
              <a:sym typeface="Arial"/>
            </a:endParaRPr>
          </a:p>
          <a:p>
            <a:pPr marL="457200" lvl="0" indent="-345281" algn="ctr" rtl="0">
              <a:lnSpc>
                <a:spcPct val="80000"/>
              </a:lnSpc>
              <a:spcBef>
                <a:spcPts val="0"/>
              </a:spcBef>
              <a:spcAft>
                <a:spcPts val="0"/>
              </a:spcAft>
              <a:buSzPts val="1838"/>
              <a:buChar char="●"/>
            </a:pPr>
            <a:endParaRPr sz="1838"/>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graphicFrame>
        <p:nvGraphicFramePr>
          <p:cNvPr id="351" name="Google Shape;351;p58"/>
          <p:cNvGraphicFramePr/>
          <p:nvPr/>
        </p:nvGraphicFramePr>
        <p:xfrm>
          <a:off x="299025" y="468538"/>
          <a:ext cx="3000000" cy="3000000"/>
        </p:xfrm>
        <a:graphic>
          <a:graphicData uri="http://schemas.openxmlformats.org/drawingml/2006/table">
            <a:tbl>
              <a:tblPr>
                <a:noFill/>
                <a:tableStyleId>{97AECA5A-C0B2-4705-AEC4-8D7253057892}</a:tableStyleId>
              </a:tblPr>
              <a:tblGrid>
                <a:gridCol w="1256325">
                  <a:extLst>
                    <a:ext uri="{9D8B030D-6E8A-4147-A177-3AD203B41FA5}">
                      <a16:colId xmlns:a16="http://schemas.microsoft.com/office/drawing/2014/main" val="20000"/>
                    </a:ext>
                  </a:extLst>
                </a:gridCol>
                <a:gridCol w="6425000">
                  <a:extLst>
                    <a:ext uri="{9D8B030D-6E8A-4147-A177-3AD203B41FA5}">
                      <a16:colId xmlns:a16="http://schemas.microsoft.com/office/drawing/2014/main" val="20001"/>
                    </a:ext>
                  </a:extLst>
                </a:gridCol>
              </a:tblGrid>
              <a:tr h="449025">
                <a:tc gridSpan="2">
                  <a:txBody>
                    <a:bodyPr/>
                    <a:lstStyle/>
                    <a:p>
                      <a:pPr marL="0" lvl="0" indent="0" algn="l" rtl="0">
                        <a:spcBef>
                          <a:spcPts val="0"/>
                        </a:spcBef>
                        <a:spcAft>
                          <a:spcPts val="0"/>
                        </a:spcAft>
                        <a:buNone/>
                      </a:pPr>
                      <a:r>
                        <a:rPr lang="en" b="1">
                          <a:solidFill>
                            <a:srgbClr val="006A71"/>
                          </a:solidFill>
                          <a:latin typeface="Montserrat"/>
                          <a:ea typeface="Montserrat"/>
                          <a:cs typeface="Montserrat"/>
                          <a:sym typeface="Montserrat"/>
                        </a:rPr>
                        <a:t>TEAM PRACTICE: STRATEGY 2 (55 MIN)</a:t>
                      </a:r>
                      <a:endParaRPr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78550">
                <a:tc>
                  <a:txBody>
                    <a:bodyPr/>
                    <a:lstStyle/>
                    <a:p>
                      <a:pPr marL="0" lvl="0" indent="0" algn="l" rtl="0">
                        <a:spcBef>
                          <a:spcPts val="0"/>
                        </a:spcBef>
                        <a:spcAft>
                          <a:spcPts val="0"/>
                        </a:spcAft>
                        <a:buNone/>
                      </a:pPr>
                      <a:r>
                        <a:rPr lang="en" b="1">
                          <a:solidFill>
                            <a:srgbClr val="006A71"/>
                          </a:solidFill>
                        </a:rPr>
                        <a:t>3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SET UP:  </a:t>
                      </a:r>
                      <a:r>
                        <a:rPr lang="en" sz="1000">
                          <a:solidFill>
                            <a:srgbClr val="006A71"/>
                          </a:solidFill>
                          <a:latin typeface="Open Sans"/>
                          <a:ea typeface="Open Sans"/>
                          <a:cs typeface="Open Sans"/>
                          <a:sym typeface="Open Sans"/>
                        </a:rPr>
                        <a:t>Gather in your team. Nominate a timekeeper and scribe. Review agenda and clarify concepts.      </a:t>
                      </a:r>
                      <a:r>
                        <a:rPr lang="en" sz="1000">
                          <a:solidFill>
                            <a:schemeClr val="dk1"/>
                          </a:solidFill>
                          <a:latin typeface="Open Sans"/>
                          <a:ea typeface="Open Sans"/>
                          <a:cs typeface="Open Sans"/>
                          <a:sym typeface="Open Sans"/>
                        </a:rPr>
                        <a:t>    </a:t>
                      </a:r>
                      <a:endParaRPr>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449025">
                <a:tc>
                  <a:txBody>
                    <a:bodyPr/>
                    <a:lstStyle/>
                    <a:p>
                      <a:pPr marL="0" lvl="0" indent="0" algn="l" rtl="0">
                        <a:spcBef>
                          <a:spcPts val="0"/>
                        </a:spcBef>
                        <a:spcAft>
                          <a:spcPts val="0"/>
                        </a:spcAft>
                        <a:buNone/>
                      </a:pPr>
                      <a:r>
                        <a:rPr lang="en" b="1">
                          <a:solidFill>
                            <a:srgbClr val="006A71"/>
                          </a:solidFill>
                        </a:rPr>
                        <a:t>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REVIEW:</a:t>
                      </a:r>
                      <a:r>
                        <a:rPr lang="en" sz="1000">
                          <a:solidFill>
                            <a:srgbClr val="006A71"/>
                          </a:solidFill>
                          <a:latin typeface="Open Sans"/>
                          <a:ea typeface="Open Sans"/>
                          <a:cs typeface="Open Sans"/>
                          <a:sym typeface="Open Sans"/>
                        </a:rPr>
                        <a:t> Review your theory of change and strategic goal. Incorporate any feedback from Strategy I.                                                       </a:t>
                      </a:r>
                      <a:endParaRPr sz="1000">
                        <a:solidFill>
                          <a:srgbClr val="006A71"/>
                        </a:solidFill>
                        <a:latin typeface="Open Sans"/>
                        <a:ea typeface="Open Sans"/>
                        <a:cs typeface="Open Sans"/>
                        <a:sym typeface="Open Sans"/>
                      </a:endParaRPr>
                    </a:p>
                    <a:p>
                      <a:pPr marL="0" lvl="0" indent="0" algn="l" rtl="0">
                        <a:spcBef>
                          <a:spcPts val="0"/>
                        </a:spcBef>
                        <a:spcAft>
                          <a:spcPts val="0"/>
                        </a:spcAft>
                        <a:buNone/>
                      </a:pP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416175">
                <a:tc>
                  <a:txBody>
                    <a:bodyPr/>
                    <a:lstStyle/>
                    <a:p>
                      <a:pPr marL="0" lvl="0" indent="0" algn="l" rtl="0">
                        <a:spcBef>
                          <a:spcPts val="0"/>
                        </a:spcBef>
                        <a:spcAft>
                          <a:spcPts val="0"/>
                        </a:spcAft>
                        <a:buNone/>
                      </a:pPr>
                      <a:r>
                        <a:rPr lang="en" b="1">
                          <a:solidFill>
                            <a:srgbClr val="006A71"/>
                          </a:solidFill>
                        </a:rPr>
                        <a:t>15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chemeClr val="accent1"/>
                          </a:solidFill>
                          <a:latin typeface="Open Sans"/>
                          <a:ea typeface="Open Sans"/>
                          <a:cs typeface="Open Sans"/>
                          <a:sym typeface="Open Sans"/>
                        </a:rPr>
                        <a:t>TACTICS: </a:t>
                      </a:r>
                      <a:r>
                        <a:rPr lang="en" sz="1000">
                          <a:solidFill>
                            <a:schemeClr val="accent1"/>
                          </a:solidFill>
                          <a:latin typeface="Open Sans"/>
                          <a:ea typeface="Open Sans"/>
                          <a:cs typeface="Open Sans"/>
                          <a:sym typeface="Open Sans"/>
                        </a:rPr>
                        <a:t>What tactics can help you achieve your goal?</a:t>
                      </a:r>
                      <a:endParaRPr>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652625">
                <a:tc>
                  <a:txBody>
                    <a:bodyPr/>
                    <a:lstStyle/>
                    <a:p>
                      <a:pPr marL="0" lvl="0" indent="0" algn="l" rtl="0">
                        <a:spcBef>
                          <a:spcPts val="0"/>
                        </a:spcBef>
                        <a:spcAft>
                          <a:spcPts val="0"/>
                        </a:spcAft>
                        <a:buNone/>
                      </a:pPr>
                      <a:r>
                        <a:rPr lang="en" b="1">
                          <a:solidFill>
                            <a:srgbClr val="006A71"/>
                          </a:solidFill>
                        </a:rPr>
                        <a:t>15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TIMELINE:  ً</a:t>
                      </a:r>
                      <a:r>
                        <a:rPr lang="en" sz="1000">
                          <a:solidFill>
                            <a:srgbClr val="006A71"/>
                          </a:solidFill>
                          <a:latin typeface="Open Sans"/>
                          <a:ea typeface="Open Sans"/>
                          <a:cs typeface="Open Sans"/>
                          <a:sym typeface="Open Sans"/>
                        </a:rPr>
                        <a:t>Sequence your timeline.</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652625">
                <a:tc>
                  <a:txBody>
                    <a:bodyPr/>
                    <a:lstStyle/>
                    <a:p>
                      <a:pPr marL="0" lvl="0" indent="0" algn="l" rtl="0">
                        <a:spcBef>
                          <a:spcPts val="0"/>
                        </a:spcBef>
                        <a:spcAft>
                          <a:spcPts val="0"/>
                        </a:spcAft>
                        <a:buNone/>
                      </a:pPr>
                      <a:r>
                        <a:rPr lang="en" b="1">
                          <a:solidFill>
                            <a:srgbClr val="006A71"/>
                          </a:solidFill>
                        </a:rPr>
                        <a:t>15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BRAINSTORM &amp; VISUALIZE: </a:t>
                      </a:r>
                      <a:r>
                        <a:rPr lang="en" sz="1000">
                          <a:solidFill>
                            <a:srgbClr val="006A71"/>
                          </a:solidFill>
                          <a:latin typeface="Open Sans"/>
                          <a:ea typeface="Open Sans"/>
                          <a:cs typeface="Open Sans"/>
                          <a:sym typeface="Open Sans"/>
                        </a:rPr>
                        <a:t>Brainstorm and visualize your kickoff tactics using the worksheet.      </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99200">
                <a:tc>
                  <a:txBody>
                    <a:bodyPr/>
                    <a:lstStyle/>
                    <a:p>
                      <a:pPr marL="0" lvl="0" indent="0" algn="l" rtl="0">
                        <a:spcBef>
                          <a:spcPts val="0"/>
                        </a:spcBef>
                        <a:spcAft>
                          <a:spcPts val="0"/>
                        </a:spcAft>
                        <a:buNone/>
                      </a:pPr>
                      <a:r>
                        <a:rPr lang="en" b="1">
                          <a:solidFill>
                            <a:srgbClr val="006A71"/>
                          </a:solidFill>
                        </a:rPr>
                        <a:t>2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RETURN TO MAIN ROOM</a:t>
                      </a:r>
                      <a:endParaRPr sz="1000" b="1">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REVIEW: ORGANIZING STATEMENT (5 MIN)</a:t>
            </a:r>
            <a:endParaRPr/>
          </a:p>
        </p:txBody>
      </p:sp>
      <p:sp>
        <p:nvSpPr>
          <p:cNvPr id="357" name="Google Shape;357;p59"/>
          <p:cNvSpPr txBox="1"/>
          <p:nvPr/>
        </p:nvSpPr>
        <p:spPr>
          <a:xfrm>
            <a:off x="481725" y="1248100"/>
            <a:ext cx="7827900" cy="371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006A71"/>
                </a:solidFill>
                <a:latin typeface="Montserrat"/>
                <a:ea typeface="Montserrat"/>
                <a:cs typeface="Montserrat"/>
                <a:sym typeface="Montserrat"/>
              </a:rPr>
              <a:t>We are organizing </a:t>
            </a:r>
            <a:r>
              <a:rPr lang="en" sz="1800" b="1">
                <a:solidFill>
                  <a:srgbClr val="006A71"/>
                </a:solidFill>
                <a:latin typeface="Montserrat"/>
                <a:ea typeface="Montserrat"/>
                <a:cs typeface="Montserrat"/>
                <a:sym typeface="Montserrat"/>
              </a:rPr>
              <a:t>(who)</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b="1">
                <a:solidFill>
                  <a:srgbClr val="006A71"/>
                </a:solidFill>
                <a:latin typeface="Montserrat"/>
                <a:ea typeface="Montserrat"/>
                <a:cs typeface="Montserrat"/>
                <a:sym typeface="Montserrat"/>
              </a:rPr>
              <a:t> </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To pursue </a:t>
            </a:r>
            <a:r>
              <a:rPr lang="en" sz="1800" b="1">
                <a:solidFill>
                  <a:srgbClr val="006A71"/>
                </a:solidFill>
                <a:latin typeface="Montserrat"/>
                <a:ea typeface="Montserrat"/>
                <a:cs typeface="Montserrat"/>
                <a:sym typeface="Montserrat"/>
              </a:rPr>
              <a:t>(what overarching purpose)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By </a:t>
            </a:r>
            <a:r>
              <a:rPr lang="en" sz="1800" b="1">
                <a:solidFill>
                  <a:srgbClr val="006A71"/>
                </a:solidFill>
                <a:latin typeface="Montserrat"/>
                <a:ea typeface="Montserrat"/>
                <a:cs typeface="Montserrat"/>
                <a:sym typeface="Montserrat"/>
              </a:rPr>
              <a:t>(how: the theory of change)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To achieve </a:t>
            </a:r>
            <a:r>
              <a:rPr lang="en" sz="1800" b="1">
                <a:solidFill>
                  <a:srgbClr val="006A71"/>
                </a:solidFill>
                <a:latin typeface="Montserrat"/>
                <a:ea typeface="Montserrat"/>
                <a:cs typeface="Montserrat"/>
                <a:sym typeface="Montserrat"/>
              </a:rPr>
              <a:t>(what strategic goal/objective)</a:t>
            </a: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endParaRPr sz="1800" b="1">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800">
                <a:solidFill>
                  <a:srgbClr val="006A71"/>
                </a:solidFill>
                <a:latin typeface="Montserrat"/>
                <a:ea typeface="Montserrat"/>
                <a:cs typeface="Montserrat"/>
                <a:sym typeface="Montserrat"/>
              </a:rPr>
              <a:t>By </a:t>
            </a:r>
            <a:r>
              <a:rPr lang="en" sz="1800" b="1">
                <a:solidFill>
                  <a:srgbClr val="006A71"/>
                </a:solidFill>
                <a:latin typeface="Montserrat"/>
                <a:ea typeface="Montserrat"/>
                <a:cs typeface="Montserrat"/>
                <a:sym typeface="Montserrat"/>
              </a:rPr>
              <a:t>(when)</a:t>
            </a:r>
            <a:endParaRPr sz="1800" b="1">
              <a:solidFill>
                <a:srgbClr val="006A7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TACTICS (15 MIN)</a:t>
            </a:r>
            <a:endParaRPr/>
          </a:p>
        </p:txBody>
      </p:sp>
      <p:sp>
        <p:nvSpPr>
          <p:cNvPr id="363" name="Google Shape;363;p60"/>
          <p:cNvSpPr txBox="1">
            <a:spLocks noGrp="1"/>
          </p:cNvSpPr>
          <p:nvPr>
            <p:ph type="body" idx="1"/>
          </p:nvPr>
        </p:nvSpPr>
        <p:spPr>
          <a:xfrm>
            <a:off x="311700" y="1255775"/>
            <a:ext cx="7341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000"/>
              <a:buFont typeface="Arial"/>
              <a:buNone/>
            </a:pPr>
            <a:r>
              <a:rPr lang="en" sz="1400">
                <a:solidFill>
                  <a:srgbClr val="006A71"/>
                </a:solidFill>
              </a:rPr>
              <a:t>As a team, brainstorm as many tactics as you can in 10 minutes on flipchart paper. Your tactics should be based on your theory of change. How will you organize your constituency’s resources to create the change they want? Good tactics are based in the culture and experience of your people and reflect your values.</a:t>
            </a:r>
            <a:endParaRPr sz="1400">
              <a:solidFill>
                <a:srgbClr val="006A71"/>
              </a:solidFill>
            </a:endParaRPr>
          </a:p>
          <a:p>
            <a:pPr marL="0" lvl="0" indent="0" algn="l" rtl="0">
              <a:spcBef>
                <a:spcPts val="1200"/>
              </a:spcBef>
              <a:spcAft>
                <a:spcPts val="0"/>
              </a:spcAft>
              <a:buClr>
                <a:schemeClr val="dk1"/>
              </a:buClr>
              <a:buSzPts val="1000"/>
              <a:buFont typeface="Arial"/>
              <a:buNone/>
            </a:pPr>
            <a:r>
              <a:rPr lang="en" sz="1400">
                <a:solidFill>
                  <a:srgbClr val="006A71"/>
                </a:solidFill>
              </a:rPr>
              <a:t>Then</a:t>
            </a:r>
            <a:r>
              <a:rPr lang="en" sz="1400" i="1">
                <a:solidFill>
                  <a:srgbClr val="006A71"/>
                </a:solidFill>
              </a:rPr>
              <a:t> decide on the top three</a:t>
            </a:r>
            <a:r>
              <a:rPr lang="en" sz="1400">
                <a:solidFill>
                  <a:srgbClr val="006A71"/>
                </a:solidFill>
              </a:rPr>
              <a:t>, using the following criteria: do they make good use of your resources? Do they build capacity? Do they help you to achieve your goal? </a:t>
            </a:r>
            <a:endParaRPr sz="1400">
              <a:solidFill>
                <a:srgbClr val="006A71"/>
              </a:solidFill>
            </a:endParaRPr>
          </a:p>
          <a:p>
            <a:pPr marL="0" lvl="0" indent="0" algn="l" rtl="0">
              <a:spcBef>
                <a:spcPts val="1000"/>
              </a:spcBef>
              <a:spcAft>
                <a:spcPts val="1000"/>
              </a:spcAft>
              <a:buClr>
                <a:schemeClr val="dk1"/>
              </a:buClr>
              <a:buSzPts val="1000"/>
              <a:buFont typeface="Arial"/>
              <a:buNone/>
            </a:pPr>
            <a:endParaRPr sz="2200">
              <a:solidFill>
                <a:srgbClr val="006A7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makes tactics effective?</a:t>
            </a:r>
            <a:endParaRPr/>
          </a:p>
        </p:txBody>
      </p:sp>
      <p:sp>
        <p:nvSpPr>
          <p:cNvPr id="369" name="Google Shape;369;p61"/>
          <p:cNvSpPr/>
          <p:nvPr/>
        </p:nvSpPr>
        <p:spPr>
          <a:xfrm>
            <a:off x="592550" y="2628160"/>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Motivational</a:t>
            </a:r>
            <a:endParaRPr sz="1800" b="1">
              <a:solidFill>
                <a:schemeClr val="lt1"/>
              </a:solidFill>
              <a:latin typeface="Montserrat"/>
              <a:ea typeface="Montserrat"/>
              <a:cs typeface="Montserrat"/>
              <a:sym typeface="Montserrat"/>
            </a:endParaRPr>
          </a:p>
        </p:txBody>
      </p:sp>
      <p:sp>
        <p:nvSpPr>
          <p:cNvPr id="370" name="Google Shape;370;p61"/>
          <p:cNvSpPr/>
          <p:nvPr/>
        </p:nvSpPr>
        <p:spPr>
          <a:xfrm>
            <a:off x="592550" y="1332510"/>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Strategic</a:t>
            </a:r>
            <a:endParaRPr sz="1800" b="1">
              <a:solidFill>
                <a:schemeClr val="lt1"/>
              </a:solidFill>
              <a:latin typeface="Montserrat"/>
              <a:ea typeface="Montserrat"/>
              <a:cs typeface="Montserrat"/>
              <a:sym typeface="Montserrat"/>
            </a:endParaRPr>
          </a:p>
        </p:txBody>
      </p:sp>
      <p:sp>
        <p:nvSpPr>
          <p:cNvPr id="371" name="Google Shape;371;p61"/>
          <p:cNvSpPr/>
          <p:nvPr/>
        </p:nvSpPr>
        <p:spPr>
          <a:xfrm>
            <a:off x="592550" y="3923810"/>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Build leadership</a:t>
            </a:r>
            <a:endParaRPr sz="1800" b="1">
              <a:solidFill>
                <a:schemeClr val="lt1"/>
              </a:solidFill>
              <a:latin typeface="Montserrat"/>
              <a:ea typeface="Montserrat"/>
              <a:cs typeface="Montserrat"/>
              <a:sym typeface="Montserrat"/>
            </a:endParaRPr>
          </a:p>
        </p:txBody>
      </p:sp>
      <p:sp>
        <p:nvSpPr>
          <p:cNvPr id="372" name="Google Shape;372;p61"/>
          <p:cNvSpPr txBox="1">
            <a:spLocks noGrp="1"/>
          </p:cNvSpPr>
          <p:nvPr>
            <p:ph type="body" idx="4294967295"/>
          </p:nvPr>
        </p:nvSpPr>
        <p:spPr>
          <a:xfrm>
            <a:off x="2444250" y="1182510"/>
            <a:ext cx="6388200" cy="1087500"/>
          </a:xfrm>
          <a:prstGeom prst="rect">
            <a:avLst/>
          </a:prstGeom>
          <a:noFill/>
        </p:spPr>
        <p:txBody>
          <a:bodyPr spcFirstLastPara="1" wrap="square" lIns="91425" tIns="91425" rIns="91425" bIns="91425" anchor="ctr" anchorCtr="0">
            <a:normAutofit lnSpcReduction="10000"/>
          </a:bodyPr>
          <a:lstStyle/>
          <a:p>
            <a:pPr marL="457200" lvl="0" indent="-317500" algn="l" rtl="0">
              <a:spcBef>
                <a:spcPts val="0"/>
              </a:spcBef>
              <a:spcAft>
                <a:spcPts val="0"/>
              </a:spcAft>
              <a:buClr>
                <a:srgbClr val="434343"/>
              </a:buClr>
              <a:buSzPts val="1400"/>
              <a:buChar char="●"/>
            </a:pPr>
            <a:r>
              <a:rPr lang="en" sz="1400">
                <a:solidFill>
                  <a:srgbClr val="434343"/>
                </a:solidFill>
              </a:rPr>
              <a:t>Does it help us achieve our </a:t>
            </a:r>
            <a:r>
              <a:rPr lang="en" sz="1400" b="1">
                <a:solidFill>
                  <a:srgbClr val="434343"/>
                </a:solidFill>
              </a:rPr>
              <a:t>strategic goal</a:t>
            </a:r>
            <a:r>
              <a:rPr lang="en" sz="1400">
                <a:solidFill>
                  <a:srgbClr val="434343"/>
                </a:solidFill>
              </a:rPr>
              <a:t>?</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Is it rooted in our </a:t>
            </a:r>
            <a:r>
              <a:rPr lang="en" sz="1400" b="1">
                <a:solidFill>
                  <a:srgbClr val="434343"/>
                </a:solidFill>
              </a:rPr>
              <a:t>theory of change</a:t>
            </a:r>
            <a:r>
              <a:rPr lang="en" sz="1400">
                <a:solidFill>
                  <a:srgbClr val="434343"/>
                </a:solidFill>
              </a:rPr>
              <a:t>?</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Does it use and build on our </a:t>
            </a:r>
            <a:r>
              <a:rPr lang="en" sz="1400" b="1">
                <a:solidFill>
                  <a:srgbClr val="434343"/>
                </a:solidFill>
              </a:rPr>
              <a:t>resources</a:t>
            </a:r>
            <a:r>
              <a:rPr lang="en" sz="1400">
                <a:solidFill>
                  <a:srgbClr val="434343"/>
                </a:solidFill>
              </a:rPr>
              <a:t>?</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Does it </a:t>
            </a:r>
            <a:r>
              <a:rPr lang="en" sz="1400" b="1">
                <a:solidFill>
                  <a:srgbClr val="434343"/>
                </a:solidFill>
              </a:rPr>
              <a:t>create pressure</a:t>
            </a:r>
            <a:r>
              <a:rPr lang="en" sz="1400">
                <a:solidFill>
                  <a:srgbClr val="434343"/>
                </a:solidFill>
              </a:rPr>
              <a:t> against opposition (decision maker)?</a:t>
            </a:r>
            <a:endParaRPr sz="1400">
              <a:solidFill>
                <a:srgbClr val="434343"/>
              </a:solidFill>
            </a:endParaRPr>
          </a:p>
        </p:txBody>
      </p:sp>
      <p:sp>
        <p:nvSpPr>
          <p:cNvPr id="373" name="Google Shape;373;p61"/>
          <p:cNvSpPr txBox="1">
            <a:spLocks noGrp="1"/>
          </p:cNvSpPr>
          <p:nvPr>
            <p:ph type="body" idx="4294967295"/>
          </p:nvPr>
        </p:nvSpPr>
        <p:spPr>
          <a:xfrm>
            <a:off x="2444250" y="2478160"/>
            <a:ext cx="6388200" cy="1087500"/>
          </a:xfrm>
          <a:prstGeom prst="rect">
            <a:avLst/>
          </a:prstGeom>
          <a:noFill/>
        </p:spPr>
        <p:txBody>
          <a:bodyPr spcFirstLastPara="1" wrap="square" lIns="91425" tIns="91425" rIns="91425" bIns="91425" anchor="ctr" anchorCtr="0">
            <a:normAutofit lnSpcReduction="10000"/>
          </a:bodyPr>
          <a:lstStyle/>
          <a:p>
            <a:pPr marL="457200" lvl="0" indent="-317500" algn="l" rtl="0">
              <a:spcBef>
                <a:spcPts val="0"/>
              </a:spcBef>
              <a:spcAft>
                <a:spcPts val="0"/>
              </a:spcAft>
              <a:buClr>
                <a:srgbClr val="434343"/>
              </a:buClr>
              <a:buSzPts val="1400"/>
              <a:buChar char="●"/>
            </a:pPr>
            <a:r>
              <a:rPr lang="en" sz="1400">
                <a:solidFill>
                  <a:srgbClr val="434343"/>
                </a:solidFill>
              </a:rPr>
              <a:t>Does it enable us to experience </a:t>
            </a:r>
            <a:r>
              <a:rPr lang="en" sz="1400" b="1">
                <a:solidFill>
                  <a:srgbClr val="434343"/>
                </a:solidFill>
              </a:rPr>
              <a:t>solidarity, self-efficacy and hope </a:t>
            </a:r>
            <a:r>
              <a:rPr lang="en" sz="1400">
                <a:solidFill>
                  <a:srgbClr val="434343"/>
                </a:solidFill>
              </a:rPr>
              <a:t>through courage?</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Is it </a:t>
            </a:r>
            <a:r>
              <a:rPr lang="en" sz="1400" b="1">
                <a:solidFill>
                  <a:srgbClr val="434343"/>
                </a:solidFill>
              </a:rPr>
              <a:t>fun, creative, and exciting</a:t>
            </a:r>
            <a:r>
              <a:rPr lang="en" sz="1400">
                <a:solidFill>
                  <a:srgbClr val="434343"/>
                </a:solidFill>
              </a:rPr>
              <a:t>? Does it </a:t>
            </a:r>
            <a:r>
              <a:rPr lang="en" sz="1400" b="1">
                <a:solidFill>
                  <a:srgbClr val="434343"/>
                </a:solidFill>
              </a:rPr>
              <a:t>deepen commitment</a:t>
            </a:r>
            <a:r>
              <a:rPr lang="en" sz="1400">
                <a:solidFill>
                  <a:srgbClr val="434343"/>
                </a:solidFill>
              </a:rPr>
              <a:t>?</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Can </a:t>
            </a:r>
            <a:r>
              <a:rPr lang="en" sz="1400" b="1">
                <a:solidFill>
                  <a:srgbClr val="434343"/>
                </a:solidFill>
              </a:rPr>
              <a:t>anyone</a:t>
            </a:r>
            <a:r>
              <a:rPr lang="en" sz="1400">
                <a:solidFill>
                  <a:srgbClr val="434343"/>
                </a:solidFill>
              </a:rPr>
              <a:t> from our constituency join? (Is it </a:t>
            </a:r>
            <a:r>
              <a:rPr lang="en" sz="1400" b="1">
                <a:solidFill>
                  <a:srgbClr val="434343"/>
                </a:solidFill>
              </a:rPr>
              <a:t>accessible</a:t>
            </a:r>
            <a:r>
              <a:rPr lang="en" sz="1400">
                <a:solidFill>
                  <a:srgbClr val="434343"/>
                </a:solidFill>
              </a:rPr>
              <a:t>?)</a:t>
            </a:r>
            <a:endParaRPr sz="1400">
              <a:solidFill>
                <a:srgbClr val="434343"/>
              </a:solidFill>
            </a:endParaRPr>
          </a:p>
        </p:txBody>
      </p:sp>
      <p:sp>
        <p:nvSpPr>
          <p:cNvPr id="374" name="Google Shape;374;p61"/>
          <p:cNvSpPr txBox="1">
            <a:spLocks noGrp="1"/>
          </p:cNvSpPr>
          <p:nvPr>
            <p:ph type="body" idx="4294967295"/>
          </p:nvPr>
        </p:nvSpPr>
        <p:spPr>
          <a:xfrm>
            <a:off x="2444250" y="3773810"/>
            <a:ext cx="6388200" cy="1087500"/>
          </a:xfrm>
          <a:prstGeom prst="rect">
            <a:avLst/>
          </a:prstGeom>
          <a:noFill/>
        </p:spPr>
        <p:txBody>
          <a:bodyPr spcFirstLastPara="1" wrap="square" lIns="91425" tIns="91425" rIns="91425" bIns="91425" anchor="ctr" anchorCtr="0">
            <a:normAutofit/>
          </a:bodyPr>
          <a:lstStyle/>
          <a:p>
            <a:pPr marL="457200" lvl="0" indent="-317500" algn="l" rtl="0">
              <a:spcBef>
                <a:spcPts val="0"/>
              </a:spcBef>
              <a:spcAft>
                <a:spcPts val="0"/>
              </a:spcAft>
              <a:buClr>
                <a:srgbClr val="434343"/>
              </a:buClr>
              <a:buSzPts val="1400"/>
              <a:buChar char="●"/>
            </a:pPr>
            <a:r>
              <a:rPr lang="en" sz="1400">
                <a:solidFill>
                  <a:srgbClr val="434343"/>
                </a:solidFill>
              </a:rPr>
              <a:t>Does it </a:t>
            </a:r>
            <a:r>
              <a:rPr lang="en" sz="1400" b="1">
                <a:solidFill>
                  <a:srgbClr val="434343"/>
                </a:solidFill>
              </a:rPr>
              <a:t>support and celebrate the growth</a:t>
            </a:r>
            <a:r>
              <a:rPr lang="en" sz="1400">
                <a:solidFill>
                  <a:srgbClr val="434343"/>
                </a:solidFill>
              </a:rPr>
              <a:t> of our </a:t>
            </a:r>
            <a:r>
              <a:rPr lang="en" sz="1400" b="1">
                <a:solidFill>
                  <a:srgbClr val="434343"/>
                </a:solidFill>
              </a:rPr>
              <a:t>people</a:t>
            </a:r>
            <a:r>
              <a:rPr lang="en" sz="1400">
                <a:solidFill>
                  <a:srgbClr val="434343"/>
                </a:solidFill>
              </a:rPr>
              <a:t> and our </a:t>
            </a:r>
            <a:r>
              <a:rPr lang="en" sz="1400" b="1">
                <a:solidFill>
                  <a:srgbClr val="434343"/>
                </a:solidFill>
              </a:rPr>
              <a:t>organization</a:t>
            </a:r>
            <a:r>
              <a:rPr lang="en" sz="1400">
                <a:solidFill>
                  <a:srgbClr val="434343"/>
                </a:solidFill>
              </a:rPr>
              <a:t>? Does it bring in </a:t>
            </a:r>
            <a:r>
              <a:rPr lang="en" sz="1400" b="1">
                <a:solidFill>
                  <a:srgbClr val="434343"/>
                </a:solidFill>
              </a:rPr>
              <a:t>new people</a:t>
            </a:r>
            <a:r>
              <a:rPr lang="en" sz="1400">
                <a:solidFill>
                  <a:srgbClr val="434343"/>
                </a:solidFill>
              </a:rPr>
              <a:t>?</a:t>
            </a:r>
            <a:endParaRPr sz="1400">
              <a:solidFill>
                <a:srgbClr val="434343"/>
              </a:solidFill>
            </a:endParaRPr>
          </a:p>
          <a:p>
            <a:pPr marL="457200" lvl="0" indent="-317500" algn="l" rtl="0">
              <a:spcBef>
                <a:spcPts val="0"/>
              </a:spcBef>
              <a:spcAft>
                <a:spcPts val="0"/>
              </a:spcAft>
              <a:buClr>
                <a:srgbClr val="434343"/>
              </a:buClr>
              <a:buSzPts val="1400"/>
              <a:buChar char="●"/>
            </a:pPr>
            <a:r>
              <a:rPr lang="en" sz="1400">
                <a:solidFill>
                  <a:srgbClr val="434343"/>
                </a:solidFill>
              </a:rPr>
              <a:t>Are we </a:t>
            </a:r>
            <a:r>
              <a:rPr lang="en" sz="1400" b="1">
                <a:solidFill>
                  <a:srgbClr val="434343"/>
                </a:solidFill>
              </a:rPr>
              <a:t>learning</a:t>
            </a:r>
            <a:r>
              <a:rPr lang="en" sz="1400">
                <a:solidFill>
                  <a:srgbClr val="434343"/>
                </a:solidFill>
              </a:rPr>
              <a:t> as we go?</a:t>
            </a:r>
            <a:endParaRPr sz="1400">
              <a:solidFill>
                <a:srgbClr val="434343"/>
              </a:solidFill>
            </a:endParaRPr>
          </a:p>
        </p:txBody>
      </p:sp>
      <p:cxnSp>
        <p:nvCxnSpPr>
          <p:cNvPr id="375" name="Google Shape;375;p61"/>
          <p:cNvCxnSpPr/>
          <p:nvPr/>
        </p:nvCxnSpPr>
        <p:spPr>
          <a:xfrm>
            <a:off x="311690" y="2375885"/>
            <a:ext cx="8520600" cy="0"/>
          </a:xfrm>
          <a:prstGeom prst="straightConnector1">
            <a:avLst/>
          </a:prstGeom>
          <a:noFill/>
          <a:ln w="9525" cap="flat" cmpd="sng">
            <a:solidFill>
              <a:srgbClr val="434343"/>
            </a:solidFill>
            <a:prstDash val="dash"/>
            <a:round/>
            <a:headEnd type="none" w="med" len="med"/>
            <a:tailEnd type="none" w="med" len="med"/>
          </a:ln>
        </p:spPr>
      </p:cxnSp>
      <p:cxnSp>
        <p:nvCxnSpPr>
          <p:cNvPr id="376" name="Google Shape;376;p61"/>
          <p:cNvCxnSpPr/>
          <p:nvPr/>
        </p:nvCxnSpPr>
        <p:spPr>
          <a:xfrm>
            <a:off x="311690" y="3671535"/>
            <a:ext cx="8520600" cy="0"/>
          </a:xfrm>
          <a:prstGeom prst="straightConnector1">
            <a:avLst/>
          </a:prstGeom>
          <a:noFill/>
          <a:ln w="9525" cap="flat" cmpd="sng">
            <a:solidFill>
              <a:srgbClr val="434343"/>
            </a:solidFill>
            <a:prstDash val="dash"/>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62"/>
          <p:cNvSpPr txBox="1">
            <a:spLocks noGrp="1"/>
          </p:cNvSpPr>
          <p:nvPr>
            <p:ph type="title"/>
          </p:nvPr>
        </p:nvSpPr>
        <p:spPr>
          <a:xfrm>
            <a:off x="241650" y="109950"/>
            <a:ext cx="7384800" cy="763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77778"/>
              <a:buNone/>
            </a:pPr>
            <a:r>
              <a:rPr lang="en" sz="4000"/>
              <a:t>Tactics Brainstorm – Team</a:t>
            </a:r>
            <a:endParaRPr sz="4000"/>
          </a:p>
        </p:txBody>
      </p:sp>
      <p:sp>
        <p:nvSpPr>
          <p:cNvPr id="382" name="Google Shape;382;p62"/>
          <p:cNvSpPr txBox="1"/>
          <p:nvPr/>
        </p:nvSpPr>
        <p:spPr>
          <a:xfrm>
            <a:off x="338763" y="967750"/>
            <a:ext cx="4170300" cy="48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 sz="1800" b="1" i="0" u="none" strike="noStrike" cap="none">
                <a:solidFill>
                  <a:srgbClr val="000000"/>
                </a:solidFill>
                <a:latin typeface="Poppins"/>
                <a:ea typeface="Poppins"/>
                <a:cs typeface="Poppins"/>
                <a:sym typeface="Poppins"/>
              </a:rPr>
              <a:t>Relational tactics</a:t>
            </a:r>
            <a:endParaRPr sz="900" b="1" i="0" u="none" strike="noStrike" cap="none">
              <a:solidFill>
                <a:srgbClr val="000000"/>
              </a:solidFill>
              <a:latin typeface="Poppins"/>
              <a:ea typeface="Poppins"/>
              <a:cs typeface="Poppins"/>
              <a:sym typeface="Poppins"/>
            </a:endParaRPr>
          </a:p>
        </p:txBody>
      </p:sp>
      <p:sp>
        <p:nvSpPr>
          <p:cNvPr id="383" name="Google Shape;383;p62"/>
          <p:cNvSpPr txBox="1"/>
          <p:nvPr/>
        </p:nvSpPr>
        <p:spPr>
          <a:xfrm>
            <a:off x="4784063" y="967750"/>
            <a:ext cx="4170300" cy="48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 sz="1800" b="1" i="0" u="none" strike="noStrike" cap="none">
                <a:solidFill>
                  <a:srgbClr val="000000"/>
                </a:solidFill>
                <a:latin typeface="Poppins"/>
                <a:ea typeface="Poppins"/>
                <a:cs typeface="Poppins"/>
                <a:sym typeface="Poppins"/>
              </a:rPr>
              <a:t>Campaign tactics</a:t>
            </a:r>
            <a:endParaRPr sz="1800" b="1" i="0" u="none" strike="noStrike" cap="none">
              <a:solidFill>
                <a:srgbClr val="000000"/>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00000"/>
              </a:solidFill>
              <a:latin typeface="Poppins"/>
              <a:ea typeface="Poppins"/>
              <a:cs typeface="Poppins"/>
              <a:sym typeface="Poppins"/>
            </a:endParaRPr>
          </a:p>
        </p:txBody>
      </p:sp>
      <p:sp>
        <p:nvSpPr>
          <p:cNvPr id="384" name="Google Shape;384;p62" descr="Post-it" title="Post-it"/>
          <p:cNvSpPr/>
          <p:nvPr/>
        </p:nvSpPr>
        <p:spPr>
          <a:xfrm>
            <a:off x="241638" y="1671482"/>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85" name="Google Shape;385;p62" descr="Post-it" title="Post-it"/>
          <p:cNvSpPr/>
          <p:nvPr/>
        </p:nvSpPr>
        <p:spPr>
          <a:xfrm>
            <a:off x="1591551" y="1666525"/>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86" name="Google Shape;386;p62" descr="Post-it" title="Post-it"/>
          <p:cNvSpPr/>
          <p:nvPr/>
        </p:nvSpPr>
        <p:spPr>
          <a:xfrm>
            <a:off x="241638" y="2687672"/>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87" name="Google Shape;387;p62" descr="Post-it" title="Post-it"/>
          <p:cNvSpPr/>
          <p:nvPr/>
        </p:nvSpPr>
        <p:spPr>
          <a:xfrm>
            <a:off x="1591551" y="2687672"/>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88" name="Google Shape;388;p62" descr="Post-it" title="Post-it"/>
          <p:cNvSpPr/>
          <p:nvPr/>
        </p:nvSpPr>
        <p:spPr>
          <a:xfrm>
            <a:off x="1591551" y="3708819"/>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89" name="Google Shape;389;p62" descr="Post-it" title="Post-it"/>
          <p:cNvSpPr/>
          <p:nvPr/>
        </p:nvSpPr>
        <p:spPr>
          <a:xfrm>
            <a:off x="241638" y="3703863"/>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0" name="Google Shape;390;p62" descr="Post-it" title="Post-it"/>
          <p:cNvSpPr/>
          <p:nvPr/>
        </p:nvSpPr>
        <p:spPr>
          <a:xfrm>
            <a:off x="2941476" y="1671475"/>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1" name="Google Shape;391;p62" descr="Post-it" title="Post-it"/>
          <p:cNvSpPr/>
          <p:nvPr/>
        </p:nvSpPr>
        <p:spPr>
          <a:xfrm>
            <a:off x="2941476" y="2692622"/>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2" name="Google Shape;392;p62" descr="Post-it" title="Post-it"/>
          <p:cNvSpPr/>
          <p:nvPr/>
        </p:nvSpPr>
        <p:spPr>
          <a:xfrm>
            <a:off x="2941476" y="3713769"/>
            <a:ext cx="1238100" cy="956400"/>
          </a:xfrm>
          <a:prstGeom prst="foldedCorner">
            <a:avLst>
              <a:gd name="adj" fmla="val 16667"/>
            </a:avLst>
          </a:prstGeom>
          <a:solidFill>
            <a:srgbClr val="FE5E5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3" name="Google Shape;393;p62" descr="Post-it" title="Post-it"/>
          <p:cNvSpPr/>
          <p:nvPr/>
        </p:nvSpPr>
        <p:spPr>
          <a:xfrm>
            <a:off x="4664163" y="1673957"/>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4" name="Google Shape;394;p62" descr="Post-it" title="Post-it"/>
          <p:cNvSpPr/>
          <p:nvPr/>
        </p:nvSpPr>
        <p:spPr>
          <a:xfrm>
            <a:off x="6013426" y="1669000"/>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5" name="Google Shape;395;p62" descr="Post-it" title="Post-it"/>
          <p:cNvSpPr/>
          <p:nvPr/>
        </p:nvSpPr>
        <p:spPr>
          <a:xfrm>
            <a:off x="4663513" y="2690147"/>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6" name="Google Shape;396;p62" descr="Post-it" title="Post-it"/>
          <p:cNvSpPr/>
          <p:nvPr/>
        </p:nvSpPr>
        <p:spPr>
          <a:xfrm>
            <a:off x="6013426" y="2690147"/>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7" name="Google Shape;397;p62" descr="Post-it" title="Post-it"/>
          <p:cNvSpPr/>
          <p:nvPr/>
        </p:nvSpPr>
        <p:spPr>
          <a:xfrm>
            <a:off x="6013426" y="3794044"/>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8" name="Google Shape;398;p62" descr="Post-it" title="Post-it"/>
          <p:cNvSpPr/>
          <p:nvPr/>
        </p:nvSpPr>
        <p:spPr>
          <a:xfrm>
            <a:off x="4663513" y="3706338"/>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399" name="Google Shape;399;p62" descr="Post-it" title="Post-it"/>
          <p:cNvSpPr/>
          <p:nvPr/>
        </p:nvSpPr>
        <p:spPr>
          <a:xfrm>
            <a:off x="7363351" y="1673950"/>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400" name="Google Shape;400;p62" descr="Post-it" title="Post-it"/>
          <p:cNvSpPr/>
          <p:nvPr/>
        </p:nvSpPr>
        <p:spPr>
          <a:xfrm>
            <a:off x="7363351" y="2695097"/>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401" name="Google Shape;401;p62" descr="Post-it" title="Post-it"/>
          <p:cNvSpPr/>
          <p:nvPr/>
        </p:nvSpPr>
        <p:spPr>
          <a:xfrm>
            <a:off x="7363351" y="3716244"/>
            <a:ext cx="1238100" cy="956400"/>
          </a:xfrm>
          <a:prstGeom prst="foldedCorner">
            <a:avLst>
              <a:gd name="adj" fmla="val 16667"/>
            </a:avLst>
          </a:prstGeom>
          <a:solidFill>
            <a:srgbClr val="FCCCA7"/>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p:txBody>
      </p:sp>
      <p:sp>
        <p:nvSpPr>
          <p:cNvPr id="402" name="Google Shape;402;p62"/>
          <p:cNvSpPr txBox="1"/>
          <p:nvPr/>
        </p:nvSpPr>
        <p:spPr>
          <a:xfrm>
            <a:off x="1222000" y="4736175"/>
            <a:ext cx="6141300" cy="34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2"/>
                </a:solidFill>
                <a:latin typeface="Hind"/>
                <a:ea typeface="Hind"/>
                <a:cs typeface="Hind"/>
                <a:sym typeface="Hind"/>
              </a:rPr>
              <a:t>Is it strategic, motivational, and does it build leadership &amp; campaign capacity?</a:t>
            </a:r>
            <a:endParaRPr sz="1400" b="0" i="0" u="none" strike="noStrike" cap="none">
              <a:solidFill>
                <a:schemeClr val="lt2"/>
              </a:solidFill>
              <a:latin typeface="Hind"/>
              <a:ea typeface="Hind"/>
              <a:cs typeface="Hind"/>
              <a:sym typeface="Hind"/>
            </a:endParaRPr>
          </a:p>
        </p:txBody>
      </p:sp>
      <p:sp>
        <p:nvSpPr>
          <p:cNvPr id="403" name="Google Shape;403;p62"/>
          <p:cNvSpPr txBox="1"/>
          <p:nvPr/>
        </p:nvSpPr>
        <p:spPr>
          <a:xfrm>
            <a:off x="7997862" y="13721"/>
            <a:ext cx="1239900" cy="400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2"/>
                </a:solidFill>
                <a:highlight>
                  <a:srgbClr val="FFF2CC"/>
                </a:highlight>
                <a:latin typeface="Montserrat"/>
                <a:ea typeface="Montserrat"/>
                <a:cs typeface="Montserrat"/>
                <a:sym typeface="Montserrat"/>
              </a:rPr>
              <a:t>30 minutes</a:t>
            </a:r>
            <a:endParaRPr sz="1400" b="0" i="0" u="none" strike="noStrike" cap="none">
              <a:solidFill>
                <a:schemeClr val="lt2"/>
              </a:solidFill>
              <a:highlight>
                <a:srgbClr val="FFF2CC"/>
              </a:highlight>
              <a:latin typeface="Montserrat"/>
              <a:ea typeface="Montserrat"/>
              <a:cs typeface="Montserrat"/>
              <a:sym typeface="Montserrat"/>
            </a:endParaRPr>
          </a:p>
        </p:txBody>
      </p:sp>
      <p:sp>
        <p:nvSpPr>
          <p:cNvPr id="404" name="Google Shape;404;p62"/>
          <p:cNvSpPr/>
          <p:nvPr/>
        </p:nvSpPr>
        <p:spPr>
          <a:xfrm>
            <a:off x="9609150" y="109950"/>
            <a:ext cx="2326200" cy="1708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b="1">
                <a:solidFill>
                  <a:srgbClr val="22526B"/>
                </a:solidFill>
                <a:latin typeface="Montserrat"/>
                <a:ea typeface="Montserrat"/>
                <a:cs typeface="Montserrat"/>
                <a:sym typeface="Montserrat"/>
              </a:rPr>
              <a:t>INPUT THEORY OF CHANGE:</a:t>
            </a:r>
            <a:endParaRPr b="1">
              <a:solidFill>
                <a:srgbClr val="22526B"/>
              </a:solidFill>
              <a:latin typeface="Montserrat"/>
              <a:ea typeface="Montserrat"/>
              <a:cs typeface="Montserrat"/>
              <a:sym typeface="Montserrat"/>
            </a:endParaRPr>
          </a:p>
          <a:p>
            <a:pPr marL="0" lvl="0" indent="0" algn="l" rtl="0">
              <a:spcBef>
                <a:spcPts val="0"/>
              </a:spcBef>
              <a:spcAft>
                <a:spcPts val="0"/>
              </a:spcAft>
              <a:buNone/>
            </a:pPr>
            <a:endParaRPr sz="1200" b="1">
              <a:solidFill>
                <a:srgbClr val="22526B"/>
              </a:solidFill>
              <a:latin typeface="Montserrat"/>
              <a:ea typeface="Montserrat"/>
              <a:cs typeface="Montserrat"/>
              <a:sym typeface="Montserrat"/>
            </a:endParaRPr>
          </a:p>
        </p:txBody>
      </p:sp>
      <p:sp>
        <p:nvSpPr>
          <p:cNvPr id="405" name="Google Shape;405;p62"/>
          <p:cNvSpPr/>
          <p:nvPr/>
        </p:nvSpPr>
        <p:spPr>
          <a:xfrm>
            <a:off x="9532425" y="2006900"/>
            <a:ext cx="2326200" cy="31941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rgbClr val="22526B"/>
                </a:solidFill>
                <a:latin typeface="Montserrat"/>
                <a:ea typeface="Montserrat"/>
                <a:cs typeface="Montserrat"/>
                <a:sym typeface="Montserrat"/>
              </a:rPr>
              <a:t>INPUT CONSTITUENT RESOURCE</a:t>
            </a:r>
            <a:r>
              <a:rPr lang="en" sz="1200">
                <a:solidFill>
                  <a:srgbClr val="22526B"/>
                </a:solidFill>
                <a:latin typeface="Montserrat"/>
                <a:ea typeface="Montserrat"/>
                <a:cs typeface="Montserrat"/>
                <a:sym typeface="Montserrat"/>
              </a:rPr>
              <a:t>S: </a:t>
            </a:r>
            <a:endParaRPr sz="1300">
              <a:solidFill>
                <a:srgbClr val="22526B"/>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Shape 410"/>
        <p:cNvGrpSpPr/>
        <p:nvPr/>
      </p:nvGrpSpPr>
      <p:grpSpPr>
        <a:xfrm>
          <a:off x="0" y="0"/>
          <a:ext cx="0" cy="0"/>
          <a:chOff x="0" y="0"/>
          <a:chExt cx="0" cy="0"/>
        </a:xfrm>
      </p:grpSpPr>
      <p:sp>
        <p:nvSpPr>
          <p:cNvPr id="411" name="Google Shape;411;p63"/>
          <p:cNvSpPr txBox="1"/>
          <p:nvPr/>
        </p:nvSpPr>
        <p:spPr>
          <a:xfrm>
            <a:off x="291675" y="712575"/>
            <a:ext cx="2862600" cy="4359600"/>
          </a:xfrm>
          <a:prstGeom prst="rect">
            <a:avLst/>
          </a:prstGeom>
          <a:solidFill>
            <a:srgbClr val="78A8B3"/>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 sz="2300" i="0" u="none" strike="noStrike" cap="none">
                <a:solidFill>
                  <a:srgbClr val="FFFDF5"/>
                </a:solidFill>
                <a:latin typeface="Montserrat"/>
                <a:ea typeface="Montserrat"/>
                <a:cs typeface="Montserrat"/>
                <a:sym typeface="Montserrat"/>
              </a:rPr>
              <a:t>Relational tactics</a:t>
            </a:r>
            <a:endParaRPr sz="2300" i="0" u="none" strike="noStrike" cap="none">
              <a:solidFill>
                <a:srgbClr val="FFFDF5"/>
              </a:solidFill>
              <a:latin typeface="Montserrat"/>
              <a:ea typeface="Montserrat"/>
              <a:cs typeface="Montserrat"/>
              <a:sym typeface="Montserrat"/>
            </a:endParaRPr>
          </a:p>
          <a:p>
            <a:pPr marL="0" marR="0" lvl="0" indent="0" algn="l" rtl="0">
              <a:lnSpc>
                <a:spcPct val="90000"/>
              </a:lnSpc>
              <a:spcBef>
                <a:spcPts val="0"/>
              </a:spcBef>
              <a:spcAft>
                <a:spcPts val="0"/>
              </a:spcAft>
              <a:buClr>
                <a:srgbClr val="000000"/>
              </a:buClr>
              <a:buSzPts val="1600"/>
              <a:buFont typeface="Arial"/>
              <a:buNone/>
            </a:pPr>
            <a:r>
              <a:rPr lang="en" sz="1600" i="0" u="none" strike="noStrike" cap="none">
                <a:solidFill>
                  <a:srgbClr val="F4E8E8"/>
                </a:solidFill>
                <a:latin typeface="Montserrat"/>
                <a:ea typeface="Montserrat"/>
                <a:cs typeface="Montserrat"/>
                <a:sym typeface="Montserrat"/>
              </a:rPr>
              <a:t>Resource recruitment activities</a:t>
            </a:r>
            <a:endParaRPr sz="1400" i="0" u="none" strike="noStrike" cap="none">
              <a:solidFill>
                <a:srgbClr val="F4E8E8"/>
              </a:solidFill>
              <a:latin typeface="Montserrat"/>
              <a:ea typeface="Montserrat"/>
              <a:cs typeface="Montserrat"/>
              <a:sym typeface="Montserrat"/>
            </a:endParaRPr>
          </a:p>
          <a:p>
            <a:pPr marL="457200" marR="0" lvl="0" indent="-317500" algn="l" rtl="0">
              <a:lnSpc>
                <a:spcPct val="100000"/>
              </a:lnSpc>
              <a:spcBef>
                <a:spcPts val="0"/>
              </a:spcBef>
              <a:spcAft>
                <a:spcPts val="0"/>
              </a:spcAft>
              <a:buSzPts val="1400"/>
              <a:buFont typeface="Montserrat"/>
              <a:buChar char="●"/>
            </a:pPr>
            <a:endParaRPr>
              <a:latin typeface="Montserrat"/>
              <a:ea typeface="Montserrat"/>
              <a:cs typeface="Montserrat"/>
              <a:sym typeface="Montserrat"/>
            </a:endParaRPr>
          </a:p>
        </p:txBody>
      </p:sp>
      <p:sp>
        <p:nvSpPr>
          <p:cNvPr id="412" name="Google Shape;412;p63"/>
          <p:cNvSpPr txBox="1"/>
          <p:nvPr/>
        </p:nvSpPr>
        <p:spPr>
          <a:xfrm>
            <a:off x="3183525" y="712525"/>
            <a:ext cx="3568800" cy="4359600"/>
          </a:xfrm>
          <a:prstGeom prst="rect">
            <a:avLst/>
          </a:prstGeom>
          <a:solidFill>
            <a:srgbClr val="A3638F"/>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 sz="2300" i="0" u="none" strike="noStrike" cap="none">
                <a:solidFill>
                  <a:srgbClr val="FFFDF5"/>
                </a:solidFill>
                <a:latin typeface="Montserrat"/>
                <a:ea typeface="Montserrat"/>
                <a:cs typeface="Montserrat"/>
                <a:sym typeface="Montserrat"/>
              </a:rPr>
              <a:t>Campaign tactics</a:t>
            </a:r>
            <a:endParaRPr sz="2300" i="0" u="none" strike="noStrike" cap="none">
              <a:solidFill>
                <a:srgbClr val="FFFDF5"/>
              </a:solidFill>
              <a:latin typeface="Montserrat"/>
              <a:ea typeface="Montserrat"/>
              <a:cs typeface="Montserrat"/>
              <a:sym typeface="Montserrat"/>
            </a:endParaRPr>
          </a:p>
          <a:p>
            <a:pPr marL="0" marR="0" lvl="0" indent="0" algn="l" rtl="0">
              <a:lnSpc>
                <a:spcPct val="90000"/>
              </a:lnSpc>
              <a:spcBef>
                <a:spcPts val="0"/>
              </a:spcBef>
              <a:spcAft>
                <a:spcPts val="0"/>
              </a:spcAft>
              <a:buClr>
                <a:srgbClr val="000000"/>
              </a:buClr>
              <a:buSzPts val="1600"/>
              <a:buFont typeface="Arial"/>
              <a:buNone/>
            </a:pPr>
            <a:r>
              <a:rPr lang="en" sz="1600" i="0" u="none" strike="noStrike" cap="none">
                <a:solidFill>
                  <a:srgbClr val="FFFDF5"/>
                </a:solidFill>
                <a:latin typeface="Montserrat"/>
                <a:ea typeface="Montserrat"/>
                <a:cs typeface="Montserrat"/>
                <a:sym typeface="Montserrat"/>
              </a:rPr>
              <a:t>Resource de</a:t>
            </a:r>
            <a:r>
              <a:rPr lang="en" sz="1600">
                <a:solidFill>
                  <a:srgbClr val="FFFDF5"/>
                </a:solidFill>
                <a:latin typeface="Montserrat"/>
                <a:ea typeface="Montserrat"/>
                <a:cs typeface="Montserrat"/>
                <a:sym typeface="Montserrat"/>
              </a:rPr>
              <a:t>ployment</a:t>
            </a:r>
            <a:r>
              <a:rPr lang="en" sz="1600" i="0" u="none" strike="noStrike" cap="none">
                <a:solidFill>
                  <a:srgbClr val="FFFDF5"/>
                </a:solidFill>
                <a:latin typeface="Montserrat"/>
                <a:ea typeface="Montserrat"/>
                <a:cs typeface="Montserrat"/>
                <a:sym typeface="Montserrat"/>
              </a:rPr>
              <a:t> activities</a:t>
            </a:r>
            <a:endParaRPr sz="2300" i="0" u="none" strike="noStrike" cap="none">
              <a:solidFill>
                <a:srgbClr val="FFFDF5"/>
              </a:solidFill>
              <a:latin typeface="Montserrat"/>
              <a:ea typeface="Montserrat"/>
              <a:cs typeface="Montserrat"/>
              <a:sym typeface="Montserrat"/>
            </a:endParaRPr>
          </a:p>
          <a:p>
            <a:pPr marL="457200" marR="0" lvl="0" indent="-317500" algn="l" rtl="0">
              <a:lnSpc>
                <a:spcPct val="100000"/>
              </a:lnSpc>
              <a:spcBef>
                <a:spcPts val="0"/>
              </a:spcBef>
              <a:spcAft>
                <a:spcPts val="0"/>
              </a:spcAft>
              <a:buClr>
                <a:srgbClr val="FFFDF5"/>
              </a:buClr>
              <a:buSzPts val="1400"/>
              <a:buFont typeface="Montserrat"/>
              <a:buChar char="●"/>
            </a:pPr>
            <a:endParaRPr>
              <a:solidFill>
                <a:srgbClr val="FFFDF5"/>
              </a:solidFill>
              <a:latin typeface="Montserrat"/>
              <a:ea typeface="Montserrat"/>
              <a:cs typeface="Montserrat"/>
              <a:sym typeface="Montserrat"/>
            </a:endParaRPr>
          </a:p>
        </p:txBody>
      </p:sp>
      <p:sp>
        <p:nvSpPr>
          <p:cNvPr id="413" name="Google Shape;413;p63"/>
          <p:cNvSpPr/>
          <p:nvPr/>
        </p:nvSpPr>
        <p:spPr>
          <a:xfrm>
            <a:off x="6817800" y="1878300"/>
            <a:ext cx="2326200" cy="31941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rgbClr val="22526B"/>
                </a:solidFill>
                <a:latin typeface="Montserrat"/>
                <a:ea typeface="Montserrat"/>
                <a:cs typeface="Montserrat"/>
                <a:sym typeface="Montserrat"/>
              </a:rPr>
              <a:t>INPUT CONSTITUENT RESOURCE</a:t>
            </a:r>
            <a:r>
              <a:rPr lang="en" sz="1200">
                <a:solidFill>
                  <a:srgbClr val="22526B"/>
                </a:solidFill>
                <a:latin typeface="Montserrat"/>
                <a:ea typeface="Montserrat"/>
                <a:cs typeface="Montserrat"/>
                <a:sym typeface="Montserrat"/>
              </a:rPr>
              <a:t>S: </a:t>
            </a:r>
            <a:endParaRPr sz="1300">
              <a:solidFill>
                <a:srgbClr val="22526B"/>
              </a:solidFill>
              <a:latin typeface="Montserrat"/>
              <a:ea typeface="Montserrat"/>
              <a:cs typeface="Montserrat"/>
              <a:sym typeface="Montserrat"/>
            </a:endParaRPr>
          </a:p>
        </p:txBody>
      </p:sp>
      <p:sp>
        <p:nvSpPr>
          <p:cNvPr id="414" name="Google Shape;414;p63"/>
          <p:cNvSpPr txBox="1">
            <a:spLocks noGrp="1"/>
          </p:cNvSpPr>
          <p:nvPr>
            <p:ph type="title"/>
          </p:nvPr>
        </p:nvSpPr>
        <p:spPr>
          <a:xfrm>
            <a:off x="152400" y="0"/>
            <a:ext cx="6600000" cy="85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
              <a:t>Brainstorming Tactics </a:t>
            </a:r>
            <a:endParaRPr/>
          </a:p>
        </p:txBody>
      </p:sp>
      <p:sp>
        <p:nvSpPr>
          <p:cNvPr id="415" name="Google Shape;415;p63"/>
          <p:cNvSpPr/>
          <p:nvPr/>
        </p:nvSpPr>
        <p:spPr>
          <a:xfrm>
            <a:off x="6781575" y="68300"/>
            <a:ext cx="2326200" cy="1708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b="1">
                <a:solidFill>
                  <a:srgbClr val="22526B"/>
                </a:solidFill>
                <a:latin typeface="Montserrat"/>
                <a:ea typeface="Montserrat"/>
                <a:cs typeface="Montserrat"/>
                <a:sym typeface="Montserrat"/>
              </a:rPr>
              <a:t>INPUT THEORY OF CHANGE:</a:t>
            </a:r>
            <a:endParaRPr b="1">
              <a:solidFill>
                <a:srgbClr val="22526B"/>
              </a:solidFill>
              <a:latin typeface="Montserrat"/>
              <a:ea typeface="Montserrat"/>
              <a:cs typeface="Montserrat"/>
              <a:sym typeface="Montserrat"/>
            </a:endParaRPr>
          </a:p>
          <a:p>
            <a:pPr marL="0" lvl="0" indent="0" algn="l" rtl="0">
              <a:spcBef>
                <a:spcPts val="0"/>
              </a:spcBef>
              <a:spcAft>
                <a:spcPts val="0"/>
              </a:spcAft>
              <a:buNone/>
            </a:pPr>
            <a:endParaRPr sz="1200" b="1">
              <a:solidFill>
                <a:srgbClr val="22526B"/>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TIMELINE (15 MIN)</a:t>
            </a:r>
            <a:endParaRPr/>
          </a:p>
        </p:txBody>
      </p:sp>
      <p:sp>
        <p:nvSpPr>
          <p:cNvPr id="421" name="Google Shape;421;p64"/>
          <p:cNvSpPr txBox="1">
            <a:spLocks noGrp="1"/>
          </p:cNvSpPr>
          <p:nvPr>
            <p:ph type="body" idx="1"/>
          </p:nvPr>
        </p:nvSpPr>
        <p:spPr>
          <a:xfrm>
            <a:off x="311700" y="1255775"/>
            <a:ext cx="7341600" cy="3416400"/>
          </a:xfrm>
          <a:prstGeom prst="rect">
            <a:avLst/>
          </a:prstGeom>
        </p:spPr>
        <p:txBody>
          <a:bodyPr spcFirstLastPara="1" wrap="square" lIns="91425" tIns="91425" rIns="91425" bIns="91425" anchor="t" anchorCtr="0">
            <a:normAutofit lnSpcReduction="20000"/>
          </a:bodyPr>
          <a:lstStyle/>
          <a:p>
            <a:pPr marL="0" marR="0" lvl="0" indent="0" algn="l" rtl="0">
              <a:lnSpc>
                <a:spcPct val="115000"/>
              </a:lnSpc>
              <a:spcBef>
                <a:spcPts val="1200"/>
              </a:spcBef>
              <a:spcAft>
                <a:spcPts val="0"/>
              </a:spcAft>
              <a:buNone/>
            </a:pPr>
            <a:r>
              <a:rPr lang="en" sz="1400" b="1">
                <a:solidFill>
                  <a:srgbClr val="006A71"/>
                </a:solidFill>
              </a:rPr>
              <a:t>Step Two: Sequence Tactics into Peaks (15 min.)</a:t>
            </a:r>
            <a:endParaRPr sz="1400" b="1">
              <a:solidFill>
                <a:srgbClr val="006A71"/>
              </a:solidFill>
            </a:endParaRPr>
          </a:p>
          <a:p>
            <a:pPr marL="0" marR="0" lvl="0" indent="0" algn="l" rtl="0">
              <a:lnSpc>
                <a:spcPct val="115000"/>
              </a:lnSpc>
              <a:spcBef>
                <a:spcPts val="1200"/>
              </a:spcBef>
              <a:spcAft>
                <a:spcPts val="0"/>
              </a:spcAft>
              <a:buNone/>
            </a:pPr>
            <a:r>
              <a:rPr lang="en" sz="1400" b="1">
                <a:solidFill>
                  <a:srgbClr val="006A71"/>
                </a:solidFill>
              </a:rPr>
              <a:t> Strategize Backwards. </a:t>
            </a:r>
            <a:r>
              <a:rPr lang="en" sz="1400">
                <a:solidFill>
                  <a:srgbClr val="006A71"/>
                </a:solidFill>
              </a:rPr>
              <a:t>How will you organize your tactics over time to achieve your strategic goal? </a:t>
            </a:r>
            <a:endParaRPr sz="1400">
              <a:solidFill>
                <a:srgbClr val="006A71"/>
              </a:solidFill>
            </a:endParaRPr>
          </a:p>
          <a:p>
            <a:pPr marL="0" marR="0" lvl="0" indent="0" algn="l" rtl="0">
              <a:lnSpc>
                <a:spcPct val="115000"/>
              </a:lnSpc>
              <a:spcBef>
                <a:spcPts val="1200"/>
              </a:spcBef>
              <a:spcAft>
                <a:spcPts val="0"/>
              </a:spcAft>
              <a:buNone/>
            </a:pPr>
            <a:r>
              <a:rPr lang="en" sz="1400">
                <a:solidFill>
                  <a:srgbClr val="006A71"/>
                </a:solidFill>
              </a:rPr>
              <a:t>For each tactic, determine </a:t>
            </a:r>
            <a:r>
              <a:rPr lang="en" sz="1400" b="1">
                <a:solidFill>
                  <a:srgbClr val="006A71"/>
                </a:solidFill>
              </a:rPr>
              <a:t>a peak goal</a:t>
            </a:r>
            <a:r>
              <a:rPr lang="en" sz="1400">
                <a:solidFill>
                  <a:srgbClr val="006A71"/>
                </a:solidFill>
              </a:rPr>
              <a:t>—what would it look like to achieve it? A peak is typically an event or action with your constituency that shows all the capacity that’s been generated since the last peak. Starting at your strategic goal, work backwards to sequence your peaks on a campaign timeline (see example below).</a:t>
            </a:r>
            <a:endParaRPr sz="1400">
              <a:solidFill>
                <a:srgbClr val="006A71"/>
              </a:solidFill>
            </a:endParaRPr>
          </a:p>
          <a:p>
            <a:pPr marL="0" marR="0" lvl="0" indent="0" algn="l" rtl="0">
              <a:lnSpc>
                <a:spcPct val="115000"/>
              </a:lnSpc>
              <a:spcBef>
                <a:spcPts val="1200"/>
              </a:spcBef>
              <a:spcAft>
                <a:spcPts val="0"/>
              </a:spcAft>
              <a:buNone/>
            </a:pPr>
            <a:r>
              <a:rPr lang="en" sz="1400">
                <a:solidFill>
                  <a:srgbClr val="006A71"/>
                </a:solidFill>
              </a:rPr>
              <a:t>Ensure that each peak builds on what came before so that you are gaining power and capacity over time, culminating in your strategic goal. </a:t>
            </a:r>
            <a:endParaRPr sz="1400">
              <a:solidFill>
                <a:srgbClr val="006A71"/>
              </a:solidFill>
            </a:endParaRPr>
          </a:p>
          <a:p>
            <a:pPr marL="0" marR="0" lvl="0" indent="0" algn="l" rtl="0">
              <a:lnSpc>
                <a:spcPct val="115000"/>
              </a:lnSpc>
              <a:spcBef>
                <a:spcPts val="1200"/>
              </a:spcBef>
              <a:spcAft>
                <a:spcPts val="0"/>
              </a:spcAft>
              <a:buNone/>
            </a:pPr>
            <a:r>
              <a:rPr lang="en" sz="1400">
                <a:solidFill>
                  <a:srgbClr val="006A71"/>
                </a:solidFill>
              </a:rPr>
              <a:t>What outcome do you want from each peak (for example, how many new people sign up or how many people participate in a march)?</a:t>
            </a:r>
            <a:endParaRPr sz="1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5"/>
        <p:cNvGrpSpPr/>
        <p:nvPr/>
      </p:nvGrpSpPr>
      <p:grpSpPr>
        <a:xfrm>
          <a:off x="0" y="0"/>
          <a:ext cx="0" cy="0"/>
          <a:chOff x="0" y="0"/>
          <a:chExt cx="0" cy="0"/>
        </a:xfrm>
      </p:grpSpPr>
      <p:sp>
        <p:nvSpPr>
          <p:cNvPr id="426" name="Google Shape;426;p65"/>
          <p:cNvSpPr txBox="1">
            <a:spLocks noGrp="1"/>
          </p:cNvSpPr>
          <p:nvPr>
            <p:ph type="title"/>
          </p:nvPr>
        </p:nvSpPr>
        <p:spPr>
          <a:xfrm>
            <a:off x="311700" y="445025"/>
            <a:ext cx="8520600" cy="572700"/>
          </a:xfrm>
          <a:prstGeom prst="rect">
            <a:avLst/>
          </a:prstGeom>
          <a:no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Campaign timeline</a:t>
            </a:r>
            <a:endParaRPr/>
          </a:p>
        </p:txBody>
      </p:sp>
      <p:sp>
        <p:nvSpPr>
          <p:cNvPr id="427" name="Google Shape;427;p65"/>
          <p:cNvSpPr txBox="1"/>
          <p:nvPr/>
        </p:nvSpPr>
        <p:spPr>
          <a:xfrm>
            <a:off x="7217014" y="4618575"/>
            <a:ext cx="727800" cy="25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sp>
        <p:nvSpPr>
          <p:cNvPr id="428" name="Google Shape;428;p65"/>
          <p:cNvSpPr txBox="1"/>
          <p:nvPr/>
        </p:nvSpPr>
        <p:spPr>
          <a:xfrm>
            <a:off x="531275" y="4378800"/>
            <a:ext cx="1314300" cy="28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429" name="Google Shape;429;p65"/>
          <p:cNvSpPr txBox="1"/>
          <p:nvPr/>
        </p:nvSpPr>
        <p:spPr>
          <a:xfrm>
            <a:off x="1748100" y="3595849"/>
            <a:ext cx="1088700" cy="28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430" name="Google Shape;430;p65"/>
          <p:cNvSpPr txBox="1"/>
          <p:nvPr/>
        </p:nvSpPr>
        <p:spPr>
          <a:xfrm>
            <a:off x="3266679" y="2861770"/>
            <a:ext cx="1088700" cy="28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431" name="Google Shape;431;p65"/>
          <p:cNvSpPr txBox="1"/>
          <p:nvPr/>
        </p:nvSpPr>
        <p:spPr>
          <a:xfrm>
            <a:off x="4937659" y="2127692"/>
            <a:ext cx="1088700" cy="28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432" name="Google Shape;432;p65"/>
          <p:cNvSpPr txBox="1"/>
          <p:nvPr/>
        </p:nvSpPr>
        <p:spPr>
          <a:xfrm>
            <a:off x="6608638" y="1393613"/>
            <a:ext cx="1493100" cy="28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433" name="Google Shape;433;p65"/>
          <p:cNvGrpSpPr/>
          <p:nvPr/>
        </p:nvGrpSpPr>
        <p:grpSpPr>
          <a:xfrm>
            <a:off x="471375" y="1554331"/>
            <a:ext cx="8046857" cy="3404400"/>
            <a:chOff x="471375" y="1554331"/>
            <a:chExt cx="8046857" cy="3404400"/>
          </a:xfrm>
        </p:grpSpPr>
        <p:cxnSp>
          <p:nvCxnSpPr>
            <p:cNvPr id="434" name="Google Shape;434;p65"/>
            <p:cNvCxnSpPr/>
            <p:nvPr/>
          </p:nvCxnSpPr>
          <p:spPr>
            <a:xfrm rot="10800000" flipH="1">
              <a:off x="472925" y="4655663"/>
              <a:ext cx="1345200" cy="294600"/>
            </a:xfrm>
            <a:prstGeom prst="straightConnector1">
              <a:avLst/>
            </a:prstGeom>
            <a:noFill/>
            <a:ln w="38100" cap="flat" cmpd="sng">
              <a:solidFill>
                <a:srgbClr val="5E0942"/>
              </a:solidFill>
              <a:prstDash val="solid"/>
              <a:round/>
              <a:headEnd type="none" w="med" len="med"/>
              <a:tailEnd type="none" w="med" len="med"/>
            </a:ln>
          </p:spPr>
        </p:cxnSp>
        <p:cxnSp>
          <p:nvCxnSpPr>
            <p:cNvPr id="435" name="Google Shape;435;p65"/>
            <p:cNvCxnSpPr/>
            <p:nvPr/>
          </p:nvCxnSpPr>
          <p:spPr>
            <a:xfrm rot="10800000" flipH="1">
              <a:off x="1805344" y="3914457"/>
              <a:ext cx="474300" cy="746100"/>
            </a:xfrm>
            <a:prstGeom prst="straightConnector1">
              <a:avLst/>
            </a:prstGeom>
            <a:noFill/>
            <a:ln w="38100" cap="flat" cmpd="sng">
              <a:solidFill>
                <a:srgbClr val="5E0942"/>
              </a:solidFill>
              <a:prstDash val="solid"/>
              <a:round/>
              <a:headEnd type="none" w="med" len="med"/>
              <a:tailEnd type="none" w="med" len="med"/>
            </a:ln>
          </p:spPr>
        </p:cxnSp>
        <p:cxnSp>
          <p:nvCxnSpPr>
            <p:cNvPr id="436" name="Google Shape;436;p65"/>
            <p:cNvCxnSpPr/>
            <p:nvPr/>
          </p:nvCxnSpPr>
          <p:spPr>
            <a:xfrm>
              <a:off x="2279644" y="3903358"/>
              <a:ext cx="217800" cy="288300"/>
            </a:xfrm>
            <a:prstGeom prst="straightConnector1">
              <a:avLst/>
            </a:prstGeom>
            <a:noFill/>
            <a:ln w="38100" cap="flat" cmpd="sng">
              <a:solidFill>
                <a:srgbClr val="5E0942"/>
              </a:solidFill>
              <a:prstDash val="solid"/>
              <a:round/>
              <a:headEnd type="none" w="med" len="med"/>
              <a:tailEnd type="none" w="med" len="med"/>
            </a:ln>
          </p:spPr>
        </p:cxnSp>
        <p:cxnSp>
          <p:nvCxnSpPr>
            <p:cNvPr id="437" name="Google Shape;437;p65"/>
            <p:cNvCxnSpPr/>
            <p:nvPr/>
          </p:nvCxnSpPr>
          <p:spPr>
            <a:xfrm rot="10800000">
              <a:off x="471375" y="1554331"/>
              <a:ext cx="0" cy="3404400"/>
            </a:xfrm>
            <a:prstGeom prst="straightConnector1">
              <a:avLst/>
            </a:prstGeom>
            <a:noFill/>
            <a:ln w="38100" cap="flat" cmpd="sng">
              <a:solidFill>
                <a:srgbClr val="5E0942"/>
              </a:solidFill>
              <a:prstDash val="solid"/>
              <a:round/>
              <a:headEnd type="none" w="med" len="med"/>
              <a:tailEnd type="stealth" w="med" len="med"/>
            </a:ln>
          </p:spPr>
        </p:cxnSp>
        <p:cxnSp>
          <p:nvCxnSpPr>
            <p:cNvPr id="438" name="Google Shape;438;p65"/>
            <p:cNvCxnSpPr>
              <a:stCxn id="439" idx="3"/>
              <a:endCxn id="440" idx="1"/>
            </p:cNvCxnSpPr>
            <p:nvPr/>
          </p:nvCxnSpPr>
          <p:spPr>
            <a:xfrm>
              <a:off x="472925" y="4958725"/>
              <a:ext cx="7366800" cy="0"/>
            </a:xfrm>
            <a:prstGeom prst="straightConnector1">
              <a:avLst/>
            </a:prstGeom>
            <a:noFill/>
            <a:ln w="38100" cap="flat" cmpd="sng">
              <a:solidFill>
                <a:srgbClr val="5E0942"/>
              </a:solidFill>
              <a:prstDash val="solid"/>
              <a:round/>
              <a:headEnd type="none" w="med" len="med"/>
              <a:tailEnd type="stealth" w="med" len="med"/>
            </a:ln>
          </p:spPr>
        </p:cxnSp>
        <p:cxnSp>
          <p:nvCxnSpPr>
            <p:cNvPr id="441" name="Google Shape;441;p65"/>
            <p:cNvCxnSpPr>
              <a:endCxn id="430" idx="2"/>
            </p:cNvCxnSpPr>
            <p:nvPr/>
          </p:nvCxnSpPr>
          <p:spPr>
            <a:xfrm rot="10800000" flipH="1">
              <a:off x="2496729" y="3150070"/>
              <a:ext cx="1314300" cy="1034100"/>
            </a:xfrm>
            <a:prstGeom prst="straightConnector1">
              <a:avLst/>
            </a:prstGeom>
            <a:noFill/>
            <a:ln w="38100" cap="flat" cmpd="sng">
              <a:solidFill>
                <a:srgbClr val="5E0942"/>
              </a:solidFill>
              <a:prstDash val="solid"/>
              <a:round/>
              <a:headEnd type="none" w="med" len="med"/>
              <a:tailEnd type="none" w="med" len="med"/>
            </a:ln>
          </p:spPr>
        </p:cxnSp>
        <p:cxnSp>
          <p:nvCxnSpPr>
            <p:cNvPr id="442" name="Google Shape;442;p65"/>
            <p:cNvCxnSpPr>
              <a:stCxn id="430" idx="2"/>
            </p:cNvCxnSpPr>
            <p:nvPr/>
          </p:nvCxnSpPr>
          <p:spPr>
            <a:xfrm>
              <a:off x="3811029" y="3150070"/>
              <a:ext cx="265800" cy="376500"/>
            </a:xfrm>
            <a:prstGeom prst="straightConnector1">
              <a:avLst/>
            </a:prstGeom>
            <a:noFill/>
            <a:ln w="38100" cap="flat" cmpd="sng">
              <a:solidFill>
                <a:srgbClr val="5E0942"/>
              </a:solidFill>
              <a:prstDash val="solid"/>
              <a:round/>
              <a:headEnd type="none" w="med" len="med"/>
              <a:tailEnd type="none" w="med" len="med"/>
            </a:ln>
          </p:spPr>
        </p:cxnSp>
        <p:cxnSp>
          <p:nvCxnSpPr>
            <p:cNvPr id="443" name="Google Shape;443;p65"/>
            <p:cNvCxnSpPr>
              <a:endCxn id="431" idx="2"/>
            </p:cNvCxnSpPr>
            <p:nvPr/>
          </p:nvCxnSpPr>
          <p:spPr>
            <a:xfrm rot="10800000" flipH="1">
              <a:off x="4076809" y="2415992"/>
              <a:ext cx="1405200" cy="1118400"/>
            </a:xfrm>
            <a:prstGeom prst="straightConnector1">
              <a:avLst/>
            </a:prstGeom>
            <a:noFill/>
            <a:ln w="38100" cap="flat" cmpd="sng">
              <a:solidFill>
                <a:srgbClr val="5E0942"/>
              </a:solidFill>
              <a:prstDash val="solid"/>
              <a:round/>
              <a:headEnd type="none" w="med" len="med"/>
              <a:tailEnd type="none" w="med" len="med"/>
            </a:ln>
          </p:spPr>
        </p:cxnSp>
        <p:cxnSp>
          <p:nvCxnSpPr>
            <p:cNvPr id="444" name="Google Shape;444;p65"/>
            <p:cNvCxnSpPr>
              <a:stCxn id="431" idx="2"/>
            </p:cNvCxnSpPr>
            <p:nvPr/>
          </p:nvCxnSpPr>
          <p:spPr>
            <a:xfrm>
              <a:off x="5482009" y="2415992"/>
              <a:ext cx="320400" cy="479700"/>
            </a:xfrm>
            <a:prstGeom prst="straightConnector1">
              <a:avLst/>
            </a:prstGeom>
            <a:noFill/>
            <a:ln w="38100" cap="flat" cmpd="sng">
              <a:solidFill>
                <a:srgbClr val="5E0942"/>
              </a:solidFill>
              <a:prstDash val="solid"/>
              <a:round/>
              <a:headEnd type="none" w="med" len="med"/>
              <a:tailEnd type="none" w="med" len="med"/>
            </a:ln>
          </p:spPr>
        </p:cxnSp>
        <p:cxnSp>
          <p:nvCxnSpPr>
            <p:cNvPr id="445" name="Google Shape;445;p65"/>
            <p:cNvCxnSpPr>
              <a:endCxn id="432" idx="2"/>
            </p:cNvCxnSpPr>
            <p:nvPr/>
          </p:nvCxnSpPr>
          <p:spPr>
            <a:xfrm rot="10800000" flipH="1">
              <a:off x="5802388" y="1681913"/>
              <a:ext cx="1552800" cy="1213800"/>
            </a:xfrm>
            <a:prstGeom prst="straightConnector1">
              <a:avLst/>
            </a:prstGeom>
            <a:noFill/>
            <a:ln w="38100" cap="flat" cmpd="sng">
              <a:solidFill>
                <a:srgbClr val="5E0942"/>
              </a:solidFill>
              <a:prstDash val="solid"/>
              <a:round/>
              <a:headEnd type="none" w="med" len="med"/>
              <a:tailEnd type="none" w="med" len="med"/>
            </a:ln>
          </p:spPr>
        </p:cxnSp>
        <p:cxnSp>
          <p:nvCxnSpPr>
            <p:cNvPr id="446" name="Google Shape;446;p65"/>
            <p:cNvCxnSpPr>
              <a:stCxn id="432" idx="2"/>
            </p:cNvCxnSpPr>
            <p:nvPr/>
          </p:nvCxnSpPr>
          <p:spPr>
            <a:xfrm>
              <a:off x="7355188" y="1681913"/>
              <a:ext cx="287100" cy="653400"/>
            </a:xfrm>
            <a:prstGeom prst="straightConnector1">
              <a:avLst/>
            </a:prstGeom>
            <a:noFill/>
            <a:ln w="38100" cap="flat" cmpd="sng">
              <a:solidFill>
                <a:srgbClr val="5E0942"/>
              </a:solidFill>
              <a:prstDash val="solid"/>
              <a:round/>
              <a:headEnd type="none" w="med" len="med"/>
              <a:tailEnd type="none" w="med" len="med"/>
            </a:ln>
          </p:spPr>
        </p:cxnSp>
        <p:cxnSp>
          <p:nvCxnSpPr>
            <p:cNvPr id="447" name="Google Shape;447;p65"/>
            <p:cNvCxnSpPr/>
            <p:nvPr/>
          </p:nvCxnSpPr>
          <p:spPr>
            <a:xfrm rot="10800000" flipH="1">
              <a:off x="7639532" y="2006529"/>
              <a:ext cx="878700" cy="321300"/>
            </a:xfrm>
            <a:prstGeom prst="straightConnector1">
              <a:avLst/>
            </a:prstGeom>
            <a:noFill/>
            <a:ln w="38100" cap="flat" cmpd="sng">
              <a:solidFill>
                <a:srgbClr val="5E0942"/>
              </a:solidFill>
              <a:prstDash val="solid"/>
              <a:round/>
              <a:headEnd type="none" w="med" len="med"/>
              <a:tailEnd type="stealth" w="med" len="med"/>
            </a:ln>
          </p:spPr>
        </p:cxnSp>
      </p:grpSp>
      <p:sp>
        <p:nvSpPr>
          <p:cNvPr id="448" name="Google Shape;448;p65"/>
          <p:cNvSpPr txBox="1"/>
          <p:nvPr/>
        </p:nvSpPr>
        <p:spPr>
          <a:xfrm>
            <a:off x="7493575" y="2290150"/>
            <a:ext cx="1576500" cy="5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449" name="Google Shape;449;p65"/>
          <p:cNvSpPr txBox="1"/>
          <p:nvPr/>
        </p:nvSpPr>
        <p:spPr>
          <a:xfrm>
            <a:off x="-6525" y="1177326"/>
            <a:ext cx="1036010" cy="3664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5E0942"/>
                </a:solidFill>
                <a:latin typeface="Montserrat"/>
                <a:ea typeface="Montserrat"/>
                <a:cs typeface="Montserrat"/>
                <a:sym typeface="Montserrat"/>
              </a:rPr>
              <a:t>Capacity</a:t>
            </a:r>
            <a:endParaRPr>
              <a:solidFill>
                <a:srgbClr val="5E0942"/>
              </a:solidFill>
              <a:latin typeface="Montserrat"/>
              <a:ea typeface="Montserrat"/>
              <a:cs typeface="Montserrat"/>
              <a:sym typeface="Montserrat"/>
            </a:endParaRPr>
          </a:p>
        </p:txBody>
      </p:sp>
      <p:sp>
        <p:nvSpPr>
          <p:cNvPr id="450" name="Google Shape;450;p65"/>
          <p:cNvSpPr/>
          <p:nvPr/>
        </p:nvSpPr>
        <p:spPr>
          <a:xfrm>
            <a:off x="665675" y="2593917"/>
            <a:ext cx="2601000" cy="889500"/>
          </a:xfrm>
          <a:prstGeom prst="wedgeRoundRectCallout">
            <a:avLst>
              <a:gd name="adj1" fmla="val 17461"/>
              <a:gd name="adj2" fmla="val 65298"/>
              <a:gd name="adj3" fmla="val 0"/>
            </a:avLst>
          </a:prstGeom>
          <a:solidFill>
            <a:srgbClr val="FCCCA7"/>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i="1">
                <a:solidFill>
                  <a:srgbClr val="434343"/>
                </a:solidFill>
                <a:highlight>
                  <a:srgbClr val="FFFF00"/>
                </a:highlight>
                <a:latin typeface="Montserrat"/>
                <a:ea typeface="Montserrat"/>
                <a:cs typeface="Montserrat"/>
                <a:sym typeface="Montserrat"/>
              </a:rPr>
              <a:t>Insert</a:t>
            </a:r>
            <a:endParaRPr sz="1600" i="1">
              <a:solidFill>
                <a:srgbClr val="434343"/>
              </a:solidFill>
              <a:highlight>
                <a:srgbClr val="FFFF00"/>
              </a:highlight>
              <a:latin typeface="Montserrat"/>
              <a:ea typeface="Montserrat"/>
              <a:cs typeface="Montserrat"/>
              <a:sym typeface="Montserrat"/>
            </a:endParaRPr>
          </a:p>
        </p:txBody>
      </p:sp>
      <p:sp>
        <p:nvSpPr>
          <p:cNvPr id="451" name="Google Shape;451;p65"/>
          <p:cNvSpPr/>
          <p:nvPr/>
        </p:nvSpPr>
        <p:spPr>
          <a:xfrm>
            <a:off x="1294325" y="1541458"/>
            <a:ext cx="2601000" cy="889500"/>
          </a:xfrm>
          <a:prstGeom prst="wedgeRoundRectCallout">
            <a:avLst>
              <a:gd name="adj1" fmla="val 44936"/>
              <a:gd name="adj2" fmla="val 90266"/>
              <a:gd name="adj3" fmla="val 0"/>
            </a:avLst>
          </a:prstGeom>
          <a:solidFill>
            <a:srgbClr val="FCCCA7"/>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i="1">
                <a:solidFill>
                  <a:srgbClr val="434343"/>
                </a:solidFill>
                <a:highlight>
                  <a:srgbClr val="FFFF00"/>
                </a:highlight>
                <a:latin typeface="Montserrat"/>
                <a:ea typeface="Montserrat"/>
                <a:cs typeface="Montserrat"/>
                <a:sym typeface="Montserrat"/>
              </a:rPr>
              <a:t>Insert</a:t>
            </a:r>
            <a:endParaRPr sz="1600" i="1">
              <a:solidFill>
                <a:srgbClr val="434343"/>
              </a:solidFill>
              <a:highlight>
                <a:srgbClr val="FFFF00"/>
              </a:highlight>
              <a:latin typeface="Montserrat"/>
              <a:ea typeface="Montserrat"/>
              <a:cs typeface="Montserrat"/>
              <a:sym typeface="Montserrat"/>
            </a:endParaRPr>
          </a:p>
        </p:txBody>
      </p:sp>
      <p:sp>
        <p:nvSpPr>
          <p:cNvPr id="452" name="Google Shape;452;p65"/>
          <p:cNvSpPr/>
          <p:nvPr/>
        </p:nvSpPr>
        <p:spPr>
          <a:xfrm>
            <a:off x="3951488" y="1167288"/>
            <a:ext cx="2601000" cy="889500"/>
          </a:xfrm>
          <a:prstGeom prst="wedgeRoundRectCallout">
            <a:avLst>
              <a:gd name="adj1" fmla="val 10853"/>
              <a:gd name="adj2" fmla="val 65060"/>
              <a:gd name="adj3" fmla="val 0"/>
            </a:avLst>
          </a:prstGeom>
          <a:solidFill>
            <a:srgbClr val="FCCCA7"/>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i="1">
                <a:solidFill>
                  <a:srgbClr val="434343"/>
                </a:solidFill>
                <a:highlight>
                  <a:srgbClr val="FFFF00"/>
                </a:highlight>
                <a:latin typeface="Montserrat"/>
                <a:ea typeface="Montserrat"/>
                <a:cs typeface="Montserrat"/>
                <a:sym typeface="Montserrat"/>
              </a:rPr>
              <a:t>Insert</a:t>
            </a:r>
            <a:endParaRPr sz="1600" i="1">
              <a:solidFill>
                <a:srgbClr val="434343"/>
              </a:solidFill>
              <a:highlight>
                <a:srgbClr val="FFFF00"/>
              </a:highlight>
              <a:latin typeface="Montserrat"/>
              <a:ea typeface="Montserrat"/>
              <a:cs typeface="Montserrat"/>
              <a:sym typeface="Montserrat"/>
            </a:endParaRPr>
          </a:p>
        </p:txBody>
      </p:sp>
      <p:sp>
        <p:nvSpPr>
          <p:cNvPr id="453" name="Google Shape;453;p65"/>
          <p:cNvSpPr/>
          <p:nvPr/>
        </p:nvSpPr>
        <p:spPr>
          <a:xfrm>
            <a:off x="6608647" y="445025"/>
            <a:ext cx="1990800" cy="889500"/>
          </a:xfrm>
          <a:prstGeom prst="wedgeRoundRectCallout">
            <a:avLst>
              <a:gd name="adj1" fmla="val 10853"/>
              <a:gd name="adj2" fmla="val 65060"/>
              <a:gd name="adj3" fmla="val 0"/>
            </a:avLst>
          </a:prstGeom>
          <a:solidFill>
            <a:srgbClr val="EFEFEF"/>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i="1">
                <a:solidFill>
                  <a:srgbClr val="434343"/>
                </a:solidFill>
                <a:highlight>
                  <a:srgbClr val="FFFF00"/>
                </a:highlight>
                <a:latin typeface="Montserrat"/>
                <a:ea typeface="Montserrat"/>
                <a:cs typeface="Montserrat"/>
                <a:sym typeface="Montserrat"/>
              </a:rPr>
              <a:t>Insert - [action]  by mobilizing x# ppl</a:t>
            </a:r>
            <a:endParaRPr sz="1600" i="1">
              <a:solidFill>
                <a:srgbClr val="434343"/>
              </a:solidFill>
              <a:highlight>
                <a:srgbClr val="FFFF00"/>
              </a:highlight>
              <a:latin typeface="Montserrat"/>
              <a:ea typeface="Montserrat"/>
              <a:cs typeface="Montserrat"/>
              <a:sym typeface="Montserrat"/>
            </a:endParaRPr>
          </a:p>
        </p:txBody>
      </p:sp>
      <p:sp>
        <p:nvSpPr>
          <p:cNvPr id="454" name="Google Shape;454;p65"/>
          <p:cNvSpPr txBox="1"/>
          <p:nvPr/>
        </p:nvSpPr>
        <p:spPr>
          <a:xfrm>
            <a:off x="6268932" y="2616500"/>
            <a:ext cx="1315200" cy="987300"/>
          </a:xfrm>
          <a:prstGeom prst="rect">
            <a:avLst/>
          </a:prstGeom>
          <a:solidFill>
            <a:srgbClr val="FE5E5E"/>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p>
            <a:pPr marL="0" marR="0" lvl="0" indent="0" algn="l" rtl="0">
              <a:lnSpc>
                <a:spcPct val="100000"/>
              </a:lnSpc>
              <a:spcBef>
                <a:spcPts val="0"/>
              </a:spcBef>
              <a:spcAft>
                <a:spcPts val="0"/>
              </a:spcAft>
              <a:buClr>
                <a:srgbClr val="000000"/>
              </a:buClr>
              <a:buSzPts val="1142"/>
              <a:buFont typeface="Arial"/>
              <a:buNone/>
            </a:pPr>
            <a:endParaRPr sz="1142" b="0" i="0" u="none" strike="noStrike" cap="none">
              <a:solidFill>
                <a:srgbClr val="000000"/>
              </a:solidFill>
              <a:latin typeface="PT Serif"/>
              <a:ea typeface="PT Serif"/>
              <a:cs typeface="PT Serif"/>
              <a:sym typeface="PT Serif"/>
            </a:endParaRPr>
          </a:p>
        </p:txBody>
      </p:sp>
      <p:sp>
        <p:nvSpPr>
          <p:cNvPr id="455" name="Google Shape;455;p65"/>
          <p:cNvSpPr txBox="1"/>
          <p:nvPr/>
        </p:nvSpPr>
        <p:spPr>
          <a:xfrm>
            <a:off x="4594400" y="3391505"/>
            <a:ext cx="1315200" cy="987300"/>
          </a:xfrm>
          <a:prstGeom prst="rect">
            <a:avLst/>
          </a:prstGeom>
          <a:solidFill>
            <a:srgbClr val="FE5E5E"/>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p>
            <a:pPr marL="0" marR="0" lvl="0" indent="0" algn="l" rtl="0">
              <a:lnSpc>
                <a:spcPct val="100000"/>
              </a:lnSpc>
              <a:spcBef>
                <a:spcPts val="0"/>
              </a:spcBef>
              <a:spcAft>
                <a:spcPts val="0"/>
              </a:spcAft>
              <a:buClr>
                <a:srgbClr val="000000"/>
              </a:buClr>
              <a:buSzPts val="1142"/>
              <a:buFont typeface="Arial"/>
              <a:buNone/>
            </a:pPr>
            <a:endParaRPr sz="1142" b="0" i="0" u="none" strike="noStrike" cap="none">
              <a:solidFill>
                <a:srgbClr val="000000"/>
              </a:solidFill>
              <a:latin typeface="PT Serif"/>
              <a:ea typeface="PT Serif"/>
              <a:cs typeface="PT Serif"/>
              <a:sym typeface="PT Serif"/>
            </a:endParaRPr>
          </a:p>
        </p:txBody>
      </p:sp>
      <p:sp>
        <p:nvSpPr>
          <p:cNvPr id="456" name="Google Shape;456;p65"/>
          <p:cNvSpPr txBox="1"/>
          <p:nvPr/>
        </p:nvSpPr>
        <p:spPr>
          <a:xfrm>
            <a:off x="3040175" y="3884155"/>
            <a:ext cx="1315200" cy="987300"/>
          </a:xfrm>
          <a:prstGeom prst="rect">
            <a:avLst/>
          </a:prstGeom>
          <a:solidFill>
            <a:srgbClr val="FE5E5E"/>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p>
            <a:pPr marL="0" marR="0" lvl="0" indent="0" algn="l" rtl="0">
              <a:lnSpc>
                <a:spcPct val="100000"/>
              </a:lnSpc>
              <a:spcBef>
                <a:spcPts val="0"/>
              </a:spcBef>
              <a:spcAft>
                <a:spcPts val="0"/>
              </a:spcAft>
              <a:buClr>
                <a:srgbClr val="000000"/>
              </a:buClr>
              <a:buSzPts val="1142"/>
              <a:buFont typeface="Arial"/>
              <a:buNone/>
            </a:pPr>
            <a:endParaRPr sz="1142" b="0" i="0" u="none" strike="noStrike" cap="none">
              <a:solidFill>
                <a:srgbClr val="000000"/>
              </a:solidFill>
              <a:latin typeface="PT Serif"/>
              <a:ea typeface="PT Serif"/>
              <a:cs typeface="PT Serif"/>
              <a:sym typeface="PT Serif"/>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6"/>
          <p:cNvSpPr txBox="1">
            <a:spLocks noGrp="1"/>
          </p:cNvSpPr>
          <p:nvPr>
            <p:ph type="title"/>
          </p:nvPr>
        </p:nvSpPr>
        <p:spPr>
          <a:xfrm>
            <a:off x="115450" y="422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BRAINSTORM &amp; VISUALIZE (10 MIN)</a:t>
            </a:r>
            <a:endParaRPr/>
          </a:p>
        </p:txBody>
      </p:sp>
      <p:graphicFrame>
        <p:nvGraphicFramePr>
          <p:cNvPr id="462" name="Google Shape;462;p66"/>
          <p:cNvGraphicFramePr/>
          <p:nvPr/>
        </p:nvGraphicFramePr>
        <p:xfrm>
          <a:off x="0" y="765527"/>
          <a:ext cx="3000000" cy="3000000"/>
        </p:xfrm>
        <a:graphic>
          <a:graphicData uri="http://schemas.openxmlformats.org/drawingml/2006/table">
            <a:tbl>
              <a:tblPr>
                <a:noFill/>
                <a:tableStyleId>{74250B40-C7D7-4678-9509-9E282B0AB0B7}</a:tableStyleId>
              </a:tblPr>
              <a:tblGrid>
                <a:gridCol w="1231950">
                  <a:extLst>
                    <a:ext uri="{9D8B030D-6E8A-4147-A177-3AD203B41FA5}">
                      <a16:colId xmlns:a16="http://schemas.microsoft.com/office/drawing/2014/main" val="20000"/>
                    </a:ext>
                  </a:extLst>
                </a:gridCol>
                <a:gridCol w="3340050">
                  <a:extLst>
                    <a:ext uri="{9D8B030D-6E8A-4147-A177-3AD203B41FA5}">
                      <a16:colId xmlns:a16="http://schemas.microsoft.com/office/drawing/2014/main" val="20001"/>
                    </a:ext>
                  </a:extLst>
                </a:gridCol>
                <a:gridCol w="1303275">
                  <a:extLst>
                    <a:ext uri="{9D8B030D-6E8A-4147-A177-3AD203B41FA5}">
                      <a16:colId xmlns:a16="http://schemas.microsoft.com/office/drawing/2014/main" val="20002"/>
                    </a:ext>
                  </a:extLst>
                </a:gridCol>
                <a:gridCol w="3268725">
                  <a:extLst>
                    <a:ext uri="{9D8B030D-6E8A-4147-A177-3AD203B41FA5}">
                      <a16:colId xmlns:a16="http://schemas.microsoft.com/office/drawing/2014/main" val="20003"/>
                    </a:ext>
                  </a:extLst>
                </a:gridCol>
              </a:tblGrid>
              <a:tr h="424775">
                <a:tc rowSpan="2">
                  <a:txBody>
                    <a:bodyPr/>
                    <a:lstStyle/>
                    <a:p>
                      <a:pPr marL="0" marR="0" lvl="0" indent="0" algn="l" rtl="0">
                        <a:lnSpc>
                          <a:spcPct val="100000"/>
                        </a:lnSpc>
                        <a:spcBef>
                          <a:spcPts val="0"/>
                        </a:spcBef>
                        <a:spcAft>
                          <a:spcPts val="0"/>
                        </a:spcAft>
                        <a:buNone/>
                      </a:pPr>
                      <a:r>
                        <a:rPr lang="en" sz="1100">
                          <a:solidFill>
                            <a:srgbClr val="F4E8E8"/>
                          </a:solidFill>
                          <a:latin typeface="Open Sans"/>
                          <a:ea typeface="Open Sans"/>
                          <a:cs typeface="Open Sans"/>
                          <a:sym typeface="Open Sans"/>
                        </a:rPr>
                        <a:t>Brainstorming our Kickoff.</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rowSpan="2" gridSpan="3">
                  <a:txBody>
                    <a:bodyPr/>
                    <a:lstStyle/>
                    <a:p>
                      <a:pPr marL="0" marR="0" lvl="0" indent="0" algn="l" rtl="0">
                        <a:lnSpc>
                          <a:spcPct val="100000"/>
                        </a:lnSpc>
                        <a:spcBef>
                          <a:spcPts val="0"/>
                        </a:spcBef>
                        <a:spcAft>
                          <a:spcPts val="0"/>
                        </a:spcAft>
                        <a:buNone/>
                      </a:pPr>
                      <a:endParaRPr sz="1100" u="none" strike="noStrike" cap="none">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chemeClr val="lt1"/>
                    </a:solidFill>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000"/>
                  </a:ext>
                </a:extLst>
              </a:tr>
              <a:tr h="424775">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674600">
                <a:tc>
                  <a:txBody>
                    <a:bodyPr/>
                    <a:lstStyle/>
                    <a:p>
                      <a:pPr marL="0" lvl="0" indent="0" algn="l" rtl="0">
                        <a:spcBef>
                          <a:spcPts val="0"/>
                        </a:spcBef>
                        <a:spcAft>
                          <a:spcPts val="0"/>
                        </a:spcAft>
                        <a:buClr>
                          <a:schemeClr val="dk1"/>
                        </a:buClr>
                        <a:buSzPts val="1100"/>
                        <a:buFont typeface="Arial"/>
                        <a:buNone/>
                      </a:pPr>
                      <a:r>
                        <a:rPr lang="en" sz="1100">
                          <a:solidFill>
                            <a:srgbClr val="F4E8E8"/>
                          </a:solidFill>
                          <a:latin typeface="Open Sans"/>
                          <a:ea typeface="Open Sans"/>
                          <a:cs typeface="Open Sans"/>
                          <a:sym typeface="Open Sans"/>
                        </a:rPr>
                        <a:t>What is our kick-off tactic?</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a:txBody>
                    <a:bodyPr/>
                    <a:lstStyle/>
                    <a:p>
                      <a:pPr marL="0" marR="0" lvl="0" indent="0" algn="l" rtl="0">
                        <a:lnSpc>
                          <a:spcPct val="100000"/>
                        </a:lnSpc>
                        <a:spcBef>
                          <a:spcPts val="0"/>
                        </a:spcBef>
                        <a:spcAft>
                          <a:spcPts val="0"/>
                        </a:spcAft>
                        <a:buNone/>
                      </a:pPr>
                      <a:endParaRPr sz="1100" u="none" strike="noStrike" cap="none">
                        <a:solidFill>
                          <a:schemeClr val="dk1"/>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1100">
                          <a:solidFill>
                            <a:srgbClr val="EFE7EC"/>
                          </a:solidFill>
                          <a:latin typeface="Open Sans"/>
                          <a:ea typeface="Open Sans"/>
                          <a:cs typeface="Open Sans"/>
                          <a:sym typeface="Open Sans"/>
                        </a:rPr>
                        <a:t>Location: </a:t>
                      </a:r>
                      <a:endParaRPr sz="1100">
                        <a:solidFill>
                          <a:srgbClr val="EFE7EC"/>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rgbClr val="78A8B3"/>
                    </a:solidFill>
                  </a:tcPr>
                </a:tc>
                <a:tc>
                  <a:txBody>
                    <a:bodyPr/>
                    <a:lstStyle/>
                    <a:p>
                      <a:pPr marL="0" lvl="0" indent="0" algn="l" rtl="0">
                        <a:spcBef>
                          <a:spcPts val="0"/>
                        </a:spcBef>
                        <a:spcAft>
                          <a:spcPts val="0"/>
                        </a:spcAft>
                        <a:buClr>
                          <a:schemeClr val="dk1"/>
                        </a:buClr>
                        <a:buSzPts val="900"/>
                        <a:buFont typeface="Arial"/>
                        <a:buNone/>
                      </a:pPr>
                      <a:endParaRPr sz="1100" u="none" strike="noStrike" cap="none">
                        <a:solidFill>
                          <a:schemeClr val="dk1"/>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674600">
                <a:tc>
                  <a:txBody>
                    <a:bodyPr/>
                    <a:lstStyle/>
                    <a:p>
                      <a:pPr marL="0" lvl="0" indent="0" algn="l" rtl="0">
                        <a:spcBef>
                          <a:spcPts val="0"/>
                        </a:spcBef>
                        <a:spcAft>
                          <a:spcPts val="0"/>
                        </a:spcAft>
                        <a:buClr>
                          <a:schemeClr val="dk1"/>
                        </a:buClr>
                        <a:buSzPts val="900"/>
                        <a:buFont typeface="Arial"/>
                        <a:buNone/>
                      </a:pPr>
                      <a:r>
                        <a:rPr lang="en" sz="1100">
                          <a:solidFill>
                            <a:srgbClr val="F4E8E8"/>
                          </a:solidFill>
                          <a:latin typeface="Open Sans"/>
                          <a:ea typeface="Open Sans"/>
                          <a:cs typeface="Open Sans"/>
                          <a:sym typeface="Open Sans"/>
                        </a:rPr>
                        <a:t>Date: </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a:txBody>
                    <a:bodyPr/>
                    <a:lstStyle/>
                    <a:p>
                      <a:pPr marL="0" marR="0" lvl="0" indent="0" algn="l" rtl="0">
                        <a:lnSpc>
                          <a:spcPct val="100000"/>
                        </a:lnSpc>
                        <a:spcBef>
                          <a:spcPts val="0"/>
                        </a:spcBef>
                        <a:spcAft>
                          <a:spcPts val="0"/>
                        </a:spcAft>
                        <a:buClr>
                          <a:schemeClr val="dk1"/>
                        </a:buClr>
                        <a:buSzPts val="1100"/>
                        <a:buFont typeface="Arial"/>
                        <a:buNone/>
                      </a:pPr>
                      <a:endParaRPr sz="1100" u="none" strike="noStrike" cap="none">
                        <a:solidFill>
                          <a:schemeClr val="dk1"/>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1100">
                          <a:solidFill>
                            <a:srgbClr val="EFE7EC"/>
                          </a:solidFill>
                          <a:latin typeface="Open Sans"/>
                          <a:ea typeface="Open Sans"/>
                          <a:cs typeface="Open Sans"/>
                          <a:sym typeface="Open Sans"/>
                        </a:rPr>
                        <a:t>Time: </a:t>
                      </a:r>
                      <a:endParaRPr sz="1100">
                        <a:solidFill>
                          <a:srgbClr val="EFE7EC"/>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rgbClr val="78A8B3"/>
                    </a:solidFill>
                  </a:tcPr>
                </a:tc>
                <a:tc>
                  <a:txBody>
                    <a:bodyPr/>
                    <a:lstStyle/>
                    <a:p>
                      <a:pPr marL="0" marR="0" lvl="0" indent="0" algn="l" rtl="0">
                        <a:lnSpc>
                          <a:spcPct val="100000"/>
                        </a:lnSpc>
                        <a:spcBef>
                          <a:spcPts val="0"/>
                        </a:spcBef>
                        <a:spcAft>
                          <a:spcPts val="0"/>
                        </a:spcAft>
                        <a:buNone/>
                      </a:pPr>
                      <a:endParaRPr sz="1100" u="none" strike="noStrike" cap="none">
                        <a:solidFill>
                          <a:schemeClr val="dk1"/>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52450">
                <a:tc>
                  <a:txBody>
                    <a:bodyPr/>
                    <a:lstStyle/>
                    <a:p>
                      <a:pPr marL="0" lvl="0" indent="0" algn="l" rtl="0">
                        <a:spcBef>
                          <a:spcPts val="0"/>
                        </a:spcBef>
                        <a:spcAft>
                          <a:spcPts val="0"/>
                        </a:spcAft>
                        <a:buClr>
                          <a:schemeClr val="dk1"/>
                        </a:buClr>
                        <a:buSzPts val="1100"/>
                        <a:buFont typeface="Arial"/>
                        <a:buNone/>
                      </a:pPr>
                      <a:r>
                        <a:rPr lang="en" sz="1100">
                          <a:solidFill>
                            <a:srgbClr val="F4E8E8"/>
                          </a:solidFill>
                          <a:latin typeface="Open Sans"/>
                          <a:ea typeface="Open Sans"/>
                          <a:cs typeface="Open Sans"/>
                          <a:sym typeface="Open Sans"/>
                        </a:rPr>
                        <a:t>Turnout (How many people will show up?)</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a:txBody>
                    <a:bodyPr/>
                    <a:lstStyle/>
                    <a:p>
                      <a:pPr marL="0" lvl="0" indent="0" algn="l" rtl="0">
                        <a:spcBef>
                          <a:spcPts val="0"/>
                        </a:spcBef>
                        <a:spcAft>
                          <a:spcPts val="0"/>
                        </a:spcAft>
                        <a:buClr>
                          <a:schemeClr val="dk1"/>
                        </a:buClr>
                        <a:buSzPts val="900"/>
                        <a:buFont typeface="Arial"/>
                        <a:buNone/>
                      </a:pPr>
                      <a:endParaRPr sz="900" b="1">
                        <a:solidFill>
                          <a:schemeClr val="dk1"/>
                        </a:solidFill>
                        <a:latin typeface="Barlow"/>
                        <a:ea typeface="Barlow"/>
                        <a:cs typeface="Barlow"/>
                        <a:sym typeface="Barlow"/>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44546A"/>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r>
                        <a:rPr lang="en" sz="1100">
                          <a:solidFill>
                            <a:srgbClr val="EFE7EC"/>
                          </a:solidFill>
                          <a:latin typeface="Open Sans"/>
                          <a:ea typeface="Open Sans"/>
                          <a:cs typeface="Open Sans"/>
                          <a:sym typeface="Open Sans"/>
                        </a:rPr>
                        <a:t>Who will be involved?</a:t>
                      </a:r>
                      <a:endParaRPr sz="1100">
                        <a:solidFill>
                          <a:srgbClr val="EFE7EC"/>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rgbClr val="78A8B3"/>
                    </a:solidFill>
                  </a:tcPr>
                </a:tc>
                <a:tc>
                  <a:txBody>
                    <a:bodyPr/>
                    <a:lstStyle/>
                    <a:p>
                      <a:pPr marL="0" marR="0" lvl="0" indent="0" algn="l" rtl="0">
                        <a:lnSpc>
                          <a:spcPct val="115000"/>
                        </a:lnSpc>
                        <a:spcBef>
                          <a:spcPts val="0"/>
                        </a:spcBef>
                        <a:spcAft>
                          <a:spcPts val="0"/>
                        </a:spcAft>
                        <a:buNone/>
                      </a:pPr>
                      <a:endParaRPr sz="1100">
                        <a:solidFill>
                          <a:schemeClr val="dk1"/>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772175">
                <a:tc>
                  <a:txBody>
                    <a:bodyPr/>
                    <a:lstStyle/>
                    <a:p>
                      <a:pPr marL="0" lvl="0" indent="0" algn="l" rtl="0">
                        <a:lnSpc>
                          <a:spcPct val="115000"/>
                        </a:lnSpc>
                        <a:spcBef>
                          <a:spcPts val="0"/>
                        </a:spcBef>
                        <a:spcAft>
                          <a:spcPts val="0"/>
                        </a:spcAft>
                        <a:buNone/>
                      </a:pPr>
                      <a:r>
                        <a:rPr lang="en" sz="1100">
                          <a:solidFill>
                            <a:srgbClr val="F4E8E8"/>
                          </a:solidFill>
                          <a:latin typeface="Open Sans"/>
                          <a:ea typeface="Open Sans"/>
                          <a:cs typeface="Open Sans"/>
                          <a:sym typeface="Open Sans"/>
                        </a:rPr>
                        <a:t>Agenda (What will they be doing?)</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gridSpan="3">
                  <a:txBody>
                    <a:bodyPr/>
                    <a:lstStyle/>
                    <a:p>
                      <a:pPr marL="0" marR="0" lvl="0" indent="0" algn="l" rtl="0">
                        <a:lnSpc>
                          <a:spcPct val="115000"/>
                        </a:lnSpc>
                        <a:spcBef>
                          <a:spcPts val="0"/>
                        </a:spcBef>
                        <a:spcAft>
                          <a:spcPts val="0"/>
                        </a:spcAft>
                        <a:buNone/>
                      </a:pPr>
                      <a:endParaRPr sz="1100">
                        <a:solidFill>
                          <a:schemeClr val="dk1"/>
                        </a:solidFill>
                        <a:latin typeface="Open Sans"/>
                        <a:ea typeface="Open Sans"/>
                        <a:cs typeface="Open Sans"/>
                        <a:sym typeface="Open Sans"/>
                      </a:endParaRPr>
                    </a:p>
                  </a:txBody>
                  <a:tcPr marL="63500" marR="63500" marT="63500" marB="63500" anchor="ctr">
                    <a:lnL w="28575" cap="flat" cmpd="sng">
                      <a:solidFill>
                        <a:srgbClr val="44546A"/>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44546A"/>
                      </a:solidFill>
                      <a:prstDash val="solid"/>
                      <a:round/>
                      <a:headEnd type="none" w="sm" len="sm"/>
                      <a:tailEnd type="none" w="sm" len="sm"/>
                    </a:lnB>
                    <a:solidFill>
                      <a:schemeClr val="l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582250">
                <a:tc>
                  <a:txBody>
                    <a:bodyPr/>
                    <a:lstStyle/>
                    <a:p>
                      <a:pPr marL="0" lvl="0" indent="0" algn="l" rtl="0">
                        <a:lnSpc>
                          <a:spcPct val="115000"/>
                        </a:lnSpc>
                        <a:spcBef>
                          <a:spcPts val="0"/>
                        </a:spcBef>
                        <a:spcAft>
                          <a:spcPts val="0"/>
                        </a:spcAft>
                        <a:buClr>
                          <a:schemeClr val="dk1"/>
                        </a:buClr>
                        <a:buSzPts val="1100"/>
                        <a:buFont typeface="Arial"/>
                        <a:buNone/>
                      </a:pPr>
                      <a:r>
                        <a:rPr lang="en" sz="1100">
                          <a:solidFill>
                            <a:srgbClr val="F4E8E8"/>
                          </a:solidFill>
                          <a:latin typeface="Open Sans"/>
                          <a:ea typeface="Open Sans"/>
                          <a:cs typeface="Open Sans"/>
                          <a:sym typeface="Open Sans"/>
                        </a:rPr>
                        <a:t>What will they be wearing?</a:t>
                      </a:r>
                      <a:endParaRPr sz="1100">
                        <a:solidFill>
                          <a:srgbClr val="F4E8E8"/>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solidFill>
                      <a:srgbClr val="78A8B3"/>
                    </a:solidFill>
                  </a:tcPr>
                </a:tc>
                <a:tc gridSpan="3">
                  <a:txBody>
                    <a:bodyPr/>
                    <a:lstStyle/>
                    <a:p>
                      <a:pPr marL="0" marR="0" lvl="0" indent="0" algn="l" rtl="0">
                        <a:lnSpc>
                          <a:spcPct val="115000"/>
                        </a:lnSpc>
                        <a:spcBef>
                          <a:spcPts val="0"/>
                        </a:spcBef>
                        <a:spcAft>
                          <a:spcPts val="0"/>
                        </a:spcAft>
                        <a:buNone/>
                      </a:pPr>
                      <a:endParaRPr sz="1100" u="none" strike="noStrike" cap="none">
                        <a:solidFill>
                          <a:schemeClr val="dk1"/>
                        </a:solidFill>
                        <a:latin typeface="Open Sans"/>
                        <a:ea typeface="Open Sans"/>
                        <a:cs typeface="Open Sans"/>
                        <a:sym typeface="Open Sans"/>
                      </a:endParaRPr>
                    </a:p>
                  </a:txBody>
                  <a:tcPr marL="63500" marR="63500" marT="63500" marB="63500" anchor="ctr">
                    <a:lnL w="28575" cap="flat" cmpd="sng">
                      <a:solidFill>
                        <a:srgbClr val="006A71"/>
                      </a:solidFill>
                      <a:prstDash val="solid"/>
                      <a:round/>
                      <a:headEnd type="none" w="sm" len="sm"/>
                      <a:tailEnd type="none" w="sm" len="sm"/>
                    </a:lnL>
                    <a:lnR w="28575" cap="flat" cmpd="sng">
                      <a:solidFill>
                        <a:srgbClr val="44546A"/>
                      </a:solidFill>
                      <a:prstDash val="solid"/>
                      <a:round/>
                      <a:headEnd type="none" w="sm" len="sm"/>
                      <a:tailEnd type="none" w="sm" len="sm"/>
                    </a:lnR>
                    <a:lnT w="28575" cap="flat" cmpd="sng">
                      <a:solidFill>
                        <a:srgbClr val="44546A"/>
                      </a:solidFill>
                      <a:prstDash val="solid"/>
                      <a:round/>
                      <a:headEnd type="none" w="sm" len="sm"/>
                      <a:tailEnd type="none" w="sm" len="sm"/>
                    </a:lnT>
                    <a:lnB w="28575" cap="flat" cmpd="sng">
                      <a:solidFill>
                        <a:srgbClr val="006A71"/>
                      </a:solidFill>
                      <a:prstDash val="solid"/>
                      <a:round/>
                      <a:headEnd type="none" w="sm" len="sm"/>
                      <a:tailEnd type="none" w="sm" len="sm"/>
                    </a:lnB>
                    <a:solidFill>
                      <a:schemeClr val="l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VISUALIZE YOUR KICK OFF TACTIC (5 MIN)</a:t>
            </a:r>
            <a:endParaRPr/>
          </a:p>
        </p:txBody>
      </p:sp>
      <p:sp>
        <p:nvSpPr>
          <p:cNvPr id="468" name="Google Shape;468;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68"/>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STRATEGY III</a:t>
            </a:r>
            <a:endParaRPr/>
          </a:p>
        </p:txBody>
      </p:sp>
      <p:sp>
        <p:nvSpPr>
          <p:cNvPr id="474" name="Google Shape;474;p6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ctr" anchorCtr="0">
            <a:noAutofit/>
          </a:bodyPr>
          <a:lstStyle/>
          <a:p>
            <a:pPr marL="457200" marR="0" lvl="0" indent="0" algn="ctr" rtl="0">
              <a:lnSpc>
                <a:spcPct val="95000"/>
              </a:lnSpc>
              <a:spcBef>
                <a:spcPts val="0"/>
              </a:spcBef>
              <a:spcAft>
                <a:spcPts val="0"/>
              </a:spcAft>
              <a:buNone/>
            </a:pPr>
            <a:endParaRPr sz="1088">
              <a:solidFill>
                <a:srgbClr val="EFE7EC"/>
              </a:solidFill>
              <a:latin typeface="Montserrat Medium"/>
              <a:ea typeface="Montserrat Medium"/>
              <a:cs typeface="Montserrat Medium"/>
              <a:sym typeface="Montserrat Medium"/>
            </a:endParaRPr>
          </a:p>
          <a:p>
            <a:pPr marL="0" lvl="0" indent="0" algn="ctr" rtl="0">
              <a:lnSpc>
                <a:spcPct val="115000"/>
              </a:lnSpc>
              <a:spcBef>
                <a:spcPts val="0"/>
              </a:spcBef>
              <a:spcAft>
                <a:spcPts val="0"/>
              </a:spcAft>
              <a:buNone/>
            </a:pPr>
            <a:r>
              <a:rPr lang="en" sz="1200" b="1">
                <a:solidFill>
                  <a:srgbClr val="EFE7EC"/>
                </a:solidFill>
              </a:rPr>
              <a:t>Goals for this session</a:t>
            </a:r>
            <a:endParaRPr sz="1200" b="1">
              <a:solidFill>
                <a:srgbClr val="EFE7EC"/>
              </a:solidFill>
            </a:endParaRPr>
          </a:p>
          <a:p>
            <a:pPr marL="457200" lvl="0" indent="-304800" algn="l" rtl="0">
              <a:lnSpc>
                <a:spcPct val="115000"/>
              </a:lnSpc>
              <a:spcBef>
                <a:spcPts val="600"/>
              </a:spcBef>
              <a:spcAft>
                <a:spcPts val="0"/>
              </a:spcAft>
              <a:buClr>
                <a:srgbClr val="EFE7EC"/>
              </a:buClr>
              <a:buSzPts val="1200"/>
              <a:buFont typeface="Montserrat Medium"/>
              <a:buChar char="●"/>
            </a:pPr>
            <a:r>
              <a:rPr lang="en" sz="1200">
                <a:solidFill>
                  <a:srgbClr val="EFE7EC"/>
                </a:solidFill>
                <a:latin typeface="Montserrat Medium"/>
                <a:ea typeface="Montserrat Medium"/>
                <a:cs typeface="Montserrat Medium"/>
                <a:sym typeface="Montserrat Medium"/>
              </a:rPr>
              <a:t>Learn how to break down campaign timeline into metrics</a:t>
            </a:r>
            <a:endParaRPr sz="1200">
              <a:solidFill>
                <a:srgbClr val="EFE7EC"/>
              </a:solidFill>
              <a:latin typeface="Montserrat Medium"/>
              <a:ea typeface="Montserrat Medium"/>
              <a:cs typeface="Montserrat Medium"/>
              <a:sym typeface="Montserrat Medium"/>
            </a:endParaRPr>
          </a:p>
          <a:p>
            <a:pPr marL="457200" marR="0" lvl="0" indent="-297656" algn="ctr" rtl="0">
              <a:lnSpc>
                <a:spcPct val="95000"/>
              </a:lnSpc>
              <a:spcBef>
                <a:spcPts val="0"/>
              </a:spcBef>
              <a:spcAft>
                <a:spcPts val="0"/>
              </a:spcAft>
              <a:buClr>
                <a:srgbClr val="EFE7EC"/>
              </a:buClr>
              <a:buSzPts val="1088"/>
              <a:buFont typeface="Montserrat Medium"/>
              <a:buChar char="●"/>
            </a:pPr>
            <a:r>
              <a:rPr lang="en" sz="1200">
                <a:solidFill>
                  <a:srgbClr val="EFE7EC"/>
                </a:solidFill>
                <a:latin typeface="Montserrat Medium"/>
                <a:ea typeface="Montserrat Medium"/>
                <a:cs typeface="Montserrat Medium"/>
                <a:sym typeface="Montserrat Medium"/>
              </a:rPr>
              <a:t>Learn how to design a snowflake and build power among constituency</a:t>
            </a:r>
            <a:endParaRPr sz="1838">
              <a:solidFill>
                <a:srgbClr val="EFE7EC"/>
              </a:solidFill>
              <a:latin typeface="Montserrat Medium"/>
              <a:ea typeface="Montserrat Medium"/>
              <a:cs typeface="Montserrat Medium"/>
              <a:sym typeface="Montserrat Medium"/>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graphicFrame>
        <p:nvGraphicFramePr>
          <p:cNvPr id="479" name="Google Shape;479;p69"/>
          <p:cNvGraphicFramePr/>
          <p:nvPr/>
        </p:nvGraphicFramePr>
        <p:xfrm>
          <a:off x="299025" y="468538"/>
          <a:ext cx="3000000" cy="3000000"/>
        </p:xfrm>
        <a:graphic>
          <a:graphicData uri="http://schemas.openxmlformats.org/drawingml/2006/table">
            <a:tbl>
              <a:tblPr>
                <a:noFill/>
                <a:tableStyleId>{97AECA5A-C0B2-4705-AEC4-8D7253057892}</a:tableStyleId>
              </a:tblPr>
              <a:tblGrid>
                <a:gridCol w="1256325">
                  <a:extLst>
                    <a:ext uri="{9D8B030D-6E8A-4147-A177-3AD203B41FA5}">
                      <a16:colId xmlns:a16="http://schemas.microsoft.com/office/drawing/2014/main" val="20000"/>
                    </a:ext>
                  </a:extLst>
                </a:gridCol>
                <a:gridCol w="6425000">
                  <a:extLst>
                    <a:ext uri="{9D8B030D-6E8A-4147-A177-3AD203B41FA5}">
                      <a16:colId xmlns:a16="http://schemas.microsoft.com/office/drawing/2014/main" val="20001"/>
                    </a:ext>
                  </a:extLst>
                </a:gridCol>
              </a:tblGrid>
              <a:tr h="449025">
                <a:tc gridSpan="2">
                  <a:txBody>
                    <a:bodyPr/>
                    <a:lstStyle/>
                    <a:p>
                      <a:pPr marL="0" lvl="0" indent="0" algn="l" rtl="0">
                        <a:spcBef>
                          <a:spcPts val="0"/>
                        </a:spcBef>
                        <a:spcAft>
                          <a:spcPts val="0"/>
                        </a:spcAft>
                        <a:buNone/>
                      </a:pPr>
                      <a:r>
                        <a:rPr lang="en" b="1">
                          <a:solidFill>
                            <a:srgbClr val="006A71"/>
                          </a:solidFill>
                          <a:latin typeface="Montserrat"/>
                          <a:ea typeface="Montserrat"/>
                          <a:cs typeface="Montserrat"/>
                          <a:sym typeface="Montserrat"/>
                        </a:rPr>
                        <a:t>TEAM PRACTICE: STRATEGY 3 (40 MIN)</a:t>
                      </a:r>
                      <a:endParaRPr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78550">
                <a:tc>
                  <a:txBody>
                    <a:bodyPr/>
                    <a:lstStyle/>
                    <a:p>
                      <a:pPr marL="0" lvl="0" indent="0" algn="l" rtl="0">
                        <a:spcBef>
                          <a:spcPts val="0"/>
                        </a:spcBef>
                        <a:spcAft>
                          <a:spcPts val="0"/>
                        </a:spcAft>
                        <a:buNone/>
                      </a:pPr>
                      <a:r>
                        <a:rPr lang="en" b="1">
                          <a:solidFill>
                            <a:srgbClr val="006A71"/>
                          </a:solidFill>
                        </a:rPr>
                        <a:t>3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SET UP:  </a:t>
                      </a:r>
                      <a:r>
                        <a:rPr lang="en" sz="1000">
                          <a:solidFill>
                            <a:srgbClr val="006A71"/>
                          </a:solidFill>
                          <a:latin typeface="Open Sans"/>
                          <a:ea typeface="Open Sans"/>
                          <a:cs typeface="Open Sans"/>
                          <a:sym typeface="Open Sans"/>
                        </a:rPr>
                        <a:t>Gather in your team. Nominate a timekeeper and scribe. Review agenda and clarify concepts.      </a:t>
                      </a:r>
                      <a:r>
                        <a:rPr lang="en" sz="1000">
                          <a:solidFill>
                            <a:schemeClr val="dk1"/>
                          </a:solidFill>
                          <a:latin typeface="Open Sans"/>
                          <a:ea typeface="Open Sans"/>
                          <a:cs typeface="Open Sans"/>
                          <a:sym typeface="Open Sans"/>
                        </a:rPr>
                        <a:t>    </a:t>
                      </a:r>
                      <a:endParaRPr>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449025">
                <a:tc>
                  <a:txBody>
                    <a:bodyPr/>
                    <a:lstStyle/>
                    <a:p>
                      <a:pPr marL="0" lvl="0" indent="0" algn="l" rtl="0">
                        <a:spcBef>
                          <a:spcPts val="0"/>
                        </a:spcBef>
                        <a:spcAft>
                          <a:spcPts val="0"/>
                        </a:spcAft>
                        <a:buNone/>
                      </a:pPr>
                      <a:r>
                        <a:rPr lang="en" b="1">
                          <a:solidFill>
                            <a:srgbClr val="006A71"/>
                          </a:solidFill>
                        </a:rPr>
                        <a:t>12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1000" b="1">
                          <a:solidFill>
                            <a:srgbClr val="006A71"/>
                          </a:solidFill>
                          <a:latin typeface="Open Sans"/>
                          <a:ea typeface="Open Sans"/>
                          <a:cs typeface="Open Sans"/>
                          <a:sym typeface="Open Sans"/>
                        </a:rPr>
                        <a:t>REVIEW METRICS:</a:t>
                      </a:r>
                      <a:r>
                        <a:rPr lang="en" sz="1000">
                          <a:solidFill>
                            <a:srgbClr val="006A71"/>
                          </a:solidFill>
                          <a:latin typeface="Open Sans"/>
                          <a:ea typeface="Open Sans"/>
                          <a:cs typeface="Open Sans"/>
                          <a:sym typeface="Open Sans"/>
                        </a:rPr>
                        <a:t> Review the metrics required to fulfill the goal and teams required.                                                    </a:t>
                      </a:r>
                      <a:endParaRPr sz="1000">
                        <a:solidFill>
                          <a:srgbClr val="006A71"/>
                        </a:solidFill>
                        <a:latin typeface="Open Sans"/>
                        <a:ea typeface="Open Sans"/>
                        <a:cs typeface="Open Sans"/>
                        <a:sym typeface="Open Sans"/>
                      </a:endParaRPr>
                    </a:p>
                    <a:p>
                      <a:pPr marL="0" lvl="0" indent="0" algn="l" rtl="0">
                        <a:spcBef>
                          <a:spcPts val="0"/>
                        </a:spcBef>
                        <a:spcAft>
                          <a:spcPts val="0"/>
                        </a:spcAft>
                        <a:buNone/>
                      </a:pP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416175">
                <a:tc>
                  <a:txBody>
                    <a:bodyPr/>
                    <a:lstStyle/>
                    <a:p>
                      <a:pPr marL="0" lvl="0" indent="0" algn="l" rtl="0">
                        <a:spcBef>
                          <a:spcPts val="0"/>
                        </a:spcBef>
                        <a:spcAft>
                          <a:spcPts val="0"/>
                        </a:spcAft>
                        <a:buNone/>
                      </a:pPr>
                      <a:r>
                        <a:rPr lang="en" b="1">
                          <a:solidFill>
                            <a:srgbClr val="006A71"/>
                          </a:solidFill>
                        </a:rPr>
                        <a:t>20 MINS</a:t>
                      </a:r>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chemeClr val="accent1"/>
                          </a:solidFill>
                          <a:latin typeface="Open Sans"/>
                          <a:ea typeface="Open Sans"/>
                          <a:cs typeface="Open Sans"/>
                          <a:sym typeface="Open Sans"/>
                        </a:rPr>
                        <a:t>DRAW: </a:t>
                      </a:r>
                      <a:r>
                        <a:rPr lang="en" sz="1000">
                          <a:solidFill>
                            <a:schemeClr val="accent1"/>
                          </a:solidFill>
                          <a:latin typeface="Open Sans"/>
                          <a:ea typeface="Open Sans"/>
                          <a:cs typeface="Open Sans"/>
                          <a:sym typeface="Open Sans"/>
                        </a:rPr>
                        <a:t>Draw your snowflake structure. </a:t>
                      </a:r>
                      <a:endParaRPr>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652625">
                <a:tc>
                  <a:txBody>
                    <a:bodyPr/>
                    <a:lstStyle/>
                    <a:p>
                      <a:pPr marL="0" lvl="0" indent="0" algn="l" rtl="0">
                        <a:spcBef>
                          <a:spcPts val="0"/>
                        </a:spcBef>
                        <a:spcAft>
                          <a:spcPts val="0"/>
                        </a:spcAft>
                        <a:buNone/>
                      </a:pPr>
                      <a:r>
                        <a:rPr lang="en" b="1">
                          <a:solidFill>
                            <a:srgbClr val="006A71"/>
                          </a:solidFill>
                        </a:rPr>
                        <a:t>3 MINS</a:t>
                      </a:r>
                      <a:endParaRPr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b="1">
                          <a:solidFill>
                            <a:srgbClr val="006A71"/>
                          </a:solidFill>
                          <a:latin typeface="Open Sans"/>
                          <a:ea typeface="Open Sans"/>
                          <a:cs typeface="Open Sans"/>
                          <a:sym typeface="Open Sans"/>
                        </a:rPr>
                        <a:t>WRAP UP: </a:t>
                      </a:r>
                      <a:r>
                        <a:rPr lang="en" sz="1000">
                          <a:solidFill>
                            <a:srgbClr val="006A71"/>
                          </a:solidFill>
                          <a:latin typeface="Open Sans"/>
                          <a:ea typeface="Open Sans"/>
                          <a:cs typeface="Open Sans"/>
                          <a:sym typeface="Open Sans"/>
                        </a:rPr>
                        <a:t>Round of appreciation.</a:t>
                      </a:r>
                      <a:endParaRPr sz="10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Shape 483"/>
        <p:cNvGrpSpPr/>
        <p:nvPr/>
      </p:nvGrpSpPr>
      <p:grpSpPr>
        <a:xfrm>
          <a:off x="0" y="0"/>
          <a:ext cx="0" cy="0"/>
          <a:chOff x="0" y="0"/>
          <a:chExt cx="0" cy="0"/>
        </a:xfrm>
      </p:grpSpPr>
      <p:sp>
        <p:nvSpPr>
          <p:cNvPr id="484" name="Google Shape;484;p70"/>
          <p:cNvSpPr txBox="1">
            <a:spLocks noGrp="1"/>
          </p:cNvSpPr>
          <p:nvPr>
            <p:ph type="title"/>
          </p:nvPr>
        </p:nvSpPr>
        <p:spPr>
          <a:xfrm>
            <a:off x="311700" y="370616"/>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520"/>
              <a:t>With learning from the 6 minutes campaign work out your final peak metrics, replace text in red</a:t>
            </a:r>
            <a:endParaRPr sz="1520"/>
          </a:p>
        </p:txBody>
      </p:sp>
      <p:graphicFrame>
        <p:nvGraphicFramePr>
          <p:cNvPr id="485" name="Google Shape;485;p70"/>
          <p:cNvGraphicFramePr/>
          <p:nvPr/>
        </p:nvGraphicFramePr>
        <p:xfrm>
          <a:off x="311700" y="1206776"/>
          <a:ext cx="3000000" cy="3000000"/>
        </p:xfrm>
        <a:graphic>
          <a:graphicData uri="http://schemas.openxmlformats.org/drawingml/2006/table">
            <a:tbl>
              <a:tblPr>
                <a:noFill/>
                <a:tableStyleId>{97AECA5A-C0B2-4705-AEC4-8D7253057892}</a:tableStyleId>
              </a:tblPr>
              <a:tblGrid>
                <a:gridCol w="1761850">
                  <a:extLst>
                    <a:ext uri="{9D8B030D-6E8A-4147-A177-3AD203B41FA5}">
                      <a16:colId xmlns:a16="http://schemas.microsoft.com/office/drawing/2014/main" val="20000"/>
                    </a:ext>
                  </a:extLst>
                </a:gridCol>
                <a:gridCol w="918550">
                  <a:extLst>
                    <a:ext uri="{9D8B030D-6E8A-4147-A177-3AD203B41FA5}">
                      <a16:colId xmlns:a16="http://schemas.microsoft.com/office/drawing/2014/main" val="20001"/>
                    </a:ext>
                  </a:extLst>
                </a:gridCol>
                <a:gridCol w="2492625">
                  <a:extLst>
                    <a:ext uri="{9D8B030D-6E8A-4147-A177-3AD203B41FA5}">
                      <a16:colId xmlns:a16="http://schemas.microsoft.com/office/drawing/2014/main" val="20002"/>
                    </a:ext>
                  </a:extLst>
                </a:gridCol>
                <a:gridCol w="1643475">
                  <a:extLst>
                    <a:ext uri="{9D8B030D-6E8A-4147-A177-3AD203B41FA5}">
                      <a16:colId xmlns:a16="http://schemas.microsoft.com/office/drawing/2014/main" val="20003"/>
                    </a:ext>
                  </a:extLst>
                </a:gridCol>
                <a:gridCol w="1704125">
                  <a:extLst>
                    <a:ext uri="{9D8B030D-6E8A-4147-A177-3AD203B41FA5}">
                      <a16:colId xmlns:a16="http://schemas.microsoft.com/office/drawing/2014/main" val="20004"/>
                    </a:ext>
                  </a:extLst>
                </a:gridCol>
              </a:tblGrid>
              <a:tr h="489325">
                <a:tc>
                  <a:txBody>
                    <a:bodyPr/>
                    <a:lstStyle/>
                    <a:p>
                      <a:pPr marL="0" lvl="0" indent="0" algn="l" rtl="0">
                        <a:spcBef>
                          <a:spcPts val="0"/>
                        </a:spcBef>
                        <a:spcAft>
                          <a:spcPts val="0"/>
                        </a:spcAft>
                        <a:buNone/>
                      </a:pPr>
                      <a:r>
                        <a:rPr lang="en" sz="1100" b="1">
                          <a:solidFill>
                            <a:schemeClr val="lt1"/>
                          </a:solidFill>
                          <a:latin typeface="Montserrat"/>
                          <a:ea typeface="Montserrat"/>
                          <a:cs typeface="Montserrat"/>
                          <a:sym typeface="Montserrat"/>
                        </a:rPr>
                        <a:t>Peak</a:t>
                      </a:r>
                      <a:endParaRPr sz="1100"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sz="1100" b="1">
                          <a:solidFill>
                            <a:schemeClr val="lt1"/>
                          </a:solidFill>
                          <a:latin typeface="Montserrat"/>
                          <a:ea typeface="Montserrat"/>
                          <a:cs typeface="Montserrat"/>
                          <a:sym typeface="Montserrat"/>
                        </a:rPr>
                        <a:t>Organizers</a:t>
                      </a:r>
                      <a:endParaRPr sz="1100"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sz="1100" b="1">
                          <a:solidFill>
                            <a:schemeClr val="lt1"/>
                          </a:solidFill>
                          <a:latin typeface="Montserrat"/>
                          <a:ea typeface="Montserrat"/>
                          <a:cs typeface="Montserrat"/>
                          <a:sym typeface="Montserrat"/>
                        </a:rPr>
                        <a:t>Metrics</a:t>
                      </a:r>
                      <a:br>
                        <a:rPr lang="en" sz="1100" b="1">
                          <a:solidFill>
                            <a:schemeClr val="lt1"/>
                          </a:solidFill>
                          <a:latin typeface="Montserrat"/>
                          <a:ea typeface="Montserrat"/>
                          <a:cs typeface="Montserrat"/>
                          <a:sym typeface="Montserrat"/>
                        </a:rPr>
                      </a:br>
                      <a:r>
                        <a:rPr lang="en" sz="1100" b="1">
                          <a:solidFill>
                            <a:schemeClr val="lt1"/>
                          </a:solidFill>
                          <a:latin typeface="Montserrat"/>
                          <a:ea typeface="Montserrat"/>
                          <a:cs typeface="Montserrat"/>
                          <a:sym typeface="Montserrat"/>
                        </a:rPr>
                        <a:t>(Input / effort)</a:t>
                      </a:r>
                      <a:endParaRPr sz="1100"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sz="1100" b="1">
                          <a:solidFill>
                            <a:schemeClr val="lt1"/>
                          </a:solidFill>
                          <a:latin typeface="Montserrat"/>
                          <a:ea typeface="Montserrat"/>
                          <a:cs typeface="Montserrat"/>
                          <a:sym typeface="Montserrat"/>
                        </a:rPr>
                        <a:t>Metrics</a:t>
                      </a:r>
                      <a:br>
                        <a:rPr lang="en" sz="1100" b="1">
                          <a:solidFill>
                            <a:schemeClr val="lt1"/>
                          </a:solidFill>
                          <a:latin typeface="Montserrat"/>
                          <a:ea typeface="Montserrat"/>
                          <a:cs typeface="Montserrat"/>
                          <a:sym typeface="Montserrat"/>
                        </a:rPr>
                      </a:br>
                      <a:r>
                        <a:rPr lang="en" sz="1100" b="1">
                          <a:solidFill>
                            <a:schemeClr val="lt1"/>
                          </a:solidFill>
                          <a:latin typeface="Montserrat"/>
                          <a:ea typeface="Montserrat"/>
                          <a:cs typeface="Montserrat"/>
                          <a:sym typeface="Montserrat"/>
                        </a:rPr>
                        <a:t>(Output)</a:t>
                      </a:r>
                      <a:endParaRPr sz="1100"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sz="1100" b="1">
                          <a:solidFill>
                            <a:schemeClr val="lt1"/>
                          </a:solidFill>
                          <a:latin typeface="Montserrat"/>
                          <a:ea typeface="Montserrat"/>
                          <a:cs typeface="Montserrat"/>
                          <a:sym typeface="Montserrat"/>
                        </a:rPr>
                        <a:t>Goals</a:t>
                      </a:r>
                      <a:br>
                        <a:rPr lang="en" sz="1100" b="1">
                          <a:solidFill>
                            <a:schemeClr val="lt1"/>
                          </a:solidFill>
                          <a:latin typeface="Montserrat"/>
                          <a:ea typeface="Montserrat"/>
                          <a:cs typeface="Montserrat"/>
                          <a:sym typeface="Montserrat"/>
                        </a:rPr>
                      </a:br>
                      <a:r>
                        <a:rPr lang="en" sz="1100" b="1">
                          <a:solidFill>
                            <a:schemeClr val="lt1"/>
                          </a:solidFill>
                          <a:latin typeface="Montserrat"/>
                          <a:ea typeface="Montserrat"/>
                          <a:cs typeface="Montserrat"/>
                          <a:sym typeface="Montserrat"/>
                        </a:rPr>
                        <a:t>(Outcomes)</a:t>
                      </a:r>
                      <a:endParaRPr sz="1100"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extLst>
                  <a:ext uri="{0D108BD9-81ED-4DB2-BD59-A6C34878D82A}">
                    <a16:rowId xmlns:a16="http://schemas.microsoft.com/office/drawing/2014/main" val="10000"/>
                  </a:ext>
                </a:extLst>
              </a:tr>
              <a:tr h="929450">
                <a:tc>
                  <a:txBody>
                    <a:bodyPr/>
                    <a:lstStyle/>
                    <a:p>
                      <a:pPr marL="0" lvl="0" indent="0" algn="l" rtl="0">
                        <a:spcBef>
                          <a:spcPts val="0"/>
                        </a:spcBef>
                        <a:spcAft>
                          <a:spcPts val="0"/>
                        </a:spcAft>
                        <a:buNone/>
                      </a:pPr>
                      <a:r>
                        <a:rPr lang="en" sz="1100">
                          <a:solidFill>
                            <a:srgbClr val="434343"/>
                          </a:solidFill>
                          <a:latin typeface="Montserrat"/>
                          <a:ea typeface="Montserrat"/>
                          <a:cs typeface="Montserrat"/>
                          <a:sym typeface="Montserrat"/>
                        </a:rPr>
                        <a:t>6 minutes campaign example final</a:t>
                      </a:r>
                      <a:endParaRPr sz="11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1100">
                          <a:solidFill>
                            <a:srgbClr val="434343"/>
                          </a:solidFill>
                          <a:latin typeface="Montserrat"/>
                          <a:ea typeface="Montserrat"/>
                          <a:cs typeface="Montserrat"/>
                          <a:sym typeface="Montserrat"/>
                        </a:rPr>
                        <a:t>Peak #3</a:t>
                      </a:r>
                      <a:br>
                        <a:rPr lang="en" sz="1100">
                          <a:solidFill>
                            <a:srgbClr val="434343"/>
                          </a:solidFill>
                          <a:latin typeface="Montserrat"/>
                          <a:ea typeface="Montserrat"/>
                          <a:cs typeface="Montserrat"/>
                          <a:sym typeface="Montserrat"/>
                        </a:rPr>
                      </a:br>
                      <a:r>
                        <a:rPr lang="en" sz="1100">
                          <a:solidFill>
                            <a:srgbClr val="434343"/>
                          </a:solidFill>
                          <a:latin typeface="Montserrat"/>
                          <a:ea typeface="Montserrat"/>
                          <a:cs typeface="Montserrat"/>
                          <a:sym typeface="Montserrat"/>
                        </a:rPr>
                        <a:t>In 12 months- success of the campaign</a:t>
                      </a:r>
                      <a:endParaRPr sz="11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78A8B3"/>
                    </a:solidFill>
                  </a:tcPr>
                </a:tc>
                <a:tc>
                  <a:txBody>
                    <a:bodyPr/>
                    <a:lstStyle/>
                    <a:p>
                      <a:pPr marL="0" lvl="0" indent="0" algn="l" rtl="0">
                        <a:spcBef>
                          <a:spcPts val="0"/>
                        </a:spcBef>
                        <a:spcAft>
                          <a:spcPts val="0"/>
                        </a:spcAft>
                        <a:buNone/>
                      </a:pPr>
                      <a:r>
                        <a:rPr lang="en" sz="900">
                          <a:solidFill>
                            <a:srgbClr val="434343"/>
                          </a:solidFill>
                          <a:latin typeface="Montserrat"/>
                          <a:ea typeface="Montserrat"/>
                          <a:cs typeface="Montserrat"/>
                          <a:sym typeface="Montserrat"/>
                        </a:rPr>
                        <a:t>160 organizers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26 volunteers</a:t>
                      </a:r>
                      <a:endParaRPr sz="9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900">
                          <a:solidFill>
                            <a:srgbClr val="434343"/>
                          </a:solidFill>
                          <a:latin typeface="Montserrat"/>
                          <a:ea typeface="Montserrat"/>
                          <a:cs typeface="Montserrat"/>
                          <a:sym typeface="Montserrat"/>
                        </a:rPr>
                        <a:t>15,000 1:1 invitations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 10,000 1:1’s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100 reading coffee circles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300 recruitment 1:1 invitations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 200 recruitment 1:1’s to recruit 2nd tier organizers</a:t>
                      </a:r>
                      <a:endParaRPr sz="9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900">
                          <a:solidFill>
                            <a:srgbClr val="434343"/>
                          </a:solidFill>
                          <a:latin typeface="Montserrat"/>
                          <a:ea typeface="Montserrat"/>
                          <a:cs typeface="Montserrat"/>
                          <a:sym typeface="Montserrat"/>
                        </a:rPr>
                        <a:t>5,000 pledges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6,000 community readings</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160 organizers attend the 1st/2nd tier training</a:t>
                      </a:r>
                      <a:endParaRPr sz="9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900">
                          <a:solidFill>
                            <a:srgbClr val="434343"/>
                          </a:solidFill>
                          <a:latin typeface="Montserrat"/>
                          <a:ea typeface="Montserrat"/>
                          <a:cs typeface="Montserrat"/>
                          <a:sym typeface="Montserrat"/>
                        </a:rPr>
                        <a:t>10% of the community reading (5K)</a:t>
                      </a:r>
                      <a:endParaRPr sz="900">
                        <a:solidFill>
                          <a:srgbClr val="434343"/>
                        </a:solidFill>
                        <a:latin typeface="Montserrat"/>
                        <a:ea typeface="Montserrat"/>
                        <a:cs typeface="Montserrat"/>
                        <a:sym typeface="Montserrat"/>
                      </a:endParaRPr>
                    </a:p>
                    <a:p>
                      <a:pPr marL="0" lvl="0" indent="0" algn="l" rtl="0">
                        <a:spcBef>
                          <a:spcPts val="0"/>
                        </a:spcBef>
                        <a:spcAft>
                          <a:spcPts val="0"/>
                        </a:spcAft>
                        <a:buNone/>
                      </a:pPr>
                      <a:r>
                        <a:rPr lang="en" sz="900">
                          <a:solidFill>
                            <a:srgbClr val="434343"/>
                          </a:solidFill>
                          <a:latin typeface="Montserrat"/>
                          <a:ea typeface="Montserrat"/>
                          <a:cs typeface="Montserrat"/>
                          <a:sym typeface="Montserrat"/>
                        </a:rPr>
                        <a:t>5 constituency teams plus core team (23 teams)</a:t>
                      </a:r>
                      <a:endParaRPr sz="900">
                        <a:solidFill>
                          <a:srgbClr val="434343"/>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sz="900">
                          <a:solidFill>
                            <a:srgbClr val="434343"/>
                          </a:solidFill>
                          <a:latin typeface="Montserrat"/>
                          <a:ea typeface="Montserrat"/>
                          <a:cs typeface="Montserrat"/>
                          <a:sym typeface="Montserrat"/>
                        </a:rPr>
                        <a:t>160 organizers</a:t>
                      </a:r>
                      <a:endParaRPr sz="9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486" name="Google Shape;486;p70"/>
          <p:cNvSpPr txBox="1"/>
          <p:nvPr/>
        </p:nvSpPr>
        <p:spPr>
          <a:xfrm>
            <a:off x="1285875" y="855100"/>
            <a:ext cx="75465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200">
                <a:solidFill>
                  <a:schemeClr val="dk1"/>
                </a:solidFill>
                <a:latin typeface="Montserrat"/>
                <a:ea typeface="Montserrat"/>
                <a:cs typeface="Montserrat"/>
                <a:sym typeface="Montserrat"/>
              </a:rPr>
              <a:t>*Numbers of example are filled in as an example (not the actual numbers from the campaign)</a:t>
            </a:r>
            <a:endParaRPr sz="1200"/>
          </a:p>
        </p:txBody>
      </p:sp>
      <p:sp>
        <p:nvSpPr>
          <p:cNvPr id="487" name="Google Shape;487;p70"/>
          <p:cNvSpPr txBox="1"/>
          <p:nvPr/>
        </p:nvSpPr>
        <p:spPr>
          <a:xfrm>
            <a:off x="513425" y="3429000"/>
            <a:ext cx="7930800" cy="117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Montserrat"/>
              <a:ea typeface="Montserrat"/>
              <a:cs typeface="Montserrat"/>
              <a:sym typeface="Montserrat"/>
            </a:endParaRPr>
          </a:p>
        </p:txBody>
      </p:sp>
      <p:graphicFrame>
        <p:nvGraphicFramePr>
          <p:cNvPr id="488" name="Google Shape;488;p70"/>
          <p:cNvGraphicFramePr/>
          <p:nvPr/>
        </p:nvGraphicFramePr>
        <p:xfrm>
          <a:off x="311688" y="2869894"/>
          <a:ext cx="3000000" cy="3000000"/>
        </p:xfrm>
        <a:graphic>
          <a:graphicData uri="http://schemas.openxmlformats.org/drawingml/2006/table">
            <a:tbl>
              <a:tblPr>
                <a:noFill/>
                <a:tableStyleId>{97AECA5A-C0B2-4705-AEC4-8D7253057892}</a:tableStyleId>
              </a:tblPr>
              <a:tblGrid>
                <a:gridCol w="1376600">
                  <a:extLst>
                    <a:ext uri="{9D8B030D-6E8A-4147-A177-3AD203B41FA5}">
                      <a16:colId xmlns:a16="http://schemas.microsoft.com/office/drawing/2014/main" val="20000"/>
                    </a:ext>
                  </a:extLst>
                </a:gridCol>
                <a:gridCol w="1303800">
                  <a:extLst>
                    <a:ext uri="{9D8B030D-6E8A-4147-A177-3AD203B41FA5}">
                      <a16:colId xmlns:a16="http://schemas.microsoft.com/office/drawing/2014/main" val="20001"/>
                    </a:ext>
                  </a:extLst>
                </a:gridCol>
                <a:gridCol w="2492625">
                  <a:extLst>
                    <a:ext uri="{9D8B030D-6E8A-4147-A177-3AD203B41FA5}">
                      <a16:colId xmlns:a16="http://schemas.microsoft.com/office/drawing/2014/main" val="20002"/>
                    </a:ext>
                  </a:extLst>
                </a:gridCol>
                <a:gridCol w="1643475">
                  <a:extLst>
                    <a:ext uri="{9D8B030D-6E8A-4147-A177-3AD203B41FA5}">
                      <a16:colId xmlns:a16="http://schemas.microsoft.com/office/drawing/2014/main" val="20003"/>
                    </a:ext>
                  </a:extLst>
                </a:gridCol>
                <a:gridCol w="1704125">
                  <a:extLst>
                    <a:ext uri="{9D8B030D-6E8A-4147-A177-3AD203B41FA5}">
                      <a16:colId xmlns:a16="http://schemas.microsoft.com/office/drawing/2014/main" val="20004"/>
                    </a:ext>
                  </a:extLst>
                </a:gridCol>
              </a:tblGrid>
              <a:tr h="0">
                <a:tc>
                  <a:txBody>
                    <a:bodyPr/>
                    <a:lstStyle/>
                    <a:p>
                      <a:pPr marL="0" lvl="0" indent="0" algn="l" rtl="0">
                        <a:spcBef>
                          <a:spcPts val="0"/>
                        </a:spcBef>
                        <a:spcAft>
                          <a:spcPts val="0"/>
                        </a:spcAft>
                        <a:buNone/>
                      </a:pPr>
                      <a:r>
                        <a:rPr lang="en" b="1">
                          <a:solidFill>
                            <a:schemeClr val="lt1"/>
                          </a:solidFill>
                          <a:latin typeface="Montserrat"/>
                          <a:ea typeface="Montserrat"/>
                          <a:cs typeface="Montserrat"/>
                          <a:sym typeface="Montserrat"/>
                        </a:rPr>
                        <a:t>Peak</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Organizers</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Metrics</a:t>
                      </a:r>
                      <a:br>
                        <a:rPr lang="en" b="1">
                          <a:solidFill>
                            <a:schemeClr val="lt1"/>
                          </a:solidFill>
                          <a:latin typeface="Montserrat"/>
                          <a:ea typeface="Montserrat"/>
                          <a:cs typeface="Montserrat"/>
                          <a:sym typeface="Montserrat"/>
                        </a:rPr>
                      </a:br>
                      <a:r>
                        <a:rPr lang="en" b="1">
                          <a:solidFill>
                            <a:schemeClr val="lt1"/>
                          </a:solidFill>
                          <a:latin typeface="Montserrat"/>
                          <a:ea typeface="Montserrat"/>
                          <a:cs typeface="Montserrat"/>
                          <a:sym typeface="Montserrat"/>
                        </a:rPr>
                        <a:t>(Input / effort)</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Metrics</a:t>
                      </a:r>
                      <a:br>
                        <a:rPr lang="en" b="1">
                          <a:solidFill>
                            <a:schemeClr val="lt1"/>
                          </a:solidFill>
                          <a:latin typeface="Montserrat"/>
                          <a:ea typeface="Montserrat"/>
                          <a:cs typeface="Montserrat"/>
                          <a:sym typeface="Montserrat"/>
                        </a:rPr>
                      </a:br>
                      <a:r>
                        <a:rPr lang="en" b="1">
                          <a:solidFill>
                            <a:schemeClr val="lt1"/>
                          </a:solidFill>
                          <a:latin typeface="Montserrat"/>
                          <a:ea typeface="Montserrat"/>
                          <a:cs typeface="Montserrat"/>
                          <a:sym typeface="Montserrat"/>
                        </a:rPr>
                        <a:t>(Output)</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Goals</a:t>
                      </a:r>
                      <a:br>
                        <a:rPr lang="en" b="1">
                          <a:solidFill>
                            <a:schemeClr val="lt1"/>
                          </a:solidFill>
                          <a:latin typeface="Montserrat"/>
                          <a:ea typeface="Montserrat"/>
                          <a:cs typeface="Montserrat"/>
                          <a:sym typeface="Montserrat"/>
                        </a:rPr>
                      </a:br>
                      <a:r>
                        <a:rPr lang="en" b="1">
                          <a:solidFill>
                            <a:schemeClr val="lt1"/>
                          </a:solidFill>
                          <a:latin typeface="Montserrat"/>
                          <a:ea typeface="Montserrat"/>
                          <a:cs typeface="Montserrat"/>
                          <a:sym typeface="Montserrat"/>
                        </a:rPr>
                        <a:t>(Outcomes)</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006A71"/>
                    </a:solidFill>
                  </a:tcPr>
                </a:tc>
                <a:extLst>
                  <a:ext uri="{0D108BD9-81ED-4DB2-BD59-A6C34878D82A}">
                    <a16:rowId xmlns:a16="http://schemas.microsoft.com/office/drawing/2014/main" val="10000"/>
                  </a:ext>
                </a:extLst>
              </a:tr>
              <a:tr h="929450">
                <a:tc>
                  <a:txBody>
                    <a:bodyPr/>
                    <a:lstStyle/>
                    <a:p>
                      <a:pPr marL="0" lvl="0" indent="0" algn="l" rtl="0">
                        <a:spcBef>
                          <a:spcPts val="0"/>
                        </a:spcBef>
                        <a:spcAft>
                          <a:spcPts val="0"/>
                        </a:spcAft>
                        <a:buNone/>
                      </a:pPr>
                      <a:r>
                        <a:rPr lang="en">
                          <a:solidFill>
                            <a:srgbClr val="FF0000"/>
                          </a:solidFill>
                          <a:latin typeface="Montserrat"/>
                          <a:ea typeface="Montserrat"/>
                          <a:cs typeface="Montserrat"/>
                          <a:sym typeface="Montserrat"/>
                        </a:rPr>
                        <a:t>1.Put here </a:t>
                      </a:r>
                      <a:r>
                        <a:rPr lang="en" b="1">
                          <a:solidFill>
                            <a:srgbClr val="FF0000"/>
                          </a:solidFill>
                          <a:latin typeface="Montserrat"/>
                          <a:ea typeface="Montserrat"/>
                          <a:cs typeface="Montserrat"/>
                          <a:sym typeface="Montserrat"/>
                        </a:rPr>
                        <a:t>final</a:t>
                      </a:r>
                      <a:r>
                        <a:rPr lang="en">
                          <a:solidFill>
                            <a:srgbClr val="FF0000"/>
                          </a:solidFill>
                          <a:latin typeface="Montserrat"/>
                          <a:ea typeface="Montserrat"/>
                          <a:cs typeface="Montserrat"/>
                          <a:sym typeface="Montserrat"/>
                        </a:rPr>
                        <a:t> peak on your timeline </a:t>
                      </a:r>
                      <a:endParaRPr>
                        <a:solidFill>
                          <a:srgbClr val="FF0000"/>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78A8B3"/>
                    </a:solidFill>
                  </a:tcPr>
                </a:tc>
                <a:tc>
                  <a:txBody>
                    <a:bodyPr/>
                    <a:lstStyle/>
                    <a:p>
                      <a:pPr marL="0" lvl="0" indent="0" algn="l" rtl="0">
                        <a:spcBef>
                          <a:spcPts val="0"/>
                        </a:spcBef>
                        <a:spcAft>
                          <a:spcPts val="0"/>
                        </a:spcAft>
                        <a:buNone/>
                      </a:pPr>
                      <a:r>
                        <a:rPr lang="en" sz="1200">
                          <a:solidFill>
                            <a:srgbClr val="FF0000"/>
                          </a:solidFill>
                          <a:latin typeface="Montserrat"/>
                          <a:ea typeface="Montserrat"/>
                          <a:cs typeface="Montserrat"/>
                          <a:sym typeface="Montserrat"/>
                        </a:rPr>
                        <a:t>5. Do a logical calculation to put here number of organizers needed to perform this effort</a:t>
                      </a:r>
                      <a:endParaRPr sz="1200">
                        <a:solidFill>
                          <a:srgbClr val="FF0000"/>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1200">
                          <a:solidFill>
                            <a:srgbClr val="FF0000"/>
                          </a:solidFill>
                          <a:latin typeface="Montserrat"/>
                          <a:ea typeface="Montserrat"/>
                          <a:cs typeface="Montserrat"/>
                          <a:sym typeface="Montserrat"/>
                        </a:rPr>
                        <a:t>3. List your actions / tactics needed to get to those numeric outcomes </a:t>
                      </a:r>
                      <a:endParaRPr sz="1200">
                        <a:solidFill>
                          <a:srgbClr val="FF0000"/>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1200">
                          <a:solidFill>
                            <a:srgbClr val="FF0000"/>
                          </a:solidFill>
                          <a:latin typeface="Montserrat"/>
                          <a:ea typeface="Montserrat"/>
                          <a:cs typeface="Montserrat"/>
                          <a:sym typeface="Montserrat"/>
                        </a:rPr>
                        <a:t>3. Clarify what output will lead to the outcomes to be accomplished.</a:t>
                      </a:r>
                      <a:endParaRPr sz="1200">
                        <a:solidFill>
                          <a:srgbClr val="FF0000"/>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sz="1200">
                          <a:solidFill>
                            <a:srgbClr val="FF0000"/>
                          </a:solidFill>
                          <a:latin typeface="Montserrat"/>
                          <a:ea typeface="Montserrat"/>
                          <a:cs typeface="Montserrat"/>
                          <a:sym typeface="Montserrat"/>
                        </a:rPr>
                        <a:t>2. Number of constituents needed to mobilize to achieve our strategic goal </a:t>
                      </a:r>
                      <a:endParaRPr sz="1200">
                        <a:solidFill>
                          <a:srgbClr val="FF0000"/>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489" name="Google Shape;489;p70"/>
          <p:cNvSpPr txBox="1">
            <a:spLocks noGrp="1"/>
          </p:cNvSpPr>
          <p:nvPr>
            <p:ph type="title"/>
          </p:nvPr>
        </p:nvSpPr>
        <p:spPr>
          <a:xfrm>
            <a:off x="311700" y="-2689"/>
            <a:ext cx="4863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920"/>
              <a:t>METRICS (PART 1) - TOTAL: 10 MIN</a:t>
            </a:r>
            <a:endParaRPr sz="192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METRICS (PART 1) - TOTAL: 15 MIN</a:t>
            </a:r>
            <a:endParaRPr/>
          </a:p>
        </p:txBody>
      </p:sp>
      <p:graphicFrame>
        <p:nvGraphicFramePr>
          <p:cNvPr id="495" name="Google Shape;495;p71"/>
          <p:cNvGraphicFramePr/>
          <p:nvPr/>
        </p:nvGraphicFramePr>
        <p:xfrm>
          <a:off x="508400" y="1107425"/>
          <a:ext cx="3000000" cy="3000000"/>
        </p:xfrm>
        <a:graphic>
          <a:graphicData uri="http://schemas.openxmlformats.org/drawingml/2006/table">
            <a:tbl>
              <a:tblPr>
                <a:noFill/>
                <a:tableStyleId>{97AECA5A-C0B2-4705-AEC4-8D7253057892}</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Who are the people you want to mobilize? (i.e. high school parents in lemon county)</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Who are they?</a:t>
                      </a:r>
                      <a:endParaRPr sz="1200">
                        <a:solidFill>
                          <a:srgbClr val="006A71"/>
                        </a:solidFill>
                        <a:latin typeface="Montserrat Medium"/>
                        <a:ea typeface="Montserrat Medium"/>
                        <a:cs typeface="Montserrat Medium"/>
                        <a:sym typeface="Montserrat Medium"/>
                      </a:endParaRPr>
                    </a:p>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Young people in Kavari - build pressure ( 5000) </a:t>
                      </a:r>
                      <a:endParaRPr sz="1200">
                        <a:solidFill>
                          <a:srgbClr val="006A71"/>
                        </a:solidFill>
                        <a:latin typeface="Montserrat Medium"/>
                        <a:ea typeface="Montserrat Medium"/>
                        <a:cs typeface="Montserrat Medium"/>
                        <a:sym typeface="Montserrat Medium"/>
                      </a:endParaRPr>
                    </a:p>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Where are they?</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Who are the people you want to organize and bring into your leadership teams?</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Who are they? ( 100) community - young people - youth club - every wednesday - colleges </a:t>
                      </a:r>
                      <a:endParaRPr sz="1200">
                        <a:solidFill>
                          <a:srgbClr val="006A71"/>
                        </a:solidFill>
                        <a:latin typeface="Montserrat Medium"/>
                        <a:ea typeface="Montserrat Medium"/>
                        <a:cs typeface="Montserrat Medium"/>
                        <a:sym typeface="Montserrat Medium"/>
                      </a:endParaRPr>
                    </a:p>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Where are they?</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How many people do you need to mobilize to shift the balance of power?</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5000 </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How many people do you want to activate/lead to get to the number of people you need to mobilize? Why that number?</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10000</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If you need to x amount of leaders? How many teams will you need (if teams are between 7-8 ppl)?</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rgbClr val="006A71"/>
                          </a:solidFill>
                          <a:latin typeface="Montserrat Medium"/>
                          <a:ea typeface="Montserrat Medium"/>
                          <a:cs typeface="Montserrat Medium"/>
                          <a:sym typeface="Montserrat Medium"/>
                        </a:rPr>
                        <a:t>15 teams</a:t>
                      </a:r>
                      <a:endParaRPr sz="1200">
                        <a:solidFill>
                          <a:srgbClr val="006A71"/>
                        </a:solidFill>
                        <a:latin typeface="Montserrat Medium"/>
                        <a:ea typeface="Montserrat Medium"/>
                        <a:cs typeface="Montserrat Medium"/>
                        <a:sym typeface="Montserrat Medium"/>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PART II- Snowflake</a:t>
            </a:r>
            <a:endParaRPr/>
          </a:p>
        </p:txBody>
      </p:sp>
      <p:graphicFrame>
        <p:nvGraphicFramePr>
          <p:cNvPr id="501" name="Google Shape;501;p72"/>
          <p:cNvGraphicFramePr/>
          <p:nvPr/>
        </p:nvGraphicFramePr>
        <p:xfrm>
          <a:off x="311700" y="1101675"/>
          <a:ext cx="3000000" cy="3000000"/>
        </p:xfrm>
        <a:graphic>
          <a:graphicData uri="http://schemas.openxmlformats.org/drawingml/2006/table">
            <a:tbl>
              <a:tblPr>
                <a:noFill/>
                <a:tableStyleId>{97AECA5A-C0B2-4705-AEC4-8D7253057892}</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solidFill>
                            <a:srgbClr val="006A71"/>
                          </a:solidFill>
                          <a:latin typeface="Montserrat"/>
                          <a:ea typeface="Montserrat"/>
                          <a:cs typeface="Montserrat"/>
                          <a:sym typeface="Montserrat"/>
                        </a:rPr>
                        <a:t>What functional teams will you need? [skill based, specialized teams]</a:t>
                      </a:r>
                      <a:endParaRPr>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a:solidFill>
                            <a:srgbClr val="006A71"/>
                          </a:solidFill>
                          <a:latin typeface="Montserrat"/>
                          <a:ea typeface="Montserrat"/>
                          <a:cs typeface="Montserrat"/>
                          <a:sym typeface="Montserrat"/>
                        </a:rPr>
                        <a:t>Types of teams:</a:t>
                      </a:r>
                      <a:endParaRPr>
                        <a:solidFill>
                          <a:srgbClr val="006A71"/>
                        </a:solidFill>
                        <a:latin typeface="Montserrat"/>
                        <a:ea typeface="Montserrat"/>
                        <a:cs typeface="Montserrat"/>
                        <a:sym typeface="Montserrat"/>
                      </a:endParaRPr>
                    </a:p>
                    <a:p>
                      <a:pPr marL="0" lvl="0" indent="0" algn="l" rtl="0">
                        <a:spcBef>
                          <a:spcPts val="0"/>
                        </a:spcBef>
                        <a:spcAft>
                          <a:spcPts val="0"/>
                        </a:spcAft>
                        <a:buNone/>
                      </a:pPr>
                      <a:r>
                        <a:rPr lang="en">
                          <a:solidFill>
                            <a:srgbClr val="006A71"/>
                          </a:solidFill>
                          <a:latin typeface="Montserrat"/>
                          <a:ea typeface="Montserrat"/>
                          <a:cs typeface="Montserrat"/>
                          <a:sym typeface="Montserrat"/>
                        </a:rPr>
                        <a:t>Possible Purpose for team?</a:t>
                      </a:r>
                      <a:endParaRPr>
                        <a:solidFill>
                          <a:srgbClr val="006A71"/>
                        </a:solidFill>
                        <a:latin typeface="Montserrat"/>
                        <a:ea typeface="Montserrat"/>
                        <a:cs typeface="Montserrat"/>
                        <a:sym typeface="Montserrat"/>
                      </a:endParaRPr>
                    </a:p>
                    <a:p>
                      <a:pPr marL="457200" lvl="0" indent="-317500" algn="l" rtl="0">
                        <a:spcBef>
                          <a:spcPts val="0"/>
                        </a:spcBef>
                        <a:spcAft>
                          <a:spcPts val="0"/>
                        </a:spcAft>
                        <a:buClr>
                          <a:srgbClr val="006A71"/>
                        </a:buClr>
                        <a:buSzPts val="1400"/>
                        <a:buFont typeface="Montserrat"/>
                        <a:buChar char="-"/>
                      </a:pPr>
                      <a:r>
                        <a:rPr lang="en">
                          <a:solidFill>
                            <a:srgbClr val="006A71"/>
                          </a:solidFill>
                          <a:latin typeface="Montserrat"/>
                          <a:ea typeface="Montserrat"/>
                          <a:cs typeface="Montserrat"/>
                          <a:sym typeface="Montserrat"/>
                        </a:rPr>
                        <a:t>Media </a:t>
                      </a: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solidFill>
                            <a:srgbClr val="006A71"/>
                          </a:solidFill>
                          <a:latin typeface="Montserrat"/>
                          <a:ea typeface="Montserrat"/>
                          <a:cs typeface="Montserrat"/>
                          <a:sym typeface="Montserrat"/>
                        </a:rPr>
                        <a:t>What constituency teams may you need? [ are they Geographic teams or roles team like mothers team, teachers team, etc.]</a:t>
                      </a:r>
                      <a:endParaRPr>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tc>
                  <a:txBody>
                    <a:bodyPr/>
                    <a:lstStyle/>
                    <a:p>
                      <a:pPr marL="0" lvl="0" indent="0" algn="l" rtl="0">
                        <a:spcBef>
                          <a:spcPts val="0"/>
                        </a:spcBef>
                        <a:spcAft>
                          <a:spcPts val="0"/>
                        </a:spcAft>
                        <a:buNone/>
                      </a:pPr>
                      <a:r>
                        <a:rPr lang="en">
                          <a:solidFill>
                            <a:srgbClr val="006A71"/>
                          </a:solidFill>
                          <a:latin typeface="Montserrat"/>
                          <a:ea typeface="Montserrat"/>
                          <a:cs typeface="Montserrat"/>
                          <a:sym typeface="Montserrat"/>
                        </a:rPr>
                        <a:t>Types of teams:</a:t>
                      </a:r>
                      <a:endParaRPr>
                        <a:solidFill>
                          <a:srgbClr val="006A71"/>
                        </a:solidFill>
                        <a:latin typeface="Montserrat"/>
                        <a:ea typeface="Montserrat"/>
                        <a:cs typeface="Montserrat"/>
                        <a:sym typeface="Montserrat"/>
                      </a:endParaRPr>
                    </a:p>
                    <a:p>
                      <a:pPr marL="0" lvl="0" indent="0" algn="l" rtl="0">
                        <a:spcBef>
                          <a:spcPts val="0"/>
                        </a:spcBef>
                        <a:spcAft>
                          <a:spcPts val="0"/>
                        </a:spcAft>
                        <a:buNone/>
                      </a:pPr>
                      <a:r>
                        <a:rPr lang="en">
                          <a:solidFill>
                            <a:srgbClr val="006A71"/>
                          </a:solidFill>
                          <a:latin typeface="Montserrat"/>
                          <a:ea typeface="Montserrat"/>
                          <a:cs typeface="Montserrat"/>
                          <a:sym typeface="Montserrat"/>
                        </a:rPr>
                        <a:t>Possible Purpose for team?</a:t>
                      </a:r>
                      <a:endParaRPr>
                        <a:solidFill>
                          <a:srgbClr val="006A71"/>
                        </a:solidFill>
                        <a:latin typeface="Montserrat"/>
                        <a:ea typeface="Montserrat"/>
                        <a:cs typeface="Montserrat"/>
                        <a:sym typeface="Montserrat"/>
                      </a:endParaRPr>
                    </a:p>
                    <a:p>
                      <a:pPr marL="457200" lvl="0" indent="-317500" algn="l" rtl="0">
                        <a:spcBef>
                          <a:spcPts val="0"/>
                        </a:spcBef>
                        <a:spcAft>
                          <a:spcPts val="0"/>
                        </a:spcAft>
                        <a:buClr>
                          <a:srgbClr val="006A71"/>
                        </a:buClr>
                        <a:buSzPts val="1400"/>
                        <a:buFont typeface="Montserrat"/>
                        <a:buChar char="-"/>
                      </a:pPr>
                      <a:r>
                        <a:rPr lang="en">
                          <a:solidFill>
                            <a:srgbClr val="006A71"/>
                          </a:solidFill>
                          <a:latin typeface="Montserrat"/>
                          <a:ea typeface="Montserrat"/>
                          <a:cs typeface="Montserrat"/>
                          <a:sym typeface="Montserrat"/>
                        </a:rPr>
                        <a:t>Journ. - young story tellers </a:t>
                      </a:r>
                      <a:endParaRPr>
                        <a:solidFill>
                          <a:srgbClr val="006A71"/>
                        </a:solidFill>
                        <a:latin typeface="Montserrat"/>
                        <a:ea typeface="Montserrat"/>
                        <a:cs typeface="Montserrat"/>
                        <a:sym typeface="Montserrat"/>
                      </a:endParaRPr>
                    </a:p>
                    <a:p>
                      <a:pPr marL="457200" lvl="0" indent="-317500" algn="l" rtl="0">
                        <a:spcBef>
                          <a:spcPts val="0"/>
                        </a:spcBef>
                        <a:spcAft>
                          <a:spcPts val="0"/>
                        </a:spcAft>
                        <a:buClr>
                          <a:srgbClr val="006A71"/>
                        </a:buClr>
                        <a:buSzPts val="1400"/>
                        <a:buFont typeface="Montserrat"/>
                        <a:buChar char="-"/>
                      </a:pPr>
                      <a:r>
                        <a:rPr lang="en">
                          <a:solidFill>
                            <a:srgbClr val="006A71"/>
                          </a:solidFill>
                          <a:latin typeface="Montserrat"/>
                          <a:ea typeface="Montserrat"/>
                          <a:cs typeface="Montserrat"/>
                          <a:sym typeface="Montserrat"/>
                        </a:rPr>
                        <a:t>3 teams in different areas </a:t>
                      </a: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p>
                      <a:pPr marL="0" lvl="0" indent="0" algn="l" rtl="0">
                        <a:spcBef>
                          <a:spcPts val="0"/>
                        </a:spcBef>
                        <a:spcAft>
                          <a:spcPts val="0"/>
                        </a:spcAft>
                        <a:buNone/>
                      </a:pPr>
                      <a:endParaRPr>
                        <a:solidFill>
                          <a:srgbClr val="006A71"/>
                        </a:solidFill>
                        <a:latin typeface="Montserrat"/>
                        <a:ea typeface="Montserrat"/>
                        <a:cs typeface="Montserrat"/>
                        <a:sym typeface="Montserrat"/>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rgbClr val="EFE7EC"/>
        </a:solidFill>
        <a:effectLst/>
      </p:bgPr>
    </p:bg>
    <p:spTree>
      <p:nvGrpSpPr>
        <p:cNvPr id="1" name="Shape 505"/>
        <p:cNvGrpSpPr/>
        <p:nvPr/>
      </p:nvGrpSpPr>
      <p:grpSpPr>
        <a:xfrm>
          <a:off x="0" y="0"/>
          <a:ext cx="0" cy="0"/>
          <a:chOff x="0" y="0"/>
          <a:chExt cx="0" cy="0"/>
        </a:xfrm>
      </p:grpSpPr>
      <p:sp>
        <p:nvSpPr>
          <p:cNvPr id="506" name="Google Shape;506;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6A71"/>
                </a:solidFill>
              </a:rPr>
              <a:t>Designing the snowflake: who &amp; how many</a:t>
            </a:r>
            <a:endParaRPr>
              <a:solidFill>
                <a:srgbClr val="006A71"/>
              </a:solidFill>
            </a:endParaRPr>
          </a:p>
        </p:txBody>
      </p:sp>
      <p:sp>
        <p:nvSpPr>
          <p:cNvPr id="507" name="Google Shape;507;p73"/>
          <p:cNvSpPr/>
          <p:nvPr/>
        </p:nvSpPr>
        <p:spPr>
          <a:xfrm>
            <a:off x="292750" y="1108750"/>
            <a:ext cx="4168800" cy="1843800"/>
          </a:xfrm>
          <a:prstGeom prst="roundRect">
            <a:avLst>
              <a:gd name="adj" fmla="val 16667"/>
            </a:avLst>
          </a:prstGeom>
          <a:solidFill>
            <a:srgbClr val="A3638F"/>
          </a:solidFill>
          <a:ln w="19050" cap="flat" cmpd="sng">
            <a:solidFill>
              <a:srgbClr val="5E09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Montserrat"/>
                <a:ea typeface="Montserrat"/>
                <a:cs typeface="Montserrat"/>
                <a:sym typeface="Montserrat"/>
              </a:rPr>
              <a:t>Based on your strategic goal, </a:t>
            </a:r>
            <a:r>
              <a:rPr lang="en" b="1">
                <a:solidFill>
                  <a:schemeClr val="lt1"/>
                </a:solidFill>
                <a:latin typeface="Montserrat"/>
                <a:ea typeface="Montserrat"/>
                <a:cs typeface="Montserrat"/>
                <a:sym typeface="Montserrat"/>
              </a:rPr>
              <a:t>WHO </a:t>
            </a:r>
            <a:r>
              <a:rPr lang="en">
                <a:solidFill>
                  <a:schemeClr val="lt1"/>
                </a:solidFill>
                <a:latin typeface="Montserrat"/>
                <a:ea typeface="Montserrat"/>
                <a:cs typeface="Montserrat"/>
                <a:sym typeface="Montserrat"/>
              </a:rPr>
              <a:t>are the people you need to organize to build real power and </a:t>
            </a:r>
            <a:r>
              <a:rPr lang="en" b="1">
                <a:solidFill>
                  <a:schemeClr val="lt1"/>
                </a:solidFill>
                <a:latin typeface="Montserrat"/>
                <a:ea typeface="Montserrat"/>
                <a:cs typeface="Montserrat"/>
                <a:sym typeface="Montserrat"/>
              </a:rPr>
              <a:t>WHERE</a:t>
            </a:r>
            <a:r>
              <a:rPr lang="en">
                <a:solidFill>
                  <a:schemeClr val="lt1"/>
                </a:solidFill>
                <a:latin typeface="Montserrat"/>
                <a:ea typeface="Montserrat"/>
                <a:cs typeface="Montserrat"/>
                <a:sym typeface="Montserrat"/>
              </a:rPr>
              <a:t> are those people?</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Will you find them in specific towns, neighborhoods, institutions?</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Are there pre-existing ways people identify as a group?</a:t>
            </a:r>
            <a:endParaRPr>
              <a:solidFill>
                <a:schemeClr val="lt1"/>
              </a:solidFill>
              <a:latin typeface="Montserrat"/>
              <a:ea typeface="Montserrat"/>
              <a:cs typeface="Montserrat"/>
              <a:sym typeface="Montserrat"/>
            </a:endParaRPr>
          </a:p>
        </p:txBody>
      </p:sp>
      <p:sp>
        <p:nvSpPr>
          <p:cNvPr id="508" name="Google Shape;508;p73"/>
          <p:cNvSpPr/>
          <p:nvPr/>
        </p:nvSpPr>
        <p:spPr>
          <a:xfrm>
            <a:off x="4682458" y="1108750"/>
            <a:ext cx="4168800" cy="1843800"/>
          </a:xfrm>
          <a:prstGeom prst="roundRect">
            <a:avLst>
              <a:gd name="adj" fmla="val 16667"/>
            </a:avLst>
          </a:prstGeom>
          <a:solidFill>
            <a:srgbClr val="FFFDF5"/>
          </a:solidFill>
          <a:ln w="19050" cap="flat" cmpd="sng">
            <a:solidFill>
              <a:srgbClr val="5E09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Montserrat"/>
                <a:ea typeface="Montserrat"/>
                <a:cs typeface="Montserrat"/>
                <a:sym typeface="Montserrat"/>
              </a:rPr>
              <a:t>Reflecting on the last peak of the campaign and the metrics, </a:t>
            </a:r>
            <a:r>
              <a:rPr lang="en" b="1">
                <a:solidFill>
                  <a:srgbClr val="434343"/>
                </a:solidFill>
                <a:latin typeface="Montserrat"/>
                <a:ea typeface="Montserrat"/>
                <a:cs typeface="Montserrat"/>
                <a:sym typeface="Montserrat"/>
              </a:rPr>
              <a:t>how many organizers</a:t>
            </a:r>
            <a:r>
              <a:rPr lang="en">
                <a:solidFill>
                  <a:srgbClr val="434343"/>
                </a:solidFill>
                <a:latin typeface="Montserrat"/>
                <a:ea typeface="Montserrat"/>
                <a:cs typeface="Montserrat"/>
                <a:sym typeface="Montserrat"/>
              </a:rPr>
              <a:t> from the constituency should your campaign have by the last peak?</a:t>
            </a:r>
            <a:endParaRPr>
              <a:solidFill>
                <a:srgbClr val="434343"/>
              </a:solidFill>
              <a:latin typeface="Montserrat"/>
              <a:ea typeface="Montserrat"/>
              <a:cs typeface="Montserrat"/>
              <a:sym typeface="Montserrat"/>
            </a:endParaRPr>
          </a:p>
        </p:txBody>
      </p:sp>
      <p:sp>
        <p:nvSpPr>
          <p:cNvPr id="509" name="Google Shape;509;p73"/>
          <p:cNvSpPr/>
          <p:nvPr/>
        </p:nvSpPr>
        <p:spPr>
          <a:xfrm>
            <a:off x="292750" y="3140625"/>
            <a:ext cx="4168800" cy="1843800"/>
          </a:xfrm>
          <a:prstGeom prst="roundRect">
            <a:avLst>
              <a:gd name="adj" fmla="val 16667"/>
            </a:avLst>
          </a:prstGeom>
          <a:solidFill>
            <a:srgbClr val="E6F0F1"/>
          </a:solidFill>
          <a:ln w="19050" cap="flat" cmpd="sng">
            <a:solidFill>
              <a:srgbClr val="5E09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34343"/>
                </a:solidFill>
                <a:latin typeface="Montserrat"/>
                <a:ea typeface="Montserrat"/>
                <a:cs typeface="Montserrat"/>
                <a:sym typeface="Montserrat"/>
              </a:rPr>
              <a:t>Reflecting on the last peak of the campaign and the metrics, </a:t>
            </a:r>
            <a:r>
              <a:rPr lang="en" b="1">
                <a:solidFill>
                  <a:srgbClr val="434343"/>
                </a:solidFill>
                <a:latin typeface="Montserrat"/>
                <a:ea typeface="Montserrat"/>
                <a:cs typeface="Montserrat"/>
                <a:sym typeface="Montserrat"/>
              </a:rPr>
              <a:t>how many people will you have mobilized </a:t>
            </a:r>
            <a:r>
              <a:rPr lang="en">
                <a:solidFill>
                  <a:srgbClr val="434343"/>
                </a:solidFill>
                <a:latin typeface="Montserrat"/>
                <a:ea typeface="Montserrat"/>
                <a:cs typeface="Montserrat"/>
                <a:sym typeface="Montserrat"/>
              </a:rPr>
              <a:t>by the time of the peak?</a:t>
            </a:r>
            <a:endParaRPr>
              <a:solidFill>
                <a:srgbClr val="434343"/>
              </a:solidFill>
              <a:latin typeface="Montserrat"/>
              <a:ea typeface="Montserrat"/>
              <a:cs typeface="Montserrat"/>
              <a:sym typeface="Montserrat"/>
            </a:endParaRPr>
          </a:p>
        </p:txBody>
      </p:sp>
      <p:sp>
        <p:nvSpPr>
          <p:cNvPr id="510" name="Google Shape;510;p73"/>
          <p:cNvSpPr/>
          <p:nvPr/>
        </p:nvSpPr>
        <p:spPr>
          <a:xfrm>
            <a:off x="4682458" y="3140625"/>
            <a:ext cx="4168800" cy="1843800"/>
          </a:xfrm>
          <a:prstGeom prst="roundRect">
            <a:avLst>
              <a:gd name="adj" fmla="val 16667"/>
            </a:avLst>
          </a:prstGeom>
          <a:solidFill>
            <a:srgbClr val="5E0942"/>
          </a:solidFill>
          <a:ln w="19050" cap="flat" cmpd="sng">
            <a:solidFill>
              <a:srgbClr val="5E094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Montserrat"/>
                <a:ea typeface="Montserrat"/>
                <a:cs typeface="Montserrat"/>
                <a:sym typeface="Montserrat"/>
              </a:rPr>
              <a:t>How many </a:t>
            </a:r>
            <a:r>
              <a:rPr lang="en" b="1">
                <a:solidFill>
                  <a:schemeClr val="lt1"/>
                </a:solidFill>
                <a:latin typeface="Montserrat"/>
                <a:ea typeface="Montserrat"/>
                <a:cs typeface="Montserrat"/>
                <a:sym typeface="Montserrat"/>
              </a:rPr>
              <a:t>organized teams </a:t>
            </a:r>
            <a:r>
              <a:rPr lang="en">
                <a:solidFill>
                  <a:schemeClr val="lt1"/>
                </a:solidFill>
                <a:latin typeface="Montserrat"/>
                <a:ea typeface="Montserrat"/>
                <a:cs typeface="Montserrat"/>
                <a:sym typeface="Montserrat"/>
              </a:rPr>
              <a:t>on the ground do you need to perform your strategy?</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(A team size that is able to meet regularly and perform is between 5-9 organizers)</a:t>
            </a:r>
            <a:endParaRPr>
              <a:solidFill>
                <a:schemeClr val="lt1"/>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grpSp>
        <p:nvGrpSpPr>
          <p:cNvPr id="515" name="Google Shape;515;p74"/>
          <p:cNvGrpSpPr/>
          <p:nvPr/>
        </p:nvGrpSpPr>
        <p:grpSpPr>
          <a:xfrm>
            <a:off x="4843881" y="1922375"/>
            <a:ext cx="1377556" cy="954000"/>
            <a:chOff x="6980405" y="1106540"/>
            <a:chExt cx="1397541" cy="954000"/>
          </a:xfrm>
        </p:grpSpPr>
        <p:sp>
          <p:nvSpPr>
            <p:cNvPr id="516" name="Google Shape;516;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Young stroty tellers  </a:t>
              </a:r>
              <a:endParaRPr/>
            </a:p>
            <a:p>
              <a:pPr marL="0" lvl="0" indent="0" algn="ctr" rtl="0">
                <a:spcBef>
                  <a:spcPts val="0"/>
                </a:spcBef>
                <a:spcAft>
                  <a:spcPts val="0"/>
                </a:spcAft>
                <a:buNone/>
              </a:pPr>
              <a:endParaRPr/>
            </a:p>
          </p:txBody>
        </p:sp>
        <p:cxnSp>
          <p:nvCxnSpPr>
            <p:cNvPr id="517" name="Google Shape;517;p74"/>
            <p:cNvCxnSpPr/>
            <p:nvPr/>
          </p:nvCxnSpPr>
          <p:spPr>
            <a:xfrm rot="10800000">
              <a:off x="7255355"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18" name="Google Shape;518;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9" name="Google Shape;519;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0" name="Google Shape;520;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1" name="Google Shape;521;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2" name="Google Shape;522;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4" name="Google Shape;524;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5" name="Google Shape;525;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26" name="Google Shape;526;p74"/>
          <p:cNvSpPr txBox="1">
            <a:spLocks noGrp="1"/>
          </p:cNvSpPr>
          <p:nvPr>
            <p:ph type="title"/>
          </p:nvPr>
        </p:nvSpPr>
        <p:spPr>
          <a:xfrm>
            <a:off x="412050" y="42225"/>
            <a:ext cx="8520600" cy="572700"/>
          </a:xfrm>
          <a:prstGeom prst="rect">
            <a:avLst/>
          </a:prstGeom>
          <a:ln w="9525" cap="flat" cmpd="sng">
            <a:solidFill>
              <a:srgbClr val="F4E8E8"/>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SNOWFLAKE STRUCTURE - 15 MIN</a:t>
            </a:r>
            <a:endParaRPr/>
          </a:p>
        </p:txBody>
      </p:sp>
      <p:sp>
        <p:nvSpPr>
          <p:cNvPr id="527" name="Google Shape;527;p74"/>
          <p:cNvSpPr txBox="1"/>
          <p:nvPr/>
        </p:nvSpPr>
        <p:spPr>
          <a:xfrm>
            <a:off x="6426000" y="371225"/>
            <a:ext cx="2718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006A71"/>
                </a:solidFill>
                <a:latin typeface="Montserrat"/>
                <a:ea typeface="Montserrat"/>
                <a:cs typeface="Montserrat"/>
                <a:sym typeface="Montserrat"/>
              </a:rPr>
              <a:t>Triangles: functional/technical teams</a:t>
            </a:r>
            <a:endParaRPr sz="1000">
              <a:solidFill>
                <a:srgbClr val="006A71"/>
              </a:solidFill>
              <a:latin typeface="Montserrat"/>
              <a:ea typeface="Montserrat"/>
              <a:cs typeface="Montserrat"/>
              <a:sym typeface="Montserrat"/>
            </a:endParaRPr>
          </a:p>
          <a:p>
            <a:pPr marL="0" lvl="0" indent="0" algn="l" rtl="0">
              <a:spcBef>
                <a:spcPts val="0"/>
              </a:spcBef>
              <a:spcAft>
                <a:spcPts val="0"/>
              </a:spcAft>
              <a:buNone/>
            </a:pPr>
            <a:r>
              <a:rPr lang="en" sz="1000">
                <a:solidFill>
                  <a:srgbClr val="006A71"/>
                </a:solidFill>
                <a:latin typeface="Montserrat"/>
                <a:ea typeface="Montserrat"/>
                <a:cs typeface="Montserrat"/>
                <a:sym typeface="Montserrat"/>
              </a:rPr>
              <a:t>Circles: constituency/geographic teams</a:t>
            </a:r>
            <a:endParaRPr sz="1000">
              <a:solidFill>
                <a:srgbClr val="006A71"/>
              </a:solidFill>
              <a:latin typeface="Montserrat"/>
              <a:ea typeface="Montserrat"/>
              <a:cs typeface="Montserrat"/>
              <a:sym typeface="Montserrat"/>
            </a:endParaRPr>
          </a:p>
          <a:p>
            <a:pPr marL="0" lvl="0" indent="0" algn="l" rtl="0">
              <a:spcBef>
                <a:spcPts val="0"/>
              </a:spcBef>
              <a:spcAft>
                <a:spcPts val="0"/>
              </a:spcAft>
              <a:buNone/>
            </a:pPr>
            <a:endParaRPr sz="1000">
              <a:solidFill>
                <a:srgbClr val="006A71"/>
              </a:solidFill>
              <a:latin typeface="Montserrat"/>
              <a:ea typeface="Montserrat"/>
              <a:cs typeface="Montserrat"/>
              <a:sym typeface="Montserrat"/>
            </a:endParaRPr>
          </a:p>
        </p:txBody>
      </p:sp>
      <p:grpSp>
        <p:nvGrpSpPr>
          <p:cNvPr id="528" name="Google Shape;528;p74"/>
          <p:cNvGrpSpPr/>
          <p:nvPr/>
        </p:nvGrpSpPr>
        <p:grpSpPr>
          <a:xfrm>
            <a:off x="124797" y="2403800"/>
            <a:ext cx="1275225" cy="755700"/>
            <a:chOff x="160722" y="1888000"/>
            <a:chExt cx="1275225" cy="755700"/>
          </a:xfrm>
        </p:grpSpPr>
        <p:sp>
          <p:nvSpPr>
            <p:cNvPr id="529" name="Google Shape;529;p74"/>
            <p:cNvSpPr/>
            <p:nvPr/>
          </p:nvSpPr>
          <p:spPr>
            <a:xfrm>
              <a:off x="160722" y="1888000"/>
              <a:ext cx="873900" cy="755700"/>
            </a:xfrm>
            <a:prstGeom prst="triangle">
              <a:avLst>
                <a:gd name="adj" fmla="val 50000"/>
              </a:avLst>
            </a:prstGeom>
            <a:solidFill>
              <a:srgbClr val="5E094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30" name="Google Shape;530;p74"/>
            <p:cNvCxnSpPr>
              <a:stCxn id="529" idx="5"/>
            </p:cNvCxnSpPr>
            <p:nvPr/>
          </p:nvCxnSpPr>
          <p:spPr>
            <a:xfrm>
              <a:off x="816147" y="2265850"/>
              <a:ext cx="619800" cy="0"/>
            </a:xfrm>
            <a:prstGeom prst="straightConnector1">
              <a:avLst/>
            </a:prstGeom>
            <a:noFill/>
            <a:ln w="28575" cap="flat" cmpd="sng">
              <a:solidFill>
                <a:srgbClr val="A3638F"/>
              </a:solidFill>
              <a:prstDash val="solid"/>
              <a:round/>
              <a:headEnd type="none" w="med" len="med"/>
              <a:tailEnd type="none" w="med" len="med"/>
            </a:ln>
          </p:spPr>
        </p:cxnSp>
      </p:grpSp>
      <p:grpSp>
        <p:nvGrpSpPr>
          <p:cNvPr id="531" name="Google Shape;531;p74"/>
          <p:cNvGrpSpPr/>
          <p:nvPr/>
        </p:nvGrpSpPr>
        <p:grpSpPr>
          <a:xfrm>
            <a:off x="3263688" y="1542650"/>
            <a:ext cx="1655700" cy="1579500"/>
            <a:chOff x="3364500" y="1174800"/>
            <a:chExt cx="1655700" cy="1579500"/>
          </a:xfrm>
        </p:grpSpPr>
        <p:sp>
          <p:nvSpPr>
            <p:cNvPr id="532" name="Google Shape;532;p74"/>
            <p:cNvSpPr/>
            <p:nvPr/>
          </p:nvSpPr>
          <p:spPr>
            <a:xfrm>
              <a:off x="3582825" y="1363925"/>
              <a:ext cx="1250700" cy="1250700"/>
            </a:xfrm>
            <a:prstGeom prst="ellipse">
              <a:avLst/>
            </a:prstGeom>
            <a:solidFill>
              <a:schemeClr val="lt2"/>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Core Team</a:t>
              </a:r>
              <a:endParaRPr/>
            </a:p>
            <a:p>
              <a:pPr marL="0" lvl="0" indent="0" algn="ctr" rtl="0">
                <a:spcBef>
                  <a:spcPts val="0"/>
                </a:spcBef>
                <a:spcAft>
                  <a:spcPts val="0"/>
                </a:spcAft>
                <a:buNone/>
              </a:pPr>
              <a:r>
                <a:rPr lang="en"/>
                <a:t>5 people </a:t>
              </a:r>
              <a:endParaRPr/>
            </a:p>
            <a:p>
              <a:pPr marL="0" lvl="0" indent="0" algn="ctr" rtl="0">
                <a:spcBef>
                  <a:spcPts val="0"/>
                </a:spcBef>
                <a:spcAft>
                  <a:spcPts val="0"/>
                </a:spcAft>
                <a:buNone/>
              </a:pPr>
              <a:r>
                <a:rPr lang="en"/>
                <a:t>In Kavari</a:t>
              </a:r>
              <a:endParaRPr/>
            </a:p>
          </p:txBody>
        </p:sp>
        <p:sp>
          <p:nvSpPr>
            <p:cNvPr id="533" name="Google Shape;533;p74"/>
            <p:cNvSpPr/>
            <p:nvPr/>
          </p:nvSpPr>
          <p:spPr>
            <a:xfrm>
              <a:off x="4050300" y="11748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4" name="Google Shape;534;p74"/>
            <p:cNvSpPr/>
            <p:nvPr/>
          </p:nvSpPr>
          <p:spPr>
            <a:xfrm>
              <a:off x="4507500" y="14034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5" name="Google Shape;535;p74"/>
            <p:cNvSpPr/>
            <p:nvPr/>
          </p:nvSpPr>
          <p:spPr>
            <a:xfrm>
              <a:off x="4659900" y="18606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6" name="Google Shape;536;p74"/>
            <p:cNvSpPr/>
            <p:nvPr/>
          </p:nvSpPr>
          <p:spPr>
            <a:xfrm>
              <a:off x="4431300" y="22416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7" name="Google Shape;537;p74"/>
            <p:cNvSpPr/>
            <p:nvPr/>
          </p:nvSpPr>
          <p:spPr>
            <a:xfrm>
              <a:off x="3974100" y="23940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8" name="Google Shape;538;p74"/>
            <p:cNvSpPr/>
            <p:nvPr/>
          </p:nvSpPr>
          <p:spPr>
            <a:xfrm>
              <a:off x="3516900" y="21654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9" name="Google Shape;539;p74"/>
            <p:cNvSpPr/>
            <p:nvPr/>
          </p:nvSpPr>
          <p:spPr>
            <a:xfrm>
              <a:off x="3364500" y="17082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0" name="Google Shape;540;p74"/>
            <p:cNvSpPr/>
            <p:nvPr/>
          </p:nvSpPr>
          <p:spPr>
            <a:xfrm>
              <a:off x="3593100" y="1327200"/>
              <a:ext cx="360300" cy="360300"/>
            </a:xfrm>
            <a:prstGeom prst="donut">
              <a:avLst>
                <a:gd name="adj" fmla="val 25000"/>
              </a:avLst>
            </a:prstGeom>
            <a:solidFill>
              <a:srgbClr val="006A71"/>
            </a:solidFill>
            <a:ln w="9525" cap="flat" cmpd="sng">
              <a:solidFill>
                <a:srgbClr val="F4E8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41" name="Google Shape;541;p74"/>
          <p:cNvGrpSpPr/>
          <p:nvPr/>
        </p:nvGrpSpPr>
        <p:grpSpPr>
          <a:xfrm rot="5400000">
            <a:off x="256306" y="3680375"/>
            <a:ext cx="1405306" cy="954000"/>
            <a:chOff x="6952252" y="1106540"/>
            <a:chExt cx="1425694" cy="954000"/>
          </a:xfrm>
        </p:grpSpPr>
        <p:sp>
          <p:nvSpPr>
            <p:cNvPr id="542" name="Google Shape;542;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43" name="Google Shape;543;p74"/>
            <p:cNvCxnSpPr/>
            <p:nvPr/>
          </p:nvCxnSpPr>
          <p:spPr>
            <a:xfrm rot="10800000">
              <a:off x="7227202"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44" name="Google Shape;544;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5" name="Google Shape;545;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6" name="Google Shape;546;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7" name="Google Shape;547;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8" name="Google Shape;548;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9" name="Google Shape;549;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0" name="Google Shape;550;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1" name="Google Shape;551;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52" name="Google Shape;552;p74"/>
          <p:cNvGrpSpPr/>
          <p:nvPr/>
        </p:nvGrpSpPr>
        <p:grpSpPr>
          <a:xfrm rot="5400000">
            <a:off x="1607249" y="3680375"/>
            <a:ext cx="1405306" cy="954000"/>
            <a:chOff x="6952252" y="1106540"/>
            <a:chExt cx="1425694" cy="954000"/>
          </a:xfrm>
        </p:grpSpPr>
        <p:sp>
          <p:nvSpPr>
            <p:cNvPr id="553" name="Google Shape;553;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54" name="Google Shape;554;p74"/>
            <p:cNvCxnSpPr/>
            <p:nvPr/>
          </p:nvCxnSpPr>
          <p:spPr>
            <a:xfrm rot="10800000">
              <a:off x="7227202"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55" name="Google Shape;555;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6" name="Google Shape;556;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7" name="Google Shape;557;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8" name="Google Shape;558;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9" name="Google Shape;559;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0" name="Google Shape;560;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1" name="Google Shape;561;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2" name="Google Shape;562;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63" name="Google Shape;563;p74"/>
          <p:cNvGrpSpPr/>
          <p:nvPr/>
        </p:nvGrpSpPr>
        <p:grpSpPr>
          <a:xfrm rot="5400000">
            <a:off x="2770906" y="3670047"/>
            <a:ext cx="1405306" cy="954000"/>
            <a:chOff x="6952252" y="1106540"/>
            <a:chExt cx="1425694" cy="954000"/>
          </a:xfrm>
        </p:grpSpPr>
        <p:sp>
          <p:nvSpPr>
            <p:cNvPr id="564" name="Google Shape;564;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65" name="Google Shape;565;p74"/>
            <p:cNvCxnSpPr/>
            <p:nvPr/>
          </p:nvCxnSpPr>
          <p:spPr>
            <a:xfrm rot="10800000">
              <a:off x="7227202"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66" name="Google Shape;566;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7" name="Google Shape;567;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8" name="Google Shape;568;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9" name="Google Shape;569;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0" name="Google Shape;570;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1" name="Google Shape;571;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2" name="Google Shape;572;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3" name="Google Shape;573;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74" name="Google Shape;574;p74"/>
          <p:cNvGrpSpPr/>
          <p:nvPr/>
        </p:nvGrpSpPr>
        <p:grpSpPr>
          <a:xfrm rot="5567826">
            <a:off x="4268821" y="3486931"/>
            <a:ext cx="1405269" cy="953992"/>
            <a:chOff x="6952252" y="1106540"/>
            <a:chExt cx="1425694" cy="954000"/>
          </a:xfrm>
        </p:grpSpPr>
        <p:sp>
          <p:nvSpPr>
            <p:cNvPr id="575" name="Google Shape;575;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Area 1</a:t>
              </a:r>
              <a:endParaRPr/>
            </a:p>
          </p:txBody>
        </p:sp>
        <p:cxnSp>
          <p:nvCxnSpPr>
            <p:cNvPr id="576" name="Google Shape;576;p74"/>
            <p:cNvCxnSpPr/>
            <p:nvPr/>
          </p:nvCxnSpPr>
          <p:spPr>
            <a:xfrm rot="10800000">
              <a:off x="7227202"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77" name="Google Shape;577;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8" name="Google Shape;578;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9" name="Google Shape;579;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0" name="Google Shape;580;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1" name="Google Shape;581;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2" name="Google Shape;582;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3" name="Google Shape;583;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4" name="Google Shape;584;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85" name="Google Shape;585;p74"/>
          <p:cNvGrpSpPr/>
          <p:nvPr/>
        </p:nvGrpSpPr>
        <p:grpSpPr>
          <a:xfrm rot="-1799921">
            <a:off x="5986606" y="1160729"/>
            <a:ext cx="1377471" cy="953979"/>
            <a:chOff x="6980405" y="1106540"/>
            <a:chExt cx="1397541" cy="954000"/>
          </a:xfrm>
        </p:grpSpPr>
        <p:sp>
          <p:nvSpPr>
            <p:cNvPr id="586" name="Google Shape;586;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x</a:t>
              </a:r>
              <a:endParaRPr/>
            </a:p>
          </p:txBody>
        </p:sp>
        <p:cxnSp>
          <p:nvCxnSpPr>
            <p:cNvPr id="587" name="Google Shape;587;p74"/>
            <p:cNvCxnSpPr/>
            <p:nvPr/>
          </p:nvCxnSpPr>
          <p:spPr>
            <a:xfrm rot="10800000">
              <a:off x="7255355"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88" name="Google Shape;588;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9" name="Google Shape;589;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0" name="Google Shape;590;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1" name="Google Shape;591;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2" name="Google Shape;592;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3" name="Google Shape;593;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4" name="Google Shape;594;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 name="Google Shape;595;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596" name="Google Shape;596;p74"/>
          <p:cNvGrpSpPr/>
          <p:nvPr/>
        </p:nvGrpSpPr>
        <p:grpSpPr>
          <a:xfrm rot="1800223">
            <a:off x="6138964" y="2443202"/>
            <a:ext cx="1377541" cy="953979"/>
            <a:chOff x="6980405" y="1106540"/>
            <a:chExt cx="1397541" cy="954000"/>
          </a:xfrm>
        </p:grpSpPr>
        <p:sp>
          <p:nvSpPr>
            <p:cNvPr id="597" name="Google Shape;597;p74"/>
            <p:cNvSpPr/>
            <p:nvPr/>
          </p:nvSpPr>
          <p:spPr>
            <a:xfrm rot="-5400000">
              <a:off x="7502135" y="1180340"/>
              <a:ext cx="804000" cy="804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y</a:t>
              </a:r>
              <a:endParaRPr/>
            </a:p>
          </p:txBody>
        </p:sp>
        <p:cxnSp>
          <p:nvCxnSpPr>
            <p:cNvPr id="598" name="Google Shape;598;p74"/>
            <p:cNvCxnSpPr/>
            <p:nvPr/>
          </p:nvCxnSpPr>
          <p:spPr>
            <a:xfrm rot="10800000">
              <a:off x="7255355" y="1307390"/>
              <a:ext cx="0" cy="549900"/>
            </a:xfrm>
            <a:prstGeom prst="straightConnector1">
              <a:avLst/>
            </a:prstGeom>
            <a:noFill/>
            <a:ln w="28575" cap="flat" cmpd="sng">
              <a:solidFill>
                <a:srgbClr val="78A8B3"/>
              </a:solidFill>
              <a:prstDash val="solid"/>
              <a:round/>
              <a:headEnd type="none" w="med" len="med"/>
              <a:tailEnd type="none" w="med" len="med"/>
            </a:ln>
          </p:spPr>
        </p:cxnSp>
        <p:sp>
          <p:nvSpPr>
            <p:cNvPr id="599" name="Google Shape;599;p74"/>
            <p:cNvSpPr/>
            <p:nvPr/>
          </p:nvSpPr>
          <p:spPr>
            <a:xfrm rot="-5400000">
              <a:off x="7699335" y="1106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0" name="Google Shape;600;p74"/>
            <p:cNvSpPr/>
            <p:nvPr/>
          </p:nvSpPr>
          <p:spPr>
            <a:xfrm rot="-5400000">
              <a:off x="7458960" y="129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1" name="Google Shape;601;p74"/>
            <p:cNvSpPr/>
            <p:nvPr/>
          </p:nvSpPr>
          <p:spPr>
            <a:xfrm rot="-5400000">
              <a:off x="8013585" y="11236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2" name="Google Shape;602;p74"/>
            <p:cNvSpPr/>
            <p:nvPr/>
          </p:nvSpPr>
          <p:spPr>
            <a:xfrm rot="-5400000">
              <a:off x="8185945" y="1604155"/>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3" name="Google Shape;603;p74"/>
            <p:cNvSpPr/>
            <p:nvPr/>
          </p:nvSpPr>
          <p:spPr>
            <a:xfrm rot="-5400000">
              <a:off x="8013585" y="1838766"/>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4" name="Google Shape;604;p74"/>
            <p:cNvSpPr/>
            <p:nvPr/>
          </p:nvSpPr>
          <p:spPr>
            <a:xfrm rot="-5400000">
              <a:off x="7699335" y="18685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5" name="Google Shape;605;p74"/>
            <p:cNvSpPr/>
            <p:nvPr/>
          </p:nvSpPr>
          <p:spPr>
            <a:xfrm rot="-5400000">
              <a:off x="7458960" y="1728240"/>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6" name="Google Shape;606;p74"/>
            <p:cNvSpPr/>
            <p:nvPr/>
          </p:nvSpPr>
          <p:spPr>
            <a:xfrm rot="-5400000">
              <a:off x="8153408" y="1344257"/>
              <a:ext cx="192000" cy="192000"/>
            </a:xfrm>
            <a:prstGeom prst="donut">
              <a:avLst>
                <a:gd name="adj" fmla="val 25000"/>
              </a:avLst>
            </a:prstGeom>
            <a:solidFill>
              <a:srgbClr val="006A71"/>
            </a:solidFill>
            <a:ln w="9525" cap="flat" cmpd="sng">
              <a:solidFill>
                <a:srgbClr val="006A7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607" name="Google Shape;607;p74"/>
          <p:cNvGrpSpPr/>
          <p:nvPr/>
        </p:nvGrpSpPr>
        <p:grpSpPr>
          <a:xfrm>
            <a:off x="124797" y="1542650"/>
            <a:ext cx="1275225" cy="755700"/>
            <a:chOff x="160722" y="1888000"/>
            <a:chExt cx="1275225" cy="755700"/>
          </a:xfrm>
        </p:grpSpPr>
        <p:sp>
          <p:nvSpPr>
            <p:cNvPr id="608" name="Google Shape;608;p74"/>
            <p:cNvSpPr/>
            <p:nvPr/>
          </p:nvSpPr>
          <p:spPr>
            <a:xfrm>
              <a:off x="160722" y="1888000"/>
              <a:ext cx="873900" cy="755700"/>
            </a:xfrm>
            <a:prstGeom prst="triangle">
              <a:avLst>
                <a:gd name="adj" fmla="val 50000"/>
              </a:avLst>
            </a:prstGeom>
            <a:solidFill>
              <a:srgbClr val="5E094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09" name="Google Shape;609;p74"/>
            <p:cNvCxnSpPr>
              <a:stCxn id="608" idx="5"/>
            </p:cNvCxnSpPr>
            <p:nvPr/>
          </p:nvCxnSpPr>
          <p:spPr>
            <a:xfrm>
              <a:off x="816147" y="2265850"/>
              <a:ext cx="619800" cy="0"/>
            </a:xfrm>
            <a:prstGeom prst="straightConnector1">
              <a:avLst/>
            </a:prstGeom>
            <a:noFill/>
            <a:ln w="28575" cap="flat" cmpd="sng">
              <a:solidFill>
                <a:srgbClr val="A3638F"/>
              </a:solidFill>
              <a:prstDash val="solid"/>
              <a:round/>
              <a:headEnd type="none" w="med" len="med"/>
              <a:tailEnd type="none" w="med" len="med"/>
            </a:ln>
          </p:spPr>
        </p:cxnSp>
      </p:grpSp>
      <p:grpSp>
        <p:nvGrpSpPr>
          <p:cNvPr id="610" name="Google Shape;610;p74"/>
          <p:cNvGrpSpPr/>
          <p:nvPr/>
        </p:nvGrpSpPr>
        <p:grpSpPr>
          <a:xfrm>
            <a:off x="1988473" y="1651827"/>
            <a:ext cx="1385925" cy="919800"/>
            <a:chOff x="160711" y="1888014"/>
            <a:chExt cx="1385925" cy="919800"/>
          </a:xfrm>
        </p:grpSpPr>
        <p:sp>
          <p:nvSpPr>
            <p:cNvPr id="611" name="Google Shape;611;p74"/>
            <p:cNvSpPr/>
            <p:nvPr/>
          </p:nvSpPr>
          <p:spPr>
            <a:xfrm>
              <a:off x="160711" y="1888014"/>
              <a:ext cx="1021500" cy="919800"/>
            </a:xfrm>
            <a:prstGeom prst="triangle">
              <a:avLst>
                <a:gd name="adj" fmla="val 50000"/>
              </a:avLst>
            </a:prstGeom>
            <a:solidFill>
              <a:srgbClr val="5E094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t>Media </a:t>
              </a:r>
              <a:endParaRPr/>
            </a:p>
          </p:txBody>
        </p:sp>
        <p:cxnSp>
          <p:nvCxnSpPr>
            <p:cNvPr id="612" name="Google Shape;612;p74"/>
            <p:cNvCxnSpPr>
              <a:stCxn id="611" idx="5"/>
            </p:cNvCxnSpPr>
            <p:nvPr/>
          </p:nvCxnSpPr>
          <p:spPr>
            <a:xfrm>
              <a:off x="926836" y="2347914"/>
              <a:ext cx="619800" cy="0"/>
            </a:xfrm>
            <a:prstGeom prst="straightConnector1">
              <a:avLst/>
            </a:prstGeom>
            <a:noFill/>
            <a:ln w="28575" cap="flat" cmpd="sng">
              <a:solidFill>
                <a:srgbClr val="A3638F"/>
              </a:solidFill>
              <a:prstDash val="solid"/>
              <a:round/>
              <a:headEnd type="none" w="med" len="med"/>
              <a:tailEnd type="none" w="med" len="med"/>
            </a:ln>
          </p:spPr>
        </p:cxnSp>
      </p:grpSp>
      <p:sp>
        <p:nvSpPr>
          <p:cNvPr id="613" name="Google Shape;613;p74"/>
          <p:cNvSpPr txBox="1"/>
          <p:nvPr/>
        </p:nvSpPr>
        <p:spPr>
          <a:xfrm>
            <a:off x="5511150" y="3853925"/>
            <a:ext cx="3311100" cy="6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434343"/>
                </a:solidFill>
                <a:latin typeface="Montserrat"/>
                <a:ea typeface="Montserrat"/>
                <a:cs typeface="Montserrat"/>
                <a:sym typeface="Montserrat"/>
              </a:rPr>
              <a:t>Which team(s) would you recruit first?</a:t>
            </a:r>
            <a:endParaRPr sz="1600">
              <a:solidFill>
                <a:srgbClr val="434343"/>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FE7EC"/>
        </a:solidFill>
        <a:effectLst/>
      </p:bgPr>
    </p:bg>
    <p:spTree>
      <p:nvGrpSpPr>
        <p:cNvPr id="1" name="Shape 617"/>
        <p:cNvGrpSpPr/>
        <p:nvPr/>
      </p:nvGrpSpPr>
      <p:grpSpPr>
        <a:xfrm>
          <a:off x="0" y="0"/>
          <a:ext cx="0" cy="0"/>
          <a:chOff x="0" y="0"/>
          <a:chExt cx="0" cy="0"/>
        </a:xfrm>
      </p:grpSpPr>
      <p:sp>
        <p:nvSpPr>
          <p:cNvPr id="618" name="Google Shape;618;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006A71"/>
                </a:solidFill>
              </a:rPr>
              <a:t>Designing the snowflake: team &amp; responsibilities </a:t>
            </a:r>
            <a:endParaRPr>
              <a:solidFill>
                <a:srgbClr val="006A71"/>
              </a:solidFill>
            </a:endParaRPr>
          </a:p>
        </p:txBody>
      </p:sp>
      <p:graphicFrame>
        <p:nvGraphicFramePr>
          <p:cNvPr id="619" name="Google Shape;619;p75"/>
          <p:cNvGraphicFramePr/>
          <p:nvPr/>
        </p:nvGraphicFramePr>
        <p:xfrm>
          <a:off x="311700" y="1206776"/>
          <a:ext cx="3000000" cy="3000000"/>
        </p:xfrm>
        <a:graphic>
          <a:graphicData uri="http://schemas.openxmlformats.org/drawingml/2006/table">
            <a:tbl>
              <a:tblPr>
                <a:noFill/>
                <a:tableStyleId>{97AECA5A-C0B2-4705-AEC4-8D7253057892}</a:tableStyleId>
              </a:tblPr>
              <a:tblGrid>
                <a:gridCol w="2130150">
                  <a:extLst>
                    <a:ext uri="{9D8B030D-6E8A-4147-A177-3AD203B41FA5}">
                      <a16:colId xmlns:a16="http://schemas.microsoft.com/office/drawing/2014/main" val="20000"/>
                    </a:ext>
                  </a:extLst>
                </a:gridCol>
                <a:gridCol w="3634525">
                  <a:extLst>
                    <a:ext uri="{9D8B030D-6E8A-4147-A177-3AD203B41FA5}">
                      <a16:colId xmlns:a16="http://schemas.microsoft.com/office/drawing/2014/main" val="20001"/>
                    </a:ext>
                  </a:extLst>
                </a:gridCol>
                <a:gridCol w="1377900">
                  <a:extLst>
                    <a:ext uri="{9D8B030D-6E8A-4147-A177-3AD203B41FA5}">
                      <a16:colId xmlns:a16="http://schemas.microsoft.com/office/drawing/2014/main" val="20002"/>
                    </a:ext>
                  </a:extLst>
                </a:gridCol>
                <a:gridCol w="1378025">
                  <a:extLst>
                    <a:ext uri="{9D8B030D-6E8A-4147-A177-3AD203B41FA5}">
                      <a16:colId xmlns:a16="http://schemas.microsoft.com/office/drawing/2014/main" val="20003"/>
                    </a:ext>
                  </a:extLst>
                </a:gridCol>
              </a:tblGrid>
              <a:tr h="647450">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Team name</a:t>
                      </a:r>
                      <a:br>
                        <a:rPr lang="en" b="1">
                          <a:solidFill>
                            <a:schemeClr val="lt1"/>
                          </a:solidFill>
                          <a:latin typeface="Montserrat"/>
                          <a:ea typeface="Montserrat"/>
                          <a:cs typeface="Montserrat"/>
                          <a:sym typeface="Montserrat"/>
                        </a:rPr>
                      </a:br>
                      <a:r>
                        <a:rPr lang="en" b="1">
                          <a:solidFill>
                            <a:schemeClr val="lt1"/>
                          </a:solidFill>
                          <a:latin typeface="Montserrat"/>
                          <a:ea typeface="Montserrat"/>
                          <a:cs typeface="Montserrat"/>
                          <a:sym typeface="Montserrat"/>
                        </a:rPr>
                        <a:t>(Constituency or functional)</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A3638F"/>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Purpose / Responsibility</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A3638F"/>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 of members</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A3638F"/>
                    </a:solidFill>
                  </a:tcPr>
                </a:tc>
                <a:tc>
                  <a:txBody>
                    <a:bodyPr/>
                    <a:lstStyle/>
                    <a:p>
                      <a:pPr marL="0" lvl="0" indent="0" algn="ctr" rtl="0">
                        <a:spcBef>
                          <a:spcPts val="0"/>
                        </a:spcBef>
                        <a:spcAft>
                          <a:spcPts val="0"/>
                        </a:spcAft>
                        <a:buNone/>
                      </a:pPr>
                      <a:r>
                        <a:rPr lang="en" b="1">
                          <a:solidFill>
                            <a:schemeClr val="lt1"/>
                          </a:solidFill>
                          <a:latin typeface="Montserrat"/>
                          <a:ea typeface="Montserrat"/>
                          <a:cs typeface="Montserrat"/>
                          <a:sym typeface="Montserrat"/>
                        </a:rPr>
                        <a:t>Is this team temporary? </a:t>
                      </a:r>
                      <a:endParaRPr b="1">
                        <a:solidFill>
                          <a:schemeClr val="lt1"/>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rgbClr val="A3638F"/>
                    </a:solidFill>
                  </a:tcPr>
                </a:tc>
                <a:extLst>
                  <a:ext uri="{0D108BD9-81ED-4DB2-BD59-A6C34878D82A}">
                    <a16:rowId xmlns:a16="http://schemas.microsoft.com/office/drawing/2014/main" val="10000"/>
                  </a:ext>
                </a:extLst>
              </a:tr>
              <a:tr h="929450">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929450">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929450">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endParaRPr sz="1200">
                        <a:solidFill>
                          <a:srgbClr val="434343"/>
                        </a:solidFill>
                        <a:latin typeface="Montserrat"/>
                        <a:ea typeface="Montserrat"/>
                        <a:cs typeface="Montserrat"/>
                        <a:sym typeface="Montserrat"/>
                      </a:endParaRPr>
                    </a:p>
                  </a:txBody>
                  <a:tcPr marL="91425" marR="91425" marT="91425" marB="91425" anchor="ctr">
                    <a:lnL w="9525" cap="flat" cmpd="sng">
                      <a:solidFill>
                        <a:srgbClr val="B7B7B7"/>
                      </a:solidFill>
                      <a:prstDash val="solid"/>
                      <a:round/>
                      <a:headEnd type="none" w="sm" len="sm"/>
                      <a:tailEnd type="none" w="sm" len="sm"/>
                    </a:lnL>
                    <a:lnR w="9525" cap="flat" cmpd="sng">
                      <a:solidFill>
                        <a:srgbClr val="B7B7B7"/>
                      </a:solidFill>
                      <a:prstDash val="solid"/>
                      <a:round/>
                      <a:headEnd type="none" w="sm" len="sm"/>
                      <a:tailEnd type="none" w="sm" len="sm"/>
                    </a:lnR>
                    <a:lnT w="9525" cap="flat" cmpd="sng">
                      <a:solidFill>
                        <a:srgbClr val="B7B7B7"/>
                      </a:solidFill>
                      <a:prstDash val="solid"/>
                      <a:round/>
                      <a:headEnd type="none" w="sm" len="sm"/>
                      <a:tailEnd type="none" w="sm" len="sm"/>
                    </a:lnT>
                    <a:lnB w="9525" cap="flat" cmpd="sng">
                      <a:solidFill>
                        <a:srgbClr val="B7B7B7"/>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76"/>
          <p:cNvSpPr txBox="1">
            <a:spLocks noGrp="1"/>
          </p:cNvSpPr>
          <p:nvPr>
            <p:ph type="ctrTitle"/>
          </p:nvPr>
        </p:nvSpPr>
        <p:spPr>
          <a:xfrm>
            <a:off x="311700" y="58125"/>
            <a:ext cx="8520600" cy="1225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ACTION - 30 MIN</a:t>
            </a:r>
            <a:endParaRPr/>
          </a:p>
        </p:txBody>
      </p:sp>
      <p:sp>
        <p:nvSpPr>
          <p:cNvPr id="625" name="Google Shape;625;p76"/>
          <p:cNvSpPr txBox="1">
            <a:spLocks noGrp="1"/>
          </p:cNvSpPr>
          <p:nvPr>
            <p:ph type="subTitle" idx="1"/>
          </p:nvPr>
        </p:nvSpPr>
        <p:spPr>
          <a:xfrm>
            <a:off x="311700" y="935175"/>
            <a:ext cx="8520600" cy="3492000"/>
          </a:xfrm>
          <a:prstGeom prst="rect">
            <a:avLst/>
          </a:prstGeom>
        </p:spPr>
        <p:txBody>
          <a:bodyPr spcFirstLastPara="1" wrap="square" lIns="91425" tIns="91425" rIns="91425" bIns="91425" anchor="ctr" anchorCtr="0">
            <a:noAutofit/>
          </a:bodyPr>
          <a:lstStyle/>
          <a:p>
            <a:pPr marL="457200" marR="0" lvl="0" indent="0" algn="ctr" rtl="0">
              <a:lnSpc>
                <a:spcPct val="95000"/>
              </a:lnSpc>
              <a:spcBef>
                <a:spcPts val="0"/>
              </a:spcBef>
              <a:spcAft>
                <a:spcPts val="0"/>
              </a:spcAft>
              <a:buNone/>
            </a:pPr>
            <a:endParaRPr sz="1088">
              <a:solidFill>
                <a:srgbClr val="EFE7EC"/>
              </a:solidFill>
              <a:latin typeface="Montserrat Medium"/>
              <a:ea typeface="Montserrat Medium"/>
              <a:cs typeface="Montserrat Medium"/>
              <a:sym typeface="Montserrat Medium"/>
            </a:endParaRPr>
          </a:p>
          <a:p>
            <a:pPr marL="0" lvl="0" indent="0" algn="ctr" rtl="0">
              <a:lnSpc>
                <a:spcPct val="115000"/>
              </a:lnSpc>
              <a:spcBef>
                <a:spcPts val="0"/>
              </a:spcBef>
              <a:spcAft>
                <a:spcPts val="0"/>
              </a:spcAft>
              <a:buNone/>
            </a:pPr>
            <a:r>
              <a:rPr lang="en" sz="1200" b="1">
                <a:solidFill>
                  <a:srgbClr val="EFE7EC"/>
                </a:solidFill>
              </a:rPr>
              <a:t>Goals for this session</a:t>
            </a:r>
            <a:endParaRPr sz="1200" b="1">
              <a:solidFill>
                <a:srgbClr val="EFE7EC"/>
              </a:solidFill>
            </a:endParaRPr>
          </a:p>
          <a:p>
            <a:pPr marL="457200" lvl="0" indent="0" algn="l" rtl="0">
              <a:lnSpc>
                <a:spcPct val="115000"/>
              </a:lnSpc>
              <a:spcBef>
                <a:spcPts val="600"/>
              </a:spcBef>
              <a:spcAft>
                <a:spcPts val="0"/>
              </a:spcAft>
              <a:buNone/>
            </a:pPr>
            <a:endParaRPr sz="200">
              <a:solidFill>
                <a:schemeClr val="dk1"/>
              </a:solidFill>
            </a:endParaRPr>
          </a:p>
          <a:p>
            <a:pPr marL="457200" lvl="0" indent="-304800" algn="l" rtl="0">
              <a:lnSpc>
                <a:spcPct val="115000"/>
              </a:lnSpc>
              <a:spcBef>
                <a:spcPts val="0"/>
              </a:spcBef>
              <a:spcAft>
                <a:spcPts val="0"/>
              </a:spcAft>
              <a:buSzPts val="1200"/>
              <a:buFont typeface="Montserrat Medium"/>
              <a:buChar char="●"/>
            </a:pPr>
            <a:r>
              <a:rPr lang="en" sz="1200">
                <a:latin typeface="Montserrat Medium"/>
                <a:ea typeface="Montserrat Medium"/>
                <a:cs typeface="Montserrat Medium"/>
                <a:sym typeface="Montserrat Medium"/>
              </a:rPr>
              <a:t>Practice the core organizing skill of recruiting others to make a real commitment to translate their values into action. </a:t>
            </a:r>
            <a:endParaRPr sz="1200">
              <a:latin typeface="Montserrat Medium"/>
              <a:ea typeface="Montserrat Medium"/>
              <a:cs typeface="Montserrat Medium"/>
              <a:sym typeface="Montserrat Medium"/>
            </a:endParaRPr>
          </a:p>
          <a:p>
            <a:pPr marL="457200" lvl="0" indent="0" algn="l" rtl="0">
              <a:lnSpc>
                <a:spcPct val="115000"/>
              </a:lnSpc>
              <a:spcBef>
                <a:spcPts val="0"/>
              </a:spcBef>
              <a:spcAft>
                <a:spcPts val="0"/>
              </a:spcAft>
              <a:buNone/>
            </a:pPr>
            <a:endParaRPr sz="1200">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200" b="1"/>
              <a:t>What are you organizing for: </a:t>
            </a:r>
            <a:endParaRPr sz="1200" b="1"/>
          </a:p>
          <a:p>
            <a:pPr marL="457200" lvl="0" indent="-304800" algn="l" rtl="0">
              <a:lnSpc>
                <a:spcPct val="115000"/>
              </a:lnSpc>
              <a:spcBef>
                <a:spcPts val="0"/>
              </a:spcBef>
              <a:spcAft>
                <a:spcPts val="0"/>
              </a:spcAft>
              <a:buSzPts val="1200"/>
              <a:buFont typeface="Montserrat Medium"/>
              <a:buChar char="●"/>
            </a:pPr>
            <a:r>
              <a:rPr lang="en" sz="1200">
                <a:latin typeface="Montserrat Medium"/>
                <a:ea typeface="Montserrat Medium"/>
                <a:cs typeface="Montserrat Medium"/>
                <a:sym typeface="Montserrat Medium"/>
              </a:rPr>
              <a:t>IF you are part of a campaign, and you have an upcoming action that you want to get a commitment from others on - you can use this space to practice obtaining commitment for your upcoming action.</a:t>
            </a:r>
            <a:endParaRPr sz="1200">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l" rtl="0">
              <a:lnSpc>
                <a:spcPct val="115000"/>
              </a:lnSpc>
              <a:spcBef>
                <a:spcPts val="0"/>
              </a:spcBef>
              <a:spcAft>
                <a:spcPts val="0"/>
              </a:spcAft>
              <a:buSzPts val="1200"/>
              <a:buFont typeface="Montserrat Medium"/>
              <a:buChar char="●"/>
            </a:pPr>
            <a:r>
              <a:rPr lang="en" sz="1200">
                <a:latin typeface="Montserrat Medium"/>
                <a:ea typeface="Montserrat Medium"/>
                <a:cs typeface="Montserrat Medium"/>
                <a:sym typeface="Montserrat Medium"/>
              </a:rPr>
              <a:t>Otherwise, you can pretend that you are standing in front of a supermarket that most of the people living in this town go to, , and you are recruiting commitments from the people passing by to attend an assembly meeting with  the town mayor have a healthcare clinic in the town.. The commitment you are asking for is their YES to attend the assembly. </a:t>
            </a:r>
            <a:endParaRPr sz="1200">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1200">
              <a:latin typeface="Montserrat Medium"/>
              <a:ea typeface="Montserrat Medium"/>
              <a:cs typeface="Montserrat Medium"/>
              <a:sym typeface="Montserrat Medium"/>
            </a:endParaRPr>
          </a:p>
          <a:p>
            <a:pPr marL="457200" lvl="0" indent="-304800" algn="l" rtl="0">
              <a:lnSpc>
                <a:spcPct val="115000"/>
              </a:lnSpc>
              <a:spcBef>
                <a:spcPts val="0"/>
              </a:spcBef>
              <a:spcAft>
                <a:spcPts val="0"/>
              </a:spcAft>
              <a:buSzPts val="1200"/>
              <a:buFont typeface="Montserrat Medium"/>
              <a:buChar char="●"/>
            </a:pPr>
            <a:r>
              <a:rPr lang="en" sz="1200">
                <a:latin typeface="Montserrat Medium"/>
                <a:ea typeface="Montserrat Medium"/>
                <a:cs typeface="Montserrat Medium"/>
                <a:sym typeface="Montserrat Medium"/>
              </a:rPr>
              <a:t>Free to set up a different scenario</a:t>
            </a:r>
            <a:endParaRPr sz="1200">
              <a:latin typeface="Montserrat Medium"/>
              <a:ea typeface="Montserrat Medium"/>
              <a:cs typeface="Montserrat Medium"/>
              <a:sym typeface="Montserrat Medium"/>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graphicFrame>
        <p:nvGraphicFramePr>
          <p:cNvPr id="630" name="Google Shape;630;p77"/>
          <p:cNvGraphicFramePr/>
          <p:nvPr/>
        </p:nvGraphicFramePr>
        <p:xfrm>
          <a:off x="144100" y="-12"/>
          <a:ext cx="3000000" cy="3000000"/>
        </p:xfrm>
        <a:graphic>
          <a:graphicData uri="http://schemas.openxmlformats.org/drawingml/2006/table">
            <a:tbl>
              <a:tblPr>
                <a:noFill/>
                <a:tableStyleId>{97AECA5A-C0B2-4705-AEC4-8D7253057892}</a:tableStyleId>
              </a:tblPr>
              <a:tblGrid>
                <a:gridCol w="1256325">
                  <a:extLst>
                    <a:ext uri="{9D8B030D-6E8A-4147-A177-3AD203B41FA5}">
                      <a16:colId xmlns:a16="http://schemas.microsoft.com/office/drawing/2014/main" val="20000"/>
                    </a:ext>
                  </a:extLst>
                </a:gridCol>
                <a:gridCol w="6425000">
                  <a:extLst>
                    <a:ext uri="{9D8B030D-6E8A-4147-A177-3AD203B41FA5}">
                      <a16:colId xmlns:a16="http://schemas.microsoft.com/office/drawing/2014/main" val="20001"/>
                    </a:ext>
                  </a:extLst>
                </a:gridCol>
              </a:tblGrid>
              <a:tr h="378400">
                <a:tc gridSpan="2">
                  <a:txBody>
                    <a:bodyPr/>
                    <a:lstStyle/>
                    <a:p>
                      <a:pPr marL="0" lvl="0" indent="0" algn="l" rtl="0">
                        <a:spcBef>
                          <a:spcPts val="0"/>
                        </a:spcBef>
                        <a:spcAft>
                          <a:spcPts val="0"/>
                        </a:spcAft>
                        <a:buNone/>
                      </a:pPr>
                      <a:r>
                        <a:rPr lang="en" sz="1300" b="1">
                          <a:solidFill>
                            <a:srgbClr val="006A71"/>
                          </a:solidFill>
                          <a:latin typeface="Montserrat"/>
                          <a:ea typeface="Montserrat"/>
                          <a:cs typeface="Montserrat"/>
                          <a:sym typeface="Montserrat"/>
                        </a:rPr>
                        <a:t>TRIAD PRACTICE: 4Cs (30 MIN)</a:t>
                      </a:r>
                      <a:endParaRPr sz="1300" b="1">
                        <a:solidFill>
                          <a:srgbClr val="006A71"/>
                        </a:solidFill>
                        <a:latin typeface="Montserrat"/>
                        <a:ea typeface="Montserrat"/>
                        <a:cs typeface="Montserrat"/>
                        <a:sym typeface="Montserrat"/>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964325">
                <a:tc>
                  <a:txBody>
                    <a:bodyPr/>
                    <a:lstStyle/>
                    <a:p>
                      <a:pPr marL="0" lvl="0" indent="0" algn="l" rtl="0">
                        <a:spcBef>
                          <a:spcPts val="0"/>
                        </a:spcBef>
                        <a:spcAft>
                          <a:spcPts val="0"/>
                        </a:spcAft>
                        <a:buNone/>
                      </a:pPr>
                      <a:r>
                        <a:rPr lang="en" sz="1300" b="1">
                          <a:solidFill>
                            <a:srgbClr val="006A71"/>
                          </a:solidFill>
                        </a:rPr>
                        <a:t>5 MINS</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rgbClr val="006A71"/>
                          </a:solidFill>
                          <a:latin typeface="Open Sans"/>
                          <a:ea typeface="Open Sans"/>
                          <a:cs typeface="Open Sans"/>
                          <a:sym typeface="Open Sans"/>
                        </a:rPr>
                        <a:t>SET UP:  </a:t>
                      </a:r>
                      <a:r>
                        <a:rPr lang="en" sz="900">
                          <a:solidFill>
                            <a:srgbClr val="006A71"/>
                          </a:solidFill>
                          <a:latin typeface="Open Sans"/>
                          <a:ea typeface="Open Sans"/>
                          <a:cs typeface="Open Sans"/>
                          <a:sym typeface="Open Sans"/>
                        </a:rPr>
                        <a:t>Gather in your team. Nominate a timekeeper. Review agenda and prepare roles for each round.</a:t>
                      </a:r>
                      <a:endParaRPr sz="900">
                        <a:solidFill>
                          <a:srgbClr val="006A71"/>
                        </a:solidFill>
                        <a:latin typeface="Open Sans"/>
                        <a:ea typeface="Open Sans"/>
                        <a:cs typeface="Open Sans"/>
                        <a:sym typeface="Open Sans"/>
                      </a:endParaRPr>
                    </a:p>
                    <a:p>
                      <a:pPr marL="0" lvl="0" indent="0" algn="l" rtl="0">
                        <a:lnSpc>
                          <a:spcPct val="115000"/>
                        </a:lnSpc>
                        <a:spcBef>
                          <a:spcPts val="0"/>
                        </a:spcBef>
                        <a:spcAft>
                          <a:spcPts val="0"/>
                        </a:spcAft>
                        <a:buNone/>
                      </a:pPr>
                      <a:r>
                        <a:rPr lang="en" sz="900">
                          <a:solidFill>
                            <a:srgbClr val="006A71"/>
                          </a:solidFill>
                          <a:latin typeface="Open Sans"/>
                          <a:ea typeface="Open Sans"/>
                          <a:cs typeface="Open Sans"/>
                          <a:sym typeface="Open Sans"/>
                        </a:rPr>
                        <a:t>Roles:</a:t>
                      </a:r>
                      <a:endParaRPr sz="900">
                        <a:solidFill>
                          <a:srgbClr val="006A71"/>
                        </a:solidFill>
                        <a:latin typeface="Open Sans"/>
                        <a:ea typeface="Open Sans"/>
                        <a:cs typeface="Open Sans"/>
                        <a:sym typeface="Open Sans"/>
                      </a:endParaRPr>
                    </a:p>
                    <a:p>
                      <a:pPr marL="457200" lvl="0" indent="-285750" algn="l" rtl="0">
                        <a:lnSpc>
                          <a:spcPct val="115000"/>
                        </a:lnSpc>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Organizer (round 1,2,3)</a:t>
                      </a:r>
                      <a:endParaRPr sz="900">
                        <a:solidFill>
                          <a:srgbClr val="006A71"/>
                        </a:solidFill>
                        <a:latin typeface="Open Sans"/>
                        <a:ea typeface="Open Sans"/>
                        <a:cs typeface="Open Sans"/>
                        <a:sym typeface="Open Sans"/>
                      </a:endParaRPr>
                    </a:p>
                    <a:p>
                      <a:pPr marL="457200" lvl="0" indent="-285750" algn="l" rtl="0">
                        <a:lnSpc>
                          <a:spcPct val="115000"/>
                        </a:lnSpc>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Constituent </a:t>
                      </a:r>
                      <a:r>
                        <a:rPr lang="en" sz="900">
                          <a:solidFill>
                            <a:schemeClr val="accent1"/>
                          </a:solidFill>
                          <a:latin typeface="Open Sans"/>
                          <a:ea typeface="Open Sans"/>
                          <a:cs typeface="Open Sans"/>
                          <a:sym typeface="Open Sans"/>
                        </a:rPr>
                        <a:t>(round 1,2,3)</a:t>
                      </a:r>
                      <a:endParaRPr sz="900">
                        <a:solidFill>
                          <a:srgbClr val="006A71"/>
                        </a:solidFill>
                        <a:latin typeface="Open Sans"/>
                        <a:ea typeface="Open Sans"/>
                        <a:cs typeface="Open Sans"/>
                        <a:sym typeface="Open Sans"/>
                      </a:endParaRPr>
                    </a:p>
                    <a:p>
                      <a:pPr marL="457200" lvl="0" indent="-285750" algn="l" rtl="0">
                        <a:lnSpc>
                          <a:spcPct val="115000"/>
                        </a:lnSpc>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Observer/Timekeeper </a:t>
                      </a:r>
                      <a:r>
                        <a:rPr lang="en" sz="900">
                          <a:solidFill>
                            <a:schemeClr val="accent1"/>
                          </a:solidFill>
                          <a:latin typeface="Open Sans"/>
                          <a:ea typeface="Open Sans"/>
                          <a:cs typeface="Open Sans"/>
                          <a:sym typeface="Open Sans"/>
                        </a:rPr>
                        <a:t>(round 1,2,3)</a:t>
                      </a:r>
                      <a:r>
                        <a:rPr lang="en" sz="900">
                          <a:solidFill>
                            <a:srgbClr val="006A71"/>
                          </a:solidFill>
                          <a:latin typeface="Open Sans"/>
                          <a:ea typeface="Open Sans"/>
                          <a:cs typeface="Open Sans"/>
                          <a:sym typeface="Open Sans"/>
                        </a:rPr>
                        <a:t>   </a:t>
                      </a:r>
                      <a:r>
                        <a:rPr lang="en" sz="900">
                          <a:solidFill>
                            <a:schemeClr val="dk1"/>
                          </a:solidFill>
                          <a:latin typeface="Open Sans"/>
                          <a:ea typeface="Open Sans"/>
                          <a:cs typeface="Open Sans"/>
                          <a:sym typeface="Open Sans"/>
                        </a:rPr>
                        <a:t>    </a:t>
                      </a:r>
                      <a:endParaRPr sz="1300">
                        <a:solidFill>
                          <a:srgbClr val="006A71"/>
                        </a:solidFill>
                      </a:endParaRPr>
                    </a:p>
                  </a:txBody>
                  <a:tcPr marL="91425" marR="91425" marT="91425" marB="91425">
                    <a:lnL w="28575" cap="flat" cmpd="sng">
                      <a:solidFill>
                        <a:srgbClr val="006A71"/>
                      </a:solidFill>
                      <a:prstDash val="solid"/>
                      <a:round/>
                      <a:headEnd type="none" w="sm" len="sm"/>
                      <a:tailEnd type="none" w="sm" len="sm"/>
                    </a:lnL>
                    <a:lnR w="28575" cap="flat" cmpd="sng">
                      <a:solidFill>
                        <a:srgbClr val="006A7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1"/>
                  </a:ext>
                </a:extLst>
              </a:tr>
              <a:tr h="879250">
                <a:tc>
                  <a:txBody>
                    <a:bodyPr/>
                    <a:lstStyle/>
                    <a:p>
                      <a:pPr marL="0" lvl="0" indent="0" algn="l" rtl="0">
                        <a:spcBef>
                          <a:spcPts val="0"/>
                        </a:spcBef>
                        <a:spcAft>
                          <a:spcPts val="0"/>
                        </a:spcAft>
                        <a:buNone/>
                      </a:pPr>
                      <a:r>
                        <a:rPr lang="en" sz="1300" b="1">
                          <a:solidFill>
                            <a:srgbClr val="006A71"/>
                          </a:solidFill>
                        </a:rPr>
                        <a:t>5 MINS</a:t>
                      </a:r>
                      <a:endParaRPr sz="1300"/>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en" sz="900" b="1">
                          <a:solidFill>
                            <a:srgbClr val="006A71"/>
                          </a:solidFill>
                          <a:latin typeface="Open Sans"/>
                          <a:ea typeface="Open Sans"/>
                          <a:cs typeface="Open Sans"/>
                          <a:sym typeface="Open Sans"/>
                        </a:rPr>
                        <a:t>INDIVIDUAL REFLECTION: </a:t>
                      </a:r>
                      <a:r>
                        <a:rPr lang="en" sz="900">
                          <a:solidFill>
                            <a:srgbClr val="006A71"/>
                          </a:solidFill>
                          <a:latin typeface="Open Sans"/>
                          <a:ea typeface="Open Sans"/>
                          <a:cs typeface="Open Sans"/>
                          <a:sym typeface="Open Sans"/>
                        </a:rPr>
                        <a:t> Prepare for a conversation on commitment. Remember, you have 4 minutes to go through the 4 steps, practice being concise.</a:t>
                      </a:r>
                      <a:endParaRPr sz="900">
                        <a:solidFill>
                          <a:srgbClr val="006A71"/>
                        </a:solidFill>
                        <a:latin typeface="Open Sans"/>
                        <a:ea typeface="Open Sans"/>
                        <a:cs typeface="Open Sans"/>
                        <a:sym typeface="Open Sans"/>
                      </a:endParaRPr>
                    </a:p>
                    <a:p>
                      <a:pPr marL="457200" lvl="0" indent="-285750" algn="l" rtl="0">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Connect</a:t>
                      </a:r>
                      <a:endParaRPr sz="900">
                        <a:solidFill>
                          <a:srgbClr val="006A71"/>
                        </a:solidFill>
                        <a:latin typeface="Open Sans"/>
                        <a:ea typeface="Open Sans"/>
                        <a:cs typeface="Open Sans"/>
                        <a:sym typeface="Open Sans"/>
                      </a:endParaRPr>
                    </a:p>
                    <a:p>
                      <a:pPr marL="457200" lvl="0" indent="-285750" algn="l" rtl="0">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Context</a:t>
                      </a:r>
                      <a:endParaRPr sz="900">
                        <a:solidFill>
                          <a:srgbClr val="006A71"/>
                        </a:solidFill>
                        <a:latin typeface="Open Sans"/>
                        <a:ea typeface="Open Sans"/>
                        <a:cs typeface="Open Sans"/>
                        <a:sym typeface="Open Sans"/>
                      </a:endParaRPr>
                    </a:p>
                    <a:p>
                      <a:pPr marL="457200" lvl="0" indent="-285750" algn="l" rtl="0">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Commitment </a:t>
                      </a:r>
                      <a:endParaRPr sz="900">
                        <a:solidFill>
                          <a:srgbClr val="006A71"/>
                        </a:solidFill>
                        <a:latin typeface="Open Sans"/>
                        <a:ea typeface="Open Sans"/>
                        <a:cs typeface="Open Sans"/>
                        <a:sym typeface="Open Sans"/>
                      </a:endParaRPr>
                    </a:p>
                    <a:p>
                      <a:pPr marL="457200" lvl="0" indent="-285750" algn="l" rtl="0">
                        <a:spcBef>
                          <a:spcPts val="0"/>
                        </a:spcBef>
                        <a:spcAft>
                          <a:spcPts val="0"/>
                        </a:spcAft>
                        <a:buClr>
                          <a:srgbClr val="006A71"/>
                        </a:buClr>
                        <a:buSzPts val="900"/>
                        <a:buFont typeface="Open Sans"/>
                        <a:buAutoNum type="arabicPeriod"/>
                      </a:pPr>
                      <a:r>
                        <a:rPr lang="en" sz="900">
                          <a:solidFill>
                            <a:srgbClr val="006A71"/>
                          </a:solidFill>
                          <a:latin typeface="Open Sans"/>
                          <a:ea typeface="Open Sans"/>
                          <a:cs typeface="Open Sans"/>
                          <a:sym typeface="Open Sans"/>
                        </a:rPr>
                        <a:t>Catapult                                                   </a:t>
                      </a:r>
                      <a:endParaRPr sz="9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2"/>
                  </a:ext>
                </a:extLst>
              </a:tr>
              <a:tr h="368700">
                <a:tc>
                  <a:txBody>
                    <a:bodyPr/>
                    <a:lstStyle/>
                    <a:p>
                      <a:pPr marL="0" lvl="0" indent="0" algn="l" rtl="0">
                        <a:spcBef>
                          <a:spcPts val="0"/>
                        </a:spcBef>
                        <a:spcAft>
                          <a:spcPts val="0"/>
                        </a:spcAft>
                        <a:buNone/>
                      </a:pPr>
                      <a:r>
                        <a:rPr lang="en" sz="1300" b="1">
                          <a:solidFill>
                            <a:srgbClr val="006A71"/>
                          </a:solidFill>
                        </a:rPr>
                        <a:t>4 MINS</a:t>
                      </a:r>
                      <a:endParaRPr sz="1300"/>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4Cs Practice: </a:t>
                      </a:r>
                      <a:r>
                        <a:rPr lang="en" sz="900">
                          <a:solidFill>
                            <a:schemeClr val="accent1"/>
                          </a:solidFill>
                          <a:latin typeface="Open Sans"/>
                          <a:ea typeface="Open Sans"/>
                          <a:cs typeface="Open Sans"/>
                          <a:sym typeface="Open Sans"/>
                        </a:rPr>
                        <a:t>Organizer recruits constituent to join an action</a:t>
                      </a:r>
                      <a:endParaRPr sz="1300">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68700">
                <a:tc>
                  <a:txBody>
                    <a:bodyPr/>
                    <a:lstStyle/>
                    <a:p>
                      <a:pPr marL="0" lvl="0" indent="0" algn="l" rtl="0">
                        <a:spcBef>
                          <a:spcPts val="0"/>
                        </a:spcBef>
                        <a:spcAft>
                          <a:spcPts val="0"/>
                        </a:spcAft>
                        <a:buNone/>
                      </a:pPr>
                      <a:r>
                        <a:rPr lang="en" sz="1300" b="1">
                          <a:solidFill>
                            <a:srgbClr val="006A71"/>
                          </a:solidFill>
                        </a:rPr>
                        <a:t>2 MIN</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Feedback: </a:t>
                      </a:r>
                      <a:r>
                        <a:rPr lang="en" sz="900">
                          <a:solidFill>
                            <a:schemeClr val="accent1"/>
                          </a:solidFill>
                          <a:latin typeface="Open Sans"/>
                          <a:ea typeface="Open Sans"/>
                          <a:cs typeface="Open Sans"/>
                          <a:sym typeface="Open Sans"/>
                        </a:rPr>
                        <a:t>Observer provides feedback</a:t>
                      </a:r>
                      <a:endParaRPr sz="900">
                        <a:solidFill>
                          <a:schemeClr val="accent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4"/>
                  </a:ext>
                </a:extLst>
              </a:tr>
              <a:tr h="368700">
                <a:tc>
                  <a:txBody>
                    <a:bodyPr/>
                    <a:lstStyle/>
                    <a:p>
                      <a:pPr marL="0" lvl="0" indent="0" algn="l" rtl="0">
                        <a:spcBef>
                          <a:spcPts val="0"/>
                        </a:spcBef>
                        <a:spcAft>
                          <a:spcPts val="0"/>
                        </a:spcAft>
                        <a:buNone/>
                      </a:pPr>
                      <a:r>
                        <a:rPr lang="en" sz="1300" b="1">
                          <a:solidFill>
                            <a:srgbClr val="006A71"/>
                          </a:solidFill>
                        </a:rPr>
                        <a:t>4 MINS</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4Cs Practice: </a:t>
                      </a:r>
                      <a:r>
                        <a:rPr lang="en" sz="900">
                          <a:solidFill>
                            <a:schemeClr val="accent1"/>
                          </a:solidFill>
                          <a:latin typeface="Open Sans"/>
                          <a:ea typeface="Open Sans"/>
                          <a:cs typeface="Open Sans"/>
                          <a:sym typeface="Open Sans"/>
                        </a:rPr>
                        <a:t>Organizer recruits constituent to join an action</a:t>
                      </a:r>
                      <a:endParaRPr sz="900" b="1">
                        <a:solidFill>
                          <a:schemeClr val="accent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68700">
                <a:tc>
                  <a:txBody>
                    <a:bodyPr/>
                    <a:lstStyle/>
                    <a:p>
                      <a:pPr marL="0" lvl="0" indent="0" algn="l" rtl="0">
                        <a:spcBef>
                          <a:spcPts val="0"/>
                        </a:spcBef>
                        <a:spcAft>
                          <a:spcPts val="0"/>
                        </a:spcAft>
                        <a:buNone/>
                      </a:pPr>
                      <a:r>
                        <a:rPr lang="en" sz="1300" b="1">
                          <a:solidFill>
                            <a:srgbClr val="006A71"/>
                          </a:solidFill>
                        </a:rPr>
                        <a:t>2 MIN</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Feedback: </a:t>
                      </a:r>
                      <a:r>
                        <a:rPr lang="en" sz="900">
                          <a:solidFill>
                            <a:schemeClr val="accent1"/>
                          </a:solidFill>
                          <a:latin typeface="Open Sans"/>
                          <a:ea typeface="Open Sans"/>
                          <a:cs typeface="Open Sans"/>
                          <a:sym typeface="Open Sans"/>
                        </a:rPr>
                        <a:t>Observer provides feedback</a:t>
                      </a:r>
                      <a:endParaRPr sz="900" b="1">
                        <a:solidFill>
                          <a:schemeClr val="accent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rgbClr val="006A71"/>
                      </a:solidFill>
                      <a:prstDash val="solid"/>
                      <a:round/>
                      <a:headEnd type="none" w="sm" len="sm"/>
                      <a:tailEnd type="none" w="sm" len="sm"/>
                    </a:lnB>
                  </a:tcPr>
                </a:tc>
                <a:extLst>
                  <a:ext uri="{0D108BD9-81ED-4DB2-BD59-A6C34878D82A}">
                    <a16:rowId xmlns:a16="http://schemas.microsoft.com/office/drawing/2014/main" val="10006"/>
                  </a:ext>
                </a:extLst>
              </a:tr>
              <a:tr h="368700">
                <a:tc>
                  <a:txBody>
                    <a:bodyPr/>
                    <a:lstStyle/>
                    <a:p>
                      <a:pPr marL="0" lvl="0" indent="0" algn="l" rtl="0">
                        <a:spcBef>
                          <a:spcPts val="0"/>
                        </a:spcBef>
                        <a:spcAft>
                          <a:spcPts val="0"/>
                        </a:spcAft>
                        <a:buNone/>
                      </a:pPr>
                      <a:r>
                        <a:rPr lang="en" sz="1300" b="1">
                          <a:solidFill>
                            <a:srgbClr val="006A71"/>
                          </a:solidFill>
                        </a:rPr>
                        <a:t>4 MINS</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4Cs Practice: </a:t>
                      </a:r>
                      <a:r>
                        <a:rPr lang="en" sz="900">
                          <a:solidFill>
                            <a:schemeClr val="accent1"/>
                          </a:solidFill>
                          <a:latin typeface="Open Sans"/>
                          <a:ea typeface="Open Sans"/>
                          <a:cs typeface="Open Sans"/>
                          <a:sym typeface="Open Sans"/>
                        </a:rPr>
                        <a:t>Organizer recruits constituent to join an action</a:t>
                      </a:r>
                      <a:endParaRPr sz="900" b="1">
                        <a:solidFill>
                          <a:schemeClr val="accent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rgbClr val="006A7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7"/>
                  </a:ext>
                </a:extLst>
              </a:tr>
              <a:tr h="368700">
                <a:tc>
                  <a:txBody>
                    <a:bodyPr/>
                    <a:lstStyle/>
                    <a:p>
                      <a:pPr marL="0" lvl="0" indent="0" algn="l" rtl="0">
                        <a:spcBef>
                          <a:spcPts val="0"/>
                        </a:spcBef>
                        <a:spcAft>
                          <a:spcPts val="0"/>
                        </a:spcAft>
                        <a:buNone/>
                      </a:pPr>
                      <a:r>
                        <a:rPr lang="en" sz="1300" b="1">
                          <a:solidFill>
                            <a:srgbClr val="006A71"/>
                          </a:solidFill>
                        </a:rPr>
                        <a:t>2 MIN</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chemeClr val="accent1"/>
                          </a:solidFill>
                          <a:latin typeface="Open Sans"/>
                          <a:ea typeface="Open Sans"/>
                          <a:cs typeface="Open Sans"/>
                          <a:sym typeface="Open Sans"/>
                        </a:rPr>
                        <a:t>Feedback: </a:t>
                      </a:r>
                      <a:r>
                        <a:rPr lang="en" sz="900">
                          <a:solidFill>
                            <a:schemeClr val="accent1"/>
                          </a:solidFill>
                          <a:latin typeface="Open Sans"/>
                          <a:ea typeface="Open Sans"/>
                          <a:cs typeface="Open Sans"/>
                          <a:sym typeface="Open Sans"/>
                        </a:rPr>
                        <a:t>Observer provides feedback</a:t>
                      </a:r>
                      <a:endParaRPr sz="900" b="1">
                        <a:solidFill>
                          <a:schemeClr val="accent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8"/>
                  </a:ext>
                </a:extLst>
              </a:tr>
              <a:tr h="0">
                <a:tc>
                  <a:txBody>
                    <a:bodyPr/>
                    <a:lstStyle/>
                    <a:p>
                      <a:pPr marL="0" lvl="0" indent="0" algn="l" rtl="0">
                        <a:spcBef>
                          <a:spcPts val="0"/>
                        </a:spcBef>
                        <a:spcAft>
                          <a:spcPts val="0"/>
                        </a:spcAft>
                        <a:buNone/>
                      </a:pPr>
                      <a:r>
                        <a:rPr lang="en" sz="1300" b="1">
                          <a:solidFill>
                            <a:srgbClr val="006A71"/>
                          </a:solidFill>
                        </a:rPr>
                        <a:t>2 MINS</a:t>
                      </a:r>
                      <a:endParaRPr sz="1300" b="1">
                        <a:solidFill>
                          <a:srgbClr val="006A71"/>
                        </a:solidFill>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900" b="1">
                          <a:solidFill>
                            <a:srgbClr val="006A71"/>
                          </a:solidFill>
                          <a:latin typeface="Open Sans"/>
                          <a:ea typeface="Open Sans"/>
                          <a:cs typeface="Open Sans"/>
                          <a:sym typeface="Open Sans"/>
                        </a:rPr>
                        <a:t>WRAP UP</a:t>
                      </a:r>
                      <a:endParaRPr sz="900">
                        <a:solidFill>
                          <a:srgbClr val="006A71"/>
                        </a:solidFill>
                        <a:latin typeface="Open Sans"/>
                        <a:ea typeface="Open Sans"/>
                        <a:cs typeface="Open Sans"/>
                        <a:sym typeface="Open Sans"/>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SNOWFLAKE STRUCTURE</a:t>
            </a:r>
            <a:endParaRPr/>
          </a:p>
        </p:txBody>
      </p:sp>
      <p:sp>
        <p:nvSpPr>
          <p:cNvPr id="636" name="Google Shape;636;p7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E0942"/>
      </a:dk2>
      <a:lt2>
        <a:srgbClr val="FFFDF5"/>
      </a:lt2>
      <a:accent1>
        <a:srgbClr val="006A71"/>
      </a:accent1>
      <a:accent2>
        <a:srgbClr val="212121"/>
      </a:accent2>
      <a:accent3>
        <a:srgbClr val="6F2A5C"/>
      </a:accent3>
      <a:accent4>
        <a:srgbClr val="78A8B3"/>
      </a:accent4>
      <a:accent5>
        <a:srgbClr val="A3638F"/>
      </a:accent5>
      <a:accent6>
        <a:srgbClr val="EFE7EC"/>
      </a:accent6>
      <a:hlink>
        <a:srgbClr val="006A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F4781A-DF88-4383-A7A2-7B5E9DD411F0}">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EB1B3A7E-26E7-412E-B39E-84AB6D11CA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0454BB-543D-40C4-8150-C2CF35AD29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53</Slides>
  <Notes>53</Notes>
  <HiddenSlides>4</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Simple Light</vt:lpstr>
      <vt:lpstr>PowerPoint Presentation</vt:lpstr>
      <vt:lpstr>RELATIONSHIP BUILDING  (25 MIN)</vt:lpstr>
      <vt:lpstr>PowerPoint Presentation</vt:lpstr>
      <vt:lpstr>Five step relationship building process</vt:lpstr>
      <vt:lpstr>BUILDING TEAMS: LAUNCHING STRONG  (55 MIN)</vt:lpstr>
      <vt:lpstr>PowerPoint Presentation</vt:lpstr>
      <vt:lpstr>TEAM CONTEXT - 5 MIN</vt:lpstr>
      <vt:lpstr>SHARED PURPOSE EXERCISE - 25 MIN</vt:lpstr>
      <vt:lpstr>STEP 1: INDIVIDUALLY WRITE THE TEAM PURPOSE (5 MIN)</vt:lpstr>
      <vt:lpstr>PowerPoint Presentation</vt:lpstr>
      <vt:lpstr>STEP 2:  Share your ideas, look for the common focus, and discern a purpose you can all support. (10 MIN)</vt:lpstr>
      <vt:lpstr>STEP 3:  REWRITE THE SHARED PURPOSE THE CAPTURES THE TEAM’S DIRECTION FROM STEP 2   (3 MIN)</vt:lpstr>
      <vt:lpstr>PowerPoint Presentation</vt:lpstr>
      <vt:lpstr>STEP 4:  CONSIDER THE SECOND ROUND OF SENTENCES AND DECIDE ON ONE THAT BEST ARTICULATES YOUR TEAM’S PERSPECTIVE.    (3 MIN)</vt:lpstr>
      <vt:lpstr>OUR TEAM’S SHARED PURPOSE IS</vt:lpstr>
      <vt:lpstr>COMMUNITY AGREEMENTS ON… (10 MIN)</vt:lpstr>
      <vt:lpstr>ROLES (8 MIN)</vt:lpstr>
      <vt:lpstr>TEAM NAME &amp; CHANT</vt:lpstr>
      <vt:lpstr>STRATEGY  People, Goal, Theory</vt:lpstr>
      <vt:lpstr>PowerPoint Presentation</vt:lpstr>
      <vt:lpstr>Shared Purpose</vt:lpstr>
      <vt:lpstr>PROBLEM ANALYSIS: 25 MIN</vt:lpstr>
      <vt:lpstr>PowerPoint Presentation</vt:lpstr>
      <vt:lpstr>PowerPoint Presentation</vt:lpstr>
      <vt:lpstr>STRATEGIC OBJECTIVE/GOAL (8 MIN) </vt:lpstr>
      <vt:lpstr>THEORY OF CHANGE  (15 MIN)</vt:lpstr>
      <vt:lpstr>PowerPoint Presentation</vt:lpstr>
      <vt:lpstr>FINAL THEORY OF CHANGE:  If people use their resources to: ….  Then the result will be: ….  Because: …</vt:lpstr>
      <vt:lpstr>YOUR ORGANIZING STATEMENT (7 MIN)</vt:lpstr>
      <vt:lpstr>If time - Draw Your Strategic Objective When Achieved</vt:lpstr>
      <vt:lpstr>PowerPoint Presentation</vt:lpstr>
      <vt:lpstr>STRATEGY II</vt:lpstr>
      <vt:lpstr>PowerPoint Presentation</vt:lpstr>
      <vt:lpstr>REVIEW: ORGANIZING STATEMENT (5 MIN)</vt:lpstr>
      <vt:lpstr>TACTICS (15 MIN)</vt:lpstr>
      <vt:lpstr>What makes tactics effective?</vt:lpstr>
      <vt:lpstr>Tactics Brainstorm – Team</vt:lpstr>
      <vt:lpstr>Brainstorming Tactics </vt:lpstr>
      <vt:lpstr>TIMELINE (15 MIN)</vt:lpstr>
      <vt:lpstr>Campaign timeline</vt:lpstr>
      <vt:lpstr>BRAINSTORM &amp; VISUALIZE (10 MIN)</vt:lpstr>
      <vt:lpstr>VISUALIZE YOUR KICK OFF TACTIC (5 MIN)</vt:lpstr>
      <vt:lpstr>STRATEGY III</vt:lpstr>
      <vt:lpstr>PowerPoint Presentation</vt:lpstr>
      <vt:lpstr>With learning from the 6 minutes campaign work out your final peak metrics, replace text in red</vt:lpstr>
      <vt:lpstr>METRICS (PART 1) - TOTAL: 15 MIN</vt:lpstr>
      <vt:lpstr>PART II- Snowflake</vt:lpstr>
      <vt:lpstr>Designing the snowflake: who &amp; how many</vt:lpstr>
      <vt:lpstr>SNOWFLAKE STRUCTURE - 15 MIN</vt:lpstr>
      <vt:lpstr>Designing the snowflake: team &amp; responsibilities </vt:lpstr>
      <vt:lpstr>ACTION - 30 MIN</vt:lpstr>
      <vt:lpstr>PowerPoint Presentation</vt:lpstr>
      <vt:lpstr>SNOWFLAKE STRUCTURE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cp:revision>
  <dcterms:modified xsi:type="dcterms:W3CDTF">2026-07-31T19:36:50Z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