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9" r:id="rId7"/>
    <p:sldId id="258" r:id="rId8"/>
    <p:sldId id="260" r:id="rId9"/>
    <p:sldId id="261" r:id="rId10"/>
    <p:sldId id="262" r:id="rId11"/>
    <p:sldId id="263" r:id="rId12"/>
    <p:sldId id="266" r:id="rId13"/>
    <p:sldId id="265" r:id="rId14"/>
    <p:sldId id="267" r:id="rId15"/>
    <p:sldId id="268" r:id="rId16"/>
    <p:sldId id="269" r:id="rId17"/>
    <p:sldId id="264" r:id="rId18"/>
    <p:sldId id="275" r:id="rId19"/>
    <p:sldId id="271" r:id="rId20"/>
    <p:sldId id="270" r:id="rId21"/>
    <p:sldId id="272" r:id="rId22"/>
    <p:sldId id="274" r:id="rId23"/>
    <p:sldId id="276" r:id="rId24"/>
    <p:sldId id="273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A2D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94758"/>
  </p:normalViewPr>
  <p:slideViewPr>
    <p:cSldViewPr snapToGrid="0" snapToObjects="1" showGuides="1">
      <p:cViewPr varScale="1">
        <p:scale>
          <a:sx n="78" d="100"/>
          <a:sy n="78" d="100"/>
        </p:scale>
        <p:origin x="98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B1B7A-8EA4-1B00-6A45-0F763BA24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CF194-8319-B9CF-8CF1-FE624C99B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724A9-3FCE-5ED8-9F3B-9FD2D6FF0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4A1FC-C6E0-DAB7-5EE6-D0B0D65CE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EBD89-7A9F-7643-F17D-8E5C8B0B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6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DEB4-7F16-C21C-E856-138560A6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AB3FD-510B-5B01-74B7-BC7590AB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92F76-21BE-C30B-70C0-108CEAF58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2A19E-F7FD-0CB5-4C58-A3855206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44925-E188-3871-43C6-FCA3CD87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1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D344-34F2-EDF0-8C70-5BFD2C723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C52E3-D3CA-6FC5-C3D8-AA50DE4C9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02F08-BB50-701D-11F6-6982EF0B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A7A80-C174-9BF3-A1EC-7607591A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8A125-D93E-332E-20B2-6D0D66BD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3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7887-952C-299A-1DF4-289B7A9AE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C57B4-4B3B-12C0-F42D-39F406119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95B78-6C9C-E226-A6D9-E0E38BEBE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34F64-482E-4A8B-4AB2-2DFB4A357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1737-4214-D51E-3BE7-3484EEF8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7BCD7-D89E-6A54-72A5-8FFCA11E4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7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F37D-5201-01DE-91DC-860F53B1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547E9-89B8-AD7B-2EE1-FBADFDEA0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FCF83-B7F6-6E84-DB63-E8170A434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7785A-D970-4932-D926-BE3FE001E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0871ED-36A7-B748-A85C-ADD26CA0B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A657AE-D8E6-5900-DC14-D7E5C9B34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66074-259F-27E3-D8A9-735CE7BB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EE0F91-08F3-776D-CA50-DA5D2146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6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3562-8261-79EE-98E5-6FF6E239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44F98-2F0F-B0CE-E7B1-8F5A8E2EA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F1B3A-9E4C-21A2-333C-EE895907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7C43FB-C904-616E-B2D5-9E50913B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4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682A6F-7D9D-D27B-96ED-22945254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4F5A0-E820-2872-AF99-62921D60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9F9B-72A1-A374-FD35-069959744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4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CB5A2-E64F-B58D-2FAE-303CE062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FB998-F026-2E6A-DAEA-2CDA2E69E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659A0-3E2A-F8AB-50D9-9E76002DA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4A54F-BCB0-4B85-B4C8-E3205657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40535-0F89-8673-B580-210FB1E9B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C9D80-392D-5F30-AFFA-776960C9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4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498F4-7E71-A97E-F857-C66E1CC1A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FAB72-6355-E18C-1C60-E4A07A3C8A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40375-80C3-477B-0807-34439713C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40A31F-995A-A64B-E186-BD46598B6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E50F1-D99C-AEDA-207D-F4E31E48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7CD6A-BAF5-6692-E8F5-BE6430EE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DE0EC-60E7-7E56-DE20-AB7047DD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D95E1-89AD-0E3A-A16F-45100EC37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CA230-913E-FFAA-A395-9DFBB3112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E7E3F-B9A9-49BF-5349-79EFB51C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DAA9F-3A35-18EF-5068-ECA9CAF3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1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AA1040-CB38-0175-1026-B759A4B16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D1FED-6D7A-3A39-98F3-C1A3DAAF7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2A0B2-4411-6010-8C53-AF38FBE9F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A8068-EF94-5D42-8053-277FA6B8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A4668-C2ED-EB0C-BA0F-7485106A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43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AAD93A-2D73-FDA1-D984-B40B235C4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59BE69-AAE2-F70E-F3DF-59ECC12F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1AD17-E79D-D348-93D4-E4231F1E5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83DCA-6E59-4145-9EDB-8D2A4E4C693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15661-D8E0-ED94-CCEB-CE854DC35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9187A-FB79-9412-7EB9-456CCAD1F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3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537200F-931D-D834-3293-C7E4B39B9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0" y="0"/>
            <a:ext cx="12192001" cy="69473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3E97A8-D742-EA7A-54B2-821FF0D23950}"/>
              </a:ext>
            </a:extLst>
          </p:cNvPr>
          <p:cNvSpPr txBox="1"/>
          <p:nvPr/>
        </p:nvSpPr>
        <p:spPr>
          <a:xfrm>
            <a:off x="85725" y="252961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A2D6F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LGBTQ+ Educator Voice Engagement</a:t>
            </a:r>
            <a:endParaRPr lang="en-US" sz="4800" dirty="0">
              <a:solidFill>
                <a:srgbClr val="A2D6F4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A rainbow flag with white text&#10;&#10;Description automatically generated">
            <a:extLst>
              <a:ext uri="{FF2B5EF4-FFF2-40B4-BE49-F238E27FC236}">
                <a16:creationId xmlns:a16="http://schemas.microsoft.com/office/drawing/2014/main" id="{1F26992D-64C6-6628-E645-98D6AD06C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262" y="2529614"/>
            <a:ext cx="5029476" cy="3477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968FCD-6A5F-D0C0-1D7B-23511EC50EB4}"/>
              </a:ext>
            </a:extLst>
          </p:cNvPr>
          <p:cNvSpPr txBox="1"/>
          <p:nvPr/>
        </p:nvSpPr>
        <p:spPr>
          <a:xfrm>
            <a:off x="1944210" y="1442251"/>
            <a:ext cx="809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CC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Speak-Up! Speak-Out!: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66288-672C-EEF3-9EE2-C491DF3B7BA6}"/>
              </a:ext>
            </a:extLst>
          </p:cNvPr>
          <p:cNvSpPr txBox="1"/>
          <p:nvPr/>
        </p:nvSpPr>
        <p:spPr>
          <a:xfrm>
            <a:off x="3009900" y="5035059"/>
            <a:ext cx="617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Minneapolis 2024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7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board with white chalk drawings on it&#10;&#10;Description automatically generated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266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3FE4E4F-589B-E2E8-193D-FBC905443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fontAlgn="auto">
              <a:spcAft>
                <a:spcPts val="0"/>
              </a:spcAft>
              <a:buClr>
                <a:srgbClr val="000000"/>
              </a:buClr>
              <a:buSzPts val="1400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Calibri"/>
              </a:rPr>
              <a:t>Issue-base Organizing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4CBDFC-1F3E-A133-F22B-CB3F5459E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41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Who we are?​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lnSpc>
                <a:spcPct val="90000"/>
              </a:lnSpc>
              <a:spcBef>
                <a:spcPts val="1200"/>
              </a:spcBef>
              <a:buSzPts val="2700"/>
              <a:buNone/>
            </a:pPr>
            <a:r>
              <a:rPr lang="en-US" sz="2800" dirty="0">
                <a:solidFill>
                  <a:schemeClr val="bg1"/>
                </a:solidFill>
              </a:rPr>
              <a:t>NEA Training Facilitator Cohort </a:t>
            </a:r>
            <a:endParaRPr lang="en-US" dirty="0">
              <a:solidFill>
                <a:schemeClr val="bg1"/>
              </a:solidFill>
            </a:endParaRPr>
          </a:p>
          <a:p>
            <a:pPr indent="-400050">
              <a:lnSpc>
                <a:spcPct val="90000"/>
              </a:lnSpc>
              <a:spcBef>
                <a:spcPts val="1200"/>
              </a:spcBef>
              <a:buSzPts val="2700"/>
            </a:pPr>
            <a:r>
              <a:rPr lang="en-US" sz="2800" dirty="0">
                <a:solidFill>
                  <a:schemeClr val="bg1"/>
                </a:solidFill>
              </a:rPr>
              <a:t>Pete Clancy, Iowa</a:t>
            </a:r>
          </a:p>
          <a:p>
            <a:endParaRPr lang="en-US" dirty="0"/>
          </a:p>
        </p:txBody>
      </p:sp>
      <p:pic>
        <p:nvPicPr>
          <p:cNvPr id="7" name="Picture 6" descr="A person standing in front of a colorful wall&#10;&#10;Description automatically generated">
            <a:extLst>
              <a:ext uri="{FF2B5EF4-FFF2-40B4-BE49-F238E27FC236}">
                <a16:creationId xmlns:a16="http://schemas.microsoft.com/office/drawing/2014/main" id="{5EC0F719-BCB8-AEA5-E159-8FCA4E590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852" y="2508373"/>
            <a:ext cx="5424948" cy="331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8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45 Minute Dash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Organizing Works​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Problems vs. Issues ​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Lessons Learned and Actions to Apply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BCB7DA-01D0-19B6-2401-EC0AD69F7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04" y="2000250"/>
            <a:ext cx="33623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239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829" y="111225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Can LGBTQIA+ Justice be achieved by only working with those under the umbrella?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1C84C1-DBD3-5464-4584-FA7736D8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10100" y="1376828"/>
            <a:ext cx="29718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6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Building Beyond the Umbrella​</a:t>
            </a:r>
          </a:p>
        </p:txBody>
      </p:sp>
      <p:pic>
        <p:nvPicPr>
          <p:cNvPr id="5" name="Picture 4" descr="3,416 Rainbow Speech Bubble Stock Photos and Images - 123RF">
            <a:extLst>
              <a:ext uri="{FF2B5EF4-FFF2-40B4-BE49-F238E27FC236}">
                <a16:creationId xmlns:a16="http://schemas.microsoft.com/office/drawing/2014/main" id="{288E0598-5B48-0269-6680-0C3FD4085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t="12046" r="8846" b="13558"/>
          <a:stretch/>
        </p:blipFill>
        <p:spPr bwMode="auto">
          <a:xfrm>
            <a:off x="2062739" y="1399977"/>
            <a:ext cx="8397105" cy="441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2739" y="2241395"/>
            <a:ext cx="7360042" cy="3216629"/>
          </a:xfrm>
        </p:spPr>
        <p:txBody>
          <a:bodyPr/>
          <a:lstStyle/>
          <a:p>
            <a:pPr marL="2540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bg1"/>
                </a:solidFill>
              </a:rPr>
              <a:t>How do you begin the work with your colleagues of seeking justice with those who don’t share the experiences, identities, and issues that you do? </a:t>
            </a:r>
          </a:p>
        </p:txBody>
      </p:sp>
    </p:spTree>
    <p:extLst>
      <p:ext uri="{BB962C8B-B14F-4D97-AF65-F5344CB8AC3E}">
        <p14:creationId xmlns:p14="http://schemas.microsoft.com/office/powerpoint/2010/main" val="252263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solidFill>
                  <a:schemeClr val="bg1"/>
                </a:solidFill>
              </a:rPr>
              <a:t>Building Beyond the Umbrella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sz="4200" b="1" dirty="0">
                <a:solidFill>
                  <a:schemeClr val="bg1"/>
                </a:solidFill>
              </a:rPr>
              <a:t>Solidarity</a:t>
            </a:r>
          </a:p>
          <a:p>
            <a:pPr marL="25400" indent="0">
              <a:buNone/>
            </a:pPr>
            <a:r>
              <a:rPr lang="en-US" sz="4200" dirty="0">
                <a:solidFill>
                  <a:schemeClr val="bg1"/>
                </a:solidFill>
              </a:rPr>
              <a:t>sol / i / </a:t>
            </a:r>
            <a:r>
              <a:rPr lang="en-US" sz="4200" dirty="0" err="1">
                <a:solidFill>
                  <a:schemeClr val="bg1"/>
                </a:solidFill>
              </a:rPr>
              <a:t>dar</a:t>
            </a:r>
            <a:r>
              <a:rPr lang="en-US" sz="4200" dirty="0">
                <a:solidFill>
                  <a:schemeClr val="bg1"/>
                </a:solidFill>
              </a:rPr>
              <a:t> / i / ty  </a:t>
            </a:r>
          </a:p>
          <a:p>
            <a:pPr marL="25400" indent="0">
              <a:buNone/>
            </a:pPr>
            <a:r>
              <a:rPr lang="en-US" sz="4200" dirty="0">
                <a:solidFill>
                  <a:schemeClr val="bg1"/>
                </a:solidFill>
              </a:rPr>
              <a:t>Noun</a:t>
            </a:r>
          </a:p>
          <a:p>
            <a:pPr marL="482600" lvl="1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1. Unity or agreement of feeling or action especially among individuals with a common interest, mutual support; mutual support within a group.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23B70-6A8D-3210-2109-4FC74BC6B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8318809" y="1235068"/>
            <a:ext cx="1292181" cy="231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1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8539976" cy="4783061"/>
          </a:xfrm>
        </p:spPr>
        <p:txBody>
          <a:bodyPr>
            <a:normAutofit/>
          </a:bodyPr>
          <a:lstStyle/>
          <a:p>
            <a:pPr marL="292100" indent="-45720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Our society and our unions reinforce the gender and sex binary – this is a construct</a:t>
            </a:r>
          </a:p>
          <a:p>
            <a:pPr marL="292100" indent="-457200">
              <a:lnSpc>
                <a:spcPct val="114999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People under the umbrella AND people not under the umbrella suffer from the binary construct. </a:t>
            </a:r>
          </a:p>
          <a:p>
            <a:pPr marL="292100" lvl="0" indent="-4572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Building shared understanding and shared values IS the best way to begin.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60B00-6213-944D-B360-BC769632C9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9378176" y="1874295"/>
            <a:ext cx="1783514" cy="31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14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829" y="1112257"/>
            <a:ext cx="7396047" cy="4574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Why do you think that it is important that we address concerns around LGBTQ+ justice through an organizing model ?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(as opposed to relying solely on lawsuits and grievances?) 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1C84C1-DBD3-5464-4584-FA7736D8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876" y="830481"/>
            <a:ext cx="29718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15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is an Organizing Campaign?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478306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An action plan with a beginning, middle, and end, working towards a specific demand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Involves a series of escalating actions (or tactics)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Increases pressure on decision-makers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Builds power by increasing engagement, developing leaders, and building capacity.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Throughout the campaign we identify milestones that indicate we have enough power to try something more and something bigger and win!</a:t>
            </a:r>
          </a:p>
        </p:txBody>
      </p:sp>
    </p:spTree>
    <p:extLst>
      <p:ext uri="{BB962C8B-B14F-4D97-AF65-F5344CB8AC3E}">
        <p14:creationId xmlns:p14="http://schemas.microsoft.com/office/powerpoint/2010/main" val="701219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Key Parts of an Organizing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4783061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Demand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Target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Tactics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Escalation</a:t>
            </a:r>
          </a:p>
        </p:txBody>
      </p:sp>
      <p:pic>
        <p:nvPicPr>
          <p:cNvPr id="5" name="Google Shape;174;g14a2f8b7dbf_3_0">
            <a:extLst>
              <a:ext uri="{FF2B5EF4-FFF2-40B4-BE49-F238E27FC236}">
                <a16:creationId xmlns:a16="http://schemas.microsoft.com/office/drawing/2014/main" id="{3A4F4707-6134-EB45-057D-E1254D8B9F3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3827" y="1469206"/>
            <a:ext cx="7116627" cy="4632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551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an Organizing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478306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Well-organized worksites and locals have a positive, visible presences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Members feel that they have the collective power to solve their problems and see themselves as responsible for the win – not a third party  (UD, Lawyer, Lobbyist).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Builds power by continually increasing the amount of member leadership and ownership for the actions. </a:t>
            </a:r>
          </a:p>
        </p:txBody>
      </p:sp>
    </p:spTree>
    <p:extLst>
      <p:ext uri="{BB962C8B-B14F-4D97-AF65-F5344CB8AC3E}">
        <p14:creationId xmlns:p14="http://schemas.microsoft.com/office/powerpoint/2010/main" val="2073862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an Organizing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759068" cy="212589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We cannot assume that the law/policy will always be on the side of LGBTQ+ equity!!!</a:t>
            </a:r>
          </a:p>
        </p:txBody>
      </p:sp>
    </p:spTree>
    <p:extLst>
      <p:ext uri="{BB962C8B-B14F-4D97-AF65-F5344CB8AC3E}">
        <p14:creationId xmlns:p14="http://schemas.microsoft.com/office/powerpoint/2010/main" val="422444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What are all the issues that LGBTQ+ people face in their work and union lives?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51406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At Your Tables –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Get a stack of post-it notes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3 FULL Minute, list one issue per post-it that LGBTQ+ members face in their work or union life in your local/state.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5 Minutes – as a table sort the issues into categories – name the categories, and write those names EACH ON THEIR OWN Post-it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Possible POWER BUILDING Bring these those to the wall and cluster those that are alike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 descr="Alexandria Ocasio-Cortez's Office Wall Covered With Handwritten Notes">
            <a:extLst>
              <a:ext uri="{FF2B5EF4-FFF2-40B4-BE49-F238E27FC236}">
                <a16:creationId xmlns:a16="http://schemas.microsoft.com/office/drawing/2014/main" id="{137592E2-D240-0E17-9AF2-0B656E36C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r="19568" b="-652"/>
          <a:stretch/>
        </p:blipFill>
        <p:spPr bwMode="auto">
          <a:xfrm>
            <a:off x="8318140" y="1873405"/>
            <a:ext cx="3873860" cy="314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161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are the issues?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6332033" cy="3583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</a:rPr>
              <a:t>What did you see that was common?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</a:rPr>
              <a:t>What was new to you?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907D48-9989-60DB-EE75-6D82A93BDB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724" t="34981" r="28793" b="20437"/>
          <a:stretch/>
        </p:blipFill>
        <p:spPr>
          <a:xfrm>
            <a:off x="7589828" y="1568037"/>
            <a:ext cx="3652460" cy="381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9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082" y="1635757"/>
            <a:ext cx="7396047" cy="367582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makes a good organizing issue?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1C84C1-DBD3-5464-4584-FA7736D8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71" y="756501"/>
            <a:ext cx="29718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 vs.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509897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Campaigns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start with issues that workers have value-based solidarity around.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An </a:t>
            </a:r>
            <a:r>
              <a:rPr lang="en-US" sz="4800" b="1" i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is a slice of a workplace problem.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Often a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problem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can have several different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issues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depending on the perspective of the people we are working with.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It is </a:t>
            </a:r>
            <a:r>
              <a:rPr lang="en-US" sz="4800" b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KEY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to get enough input on what the issues are that make up the problem so that one person does not drive the campaign focus.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Investigating an issue is necessary but not sufficient – we also need to identify workers’ </a:t>
            </a:r>
            <a:r>
              <a:rPr lang="en-US" sz="4800" b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SHARED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values –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WHY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is this an issue?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WHY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do we want to fix this? </a:t>
            </a:r>
          </a:p>
        </p:txBody>
      </p:sp>
    </p:spTree>
    <p:extLst>
      <p:ext uri="{BB962C8B-B14F-4D97-AF65-F5344CB8AC3E}">
        <p14:creationId xmlns:p14="http://schemas.microsoft.com/office/powerpoint/2010/main" val="1350832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 vs.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2361"/>
            <a:ext cx="10759068" cy="18205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Values that build a relatable “why” </a:t>
            </a:r>
          </a:p>
          <a:p>
            <a:r>
              <a:rPr lang="en-US" sz="4800" dirty="0">
                <a:solidFill>
                  <a:schemeClr val="bg1"/>
                </a:solidFill>
              </a:rPr>
              <a:t>	Deserve safe and reliable transportation</a:t>
            </a:r>
          </a:p>
          <a:p>
            <a:r>
              <a:rPr lang="en-US" sz="4800" dirty="0">
                <a:solidFill>
                  <a:schemeClr val="bg1"/>
                </a:solidFill>
              </a:rPr>
              <a:t>	Access to quality parts</a:t>
            </a:r>
          </a:p>
        </p:txBody>
      </p:sp>
      <p:pic>
        <p:nvPicPr>
          <p:cNvPr id="5" name="Google Shape;955;g1468bb3220c_0_193">
            <a:extLst>
              <a:ext uri="{FF2B5EF4-FFF2-40B4-BE49-F238E27FC236}">
                <a16:creationId xmlns:a16="http://schemas.microsoft.com/office/drawing/2014/main" id="{CC8454EF-68F9-417A-B37F-7C358CB9D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16" b="-5196"/>
          <a:stretch/>
        </p:blipFill>
        <p:spPr>
          <a:xfrm>
            <a:off x="811230" y="1234757"/>
            <a:ext cx="7844698" cy="315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420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 vs.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210"/>
            <a:ext cx="10759068" cy="4802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Problems are big, often overwhelming with no clear solution. 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They can be dismantled into issues which have clear solutions.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By organizing around the issues, we have hope to reach our long-term goal, fix the problem.</a:t>
            </a:r>
          </a:p>
        </p:txBody>
      </p:sp>
    </p:spTree>
    <p:extLst>
      <p:ext uri="{BB962C8B-B14F-4D97-AF65-F5344CB8AC3E}">
        <p14:creationId xmlns:p14="http://schemas.microsoft.com/office/powerpoint/2010/main" val="1977533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Issues Lead to Collective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4040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is widely felt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is deeply felt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is winnable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builds the union and builds leaders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 It has a connection to students and the public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7" descr="http://cambridge.tab.co.uk/files/2013/02/Big-Issue-logo.jpg">
            <a:extLst>
              <a:ext uri="{FF2B5EF4-FFF2-40B4-BE49-F238E27FC236}">
                <a16:creationId xmlns:a16="http://schemas.microsoft.com/office/drawing/2014/main" id="{A91F6FCA-7CBA-56FD-28A3-87BDA6603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6712">
            <a:off x="7727697" y="1518985"/>
            <a:ext cx="2889651" cy="208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800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EXAMPLE- Problem and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509897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PROBLEM -Our school is hostile to LGBTQ+ staff and students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 – There are no gender inclusive bathrooms and/or transgender students are forced to use the wrong restroom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	Values – Equity, Safety, Personal Choice, Student Choice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 – Our healthcare and leave benefits do not cover non-“traditional” family structures or are not fully accessible to people with same-gender partners.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	Values – Equitable Access, Fair Pay, Family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 – Our administration forces us to “out” trans and queer students to their families.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	Values- Professional Judgement, Safety, Student Choice</a:t>
            </a:r>
          </a:p>
        </p:txBody>
      </p:sp>
    </p:spTree>
    <p:extLst>
      <p:ext uri="{BB962C8B-B14F-4D97-AF65-F5344CB8AC3E}">
        <p14:creationId xmlns:p14="http://schemas.microsoft.com/office/powerpoint/2010/main" val="431217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434" y="1690688"/>
            <a:ext cx="8186854" cy="4351338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anose="020F050202020403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Problems are disabling.</a:t>
            </a:r>
          </a:p>
          <a:p>
            <a:pPr>
              <a:buClr>
                <a:schemeClr val="bg1"/>
              </a:buClr>
              <a:buFont typeface="Calibri" panose="020F050202020403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Issues build solidarity.</a:t>
            </a:r>
          </a:p>
          <a:p>
            <a:pPr>
              <a:buClr>
                <a:schemeClr val="bg1"/>
              </a:buClr>
              <a:buFont typeface="Calibri" panose="020F050202020403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We don’t choose the issues, the people who want the change choose the issue AND work to build a bigger base.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502B36-0893-259A-C1E5-E13959976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949712" y="1874295"/>
            <a:ext cx="1783514" cy="31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72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Ending It Right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9041780" cy="473926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What did you learn about today that: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You’re going to immediately tell your union bestie?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You’re going to use in the near future as part of your union work?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You’re going to work to learn more about?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240A98-036F-265E-7243-60E6B46C3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67" y="2055813"/>
            <a:ext cx="2060627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40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6" name="Picture 2" descr="LGBT diversity and inclusion within organization | IMD Article">
            <a:extLst>
              <a:ext uri="{FF2B5EF4-FFF2-40B4-BE49-F238E27FC236}">
                <a16:creationId xmlns:a16="http://schemas.microsoft.com/office/drawing/2014/main" id="{939A29E9-62DA-05E4-3272-D7324457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13" y="1508126"/>
            <a:ext cx="8123972" cy="42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98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ACD952-3287-41C3-9142-AA11085FF0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985110-E244-44E0-A212-8C1D1D7CC948}">
  <ds:schemaRefs>
    <ds:schemaRef ds:uri="http://schemas.microsoft.com/office/2006/metadata/properties"/>
    <ds:schemaRef ds:uri="http://schemas.microsoft.com/office/infopath/2007/PartnerControls"/>
    <ds:schemaRef ds:uri="05627597-0322-42fc-bc19-1d0dde15c694"/>
    <ds:schemaRef ds:uri="5ed5bd0d-9aa5-480d-8c58-25f9f57090c9"/>
  </ds:schemaRefs>
</ds:datastoreItem>
</file>

<file path=customXml/itemProps3.xml><?xml version="1.0" encoding="utf-8"?>
<ds:datastoreItem xmlns:ds="http://schemas.openxmlformats.org/officeDocument/2006/customXml" ds:itemID="{592F2FA5-236C-4829-93B0-032F5994E0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907</Words>
  <Application>Microsoft Office PowerPoint</Application>
  <PresentationFormat>Widescreen</PresentationFormat>
  <Paragraphs>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Helvetica</vt:lpstr>
      <vt:lpstr>Office Theme</vt:lpstr>
      <vt:lpstr>PowerPoint Presentation</vt:lpstr>
      <vt:lpstr>Issue-base Organizing</vt:lpstr>
      <vt:lpstr>Who we are?​</vt:lpstr>
      <vt:lpstr> 45 Minute Dash</vt:lpstr>
      <vt:lpstr>Can LGBTQIA+ Justice be achieved by only working with those under the umbrella?</vt:lpstr>
      <vt:lpstr>Building Beyond the Umbrella​</vt:lpstr>
      <vt:lpstr> Building Beyond the Umbrella</vt:lpstr>
      <vt:lpstr>Key Ideas</vt:lpstr>
      <vt:lpstr>Why do you think that it is important that we address concerns around LGBTQ+ justice through an organizing model ? (as opposed to relying solely on lawsuits and grievances?)  </vt:lpstr>
      <vt:lpstr>What is an Organizing Campaign?</vt:lpstr>
      <vt:lpstr>Key Parts of an Organizing Campaign</vt:lpstr>
      <vt:lpstr>Why an Organizing Approach</vt:lpstr>
      <vt:lpstr>Why an Organizing Approach</vt:lpstr>
      <vt:lpstr> What are all the issues that LGBTQ+ people face in their work and union lives? </vt:lpstr>
      <vt:lpstr>What are the issues? </vt:lpstr>
      <vt:lpstr>What makes a good organizing issue? </vt:lpstr>
      <vt:lpstr>PROBLEM vs. ISSUE</vt:lpstr>
      <vt:lpstr>PROBLEM vs. ISSUE</vt:lpstr>
      <vt:lpstr>PROBLEM vs. ISSUE</vt:lpstr>
      <vt:lpstr>Issues Lead to Collective Action</vt:lpstr>
      <vt:lpstr>EXAMPLE- Problem and Issue</vt:lpstr>
      <vt:lpstr>Key Ideas</vt:lpstr>
      <vt:lpstr>Ending It Right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euncho.kp@gmail.com</dc:creator>
  <cp:lastModifiedBy>Clancy, Pete [IA]</cp:lastModifiedBy>
  <cp:revision>9</cp:revision>
  <dcterms:created xsi:type="dcterms:W3CDTF">2022-07-18T05:38:48Z</dcterms:created>
  <dcterms:modified xsi:type="dcterms:W3CDTF">2024-05-13T19:46:14Z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