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6" r:id="rId10"/>
    <p:sldId id="265" r:id="rId11"/>
    <p:sldId id="267" r:id="rId12"/>
    <p:sldId id="268" r:id="rId13"/>
    <p:sldId id="269" r:id="rId14"/>
    <p:sldId id="264" r:id="rId15"/>
    <p:sldId id="275" r:id="rId16"/>
    <p:sldId id="271" r:id="rId17"/>
    <p:sldId id="270" r:id="rId18"/>
    <p:sldId id="272" r:id="rId19"/>
    <p:sldId id="274" r:id="rId20"/>
    <p:sldId id="276" r:id="rId21"/>
    <p:sldId id="273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A2D6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65"/>
    <p:restoredTop sz="94758"/>
  </p:normalViewPr>
  <p:slideViewPr>
    <p:cSldViewPr snapToGrid="0" snapToObjects="1" showGuides="1">
      <p:cViewPr varScale="1">
        <p:scale>
          <a:sx n="57" d="100"/>
          <a:sy n="57" d="100"/>
        </p:scale>
        <p:origin x="1036" y="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B1B7A-8EA4-1B00-6A45-0F763BA24C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0FCF194-8319-B9CF-8CF1-FE624C99BF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724A9-3FCE-5ED8-9F3B-9FD2D6FF0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14A1FC-C6E0-DAB7-5EE6-D0B0D65CE1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5EBD89-7A9F-7643-F17D-8E5C8B0B1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6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DDEB4-7F16-C21C-E856-138560A6C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AB3FD-510B-5B01-74B7-BC7590AB55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E92F76-21BE-C30B-70C0-108CEAF58A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02A19E-F7FD-0CB5-4C58-A3855206D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A44925-E188-3871-43C6-FCA3CD87D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71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3D344-34F2-EDF0-8C70-5BFD2C723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BC52E3-D3CA-6FC5-C3D8-AA50DE4C92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802F08-BB50-701D-11F6-6982EF0B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A7A80-C174-9BF3-A1EC-7607591A7D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38A125-D93E-332E-20B2-6D0D66BD73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31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7887-952C-299A-1DF4-289B7A9AE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AC57B4-4B3B-12C0-F42D-39F4061198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F95B78-6C9C-E226-A6D9-E0E38BEBE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934F64-482E-4A8B-4AB2-2DFB4A357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D91737-4214-D51E-3BE7-3484EEF8A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97BCD7-D89E-6A54-72A5-8FFCA11E4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674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FF37D-5201-01DE-91DC-860F53B14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74547E9-89B8-AD7B-2EE1-FBADFDEA0E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7FCF83-B7F6-6E84-DB63-E8170A434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C7785A-D970-4932-D926-BE3FE001E9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0871ED-36A7-B748-A85C-ADD26CA0BE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8A657AE-D8E6-5900-DC14-D7E5C9B34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A66074-259F-27E3-D8A9-735CE7BB3A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EE0F91-08F3-776D-CA50-DA5D21464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62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E3562-8261-79EE-98E5-6FF6E2394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544F98-2F0F-B0CE-E7B1-8F5A8E2EA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F1B3A-9E4C-21A2-333C-EE8959077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7C43FB-C904-616E-B2D5-9E50913BB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948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682A6F-7D9D-D27B-96ED-22945254C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F4F5A0-E820-2872-AF99-62921D60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79F9B-72A1-A374-FD35-069959744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845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CB5A2-E64F-B58D-2FAE-303CE0621B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6FB998-F026-2E6A-DAEA-2CDA2E69EE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C659A0-3E2A-F8AB-50D9-9E76002DA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34A54F-BCB0-4B85-B4C8-E32056573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B40535-0F89-8673-B580-210FB1E9B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C9D80-392D-5F30-AFFA-776960C9A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24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498F4-7E71-A97E-F857-C66E1CC1AF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CFAB72-6355-E18C-1C60-E4A07A3C8A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40375-80C3-477B-0807-34439713C7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40A31F-995A-A64B-E186-BD46598B6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AE50F1-D99C-AEDA-207D-F4E31E482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27CD6A-BAF5-6692-E8F5-BE6430EE5E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027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DE0EC-60E7-7E56-DE20-AB7047DD4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76D95E1-89AD-0E3A-A16F-45100EC373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7CA230-913E-FFAA-A395-9DFBB3112E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9E7E3F-B9A9-49BF-5349-79EFB51CA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DAA9F-3A35-18EF-5068-ECA9CAF370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79121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1AA1040-CB38-0175-1026-B759A4B16D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AD1FED-6D7A-3A39-98F3-C1A3DAAF72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2A0B2-4411-6010-8C53-AF38FBE9F2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EA8068-EF94-5D42-8053-277FA6B8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A4668-C2ED-EB0C-BA0F-7485106A8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1843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2AAD93A-2D73-FDA1-D984-B40B235C4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59BE69-AAE2-F70E-F3DF-59ECC12F9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1AD17-E79D-D348-93D4-E4231F1E5E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A83DCA-6E59-4145-9EDB-8D2A4E4C6930}" type="datetimeFigureOut">
              <a:rPr lang="en-US" smtClean="0"/>
              <a:t>4/13/2024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15661-D8E0-ED94-CCEB-CE854DC352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9187A-FB79-9412-7EB9-456CCAD1F2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1C8FBD-B212-7E46-8BC6-E8D6DAB5F6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73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D537200F-931D-D834-3293-C7E4B39B97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0" y="0"/>
            <a:ext cx="12192001" cy="69473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F3E97A8-D742-EA7A-54B2-821FF0D23950}"/>
              </a:ext>
            </a:extLst>
          </p:cNvPr>
          <p:cNvSpPr txBox="1"/>
          <p:nvPr/>
        </p:nvSpPr>
        <p:spPr>
          <a:xfrm>
            <a:off x="85725" y="2529614"/>
            <a:ext cx="1219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A2D6F4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LGBTQ+ Educator Voice Engagement</a:t>
            </a:r>
            <a:endParaRPr lang="en-US" sz="4800" dirty="0">
              <a:solidFill>
                <a:srgbClr val="A2D6F4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pic>
        <p:nvPicPr>
          <p:cNvPr id="3" name="Picture 2" descr="A rainbow flag with white text&#10;&#10;Description automatically generated">
            <a:extLst>
              <a:ext uri="{FF2B5EF4-FFF2-40B4-BE49-F238E27FC236}">
                <a16:creationId xmlns:a16="http://schemas.microsoft.com/office/drawing/2014/main" id="{1F26992D-64C6-6628-E645-98D6AD06C9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262" y="2529614"/>
            <a:ext cx="5029476" cy="34774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5968FCD-6A5F-D0C0-1D7B-23511EC50EB4}"/>
              </a:ext>
            </a:extLst>
          </p:cNvPr>
          <p:cNvSpPr txBox="1"/>
          <p:nvPr/>
        </p:nvSpPr>
        <p:spPr>
          <a:xfrm>
            <a:off x="1944210" y="1442251"/>
            <a:ext cx="80964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FFCCFF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Speak-Up! Speak-Out!: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66288-672C-EEF3-9EE2-C491DF3B7BA6}"/>
              </a:ext>
            </a:extLst>
          </p:cNvPr>
          <p:cNvSpPr txBox="1"/>
          <p:nvPr/>
        </p:nvSpPr>
        <p:spPr>
          <a:xfrm>
            <a:off x="3009900" y="5035059"/>
            <a:ext cx="61722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Phoenix 2024</a:t>
            </a:r>
            <a:endParaRPr lang="en-US" sz="32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27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lackboard with white chalk drawings on it&#10;&#10;Description automatically generated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50000"/>
          </a:blip>
          <a:srcRect r="2667"/>
          <a:stretch/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9" name="Title 8">
            <a:extLst>
              <a:ext uri="{FF2B5EF4-FFF2-40B4-BE49-F238E27FC236}">
                <a16:creationId xmlns:a16="http://schemas.microsoft.com/office/drawing/2014/main" id="{D3FE4E4F-589B-E2E8-193D-FBC905443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marL="0" marR="0" lvl="0" indent="0" algn="ctr" fontAlgn="auto">
              <a:spcAft>
                <a:spcPts val="0"/>
              </a:spcAft>
              <a:buClr>
                <a:srgbClr val="000000"/>
              </a:buClr>
              <a:buSzPts val="1400"/>
              <a:tabLst/>
              <a:defRPr/>
            </a:pPr>
            <a:r>
              <a:rPr kumimoji="0" lang="en-US" b="0" i="0" u="none" strike="noStrike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Calibri"/>
              </a:rPr>
              <a:t>Issue-base Organizing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74CBDFC-1F3E-A133-F22B-CB3F5459E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4159404"/>
            <a:ext cx="9144000" cy="1098395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58417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Who we are?​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" indent="0">
              <a:lnSpc>
                <a:spcPct val="90000"/>
              </a:lnSpc>
              <a:spcBef>
                <a:spcPts val="1200"/>
              </a:spcBef>
              <a:buSzPts val="2700"/>
              <a:buNone/>
            </a:pPr>
            <a:r>
              <a:rPr lang="en-US" sz="2800" dirty="0">
                <a:solidFill>
                  <a:schemeClr val="bg1"/>
                </a:solidFill>
              </a:rPr>
              <a:t>NEA Training Facilitator Cohort </a:t>
            </a:r>
            <a:endParaRPr lang="en-US" dirty="0">
              <a:solidFill>
                <a:schemeClr val="bg1"/>
              </a:solidFill>
            </a:endParaRPr>
          </a:p>
          <a:p>
            <a:pPr indent="-400050">
              <a:lnSpc>
                <a:spcPct val="90000"/>
              </a:lnSpc>
              <a:spcBef>
                <a:spcPts val="1200"/>
              </a:spcBef>
              <a:buSzPts val="2700"/>
            </a:pPr>
            <a:r>
              <a:rPr lang="en-US" sz="2800" dirty="0">
                <a:solidFill>
                  <a:schemeClr val="bg1"/>
                </a:solidFill>
              </a:rPr>
              <a:t>Jeny Gardner- WY</a:t>
            </a:r>
          </a:p>
          <a:p>
            <a:endParaRPr lang="en-US" dirty="0"/>
          </a:p>
        </p:txBody>
      </p:sp>
      <p:pic>
        <p:nvPicPr>
          <p:cNvPr id="5" name="Google Shape;200;g135435d5bc1_0_38" descr="Unicorn kitty www.lularoejilldomme.com Rainbow Kittens, Rainbow Cat ...">
            <a:extLst>
              <a:ext uri="{FF2B5EF4-FFF2-40B4-BE49-F238E27FC236}">
                <a16:creationId xmlns:a16="http://schemas.microsoft.com/office/drawing/2014/main" id="{85CFC5D5-5545-723F-A126-2490DBF5650D}"/>
              </a:ext>
            </a:extLst>
          </p:cNvPr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6659942" y="2356150"/>
            <a:ext cx="2860781" cy="33175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08862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45 Minute Dash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Organizing Works​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Problems vs. Issues ​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Lessons Learned and Actions to Apply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EBCB7DA-01D0-19B6-2401-EC0AD69F7A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5804" y="2000250"/>
            <a:ext cx="33623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239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29" y="1112257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Can LGBTQIA+ Justice be achieved by only working with those under the umbrella?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4610100" y="1376828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4266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Building Beyond the Umbrella​</a:t>
            </a:r>
          </a:p>
        </p:txBody>
      </p:sp>
      <p:pic>
        <p:nvPicPr>
          <p:cNvPr id="5" name="Picture 4" descr="3,416 Rainbow Speech Bubble Stock Photos and Images - 123RF">
            <a:extLst>
              <a:ext uri="{FF2B5EF4-FFF2-40B4-BE49-F238E27FC236}">
                <a16:creationId xmlns:a16="http://schemas.microsoft.com/office/drawing/2014/main" id="{288E0598-5B48-0269-6680-0C3FD40856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9" t="12046" r="8846" b="13558"/>
          <a:stretch/>
        </p:blipFill>
        <p:spPr bwMode="auto">
          <a:xfrm>
            <a:off x="2062739" y="1399977"/>
            <a:ext cx="8397105" cy="4415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2739" y="2241395"/>
            <a:ext cx="7360042" cy="3216629"/>
          </a:xfrm>
        </p:spPr>
        <p:txBody>
          <a:bodyPr/>
          <a:lstStyle/>
          <a:p>
            <a:pPr marL="25400" indent="0" algn="ctr">
              <a:lnSpc>
                <a:spcPct val="150000"/>
              </a:lnSpc>
              <a:buNone/>
            </a:pPr>
            <a:r>
              <a:rPr lang="en-US" sz="2800" b="1" dirty="0">
                <a:solidFill>
                  <a:schemeClr val="bg1"/>
                </a:solidFill>
              </a:rPr>
              <a:t>How do you begin the work with your colleagues of seeking justice with those who don’t share the experiences, identities, and issues that you do? </a:t>
            </a:r>
          </a:p>
        </p:txBody>
      </p:sp>
    </p:spTree>
    <p:extLst>
      <p:ext uri="{BB962C8B-B14F-4D97-AF65-F5344CB8AC3E}">
        <p14:creationId xmlns:p14="http://schemas.microsoft.com/office/powerpoint/2010/main" val="2522638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b="1" dirty="0">
                <a:solidFill>
                  <a:schemeClr val="bg1"/>
                </a:solidFill>
              </a:rPr>
              <a:t>Building Beyond the Umbrella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en-US" sz="4200" b="1" dirty="0">
                <a:solidFill>
                  <a:schemeClr val="bg1"/>
                </a:solidFill>
              </a:rPr>
              <a:t>Solidarity</a:t>
            </a:r>
          </a:p>
          <a:p>
            <a:pPr marL="25400" indent="0">
              <a:buNone/>
            </a:pPr>
            <a:r>
              <a:rPr lang="en-US" sz="4200" dirty="0">
                <a:solidFill>
                  <a:schemeClr val="bg1"/>
                </a:solidFill>
              </a:rPr>
              <a:t>sol / i / </a:t>
            </a:r>
            <a:r>
              <a:rPr lang="en-US" sz="4200" dirty="0" err="1">
                <a:solidFill>
                  <a:schemeClr val="bg1"/>
                </a:solidFill>
              </a:rPr>
              <a:t>dar</a:t>
            </a:r>
            <a:r>
              <a:rPr lang="en-US" sz="4200" dirty="0">
                <a:solidFill>
                  <a:schemeClr val="bg1"/>
                </a:solidFill>
              </a:rPr>
              <a:t> / i / ty  </a:t>
            </a:r>
          </a:p>
          <a:p>
            <a:pPr marL="25400" indent="0">
              <a:buNone/>
            </a:pPr>
            <a:r>
              <a:rPr lang="en-US" sz="4200" dirty="0">
                <a:solidFill>
                  <a:schemeClr val="bg1"/>
                </a:solidFill>
              </a:rPr>
              <a:t>Noun</a:t>
            </a:r>
          </a:p>
          <a:p>
            <a:pPr marL="482600" lvl="1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1. Unity or agreement of feeling or action especially among individuals with a common interest, mutual support; mutual support within a group.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923B70-6A8D-3210-2109-4FC74BC6BEA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8318809" y="1235068"/>
            <a:ext cx="1292181" cy="231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210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8539976" cy="4783061"/>
          </a:xfrm>
        </p:spPr>
        <p:txBody>
          <a:bodyPr>
            <a:normAutofit/>
          </a:bodyPr>
          <a:lstStyle/>
          <a:p>
            <a:pPr marL="292100" indent="-45720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Our society and our unions reinforce the gender and sex binary – this is a construct</a:t>
            </a:r>
          </a:p>
          <a:p>
            <a:pPr marL="292100" indent="-457200">
              <a:lnSpc>
                <a:spcPct val="114999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People under the umbrella AND people not under the umbrella suffer from the binary construct. </a:t>
            </a:r>
          </a:p>
          <a:p>
            <a:pPr marL="292100" lvl="0" indent="-457200" algn="l" rtl="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Building shared understanding and shared values IS the best way to begin.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960B00-6213-944D-B360-BC769632C91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9378176" y="1874295"/>
            <a:ext cx="1783514" cy="31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14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5829" y="1112257"/>
            <a:ext cx="7396047" cy="4574865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Why do you think that it is important that we address concerns around LGBTQ+ justice through an organizing model ?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(as opposed to relying solely on lawsuits and grievances?) 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1876" y="830481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8151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What is an Organizing Campaign?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An action plan with a beginning, middle, and end, working towards a specific demand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Involves a series of escalating actions (or tactics)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Increases pressure on decision-makers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Builds power by increasing engagement, developing leaders, and building capacity.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32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Throughout the campaign we identify milestones that indicate we have enough power to try something more and something bigger and win!</a:t>
            </a:r>
          </a:p>
        </p:txBody>
      </p:sp>
    </p:spTree>
    <p:extLst>
      <p:ext uri="{BB962C8B-B14F-4D97-AF65-F5344CB8AC3E}">
        <p14:creationId xmlns:p14="http://schemas.microsoft.com/office/powerpoint/2010/main" val="7012196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Key Parts of an Organizing Campaign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Demand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Target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Tactics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Escalation</a:t>
            </a:r>
          </a:p>
        </p:txBody>
      </p:sp>
      <p:pic>
        <p:nvPicPr>
          <p:cNvPr id="5" name="Google Shape;174;g14a2f8b7dbf_3_0">
            <a:extLst>
              <a:ext uri="{FF2B5EF4-FFF2-40B4-BE49-F238E27FC236}">
                <a16:creationId xmlns:a16="http://schemas.microsoft.com/office/drawing/2014/main" id="{3A4F4707-6134-EB45-057D-E1254D8B9F3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3827" y="1469206"/>
            <a:ext cx="7116627" cy="46324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115513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an Organizing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478306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Well-organized worksites and locals have a positive, visible presences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Members feel that they have the collective power to solve their problems and see themselves as responsible for the win – not a third party  (UD, Lawyer, Lobbyist).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Builds power by continually increasing the amount of member leadership and ownership for the actions. </a:t>
            </a:r>
          </a:p>
        </p:txBody>
      </p:sp>
    </p:spTree>
    <p:extLst>
      <p:ext uri="{BB962C8B-B14F-4D97-AF65-F5344CB8AC3E}">
        <p14:creationId xmlns:p14="http://schemas.microsoft.com/office/powerpoint/2010/main" val="20738620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Why an Organizing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55813"/>
            <a:ext cx="10759068" cy="2125894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We cannot assume that the law/policy will always be on the side of LGBTQ+ equity!!!</a:t>
            </a:r>
          </a:p>
        </p:txBody>
      </p:sp>
    </p:spTree>
    <p:extLst>
      <p:ext uri="{BB962C8B-B14F-4D97-AF65-F5344CB8AC3E}">
        <p14:creationId xmlns:p14="http://schemas.microsoft.com/office/powerpoint/2010/main" val="422444102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chemeClr val="bg1"/>
                </a:solidFill>
              </a:rPr>
              <a:t>What are all the issues that LGBTQ+ people face in their work and union lives?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7514063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At Your Tables –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Get a stack of post-it notes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3 FULL Minute, list one issue per post-it that LGBTQ+ members face in their work or union life in your local/state.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5 Minutes – as a table sort the issues into categories – name the categories, and write those names EACH ON THEIR OWN Post-it</a:t>
            </a:r>
          </a:p>
          <a:p>
            <a:pPr marL="0" indent="0">
              <a:buNone/>
            </a:pPr>
            <a:r>
              <a:rPr lang="en-US" dirty="0">
                <a:solidFill>
                  <a:schemeClr val="bg1"/>
                </a:solidFill>
              </a:rPr>
              <a:t>Possible POWER BUILDING Bring these those to the wall and cluster those that are alike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2" descr="Alexandria Ocasio-Cortez's Office Wall Covered With Handwritten Notes">
            <a:extLst>
              <a:ext uri="{FF2B5EF4-FFF2-40B4-BE49-F238E27FC236}">
                <a16:creationId xmlns:a16="http://schemas.microsoft.com/office/drawing/2014/main" id="{137592E2-D240-0E17-9AF2-0B656E36CA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85" r="19568" b="-652"/>
          <a:stretch/>
        </p:blipFill>
        <p:spPr bwMode="auto">
          <a:xfrm>
            <a:off x="8318140" y="1873405"/>
            <a:ext cx="3873860" cy="31469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81617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What are the issues?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7"/>
            <a:ext cx="6332033" cy="35838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</a:rPr>
              <a:t>What did you see that was common?</a:t>
            </a:r>
          </a:p>
          <a:p>
            <a:pPr marL="0" indent="0">
              <a:buNone/>
            </a:pPr>
            <a:endParaRPr lang="en-US" sz="44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400" dirty="0">
                <a:solidFill>
                  <a:schemeClr val="bg1"/>
                </a:solidFill>
              </a:rPr>
              <a:t>What was new to you?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907D48-9989-60DB-EE75-6D82A93BDB8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2724" t="34981" r="28793" b="20437"/>
          <a:stretch/>
        </p:blipFill>
        <p:spPr>
          <a:xfrm>
            <a:off x="7589828" y="1568037"/>
            <a:ext cx="3652460" cy="3811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695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082" y="1635757"/>
            <a:ext cx="7396047" cy="367582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What makes a good organizing issue? 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61C84C1-DBD3-5464-4584-FA7736D867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71" y="756501"/>
            <a:ext cx="2971800" cy="5286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47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5098973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Campaigns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start with issues that workers have value-based solidarity around.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An </a:t>
            </a:r>
            <a:r>
              <a:rPr lang="en-US" sz="4800" b="1" i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is a slice of a workplace problem.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Often a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problem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can have several different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issues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depending on the perspective of the people we are working with.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It is </a:t>
            </a: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KEY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to get enough input on what the issues are that make up the problem so that one person does not drive the campaign focus.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Investigating an issue is necessary but not sufficient – we also need to identify workers’ </a:t>
            </a:r>
            <a:r>
              <a:rPr lang="en-US" sz="4800" b="1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SHARED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values –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is this an issue? </a:t>
            </a:r>
            <a:r>
              <a:rPr lang="en-US" sz="4800" u="sng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WHY</a:t>
            </a: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 do we want to fix this? </a:t>
            </a:r>
          </a:p>
        </p:txBody>
      </p:sp>
    </p:spTree>
    <p:extLst>
      <p:ext uri="{BB962C8B-B14F-4D97-AF65-F5344CB8AC3E}">
        <p14:creationId xmlns:p14="http://schemas.microsoft.com/office/powerpoint/2010/main" val="13508320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72361"/>
            <a:ext cx="10759068" cy="182051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Values that build a relatable “why” </a:t>
            </a:r>
          </a:p>
          <a:p>
            <a:r>
              <a:rPr lang="en-US" sz="4800" dirty="0">
                <a:solidFill>
                  <a:schemeClr val="bg1"/>
                </a:solidFill>
              </a:rPr>
              <a:t>	Deserve safe and reliable transportation</a:t>
            </a:r>
          </a:p>
          <a:p>
            <a:r>
              <a:rPr lang="en-US" sz="4800" dirty="0">
                <a:solidFill>
                  <a:schemeClr val="bg1"/>
                </a:solidFill>
              </a:rPr>
              <a:t>	Access to quality parts</a:t>
            </a:r>
          </a:p>
        </p:txBody>
      </p:sp>
      <p:pic>
        <p:nvPicPr>
          <p:cNvPr id="5" name="Google Shape;955;g1468bb3220c_0_193">
            <a:extLst>
              <a:ext uri="{FF2B5EF4-FFF2-40B4-BE49-F238E27FC236}">
                <a16:creationId xmlns:a16="http://schemas.microsoft.com/office/drawing/2014/main" id="{CC8454EF-68F9-417A-B37F-7C358CB9D46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516" b="-5196"/>
          <a:stretch/>
        </p:blipFill>
        <p:spPr>
          <a:xfrm>
            <a:off x="811230" y="1234757"/>
            <a:ext cx="7844698" cy="31520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34205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PROBLEM vs.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4210"/>
            <a:ext cx="10759068" cy="4802187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Problems are big, often overwhelming with no clear solution. 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They can be dismantled into issues which have clear solutions.</a:t>
            </a:r>
          </a:p>
          <a:p>
            <a:pPr marL="0" indent="0">
              <a:buNone/>
            </a:pPr>
            <a:endParaRPr lang="en-US" sz="4800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4800" dirty="0">
                <a:solidFill>
                  <a:schemeClr val="bg1"/>
                </a:solidFill>
              </a:rPr>
              <a:t>By organizing around the issues, we have hope to reach our long-term goal, fix the problem.</a:t>
            </a:r>
          </a:p>
        </p:txBody>
      </p:sp>
    </p:spTree>
    <p:extLst>
      <p:ext uri="{BB962C8B-B14F-4D97-AF65-F5344CB8AC3E}">
        <p14:creationId xmlns:p14="http://schemas.microsoft.com/office/powerpoint/2010/main" val="19775331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Issues Lead to Collective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404088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widely felt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deeply felt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is winnable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 It builds the union and builds leaders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1"/>
                </a:solidFill>
              </a:rPr>
              <a:t>• It has a connection to students and the public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7" descr="http://cambridge.tab.co.uk/files/2013/02/Big-Issue-logo.jpg">
            <a:extLst>
              <a:ext uri="{FF2B5EF4-FFF2-40B4-BE49-F238E27FC236}">
                <a16:creationId xmlns:a16="http://schemas.microsoft.com/office/drawing/2014/main" id="{A91F6FCA-7CBA-56FD-28A3-87BDA6603A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6712">
            <a:off x="7727697" y="1518985"/>
            <a:ext cx="2889651" cy="2088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38000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EXAMPLE- Problem and Issue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10759068" cy="5098973"/>
          </a:xfrm>
        </p:spPr>
        <p:txBody>
          <a:bodyPr>
            <a:normAutofit fontScale="62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PROBLEM -Our school is hostile to LGBTQ+ staff and students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There are no gender inclusive bathrooms and/or transgender students are forced to use the wrong restroom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 – Equity, Safety, Personal Choice, Student Choice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Our healthcare and leave benefits do not cover non-“traditional” family structures or are not fully accessible to people with same-gender partners.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 – Equitable Access, Fair Pay, Family 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Issue – Our administration forces us to “out” trans and queer students to their families.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b="1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	Values- Professional Judgement, Safety, Student Choice</a:t>
            </a:r>
          </a:p>
        </p:txBody>
      </p:sp>
    </p:spTree>
    <p:extLst>
      <p:ext uri="{BB962C8B-B14F-4D97-AF65-F5344CB8AC3E}">
        <p14:creationId xmlns:p14="http://schemas.microsoft.com/office/powerpoint/2010/main" val="431217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Key Ideas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434" y="1690688"/>
            <a:ext cx="8186854" cy="4351338"/>
          </a:xfrm>
        </p:spPr>
        <p:txBody>
          <a:bodyPr>
            <a:normAutofit/>
          </a:bodyPr>
          <a:lstStyle/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Problems are disabling.</a:t>
            </a:r>
          </a:p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Issues build solidarity.</a:t>
            </a:r>
          </a:p>
          <a:p>
            <a:pPr>
              <a:buClr>
                <a:schemeClr val="bg1"/>
              </a:buClr>
              <a:buFont typeface="Calibri" panose="020F0502020204030204" pitchFamily="34" charset="0"/>
              <a:buChar char="•"/>
            </a:pPr>
            <a:r>
              <a:rPr lang="en-US" sz="4000" dirty="0">
                <a:solidFill>
                  <a:schemeClr val="bg1"/>
                </a:solidFill>
              </a:rPr>
              <a:t>We don’t choose the issues, the people who want the change choose the issue AND work to build a bigger base.</a:t>
            </a:r>
          </a:p>
          <a:p>
            <a:pPr marL="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502B36-0893-259A-C1E5-E1395997601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345" r="20898"/>
          <a:stretch/>
        </p:blipFill>
        <p:spPr>
          <a:xfrm>
            <a:off x="949712" y="1874295"/>
            <a:ext cx="1783514" cy="3198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4726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1"/>
                </a:solidFill>
              </a:rPr>
              <a:t>Ending It Right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094CE-1380-ADA9-A05B-F50ADB7C61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902"/>
            <a:ext cx="9041780" cy="4739269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None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What did you learn about today that: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immediately tell your union bestie?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use in the near future as part of your union work?</a:t>
            </a:r>
          </a:p>
          <a:p>
            <a:pPr>
              <a:lnSpc>
                <a:spcPct val="115000"/>
              </a:lnSpc>
              <a:spcBef>
                <a:spcPts val="0"/>
              </a:spcBef>
              <a:buClr>
                <a:schemeClr val="bg1"/>
              </a:buClr>
              <a:buSzPts val="2600"/>
              <a:buFont typeface="Calibri" panose="020F050202020403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Calibri" panose="020F0502020204030204" pitchFamily="34" charset="0"/>
                <a:ea typeface="Times New Roman"/>
                <a:cs typeface="Calibri" panose="020F0502020204030204" pitchFamily="34" charset="0"/>
              </a:rPr>
              <a:t>You’re going to work to learn more about?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240A98-036F-265E-7243-60E6B46C3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67" y="2055813"/>
            <a:ext cx="2060627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403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6D9A6F-A21E-5958-83E8-8C40270C32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667" t="2605" r="3245" b="1456"/>
          <a:stretch/>
        </p:blipFill>
        <p:spPr>
          <a:xfrm>
            <a:off x="-1" y="0"/>
            <a:ext cx="12192001" cy="6947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908F65B-EE64-9080-9C0A-DA427427D4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6688" y="182563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Thank you!</a:t>
            </a:r>
          </a:p>
        </p:txBody>
      </p:sp>
      <p:pic>
        <p:nvPicPr>
          <p:cNvPr id="6" name="Picture 2" descr="LGBT diversity and inclusion within organization | IMD Article">
            <a:extLst>
              <a:ext uri="{FF2B5EF4-FFF2-40B4-BE49-F238E27FC236}">
                <a16:creationId xmlns:a16="http://schemas.microsoft.com/office/drawing/2014/main" id="{939A29E9-62DA-05E4-3272-D73244577B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013" y="1508126"/>
            <a:ext cx="8123972" cy="427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980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6" ma:contentTypeDescription="Create a new document." ma:contentTypeScope="" ma:versionID="1dd2df499985b3805bf486035f8ecdda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e8388f15f1726af0e23e5c8c1e8013cb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Section xmlns="05627597-0322-42fc-bc19-1d0dde15c694" xsi:nil="true"/>
    <TaxCatchAll xmlns="5ed5bd0d-9aa5-480d-8c58-25f9f57090c9" xsi:nil="true"/>
  </documentManagement>
</p:properties>
</file>

<file path=customXml/itemProps1.xml><?xml version="1.0" encoding="utf-8"?>
<ds:datastoreItem xmlns:ds="http://schemas.openxmlformats.org/officeDocument/2006/customXml" ds:itemID="{592F2FA5-236C-4829-93B0-032F5994E09C}"/>
</file>

<file path=customXml/itemProps2.xml><?xml version="1.0" encoding="utf-8"?>
<ds:datastoreItem xmlns:ds="http://schemas.openxmlformats.org/officeDocument/2006/customXml" ds:itemID="{AFACD952-3287-41C3-9142-AA11085FF08F}"/>
</file>

<file path=customXml/itemProps3.xml><?xml version="1.0" encoding="utf-8"?>
<ds:datastoreItem xmlns:ds="http://schemas.openxmlformats.org/officeDocument/2006/customXml" ds:itemID="{BC985110-E244-44E0-A212-8C1D1D7CC948}"/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906</Words>
  <Application>Microsoft Office PowerPoint</Application>
  <PresentationFormat>Widescreen</PresentationFormat>
  <Paragraphs>95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Helvetica</vt:lpstr>
      <vt:lpstr>Office Theme</vt:lpstr>
      <vt:lpstr>PowerPoint Presentation</vt:lpstr>
      <vt:lpstr>Issue-base Organizing</vt:lpstr>
      <vt:lpstr>Who we are?​</vt:lpstr>
      <vt:lpstr> 45 Minute Dash</vt:lpstr>
      <vt:lpstr>Can LGBTQIA+ Justice be achieved by only working with those under the umbrella?</vt:lpstr>
      <vt:lpstr>Building Beyond the Umbrella​</vt:lpstr>
      <vt:lpstr> Building Beyond the Umbrella</vt:lpstr>
      <vt:lpstr>Key Ideas</vt:lpstr>
      <vt:lpstr>Why do you think that it is important that we address concerns around LGBTQ+ justice through an organizing model ? (as opposed to relying solely on lawsuits and grievances?)  </vt:lpstr>
      <vt:lpstr>What is an Organizing Campaign?</vt:lpstr>
      <vt:lpstr>Key Parts of an Organizing Campaign</vt:lpstr>
      <vt:lpstr>Why an Organizing Approach</vt:lpstr>
      <vt:lpstr>Why an Organizing Approach</vt:lpstr>
      <vt:lpstr> What are all the issues that LGBTQ+ people face in their work and union lives? </vt:lpstr>
      <vt:lpstr>What are the issues? </vt:lpstr>
      <vt:lpstr>What makes a good organizing issue? </vt:lpstr>
      <vt:lpstr>PROBLEM vs. ISSUE</vt:lpstr>
      <vt:lpstr>PROBLEM vs. ISSUE</vt:lpstr>
      <vt:lpstr>PROBLEM vs. ISSUE</vt:lpstr>
      <vt:lpstr>Issues Lead to Collective Action</vt:lpstr>
      <vt:lpstr>EXAMPLE- Problem and Issue</vt:lpstr>
      <vt:lpstr>Key Ideas</vt:lpstr>
      <vt:lpstr>Ending It Right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euncho.kp@gmail.com</dc:creator>
  <cp:lastModifiedBy>Jeny Gardner [WYOEA]</cp:lastModifiedBy>
  <cp:revision>6</cp:revision>
  <dcterms:created xsi:type="dcterms:W3CDTF">2022-07-18T05:38:48Z</dcterms:created>
  <dcterms:modified xsi:type="dcterms:W3CDTF">2024-04-13T18:51:19Z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</Properties>
</file>