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6"/>
  </p:sldMasterIdLst>
  <p:notesMasterIdLst>
    <p:notesMasterId r:id="rId115"/>
  </p:notesMasterIdLst>
  <p:sldIdLst>
    <p:sldId id="1629" r:id="rId7"/>
    <p:sldId id="1273" r:id="rId8"/>
    <p:sldId id="1397" r:id="rId9"/>
    <p:sldId id="1971" r:id="rId10"/>
    <p:sldId id="1539" r:id="rId11"/>
    <p:sldId id="1820" r:id="rId12"/>
    <p:sldId id="1738" r:id="rId13"/>
    <p:sldId id="1737" r:id="rId14"/>
    <p:sldId id="1736" r:id="rId15"/>
    <p:sldId id="1913" r:id="rId16"/>
    <p:sldId id="1912" r:id="rId17"/>
    <p:sldId id="1631" r:id="rId18"/>
    <p:sldId id="1924" r:id="rId19"/>
    <p:sldId id="1644" r:id="rId20"/>
    <p:sldId id="1743" r:id="rId21"/>
    <p:sldId id="1740" r:id="rId22"/>
    <p:sldId id="1635" r:id="rId23"/>
    <p:sldId id="1634" r:id="rId24"/>
    <p:sldId id="1633" r:id="rId25"/>
    <p:sldId id="1732" r:id="rId26"/>
    <p:sldId id="1746" r:id="rId27"/>
    <p:sldId id="1769" r:id="rId28"/>
    <p:sldId id="1822" r:id="rId29"/>
    <p:sldId id="256" r:id="rId30"/>
    <p:sldId id="257" r:id="rId31"/>
    <p:sldId id="258" r:id="rId32"/>
    <p:sldId id="1823" r:id="rId33"/>
    <p:sldId id="1967" r:id="rId34"/>
    <p:sldId id="1968" r:id="rId35"/>
    <p:sldId id="1914" r:id="rId36"/>
    <p:sldId id="288" r:id="rId37"/>
    <p:sldId id="304" r:id="rId38"/>
    <p:sldId id="289" r:id="rId39"/>
    <p:sldId id="1844" r:id="rId40"/>
    <p:sldId id="1835" r:id="rId41"/>
    <p:sldId id="1825" r:id="rId42"/>
    <p:sldId id="1836" r:id="rId43"/>
    <p:sldId id="1845" r:id="rId44"/>
    <p:sldId id="1922" r:id="rId45"/>
    <p:sldId id="1915" r:id="rId46"/>
    <p:sldId id="1856" r:id="rId47"/>
    <p:sldId id="1786" r:id="rId48"/>
    <p:sldId id="1787" r:id="rId49"/>
    <p:sldId id="1788" r:id="rId50"/>
    <p:sldId id="1789" r:id="rId51"/>
    <p:sldId id="1790" r:id="rId52"/>
    <p:sldId id="1870" r:id="rId53"/>
    <p:sldId id="1791" r:id="rId54"/>
    <p:sldId id="1916" r:id="rId55"/>
    <p:sldId id="1847" r:id="rId56"/>
    <p:sldId id="1868" r:id="rId57"/>
    <p:sldId id="1869" r:id="rId58"/>
    <p:sldId id="1852" r:id="rId59"/>
    <p:sldId id="1855" r:id="rId60"/>
    <p:sldId id="1841" r:id="rId61"/>
    <p:sldId id="1843" r:id="rId62"/>
    <p:sldId id="1842" r:id="rId63"/>
    <p:sldId id="1853" r:id="rId64"/>
    <p:sldId id="1854" r:id="rId65"/>
    <p:sldId id="1917" r:id="rId66"/>
    <p:sldId id="1902" r:id="rId67"/>
    <p:sldId id="1925" r:id="rId68"/>
    <p:sldId id="1890" r:id="rId69"/>
    <p:sldId id="1891" r:id="rId70"/>
    <p:sldId id="1892" r:id="rId71"/>
    <p:sldId id="1910" r:id="rId72"/>
    <p:sldId id="1889" r:id="rId73"/>
    <p:sldId id="1926" r:id="rId74"/>
    <p:sldId id="1927" r:id="rId75"/>
    <p:sldId id="1928" r:id="rId76"/>
    <p:sldId id="1929" r:id="rId77"/>
    <p:sldId id="1930" r:id="rId78"/>
    <p:sldId id="1931" r:id="rId79"/>
    <p:sldId id="1932" r:id="rId80"/>
    <p:sldId id="1933" r:id="rId81"/>
    <p:sldId id="1934" r:id="rId82"/>
    <p:sldId id="1935" r:id="rId83"/>
    <p:sldId id="1849" r:id="rId84"/>
    <p:sldId id="1850" r:id="rId85"/>
    <p:sldId id="1936" r:id="rId86"/>
    <p:sldId id="1857" r:id="rId87"/>
    <p:sldId id="1937" r:id="rId88"/>
    <p:sldId id="1858" r:id="rId89"/>
    <p:sldId id="1874" r:id="rId90"/>
    <p:sldId id="1851" r:id="rId91"/>
    <p:sldId id="1969" r:id="rId92"/>
    <p:sldId id="1897" r:id="rId93"/>
    <p:sldId id="1923" r:id="rId94"/>
    <p:sldId id="1939" r:id="rId95"/>
    <p:sldId id="1903" r:id="rId96"/>
    <p:sldId id="1802" r:id="rId97"/>
    <p:sldId id="1803" r:id="rId98"/>
    <p:sldId id="1865" r:id="rId99"/>
    <p:sldId id="1918" r:id="rId100"/>
    <p:sldId id="1893" r:id="rId101"/>
    <p:sldId id="1940" r:id="rId102"/>
    <p:sldId id="1941" r:id="rId103"/>
    <p:sldId id="1942" r:id="rId104"/>
    <p:sldId id="1943" r:id="rId105"/>
    <p:sldId id="1839" r:id="rId106"/>
    <p:sldId id="1945" r:id="rId107"/>
    <p:sldId id="1946" r:id="rId108"/>
    <p:sldId id="1970" r:id="rId109"/>
    <p:sldId id="1964" r:id="rId110"/>
    <p:sldId id="1894" r:id="rId111"/>
    <p:sldId id="1911" r:id="rId112"/>
    <p:sldId id="1782" r:id="rId113"/>
    <p:sldId id="1784"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28"/>
    <a:srgbClr val="053A54"/>
    <a:srgbClr val="855D5D"/>
    <a:srgbClr val="A28E6A"/>
    <a:srgbClr val="F5F5F5"/>
    <a:srgbClr val="D348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C8922-DF71-E1BA-CBAE-5129D1AB93D3}" v="3" dt="2026-01-20T17:13:55.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viewProps" Target="viewProp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customXml" Target="../customXml/item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1.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tableStyles" Target="tableStyle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notesMaster" Target="notesMasters/notes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25BC8922-DF71-E1BA-CBAE-5129D1AB93D3}"/>
    <pc:docChg chg="modSld">
      <pc:chgData name="Jones, Albert [MD]" userId="S::aljones_mseanea.org#ext#@neahq.onmicrosoft.com::9e3d8165-1eea-49ba-adea-0c9c00351460" providerId="AD" clId="Web-{25BC8922-DF71-E1BA-CBAE-5129D1AB93D3}" dt="2026-01-20T17:13:54.133" v="1" actId="20577"/>
      <pc:docMkLst>
        <pc:docMk/>
      </pc:docMkLst>
      <pc:sldChg chg="modSp">
        <pc:chgData name="Jones, Albert [MD]" userId="S::aljones_mseanea.org#ext#@neahq.onmicrosoft.com::9e3d8165-1eea-49ba-adea-0c9c00351460" providerId="AD" clId="Web-{25BC8922-DF71-E1BA-CBAE-5129D1AB93D3}" dt="2026-01-20T17:13:54.133" v="1" actId="20577"/>
        <pc:sldMkLst>
          <pc:docMk/>
          <pc:sldMk cId="3060979580" sldId="1971"/>
        </pc:sldMkLst>
        <pc:spChg chg="mod">
          <ac:chgData name="Jones, Albert [MD]" userId="S::aljones_mseanea.org#ext#@neahq.onmicrosoft.com::9e3d8165-1eea-49ba-adea-0c9c00351460" providerId="AD" clId="Web-{25BC8922-DF71-E1BA-CBAE-5129D1AB93D3}" dt="2026-01-20T17:13:54.133" v="1" actId="20577"/>
          <ac:spMkLst>
            <pc:docMk/>
            <pc:sldMk cId="3060979580" sldId="1971"/>
            <ac:spMk id="29" creationId="{B77E20EF-D3EF-7456-8365-66C46C688A73}"/>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ata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image" Target="../media/image45.png"/><Relationship Id="rId4" Type="http://schemas.openxmlformats.org/officeDocument/2006/relationships/image" Target="../media/image4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image" Target="../media/image45.png"/><Relationship Id="rId4" Type="http://schemas.openxmlformats.org/officeDocument/2006/relationships/image" Target="../media/image4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Arial" panose="020B0604020202020204" pitchFamily="34" charset="0"/>
              <a:ea typeface="+mn-ea"/>
              <a:cs typeface="Arial" panose="020B0604020202020204" pitchFamily="34" charset="0"/>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Arial" panose="020B0604020202020204" pitchFamily="34" charset="0"/>
              <a:ea typeface="+mn-ea"/>
              <a:cs typeface="Arial" panose="020B0604020202020204" pitchFamily="34" charset="0"/>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Arial" panose="020B0604020202020204" pitchFamily="34" charset="0"/>
              <a:ea typeface="+mn-ea"/>
              <a:cs typeface="Arial" panose="020B0604020202020204" pitchFamily="34" charset="0"/>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1C8C7D-0308-439E-AB24-62C47F3CE97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949D2DA-9092-41F9-9BC4-B040CB2E10CE}">
      <dgm:prSet/>
      <dgm:spPr/>
      <dgm:t>
        <a:bodyPr/>
        <a:lstStyle/>
        <a:p>
          <a:r>
            <a:rPr lang="en-US"/>
            <a:t>Socialization: (n) the process beginning during childhood by which individuals acquire the values, habits, and attitudes of a society (Merriam-Webster) </a:t>
          </a:r>
        </a:p>
      </dgm:t>
    </dgm:pt>
    <dgm:pt modelId="{312E05ED-18D5-4AFE-9717-C344ACD4198B}" type="parTrans" cxnId="{7DD97C72-D0FB-4F67-9BBA-CCA77059DE54}">
      <dgm:prSet/>
      <dgm:spPr/>
      <dgm:t>
        <a:bodyPr/>
        <a:lstStyle/>
        <a:p>
          <a:endParaRPr lang="en-US"/>
        </a:p>
      </dgm:t>
    </dgm:pt>
    <dgm:pt modelId="{F66183B9-E175-40F9-B28E-AFCFCC307017}" type="sibTrans" cxnId="{7DD97C72-D0FB-4F67-9BBA-CCA77059DE54}">
      <dgm:prSet/>
      <dgm:spPr/>
      <dgm:t>
        <a:bodyPr/>
        <a:lstStyle/>
        <a:p>
          <a:endParaRPr lang="en-US"/>
        </a:p>
      </dgm:t>
    </dgm:pt>
    <dgm:pt modelId="{F290D6E2-E61B-4BB3-B51B-8C8E7AB09E5D}">
      <dgm:prSet/>
      <dgm:spPr/>
      <dgm:t>
        <a:bodyPr/>
        <a:lstStyle/>
        <a:p>
          <a:r>
            <a:rPr lang="en-US"/>
            <a:t>Bias: (n) a tendency to believe that some people, ideas, etc., are better than others that usually results in treating some people unfairly (Britannica) </a:t>
          </a:r>
        </a:p>
      </dgm:t>
    </dgm:pt>
    <dgm:pt modelId="{19AF1EE6-7A4D-41A5-8EBE-1DC473A5280C}" type="parTrans" cxnId="{3B05CFF4-5355-4E77-913D-C77D5C596B68}">
      <dgm:prSet/>
      <dgm:spPr/>
      <dgm:t>
        <a:bodyPr/>
        <a:lstStyle/>
        <a:p>
          <a:endParaRPr lang="en-US"/>
        </a:p>
      </dgm:t>
    </dgm:pt>
    <dgm:pt modelId="{176F5269-FB39-4A0E-9319-8D88C88F4137}" type="sibTrans" cxnId="{3B05CFF4-5355-4E77-913D-C77D5C596B68}">
      <dgm:prSet/>
      <dgm:spPr/>
      <dgm:t>
        <a:bodyPr/>
        <a:lstStyle/>
        <a:p>
          <a:endParaRPr lang="en-US"/>
        </a:p>
      </dgm:t>
    </dgm:pt>
    <dgm:pt modelId="{EC9E2ECE-0688-4A29-A3E5-26473E4DF674}" type="pres">
      <dgm:prSet presAssocID="{3C1C8C7D-0308-439E-AB24-62C47F3CE970}" presName="linear" presStyleCnt="0">
        <dgm:presLayoutVars>
          <dgm:animLvl val="lvl"/>
          <dgm:resizeHandles val="exact"/>
        </dgm:presLayoutVars>
      </dgm:prSet>
      <dgm:spPr/>
    </dgm:pt>
    <dgm:pt modelId="{3F31BEE8-293C-485C-9EB0-8A75F32B723C}" type="pres">
      <dgm:prSet presAssocID="{D949D2DA-9092-41F9-9BC4-B040CB2E10CE}" presName="parentText" presStyleLbl="node1" presStyleIdx="0" presStyleCnt="2">
        <dgm:presLayoutVars>
          <dgm:chMax val="0"/>
          <dgm:bulletEnabled val="1"/>
        </dgm:presLayoutVars>
      </dgm:prSet>
      <dgm:spPr/>
    </dgm:pt>
    <dgm:pt modelId="{D02AECFA-015A-49B2-93A4-22EB08885A16}" type="pres">
      <dgm:prSet presAssocID="{F66183B9-E175-40F9-B28E-AFCFCC307017}" presName="spacer" presStyleCnt="0"/>
      <dgm:spPr/>
    </dgm:pt>
    <dgm:pt modelId="{EC34244D-F469-4E8C-9324-4281DED99C12}" type="pres">
      <dgm:prSet presAssocID="{F290D6E2-E61B-4BB3-B51B-8C8E7AB09E5D}" presName="parentText" presStyleLbl="node1" presStyleIdx="1" presStyleCnt="2">
        <dgm:presLayoutVars>
          <dgm:chMax val="0"/>
          <dgm:bulletEnabled val="1"/>
        </dgm:presLayoutVars>
      </dgm:prSet>
      <dgm:spPr/>
    </dgm:pt>
  </dgm:ptLst>
  <dgm:cxnLst>
    <dgm:cxn modelId="{7DD97C72-D0FB-4F67-9BBA-CCA77059DE54}" srcId="{3C1C8C7D-0308-439E-AB24-62C47F3CE970}" destId="{D949D2DA-9092-41F9-9BC4-B040CB2E10CE}" srcOrd="0" destOrd="0" parTransId="{312E05ED-18D5-4AFE-9717-C344ACD4198B}" sibTransId="{F66183B9-E175-40F9-B28E-AFCFCC307017}"/>
    <dgm:cxn modelId="{A368C57A-97A3-41B9-89B5-6964AA2CDEDE}" type="presOf" srcId="{3C1C8C7D-0308-439E-AB24-62C47F3CE970}" destId="{EC9E2ECE-0688-4A29-A3E5-26473E4DF674}" srcOrd="0" destOrd="0" presId="urn:microsoft.com/office/officeart/2005/8/layout/vList2"/>
    <dgm:cxn modelId="{C2F107C0-0219-4D31-8BC4-E8483FBD2E7E}" type="presOf" srcId="{F290D6E2-E61B-4BB3-B51B-8C8E7AB09E5D}" destId="{EC34244D-F469-4E8C-9324-4281DED99C12}" srcOrd="0" destOrd="0" presId="urn:microsoft.com/office/officeart/2005/8/layout/vList2"/>
    <dgm:cxn modelId="{160096DD-46BE-4F6B-9522-EAA84E2C1BC7}" type="presOf" srcId="{D949D2DA-9092-41F9-9BC4-B040CB2E10CE}" destId="{3F31BEE8-293C-485C-9EB0-8A75F32B723C}" srcOrd="0" destOrd="0" presId="urn:microsoft.com/office/officeart/2005/8/layout/vList2"/>
    <dgm:cxn modelId="{3B05CFF4-5355-4E77-913D-C77D5C596B68}" srcId="{3C1C8C7D-0308-439E-AB24-62C47F3CE970}" destId="{F290D6E2-E61B-4BB3-B51B-8C8E7AB09E5D}" srcOrd="1" destOrd="0" parTransId="{19AF1EE6-7A4D-41A5-8EBE-1DC473A5280C}" sibTransId="{176F5269-FB39-4A0E-9319-8D88C88F4137}"/>
    <dgm:cxn modelId="{D4666353-2C5E-46DB-B1F1-566B9F0DE095}" type="presParOf" srcId="{EC9E2ECE-0688-4A29-A3E5-26473E4DF674}" destId="{3F31BEE8-293C-485C-9EB0-8A75F32B723C}" srcOrd="0" destOrd="0" presId="urn:microsoft.com/office/officeart/2005/8/layout/vList2"/>
    <dgm:cxn modelId="{EDEA4A77-1FBD-40E4-80AB-263F735BFAEE}" type="presParOf" srcId="{EC9E2ECE-0688-4A29-A3E5-26473E4DF674}" destId="{D02AECFA-015A-49B2-93A4-22EB08885A16}" srcOrd="1" destOrd="0" presId="urn:microsoft.com/office/officeart/2005/8/layout/vList2"/>
    <dgm:cxn modelId="{75258C70-9A05-4638-8D02-D96579080DEE}" type="presParOf" srcId="{EC9E2ECE-0688-4A29-A3E5-26473E4DF674}" destId="{EC34244D-F469-4E8C-9324-4281DED99C1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36D1AA-4308-49DC-8866-3F73C59BB4C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60F84D5-68A8-4D0E-B2BA-910A7D1E90DC}">
      <dgm:prSet/>
      <dgm:spPr/>
      <dgm:t>
        <a:bodyPr/>
        <a:lstStyle/>
        <a:p>
          <a:pPr rtl="0"/>
          <a:r>
            <a:rPr lang="en-US" b="0"/>
            <a:t>What key insights did </a:t>
          </a:r>
          <a:r>
            <a:rPr lang="en-US" b="0">
              <a:latin typeface="Calibri Light" panose="020F0302020204030204"/>
            </a:rPr>
            <a:t>you arrive at through</a:t>
          </a:r>
          <a:r>
            <a:rPr lang="en-US" b="0"/>
            <a:t> this activity?</a:t>
          </a:r>
          <a:r>
            <a:rPr lang="en-US"/>
            <a:t> </a:t>
          </a:r>
        </a:p>
      </dgm:t>
    </dgm:pt>
    <dgm:pt modelId="{0109DFF5-C96F-49DE-953B-13092861226D}" type="parTrans" cxnId="{C0A462D0-BB54-4F67-8D39-D91DA1897CA7}">
      <dgm:prSet/>
      <dgm:spPr/>
      <dgm:t>
        <a:bodyPr/>
        <a:lstStyle/>
        <a:p>
          <a:endParaRPr lang="en-US"/>
        </a:p>
      </dgm:t>
    </dgm:pt>
    <dgm:pt modelId="{8C13110A-768F-4BBE-971C-08DFFAB6445C}" type="sibTrans" cxnId="{C0A462D0-BB54-4F67-8D39-D91DA1897CA7}">
      <dgm:prSet/>
      <dgm:spPr/>
      <dgm:t>
        <a:bodyPr/>
        <a:lstStyle/>
        <a:p>
          <a:endParaRPr lang="en-US"/>
        </a:p>
      </dgm:t>
    </dgm:pt>
    <dgm:pt modelId="{34463D13-7710-408C-BA63-8C979D8F2AD4}">
      <dgm:prSet/>
      <dgm:spPr/>
      <dgm:t>
        <a:bodyPr/>
        <a:lstStyle/>
        <a:p>
          <a:r>
            <a:rPr lang="en-US"/>
            <a:t>What/who were some of the biggest influences on your understanding of the identity you chose to map? </a:t>
          </a:r>
        </a:p>
      </dgm:t>
    </dgm:pt>
    <dgm:pt modelId="{FA6FD395-C3B7-4549-8E54-5064F60E79AA}" type="parTrans" cxnId="{62AAB6CC-6D7C-4604-BC26-CCE102A8F8B1}">
      <dgm:prSet/>
      <dgm:spPr/>
      <dgm:t>
        <a:bodyPr/>
        <a:lstStyle/>
        <a:p>
          <a:endParaRPr lang="en-US"/>
        </a:p>
      </dgm:t>
    </dgm:pt>
    <dgm:pt modelId="{9E08AAE9-7B75-48D2-8DD1-9C2DC0C94736}" type="sibTrans" cxnId="{62AAB6CC-6D7C-4604-BC26-CCE102A8F8B1}">
      <dgm:prSet/>
      <dgm:spPr/>
      <dgm:t>
        <a:bodyPr/>
        <a:lstStyle/>
        <a:p>
          <a:endParaRPr lang="en-US"/>
        </a:p>
      </dgm:t>
    </dgm:pt>
    <dgm:pt modelId="{6E6B6147-CB85-4609-A396-3728C89C2CCE}">
      <dgm:prSet/>
      <dgm:spPr/>
      <dgm:t>
        <a:bodyPr/>
        <a:lstStyle/>
        <a:p>
          <a:r>
            <a:rPr lang="en-US"/>
            <a:t>What impact does your socialization play on your interactions in your work? </a:t>
          </a:r>
        </a:p>
      </dgm:t>
    </dgm:pt>
    <dgm:pt modelId="{44C17D9D-09B9-4696-AC11-BD43A917878B}" type="parTrans" cxnId="{05EB73D3-635C-4E97-8EAD-0244159F3AC7}">
      <dgm:prSet/>
      <dgm:spPr/>
      <dgm:t>
        <a:bodyPr/>
        <a:lstStyle/>
        <a:p>
          <a:endParaRPr lang="en-US"/>
        </a:p>
      </dgm:t>
    </dgm:pt>
    <dgm:pt modelId="{6BE72C8C-8BD5-4077-8ACB-2549DBD96780}" type="sibTrans" cxnId="{05EB73D3-635C-4E97-8EAD-0244159F3AC7}">
      <dgm:prSet/>
      <dgm:spPr/>
      <dgm:t>
        <a:bodyPr/>
        <a:lstStyle/>
        <a:p>
          <a:endParaRPr lang="en-US"/>
        </a:p>
      </dgm:t>
    </dgm:pt>
    <dgm:pt modelId="{3CDC2EC2-9E3D-4E39-BBDF-002ECE657E9D}">
      <dgm:prSet/>
      <dgm:spPr/>
      <dgm:t>
        <a:bodyPr/>
        <a:lstStyle/>
        <a:p>
          <a:r>
            <a:rPr lang="en-US"/>
            <a:t>How has socialization influenced decision making within your affiliate? </a:t>
          </a:r>
        </a:p>
      </dgm:t>
    </dgm:pt>
    <dgm:pt modelId="{BFC39E70-43A5-4770-A3B1-A68E466CDC1F}" type="parTrans" cxnId="{8AE93A84-1FE2-48E2-A3EF-3ABF2A42B8F3}">
      <dgm:prSet/>
      <dgm:spPr/>
      <dgm:t>
        <a:bodyPr/>
        <a:lstStyle/>
        <a:p>
          <a:endParaRPr lang="en-US"/>
        </a:p>
      </dgm:t>
    </dgm:pt>
    <dgm:pt modelId="{E3851ED4-092E-4678-9D2F-B9B88E5E4840}" type="sibTrans" cxnId="{8AE93A84-1FE2-48E2-A3EF-3ABF2A42B8F3}">
      <dgm:prSet/>
      <dgm:spPr/>
      <dgm:t>
        <a:bodyPr/>
        <a:lstStyle/>
        <a:p>
          <a:endParaRPr lang="en-US"/>
        </a:p>
      </dgm:t>
    </dgm:pt>
    <dgm:pt modelId="{97360183-9475-44F3-8013-1CF2BAF5111F}" type="pres">
      <dgm:prSet presAssocID="{A036D1AA-4308-49DC-8866-3F73C59BB4CB}" presName="root" presStyleCnt="0">
        <dgm:presLayoutVars>
          <dgm:dir/>
          <dgm:resizeHandles val="exact"/>
        </dgm:presLayoutVars>
      </dgm:prSet>
      <dgm:spPr/>
    </dgm:pt>
    <dgm:pt modelId="{92633497-0935-419A-B1DE-D95270AD710F}" type="pres">
      <dgm:prSet presAssocID="{A60F84D5-68A8-4D0E-B2BA-910A7D1E90DC}" presName="compNode" presStyleCnt="0"/>
      <dgm:spPr/>
    </dgm:pt>
    <dgm:pt modelId="{2F048406-BD01-4C60-9438-75E5316F57B6}" type="pres">
      <dgm:prSet presAssocID="{A60F84D5-68A8-4D0E-B2BA-910A7D1E90DC}" presName="bgRect" presStyleLbl="bgShp" presStyleIdx="0" presStyleCnt="4"/>
      <dgm:spPr/>
    </dgm:pt>
    <dgm:pt modelId="{93A34C26-6945-45BB-9BA9-C381890EC5EE}" type="pres">
      <dgm:prSet presAssocID="{A60F84D5-68A8-4D0E-B2BA-910A7D1E90DC}"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ey"/>
        </a:ext>
      </dgm:extLst>
    </dgm:pt>
    <dgm:pt modelId="{C525445E-BCE9-4DBB-BA51-8076085E909A}" type="pres">
      <dgm:prSet presAssocID="{A60F84D5-68A8-4D0E-B2BA-910A7D1E90DC}" presName="spaceRect" presStyleCnt="0"/>
      <dgm:spPr/>
    </dgm:pt>
    <dgm:pt modelId="{4E5E1AD0-5ACF-4759-B7C9-81352308A4F5}" type="pres">
      <dgm:prSet presAssocID="{A60F84D5-68A8-4D0E-B2BA-910A7D1E90DC}" presName="parTx" presStyleLbl="revTx" presStyleIdx="0" presStyleCnt="4">
        <dgm:presLayoutVars>
          <dgm:chMax val="0"/>
          <dgm:chPref val="0"/>
        </dgm:presLayoutVars>
      </dgm:prSet>
      <dgm:spPr/>
    </dgm:pt>
    <dgm:pt modelId="{86BA14FE-F74B-41E5-B213-467B623B48C0}" type="pres">
      <dgm:prSet presAssocID="{8C13110A-768F-4BBE-971C-08DFFAB6445C}" presName="sibTrans" presStyleCnt="0"/>
      <dgm:spPr/>
    </dgm:pt>
    <dgm:pt modelId="{05DF96F6-2A35-42B3-BFAE-BE50A270DC84}" type="pres">
      <dgm:prSet presAssocID="{34463D13-7710-408C-BA63-8C979D8F2AD4}" presName="compNode" presStyleCnt="0"/>
      <dgm:spPr/>
    </dgm:pt>
    <dgm:pt modelId="{AB8B72A5-CD9F-4C4C-8784-8798E14F4A44}" type="pres">
      <dgm:prSet presAssocID="{34463D13-7710-408C-BA63-8C979D8F2AD4}" presName="bgRect" presStyleLbl="bgShp" presStyleIdx="1" presStyleCnt="4"/>
      <dgm:spPr/>
    </dgm:pt>
    <dgm:pt modelId="{BE619156-76B5-44A6-83DA-EE5152EA9CCB}" type="pres">
      <dgm:prSet presAssocID="{34463D13-7710-408C-BA63-8C979D8F2AD4}"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p with pin"/>
        </a:ext>
      </dgm:extLst>
    </dgm:pt>
    <dgm:pt modelId="{9FC1D133-69CC-4BF0-AC2B-567918016254}" type="pres">
      <dgm:prSet presAssocID="{34463D13-7710-408C-BA63-8C979D8F2AD4}" presName="spaceRect" presStyleCnt="0"/>
      <dgm:spPr/>
    </dgm:pt>
    <dgm:pt modelId="{DA66E11E-68EC-4FB4-9643-FCC47C43904A}" type="pres">
      <dgm:prSet presAssocID="{34463D13-7710-408C-BA63-8C979D8F2AD4}" presName="parTx" presStyleLbl="revTx" presStyleIdx="1" presStyleCnt="4">
        <dgm:presLayoutVars>
          <dgm:chMax val="0"/>
          <dgm:chPref val="0"/>
        </dgm:presLayoutVars>
      </dgm:prSet>
      <dgm:spPr/>
    </dgm:pt>
    <dgm:pt modelId="{2636E2E8-550F-4E26-A98F-AB539BAD0F03}" type="pres">
      <dgm:prSet presAssocID="{9E08AAE9-7B75-48D2-8DD1-9C2DC0C94736}" presName="sibTrans" presStyleCnt="0"/>
      <dgm:spPr/>
    </dgm:pt>
    <dgm:pt modelId="{5A500E45-56A4-455B-B577-6A141EC46079}" type="pres">
      <dgm:prSet presAssocID="{6E6B6147-CB85-4609-A396-3728C89C2CCE}" presName="compNode" presStyleCnt="0"/>
      <dgm:spPr/>
    </dgm:pt>
    <dgm:pt modelId="{5A13A782-AC1B-42B5-A114-DD617CE95FEB}" type="pres">
      <dgm:prSet presAssocID="{6E6B6147-CB85-4609-A396-3728C89C2CCE}" presName="bgRect" presStyleLbl="bgShp" presStyleIdx="2" presStyleCnt="4"/>
      <dgm:spPr/>
    </dgm:pt>
    <dgm:pt modelId="{6831B0F0-0069-4445-8434-12646148B33B}" type="pres">
      <dgm:prSet presAssocID="{6E6B6147-CB85-4609-A396-3728C89C2CCE}"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cial Network"/>
        </a:ext>
      </dgm:extLst>
    </dgm:pt>
    <dgm:pt modelId="{11E7E060-5003-44A7-BEE3-E4CDBB35D36B}" type="pres">
      <dgm:prSet presAssocID="{6E6B6147-CB85-4609-A396-3728C89C2CCE}" presName="spaceRect" presStyleCnt="0"/>
      <dgm:spPr/>
    </dgm:pt>
    <dgm:pt modelId="{F5D53F26-6466-4811-8853-85710059F44E}" type="pres">
      <dgm:prSet presAssocID="{6E6B6147-CB85-4609-A396-3728C89C2CCE}" presName="parTx" presStyleLbl="revTx" presStyleIdx="2" presStyleCnt="4">
        <dgm:presLayoutVars>
          <dgm:chMax val="0"/>
          <dgm:chPref val="0"/>
        </dgm:presLayoutVars>
      </dgm:prSet>
      <dgm:spPr/>
    </dgm:pt>
    <dgm:pt modelId="{848CD4C2-A957-495A-A752-BB0120373FAB}" type="pres">
      <dgm:prSet presAssocID="{6BE72C8C-8BD5-4077-8ACB-2549DBD96780}" presName="sibTrans" presStyleCnt="0"/>
      <dgm:spPr/>
    </dgm:pt>
    <dgm:pt modelId="{679B5AE1-1394-4D89-AF87-3E4BCBEA2A61}" type="pres">
      <dgm:prSet presAssocID="{3CDC2EC2-9E3D-4E39-BBDF-002ECE657E9D}" presName="compNode" presStyleCnt="0"/>
      <dgm:spPr/>
    </dgm:pt>
    <dgm:pt modelId="{D63AE579-0D79-4E84-AC94-FAE32819F51F}" type="pres">
      <dgm:prSet presAssocID="{3CDC2EC2-9E3D-4E39-BBDF-002ECE657E9D}" presName="bgRect" presStyleLbl="bgShp" presStyleIdx="3" presStyleCnt="4"/>
      <dgm:spPr/>
    </dgm:pt>
    <dgm:pt modelId="{B016E0CB-E766-4DF6-B73D-DE7B0DEB334F}" type="pres">
      <dgm:prSet presAssocID="{3CDC2EC2-9E3D-4E39-BBDF-002ECE657E9D}"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6DCD2CEB-CCE0-45E6-892A-605549800B01}" type="pres">
      <dgm:prSet presAssocID="{3CDC2EC2-9E3D-4E39-BBDF-002ECE657E9D}" presName="spaceRect" presStyleCnt="0"/>
      <dgm:spPr/>
    </dgm:pt>
    <dgm:pt modelId="{61FA1AC7-3E8D-449A-82EE-C9E1AA8EC1BA}" type="pres">
      <dgm:prSet presAssocID="{3CDC2EC2-9E3D-4E39-BBDF-002ECE657E9D}" presName="parTx" presStyleLbl="revTx" presStyleIdx="3" presStyleCnt="4">
        <dgm:presLayoutVars>
          <dgm:chMax val="0"/>
          <dgm:chPref val="0"/>
        </dgm:presLayoutVars>
      </dgm:prSet>
      <dgm:spPr/>
    </dgm:pt>
  </dgm:ptLst>
  <dgm:cxnLst>
    <dgm:cxn modelId="{B836422C-A742-41A3-9B40-EFDE9987BBFF}" type="presOf" srcId="{3CDC2EC2-9E3D-4E39-BBDF-002ECE657E9D}" destId="{61FA1AC7-3E8D-449A-82EE-C9E1AA8EC1BA}" srcOrd="0" destOrd="0" presId="urn:microsoft.com/office/officeart/2018/2/layout/IconVerticalSolidList"/>
    <dgm:cxn modelId="{43C5DE57-5AE0-42F5-8719-13FCEA012195}" type="presOf" srcId="{6E6B6147-CB85-4609-A396-3728C89C2CCE}" destId="{F5D53F26-6466-4811-8853-85710059F44E}" srcOrd="0" destOrd="0" presId="urn:microsoft.com/office/officeart/2018/2/layout/IconVerticalSolidList"/>
    <dgm:cxn modelId="{8AE93A84-1FE2-48E2-A3EF-3ABF2A42B8F3}" srcId="{A036D1AA-4308-49DC-8866-3F73C59BB4CB}" destId="{3CDC2EC2-9E3D-4E39-BBDF-002ECE657E9D}" srcOrd="3" destOrd="0" parTransId="{BFC39E70-43A5-4770-A3B1-A68E466CDC1F}" sibTransId="{E3851ED4-092E-4678-9D2F-B9B88E5E4840}"/>
    <dgm:cxn modelId="{DA997888-9182-41DB-A631-32CE91D5CBB1}" type="presOf" srcId="{34463D13-7710-408C-BA63-8C979D8F2AD4}" destId="{DA66E11E-68EC-4FB4-9643-FCC47C43904A}" srcOrd="0" destOrd="0" presId="urn:microsoft.com/office/officeart/2018/2/layout/IconVerticalSolidList"/>
    <dgm:cxn modelId="{E369EC99-9502-4F1D-A768-9F77A233D32D}" type="presOf" srcId="{A60F84D5-68A8-4D0E-B2BA-910A7D1E90DC}" destId="{4E5E1AD0-5ACF-4759-B7C9-81352308A4F5}" srcOrd="0" destOrd="0" presId="urn:microsoft.com/office/officeart/2018/2/layout/IconVerticalSolidList"/>
    <dgm:cxn modelId="{62AAB6CC-6D7C-4604-BC26-CCE102A8F8B1}" srcId="{A036D1AA-4308-49DC-8866-3F73C59BB4CB}" destId="{34463D13-7710-408C-BA63-8C979D8F2AD4}" srcOrd="1" destOrd="0" parTransId="{FA6FD395-C3B7-4549-8E54-5064F60E79AA}" sibTransId="{9E08AAE9-7B75-48D2-8DD1-9C2DC0C94736}"/>
    <dgm:cxn modelId="{C0A462D0-BB54-4F67-8D39-D91DA1897CA7}" srcId="{A036D1AA-4308-49DC-8866-3F73C59BB4CB}" destId="{A60F84D5-68A8-4D0E-B2BA-910A7D1E90DC}" srcOrd="0" destOrd="0" parTransId="{0109DFF5-C96F-49DE-953B-13092861226D}" sibTransId="{8C13110A-768F-4BBE-971C-08DFFAB6445C}"/>
    <dgm:cxn modelId="{05EB73D3-635C-4E97-8EAD-0244159F3AC7}" srcId="{A036D1AA-4308-49DC-8866-3F73C59BB4CB}" destId="{6E6B6147-CB85-4609-A396-3728C89C2CCE}" srcOrd="2" destOrd="0" parTransId="{44C17D9D-09B9-4696-AC11-BD43A917878B}" sibTransId="{6BE72C8C-8BD5-4077-8ACB-2549DBD96780}"/>
    <dgm:cxn modelId="{E00D54F3-1CBA-4900-8340-33C30F1D99C5}" type="presOf" srcId="{A036D1AA-4308-49DC-8866-3F73C59BB4CB}" destId="{97360183-9475-44F3-8013-1CF2BAF5111F}" srcOrd="0" destOrd="0" presId="urn:microsoft.com/office/officeart/2018/2/layout/IconVerticalSolidList"/>
    <dgm:cxn modelId="{C96DC369-D71C-4BBC-935A-C1A7BC568F39}" type="presParOf" srcId="{97360183-9475-44F3-8013-1CF2BAF5111F}" destId="{92633497-0935-419A-B1DE-D95270AD710F}" srcOrd="0" destOrd="0" presId="urn:microsoft.com/office/officeart/2018/2/layout/IconVerticalSolidList"/>
    <dgm:cxn modelId="{601FFDD8-5A8B-4021-85FA-B2103598F6C8}" type="presParOf" srcId="{92633497-0935-419A-B1DE-D95270AD710F}" destId="{2F048406-BD01-4C60-9438-75E5316F57B6}" srcOrd="0" destOrd="0" presId="urn:microsoft.com/office/officeart/2018/2/layout/IconVerticalSolidList"/>
    <dgm:cxn modelId="{C3B19EA9-D478-42AF-875C-E31A3B6DF801}" type="presParOf" srcId="{92633497-0935-419A-B1DE-D95270AD710F}" destId="{93A34C26-6945-45BB-9BA9-C381890EC5EE}" srcOrd="1" destOrd="0" presId="urn:microsoft.com/office/officeart/2018/2/layout/IconVerticalSolidList"/>
    <dgm:cxn modelId="{50DE5BA0-DAA2-418C-AEE3-7B9439B9E682}" type="presParOf" srcId="{92633497-0935-419A-B1DE-D95270AD710F}" destId="{C525445E-BCE9-4DBB-BA51-8076085E909A}" srcOrd="2" destOrd="0" presId="urn:microsoft.com/office/officeart/2018/2/layout/IconVerticalSolidList"/>
    <dgm:cxn modelId="{7FDC41F5-51D3-4154-87B9-D4792075780C}" type="presParOf" srcId="{92633497-0935-419A-B1DE-D95270AD710F}" destId="{4E5E1AD0-5ACF-4759-B7C9-81352308A4F5}" srcOrd="3" destOrd="0" presId="urn:microsoft.com/office/officeart/2018/2/layout/IconVerticalSolidList"/>
    <dgm:cxn modelId="{4A235C1A-3E54-4A20-B2BA-B126DA4AB6C3}" type="presParOf" srcId="{97360183-9475-44F3-8013-1CF2BAF5111F}" destId="{86BA14FE-F74B-41E5-B213-467B623B48C0}" srcOrd="1" destOrd="0" presId="urn:microsoft.com/office/officeart/2018/2/layout/IconVerticalSolidList"/>
    <dgm:cxn modelId="{142C3472-E534-441F-AA25-EABABB07764C}" type="presParOf" srcId="{97360183-9475-44F3-8013-1CF2BAF5111F}" destId="{05DF96F6-2A35-42B3-BFAE-BE50A270DC84}" srcOrd="2" destOrd="0" presId="urn:microsoft.com/office/officeart/2018/2/layout/IconVerticalSolidList"/>
    <dgm:cxn modelId="{35B7C2AB-1A64-486B-BD49-CD8C80BD0C46}" type="presParOf" srcId="{05DF96F6-2A35-42B3-BFAE-BE50A270DC84}" destId="{AB8B72A5-CD9F-4C4C-8784-8798E14F4A44}" srcOrd="0" destOrd="0" presId="urn:microsoft.com/office/officeart/2018/2/layout/IconVerticalSolidList"/>
    <dgm:cxn modelId="{A835C243-AE09-42D2-8F69-16A951298AA7}" type="presParOf" srcId="{05DF96F6-2A35-42B3-BFAE-BE50A270DC84}" destId="{BE619156-76B5-44A6-83DA-EE5152EA9CCB}" srcOrd="1" destOrd="0" presId="urn:microsoft.com/office/officeart/2018/2/layout/IconVerticalSolidList"/>
    <dgm:cxn modelId="{23E70210-7243-48C1-B655-58371110C1AE}" type="presParOf" srcId="{05DF96F6-2A35-42B3-BFAE-BE50A270DC84}" destId="{9FC1D133-69CC-4BF0-AC2B-567918016254}" srcOrd="2" destOrd="0" presId="urn:microsoft.com/office/officeart/2018/2/layout/IconVerticalSolidList"/>
    <dgm:cxn modelId="{F2352FB4-C9E1-40E6-90F8-3CA32B3046F4}" type="presParOf" srcId="{05DF96F6-2A35-42B3-BFAE-BE50A270DC84}" destId="{DA66E11E-68EC-4FB4-9643-FCC47C43904A}" srcOrd="3" destOrd="0" presId="urn:microsoft.com/office/officeart/2018/2/layout/IconVerticalSolidList"/>
    <dgm:cxn modelId="{1646E29F-C20E-43F7-BB2F-CA31968012E8}" type="presParOf" srcId="{97360183-9475-44F3-8013-1CF2BAF5111F}" destId="{2636E2E8-550F-4E26-A98F-AB539BAD0F03}" srcOrd="3" destOrd="0" presId="urn:microsoft.com/office/officeart/2018/2/layout/IconVerticalSolidList"/>
    <dgm:cxn modelId="{A65C1A87-A64E-4913-9243-32B8FF74C099}" type="presParOf" srcId="{97360183-9475-44F3-8013-1CF2BAF5111F}" destId="{5A500E45-56A4-455B-B577-6A141EC46079}" srcOrd="4" destOrd="0" presId="urn:microsoft.com/office/officeart/2018/2/layout/IconVerticalSolidList"/>
    <dgm:cxn modelId="{5031DB5C-6425-4C23-AF83-0799868ED464}" type="presParOf" srcId="{5A500E45-56A4-455B-B577-6A141EC46079}" destId="{5A13A782-AC1B-42B5-A114-DD617CE95FEB}" srcOrd="0" destOrd="0" presId="urn:microsoft.com/office/officeart/2018/2/layout/IconVerticalSolidList"/>
    <dgm:cxn modelId="{9E01C46E-ADF7-4976-950F-9002F72427CA}" type="presParOf" srcId="{5A500E45-56A4-455B-B577-6A141EC46079}" destId="{6831B0F0-0069-4445-8434-12646148B33B}" srcOrd="1" destOrd="0" presId="urn:microsoft.com/office/officeart/2018/2/layout/IconVerticalSolidList"/>
    <dgm:cxn modelId="{396B0F83-D663-4070-BCE0-470D03441F6E}" type="presParOf" srcId="{5A500E45-56A4-455B-B577-6A141EC46079}" destId="{11E7E060-5003-44A7-BEE3-E4CDBB35D36B}" srcOrd="2" destOrd="0" presId="urn:microsoft.com/office/officeart/2018/2/layout/IconVerticalSolidList"/>
    <dgm:cxn modelId="{D19C82CE-E257-4CF5-BFF4-2831CC21AD35}" type="presParOf" srcId="{5A500E45-56A4-455B-B577-6A141EC46079}" destId="{F5D53F26-6466-4811-8853-85710059F44E}" srcOrd="3" destOrd="0" presId="urn:microsoft.com/office/officeart/2018/2/layout/IconVerticalSolidList"/>
    <dgm:cxn modelId="{6853FAA0-53A7-46A4-98F3-DF6241F7D1BC}" type="presParOf" srcId="{97360183-9475-44F3-8013-1CF2BAF5111F}" destId="{848CD4C2-A957-495A-A752-BB0120373FAB}" srcOrd="5" destOrd="0" presId="urn:microsoft.com/office/officeart/2018/2/layout/IconVerticalSolidList"/>
    <dgm:cxn modelId="{3E766071-7D18-4F5E-8BC5-0B71663899EA}" type="presParOf" srcId="{97360183-9475-44F3-8013-1CF2BAF5111F}" destId="{679B5AE1-1394-4D89-AF87-3E4BCBEA2A61}" srcOrd="6" destOrd="0" presId="urn:microsoft.com/office/officeart/2018/2/layout/IconVerticalSolidList"/>
    <dgm:cxn modelId="{74DB0A05-71E2-4349-9346-FE37847F0316}" type="presParOf" srcId="{679B5AE1-1394-4D89-AF87-3E4BCBEA2A61}" destId="{D63AE579-0D79-4E84-AC94-FAE32819F51F}" srcOrd="0" destOrd="0" presId="urn:microsoft.com/office/officeart/2018/2/layout/IconVerticalSolidList"/>
    <dgm:cxn modelId="{0983B0DC-26A1-4A56-99CB-6D0D9A31F383}" type="presParOf" srcId="{679B5AE1-1394-4D89-AF87-3E4BCBEA2A61}" destId="{B016E0CB-E766-4DF6-B73D-DE7B0DEB334F}" srcOrd="1" destOrd="0" presId="urn:microsoft.com/office/officeart/2018/2/layout/IconVerticalSolidList"/>
    <dgm:cxn modelId="{BC0F71C7-63D4-4BAA-A1D5-41E7590C070B}" type="presParOf" srcId="{679B5AE1-1394-4D89-AF87-3E4BCBEA2A61}" destId="{6DCD2CEB-CCE0-45E6-892A-605549800B01}" srcOrd="2" destOrd="0" presId="urn:microsoft.com/office/officeart/2018/2/layout/IconVerticalSolidList"/>
    <dgm:cxn modelId="{7409E1A2-DB46-4E53-A927-B07E0AA82648}" type="presParOf" srcId="{679B5AE1-1394-4D89-AF87-3E4BCBEA2A61}" destId="{61FA1AC7-3E8D-449A-82EE-C9E1AA8EC1B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C32946-03B5-4EF5-9E3A-10B6ED7FC685}"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B2A3B95C-F2E8-4E7D-93E1-5B7734397C97}">
      <dgm:prSet/>
      <dgm:spPr/>
      <dgm:t>
        <a:bodyPr/>
        <a:lstStyle/>
        <a:p>
          <a:r>
            <a:rPr lang="en-US"/>
            <a:t>Socialization impacts our daily actions, thoughts, and feelings </a:t>
          </a:r>
        </a:p>
      </dgm:t>
    </dgm:pt>
    <dgm:pt modelId="{F638CD4B-F435-4843-BC39-89CA6AA0CD5E}" type="parTrans" cxnId="{1E4FEFCE-5520-4C62-A993-DB3FDDF670DC}">
      <dgm:prSet/>
      <dgm:spPr/>
      <dgm:t>
        <a:bodyPr/>
        <a:lstStyle/>
        <a:p>
          <a:endParaRPr lang="en-US"/>
        </a:p>
      </dgm:t>
    </dgm:pt>
    <dgm:pt modelId="{852CCC2A-87EA-48D6-9413-A147F4136243}" type="sibTrans" cxnId="{1E4FEFCE-5520-4C62-A993-DB3FDDF670DC}">
      <dgm:prSet/>
      <dgm:spPr/>
      <dgm:t>
        <a:bodyPr/>
        <a:lstStyle/>
        <a:p>
          <a:endParaRPr lang="en-US"/>
        </a:p>
      </dgm:t>
    </dgm:pt>
    <dgm:pt modelId="{B7319CF6-3DA5-4CEA-803A-8DEF65617F97}">
      <dgm:prSet/>
      <dgm:spPr/>
      <dgm:t>
        <a:bodyPr/>
        <a:lstStyle/>
        <a:p>
          <a:r>
            <a:rPr lang="en-US"/>
            <a:t>Messaging can be experienced differently based on race, class, gender, and sexual orientation </a:t>
          </a:r>
        </a:p>
      </dgm:t>
    </dgm:pt>
    <dgm:pt modelId="{8E87BA72-618E-4266-A74B-02097F7161AA}" type="parTrans" cxnId="{7E169BE3-CCCA-4F18-88DB-FE604AF05662}">
      <dgm:prSet/>
      <dgm:spPr/>
      <dgm:t>
        <a:bodyPr/>
        <a:lstStyle/>
        <a:p>
          <a:endParaRPr lang="en-US"/>
        </a:p>
      </dgm:t>
    </dgm:pt>
    <dgm:pt modelId="{028ACECB-32CA-47C0-B547-0F27A1B5589E}" type="sibTrans" cxnId="{7E169BE3-CCCA-4F18-88DB-FE604AF05662}">
      <dgm:prSet/>
      <dgm:spPr/>
      <dgm:t>
        <a:bodyPr/>
        <a:lstStyle/>
        <a:p>
          <a:endParaRPr lang="en-US"/>
        </a:p>
      </dgm:t>
    </dgm:pt>
    <dgm:pt modelId="{9B32E94A-7172-4278-AE4B-EE93882F7C35}">
      <dgm:prSet/>
      <dgm:spPr/>
      <dgm:t>
        <a:bodyPr/>
        <a:lstStyle/>
        <a:p>
          <a:r>
            <a:rPr lang="en-US"/>
            <a:t>For us to turn in the “Direction for Change”, intentional and purposeful work must be done not just personally but also systematically </a:t>
          </a:r>
        </a:p>
      </dgm:t>
    </dgm:pt>
    <dgm:pt modelId="{40968366-BB32-4858-851A-1C087B1866CB}" type="parTrans" cxnId="{BCDF3CD5-DBBA-4F99-9CA5-38C0E48E2F45}">
      <dgm:prSet/>
      <dgm:spPr/>
      <dgm:t>
        <a:bodyPr/>
        <a:lstStyle/>
        <a:p>
          <a:endParaRPr lang="en-US"/>
        </a:p>
      </dgm:t>
    </dgm:pt>
    <dgm:pt modelId="{FFD19D83-9F0B-40D4-AA8C-3358D9164137}" type="sibTrans" cxnId="{BCDF3CD5-DBBA-4F99-9CA5-38C0E48E2F45}">
      <dgm:prSet/>
      <dgm:spPr/>
      <dgm:t>
        <a:bodyPr/>
        <a:lstStyle/>
        <a:p>
          <a:endParaRPr lang="en-US"/>
        </a:p>
      </dgm:t>
    </dgm:pt>
    <dgm:pt modelId="{8650E8BD-FEB1-4D57-9B5D-A52B3A10AF93}" type="pres">
      <dgm:prSet presAssocID="{82C32946-03B5-4EF5-9E3A-10B6ED7FC685}" presName="linear" presStyleCnt="0">
        <dgm:presLayoutVars>
          <dgm:animLvl val="lvl"/>
          <dgm:resizeHandles val="exact"/>
        </dgm:presLayoutVars>
      </dgm:prSet>
      <dgm:spPr/>
    </dgm:pt>
    <dgm:pt modelId="{036F74AF-9F8F-4D91-9754-9286002BAC24}" type="pres">
      <dgm:prSet presAssocID="{B2A3B95C-F2E8-4E7D-93E1-5B7734397C97}" presName="parentText" presStyleLbl="node1" presStyleIdx="0" presStyleCnt="3">
        <dgm:presLayoutVars>
          <dgm:chMax val="0"/>
          <dgm:bulletEnabled val="1"/>
        </dgm:presLayoutVars>
      </dgm:prSet>
      <dgm:spPr/>
    </dgm:pt>
    <dgm:pt modelId="{EC39C2BD-0B9D-4F3A-9845-6B74B700DCBD}" type="pres">
      <dgm:prSet presAssocID="{852CCC2A-87EA-48D6-9413-A147F4136243}" presName="spacer" presStyleCnt="0"/>
      <dgm:spPr/>
    </dgm:pt>
    <dgm:pt modelId="{D4B7B3EF-32FE-45A1-BA1C-9EE6753E5CE4}" type="pres">
      <dgm:prSet presAssocID="{B7319CF6-3DA5-4CEA-803A-8DEF65617F97}" presName="parentText" presStyleLbl="node1" presStyleIdx="1" presStyleCnt="3">
        <dgm:presLayoutVars>
          <dgm:chMax val="0"/>
          <dgm:bulletEnabled val="1"/>
        </dgm:presLayoutVars>
      </dgm:prSet>
      <dgm:spPr/>
    </dgm:pt>
    <dgm:pt modelId="{82816986-ECD2-4079-8C73-08803A130959}" type="pres">
      <dgm:prSet presAssocID="{028ACECB-32CA-47C0-B547-0F27A1B5589E}" presName="spacer" presStyleCnt="0"/>
      <dgm:spPr/>
    </dgm:pt>
    <dgm:pt modelId="{21D1BF3D-C9FC-4BFC-AF72-2E031B1B0EA9}" type="pres">
      <dgm:prSet presAssocID="{9B32E94A-7172-4278-AE4B-EE93882F7C35}" presName="parentText" presStyleLbl="node1" presStyleIdx="2" presStyleCnt="3">
        <dgm:presLayoutVars>
          <dgm:chMax val="0"/>
          <dgm:bulletEnabled val="1"/>
        </dgm:presLayoutVars>
      </dgm:prSet>
      <dgm:spPr/>
    </dgm:pt>
  </dgm:ptLst>
  <dgm:cxnLst>
    <dgm:cxn modelId="{B4F40C4E-2C3B-4790-BDF8-CF63418ABBA2}" type="presOf" srcId="{B7319CF6-3DA5-4CEA-803A-8DEF65617F97}" destId="{D4B7B3EF-32FE-45A1-BA1C-9EE6753E5CE4}" srcOrd="0" destOrd="0" presId="urn:microsoft.com/office/officeart/2005/8/layout/vList2"/>
    <dgm:cxn modelId="{5D25CFB4-F92E-42A4-9C2B-A06BF5B4BABA}" type="presOf" srcId="{9B32E94A-7172-4278-AE4B-EE93882F7C35}" destId="{21D1BF3D-C9FC-4BFC-AF72-2E031B1B0EA9}" srcOrd="0" destOrd="0" presId="urn:microsoft.com/office/officeart/2005/8/layout/vList2"/>
    <dgm:cxn modelId="{1E4FEFCE-5520-4C62-A993-DB3FDDF670DC}" srcId="{82C32946-03B5-4EF5-9E3A-10B6ED7FC685}" destId="{B2A3B95C-F2E8-4E7D-93E1-5B7734397C97}" srcOrd="0" destOrd="0" parTransId="{F638CD4B-F435-4843-BC39-89CA6AA0CD5E}" sibTransId="{852CCC2A-87EA-48D6-9413-A147F4136243}"/>
    <dgm:cxn modelId="{BCDF3CD5-DBBA-4F99-9CA5-38C0E48E2F45}" srcId="{82C32946-03B5-4EF5-9E3A-10B6ED7FC685}" destId="{9B32E94A-7172-4278-AE4B-EE93882F7C35}" srcOrd="2" destOrd="0" parTransId="{40968366-BB32-4858-851A-1C087B1866CB}" sibTransId="{FFD19D83-9F0B-40D4-AA8C-3358D9164137}"/>
    <dgm:cxn modelId="{5172DCDD-6818-4BEE-8AC4-6EC1C42AECAC}" type="presOf" srcId="{82C32946-03B5-4EF5-9E3A-10B6ED7FC685}" destId="{8650E8BD-FEB1-4D57-9B5D-A52B3A10AF93}" srcOrd="0" destOrd="0" presId="urn:microsoft.com/office/officeart/2005/8/layout/vList2"/>
    <dgm:cxn modelId="{7E169BE3-CCCA-4F18-88DB-FE604AF05662}" srcId="{82C32946-03B5-4EF5-9E3A-10B6ED7FC685}" destId="{B7319CF6-3DA5-4CEA-803A-8DEF65617F97}" srcOrd="1" destOrd="0" parTransId="{8E87BA72-618E-4266-A74B-02097F7161AA}" sibTransId="{028ACECB-32CA-47C0-B547-0F27A1B5589E}"/>
    <dgm:cxn modelId="{3C754DEC-07BF-400E-9CFC-4894B6586BB3}" type="presOf" srcId="{B2A3B95C-F2E8-4E7D-93E1-5B7734397C97}" destId="{036F74AF-9F8F-4D91-9754-9286002BAC24}" srcOrd="0" destOrd="0" presId="urn:microsoft.com/office/officeart/2005/8/layout/vList2"/>
    <dgm:cxn modelId="{951E1552-295F-4E51-9220-AC0553A7F22C}" type="presParOf" srcId="{8650E8BD-FEB1-4D57-9B5D-A52B3A10AF93}" destId="{036F74AF-9F8F-4D91-9754-9286002BAC24}" srcOrd="0" destOrd="0" presId="urn:microsoft.com/office/officeart/2005/8/layout/vList2"/>
    <dgm:cxn modelId="{20FBB54C-B400-4FAE-A414-247E515423E9}" type="presParOf" srcId="{8650E8BD-FEB1-4D57-9B5D-A52B3A10AF93}" destId="{EC39C2BD-0B9D-4F3A-9845-6B74B700DCBD}" srcOrd="1" destOrd="0" presId="urn:microsoft.com/office/officeart/2005/8/layout/vList2"/>
    <dgm:cxn modelId="{B0BFAC33-FE2F-4541-8F63-8440EECA320E}" type="presParOf" srcId="{8650E8BD-FEB1-4D57-9B5D-A52B3A10AF93}" destId="{D4B7B3EF-32FE-45A1-BA1C-9EE6753E5CE4}" srcOrd="2" destOrd="0" presId="urn:microsoft.com/office/officeart/2005/8/layout/vList2"/>
    <dgm:cxn modelId="{BC16C096-FE72-44C7-BB8C-6A9C4B685236}" type="presParOf" srcId="{8650E8BD-FEB1-4D57-9B5D-A52B3A10AF93}" destId="{82816986-ECD2-4079-8C73-08803A130959}" srcOrd="3" destOrd="0" presId="urn:microsoft.com/office/officeart/2005/8/layout/vList2"/>
    <dgm:cxn modelId="{AD4C8680-EE5D-48BA-8119-F1E39B2887F5}" type="presParOf" srcId="{8650E8BD-FEB1-4D57-9B5D-A52B3A10AF93}" destId="{21D1BF3D-C9FC-4BFC-AF72-2E031B1B0EA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13BD6E-2EE2-45E8-B5B2-3DE064CF9CD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3B7D08F-FAD5-492D-9BA1-A2920BEBD696}">
      <dgm:prSet/>
      <dgm:spPr/>
      <dgm:t>
        <a:bodyPr/>
        <a:lstStyle/>
        <a:p>
          <a:pPr>
            <a:lnSpc>
              <a:spcPct val="100000"/>
            </a:lnSpc>
          </a:pPr>
          <a:r>
            <a:rPr lang="en-US"/>
            <a:t>Team Presents Call to Action to the Room</a:t>
          </a:r>
        </a:p>
      </dgm:t>
    </dgm:pt>
    <dgm:pt modelId="{E46A10CC-21A9-43F1-A897-6D8FD7ED40D0}" type="parTrans" cxnId="{31116EC4-E57C-4C0E-A3B6-0304625B56EB}">
      <dgm:prSet/>
      <dgm:spPr/>
      <dgm:t>
        <a:bodyPr/>
        <a:lstStyle/>
        <a:p>
          <a:endParaRPr lang="en-US"/>
        </a:p>
      </dgm:t>
    </dgm:pt>
    <dgm:pt modelId="{29247D60-5ADF-4AA9-B681-D13636F830D3}" type="sibTrans" cxnId="{31116EC4-E57C-4C0E-A3B6-0304625B56EB}">
      <dgm:prSet/>
      <dgm:spPr/>
      <dgm:t>
        <a:bodyPr/>
        <a:lstStyle/>
        <a:p>
          <a:endParaRPr lang="en-US"/>
        </a:p>
      </dgm:t>
    </dgm:pt>
    <dgm:pt modelId="{6D659B07-FF34-401F-9AFE-B55A2C27147C}">
      <dgm:prSet/>
      <dgm:spPr/>
      <dgm:t>
        <a:bodyPr/>
        <a:lstStyle/>
        <a:p>
          <a:pPr>
            <a:lnSpc>
              <a:spcPct val="100000"/>
            </a:lnSpc>
          </a:pPr>
          <a:r>
            <a:rPr lang="en-US"/>
            <a:t>Raise Your Hand if You Would Answer this Call</a:t>
          </a:r>
        </a:p>
      </dgm:t>
    </dgm:pt>
    <dgm:pt modelId="{3A085A79-CA5F-458D-B7CD-823E42A5CDE6}" type="parTrans" cxnId="{38DB4F52-59D0-45C4-8EE3-2E3421D34202}">
      <dgm:prSet/>
      <dgm:spPr/>
      <dgm:t>
        <a:bodyPr/>
        <a:lstStyle/>
        <a:p>
          <a:endParaRPr lang="en-US"/>
        </a:p>
      </dgm:t>
    </dgm:pt>
    <dgm:pt modelId="{F3BE9F3C-4A4C-4926-B560-4CB409AA7F02}" type="sibTrans" cxnId="{38DB4F52-59D0-45C4-8EE3-2E3421D34202}">
      <dgm:prSet/>
      <dgm:spPr/>
      <dgm:t>
        <a:bodyPr/>
        <a:lstStyle/>
        <a:p>
          <a:endParaRPr lang="en-US"/>
        </a:p>
      </dgm:t>
    </dgm:pt>
    <dgm:pt modelId="{465FAFA5-8D43-45ED-8C30-E31E060680A0}">
      <dgm:prSet/>
      <dgm:spPr/>
      <dgm:t>
        <a:bodyPr/>
        <a:lstStyle/>
        <a:p>
          <a:pPr rtl="0">
            <a:lnSpc>
              <a:spcPct val="100000"/>
            </a:lnSpc>
          </a:pPr>
          <a:r>
            <a:rPr lang="en-US">
              <a:latin typeface="+mn-lt"/>
            </a:rPr>
            <a:t>Why did you choose the group?</a:t>
          </a:r>
        </a:p>
      </dgm:t>
    </dgm:pt>
    <dgm:pt modelId="{ABE9A3E2-2661-4797-8863-47EF79B2CB75}" type="parTrans" cxnId="{723C9235-B19C-4586-8FED-111D9A547EEA}">
      <dgm:prSet/>
      <dgm:spPr/>
      <dgm:t>
        <a:bodyPr/>
        <a:lstStyle/>
        <a:p>
          <a:endParaRPr lang="en-US"/>
        </a:p>
      </dgm:t>
    </dgm:pt>
    <dgm:pt modelId="{E9E97A24-BFE2-45E9-87B9-F177E0143507}" type="sibTrans" cxnId="{723C9235-B19C-4586-8FED-111D9A547EEA}">
      <dgm:prSet/>
      <dgm:spPr/>
      <dgm:t>
        <a:bodyPr/>
        <a:lstStyle/>
        <a:p>
          <a:endParaRPr lang="en-US"/>
        </a:p>
      </dgm:t>
    </dgm:pt>
    <dgm:pt modelId="{4D5E5C65-67A7-4C4E-9227-E537F01316ED}" type="pres">
      <dgm:prSet presAssocID="{3913BD6E-2EE2-45E8-B5B2-3DE064CF9CD1}" presName="root" presStyleCnt="0">
        <dgm:presLayoutVars>
          <dgm:dir/>
          <dgm:resizeHandles val="exact"/>
        </dgm:presLayoutVars>
      </dgm:prSet>
      <dgm:spPr/>
    </dgm:pt>
    <dgm:pt modelId="{D955FBED-A68A-43BE-BD73-92CB84FF7D05}" type="pres">
      <dgm:prSet presAssocID="{F3B7D08F-FAD5-492D-9BA1-A2920BEBD696}" presName="compNode" presStyleCnt="0"/>
      <dgm:spPr/>
    </dgm:pt>
    <dgm:pt modelId="{31E86396-EE40-4BEB-9313-7C8078907130}" type="pres">
      <dgm:prSet presAssocID="{F3B7D08F-FAD5-492D-9BA1-A2920BEBD696}" presName="iconRect" presStyleLbl="node1" presStyleIdx="0" presStyleCnt="3" custScaleX="211948" custScaleY="189483" custLinFactNeighborX="-2727" custLinFactNeighborY="-48370"/>
      <dgm:spPr>
        <a:blipFill rotWithShape="1">
          <a:blip xmlns:r="http://schemas.openxmlformats.org/officeDocument/2006/relationships" r:embed="rId1">
            <a:duotone>
              <a:schemeClr val="accent1">
                <a:shade val="45000"/>
                <a:satMod val="135000"/>
              </a:schemeClr>
              <a:prstClr val="white"/>
            </a:duotone>
          </a:blip>
          <a:stretch>
            <a:fillRect/>
          </a:stretch>
        </a:blipFill>
      </dgm:spPr>
      <dgm:extLst>
        <a:ext uri="{E40237B7-FDA0-4F09-8148-C483321AD2D9}">
          <dgm14:cNvPr xmlns:dgm14="http://schemas.microsoft.com/office/drawing/2010/diagram" id="0" name="" descr="Handshake"/>
        </a:ext>
      </dgm:extLst>
    </dgm:pt>
    <dgm:pt modelId="{41AF9F2C-3E1B-4699-96A9-829D6FD1EB10}" type="pres">
      <dgm:prSet presAssocID="{F3B7D08F-FAD5-492D-9BA1-A2920BEBD696}" presName="spaceRect" presStyleCnt="0"/>
      <dgm:spPr/>
    </dgm:pt>
    <dgm:pt modelId="{133B6225-53B0-4A9C-A6F8-D6983AD9418F}" type="pres">
      <dgm:prSet presAssocID="{F3B7D08F-FAD5-492D-9BA1-A2920BEBD696}" presName="textRect" presStyleLbl="revTx" presStyleIdx="0" presStyleCnt="3">
        <dgm:presLayoutVars>
          <dgm:chMax val="1"/>
          <dgm:chPref val="1"/>
        </dgm:presLayoutVars>
      </dgm:prSet>
      <dgm:spPr/>
    </dgm:pt>
    <dgm:pt modelId="{3072AE47-AB67-4BC0-9817-6CC621ADE9D6}" type="pres">
      <dgm:prSet presAssocID="{29247D60-5ADF-4AA9-B681-D13636F830D3}" presName="sibTrans" presStyleCnt="0"/>
      <dgm:spPr/>
    </dgm:pt>
    <dgm:pt modelId="{CB3AFEC8-A0E8-4A1A-9D03-D5BA7113C915}" type="pres">
      <dgm:prSet presAssocID="{6D659B07-FF34-401F-9AFE-B55A2C27147C}" presName="compNode" presStyleCnt="0"/>
      <dgm:spPr/>
    </dgm:pt>
    <dgm:pt modelId="{BC36E5C0-58B6-40C2-8705-44BD5A9D6513}" type="pres">
      <dgm:prSet presAssocID="{6D659B07-FF34-401F-9AFE-B55A2C27147C}" presName="iconRect" presStyleLbl="node1" presStyleIdx="1" presStyleCnt="3" custScaleX="231904" custScaleY="186193" custLinFactNeighborX="6242" custLinFactNeighborY="-4651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CE3B1FFC-8ABE-4F1A-9C25-14F68D1D1E5B}" type="pres">
      <dgm:prSet presAssocID="{6D659B07-FF34-401F-9AFE-B55A2C27147C}" presName="spaceRect" presStyleCnt="0"/>
      <dgm:spPr/>
    </dgm:pt>
    <dgm:pt modelId="{97641144-6308-4AFB-BFDB-E9D99287EB61}" type="pres">
      <dgm:prSet presAssocID="{6D659B07-FF34-401F-9AFE-B55A2C27147C}" presName="textRect" presStyleLbl="revTx" presStyleIdx="1" presStyleCnt="3">
        <dgm:presLayoutVars>
          <dgm:chMax val="1"/>
          <dgm:chPref val="1"/>
        </dgm:presLayoutVars>
      </dgm:prSet>
      <dgm:spPr/>
    </dgm:pt>
    <dgm:pt modelId="{140C8FA3-7AF1-4D43-8D15-4A225AE455BC}" type="pres">
      <dgm:prSet presAssocID="{F3BE9F3C-4A4C-4926-B560-4CB409AA7F02}" presName="sibTrans" presStyleCnt="0"/>
      <dgm:spPr/>
    </dgm:pt>
    <dgm:pt modelId="{0B140E97-5A8D-4A9E-8694-C554621BCE38}" type="pres">
      <dgm:prSet presAssocID="{465FAFA5-8D43-45ED-8C30-E31E060680A0}" presName="compNode" presStyleCnt="0"/>
      <dgm:spPr/>
    </dgm:pt>
    <dgm:pt modelId="{53100667-A8DF-427E-A850-5489A2B3A442}" type="pres">
      <dgm:prSet presAssocID="{465FAFA5-8D43-45ED-8C30-E31E060680A0}" presName="iconRect" presStyleLbl="node1" presStyleIdx="2" presStyleCnt="3" custScaleX="191208" custScaleY="199317" custLinFactNeighborX="18727" custLinFactNeighborY="-4458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ustomer Review"/>
        </a:ext>
      </dgm:extLst>
    </dgm:pt>
    <dgm:pt modelId="{B0796DBA-B37F-45D1-89F6-FCA0057F676A}" type="pres">
      <dgm:prSet presAssocID="{465FAFA5-8D43-45ED-8C30-E31E060680A0}" presName="spaceRect" presStyleCnt="0"/>
      <dgm:spPr/>
    </dgm:pt>
    <dgm:pt modelId="{38D222F8-DB95-4DD0-A3C1-28654E0234A1}" type="pres">
      <dgm:prSet presAssocID="{465FAFA5-8D43-45ED-8C30-E31E060680A0}" presName="textRect" presStyleLbl="revTx" presStyleIdx="2" presStyleCnt="3">
        <dgm:presLayoutVars>
          <dgm:chMax val="1"/>
          <dgm:chPref val="1"/>
        </dgm:presLayoutVars>
      </dgm:prSet>
      <dgm:spPr/>
    </dgm:pt>
  </dgm:ptLst>
  <dgm:cxnLst>
    <dgm:cxn modelId="{723C9235-B19C-4586-8FED-111D9A547EEA}" srcId="{3913BD6E-2EE2-45E8-B5B2-3DE064CF9CD1}" destId="{465FAFA5-8D43-45ED-8C30-E31E060680A0}" srcOrd="2" destOrd="0" parTransId="{ABE9A3E2-2661-4797-8863-47EF79B2CB75}" sibTransId="{E9E97A24-BFE2-45E9-87B9-F177E0143507}"/>
    <dgm:cxn modelId="{38DB4F52-59D0-45C4-8EE3-2E3421D34202}" srcId="{3913BD6E-2EE2-45E8-B5B2-3DE064CF9CD1}" destId="{6D659B07-FF34-401F-9AFE-B55A2C27147C}" srcOrd="1" destOrd="0" parTransId="{3A085A79-CA5F-458D-B7CD-823E42A5CDE6}" sibTransId="{F3BE9F3C-4A4C-4926-B560-4CB409AA7F02}"/>
    <dgm:cxn modelId="{FEB2A177-82C4-4D76-8C18-B784EE3F46C0}" type="presOf" srcId="{465FAFA5-8D43-45ED-8C30-E31E060680A0}" destId="{38D222F8-DB95-4DD0-A3C1-28654E0234A1}" srcOrd="0" destOrd="0" presId="urn:microsoft.com/office/officeart/2018/2/layout/IconLabelList"/>
    <dgm:cxn modelId="{C78213A5-CB93-4DEF-AD55-E4343E3BC4F9}" type="presOf" srcId="{F3B7D08F-FAD5-492D-9BA1-A2920BEBD696}" destId="{133B6225-53B0-4A9C-A6F8-D6983AD9418F}" srcOrd="0" destOrd="0" presId="urn:microsoft.com/office/officeart/2018/2/layout/IconLabelList"/>
    <dgm:cxn modelId="{7A2A10BA-9C35-42BC-91FD-2167038E36D0}" type="presOf" srcId="{3913BD6E-2EE2-45E8-B5B2-3DE064CF9CD1}" destId="{4D5E5C65-67A7-4C4E-9227-E537F01316ED}" srcOrd="0" destOrd="0" presId="urn:microsoft.com/office/officeart/2018/2/layout/IconLabelList"/>
    <dgm:cxn modelId="{52F0B4BC-3C7E-4F75-9A48-E96FF63C01A1}" type="presOf" srcId="{6D659B07-FF34-401F-9AFE-B55A2C27147C}" destId="{97641144-6308-4AFB-BFDB-E9D99287EB61}" srcOrd="0" destOrd="0" presId="urn:microsoft.com/office/officeart/2018/2/layout/IconLabelList"/>
    <dgm:cxn modelId="{31116EC4-E57C-4C0E-A3B6-0304625B56EB}" srcId="{3913BD6E-2EE2-45E8-B5B2-3DE064CF9CD1}" destId="{F3B7D08F-FAD5-492D-9BA1-A2920BEBD696}" srcOrd="0" destOrd="0" parTransId="{E46A10CC-21A9-43F1-A897-6D8FD7ED40D0}" sibTransId="{29247D60-5ADF-4AA9-B681-D13636F830D3}"/>
    <dgm:cxn modelId="{2A79F50C-02E7-4BD7-9AED-EFC8E1EBBDEA}" type="presParOf" srcId="{4D5E5C65-67A7-4C4E-9227-E537F01316ED}" destId="{D955FBED-A68A-43BE-BD73-92CB84FF7D05}" srcOrd="0" destOrd="0" presId="urn:microsoft.com/office/officeart/2018/2/layout/IconLabelList"/>
    <dgm:cxn modelId="{4FC2EFB7-211F-418D-B719-AFAC4E47C879}" type="presParOf" srcId="{D955FBED-A68A-43BE-BD73-92CB84FF7D05}" destId="{31E86396-EE40-4BEB-9313-7C8078907130}" srcOrd="0" destOrd="0" presId="urn:microsoft.com/office/officeart/2018/2/layout/IconLabelList"/>
    <dgm:cxn modelId="{C24CD781-3476-4AC6-AB23-2C98FC5779BB}" type="presParOf" srcId="{D955FBED-A68A-43BE-BD73-92CB84FF7D05}" destId="{41AF9F2C-3E1B-4699-96A9-829D6FD1EB10}" srcOrd="1" destOrd="0" presId="urn:microsoft.com/office/officeart/2018/2/layout/IconLabelList"/>
    <dgm:cxn modelId="{FE1C4B72-2A74-41AE-B7CC-A295C62267C1}" type="presParOf" srcId="{D955FBED-A68A-43BE-BD73-92CB84FF7D05}" destId="{133B6225-53B0-4A9C-A6F8-D6983AD9418F}" srcOrd="2" destOrd="0" presId="urn:microsoft.com/office/officeart/2018/2/layout/IconLabelList"/>
    <dgm:cxn modelId="{D6BF8C9C-7897-4F88-A256-D3FA96CD9539}" type="presParOf" srcId="{4D5E5C65-67A7-4C4E-9227-E537F01316ED}" destId="{3072AE47-AB67-4BC0-9817-6CC621ADE9D6}" srcOrd="1" destOrd="0" presId="urn:microsoft.com/office/officeart/2018/2/layout/IconLabelList"/>
    <dgm:cxn modelId="{A3BFF743-9BCB-439B-90BB-F11FAD371AEC}" type="presParOf" srcId="{4D5E5C65-67A7-4C4E-9227-E537F01316ED}" destId="{CB3AFEC8-A0E8-4A1A-9D03-D5BA7113C915}" srcOrd="2" destOrd="0" presId="urn:microsoft.com/office/officeart/2018/2/layout/IconLabelList"/>
    <dgm:cxn modelId="{A549D221-7D7F-43B5-B3CF-3F56A7396EB2}" type="presParOf" srcId="{CB3AFEC8-A0E8-4A1A-9D03-D5BA7113C915}" destId="{BC36E5C0-58B6-40C2-8705-44BD5A9D6513}" srcOrd="0" destOrd="0" presId="urn:microsoft.com/office/officeart/2018/2/layout/IconLabelList"/>
    <dgm:cxn modelId="{4A2978B2-207F-468C-A120-A99AB4141F0C}" type="presParOf" srcId="{CB3AFEC8-A0E8-4A1A-9D03-D5BA7113C915}" destId="{CE3B1FFC-8ABE-4F1A-9C25-14F68D1D1E5B}" srcOrd="1" destOrd="0" presId="urn:microsoft.com/office/officeart/2018/2/layout/IconLabelList"/>
    <dgm:cxn modelId="{F049634B-396C-4FAA-832F-5AACA7FCD289}" type="presParOf" srcId="{CB3AFEC8-A0E8-4A1A-9D03-D5BA7113C915}" destId="{97641144-6308-4AFB-BFDB-E9D99287EB61}" srcOrd="2" destOrd="0" presId="urn:microsoft.com/office/officeart/2018/2/layout/IconLabelList"/>
    <dgm:cxn modelId="{C98C8E4B-AED8-4A28-94EA-5F54121B4BFC}" type="presParOf" srcId="{4D5E5C65-67A7-4C4E-9227-E537F01316ED}" destId="{140C8FA3-7AF1-4D43-8D15-4A225AE455BC}" srcOrd="3" destOrd="0" presId="urn:microsoft.com/office/officeart/2018/2/layout/IconLabelList"/>
    <dgm:cxn modelId="{41A07ED0-041C-4AAD-AFB4-CFE19070A305}" type="presParOf" srcId="{4D5E5C65-67A7-4C4E-9227-E537F01316ED}" destId="{0B140E97-5A8D-4A9E-8694-C554621BCE38}" srcOrd="4" destOrd="0" presId="urn:microsoft.com/office/officeart/2018/2/layout/IconLabelList"/>
    <dgm:cxn modelId="{6D23CBA2-CF20-47AE-8FF7-A78EA0667E4B}" type="presParOf" srcId="{0B140E97-5A8D-4A9E-8694-C554621BCE38}" destId="{53100667-A8DF-427E-A850-5489A2B3A442}" srcOrd="0" destOrd="0" presId="urn:microsoft.com/office/officeart/2018/2/layout/IconLabelList"/>
    <dgm:cxn modelId="{1F2EB089-42EC-4E85-B79F-C1EA9CBE2F37}" type="presParOf" srcId="{0B140E97-5A8D-4A9E-8694-C554621BCE38}" destId="{B0796DBA-B37F-45D1-89F6-FCA0057F676A}" srcOrd="1" destOrd="0" presId="urn:microsoft.com/office/officeart/2018/2/layout/IconLabelList"/>
    <dgm:cxn modelId="{F79AA325-C8F5-4993-A74A-1017D20CAC32}" type="presParOf" srcId="{0B140E97-5A8D-4A9E-8694-C554621BCE38}" destId="{38D222F8-DB95-4DD0-A3C1-28654E0234A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CEA74D-DCA3-4315-ACAC-0CEA4F1380CD}" type="doc">
      <dgm:prSet loTypeId="urn:microsoft.com/office/officeart/2016/7/layout/VerticalDownArrowProcess" loCatId="process" qsTypeId="urn:microsoft.com/office/officeart/2005/8/quickstyle/simple2" qsCatId="simple" csTypeId="urn:microsoft.com/office/officeart/2005/8/colors/colorful4" csCatId="colorful" phldr="1"/>
      <dgm:spPr/>
      <dgm:t>
        <a:bodyPr/>
        <a:lstStyle/>
        <a:p>
          <a:endParaRPr lang="en-US"/>
        </a:p>
      </dgm:t>
    </dgm:pt>
    <dgm:pt modelId="{F7E73BF0-D129-4DF5-A5E9-DD46B92F8EBE}">
      <dgm:prSet custT="1"/>
      <dgm:spPr/>
      <dgm:t>
        <a:bodyPr/>
        <a:lstStyle/>
        <a:p>
          <a:r>
            <a:rPr lang="en-US" sz="2400" b="0" i="0"/>
            <a:t>Political Power: </a:t>
          </a:r>
          <a:endParaRPr lang="en-US" sz="2400"/>
        </a:p>
      </dgm:t>
    </dgm:pt>
    <dgm:pt modelId="{586B87CE-9C82-4DE7-8813-657B6FF2C899}" type="parTrans" cxnId="{EB027DB3-FFFC-4005-A353-6757757135B3}">
      <dgm:prSet/>
      <dgm:spPr/>
      <dgm:t>
        <a:bodyPr/>
        <a:lstStyle/>
        <a:p>
          <a:endParaRPr lang="en-US"/>
        </a:p>
      </dgm:t>
    </dgm:pt>
    <dgm:pt modelId="{EF68F7F1-9688-4001-9D8D-AD8103F5775A}" type="sibTrans" cxnId="{EB027DB3-FFFC-4005-A353-6757757135B3}">
      <dgm:prSet/>
      <dgm:spPr/>
      <dgm:t>
        <a:bodyPr/>
        <a:lstStyle/>
        <a:p>
          <a:endParaRPr lang="en-US"/>
        </a:p>
      </dgm:t>
    </dgm:pt>
    <dgm:pt modelId="{EDE091CD-C29E-4E90-9B4D-E9991227FE2E}">
      <dgm:prSet custT="1"/>
      <dgm:spPr/>
      <dgm:t>
        <a:bodyPr/>
        <a:lstStyle/>
        <a:p>
          <a:r>
            <a:rPr lang="en-US" sz="3600" b="0" i="0"/>
            <a:t>Ex: PAC, GR, legislative committees</a:t>
          </a:r>
          <a:r>
            <a:rPr lang="en-US" sz="1300" b="0" i="0"/>
            <a:t>​</a:t>
          </a:r>
          <a:endParaRPr lang="en-US" sz="1300"/>
        </a:p>
      </dgm:t>
    </dgm:pt>
    <dgm:pt modelId="{EEADF74B-AD67-4D23-970B-8EE6C58E6A03}" type="parTrans" cxnId="{B3B61279-DC01-4EED-9ACF-F64940C60AE0}">
      <dgm:prSet/>
      <dgm:spPr/>
      <dgm:t>
        <a:bodyPr/>
        <a:lstStyle/>
        <a:p>
          <a:endParaRPr lang="en-US"/>
        </a:p>
      </dgm:t>
    </dgm:pt>
    <dgm:pt modelId="{6E34E2A9-91C3-4D6B-8254-4044473FE9FA}" type="sibTrans" cxnId="{B3B61279-DC01-4EED-9ACF-F64940C60AE0}">
      <dgm:prSet/>
      <dgm:spPr/>
      <dgm:t>
        <a:bodyPr/>
        <a:lstStyle/>
        <a:p>
          <a:endParaRPr lang="en-US"/>
        </a:p>
      </dgm:t>
    </dgm:pt>
    <dgm:pt modelId="{F301E571-E83E-497D-A1B5-7F9D58CBDA6D}">
      <dgm:prSet custT="1"/>
      <dgm:spPr/>
      <dgm:t>
        <a:bodyPr/>
        <a:lstStyle/>
        <a:p>
          <a:pPr>
            <a:lnSpc>
              <a:spcPct val="100000"/>
            </a:lnSpc>
          </a:pPr>
          <a:r>
            <a:rPr lang="en-US" sz="2400" b="0" i="0"/>
            <a:t>Consumer Power:</a:t>
          </a:r>
          <a:endParaRPr lang="en-US" sz="2400"/>
        </a:p>
      </dgm:t>
    </dgm:pt>
    <dgm:pt modelId="{F95640A4-CA65-44CC-BA68-AA70D06D82FE}" type="parTrans" cxnId="{E3925AF6-C467-4147-A1B7-2C242FC29104}">
      <dgm:prSet/>
      <dgm:spPr/>
      <dgm:t>
        <a:bodyPr/>
        <a:lstStyle/>
        <a:p>
          <a:endParaRPr lang="en-US"/>
        </a:p>
      </dgm:t>
    </dgm:pt>
    <dgm:pt modelId="{2B16518B-1A74-4612-B01B-A8F33849FB3E}" type="sibTrans" cxnId="{E3925AF6-C467-4147-A1B7-2C242FC29104}">
      <dgm:prSet/>
      <dgm:spPr/>
      <dgm:t>
        <a:bodyPr/>
        <a:lstStyle/>
        <a:p>
          <a:endParaRPr lang="en-US"/>
        </a:p>
      </dgm:t>
    </dgm:pt>
    <dgm:pt modelId="{09A72063-698B-4491-89E9-6C53B73FCB38}">
      <dgm:prSet custT="1"/>
      <dgm:spPr/>
      <dgm:t>
        <a:bodyPr/>
        <a:lstStyle/>
        <a:p>
          <a:r>
            <a:rPr lang="en-US" sz="3200" b="0" i="0"/>
            <a:t>Ex: Montgomery Bus Boycott</a:t>
          </a:r>
          <a:r>
            <a:rPr lang="en-US" sz="1300" b="0" i="0"/>
            <a:t>​</a:t>
          </a:r>
          <a:endParaRPr lang="en-US" sz="1300"/>
        </a:p>
      </dgm:t>
    </dgm:pt>
    <dgm:pt modelId="{1A92E5B6-7D1F-40FF-A34A-84966B45C78F}" type="parTrans" cxnId="{77813321-7197-4C0B-904B-CC1DBF7E869F}">
      <dgm:prSet/>
      <dgm:spPr/>
      <dgm:t>
        <a:bodyPr/>
        <a:lstStyle/>
        <a:p>
          <a:endParaRPr lang="en-US"/>
        </a:p>
      </dgm:t>
    </dgm:pt>
    <dgm:pt modelId="{06E10B1A-98E7-48A4-BEBC-AD46E1009742}" type="sibTrans" cxnId="{77813321-7197-4C0B-904B-CC1DBF7E869F}">
      <dgm:prSet/>
      <dgm:spPr/>
      <dgm:t>
        <a:bodyPr/>
        <a:lstStyle/>
        <a:p>
          <a:endParaRPr lang="en-US"/>
        </a:p>
      </dgm:t>
    </dgm:pt>
    <dgm:pt modelId="{217C5F5A-64B3-4101-B064-38F85A7FF1E6}">
      <dgm:prSet custT="1"/>
      <dgm:spPr/>
      <dgm:t>
        <a:bodyPr/>
        <a:lstStyle/>
        <a:p>
          <a:r>
            <a:rPr lang="en-US" sz="2400" b="0" i="0"/>
            <a:t>Legal/Regulatory Power: </a:t>
          </a:r>
        </a:p>
      </dgm:t>
    </dgm:pt>
    <dgm:pt modelId="{DB6529B3-3614-4B7B-80AF-A8853383CE95}" type="parTrans" cxnId="{7C5EFF83-C6F7-4724-BE5D-496A0E08D8BF}">
      <dgm:prSet/>
      <dgm:spPr/>
      <dgm:t>
        <a:bodyPr/>
        <a:lstStyle/>
        <a:p>
          <a:endParaRPr lang="en-US"/>
        </a:p>
      </dgm:t>
    </dgm:pt>
    <dgm:pt modelId="{EF8E0BDC-0F6A-4D85-AC6F-32B102633B0F}" type="sibTrans" cxnId="{7C5EFF83-C6F7-4724-BE5D-496A0E08D8BF}">
      <dgm:prSet/>
      <dgm:spPr/>
      <dgm:t>
        <a:bodyPr/>
        <a:lstStyle/>
        <a:p>
          <a:endParaRPr lang="en-US"/>
        </a:p>
      </dgm:t>
    </dgm:pt>
    <dgm:pt modelId="{D6077BED-C212-4421-BCC7-BDA3139B8384}">
      <dgm:prSet custT="1"/>
      <dgm:spPr/>
      <dgm:t>
        <a:bodyPr/>
        <a:lstStyle/>
        <a:p>
          <a:pPr rtl="0"/>
          <a:r>
            <a:rPr lang="en-US" sz="3200" b="0" i="0"/>
            <a:t>Ex: Labor Board</a:t>
          </a:r>
          <a:r>
            <a:rPr lang="en-US" sz="1300" b="0" i="0">
              <a:latin typeface="Calibri Light" panose="020F0302020204030204"/>
            </a:rPr>
            <a:t> </a:t>
          </a:r>
          <a:endParaRPr lang="en-US" sz="1300"/>
        </a:p>
      </dgm:t>
    </dgm:pt>
    <dgm:pt modelId="{5E7EF4C7-F009-4760-B21B-63B9C888C5AD}" type="parTrans" cxnId="{2E5B051B-95E6-4554-9048-D2F92D0C9D01}">
      <dgm:prSet/>
      <dgm:spPr/>
      <dgm:t>
        <a:bodyPr/>
        <a:lstStyle/>
        <a:p>
          <a:endParaRPr lang="en-US"/>
        </a:p>
      </dgm:t>
    </dgm:pt>
    <dgm:pt modelId="{0699B828-F730-41D7-A027-96FBD1B1EB4B}" type="sibTrans" cxnId="{2E5B051B-95E6-4554-9048-D2F92D0C9D01}">
      <dgm:prSet/>
      <dgm:spPr/>
      <dgm:t>
        <a:bodyPr/>
        <a:lstStyle/>
        <a:p>
          <a:endParaRPr lang="en-US"/>
        </a:p>
      </dgm:t>
    </dgm:pt>
    <dgm:pt modelId="{EF26FF46-0C69-4DFB-B8FC-8C08F04FA407}">
      <dgm:prSet custT="1"/>
      <dgm:spPr/>
      <dgm:t>
        <a:bodyPr/>
        <a:lstStyle/>
        <a:p>
          <a:r>
            <a:rPr lang="en-US" sz="2400" b="0" i="0"/>
            <a:t>Strikes/Disruptive Power​:</a:t>
          </a:r>
          <a:endParaRPr lang="en-US" sz="2400"/>
        </a:p>
      </dgm:t>
    </dgm:pt>
    <dgm:pt modelId="{AD6DAFB7-1FD1-45E8-8210-F307E7315574}" type="parTrans" cxnId="{9226625E-83F7-4A86-8C7B-0F66AB25C83E}">
      <dgm:prSet/>
      <dgm:spPr/>
      <dgm:t>
        <a:bodyPr/>
        <a:lstStyle/>
        <a:p>
          <a:endParaRPr lang="en-US"/>
        </a:p>
      </dgm:t>
    </dgm:pt>
    <dgm:pt modelId="{BDAB9B0F-96AF-46FC-ABE8-89A06321F68A}" type="sibTrans" cxnId="{9226625E-83F7-4A86-8C7B-0F66AB25C83E}">
      <dgm:prSet/>
      <dgm:spPr/>
      <dgm:t>
        <a:bodyPr/>
        <a:lstStyle/>
        <a:p>
          <a:endParaRPr lang="en-US"/>
        </a:p>
      </dgm:t>
    </dgm:pt>
    <dgm:pt modelId="{C7FD6E40-11FB-46EE-A129-ED2DC9AA861E}">
      <dgm:prSet custT="1"/>
      <dgm:spPr/>
      <dgm:t>
        <a:bodyPr/>
        <a:lstStyle/>
        <a:p>
          <a:r>
            <a:rPr lang="en-US" sz="2800" b="0" i="0"/>
            <a:t>Ex: Writers Guild, #Red4Ed: MN, UTLA, Chicago, WV, Mass - Andover</a:t>
          </a:r>
          <a:endParaRPr lang="en-US" sz="2800"/>
        </a:p>
      </dgm:t>
    </dgm:pt>
    <dgm:pt modelId="{2259C732-6E40-4159-90BB-5151C1A16E4A}" type="parTrans" cxnId="{0BEA75C5-E1A2-434D-A6D1-BC21BE472B07}">
      <dgm:prSet/>
      <dgm:spPr/>
      <dgm:t>
        <a:bodyPr/>
        <a:lstStyle/>
        <a:p>
          <a:endParaRPr lang="en-US"/>
        </a:p>
      </dgm:t>
    </dgm:pt>
    <dgm:pt modelId="{752BB145-F219-4095-B95D-93BAB99CD715}" type="sibTrans" cxnId="{0BEA75C5-E1A2-434D-A6D1-BC21BE472B07}">
      <dgm:prSet/>
      <dgm:spPr/>
      <dgm:t>
        <a:bodyPr/>
        <a:lstStyle/>
        <a:p>
          <a:endParaRPr lang="en-US"/>
        </a:p>
      </dgm:t>
    </dgm:pt>
    <dgm:pt modelId="{B74341A6-622E-4B53-AC96-C224E49C1617}" type="pres">
      <dgm:prSet presAssocID="{E0CEA74D-DCA3-4315-ACAC-0CEA4F1380CD}" presName="Name0" presStyleCnt="0">
        <dgm:presLayoutVars>
          <dgm:dir/>
          <dgm:animLvl val="lvl"/>
          <dgm:resizeHandles val="exact"/>
        </dgm:presLayoutVars>
      </dgm:prSet>
      <dgm:spPr/>
    </dgm:pt>
    <dgm:pt modelId="{553A922E-9546-4F46-9FB0-C6819CDDB836}" type="pres">
      <dgm:prSet presAssocID="{EF26FF46-0C69-4DFB-B8FC-8C08F04FA407}" presName="boxAndChildren" presStyleCnt="0"/>
      <dgm:spPr/>
    </dgm:pt>
    <dgm:pt modelId="{E63D5C5E-EFFB-4FED-AD75-FD6F377549E6}" type="pres">
      <dgm:prSet presAssocID="{EF26FF46-0C69-4DFB-B8FC-8C08F04FA407}" presName="parentTextBox" presStyleLbl="alignNode1" presStyleIdx="0" presStyleCnt="4"/>
      <dgm:spPr/>
    </dgm:pt>
    <dgm:pt modelId="{54B928C4-5A9B-4D54-8CAB-C4904547CDE0}" type="pres">
      <dgm:prSet presAssocID="{EF26FF46-0C69-4DFB-B8FC-8C08F04FA407}" presName="descendantBox" presStyleLbl="bgAccFollowNode1" presStyleIdx="0" presStyleCnt="4"/>
      <dgm:spPr/>
    </dgm:pt>
    <dgm:pt modelId="{749065D0-957F-43B4-864A-924A41AD4040}" type="pres">
      <dgm:prSet presAssocID="{EF8E0BDC-0F6A-4D85-AC6F-32B102633B0F}" presName="sp" presStyleCnt="0"/>
      <dgm:spPr/>
    </dgm:pt>
    <dgm:pt modelId="{026F27B9-AECA-45DF-A67F-778897EB3EF6}" type="pres">
      <dgm:prSet presAssocID="{217C5F5A-64B3-4101-B064-38F85A7FF1E6}" presName="arrowAndChildren" presStyleCnt="0"/>
      <dgm:spPr/>
    </dgm:pt>
    <dgm:pt modelId="{ADB026C6-E521-439B-AB14-FE3A9038E654}" type="pres">
      <dgm:prSet presAssocID="{217C5F5A-64B3-4101-B064-38F85A7FF1E6}" presName="parentTextArrow" presStyleLbl="node1" presStyleIdx="0" presStyleCnt="0"/>
      <dgm:spPr/>
    </dgm:pt>
    <dgm:pt modelId="{655CD7DA-1CE3-4693-8CDB-6E55CCA80028}" type="pres">
      <dgm:prSet presAssocID="{217C5F5A-64B3-4101-B064-38F85A7FF1E6}" presName="arrow" presStyleLbl="alignNode1" presStyleIdx="1" presStyleCnt="4"/>
      <dgm:spPr/>
    </dgm:pt>
    <dgm:pt modelId="{8F3B57E2-0E6D-4BA7-A529-ED4039AFE648}" type="pres">
      <dgm:prSet presAssocID="{217C5F5A-64B3-4101-B064-38F85A7FF1E6}" presName="descendantArrow" presStyleLbl="bgAccFollowNode1" presStyleIdx="1" presStyleCnt="4"/>
      <dgm:spPr/>
    </dgm:pt>
    <dgm:pt modelId="{0389DC8A-64C9-429E-9385-B7069BA225F1}" type="pres">
      <dgm:prSet presAssocID="{2B16518B-1A74-4612-B01B-A8F33849FB3E}" presName="sp" presStyleCnt="0"/>
      <dgm:spPr/>
    </dgm:pt>
    <dgm:pt modelId="{65767810-C14B-4CBC-ADBB-2EDC3897A2E0}" type="pres">
      <dgm:prSet presAssocID="{F301E571-E83E-497D-A1B5-7F9D58CBDA6D}" presName="arrowAndChildren" presStyleCnt="0"/>
      <dgm:spPr/>
    </dgm:pt>
    <dgm:pt modelId="{74379CFF-3B26-44A9-BAE8-C2B7EF888DED}" type="pres">
      <dgm:prSet presAssocID="{F301E571-E83E-497D-A1B5-7F9D58CBDA6D}" presName="parentTextArrow" presStyleLbl="node1" presStyleIdx="0" presStyleCnt="0"/>
      <dgm:spPr/>
    </dgm:pt>
    <dgm:pt modelId="{D417A382-96ED-4B4D-8751-5C468B84285C}" type="pres">
      <dgm:prSet presAssocID="{F301E571-E83E-497D-A1B5-7F9D58CBDA6D}" presName="arrow" presStyleLbl="alignNode1" presStyleIdx="2" presStyleCnt="4"/>
      <dgm:spPr/>
    </dgm:pt>
    <dgm:pt modelId="{29097058-1018-46B5-9BD7-2E5A0EEC5B47}" type="pres">
      <dgm:prSet presAssocID="{F301E571-E83E-497D-A1B5-7F9D58CBDA6D}" presName="descendantArrow" presStyleLbl="bgAccFollowNode1" presStyleIdx="2" presStyleCnt="4"/>
      <dgm:spPr/>
    </dgm:pt>
    <dgm:pt modelId="{01BF0611-943E-47DB-806F-2CBF618EA435}" type="pres">
      <dgm:prSet presAssocID="{EF68F7F1-9688-4001-9D8D-AD8103F5775A}" presName="sp" presStyleCnt="0"/>
      <dgm:spPr/>
    </dgm:pt>
    <dgm:pt modelId="{840DBCCA-2826-4E11-B407-049A0B40E1EA}" type="pres">
      <dgm:prSet presAssocID="{F7E73BF0-D129-4DF5-A5E9-DD46B92F8EBE}" presName="arrowAndChildren" presStyleCnt="0"/>
      <dgm:spPr/>
    </dgm:pt>
    <dgm:pt modelId="{6A328DCE-3993-406A-8178-46D60C070893}" type="pres">
      <dgm:prSet presAssocID="{F7E73BF0-D129-4DF5-A5E9-DD46B92F8EBE}" presName="parentTextArrow" presStyleLbl="node1" presStyleIdx="0" presStyleCnt="0"/>
      <dgm:spPr/>
    </dgm:pt>
    <dgm:pt modelId="{A54EDCAB-4E76-483C-8C75-3EE9A4CB1219}" type="pres">
      <dgm:prSet presAssocID="{F7E73BF0-D129-4DF5-A5E9-DD46B92F8EBE}" presName="arrow" presStyleLbl="alignNode1" presStyleIdx="3" presStyleCnt="4"/>
      <dgm:spPr/>
    </dgm:pt>
    <dgm:pt modelId="{D37E577D-F13A-410B-B6B3-A8E40961E074}" type="pres">
      <dgm:prSet presAssocID="{F7E73BF0-D129-4DF5-A5E9-DD46B92F8EBE}" presName="descendantArrow" presStyleLbl="bgAccFollowNode1" presStyleIdx="3" presStyleCnt="4"/>
      <dgm:spPr/>
    </dgm:pt>
  </dgm:ptLst>
  <dgm:cxnLst>
    <dgm:cxn modelId="{D7DF8518-C49B-46AB-8C2B-740BBB8A293C}" type="presOf" srcId="{D6077BED-C212-4421-BCC7-BDA3139B8384}" destId="{8F3B57E2-0E6D-4BA7-A529-ED4039AFE648}" srcOrd="0" destOrd="0" presId="urn:microsoft.com/office/officeart/2016/7/layout/VerticalDownArrowProcess"/>
    <dgm:cxn modelId="{2E5B051B-95E6-4554-9048-D2F92D0C9D01}" srcId="{217C5F5A-64B3-4101-B064-38F85A7FF1E6}" destId="{D6077BED-C212-4421-BCC7-BDA3139B8384}" srcOrd="0" destOrd="0" parTransId="{5E7EF4C7-F009-4760-B21B-63B9C888C5AD}" sibTransId="{0699B828-F730-41D7-A027-96FBD1B1EB4B}"/>
    <dgm:cxn modelId="{77813321-7197-4C0B-904B-CC1DBF7E869F}" srcId="{F301E571-E83E-497D-A1B5-7F9D58CBDA6D}" destId="{09A72063-698B-4491-89E9-6C53B73FCB38}" srcOrd="0" destOrd="0" parTransId="{1A92E5B6-7D1F-40FF-A34A-84966B45C78F}" sibTransId="{06E10B1A-98E7-48A4-BEBC-AD46E1009742}"/>
    <dgm:cxn modelId="{5AF7CD3D-25BE-4F59-A47D-3E5FE743C72A}" type="presOf" srcId="{EF26FF46-0C69-4DFB-B8FC-8C08F04FA407}" destId="{E63D5C5E-EFFB-4FED-AD75-FD6F377549E6}" srcOrd="0" destOrd="0" presId="urn:microsoft.com/office/officeart/2016/7/layout/VerticalDownArrowProcess"/>
    <dgm:cxn modelId="{9226625E-83F7-4A86-8C7B-0F66AB25C83E}" srcId="{E0CEA74D-DCA3-4315-ACAC-0CEA4F1380CD}" destId="{EF26FF46-0C69-4DFB-B8FC-8C08F04FA407}" srcOrd="3" destOrd="0" parTransId="{AD6DAFB7-1FD1-45E8-8210-F307E7315574}" sibTransId="{BDAB9B0F-96AF-46FC-ABE8-89A06321F68A}"/>
    <dgm:cxn modelId="{76305151-E496-4920-BC7D-129F28FC109F}" type="presOf" srcId="{217C5F5A-64B3-4101-B064-38F85A7FF1E6}" destId="{655CD7DA-1CE3-4693-8CDB-6E55CCA80028}" srcOrd="1" destOrd="0" presId="urn:microsoft.com/office/officeart/2016/7/layout/VerticalDownArrowProcess"/>
    <dgm:cxn modelId="{B3B61279-DC01-4EED-9ACF-F64940C60AE0}" srcId="{F7E73BF0-D129-4DF5-A5E9-DD46B92F8EBE}" destId="{EDE091CD-C29E-4E90-9B4D-E9991227FE2E}" srcOrd="0" destOrd="0" parTransId="{EEADF74B-AD67-4D23-970B-8EE6C58E6A03}" sibTransId="{6E34E2A9-91C3-4D6B-8254-4044473FE9FA}"/>
    <dgm:cxn modelId="{8B7A3E7B-A08B-494F-AEBF-6877D3BA4EF5}" type="presOf" srcId="{F301E571-E83E-497D-A1B5-7F9D58CBDA6D}" destId="{74379CFF-3B26-44A9-BAE8-C2B7EF888DED}" srcOrd="0" destOrd="0" presId="urn:microsoft.com/office/officeart/2016/7/layout/VerticalDownArrowProcess"/>
    <dgm:cxn modelId="{7C5EFF83-C6F7-4724-BE5D-496A0E08D8BF}" srcId="{E0CEA74D-DCA3-4315-ACAC-0CEA4F1380CD}" destId="{217C5F5A-64B3-4101-B064-38F85A7FF1E6}" srcOrd="2" destOrd="0" parTransId="{DB6529B3-3614-4B7B-80AF-A8853383CE95}" sibTransId="{EF8E0BDC-0F6A-4D85-AC6F-32B102633B0F}"/>
    <dgm:cxn modelId="{31426484-25F8-4D04-B5B3-1CAEE4173E76}" type="presOf" srcId="{09A72063-698B-4491-89E9-6C53B73FCB38}" destId="{29097058-1018-46B5-9BD7-2E5A0EEC5B47}" srcOrd="0" destOrd="0" presId="urn:microsoft.com/office/officeart/2016/7/layout/VerticalDownArrowProcess"/>
    <dgm:cxn modelId="{6BEB278A-3850-48BE-84F0-D7F2B0C9AF2A}" type="presOf" srcId="{F7E73BF0-D129-4DF5-A5E9-DD46B92F8EBE}" destId="{A54EDCAB-4E76-483C-8C75-3EE9A4CB1219}" srcOrd="1" destOrd="0" presId="urn:microsoft.com/office/officeart/2016/7/layout/VerticalDownArrowProcess"/>
    <dgm:cxn modelId="{F0032FA3-33D7-471A-879A-B4CCCA4A906F}" type="presOf" srcId="{C7FD6E40-11FB-46EE-A129-ED2DC9AA861E}" destId="{54B928C4-5A9B-4D54-8CAB-C4904547CDE0}" srcOrd="0" destOrd="0" presId="urn:microsoft.com/office/officeart/2016/7/layout/VerticalDownArrowProcess"/>
    <dgm:cxn modelId="{27F12AB0-F705-49CD-925A-ADE5B48066A5}" type="presOf" srcId="{217C5F5A-64B3-4101-B064-38F85A7FF1E6}" destId="{ADB026C6-E521-439B-AB14-FE3A9038E654}" srcOrd="0" destOrd="0" presId="urn:microsoft.com/office/officeart/2016/7/layout/VerticalDownArrowProcess"/>
    <dgm:cxn modelId="{EB027DB3-FFFC-4005-A353-6757757135B3}" srcId="{E0CEA74D-DCA3-4315-ACAC-0CEA4F1380CD}" destId="{F7E73BF0-D129-4DF5-A5E9-DD46B92F8EBE}" srcOrd="0" destOrd="0" parTransId="{586B87CE-9C82-4DE7-8813-657B6FF2C899}" sibTransId="{EF68F7F1-9688-4001-9D8D-AD8103F5775A}"/>
    <dgm:cxn modelId="{E96B19BE-3EB9-4B36-9CE2-1FCA24E684C0}" type="presOf" srcId="{EDE091CD-C29E-4E90-9B4D-E9991227FE2E}" destId="{D37E577D-F13A-410B-B6B3-A8E40961E074}" srcOrd="0" destOrd="0" presId="urn:microsoft.com/office/officeart/2016/7/layout/VerticalDownArrowProcess"/>
    <dgm:cxn modelId="{0BEA75C5-E1A2-434D-A6D1-BC21BE472B07}" srcId="{EF26FF46-0C69-4DFB-B8FC-8C08F04FA407}" destId="{C7FD6E40-11FB-46EE-A129-ED2DC9AA861E}" srcOrd="0" destOrd="0" parTransId="{2259C732-6E40-4159-90BB-5151C1A16E4A}" sibTransId="{752BB145-F219-4095-B95D-93BAB99CD715}"/>
    <dgm:cxn modelId="{E0CD44EB-E4F7-47C0-894C-77229685ED6B}" type="presOf" srcId="{E0CEA74D-DCA3-4315-ACAC-0CEA4F1380CD}" destId="{B74341A6-622E-4B53-AC96-C224E49C1617}" srcOrd="0" destOrd="0" presId="urn:microsoft.com/office/officeart/2016/7/layout/VerticalDownArrowProcess"/>
    <dgm:cxn modelId="{4E702CF4-6197-457A-B9F8-D92D7FB6E2C1}" type="presOf" srcId="{F7E73BF0-D129-4DF5-A5E9-DD46B92F8EBE}" destId="{6A328DCE-3993-406A-8178-46D60C070893}" srcOrd="0" destOrd="0" presId="urn:microsoft.com/office/officeart/2016/7/layout/VerticalDownArrowProcess"/>
    <dgm:cxn modelId="{E3925AF6-C467-4147-A1B7-2C242FC29104}" srcId="{E0CEA74D-DCA3-4315-ACAC-0CEA4F1380CD}" destId="{F301E571-E83E-497D-A1B5-7F9D58CBDA6D}" srcOrd="1" destOrd="0" parTransId="{F95640A4-CA65-44CC-BA68-AA70D06D82FE}" sibTransId="{2B16518B-1A74-4612-B01B-A8F33849FB3E}"/>
    <dgm:cxn modelId="{7AF888FF-A81A-4E6D-9960-B3A63081BC7A}" type="presOf" srcId="{F301E571-E83E-497D-A1B5-7F9D58CBDA6D}" destId="{D417A382-96ED-4B4D-8751-5C468B84285C}" srcOrd="1" destOrd="0" presId="urn:microsoft.com/office/officeart/2016/7/layout/VerticalDownArrowProcess"/>
    <dgm:cxn modelId="{6AA0792E-BFBE-4951-9B5C-394AACA59C2F}" type="presParOf" srcId="{B74341A6-622E-4B53-AC96-C224E49C1617}" destId="{553A922E-9546-4F46-9FB0-C6819CDDB836}" srcOrd="0" destOrd="0" presId="urn:microsoft.com/office/officeart/2016/7/layout/VerticalDownArrowProcess"/>
    <dgm:cxn modelId="{9B9A8890-43B3-4989-8B5D-0D7ABB9929B1}" type="presParOf" srcId="{553A922E-9546-4F46-9FB0-C6819CDDB836}" destId="{E63D5C5E-EFFB-4FED-AD75-FD6F377549E6}" srcOrd="0" destOrd="0" presId="urn:microsoft.com/office/officeart/2016/7/layout/VerticalDownArrowProcess"/>
    <dgm:cxn modelId="{C0CD1913-DA0A-44CA-B131-957ACB253AA3}" type="presParOf" srcId="{553A922E-9546-4F46-9FB0-C6819CDDB836}" destId="{54B928C4-5A9B-4D54-8CAB-C4904547CDE0}" srcOrd="1" destOrd="0" presId="urn:microsoft.com/office/officeart/2016/7/layout/VerticalDownArrowProcess"/>
    <dgm:cxn modelId="{6F6CE0BD-4A29-4D43-9D8D-8185D910659F}" type="presParOf" srcId="{B74341A6-622E-4B53-AC96-C224E49C1617}" destId="{749065D0-957F-43B4-864A-924A41AD4040}" srcOrd="1" destOrd="0" presId="urn:microsoft.com/office/officeart/2016/7/layout/VerticalDownArrowProcess"/>
    <dgm:cxn modelId="{01E5D052-4652-4FA2-8C6D-CC010ED2EEFD}" type="presParOf" srcId="{B74341A6-622E-4B53-AC96-C224E49C1617}" destId="{026F27B9-AECA-45DF-A67F-778897EB3EF6}" srcOrd="2" destOrd="0" presId="urn:microsoft.com/office/officeart/2016/7/layout/VerticalDownArrowProcess"/>
    <dgm:cxn modelId="{599E0E40-E044-4445-A7AD-7E606447BC4F}" type="presParOf" srcId="{026F27B9-AECA-45DF-A67F-778897EB3EF6}" destId="{ADB026C6-E521-439B-AB14-FE3A9038E654}" srcOrd="0" destOrd="0" presId="urn:microsoft.com/office/officeart/2016/7/layout/VerticalDownArrowProcess"/>
    <dgm:cxn modelId="{156DF173-6548-4799-8092-791D7398B81F}" type="presParOf" srcId="{026F27B9-AECA-45DF-A67F-778897EB3EF6}" destId="{655CD7DA-1CE3-4693-8CDB-6E55CCA80028}" srcOrd="1" destOrd="0" presId="urn:microsoft.com/office/officeart/2016/7/layout/VerticalDownArrowProcess"/>
    <dgm:cxn modelId="{85903425-0287-4493-910F-F713D4DE5B99}" type="presParOf" srcId="{026F27B9-AECA-45DF-A67F-778897EB3EF6}" destId="{8F3B57E2-0E6D-4BA7-A529-ED4039AFE648}" srcOrd="2" destOrd="0" presId="urn:microsoft.com/office/officeart/2016/7/layout/VerticalDownArrowProcess"/>
    <dgm:cxn modelId="{88ED1B17-EB51-458A-A87A-DFEE57AD7295}" type="presParOf" srcId="{B74341A6-622E-4B53-AC96-C224E49C1617}" destId="{0389DC8A-64C9-429E-9385-B7069BA225F1}" srcOrd="3" destOrd="0" presId="urn:microsoft.com/office/officeart/2016/7/layout/VerticalDownArrowProcess"/>
    <dgm:cxn modelId="{4E4424E8-3E06-40B8-8729-669BDF6C15DE}" type="presParOf" srcId="{B74341A6-622E-4B53-AC96-C224E49C1617}" destId="{65767810-C14B-4CBC-ADBB-2EDC3897A2E0}" srcOrd="4" destOrd="0" presId="urn:microsoft.com/office/officeart/2016/7/layout/VerticalDownArrowProcess"/>
    <dgm:cxn modelId="{F2EDA9BE-D7E1-43AE-9302-3D4468898A4B}" type="presParOf" srcId="{65767810-C14B-4CBC-ADBB-2EDC3897A2E0}" destId="{74379CFF-3B26-44A9-BAE8-C2B7EF888DED}" srcOrd="0" destOrd="0" presId="urn:microsoft.com/office/officeart/2016/7/layout/VerticalDownArrowProcess"/>
    <dgm:cxn modelId="{A851C1A6-0DCB-4E06-8B7D-759C46D73552}" type="presParOf" srcId="{65767810-C14B-4CBC-ADBB-2EDC3897A2E0}" destId="{D417A382-96ED-4B4D-8751-5C468B84285C}" srcOrd="1" destOrd="0" presId="urn:microsoft.com/office/officeart/2016/7/layout/VerticalDownArrowProcess"/>
    <dgm:cxn modelId="{C2EC3F9F-28E7-4D0C-B25E-57E5E487D9F6}" type="presParOf" srcId="{65767810-C14B-4CBC-ADBB-2EDC3897A2E0}" destId="{29097058-1018-46B5-9BD7-2E5A0EEC5B47}" srcOrd="2" destOrd="0" presId="urn:microsoft.com/office/officeart/2016/7/layout/VerticalDownArrowProcess"/>
    <dgm:cxn modelId="{C8B53E90-D433-4426-82BC-55427732D966}" type="presParOf" srcId="{B74341A6-622E-4B53-AC96-C224E49C1617}" destId="{01BF0611-943E-47DB-806F-2CBF618EA435}" srcOrd="5" destOrd="0" presId="urn:microsoft.com/office/officeart/2016/7/layout/VerticalDownArrowProcess"/>
    <dgm:cxn modelId="{50111D1B-7B2A-4B4B-B4E5-5AFF2D0A0FF8}" type="presParOf" srcId="{B74341A6-622E-4B53-AC96-C224E49C1617}" destId="{840DBCCA-2826-4E11-B407-049A0B40E1EA}" srcOrd="6" destOrd="0" presId="urn:microsoft.com/office/officeart/2016/7/layout/VerticalDownArrowProcess"/>
    <dgm:cxn modelId="{A0485672-6645-4521-978C-B9BC25129DB9}" type="presParOf" srcId="{840DBCCA-2826-4E11-B407-049A0B40E1EA}" destId="{6A328DCE-3993-406A-8178-46D60C070893}" srcOrd="0" destOrd="0" presId="urn:microsoft.com/office/officeart/2016/7/layout/VerticalDownArrowProcess"/>
    <dgm:cxn modelId="{DF903B77-0FA1-4DD2-85AA-5B01F6F67D5E}" type="presParOf" srcId="{840DBCCA-2826-4E11-B407-049A0B40E1EA}" destId="{A54EDCAB-4E76-483C-8C75-3EE9A4CB1219}" srcOrd="1" destOrd="0" presId="urn:microsoft.com/office/officeart/2016/7/layout/VerticalDownArrowProcess"/>
    <dgm:cxn modelId="{18A8E20B-B082-4261-9FB7-DAA0C32C3819}" type="presParOf" srcId="{840DBCCA-2826-4E11-B407-049A0B40E1EA}" destId="{D37E577D-F13A-410B-B6B3-A8E40961E074}"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67868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i="0" kern="1200">
              <a:latin typeface="Arial" panose="020B0604020202020204" pitchFamily="34" charset="0"/>
              <a:ea typeface="+mn-ea"/>
              <a:cs typeface="Arial" panose="020B0604020202020204" pitchFamily="34" charset="0"/>
            </a:rPr>
            <a:t>Awareness</a:t>
          </a:r>
        </a:p>
      </dsp:txBody>
      <dsp:txXfrm>
        <a:off x="45187" y="1514570"/>
        <a:ext cx="3165341" cy="1385276"/>
      </dsp:txXfrm>
    </dsp:sp>
    <dsp:sp modelId="{EF2D24CE-AC1D-44C2-9C31-95316DD0233F}">
      <dsp:nvSpPr>
        <dsp:cNvPr id="0" name=""/>
        <dsp:cNvSpPr/>
      </dsp:nvSpPr>
      <dsp:spPr>
        <a:xfrm>
          <a:off x="1015358" y="220720"/>
          <a:ext cx="1225000" cy="122500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678681"/>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ea typeface="+mn-ea"/>
              <a:cs typeface="Arial" panose="020B0604020202020204" pitchFamily="34" charset="0"/>
            </a:rPr>
            <a:t>Capacity Building</a:t>
          </a:r>
        </a:p>
      </dsp:txBody>
      <dsp:txXfrm>
        <a:off x="3394271" y="1514570"/>
        <a:ext cx="3165341" cy="1385276"/>
      </dsp:txXfrm>
    </dsp:sp>
    <dsp:sp modelId="{E8FBA569-FA16-41C6-B8F2-69ED77295B61}">
      <dsp:nvSpPr>
        <dsp:cNvPr id="0" name=""/>
        <dsp:cNvSpPr/>
      </dsp:nvSpPr>
      <dsp:spPr>
        <a:xfrm>
          <a:off x="4364441" y="220720"/>
          <a:ext cx="1225000" cy="122500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678681"/>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kern="1200">
              <a:latin typeface="Arial" panose="020B0604020202020204" pitchFamily="34" charset="0"/>
              <a:ea typeface="+mn-ea"/>
              <a:cs typeface="Arial" panose="020B0604020202020204" pitchFamily="34" charset="0"/>
            </a:rPr>
            <a:t>Action</a:t>
          </a:r>
        </a:p>
      </dsp:txBody>
      <dsp:txXfrm>
        <a:off x="6743354" y="1514570"/>
        <a:ext cx="3165341" cy="1385276"/>
      </dsp:txXfrm>
    </dsp:sp>
    <dsp:sp modelId="{6939CB46-F826-4592-8DFC-878172A35D5C}">
      <dsp:nvSpPr>
        <dsp:cNvPr id="0" name=""/>
        <dsp:cNvSpPr/>
      </dsp:nvSpPr>
      <dsp:spPr>
        <a:xfrm>
          <a:off x="7713525" y="220720"/>
          <a:ext cx="1225000" cy="122500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942944"/>
          <a:ext cx="9157573" cy="551802"/>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1BEE8-293C-485C-9EB0-8A75F32B723C}">
      <dsp:nvSpPr>
        <dsp:cNvPr id="0" name=""/>
        <dsp:cNvSpPr/>
      </dsp:nvSpPr>
      <dsp:spPr>
        <a:xfrm>
          <a:off x="0" y="99397"/>
          <a:ext cx="11391714" cy="21996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Socialization: (n) the process beginning during childhood by which individuals acquire the values, habits, and attitudes of a society (Merriam-Webster) </a:t>
          </a:r>
        </a:p>
      </dsp:txBody>
      <dsp:txXfrm>
        <a:off x="107376" y="206773"/>
        <a:ext cx="11176962" cy="1984848"/>
      </dsp:txXfrm>
    </dsp:sp>
    <dsp:sp modelId="{EC34244D-F469-4E8C-9324-4281DED99C12}">
      <dsp:nvSpPr>
        <dsp:cNvPr id="0" name=""/>
        <dsp:cNvSpPr/>
      </dsp:nvSpPr>
      <dsp:spPr>
        <a:xfrm>
          <a:off x="0" y="2414197"/>
          <a:ext cx="11391714" cy="2199600"/>
        </a:xfrm>
        <a:prstGeom prst="roundRect">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Bias: (n) a tendency to believe that some people, ideas, etc., are better than others that usually results in treating some people unfairly (Britannica) </a:t>
          </a:r>
        </a:p>
      </dsp:txBody>
      <dsp:txXfrm>
        <a:off x="107376" y="2521573"/>
        <a:ext cx="11176962" cy="1984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48406-BD01-4C60-9438-75E5316F57B6}">
      <dsp:nvSpPr>
        <dsp:cNvPr id="0" name=""/>
        <dsp:cNvSpPr/>
      </dsp:nvSpPr>
      <dsp:spPr>
        <a:xfrm>
          <a:off x="0" y="1571"/>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A34C26-6945-45BB-9BA9-C381890EC5EE}">
      <dsp:nvSpPr>
        <dsp:cNvPr id="0" name=""/>
        <dsp:cNvSpPr/>
      </dsp:nvSpPr>
      <dsp:spPr>
        <a:xfrm>
          <a:off x="240913" y="180763"/>
          <a:ext cx="438024" cy="43802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5E1AD0-5ACF-4759-B7C9-81352308A4F5}">
      <dsp:nvSpPr>
        <dsp:cNvPr id="0" name=""/>
        <dsp:cNvSpPr/>
      </dsp:nvSpPr>
      <dsp:spPr>
        <a:xfrm>
          <a:off x="919851" y="1571"/>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rtl="0">
            <a:lnSpc>
              <a:spcPct val="90000"/>
            </a:lnSpc>
            <a:spcBef>
              <a:spcPct val="0"/>
            </a:spcBef>
            <a:spcAft>
              <a:spcPct val="35000"/>
            </a:spcAft>
            <a:buNone/>
          </a:pPr>
          <a:r>
            <a:rPr lang="en-US" sz="2200" b="0" kern="1200"/>
            <a:t>What key insights did </a:t>
          </a:r>
          <a:r>
            <a:rPr lang="en-US" sz="2200" b="0" kern="1200">
              <a:latin typeface="Calibri Light" panose="020F0302020204030204"/>
            </a:rPr>
            <a:t>you arrive at through</a:t>
          </a:r>
          <a:r>
            <a:rPr lang="en-US" sz="2200" b="0" kern="1200"/>
            <a:t> this activity?</a:t>
          </a:r>
          <a:r>
            <a:rPr lang="en-US" sz="2200" kern="1200"/>
            <a:t> </a:t>
          </a:r>
        </a:p>
      </dsp:txBody>
      <dsp:txXfrm>
        <a:off x="919851" y="1571"/>
        <a:ext cx="9138548" cy="796407"/>
      </dsp:txXfrm>
    </dsp:sp>
    <dsp:sp modelId="{AB8B72A5-CD9F-4C4C-8784-8798E14F4A44}">
      <dsp:nvSpPr>
        <dsp:cNvPr id="0" name=""/>
        <dsp:cNvSpPr/>
      </dsp:nvSpPr>
      <dsp:spPr>
        <a:xfrm>
          <a:off x="0" y="997081"/>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619156-76B5-44A6-83DA-EE5152EA9CCB}">
      <dsp:nvSpPr>
        <dsp:cNvPr id="0" name=""/>
        <dsp:cNvSpPr/>
      </dsp:nvSpPr>
      <dsp:spPr>
        <a:xfrm>
          <a:off x="240913" y="1176272"/>
          <a:ext cx="438024" cy="43802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66E11E-68EC-4FB4-9643-FCC47C43904A}">
      <dsp:nvSpPr>
        <dsp:cNvPr id="0" name=""/>
        <dsp:cNvSpPr/>
      </dsp:nvSpPr>
      <dsp:spPr>
        <a:xfrm>
          <a:off x="919851" y="997081"/>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What/who were some of the biggest influences on your understanding of the identity you chose to map? </a:t>
          </a:r>
        </a:p>
      </dsp:txBody>
      <dsp:txXfrm>
        <a:off x="919851" y="997081"/>
        <a:ext cx="9138548" cy="796407"/>
      </dsp:txXfrm>
    </dsp:sp>
    <dsp:sp modelId="{5A13A782-AC1B-42B5-A114-DD617CE95FEB}">
      <dsp:nvSpPr>
        <dsp:cNvPr id="0" name=""/>
        <dsp:cNvSpPr/>
      </dsp:nvSpPr>
      <dsp:spPr>
        <a:xfrm>
          <a:off x="0" y="1992590"/>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1B0F0-0069-4445-8434-12646148B33B}">
      <dsp:nvSpPr>
        <dsp:cNvPr id="0" name=""/>
        <dsp:cNvSpPr/>
      </dsp:nvSpPr>
      <dsp:spPr>
        <a:xfrm>
          <a:off x="240913" y="2171782"/>
          <a:ext cx="438024" cy="43802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D53F26-6466-4811-8853-85710059F44E}">
      <dsp:nvSpPr>
        <dsp:cNvPr id="0" name=""/>
        <dsp:cNvSpPr/>
      </dsp:nvSpPr>
      <dsp:spPr>
        <a:xfrm>
          <a:off x="919851" y="1992590"/>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What impact does your socialization play on your interactions in your work? </a:t>
          </a:r>
        </a:p>
      </dsp:txBody>
      <dsp:txXfrm>
        <a:off x="919851" y="1992590"/>
        <a:ext cx="9138548" cy="796407"/>
      </dsp:txXfrm>
    </dsp:sp>
    <dsp:sp modelId="{D63AE579-0D79-4E84-AC94-FAE32819F51F}">
      <dsp:nvSpPr>
        <dsp:cNvPr id="0" name=""/>
        <dsp:cNvSpPr/>
      </dsp:nvSpPr>
      <dsp:spPr>
        <a:xfrm>
          <a:off x="0" y="2988100"/>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16E0CB-E766-4DF6-B73D-DE7B0DEB334F}">
      <dsp:nvSpPr>
        <dsp:cNvPr id="0" name=""/>
        <dsp:cNvSpPr/>
      </dsp:nvSpPr>
      <dsp:spPr>
        <a:xfrm>
          <a:off x="240913" y="3167292"/>
          <a:ext cx="438024" cy="43802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FA1AC7-3E8D-449A-82EE-C9E1AA8EC1BA}">
      <dsp:nvSpPr>
        <dsp:cNvPr id="0" name=""/>
        <dsp:cNvSpPr/>
      </dsp:nvSpPr>
      <dsp:spPr>
        <a:xfrm>
          <a:off x="919851" y="2988100"/>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How has socialization influenced decision making within your affiliate? </a:t>
          </a:r>
        </a:p>
      </dsp:txBody>
      <dsp:txXfrm>
        <a:off x="919851" y="2988100"/>
        <a:ext cx="9138548" cy="7964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F74AF-9F8F-4D91-9754-9286002BAC24}">
      <dsp:nvSpPr>
        <dsp:cNvPr id="0" name=""/>
        <dsp:cNvSpPr/>
      </dsp:nvSpPr>
      <dsp:spPr>
        <a:xfrm>
          <a:off x="0" y="770254"/>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Socialization impacts our daily actions, thoughts, and feelings </a:t>
          </a:r>
        </a:p>
      </dsp:txBody>
      <dsp:txXfrm>
        <a:off x="76462" y="846716"/>
        <a:ext cx="7016502" cy="1413413"/>
      </dsp:txXfrm>
    </dsp:sp>
    <dsp:sp modelId="{D4B7B3EF-32FE-45A1-BA1C-9EE6753E5CE4}">
      <dsp:nvSpPr>
        <dsp:cNvPr id="0" name=""/>
        <dsp:cNvSpPr/>
      </dsp:nvSpPr>
      <dsp:spPr>
        <a:xfrm>
          <a:off x="0" y="2417231"/>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Messaging can be experienced differently based on race, class, gender, and sexual orientation </a:t>
          </a:r>
        </a:p>
      </dsp:txBody>
      <dsp:txXfrm>
        <a:off x="76462" y="2493693"/>
        <a:ext cx="7016502" cy="1413413"/>
      </dsp:txXfrm>
    </dsp:sp>
    <dsp:sp modelId="{21D1BF3D-C9FC-4BFC-AF72-2E031B1B0EA9}">
      <dsp:nvSpPr>
        <dsp:cNvPr id="0" name=""/>
        <dsp:cNvSpPr/>
      </dsp:nvSpPr>
      <dsp:spPr>
        <a:xfrm>
          <a:off x="0" y="4064209"/>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For us to turn in the “Direction for Change”, intentional and purposeful work must be done not just personally but also systematically </a:t>
          </a:r>
        </a:p>
      </dsp:txBody>
      <dsp:txXfrm>
        <a:off x="76462" y="4140671"/>
        <a:ext cx="7016502" cy="14134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86396-EE40-4BEB-9313-7C8078907130}">
      <dsp:nvSpPr>
        <dsp:cNvPr id="0" name=""/>
        <dsp:cNvSpPr/>
      </dsp:nvSpPr>
      <dsp:spPr>
        <a:xfrm>
          <a:off x="140098" y="13247"/>
          <a:ext cx="3149756" cy="2815904"/>
        </a:xfrm>
        <a:prstGeom prst="rect">
          <a:avLst/>
        </a:prstGeom>
        <a:blipFill rotWithShape="1">
          <a:blip xmlns:r="http://schemas.openxmlformats.org/officeDocument/2006/relationships" r:embed="rId1">
            <a:duotone>
              <a:schemeClr val="accent1">
                <a:shade val="45000"/>
                <a:satMod val="135000"/>
              </a:schemeClr>
              <a:prstClr val="white"/>
            </a:duotone>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3B6225-53B0-4A9C-A6F8-D6983AD9418F}">
      <dsp:nvSpPr>
        <dsp:cNvPr id="0" name=""/>
        <dsp:cNvSpPr/>
      </dsp:nvSpPr>
      <dsp:spPr>
        <a:xfrm>
          <a:off x="104282" y="3272581"/>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Team Presents Call to Action to the Room</a:t>
          </a:r>
        </a:p>
      </dsp:txBody>
      <dsp:txXfrm>
        <a:off x="104282" y="3272581"/>
        <a:ext cx="3302441" cy="720000"/>
      </dsp:txXfrm>
    </dsp:sp>
    <dsp:sp modelId="{BC36E5C0-58B6-40C2-8705-44BD5A9D6513}">
      <dsp:nvSpPr>
        <dsp:cNvPr id="0" name=""/>
        <dsp:cNvSpPr/>
      </dsp:nvSpPr>
      <dsp:spPr>
        <a:xfrm>
          <a:off x="4077412" y="53007"/>
          <a:ext cx="3446321" cy="276701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641144-6308-4AFB-BFDB-E9D99287EB61}">
      <dsp:nvSpPr>
        <dsp:cNvPr id="0" name=""/>
        <dsp:cNvSpPr/>
      </dsp:nvSpPr>
      <dsp:spPr>
        <a:xfrm>
          <a:off x="4056590" y="3260358"/>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Raise Your Hand if You Would Answer this Call</a:t>
          </a:r>
        </a:p>
      </dsp:txBody>
      <dsp:txXfrm>
        <a:off x="4056590" y="3260358"/>
        <a:ext cx="3302441" cy="720000"/>
      </dsp:txXfrm>
    </dsp:sp>
    <dsp:sp modelId="{53100667-A8DF-427E-A850-5489A2B3A442}">
      <dsp:nvSpPr>
        <dsp:cNvPr id="0" name=""/>
        <dsp:cNvSpPr/>
      </dsp:nvSpPr>
      <dsp:spPr>
        <a:xfrm>
          <a:off x="8517652" y="32930"/>
          <a:ext cx="2841539" cy="29620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D222F8-DB95-4DD0-A3C1-28654E0234A1}">
      <dsp:nvSpPr>
        <dsp:cNvPr id="0" name=""/>
        <dsp:cNvSpPr/>
      </dsp:nvSpPr>
      <dsp:spPr>
        <a:xfrm>
          <a:off x="8008899" y="3309117"/>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rtl="0">
            <a:lnSpc>
              <a:spcPct val="100000"/>
            </a:lnSpc>
            <a:spcBef>
              <a:spcPct val="0"/>
            </a:spcBef>
            <a:spcAft>
              <a:spcPct val="35000"/>
            </a:spcAft>
            <a:buNone/>
          </a:pPr>
          <a:r>
            <a:rPr lang="en-US" sz="2300" kern="1200">
              <a:latin typeface="+mn-lt"/>
            </a:rPr>
            <a:t>Why did you choose the group?</a:t>
          </a:r>
        </a:p>
      </dsp:txBody>
      <dsp:txXfrm>
        <a:off x="8008899" y="3309117"/>
        <a:ext cx="3302441"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D5C5E-EFFB-4FED-AD75-FD6F377549E6}">
      <dsp:nvSpPr>
        <dsp:cNvPr id="0" name=""/>
        <dsp:cNvSpPr/>
      </dsp:nvSpPr>
      <dsp:spPr>
        <a:xfrm>
          <a:off x="0" y="3569039"/>
          <a:ext cx="2628900" cy="780818"/>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Strikes/Disruptive Power​:</a:t>
          </a:r>
          <a:endParaRPr lang="en-US" sz="2400" kern="1200"/>
        </a:p>
      </dsp:txBody>
      <dsp:txXfrm>
        <a:off x="0" y="3569039"/>
        <a:ext cx="2628900" cy="780818"/>
      </dsp:txXfrm>
    </dsp:sp>
    <dsp:sp modelId="{54B928C4-5A9B-4D54-8CAB-C4904547CDE0}">
      <dsp:nvSpPr>
        <dsp:cNvPr id="0" name=""/>
        <dsp:cNvSpPr/>
      </dsp:nvSpPr>
      <dsp:spPr>
        <a:xfrm>
          <a:off x="2628900" y="3569039"/>
          <a:ext cx="7886700" cy="78081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355600" rIns="159980" bIns="355600" numCol="1" spcCol="1270" anchor="ctr" anchorCtr="0">
          <a:noAutofit/>
        </a:bodyPr>
        <a:lstStyle/>
        <a:p>
          <a:pPr marL="0" lvl="0" indent="0" algn="l" defTabSz="1244600">
            <a:lnSpc>
              <a:spcPct val="90000"/>
            </a:lnSpc>
            <a:spcBef>
              <a:spcPct val="0"/>
            </a:spcBef>
            <a:spcAft>
              <a:spcPct val="35000"/>
            </a:spcAft>
            <a:buNone/>
          </a:pPr>
          <a:r>
            <a:rPr lang="en-US" sz="2800" b="0" i="0" kern="1200"/>
            <a:t>Ex: Writers Guild, #Red4Ed: MN, UTLA, Chicago, WV, Mass - Andover</a:t>
          </a:r>
          <a:endParaRPr lang="en-US" sz="2800" kern="1200"/>
        </a:p>
      </dsp:txBody>
      <dsp:txXfrm>
        <a:off x="2628900" y="3569039"/>
        <a:ext cx="7886700" cy="780818"/>
      </dsp:txXfrm>
    </dsp:sp>
    <dsp:sp modelId="{655CD7DA-1CE3-4693-8CDB-6E55CCA80028}">
      <dsp:nvSpPr>
        <dsp:cNvPr id="0" name=""/>
        <dsp:cNvSpPr/>
      </dsp:nvSpPr>
      <dsp:spPr>
        <a:xfrm rot="10800000">
          <a:off x="0" y="2379853"/>
          <a:ext cx="2628900" cy="1200899"/>
        </a:xfrm>
        <a:prstGeom prst="upArrowCallout">
          <a:avLst>
            <a:gd name="adj1" fmla="val 5000"/>
            <a:gd name="adj2" fmla="val 10000"/>
            <a:gd name="adj3" fmla="val 15000"/>
            <a:gd name="adj4" fmla="val 64977"/>
          </a:avLst>
        </a:prstGeom>
        <a:solidFill>
          <a:schemeClr val="accent4">
            <a:hueOff val="6807678"/>
            <a:satOff val="-7995"/>
            <a:lumOff val="3072"/>
            <a:alphaOff val="0"/>
          </a:schemeClr>
        </a:solidFill>
        <a:ln w="15875" cap="flat" cmpd="sng" algn="ctr">
          <a:solidFill>
            <a:schemeClr val="accent4">
              <a:hueOff val="6807678"/>
              <a:satOff val="-7995"/>
              <a:lumOff val="307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Legal/Regulatory Power: </a:t>
          </a:r>
        </a:p>
      </dsp:txBody>
      <dsp:txXfrm rot="-10800000">
        <a:off x="0" y="2379853"/>
        <a:ext cx="2628900" cy="780584"/>
      </dsp:txXfrm>
    </dsp:sp>
    <dsp:sp modelId="{8F3B57E2-0E6D-4BA7-A529-ED4039AFE648}">
      <dsp:nvSpPr>
        <dsp:cNvPr id="0" name=""/>
        <dsp:cNvSpPr/>
      </dsp:nvSpPr>
      <dsp:spPr>
        <a:xfrm>
          <a:off x="2628900" y="2379853"/>
          <a:ext cx="7886700" cy="780584"/>
        </a:xfrm>
        <a:prstGeom prst="rect">
          <a:avLst/>
        </a:prstGeom>
        <a:solidFill>
          <a:schemeClr val="accent4">
            <a:tint val="40000"/>
            <a:alpha val="90000"/>
            <a:hueOff val="6886154"/>
            <a:satOff val="-3749"/>
            <a:lumOff val="491"/>
            <a:alphaOff val="0"/>
          </a:schemeClr>
        </a:solidFill>
        <a:ln w="15875" cap="flat" cmpd="sng" algn="ctr">
          <a:solidFill>
            <a:schemeClr val="accent4">
              <a:tint val="40000"/>
              <a:alpha val="90000"/>
              <a:hueOff val="6886154"/>
              <a:satOff val="-3749"/>
              <a:lumOff val="4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rtl="0">
            <a:lnSpc>
              <a:spcPct val="90000"/>
            </a:lnSpc>
            <a:spcBef>
              <a:spcPct val="0"/>
            </a:spcBef>
            <a:spcAft>
              <a:spcPct val="35000"/>
            </a:spcAft>
            <a:buNone/>
          </a:pPr>
          <a:r>
            <a:rPr lang="en-US" sz="3200" b="0" i="0" kern="1200"/>
            <a:t>Ex: Labor Board</a:t>
          </a:r>
          <a:r>
            <a:rPr lang="en-US" sz="1300" b="0" i="0" kern="1200">
              <a:latin typeface="Calibri Light" panose="020F0302020204030204"/>
            </a:rPr>
            <a:t> </a:t>
          </a:r>
          <a:endParaRPr lang="en-US" sz="1300" kern="1200"/>
        </a:p>
      </dsp:txBody>
      <dsp:txXfrm>
        <a:off x="2628900" y="2379853"/>
        <a:ext cx="7886700" cy="780584"/>
      </dsp:txXfrm>
    </dsp:sp>
    <dsp:sp modelId="{D417A382-96ED-4B4D-8751-5C468B84285C}">
      <dsp:nvSpPr>
        <dsp:cNvPr id="0" name=""/>
        <dsp:cNvSpPr/>
      </dsp:nvSpPr>
      <dsp:spPr>
        <a:xfrm rot="10800000">
          <a:off x="0" y="1190666"/>
          <a:ext cx="2628900" cy="1200899"/>
        </a:xfrm>
        <a:prstGeom prst="upArrowCallout">
          <a:avLst>
            <a:gd name="adj1" fmla="val 5000"/>
            <a:gd name="adj2" fmla="val 10000"/>
            <a:gd name="adj3" fmla="val 15000"/>
            <a:gd name="adj4" fmla="val 64977"/>
          </a:avLst>
        </a:prstGeom>
        <a:solidFill>
          <a:schemeClr val="accent4">
            <a:hueOff val="13615356"/>
            <a:satOff val="-15991"/>
            <a:lumOff val="6144"/>
            <a:alphaOff val="0"/>
          </a:schemeClr>
        </a:solidFill>
        <a:ln w="15875" cap="flat" cmpd="sng" algn="ctr">
          <a:solidFill>
            <a:schemeClr val="accent4">
              <a:hueOff val="13615356"/>
              <a:satOff val="-15991"/>
              <a:lumOff val="6144"/>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100000"/>
            </a:lnSpc>
            <a:spcBef>
              <a:spcPct val="0"/>
            </a:spcBef>
            <a:spcAft>
              <a:spcPct val="35000"/>
            </a:spcAft>
            <a:buNone/>
          </a:pPr>
          <a:r>
            <a:rPr lang="en-US" sz="2400" b="0" i="0" kern="1200"/>
            <a:t>Consumer Power:</a:t>
          </a:r>
          <a:endParaRPr lang="en-US" sz="2400" kern="1200"/>
        </a:p>
      </dsp:txBody>
      <dsp:txXfrm rot="-10800000">
        <a:off x="0" y="1190666"/>
        <a:ext cx="2628900" cy="780584"/>
      </dsp:txXfrm>
    </dsp:sp>
    <dsp:sp modelId="{29097058-1018-46B5-9BD7-2E5A0EEC5B47}">
      <dsp:nvSpPr>
        <dsp:cNvPr id="0" name=""/>
        <dsp:cNvSpPr/>
      </dsp:nvSpPr>
      <dsp:spPr>
        <a:xfrm>
          <a:off x="2628900" y="1190666"/>
          <a:ext cx="7886700" cy="780584"/>
        </a:xfrm>
        <a:prstGeom prst="rect">
          <a:avLst/>
        </a:prstGeom>
        <a:solidFill>
          <a:schemeClr val="accent4">
            <a:tint val="40000"/>
            <a:alpha val="90000"/>
            <a:hueOff val="13772307"/>
            <a:satOff val="-7499"/>
            <a:lumOff val="983"/>
            <a:alphaOff val="0"/>
          </a:schemeClr>
        </a:solidFill>
        <a:ln w="15875" cap="flat" cmpd="sng" algn="ctr">
          <a:solidFill>
            <a:schemeClr val="accent4">
              <a:tint val="40000"/>
              <a:alpha val="90000"/>
              <a:hueOff val="13772307"/>
              <a:satOff val="-7499"/>
              <a:lumOff val="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a:lnSpc>
              <a:spcPct val="90000"/>
            </a:lnSpc>
            <a:spcBef>
              <a:spcPct val="0"/>
            </a:spcBef>
            <a:spcAft>
              <a:spcPct val="35000"/>
            </a:spcAft>
            <a:buNone/>
          </a:pPr>
          <a:r>
            <a:rPr lang="en-US" sz="3200" b="0" i="0" kern="1200"/>
            <a:t>Ex: Montgomery Bus Boycott</a:t>
          </a:r>
          <a:r>
            <a:rPr lang="en-US" sz="1300" b="0" i="0" kern="1200"/>
            <a:t>​</a:t>
          </a:r>
          <a:endParaRPr lang="en-US" sz="1300" kern="1200"/>
        </a:p>
      </dsp:txBody>
      <dsp:txXfrm>
        <a:off x="2628900" y="1190666"/>
        <a:ext cx="7886700" cy="780584"/>
      </dsp:txXfrm>
    </dsp:sp>
    <dsp:sp modelId="{A54EDCAB-4E76-483C-8C75-3EE9A4CB1219}">
      <dsp:nvSpPr>
        <dsp:cNvPr id="0" name=""/>
        <dsp:cNvSpPr/>
      </dsp:nvSpPr>
      <dsp:spPr>
        <a:xfrm rot="10800000">
          <a:off x="0" y="1479"/>
          <a:ext cx="2628900" cy="1200899"/>
        </a:xfrm>
        <a:prstGeom prst="upArrowCallout">
          <a:avLst>
            <a:gd name="adj1" fmla="val 5000"/>
            <a:gd name="adj2" fmla="val 10000"/>
            <a:gd name="adj3" fmla="val 15000"/>
            <a:gd name="adj4" fmla="val 64977"/>
          </a:avLst>
        </a:prstGeom>
        <a:solidFill>
          <a:schemeClr val="accent4">
            <a:hueOff val="20423033"/>
            <a:satOff val="-23986"/>
            <a:lumOff val="9216"/>
            <a:alphaOff val="0"/>
          </a:schemeClr>
        </a:solidFill>
        <a:ln w="15875"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Political Power: </a:t>
          </a:r>
          <a:endParaRPr lang="en-US" sz="2400" kern="1200"/>
        </a:p>
      </dsp:txBody>
      <dsp:txXfrm rot="-10800000">
        <a:off x="0" y="1479"/>
        <a:ext cx="2628900" cy="780584"/>
      </dsp:txXfrm>
    </dsp:sp>
    <dsp:sp modelId="{D37E577D-F13A-410B-B6B3-A8E40961E074}">
      <dsp:nvSpPr>
        <dsp:cNvPr id="0" name=""/>
        <dsp:cNvSpPr/>
      </dsp:nvSpPr>
      <dsp:spPr>
        <a:xfrm>
          <a:off x="2628900" y="1479"/>
          <a:ext cx="7886700" cy="780584"/>
        </a:xfrm>
        <a:prstGeom prst="rect">
          <a:avLst/>
        </a:prstGeom>
        <a:solidFill>
          <a:schemeClr val="accent4">
            <a:tint val="40000"/>
            <a:alpha val="90000"/>
            <a:hueOff val="20658461"/>
            <a:satOff val="-11248"/>
            <a:lumOff val="1474"/>
            <a:alphaOff val="0"/>
          </a:schemeClr>
        </a:solidFill>
        <a:ln w="15875" cap="flat" cmpd="sng" algn="ctr">
          <a:solidFill>
            <a:schemeClr val="accent4">
              <a:tint val="40000"/>
              <a:alpha val="90000"/>
              <a:hueOff val="20658461"/>
              <a:satOff val="-11248"/>
              <a:lumOff val="14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57200" rIns="159980" bIns="457200" numCol="1" spcCol="1270" anchor="ctr" anchorCtr="0">
          <a:noAutofit/>
        </a:bodyPr>
        <a:lstStyle/>
        <a:p>
          <a:pPr marL="0" lvl="0" indent="0" algn="l" defTabSz="1600200">
            <a:lnSpc>
              <a:spcPct val="90000"/>
            </a:lnSpc>
            <a:spcBef>
              <a:spcPct val="0"/>
            </a:spcBef>
            <a:spcAft>
              <a:spcPct val="35000"/>
            </a:spcAft>
            <a:buNone/>
          </a:pPr>
          <a:r>
            <a:rPr lang="en-US" sz="3600" b="0" i="0" kern="1200"/>
            <a:t>Ex: PAC, GR, legislative committees</a:t>
          </a:r>
          <a:r>
            <a:rPr lang="en-US" sz="1300" b="0" i="0" kern="1200"/>
            <a:t>​</a:t>
          </a:r>
          <a:endParaRPr lang="en-US" sz="1300" kern="1200"/>
        </a:p>
      </dsp:txBody>
      <dsp:txXfrm>
        <a:off x="2628900" y="1479"/>
        <a:ext cx="7886700" cy="780584"/>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E836F-A621-4615-9769-F94AABED09C2}" type="datetimeFigureOut">
              <a:t>1/20/2026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B66F95-2312-422B-A224-B624A901C26C}" type="slidenum">
              <a:t>‹#›</a:t>
            </a:fld>
            <a:endParaRPr lang="en-US"/>
          </a:p>
        </p:txBody>
      </p:sp>
    </p:spTree>
    <p:extLst>
      <p:ext uri="{BB962C8B-B14F-4D97-AF65-F5344CB8AC3E}">
        <p14:creationId xmlns:p14="http://schemas.microsoft.com/office/powerpoint/2010/main" val="2220239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34.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41.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50.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61.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106.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amp;%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amp;%20Universities\TCU%20White%20Paper.pdf"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publically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1454319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23</a:t>
            </a:fld>
            <a:endParaRPr lang="en-US"/>
          </a:p>
        </p:txBody>
      </p:sp>
    </p:spTree>
    <p:extLst>
      <p:ext uri="{BB962C8B-B14F-4D97-AF65-F5344CB8AC3E}">
        <p14:creationId xmlns:p14="http://schemas.microsoft.com/office/powerpoint/2010/main" val="3085043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34</a:t>
            </a:fld>
            <a:endParaRPr lang="en-US"/>
          </a:p>
        </p:txBody>
      </p:sp>
    </p:spTree>
    <p:extLst>
      <p:ext uri="{BB962C8B-B14F-4D97-AF65-F5344CB8AC3E}">
        <p14:creationId xmlns:p14="http://schemas.microsoft.com/office/powerpoint/2010/main" val="1528190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41</a:t>
            </a:fld>
            <a:endParaRPr lang="en-US"/>
          </a:p>
        </p:txBody>
      </p:sp>
    </p:spTree>
    <p:extLst>
      <p:ext uri="{BB962C8B-B14F-4D97-AF65-F5344CB8AC3E}">
        <p14:creationId xmlns:p14="http://schemas.microsoft.com/office/powerpoint/2010/main" val="1111984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50</a:t>
            </a:fld>
            <a:endParaRPr lang="en-US"/>
          </a:p>
        </p:txBody>
      </p:sp>
    </p:spTree>
    <p:extLst>
      <p:ext uri="{BB962C8B-B14F-4D97-AF65-F5344CB8AC3E}">
        <p14:creationId xmlns:p14="http://schemas.microsoft.com/office/powerpoint/2010/main" val="635205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61</a:t>
            </a:fld>
            <a:endParaRPr lang="en-US"/>
          </a:p>
        </p:txBody>
      </p:sp>
    </p:spTree>
    <p:extLst>
      <p:ext uri="{BB962C8B-B14F-4D97-AF65-F5344CB8AC3E}">
        <p14:creationId xmlns:p14="http://schemas.microsoft.com/office/powerpoint/2010/main" val="180250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77</a:t>
            </a:fld>
            <a:endParaRPr lang="en-US"/>
          </a:p>
        </p:txBody>
      </p:sp>
    </p:spTree>
    <p:extLst>
      <p:ext uri="{BB962C8B-B14F-4D97-AF65-F5344CB8AC3E}">
        <p14:creationId xmlns:p14="http://schemas.microsoft.com/office/powerpoint/2010/main" val="1099179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78</a:t>
            </a:fld>
            <a:endParaRPr lang="en-US" altLang="en-US"/>
          </a:p>
        </p:txBody>
      </p:sp>
    </p:spTree>
    <p:extLst>
      <p:ext uri="{BB962C8B-B14F-4D97-AF65-F5344CB8AC3E}">
        <p14:creationId xmlns:p14="http://schemas.microsoft.com/office/powerpoint/2010/main" val="1656502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4259489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2367009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a:t>Kayla</a:t>
            </a:r>
          </a:p>
          <a:p>
            <a:pPr lvl="0"/>
            <a:r>
              <a:rPr lang="en-US" sz="1200" b="0" i="0"/>
              <a:t>Political Power: Getting </a:t>
            </a:r>
          </a:p>
          <a:p>
            <a:pPr lvl="0"/>
            <a:r>
              <a:rPr lang="en-US" sz="1200" b="0" i="0"/>
              <a:t>something passed by an elected body​</a:t>
            </a:r>
            <a:endParaRPr lang="en-US" sz="1200"/>
          </a:p>
          <a:p>
            <a:endParaRPr lang="en-US"/>
          </a:p>
          <a:p>
            <a:pPr lvl="0">
              <a:lnSpc>
                <a:spcPct val="100000"/>
              </a:lnSpc>
            </a:pPr>
            <a:r>
              <a:rPr lang="en-US" sz="1200" b="0" i="0"/>
              <a:t>Consumer Power: Ability </a:t>
            </a:r>
          </a:p>
          <a:p>
            <a:pPr lvl="0">
              <a:lnSpc>
                <a:spcPct val="100000"/>
              </a:lnSpc>
            </a:pPr>
            <a:r>
              <a:rPr lang="en-US" sz="1200" b="0" i="0"/>
              <a:t>to conduct a boycott</a:t>
            </a:r>
            <a:r>
              <a:rPr lang="en-US" sz="1600" b="0" i="0"/>
              <a:t>​</a:t>
            </a:r>
            <a:endParaRPr lang="en-US" sz="1600"/>
          </a:p>
          <a:p>
            <a:pPr lvl="0"/>
            <a:r>
              <a:rPr lang="en-US" sz="1200" b="0" i="0"/>
              <a:t>Legal/Regulatory Power: </a:t>
            </a:r>
          </a:p>
          <a:p>
            <a:pPr lvl="0"/>
            <a:r>
              <a:rPr lang="en-US" sz="1200" b="0" i="0"/>
              <a:t>Win in Court/Regulatory Process​</a:t>
            </a:r>
            <a:endParaRPr lang="en-US" sz="1200"/>
          </a:p>
          <a:p>
            <a:endParaRPr lang="en-US"/>
          </a:p>
        </p:txBody>
      </p:sp>
      <p:sp>
        <p:nvSpPr>
          <p:cNvPr id="4" name="Slide Number Placeholder 3"/>
          <p:cNvSpPr>
            <a:spLocks noGrp="1"/>
          </p:cNvSpPr>
          <p:nvPr>
            <p:ph type="sldNum" sz="quarter" idx="5"/>
          </p:nvPr>
        </p:nvSpPr>
        <p:spPr/>
        <p:txBody>
          <a:bodyPr/>
          <a:lstStyle/>
          <a:p>
            <a:fld id="{CC16495F-96D8-422F-8EE1-F7C644250F79}" type="slidenum">
              <a:rPr lang="en-US" smtClean="0"/>
              <a:t>101</a:t>
            </a:fld>
            <a:endParaRPr lang="en-US"/>
          </a:p>
        </p:txBody>
      </p:sp>
    </p:spTree>
    <p:extLst>
      <p:ext uri="{BB962C8B-B14F-4D97-AF65-F5344CB8AC3E}">
        <p14:creationId xmlns:p14="http://schemas.microsoft.com/office/powerpoint/2010/main" val="320383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Kayla – do one thing at a time instead </a:t>
            </a:r>
          </a:p>
        </p:txBody>
      </p:sp>
      <p:sp>
        <p:nvSpPr>
          <p:cNvPr id="4" name="Slide Number Placeholder 3"/>
          <p:cNvSpPr>
            <a:spLocks noGrp="1"/>
          </p:cNvSpPr>
          <p:nvPr>
            <p:ph type="sldNum" sz="quarter" idx="5"/>
          </p:nvPr>
        </p:nvSpPr>
        <p:spPr/>
        <p:txBody>
          <a:bodyPr/>
          <a:lstStyle/>
          <a:p>
            <a:fld id="{CC16495F-96D8-422F-8EE1-F7C644250F79}" type="slidenum">
              <a:rPr lang="en-US" smtClean="0"/>
              <a:t>102</a:t>
            </a:fld>
            <a:endParaRPr lang="en-US"/>
          </a:p>
        </p:txBody>
      </p:sp>
    </p:spTree>
    <p:extLst>
      <p:ext uri="{BB962C8B-B14F-4D97-AF65-F5344CB8AC3E}">
        <p14:creationId xmlns:p14="http://schemas.microsoft.com/office/powerpoint/2010/main" val="1185988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106</a:t>
            </a:fld>
            <a:endParaRPr lang="en-US"/>
          </a:p>
        </p:txBody>
      </p:sp>
    </p:spTree>
    <p:extLst>
      <p:ext uri="{BB962C8B-B14F-4D97-AF65-F5344CB8AC3E}">
        <p14:creationId xmlns:p14="http://schemas.microsoft.com/office/powerpoint/2010/main" val="3915013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9499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118899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1/20/2026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1/20/2026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1/20/2026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1/20/2026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1/20/2026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1.png"/><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8.png"/><Relationship Id="rId4" Type="http://schemas.microsoft.com/office/2017/04/relationships/track" Target="../media/track1.vtt"/></Relationships>
</file>

<file path=ppt/slides/_rels/slide9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blinkist.com/magazine/posts/empowering-words-ella-baker-quotes?utm_source=cpp" TargetMode="Externa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hyperlink" Target="https://time.com/4633460/mlk-day-ella-baker/" TargetMode="External"/></Relationships>
</file>

<file path=ppt/slides/_rels/slide10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5.jpeg"/><Relationship Id="rId7" Type="http://schemas.openxmlformats.org/officeDocument/2006/relationships/diagramColors" Target="../diagrams/colors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486E-993E-4846-95BB-2239D7870551}"/>
              </a:ext>
            </a:extLst>
          </p:cNvPr>
          <p:cNvSpPr>
            <a:spLocks noGrp="1"/>
          </p:cNvSpPr>
          <p:nvPr>
            <p:ph type="title"/>
          </p:nvPr>
        </p:nvSpPr>
        <p:spPr>
          <a:xfrm>
            <a:off x="168499" y="0"/>
            <a:ext cx="10515600" cy="1325563"/>
          </a:xfrm>
        </p:spPr>
        <p:txBody>
          <a:bodyPr>
            <a:normAutofit/>
          </a:bodyPr>
          <a:lstStyle/>
          <a:p>
            <a:r>
              <a:rPr lang="en-US" sz="6600" b="1">
                <a:latin typeface="+mn-lt"/>
              </a:rPr>
              <a:t>ENTRY ACTIVITY</a:t>
            </a:r>
          </a:p>
        </p:txBody>
      </p:sp>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168499" y="1243118"/>
            <a:ext cx="11611377" cy="5108017"/>
          </a:xfrm>
        </p:spPr>
        <p:txBody>
          <a:bodyPr vert="horz" lIns="0" tIns="45720" rIns="0" bIns="45720" rtlCol="0" anchor="t">
            <a:normAutofit/>
          </a:bodyPr>
          <a:lstStyle/>
          <a:p>
            <a:pPr marL="0" indent="0" algn="just">
              <a:buNone/>
            </a:pPr>
            <a:r>
              <a:rPr lang="en-US" sz="6000"/>
              <a:t>Each of you will get a card that has information about HBCUs and/or a minority serving institution. Take a moment to read it for understanding and be prepared to share your card with others later in the morning.</a:t>
            </a:r>
            <a:endParaRPr lang="en-US" sz="6000">
              <a:ea typeface="Calibri"/>
              <a:cs typeface="Calibri"/>
            </a:endParaRPr>
          </a:p>
        </p:txBody>
      </p:sp>
    </p:spTree>
    <p:extLst>
      <p:ext uri="{BB962C8B-B14F-4D97-AF65-F5344CB8AC3E}">
        <p14:creationId xmlns:p14="http://schemas.microsoft.com/office/powerpoint/2010/main" val="290831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5AE6C737-FF55-4064-94B7-0B21D2EB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a:t>Organizing on HBCU Campuses </a:t>
            </a:r>
            <a:br>
              <a:rPr lang="en-US" sz="5000" b="1" cap="none"/>
            </a:br>
            <a:br>
              <a:rPr lang="en-US" sz="5000" b="1"/>
            </a:br>
            <a:r>
              <a:rPr lang="en-US" sz="5000" b="1"/>
              <a:t>Day 1</a:t>
            </a:r>
            <a:endParaRPr lang="en-US" sz="5000" b="1" i="1" cap="none"/>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cxnSp>
        <p:nvCxnSpPr>
          <p:cNvPr id="29" name="Straight Connector 28">
            <a:extLst>
              <a:ext uri="{FF2B5EF4-FFF2-40B4-BE49-F238E27FC236}">
                <a16:creationId xmlns:a16="http://schemas.microsoft.com/office/drawing/2014/main" id="{6B5B1DD8-6224-4137-8621-32982B00F9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8218D9F-38B6-4AE0-9051-5434D19A5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2D3DCA99-84AF-487A-BF72-91C5FA6B0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401129" y="796106"/>
            <a:ext cx="8422178" cy="18686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Organizing on HBCU and MSI Campuses</a:t>
            </a:r>
            <a:endParaRPr lang="en-US"/>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268941" y="204055"/>
            <a:ext cx="3143238" cy="3654300"/>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68898" y="4166304"/>
            <a:ext cx="11649635" cy="2117913"/>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a:solidFill>
                  <a:schemeClr val="tx1"/>
                </a:solidFill>
                <a:ea typeface="+mj-lt"/>
                <a:cs typeface="+mj-lt"/>
              </a:rPr>
              <a:t>By attending this training, you confirm that you are a NEA affiliate staff member. The information you receive here is only for your use in your capacity as an NEA affiliate staff member.</a:t>
            </a:r>
            <a:endParaRPr lang="en-US">
              <a:solidFill>
                <a:schemeClr val="tx1"/>
              </a:solidFill>
              <a:ea typeface="Calibri Light"/>
              <a:cs typeface="Calibri Light"/>
            </a:endParaRPr>
          </a:p>
          <a:p>
            <a:pPr>
              <a:lnSpc>
                <a:spcPct val="100000"/>
              </a:lnSpc>
            </a:pPr>
            <a:r>
              <a:rPr lang="en-US">
                <a:solidFill>
                  <a:schemeClr val="tx1"/>
                </a:solidFill>
                <a:ea typeface="+mj-lt"/>
                <a:cs typeface="+mj-lt"/>
              </a:rPr>
              <a:t>This training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a:t>
            </a:r>
            <a:endParaRPr lang="en-US">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178" y="258958"/>
            <a:ext cx="8422178" cy="919232"/>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 NEA Standards of Conduct</a:t>
            </a:r>
            <a:endParaRPr lang="en-US"/>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406350" y="1165924"/>
            <a:ext cx="2256321" cy="2642464"/>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7" y="1143290"/>
            <a:ext cx="8963896" cy="5140927"/>
          </a:xfrm>
          <a:prstGeom prst="rect">
            <a:avLst/>
          </a:prstGeom>
          <a:ln>
            <a:solidFill>
              <a:srgbClr val="4472C4"/>
            </a:solidFill>
          </a:ln>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800" dirty="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a:t>
            </a:r>
            <a:r>
              <a:rPr lang="en-US" sz="2800" dirty="0" err="1">
                <a:solidFill>
                  <a:schemeClr val="tx1"/>
                </a:solidFill>
                <a:ea typeface="+mj-lt"/>
                <a:cs typeface="+mj-lt"/>
              </a:rPr>
              <a:t>willl</a:t>
            </a:r>
            <a:r>
              <a:rPr lang="en-US" sz="2800" dirty="0">
                <a:solidFill>
                  <a:schemeClr val="tx1"/>
                </a:solidFill>
                <a:ea typeface="+mj-lt"/>
                <a:cs typeface="+mj-lt"/>
              </a:rPr>
              <a:t> not be tolerated. If you have experience any discriminatory or harassing behavior, please contact NEA Executive Committee members Robert Rodriguez or Christine Sampson-Clark to report the incident. Thank you for your commitment to ensuring a positive event for all. </a:t>
            </a:r>
            <a:endParaRPr lang="en-US" sz="2800" dirty="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37834" y="-8937"/>
            <a:ext cx="11484633" cy="702303"/>
          </a:xfrm>
        </p:spPr>
        <p:txBody>
          <a:bodyPr>
            <a:normAutofit fontScale="90000"/>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37834" y="584616"/>
            <a:ext cx="12054166" cy="5931169"/>
          </a:xfrm>
        </p:spPr>
        <p:txBody>
          <a:bodyPr vert="horz" lIns="0" tIns="45720" rIns="0" bIns="45720" rtlCol="0" anchor="t">
            <a:normAutofit/>
          </a:bodyPr>
          <a:lstStyle/>
          <a:p>
            <a:r>
              <a:rPr lang="en-US"/>
              <a:t>We acknowledge the long history of systemic racism, oppression, and genocide that has shaped the land on which we stand today. This land was once home to Indigenous peoples who lived in harmony with their environment for millennia. Their sacred sites, cultural practices, cultural practices, and deep connections to the land were violently disrupted by colonial policies that sought to erase their existence. The forced removal, displacement, and dispossession of Indigenous communities from their ancestral lands continue to have lasting impacts on their social, cultural, and economic well-being.</a:t>
            </a:r>
          </a:p>
          <a:p>
            <a:pPr marL="0" indent="0">
              <a:buNone/>
            </a:pPr>
            <a:r>
              <a:rPr lang="en-US"/>
              <a:t>We also acknowledge the trauma inflicted upon those who were trafficked, forced into servitude, or made undocumented through colonial and federal practices. This includes Indigenous peoples, enslaved Africans, and other marginalized groups who were brought to this land against their will, enduring systemic violence and exploitation.</a:t>
            </a:r>
          </a:p>
          <a:p>
            <a:r>
              <a:rPr lang="en-US"/>
              <a:t>We recognize that the United States was built on the backs of enslaved Black people, whose labor and sacrifices were exploited to build the foundations of this nation. The contributions of enslaved Black people, along with the struggles and perseverance of other immigrant communities throughout history, have been essential to the development of this country. Yet, their labor and humanity were often dehumanized, and their rights stripped away, perpetuating cycles of inequality and injustice that persist today.</a:t>
            </a:r>
          </a:p>
          <a:p>
            <a:r>
              <a:rPr lang="en-US"/>
              <a:t>We stand in solidarity with the ongoing efforts of Indigenous peoples, Black communities, and all marginalized groups fighting for justice, reparations, and the healing of the wounds inflicted by these histories of colonization, enslavement, and systemic oppression. We are committed to learning, unlearning, and working towards a more just, equitable, and inclusive future.</a:t>
            </a: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486400" y="408700"/>
            <a:ext cx="6543040" cy="5770213"/>
          </a:xfrm>
        </p:spPr>
        <p:txBody>
          <a:bodyPr>
            <a:normAutofit lnSpcReduction="10000"/>
          </a:bodyPr>
          <a:lstStyle/>
          <a:p>
            <a:pPr>
              <a:buFont typeface="Wingdings" panose="020F0502020204030204" pitchFamily="34" charset="0"/>
              <a:buChar char="Ø"/>
            </a:pPr>
            <a:r>
              <a:rPr lang="en-US" sz="3600" b="1">
                <a:ea typeface="Calibri" panose="020F0502020204030204"/>
                <a:cs typeface="Calibri" panose="020F0502020204030204"/>
              </a:rPr>
              <a:t> </a:t>
            </a:r>
            <a:r>
              <a:rPr lang="en-US" sz="2800" b="1">
                <a:ea typeface="Calibri" panose="020F0502020204030204"/>
                <a:cs typeface="Calibri" panose="020F0502020204030204"/>
              </a:rPr>
              <a:t> </a:t>
            </a:r>
            <a:r>
              <a:rPr lang="en-US" sz="3600" b="1">
                <a:ea typeface="Calibri" panose="020F0502020204030204"/>
                <a:cs typeface="Calibri" panose="020F0502020204030204"/>
              </a:rPr>
              <a:t>Staff and Members in Same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487363" y="1372870"/>
            <a:ext cx="4623435" cy="3126740"/>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94429" y="662565"/>
            <a:ext cx="11836297" cy="10219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tx1">
                    <a:lumMod val="65000"/>
                    <a:lumOff val="35000"/>
                  </a:schemeClr>
                </a:solidFill>
                <a:latin typeface="Arial"/>
                <a:ea typeface="Arial"/>
                <a:cs typeface="Arial"/>
                <a:sym typeface="Arial"/>
              </a:rPr>
              <a:t>Why we are here:</a:t>
            </a:r>
            <a:br>
              <a:rPr lang="en-US" sz="5400" b="1">
                <a:latin typeface="Arial"/>
                <a:ea typeface="Arial"/>
                <a:cs typeface="Arial"/>
              </a:rPr>
            </a:br>
            <a:r>
              <a:rPr lang="en-US" sz="5400" b="1">
                <a:solidFill>
                  <a:schemeClr val="tx1">
                    <a:lumMod val="65000"/>
                    <a:lumOff val="35000"/>
                  </a:schemeClr>
                </a:solidFill>
                <a:latin typeface="Arial"/>
                <a:ea typeface="Arial"/>
                <a:cs typeface="Arial"/>
                <a:sym typeface="Arial"/>
              </a:rPr>
              <a:t>NEA’s Framework For Change</a:t>
            </a:r>
            <a:endParaRPr lang="en-US" sz="5400" b="1" i="0" u="none" strike="noStrike" cap="none" baseline="0">
              <a:solidFill>
                <a:schemeClr val="tx1">
                  <a:lumMod val="65000"/>
                  <a:lumOff val="35000"/>
                </a:schemeClr>
              </a:solidFill>
              <a:latin typeface="Arial"/>
              <a:ea typeface="Arial"/>
              <a:cs typeface="Arial"/>
              <a:sym typeface="Arial"/>
            </a:endParaRPr>
          </a:p>
        </p:txBody>
      </p:sp>
      <p:graphicFrame>
        <p:nvGraphicFramePr>
          <p:cNvPr id="6" name="Content Placeholder 6"/>
          <p:cNvGraphicFramePr>
            <a:graphicFrameLocks/>
          </p:cNvGraphicFramePr>
          <p:nvPr/>
        </p:nvGraphicFramePr>
        <p:xfrm>
          <a:off x="1157158" y="1828800"/>
          <a:ext cx="9953884" cy="3678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8400"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02167" y="1384915"/>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sz="2800">
                <a:solidFill>
                  <a:schemeClr val="dk1"/>
                </a:solidFill>
              </a:rPr>
              <a:t>Questions to Ask</a:t>
            </a:r>
            <a:endParaRPr sz="2800">
              <a:solidFill>
                <a:schemeClr val="dk1"/>
              </a:solidFill>
            </a:endParaRPr>
          </a:p>
          <a:p>
            <a:pPr marL="0" indent="0">
              <a:spcBef>
                <a:spcPts val="640"/>
              </a:spcBef>
              <a:buNone/>
            </a:pPr>
            <a:r>
              <a:rPr lang="en-US" sz="2800">
                <a:solidFill>
                  <a:schemeClr val="dk1"/>
                </a:solidFill>
              </a:rPr>
              <a:t>Bathroom</a:t>
            </a:r>
            <a:endParaRPr sz="2800">
              <a:solidFill>
                <a:schemeClr val="dk1"/>
              </a:solidFill>
            </a:endParaRPr>
          </a:p>
          <a:p>
            <a:pPr marL="0" indent="0">
              <a:spcBef>
                <a:spcPts val="640"/>
              </a:spcBef>
              <a:buNone/>
            </a:pPr>
            <a:r>
              <a:rPr lang="en-US" sz="2800">
                <a:solidFill>
                  <a:schemeClr val="dk1"/>
                </a:solidFill>
              </a:rPr>
              <a:t>Materials </a:t>
            </a:r>
            <a:endParaRPr sz="2800">
              <a:solidFill>
                <a:schemeClr val="dk1"/>
              </a:solidFill>
            </a:endParaRPr>
          </a:p>
          <a:p>
            <a:pPr marL="0" indent="0">
              <a:spcBef>
                <a:spcPts val="640"/>
              </a:spcBef>
              <a:buNone/>
            </a:pPr>
            <a:r>
              <a:rPr lang="en-US" sz="2800">
                <a:solidFill>
                  <a:schemeClr val="dk1"/>
                </a:solidFill>
              </a:rPr>
              <a:t>Food</a:t>
            </a:r>
            <a:endParaRPr sz="2800">
              <a:solidFill>
                <a:schemeClr val="dk1"/>
              </a:solidFill>
            </a:endParaRPr>
          </a:p>
          <a:p>
            <a:pPr marL="0" indent="0">
              <a:spcBef>
                <a:spcPts val="640"/>
              </a:spcBef>
              <a:buNone/>
            </a:pPr>
            <a:r>
              <a:rPr lang="en-US" sz="2800">
                <a:solidFill>
                  <a:schemeClr val="dk1"/>
                </a:solidFill>
              </a:rPr>
              <a:t>Room Temperature</a:t>
            </a:r>
            <a:endParaRPr sz="2800">
              <a:solidFill>
                <a:schemeClr val="dk1"/>
              </a:solidFill>
            </a:endParaRPr>
          </a:p>
          <a:p>
            <a:pPr marL="0" indent="0">
              <a:spcBef>
                <a:spcPts val="640"/>
              </a:spcBef>
              <a:buNone/>
            </a:pPr>
            <a:r>
              <a:rPr lang="en-US" sz="2800"/>
              <a:t>Karla </a:t>
            </a:r>
            <a:r>
              <a:rPr lang="en-US" sz="2800">
                <a:solidFill>
                  <a:schemeClr val="dk1"/>
                </a:solidFill>
              </a:rPr>
              <a:t>as a Resource</a:t>
            </a:r>
            <a:endParaRPr lang="en-US" sz="2800">
              <a:solidFill>
                <a:schemeClr val="dk1"/>
              </a:solidFill>
              <a:cs typeface="Calibri"/>
            </a:endParaRPr>
          </a:p>
          <a:p>
            <a:pPr marL="0" indent="0">
              <a:spcBef>
                <a:spcPts val="640"/>
              </a:spcBef>
              <a:buNone/>
            </a:pPr>
            <a:r>
              <a:rPr lang="en-US" sz="2800">
                <a:solidFill>
                  <a:schemeClr val="dk1"/>
                </a:solidFill>
              </a:rPr>
              <a:t>Travel</a:t>
            </a:r>
            <a:endParaRPr lang="en-US" sz="2800">
              <a:solidFill>
                <a:schemeClr val="dk1"/>
              </a:solidFill>
              <a:cs typeface="Calibri"/>
            </a:endParaRPr>
          </a:p>
          <a:p>
            <a:pPr marL="0" indent="0">
              <a:spcBef>
                <a:spcPts val="640"/>
              </a:spcBef>
              <a:buNone/>
            </a:pPr>
            <a:endParaRPr lang="en-US" sz="2800">
              <a:solidFill>
                <a:schemeClr val="dk1"/>
              </a:solidFill>
              <a:ea typeface="Calibri"/>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295400"/>
            <a:ext cx="7011988" cy="4969360"/>
          </a:xfrm>
          <a:prstGeom prst="rect">
            <a:avLst/>
          </a:prstGeom>
        </p:spPr>
      </p:pic>
    </p:spTree>
    <p:extLst>
      <p:ext uri="{BB962C8B-B14F-4D97-AF65-F5344CB8AC3E}">
        <p14:creationId xmlns:p14="http://schemas.microsoft.com/office/powerpoint/2010/main" val="81398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4428" y="0"/>
            <a:ext cx="4746848" cy="6858001"/>
          </a:xfrm>
        </p:spPr>
        <p:txBody>
          <a:bodyPr vert="horz" lIns="0" tIns="45720" rIns="0" bIns="45720" rtlCol="0" anchor="t">
            <a:normAutofit lnSpcReduction="10000"/>
          </a:bodyPr>
          <a:lstStyle/>
          <a:p>
            <a:pPr marL="0" indent="0">
              <a:buNone/>
            </a:pPr>
            <a:r>
              <a:rPr lang="en-US" sz="3550" b="1">
                <a:solidFill>
                  <a:schemeClr val="tx2"/>
                </a:solidFill>
              </a:rPr>
              <a:t>Day 1 </a:t>
            </a:r>
          </a:p>
          <a:p>
            <a:pPr marL="0" indent="0">
              <a:buNone/>
            </a:pPr>
            <a:endParaRPr lang="en-US" sz="3300" b="1">
              <a:solidFill>
                <a:schemeClr val="tx2"/>
              </a:solidFill>
            </a:endParaRPr>
          </a:p>
          <a:p>
            <a:pPr marL="0" indent="0">
              <a:buNone/>
            </a:pPr>
            <a:r>
              <a:rPr lang="en-US" sz="3300">
                <a:solidFill>
                  <a:schemeClr val="tx2"/>
                </a:solidFill>
              </a:rPr>
              <a:t>7:30-8:30 Breakfast</a:t>
            </a:r>
            <a:endParaRPr lang="en-US" sz="3300">
              <a:solidFill>
                <a:schemeClr val="tx2"/>
              </a:solidFill>
              <a:ea typeface="Calibri"/>
              <a:cs typeface="Calibri"/>
            </a:endParaRPr>
          </a:p>
          <a:p>
            <a:pPr marL="0" indent="0">
              <a:buNone/>
            </a:pPr>
            <a:r>
              <a:rPr lang="en-US" sz="3300">
                <a:solidFill>
                  <a:schemeClr val="tx2"/>
                </a:solidFill>
              </a:rPr>
              <a:t>8:30 Convene</a:t>
            </a:r>
            <a:endParaRPr lang="en-US" sz="3300">
              <a:solidFill>
                <a:schemeClr val="tx2"/>
              </a:solidFill>
              <a:ea typeface="Calibri"/>
              <a:cs typeface="Calibri"/>
            </a:endParaRPr>
          </a:p>
          <a:p>
            <a:pPr marL="0" indent="0">
              <a:buNone/>
            </a:pPr>
            <a:r>
              <a:rPr lang="en-US" sz="3300">
                <a:solidFill>
                  <a:schemeClr val="tx2"/>
                </a:solidFill>
              </a:rPr>
              <a:t>10:20-10:35 Break</a:t>
            </a:r>
          </a:p>
          <a:p>
            <a:pPr marL="0" indent="0">
              <a:buNone/>
            </a:pPr>
            <a:r>
              <a:rPr lang="en-US" sz="3300">
                <a:solidFill>
                  <a:schemeClr val="tx2"/>
                </a:solidFill>
                <a:ea typeface="Calibri"/>
                <a:cs typeface="Calibri"/>
              </a:rPr>
              <a:t>10:35-12:00 -Content</a:t>
            </a:r>
          </a:p>
          <a:p>
            <a:pPr marL="0" indent="0">
              <a:buNone/>
            </a:pPr>
            <a:r>
              <a:rPr lang="en-US" sz="3300">
                <a:solidFill>
                  <a:schemeClr val="tx2"/>
                </a:solidFill>
              </a:rPr>
              <a:t>12:00- 1:00 LUNCH</a:t>
            </a:r>
          </a:p>
          <a:p>
            <a:pPr marL="0" indent="0">
              <a:buNone/>
            </a:pPr>
            <a:r>
              <a:rPr lang="en-US" sz="3300">
                <a:solidFill>
                  <a:schemeClr val="tx2"/>
                </a:solidFill>
                <a:ea typeface="Calibri"/>
                <a:cs typeface="Calibri"/>
              </a:rPr>
              <a:t>1:00-2:15 Content</a:t>
            </a:r>
          </a:p>
          <a:p>
            <a:pPr marL="0" indent="0">
              <a:buNone/>
            </a:pPr>
            <a:r>
              <a:rPr lang="en-US" sz="3300">
                <a:solidFill>
                  <a:schemeClr val="tx2"/>
                </a:solidFill>
              </a:rPr>
              <a:t>2:45-3:00 Break</a:t>
            </a:r>
          </a:p>
          <a:p>
            <a:pPr marL="0" indent="0">
              <a:buNone/>
            </a:pPr>
            <a:r>
              <a:rPr lang="en-US" sz="3300">
                <a:solidFill>
                  <a:schemeClr val="tx2"/>
                </a:solidFill>
                <a:ea typeface="Calibri"/>
                <a:cs typeface="Calibri"/>
              </a:rPr>
              <a:t>3:00-4:30 Content</a:t>
            </a:r>
          </a:p>
          <a:p>
            <a:pPr marL="0" indent="0">
              <a:buNone/>
            </a:pPr>
            <a:r>
              <a:rPr lang="en-US" sz="3300">
                <a:solidFill>
                  <a:schemeClr val="tx2"/>
                </a:solidFill>
              </a:rPr>
              <a:t>5:00 Adjourn</a:t>
            </a:r>
            <a:endParaRPr lang="en-US" sz="3300">
              <a:solidFill>
                <a:schemeClr val="tx2"/>
              </a:solidFill>
              <a:ea typeface="Calibri"/>
              <a:cs typeface="Calibri"/>
            </a:endParaRP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3FC92-A0BE-8570-6381-89EA1A3BB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9CE9F-1695-A891-DE4C-97E34137E320}"/>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49FDEBA6-18F1-BB79-C7EC-E5580A5A689D}"/>
              </a:ext>
            </a:extLst>
          </p:cNvPr>
          <p:cNvSpPr>
            <a:spLocks noGrp="1"/>
          </p:cNvSpPr>
          <p:nvPr>
            <p:ph idx="1"/>
          </p:nvPr>
        </p:nvSpPr>
        <p:spPr>
          <a:xfrm>
            <a:off x="4924428" y="33090"/>
            <a:ext cx="6558038" cy="6824911"/>
          </a:xfrm>
        </p:spPr>
        <p:txBody>
          <a:bodyPr vert="horz" lIns="0" tIns="45720" rIns="0" bIns="45720" rtlCol="0" anchor="t">
            <a:normAutofit fontScale="92500" lnSpcReduction="10000"/>
          </a:bodyPr>
          <a:lstStyle/>
          <a:p>
            <a:pPr marL="0" indent="0">
              <a:buNone/>
            </a:pPr>
            <a:r>
              <a:rPr lang="en-US" sz="3550" b="1">
                <a:solidFill>
                  <a:schemeClr val="tx2"/>
                </a:solidFill>
              </a:rPr>
              <a:t>Day 2 </a:t>
            </a:r>
          </a:p>
          <a:p>
            <a:pPr marL="0" indent="0">
              <a:buNone/>
            </a:pPr>
            <a:endParaRPr lang="en-US" sz="3300" b="1">
              <a:solidFill>
                <a:schemeClr val="tx2"/>
              </a:solidFill>
            </a:endParaRPr>
          </a:p>
          <a:p>
            <a:pPr marL="0" indent="0">
              <a:buNone/>
            </a:pPr>
            <a:r>
              <a:rPr lang="en-US" sz="3300">
                <a:solidFill>
                  <a:schemeClr val="tx2"/>
                </a:solidFill>
              </a:rPr>
              <a:t>7:30-8:30 Breakfast</a:t>
            </a:r>
            <a:endParaRPr lang="en-US" sz="3300">
              <a:solidFill>
                <a:schemeClr val="tx2"/>
              </a:solidFill>
              <a:ea typeface="Calibri"/>
              <a:cs typeface="Calibri"/>
            </a:endParaRPr>
          </a:p>
          <a:p>
            <a:pPr marL="0" indent="0">
              <a:buNone/>
            </a:pPr>
            <a:r>
              <a:rPr lang="en-US" sz="3300">
                <a:solidFill>
                  <a:schemeClr val="tx2"/>
                </a:solidFill>
              </a:rPr>
              <a:t>8:30 Convene</a:t>
            </a:r>
          </a:p>
          <a:p>
            <a:pPr marL="0" indent="0">
              <a:buNone/>
            </a:pPr>
            <a:r>
              <a:rPr lang="en-US" sz="3300">
                <a:solidFill>
                  <a:schemeClr val="tx2"/>
                </a:solidFill>
                <a:ea typeface="Calibri"/>
                <a:cs typeface="Calibri"/>
              </a:rPr>
              <a:t>8:30-10:15 Content</a:t>
            </a:r>
          </a:p>
          <a:p>
            <a:pPr marL="0" indent="0">
              <a:buNone/>
            </a:pPr>
            <a:r>
              <a:rPr lang="en-US" sz="3300">
                <a:solidFill>
                  <a:schemeClr val="tx2"/>
                </a:solidFill>
              </a:rPr>
              <a:t>10:15-10:30 Break</a:t>
            </a:r>
          </a:p>
          <a:p>
            <a:pPr marL="0" indent="0">
              <a:buNone/>
            </a:pPr>
            <a:r>
              <a:rPr lang="en-US" sz="3300">
                <a:solidFill>
                  <a:schemeClr val="tx2"/>
                </a:solidFill>
                <a:ea typeface="Calibri"/>
                <a:cs typeface="Calibri"/>
              </a:rPr>
              <a:t>10:30-12:00 Content</a:t>
            </a:r>
          </a:p>
          <a:p>
            <a:pPr marL="0" indent="0">
              <a:buNone/>
            </a:pPr>
            <a:r>
              <a:rPr lang="en-US" sz="3300">
                <a:solidFill>
                  <a:schemeClr val="tx2"/>
                </a:solidFill>
              </a:rPr>
              <a:t>12:00- 1:00 LUNCH</a:t>
            </a:r>
          </a:p>
          <a:p>
            <a:pPr marL="0" indent="0">
              <a:buNone/>
            </a:pPr>
            <a:r>
              <a:rPr lang="en-US" sz="3300">
                <a:solidFill>
                  <a:schemeClr val="tx2"/>
                </a:solidFill>
                <a:ea typeface="Calibri"/>
                <a:cs typeface="Calibri"/>
              </a:rPr>
              <a:t>1:00-2:15 Content</a:t>
            </a:r>
          </a:p>
          <a:p>
            <a:pPr marL="0" indent="0">
              <a:buNone/>
            </a:pPr>
            <a:r>
              <a:rPr lang="en-US" sz="3300">
                <a:solidFill>
                  <a:schemeClr val="tx2"/>
                </a:solidFill>
                <a:ea typeface="Calibri"/>
                <a:cs typeface="Calibri"/>
              </a:rPr>
              <a:t>2:15-2:30 Break </a:t>
            </a:r>
          </a:p>
          <a:p>
            <a:pPr marL="0" indent="0">
              <a:buNone/>
            </a:pPr>
            <a:r>
              <a:rPr lang="en-US" sz="3300">
                <a:solidFill>
                  <a:schemeClr val="tx2"/>
                </a:solidFill>
                <a:ea typeface="Calibri"/>
                <a:cs typeface="Calibri"/>
              </a:rPr>
              <a:t>2:30-4:30 Content</a:t>
            </a:r>
          </a:p>
          <a:p>
            <a:pPr marL="0" indent="0">
              <a:buNone/>
            </a:pPr>
            <a:r>
              <a:rPr lang="en-US" sz="3300">
                <a:solidFill>
                  <a:schemeClr val="tx2"/>
                </a:solidFill>
              </a:rPr>
              <a:t>5:00 Adjourn</a:t>
            </a:r>
            <a:endParaRPr lang="en-US" sz="3300">
              <a:solidFill>
                <a:schemeClr val="tx2"/>
              </a:solidFill>
              <a:ea typeface="Calibri"/>
              <a:cs typeface="Calibri"/>
            </a:endParaRPr>
          </a:p>
          <a:p>
            <a:pPr marL="0" indent="0">
              <a:buNone/>
            </a:pPr>
            <a:endParaRPr lang="en-US" sz="3599"/>
          </a:p>
        </p:txBody>
      </p:sp>
      <p:sp>
        <p:nvSpPr>
          <p:cNvPr id="5" name="Text Placeholder 4">
            <a:extLst>
              <a:ext uri="{FF2B5EF4-FFF2-40B4-BE49-F238E27FC236}">
                <a16:creationId xmlns:a16="http://schemas.microsoft.com/office/drawing/2014/main" id="{2C570D90-CB30-F9E2-06E9-DDB4578D2261}"/>
              </a:ext>
            </a:extLst>
          </p:cNvPr>
          <p:cNvSpPr>
            <a:spLocks noGrp="1"/>
          </p:cNvSpPr>
          <p:nvPr>
            <p:ph type="body" sz="half" idx="2"/>
          </p:nvPr>
        </p:nvSpPr>
        <p:spPr/>
        <p:txBody>
          <a:bodyPr/>
          <a:lstStyle/>
          <a:p>
            <a:endParaRPr lang="en-US"/>
          </a:p>
        </p:txBody>
      </p:sp>
      <p:pic>
        <p:nvPicPr>
          <p:cNvPr id="3074" name="Picture 2" descr="The meaning of social justice unionism | SocialistWorker.org">
            <a:extLst>
              <a:ext uri="{FF2B5EF4-FFF2-40B4-BE49-F238E27FC236}">
                <a16:creationId xmlns:a16="http://schemas.microsoft.com/office/drawing/2014/main" id="{A44F8721-DD9F-2438-16AB-AB1322C106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B7E3F60-E0F1-E784-17CB-DCA5C13A0DC6}"/>
              </a:ext>
            </a:extLst>
          </p:cNvPr>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36411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E363-A2C1-B3C0-C64A-D76934749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2D01D-A14C-E55E-05B9-FF1EA4735848}"/>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512C20B1-C931-B2A1-DBFB-70F478E5BDF2}"/>
              </a:ext>
            </a:extLst>
          </p:cNvPr>
          <p:cNvSpPr>
            <a:spLocks noGrp="1"/>
          </p:cNvSpPr>
          <p:nvPr>
            <p:ph idx="1"/>
          </p:nvPr>
        </p:nvSpPr>
        <p:spPr>
          <a:xfrm>
            <a:off x="4924428" y="591672"/>
            <a:ext cx="3316633" cy="6266329"/>
          </a:xfrm>
        </p:spPr>
        <p:txBody>
          <a:bodyPr vert="horz" lIns="0" tIns="45720" rIns="0" bIns="45720" rtlCol="0" anchor="t">
            <a:normAutofit/>
          </a:bodyPr>
          <a:lstStyle/>
          <a:p>
            <a:pPr marL="0" indent="0">
              <a:buNone/>
            </a:pPr>
            <a:endParaRPr lang="en-US" sz="3550" b="1">
              <a:solidFill>
                <a:schemeClr val="tx2"/>
              </a:solidFill>
              <a:ea typeface="Calibri"/>
              <a:cs typeface="Calibri"/>
            </a:endParaRPr>
          </a:p>
          <a:p>
            <a:pPr marL="0" indent="0">
              <a:buNone/>
            </a:pPr>
            <a:endParaRPr lang="en-US" sz="3599"/>
          </a:p>
        </p:txBody>
      </p:sp>
      <p:sp>
        <p:nvSpPr>
          <p:cNvPr id="5" name="Text Placeholder 4">
            <a:extLst>
              <a:ext uri="{FF2B5EF4-FFF2-40B4-BE49-F238E27FC236}">
                <a16:creationId xmlns:a16="http://schemas.microsoft.com/office/drawing/2014/main" id="{84FA2258-BCBB-1A16-7084-19E766B80E2F}"/>
              </a:ext>
            </a:extLst>
          </p:cNvPr>
          <p:cNvSpPr>
            <a:spLocks noGrp="1"/>
          </p:cNvSpPr>
          <p:nvPr>
            <p:ph type="body" sz="half" idx="2"/>
          </p:nvPr>
        </p:nvSpPr>
        <p:spPr/>
        <p:txBody>
          <a:bodyPr/>
          <a:lstStyle/>
          <a:p>
            <a:endParaRPr lang="en-US"/>
          </a:p>
        </p:txBody>
      </p:sp>
      <p:pic>
        <p:nvPicPr>
          <p:cNvPr id="3074" name="Picture 2" descr="The meaning of social justice unionism | SocialistWorker.org">
            <a:extLst>
              <a:ext uri="{FF2B5EF4-FFF2-40B4-BE49-F238E27FC236}">
                <a16:creationId xmlns:a16="http://schemas.microsoft.com/office/drawing/2014/main" id="{DC0689A9-E2BD-B824-E282-AB6F421920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4F99177A-D435-31C4-9F9A-2202285CB367}"/>
              </a:ext>
            </a:extLst>
          </p:cNvPr>
          <p:cNvSpPr>
            <a:spLocks noGrp="1"/>
          </p:cNvSpPr>
          <p:nvPr>
            <p:ph type="sldNum" sz="quarter" idx="12"/>
          </p:nvPr>
        </p:nvSpPr>
        <p:spPr/>
        <p:txBody>
          <a:bodyPr/>
          <a:lstStyle/>
          <a:p>
            <a:fld id="{5414DF46-E7D2-4146-95BA-57A23C39CF98}" type="slidenum">
              <a:rPr lang="en-US" smtClean="0"/>
              <a:t>11</a:t>
            </a:fld>
            <a:endParaRPr lang="en-US"/>
          </a:p>
        </p:txBody>
      </p:sp>
      <p:sp>
        <p:nvSpPr>
          <p:cNvPr id="7" name="Content Placeholder 2">
            <a:extLst>
              <a:ext uri="{FF2B5EF4-FFF2-40B4-BE49-F238E27FC236}">
                <a16:creationId xmlns:a16="http://schemas.microsoft.com/office/drawing/2014/main" id="{102B1AB3-C7D6-00A2-F5F4-8391089A86C0}"/>
              </a:ext>
            </a:extLst>
          </p:cNvPr>
          <p:cNvSpPr txBox="1">
            <a:spLocks/>
          </p:cNvSpPr>
          <p:nvPr/>
        </p:nvSpPr>
        <p:spPr>
          <a:xfrm>
            <a:off x="5056376" y="194267"/>
            <a:ext cx="6441080" cy="6266329"/>
          </a:xfrm>
          <a:prstGeom prst="rect">
            <a:avLst/>
          </a:prstGeom>
        </p:spPr>
        <p:txBody>
          <a:bodyPr vert="horz" lIns="0" tIns="45708" rIns="0" bIns="45708"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50" b="1">
                <a:solidFill>
                  <a:schemeClr val="tx2"/>
                </a:solidFill>
              </a:rPr>
              <a:t>Day 3</a:t>
            </a:r>
          </a:p>
          <a:p>
            <a:pPr marL="0" indent="0">
              <a:buNone/>
            </a:pPr>
            <a:endParaRPr lang="en-US" sz="3599" b="1">
              <a:solidFill>
                <a:schemeClr val="tx2"/>
              </a:solidFill>
            </a:endParaRPr>
          </a:p>
          <a:p>
            <a:pPr marL="0" indent="0">
              <a:buNone/>
            </a:pPr>
            <a:r>
              <a:rPr lang="en-US" sz="3550">
                <a:solidFill>
                  <a:schemeClr val="tx2"/>
                </a:solidFill>
              </a:rPr>
              <a:t>7:30-8:30 Breakfast</a:t>
            </a:r>
            <a:endParaRPr lang="en-US" sz="3550">
              <a:solidFill>
                <a:schemeClr val="tx2"/>
              </a:solidFill>
              <a:ea typeface="Calibri"/>
              <a:cs typeface="Calibri"/>
            </a:endParaRPr>
          </a:p>
          <a:p>
            <a:pPr marL="0" indent="0">
              <a:buNone/>
            </a:pPr>
            <a:r>
              <a:rPr lang="en-US" sz="3550">
                <a:solidFill>
                  <a:schemeClr val="tx2"/>
                </a:solidFill>
              </a:rPr>
              <a:t>8:30 Convene</a:t>
            </a:r>
          </a:p>
          <a:p>
            <a:pPr marL="0" indent="0">
              <a:buNone/>
            </a:pPr>
            <a:r>
              <a:rPr lang="en-US" sz="3550">
                <a:solidFill>
                  <a:schemeClr val="tx2"/>
                </a:solidFill>
                <a:ea typeface="Calibri"/>
                <a:cs typeface="Calibri"/>
              </a:rPr>
              <a:t>8:30-11:30 Content</a:t>
            </a:r>
          </a:p>
          <a:p>
            <a:pPr marL="0" indent="0">
              <a:buNone/>
            </a:pPr>
            <a:r>
              <a:rPr lang="en-US" sz="3550">
                <a:solidFill>
                  <a:schemeClr val="tx2"/>
                </a:solidFill>
              </a:rPr>
              <a:t>11:30-11:45 Break</a:t>
            </a:r>
            <a:endParaRPr lang="en-US" sz="3550">
              <a:solidFill>
                <a:schemeClr val="tx2"/>
              </a:solidFill>
              <a:ea typeface="Calibri"/>
              <a:cs typeface="Calibri"/>
            </a:endParaRPr>
          </a:p>
          <a:p>
            <a:pPr marL="0" indent="0">
              <a:buNone/>
            </a:pPr>
            <a:r>
              <a:rPr lang="en-US" sz="3550">
                <a:solidFill>
                  <a:schemeClr val="tx2"/>
                </a:solidFill>
              </a:rPr>
              <a:t>11:45-1:00 Content</a:t>
            </a:r>
            <a:endParaRPr lang="en-US" sz="3550">
              <a:solidFill>
                <a:schemeClr val="tx2"/>
              </a:solidFill>
              <a:ea typeface="Calibri"/>
              <a:cs typeface="Calibri"/>
            </a:endParaRPr>
          </a:p>
          <a:p>
            <a:pPr marL="0" indent="0">
              <a:buNone/>
            </a:pPr>
            <a:r>
              <a:rPr lang="en-US" sz="3550">
                <a:solidFill>
                  <a:schemeClr val="tx2"/>
                </a:solidFill>
              </a:rPr>
              <a:t>1:00-2:00 Content</a:t>
            </a:r>
            <a:endParaRPr lang="en-US" sz="3550">
              <a:solidFill>
                <a:schemeClr val="tx2"/>
              </a:solidFill>
              <a:cs typeface="Calibri"/>
            </a:endParaRPr>
          </a:p>
          <a:p>
            <a:pPr marL="0" indent="0">
              <a:buNone/>
            </a:pPr>
            <a:r>
              <a:rPr lang="en-US" sz="3550">
                <a:solidFill>
                  <a:schemeClr val="tx2"/>
                </a:solidFill>
              </a:rPr>
              <a:t>2:00 Adjourn</a:t>
            </a:r>
            <a:endParaRPr lang="en-US" sz="3550">
              <a:solidFill>
                <a:schemeClr val="tx2"/>
              </a:solidFill>
              <a:ea typeface="Calibri"/>
              <a:cs typeface="Calibri"/>
            </a:endParaRPr>
          </a:p>
          <a:p>
            <a:pPr marL="0" indent="0">
              <a:buNone/>
            </a:pPr>
            <a:endParaRPr lang="en-US" sz="3550">
              <a:solidFill>
                <a:schemeClr val="tx2"/>
              </a:solidFill>
              <a:ea typeface="Calibri"/>
              <a:cs typeface="Calibri"/>
            </a:endParaRPr>
          </a:p>
          <a:p>
            <a:pPr marL="0" indent="0">
              <a:buNone/>
            </a:pPr>
            <a:endParaRPr lang="en-US" sz="3599">
              <a:solidFill>
                <a:srgbClr val="FF0000"/>
              </a:solidFill>
              <a:ea typeface="Calibri"/>
              <a:cs typeface="Calibri"/>
            </a:endParaRPr>
          </a:p>
          <a:p>
            <a:pPr marL="0" indent="0">
              <a:buNone/>
            </a:pPr>
            <a:endParaRPr lang="en-US" sz="3599">
              <a:solidFill>
                <a:srgbClr val="404040"/>
              </a:solidFill>
              <a:ea typeface="Calibri" panose="020F0502020204030204"/>
              <a:cs typeface="Calibri" panose="020F0502020204030204"/>
            </a:endParaRPr>
          </a:p>
          <a:p>
            <a:pPr marL="0" indent="0">
              <a:buNone/>
            </a:pPr>
            <a:endParaRPr lang="en-US" sz="3599">
              <a:ea typeface="Calibri" panose="020F0502020204030204"/>
              <a:cs typeface="Calibri" panose="020F0502020204030204"/>
            </a:endParaRPr>
          </a:p>
        </p:txBody>
      </p:sp>
    </p:spTree>
    <p:extLst>
      <p:ext uri="{BB962C8B-B14F-4D97-AF65-F5344CB8AC3E}">
        <p14:creationId xmlns:p14="http://schemas.microsoft.com/office/powerpoint/2010/main" val="361866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a:cs typeface="Arial"/>
              </a:rPr>
              <a:t>Overview of Today’s Learning</a:t>
            </a:r>
          </a:p>
        </p:txBody>
      </p:sp>
      <p:sp>
        <p:nvSpPr>
          <p:cNvPr id="48" name="Shape 48"/>
          <p:cNvSpPr txBox="1">
            <a:spLocks noGrp="1"/>
          </p:cNvSpPr>
          <p:nvPr>
            <p:ph type="body" idx="1"/>
          </p:nvPr>
        </p:nvSpPr>
        <p:spPr>
          <a:xfrm>
            <a:off x="252249" y="1338215"/>
            <a:ext cx="8068123" cy="5282982"/>
          </a:xfrm>
          <a:prstGeom prst="rect">
            <a:avLst/>
          </a:prstGeom>
          <a:ln>
            <a:noFill/>
          </a:ln>
        </p:spPr>
        <p:txBody>
          <a:bodyPr vert="horz" lIns="121897" tIns="121897" rIns="121897" bIns="121897" rtlCol="0" anchor="ctr" anchorCtr="0">
            <a:noAutofit/>
          </a:bodyPr>
          <a:lstStyle/>
          <a:p>
            <a:pPr marL="0" indent="0">
              <a:lnSpc>
                <a:spcPct val="100000"/>
              </a:lnSpc>
              <a:buNone/>
            </a:pPr>
            <a:r>
              <a:rPr lang="en-US" sz="2400">
                <a:solidFill>
                  <a:schemeClr val="tx1">
                    <a:lumMod val="65000"/>
                    <a:lumOff val="35000"/>
                  </a:schemeClr>
                </a:solidFill>
                <a:latin typeface="Arial"/>
                <a:cs typeface="Arial"/>
              </a:rPr>
              <a:t> </a:t>
            </a:r>
            <a:endParaRPr lang="en-US">
              <a:solidFill>
                <a:schemeClr val="tx1">
                  <a:lumMod val="65000"/>
                  <a:lumOff val="35000"/>
                </a:schemeClr>
              </a:solidFill>
              <a:latin typeface="Calibri" panose="020F0502020204030204"/>
              <a:cs typeface="Calibri" panose="020F0502020204030204"/>
            </a:endParaRPr>
          </a:p>
          <a:p>
            <a:pPr marL="0" indent="0">
              <a:lnSpc>
                <a:spcPct val="100000"/>
              </a:lnSpc>
              <a:buNone/>
            </a:pPr>
            <a:endParaRPr lang="en-US" sz="2400">
              <a:solidFill>
                <a:schemeClr val="tx1">
                  <a:lumMod val="65000"/>
                  <a:lumOff val="35000"/>
                </a:schemeClr>
              </a:solidFill>
              <a:latin typeface="Arial"/>
              <a:cs typeface="Arial"/>
            </a:endParaRPr>
          </a:p>
          <a:p>
            <a:pPr marL="0" indent="0">
              <a:lnSpc>
                <a:spcPct val="100000"/>
              </a:lnSpc>
              <a:buNone/>
            </a:pPr>
            <a:r>
              <a:rPr lang="en-US" sz="2400">
                <a:solidFill>
                  <a:schemeClr val="tx1">
                    <a:lumMod val="65000"/>
                    <a:lumOff val="35000"/>
                  </a:schemeClr>
                </a:solidFill>
                <a:latin typeface="Arial"/>
                <a:cs typeface="Arial"/>
              </a:rPr>
              <a:t>Welcome &amp; Introductions</a:t>
            </a:r>
            <a:endParaRPr lang="en-US">
              <a:solidFill>
                <a:schemeClr val="tx1">
                  <a:lumMod val="65000"/>
                  <a:lumOff val="35000"/>
                </a:schemeClr>
              </a:solidFill>
              <a:cs typeface="Calibri" panose="020F0502020204030204"/>
            </a:endParaRPr>
          </a:p>
          <a:p>
            <a:pPr marL="0" indent="0">
              <a:lnSpc>
                <a:spcPct val="100000"/>
              </a:lnSpc>
              <a:buNone/>
            </a:pPr>
            <a:r>
              <a:rPr lang="en-US" sz="2400">
                <a:solidFill>
                  <a:schemeClr val="tx1">
                    <a:lumMod val="65000"/>
                    <a:lumOff val="35000"/>
                  </a:schemeClr>
                </a:solidFill>
                <a:latin typeface="Arial"/>
                <a:cs typeface="Arial"/>
              </a:rPr>
              <a:t> Community Building</a:t>
            </a:r>
          </a:p>
          <a:p>
            <a:pPr marL="0" indent="0">
              <a:lnSpc>
                <a:spcPct val="100000"/>
              </a:lnSpc>
              <a:buNone/>
            </a:pPr>
            <a:r>
              <a:rPr lang="en-US" sz="2400">
                <a:solidFill>
                  <a:schemeClr val="tx1">
                    <a:lumMod val="65000"/>
                    <a:lumOff val="35000"/>
                  </a:schemeClr>
                </a:solidFill>
                <a:latin typeface="Arial"/>
                <a:cs typeface="Arial"/>
              </a:rPr>
              <a:t> Setting the Stage</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  Building spaces, Trust and Opportunities </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 History of HBCUs, </a:t>
            </a:r>
          </a:p>
          <a:p>
            <a:pPr marL="0" indent="0">
              <a:lnSpc>
                <a:spcPct val="100000"/>
              </a:lnSpc>
              <a:buNone/>
            </a:pPr>
            <a:r>
              <a:rPr lang="en-US" sz="2400">
                <a:solidFill>
                  <a:schemeClr val="tx1">
                    <a:lumMod val="65000"/>
                    <a:lumOff val="35000"/>
                  </a:schemeClr>
                </a:solidFill>
                <a:latin typeface="Arial"/>
                <a:cs typeface="Arial"/>
              </a:rPr>
              <a:t> HBCUs, Civil Rights Movement and Unionism</a:t>
            </a:r>
          </a:p>
          <a:p>
            <a:pPr marL="0" indent="0">
              <a:lnSpc>
                <a:spcPct val="100000"/>
              </a:lnSpc>
              <a:buNone/>
            </a:pPr>
            <a:r>
              <a:rPr lang="en-US" sz="2400">
                <a:solidFill>
                  <a:schemeClr val="tx1">
                    <a:lumMod val="65000"/>
                    <a:lumOff val="35000"/>
                  </a:schemeClr>
                </a:solidFill>
                <a:latin typeface="Arial"/>
                <a:cs typeface="Arial"/>
              </a:rPr>
              <a:t> HBCU and BIPOC Serving Institutions</a:t>
            </a:r>
          </a:p>
          <a:p>
            <a:pPr marL="0" indent="0">
              <a:lnSpc>
                <a:spcPct val="100000"/>
              </a:lnSpc>
              <a:buNone/>
            </a:pPr>
            <a:r>
              <a:rPr lang="en-US" sz="2400">
                <a:solidFill>
                  <a:schemeClr val="tx1">
                    <a:lumMod val="65000"/>
                    <a:lumOff val="35000"/>
                  </a:schemeClr>
                </a:solidFill>
                <a:latin typeface="Arial"/>
                <a:cs typeface="Arial"/>
              </a:rPr>
              <a:t>  Collectivism, Value and Solidarity</a:t>
            </a:r>
          </a:p>
          <a:p>
            <a:pPr marL="0" indent="0">
              <a:lnSpc>
                <a:spcPct val="100000"/>
              </a:lnSpc>
              <a:buNone/>
            </a:pPr>
            <a:r>
              <a:rPr lang="en-US" sz="2400">
                <a:solidFill>
                  <a:schemeClr val="tx1">
                    <a:lumMod val="65000"/>
                    <a:lumOff val="35000"/>
                  </a:schemeClr>
                </a:solidFill>
                <a:latin typeface="Arial"/>
                <a:cs typeface="Arial"/>
              </a:rPr>
              <a:t>  Cultural Competencies</a:t>
            </a:r>
          </a:p>
          <a:p>
            <a:pPr marL="0" indent="0">
              <a:lnSpc>
                <a:spcPct val="100000"/>
              </a:lnSpc>
              <a:buNone/>
            </a:pPr>
            <a:r>
              <a:rPr lang="en-US" sz="2400">
                <a:solidFill>
                  <a:schemeClr val="tx1">
                    <a:lumMod val="65000"/>
                    <a:lumOff val="35000"/>
                  </a:schemeClr>
                </a:solidFill>
                <a:latin typeface="Arial"/>
                <a:cs typeface="Arial"/>
              </a:rPr>
              <a:t> Moving Forward </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 Closing</a:t>
            </a:r>
          </a:p>
          <a:p>
            <a:pPr marL="457200" indent="-457200" fontAlgn="base">
              <a:buClrTx/>
            </a:pPr>
            <a:endParaRPr lang="en-US" b="1">
              <a:latin typeface="Arial" pitchFamily="34" charset="0"/>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6904" y="1333919"/>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83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68156"/>
            <a:ext cx="6881719" cy="4750475"/>
          </a:xfrm>
          <a:prstGeom prst="rect">
            <a:avLst/>
          </a:prstGeom>
          <a:ln>
            <a:noFill/>
          </a:ln>
        </p:spPr>
        <p:txBody>
          <a:bodyPr lIns="121897" tIns="121897" rIns="121897" bIns="121897" anchor="t" anchorCtr="0">
            <a:noAutofit/>
          </a:bodyPr>
          <a:lstStyle/>
          <a:p>
            <a:pPr marL="457200" indent="-457200">
              <a:buFont typeface="Arial" panose="020F0502020204030204" pitchFamily="34" charset="0"/>
              <a:buChar char="•"/>
            </a:pPr>
            <a:r>
              <a:rPr lang="en-US" sz="3600">
                <a:solidFill>
                  <a:schemeClr val="tx1">
                    <a:lumMod val="65000"/>
                    <a:lumOff val="35000"/>
                  </a:schemeClr>
                </a:solidFill>
                <a:ea typeface="+mn-lt"/>
                <a:cs typeface="+mn-lt"/>
              </a:rPr>
              <a:t>Socialization and Bias</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Systemic Underfunding</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Lived Values of Unionism and Anti-Racism</a:t>
            </a:r>
            <a:endParaRPr lang="en-US">
              <a:solidFill>
                <a:schemeClr val="tx1">
                  <a:lumMod val="65000"/>
                  <a:lumOff val="35000"/>
                </a:schemeClr>
              </a:solidFill>
            </a:endParaRPr>
          </a:p>
          <a:p>
            <a:pPr marL="457200" indent="-457200">
              <a:buFont typeface="Arial" panose="020F0502020204030204" pitchFamily="34" charset="0"/>
              <a:buChar char="•"/>
            </a:pPr>
            <a:r>
              <a:rPr lang="en-US" sz="3600">
                <a:solidFill>
                  <a:schemeClr val="tx1">
                    <a:lumMod val="65000"/>
                    <a:lumOff val="35000"/>
                  </a:schemeClr>
                </a:solidFill>
                <a:ea typeface="+mn-lt"/>
                <a:cs typeface="+mn-lt"/>
              </a:rPr>
              <a:t>What is Your Role</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Organizing Differently</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Intentional Power Building</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166354"/>
            <a:ext cx="10515600" cy="726276"/>
          </a:xfrm>
        </p:spPr>
        <p:txBody>
          <a:bodyPr/>
          <a:lstStyle/>
          <a:p>
            <a:r>
              <a:rPr lang="en-US" b="1">
                <a:effectLst>
                  <a:outerShdw blurRad="38100" dist="38100" dir="2700000" algn="tl">
                    <a:srgbClr val="000000">
                      <a:alpha val="43137"/>
                    </a:srgbClr>
                  </a:outerShdw>
                </a:effectLst>
              </a:rPr>
              <a:t>How our work with you is framed</a:t>
            </a:r>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a:normAutofit/>
          </a:bodyPr>
          <a:lstStyle/>
          <a:p>
            <a:r>
              <a:rPr lang="en-US" sz="3200">
                <a:latin typeface="Arial" panose="020B0604020202020204" pitchFamily="34" charset="0"/>
                <a:cs typeface="Arial" panose="020B0604020202020204" pitchFamily="34" charset="0"/>
              </a:rPr>
              <a:t>Racial justice is the systematic fair treatment of people of all races, resulting in equitable opportunities and outcomes for all.</a:t>
            </a:r>
          </a:p>
          <a:p>
            <a:r>
              <a:rPr lang="en-US" sz="3200">
                <a:latin typeface="Arial" panose="020B0604020202020204" pitchFamily="34" charset="0"/>
                <a:cs typeface="Arial" panose="020B0604020202020204" pitchFamily="34" charset="0"/>
              </a:rPr>
              <a:t>To achieve this requires an explicit, though not exclusive, examination of race and ethnicity and a “race and ...” approach that examines how race compounds and intersects with other societal issues.</a:t>
            </a:r>
            <a:r>
              <a:rPr lang="en-US" sz="3200"/>
              <a:t> </a:t>
            </a: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Arial"/>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Arial"/>
              <a:ea typeface="Arial"/>
              <a:cs typeface="Arial"/>
              <a:sym typeface="Arial"/>
            </a:endParaRPr>
          </a:p>
        </p:txBody>
      </p:sp>
      <p:sp>
        <p:nvSpPr>
          <p:cNvPr id="179" name="Shape 179"/>
          <p:cNvSpPr txBox="1">
            <a:spLocks noGrp="1"/>
          </p:cNvSpPr>
          <p:nvPr>
            <p:ph idx="1"/>
          </p:nvPr>
        </p:nvSpPr>
        <p:spPr>
          <a:prstGeom prst="rect">
            <a:avLst/>
          </a:prstGeom>
          <a:noFill/>
          <a:ln>
            <a:noFill/>
          </a:ln>
        </p:spPr>
        <p:txBody>
          <a:bodyPr lIns="121875" tIns="121875" rIns="121875" bIns="121875" anchor="t" anchorCtr="0">
            <a:noAutofit/>
          </a:bodyPr>
          <a:lstStyle/>
          <a:p>
            <a:pPr marL="0" indent="0">
              <a:buNone/>
            </a:pPr>
            <a:r>
              <a:rPr lang="en-US" sz="3600" b="1">
                <a:latin typeface="Arial"/>
                <a:cs typeface="Arial"/>
              </a:rPr>
              <a:t>As participants, what does this mean in your work? </a:t>
            </a:r>
          </a:p>
          <a:p>
            <a:pPr marL="0" indent="0">
              <a:buNone/>
            </a:pPr>
            <a:endParaRPr lang="en-US" sz="3600" b="1">
              <a:solidFill>
                <a:srgbClr val="514843"/>
              </a:solidFill>
              <a:latin typeface="Arial" panose="020B0604020202020204" pitchFamily="34" charset="0"/>
              <a:cs typeface="Arial" panose="020B0604020202020204" pitchFamily="34" charset="0"/>
            </a:endParaRPr>
          </a:p>
        </p:txBody>
      </p:sp>
      <p:sp>
        <p:nvSpPr>
          <p:cNvPr id="2" name="Text Placeholder 1"/>
          <p:cNvSpPr>
            <a:spLocks noGrp="1"/>
          </p:cNvSpPr>
          <p:nvPr>
            <p:ph type="body" sz="half" idx="2"/>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018" y="2581962"/>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939" y="1447069"/>
            <a:ext cx="4649175" cy="2819400"/>
          </a:xfrm>
        </p:spPr>
        <p:txBody>
          <a:bodyPr/>
          <a:lstStyle/>
          <a:p>
            <a:r>
              <a:rPr lang="en-US" sz="5400" b="1" cap="none">
                <a:solidFill>
                  <a:schemeClr val="tx2">
                    <a:lumMod val="75000"/>
                  </a:schemeClr>
                </a:solidFill>
                <a:latin typeface="Arial" pitchFamily="34" charset="0"/>
                <a:cs typeface="Arial" pitchFamily="34" charset="0"/>
              </a:rPr>
              <a:t>Introductions</a:t>
            </a:r>
            <a:endParaRPr lang="en-US" sz="5400" cap="none">
              <a:solidFill>
                <a:srgbClr val="FFFFCC"/>
              </a:solidFill>
              <a:latin typeface="Arial" pitchFamily="34" charset="0"/>
              <a:cs typeface="Arial" pitchFamily="34" charset="0"/>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73939" y="785618"/>
            <a:ext cx="10916463" cy="2701824"/>
          </a:xfrm>
          <a:prstGeom prst="rect">
            <a:avLst/>
          </a:prstGeom>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133306"/>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711" y="130629"/>
            <a:ext cx="9980682" cy="1096962"/>
          </a:xfrm>
        </p:spPr>
        <p:txBody>
          <a:bodyPr>
            <a:normAutofit/>
          </a:bodyPr>
          <a:lstStyle/>
          <a:p>
            <a:r>
              <a:rPr lang="en-US" sz="5400">
                <a:solidFill>
                  <a:schemeClr val="tx1">
                    <a:lumMod val="65000"/>
                    <a:lumOff val="35000"/>
                  </a:schemeClr>
                </a:solidFill>
                <a:latin typeface="Arial" pitchFamily="34" charset="0"/>
                <a:cs typeface="Arial" pitchFamily="34" charset="0"/>
              </a:rPr>
              <a:t>Introductions</a:t>
            </a:r>
          </a:p>
        </p:txBody>
      </p:sp>
      <p:sp>
        <p:nvSpPr>
          <p:cNvPr id="8" name="Content Placeholder 7"/>
          <p:cNvSpPr>
            <a:spLocks noGrp="1"/>
          </p:cNvSpPr>
          <p:nvPr>
            <p:ph idx="1"/>
          </p:nvPr>
        </p:nvSpPr>
        <p:spPr>
          <a:xfrm>
            <a:off x="470263" y="1227591"/>
            <a:ext cx="7683137" cy="4944609"/>
          </a:xfrm>
        </p:spPr>
        <p:txBody>
          <a:bodyPr>
            <a:normAutofit/>
          </a:bodyPr>
          <a:lstStyle/>
          <a:p>
            <a:pPr marL="0" indent="0">
              <a:buClrTx/>
              <a:buNone/>
            </a:pPr>
            <a:r>
              <a:rPr lang="en-US" sz="2800" b="1" i="1">
                <a:solidFill>
                  <a:srgbClr val="002060"/>
                </a:solidFill>
                <a:latin typeface="Arial" pitchFamily="34" charset="0"/>
                <a:cs typeface="Arial" pitchFamily="34" charset="0"/>
              </a:rPr>
              <a:t>Community and relationships are important. </a:t>
            </a:r>
          </a:p>
          <a:p>
            <a:pPr marL="0" indent="0">
              <a:buClrTx/>
              <a:buNone/>
            </a:pPr>
            <a:r>
              <a:rPr lang="en-US" sz="2800" b="1" i="1">
                <a:solidFill>
                  <a:srgbClr val="002060"/>
                </a:solidFill>
                <a:latin typeface="Arial" pitchFamily="34" charset="0"/>
                <a:cs typeface="Arial" pitchFamily="34" charset="0"/>
              </a:rPr>
              <a:t>Please share</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Name</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Pronouns</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State You Work In</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551716" y="2366241"/>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19649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48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Why </a:t>
            </a:r>
            <a:r>
              <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rPr>
              <a:t>share your </a:t>
            </a:r>
            <a:r>
              <a:rPr lang="en-US" sz="48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6234" y="1306046"/>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2BD4E-F272-452B-968C-EEC630EC926C}"/>
              </a:ext>
            </a:extLst>
          </p:cNvPr>
          <p:cNvSpPr>
            <a:spLocks noGrp="1"/>
          </p:cNvSpPr>
          <p:nvPr>
            <p:ph type="title"/>
          </p:nvPr>
        </p:nvSpPr>
        <p:spPr/>
        <p:txBody>
          <a:bodyPr>
            <a:normAutofit fontScale="90000"/>
          </a:bodyPr>
          <a:lstStyle/>
          <a:p>
            <a:r>
              <a:rPr lang="en-US">
                <a:latin typeface="Arial"/>
                <a:cs typeface="Arial"/>
              </a:rPr>
              <a:t>Disclaimer</a:t>
            </a:r>
            <a:endParaRPr lang="en-US"/>
          </a:p>
        </p:txBody>
      </p:sp>
      <p:sp>
        <p:nvSpPr>
          <p:cNvPr id="3" name="Content Placeholder 2">
            <a:extLst>
              <a:ext uri="{FF2B5EF4-FFF2-40B4-BE49-F238E27FC236}">
                <a16:creationId xmlns:a16="http://schemas.microsoft.com/office/drawing/2014/main" id="{6833DF9B-BE02-4E9D-B583-2CAB686E8FC8}"/>
              </a:ext>
            </a:extLst>
          </p:cNvPr>
          <p:cNvSpPr>
            <a:spLocks noGrp="1"/>
          </p:cNvSpPr>
          <p:nvPr>
            <p:ph idx="1"/>
          </p:nvPr>
        </p:nvSpPr>
        <p:spPr/>
        <p:txBody>
          <a:bodyPr vert="horz" lIns="0" tIns="45720" rIns="0" bIns="45720" rtlCol="0" anchor="t">
            <a:normAutofit fontScale="77500" lnSpcReduction="20000"/>
          </a:bodyPr>
          <a:lstStyle/>
          <a:p>
            <a:pPr marL="0" indent="0">
              <a:buNone/>
            </a:pPr>
            <a:r>
              <a:rPr lang="en-US" sz="4700"/>
              <a:t>The content we are going to explore may bring up strong feelings.  Throughout our time together, we will explore examples of racism, ableism, heterosexism, and sexism.</a:t>
            </a:r>
          </a:p>
          <a:p>
            <a:pPr marL="0" indent="0">
              <a:buNone/>
            </a:pPr>
            <a:r>
              <a:rPr lang="en-US" sz="4700"/>
              <a:t>These oppressive ideas and assumptions are offensive, problematic and false. Yet, over time, they have become as pervasive and invisible as the air we breathe.  We need to examine them so that we can understand and ultimately challenge them.</a:t>
            </a:r>
          </a:p>
          <a:p>
            <a:pPr marL="0" indent="0">
              <a:buNone/>
            </a:pPr>
            <a:endParaRPr lang="en-US"/>
          </a:p>
          <a:p>
            <a:pPr marL="0" indent="0">
              <a:buNone/>
            </a:pPr>
            <a:r>
              <a:rPr lang="en-US"/>
              <a:t>Modified ADL</a:t>
            </a:r>
          </a:p>
        </p:txBody>
      </p:sp>
    </p:spTree>
    <p:extLst>
      <p:ext uri="{BB962C8B-B14F-4D97-AF65-F5344CB8AC3E}">
        <p14:creationId xmlns:p14="http://schemas.microsoft.com/office/powerpoint/2010/main" val="9849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err="1">
                <a:solidFill>
                  <a:schemeClr val="tx1">
                    <a:lumMod val="75000"/>
                    <a:lumOff val="25000"/>
                  </a:schemeClr>
                </a:solidFill>
                <a:latin typeface="Calibri"/>
                <a:ea typeface="Calibri Light"/>
                <a:cs typeface="Calibri Light"/>
              </a:rPr>
              <a:t>LaQuita</a:t>
            </a:r>
            <a:r>
              <a:rPr lang="en-US" b="1">
                <a:solidFill>
                  <a:schemeClr val="tx1">
                    <a:lumMod val="75000"/>
                    <a:lumOff val="25000"/>
                  </a:schemeClr>
                </a:solidFill>
                <a:latin typeface="Calibri"/>
                <a:ea typeface="Calibri Light"/>
                <a:cs typeface="Calibri Light"/>
              </a:rPr>
              <a:t> &amp; Michelle</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3391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sz="6000" b="1">
                <a:solidFill>
                  <a:schemeClr val="tx1">
                    <a:lumMod val="75000"/>
                    <a:lumOff val="25000"/>
                  </a:schemeClr>
                </a:solidFill>
                <a:latin typeface="Calibri"/>
                <a:ea typeface="Calibri"/>
                <a:cs typeface="Arial"/>
              </a:rPr>
              <a:t>The Federal Administration</a:t>
            </a:r>
            <a:endParaRPr lang="en-US" sz="6000"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18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Federal Policy Shifts Affecting HBCUs and MSIs</a:t>
            </a:r>
          </a:p>
        </p:txBody>
      </p:sp>
      <p:sp>
        <p:nvSpPr>
          <p:cNvPr id="3" name="Content Placeholder 2"/>
          <p:cNvSpPr>
            <a:spLocks noGrp="1"/>
          </p:cNvSpPr>
          <p:nvPr>
            <p:ph idx="1"/>
          </p:nvPr>
        </p:nvSpPr>
        <p:spPr/>
        <p:txBody>
          <a:bodyPr vert="horz" lIns="0" tIns="45720" rIns="0" bIns="45720" rtlCol="0" anchor="t">
            <a:normAutofit/>
          </a:bodyPr>
          <a:lstStyle/>
          <a:p>
            <a:r>
              <a:t>-</a:t>
            </a:r>
            <a:r>
              <a:rPr sz="3200"/>
              <a:t> New White House Initiative on HBCUs</a:t>
            </a:r>
            <a:endParaRPr lang="en-US" sz="3200">
              <a:ea typeface="Calibri"/>
              <a:cs typeface="Calibri"/>
            </a:endParaRPr>
          </a:p>
          <a:p>
            <a:r>
              <a:rPr sz="3200"/>
              <a:t>- Lack of guaranteed federal funding</a:t>
            </a:r>
            <a:endParaRPr sz="3200">
              <a:ea typeface="Calibri"/>
              <a:cs typeface="Calibri"/>
            </a:endParaRPr>
          </a:p>
          <a:p>
            <a:r>
              <a:rPr sz="3200"/>
              <a:t>- HSI/MSI funding cuts and reallocation to HBCUs/TCUs</a:t>
            </a:r>
            <a:endParaRPr sz="3200">
              <a:ea typeface="Calibri"/>
              <a:cs typeface="Calibri"/>
            </a:endParaRPr>
          </a:p>
          <a:p>
            <a:r>
              <a:rPr sz="3200"/>
              <a:t>- Philanthropic gifts from MacKenzie Scott</a:t>
            </a:r>
            <a:endParaRPr sz="3200">
              <a:ea typeface="Calibri"/>
              <a:cs typeface="Calibri"/>
            </a:endParaRPr>
          </a:p>
          <a:p>
            <a:endParaRPr lang="en-US">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DEI</a:t>
            </a:r>
            <a:r>
              <a:rPr lang="en-US"/>
              <a:t>, </a:t>
            </a:r>
            <a:r>
              <a:t>Academic Freedom </a:t>
            </a:r>
            <a:r>
              <a:rPr lang="en-US"/>
              <a:t>&amp; Immigration Challenges</a:t>
            </a:r>
            <a:endParaRPr/>
          </a:p>
        </p:txBody>
      </p:sp>
      <p:sp>
        <p:nvSpPr>
          <p:cNvPr id="3" name="Content Placeholder 2"/>
          <p:cNvSpPr>
            <a:spLocks noGrp="1"/>
          </p:cNvSpPr>
          <p:nvPr>
            <p:ph idx="1"/>
          </p:nvPr>
        </p:nvSpPr>
        <p:spPr/>
        <p:txBody>
          <a:bodyPr vert="horz" lIns="0" tIns="45720" rIns="0" bIns="45720" rtlCol="0" anchor="t">
            <a:normAutofit/>
          </a:bodyPr>
          <a:lstStyle/>
          <a:p>
            <a:r>
              <a:t>- </a:t>
            </a:r>
            <a:r>
              <a:rPr sz="3200"/>
              <a:t>Termination of DEI programs </a:t>
            </a:r>
            <a:endParaRPr lang="en-US" sz="3200">
              <a:ea typeface="Calibri"/>
              <a:cs typeface="Calibri"/>
            </a:endParaRPr>
          </a:p>
          <a:p>
            <a:r>
              <a:rPr sz="3200"/>
              <a:t>- Free speech and academic freedom concerns</a:t>
            </a:r>
            <a:endParaRPr sz="3200">
              <a:ea typeface="Calibri"/>
              <a:cs typeface="Calibri"/>
            </a:endParaRPr>
          </a:p>
          <a:p>
            <a:r>
              <a:rPr sz="3200"/>
              <a:t>- Impact on race-based scholarships and programming</a:t>
            </a:r>
            <a:endParaRPr sz="3200">
              <a:ea typeface="Calibri"/>
              <a:cs typeface="Calibri"/>
            </a:endParaRPr>
          </a:p>
          <a:p>
            <a:r>
              <a:rPr sz="3200"/>
              <a:t>- Institutional identity pressures for HBCUs/MSIs</a:t>
            </a:r>
            <a:endParaRPr sz="3200">
              <a:ea typeface="Calibri"/>
              <a:cs typeface="Calibri"/>
            </a:endParaRPr>
          </a:p>
          <a:p>
            <a:r>
              <a:rPr lang="en-US" sz="3200">
                <a:ea typeface="Calibri"/>
                <a:cs typeface="Calibri"/>
              </a:rPr>
              <a:t>-International &amp; Immigrant Faculty &amp; Students</a:t>
            </a:r>
          </a:p>
          <a:p>
            <a:r>
              <a:rPr lang="en-US" sz="3200">
                <a:ea typeface="Calibri"/>
                <a:cs typeface="Calibri"/>
              </a:rPr>
              <a:t>-Compact for Higher Education – restrictions on teaching, hiring and admissions</a:t>
            </a:r>
          </a:p>
          <a:p>
            <a:endParaRPr lang="en-US" sz="3200">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Union Organizing Implications</a:t>
            </a:r>
          </a:p>
        </p:txBody>
      </p:sp>
      <p:sp>
        <p:nvSpPr>
          <p:cNvPr id="3" name="Content Placeholder 2"/>
          <p:cNvSpPr>
            <a:spLocks noGrp="1"/>
          </p:cNvSpPr>
          <p:nvPr>
            <p:ph idx="1"/>
          </p:nvPr>
        </p:nvSpPr>
        <p:spPr/>
        <p:txBody>
          <a:bodyPr vert="horz" lIns="0" tIns="45720" rIns="0" bIns="45720" rtlCol="0" anchor="t">
            <a:normAutofit lnSpcReduction="10000"/>
          </a:bodyPr>
          <a:lstStyle/>
          <a:p>
            <a:r>
              <a:t>-</a:t>
            </a:r>
            <a:r>
              <a:rPr sz="3200"/>
              <a:t> </a:t>
            </a:r>
            <a:r>
              <a:rPr lang="en-US" sz="3200"/>
              <a:t>Organizing and people building power</a:t>
            </a:r>
            <a:endParaRPr lang="en-US" sz="3200">
              <a:ea typeface="Calibri"/>
              <a:cs typeface="Calibri"/>
            </a:endParaRPr>
          </a:p>
          <a:p>
            <a:r>
              <a:rPr lang="en-US" sz="3200">
                <a:ea typeface="Calibri"/>
                <a:cs typeface="Calibri"/>
              </a:rPr>
              <a:t>-Strengthen campus coalitions</a:t>
            </a:r>
            <a:endParaRPr lang="en-US"/>
          </a:p>
          <a:p>
            <a:r>
              <a:rPr lang="en-US" sz="3200"/>
              <a:t>-Elevate Member Voices</a:t>
            </a:r>
            <a:endParaRPr lang="en-US" sz="3200">
              <a:ea typeface="Calibri"/>
              <a:cs typeface="Calibri"/>
            </a:endParaRPr>
          </a:p>
          <a:p>
            <a:r>
              <a:rPr lang="en-US" sz="3200"/>
              <a:t>-</a:t>
            </a:r>
            <a:r>
              <a:rPr sz="3200"/>
              <a:t>Vulnerability of non-tenure faculty</a:t>
            </a:r>
            <a:endParaRPr sz="3200">
              <a:ea typeface="Calibri"/>
              <a:cs typeface="Calibri"/>
            </a:endParaRPr>
          </a:p>
          <a:p>
            <a:r>
              <a:rPr sz="3200"/>
              <a:t>- Legislative threats to tenure</a:t>
            </a:r>
            <a:endParaRPr sz="3200">
              <a:ea typeface="Calibri"/>
              <a:cs typeface="Calibri"/>
            </a:endParaRPr>
          </a:p>
          <a:p>
            <a:r>
              <a:rPr sz="3200"/>
              <a:t>- Need for union protections and advocacy</a:t>
            </a:r>
            <a:endParaRPr sz="3200">
              <a:ea typeface="Calibri"/>
              <a:cs typeface="Calibri"/>
            </a:endParaRPr>
          </a:p>
          <a:p>
            <a:r>
              <a:rPr sz="3200"/>
              <a:t>- Messaging for member recruitment</a:t>
            </a:r>
            <a:endParaRPr lang="en-US" sz="3200">
              <a:ea typeface="Calibri"/>
              <a:cs typeface="Calibri"/>
            </a:endParaRPr>
          </a:p>
          <a:p>
            <a:r>
              <a:rPr lang="en-US" sz="3200">
                <a:ea typeface="Calibri"/>
                <a:cs typeface="Calibri"/>
              </a:rPr>
              <a:t>-Alumni engagement</a:t>
            </a:r>
          </a:p>
          <a:p>
            <a:endParaRPr lang="en-US" sz="3200">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6445-7076-7870-27F4-3528792352A2}"/>
              </a:ext>
            </a:extLst>
          </p:cNvPr>
          <p:cNvSpPr>
            <a:spLocks noGrp="1"/>
          </p:cNvSpPr>
          <p:nvPr>
            <p:ph type="title"/>
          </p:nvPr>
        </p:nvSpPr>
        <p:spPr/>
        <p:txBody>
          <a:bodyPr>
            <a:noAutofit/>
          </a:bodyPr>
          <a:lstStyle/>
          <a:p>
            <a:r>
              <a:rPr lang="en-US" sz="5400">
                <a:ea typeface="Calibri"/>
                <a:cs typeface="Calibri"/>
              </a:rPr>
              <a:t>The Federal Administration</a:t>
            </a:r>
            <a:endParaRPr lang="en-US" sz="5400"/>
          </a:p>
        </p:txBody>
      </p:sp>
      <p:sp>
        <p:nvSpPr>
          <p:cNvPr id="3" name="Content Placeholder 2">
            <a:extLst>
              <a:ext uri="{FF2B5EF4-FFF2-40B4-BE49-F238E27FC236}">
                <a16:creationId xmlns:a16="http://schemas.microsoft.com/office/drawing/2014/main" id="{0A794089-D831-9609-2831-9265DF2D7EC2}"/>
              </a:ext>
            </a:extLst>
          </p:cNvPr>
          <p:cNvSpPr>
            <a:spLocks noGrp="1"/>
          </p:cNvSpPr>
          <p:nvPr>
            <p:ph idx="1"/>
          </p:nvPr>
        </p:nvSpPr>
        <p:spPr/>
        <p:txBody>
          <a:bodyPr vert="horz" lIns="0" tIns="45720" rIns="0" bIns="45720" rtlCol="0" anchor="t">
            <a:normAutofit/>
          </a:bodyPr>
          <a:lstStyle/>
          <a:p>
            <a:pPr>
              <a:buFont typeface="Wingdings" panose="020F0502020204030204" pitchFamily="34" charset="0"/>
              <a:buChar char="Ø"/>
            </a:pPr>
            <a:r>
              <a:rPr lang="en-US" sz="4400" b="1">
                <a:ea typeface="Calibri"/>
                <a:cs typeface="Calibri"/>
              </a:rPr>
              <a:t>  Which of your Core Values were highlighted, challenged, or affirmed by the current attacks on education?</a:t>
            </a:r>
            <a:endParaRPr lang="en-US" sz="4400">
              <a:ea typeface="Calibri"/>
              <a:cs typeface="Calibri"/>
            </a:endParaRPr>
          </a:p>
          <a:p>
            <a:pPr>
              <a:buFont typeface="Wingdings" panose="020F0502020204030204" pitchFamily="34" charset="0"/>
              <a:buChar char="Ø"/>
            </a:pPr>
            <a:endParaRPr lang="en-US" sz="4400" b="1">
              <a:ea typeface="Calibri"/>
              <a:cs typeface="Calibri"/>
            </a:endParaRPr>
          </a:p>
          <a:p>
            <a:pPr>
              <a:buFont typeface="Wingdings" panose="020F0502020204030204" pitchFamily="34" charset="0"/>
              <a:buChar char="Ø"/>
            </a:pPr>
            <a:r>
              <a:rPr lang="en-US" sz="4400" b="1">
                <a:ea typeface="Calibri"/>
                <a:cs typeface="Calibri"/>
              </a:rPr>
              <a:t>  How are you managing any anxieties or stress related to the current federal administration?</a:t>
            </a:r>
            <a:endParaRPr lang="en-US" sz="4400">
              <a:ea typeface="Calibri"/>
              <a:cs typeface="Calibri"/>
            </a:endParaRPr>
          </a:p>
          <a:p>
            <a:pPr>
              <a:buFont typeface="Wingdings" panose="020F0502020204030204" pitchFamily="34" charset="0"/>
              <a:buChar char="Ø"/>
            </a:pPr>
            <a:endParaRPr lang="en-US" sz="3600">
              <a:ea typeface="Calibri"/>
              <a:cs typeface="Calibri"/>
            </a:endParaRPr>
          </a:p>
        </p:txBody>
      </p:sp>
    </p:spTree>
    <p:extLst>
      <p:ext uri="{BB962C8B-B14F-4D97-AF65-F5344CB8AC3E}">
        <p14:creationId xmlns:p14="http://schemas.microsoft.com/office/powerpoint/2010/main" val="1199096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47A7-35AB-531B-D355-7F4BB16B7920}"/>
              </a:ext>
            </a:extLst>
          </p:cNvPr>
          <p:cNvSpPr>
            <a:spLocks noGrp="1"/>
          </p:cNvSpPr>
          <p:nvPr>
            <p:ph type="title"/>
          </p:nvPr>
        </p:nvSpPr>
        <p:spPr/>
        <p:txBody>
          <a:bodyPr>
            <a:normAutofit fontScale="90000"/>
          </a:bodyPr>
          <a:lstStyle/>
          <a:p>
            <a:r>
              <a:rPr lang="en-US">
                <a:ea typeface="Calibri"/>
                <a:cs typeface="Calibri"/>
              </a:rPr>
              <a:t>The Federal Administration - Reflection</a:t>
            </a:r>
            <a:endParaRPr lang="en-US"/>
          </a:p>
        </p:txBody>
      </p:sp>
      <p:sp>
        <p:nvSpPr>
          <p:cNvPr id="3" name="Content Placeholder 2">
            <a:extLst>
              <a:ext uri="{FF2B5EF4-FFF2-40B4-BE49-F238E27FC236}">
                <a16:creationId xmlns:a16="http://schemas.microsoft.com/office/drawing/2014/main" id="{9A42BB54-6F54-7656-6B96-3FD8C0F35C27}"/>
              </a:ext>
            </a:extLst>
          </p:cNvPr>
          <p:cNvSpPr>
            <a:spLocks noGrp="1"/>
          </p:cNvSpPr>
          <p:nvPr>
            <p:ph idx="1"/>
          </p:nvPr>
        </p:nvSpPr>
        <p:spPr/>
        <p:txBody>
          <a:bodyPr vert="horz" lIns="0" tIns="45720" rIns="0" bIns="45720" rtlCol="0" anchor="t">
            <a:normAutofit/>
          </a:bodyPr>
          <a:lstStyle/>
          <a:p>
            <a:endParaRPr lang="en-US">
              <a:ea typeface="Calibri"/>
              <a:cs typeface="Calibri"/>
            </a:endParaRPr>
          </a:p>
          <a:p>
            <a:r>
              <a:rPr lang="en-US" sz="3600">
                <a:ea typeface="Calibri"/>
                <a:cs typeface="Calibri"/>
              </a:rPr>
              <a:t>In Closing</a:t>
            </a:r>
          </a:p>
          <a:p>
            <a:endParaRPr lang="en-US" sz="3600">
              <a:ea typeface="Calibri"/>
              <a:cs typeface="Calibri"/>
            </a:endParaRPr>
          </a:p>
          <a:p>
            <a:r>
              <a:rPr lang="en-US" sz="3600">
                <a:ea typeface="Calibri"/>
                <a:cs typeface="Calibri"/>
              </a:rPr>
              <a:t>What key insights or takeaways stood out most to you?  And Why?</a:t>
            </a:r>
          </a:p>
          <a:p>
            <a:r>
              <a:rPr lang="en-US" sz="3600">
                <a:ea typeface="Calibri"/>
                <a:cs typeface="Calibri"/>
              </a:rPr>
              <a:t>Let's make sure each response adds a fresh perspective</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1945176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AAAE1-CB48-5824-CD97-4868F9B32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34966-B832-7EEF-013C-8877BBC13F49}"/>
              </a:ext>
            </a:extLst>
          </p:cNvPr>
          <p:cNvSpPr>
            <a:spLocks noGrp="1"/>
          </p:cNvSpPr>
          <p:nvPr>
            <p:ph type="title"/>
          </p:nvPr>
        </p:nvSpPr>
        <p:spPr/>
        <p:txBody>
          <a:bodyPr>
            <a:normAutofit fontScale="90000"/>
          </a:bodyPr>
          <a:lstStyle/>
          <a:p>
            <a:r>
              <a:rPr lang="en-US">
                <a:ea typeface="Calibri"/>
                <a:cs typeface="Calibri"/>
              </a:rPr>
              <a:t>The Federal Administration</a:t>
            </a:r>
            <a:endParaRPr lang="en-US"/>
          </a:p>
        </p:txBody>
      </p:sp>
      <p:sp>
        <p:nvSpPr>
          <p:cNvPr id="3" name="Content Placeholder 2">
            <a:extLst>
              <a:ext uri="{FF2B5EF4-FFF2-40B4-BE49-F238E27FC236}">
                <a16:creationId xmlns:a16="http://schemas.microsoft.com/office/drawing/2014/main" id="{329FC228-8F59-F071-AF4B-22D12AA4C24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8267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C5EB-B120-C411-16DF-5F754108A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589BB-A830-A43B-E2E3-559F9C8F8F1C}"/>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Barb &amp; Ilissa</a:t>
            </a:r>
          </a:p>
        </p:txBody>
      </p:sp>
      <p:sp>
        <p:nvSpPr>
          <p:cNvPr id="3" name="Text Placeholder 2">
            <a:extLst>
              <a:ext uri="{FF2B5EF4-FFF2-40B4-BE49-F238E27FC236}">
                <a16:creationId xmlns:a16="http://schemas.microsoft.com/office/drawing/2014/main" id="{3F6BDF05-B366-ED0A-4A5C-E52EDE399F2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16948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3E943A-46C6-CD92-596F-DB35FADE7383}"/>
              </a:ext>
            </a:extLst>
          </p:cNvPr>
          <p:cNvSpPr/>
          <p:nvPr/>
        </p:nvSpPr>
        <p:spPr>
          <a:xfrm>
            <a:off x="0" y="0"/>
            <a:ext cx="12192000" cy="2343695"/>
          </a:xfrm>
          <a:prstGeom prst="rect">
            <a:avLst/>
          </a:prstGeom>
          <a:solidFill>
            <a:srgbClr val="5299B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lnSpc>
                <a:spcPct val="120000"/>
              </a:lnSpc>
              <a:spcBef>
                <a:spcPts val="0"/>
              </a:spcBef>
              <a:buSzPts val="1000"/>
              <a:tabLst>
                <a:tab pos="457200" algn="l"/>
              </a:tabLst>
            </a:pPr>
            <a:endParaRPr lang="en-US" sz="440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2B481D5-82AF-B18E-22A3-8659FF8983D4}"/>
              </a:ext>
            </a:extLst>
          </p:cNvPr>
          <p:cNvSpPr txBox="1"/>
          <p:nvPr/>
        </p:nvSpPr>
        <p:spPr>
          <a:xfrm>
            <a:off x="551543" y="341395"/>
            <a:ext cx="10842172" cy="1660904"/>
          </a:xfrm>
          <a:prstGeom prst="rect">
            <a:avLst/>
          </a:prstGeom>
          <a:solidFill>
            <a:schemeClr val="bg1"/>
          </a:solidFill>
        </p:spPr>
        <p:txBody>
          <a:bodyPr wrap="square" rtlCol="0">
            <a:spAutoFit/>
          </a:bodyPr>
          <a:lstStyle/>
          <a:p>
            <a:pPr lvl="1" algn="ctr">
              <a:lnSpc>
                <a:spcPct val="120000"/>
              </a:lnSpc>
              <a:spcBef>
                <a:spcPts val="0"/>
              </a:spcBef>
              <a:buSzPts val="1000"/>
              <a:tabLst>
                <a:tab pos="457200" algn="l"/>
              </a:tabLst>
            </a:pPr>
            <a:r>
              <a:rPr lang="en-US" sz="4400" b="1">
                <a:solidFill>
                  <a:srgbClr val="000000"/>
                </a:solidFill>
                <a:effectLst/>
                <a:latin typeface="Posterama" panose="020B0504020200020000" pitchFamily="34" charset="0"/>
                <a:ea typeface="Aptos" panose="020B0004020202020204" pitchFamily="34" charset="0"/>
                <a:cs typeface="Posterama" panose="020B0504020200020000" pitchFamily="34" charset="0"/>
              </a:rPr>
              <a:t>Building</a:t>
            </a:r>
            <a:r>
              <a:rPr lang="en-US" sz="4400" b="1">
                <a:effectLst/>
                <a:latin typeface="Posterama" panose="020B0504020200020000" pitchFamily="34" charset="0"/>
                <a:cs typeface="Posterama" panose="020B0504020200020000" pitchFamily="34" charset="0"/>
              </a:rPr>
              <a:t> Knowledge of HBCUs </a:t>
            </a:r>
          </a:p>
          <a:p>
            <a:pPr lvl="1" algn="ctr">
              <a:lnSpc>
                <a:spcPct val="120000"/>
              </a:lnSpc>
              <a:spcBef>
                <a:spcPts val="0"/>
              </a:spcBef>
              <a:buSzPts val="1000"/>
              <a:tabLst>
                <a:tab pos="457200" algn="l"/>
              </a:tabLst>
            </a:pPr>
            <a:r>
              <a:rPr lang="en-US" sz="4400" b="1">
                <a:effectLst/>
                <a:latin typeface="Posterama" panose="020B0504020200020000" pitchFamily="34" charset="0"/>
                <a:cs typeface="Posterama" panose="020B0504020200020000" pitchFamily="34" charset="0"/>
              </a:rPr>
              <a:t>and other MSIs</a:t>
            </a:r>
            <a:r>
              <a:rPr lang="en-US" sz="4400">
                <a:solidFill>
                  <a:srgbClr val="000000"/>
                </a:solidFill>
                <a:effectLst/>
                <a:latin typeface="Posterama" panose="020B0504020200020000" pitchFamily="34" charset="0"/>
                <a:ea typeface="Aptos" panose="020B0004020202020204" pitchFamily="34" charset="0"/>
                <a:cs typeface="Posterama" panose="020B0504020200020000" pitchFamily="34" charset="0"/>
              </a:rPr>
              <a:t> </a:t>
            </a:r>
            <a:endParaRPr lang="en-US" sz="4400">
              <a:effectLst/>
              <a:highlight>
                <a:srgbClr val="FFFFFF"/>
              </a:highlight>
              <a:latin typeface="Posterama" panose="020B0504020200020000" pitchFamily="34" charset="0"/>
              <a:ea typeface="Calibri" panose="020F0502020204030204" pitchFamily="34" charset="0"/>
              <a:cs typeface="Posterama" panose="020B0504020200020000" pitchFamily="34" charset="0"/>
            </a:endParaRPr>
          </a:p>
        </p:txBody>
      </p:sp>
      <p:pic>
        <p:nvPicPr>
          <p:cNvPr id="2" name="Picture 1" descr="A close-up of blue circles with white text&#10;&#10;Description automatically generated">
            <a:extLst>
              <a:ext uri="{FF2B5EF4-FFF2-40B4-BE49-F238E27FC236}">
                <a16:creationId xmlns:a16="http://schemas.microsoft.com/office/drawing/2014/main" id="{A17F067C-BCE4-BC21-A51D-575965C35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885103"/>
            <a:ext cx="12191999" cy="3015915"/>
          </a:xfrm>
          <a:prstGeom prst="rect">
            <a:avLst/>
          </a:prstGeom>
        </p:spPr>
      </p:pic>
    </p:spTree>
    <p:extLst>
      <p:ext uri="{BB962C8B-B14F-4D97-AF65-F5344CB8AC3E}">
        <p14:creationId xmlns:p14="http://schemas.microsoft.com/office/powerpoint/2010/main" val="3160768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FFF10-D095-453B-B32A-3CC083EECE10}"/>
              </a:ext>
            </a:extLst>
          </p:cNvPr>
          <p:cNvSpPr>
            <a:spLocks noGrp="1"/>
          </p:cNvSpPr>
          <p:nvPr>
            <p:ph type="ctrTitle"/>
          </p:nvPr>
        </p:nvSpPr>
        <p:spPr>
          <a:xfrm>
            <a:off x="797290" y="343665"/>
            <a:ext cx="3608896" cy="1690993"/>
          </a:xfrm>
        </p:spPr>
        <p:txBody>
          <a:bodyPr vert="horz" lIns="91440" tIns="45720" rIns="91440" bIns="45720" rtlCol="0" anchor="b">
            <a:normAutofit/>
          </a:bodyPr>
          <a:lstStyle/>
          <a:p>
            <a:pPr algn="l"/>
            <a:r>
              <a:rPr lang="en-US" sz="3600" b="1" kern="1200">
                <a:solidFill>
                  <a:schemeClr val="tx1"/>
                </a:solidFill>
                <a:latin typeface="Posterama"/>
                <a:cs typeface="Posterama"/>
              </a:rPr>
              <a:t>HBCU/MSI HISTORY MIXER</a:t>
            </a:r>
          </a:p>
        </p:txBody>
      </p:sp>
      <p:pic>
        <p:nvPicPr>
          <p:cNvPr id="13" name="Picture 12" descr="A close-up of a website&#10;&#10;Description automatically generated">
            <a:extLst>
              <a:ext uri="{FF2B5EF4-FFF2-40B4-BE49-F238E27FC236}">
                <a16:creationId xmlns:a16="http://schemas.microsoft.com/office/drawing/2014/main" id="{DB9B397A-B9B8-286F-CD59-BDDCA082E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0" y="367038"/>
            <a:ext cx="3211039" cy="1771607"/>
          </a:xfrm>
          <a:prstGeom prst="rect">
            <a:avLst/>
          </a:prstGeom>
        </p:spPr>
      </p:pic>
      <p:pic>
        <p:nvPicPr>
          <p:cNvPr id="15" name="Picture 14" descr="A screenshot of a book&#10;&#10;Description automatically generated">
            <a:extLst>
              <a:ext uri="{FF2B5EF4-FFF2-40B4-BE49-F238E27FC236}">
                <a16:creationId xmlns:a16="http://schemas.microsoft.com/office/drawing/2014/main" id="{EA2E50A0-DA34-6821-28AB-DDBD6E3992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6790" y="360703"/>
            <a:ext cx="3169090" cy="1784277"/>
          </a:xfrm>
          <a:prstGeom prst="rect">
            <a:avLst/>
          </a:prstGeom>
        </p:spPr>
      </p:pic>
      <p:sp>
        <p:nvSpPr>
          <p:cNvPr id="3" name="Subtitle 2">
            <a:extLst>
              <a:ext uri="{FF2B5EF4-FFF2-40B4-BE49-F238E27FC236}">
                <a16:creationId xmlns:a16="http://schemas.microsoft.com/office/drawing/2014/main" id="{1A8F046A-E852-4AAD-BD3D-7D6A391CB7AE}"/>
              </a:ext>
            </a:extLst>
          </p:cNvPr>
          <p:cNvSpPr>
            <a:spLocks noGrp="1"/>
          </p:cNvSpPr>
          <p:nvPr>
            <p:ph type="subTitle" idx="1"/>
          </p:nvPr>
        </p:nvSpPr>
        <p:spPr>
          <a:xfrm>
            <a:off x="343730" y="2046471"/>
            <a:ext cx="4490245" cy="4104947"/>
          </a:xfrm>
        </p:spPr>
        <p:txBody>
          <a:bodyPr vert="horz" lIns="91440" tIns="45720" rIns="91440" bIns="45720" rtlCol="0" anchor="t">
            <a:normAutofit/>
          </a:bodyPr>
          <a:lstStyle/>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Each </a:t>
            </a:r>
            <a:r>
              <a:rPr lang="en-US" sz="2000" cap="none">
                <a:solidFill>
                  <a:schemeClr val="tx1"/>
                </a:solidFill>
                <a:effectLst/>
                <a:latin typeface="Calibri"/>
                <a:ea typeface="Calibri"/>
                <a:cs typeface="Calibri"/>
              </a:rPr>
              <a:t>participant will receive an </a:t>
            </a:r>
            <a:r>
              <a:rPr lang="en-US" sz="2000" cap="none">
                <a:solidFill>
                  <a:schemeClr val="tx1"/>
                </a:solidFill>
                <a:latin typeface="Calibri"/>
                <a:ea typeface="Calibri"/>
                <a:cs typeface="Calibri"/>
              </a:rPr>
              <a:t>HBCU/MSI history card</a:t>
            </a:r>
            <a:r>
              <a:rPr lang="en-US" sz="2000" cap="none">
                <a:solidFill>
                  <a:schemeClr val="tx1"/>
                </a:solidFill>
                <a:effectLst/>
                <a:latin typeface="Calibri"/>
                <a:ea typeface="Calibri"/>
                <a:cs typeface="Calibri"/>
              </a:rPr>
              <a:t>. </a:t>
            </a:r>
            <a:r>
              <a:rPr lang="en-US" sz="2000" cap="none">
                <a:solidFill>
                  <a:schemeClr val="tx1"/>
                </a:solidFill>
                <a:latin typeface="Calibri"/>
                <a:ea typeface="Calibri"/>
                <a:cs typeface="Calibri"/>
              </a:rPr>
              <a:t>Take</a:t>
            </a:r>
            <a:r>
              <a:rPr lang="en-US" sz="2000" cap="none">
                <a:solidFill>
                  <a:schemeClr val="tx1"/>
                </a:solidFill>
                <a:effectLst/>
                <a:latin typeface="Calibri"/>
                <a:ea typeface="Calibri"/>
                <a:cs typeface="Calibri"/>
              </a:rPr>
              <a:t> </a:t>
            </a:r>
            <a:r>
              <a:rPr lang="en-US" sz="2000" cap="none">
                <a:solidFill>
                  <a:schemeClr val="tx1"/>
                </a:solidFill>
                <a:latin typeface="Calibri"/>
                <a:ea typeface="Calibri"/>
                <a:cs typeface="Calibri"/>
              </a:rPr>
              <a:t>some time </a:t>
            </a:r>
            <a:r>
              <a:rPr lang="en-US" sz="2000" cap="none">
                <a:solidFill>
                  <a:schemeClr val="tx1"/>
                </a:solidFill>
                <a:effectLst/>
                <a:latin typeface="Calibri"/>
                <a:ea typeface="Calibri"/>
                <a:cs typeface="Calibri"/>
              </a:rPr>
              <a:t>to read your </a:t>
            </a:r>
            <a:r>
              <a:rPr lang="en-US" sz="2000" cap="none">
                <a:solidFill>
                  <a:schemeClr val="tx1"/>
                </a:solidFill>
                <a:latin typeface="Calibri"/>
                <a:ea typeface="Calibri"/>
                <a:cs typeface="Calibri"/>
              </a:rPr>
              <a:t>HBCU</a:t>
            </a:r>
            <a:r>
              <a:rPr lang="en-US" sz="2000" cap="none">
                <a:solidFill>
                  <a:schemeClr val="tx1"/>
                </a:solidFill>
                <a:effectLst/>
                <a:latin typeface="Calibri"/>
                <a:ea typeface="Calibri"/>
                <a:cs typeface="Calibri"/>
              </a:rPr>
              <a:t>/</a:t>
            </a:r>
            <a:r>
              <a:rPr lang="en-US" sz="2000" cap="none">
                <a:solidFill>
                  <a:schemeClr val="tx1"/>
                </a:solidFill>
                <a:latin typeface="Calibri"/>
                <a:ea typeface="Calibri"/>
                <a:cs typeface="Calibri"/>
              </a:rPr>
              <a:t>MSI </a:t>
            </a:r>
            <a:r>
              <a:rPr lang="en-US" sz="2000" cap="none">
                <a:solidFill>
                  <a:schemeClr val="tx1"/>
                </a:solidFill>
                <a:effectLst/>
                <a:latin typeface="Calibri"/>
                <a:ea typeface="Calibri"/>
                <a:cs typeface="Calibri"/>
              </a:rPr>
              <a:t>card.</a:t>
            </a:r>
          </a:p>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Pair </a:t>
            </a:r>
            <a:r>
              <a:rPr lang="en-US" sz="2000" cap="none">
                <a:solidFill>
                  <a:schemeClr val="tx1"/>
                </a:solidFill>
                <a:effectLst/>
                <a:latin typeface="Calibri"/>
                <a:ea typeface="Calibri"/>
                <a:cs typeface="Calibri"/>
              </a:rPr>
              <a:t>&amp; </a:t>
            </a:r>
            <a:r>
              <a:rPr lang="en-US" sz="2000" cap="none">
                <a:solidFill>
                  <a:schemeClr val="tx1"/>
                </a:solidFill>
                <a:latin typeface="Calibri"/>
                <a:ea typeface="Calibri"/>
                <a:cs typeface="Calibri"/>
              </a:rPr>
              <a:t>share: When </a:t>
            </a:r>
            <a:r>
              <a:rPr lang="en-US" sz="2000" cap="none">
                <a:solidFill>
                  <a:schemeClr val="tx1"/>
                </a:solidFill>
                <a:effectLst/>
                <a:latin typeface="Calibri"/>
                <a:ea typeface="Calibri"/>
                <a:cs typeface="Calibri"/>
              </a:rPr>
              <a:t>prompted, you will find a partner. </a:t>
            </a:r>
            <a:r>
              <a:rPr lang="en-US" sz="2000" cap="none">
                <a:solidFill>
                  <a:schemeClr val="tx1"/>
                </a:solidFill>
                <a:latin typeface="Calibri"/>
                <a:ea typeface="Calibri"/>
                <a:cs typeface="Calibri"/>
              </a:rPr>
              <a:t>You </a:t>
            </a:r>
            <a:r>
              <a:rPr lang="en-US" sz="2000" cap="none">
                <a:solidFill>
                  <a:schemeClr val="tx1"/>
                </a:solidFill>
                <a:effectLst/>
                <a:latin typeface="Calibri"/>
                <a:ea typeface="Calibri"/>
                <a:cs typeface="Calibri"/>
              </a:rPr>
              <a:t>will have 90 seconds each to share </a:t>
            </a:r>
            <a:r>
              <a:rPr lang="en-US" sz="2000" b="1" cap="none">
                <a:solidFill>
                  <a:schemeClr val="tx1"/>
                </a:solidFill>
                <a:latin typeface="Calibri"/>
                <a:ea typeface="Calibri"/>
                <a:cs typeface="Calibri"/>
              </a:rPr>
              <a:t>two takeaways</a:t>
            </a:r>
            <a:r>
              <a:rPr lang="en-US" sz="2000" cap="none">
                <a:solidFill>
                  <a:schemeClr val="tx1"/>
                </a:solidFill>
                <a:latin typeface="Calibri"/>
                <a:ea typeface="Calibri"/>
                <a:cs typeface="Calibri"/>
              </a:rPr>
              <a:t> </a:t>
            </a:r>
            <a:r>
              <a:rPr lang="en-US" sz="2000" cap="none">
                <a:solidFill>
                  <a:schemeClr val="tx1"/>
                </a:solidFill>
                <a:effectLst/>
                <a:latin typeface="Calibri"/>
                <a:ea typeface="Calibri"/>
                <a:cs typeface="Calibri"/>
              </a:rPr>
              <a:t>of your </a:t>
            </a:r>
            <a:r>
              <a:rPr lang="en-US" sz="2000" cap="none">
                <a:solidFill>
                  <a:schemeClr val="tx1"/>
                </a:solidFill>
                <a:latin typeface="Calibri"/>
                <a:ea typeface="Calibri"/>
                <a:cs typeface="Calibri"/>
              </a:rPr>
              <a:t>HBCU/MSI </a:t>
            </a:r>
            <a:r>
              <a:rPr lang="en-US" sz="2000" cap="none">
                <a:solidFill>
                  <a:schemeClr val="tx1"/>
                </a:solidFill>
                <a:effectLst/>
                <a:latin typeface="Calibri"/>
                <a:ea typeface="Calibri"/>
                <a:cs typeface="Calibri"/>
              </a:rPr>
              <a:t>history card.  </a:t>
            </a:r>
          </a:p>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When </a:t>
            </a:r>
            <a:r>
              <a:rPr lang="en-US" sz="2000" cap="none">
                <a:solidFill>
                  <a:schemeClr val="tx1"/>
                </a:solidFill>
                <a:effectLst/>
                <a:latin typeface="Calibri"/>
                <a:ea typeface="Calibri"/>
                <a:cs typeface="Calibri"/>
              </a:rPr>
              <a:t>signaled, you will find a different partner and repeat.  </a:t>
            </a:r>
            <a:r>
              <a:rPr lang="en-US" sz="2000" cap="none">
                <a:solidFill>
                  <a:schemeClr val="tx1"/>
                </a:solidFill>
                <a:latin typeface="Calibri"/>
                <a:ea typeface="Calibri"/>
                <a:cs typeface="Calibri"/>
              </a:rPr>
              <a:t>there</a:t>
            </a:r>
            <a:r>
              <a:rPr lang="en-US" sz="2000" cap="none">
                <a:solidFill>
                  <a:schemeClr val="tx1"/>
                </a:solidFill>
                <a:effectLst/>
                <a:latin typeface="Calibri"/>
                <a:ea typeface="Calibri"/>
                <a:cs typeface="Calibri"/>
              </a:rPr>
              <a:t> will be three (3) rounds in this activity.</a:t>
            </a:r>
          </a:p>
          <a:p>
            <a:pPr indent="-228600" algn="l">
              <a:buFont typeface="Arial" panose="020B0604020202020204" pitchFamily="34" charset="0"/>
              <a:buChar char="•"/>
            </a:pPr>
            <a:endParaRPr lang="en-US" sz="2000">
              <a:solidFill>
                <a:schemeClr val="tx1"/>
              </a:solidFill>
              <a:latin typeface="Calibri"/>
              <a:ea typeface="Calibri Light"/>
              <a:cs typeface="Calibri Light"/>
            </a:endParaRPr>
          </a:p>
        </p:txBody>
      </p:sp>
      <p:pic>
        <p:nvPicPr>
          <p:cNvPr id="5" name="Picture 4" descr="A close-up of a document&#10;&#10;Description automatically generated">
            <a:extLst>
              <a:ext uri="{FF2B5EF4-FFF2-40B4-BE49-F238E27FC236}">
                <a16:creationId xmlns:a16="http://schemas.microsoft.com/office/drawing/2014/main" id="{F94E0775-F6E9-D7AB-BB30-E0F45C56F6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081" y="2583075"/>
            <a:ext cx="3219976" cy="1691850"/>
          </a:xfrm>
          <a:prstGeom prst="rect">
            <a:avLst/>
          </a:prstGeom>
        </p:spPr>
      </p:pic>
      <p:pic>
        <p:nvPicPr>
          <p:cNvPr id="7" name="Picture 6" descr="A group of people sitting on a couch&#10;&#10;Description automatically generated">
            <a:extLst>
              <a:ext uri="{FF2B5EF4-FFF2-40B4-BE49-F238E27FC236}">
                <a16:creationId xmlns:a16="http://schemas.microsoft.com/office/drawing/2014/main" id="{FF40EAFF-2A45-224C-309D-D9AADC201C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8432" y="2522790"/>
            <a:ext cx="3132898" cy="1812420"/>
          </a:xfrm>
          <a:prstGeom prst="rect">
            <a:avLst/>
          </a:prstGeom>
        </p:spPr>
      </p:pic>
      <p:pic>
        <p:nvPicPr>
          <p:cNvPr id="11" name="Picture 10" descr="A hand holding a fist&#10;&#10;Description automatically generated">
            <a:extLst>
              <a:ext uri="{FF2B5EF4-FFF2-40B4-BE49-F238E27FC236}">
                <a16:creationId xmlns:a16="http://schemas.microsoft.com/office/drawing/2014/main" id="{F99D72A1-4837-25E7-401A-1CA3A9A02F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3486" y="4689056"/>
            <a:ext cx="3211571" cy="1781206"/>
          </a:xfrm>
          <a:prstGeom prst="rect">
            <a:avLst/>
          </a:prstGeom>
        </p:spPr>
      </p:pic>
      <p:pic>
        <p:nvPicPr>
          <p:cNvPr id="9" name="Picture 8" descr="A close-up of a page&#10;&#10;Description automatically generated">
            <a:extLst>
              <a:ext uri="{FF2B5EF4-FFF2-40B4-BE49-F238E27FC236}">
                <a16:creationId xmlns:a16="http://schemas.microsoft.com/office/drawing/2014/main" id="{2DB5F9F8-34C6-9832-B0C8-7581BBD70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6790" y="4672271"/>
            <a:ext cx="3169090" cy="1833358"/>
          </a:xfrm>
          <a:prstGeom prst="rect">
            <a:avLst/>
          </a:prstGeom>
        </p:spPr>
      </p:pic>
    </p:spTree>
    <p:extLst>
      <p:ext uri="{BB962C8B-B14F-4D97-AF65-F5344CB8AC3E}">
        <p14:creationId xmlns:p14="http://schemas.microsoft.com/office/powerpoint/2010/main" val="2630664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Free illustration: Question, Mark, Symbol, Sign, Ask - Free Image on ...">
            <a:extLst>
              <a:ext uri="{FF2B5EF4-FFF2-40B4-BE49-F238E27FC236}">
                <a16:creationId xmlns:a16="http://schemas.microsoft.com/office/drawing/2014/main" id="{548A8B9F-75C6-D37F-91E6-5DA4A98683EA}"/>
              </a:ext>
            </a:extLst>
          </p:cNvPr>
          <p:cNvPicPr>
            <a:picLocks noChangeAspect="1"/>
          </p:cNvPicPr>
          <p:nvPr/>
        </p:nvPicPr>
        <p:blipFill>
          <a:blip r:embed="rId2"/>
          <a:stretch>
            <a:fillRect/>
          </a:stretch>
        </p:blipFill>
        <p:spPr>
          <a:xfrm>
            <a:off x="7505700" y="1130300"/>
            <a:ext cx="4686300" cy="4737100"/>
          </a:xfrm>
          <a:prstGeom prst="rect">
            <a:avLst/>
          </a:prstGeom>
        </p:spPr>
      </p:pic>
      <p:sp>
        <p:nvSpPr>
          <p:cNvPr id="3" name="Subtitle 2">
            <a:extLst>
              <a:ext uri="{FF2B5EF4-FFF2-40B4-BE49-F238E27FC236}">
                <a16:creationId xmlns:a16="http://schemas.microsoft.com/office/drawing/2014/main" id="{1A8F046A-E852-4AAD-BD3D-7D6A391CB7AE}"/>
              </a:ext>
            </a:extLst>
          </p:cNvPr>
          <p:cNvSpPr>
            <a:spLocks noGrp="1"/>
          </p:cNvSpPr>
          <p:nvPr>
            <p:ph idx="1"/>
          </p:nvPr>
        </p:nvSpPr>
        <p:spPr>
          <a:xfrm>
            <a:off x="230995" y="1093638"/>
            <a:ext cx="8215223" cy="4775455"/>
          </a:xfrm>
        </p:spPr>
        <p:txBody>
          <a:bodyPr vert="horz" lIns="0" tIns="45720" rIns="0" bIns="45720" rtlCol="0" anchor="t">
            <a:normAutofit/>
          </a:bodyPr>
          <a:lstStyle/>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a:t>
            </a:r>
            <a:r>
              <a:rPr lang="en-US" sz="4400">
                <a:effectLst/>
                <a:latin typeface="Calibri"/>
                <a:ea typeface="Times New Roman" panose="02020603050405020304" pitchFamily="18" charset="0"/>
                <a:cs typeface="Times New Roman"/>
              </a:rPr>
              <a:t>surprised you?</a:t>
            </a:r>
            <a:r>
              <a:rPr lang="en-US" sz="4400">
                <a:effectLst/>
                <a:latin typeface="Calibri"/>
                <a:ea typeface="Times New Roman" panose="02020603050405020304" pitchFamily="18" charset="0"/>
                <a:cs typeface="Calibri"/>
              </a:rPr>
              <a:t> </a:t>
            </a:r>
            <a:endParaRPr lang="en-US" sz="4400">
              <a:ea typeface="Calibri" panose="020F0502020204030204"/>
              <a:cs typeface="Calibri" panose="020F0502020204030204"/>
            </a:endParaRPr>
          </a:p>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is the historical significance? </a:t>
            </a:r>
            <a:endParaRPr lang="en-US" sz="4400">
              <a:effectLst/>
              <a:latin typeface="Calibri"/>
              <a:ea typeface="Times New Roman" panose="02020603050405020304" pitchFamily="18" charset="0"/>
              <a:cs typeface="Times New Roman"/>
            </a:endParaRPr>
          </a:p>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is something that you learned that </a:t>
            </a:r>
            <a:r>
              <a:rPr lang="en-US" sz="4400">
                <a:effectLst/>
                <a:latin typeface="Calibri"/>
                <a:ea typeface="Times New Roman" panose="02020603050405020304" pitchFamily="18" charset="0"/>
                <a:cs typeface="Times New Roman"/>
              </a:rPr>
              <a:t>is still relevant today?</a:t>
            </a:r>
            <a:r>
              <a:rPr lang="en-US" sz="4400">
                <a:effectLst/>
                <a:latin typeface="Calibri"/>
                <a:ea typeface="Times New Roman" panose="02020603050405020304" pitchFamily="18" charset="0"/>
                <a:cs typeface="Calibri"/>
              </a:rPr>
              <a:t> </a:t>
            </a:r>
            <a:endParaRPr lang="en-US" sz="4400">
              <a:effectLst/>
              <a:latin typeface="Calibri"/>
              <a:ea typeface="Times New Roman" panose="02020603050405020304" pitchFamily="18" charset="0"/>
              <a:cs typeface="Times New Roman"/>
            </a:endParaRPr>
          </a:p>
          <a:p>
            <a:pPr fontAlgn="base">
              <a:spcBef>
                <a:spcPts val="0"/>
              </a:spcBef>
              <a:spcAft>
                <a:spcPts val="0"/>
              </a:spcAft>
              <a:buSzPts val="1000"/>
              <a:buFont typeface="Arial"/>
              <a:buChar char="•"/>
              <a:tabLst>
                <a:tab pos="914400" algn="l"/>
              </a:tabLst>
            </a:pPr>
            <a:r>
              <a:rPr lang="en-US" sz="4400">
                <a:ea typeface="+mn-lt"/>
                <a:cs typeface="+mn-lt"/>
              </a:rPr>
              <a:t>What aspects of this history/information align with “union values”? </a:t>
            </a:r>
            <a:endParaRPr lang="en-US" sz="4400">
              <a:effectLst/>
              <a:latin typeface="Calibri"/>
              <a:ea typeface="Times New Roman" panose="02020603050405020304" pitchFamily="18" charset="0"/>
              <a:cs typeface="Calibri"/>
            </a:endParaRPr>
          </a:p>
        </p:txBody>
      </p:sp>
      <p:sp>
        <p:nvSpPr>
          <p:cNvPr id="5" name="Title 4">
            <a:extLst>
              <a:ext uri="{FF2B5EF4-FFF2-40B4-BE49-F238E27FC236}">
                <a16:creationId xmlns:a16="http://schemas.microsoft.com/office/drawing/2014/main" id="{B615C32E-1349-52F5-137E-08851D21E350}"/>
              </a:ext>
            </a:extLst>
          </p:cNvPr>
          <p:cNvSpPr>
            <a:spLocks noGrp="1"/>
          </p:cNvSpPr>
          <p:nvPr>
            <p:ph type="title"/>
          </p:nvPr>
        </p:nvSpPr>
        <p:spPr/>
        <p:txBody>
          <a:bodyPr>
            <a:normAutofit fontScale="90000"/>
          </a:bodyPr>
          <a:lstStyle/>
          <a:p>
            <a:r>
              <a:rPr lang="en-US">
                <a:ea typeface="Calibri"/>
                <a:cs typeface="Calibri"/>
              </a:rPr>
              <a:t>Debrief</a:t>
            </a:r>
            <a:endParaRPr lang="en-US"/>
          </a:p>
        </p:txBody>
      </p:sp>
    </p:spTree>
    <p:extLst>
      <p:ext uri="{BB962C8B-B14F-4D97-AF65-F5344CB8AC3E}">
        <p14:creationId xmlns:p14="http://schemas.microsoft.com/office/powerpoint/2010/main" val="1486487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633999" y="4550229"/>
            <a:ext cx="10909073" cy="1057655"/>
          </a:xfrm>
        </p:spPr>
        <p:txBody>
          <a:bodyPr>
            <a:normAutofit/>
          </a:bodyPr>
          <a:lstStyle/>
          <a:p>
            <a:r>
              <a:rPr lang="en-US" sz="4200">
                <a:ea typeface="+mn-lt"/>
                <a:cs typeface="+mn-lt"/>
              </a:rPr>
              <a:t>Poster Session- What Makes Them Different</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2137159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B6325-8A31-1F8B-D860-61B5FBE7D151}"/>
              </a:ext>
            </a:extLst>
          </p:cNvPr>
          <p:cNvSpPr>
            <a:spLocks noGrp="1"/>
          </p:cNvSpPr>
          <p:nvPr>
            <p:ph type="title"/>
          </p:nvPr>
        </p:nvSpPr>
        <p:spPr/>
        <p:txBody>
          <a:bodyPr>
            <a:normAutofit fontScale="90000"/>
          </a:bodyPr>
          <a:lstStyle/>
          <a:p>
            <a:r>
              <a:rPr lang="en-US">
                <a:ea typeface="+mn-lt"/>
                <a:cs typeface="+mn-lt"/>
              </a:rPr>
              <a:t>Poster Session: Building Capacity </a:t>
            </a:r>
            <a:endParaRPr lang="en-US"/>
          </a:p>
        </p:txBody>
      </p:sp>
      <p:graphicFrame>
        <p:nvGraphicFramePr>
          <p:cNvPr id="4" name="Content Placeholder 3">
            <a:extLst>
              <a:ext uri="{FF2B5EF4-FFF2-40B4-BE49-F238E27FC236}">
                <a16:creationId xmlns:a16="http://schemas.microsoft.com/office/drawing/2014/main" id="{B5669DEA-6305-A463-7F2D-A72D9A124C9E}"/>
              </a:ext>
            </a:extLst>
          </p:cNvPr>
          <p:cNvGraphicFramePr>
            <a:graphicFrameLocks noGrp="1"/>
          </p:cNvGraphicFramePr>
          <p:nvPr>
            <p:ph idx="1"/>
            <p:extLst>
              <p:ext uri="{D42A27DB-BD31-4B8C-83A1-F6EECF244321}">
                <p14:modId xmlns:p14="http://schemas.microsoft.com/office/powerpoint/2010/main" val="1623864426"/>
              </p:ext>
            </p:extLst>
          </p:nvPr>
        </p:nvGraphicFramePr>
        <p:xfrm>
          <a:off x="389178" y="1200344"/>
          <a:ext cx="11414122" cy="5059680"/>
        </p:xfrm>
        <a:graphic>
          <a:graphicData uri="http://schemas.openxmlformats.org/drawingml/2006/table">
            <a:tbl>
              <a:tblPr bandRow="1">
                <a:tableStyleId>{5C22544A-7EE6-4342-B048-85BDC9FD1C3A}</a:tableStyleId>
              </a:tblPr>
              <a:tblGrid>
                <a:gridCol w="5707061">
                  <a:extLst>
                    <a:ext uri="{9D8B030D-6E8A-4147-A177-3AD203B41FA5}">
                      <a16:colId xmlns:a16="http://schemas.microsoft.com/office/drawing/2014/main" val="1299824986"/>
                    </a:ext>
                  </a:extLst>
                </a:gridCol>
                <a:gridCol w="5707061">
                  <a:extLst>
                    <a:ext uri="{9D8B030D-6E8A-4147-A177-3AD203B41FA5}">
                      <a16:colId xmlns:a16="http://schemas.microsoft.com/office/drawing/2014/main" val="2036668026"/>
                    </a:ext>
                  </a:extLst>
                </a:gridCol>
              </a:tblGrid>
              <a:tr h="1371600">
                <a:tc>
                  <a:txBody>
                    <a:bodyPr/>
                    <a:lstStyle/>
                    <a:p>
                      <a:pPr lvl="0">
                        <a:buNone/>
                      </a:pPr>
                      <a:r>
                        <a:rPr lang="en-US" sz="3200" b="1" u="none" strike="noStrike" noProof="0"/>
                        <a:t>1: </a:t>
                      </a:r>
                      <a:r>
                        <a:rPr lang="en-US" sz="3200" b="1" i="0" u="none" strike="noStrike" noProof="0">
                          <a:latin typeface="Calibri"/>
                        </a:rPr>
                        <a:t>Tribal Colleges and Universities (TCUs) </a:t>
                      </a:r>
                      <a:endParaRPr lang="en-US" sz="3200" b="1"/>
                    </a:p>
                  </a:txBody>
                  <a:tcPr/>
                </a:tc>
                <a:tc>
                  <a:txBody>
                    <a:bodyPr/>
                    <a:lstStyle/>
                    <a:p>
                      <a:pPr lvl="0">
                        <a:buNone/>
                      </a:pPr>
                      <a:r>
                        <a:rPr lang="en-US" sz="3200" b="1" u="none" strike="noStrike" noProof="0"/>
                        <a:t>2: Hispanic Serving Institutions (HSIs)</a:t>
                      </a:r>
                      <a:endParaRPr lang="en-US" sz="3200" b="1"/>
                    </a:p>
                  </a:txBody>
                  <a:tcPr/>
                </a:tc>
                <a:extLst>
                  <a:ext uri="{0D108BD9-81ED-4DB2-BD59-A6C34878D82A}">
                    <a16:rowId xmlns:a16="http://schemas.microsoft.com/office/drawing/2014/main" val="824367684"/>
                  </a:ext>
                </a:extLst>
              </a:tr>
              <a:tr h="784929">
                <a:tc>
                  <a:txBody>
                    <a:bodyPr/>
                    <a:lstStyle/>
                    <a:p>
                      <a:pPr lvl="0">
                        <a:buNone/>
                      </a:pPr>
                      <a:r>
                        <a:rPr lang="en-US" sz="3200" i="1" u="none" strike="noStrike" noProof="0"/>
                        <a:t>Pages in your participant handout: 14-28</a:t>
                      </a:r>
                      <a:endParaRPr lang="en-US" sz="3200" i="1"/>
                    </a:p>
                  </a:txBody>
                  <a:tcPr/>
                </a:tc>
                <a:tc>
                  <a:txBody>
                    <a:bodyPr/>
                    <a:lstStyle/>
                    <a:p>
                      <a:pPr lvl="0">
                        <a:buNone/>
                      </a:pPr>
                      <a:r>
                        <a:rPr lang="en-US" sz="3200" i="1" u="none" strike="noStrike" noProof="0"/>
                        <a:t>Pages in your participant handout: 29-39</a:t>
                      </a:r>
                      <a:endParaRPr lang="en-US" sz="3200" i="1"/>
                    </a:p>
                  </a:txBody>
                  <a:tcPr/>
                </a:tc>
                <a:extLst>
                  <a:ext uri="{0D108BD9-81ED-4DB2-BD59-A6C34878D82A}">
                    <a16:rowId xmlns:a16="http://schemas.microsoft.com/office/drawing/2014/main" val="2947063319"/>
                  </a:ext>
                </a:extLst>
              </a:tr>
              <a:tr h="1482645">
                <a:tc>
                  <a:txBody>
                    <a:bodyPr/>
                    <a:lstStyle/>
                    <a:p>
                      <a:pPr lvl="0">
                        <a:buNone/>
                      </a:pPr>
                      <a:r>
                        <a:rPr lang="en-US" sz="3200" b="1" u="none" strike="noStrike" noProof="0"/>
                        <a:t>3: Historically Black Colleges and Universities (HBCUs)</a:t>
                      </a:r>
                      <a:endParaRPr lang="en-US" sz="3200" b="1"/>
                    </a:p>
                  </a:txBody>
                  <a:tcPr/>
                </a:tc>
                <a:tc>
                  <a:txBody>
                    <a:bodyPr/>
                    <a:lstStyle/>
                    <a:p>
                      <a:pPr lvl="0">
                        <a:buNone/>
                      </a:pPr>
                      <a:r>
                        <a:rPr lang="en-US" sz="3200" b="1" u="none" strike="noStrike" noProof="0"/>
                        <a:t>4: </a:t>
                      </a:r>
                      <a:r>
                        <a:rPr lang="en-US" sz="3200" b="1" i="0" u="none" strike="noStrike" noProof="0">
                          <a:latin typeface="Calibri"/>
                        </a:rPr>
                        <a:t>Asian American and Native American Pacific Islander-Serving Institutions (AANAPISI)</a:t>
                      </a:r>
                      <a:endParaRPr lang="en-US" sz="3200" b="1" i="0">
                        <a:latin typeface="Calibri"/>
                      </a:endParaRPr>
                    </a:p>
                  </a:txBody>
                  <a:tcPr/>
                </a:tc>
                <a:extLst>
                  <a:ext uri="{0D108BD9-81ED-4DB2-BD59-A6C34878D82A}">
                    <a16:rowId xmlns:a16="http://schemas.microsoft.com/office/drawing/2014/main" val="3202229159"/>
                  </a:ext>
                </a:extLst>
              </a:tr>
              <a:tr h="784929">
                <a:tc>
                  <a:txBody>
                    <a:bodyPr/>
                    <a:lstStyle/>
                    <a:p>
                      <a:pPr lvl="0">
                        <a:buNone/>
                      </a:pPr>
                      <a:r>
                        <a:rPr lang="en-US" sz="3200" i="1" u="none" strike="noStrike" noProof="0"/>
                        <a:t>Pages in your participant handout: 40-68</a:t>
                      </a:r>
                      <a:endParaRPr lang="en-US" sz="3200" i="1"/>
                    </a:p>
                  </a:txBody>
                  <a:tcPr/>
                </a:tc>
                <a:tc>
                  <a:txBody>
                    <a:bodyPr/>
                    <a:lstStyle/>
                    <a:p>
                      <a:pPr lvl="0">
                        <a:buNone/>
                      </a:pPr>
                      <a:r>
                        <a:rPr lang="en-US" sz="3200" i="1" u="none" strike="noStrike" noProof="0"/>
                        <a:t>Pages in your participant handout: 69-95</a:t>
                      </a:r>
                      <a:endParaRPr lang="en-US" sz="3200" i="1"/>
                    </a:p>
                  </a:txBody>
                  <a:tcPr/>
                </a:tc>
                <a:extLst>
                  <a:ext uri="{0D108BD9-81ED-4DB2-BD59-A6C34878D82A}">
                    <a16:rowId xmlns:a16="http://schemas.microsoft.com/office/drawing/2014/main" val="2420887312"/>
                  </a:ext>
                </a:extLst>
              </a:tr>
            </a:tbl>
          </a:graphicData>
        </a:graphic>
      </p:graphicFrame>
    </p:spTree>
    <p:extLst>
      <p:ext uri="{BB962C8B-B14F-4D97-AF65-F5344CB8AC3E}">
        <p14:creationId xmlns:p14="http://schemas.microsoft.com/office/powerpoint/2010/main" val="3385767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DF59-EFD1-251D-0BF7-83CA152EEBF7}"/>
              </a:ext>
            </a:extLst>
          </p:cNvPr>
          <p:cNvSpPr>
            <a:spLocks noGrp="1"/>
          </p:cNvSpPr>
          <p:nvPr>
            <p:ph type="title"/>
          </p:nvPr>
        </p:nvSpPr>
        <p:spPr/>
        <p:txBody>
          <a:bodyPr>
            <a:normAutofit fontScale="90000"/>
          </a:bodyPr>
          <a:lstStyle/>
          <a:p>
            <a:r>
              <a:rPr lang="en-US">
                <a:ea typeface="Calibri"/>
                <a:cs typeface="Calibri"/>
              </a:rPr>
              <a:t>Poster Session: Building Capacity</a:t>
            </a:r>
            <a:endParaRPr lang="en-US"/>
          </a:p>
        </p:txBody>
      </p:sp>
      <p:sp>
        <p:nvSpPr>
          <p:cNvPr id="3" name="Content Placeholder 2">
            <a:extLst>
              <a:ext uri="{FF2B5EF4-FFF2-40B4-BE49-F238E27FC236}">
                <a16:creationId xmlns:a16="http://schemas.microsoft.com/office/drawing/2014/main" id="{519C98A8-56DA-427A-2107-FCD1658CAA94}"/>
              </a:ext>
            </a:extLst>
          </p:cNvPr>
          <p:cNvSpPr>
            <a:spLocks noGrp="1"/>
          </p:cNvSpPr>
          <p:nvPr>
            <p:ph idx="1"/>
          </p:nvPr>
        </p:nvSpPr>
        <p:spPr>
          <a:xfrm>
            <a:off x="224286" y="1144438"/>
            <a:ext cx="11473132" cy="5055334"/>
          </a:xfrm>
        </p:spPr>
        <p:txBody>
          <a:bodyPr vert="horz" lIns="0" tIns="45720" rIns="0" bIns="45720" rtlCol="0" anchor="t">
            <a:normAutofit/>
          </a:bodyPr>
          <a:lstStyle/>
          <a:p>
            <a:pPr>
              <a:buFont typeface="Arial" panose="020F0502020204030204" pitchFamily="34" charset="0"/>
              <a:buChar char="•"/>
            </a:pPr>
            <a:r>
              <a:rPr lang="en-US" sz="2500">
                <a:ea typeface="Calibri"/>
                <a:cs typeface="Calibri"/>
              </a:rPr>
              <a:t>In groups you will create a poster on chart paper about your assigned institution</a:t>
            </a:r>
            <a:endParaRPr lang="en-US"/>
          </a:p>
          <a:p>
            <a:pPr>
              <a:buFont typeface="Arial" panose="020F0502020204030204" pitchFamily="34" charset="0"/>
              <a:buChar char="•"/>
            </a:pPr>
            <a:r>
              <a:rPr lang="en-US" sz="2500">
                <a:ea typeface="Calibri"/>
                <a:cs typeface="Calibri"/>
              </a:rPr>
              <a:t>Make sure you select one or two speakers to present your mini poster</a:t>
            </a:r>
          </a:p>
          <a:p>
            <a:pPr>
              <a:buFont typeface="Arial" panose="020F0502020204030204" pitchFamily="34" charset="0"/>
              <a:buChar char="•"/>
            </a:pPr>
            <a:r>
              <a:rPr lang="en-US" sz="2500">
                <a:ea typeface="Calibri"/>
                <a:cs typeface="Calibri"/>
              </a:rPr>
              <a:t>You will have </a:t>
            </a:r>
            <a:r>
              <a:rPr lang="en-US" sz="2500" b="1" u="sng">
                <a:ea typeface="Calibri"/>
                <a:cs typeface="Calibri"/>
              </a:rPr>
              <a:t>2 minutes </a:t>
            </a:r>
            <a:r>
              <a:rPr lang="en-US" sz="2500">
                <a:ea typeface="Calibri"/>
                <a:cs typeface="Calibri"/>
              </a:rPr>
              <a:t>to present your mini poster</a:t>
            </a:r>
          </a:p>
          <a:p>
            <a:pPr>
              <a:buFont typeface="Arial" panose="020F0502020204030204" pitchFamily="34" charset="0"/>
              <a:buChar char="•"/>
            </a:pPr>
            <a:r>
              <a:rPr lang="en-US" sz="2500">
                <a:ea typeface="Calibri"/>
                <a:cs typeface="Calibri"/>
              </a:rPr>
              <a:t>Questions to consider when creating your mini poster:</a:t>
            </a:r>
            <a:endParaRPr lang="en-US" sz="2500">
              <a:ea typeface="+mn-lt"/>
              <a:cs typeface="+mn-lt"/>
            </a:endParaRPr>
          </a:p>
          <a:p>
            <a:pPr marL="383540" lvl="1">
              <a:buFont typeface="Courier New" panose="020F0502020204030204" pitchFamily="34" charset="0"/>
              <a:buChar char="o"/>
            </a:pPr>
            <a:r>
              <a:rPr lang="en-US" sz="2500">
                <a:ea typeface="+mn-lt"/>
                <a:cs typeface="+mn-lt"/>
              </a:rPr>
              <a:t>What information should others see/know that clearly communicates what this institution(s) is/are?</a:t>
            </a:r>
          </a:p>
          <a:p>
            <a:pPr marL="383540" lvl="1">
              <a:buFont typeface="Courier New" panose="020F0502020204030204" pitchFamily="34" charset="0"/>
              <a:buChar char="o"/>
            </a:pPr>
            <a:r>
              <a:rPr lang="en-US" sz="2500">
                <a:ea typeface="+mn-lt"/>
                <a:cs typeface="+mn-lt"/>
              </a:rPr>
              <a:t>What celebration, joy, and/or significance is found within these institution(s)?</a:t>
            </a:r>
          </a:p>
          <a:p>
            <a:pPr marL="383540" lvl="1">
              <a:buFont typeface="Courier New" panose="020F0502020204030204" pitchFamily="34" charset="0"/>
              <a:buChar char="o"/>
            </a:pPr>
            <a:r>
              <a:rPr lang="en-US" sz="2500">
                <a:ea typeface="+mn-lt"/>
                <a:cs typeface="+mn-lt"/>
              </a:rPr>
              <a:t>What challenges do these institution(s) face?</a:t>
            </a:r>
          </a:p>
          <a:p>
            <a:pPr marL="383540" lvl="1">
              <a:buFont typeface="Courier New" panose="020F0502020204030204" pitchFamily="34" charset="0"/>
              <a:buChar char="o"/>
            </a:pPr>
            <a:r>
              <a:rPr lang="en-US" sz="2500">
                <a:ea typeface="+mn-lt"/>
                <a:cs typeface="+mn-lt"/>
              </a:rPr>
              <a:t>Why are these types of institutions great places to organize students, faculty, and staff? </a:t>
            </a:r>
          </a:p>
          <a:p>
            <a:pPr marL="383540" lvl="1">
              <a:buFont typeface="Courier New" panose="020F0502020204030204" pitchFamily="34" charset="0"/>
              <a:buChar char="o"/>
            </a:pPr>
            <a:r>
              <a:rPr lang="en-US" sz="2500">
                <a:ea typeface="+mn-lt"/>
                <a:cs typeface="+mn-lt"/>
              </a:rPr>
              <a:t>Is there anything that the room should hear/see?</a:t>
            </a:r>
            <a:endParaRPr lang="en-US" sz="2500">
              <a:ea typeface="Calibri"/>
              <a:cs typeface="Calibri"/>
            </a:endParaRPr>
          </a:p>
        </p:txBody>
      </p:sp>
    </p:spTree>
    <p:extLst>
      <p:ext uri="{BB962C8B-B14F-4D97-AF65-F5344CB8AC3E}">
        <p14:creationId xmlns:p14="http://schemas.microsoft.com/office/powerpoint/2010/main" val="3084108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A532-33A4-2B1C-47E1-1D6FECAF96D9}"/>
              </a:ext>
            </a:extLst>
          </p:cNvPr>
          <p:cNvSpPr>
            <a:spLocks noGrp="1"/>
          </p:cNvSpPr>
          <p:nvPr>
            <p:ph type="title"/>
          </p:nvPr>
        </p:nvSpPr>
        <p:spPr/>
        <p:txBody>
          <a:bodyPr/>
          <a:lstStyle/>
          <a:p>
            <a:r>
              <a:rPr lang="en-US">
                <a:ea typeface="Calibri Light"/>
                <a:cs typeface="Calibri Light"/>
              </a:rPr>
              <a:t>Presentations</a:t>
            </a:r>
            <a:endParaRPr lang="en-US"/>
          </a:p>
        </p:txBody>
      </p:sp>
      <p:pic>
        <p:nvPicPr>
          <p:cNvPr id="8" name="Picture 7" descr="May 2023 Business Meeting – North Star Kennel Club">
            <a:extLst>
              <a:ext uri="{FF2B5EF4-FFF2-40B4-BE49-F238E27FC236}">
                <a16:creationId xmlns:a16="http://schemas.microsoft.com/office/drawing/2014/main" id="{9BC0D3AC-B1DA-38A7-3D4C-E6B34128A0C3}"/>
              </a:ext>
            </a:extLst>
          </p:cNvPr>
          <p:cNvPicPr>
            <a:picLocks noChangeAspect="1"/>
          </p:cNvPicPr>
          <p:nvPr/>
        </p:nvPicPr>
        <p:blipFill>
          <a:blip r:embed="rId2"/>
          <a:stretch>
            <a:fillRect/>
          </a:stretch>
        </p:blipFill>
        <p:spPr>
          <a:xfrm>
            <a:off x="1072377" y="1867630"/>
            <a:ext cx="10037953" cy="4275032"/>
          </a:xfrm>
          <a:prstGeom prst="rect">
            <a:avLst/>
          </a:prstGeom>
        </p:spPr>
      </p:pic>
    </p:spTree>
    <p:extLst>
      <p:ext uri="{BB962C8B-B14F-4D97-AF65-F5344CB8AC3E}">
        <p14:creationId xmlns:p14="http://schemas.microsoft.com/office/powerpoint/2010/main" val="364160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717774" y="293525"/>
            <a:ext cx="6979644" cy="5816199"/>
          </a:xfrm>
        </p:spPr>
        <p:txBody>
          <a:bodyPr vert="horz" lIns="0" tIns="45720" rIns="0" bIns="45720" rtlCol="0" anchor="t">
            <a:noAutofit/>
          </a:bodyPr>
          <a:lstStyle/>
          <a:p>
            <a:pPr>
              <a:buFont typeface="Arial"/>
              <a:buChar char="•"/>
            </a:pPr>
            <a:r>
              <a:rPr lang="en-US" sz="4000">
                <a:ea typeface="+mn-lt"/>
                <a:cs typeface="+mn-lt"/>
              </a:rPr>
              <a:t>HBCUs and MSIs have a rich legacy and culture that is centered in shared equity and advancement. </a:t>
            </a:r>
            <a:endParaRPr lang="en-US" sz="4000">
              <a:cs typeface="Calibri" panose="020F0502020204030204"/>
            </a:endParaRPr>
          </a:p>
          <a:p>
            <a:pPr>
              <a:buFont typeface="Arial"/>
              <a:buChar char="•"/>
            </a:pPr>
            <a:r>
              <a:rPr lang="en-US" sz="4000">
                <a:ea typeface="+mn-lt"/>
                <a:cs typeface="+mn-lt"/>
              </a:rPr>
              <a:t>These institutions have been centers of innovation and progress for marginalized people and their communities despite being systemically underfunded. </a:t>
            </a:r>
            <a:endParaRPr lang="en-US" sz="4000">
              <a:cs typeface="Calibri" panose="020F0502020204030204"/>
            </a:endParaRPr>
          </a:p>
          <a:p>
            <a:pPr>
              <a:buFont typeface="Arial"/>
              <a:buChar char="•"/>
            </a:pPr>
            <a:r>
              <a:rPr lang="en-US" sz="4000">
                <a:ea typeface="+mn-lt"/>
                <a:cs typeface="+mn-lt"/>
              </a:rPr>
              <a:t>Collectivism over individualism. </a:t>
            </a:r>
            <a:endParaRPr lang="en-US" sz="4000">
              <a:cs typeface="Calibri"/>
            </a:endParaRPr>
          </a:p>
        </p:txBody>
      </p:sp>
    </p:spTree>
    <p:extLst>
      <p:ext uri="{BB962C8B-B14F-4D97-AF65-F5344CB8AC3E}">
        <p14:creationId xmlns:p14="http://schemas.microsoft.com/office/powerpoint/2010/main" val="1254672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12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126A4-D303-8D4B-0B80-1BDEEEF66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3CAF4-2D57-AF1A-098F-C96C61B80A80}"/>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Kiesha &amp; Albert</a:t>
            </a:r>
          </a:p>
        </p:txBody>
      </p:sp>
      <p:sp>
        <p:nvSpPr>
          <p:cNvPr id="3" name="Text Placeholder 2">
            <a:extLst>
              <a:ext uri="{FF2B5EF4-FFF2-40B4-BE49-F238E27FC236}">
                <a16:creationId xmlns:a16="http://schemas.microsoft.com/office/drawing/2014/main" id="{3180695E-7CDC-F34E-18D7-663D55933BA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12689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t>Socialization and Bias</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4133931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8" name="Text Placeholder 2">
            <a:extLst>
              <a:ext uri="{FF2B5EF4-FFF2-40B4-BE49-F238E27FC236}">
                <a16:creationId xmlns:a16="http://schemas.microsoft.com/office/drawing/2014/main" id="{E829F21B-BDD2-D9CA-04C2-2581FB254CA6}"/>
              </a:ext>
            </a:extLst>
          </p:cNvPr>
          <p:cNvGraphicFramePr>
            <a:graphicFrameLocks noGrp="1"/>
          </p:cNvGraphicFramePr>
          <p:nvPr>
            <p:ph idx="4294967295"/>
            <p:extLst>
              <p:ext uri="{D42A27DB-BD31-4B8C-83A1-F6EECF244321}">
                <p14:modId xmlns:p14="http://schemas.microsoft.com/office/powerpoint/2010/main" val="1079874020"/>
              </p:ext>
            </p:extLst>
          </p:nvPr>
        </p:nvGraphicFramePr>
        <p:xfrm>
          <a:off x="392206" y="752383"/>
          <a:ext cx="11391714" cy="4713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19911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diagram&#10;&#10;Description automatically generated">
            <a:extLst>
              <a:ext uri="{FF2B5EF4-FFF2-40B4-BE49-F238E27FC236}">
                <a16:creationId xmlns:a16="http://schemas.microsoft.com/office/drawing/2014/main" id="{DFE577A8-D3BF-C617-191C-4F0D4059D217}"/>
              </a:ext>
            </a:extLst>
          </p:cNvPr>
          <p:cNvPicPr>
            <a:picLocks noChangeAspect="1"/>
          </p:cNvPicPr>
          <p:nvPr/>
        </p:nvPicPr>
        <p:blipFill>
          <a:blip r:embed="rId2"/>
          <a:srcRect t="5728" r="-6029" b="1800"/>
          <a:stretch/>
        </p:blipFill>
        <p:spPr>
          <a:xfrm>
            <a:off x="5190519" y="78441"/>
            <a:ext cx="5968759" cy="6610616"/>
          </a:xfrm>
          <a:prstGeom prst="rect">
            <a:avLst/>
          </a:prstGeom>
          <a:ln>
            <a:noFill/>
          </a:ln>
        </p:spPr>
      </p:pic>
      <p:sp>
        <p:nvSpPr>
          <p:cNvPr id="5" name="Title 4">
            <a:extLst>
              <a:ext uri="{FF2B5EF4-FFF2-40B4-BE49-F238E27FC236}">
                <a16:creationId xmlns:a16="http://schemas.microsoft.com/office/drawing/2014/main" id="{81DB4985-0596-FF7E-519A-CAF6ED822F3D}"/>
              </a:ext>
            </a:extLst>
          </p:cNvPr>
          <p:cNvSpPr>
            <a:spLocks noGrp="1"/>
          </p:cNvSpPr>
          <p:nvPr>
            <p:ph type="title"/>
          </p:nvPr>
        </p:nvSpPr>
        <p:spPr/>
        <p:txBody>
          <a:bodyPr/>
          <a:lstStyle/>
          <a:p>
            <a:r>
              <a:rPr lang="en-US">
                <a:cs typeface="Calibri Light"/>
              </a:rPr>
              <a:t>Cycles of Socialization</a:t>
            </a:r>
            <a:endParaRPr lang="en-US"/>
          </a:p>
        </p:txBody>
      </p:sp>
      <p:sp>
        <p:nvSpPr>
          <p:cNvPr id="7" name="Text Placeholder 6">
            <a:extLst>
              <a:ext uri="{FF2B5EF4-FFF2-40B4-BE49-F238E27FC236}">
                <a16:creationId xmlns:a16="http://schemas.microsoft.com/office/drawing/2014/main" id="{8A804768-A441-7671-A913-48D1EAAED31E}"/>
              </a:ext>
            </a:extLst>
          </p:cNvPr>
          <p:cNvSpPr>
            <a:spLocks noGrp="1"/>
          </p:cNvSpPr>
          <p:nvPr>
            <p:ph type="body" sz="half" idx="2"/>
          </p:nvPr>
        </p:nvSpPr>
        <p:spPr/>
        <p:txBody>
          <a:bodyPr vert="horz" lIns="91440" tIns="45720" rIns="91440" bIns="45720" rtlCol="0" anchor="t">
            <a:normAutofit/>
          </a:bodyPr>
          <a:lstStyle/>
          <a:p>
            <a:r>
              <a:rPr lang="en-US" sz="2400">
                <a:cs typeface="Calibri"/>
              </a:rPr>
              <a:t>p.96  in your participant handout</a:t>
            </a:r>
            <a:endParaRPr lang="en-US" sz="2400"/>
          </a:p>
        </p:txBody>
      </p:sp>
    </p:spTree>
    <p:extLst>
      <p:ext uri="{BB962C8B-B14F-4D97-AF65-F5344CB8AC3E}">
        <p14:creationId xmlns:p14="http://schemas.microsoft.com/office/powerpoint/2010/main" val="30279808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775F-8ACE-0E09-6BA9-7DB0C2C29BFF}"/>
              </a:ext>
            </a:extLst>
          </p:cNvPr>
          <p:cNvSpPr>
            <a:spLocks noGrp="1"/>
          </p:cNvSpPr>
          <p:nvPr>
            <p:ph type="title"/>
          </p:nvPr>
        </p:nvSpPr>
        <p:spPr/>
        <p:txBody>
          <a:bodyPr>
            <a:normAutofit fontScale="90000"/>
          </a:bodyPr>
          <a:lstStyle/>
          <a:p>
            <a:r>
              <a:rPr lang="en-US">
                <a:cs typeface="Calibri"/>
              </a:rPr>
              <a:t>Socialization Reflection Activity   (p.97-98) 2nd file</a:t>
            </a:r>
            <a:endParaRPr lang="en-US"/>
          </a:p>
        </p:txBody>
      </p:sp>
      <p:sp>
        <p:nvSpPr>
          <p:cNvPr id="3" name="Content Placeholder 2">
            <a:extLst>
              <a:ext uri="{FF2B5EF4-FFF2-40B4-BE49-F238E27FC236}">
                <a16:creationId xmlns:a16="http://schemas.microsoft.com/office/drawing/2014/main" id="{A3BE2289-7C1E-45F4-F6EA-57ED16B56E2F}"/>
              </a:ext>
            </a:extLst>
          </p:cNvPr>
          <p:cNvSpPr>
            <a:spLocks noGrp="1"/>
          </p:cNvSpPr>
          <p:nvPr>
            <p:ph idx="1"/>
          </p:nvPr>
        </p:nvSpPr>
        <p:spPr/>
        <p:txBody>
          <a:bodyPr vert="horz" lIns="0" tIns="45720" rIns="0" bIns="45720" rtlCol="0" anchor="t">
            <a:noAutofit/>
          </a:bodyPr>
          <a:lstStyle/>
          <a:p>
            <a:pPr>
              <a:buFont typeface="Arial" panose="020F0502020204030204" pitchFamily="34" charset="0"/>
              <a:buChar char="•"/>
            </a:pPr>
            <a:r>
              <a:rPr lang="en-US" sz="2650">
                <a:ea typeface="+mn-lt"/>
                <a:cs typeface="+mn-lt"/>
              </a:rPr>
              <a:t>Choose one social identity from the list below that you would like to reflect on and examine.</a:t>
            </a:r>
          </a:p>
          <a:p>
            <a:pPr marL="383540" lvl="1">
              <a:buFont typeface="Courier New" panose="020F0502020204030204" pitchFamily="34" charset="0"/>
              <a:buChar char="o"/>
            </a:pPr>
            <a:r>
              <a:rPr lang="en-US" sz="2450">
                <a:ea typeface="+mn-lt"/>
                <a:cs typeface="+mn-lt"/>
              </a:rPr>
              <a:t>Race: A social construct that artificially divides people into distinct groups based on certain characteristics such as physical appearance (particularly skin color) ancestral heritage, cultural affiliation, cultural history, ethnic classification </a:t>
            </a:r>
            <a:endParaRPr lang="en-US" sz="2650">
              <a:ea typeface="+mn-lt"/>
              <a:cs typeface="+mn-lt"/>
            </a:endParaRPr>
          </a:p>
          <a:p>
            <a:pPr marL="383540" lvl="1">
              <a:buFont typeface="Courier New" panose="020F0502020204030204" pitchFamily="34" charset="0"/>
              <a:buChar char="o"/>
            </a:pPr>
            <a:r>
              <a:rPr lang="en-US" sz="2650">
                <a:ea typeface="+mn-lt"/>
                <a:cs typeface="+mn-lt"/>
              </a:rPr>
              <a:t>Gender Identity: An internal, deeply felt sense of being female, male, a blend of both or neither. Refers to how individuals perceive themselves and what they call themselves. Can be the same as or different from their sex assigned at birth </a:t>
            </a:r>
          </a:p>
          <a:p>
            <a:pPr marL="383540" lvl="1">
              <a:buFont typeface="Courier New" panose="020F0502020204030204" pitchFamily="34" charset="0"/>
              <a:buChar char="o"/>
            </a:pPr>
            <a:r>
              <a:rPr lang="en-US" sz="2650">
                <a:ea typeface="+mn-lt"/>
                <a:cs typeface="+mn-lt"/>
              </a:rPr>
              <a:t>Sexual Orientation: An inherent or immutable enduring emotional, romantic, or sexual attraction to other people </a:t>
            </a:r>
            <a:endParaRPr lang="en-US" sz="2650">
              <a:cs typeface="Calibri"/>
            </a:endParaRPr>
          </a:p>
          <a:p>
            <a:pPr marL="383540" lvl="1">
              <a:buFont typeface="Courier New" panose="020F0502020204030204" pitchFamily="34" charset="0"/>
              <a:buChar char="o"/>
            </a:pPr>
            <a:r>
              <a:rPr lang="en-US" sz="2650">
                <a:ea typeface="+mn-lt"/>
                <a:cs typeface="+mn-lt"/>
              </a:rPr>
              <a:t>Class: Relative social rank in terms of income, wealth, education, status and/or power </a:t>
            </a:r>
          </a:p>
        </p:txBody>
      </p:sp>
    </p:spTree>
    <p:extLst>
      <p:ext uri="{BB962C8B-B14F-4D97-AF65-F5344CB8AC3E}">
        <p14:creationId xmlns:p14="http://schemas.microsoft.com/office/powerpoint/2010/main" val="3680730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775F-8ACE-0E09-6BA9-7DB0C2C29BFF}"/>
              </a:ext>
            </a:extLst>
          </p:cNvPr>
          <p:cNvSpPr>
            <a:spLocks noGrp="1"/>
          </p:cNvSpPr>
          <p:nvPr>
            <p:ph type="title"/>
          </p:nvPr>
        </p:nvSpPr>
        <p:spPr/>
        <p:txBody>
          <a:bodyPr>
            <a:normAutofit fontScale="90000"/>
          </a:bodyPr>
          <a:lstStyle/>
          <a:p>
            <a:r>
              <a:rPr lang="en-US">
                <a:cs typeface="Calibri"/>
              </a:rPr>
              <a:t>Socialization Reflection Activity (p. 97-98) 2nd file</a:t>
            </a:r>
            <a:endParaRPr lang="en-US"/>
          </a:p>
        </p:txBody>
      </p:sp>
      <p:sp>
        <p:nvSpPr>
          <p:cNvPr id="3" name="Content Placeholder 2">
            <a:extLst>
              <a:ext uri="{FF2B5EF4-FFF2-40B4-BE49-F238E27FC236}">
                <a16:creationId xmlns:a16="http://schemas.microsoft.com/office/drawing/2014/main" id="{A3BE2289-7C1E-45F4-F6EA-57ED16B56E2F}"/>
              </a:ext>
            </a:extLst>
          </p:cNvPr>
          <p:cNvSpPr>
            <a:spLocks noGrp="1"/>
          </p:cNvSpPr>
          <p:nvPr>
            <p:ph idx="1"/>
          </p:nvPr>
        </p:nvSpPr>
        <p:spPr/>
        <p:txBody>
          <a:bodyPr vert="horz" lIns="0" tIns="45720" rIns="0" bIns="45720" rtlCol="0" anchor="t">
            <a:normAutofit fontScale="92500" lnSpcReduction="10000"/>
          </a:bodyPr>
          <a:lstStyle/>
          <a:p>
            <a:pPr>
              <a:buFont typeface="Arial" panose="020F0502020204030204" pitchFamily="34" charset="0"/>
              <a:buChar char="•"/>
            </a:pPr>
            <a:r>
              <a:rPr lang="en-US" sz="2800">
                <a:ea typeface="+mn-lt"/>
                <a:cs typeface="+mn-lt"/>
              </a:rPr>
              <a:t>Using the </a:t>
            </a:r>
            <a:r>
              <a:rPr lang="en-US" sz="2800" i="1">
                <a:ea typeface="+mn-lt"/>
                <a:cs typeface="+mn-lt"/>
              </a:rPr>
              <a:t>Socialization Reflection Activity</a:t>
            </a:r>
            <a:r>
              <a:rPr lang="en-US" sz="2800">
                <a:ea typeface="+mn-lt"/>
                <a:cs typeface="+mn-lt"/>
              </a:rPr>
              <a:t> sheet on p. 97-98 and 2nd file of your participant handout, you will map what you have learned about this identity throughout this time.</a:t>
            </a:r>
            <a:endParaRPr lang="en-US" sz="2800">
              <a:cs typeface="Calibri" panose="020F0502020204030204"/>
            </a:endParaRPr>
          </a:p>
          <a:p>
            <a:pPr>
              <a:buFont typeface="Arial" panose="020F0502020204030204" pitchFamily="34" charset="0"/>
              <a:buChar char="•"/>
            </a:pPr>
            <a:r>
              <a:rPr lang="en-US" sz="2800">
                <a:ea typeface="+mn-lt"/>
                <a:cs typeface="+mn-lt"/>
              </a:rPr>
              <a:t>Use the </a:t>
            </a:r>
            <a:r>
              <a:rPr lang="en-US" sz="2800" i="1">
                <a:ea typeface="+mn-lt"/>
                <a:cs typeface="+mn-lt"/>
              </a:rPr>
              <a:t>Cycle of Socialization</a:t>
            </a:r>
            <a:r>
              <a:rPr lang="en-US" sz="2800">
                <a:ea typeface="+mn-lt"/>
                <a:cs typeface="+mn-lt"/>
              </a:rPr>
              <a:t> as a reference and support </a:t>
            </a:r>
            <a:endParaRPr lang="en-US" sz="2800">
              <a:cs typeface="Calibri" panose="020F0502020204030204"/>
            </a:endParaRPr>
          </a:p>
          <a:p>
            <a:pPr>
              <a:buFont typeface="Arial" panose="020F0502020204030204" pitchFamily="34" charset="0"/>
              <a:buChar char="•"/>
            </a:pPr>
            <a:r>
              <a:rPr lang="en-US" sz="2800">
                <a:ea typeface="+mn-lt"/>
                <a:cs typeface="+mn-lt"/>
              </a:rPr>
              <a:t>Questions to consider: </a:t>
            </a:r>
            <a:endParaRPr lang="en-US" sz="2800">
              <a:cs typeface="Calibri" panose="020F0502020204030204"/>
            </a:endParaRPr>
          </a:p>
          <a:p>
            <a:pPr marL="383540" lvl="1">
              <a:buFont typeface="Courier New" panose="020F0502020204030204" pitchFamily="34" charset="0"/>
              <a:buChar char="o"/>
            </a:pPr>
            <a:r>
              <a:rPr lang="en-US" sz="2800">
                <a:ea typeface="+mn-lt"/>
                <a:cs typeface="+mn-lt"/>
              </a:rPr>
              <a:t>What messages did you hear/learn about being ____? </a:t>
            </a:r>
            <a:endParaRPr lang="en-US" sz="2800">
              <a:cs typeface="Calibri" panose="020F0502020204030204"/>
            </a:endParaRPr>
          </a:p>
          <a:p>
            <a:pPr marL="383540" lvl="1">
              <a:buFont typeface="Courier New" panose="020F0502020204030204" pitchFamily="34" charset="0"/>
              <a:buChar char="o"/>
            </a:pPr>
            <a:r>
              <a:rPr lang="en-US" sz="2800">
                <a:ea typeface="+mn-lt"/>
                <a:cs typeface="+mn-lt"/>
              </a:rPr>
              <a:t>Where did the messages come from? </a:t>
            </a:r>
            <a:endParaRPr lang="en-US" sz="2800">
              <a:cs typeface="Calibri" panose="020F0502020204030204"/>
            </a:endParaRPr>
          </a:p>
          <a:p>
            <a:pPr marL="566420" lvl="2">
              <a:buFont typeface="Wingdings" panose="020F0502020204030204" pitchFamily="34" charset="0"/>
              <a:buChar char="§"/>
            </a:pPr>
            <a:r>
              <a:rPr lang="en-US" sz="2400">
                <a:ea typeface="+mn-lt"/>
                <a:cs typeface="+mn-lt"/>
              </a:rPr>
              <a:t>Parents, other family members, religious organizations, schools, teachers, media, other institutions, peers, etc. </a:t>
            </a:r>
            <a:endParaRPr lang="en-US" sz="2400">
              <a:cs typeface="Calibri" panose="020F0502020204030204"/>
            </a:endParaRPr>
          </a:p>
          <a:p>
            <a:pPr marL="383540" lvl="1">
              <a:buFont typeface="Courier New" panose="020F0502020204030204" pitchFamily="34" charset="0"/>
              <a:buChar char="o"/>
            </a:pPr>
            <a:r>
              <a:rPr lang="en-US" sz="2800">
                <a:ea typeface="+mn-lt"/>
                <a:cs typeface="+mn-lt"/>
              </a:rPr>
              <a:t>What behaviors were encouraged, rewarded, and supported? How? What behaviors were discouraged, unsupported, and punished? How?</a:t>
            </a:r>
          </a:p>
          <a:p>
            <a:pPr marL="383540" lvl="1">
              <a:buFont typeface="Courier New" panose="020F0502020204030204" pitchFamily="34" charset="0"/>
              <a:buChar char="o"/>
            </a:pPr>
            <a:r>
              <a:rPr lang="en-US" sz="2800">
                <a:ea typeface="+mn-lt"/>
                <a:cs typeface="+mn-lt"/>
              </a:rPr>
              <a:t>What behaviors were discouraged, unsupported, and punished? How? </a:t>
            </a:r>
            <a:endParaRPr lang="en-US" sz="2800">
              <a:cs typeface="Calibri" panose="020F0502020204030204"/>
            </a:endParaRPr>
          </a:p>
        </p:txBody>
      </p:sp>
    </p:spTree>
    <p:extLst>
      <p:ext uri="{BB962C8B-B14F-4D97-AF65-F5344CB8AC3E}">
        <p14:creationId xmlns:p14="http://schemas.microsoft.com/office/powerpoint/2010/main" val="2293855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 name="Rectangle 52">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4" name="Straight Connector 53">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903BC3C-5058-81B4-06FA-130CC0DAE9B3}"/>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Debrief</a:t>
            </a:r>
          </a:p>
        </p:txBody>
      </p:sp>
      <p:graphicFrame>
        <p:nvGraphicFramePr>
          <p:cNvPr id="55" name="Content Placeholder 2">
            <a:extLst>
              <a:ext uri="{FF2B5EF4-FFF2-40B4-BE49-F238E27FC236}">
                <a16:creationId xmlns:a16="http://schemas.microsoft.com/office/drawing/2014/main" id="{0F6F1E92-AE98-A82F-D18F-BC69176CCAEA}"/>
              </a:ext>
            </a:extLst>
          </p:cNvPr>
          <p:cNvGraphicFramePr>
            <a:graphicFrameLocks noGrp="1"/>
          </p:cNvGraphicFramePr>
          <p:nvPr>
            <p:ph idx="1"/>
            <p:extLst>
              <p:ext uri="{D42A27DB-BD31-4B8C-83A1-F6EECF244321}">
                <p14:modId xmlns:p14="http://schemas.microsoft.com/office/powerpoint/2010/main" val="2146471943"/>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5049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94CE-215A-7A36-0CBA-C6017F7A60A3}"/>
              </a:ext>
            </a:extLst>
          </p:cNvPr>
          <p:cNvSpPr>
            <a:spLocks noGrp="1"/>
          </p:cNvSpPr>
          <p:nvPr>
            <p:ph type="title"/>
          </p:nvPr>
        </p:nvSpPr>
        <p:spPr>
          <a:xfrm>
            <a:off x="6709837" y="166288"/>
            <a:ext cx="4987581" cy="6009564"/>
          </a:xfrm>
        </p:spPr>
        <p:txBody>
          <a:bodyPr vert="horz" lIns="91440" tIns="45720" rIns="91440" bIns="45720" rtlCol="0" anchor="ctr">
            <a:normAutofit/>
          </a:bodyPr>
          <a:lstStyle/>
          <a:p>
            <a:pPr algn="r"/>
            <a:r>
              <a:rPr lang="en-US" sz="9000">
                <a:cs typeface="Calibri"/>
              </a:rPr>
              <a:t>Cycle of Liberation</a:t>
            </a:r>
            <a:br>
              <a:rPr lang="en-US" sz="9000">
                <a:cs typeface="Calibri"/>
              </a:rPr>
            </a:br>
            <a:r>
              <a:rPr lang="en-US" sz="1600">
                <a:ea typeface="Calibri"/>
                <a:cs typeface="Calibri"/>
              </a:rPr>
              <a:t>Page 99 in the Participant Handbook</a:t>
            </a:r>
          </a:p>
        </p:txBody>
      </p:sp>
      <p:pic>
        <p:nvPicPr>
          <p:cNvPr id="4" name="Picture 3" descr="A diagram of a group of people&#10;&#10;Description automatically generated">
            <a:extLst>
              <a:ext uri="{FF2B5EF4-FFF2-40B4-BE49-F238E27FC236}">
                <a16:creationId xmlns:a16="http://schemas.microsoft.com/office/drawing/2014/main" id="{B6378883-3CAF-99D3-8E9A-48D1F6EE80A1}"/>
              </a:ext>
            </a:extLst>
          </p:cNvPr>
          <p:cNvPicPr>
            <a:picLocks noChangeAspect="1"/>
          </p:cNvPicPr>
          <p:nvPr/>
        </p:nvPicPr>
        <p:blipFill>
          <a:blip r:embed="rId2"/>
          <a:stretch>
            <a:fillRect/>
          </a:stretch>
        </p:blipFill>
        <p:spPr>
          <a:xfrm>
            <a:off x="369888" y="114635"/>
            <a:ext cx="5944435" cy="6588625"/>
          </a:xfrm>
          <a:prstGeom prst="rect">
            <a:avLst/>
          </a:prstGeom>
        </p:spPr>
      </p:pic>
    </p:spTree>
    <p:extLst>
      <p:ext uri="{BB962C8B-B14F-4D97-AF65-F5344CB8AC3E}">
        <p14:creationId xmlns:p14="http://schemas.microsoft.com/office/powerpoint/2010/main" val="1560483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074C-D1B5-83DA-50EC-22703AAEEA8E}"/>
              </a:ext>
            </a:extLst>
          </p:cNvPr>
          <p:cNvSpPr>
            <a:spLocks noGrp="1"/>
          </p:cNvSpPr>
          <p:nvPr>
            <p:ph type="title"/>
          </p:nvPr>
        </p:nvSpPr>
        <p:spPr/>
        <p:txBody>
          <a:bodyPr>
            <a:normAutofit/>
          </a:bodyPr>
          <a:lstStyle/>
          <a:p>
            <a:endParaRPr lang="en-US" sz="5400">
              <a:cs typeface="Calibri Light"/>
            </a:endParaRPr>
          </a:p>
        </p:txBody>
      </p:sp>
      <p:graphicFrame>
        <p:nvGraphicFramePr>
          <p:cNvPr id="177" name="Content Placeholder 2">
            <a:extLst>
              <a:ext uri="{FF2B5EF4-FFF2-40B4-BE49-F238E27FC236}">
                <a16:creationId xmlns:a16="http://schemas.microsoft.com/office/drawing/2014/main" id="{5F8F84A2-2430-45D5-D155-CC7BBA0E8EF5}"/>
              </a:ext>
            </a:extLst>
          </p:cNvPr>
          <p:cNvGraphicFramePr>
            <a:graphicFrameLocks noGrp="1"/>
          </p:cNvGraphicFramePr>
          <p:nvPr>
            <p:ph idx="1"/>
            <p:extLst>
              <p:ext uri="{D42A27DB-BD31-4B8C-83A1-F6EECF244321}">
                <p14:modId xmlns:p14="http://schemas.microsoft.com/office/powerpoint/2010/main" val="4242404729"/>
              </p:ext>
            </p:extLst>
          </p:nvPr>
        </p:nvGraphicFramePr>
        <p:xfrm>
          <a:off x="4678017" y="278295"/>
          <a:ext cx="7169426" cy="6400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rotWithShape="1">
          <a:blip r:embed="rId7"/>
          <a:srcRect l="-27" t="5912" r="-145" b="7493"/>
          <a:stretch/>
        </p:blipFill>
        <p:spPr>
          <a:xfrm rot="5400000">
            <a:off x="-805071" y="1355037"/>
            <a:ext cx="5724942" cy="3571460"/>
          </a:xfrm>
          <a:prstGeom prst="rect">
            <a:avLst/>
          </a:prstGeom>
        </p:spPr>
      </p:pic>
    </p:spTree>
    <p:extLst>
      <p:ext uri="{BB962C8B-B14F-4D97-AF65-F5344CB8AC3E}">
        <p14:creationId xmlns:p14="http://schemas.microsoft.com/office/powerpoint/2010/main" val="2631071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5C082-FF9A-E04E-0B1C-0DE872AEC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0689FC-ED9D-5074-CA25-8364CE40AF56}"/>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Rakia &amp; Michelle</a:t>
            </a:r>
          </a:p>
        </p:txBody>
      </p:sp>
      <p:sp>
        <p:nvSpPr>
          <p:cNvPr id="3" name="Text Placeholder 2">
            <a:extLst>
              <a:ext uri="{FF2B5EF4-FFF2-40B4-BE49-F238E27FC236}">
                <a16:creationId xmlns:a16="http://schemas.microsoft.com/office/drawing/2014/main" id="{D589D0EE-F9E8-FC94-5F22-164E3DF3721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5170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fontScale="90000"/>
          </a:bodyPr>
          <a:lstStyle/>
          <a:p>
            <a:r>
              <a:rPr lang="en-US" sz="4400" b="0"/>
              <a:t>Systemic Underfunding: </a:t>
            </a:r>
            <a:br>
              <a:rPr lang="en-US" sz="4400" b="0"/>
            </a:br>
            <a:r>
              <a:rPr lang="en-US" sz="4400" b="0"/>
              <a:t>Impacts on Workers and Resources</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1503626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304" y="159603"/>
            <a:ext cx="10771406" cy="569267"/>
          </a:xfrm>
        </p:spPr>
        <p:txBody>
          <a:bodyPr>
            <a:normAutofit fontScale="90000"/>
          </a:bodyPr>
          <a:lstStyle/>
          <a:p>
            <a:r>
              <a:rPr lang="en-US"/>
              <a:t>Levels of Expression of Oppression p. 100</a:t>
            </a:r>
          </a:p>
        </p:txBody>
      </p:sp>
      <p:graphicFrame>
        <p:nvGraphicFramePr>
          <p:cNvPr id="4" name="Google Shape;448;g1468bb3220c_0_76"/>
          <p:cNvGraphicFramePr/>
          <p:nvPr>
            <p:extLst>
              <p:ext uri="{D42A27DB-BD31-4B8C-83A1-F6EECF244321}">
                <p14:modId xmlns:p14="http://schemas.microsoft.com/office/powerpoint/2010/main" val="14765887"/>
              </p:ext>
            </p:extLst>
          </p:nvPr>
        </p:nvGraphicFramePr>
        <p:xfrm>
          <a:off x="331304" y="728870"/>
          <a:ext cx="10738218" cy="5852100"/>
        </p:xfrm>
        <a:graphic>
          <a:graphicData uri="http://schemas.openxmlformats.org/drawingml/2006/table">
            <a:tbl>
              <a:tblPr>
                <a:noFill/>
              </a:tblPr>
              <a:tblGrid>
                <a:gridCol w="696158">
                  <a:extLst>
                    <a:ext uri="{9D8B030D-6E8A-4147-A177-3AD203B41FA5}">
                      <a16:colId xmlns:a16="http://schemas.microsoft.com/office/drawing/2014/main" val="20000"/>
                    </a:ext>
                  </a:extLst>
                </a:gridCol>
                <a:gridCol w="4423805">
                  <a:extLst>
                    <a:ext uri="{9D8B030D-6E8A-4147-A177-3AD203B41FA5}">
                      <a16:colId xmlns:a16="http://schemas.microsoft.com/office/drawing/2014/main" val="20001"/>
                    </a:ext>
                  </a:extLst>
                </a:gridCol>
                <a:gridCol w="685152">
                  <a:extLst>
                    <a:ext uri="{9D8B030D-6E8A-4147-A177-3AD203B41FA5}">
                      <a16:colId xmlns:a16="http://schemas.microsoft.com/office/drawing/2014/main" val="20002"/>
                    </a:ext>
                  </a:extLst>
                </a:gridCol>
                <a:gridCol w="4933103">
                  <a:extLst>
                    <a:ext uri="{9D8B030D-6E8A-4147-A177-3AD203B41FA5}">
                      <a16:colId xmlns:a16="http://schemas.microsoft.com/office/drawing/2014/main" val="20003"/>
                    </a:ext>
                  </a:extLst>
                </a:gridCol>
              </a:tblGrid>
              <a:tr h="3296897">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Internalized Oppression </a:t>
                      </a:r>
                      <a:r>
                        <a:rPr lang="en-US" sz="24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2400" b="1">
                          <a:solidFill>
                            <a:srgbClr val="9900FF"/>
                          </a:solidFill>
                          <a:highlight>
                            <a:srgbClr val="FFFFFF"/>
                          </a:highlight>
                          <a:latin typeface="Calibri"/>
                          <a:ea typeface="Calibri"/>
                          <a:cs typeface="Calibri"/>
                          <a:sym typeface="Calibri"/>
                        </a:rPr>
                        <a:t> inside our minds</a:t>
                      </a:r>
                      <a:r>
                        <a:rPr lang="en-US" sz="2400">
                          <a:solidFill>
                            <a:schemeClr val="dk1"/>
                          </a:solidFill>
                          <a:highlight>
                            <a:srgbClr val="FFFFFF"/>
                          </a:highlight>
                          <a:latin typeface="Calibri"/>
                          <a:ea typeface="Calibri"/>
                          <a:cs typeface="Calibri"/>
                        </a:rPr>
                        <a:t>. </a:t>
                      </a:r>
                      <a:endParaRPr sz="24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Institutional Oppression </a:t>
                      </a:r>
                      <a:r>
                        <a:rPr lang="en-US" sz="2400">
                          <a:solidFill>
                            <a:schemeClr val="dk1"/>
                          </a:solidFill>
                          <a:highlight>
                            <a:srgbClr val="FFFFFF"/>
                          </a:highlight>
                          <a:latin typeface="Calibri"/>
                          <a:ea typeface="Calibri"/>
                          <a:cs typeface="Calibri"/>
                          <a:sym typeface="Calibri"/>
                        </a:rPr>
                        <a:t>occurs </a:t>
                      </a:r>
                      <a:r>
                        <a:rPr lang="en-US" sz="2400" b="1">
                          <a:solidFill>
                            <a:srgbClr val="9900FF"/>
                          </a:solidFill>
                          <a:highlight>
                            <a:srgbClr val="FFFFFF"/>
                          </a:highlight>
                          <a:latin typeface="Calibri"/>
                          <a:ea typeface="Calibri"/>
                          <a:cs typeface="Calibri"/>
                          <a:sym typeface="Calibri"/>
                        </a:rPr>
                        <a:t>within institutions</a:t>
                      </a:r>
                      <a:r>
                        <a:rPr lang="en-US" sz="24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0000"/>
                  </a:ext>
                </a:extLst>
              </a:tr>
              <a:tr h="2255763">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Interpersonal Oppression </a:t>
                      </a:r>
                      <a:r>
                        <a:rPr lang="en-US" sz="2400">
                          <a:solidFill>
                            <a:schemeClr val="dk1"/>
                          </a:solidFill>
                          <a:highlight>
                            <a:srgbClr val="FFFFFF"/>
                          </a:highlight>
                          <a:latin typeface="Calibri"/>
                          <a:ea typeface="Calibri"/>
                          <a:cs typeface="Calibri"/>
                          <a:sym typeface="Calibri"/>
                        </a:rPr>
                        <a:t>occurs</a:t>
                      </a:r>
                      <a:r>
                        <a:rPr lang="en-US" sz="2400" b="1">
                          <a:solidFill>
                            <a:srgbClr val="9900FF"/>
                          </a:solidFill>
                          <a:highlight>
                            <a:srgbClr val="FFFFFF"/>
                          </a:highlight>
                          <a:latin typeface="Calibri"/>
                          <a:ea typeface="Calibri"/>
                          <a:cs typeface="Calibri"/>
                          <a:sym typeface="Calibri"/>
                        </a:rPr>
                        <a:t> between individuals</a:t>
                      </a:r>
                      <a:r>
                        <a:rPr lang="en-US" sz="24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2400">
                          <a:solidFill>
                            <a:schemeClr val="dk1"/>
                          </a:solidFill>
                          <a:highlight>
                            <a:srgbClr val="FFFFFF"/>
                          </a:highlight>
                          <a:latin typeface="Calibri"/>
                          <a:ea typeface="Calibri"/>
                          <a:cs typeface="Calibri"/>
                        </a:rPr>
                        <a:t> </a:t>
                      </a:r>
                      <a:endParaRPr sz="24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Structural</a:t>
                      </a:r>
                      <a:r>
                        <a:rPr lang="en-US" sz="2400" b="1">
                          <a:solidFill>
                            <a:schemeClr val="dk1"/>
                          </a:solidFill>
                          <a:highlight>
                            <a:srgbClr val="FFFFFF"/>
                          </a:highlight>
                          <a:latin typeface="Calibri"/>
                          <a:ea typeface="Calibri"/>
                          <a:cs typeface="Calibri"/>
                          <a:sym typeface="Calibri"/>
                        </a:rPr>
                        <a:t> </a:t>
                      </a:r>
                      <a:r>
                        <a:rPr lang="en-US" sz="2400" b="1" i="1">
                          <a:solidFill>
                            <a:schemeClr val="dk1"/>
                          </a:solidFill>
                          <a:highlight>
                            <a:srgbClr val="FFFFFF"/>
                          </a:highlight>
                          <a:latin typeface="Calibri"/>
                          <a:ea typeface="Calibri"/>
                          <a:cs typeface="Calibri"/>
                          <a:sym typeface="Calibri"/>
                        </a:rPr>
                        <a:t>Oppression </a:t>
                      </a:r>
                      <a:r>
                        <a:rPr lang="en-US" sz="2400">
                          <a:solidFill>
                            <a:schemeClr val="dk1"/>
                          </a:solidFill>
                          <a:highlight>
                            <a:srgbClr val="FFFFFF"/>
                          </a:highlight>
                          <a:latin typeface="Calibri"/>
                          <a:ea typeface="Calibri"/>
                          <a:cs typeface="Calibri"/>
                          <a:sym typeface="Calibri"/>
                        </a:rPr>
                        <a:t>is bias </a:t>
                      </a:r>
                      <a:r>
                        <a:rPr lang="en-US" sz="2400" b="1">
                          <a:solidFill>
                            <a:srgbClr val="9900FF"/>
                          </a:solidFill>
                          <a:highlight>
                            <a:srgbClr val="FFFFFF"/>
                          </a:highlight>
                          <a:latin typeface="Calibri"/>
                          <a:ea typeface="Calibri"/>
                          <a:cs typeface="Calibri"/>
                          <a:sym typeface="Calibri"/>
                        </a:rPr>
                        <a:t>across institutions and society</a:t>
                      </a:r>
                      <a:r>
                        <a:rPr lang="en-US" sz="24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2182884068"/>
                  </a:ext>
                </a:extLst>
              </a:tr>
            </a:tbl>
          </a:graphicData>
        </a:graphic>
      </p:graphicFrame>
    </p:spTree>
    <p:extLst>
      <p:ext uri="{BB962C8B-B14F-4D97-AF65-F5344CB8AC3E}">
        <p14:creationId xmlns:p14="http://schemas.microsoft.com/office/powerpoint/2010/main" val="1155075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Power and Oppression Question to Consider</a:t>
            </a:r>
          </a:p>
        </p:txBody>
      </p:sp>
      <p:sp>
        <p:nvSpPr>
          <p:cNvPr id="3" name="Content Placeholder 2"/>
          <p:cNvSpPr>
            <a:spLocks noGrp="1"/>
          </p:cNvSpPr>
          <p:nvPr>
            <p:ph idx="1"/>
          </p:nvPr>
        </p:nvSpPr>
        <p:spPr/>
        <p:txBody>
          <a:bodyPr vert="horz" lIns="0" tIns="45720" rIns="0" bIns="45720" rtlCol="0" anchor="t">
            <a:noAutofit/>
          </a:bodyPr>
          <a:lstStyle/>
          <a:p>
            <a:r>
              <a:rPr lang="en-US" sz="4800"/>
              <a:t>Does the use of a legal approach transform the power required for a shift in the expression of oppression?</a:t>
            </a:r>
          </a:p>
          <a:p>
            <a:endParaRPr lang="en-US" sz="4800"/>
          </a:p>
          <a:p>
            <a:r>
              <a:rPr lang="en-US" sz="4800"/>
              <a:t>What does transform the power in an expression of oppression?  </a:t>
            </a:r>
          </a:p>
        </p:txBody>
      </p:sp>
    </p:spTree>
    <p:extLst>
      <p:ext uri="{BB962C8B-B14F-4D97-AF65-F5344CB8AC3E}">
        <p14:creationId xmlns:p14="http://schemas.microsoft.com/office/powerpoint/2010/main" val="4054035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CAF7-1D15-4447-B1AC-43F446ECA136}"/>
              </a:ext>
            </a:extLst>
          </p:cNvPr>
          <p:cNvSpPr>
            <a:spLocks noGrp="1"/>
          </p:cNvSpPr>
          <p:nvPr>
            <p:ph type="title"/>
          </p:nvPr>
        </p:nvSpPr>
        <p:spPr>
          <a:xfrm>
            <a:off x="574266" y="935002"/>
            <a:ext cx="2966713" cy="4685301"/>
          </a:xfrm>
        </p:spPr>
        <p:txBody>
          <a:bodyPr>
            <a:normAutofit fontScale="90000"/>
          </a:bodyPr>
          <a:lstStyle/>
          <a:p>
            <a:pPr>
              <a:defRPr/>
            </a:pPr>
            <a:br>
              <a:rPr lang="en-US"/>
            </a:br>
            <a:br>
              <a:rPr lang="en-US"/>
            </a:br>
            <a:br>
              <a:rPr lang="en-US"/>
            </a:br>
            <a:r>
              <a:rPr lang="en-US">
                <a:ea typeface="Calibri"/>
                <a:cs typeface="Calibri"/>
              </a:rPr>
              <a:t>Create a Freyer Chart</a:t>
            </a:r>
            <a:br>
              <a:rPr lang="en-US">
                <a:ea typeface="Calibri"/>
                <a:cs typeface="Calibri"/>
              </a:rPr>
            </a:br>
            <a:br>
              <a:rPr lang="en-US">
                <a:ea typeface="Calibri"/>
                <a:cs typeface="Calibri"/>
              </a:rPr>
            </a:br>
            <a:r>
              <a:rPr lang="en-US">
                <a:ea typeface="Calibri"/>
                <a:cs typeface="Calibri"/>
              </a:rPr>
              <a:t>Defining Organizing Issues</a:t>
            </a:r>
            <a:br>
              <a:rPr lang="en-US">
                <a:ea typeface="Calibri"/>
                <a:cs typeface="Calibri"/>
              </a:rPr>
            </a:br>
            <a:br>
              <a:rPr lang="en-US">
                <a:ea typeface="Calibri"/>
                <a:cs typeface="Calibri"/>
              </a:rPr>
            </a:br>
            <a:r>
              <a:rPr lang="en-US">
                <a:ea typeface="Calibri"/>
                <a:cs typeface="Calibri"/>
              </a:rPr>
              <a:t>Pgs. 101-148</a:t>
            </a:r>
          </a:p>
        </p:txBody>
      </p:sp>
      <p:grpSp>
        <p:nvGrpSpPr>
          <p:cNvPr id="4" name="Group 3">
            <a:extLst>
              <a:ext uri="{FF2B5EF4-FFF2-40B4-BE49-F238E27FC236}">
                <a16:creationId xmlns:a16="http://schemas.microsoft.com/office/drawing/2014/main" id="{53B913D0-60C4-4891-9DC7-D07E8F152A29}"/>
              </a:ext>
            </a:extLst>
          </p:cNvPr>
          <p:cNvGrpSpPr/>
          <p:nvPr/>
        </p:nvGrpSpPr>
        <p:grpSpPr>
          <a:xfrm>
            <a:off x="4191498" y="718826"/>
            <a:ext cx="7615171" cy="5112006"/>
            <a:chOff x="2674938" y="1287463"/>
            <a:chExt cx="7200900" cy="5113338"/>
          </a:xfrm>
        </p:grpSpPr>
        <p:sp>
          <p:nvSpPr>
            <p:cNvPr id="5" name="Rectangle 4">
              <a:extLst>
                <a:ext uri="{FF2B5EF4-FFF2-40B4-BE49-F238E27FC236}">
                  <a16:creationId xmlns:a16="http://schemas.microsoft.com/office/drawing/2014/main" id="{6BFE9689-7BC8-4BF7-B485-67DC80B0CFC0}"/>
                </a:ext>
              </a:extLst>
            </p:cNvPr>
            <p:cNvSpPr/>
            <p:nvPr/>
          </p:nvSpPr>
          <p:spPr>
            <a:xfrm>
              <a:off x="2674938" y="1287464"/>
              <a:ext cx="7200900" cy="51133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8676" name="TextBox 5">
              <a:extLst>
                <a:ext uri="{FF2B5EF4-FFF2-40B4-BE49-F238E27FC236}">
                  <a16:creationId xmlns:a16="http://schemas.microsoft.com/office/drawing/2014/main" id="{5A16F1F4-2A9D-4C96-9C92-BC8851F89A80}"/>
                </a:ext>
              </a:extLst>
            </p:cNvPr>
            <p:cNvSpPr txBox="1">
              <a:spLocks noChangeArrowheads="1"/>
            </p:cNvSpPr>
            <p:nvPr/>
          </p:nvSpPr>
          <p:spPr bwMode="auto">
            <a:xfrm>
              <a:off x="4891414" y="3214121"/>
              <a:ext cx="2767946" cy="120064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r>
                <a:rPr lang="en-US" sz="2400"/>
                <a:t>Possible </a:t>
              </a:r>
            </a:p>
            <a:p>
              <a:pPr lvl="0" algn="ctr"/>
              <a:r>
                <a:rPr lang="en-US" sz="2400"/>
                <a:t>Organizing </a:t>
              </a:r>
            </a:p>
            <a:p>
              <a:pPr lvl="0" algn="ctr"/>
              <a:r>
                <a:rPr lang="en-US" sz="2400"/>
                <a:t>Issues?</a:t>
              </a:r>
            </a:p>
          </p:txBody>
        </p:sp>
        <p:sp>
          <p:nvSpPr>
            <p:cNvPr id="28678" name="TextBox 6">
              <a:extLst>
                <a:ext uri="{FF2B5EF4-FFF2-40B4-BE49-F238E27FC236}">
                  <a16:creationId xmlns:a16="http://schemas.microsoft.com/office/drawing/2014/main" id="{E3A28142-DC77-4A7E-AC91-2EF09CBC5B8F}"/>
                </a:ext>
              </a:extLst>
            </p:cNvPr>
            <p:cNvSpPr txBox="1">
              <a:spLocks noChangeArrowheads="1"/>
            </p:cNvSpPr>
            <p:nvPr/>
          </p:nvSpPr>
          <p:spPr bwMode="auto">
            <a:xfrm>
              <a:off x="6618677" y="4860987"/>
              <a:ext cx="2933312" cy="120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t>Who might be community allies in an issue campaign? </a:t>
              </a:r>
              <a:r>
                <a:rPr lang="en-US" sz="2000"/>
                <a:t> </a:t>
              </a:r>
            </a:p>
          </p:txBody>
        </p:sp>
        <p:sp>
          <p:nvSpPr>
            <p:cNvPr id="28679" name="TextBox 7">
              <a:extLst>
                <a:ext uri="{FF2B5EF4-FFF2-40B4-BE49-F238E27FC236}">
                  <a16:creationId xmlns:a16="http://schemas.microsoft.com/office/drawing/2014/main" id="{F67D5007-E497-4989-BF0A-8386E2EC1896}"/>
                </a:ext>
              </a:extLst>
            </p:cNvPr>
            <p:cNvSpPr txBox="1">
              <a:spLocks noChangeArrowheads="1"/>
            </p:cNvSpPr>
            <p:nvPr/>
          </p:nvSpPr>
          <p:spPr bwMode="auto">
            <a:xfrm>
              <a:off x="6911692" y="1482725"/>
              <a:ext cx="2640298" cy="1508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latin typeface="Arial"/>
                  <a:cs typeface="Arial"/>
                </a:rPr>
                <a:t>How is this a campus worker issue? </a:t>
              </a:r>
            </a:p>
            <a:p>
              <a:pPr algn="ctr"/>
              <a:endParaRPr lang="en-US" altLang="en-US" sz="1999"/>
            </a:p>
          </p:txBody>
        </p:sp>
        <p:sp>
          <p:nvSpPr>
            <p:cNvPr id="28680" name="TextBox 8">
              <a:extLst>
                <a:ext uri="{FF2B5EF4-FFF2-40B4-BE49-F238E27FC236}">
                  <a16:creationId xmlns:a16="http://schemas.microsoft.com/office/drawing/2014/main" id="{FAEE35EF-432E-4441-9B51-6A167921DE04}"/>
                </a:ext>
              </a:extLst>
            </p:cNvPr>
            <p:cNvSpPr txBox="1">
              <a:spLocks noChangeArrowheads="1"/>
            </p:cNvSpPr>
            <p:nvPr/>
          </p:nvSpPr>
          <p:spPr bwMode="auto">
            <a:xfrm>
              <a:off x="3078204" y="1499802"/>
              <a:ext cx="2449513" cy="83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400">
                  <a:latin typeface="Arial"/>
                  <a:cs typeface="Arial"/>
                </a:rPr>
                <a:t>How is this a faculty issue?</a:t>
              </a:r>
            </a:p>
          </p:txBody>
        </p:sp>
        <p:sp>
          <p:nvSpPr>
            <p:cNvPr id="28681" name="TextBox 9">
              <a:extLst>
                <a:ext uri="{FF2B5EF4-FFF2-40B4-BE49-F238E27FC236}">
                  <a16:creationId xmlns:a16="http://schemas.microsoft.com/office/drawing/2014/main" id="{5053A25C-5A30-496F-BEC4-F3B0AEBA06C2}"/>
                </a:ext>
              </a:extLst>
            </p:cNvPr>
            <p:cNvSpPr txBox="1">
              <a:spLocks noChangeArrowheads="1"/>
            </p:cNvSpPr>
            <p:nvPr/>
          </p:nvSpPr>
          <p:spPr bwMode="auto">
            <a:xfrm>
              <a:off x="3089276" y="4868863"/>
              <a:ext cx="2449513" cy="120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t>How is this a student issue? </a:t>
              </a:r>
            </a:p>
            <a:p>
              <a:pPr algn="ctr"/>
              <a:r>
                <a:rPr lang="en-US" altLang="en-US" sz="2399"/>
                <a:t> </a:t>
              </a:r>
            </a:p>
          </p:txBody>
        </p:sp>
        <p:cxnSp>
          <p:nvCxnSpPr>
            <p:cNvPr id="12" name="Straight Connector 11">
              <a:extLst>
                <a:ext uri="{FF2B5EF4-FFF2-40B4-BE49-F238E27FC236}">
                  <a16:creationId xmlns:a16="http://schemas.microsoft.com/office/drawing/2014/main" id="{778803F4-33C5-4FF6-AA5D-603A846A9E2A}"/>
                </a:ext>
              </a:extLst>
            </p:cNvPr>
            <p:cNvCxnSpPr>
              <a:stCxn id="5" idx="0"/>
            </p:cNvCxnSpPr>
            <p:nvPr/>
          </p:nvCxnSpPr>
          <p:spPr>
            <a:xfrm>
              <a:off x="6275388" y="1287463"/>
              <a:ext cx="0" cy="1935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512578D-06E1-498D-B320-41CD58407518}"/>
                </a:ext>
              </a:extLst>
            </p:cNvPr>
            <p:cNvCxnSpPr/>
            <p:nvPr/>
          </p:nvCxnSpPr>
          <p:spPr>
            <a:xfrm>
              <a:off x="6311900" y="4467226"/>
              <a:ext cx="0" cy="1933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DC7269-BB4E-4B64-A3E2-4EC2A1F50DBC}"/>
                </a:ext>
              </a:extLst>
            </p:cNvPr>
            <p:cNvCxnSpPr>
              <a:stCxn id="5" idx="1"/>
              <a:endCxn id="28676" idx="1"/>
            </p:cNvCxnSpPr>
            <p:nvPr/>
          </p:nvCxnSpPr>
          <p:spPr>
            <a:xfrm flipV="1">
              <a:off x="2674938" y="3814442"/>
              <a:ext cx="2216476" cy="296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6D818AB-E688-43EE-8154-4AC8920A2C63}"/>
                </a:ext>
              </a:extLst>
            </p:cNvPr>
            <p:cNvCxnSpPr>
              <a:stCxn id="28676" idx="3"/>
            </p:cNvCxnSpPr>
            <p:nvPr/>
          </p:nvCxnSpPr>
          <p:spPr>
            <a:xfrm flipV="1">
              <a:off x="7659360" y="3784555"/>
              <a:ext cx="2216476" cy="298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270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829"/>
            <a:ext cx="11484633" cy="702303"/>
          </a:xfrm>
        </p:spPr>
        <p:txBody>
          <a:bodyPr>
            <a:normAutofit fontScale="90000"/>
          </a:bodyPr>
          <a:lstStyle/>
          <a:p>
            <a:r>
              <a:rPr lang="en-US"/>
              <a:t>Gallery Walk Through the Charts</a:t>
            </a:r>
          </a:p>
        </p:txBody>
      </p:sp>
      <p:pic>
        <p:nvPicPr>
          <p:cNvPr id="3074" name="Picture 2" descr="Gallery Walk - CTL - Collaborative for Teaching and Learning"/>
          <p:cNvPicPr>
            <a:picLocks noGrp="1" noChangeAspect="1" noChangeArrowheads="1"/>
          </p:cNvPicPr>
          <p:nvPr>
            <p:ph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40557" y="870489"/>
            <a:ext cx="5751443" cy="54620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519C98A8-56DA-427A-2107-FCD1658CAA94}"/>
              </a:ext>
            </a:extLst>
          </p:cNvPr>
          <p:cNvSpPr txBox="1">
            <a:spLocks/>
          </p:cNvSpPr>
          <p:nvPr/>
        </p:nvSpPr>
        <p:spPr>
          <a:xfrm>
            <a:off x="224286" y="1144438"/>
            <a:ext cx="5730815" cy="2340884"/>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F0502020204030204" pitchFamily="34" charset="0"/>
              <a:buChar char="•"/>
            </a:pPr>
            <a:r>
              <a:rPr lang="en-US" sz="3200">
                <a:ea typeface="Calibri"/>
                <a:cs typeface="Calibri"/>
              </a:rPr>
              <a:t>Make a check mark if you agree.</a:t>
            </a:r>
          </a:p>
          <a:p>
            <a:pPr>
              <a:buFont typeface="Arial" panose="020F0502020204030204" pitchFamily="34" charset="0"/>
              <a:buChar char="•"/>
            </a:pPr>
            <a:r>
              <a:rPr lang="en-US" sz="3200">
                <a:ea typeface="Calibri"/>
                <a:cs typeface="Calibri"/>
              </a:rPr>
              <a:t>Draw a heart for something you love.</a:t>
            </a:r>
          </a:p>
          <a:p>
            <a:pPr>
              <a:buFont typeface="Arial" panose="020F0502020204030204" pitchFamily="34" charset="0"/>
              <a:buChar char="•"/>
            </a:pPr>
            <a:r>
              <a:rPr lang="en-US" sz="3200">
                <a:ea typeface="Calibri"/>
                <a:cs typeface="Calibri"/>
              </a:rPr>
              <a:t>Make a question mark for something that leaves you wondering. </a:t>
            </a:r>
          </a:p>
        </p:txBody>
      </p:sp>
      <p:sp>
        <p:nvSpPr>
          <p:cNvPr id="7" name="Title 1"/>
          <p:cNvSpPr txBox="1">
            <a:spLocks/>
          </p:cNvSpPr>
          <p:nvPr/>
        </p:nvSpPr>
        <p:spPr>
          <a:xfrm>
            <a:off x="224286" y="4918238"/>
            <a:ext cx="6123505" cy="1204266"/>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a:t>Back at your home chart -What did you notice? </a:t>
            </a:r>
          </a:p>
        </p:txBody>
      </p:sp>
    </p:spTree>
    <p:extLst>
      <p:ext uri="{BB962C8B-B14F-4D97-AF65-F5344CB8AC3E}">
        <p14:creationId xmlns:p14="http://schemas.microsoft.com/office/powerpoint/2010/main" val="2339261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49FE70E-2F85-AC8D-42AF-0AFA515ECE9B}"/>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Draft a Call to Action</a:t>
            </a:r>
          </a:p>
        </p:txBody>
      </p:sp>
      <p:sp>
        <p:nvSpPr>
          <p:cNvPr id="3" name="Content Placeholder 2">
            <a:extLst>
              <a:ext uri="{FF2B5EF4-FFF2-40B4-BE49-F238E27FC236}">
                <a16:creationId xmlns:a16="http://schemas.microsoft.com/office/drawing/2014/main" id="{D12756D4-0A3A-E297-3CD0-845F8B15D775}"/>
              </a:ext>
            </a:extLst>
          </p:cNvPr>
          <p:cNvSpPr>
            <a:spLocks noGrp="1"/>
          </p:cNvSpPr>
          <p:nvPr>
            <p:ph idx="1"/>
          </p:nvPr>
        </p:nvSpPr>
        <p:spPr>
          <a:xfrm>
            <a:off x="1097279" y="1845734"/>
            <a:ext cx="6454987" cy="4023360"/>
          </a:xfrm>
        </p:spPr>
        <p:txBody>
          <a:bodyPr vert="horz" lIns="0" tIns="45720" rIns="0" bIns="45720" rtlCol="0" anchor="t">
            <a:normAutofit/>
          </a:bodyPr>
          <a:lstStyle/>
          <a:p>
            <a:r>
              <a:rPr lang="en-US" sz="2800"/>
              <a:t>Select one group from your chart and develop a message around why the issue of underfunding should matter to them. </a:t>
            </a:r>
            <a:endParaRPr lang="en-US" sz="2800">
              <a:ea typeface="Calibri"/>
              <a:cs typeface="Calibri"/>
            </a:endParaRPr>
          </a:p>
          <a:p>
            <a:pPr marL="0" indent="0">
              <a:buFont typeface="Calibri" panose="020F0502020204030204" pitchFamily="34" charset="0"/>
              <a:buNone/>
            </a:pPr>
            <a:r>
              <a:rPr lang="en-US" sz="2800"/>
              <a:t>Why should the group you selected join the fight for funding?</a:t>
            </a:r>
            <a:endParaRPr lang="en-US" sz="2800">
              <a:ea typeface="Calibri"/>
              <a:cs typeface="Calibri"/>
            </a:endParaRPr>
          </a:p>
          <a:p>
            <a:pPr marL="0" indent="0">
              <a:buNone/>
            </a:pPr>
            <a:r>
              <a:rPr lang="en-US" sz="2800"/>
              <a:t>Define the why and ask the group to participate in organizing on this issue. </a:t>
            </a:r>
            <a:endParaRPr lang="en-US" sz="2800">
              <a:ea typeface="Calibri" panose="020F0502020204030204"/>
              <a:cs typeface="Calibri" panose="020F0502020204030204"/>
            </a:endParaRPr>
          </a:p>
        </p:txBody>
      </p:sp>
      <p:pic>
        <p:nvPicPr>
          <p:cNvPr id="4" name="Picture 3" descr="Clipart - Loud Megaphone (Details)">
            <a:extLst>
              <a:ext uri="{FF2B5EF4-FFF2-40B4-BE49-F238E27FC236}">
                <a16:creationId xmlns:a16="http://schemas.microsoft.com/office/drawing/2014/main" id="{8B1AD741-E715-A6F6-52E0-61194C4B9980}"/>
              </a:ext>
            </a:extLst>
          </p:cNvPr>
          <p:cNvPicPr>
            <a:picLocks noChangeAspect="1"/>
          </p:cNvPicPr>
          <p:nvPr/>
        </p:nvPicPr>
        <p:blipFill>
          <a:blip r:embed="rId2"/>
          <a:stretch>
            <a:fillRect/>
          </a:stretch>
        </p:blipFill>
        <p:spPr>
          <a:xfrm>
            <a:off x="8020570" y="2323321"/>
            <a:ext cx="3135109" cy="2657005"/>
          </a:xfrm>
          <a:prstGeom prst="rect">
            <a:avLst/>
          </a:prstGeom>
        </p:spPr>
      </p:pic>
    </p:spTree>
    <p:extLst>
      <p:ext uri="{BB962C8B-B14F-4D97-AF65-F5344CB8AC3E}">
        <p14:creationId xmlns:p14="http://schemas.microsoft.com/office/powerpoint/2010/main" val="138682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2">
            <a:extLst>
              <a:ext uri="{FF2B5EF4-FFF2-40B4-BE49-F238E27FC236}">
                <a16:creationId xmlns:a16="http://schemas.microsoft.com/office/drawing/2014/main" id="{76AE5279-C377-770F-5F85-5520B7BD7377}"/>
              </a:ext>
            </a:extLst>
          </p:cNvPr>
          <p:cNvGraphicFramePr>
            <a:graphicFrameLocks noGrp="1"/>
          </p:cNvGraphicFramePr>
          <p:nvPr>
            <p:ph idx="1"/>
            <p:extLst>
              <p:ext uri="{D42A27DB-BD31-4B8C-83A1-F6EECF244321}">
                <p14:modId xmlns:p14="http://schemas.microsoft.com/office/powerpoint/2010/main" val="2010304448"/>
              </p:ext>
            </p:extLst>
          </p:nvPr>
        </p:nvGraphicFramePr>
        <p:xfrm>
          <a:off x="281795" y="1144438"/>
          <a:ext cx="11415623" cy="4724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3436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8DC3A9-FE4C-4A75-7E05-0AFE0C0AB8B5}"/>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b="0"/>
              <a:t>Systemic Underfunding: </a:t>
            </a:r>
            <a:br>
              <a:rPr lang="en-US" b="0"/>
            </a:br>
            <a:r>
              <a:rPr lang="en-US" b="0"/>
              <a:t>Impacts on Workers and Resources</a:t>
            </a:r>
            <a:endParaRPr lang="en-US">
              <a:latin typeface="+mj-lt"/>
            </a:endParaRPr>
          </a:p>
        </p:txBody>
      </p:sp>
      <p:pic>
        <p:nvPicPr>
          <p:cNvPr id="7" name="Graphic 6" descr="Light Bulb and Gear">
            <a:extLst>
              <a:ext uri="{FF2B5EF4-FFF2-40B4-BE49-F238E27FC236}">
                <a16:creationId xmlns:a16="http://schemas.microsoft.com/office/drawing/2014/main" id="{500BA290-41B9-5C9E-CDD0-ED2484CDA3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432" y="2104325"/>
            <a:ext cx="3094997" cy="3094997"/>
          </a:xfrm>
          <a:prstGeom prst="rect">
            <a:avLst/>
          </a:prstGeom>
        </p:spPr>
      </p:pic>
      <p:sp>
        <p:nvSpPr>
          <p:cNvPr id="3" name="Content Placeholder 2">
            <a:extLst>
              <a:ext uri="{FF2B5EF4-FFF2-40B4-BE49-F238E27FC236}">
                <a16:creationId xmlns:a16="http://schemas.microsoft.com/office/drawing/2014/main" id="{7A071276-B055-C7E6-1D17-845A0A529C8B}"/>
              </a:ext>
            </a:extLst>
          </p:cNvPr>
          <p:cNvSpPr>
            <a:spLocks noGrp="1"/>
          </p:cNvSpPr>
          <p:nvPr>
            <p:ph idx="1"/>
          </p:nvPr>
        </p:nvSpPr>
        <p:spPr>
          <a:xfrm>
            <a:off x="4639733" y="2104324"/>
            <a:ext cx="6515947" cy="3764769"/>
          </a:xfrm>
        </p:spPr>
        <p:txBody>
          <a:bodyPr vert="horz" lIns="0" tIns="45720" rIns="0" bIns="45720" rtlCol="0" anchor="t">
            <a:normAutofit/>
          </a:bodyPr>
          <a:lstStyle/>
          <a:p>
            <a:r>
              <a:rPr lang="en-US" sz="3200"/>
              <a:t>Why is it important? </a:t>
            </a:r>
            <a:endParaRPr lang="en-US" sz="3200">
              <a:ea typeface="Calibri"/>
              <a:cs typeface="Calibri"/>
            </a:endParaRPr>
          </a:p>
          <a:p>
            <a:r>
              <a:rPr lang="en-US" sz="3200"/>
              <a:t>How could this be used in your work?</a:t>
            </a:r>
            <a:endParaRPr lang="en-US" sz="3200">
              <a:ea typeface="Calibri"/>
              <a:cs typeface="Calibri"/>
            </a:endParaRPr>
          </a:p>
          <a:p>
            <a:endParaRPr lang="en-US"/>
          </a:p>
        </p:txBody>
      </p:sp>
    </p:spTree>
    <p:extLst>
      <p:ext uri="{BB962C8B-B14F-4D97-AF65-F5344CB8AC3E}">
        <p14:creationId xmlns:p14="http://schemas.microsoft.com/office/powerpoint/2010/main" val="3635074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373217" y="410817"/>
            <a:ext cx="7818783" cy="5458276"/>
          </a:xfrm>
        </p:spPr>
        <p:txBody>
          <a:bodyPr vert="horz" lIns="0" tIns="45720" rIns="0" bIns="45720" rtlCol="0" anchor="t">
            <a:noAutofit/>
          </a:bodyPr>
          <a:lstStyle/>
          <a:p>
            <a:pPr>
              <a:buFont typeface="Arial"/>
              <a:buChar char="•"/>
            </a:pPr>
            <a:r>
              <a:rPr lang="en-US" sz="6000">
                <a:cs typeface="Calibri" panose="020F0502020204030204"/>
              </a:rPr>
              <a:t> </a:t>
            </a:r>
            <a:r>
              <a:rPr lang="en-US" sz="5400">
                <a:cs typeface="Calibri" panose="020F0502020204030204"/>
              </a:rPr>
              <a:t>Legal wins don’t result in system level power changes.</a:t>
            </a:r>
          </a:p>
          <a:p>
            <a:pPr>
              <a:buFont typeface="Arial"/>
              <a:buChar char="•"/>
            </a:pPr>
            <a:r>
              <a:rPr lang="en-US" sz="5400">
                <a:ea typeface="Calibri"/>
                <a:cs typeface="Calibri" panose="020F0502020204030204"/>
              </a:rPr>
              <a:t>For legal wins to be actualized people need to act.</a:t>
            </a:r>
          </a:p>
        </p:txBody>
      </p:sp>
    </p:spTree>
    <p:extLst>
      <p:ext uri="{BB962C8B-B14F-4D97-AF65-F5344CB8AC3E}">
        <p14:creationId xmlns:p14="http://schemas.microsoft.com/office/powerpoint/2010/main" val="2873579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40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5A32-2386-EBBE-35E9-784F531B1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15D15-A26A-8A2E-7AEE-A39D1FA4C824}"/>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Josh &amp; Ilissa</a:t>
            </a:r>
          </a:p>
        </p:txBody>
      </p:sp>
      <p:sp>
        <p:nvSpPr>
          <p:cNvPr id="3" name="Text Placeholder 2">
            <a:extLst>
              <a:ext uri="{FF2B5EF4-FFF2-40B4-BE49-F238E27FC236}">
                <a16:creationId xmlns:a16="http://schemas.microsoft.com/office/drawing/2014/main" id="{436DB339-1C55-8A10-1693-90330E023F3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093737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solidFill>
                  <a:srgbClr val="000000"/>
                </a:solidFill>
                <a:latin typeface="Aptos"/>
              </a:rPr>
              <a:t>Lived Values of Unionism and Anti-Racism </a:t>
            </a:r>
            <a:endParaRPr lang="en-US" sz="44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1934882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500F-0ACE-8D3A-2A1F-2F46AF3A7130}"/>
              </a:ext>
            </a:extLst>
          </p:cNvPr>
          <p:cNvSpPr>
            <a:spLocks noGrp="1"/>
          </p:cNvSpPr>
          <p:nvPr>
            <p:ph type="title"/>
          </p:nvPr>
        </p:nvSpPr>
        <p:spPr>
          <a:xfrm>
            <a:off x="212785" y="286603"/>
            <a:ext cx="4156015" cy="2846064"/>
          </a:xfrm>
        </p:spPr>
        <p:txBody>
          <a:bodyPr>
            <a:normAutofit/>
          </a:bodyPr>
          <a:lstStyle/>
          <a:p>
            <a:r>
              <a:rPr lang="en-US">
                <a:cs typeface="Calibri"/>
              </a:rPr>
              <a:t>Black Workers Values Shape Unions</a:t>
            </a:r>
            <a:endParaRPr lang="en-US"/>
          </a:p>
        </p:txBody>
      </p:sp>
      <p:pic>
        <p:nvPicPr>
          <p:cNvPr id="4" name="How These Historical Labor Unions Fought For Black Worker's Righ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09067" y="286603"/>
            <a:ext cx="3352799" cy="5960532"/>
          </a:xfrm>
        </p:spPr>
      </p:pic>
    </p:spTree>
    <p:extLst>
      <p:ext uri="{BB962C8B-B14F-4D97-AF65-F5344CB8AC3E}">
        <p14:creationId xmlns:p14="http://schemas.microsoft.com/office/powerpoint/2010/main" val="1129559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Core Values</a:t>
            </a:r>
          </a:p>
        </p:txBody>
      </p:sp>
      <p:sp>
        <p:nvSpPr>
          <p:cNvPr id="3" name="Content Placeholder 2"/>
          <p:cNvSpPr>
            <a:spLocks noGrp="1"/>
          </p:cNvSpPr>
          <p:nvPr>
            <p:ph idx="1"/>
          </p:nvPr>
        </p:nvSpPr>
        <p:spPr>
          <a:xfrm>
            <a:off x="281795" y="988906"/>
            <a:ext cx="11415623" cy="4880187"/>
          </a:xfrm>
        </p:spPr>
        <p:txBody>
          <a:bodyPr>
            <a:normAutofit/>
          </a:bodyPr>
          <a:lstStyle/>
          <a:p>
            <a:r>
              <a:rPr lang="en-US" sz="3600" i="1"/>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600"/>
              <a:t> </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422876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456" t="27305" r="26004" b="18795"/>
          <a:stretch/>
        </p:blipFill>
        <p:spPr>
          <a:xfrm>
            <a:off x="159026" y="-485643"/>
            <a:ext cx="12032974" cy="6699678"/>
          </a:xfrm>
          <a:prstGeom prst="rect">
            <a:avLst/>
          </a:prstGeom>
        </p:spPr>
      </p:pic>
      <p:sp>
        <p:nvSpPr>
          <p:cNvPr id="2" name="Title 1"/>
          <p:cNvSpPr>
            <a:spLocks noGrp="1"/>
          </p:cNvSpPr>
          <p:nvPr>
            <p:ph type="title"/>
          </p:nvPr>
        </p:nvSpPr>
        <p:spPr>
          <a:xfrm>
            <a:off x="1434735" y="3863039"/>
            <a:ext cx="11484633" cy="702303"/>
          </a:xfrm>
        </p:spPr>
        <p:txBody>
          <a:bodyPr>
            <a:normAutofit fontScale="90000"/>
          </a:bodyPr>
          <a:lstStyle/>
          <a:p>
            <a:r>
              <a:rPr lang="en-US"/>
              <a:t>What are the core values of your union?</a:t>
            </a:r>
          </a:p>
        </p:txBody>
      </p:sp>
    </p:spTree>
    <p:extLst>
      <p:ext uri="{BB962C8B-B14F-4D97-AF65-F5344CB8AC3E}">
        <p14:creationId xmlns:p14="http://schemas.microsoft.com/office/powerpoint/2010/main" val="23372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Report Out</a:t>
            </a:r>
          </a:p>
        </p:txBody>
      </p:sp>
      <p:sp>
        <p:nvSpPr>
          <p:cNvPr id="3" name="Content Placeholder 2"/>
          <p:cNvSpPr>
            <a:spLocks noGrp="1"/>
          </p:cNvSpPr>
          <p:nvPr>
            <p:ph idx="1"/>
          </p:nvPr>
        </p:nvSpPr>
        <p:spPr>
          <a:xfrm>
            <a:off x="3465444" y="1144438"/>
            <a:ext cx="8463887" cy="4691526"/>
          </a:xfrm>
        </p:spPr>
        <p:txBody>
          <a:bodyPr>
            <a:normAutofit/>
          </a:bodyPr>
          <a:lstStyle/>
          <a:p>
            <a:r>
              <a:rPr lang="en-US" sz="4000"/>
              <a:t>Each table shares list of values.  </a:t>
            </a:r>
          </a:p>
          <a:p>
            <a:r>
              <a:rPr lang="en-US" sz="4000"/>
              <a:t>Listen as tables share out and only add new values to the list.</a:t>
            </a:r>
          </a:p>
          <a:p>
            <a:r>
              <a:rPr lang="en-US" sz="4000"/>
              <a:t>What do you notice?</a:t>
            </a:r>
          </a:p>
        </p:txBody>
      </p:sp>
      <p:pic>
        <p:nvPicPr>
          <p:cNvPr id="4" name="Picture 3"/>
          <p:cNvPicPr>
            <a:picLocks noChangeAspect="1"/>
          </p:cNvPicPr>
          <p:nvPr/>
        </p:nvPicPr>
        <p:blipFill rotWithShape="1">
          <a:blip r:embed="rId2"/>
          <a:srcRect l="42264" t="48997" r="42165" b="20941"/>
          <a:stretch>
            <a:fillRect/>
          </a:stretch>
        </p:blipFill>
        <p:spPr>
          <a:xfrm>
            <a:off x="32983" y="1520926"/>
            <a:ext cx="3346091" cy="4306511"/>
          </a:xfrm>
          <a:prstGeom prst="rect">
            <a:avLst/>
          </a:prstGeom>
        </p:spPr>
      </p:pic>
    </p:spTree>
    <p:extLst>
      <p:ext uri="{BB962C8B-B14F-4D97-AF65-F5344CB8AC3E}">
        <p14:creationId xmlns:p14="http://schemas.microsoft.com/office/powerpoint/2010/main" val="3726601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Union Values</a:t>
            </a:r>
          </a:p>
        </p:txBody>
      </p:sp>
      <p:sp>
        <p:nvSpPr>
          <p:cNvPr id="3" name="Content Placeholder 2"/>
          <p:cNvSpPr>
            <a:spLocks noGrp="1"/>
          </p:cNvSpPr>
          <p:nvPr>
            <p:ph idx="1"/>
          </p:nvPr>
        </p:nvSpPr>
        <p:spPr>
          <a:xfrm>
            <a:off x="3343966" y="1144438"/>
            <a:ext cx="8684756" cy="4702569"/>
          </a:xfrm>
        </p:spPr>
        <p:txBody>
          <a:bodyPr>
            <a:normAutofit/>
          </a:bodyPr>
          <a:lstStyle/>
          <a:p>
            <a:r>
              <a:rPr lang="en-US" sz="3600"/>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42178" t="48920" r="42130" b="20941"/>
          <a:stretch>
            <a:fillRect/>
          </a:stretch>
        </p:blipFill>
        <p:spPr>
          <a:xfrm>
            <a:off x="-29597" y="1520926"/>
            <a:ext cx="3371961" cy="4317596"/>
          </a:xfrm>
          <a:prstGeom prst="rect">
            <a:avLst/>
          </a:prstGeom>
        </p:spPr>
      </p:pic>
    </p:spTree>
    <p:extLst>
      <p:ext uri="{BB962C8B-B14F-4D97-AF65-F5344CB8AC3E}">
        <p14:creationId xmlns:p14="http://schemas.microsoft.com/office/powerpoint/2010/main" val="3760324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lnSpc>
                <a:spcPct val="100000"/>
              </a:lnSpc>
            </a:pPr>
            <a:r>
              <a:rPr lang="en-US" sz="2400"/>
              <a:t>Ideally - 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We experienced some of these same values exemplified in the interactions we have had with the HBCU here. </a:t>
            </a:r>
          </a:p>
          <a:p>
            <a:pPr fontAlgn="base">
              <a:lnSpc>
                <a:spcPct val="100000"/>
              </a:lnSpc>
            </a:pPr>
            <a:r>
              <a:rPr lang="en-US" sz="2400"/>
              <a:t>However, without INTENTIONAL APPLICATION of our stated values to dismantling systems of oppression we make no forward movement. </a:t>
            </a:r>
          </a:p>
        </p:txBody>
      </p:sp>
    </p:spTree>
    <p:extLst>
      <p:ext uri="{BB962C8B-B14F-4D97-AF65-F5344CB8AC3E}">
        <p14:creationId xmlns:p14="http://schemas.microsoft.com/office/powerpoint/2010/main" val="14851807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There will be six rounds</a:t>
            </a:r>
          </a:p>
          <a:p>
            <a:r>
              <a:rPr lang="en-US" sz="2800"/>
              <a:t>Listen to the union value statement, a description, and a short statement.</a:t>
            </a:r>
          </a:p>
          <a:p>
            <a:r>
              <a:rPr lang="en-US" sz="2800"/>
              <a:t>Based on how you have seen </a:t>
            </a:r>
            <a:r>
              <a:rPr lang="en-US" sz="2800" b="1"/>
              <a:t>your affiliate </a:t>
            </a:r>
            <a:r>
              <a:rPr lang="en-US" sz="2800"/>
              <a:t>live into this stated value, you will move on the line toward “Strongly Agree” or Strongly Disagree”</a:t>
            </a:r>
          </a:p>
          <a:p>
            <a:r>
              <a:rPr lang="en-US" sz="2800"/>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331360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1</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Calling People In Not Out</a:t>
            </a:r>
          </a:p>
          <a:p>
            <a:r>
              <a:rPr lang="en-US" sz="2800"/>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800"/>
              <a:t> STATEMENT: Our affiliate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178205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2</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Accountability through Collective Action</a:t>
            </a:r>
          </a:p>
          <a:p>
            <a:r>
              <a:rPr lang="en-US" sz="2800"/>
              <a:t>Collective actions means that we look to build a movement of millions of people. Individual transformation is not enough. This is done through building accountability relationships with people of color who are doing racial justice work in the movement and who are accountable to a group of people. We don’t wait to be asked to take action to organize white people.</a:t>
            </a:r>
          </a:p>
          <a:p>
            <a:r>
              <a:rPr lang="en-US" sz="2800"/>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747795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3 </a:t>
            </a:r>
          </a:p>
        </p:txBody>
      </p:sp>
      <p:sp>
        <p:nvSpPr>
          <p:cNvPr id="3" name="Content Placeholder 2"/>
          <p:cNvSpPr>
            <a:spLocks noGrp="1"/>
          </p:cNvSpPr>
          <p:nvPr>
            <p:ph idx="1"/>
          </p:nvPr>
        </p:nvSpPr>
        <p:spPr>
          <a:xfrm>
            <a:off x="281795" y="988906"/>
            <a:ext cx="11711422" cy="4880187"/>
          </a:xfrm>
        </p:spPr>
        <p:txBody>
          <a:bodyPr>
            <a:normAutofit/>
          </a:bodyPr>
          <a:lstStyle/>
          <a:p>
            <a:r>
              <a:rPr lang="en-US" sz="2800"/>
              <a:t> Taking risks, making mistakes, learn, and keep going.</a:t>
            </a:r>
          </a:p>
          <a:p>
            <a:r>
              <a:rPr lang="en-US" sz="2800"/>
              <a:t>Making mistakes is part of life, and we know we have to be outside of our comfort zones in order to make change. Even when we take on real risk, we know that the risk is always greater for people of color. When we make mistakes, we want to reflect and stay in motion. We cannot let making mistakes prevent us from continuing our work. When others make mistakes, we do not shame, blame or exile.</a:t>
            </a:r>
          </a:p>
          <a:p>
            <a:r>
              <a:rPr lang="en-US" sz="2800"/>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89991" y="4916557"/>
            <a:ext cx="19380200" cy="1444486"/>
          </a:xfrm>
          <a:prstGeom prst="rect">
            <a:avLst/>
          </a:prstGeom>
        </p:spPr>
      </p:pic>
    </p:spTree>
    <p:extLst>
      <p:ext uri="{BB962C8B-B14F-4D97-AF65-F5344CB8AC3E}">
        <p14:creationId xmlns:p14="http://schemas.microsoft.com/office/powerpoint/2010/main" val="19973969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4</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Mutual Interest</a:t>
            </a:r>
          </a:p>
          <a:p>
            <a:r>
              <a:rPr lang="en-US" sz="2800"/>
              <a:t>Racial justice isn’t something we help people of color with. The system of white supremacy harms all of us—including white people, though in very different ways than people of color. We need to get clear with ourselves about what we have to gain through this fight.</a:t>
            </a:r>
          </a:p>
          <a:p>
            <a:r>
              <a:rPr lang="en-US" sz="2800"/>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1839469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5</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Enough for All</a:t>
            </a:r>
          </a:p>
          <a:p>
            <a:r>
              <a:rPr lang="en-US" sz="2800"/>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800"/>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651662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6</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Growing is good</a:t>
            </a:r>
          </a:p>
          <a:p>
            <a:r>
              <a:rPr lang="en-US" sz="2800"/>
              <a:t>We need millions of white people to join the movement for racial justice, and in order for this to happen our groups need to keep growing. We need to constantly bring in new voices and leaders. This means more than inviting people to come to meetings. It means finding new and exciting ways to bring people into the work based on their skills.</a:t>
            </a:r>
          </a:p>
          <a:p>
            <a:r>
              <a:rPr lang="en-US" sz="2800"/>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9856145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Debrief the Line</a:t>
            </a:r>
          </a:p>
        </p:txBody>
      </p:sp>
      <p:sp>
        <p:nvSpPr>
          <p:cNvPr id="3" name="Content Placeholder 2"/>
          <p:cNvSpPr>
            <a:spLocks noGrp="1"/>
          </p:cNvSpPr>
          <p:nvPr>
            <p:ph idx="1"/>
          </p:nvPr>
        </p:nvSpPr>
        <p:spPr>
          <a:xfrm>
            <a:off x="3366052" y="1144438"/>
            <a:ext cx="8331366" cy="4724655"/>
          </a:xfrm>
        </p:spPr>
        <p:txBody>
          <a:bodyPr>
            <a:normAutofit/>
          </a:bodyPr>
          <a:lstStyle/>
          <a:p>
            <a:r>
              <a:rPr lang="en-US" sz="3600"/>
              <a:t>• What are you taking away from that activity that relates to our time here learning about HBCU organizing?</a:t>
            </a:r>
          </a:p>
          <a:p>
            <a:r>
              <a:rPr lang="en-US" sz="3600"/>
              <a:t>• Is there anything that surprised you?</a:t>
            </a:r>
          </a:p>
          <a:p>
            <a:r>
              <a:rPr lang="en-US" sz="3600"/>
              <a:t>• Where are we doing really well?</a:t>
            </a:r>
          </a:p>
          <a:p>
            <a:r>
              <a:rPr lang="en-US" sz="3600"/>
              <a:t>• Where do we need to grow?</a:t>
            </a:r>
          </a:p>
        </p:txBody>
      </p:sp>
      <p:pic>
        <p:nvPicPr>
          <p:cNvPr id="4" name="Picture 3"/>
          <p:cNvPicPr>
            <a:picLocks noChangeAspect="1"/>
          </p:cNvPicPr>
          <p:nvPr/>
        </p:nvPicPr>
        <p:blipFill rotWithShape="1">
          <a:blip r:embed="rId2"/>
          <a:srcRect l="11844" t="49042" r="42482" b="21383"/>
          <a:stretch/>
        </p:blipFill>
        <p:spPr>
          <a:xfrm>
            <a:off x="-6549225" y="1520926"/>
            <a:ext cx="9814560" cy="4236720"/>
          </a:xfrm>
          <a:prstGeom prst="rect">
            <a:avLst/>
          </a:prstGeom>
        </p:spPr>
      </p:pic>
    </p:spTree>
    <p:extLst>
      <p:ext uri="{BB962C8B-B14F-4D97-AF65-F5344CB8AC3E}">
        <p14:creationId xmlns:p14="http://schemas.microsoft.com/office/powerpoint/2010/main" val="2220822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095D-359C-1D54-0486-21886BFAD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D7A97-4790-EDF8-907E-A5183A137C21}"/>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Barb &amp; Kiesha</a:t>
            </a:r>
          </a:p>
        </p:txBody>
      </p:sp>
      <p:sp>
        <p:nvSpPr>
          <p:cNvPr id="3" name="Text Placeholder 2">
            <a:extLst>
              <a:ext uri="{FF2B5EF4-FFF2-40B4-BE49-F238E27FC236}">
                <a16:creationId xmlns:a16="http://schemas.microsoft.com/office/drawing/2014/main" id="{3E0C5350-F711-9CBB-B869-04CB24D7B0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458643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What is Your Role</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38641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059922" y="1367863"/>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8069767" y="2013422"/>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Mobilizing</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7473545" y="4791804"/>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Organizing</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082179" y="3031533"/>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Advocacy</a:t>
            </a:r>
          </a:p>
        </p:txBody>
      </p:sp>
      <p:sp>
        <p:nvSpPr>
          <p:cNvPr id="2" name="Slide Number Placeholder 1"/>
          <p:cNvSpPr>
            <a:spLocks noGrp="1"/>
          </p:cNvSpPr>
          <p:nvPr>
            <p:ph type="sldNum" sz="quarter" idx="12"/>
          </p:nvPr>
        </p:nvSpPr>
        <p:spPr/>
        <p:txBody>
          <a:bodyPr/>
          <a:lstStyle/>
          <a:p>
            <a:fld id="{5414DF46-E7D2-4146-95BA-57A23C39CF98}" type="slidenum">
              <a:rPr lang="en-US" smtClean="0"/>
              <a:t>78</a:t>
            </a:fld>
            <a:endParaRPr lang="en-US"/>
          </a:p>
        </p:txBody>
      </p:sp>
      <p:sp>
        <p:nvSpPr>
          <p:cNvPr id="8" name="Title 1"/>
          <p:cNvSpPr txBox="1">
            <a:spLocks/>
          </p:cNvSpPr>
          <p:nvPr/>
        </p:nvSpPr>
        <p:spPr>
          <a:xfrm>
            <a:off x="119921" y="286603"/>
            <a:ext cx="12072079" cy="929638"/>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Theories for Change: </a:t>
            </a:r>
          </a:p>
          <a:p>
            <a:r>
              <a:rPr lang="en-US"/>
              <a:t>Advocacy, Mobilizing, Organizing  </a:t>
            </a:r>
          </a:p>
        </p:txBody>
      </p:sp>
    </p:spTree>
    <p:extLst>
      <p:ext uri="{BB962C8B-B14F-4D97-AF65-F5344CB8AC3E}">
        <p14:creationId xmlns:p14="http://schemas.microsoft.com/office/powerpoint/2010/main" val="42011657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 ”  </a:t>
            </a:r>
            <a:r>
              <a:rPr lang="en-US" b="1"/>
              <a:t>Power is limited to those with the specific expertise and role. </a:t>
            </a:r>
            <a:endParaRPr lang="en-US" b="1">
              <a:ea typeface="Calibri"/>
              <a:cs typeface="Calibri"/>
            </a:endParaRPr>
          </a:p>
          <a:p>
            <a:r>
              <a:rPr lang="en-US" b="1"/>
              <a:t>Mobilizing</a:t>
            </a:r>
            <a:endParaRPr lang="en-US" b="1">
              <a:ea typeface="Calibri"/>
              <a:cs typeface="Calibri"/>
            </a:endParaRPr>
          </a:p>
          <a:p>
            <a:r>
              <a:rPr lang="en-US"/>
              <a:t>“Mobilizing, by contrast, activates an already-convinced membership. Mobilizing encourages those who already support a cause or a mission to take action to defend their belief—for example, by attending a protest, wearing a button, or signing a petition.”  </a:t>
            </a:r>
            <a:r>
              <a:rPr lang="en-US" b="1"/>
              <a:t>Power is static and is dependent on a predictable core of folks. </a:t>
            </a:r>
            <a:endParaRPr lang="en-US" b="1">
              <a:ea typeface="Calibri"/>
              <a:cs typeface="Calibri"/>
            </a:endParaRPr>
          </a:p>
          <a:p>
            <a:r>
              <a:rPr lang="en-US" b="1"/>
              <a:t>Organizing</a:t>
            </a:r>
            <a:endParaRPr lang="en-US" b="1">
              <a:ea typeface="Calibri"/>
              <a:cs typeface="Calibri"/>
            </a:endParaRP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  </a:t>
            </a:r>
            <a:r>
              <a:rPr lang="en-US" b="1"/>
              <a:t>Power is distributed and growing as more and more people join the base and more and more leaders evolve through actions. </a:t>
            </a:r>
            <a:endParaRPr lang="en-US" b="1">
              <a:ea typeface="Calibri"/>
              <a:cs typeface="Calibri"/>
            </a:endParaRPr>
          </a:p>
        </p:txBody>
      </p:sp>
      <p:sp>
        <p:nvSpPr>
          <p:cNvPr id="4" name="Slide Number Placeholder 3"/>
          <p:cNvSpPr>
            <a:spLocks noGrp="1"/>
          </p:cNvSpPr>
          <p:nvPr>
            <p:ph type="sldNum" sz="quarter" idx="4294967295"/>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2043005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At your tables</a:t>
            </a:r>
          </a:p>
        </p:txBody>
      </p:sp>
      <p:sp>
        <p:nvSpPr>
          <p:cNvPr id="3" name="Content Placeholder 2"/>
          <p:cNvSpPr>
            <a:spLocks noGrp="1"/>
          </p:cNvSpPr>
          <p:nvPr>
            <p:ph idx="1"/>
          </p:nvPr>
        </p:nvSpPr>
        <p:spPr>
          <a:xfrm>
            <a:off x="281795" y="1144438"/>
            <a:ext cx="5941205" cy="4724655"/>
          </a:xfrm>
        </p:spPr>
        <p:txBody>
          <a:bodyPr vert="horz" lIns="0" tIns="45720" rIns="0" bIns="45720" rtlCol="0" anchor="t">
            <a:noAutofit/>
          </a:bodyPr>
          <a:lstStyle/>
          <a:p>
            <a:r>
              <a:rPr lang="en-US" sz="2800"/>
              <a:t>Take 5 Minutes</a:t>
            </a:r>
          </a:p>
          <a:p>
            <a:r>
              <a:rPr lang="en-US" sz="2800"/>
              <a:t>How many actions at an HBCU campus can you list that are examples of each of these theories?</a:t>
            </a:r>
            <a:endParaRPr lang="en-US" sz="2800">
              <a:ea typeface="Calibri"/>
              <a:cs typeface="Calibri"/>
            </a:endParaRPr>
          </a:p>
          <a:p>
            <a:pPr marL="566420" lvl="2">
              <a:buFont typeface="Arial" panose="020B0604020202020204" pitchFamily="34" charset="0"/>
              <a:buChar char="•"/>
            </a:pPr>
            <a:r>
              <a:rPr lang="en-US" sz="3200" b="1"/>
              <a:t>Advocacy</a:t>
            </a:r>
            <a:endParaRPr lang="en-US" sz="3200" b="1">
              <a:ea typeface="Calibri"/>
              <a:cs typeface="Calibri"/>
            </a:endParaRPr>
          </a:p>
          <a:p>
            <a:pPr marL="566420" lvl="2">
              <a:buFont typeface="Arial" panose="020B0604020202020204" pitchFamily="34" charset="0"/>
              <a:buChar char="•"/>
            </a:pPr>
            <a:r>
              <a:rPr lang="en-US" sz="3200" b="1"/>
              <a:t>Mobilizing</a:t>
            </a:r>
            <a:endParaRPr lang="en-US" sz="3200" b="1">
              <a:ea typeface="Calibri"/>
              <a:cs typeface="Calibri"/>
            </a:endParaRPr>
          </a:p>
          <a:p>
            <a:pPr marL="566420" lvl="2">
              <a:buFont typeface="Arial" panose="020B0604020202020204" pitchFamily="34" charset="0"/>
              <a:buChar char="•"/>
            </a:pPr>
            <a:r>
              <a:rPr lang="en-US" sz="3200" b="1"/>
              <a:t>Organizing</a:t>
            </a:r>
            <a:endParaRPr lang="en-US" sz="3200" b="1">
              <a:ea typeface="Calibri"/>
              <a:cs typeface="Calibri"/>
            </a:endParaRPr>
          </a:p>
          <a:p>
            <a:r>
              <a:rPr lang="en-US" sz="2800"/>
              <a:t>Be ready to share your best ideas</a:t>
            </a:r>
            <a:endParaRPr lang="en-US" sz="2800">
              <a:ea typeface="Calibri"/>
              <a:cs typeface="Calibri"/>
            </a:endParaRPr>
          </a:p>
        </p:txBody>
      </p:sp>
      <p:pic>
        <p:nvPicPr>
          <p:cNvPr id="1026" name="Picture 2" descr="RATE X TIME = DISTANCE - Iowa Firearms Coal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0" y="286603"/>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8030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Staff Led Actions are Typically Advocacy</a:t>
            </a:r>
          </a:p>
        </p:txBody>
      </p:sp>
      <p:sp>
        <p:nvSpPr>
          <p:cNvPr id="3" name="Content Placeholder 2"/>
          <p:cNvSpPr>
            <a:spLocks noGrp="1"/>
          </p:cNvSpPr>
          <p:nvPr>
            <p:ph idx="1"/>
          </p:nvPr>
        </p:nvSpPr>
        <p:spPr/>
        <p:txBody>
          <a:bodyPr>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a:t>Bargaining that is staff led, or traditional methods of bargaining – little engagement from the rank and file and few public displays of collective action</a:t>
            </a:r>
          </a:p>
          <a:p>
            <a:r>
              <a:rPr lang="en-US"/>
              <a:t>Grievances and other legal actions that do not include and escalation of direct public actions – little engagement beyond leaders and staff, and few displays of power and risk that build solidarity between rank and file folks</a:t>
            </a:r>
          </a:p>
          <a:p>
            <a:r>
              <a:rPr lang="en-US"/>
              <a:t>Recruitment programs typically begin with advocacy in mind – join to get something. </a:t>
            </a:r>
          </a:p>
          <a:p>
            <a:pPr marL="0" indent="0">
              <a:buNone/>
            </a:pPr>
            <a:endParaRPr lang="en-US"/>
          </a:p>
          <a:p>
            <a:r>
              <a:rPr lang="en-US"/>
              <a:t>Can you think of other advocacy examples? </a:t>
            </a:r>
          </a:p>
          <a:p>
            <a:endParaRPr lang="en-US"/>
          </a:p>
        </p:txBody>
      </p:sp>
    </p:spTree>
    <p:extLst>
      <p:ext uri="{BB962C8B-B14F-4D97-AF65-F5344CB8AC3E}">
        <p14:creationId xmlns:p14="http://schemas.microsoft.com/office/powerpoint/2010/main" val="27050210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Specific Programs are Typically Mobilizing</a:t>
            </a:r>
          </a:p>
        </p:txBody>
      </p:sp>
      <p:sp>
        <p:nvSpPr>
          <p:cNvPr id="3" name="Content Placeholder 2"/>
          <p:cNvSpPr>
            <a:spLocks noGrp="1"/>
          </p:cNvSpPr>
          <p:nvPr>
            <p:ph idx="1"/>
          </p:nvPr>
        </p:nvSpPr>
        <p:spPr/>
        <p:txBody>
          <a:bodyPr vert="horz" lIns="0" tIns="45720" rIns="0" bIns="45720" rtlCol="0" anchor="t">
            <a:normAutofit lnSpcReduction="10000"/>
          </a:bodyPr>
          <a:lstStyle/>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endParaRPr lang="en-US"/>
          </a:p>
          <a:p>
            <a:r>
              <a:rPr lang="en-US"/>
              <a:t>Aspiring Educators who meet to develop a network – they are self selecting and there is little risk for participating</a:t>
            </a:r>
          </a:p>
          <a:p>
            <a:r>
              <a:rPr lang="en-US"/>
              <a:t>Professional Development Conferences where faculty and ESP come to improve work skills or leadership skills or learn union roles – they are self selecting, already “convinced” about unions, and there is little risk for participating</a:t>
            </a:r>
          </a:p>
          <a:p>
            <a:r>
              <a:rPr lang="en-US"/>
              <a:t>Recruitment can happen as a result of mobilizing if it is member led. </a:t>
            </a:r>
            <a:endParaRPr lang="en-US">
              <a:ea typeface="Calibri"/>
              <a:cs typeface="Calibri"/>
            </a:endParaRPr>
          </a:p>
          <a:p>
            <a:endParaRPr lang="en-US"/>
          </a:p>
          <a:p>
            <a:r>
              <a:rPr lang="en-US"/>
              <a:t>Can you think of other mobilizing examples? </a:t>
            </a:r>
            <a:endParaRPr lang="en-US">
              <a:ea typeface="Calibri"/>
              <a:cs typeface="Calibri"/>
            </a:endParaRPr>
          </a:p>
          <a:p>
            <a:pPr marL="0" indent="0">
              <a:buNone/>
            </a:pPr>
            <a:endParaRPr lang="en-US">
              <a:highlight>
                <a:srgbClr val="FFFF00"/>
              </a:highlight>
              <a:ea typeface="Calibri"/>
              <a:cs typeface="Calibri"/>
            </a:endParaRPr>
          </a:p>
        </p:txBody>
      </p:sp>
    </p:spTree>
    <p:extLst>
      <p:ext uri="{BB962C8B-B14F-4D97-AF65-F5344CB8AC3E}">
        <p14:creationId xmlns:p14="http://schemas.microsoft.com/office/powerpoint/2010/main" val="32478013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Escalating, Public Actions are Organizing</a:t>
            </a:r>
          </a:p>
        </p:txBody>
      </p:sp>
      <p:sp>
        <p:nvSpPr>
          <p:cNvPr id="3" name="Content Placeholder 2"/>
          <p:cNvSpPr>
            <a:spLocks noGrp="1"/>
          </p:cNvSpPr>
          <p:nvPr>
            <p:ph idx="1"/>
          </p:nvPr>
        </p:nvSpPr>
        <p:spPr/>
        <p:txBody>
          <a:bodyPr>
            <a:normAutofit fontScale="85000" lnSpcReduction="20000"/>
          </a:bodyPr>
          <a:lstStyle/>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a:p>
            <a:endParaRPr lang="en-US"/>
          </a:p>
          <a:p>
            <a:r>
              <a:rPr lang="en-US"/>
              <a:t>Graduate Student Protests for fair compensation of their work – there is great risk,  they develop leader in action skills, they build a base through bigger and bigger public actions</a:t>
            </a:r>
          </a:p>
          <a:p>
            <a:r>
              <a:rPr lang="en-US"/>
              <a:t>ESP workers fighting for a thriving wage – a campaign that strategically builds a base, increases membership, builds trust and relationship across workers, and transforms rank and file folks into leaders </a:t>
            </a:r>
          </a:p>
          <a:p>
            <a:r>
              <a:rPr lang="en-US"/>
              <a:t>Faculty and Community fighting for agency in the curriculum they teach – risky, requires strategic partnership, a broader and broader base,  applying public pressure on decision makers to do the right thing. </a:t>
            </a:r>
          </a:p>
          <a:p>
            <a:pPr marL="0" indent="0">
              <a:buNone/>
            </a:pPr>
            <a:r>
              <a:rPr lang="en-US"/>
              <a:t>Recruitment that is a result of ongoing actions, intentional base building, and leadership identification and tests are critical to organizing. </a:t>
            </a:r>
          </a:p>
          <a:p>
            <a:endParaRPr lang="en-US"/>
          </a:p>
          <a:p>
            <a:r>
              <a:rPr lang="en-US"/>
              <a:t>Can you think of other organizing examples? </a:t>
            </a:r>
          </a:p>
          <a:p>
            <a:endParaRPr lang="en-US"/>
          </a:p>
        </p:txBody>
      </p:sp>
    </p:spTree>
    <p:extLst>
      <p:ext uri="{BB962C8B-B14F-4D97-AF65-F5344CB8AC3E}">
        <p14:creationId xmlns:p14="http://schemas.microsoft.com/office/powerpoint/2010/main" val="1909016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642" y="2327056"/>
            <a:ext cx="7396329" cy="1179709"/>
          </a:xfrm>
        </p:spPr>
        <p:txBody>
          <a:bodyPr>
            <a:normAutofit fontScale="90000"/>
          </a:bodyPr>
          <a:lstStyle/>
          <a:p>
            <a:r>
              <a:rPr lang="en-US"/>
              <a:t>Advocacy and Mobilizing are Opportunities to Organize. </a:t>
            </a:r>
          </a:p>
        </p:txBody>
      </p:sp>
    </p:spTree>
    <p:extLst>
      <p:ext uri="{BB962C8B-B14F-4D97-AF65-F5344CB8AC3E}">
        <p14:creationId xmlns:p14="http://schemas.microsoft.com/office/powerpoint/2010/main" val="15271798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normAutofit fontScale="90000"/>
          </a:bodyPr>
          <a:lstStyle/>
          <a:p>
            <a:r>
              <a:rPr lang="en-US"/>
              <a:t>Corner Discussion – Use Handout </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127033"/>
            <a:ext cx="8454108" cy="4742062"/>
          </a:xfrm>
        </p:spPr>
        <p:txBody>
          <a:bodyPr vert="horz" lIns="0" tIns="45720" rIns="0" bIns="45720" rtlCol="0" anchor="t">
            <a:normAutofit fontScale="77500" lnSpcReduction="20000"/>
          </a:bodyPr>
          <a:lstStyle/>
          <a:p>
            <a:r>
              <a:rPr lang="en-US" sz="3600"/>
              <a:t>Select the compass point  that best answers where you are  MOST OF THE Time for each of the following questions -</a:t>
            </a:r>
          </a:p>
          <a:p>
            <a:r>
              <a:rPr lang="en-US" sz="3600" b="1"/>
              <a:t>First Move- </a:t>
            </a:r>
            <a:r>
              <a:rPr lang="en-US" sz="3600"/>
              <a:t>Which Theory do your Members expect your role to support? Why? Where is the power if this is your role?</a:t>
            </a:r>
            <a:endParaRPr lang="en-US" sz="3600">
              <a:ea typeface="Calibri"/>
              <a:cs typeface="Calibri"/>
            </a:endParaRPr>
          </a:p>
          <a:p>
            <a:r>
              <a:rPr lang="en-US" sz="3600" b="1"/>
              <a:t>Second Move - </a:t>
            </a:r>
            <a:r>
              <a:rPr lang="en-US" sz="3600"/>
              <a:t>Which Theory does your Manager, Faculty Advisor, and/or State Organizer expect your role to support? Why? Where is the power if this is your role?</a:t>
            </a:r>
            <a:endParaRPr lang="en-US" sz="3600">
              <a:ea typeface="Calibri"/>
              <a:cs typeface="Calibri"/>
            </a:endParaRPr>
          </a:p>
          <a:p>
            <a:r>
              <a:rPr lang="en-US" sz="3600" b="1"/>
              <a:t>Third Move - </a:t>
            </a:r>
            <a:r>
              <a:rPr lang="en-US" sz="3600"/>
              <a:t>Which Theory do your Elected Leaders expect your role to support? Why? Where is the power if this is your role? </a:t>
            </a:r>
            <a:endParaRPr lang="en-US" sz="3600">
              <a:ea typeface="Calibri"/>
              <a:cs typeface="Calibri"/>
            </a:endParaRP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4294967295"/>
          </p:nvPr>
        </p:nvSpPr>
        <p:spPr/>
        <p:txBody>
          <a:bodyPr/>
          <a:lstStyle/>
          <a:p>
            <a:fld id="{5414DF46-E7D2-4146-95BA-57A23C39CF98}" type="slidenum">
              <a:rPr lang="en-US" smtClean="0"/>
              <a:t>85</a:t>
            </a:fld>
            <a:endParaRPr lang="en-US"/>
          </a:p>
        </p:txBody>
      </p:sp>
    </p:spTree>
    <p:extLst>
      <p:ext uri="{BB962C8B-B14F-4D97-AF65-F5344CB8AC3E}">
        <p14:creationId xmlns:p14="http://schemas.microsoft.com/office/powerpoint/2010/main" val="2912771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B002-3372-99F0-9A87-91187284D4DE}"/>
              </a:ext>
            </a:extLst>
          </p:cNvPr>
          <p:cNvSpPr>
            <a:spLocks noGrp="1"/>
          </p:cNvSpPr>
          <p:nvPr>
            <p:ph type="title"/>
          </p:nvPr>
        </p:nvSpPr>
        <p:spPr/>
        <p:txBody>
          <a:bodyPr>
            <a:normAutofit fontScale="90000"/>
          </a:bodyPr>
          <a:lstStyle/>
          <a:p>
            <a:r>
              <a:rPr lang="en-US" sz="6000">
                <a:ea typeface="Calibri"/>
                <a:cs typeface="Calibri"/>
              </a:rPr>
              <a:t>Whole Group</a:t>
            </a:r>
            <a:r>
              <a:rPr lang="en-US" sz="5400">
                <a:ea typeface="Calibri"/>
                <a:cs typeface="Calibri"/>
              </a:rPr>
              <a:t> Reflection</a:t>
            </a:r>
            <a:endParaRPr lang="en-US" sz="5400" b="0">
              <a:solidFill>
                <a:srgbClr val="000000"/>
              </a:solidFill>
              <a:ea typeface="Calibri"/>
              <a:cs typeface="Calibri"/>
            </a:endParaRPr>
          </a:p>
        </p:txBody>
      </p:sp>
      <p:sp>
        <p:nvSpPr>
          <p:cNvPr id="3" name="Content Placeholder 2">
            <a:extLst>
              <a:ext uri="{FF2B5EF4-FFF2-40B4-BE49-F238E27FC236}">
                <a16:creationId xmlns:a16="http://schemas.microsoft.com/office/drawing/2014/main" id="{9FFE5FC9-215A-319F-B184-F467A5361BF5}"/>
              </a:ext>
            </a:extLst>
          </p:cNvPr>
          <p:cNvSpPr>
            <a:spLocks noGrp="1"/>
          </p:cNvSpPr>
          <p:nvPr>
            <p:ph idx="1"/>
          </p:nvPr>
        </p:nvSpPr>
        <p:spPr/>
        <p:txBody>
          <a:bodyPr vert="horz" lIns="0" tIns="45720" rIns="0" bIns="45720" rtlCol="0" anchor="t">
            <a:normAutofit/>
          </a:bodyPr>
          <a:lstStyle/>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What is some new thinking that evolved for you as a result of this activity? </a:t>
            </a:r>
            <a:endParaRPr lang="en-US">
              <a:solidFill>
                <a:schemeClr val="tx1">
                  <a:lumMod val="85000"/>
                  <a:lumOff val="15000"/>
                </a:schemeClr>
              </a:solidFill>
            </a:endParaRPr>
          </a:p>
          <a:p>
            <a:pPr>
              <a:lnSpc>
                <a:spcPct val="85000"/>
              </a:lnSpc>
              <a:spcBef>
                <a:spcPct val="0"/>
              </a:spcBef>
              <a:spcAft>
                <a:spcPts val="0"/>
              </a:spcAft>
              <a:buFont typeface="Wingdings" panose="020F0502020204030204" pitchFamily="34" charset="0"/>
              <a:buChar char="Ø"/>
            </a:pPr>
            <a:endParaRPr lang="en-US" sz="25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What could you do differently to build power than what you are currently doing? </a:t>
            </a:r>
            <a:endParaRPr lang="en-US" sz="42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endParaRPr lang="en-US" sz="25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Why is this important to think about especially in the HBCU context?  </a:t>
            </a:r>
            <a:endParaRPr lang="en-US" sz="4200">
              <a:solidFill>
                <a:srgbClr val="000000"/>
              </a:solidFill>
              <a:ea typeface="Calibri"/>
              <a:cs typeface="Calibri"/>
            </a:endParaRPr>
          </a:p>
          <a:p>
            <a:pPr>
              <a:buFont typeface="Wingdings" panose="020F0502020204030204" pitchFamily="34" charset="0"/>
              <a:buChar char="Ø"/>
            </a:pPr>
            <a:endParaRPr lang="en-US">
              <a:ea typeface="Calibri"/>
              <a:cs typeface="Calibri"/>
            </a:endParaRPr>
          </a:p>
        </p:txBody>
      </p:sp>
    </p:spTree>
    <p:extLst>
      <p:ext uri="{BB962C8B-B14F-4D97-AF65-F5344CB8AC3E}">
        <p14:creationId xmlns:p14="http://schemas.microsoft.com/office/powerpoint/2010/main" val="37214743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3200"/>
              <a:t>We may see our roles differently than our managers, our members, and our elected leaders.</a:t>
            </a:r>
            <a:endParaRPr lang="en-US" sz="3200">
              <a:solidFill>
                <a:srgbClr val="000000"/>
              </a:solidFill>
            </a:endParaRPr>
          </a:p>
          <a:p>
            <a:endParaRPr lang="en-US" sz="3200">
              <a:solidFill>
                <a:srgbClr val="000000"/>
              </a:solidFill>
              <a:cs typeface="Calibri"/>
            </a:endParaRPr>
          </a:p>
          <a:p>
            <a:r>
              <a:rPr lang="en-US" sz="3200"/>
              <a:t>Our primary role is to build power, we only build power when we organize. </a:t>
            </a:r>
            <a:endParaRPr lang="en-US"/>
          </a:p>
        </p:txBody>
      </p:sp>
    </p:spTree>
    <p:extLst>
      <p:ext uri="{BB962C8B-B14F-4D97-AF65-F5344CB8AC3E}">
        <p14:creationId xmlns:p14="http://schemas.microsoft.com/office/powerpoint/2010/main" val="40999673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21BFD-952B-2304-CF02-81AF09818E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A34A4-FC04-10E4-0BF8-7962628CE7B9}"/>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8536001E-709C-96DF-3441-531A51D257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01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D561-A282-7F3F-64CE-048FE62BD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58121-2CC3-C536-0461-2F042D72CE1D}"/>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Albert &amp; Ilissa</a:t>
            </a:r>
          </a:p>
        </p:txBody>
      </p:sp>
      <p:sp>
        <p:nvSpPr>
          <p:cNvPr id="3" name="Text Placeholder 2">
            <a:extLst>
              <a:ext uri="{FF2B5EF4-FFF2-40B4-BE49-F238E27FC236}">
                <a16:creationId xmlns:a16="http://schemas.microsoft.com/office/drawing/2014/main" id="{96AFB76F-F745-58A8-8416-1C08A393FC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471374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Meet Ella Baker</a:t>
            </a:r>
          </a:p>
        </p:txBody>
      </p:sp>
      <p:pic>
        <p:nvPicPr>
          <p:cNvPr id="3" name="Ella Baker - 'The Mother of the Civil Rights Movement'">
            <a:hlinkClick r:id="" action="ppaction://media"/>
            <a:extLst>
              <a:ext uri="{FF2B5EF4-FFF2-40B4-BE49-F238E27FC236}">
                <a16:creationId xmlns:a16="http://schemas.microsoft.com/office/drawing/2014/main" id="{90A3D81E-DC0F-3EDC-43FC-C3907B7FBAC4}"/>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B1E61C74-80ED-4545-95F8-E7591E8995F5}" label="" lang="en-us" r:embed="rId4"/>
                        </p173:trackLst>
                      </p173:tracksInfo>
                    </p:ext>
                  </p14:extLst>
                </p14:media>
              </p:ext>
            </p:extLst>
          </p:nvPr>
        </p:nvPicPr>
        <p:blipFill>
          <a:blip r:embed="rId5"/>
          <a:stretch>
            <a:fillRect/>
          </a:stretch>
        </p:blipFill>
        <p:spPr>
          <a:xfrm>
            <a:off x="1745328" y="980767"/>
            <a:ext cx="9205247" cy="5191433"/>
          </a:xfrm>
          <a:prstGeom prst="rect">
            <a:avLst/>
          </a:prstGeom>
        </p:spPr>
      </p:pic>
    </p:spTree>
    <p:extLst>
      <p:ext uri="{BB962C8B-B14F-4D97-AF65-F5344CB8AC3E}">
        <p14:creationId xmlns:p14="http://schemas.microsoft.com/office/powerpoint/2010/main" val="423093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9" name="Straight Connector 3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C64DA7C-013E-DF9E-7DC4-66BABB1ABDCA}"/>
              </a:ext>
            </a:extLst>
          </p:cNvPr>
          <p:cNvSpPr>
            <a:spLocks noGrp="1"/>
          </p:cNvSpPr>
          <p:nvPr>
            <p:ph type="title"/>
          </p:nvPr>
        </p:nvSpPr>
        <p:spPr>
          <a:xfrm>
            <a:off x="492370" y="516835"/>
            <a:ext cx="3267724" cy="2804915"/>
          </a:xfrm>
        </p:spPr>
        <p:txBody>
          <a:bodyPr vert="horz" lIns="91440" tIns="45720" rIns="91440" bIns="45720" rtlCol="0" anchor="b">
            <a:normAutofit fontScale="90000"/>
          </a:bodyPr>
          <a:lstStyle/>
          <a:p>
            <a:r>
              <a:rPr lang="en-US" sz="3600" kern="1200" spc="-50" baseline="0">
                <a:solidFill>
                  <a:srgbClr val="FFFFFF"/>
                </a:solidFill>
                <a:latin typeface="+mj-lt"/>
                <a:ea typeface="+mj-ea"/>
                <a:cs typeface="+mj-cs"/>
              </a:rPr>
              <a:t>What stands out from this video about Ella’s thoughts</a:t>
            </a:r>
            <a:r>
              <a:rPr lang="en-US" sz="3600" kern="1200" spc="-50">
                <a:solidFill>
                  <a:srgbClr val="FFFFFF"/>
                </a:solidFill>
                <a:latin typeface="+mj-lt"/>
                <a:ea typeface="+mj-ea"/>
                <a:cs typeface="+mj-cs"/>
              </a:rPr>
              <a:t> on leadership? </a:t>
            </a:r>
            <a:br>
              <a:rPr lang="en-US" sz="3600" kern="1200" spc="-50" baseline="0">
                <a:solidFill>
                  <a:srgbClr val="FFFFFF"/>
                </a:solidFill>
                <a:latin typeface="+mj-lt"/>
                <a:ea typeface="+mj-ea"/>
                <a:cs typeface="+mj-cs"/>
              </a:rPr>
            </a:br>
            <a:endParaRPr lang="en-US" sz="3600" kern="1200" spc="-50" baseline="0">
              <a:solidFill>
                <a:srgbClr val="FFFFFF"/>
              </a:solidFill>
              <a:latin typeface="+mj-lt"/>
              <a:ea typeface="+mj-ea"/>
              <a:cs typeface="+mj-cs"/>
            </a:endParaRPr>
          </a:p>
        </p:txBody>
      </p:sp>
      <p:pic>
        <p:nvPicPr>
          <p:cNvPr id="4" name="Content Placeholder 3" descr="Life Story: Ella Baker - Women &amp; the American Story">
            <a:extLst>
              <a:ext uri="{FF2B5EF4-FFF2-40B4-BE49-F238E27FC236}">
                <a16:creationId xmlns:a16="http://schemas.microsoft.com/office/drawing/2014/main" id="{8E6C92CF-DA62-A4E8-0923-138F77689C1C}"/>
              </a:ext>
            </a:extLst>
          </p:cNvPr>
          <p:cNvPicPr>
            <a:picLocks noGrp="1" noChangeAspect="1"/>
          </p:cNvPicPr>
          <p:nvPr>
            <p:ph idx="1"/>
          </p:nvPr>
        </p:nvPicPr>
        <p:blipFill>
          <a:blip r:embed="rId2"/>
          <a:srcRect r="17501" b="-2"/>
          <a:stretch/>
        </p:blipFill>
        <p:spPr>
          <a:xfrm>
            <a:off x="4075043" y="10"/>
            <a:ext cx="8111272" cy="6857990"/>
          </a:xfrm>
          <a:prstGeom prst="rect">
            <a:avLst/>
          </a:prstGeom>
        </p:spPr>
      </p:pic>
      <p:sp>
        <p:nvSpPr>
          <p:cNvPr id="45" name="Rectangle 4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45098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6" name="Straight Connector 55">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8" name="Rectangle 57">
            <a:extLst>
              <a:ext uri="{FF2B5EF4-FFF2-40B4-BE49-F238E27FC236}">
                <a16:creationId xmlns:a16="http://schemas.microsoft.com/office/drawing/2014/main" id="{4B019A08-55AD-4038-B865-37DA596B8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777863-EBE6-67FF-A21B-D8643C72C81B}"/>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a:latin typeface="+mj-lt"/>
              </a:rPr>
              <a:t>Teamwork</a:t>
            </a:r>
          </a:p>
        </p:txBody>
      </p:sp>
      <p:pic>
        <p:nvPicPr>
          <p:cNvPr id="3" name="Picture 2" descr="Ella Baker - SNCC Digital Gateway SNCC Digital Gateway">
            <a:extLst>
              <a:ext uri="{FF2B5EF4-FFF2-40B4-BE49-F238E27FC236}">
                <a16:creationId xmlns:a16="http://schemas.microsoft.com/office/drawing/2014/main" id="{29493D35-EC50-6014-E3F3-ACAC2EF3D2E4}"/>
              </a:ext>
            </a:extLst>
          </p:cNvPr>
          <p:cNvPicPr>
            <a:picLocks noChangeAspect="1"/>
          </p:cNvPicPr>
          <p:nvPr/>
        </p:nvPicPr>
        <p:blipFill>
          <a:blip r:embed="rId2"/>
          <a:stretch>
            <a:fillRect/>
          </a:stretch>
        </p:blipFill>
        <p:spPr>
          <a:xfrm>
            <a:off x="643192" y="1429055"/>
            <a:ext cx="5451627" cy="3679848"/>
          </a:xfrm>
          <a:prstGeom prst="rect">
            <a:avLst/>
          </a:prstGeom>
        </p:spPr>
      </p:pic>
      <p:cxnSp>
        <p:nvCxnSpPr>
          <p:cNvPr id="60" name="Straight Connector 59">
            <a:extLst>
              <a:ext uri="{FF2B5EF4-FFF2-40B4-BE49-F238E27FC236}">
                <a16:creationId xmlns:a16="http://schemas.microsoft.com/office/drawing/2014/main" id="{2BA067F2-7FAF-4758-9BC4-F7C88ED904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2" name="Content Placeholder 31">
            <a:extLst>
              <a:ext uri="{FF2B5EF4-FFF2-40B4-BE49-F238E27FC236}">
                <a16:creationId xmlns:a16="http://schemas.microsoft.com/office/drawing/2014/main" id="{B30A572A-9CD1-1FDD-0D3A-CB1F28DEA957}"/>
              </a:ext>
            </a:extLst>
          </p:cNvPr>
          <p:cNvSpPr>
            <a:spLocks noGrp="1"/>
          </p:cNvSpPr>
          <p:nvPr>
            <p:ph idx="1"/>
          </p:nvPr>
        </p:nvSpPr>
        <p:spPr>
          <a:xfrm>
            <a:off x="6411684" y="2198914"/>
            <a:ext cx="5127172" cy="3670180"/>
          </a:xfrm>
        </p:spPr>
        <p:txBody>
          <a:bodyPr vert="horz" lIns="0" tIns="45720" rIns="0" bIns="45720" rtlCol="0" anchor="t">
            <a:normAutofit/>
          </a:bodyPr>
          <a:lstStyle/>
          <a:p>
            <a:pPr fontAlgn="base"/>
            <a:r>
              <a:rPr lang="en-US">
                <a:ea typeface="Calibri"/>
                <a:cs typeface="Calibri"/>
              </a:rPr>
              <a:t>Ella Baker's Legacy: A Different Model of Leadership pgs.170-171</a:t>
            </a:r>
            <a:endParaRPr lang="en-US"/>
          </a:p>
          <a:p>
            <a:r>
              <a:rPr lang="en-US"/>
              <a:t>What did Ella believe was important about leadership?   </a:t>
            </a:r>
            <a:endParaRPr lang="en-US">
              <a:ea typeface="Calibri"/>
              <a:cs typeface="Calibri"/>
            </a:endParaRPr>
          </a:p>
          <a:p>
            <a:pPr fontAlgn="base"/>
            <a:r>
              <a:rPr lang="en-US"/>
              <a:t>How did this shape her approach to organizing and building power?  </a:t>
            </a:r>
            <a:endParaRPr lang="en-US">
              <a:ea typeface="Calibri"/>
              <a:cs typeface="Calibri"/>
            </a:endParaRPr>
          </a:p>
          <a:p>
            <a:pPr fontAlgn="base"/>
            <a:r>
              <a:rPr lang="en-US"/>
              <a:t>Why might this approach be especially helpful on an HBCU or MSI campus?  </a:t>
            </a:r>
            <a:endParaRPr lang="en-US">
              <a:ea typeface="Calibri"/>
              <a:cs typeface="Calibri"/>
            </a:endParaRPr>
          </a:p>
          <a:p>
            <a:pPr marL="0" indent="0">
              <a:buFont typeface="Calibri" panose="020F0502020204030204" pitchFamily="34" charset="0"/>
              <a:buNone/>
            </a:pPr>
            <a:endParaRPr lang="en-US"/>
          </a:p>
        </p:txBody>
      </p:sp>
      <p:sp>
        <p:nvSpPr>
          <p:cNvPr id="62" name="Rectangle 61">
            <a:extLst>
              <a:ext uri="{FF2B5EF4-FFF2-40B4-BE49-F238E27FC236}">
                <a16:creationId xmlns:a16="http://schemas.microsoft.com/office/drawing/2014/main" id="{1627C7B9-FD35-4E35-B741-E4A9A5F41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4" name="Rectangle 63">
            <a:extLst>
              <a:ext uri="{FF2B5EF4-FFF2-40B4-BE49-F238E27FC236}">
                <a16:creationId xmlns:a16="http://schemas.microsoft.com/office/drawing/2014/main" id="{476B7131-2035-43F9-84E8-2B4749D33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060961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243387" y="171450"/>
            <a:ext cx="7743825" cy="5111855"/>
          </a:xfrm>
        </p:spPr>
        <p:txBody>
          <a:bodyPr vert="horz" lIns="0" tIns="45720" rIns="0" bIns="45720" rtlCol="0" anchor="t">
            <a:noAutofit/>
          </a:bodyPr>
          <a:lstStyle/>
          <a:p>
            <a:pPr marL="0" indent="0">
              <a:buNone/>
            </a:pPr>
            <a:r>
              <a:rPr lang="en-US" sz="6000">
                <a:cs typeface="Calibri" panose="020F0502020204030204"/>
              </a:rPr>
              <a:t>Ella Believed</a:t>
            </a:r>
          </a:p>
          <a:p>
            <a:pPr lvl="1">
              <a:buFont typeface="Arial"/>
              <a:buChar char="•"/>
            </a:pPr>
            <a:r>
              <a:rPr lang="en-US" sz="4600">
                <a:cs typeface="Calibri" panose="020F0502020204030204"/>
              </a:rPr>
              <a:t>Leaders influence others</a:t>
            </a:r>
          </a:p>
          <a:p>
            <a:pPr lvl="1">
              <a:buFont typeface="Arial"/>
              <a:buChar char="•"/>
            </a:pPr>
            <a:r>
              <a:rPr lang="en-US" sz="4600">
                <a:cs typeface="Calibri" panose="020F0502020204030204"/>
              </a:rPr>
              <a:t>Leaders are accountable</a:t>
            </a:r>
          </a:p>
          <a:p>
            <a:pPr lvl="1">
              <a:buFont typeface="Arial"/>
              <a:buChar char="•"/>
            </a:pPr>
            <a:r>
              <a:rPr lang="en-US" sz="4600">
                <a:cs typeface="Calibri" panose="020F0502020204030204"/>
              </a:rPr>
              <a:t>Leaders are not singular</a:t>
            </a:r>
          </a:p>
          <a:p>
            <a:pPr lvl="1">
              <a:buFont typeface="Arial"/>
              <a:buChar char="•"/>
            </a:pPr>
            <a:r>
              <a:rPr lang="en-US" sz="4600">
                <a:cs typeface="Calibri" panose="020F0502020204030204"/>
              </a:rPr>
              <a:t>Leaders are everyday people</a:t>
            </a:r>
          </a:p>
          <a:p>
            <a:pPr lvl="1">
              <a:buFont typeface="Arial"/>
              <a:buChar char="•"/>
            </a:pPr>
            <a:r>
              <a:rPr lang="en-US" sz="4600">
                <a:cs typeface="Calibri" panose="020F0502020204030204"/>
              </a:rPr>
              <a:t>Leaders have emotional presence</a:t>
            </a:r>
          </a:p>
          <a:p>
            <a:pPr lvl="1">
              <a:buFont typeface="Arial"/>
              <a:buChar char="•"/>
            </a:pPr>
            <a:r>
              <a:rPr lang="en-US" sz="4600">
                <a:cs typeface="Calibri" panose="020F0502020204030204"/>
              </a:rPr>
              <a:t>Leaders listen to others</a:t>
            </a:r>
          </a:p>
          <a:p>
            <a:pPr>
              <a:buFont typeface="Arial"/>
              <a:buChar char="•"/>
            </a:pPr>
            <a:endParaRPr lang="en-US" sz="6000">
              <a:cs typeface="Calibri" panose="020F0502020204030204"/>
            </a:endParaRPr>
          </a:p>
          <a:p>
            <a:pPr>
              <a:buFont typeface="Arial"/>
              <a:buChar char="•"/>
            </a:pPr>
            <a:endParaRPr lang="en-US" sz="6000">
              <a:cs typeface="Calibri" panose="020F0502020204030204"/>
            </a:endParaRPr>
          </a:p>
        </p:txBody>
      </p:sp>
    </p:spTree>
    <p:extLst>
      <p:ext uri="{BB962C8B-B14F-4D97-AF65-F5344CB8AC3E}">
        <p14:creationId xmlns:p14="http://schemas.microsoft.com/office/powerpoint/2010/main" val="39254209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0A6F-9A4F-E76F-F6B4-AF0410D5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FF500-5200-3460-A5D9-11B16D3F603F}"/>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Michelle &amp; Josh</a:t>
            </a:r>
          </a:p>
        </p:txBody>
      </p:sp>
      <p:sp>
        <p:nvSpPr>
          <p:cNvPr id="3" name="Text Placeholder 2">
            <a:extLst>
              <a:ext uri="{FF2B5EF4-FFF2-40B4-BE49-F238E27FC236}">
                <a16:creationId xmlns:a16="http://schemas.microsoft.com/office/drawing/2014/main" id="{4ABBA64D-969F-10B5-02FB-79AE820917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7099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Intentional Power Building</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20415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r="12485"/>
          <a:stretch>
            <a:fillRect/>
          </a:stretch>
        </p:blipFill>
        <p:spPr>
          <a:xfrm>
            <a:off x="7675418" y="0"/>
            <a:ext cx="4546702"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Turn and Talk</a:t>
            </a:r>
          </a:p>
        </p:txBody>
      </p:sp>
      <p:sp>
        <p:nvSpPr>
          <p:cNvPr id="8" name="Content Placeholder 2"/>
          <p:cNvSpPr txBox="1">
            <a:spLocks/>
          </p:cNvSpPr>
          <p:nvPr/>
        </p:nvSpPr>
        <p:spPr>
          <a:xfrm>
            <a:off x="277091" y="3336419"/>
            <a:ext cx="11640088" cy="311715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definition of </a:t>
            </a:r>
            <a:r>
              <a:rPr lang="en-US" sz="4800">
                <a:ea typeface="+mn-lt"/>
                <a:cs typeface="+mn-lt"/>
              </a:rPr>
              <a:t>power make you think about when organizing in </a:t>
            </a:r>
            <a:r>
              <a:rPr lang="en-US" sz="4800"/>
              <a:t>an HBCU setting? </a:t>
            </a:r>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96</a:t>
            </a:fld>
            <a:endParaRPr lang="en-US"/>
          </a:p>
        </p:txBody>
      </p:sp>
    </p:spTree>
    <p:extLst>
      <p:ext uri="{BB962C8B-B14F-4D97-AF65-F5344CB8AC3E}">
        <p14:creationId xmlns:p14="http://schemas.microsoft.com/office/powerpoint/2010/main" val="25922763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normAutofit fontScale="90000"/>
          </a:bodyPr>
          <a:lstStyle/>
          <a:p>
            <a:r>
              <a:rPr lang="en-US">
                <a:cs typeface="Calibri Light"/>
              </a:rPr>
              <a:t>Defining 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72007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r="12698"/>
          <a:stretch>
            <a:fillRect/>
          </a:stretch>
        </p:blipFill>
        <p:spPr>
          <a:xfrm>
            <a:off x="7675418" y="0"/>
            <a:ext cx="4535646"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 Turn and Talk</a:t>
            </a:r>
          </a:p>
        </p:txBody>
      </p:sp>
      <p:sp>
        <p:nvSpPr>
          <p:cNvPr id="8" name="Content Placeholder 2"/>
          <p:cNvSpPr txBox="1">
            <a:spLocks/>
          </p:cNvSpPr>
          <p:nvPr/>
        </p:nvSpPr>
        <p:spPr>
          <a:xfrm>
            <a:off x="277091" y="3196224"/>
            <a:ext cx="11640088" cy="311715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quote about Ella Baker’s work make you think about when organizing in an HBCU setting? </a:t>
            </a:r>
          </a:p>
          <a:p>
            <a:endParaRPr lang="en-US" sz="3200"/>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98</a:t>
            </a:fld>
            <a:endParaRPr lang="en-US"/>
          </a:p>
        </p:txBody>
      </p:sp>
    </p:spTree>
    <p:extLst>
      <p:ext uri="{BB962C8B-B14F-4D97-AF65-F5344CB8AC3E}">
        <p14:creationId xmlns:p14="http://schemas.microsoft.com/office/powerpoint/2010/main" val="32622082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t="713" r="15029"/>
          <a:stretch>
            <a:fillRect/>
          </a:stretch>
        </p:blipFill>
        <p:spPr>
          <a:xfrm>
            <a:off x="9075135" y="224112"/>
            <a:ext cx="3245210" cy="2226009"/>
          </a:xfrm>
          <a:prstGeom prst="rect">
            <a:avLst/>
          </a:prstGeom>
        </p:spPr>
      </p:pic>
      <p:sp>
        <p:nvSpPr>
          <p:cNvPr id="2" name="Title 1"/>
          <p:cNvSpPr>
            <a:spLocks noGrp="1"/>
          </p:cNvSpPr>
          <p:nvPr>
            <p:ph type="title"/>
          </p:nvPr>
        </p:nvSpPr>
        <p:spPr>
          <a:xfrm>
            <a:off x="277091" y="-502292"/>
            <a:ext cx="10878589" cy="1472623"/>
          </a:xfrm>
        </p:spPr>
        <p:txBody>
          <a:bodyPr>
            <a:normAutofit/>
          </a:bodyPr>
          <a:lstStyle/>
          <a:p>
            <a:r>
              <a:rPr lang="en-US"/>
              <a:t>Ella’s Power Building Basics</a:t>
            </a:r>
          </a:p>
        </p:txBody>
      </p:sp>
      <p:sp>
        <p:nvSpPr>
          <p:cNvPr id="8" name="Content Placeholder 2"/>
          <p:cNvSpPr txBox="1">
            <a:spLocks/>
          </p:cNvSpPr>
          <p:nvPr/>
        </p:nvSpPr>
        <p:spPr>
          <a:xfrm>
            <a:off x="396598" y="1436371"/>
            <a:ext cx="9915801" cy="502341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a:t>There is the danger in our culture that because a person is called upon to give public statements and is acclaimed by the establishment, such a person gets to the point of believing that he is the movement. The real power is with the people. </a:t>
            </a:r>
          </a:p>
          <a:p>
            <a:r>
              <a:rPr lang="en-US" sz="4000"/>
              <a:t>-Ella Baker</a:t>
            </a:r>
            <a:br>
              <a:rPr lang="en-US" sz="2800"/>
            </a:br>
            <a:br>
              <a:rPr lang="en-US" sz="2800"/>
            </a:br>
            <a:r>
              <a:rPr lang="en-US"/>
              <a:t>Read more at: </a:t>
            </a:r>
            <a:r>
              <a:rPr lang="en-US">
                <a:hlinkClick r:id="rId3"/>
              </a:rPr>
              <a:t>https://www.blinkist.com/magazine/posts/empowering-words-ella-baker-quotes?utm_source=cpp</a:t>
            </a:r>
            <a:r>
              <a:rPr lang="en-US" sz="2800">
                <a:hlinkClick r:id="rId4"/>
              </a:rPr>
              <a:t>https://time.com/4633460/mlk-day-ella-baker/</a:t>
            </a:r>
            <a:endParaRPr lang="en-US" sz="2800"/>
          </a:p>
        </p:txBody>
      </p:sp>
      <p:sp>
        <p:nvSpPr>
          <p:cNvPr id="9" name="Slide Number Placeholder 8"/>
          <p:cNvSpPr>
            <a:spLocks noGrp="1"/>
          </p:cNvSpPr>
          <p:nvPr>
            <p:ph type="sldNum" sz="quarter" idx="4294967295"/>
          </p:nvPr>
        </p:nvSpPr>
        <p:spPr/>
        <p:txBody>
          <a:bodyPr/>
          <a:lstStyle/>
          <a:p>
            <a:endParaRPr lang="en-US"/>
          </a:p>
        </p:txBody>
      </p:sp>
    </p:spTree>
    <p:extLst>
      <p:ext uri="{BB962C8B-B14F-4D97-AF65-F5344CB8AC3E}">
        <p14:creationId xmlns:p14="http://schemas.microsoft.com/office/powerpoint/2010/main" val="1872554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Review of the Basics for Building Power</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(Ella Baker)</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do have power- an organizer’s role is to </a:t>
            </a:r>
          </a:p>
          <a:p>
            <a:pPr marL="0" indent="0">
              <a:buNone/>
            </a:pPr>
            <a:r>
              <a:rPr lang="en-US" sz="2800"/>
              <a:t>help THEM use it to make meaningful change</a:t>
            </a:r>
          </a:p>
          <a:p>
            <a:pPr>
              <a:buFont typeface="Wingdings" panose="05000000000000000000" pitchFamily="2" charset="2"/>
              <a:buChar char="q"/>
            </a:pPr>
            <a:endParaRPr lang="en-US" sz="2800"/>
          </a:p>
        </p:txBody>
      </p:sp>
      <p:sp>
        <p:nvSpPr>
          <p:cNvPr id="4" name="Slide Number Placeholder 3"/>
          <p:cNvSpPr>
            <a:spLocks noGrp="1"/>
          </p:cNvSpPr>
          <p:nvPr>
            <p:ph type="sldNum" sz="quarter" idx="4294967295"/>
          </p:nvPr>
        </p:nvSpPr>
        <p:spPr/>
        <p:txBody>
          <a:bodyPr/>
          <a:lstStyle/>
          <a:p>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5742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DCBBA8-3F6A-0C03-8F90-B2F7ACD8267D}"/>
              </a:ext>
            </a:extLst>
          </p:cNvPr>
          <p:cNvPicPr>
            <a:picLocks noChangeAspect="1"/>
          </p:cNvPicPr>
          <p:nvPr/>
        </p:nvPicPr>
        <p:blipFill rotWithShape="1">
          <a:blip r:embed="rId3">
            <a:duotone>
              <a:schemeClr val="bg2">
                <a:shade val="45000"/>
                <a:satMod val="135000"/>
              </a:schemeClr>
              <a:prstClr val="white"/>
            </a:duotone>
          </a:blip>
          <a:srcRect t="5055" b="10675"/>
          <a:stretch/>
        </p:blipFill>
        <p:spPr>
          <a:xfrm>
            <a:off x="20" y="10"/>
            <a:ext cx="12191980" cy="6857990"/>
          </a:xfrm>
          <a:prstGeom prst="rect">
            <a:avLst/>
          </a:prstGeom>
        </p:spPr>
      </p:pic>
      <p:sp>
        <p:nvSpPr>
          <p:cNvPr id="2" name="Title 1">
            <a:extLst>
              <a:ext uri="{FF2B5EF4-FFF2-40B4-BE49-F238E27FC236}">
                <a16:creationId xmlns:a16="http://schemas.microsoft.com/office/drawing/2014/main" id="{D054EC09-435F-02A2-A628-A57B034CF231}"/>
              </a:ext>
            </a:extLst>
          </p:cNvPr>
          <p:cNvSpPr>
            <a:spLocks noGrp="1"/>
          </p:cNvSpPr>
          <p:nvPr>
            <p:ph type="title"/>
          </p:nvPr>
        </p:nvSpPr>
        <p:spPr>
          <a:xfrm>
            <a:off x="838200" y="365125"/>
            <a:ext cx="10515600" cy="1325563"/>
          </a:xfrm>
        </p:spPr>
        <p:txBody>
          <a:bodyPr>
            <a:normAutofit/>
          </a:bodyPr>
          <a:lstStyle/>
          <a:p>
            <a:r>
              <a:rPr lang="en-US" b="1" i="0" u="none" strike="noStrike">
                <a:effectLst/>
                <a:latin typeface="Arial Rounded MT Bold" panose="020F0704030504030204" pitchFamily="34" charset="0"/>
              </a:rPr>
              <a:t>Tactical Guide to Power</a:t>
            </a:r>
            <a:r>
              <a:rPr lang="en-US" b="0" i="0">
                <a:effectLst/>
                <a:latin typeface="Arial Rounded MT Bold" panose="020F0704030504030204" pitchFamily="34" charset="0"/>
              </a:rPr>
              <a:t>​</a:t>
            </a:r>
            <a:endParaRPr lang="en-US"/>
          </a:p>
        </p:txBody>
      </p:sp>
      <p:graphicFrame>
        <p:nvGraphicFramePr>
          <p:cNvPr id="5" name="Content Placeholder 2">
            <a:extLst>
              <a:ext uri="{FF2B5EF4-FFF2-40B4-BE49-F238E27FC236}">
                <a16:creationId xmlns:a16="http://schemas.microsoft.com/office/drawing/2014/main" id="{AC2131D5-DCBE-2296-CFC5-8B5E9D68E45B}"/>
              </a:ext>
            </a:extLst>
          </p:cNvPr>
          <p:cNvGraphicFramePr>
            <a:graphicFrameLocks noGrp="1"/>
          </p:cNvGraphicFramePr>
          <p:nvPr>
            <p:ph idx="1"/>
            <p:extLst>
              <p:ext uri="{D42A27DB-BD31-4B8C-83A1-F6EECF244321}">
                <p14:modId xmlns:p14="http://schemas.microsoft.com/office/powerpoint/2010/main" val="20799845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821369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0407238-8CDC-9B23-36AA-A01084C4B2DB}"/>
              </a:ext>
            </a:extLst>
          </p:cNvPr>
          <p:cNvGraphicFramePr>
            <a:graphicFrameLocks noGrp="1"/>
          </p:cNvGraphicFramePr>
          <p:nvPr>
            <p:extLst>
              <p:ext uri="{D42A27DB-BD31-4B8C-83A1-F6EECF244321}">
                <p14:modId xmlns:p14="http://schemas.microsoft.com/office/powerpoint/2010/main" val="443770385"/>
              </p:ext>
            </p:extLst>
          </p:nvPr>
        </p:nvGraphicFramePr>
        <p:xfrm>
          <a:off x="436549" y="324915"/>
          <a:ext cx="11427530" cy="5886406"/>
        </p:xfrm>
        <a:graphic>
          <a:graphicData uri="http://schemas.openxmlformats.org/drawingml/2006/table">
            <a:tbl>
              <a:tblPr firstRow="1" bandRow="1">
                <a:tableStyleId>{5C22544A-7EE6-4342-B048-85BDC9FD1C3A}</a:tableStyleId>
              </a:tblPr>
              <a:tblGrid>
                <a:gridCol w="5713765">
                  <a:extLst>
                    <a:ext uri="{9D8B030D-6E8A-4147-A177-3AD203B41FA5}">
                      <a16:colId xmlns:a16="http://schemas.microsoft.com/office/drawing/2014/main" val="1683327825"/>
                    </a:ext>
                  </a:extLst>
                </a:gridCol>
                <a:gridCol w="5713765">
                  <a:extLst>
                    <a:ext uri="{9D8B030D-6E8A-4147-A177-3AD203B41FA5}">
                      <a16:colId xmlns:a16="http://schemas.microsoft.com/office/drawing/2014/main" val="4224843166"/>
                    </a:ext>
                  </a:extLst>
                </a:gridCol>
              </a:tblGrid>
              <a:tr h="2917493">
                <a:tc>
                  <a:txBody>
                    <a:bodyPr/>
                    <a:lstStyle/>
                    <a:p>
                      <a:pPr lvl="0">
                        <a:buNone/>
                      </a:pPr>
                      <a:r>
                        <a:rPr lang="en-US" sz="2800" b="1" i="0" u="none" strike="noStrike" noProof="0">
                          <a:solidFill>
                            <a:schemeClr val="tx1"/>
                          </a:solidFill>
                          <a:latin typeface="Arial Rounded MT Bold"/>
                        </a:rPr>
                        <a:t>Who has the Power to give or prevent the change you want?</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Senator</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Delegates</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Governor</a:t>
                      </a:r>
                      <a:endParaRPr lang="en-US"/>
                    </a:p>
                  </a:txBody>
                  <a:tcPr>
                    <a:solidFill>
                      <a:schemeClr val="accent1">
                        <a:lumMod val="40000"/>
                        <a:lumOff val="60000"/>
                      </a:schemeClr>
                    </a:solidFill>
                  </a:tcPr>
                </a:tc>
                <a:tc>
                  <a:txBody>
                    <a:bodyPr/>
                    <a:lstStyle/>
                    <a:p>
                      <a:pPr lvl="0">
                        <a:buNone/>
                      </a:pPr>
                      <a:r>
                        <a:rPr lang="en-US" sz="2800" b="1" i="0" u="none" strike="noStrike" noProof="0">
                          <a:solidFill>
                            <a:srgbClr val="000000"/>
                          </a:solidFill>
                          <a:latin typeface="Arial Rounded MT Bold"/>
                        </a:rPr>
                        <a:t>What actions influences your target</a:t>
                      </a:r>
                      <a:r>
                        <a:rPr lang="en-US" sz="2400" b="1" i="0" u="none" strike="noStrike" noProof="0">
                          <a:solidFill>
                            <a:srgbClr val="000000"/>
                          </a:solidFill>
                          <a:latin typeface="Arial Rounded MT Bold"/>
                        </a:rPr>
                        <a:t>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Letter writing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Testifying on the bill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Rallies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Lobbying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Hearing from constituents </a:t>
                      </a:r>
                    </a:p>
                  </a:txBody>
                  <a:tcPr>
                    <a:solidFill>
                      <a:schemeClr val="accent4">
                        <a:lumMod val="40000"/>
                        <a:lumOff val="60000"/>
                      </a:schemeClr>
                    </a:solidFill>
                  </a:tcPr>
                </a:tc>
                <a:extLst>
                  <a:ext uri="{0D108BD9-81ED-4DB2-BD59-A6C34878D82A}">
                    <a16:rowId xmlns:a16="http://schemas.microsoft.com/office/drawing/2014/main" val="1844049575"/>
                  </a:ext>
                </a:extLst>
              </a:tr>
              <a:tr h="2968913">
                <a:tc>
                  <a:txBody>
                    <a:bodyPr/>
                    <a:lstStyle/>
                    <a:p>
                      <a:pPr lvl="0">
                        <a:buNone/>
                      </a:pPr>
                      <a:r>
                        <a:rPr lang="en-US" sz="2800" b="1" i="0" u="none" strike="noStrike" noProof="0">
                          <a:solidFill>
                            <a:srgbClr val="000000"/>
                          </a:solidFill>
                          <a:latin typeface="Arial Rounded MT Bold"/>
                        </a:rPr>
                        <a:t>Who influences your target?</a:t>
                      </a:r>
                    </a:p>
                    <a:p>
                      <a:pPr marL="285750" marR="0" lvl="0" indent="-28575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Other legislators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People they see often in their community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Community leaders</a:t>
                      </a:r>
                    </a:p>
                    <a:p>
                      <a:pPr lvl="0">
                        <a:buNone/>
                      </a:pPr>
                      <a:endParaRPr lang="en-US" sz="2800" b="1" i="0" u="none" strike="noStrike" noProof="0">
                        <a:solidFill>
                          <a:srgbClr val="000000"/>
                        </a:solidFill>
                        <a:latin typeface="Arial Rounded MT Bold"/>
                      </a:endParaRPr>
                    </a:p>
                  </a:txBody>
                  <a:tcPr/>
                </a:tc>
                <a:tc>
                  <a:txBody>
                    <a:bodyPr/>
                    <a:lstStyle/>
                    <a:p>
                      <a:pPr lvl="0">
                        <a:buNone/>
                      </a:pPr>
                      <a:r>
                        <a:rPr lang="en-US" sz="2800" b="1" i="0" u="none" strike="noStrike" noProof="0">
                          <a:solidFill>
                            <a:schemeClr val="tx1"/>
                          </a:solidFill>
                          <a:latin typeface="Arial Rounded MT Bold"/>
                        </a:rPr>
                        <a:t>Who do you want to support your change</a:t>
                      </a:r>
                      <a:r>
                        <a:rPr lang="en-US" sz="2800" b="0" i="0" u="none" strike="noStrike" noProof="0">
                          <a:solidFill>
                            <a:schemeClr val="tx1"/>
                          </a:solidFill>
                          <a:latin typeface="Arial Rounded MT Bold"/>
                        </a:rPr>
                        <a:t>?</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Universities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Alumni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Businesses who benefit from HBCU's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Community leaders </a:t>
                      </a:r>
                    </a:p>
                  </a:txBody>
                  <a:tcPr>
                    <a:solidFill>
                      <a:schemeClr val="accent6">
                        <a:lumMod val="40000"/>
                        <a:lumOff val="60000"/>
                      </a:schemeClr>
                    </a:solidFill>
                  </a:tcPr>
                </a:tc>
                <a:extLst>
                  <a:ext uri="{0D108BD9-81ED-4DB2-BD59-A6C34878D82A}">
                    <a16:rowId xmlns:a16="http://schemas.microsoft.com/office/drawing/2014/main" val="2678159964"/>
                  </a:ext>
                </a:extLst>
              </a:tr>
            </a:tbl>
          </a:graphicData>
        </a:graphic>
      </p:graphicFrame>
    </p:spTree>
    <p:extLst>
      <p:ext uri="{BB962C8B-B14F-4D97-AF65-F5344CB8AC3E}">
        <p14:creationId xmlns:p14="http://schemas.microsoft.com/office/powerpoint/2010/main" val="13850681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A0DD5-BF98-5E3E-6F9F-0CFE2CAF4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45E4A-B266-0ABC-6449-5CA70C490EBB}"/>
              </a:ext>
            </a:extLst>
          </p:cNvPr>
          <p:cNvSpPr>
            <a:spLocks noGrp="1"/>
          </p:cNvSpPr>
          <p:nvPr>
            <p:ph type="title"/>
          </p:nvPr>
        </p:nvSpPr>
        <p:spPr>
          <a:xfrm>
            <a:off x="7240747" y="601398"/>
            <a:ext cx="4605978" cy="792688"/>
          </a:xfrm>
        </p:spPr>
        <p:txBody>
          <a:bodyPr>
            <a:normAutofit/>
          </a:bodyPr>
          <a:lstStyle/>
          <a:p>
            <a:r>
              <a:rPr lang="en-US">
                <a:ea typeface="Calibri"/>
                <a:cs typeface="Calibri"/>
              </a:rPr>
              <a:t>Our roles</a:t>
            </a:r>
          </a:p>
        </p:txBody>
      </p:sp>
      <p:sp>
        <p:nvSpPr>
          <p:cNvPr id="3" name="Content Placeholder 2">
            <a:extLst>
              <a:ext uri="{FF2B5EF4-FFF2-40B4-BE49-F238E27FC236}">
                <a16:creationId xmlns:a16="http://schemas.microsoft.com/office/drawing/2014/main" id="{D76DBF61-3493-F8B0-1543-F893E00C2DAE}"/>
              </a:ext>
            </a:extLst>
          </p:cNvPr>
          <p:cNvSpPr>
            <a:spLocks noGrp="1"/>
          </p:cNvSpPr>
          <p:nvPr>
            <p:ph idx="1"/>
          </p:nvPr>
        </p:nvSpPr>
        <p:spPr>
          <a:xfrm>
            <a:off x="617197" y="717331"/>
            <a:ext cx="5515542" cy="5721498"/>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specific types of work</a:t>
            </a:r>
            <a:r>
              <a:rPr lang="en-US" sz="2800" b="1"/>
              <a:t> </a:t>
            </a:r>
            <a:r>
              <a:rPr lang="en-US" sz="2800"/>
              <a:t>people are engaged in that support and cultivate these types of cases?</a:t>
            </a:r>
          </a:p>
          <a:p>
            <a:pPr>
              <a:buClr>
                <a:srgbClr val="742217"/>
              </a:buClr>
              <a:buFont typeface="Wingdings" panose="05000000000000000000" pitchFamily="2" charset="2"/>
              <a:buChar char="p"/>
            </a:pPr>
            <a:r>
              <a:rPr lang="en-US" sz="2800">
                <a:ea typeface="+mn-lt"/>
                <a:cs typeface="+mn-lt"/>
              </a:rPr>
              <a:t>What shifts in your work, expectations, or team practices could help you and your leader, manager, and/or state organizer make space for the lessons and perspectives shared in these cases?</a:t>
            </a:r>
            <a:r>
              <a:rPr lang="en-US" sz="2800">
                <a:ea typeface="Calibri"/>
                <a:cs typeface="Calibri"/>
              </a:rPr>
              <a:t> </a:t>
            </a:r>
          </a:p>
        </p:txBody>
      </p:sp>
      <p:pic>
        <p:nvPicPr>
          <p:cNvPr id="5" name="Picture 4">
            <a:extLst>
              <a:ext uri="{FF2B5EF4-FFF2-40B4-BE49-F238E27FC236}">
                <a16:creationId xmlns:a16="http://schemas.microsoft.com/office/drawing/2014/main" id="{A20F1B7D-E620-0798-C7BB-37C556E329F0}"/>
              </a:ext>
            </a:extLst>
          </p:cNvPr>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a:extLst>
              <a:ext uri="{FF2B5EF4-FFF2-40B4-BE49-F238E27FC236}">
                <a16:creationId xmlns:a16="http://schemas.microsoft.com/office/drawing/2014/main" id="{B2BC5EFC-4331-67E7-0AC8-326F28E7C4BF}"/>
              </a:ext>
            </a:extLst>
          </p:cNvPr>
          <p:cNvSpPr>
            <a:spLocks noGrp="1"/>
          </p:cNvSpPr>
          <p:nvPr>
            <p:ph type="sldNum" sz="quarter" idx="4294967295"/>
          </p:nvPr>
        </p:nvSpPr>
        <p:spPr/>
        <p:txBody>
          <a:bodyPr/>
          <a:lstStyle/>
          <a:p>
            <a:fld id="{5414DF46-E7D2-4146-95BA-57A23C39CF98}" type="slidenum">
              <a:rPr lang="en-US" dirty="0" smtClean="0"/>
              <a:t>103</a:t>
            </a:fld>
            <a:endParaRPr lang="en-US"/>
          </a:p>
        </p:txBody>
      </p:sp>
    </p:spTree>
    <p:extLst>
      <p:ext uri="{BB962C8B-B14F-4D97-AF65-F5344CB8AC3E}">
        <p14:creationId xmlns:p14="http://schemas.microsoft.com/office/powerpoint/2010/main" val="11259828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F0F1-6742-5BEF-EFDA-CCED57D5A699}"/>
              </a:ext>
            </a:extLst>
          </p:cNvPr>
          <p:cNvSpPr>
            <a:spLocks noGrp="1"/>
          </p:cNvSpPr>
          <p:nvPr>
            <p:ph type="title"/>
          </p:nvPr>
        </p:nvSpPr>
        <p:spPr/>
        <p:txBody>
          <a:bodyPr>
            <a:normAutofit fontScale="90000"/>
          </a:bodyPr>
          <a:lstStyle/>
          <a:p>
            <a:r>
              <a:rPr lang="en-US">
                <a:ea typeface="Calibri"/>
                <a:cs typeface="Calibri"/>
              </a:rPr>
              <a:t>Power Analysis Cases</a:t>
            </a:r>
            <a:endParaRPr lang="en-US"/>
          </a:p>
        </p:txBody>
      </p:sp>
      <p:sp>
        <p:nvSpPr>
          <p:cNvPr id="3" name="Content Placeholder 2">
            <a:extLst>
              <a:ext uri="{FF2B5EF4-FFF2-40B4-BE49-F238E27FC236}">
                <a16:creationId xmlns:a16="http://schemas.microsoft.com/office/drawing/2014/main" id="{3E029DF5-3FA0-5989-E2A2-111C8747B7FA}"/>
              </a:ext>
            </a:extLst>
          </p:cNvPr>
          <p:cNvSpPr>
            <a:spLocks noGrp="1"/>
          </p:cNvSpPr>
          <p:nvPr>
            <p:ph idx="1"/>
          </p:nvPr>
        </p:nvSpPr>
        <p:spPr/>
        <p:txBody>
          <a:bodyPr vert="horz" lIns="0" tIns="45720" rIns="0" bIns="45720" rtlCol="0" anchor="t">
            <a:normAutofit fontScale="92500" lnSpcReduction="10000"/>
          </a:bodyPr>
          <a:lstStyle/>
          <a:p>
            <a:pPr marL="0" indent="0">
              <a:buNone/>
            </a:pPr>
            <a:r>
              <a:rPr lang="en-US" sz="3200">
                <a:ea typeface="Calibri" panose="020F0502020204030204"/>
                <a:cs typeface="Calibri" panose="020F0502020204030204"/>
              </a:rPr>
              <a:t>Use your handout on pg # 192 to track the following:</a:t>
            </a:r>
          </a:p>
          <a:p>
            <a:pPr>
              <a:buFont typeface="Arial" panose="020F0502020204030204" pitchFamily="34" charset="0"/>
              <a:buChar char="•"/>
            </a:pPr>
            <a:r>
              <a:rPr lang="en-US" sz="3200">
                <a:ea typeface="Calibri" panose="020F0502020204030204"/>
                <a:cs typeface="Calibri" panose="020F0502020204030204"/>
              </a:rPr>
              <a:t>What are the key issues in your case?</a:t>
            </a:r>
          </a:p>
          <a:p>
            <a:pPr>
              <a:buFont typeface="Arial" panose="020F0502020204030204" pitchFamily="34" charset="0"/>
              <a:buChar char="•"/>
            </a:pPr>
            <a:r>
              <a:rPr lang="en-US" sz="3200">
                <a:ea typeface="Calibri" panose="020F0502020204030204"/>
                <a:cs typeface="Calibri" panose="020F0502020204030204"/>
              </a:rPr>
              <a:t>What are or might be some demands in your case?</a:t>
            </a:r>
          </a:p>
          <a:p>
            <a:pPr>
              <a:buFont typeface="Arial" panose="020F0502020204030204" pitchFamily="34" charset="0"/>
              <a:buChar char="•"/>
            </a:pPr>
            <a:r>
              <a:rPr lang="en-US" sz="3200">
                <a:ea typeface="Calibri" panose="020F0502020204030204"/>
                <a:cs typeface="Calibri" panose="020F0502020204030204"/>
              </a:rPr>
              <a:t>Who has the power to grant the demands?</a:t>
            </a:r>
          </a:p>
          <a:p>
            <a:pPr>
              <a:buFont typeface="Arial" panose="020F0502020204030204" pitchFamily="34" charset="0"/>
              <a:buChar char="•"/>
            </a:pPr>
            <a:r>
              <a:rPr lang="en-US" sz="3200">
                <a:ea typeface="Calibri" panose="020F0502020204030204"/>
                <a:cs typeface="Calibri" panose="020F0502020204030204"/>
              </a:rPr>
              <a:t>What actions influence the target?</a:t>
            </a:r>
          </a:p>
          <a:p>
            <a:pPr>
              <a:buFont typeface="Arial" panose="020F0502020204030204" pitchFamily="34" charset="0"/>
              <a:buChar char="•"/>
            </a:pPr>
            <a:r>
              <a:rPr lang="en-US" sz="3200">
                <a:ea typeface="Calibri" panose="020F0502020204030204"/>
                <a:cs typeface="Calibri" panose="020F0502020204030204"/>
              </a:rPr>
              <a:t>What people influence your target?</a:t>
            </a:r>
          </a:p>
          <a:p>
            <a:pPr>
              <a:buFont typeface="Arial" panose="020F0502020204030204" pitchFamily="34" charset="0"/>
              <a:buChar char="•"/>
            </a:pPr>
            <a:r>
              <a:rPr lang="en-US" sz="3200">
                <a:ea typeface="Calibri" panose="020F0502020204030204"/>
                <a:cs typeface="Calibri" panose="020F0502020204030204"/>
              </a:rPr>
              <a:t>Who do you want to join you in support of your campaign?</a:t>
            </a:r>
          </a:p>
          <a:p>
            <a:pPr>
              <a:buFont typeface="Arial" panose="020F0502020204030204" pitchFamily="34" charset="0"/>
              <a:buChar char="•"/>
            </a:pPr>
            <a:r>
              <a:rPr lang="en-US" sz="3200">
                <a:ea typeface="Calibri" panose="020F0502020204030204"/>
                <a:cs typeface="Calibri" panose="020F0502020204030204"/>
              </a:rPr>
              <a:t>What might be the staff role in your case? - you may have to infer if it is not clearly stated</a:t>
            </a:r>
          </a:p>
        </p:txBody>
      </p:sp>
      <p:pic>
        <p:nvPicPr>
          <p:cNvPr id="4" name="Picture 3" descr="A black and red fist in a heart shape&#10;&#10;Description automatically generated">
            <a:extLst>
              <a:ext uri="{FF2B5EF4-FFF2-40B4-BE49-F238E27FC236}">
                <a16:creationId xmlns:a16="http://schemas.microsoft.com/office/drawing/2014/main" id="{5BB5F726-3236-A1D4-07E4-807D6682746A}"/>
              </a:ext>
            </a:extLst>
          </p:cNvPr>
          <p:cNvPicPr>
            <a:picLocks noChangeAspect="1"/>
          </p:cNvPicPr>
          <p:nvPr/>
        </p:nvPicPr>
        <p:blipFill>
          <a:blip r:embed="rId2"/>
          <a:srcRect l="9418" r="13573" b="-472"/>
          <a:stretch/>
        </p:blipFill>
        <p:spPr>
          <a:xfrm>
            <a:off x="8618777" y="289973"/>
            <a:ext cx="3336246" cy="2655004"/>
          </a:xfrm>
          <a:prstGeom prst="rect">
            <a:avLst/>
          </a:prstGeom>
        </p:spPr>
      </p:pic>
    </p:spTree>
    <p:extLst>
      <p:ext uri="{BB962C8B-B14F-4D97-AF65-F5344CB8AC3E}">
        <p14:creationId xmlns:p14="http://schemas.microsoft.com/office/powerpoint/2010/main" val="25887878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r>
              <a:rPr lang="en-US" sz="3600"/>
              <a:t>Power is always either growing or waning.</a:t>
            </a:r>
          </a:p>
          <a:p>
            <a:pPr fontAlgn="base"/>
            <a:endParaRPr lang="en-US" sz="3600"/>
          </a:p>
          <a:p>
            <a:pPr fontAlgn="base"/>
            <a:r>
              <a:rPr lang="en-US" sz="3600"/>
              <a:t>Power must be intentionally built. </a:t>
            </a:r>
            <a:endParaRPr lang="en-US" sz="3600">
              <a:cs typeface="Calibri"/>
            </a:endParaRPr>
          </a:p>
          <a:p>
            <a:pPr fontAlgn="base"/>
            <a:endParaRPr lang="en-US" sz="3600"/>
          </a:p>
          <a:p>
            <a:pPr fontAlgn="base"/>
            <a:r>
              <a:rPr lang="en-US" sz="3600"/>
              <a:t>If our work is focused primarily on advocacy, we are not building power. </a:t>
            </a:r>
          </a:p>
          <a:p>
            <a:pPr fontAlgn="base"/>
            <a:endParaRPr lang="en-US" sz="3600"/>
          </a:p>
        </p:txBody>
      </p:sp>
    </p:spTree>
    <p:extLst>
      <p:ext uri="{BB962C8B-B14F-4D97-AF65-F5344CB8AC3E}">
        <p14:creationId xmlns:p14="http://schemas.microsoft.com/office/powerpoint/2010/main" val="39501395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t>Ending it Right</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4913097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 and Reminders</a:t>
            </a:r>
            <a:endParaRPr lang="en" sz="5000" b="1">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39249999"/>
      </p:ext>
    </p:extLst>
  </p:cSld>
  <p:clrMapOvr>
    <a:masterClrMapping/>
  </p:clrMapOvr>
  <p:transition spd="slow">
    <p:cu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idx="1"/>
          </p:nvPr>
        </p:nvSpPr>
        <p:spPr>
          <a:xfrm>
            <a:off x="4800600" y="2996944"/>
            <a:ext cx="6492240" cy="2992376"/>
          </a:xfrm>
          <a:prstGeom prst="rect">
            <a:avLst/>
          </a:prstGeom>
          <a:noFill/>
          <a:ln>
            <a:noFill/>
          </a:ln>
        </p:spPr>
        <p:txBody>
          <a:bodyPr lIns="121875" tIns="121875" rIns="121875" bIns="121875" anchor="t" anchorCtr="0">
            <a:noAutofit/>
          </a:bodyPr>
          <a:lstStyle/>
          <a:p>
            <a:pPr marL="0" indent="0">
              <a:buNone/>
            </a:pPr>
            <a:r>
              <a:rPr lang="en-US" sz="3600" b="1">
                <a:solidFill>
                  <a:srgbClr val="514843"/>
                </a:solidFill>
                <a:latin typeface="Arial" panose="020B0604020202020204" pitchFamily="34" charset="0"/>
                <a:cs typeface="Arial" panose="020B0604020202020204" pitchFamily="34" charset="0"/>
              </a:rPr>
              <a:t>Closing</a:t>
            </a:r>
          </a:p>
        </p:txBody>
      </p:sp>
      <p:sp>
        <p:nvSpPr>
          <p:cNvPr id="2" name="Text Placeholder 1"/>
          <p:cNvSpPr>
            <a:spLocks noGrp="1"/>
          </p:cNvSpPr>
          <p:nvPr>
            <p:ph type="body" sz="half" idx="2"/>
          </p:nvPr>
        </p:nvSpPr>
        <p:spPr/>
        <p:txBody>
          <a:bodyPr/>
          <a:lstStyle/>
          <a:p>
            <a:endParaRPr lang="en-US"/>
          </a:p>
        </p:txBody>
      </p:sp>
      <p:pic>
        <p:nvPicPr>
          <p:cNvPr id="6"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26193"/>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2FE16C-C2E9-4A16-864A-37B7E2831A54}">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9EB256C-245D-40C3-8649-DA9D15F34831}">
  <ds:schemaRefs>
    <ds:schemaRef ds:uri="http://schemas.microsoft.com/sharepoint/v3/contenttype/forms"/>
  </ds:schemaRefs>
</ds:datastoreItem>
</file>

<file path=customXml/itemProps3.xml><?xml version="1.0" encoding="utf-8"?>
<ds:datastoreItem xmlns:ds="http://schemas.openxmlformats.org/officeDocument/2006/customXml" ds:itemID="{2DE2C827-E69C-434C-AE74-9AA0959ECCE0}"/>
</file>

<file path=customXml/itemProps4.xml><?xml version="1.0" encoding="utf-8"?>
<ds:datastoreItem xmlns:ds="http://schemas.openxmlformats.org/officeDocument/2006/customXml" ds:itemID="{25E544A9-DF2D-4EF4-AE9A-39CD9462F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5627071A-A826-48F5-BC2C-309515ADCA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108</Slides>
  <Notes>26</Notes>
  <HiddenSlides>0</HiddenSlide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Retrospect</vt:lpstr>
      <vt:lpstr>ENTRY ACTIVITY</vt:lpstr>
      <vt:lpstr>Organizing on HBCU Campuses   Day 1</vt:lpstr>
      <vt:lpstr>PowerPoint Presentation</vt:lpstr>
      <vt:lpstr>PowerPoint Presentation</vt:lpstr>
      <vt:lpstr>Honoring This Space</vt:lpstr>
      <vt:lpstr>PowerPoint Presentation</vt:lpstr>
      <vt:lpstr>Why we are here: NEA’s Framework For Change</vt:lpstr>
      <vt:lpstr>Logistics to Remember</vt:lpstr>
      <vt:lpstr>3 Day Agenda</vt:lpstr>
      <vt:lpstr>3 Day Agenda</vt:lpstr>
      <vt:lpstr>3 Day Agenda</vt:lpstr>
      <vt:lpstr>Overview of Today’s Learning</vt:lpstr>
      <vt:lpstr>Overview Of Today’s Learning</vt:lpstr>
      <vt:lpstr>How our work with you is framed</vt:lpstr>
      <vt:lpstr>Guiding Question</vt:lpstr>
      <vt:lpstr>Introductions</vt:lpstr>
      <vt:lpstr>PowerPoint Presentation</vt:lpstr>
      <vt:lpstr>Introductions</vt:lpstr>
      <vt:lpstr>Why share your pronouns?</vt:lpstr>
      <vt:lpstr>Community Agreements Pg 2-3 </vt:lpstr>
      <vt:lpstr>Disclaimer</vt:lpstr>
      <vt:lpstr>LaQuita &amp; Michelle</vt:lpstr>
      <vt:lpstr>The Federal Administration</vt:lpstr>
      <vt:lpstr>Federal Policy Shifts Affecting HBCUs and MSIs</vt:lpstr>
      <vt:lpstr>DEI, Academic Freedom &amp; Immigration Challenges</vt:lpstr>
      <vt:lpstr>Union Organizing Implications</vt:lpstr>
      <vt:lpstr>The Federal Administration</vt:lpstr>
      <vt:lpstr>The Federal Administration - Reflection</vt:lpstr>
      <vt:lpstr>The Federal Administration</vt:lpstr>
      <vt:lpstr>Barb &amp; Ilissa</vt:lpstr>
      <vt:lpstr>PowerPoint Presentation</vt:lpstr>
      <vt:lpstr>HBCU/MSI HISTORY MIXER</vt:lpstr>
      <vt:lpstr>Debrief</vt:lpstr>
      <vt:lpstr>Poster Session- What Makes Them Different</vt:lpstr>
      <vt:lpstr>Poster Session: Building Capacity </vt:lpstr>
      <vt:lpstr>Poster Session: Building Capacity</vt:lpstr>
      <vt:lpstr>Presentations</vt:lpstr>
      <vt:lpstr>PowerPoint Presentation</vt:lpstr>
      <vt:lpstr>Break  </vt:lpstr>
      <vt:lpstr>Kiesha &amp; Albert</vt:lpstr>
      <vt:lpstr>Socialization and Bias</vt:lpstr>
      <vt:lpstr>PowerPoint Presentation</vt:lpstr>
      <vt:lpstr>Cycles of Socialization</vt:lpstr>
      <vt:lpstr>Socialization Reflection Activity   (p.97-98) 2nd file</vt:lpstr>
      <vt:lpstr>Socialization Reflection Activity (p. 97-98) 2nd file</vt:lpstr>
      <vt:lpstr>Debrief</vt:lpstr>
      <vt:lpstr>Cycle of Liberation Page 99 in the Participant Handbook</vt:lpstr>
      <vt:lpstr>PowerPoint Presentation</vt:lpstr>
      <vt:lpstr>Rakia &amp; Michelle</vt:lpstr>
      <vt:lpstr>Systemic Underfunding:  Impacts on Workers and Resources</vt:lpstr>
      <vt:lpstr>Levels of Expression of Oppression p. 100</vt:lpstr>
      <vt:lpstr>Power and Oppression Question to Consider</vt:lpstr>
      <vt:lpstr>   Create a Freyer Chart  Defining Organizing Issues  Pgs. 101-148</vt:lpstr>
      <vt:lpstr>Gallery Walk Through the Charts</vt:lpstr>
      <vt:lpstr>Draft a Call to Action</vt:lpstr>
      <vt:lpstr>PowerPoint Presentation</vt:lpstr>
      <vt:lpstr>Systemic Underfunding:  Impacts on Workers and Resources</vt:lpstr>
      <vt:lpstr>PowerPoint Presentation</vt:lpstr>
      <vt:lpstr>Lunch</vt:lpstr>
      <vt:lpstr>Josh &amp; Ilissa</vt:lpstr>
      <vt:lpstr>Lived Values of Unionism and Anti-Racism </vt:lpstr>
      <vt:lpstr>Black Workers Values Shape Unions</vt:lpstr>
      <vt:lpstr>Core Values</vt:lpstr>
      <vt:lpstr>What are the core values of your union?</vt:lpstr>
      <vt:lpstr>Report Out</vt:lpstr>
      <vt:lpstr>Union Values</vt:lpstr>
      <vt:lpstr>PowerPoint Presentation</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Barb &amp; Kiesha</vt:lpstr>
      <vt:lpstr>What is Your Role</vt:lpstr>
      <vt:lpstr>PowerPoint Presentation</vt:lpstr>
      <vt:lpstr>What do we mean? </vt:lpstr>
      <vt:lpstr>At your tables</vt:lpstr>
      <vt:lpstr>Staff Led Actions are Typically Advocacy</vt:lpstr>
      <vt:lpstr>Specific Programs are Typically Mobilizing</vt:lpstr>
      <vt:lpstr>Escalating, Public Actions are Organizing</vt:lpstr>
      <vt:lpstr>Advocacy and Mobilizing are Opportunities to Organize. </vt:lpstr>
      <vt:lpstr>Corner Discussion – Use Handout </vt:lpstr>
      <vt:lpstr>Whole Group Reflection</vt:lpstr>
      <vt:lpstr>PowerPoint Presentation</vt:lpstr>
      <vt:lpstr>Break  </vt:lpstr>
      <vt:lpstr>Albert &amp; Ilissa</vt:lpstr>
      <vt:lpstr>Meet Ella Baker</vt:lpstr>
      <vt:lpstr>What stands out from this video about Ella’s thoughts on leadership?  </vt:lpstr>
      <vt:lpstr>Teamwork</vt:lpstr>
      <vt:lpstr>PowerPoint Presentation</vt:lpstr>
      <vt:lpstr>Michelle &amp; Josh</vt:lpstr>
      <vt:lpstr>Intentional Power Building</vt:lpstr>
      <vt:lpstr>Turn and Talk</vt:lpstr>
      <vt:lpstr>Defining POWER</vt:lpstr>
      <vt:lpstr> Turn and Talk</vt:lpstr>
      <vt:lpstr>Ella’s Power Building Basics</vt:lpstr>
      <vt:lpstr>Review of the Basics for Building Power</vt:lpstr>
      <vt:lpstr>Tactical Guide to Power​</vt:lpstr>
      <vt:lpstr>PowerPoint Presentation</vt:lpstr>
      <vt:lpstr>Our roles</vt:lpstr>
      <vt:lpstr>Power Analysis Cases</vt:lpstr>
      <vt:lpstr>PowerPoint Presentation</vt:lpstr>
      <vt:lpstr>Ending it Right</vt:lpstr>
      <vt:lpstr>Final Reflections and Reminders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cp:revision>
  <dcterms:created xsi:type="dcterms:W3CDTF">2024-01-23T16:40:58Z</dcterms:created>
  <dcterms:modified xsi:type="dcterms:W3CDTF">2026-01-20T17:13:57Z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