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52"/>
  </p:notesMasterIdLst>
  <p:handoutMasterIdLst>
    <p:handoutMasterId r:id="rId53"/>
  </p:handoutMasterIdLst>
  <p:sldIdLst>
    <p:sldId id="1835" r:id="rId5"/>
    <p:sldId id="1397" r:id="rId6"/>
    <p:sldId id="1896" r:id="rId7"/>
    <p:sldId id="1898" r:id="rId8"/>
    <p:sldId id="1838" r:id="rId9"/>
    <p:sldId id="1839" r:id="rId10"/>
    <p:sldId id="1885" r:id="rId11"/>
    <p:sldId id="1899" r:id="rId12"/>
    <p:sldId id="735" r:id="rId13"/>
    <p:sldId id="1848" r:id="rId14"/>
    <p:sldId id="1849" r:id="rId15"/>
    <p:sldId id="1850" r:id="rId16"/>
    <p:sldId id="1109" r:id="rId17"/>
    <p:sldId id="1127" r:id="rId18"/>
    <p:sldId id="1122" r:id="rId19"/>
    <p:sldId id="1400" r:id="rId20"/>
    <p:sldId id="1901" r:id="rId21"/>
    <p:sldId id="1120" r:id="rId22"/>
    <p:sldId id="1902" r:id="rId23"/>
    <p:sldId id="1015" r:id="rId24"/>
    <p:sldId id="1128" r:id="rId25"/>
    <p:sldId id="1894" r:id="rId26"/>
    <p:sldId id="1869" r:id="rId27"/>
    <p:sldId id="1870" r:id="rId28"/>
    <p:sldId id="1872" r:id="rId29"/>
    <p:sldId id="1873" r:id="rId30"/>
    <p:sldId id="1875" r:id="rId31"/>
    <p:sldId id="1876" r:id="rId32"/>
    <p:sldId id="1866" r:id="rId33"/>
    <p:sldId id="1867" r:id="rId34"/>
    <p:sldId id="1891" r:id="rId35"/>
    <p:sldId id="1888" r:id="rId36"/>
    <p:sldId id="1889" r:id="rId37"/>
    <p:sldId id="1890" r:id="rId38"/>
    <p:sldId id="1868" r:id="rId39"/>
    <p:sldId id="1895" r:id="rId40"/>
    <p:sldId id="1843" r:id="rId41"/>
    <p:sldId id="1852" r:id="rId42"/>
    <p:sldId id="1853" r:id="rId43"/>
    <p:sldId id="1854" r:id="rId44"/>
    <p:sldId id="1861" r:id="rId45"/>
    <p:sldId id="1856" r:id="rId46"/>
    <p:sldId id="1862" r:id="rId47"/>
    <p:sldId id="1892" r:id="rId48"/>
    <p:sldId id="1863" r:id="rId49"/>
    <p:sldId id="1864" r:id="rId50"/>
    <p:sldId id="1859"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A5CCE2-29D9-CA48-47EB-03A807400720}" v="1" dt="2025-11-07T14:23:44.218"/>
    <p1510:client id="{AE1FD6E4-CF66-6FD4-5AB3-BEC07CCDE2AC}" v="1" dt="2025-11-07T14:18:48.909"/>
    <p1510:client id="{AE7BAF1C-9364-8E49-94EE-73A016F7334E}" v="122" dt="2025-11-06T22:26:42.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zier, Joshua [OK]" userId="S::jfrazier_okea.org#ext#@neahq.onmicrosoft.com::7c2ff080-0d3e-42d3-a17e-e28c43ada5e9" providerId="AD" clId="Web-{43A5CCE2-29D9-CA48-47EB-03A807400720}"/>
    <pc:docChg chg="modSld">
      <pc:chgData name="Frazier, Joshua [OK]" userId="S::jfrazier_okea.org#ext#@neahq.onmicrosoft.com::7c2ff080-0d3e-42d3-a17e-e28c43ada5e9" providerId="AD" clId="Web-{43A5CCE2-29D9-CA48-47EB-03A807400720}" dt="2025-11-07T14:23:44.218" v="0" actId="1076"/>
      <pc:docMkLst>
        <pc:docMk/>
      </pc:docMkLst>
      <pc:sldChg chg="modSp">
        <pc:chgData name="Frazier, Joshua [OK]" userId="S::jfrazier_okea.org#ext#@neahq.onmicrosoft.com::7c2ff080-0d3e-42d3-a17e-e28c43ada5e9" providerId="AD" clId="Web-{43A5CCE2-29D9-CA48-47EB-03A807400720}" dt="2025-11-07T14:23:44.218" v="0" actId="1076"/>
        <pc:sldMkLst>
          <pc:docMk/>
          <pc:sldMk cId="939118253" sldId="1853"/>
        </pc:sldMkLst>
        <pc:picChg chg="mod">
          <ac:chgData name="Frazier, Joshua [OK]" userId="S::jfrazier_okea.org#ext#@neahq.onmicrosoft.com::7c2ff080-0d3e-42d3-a17e-e28c43ada5e9" providerId="AD" clId="Web-{43A5CCE2-29D9-CA48-47EB-03A807400720}" dt="2025-11-07T14:23:44.218" v="0" actId="1076"/>
          <ac:picMkLst>
            <pc:docMk/>
            <pc:sldMk cId="939118253" sldId="1853"/>
            <ac:picMk id="5" creationId="{332CBE7C-5411-4F4A-8D5F-6424294A85FF}"/>
          </ac:picMkLst>
        </pc:picChg>
      </pc:sldChg>
    </pc:docChg>
  </pc:docChgLst>
  <pc:docChgLst>
    <pc:chgData name="Holmes, Ellen [NEA]" userId="S::eholmes@nea.org::8df78491-616d-4641-a13e-176bb27a1b7f" providerId="AD" clId="Web-{0D0D1D5B-57E8-B115-519B-EFC81160854F}"/>
    <pc:docChg chg="addSld">
      <pc:chgData name="Holmes, Ellen [NEA]" userId="S::eholmes@nea.org::8df78491-616d-4641-a13e-176bb27a1b7f" providerId="AD" clId="Web-{0D0D1D5B-57E8-B115-519B-EFC81160854F}" dt="2025-11-04T17:17:51.555" v="0"/>
      <pc:docMkLst>
        <pc:docMk/>
      </pc:docMkLst>
      <pc:sldChg chg="add">
        <pc:chgData name="Holmes, Ellen [NEA]" userId="S::eholmes@nea.org::8df78491-616d-4641-a13e-176bb27a1b7f" providerId="AD" clId="Web-{0D0D1D5B-57E8-B115-519B-EFC81160854F}" dt="2025-11-04T17:17:51.555" v="0"/>
        <pc:sldMkLst>
          <pc:docMk/>
          <pc:sldMk cId="3290416777" sldId="1397"/>
        </pc:sldMkLst>
      </pc:sldChg>
    </pc:docChg>
  </pc:docChgLst>
  <pc:docChgLst>
    <pc:chgData name="Holmes, Ellen [NEA]" userId="8df78491-616d-4641-a13e-176bb27a1b7f" providerId="ADAL" clId="{99F31D30-34A9-42AF-B4CD-6C5952E75C32}"/>
    <pc:docChg chg="modSld">
      <pc:chgData name="Holmes, Ellen [NEA]" userId="8df78491-616d-4641-a13e-176bb27a1b7f" providerId="ADAL" clId="{99F31D30-34A9-42AF-B4CD-6C5952E75C32}" dt="2025-11-04T22:58:01.515" v="27" actId="20577"/>
      <pc:docMkLst>
        <pc:docMk/>
      </pc:docMkLst>
      <pc:sldChg chg="modSp mod">
        <pc:chgData name="Holmes, Ellen [NEA]" userId="8df78491-616d-4641-a13e-176bb27a1b7f" providerId="ADAL" clId="{99F31D30-34A9-42AF-B4CD-6C5952E75C32}" dt="2025-11-04T22:58:01.515" v="27" actId="20577"/>
        <pc:sldMkLst>
          <pc:docMk/>
          <pc:sldMk cId="568687844" sldId="1902"/>
        </pc:sldMkLst>
        <pc:spChg chg="mod">
          <ac:chgData name="Holmes, Ellen [NEA]" userId="8df78491-616d-4641-a13e-176bb27a1b7f" providerId="ADAL" clId="{99F31D30-34A9-42AF-B4CD-6C5952E75C32}" dt="2025-11-04T22:58:01.515" v="27" actId="20577"/>
          <ac:spMkLst>
            <pc:docMk/>
            <pc:sldMk cId="568687844" sldId="1902"/>
            <ac:spMk id="2" creationId="{E40165D8-59C5-200B-16E0-2F9251B6A309}"/>
          </ac:spMkLst>
        </pc:spChg>
      </pc:sldChg>
    </pc:docChg>
  </pc:docChgLst>
  <pc:docChgLst>
    <pc:chgData name="Holmes, Ellen [NEA]" userId="S::eholmes@nea.org::8df78491-616d-4641-a13e-176bb27a1b7f" providerId="AD" clId="Web-{5D6E62AB-02BB-8804-22BF-A67564C34A6A}"/>
    <pc:docChg chg="addSld modSld">
      <pc:chgData name="Holmes, Ellen [NEA]" userId="S::eholmes@nea.org::8df78491-616d-4641-a13e-176bb27a1b7f" providerId="AD" clId="Web-{5D6E62AB-02BB-8804-22BF-A67564C34A6A}" dt="2025-11-04T22:49:57.492" v="172" actId="14100"/>
      <pc:docMkLst>
        <pc:docMk/>
      </pc:docMkLst>
      <pc:sldChg chg="addSp delSp modSp">
        <pc:chgData name="Holmes, Ellen [NEA]" userId="S::eholmes@nea.org::8df78491-616d-4641-a13e-176bb27a1b7f" providerId="AD" clId="Web-{5D6E62AB-02BB-8804-22BF-A67564C34A6A}" dt="2025-11-04T22:45:09.802" v="3"/>
        <pc:sldMkLst>
          <pc:docMk/>
          <pc:sldMk cId="380248065" sldId="1120"/>
        </pc:sldMkLst>
      </pc:sldChg>
      <pc:sldChg chg="delSp modSp add">
        <pc:chgData name="Holmes, Ellen [NEA]" userId="S::eholmes@nea.org::8df78491-616d-4641-a13e-176bb27a1b7f" providerId="AD" clId="Web-{5D6E62AB-02BB-8804-22BF-A67564C34A6A}" dt="2025-11-04T22:49:57.492" v="172" actId="14100"/>
        <pc:sldMkLst>
          <pc:docMk/>
          <pc:sldMk cId="568687844" sldId="1902"/>
        </pc:sldMkLst>
        <pc:spChg chg="mod">
          <ac:chgData name="Holmes, Ellen [NEA]" userId="S::eholmes@nea.org::8df78491-616d-4641-a13e-176bb27a1b7f" providerId="AD" clId="Web-{5D6E62AB-02BB-8804-22BF-A67564C34A6A}" dt="2025-11-04T22:49:57.492" v="172" actId="14100"/>
          <ac:spMkLst>
            <pc:docMk/>
            <pc:sldMk cId="568687844" sldId="1902"/>
            <ac:spMk id="2" creationId="{E40165D8-59C5-200B-16E0-2F9251B6A309}"/>
          </ac:spMkLst>
        </pc:spChg>
      </pc:sldChg>
    </pc:docChg>
  </pc:docChgLst>
  <pc:docChgLst>
    <pc:chgData name="Holmes, Ellen [NEA]" userId="S::eholmes@nea.org::8df78491-616d-4641-a13e-176bb27a1b7f" providerId="AD" clId="Web-{6F26C8AE-9A8F-C023-477D-0857F6E664B8}"/>
    <pc:docChg chg="addSld delSld modSld sldOrd">
      <pc:chgData name="Holmes, Ellen [NEA]" userId="S::eholmes@nea.org::8df78491-616d-4641-a13e-176bb27a1b7f" providerId="AD" clId="Web-{6F26C8AE-9A8F-C023-477D-0857F6E664B8}" dt="2025-11-04T20:23:21.294" v="73" actId="20577"/>
      <pc:docMkLst>
        <pc:docMk/>
      </pc:docMkLst>
      <pc:sldChg chg="add">
        <pc:chgData name="Holmes, Ellen [NEA]" userId="S::eholmes@nea.org::8df78491-616d-4641-a13e-176bb27a1b7f" providerId="AD" clId="Web-{6F26C8AE-9A8F-C023-477D-0857F6E664B8}" dt="2025-11-04T20:21:15.496" v="44"/>
        <pc:sldMkLst>
          <pc:docMk/>
          <pc:sldMk cId="3128071745" sldId="735"/>
        </pc:sldMkLst>
      </pc:sldChg>
      <pc:sldChg chg="add">
        <pc:chgData name="Holmes, Ellen [NEA]" userId="S::eholmes@nea.org::8df78491-616d-4641-a13e-176bb27a1b7f" providerId="AD" clId="Web-{6F26C8AE-9A8F-C023-477D-0857F6E664B8}" dt="2025-11-04T20:22:31.090" v="65"/>
        <pc:sldMkLst>
          <pc:docMk/>
          <pc:sldMk cId="1877650511" sldId="1015"/>
        </pc:sldMkLst>
      </pc:sldChg>
      <pc:sldChg chg="add">
        <pc:chgData name="Holmes, Ellen [NEA]" userId="S::eholmes@nea.org::8df78491-616d-4641-a13e-176bb27a1b7f" providerId="AD" clId="Web-{6F26C8AE-9A8F-C023-477D-0857F6E664B8}" dt="2025-11-04T20:15:18.507" v="3"/>
        <pc:sldMkLst>
          <pc:docMk/>
          <pc:sldMk cId="354616293" sldId="1109"/>
        </pc:sldMkLst>
      </pc:sldChg>
      <pc:sldChg chg="modSp add">
        <pc:chgData name="Holmes, Ellen [NEA]" userId="S::eholmes@nea.org::8df78491-616d-4641-a13e-176bb27a1b7f" providerId="AD" clId="Web-{6F26C8AE-9A8F-C023-477D-0857F6E664B8}" dt="2025-11-04T20:19:17.932" v="43" actId="20577"/>
        <pc:sldMkLst>
          <pc:docMk/>
          <pc:sldMk cId="380248065" sldId="1120"/>
        </pc:sldMkLst>
        <pc:spChg chg="mod">
          <ac:chgData name="Holmes, Ellen [NEA]" userId="S::eholmes@nea.org::8df78491-616d-4641-a13e-176bb27a1b7f" providerId="AD" clId="Web-{6F26C8AE-9A8F-C023-477D-0857F6E664B8}" dt="2025-11-04T20:19:17.932" v="43" actId="20577"/>
          <ac:spMkLst>
            <pc:docMk/>
            <pc:sldMk cId="380248065" sldId="1120"/>
            <ac:spMk id="2" creationId="{00000000-0000-0000-0000-000000000000}"/>
          </ac:spMkLst>
        </pc:spChg>
      </pc:sldChg>
      <pc:sldChg chg="add">
        <pc:chgData name="Holmes, Ellen [NEA]" userId="S::eholmes@nea.org::8df78491-616d-4641-a13e-176bb27a1b7f" providerId="AD" clId="Web-{6F26C8AE-9A8F-C023-477D-0857F6E664B8}" dt="2025-11-04T20:15:18.710" v="5"/>
        <pc:sldMkLst>
          <pc:docMk/>
          <pc:sldMk cId="3864890718" sldId="1122"/>
        </pc:sldMkLst>
      </pc:sldChg>
      <pc:sldChg chg="add">
        <pc:chgData name="Holmes, Ellen [NEA]" userId="S::eholmes@nea.org::8df78491-616d-4641-a13e-176bb27a1b7f" providerId="AD" clId="Web-{6F26C8AE-9A8F-C023-477D-0857F6E664B8}" dt="2025-11-04T20:15:18.570" v="4"/>
        <pc:sldMkLst>
          <pc:docMk/>
          <pc:sldMk cId="744325451" sldId="1127"/>
        </pc:sldMkLst>
      </pc:sldChg>
      <pc:sldChg chg="add">
        <pc:chgData name="Holmes, Ellen [NEA]" userId="S::eholmes@nea.org::8df78491-616d-4641-a13e-176bb27a1b7f" providerId="AD" clId="Web-{6F26C8AE-9A8F-C023-477D-0857F6E664B8}" dt="2025-11-04T20:15:19.085" v="7"/>
        <pc:sldMkLst>
          <pc:docMk/>
          <pc:sldMk cId="1515052146" sldId="1128"/>
        </pc:sldMkLst>
      </pc:sldChg>
      <pc:sldChg chg="add ord">
        <pc:chgData name="Holmes, Ellen [NEA]" userId="S::eholmes@nea.org::8df78491-616d-4641-a13e-176bb27a1b7f" providerId="AD" clId="Web-{6F26C8AE-9A8F-C023-477D-0857F6E664B8}" dt="2025-11-04T20:17:56.306" v="12"/>
        <pc:sldMkLst>
          <pc:docMk/>
          <pc:sldMk cId="2670896771" sldId="1400"/>
        </pc:sldMkLst>
      </pc:sldChg>
      <pc:sldChg chg="modSp add">
        <pc:chgData name="Holmes, Ellen [NEA]" userId="S::eholmes@nea.org::8df78491-616d-4641-a13e-176bb27a1b7f" providerId="AD" clId="Web-{6F26C8AE-9A8F-C023-477D-0857F6E664B8}" dt="2025-11-04T20:21:29.527" v="64" actId="20577"/>
        <pc:sldMkLst>
          <pc:docMk/>
          <pc:sldMk cId="3158416959" sldId="1848"/>
        </pc:sldMkLst>
        <pc:spChg chg="mod">
          <ac:chgData name="Holmes, Ellen [NEA]" userId="S::eholmes@nea.org::8df78491-616d-4641-a13e-176bb27a1b7f" providerId="AD" clId="Web-{6F26C8AE-9A8F-C023-477D-0857F6E664B8}" dt="2025-11-04T20:21:29.527" v="64" actId="20577"/>
          <ac:spMkLst>
            <pc:docMk/>
            <pc:sldMk cId="3158416959" sldId="1848"/>
            <ac:spMk id="3" creationId="{00000000-0000-0000-0000-000000000000}"/>
          </ac:spMkLst>
        </pc:spChg>
      </pc:sldChg>
      <pc:sldChg chg="add">
        <pc:chgData name="Holmes, Ellen [NEA]" userId="S::eholmes@nea.org::8df78491-616d-4641-a13e-176bb27a1b7f" providerId="AD" clId="Web-{6F26C8AE-9A8F-C023-477D-0857F6E664B8}" dt="2025-11-04T20:15:18.288" v="1"/>
        <pc:sldMkLst>
          <pc:docMk/>
          <pc:sldMk cId="672214588" sldId="1849"/>
        </pc:sldMkLst>
      </pc:sldChg>
      <pc:sldChg chg="add">
        <pc:chgData name="Holmes, Ellen [NEA]" userId="S::eholmes@nea.org::8df78491-616d-4641-a13e-176bb27a1b7f" providerId="AD" clId="Web-{6F26C8AE-9A8F-C023-477D-0857F6E664B8}" dt="2025-11-04T20:15:18.398" v="2"/>
        <pc:sldMkLst>
          <pc:docMk/>
          <pc:sldMk cId="2991108054" sldId="1850"/>
        </pc:sldMkLst>
      </pc:sldChg>
      <pc:sldChg chg="modSp">
        <pc:chgData name="Holmes, Ellen [NEA]" userId="S::eholmes@nea.org::8df78491-616d-4641-a13e-176bb27a1b7f" providerId="AD" clId="Web-{6F26C8AE-9A8F-C023-477D-0857F6E664B8}" dt="2025-11-04T20:23:21.294" v="73" actId="20577"/>
        <pc:sldMkLst>
          <pc:docMk/>
          <pc:sldMk cId="2272736277" sldId="1899"/>
        </pc:sldMkLst>
        <pc:spChg chg="mod">
          <ac:chgData name="Holmes, Ellen [NEA]" userId="S::eholmes@nea.org::8df78491-616d-4641-a13e-176bb27a1b7f" providerId="AD" clId="Web-{6F26C8AE-9A8F-C023-477D-0857F6E664B8}" dt="2025-11-04T20:23:21.294" v="73" actId="20577"/>
          <ac:spMkLst>
            <pc:docMk/>
            <pc:sldMk cId="2272736277" sldId="1899"/>
            <ac:spMk id="2" creationId="{F09A4808-3648-0727-C8E4-A102525CCF2E}"/>
          </ac:spMkLst>
        </pc:spChg>
      </pc:sldChg>
      <pc:sldChg chg="add ord">
        <pc:chgData name="Holmes, Ellen [NEA]" userId="S::eholmes@nea.org::8df78491-616d-4641-a13e-176bb27a1b7f" providerId="AD" clId="Web-{6F26C8AE-9A8F-C023-477D-0857F6E664B8}" dt="2025-11-04T20:17:59.057" v="13"/>
        <pc:sldMkLst>
          <pc:docMk/>
          <pc:sldMk cId="2382051987" sldId="1901"/>
        </pc:sldMkLst>
      </pc:sldChg>
      <pc:sldMasterChg chg="addSldLayout">
        <pc:chgData name="Holmes, Ellen [NEA]" userId="S::eholmes@nea.org::8df78491-616d-4641-a13e-176bb27a1b7f" providerId="AD" clId="Web-{6F26C8AE-9A8F-C023-477D-0857F6E664B8}" dt="2025-11-04T20:21:15.496" v="44"/>
        <pc:sldMasterMkLst>
          <pc:docMk/>
          <pc:sldMasterMk cId="3799033408" sldId="2147483672"/>
        </pc:sldMasterMkLst>
        <pc:sldLayoutChg chg="add">
          <pc:chgData name="Holmes, Ellen [NEA]" userId="S::eholmes@nea.org::8df78491-616d-4641-a13e-176bb27a1b7f" providerId="AD" clId="Web-{6F26C8AE-9A8F-C023-477D-0857F6E664B8}" dt="2025-11-04T20:21:15.496" v="44"/>
          <pc:sldLayoutMkLst>
            <pc:docMk/>
            <pc:sldMasterMk cId="3799033408" sldId="2147483672"/>
            <pc:sldLayoutMk cId="4117012313" sldId="2147483705"/>
          </pc:sldLayoutMkLst>
        </pc:sldLayoutChg>
      </pc:sldMasterChg>
    </pc:docChg>
  </pc:docChgLst>
  <pc:docChgLst>
    <pc:chgData name="Holmes, Ellen [NEA]" userId="S::eholmes@nea.org::8df78491-616d-4641-a13e-176bb27a1b7f" providerId="AD" clId="Web-{AE7BAF1C-9364-8E49-94EE-73A016F7334E}"/>
    <pc:docChg chg="modSld">
      <pc:chgData name="Holmes, Ellen [NEA]" userId="S::eholmes@nea.org::8df78491-616d-4641-a13e-176bb27a1b7f" providerId="AD" clId="Web-{AE7BAF1C-9364-8E49-94EE-73A016F7334E}" dt="2025-11-06T22:26:42.829" v="110" actId="14100"/>
      <pc:docMkLst>
        <pc:docMk/>
      </pc:docMkLst>
      <pc:sldChg chg="addSp modSp">
        <pc:chgData name="Holmes, Ellen [NEA]" userId="S::eholmes@nea.org::8df78491-616d-4641-a13e-176bb27a1b7f" providerId="AD" clId="Web-{AE7BAF1C-9364-8E49-94EE-73A016F7334E}" dt="2025-11-06T22:25:17.467" v="109" actId="1076"/>
        <pc:sldMkLst>
          <pc:docMk/>
          <pc:sldMk cId="3221547879" sldId="1838"/>
        </pc:sldMkLst>
        <pc:spChg chg="mod">
          <ac:chgData name="Holmes, Ellen [NEA]" userId="S::eholmes@nea.org::8df78491-616d-4641-a13e-176bb27a1b7f" providerId="AD" clId="Web-{AE7BAF1C-9364-8E49-94EE-73A016F7334E}" dt="2025-11-06T22:25:13.483" v="108" actId="1076"/>
          <ac:spMkLst>
            <pc:docMk/>
            <pc:sldMk cId="3221547879" sldId="1838"/>
            <ac:spMk id="2" creationId="{00000000-0000-0000-0000-000000000000}"/>
          </ac:spMkLst>
        </pc:spChg>
        <pc:spChg chg="add mod">
          <ac:chgData name="Holmes, Ellen [NEA]" userId="S::eholmes@nea.org::8df78491-616d-4641-a13e-176bb27a1b7f" providerId="AD" clId="Web-{AE7BAF1C-9364-8E49-94EE-73A016F7334E}" dt="2025-11-06T22:25:17.467" v="109" actId="1076"/>
          <ac:spMkLst>
            <pc:docMk/>
            <pc:sldMk cId="3221547879" sldId="1838"/>
            <ac:spMk id="4" creationId="{B0483620-BB66-5C54-4E33-71AC7B132F2F}"/>
          </ac:spMkLst>
        </pc:spChg>
      </pc:sldChg>
      <pc:sldChg chg="modSp">
        <pc:chgData name="Holmes, Ellen [NEA]" userId="S::eholmes@nea.org::8df78491-616d-4641-a13e-176bb27a1b7f" providerId="AD" clId="Web-{AE7BAF1C-9364-8E49-94EE-73A016F7334E}" dt="2025-11-06T22:26:42.829" v="110" actId="14100"/>
        <pc:sldMkLst>
          <pc:docMk/>
          <pc:sldMk cId="3645201058" sldId="1898"/>
        </pc:sldMkLst>
        <pc:spChg chg="mod">
          <ac:chgData name="Holmes, Ellen [NEA]" userId="S::eholmes@nea.org::8df78491-616d-4641-a13e-176bb27a1b7f" providerId="AD" clId="Web-{AE7BAF1C-9364-8E49-94EE-73A016F7334E}" dt="2025-11-06T22:26:42.829" v="110" actId="14100"/>
          <ac:spMkLst>
            <pc:docMk/>
            <pc:sldMk cId="3645201058" sldId="1898"/>
            <ac:spMk id="6" creationId="{00000000-0000-0000-0000-000000000000}"/>
          </ac:spMkLst>
        </pc:spChg>
      </pc:sldChg>
    </pc:docChg>
  </pc:docChgLst>
  <pc:docChgLst>
    <pc:chgData name="Morrow, Ilissa [MN]" userId="S::ilissa.morrow_edmn.org#ext#@neahq.onmicrosoft.com::e854ddc3-cbe5-4601-b3fb-936236d2d2c0" providerId="AD" clId="Web-{A040C988-D175-249E-7021-BD78D25A85A7}"/>
    <pc:docChg chg="modSld">
      <pc:chgData name="Morrow, Ilissa [MN]" userId="S::ilissa.morrow_edmn.org#ext#@neahq.onmicrosoft.com::e854ddc3-cbe5-4601-b3fb-936236d2d2c0" providerId="AD" clId="Web-{A040C988-D175-249E-7021-BD78D25A85A7}" dt="2025-10-21T12:33:17.256" v="17" actId="20577"/>
      <pc:docMkLst>
        <pc:docMk/>
      </pc:docMkLst>
      <pc:sldChg chg="modSp">
        <pc:chgData name="Morrow, Ilissa [MN]" userId="S::ilissa.morrow_edmn.org#ext#@neahq.onmicrosoft.com::e854ddc3-cbe5-4601-b3fb-936236d2d2c0" providerId="AD" clId="Web-{A040C988-D175-249E-7021-BD78D25A85A7}" dt="2025-10-21T12:32:48.381" v="12" actId="20577"/>
        <pc:sldMkLst>
          <pc:docMk/>
          <pc:sldMk cId="396248039" sldId="1894"/>
        </pc:sldMkLst>
        <pc:spChg chg="mod">
          <ac:chgData name="Morrow, Ilissa [MN]" userId="S::ilissa.morrow_edmn.org#ext#@neahq.onmicrosoft.com::e854ddc3-cbe5-4601-b3fb-936236d2d2c0" providerId="AD" clId="Web-{A040C988-D175-249E-7021-BD78D25A85A7}" dt="2025-10-21T12:32:48.381" v="12" actId="20577"/>
          <ac:spMkLst>
            <pc:docMk/>
            <pc:sldMk cId="396248039" sldId="1894"/>
            <ac:spMk id="2" creationId="{FB969640-AD1A-53D2-3446-89F31D564D2A}"/>
          </ac:spMkLst>
        </pc:spChg>
      </pc:sldChg>
      <pc:sldChg chg="modSp">
        <pc:chgData name="Morrow, Ilissa [MN]" userId="S::ilissa.morrow_edmn.org#ext#@neahq.onmicrosoft.com::e854ddc3-cbe5-4601-b3fb-936236d2d2c0" providerId="AD" clId="Web-{A040C988-D175-249E-7021-BD78D25A85A7}" dt="2025-10-21T12:33:17.256" v="17" actId="20577"/>
        <pc:sldMkLst>
          <pc:docMk/>
          <pc:sldMk cId="2945573837" sldId="1895"/>
        </pc:sldMkLst>
        <pc:spChg chg="mod">
          <ac:chgData name="Morrow, Ilissa [MN]" userId="S::ilissa.morrow_edmn.org#ext#@neahq.onmicrosoft.com::e854ddc3-cbe5-4601-b3fb-936236d2d2c0" providerId="AD" clId="Web-{A040C988-D175-249E-7021-BD78D25A85A7}" dt="2025-10-21T12:33:17.256" v="17" actId="20577"/>
          <ac:spMkLst>
            <pc:docMk/>
            <pc:sldMk cId="2945573837" sldId="1895"/>
            <ac:spMk id="2" creationId="{484E3938-E5AA-D6AA-83C8-21D389975E7F}"/>
          </ac:spMkLst>
        </pc:spChg>
      </pc:sldChg>
    </pc:docChg>
  </pc:docChgLst>
  <pc:docChgLst>
    <pc:chgData name="Frazier, Joshua [OK]" userId="S::jfrazier_okea.org#ext#@neahq.onmicrosoft.com::7c2ff080-0d3e-42d3-a17e-e28c43ada5e9" providerId="AD" clId="Web-{AE1FD6E4-CF66-6FD4-5AB3-BEC07CCDE2AC}"/>
    <pc:docChg chg="modSld">
      <pc:chgData name="Frazier, Joshua [OK]" userId="S::jfrazier_okea.org#ext#@neahq.onmicrosoft.com::7c2ff080-0d3e-42d3-a17e-e28c43ada5e9" providerId="AD" clId="Web-{AE1FD6E4-CF66-6FD4-5AB3-BEC07CCDE2AC}" dt="2025-11-07T14:18:48.909" v="0" actId="1076"/>
      <pc:docMkLst>
        <pc:docMk/>
      </pc:docMkLst>
      <pc:sldChg chg="modSp">
        <pc:chgData name="Frazier, Joshua [OK]" userId="S::jfrazier_okea.org#ext#@neahq.onmicrosoft.com::7c2ff080-0d3e-42d3-a17e-e28c43ada5e9" providerId="AD" clId="Web-{AE1FD6E4-CF66-6FD4-5AB3-BEC07CCDE2AC}" dt="2025-11-07T14:18:48.909" v="0" actId="1076"/>
        <pc:sldMkLst>
          <pc:docMk/>
          <pc:sldMk cId="939118253" sldId="1853"/>
        </pc:sldMkLst>
        <pc:picChg chg="mod">
          <ac:chgData name="Frazier, Joshua [OK]" userId="S::jfrazier_okea.org#ext#@neahq.onmicrosoft.com::7c2ff080-0d3e-42d3-a17e-e28c43ada5e9" providerId="AD" clId="Web-{AE1FD6E4-CF66-6FD4-5AB3-BEC07CCDE2AC}" dt="2025-11-07T14:18:48.909" v="0" actId="1076"/>
          <ac:picMkLst>
            <pc:docMk/>
            <pc:sldMk cId="939118253" sldId="1853"/>
            <ac:picMk id="5" creationId="{332CBE7C-5411-4F4A-8D5F-6424294A85FF}"/>
          </ac:picMkLst>
        </pc:picChg>
      </pc:sldChg>
    </pc:docChg>
  </pc:docChgLst>
  <pc:docChgLst>
    <pc:chgData name="Jones, Albert [MD]" userId="S::aljones_mseanea.org#ext#@neahq.onmicrosoft.com::9e3d8165-1eea-49ba-adea-0c9c00351460" providerId="AD" clId="Web-{B2FA0377-CF8D-9A86-B546-02DBAD281FCD}"/>
    <pc:docChg chg="modSld">
      <pc:chgData name="Jones, Albert [MD]" userId="S::aljones_mseanea.org#ext#@neahq.onmicrosoft.com::9e3d8165-1eea-49ba-adea-0c9c00351460" providerId="AD" clId="Web-{B2FA0377-CF8D-9A86-B546-02DBAD281FCD}" dt="2025-11-04T19:54:23.498" v="29" actId="20577"/>
      <pc:docMkLst>
        <pc:docMk/>
      </pc:docMkLst>
      <pc:sldChg chg="modSp">
        <pc:chgData name="Jones, Albert [MD]" userId="S::aljones_mseanea.org#ext#@neahq.onmicrosoft.com::9e3d8165-1eea-49ba-adea-0c9c00351460" providerId="AD" clId="Web-{B2FA0377-CF8D-9A86-B546-02DBAD281FCD}" dt="2025-11-04T19:54:23.498" v="29" actId="20577"/>
        <pc:sldMkLst>
          <pc:docMk/>
          <pc:sldMk cId="3221547879" sldId="1838"/>
        </pc:sldMkLst>
        <pc:spChg chg="mod">
          <ac:chgData name="Jones, Albert [MD]" userId="S::aljones_mseanea.org#ext#@neahq.onmicrosoft.com::9e3d8165-1eea-49ba-adea-0c9c00351460" providerId="AD" clId="Web-{B2FA0377-CF8D-9A86-B546-02DBAD281FCD}" dt="2025-11-04T19:54:23.498" v="29" actId="20577"/>
          <ac:spMkLst>
            <pc:docMk/>
            <pc:sldMk cId="3221547879" sldId="1838"/>
            <ac:spMk id="3" creationId="{00000000-0000-0000-0000-000000000000}"/>
          </ac:spMkLst>
        </pc:spChg>
      </pc:sldChg>
    </pc:docChg>
  </pc:docChgLst>
  <pc:docChgLst>
    <pc:chgData name="Rakia Hardaway" userId="S::rakia.hardaway_nysut.org#ext#@neahq.onmicrosoft.com::a68d8745-a2f5-48ef-a813-5909dfee34a3" providerId="AD" clId="Web-{91EC8198-7CDF-A2A0-BAB2-6A15B7116C59}"/>
    <pc:docChg chg="addSld delSld modSld">
      <pc:chgData name="Rakia Hardaway" userId="S::rakia.hardaway_nysut.org#ext#@neahq.onmicrosoft.com::a68d8745-a2f5-48ef-a813-5909dfee34a3" providerId="AD" clId="Web-{91EC8198-7CDF-A2A0-BAB2-6A15B7116C59}" dt="2025-11-04T20:05:14.319" v="36" actId="20577"/>
      <pc:docMkLst>
        <pc:docMk/>
      </pc:docMkLst>
      <pc:sldChg chg="modSp">
        <pc:chgData name="Rakia Hardaway" userId="S::rakia.hardaway_nysut.org#ext#@neahq.onmicrosoft.com::a68d8745-a2f5-48ef-a813-5909dfee34a3" providerId="AD" clId="Web-{91EC8198-7CDF-A2A0-BAB2-6A15B7116C59}" dt="2025-11-04T20:05:14.319" v="36" actId="20577"/>
        <pc:sldMkLst>
          <pc:docMk/>
          <pc:sldMk cId="2945573837" sldId="1895"/>
        </pc:sldMkLst>
        <pc:spChg chg="mod">
          <ac:chgData name="Rakia Hardaway" userId="S::rakia.hardaway_nysut.org#ext#@neahq.onmicrosoft.com::a68d8745-a2f5-48ef-a813-5909dfee34a3" providerId="AD" clId="Web-{91EC8198-7CDF-A2A0-BAB2-6A15B7116C59}" dt="2025-11-04T20:05:14.319" v="36" actId="20577"/>
          <ac:spMkLst>
            <pc:docMk/>
            <pc:sldMk cId="2945573837" sldId="1895"/>
            <ac:spMk id="2" creationId="{484E3938-E5AA-D6AA-83C8-21D389975E7F}"/>
          </ac:spMkLst>
        </pc:spChg>
      </pc:sldChg>
      <pc:sldChg chg="modSp new mod modClrScheme chgLayout">
        <pc:chgData name="Rakia Hardaway" userId="S::rakia.hardaway_nysut.org#ext#@neahq.onmicrosoft.com::a68d8745-a2f5-48ef-a813-5909dfee34a3" providerId="AD" clId="Web-{91EC8198-7CDF-A2A0-BAB2-6A15B7116C59}" dt="2025-11-04T19:57:10.624" v="19" actId="20577"/>
        <pc:sldMkLst>
          <pc:docMk/>
          <pc:sldMk cId="2272736277" sldId="1899"/>
        </pc:sldMkLst>
        <pc:spChg chg="mod ord">
          <ac:chgData name="Rakia Hardaway" userId="S::rakia.hardaway_nysut.org#ext#@neahq.onmicrosoft.com::a68d8745-a2f5-48ef-a813-5909dfee34a3" providerId="AD" clId="Web-{91EC8198-7CDF-A2A0-BAB2-6A15B7116C59}" dt="2025-11-04T19:57:10.624" v="19" actId="20577"/>
          <ac:spMkLst>
            <pc:docMk/>
            <pc:sldMk cId="2272736277" sldId="1899"/>
            <ac:spMk id="2" creationId="{F09A4808-3648-0727-C8E4-A102525CCF2E}"/>
          </ac:spMkLst>
        </pc:spChg>
        <pc:spChg chg="mod ord">
          <ac:chgData name="Rakia Hardaway" userId="S::rakia.hardaway_nysut.org#ext#@neahq.onmicrosoft.com::a68d8745-a2f5-48ef-a813-5909dfee34a3" providerId="AD" clId="Web-{91EC8198-7CDF-A2A0-BAB2-6A15B7116C59}" dt="2025-11-04T19:56:47.514" v="14"/>
          <ac:spMkLst>
            <pc:docMk/>
            <pc:sldMk cId="2272736277" sldId="1899"/>
            <ac:spMk id="3" creationId="{AAA01BFE-62A8-36CD-2B1D-F693425109E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9E9B5C0B-85C6-4B40-9161-D057074FED27}">
      <dgm:prSet phldrT="[Text]" phldr="0"/>
      <dgm:spPr/>
      <dgm:t>
        <a:bodyPr/>
        <a:lstStyle/>
        <a:p>
          <a:pPr rtl="0"/>
          <a:r>
            <a:rPr lang="en-US" b="1">
              <a:latin typeface="Euphemia"/>
            </a:rPr>
            <a:t>Mentor Coach</a:t>
          </a:r>
          <a:endParaRPr lang="en-US" b="1"/>
        </a:p>
      </dgm:t>
    </dgm:pt>
    <dgm:pt modelId="{F27CA284-0535-4CFD-99FE-AD2D6A298CB1}" type="parTrans" cxnId="{45E18526-CEAF-42DD-B844-EA593CCCD095}">
      <dgm:prSet/>
      <dgm:spPr/>
      <dgm:t>
        <a:bodyPr/>
        <a:lstStyle/>
        <a:p>
          <a:endParaRPr lang="en-US"/>
        </a:p>
      </dgm:t>
    </dgm:pt>
    <dgm:pt modelId="{747A6A24-0DA2-4EFD-B225-0320CF060B37}" type="sibTrans" cxnId="{45E18526-CEAF-42DD-B844-EA593CCCD095}">
      <dgm:prSet/>
      <dgm:spPr/>
      <dgm:t>
        <a:bodyPr/>
        <a:lstStyle/>
        <a:p>
          <a:endParaRPr lang="en-US"/>
        </a:p>
      </dgm:t>
    </dgm:pt>
    <dgm:pt modelId="{DAEE22FF-A2C4-4984-97E0-DFC5E85CD60E}">
      <dgm:prSet phldrT="[Text]" phldr="0" custT="1"/>
      <dgm:spPr/>
      <dgm:t>
        <a:bodyPr/>
        <a:lstStyle/>
        <a:p>
          <a:pPr algn="l" rtl="0"/>
          <a:r>
            <a:rPr lang="en-US" sz="2000"/>
            <a:t>Mostly staff-based</a:t>
          </a:r>
        </a:p>
      </dgm:t>
    </dgm:pt>
    <dgm:pt modelId="{8E224978-B6AF-45C8-BC2A-B6420B827E02}" type="parTrans" cxnId="{475AF799-BC60-435F-8279-B0B594C7D16B}">
      <dgm:prSet/>
      <dgm:spPr/>
      <dgm:t>
        <a:bodyPr/>
        <a:lstStyle/>
        <a:p>
          <a:endParaRPr lang="en-US"/>
        </a:p>
      </dgm:t>
    </dgm:pt>
    <dgm:pt modelId="{65A78720-CA38-4CAE-88BC-7A9F34E5CFCB}" type="sibTrans" cxnId="{475AF799-BC60-435F-8279-B0B594C7D16B}">
      <dgm:prSet/>
      <dgm:spPr/>
      <dgm:t>
        <a:bodyPr/>
        <a:lstStyle/>
        <a:p>
          <a:endParaRPr lang="en-US"/>
        </a:p>
      </dgm:t>
    </dgm:pt>
    <dgm:pt modelId="{DCC267A1-771F-4068-AD28-41DA85230844}">
      <dgm:prSet phldrT="[Text]" phldr="0" custT="1"/>
      <dgm:spPr/>
      <dgm:t>
        <a:bodyPr/>
        <a:lstStyle/>
        <a:p>
          <a:pPr rtl="0"/>
          <a:r>
            <a:rPr lang="en-US" sz="2000">
              <a:latin typeface="Euphemia"/>
            </a:rPr>
            <a:t>Monthly meetings with assigned Campaign Coaches and whole network</a:t>
          </a:r>
          <a:endParaRPr lang="en-US" sz="2000"/>
        </a:p>
      </dgm:t>
    </dgm:pt>
    <dgm:pt modelId="{8E78A4AB-28F9-43A0-BCD6-8E9832D80BDB}" type="parTrans" cxnId="{A2204011-C92B-43B8-8A68-32BAC3DF7E46}">
      <dgm:prSet/>
      <dgm:spPr/>
      <dgm:t>
        <a:bodyPr/>
        <a:lstStyle/>
        <a:p>
          <a:endParaRPr lang="en-US"/>
        </a:p>
      </dgm:t>
    </dgm:pt>
    <dgm:pt modelId="{5A28EA1C-1CD2-4ACA-ABB7-25D070992EDF}" type="sibTrans" cxnId="{A2204011-C92B-43B8-8A68-32BAC3DF7E46}">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252B9751-F2DC-40C5-B58D-6EA1345C8825}" type="parTrans" cxnId="{6AB91884-9065-4917-B439-6521F734BA48}">
      <dgm:prSet/>
      <dgm:spPr/>
      <dgm:t>
        <a:bodyPr/>
        <a:lstStyle/>
        <a:p>
          <a:endParaRPr lang="en-US"/>
        </a:p>
      </dgm:t>
    </dgm:pt>
    <dgm:pt modelId="{D523D1FD-230B-4229-8D05-F6D8DD352FF1}" type="sibTrans" cxnId="{6AB91884-9065-4917-B439-6521F734BA48}">
      <dgm:prSet/>
      <dgm:spPr/>
      <dgm:t>
        <a:bodyPr/>
        <a:lstStyle/>
        <a:p>
          <a:endParaRPr lang="en-US"/>
        </a:p>
      </dgm:t>
    </dgm:pt>
    <dgm:pt modelId="{1BE85637-5C25-4F56-965E-D4BE6E995B5B}">
      <dgm:prSet phldrT="[Text]" phldr="0" custT="1"/>
      <dgm:spPr/>
      <dgm:t>
        <a:bodyPr/>
        <a:lstStyle/>
        <a:p>
          <a:pPr rtl="0"/>
          <a:r>
            <a:rPr lang="en-US" sz="2000"/>
            <a:t>Holds coaching calls, documents progress</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EB34113A-B5A8-4258-A806-6DBA6FC861A6}">
      <dgm:prSet phldrT="[Text]" phldr="0"/>
      <dgm:spPr/>
      <dgm:t>
        <a:bodyPr/>
        <a:lstStyle/>
        <a:p>
          <a:pPr rtl="0"/>
          <a:r>
            <a:rPr lang="en-US" b="1">
              <a:latin typeface="Euphemia"/>
            </a:rPr>
            <a:t>Team Lead</a:t>
          </a:r>
          <a:endParaRPr lang="en-US" b="1"/>
        </a:p>
      </dgm:t>
    </dgm:pt>
    <dgm:pt modelId="{DBA2ED68-D536-4428-802E-76B55E4C4E50}" type="parTrans" cxnId="{859FF883-8862-4F25-9FC3-E2A41BAEBC21}">
      <dgm:prSet/>
      <dgm:spPr/>
      <dgm:t>
        <a:bodyPr/>
        <a:lstStyle/>
        <a:p>
          <a:endParaRPr lang="en-US"/>
        </a:p>
      </dgm:t>
    </dgm:pt>
    <dgm:pt modelId="{49F20C9D-FED9-4B90-A570-495EC6204C70}" type="sibTrans" cxnId="{859FF883-8862-4F25-9FC3-E2A41BAEBC21}">
      <dgm:prSet/>
      <dgm:spPr/>
      <dgm:t>
        <a:bodyPr/>
        <a:lstStyle/>
        <a:p>
          <a:endParaRPr lang="en-US"/>
        </a:p>
      </dgm:t>
    </dgm:pt>
    <dgm:pt modelId="{90F16EFF-9087-419C-B411-A63F4A601441}">
      <dgm:prSet phldrT="[Text]" phldr="0" custT="1"/>
      <dgm:spPr/>
      <dgm:t>
        <a:bodyPr/>
        <a:lstStyle/>
        <a:p>
          <a:pPr rtl="0"/>
          <a:r>
            <a:rPr lang="en-US" sz="2000"/>
            <a:t>Coordinates team </a:t>
          </a:r>
          <a:r>
            <a:rPr lang="en-US" sz="2000">
              <a:latin typeface="Euphemia"/>
            </a:rPr>
            <a:t>operations, meetings, and roles</a:t>
          </a:r>
        </a:p>
      </dgm:t>
    </dgm:pt>
    <dgm:pt modelId="{2BABF82D-F47E-4290-9D77-39CD86B8963C}" type="parTrans" cxnId="{321054D7-3971-41D6-86E2-EE51D5E098E2}">
      <dgm:prSet/>
      <dgm:spPr/>
      <dgm:t>
        <a:bodyPr/>
        <a:lstStyle/>
        <a:p>
          <a:endParaRPr lang="en-US"/>
        </a:p>
      </dgm:t>
    </dgm:pt>
    <dgm:pt modelId="{A2F38EA5-D199-4D83-8DB2-5965D22D5826}" type="sibTrans" cxnId="{321054D7-3971-41D6-86E2-EE51D5E098E2}">
      <dgm:prSet/>
      <dgm:spPr/>
      <dgm:t>
        <a:bodyPr/>
        <a:lstStyle/>
        <a:p>
          <a:endParaRPr lang="en-US"/>
        </a:p>
      </dgm:t>
    </dgm:pt>
    <dgm:pt modelId="{5B85C18D-9F74-4A4D-BB89-A3E7E58545A3}">
      <dgm:prSet phldr="0" custT="1"/>
      <dgm:spPr/>
      <dgm:t>
        <a:bodyPr/>
        <a:lstStyle/>
        <a:p>
          <a:pPr rtl="0"/>
          <a:r>
            <a:rPr lang="en-US" sz="2000">
              <a:latin typeface="Euphemia"/>
            </a:rPr>
            <a:t>Support Campaign Coaches problem solving and thought partnership</a:t>
          </a:r>
        </a:p>
      </dgm:t>
    </dgm:pt>
    <dgm:pt modelId="{C5E7430A-7B1F-4E27-A5FE-53F7D9C1FDCD}" type="parTrans" cxnId="{CC1C792F-2B20-456B-ABCD-4F217FE1474C}">
      <dgm:prSet/>
      <dgm:spPr/>
      <dgm:t>
        <a:bodyPr/>
        <a:lstStyle/>
        <a:p>
          <a:endParaRPr lang="en-US"/>
        </a:p>
      </dgm:t>
    </dgm:pt>
    <dgm:pt modelId="{1143A2DA-E57E-4ADE-9CC4-C1FAA351371E}" type="sibTrans" cxnId="{CC1C792F-2B20-456B-ABCD-4F217FE1474C}">
      <dgm:prSet/>
      <dgm:spPr/>
      <dgm:t>
        <a:bodyPr/>
        <a:lstStyle/>
        <a:p>
          <a:endParaRPr lang="en-US"/>
        </a:p>
      </dgm:t>
    </dgm:pt>
    <dgm:pt modelId="{89B3600C-7337-4E1E-B16B-C25ADCDC78F9}">
      <dgm:prSet phldr="0" custT="1"/>
      <dgm:spPr/>
      <dgm:t>
        <a:bodyPr/>
        <a:lstStyle/>
        <a:p>
          <a:pPr rtl="0"/>
          <a:r>
            <a:rPr lang="en-US" sz="2000"/>
            <a:t>Coaches 1–2 local teams</a:t>
          </a:r>
          <a:endParaRPr lang="en-US" sz="2000">
            <a:latin typeface="Euphemia"/>
          </a:endParaRPr>
        </a:p>
      </dgm:t>
    </dgm:pt>
    <dgm:pt modelId="{E078B609-92F9-4CC8-8D61-EA7E3B3F8454}" type="parTrans" cxnId="{8B7B8429-66BD-4C35-B4F9-51441577E397}">
      <dgm:prSet/>
      <dgm:spPr/>
      <dgm:t>
        <a:bodyPr/>
        <a:lstStyle/>
        <a:p>
          <a:endParaRPr lang="en-US"/>
        </a:p>
      </dgm:t>
    </dgm:pt>
    <dgm:pt modelId="{843C7DFF-353C-4A4C-B6BA-D8879AC3D0C8}" type="sibTrans" cxnId="{8B7B8429-66BD-4C35-B4F9-51441577E397}">
      <dgm:prSet/>
      <dgm:spPr/>
      <dgm:t>
        <a:bodyPr/>
        <a:lstStyle/>
        <a:p>
          <a:endParaRPr lang="en-US"/>
        </a:p>
      </dgm:t>
    </dgm:pt>
    <dgm:pt modelId="{1930A87B-B0D8-43BE-B56F-CFD3C7D781FB}">
      <dgm:prSet phldr="0" custT="1"/>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2FF85A9-3625-405D-BA9E-AD6C1CD855BF}">
      <dgm:prSet phldr="0" custT="1"/>
      <dgm:spPr/>
      <dgm:t>
        <a:bodyPr/>
        <a:lstStyle/>
        <a:p>
          <a:pPr algn="l"/>
          <a:r>
            <a:rPr lang="en-US" sz="2000"/>
            <a:t>Upholds team norms and </a:t>
          </a:r>
          <a:r>
            <a:rPr lang="en-US" sz="2000">
              <a:latin typeface="Euphemia"/>
            </a:rPr>
            <a:t>shared</a:t>
          </a:r>
          <a:r>
            <a:rPr lang="en-US" sz="2000"/>
            <a:t> commitments</a:t>
          </a:r>
        </a:p>
      </dgm:t>
    </dgm:pt>
    <dgm:pt modelId="{5C3ED7A8-F7F2-48F0-83D0-B6BE863AB167}" type="parTrans" cxnId="{E824ADC6-B7E9-483D-9C2D-C0EDC5FA1550}">
      <dgm:prSet/>
      <dgm:spPr/>
      <dgm:t>
        <a:bodyPr/>
        <a:lstStyle/>
        <a:p>
          <a:endParaRPr lang="en-US"/>
        </a:p>
      </dgm:t>
    </dgm:pt>
    <dgm:pt modelId="{387D70A5-AA27-4507-963B-A294F32FE617}" type="sibTrans" cxnId="{E824ADC6-B7E9-483D-9C2D-C0EDC5FA1550}">
      <dgm:prSet/>
      <dgm:spPr/>
      <dgm:t>
        <a:bodyPr/>
        <a:lstStyle/>
        <a:p>
          <a:endParaRPr lang="en-US"/>
        </a:p>
      </dgm:t>
    </dgm:pt>
    <dgm:pt modelId="{D27C32DA-53D6-45CF-A975-C684A9103C08}">
      <dgm:prSet phldr="0" custT="1"/>
      <dgm:spPr/>
      <dgm:t>
        <a:bodyPr/>
        <a:lstStyle/>
        <a:p>
          <a:pPr algn="l" rtl="0"/>
          <a:r>
            <a:rPr lang="en-US" sz="2000"/>
            <a:t>Focus on output, </a:t>
          </a:r>
          <a:r>
            <a:rPr lang="en-US" sz="2000">
              <a:latin typeface="Euphemia"/>
            </a:rPr>
            <a:t>capacity building</a:t>
          </a:r>
          <a:r>
            <a:rPr lang="en-US" sz="2000"/>
            <a:t>, and leadership </a:t>
          </a:r>
          <a:r>
            <a:rPr lang="en-US" sz="2000">
              <a:latin typeface="Euphemia"/>
            </a:rPr>
            <a:t>development</a:t>
          </a:r>
          <a:endParaRPr lang="en-US" sz="2000"/>
        </a:p>
      </dgm:t>
    </dgm:pt>
    <dgm:pt modelId="{4EBD565A-9246-41A7-AB3F-537953B673A7}" type="parTrans" cxnId="{A6FC4AF8-A8BB-41F5-BFA8-AAFFD1ACED57}">
      <dgm:prSet/>
      <dgm:spPr/>
      <dgm:t>
        <a:bodyPr/>
        <a:lstStyle/>
        <a:p>
          <a:endParaRPr lang="en-US"/>
        </a:p>
      </dgm:t>
    </dgm:pt>
    <dgm:pt modelId="{A821395D-CD69-4B7D-A89C-C0E5EF4B5050}" type="sibTrans" cxnId="{A6FC4AF8-A8BB-41F5-BFA8-AAFFD1ACED57}">
      <dgm:prSet/>
      <dgm:spPr/>
      <dgm:t>
        <a:bodyPr/>
        <a:lstStyle/>
        <a:p>
          <a:endParaRPr lang="en-US"/>
        </a:p>
      </dgm:t>
    </dgm:pt>
    <dgm:pt modelId="{42BFCA44-F870-473D-BC66-9D61EAEBC462}">
      <dgm:prSet phldr="0" custT="1"/>
      <dgm:spPr/>
      <dgm:t>
        <a:bodyPr/>
        <a:lstStyle/>
        <a:p>
          <a:r>
            <a:rPr lang="en-US" sz="2000">
              <a:latin typeface="Euphemia"/>
            </a:rPr>
            <a:t>Clarifies</a:t>
          </a:r>
          <a:r>
            <a:rPr lang="en-US" sz="2000"/>
            <a:t> team membership and purpose</a:t>
          </a:r>
        </a:p>
      </dgm:t>
    </dgm:pt>
    <dgm:pt modelId="{4F5246BA-04C8-4E73-BB7A-D303FD5371C1}" type="parTrans" cxnId="{B6E789FF-36C8-4DF9-A729-E6FD98A69E93}">
      <dgm:prSet/>
      <dgm:spPr/>
      <dgm:t>
        <a:bodyPr/>
        <a:lstStyle/>
        <a:p>
          <a:endParaRPr lang="en-US"/>
        </a:p>
      </dgm:t>
    </dgm:pt>
    <dgm:pt modelId="{D56F7227-E436-4CBD-8850-2E8D0FE462D3}" type="sibTrans" cxnId="{B6E789FF-36C8-4DF9-A729-E6FD98A69E93}">
      <dgm:prSet/>
      <dgm:spPr/>
      <dgm:t>
        <a:bodyPr/>
        <a:lstStyle/>
        <a:p>
          <a:endParaRPr lang="en-US"/>
        </a:p>
      </dgm:t>
    </dgm:pt>
    <dgm:pt modelId="{5C94E1D2-1C94-42FA-9B79-7C403783C485}">
      <dgm:prSet/>
      <dgm:spPr/>
      <dgm:t>
        <a:bodyPr/>
        <a:lstStyle/>
        <a:p>
          <a:r>
            <a:rPr lang="en-US" b="1"/>
            <a:t>Team Members</a:t>
          </a:r>
        </a:p>
      </dgm:t>
    </dgm:pt>
    <dgm:pt modelId="{C85832DA-59D8-4447-9F5E-281EC03EF862}" type="parTrans" cxnId="{D9B61BF3-F960-4F23-ADA6-164AAFA6C09D}">
      <dgm:prSet/>
      <dgm:spPr/>
      <dgm:t>
        <a:bodyPr/>
        <a:lstStyle/>
        <a:p>
          <a:endParaRPr lang="en-US"/>
        </a:p>
      </dgm:t>
    </dgm:pt>
    <dgm:pt modelId="{9B239CF8-E93D-43A6-8D63-4904F2ADD09C}" type="sibTrans" cxnId="{D9B61BF3-F960-4F23-ADA6-164AAFA6C09D}">
      <dgm:prSet/>
      <dgm:spPr/>
      <dgm:t>
        <a:bodyPr/>
        <a:lstStyle/>
        <a:p>
          <a:endParaRPr lang="en-US"/>
        </a:p>
      </dgm:t>
    </dgm:pt>
    <dgm:pt modelId="{C8FE7965-D94B-4E94-9B5C-3D379731CFA5}">
      <dgm:prSet custT="1"/>
      <dgm:spPr/>
      <dgm:t>
        <a:bodyPr/>
        <a:lstStyle/>
        <a:p>
          <a:r>
            <a:rPr lang="en-US" sz="2000"/>
            <a:t>Implements the plan</a:t>
          </a:r>
        </a:p>
      </dgm:t>
    </dgm:pt>
    <dgm:pt modelId="{E5009DA5-A082-4F81-8939-D4E2AFDBBD6F}" type="parTrans" cxnId="{3298AF23-C54E-4D73-A00D-CD9BF715E7B6}">
      <dgm:prSet/>
      <dgm:spPr/>
      <dgm:t>
        <a:bodyPr/>
        <a:lstStyle/>
        <a:p>
          <a:endParaRPr lang="en-US"/>
        </a:p>
      </dgm:t>
    </dgm:pt>
    <dgm:pt modelId="{64D03FF9-87F6-4B5F-BB16-956C9DADB655}" type="sibTrans" cxnId="{3298AF23-C54E-4D73-A00D-CD9BF715E7B6}">
      <dgm:prSet/>
      <dgm:spPr/>
      <dgm:t>
        <a:bodyPr/>
        <a:lstStyle/>
        <a:p>
          <a:endParaRPr lang="en-US"/>
        </a:p>
      </dgm:t>
    </dgm:pt>
    <dgm:pt modelId="{26C68C1B-4098-4D17-BA8D-81ACC6DF0705}">
      <dgm:prSet custT="1"/>
      <dgm:spPr/>
      <dgm:t>
        <a:bodyPr/>
        <a:lstStyle/>
        <a:p>
          <a:r>
            <a:rPr lang="en-US" sz="2000"/>
            <a:t>Assists in developing added structures</a:t>
          </a:r>
        </a:p>
      </dgm:t>
    </dgm:pt>
    <dgm:pt modelId="{9B49E18B-421B-4C4F-BA14-6D34573337E9}" type="parTrans" cxnId="{C1A58D2A-7DBC-4901-A995-18B32C820B4E}">
      <dgm:prSet/>
      <dgm:spPr/>
      <dgm:t>
        <a:bodyPr/>
        <a:lstStyle/>
        <a:p>
          <a:endParaRPr lang="en-US"/>
        </a:p>
      </dgm:t>
    </dgm:pt>
    <dgm:pt modelId="{2B000331-7706-4C92-9D94-B11B36973409}" type="sibTrans" cxnId="{C1A58D2A-7DBC-4901-A995-18B32C820B4E}">
      <dgm:prSet/>
      <dgm:spPr/>
      <dgm:t>
        <a:bodyPr/>
        <a:lstStyle/>
        <a:p>
          <a:endParaRPr lang="en-US"/>
        </a:p>
      </dgm:t>
    </dgm:pt>
    <dgm:pt modelId="{CD1E0B9D-EAD9-4F63-A279-149172F0EC06}">
      <dgm:prSet custT="1"/>
      <dgm:spPr/>
      <dgm:t>
        <a:bodyPr/>
        <a:lstStyle/>
        <a:p>
          <a:r>
            <a:rPr lang="en-US" sz="2000"/>
            <a:t>Attends regular meetings </a:t>
          </a:r>
        </a:p>
      </dgm:t>
    </dgm:pt>
    <dgm:pt modelId="{3D63D30B-B8C2-450B-987C-54E8651B4291}" type="parTrans" cxnId="{9305EF0B-9A87-4B54-BD9A-3414DFF099E2}">
      <dgm:prSet/>
      <dgm:spPr/>
      <dgm:t>
        <a:bodyPr/>
        <a:lstStyle/>
        <a:p>
          <a:endParaRPr lang="en-US"/>
        </a:p>
      </dgm:t>
    </dgm:pt>
    <dgm:pt modelId="{8FE6E28A-22F9-41FA-9857-C5A62ADA34D7}" type="sibTrans" cxnId="{9305EF0B-9A87-4B54-BD9A-3414DFF099E2}">
      <dgm:prSet/>
      <dgm:spPr/>
      <dgm:t>
        <a:bodyPr/>
        <a:lstStyle/>
        <a:p>
          <a:endParaRPr lang="en-US"/>
        </a:p>
      </dgm:t>
    </dgm:pt>
    <dgm:pt modelId="{D8C4C27A-C953-4431-B882-EE0F84813084}">
      <dgm:prSet custT="1"/>
      <dgm:spPr/>
      <dgm:t>
        <a:bodyPr/>
        <a:lstStyle/>
        <a:p>
          <a:r>
            <a:rPr lang="en-US" sz="2000"/>
            <a:t>Critical in building the base, increasing engagement, and gathering information</a:t>
          </a:r>
        </a:p>
      </dgm:t>
    </dgm:pt>
    <dgm:pt modelId="{4CE99565-69B1-4628-AB95-E6F98EA94844}" type="parTrans" cxnId="{54F39FE2-0A8A-43C7-AC7C-5E7A2B80F077}">
      <dgm:prSet/>
      <dgm:spPr/>
      <dgm:t>
        <a:bodyPr/>
        <a:lstStyle/>
        <a:p>
          <a:endParaRPr lang="en-US"/>
        </a:p>
      </dgm:t>
    </dgm:pt>
    <dgm:pt modelId="{F388F2C2-3232-449F-8315-1D4A8D883FD8}" type="sibTrans" cxnId="{54F39FE2-0A8A-43C7-AC7C-5E7A2B80F077}">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83031C8D-476C-4D39-8D96-D7E1E65EEE4D}" type="pres">
      <dgm:prSet presAssocID="{9E9B5C0B-85C6-4B40-9161-D057074FED27}" presName="composite" presStyleCnt="0"/>
      <dgm:spPr/>
    </dgm:pt>
    <dgm:pt modelId="{17C7177B-5B4B-4FCD-BE60-174C5B340BAF}" type="pres">
      <dgm:prSet presAssocID="{9E9B5C0B-85C6-4B40-9161-D057074FED27}" presName="parentText" presStyleLbl="alignNode1" presStyleIdx="0" presStyleCnt="4">
        <dgm:presLayoutVars>
          <dgm:chMax val="1"/>
          <dgm:bulletEnabled val="1"/>
        </dgm:presLayoutVars>
      </dgm:prSet>
      <dgm:spPr/>
    </dgm:pt>
    <dgm:pt modelId="{EECC684F-A587-40BD-AA3D-01B6775F85A5}" type="pres">
      <dgm:prSet presAssocID="{9E9B5C0B-85C6-4B40-9161-D057074FED27}" presName="descendantText" presStyleLbl="alignAcc1" presStyleIdx="0" presStyleCnt="4">
        <dgm:presLayoutVars>
          <dgm:bulletEnabled val="1"/>
        </dgm:presLayoutVars>
      </dgm:prSet>
      <dgm:spPr/>
    </dgm:pt>
    <dgm:pt modelId="{0B2D30C9-6615-438D-8440-6CAD27766A4A}" type="pres">
      <dgm:prSet presAssocID="{747A6A24-0DA2-4EFD-B225-0320CF060B37}" presName="sp" presStyleCnt="0"/>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1" presStyleCnt="4">
        <dgm:presLayoutVars>
          <dgm:chMax val="1"/>
          <dgm:bulletEnabled val="1"/>
        </dgm:presLayoutVars>
      </dgm:prSet>
      <dgm:spPr/>
    </dgm:pt>
    <dgm:pt modelId="{EEA5BD63-6B63-44E9-A0ED-F32C25095090}" type="pres">
      <dgm:prSet presAssocID="{E6C016A8-F1E0-459F-B2C5-B8935943A953}" presName="descendantText" presStyleLbl="alignAcc1" presStyleIdx="1" presStyleCnt="4" custLinFactNeighborX="0" custLinFactNeighborY="-1752">
        <dgm:presLayoutVars>
          <dgm:bulletEnabled val="1"/>
        </dgm:presLayoutVars>
      </dgm:prSet>
      <dgm:spPr/>
    </dgm:pt>
    <dgm:pt modelId="{8CC0222A-CD2A-4BBF-ACC2-09AAECE340A7}" type="pres">
      <dgm:prSet presAssocID="{D523D1FD-230B-4229-8D05-F6D8DD352FF1}" presName="sp" presStyleCnt="0"/>
      <dgm:spPr/>
    </dgm:pt>
    <dgm:pt modelId="{A34F07C4-2593-4374-88E0-99CE28BEF263}" type="pres">
      <dgm:prSet presAssocID="{EB34113A-B5A8-4258-A806-6DBA6FC861A6}" presName="composite" presStyleCnt="0"/>
      <dgm:spPr/>
    </dgm:pt>
    <dgm:pt modelId="{E8E35340-065F-4C73-B983-9BCB0D51BC0B}" type="pres">
      <dgm:prSet presAssocID="{EB34113A-B5A8-4258-A806-6DBA6FC861A6}" presName="parentText" presStyleLbl="alignNode1" presStyleIdx="2" presStyleCnt="4">
        <dgm:presLayoutVars>
          <dgm:chMax val="1"/>
          <dgm:bulletEnabled val="1"/>
        </dgm:presLayoutVars>
      </dgm:prSet>
      <dgm:spPr/>
    </dgm:pt>
    <dgm:pt modelId="{CE7ED297-AE72-4C37-A2CE-90A0E6CA2709}" type="pres">
      <dgm:prSet presAssocID="{EB34113A-B5A8-4258-A806-6DBA6FC861A6}" presName="descendantText" presStyleLbl="alignAcc1" presStyleIdx="2" presStyleCnt="4" custScaleX="99622" custScaleY="157582">
        <dgm:presLayoutVars>
          <dgm:bulletEnabled val="1"/>
        </dgm:presLayoutVars>
      </dgm:prSet>
      <dgm:spPr/>
    </dgm:pt>
    <dgm:pt modelId="{C62BF2E8-6A73-443C-A2E5-B8C3EA878926}" type="pres">
      <dgm:prSet presAssocID="{49F20C9D-FED9-4B90-A570-495EC6204C70}" presName="sp" presStyleCnt="0"/>
      <dgm:spPr/>
    </dgm:pt>
    <dgm:pt modelId="{70CDD416-6968-4B87-A006-427D93392B42}" type="pres">
      <dgm:prSet presAssocID="{5C94E1D2-1C94-42FA-9B79-7C403783C485}" presName="composite" presStyleCnt="0"/>
      <dgm:spPr/>
    </dgm:pt>
    <dgm:pt modelId="{FF58DC82-7E60-4388-BE65-F9BBDF5AD736}" type="pres">
      <dgm:prSet presAssocID="{5C94E1D2-1C94-42FA-9B79-7C403783C485}" presName="parentText" presStyleLbl="alignNode1" presStyleIdx="3" presStyleCnt="4">
        <dgm:presLayoutVars>
          <dgm:chMax val="1"/>
          <dgm:bulletEnabled val="1"/>
        </dgm:presLayoutVars>
      </dgm:prSet>
      <dgm:spPr/>
    </dgm:pt>
    <dgm:pt modelId="{9DA59678-881F-4350-9181-9BB20F4A34D8}" type="pres">
      <dgm:prSet presAssocID="{5C94E1D2-1C94-42FA-9B79-7C403783C485}" presName="descendantText" presStyleLbl="alignAcc1" presStyleIdx="3" presStyleCnt="4" custScaleX="97699" custScaleY="158869">
        <dgm:presLayoutVars>
          <dgm:bulletEnabled val="1"/>
        </dgm:presLayoutVars>
      </dgm:prSet>
      <dgm:spPr/>
    </dgm:pt>
  </dgm:ptLst>
  <dgm:cxnLst>
    <dgm:cxn modelId="{3AF2BB07-9A1F-490C-8DFB-5A69FB6047CA}" type="presOf" srcId="{42BFCA44-F870-473D-BC66-9D61EAEBC462}" destId="{CE7ED297-AE72-4C37-A2CE-90A0E6CA2709}" srcOrd="0" destOrd="1" presId="urn:microsoft.com/office/officeart/2005/8/layout/chevron2"/>
    <dgm:cxn modelId="{9305EF0B-9A87-4B54-BD9A-3414DFF099E2}" srcId="{5C94E1D2-1C94-42FA-9B79-7C403783C485}" destId="{CD1E0B9D-EAD9-4F63-A279-149172F0EC06}" srcOrd="2" destOrd="0" parTransId="{3D63D30B-B8C2-450B-987C-54E8651B4291}" sibTransId="{8FE6E28A-22F9-41FA-9857-C5A62ADA34D7}"/>
    <dgm:cxn modelId="{A2204011-C92B-43B8-8A68-32BAC3DF7E46}" srcId="{9E9B5C0B-85C6-4B40-9161-D057074FED27}" destId="{DCC267A1-771F-4068-AD28-41DA85230844}" srcOrd="1" destOrd="0" parTransId="{8E78A4AB-28F9-43A0-BCD6-8E9832D80BDB}" sibTransId="{5A28EA1C-1CD2-4ACA-ABB7-25D070992EDF}"/>
    <dgm:cxn modelId="{EC28FB21-FEBE-467E-BEE6-A28D779FE17E}" type="presOf" srcId="{5B85C18D-9F74-4A4D-BB89-A3E7E58545A3}" destId="{EECC684F-A587-40BD-AA3D-01B6775F85A5}" srcOrd="0" destOrd="2" presId="urn:microsoft.com/office/officeart/2005/8/layout/chevron2"/>
    <dgm:cxn modelId="{08873722-F456-42AF-9CF6-DAC44A6F54D3}" type="presOf" srcId="{C8FE7965-D94B-4E94-9B5C-3D379731CFA5}" destId="{9DA59678-881F-4350-9181-9BB20F4A34D8}" srcOrd="0" destOrd="0" presId="urn:microsoft.com/office/officeart/2005/8/layout/chevron2"/>
    <dgm:cxn modelId="{3298AF23-C54E-4D73-A00D-CD9BF715E7B6}" srcId="{5C94E1D2-1C94-42FA-9B79-7C403783C485}" destId="{C8FE7965-D94B-4E94-9B5C-3D379731CFA5}" srcOrd="0" destOrd="0" parTransId="{E5009DA5-A082-4F81-8939-D4E2AFDBBD6F}" sibTransId="{64D03FF9-87F6-4B5F-BB16-956C9DADB655}"/>
    <dgm:cxn modelId="{45E18526-CEAF-42DD-B844-EA593CCCD095}" srcId="{07817367-8EFE-40C9-94EC-27B034004558}" destId="{9E9B5C0B-85C6-4B40-9161-D057074FED27}" srcOrd="0" destOrd="0" parTransId="{F27CA284-0535-4CFD-99FE-AD2D6A298CB1}" sibTransId="{747A6A24-0DA2-4EFD-B225-0320CF060B37}"/>
    <dgm:cxn modelId="{8B7B8429-66BD-4C35-B4F9-51441577E397}" srcId="{E6C016A8-F1E0-459F-B2C5-B8935943A953}" destId="{89B3600C-7337-4E1E-B16B-C25ADCDC78F9}" srcOrd="1" destOrd="0" parTransId="{E078B609-92F9-4CC8-8D61-EA7E3B3F8454}" sibTransId="{843C7DFF-353C-4A4C-B6BA-D8879AC3D0C8}"/>
    <dgm:cxn modelId="{C1A58D2A-7DBC-4901-A995-18B32C820B4E}" srcId="{5C94E1D2-1C94-42FA-9B79-7C403783C485}" destId="{26C68C1B-4098-4D17-BA8D-81ACC6DF0705}" srcOrd="1" destOrd="0" parTransId="{9B49E18B-421B-4C4F-BA14-6D34573337E9}" sibTransId="{2B000331-7706-4C92-9D94-B11B36973409}"/>
    <dgm:cxn modelId="{CC1C792F-2B20-456B-ABCD-4F217FE1474C}" srcId="{9E9B5C0B-85C6-4B40-9161-D057074FED27}" destId="{5B85C18D-9F74-4A4D-BB89-A3E7E58545A3}" srcOrd="2" destOrd="0" parTransId="{C5E7430A-7B1F-4E27-A5FE-53F7D9C1FDCD}" sibTransId="{1143A2DA-E57E-4ADE-9CC4-C1FAA351371E}"/>
    <dgm:cxn modelId="{3D045C35-9516-4D78-8A40-BA64657384DB}" type="presOf" srcId="{26C68C1B-4098-4D17-BA8D-81ACC6DF0705}" destId="{9DA59678-881F-4350-9181-9BB20F4A34D8}" srcOrd="0" destOrd="1" presId="urn:microsoft.com/office/officeart/2005/8/layout/chevron2"/>
    <dgm:cxn modelId="{88604135-2A3A-4D1A-AB5E-D429F8148A58}" type="presOf" srcId="{E6C016A8-F1E0-459F-B2C5-B8935943A953}" destId="{CA4509E2-DB9B-4FB6-8839-1A81E43B4837}" srcOrd="0" destOrd="0" presId="urn:microsoft.com/office/officeart/2005/8/layout/chevron2"/>
    <dgm:cxn modelId="{8EF6BF3A-D2FD-4D9C-8BF5-770D92BD0B26}" type="presOf" srcId="{1930A87B-B0D8-43BE-B56F-CFD3C7D781FB}" destId="{EEA5BD63-6B63-44E9-A0ED-F32C25095090}" srcOrd="0" destOrd="2" presId="urn:microsoft.com/office/officeart/2005/8/layout/chevron2"/>
    <dgm:cxn modelId="{8D9D283F-A250-4B1B-8FFE-E62E317CF662}" type="presOf" srcId="{89B3600C-7337-4E1E-B16B-C25ADCDC78F9}" destId="{EEA5BD63-6B63-44E9-A0ED-F32C25095090}" srcOrd="0" destOrd="1" presId="urn:microsoft.com/office/officeart/2005/8/layout/chevron2"/>
    <dgm:cxn modelId="{8D55824D-BACD-4A35-B15D-3363E0B33493}" type="presOf" srcId="{D27C32DA-53D6-45CF-A975-C684A9103C08}" destId="{CE7ED297-AE72-4C37-A2CE-90A0E6CA2709}" srcOrd="0" destOrd="3" presId="urn:microsoft.com/office/officeart/2005/8/layout/chevron2"/>
    <dgm:cxn modelId="{859FF883-8862-4F25-9FC3-E2A41BAEBC21}" srcId="{07817367-8EFE-40C9-94EC-27B034004558}" destId="{EB34113A-B5A8-4258-A806-6DBA6FC861A6}" srcOrd="2" destOrd="0" parTransId="{DBA2ED68-D536-4428-802E-76B55E4C4E50}" sibTransId="{49F20C9D-FED9-4B90-A570-495EC6204C70}"/>
    <dgm:cxn modelId="{6AB91884-9065-4917-B439-6521F734BA48}" srcId="{07817367-8EFE-40C9-94EC-27B034004558}" destId="{E6C016A8-F1E0-459F-B2C5-B8935943A953}" srcOrd="1" destOrd="0" parTransId="{252B9751-F2DC-40C5-B58D-6EA1345C8825}" sibTransId="{D523D1FD-230B-4229-8D05-F6D8DD352FF1}"/>
    <dgm:cxn modelId="{542A9386-CDB0-46D1-936E-92C40B6CA7E1}" type="presOf" srcId="{DCC267A1-771F-4068-AD28-41DA85230844}" destId="{EECC684F-A587-40BD-AA3D-01B6775F85A5}"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475AF799-BC60-435F-8279-B0B594C7D16B}" srcId="{9E9B5C0B-85C6-4B40-9161-D057074FED27}" destId="{DAEE22FF-A2C4-4984-97E0-DFC5E85CD60E}" srcOrd="0" destOrd="0" parTransId="{8E224978-B6AF-45C8-BC2A-B6420B827E02}" sibTransId="{65A78720-CA38-4CAE-88BC-7A9F34E5CFCB}"/>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2" destOrd="0" parTransId="{3184F330-ECDE-4F6F-89E6-576D7117D8E3}" sibTransId="{67456555-7E62-411C-A87A-19A817267C1B}"/>
    <dgm:cxn modelId="{B114C0A8-7070-42E1-9721-0E3337CFA89B}" type="presOf" srcId="{90F16EFF-9087-419C-B411-A63F4A601441}" destId="{CE7ED297-AE72-4C37-A2CE-90A0E6CA2709}" srcOrd="0" destOrd="0" presId="urn:microsoft.com/office/officeart/2005/8/layout/chevron2"/>
    <dgm:cxn modelId="{0343E9B7-B9A6-4E72-A6BD-F0FE1403438A}" type="presOf" srcId="{DAEE22FF-A2C4-4984-97E0-DFC5E85CD60E}" destId="{EECC684F-A587-40BD-AA3D-01B6775F85A5}" srcOrd="0" destOrd="0" presId="urn:microsoft.com/office/officeart/2005/8/layout/chevron2"/>
    <dgm:cxn modelId="{1E085CB8-E511-4248-A8D6-8F78E68388E0}" type="presOf" srcId="{5C94E1D2-1C94-42FA-9B79-7C403783C485}" destId="{FF58DC82-7E60-4388-BE65-F9BBDF5AD736}" srcOrd="0" destOrd="0" presId="urn:microsoft.com/office/officeart/2005/8/layout/chevron2"/>
    <dgm:cxn modelId="{827A03BA-8A95-41D4-9FCC-647CDB1B79FB}" srcId="{E6C016A8-F1E0-459F-B2C5-B8935943A953}" destId="{1BE85637-5C25-4F56-965E-D4BE6E995B5B}" srcOrd="0" destOrd="0" parTransId="{0722458D-B320-4BC1-8E19-2C49235332AB}" sibTransId="{7CC4F438-7038-46E5-B0D2-F97C098772DC}"/>
    <dgm:cxn modelId="{E9B06FBE-17D2-40AF-B587-404CBA425202}" type="presOf" srcId="{9E9B5C0B-85C6-4B40-9161-D057074FED27}" destId="{17C7177B-5B4B-4FCD-BE60-174C5B340BAF}" srcOrd="0" destOrd="0" presId="urn:microsoft.com/office/officeart/2005/8/layout/chevron2"/>
    <dgm:cxn modelId="{9AA96CC0-FFC6-4AC3-8CEE-280FA165F0EE}" type="presOf" srcId="{E2FF85A9-3625-405D-BA9E-AD6C1CD855BF}" destId="{CE7ED297-AE72-4C37-A2CE-90A0E6CA2709}" srcOrd="0" destOrd="2" presId="urn:microsoft.com/office/officeart/2005/8/layout/chevron2"/>
    <dgm:cxn modelId="{E824ADC6-B7E9-483D-9C2D-C0EDC5FA1550}" srcId="{EB34113A-B5A8-4258-A806-6DBA6FC861A6}" destId="{E2FF85A9-3625-405D-BA9E-AD6C1CD855BF}" srcOrd="2" destOrd="0" parTransId="{5C3ED7A8-F7F2-48F0-83D0-B6BE863AB167}" sibTransId="{387D70A5-AA27-4507-963B-A294F32FE617}"/>
    <dgm:cxn modelId="{35738AC9-BE3E-4AEB-B6C3-F90840CE4C47}" type="presOf" srcId="{EB34113A-B5A8-4258-A806-6DBA6FC861A6}" destId="{E8E35340-065F-4C73-B983-9BCB0D51BC0B}" srcOrd="0" destOrd="0" presId="urn:microsoft.com/office/officeart/2005/8/layout/chevron2"/>
    <dgm:cxn modelId="{435822CD-5022-49CE-B96D-826E26ACE6F5}" type="presOf" srcId="{CD1E0B9D-EAD9-4F63-A279-149172F0EC06}" destId="{9DA59678-881F-4350-9181-9BB20F4A34D8}" srcOrd="0" destOrd="2" presId="urn:microsoft.com/office/officeart/2005/8/layout/chevron2"/>
    <dgm:cxn modelId="{321054D7-3971-41D6-86E2-EE51D5E098E2}" srcId="{EB34113A-B5A8-4258-A806-6DBA6FC861A6}" destId="{90F16EFF-9087-419C-B411-A63F4A601441}" srcOrd="0" destOrd="0" parTransId="{2BABF82D-F47E-4290-9D77-39CD86B8963C}" sibTransId="{A2F38EA5-D199-4D83-8DB2-5965D22D5826}"/>
    <dgm:cxn modelId="{999386E0-AFCE-4541-AE7D-A31A4B4CABD0}" type="presOf" srcId="{D8C4C27A-C953-4431-B882-EE0F84813084}" destId="{9DA59678-881F-4350-9181-9BB20F4A34D8}" srcOrd="0" destOrd="3" presId="urn:microsoft.com/office/officeart/2005/8/layout/chevron2"/>
    <dgm:cxn modelId="{54F39FE2-0A8A-43C7-AC7C-5E7A2B80F077}" srcId="{5C94E1D2-1C94-42FA-9B79-7C403783C485}" destId="{D8C4C27A-C953-4431-B882-EE0F84813084}" srcOrd="3" destOrd="0" parTransId="{4CE99565-69B1-4628-AB95-E6F98EA94844}" sibTransId="{F388F2C2-3232-449F-8315-1D4A8D883FD8}"/>
    <dgm:cxn modelId="{D9B61BF3-F960-4F23-ADA6-164AAFA6C09D}" srcId="{07817367-8EFE-40C9-94EC-27B034004558}" destId="{5C94E1D2-1C94-42FA-9B79-7C403783C485}" srcOrd="3" destOrd="0" parTransId="{C85832DA-59D8-4447-9F5E-281EC03EF862}" sibTransId="{9B239CF8-E93D-43A6-8D63-4904F2ADD09C}"/>
    <dgm:cxn modelId="{A6FC4AF8-A8BB-41F5-BFA8-AAFFD1ACED57}" srcId="{EB34113A-B5A8-4258-A806-6DBA6FC861A6}" destId="{D27C32DA-53D6-45CF-A975-C684A9103C08}" srcOrd="3" destOrd="0" parTransId="{4EBD565A-9246-41A7-AB3F-537953B673A7}" sibTransId="{A821395D-CD69-4B7D-A89C-C0E5EF4B5050}"/>
    <dgm:cxn modelId="{B6E789FF-36C8-4DF9-A729-E6FD98A69E93}" srcId="{EB34113A-B5A8-4258-A806-6DBA6FC861A6}" destId="{42BFCA44-F870-473D-BC66-9D61EAEBC462}" srcOrd="1" destOrd="0" parTransId="{4F5246BA-04C8-4E73-BB7A-D303FD5371C1}" sibTransId="{D56F7227-E436-4CBD-8850-2E8D0FE462D3}"/>
    <dgm:cxn modelId="{ED932ABD-D1A3-41A0-A2DD-7A6553D54471}" type="presParOf" srcId="{26BC1F7F-233C-4449-902C-596F4F7F931C}" destId="{83031C8D-476C-4D39-8D96-D7E1E65EEE4D}" srcOrd="0" destOrd="0" presId="urn:microsoft.com/office/officeart/2005/8/layout/chevron2"/>
    <dgm:cxn modelId="{A1DE882A-69B6-4E31-888F-B8A19EF0DBA1}" type="presParOf" srcId="{83031C8D-476C-4D39-8D96-D7E1E65EEE4D}" destId="{17C7177B-5B4B-4FCD-BE60-174C5B340BAF}" srcOrd="0" destOrd="0" presId="urn:microsoft.com/office/officeart/2005/8/layout/chevron2"/>
    <dgm:cxn modelId="{91E9A0B3-51B2-4D41-B155-57F38661C064}" type="presParOf" srcId="{83031C8D-476C-4D39-8D96-D7E1E65EEE4D}" destId="{EECC684F-A587-40BD-AA3D-01B6775F85A5}" srcOrd="1" destOrd="0" presId="urn:microsoft.com/office/officeart/2005/8/layout/chevron2"/>
    <dgm:cxn modelId="{E919B054-4331-47A3-9511-8B3E6FEFE541}" type="presParOf" srcId="{26BC1F7F-233C-4449-902C-596F4F7F931C}" destId="{0B2D30C9-6615-438D-8440-6CAD27766A4A}" srcOrd="1" destOrd="0" presId="urn:microsoft.com/office/officeart/2005/8/layout/chevron2"/>
    <dgm:cxn modelId="{C4654851-6AD6-4BD1-BA3E-126952591537}" type="presParOf" srcId="{26BC1F7F-233C-4449-902C-596F4F7F931C}" destId="{C68A0D5B-6B57-49F8-8F15-203C18E464F0}" srcOrd="2"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 modelId="{F10B0E44-6397-4477-9F77-AD651EA95053}" type="presParOf" srcId="{26BC1F7F-233C-4449-902C-596F4F7F931C}" destId="{8CC0222A-CD2A-4BBF-ACC2-09AAECE340A7}" srcOrd="3" destOrd="0" presId="urn:microsoft.com/office/officeart/2005/8/layout/chevron2"/>
    <dgm:cxn modelId="{9B5C98A9-4E79-4CF9-9235-6666886B220E}" type="presParOf" srcId="{26BC1F7F-233C-4449-902C-596F4F7F931C}" destId="{A34F07C4-2593-4374-88E0-99CE28BEF263}" srcOrd="4" destOrd="0" presId="urn:microsoft.com/office/officeart/2005/8/layout/chevron2"/>
    <dgm:cxn modelId="{825B1D23-D992-46B5-BFAF-691AFAA9FE2C}" type="presParOf" srcId="{A34F07C4-2593-4374-88E0-99CE28BEF263}" destId="{E8E35340-065F-4C73-B983-9BCB0D51BC0B}" srcOrd="0" destOrd="0" presId="urn:microsoft.com/office/officeart/2005/8/layout/chevron2"/>
    <dgm:cxn modelId="{43CF7D1C-D81B-4A38-8360-762C1B982FEC}" type="presParOf" srcId="{A34F07C4-2593-4374-88E0-99CE28BEF263}" destId="{CE7ED297-AE72-4C37-A2CE-90A0E6CA2709}" srcOrd="1" destOrd="0" presId="urn:microsoft.com/office/officeart/2005/8/layout/chevron2"/>
    <dgm:cxn modelId="{FF019D3B-A8E1-4A69-8B39-3BAD7195A9FB}" type="presParOf" srcId="{26BC1F7F-233C-4449-902C-596F4F7F931C}" destId="{C62BF2E8-6A73-443C-A2E5-B8C3EA878926}" srcOrd="5" destOrd="0" presId="urn:microsoft.com/office/officeart/2005/8/layout/chevron2"/>
    <dgm:cxn modelId="{7A4BE240-1145-46DE-809F-460747467F49}" type="presParOf" srcId="{26BC1F7F-233C-4449-902C-596F4F7F931C}" destId="{70CDD416-6968-4B87-A006-427D93392B42}" srcOrd="6" destOrd="0" presId="urn:microsoft.com/office/officeart/2005/8/layout/chevron2"/>
    <dgm:cxn modelId="{B43DF10B-91FC-420C-98CD-4898BC07BF5D}" type="presParOf" srcId="{70CDD416-6968-4B87-A006-427D93392B42}" destId="{FF58DC82-7E60-4388-BE65-F9BBDF5AD736}" srcOrd="0" destOrd="0" presId="urn:microsoft.com/office/officeart/2005/8/layout/chevron2"/>
    <dgm:cxn modelId="{8FBDFDC9-8DB5-4232-B2A2-8776BD6C686C}" type="presParOf" srcId="{70CDD416-6968-4B87-A006-427D93392B42}" destId="{9DA59678-881F-4350-9181-9BB20F4A34D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7177B-5B4B-4FCD-BE60-174C5B340BAF}">
      <dsp:nvSpPr>
        <dsp:cNvPr id="0" name=""/>
        <dsp:cNvSpPr/>
      </dsp:nvSpPr>
      <dsp:spPr>
        <a:xfrm rot="5400000">
          <a:off x="-214067" y="222314"/>
          <a:ext cx="1427118" cy="998983"/>
        </a:xfrm>
        <a:prstGeom prst="chevron">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w="12700" cap="flat" cmpd="sng" algn="ctr">
          <a:solidFill>
            <a:schemeClr val="accent5">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Mentor Coach</a:t>
          </a:r>
          <a:endParaRPr lang="en-US" sz="1300" b="1" kern="1200"/>
        </a:p>
      </dsp:txBody>
      <dsp:txXfrm rot="-5400000">
        <a:off x="1" y="507739"/>
        <a:ext cx="998983" cy="428135"/>
      </dsp:txXfrm>
    </dsp:sp>
    <dsp:sp modelId="{EECC684F-A587-40BD-AA3D-01B6775F85A5}">
      <dsp:nvSpPr>
        <dsp:cNvPr id="0" name=""/>
        <dsp:cNvSpPr/>
      </dsp:nvSpPr>
      <dsp:spPr>
        <a:xfrm rot="5400000">
          <a:off x="5087395" y="-4080165"/>
          <a:ext cx="927627" cy="9104451"/>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Mostly staff-based</a:t>
          </a:r>
        </a:p>
        <a:p>
          <a:pPr marL="228600" lvl="1" indent="-228600" algn="l" defTabSz="889000" rtl="0">
            <a:lnSpc>
              <a:spcPct val="90000"/>
            </a:lnSpc>
            <a:spcBef>
              <a:spcPct val="0"/>
            </a:spcBef>
            <a:spcAft>
              <a:spcPct val="15000"/>
            </a:spcAft>
            <a:buChar char="•"/>
          </a:pPr>
          <a:r>
            <a:rPr lang="en-US" sz="2000" kern="1200">
              <a:latin typeface="Euphemia"/>
            </a:rPr>
            <a:t>Monthly meetings with assigned Campaign Coaches and whole network</a:t>
          </a:r>
          <a:endParaRPr lang="en-US" sz="2000" kern="1200"/>
        </a:p>
        <a:p>
          <a:pPr marL="228600" lvl="1" indent="-228600" algn="l" defTabSz="889000" rtl="0">
            <a:lnSpc>
              <a:spcPct val="90000"/>
            </a:lnSpc>
            <a:spcBef>
              <a:spcPct val="0"/>
            </a:spcBef>
            <a:spcAft>
              <a:spcPct val="15000"/>
            </a:spcAft>
            <a:buChar char="•"/>
          </a:pPr>
          <a:r>
            <a:rPr lang="en-US" sz="2000" kern="1200">
              <a:latin typeface="Euphemia"/>
            </a:rPr>
            <a:t>Support Campaign Coaches problem solving and thought partnership</a:t>
          </a:r>
        </a:p>
      </dsp:txBody>
      <dsp:txXfrm rot="-5400000">
        <a:off x="998984" y="53529"/>
        <a:ext cx="9059168" cy="837061"/>
      </dsp:txXfrm>
    </dsp:sp>
    <dsp:sp modelId="{CA4509E2-DB9B-4FB6-8839-1A81E43B4837}">
      <dsp:nvSpPr>
        <dsp:cNvPr id="0" name=""/>
        <dsp:cNvSpPr/>
      </dsp:nvSpPr>
      <dsp:spPr>
        <a:xfrm rot="5400000">
          <a:off x="-214067" y="1519302"/>
          <a:ext cx="1427118" cy="998983"/>
        </a:xfrm>
        <a:prstGeom prst="chevron">
          <a:avLst/>
        </a:prstGeom>
        <a:gradFill rotWithShape="0">
          <a:gsLst>
            <a:gs pos="0">
              <a:schemeClr val="accent5">
                <a:hueOff val="-7107707"/>
                <a:satOff val="4040"/>
                <a:lumOff val="-3333"/>
                <a:alphaOff val="0"/>
                <a:shade val="85000"/>
                <a:satMod val="130000"/>
              </a:schemeClr>
            </a:gs>
            <a:gs pos="34000">
              <a:schemeClr val="accent5">
                <a:hueOff val="-7107707"/>
                <a:satOff val="4040"/>
                <a:lumOff val="-3333"/>
                <a:alphaOff val="0"/>
                <a:shade val="87000"/>
                <a:satMod val="125000"/>
              </a:schemeClr>
            </a:gs>
            <a:gs pos="70000">
              <a:schemeClr val="accent5">
                <a:hueOff val="-7107707"/>
                <a:satOff val="4040"/>
                <a:lumOff val="-3333"/>
                <a:alphaOff val="0"/>
                <a:tint val="100000"/>
                <a:shade val="90000"/>
                <a:satMod val="130000"/>
              </a:schemeClr>
            </a:gs>
            <a:gs pos="100000">
              <a:schemeClr val="accent5">
                <a:hueOff val="-7107707"/>
                <a:satOff val="4040"/>
                <a:lumOff val="-3333"/>
                <a:alphaOff val="0"/>
                <a:tint val="100000"/>
                <a:shade val="100000"/>
                <a:satMod val="110000"/>
              </a:schemeClr>
            </a:gs>
          </a:gsLst>
          <a:path path="circle">
            <a:fillToRect l="100000" t="100000" r="100000" b="100000"/>
          </a:path>
        </a:gradFill>
        <a:ln w="12700" cap="flat" cmpd="sng" algn="ctr">
          <a:solidFill>
            <a:schemeClr val="accent5">
              <a:hueOff val="-7107707"/>
              <a:satOff val="4040"/>
              <a:lumOff val="-3333"/>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Campaign Coach</a:t>
          </a:r>
          <a:endParaRPr lang="en-US" sz="1300" b="1" kern="1200"/>
        </a:p>
      </dsp:txBody>
      <dsp:txXfrm rot="-5400000">
        <a:off x="1" y="1804727"/>
        <a:ext cx="998983" cy="428135"/>
      </dsp:txXfrm>
    </dsp:sp>
    <dsp:sp modelId="{EEA5BD63-6B63-44E9-A0ED-F32C25095090}">
      <dsp:nvSpPr>
        <dsp:cNvPr id="0" name=""/>
        <dsp:cNvSpPr/>
      </dsp:nvSpPr>
      <dsp:spPr>
        <a:xfrm rot="5400000">
          <a:off x="5087395" y="-2799429"/>
          <a:ext cx="927627" cy="9104451"/>
        </a:xfrm>
        <a:prstGeom prst="round2SameRect">
          <a:avLst/>
        </a:prstGeom>
        <a:solidFill>
          <a:schemeClr val="lt1">
            <a:alpha val="90000"/>
            <a:hueOff val="0"/>
            <a:satOff val="0"/>
            <a:lumOff val="0"/>
            <a:alphaOff val="0"/>
          </a:schemeClr>
        </a:solidFill>
        <a:ln w="12700" cap="flat" cmpd="sng" algn="ctr">
          <a:solidFill>
            <a:schemeClr val="accent5">
              <a:hueOff val="-7107707"/>
              <a:satOff val="4040"/>
              <a:lumOff val="-333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Holds coaching calls, documents progress</a:t>
          </a:r>
        </a:p>
        <a:p>
          <a:pPr marL="228600" lvl="1" indent="-228600" algn="l" defTabSz="889000" rtl="0">
            <a:lnSpc>
              <a:spcPct val="90000"/>
            </a:lnSpc>
            <a:spcBef>
              <a:spcPct val="0"/>
            </a:spcBef>
            <a:spcAft>
              <a:spcPct val="15000"/>
            </a:spcAft>
            <a:buChar char="•"/>
          </a:pPr>
          <a:r>
            <a:rPr lang="en-US" sz="2000" kern="1200"/>
            <a:t>Coaches 1–2 local teams</a:t>
          </a:r>
          <a:endParaRPr lang="en-US" sz="2000" kern="1200">
            <a:latin typeface="Euphemia"/>
          </a:endParaRP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dsp:txBody>
      <dsp:txXfrm rot="-5400000">
        <a:off x="998984" y="1334265"/>
        <a:ext cx="9059168" cy="837061"/>
      </dsp:txXfrm>
    </dsp:sp>
    <dsp:sp modelId="{E8E35340-065F-4C73-B983-9BCB0D51BC0B}">
      <dsp:nvSpPr>
        <dsp:cNvPr id="0" name=""/>
        <dsp:cNvSpPr/>
      </dsp:nvSpPr>
      <dsp:spPr>
        <a:xfrm rot="5400000">
          <a:off x="-214067" y="3083363"/>
          <a:ext cx="1427118" cy="998983"/>
        </a:xfrm>
        <a:prstGeom prst="chevron">
          <a:avLst/>
        </a:prstGeom>
        <a:gradFill rotWithShape="0">
          <a:gsLst>
            <a:gs pos="0">
              <a:schemeClr val="accent5">
                <a:hueOff val="-14215414"/>
                <a:satOff val="8079"/>
                <a:lumOff val="-6667"/>
                <a:alphaOff val="0"/>
                <a:shade val="85000"/>
                <a:satMod val="130000"/>
              </a:schemeClr>
            </a:gs>
            <a:gs pos="34000">
              <a:schemeClr val="accent5">
                <a:hueOff val="-14215414"/>
                <a:satOff val="8079"/>
                <a:lumOff val="-6667"/>
                <a:alphaOff val="0"/>
                <a:shade val="87000"/>
                <a:satMod val="125000"/>
              </a:schemeClr>
            </a:gs>
            <a:gs pos="70000">
              <a:schemeClr val="accent5">
                <a:hueOff val="-14215414"/>
                <a:satOff val="8079"/>
                <a:lumOff val="-6667"/>
                <a:alphaOff val="0"/>
                <a:tint val="100000"/>
                <a:shade val="90000"/>
                <a:satMod val="130000"/>
              </a:schemeClr>
            </a:gs>
            <a:gs pos="100000">
              <a:schemeClr val="accent5">
                <a:hueOff val="-14215414"/>
                <a:satOff val="8079"/>
                <a:lumOff val="-6667"/>
                <a:alphaOff val="0"/>
                <a:tint val="100000"/>
                <a:shade val="100000"/>
                <a:satMod val="110000"/>
              </a:schemeClr>
            </a:gs>
          </a:gsLst>
          <a:path path="circle">
            <a:fillToRect l="100000" t="100000" r="100000" b="100000"/>
          </a:path>
        </a:gradFill>
        <a:ln w="12700" cap="flat" cmpd="sng" algn="ctr">
          <a:solidFill>
            <a:schemeClr val="accent5">
              <a:hueOff val="-14215414"/>
              <a:satOff val="8079"/>
              <a:lumOff val="-6667"/>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Team Lead</a:t>
          </a:r>
          <a:endParaRPr lang="en-US" sz="1300" b="1" kern="1200"/>
        </a:p>
      </dsp:txBody>
      <dsp:txXfrm rot="-5400000">
        <a:off x="1" y="3368788"/>
        <a:ext cx="998983" cy="428135"/>
      </dsp:txXfrm>
    </dsp:sp>
    <dsp:sp modelId="{CE7ED297-AE72-4C37-A2CE-90A0E6CA2709}">
      <dsp:nvSpPr>
        <dsp:cNvPr id="0" name=""/>
        <dsp:cNvSpPr/>
      </dsp:nvSpPr>
      <dsp:spPr>
        <a:xfrm rot="5400000">
          <a:off x="4820322" y="-1201909"/>
          <a:ext cx="1461773" cy="9070037"/>
        </a:xfrm>
        <a:prstGeom prst="round2SameRect">
          <a:avLst/>
        </a:prstGeom>
        <a:solidFill>
          <a:schemeClr val="lt1">
            <a:alpha val="90000"/>
            <a:hueOff val="0"/>
            <a:satOff val="0"/>
            <a:lumOff val="0"/>
            <a:alphaOff val="0"/>
          </a:schemeClr>
        </a:solidFill>
        <a:ln w="12700" cap="flat" cmpd="sng" algn="ctr">
          <a:solidFill>
            <a:schemeClr val="accent5">
              <a:hueOff val="-14215414"/>
              <a:satOff val="8079"/>
              <a:lumOff val="-666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Coordinates team </a:t>
          </a:r>
          <a:r>
            <a:rPr lang="en-US" sz="2000" kern="1200">
              <a:latin typeface="Euphemia"/>
            </a:rPr>
            <a:t>operations, meetings, and roles</a:t>
          </a:r>
        </a:p>
        <a:p>
          <a:pPr marL="228600" lvl="1" indent="-228600" algn="l" defTabSz="889000">
            <a:lnSpc>
              <a:spcPct val="90000"/>
            </a:lnSpc>
            <a:spcBef>
              <a:spcPct val="0"/>
            </a:spcBef>
            <a:spcAft>
              <a:spcPct val="15000"/>
            </a:spcAft>
            <a:buChar char="•"/>
          </a:pPr>
          <a:r>
            <a:rPr lang="en-US" sz="2000" kern="1200">
              <a:latin typeface="Euphemia"/>
            </a:rPr>
            <a:t>Clarifies</a:t>
          </a:r>
          <a:r>
            <a:rPr lang="en-US" sz="2000" kern="1200"/>
            <a:t> team membership and purpose</a:t>
          </a:r>
        </a:p>
        <a:p>
          <a:pPr marL="228600" lvl="1" indent="-228600" algn="l" defTabSz="889000">
            <a:lnSpc>
              <a:spcPct val="90000"/>
            </a:lnSpc>
            <a:spcBef>
              <a:spcPct val="0"/>
            </a:spcBef>
            <a:spcAft>
              <a:spcPct val="15000"/>
            </a:spcAft>
            <a:buChar char="•"/>
          </a:pPr>
          <a:r>
            <a:rPr lang="en-US" sz="2000" kern="1200"/>
            <a:t>Upholds team norms and </a:t>
          </a:r>
          <a:r>
            <a:rPr lang="en-US" sz="2000" kern="1200">
              <a:latin typeface="Euphemia"/>
            </a:rPr>
            <a:t>shared</a:t>
          </a:r>
          <a:r>
            <a:rPr lang="en-US" sz="2000" kern="1200"/>
            <a:t> commitments</a:t>
          </a:r>
        </a:p>
        <a:p>
          <a:pPr marL="228600" lvl="1" indent="-228600" algn="l" defTabSz="889000" rtl="0">
            <a:lnSpc>
              <a:spcPct val="90000"/>
            </a:lnSpc>
            <a:spcBef>
              <a:spcPct val="0"/>
            </a:spcBef>
            <a:spcAft>
              <a:spcPct val="15000"/>
            </a:spcAft>
            <a:buChar char="•"/>
          </a:pPr>
          <a:r>
            <a:rPr lang="en-US" sz="2000" kern="1200"/>
            <a:t>Focus on output, </a:t>
          </a:r>
          <a:r>
            <a:rPr lang="en-US" sz="2000" kern="1200">
              <a:latin typeface="Euphemia"/>
            </a:rPr>
            <a:t>capacity building</a:t>
          </a:r>
          <a:r>
            <a:rPr lang="en-US" sz="2000" kern="1200"/>
            <a:t>, and leadership </a:t>
          </a:r>
          <a:r>
            <a:rPr lang="en-US" sz="2000" kern="1200">
              <a:latin typeface="Euphemia"/>
            </a:rPr>
            <a:t>development</a:t>
          </a:r>
          <a:endParaRPr lang="en-US" sz="2000" kern="1200"/>
        </a:p>
      </dsp:txBody>
      <dsp:txXfrm rot="-5400000">
        <a:off x="1016190" y="2673581"/>
        <a:ext cx="8998679" cy="1319057"/>
      </dsp:txXfrm>
    </dsp:sp>
    <dsp:sp modelId="{FF58DC82-7E60-4388-BE65-F9BBDF5AD736}">
      <dsp:nvSpPr>
        <dsp:cNvPr id="0" name=""/>
        <dsp:cNvSpPr/>
      </dsp:nvSpPr>
      <dsp:spPr>
        <a:xfrm rot="5400000">
          <a:off x="-214067" y="4653393"/>
          <a:ext cx="1427118" cy="998983"/>
        </a:xfrm>
        <a:prstGeom prst="chevron">
          <a:avLst/>
        </a:prstGeom>
        <a:gradFill rotWithShape="0">
          <a:gsLst>
            <a:gs pos="0">
              <a:schemeClr val="accent5">
                <a:hueOff val="-21323121"/>
                <a:satOff val="12119"/>
                <a:lumOff val="-10000"/>
                <a:alphaOff val="0"/>
                <a:shade val="85000"/>
                <a:satMod val="130000"/>
              </a:schemeClr>
            </a:gs>
            <a:gs pos="34000">
              <a:schemeClr val="accent5">
                <a:hueOff val="-21323121"/>
                <a:satOff val="12119"/>
                <a:lumOff val="-10000"/>
                <a:alphaOff val="0"/>
                <a:shade val="87000"/>
                <a:satMod val="125000"/>
              </a:schemeClr>
            </a:gs>
            <a:gs pos="70000">
              <a:schemeClr val="accent5">
                <a:hueOff val="-21323121"/>
                <a:satOff val="12119"/>
                <a:lumOff val="-10000"/>
                <a:alphaOff val="0"/>
                <a:tint val="100000"/>
                <a:shade val="90000"/>
                <a:satMod val="130000"/>
              </a:schemeClr>
            </a:gs>
            <a:gs pos="100000">
              <a:schemeClr val="accent5">
                <a:hueOff val="-21323121"/>
                <a:satOff val="12119"/>
                <a:lumOff val="-10000"/>
                <a:alphaOff val="0"/>
                <a:tint val="100000"/>
                <a:shade val="100000"/>
                <a:satMod val="110000"/>
              </a:schemeClr>
            </a:gs>
          </a:gsLst>
          <a:path path="circle">
            <a:fillToRect l="100000" t="100000" r="100000" b="100000"/>
          </a:path>
        </a:gradFill>
        <a:ln w="12700" cap="flat" cmpd="sng" algn="ctr">
          <a:solidFill>
            <a:schemeClr val="accent5">
              <a:hueOff val="-21323121"/>
              <a:satOff val="12119"/>
              <a:lumOff val="-1000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Team Members</a:t>
          </a:r>
        </a:p>
      </dsp:txBody>
      <dsp:txXfrm rot="-5400000">
        <a:off x="1" y="4938818"/>
        <a:ext cx="998983" cy="428135"/>
      </dsp:txXfrm>
    </dsp:sp>
    <dsp:sp modelId="{9DA59678-881F-4350-9181-9BB20F4A34D8}">
      <dsp:nvSpPr>
        <dsp:cNvPr id="0" name=""/>
        <dsp:cNvSpPr/>
      </dsp:nvSpPr>
      <dsp:spPr>
        <a:xfrm rot="5400000">
          <a:off x="4814353" y="455659"/>
          <a:ext cx="1473711" cy="8894958"/>
        </a:xfrm>
        <a:prstGeom prst="round2Same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a:t>Implements the plan</a:t>
          </a:r>
        </a:p>
        <a:p>
          <a:pPr marL="228600" lvl="1" indent="-228600" algn="l" defTabSz="889000">
            <a:lnSpc>
              <a:spcPct val="90000"/>
            </a:lnSpc>
            <a:spcBef>
              <a:spcPct val="0"/>
            </a:spcBef>
            <a:spcAft>
              <a:spcPct val="15000"/>
            </a:spcAft>
            <a:buChar char="•"/>
          </a:pPr>
          <a:r>
            <a:rPr lang="en-US" sz="2000" kern="1200"/>
            <a:t>Assists in developing added structures</a:t>
          </a:r>
        </a:p>
        <a:p>
          <a:pPr marL="228600" lvl="1" indent="-228600" algn="l" defTabSz="889000">
            <a:lnSpc>
              <a:spcPct val="90000"/>
            </a:lnSpc>
            <a:spcBef>
              <a:spcPct val="0"/>
            </a:spcBef>
            <a:spcAft>
              <a:spcPct val="15000"/>
            </a:spcAft>
            <a:buChar char="•"/>
          </a:pPr>
          <a:r>
            <a:rPr lang="en-US" sz="2000" kern="1200"/>
            <a:t>Attends regular meetings </a:t>
          </a:r>
        </a:p>
        <a:p>
          <a:pPr marL="228600" lvl="1" indent="-228600" algn="l" defTabSz="889000">
            <a:lnSpc>
              <a:spcPct val="90000"/>
            </a:lnSpc>
            <a:spcBef>
              <a:spcPct val="0"/>
            </a:spcBef>
            <a:spcAft>
              <a:spcPct val="15000"/>
            </a:spcAft>
            <a:buChar char="•"/>
          </a:pPr>
          <a:r>
            <a:rPr lang="en-US" sz="2000" kern="1200"/>
            <a:t>Critical in building the base, increasing engagement, and gathering information</a:t>
          </a:r>
        </a:p>
      </dsp:txBody>
      <dsp:txXfrm rot="-5400000">
        <a:off x="1103730" y="4238224"/>
        <a:ext cx="8823017" cy="132982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11/7/2025</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542330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4125113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99499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4a2f8b7dbf_3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4a2f8b7dbf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g14a2f8b7dbf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2560450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984029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23</a:t>
            </a:fld>
            <a:endParaRPr lang="en-US"/>
          </a:p>
        </p:txBody>
      </p:sp>
    </p:spTree>
    <p:extLst>
      <p:ext uri="{BB962C8B-B14F-4D97-AF65-F5344CB8AC3E}">
        <p14:creationId xmlns:p14="http://schemas.microsoft.com/office/powerpoint/2010/main" val="3492478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1468bb3220c_0_2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1468bb3220c_0_2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8" name="Google Shape;1008;g1468bb3220c_0_2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extLst>
      <p:ext uri="{BB962C8B-B14F-4D97-AF65-F5344CB8AC3E}">
        <p14:creationId xmlns:p14="http://schemas.microsoft.com/office/powerpoint/2010/main" val="194791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g1468bb3220c_0_2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0" name="Google Shape;1020;g1468bb3220c_0_2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1" name="Google Shape;1021;g1468bb3220c_0_2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258894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g1468bb3220c_0_2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7" name="Google Shape;1027;g1468bb3220c_0_2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8" name="Google Shape;1028;g1468bb3220c_0_2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1310057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4a2f8b7dbf_3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4a2f8b7dbf_3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g14a2f8b7dbf_3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extLst>
      <p:ext uri="{BB962C8B-B14F-4D97-AF65-F5344CB8AC3E}">
        <p14:creationId xmlns:p14="http://schemas.microsoft.com/office/powerpoint/2010/main" val="1710025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4a2f8b7dbf_3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4a2f8b7dbf_3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14a2f8b7dbf_3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539476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4a2f8b7dbf_3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4a2f8b7dbf_3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g14a2f8b7dbf_3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3762034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4a2f8b7dbf_3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4a2f8b7dbf_3_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g14a2f8b7dbf_3_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30372181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4a2f8b7dbf_3_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4a2f8b7dbf_3_1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g14a2f8b7dbf_3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3787094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4a2f8b7dbf_3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4a2f8b7dbf_3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4a2f8b7dbf_3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extLst>
      <p:ext uri="{BB962C8B-B14F-4D97-AF65-F5344CB8AC3E}">
        <p14:creationId xmlns:p14="http://schemas.microsoft.com/office/powerpoint/2010/main" val="3166396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4a2f8b7dbf_3_1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4a2f8b7dbf_3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14a2f8b7dbf_3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extLst>
      <p:ext uri="{BB962C8B-B14F-4D97-AF65-F5344CB8AC3E}">
        <p14:creationId xmlns:p14="http://schemas.microsoft.com/office/powerpoint/2010/main" val="10777789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37</a:t>
            </a:fld>
            <a:endParaRPr lang="en-US"/>
          </a:p>
        </p:txBody>
      </p:sp>
    </p:spTree>
    <p:extLst>
      <p:ext uri="{BB962C8B-B14F-4D97-AF65-F5344CB8AC3E}">
        <p14:creationId xmlns:p14="http://schemas.microsoft.com/office/powerpoint/2010/main" val="33554436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1331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41</a:t>
            </a:fld>
            <a:endParaRPr lang="en-US"/>
          </a:p>
        </p:txBody>
      </p:sp>
    </p:spTree>
    <p:extLst>
      <p:ext uri="{BB962C8B-B14F-4D97-AF65-F5344CB8AC3E}">
        <p14:creationId xmlns:p14="http://schemas.microsoft.com/office/powerpoint/2010/main" val="1417505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43</a:t>
            </a:fld>
            <a:endParaRPr lang="en-US"/>
          </a:p>
        </p:txBody>
      </p:sp>
    </p:spTree>
    <p:extLst>
      <p:ext uri="{BB962C8B-B14F-4D97-AF65-F5344CB8AC3E}">
        <p14:creationId xmlns:p14="http://schemas.microsoft.com/office/powerpoint/2010/main" val="3220424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1657125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13273160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11/7/2025</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11/7/2025</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11/7/2025</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11/7/2025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11/7/2025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69" name="Google Shape;69;g144fb7c8496_0_72"/>
          <p:cNvSpPr txBox="1">
            <a:spLocks noGrp="1"/>
          </p:cNvSpPr>
          <p:nvPr>
            <p:ph type="title"/>
          </p:nvPr>
        </p:nvSpPr>
        <p:spPr>
          <a:xfrm>
            <a:off x="2868705" y="1"/>
            <a:ext cx="95864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683075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53"/>
        <p:cNvGrpSpPr/>
        <p:nvPr/>
      </p:nvGrpSpPr>
      <p:grpSpPr>
        <a:xfrm>
          <a:off x="0" y="0"/>
          <a:ext cx="0" cy="0"/>
          <a:chOff x="0" y="0"/>
          <a:chExt cx="0" cy="0"/>
        </a:xfrm>
      </p:grpSpPr>
      <p:pic>
        <p:nvPicPr>
          <p:cNvPr id="54" name="Google Shape;54;g144fb7c8496_0_58"/>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55" name="Google Shape;55;g144fb7c8496_0_58"/>
          <p:cNvSpPr txBox="1">
            <a:spLocks noGrp="1"/>
          </p:cNvSpPr>
          <p:nvPr>
            <p:ph type="title"/>
          </p:nvPr>
        </p:nvSpPr>
        <p:spPr>
          <a:xfrm>
            <a:off x="1219200" y="36096"/>
            <a:ext cx="109728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4fb7c8496_0_58"/>
          <p:cNvSpPr txBox="1">
            <a:spLocks noGrp="1"/>
          </p:cNvSpPr>
          <p:nvPr>
            <p:ph type="body" idx="1"/>
          </p:nvPr>
        </p:nvSpPr>
        <p:spPr>
          <a:xfrm>
            <a:off x="609600" y="2351163"/>
            <a:ext cx="109728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4fb7c8496_0_58"/>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3966050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4fb7c8496_0_83"/>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80" name="Google Shape;80;g144fb7c8496_0_83"/>
          <p:cNvSpPr txBox="1">
            <a:spLocks noGrp="1"/>
          </p:cNvSpPr>
          <p:nvPr>
            <p:ph type="title"/>
          </p:nvPr>
        </p:nvSpPr>
        <p:spPr>
          <a:xfrm>
            <a:off x="609600" y="949232"/>
            <a:ext cx="110912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4fb7c8496_0_83"/>
          <p:cNvSpPr>
            <a:spLocks noGrp="1"/>
          </p:cNvSpPr>
          <p:nvPr>
            <p:ph type="dgm" idx="2"/>
          </p:nvPr>
        </p:nvSpPr>
        <p:spPr>
          <a:xfrm>
            <a:off x="609600" y="2235200"/>
            <a:ext cx="110912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4fb7c8496_0_83"/>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3174287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60" name="Google Shape;60;g144fb7c8496_0_63"/>
          <p:cNvSpPr txBox="1">
            <a:spLocks noGrp="1"/>
          </p:cNvSpPr>
          <p:nvPr>
            <p:ph type="title"/>
          </p:nvPr>
        </p:nvSpPr>
        <p:spPr>
          <a:xfrm>
            <a:off x="3502211" y="0"/>
            <a:ext cx="86896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1612162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72" name="Google Shape;72;g144fb7c8496_0_75"/>
          <p:cNvSpPr txBox="1">
            <a:spLocks noGrp="1"/>
          </p:cNvSpPr>
          <p:nvPr>
            <p:ph type="title"/>
          </p:nvPr>
        </p:nvSpPr>
        <p:spPr>
          <a:xfrm>
            <a:off x="609600" y="1063532"/>
            <a:ext cx="109728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1643749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9" name="Google Shape;39;p96"/>
          <p:cNvSpPr txBox="1">
            <a:spLocks noGrp="1"/>
          </p:cNvSpPr>
          <p:nvPr>
            <p:ph type="title"/>
          </p:nvPr>
        </p:nvSpPr>
        <p:spPr>
          <a:xfrm>
            <a:off x="609600" y="11890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1906813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4117012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11/7/2025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20">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99" r:id="rId12"/>
    <p:sldLayoutId id="2147483700" r:id="rId13"/>
    <p:sldLayoutId id="2147483701" r:id="rId14"/>
    <p:sldLayoutId id="2147483702" r:id="rId15"/>
    <p:sldLayoutId id="2147483703" r:id="rId16"/>
    <p:sldLayoutId id="2147483704" r:id="rId17"/>
    <p:sldLayoutId id="2147483705" r:id="rId18"/>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36.png"/><Relationship Id="rId4" Type="http://schemas.microsoft.com/office/2017/04/relationships/track" Target="../media/track1.vtt"/></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6730000" y="639097"/>
            <a:ext cx="4813072" cy="3686015"/>
          </a:xfrm>
        </p:spPr>
        <p:txBody>
          <a:bodyPr vert="horz" lIns="91440" tIns="45720" rIns="91440" bIns="45720" rtlCol="0" anchor="b">
            <a:normAutofit/>
          </a:bodyPr>
          <a:lstStyle/>
          <a:p>
            <a:r>
              <a:rPr lang="en-US" sz="5000" b="1"/>
              <a:t>Organizing on HBCU Campuses </a:t>
            </a:r>
            <a:br>
              <a:rPr lang="en-US" sz="5000" b="1" cap="none"/>
            </a:br>
            <a:br>
              <a:rPr lang="en-US" sz="5000" b="1"/>
            </a:br>
            <a:r>
              <a:rPr lang="en-US" sz="5000" b="1"/>
              <a:t>Day 3</a:t>
            </a:r>
            <a:endParaRPr lang="en-US" sz="5000" b="1" i="1" cap="none"/>
          </a:p>
        </p:txBody>
      </p:sp>
      <p:pic>
        <p:nvPicPr>
          <p:cNvPr id="3" name="Picture 2" descr="Virginia HBCUs Receive $10M for Broadband Expansion">
            <a:extLst>
              <a:ext uri="{FF2B5EF4-FFF2-40B4-BE49-F238E27FC236}">
                <a16:creationId xmlns:a16="http://schemas.microsoft.com/office/drawing/2014/main" id="{A357464F-28C4-171B-2503-750FAC9460E7}"/>
              </a:ext>
            </a:extLst>
          </p:cNvPr>
          <p:cNvPicPr>
            <a:picLocks noChangeAspect="1"/>
          </p:cNvPicPr>
          <p:nvPr/>
        </p:nvPicPr>
        <p:blipFill>
          <a:blip r:embed="rId3"/>
          <a:stretch>
            <a:fillRect/>
          </a:stretch>
        </p:blipFill>
        <p:spPr>
          <a:xfrm>
            <a:off x="633999" y="1740211"/>
            <a:ext cx="5462001" cy="2853895"/>
          </a:xfrm>
          <a:prstGeom prst="rect">
            <a:avLst/>
          </a:prstGeom>
        </p:spPr>
      </p:pic>
    </p:spTree>
    <p:extLst>
      <p:ext uri="{BB962C8B-B14F-4D97-AF65-F5344CB8AC3E}">
        <p14:creationId xmlns:p14="http://schemas.microsoft.com/office/powerpoint/2010/main" val="24717897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401129" y="796106"/>
            <a:ext cx="8422178" cy="1868609"/>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900" b="1"/>
              <a:t>Organizing on HBCU and MSI Campuses</a:t>
            </a:r>
            <a:endParaRPr lang="en-US"/>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268941" y="204055"/>
            <a:ext cx="3143238" cy="3654300"/>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368898" y="4166304"/>
            <a:ext cx="11649635" cy="2117913"/>
          </a:xfrm>
          <a:prstGeom prst="rect">
            <a:avLst/>
          </a:prstGeom>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a:solidFill>
                  <a:schemeClr val="tx1"/>
                </a:solidFill>
                <a:ea typeface="+mj-lt"/>
                <a:cs typeface="+mj-lt"/>
              </a:rPr>
              <a:t>By attending this training, you confirm that you are a NEA affiliate staff member. The information you receive here is only for your use in your capacity as an NEA affiliate staff member.</a:t>
            </a:r>
            <a:endParaRPr lang="en-US">
              <a:solidFill>
                <a:schemeClr val="tx1"/>
              </a:solidFill>
              <a:ea typeface="Calibri Light"/>
              <a:cs typeface="Calibri Light"/>
            </a:endParaRPr>
          </a:p>
          <a:p>
            <a:pPr>
              <a:lnSpc>
                <a:spcPct val="100000"/>
              </a:lnSpc>
            </a:pPr>
            <a:r>
              <a:rPr lang="en-US">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a:t>
            </a:r>
            <a:endParaRPr lang="en-US">
              <a:solidFill>
                <a:schemeClr val="tx1"/>
              </a:solidFill>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290416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pPr>
              <a:buSzPts val="990"/>
            </a:pPr>
            <a:r>
              <a:rPr lang="en-US">
                <a:solidFill>
                  <a:srgbClr val="404040"/>
                </a:solidFill>
              </a:rPr>
              <a:t>Community Agreements Pg 2-3 </a:t>
            </a:r>
            <a:endParaRPr>
              <a:solidFill>
                <a:srgbClr val="404040"/>
              </a:solidFill>
            </a:endParaRPr>
          </a:p>
        </p:txBody>
      </p:sp>
      <p:sp>
        <p:nvSpPr>
          <p:cNvPr id="191" name="Google Shape;191;g1353501599d_0_66"/>
          <p:cNvSpPr txBox="1">
            <a:spLocks noGrp="1"/>
          </p:cNvSpPr>
          <p:nvPr>
            <p:ph idx="1"/>
          </p:nvPr>
        </p:nvSpPr>
        <p:spPr>
          <a:xfrm>
            <a:off x="281795" y="751114"/>
            <a:ext cx="11415623" cy="5117979"/>
          </a:xfrm>
          <a:prstGeom prst="rect">
            <a:avLst/>
          </a:prstGeom>
        </p:spPr>
        <p:txBody>
          <a:bodyPr spcFirstLastPara="1" vert="horz" wrap="square" lIns="91425" tIns="45700" rIns="91425" bIns="45700" rtlCol="0" anchor="t" anchorCtr="0">
            <a:noAutofit/>
          </a:bodyPr>
          <a:lstStyle/>
          <a:p>
            <a:pPr indent="-381000">
              <a:lnSpc>
                <a:spcPct val="115000"/>
              </a:lnSpc>
              <a:spcBef>
                <a:spcPts val="1200"/>
              </a:spcBef>
              <a:buClr>
                <a:schemeClr val="dk1"/>
              </a:buClr>
              <a:buSzPts val="2400"/>
            </a:pPr>
            <a:r>
              <a:rPr lang="en-US" sz="3200" b="1">
                <a:sym typeface="Arial"/>
              </a:rPr>
              <a:t>Awareness and Self-Knowledge</a:t>
            </a:r>
            <a:endParaRPr sz="3200" b="1">
              <a:sym typeface="Arial"/>
            </a:endParaRPr>
          </a:p>
          <a:p>
            <a:pPr indent="-381000">
              <a:lnSpc>
                <a:spcPct val="115000"/>
              </a:lnSpc>
              <a:spcBef>
                <a:spcPts val="0"/>
              </a:spcBef>
              <a:buClr>
                <a:schemeClr val="dk1"/>
              </a:buClr>
              <a:buSzPts val="2400"/>
            </a:pPr>
            <a:r>
              <a:rPr lang="en-US" sz="3200" b="1">
                <a:sym typeface="Arial"/>
              </a:rPr>
              <a:t>Listen for Understanding</a:t>
            </a:r>
            <a:endParaRPr sz="3200" b="1">
              <a:sym typeface="Arial"/>
            </a:endParaRPr>
          </a:p>
          <a:p>
            <a:pPr indent="-330200">
              <a:lnSpc>
                <a:spcPct val="115000"/>
              </a:lnSpc>
              <a:spcBef>
                <a:spcPts val="0"/>
              </a:spcBef>
              <a:buClr>
                <a:schemeClr val="dk1"/>
              </a:buClr>
              <a:buSzPts val="1600"/>
            </a:pPr>
            <a:r>
              <a:rPr lang="en-US" sz="3200" b="1">
                <a:sym typeface="Arial"/>
              </a:rPr>
              <a:t>Be  Gracious </a:t>
            </a:r>
            <a:endParaRPr sz="3200" b="1">
              <a:sym typeface="Arial"/>
            </a:endParaRPr>
          </a:p>
          <a:p>
            <a:pPr indent="-381000">
              <a:lnSpc>
                <a:spcPct val="115000"/>
              </a:lnSpc>
              <a:spcBef>
                <a:spcPts val="0"/>
              </a:spcBef>
              <a:buClr>
                <a:schemeClr val="dk1"/>
              </a:buClr>
              <a:buSzPts val="2400"/>
            </a:pPr>
            <a:r>
              <a:rPr lang="en-US" sz="3200" b="1">
                <a:sym typeface="Arial"/>
              </a:rPr>
              <a:t>Stay Engaged</a:t>
            </a:r>
            <a:endParaRPr sz="3200" b="1">
              <a:sym typeface="Arial"/>
            </a:endParaRPr>
          </a:p>
          <a:p>
            <a:pPr indent="-381000">
              <a:lnSpc>
                <a:spcPct val="115000"/>
              </a:lnSpc>
              <a:spcBef>
                <a:spcPts val="0"/>
              </a:spcBef>
              <a:buClr>
                <a:schemeClr val="dk1"/>
              </a:buClr>
              <a:buSzPts val="2400"/>
            </a:pPr>
            <a:r>
              <a:rPr lang="en-US" sz="3200" b="1">
                <a:sym typeface="Arial"/>
              </a:rPr>
              <a:t>Be Open and Suspend Judgment</a:t>
            </a:r>
            <a:endParaRPr sz="3200" b="1">
              <a:sym typeface="Arial"/>
            </a:endParaRPr>
          </a:p>
          <a:p>
            <a:pPr indent="-381000">
              <a:lnSpc>
                <a:spcPct val="115000"/>
              </a:lnSpc>
              <a:spcBef>
                <a:spcPts val="0"/>
              </a:spcBef>
              <a:buClr>
                <a:schemeClr val="dk1"/>
              </a:buClr>
              <a:buSzPts val="2400"/>
            </a:pPr>
            <a:r>
              <a:rPr lang="en-US" sz="3200" b="1">
                <a:sym typeface="Arial"/>
              </a:rPr>
              <a:t>Say “I”- tell your truth</a:t>
            </a:r>
            <a:endParaRPr sz="3200" b="1">
              <a:sym typeface="Arial"/>
            </a:endParaRPr>
          </a:p>
          <a:p>
            <a:pPr indent="-381000">
              <a:lnSpc>
                <a:spcPct val="115000"/>
              </a:lnSpc>
              <a:spcBef>
                <a:spcPts val="0"/>
              </a:spcBef>
              <a:buClr>
                <a:schemeClr val="dk1"/>
              </a:buClr>
              <a:buSzPts val="2400"/>
            </a:pPr>
            <a:r>
              <a:rPr lang="en-US" sz="3200" b="1">
                <a:sym typeface="Arial"/>
              </a:rPr>
              <a:t>Lean into Discomfort</a:t>
            </a:r>
            <a:endParaRPr sz="3200" b="1">
              <a:sym typeface="Arial"/>
            </a:endParaRPr>
          </a:p>
          <a:p>
            <a:pPr indent="-381000">
              <a:lnSpc>
                <a:spcPct val="115000"/>
              </a:lnSpc>
              <a:spcBef>
                <a:spcPts val="0"/>
              </a:spcBef>
              <a:buClr>
                <a:schemeClr val="dk1"/>
              </a:buClr>
              <a:buSzPts val="2400"/>
            </a:pPr>
            <a:r>
              <a:rPr lang="en-US" sz="3200" b="1">
                <a:sym typeface="Arial"/>
              </a:rPr>
              <a:t>Reach for Empathy</a:t>
            </a:r>
            <a:endParaRPr sz="3200" b="1">
              <a:sym typeface="Arial"/>
            </a:endParaRPr>
          </a:p>
          <a:p>
            <a:pPr indent="-381000">
              <a:lnSpc>
                <a:spcPct val="115000"/>
              </a:lnSpc>
              <a:spcBef>
                <a:spcPts val="0"/>
              </a:spcBef>
              <a:buClr>
                <a:schemeClr val="dk1"/>
              </a:buClr>
              <a:buSzPts val="2400"/>
            </a:pPr>
            <a:r>
              <a:rPr lang="en-US" sz="3200" b="1">
                <a:sym typeface="Arial"/>
              </a:rPr>
              <a:t>Expect non- Resolution and non-Closure</a:t>
            </a:r>
            <a:endParaRPr sz="3200" b="1">
              <a:sym typeface="Arial"/>
            </a:endParaRPr>
          </a:p>
          <a:p>
            <a:pPr marL="0" indent="0">
              <a:spcBef>
                <a:spcPts val="1200"/>
              </a:spcBef>
              <a:buNone/>
            </a:pPr>
            <a:endParaRPr sz="2800"/>
          </a:p>
        </p:txBody>
      </p:sp>
    </p:spTree>
    <p:extLst>
      <p:ext uri="{BB962C8B-B14F-4D97-AF65-F5344CB8AC3E}">
        <p14:creationId xmlns:p14="http://schemas.microsoft.com/office/powerpoint/2010/main" val="1790512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Feedback on Feedback</a:t>
            </a:r>
          </a:p>
        </p:txBody>
      </p:sp>
      <p:sp>
        <p:nvSpPr>
          <p:cNvPr id="3" name="Content Placeholder 2"/>
          <p:cNvSpPr>
            <a:spLocks noGrp="1"/>
          </p:cNvSpPr>
          <p:nvPr>
            <p:ph idx="1"/>
          </p:nvPr>
        </p:nvSpPr>
        <p:spPr/>
        <p:txBody>
          <a:bodyPr vert="horz" lIns="0" tIns="45720" rIns="0" bIns="45720" rtlCol="0" anchor="t">
            <a:normAutofit/>
          </a:bodyPr>
          <a:lstStyle/>
          <a:p>
            <a:endParaRPr lang="en-US" sz="3200">
              <a:ea typeface="Calibri"/>
              <a:cs typeface="Calibri"/>
            </a:endParaRPr>
          </a:p>
          <a:p>
            <a:pPr marL="0" indent="0">
              <a:buNone/>
            </a:pPr>
            <a:endParaRPr lang="en-US" sz="3200"/>
          </a:p>
        </p:txBody>
      </p:sp>
      <p:sp>
        <p:nvSpPr>
          <p:cNvPr id="5" name="Shape 48">
            <a:extLst>
              <a:ext uri="{FF2B5EF4-FFF2-40B4-BE49-F238E27FC236}">
                <a16:creationId xmlns:a16="http://schemas.microsoft.com/office/drawing/2014/main" id="{0E2E6A34-D224-488D-5289-B735509610AF}"/>
              </a:ext>
            </a:extLst>
          </p:cNvPr>
          <p:cNvSpPr txBox="1">
            <a:spLocks/>
          </p:cNvSpPr>
          <p:nvPr/>
        </p:nvSpPr>
        <p:spPr>
          <a:xfrm>
            <a:off x="252249" y="1425024"/>
            <a:ext cx="11312108" cy="5196173"/>
          </a:xfrm>
          <a:prstGeom prst="rect">
            <a:avLst/>
          </a:prstGeom>
          <a:ln>
            <a:noFill/>
          </a:ln>
        </p:spPr>
        <p:txBody>
          <a:bodyPr vert="horz" lIns="121897" tIns="121897" rIns="121897" bIns="121897" rtlCol="0" anchor="t" anchorCtr="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endParaRPr lang="en-US" sz="3200" b="1">
              <a:solidFill>
                <a:srgbClr val="595959"/>
              </a:solidFill>
              <a:latin typeface="Arial" pitchFamily="34" charset="0"/>
              <a:cs typeface="Arial" pitchFamily="34" charset="0"/>
            </a:endParaRPr>
          </a:p>
          <a:p>
            <a:pPr marL="0" indent="0" fontAlgn="base">
              <a:buClrTx/>
              <a:buFont typeface="Calibri" panose="020F0502020204030204" pitchFamily="34" charset="0"/>
              <a:buNone/>
            </a:pPr>
            <a:endParaRPr lang="en-US" b="1">
              <a:solidFill>
                <a:srgbClr val="404040"/>
              </a:solidFill>
              <a:latin typeface="Arial" pitchFamily="34" charset="0"/>
              <a:cs typeface="Arial" pitchFamily="34" charset="0"/>
            </a:endParaRPr>
          </a:p>
          <a:p>
            <a:pPr marL="0" indent="0" fontAlgn="base">
              <a:buClr>
                <a:srgbClr val="D34817"/>
              </a:buClr>
              <a:buNone/>
            </a:pPr>
            <a:endParaRPr lang="en-US" sz="2400" b="1">
              <a:solidFill>
                <a:srgbClr val="404040"/>
              </a:solidFill>
              <a:latin typeface="Arial" pitchFamily="34" charset="0"/>
              <a:cs typeface="Arial" pitchFamily="34" charset="0"/>
            </a:endParaRPr>
          </a:p>
          <a:p>
            <a:pPr marL="0" indent="0" fontAlgn="base">
              <a:buClrTx/>
              <a:buNone/>
            </a:pPr>
            <a:endParaRPr lang="en-US" sz="3600" b="1">
              <a:solidFill>
                <a:srgbClr val="7030A0"/>
              </a:solidFill>
              <a:latin typeface="Arial" pitchFamily="34" charset="0"/>
              <a:cs typeface="Arial" pitchFamily="34" charset="0"/>
            </a:endParaRPr>
          </a:p>
        </p:txBody>
      </p:sp>
      <p:sp>
        <p:nvSpPr>
          <p:cNvPr id="6" name="Google Shape;191;g1353501599d_0_66"/>
          <p:cNvSpPr txBox="1">
            <a:spLocks/>
          </p:cNvSpPr>
          <p:nvPr/>
        </p:nvSpPr>
        <p:spPr>
          <a:xfrm>
            <a:off x="261014" y="1145968"/>
            <a:ext cx="11436404" cy="4723125"/>
          </a:xfrm>
          <a:prstGeom prst="rect">
            <a:avLst/>
          </a:prstGeom>
        </p:spPr>
        <p:txBody>
          <a:bodyPr spcFirstLastPara="1" vert="horz" wrap="square" lIns="91425" tIns="45700" rIns="91425" bIns="45700" rtlCol="0" anchor="t" anchorCtr="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indent="-381000">
              <a:lnSpc>
                <a:spcPct val="115000"/>
              </a:lnSpc>
              <a:buClr>
                <a:schemeClr val="dk1"/>
              </a:buClr>
              <a:buSzPts val="2400"/>
            </a:pPr>
            <a:r>
              <a:rPr lang="en-US" sz="3200">
                <a:sym typeface="Arial"/>
              </a:rPr>
              <a:t>80% Response Rate –  Range 4.2-4.8</a:t>
            </a:r>
          </a:p>
          <a:p>
            <a:pPr marL="0" indent="0">
              <a:lnSpc>
                <a:spcPct val="115000"/>
              </a:lnSpc>
              <a:buClr>
                <a:schemeClr val="dk1"/>
              </a:buClr>
              <a:buSzPts val="2400"/>
              <a:buNone/>
            </a:pPr>
            <a:r>
              <a:rPr lang="en-US" sz="3200">
                <a:sym typeface="Arial"/>
              </a:rPr>
              <a:t>Low was for online resources and high was the facilitator team</a:t>
            </a:r>
            <a:endParaRPr lang="en-US" sz="3200">
              <a:ea typeface="Calibri"/>
              <a:cs typeface="Calibri"/>
            </a:endParaRPr>
          </a:p>
          <a:p>
            <a:pPr marL="0" indent="0">
              <a:lnSpc>
                <a:spcPct val="115000"/>
              </a:lnSpc>
              <a:buClr>
                <a:schemeClr val="dk1"/>
              </a:buClr>
              <a:buSzPts val="2400"/>
              <a:buNone/>
            </a:pPr>
            <a:r>
              <a:rPr lang="en-US" sz="3200">
                <a:sym typeface="Arial"/>
              </a:rPr>
              <a:t>Themes – </a:t>
            </a:r>
            <a:endParaRPr lang="en-US" sz="3200">
              <a:ea typeface="Calibri"/>
              <a:cs typeface="Calibri"/>
            </a:endParaRPr>
          </a:p>
          <a:p>
            <a:pPr marL="0" indent="0">
              <a:lnSpc>
                <a:spcPct val="115000"/>
              </a:lnSpc>
              <a:buClr>
                <a:schemeClr val="dk1"/>
              </a:buClr>
              <a:buSzPts val="2400"/>
              <a:buNone/>
            </a:pPr>
            <a:r>
              <a:rPr lang="en-US" sz="3200">
                <a:sym typeface="Arial"/>
              </a:rPr>
              <a:t>Plus – great adult learning structures (movement, changes, application), engaging content and good discussion</a:t>
            </a:r>
            <a:endParaRPr lang="en-US" sz="3200">
              <a:ea typeface="Calibri"/>
              <a:cs typeface="Calibri"/>
            </a:endParaRPr>
          </a:p>
          <a:p>
            <a:pPr marL="0" indent="0">
              <a:lnSpc>
                <a:spcPct val="115000"/>
              </a:lnSpc>
              <a:buClr>
                <a:schemeClr val="dk1"/>
              </a:buClr>
              <a:buSzPts val="2400"/>
              <a:buNone/>
            </a:pPr>
            <a:r>
              <a:rPr lang="en-US" sz="3200">
                <a:sym typeface="Arial"/>
              </a:rPr>
              <a:t>Delta – side conversations and the room temperature</a:t>
            </a:r>
            <a:endParaRPr lang="en-US" sz="3200">
              <a:ea typeface="Calibri"/>
              <a:cs typeface="Calibri"/>
            </a:endParaRPr>
          </a:p>
          <a:p>
            <a:pPr marL="0" indent="0">
              <a:buFont typeface="Calibri" panose="020F0502020204030204" pitchFamily="34" charset="0"/>
              <a:buNone/>
            </a:pPr>
            <a:endParaRPr lang="en-US" sz="2800"/>
          </a:p>
        </p:txBody>
      </p:sp>
    </p:spTree>
    <p:extLst>
      <p:ext uri="{BB962C8B-B14F-4D97-AF65-F5344CB8AC3E}">
        <p14:creationId xmlns:p14="http://schemas.microsoft.com/office/powerpoint/2010/main" val="3645201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785" y="106494"/>
            <a:ext cx="11484633" cy="702303"/>
          </a:xfrm>
        </p:spPr>
        <p:txBody>
          <a:bodyPr>
            <a:normAutofit fontScale="90000"/>
          </a:bodyPr>
          <a:lstStyle/>
          <a:p>
            <a:r>
              <a:rPr lang="en-US"/>
              <a:t>Your words</a:t>
            </a:r>
          </a:p>
        </p:txBody>
      </p:sp>
      <p:sp>
        <p:nvSpPr>
          <p:cNvPr id="3" name="Content Placeholder 2"/>
          <p:cNvSpPr>
            <a:spLocks noGrp="1"/>
          </p:cNvSpPr>
          <p:nvPr>
            <p:ph idx="1"/>
          </p:nvPr>
        </p:nvSpPr>
        <p:spPr>
          <a:xfrm>
            <a:off x="212785" y="988906"/>
            <a:ext cx="11484633" cy="5273101"/>
          </a:xfrm>
        </p:spPr>
        <p:txBody>
          <a:bodyPr vert="horz" lIns="0" tIns="45720" rIns="0" bIns="45720" rtlCol="0" anchor="t">
            <a:noAutofit/>
          </a:bodyPr>
          <a:lstStyle/>
          <a:p>
            <a:pPr marL="0" indent="0">
              <a:buNone/>
            </a:pPr>
            <a:endParaRPr lang="en-US" sz="2800">
              <a:solidFill>
                <a:srgbClr val="404040"/>
              </a:solidFill>
              <a:latin typeface="Calibri"/>
              <a:ea typeface="Calibri"/>
              <a:cs typeface="Calibri"/>
            </a:endParaRPr>
          </a:p>
          <a:p>
            <a:pPr marL="0" indent="0">
              <a:buNone/>
            </a:pPr>
            <a:endParaRPr lang="en-US" sz="1100">
              <a:solidFill>
                <a:srgbClr val="212121"/>
              </a:solidFill>
              <a:latin typeface="Segoe UI"/>
              <a:cs typeface="Segoe UI"/>
            </a:endParaRPr>
          </a:p>
          <a:p>
            <a:pPr marL="0" indent="0">
              <a:buNone/>
            </a:pPr>
            <a:endParaRPr lang="en-US" sz="1100">
              <a:solidFill>
                <a:srgbClr val="212121"/>
              </a:solidFill>
              <a:latin typeface="Segoe UI"/>
              <a:cs typeface="Segoe UI"/>
            </a:endParaRPr>
          </a:p>
        </p:txBody>
      </p:sp>
      <p:sp>
        <p:nvSpPr>
          <p:cNvPr id="4" name="TextBox 3">
            <a:extLst>
              <a:ext uri="{FF2B5EF4-FFF2-40B4-BE49-F238E27FC236}">
                <a16:creationId xmlns:a16="http://schemas.microsoft.com/office/drawing/2014/main" id="{B0483620-BB66-5C54-4E33-71AC7B132F2F}"/>
              </a:ext>
            </a:extLst>
          </p:cNvPr>
          <p:cNvSpPr txBox="1"/>
          <p:nvPr/>
        </p:nvSpPr>
        <p:spPr>
          <a:xfrm>
            <a:off x="290946" y="810492"/>
            <a:ext cx="11173689"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212121"/>
                </a:solidFill>
                <a:latin typeface="Calibri"/>
                <a:ea typeface="Segoe UI"/>
                <a:cs typeface="Segoe UI"/>
              </a:rPr>
              <a:t>Appreciated hearing new voices today and learning from other people's perspectives and experiences. My debrief with my own students went well. Their overall energy and engagement increased and I feel joy knowing they had positive overall topics to share and discuss. I have about 2-3 generating thoughts of what next steps could be when we return, and the wheels are turning for others, I believe. Grateful they have taken advantage of the opportunity. It has definitely been interesting being in this </a:t>
            </a:r>
            <a:r>
              <a:rPr lang="en-US" sz="2400" err="1">
                <a:solidFill>
                  <a:srgbClr val="212121"/>
                </a:solidFill>
                <a:latin typeface="Calibri"/>
                <a:ea typeface="Segoe UI"/>
                <a:cs typeface="Segoe UI"/>
              </a:rPr>
              <a:t>UniServ</a:t>
            </a:r>
            <a:r>
              <a:rPr lang="en-US" sz="2400">
                <a:solidFill>
                  <a:srgbClr val="212121"/>
                </a:solidFill>
                <a:latin typeface="Calibri"/>
                <a:ea typeface="Segoe UI"/>
                <a:cs typeface="Segoe UI"/>
              </a:rPr>
              <a:t> academy in comparison to the several others I have attended with just staff.</a:t>
            </a:r>
            <a:endParaRPr lang="en-US" sz="2400">
              <a:latin typeface="Calibri"/>
              <a:ea typeface="Calibri"/>
              <a:cs typeface="Calibri"/>
            </a:endParaRPr>
          </a:p>
          <a:p>
            <a:endParaRPr lang="en-US" sz="2400">
              <a:solidFill>
                <a:srgbClr val="212121"/>
              </a:solidFill>
              <a:latin typeface="Calibri"/>
              <a:ea typeface="Calibri" panose="020F0502020204030204"/>
              <a:cs typeface="Segoe UI"/>
            </a:endParaRPr>
          </a:p>
          <a:p>
            <a:r>
              <a:rPr lang="en-US" sz="2400">
                <a:solidFill>
                  <a:srgbClr val="212121"/>
                </a:solidFill>
                <a:latin typeface="Calibri"/>
                <a:ea typeface="Calibri" panose="020F0502020204030204"/>
                <a:cs typeface="Segoe UI"/>
              </a:rPr>
              <a:t>Altering the plan to help the group understand and apply the analysis tool was beneficial.</a:t>
            </a:r>
          </a:p>
          <a:p>
            <a:endParaRPr lang="en-US" sz="2400">
              <a:solidFill>
                <a:srgbClr val="212121"/>
              </a:solidFill>
              <a:ea typeface="Calibri" panose="020F0502020204030204"/>
              <a:cs typeface="Segoe UI"/>
            </a:endParaRPr>
          </a:p>
          <a:p>
            <a:r>
              <a:rPr lang="en-US" sz="2400">
                <a:solidFill>
                  <a:srgbClr val="212121"/>
                </a:solidFill>
                <a:latin typeface="Calibri"/>
                <a:ea typeface="Calibri" panose="020F0502020204030204"/>
                <a:cs typeface="Segoe UI"/>
              </a:rPr>
              <a:t>It was good to practice with the students. We must remember we are still educators and it’s imperative to utilize every opportunity to increase skills. The move to another room was smooth and appreciative. Putting the affinity groups together was huge. Keep that energy!!</a:t>
            </a:r>
            <a:endParaRPr lang="en-US" sz="2400">
              <a:latin typeface="Calibri"/>
              <a:ea typeface="Calibri"/>
              <a:cs typeface="Calibri"/>
            </a:endParaRPr>
          </a:p>
          <a:p>
            <a:pPr algn="ctr"/>
            <a:endParaRPr lang="en-US" sz="2400">
              <a:ea typeface="Calibri" panose="020F0502020204030204"/>
              <a:cs typeface="Calibri" panose="020F0502020204030204"/>
            </a:endParaRPr>
          </a:p>
        </p:txBody>
      </p:sp>
    </p:spTree>
    <p:extLst>
      <p:ext uri="{BB962C8B-B14F-4D97-AF65-F5344CB8AC3E}">
        <p14:creationId xmlns:p14="http://schemas.microsoft.com/office/powerpoint/2010/main" val="3221547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Arial"/>
                <a:cs typeface="Arial"/>
              </a:rPr>
              <a:t>Overview of Today’s Learning</a:t>
            </a:r>
          </a:p>
        </p:txBody>
      </p:sp>
      <p:sp>
        <p:nvSpPr>
          <p:cNvPr id="48" name="Shape 48"/>
          <p:cNvSpPr txBox="1">
            <a:spLocks noGrp="1"/>
          </p:cNvSpPr>
          <p:nvPr>
            <p:ph type="body" idx="1"/>
          </p:nvPr>
        </p:nvSpPr>
        <p:spPr>
          <a:xfrm>
            <a:off x="252249" y="1425024"/>
            <a:ext cx="6881719" cy="5196173"/>
          </a:xfrm>
          <a:prstGeom prst="rect">
            <a:avLst/>
          </a:prstGeom>
          <a:ln>
            <a:noFill/>
          </a:ln>
        </p:spPr>
        <p:txBody>
          <a:bodyPr lIns="121897" tIns="121897" rIns="121897" bIns="121897" anchor="t" anchorCtr="0">
            <a:noAutofit/>
          </a:bodyPr>
          <a:lstStyle/>
          <a:p>
            <a:pPr>
              <a:buFont typeface="Arial" panose="020F0502020204030204" pitchFamily="34" charset="0"/>
              <a:buChar char="•"/>
            </a:pPr>
            <a:r>
              <a:rPr lang="en-US" sz="5400">
                <a:solidFill>
                  <a:schemeClr val="tx1">
                    <a:lumMod val="65000"/>
                    <a:lumOff val="35000"/>
                  </a:schemeClr>
                </a:solidFill>
                <a:ea typeface="+mn-lt"/>
                <a:cs typeface="+mn-lt"/>
              </a:rPr>
              <a:t>Demand, Target, Tactics, and Escalation</a:t>
            </a:r>
            <a:endParaRPr lang="en-US">
              <a:solidFill>
                <a:schemeClr val="tx1">
                  <a:lumMod val="65000"/>
                  <a:lumOff val="35000"/>
                </a:schemeClr>
              </a:solidFill>
            </a:endParaRPr>
          </a:p>
          <a:p>
            <a:pPr>
              <a:buFont typeface="Arial" panose="020F0502020204030204" pitchFamily="34" charset="0"/>
              <a:buChar char="•"/>
            </a:pPr>
            <a:r>
              <a:rPr lang="en-US" sz="5400">
                <a:solidFill>
                  <a:schemeClr val="tx1">
                    <a:lumMod val="65000"/>
                    <a:lumOff val="35000"/>
                  </a:schemeClr>
                </a:solidFill>
                <a:ea typeface="+mn-lt"/>
                <a:cs typeface="+mn-lt"/>
              </a:rPr>
              <a:t>Team Campaign Design and Presentations</a:t>
            </a:r>
          </a:p>
        </p:txBody>
      </p:sp>
      <p:sp>
        <p:nvSpPr>
          <p:cNvPr id="3" name="Rectangle 2"/>
          <p:cNvSpPr/>
          <p:nvPr/>
        </p:nvSpPr>
        <p:spPr>
          <a:xfrm>
            <a:off x="8293540" y="1497913"/>
            <a:ext cx="2063385" cy="707886"/>
          </a:xfrm>
          <a:prstGeom prst="rect">
            <a:avLst/>
          </a:prstGeom>
        </p:spPr>
        <p:txBody>
          <a:bodyPr wrap="none">
            <a:spAutoFit/>
          </a:bodyPr>
          <a:lstStyle/>
          <a:p>
            <a:pPr fontAlgn="base"/>
            <a:r>
              <a:rPr lang="en-US" sz="4000" b="1">
                <a:solidFill>
                  <a:srgbClr val="002060"/>
                </a:solidFill>
                <a:latin typeface="Arial" pitchFamily="34" charset="0"/>
                <a:cs typeface="Arial" pitchFamily="34" charset="0"/>
              </a:rPr>
              <a:t>Agenda</a:t>
            </a: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360" y="1323833"/>
            <a:ext cx="3659040" cy="427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320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14a2f8b7dbf_3_0"/>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r>
              <a:rPr lang="en-US"/>
              <a:t>Today, we build campaigns!</a:t>
            </a:r>
            <a:endParaRPr/>
          </a:p>
        </p:txBody>
      </p:sp>
      <p:sp>
        <p:nvSpPr>
          <p:cNvPr id="2" name="Content Placeholder 1"/>
          <p:cNvSpPr>
            <a:spLocks noGrp="1"/>
          </p:cNvSpPr>
          <p:nvPr>
            <p:ph idx="1"/>
          </p:nvPr>
        </p:nvSpPr>
        <p:spPr/>
        <p:txBody>
          <a:bodyPr/>
          <a:lstStyle/>
          <a:p>
            <a:endParaRPr lang="en-US"/>
          </a:p>
        </p:txBody>
      </p:sp>
      <p:pic>
        <p:nvPicPr>
          <p:cNvPr id="174" name="Google Shape;174;g14a2f8b7dbf_3_0"/>
          <p:cNvPicPr preferRelativeResize="0"/>
          <p:nvPr/>
        </p:nvPicPr>
        <p:blipFill>
          <a:blip r:embed="rId3">
            <a:alphaModFix/>
          </a:blip>
          <a:stretch>
            <a:fillRect/>
          </a:stretch>
        </p:blipFill>
        <p:spPr>
          <a:xfrm>
            <a:off x="2639301" y="1830501"/>
            <a:ext cx="7116627" cy="4632451"/>
          </a:xfrm>
          <a:prstGeom prst="rect">
            <a:avLst/>
          </a:prstGeom>
          <a:noFill/>
          <a:ln>
            <a:noFill/>
          </a:ln>
        </p:spPr>
      </p:pic>
    </p:spTree>
    <p:extLst>
      <p:ext uri="{BB962C8B-B14F-4D97-AF65-F5344CB8AC3E}">
        <p14:creationId xmlns:p14="http://schemas.microsoft.com/office/powerpoint/2010/main" val="2172369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A4808-3648-0727-C8E4-A102525CCF2E}"/>
              </a:ext>
            </a:extLst>
          </p:cNvPr>
          <p:cNvSpPr>
            <a:spLocks noGrp="1"/>
          </p:cNvSpPr>
          <p:nvPr>
            <p:ph type="title"/>
          </p:nvPr>
        </p:nvSpPr>
        <p:spPr/>
        <p:txBody>
          <a:bodyPr/>
          <a:lstStyle/>
          <a:p>
            <a:r>
              <a:rPr lang="en-US" b="1">
                <a:ea typeface="Calibri Light"/>
                <a:cs typeface="Calibri Light"/>
              </a:rPr>
              <a:t>Ellen and Albert</a:t>
            </a:r>
            <a:endParaRPr lang="en-US" b="1"/>
          </a:p>
        </p:txBody>
      </p:sp>
      <p:sp>
        <p:nvSpPr>
          <p:cNvPr id="3" name="Content Placeholder 2">
            <a:extLst>
              <a:ext uri="{FF2B5EF4-FFF2-40B4-BE49-F238E27FC236}">
                <a16:creationId xmlns:a16="http://schemas.microsoft.com/office/drawing/2014/main" id="{AAA01BFE-62A8-36CD-2B1D-F693425109E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72736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8508" y="4959740"/>
            <a:ext cx="11586293" cy="1462659"/>
          </a:xfrm>
          <a:solidFill>
            <a:schemeClr val="bg1"/>
          </a:solidFill>
        </p:spPr>
        <p:txBody>
          <a:bodyPr>
            <a:normAutofit/>
          </a:bodyPr>
          <a:lstStyle/>
          <a:p>
            <a:pPr algn="ctr"/>
            <a:r>
              <a:rPr lang="en-US" sz="5400" b="1"/>
              <a:t>What does a Loving Community </a:t>
            </a:r>
            <a:br>
              <a:rPr lang="en-US" sz="5400" b="1"/>
            </a:br>
            <a:r>
              <a:rPr lang="en-US" sz="5400" b="1"/>
              <a:t>or School look like?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9040" y="2296160"/>
            <a:ext cx="6358784" cy="3876040"/>
          </a:xfrm>
        </p:spPr>
        <p:txBody>
          <a:bodyPr vert="horz" lIns="91440" tIns="45720" rIns="91440" bIns="45720" rtlCol="0" anchor="t">
            <a:normAutofit/>
          </a:bodyPr>
          <a:lstStyle/>
          <a:p>
            <a:pPr marL="0" indent="0">
              <a:buNone/>
            </a:pPr>
            <a:r>
              <a:rPr lang="en-US" sz="4800"/>
              <a:t>What we focus on matters. </a:t>
            </a:r>
          </a:p>
        </p:txBody>
      </p:sp>
    </p:spTree>
    <p:extLst>
      <p:ext uri="{BB962C8B-B14F-4D97-AF65-F5344CB8AC3E}">
        <p14:creationId xmlns:p14="http://schemas.microsoft.com/office/powerpoint/2010/main" val="3158416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573" y="1334348"/>
            <a:ext cx="11704320" cy="4789838"/>
          </a:xfrm>
        </p:spPr>
        <p:txBody>
          <a:bodyPr vert="horz" lIns="91440" tIns="45720" rIns="91440" bIns="45720" rtlCol="0" anchor="t">
            <a:normAutofit/>
          </a:bodyPr>
          <a:lstStyle/>
          <a:p>
            <a:pPr marL="246380" indent="-246380"/>
            <a:r>
              <a:rPr lang="en-US" sz="4000"/>
              <a:t>We have to recruit 250,000 new members a year just to maintain current levels of union density.  (Necessary) </a:t>
            </a:r>
            <a:endParaRPr lang="en-US"/>
          </a:p>
          <a:p>
            <a:pPr marL="246380" indent="-246380"/>
            <a:endParaRPr lang="en-US" sz="4000"/>
          </a:p>
          <a:p>
            <a:pPr marL="246380" indent="-246380"/>
            <a:r>
              <a:rPr lang="en-US" sz="4000"/>
              <a:t>Maintenance does not build. </a:t>
            </a:r>
            <a:br>
              <a:rPr lang="en-US" sz="4000"/>
            </a:br>
            <a:r>
              <a:rPr lang="en-US" sz="4000"/>
              <a:t>(Not Sufficient)</a:t>
            </a:r>
          </a:p>
        </p:txBody>
      </p:sp>
      <p:sp>
        <p:nvSpPr>
          <p:cNvPr id="5" name="Title 1"/>
          <p:cNvSpPr txBox="1">
            <a:spLocks/>
          </p:cNvSpPr>
          <p:nvPr/>
        </p:nvSpPr>
        <p:spPr>
          <a:xfrm>
            <a:off x="536683" y="475828"/>
            <a:ext cx="10692129" cy="628227"/>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6000" b="1"/>
              <a:t>Base Building Matters</a:t>
            </a:r>
          </a:p>
        </p:txBody>
      </p:sp>
    </p:spTree>
    <p:extLst>
      <p:ext uri="{BB962C8B-B14F-4D97-AF65-F5344CB8AC3E}">
        <p14:creationId xmlns:p14="http://schemas.microsoft.com/office/powerpoint/2010/main" val="672214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17F15CF-2C25-2AD5-5B65-D83655877684}"/>
              </a:ext>
            </a:extLst>
          </p:cNvPr>
          <p:cNvSpPr>
            <a:spLocks noGrp="1"/>
          </p:cNvSpPr>
          <p:nvPr>
            <p:ph type="title"/>
          </p:nvPr>
        </p:nvSpPr>
        <p:spPr>
          <a:xfrm>
            <a:off x="707718" y="254925"/>
            <a:ext cx="11331777" cy="668867"/>
          </a:xfrm>
        </p:spPr>
        <p:txBody>
          <a:bodyPr>
            <a:noAutofit/>
          </a:bodyPr>
          <a:lstStyle/>
          <a:p>
            <a:r>
              <a:rPr lang="en-US" sz="5400" b="1"/>
              <a:t>Why Base Building Matters </a:t>
            </a:r>
          </a:p>
        </p:txBody>
      </p:sp>
      <p:sp>
        <p:nvSpPr>
          <p:cNvPr id="13" name="Content Placeholder 2">
            <a:extLst>
              <a:ext uri="{FF2B5EF4-FFF2-40B4-BE49-F238E27FC236}">
                <a16:creationId xmlns:a16="http://schemas.microsoft.com/office/drawing/2014/main" id="{2588BD49-358F-5827-CB2F-40E6D660C402}"/>
              </a:ext>
            </a:extLst>
          </p:cNvPr>
          <p:cNvSpPr>
            <a:spLocks noGrp="1"/>
          </p:cNvSpPr>
          <p:nvPr>
            <p:ph idx="1"/>
          </p:nvPr>
        </p:nvSpPr>
        <p:spPr>
          <a:xfrm>
            <a:off x="27894" y="1323589"/>
            <a:ext cx="12165200" cy="4572000"/>
          </a:xfrm>
        </p:spPr>
        <p:txBody>
          <a:bodyPr vert="horz" lIns="91440" tIns="45720" rIns="91440" bIns="45720" rtlCol="0" anchor="t">
            <a:normAutofit fontScale="92500"/>
          </a:bodyPr>
          <a:lstStyle/>
          <a:p>
            <a:pPr marL="246380" indent="-246380"/>
            <a:r>
              <a:rPr lang="en-US" sz="4000"/>
              <a:t>Increased membership and density isn't just about numbers, it's about the power to make systemic change through working together.</a:t>
            </a:r>
            <a:endParaRPr lang="en-US" sz="4000">
              <a:ea typeface="Calibri"/>
              <a:cs typeface="Calibri"/>
            </a:endParaRPr>
          </a:p>
          <a:p>
            <a:pPr marL="246380" indent="-246380"/>
            <a:r>
              <a:rPr lang="en-US" sz="4000"/>
              <a:t>With high member density, we can claim the power to make the big decisions that will shape the changes that impact our lives in the years to come.  </a:t>
            </a:r>
            <a:r>
              <a:rPr lang="en-US" sz="4400"/>
              <a:t> </a:t>
            </a:r>
          </a:p>
          <a:p>
            <a:pPr marL="246380" indent="-246380"/>
            <a:r>
              <a:rPr lang="en-US" sz="5400"/>
              <a:t>IF WE ARE WILLING TO ACT IN CERTAIN WAYS</a:t>
            </a:r>
            <a:endParaRPr lang="en-US" sz="5400">
              <a:ea typeface="Calibri"/>
              <a:cs typeface="Calibri"/>
            </a:endParaRPr>
          </a:p>
          <a:p>
            <a:pPr marL="0" indent="0">
              <a:buNone/>
            </a:pPr>
            <a:endParaRPr lang="en-US" sz="5400">
              <a:ea typeface="Calibri"/>
              <a:cs typeface="Calibri"/>
            </a:endParaRPr>
          </a:p>
        </p:txBody>
      </p:sp>
    </p:spTree>
    <p:extLst>
      <p:ext uri="{BB962C8B-B14F-4D97-AF65-F5344CB8AC3E}">
        <p14:creationId xmlns:p14="http://schemas.microsoft.com/office/powerpoint/2010/main" val="2991108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07" y="272183"/>
            <a:ext cx="11783385" cy="672011"/>
          </a:xfrm>
        </p:spPr>
        <p:txBody>
          <a:bodyPr>
            <a:normAutofit fontScale="90000"/>
          </a:bodyPr>
          <a:lstStyle/>
          <a:p>
            <a:r>
              <a:rPr lang="en-US" b="1">
                <a:ea typeface="Calibri Light"/>
                <a:cs typeface="Calibri Light"/>
              </a:rPr>
              <a:t>Which Theory Builds Power? </a:t>
            </a:r>
          </a:p>
        </p:txBody>
      </p:sp>
      <p:sp>
        <p:nvSpPr>
          <p:cNvPr id="3" name="Content Placeholder 2"/>
          <p:cNvSpPr>
            <a:spLocks noGrp="1"/>
          </p:cNvSpPr>
          <p:nvPr>
            <p:ph idx="1"/>
          </p:nvPr>
        </p:nvSpPr>
        <p:spPr>
          <a:xfrm>
            <a:off x="298536" y="894344"/>
            <a:ext cx="11792366" cy="5615291"/>
          </a:xfrm>
        </p:spPr>
        <p:txBody>
          <a:bodyPr vert="horz" lIns="0" tIns="45720" rIns="0" bIns="45720" rtlCol="0" anchor="t">
            <a:noAutofit/>
          </a:bodyPr>
          <a:lstStyle/>
          <a:p>
            <a:pPr marL="0" indent="0">
              <a:buNone/>
            </a:pPr>
            <a:r>
              <a:rPr lang="en-US" sz="2400" b="1"/>
              <a:t>Advocacy “</a:t>
            </a:r>
            <a:r>
              <a:rPr lang="en-US" sz="2400"/>
              <a:t>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endParaRPr lang="en-US" sz="2400">
              <a:ea typeface="Calibri"/>
              <a:cs typeface="Calibri"/>
            </a:endParaRPr>
          </a:p>
          <a:p>
            <a:pPr marL="0" indent="0">
              <a:buNone/>
            </a:pPr>
            <a:r>
              <a:rPr lang="en-US" sz="2400" b="1"/>
              <a:t>Mobilizing </a:t>
            </a:r>
            <a:r>
              <a:rPr lang="en-US" sz="2400"/>
              <a:t>“..., by contrast, activates an already-convinced membership. Mobilizing encourages those who already support a cause or a mission to take action to defend their belief—for example, by attending a protest, wearing a button, or signing a petition.”</a:t>
            </a:r>
            <a:endParaRPr lang="en-US" sz="2400">
              <a:ea typeface="Calibri"/>
              <a:cs typeface="Calibri"/>
            </a:endParaRPr>
          </a:p>
          <a:p>
            <a:pPr marL="0" indent="0">
              <a:buNone/>
            </a:pPr>
            <a:r>
              <a:rPr lang="en-US" sz="2400" b="1"/>
              <a:t>Organizing </a:t>
            </a:r>
            <a:r>
              <a:rPr lang="en-US" sz="2400"/>
              <a:t>“...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endParaRPr lang="en-US" sz="2400">
              <a:ea typeface="Calibri"/>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spTree>
    <p:extLst>
      <p:ext uri="{BB962C8B-B14F-4D97-AF65-F5344CB8AC3E}">
        <p14:creationId xmlns:p14="http://schemas.microsoft.com/office/powerpoint/2010/main" val="3546162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95024" y="177800"/>
            <a:ext cx="10036312" cy="4660530"/>
          </a:xfrm>
        </p:spPr>
        <p:txBody>
          <a:bodyPr>
            <a:normAutofit/>
          </a:bodyPr>
          <a:lstStyle/>
          <a:p>
            <a:r>
              <a:rPr lang="en-US" b="1"/>
              <a:t>Advocacy</a:t>
            </a:r>
            <a:r>
              <a:rPr lang="en-US"/>
              <a:t> is about – using expertise. </a:t>
            </a:r>
            <a:br>
              <a:rPr lang="en-US"/>
            </a:br>
            <a:r>
              <a:rPr lang="en-US" b="1"/>
              <a:t>Mobilizing</a:t>
            </a:r>
            <a:r>
              <a:rPr lang="en-US"/>
              <a:t> is about – engaging the already committed. </a:t>
            </a:r>
            <a:br>
              <a:rPr lang="en-US"/>
            </a:br>
            <a:br>
              <a:rPr lang="en-US"/>
            </a:br>
            <a:r>
              <a:rPr lang="en-US"/>
              <a:t>These are necessary, but not sufficient to build the power we need. </a:t>
            </a:r>
          </a:p>
        </p:txBody>
      </p:sp>
    </p:spTree>
    <p:extLst>
      <p:ext uri="{BB962C8B-B14F-4D97-AF65-F5344CB8AC3E}">
        <p14:creationId xmlns:p14="http://schemas.microsoft.com/office/powerpoint/2010/main" val="744325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2266091" y="1139086"/>
            <a:ext cx="8190717" cy="44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8907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4F3A0-F82B-7246-1353-F446FC4DAD99}"/>
              </a:ext>
            </a:extLst>
          </p:cNvPr>
          <p:cNvSpPr>
            <a:spLocks noGrp="1"/>
          </p:cNvSpPr>
          <p:nvPr>
            <p:ph type="title"/>
          </p:nvPr>
        </p:nvSpPr>
        <p:spPr>
          <a:xfrm>
            <a:off x="691149" y="4550229"/>
            <a:ext cx="11309123" cy="1076705"/>
          </a:xfrm>
        </p:spPr>
        <p:txBody>
          <a:bodyPr vert="horz" lIns="91440" tIns="45720" rIns="91440" bIns="45720" rtlCol="0" anchor="b">
            <a:normAutofit/>
          </a:bodyPr>
          <a:lstStyle/>
          <a:p>
            <a:r>
              <a:rPr lang="en-US" sz="3300">
                <a:solidFill>
                  <a:schemeClr val="tx1">
                    <a:lumMod val="85000"/>
                    <a:lumOff val="15000"/>
                  </a:schemeClr>
                </a:solidFill>
              </a:rPr>
              <a:t>The Campaign to Promote, Protect, and Strengthen Public Education</a:t>
            </a:r>
          </a:p>
        </p:txBody>
      </p:sp>
      <p:pic>
        <p:nvPicPr>
          <p:cNvPr id="5" name="Content Placeholder 4" descr="A group of people holding signs&#10;&#10;AI-generated content may be incorrect.">
            <a:extLst>
              <a:ext uri="{FF2B5EF4-FFF2-40B4-BE49-F238E27FC236}">
                <a16:creationId xmlns:a16="http://schemas.microsoft.com/office/drawing/2014/main" id="{91B1945A-3621-DFB2-3E07-1FA412C5CEF2}"/>
              </a:ext>
            </a:extLst>
          </p:cNvPr>
          <p:cNvPicPr>
            <a:picLocks noGrp="1" noChangeAspect="1"/>
          </p:cNvPicPr>
          <p:nvPr>
            <p:ph idx="1"/>
          </p:nvPr>
        </p:nvPicPr>
        <p:blipFill>
          <a:blip r:embed="rId2"/>
          <a:stretch>
            <a:fillRect/>
          </a:stretch>
        </p:blipFill>
        <p:spPr>
          <a:xfrm>
            <a:off x="635457" y="1011000"/>
            <a:ext cx="5131653" cy="2860896"/>
          </a:xfrm>
          <a:prstGeom prst="rect">
            <a:avLst/>
          </a:prstGeom>
        </p:spPr>
      </p:pic>
      <p:pic>
        <p:nvPicPr>
          <p:cNvPr id="3" name="Content Placeholder 3" descr="A qr code with a dinosaur&#10;&#10;AI-generated content may be incorrect.">
            <a:extLst>
              <a:ext uri="{FF2B5EF4-FFF2-40B4-BE49-F238E27FC236}">
                <a16:creationId xmlns:a16="http://schemas.microsoft.com/office/drawing/2014/main" id="{61FB8931-1B22-87C7-9B1B-1F6F47E114EE}"/>
              </a:ext>
            </a:extLst>
          </p:cNvPr>
          <p:cNvPicPr>
            <a:picLocks noChangeAspect="1"/>
          </p:cNvPicPr>
          <p:nvPr/>
        </p:nvPicPr>
        <p:blipFill>
          <a:blip r:embed="rId3"/>
          <a:stretch>
            <a:fillRect/>
          </a:stretch>
        </p:blipFill>
        <p:spPr>
          <a:xfrm>
            <a:off x="6424891" y="640080"/>
            <a:ext cx="3602736" cy="3602736"/>
          </a:xfrm>
          <a:prstGeom prst="rect">
            <a:avLst/>
          </a:prstGeom>
        </p:spPr>
      </p:pic>
    </p:spTree>
    <p:extLst>
      <p:ext uri="{BB962C8B-B14F-4D97-AF65-F5344CB8AC3E}">
        <p14:creationId xmlns:p14="http://schemas.microsoft.com/office/powerpoint/2010/main" val="2670896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37" y="1086331"/>
            <a:ext cx="4797297" cy="4161655"/>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r="16338"/>
          <a:stretch>
            <a:fillRect/>
          </a:stretch>
        </p:blipFill>
        <p:spPr>
          <a:xfrm>
            <a:off x="4911635" y="1905764"/>
            <a:ext cx="6772366" cy="2952206"/>
          </a:xfrm>
          <a:prstGeom prst="rect">
            <a:avLst/>
          </a:prstGeom>
          <a:noFill/>
        </p:spPr>
      </p:pic>
    </p:spTree>
    <p:extLst>
      <p:ext uri="{BB962C8B-B14F-4D97-AF65-F5344CB8AC3E}">
        <p14:creationId xmlns:p14="http://schemas.microsoft.com/office/powerpoint/2010/main" val="2382051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313" y="177801"/>
            <a:ext cx="11280454" cy="955954"/>
          </a:xfrm>
        </p:spPr>
        <p:txBody>
          <a:bodyPr>
            <a:normAutofit/>
          </a:bodyPr>
          <a:lstStyle/>
          <a:p>
            <a:r>
              <a:rPr lang="en-US"/>
              <a:t>Campaign Lab is about Building Power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9204" y="1475876"/>
            <a:ext cx="4572000" cy="4572000"/>
          </a:xfrm>
          <a:prstGeom prst="rect">
            <a:avLst/>
          </a:prstGeom>
        </p:spPr>
      </p:pic>
      <p:sp>
        <p:nvSpPr>
          <p:cNvPr id="5" name="Content Placeholder 2"/>
          <p:cNvSpPr txBox="1">
            <a:spLocks/>
          </p:cNvSpPr>
          <p:nvPr/>
        </p:nvSpPr>
        <p:spPr>
          <a:xfrm>
            <a:off x="5843095" y="1475877"/>
            <a:ext cx="5885895" cy="4630239"/>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400"/>
              <a:t>This is an intentionally created and networked leadership structure focused on building and using power within and across issue campaigns.  </a:t>
            </a:r>
            <a:endParaRPr lang="en-US" sz="2800"/>
          </a:p>
        </p:txBody>
      </p:sp>
    </p:spTree>
    <p:extLst>
      <p:ext uri="{BB962C8B-B14F-4D97-AF65-F5344CB8AC3E}">
        <p14:creationId xmlns:p14="http://schemas.microsoft.com/office/powerpoint/2010/main" val="3802480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65D8-59C5-200B-16E0-2F9251B6A309}"/>
              </a:ext>
            </a:extLst>
          </p:cNvPr>
          <p:cNvSpPr>
            <a:spLocks noGrp="1"/>
          </p:cNvSpPr>
          <p:nvPr>
            <p:ph type="title"/>
          </p:nvPr>
        </p:nvSpPr>
        <p:spPr>
          <a:xfrm>
            <a:off x="352852" y="1135880"/>
            <a:ext cx="6686310" cy="4585710"/>
          </a:xfrm>
          <a:solidFill>
            <a:schemeClr val="bg1">
              <a:lumMod val="95000"/>
            </a:schemeClr>
          </a:solidFill>
        </p:spPr>
        <p:txBody>
          <a:bodyPr vert="horz" lIns="91440" tIns="45720" rIns="91440" bIns="45720" rtlCol="0" anchor="t">
            <a:normAutofit/>
          </a:bodyPr>
          <a:lstStyle/>
          <a:p>
            <a:r>
              <a:rPr lang="en-US"/>
              <a:t>Which builds a strong union faster, focusing on:</a:t>
            </a:r>
            <a:br>
              <a:rPr lang="en-US">
                <a:ea typeface="Calibri Light"/>
                <a:cs typeface="Calibri Light"/>
              </a:rPr>
            </a:br>
            <a:br>
              <a:rPr lang="en-US"/>
            </a:br>
            <a:r>
              <a:rPr lang="en-US"/>
              <a:t>1.Membership recruitment</a:t>
            </a:r>
            <a:br>
              <a:rPr lang="en-US">
                <a:ea typeface="Calibri Light"/>
                <a:cs typeface="Calibri Light"/>
              </a:rPr>
            </a:br>
            <a:r>
              <a:rPr lang="en-US"/>
              <a:t>or</a:t>
            </a:r>
            <a:br>
              <a:rPr lang="en-US"/>
            </a:br>
            <a:r>
              <a:rPr lang="en-US"/>
              <a:t>2.People powered campaigns</a:t>
            </a:r>
            <a:endParaRPr lang="en-US">
              <a:ea typeface="Calibri Light"/>
              <a:cs typeface="Calibri Light"/>
            </a:endParaRPr>
          </a:p>
        </p:txBody>
      </p:sp>
      <p:pic>
        <p:nvPicPr>
          <p:cNvPr id="5122" name="Picture 2" descr="Chicken Egg Images – Browse 9,147,783 ...">
            <a:extLst>
              <a:ext uri="{FF2B5EF4-FFF2-40B4-BE49-F238E27FC236}">
                <a16:creationId xmlns:a16="http://schemas.microsoft.com/office/drawing/2014/main" id="{A8722ACB-E273-9E21-A78B-91F735C7A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514" r="12317" b="-1"/>
          <a:stretch>
            <a:fillRect/>
          </a:stretch>
        </p:blipFill>
        <p:spPr bwMode="auto">
          <a:xfrm>
            <a:off x="7038368" y="1143000"/>
            <a:ext cx="4814586" cy="4572000"/>
          </a:xfrm>
          <a:prstGeom prst="rect">
            <a:avLst/>
          </a:prstGeom>
          <a:solidFill>
            <a:srgbClr val="FFFFFF"/>
          </a:solidFill>
        </p:spPr>
      </p:pic>
    </p:spTree>
    <p:extLst>
      <p:ext uri="{BB962C8B-B14F-4D97-AF65-F5344CB8AC3E}">
        <p14:creationId xmlns:p14="http://schemas.microsoft.com/office/powerpoint/2010/main" val="568687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1F588-7422-E95C-A49B-ED5D8E818642}"/>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5E8F908-BF23-D25F-1ACD-4C8DB4C243F2}"/>
              </a:ext>
            </a:extLst>
          </p:cNvPr>
          <p:cNvGraphicFramePr>
            <a:graphicFrameLocks noGrp="1"/>
          </p:cNvGraphicFramePr>
          <p:nvPr>
            <p:ph idx="1"/>
          </p:nvPr>
        </p:nvGraphicFramePr>
        <p:xfrm>
          <a:off x="1301260" y="284063"/>
          <a:ext cx="10103435" cy="5874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76505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900" y="493060"/>
            <a:ext cx="2374306" cy="1134165"/>
          </a:xfrm>
        </p:spPr>
        <p:txBody>
          <a:bodyPr>
            <a:normAutofit fontScale="90000"/>
          </a:bodyPr>
          <a:lstStyle/>
          <a:p>
            <a:r>
              <a:rPr lang="en-US"/>
              <a:t>Key </a:t>
            </a:r>
            <a:br>
              <a:rPr lang="en-US"/>
            </a:br>
            <a:r>
              <a:rPr lang="en-US"/>
              <a:t>Points</a:t>
            </a:r>
          </a:p>
        </p:txBody>
      </p:sp>
      <p:sp>
        <p:nvSpPr>
          <p:cNvPr id="3" name="Content Placeholder 2"/>
          <p:cNvSpPr>
            <a:spLocks noGrp="1"/>
          </p:cNvSpPr>
          <p:nvPr>
            <p:ph idx="1"/>
          </p:nvPr>
        </p:nvSpPr>
        <p:spPr>
          <a:xfrm>
            <a:off x="2793046" y="727969"/>
            <a:ext cx="9095742" cy="5240316"/>
          </a:xfrm>
        </p:spPr>
        <p:txBody>
          <a:bodyPr vert="horz" lIns="91440" tIns="45720" rIns="91440" bIns="45720" rtlCol="0" anchor="t">
            <a:noAutofit/>
          </a:bodyPr>
          <a:lstStyle/>
          <a:p>
            <a:pPr>
              <a:buFont typeface="Wingdings" panose="05000000000000000000" pitchFamily="2" charset="2"/>
              <a:buChar char="q"/>
            </a:pPr>
            <a:r>
              <a:rPr lang="en-US" sz="3200"/>
              <a:t>Intentional campaigns, not programs, build power.</a:t>
            </a:r>
            <a:endParaRPr lang="en-US" sz="3200">
              <a:ea typeface="Calibri"/>
              <a:cs typeface="Calibri"/>
            </a:endParaRPr>
          </a:p>
          <a:p>
            <a:pPr>
              <a:buFont typeface="Wingdings" panose="05000000000000000000" pitchFamily="2" charset="2"/>
              <a:buChar char="q"/>
            </a:pPr>
            <a:r>
              <a:rPr lang="en-US" sz="3200">
                <a:ea typeface="+mn-lt"/>
                <a:cs typeface="+mn-lt"/>
              </a:rPr>
              <a:t> The power to win is only built through people with a shared vision, making public commitments to act, to risk their collective resources, for the big meaningful changes they want.</a:t>
            </a:r>
          </a:p>
          <a:p>
            <a:pPr>
              <a:buFont typeface="Wingdings" panose="05000000000000000000" pitchFamily="2" charset="2"/>
              <a:buChar char="q"/>
            </a:pPr>
            <a:r>
              <a:rPr lang="en-US" sz="3200">
                <a:ea typeface="+mn-lt"/>
                <a:cs typeface="+mn-lt"/>
              </a:rPr>
              <a:t>    This type of action ALSO builds membership and density – the kind of super majority we need to win</a:t>
            </a:r>
          </a:p>
          <a:p>
            <a:pPr>
              <a:buFont typeface="Wingdings" panose="05000000000000000000" pitchFamily="2" charset="2"/>
              <a:buChar char="q"/>
            </a:pPr>
            <a:r>
              <a:rPr lang="en-US" sz="3200">
                <a:ea typeface="+mn-lt"/>
                <a:cs typeface="+mn-lt"/>
              </a:rPr>
              <a:t>The kind of power we need depends on a distributed and interdependent leadership structure.  </a:t>
            </a:r>
          </a:p>
        </p:txBody>
      </p:sp>
      <p:pic>
        <p:nvPicPr>
          <p:cNvPr id="4" name="Picture 3"/>
          <p:cNvPicPr/>
          <p:nvPr/>
        </p:nvPicPr>
        <p:blipFill rotWithShape="1">
          <a:blip r:embed="rId2"/>
          <a:srcRect l="3839" t="29433" r="75686" b="29787"/>
          <a:stretch/>
        </p:blipFill>
        <p:spPr>
          <a:xfrm>
            <a:off x="460392" y="2634269"/>
            <a:ext cx="2129440" cy="2469567"/>
          </a:xfrm>
          <a:prstGeom prst="rect">
            <a:avLst/>
          </a:prstGeom>
        </p:spPr>
      </p:pic>
    </p:spTree>
    <p:extLst>
      <p:ext uri="{BB962C8B-B14F-4D97-AF65-F5344CB8AC3E}">
        <p14:creationId xmlns:p14="http://schemas.microsoft.com/office/powerpoint/2010/main" val="15150521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A1AFF-93B6-6CEA-084F-481A1D688A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969640-AD1A-53D2-3446-89F31D564D2A}"/>
              </a:ext>
            </a:extLst>
          </p:cNvPr>
          <p:cNvSpPr>
            <a:spLocks noGrp="1"/>
          </p:cNvSpPr>
          <p:nvPr>
            <p:ph type="ctrTitle"/>
          </p:nvPr>
        </p:nvSpPr>
        <p:spPr/>
        <p:txBody>
          <a:bodyPr/>
          <a:lstStyle/>
          <a:p>
            <a:r>
              <a:rPr lang="en-US">
                <a:ea typeface="Calibri"/>
                <a:cs typeface="Calibri"/>
              </a:rPr>
              <a:t>Ilissa &amp; Michelle </a:t>
            </a:r>
            <a:endParaRPr lang="en-US"/>
          </a:p>
        </p:txBody>
      </p:sp>
      <p:sp>
        <p:nvSpPr>
          <p:cNvPr id="3" name="Content Placeholder 2">
            <a:extLst>
              <a:ext uri="{FF2B5EF4-FFF2-40B4-BE49-F238E27FC236}">
                <a16:creationId xmlns:a16="http://schemas.microsoft.com/office/drawing/2014/main" id="{8AF306FA-C533-2DBF-D1FA-1D173553AF8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6248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Demands, Targets, Tactics</a:t>
            </a:r>
            <a:endParaRPr lang="en-US" sz="5400" cap="none">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27097252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g1468bb3220c_0_245"/>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r>
              <a:rPr lang="en-US" sz="4300"/>
              <a:t>Demand:</a:t>
            </a:r>
            <a:endParaRPr sz="4300"/>
          </a:p>
        </p:txBody>
      </p:sp>
      <p:sp>
        <p:nvSpPr>
          <p:cNvPr id="1011" name="Google Shape;1011;g1468bb3220c_0_245"/>
          <p:cNvSpPr>
            <a:spLocks noGrp="1"/>
          </p:cNvSpPr>
          <p:nvPr>
            <p:ph type="dgm" idx="4294967295"/>
          </p:nvPr>
        </p:nvSpPr>
        <p:spPr>
          <a:xfrm>
            <a:off x="212785" y="825500"/>
            <a:ext cx="6032500" cy="5118100"/>
          </a:xfrm>
          <a:prstGeom prst="rect">
            <a:avLst/>
          </a:prstGeom>
        </p:spPr>
        <p:txBody>
          <a:bodyPr spcFirstLastPara="1" vert="horz" wrap="square" lIns="91425" tIns="45700" rIns="91425" bIns="45700" rtlCol="0" anchor="t" anchorCtr="0">
            <a:noAutofit/>
          </a:bodyPr>
          <a:lstStyle/>
          <a:p>
            <a:pPr marL="203200" indent="0">
              <a:lnSpc>
                <a:spcPct val="90000"/>
              </a:lnSpc>
              <a:spcBef>
                <a:spcPts val="200"/>
              </a:spcBef>
              <a:buSzPts val="1100"/>
              <a:buNone/>
            </a:pPr>
            <a:r>
              <a:rPr lang="en-US" sz="3200" b="1">
                <a:solidFill>
                  <a:srgbClr val="404040"/>
                </a:solidFill>
              </a:rPr>
              <a:t>A demand is the </a:t>
            </a:r>
            <a:r>
              <a:rPr lang="en-US" sz="3200" b="1" i="1">
                <a:solidFill>
                  <a:srgbClr val="FF0000"/>
                </a:solidFill>
              </a:rPr>
              <a:t>outcome </a:t>
            </a:r>
            <a:r>
              <a:rPr lang="en-US" sz="3200" b="1">
                <a:solidFill>
                  <a:srgbClr val="404040"/>
                </a:solidFill>
              </a:rPr>
              <a:t>that </a:t>
            </a:r>
            <a:r>
              <a:rPr lang="en-US" sz="3200" b="1" i="1">
                <a:solidFill>
                  <a:srgbClr val="FF0000"/>
                </a:solidFill>
              </a:rPr>
              <a:t>addresses the issue</a:t>
            </a:r>
            <a:r>
              <a:rPr lang="en-US" sz="3200" b="1">
                <a:solidFill>
                  <a:srgbClr val="404040"/>
                </a:solidFill>
              </a:rPr>
              <a:t> that you are </a:t>
            </a:r>
            <a:r>
              <a:rPr lang="en-US" sz="3200" b="1" i="1">
                <a:solidFill>
                  <a:srgbClr val="FF0000"/>
                </a:solidFill>
              </a:rPr>
              <a:t>making of a target.</a:t>
            </a:r>
            <a:endParaRPr sz="3200" b="1" i="1">
              <a:solidFill>
                <a:srgbClr val="FF0000"/>
              </a:solidFill>
            </a:endParaRPr>
          </a:p>
          <a:p>
            <a:pPr marL="1828800" indent="-406400">
              <a:lnSpc>
                <a:spcPct val="90000"/>
              </a:lnSpc>
              <a:spcBef>
                <a:spcPts val="400"/>
              </a:spcBef>
              <a:buClr>
                <a:srgbClr val="404040"/>
              </a:buClr>
              <a:buSzPts val="2800"/>
            </a:pPr>
            <a:r>
              <a:rPr lang="en-US" sz="3200" b="1">
                <a:solidFill>
                  <a:srgbClr val="404040"/>
                </a:solidFill>
              </a:rPr>
              <a:t>Measurable</a:t>
            </a:r>
            <a:endParaRPr sz="3200" b="1">
              <a:solidFill>
                <a:srgbClr val="404040"/>
              </a:solidFill>
            </a:endParaRPr>
          </a:p>
          <a:p>
            <a:pPr marL="1828800" indent="-406400">
              <a:lnSpc>
                <a:spcPct val="90000"/>
              </a:lnSpc>
              <a:spcBef>
                <a:spcPts val="0"/>
              </a:spcBef>
              <a:buClr>
                <a:srgbClr val="404040"/>
              </a:buClr>
              <a:buSzPts val="2800"/>
            </a:pPr>
            <a:r>
              <a:rPr lang="en-US" sz="3200" b="1">
                <a:solidFill>
                  <a:srgbClr val="404040"/>
                </a:solidFill>
              </a:rPr>
              <a:t>Achievable</a:t>
            </a:r>
            <a:endParaRPr sz="3200" b="1">
              <a:solidFill>
                <a:srgbClr val="404040"/>
              </a:solidFill>
            </a:endParaRPr>
          </a:p>
          <a:p>
            <a:pPr marL="0" indent="0">
              <a:buNone/>
            </a:pPr>
            <a:endParaRPr/>
          </a:p>
          <a:p>
            <a:pPr marL="0" indent="0">
              <a:buNone/>
            </a:pPr>
            <a:r>
              <a:rPr lang="en-US" sz="3600"/>
              <a:t>“We demand a thriving wage for ESP campus workers, grad students, and student workers because when we are all financially secure, we all rise!”</a:t>
            </a:r>
            <a:endParaRPr sz="3600"/>
          </a:p>
        </p:txBody>
      </p:sp>
      <p:pic>
        <p:nvPicPr>
          <p:cNvPr id="4" name="Picture 3"/>
          <p:cNvPicPr>
            <a:picLocks noChangeAspect="1"/>
          </p:cNvPicPr>
          <p:nvPr/>
        </p:nvPicPr>
        <p:blipFill>
          <a:blip r:embed="rId3"/>
          <a:stretch>
            <a:fillRect/>
          </a:stretch>
        </p:blipFill>
        <p:spPr>
          <a:xfrm>
            <a:off x="6400800" y="1730375"/>
            <a:ext cx="5524500" cy="3676650"/>
          </a:xfrm>
          <a:prstGeom prst="rect">
            <a:avLst/>
          </a:prstGeom>
        </p:spPr>
      </p:pic>
    </p:spTree>
    <p:extLst>
      <p:ext uri="{BB962C8B-B14F-4D97-AF65-F5344CB8AC3E}">
        <p14:creationId xmlns:p14="http://schemas.microsoft.com/office/powerpoint/2010/main" val="3122028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g1468bb3220c_0_252"/>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r>
              <a:rPr lang="en-US" sz="4300"/>
              <a:t>Targets:</a:t>
            </a:r>
            <a:endParaRPr sz="4300"/>
          </a:p>
        </p:txBody>
      </p:sp>
      <p:sp>
        <p:nvSpPr>
          <p:cNvPr id="1024" name="Google Shape;1024;g1468bb3220c_0_252"/>
          <p:cNvSpPr>
            <a:spLocks noGrp="1"/>
          </p:cNvSpPr>
          <p:nvPr>
            <p:ph type="dgm" idx="4294967295"/>
          </p:nvPr>
        </p:nvSpPr>
        <p:spPr>
          <a:xfrm>
            <a:off x="304800" y="1409700"/>
            <a:ext cx="8293100" cy="4965699"/>
          </a:xfrm>
          <a:prstGeom prst="rect">
            <a:avLst/>
          </a:prstGeom>
        </p:spPr>
        <p:txBody>
          <a:bodyPr spcFirstLastPara="1" vert="horz" wrap="square" lIns="91425" tIns="45700" rIns="91425" bIns="45700" rtlCol="0" anchor="t" anchorCtr="0">
            <a:noAutofit/>
          </a:bodyPr>
          <a:lstStyle/>
          <a:p>
            <a:pPr marL="0" indent="0">
              <a:lnSpc>
                <a:spcPct val="90000"/>
              </a:lnSpc>
              <a:spcBef>
                <a:spcPts val="1200"/>
              </a:spcBef>
              <a:buNone/>
            </a:pPr>
            <a:r>
              <a:rPr lang="en-US" sz="3800">
                <a:solidFill>
                  <a:srgbClr val="404040"/>
                </a:solidFill>
              </a:rPr>
              <a:t>Is the </a:t>
            </a:r>
            <a:r>
              <a:rPr lang="en-US" sz="3800">
                <a:solidFill>
                  <a:schemeClr val="accent1"/>
                </a:solidFill>
              </a:rPr>
              <a:t>person</a:t>
            </a:r>
            <a:r>
              <a:rPr lang="en-US" sz="3800">
                <a:solidFill>
                  <a:srgbClr val="404040"/>
                </a:solidFill>
              </a:rPr>
              <a:t> with the </a:t>
            </a:r>
            <a:r>
              <a:rPr lang="en-US" sz="3800">
                <a:solidFill>
                  <a:schemeClr val="accent1"/>
                </a:solidFill>
              </a:rPr>
              <a:t>power</a:t>
            </a:r>
            <a:r>
              <a:rPr lang="en-US" sz="3800">
                <a:solidFill>
                  <a:srgbClr val="404040"/>
                </a:solidFill>
              </a:rPr>
              <a:t> to give you what you are </a:t>
            </a:r>
            <a:r>
              <a:rPr lang="en-US" sz="3800">
                <a:solidFill>
                  <a:schemeClr val="accent1"/>
                </a:solidFill>
              </a:rPr>
              <a:t>demanding</a:t>
            </a:r>
            <a:r>
              <a:rPr lang="en-US" sz="3800">
                <a:solidFill>
                  <a:srgbClr val="404040"/>
                </a:solidFill>
              </a:rPr>
              <a:t>.</a:t>
            </a:r>
            <a:endParaRPr sz="3800">
              <a:solidFill>
                <a:srgbClr val="404040"/>
              </a:solidFill>
            </a:endParaRPr>
          </a:p>
          <a:p>
            <a:pPr marL="0" indent="457200">
              <a:lnSpc>
                <a:spcPct val="90000"/>
              </a:lnSpc>
              <a:spcBef>
                <a:spcPts val="1200"/>
              </a:spcBef>
              <a:buSzPts val="1100"/>
              <a:buNone/>
            </a:pPr>
            <a:r>
              <a:rPr lang="en-US" sz="4000" b="1">
                <a:solidFill>
                  <a:srgbClr val="404040"/>
                </a:solidFill>
              </a:rPr>
              <a:t>A single person:</a:t>
            </a:r>
            <a:endParaRPr sz="4000" b="1">
              <a:solidFill>
                <a:srgbClr val="404040"/>
              </a:solidFill>
            </a:endParaRPr>
          </a:p>
          <a:p>
            <a:pPr marL="1231900" indent="-571500">
              <a:lnSpc>
                <a:spcPct val="90000"/>
              </a:lnSpc>
              <a:spcBef>
                <a:spcPts val="200"/>
              </a:spcBef>
              <a:buSzPts val="1100"/>
              <a:buFontTx/>
              <a:buChar char="-"/>
            </a:pPr>
            <a:r>
              <a:rPr lang="en-US" sz="3800">
                <a:solidFill>
                  <a:srgbClr val="404040"/>
                </a:solidFill>
              </a:rPr>
              <a:t>a name, face, &amp; address</a:t>
            </a:r>
          </a:p>
          <a:p>
            <a:pPr marL="0" indent="0">
              <a:buNone/>
            </a:pPr>
            <a:r>
              <a:rPr lang="en-US" sz="2800"/>
              <a:t>“Hey, Chancellor </a:t>
            </a:r>
            <a:r>
              <a:rPr lang="en-US" sz="2800" err="1"/>
              <a:t>Bossenpants</a:t>
            </a:r>
            <a:r>
              <a:rPr lang="en-US" sz="2800"/>
              <a:t>, we demand a thriving wage that allows all workers on this campus to work just one job and have time leftover to be the leaders, parents, and citizens this community deserves!”</a:t>
            </a:r>
          </a:p>
          <a:p>
            <a:pPr marL="0" indent="0">
              <a:lnSpc>
                <a:spcPct val="90000"/>
              </a:lnSpc>
              <a:spcBef>
                <a:spcPts val="1200"/>
              </a:spcBef>
              <a:buNone/>
            </a:pPr>
            <a:endParaRPr lang="en-US" sz="2800"/>
          </a:p>
          <a:p>
            <a:pPr marL="0" indent="0">
              <a:lnSpc>
                <a:spcPct val="90000"/>
              </a:lnSpc>
              <a:spcBef>
                <a:spcPts val="1200"/>
              </a:spcBef>
              <a:buNone/>
            </a:pPr>
            <a:endParaRPr sz="3800">
              <a:solidFill>
                <a:srgbClr val="404040"/>
              </a:solidFill>
            </a:endParaRPr>
          </a:p>
          <a:p>
            <a:pPr marL="0" indent="0">
              <a:buNone/>
            </a:pPr>
            <a:endParaRPr sz="2800" b="1">
              <a:solidFill>
                <a:srgbClr val="404040"/>
              </a:solidFill>
            </a:endParaRPr>
          </a:p>
        </p:txBody>
      </p:sp>
      <p:pic>
        <p:nvPicPr>
          <p:cNvPr id="4098" name="Picture 2" descr="Target Achieve Royalty-Free Images ..."/>
          <p:cNvPicPr>
            <a:picLocks noChangeAspect="1" noChangeArrowheads="1"/>
          </p:cNvPicPr>
          <p:nvPr/>
        </p:nvPicPr>
        <p:blipFill rotWithShape="1">
          <a:blip r:embed="rId3">
            <a:extLst>
              <a:ext uri="{28A0092B-C50C-407E-A947-70E740481C1C}">
                <a14:useLocalDpi xmlns:a14="http://schemas.microsoft.com/office/drawing/2010/main" val="0"/>
              </a:ext>
            </a:extLst>
          </a:blip>
          <a:srcRect t="-1" r="20738" b="14583"/>
          <a:stretch/>
        </p:blipFill>
        <p:spPr bwMode="auto">
          <a:xfrm>
            <a:off x="8724900" y="1892299"/>
            <a:ext cx="3289299" cy="2912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573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g1468bb3220c_0_259"/>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Team Demands and Targets</a:t>
            </a:r>
            <a:endParaRPr/>
          </a:p>
        </p:txBody>
      </p:sp>
      <p:sp>
        <p:nvSpPr>
          <p:cNvPr id="1031" name="Google Shape;1031;g1468bb3220c_0_259"/>
          <p:cNvSpPr txBox="1"/>
          <p:nvPr/>
        </p:nvSpPr>
        <p:spPr>
          <a:xfrm>
            <a:off x="444501" y="1122101"/>
            <a:ext cx="7175499" cy="5463004"/>
          </a:xfrm>
          <a:prstGeom prst="rect">
            <a:avLst/>
          </a:prstGeom>
          <a:noFill/>
          <a:ln>
            <a:noFill/>
          </a:ln>
        </p:spPr>
        <p:txBody>
          <a:bodyPr spcFirstLastPara="1" wrap="square" lIns="91425" tIns="91425" rIns="91425" bIns="91425" anchor="t" anchorCtr="0">
            <a:spAutoFit/>
          </a:bodyPr>
          <a:lstStyle/>
          <a:p>
            <a:r>
              <a:rPr lang="en-US" sz="2900" b="1">
                <a:latin typeface="Calibri"/>
                <a:ea typeface="Calibri"/>
                <a:cs typeface="Calibri"/>
                <a:sym typeface="Calibri"/>
              </a:rPr>
              <a:t>In your group, decide the following:</a:t>
            </a:r>
            <a:endParaRPr lang="en-US" sz="2900" b="1">
              <a:latin typeface="Calibri"/>
              <a:ea typeface="Calibri"/>
              <a:cs typeface="Calibri"/>
            </a:endParaRPr>
          </a:p>
          <a:p>
            <a:pPr>
              <a:lnSpc>
                <a:spcPct val="90000"/>
              </a:lnSpc>
              <a:spcBef>
                <a:spcPts val="200"/>
              </a:spcBef>
            </a:pPr>
            <a:r>
              <a:rPr lang="en-US" sz="2900"/>
              <a:t>•</a:t>
            </a:r>
            <a:r>
              <a:rPr lang="en-US" sz="2900" b="1">
                <a:latin typeface="Calibri"/>
                <a:ea typeface="Calibri"/>
                <a:cs typeface="Calibri"/>
                <a:sym typeface="Calibri"/>
              </a:rPr>
              <a:t> Issue </a:t>
            </a:r>
            <a:endParaRPr sz="2900" b="1">
              <a:latin typeface="Calibri"/>
              <a:ea typeface="Calibri"/>
              <a:cs typeface="Calibri"/>
              <a:sym typeface="Calibri"/>
            </a:endParaRPr>
          </a:p>
          <a:p>
            <a:pPr marL="457200">
              <a:lnSpc>
                <a:spcPct val="90000"/>
              </a:lnSpc>
              <a:spcBef>
                <a:spcPts val="400"/>
              </a:spcBef>
              <a:buClr>
                <a:schemeClr val="dk1"/>
              </a:buClr>
              <a:buSzPts val="1100"/>
            </a:pPr>
            <a:r>
              <a:rPr lang="en-US" sz="2900" b="1" i="1">
                <a:latin typeface="Calibri"/>
                <a:ea typeface="Calibri"/>
                <a:cs typeface="Calibri"/>
                <a:sym typeface="Calibri"/>
              </a:rPr>
              <a:t>  </a:t>
            </a:r>
            <a:r>
              <a:rPr lang="en-US" sz="2900" i="1">
                <a:latin typeface="Calibri"/>
                <a:ea typeface="Calibri"/>
                <a:cs typeface="Calibri"/>
                <a:sym typeface="Calibri"/>
              </a:rPr>
              <a:t>Revisit to make sure it's the one you want!</a:t>
            </a:r>
            <a:endParaRPr sz="2900" i="1">
              <a:latin typeface="Calibri"/>
              <a:ea typeface="Calibri"/>
              <a:cs typeface="Calibri"/>
            </a:endParaRPr>
          </a:p>
          <a:p>
            <a:pPr>
              <a:lnSpc>
                <a:spcPct val="90000"/>
              </a:lnSpc>
              <a:spcBef>
                <a:spcPts val="400"/>
              </a:spcBef>
            </a:pPr>
            <a:r>
              <a:rPr lang="en-US" sz="2900" b="1"/>
              <a:t>• </a:t>
            </a:r>
            <a:r>
              <a:rPr lang="en-US" sz="2900" b="1">
                <a:latin typeface="Calibri"/>
                <a:ea typeface="Calibri"/>
                <a:cs typeface="Calibri"/>
                <a:sym typeface="Calibri"/>
              </a:rPr>
              <a:t>Demand</a:t>
            </a:r>
            <a:endParaRPr sz="2900" b="1">
              <a:latin typeface="Calibri"/>
              <a:ea typeface="Calibri"/>
              <a:cs typeface="Calibri"/>
              <a:sym typeface="Calibri"/>
            </a:endParaRPr>
          </a:p>
          <a:p>
            <a:pPr marL="571500">
              <a:lnSpc>
                <a:spcPct val="90000"/>
              </a:lnSpc>
              <a:spcBef>
                <a:spcPts val="400"/>
              </a:spcBef>
              <a:buClr>
                <a:schemeClr val="dk1"/>
              </a:buClr>
              <a:buSzPts val="1100"/>
            </a:pPr>
            <a:r>
              <a:rPr lang="en-US" sz="2900" i="1">
                <a:latin typeface="Calibri"/>
                <a:ea typeface="Calibri"/>
                <a:cs typeface="Calibri"/>
                <a:sym typeface="Calibri"/>
              </a:rPr>
              <a:t>What do you want to win (and why) to solve your issue?</a:t>
            </a:r>
            <a:endParaRPr sz="2900" i="1">
              <a:latin typeface="Calibri"/>
              <a:ea typeface="Calibri"/>
              <a:cs typeface="Calibri"/>
            </a:endParaRPr>
          </a:p>
          <a:p>
            <a:pPr>
              <a:lnSpc>
                <a:spcPct val="90000"/>
              </a:lnSpc>
              <a:spcBef>
                <a:spcPts val="400"/>
              </a:spcBef>
            </a:pPr>
            <a:r>
              <a:rPr lang="en-US" sz="2900" b="1"/>
              <a:t>• </a:t>
            </a:r>
            <a:r>
              <a:rPr lang="en-US" sz="2900" b="1">
                <a:latin typeface="Calibri"/>
                <a:ea typeface="Calibri"/>
                <a:cs typeface="Calibri"/>
                <a:sym typeface="Calibri"/>
              </a:rPr>
              <a:t>Target</a:t>
            </a:r>
            <a:endParaRPr sz="2900" b="1">
              <a:latin typeface="Calibri"/>
              <a:ea typeface="Calibri"/>
              <a:cs typeface="Calibri"/>
              <a:sym typeface="Calibri"/>
            </a:endParaRPr>
          </a:p>
          <a:p>
            <a:pPr marL="469900">
              <a:lnSpc>
                <a:spcPct val="90000"/>
              </a:lnSpc>
              <a:spcBef>
                <a:spcPts val="400"/>
              </a:spcBef>
            </a:pPr>
            <a:r>
              <a:rPr lang="en-US" sz="2900" i="1">
                <a:latin typeface="Calibri"/>
                <a:ea typeface="Calibri"/>
                <a:cs typeface="Calibri"/>
                <a:sym typeface="Calibri"/>
              </a:rPr>
              <a:t>Who has the power to give you your demand? </a:t>
            </a:r>
            <a:endParaRPr sz="2900" i="1">
              <a:latin typeface="Calibri"/>
              <a:ea typeface="Calibri"/>
              <a:cs typeface="Calibri"/>
            </a:endParaRPr>
          </a:p>
          <a:p>
            <a:pPr marL="469900">
              <a:lnSpc>
                <a:spcPct val="90000"/>
              </a:lnSpc>
              <a:spcBef>
                <a:spcPts val="400"/>
              </a:spcBef>
              <a:buClr>
                <a:schemeClr val="dk1"/>
              </a:buClr>
              <a:buSzPts val="1100"/>
            </a:pPr>
            <a:r>
              <a:rPr lang="en-US" sz="2900">
                <a:latin typeface="Calibri"/>
                <a:ea typeface="Calibri"/>
                <a:cs typeface="Calibri"/>
                <a:sym typeface="Calibri"/>
              </a:rPr>
              <a:t>(feel free to make up names and titles if your scenario doesn’t have one!)</a:t>
            </a:r>
            <a:endParaRPr sz="2900">
              <a:latin typeface="Calibri"/>
              <a:ea typeface="Calibri"/>
              <a:cs typeface="Calibri"/>
              <a:sym typeface="Calibri"/>
            </a:endParaRPr>
          </a:p>
          <a:p>
            <a:pPr>
              <a:spcBef>
                <a:spcPts val="400"/>
              </a:spcBef>
            </a:pPr>
            <a:endParaRPr sz="2800" b="1">
              <a:solidFill>
                <a:schemeClr val="lt1"/>
              </a:solidFill>
              <a:latin typeface="Calibri"/>
              <a:ea typeface="Calibri"/>
              <a:cs typeface="Calibri"/>
              <a:sym typeface="Calibri"/>
            </a:endParaRPr>
          </a:p>
        </p:txBody>
      </p:sp>
      <p:pic>
        <p:nvPicPr>
          <p:cNvPr id="4" name="Picture 3"/>
          <p:cNvPicPr>
            <a:picLocks noChangeAspect="1"/>
          </p:cNvPicPr>
          <p:nvPr/>
        </p:nvPicPr>
        <p:blipFill rotWithShape="1">
          <a:blip r:embed="rId3"/>
          <a:srcRect b="9462"/>
          <a:stretch/>
        </p:blipFill>
        <p:spPr>
          <a:xfrm>
            <a:off x="8369301" y="988906"/>
            <a:ext cx="3328118" cy="3250371"/>
          </a:xfrm>
          <a:prstGeom prst="rect">
            <a:avLst/>
          </a:prstGeom>
        </p:spPr>
      </p:pic>
    </p:spTree>
    <p:extLst>
      <p:ext uri="{BB962C8B-B14F-4D97-AF65-F5344CB8AC3E}">
        <p14:creationId xmlns:p14="http://schemas.microsoft.com/office/powerpoint/2010/main" val="1392217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4a2f8b7dbf_3_6"/>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Tactics</a:t>
            </a:r>
            <a:endParaRPr/>
          </a:p>
        </p:txBody>
      </p:sp>
      <p:sp>
        <p:nvSpPr>
          <p:cNvPr id="187" name="Google Shape;187;g14a2f8b7dbf_3_6"/>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lnSpc>
                <a:spcPct val="115000"/>
              </a:lnSpc>
              <a:spcBef>
                <a:spcPts val="0"/>
              </a:spcBef>
              <a:buClr>
                <a:schemeClr val="dk1"/>
              </a:buClr>
              <a:buSzPts val="1100"/>
              <a:buNone/>
            </a:pPr>
            <a:r>
              <a:rPr lang="en-US" sz="4000" b="1">
                <a:solidFill>
                  <a:schemeClr val="dk1"/>
                </a:solidFill>
              </a:rPr>
              <a:t>Tactic</a:t>
            </a:r>
            <a:r>
              <a:rPr lang="en-US" sz="4000">
                <a:solidFill>
                  <a:schemeClr val="dk1"/>
                </a:solidFill>
              </a:rPr>
              <a:t>: Actions you to take as a part of an escalation plan that increases pressure on your target to try to win your demand. </a:t>
            </a:r>
            <a:endParaRPr sz="4000">
              <a:solidFill>
                <a:schemeClr val="dk1"/>
              </a:solidFill>
            </a:endParaRPr>
          </a:p>
          <a:p>
            <a:pPr marL="0" indent="0">
              <a:buNone/>
            </a:pPr>
            <a:endParaRPr/>
          </a:p>
        </p:txBody>
      </p:sp>
      <p:pic>
        <p:nvPicPr>
          <p:cNvPr id="6146" name="Picture 2" descr="blog-on-brand-goals-strategy-and-tact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2283" y="2616200"/>
            <a:ext cx="6725135" cy="3519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040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4a2f8b7dbf_3_13"/>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A Tactic Should</a:t>
            </a:r>
            <a:endParaRPr/>
          </a:p>
        </p:txBody>
      </p:sp>
      <p:sp>
        <p:nvSpPr>
          <p:cNvPr id="194" name="Google Shape;194;g14a2f8b7dbf_3_13"/>
          <p:cNvSpPr txBox="1">
            <a:spLocks noGrp="1"/>
          </p:cNvSpPr>
          <p:nvPr>
            <p:ph idx="1"/>
          </p:nvPr>
        </p:nvSpPr>
        <p:spPr>
          <a:prstGeom prst="rect">
            <a:avLst/>
          </a:prstGeom>
        </p:spPr>
        <p:txBody>
          <a:bodyPr spcFirstLastPara="1" vert="horz" wrap="square" lIns="91425" tIns="45700" rIns="91425" bIns="45700" rtlCol="0" anchor="t" anchorCtr="0">
            <a:noAutofit/>
          </a:bodyPr>
          <a:lstStyle/>
          <a:p>
            <a:pPr>
              <a:lnSpc>
                <a:spcPct val="115000"/>
              </a:lnSpc>
              <a:spcBef>
                <a:spcPts val="0"/>
              </a:spcBef>
              <a:buChar char="●"/>
            </a:pPr>
            <a:r>
              <a:rPr lang="en-US" sz="4400">
                <a:solidFill>
                  <a:schemeClr val="dk1"/>
                </a:solidFill>
              </a:rPr>
              <a:t>Put pressure on your Target</a:t>
            </a:r>
            <a:endParaRPr sz="4400">
              <a:solidFill>
                <a:schemeClr val="dk1"/>
              </a:solidFill>
            </a:endParaRPr>
          </a:p>
          <a:p>
            <a:pPr indent="0">
              <a:lnSpc>
                <a:spcPct val="115000"/>
              </a:lnSpc>
              <a:spcBef>
                <a:spcPts val="0"/>
              </a:spcBef>
              <a:buNone/>
            </a:pPr>
            <a:r>
              <a:rPr lang="en-US" sz="4400">
                <a:solidFill>
                  <a:schemeClr val="dk1"/>
                </a:solidFill>
              </a:rPr>
              <a:t>(puts them out of their comfort zone)</a:t>
            </a:r>
            <a:endParaRPr sz="4400">
              <a:solidFill>
                <a:schemeClr val="dk1"/>
              </a:solidFill>
            </a:endParaRPr>
          </a:p>
          <a:p>
            <a:pPr>
              <a:lnSpc>
                <a:spcPct val="115000"/>
              </a:lnSpc>
              <a:spcBef>
                <a:spcPts val="0"/>
              </a:spcBef>
              <a:buChar char="●"/>
            </a:pPr>
            <a:r>
              <a:rPr lang="en-US" sz="4400">
                <a:solidFill>
                  <a:schemeClr val="dk1"/>
                </a:solidFill>
              </a:rPr>
              <a:t>Build your Power</a:t>
            </a:r>
            <a:endParaRPr sz="4400">
              <a:solidFill>
                <a:schemeClr val="dk1"/>
              </a:solidFill>
            </a:endParaRPr>
          </a:p>
          <a:p>
            <a:pPr indent="0">
              <a:lnSpc>
                <a:spcPct val="115000"/>
              </a:lnSpc>
              <a:spcBef>
                <a:spcPts val="0"/>
              </a:spcBef>
              <a:buNone/>
            </a:pPr>
            <a:r>
              <a:rPr lang="en-US" sz="4400">
                <a:solidFill>
                  <a:schemeClr val="dk1"/>
                </a:solidFill>
              </a:rPr>
              <a:t>(develop leaders, bring more people in, etc.)</a:t>
            </a:r>
            <a:endParaRPr sz="4400">
              <a:solidFill>
                <a:schemeClr val="dk1"/>
              </a:solidFill>
            </a:endParaRPr>
          </a:p>
          <a:p>
            <a:pPr>
              <a:lnSpc>
                <a:spcPct val="115000"/>
              </a:lnSpc>
              <a:spcBef>
                <a:spcPts val="0"/>
              </a:spcBef>
              <a:buChar char="●"/>
            </a:pPr>
            <a:r>
              <a:rPr lang="en-US" sz="4400">
                <a:solidFill>
                  <a:schemeClr val="dk1"/>
                </a:solidFill>
              </a:rPr>
              <a:t>Be Strategic</a:t>
            </a:r>
            <a:endParaRPr sz="4400">
              <a:solidFill>
                <a:schemeClr val="dk1"/>
              </a:solidFill>
            </a:endParaRPr>
          </a:p>
          <a:p>
            <a:pPr indent="0">
              <a:buNone/>
            </a:pPr>
            <a:endParaRPr/>
          </a:p>
        </p:txBody>
      </p:sp>
    </p:spTree>
    <p:extLst>
      <p:ext uri="{BB962C8B-B14F-4D97-AF65-F5344CB8AC3E}">
        <p14:creationId xmlns:p14="http://schemas.microsoft.com/office/powerpoint/2010/main" val="3898107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14a2f8b7dbf_3_28"/>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Team Tactic Work</a:t>
            </a:r>
            <a:endParaRPr/>
          </a:p>
        </p:txBody>
      </p:sp>
      <p:sp>
        <p:nvSpPr>
          <p:cNvPr id="234" name="Google Shape;234;g14a2f8b7dbf_3_28"/>
          <p:cNvSpPr txBox="1"/>
          <p:nvPr/>
        </p:nvSpPr>
        <p:spPr>
          <a:xfrm>
            <a:off x="475425" y="1144438"/>
            <a:ext cx="6741600" cy="5087516"/>
          </a:xfrm>
          <a:prstGeom prst="rect">
            <a:avLst/>
          </a:prstGeom>
          <a:noFill/>
          <a:ln>
            <a:noFill/>
          </a:ln>
        </p:spPr>
        <p:txBody>
          <a:bodyPr spcFirstLastPara="1" wrap="square" lIns="91425" tIns="91425" rIns="91425" bIns="91425" anchor="t" anchorCtr="0">
            <a:spAutoFit/>
          </a:bodyPr>
          <a:lstStyle/>
          <a:p>
            <a:endParaRPr sz="2500" b="1">
              <a:latin typeface="Calibri"/>
              <a:ea typeface="Calibri"/>
              <a:cs typeface="Calibri"/>
              <a:sym typeface="Calibri"/>
            </a:endParaRPr>
          </a:p>
          <a:p>
            <a:r>
              <a:rPr lang="en-US" sz="2800" b="1">
                <a:latin typeface="Calibri"/>
                <a:ea typeface="Calibri"/>
                <a:cs typeface="Calibri"/>
                <a:sym typeface="Calibri"/>
              </a:rPr>
              <a:t>TACTICS BRAINSTORM!</a:t>
            </a:r>
            <a:endParaRPr sz="2800" b="1">
              <a:latin typeface="Calibri"/>
              <a:ea typeface="Calibri"/>
              <a:cs typeface="Calibri"/>
              <a:sym typeface="Calibri"/>
            </a:endParaRPr>
          </a:p>
          <a:p>
            <a:pPr>
              <a:lnSpc>
                <a:spcPct val="90000"/>
              </a:lnSpc>
              <a:spcBef>
                <a:spcPts val="1200"/>
              </a:spcBef>
            </a:pPr>
            <a:r>
              <a:rPr lang="en-US" sz="3500" b="1">
                <a:latin typeface="Calibri"/>
                <a:ea typeface="Calibri"/>
                <a:cs typeface="Calibri"/>
                <a:sym typeface="Calibri"/>
              </a:rPr>
              <a:t>+++YOU HAVE 5 MINUTES!+++</a:t>
            </a:r>
            <a:endParaRPr sz="2800" b="1">
              <a:latin typeface="Calibri"/>
              <a:ea typeface="Calibri"/>
              <a:cs typeface="Calibri"/>
              <a:sym typeface="Calibri"/>
            </a:endParaRPr>
          </a:p>
          <a:p>
            <a:pPr>
              <a:lnSpc>
                <a:spcPct val="90000"/>
              </a:lnSpc>
              <a:spcBef>
                <a:spcPts val="1200"/>
              </a:spcBef>
              <a:buClr>
                <a:schemeClr val="dk1"/>
              </a:buClr>
              <a:buSzPts val="1100"/>
            </a:pPr>
            <a:r>
              <a:rPr lang="en-US" sz="3500">
                <a:latin typeface="Calibri"/>
                <a:ea typeface="Calibri"/>
                <a:cs typeface="Calibri"/>
                <a:sym typeface="Calibri"/>
              </a:rPr>
              <a:t>Brainstorm AS MANY tactics as you can on 1 chart.</a:t>
            </a:r>
            <a:endParaRPr sz="3500">
              <a:latin typeface="Calibri"/>
              <a:ea typeface="Calibri"/>
              <a:cs typeface="Calibri"/>
              <a:sym typeface="Calibri"/>
            </a:endParaRPr>
          </a:p>
          <a:p>
            <a:pPr lvl="1">
              <a:lnSpc>
                <a:spcPct val="90000"/>
              </a:lnSpc>
              <a:spcBef>
                <a:spcPts val="1200"/>
              </a:spcBef>
              <a:buClr>
                <a:schemeClr val="dk1"/>
              </a:buClr>
              <a:buSzPts val="1100"/>
            </a:pPr>
            <a:r>
              <a:rPr lang="en-US" sz="3000">
                <a:latin typeface="Calibri"/>
                <a:ea typeface="Calibri"/>
                <a:cs typeface="Calibri"/>
                <a:sym typeface="Calibri"/>
              </a:rPr>
              <a:t>Be creative! </a:t>
            </a:r>
            <a:endParaRPr sz="3000">
              <a:latin typeface="Calibri"/>
              <a:ea typeface="Calibri"/>
              <a:cs typeface="Calibri"/>
              <a:sym typeface="Calibri"/>
            </a:endParaRPr>
          </a:p>
          <a:p>
            <a:pPr lvl="1">
              <a:lnSpc>
                <a:spcPct val="90000"/>
              </a:lnSpc>
              <a:spcBef>
                <a:spcPts val="1200"/>
              </a:spcBef>
              <a:buClr>
                <a:schemeClr val="dk1"/>
              </a:buClr>
              <a:buSzPts val="1100"/>
            </a:pPr>
            <a:r>
              <a:rPr lang="en-US" sz="3000">
                <a:latin typeface="Calibri"/>
                <a:ea typeface="Calibri"/>
                <a:cs typeface="Calibri"/>
                <a:sym typeface="Calibri"/>
              </a:rPr>
              <a:t>You are NOT evaluating right now! Everything goes on the board!</a:t>
            </a:r>
            <a:endParaRPr sz="3000">
              <a:latin typeface="Calibri"/>
              <a:ea typeface="Calibri"/>
              <a:cs typeface="Calibri"/>
              <a:sym typeface="Calibri"/>
            </a:endParaRPr>
          </a:p>
          <a:p>
            <a:pPr>
              <a:lnSpc>
                <a:spcPct val="90000"/>
              </a:lnSpc>
              <a:spcBef>
                <a:spcPts val="200"/>
              </a:spcBef>
            </a:pPr>
            <a:endParaRPr sz="1900" b="1">
              <a:solidFill>
                <a:schemeClr val="lt1"/>
              </a:solidFill>
              <a:latin typeface="Calibri"/>
              <a:ea typeface="Calibri"/>
              <a:cs typeface="Calibri"/>
              <a:sym typeface="Calibri"/>
            </a:endParaRPr>
          </a:p>
          <a:p>
            <a:pPr>
              <a:spcBef>
                <a:spcPts val="400"/>
              </a:spcBef>
            </a:pPr>
            <a:endParaRPr sz="2800" b="1">
              <a:solidFill>
                <a:schemeClr val="lt1"/>
              </a:solidFill>
              <a:latin typeface="Calibri"/>
              <a:ea typeface="Calibri"/>
              <a:cs typeface="Calibri"/>
              <a:sym typeface="Calibri"/>
            </a:endParaRPr>
          </a:p>
        </p:txBody>
      </p:sp>
      <p:pic>
        <p:nvPicPr>
          <p:cNvPr id="5" name="Picture 4"/>
          <p:cNvPicPr>
            <a:picLocks noChangeAspect="1"/>
          </p:cNvPicPr>
          <p:nvPr/>
        </p:nvPicPr>
        <p:blipFill rotWithShape="1">
          <a:blip r:embed="rId3"/>
          <a:srcRect b="9462"/>
          <a:stretch/>
        </p:blipFill>
        <p:spPr>
          <a:xfrm>
            <a:off x="8369301" y="988906"/>
            <a:ext cx="3328118" cy="3250371"/>
          </a:xfrm>
          <a:prstGeom prst="rect">
            <a:avLst/>
          </a:prstGeom>
        </p:spPr>
      </p:pic>
    </p:spTree>
    <p:extLst>
      <p:ext uri="{BB962C8B-B14F-4D97-AF65-F5344CB8AC3E}">
        <p14:creationId xmlns:p14="http://schemas.microsoft.com/office/powerpoint/2010/main" val="2539040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14a2f8b7dbf_3_78"/>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sz="4800">
                <a:solidFill>
                  <a:srgbClr val="404040"/>
                </a:solidFill>
                <a:latin typeface="Arial"/>
                <a:ea typeface="Arial"/>
                <a:cs typeface="Arial"/>
                <a:sym typeface="Arial"/>
              </a:rPr>
              <a:t>Evaluating Tactics</a:t>
            </a:r>
            <a:endParaRPr/>
          </a:p>
        </p:txBody>
      </p:sp>
      <p:sp>
        <p:nvSpPr>
          <p:cNvPr id="241" name="Google Shape;241;g14a2f8b7dbf_3_78"/>
          <p:cNvSpPr txBox="1">
            <a:spLocks noGrp="1"/>
          </p:cNvSpPr>
          <p:nvPr>
            <p:ph idx="1"/>
          </p:nvPr>
        </p:nvSpPr>
        <p:spPr>
          <a:xfrm>
            <a:off x="281795" y="1079500"/>
            <a:ext cx="9090805" cy="5437293"/>
          </a:xfrm>
          <a:prstGeom prst="rect">
            <a:avLst/>
          </a:prstGeom>
        </p:spPr>
        <p:txBody>
          <a:bodyPr spcFirstLastPara="1" vert="horz" wrap="square" lIns="91425" tIns="45700" rIns="91425" bIns="45700" rtlCol="0" anchor="t" anchorCtr="0">
            <a:noAutofit/>
          </a:bodyPr>
          <a:lstStyle/>
          <a:p>
            <a:pPr>
              <a:buSzPts val="2400"/>
              <a:buFont typeface="Wingdings" panose="05000000000000000000" pitchFamily="2" charset="2"/>
              <a:buChar char="§"/>
            </a:pPr>
            <a:r>
              <a:rPr lang="en-US" sz="3200">
                <a:solidFill>
                  <a:srgbClr val="404040"/>
                </a:solidFill>
              </a:rPr>
              <a:t>Does the action relate to your issue?</a:t>
            </a:r>
            <a:endParaRPr sz="3200">
              <a:solidFill>
                <a:srgbClr val="404040"/>
              </a:solidFill>
            </a:endParaRPr>
          </a:p>
          <a:p>
            <a:pPr>
              <a:spcBef>
                <a:spcPts val="0"/>
              </a:spcBef>
              <a:buSzPts val="2400"/>
              <a:buFont typeface="Wingdings" panose="05000000000000000000" pitchFamily="2" charset="2"/>
              <a:buChar char="§"/>
            </a:pPr>
            <a:r>
              <a:rPr lang="en-US" sz="3200">
                <a:solidFill>
                  <a:srgbClr val="404040"/>
                </a:solidFill>
              </a:rPr>
              <a:t>Will it increase the pressure on the decision-maker?</a:t>
            </a:r>
            <a:endParaRPr sz="3200">
              <a:solidFill>
                <a:srgbClr val="404040"/>
              </a:solidFill>
            </a:endParaRPr>
          </a:p>
          <a:p>
            <a:pPr>
              <a:spcBef>
                <a:spcPts val="0"/>
              </a:spcBef>
              <a:buSzPts val="2400"/>
              <a:buFont typeface="Wingdings" panose="05000000000000000000" pitchFamily="2" charset="2"/>
              <a:buChar char="§"/>
            </a:pPr>
            <a:r>
              <a:rPr lang="en-US" sz="3200">
                <a:solidFill>
                  <a:srgbClr val="404040"/>
                </a:solidFill>
              </a:rPr>
              <a:t>Is it visible?</a:t>
            </a:r>
            <a:endParaRPr sz="3200">
              <a:solidFill>
                <a:srgbClr val="404040"/>
              </a:solidFill>
            </a:endParaRPr>
          </a:p>
          <a:p>
            <a:pPr>
              <a:spcBef>
                <a:spcPts val="0"/>
              </a:spcBef>
              <a:buSzPts val="2400"/>
              <a:buFont typeface="Wingdings" panose="05000000000000000000" pitchFamily="2" charset="2"/>
              <a:buChar char="§"/>
            </a:pPr>
            <a:r>
              <a:rPr lang="en-US" sz="3200">
                <a:solidFill>
                  <a:srgbClr val="404040"/>
                </a:solidFill>
              </a:rPr>
              <a:t>Is it timed for effect?</a:t>
            </a:r>
          </a:p>
          <a:p>
            <a:pPr>
              <a:spcBef>
                <a:spcPts val="0"/>
              </a:spcBef>
              <a:buSzPts val="2400"/>
              <a:buFont typeface="Wingdings" panose="05000000000000000000" pitchFamily="2" charset="2"/>
              <a:buChar char="§"/>
            </a:pPr>
            <a:r>
              <a:rPr lang="en-US" sz="3200">
                <a:solidFill>
                  <a:srgbClr val="404040"/>
                </a:solidFill>
              </a:rPr>
              <a:t>Is it new and different—or tried and true?</a:t>
            </a:r>
          </a:p>
          <a:p>
            <a:pPr>
              <a:spcBef>
                <a:spcPts val="0"/>
              </a:spcBef>
              <a:buSzPts val="2400"/>
              <a:buFont typeface="Wingdings" panose="05000000000000000000" pitchFamily="2" charset="2"/>
              <a:buChar char="§"/>
            </a:pPr>
            <a:r>
              <a:rPr lang="en-US" sz="3200">
                <a:solidFill>
                  <a:srgbClr val="404040"/>
                </a:solidFill>
                <a:ea typeface="Calibri"/>
                <a:cs typeface="Calibri"/>
                <a:sym typeface="Calibri"/>
              </a:rPr>
              <a:t>Will it be fun?</a:t>
            </a:r>
            <a:endParaRPr lang="en-US" sz="3200">
              <a:solidFill>
                <a:srgbClr val="404040"/>
              </a:solidFill>
              <a:cs typeface="Calibri"/>
              <a:sym typeface="Calibri"/>
            </a:endParaRPr>
          </a:p>
          <a:p>
            <a:pPr>
              <a:spcBef>
                <a:spcPts val="0"/>
              </a:spcBef>
              <a:buSzPts val="2400"/>
              <a:buFont typeface="Wingdings" panose="05000000000000000000" pitchFamily="2" charset="2"/>
              <a:buChar char="§"/>
            </a:pPr>
            <a:r>
              <a:rPr lang="en-US" sz="3200">
                <a:solidFill>
                  <a:srgbClr val="404040"/>
                </a:solidFill>
                <a:ea typeface="Calibri"/>
                <a:cs typeface="Calibri"/>
                <a:sym typeface="Calibri"/>
              </a:rPr>
              <a:t>Are enough people ready to do it?​</a:t>
            </a:r>
          </a:p>
          <a:p>
            <a:pPr>
              <a:spcBef>
                <a:spcPts val="0"/>
              </a:spcBef>
              <a:buSzPts val="2400"/>
              <a:buFont typeface="Wingdings" panose="05000000000000000000" pitchFamily="2" charset="2"/>
              <a:buChar char="§"/>
            </a:pPr>
            <a:r>
              <a:rPr lang="en-US" sz="3200">
                <a:solidFill>
                  <a:srgbClr val="404040"/>
                </a:solidFill>
                <a:ea typeface="Calibri"/>
                <a:cs typeface="Calibri"/>
                <a:sym typeface="Calibri"/>
              </a:rPr>
              <a:t>Will it unify people?​</a:t>
            </a:r>
          </a:p>
          <a:p>
            <a:pPr>
              <a:spcBef>
                <a:spcPts val="0"/>
              </a:spcBef>
              <a:buSzPts val="2400"/>
              <a:buFont typeface="Wingdings" panose="05000000000000000000" pitchFamily="2" charset="2"/>
              <a:buChar char="§"/>
            </a:pPr>
            <a:r>
              <a:rPr lang="en-US" sz="3200">
                <a:solidFill>
                  <a:srgbClr val="404040"/>
                </a:solidFill>
                <a:ea typeface="Calibri"/>
                <a:cs typeface="Calibri"/>
                <a:sym typeface="Calibri"/>
              </a:rPr>
              <a:t>How will management react?​</a:t>
            </a:r>
          </a:p>
          <a:p>
            <a:pPr>
              <a:spcBef>
                <a:spcPts val="0"/>
              </a:spcBef>
              <a:buSzPts val="2400"/>
              <a:buFont typeface="Wingdings" panose="05000000000000000000" pitchFamily="2" charset="2"/>
              <a:buChar char="§"/>
            </a:pPr>
            <a:r>
              <a:rPr lang="en-US" sz="3200">
                <a:solidFill>
                  <a:srgbClr val="404040"/>
                </a:solidFill>
                <a:ea typeface="Calibri"/>
                <a:cs typeface="Calibri"/>
                <a:sym typeface="Calibri"/>
              </a:rPr>
              <a:t>Does it violate the law? (If so, are we prepared for the consequences?)​</a:t>
            </a:r>
          </a:p>
          <a:p>
            <a:pPr indent="-381000">
              <a:lnSpc>
                <a:spcPct val="90000"/>
              </a:lnSpc>
              <a:spcBef>
                <a:spcPts val="0"/>
              </a:spcBef>
              <a:buSzPts val="2400"/>
              <a:buChar char="●"/>
            </a:pPr>
            <a:endParaRPr sz="2400"/>
          </a:p>
        </p:txBody>
      </p:sp>
      <p:pic>
        <p:nvPicPr>
          <p:cNvPr id="5" name="Picture 4"/>
          <p:cNvPicPr>
            <a:picLocks noChangeAspect="1"/>
          </p:cNvPicPr>
          <p:nvPr/>
        </p:nvPicPr>
        <p:blipFill>
          <a:blip r:embed="rId3"/>
          <a:stretch>
            <a:fillRect/>
          </a:stretch>
        </p:blipFill>
        <p:spPr>
          <a:xfrm>
            <a:off x="9020069" y="2246206"/>
            <a:ext cx="3062394" cy="3062394"/>
          </a:xfrm>
          <a:prstGeom prst="rect">
            <a:avLst/>
          </a:prstGeom>
        </p:spPr>
      </p:pic>
    </p:spTree>
    <p:extLst>
      <p:ext uri="{BB962C8B-B14F-4D97-AF65-F5344CB8AC3E}">
        <p14:creationId xmlns:p14="http://schemas.microsoft.com/office/powerpoint/2010/main" val="584317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Let’s Talk Escalation</a:t>
            </a:r>
          </a:p>
        </p:txBody>
      </p:sp>
      <p:pic>
        <p:nvPicPr>
          <p:cNvPr id="4" name="Google Shape;174;g14a2f8b7dbf_3_0"/>
          <p:cNvPicPr preferRelativeResize="0">
            <a:picLocks noGrp="1"/>
          </p:cNvPicPr>
          <p:nvPr>
            <p:ph idx="1"/>
          </p:nvPr>
        </p:nvPicPr>
        <p:blipFill>
          <a:blip r:embed="rId2">
            <a:alphaModFix/>
          </a:blip>
          <a:stretch>
            <a:fillRect/>
          </a:stretch>
        </p:blipFill>
        <p:spPr>
          <a:xfrm>
            <a:off x="1425503" y="1206933"/>
            <a:ext cx="8487424" cy="5318557"/>
          </a:xfrm>
          <a:prstGeom prst="rect">
            <a:avLst/>
          </a:prstGeom>
          <a:noFill/>
          <a:ln>
            <a:noFill/>
          </a:ln>
        </p:spPr>
      </p:pic>
    </p:spTree>
    <p:extLst>
      <p:ext uri="{BB962C8B-B14F-4D97-AF65-F5344CB8AC3E}">
        <p14:creationId xmlns:p14="http://schemas.microsoft.com/office/powerpoint/2010/main" val="2586251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4a2f8b7dbf_3_132"/>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Compression Points</a:t>
            </a:r>
            <a:endParaRPr/>
          </a:p>
        </p:txBody>
      </p:sp>
      <p:sp>
        <p:nvSpPr>
          <p:cNvPr id="276" name="Google Shape;276;g14a2f8b7dbf_3_132"/>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lnSpc>
                <a:spcPct val="90000"/>
              </a:lnSpc>
              <a:spcBef>
                <a:spcPts val="1200"/>
              </a:spcBef>
              <a:buClr>
                <a:schemeClr val="dk1"/>
              </a:buClr>
              <a:buSzPts val="1100"/>
              <a:buNone/>
            </a:pPr>
            <a:r>
              <a:rPr lang="en-US" sz="3000">
                <a:solidFill>
                  <a:srgbClr val="1CADE4"/>
                </a:solidFill>
              </a:rPr>
              <a:t> </a:t>
            </a:r>
            <a:r>
              <a:rPr lang="en-US" sz="3000">
                <a:solidFill>
                  <a:srgbClr val="404040"/>
                </a:solidFill>
              </a:rPr>
              <a:t>Points on the calendar where you celebrate short term wins or escalate your tactics.</a:t>
            </a:r>
            <a:endParaRPr sz="3000">
              <a:solidFill>
                <a:srgbClr val="404040"/>
              </a:solidFill>
            </a:endParaRPr>
          </a:p>
          <a:p>
            <a:pPr marL="0" indent="0">
              <a:lnSpc>
                <a:spcPct val="90000"/>
              </a:lnSpc>
              <a:spcBef>
                <a:spcPts val="1200"/>
              </a:spcBef>
              <a:buClr>
                <a:schemeClr val="dk1"/>
              </a:buClr>
              <a:buSzPts val="1100"/>
              <a:buNone/>
            </a:pPr>
            <a:r>
              <a:rPr lang="en-US">
                <a:solidFill>
                  <a:srgbClr val="1CADE4"/>
                </a:solidFill>
              </a:rPr>
              <a:t> </a:t>
            </a:r>
            <a:endParaRPr>
              <a:solidFill>
                <a:srgbClr val="1CADE4"/>
              </a:solidFill>
            </a:endParaRPr>
          </a:p>
          <a:p>
            <a:pPr indent="0">
              <a:lnSpc>
                <a:spcPct val="90000"/>
              </a:lnSpc>
              <a:spcBef>
                <a:spcPts val="200"/>
              </a:spcBef>
              <a:buClr>
                <a:schemeClr val="dk1"/>
              </a:buClr>
              <a:buSzPts val="1100"/>
              <a:buNone/>
            </a:pPr>
            <a:r>
              <a:rPr lang="en-US" sz="3000">
                <a:solidFill>
                  <a:srgbClr val="1CADE4"/>
                </a:solidFill>
              </a:rPr>
              <a:t>◦</a:t>
            </a:r>
            <a:r>
              <a:rPr lang="en-US" sz="3000">
                <a:solidFill>
                  <a:srgbClr val="404040"/>
                </a:solidFill>
              </a:rPr>
              <a:t>Naturally occurring deadlines- </a:t>
            </a:r>
            <a:r>
              <a:rPr lang="en-US" sz="2400" i="1">
                <a:solidFill>
                  <a:srgbClr val="404040"/>
                </a:solidFill>
              </a:rPr>
              <a:t>Breaks, Board Meetings</a:t>
            </a:r>
            <a:endParaRPr sz="2400" i="1">
              <a:solidFill>
                <a:srgbClr val="404040"/>
              </a:solidFill>
            </a:endParaRPr>
          </a:p>
          <a:p>
            <a:pPr indent="0">
              <a:lnSpc>
                <a:spcPct val="90000"/>
              </a:lnSpc>
              <a:spcBef>
                <a:spcPts val="400"/>
              </a:spcBef>
              <a:buClr>
                <a:schemeClr val="dk1"/>
              </a:buClr>
              <a:buSzPts val="1100"/>
              <a:buNone/>
            </a:pPr>
            <a:r>
              <a:rPr lang="en-US" sz="3000">
                <a:solidFill>
                  <a:srgbClr val="1CADE4"/>
                </a:solidFill>
              </a:rPr>
              <a:t>◦</a:t>
            </a:r>
            <a:r>
              <a:rPr lang="en-US" sz="3000">
                <a:solidFill>
                  <a:srgbClr val="404040"/>
                </a:solidFill>
              </a:rPr>
              <a:t>Artificial deadlines-</a:t>
            </a:r>
            <a:r>
              <a:rPr lang="en-US" sz="2400" i="1">
                <a:solidFill>
                  <a:srgbClr val="404040"/>
                </a:solidFill>
              </a:rPr>
              <a:t>target has till day X to act</a:t>
            </a:r>
            <a:endParaRPr sz="2400" i="1">
              <a:solidFill>
                <a:srgbClr val="404040"/>
              </a:solidFill>
            </a:endParaRPr>
          </a:p>
          <a:p>
            <a:pPr indent="0">
              <a:lnSpc>
                <a:spcPct val="90000"/>
              </a:lnSpc>
              <a:spcBef>
                <a:spcPts val="400"/>
              </a:spcBef>
              <a:buClr>
                <a:schemeClr val="dk1"/>
              </a:buClr>
              <a:buSzPts val="1100"/>
              <a:buNone/>
            </a:pPr>
            <a:r>
              <a:rPr lang="en-US" sz="3000">
                <a:solidFill>
                  <a:srgbClr val="1CADE4"/>
                </a:solidFill>
              </a:rPr>
              <a:t>◦</a:t>
            </a:r>
            <a:r>
              <a:rPr lang="en-US" sz="3000">
                <a:solidFill>
                  <a:srgbClr val="404040"/>
                </a:solidFill>
              </a:rPr>
              <a:t>Help us build urgency and crisis</a:t>
            </a:r>
            <a:endParaRPr sz="3000">
              <a:solidFill>
                <a:srgbClr val="404040"/>
              </a:solidFill>
            </a:endParaRPr>
          </a:p>
          <a:p>
            <a:pPr marL="0" indent="0">
              <a:buNone/>
            </a:pPr>
            <a:endParaRPr/>
          </a:p>
        </p:txBody>
      </p:sp>
      <p:pic>
        <p:nvPicPr>
          <p:cNvPr id="3" name="Picture 2"/>
          <p:cNvPicPr>
            <a:picLocks noChangeAspect="1"/>
          </p:cNvPicPr>
          <p:nvPr/>
        </p:nvPicPr>
        <p:blipFill rotWithShape="1">
          <a:blip r:embed="rId3"/>
          <a:srcRect r="9473" b="13343"/>
          <a:stretch/>
        </p:blipFill>
        <p:spPr>
          <a:xfrm>
            <a:off x="7630243" y="3171535"/>
            <a:ext cx="4067175" cy="2853090"/>
          </a:xfrm>
          <a:prstGeom prst="rect">
            <a:avLst/>
          </a:prstGeom>
        </p:spPr>
      </p:pic>
    </p:spTree>
    <p:extLst>
      <p:ext uri="{BB962C8B-B14F-4D97-AF65-F5344CB8AC3E}">
        <p14:creationId xmlns:p14="http://schemas.microsoft.com/office/powerpoint/2010/main" val="2343238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4a2f8b7dbf_3_139"/>
          <p:cNvPicPr preferRelativeResize="0"/>
          <p:nvPr/>
        </p:nvPicPr>
        <p:blipFill>
          <a:blip r:embed="rId3">
            <a:alphaModFix/>
          </a:blip>
          <a:stretch>
            <a:fillRect/>
          </a:stretch>
        </p:blipFill>
        <p:spPr>
          <a:xfrm>
            <a:off x="1711109" y="1244776"/>
            <a:ext cx="9986309" cy="6857999"/>
          </a:xfrm>
          <a:prstGeom prst="rect">
            <a:avLst/>
          </a:prstGeom>
          <a:noFill/>
          <a:ln>
            <a:noFill/>
          </a:ln>
        </p:spPr>
      </p:pic>
      <p:sp>
        <p:nvSpPr>
          <p:cNvPr id="2" name="Title 1"/>
          <p:cNvSpPr>
            <a:spLocks noGrp="1"/>
          </p:cNvSpPr>
          <p:nvPr>
            <p:ph type="title"/>
          </p:nvPr>
        </p:nvSpPr>
        <p:spPr/>
        <p:txBody>
          <a:bodyPr>
            <a:normAutofit fontScale="90000"/>
          </a:bodyPr>
          <a:lstStyle/>
          <a:p>
            <a:endParaRPr lang="en-US"/>
          </a:p>
        </p:txBody>
      </p:sp>
      <p:sp>
        <p:nvSpPr>
          <p:cNvPr id="262" name="Google Shape;262;g14a2f8b7dbf_3_139"/>
          <p:cNvSpPr txBox="1">
            <a:spLocks noGrp="1"/>
          </p:cNvSpPr>
          <p:nvPr>
            <p:ph idx="1"/>
          </p:nvPr>
        </p:nvSpPr>
        <p:spPr>
          <a:xfrm>
            <a:off x="281795" y="1144438"/>
            <a:ext cx="4955223" cy="4724655"/>
          </a:xfrm>
          <a:prstGeom prst="rect">
            <a:avLst/>
          </a:prstGeom>
        </p:spPr>
        <p:txBody>
          <a:bodyPr spcFirstLastPara="1" vert="horz" wrap="square" lIns="91425" tIns="45700" rIns="91425" bIns="45700" rtlCol="0" anchor="t" anchorCtr="0">
            <a:noAutofit/>
          </a:bodyPr>
          <a:lstStyle/>
          <a:p>
            <a:pPr marL="0" indent="0">
              <a:spcBef>
                <a:spcPts val="0"/>
              </a:spcBef>
              <a:buNone/>
            </a:pPr>
            <a:r>
              <a:rPr lang="en-US" sz="5400">
                <a:solidFill>
                  <a:srgbClr val="262626"/>
                </a:solidFill>
                <a:latin typeface="Arial"/>
                <a:ea typeface="Arial"/>
                <a:cs typeface="Arial"/>
                <a:sym typeface="Arial"/>
              </a:rPr>
              <a:t>Why do you think tactics escalate gradually?</a:t>
            </a:r>
            <a:endParaRPr/>
          </a:p>
        </p:txBody>
      </p:sp>
    </p:spTree>
    <p:extLst>
      <p:ext uri="{BB962C8B-B14F-4D97-AF65-F5344CB8AC3E}">
        <p14:creationId xmlns:p14="http://schemas.microsoft.com/office/powerpoint/2010/main" val="2851469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4a2f8b7dbf_3_147"/>
          <p:cNvPicPr preferRelativeResize="0"/>
          <p:nvPr/>
        </p:nvPicPr>
        <p:blipFill>
          <a:blip r:embed="rId3">
            <a:alphaModFix/>
          </a:blip>
          <a:stretch>
            <a:fillRect/>
          </a:stretch>
        </p:blipFill>
        <p:spPr>
          <a:xfrm>
            <a:off x="4170299" y="785366"/>
            <a:ext cx="8499683" cy="6857999"/>
          </a:xfrm>
          <a:prstGeom prst="rect">
            <a:avLst/>
          </a:prstGeom>
          <a:noFill/>
          <a:ln>
            <a:noFill/>
          </a:ln>
        </p:spPr>
      </p:pic>
      <p:sp>
        <p:nvSpPr>
          <p:cNvPr id="2" name="Title 1"/>
          <p:cNvSpPr>
            <a:spLocks noGrp="1"/>
          </p:cNvSpPr>
          <p:nvPr>
            <p:ph type="title"/>
          </p:nvPr>
        </p:nvSpPr>
        <p:spPr/>
        <p:txBody>
          <a:bodyPr>
            <a:normAutofit fontScale="90000"/>
          </a:bodyPr>
          <a:lstStyle/>
          <a:p>
            <a:r>
              <a:rPr lang="en-US"/>
              <a:t>Debrief and Key Ideas about Escalation</a:t>
            </a:r>
          </a:p>
        </p:txBody>
      </p:sp>
      <p:sp>
        <p:nvSpPr>
          <p:cNvPr id="269" name="Google Shape;269;g14a2f8b7dbf_3_147"/>
          <p:cNvSpPr txBox="1">
            <a:spLocks noGrp="1"/>
          </p:cNvSpPr>
          <p:nvPr>
            <p:ph idx="1"/>
          </p:nvPr>
        </p:nvSpPr>
        <p:spPr>
          <a:xfrm>
            <a:off x="281796" y="1144438"/>
            <a:ext cx="5744932" cy="4724655"/>
          </a:xfrm>
          <a:prstGeom prst="rect">
            <a:avLst/>
          </a:prstGeom>
        </p:spPr>
        <p:txBody>
          <a:bodyPr spcFirstLastPara="1" vert="horz" wrap="square" lIns="91425" tIns="45700" rIns="91425" bIns="45700" rtlCol="0" anchor="t" anchorCtr="0">
            <a:noAutofit/>
          </a:bodyPr>
          <a:lstStyle/>
          <a:p>
            <a:pPr marL="0" indent="0">
              <a:spcBef>
                <a:spcPts val="0"/>
              </a:spcBef>
              <a:buSzPts val="3600"/>
              <a:buNone/>
            </a:pPr>
            <a:r>
              <a:rPr lang="en-US" sz="3200">
                <a:solidFill>
                  <a:schemeClr val="dk1"/>
                </a:solidFill>
                <a:latin typeface="Arial"/>
                <a:ea typeface="Arial"/>
                <a:cs typeface="Arial"/>
                <a:sym typeface="Arial"/>
              </a:rPr>
              <a:t>Less escalated actions prepare our people for more escalated actions</a:t>
            </a:r>
          </a:p>
          <a:p>
            <a:pPr marL="0" indent="0">
              <a:spcBef>
                <a:spcPts val="0"/>
              </a:spcBef>
              <a:buSzPts val="3600"/>
              <a:buNone/>
            </a:pPr>
            <a:endParaRPr sz="3200">
              <a:solidFill>
                <a:schemeClr val="dk1"/>
              </a:solidFill>
              <a:latin typeface="Arial"/>
              <a:ea typeface="Arial"/>
              <a:cs typeface="Arial"/>
              <a:sym typeface="Arial"/>
            </a:endParaRPr>
          </a:p>
          <a:p>
            <a:pPr marL="0" indent="0">
              <a:spcBef>
                <a:spcPts val="0"/>
              </a:spcBef>
              <a:buSzPts val="3600"/>
              <a:buNone/>
            </a:pPr>
            <a:r>
              <a:rPr lang="en-US" sz="3200">
                <a:solidFill>
                  <a:schemeClr val="dk1"/>
                </a:solidFill>
                <a:latin typeface="Arial"/>
                <a:ea typeface="Arial"/>
                <a:cs typeface="Arial"/>
                <a:sym typeface="Arial"/>
              </a:rPr>
              <a:t>Give the target the chance to do the right thing before things escalate</a:t>
            </a:r>
          </a:p>
          <a:p>
            <a:pPr marL="0" indent="0">
              <a:spcBef>
                <a:spcPts val="0"/>
              </a:spcBef>
              <a:buSzPts val="3600"/>
              <a:buNone/>
            </a:pPr>
            <a:endParaRPr sz="3200">
              <a:solidFill>
                <a:schemeClr val="dk1"/>
              </a:solidFill>
              <a:latin typeface="Arial"/>
              <a:ea typeface="Arial"/>
              <a:cs typeface="Arial"/>
              <a:sym typeface="Arial"/>
            </a:endParaRPr>
          </a:p>
          <a:p>
            <a:pPr marL="0" indent="0">
              <a:spcBef>
                <a:spcPts val="0"/>
              </a:spcBef>
              <a:buSzPts val="3600"/>
              <a:buNone/>
            </a:pPr>
            <a:r>
              <a:rPr lang="en-US" sz="3200">
                <a:solidFill>
                  <a:schemeClr val="dk1"/>
                </a:solidFill>
                <a:latin typeface="Arial"/>
                <a:ea typeface="Arial"/>
                <a:cs typeface="Arial"/>
                <a:sym typeface="Arial"/>
              </a:rPr>
              <a:t>Use the threat of escalation</a:t>
            </a:r>
            <a:endParaRPr sz="3200">
              <a:solidFill>
                <a:schemeClr val="dk1"/>
              </a:solidFill>
              <a:latin typeface="Arial"/>
              <a:ea typeface="Arial"/>
              <a:cs typeface="Arial"/>
              <a:sym typeface="Arial"/>
            </a:endParaRPr>
          </a:p>
        </p:txBody>
      </p:sp>
    </p:spTree>
    <p:extLst>
      <p:ext uri="{BB962C8B-B14F-4D97-AF65-F5344CB8AC3E}">
        <p14:creationId xmlns:p14="http://schemas.microsoft.com/office/powerpoint/2010/main" val="3476190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417943" y="339254"/>
            <a:ext cx="7165175" cy="5857241"/>
          </a:xfrm>
        </p:spPr>
        <p:txBody>
          <a:bodyPr vert="horz" lIns="0" tIns="45720" rIns="0" bIns="45720" rtlCol="0" anchor="t">
            <a:noAutofit/>
          </a:bodyPr>
          <a:lstStyle/>
          <a:p>
            <a:pPr marL="25400" lvl="0" indent="0">
              <a:lnSpc>
                <a:spcPct val="115000"/>
              </a:lnSpc>
              <a:spcBef>
                <a:spcPts val="0"/>
              </a:spcBef>
              <a:spcAft>
                <a:spcPts val="0"/>
              </a:spcAft>
              <a:buSzPts val="3200"/>
              <a:buNone/>
            </a:pPr>
            <a:r>
              <a:rPr lang="en-US" sz="4000">
                <a:solidFill>
                  <a:schemeClr val="dk1"/>
                </a:solidFill>
              </a:rPr>
              <a:t>Target</a:t>
            </a:r>
          </a:p>
          <a:p>
            <a:pPr marL="749808" lvl="1" indent="-431800">
              <a:lnSpc>
                <a:spcPct val="115000"/>
              </a:lnSpc>
              <a:spcBef>
                <a:spcPts val="0"/>
              </a:spcBef>
              <a:spcAft>
                <a:spcPts val="0"/>
              </a:spcAft>
              <a:buSzPts val="3200"/>
              <a:buFont typeface="Arial" panose="020B0604020202020204" pitchFamily="34" charset="0"/>
              <a:buChar char="•"/>
            </a:pPr>
            <a:r>
              <a:rPr lang="en-US" sz="2400">
                <a:solidFill>
                  <a:schemeClr val="dk1"/>
                </a:solidFill>
              </a:rPr>
              <a:t>Name, face, address</a:t>
            </a:r>
          </a:p>
          <a:p>
            <a:pPr marL="749808" lvl="1" indent="-431800">
              <a:lnSpc>
                <a:spcPct val="115000"/>
              </a:lnSpc>
              <a:spcBef>
                <a:spcPts val="0"/>
              </a:spcBef>
              <a:spcAft>
                <a:spcPts val="0"/>
              </a:spcAft>
              <a:buSzPts val="3200"/>
              <a:buFont typeface="Arial" panose="020B0604020202020204" pitchFamily="34" charset="0"/>
              <a:buChar char="•"/>
            </a:pPr>
            <a:r>
              <a:rPr lang="en-US" sz="2200">
                <a:solidFill>
                  <a:schemeClr val="dk1"/>
                </a:solidFill>
              </a:rPr>
              <a:t>Has the power to grant your demand</a:t>
            </a:r>
            <a:endParaRPr lang="en-US" sz="4000">
              <a:solidFill>
                <a:schemeClr val="dk1"/>
              </a:solidFill>
            </a:endParaRPr>
          </a:p>
          <a:p>
            <a:pPr marL="25400" lvl="0" indent="0">
              <a:lnSpc>
                <a:spcPct val="115000"/>
              </a:lnSpc>
              <a:spcBef>
                <a:spcPts val="0"/>
              </a:spcBef>
              <a:spcAft>
                <a:spcPts val="0"/>
              </a:spcAft>
              <a:buSzPts val="3200"/>
              <a:buNone/>
            </a:pPr>
            <a:r>
              <a:rPr lang="en-US" sz="4000">
                <a:solidFill>
                  <a:schemeClr val="dk1"/>
                </a:solidFill>
              </a:rPr>
              <a:t>Demand</a:t>
            </a:r>
          </a:p>
          <a:p>
            <a:pPr marL="749808" lvl="1" indent="-431800">
              <a:lnSpc>
                <a:spcPct val="115000"/>
              </a:lnSpc>
              <a:spcBef>
                <a:spcPts val="0"/>
              </a:spcBef>
              <a:spcAft>
                <a:spcPts val="0"/>
              </a:spcAft>
              <a:buSzPts val="3200"/>
              <a:buFont typeface="Arial" panose="020B0604020202020204" pitchFamily="34" charset="0"/>
              <a:buChar char="•"/>
            </a:pPr>
            <a:r>
              <a:rPr lang="en-US" sz="2400">
                <a:solidFill>
                  <a:schemeClr val="dk1"/>
                </a:solidFill>
              </a:rPr>
              <a:t>Outcome that the target can grant which addresses your issue</a:t>
            </a:r>
          </a:p>
          <a:p>
            <a:pPr marL="749808" lvl="1" indent="-431800">
              <a:lnSpc>
                <a:spcPct val="115000"/>
              </a:lnSpc>
              <a:spcBef>
                <a:spcPts val="0"/>
              </a:spcBef>
              <a:spcAft>
                <a:spcPts val="0"/>
              </a:spcAft>
              <a:buSzPts val="3200"/>
              <a:buFont typeface="Arial" panose="020B0604020202020204" pitchFamily="34" charset="0"/>
              <a:buChar char="•"/>
            </a:pPr>
            <a:r>
              <a:rPr lang="en-US" sz="2200">
                <a:solidFill>
                  <a:schemeClr val="dk1"/>
                </a:solidFill>
              </a:rPr>
              <a:t>Measureable and achievable</a:t>
            </a:r>
            <a:endParaRPr lang="en-US" sz="4000">
              <a:solidFill>
                <a:schemeClr val="dk1"/>
              </a:solidFill>
            </a:endParaRPr>
          </a:p>
          <a:p>
            <a:pPr marL="25400" lvl="0" indent="0">
              <a:lnSpc>
                <a:spcPct val="115000"/>
              </a:lnSpc>
              <a:spcBef>
                <a:spcPts val="0"/>
              </a:spcBef>
              <a:spcAft>
                <a:spcPts val="0"/>
              </a:spcAft>
              <a:buSzPts val="3200"/>
              <a:buNone/>
            </a:pPr>
            <a:r>
              <a:rPr lang="en-US" sz="4000">
                <a:solidFill>
                  <a:schemeClr val="dk1"/>
                </a:solidFill>
              </a:rPr>
              <a:t>A Tactic</a:t>
            </a:r>
          </a:p>
          <a:p>
            <a:pPr marL="749808" lvl="1" indent="-431800">
              <a:lnSpc>
                <a:spcPct val="115000"/>
              </a:lnSpc>
              <a:spcBef>
                <a:spcPts val="0"/>
              </a:spcBef>
              <a:spcAft>
                <a:spcPts val="0"/>
              </a:spcAft>
              <a:buSzPts val="3200"/>
              <a:buFont typeface="Arial" panose="020B0604020202020204" pitchFamily="34" charset="0"/>
              <a:buChar char="•"/>
            </a:pPr>
            <a:r>
              <a:rPr lang="en-US" sz="2400">
                <a:solidFill>
                  <a:schemeClr val="dk1"/>
                </a:solidFill>
              </a:rPr>
              <a:t>Is Strategic – Time and resource</a:t>
            </a:r>
          </a:p>
          <a:p>
            <a:pPr marL="749808" lvl="1" indent="-431800">
              <a:lnSpc>
                <a:spcPct val="115000"/>
              </a:lnSpc>
              <a:spcBef>
                <a:spcPts val="0"/>
              </a:spcBef>
              <a:spcAft>
                <a:spcPts val="0"/>
              </a:spcAft>
              <a:buSzPts val="3200"/>
              <a:buFont typeface="Arial" panose="020B0604020202020204" pitchFamily="34" charset="0"/>
              <a:buChar char="•"/>
            </a:pPr>
            <a:r>
              <a:rPr lang="en-US" sz="2200">
                <a:solidFill>
                  <a:schemeClr val="dk1"/>
                </a:solidFill>
              </a:rPr>
              <a:t>Puts pressure on your Target (puts them out of their comfort zone) - Escalates</a:t>
            </a:r>
          </a:p>
          <a:p>
            <a:pPr marL="749808" lvl="1" indent="-431800">
              <a:lnSpc>
                <a:spcPct val="115000"/>
              </a:lnSpc>
              <a:spcBef>
                <a:spcPts val="0"/>
              </a:spcBef>
              <a:spcAft>
                <a:spcPts val="0"/>
              </a:spcAft>
              <a:buSzPts val="3200"/>
              <a:buFont typeface="Arial" panose="020B0604020202020204" pitchFamily="34" charset="0"/>
              <a:buChar char="•"/>
            </a:pPr>
            <a:r>
              <a:rPr lang="en-US" sz="2200">
                <a:solidFill>
                  <a:schemeClr val="dk1"/>
                </a:solidFill>
              </a:rPr>
              <a:t>Builds your Power (develops leaders, brings more people in, etc.)- Escalates</a:t>
            </a:r>
          </a:p>
          <a:p>
            <a:pPr marL="749808" lvl="1" indent="-431800">
              <a:lnSpc>
                <a:spcPct val="115000"/>
              </a:lnSpc>
              <a:spcBef>
                <a:spcPts val="0"/>
              </a:spcBef>
              <a:spcAft>
                <a:spcPts val="0"/>
              </a:spcAft>
              <a:buSzPts val="3200"/>
              <a:buChar char="●"/>
            </a:pPr>
            <a:endParaRPr lang="en-US" sz="3800">
              <a:solidFill>
                <a:schemeClr val="dk1"/>
              </a:solidFill>
            </a:endParaRPr>
          </a:p>
        </p:txBody>
      </p:sp>
    </p:spTree>
    <p:extLst>
      <p:ext uri="{BB962C8B-B14F-4D97-AF65-F5344CB8AC3E}">
        <p14:creationId xmlns:p14="http://schemas.microsoft.com/office/powerpoint/2010/main" val="4496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91797-D5BA-D287-A4C3-7B4A3B2C9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4E3938-E5AA-D6AA-83C8-21D389975E7F}"/>
              </a:ext>
            </a:extLst>
          </p:cNvPr>
          <p:cNvSpPr>
            <a:spLocks noGrp="1"/>
          </p:cNvSpPr>
          <p:nvPr>
            <p:ph type="ctrTitle"/>
          </p:nvPr>
        </p:nvSpPr>
        <p:spPr/>
        <p:txBody>
          <a:bodyPr/>
          <a:lstStyle/>
          <a:p>
            <a:r>
              <a:rPr lang="en-US">
                <a:ea typeface="Calibri"/>
                <a:cs typeface="Calibri"/>
              </a:rPr>
              <a:t>Josh </a:t>
            </a:r>
            <a:endParaRPr lang="en-US"/>
          </a:p>
        </p:txBody>
      </p:sp>
      <p:sp>
        <p:nvSpPr>
          <p:cNvPr id="3" name="Content Placeholder 2">
            <a:extLst>
              <a:ext uri="{FF2B5EF4-FFF2-40B4-BE49-F238E27FC236}">
                <a16:creationId xmlns:a16="http://schemas.microsoft.com/office/drawing/2014/main" id="{10F5899A-EAD8-715B-6B53-E05BE842A97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455738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Team Campaign Design</a:t>
            </a:r>
            <a:endParaRPr lang="en-US" sz="5400" cap="none">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9577255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6199123" y="266701"/>
            <a:ext cx="5127625" cy="698499"/>
          </a:xfrm>
        </p:spPr>
        <p:txBody>
          <a:bodyPr>
            <a:normAutofit/>
          </a:bodyPr>
          <a:lstStyle/>
          <a:p>
            <a:r>
              <a:rPr lang="en-US" sz="4100">
                <a:solidFill>
                  <a:schemeClr val="tx1"/>
                </a:solidFill>
                <a:latin typeface="+mn-lt"/>
              </a:rPr>
              <a:t>Campaign Planning</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6199124" y="980536"/>
            <a:ext cx="5828932" cy="5032225"/>
          </a:xfrm>
        </p:spPr>
        <p:txBody>
          <a:bodyPr vert="horz" lIns="0" tIns="45720" rIns="0" bIns="45720" rtlCol="0" anchor="t">
            <a:noAutofit/>
          </a:bodyPr>
          <a:lstStyle/>
          <a:p>
            <a:r>
              <a:rPr lang="en-US" sz="2400">
                <a:solidFill>
                  <a:schemeClr val="tx1"/>
                </a:solidFill>
              </a:rPr>
              <a:t>Using the scenario selected, identify a goal and a basic campaign timeline.   </a:t>
            </a:r>
            <a:endParaRPr lang="en-US" sz="2400">
              <a:solidFill>
                <a:schemeClr val="tx1"/>
              </a:solidFill>
              <a:ea typeface="Calibri" panose="020F0502020204030204"/>
              <a:cs typeface="Calibri"/>
            </a:endParaRPr>
          </a:p>
          <a:p>
            <a:r>
              <a:rPr lang="en-US" sz="2800">
                <a:highlight>
                  <a:srgbClr val="FFFF00"/>
                </a:highlight>
              </a:rPr>
              <a:t>Focus is </a:t>
            </a:r>
            <a:r>
              <a:rPr lang="en-US" sz="2800" b="1" u="sng">
                <a:highlight>
                  <a:srgbClr val="FFFF00"/>
                </a:highlight>
              </a:rPr>
              <a:t>not </a:t>
            </a:r>
            <a:r>
              <a:rPr lang="en-US" sz="2800">
                <a:highlight>
                  <a:srgbClr val="FFFF00"/>
                </a:highlight>
              </a:rPr>
              <a:t>on actions</a:t>
            </a:r>
            <a:r>
              <a:rPr lang="en-US" sz="2800"/>
              <a:t> </a:t>
            </a:r>
            <a:r>
              <a:rPr lang="en-US" sz="2400"/>
              <a:t>– but on </a:t>
            </a:r>
            <a:r>
              <a:rPr lang="en-US" sz="2800">
                <a:highlight>
                  <a:srgbClr val="FFFF00"/>
                </a:highlight>
              </a:rPr>
              <a:t>leaders and structures needed </a:t>
            </a:r>
            <a:r>
              <a:rPr lang="en-US" sz="2400"/>
              <a:t>to achieve the various “wins along the way”  to reach the ultimate win.</a:t>
            </a:r>
            <a:endParaRPr lang="en-US" sz="2400">
              <a:ea typeface="Calibri" panose="020F0502020204030204"/>
              <a:cs typeface="Calibri" panose="020F0502020204030204"/>
            </a:endParaRPr>
          </a:p>
          <a:p>
            <a:r>
              <a:rPr lang="en-US" sz="2400">
                <a:highlight>
                  <a:srgbClr val="FFFF00"/>
                </a:highlight>
              </a:rPr>
              <a:t>Special emphasis: </a:t>
            </a:r>
            <a:endParaRPr lang="en-US" sz="2400">
              <a:ea typeface="Calibri" panose="020F0502020204030204"/>
              <a:cs typeface="Calibri" panose="020F0502020204030204"/>
            </a:endParaRPr>
          </a:p>
          <a:p>
            <a:r>
              <a:rPr lang="en-US" sz="2400">
                <a:highlight>
                  <a:srgbClr val="FFFF00"/>
                </a:highlight>
              </a:rPr>
              <a:t>1. How race, class, and gender impact the campaign.</a:t>
            </a:r>
            <a:endParaRPr lang="en-US" sz="2400">
              <a:highlight>
                <a:srgbClr val="FFFF00"/>
              </a:highlight>
              <a:ea typeface="Calibri"/>
              <a:cs typeface="Calibri"/>
            </a:endParaRPr>
          </a:p>
          <a:p>
            <a:r>
              <a:rPr lang="en-US" sz="2400">
                <a:highlight>
                  <a:srgbClr val="FFFF00"/>
                </a:highlight>
                <a:ea typeface="Calibri"/>
                <a:cs typeface="Calibri"/>
              </a:rPr>
              <a:t>2. What partnerships and coalitions are needed to win</a:t>
            </a:r>
          </a:p>
          <a:p>
            <a:r>
              <a:rPr lang="en-US" sz="2400">
                <a:highlight>
                  <a:srgbClr val="FFFF00"/>
                </a:highlight>
                <a:ea typeface="Calibri"/>
                <a:cs typeface="Calibri"/>
              </a:rPr>
              <a:t>3. The culture and connection of an HBCU/MSI Campus</a:t>
            </a:r>
          </a:p>
        </p:txBody>
      </p:sp>
      <p:pic>
        <p:nvPicPr>
          <p:cNvPr id="2052" name="Picture 4" descr="Image result for group work meme">
            <a:extLst>
              <a:ext uri="{FF2B5EF4-FFF2-40B4-BE49-F238E27FC236}">
                <a16:creationId xmlns:a16="http://schemas.microsoft.com/office/drawing/2014/main" id="{88526641-EBAA-4BD5-845B-0DFE52F089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32" y="645106"/>
            <a:ext cx="5247747" cy="5247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9751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2CBE7C-5411-4F4A-8D5F-6424294A85FF}"/>
              </a:ext>
            </a:extLst>
          </p:cNvPr>
          <p:cNvPicPr>
            <a:picLocks noChangeAspect="1"/>
          </p:cNvPicPr>
          <p:nvPr/>
        </p:nvPicPr>
        <p:blipFill rotWithShape="1">
          <a:blip r:embed="rId3"/>
          <a:srcRect l="26280" t="28640" r="32918" b="6086"/>
          <a:stretch/>
        </p:blipFill>
        <p:spPr>
          <a:xfrm rot="5400000">
            <a:off x="6178741" y="144757"/>
            <a:ext cx="5395304" cy="6642102"/>
          </a:xfrm>
          <a:prstGeom prst="rect">
            <a:avLst/>
          </a:prstGeom>
        </p:spPr>
      </p:pic>
      <p:sp>
        <p:nvSpPr>
          <p:cNvPr id="2" name="Title 1">
            <a:extLst>
              <a:ext uri="{FF2B5EF4-FFF2-40B4-BE49-F238E27FC236}">
                <a16:creationId xmlns:a16="http://schemas.microsoft.com/office/drawing/2014/main" id="{46491691-F1B8-40C7-B556-E9AB7004A07C}"/>
              </a:ext>
            </a:extLst>
          </p:cNvPr>
          <p:cNvSpPr>
            <a:spLocks noGrp="1"/>
          </p:cNvSpPr>
          <p:nvPr>
            <p:ph type="title"/>
          </p:nvPr>
        </p:nvSpPr>
        <p:spPr>
          <a:xfrm>
            <a:off x="136698" y="79598"/>
            <a:ext cx="11484633" cy="702303"/>
          </a:xfrm>
        </p:spPr>
        <p:txBody>
          <a:bodyPr>
            <a:normAutofit fontScale="90000"/>
          </a:bodyPr>
          <a:lstStyle/>
          <a:p>
            <a:r>
              <a:rPr lang="en-US"/>
              <a:t>Example- Leaders, Structures, Message</a:t>
            </a:r>
          </a:p>
        </p:txBody>
      </p:sp>
      <p:sp>
        <p:nvSpPr>
          <p:cNvPr id="3" name="Content Placeholder 2">
            <a:extLst>
              <a:ext uri="{FF2B5EF4-FFF2-40B4-BE49-F238E27FC236}">
                <a16:creationId xmlns:a16="http://schemas.microsoft.com/office/drawing/2014/main" id="{D6C43149-8389-4C44-9D75-B8615F12C1BA}"/>
              </a:ext>
            </a:extLst>
          </p:cNvPr>
          <p:cNvSpPr>
            <a:spLocks noGrp="1"/>
          </p:cNvSpPr>
          <p:nvPr>
            <p:ph idx="1"/>
          </p:nvPr>
        </p:nvSpPr>
        <p:spPr>
          <a:xfrm>
            <a:off x="136698" y="773246"/>
            <a:ext cx="6151046" cy="5549243"/>
          </a:xfrm>
        </p:spPr>
        <p:txBody>
          <a:bodyPr vert="horz" lIns="0" tIns="45720" rIns="0" bIns="45720" rtlCol="0" anchor="t">
            <a:normAutofit/>
          </a:bodyPr>
          <a:lstStyle/>
          <a:p>
            <a:r>
              <a:rPr lang="en-US" sz="2400"/>
              <a:t>What sort of leaders, structures, and message do you need in </a:t>
            </a:r>
            <a:r>
              <a:rPr lang="en-US" sz="2400">
                <a:highlight>
                  <a:srgbClr val="FFFF00"/>
                </a:highlight>
              </a:rPr>
              <a:t>the foundation stage and what sort of structures are being developed? </a:t>
            </a:r>
          </a:p>
          <a:p>
            <a:r>
              <a:rPr lang="en-US" sz="2400">
                <a:highlight>
                  <a:srgbClr val="FFFF00"/>
                </a:highlight>
              </a:rPr>
              <a:t>EX. </a:t>
            </a:r>
            <a:r>
              <a:rPr lang="en-US" sz="2400"/>
              <a:t>Want to make sure there are at least </a:t>
            </a:r>
            <a:r>
              <a:rPr lang="en-US" sz="2400">
                <a:solidFill>
                  <a:schemeClr val="tx1"/>
                </a:solidFill>
              </a:rPr>
              <a:t>3 leaders in each building who want to make sure the union turns out the vote for the democratic candidate who supports unions</a:t>
            </a:r>
            <a:r>
              <a:rPr lang="en-US" sz="2400"/>
              <a:t>. This team is talking to members and non-members, doing  surveys, and working </a:t>
            </a:r>
            <a:r>
              <a:rPr lang="en-US" sz="2400" err="1"/>
              <a:t>ID'ing</a:t>
            </a:r>
            <a:r>
              <a:rPr lang="en-US" sz="2400"/>
              <a:t> possible future volunteers for actions.  Each team member has proven following. </a:t>
            </a:r>
          </a:p>
          <a:p>
            <a:r>
              <a:rPr lang="en-US" sz="2400"/>
              <a:t>Structure – Political Action Team in each building that is part of the local’s Political Action Network. “Democracy is a Union Right and a Union Fight” </a:t>
            </a:r>
          </a:p>
          <a:p>
            <a:endParaRPr lang="en-US"/>
          </a:p>
        </p:txBody>
      </p:sp>
      <p:sp>
        <p:nvSpPr>
          <p:cNvPr id="6" name="Oval 5">
            <a:extLst>
              <a:ext uri="{FF2B5EF4-FFF2-40B4-BE49-F238E27FC236}">
                <a16:creationId xmlns:a16="http://schemas.microsoft.com/office/drawing/2014/main" id="{FF190AD4-EA9E-40D5-B7D7-F08165B155B7}"/>
              </a:ext>
            </a:extLst>
          </p:cNvPr>
          <p:cNvSpPr/>
          <p:nvPr/>
        </p:nvSpPr>
        <p:spPr>
          <a:xfrm>
            <a:off x="6197600" y="5588000"/>
            <a:ext cx="1231900" cy="65820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1182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413500" y="4530345"/>
            <a:ext cx="5465540" cy="1057655"/>
          </a:xfrm>
        </p:spPr>
        <p:txBody>
          <a:bodyPr vert="horz" lIns="91440" tIns="45720" rIns="91440" bIns="45720" rtlCol="0" anchor="b">
            <a:normAutofit/>
          </a:bodyPr>
          <a:lstStyle/>
          <a:p>
            <a:r>
              <a:rPr lang="en-US" sz="6000">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9411" t="3986" r="20857"/>
          <a:stretch/>
        </p:blipFill>
        <p:spPr>
          <a:xfrm rot="5400000">
            <a:off x="-499764" y="1506568"/>
            <a:ext cx="5275216" cy="3751254"/>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3" cstate="hqprint">
            <a:extLst>
              <a:ext uri="{28A0092B-C50C-407E-A947-70E740481C1C}">
                <a14:useLocalDpi xmlns:a14="http://schemas.microsoft.com/office/drawing/2010/main" val="0"/>
              </a:ext>
            </a:extLst>
          </a:blip>
          <a:srcRect t="11804" r="6935" b="9943"/>
          <a:stretch/>
        </p:blipFill>
        <p:spPr>
          <a:xfrm>
            <a:off x="4206542" y="744587"/>
            <a:ext cx="7672498" cy="3548013"/>
          </a:xfrm>
          <a:prstGeom prst="rect">
            <a:avLst/>
          </a:prstGeom>
        </p:spPr>
      </p:pic>
    </p:spTree>
    <p:extLst>
      <p:ext uri="{BB962C8B-B14F-4D97-AF65-F5344CB8AC3E}">
        <p14:creationId xmlns:p14="http://schemas.microsoft.com/office/powerpoint/2010/main" val="2187207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Campaign Presentations</a:t>
            </a:r>
            <a:endParaRPr lang="en-US" sz="5400" cap="none">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922078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t="148" r="-2" b="-311"/>
          <a:stretch/>
        </p:blipFill>
        <p:spPr bwMode="auto">
          <a:xfrm>
            <a:off x="633412" y="396211"/>
            <a:ext cx="5462588" cy="55673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7F0B2F-F6EB-4CAA-A4D4-5942AEDA71D5}"/>
              </a:ext>
            </a:extLst>
          </p:cNvPr>
          <p:cNvSpPr>
            <a:spLocks noGrp="1"/>
          </p:cNvSpPr>
          <p:nvPr>
            <p:ph type="title" idx="4294967295"/>
          </p:nvPr>
        </p:nvSpPr>
        <p:spPr>
          <a:xfrm>
            <a:off x="6482686" y="758825"/>
            <a:ext cx="5709313" cy="3565525"/>
          </a:xfrm>
        </p:spPr>
        <p:txBody>
          <a:bodyPr vert="horz" lIns="91440" tIns="45720" rIns="91440" bIns="45720" rtlCol="0" anchor="b">
            <a:normAutofit fontScale="90000"/>
          </a:bodyPr>
          <a:lstStyle/>
          <a:p>
            <a:r>
              <a:rPr lang="en-US" sz="6800">
                <a:solidFill>
                  <a:schemeClr val="tx1">
                    <a:lumMod val="85000"/>
                    <a:lumOff val="15000"/>
                  </a:schemeClr>
                </a:solidFill>
              </a:rPr>
              <a:t>Team Presentation and Coaching Time</a:t>
            </a:r>
          </a:p>
        </p:txBody>
      </p:sp>
    </p:spTree>
    <p:extLst>
      <p:ext uri="{BB962C8B-B14F-4D97-AF65-F5344CB8AC3E}">
        <p14:creationId xmlns:p14="http://schemas.microsoft.com/office/powerpoint/2010/main" val="38922966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Closing</a:t>
            </a:r>
            <a:endParaRPr lang="en-US" sz="5400" cap="none">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3149781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66F39-A075-ED06-126D-581A3227C25A}"/>
              </a:ext>
            </a:extLst>
          </p:cNvPr>
          <p:cNvSpPr>
            <a:spLocks noGrp="1"/>
          </p:cNvSpPr>
          <p:nvPr>
            <p:ph type="title"/>
          </p:nvPr>
        </p:nvSpPr>
        <p:spPr/>
        <p:txBody>
          <a:bodyPr>
            <a:normAutofit fontScale="90000"/>
          </a:bodyPr>
          <a:lstStyle/>
          <a:p>
            <a:r>
              <a:rPr lang="en-US">
                <a:ea typeface="Calibri"/>
                <a:cs typeface="Calibri"/>
              </a:rPr>
              <a:t>In Ella Baker's Own Words</a:t>
            </a:r>
            <a:endParaRPr lang="en-US"/>
          </a:p>
        </p:txBody>
      </p:sp>
      <p:pic>
        <p:nvPicPr>
          <p:cNvPr id="4" name="ScreenRecording_11-21-2024 13-29-53_1">
            <a:hlinkClick r:id="" action="ppaction://media"/>
            <a:extLst>
              <a:ext uri="{FF2B5EF4-FFF2-40B4-BE49-F238E27FC236}">
                <a16:creationId xmlns:a16="http://schemas.microsoft.com/office/drawing/2014/main" id="{DB0FFC77-FE0C-8B32-C94E-7EFA8CE0E779}"/>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D550DF6E-E01B-4948-AE57-939237F8D1BF}" label="" lang="en-us" r:embed="rId4"/>
                          <p173:track id="{09FF64FC-D90F-4E44-B867-EFF966FC8525}" label="" lang="en-us" r:embed="rId4"/>
                        </p173:trackLst>
                      </p173:tracksInfo>
                    </p:ext>
                  </p14:extLst>
                </p14:media>
              </p:ext>
            </p:extLst>
          </p:nvPr>
        </p:nvPicPr>
        <p:blipFill>
          <a:blip r:embed="rId5"/>
          <a:stretch>
            <a:fillRect/>
          </a:stretch>
        </p:blipFill>
        <p:spPr>
          <a:xfrm>
            <a:off x="2917722" y="993058"/>
            <a:ext cx="6835878" cy="5179142"/>
          </a:xfrm>
          <a:prstGeom prst="rect">
            <a:avLst/>
          </a:prstGeom>
        </p:spPr>
      </p:pic>
    </p:spTree>
    <p:extLst>
      <p:ext uri="{BB962C8B-B14F-4D97-AF65-F5344CB8AC3E}">
        <p14:creationId xmlns:p14="http://schemas.microsoft.com/office/powerpoint/2010/main" val="248028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Our Vision of Now and the Future</a:t>
            </a:r>
            <a:endParaRPr lang="en" sz="5000" b="1">
              <a:solidFill>
                <a:schemeClr val="tx1">
                  <a:lumMod val="65000"/>
                  <a:lumOff val="35000"/>
                </a:schemeClr>
              </a:solidFill>
              <a:latin typeface="Arial" pitchFamily="34" charset="0"/>
              <a:cs typeface="Arial" pitchFamily="34" charset="0"/>
            </a:endParaRPr>
          </a:p>
        </p:txBody>
      </p:sp>
      <p:sp>
        <p:nvSpPr>
          <p:cNvPr id="4" name="Rectangle 3"/>
          <p:cNvSpPr/>
          <p:nvPr/>
        </p:nvSpPr>
        <p:spPr>
          <a:xfrm>
            <a:off x="170539" y="1948449"/>
            <a:ext cx="4486521" cy="3046988"/>
          </a:xfrm>
          <a:prstGeom prst="rect">
            <a:avLst/>
          </a:prstGeom>
        </p:spPr>
        <p:txBody>
          <a:bodyPr wrap="square">
            <a:spAutoFit/>
          </a:bodyPr>
          <a:lstStyle/>
          <a:p>
            <a:pPr algn="ctr"/>
            <a:r>
              <a:rPr lang="en-US" sz="3200" b="1">
                <a:latin typeface="Arial" panose="020B0604020202020204" pitchFamily="34" charset="0"/>
                <a:cs typeface="Arial" panose="020B0604020202020204" pitchFamily="34" charset="0"/>
              </a:rPr>
              <a:t>What will your workplace, locals, community look like after you have implemented campaigns like this?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1674" y="1295400"/>
            <a:ext cx="6798137" cy="407888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43170501"/>
      </p:ext>
    </p:extLst>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Final Reflections</a:t>
            </a:r>
            <a:endParaRPr lang="en" sz="5000" b="1">
              <a:solidFill>
                <a:schemeClr val="tx1">
                  <a:lumMod val="65000"/>
                  <a:lumOff val="35000"/>
                </a:schemeClr>
              </a:solidFill>
              <a:latin typeface="Arial" pitchFamily="34" charset="0"/>
              <a:cs typeface="Arial" pitchFamily="34" charset="0"/>
            </a:endParaRPr>
          </a:p>
        </p:txBody>
      </p:sp>
      <p:sp>
        <p:nvSpPr>
          <p:cNvPr id="6" name="Rectangle 5"/>
          <p:cNvSpPr/>
          <p:nvPr/>
        </p:nvSpPr>
        <p:spPr>
          <a:xfrm>
            <a:off x="514350" y="1628681"/>
            <a:ext cx="6231890" cy="3323987"/>
          </a:xfrm>
          <a:prstGeom prst="rect">
            <a:avLst/>
          </a:prstGeom>
        </p:spPr>
        <p:txBody>
          <a:bodyPr wrap="square">
            <a:spAutoFit/>
          </a:bodyPr>
          <a:lstStyle/>
          <a:p>
            <a:endParaRPr lang="en-US" sz="3000" b="1">
              <a:solidFill>
                <a:schemeClr val="tx1">
                  <a:lumMod val="65000"/>
                  <a:lumOff val="35000"/>
                </a:schemeClr>
              </a:solidFill>
              <a:latin typeface="Arial" panose="020B0604020202020204" pitchFamily="34" charset="0"/>
              <a:cs typeface="Arial" panose="020B0604020202020204" pitchFamily="34" charset="0"/>
            </a:endParaRP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“tomorrow”?</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next month?</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might do in six month?</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3616" y="1628680"/>
            <a:ext cx="4454144" cy="397963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647689481"/>
      </p:ext>
    </p:extLst>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0851-EAA5-4044-9B8B-5F0EDF007554}"/>
              </a:ext>
            </a:extLst>
          </p:cNvPr>
          <p:cNvSpPr>
            <a:spLocks noGrp="1"/>
          </p:cNvSpPr>
          <p:nvPr>
            <p:ph type="title"/>
          </p:nvPr>
        </p:nvSpPr>
        <p:spPr/>
        <p:txBody>
          <a:bodyPr>
            <a:normAutofit fontScale="90000"/>
          </a:bodyPr>
          <a:lstStyle/>
          <a:p>
            <a:endParaRPr lang="en-US"/>
          </a:p>
        </p:txBody>
      </p:sp>
      <p:sp>
        <p:nvSpPr>
          <p:cNvPr id="3" name="Content Placeholder 2">
            <a:extLst>
              <a:ext uri="{FF2B5EF4-FFF2-40B4-BE49-F238E27FC236}">
                <a16:creationId xmlns:a16="http://schemas.microsoft.com/office/drawing/2014/main" id="{07BF57F6-B9DD-4882-A266-0F16696737AF}"/>
              </a:ext>
            </a:extLst>
          </p:cNvPr>
          <p:cNvSpPr>
            <a:spLocks noGrp="1"/>
          </p:cNvSpPr>
          <p:nvPr>
            <p:ph idx="1"/>
          </p:nvPr>
        </p:nvSpPr>
        <p:spPr>
          <a:xfrm>
            <a:off x="5500048" y="1429789"/>
            <a:ext cx="5655632" cy="4439305"/>
          </a:xfrm>
        </p:spPr>
        <p:txBody>
          <a:bodyPr>
            <a:normAutofit/>
          </a:bodyPr>
          <a:lstStyle/>
          <a:p>
            <a:r>
              <a:rPr lang="en-US" sz="4400"/>
              <a:t>Gratitude</a:t>
            </a:r>
          </a:p>
          <a:p>
            <a:r>
              <a:rPr lang="en-US" sz="4400"/>
              <a:t>Evaluations</a:t>
            </a:r>
          </a:p>
          <a:p>
            <a:r>
              <a:rPr lang="en-US" sz="4400"/>
              <a:t>Final Words for the Good of the Order</a:t>
            </a:r>
          </a:p>
        </p:txBody>
      </p:sp>
      <p:pic>
        <p:nvPicPr>
          <p:cNvPr id="5122" name="Picture 2" descr="Image result for wrap it up">
            <a:extLst>
              <a:ext uri="{FF2B5EF4-FFF2-40B4-BE49-F238E27FC236}">
                <a16:creationId xmlns:a16="http://schemas.microsoft.com/office/drawing/2014/main" id="{3CB2D62D-E6F6-4520-A82A-E33B1994C0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173" y="449217"/>
            <a:ext cx="4488976" cy="5244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42825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3DA96E-D4A6-4460-BF0C-06A24EC333D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75DAC08-9F39-47E7-B553-C594856B71D2}">
  <ds:schemaRefs>
    <ds:schemaRef ds:uri="http://schemas.microsoft.com/sharepoint/v3/contenttype/forms"/>
  </ds:schemaRefs>
</ds:datastoreItem>
</file>

<file path=customXml/itemProps3.xml><?xml version="1.0" encoding="utf-8"?>
<ds:datastoreItem xmlns:ds="http://schemas.openxmlformats.org/officeDocument/2006/customXml" ds:itemID="{B611BD49-216E-4215-806E-27F13C9B2177}"/>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47</Slides>
  <Notes>24</Notes>
  <HiddenSlides>0</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Retrospect</vt:lpstr>
      <vt:lpstr>Organizing on HBCU Campuses   Day 3</vt:lpstr>
      <vt:lpstr>PowerPoint Presentation</vt:lpstr>
      <vt:lpstr>Community Agreements Pg 2-3 </vt:lpstr>
      <vt:lpstr>Feedback on Feedback</vt:lpstr>
      <vt:lpstr>Your words</vt:lpstr>
      <vt:lpstr>Overview of Today’s Learning</vt:lpstr>
      <vt:lpstr>Today, we build campaigns!</vt:lpstr>
      <vt:lpstr>Ellen and Albert</vt:lpstr>
      <vt:lpstr>What does a Loving Community  or School look like? </vt:lpstr>
      <vt:lpstr>PowerPoint Presentation</vt:lpstr>
      <vt:lpstr>PowerPoint Presentation</vt:lpstr>
      <vt:lpstr>Why Base Building Matters </vt:lpstr>
      <vt:lpstr>Which Theory Builds Power? </vt:lpstr>
      <vt:lpstr>Advocacy is about – using expertise.  Mobilizing is about – engaging the already committed.   These are necessary, but not sufficient to build the power we need. </vt:lpstr>
      <vt:lpstr>PowerPoint Presentation</vt:lpstr>
      <vt:lpstr>The Campaign to Promote, Protect, and Strengthen Public Education</vt:lpstr>
      <vt:lpstr>PowerPoint Presentation</vt:lpstr>
      <vt:lpstr>Campaign Lab is about Building Power</vt:lpstr>
      <vt:lpstr>Which builds a strong union faster, focusing on:  1.Membership recruitment or 2.People powered campaigns</vt:lpstr>
      <vt:lpstr>PowerPoint Presentation</vt:lpstr>
      <vt:lpstr>Key  Points</vt:lpstr>
      <vt:lpstr>Ilissa &amp; Michelle </vt:lpstr>
      <vt:lpstr>Demands, Targets, Tactics</vt:lpstr>
      <vt:lpstr>Demand:</vt:lpstr>
      <vt:lpstr>Targets:</vt:lpstr>
      <vt:lpstr>Team Demands and Targets</vt:lpstr>
      <vt:lpstr>Tactics</vt:lpstr>
      <vt:lpstr>A Tactic Should</vt:lpstr>
      <vt:lpstr>Team Tactic Work</vt:lpstr>
      <vt:lpstr>Evaluating Tactics</vt:lpstr>
      <vt:lpstr>Let’s Talk Escalation</vt:lpstr>
      <vt:lpstr>Compression Points</vt:lpstr>
      <vt:lpstr>PowerPoint Presentation</vt:lpstr>
      <vt:lpstr>Debrief and Key Ideas about Escalation</vt:lpstr>
      <vt:lpstr>PowerPoint Presentation</vt:lpstr>
      <vt:lpstr>Josh </vt:lpstr>
      <vt:lpstr>Team Campaign Design</vt:lpstr>
      <vt:lpstr>Campaign Planning</vt:lpstr>
      <vt:lpstr>Example- Leaders, Structures, Message</vt:lpstr>
      <vt:lpstr>Team Work Time</vt:lpstr>
      <vt:lpstr>Campaign Presentations</vt:lpstr>
      <vt:lpstr>Team Presentation and Coaching Time</vt:lpstr>
      <vt:lpstr>Closing</vt:lpstr>
      <vt:lpstr>In Ella Baker's Own Words</vt:lpstr>
      <vt:lpstr>Our Vision of Now and the Future</vt:lpstr>
      <vt:lpstr>Final Reflections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1</cp:revision>
  <dcterms:created xsi:type="dcterms:W3CDTF">2019-10-19T15:29:10Z</dcterms:created>
  <dcterms:modified xsi:type="dcterms:W3CDTF">2025-11-07T14:24:01Z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