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88" r:id="rId5"/>
    <p:sldId id="304" r:id="rId6"/>
    <p:sldId id="289" r:id="rId7"/>
    <p:sldId id="290" r:id="rId8"/>
    <p:sldId id="291" r:id="rId9"/>
    <p:sldId id="265" r:id="rId10"/>
    <p:sldId id="274" r:id="rId11"/>
    <p:sldId id="280" r:id="rId12"/>
    <p:sldId id="293" r:id="rId13"/>
    <p:sldId id="294" r:id="rId14"/>
    <p:sldId id="306" r:id="rId15"/>
    <p:sldId id="301" r:id="rId16"/>
    <p:sldId id="307" r:id="rId17"/>
    <p:sldId id="296" r:id="rId18"/>
    <p:sldId id="297" r:id="rId19"/>
    <p:sldId id="295" r:id="rId20"/>
    <p:sldId id="298" r:id="rId21"/>
    <p:sldId id="308" r:id="rId22"/>
    <p:sldId id="30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99B6"/>
    <a:srgbClr val="57D2D5"/>
    <a:srgbClr val="94600F"/>
    <a:srgbClr val="941100"/>
    <a:srgbClr val="945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43007-6FC1-E682-49B7-30C8C6D55ACF}" v="10" dt="2024-08-19T19:14:37.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323" autoAdjust="0"/>
    <p:restoredTop sz="79225"/>
  </p:normalViewPr>
  <p:slideViewPr>
    <p:cSldViewPr snapToGrid="0">
      <p:cViewPr varScale="1">
        <p:scale>
          <a:sx n="75" d="100"/>
          <a:sy n="75" d="100"/>
        </p:scale>
        <p:origin x="168"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5B143007-6FC1-E682-49B7-30C8C6D55ACF}"/>
    <pc:docChg chg="modSld">
      <pc:chgData name="Jones, Albert [MD]" userId="S::aljones_mseanea.org#ext#@neahq.onmicrosoft.com::9e3d8165-1eea-49ba-adea-0c9c00351460" providerId="AD" clId="Web-{5B143007-6FC1-E682-49B7-30C8C6D55ACF}" dt="2024-08-19T19:14:37.460" v="9" actId="20577"/>
      <pc:docMkLst>
        <pc:docMk/>
      </pc:docMkLst>
      <pc:sldChg chg="addSp delSp">
        <pc:chgData name="Jones, Albert [MD]" userId="S::aljones_mseanea.org#ext#@neahq.onmicrosoft.com::9e3d8165-1eea-49ba-adea-0c9c00351460" providerId="AD" clId="Web-{5B143007-6FC1-E682-49B7-30C8C6D55ACF}" dt="2024-08-19T19:11:55.662" v="5"/>
        <pc:sldMkLst>
          <pc:docMk/>
          <pc:sldMk cId="179722" sldId="301"/>
        </pc:sldMkLst>
        <pc:picChg chg="add del">
          <ac:chgData name="Jones, Albert [MD]" userId="S::aljones_mseanea.org#ext#@neahq.onmicrosoft.com::9e3d8165-1eea-49ba-adea-0c9c00351460" providerId="AD" clId="Web-{5B143007-6FC1-E682-49B7-30C8C6D55ACF}" dt="2024-08-19T19:11:55.662" v="5"/>
          <ac:picMkLst>
            <pc:docMk/>
            <pc:sldMk cId="179722" sldId="301"/>
            <ac:picMk id="4" creationId="{3D801A2F-C8C9-1E2E-1A72-AAB32C89F55A}"/>
          </ac:picMkLst>
        </pc:picChg>
        <pc:picChg chg="add del">
          <ac:chgData name="Jones, Albert [MD]" userId="S::aljones_mseanea.org#ext#@neahq.onmicrosoft.com::9e3d8165-1eea-49ba-adea-0c9c00351460" providerId="AD" clId="Web-{5B143007-6FC1-E682-49B7-30C8C6D55ACF}" dt="2024-08-19T19:11:55.662" v="4"/>
          <ac:picMkLst>
            <pc:docMk/>
            <pc:sldMk cId="179722" sldId="301"/>
            <ac:picMk id="6" creationId="{8480BE69-4B1C-DD74-DA40-FDCF97BEDE50}"/>
          </ac:picMkLst>
        </pc:picChg>
      </pc:sldChg>
      <pc:sldChg chg="modSp">
        <pc:chgData name="Jones, Albert [MD]" userId="S::aljones_mseanea.org#ext#@neahq.onmicrosoft.com::9e3d8165-1eea-49ba-adea-0c9c00351460" providerId="AD" clId="Web-{5B143007-6FC1-E682-49B7-30C8C6D55ACF}" dt="2024-08-19T17:17:50.420" v="1" actId="20577"/>
        <pc:sldMkLst>
          <pc:docMk/>
          <pc:sldMk cId="1247646930" sldId="306"/>
        </pc:sldMkLst>
        <pc:spChg chg="mod">
          <ac:chgData name="Jones, Albert [MD]" userId="S::aljones_mseanea.org#ext#@neahq.onmicrosoft.com::9e3d8165-1eea-49ba-adea-0c9c00351460" providerId="AD" clId="Web-{5B143007-6FC1-E682-49B7-30C8C6D55ACF}" dt="2024-08-19T17:17:50.420" v="1" actId="20577"/>
          <ac:spMkLst>
            <pc:docMk/>
            <pc:sldMk cId="1247646930" sldId="306"/>
            <ac:spMk id="9" creationId="{D9CCC4D2-9EFD-800B-4525-68587EFA5ABD}"/>
          </ac:spMkLst>
        </pc:spChg>
      </pc:sldChg>
      <pc:sldChg chg="modSp">
        <pc:chgData name="Jones, Albert [MD]" userId="S::aljones_mseanea.org#ext#@neahq.onmicrosoft.com::9e3d8165-1eea-49ba-adea-0c9c00351460" providerId="AD" clId="Web-{5B143007-6FC1-E682-49B7-30C8C6D55ACF}" dt="2024-08-19T19:14:37.460" v="9" actId="20577"/>
        <pc:sldMkLst>
          <pc:docMk/>
          <pc:sldMk cId="2368993402" sldId="307"/>
        </pc:sldMkLst>
        <pc:spChg chg="mod">
          <ac:chgData name="Jones, Albert [MD]" userId="S::aljones_mseanea.org#ext#@neahq.onmicrosoft.com::9e3d8165-1eea-49ba-adea-0c9c00351460" providerId="AD" clId="Web-{5B143007-6FC1-E682-49B7-30C8C6D55ACF}" dt="2024-08-19T19:14:37.460" v="9" actId="20577"/>
          <ac:spMkLst>
            <pc:docMk/>
            <pc:sldMk cId="2368993402" sldId="307"/>
            <ac:spMk id="2" creationId="{867E9901-4FF6-8499-A132-4ED46E0F7B1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5753C-4B20-4C56-AD1B-A55E41AFCB74}" type="doc">
      <dgm:prSet loTypeId="urn:microsoft.com/office/officeart/2005/8/layout/matrix2" loCatId="matrix" qsTypeId="urn:microsoft.com/office/officeart/2005/8/quickstyle/simple1" qsCatId="simple" csTypeId="urn:microsoft.com/office/officeart/2005/8/colors/colorful5" csCatId="colorful" phldr="1"/>
      <dgm:spPr/>
      <dgm:t>
        <a:bodyPr/>
        <a:lstStyle/>
        <a:p>
          <a:endParaRPr lang="en-US"/>
        </a:p>
      </dgm:t>
    </dgm:pt>
    <dgm:pt modelId="{944F921B-FCE7-4968-A292-EE5E1A3EA6D3}">
      <dgm:prSet/>
      <dgm:spPr>
        <a:solidFill>
          <a:srgbClr val="57D2D5"/>
        </a:solidFill>
        <a:ln w="25400"/>
      </dgm:spPr>
      <dgm:t>
        <a:bodyPr/>
        <a:lstStyle/>
        <a:p>
          <a:r>
            <a:rPr lang="en-US" dirty="0">
              <a:solidFill>
                <a:schemeClr val="tx1"/>
              </a:solidFill>
            </a:rPr>
            <a:t>There is a national teacher shortage.</a:t>
          </a:r>
        </a:p>
      </dgm:t>
    </dgm:pt>
    <dgm:pt modelId="{308211E9-5B28-4EC0-A318-48A820AEFCE8}" type="parTrans" cxnId="{BDB81F08-59DF-4927-88EC-ECF44DA57085}">
      <dgm:prSet/>
      <dgm:spPr/>
      <dgm:t>
        <a:bodyPr/>
        <a:lstStyle/>
        <a:p>
          <a:endParaRPr lang="en-US"/>
        </a:p>
      </dgm:t>
    </dgm:pt>
    <dgm:pt modelId="{507B3C3E-DD23-402F-876C-9A1D45E4F2E7}" type="sibTrans" cxnId="{BDB81F08-59DF-4927-88EC-ECF44DA57085}">
      <dgm:prSet/>
      <dgm:spPr/>
      <dgm:t>
        <a:bodyPr/>
        <a:lstStyle/>
        <a:p>
          <a:endParaRPr lang="en-US"/>
        </a:p>
      </dgm:t>
    </dgm:pt>
    <dgm:pt modelId="{1FDBB06E-F3A8-4D1B-B2B5-B4DCDBC169D4}">
      <dgm:prSet/>
      <dgm:spPr>
        <a:solidFill>
          <a:srgbClr val="57D2D5"/>
        </a:solidFill>
        <a:ln w="25400">
          <a:solidFill>
            <a:schemeClr val="tx1"/>
          </a:solidFill>
        </a:ln>
      </dgm:spPr>
      <dgm:t>
        <a:bodyPr/>
        <a:lstStyle/>
        <a:p>
          <a:r>
            <a:rPr lang="en-US" dirty="0">
              <a:solidFill>
                <a:schemeClr val="tx1"/>
              </a:solidFill>
            </a:rPr>
            <a:t>The shortage for teachers of color - African American, Latino, Native, etc. -  is particularly severe. </a:t>
          </a:r>
        </a:p>
      </dgm:t>
    </dgm:pt>
    <dgm:pt modelId="{A9B9CB79-CD19-4894-9A26-9DB889DE1D7F}" type="parTrans" cxnId="{B9663E95-BD76-489F-890B-DB5AD7301B91}">
      <dgm:prSet/>
      <dgm:spPr/>
      <dgm:t>
        <a:bodyPr/>
        <a:lstStyle/>
        <a:p>
          <a:endParaRPr lang="en-US"/>
        </a:p>
      </dgm:t>
    </dgm:pt>
    <dgm:pt modelId="{CF9CF721-9720-442C-A8A8-849143061EDC}" type="sibTrans" cxnId="{B9663E95-BD76-489F-890B-DB5AD7301B91}">
      <dgm:prSet/>
      <dgm:spPr/>
      <dgm:t>
        <a:bodyPr/>
        <a:lstStyle/>
        <a:p>
          <a:endParaRPr lang="en-US"/>
        </a:p>
      </dgm:t>
    </dgm:pt>
    <dgm:pt modelId="{D5075B6D-0605-4E62-924B-F760DC8027F5}">
      <dgm:prSet/>
      <dgm:spPr>
        <a:solidFill>
          <a:srgbClr val="57D2D5"/>
        </a:solidFill>
        <a:ln w="25400"/>
      </dgm:spPr>
      <dgm:t>
        <a:bodyPr/>
        <a:lstStyle/>
        <a:p>
          <a:r>
            <a:rPr lang="en-US" dirty="0">
              <a:solidFill>
                <a:schemeClr val="tx1"/>
              </a:solidFill>
            </a:rPr>
            <a:t>There has been a slight increase in teachers of color from 12% to 18% since 2006.</a:t>
          </a:r>
        </a:p>
      </dgm:t>
    </dgm:pt>
    <dgm:pt modelId="{D22D1CC3-3E8C-4567-B39D-81B12CD96DAF}" type="parTrans" cxnId="{6DFA7FE7-0C82-46A7-B35F-5021CC50C465}">
      <dgm:prSet/>
      <dgm:spPr/>
      <dgm:t>
        <a:bodyPr/>
        <a:lstStyle/>
        <a:p>
          <a:endParaRPr lang="en-US"/>
        </a:p>
      </dgm:t>
    </dgm:pt>
    <dgm:pt modelId="{AD109607-7FC9-486D-B7AB-39A57B4EBE1C}" type="sibTrans" cxnId="{6DFA7FE7-0C82-46A7-B35F-5021CC50C465}">
      <dgm:prSet/>
      <dgm:spPr/>
      <dgm:t>
        <a:bodyPr/>
        <a:lstStyle/>
        <a:p>
          <a:endParaRPr lang="en-US"/>
        </a:p>
      </dgm:t>
    </dgm:pt>
    <dgm:pt modelId="{4FADE0B5-0D8D-43A8-8B88-45833D2A3F72}">
      <dgm:prSet/>
      <dgm:spPr>
        <a:solidFill>
          <a:srgbClr val="57D2D5"/>
        </a:solidFill>
        <a:ln w="22225">
          <a:solidFill>
            <a:schemeClr val="tx1"/>
          </a:solidFill>
        </a:ln>
      </dgm:spPr>
      <dgm:t>
        <a:bodyPr/>
        <a:lstStyle/>
        <a:p>
          <a:r>
            <a:rPr lang="en-US" dirty="0">
              <a:solidFill>
                <a:schemeClr val="tx1"/>
              </a:solidFill>
            </a:rPr>
            <a:t>There remains a significant gap as the student population of color has grown to over 50%. </a:t>
          </a:r>
        </a:p>
      </dgm:t>
    </dgm:pt>
    <dgm:pt modelId="{72A3A733-B08F-4F63-9D04-C7FFCECE5A8D}" type="parTrans" cxnId="{7D163085-512C-4606-8813-0BE759EEFA86}">
      <dgm:prSet/>
      <dgm:spPr/>
      <dgm:t>
        <a:bodyPr/>
        <a:lstStyle/>
        <a:p>
          <a:endParaRPr lang="en-US"/>
        </a:p>
      </dgm:t>
    </dgm:pt>
    <dgm:pt modelId="{1D9D58B8-7EA4-4A56-A6C5-A686CD42CDCA}" type="sibTrans" cxnId="{7D163085-512C-4606-8813-0BE759EEFA86}">
      <dgm:prSet/>
      <dgm:spPr/>
      <dgm:t>
        <a:bodyPr/>
        <a:lstStyle/>
        <a:p>
          <a:endParaRPr lang="en-US"/>
        </a:p>
      </dgm:t>
    </dgm:pt>
    <dgm:pt modelId="{056A36B2-A8DD-F74E-80B6-D307999C513A}" type="pres">
      <dgm:prSet presAssocID="{2BE5753C-4B20-4C56-AD1B-A55E41AFCB74}" presName="matrix" presStyleCnt="0">
        <dgm:presLayoutVars>
          <dgm:chMax val="1"/>
          <dgm:dir/>
          <dgm:resizeHandles val="exact"/>
        </dgm:presLayoutVars>
      </dgm:prSet>
      <dgm:spPr/>
    </dgm:pt>
    <dgm:pt modelId="{77B98B30-0370-1747-9FE2-BC10C1561EEC}" type="pres">
      <dgm:prSet presAssocID="{2BE5753C-4B20-4C56-AD1B-A55E41AFCB74}" presName="axisShape" presStyleLbl="bgShp" presStyleIdx="0" presStyleCnt="1"/>
      <dgm:spPr/>
    </dgm:pt>
    <dgm:pt modelId="{41E902AB-BD24-A642-9BED-424A366A3C27}" type="pres">
      <dgm:prSet presAssocID="{2BE5753C-4B20-4C56-AD1B-A55E41AFCB74}" presName="rect1" presStyleLbl="node1" presStyleIdx="0" presStyleCnt="4">
        <dgm:presLayoutVars>
          <dgm:chMax val="0"/>
          <dgm:chPref val="0"/>
          <dgm:bulletEnabled val="1"/>
        </dgm:presLayoutVars>
      </dgm:prSet>
      <dgm:spPr/>
    </dgm:pt>
    <dgm:pt modelId="{C13BD3F8-32CD-4446-ABBD-EA72DCEA81C6}" type="pres">
      <dgm:prSet presAssocID="{2BE5753C-4B20-4C56-AD1B-A55E41AFCB74}" presName="rect2" presStyleLbl="node1" presStyleIdx="1" presStyleCnt="4">
        <dgm:presLayoutVars>
          <dgm:chMax val="0"/>
          <dgm:chPref val="0"/>
          <dgm:bulletEnabled val="1"/>
        </dgm:presLayoutVars>
      </dgm:prSet>
      <dgm:spPr/>
    </dgm:pt>
    <dgm:pt modelId="{FAB5B76B-5B72-5843-9C6C-691207DCB0A1}" type="pres">
      <dgm:prSet presAssocID="{2BE5753C-4B20-4C56-AD1B-A55E41AFCB74}" presName="rect3" presStyleLbl="node1" presStyleIdx="2" presStyleCnt="4">
        <dgm:presLayoutVars>
          <dgm:chMax val="0"/>
          <dgm:chPref val="0"/>
          <dgm:bulletEnabled val="1"/>
        </dgm:presLayoutVars>
      </dgm:prSet>
      <dgm:spPr/>
    </dgm:pt>
    <dgm:pt modelId="{9AEFC25C-9362-244D-95BE-7EF5143DD78F}" type="pres">
      <dgm:prSet presAssocID="{2BE5753C-4B20-4C56-AD1B-A55E41AFCB74}" presName="rect4" presStyleLbl="node1" presStyleIdx="3" presStyleCnt="4">
        <dgm:presLayoutVars>
          <dgm:chMax val="0"/>
          <dgm:chPref val="0"/>
          <dgm:bulletEnabled val="1"/>
        </dgm:presLayoutVars>
      </dgm:prSet>
      <dgm:spPr/>
    </dgm:pt>
  </dgm:ptLst>
  <dgm:cxnLst>
    <dgm:cxn modelId="{BDB81F08-59DF-4927-88EC-ECF44DA57085}" srcId="{2BE5753C-4B20-4C56-AD1B-A55E41AFCB74}" destId="{944F921B-FCE7-4968-A292-EE5E1A3EA6D3}" srcOrd="0" destOrd="0" parTransId="{308211E9-5B28-4EC0-A318-48A820AEFCE8}" sibTransId="{507B3C3E-DD23-402F-876C-9A1D45E4F2E7}"/>
    <dgm:cxn modelId="{D7C0CF25-E9F6-9F42-886C-3F1BE4924CA3}" type="presOf" srcId="{4FADE0B5-0D8D-43A8-8B88-45833D2A3F72}" destId="{9AEFC25C-9362-244D-95BE-7EF5143DD78F}" srcOrd="0" destOrd="0" presId="urn:microsoft.com/office/officeart/2005/8/layout/matrix2"/>
    <dgm:cxn modelId="{DCD79137-1576-D840-8D1A-5DD9E6D6918B}" type="presOf" srcId="{D5075B6D-0605-4E62-924B-F760DC8027F5}" destId="{FAB5B76B-5B72-5843-9C6C-691207DCB0A1}" srcOrd="0" destOrd="0" presId="urn:microsoft.com/office/officeart/2005/8/layout/matrix2"/>
    <dgm:cxn modelId="{86BC496C-CB4D-D24C-B6EC-05EE4A3C020C}" type="presOf" srcId="{1FDBB06E-F3A8-4D1B-B2B5-B4DCDBC169D4}" destId="{C13BD3F8-32CD-4446-ABBD-EA72DCEA81C6}" srcOrd="0" destOrd="0" presId="urn:microsoft.com/office/officeart/2005/8/layout/matrix2"/>
    <dgm:cxn modelId="{7D163085-512C-4606-8813-0BE759EEFA86}" srcId="{2BE5753C-4B20-4C56-AD1B-A55E41AFCB74}" destId="{4FADE0B5-0D8D-43A8-8B88-45833D2A3F72}" srcOrd="3" destOrd="0" parTransId="{72A3A733-B08F-4F63-9D04-C7FFCECE5A8D}" sibTransId="{1D9D58B8-7EA4-4A56-A6C5-A686CD42CDCA}"/>
    <dgm:cxn modelId="{B9663E95-BD76-489F-890B-DB5AD7301B91}" srcId="{2BE5753C-4B20-4C56-AD1B-A55E41AFCB74}" destId="{1FDBB06E-F3A8-4D1B-B2B5-B4DCDBC169D4}" srcOrd="1" destOrd="0" parTransId="{A9B9CB79-CD19-4894-9A26-9DB889DE1D7F}" sibTransId="{CF9CF721-9720-442C-A8A8-849143061EDC}"/>
    <dgm:cxn modelId="{700363AC-8328-CF4D-8582-0DEB3D0D5F3A}" type="presOf" srcId="{944F921B-FCE7-4968-A292-EE5E1A3EA6D3}" destId="{41E902AB-BD24-A642-9BED-424A366A3C27}" srcOrd="0" destOrd="0" presId="urn:microsoft.com/office/officeart/2005/8/layout/matrix2"/>
    <dgm:cxn modelId="{5C01D8E6-A08C-1B41-938A-5EE530ABCCB5}" type="presOf" srcId="{2BE5753C-4B20-4C56-AD1B-A55E41AFCB74}" destId="{056A36B2-A8DD-F74E-80B6-D307999C513A}" srcOrd="0" destOrd="0" presId="urn:microsoft.com/office/officeart/2005/8/layout/matrix2"/>
    <dgm:cxn modelId="{6DFA7FE7-0C82-46A7-B35F-5021CC50C465}" srcId="{2BE5753C-4B20-4C56-AD1B-A55E41AFCB74}" destId="{D5075B6D-0605-4E62-924B-F760DC8027F5}" srcOrd="2" destOrd="0" parTransId="{D22D1CC3-3E8C-4567-B39D-81B12CD96DAF}" sibTransId="{AD109607-7FC9-486D-B7AB-39A57B4EBE1C}"/>
    <dgm:cxn modelId="{C6506D38-AE78-D440-BE7D-7B9FDCDB4D08}" type="presParOf" srcId="{056A36B2-A8DD-F74E-80B6-D307999C513A}" destId="{77B98B30-0370-1747-9FE2-BC10C1561EEC}" srcOrd="0" destOrd="0" presId="urn:microsoft.com/office/officeart/2005/8/layout/matrix2"/>
    <dgm:cxn modelId="{0E715F6F-7D7A-2446-8BA1-4842115CAA30}" type="presParOf" srcId="{056A36B2-A8DD-F74E-80B6-D307999C513A}" destId="{41E902AB-BD24-A642-9BED-424A366A3C27}" srcOrd="1" destOrd="0" presId="urn:microsoft.com/office/officeart/2005/8/layout/matrix2"/>
    <dgm:cxn modelId="{47432F8D-D617-224A-85A9-6C37DF562936}" type="presParOf" srcId="{056A36B2-A8DD-F74E-80B6-D307999C513A}" destId="{C13BD3F8-32CD-4446-ABBD-EA72DCEA81C6}" srcOrd="2" destOrd="0" presId="urn:microsoft.com/office/officeart/2005/8/layout/matrix2"/>
    <dgm:cxn modelId="{64D4C4E4-E84E-BD45-A289-FB3B92447E7A}" type="presParOf" srcId="{056A36B2-A8DD-F74E-80B6-D307999C513A}" destId="{FAB5B76B-5B72-5843-9C6C-691207DCB0A1}" srcOrd="3" destOrd="0" presId="urn:microsoft.com/office/officeart/2005/8/layout/matrix2"/>
    <dgm:cxn modelId="{9CE02B32-BFE9-D04D-B5A7-46B4C2DDB751}" type="presParOf" srcId="{056A36B2-A8DD-F74E-80B6-D307999C513A}" destId="{9AEFC25C-9362-244D-95BE-7EF5143DD78F}"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98B30-0370-1747-9FE2-BC10C1561EEC}">
      <dsp:nvSpPr>
        <dsp:cNvPr id="0" name=""/>
        <dsp:cNvSpPr/>
      </dsp:nvSpPr>
      <dsp:spPr>
        <a:xfrm>
          <a:off x="999243" y="0"/>
          <a:ext cx="5966651" cy="5966651"/>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E902AB-BD24-A642-9BED-424A366A3C27}">
      <dsp:nvSpPr>
        <dsp:cNvPr id="0" name=""/>
        <dsp:cNvSpPr/>
      </dsp:nvSpPr>
      <dsp:spPr>
        <a:xfrm>
          <a:off x="1387075" y="387832"/>
          <a:ext cx="2386660" cy="2386660"/>
        </a:xfrm>
        <a:prstGeom prst="roundRect">
          <a:avLst/>
        </a:prstGeom>
        <a:solidFill>
          <a:srgbClr val="57D2D5"/>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There is a national teacher shortage.</a:t>
          </a:r>
        </a:p>
      </dsp:txBody>
      <dsp:txXfrm>
        <a:off x="1503582" y="504339"/>
        <a:ext cx="2153646" cy="2153646"/>
      </dsp:txXfrm>
    </dsp:sp>
    <dsp:sp modelId="{C13BD3F8-32CD-4446-ABBD-EA72DCEA81C6}">
      <dsp:nvSpPr>
        <dsp:cNvPr id="0" name=""/>
        <dsp:cNvSpPr/>
      </dsp:nvSpPr>
      <dsp:spPr>
        <a:xfrm>
          <a:off x="4191401" y="387832"/>
          <a:ext cx="2386660" cy="2386660"/>
        </a:xfrm>
        <a:prstGeom prst="roundRect">
          <a:avLst/>
        </a:prstGeom>
        <a:solidFill>
          <a:srgbClr val="57D2D5"/>
        </a:solidFill>
        <a:ln w="254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The shortage for teachers of color - African American, Latino, Native, etc. -  is particularly severe. </a:t>
          </a:r>
        </a:p>
      </dsp:txBody>
      <dsp:txXfrm>
        <a:off x="4307908" y="504339"/>
        <a:ext cx="2153646" cy="2153646"/>
      </dsp:txXfrm>
    </dsp:sp>
    <dsp:sp modelId="{FAB5B76B-5B72-5843-9C6C-691207DCB0A1}">
      <dsp:nvSpPr>
        <dsp:cNvPr id="0" name=""/>
        <dsp:cNvSpPr/>
      </dsp:nvSpPr>
      <dsp:spPr>
        <a:xfrm>
          <a:off x="1387075" y="3192158"/>
          <a:ext cx="2386660" cy="2386660"/>
        </a:xfrm>
        <a:prstGeom prst="roundRect">
          <a:avLst/>
        </a:prstGeom>
        <a:solidFill>
          <a:srgbClr val="57D2D5"/>
        </a:solidFill>
        <a:ln w="254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There has been a slight increase in teachers of color from 12% to 18% since 2006.</a:t>
          </a:r>
        </a:p>
      </dsp:txBody>
      <dsp:txXfrm>
        <a:off x="1503582" y="3308665"/>
        <a:ext cx="2153646" cy="2153646"/>
      </dsp:txXfrm>
    </dsp:sp>
    <dsp:sp modelId="{9AEFC25C-9362-244D-95BE-7EF5143DD78F}">
      <dsp:nvSpPr>
        <dsp:cNvPr id="0" name=""/>
        <dsp:cNvSpPr/>
      </dsp:nvSpPr>
      <dsp:spPr>
        <a:xfrm>
          <a:off x="4191401" y="3192158"/>
          <a:ext cx="2386660" cy="2386660"/>
        </a:xfrm>
        <a:prstGeom prst="roundRect">
          <a:avLst/>
        </a:prstGeom>
        <a:solidFill>
          <a:srgbClr val="57D2D5"/>
        </a:solidFill>
        <a:ln w="2222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There remains a significant gap as the student population of color has grown to over 50%. </a:t>
          </a:r>
        </a:p>
      </dsp:txBody>
      <dsp:txXfrm>
        <a:off x="4307908" y="3308665"/>
        <a:ext cx="2153646" cy="2153646"/>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2ACEE1-1DAF-4386-9948-C96CFB41DAC0}" type="datetimeFigureOut">
              <a:rPr lang="en-US" smtClean="0"/>
              <a:t>8/19/2024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741A3-4E17-4E60-B5A6-B6B933773408}" type="slidenum">
              <a:rPr lang="en-US" smtClean="0"/>
              <a:t>‹#›</a:t>
            </a:fld>
            <a:endParaRPr lang="en-US"/>
          </a:p>
        </p:txBody>
      </p:sp>
    </p:spTree>
    <p:extLst>
      <p:ext uri="{BB962C8B-B14F-4D97-AF65-F5344CB8AC3E}">
        <p14:creationId xmlns:p14="http://schemas.microsoft.com/office/powerpoint/2010/main" val="1348350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hbcuconnect.com/hbcu/state/florida" TargetMode="External"/><Relationship Id="rId13" Type="http://schemas.openxmlformats.org/officeDocument/2006/relationships/hyperlink" Target="https://hbcuconnect.com/hbcu/state/maryland" TargetMode="External"/><Relationship Id="rId18" Type="http://schemas.openxmlformats.org/officeDocument/2006/relationships/hyperlink" Target="https://hbcuconnect.com/hbcu/state/north-carolina" TargetMode="External"/><Relationship Id="rId26" Type="http://schemas.openxmlformats.org/officeDocument/2006/relationships/hyperlink" Target="https://hbcuconnect.com/hbcu/state/virginia" TargetMode="External"/><Relationship Id="rId3" Type="http://schemas.openxmlformats.org/officeDocument/2006/relationships/hyperlink" Target="https://hbcuconnect.com/hbcu/state/alabama" TargetMode="External"/><Relationship Id="rId21" Type="http://schemas.openxmlformats.org/officeDocument/2006/relationships/hyperlink" Target="https://hbcuconnect.com/hbcu/state/pennsylvania" TargetMode="External"/><Relationship Id="rId7" Type="http://schemas.openxmlformats.org/officeDocument/2006/relationships/hyperlink" Target="https://hbcuconnect.com/hbcu/state/district-of-columbia" TargetMode="External"/><Relationship Id="rId12" Type="http://schemas.openxmlformats.org/officeDocument/2006/relationships/hyperlink" Target="https://hbcuconnect.com/hbcu/state/louisiana" TargetMode="External"/><Relationship Id="rId17" Type="http://schemas.openxmlformats.org/officeDocument/2006/relationships/hyperlink" Target="https://hbcuconnect.com/hbcu/state/new-york" TargetMode="External"/><Relationship Id="rId25" Type="http://schemas.openxmlformats.org/officeDocument/2006/relationships/hyperlink" Target="https://hbcuconnect.com/hbcu/state/virgin-islands" TargetMode="External"/><Relationship Id="rId2" Type="http://schemas.openxmlformats.org/officeDocument/2006/relationships/slide" Target="../slides/slide7.xml"/><Relationship Id="rId16" Type="http://schemas.openxmlformats.org/officeDocument/2006/relationships/hyperlink" Target="https://hbcuconnect.com/hbcu/state/missouri" TargetMode="External"/><Relationship Id="rId20" Type="http://schemas.openxmlformats.org/officeDocument/2006/relationships/hyperlink" Target="https://hbcuconnect.com/hbcu/state/oklahoma" TargetMode="External"/><Relationship Id="rId1" Type="http://schemas.openxmlformats.org/officeDocument/2006/relationships/notesMaster" Target="../notesMasters/notesMaster1.xml"/><Relationship Id="rId6" Type="http://schemas.openxmlformats.org/officeDocument/2006/relationships/hyperlink" Target="https://hbcuconnect.com/hbcu/state/delaware" TargetMode="External"/><Relationship Id="rId11" Type="http://schemas.openxmlformats.org/officeDocument/2006/relationships/hyperlink" Target="https://hbcuconnect.com/hbcu/state/kentucky" TargetMode="External"/><Relationship Id="rId24" Type="http://schemas.openxmlformats.org/officeDocument/2006/relationships/hyperlink" Target="https://hbcuconnect.com/hbcu/state/texas" TargetMode="External"/><Relationship Id="rId5" Type="http://schemas.openxmlformats.org/officeDocument/2006/relationships/hyperlink" Target="https://hbcuconnect.com/hbcu/state/california" TargetMode="External"/><Relationship Id="rId15" Type="http://schemas.openxmlformats.org/officeDocument/2006/relationships/hyperlink" Target="https://hbcuconnect.com/hbcu/state/mississippi" TargetMode="External"/><Relationship Id="rId23" Type="http://schemas.openxmlformats.org/officeDocument/2006/relationships/hyperlink" Target="https://hbcuconnect.com/hbcu/state/tennessee" TargetMode="External"/><Relationship Id="rId10" Type="http://schemas.openxmlformats.org/officeDocument/2006/relationships/hyperlink" Target="https://hbcuconnect.com/hbcu/state/illinois" TargetMode="External"/><Relationship Id="rId19" Type="http://schemas.openxmlformats.org/officeDocument/2006/relationships/hyperlink" Target="https://hbcuconnect.com/hbcu/state/ohio" TargetMode="External"/><Relationship Id="rId4" Type="http://schemas.openxmlformats.org/officeDocument/2006/relationships/hyperlink" Target="https://hbcuconnect.com/hbcu/state/arkansas" TargetMode="External"/><Relationship Id="rId9" Type="http://schemas.openxmlformats.org/officeDocument/2006/relationships/hyperlink" Target="https://hbcuconnect.com/hbcu/state/georgia" TargetMode="External"/><Relationship Id="rId14" Type="http://schemas.openxmlformats.org/officeDocument/2006/relationships/hyperlink" Target="https://hbcuconnect.com/hbcu/state/michigan" TargetMode="External"/><Relationship Id="rId22" Type="http://schemas.openxmlformats.org/officeDocument/2006/relationships/hyperlink" Target="https://hbcuconnect.com/hbcu/state/south-carolina" TargetMode="External"/><Relationship Id="rId27" Type="http://schemas.openxmlformats.org/officeDocument/2006/relationships/hyperlink" Target="https://hbcuconnect.com/hbcu/state/west-virgini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HBCU Listings by State •</a:t>
            </a:r>
            <a:r>
              <a:rPr lang="en-US" dirty="0">
                <a:effectLst/>
                <a:hlinkClick r:id="rId3"/>
              </a:rPr>
              <a:t>HBCU's In Alabama</a:t>
            </a:r>
            <a:r>
              <a:rPr lang="en-US" dirty="0">
                <a:effectLst/>
              </a:rPr>
              <a:t> (15)</a:t>
            </a:r>
            <a:r>
              <a:rPr lang="en-US" dirty="0"/>
              <a:t> •</a:t>
            </a:r>
            <a:r>
              <a:rPr lang="en-US" dirty="0">
                <a:effectLst/>
                <a:hlinkClick r:id="rId4"/>
              </a:rPr>
              <a:t>HBCU's In Arkansas</a:t>
            </a:r>
            <a:r>
              <a:rPr lang="en-US" dirty="0">
                <a:effectLst/>
              </a:rPr>
              <a:t> (4)</a:t>
            </a:r>
            <a:r>
              <a:rPr lang="en-US" dirty="0"/>
              <a:t> •</a:t>
            </a:r>
            <a:r>
              <a:rPr lang="en-US" dirty="0">
                <a:effectLst/>
                <a:hlinkClick r:id="rId5"/>
              </a:rPr>
              <a:t>HBCU's In California</a:t>
            </a:r>
            <a:r>
              <a:rPr lang="en-US" dirty="0">
                <a:effectLst/>
              </a:rPr>
              <a:t> (1)</a:t>
            </a:r>
            <a:r>
              <a:rPr lang="en-US" dirty="0"/>
              <a:t> •</a:t>
            </a:r>
            <a:r>
              <a:rPr lang="en-US" dirty="0">
                <a:effectLst/>
                <a:hlinkClick r:id="rId6"/>
              </a:rPr>
              <a:t>HBCU's In Delaware</a:t>
            </a:r>
            <a:r>
              <a:rPr lang="en-US" dirty="0">
                <a:effectLst/>
              </a:rPr>
              <a:t> (1)</a:t>
            </a:r>
            <a:r>
              <a:rPr lang="en-US" dirty="0"/>
              <a:t> •</a:t>
            </a:r>
            <a:r>
              <a:rPr lang="en-US" dirty="0">
                <a:effectLst/>
                <a:hlinkClick r:id="rId7"/>
              </a:rPr>
              <a:t>HBCU's In District of Columbia</a:t>
            </a:r>
            <a:r>
              <a:rPr lang="en-US" dirty="0">
                <a:effectLst/>
              </a:rPr>
              <a:t> (2)</a:t>
            </a:r>
            <a:r>
              <a:rPr lang="en-US" dirty="0"/>
              <a:t> •</a:t>
            </a:r>
            <a:r>
              <a:rPr lang="en-US" dirty="0">
                <a:effectLst/>
                <a:hlinkClick r:id="rId8"/>
              </a:rPr>
              <a:t>HBCU's In Florida</a:t>
            </a:r>
            <a:r>
              <a:rPr lang="en-US" dirty="0">
                <a:effectLst/>
              </a:rPr>
              <a:t> (4)</a:t>
            </a:r>
            <a:r>
              <a:rPr lang="en-US" dirty="0"/>
              <a:t> •</a:t>
            </a:r>
            <a:r>
              <a:rPr lang="en-US" dirty="0">
                <a:effectLst/>
                <a:hlinkClick r:id="rId9"/>
              </a:rPr>
              <a:t>HBCU's In Georgia</a:t>
            </a:r>
            <a:r>
              <a:rPr lang="en-US" dirty="0">
                <a:effectLst/>
              </a:rPr>
              <a:t> (10)</a:t>
            </a:r>
            <a:r>
              <a:rPr lang="en-US" dirty="0"/>
              <a:t> •</a:t>
            </a:r>
            <a:r>
              <a:rPr lang="en-US" dirty="0">
                <a:effectLst/>
                <a:hlinkClick r:id="rId10"/>
              </a:rPr>
              <a:t>HBCU's In Illinois</a:t>
            </a:r>
            <a:r>
              <a:rPr lang="en-US" dirty="0">
                <a:effectLst/>
              </a:rPr>
              <a:t> (1)</a:t>
            </a:r>
            <a:r>
              <a:rPr lang="en-US" dirty="0"/>
              <a:t> •</a:t>
            </a:r>
            <a:r>
              <a:rPr lang="en-US" dirty="0">
                <a:effectLst/>
                <a:hlinkClick r:id="rId11"/>
              </a:rPr>
              <a:t>HBCU's In Kentucky</a:t>
            </a:r>
            <a:r>
              <a:rPr lang="en-US" dirty="0">
                <a:effectLst/>
              </a:rPr>
              <a:t> (2)</a:t>
            </a:r>
            <a:r>
              <a:rPr lang="en-US" dirty="0"/>
              <a:t> •</a:t>
            </a:r>
            <a:r>
              <a:rPr lang="en-US" dirty="0">
                <a:effectLst/>
                <a:hlinkClick r:id="rId12"/>
              </a:rPr>
              <a:t>HBCU's In Louisiana</a:t>
            </a:r>
            <a:r>
              <a:rPr lang="en-US" dirty="0">
                <a:effectLst/>
              </a:rPr>
              <a:t> (6)</a:t>
            </a:r>
            <a:r>
              <a:rPr lang="en-US" dirty="0"/>
              <a:t> •</a:t>
            </a:r>
            <a:r>
              <a:rPr lang="en-US" dirty="0">
                <a:effectLst/>
                <a:hlinkClick r:id="rId13"/>
              </a:rPr>
              <a:t>HBCU's In Maryland</a:t>
            </a:r>
            <a:r>
              <a:rPr lang="en-US" dirty="0">
                <a:effectLst/>
              </a:rPr>
              <a:t> (4)</a:t>
            </a:r>
            <a:r>
              <a:rPr lang="en-US" dirty="0"/>
              <a:t> •</a:t>
            </a:r>
            <a:r>
              <a:rPr lang="en-US" dirty="0">
                <a:effectLst/>
                <a:hlinkClick r:id="rId14"/>
              </a:rPr>
              <a:t>HBCU's In Michigan</a:t>
            </a:r>
            <a:r>
              <a:rPr lang="en-US" dirty="0">
                <a:effectLst/>
              </a:rPr>
              <a:t> (1)</a:t>
            </a:r>
            <a:r>
              <a:rPr lang="en-US" dirty="0"/>
              <a:t> •</a:t>
            </a:r>
            <a:r>
              <a:rPr lang="en-US" dirty="0">
                <a:effectLst/>
                <a:hlinkClick r:id="rId15"/>
              </a:rPr>
              <a:t>HBCU's In Mississippi</a:t>
            </a:r>
            <a:r>
              <a:rPr lang="en-US" dirty="0">
                <a:effectLst/>
              </a:rPr>
              <a:t> (8)</a:t>
            </a:r>
            <a:r>
              <a:rPr lang="en-US" dirty="0"/>
              <a:t> •</a:t>
            </a:r>
            <a:r>
              <a:rPr lang="en-US" dirty="0">
                <a:effectLst/>
                <a:hlinkClick r:id="rId16"/>
              </a:rPr>
              <a:t>HBCU's In Missouri</a:t>
            </a:r>
            <a:r>
              <a:rPr lang="en-US" dirty="0">
                <a:effectLst/>
              </a:rPr>
              <a:t> (2)</a:t>
            </a:r>
            <a:r>
              <a:rPr lang="en-US" dirty="0"/>
              <a:t> •</a:t>
            </a:r>
            <a:r>
              <a:rPr lang="en-US" dirty="0">
                <a:effectLst/>
                <a:hlinkClick r:id="rId17"/>
              </a:rPr>
              <a:t>HBCU's In New York</a:t>
            </a:r>
            <a:r>
              <a:rPr lang="en-US" dirty="0">
                <a:effectLst/>
              </a:rPr>
              <a:t> (1)</a:t>
            </a:r>
            <a:r>
              <a:rPr lang="en-US" dirty="0"/>
              <a:t> •</a:t>
            </a:r>
            <a:r>
              <a:rPr lang="en-US" dirty="0">
                <a:effectLst/>
                <a:hlinkClick r:id="rId18"/>
              </a:rPr>
              <a:t>HBCU's In North Carolina</a:t>
            </a:r>
            <a:r>
              <a:rPr lang="en-US" dirty="0">
                <a:effectLst/>
              </a:rPr>
              <a:t> (11)</a:t>
            </a:r>
            <a:r>
              <a:rPr lang="en-US" dirty="0"/>
              <a:t> •</a:t>
            </a:r>
            <a:r>
              <a:rPr lang="en-US" dirty="0">
                <a:effectLst/>
                <a:hlinkClick r:id="rId19"/>
              </a:rPr>
              <a:t>HBCU's In Ohio</a:t>
            </a:r>
            <a:r>
              <a:rPr lang="en-US" dirty="0">
                <a:effectLst/>
              </a:rPr>
              <a:t> (2)</a:t>
            </a:r>
            <a:r>
              <a:rPr lang="en-US" dirty="0"/>
              <a:t> •</a:t>
            </a:r>
            <a:r>
              <a:rPr lang="en-US" dirty="0">
                <a:effectLst/>
                <a:hlinkClick r:id="rId20"/>
              </a:rPr>
              <a:t>HBCU's In Oklahoma</a:t>
            </a:r>
            <a:r>
              <a:rPr lang="en-US" dirty="0">
                <a:effectLst/>
              </a:rPr>
              <a:t> (1)</a:t>
            </a:r>
            <a:r>
              <a:rPr lang="en-US" dirty="0"/>
              <a:t> •</a:t>
            </a:r>
            <a:r>
              <a:rPr lang="en-US" dirty="0">
                <a:effectLst/>
                <a:hlinkClick r:id="rId21"/>
              </a:rPr>
              <a:t>HBCU's In Pennsylvania</a:t>
            </a:r>
            <a:r>
              <a:rPr lang="en-US" dirty="0">
                <a:effectLst/>
              </a:rPr>
              <a:t> (2)</a:t>
            </a:r>
            <a:r>
              <a:rPr lang="en-US" dirty="0"/>
              <a:t> •</a:t>
            </a:r>
            <a:r>
              <a:rPr lang="en-US" dirty="0">
                <a:effectLst/>
                <a:hlinkClick r:id="rId22"/>
              </a:rPr>
              <a:t>HBCU's In South Carolina</a:t>
            </a:r>
            <a:r>
              <a:rPr lang="en-US" dirty="0">
                <a:effectLst/>
              </a:rPr>
              <a:t> (8)</a:t>
            </a:r>
            <a:r>
              <a:rPr lang="en-US" dirty="0"/>
              <a:t> •</a:t>
            </a:r>
            <a:r>
              <a:rPr lang="en-US" dirty="0">
                <a:effectLst/>
                <a:hlinkClick r:id="rId23"/>
              </a:rPr>
              <a:t>HBCU's In Tennessee</a:t>
            </a:r>
            <a:r>
              <a:rPr lang="en-US" dirty="0">
                <a:effectLst/>
              </a:rPr>
              <a:t> (7)</a:t>
            </a:r>
            <a:r>
              <a:rPr lang="en-US" dirty="0"/>
              <a:t> •</a:t>
            </a:r>
            <a:r>
              <a:rPr lang="en-US" dirty="0">
                <a:effectLst/>
                <a:hlinkClick r:id="rId24"/>
              </a:rPr>
              <a:t>HBCU's In Texas</a:t>
            </a:r>
            <a:r>
              <a:rPr lang="en-US" dirty="0">
                <a:effectLst/>
              </a:rPr>
              <a:t> (10)</a:t>
            </a:r>
            <a:r>
              <a:rPr lang="en-US" dirty="0"/>
              <a:t> •</a:t>
            </a:r>
            <a:r>
              <a:rPr lang="en-US" dirty="0">
                <a:effectLst/>
                <a:hlinkClick r:id="rId25"/>
              </a:rPr>
              <a:t>HBCU's In Virgin Islands</a:t>
            </a:r>
            <a:r>
              <a:rPr lang="en-US" dirty="0">
                <a:effectLst/>
              </a:rPr>
              <a:t> (1)</a:t>
            </a:r>
            <a:r>
              <a:rPr lang="en-US" dirty="0"/>
              <a:t> •</a:t>
            </a:r>
            <a:r>
              <a:rPr lang="en-US" dirty="0">
                <a:effectLst/>
                <a:hlinkClick r:id="rId26"/>
              </a:rPr>
              <a:t>HBCU's In Virginia</a:t>
            </a:r>
            <a:r>
              <a:rPr lang="en-US" dirty="0">
                <a:effectLst/>
              </a:rPr>
              <a:t> (6)</a:t>
            </a:r>
            <a:r>
              <a:rPr lang="en-US" dirty="0"/>
              <a:t> •</a:t>
            </a:r>
            <a:r>
              <a:rPr lang="en-US" dirty="0">
                <a:effectLst/>
                <a:hlinkClick r:id="rId27"/>
              </a:rPr>
              <a:t>HBCU's In West Virginia</a:t>
            </a:r>
            <a:r>
              <a:rPr lang="en-US" dirty="0">
                <a:effectLst/>
              </a:rPr>
              <a:t> (2)</a:t>
            </a:r>
            <a:endParaRPr lang="en-US" dirty="0"/>
          </a:p>
        </p:txBody>
      </p:sp>
      <p:sp>
        <p:nvSpPr>
          <p:cNvPr id="4" name="Slide Number Placeholder 3"/>
          <p:cNvSpPr>
            <a:spLocks noGrp="1"/>
          </p:cNvSpPr>
          <p:nvPr>
            <p:ph type="sldNum" sz="quarter" idx="5"/>
          </p:nvPr>
        </p:nvSpPr>
        <p:spPr/>
        <p:txBody>
          <a:bodyPr/>
          <a:lstStyle/>
          <a:p>
            <a:fld id="{582741A3-4E17-4E60-B5A6-B6B933773408}" type="slidenum">
              <a:rPr lang="en-US" smtClean="0"/>
              <a:t>7</a:t>
            </a:fld>
            <a:endParaRPr lang="en-US"/>
          </a:p>
        </p:txBody>
      </p:sp>
    </p:spTree>
    <p:extLst>
      <p:ext uri="{BB962C8B-B14F-4D97-AF65-F5344CB8AC3E}">
        <p14:creationId xmlns:p14="http://schemas.microsoft.com/office/powerpoint/2010/main" val="172772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salud-america.org</a:t>
            </a:r>
            <a:r>
              <a:rPr lang="en-US" dirty="0"/>
              <a:t>/report-number-of-</a:t>
            </a:r>
            <a:r>
              <a:rPr lang="en-US" dirty="0" err="1"/>
              <a:t>hispanic</a:t>
            </a:r>
            <a:r>
              <a:rPr lang="en-US" dirty="0"/>
              <a:t>-serving-institutions-increases/</a:t>
            </a:r>
          </a:p>
        </p:txBody>
      </p:sp>
      <p:sp>
        <p:nvSpPr>
          <p:cNvPr id="4" name="Slide Number Placeholder 3"/>
          <p:cNvSpPr>
            <a:spLocks noGrp="1"/>
          </p:cNvSpPr>
          <p:nvPr>
            <p:ph type="sldNum" sz="quarter" idx="5"/>
          </p:nvPr>
        </p:nvSpPr>
        <p:spPr/>
        <p:txBody>
          <a:bodyPr/>
          <a:lstStyle/>
          <a:p>
            <a:fld id="{582741A3-4E17-4E60-B5A6-B6B933773408}" type="slidenum">
              <a:rPr lang="en-US" smtClean="0"/>
              <a:t>11</a:t>
            </a:fld>
            <a:endParaRPr lang="en-US"/>
          </a:p>
        </p:txBody>
      </p:sp>
    </p:spTree>
    <p:extLst>
      <p:ext uri="{BB962C8B-B14F-4D97-AF65-F5344CB8AC3E}">
        <p14:creationId xmlns:p14="http://schemas.microsoft.com/office/powerpoint/2010/main" val="95364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salud-america.org</a:t>
            </a:r>
            <a:r>
              <a:rPr lang="en-US" dirty="0"/>
              <a:t>/report-number-of-</a:t>
            </a:r>
            <a:r>
              <a:rPr lang="en-US" dirty="0" err="1"/>
              <a:t>hispanic</a:t>
            </a:r>
            <a:r>
              <a:rPr lang="en-US" dirty="0"/>
              <a:t>-serving-institutions-increases/</a:t>
            </a:r>
          </a:p>
        </p:txBody>
      </p:sp>
      <p:sp>
        <p:nvSpPr>
          <p:cNvPr id="4" name="Slide Number Placeholder 3"/>
          <p:cNvSpPr>
            <a:spLocks noGrp="1"/>
          </p:cNvSpPr>
          <p:nvPr>
            <p:ph type="sldNum" sz="quarter" idx="5"/>
          </p:nvPr>
        </p:nvSpPr>
        <p:spPr/>
        <p:txBody>
          <a:bodyPr/>
          <a:lstStyle/>
          <a:p>
            <a:fld id="{582741A3-4E17-4E60-B5A6-B6B933773408}" type="slidenum">
              <a:rPr lang="en-US" smtClean="0"/>
              <a:t>12</a:t>
            </a:fld>
            <a:endParaRPr lang="en-US"/>
          </a:p>
        </p:txBody>
      </p:sp>
    </p:spTree>
    <p:extLst>
      <p:ext uri="{BB962C8B-B14F-4D97-AF65-F5344CB8AC3E}">
        <p14:creationId xmlns:p14="http://schemas.microsoft.com/office/powerpoint/2010/main" val="2441575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Bluefield State College in West Virginia has an 85% white student body.</a:t>
            </a:r>
          </a:p>
          <a:p>
            <a:pPr marL="171450" indent="-171450">
              <a:buFont typeface="Arial" panose="020B0604020202020204" pitchFamily="34" charset="0"/>
              <a:buChar char="•"/>
            </a:pPr>
            <a:r>
              <a:rPr lang="en-US" b="0" i="0" u="none" strike="noStrike" dirty="0">
                <a:solidFill>
                  <a:srgbClr val="202124"/>
                </a:solidFill>
                <a:effectLst/>
                <a:highlight>
                  <a:srgbClr val="FFFFFF"/>
                </a:highlight>
                <a:latin typeface="Google Sans"/>
              </a:rPr>
              <a:t>West Virginia State University is 77.2% White, 8.24% Black or African American, 4.23% Two or More Races, 1.8% Hispanic or Latino, 1.61% Asian, 0.185% American Indian or Alaska Native, and 0.0528% Native Hawaiian or Other Pacific Islanders.</a:t>
            </a:r>
          </a:p>
          <a:p>
            <a:pPr marL="171450" indent="-171450">
              <a:buFont typeface="Arial" panose="020B0604020202020204" pitchFamily="34" charset="0"/>
              <a:buChar char="•"/>
            </a:pPr>
            <a:r>
              <a:rPr lang="en-US" b="0" i="0" u="none" strike="noStrike" dirty="0">
                <a:solidFill>
                  <a:srgbClr val="202124"/>
                </a:solidFill>
                <a:effectLst/>
                <a:highlight>
                  <a:srgbClr val="FFFFFF"/>
                </a:highlight>
                <a:latin typeface="Google Sans"/>
              </a:rPr>
              <a:t>Kentucky State has nearly </a:t>
            </a:r>
            <a:r>
              <a:rPr lang="en-US" b="0" i="0" u="none" strike="noStrike" dirty="0">
                <a:solidFill>
                  <a:srgbClr val="040C28"/>
                </a:solidFill>
                <a:effectLst/>
                <a:highlight>
                  <a:srgbClr val="D3E3FD"/>
                </a:highlight>
                <a:latin typeface="Google Sans"/>
              </a:rPr>
              <a:t>50 percent African American students and 50 percent non-black students</a:t>
            </a:r>
            <a:r>
              <a:rPr lang="en-US" b="0" i="0" u="none" strike="noStrike" dirty="0">
                <a:solidFill>
                  <a:srgbClr val="202124"/>
                </a:solidFill>
                <a:effectLst/>
                <a:highlight>
                  <a:srgbClr val="FFFFFF"/>
                </a:highlight>
                <a:latin typeface="Google Sans"/>
              </a:rPr>
              <a:t>.</a:t>
            </a:r>
          </a:p>
          <a:p>
            <a:pPr marL="171450" indent="-171450">
              <a:buFont typeface="Arial" panose="020B0604020202020204" pitchFamily="34" charset="0"/>
              <a:buChar char="•"/>
            </a:pPr>
            <a:r>
              <a:rPr lang="en-US" b="0" i="0" u="none" strike="noStrike" dirty="0">
                <a:solidFill>
                  <a:srgbClr val="4D5156"/>
                </a:solidFill>
                <a:effectLst/>
                <a:highlight>
                  <a:srgbClr val="FFFFFF"/>
                </a:highlight>
                <a:latin typeface="Google Sans"/>
              </a:rPr>
              <a:t>Simmons College in Kentucky, both undergraduate and graduate, is 50.4% White, 9.18% Hispanic or Latino, 8.77% Black or African American, 6.08% Asian, 2.24% Two or More Races, 0.0876% American Indian or Alaska Native, and 0.0175% Native Hawaiian or Other Pacific Islanders.</a:t>
            </a:r>
            <a:endParaRPr lang="en-US" dirty="0"/>
          </a:p>
        </p:txBody>
      </p:sp>
      <p:sp>
        <p:nvSpPr>
          <p:cNvPr id="4" name="Slide Number Placeholder 3"/>
          <p:cNvSpPr>
            <a:spLocks noGrp="1"/>
          </p:cNvSpPr>
          <p:nvPr>
            <p:ph type="sldNum" sz="quarter" idx="5"/>
          </p:nvPr>
        </p:nvSpPr>
        <p:spPr/>
        <p:txBody>
          <a:bodyPr/>
          <a:lstStyle/>
          <a:p>
            <a:fld id="{582741A3-4E17-4E60-B5A6-B6B933773408}" type="slidenum">
              <a:rPr lang="en-US" smtClean="0"/>
              <a:t>19</a:t>
            </a:fld>
            <a:endParaRPr lang="en-US"/>
          </a:p>
        </p:txBody>
      </p:sp>
    </p:spTree>
    <p:extLst>
      <p:ext uri="{BB962C8B-B14F-4D97-AF65-F5344CB8AC3E}">
        <p14:creationId xmlns:p14="http://schemas.microsoft.com/office/powerpoint/2010/main" val="1095794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B3E3-D8C0-45E5-A675-0C14F9A352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5B67C1-6125-4B8F-A2FB-22F407F52F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3D6F3A-CEED-48A4-A253-F741B9B9E487}"/>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37DC02F9-54EB-4A4B-89C8-93C93BC195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72DF5-3F1F-44B2-BB90-D542A4E4A710}"/>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264621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FAE0C-A88F-4B34-9AB4-EB04FC6F6D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E6144B-6562-4ECA-A6A9-2FA635D694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58F7B-B9A6-4C9D-8FE2-09ACB70C5DD2}"/>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5B988A2A-7B6C-4645-A3C2-4CD1FCDC2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46D63-9CF9-41E5-94FB-30CEC1E8BB94}"/>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1035568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C87E-CB06-4BA1-89EC-333786C6BC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B10D5B-4269-4899-84A6-0914007C8F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D84ECE-9E69-46FB-87C4-31A116C1C3B1}"/>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5C6E02EE-D432-4793-9552-C8DBCF7B3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B7A1EC-F7A9-4C0D-9D24-726DCD6C7545}"/>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296117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CD1A8-572A-49D8-954F-6A1EEFAC51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FFFB4-F2BD-4C0F-A167-AE9160F0F1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90DE71-FA1F-435A-9ECA-3FCCC2D7E1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DE5D4F-83BC-4C64-A5A9-1F0001993A26}"/>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6" name="Footer Placeholder 5">
            <a:extLst>
              <a:ext uri="{FF2B5EF4-FFF2-40B4-BE49-F238E27FC236}">
                <a16:creationId xmlns:a16="http://schemas.microsoft.com/office/drawing/2014/main" id="{DA4CD9B9-ACC0-45D0-ADE8-EDFDD58F16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C3FDF-0C35-43F5-8EA3-3B60D8BC9AAD}"/>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523372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7EB1-D4D2-47B8-B60D-B45B37191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2D6B38-04BB-4A29-A008-FDEF6DA94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90CF50-8632-4D92-9927-43A72C2883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5CFB6-31EA-4897-8327-BE969690C7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6F56B6-2B92-4628-A5A2-33D53F1D0F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A9FF0F-F53C-4FF1-84B9-FBB63E839572}"/>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8" name="Footer Placeholder 7">
            <a:extLst>
              <a:ext uri="{FF2B5EF4-FFF2-40B4-BE49-F238E27FC236}">
                <a16:creationId xmlns:a16="http://schemas.microsoft.com/office/drawing/2014/main" id="{D5E10695-AEC0-4048-AD3C-3A557EFC3C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B36FA8-DEA6-4F3D-A1E4-7B955410324B}"/>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67402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519B9-26C3-4E85-B849-39922325E7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707705-4E82-44E6-B5FA-4A2C1EAB0793}"/>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4" name="Footer Placeholder 3">
            <a:extLst>
              <a:ext uri="{FF2B5EF4-FFF2-40B4-BE49-F238E27FC236}">
                <a16:creationId xmlns:a16="http://schemas.microsoft.com/office/drawing/2014/main" id="{B93FC3FF-278B-4C47-BF0C-22DE26D9E7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479C62-8495-4CA0-869C-C92124EF1679}"/>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529056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485DC7-95E8-4CA5-A2C9-2F07B7DAF117}"/>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3" name="Footer Placeholder 2">
            <a:extLst>
              <a:ext uri="{FF2B5EF4-FFF2-40B4-BE49-F238E27FC236}">
                <a16:creationId xmlns:a16="http://schemas.microsoft.com/office/drawing/2014/main" id="{979BD6DD-A7F4-42C7-9CEA-9C1AE1DBC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068A45-E9C7-4342-BE7F-71BC647D7855}"/>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398346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F245-54E9-4455-A8D3-DB14B0F870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147EBC-84BB-4FCF-AE8D-F642DE6BFC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0EDB3E-4A3C-4639-BE6F-5F60E6BA49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5758D-F449-448E-AB4F-C03533E30B77}"/>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6" name="Footer Placeholder 5">
            <a:extLst>
              <a:ext uri="{FF2B5EF4-FFF2-40B4-BE49-F238E27FC236}">
                <a16:creationId xmlns:a16="http://schemas.microsoft.com/office/drawing/2014/main" id="{8F0A890C-E609-43E1-8A1B-C01A9E4A79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59F2C3-99D5-477C-8997-97EC3C50AD2C}"/>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726453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C24A0-7999-41A8-9A5A-B40C78824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F43C5D-9D9F-40AF-A399-94C3D98306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FE0DF1-24E5-4B3E-95EA-FF1992DA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24204-FAA5-4955-BBCF-F9C180F93215}"/>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6" name="Footer Placeholder 5">
            <a:extLst>
              <a:ext uri="{FF2B5EF4-FFF2-40B4-BE49-F238E27FC236}">
                <a16:creationId xmlns:a16="http://schemas.microsoft.com/office/drawing/2014/main" id="{68990D25-A7A4-4003-AE37-12711254A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DCBEF0-AA89-4194-9703-74BF23667B90}"/>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399003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97AB-D848-4B01-A1F3-F741F3C061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90DD9-5C3A-4668-9267-F443AB960C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8A83A-4C27-4C4C-8042-5A4CF9090145}"/>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36D19E5A-530F-4666-9119-B12D7A9D2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050DA-0345-404F-B6C6-1A2906FAA09D}"/>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166883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C73053-C3C7-4BF2-922A-7CF3B15221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CF8887-D05F-4C39-8ECE-C105069B5D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61FB9-85D6-492E-BCEE-5FB6EB4BEEB9}"/>
              </a:ext>
            </a:extLst>
          </p:cNvPr>
          <p:cNvSpPr>
            <a:spLocks noGrp="1"/>
          </p:cNvSpPr>
          <p:nvPr>
            <p:ph type="dt" sz="half" idx="10"/>
          </p:nvPr>
        </p:nvSpPr>
        <p:spPr/>
        <p:txBody>
          <a:body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D1492DD4-B115-42E0-AE08-813AACB428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63F92-EFE8-4774-8D7C-D88EE9ADE012}"/>
              </a:ext>
            </a:extLst>
          </p:cNvPr>
          <p:cNvSpPr>
            <a:spLocks noGrp="1"/>
          </p:cNvSpPr>
          <p:nvPr>
            <p:ph type="sldNum" sz="quarter" idx="12"/>
          </p:nvPr>
        </p:nvSpPr>
        <p:spPr/>
        <p:txBody>
          <a:bodyPr/>
          <a:lstStyle/>
          <a:p>
            <a:fld id="{9C5DBCA7-9948-4854-A71C-98637BECA748}" type="slidenum">
              <a:rPr lang="en-US" smtClean="0"/>
              <a:t>‹#›</a:t>
            </a:fld>
            <a:endParaRPr lang="en-US"/>
          </a:p>
        </p:txBody>
      </p:sp>
    </p:spTree>
    <p:extLst>
      <p:ext uri="{BB962C8B-B14F-4D97-AF65-F5344CB8AC3E}">
        <p14:creationId xmlns:p14="http://schemas.microsoft.com/office/powerpoint/2010/main" val="274128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4CC1B4-A29F-4912-9D70-AB0E65F5D5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961AE3-F9DC-4A2A-B370-7B6B7A4855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7C319A-18CD-4B35-A601-6C39C8C773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DD63E-313E-4330-964D-D3001F027BB6}" type="datetimeFigureOut">
              <a:rPr lang="en-US" smtClean="0"/>
              <a:t>8/19/2024</a:t>
            </a:fld>
            <a:endParaRPr lang="en-US"/>
          </a:p>
        </p:txBody>
      </p:sp>
      <p:sp>
        <p:nvSpPr>
          <p:cNvPr id="5" name="Footer Placeholder 4">
            <a:extLst>
              <a:ext uri="{FF2B5EF4-FFF2-40B4-BE49-F238E27FC236}">
                <a16:creationId xmlns:a16="http://schemas.microsoft.com/office/drawing/2014/main" id="{7B0A2964-FEC6-4E79-8DC7-9575CFA3DB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AC693E-A0A8-4A71-9DC0-625B7AC20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DBCA7-9948-4854-A71C-98637BECA748}" type="slidenum">
              <a:rPr lang="en-US" smtClean="0"/>
              <a:t>‹#›</a:t>
            </a:fld>
            <a:endParaRPr lang="en-US"/>
          </a:p>
        </p:txBody>
      </p:sp>
    </p:spTree>
    <p:extLst>
      <p:ext uri="{BB962C8B-B14F-4D97-AF65-F5344CB8AC3E}">
        <p14:creationId xmlns:p14="http://schemas.microsoft.com/office/powerpoint/2010/main" val="1688878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hyy.pbslearningmedia.org/resource/historically-black-colleges-and-universities-video/making-black-america-through-the-grapevin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r0lwKjnyMmE?si=5Q-LKeL-gMQlD5Q6"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https://salud-america.org/wp-content/uploads/2024/03/Screenshot-61.png" TargetMode="Externa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https://www.ajc.com/resizer/noDy2Z-tYC2Gl5RKXFFKr40OAMI=/800x0/cloudfront-us-east-1.images.arcpublishing.com/ajc/WGTDAHTHDXZLJRF4W7SM4EZE6M.jpg" TargetMode="External"/><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3E943A-46C6-CD92-596F-DB35FADE7383}"/>
              </a:ext>
            </a:extLst>
          </p:cNvPr>
          <p:cNvSpPr/>
          <p:nvPr/>
        </p:nvSpPr>
        <p:spPr>
          <a:xfrm>
            <a:off x="0" y="0"/>
            <a:ext cx="12192000" cy="2343695"/>
          </a:xfrm>
          <a:prstGeom prst="rect">
            <a:avLst/>
          </a:prstGeom>
          <a:solidFill>
            <a:srgbClr val="5299B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lnSpc>
                <a:spcPct val="120000"/>
              </a:lnSpc>
              <a:spcBef>
                <a:spcPts val="0"/>
              </a:spcBef>
              <a:buSzPts val="1000"/>
              <a:tabLst>
                <a:tab pos="457200" algn="l"/>
              </a:tabLst>
            </a:pPr>
            <a:endParaRPr lang="en-US" sz="44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2B481D5-82AF-B18E-22A3-8659FF8983D4}"/>
              </a:ext>
            </a:extLst>
          </p:cNvPr>
          <p:cNvSpPr txBox="1"/>
          <p:nvPr/>
        </p:nvSpPr>
        <p:spPr>
          <a:xfrm>
            <a:off x="551543" y="341395"/>
            <a:ext cx="10842172" cy="1660904"/>
          </a:xfrm>
          <a:prstGeom prst="rect">
            <a:avLst/>
          </a:prstGeom>
          <a:solidFill>
            <a:schemeClr val="bg1"/>
          </a:solidFill>
        </p:spPr>
        <p:txBody>
          <a:bodyPr wrap="square" rtlCol="0">
            <a:spAutoFit/>
          </a:bodyPr>
          <a:lstStyle/>
          <a:p>
            <a:pPr lvl="1" algn="ctr">
              <a:lnSpc>
                <a:spcPct val="120000"/>
              </a:lnSpc>
              <a:spcBef>
                <a:spcPts val="0"/>
              </a:spcBef>
              <a:buSzPts val="1000"/>
              <a:tabLst>
                <a:tab pos="457200" algn="l"/>
              </a:tabLst>
            </a:pPr>
            <a:r>
              <a:rPr lang="en-US" sz="4400" b="1" dirty="0">
                <a:solidFill>
                  <a:srgbClr val="000000"/>
                </a:solidFill>
                <a:effectLst/>
                <a:latin typeface="Posterama" panose="020B0504020200020000" pitchFamily="34" charset="0"/>
                <a:ea typeface="Aptos" panose="020B0004020202020204" pitchFamily="34" charset="0"/>
                <a:cs typeface="Posterama" panose="020B0504020200020000" pitchFamily="34" charset="0"/>
              </a:rPr>
              <a:t>Building</a:t>
            </a:r>
            <a:r>
              <a:rPr lang="en-US" sz="4400" b="1" dirty="0">
                <a:effectLst/>
                <a:latin typeface="Posterama" panose="020B0504020200020000" pitchFamily="34" charset="0"/>
                <a:cs typeface="Posterama" panose="020B0504020200020000" pitchFamily="34" charset="0"/>
              </a:rPr>
              <a:t> Knowledge of HBCUs </a:t>
            </a:r>
          </a:p>
          <a:p>
            <a:pPr lvl="1" algn="ctr">
              <a:lnSpc>
                <a:spcPct val="120000"/>
              </a:lnSpc>
              <a:spcBef>
                <a:spcPts val="0"/>
              </a:spcBef>
              <a:buSzPts val="1000"/>
              <a:tabLst>
                <a:tab pos="457200" algn="l"/>
              </a:tabLst>
            </a:pPr>
            <a:r>
              <a:rPr lang="en-US" sz="4400" b="1" dirty="0">
                <a:effectLst/>
                <a:latin typeface="Posterama" panose="020B0504020200020000" pitchFamily="34" charset="0"/>
                <a:cs typeface="Posterama" panose="020B0504020200020000" pitchFamily="34" charset="0"/>
              </a:rPr>
              <a:t>and other MSIs</a:t>
            </a:r>
            <a:r>
              <a:rPr lang="en-US" sz="4400" dirty="0">
                <a:solidFill>
                  <a:srgbClr val="000000"/>
                </a:solidFill>
                <a:effectLst/>
                <a:latin typeface="Posterama" panose="020B0504020200020000" pitchFamily="34" charset="0"/>
                <a:ea typeface="Aptos" panose="020B0004020202020204" pitchFamily="34" charset="0"/>
                <a:cs typeface="Posterama" panose="020B0504020200020000" pitchFamily="34" charset="0"/>
              </a:rPr>
              <a:t> </a:t>
            </a:r>
            <a:endParaRPr lang="en-US" sz="4400" dirty="0">
              <a:effectLst/>
              <a:highlight>
                <a:srgbClr val="FFFFFF"/>
              </a:highlight>
              <a:latin typeface="Posterama" panose="020B0504020200020000" pitchFamily="34" charset="0"/>
              <a:ea typeface="Calibri" panose="020F0502020204030204" pitchFamily="34" charset="0"/>
              <a:cs typeface="Posterama" panose="020B0504020200020000" pitchFamily="34" charset="0"/>
            </a:endParaRPr>
          </a:p>
        </p:txBody>
      </p:sp>
      <p:pic>
        <p:nvPicPr>
          <p:cNvPr id="2" name="Picture 1" descr="A close-up of blue circles with white text&#10;&#10;Description automatically generated">
            <a:extLst>
              <a:ext uri="{FF2B5EF4-FFF2-40B4-BE49-F238E27FC236}">
                <a16:creationId xmlns:a16="http://schemas.microsoft.com/office/drawing/2014/main" id="{A17F067C-BCE4-BC21-A51D-575965C35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885103"/>
            <a:ext cx="12191999" cy="3015915"/>
          </a:xfrm>
          <a:prstGeom prst="rect">
            <a:avLst/>
          </a:prstGeom>
        </p:spPr>
      </p:pic>
    </p:spTree>
    <p:extLst>
      <p:ext uri="{BB962C8B-B14F-4D97-AF65-F5344CB8AC3E}">
        <p14:creationId xmlns:p14="http://schemas.microsoft.com/office/powerpoint/2010/main" val="3160768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8BFFF10-D095-453B-B32A-3CC083EECE10}"/>
              </a:ext>
            </a:extLst>
          </p:cNvPr>
          <p:cNvSpPr>
            <a:spLocks noGrp="1"/>
          </p:cNvSpPr>
          <p:nvPr>
            <p:ph type="ctrTitle"/>
          </p:nvPr>
        </p:nvSpPr>
        <p:spPr>
          <a:xfrm>
            <a:off x="797290" y="343665"/>
            <a:ext cx="3608896" cy="1690993"/>
          </a:xfrm>
        </p:spPr>
        <p:txBody>
          <a:bodyPr vert="horz" lIns="91440" tIns="45720" rIns="91440" bIns="45720" rtlCol="0" anchor="b">
            <a:normAutofit/>
          </a:bodyPr>
          <a:lstStyle/>
          <a:p>
            <a:pPr algn="l"/>
            <a:r>
              <a:rPr lang="en-US" sz="3600" b="1" kern="1200" dirty="0">
                <a:solidFill>
                  <a:srgbClr val="FFFFFF"/>
                </a:solidFill>
                <a:latin typeface="Posterama" panose="020B0504020200020000" pitchFamily="34" charset="0"/>
                <a:cs typeface="Posterama" panose="020B0504020200020000" pitchFamily="34" charset="0"/>
              </a:rPr>
              <a:t>HBCU/MSI HISTORY MIXER</a:t>
            </a:r>
          </a:p>
        </p:txBody>
      </p:sp>
      <p:pic>
        <p:nvPicPr>
          <p:cNvPr id="13" name="Picture 12" descr="A close-up of a website&#10;&#10;Description automatically generated">
            <a:extLst>
              <a:ext uri="{FF2B5EF4-FFF2-40B4-BE49-F238E27FC236}">
                <a16:creationId xmlns:a16="http://schemas.microsoft.com/office/drawing/2014/main" id="{DB9B397A-B9B8-286F-CD59-BDDCA082E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0" y="367038"/>
            <a:ext cx="3211039" cy="1771607"/>
          </a:xfrm>
          <a:prstGeom prst="rect">
            <a:avLst/>
          </a:prstGeom>
        </p:spPr>
      </p:pic>
      <p:pic>
        <p:nvPicPr>
          <p:cNvPr id="15" name="Picture 14" descr="A screenshot of a book&#10;&#10;Description automatically generated">
            <a:extLst>
              <a:ext uri="{FF2B5EF4-FFF2-40B4-BE49-F238E27FC236}">
                <a16:creationId xmlns:a16="http://schemas.microsoft.com/office/drawing/2014/main" id="{EA2E50A0-DA34-6821-28AB-DDBD6E3992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6790" y="360703"/>
            <a:ext cx="3169090" cy="1784277"/>
          </a:xfrm>
          <a:prstGeom prst="rect">
            <a:avLst/>
          </a:prstGeom>
        </p:spPr>
      </p:pic>
      <p:sp>
        <p:nvSpPr>
          <p:cNvPr id="3" name="Subtitle 2">
            <a:extLst>
              <a:ext uri="{FF2B5EF4-FFF2-40B4-BE49-F238E27FC236}">
                <a16:creationId xmlns:a16="http://schemas.microsoft.com/office/drawing/2014/main" id="{1A8F046A-E852-4AAD-BD3D-7D6A391CB7AE}"/>
              </a:ext>
            </a:extLst>
          </p:cNvPr>
          <p:cNvSpPr>
            <a:spLocks noGrp="1"/>
          </p:cNvSpPr>
          <p:nvPr>
            <p:ph type="subTitle" idx="1"/>
          </p:nvPr>
        </p:nvSpPr>
        <p:spPr>
          <a:xfrm>
            <a:off x="798256" y="2474260"/>
            <a:ext cx="3607930" cy="3677158"/>
          </a:xfrm>
        </p:spPr>
        <p:txBody>
          <a:bodyPr vert="horz" lIns="91440" tIns="45720" rIns="91440" bIns="45720" rtlCol="0" anchor="t">
            <a:normAutofit/>
          </a:bodyPr>
          <a:lstStyle/>
          <a:p>
            <a:pPr marL="342900" marR="0" lvl="0" indent="-228600" algn="l">
              <a:spcBef>
                <a:spcPts val="0"/>
              </a:spcBef>
              <a:spcAft>
                <a:spcPts val="0"/>
              </a:spcAft>
              <a:buFont typeface="Arial" panose="020B0604020202020204" pitchFamily="34" charset="0"/>
              <a:buChar char="•"/>
            </a:pPr>
            <a:r>
              <a:rPr lang="en-US" sz="1900">
                <a:solidFill>
                  <a:srgbClr val="FFFFFF"/>
                </a:solidFill>
                <a:effectLst/>
              </a:rPr>
              <a:t>Each participant will receive an HBCU History Card.  Take 3 minutes to read your HBCU/MSI card.</a:t>
            </a:r>
          </a:p>
          <a:p>
            <a:pPr marL="342900" marR="0" lvl="0" indent="-228600" algn="l">
              <a:spcBef>
                <a:spcPts val="0"/>
              </a:spcBef>
              <a:spcAft>
                <a:spcPts val="0"/>
              </a:spcAft>
              <a:buFont typeface="Arial" panose="020B0604020202020204" pitchFamily="34" charset="0"/>
              <a:buChar char="•"/>
            </a:pPr>
            <a:r>
              <a:rPr lang="en-US" sz="1900">
                <a:solidFill>
                  <a:srgbClr val="FFFFFF"/>
                </a:solidFill>
                <a:effectLst/>
              </a:rPr>
              <a:t>Pair &amp; Share.  When prompted, you will find a partner.  You will have 90 seconds each to share th content of your HBCU/MSI history card.  </a:t>
            </a:r>
          </a:p>
          <a:p>
            <a:pPr marL="342900" marR="0" lvl="0" indent="-228600" algn="l">
              <a:spcBef>
                <a:spcPts val="0"/>
              </a:spcBef>
              <a:spcAft>
                <a:spcPts val="0"/>
              </a:spcAft>
              <a:buFont typeface="Arial" panose="020B0604020202020204" pitchFamily="34" charset="0"/>
              <a:buChar char="•"/>
            </a:pPr>
            <a:r>
              <a:rPr lang="en-US" sz="1900">
                <a:solidFill>
                  <a:srgbClr val="FFFFFF"/>
                </a:solidFill>
                <a:effectLst/>
              </a:rPr>
              <a:t>When signaled, you will find a different partner and repeat.  There will be three (3) rounds in this activity.</a:t>
            </a:r>
          </a:p>
          <a:p>
            <a:pPr indent="-228600" algn="l">
              <a:buFont typeface="Arial" panose="020B0604020202020204" pitchFamily="34" charset="0"/>
              <a:buChar char="•"/>
            </a:pPr>
            <a:endParaRPr lang="en-US" sz="1900">
              <a:solidFill>
                <a:srgbClr val="FFFFFF"/>
              </a:solidFill>
            </a:endParaRPr>
          </a:p>
        </p:txBody>
      </p:sp>
      <p:pic>
        <p:nvPicPr>
          <p:cNvPr id="5" name="Picture 4" descr="A close-up of a document&#10;&#10;Description automatically generated">
            <a:extLst>
              <a:ext uri="{FF2B5EF4-FFF2-40B4-BE49-F238E27FC236}">
                <a16:creationId xmlns:a16="http://schemas.microsoft.com/office/drawing/2014/main" id="{F94E0775-F6E9-D7AB-BB30-E0F45C56F6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081" y="2583075"/>
            <a:ext cx="3219976" cy="1691850"/>
          </a:xfrm>
          <a:prstGeom prst="rect">
            <a:avLst/>
          </a:prstGeom>
        </p:spPr>
      </p:pic>
      <p:pic>
        <p:nvPicPr>
          <p:cNvPr id="7" name="Picture 6" descr="A group of people sitting on a couch&#10;&#10;Description automatically generated">
            <a:extLst>
              <a:ext uri="{FF2B5EF4-FFF2-40B4-BE49-F238E27FC236}">
                <a16:creationId xmlns:a16="http://schemas.microsoft.com/office/drawing/2014/main" id="{FF40EAFF-2A45-224C-309D-D9AADC201C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8432" y="2522790"/>
            <a:ext cx="3132898" cy="1812420"/>
          </a:xfrm>
          <a:prstGeom prst="rect">
            <a:avLst/>
          </a:prstGeom>
        </p:spPr>
      </p:pic>
      <p:pic>
        <p:nvPicPr>
          <p:cNvPr id="11" name="Picture 10" descr="A hand holding a fist&#10;&#10;Description automatically generated">
            <a:extLst>
              <a:ext uri="{FF2B5EF4-FFF2-40B4-BE49-F238E27FC236}">
                <a16:creationId xmlns:a16="http://schemas.microsoft.com/office/drawing/2014/main" id="{F99D72A1-4837-25E7-401A-1CA3A9A02F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3486" y="4689056"/>
            <a:ext cx="3211571" cy="1781206"/>
          </a:xfrm>
          <a:prstGeom prst="rect">
            <a:avLst/>
          </a:prstGeom>
        </p:spPr>
      </p:pic>
      <p:pic>
        <p:nvPicPr>
          <p:cNvPr id="9" name="Picture 8" descr="A close-up of a page&#10;&#10;Description automatically generated">
            <a:extLst>
              <a:ext uri="{FF2B5EF4-FFF2-40B4-BE49-F238E27FC236}">
                <a16:creationId xmlns:a16="http://schemas.microsoft.com/office/drawing/2014/main" id="{2DB5F9F8-34C6-9832-B0C8-7581BBD70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6790" y="4672271"/>
            <a:ext cx="3169090" cy="1833358"/>
          </a:xfrm>
          <a:prstGeom prst="rect">
            <a:avLst/>
          </a:prstGeom>
        </p:spPr>
      </p:pic>
    </p:spTree>
    <p:extLst>
      <p:ext uri="{BB962C8B-B14F-4D97-AF65-F5344CB8AC3E}">
        <p14:creationId xmlns:p14="http://schemas.microsoft.com/office/powerpoint/2010/main" val="2630664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6" name="Rectangle 3095">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98" name="Arc 3097">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8BFFF10-D095-453B-B32A-3CC083EECE10}"/>
              </a:ext>
            </a:extLst>
          </p:cNvPr>
          <p:cNvSpPr>
            <a:spLocks noGrp="1"/>
          </p:cNvSpPr>
          <p:nvPr>
            <p:ph type="ctrTitle"/>
          </p:nvPr>
        </p:nvSpPr>
        <p:spPr>
          <a:xfrm>
            <a:off x="394861" y="3596260"/>
            <a:ext cx="5170715" cy="2510971"/>
          </a:xfrm>
        </p:spPr>
        <p:txBody>
          <a:bodyPr>
            <a:normAutofit fontScale="90000"/>
          </a:bodyPr>
          <a:lstStyle/>
          <a:p>
            <a:r>
              <a:rPr lang="en-US" b="1" dirty="0">
                <a:latin typeface="Posterama" panose="020B0504020200020000" pitchFamily="34" charset="0"/>
                <a:cs typeface="Posterama" panose="020B0504020200020000" pitchFamily="34" charset="0"/>
              </a:rPr>
              <a:t>HBCU/MSI HISTORY MIXER</a:t>
            </a:r>
          </a:p>
        </p:txBody>
      </p:sp>
      <p:sp>
        <p:nvSpPr>
          <p:cNvPr id="3100" name="Oval 3099">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1A8F046A-E852-4AAD-BD3D-7D6A391CB7AE}"/>
              </a:ext>
            </a:extLst>
          </p:cNvPr>
          <p:cNvSpPr>
            <a:spLocks noGrp="1"/>
          </p:cNvSpPr>
          <p:nvPr>
            <p:ph type="subTitle" idx="1"/>
          </p:nvPr>
        </p:nvSpPr>
        <p:spPr>
          <a:xfrm>
            <a:off x="5960437" y="3905444"/>
            <a:ext cx="5130798" cy="2307022"/>
          </a:xfrm>
        </p:spPr>
        <p:txBody>
          <a:bodyPr>
            <a:normAutofit/>
          </a:bodyPr>
          <a:lstStyle/>
          <a:p>
            <a:pPr marL="12700" marR="0" fontAlgn="base">
              <a:spcBef>
                <a:spcPts val="0"/>
              </a:spcBef>
              <a:spcAft>
                <a:spcPts val="0"/>
              </a:spcAft>
            </a:pPr>
            <a:r>
              <a:rPr lang="en-US" b="1" dirty="0">
                <a:effectLst/>
                <a:latin typeface="Calibri" panose="020F0502020204030204" pitchFamily="34" charset="0"/>
                <a:ea typeface="Times New Roman" panose="02020603050405020304" pitchFamily="18" charset="0"/>
              </a:rPr>
              <a:t>Debrief (5 minutes</a:t>
            </a:r>
            <a:r>
              <a:rPr lang="en-US" b="1" dirty="0">
                <a:effectLst/>
                <a:latin typeface="Times New Roman" panose="02020603050405020304" pitchFamily="18" charset="0"/>
                <a:ea typeface="Times New Roman" panose="02020603050405020304" pitchFamily="18" charset="0"/>
              </a:rPr>
              <a:t>)</a:t>
            </a:r>
            <a:r>
              <a:rPr lang="en-US" dirty="0">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914400" algn="l"/>
              </a:tabLst>
            </a:pPr>
            <a:r>
              <a:rPr lang="en-US" dirty="0">
                <a:effectLst/>
                <a:latin typeface="Calibri" panose="020F0502020204030204" pitchFamily="34" charset="0"/>
                <a:ea typeface="Times New Roman" panose="02020603050405020304" pitchFamily="18" charset="0"/>
              </a:rPr>
              <a:t>What </a:t>
            </a:r>
            <a:r>
              <a:rPr lang="en-US" dirty="0">
                <a:effectLst/>
                <a:latin typeface="Times New Roman" panose="02020603050405020304" pitchFamily="18" charset="0"/>
                <a:ea typeface="Times New Roman" panose="02020603050405020304" pitchFamily="18" charset="0"/>
              </a:rPr>
              <a:t>surprised you?</a:t>
            </a:r>
            <a:r>
              <a:rPr lang="en-US" dirty="0">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914400" algn="l"/>
              </a:tabLst>
            </a:pPr>
            <a:r>
              <a:rPr lang="en-US" dirty="0">
                <a:effectLst/>
                <a:latin typeface="Calibri" panose="020F0502020204030204" pitchFamily="34" charset="0"/>
                <a:ea typeface="Times New Roman" panose="02020603050405020304" pitchFamily="18" charset="0"/>
              </a:rPr>
              <a:t>What is the historical significance? </a:t>
            </a:r>
            <a:endParaRPr lang="en-US" dirty="0">
              <a:effectLs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914400" algn="l"/>
              </a:tabLst>
            </a:pPr>
            <a:r>
              <a:rPr lang="en-US" dirty="0">
                <a:effectLst/>
                <a:latin typeface="Calibri" panose="020F0502020204030204" pitchFamily="34" charset="0"/>
                <a:ea typeface="Times New Roman" panose="02020603050405020304" pitchFamily="18" charset="0"/>
              </a:rPr>
              <a:t>What is something that you learned that </a:t>
            </a:r>
            <a:r>
              <a:rPr lang="en-US" dirty="0">
                <a:effectLst/>
                <a:latin typeface="Times New Roman" panose="02020603050405020304" pitchFamily="18" charset="0"/>
                <a:ea typeface="Times New Roman" panose="02020603050405020304" pitchFamily="18" charset="0"/>
              </a:rPr>
              <a:t>is still relevant today?</a:t>
            </a:r>
            <a:r>
              <a:rPr lang="en-US" dirty="0">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R="0" lvl="0" fontAlgn="base">
              <a:spcBef>
                <a:spcPts val="0"/>
              </a:spcBef>
              <a:spcAft>
                <a:spcPts val="0"/>
              </a:spcAft>
              <a:buSzPts val="1000"/>
              <a:tabLst>
                <a:tab pos="914400" algn="l"/>
              </a:tabLst>
            </a:pPr>
            <a:r>
              <a:rPr lang="en-US" dirty="0">
                <a:effectLst/>
                <a:latin typeface="Calibri" panose="020F0502020204030204" pitchFamily="34" charset="0"/>
                <a:ea typeface="Times New Roman" panose="02020603050405020304" pitchFamily="18" charset="0"/>
              </a:rPr>
              <a:t>What aligns with un</a:t>
            </a:r>
            <a:r>
              <a:rPr lang="en-US" dirty="0">
                <a:effectLst/>
                <a:latin typeface="Times New Roman" panose="02020603050405020304" pitchFamily="18" charset="0"/>
                <a:ea typeface="Times New Roman" panose="02020603050405020304" pitchFamily="18" charset="0"/>
              </a:rPr>
              <a:t>ion values?</a:t>
            </a:r>
            <a:r>
              <a:rPr lang="en-US" dirty="0">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endParaRPr lang="en-US" dirty="0"/>
          </a:p>
        </p:txBody>
      </p:sp>
      <p:pic>
        <p:nvPicPr>
          <p:cNvPr id="7" name="Picture 6" descr="A close-up of blue circles with white text&#10;&#10;Description automatically generated">
            <a:extLst>
              <a:ext uri="{FF2B5EF4-FFF2-40B4-BE49-F238E27FC236}">
                <a16:creationId xmlns:a16="http://schemas.microsoft.com/office/drawing/2014/main" id="{8FE32766-05D4-B87F-C3BA-6E56A5ACD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90"/>
            <a:ext cx="12191999" cy="3015915"/>
          </a:xfrm>
          <a:prstGeom prst="rect">
            <a:avLst/>
          </a:prstGeom>
        </p:spPr>
      </p:pic>
    </p:spTree>
    <p:extLst>
      <p:ext uri="{BB962C8B-B14F-4D97-AF65-F5344CB8AC3E}">
        <p14:creationId xmlns:p14="http://schemas.microsoft.com/office/powerpoint/2010/main" val="1486487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0B89-9E8B-9920-1D1D-B2C77561EA98}"/>
              </a:ext>
            </a:extLst>
          </p:cNvPr>
          <p:cNvSpPr>
            <a:spLocks noGrp="1"/>
          </p:cNvSpPr>
          <p:nvPr>
            <p:ph type="title"/>
          </p:nvPr>
        </p:nvSpPr>
        <p:spPr>
          <a:xfrm>
            <a:off x="838200" y="116115"/>
            <a:ext cx="10515600" cy="1574574"/>
          </a:xfrm>
        </p:spPr>
        <p:txBody>
          <a:bodyPr>
            <a:normAutofit fontScale="90000"/>
          </a:bodyPr>
          <a:lstStyle/>
          <a:p>
            <a:br>
              <a:rPr lang="en-US" b="1" i="0" u="none" strike="noStrike" dirty="0">
                <a:effectLst/>
                <a:latin typeface="Posterama" panose="020B0504020200020000" pitchFamily="34" charset="0"/>
                <a:cs typeface="Posterama" panose="020B0504020200020000" pitchFamily="34" charset="0"/>
              </a:rPr>
            </a:br>
            <a:r>
              <a:rPr lang="en-US" b="1" i="0" u="none" strike="noStrike" dirty="0">
                <a:effectLst/>
                <a:latin typeface="Posterama" panose="020B0504020200020000" pitchFamily="34" charset="0"/>
                <a:cs typeface="Posterama" panose="020B0504020200020000" pitchFamily="34" charset="0"/>
              </a:rPr>
              <a:t>Historically Black Colleges and Universities | Making Black America</a:t>
            </a:r>
            <a:br>
              <a:rPr lang="en-US" b="1" i="0" u="none" strike="noStrike" dirty="0">
                <a:solidFill>
                  <a:srgbClr val="0A145A"/>
                </a:solidFill>
                <a:effectLst/>
                <a:latin typeface="PBS Sans"/>
              </a:rPr>
            </a:br>
            <a:endParaRPr lang="en-US" dirty="0"/>
          </a:p>
        </p:txBody>
      </p:sp>
      <p:sp>
        <p:nvSpPr>
          <p:cNvPr id="3" name="Content Placeholder 2">
            <a:extLst>
              <a:ext uri="{FF2B5EF4-FFF2-40B4-BE49-F238E27FC236}">
                <a16:creationId xmlns:a16="http://schemas.microsoft.com/office/drawing/2014/main" id="{C6E4DE36-E0F9-F265-26A3-3E4BBE075E6A}"/>
              </a:ext>
            </a:extLst>
          </p:cNvPr>
          <p:cNvSpPr>
            <a:spLocks noGrp="1"/>
          </p:cNvSpPr>
          <p:nvPr>
            <p:ph idx="1"/>
          </p:nvPr>
        </p:nvSpPr>
        <p:spPr>
          <a:xfrm>
            <a:off x="1643416" y="6057074"/>
            <a:ext cx="7772399" cy="570263"/>
          </a:xfrm>
        </p:spPr>
        <p:txBody>
          <a:bodyPr>
            <a:normAutofit lnSpcReduction="10000"/>
          </a:bodyPr>
          <a:lstStyle/>
          <a:p>
            <a:pPr marL="457200" marR="0">
              <a:spcBef>
                <a:spcPts val="0"/>
              </a:spcBef>
              <a:spcAft>
                <a:spcPts val="0"/>
              </a:spcAft>
            </a:pPr>
            <a:r>
              <a:rPr lang="en-US" sz="1800" b="1" u="sng" kern="1800" dirty="0">
                <a:solidFill>
                  <a:srgbClr val="0F0F0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https://whyy.pbslearningmedia.org/resource/historically-black-colleges-and-universities-video/making-black-america-through-the-grapevine/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A group of people in a crowd&#10;&#10;Description automatically generated">
            <a:hlinkClick r:id="rId2"/>
            <a:extLst>
              <a:ext uri="{FF2B5EF4-FFF2-40B4-BE49-F238E27FC236}">
                <a16:creationId xmlns:a16="http://schemas.microsoft.com/office/drawing/2014/main" id="{100C0F2A-D6F7-EA85-48D6-3455A7EF3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3416" y="1510608"/>
            <a:ext cx="7772400" cy="4355400"/>
          </a:xfrm>
          <a:prstGeom prst="rect">
            <a:avLst/>
          </a:prstGeom>
        </p:spPr>
      </p:pic>
    </p:spTree>
    <p:extLst>
      <p:ext uri="{BB962C8B-B14F-4D97-AF65-F5344CB8AC3E}">
        <p14:creationId xmlns:p14="http://schemas.microsoft.com/office/powerpoint/2010/main" val="309104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6E0B89-9E8B-9920-1D1D-B2C77561EA98}"/>
              </a:ext>
            </a:extLst>
          </p:cNvPr>
          <p:cNvSpPr>
            <a:spLocks noGrp="1"/>
          </p:cNvSpPr>
          <p:nvPr>
            <p:ph type="title"/>
          </p:nvPr>
        </p:nvSpPr>
        <p:spPr>
          <a:xfrm>
            <a:off x="496824" y="374805"/>
            <a:ext cx="5183613" cy="1655209"/>
          </a:xfrm>
        </p:spPr>
        <p:txBody>
          <a:bodyPr anchor="ctr">
            <a:noAutofit/>
          </a:bodyPr>
          <a:lstStyle/>
          <a:p>
            <a:br>
              <a:rPr lang="en-US" sz="3200" b="1" i="0" u="none" strike="noStrike" dirty="0">
                <a:effectLst/>
                <a:latin typeface="Posterama" panose="020B0504020200020000" pitchFamily="34" charset="0"/>
                <a:cs typeface="Posterama" panose="020B0504020200020000" pitchFamily="34" charset="0"/>
              </a:rPr>
            </a:br>
            <a:r>
              <a:rPr lang="en-US" sz="3200" b="1" i="0" u="none" strike="noStrike" dirty="0">
                <a:effectLst/>
                <a:latin typeface="Posterama" panose="020B0504020200020000" pitchFamily="34" charset="0"/>
                <a:cs typeface="Posterama" panose="020B0504020200020000" pitchFamily="34" charset="0"/>
              </a:rPr>
              <a:t>Historically Black Colleges and Universities | Making Black America</a:t>
            </a:r>
            <a:br>
              <a:rPr lang="en-US" sz="3200" b="1" i="0" u="none" strike="noStrike" dirty="0">
                <a:effectLst/>
                <a:latin typeface="PBS Sans"/>
              </a:rPr>
            </a:br>
            <a:endParaRPr lang="en-US" sz="3200" dirty="0"/>
          </a:p>
        </p:txBody>
      </p:sp>
      <p:grpSp>
        <p:nvGrpSpPr>
          <p:cNvPr id="12"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6E4DE36-E0F9-F265-26A3-3E4BBE075E6A}"/>
              </a:ext>
            </a:extLst>
          </p:cNvPr>
          <p:cNvSpPr>
            <a:spLocks noGrp="1"/>
          </p:cNvSpPr>
          <p:nvPr>
            <p:ph idx="1"/>
          </p:nvPr>
        </p:nvSpPr>
        <p:spPr>
          <a:xfrm>
            <a:off x="590719" y="2330505"/>
            <a:ext cx="4559425" cy="3979585"/>
          </a:xfrm>
        </p:spPr>
        <p:txBody>
          <a:bodyPr anchor="ctr">
            <a:normAutofit/>
          </a:bodyPr>
          <a:lstStyle/>
          <a:p>
            <a:pPr indent="0">
              <a:spcBef>
                <a:spcPts val="0"/>
              </a:spcBef>
              <a:spcAft>
                <a:spcPts val="600"/>
              </a:spcAft>
              <a:buNone/>
            </a:pPr>
            <a:r>
              <a:rPr lang="en-US" sz="2000" b="1" kern="1800" dirty="0">
                <a:effectLst/>
                <a:latin typeface="Calibri" panose="020F0502020204030204" pitchFamily="34" charset="0"/>
                <a:ea typeface="Times New Roman" panose="02020603050405020304" pitchFamily="18" charset="0"/>
                <a:cs typeface="Times New Roman" panose="02020603050405020304" pitchFamily="18" charset="0"/>
              </a:rPr>
              <a:t>Debrief:  </a:t>
            </a:r>
          </a:p>
          <a:p>
            <a:pPr indent="0">
              <a:spcBef>
                <a:spcPts val="0"/>
              </a:spcBef>
              <a:spcAft>
                <a:spcPts val="600"/>
              </a:spcAft>
              <a:buNone/>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At their inception, how did HBCUs emerge and why were they an important step forward for African Americans?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R="0" indent="0">
              <a:spcBef>
                <a:spcPts val="0"/>
              </a:spcBef>
              <a:spcAft>
                <a:spcPts val="600"/>
              </a:spcAft>
              <a:buNone/>
            </a:pP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logos of college teams&#10;&#10;Description automatically generated">
            <a:extLst>
              <a:ext uri="{FF2B5EF4-FFF2-40B4-BE49-F238E27FC236}">
                <a16:creationId xmlns:a16="http://schemas.microsoft.com/office/drawing/2014/main" id="{76AD9660-D364-5DC6-A449-D9DC8A165920}"/>
              </a:ext>
            </a:extLst>
          </p:cNvPr>
          <p:cNvPicPr>
            <a:picLocks noChangeAspect="1"/>
          </p:cNvPicPr>
          <p:nvPr/>
        </p:nvPicPr>
        <p:blipFill>
          <a:blip r:embed="rId2">
            <a:extLst>
              <a:ext uri="{28A0092B-C50C-407E-A947-70E740481C1C}">
                <a14:useLocalDpi xmlns:a14="http://schemas.microsoft.com/office/drawing/2010/main" val="0"/>
              </a:ext>
            </a:extLst>
          </a:blip>
          <a:srcRect l="8007" r="12301" b="-2"/>
          <a:stretch/>
        </p:blipFill>
        <p:spPr>
          <a:xfrm>
            <a:off x="5977788" y="799352"/>
            <a:ext cx="5425410" cy="5259296"/>
          </a:xfrm>
          <a:prstGeom prst="rect">
            <a:avLst/>
          </a:prstGeom>
        </p:spPr>
      </p:pic>
    </p:spTree>
    <p:extLst>
      <p:ext uri="{BB962C8B-B14F-4D97-AF65-F5344CB8AC3E}">
        <p14:creationId xmlns:p14="http://schemas.microsoft.com/office/powerpoint/2010/main" val="363754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ABBB3C-3D06-A858-9F69-E500AE6C83E7}"/>
              </a:ext>
            </a:extLst>
          </p:cNvPr>
          <p:cNvSpPr/>
          <p:nvPr/>
        </p:nvSpPr>
        <p:spPr>
          <a:xfrm>
            <a:off x="450850" y="946666"/>
            <a:ext cx="11290300" cy="5740400"/>
          </a:xfrm>
          <a:prstGeom prst="rect">
            <a:avLst/>
          </a:prstGeom>
          <a:gradFill flip="none" rotWithShape="1">
            <a:gsLst>
              <a:gs pos="0">
                <a:srgbClr val="011893"/>
              </a:gs>
              <a:gs pos="38000">
                <a:schemeClr val="accent1">
                  <a:lumMod val="89000"/>
                </a:schemeClr>
              </a:gs>
              <a:gs pos="67000">
                <a:srgbClr val="FFC000"/>
              </a:gs>
              <a:gs pos="97000">
                <a:srgbClr val="FF9300"/>
              </a:gs>
            </a:gsLst>
            <a:path path="rect">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C76DB00-4615-3661-4FB1-3485EA43D4EE}"/>
              </a:ext>
            </a:extLst>
          </p:cNvPr>
          <p:cNvSpPr txBox="1"/>
          <p:nvPr/>
        </p:nvSpPr>
        <p:spPr>
          <a:xfrm>
            <a:off x="450850" y="111414"/>
            <a:ext cx="7735207" cy="707886"/>
          </a:xfrm>
          <a:prstGeom prst="rect">
            <a:avLst/>
          </a:prstGeom>
          <a:noFill/>
        </p:spPr>
        <p:txBody>
          <a:bodyPr wrap="square">
            <a:spAutoFit/>
          </a:bodyPr>
          <a:lstStyle/>
          <a:p>
            <a:r>
              <a:rPr lang="en-US" sz="4000" b="1" i="0" dirty="0">
                <a:effectLst/>
                <a:highlight>
                  <a:srgbClr val="FFFFFF"/>
                </a:highlight>
                <a:latin typeface="Posterama" panose="020B0504020200020000" pitchFamily="34" charset="0"/>
                <a:cs typeface="Posterama" panose="020B0504020200020000" pitchFamily="34" charset="0"/>
              </a:rPr>
              <a:t>The Early History of HBCUs</a:t>
            </a:r>
            <a:endParaRPr lang="en-US" sz="4000" dirty="0">
              <a:latin typeface="Posterama" panose="020B0504020200020000" pitchFamily="34" charset="0"/>
              <a:cs typeface="Posterama" panose="020B0504020200020000" pitchFamily="34" charset="0"/>
            </a:endParaRPr>
          </a:p>
        </p:txBody>
      </p:sp>
      <p:sp>
        <p:nvSpPr>
          <p:cNvPr id="2" name="TextBox 1">
            <a:extLst>
              <a:ext uri="{FF2B5EF4-FFF2-40B4-BE49-F238E27FC236}">
                <a16:creationId xmlns:a16="http://schemas.microsoft.com/office/drawing/2014/main" id="{E1E25B4B-94E9-0319-6424-4C3CD1CC1FCA}"/>
              </a:ext>
            </a:extLst>
          </p:cNvPr>
          <p:cNvSpPr txBox="1"/>
          <p:nvPr/>
        </p:nvSpPr>
        <p:spPr>
          <a:xfrm>
            <a:off x="685801" y="1148576"/>
            <a:ext cx="10833410" cy="5293757"/>
          </a:xfrm>
          <a:prstGeom prst="rect">
            <a:avLst/>
          </a:prstGeom>
          <a:solidFill>
            <a:schemeClr val="bg1"/>
          </a:solidFill>
        </p:spPr>
        <p:txBody>
          <a:bodyPr wrap="square" rtlCol="0">
            <a:spAutoFit/>
          </a:bodyPr>
          <a:lstStyle/>
          <a:p>
            <a:r>
              <a:rPr lang="en-US" sz="2000" dirty="0">
                <a:highlight>
                  <a:srgbClr val="FFFFFF"/>
                </a:highlight>
                <a:latin typeface="Avenir Book" panose="02000503020000020003" pitchFamily="2" charset="0"/>
              </a:rPr>
              <a:t>Throughout early U.S. history, Black Americans were discouraged and outright prohibited from accessing educational institutions in many Southern states. HBCUs were established to address this discrimination.  Cheyney University of Pennsylvania, the oldest HBCU, was established in 1837. Lincoln University, the first degree granting HBCU was founded in 1854. Wilberforce University, the nation’s oldest private HBCU quickly followed in 1856, before the start of the American Civil War.</a:t>
            </a:r>
          </a:p>
          <a:p>
            <a:endParaRPr lang="en-US" sz="2000" dirty="0">
              <a:highlight>
                <a:srgbClr val="FFFFFF"/>
              </a:highlight>
              <a:latin typeface="Avenir Book" panose="02000503020000020003" pitchFamily="2" charset="0"/>
            </a:endParaRPr>
          </a:p>
          <a:p>
            <a:r>
              <a:rPr lang="en-US" sz="2000" spc="25" dirty="0">
                <a:effectLst/>
                <a:latin typeface="Avenir Book" panose="02000503020000020003" pitchFamily="2" charset="0"/>
                <a:ea typeface="Times New Roman" panose="02020603050405020304" pitchFamily="18" charset="0"/>
              </a:rPr>
              <a:t>HBCUs for African Americans were established through the efforts of Black churches with the support of the American Missionary Association and the Freedmen’s Bureau. </a:t>
            </a:r>
          </a:p>
          <a:p>
            <a:endParaRPr lang="en-US" sz="2000" spc="25" dirty="0">
              <a:latin typeface="Avenir Book" panose="02000503020000020003" pitchFamily="2" charset="0"/>
              <a:ea typeface="Times New Roman" panose="02020603050405020304" pitchFamily="18" charset="0"/>
            </a:endParaRPr>
          </a:p>
          <a:p>
            <a:r>
              <a:rPr lang="en-US" sz="2000" spc="25" dirty="0">
                <a:effectLst/>
                <a:latin typeface="Avenir Book" panose="02000503020000020003" pitchFamily="2" charset="0"/>
                <a:ea typeface="Times New Roman" panose="02020603050405020304" pitchFamily="18" charset="0"/>
              </a:rPr>
              <a:t>The second Morrill Act of 1890 required states—especially former Confederate states—to provide land grants for institutions for black students if admission was not allowed elsewhere. As a result, many HCBUs were founded.</a:t>
            </a:r>
            <a:r>
              <a:rPr lang="en-US" sz="2000" dirty="0">
                <a:effectLst/>
                <a:latin typeface="Avenir Book" panose="02000503020000020003" pitchFamily="2" charset="0"/>
              </a:rPr>
              <a:t> </a:t>
            </a:r>
          </a:p>
          <a:p>
            <a:endParaRPr lang="en-US" sz="2000" dirty="0">
              <a:highlight>
                <a:srgbClr val="FFFFFF"/>
              </a:highlight>
              <a:latin typeface="Avenir Book" panose="02000503020000020003" pitchFamily="2" charset="0"/>
            </a:endParaRPr>
          </a:p>
          <a:p>
            <a:r>
              <a:rPr lang="en-US" sz="2000" spc="25" dirty="0">
                <a:effectLst/>
                <a:latin typeface="Avenir Book" panose="02000503020000020003" pitchFamily="2" charset="0"/>
                <a:ea typeface="Times New Roman" panose="02020603050405020304" pitchFamily="18" charset="0"/>
                <a:cs typeface="Times New Roman" panose="02020603050405020304" pitchFamily="18" charset="0"/>
              </a:rPr>
              <a:t>Early HBCUs were established to train teachers, preachers, and other community members. </a:t>
            </a:r>
            <a:endParaRPr lang="en-US" sz="2000" dirty="0">
              <a:effectLst/>
              <a:latin typeface="Avenir Book" panose="02000503020000020003" pitchFamily="2" charset="0"/>
              <a:ea typeface="Aptos" panose="020B0004020202020204" pitchFamily="34" charset="0"/>
              <a:cs typeface="Times New Roman" panose="02020603050405020304" pitchFamily="18" charset="0"/>
            </a:endParaRPr>
          </a:p>
          <a:p>
            <a:endParaRPr lang="en-US" sz="1800" dirty="0">
              <a:solidFill>
                <a:srgbClr val="0A323C"/>
              </a:solidFill>
              <a:highlight>
                <a:srgbClr val="FFFFFF"/>
              </a:highlight>
              <a:latin typeface="Abadi MT Condensed Light" panose="020B0306030101010103" pitchFamily="34" charset="77"/>
            </a:endParaRPr>
          </a:p>
        </p:txBody>
      </p:sp>
    </p:spTree>
    <p:extLst>
      <p:ext uri="{BB962C8B-B14F-4D97-AF65-F5344CB8AC3E}">
        <p14:creationId xmlns:p14="http://schemas.microsoft.com/office/powerpoint/2010/main" val="1601345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CEDA7C2-39C3-0BBC-65C8-91A35D892C8E}"/>
              </a:ext>
            </a:extLst>
          </p:cNvPr>
          <p:cNvSpPr txBox="1"/>
          <p:nvPr/>
        </p:nvSpPr>
        <p:spPr>
          <a:xfrm>
            <a:off x="272661" y="232228"/>
            <a:ext cx="6102220" cy="707886"/>
          </a:xfrm>
          <a:prstGeom prst="rect">
            <a:avLst/>
          </a:prstGeom>
          <a:noFill/>
        </p:spPr>
        <p:txBody>
          <a:bodyPr wrap="square">
            <a:spAutoFit/>
          </a:bodyPr>
          <a:lstStyle/>
          <a:p>
            <a:r>
              <a:rPr lang="en-US" sz="4000" b="1" dirty="0">
                <a:latin typeface="Posterama" panose="020B0504020200020000" pitchFamily="34" charset="0"/>
                <a:cs typeface="Posterama" panose="020B0504020200020000" pitchFamily="34" charset="0"/>
              </a:rPr>
              <a:t>HBCUs by State </a:t>
            </a:r>
          </a:p>
        </p:txBody>
      </p:sp>
      <p:pic>
        <p:nvPicPr>
          <p:cNvPr id="8" name="Picture 7" descr="A yellow sign with black text&#10;&#10;Description automatically generated">
            <a:extLst>
              <a:ext uri="{FF2B5EF4-FFF2-40B4-BE49-F238E27FC236}">
                <a16:creationId xmlns:a16="http://schemas.microsoft.com/office/drawing/2014/main" id="{5F10E4DE-FA67-3933-4A2E-896F7CEC9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86" y="3880664"/>
            <a:ext cx="4972049" cy="2620002"/>
          </a:xfrm>
          <a:prstGeom prst="rect">
            <a:avLst/>
          </a:prstGeom>
        </p:spPr>
      </p:pic>
      <p:pic>
        <p:nvPicPr>
          <p:cNvPr id="10" name="Picture 9" descr="A yellow background with blue text&#10;&#10;Description automatically generated">
            <a:extLst>
              <a:ext uri="{FF2B5EF4-FFF2-40B4-BE49-F238E27FC236}">
                <a16:creationId xmlns:a16="http://schemas.microsoft.com/office/drawing/2014/main" id="{312D5C3A-107E-F4BB-1501-D64E2402E0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886" y="940114"/>
            <a:ext cx="4972049" cy="2777810"/>
          </a:xfrm>
          <a:prstGeom prst="rect">
            <a:avLst/>
          </a:prstGeom>
        </p:spPr>
      </p:pic>
      <p:sp>
        <p:nvSpPr>
          <p:cNvPr id="12" name="TextBox 11">
            <a:extLst>
              <a:ext uri="{FF2B5EF4-FFF2-40B4-BE49-F238E27FC236}">
                <a16:creationId xmlns:a16="http://schemas.microsoft.com/office/drawing/2014/main" id="{1DEB4DD6-CA2C-0F13-638B-BD592E4C65CB}"/>
              </a:ext>
            </a:extLst>
          </p:cNvPr>
          <p:cNvSpPr txBox="1"/>
          <p:nvPr/>
        </p:nvSpPr>
        <p:spPr>
          <a:xfrm>
            <a:off x="5515428" y="4729000"/>
            <a:ext cx="6096000" cy="923330"/>
          </a:xfrm>
          <a:prstGeom prst="rect">
            <a:avLst/>
          </a:prstGeom>
          <a:noFill/>
        </p:spPr>
        <p:txBody>
          <a:bodyPr wrap="square">
            <a:spAutoFit/>
          </a:bodyPr>
          <a:lstStyle/>
          <a:p>
            <a:r>
              <a:rPr lang="en-US" b="0" i="0" u="none" strike="noStrike" dirty="0">
                <a:solidFill>
                  <a:srgbClr val="000000"/>
                </a:solidFill>
                <a:effectLst/>
                <a:latin typeface="Arial" panose="020B0604020202020204" pitchFamily="34" charset="0"/>
              </a:rPr>
              <a:t>About 77 percent of HBCU students attended public institutions, while the remaining 23 percent attended private nonprofit institutions.</a:t>
            </a:r>
            <a:endParaRPr lang="en-US" dirty="0"/>
          </a:p>
        </p:txBody>
      </p:sp>
      <p:pic>
        <p:nvPicPr>
          <p:cNvPr id="14" name="Picture 13" descr="A map of the united states with yellow dots&#10;&#10;Description automatically generated">
            <a:extLst>
              <a:ext uri="{FF2B5EF4-FFF2-40B4-BE49-F238E27FC236}">
                <a16:creationId xmlns:a16="http://schemas.microsoft.com/office/drawing/2014/main" id="{4B93EE99-CCA0-0509-B8B0-7853D558734A}"/>
              </a:ext>
            </a:extLst>
          </p:cNvPr>
          <p:cNvPicPr>
            <a:picLocks noChangeAspect="1"/>
          </p:cNvPicPr>
          <p:nvPr/>
        </p:nvPicPr>
        <p:blipFill rotWithShape="1">
          <a:blip r:embed="rId5">
            <a:extLst>
              <a:ext uri="{28A0092B-C50C-407E-A947-70E740481C1C}">
                <a14:useLocalDpi xmlns:a14="http://schemas.microsoft.com/office/drawing/2010/main" val="0"/>
              </a:ext>
            </a:extLst>
          </a:blip>
          <a:srcRect l="9281"/>
          <a:stretch/>
        </p:blipFill>
        <p:spPr>
          <a:xfrm>
            <a:off x="5140934" y="940114"/>
            <a:ext cx="7051066" cy="3456846"/>
          </a:xfrm>
          <a:prstGeom prst="rect">
            <a:avLst/>
          </a:prstGeom>
        </p:spPr>
      </p:pic>
    </p:spTree>
    <p:extLst>
      <p:ext uri="{BB962C8B-B14F-4D97-AF65-F5344CB8AC3E}">
        <p14:creationId xmlns:p14="http://schemas.microsoft.com/office/powerpoint/2010/main" val="4100200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9F176A-2CA9-4A61-8C26-341E89BD6264}"/>
              </a:ext>
            </a:extLst>
          </p:cNvPr>
          <p:cNvSpPr>
            <a:spLocks noGrp="1"/>
          </p:cNvSpPr>
          <p:nvPr>
            <p:ph type="ctrTitle"/>
          </p:nvPr>
        </p:nvSpPr>
        <p:spPr>
          <a:xfrm>
            <a:off x="333829" y="330739"/>
            <a:ext cx="5068050" cy="1624520"/>
          </a:xfrm>
        </p:spPr>
        <p:txBody>
          <a:bodyPr vert="horz" lIns="91440" tIns="45720" rIns="91440" bIns="45720" rtlCol="0" anchor="ctr">
            <a:normAutofit/>
          </a:bodyPr>
          <a:lstStyle/>
          <a:p>
            <a:pPr algn="l"/>
            <a:r>
              <a:rPr lang="en-US" sz="5400" b="1" dirty="0">
                <a:latin typeface="Posterama" panose="020B0504020200020000" pitchFamily="34" charset="0"/>
                <a:cs typeface="Posterama" panose="020B0504020200020000" pitchFamily="34" charset="0"/>
              </a:rPr>
              <a:t>HBCU Facts</a:t>
            </a:r>
          </a:p>
        </p:txBody>
      </p:sp>
      <p:sp>
        <p:nvSpPr>
          <p:cNvPr id="3" name="Subtitle 2">
            <a:extLst>
              <a:ext uri="{FF2B5EF4-FFF2-40B4-BE49-F238E27FC236}">
                <a16:creationId xmlns:a16="http://schemas.microsoft.com/office/drawing/2014/main" id="{626440DD-4916-442D-8315-EE70D4002DF9}"/>
              </a:ext>
            </a:extLst>
          </p:cNvPr>
          <p:cNvSpPr>
            <a:spLocks noGrp="1"/>
          </p:cNvSpPr>
          <p:nvPr>
            <p:ph type="subTitle" idx="1"/>
          </p:nvPr>
        </p:nvSpPr>
        <p:spPr>
          <a:xfrm>
            <a:off x="166914" y="2083708"/>
            <a:ext cx="5762171" cy="4774292"/>
          </a:xfrm>
        </p:spPr>
        <p:txBody>
          <a:bodyPr vert="horz" lIns="91440" tIns="45720" rIns="91440" bIns="45720" rtlCol="0" anchor="ctr">
            <a:normAutofit/>
          </a:bodyPr>
          <a:lstStyle/>
          <a:p>
            <a:pPr marL="342900" indent="-228600" algn="l">
              <a:buFont typeface="Arial" panose="020B0604020202020204" pitchFamily="34" charset="0"/>
              <a:buChar char="•"/>
            </a:pPr>
            <a:r>
              <a:rPr lang="en-US" sz="1800" dirty="0"/>
              <a:t>HBCUs have 1/8 of the average size of endowments than PWI.  </a:t>
            </a:r>
          </a:p>
          <a:p>
            <a:pPr marL="342900" indent="-228600" algn="l">
              <a:buFont typeface="Arial" panose="020B0604020202020204" pitchFamily="34" charset="0"/>
              <a:buChar char="•"/>
            </a:pPr>
            <a:r>
              <a:rPr lang="en-US" sz="1800" dirty="0"/>
              <a:t>HBCUs historically have provided an affordable education to millions of students of color. </a:t>
            </a:r>
          </a:p>
          <a:p>
            <a:pPr marL="342900" indent="-228600" algn="l">
              <a:buFont typeface="Arial" panose="020B0604020202020204" pitchFamily="34" charset="0"/>
              <a:buChar char="•"/>
            </a:pPr>
            <a:r>
              <a:rPr lang="en-US" sz="1800" dirty="0"/>
              <a:t>HBCUs have graduated the majority of America’s African American teachers, doctors, judges, engineers, and other scientific and technological professionals.</a:t>
            </a:r>
          </a:p>
          <a:p>
            <a:pPr marL="342900" indent="-228600" algn="l">
              <a:buFont typeface="Arial" panose="020B0604020202020204" pitchFamily="34" charset="0"/>
              <a:buChar char="•"/>
            </a:pPr>
            <a:r>
              <a:rPr lang="en-US" sz="1800" dirty="0"/>
              <a:t>HBCUs significantly contribute to the </a:t>
            </a:r>
            <a:br>
              <a:rPr lang="en-US" sz="1800" dirty="0"/>
            </a:br>
            <a:r>
              <a:rPr lang="en-US" sz="1800" dirty="0"/>
              <a:t>making of African American science </a:t>
            </a:r>
            <a:br>
              <a:rPr lang="en-US" sz="1800" dirty="0"/>
            </a:br>
            <a:r>
              <a:rPr lang="en-US" sz="1800" dirty="0"/>
              <a:t>degree holders; </a:t>
            </a:r>
          </a:p>
          <a:p>
            <a:pPr marL="800100" lvl="1" indent="-228600" algn="l">
              <a:buFont typeface="Arial" panose="020B0604020202020204" pitchFamily="34" charset="0"/>
              <a:buChar char="•"/>
            </a:pPr>
            <a:r>
              <a:rPr lang="en-US" sz="1800" dirty="0"/>
              <a:t>agriculture (51.5 percent), </a:t>
            </a:r>
          </a:p>
          <a:p>
            <a:pPr marL="800100" lvl="1" indent="-228600" algn="l">
              <a:buFont typeface="Arial" panose="020B0604020202020204" pitchFamily="34" charset="0"/>
              <a:buChar char="•"/>
            </a:pPr>
            <a:r>
              <a:rPr lang="en-US" sz="1800" dirty="0"/>
              <a:t>biology (42.2 percent), </a:t>
            </a:r>
          </a:p>
          <a:p>
            <a:pPr marL="800100" lvl="1" indent="-228600" algn="l">
              <a:buFont typeface="Arial" panose="020B0604020202020204" pitchFamily="34" charset="0"/>
              <a:buChar char="•"/>
            </a:pPr>
            <a:r>
              <a:rPr lang="en-US" sz="1800" dirty="0"/>
              <a:t>computer science (35 percent), </a:t>
            </a:r>
          </a:p>
          <a:p>
            <a:pPr marL="800100" lvl="1" indent="-228600" algn="l">
              <a:buFont typeface="Arial" panose="020B0604020202020204" pitchFamily="34" charset="0"/>
              <a:buChar char="•"/>
            </a:pPr>
            <a:r>
              <a:rPr lang="en-US" sz="1800" dirty="0"/>
              <a:t>physical science (43 percent), and </a:t>
            </a:r>
          </a:p>
          <a:p>
            <a:pPr marL="800100" lvl="1" indent="-228600" algn="l">
              <a:buFont typeface="Arial" panose="020B0604020202020204" pitchFamily="34" charset="0"/>
              <a:buChar char="•"/>
            </a:pPr>
            <a:r>
              <a:rPr lang="en-US" sz="1800" dirty="0"/>
              <a:t>social science(23.2 percent)</a:t>
            </a:r>
          </a:p>
        </p:txBody>
      </p:sp>
      <p:pic>
        <p:nvPicPr>
          <p:cNvPr id="5" name="Picture 4" descr="A group of people in graduation gowns and caps&#10;&#10;Description automatically generated">
            <a:extLst>
              <a:ext uri="{FF2B5EF4-FFF2-40B4-BE49-F238E27FC236}">
                <a16:creationId xmlns:a16="http://schemas.microsoft.com/office/drawing/2014/main" id="{C6921778-76F7-6702-038F-C3EF01EB344A}"/>
              </a:ext>
            </a:extLst>
          </p:cNvPr>
          <p:cNvPicPr>
            <a:picLocks noChangeAspect="1"/>
          </p:cNvPicPr>
          <p:nvPr/>
        </p:nvPicPr>
        <p:blipFill>
          <a:blip r:embed="rId2">
            <a:extLst>
              <a:ext uri="{28A0092B-C50C-407E-A947-70E740481C1C}">
                <a14:useLocalDpi xmlns:a14="http://schemas.microsoft.com/office/drawing/2010/main" val="0"/>
              </a:ext>
            </a:extLst>
          </a:blip>
          <a:srcRect l="15334" r="26156"/>
          <a:stretch/>
        </p:blipFill>
        <p:spPr>
          <a:xfrm>
            <a:off x="6096000" y="1"/>
            <a:ext cx="6102825" cy="6858000"/>
          </a:xfrm>
          <a:prstGeom prst="rect">
            <a:avLst/>
          </a:prstGeom>
        </p:spPr>
      </p:pic>
    </p:spTree>
    <p:extLst>
      <p:ext uri="{BB962C8B-B14F-4D97-AF65-F5344CB8AC3E}">
        <p14:creationId xmlns:p14="http://schemas.microsoft.com/office/powerpoint/2010/main" val="891831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8F3B-2E3F-72EE-5A0A-EA038CDEDA6D}"/>
              </a:ext>
            </a:extLst>
          </p:cNvPr>
          <p:cNvSpPr>
            <a:spLocks noGrp="1"/>
          </p:cNvSpPr>
          <p:nvPr>
            <p:ph type="title"/>
          </p:nvPr>
        </p:nvSpPr>
        <p:spPr>
          <a:xfrm>
            <a:off x="274683" y="170095"/>
            <a:ext cx="4050574" cy="2337981"/>
          </a:xfrm>
        </p:spPr>
        <p:txBody>
          <a:bodyPr>
            <a:noAutofit/>
          </a:bodyPr>
          <a:lstStyle/>
          <a:p>
            <a:pPr marL="0" marR="0" algn="ctr">
              <a:spcBef>
                <a:spcPts val="0"/>
              </a:spcBef>
              <a:spcAft>
                <a:spcPts val="0"/>
              </a:spcAft>
            </a:pPr>
            <a:r>
              <a:rPr lang="en-US" sz="4000" b="1" dirty="0">
                <a:effectLst/>
                <a:latin typeface="Posterama" panose="020B0504020200020000" pitchFamily="34" charset="0"/>
                <a:ea typeface="Aptos" panose="020B0004020202020204" pitchFamily="34" charset="0"/>
                <a:cs typeface="Posterama" panose="020B0504020200020000" pitchFamily="34" charset="0"/>
              </a:rPr>
              <a:t>HBCUs</a:t>
            </a:r>
            <a:r>
              <a:rPr lang="en-US" sz="4000" b="1" dirty="0">
                <a:latin typeface="Posterama" panose="020B0504020200020000" pitchFamily="34" charset="0"/>
                <a:ea typeface="Aptos" panose="020B0004020202020204" pitchFamily="34" charset="0"/>
                <a:cs typeface="Posterama" panose="020B0504020200020000" pitchFamily="34" charset="0"/>
              </a:rPr>
              <a:t> </a:t>
            </a:r>
            <a:r>
              <a:rPr lang="en-US" sz="4000" b="1" dirty="0">
                <a:effectLst/>
                <a:latin typeface="Posterama" panose="020B0504020200020000" pitchFamily="34" charset="0"/>
                <a:ea typeface="Aptos" panose="020B0004020202020204" pitchFamily="34" charset="0"/>
                <a:cs typeface="Posterama" panose="020B0504020200020000" pitchFamily="34" charset="0"/>
              </a:rPr>
              <a:t>ARE RESPONSIBLE </a:t>
            </a:r>
            <a:br>
              <a:rPr lang="en-US" sz="4000" b="1" dirty="0">
                <a:effectLst/>
                <a:latin typeface="Posterama" panose="020B0504020200020000" pitchFamily="34" charset="0"/>
                <a:ea typeface="Aptos" panose="020B0004020202020204" pitchFamily="34" charset="0"/>
                <a:cs typeface="Posterama" panose="020B0504020200020000" pitchFamily="34" charset="0"/>
              </a:rPr>
            </a:br>
            <a:r>
              <a:rPr lang="en-US" sz="4000" b="1" dirty="0">
                <a:effectLst/>
                <a:latin typeface="Posterama" panose="020B0504020200020000" pitchFamily="34" charset="0"/>
                <a:ea typeface="Aptos" panose="020B0004020202020204" pitchFamily="34" charset="0"/>
                <a:cs typeface="Posterama" panose="020B0504020200020000" pitchFamily="34" charset="0"/>
              </a:rPr>
              <a:t>FOR</a:t>
            </a:r>
            <a:r>
              <a:rPr lang="en-US" sz="4000" b="1" dirty="0">
                <a:effectLst/>
                <a:latin typeface="Posterama" panose="020B0504020200020000" pitchFamily="34" charset="0"/>
                <a:cs typeface="Posterama" panose="020B0504020200020000" pitchFamily="34" charset="0"/>
              </a:rPr>
              <a:t> </a:t>
            </a:r>
            <a:endParaRPr lang="en-US" sz="4000" b="1" dirty="0">
              <a:latin typeface="Posterama" panose="020B0504020200020000" pitchFamily="34" charset="0"/>
              <a:cs typeface="Posterama" panose="020B0504020200020000" pitchFamily="34" charset="0"/>
            </a:endParaRPr>
          </a:p>
        </p:txBody>
      </p:sp>
      <p:graphicFrame>
        <p:nvGraphicFramePr>
          <p:cNvPr id="4" name="Content Placeholder 3">
            <a:extLst>
              <a:ext uri="{FF2B5EF4-FFF2-40B4-BE49-F238E27FC236}">
                <a16:creationId xmlns:a16="http://schemas.microsoft.com/office/drawing/2014/main" id="{7BEAAE59-A7CF-5D6D-F248-52E3E99F7E0C}"/>
              </a:ext>
            </a:extLst>
          </p:cNvPr>
          <p:cNvGraphicFramePr>
            <a:graphicFrameLocks noGrp="1"/>
          </p:cNvGraphicFramePr>
          <p:nvPr>
            <p:ph idx="1"/>
            <p:extLst>
              <p:ext uri="{D42A27DB-BD31-4B8C-83A1-F6EECF244321}">
                <p14:modId xmlns:p14="http://schemas.microsoft.com/office/powerpoint/2010/main" val="78016774"/>
              </p:ext>
            </p:extLst>
          </p:nvPr>
        </p:nvGraphicFramePr>
        <p:xfrm>
          <a:off x="320042" y="2627085"/>
          <a:ext cx="4005215" cy="4078739"/>
        </p:xfrm>
        <a:graphic>
          <a:graphicData uri="http://schemas.openxmlformats.org/drawingml/2006/table">
            <a:tbl>
              <a:tblPr firstRow="1" bandRow="1">
                <a:tableStyleId>{5C22544A-7EE6-4342-B048-85BDC9FD1C3A}</a:tableStyleId>
              </a:tblPr>
              <a:tblGrid>
                <a:gridCol w="4005215">
                  <a:extLst>
                    <a:ext uri="{9D8B030D-6E8A-4147-A177-3AD203B41FA5}">
                      <a16:colId xmlns:a16="http://schemas.microsoft.com/office/drawing/2014/main" val="1786213397"/>
                    </a:ext>
                  </a:extLst>
                </a:gridCol>
              </a:tblGrid>
              <a:tr h="4078739">
                <a:tc>
                  <a:txBody>
                    <a:bodyPr/>
                    <a:lstStyle/>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80% of all Black Federal Judges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75% of all Black Doctors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75% of all Black PhD’s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75% of all Black Military Officers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75% of all Black Veterinarians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50% of all Black Educators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50% of all Black Pharmacists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50% 0f all Black Attorneys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46% of all Black Business Executives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r>
                        <a:rPr lang="en-US" sz="2000" dirty="0">
                          <a:effectLst/>
                          <a:latin typeface="Calibri" panose="020F0502020204030204" pitchFamily="34" charset="0"/>
                          <a:ea typeface="Aptos" panose="020B0004020202020204" pitchFamily="34" charset="0"/>
                          <a:cs typeface="Times New Roman" panose="02020603050405020304" pitchFamily="18" charset="0"/>
                        </a:rPr>
                        <a:t>40% of all Black Dentists</a:t>
                      </a:r>
                      <a:endParaRPr lang="en-US"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gradFill flip="none" rotWithShape="1">
                      <a:gsLst>
                        <a:gs pos="0">
                          <a:srgbClr val="941100"/>
                        </a:gs>
                        <a:gs pos="41000">
                          <a:srgbClr val="94600F">
                            <a:alpha val="50196"/>
                          </a:srgbClr>
                        </a:gs>
                        <a:gs pos="64000">
                          <a:srgbClr val="941100">
                            <a:alpha val="74118"/>
                          </a:srgbClr>
                        </a:gs>
                        <a:gs pos="100000">
                          <a:srgbClr val="945200"/>
                        </a:gs>
                      </a:gsLst>
                      <a:lin ang="8100000" scaled="1"/>
                      <a:tileRect/>
                    </a:gradFill>
                  </a:tcPr>
                </a:tc>
                <a:extLst>
                  <a:ext uri="{0D108BD9-81ED-4DB2-BD59-A6C34878D82A}">
                    <a16:rowId xmlns:a16="http://schemas.microsoft.com/office/drawing/2014/main" val="1449252518"/>
                  </a:ext>
                </a:extLst>
              </a:tr>
            </a:tbl>
          </a:graphicData>
        </a:graphic>
      </p:graphicFrame>
      <p:sp>
        <p:nvSpPr>
          <p:cNvPr id="7" name="TextBox 6">
            <a:extLst>
              <a:ext uri="{FF2B5EF4-FFF2-40B4-BE49-F238E27FC236}">
                <a16:creationId xmlns:a16="http://schemas.microsoft.com/office/drawing/2014/main" id="{36E5D499-1CDF-8FBB-3FFD-4D558FF26191}"/>
              </a:ext>
            </a:extLst>
          </p:cNvPr>
          <p:cNvSpPr txBox="1"/>
          <p:nvPr/>
        </p:nvSpPr>
        <p:spPr>
          <a:xfrm>
            <a:off x="4731657" y="3067211"/>
            <a:ext cx="6924403" cy="2585323"/>
          </a:xfrm>
          <a:prstGeom prst="rect">
            <a:avLst/>
          </a:prstGeom>
          <a:noFill/>
        </p:spPr>
        <p:txBody>
          <a:bodyPr wrap="square">
            <a:spAutoFit/>
          </a:bodyPr>
          <a:lstStyle/>
          <a:p>
            <a:pPr marL="342900" marR="0" lvl="0" indent="-342900" algn="l">
              <a:spcBef>
                <a:spcPts val="0"/>
              </a:spcBef>
              <a:spcAft>
                <a:spcPts val="0"/>
              </a:spcAft>
              <a:buFont typeface="Symbol" pitchFamily="2" charset="2"/>
              <a:buChar char=""/>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academic year 2021–22, some 48,800 degrees were conferred by HBCUs: </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11 percent were associate’s degrees, </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about two-thirds were bachelor’s degrees (67 percent), </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16 percent were master’s degrees, and </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 percent were doctor’s degrees. </a:t>
            </a:r>
            <a:b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b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a:spcBef>
                <a:spcPts val="0"/>
              </a:spcBef>
              <a:spcAft>
                <a:spcPts val="0"/>
              </a:spcAft>
              <a:buFont typeface="Symbol" pitchFamily="2" charset="2"/>
              <a:buChar char=""/>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Of the degrees conferred by HBCUs, </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a:spcBef>
                <a:spcPts val="0"/>
              </a:spcBef>
              <a:spcAft>
                <a:spcPts val="0"/>
              </a:spcAft>
              <a:buFont typeface="Courier New" panose="02070309020205020404" pitchFamily="49" charset="0"/>
              <a:buChar char="o"/>
            </a:pPr>
            <a:r>
              <a:rPr lang="en-US"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the majority (74 percent) were conferred to Black students. </a:t>
            </a:r>
            <a:endParaRPr lang="en-US" dirty="0"/>
          </a:p>
        </p:txBody>
      </p:sp>
      <p:sp>
        <p:nvSpPr>
          <p:cNvPr id="9" name="TextBox 8">
            <a:extLst>
              <a:ext uri="{FF2B5EF4-FFF2-40B4-BE49-F238E27FC236}">
                <a16:creationId xmlns:a16="http://schemas.microsoft.com/office/drawing/2014/main" id="{B3D7C6CE-F3A6-4330-F37D-F0A31EC74383}"/>
              </a:ext>
            </a:extLst>
          </p:cNvPr>
          <p:cNvSpPr txBox="1"/>
          <p:nvPr/>
        </p:nvSpPr>
        <p:spPr>
          <a:xfrm>
            <a:off x="6792686" y="6488668"/>
            <a:ext cx="6096000" cy="246221"/>
          </a:xfrm>
          <a:prstGeom prst="rect">
            <a:avLst/>
          </a:prstGeom>
          <a:noFill/>
        </p:spPr>
        <p:txBody>
          <a:bodyPr wrap="square">
            <a:spAutoFit/>
          </a:bodyPr>
          <a:lstStyle/>
          <a:p>
            <a:r>
              <a:rPr lang="en-US" sz="1000" dirty="0"/>
              <a:t>https://</a:t>
            </a:r>
            <a:r>
              <a:rPr lang="en-US" sz="1000" dirty="0" err="1"/>
              <a:t>www.mbastack.org</a:t>
            </a:r>
            <a:r>
              <a:rPr lang="en-US" sz="1000" dirty="0"/>
              <a:t>/top-</a:t>
            </a:r>
            <a:r>
              <a:rPr lang="en-US" sz="1000" dirty="0" err="1"/>
              <a:t>hbcu</a:t>
            </a:r>
            <a:r>
              <a:rPr lang="en-US" sz="1000" dirty="0"/>
              <a:t>-</a:t>
            </a:r>
            <a:r>
              <a:rPr lang="en-US" sz="1000" dirty="0" err="1"/>
              <a:t>mba</a:t>
            </a:r>
            <a:r>
              <a:rPr lang="en-US" sz="1000" dirty="0"/>
              <a:t>-programs/</a:t>
            </a:r>
          </a:p>
        </p:txBody>
      </p:sp>
      <p:pic>
        <p:nvPicPr>
          <p:cNvPr id="11" name="Picture 10" descr="A collage of men wearing ties&#10;&#10;Description automatically generated">
            <a:extLst>
              <a:ext uri="{FF2B5EF4-FFF2-40B4-BE49-F238E27FC236}">
                <a16:creationId xmlns:a16="http://schemas.microsoft.com/office/drawing/2014/main" id="{866538EE-777D-D7DD-D0E0-677CD4F31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028" y="134149"/>
            <a:ext cx="7316289" cy="2234617"/>
          </a:xfrm>
          <a:prstGeom prst="rect">
            <a:avLst/>
          </a:prstGeom>
        </p:spPr>
      </p:pic>
    </p:spTree>
    <p:extLst>
      <p:ext uri="{BB962C8B-B14F-4D97-AF65-F5344CB8AC3E}">
        <p14:creationId xmlns:p14="http://schemas.microsoft.com/office/powerpoint/2010/main" val="4042441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53B6-5B2A-E113-1029-33C037228714}"/>
              </a:ext>
            </a:extLst>
          </p:cNvPr>
          <p:cNvSpPr>
            <a:spLocks noGrp="1"/>
          </p:cNvSpPr>
          <p:nvPr>
            <p:ph type="title"/>
          </p:nvPr>
        </p:nvSpPr>
        <p:spPr>
          <a:xfrm>
            <a:off x="838200" y="365126"/>
            <a:ext cx="5181599" cy="999218"/>
          </a:xfrm>
          <a:ln w="38100">
            <a:solidFill>
              <a:schemeClr val="accent6">
                <a:lumMod val="75000"/>
              </a:schemeClr>
            </a:solidFill>
          </a:ln>
        </p:spPr>
        <p:txBody>
          <a:bodyPr/>
          <a:lstStyle/>
          <a:p>
            <a:r>
              <a:rPr lang="en-US" sz="4400" b="1" dirty="0">
                <a:latin typeface="Posterama" panose="020B0504020200020000" pitchFamily="34" charset="0"/>
                <a:cs typeface="Posterama" panose="020B0504020200020000" pitchFamily="34" charset="0"/>
              </a:rPr>
              <a:t>HBCU Facts</a:t>
            </a:r>
            <a:endParaRPr lang="en-US" b="1" dirty="0">
              <a:latin typeface="Posterama" panose="020B0504020200020000" pitchFamily="34" charset="0"/>
              <a:cs typeface="Posterama" panose="020B0504020200020000" pitchFamily="34" charset="0"/>
            </a:endParaRPr>
          </a:p>
        </p:txBody>
      </p:sp>
      <p:sp>
        <p:nvSpPr>
          <p:cNvPr id="3" name="Content Placeholder 2">
            <a:extLst>
              <a:ext uri="{FF2B5EF4-FFF2-40B4-BE49-F238E27FC236}">
                <a16:creationId xmlns:a16="http://schemas.microsoft.com/office/drawing/2014/main" id="{375F5BE3-C778-475E-58FE-4532DC2CBE4A}"/>
              </a:ext>
            </a:extLst>
          </p:cNvPr>
          <p:cNvSpPr>
            <a:spLocks noGrp="1"/>
          </p:cNvSpPr>
          <p:nvPr>
            <p:ph sz="half" idx="1"/>
          </p:nvPr>
        </p:nvSpPr>
        <p:spPr>
          <a:xfrm>
            <a:off x="838200" y="1690688"/>
            <a:ext cx="5181600" cy="4621697"/>
          </a:xfrm>
          <a:solidFill>
            <a:srgbClr val="FFFF00"/>
          </a:solidFill>
          <a:ln w="38100">
            <a:solidFill>
              <a:schemeClr val="accent6">
                <a:lumMod val="75000"/>
              </a:schemeClr>
            </a:solidFill>
          </a:ln>
        </p:spPr>
        <p:txBody>
          <a:bodyPr>
            <a:normAutofit/>
          </a:bodyPr>
          <a:lstStyle/>
          <a:p>
            <a:r>
              <a:rPr lang="en-US" sz="1800" b="1" dirty="0">
                <a:solidFill>
                  <a:srgbClr val="000000"/>
                </a:solidFill>
                <a:effectLst/>
                <a:latin typeface="Calibri" panose="020F0502020204030204" pitchFamily="34" charset="0"/>
                <a:ea typeface="Times New Roman" panose="02020603050405020304" pitchFamily="18" charset="0"/>
              </a:rPr>
              <a:t>Law Schools at HBCUs - </a:t>
            </a:r>
            <a:r>
              <a:rPr lang="en-US" sz="1800" dirty="0">
                <a:solidFill>
                  <a:srgbClr val="000000"/>
                </a:solidFill>
                <a:effectLst/>
                <a:latin typeface="Calibri" panose="020F0502020204030204" pitchFamily="34" charset="0"/>
                <a:ea typeface="Times New Roman" panose="02020603050405020304" pitchFamily="18" charset="0"/>
              </a:rPr>
              <a:t>Howard University School of Law, North Carolina Central University School of Law, Thurgood Marshall School of Law at Texas Southern University, Southern University Law Center, Florida A&amp;M University College of Law, University of the District of Columbia David A. Clarke School of Law</a:t>
            </a:r>
          </a:p>
          <a:p>
            <a:r>
              <a:rPr lang="en-US" sz="1800" b="1" dirty="0">
                <a:solidFill>
                  <a:srgbClr val="000000"/>
                </a:solidFill>
                <a:effectLst/>
                <a:latin typeface="Calibri" panose="020F0502020204030204" pitchFamily="34" charset="0"/>
                <a:ea typeface="Times New Roman" panose="02020603050405020304" pitchFamily="18" charset="0"/>
              </a:rPr>
              <a:t>Medical programs at HBCUs - </a:t>
            </a:r>
            <a:r>
              <a:rPr lang="en-US" sz="1800" dirty="0">
                <a:solidFill>
                  <a:srgbClr val="000000"/>
                </a:solidFill>
                <a:effectLst/>
                <a:latin typeface="Calibri" panose="020F0502020204030204" pitchFamily="34" charset="0"/>
                <a:ea typeface="Times New Roman" panose="02020603050405020304" pitchFamily="18" charset="0"/>
              </a:rPr>
              <a:t>Howard University College of Medicine, Meharry Medical College, The Morehouse School of Medicine, The Charles R. Drew University of Medicine </a:t>
            </a:r>
            <a:endParaRPr lang="en-US" sz="1800" dirty="0">
              <a:effectLst/>
              <a:latin typeface="Times New Roman" panose="02020603050405020304" pitchFamily="18" charset="0"/>
              <a:ea typeface="Times New Roman" panose="02020603050405020304" pitchFamily="18" charset="0"/>
            </a:endParaRPr>
          </a:p>
          <a:p>
            <a:r>
              <a:rPr lang="en-US" sz="1800" b="1" dirty="0">
                <a:solidFill>
                  <a:srgbClr val="000000"/>
                </a:solidFill>
                <a:effectLst/>
                <a:latin typeface="Calibri" panose="020F0502020204030204" pitchFamily="34" charset="0"/>
                <a:ea typeface="Times New Roman" panose="02020603050405020304" pitchFamily="18" charset="0"/>
              </a:rPr>
              <a:t>Veterinary Medicine - </a:t>
            </a:r>
            <a:r>
              <a:rPr lang="en-US" sz="1800" dirty="0">
                <a:solidFill>
                  <a:srgbClr val="000000"/>
                </a:solidFill>
                <a:effectLst/>
                <a:latin typeface="Candara" panose="020E0502030303020204" pitchFamily="34" charset="0"/>
                <a:ea typeface="Times New Roman" panose="02020603050405020304" pitchFamily="18" charset="0"/>
              </a:rPr>
              <a:t>The Tuskegee University College of Veterinary Medicine</a:t>
            </a:r>
          </a:p>
          <a:p>
            <a:r>
              <a:rPr lang="en-US" sz="1800" b="1" dirty="0">
                <a:solidFill>
                  <a:srgbClr val="000000"/>
                </a:solidFill>
                <a:effectLst/>
                <a:latin typeface="Calibri" panose="020F0502020204030204" pitchFamily="34" charset="0"/>
                <a:ea typeface="Times New Roman" panose="02020603050405020304" pitchFamily="18" charset="0"/>
              </a:rPr>
              <a:t>Doctorate Programs </a:t>
            </a:r>
            <a:r>
              <a:rPr lang="en-US" sz="1800" b="0" i="0" u="none" strike="noStrike" dirty="0">
                <a:effectLst/>
              </a:rPr>
              <a:t>with specialization in teacher education, sociology, pharmacy and 28 other majors are offered by 36 HBCU schools in 16 states.</a:t>
            </a:r>
            <a:endParaRPr lang="en-US" sz="1800" dirty="0">
              <a:effectLst/>
              <a:ea typeface="Times New Roman" panose="02020603050405020304" pitchFamily="18" charset="0"/>
            </a:endParaRPr>
          </a:p>
        </p:txBody>
      </p:sp>
      <p:sp>
        <p:nvSpPr>
          <p:cNvPr id="8" name="Content Placeholder 2">
            <a:extLst>
              <a:ext uri="{FF2B5EF4-FFF2-40B4-BE49-F238E27FC236}">
                <a16:creationId xmlns:a16="http://schemas.microsoft.com/office/drawing/2014/main" id="{F44E92E9-9BA6-0E45-2076-F315B8383B8E}"/>
              </a:ext>
            </a:extLst>
          </p:cNvPr>
          <p:cNvSpPr txBox="1">
            <a:spLocks/>
          </p:cNvSpPr>
          <p:nvPr/>
        </p:nvSpPr>
        <p:spPr>
          <a:xfrm>
            <a:off x="6374881" y="3923976"/>
            <a:ext cx="5181600" cy="2388409"/>
          </a:xfrm>
          <a:prstGeom prst="rect">
            <a:avLst/>
          </a:prstGeom>
          <a:solidFill>
            <a:srgbClr val="FFFF00"/>
          </a:solidFill>
          <a:ln w="38100">
            <a:solidFill>
              <a:schemeClr val="accent6">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rgbClr val="000000"/>
                </a:solidFill>
                <a:latin typeface="Calibri" panose="020F0502020204030204" pitchFamily="34" charset="0"/>
                <a:ea typeface="Times New Roman" panose="02020603050405020304" pitchFamily="18" charset="0"/>
              </a:rPr>
              <a:t>There are over 75 HBCUs with Education Programs </a:t>
            </a:r>
            <a:r>
              <a:rPr lang="en-US" sz="18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training a new generation of professionals who will go on to become educators: teachers, principals, superintendents, and professors. </a:t>
            </a:r>
          </a:p>
          <a:p>
            <a:r>
              <a:rPr lang="en-US" sz="18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 2020–21, HBCUs awarded over </a:t>
            </a:r>
            <a:r>
              <a:rPr lang="en-US" sz="1800" dirty="0">
                <a:effectLst/>
                <a:latin typeface="Calibri" panose="020F0502020204030204" pitchFamily="34" charset="0"/>
                <a:ea typeface="Aptos" panose="020B0004020202020204" pitchFamily="34" charset="0"/>
                <a:cs typeface="Times New Roman" panose="02020603050405020304" pitchFamily="18" charset="0"/>
              </a:rPr>
              <a:t>3,000 degrees in education</a:t>
            </a:r>
            <a:r>
              <a:rPr lang="en-US" sz="18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This is critically important now, as schools all over the country tell us they are having trouble finding enough teachers.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800" b="1" dirty="0">
              <a:solidFill>
                <a:srgbClr val="000000"/>
              </a:solidFill>
              <a:latin typeface="Calibri" panose="020F0502020204030204" pitchFamily="34" charset="0"/>
              <a:ea typeface="Times New Roman" panose="02020603050405020304" pitchFamily="18" charset="0"/>
            </a:endParaRPr>
          </a:p>
          <a:p>
            <a:pPr marL="0" indent="0">
              <a:buNone/>
            </a:pPr>
            <a:endParaRPr lang="en-US" sz="1800" dirty="0">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dirty="0"/>
          </a:p>
        </p:txBody>
      </p:sp>
      <p:pic>
        <p:nvPicPr>
          <p:cNvPr id="11" name="Picture 10" descr="A group of logos and text&#10;&#10;Description automatically generated">
            <a:extLst>
              <a:ext uri="{FF2B5EF4-FFF2-40B4-BE49-F238E27FC236}">
                <a16:creationId xmlns:a16="http://schemas.microsoft.com/office/drawing/2014/main" id="{E04AD351-97D1-5BCC-ACD1-9D7DD698E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1099" y="545615"/>
            <a:ext cx="5155382" cy="2887014"/>
          </a:xfrm>
          <a:prstGeom prst="rect">
            <a:avLst/>
          </a:prstGeom>
        </p:spPr>
      </p:pic>
    </p:spTree>
    <p:extLst>
      <p:ext uri="{BB962C8B-B14F-4D97-AF65-F5344CB8AC3E}">
        <p14:creationId xmlns:p14="http://schemas.microsoft.com/office/powerpoint/2010/main" val="765489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F1680-2D41-3465-05AC-FE00B5F03556}"/>
              </a:ext>
            </a:extLst>
          </p:cNvPr>
          <p:cNvSpPr>
            <a:spLocks noGrp="1"/>
          </p:cNvSpPr>
          <p:nvPr>
            <p:ph type="title"/>
          </p:nvPr>
        </p:nvSpPr>
        <p:spPr>
          <a:xfrm>
            <a:off x="214604" y="365125"/>
            <a:ext cx="11139196" cy="1325563"/>
          </a:xfrm>
        </p:spPr>
        <p:txBody>
          <a:bodyPr/>
          <a:lstStyle/>
          <a:p>
            <a:r>
              <a:rPr lang="en-US" b="1" i="0" u="none" strike="noStrike" dirty="0">
                <a:effectLst/>
                <a:latin typeface="Posterama" panose="020B0504020200020000" pitchFamily="34" charset="0"/>
                <a:cs typeface="Posterama" panose="020B0504020200020000" pitchFamily="34" charset="0"/>
              </a:rPr>
              <a:t>Hispanic-Serving Institutions (HSIs)</a:t>
            </a:r>
            <a:br>
              <a:rPr lang="en-US" b="0" i="0" u="none" strike="noStrike" dirty="0">
                <a:solidFill>
                  <a:srgbClr val="0D2F4F"/>
                </a:solidFill>
                <a:effectLst/>
                <a:latin typeface="Oswald" pitchFamily="2" charset="77"/>
              </a:rPr>
            </a:br>
            <a:endParaRPr lang="en-US" dirty="0"/>
          </a:p>
        </p:txBody>
      </p:sp>
      <p:sp>
        <p:nvSpPr>
          <p:cNvPr id="9" name="TextBox 8">
            <a:extLst>
              <a:ext uri="{FF2B5EF4-FFF2-40B4-BE49-F238E27FC236}">
                <a16:creationId xmlns:a16="http://schemas.microsoft.com/office/drawing/2014/main" id="{D9CCC4D2-9EFD-800B-4525-68587EFA5ABD}"/>
              </a:ext>
            </a:extLst>
          </p:cNvPr>
          <p:cNvSpPr txBox="1"/>
          <p:nvPr/>
        </p:nvSpPr>
        <p:spPr>
          <a:xfrm>
            <a:off x="1588279" y="1952803"/>
            <a:ext cx="8629778" cy="3416320"/>
          </a:xfrm>
          <a:prstGeom prst="rect">
            <a:avLst/>
          </a:prstGeom>
          <a:noFill/>
        </p:spPr>
        <p:txBody>
          <a:bodyPr wrap="square" lIns="91440" tIns="45720" rIns="91440" bIns="45720" anchor="t">
            <a:spAutoFit/>
          </a:bodyPr>
          <a:lstStyle/>
          <a:p>
            <a:pPr algn="ctr"/>
            <a:endParaRPr lang="en-US" dirty="0">
              <a:hlinkClick r:id="rId3"/>
            </a:endParaRPr>
          </a:p>
          <a:p>
            <a:pPr algn="ctr"/>
            <a:endParaRPr lang="en-US" dirty="0">
              <a:ea typeface="Calibri"/>
              <a:cs typeface="Calibri"/>
            </a:endParaRPr>
          </a:p>
          <a:p>
            <a:pPr algn="ctr"/>
            <a:r>
              <a:rPr lang="en-US" dirty="0">
                <a:hlinkClick r:id="rId3"/>
              </a:rPr>
              <a:t>https://youtu.be/r0lwKjnyMmE?si=5Q-LKeL-gMQlD5Q6</a:t>
            </a:r>
            <a:endParaRPr lang="en-US"/>
          </a:p>
          <a:p>
            <a:pPr algn="ctr"/>
            <a:endParaRPr lang="en-US" dirty="0"/>
          </a:p>
          <a:p>
            <a:pPr algn="ctr"/>
            <a:r>
              <a:rPr lang="en-US" dirty="0"/>
              <a:t>Or</a:t>
            </a:r>
          </a:p>
          <a:p>
            <a:pPr algn="ctr"/>
            <a:endParaRPr lang="en-US" dirty="0"/>
          </a:p>
          <a:p>
            <a:pPr algn="ctr"/>
            <a:r>
              <a:rPr lang="en-US" b="0" i="0" u="none" strike="noStrike" dirty="0">
                <a:solidFill>
                  <a:srgbClr val="FFFFFF"/>
                </a:solidFill>
                <a:effectLst/>
                <a:highlight>
                  <a:srgbClr val="000000"/>
                </a:highlight>
                <a:latin typeface="-webkit-standard"/>
              </a:rPr>
              <a:t>https://x.com/SecCardona/status/1701691456438653292</a:t>
            </a:r>
            <a:endParaRPr lang="en-US" dirty="0"/>
          </a:p>
          <a:p>
            <a:pPr algn="ctr"/>
            <a:endParaRPr lang="en-US" dirty="0"/>
          </a:p>
          <a:p>
            <a:pPr algn="ctr"/>
            <a:endParaRPr lang="en-US" dirty="0"/>
          </a:p>
          <a:p>
            <a:pPr algn="ctr"/>
            <a:r>
              <a:rPr lang="en-US" dirty="0"/>
              <a:t>Watch video</a:t>
            </a:r>
          </a:p>
          <a:p>
            <a:pPr algn="ctr"/>
            <a:endParaRPr lang="en-US" dirty="0"/>
          </a:p>
          <a:p>
            <a:pPr algn="ctr"/>
            <a:endParaRPr lang="en-US" dirty="0"/>
          </a:p>
        </p:txBody>
      </p:sp>
      <p:sp>
        <p:nvSpPr>
          <p:cNvPr id="13" name="TextBox 12">
            <a:extLst>
              <a:ext uri="{FF2B5EF4-FFF2-40B4-BE49-F238E27FC236}">
                <a16:creationId xmlns:a16="http://schemas.microsoft.com/office/drawing/2014/main" id="{D24FA41A-23CB-32B5-10D7-D240D8D8CA7F}"/>
              </a:ext>
            </a:extLst>
          </p:cNvPr>
          <p:cNvSpPr txBox="1"/>
          <p:nvPr/>
        </p:nvSpPr>
        <p:spPr>
          <a:xfrm>
            <a:off x="3040743" y="5645447"/>
            <a:ext cx="6110514" cy="1000274"/>
          </a:xfrm>
          <a:prstGeom prst="rect">
            <a:avLst/>
          </a:prstGeom>
          <a:noFill/>
        </p:spPr>
        <p:txBody>
          <a:bodyPr wrap="square">
            <a:spAutoFit/>
          </a:bodyPr>
          <a:lstStyle/>
          <a:p>
            <a:pPr indent="0">
              <a:spcBef>
                <a:spcPts val="0"/>
              </a:spcBef>
              <a:spcAft>
                <a:spcPts val="600"/>
              </a:spcAft>
              <a:buNone/>
            </a:pPr>
            <a:r>
              <a:rPr lang="en-US" sz="1800" b="1" kern="1800" dirty="0">
                <a:effectLst/>
                <a:latin typeface="Calibri" panose="020F0502020204030204" pitchFamily="34" charset="0"/>
                <a:ea typeface="Times New Roman" panose="02020603050405020304" pitchFamily="18" charset="0"/>
                <a:cs typeface="Times New Roman" panose="02020603050405020304" pitchFamily="18" charset="0"/>
              </a:rPr>
              <a:t>Debrief:  </a:t>
            </a:r>
          </a:p>
          <a:p>
            <a:pPr indent="0">
              <a:spcBef>
                <a:spcPts val="0"/>
              </a:spcBef>
              <a:spcAft>
                <a:spcPts val="600"/>
              </a:spcAft>
              <a:buNone/>
            </a:pPr>
            <a:r>
              <a:rPr lang="en-US" dirty="0"/>
              <a:t>How will HSIs be impacted if the Department of Education is eliminated?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7646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F1680-2D41-3465-05AC-FE00B5F03556}"/>
              </a:ext>
            </a:extLst>
          </p:cNvPr>
          <p:cNvSpPr>
            <a:spLocks noGrp="1"/>
          </p:cNvSpPr>
          <p:nvPr>
            <p:ph type="title"/>
          </p:nvPr>
        </p:nvSpPr>
        <p:spPr>
          <a:xfrm>
            <a:off x="214604" y="365125"/>
            <a:ext cx="11139196" cy="1325563"/>
          </a:xfrm>
        </p:spPr>
        <p:txBody>
          <a:bodyPr/>
          <a:lstStyle/>
          <a:p>
            <a:r>
              <a:rPr lang="en-US" b="1" i="0" u="none" strike="noStrike" dirty="0">
                <a:solidFill>
                  <a:srgbClr val="0D2F4F"/>
                </a:solidFill>
                <a:effectLst/>
                <a:latin typeface="Posterama" panose="020B0504020200020000" pitchFamily="34" charset="0"/>
                <a:cs typeface="Posterama" panose="020B0504020200020000" pitchFamily="34" charset="0"/>
              </a:rPr>
              <a:t>HSI </a:t>
            </a:r>
            <a:r>
              <a:rPr lang="en-US" b="1" dirty="0">
                <a:latin typeface="Posterama" panose="020B0504020200020000" pitchFamily="34" charset="0"/>
                <a:cs typeface="Posterama" panose="020B0504020200020000" pitchFamily="34" charset="0"/>
              </a:rPr>
              <a:t>Facts</a:t>
            </a:r>
          </a:p>
        </p:txBody>
      </p:sp>
      <p:sp>
        <p:nvSpPr>
          <p:cNvPr id="3" name="Content Placeholder 2">
            <a:extLst>
              <a:ext uri="{FF2B5EF4-FFF2-40B4-BE49-F238E27FC236}">
                <a16:creationId xmlns:a16="http://schemas.microsoft.com/office/drawing/2014/main" id="{622FF499-E352-0888-8E0F-4A807D557A0B}"/>
              </a:ext>
            </a:extLst>
          </p:cNvPr>
          <p:cNvSpPr>
            <a:spLocks noGrp="1"/>
          </p:cNvSpPr>
          <p:nvPr>
            <p:ph idx="1"/>
          </p:nvPr>
        </p:nvSpPr>
        <p:spPr>
          <a:xfrm>
            <a:off x="214605" y="1553029"/>
            <a:ext cx="6535900" cy="4488997"/>
          </a:xfrm>
        </p:spPr>
        <p:txBody>
          <a:bodyPr>
            <a:normAutofit lnSpcReduction="10000"/>
          </a:bodyPr>
          <a:lstStyle/>
          <a:p>
            <a:pPr>
              <a:lnSpc>
                <a:spcPct val="100000"/>
              </a:lnSpc>
            </a:pPr>
            <a:r>
              <a:rPr lang="en-US" sz="1800" dirty="0">
                <a:effectLst/>
                <a:highlight>
                  <a:srgbClr val="FEFEFE"/>
                </a:highlight>
                <a:ea typeface="Times New Roman" panose="02020603050405020304" pitchFamily="18" charset="0"/>
                <a:cs typeface="Times New Roman" panose="02020603050405020304" pitchFamily="18" charset="0"/>
              </a:rPr>
              <a:t>HSIs </a:t>
            </a: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are accredited, degree-granting public or private nonprofit institutions of higher education with 25% or more total undergraduate Hispanic full-time equivalent (FTE) student enrollment.</a:t>
            </a:r>
          </a:p>
          <a:p>
            <a:pPr>
              <a:lnSpc>
                <a:spcPct val="100000"/>
              </a:lnSpc>
            </a:pP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There are a now </a:t>
            </a:r>
            <a:r>
              <a:rPr lang="en-US" sz="1800" dirty="0">
                <a:effectLst/>
                <a:highlight>
                  <a:srgbClr val="FEFEFE"/>
                </a:highlight>
                <a:ea typeface="Times New Roman" panose="02020603050405020304" pitchFamily="18" charset="0"/>
                <a:cs typeface="Times New Roman" panose="02020603050405020304" pitchFamily="18" charset="0"/>
              </a:rPr>
              <a:t>600 U.S. colleges and universities </a:t>
            </a: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designated as Hispanic-Serving Institutions (HSIs), a 5% increase over last year’s 572 recognized institutions.</a:t>
            </a:r>
            <a:endParaRPr lang="en-US" sz="1800" dirty="0">
              <a:effectLst/>
              <a:highlight>
                <a:srgbClr val="FEFEFE"/>
              </a:highlight>
              <a:ea typeface="Calibri" panose="020F0502020204030204" pitchFamily="34" charset="0"/>
              <a:cs typeface="Times New Roman" panose="02020603050405020304" pitchFamily="18" charset="0"/>
            </a:endParaRPr>
          </a:p>
          <a:p>
            <a:pPr>
              <a:lnSpc>
                <a:spcPct val="100000"/>
              </a:lnSpc>
            </a:pP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HSIs enroll </a:t>
            </a:r>
            <a:r>
              <a:rPr lang="en-US" sz="1800" dirty="0">
                <a:effectLst/>
                <a:highlight>
                  <a:srgbClr val="FEFEFE"/>
                </a:highlight>
                <a:ea typeface="Times New Roman" panose="02020603050405020304" pitchFamily="18" charset="0"/>
                <a:cs typeface="Times New Roman" panose="02020603050405020304" pitchFamily="18" charset="0"/>
              </a:rPr>
              <a:t>5.2 million </a:t>
            </a: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students and two-thirds of all Latino undergraduates, according to HACU.</a:t>
            </a:r>
            <a:endParaRPr lang="en-US" sz="1800" dirty="0">
              <a:effectLst/>
              <a:highlight>
                <a:srgbClr val="FEFEFE"/>
              </a:highlight>
              <a:ea typeface="Calibri" panose="020F0502020204030204" pitchFamily="34" charset="0"/>
              <a:cs typeface="Times New Roman" panose="02020603050405020304" pitchFamily="18" charset="0"/>
            </a:endParaRPr>
          </a:p>
          <a:p>
            <a:pPr>
              <a:lnSpc>
                <a:spcPct val="100000"/>
              </a:lnSpc>
            </a:pP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As the number of HSIs continue to grow, data found that 60% of HSIs are 4-year institutions and 40% are 2-year institutions. </a:t>
            </a:r>
          </a:p>
          <a:p>
            <a:pPr>
              <a:lnSpc>
                <a:spcPct val="100000"/>
              </a:lnSpc>
            </a:pP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69% of HSIs are public and 31% are private.</a:t>
            </a:r>
          </a:p>
          <a:p>
            <a:pPr>
              <a:lnSpc>
                <a:spcPct val="100000"/>
              </a:lnSpc>
            </a:pP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Latinas have also experienced a</a:t>
            </a:r>
            <a:r>
              <a:rPr lang="en-US" sz="1800" dirty="0">
                <a:effectLst/>
                <a:highlight>
                  <a:srgbClr val="FEFEFE"/>
                </a:highlight>
                <a:ea typeface="Times New Roman" panose="02020603050405020304" pitchFamily="18" charset="0"/>
                <a:cs typeface="Times New Roman" panose="02020603050405020304" pitchFamily="18" charset="0"/>
              </a:rPr>
              <a:t> 52% rise </a:t>
            </a:r>
            <a:r>
              <a:rPr lang="en-US" sz="1800" dirty="0">
                <a:solidFill>
                  <a:srgbClr val="0A0A0A"/>
                </a:solidFill>
                <a:effectLst/>
                <a:highlight>
                  <a:srgbClr val="FEFEFE"/>
                </a:highlight>
                <a:ea typeface="Times New Roman" panose="02020603050405020304" pitchFamily="18" charset="0"/>
                <a:cs typeface="Times New Roman" panose="02020603050405020304" pitchFamily="18" charset="0"/>
              </a:rPr>
              <a:t>in college degree attainment at HSIs from 2015-2020.</a:t>
            </a:r>
            <a:endParaRPr lang="en-US" sz="1800" dirty="0">
              <a:effectLst/>
              <a:highlight>
                <a:srgbClr val="FEFEFE"/>
              </a:highlight>
              <a:ea typeface="Calibri" panose="020F0502020204030204" pitchFamily="34" charset="0"/>
              <a:cs typeface="Times New Roman" panose="02020603050405020304" pitchFamily="18" charset="0"/>
            </a:endParaRPr>
          </a:p>
          <a:p>
            <a:endParaRPr lang="en-US" sz="18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EFEFE"/>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5F2BBBAA-8E9D-8BB7-C536-091A642B3226}"/>
              </a:ext>
            </a:extLst>
          </p:cNvPr>
          <p:cNvSpPr txBox="1"/>
          <p:nvPr/>
        </p:nvSpPr>
        <p:spPr>
          <a:xfrm>
            <a:off x="214604" y="6169709"/>
            <a:ext cx="6102220" cy="646331"/>
          </a:xfrm>
          <a:prstGeom prst="rect">
            <a:avLst/>
          </a:prstGeom>
          <a:noFill/>
        </p:spPr>
        <p:txBody>
          <a:bodyPr wrap="square">
            <a:spAutoFit/>
          </a:bodyPr>
          <a:lstStyle/>
          <a:p>
            <a:r>
              <a:rPr lang="en-US" dirty="0"/>
              <a:t>https://</a:t>
            </a:r>
            <a:r>
              <a:rPr lang="en-US" dirty="0" err="1"/>
              <a:t>salud-america.org</a:t>
            </a:r>
            <a:r>
              <a:rPr lang="en-US" dirty="0"/>
              <a:t>/report-number-of-</a:t>
            </a:r>
            <a:r>
              <a:rPr lang="en-US" dirty="0" err="1"/>
              <a:t>hispanic</a:t>
            </a:r>
            <a:r>
              <a:rPr lang="en-US" dirty="0"/>
              <a:t>-serving-institutions-increases/</a:t>
            </a:r>
          </a:p>
        </p:txBody>
      </p:sp>
      <p:pic>
        <p:nvPicPr>
          <p:cNvPr id="4098" name="Picture 2">
            <a:extLst>
              <a:ext uri="{FF2B5EF4-FFF2-40B4-BE49-F238E27FC236}">
                <a16:creationId xmlns:a16="http://schemas.microsoft.com/office/drawing/2014/main" id="{B8B82F2F-6BCD-126B-6609-90AC866B0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877" y="423236"/>
            <a:ext cx="4603296" cy="30707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 descr="A graph of the number of individuals&#10;&#10;Description automatically generated">
            <a:extLst>
              <a:ext uri="{FF2B5EF4-FFF2-40B4-BE49-F238E27FC236}">
                <a16:creationId xmlns:a16="http://schemas.microsoft.com/office/drawing/2014/main" id="{BCEEE223-B1E9-75E8-ECC2-8BC8BCF72109}"/>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752819" y="3866357"/>
            <a:ext cx="4971434" cy="2601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9901-4FF6-8499-A132-4ED46E0F7B1A}"/>
              </a:ext>
            </a:extLst>
          </p:cNvPr>
          <p:cNvSpPr>
            <a:spLocks noGrp="1"/>
          </p:cNvSpPr>
          <p:nvPr>
            <p:ph type="title"/>
          </p:nvPr>
        </p:nvSpPr>
        <p:spPr>
          <a:xfrm>
            <a:off x="337457" y="365126"/>
            <a:ext cx="11392614" cy="708932"/>
          </a:xfrm>
        </p:spPr>
        <p:txBody>
          <a:bodyPr>
            <a:normAutofit fontScale="90000"/>
          </a:bodyPr>
          <a:lstStyle/>
          <a:p>
            <a:br>
              <a:rPr lang="en-US" b="1" dirty="0">
                <a:latin typeface="Posterama"/>
                <a:cs typeface="Posterama"/>
              </a:rPr>
            </a:br>
            <a:r>
              <a:rPr lang="en-US" b="1" dirty="0">
                <a:latin typeface="Posterama"/>
                <a:cs typeface="Posterama"/>
              </a:rPr>
              <a:t>Servingness at Hispanic-Serving Institutions</a:t>
            </a:r>
            <a:br>
              <a:rPr lang="en-US" dirty="0">
                <a:latin typeface="Oswald"/>
              </a:rPr>
            </a:br>
            <a:endParaRPr lang="en-US">
              <a:cs typeface="Calibri Light"/>
            </a:endParaRPr>
          </a:p>
        </p:txBody>
      </p:sp>
      <p:sp>
        <p:nvSpPr>
          <p:cNvPr id="3" name="Content Placeholder 2">
            <a:extLst>
              <a:ext uri="{FF2B5EF4-FFF2-40B4-BE49-F238E27FC236}">
                <a16:creationId xmlns:a16="http://schemas.microsoft.com/office/drawing/2014/main" id="{288C345F-7D9C-C816-7FFB-B5494A168A90}"/>
              </a:ext>
            </a:extLst>
          </p:cNvPr>
          <p:cNvSpPr>
            <a:spLocks noGrp="1"/>
          </p:cNvSpPr>
          <p:nvPr>
            <p:ph idx="1"/>
          </p:nvPr>
        </p:nvSpPr>
        <p:spPr>
          <a:xfrm>
            <a:off x="838200" y="1361360"/>
            <a:ext cx="6767286" cy="4135279"/>
          </a:xfrm>
          <a:pattFill prst="pct40">
            <a:fgClr>
              <a:srgbClr val="FFC000"/>
            </a:fgClr>
            <a:bgClr>
              <a:schemeClr val="bg1"/>
            </a:bgClr>
          </a:pattFill>
          <a:ln w="38100">
            <a:solidFill>
              <a:srgbClr val="FFC000"/>
            </a:solidFill>
          </a:ln>
        </p:spPr>
        <p:txBody>
          <a:bodyPr anchor="ctr" anchorCtr="0">
            <a:normAutofit/>
          </a:bodyPr>
          <a:lstStyle/>
          <a:p>
            <a:r>
              <a:rPr lang="en-US" sz="1800" i="0" u="none" strike="noStrike" dirty="0">
                <a:effectLst/>
              </a:rPr>
              <a:t>Servingness is a concept that Garcia, Núñez, and Sansone (2019) argue is a multidimensional and conceptual way to understand what it means to move from simply </a:t>
            </a:r>
            <a:r>
              <a:rPr lang="en-US" sz="1800" i="1" u="none" strike="noStrike" dirty="0">
                <a:effectLst/>
              </a:rPr>
              <a:t>enrolling</a:t>
            </a:r>
            <a:r>
              <a:rPr lang="en-US" sz="1800" i="0" u="none" strike="noStrike" dirty="0">
                <a:effectLst/>
              </a:rPr>
              <a:t> Latinx students to actually </a:t>
            </a:r>
            <a:r>
              <a:rPr lang="en-US" sz="1800" i="1" u="none" strike="noStrike" dirty="0">
                <a:effectLst/>
              </a:rPr>
              <a:t>serving</a:t>
            </a:r>
            <a:r>
              <a:rPr lang="en-US" sz="1800" i="0" u="none" strike="noStrike" dirty="0">
                <a:effectLst/>
              </a:rPr>
              <a:t> them.</a:t>
            </a:r>
          </a:p>
          <a:p>
            <a:r>
              <a:rPr lang="en-US" sz="1800" b="0" i="0" u="none" strike="noStrike" dirty="0">
                <a:effectLst/>
              </a:rPr>
              <a:t>The HSI designation is a racialized designation, meaning it is connected to and evolves from the racial and ethnic identities of the students (Garcia 2019; Garcia and Dwyer 2018). As such, race and ethnicity must be considered a part of servingness, and yet the allowable activities outlined in federal grant programs do not require institutions to utilize these funds specifically to meet the needs of Latinx students.</a:t>
            </a:r>
            <a:endParaRPr lang="en-US" sz="1800" b="0" dirty="0"/>
          </a:p>
          <a:p>
            <a:r>
              <a:rPr lang="en-US" sz="1800" b="0" i="0" u="none" strike="noStrike" dirty="0">
                <a:effectLst/>
              </a:rPr>
              <a:t>Servingness is also difficult to define because of the extreme diversity within and across HSIs.</a:t>
            </a:r>
            <a:endParaRPr lang="en-US" sz="1800" dirty="0"/>
          </a:p>
        </p:txBody>
      </p:sp>
      <p:sp>
        <p:nvSpPr>
          <p:cNvPr id="5" name="TextBox 4">
            <a:extLst>
              <a:ext uri="{FF2B5EF4-FFF2-40B4-BE49-F238E27FC236}">
                <a16:creationId xmlns:a16="http://schemas.microsoft.com/office/drawing/2014/main" id="{FF1F9CE5-6262-83D9-3FFF-74FFAB2A40BA}"/>
              </a:ext>
            </a:extLst>
          </p:cNvPr>
          <p:cNvSpPr txBox="1"/>
          <p:nvPr/>
        </p:nvSpPr>
        <p:spPr>
          <a:xfrm>
            <a:off x="838200" y="6065679"/>
            <a:ext cx="10891871" cy="246221"/>
          </a:xfrm>
          <a:prstGeom prst="rect">
            <a:avLst/>
          </a:prstGeom>
          <a:noFill/>
        </p:spPr>
        <p:txBody>
          <a:bodyPr wrap="square">
            <a:spAutoFit/>
          </a:bodyPr>
          <a:lstStyle/>
          <a:p>
            <a:r>
              <a:rPr lang="en-US" sz="1000" dirty="0"/>
              <a:t>https://</a:t>
            </a:r>
            <a:r>
              <a:rPr lang="en-US" sz="1000" dirty="0" err="1"/>
              <a:t>www.equityinhighered.org</a:t>
            </a:r>
            <a:r>
              <a:rPr lang="en-US" sz="1000" dirty="0"/>
              <a:t>/resources/ideas-and-insights/defining-servingness-at-hispanic-serving-institutions-hsis-practical-implications-for-hsi-leaders/</a:t>
            </a:r>
          </a:p>
        </p:txBody>
      </p:sp>
      <p:pic>
        <p:nvPicPr>
          <p:cNvPr id="7" name="Picture 6" descr="A graduation cap on a colorful background&#10;&#10;Description automatically generated">
            <a:extLst>
              <a:ext uri="{FF2B5EF4-FFF2-40B4-BE49-F238E27FC236}">
                <a16:creationId xmlns:a16="http://schemas.microsoft.com/office/drawing/2014/main" id="{3DEB1073-D5B0-068F-5947-F65D9EAAC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858" y="1361360"/>
            <a:ext cx="3874213" cy="4135279"/>
          </a:xfrm>
          <a:prstGeom prst="rect">
            <a:avLst/>
          </a:prstGeom>
        </p:spPr>
      </p:pic>
    </p:spTree>
    <p:extLst>
      <p:ext uri="{BB962C8B-B14F-4D97-AF65-F5344CB8AC3E}">
        <p14:creationId xmlns:p14="http://schemas.microsoft.com/office/powerpoint/2010/main" val="2368993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32CA6A-2533-4944-9534-9A87A2EA6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61A22-1C03-CABE-62F6-605046ECC9A3}"/>
              </a:ext>
            </a:extLst>
          </p:cNvPr>
          <p:cNvSpPr>
            <a:spLocks noGrp="1"/>
          </p:cNvSpPr>
          <p:nvPr>
            <p:ph type="title"/>
          </p:nvPr>
        </p:nvSpPr>
        <p:spPr>
          <a:xfrm>
            <a:off x="731521" y="1170431"/>
            <a:ext cx="4875904" cy="5138923"/>
          </a:xfrm>
        </p:spPr>
        <p:txBody>
          <a:bodyPr anchor="ctr">
            <a:normAutofit/>
          </a:bodyPr>
          <a:lstStyle/>
          <a:p>
            <a:r>
              <a:rPr lang="en-US" sz="5400" b="1" dirty="0">
                <a:latin typeface="Posterama" panose="020B0504020200020000" pitchFamily="34" charset="0"/>
                <a:cs typeface="Posterama" panose="020B0504020200020000" pitchFamily="34" charset="0"/>
              </a:rPr>
              <a:t>National Teacher Shortage</a:t>
            </a:r>
          </a:p>
        </p:txBody>
      </p:sp>
      <p:cxnSp>
        <p:nvCxnSpPr>
          <p:cNvPr id="11" name="Straight Connector 10">
            <a:extLst>
              <a:ext uri="{FF2B5EF4-FFF2-40B4-BE49-F238E27FC236}">
                <a16:creationId xmlns:a16="http://schemas.microsoft.com/office/drawing/2014/main" id="{4CE44FE1-0DFB-4432-B6F1-7BB653044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2568" y="246028"/>
            <a:ext cx="255495" cy="546559"/>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D7C4AD9-61C7-4AB6-AAD1-C303A8BE36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0441" y="6522756"/>
            <a:ext cx="10717187" cy="0"/>
          </a:xfrm>
          <a:prstGeom prst="line">
            <a:avLst/>
          </a:prstGeom>
          <a:ln w="12700" cap="sq">
            <a:solidFill>
              <a:schemeClr val="tx2"/>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68685BF2-60B4-41A0-9B16-61CD8CC782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829917" y="6400800"/>
            <a:ext cx="338328" cy="240175"/>
            <a:chOff x="4089400" y="933450"/>
            <a:chExt cx="338328" cy="341938"/>
          </a:xfrm>
        </p:grpSpPr>
        <p:cxnSp>
          <p:nvCxnSpPr>
            <p:cNvPr id="16" name="Straight Connector 15">
              <a:extLst>
                <a:ext uri="{FF2B5EF4-FFF2-40B4-BE49-F238E27FC236}">
                  <a16:creationId xmlns:a16="http://schemas.microsoft.com/office/drawing/2014/main" id="{64B9126E-B366-45E7-A556-442F4D1620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258564" y="933450"/>
              <a:ext cx="0" cy="34193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B6BA6E-8873-4A6F-9AB0-395D23D7D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089400" y="1104419"/>
              <a:ext cx="33832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4CE95D10-6B55-2E06-33EB-930DEB3FBB92}"/>
              </a:ext>
            </a:extLst>
          </p:cNvPr>
          <p:cNvGraphicFramePr>
            <a:graphicFrameLocks noGrp="1"/>
          </p:cNvGraphicFramePr>
          <p:nvPr>
            <p:ph idx="1"/>
            <p:extLst>
              <p:ext uri="{D42A27DB-BD31-4B8C-83A1-F6EECF244321}">
                <p14:modId xmlns:p14="http://schemas.microsoft.com/office/powerpoint/2010/main" val="3567459080"/>
              </p:ext>
            </p:extLst>
          </p:nvPr>
        </p:nvGraphicFramePr>
        <p:xfrm>
          <a:off x="3976915" y="210312"/>
          <a:ext cx="7965138" cy="5966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3663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4C04B-503A-07E1-0953-3D6CB18CD2D4}"/>
              </a:ext>
            </a:extLst>
          </p:cNvPr>
          <p:cNvSpPr>
            <a:spLocks noGrp="1"/>
          </p:cNvSpPr>
          <p:nvPr>
            <p:ph type="title"/>
          </p:nvPr>
        </p:nvSpPr>
        <p:spPr>
          <a:xfrm>
            <a:off x="-1" y="365125"/>
            <a:ext cx="3817257" cy="4071408"/>
          </a:xfrm>
        </p:spPr>
        <p:txBody>
          <a:bodyPr>
            <a:normAutofit/>
          </a:bodyPr>
          <a:lstStyle/>
          <a:p>
            <a:pPr algn="ctr"/>
            <a:r>
              <a:rPr lang="en-US" sz="4000" b="1" dirty="0">
                <a:solidFill>
                  <a:srgbClr val="000000"/>
                </a:solidFill>
                <a:effectLst/>
                <a:latin typeface="Posterama" panose="020B0504020200020000" pitchFamily="34" charset="0"/>
                <a:ea typeface="Times New Roman" panose="02020603050405020304" pitchFamily="18" charset="0"/>
                <a:cs typeface="Posterama" panose="020B0504020200020000" pitchFamily="34" charset="0"/>
              </a:rPr>
              <a:t>2020-2021 </a:t>
            </a:r>
            <a:br>
              <a:rPr lang="en-US" sz="4000" b="1" dirty="0">
                <a:solidFill>
                  <a:srgbClr val="000000"/>
                </a:solidFill>
                <a:effectLst/>
                <a:latin typeface="Posterama" panose="020B0504020200020000" pitchFamily="34" charset="0"/>
                <a:ea typeface="Times New Roman" panose="02020603050405020304" pitchFamily="18" charset="0"/>
                <a:cs typeface="Posterama" panose="020B0504020200020000" pitchFamily="34" charset="0"/>
              </a:rPr>
            </a:br>
            <a:r>
              <a:rPr lang="en-US" sz="4000" b="1" dirty="0">
                <a:solidFill>
                  <a:srgbClr val="000000"/>
                </a:solidFill>
                <a:effectLst/>
                <a:latin typeface="Posterama" panose="020B0504020200020000" pitchFamily="34" charset="0"/>
                <a:ea typeface="Times New Roman" panose="02020603050405020304" pitchFamily="18" charset="0"/>
                <a:cs typeface="Posterama" panose="020B0504020200020000" pitchFamily="34" charset="0"/>
              </a:rPr>
              <a:t>Educator -</a:t>
            </a:r>
            <a:r>
              <a:rPr lang="en-US" sz="4000" b="1" dirty="0">
                <a:solidFill>
                  <a:srgbClr val="000000"/>
                </a:solidFill>
                <a:effectLst/>
                <a:latin typeface="Posterama" panose="020B0504020200020000" pitchFamily="34" charset="0"/>
                <a:ea typeface="Aptos" panose="020B0004020202020204" pitchFamily="34" charset="0"/>
                <a:cs typeface="Posterama" panose="020B0504020200020000" pitchFamily="34" charset="0"/>
              </a:rPr>
              <a:t>Student De</a:t>
            </a:r>
            <a:r>
              <a:rPr lang="en-US" sz="4000" b="1" dirty="0">
                <a:effectLst/>
                <a:latin typeface="Posterama" panose="020B0504020200020000" pitchFamily="34" charset="0"/>
                <a:cs typeface="Posterama" panose="020B0504020200020000" pitchFamily="34" charset="0"/>
              </a:rPr>
              <a:t>mographics</a:t>
            </a:r>
            <a:r>
              <a:rPr lang="en-US" sz="4000" b="1" dirty="0">
                <a:solidFill>
                  <a:srgbClr val="000000"/>
                </a:solidFill>
                <a:effectLst/>
                <a:latin typeface="Posterama" panose="020B0504020200020000" pitchFamily="34" charset="0"/>
                <a:ea typeface="Times New Roman" panose="02020603050405020304" pitchFamily="18" charset="0"/>
                <a:cs typeface="Posterama" panose="020B0504020200020000" pitchFamily="34" charset="0"/>
              </a:rPr>
              <a:t> </a:t>
            </a:r>
            <a:endParaRPr lang="en-US" sz="4000" b="1" dirty="0">
              <a:latin typeface="Posterama" panose="020B0504020200020000" pitchFamily="34" charset="0"/>
              <a:cs typeface="Posterama" panose="020B0504020200020000" pitchFamily="34" charset="0"/>
            </a:endParaRPr>
          </a:p>
        </p:txBody>
      </p:sp>
      <p:pic>
        <p:nvPicPr>
          <p:cNvPr id="5" name="Picture 4" descr="A screenshot of a screen&#10;&#10;Description automatically generated">
            <a:extLst>
              <a:ext uri="{FF2B5EF4-FFF2-40B4-BE49-F238E27FC236}">
                <a16:creationId xmlns:a16="http://schemas.microsoft.com/office/drawing/2014/main" id="{19207ECB-739A-10CD-CC10-51CAAD7857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1409" y="182562"/>
            <a:ext cx="7640494" cy="6492875"/>
          </a:xfrm>
          <a:prstGeom prst="rect">
            <a:avLst/>
          </a:prstGeom>
        </p:spPr>
      </p:pic>
      <p:sp>
        <p:nvSpPr>
          <p:cNvPr id="7" name="TextBox 6">
            <a:extLst>
              <a:ext uri="{FF2B5EF4-FFF2-40B4-BE49-F238E27FC236}">
                <a16:creationId xmlns:a16="http://schemas.microsoft.com/office/drawing/2014/main" id="{A1ECB89B-5137-4E9A-EB8B-B5296C556413}"/>
              </a:ext>
            </a:extLst>
          </p:cNvPr>
          <p:cNvSpPr txBox="1"/>
          <p:nvPr/>
        </p:nvSpPr>
        <p:spPr>
          <a:xfrm>
            <a:off x="300097" y="6092765"/>
            <a:ext cx="3413209" cy="400110"/>
          </a:xfrm>
          <a:prstGeom prst="rect">
            <a:avLst/>
          </a:prstGeom>
          <a:noFill/>
        </p:spPr>
        <p:txBody>
          <a:bodyPr wrap="square">
            <a:spAutoFit/>
          </a:bodyPr>
          <a:lstStyle/>
          <a:p>
            <a:r>
              <a:rPr lang="en-US" sz="1000" dirty="0"/>
              <a:t>https://</a:t>
            </a:r>
            <a:r>
              <a:rPr lang="en-US" sz="1000" dirty="0" err="1"/>
              <a:t>nces.ed.gov</a:t>
            </a:r>
            <a:r>
              <a:rPr lang="en-US" sz="1000" dirty="0"/>
              <a:t>/programs/</a:t>
            </a:r>
            <a:r>
              <a:rPr lang="en-US" sz="1000" dirty="0" err="1"/>
              <a:t>coe</a:t>
            </a:r>
            <a:r>
              <a:rPr lang="en-US" sz="1000" dirty="0"/>
              <a:t>/indicator/</a:t>
            </a:r>
            <a:r>
              <a:rPr lang="en-US" sz="1000" dirty="0" err="1"/>
              <a:t>clr</a:t>
            </a:r>
            <a:r>
              <a:rPr lang="en-US" sz="1000" dirty="0"/>
              <a:t>/public-school-teachers</a:t>
            </a:r>
          </a:p>
        </p:txBody>
      </p:sp>
    </p:spTree>
    <p:extLst>
      <p:ext uri="{BB962C8B-B14F-4D97-AF65-F5344CB8AC3E}">
        <p14:creationId xmlns:p14="http://schemas.microsoft.com/office/powerpoint/2010/main" val="1520886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DFC95-26E2-A41B-C022-A9AF6654DCC8}"/>
              </a:ext>
            </a:extLst>
          </p:cNvPr>
          <p:cNvSpPr>
            <a:spLocks noGrp="1"/>
          </p:cNvSpPr>
          <p:nvPr>
            <p:ph type="title"/>
          </p:nvPr>
        </p:nvSpPr>
        <p:spPr>
          <a:xfrm>
            <a:off x="522514" y="365125"/>
            <a:ext cx="11263086" cy="1325563"/>
          </a:xfrm>
        </p:spPr>
        <p:txBody>
          <a:bodyPr>
            <a:normAutofit/>
          </a:bodyPr>
          <a:lstStyle/>
          <a:p>
            <a:pPr marR="0" lvl="0">
              <a:spcBef>
                <a:spcPts val="0"/>
              </a:spcBef>
              <a:spcAft>
                <a:spcPts val="0"/>
              </a:spcAft>
              <a:buSzPts val="1000"/>
              <a:tabLst>
                <a:tab pos="457200" algn="l"/>
              </a:tabLst>
            </a:pPr>
            <a:r>
              <a:rPr lang="en-US" sz="4000" b="1" kern="1800" dirty="0">
                <a:solidFill>
                  <a:srgbClr val="0F0F0F"/>
                </a:solidFill>
                <a:effectLst/>
                <a:latin typeface="Posterama" panose="020B0504020200020000" pitchFamily="34" charset="0"/>
                <a:ea typeface="Times New Roman" panose="02020603050405020304" pitchFamily="18" charset="0"/>
                <a:cs typeface="Posterama" panose="020B0504020200020000" pitchFamily="34" charset="0"/>
              </a:rPr>
              <a:t>Standardized Testing </a:t>
            </a:r>
            <a:br>
              <a:rPr lang="en-US" sz="4000" b="1" kern="1800" dirty="0">
                <a:solidFill>
                  <a:srgbClr val="0F0F0F"/>
                </a:solidFill>
                <a:effectLst/>
                <a:latin typeface="Posterama" panose="020B0504020200020000" pitchFamily="34" charset="0"/>
                <a:ea typeface="Times New Roman" panose="02020603050405020304" pitchFamily="18" charset="0"/>
                <a:cs typeface="Posterama" panose="020B0504020200020000" pitchFamily="34" charset="0"/>
              </a:rPr>
            </a:br>
            <a:r>
              <a:rPr lang="en-US" sz="4000" b="1" kern="1800" dirty="0">
                <a:solidFill>
                  <a:srgbClr val="0F0F0F"/>
                </a:solidFill>
                <a:effectLst/>
                <a:latin typeface="Posterama" panose="020B0504020200020000" pitchFamily="34" charset="0"/>
                <a:ea typeface="Times New Roman" panose="02020603050405020304" pitchFamily="18" charset="0"/>
                <a:cs typeface="Posterama" panose="020B0504020200020000" pitchFamily="34" charset="0"/>
              </a:rPr>
              <a:t>A Barrier For Teachers of Color</a:t>
            </a:r>
            <a:endParaRPr lang="en-US" sz="4000" dirty="0">
              <a:effectLst/>
              <a:latin typeface="Posterama" panose="020B0504020200020000" pitchFamily="34" charset="0"/>
              <a:ea typeface="Aptos" panose="020B0004020202020204" pitchFamily="34" charset="0"/>
              <a:cs typeface="Posterama" panose="020B0504020200020000" pitchFamily="34" charset="0"/>
            </a:endParaRPr>
          </a:p>
        </p:txBody>
      </p:sp>
      <p:sp>
        <p:nvSpPr>
          <p:cNvPr id="3" name="Content Placeholder 2">
            <a:extLst>
              <a:ext uri="{FF2B5EF4-FFF2-40B4-BE49-F238E27FC236}">
                <a16:creationId xmlns:a16="http://schemas.microsoft.com/office/drawing/2014/main" id="{71B55D65-08AD-93E3-4EBD-4AF9F4BE4749}"/>
              </a:ext>
            </a:extLst>
          </p:cNvPr>
          <p:cNvSpPr>
            <a:spLocks noGrp="1"/>
          </p:cNvSpPr>
          <p:nvPr>
            <p:ph idx="1"/>
          </p:nvPr>
        </p:nvSpPr>
        <p:spPr>
          <a:xfrm>
            <a:off x="5254170" y="2687864"/>
            <a:ext cx="5388428" cy="2807834"/>
          </a:xfrm>
          <a:ln w="98425">
            <a:solidFill>
              <a:srgbClr val="5299B6"/>
            </a:solidFill>
          </a:ln>
        </p:spPr>
        <p:txBody>
          <a:bodyPr anchor="ctr" anchorCtr="1"/>
          <a:lstStyle/>
          <a:p>
            <a:pPr marL="342900" marR="0" lvl="0" indent="-342900" fontAlgn="base">
              <a:spcBef>
                <a:spcPts val="0"/>
              </a:spcBef>
              <a:spcAft>
                <a:spcPts val="0"/>
              </a:spcAft>
              <a:buSzPts val="1000"/>
              <a:buFont typeface="Symbol" pitchFamily="2" charset="2"/>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rPr>
              <a:t>Standardized testing has been shown to have racial biases and does not necessarily predict teaching effectiveness.</a:t>
            </a:r>
            <a:r>
              <a:rPr lang="en-US" sz="1800" dirty="0">
                <a:effectLst/>
                <a:latin typeface="Times New Roman" panose="02020603050405020304" pitchFamily="18" charset="0"/>
                <a:ea typeface="Times New Roman" panose="02020603050405020304" pitchFamily="18" charset="0"/>
              </a:rPr>
              <a:t> </a:t>
            </a:r>
          </a:p>
          <a:p>
            <a:pPr marL="342900" marR="0" lvl="0" indent="-342900" fontAlgn="base">
              <a:spcBef>
                <a:spcPts val="0"/>
              </a:spcBef>
              <a:spcAft>
                <a:spcPts val="0"/>
              </a:spcAft>
              <a:buSzPts val="1000"/>
              <a:buFont typeface="Symbol" pitchFamily="2" charset="2"/>
              <a:buChar char=""/>
              <a:tabLst>
                <a:tab pos="457200" algn="l"/>
              </a:tabLst>
            </a:pPr>
            <a:r>
              <a:rPr lang="en-US" sz="1800" dirty="0">
                <a:effectLst/>
                <a:latin typeface="Calibri" panose="020F0502020204030204" pitchFamily="34" charset="0"/>
                <a:ea typeface="Times New Roman" panose="02020603050405020304" pitchFamily="18" charset="0"/>
              </a:rPr>
              <a:t>Teacher certification exam in the 1970s and 1980s had a significant effect on the Black teacher pipeline as the teacher certification requirements resulted in the elimination of almost 100,000 minority teachers in 35 states between the late 1970s and the early 1990s.  </a:t>
            </a:r>
          </a:p>
        </p:txBody>
      </p:sp>
      <p:sp>
        <p:nvSpPr>
          <p:cNvPr id="5" name="TextBox 4">
            <a:extLst>
              <a:ext uri="{FF2B5EF4-FFF2-40B4-BE49-F238E27FC236}">
                <a16:creationId xmlns:a16="http://schemas.microsoft.com/office/drawing/2014/main" id="{CBC93B11-AF06-90BB-3380-27217935A96C}"/>
              </a:ext>
            </a:extLst>
          </p:cNvPr>
          <p:cNvSpPr txBox="1"/>
          <p:nvPr/>
        </p:nvSpPr>
        <p:spPr>
          <a:xfrm>
            <a:off x="972457" y="6492876"/>
            <a:ext cx="9289142" cy="246221"/>
          </a:xfrm>
          <a:prstGeom prst="rect">
            <a:avLst/>
          </a:prstGeom>
          <a:noFill/>
        </p:spPr>
        <p:txBody>
          <a:bodyPr wrap="square">
            <a:spAutoFit/>
          </a:bodyPr>
          <a:lstStyle/>
          <a:p>
            <a:r>
              <a:rPr lang="en-US" sz="1000" dirty="0"/>
              <a:t>https://</a:t>
            </a:r>
            <a:r>
              <a:rPr lang="en-US" sz="1000" dirty="0" err="1"/>
              <a:t>uncf.org</a:t>
            </a:r>
            <a:r>
              <a:rPr lang="en-US" sz="1000" dirty="0"/>
              <a:t>/wp-content/uploads/Voya-Black-Teacher-Pipeline-Final-.pdf</a:t>
            </a:r>
          </a:p>
        </p:txBody>
      </p:sp>
      <p:pic>
        <p:nvPicPr>
          <p:cNvPr id="7" name="Picture 6" descr="A person with a black hair&#10;&#10;Description automatically generated with medium confidence">
            <a:extLst>
              <a:ext uri="{FF2B5EF4-FFF2-40B4-BE49-F238E27FC236}">
                <a16:creationId xmlns:a16="http://schemas.microsoft.com/office/drawing/2014/main" id="{7F7080EB-8F9F-9458-DF9E-E02BE18A6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457" y="1690688"/>
            <a:ext cx="3472002" cy="4492171"/>
          </a:xfrm>
          <a:prstGeom prst="rect">
            <a:avLst/>
          </a:prstGeom>
        </p:spPr>
      </p:pic>
    </p:spTree>
    <p:extLst>
      <p:ext uri="{BB962C8B-B14F-4D97-AF65-F5344CB8AC3E}">
        <p14:creationId xmlns:p14="http://schemas.microsoft.com/office/powerpoint/2010/main" val="2085946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F13BF-2074-0789-EAC3-3A0D6E9154C5}"/>
              </a:ext>
            </a:extLst>
          </p:cNvPr>
          <p:cNvSpPr>
            <a:spLocks noGrp="1"/>
          </p:cNvSpPr>
          <p:nvPr>
            <p:ph type="title"/>
          </p:nvPr>
        </p:nvSpPr>
        <p:spPr>
          <a:xfrm>
            <a:off x="838200" y="93829"/>
            <a:ext cx="10515600" cy="1325563"/>
          </a:xfrm>
        </p:spPr>
        <p:txBody>
          <a:bodyPr/>
          <a:lstStyle/>
          <a:p>
            <a:r>
              <a:rPr lang="en-US" b="1" dirty="0">
                <a:latin typeface="Posterama" panose="020B0504020200020000" pitchFamily="34" charset="0"/>
                <a:cs typeface="Posterama" panose="020B0504020200020000" pitchFamily="34" charset="0"/>
              </a:rPr>
              <a:t>Professional Licensure Pass Rate</a:t>
            </a:r>
          </a:p>
        </p:txBody>
      </p:sp>
      <p:sp>
        <p:nvSpPr>
          <p:cNvPr id="3" name="Content Placeholder 2">
            <a:extLst>
              <a:ext uri="{FF2B5EF4-FFF2-40B4-BE49-F238E27FC236}">
                <a16:creationId xmlns:a16="http://schemas.microsoft.com/office/drawing/2014/main" id="{10B990F4-103E-6D97-C70B-B8D859EAB95D}"/>
              </a:ext>
            </a:extLst>
          </p:cNvPr>
          <p:cNvSpPr>
            <a:spLocks noGrp="1"/>
          </p:cNvSpPr>
          <p:nvPr>
            <p:ph sz="half" idx="1"/>
          </p:nvPr>
        </p:nvSpPr>
        <p:spPr>
          <a:xfrm>
            <a:off x="616857" y="1498705"/>
            <a:ext cx="3643085" cy="4561677"/>
          </a:xfrm>
          <a:ln w="25400">
            <a:solidFill>
              <a:srgbClr val="57D2D5"/>
            </a:solidFill>
          </a:ln>
        </p:spPr>
        <p:txBody>
          <a:bodyPr anchor="ctr" anchorCtr="1">
            <a:normAutofit lnSpcReduction="10000"/>
          </a:bodyPr>
          <a:lstStyle/>
          <a:p>
            <a:r>
              <a:rPr lang="en-US" sz="1800" dirty="0">
                <a:effectLst/>
                <a:ea typeface="Times New Roman" panose="02020603050405020304" pitchFamily="18" charset="0"/>
              </a:rPr>
              <a:t>The pass rate is much higher in other professions requiring licensure.</a:t>
            </a:r>
          </a:p>
          <a:p>
            <a:r>
              <a:rPr lang="en-US"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failure rate among teachers of color is much higher, which undermines the goal of increasing diversity in the workforce.  </a:t>
            </a:r>
          </a:p>
          <a:p>
            <a:r>
              <a:rPr lang="en-US" sz="1800" dirty="0">
                <a:solidFill>
                  <a:srgbClr val="00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Only 38 percent of black teacher candidates and 57 percent of Hispanic teacher candidates pass the most widely used licensing test even after multiple attempts, compared to 75 percent of white candidates.</a:t>
            </a:r>
            <a:endParaRPr lang="en-US" sz="1800" dirty="0">
              <a:ea typeface="Times New Roman" panose="02020603050405020304" pitchFamily="18" charset="0"/>
            </a:endParaRPr>
          </a:p>
          <a:p>
            <a:r>
              <a:rPr lang="en-US" sz="1800" dirty="0">
                <a:effectLst/>
              </a:rPr>
              <a:t>Only 21 of 817 undergraduate programs reasonably align content coverage with most (though not all) elementary content topics.</a:t>
            </a:r>
          </a:p>
        </p:txBody>
      </p:sp>
      <p:sp>
        <p:nvSpPr>
          <p:cNvPr id="5" name="Rectangle 2">
            <a:extLst>
              <a:ext uri="{FF2B5EF4-FFF2-40B4-BE49-F238E27FC236}">
                <a16:creationId xmlns:a16="http://schemas.microsoft.com/office/drawing/2014/main" id="{2AF69517-5B73-0949-8DB0-344A6CE19D6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4" descr="ajc.com">
            <a:extLst>
              <a:ext uri="{FF2B5EF4-FFF2-40B4-BE49-F238E27FC236}">
                <a16:creationId xmlns:a16="http://schemas.microsoft.com/office/drawing/2014/main" id="{C232FA53-CECD-7ADF-5BA0-DBFDF6A42842}"/>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5218" r="9792"/>
          <a:stretch>
            <a:fillRect/>
          </a:stretch>
        </p:blipFill>
        <p:spPr bwMode="auto">
          <a:xfrm>
            <a:off x="4484914" y="1171466"/>
            <a:ext cx="7275286" cy="55238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29D2809-40CE-5D60-CBF6-554AB0C7D363}"/>
              </a:ext>
            </a:extLst>
          </p:cNvPr>
          <p:cNvSpPr txBox="1"/>
          <p:nvPr/>
        </p:nvSpPr>
        <p:spPr>
          <a:xfrm>
            <a:off x="391885" y="6310476"/>
            <a:ext cx="4093029" cy="246221"/>
          </a:xfrm>
          <a:prstGeom prst="rect">
            <a:avLst/>
          </a:prstGeom>
          <a:noFill/>
        </p:spPr>
        <p:txBody>
          <a:bodyPr wrap="square">
            <a:spAutoFit/>
          </a:bodyPr>
          <a:lstStyle/>
          <a:p>
            <a:r>
              <a:rPr lang="en-US" sz="1000" dirty="0"/>
              <a:t>https://</a:t>
            </a:r>
            <a:r>
              <a:rPr lang="en-US" sz="1000" dirty="0" err="1"/>
              <a:t>www.nctq.org</a:t>
            </a:r>
            <a:r>
              <a:rPr lang="en-US" sz="1000" dirty="0"/>
              <a:t>/</a:t>
            </a:r>
            <a:r>
              <a:rPr lang="en-US" sz="1000" dirty="0" err="1"/>
              <a:t>dmsView</a:t>
            </a:r>
            <a:r>
              <a:rPr lang="en-US" sz="1000" dirty="0"/>
              <a:t>/</a:t>
            </a:r>
            <a:r>
              <a:rPr lang="en-US" sz="1000" dirty="0" err="1"/>
              <a:t>A_Fair_Chance</a:t>
            </a:r>
            <a:endParaRPr lang="en-US" sz="1000" dirty="0"/>
          </a:p>
        </p:txBody>
      </p:sp>
    </p:spTree>
    <p:extLst>
      <p:ext uri="{BB962C8B-B14F-4D97-AF65-F5344CB8AC3E}">
        <p14:creationId xmlns:p14="http://schemas.microsoft.com/office/powerpoint/2010/main" val="3688947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765C1-AAB9-5ACA-8521-B9C8874C10C5}"/>
              </a:ext>
            </a:extLst>
          </p:cNvPr>
          <p:cNvSpPr>
            <a:spLocks noGrp="1"/>
          </p:cNvSpPr>
          <p:nvPr>
            <p:ph type="title"/>
          </p:nvPr>
        </p:nvSpPr>
        <p:spPr/>
        <p:txBody>
          <a:bodyPr/>
          <a:lstStyle/>
          <a:p>
            <a:r>
              <a:rPr lang="en-US" b="1" dirty="0">
                <a:latin typeface="Posterama" panose="020B0504020200020000" pitchFamily="34" charset="0"/>
                <a:cs typeface="Posterama" panose="020B0504020200020000" pitchFamily="34" charset="0"/>
              </a:rPr>
              <a:t>Teacher Candidates of Color</a:t>
            </a:r>
          </a:p>
        </p:txBody>
      </p:sp>
      <p:sp>
        <p:nvSpPr>
          <p:cNvPr id="3" name="Content Placeholder 2">
            <a:extLst>
              <a:ext uri="{FF2B5EF4-FFF2-40B4-BE49-F238E27FC236}">
                <a16:creationId xmlns:a16="http://schemas.microsoft.com/office/drawing/2014/main" id="{F38B6D92-B46E-4058-194C-290BB7791FCC}"/>
              </a:ext>
            </a:extLst>
          </p:cNvPr>
          <p:cNvSpPr>
            <a:spLocks noGrp="1"/>
          </p:cNvSpPr>
          <p:nvPr>
            <p:ph idx="1"/>
          </p:nvPr>
        </p:nvSpPr>
        <p:spPr>
          <a:xfrm>
            <a:off x="391885" y="1993075"/>
            <a:ext cx="3803318" cy="3195826"/>
          </a:xfrm>
          <a:ln w="25400">
            <a:solidFill>
              <a:srgbClr val="FF0000"/>
            </a:solidFill>
          </a:ln>
        </p:spPr>
        <p:txBody>
          <a:bodyPr>
            <a:normAutofit/>
          </a:bodyPr>
          <a:lstStyle/>
          <a:p>
            <a:pPr algn="l"/>
            <a:r>
              <a:rPr lang="en-US" sz="1800" b="0" i="0" u="none" strike="noStrike" dirty="0">
                <a:solidFill>
                  <a:srgbClr val="0A0A0A"/>
                </a:solidFill>
                <a:effectLst/>
              </a:rPr>
              <a:t>The National Education Association, the nation’s largest teachers union, has come out against teaching licensure exams due to the hurdles it can present — “particularly for candidates of color.”</a:t>
            </a:r>
          </a:p>
          <a:p>
            <a:pPr algn="l"/>
            <a:r>
              <a:rPr lang="en-US" sz="1800" b="0" i="0" u="none" strike="noStrike" dirty="0">
                <a:solidFill>
                  <a:srgbClr val="0A0A0A"/>
                </a:solidFill>
                <a:effectLst/>
              </a:rPr>
              <a:t>Some states, however, are beginning to forego basic certification testing. New Jersey was one of the more recent states to do so.</a:t>
            </a:r>
            <a:endParaRPr lang="en-US" sz="1800" dirty="0"/>
          </a:p>
        </p:txBody>
      </p:sp>
      <p:pic>
        <p:nvPicPr>
          <p:cNvPr id="5" name="Picture 4" descr="A close-up of a graph&#10;&#10;Description automatically generated">
            <a:extLst>
              <a:ext uri="{FF2B5EF4-FFF2-40B4-BE49-F238E27FC236}">
                <a16:creationId xmlns:a16="http://schemas.microsoft.com/office/drawing/2014/main" id="{7022E076-509F-0EDF-0FAA-9809FA5AF2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596270"/>
            <a:ext cx="7772400" cy="4653042"/>
          </a:xfrm>
          <a:prstGeom prst="rect">
            <a:avLst/>
          </a:prstGeom>
        </p:spPr>
      </p:pic>
      <p:sp>
        <p:nvSpPr>
          <p:cNvPr id="6" name="TextBox 5">
            <a:extLst>
              <a:ext uri="{FF2B5EF4-FFF2-40B4-BE49-F238E27FC236}">
                <a16:creationId xmlns:a16="http://schemas.microsoft.com/office/drawing/2014/main" id="{8125DD13-3701-EB6C-1E99-44B45B91728B}"/>
              </a:ext>
            </a:extLst>
          </p:cNvPr>
          <p:cNvSpPr txBox="1"/>
          <p:nvPr/>
        </p:nvSpPr>
        <p:spPr>
          <a:xfrm>
            <a:off x="391885" y="6310476"/>
            <a:ext cx="4093029" cy="246221"/>
          </a:xfrm>
          <a:prstGeom prst="rect">
            <a:avLst/>
          </a:prstGeom>
          <a:noFill/>
        </p:spPr>
        <p:txBody>
          <a:bodyPr wrap="square">
            <a:spAutoFit/>
          </a:bodyPr>
          <a:lstStyle/>
          <a:p>
            <a:r>
              <a:rPr lang="en-US" sz="1000" dirty="0"/>
              <a:t>https://</a:t>
            </a:r>
            <a:r>
              <a:rPr lang="en-US" sz="1000" dirty="0" err="1"/>
              <a:t>www.nctq.org</a:t>
            </a:r>
            <a:r>
              <a:rPr lang="en-US" sz="1000" dirty="0"/>
              <a:t>/</a:t>
            </a:r>
            <a:r>
              <a:rPr lang="en-US" sz="1000" dirty="0" err="1"/>
              <a:t>dmsView</a:t>
            </a:r>
            <a:r>
              <a:rPr lang="en-US" sz="1000" dirty="0"/>
              <a:t>/</a:t>
            </a:r>
            <a:r>
              <a:rPr lang="en-US" sz="1000" dirty="0" err="1"/>
              <a:t>A_Fair_Chance</a:t>
            </a:r>
            <a:endParaRPr lang="en-US" sz="1000" dirty="0"/>
          </a:p>
        </p:txBody>
      </p:sp>
    </p:spTree>
    <p:extLst>
      <p:ext uri="{BB962C8B-B14F-4D97-AF65-F5344CB8AC3E}">
        <p14:creationId xmlns:p14="http://schemas.microsoft.com/office/powerpoint/2010/main" val="2992520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5AF6-7DA8-9032-C131-E4346834450B}"/>
              </a:ext>
            </a:extLst>
          </p:cNvPr>
          <p:cNvSpPr>
            <a:spLocks noGrp="1"/>
          </p:cNvSpPr>
          <p:nvPr>
            <p:ph type="title"/>
          </p:nvPr>
        </p:nvSpPr>
        <p:spPr/>
        <p:txBody>
          <a:bodyPr/>
          <a:lstStyle/>
          <a:p>
            <a:r>
              <a:rPr lang="en-US" dirty="0"/>
              <a:t>Myth or Fact</a:t>
            </a:r>
          </a:p>
        </p:txBody>
      </p:sp>
      <p:sp>
        <p:nvSpPr>
          <p:cNvPr id="3" name="Content Placeholder 2">
            <a:extLst>
              <a:ext uri="{FF2B5EF4-FFF2-40B4-BE49-F238E27FC236}">
                <a16:creationId xmlns:a16="http://schemas.microsoft.com/office/drawing/2014/main" id="{BAF2ED96-5D32-6FCB-B618-763974C2A5F5}"/>
              </a:ext>
            </a:extLst>
          </p:cNvPr>
          <p:cNvSpPr>
            <a:spLocks noGrp="1"/>
          </p:cNvSpPr>
          <p:nvPr>
            <p:ph idx="1"/>
          </p:nvPr>
        </p:nvSpPr>
        <p:spPr/>
        <p:txBody>
          <a:bodyPr/>
          <a:lstStyle/>
          <a:p>
            <a:r>
              <a:rPr lang="en-US" dirty="0"/>
              <a:t>MSIs lack cultural diversity.</a:t>
            </a:r>
          </a:p>
          <a:p>
            <a:r>
              <a:rPr lang="en-US" dirty="0"/>
              <a:t>MSIs lack ethnic diversity.</a:t>
            </a:r>
          </a:p>
          <a:p>
            <a:r>
              <a:rPr lang="en-US" dirty="0"/>
              <a:t>HBCUs lack cultural diversity.</a:t>
            </a:r>
          </a:p>
          <a:p>
            <a:r>
              <a:rPr lang="en-US" dirty="0"/>
              <a:t>The majority of the student body at all HBCUs is Black.</a:t>
            </a:r>
          </a:p>
          <a:p>
            <a:endParaRPr lang="en-US" dirty="0"/>
          </a:p>
        </p:txBody>
      </p:sp>
    </p:spTree>
    <p:extLst>
      <p:ext uri="{BB962C8B-B14F-4D97-AF65-F5344CB8AC3E}">
        <p14:creationId xmlns:p14="http://schemas.microsoft.com/office/powerpoint/2010/main" val="11053407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6C289F-8793-4841-AF71-740F9D32C2B4}">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FE3C8157-975E-4B38-BAF5-B5ED17017773}">
  <ds:schemaRefs>
    <ds:schemaRef ds:uri="http://schemas.microsoft.com/sharepoint/v3/contenttype/forms"/>
  </ds:schemaRefs>
</ds:datastoreItem>
</file>

<file path=customXml/itemProps3.xml><?xml version="1.0" encoding="utf-8"?>
<ds:datastoreItem xmlns:ds="http://schemas.openxmlformats.org/officeDocument/2006/customXml" ds:itemID="{0462C5B7-2922-4808-A087-FCD5234BB8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2542</TotalTime>
  <Words>1857</Words>
  <Application>Microsoft Office PowerPoint</Application>
  <PresentationFormat>Widescreen</PresentationFormat>
  <Paragraphs>128</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HBCU/MSI HISTORY MIXER</vt:lpstr>
      <vt:lpstr>HBCU/MSI HISTORY MIXER</vt:lpstr>
      <vt:lpstr> Historically Black Colleges and Universities | Making Black America </vt:lpstr>
      <vt:lpstr> Historically Black Colleges and Universities | Making Black America </vt:lpstr>
      <vt:lpstr>PowerPoint Presentation</vt:lpstr>
      <vt:lpstr>PowerPoint Presentation</vt:lpstr>
      <vt:lpstr>HBCU Facts</vt:lpstr>
      <vt:lpstr>HBCUs ARE RESPONSIBLE  FOR </vt:lpstr>
      <vt:lpstr>HBCU Facts</vt:lpstr>
      <vt:lpstr>Hispanic-Serving Institutions (HSIs) </vt:lpstr>
      <vt:lpstr>HSI Facts</vt:lpstr>
      <vt:lpstr> Servingness at Hispanic-Serving Institutions </vt:lpstr>
      <vt:lpstr>National Teacher Shortage</vt:lpstr>
      <vt:lpstr>2020-2021  Educator -Student Demographics </vt:lpstr>
      <vt:lpstr>Standardized Testing  A Barrier For Teachers of Color</vt:lpstr>
      <vt:lpstr>Professional Licensure Pass Rate</vt:lpstr>
      <vt:lpstr>Teacher Candidates of Color</vt:lpstr>
      <vt:lpstr>Myth or Fact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Darlene Faltz</dc:creator>
  <cp:lastModifiedBy>Naomi JohnsonLafleur</cp:lastModifiedBy>
  <cp:revision>47</cp:revision>
  <dcterms:created xsi:type="dcterms:W3CDTF">2020-09-08T06:24:28Z</dcterms:created>
  <dcterms:modified xsi:type="dcterms:W3CDTF">2024-08-19T19:16:37Z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