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6.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sldIdLst>
    <p:sldId id="1273" r:id="rId5"/>
    <p:sldId id="1397" r:id="rId6"/>
    <p:sldId id="1971" r:id="rId7"/>
    <p:sldId id="1539" r:id="rId8"/>
    <p:sldId id="1972" r:id="rId9"/>
    <p:sldId id="1924" r:id="rId10"/>
    <p:sldId id="1974" r:id="rId11"/>
    <p:sldId id="735" r:id="rId12"/>
    <p:sldId id="1973" r:id="rId13"/>
    <p:sldId id="256" r:id="rId14"/>
    <p:sldId id="257" r:id="rId15"/>
    <p:sldId id="263" r:id="rId16"/>
    <p:sldId id="259" r:id="rId17"/>
    <p:sldId id="261" r:id="rId18"/>
    <p:sldId id="258" r:id="rId19"/>
    <p:sldId id="260" r:id="rId20"/>
    <p:sldId id="262" r:id="rId21"/>
    <p:sldId id="284" r:id="rId22"/>
    <p:sldId id="265" r:id="rId23"/>
    <p:sldId id="266" r:id="rId24"/>
    <p:sldId id="267" r:id="rId25"/>
    <p:sldId id="264" r:id="rId26"/>
    <p:sldId id="285" r:id="rId27"/>
    <p:sldId id="271" r:id="rId28"/>
    <p:sldId id="272" r:id="rId29"/>
    <p:sldId id="268" r:id="rId30"/>
    <p:sldId id="269" r:id="rId31"/>
    <p:sldId id="270" r:id="rId32"/>
    <p:sldId id="286" r:id="rId33"/>
    <p:sldId id="1975" r:id="rId34"/>
    <p:sldId id="1976" r:id="rId35"/>
    <p:sldId id="100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579"/>
    <a:srgbClr val="750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453F78-58B0-D04C-AA5B-093153A007C4}" v="553" dt="2025-11-09T10:57:37.0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27"/>
    <p:restoredTop sz="94682"/>
  </p:normalViewPr>
  <p:slideViewPr>
    <p:cSldViewPr snapToGrid="0">
      <p:cViewPr varScale="1">
        <p:scale>
          <a:sx n="115" d="100"/>
          <a:sy n="115" d="100"/>
        </p:scale>
        <p:origin x="8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39453F78-58B0-D04C-AA5B-093153A007C4}"/>
    <pc:docChg chg="addSld modSld sldOrd">
      <pc:chgData name="Holmes, Ellen [NEA]" userId="S::eholmes@nea.org::8df78491-616d-4641-a13e-176bb27a1b7f" providerId="AD" clId="Web-{39453F78-58B0-D04C-AA5B-093153A007C4}" dt="2025-11-09T10:57:37.002" v="552" actId="14100"/>
      <pc:docMkLst>
        <pc:docMk/>
      </pc:docMkLst>
      <pc:sldChg chg="ord">
        <pc:chgData name="Holmes, Ellen [NEA]" userId="S::eholmes@nea.org::8df78491-616d-4641-a13e-176bb27a1b7f" providerId="AD" clId="Web-{39453F78-58B0-D04C-AA5B-093153A007C4}" dt="2025-11-09T10:03:51.972" v="16"/>
        <pc:sldMkLst>
          <pc:docMk/>
          <pc:sldMk cId="1880328386" sldId="256"/>
        </pc:sldMkLst>
      </pc:sldChg>
      <pc:sldChg chg="modSp">
        <pc:chgData name="Holmes, Ellen [NEA]" userId="S::eholmes@nea.org::8df78491-616d-4641-a13e-176bb27a1b7f" providerId="AD" clId="Web-{39453F78-58B0-D04C-AA5B-093153A007C4}" dt="2025-11-09T10:02:27.393" v="11" actId="20577"/>
        <pc:sldMkLst>
          <pc:docMk/>
          <pc:sldMk cId="1367423890" sldId="264"/>
        </pc:sldMkLst>
        <pc:spChg chg="mod">
          <ac:chgData name="Holmes, Ellen [NEA]" userId="S::eholmes@nea.org::8df78491-616d-4641-a13e-176bb27a1b7f" providerId="AD" clId="Web-{39453F78-58B0-D04C-AA5B-093153A007C4}" dt="2025-11-09T10:02:27.393" v="11" actId="20577"/>
          <ac:spMkLst>
            <pc:docMk/>
            <pc:sldMk cId="1367423890" sldId="264"/>
            <ac:spMk id="2" creationId="{C372C2A6-C13B-13FC-0D02-1BA99B5592B5}"/>
          </ac:spMkLst>
        </pc:spChg>
      </pc:sldChg>
      <pc:sldChg chg="modSp">
        <pc:chgData name="Holmes, Ellen [NEA]" userId="S::eholmes@nea.org::8df78491-616d-4641-a13e-176bb27a1b7f" providerId="AD" clId="Web-{39453F78-58B0-D04C-AA5B-093153A007C4}" dt="2025-11-09T10:02:08.700" v="9" actId="20577"/>
        <pc:sldMkLst>
          <pc:docMk/>
          <pc:sldMk cId="791282012" sldId="270"/>
        </pc:sldMkLst>
        <pc:spChg chg="mod">
          <ac:chgData name="Holmes, Ellen [NEA]" userId="S::eholmes@nea.org::8df78491-616d-4641-a13e-176bb27a1b7f" providerId="AD" clId="Web-{39453F78-58B0-D04C-AA5B-093153A007C4}" dt="2025-11-09T10:02:08.700" v="9" actId="20577"/>
          <ac:spMkLst>
            <pc:docMk/>
            <pc:sldMk cId="791282012" sldId="270"/>
            <ac:spMk id="3" creationId="{4609A490-3574-D974-DE28-A48BBE48358A}"/>
          </ac:spMkLst>
        </pc:spChg>
      </pc:sldChg>
      <pc:sldChg chg="modSp add">
        <pc:chgData name="Holmes, Ellen [NEA]" userId="S::eholmes@nea.org::8df78491-616d-4641-a13e-176bb27a1b7f" providerId="AD" clId="Web-{39453F78-58B0-D04C-AA5B-093153A007C4}" dt="2025-11-09T10:25:12.108" v="232" actId="20577"/>
        <pc:sldMkLst>
          <pc:docMk/>
          <pc:sldMk cId="3128071745" sldId="735"/>
        </pc:sldMkLst>
        <pc:spChg chg="mod">
          <ac:chgData name="Holmes, Ellen [NEA]" userId="S::eholmes@nea.org::8df78491-616d-4641-a13e-176bb27a1b7f" providerId="AD" clId="Web-{39453F78-58B0-D04C-AA5B-093153A007C4}" dt="2025-11-09T10:25:12.108" v="232" actId="20577"/>
          <ac:spMkLst>
            <pc:docMk/>
            <pc:sldMk cId="3128071745" sldId="735"/>
            <ac:spMk id="2" creationId="{2FC91F7E-2BC7-3534-C785-7F7F4D7D5D51}"/>
          </ac:spMkLst>
        </pc:spChg>
      </pc:sldChg>
      <pc:sldChg chg="addSp delSp modSp add">
        <pc:chgData name="Holmes, Ellen [NEA]" userId="S::eholmes@nea.org::8df78491-616d-4641-a13e-176bb27a1b7f" providerId="AD" clId="Web-{39453F78-58B0-D04C-AA5B-093153A007C4}" dt="2025-11-09T10:55:52.329" v="550" actId="1076"/>
        <pc:sldMkLst>
          <pc:docMk/>
          <pc:sldMk cId="2944806821" sldId="1004"/>
        </pc:sldMkLst>
        <pc:spChg chg="mod">
          <ac:chgData name="Holmes, Ellen [NEA]" userId="S::eholmes@nea.org::8df78491-616d-4641-a13e-176bb27a1b7f" providerId="AD" clId="Web-{39453F78-58B0-D04C-AA5B-093153A007C4}" dt="2025-11-09T10:55:40.329" v="545" actId="20577"/>
          <ac:spMkLst>
            <pc:docMk/>
            <pc:sldMk cId="2944806821" sldId="1004"/>
            <ac:spMk id="2" creationId="{00000000-0000-0000-0000-000000000000}"/>
          </ac:spMkLst>
        </pc:spChg>
        <pc:spChg chg="mod">
          <ac:chgData name="Holmes, Ellen [NEA]" userId="S::eholmes@nea.org::8df78491-616d-4641-a13e-176bb27a1b7f" providerId="AD" clId="Web-{39453F78-58B0-D04C-AA5B-093153A007C4}" dt="2025-11-09T10:45:49.311" v="534" actId="20577"/>
          <ac:spMkLst>
            <pc:docMk/>
            <pc:sldMk cId="2944806821" sldId="1004"/>
            <ac:spMk id="5" creationId="{00000000-0000-0000-0000-000000000000}"/>
          </ac:spMkLst>
        </pc:spChg>
        <pc:picChg chg="del">
          <ac:chgData name="Holmes, Ellen [NEA]" userId="S::eholmes@nea.org::8df78491-616d-4641-a13e-176bb27a1b7f" providerId="AD" clId="Web-{39453F78-58B0-D04C-AA5B-093153A007C4}" dt="2025-11-09T10:55:41.579" v="546"/>
          <ac:picMkLst>
            <pc:docMk/>
            <pc:sldMk cId="2944806821" sldId="1004"/>
            <ac:picMk id="4" creationId="{92D05649-2D9D-3578-2070-FA2529E3DB4B}"/>
          </ac:picMkLst>
        </pc:picChg>
        <pc:picChg chg="add mod">
          <ac:chgData name="Holmes, Ellen [NEA]" userId="S::eholmes@nea.org::8df78491-616d-4641-a13e-176bb27a1b7f" providerId="AD" clId="Web-{39453F78-58B0-D04C-AA5B-093153A007C4}" dt="2025-11-09T10:55:52.329" v="550" actId="1076"/>
          <ac:picMkLst>
            <pc:docMk/>
            <pc:sldMk cId="2944806821" sldId="1004"/>
            <ac:picMk id="16" creationId="{678DF8C3-7A40-6890-2674-DD44434FE329}"/>
          </ac:picMkLst>
        </pc:picChg>
        <pc:inkChg chg="add">
          <ac:chgData name="Holmes, Ellen [NEA]" userId="S::eholmes@nea.org::8df78491-616d-4641-a13e-176bb27a1b7f" providerId="AD" clId="Web-{39453F78-58B0-D04C-AA5B-093153A007C4}" dt="2025-11-09T10:44:46.780" v="461"/>
          <ac:inkMkLst>
            <pc:docMk/>
            <pc:sldMk cId="2944806821" sldId="1004"/>
            <ac:inkMk id="3" creationId="{8A061A49-07FC-5626-59A2-B94F7D05BE9D}"/>
          </ac:inkMkLst>
        </pc:inkChg>
        <pc:inkChg chg="add">
          <ac:chgData name="Holmes, Ellen [NEA]" userId="S::eholmes@nea.org::8df78491-616d-4641-a13e-176bb27a1b7f" providerId="AD" clId="Web-{39453F78-58B0-D04C-AA5B-093153A007C4}" dt="2025-11-09T10:44:48.389" v="462"/>
          <ac:inkMkLst>
            <pc:docMk/>
            <pc:sldMk cId="2944806821" sldId="1004"/>
            <ac:inkMk id="6" creationId="{E0BFFA60-2EDF-EB3D-DA2B-94F468A6653B}"/>
          </ac:inkMkLst>
        </pc:inkChg>
        <pc:inkChg chg="add">
          <ac:chgData name="Holmes, Ellen [NEA]" userId="S::eholmes@nea.org::8df78491-616d-4641-a13e-176bb27a1b7f" providerId="AD" clId="Web-{39453F78-58B0-D04C-AA5B-093153A007C4}" dt="2025-11-09T10:44:51.202" v="463"/>
          <ac:inkMkLst>
            <pc:docMk/>
            <pc:sldMk cId="2944806821" sldId="1004"/>
            <ac:inkMk id="7" creationId="{6CE2BFD6-5663-11F5-BA17-C17E60FC5CC1}"/>
          </ac:inkMkLst>
        </pc:inkChg>
        <pc:inkChg chg="add">
          <ac:chgData name="Holmes, Ellen [NEA]" userId="S::eholmes@nea.org::8df78491-616d-4641-a13e-176bb27a1b7f" providerId="AD" clId="Web-{39453F78-58B0-D04C-AA5B-093153A007C4}" dt="2025-11-09T10:44:52.780" v="464"/>
          <ac:inkMkLst>
            <pc:docMk/>
            <pc:sldMk cId="2944806821" sldId="1004"/>
            <ac:inkMk id="8" creationId="{123D5050-8030-CFFE-AF65-9D72A3A9670F}"/>
          </ac:inkMkLst>
        </pc:inkChg>
        <pc:inkChg chg="add">
          <ac:chgData name="Holmes, Ellen [NEA]" userId="S::eholmes@nea.org::8df78491-616d-4641-a13e-176bb27a1b7f" providerId="AD" clId="Web-{39453F78-58B0-D04C-AA5B-093153A007C4}" dt="2025-11-09T10:44:54.686" v="465"/>
          <ac:inkMkLst>
            <pc:docMk/>
            <pc:sldMk cId="2944806821" sldId="1004"/>
            <ac:inkMk id="9" creationId="{9E54056F-A849-31A4-BB0E-6931BAD8B295}"/>
          </ac:inkMkLst>
        </pc:inkChg>
        <pc:inkChg chg="add">
          <ac:chgData name="Holmes, Ellen [NEA]" userId="S::eholmes@nea.org::8df78491-616d-4641-a13e-176bb27a1b7f" providerId="AD" clId="Web-{39453F78-58B0-D04C-AA5B-093153A007C4}" dt="2025-11-09T10:44:54.686" v="466"/>
          <ac:inkMkLst>
            <pc:docMk/>
            <pc:sldMk cId="2944806821" sldId="1004"/>
            <ac:inkMk id="10" creationId="{2072C16E-9F86-17D2-C81C-7B24FF04D7DB}"/>
          </ac:inkMkLst>
        </pc:inkChg>
        <pc:inkChg chg="add del">
          <ac:chgData name="Holmes, Ellen [NEA]" userId="S::eholmes@nea.org::8df78491-616d-4641-a13e-176bb27a1b7f" providerId="AD" clId="Web-{39453F78-58B0-D04C-AA5B-093153A007C4}" dt="2025-11-09T10:44:58.311" v="470"/>
          <ac:inkMkLst>
            <pc:docMk/>
            <pc:sldMk cId="2944806821" sldId="1004"/>
            <ac:inkMk id="11" creationId="{73ADF420-D696-A193-A7C4-B77CD6D32FAA}"/>
          </ac:inkMkLst>
        </pc:inkChg>
        <pc:inkChg chg="add del">
          <ac:chgData name="Holmes, Ellen [NEA]" userId="S::eholmes@nea.org::8df78491-616d-4641-a13e-176bb27a1b7f" providerId="AD" clId="Web-{39453F78-58B0-D04C-AA5B-093153A007C4}" dt="2025-11-09T10:44:58.311" v="469"/>
          <ac:inkMkLst>
            <pc:docMk/>
            <pc:sldMk cId="2944806821" sldId="1004"/>
            <ac:inkMk id="12" creationId="{E91E3833-DA30-3996-7E71-028D60387E1E}"/>
          </ac:inkMkLst>
        </pc:inkChg>
        <pc:inkChg chg="add">
          <ac:chgData name="Holmes, Ellen [NEA]" userId="S::eholmes@nea.org::8df78491-616d-4641-a13e-176bb27a1b7f" providerId="AD" clId="Web-{39453F78-58B0-D04C-AA5B-093153A007C4}" dt="2025-11-09T10:45:02.452" v="471"/>
          <ac:inkMkLst>
            <pc:docMk/>
            <pc:sldMk cId="2944806821" sldId="1004"/>
            <ac:inkMk id="13" creationId="{5DB8E282-E7D1-FCD9-2FA2-5742BDC05871}"/>
          </ac:inkMkLst>
        </pc:inkChg>
        <pc:inkChg chg="add">
          <ac:chgData name="Holmes, Ellen [NEA]" userId="S::eholmes@nea.org::8df78491-616d-4641-a13e-176bb27a1b7f" providerId="AD" clId="Web-{39453F78-58B0-D04C-AA5B-093153A007C4}" dt="2025-11-09T10:45:02.467" v="472"/>
          <ac:inkMkLst>
            <pc:docMk/>
            <pc:sldMk cId="2944806821" sldId="1004"/>
            <ac:inkMk id="14" creationId="{35590394-9215-AAE3-91DC-A2C493E8EDB4}"/>
          </ac:inkMkLst>
        </pc:inkChg>
        <pc:inkChg chg="add">
          <ac:chgData name="Holmes, Ellen [NEA]" userId="S::eholmes@nea.org::8df78491-616d-4641-a13e-176bb27a1b7f" providerId="AD" clId="Web-{39453F78-58B0-D04C-AA5B-093153A007C4}" dt="2025-11-09T10:45:02.467" v="473"/>
          <ac:inkMkLst>
            <pc:docMk/>
            <pc:sldMk cId="2944806821" sldId="1004"/>
            <ac:inkMk id="15" creationId="{C293B0D6-3964-8D35-9992-DD6EA7AAA734}"/>
          </ac:inkMkLst>
        </pc:inkChg>
      </pc:sldChg>
      <pc:sldChg chg="modSp add">
        <pc:chgData name="Holmes, Ellen [NEA]" userId="S::eholmes@nea.org::8df78491-616d-4641-a13e-176bb27a1b7f" providerId="AD" clId="Web-{39453F78-58B0-D04C-AA5B-093153A007C4}" dt="2025-11-09T10:08:56.819" v="93" actId="20577"/>
        <pc:sldMkLst>
          <pc:docMk/>
          <pc:sldMk cId="1368686088" sldId="1273"/>
        </pc:sldMkLst>
        <pc:spChg chg="mod">
          <ac:chgData name="Holmes, Ellen [NEA]" userId="S::eholmes@nea.org::8df78491-616d-4641-a13e-176bb27a1b7f" providerId="AD" clId="Web-{39453F78-58B0-D04C-AA5B-093153A007C4}" dt="2025-11-09T10:08:56.819" v="93" actId="20577"/>
          <ac:spMkLst>
            <pc:docMk/>
            <pc:sldMk cId="1368686088" sldId="1273"/>
            <ac:spMk id="6" creationId="{00000000-0000-0000-0000-000000000000}"/>
          </ac:spMkLst>
        </pc:spChg>
      </pc:sldChg>
      <pc:sldChg chg="modSp add">
        <pc:chgData name="Holmes, Ellen [NEA]" userId="S::eholmes@nea.org::8df78491-616d-4641-a13e-176bb27a1b7f" providerId="AD" clId="Web-{39453F78-58B0-D04C-AA5B-093153A007C4}" dt="2025-11-09T10:24:10.811" v="202" actId="1076"/>
        <pc:sldMkLst>
          <pc:docMk/>
          <pc:sldMk cId="3290416777" sldId="1397"/>
        </pc:sldMkLst>
        <pc:spChg chg="mod">
          <ac:chgData name="Holmes, Ellen [NEA]" userId="S::eholmes@nea.org::8df78491-616d-4641-a13e-176bb27a1b7f" providerId="AD" clId="Web-{39453F78-58B0-D04C-AA5B-093153A007C4}" dt="2025-11-09T10:23:33.701" v="197" actId="14100"/>
          <ac:spMkLst>
            <pc:docMk/>
            <pc:sldMk cId="3290416777" sldId="1397"/>
            <ac:spMk id="23" creationId="{627FB29D-CDB6-3347-889F-6997EB673F0F}"/>
          </ac:spMkLst>
        </pc:spChg>
        <pc:spChg chg="mod">
          <ac:chgData name="Holmes, Ellen [NEA]" userId="S::eholmes@nea.org::8df78491-616d-4641-a13e-176bb27a1b7f" providerId="AD" clId="Web-{39453F78-58B0-D04C-AA5B-093153A007C4}" dt="2025-11-09T10:23:54.139" v="199" actId="14100"/>
          <ac:spMkLst>
            <pc:docMk/>
            <pc:sldMk cId="3290416777" sldId="1397"/>
            <ac:spMk id="29" creationId="{CF690BD1-12DE-A0D4-343D-38789BABDAC1}"/>
          </ac:spMkLst>
        </pc:spChg>
        <pc:picChg chg="mod">
          <ac:chgData name="Holmes, Ellen [NEA]" userId="S::eholmes@nea.org::8df78491-616d-4641-a13e-176bb27a1b7f" providerId="AD" clId="Web-{39453F78-58B0-D04C-AA5B-093153A007C4}" dt="2025-11-09T10:24:10.811" v="202" actId="1076"/>
          <ac:picMkLst>
            <pc:docMk/>
            <pc:sldMk cId="3290416777" sldId="1397"/>
            <ac:picMk id="25" creationId="{604F6278-C84F-81C1-421C-14C285CDC12A}"/>
          </ac:picMkLst>
        </pc:picChg>
      </pc:sldChg>
      <pc:sldChg chg="addSp delSp modSp add modNotes">
        <pc:chgData name="Holmes, Ellen [NEA]" userId="S::eholmes@nea.org::8df78491-616d-4641-a13e-176bb27a1b7f" providerId="AD" clId="Web-{39453F78-58B0-D04C-AA5B-093153A007C4}" dt="2025-11-09T10:10:14.273" v="108"/>
        <pc:sldMkLst>
          <pc:docMk/>
          <pc:sldMk cId="3129620360" sldId="1539"/>
        </pc:sldMkLst>
        <pc:spChg chg="mod">
          <ac:chgData name="Holmes, Ellen [NEA]" userId="S::eholmes@nea.org::8df78491-616d-4641-a13e-176bb27a1b7f" providerId="AD" clId="Web-{39453F78-58B0-D04C-AA5B-093153A007C4}" dt="2025-11-09T10:05:22.022" v="30" actId="20577"/>
          <ac:spMkLst>
            <pc:docMk/>
            <pc:sldMk cId="3129620360" sldId="1539"/>
            <ac:spMk id="3" creationId="{7248748C-D351-47FB-A208-AAAEB607FB3C}"/>
          </ac:spMkLst>
        </pc:spChg>
        <pc:spChg chg="add del mod">
          <ac:chgData name="Holmes, Ellen [NEA]" userId="S::eholmes@nea.org::8df78491-616d-4641-a13e-176bb27a1b7f" providerId="AD" clId="Web-{39453F78-58B0-D04C-AA5B-093153A007C4}" dt="2025-11-09T10:05:02.037" v="27"/>
          <ac:spMkLst>
            <pc:docMk/>
            <pc:sldMk cId="3129620360" sldId="1539"/>
            <ac:spMk id="4" creationId="{FF613D65-0AC3-AABD-57A1-99E4D69F2C26}"/>
          </ac:spMkLst>
        </pc:spChg>
        <pc:picChg chg="mod">
          <ac:chgData name="Holmes, Ellen [NEA]" userId="S::eholmes@nea.org::8df78491-616d-4641-a13e-176bb27a1b7f" providerId="AD" clId="Web-{39453F78-58B0-D04C-AA5B-093153A007C4}" dt="2025-11-09T10:10:12.023" v="107" actId="14100"/>
          <ac:picMkLst>
            <pc:docMk/>
            <pc:sldMk cId="3129620360" sldId="1539"/>
            <ac:picMk id="2050" creationId="{DB0C0EF0-B4B0-48BE-8130-C23667936EE2}"/>
          </ac:picMkLst>
        </pc:picChg>
      </pc:sldChg>
      <pc:sldChg chg="delSp modSp add">
        <pc:chgData name="Holmes, Ellen [NEA]" userId="S::eholmes@nea.org::8df78491-616d-4641-a13e-176bb27a1b7f" providerId="AD" clId="Web-{39453F78-58B0-D04C-AA5B-093153A007C4}" dt="2025-11-09T10:12:34.837" v="185" actId="14100"/>
        <pc:sldMkLst>
          <pc:docMk/>
          <pc:sldMk cId="253631376" sldId="1924"/>
        </pc:sldMkLst>
        <pc:spChg chg="del">
          <ac:chgData name="Holmes, Ellen [NEA]" userId="S::eholmes@nea.org::8df78491-616d-4641-a13e-176bb27a1b7f" providerId="AD" clId="Web-{39453F78-58B0-D04C-AA5B-093153A007C4}" dt="2025-11-09T10:12:30.103" v="184"/>
          <ac:spMkLst>
            <pc:docMk/>
            <pc:sldMk cId="253631376" sldId="1924"/>
            <ac:spMk id="3" creationId="{00000000-0000-0000-0000-000000000000}"/>
          </ac:spMkLst>
        </pc:spChg>
        <pc:spChg chg="mod">
          <ac:chgData name="Holmes, Ellen [NEA]" userId="S::eholmes@nea.org::8df78491-616d-4641-a13e-176bb27a1b7f" providerId="AD" clId="Web-{39453F78-58B0-D04C-AA5B-093153A007C4}" dt="2025-11-09T10:11:22.086" v="123" actId="20577"/>
          <ac:spMkLst>
            <pc:docMk/>
            <pc:sldMk cId="253631376" sldId="1924"/>
            <ac:spMk id="47" creationId="{00000000-0000-0000-0000-000000000000}"/>
          </ac:spMkLst>
        </pc:spChg>
        <pc:spChg chg="mod">
          <ac:chgData name="Holmes, Ellen [NEA]" userId="S::eholmes@nea.org::8df78491-616d-4641-a13e-176bb27a1b7f" providerId="AD" clId="Web-{39453F78-58B0-D04C-AA5B-093153A007C4}" dt="2025-11-09T10:12:34.837" v="185" actId="14100"/>
          <ac:spMkLst>
            <pc:docMk/>
            <pc:sldMk cId="253631376" sldId="1924"/>
            <ac:spMk id="48" creationId="{00000000-0000-0000-0000-000000000000}"/>
          </ac:spMkLst>
        </pc:spChg>
        <pc:picChg chg="mod">
          <ac:chgData name="Holmes, Ellen [NEA]" userId="S::eholmes@nea.org::8df78491-616d-4641-a13e-176bb27a1b7f" providerId="AD" clId="Web-{39453F78-58B0-D04C-AA5B-093153A007C4}" dt="2025-11-09T10:12:24.915" v="183" actId="1076"/>
          <ac:picMkLst>
            <pc:docMk/>
            <pc:sldMk cId="253631376" sldId="1924"/>
            <ac:picMk id="7" creationId="{36E82690-D155-4BAE-88C4-D3617C304C22}"/>
          </ac:picMkLst>
        </pc:picChg>
      </pc:sldChg>
      <pc:sldChg chg="modSp add">
        <pc:chgData name="Holmes, Ellen [NEA]" userId="S::eholmes@nea.org::8df78491-616d-4641-a13e-176bb27a1b7f" providerId="AD" clId="Web-{39453F78-58B0-D04C-AA5B-093153A007C4}" dt="2025-11-09T10:24:04.717" v="201" actId="1076"/>
        <pc:sldMkLst>
          <pc:docMk/>
          <pc:sldMk cId="3060979580" sldId="1971"/>
        </pc:sldMkLst>
        <pc:spChg chg="mod">
          <ac:chgData name="Holmes, Ellen [NEA]" userId="S::eholmes@nea.org::8df78491-616d-4641-a13e-176bb27a1b7f" providerId="AD" clId="Web-{39453F78-58B0-D04C-AA5B-093153A007C4}" dt="2025-11-09T10:24:02.014" v="200" actId="14100"/>
          <ac:spMkLst>
            <pc:docMk/>
            <pc:sldMk cId="3060979580" sldId="1971"/>
            <ac:spMk id="29" creationId="{B77E20EF-D3EF-7456-8365-66C46C688A73}"/>
          </ac:spMkLst>
        </pc:spChg>
        <pc:picChg chg="mod">
          <ac:chgData name="Holmes, Ellen [NEA]" userId="S::eholmes@nea.org::8df78491-616d-4641-a13e-176bb27a1b7f" providerId="AD" clId="Web-{39453F78-58B0-D04C-AA5B-093153A007C4}" dt="2025-11-09T10:24:04.717" v="201" actId="1076"/>
          <ac:picMkLst>
            <pc:docMk/>
            <pc:sldMk cId="3060979580" sldId="1971"/>
            <ac:picMk id="25" creationId="{0F235D38-B7BF-2321-B3E3-9513E5E1F5EF}"/>
          </ac:picMkLst>
        </pc:picChg>
      </pc:sldChg>
      <pc:sldChg chg="modSp add replId modNotes">
        <pc:chgData name="Holmes, Ellen [NEA]" userId="S::eholmes@nea.org::8df78491-616d-4641-a13e-176bb27a1b7f" providerId="AD" clId="Web-{39453F78-58B0-D04C-AA5B-093153A007C4}" dt="2025-11-09T10:10:37.929" v="112"/>
        <pc:sldMkLst>
          <pc:docMk/>
          <pc:sldMk cId="1158391787" sldId="1972"/>
        </pc:sldMkLst>
        <pc:spChg chg="mod">
          <ac:chgData name="Holmes, Ellen [NEA]" userId="S::eholmes@nea.org::8df78491-616d-4641-a13e-176bb27a1b7f" providerId="AD" clId="Web-{39453F78-58B0-D04C-AA5B-093153A007C4}" dt="2025-11-09T10:05:44.037" v="45" actId="20577"/>
          <ac:spMkLst>
            <pc:docMk/>
            <pc:sldMk cId="1158391787" sldId="1972"/>
            <ac:spMk id="2" creationId="{D6E2EA75-4A6A-5292-93F3-D4DC0DB3EFF1}"/>
          </ac:spMkLst>
        </pc:spChg>
        <pc:spChg chg="mod">
          <ac:chgData name="Holmes, Ellen [NEA]" userId="S::eholmes@nea.org::8df78491-616d-4641-a13e-176bb27a1b7f" providerId="AD" clId="Web-{39453F78-58B0-D04C-AA5B-093153A007C4}" dt="2025-11-09T10:10:28.663" v="110" actId="14100"/>
          <ac:spMkLst>
            <pc:docMk/>
            <pc:sldMk cId="1158391787" sldId="1972"/>
            <ac:spMk id="3" creationId="{BFDBD437-3D5E-963F-7C0D-1E30FAC6C5DE}"/>
          </ac:spMkLst>
        </pc:spChg>
        <pc:picChg chg="mod">
          <ac:chgData name="Holmes, Ellen [NEA]" userId="S::eholmes@nea.org::8df78491-616d-4641-a13e-176bb27a1b7f" providerId="AD" clId="Web-{39453F78-58B0-D04C-AA5B-093153A007C4}" dt="2025-11-09T10:10:34.320" v="111" actId="14100"/>
          <ac:picMkLst>
            <pc:docMk/>
            <pc:sldMk cId="1158391787" sldId="1972"/>
            <ac:picMk id="2050" creationId="{D83756B9-1D6A-97C0-F5D4-34E6A14091A5}"/>
          </ac:picMkLst>
        </pc:picChg>
      </pc:sldChg>
      <pc:sldChg chg="addSp delSp modSp new mod setBg">
        <pc:chgData name="Holmes, Ellen [NEA]" userId="S::eholmes@nea.org::8df78491-616d-4641-a13e-176bb27a1b7f" providerId="AD" clId="Web-{39453F78-58B0-D04C-AA5B-093153A007C4}" dt="2025-11-09T10:29:39.671" v="286" actId="1076"/>
        <pc:sldMkLst>
          <pc:docMk/>
          <pc:sldMk cId="2075116600" sldId="1973"/>
        </pc:sldMkLst>
        <pc:spChg chg="mod">
          <ac:chgData name="Holmes, Ellen [NEA]" userId="S::eholmes@nea.org::8df78491-616d-4641-a13e-176bb27a1b7f" providerId="AD" clId="Web-{39453F78-58B0-D04C-AA5B-093153A007C4}" dt="2025-11-09T10:29:39.671" v="286" actId="1076"/>
          <ac:spMkLst>
            <pc:docMk/>
            <pc:sldMk cId="2075116600" sldId="1973"/>
            <ac:spMk id="2" creationId="{011EA310-B669-5CC7-55CC-3FABE1ED9301}"/>
          </ac:spMkLst>
        </pc:spChg>
        <pc:spChg chg="del">
          <ac:chgData name="Holmes, Ellen [NEA]" userId="S::eholmes@nea.org::8df78491-616d-4641-a13e-176bb27a1b7f" providerId="AD" clId="Web-{39453F78-58B0-D04C-AA5B-093153A007C4}" dt="2025-11-09T10:27:13.233" v="234"/>
          <ac:spMkLst>
            <pc:docMk/>
            <pc:sldMk cId="2075116600" sldId="1973"/>
            <ac:spMk id="3" creationId="{36BEB779-2C34-B367-1848-E3709BC578DA}"/>
          </ac:spMkLst>
        </pc:spChg>
        <pc:spChg chg="add del">
          <ac:chgData name="Holmes, Ellen [NEA]" userId="S::eholmes@nea.org::8df78491-616d-4641-a13e-176bb27a1b7f" providerId="AD" clId="Web-{39453F78-58B0-D04C-AA5B-093153A007C4}" dt="2025-11-09T10:28:04.686" v="257"/>
          <ac:spMkLst>
            <pc:docMk/>
            <pc:sldMk cId="2075116600" sldId="1973"/>
            <ac:spMk id="8" creationId="{BBD75048-3A36-F532-D289-64B98239C698}"/>
          </ac:spMkLst>
        </pc:spChg>
        <pc:spChg chg="add del">
          <ac:chgData name="Holmes, Ellen [NEA]" userId="S::eholmes@nea.org::8df78491-616d-4641-a13e-176bb27a1b7f" providerId="AD" clId="Web-{39453F78-58B0-D04C-AA5B-093153A007C4}" dt="2025-11-09T10:28:59.249" v="281"/>
          <ac:spMkLst>
            <pc:docMk/>
            <pc:sldMk cId="2075116600" sldId="1973"/>
            <ac:spMk id="11" creationId="{327D73B4-9F5C-4A64-A179-51B9500CB8B5}"/>
          </ac:spMkLst>
        </pc:spChg>
        <pc:spChg chg="add del">
          <ac:chgData name="Holmes, Ellen [NEA]" userId="S::eholmes@nea.org::8df78491-616d-4641-a13e-176bb27a1b7f" providerId="AD" clId="Web-{39453F78-58B0-D04C-AA5B-093153A007C4}" dt="2025-11-09T10:28:59.249" v="281"/>
          <ac:spMkLst>
            <pc:docMk/>
            <pc:sldMk cId="2075116600" sldId="1973"/>
            <ac:spMk id="13" creationId="{C1F06963-6374-4B48-844F-071A9BAAAE02}"/>
          </ac:spMkLst>
        </pc:spChg>
        <pc:spChg chg="add del">
          <ac:chgData name="Holmes, Ellen [NEA]" userId="S::eholmes@nea.org::8df78491-616d-4641-a13e-176bb27a1b7f" providerId="AD" clId="Web-{39453F78-58B0-D04C-AA5B-093153A007C4}" dt="2025-11-09T10:28:59.249" v="281"/>
          <ac:spMkLst>
            <pc:docMk/>
            <pc:sldMk cId="2075116600" sldId="1973"/>
            <ac:spMk id="15" creationId="{6CB927A4-E432-4310-9CD5-E89FF5063179}"/>
          </ac:spMkLst>
        </pc:spChg>
        <pc:spChg chg="add del">
          <ac:chgData name="Holmes, Ellen [NEA]" userId="S::eholmes@nea.org::8df78491-616d-4641-a13e-176bb27a1b7f" providerId="AD" clId="Web-{39453F78-58B0-D04C-AA5B-093153A007C4}" dt="2025-11-09T10:28:59.249" v="281"/>
          <ac:spMkLst>
            <pc:docMk/>
            <pc:sldMk cId="2075116600" sldId="1973"/>
            <ac:spMk id="17" creationId="{1453BF6C-B012-48B7-B4E8-6D7AC7C27D02}"/>
          </ac:spMkLst>
        </pc:spChg>
        <pc:spChg chg="add del">
          <ac:chgData name="Holmes, Ellen [NEA]" userId="S::eholmes@nea.org::8df78491-616d-4641-a13e-176bb27a1b7f" providerId="AD" clId="Web-{39453F78-58B0-D04C-AA5B-093153A007C4}" dt="2025-11-09T10:28:59.249" v="281"/>
          <ac:spMkLst>
            <pc:docMk/>
            <pc:sldMk cId="2075116600" sldId="1973"/>
            <ac:spMk id="19" creationId="{E3020543-B24B-4EC4-8FFC-8DD88EEA91A8}"/>
          </ac:spMkLst>
        </pc:spChg>
        <pc:spChg chg="add">
          <ac:chgData name="Holmes, Ellen [NEA]" userId="S::eholmes@nea.org::8df78491-616d-4641-a13e-176bb27a1b7f" providerId="AD" clId="Web-{39453F78-58B0-D04C-AA5B-093153A007C4}" dt="2025-11-09T10:28:59.249" v="281"/>
          <ac:spMkLst>
            <pc:docMk/>
            <pc:sldMk cId="2075116600" sldId="1973"/>
            <ac:spMk id="26" creationId="{8D0D6D3E-D7F9-4591-9CA9-DDF4DB1F73DA}"/>
          </ac:spMkLst>
        </pc:spChg>
        <pc:spChg chg="add">
          <ac:chgData name="Holmes, Ellen [NEA]" userId="S::eholmes@nea.org::8df78491-616d-4641-a13e-176bb27a1b7f" providerId="AD" clId="Web-{39453F78-58B0-D04C-AA5B-093153A007C4}" dt="2025-11-09T10:28:59.249" v="281"/>
          <ac:spMkLst>
            <pc:docMk/>
            <pc:sldMk cId="2075116600" sldId="1973"/>
            <ac:spMk id="28" creationId="{C4C9F2B0-1044-46EB-8AEB-C3BFFDE6C2CC}"/>
          </ac:spMkLst>
        </pc:spChg>
        <pc:spChg chg="add">
          <ac:chgData name="Holmes, Ellen [NEA]" userId="S::eholmes@nea.org::8df78491-616d-4641-a13e-176bb27a1b7f" providerId="AD" clId="Web-{39453F78-58B0-D04C-AA5B-093153A007C4}" dt="2025-11-09T10:28:59.249" v="281"/>
          <ac:spMkLst>
            <pc:docMk/>
            <pc:sldMk cId="2075116600" sldId="1973"/>
            <ac:spMk id="30" creationId="{D28B54C3-B57B-472A-B96E-1FCB67093DC2}"/>
          </ac:spMkLst>
        </pc:spChg>
        <pc:spChg chg="add">
          <ac:chgData name="Holmes, Ellen [NEA]" userId="S::eholmes@nea.org::8df78491-616d-4641-a13e-176bb27a1b7f" providerId="AD" clId="Web-{39453F78-58B0-D04C-AA5B-093153A007C4}" dt="2025-11-09T10:28:59.249" v="281"/>
          <ac:spMkLst>
            <pc:docMk/>
            <pc:sldMk cId="2075116600" sldId="1973"/>
            <ac:spMk id="32" creationId="{7DB3C429-F8DA-49B9-AF84-21996FCF78B5}"/>
          </ac:spMkLst>
        </pc:spChg>
        <pc:picChg chg="add mod ord">
          <ac:chgData name="Holmes, Ellen [NEA]" userId="S::eholmes@nea.org::8df78491-616d-4641-a13e-176bb27a1b7f" providerId="AD" clId="Web-{39453F78-58B0-D04C-AA5B-093153A007C4}" dt="2025-11-09T10:27:30.718" v="235"/>
          <ac:picMkLst>
            <pc:docMk/>
            <pc:sldMk cId="2075116600" sldId="1973"/>
            <ac:picMk id="4" creationId="{34055D9B-9A73-F0D1-CDCA-C0C7682905EE}"/>
          </ac:picMkLst>
        </pc:picChg>
        <pc:cxnChg chg="add">
          <ac:chgData name="Holmes, Ellen [NEA]" userId="S::eholmes@nea.org::8df78491-616d-4641-a13e-176bb27a1b7f" providerId="AD" clId="Web-{39453F78-58B0-D04C-AA5B-093153A007C4}" dt="2025-11-09T10:27:30.718" v="235"/>
          <ac:cxnSpMkLst>
            <pc:docMk/>
            <pc:sldMk cId="2075116600" sldId="1973"/>
            <ac:cxnSpMk id="21" creationId="{C49DA8F6-BCC1-4447-B54C-57856834B94B}"/>
          </ac:cxnSpMkLst>
        </pc:cxnChg>
      </pc:sldChg>
      <pc:sldChg chg="addSp modSp new">
        <pc:chgData name="Holmes, Ellen [NEA]" userId="S::eholmes@nea.org::8df78491-616d-4641-a13e-176bb27a1b7f" providerId="AD" clId="Web-{39453F78-58B0-D04C-AA5B-093153A007C4}" dt="2025-11-09T10:36:21.833" v="371" actId="1076"/>
        <pc:sldMkLst>
          <pc:docMk/>
          <pc:sldMk cId="3599536578" sldId="1974"/>
        </pc:sldMkLst>
        <pc:spChg chg="mod">
          <ac:chgData name="Holmes, Ellen [NEA]" userId="S::eholmes@nea.org::8df78491-616d-4641-a13e-176bb27a1b7f" providerId="AD" clId="Web-{39453F78-58B0-D04C-AA5B-093153A007C4}" dt="2025-11-09T10:36:04.349" v="368" actId="14100"/>
          <ac:spMkLst>
            <pc:docMk/>
            <pc:sldMk cId="3599536578" sldId="1974"/>
            <ac:spMk id="3" creationId="{C4A491B6-7DC6-084F-F1FC-87FB37B23363}"/>
          </ac:spMkLst>
        </pc:spChg>
        <pc:picChg chg="add mod">
          <ac:chgData name="Holmes, Ellen [NEA]" userId="S::eholmes@nea.org::8df78491-616d-4641-a13e-176bb27a1b7f" providerId="AD" clId="Web-{39453F78-58B0-D04C-AA5B-093153A007C4}" dt="2025-11-09T10:36:21.833" v="371" actId="1076"/>
          <ac:picMkLst>
            <pc:docMk/>
            <pc:sldMk cId="3599536578" sldId="1974"/>
            <ac:picMk id="4" creationId="{F68A6F72-0277-ABE9-97A2-F29D12999941}"/>
          </ac:picMkLst>
        </pc:picChg>
        <pc:picChg chg="add mod">
          <ac:chgData name="Holmes, Ellen [NEA]" userId="S::eholmes@nea.org::8df78491-616d-4641-a13e-176bb27a1b7f" providerId="AD" clId="Web-{39453F78-58B0-D04C-AA5B-093153A007C4}" dt="2025-11-09T10:36:14.333" v="370" actId="1076"/>
          <ac:picMkLst>
            <pc:docMk/>
            <pc:sldMk cId="3599536578" sldId="1974"/>
            <ac:picMk id="5" creationId="{0D7E5CCD-0586-E236-AC22-E752F889C000}"/>
          </ac:picMkLst>
        </pc:picChg>
      </pc:sldChg>
      <pc:sldChg chg="modSp add replId modNotes">
        <pc:chgData name="Holmes, Ellen [NEA]" userId="S::eholmes@nea.org::8df78491-616d-4641-a13e-176bb27a1b7f" providerId="AD" clId="Web-{39453F78-58B0-D04C-AA5B-093153A007C4}" dt="2025-11-09T10:41:06.819" v="440" actId="1076"/>
        <pc:sldMkLst>
          <pc:docMk/>
          <pc:sldMk cId="2910444350" sldId="1975"/>
        </pc:sldMkLst>
        <pc:spChg chg="mod">
          <ac:chgData name="Holmes, Ellen [NEA]" userId="S::eholmes@nea.org::8df78491-616d-4641-a13e-176bb27a1b7f" providerId="AD" clId="Web-{39453F78-58B0-D04C-AA5B-093153A007C4}" dt="2025-11-09T10:41:00.616" v="439" actId="14100"/>
          <ac:spMkLst>
            <pc:docMk/>
            <pc:sldMk cId="2910444350" sldId="1975"/>
            <ac:spMk id="2" creationId="{263CB577-F784-BC14-5298-8CE69C7485F6}"/>
          </ac:spMkLst>
        </pc:spChg>
        <pc:picChg chg="mod">
          <ac:chgData name="Holmes, Ellen [NEA]" userId="S::eholmes@nea.org::8df78491-616d-4641-a13e-176bb27a1b7f" providerId="AD" clId="Web-{39453F78-58B0-D04C-AA5B-093153A007C4}" dt="2025-11-09T10:41:06.819" v="440" actId="1076"/>
          <ac:picMkLst>
            <pc:docMk/>
            <pc:sldMk cId="2910444350" sldId="1975"/>
            <ac:picMk id="4" creationId="{9B211CD0-79F6-810C-D039-BFF6A217CD54}"/>
          </ac:picMkLst>
        </pc:picChg>
      </pc:sldChg>
      <pc:sldChg chg="addSp modSp add replId">
        <pc:chgData name="Holmes, Ellen [NEA]" userId="S::eholmes@nea.org::8df78491-616d-4641-a13e-176bb27a1b7f" providerId="AD" clId="Web-{39453F78-58B0-D04C-AA5B-093153A007C4}" dt="2025-11-09T10:57:37.002" v="552" actId="14100"/>
        <pc:sldMkLst>
          <pc:docMk/>
          <pc:sldMk cId="1028235987" sldId="1976"/>
        </pc:sldMkLst>
        <pc:spChg chg="mod">
          <ac:chgData name="Holmes, Ellen [NEA]" userId="S::eholmes@nea.org::8df78491-616d-4641-a13e-176bb27a1b7f" providerId="AD" clId="Web-{39453F78-58B0-D04C-AA5B-093153A007C4}" dt="2025-11-09T10:43:37.607" v="456" actId="20577"/>
          <ac:spMkLst>
            <pc:docMk/>
            <pc:sldMk cId="1028235987" sldId="1976"/>
            <ac:spMk id="3" creationId="{010DEC98-A24C-19C7-4342-476C22526C4F}"/>
          </ac:spMkLst>
        </pc:spChg>
        <pc:picChg chg="mod">
          <ac:chgData name="Holmes, Ellen [NEA]" userId="S::eholmes@nea.org::8df78491-616d-4641-a13e-176bb27a1b7f" providerId="AD" clId="Web-{39453F78-58B0-D04C-AA5B-093153A007C4}" dt="2025-11-09T10:57:37.002" v="552" actId="14100"/>
          <ac:picMkLst>
            <pc:docMk/>
            <pc:sldMk cId="1028235987" sldId="1976"/>
            <ac:picMk id="5" creationId="{E05AD9E0-C2F6-191C-AC0F-C030C6DEB8EC}"/>
          </ac:picMkLst>
        </pc:picChg>
        <pc:inkChg chg="add">
          <ac:chgData name="Holmes, Ellen [NEA]" userId="S::eholmes@nea.org::8df78491-616d-4641-a13e-176bb27a1b7f" providerId="AD" clId="Web-{39453F78-58B0-D04C-AA5B-093153A007C4}" dt="2025-11-09T10:43:37.764" v="457"/>
          <ac:inkMkLst>
            <pc:docMk/>
            <pc:sldMk cId="1028235987" sldId="1976"/>
            <ac:inkMk id="6" creationId="{B2FF701F-00E2-F008-B84D-A5F6C0B33ECF}"/>
          </ac:inkMkLst>
        </pc:inkChg>
        <pc:inkChg chg="add">
          <ac:chgData name="Holmes, Ellen [NEA]" userId="S::eholmes@nea.org::8df78491-616d-4641-a13e-176bb27a1b7f" providerId="AD" clId="Web-{39453F78-58B0-D04C-AA5B-093153A007C4}" dt="2025-11-09T10:43:40.748" v="458"/>
          <ac:inkMkLst>
            <pc:docMk/>
            <pc:sldMk cId="1028235987" sldId="1976"/>
            <ac:inkMk id="7" creationId="{7C39998D-0B57-F8C6-419F-707F4423CB00}"/>
          </ac:inkMkLst>
        </pc:inkChg>
        <pc:inkChg chg="add">
          <ac:chgData name="Holmes, Ellen [NEA]" userId="S::eholmes@nea.org::8df78491-616d-4641-a13e-176bb27a1b7f" providerId="AD" clId="Web-{39453F78-58B0-D04C-AA5B-093153A007C4}" dt="2025-11-09T10:43:42.342" v="459"/>
          <ac:inkMkLst>
            <pc:docMk/>
            <pc:sldMk cId="1028235987" sldId="1976"/>
            <ac:inkMk id="8" creationId="{74D20A6D-EDFE-36A4-7602-929EBE3E19C4}"/>
          </ac:inkMkLst>
        </pc:inkChg>
      </pc:sldChg>
      <pc:sldMasterChg chg="addSldLayout">
        <pc:chgData name="Holmes, Ellen [NEA]" userId="S::eholmes@nea.org::8df78491-616d-4641-a13e-176bb27a1b7f" providerId="AD" clId="Web-{39453F78-58B0-D04C-AA5B-093153A007C4}" dt="2025-11-09T10:24:48.233" v="203"/>
        <pc:sldMasterMkLst>
          <pc:docMk/>
          <pc:sldMasterMk cId="2027464339" sldId="2147483648"/>
        </pc:sldMasterMkLst>
        <pc:sldLayoutChg chg="add">
          <pc:chgData name="Holmes, Ellen [NEA]" userId="S::eholmes@nea.org::8df78491-616d-4641-a13e-176bb27a1b7f" providerId="AD" clId="Web-{39453F78-58B0-D04C-AA5B-093153A007C4}" dt="2025-11-09T10:09:18.632" v="94"/>
          <pc:sldLayoutMkLst>
            <pc:docMk/>
            <pc:sldMasterMk cId="2027464339" sldId="2147483648"/>
            <pc:sldLayoutMk cId="871500148" sldId="2147483660"/>
          </pc:sldLayoutMkLst>
        </pc:sldLayoutChg>
        <pc:sldLayoutChg chg="add">
          <pc:chgData name="Holmes, Ellen [NEA]" userId="S::eholmes@nea.org::8df78491-616d-4641-a13e-176bb27a1b7f" providerId="AD" clId="Web-{39453F78-58B0-D04C-AA5B-093153A007C4}" dt="2025-11-09T10:24:48.233" v="203"/>
          <pc:sldLayoutMkLst>
            <pc:docMk/>
            <pc:sldMasterMk cId="2027464339" sldId="2147483648"/>
            <pc:sldLayoutMk cId="675984009" sldId="2147483661"/>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7AAC21-26C9-403F-81B1-FFE1ABCDD75E}"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2BA98A93-EAE1-49D3-AAF0-B72CF4DAD335}">
      <dgm:prSet custT="1"/>
      <dgm:spPr>
        <a:solidFill>
          <a:schemeClr val="tx1"/>
        </a:solidFill>
      </dgm:spPr>
      <dgm:t>
        <a:bodyPr/>
        <a:lstStyle/>
        <a:p>
          <a:r>
            <a:rPr lang="en-US" sz="1600" dirty="0"/>
            <a:t>After the Civil War and the end of slavery, the need for both skilled and unskilled labor increased. Union members in the skilled trades remained overwhelmingly native-born White Protestant males throughout the 19th century. These higher-paid workers had the funds to pay union dues and contribute to strike funds. They were reluctant to organize unskilled Irish and Italian immigrants, and also excluded women and Black workers. Black workers were often paid lower wages, which made White workers fear they would be replaced by cheaper labor. </a:t>
          </a:r>
        </a:p>
      </dgm:t>
    </dgm:pt>
    <dgm:pt modelId="{B88A70E0-830A-4856-A99A-CB6B393C7BCE}" type="parTrans" cxnId="{F7524DF2-4EEE-4A89-9307-E82949FFF1DC}">
      <dgm:prSet/>
      <dgm:spPr/>
      <dgm:t>
        <a:bodyPr/>
        <a:lstStyle/>
        <a:p>
          <a:endParaRPr lang="en-US"/>
        </a:p>
      </dgm:t>
    </dgm:pt>
    <dgm:pt modelId="{FDCA7E97-7FFC-4A9D-932C-347F0D86D721}" type="sibTrans" cxnId="{F7524DF2-4EEE-4A89-9307-E82949FFF1DC}">
      <dgm:prSet/>
      <dgm:spPr>
        <a:solidFill>
          <a:schemeClr val="bg1"/>
        </a:solidFill>
      </dgm:spPr>
      <dgm:t>
        <a:bodyPr/>
        <a:lstStyle/>
        <a:p>
          <a:endParaRPr lang="en-US"/>
        </a:p>
      </dgm:t>
    </dgm:pt>
    <dgm:pt modelId="{526C1EAC-4BB8-4E3F-BC56-4DA67E782A71}">
      <dgm:prSet/>
      <dgm:spPr>
        <a:solidFill>
          <a:schemeClr val="tx1"/>
        </a:solidFill>
      </dgm:spPr>
      <dgm:t>
        <a:bodyPr/>
        <a:lstStyle/>
        <a:p>
          <a:r>
            <a:rPr lang="en-US" dirty="0"/>
            <a:t>Excluded groups organized their own unions. Black caulkers in the shipbuilding industry held a strike at the Washington Navy Yard in 1835. Women tailors, shoe binders, mill workers, and Black laundresses formed their own unions. </a:t>
          </a:r>
        </a:p>
      </dgm:t>
    </dgm:pt>
    <dgm:pt modelId="{8B75A338-A8A9-4D18-BAA0-1D10E0DC6B60}" type="parTrans" cxnId="{67AA247E-640D-413C-880E-922EDE7DB0AB}">
      <dgm:prSet/>
      <dgm:spPr/>
      <dgm:t>
        <a:bodyPr/>
        <a:lstStyle/>
        <a:p>
          <a:endParaRPr lang="en-US"/>
        </a:p>
      </dgm:t>
    </dgm:pt>
    <dgm:pt modelId="{A68B4F1F-07B1-4521-872F-DD2B7FC9F36E}" type="sibTrans" cxnId="{67AA247E-640D-413C-880E-922EDE7DB0AB}">
      <dgm:prSet/>
      <dgm:spPr>
        <a:solidFill>
          <a:schemeClr val="bg1"/>
        </a:solidFill>
      </dgm:spPr>
      <dgm:t>
        <a:bodyPr/>
        <a:lstStyle/>
        <a:p>
          <a:endParaRPr lang="en-US"/>
        </a:p>
      </dgm:t>
    </dgm:pt>
    <dgm:pt modelId="{54630837-12C3-420B-9497-B04707A102B4}">
      <dgm:prSet/>
      <dgm:spPr>
        <a:solidFill>
          <a:schemeClr val="tx1"/>
        </a:solidFill>
      </dgm:spPr>
      <dgm:t>
        <a:bodyPr/>
        <a:lstStyle/>
        <a:p>
          <a:r>
            <a:rPr lang="en-US" dirty="0"/>
            <a:t>In 1867, the National Union for Cigar Makers was the first union to accept women and Black workers. And in 1912, the International Brotherhood of Electrical Workers, which had been organizing in the telephone industry, accepted telephone operators who were primarily women. </a:t>
          </a:r>
        </a:p>
      </dgm:t>
    </dgm:pt>
    <dgm:pt modelId="{C3DF9E5F-5BB8-45D7-A4E0-D4EB720BEF06}" type="parTrans" cxnId="{8601649E-1CA0-457F-8759-0F199F41DA75}">
      <dgm:prSet/>
      <dgm:spPr/>
      <dgm:t>
        <a:bodyPr/>
        <a:lstStyle/>
        <a:p>
          <a:endParaRPr lang="en-US"/>
        </a:p>
      </dgm:t>
    </dgm:pt>
    <dgm:pt modelId="{B931F0C6-4EC8-45D1-A5A6-3A2B8A7C7341}" type="sibTrans" cxnId="{8601649E-1CA0-457F-8759-0F199F41DA75}">
      <dgm:prSet/>
      <dgm:spPr>
        <a:solidFill>
          <a:schemeClr val="bg1"/>
        </a:solidFill>
      </dgm:spPr>
      <dgm:t>
        <a:bodyPr/>
        <a:lstStyle/>
        <a:p>
          <a:endParaRPr lang="en-US"/>
        </a:p>
      </dgm:t>
    </dgm:pt>
    <dgm:pt modelId="{7194E6F5-8359-4C94-9E3A-818D9E4F3EF2}">
      <dgm:prSet custT="1"/>
      <dgm:spPr>
        <a:solidFill>
          <a:schemeClr val="tx1"/>
        </a:solidFill>
      </dgm:spPr>
      <dgm:t>
        <a:bodyPr/>
        <a:lstStyle/>
        <a:p>
          <a:r>
            <a:rPr lang="en-US" sz="1600" b="0" i="0" dirty="0"/>
            <a:t>Just a few years after the Civil War, the Chicago businessman George M. Pullman began hiring thousands of African American men—including many former slaves—to serve white passengers traveling across the country on his company’s luxury railroad sleeping cars.  While they were underpaid and overworked and endured constant racism on the job, the Pullman porters would eventually help to fuel the Great Migration, shape a new Black middle class and launch the civil rights movement. </a:t>
          </a:r>
          <a:r>
            <a:rPr lang="en-US" sz="1600" dirty="0"/>
            <a:t>A group of Pullman porters saw the need to organize a labor union.  Seeking leadership for their new organization, they reached out to A. Philip Randolph who became president of the Brotherhood of Sleeping Car Porters &amp; Maids in 1925.</a:t>
          </a:r>
        </a:p>
      </dgm:t>
    </dgm:pt>
    <dgm:pt modelId="{437299B7-7F0A-4F54-9282-8B65020EA13F}" type="parTrans" cxnId="{FD1B9531-3F75-4F57-86F8-C76780D04102}">
      <dgm:prSet/>
      <dgm:spPr/>
      <dgm:t>
        <a:bodyPr/>
        <a:lstStyle/>
        <a:p>
          <a:endParaRPr lang="en-US"/>
        </a:p>
      </dgm:t>
    </dgm:pt>
    <dgm:pt modelId="{E66B5C35-785D-4E76-BBD8-38885437D6AD}" type="sibTrans" cxnId="{FD1B9531-3F75-4F57-86F8-C76780D04102}">
      <dgm:prSet/>
      <dgm:spPr/>
      <dgm:t>
        <a:bodyPr/>
        <a:lstStyle/>
        <a:p>
          <a:endParaRPr lang="en-US"/>
        </a:p>
      </dgm:t>
    </dgm:pt>
    <dgm:pt modelId="{EB9637B2-2C70-9141-9726-51A6F319159F}" type="pres">
      <dgm:prSet presAssocID="{F47AAC21-26C9-403F-81B1-FFE1ABCDD75E}" presName="Name0" presStyleCnt="0">
        <dgm:presLayoutVars>
          <dgm:dir/>
          <dgm:resizeHandles val="exact"/>
        </dgm:presLayoutVars>
      </dgm:prSet>
      <dgm:spPr/>
    </dgm:pt>
    <dgm:pt modelId="{AC2963EB-C63D-C849-9E2D-472E92AB1835}" type="pres">
      <dgm:prSet presAssocID="{2BA98A93-EAE1-49D3-AAF0-B72CF4DAD335}" presName="node" presStyleLbl="node1" presStyleIdx="0" presStyleCnt="4" custScaleX="147503" custScaleY="129178" custLinFactX="-52659" custLinFactNeighborX="-100000" custLinFactNeighborY="-88393">
        <dgm:presLayoutVars>
          <dgm:bulletEnabled val="1"/>
        </dgm:presLayoutVars>
      </dgm:prSet>
      <dgm:spPr/>
    </dgm:pt>
    <dgm:pt modelId="{19E33D96-5654-294E-83AE-399B086E01B1}" type="pres">
      <dgm:prSet presAssocID="{FDCA7E97-7FFC-4A9D-932C-347F0D86D721}" presName="sibTrans" presStyleLbl="sibTrans2D1" presStyleIdx="0" presStyleCnt="3"/>
      <dgm:spPr/>
    </dgm:pt>
    <dgm:pt modelId="{D1399EC4-ECDC-444F-8E08-5BF62AB55208}" type="pres">
      <dgm:prSet presAssocID="{FDCA7E97-7FFC-4A9D-932C-347F0D86D721}" presName="connectorText" presStyleLbl="sibTrans2D1" presStyleIdx="0" presStyleCnt="3"/>
      <dgm:spPr/>
    </dgm:pt>
    <dgm:pt modelId="{2710EF58-7D3E-854C-95E3-76B85458BF73}" type="pres">
      <dgm:prSet presAssocID="{526C1EAC-4BB8-4E3F-BC56-4DA67E782A71}" presName="node" presStyleLbl="node1" presStyleIdx="1" presStyleCnt="4" custScaleY="129178">
        <dgm:presLayoutVars>
          <dgm:bulletEnabled val="1"/>
        </dgm:presLayoutVars>
      </dgm:prSet>
      <dgm:spPr/>
    </dgm:pt>
    <dgm:pt modelId="{B880AB88-34B9-8248-8DEC-039CFDD944AC}" type="pres">
      <dgm:prSet presAssocID="{A68B4F1F-07B1-4521-872F-DD2B7FC9F36E}" presName="sibTrans" presStyleLbl="sibTrans2D1" presStyleIdx="1" presStyleCnt="3"/>
      <dgm:spPr/>
    </dgm:pt>
    <dgm:pt modelId="{DEB939D8-D296-164F-B8C6-879C6E02C02D}" type="pres">
      <dgm:prSet presAssocID="{A68B4F1F-07B1-4521-872F-DD2B7FC9F36E}" presName="connectorText" presStyleLbl="sibTrans2D1" presStyleIdx="1" presStyleCnt="3"/>
      <dgm:spPr/>
    </dgm:pt>
    <dgm:pt modelId="{7BE190F3-902B-684B-A747-B95192C7490D}" type="pres">
      <dgm:prSet presAssocID="{54630837-12C3-420B-9497-B04707A102B4}" presName="node" presStyleLbl="node1" presStyleIdx="2" presStyleCnt="4" custScaleY="129178">
        <dgm:presLayoutVars>
          <dgm:bulletEnabled val="1"/>
        </dgm:presLayoutVars>
      </dgm:prSet>
      <dgm:spPr/>
    </dgm:pt>
    <dgm:pt modelId="{79315206-BF0D-2B4A-8729-9BD4F890705C}" type="pres">
      <dgm:prSet presAssocID="{B931F0C6-4EC8-45D1-A5A6-3A2B8A7C7341}" presName="sibTrans" presStyleLbl="sibTrans2D1" presStyleIdx="2" presStyleCnt="3"/>
      <dgm:spPr/>
    </dgm:pt>
    <dgm:pt modelId="{6C53B416-1156-494A-AE66-1C5044ED3642}" type="pres">
      <dgm:prSet presAssocID="{B931F0C6-4EC8-45D1-A5A6-3A2B8A7C7341}" presName="connectorText" presStyleLbl="sibTrans2D1" presStyleIdx="2" presStyleCnt="3"/>
      <dgm:spPr/>
    </dgm:pt>
    <dgm:pt modelId="{91C45C95-DC4B-5F4C-9750-3F7BA02C2F9D}" type="pres">
      <dgm:prSet presAssocID="{7194E6F5-8359-4C94-9E3A-818D9E4F3EF2}" presName="node" presStyleLbl="node1" presStyleIdx="3" presStyleCnt="4" custScaleX="204674" custScaleY="129178">
        <dgm:presLayoutVars>
          <dgm:bulletEnabled val="1"/>
        </dgm:presLayoutVars>
      </dgm:prSet>
      <dgm:spPr/>
    </dgm:pt>
  </dgm:ptLst>
  <dgm:cxnLst>
    <dgm:cxn modelId="{ED4CAF14-3A9D-1742-8320-F55B147FF6A5}" type="presOf" srcId="{54630837-12C3-420B-9497-B04707A102B4}" destId="{7BE190F3-902B-684B-A747-B95192C7490D}" srcOrd="0" destOrd="0" presId="urn:microsoft.com/office/officeart/2005/8/layout/process1"/>
    <dgm:cxn modelId="{FD1B9531-3F75-4F57-86F8-C76780D04102}" srcId="{F47AAC21-26C9-403F-81B1-FFE1ABCDD75E}" destId="{7194E6F5-8359-4C94-9E3A-818D9E4F3EF2}" srcOrd="3" destOrd="0" parTransId="{437299B7-7F0A-4F54-9282-8B65020EA13F}" sibTransId="{E66B5C35-785D-4E76-BBD8-38885437D6AD}"/>
    <dgm:cxn modelId="{6B5DC45F-33BC-5943-BB2B-8987FCACF439}" type="presOf" srcId="{7194E6F5-8359-4C94-9E3A-818D9E4F3EF2}" destId="{91C45C95-DC4B-5F4C-9750-3F7BA02C2F9D}" srcOrd="0" destOrd="0" presId="urn:microsoft.com/office/officeart/2005/8/layout/process1"/>
    <dgm:cxn modelId="{5B143C61-06A8-A84C-83CE-53B50A77C6CB}" type="presOf" srcId="{FDCA7E97-7FFC-4A9D-932C-347F0D86D721}" destId="{D1399EC4-ECDC-444F-8E08-5BF62AB55208}" srcOrd="1" destOrd="0" presId="urn:microsoft.com/office/officeart/2005/8/layout/process1"/>
    <dgm:cxn modelId="{896A7549-B76A-1B47-A84D-2EF459DBD373}" type="presOf" srcId="{F47AAC21-26C9-403F-81B1-FFE1ABCDD75E}" destId="{EB9637B2-2C70-9141-9726-51A6F319159F}" srcOrd="0" destOrd="0" presId="urn:microsoft.com/office/officeart/2005/8/layout/process1"/>
    <dgm:cxn modelId="{74E84672-95F3-334A-BC2D-ECACE63945F0}" type="presOf" srcId="{A68B4F1F-07B1-4521-872F-DD2B7FC9F36E}" destId="{DEB939D8-D296-164F-B8C6-879C6E02C02D}" srcOrd="1" destOrd="0" presId="urn:microsoft.com/office/officeart/2005/8/layout/process1"/>
    <dgm:cxn modelId="{67AA247E-640D-413C-880E-922EDE7DB0AB}" srcId="{F47AAC21-26C9-403F-81B1-FFE1ABCDD75E}" destId="{526C1EAC-4BB8-4E3F-BC56-4DA67E782A71}" srcOrd="1" destOrd="0" parTransId="{8B75A338-A8A9-4D18-BAA0-1D10E0DC6B60}" sibTransId="{A68B4F1F-07B1-4521-872F-DD2B7FC9F36E}"/>
    <dgm:cxn modelId="{7FDB808D-91D4-A845-89D7-4203F5BEF940}" type="presOf" srcId="{FDCA7E97-7FFC-4A9D-932C-347F0D86D721}" destId="{19E33D96-5654-294E-83AE-399B086E01B1}" srcOrd="0" destOrd="0" presId="urn:microsoft.com/office/officeart/2005/8/layout/process1"/>
    <dgm:cxn modelId="{E77B0293-48EF-FD41-A604-BCB42135D578}" type="presOf" srcId="{B931F0C6-4EC8-45D1-A5A6-3A2B8A7C7341}" destId="{79315206-BF0D-2B4A-8729-9BD4F890705C}" srcOrd="0" destOrd="0" presId="urn:microsoft.com/office/officeart/2005/8/layout/process1"/>
    <dgm:cxn modelId="{B5323896-C838-2549-A285-29114D5E0D27}" type="presOf" srcId="{526C1EAC-4BB8-4E3F-BC56-4DA67E782A71}" destId="{2710EF58-7D3E-854C-95E3-76B85458BF73}" srcOrd="0" destOrd="0" presId="urn:microsoft.com/office/officeart/2005/8/layout/process1"/>
    <dgm:cxn modelId="{5898A79B-4EB8-8A43-B2B9-2B4562C397A3}" type="presOf" srcId="{2BA98A93-EAE1-49D3-AAF0-B72CF4DAD335}" destId="{AC2963EB-C63D-C849-9E2D-472E92AB1835}" srcOrd="0" destOrd="0" presId="urn:microsoft.com/office/officeart/2005/8/layout/process1"/>
    <dgm:cxn modelId="{8601649E-1CA0-457F-8759-0F199F41DA75}" srcId="{F47AAC21-26C9-403F-81B1-FFE1ABCDD75E}" destId="{54630837-12C3-420B-9497-B04707A102B4}" srcOrd="2" destOrd="0" parTransId="{C3DF9E5F-5BB8-45D7-A4E0-D4EB720BEF06}" sibTransId="{B931F0C6-4EC8-45D1-A5A6-3A2B8A7C7341}"/>
    <dgm:cxn modelId="{3B1CCDA8-C877-B54D-920D-4EA4A4EF4DE2}" type="presOf" srcId="{A68B4F1F-07B1-4521-872F-DD2B7FC9F36E}" destId="{B880AB88-34B9-8248-8DEC-039CFDD944AC}" srcOrd="0" destOrd="0" presId="urn:microsoft.com/office/officeart/2005/8/layout/process1"/>
    <dgm:cxn modelId="{F7524DF2-4EEE-4A89-9307-E82949FFF1DC}" srcId="{F47AAC21-26C9-403F-81B1-FFE1ABCDD75E}" destId="{2BA98A93-EAE1-49D3-AAF0-B72CF4DAD335}" srcOrd="0" destOrd="0" parTransId="{B88A70E0-830A-4856-A99A-CB6B393C7BCE}" sibTransId="{FDCA7E97-7FFC-4A9D-932C-347F0D86D721}"/>
    <dgm:cxn modelId="{C74BBFF4-060C-E548-A59F-AFA84C4540A7}" type="presOf" srcId="{B931F0C6-4EC8-45D1-A5A6-3A2B8A7C7341}" destId="{6C53B416-1156-494A-AE66-1C5044ED3642}" srcOrd="1" destOrd="0" presId="urn:microsoft.com/office/officeart/2005/8/layout/process1"/>
    <dgm:cxn modelId="{79EB8952-324E-684D-ADC3-7E9AAE49190D}" type="presParOf" srcId="{EB9637B2-2C70-9141-9726-51A6F319159F}" destId="{AC2963EB-C63D-C849-9E2D-472E92AB1835}" srcOrd="0" destOrd="0" presId="urn:microsoft.com/office/officeart/2005/8/layout/process1"/>
    <dgm:cxn modelId="{AF27B8C9-26B1-C048-914E-B829853B7A68}" type="presParOf" srcId="{EB9637B2-2C70-9141-9726-51A6F319159F}" destId="{19E33D96-5654-294E-83AE-399B086E01B1}" srcOrd="1" destOrd="0" presId="urn:microsoft.com/office/officeart/2005/8/layout/process1"/>
    <dgm:cxn modelId="{ABED7FA9-D0F7-8940-8C52-80865E239EBF}" type="presParOf" srcId="{19E33D96-5654-294E-83AE-399B086E01B1}" destId="{D1399EC4-ECDC-444F-8E08-5BF62AB55208}" srcOrd="0" destOrd="0" presId="urn:microsoft.com/office/officeart/2005/8/layout/process1"/>
    <dgm:cxn modelId="{28CF3417-B358-E64E-8399-2522D279DD0B}" type="presParOf" srcId="{EB9637B2-2C70-9141-9726-51A6F319159F}" destId="{2710EF58-7D3E-854C-95E3-76B85458BF73}" srcOrd="2" destOrd="0" presId="urn:microsoft.com/office/officeart/2005/8/layout/process1"/>
    <dgm:cxn modelId="{F1EE52BB-66AB-4547-90D2-725DEA28F314}" type="presParOf" srcId="{EB9637B2-2C70-9141-9726-51A6F319159F}" destId="{B880AB88-34B9-8248-8DEC-039CFDD944AC}" srcOrd="3" destOrd="0" presId="urn:microsoft.com/office/officeart/2005/8/layout/process1"/>
    <dgm:cxn modelId="{AF0AE6A9-6BEB-8F4F-9F7C-3B6D1B1A9112}" type="presParOf" srcId="{B880AB88-34B9-8248-8DEC-039CFDD944AC}" destId="{DEB939D8-D296-164F-B8C6-879C6E02C02D}" srcOrd="0" destOrd="0" presId="urn:microsoft.com/office/officeart/2005/8/layout/process1"/>
    <dgm:cxn modelId="{53240767-4910-9F4B-AC0F-FEE8F58A2AF0}" type="presParOf" srcId="{EB9637B2-2C70-9141-9726-51A6F319159F}" destId="{7BE190F3-902B-684B-A747-B95192C7490D}" srcOrd="4" destOrd="0" presId="urn:microsoft.com/office/officeart/2005/8/layout/process1"/>
    <dgm:cxn modelId="{B9052F3C-F89A-004C-A337-371435ECE3D1}" type="presParOf" srcId="{EB9637B2-2C70-9141-9726-51A6F319159F}" destId="{79315206-BF0D-2B4A-8729-9BD4F890705C}" srcOrd="5" destOrd="0" presId="urn:microsoft.com/office/officeart/2005/8/layout/process1"/>
    <dgm:cxn modelId="{7B73823E-CD31-EF42-BB35-1976BABA5A8B}" type="presParOf" srcId="{79315206-BF0D-2B4A-8729-9BD4F890705C}" destId="{6C53B416-1156-494A-AE66-1C5044ED3642}" srcOrd="0" destOrd="0" presId="urn:microsoft.com/office/officeart/2005/8/layout/process1"/>
    <dgm:cxn modelId="{2A9D2BDF-8728-5642-8702-D4F7258BB7E5}" type="presParOf" srcId="{EB9637B2-2C70-9141-9726-51A6F319159F}" destId="{91C45C95-DC4B-5F4C-9750-3F7BA02C2F9D}"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963EB-C63D-C849-9E2D-472E92AB1835}">
      <dsp:nvSpPr>
        <dsp:cNvPr id="0" name=""/>
        <dsp:cNvSpPr/>
      </dsp:nvSpPr>
      <dsp:spPr>
        <a:xfrm>
          <a:off x="0" y="0"/>
          <a:ext cx="2592218"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After the Civil War and the end of slavery, the need for both skilled and unskilled labor increased. Union members in the skilled trades remained overwhelmingly native-born White Protestant males throughout the 19th century. These higher-paid workers had the funds to pay union dues and contribute to strike funds. They were reluctant to organize unskilled Irish and Italian immigrants, and also excluded women and Black workers. Black workers were often paid lower wages, which made White workers fear they would be replaced by cheaper labor. </a:t>
          </a:r>
        </a:p>
      </dsp:txBody>
      <dsp:txXfrm>
        <a:off x="75923" y="75923"/>
        <a:ext cx="2440372" cy="5303237"/>
      </dsp:txXfrm>
    </dsp:sp>
    <dsp:sp modelId="{19E33D96-5654-294E-83AE-399B086E01B1}">
      <dsp:nvSpPr>
        <dsp:cNvPr id="0" name=""/>
        <dsp:cNvSpPr/>
      </dsp:nvSpPr>
      <dsp:spPr>
        <a:xfrm>
          <a:off x="2770283" y="2509624"/>
          <a:ext cx="377498" cy="435835"/>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770283" y="2596791"/>
        <a:ext cx="264249" cy="261501"/>
      </dsp:txXfrm>
    </dsp:sp>
    <dsp:sp modelId="{2710EF58-7D3E-854C-95E3-76B85458BF73}">
      <dsp:nvSpPr>
        <dsp:cNvPr id="0" name=""/>
        <dsp:cNvSpPr/>
      </dsp:nvSpPr>
      <dsp:spPr>
        <a:xfrm>
          <a:off x="3304479" y="0"/>
          <a:ext cx="1757400"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Excluded groups organized their own unions. Black caulkers in the shipbuilding industry held a strike at the Washington Navy Yard in 1835. Women tailors, shoe binders, mill workers, and Black laundresses formed their own unions. </a:t>
          </a:r>
        </a:p>
      </dsp:txBody>
      <dsp:txXfrm>
        <a:off x="3355951" y="51472"/>
        <a:ext cx="1654456" cy="5352139"/>
      </dsp:txXfrm>
    </dsp:sp>
    <dsp:sp modelId="{B880AB88-34B9-8248-8DEC-039CFDD944AC}">
      <dsp:nvSpPr>
        <dsp:cNvPr id="0" name=""/>
        <dsp:cNvSpPr/>
      </dsp:nvSpPr>
      <dsp:spPr>
        <a:xfrm>
          <a:off x="5237620" y="2509624"/>
          <a:ext cx="372568" cy="435835"/>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237620" y="2596791"/>
        <a:ext cx="260798" cy="261501"/>
      </dsp:txXfrm>
    </dsp:sp>
    <dsp:sp modelId="{7BE190F3-902B-684B-A747-B95192C7490D}">
      <dsp:nvSpPr>
        <dsp:cNvPr id="0" name=""/>
        <dsp:cNvSpPr/>
      </dsp:nvSpPr>
      <dsp:spPr>
        <a:xfrm>
          <a:off x="5764840" y="0"/>
          <a:ext cx="1757400"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 1867, the National Union for Cigar Makers was the first union to accept women and Black workers. And in 1912, the International Brotherhood of Electrical Workers, which had been organizing in the telephone industry, accepted telephone operators who were primarily women. </a:t>
          </a:r>
        </a:p>
      </dsp:txBody>
      <dsp:txXfrm>
        <a:off x="5816312" y="51472"/>
        <a:ext cx="1654456" cy="5352139"/>
      </dsp:txXfrm>
    </dsp:sp>
    <dsp:sp modelId="{79315206-BF0D-2B4A-8729-9BD4F890705C}">
      <dsp:nvSpPr>
        <dsp:cNvPr id="0" name=""/>
        <dsp:cNvSpPr/>
      </dsp:nvSpPr>
      <dsp:spPr>
        <a:xfrm>
          <a:off x="7697981" y="2509624"/>
          <a:ext cx="372568" cy="435835"/>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7697981" y="2596791"/>
        <a:ext cx="260798" cy="261501"/>
      </dsp:txXfrm>
    </dsp:sp>
    <dsp:sp modelId="{91C45C95-DC4B-5F4C-9750-3F7BA02C2F9D}">
      <dsp:nvSpPr>
        <dsp:cNvPr id="0" name=""/>
        <dsp:cNvSpPr/>
      </dsp:nvSpPr>
      <dsp:spPr>
        <a:xfrm>
          <a:off x="8225201" y="0"/>
          <a:ext cx="3596942"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dirty="0"/>
            <a:t>Just a few years after the Civil War, the Chicago businessman George M. Pullman began hiring thousands of African American men—including many former slaves—to serve white passengers traveling across the country on his company’s luxury railroad sleeping cars.  While they were underpaid and overworked and endured constant racism on the job, the Pullman porters would eventually help to fuel the Great Migration, shape a new Black middle class and launch the civil rights movement. </a:t>
          </a:r>
          <a:r>
            <a:rPr lang="en-US" sz="1600" kern="1200" dirty="0"/>
            <a:t>A group of Pullman porters saw the need to organize a labor union.  Seeking leadership for their new organization, they reached out to A. Philip Randolph who became president of the Brotherhood of Sleeping Car Porters &amp; Maids in 1925.</a:t>
          </a:r>
        </a:p>
      </dsp:txBody>
      <dsp:txXfrm>
        <a:off x="8330552" y="105351"/>
        <a:ext cx="3386240" cy="524438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25879 5953 16383 0 0,'-17'4'0'0'0,"-6"6"0"0"0,-3 2 0 0 0,-2 2 0 0 0,1-1 0 0 0,-1 2 0 0 0,1 2 0 0 0,0 3 0 0 0,2 2 0 0 0,-5 2 0 0 0,-6 5 0 0 0,-4 2 0 0 0,-9 4 0 0 0,-14 5 0 0 0,-8 5 0 0 0,-9 2 0 0 0,-9 2 0 0 0,-1 6 0 0 0,1 2 0 0 0,3 0 0 0 0,7-2 0 0 0,5 0 0 0 0,6-7 0 0 0,2-2 0 0 0,-1-5 0 0 0,-1 0 0 0 0,-3 0 0 0 0,-6-1 0 0 0,-3 0 0 0 0,0 3 0 0 0,0 6 0 0 0,5 3 0 0 0,3 7 0 0 0,4 5 0 0 0,6 0 0 0 0,5-1 0 0 0,8-4 0 0 0,7-7 0 0 0,3-4 0 0 0,4-1 0 0 0,-1-5 0 0 0,-3-1 0 0 0,1 2 0 0 0,-2 5 0 0 0,2 4 0 0 0,3 2 0 0 0,-1 4 0 0 0,1 5 0 0 0,2 5 0 0 0,3 3 0 0 0,2 4 0 0 0,6-4 0 0 0,2 0 0 0 0,0-5 0 0 0,4-3 0 0 0,5-1 0 0 0,3-2 0 0 0,0 2 0 0 0,0 2 0 0 0,3 9 0 0 0,1 4 0 0 0,2 2 0 0 0,5 0 0 0 0,2 0 0 0 0,1-1 0 0 0,-1-5 0 0 0,-2-2 0 0 0,4 0 0 0 0,0 4 0 0 0,3 3 0 0 0,4 6 0 0 0,5 0 0 0 0,2 0 0 0 0,7-2 0 0 0,3-3 0 0 0,4-5 0 0 0,6-3 0 0 0,8-4 0 0 0,4-6 0 0 0,11 0 0 0 0,6 2 0 0 0,10 0 0 0 0,3 1 0 0 0,5-1 0 0 0,5-3 0 0 0,3-4 0 0 0,7-1 0 0 0,8-7 0 0 0,10-7 0 0 0,6-7 0 0 0,7-8 0 0 0,7-5 0 0 0,9-5 0 0 0,9-11 0 0 0,8-5 0 0 0,5-8 0 0 0,8-2 0 0 0,7-3 0 0 0,2-5 0 0 0,4-2 0 0 0,-2-3 0 0 0,1-2 0 0 0,3 0 0 0 0,1-6 0 0 0,-1-5 0 0 0,-9-9 0 0 0,-6-11 0 0 0,-8-8 0 0 0,-11-6 0 0 0,-13-8 0 0 0,-13-8 0 0 0,-17-3 0 0 0,-12-2 0 0 0,-7-9 0 0 0,2-11 0 0 0,1-14 0 0 0,-5-6 0 0 0,-6-7 0 0 0,-9-2 0 0 0,-10 7 0 0 0,-14 3 0 0 0,-16 8 0 0 0,-15 3 0 0 0,-17 4 0 0 0,-14 9 0 0 0,-11 5 0 0 0,-7 8 0 0 0,-4 1 0 0 0,-6 1 0 0 0,-7-3 0 0 0,-4-6 0 0 0,-5-8 0 0 0,-1-2 0 0 0,-7 0 0 0 0,-5 2 0 0 0,-6 2 0 0 0,-9 6 0 0 0,-8 3 0 0 0,-11 1 0 0 0,-7-1 0 0 0,-3 4 0 0 0,-1 5 0 0 0,-4 8 0 0 0,0 10 0 0 0,-3 8 0 0 0,-4 10 0 0 0,-3 9 0 0 0,-3 9 0 0 0,3 9 0 0 0,4 10 0 0 0,5 6 0 0 0,0 1 0 0 0,-3 2 0 0 0,-3 2 0 0 0,1 2 0 0 0,-2 5 0 0 0,-1 2 0 0 0,-2-4 0 0 0,-3-2 0 0 0,0-1 0 0 0,-2 4 0 0 0,0 2 0 0 0,0 5 0 0 0,-5 8 0 0 0,-5 7 0 0 0,-6 7 0 0 0,0 3 0 0 0,-1 4 0 0 0,-11 5 0 0 0,-9 7 0 0 0,23-5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27796 4613 16383 0 0,'0'21'0'0'0,"-5"12"0"0"0,0 4 0 0 0,-5 0 0 0 0,-5-1 0 0 0,-3-4 0 0 0,-8 2 0 0 0,-8 0 0 0 0,-7 2 0 0 0,-4 4 0 0 0,0-1 0 0 0,0 2 0 0 0,-2 6 0 0 0,4 9 0 0 0,4 3 0 0 0,5 8 0 0 0,4 6 0 0 0,2 4 0 0 0,3 1 0 0 0,0-4 0 0 0,1-2 0 0 0,-5-4 0 0 0,-1-5 0 0 0,0-6 0 0 0,1-7 0 0 0,1-8 0 0 0,1-7 0 0 0,0-5 0 0 0,2-4 0 0 0,4-1 0 0 0,1-1 0 0 0,1-1 0 0 0,-2 1 0 0 0,-1 0 0 0 0,4 1 0 0 0,-1-1 0 0 0,0 1 0 0 0,-2 5 0 0 0,-5 1 0 0 0,-4-1 0 0 0,5 0 0 0 0,1-2 0 0 0,1-5 0 0 0,0-2 0 0 0,0-5 0 0 0,3-1 0 0 0,1-3 0 0 0,4-8 0 0 0,9-8 0 0 0,5-13 0 0 0,3-3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26486 5442 16383 0 0,'4'17'0'0'0,"6"10"0"0"0,1 5 0 0 0,-1 0 0 0 0,-7 1 0 0 0,-3-3 0 0 0,-3-1 0 0 0,0 3 0 0 0,1 0 0 0 0,0 3 0 0 0,-4 1 0 0 0,-1 1 0 0 0,1 5 0 0 0,-2 2 0 0 0,-1 3 0 0 0,-3 2 0 0 0,1-3 0 0 0,-2-5 0 0 0,1-6 0 0 0,-1-3 0 0 0,0-4 0 0 0,4-2 0 0 0,-2-2 0 0 0,2 1 0 0 0,-3-1 0 0 0,2 0 0 0 0,1 1 0 0 0,4-1 0 0 0,1 1 0 0 0,6-4 0 0 0,8-6 0 0 0,5-5 0 0 0,6-9 0 0 0,2-8 0 0 0,2-4 0 0 0,1-4 0 0 0,1 1 0 0 0,-1-2 0 0 0,1-2 0 0 0,3 1 0 0 0,5 1 0 0 0,6 1 0 0 0,4 0 0 0 0,8 3 0 0 0,2-2 0 0 0,6 2 0 0 0,1-1 0 0 0,2 2 0 0 0,-1-3 0 0 0,2 3 0 0 0,3-3 0 0 0,2-2 0 0 0,2 2 0 0 0,-2-2 0 0 0,0-2 0 0 0,-4-2 0 0 0,-4 2 0 0 0,-9-1 0 0 0,-9 4 0 0 0,-7 0 0 0 0,-6 2 0 0 0,-4 4 0 0 0,-7 7 0 0 0,-6 0 0 0 0,-2 1 0 0 0,-3-9 0 0 0,-2-3 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23901 2478 16383 0 0,'0'0'0'0'0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23442 2884 16383 0 0,'0'0'0'0'0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20638 2425 16383 0 0,'0'0'0'0'0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10001 6359 16383 0 0,'0'0'0'0'0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7990 5794 16383 0 0,'0'0'0'0'0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7990 5794 16383 0 0,'0'0'0'0'0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20638 2708 16383 0 0,'0'0'0'0'0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20638 2708 16383 0 0,'0'0'0'0'0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context>
    <inkml:brush xml:id="br0">
      <inkml:brushProperty name="width" value="0.1" units="cm"/>
      <inkml:brushProperty name="height" value="0.1" units="cm"/>
      <inkml:brushProperty name="color" value="#E71224"/>
    </inkml:brush>
  </inkml:definitions>
  <inkml:trace contextRef="#ctx0" brushRef="#br0">20638 2708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F10460-704B-4D49-B0A4-569DE92C2ABB}" type="datetimeFigureOut">
              <a:rPr lang="en-US" smtClean="0"/>
              <a:t>11/9/2025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E3F147-1CA1-E14B-878D-72AD8358BB48}" type="slidenum">
              <a:rPr lang="en-US" smtClean="0"/>
              <a:t>‹#›</a:t>
            </a:fld>
            <a:endParaRPr lang="en-US"/>
          </a:p>
        </p:txBody>
      </p:sp>
    </p:spTree>
    <p:extLst>
      <p:ext uri="{BB962C8B-B14F-4D97-AF65-F5344CB8AC3E}">
        <p14:creationId xmlns:p14="http://schemas.microsoft.com/office/powerpoint/2010/main" val="1434815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542330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C8B027-1C21-437D-86A8-7A2B68AE7117}" type="slidenum">
              <a:rPr lang="en-US" smtClean="0"/>
              <a:t>5</a:t>
            </a:fld>
            <a:endParaRPr lang="en-US"/>
          </a:p>
        </p:txBody>
      </p:sp>
    </p:spTree>
    <p:extLst>
      <p:ext uri="{BB962C8B-B14F-4D97-AF65-F5344CB8AC3E}">
        <p14:creationId xmlns:p14="http://schemas.microsoft.com/office/powerpoint/2010/main" val="64806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99057-7504-9FA8-5B85-C518CCCC8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77755-9E27-19B4-D2D6-90BFBD5D78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499659-FBC5-959A-D563-09979E9AFE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439874-FA1A-14B3-94C9-7FEBDE5BC478}"/>
              </a:ext>
            </a:extLst>
          </p:cNvPr>
          <p:cNvSpPr>
            <a:spLocks noGrp="1"/>
          </p:cNvSpPr>
          <p:nvPr>
            <p:ph type="sldNum" sz="quarter" idx="10"/>
          </p:nvPr>
        </p:nvSpPr>
        <p:spPr/>
        <p:txBody>
          <a:bodyPr/>
          <a:lstStyle/>
          <a:p>
            <a:fld id="{1CC8B027-1C21-437D-86A8-7A2B68AE7117}" type="slidenum">
              <a:rPr lang="en-US" smtClean="0"/>
              <a:t>5</a:t>
            </a:fld>
            <a:endParaRPr lang="en-US"/>
          </a:p>
        </p:txBody>
      </p:sp>
    </p:spTree>
    <p:extLst>
      <p:ext uri="{BB962C8B-B14F-4D97-AF65-F5344CB8AC3E}">
        <p14:creationId xmlns:p14="http://schemas.microsoft.com/office/powerpoint/2010/main" val="2889082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1639430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CTAs are a particularly important chapter in African American history and U.S. education</a:t>
            </a:r>
            <a:r>
              <a:rPr lang="en-US" dirty="0">
                <a:effectLst/>
              </a:rPr>
              <a:t> </a:t>
            </a:r>
          </a:p>
        </p:txBody>
      </p:sp>
      <p:sp>
        <p:nvSpPr>
          <p:cNvPr id="4" name="Slide Number Placeholder 3"/>
          <p:cNvSpPr>
            <a:spLocks noGrp="1"/>
          </p:cNvSpPr>
          <p:nvPr>
            <p:ph type="sldNum" sz="quarter" idx="5"/>
          </p:nvPr>
        </p:nvSpPr>
        <p:spPr/>
        <p:txBody>
          <a:bodyPr/>
          <a:lstStyle/>
          <a:p>
            <a:fld id="{63E3F147-1CA1-E14B-878D-72AD8358BB48}" type="slidenum">
              <a:rPr lang="en-US" smtClean="0"/>
              <a:t>2</a:t>
            </a:fld>
            <a:endParaRPr lang="en-US"/>
          </a:p>
        </p:txBody>
      </p:sp>
    </p:spTree>
    <p:extLst>
      <p:ext uri="{BB962C8B-B14F-4D97-AF65-F5344CB8AC3E}">
        <p14:creationId xmlns:p14="http://schemas.microsoft.com/office/powerpoint/2010/main" val="3293027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r>
              <a:rPr lang="en-US" sz="1800" dirty="0">
                <a:effectLst/>
                <a:latin typeface="Aptos" panose="020B0004020202020204" pitchFamily="34" charset="0"/>
                <a:ea typeface="Aptos" panose="020B0004020202020204" pitchFamily="34" charset="0"/>
                <a:cs typeface="Times New Roman" panose="02020603050405020304" pitchFamily="18" charset="0"/>
              </a:rPr>
              <a:t>Black education associations thus served as a professional defense against institutional racism. </a:t>
            </a:r>
          </a:p>
        </p:txBody>
      </p:sp>
      <p:sp>
        <p:nvSpPr>
          <p:cNvPr id="4" name="Slide Number Placeholder 3"/>
          <p:cNvSpPr>
            <a:spLocks noGrp="1"/>
          </p:cNvSpPr>
          <p:nvPr>
            <p:ph type="sldNum" sz="quarter" idx="5"/>
          </p:nvPr>
        </p:nvSpPr>
        <p:spPr/>
        <p:txBody>
          <a:bodyPr/>
          <a:lstStyle/>
          <a:p>
            <a:fld id="{63E3F147-1CA1-E14B-878D-72AD8358BB48}" type="slidenum">
              <a:rPr lang="en-US" smtClean="0"/>
              <a:t>3</a:t>
            </a:fld>
            <a:endParaRPr lang="en-US"/>
          </a:p>
        </p:txBody>
      </p:sp>
    </p:spTree>
    <p:extLst>
      <p:ext uri="{BB962C8B-B14F-4D97-AF65-F5344CB8AC3E}">
        <p14:creationId xmlns:p14="http://schemas.microsoft.com/office/powerpoint/2010/main" val="879681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2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2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2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2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a:p>
            <a:endParaRPr lang="en-US" dirty="0"/>
          </a:p>
        </p:txBody>
      </p:sp>
      <p:sp>
        <p:nvSpPr>
          <p:cNvPr id="4" name="Slide Number Placeholder 3"/>
          <p:cNvSpPr>
            <a:spLocks noGrp="1"/>
          </p:cNvSpPr>
          <p:nvPr>
            <p:ph type="sldNum" sz="quarter" idx="5"/>
          </p:nvPr>
        </p:nvSpPr>
        <p:spPr/>
        <p:txBody>
          <a:bodyPr/>
          <a:lstStyle/>
          <a:p>
            <a:fld id="{63E3F147-1CA1-E14B-878D-72AD8358BB48}" type="slidenum">
              <a:rPr lang="en-US" smtClean="0"/>
              <a:t>4</a:t>
            </a:fld>
            <a:endParaRPr lang="en-US"/>
          </a:p>
        </p:txBody>
      </p:sp>
    </p:spTree>
    <p:extLst>
      <p:ext uri="{BB962C8B-B14F-4D97-AF65-F5344CB8AC3E}">
        <p14:creationId xmlns:p14="http://schemas.microsoft.com/office/powerpoint/2010/main" val="3496776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effectLst/>
                <a:latin typeface="Aptos" panose="020B0004020202020204" pitchFamily="34" charset="0"/>
                <a:ea typeface="Aptos" panose="020B0004020202020204" pitchFamily="34" charset="0"/>
                <a:cs typeface="Times New Roman" panose="02020603050405020304" pitchFamily="18" charset="0"/>
              </a:rPr>
              <a:t>https://</a:t>
            </a:r>
            <a:r>
              <a:rPr lang="en-US" sz="1800" dirty="0" err="1">
                <a:effectLst/>
                <a:latin typeface="Aptos" panose="020B0004020202020204" pitchFamily="34" charset="0"/>
                <a:ea typeface="Aptos" panose="020B0004020202020204" pitchFamily="34" charset="0"/>
                <a:cs typeface="Times New Roman" panose="02020603050405020304" pitchFamily="18" charset="0"/>
              </a:rPr>
              <a:t>curiosity.lib.harvard.edu</a:t>
            </a:r>
            <a:r>
              <a:rPr lang="en-US" sz="1800" dirty="0">
                <a:effectLst/>
                <a:latin typeface="Aptos" panose="020B0004020202020204" pitchFamily="34" charset="0"/>
                <a:ea typeface="Aptos" panose="020B0004020202020204" pitchFamily="34" charset="0"/>
                <a:cs typeface="Times New Roman" panose="02020603050405020304" pitchFamily="18" charset="0"/>
              </a:rPr>
              <a:t>/black-teacher-archive</a:t>
            </a:r>
          </a:p>
          <a:p>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r>
              <a:rPr lang="en-US" sz="1800" dirty="0">
                <a:effectLst/>
                <a:latin typeface="Aptos" panose="020B0004020202020204" pitchFamily="34" charset="0"/>
                <a:ea typeface="Aptos" panose="020B0004020202020204" pitchFamily="34" charset="0"/>
                <a:cs typeface="Times New Roman" panose="02020603050405020304" pitchFamily="18" charset="0"/>
              </a:rPr>
              <a:t>Dr. Hope recognized educators as professionals who "have the power" </a:t>
            </a:r>
            <a:endParaRPr lang="en-US" dirty="0"/>
          </a:p>
        </p:txBody>
      </p:sp>
      <p:sp>
        <p:nvSpPr>
          <p:cNvPr id="4" name="Slide Number Placeholder 3"/>
          <p:cNvSpPr>
            <a:spLocks noGrp="1"/>
          </p:cNvSpPr>
          <p:nvPr>
            <p:ph type="sldNum" sz="quarter" idx="5"/>
          </p:nvPr>
        </p:nvSpPr>
        <p:spPr/>
        <p:txBody>
          <a:bodyPr/>
          <a:lstStyle/>
          <a:p>
            <a:fld id="{63E3F147-1CA1-E14B-878D-72AD8358BB48}" type="slidenum">
              <a:rPr lang="en-US" smtClean="0"/>
              <a:t>5</a:t>
            </a:fld>
            <a:endParaRPr lang="en-US"/>
          </a:p>
        </p:txBody>
      </p:sp>
    </p:spTree>
    <p:extLst>
      <p:ext uri="{BB962C8B-B14F-4D97-AF65-F5344CB8AC3E}">
        <p14:creationId xmlns:p14="http://schemas.microsoft.com/office/powerpoint/2010/main" val="859658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6</a:t>
            </a:fld>
            <a:endParaRPr lang="en-US"/>
          </a:p>
        </p:txBody>
      </p:sp>
    </p:spTree>
    <p:extLst>
      <p:ext uri="{BB962C8B-B14F-4D97-AF65-F5344CB8AC3E}">
        <p14:creationId xmlns:p14="http://schemas.microsoft.com/office/powerpoint/2010/main" val="2948375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7</a:t>
            </a:fld>
            <a:endParaRPr lang="en-US"/>
          </a:p>
        </p:txBody>
      </p:sp>
    </p:spTree>
    <p:extLst>
      <p:ext uri="{BB962C8B-B14F-4D97-AF65-F5344CB8AC3E}">
        <p14:creationId xmlns:p14="http://schemas.microsoft.com/office/powerpoint/2010/main" val="2973860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8</a:t>
            </a:fld>
            <a:endParaRPr lang="en-US"/>
          </a:p>
        </p:txBody>
      </p:sp>
    </p:spTree>
    <p:extLst>
      <p:ext uri="{BB962C8B-B14F-4D97-AF65-F5344CB8AC3E}">
        <p14:creationId xmlns:p14="http://schemas.microsoft.com/office/powerpoint/2010/main" val="3282387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9</a:t>
            </a:fld>
            <a:endParaRPr lang="en-US"/>
          </a:p>
        </p:txBody>
      </p:sp>
    </p:spTree>
    <p:extLst>
      <p:ext uri="{BB962C8B-B14F-4D97-AF65-F5344CB8AC3E}">
        <p14:creationId xmlns:p14="http://schemas.microsoft.com/office/powerpoint/2010/main" val="1716102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10</a:t>
            </a:fld>
            <a:endParaRPr lang="en-US"/>
          </a:p>
        </p:txBody>
      </p:sp>
    </p:spTree>
    <p:extLst>
      <p:ext uri="{BB962C8B-B14F-4D97-AF65-F5344CB8AC3E}">
        <p14:creationId xmlns:p14="http://schemas.microsoft.com/office/powerpoint/2010/main" val="3206317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11</a:t>
            </a:fld>
            <a:endParaRPr lang="en-US"/>
          </a:p>
        </p:txBody>
      </p:sp>
    </p:spTree>
    <p:extLst>
      <p:ext uri="{BB962C8B-B14F-4D97-AF65-F5344CB8AC3E}">
        <p14:creationId xmlns:p14="http://schemas.microsoft.com/office/powerpoint/2010/main" val="1391354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=z4UARsqclMU</a:t>
            </a:r>
          </a:p>
          <a:p>
            <a:endParaRPr lang="en-US" dirty="0"/>
          </a:p>
        </p:txBody>
      </p:sp>
      <p:sp>
        <p:nvSpPr>
          <p:cNvPr id="4" name="Slide Number Placeholder 3"/>
          <p:cNvSpPr>
            <a:spLocks noGrp="1"/>
          </p:cNvSpPr>
          <p:nvPr>
            <p:ph type="sldNum" sz="quarter" idx="5"/>
          </p:nvPr>
        </p:nvSpPr>
        <p:spPr/>
        <p:txBody>
          <a:bodyPr/>
          <a:lstStyle/>
          <a:p>
            <a:fld id="{63E3F147-1CA1-E14B-878D-72AD8358BB48}" type="slidenum">
              <a:rPr lang="en-US" smtClean="0"/>
              <a:t>12</a:t>
            </a:fld>
            <a:endParaRPr lang="en-US"/>
          </a:p>
        </p:txBody>
      </p:sp>
    </p:spTree>
    <p:extLst>
      <p:ext uri="{BB962C8B-B14F-4D97-AF65-F5344CB8AC3E}">
        <p14:creationId xmlns:p14="http://schemas.microsoft.com/office/powerpoint/2010/main" val="3615893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13</a:t>
            </a:fld>
            <a:endParaRPr lang="en-US"/>
          </a:p>
        </p:txBody>
      </p:sp>
    </p:spTree>
    <p:extLst>
      <p:ext uri="{BB962C8B-B14F-4D97-AF65-F5344CB8AC3E}">
        <p14:creationId xmlns:p14="http://schemas.microsoft.com/office/powerpoint/2010/main" val="2663906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https://</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www.investopedia.com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/financial-edge/0113/the-history-of-unions-in-the-united-states.aspx#toc-the-rise-of-labor-unions-in-the-us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dirty="0"/>
              <a:t>https://</a:t>
            </a:r>
            <a:r>
              <a:rPr lang="en-US" dirty="0" err="1"/>
              <a:t>www.history.com</a:t>
            </a:r>
            <a:r>
              <a:rPr lang="en-US" dirty="0"/>
              <a:t>/topics/black-history/pullman-porters</a:t>
            </a:r>
          </a:p>
        </p:txBody>
      </p:sp>
      <p:sp>
        <p:nvSpPr>
          <p:cNvPr id="4" name="Slide Number Placeholder 3"/>
          <p:cNvSpPr>
            <a:spLocks noGrp="1"/>
          </p:cNvSpPr>
          <p:nvPr>
            <p:ph type="sldNum" sz="quarter" idx="5"/>
          </p:nvPr>
        </p:nvSpPr>
        <p:spPr/>
        <p:txBody>
          <a:bodyPr/>
          <a:lstStyle/>
          <a:p>
            <a:fld id="{63E3F147-1CA1-E14B-878D-72AD8358BB48}" type="slidenum">
              <a:rPr lang="en-US" smtClean="0"/>
              <a:t>14</a:t>
            </a:fld>
            <a:endParaRPr lang="en-US"/>
          </a:p>
        </p:txBody>
      </p:sp>
    </p:spTree>
    <p:extLst>
      <p:ext uri="{BB962C8B-B14F-4D97-AF65-F5344CB8AC3E}">
        <p14:creationId xmlns:p14="http://schemas.microsoft.com/office/powerpoint/2010/main" val="3283639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www.pbs.org</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/video/look-back-at-pullman-porters-fight-for-labor-rights-iq7hq1/</a:t>
            </a: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r>
              <a:rPr lang="en-US" sz="18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https://</a:t>
            </a:r>
            <a:r>
              <a:rPr lang="en-US" sz="1800" dirty="0" err="1">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www.npca.org</a:t>
            </a:r>
            <a:r>
              <a:rPr lang="en-US" sz="18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/articles/3707-the-women-behind-the-brotherhood</a:t>
            </a:r>
            <a:r>
              <a:rPr lang="en-US" sz="2800" dirty="0">
                <a:effectLst/>
              </a:rPr>
              <a:t> </a:t>
            </a:r>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15</a:t>
            </a:fld>
            <a:endParaRPr lang="en-US"/>
          </a:p>
        </p:txBody>
      </p:sp>
    </p:spTree>
    <p:extLst>
      <p:ext uri="{BB962C8B-B14F-4D97-AF65-F5344CB8AC3E}">
        <p14:creationId xmlns:p14="http://schemas.microsoft.com/office/powerpoint/2010/main" val="3533834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16</a:t>
            </a:fld>
            <a:endParaRPr lang="en-US"/>
          </a:p>
        </p:txBody>
      </p:sp>
    </p:spTree>
    <p:extLst>
      <p:ext uri="{BB962C8B-B14F-4D97-AF65-F5344CB8AC3E}">
        <p14:creationId xmlns:p14="http://schemas.microsoft.com/office/powerpoint/2010/main" val="3453828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17</a:t>
            </a:fld>
            <a:endParaRPr lang="en-US"/>
          </a:p>
        </p:txBody>
      </p:sp>
    </p:spTree>
    <p:extLst>
      <p:ext uri="{BB962C8B-B14F-4D97-AF65-F5344CB8AC3E}">
        <p14:creationId xmlns:p14="http://schemas.microsoft.com/office/powerpoint/2010/main" val="28654551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18</a:t>
            </a:fld>
            <a:endParaRPr lang="en-US"/>
          </a:p>
        </p:txBody>
      </p:sp>
    </p:spTree>
    <p:extLst>
      <p:ext uri="{BB962C8B-B14F-4D97-AF65-F5344CB8AC3E}">
        <p14:creationId xmlns:p14="http://schemas.microsoft.com/office/powerpoint/2010/main" val="3620007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19</a:t>
            </a:fld>
            <a:endParaRPr lang="en-US"/>
          </a:p>
        </p:txBody>
      </p:sp>
    </p:spTree>
    <p:extLst>
      <p:ext uri="{BB962C8B-B14F-4D97-AF65-F5344CB8AC3E}">
        <p14:creationId xmlns:p14="http://schemas.microsoft.com/office/powerpoint/2010/main" val="1006411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are your people? What are the values that you share? What change would you want to make if you had all the power you needed?</a:t>
            </a:r>
          </a:p>
        </p:txBody>
      </p:sp>
      <p:sp>
        <p:nvSpPr>
          <p:cNvPr id="4" name="Slide Number Placeholder 3"/>
          <p:cNvSpPr>
            <a:spLocks noGrp="1"/>
          </p:cNvSpPr>
          <p:nvPr>
            <p:ph type="sldNum" sz="quarter" idx="5"/>
          </p:nvPr>
        </p:nvSpPr>
        <p:spPr/>
        <p:txBody>
          <a:bodyPr/>
          <a:lstStyle/>
          <a:p>
            <a:fld id="{63E3F147-1CA1-E14B-878D-72AD8358BB48}" type="slidenum">
              <a:rPr lang="en-US" smtClean="0"/>
              <a:t>30</a:t>
            </a:fld>
            <a:endParaRPr lang="en-US"/>
          </a:p>
        </p:txBody>
      </p:sp>
    </p:spTree>
    <p:extLst>
      <p:ext uri="{BB962C8B-B14F-4D97-AF65-F5344CB8AC3E}">
        <p14:creationId xmlns:p14="http://schemas.microsoft.com/office/powerpoint/2010/main" val="1993222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32</a:t>
            </a:fld>
            <a:endParaRPr lang="en-US"/>
          </a:p>
        </p:txBody>
      </p:sp>
    </p:spTree>
    <p:extLst>
      <p:ext uri="{BB962C8B-B14F-4D97-AF65-F5344CB8AC3E}">
        <p14:creationId xmlns:p14="http://schemas.microsoft.com/office/powerpoint/2010/main" val="3442345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F8F70-977A-0212-3DBA-429F145951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10B008-B8FE-1079-2A73-202852841D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0CE3E8-EFC9-6992-4F11-2D10D61393AD}"/>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5" name="Footer Placeholder 4">
            <a:extLst>
              <a:ext uri="{FF2B5EF4-FFF2-40B4-BE49-F238E27FC236}">
                <a16:creationId xmlns:a16="http://schemas.microsoft.com/office/drawing/2014/main" id="{E282CEDA-90B0-3446-DBED-8EA14443F9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6D2D1-0F82-725B-3227-87B8C2E15B4C}"/>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025503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2AB86-BA75-39FD-6C60-BC7DA11D0E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6D7955-70CE-A73A-73D8-A02257C59A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586AB-D3B9-66EC-D8DF-D25D789D09EF}"/>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5" name="Footer Placeholder 4">
            <a:extLst>
              <a:ext uri="{FF2B5EF4-FFF2-40B4-BE49-F238E27FC236}">
                <a16:creationId xmlns:a16="http://schemas.microsoft.com/office/drawing/2014/main" id="{E46DEFE0-167B-1ED5-F7FE-E24B5FCC9E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767F36-90A2-1FD9-F663-C408D3614296}"/>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514642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82E86-9A43-BE8E-506A-8D85AF23FF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A57A08-5FF9-108B-575E-BC84D352A2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5FE01E-259F-D1A0-99B4-485E6A56B87D}"/>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5" name="Footer Placeholder 4">
            <a:extLst>
              <a:ext uri="{FF2B5EF4-FFF2-40B4-BE49-F238E27FC236}">
                <a16:creationId xmlns:a16="http://schemas.microsoft.com/office/drawing/2014/main" id="{BCF1ABCE-2FEF-AE32-FC78-708F43A89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5F5D1-CB70-9E88-52FA-62A4E95DD6CD}"/>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947379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729A6-91C4-2672-F398-B2E82BEE15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192A99-ABEF-5A95-0AE6-A498A75FD3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987063-2A9E-52DF-8639-FE93BF1F73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680E1E-AA74-B4E3-6CF5-19BA9D020A94}"/>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6" name="Footer Placeholder 5">
            <a:extLst>
              <a:ext uri="{FF2B5EF4-FFF2-40B4-BE49-F238E27FC236}">
                <a16:creationId xmlns:a16="http://schemas.microsoft.com/office/drawing/2014/main" id="{03F38355-F87D-61AF-482D-9C4D1EE6E0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F0AF7C-F08B-1ED5-4723-78060173A3CF}"/>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1923623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D77BC-756F-5811-3AEF-2068CCA63C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39ECCF-CDB6-80CF-E637-C71B039FFA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B908D7-00D3-B456-8EB1-DA1FDCE569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DDEB8A-97FB-93CD-F180-898085A4C0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AC85B8-DC42-1343-2F10-CCD399FD68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368A09-568C-2865-57E9-28DF47ED17A5}"/>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8" name="Footer Placeholder 7">
            <a:extLst>
              <a:ext uri="{FF2B5EF4-FFF2-40B4-BE49-F238E27FC236}">
                <a16:creationId xmlns:a16="http://schemas.microsoft.com/office/drawing/2014/main" id="{103813D1-1077-EA07-52D4-622B0FB910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6E3553-E47C-D140-2604-D81B37ADCEED}"/>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81768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33D68-FFE3-F613-9C9A-0E26053E3C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D2FE98-E39B-E75D-3146-73D2AA0F50ED}"/>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4" name="Footer Placeholder 3">
            <a:extLst>
              <a:ext uri="{FF2B5EF4-FFF2-40B4-BE49-F238E27FC236}">
                <a16:creationId xmlns:a16="http://schemas.microsoft.com/office/drawing/2014/main" id="{A138BCEB-5CC4-7AB5-76A3-53CED2E8DF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5F0A45-0C97-DD98-9D5E-04255D1B8A31}"/>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635123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80EAF7-D89D-EA46-1458-B00B16DDA05D}"/>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3" name="Footer Placeholder 2">
            <a:extLst>
              <a:ext uri="{FF2B5EF4-FFF2-40B4-BE49-F238E27FC236}">
                <a16:creationId xmlns:a16="http://schemas.microsoft.com/office/drawing/2014/main" id="{0F88E840-E0EA-D48F-6930-813D6E8CA9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38EEF7-6FE9-6D0C-FDA7-1A913E2D5D92}"/>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01547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A8696-6C30-5F5B-35A2-2D373DCB90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4E7CF8-7C4D-64D1-9007-A8B05F0FB5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6A9496-79D2-0AB4-8749-B7E5E1CF57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F276A1-5F13-AB7F-33D3-8E4F4139AB0B}"/>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6" name="Footer Placeholder 5">
            <a:extLst>
              <a:ext uri="{FF2B5EF4-FFF2-40B4-BE49-F238E27FC236}">
                <a16:creationId xmlns:a16="http://schemas.microsoft.com/office/drawing/2014/main" id="{8E15BB06-29C5-2BA4-5B91-41CC2B1F9F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57F12C-9637-43F3-949D-C2FE5865CF05}"/>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282898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47F8-0295-9298-DFE2-6E42A1F3AE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2BD11D-EA31-3594-3668-0B51E2D7A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9A74F2-2552-3259-0F05-047E4AA476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58991D-97FF-DE43-105C-A984EF6FEDF2}"/>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6" name="Footer Placeholder 5">
            <a:extLst>
              <a:ext uri="{FF2B5EF4-FFF2-40B4-BE49-F238E27FC236}">
                <a16:creationId xmlns:a16="http://schemas.microsoft.com/office/drawing/2014/main" id="{3296739C-DC9C-EC1C-35D0-02D1302164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2F5324-E194-699F-D332-382310E9C716}"/>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328519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8FC1-5612-3234-A0B2-28FE4A8882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D013AC-9DDE-1086-871E-4998AC5289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005B46-09E7-B0F0-E423-E3A90B975757}"/>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5" name="Footer Placeholder 4">
            <a:extLst>
              <a:ext uri="{FF2B5EF4-FFF2-40B4-BE49-F238E27FC236}">
                <a16:creationId xmlns:a16="http://schemas.microsoft.com/office/drawing/2014/main" id="{ED65E69B-A194-0C8A-F87D-C925A0EAE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6E68CE-69ED-2864-524A-267040F4B18A}"/>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642856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310A6C-7C83-FCCD-F182-C8C4176592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A4264B-2DD2-1E67-7170-D794212287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8E9A68-F852-767F-D240-BFF17A026CAC}"/>
              </a:ext>
            </a:extLst>
          </p:cNvPr>
          <p:cNvSpPr>
            <a:spLocks noGrp="1"/>
          </p:cNvSpPr>
          <p:nvPr>
            <p:ph type="dt" sz="half" idx="10"/>
          </p:nvPr>
        </p:nvSpPr>
        <p:spPr/>
        <p:txBody>
          <a:bodyPr/>
          <a:lstStyle/>
          <a:p>
            <a:fld id="{9020A819-F949-DC48-9022-91915E2778EF}" type="datetimeFigureOut">
              <a:rPr lang="en-US" smtClean="0"/>
              <a:t>11/9/2025</a:t>
            </a:fld>
            <a:endParaRPr lang="en-US"/>
          </a:p>
        </p:txBody>
      </p:sp>
      <p:sp>
        <p:nvSpPr>
          <p:cNvPr id="5" name="Footer Placeholder 4">
            <a:extLst>
              <a:ext uri="{FF2B5EF4-FFF2-40B4-BE49-F238E27FC236}">
                <a16:creationId xmlns:a16="http://schemas.microsoft.com/office/drawing/2014/main" id="{5C777D15-25B9-8447-9C29-FFCC387456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1339CD-143D-D434-D2DF-77489748D2EB}"/>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425364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8715001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675984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EA30CE-9B2B-AB6B-B5CB-620994BD67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72D5D3-3E83-010C-E038-904DADBF90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96CE21-E437-F3CB-952E-75BC313EBB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020A819-F949-DC48-9022-91915E2778EF}" type="datetimeFigureOut">
              <a:rPr lang="en-US" smtClean="0"/>
              <a:t>11/9/2025</a:t>
            </a:fld>
            <a:endParaRPr lang="en-US"/>
          </a:p>
        </p:txBody>
      </p:sp>
      <p:sp>
        <p:nvSpPr>
          <p:cNvPr id="5" name="Footer Placeholder 4">
            <a:extLst>
              <a:ext uri="{FF2B5EF4-FFF2-40B4-BE49-F238E27FC236}">
                <a16:creationId xmlns:a16="http://schemas.microsoft.com/office/drawing/2014/main" id="{8ADDF087-6906-ED6B-86B9-69E21E84F3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1E5E5A3-2B47-8463-2C3A-7FA9291398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BEFE40-B3F4-4241-AD40-758AF05FCFFB}" type="slidenum">
              <a:rPr lang="en-US" smtClean="0"/>
              <a:t>‹#›</a:t>
            </a:fld>
            <a:endParaRPr lang="en-US"/>
          </a:p>
        </p:txBody>
      </p:sp>
    </p:spTree>
    <p:extLst>
      <p:ext uri="{BB962C8B-B14F-4D97-AF65-F5344CB8AC3E}">
        <p14:creationId xmlns:p14="http://schemas.microsoft.com/office/powerpoint/2010/main" val="2027464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7.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npca.org/articles/3707-the-women-behind-the-brotherhood"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jpeg"/><Relationship Id="rId18" Type="http://schemas.openxmlformats.org/officeDocument/2006/relationships/image" Target="../media/image40.jpg"/><Relationship Id="rId3" Type="http://schemas.openxmlformats.org/officeDocument/2006/relationships/image" Target="../media/image25.jpeg"/><Relationship Id="rId7" Type="http://schemas.openxmlformats.org/officeDocument/2006/relationships/image" Target="../media/image29.jpeg"/><Relationship Id="rId12" Type="http://schemas.openxmlformats.org/officeDocument/2006/relationships/image" Target="../media/image34.jpeg"/><Relationship Id="rId17" Type="http://schemas.openxmlformats.org/officeDocument/2006/relationships/image" Target="../media/image39.jpeg"/><Relationship Id="rId2" Type="http://schemas.openxmlformats.org/officeDocument/2006/relationships/image" Target="../media/image24.png"/><Relationship Id="rId16"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28.jpeg"/><Relationship Id="rId11" Type="http://schemas.openxmlformats.org/officeDocument/2006/relationships/image" Target="../media/image33.png"/><Relationship Id="rId5" Type="http://schemas.openxmlformats.org/officeDocument/2006/relationships/image" Target="../media/image27.jpeg"/><Relationship Id="rId15" Type="http://schemas.openxmlformats.org/officeDocument/2006/relationships/image" Target="../media/image3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 Id="rId14" Type="http://schemas.openxmlformats.org/officeDocument/2006/relationships/image" Target="../media/image36.jpg"/></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6.png"/><Relationship Id="rId7"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customXml" Target="../ink/ink2.xml"/><Relationship Id="rId5" Type="http://schemas.openxmlformats.org/officeDocument/2006/relationships/image" Target="../media/image41.png"/><Relationship Id="rId4" Type="http://schemas.openxmlformats.org/officeDocument/2006/relationships/customXml" Target="../ink/ink1.xml"/><Relationship Id="rId9" Type="http://schemas.openxmlformats.org/officeDocument/2006/relationships/image" Target="../media/image43.png"/></Relationships>
</file>

<file path=ppt/slides/_rels/slide32.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image" Target="../media/image45.png"/><Relationship Id="rId3" Type="http://schemas.openxmlformats.org/officeDocument/2006/relationships/customXml" Target="../ink/ink4.xml"/><Relationship Id="rId7" Type="http://schemas.openxmlformats.org/officeDocument/2006/relationships/customXml" Target="../ink/ink7.xml"/><Relationship Id="rId12" Type="http://schemas.openxmlformats.org/officeDocument/2006/relationships/customXml" Target="../ink/ink12.xm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customXml" Target="../ink/ink6.xml"/><Relationship Id="rId11" Type="http://schemas.openxmlformats.org/officeDocument/2006/relationships/customXml" Target="../ink/ink11.xml"/><Relationship Id="rId5" Type="http://schemas.openxmlformats.org/officeDocument/2006/relationships/customXml" Target="../ink/ink5.xml"/><Relationship Id="rId10" Type="http://schemas.openxmlformats.org/officeDocument/2006/relationships/customXml" Target="../ink/ink10.xml"/><Relationship Id="rId4" Type="http://schemas.openxmlformats.org/officeDocument/2006/relationships/image" Target="../media/image44.png"/><Relationship Id="rId9" Type="http://schemas.openxmlformats.org/officeDocument/2006/relationships/customXml" Target="../ink/ink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6730000" y="639097"/>
            <a:ext cx="4813072" cy="3686015"/>
          </a:xfrm>
        </p:spPr>
        <p:txBody>
          <a:bodyPr vert="horz" lIns="91440" tIns="45720" rIns="91440" bIns="45720" rtlCol="0" anchor="b">
            <a:normAutofit/>
          </a:bodyPr>
          <a:lstStyle/>
          <a:p>
            <a:r>
              <a:rPr lang="en-US" sz="5000" b="1" dirty="0"/>
              <a:t>Organizing to Win on HBCU Campuses </a:t>
            </a:r>
            <a:br>
              <a:rPr lang="en-US" sz="5000" b="1" cap="none" dirty="0"/>
            </a:br>
            <a:br>
              <a:rPr lang="en-US" sz="5000" b="1" dirty="0"/>
            </a:br>
            <a:r>
              <a:rPr lang="en-US" sz="5000" b="1" dirty="0"/>
              <a:t>Session 1</a:t>
            </a:r>
            <a:endParaRPr lang="en-US" sz="5000" b="1" i="1" cap="none" dirty="0"/>
          </a:p>
        </p:txBody>
      </p:sp>
      <p:pic>
        <p:nvPicPr>
          <p:cNvPr id="3" name="Picture 2" descr="Virginia HBCUs Receive $10M for Broadband Expansion">
            <a:extLst>
              <a:ext uri="{FF2B5EF4-FFF2-40B4-BE49-F238E27FC236}">
                <a16:creationId xmlns:a16="http://schemas.microsoft.com/office/drawing/2014/main" id="{A357464F-28C4-171B-2503-750FAC9460E7}"/>
              </a:ext>
            </a:extLst>
          </p:cNvPr>
          <p:cNvPicPr>
            <a:picLocks noChangeAspect="1"/>
          </p:cNvPicPr>
          <p:nvPr/>
        </p:nvPicPr>
        <p:blipFill>
          <a:blip r:embed="rId3"/>
          <a:stretch>
            <a:fillRect/>
          </a:stretch>
        </p:blipFill>
        <p:spPr>
          <a:xfrm>
            <a:off x="633999" y="1740211"/>
            <a:ext cx="5462001" cy="2853895"/>
          </a:xfrm>
          <a:prstGeom prst="rect">
            <a:avLst/>
          </a:prstGeom>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2679373" y="26026"/>
            <a:ext cx="9143934" cy="1109906"/>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900" b="1" dirty="0"/>
              <a:t>Participation and Material Use </a:t>
            </a: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500180" y="1450964"/>
            <a:ext cx="2173420" cy="2483591"/>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2920114" y="1131335"/>
            <a:ext cx="9136024" cy="4654119"/>
          </a:xfrm>
          <a:prstGeom prst="rect">
            <a:avLst/>
          </a:prstGeom>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dirty="0">
                <a:solidFill>
                  <a:schemeClr val="tx1"/>
                </a:solidFill>
                <a:ea typeface="+mj-lt"/>
                <a:cs typeface="+mj-lt"/>
              </a:rPr>
              <a:t>By attending this presentation, you confirm that you are either an NEA affiliate staff person or NEA member in good standing. The information you receive here is only for your use in your capacity as an NEA affiliate staff person or NEA member.</a:t>
            </a:r>
            <a:endParaRPr lang="en-US" sz="2800" dirty="0">
              <a:solidFill>
                <a:schemeClr val="tx1"/>
              </a:solidFill>
              <a:ea typeface="Calibri Light"/>
              <a:cs typeface="Calibri Light"/>
            </a:endParaRPr>
          </a:p>
          <a:p>
            <a:r>
              <a:rPr lang="en-US" sz="2800" dirty="0">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Albert Jones.  Audio/video recording, copying of slides, and the use of AI note-taking tools are prohibited without written consent. Violation of these terms may result in legal action.</a:t>
            </a:r>
            <a:endParaRPr lang="en-US" sz="2800" dirty="0">
              <a:solidFill>
                <a:schemeClr val="tx1"/>
              </a:solidFill>
            </a:endParaRPr>
          </a:p>
          <a:p>
            <a:pPr>
              <a:lnSpc>
                <a:spcPct val="100000"/>
              </a:lnSpc>
            </a:pPr>
            <a:endParaRPr lang="en-US" sz="2800" dirty="0">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290416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6178" y="258958"/>
            <a:ext cx="8422178" cy="919232"/>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900" b="1"/>
              <a:t> NEA Standards of Conduct</a:t>
            </a:r>
            <a:endParaRPr lang="en-US"/>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279" y="1592281"/>
            <a:ext cx="2256321" cy="2642464"/>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7" y="1388218"/>
            <a:ext cx="8963896" cy="4895999"/>
          </a:xfrm>
          <a:prstGeom prst="rect">
            <a:avLst/>
          </a:prstGeom>
          <a:ln>
            <a:noFill/>
          </a:ln>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800" dirty="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2800" dirty="0">
              <a:solidFill>
                <a:schemeClr val="tx1"/>
              </a:solidFill>
              <a:ea typeface="Calibri Light"/>
              <a:cs typeface="Calibri Light"/>
            </a:endParaRPr>
          </a:p>
          <a:p>
            <a:pPr>
              <a:lnSpc>
                <a:spcPct val="100000"/>
              </a:lnSpc>
            </a:pPr>
            <a:endParaRPr lang="en-US" sz="2800">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19010"/>
            <a:ext cx="12192000" cy="68879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37834" y="-8937"/>
            <a:ext cx="11484633" cy="702303"/>
          </a:xfrm>
        </p:spPr>
        <p:txBody>
          <a:bodyPr>
            <a:normAutofit fontScale="90000"/>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137834" y="584616"/>
            <a:ext cx="12054166" cy="5931169"/>
          </a:xfrm>
        </p:spPr>
        <p:txBody>
          <a:bodyPr vert="horz" lIns="0" tIns="45720" rIns="0" bIns="45720" rtlCol="0" anchor="t">
            <a:normAutofit/>
          </a:bodyPr>
          <a:lstStyle/>
          <a:p>
            <a:r>
              <a:rPr lang="en-US" dirty="0"/>
              <a:t>We acknowledge the long history of systemic racism, oppression, and genocide that has shaped the land on which we stand today. This land was once home to Indigenous peoples who lived in harmony with their environment for millennia. Their sacred sites, cultural practices, cultural practices, and deep connections to the land were violently disrupted by colonial policies that sought to erase their existence. The forced removal, displacement, and dispossession of Indigenous communities from their ancestral lands continue to have lasting impacts on their social, cultural, and economic well-being.</a:t>
            </a:r>
          </a:p>
          <a:p>
            <a:r>
              <a:rPr lang="en-US" dirty="0"/>
              <a:t>We also acknowledge the trauma inflicted upon those who were trafficked, forced into servitude, or made undocumented through colonial and federal practices. This includes Indigenous peoples, enslaved Africans, and other marginalized groups who were brought to this land against their will, enduring systemic violence and exploitation.</a:t>
            </a:r>
            <a:endParaRPr lang="en-US"/>
          </a:p>
          <a:p>
            <a:endParaRPr lang="en-US" dirty="0"/>
          </a:p>
          <a:p>
            <a:endParaRPr lang="en-US" dirty="0"/>
          </a:p>
        </p:txBody>
      </p:sp>
    </p:spTree>
    <p:extLst>
      <p:ext uri="{BB962C8B-B14F-4D97-AF65-F5344CB8AC3E}">
        <p14:creationId xmlns:p14="http://schemas.microsoft.com/office/powerpoint/2010/main" val="3129620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C505A-C312-1311-2013-EEEFB6A5120D}"/>
            </a:ext>
          </a:extLst>
        </p:cNvPr>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83756B9-1D6A-97C0-F5D4-34E6A14091A5}"/>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18574"/>
            <a:ext cx="12192000" cy="68951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6E2EA75-4A6A-5292-93F3-D4DC0DB3EFF1}"/>
              </a:ext>
            </a:extLst>
          </p:cNvPr>
          <p:cNvSpPr>
            <a:spLocks noGrp="1"/>
          </p:cNvSpPr>
          <p:nvPr>
            <p:ph type="title"/>
          </p:nvPr>
        </p:nvSpPr>
        <p:spPr>
          <a:xfrm>
            <a:off x="137834" y="-8937"/>
            <a:ext cx="11484633" cy="702303"/>
          </a:xfrm>
        </p:spPr>
        <p:txBody>
          <a:bodyPr>
            <a:normAutofit/>
          </a:bodyPr>
          <a:lstStyle/>
          <a:p>
            <a:r>
              <a:rPr lang="en-US" dirty="0"/>
              <a:t>Honoring This Space - Continued</a:t>
            </a:r>
          </a:p>
        </p:txBody>
      </p:sp>
      <p:sp>
        <p:nvSpPr>
          <p:cNvPr id="3" name="Content Placeholder 2">
            <a:extLst>
              <a:ext uri="{FF2B5EF4-FFF2-40B4-BE49-F238E27FC236}">
                <a16:creationId xmlns:a16="http://schemas.microsoft.com/office/drawing/2014/main" id="{BFDBD437-3D5E-963F-7C0D-1E30FAC6C5DE}"/>
              </a:ext>
            </a:extLst>
          </p:cNvPr>
          <p:cNvSpPr>
            <a:spLocks noGrp="1"/>
          </p:cNvSpPr>
          <p:nvPr>
            <p:ph idx="1"/>
          </p:nvPr>
        </p:nvSpPr>
        <p:spPr>
          <a:xfrm>
            <a:off x="137834" y="829544"/>
            <a:ext cx="12054166" cy="5686241"/>
          </a:xfrm>
        </p:spPr>
        <p:txBody>
          <a:bodyPr vert="horz" lIns="0" tIns="45720" rIns="0" bIns="45720" rtlCol="0" anchor="t">
            <a:normAutofit/>
          </a:bodyPr>
          <a:lstStyle/>
          <a:p>
            <a:r>
              <a:rPr lang="en-US" dirty="0"/>
              <a:t>We recognize that the United States was built on the backs of enslaved Black people, whose labor and sacrifices were exploited to build the foundations of this nation. The contributions of enslaved Black people, along with the struggles and perseverance of other immigrant communities throughout history, have been essential to the development of this country. Yet, their labor and humanity were often dehumanized, and their rights stripped away, perpetuating cycles of inequality and injustice that persist today.</a:t>
            </a:r>
          </a:p>
          <a:p>
            <a:r>
              <a:rPr lang="en-US" dirty="0"/>
              <a:t>We stand in solidarity with the ongoing efforts of Indigenous peoples, Black communities, and all marginalized groups fighting for justice, reparations, and the healing of the wounds inflicted by these histories of colonization, enslavement, and systemic oppression. We are committed to learning, unlearning, and working towards a more just, equitable, and inclusive future.</a:t>
            </a:r>
          </a:p>
          <a:p>
            <a:endParaRPr lang="en-US" dirty="0"/>
          </a:p>
        </p:txBody>
      </p:sp>
    </p:spTree>
    <p:extLst>
      <p:ext uri="{BB962C8B-B14F-4D97-AF65-F5344CB8AC3E}">
        <p14:creationId xmlns:p14="http://schemas.microsoft.com/office/powerpoint/2010/main" val="11583917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dirty="0">
                <a:solidFill>
                  <a:schemeClr val="tx1">
                    <a:lumMod val="65000"/>
                    <a:lumOff val="35000"/>
                  </a:schemeClr>
                </a:solidFill>
                <a:latin typeface="Arial"/>
                <a:cs typeface="Arial"/>
              </a:rPr>
              <a:t>Overview Of Tonight’s Session</a:t>
            </a:r>
          </a:p>
        </p:txBody>
      </p:sp>
      <p:sp>
        <p:nvSpPr>
          <p:cNvPr id="48" name="Shape 48"/>
          <p:cNvSpPr txBox="1">
            <a:spLocks noGrp="1"/>
          </p:cNvSpPr>
          <p:nvPr>
            <p:ph type="body" idx="1"/>
          </p:nvPr>
        </p:nvSpPr>
        <p:spPr>
          <a:xfrm>
            <a:off x="252249" y="1486298"/>
            <a:ext cx="7934003" cy="4732333"/>
          </a:xfrm>
          <a:prstGeom prst="rect">
            <a:avLst/>
          </a:prstGeom>
          <a:ln>
            <a:noFill/>
          </a:ln>
        </p:spPr>
        <p:txBody>
          <a:bodyPr lIns="121897" tIns="121897" rIns="121897" bIns="121897" anchor="t" anchorCtr="0">
            <a:noAutofit/>
          </a:bodyPr>
          <a:lstStyle/>
          <a:p>
            <a:pPr>
              <a:buFont typeface="Arial" panose="020F0502020204030204" pitchFamily="34" charset="0"/>
              <a:buChar char="•"/>
            </a:pPr>
            <a:r>
              <a:rPr lang="en-US" sz="3600" dirty="0">
                <a:solidFill>
                  <a:schemeClr val="tx1">
                    <a:lumMod val="65000"/>
                    <a:lumOff val="35000"/>
                  </a:schemeClr>
                </a:solidFill>
                <a:ea typeface="+mn-lt"/>
                <a:cs typeface="+mn-lt"/>
              </a:rPr>
              <a:t>Explore the legacy of Black Teachers Associations and labor unions.</a:t>
            </a:r>
            <a:endParaRPr lang="en-US" dirty="0">
              <a:solidFill>
                <a:schemeClr val="tx1">
                  <a:lumMod val="65000"/>
                  <a:lumOff val="35000"/>
                </a:schemeClr>
              </a:solidFill>
              <a:ea typeface="+mn-lt"/>
              <a:cs typeface="+mn-lt"/>
            </a:endParaRPr>
          </a:p>
          <a:p>
            <a:pPr>
              <a:buFont typeface="Arial" panose="020F0502020204030204" pitchFamily="34" charset="0"/>
              <a:buChar char="•"/>
            </a:pPr>
            <a:endParaRPr lang="en-US" sz="3600" dirty="0">
              <a:solidFill>
                <a:schemeClr val="tx1">
                  <a:lumMod val="65000"/>
                  <a:lumOff val="35000"/>
                </a:schemeClr>
              </a:solidFill>
              <a:ea typeface="+mn-lt"/>
              <a:cs typeface="+mn-lt"/>
            </a:endParaRPr>
          </a:p>
          <a:p>
            <a:pPr>
              <a:buFont typeface="Arial" panose="020F0502020204030204" pitchFamily="34" charset="0"/>
              <a:buChar char="•"/>
            </a:pPr>
            <a:r>
              <a:rPr lang="en-US" sz="3600" dirty="0">
                <a:solidFill>
                  <a:schemeClr val="tx1">
                    <a:lumMod val="65000"/>
                    <a:lumOff val="35000"/>
                  </a:schemeClr>
                </a:solidFill>
                <a:ea typeface="+mn-lt"/>
                <a:cs typeface="+mn-lt"/>
              </a:rPr>
              <a:t>Connect historical leadership to current organizing needs on HBCU campuses.</a:t>
            </a:r>
            <a:br>
              <a:rPr lang="en-US" sz="3600" dirty="0">
                <a:solidFill>
                  <a:schemeClr val="tx1">
                    <a:lumMod val="65000"/>
                    <a:lumOff val="35000"/>
                  </a:schemeClr>
                </a:solidFill>
              </a:rPr>
            </a:br>
            <a:endParaRPr lang="en-US" sz="3600" dirty="0">
              <a:solidFill>
                <a:schemeClr val="tx1">
                  <a:lumMod val="65000"/>
                  <a:lumOff val="35000"/>
                </a:schemeClr>
              </a:solidFill>
            </a:endParaRPr>
          </a:p>
          <a:p>
            <a:pPr>
              <a:buFont typeface="Arial" panose="020F0502020204030204" pitchFamily="34" charset="0"/>
              <a:buChar char="•"/>
            </a:pPr>
            <a:r>
              <a:rPr lang="en-US" sz="3600" dirty="0">
                <a:solidFill>
                  <a:schemeClr val="tx1">
                    <a:lumMod val="65000"/>
                    <a:lumOff val="35000"/>
                  </a:schemeClr>
                </a:solidFill>
              </a:rPr>
              <a:t>Identify a team for the organizing efforts you want to lead.</a:t>
            </a:r>
            <a:endParaRPr lang="en-US">
              <a:solidFill>
                <a:schemeClr val="tx1">
                  <a:lumMod val="65000"/>
                  <a:lumOff val="35000"/>
                </a:schemeClr>
              </a:solidFill>
            </a:endParaRP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0431" y="2956690"/>
            <a:ext cx="3141969" cy="3676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31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E5113-A072-EC61-5D01-628CB2115B3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4A491B6-7DC6-084F-F1FC-87FB37B23363}"/>
              </a:ext>
            </a:extLst>
          </p:cNvPr>
          <p:cNvSpPr>
            <a:spLocks noGrp="1"/>
          </p:cNvSpPr>
          <p:nvPr>
            <p:ph type="body" idx="1"/>
          </p:nvPr>
        </p:nvSpPr>
        <p:spPr>
          <a:xfrm>
            <a:off x="609600" y="2412759"/>
            <a:ext cx="5366658" cy="4142074"/>
          </a:xfrm>
        </p:spPr>
        <p:txBody>
          <a:bodyPr/>
          <a:lstStyle/>
          <a:p>
            <a:pPr marL="0" indent="0">
              <a:buNone/>
            </a:pPr>
            <a:r>
              <a:rPr lang="en-US" sz="3600" dirty="0"/>
              <a:t>Next Session is December 2nd, 6:00 to 7:00 PM ET</a:t>
            </a:r>
          </a:p>
          <a:p>
            <a:pPr marL="0" indent="0">
              <a:buNone/>
            </a:pPr>
            <a:endParaRPr lang="en-US" sz="3600" dirty="0"/>
          </a:p>
          <a:p>
            <a:pPr marL="0" indent="0">
              <a:buNone/>
            </a:pPr>
            <a:r>
              <a:rPr lang="en-US" sz="3600" dirty="0"/>
              <a:t>Make sure it is on your calendar and invite a team to come with you!</a:t>
            </a:r>
          </a:p>
        </p:txBody>
      </p:sp>
      <p:pic>
        <p:nvPicPr>
          <p:cNvPr id="4" name="Picture 3" descr="A calendar with blue circles&#10;&#10;AI-generated content may be incorrect.">
            <a:extLst>
              <a:ext uri="{FF2B5EF4-FFF2-40B4-BE49-F238E27FC236}">
                <a16:creationId xmlns:a16="http://schemas.microsoft.com/office/drawing/2014/main" id="{F68A6F72-0277-ABE9-97A2-F29D12999941}"/>
              </a:ext>
            </a:extLst>
          </p:cNvPr>
          <p:cNvPicPr>
            <a:picLocks noChangeAspect="1"/>
          </p:cNvPicPr>
          <p:nvPr/>
        </p:nvPicPr>
        <p:blipFill>
          <a:blip r:embed="rId2"/>
          <a:stretch>
            <a:fillRect/>
          </a:stretch>
        </p:blipFill>
        <p:spPr>
          <a:xfrm>
            <a:off x="6599014" y="278134"/>
            <a:ext cx="5497332" cy="6383716"/>
          </a:xfrm>
          <a:prstGeom prst="rect">
            <a:avLst/>
          </a:prstGeom>
        </p:spPr>
      </p:pic>
      <p:pic>
        <p:nvPicPr>
          <p:cNvPr id="5" name="Picture 4" descr="A close-up of black text&#10;&#10;AI-generated content may be incorrect.">
            <a:extLst>
              <a:ext uri="{FF2B5EF4-FFF2-40B4-BE49-F238E27FC236}">
                <a16:creationId xmlns:a16="http://schemas.microsoft.com/office/drawing/2014/main" id="{0D7E5CCD-0586-E236-AC22-E752F889C000}"/>
              </a:ext>
            </a:extLst>
          </p:cNvPr>
          <p:cNvPicPr>
            <a:picLocks noChangeAspect="1"/>
          </p:cNvPicPr>
          <p:nvPr/>
        </p:nvPicPr>
        <p:blipFill>
          <a:blip r:embed="rId3"/>
          <a:stretch>
            <a:fillRect/>
          </a:stretch>
        </p:blipFill>
        <p:spPr>
          <a:xfrm>
            <a:off x="-151951" y="170543"/>
            <a:ext cx="6397505" cy="1547483"/>
          </a:xfrm>
          <a:prstGeom prst="rect">
            <a:avLst/>
          </a:prstGeom>
        </p:spPr>
      </p:pic>
    </p:spTree>
    <p:extLst>
      <p:ext uri="{BB962C8B-B14F-4D97-AF65-F5344CB8AC3E}">
        <p14:creationId xmlns:p14="http://schemas.microsoft.com/office/powerpoint/2010/main" val="35995365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dirty="0"/>
              <a:t>If you had the power, what is a change that you would want to make ?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1EA310-B669-5CC7-55CC-3FABE1ED9301}"/>
              </a:ext>
            </a:extLst>
          </p:cNvPr>
          <p:cNvSpPr>
            <a:spLocks noGrp="1"/>
          </p:cNvSpPr>
          <p:nvPr>
            <p:ph type="title"/>
          </p:nvPr>
        </p:nvSpPr>
        <p:spPr>
          <a:xfrm>
            <a:off x="737710" y="1656607"/>
            <a:ext cx="5121299" cy="4115723"/>
          </a:xfrm>
        </p:spPr>
        <p:txBody>
          <a:bodyPr vert="horz" lIns="91440" tIns="45720" rIns="91440" bIns="45720" rtlCol="0" anchor="t">
            <a:normAutofit/>
          </a:bodyPr>
          <a:lstStyle/>
          <a:p>
            <a:r>
              <a:rPr lang="en-US" sz="6000" b="1" dirty="0"/>
              <a:t>Who would want to make that change with you?</a:t>
            </a:r>
            <a:r>
              <a:rPr lang="en-US" sz="4800" dirty="0"/>
              <a:t> </a:t>
            </a:r>
          </a:p>
        </p:txBody>
      </p:sp>
      <p:sp>
        <p:nvSpPr>
          <p:cNvPr id="28" name="Rectangle 27">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Group black students Photos - Download ...">
            <a:extLst>
              <a:ext uri="{FF2B5EF4-FFF2-40B4-BE49-F238E27FC236}">
                <a16:creationId xmlns:a16="http://schemas.microsoft.com/office/drawing/2014/main" id="{34055D9B-9A73-F0D1-CDCA-C0C7682905EE}"/>
              </a:ext>
            </a:extLst>
          </p:cNvPr>
          <p:cNvPicPr>
            <a:picLocks noChangeAspect="1"/>
          </p:cNvPicPr>
          <p:nvPr/>
        </p:nvPicPr>
        <p:blipFill>
          <a:blip r:embed="rId2"/>
          <a:srcRect l="9507" r="23948"/>
          <a:stretch>
            <a:fillRect/>
          </a:stretch>
        </p:blipFill>
        <p:spPr>
          <a:xfrm>
            <a:off x="6096000" y="1012536"/>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Tree>
    <p:extLst>
      <p:ext uri="{BB962C8B-B14F-4D97-AF65-F5344CB8AC3E}">
        <p14:creationId xmlns:p14="http://schemas.microsoft.com/office/powerpoint/2010/main" val="2075116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9B415-3E5B-4D08-0628-10FCC7F1C5AC}"/>
              </a:ext>
            </a:extLst>
          </p:cNvPr>
          <p:cNvSpPr>
            <a:spLocks noGrp="1"/>
          </p:cNvSpPr>
          <p:nvPr>
            <p:ph type="ctrTitle"/>
          </p:nvPr>
        </p:nvSpPr>
        <p:spPr>
          <a:xfrm>
            <a:off x="941540" y="973202"/>
            <a:ext cx="10308920" cy="4722313"/>
          </a:xfrm>
          <a:solidFill>
            <a:schemeClr val="tx1"/>
          </a:solidFill>
        </p:spPr>
        <p:txBody>
          <a:bodyPr>
            <a:normAutofit fontScale="90000"/>
          </a:bodyPr>
          <a:lstStyle/>
          <a:p>
            <a:r>
              <a:rPr lang="en-US" dirty="0">
                <a:solidFill>
                  <a:schemeClr val="bg1"/>
                </a:solidFill>
                <a:latin typeface="Cooper Black" panose="0208090404030B020404" pitchFamily="18" charset="77"/>
              </a:rPr>
              <a:t>UNIONISM</a:t>
            </a:r>
            <a:br>
              <a:rPr lang="en-US" dirty="0">
                <a:solidFill>
                  <a:schemeClr val="bg1"/>
                </a:solidFill>
                <a:latin typeface="Cooper Black" panose="0208090404030B020404" pitchFamily="18" charset="77"/>
              </a:rPr>
            </a:br>
            <a:br>
              <a:rPr lang="en-US" dirty="0">
                <a:solidFill>
                  <a:schemeClr val="bg1"/>
                </a:solidFill>
                <a:latin typeface="Cooper Black" panose="0208090404030B020404" pitchFamily="18" charset="77"/>
              </a:rPr>
            </a:br>
            <a:r>
              <a:rPr lang="en-US" dirty="0">
                <a:solidFill>
                  <a:schemeClr val="bg1"/>
                </a:solidFill>
                <a:latin typeface="Cooper Black" panose="0208090404030B020404" pitchFamily="18" charset="77"/>
              </a:rPr>
              <a:t>How HBCUs </a:t>
            </a:r>
            <a:br>
              <a:rPr lang="en-US" dirty="0">
                <a:solidFill>
                  <a:schemeClr val="bg1"/>
                </a:solidFill>
                <a:latin typeface="Cooper Black" panose="0208090404030B020404" pitchFamily="18" charset="77"/>
              </a:rPr>
            </a:br>
            <a:r>
              <a:rPr lang="en-US" dirty="0">
                <a:solidFill>
                  <a:schemeClr val="bg1"/>
                </a:solidFill>
                <a:latin typeface="Cooper Black" panose="0208090404030B020404" pitchFamily="18" charset="77"/>
              </a:rPr>
              <a:t>&amp; </a:t>
            </a:r>
            <a:br>
              <a:rPr lang="en-US" dirty="0">
                <a:solidFill>
                  <a:schemeClr val="bg1"/>
                </a:solidFill>
                <a:latin typeface="Cooper Black" panose="0208090404030B020404" pitchFamily="18" charset="77"/>
              </a:rPr>
            </a:br>
            <a:r>
              <a:rPr lang="en-US" dirty="0">
                <a:solidFill>
                  <a:schemeClr val="bg1"/>
                </a:solidFill>
                <a:latin typeface="Cooper Black" panose="0208090404030B020404" pitchFamily="18" charset="77"/>
              </a:rPr>
              <a:t>Black Teachers Associations Intersect</a:t>
            </a:r>
          </a:p>
        </p:txBody>
      </p:sp>
    </p:spTree>
    <p:extLst>
      <p:ext uri="{BB962C8B-B14F-4D97-AF65-F5344CB8AC3E}">
        <p14:creationId xmlns:p14="http://schemas.microsoft.com/office/powerpoint/2010/main" val="1880328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440267" y="203200"/>
            <a:ext cx="6398522" cy="2016123"/>
          </a:xfrm>
          <a:solidFill>
            <a:schemeClr val="tx1"/>
          </a:solidFill>
        </p:spPr>
        <p:txBody>
          <a:bodyPr>
            <a:normAutofit/>
          </a:bodyPr>
          <a:lstStyle/>
          <a:p>
            <a:pPr algn="ctr"/>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The Birth of</a:t>
            </a:r>
            <a:b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836680" y="2405067"/>
            <a:ext cx="6002110" cy="3729034"/>
          </a:xfrm>
        </p:spPr>
        <p:txBody>
          <a:bodyPr>
            <a:normAutofit/>
          </a:bodyPr>
          <a:lstStyle/>
          <a:p>
            <a:pPr>
              <a:spcBef>
                <a:spcPts val="600"/>
              </a:spcBef>
            </a:pPr>
            <a:r>
              <a:rPr lang="en-US" sz="2000" dirty="0">
                <a:effectLst/>
                <a:latin typeface="Lora" pitchFamily="2" charset="77"/>
                <a:ea typeface="Times New Roman" panose="02020603050405020304" pitchFamily="18" charset="0"/>
                <a:cs typeface="Times New Roman" panose="02020603050405020304" pitchFamily="18" charset="0"/>
              </a:rPr>
              <a:t>Black Teachers Associations were known as Colored Teachers Associations" (CTAs). </a:t>
            </a:r>
          </a:p>
          <a:p>
            <a:pPr>
              <a:spcBef>
                <a:spcPts val="600"/>
              </a:spcBef>
            </a:pPr>
            <a:r>
              <a:rPr lang="en-US" sz="2000" dirty="0">
                <a:latin typeface="Lora" pitchFamily="2" charset="77"/>
                <a:ea typeface="Times New Roman" panose="02020603050405020304" pitchFamily="18" charset="0"/>
                <a:cs typeface="Times New Roman" panose="02020603050405020304" pitchFamily="18" charset="0"/>
              </a:rPr>
              <a:t>T</a:t>
            </a:r>
            <a:r>
              <a:rPr lang="en-US" sz="2000" dirty="0">
                <a:effectLst/>
                <a:latin typeface="Lora" pitchFamily="2" charset="77"/>
                <a:ea typeface="Times New Roman" panose="02020603050405020304" pitchFamily="18" charset="0"/>
                <a:cs typeface="Times New Roman" panose="02020603050405020304" pitchFamily="18" charset="0"/>
              </a:rPr>
              <a:t>he first documented CTA formed in Ohio in 1861.</a:t>
            </a:r>
          </a:p>
          <a:p>
            <a:pPr>
              <a:spcBef>
                <a:spcPts val="600"/>
              </a:spcBef>
            </a:pPr>
            <a:r>
              <a:rPr lang="en-US" sz="2200" dirty="0">
                <a:effectLst/>
                <a:latin typeface="Lora" pitchFamily="2" charset="77"/>
                <a:ea typeface="Aptos" panose="020B0004020202020204" pitchFamily="34" charset="0"/>
              </a:rPr>
              <a:t>The Black teachers </a:t>
            </a:r>
            <a:r>
              <a:rPr lang="en-US" sz="2200" dirty="0">
                <a:effectLst/>
                <a:latin typeface="Lora" pitchFamily="2" charset="77"/>
                <a:ea typeface="Times New Roman" panose="02020603050405020304" pitchFamily="18" charset="0"/>
                <a:cs typeface="Times New Roman" panose="02020603050405020304" pitchFamily="18" charset="0"/>
              </a:rPr>
              <a:t>associations emerged in southern states between 1877 and 1906.</a:t>
            </a:r>
          </a:p>
          <a:p>
            <a:pPr>
              <a:spcBef>
                <a:spcPts val="600"/>
              </a:spcBef>
            </a:pPr>
            <a:r>
              <a:rPr lang="en-US" sz="2000" dirty="0">
                <a:latin typeface="Lora" pitchFamily="2" charset="77"/>
                <a:ea typeface="Times New Roman" panose="02020603050405020304" pitchFamily="18" charset="0"/>
                <a:cs typeface="Times New Roman" panose="02020603050405020304" pitchFamily="18" charset="0"/>
              </a:rPr>
              <a:t>S</a:t>
            </a:r>
            <a:r>
              <a:rPr lang="en-US" sz="2000" dirty="0">
                <a:effectLst/>
                <a:latin typeface="Lora" pitchFamily="2" charset="77"/>
                <a:ea typeface="Times New Roman" panose="02020603050405020304" pitchFamily="18" charset="0"/>
                <a:cs typeface="Times New Roman" panose="02020603050405020304" pitchFamily="18" charset="0"/>
              </a:rPr>
              <a:t>tate-wide associations formed in some Northern and Midwestern states during Jim Crow.</a:t>
            </a:r>
          </a:p>
        </p:txBody>
      </p:sp>
      <p:pic>
        <p:nvPicPr>
          <p:cNvPr id="7" name="Picture 6" descr="A collage of photos of children and adults&#10;&#10;Description automatically generated">
            <a:extLst>
              <a:ext uri="{FF2B5EF4-FFF2-40B4-BE49-F238E27FC236}">
                <a16:creationId xmlns:a16="http://schemas.microsoft.com/office/drawing/2014/main" id="{6E5F214B-32A2-4124-1077-603BE7D21157}"/>
              </a:ext>
            </a:extLst>
          </p:cNvPr>
          <p:cNvPicPr>
            <a:picLocks noChangeAspect="1"/>
          </p:cNvPicPr>
          <p:nvPr/>
        </p:nvPicPr>
        <p:blipFill>
          <a:blip r:embed="rId3"/>
          <a:stretch>
            <a:fillRect/>
          </a:stretch>
        </p:blipFill>
        <p:spPr>
          <a:xfrm>
            <a:off x="7332133" y="0"/>
            <a:ext cx="4859867" cy="6856176"/>
          </a:xfrm>
          <a:prstGeom prst="rect">
            <a:avLst/>
          </a:prstGeom>
        </p:spPr>
      </p:pic>
    </p:spTree>
    <p:extLst>
      <p:ext uri="{BB962C8B-B14F-4D97-AF65-F5344CB8AC3E}">
        <p14:creationId xmlns:p14="http://schemas.microsoft.com/office/powerpoint/2010/main" val="4022692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0"/>
            <a:ext cx="11423737" cy="999067"/>
          </a:xfrm>
          <a:solidFill>
            <a:schemeClr val="tx1"/>
          </a:solidFill>
        </p:spPr>
        <p:txBody>
          <a:bodyPr>
            <a:normAutofit fontScale="90000"/>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 in the South</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169332" y="1117600"/>
            <a:ext cx="12022667" cy="5604933"/>
          </a:xfrm>
        </p:spPr>
        <p:txBody>
          <a:bodyPr>
            <a:noAutofit/>
          </a:bodyPr>
          <a:lstStyle/>
          <a:p>
            <a:pPr algn="l">
              <a:lnSpc>
                <a:spcPct val="110000"/>
              </a:lnSpc>
              <a:spcBef>
                <a:spcPts val="600"/>
              </a:spcBef>
            </a:pPr>
            <a:r>
              <a:rPr lang="en-US" sz="1800" b="0" i="0" u="none" strike="noStrike" dirty="0">
                <a:solidFill>
                  <a:srgbClr val="000000"/>
                </a:solidFill>
                <a:effectLst/>
                <a:latin typeface="Lora" pitchFamily="2" charset="77"/>
              </a:rPr>
              <a:t>The Colored Teachers Associations aimed to enhance the professional development of Black educators and advocate for better funding for Black education.</a:t>
            </a:r>
          </a:p>
          <a:p>
            <a:pPr lvl="1">
              <a:lnSpc>
                <a:spcPct val="110000"/>
              </a:lnSpc>
              <a:spcBef>
                <a:spcPts val="600"/>
              </a:spcBef>
            </a:pPr>
            <a:r>
              <a:rPr lang="en-US" sz="1800" b="1" i="0" u="none" strike="noStrike" dirty="0">
                <a:solidFill>
                  <a:srgbClr val="000000"/>
                </a:solidFill>
                <a:effectLst/>
                <a:latin typeface="Lora" pitchFamily="2" charset="77"/>
              </a:rPr>
              <a:t>North Carolina Teachers Association</a:t>
            </a:r>
            <a:r>
              <a:rPr lang="en-US" sz="1800" b="0" i="0" u="none" strike="noStrike" dirty="0">
                <a:solidFill>
                  <a:srgbClr val="000000"/>
                </a:solidFill>
                <a:effectLst/>
                <a:latin typeface="Lora" pitchFamily="2" charset="77"/>
              </a:rPr>
              <a:t>: Opposed pro-Confederate textbooks.</a:t>
            </a:r>
          </a:p>
          <a:p>
            <a:pPr lvl="1">
              <a:lnSpc>
                <a:spcPct val="110000"/>
              </a:lnSpc>
              <a:spcBef>
                <a:spcPts val="600"/>
              </a:spcBef>
            </a:pPr>
            <a:r>
              <a:rPr lang="en-US" sz="1800" b="1" i="0" u="none" strike="noStrike" dirty="0">
                <a:solidFill>
                  <a:srgbClr val="000000"/>
                </a:solidFill>
                <a:effectLst/>
                <a:latin typeface="Lora" pitchFamily="2" charset="77"/>
              </a:rPr>
              <a:t>Alabama State Teachers Associatio</a:t>
            </a:r>
            <a:r>
              <a:rPr lang="en-US" sz="1800" b="1" dirty="0">
                <a:solidFill>
                  <a:srgbClr val="000000"/>
                </a:solidFill>
                <a:latin typeface="Lora" pitchFamily="2" charset="77"/>
              </a:rPr>
              <a:t>n</a:t>
            </a:r>
            <a:r>
              <a:rPr lang="en-US" sz="1800" b="0" i="0" u="none" strike="noStrike" dirty="0">
                <a:solidFill>
                  <a:srgbClr val="000000"/>
                </a:solidFill>
                <a:effectLst/>
                <a:latin typeface="Lora" pitchFamily="2" charset="77"/>
              </a:rPr>
              <a:t>: Condemned inhumane treatment of prisoners; had factions led by Booker T. Washington and William L. Pickens.</a:t>
            </a:r>
          </a:p>
          <a:p>
            <a:pPr lvl="1">
              <a:lnSpc>
                <a:spcPct val="110000"/>
              </a:lnSpc>
              <a:spcBef>
                <a:spcPts val="600"/>
              </a:spcBef>
            </a:pPr>
            <a:r>
              <a:rPr lang="en-US" sz="1800" b="1" i="0" u="none" strike="noStrike" dirty="0">
                <a:solidFill>
                  <a:srgbClr val="000000"/>
                </a:solidFill>
                <a:effectLst/>
                <a:latin typeface="Lora" pitchFamily="2" charset="77"/>
              </a:rPr>
              <a:t>Colored Teachers Associations of Texas</a:t>
            </a:r>
            <a:r>
              <a:rPr lang="en-US" sz="1800" b="0" i="0" u="none" strike="noStrike" dirty="0">
                <a:solidFill>
                  <a:srgbClr val="000000"/>
                </a:solidFill>
                <a:effectLst/>
                <a:latin typeface="Lora" pitchFamily="2" charset="77"/>
              </a:rPr>
              <a:t>: Structured annual meetings to engage political candidates and sponsors of legislation.</a:t>
            </a:r>
          </a:p>
          <a:p>
            <a:pPr lvl="1">
              <a:lnSpc>
                <a:spcPct val="110000"/>
              </a:lnSpc>
              <a:spcBef>
                <a:spcPts val="600"/>
              </a:spcBef>
            </a:pPr>
            <a:r>
              <a:rPr lang="en-US" sz="1800" b="1" i="0" u="none" strike="noStrike" dirty="0">
                <a:solidFill>
                  <a:srgbClr val="000000"/>
                </a:solidFill>
                <a:effectLst/>
                <a:latin typeface="Lora" pitchFamily="2" charset="77"/>
              </a:rPr>
              <a:t>Georgia Teachers and Education Association: </a:t>
            </a:r>
            <a:r>
              <a:rPr lang="en-US" sz="1800" b="0" i="0" u="none" strike="noStrike" dirty="0">
                <a:solidFill>
                  <a:srgbClr val="000000"/>
                </a:solidFill>
                <a:effectLst/>
                <a:latin typeface="Lora" pitchFamily="2" charset="77"/>
              </a:rPr>
              <a:t>In 1894, the Association nearly split over a resolution to endorse Ida B. Wells' anti-lynching campaign.</a:t>
            </a:r>
          </a:p>
          <a:p>
            <a:pPr lvl="1">
              <a:lnSpc>
                <a:spcPct val="110000"/>
              </a:lnSpc>
              <a:spcBef>
                <a:spcPts val="600"/>
              </a:spcBef>
            </a:pPr>
            <a:r>
              <a:rPr lang="en-US" sz="1800" b="1" i="0" u="none" strike="noStrike" dirty="0">
                <a:solidFill>
                  <a:srgbClr val="000000"/>
                </a:solidFill>
                <a:effectLst/>
                <a:latin typeface="Lora" pitchFamily="2" charset="77"/>
              </a:rPr>
              <a:t>Virginia Teachers Association</a:t>
            </a:r>
            <a:r>
              <a:rPr lang="en-US" sz="1800" b="0" i="0" u="none" strike="noStrike" dirty="0">
                <a:solidFill>
                  <a:srgbClr val="000000"/>
                </a:solidFill>
                <a:effectLst/>
                <a:latin typeface="Lora" pitchFamily="2" charset="77"/>
              </a:rPr>
              <a:t>: Established at a summer school for public school teachers in 1887.</a:t>
            </a:r>
          </a:p>
          <a:p>
            <a:pPr lvl="2">
              <a:lnSpc>
                <a:spcPct val="110000"/>
              </a:lnSpc>
              <a:spcBef>
                <a:spcPts val="600"/>
              </a:spcBef>
            </a:pPr>
            <a:r>
              <a:rPr lang="en-US" sz="1800" dirty="0">
                <a:solidFill>
                  <a:srgbClr val="202122"/>
                </a:solidFill>
                <a:effectLst/>
                <a:latin typeface="Lora" pitchFamily="2" charset="77"/>
                <a:ea typeface="Aptos" panose="020B0004020202020204" pitchFamily="34" charset="0"/>
                <a:cs typeface="Times New Roman" panose="02020603050405020304" pitchFamily="18" charset="0"/>
              </a:rPr>
              <a:t>Of all of the state associations Virginia probably experienced the most spectacular growth which was owed to John M Gandy who was elected president of VTA in 1924.  </a:t>
            </a:r>
            <a:r>
              <a:rPr lang="en-US" sz="1800" b="1" dirty="0">
                <a:solidFill>
                  <a:srgbClr val="202122"/>
                </a:solidFill>
                <a:effectLst/>
                <a:latin typeface="Lora" pitchFamily="2" charset="77"/>
                <a:ea typeface="Aptos" panose="020B0004020202020204" pitchFamily="34" charset="0"/>
                <a:cs typeface="Times New Roman" panose="02020603050405020304" pitchFamily="18" charset="0"/>
              </a:rPr>
              <a:t>Gandy</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 was a graduate of Fisk University committed to public education.  He became the president of </a:t>
            </a:r>
            <a:r>
              <a:rPr lang="en-US" sz="1800" dirty="0">
                <a:effectLst/>
                <a:latin typeface="Lora" pitchFamily="2" charset="77"/>
                <a:ea typeface="Aptos" panose="020B0004020202020204" pitchFamily="34" charset="0"/>
                <a:cs typeface="Times New Roman" panose="02020603050405020304" pitchFamily="18" charset="0"/>
              </a:rPr>
              <a:t>Virginia State College</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 in 1914 when the school was known as Virginia Normal and Collegiate Institute. While president of what is now Virginia State University, he also served as president of the </a:t>
            </a:r>
            <a:r>
              <a:rPr lang="en-US" sz="1800" dirty="0">
                <a:effectLst/>
                <a:latin typeface="Lora" pitchFamily="2" charset="77"/>
                <a:ea typeface="Aptos" panose="020B0004020202020204" pitchFamily="34" charset="0"/>
                <a:cs typeface="Times New Roman" panose="02020603050405020304" pitchFamily="18" charset="0"/>
              </a:rPr>
              <a:t>Association of Negro Land Grant Colleges</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 president of the Virginia State Teachers' Association, and president of the </a:t>
            </a:r>
            <a:r>
              <a:rPr lang="en-US" sz="1800" dirty="0">
                <a:effectLst/>
                <a:latin typeface="Lora" pitchFamily="2" charset="77"/>
                <a:ea typeface="Aptos" panose="020B0004020202020204" pitchFamily="34" charset="0"/>
                <a:cs typeface="Times New Roman" panose="02020603050405020304" pitchFamily="18" charset="0"/>
              </a:rPr>
              <a:t>National Association of Teachers in Colored Schools</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a:t>
            </a:r>
            <a:r>
              <a:rPr lang="en-US" sz="1800" baseline="30000" dirty="0">
                <a:solidFill>
                  <a:srgbClr val="202122"/>
                </a:solidFill>
                <a:effectLst/>
                <a:latin typeface="Lora" pitchFamily="2" charset="77"/>
                <a:ea typeface="Aptos" panose="020B0004020202020204" pitchFamily="34" charset="0"/>
                <a:cs typeface="Times New Roman" panose="02020603050405020304" pitchFamily="18" charset="0"/>
              </a:rPr>
              <a:t> </a:t>
            </a:r>
            <a:endParaRPr lang="en-US" sz="1800" dirty="0">
              <a:effectLst/>
              <a:latin typeface="Lora" pitchFamily="2" charset="77"/>
              <a:ea typeface="Aptos" panose="020B0004020202020204" pitchFamily="34" charset="0"/>
              <a:cs typeface="Times New Roman" panose="02020603050405020304" pitchFamily="18" charset="0"/>
            </a:endParaRPr>
          </a:p>
          <a:p>
            <a:pPr lvl="2"/>
            <a:endParaRPr lang="en-US" sz="1800" b="0" i="0" u="none" strike="noStrike" dirty="0">
              <a:solidFill>
                <a:srgbClr val="000000"/>
              </a:solidFill>
              <a:effectLst/>
            </a:endParaRPr>
          </a:p>
          <a:p>
            <a:pPr marL="0" indent="0">
              <a:buNone/>
            </a:pPr>
            <a:endParaRPr lang="en-US" sz="1800" dirty="0">
              <a:effectLst/>
              <a:latin typeface="Lora" pitchFamily="2" charset="77"/>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9124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128058"/>
            <a:ext cx="11423737" cy="1158875"/>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 &amp; HBCUs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414867" y="1523999"/>
            <a:ext cx="5579533" cy="4741333"/>
          </a:xfrm>
          <a:ln w="38100">
            <a:solidFill>
              <a:schemeClr val="tx1"/>
            </a:solidFill>
          </a:ln>
        </p:spPr>
        <p:txBody>
          <a:bodyPr anchor="ctr" anchorCtr="1"/>
          <a:lstStyle/>
          <a:p>
            <a:pPr marL="287338" indent="-271463">
              <a:lnSpc>
                <a:spcPct val="100000"/>
              </a:lnSpc>
              <a:spcBef>
                <a:spcPts val="600"/>
              </a:spcBef>
            </a:pPr>
            <a:r>
              <a:rPr lang="en-US" sz="1800" dirty="0">
                <a:effectLst/>
                <a:latin typeface="Lora" pitchFamily="2" charset="77"/>
                <a:ea typeface="Times New Roman" panose="02020603050405020304" pitchFamily="18" charset="0"/>
                <a:cs typeface="Times New Roman" panose="02020603050405020304" pitchFamily="18" charset="0"/>
              </a:rPr>
              <a:t>CTAs were also deeply interconnected with other key black institutions (i.e., churches, HBCUs, Black civic and social organizations, as well as Black fraternities and sororities). </a:t>
            </a:r>
          </a:p>
          <a:p>
            <a:pPr marL="287338" indent="-271463">
              <a:lnSpc>
                <a:spcPct val="100000"/>
              </a:lnSpc>
              <a:spcBef>
                <a:spcPts val="600"/>
              </a:spcBef>
            </a:pPr>
            <a:r>
              <a:rPr lang="en-US" sz="1800" dirty="0">
                <a:effectLst/>
                <a:latin typeface="Lora" pitchFamily="2" charset="77"/>
                <a:ea typeface="Aptos" panose="020B0004020202020204" pitchFamily="34" charset="0"/>
              </a:rPr>
              <a:t>The black teacher associations received financial support from the Northern philanthropic foundations (The General Education Board, the Anna T. Jeanes Foundation, the Julius Rosenwald Fund, and the Phelps-Stokes Fund). </a:t>
            </a:r>
            <a:endParaRPr lang="en-US" sz="1800" dirty="0">
              <a:effectLst/>
              <a:latin typeface="Lora" pitchFamily="2" charset="77"/>
              <a:ea typeface="Times New Roman" panose="02020603050405020304" pitchFamily="18" charset="0"/>
              <a:cs typeface="Times New Roman" panose="02020603050405020304" pitchFamily="18" charset="0"/>
            </a:endParaRPr>
          </a:p>
          <a:p>
            <a:pPr marL="287338" indent="-271463">
              <a:lnSpc>
                <a:spcPct val="100000"/>
              </a:lnSpc>
              <a:spcBef>
                <a:spcPts val="600"/>
              </a:spcBef>
            </a:pPr>
            <a:r>
              <a:rPr lang="en-US" sz="1800" dirty="0">
                <a:effectLst/>
                <a:latin typeface="Lora" pitchFamily="2" charset="77"/>
                <a:ea typeface="Times New Roman" panose="02020603050405020304" pitchFamily="18" charset="0"/>
                <a:cs typeface="Times New Roman" panose="02020603050405020304" pitchFamily="18" charset="0"/>
              </a:rPr>
              <a:t>CTAs also worked closely with Colored Parent-Teacher Associations and the Office of Education. </a:t>
            </a:r>
            <a:endParaRPr lang="en-US" sz="1800" dirty="0">
              <a:effectLst/>
              <a:latin typeface="Lora" pitchFamily="2" charset="77"/>
              <a:ea typeface="Aptos" panose="020B0004020202020204" pitchFamily="34" charset="0"/>
              <a:cs typeface="Times New Roman" panose="02020603050405020304" pitchFamily="18" charset="0"/>
            </a:endParaRPr>
          </a:p>
          <a:p>
            <a:pPr marL="0" marR="0">
              <a:spcBef>
                <a:spcPts val="0"/>
              </a:spcBef>
              <a:spcAft>
                <a:spcPts val="0"/>
              </a:spcAft>
            </a:pPr>
            <a:endParaRPr lang="en-US" dirty="0"/>
          </a:p>
        </p:txBody>
      </p:sp>
      <p:pic>
        <p:nvPicPr>
          <p:cNvPr id="8" name="Picture 7" descr="A screenshot of a book&#10;&#10;Description automatically generated">
            <a:extLst>
              <a:ext uri="{FF2B5EF4-FFF2-40B4-BE49-F238E27FC236}">
                <a16:creationId xmlns:a16="http://schemas.microsoft.com/office/drawing/2014/main" id="{54AF25EC-2D83-357B-9CBD-9F4CB0057AA3}"/>
              </a:ext>
            </a:extLst>
          </p:cNvPr>
          <p:cNvPicPr>
            <a:picLocks noChangeAspect="1"/>
          </p:cNvPicPr>
          <p:nvPr/>
        </p:nvPicPr>
        <p:blipFill>
          <a:blip r:embed="rId3"/>
          <a:stretch>
            <a:fillRect/>
          </a:stretch>
        </p:blipFill>
        <p:spPr>
          <a:xfrm>
            <a:off x="6354233" y="1445683"/>
            <a:ext cx="5511800" cy="4813300"/>
          </a:xfrm>
          <a:prstGeom prst="rect">
            <a:avLst/>
          </a:prstGeom>
        </p:spPr>
      </p:pic>
    </p:spTree>
    <p:extLst>
      <p:ext uri="{BB962C8B-B14F-4D97-AF65-F5344CB8AC3E}">
        <p14:creationId xmlns:p14="http://schemas.microsoft.com/office/powerpoint/2010/main" val="2655901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The Fight for Equality</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467638" y="1857375"/>
            <a:ext cx="7990562" cy="4635500"/>
          </a:xfrm>
          <a:ln w="38100">
            <a:solidFill>
              <a:schemeClr val="tx1"/>
            </a:solidFill>
          </a:ln>
        </p:spPr>
        <p:txBody>
          <a:bodyPr anchor="ctr" anchorCtr="1">
            <a:normAutofit fontScale="92500" lnSpcReduction="10000"/>
          </a:bodyPr>
          <a:lstStyle/>
          <a:p>
            <a:pPr>
              <a:lnSpc>
                <a:spcPct val="100000"/>
              </a:lnSpc>
              <a:spcBef>
                <a:spcPts val="600"/>
              </a:spcBef>
            </a:pPr>
            <a:r>
              <a:rPr lang="en-US" sz="1800" dirty="0">
                <a:effectLst/>
                <a:latin typeface="Lora" pitchFamily="2" charset="77"/>
                <a:ea typeface="Aptos" panose="020B0004020202020204" pitchFamily="34" charset="0"/>
                <a:cs typeface="Times New Roman" panose="02020603050405020304" pitchFamily="18" charset="0"/>
              </a:rPr>
              <a:t>Black teacher associations demonstrated historic significa</a:t>
            </a:r>
            <a:r>
              <a:rPr lang="en-US" sz="1800" dirty="0">
                <a:latin typeface="Lora" pitchFamily="2" charset="77"/>
                <a:ea typeface="Aptos" panose="020B0004020202020204" pitchFamily="34" charset="0"/>
                <a:cs typeface="Times New Roman" panose="02020603050405020304" pitchFamily="18" charset="0"/>
              </a:rPr>
              <a:t>nce </a:t>
            </a:r>
            <a:r>
              <a:rPr lang="en-US" sz="1800" dirty="0">
                <a:effectLst/>
                <a:latin typeface="Lora" pitchFamily="2" charset="77"/>
                <a:ea typeface="Aptos" panose="020B0004020202020204" pitchFamily="34" charset="0"/>
                <a:cs typeface="Times New Roman" panose="02020603050405020304" pitchFamily="18" charset="0"/>
              </a:rPr>
              <a:t>by demanding a fundamental right to an education, equal salaries, and the right to work during the era of desegregation.</a:t>
            </a:r>
            <a:br>
              <a:rPr lang="en-US" sz="1800" dirty="0">
                <a:effectLst/>
                <a:latin typeface="Lora" pitchFamily="2" charset="77"/>
                <a:ea typeface="Aptos" panose="020B0004020202020204" pitchFamily="34" charset="0"/>
                <a:cs typeface="Times New Roman" panose="02020603050405020304" pitchFamily="18" charset="0"/>
              </a:rPr>
            </a:br>
            <a:endParaRPr lang="en-US" sz="1800" dirty="0">
              <a:effectLst/>
              <a:latin typeface="Lora" pitchFamily="2" charset="77"/>
              <a:ea typeface="Aptos" panose="020B0004020202020204" pitchFamily="34" charset="0"/>
              <a:cs typeface="Times New Roman" panose="02020603050405020304" pitchFamily="18" charset="0"/>
            </a:endParaRPr>
          </a:p>
          <a:p>
            <a:pPr>
              <a:lnSpc>
                <a:spcPct val="100000"/>
              </a:lnSpc>
              <a:spcBef>
                <a:spcPts val="600"/>
              </a:spcBef>
            </a:pPr>
            <a:r>
              <a:rPr lang="en-US" sz="1800" dirty="0">
                <a:effectLst/>
                <a:latin typeface="Lora" pitchFamily="2" charset="77"/>
                <a:ea typeface="Aptos" panose="020B0004020202020204" pitchFamily="34" charset="0"/>
                <a:cs typeface="Times New Roman" panose="02020603050405020304" pitchFamily="18" charset="0"/>
              </a:rPr>
              <a:t>On April 12, 1930, in Montgomery, Alabama, Dr. John Hope, civil rights leader and president of Morehouse College, addressed a meeting of the all-Black Alabama State Teachers Association (ASTA). </a:t>
            </a:r>
            <a:br>
              <a:rPr lang="en-US" sz="1800" dirty="0">
                <a:effectLst/>
                <a:latin typeface="Lora" pitchFamily="2" charset="77"/>
                <a:ea typeface="Aptos" panose="020B0004020202020204" pitchFamily="34" charset="0"/>
                <a:cs typeface="Times New Roman" panose="02020603050405020304" pitchFamily="18" charset="0"/>
              </a:rPr>
            </a:br>
            <a:endParaRPr lang="en-US" sz="1800" dirty="0">
              <a:effectLst/>
              <a:latin typeface="Lora" pitchFamily="2" charset="77"/>
              <a:ea typeface="Aptos" panose="020B0004020202020204" pitchFamily="34" charset="0"/>
              <a:cs typeface="Times New Roman" panose="02020603050405020304" pitchFamily="18" charset="0"/>
            </a:endParaRPr>
          </a:p>
          <a:p>
            <a:pPr marL="457200" lvl="1" indent="0">
              <a:lnSpc>
                <a:spcPct val="100000"/>
              </a:lnSpc>
              <a:spcBef>
                <a:spcPts val="600"/>
              </a:spcBef>
              <a:buNone/>
            </a:pPr>
            <a:r>
              <a:rPr lang="en-US" sz="1800" b="1" dirty="0">
                <a:effectLst/>
                <a:latin typeface="Lora" pitchFamily="2" charset="77"/>
                <a:ea typeface="Aptos" panose="020B0004020202020204" pitchFamily="34" charset="0"/>
                <a:cs typeface="Times New Roman" panose="02020603050405020304" pitchFamily="18" charset="0"/>
              </a:rPr>
              <a:t>"The need of the Negro is pressing," Hope stated. "If they are going to work out of it at all it will have to be done through their teachers. Negro doctors and ministers are not doing their jobs as well as they might. We as teachers must realize that we have the power.”</a:t>
            </a:r>
            <a:br>
              <a:rPr lang="en-US" sz="1800" dirty="0">
                <a:effectLst/>
                <a:latin typeface="Lora" pitchFamily="2" charset="77"/>
                <a:ea typeface="Aptos" panose="020B0004020202020204" pitchFamily="34" charset="0"/>
                <a:cs typeface="Times New Roman" panose="02020603050405020304" pitchFamily="18" charset="0"/>
              </a:rPr>
            </a:br>
            <a:r>
              <a:rPr lang="en-US" sz="1800" dirty="0">
                <a:effectLst/>
                <a:latin typeface="Lora" pitchFamily="2" charset="77"/>
                <a:ea typeface="Aptos" panose="020B0004020202020204" pitchFamily="34" charset="0"/>
                <a:cs typeface="Times New Roman" panose="02020603050405020304" pitchFamily="18" charset="0"/>
              </a:rPr>
              <a:t>-(Alabama State Teachers Association, 1930-1931)</a:t>
            </a:r>
          </a:p>
          <a:p>
            <a:pPr>
              <a:lnSpc>
                <a:spcPct val="100000"/>
              </a:lnSpc>
              <a:spcBef>
                <a:spcPts val="600"/>
              </a:spcBef>
            </a:pPr>
            <a:r>
              <a:rPr lang="en-US" sz="1800" dirty="0">
                <a:latin typeface="Lora" pitchFamily="2" charset="77"/>
                <a:cs typeface="Times New Roman" panose="02020603050405020304" pitchFamily="18" charset="0"/>
              </a:rPr>
              <a:t>Hope served as president of Morehouse College (1906-1931), president of Atlanta University (1929-1936) </a:t>
            </a:r>
          </a:p>
          <a:p>
            <a:pPr>
              <a:lnSpc>
                <a:spcPct val="100000"/>
              </a:lnSpc>
              <a:spcBef>
                <a:spcPts val="600"/>
              </a:spcBef>
            </a:pPr>
            <a:r>
              <a:rPr lang="en-US" sz="1800" dirty="0">
                <a:latin typeface="Lora" pitchFamily="2" charset="77"/>
                <a:cs typeface="Times New Roman" panose="02020603050405020304" pitchFamily="18" charset="0"/>
              </a:rPr>
              <a:t>Hope served as president of the National Association of Teachers in </a:t>
            </a:r>
            <a:r>
              <a:rPr lang="en-US" sz="1800">
                <a:latin typeface="Lora" pitchFamily="2" charset="77"/>
                <a:cs typeface="Times New Roman" panose="02020603050405020304" pitchFamily="18" charset="0"/>
              </a:rPr>
              <a:t>Colored Schools (1916).</a:t>
            </a:r>
            <a:endParaRPr lang="en-US" sz="1800" dirty="0">
              <a:latin typeface="Lora" pitchFamily="2" charset="77"/>
            </a:endParaRPr>
          </a:p>
        </p:txBody>
      </p:sp>
      <p:pic>
        <p:nvPicPr>
          <p:cNvPr id="8" name="Picture 7">
            <a:extLst>
              <a:ext uri="{FF2B5EF4-FFF2-40B4-BE49-F238E27FC236}">
                <a16:creationId xmlns:a16="http://schemas.microsoft.com/office/drawing/2014/main" id="{31AE02D2-8EEF-C627-A97B-4DFD68655450}"/>
              </a:ext>
            </a:extLst>
          </p:cNvPr>
          <p:cNvPicPr>
            <a:picLocks noChangeAspect="1"/>
          </p:cNvPicPr>
          <p:nvPr/>
        </p:nvPicPr>
        <p:blipFill rotWithShape="1">
          <a:blip r:embed="rId3"/>
          <a:srcRect b="11127"/>
          <a:stretch/>
        </p:blipFill>
        <p:spPr>
          <a:xfrm>
            <a:off x="8904962" y="2115285"/>
            <a:ext cx="2819400" cy="4119679"/>
          </a:xfrm>
          <a:prstGeom prst="rect">
            <a:avLst/>
          </a:prstGeom>
          <a:noFill/>
          <a:ln w="38100">
            <a:solidFill>
              <a:schemeClr val="tx1"/>
            </a:solidFill>
          </a:ln>
        </p:spPr>
      </p:pic>
    </p:spTree>
    <p:extLst>
      <p:ext uri="{BB962C8B-B14F-4D97-AF65-F5344CB8AC3E}">
        <p14:creationId xmlns:p14="http://schemas.microsoft.com/office/powerpoint/2010/main" val="3318238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86268" y="304801"/>
            <a:ext cx="11802532" cy="1325563"/>
          </a:xfrm>
          <a:solidFill>
            <a:schemeClr val="tx1"/>
          </a:solidFill>
        </p:spPr>
        <p:txBody>
          <a:bodyPr>
            <a:normAutofit/>
          </a:bodyPr>
          <a:lstStyle/>
          <a:p>
            <a:pPr algn="ctr"/>
            <a:r>
              <a:rPr lang="en-US" sz="4000" b="1"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National Association for CTAs</a:t>
            </a:r>
            <a:endParaRPr lang="en-US" sz="4000" b="1"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287867" y="1876425"/>
            <a:ext cx="5689599" cy="2255308"/>
          </a:xfrm>
        </p:spPr>
        <p:txBody>
          <a:bodyPr/>
          <a:lstStyle/>
          <a:p>
            <a:pPr marL="15875" marR="0" indent="0">
              <a:lnSpc>
                <a:spcPct val="100000"/>
              </a:lnSpc>
              <a:spcBef>
                <a:spcPts val="600"/>
              </a:spcBef>
              <a:spcAft>
                <a:spcPts val="0"/>
              </a:spcAft>
              <a:buNone/>
            </a:pPr>
            <a:r>
              <a:rPr lang="en-US" sz="1800" dirty="0">
                <a:effectLst/>
                <a:latin typeface="Lora" pitchFamily="2" charset="77"/>
                <a:ea typeface="Times New Roman" panose="02020603050405020304" pitchFamily="18" charset="0"/>
                <a:cs typeface="Times New Roman" panose="02020603050405020304" pitchFamily="18" charset="0"/>
              </a:rPr>
              <a:t>A national body of these organizations formed in 1904 as the National Association of Negro Teachers, later known as the National Association of Teachers in Colored Schools (1907) and then the American Teachers Association (ATA) (1937). </a:t>
            </a:r>
            <a:endParaRPr lang="en-US" sz="1800" dirty="0">
              <a:latin typeface="Lora" pitchFamily="2" charset="77"/>
              <a:ea typeface="Aptos" panose="020B0004020202020204" pitchFamily="34" charset="0"/>
              <a:cs typeface="Times New Roman" panose="02020603050405020304" pitchFamily="18" charset="0"/>
            </a:endParaRPr>
          </a:p>
          <a:p>
            <a:endParaRPr lang="en-US" dirty="0"/>
          </a:p>
        </p:txBody>
      </p:sp>
      <p:sp>
        <p:nvSpPr>
          <p:cNvPr id="4" name="Content Placeholder 2">
            <a:extLst>
              <a:ext uri="{FF2B5EF4-FFF2-40B4-BE49-F238E27FC236}">
                <a16:creationId xmlns:a16="http://schemas.microsoft.com/office/drawing/2014/main" id="{425EDB74-EB1C-9BD9-AD2C-C3660A87B8E0}"/>
              </a:ext>
            </a:extLst>
          </p:cNvPr>
          <p:cNvSpPr txBox="1">
            <a:spLocks/>
          </p:cNvSpPr>
          <p:nvPr/>
        </p:nvSpPr>
        <p:spPr>
          <a:xfrm>
            <a:off x="6146800" y="1744134"/>
            <a:ext cx="5842000" cy="4805364"/>
          </a:xfrm>
          <a:prstGeom prst="rect">
            <a:avLst/>
          </a:prstGeom>
          <a:ln w="38100">
            <a:solidFill>
              <a:schemeClr val="tx1"/>
            </a:solidFill>
          </a:ln>
        </p:spPr>
        <p:txBody>
          <a:bodyPr vert="horz" lIns="91440" tIns="45720" rIns="91440" bIns="45720" rtlCol="0" anchor="ctr" anchorCtr="1">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6538" indent="-220663">
              <a:lnSpc>
                <a:spcPct val="100000"/>
              </a:lnSpc>
              <a:spcBef>
                <a:spcPts val="600"/>
              </a:spcBef>
            </a:pPr>
            <a:r>
              <a:rPr lang="en-US" sz="1800" dirty="0">
                <a:latin typeface="Lora" pitchFamily="2" charset="77"/>
                <a:ea typeface="Times New Roman" panose="02020603050405020304" pitchFamily="18" charset="0"/>
                <a:cs typeface="Times New Roman" panose="02020603050405020304" pitchFamily="18" charset="0"/>
              </a:rPr>
              <a:t>The national association since the 1920s had a longstanding relationship with the National Education Association starting with a joint standing committee. </a:t>
            </a:r>
          </a:p>
          <a:p>
            <a:pPr marL="236538" indent="-220663">
              <a:lnSpc>
                <a:spcPct val="100000"/>
              </a:lnSpc>
              <a:spcBef>
                <a:spcPts val="600"/>
              </a:spcBef>
            </a:pPr>
            <a:r>
              <a:rPr lang="en-US" sz="1800" dirty="0">
                <a:latin typeface="Lora" pitchFamily="2" charset="77"/>
                <a:ea typeface="Times New Roman" panose="02020603050405020304" pitchFamily="18" charset="0"/>
                <a:cs typeface="Times New Roman" panose="02020603050405020304" pitchFamily="18" charset="0"/>
              </a:rPr>
              <a:t>After the ruling in </a:t>
            </a:r>
            <a:r>
              <a:rPr lang="en-US" sz="1800" i="1" dirty="0">
                <a:latin typeface="Lora" pitchFamily="2" charset="77"/>
                <a:ea typeface="Times New Roman" panose="02020603050405020304" pitchFamily="18" charset="0"/>
                <a:cs typeface="Times New Roman" panose="02020603050405020304" pitchFamily="18" charset="0"/>
              </a:rPr>
              <a:t>Brown v. Board of Education</a:t>
            </a:r>
            <a:r>
              <a:rPr lang="en-US" sz="1800" dirty="0">
                <a:latin typeface="Lora" pitchFamily="2" charset="77"/>
                <a:ea typeface="Times New Roman" panose="02020603050405020304" pitchFamily="18" charset="0"/>
                <a:cs typeface="Times New Roman" panose="02020603050405020304" pitchFamily="18" charset="0"/>
              </a:rPr>
              <a:t> associations in states on the border between the North and the South bordering states, such as Ohio, Missouri, Pennsylvania, Delaware, and Maryland, merged with the white state affiliate teacher associations. </a:t>
            </a:r>
          </a:p>
          <a:p>
            <a:pPr marL="236538" indent="-220663">
              <a:lnSpc>
                <a:spcPct val="100000"/>
              </a:lnSpc>
              <a:spcBef>
                <a:spcPts val="600"/>
              </a:spcBef>
            </a:pPr>
            <a:r>
              <a:rPr lang="en-US" sz="1800" dirty="0">
                <a:latin typeface="Lora" pitchFamily="2" charset="77"/>
                <a:ea typeface="Times New Roman" panose="02020603050405020304" pitchFamily="18" charset="0"/>
                <a:cs typeface="Times New Roman" panose="02020603050405020304" pitchFamily="18" charset="0"/>
              </a:rPr>
              <a:t>The National Education Association passed Resolution 12 in 1964 which instructed state affiliate associations to remove racial restrictions for membership and develop plans for integration by July 1, 1966.</a:t>
            </a:r>
            <a:endParaRPr lang="en-US" sz="1800" dirty="0">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A black and white logo&#10;&#10;Description automatically generated">
            <a:extLst>
              <a:ext uri="{FF2B5EF4-FFF2-40B4-BE49-F238E27FC236}">
                <a16:creationId xmlns:a16="http://schemas.microsoft.com/office/drawing/2014/main" id="{4BFC9872-A88F-9E61-5040-7AAD086A8F04}"/>
              </a:ext>
            </a:extLst>
          </p:cNvPr>
          <p:cNvPicPr>
            <a:picLocks noChangeAspect="1"/>
          </p:cNvPicPr>
          <p:nvPr/>
        </p:nvPicPr>
        <p:blipFill rotWithShape="1">
          <a:blip r:embed="rId3"/>
          <a:srcRect l="8372" r="13559" b="7832"/>
          <a:stretch/>
        </p:blipFill>
        <p:spPr>
          <a:xfrm>
            <a:off x="1523999" y="3323166"/>
            <a:ext cx="3217333" cy="3162301"/>
          </a:xfrm>
          <a:prstGeom prst="rect">
            <a:avLst/>
          </a:prstGeom>
        </p:spPr>
      </p:pic>
      <p:sp>
        <p:nvSpPr>
          <p:cNvPr id="7" name="Rectangle 6">
            <a:extLst>
              <a:ext uri="{FF2B5EF4-FFF2-40B4-BE49-F238E27FC236}">
                <a16:creationId xmlns:a16="http://schemas.microsoft.com/office/drawing/2014/main" id="{ACF5730C-FA02-2BD4-0B2D-AA1AAE318369}"/>
              </a:ext>
            </a:extLst>
          </p:cNvPr>
          <p:cNvSpPr/>
          <p:nvPr/>
        </p:nvSpPr>
        <p:spPr>
          <a:xfrm>
            <a:off x="186267" y="1727200"/>
            <a:ext cx="5892800" cy="482600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766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67269" y="128058"/>
            <a:ext cx="11864898" cy="1325563"/>
          </a:xfrm>
          <a:solidFill>
            <a:schemeClr val="tx1"/>
          </a:solidFill>
        </p:spPr>
        <p:txBody>
          <a:bodyPr>
            <a:normAutofit/>
          </a:bodyPr>
          <a:lstStyle/>
          <a:p>
            <a:r>
              <a:rPr lang="en-US" sz="39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 Membership</a:t>
            </a:r>
            <a:endParaRPr lang="en-US" sz="39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97933" y="1486958"/>
            <a:ext cx="6493934" cy="5371041"/>
          </a:xfrm>
        </p:spPr>
        <p:txBody>
          <a:bodyPr>
            <a:normAutofit/>
          </a:bodyPr>
          <a:lstStyle/>
          <a:p>
            <a:pPr marL="287338" marR="0" indent="-271463">
              <a:lnSpc>
                <a:spcPct val="100000"/>
              </a:lnSpc>
              <a:spcBef>
                <a:spcPts val="600"/>
              </a:spcBef>
            </a:pPr>
            <a:r>
              <a:rPr lang="en-US" sz="1800" dirty="0">
                <a:effectLst/>
                <a:latin typeface="Lora" pitchFamily="2" charset="77"/>
                <a:ea typeface="Aptos" panose="020B0004020202020204" pitchFamily="34" charset="0"/>
              </a:rPr>
              <a:t>Membership was impacted by the Great Depression.  Across the country the number of teaching positions declined by less than 1% during the early 1930s. </a:t>
            </a:r>
            <a:endParaRPr lang="en-US" sz="1800" dirty="0">
              <a:latin typeface="Lora" pitchFamily="2" charset="77"/>
              <a:ea typeface="Aptos" panose="020B0004020202020204" pitchFamily="34" charset="0"/>
            </a:endParaRPr>
          </a:p>
          <a:p>
            <a:pPr marL="287338" marR="0" indent="-271463">
              <a:lnSpc>
                <a:spcPct val="100000"/>
              </a:lnSpc>
              <a:spcBef>
                <a:spcPts val="600"/>
              </a:spcBef>
            </a:pPr>
            <a:r>
              <a:rPr lang="en-US" sz="1800" dirty="0">
                <a:latin typeface="Lora" pitchFamily="2" charset="77"/>
                <a:ea typeface="Aptos" panose="020B0004020202020204" pitchFamily="34" charset="0"/>
              </a:rPr>
              <a:t>Black T</a:t>
            </a:r>
            <a:r>
              <a:rPr lang="en-US" sz="1800" dirty="0">
                <a:effectLst/>
                <a:latin typeface="Lora" pitchFamily="2" charset="77"/>
                <a:ea typeface="Aptos" panose="020B0004020202020204" pitchFamily="34" charset="0"/>
              </a:rPr>
              <a:t>eachers </a:t>
            </a:r>
            <a:r>
              <a:rPr lang="en-US" sz="1800" dirty="0">
                <a:latin typeface="Lora" pitchFamily="2" charset="77"/>
                <a:ea typeface="Aptos" panose="020B0004020202020204" pitchFamily="34" charset="0"/>
              </a:rPr>
              <a:t>A</a:t>
            </a:r>
            <a:r>
              <a:rPr lang="en-US" sz="1800" dirty="0">
                <a:effectLst/>
                <a:latin typeface="Lora" pitchFamily="2" charset="77"/>
                <a:ea typeface="Aptos" panose="020B0004020202020204" pitchFamily="34" charset="0"/>
              </a:rPr>
              <a:t>ssociations recovered quickly after the Great Depression. In every state, they recouped lost members and soon exceeded their pre-1929 strength. By the end of the 1930s at least half of the South’s black teachers belonged to state associations. In North Carolina, South Carolina and Virginia, virtually all black teachers were members.</a:t>
            </a:r>
            <a:r>
              <a:rPr lang="en-US" sz="1800" dirty="0">
                <a:effectLst/>
                <a:latin typeface="Lora" pitchFamily="2" charset="77"/>
              </a:rPr>
              <a:t> </a:t>
            </a:r>
          </a:p>
          <a:p>
            <a:pPr marL="287338" marR="0" indent="-271463">
              <a:lnSpc>
                <a:spcPct val="100000"/>
              </a:lnSpc>
              <a:spcBef>
                <a:spcPts val="600"/>
              </a:spcBef>
            </a:pPr>
            <a:r>
              <a:rPr lang="en-US" sz="1800" dirty="0">
                <a:effectLst/>
                <a:latin typeface="Lora" pitchFamily="2" charset="77"/>
                <a:ea typeface="Aptos" panose="020B0004020202020204" pitchFamily="34" charset="0"/>
              </a:rPr>
              <a:t>In 1934-1935 The federal government gave the states $20 million to help keep schools open by paying teachers’ salaries. </a:t>
            </a:r>
            <a:endParaRPr lang="en-US" sz="1800" dirty="0">
              <a:latin typeface="Lora" pitchFamily="2" charset="77"/>
              <a:ea typeface="Aptos" panose="020B0004020202020204" pitchFamily="34" charset="0"/>
            </a:endParaRPr>
          </a:p>
          <a:p>
            <a:pPr marL="287338" lvl="1" indent="-271463">
              <a:lnSpc>
                <a:spcPct val="100000"/>
              </a:lnSpc>
              <a:spcBef>
                <a:spcPts val="600"/>
              </a:spcBef>
            </a:pPr>
            <a:r>
              <a:rPr lang="en-US" sz="1800" dirty="0">
                <a:effectLst/>
                <a:latin typeface="Lora" pitchFamily="2" charset="77"/>
                <a:ea typeface="Aptos" panose="020B0004020202020204" pitchFamily="34" charset="0"/>
              </a:rPr>
              <a:t>Two typical Black Belt counties in Georgia, for example, had by 1935 received $32,000 in federal funds for improving school properties, but spent “not one cent” of that money on black rural schools.</a:t>
            </a:r>
            <a:r>
              <a:rPr lang="en-US" sz="1800" dirty="0">
                <a:effectLst/>
                <a:latin typeface="Lora" pitchFamily="2" charset="77"/>
              </a:rPr>
              <a:t> </a:t>
            </a:r>
            <a:endParaRPr lang="en-US" sz="1800" dirty="0">
              <a:latin typeface="Lora" pitchFamily="2" charset="77"/>
            </a:endParaRPr>
          </a:p>
        </p:txBody>
      </p:sp>
      <p:pic>
        <p:nvPicPr>
          <p:cNvPr id="5" name="Picture 4" descr="A map of the united states&#10;&#10;Description automatically generated">
            <a:extLst>
              <a:ext uri="{FF2B5EF4-FFF2-40B4-BE49-F238E27FC236}">
                <a16:creationId xmlns:a16="http://schemas.microsoft.com/office/drawing/2014/main" id="{76A0B935-DFC3-4D20-3114-6B4F8DA2EB26}"/>
              </a:ext>
            </a:extLst>
          </p:cNvPr>
          <p:cNvPicPr>
            <a:picLocks noChangeAspect="1"/>
          </p:cNvPicPr>
          <p:nvPr/>
        </p:nvPicPr>
        <p:blipFill rotWithShape="1">
          <a:blip r:embed="rId3"/>
          <a:srcRect l="32952"/>
          <a:stretch/>
        </p:blipFill>
        <p:spPr>
          <a:xfrm>
            <a:off x="6980767" y="1775884"/>
            <a:ext cx="5211233" cy="3983659"/>
          </a:xfrm>
          <a:prstGeom prst="rect">
            <a:avLst/>
          </a:prstGeom>
        </p:spPr>
      </p:pic>
    </p:spTree>
    <p:extLst>
      <p:ext uri="{BB962C8B-B14F-4D97-AF65-F5344CB8AC3E}">
        <p14:creationId xmlns:p14="http://schemas.microsoft.com/office/powerpoint/2010/main" val="360263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CTA &amp; NAACP’s Fight for Equalization</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p:txBody>
          <a:bodyPr>
            <a:normAutofit/>
          </a:bodyPr>
          <a:lstStyle/>
          <a:p>
            <a:pPr marL="236538" indent="-220663">
              <a:lnSpc>
                <a:spcPct val="110000"/>
              </a:lnSpc>
              <a:spcBef>
                <a:spcPts val="600"/>
              </a:spcBef>
              <a:tabLst>
                <a:tab pos="219075" algn="l"/>
              </a:tabLst>
            </a:pPr>
            <a:r>
              <a:rPr lang="en-US" sz="1800" dirty="0">
                <a:effectLst/>
                <a:latin typeface="Lora" pitchFamily="2" charset="77"/>
                <a:ea typeface="Aptos" panose="020B0004020202020204" pitchFamily="34" charset="0"/>
                <a:cs typeface="Times New Roman" panose="02020603050405020304" pitchFamily="18" charset="0"/>
              </a:rPr>
              <a:t>Black </a:t>
            </a:r>
            <a:r>
              <a:rPr lang="en-US" sz="1800" dirty="0">
                <a:effectLst/>
                <a:latin typeface="Lora" pitchFamily="2" charset="77"/>
                <a:ea typeface="Aptos" panose="020B0004020202020204" pitchFamily="34" charset="0"/>
              </a:rPr>
              <a:t>teacher took a momentous step against racial inequalities and public education. </a:t>
            </a:r>
          </a:p>
          <a:p>
            <a:pPr marL="693738" lvl="2" indent="-220663">
              <a:lnSpc>
                <a:spcPct val="110000"/>
              </a:lnSpc>
              <a:spcBef>
                <a:spcPts val="600"/>
              </a:spcBef>
              <a:tabLst>
                <a:tab pos="219075" algn="l"/>
              </a:tabLst>
            </a:pPr>
            <a:r>
              <a:rPr lang="en-US" sz="1400" dirty="0">
                <a:effectLst/>
                <a:latin typeface="Lora" pitchFamily="2" charset="77"/>
                <a:ea typeface="Aptos" panose="020B0004020202020204" pitchFamily="34" charset="0"/>
                <a:cs typeface="Times New Roman" panose="02020603050405020304" pitchFamily="18" charset="0"/>
              </a:rPr>
              <a:t>“There actions formed part of a legal campaign, coordinated by the NAACP, against racial inequalities and public education. In the context of the 1930s and 40s, it was a bold strike against white supremacy.  In taking their employees to court, black teachers broke with their traditional tactics of conciliation and accommodation, and instead launched a direct confrontation with the South’s white leaders.  Although the salaries campaign did not attack racial segregation per se, it did seek substantive equality under the 14th amendment, not merely concessions that might lessen inequality.”  </a:t>
            </a:r>
            <a:br>
              <a:rPr lang="en-US" sz="1400" dirty="0">
                <a:effectLst/>
                <a:latin typeface="Lora" pitchFamily="2" charset="77"/>
                <a:ea typeface="Aptos" panose="020B0004020202020204" pitchFamily="34" charset="0"/>
                <a:cs typeface="Times New Roman" panose="02020603050405020304" pitchFamily="18" charset="0"/>
              </a:rPr>
            </a:br>
            <a:r>
              <a:rPr lang="en-US" sz="1400" dirty="0">
                <a:effectLst/>
                <a:latin typeface="Lora" pitchFamily="2" charset="77"/>
                <a:ea typeface="Times New Roman" panose="02020603050405020304" pitchFamily="18" charset="0"/>
                <a:cs typeface="Times New Roman" panose="02020603050405020304" pitchFamily="18" charset="0"/>
              </a:rPr>
              <a:t>- </a:t>
            </a:r>
            <a:r>
              <a:rPr lang="en-US" sz="1400" b="1" u="sng" dirty="0">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 -</a:t>
            </a:r>
            <a:endParaRPr lang="en-US" sz="1800" dirty="0">
              <a:latin typeface="Lora" pitchFamily="2" charset="77"/>
              <a:cs typeface="Times New Roman" panose="02020603050405020304" pitchFamily="18" charset="0"/>
            </a:endParaRPr>
          </a:p>
          <a:p>
            <a:pPr marL="236538" indent="-220663">
              <a:lnSpc>
                <a:spcPct val="110000"/>
              </a:lnSpc>
              <a:spcBef>
                <a:spcPts val="600"/>
              </a:spcBef>
              <a:tabLst>
                <a:tab pos="219075" algn="l"/>
              </a:tabLst>
            </a:pPr>
            <a:r>
              <a:rPr lang="en-US" sz="1800" dirty="0">
                <a:effectLst/>
                <a:highlight>
                  <a:srgbClr val="FFFFFF"/>
                </a:highlight>
                <a:latin typeface="Lora" pitchFamily="2" charset="77"/>
                <a:ea typeface="Aptos" panose="020B0004020202020204" pitchFamily="34" charset="0"/>
                <a:cs typeface="Times New Roman" panose="02020603050405020304" pitchFamily="18" charset="0"/>
              </a:rPr>
              <a:t>From 1933 to 1950, the NAACP and its legal team, led by Charles Hamilton Houston and later Thurgood Marshall, </a:t>
            </a:r>
            <a:r>
              <a:rPr lang="en-US" sz="1800" dirty="0">
                <a:effectLst/>
                <a:latin typeface="Lora" pitchFamily="2" charset="77"/>
                <a:ea typeface="Aptos" panose="020B0004020202020204" pitchFamily="34" charset="0"/>
                <a:cs typeface="Times New Roman" panose="02020603050405020304" pitchFamily="18" charset="0"/>
              </a:rPr>
              <a:t>sought to equalize school facilities and teacher salaries, as well as desegregate graduate schools.</a:t>
            </a:r>
          </a:p>
          <a:p>
            <a:pPr marL="236538" indent="-220663">
              <a:lnSpc>
                <a:spcPct val="110000"/>
              </a:lnSpc>
              <a:spcBef>
                <a:spcPts val="600"/>
              </a:spcBef>
              <a:tabLst>
                <a:tab pos="219075" algn="l"/>
              </a:tabLst>
            </a:pPr>
            <a:r>
              <a:rPr lang="en-US" sz="1800" dirty="0">
                <a:latin typeface="Lora" pitchFamily="2" charset="77"/>
              </a:rPr>
              <a:t>The </a:t>
            </a:r>
            <a:r>
              <a:rPr lang="en-US" sz="1800" b="1" dirty="0">
                <a:latin typeface="Lora" pitchFamily="2" charset="77"/>
              </a:rPr>
              <a:t>Equalization Lawsuits </a:t>
            </a:r>
            <a:r>
              <a:rPr lang="en-US" sz="1800" dirty="0">
                <a:effectLst/>
                <a:latin typeface="Lora" pitchFamily="2" charset="77"/>
                <a:ea typeface="Aptos" panose="020B0004020202020204" pitchFamily="34" charset="0"/>
                <a:cs typeface="Times New Roman" panose="02020603050405020304" pitchFamily="18" charset="0"/>
              </a:rPr>
              <a:t>focused on the provision of quality education, which included gaining access to resources exclusively limited to White schools as well as securing equal funding for segregated Black schools. </a:t>
            </a:r>
          </a:p>
          <a:p>
            <a:pPr marL="236538" indent="-220663">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spTree>
    <p:extLst>
      <p:ext uri="{BB962C8B-B14F-4D97-AF65-F5344CB8AC3E}">
        <p14:creationId xmlns:p14="http://schemas.microsoft.com/office/powerpoint/2010/main" val="609558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Equalization Lawsuits</a:t>
            </a:r>
            <a:endParaRPr lang="en-US" sz="4000" dirty="0">
              <a:solidFill>
                <a:schemeClr val="bg1"/>
              </a:solidFill>
              <a:latin typeface="Cooper Black" panose="0208090404030B020404" pitchFamily="18" charset="77"/>
            </a:endParaRPr>
          </a:p>
        </p:txBody>
      </p:sp>
      <p:pic>
        <p:nvPicPr>
          <p:cNvPr id="6" name="bf09_vid_houston.mp4">
            <a:hlinkClick r:id="" action="ppaction://media"/>
            <a:extLst>
              <a:ext uri="{FF2B5EF4-FFF2-40B4-BE49-F238E27FC236}">
                <a16:creationId xmlns:a16="http://schemas.microsoft.com/office/drawing/2014/main" id="{A183DAF7-4B77-B907-4ADD-0255AA96DBD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8056" y="1885228"/>
            <a:ext cx="7735887" cy="4351338"/>
          </a:xfrm>
        </p:spPr>
      </p:pic>
    </p:spTree>
    <p:extLst>
      <p:ext uri="{BB962C8B-B14F-4D97-AF65-F5344CB8AC3E}">
        <p14:creationId xmlns:p14="http://schemas.microsoft.com/office/powerpoint/2010/main" val="293265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27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Equalization Lawsuits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81000" y="1808690"/>
            <a:ext cx="7984067" cy="4846109"/>
          </a:xfrm>
          <a:ln w="38100">
            <a:solidFill>
              <a:schemeClr val="accent1">
                <a:shade val="15000"/>
              </a:schemeClr>
            </a:solidFill>
          </a:ln>
        </p:spPr>
        <p:txBody>
          <a:bodyPr anchor="ctr" anchorCtr="1">
            <a:normAutofit/>
          </a:bodyPr>
          <a:lstStyle/>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Significant risks faced by teachers pursuing equalization suits.</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NAACP battled independent school boards that often ignored legal precedents.</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School boards relied upon delays and sympathetic judges undermined Black plaintiffs' efforts.</a:t>
            </a:r>
            <a:endParaRPr lang="en-US" sz="1800" dirty="0">
              <a:solidFill>
                <a:srgbClr val="000000"/>
              </a:solidFill>
              <a:latin typeface="Lora" pitchFamily="2" charset="77"/>
              <a:ea typeface="Times New Roman" panose="02020603050405020304" pitchFamily="18"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Thurgood Marshall recognized the American Federation of Teachers as a vital ally.</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Collaboration with AFT united Black and white educators in the South.</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Aptos" panose="020B0004020202020204" pitchFamily="34" charset="0"/>
                <a:cs typeface="Times New Roman" panose="02020603050405020304" pitchFamily="18" charset="0"/>
              </a:rPr>
              <a:t>NAACP took over a decade to achieve victories in the South.</a:t>
            </a: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NAACP's efforts led to a domino effect of favorable federal rulings by the early 1950s.</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Southern states began reforming education systems to address inequalities.</a:t>
            </a:r>
            <a:endParaRPr lang="en-US" sz="1800" dirty="0">
              <a:effectLst/>
              <a:latin typeface="Lora" pitchFamily="2" charset="77"/>
              <a:ea typeface="Aptos" panose="020B0004020202020204" pitchFamily="34" charset="0"/>
              <a:cs typeface="Times New Roman" panose="02020603050405020304" pitchFamily="18" charset="0"/>
            </a:endParaRPr>
          </a:p>
        </p:txBody>
      </p:sp>
      <p:pic>
        <p:nvPicPr>
          <p:cNvPr id="10" name="Picture 9" descr="A person in a suit and tie&#10;&#10;Description automatically generated">
            <a:extLst>
              <a:ext uri="{FF2B5EF4-FFF2-40B4-BE49-F238E27FC236}">
                <a16:creationId xmlns:a16="http://schemas.microsoft.com/office/drawing/2014/main" id="{A817EAA0-A54C-4B2D-227D-AF134886C7F1}"/>
              </a:ext>
            </a:extLst>
          </p:cNvPr>
          <p:cNvPicPr>
            <a:picLocks noChangeAspect="1"/>
          </p:cNvPicPr>
          <p:nvPr/>
        </p:nvPicPr>
        <p:blipFill>
          <a:blip r:embed="rId3"/>
          <a:stretch>
            <a:fillRect/>
          </a:stretch>
        </p:blipFill>
        <p:spPr>
          <a:xfrm>
            <a:off x="8760882" y="1845735"/>
            <a:ext cx="2933700" cy="4826000"/>
          </a:xfrm>
          <a:prstGeom prst="rect">
            <a:avLst/>
          </a:prstGeom>
          <a:ln w="38100">
            <a:solidFill>
              <a:schemeClr val="accent1">
                <a:shade val="15000"/>
              </a:schemeClr>
            </a:solidFill>
          </a:ln>
        </p:spPr>
      </p:pic>
    </p:spTree>
    <p:extLst>
      <p:ext uri="{BB962C8B-B14F-4D97-AF65-F5344CB8AC3E}">
        <p14:creationId xmlns:p14="http://schemas.microsoft.com/office/powerpoint/2010/main" val="391325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44966" y="365125"/>
            <a:ext cx="11931805"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Equalization Lawsuits Run Their Course</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838200" y="1947333"/>
            <a:ext cx="4919133" cy="4334934"/>
          </a:xfrm>
          <a:ln w="38100">
            <a:solidFill>
              <a:srgbClr val="750D00"/>
            </a:solidFill>
          </a:ln>
        </p:spPr>
        <p:txBody>
          <a:bodyPr anchor="ctr" anchorCtr="1">
            <a:normAutofit/>
          </a:bodyPr>
          <a:lstStyle/>
          <a:p>
            <a:pPr marL="342900" marR="0" lvl="0" indent="-342900">
              <a:lnSpc>
                <a:spcPct val="100000"/>
              </a:lnSpc>
              <a:spcBef>
                <a:spcPts val="0"/>
              </a:spcBef>
              <a:spcAft>
                <a:spcPts val="600"/>
              </a:spcAft>
              <a:buSzPts val="1000"/>
              <a:buFont typeface="Symbol" pitchFamily="2" charset="2"/>
              <a:buChar char=""/>
              <a:tabLst>
                <a:tab pos="457200"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NAACP aimed to weaken Jim Crow laws before challenging segregation directly.</a:t>
            </a:r>
            <a:endParaRPr lang="en-US"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0000"/>
              </a:lnSpc>
              <a:spcBef>
                <a:spcPts val="0"/>
              </a:spcBef>
              <a:spcAft>
                <a:spcPts val="600"/>
              </a:spcAft>
              <a:buSzPts val="1000"/>
              <a:buFont typeface="Symbol" pitchFamily="2" charset="2"/>
              <a:buChar char=""/>
              <a:tabLst>
                <a:tab pos="457200"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Belief that true equality within segregation was impossible.</a:t>
            </a:r>
            <a:endParaRPr lang="en-US"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0000"/>
              </a:lnSpc>
              <a:spcBef>
                <a:spcPts val="0"/>
              </a:spcBef>
              <a:spcAft>
                <a:spcPts val="600"/>
              </a:spcAft>
              <a:buSzPts val="1000"/>
              <a:buFont typeface="Symbol" pitchFamily="2" charset="2"/>
              <a:buChar char=""/>
              <a:tabLst>
                <a:tab pos="457200"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Black teachers faced a choice: advocate for "separate but equal" or risk everything for integration.</a:t>
            </a:r>
            <a:endParaRPr lang="en-US"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0000"/>
              </a:lnSpc>
              <a:spcBef>
                <a:spcPts val="0"/>
              </a:spcBef>
              <a:spcAft>
                <a:spcPts val="600"/>
              </a:spcAft>
              <a:buSzPts val="1000"/>
              <a:buFont typeface="Symbol" pitchFamily="2" charset="2"/>
              <a:buChar char=""/>
              <a:tabLst>
                <a:tab pos="457200"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NAACP's decision to challenge Plessy v. Ferguson to overturn segregation justification.</a:t>
            </a:r>
            <a:endParaRPr lang="en-US"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descr="A person in a suit and tie&#10;&#10;Description automatically generated">
            <a:extLst>
              <a:ext uri="{FF2B5EF4-FFF2-40B4-BE49-F238E27FC236}">
                <a16:creationId xmlns:a16="http://schemas.microsoft.com/office/drawing/2014/main" id="{2B599E26-A2BF-D5D7-222C-613F58108D02}"/>
              </a:ext>
            </a:extLst>
          </p:cNvPr>
          <p:cNvPicPr>
            <a:picLocks noChangeAspect="1"/>
          </p:cNvPicPr>
          <p:nvPr/>
        </p:nvPicPr>
        <p:blipFill>
          <a:blip r:embed="rId3"/>
          <a:stretch>
            <a:fillRect/>
          </a:stretch>
        </p:blipFill>
        <p:spPr>
          <a:xfrm>
            <a:off x="6272681" y="1913465"/>
            <a:ext cx="4708585" cy="4421717"/>
          </a:xfrm>
          <a:prstGeom prst="rect">
            <a:avLst/>
          </a:prstGeom>
        </p:spPr>
      </p:pic>
    </p:spTree>
    <p:extLst>
      <p:ext uri="{BB962C8B-B14F-4D97-AF65-F5344CB8AC3E}">
        <p14:creationId xmlns:p14="http://schemas.microsoft.com/office/powerpoint/2010/main" val="427401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9DFEA-E338-27C8-3896-BD6B8F2CF913}"/>
              </a:ext>
            </a:extLst>
          </p:cNvPr>
          <p:cNvSpPr>
            <a:spLocks noGrp="1"/>
          </p:cNvSpPr>
          <p:nvPr>
            <p:ph type="title"/>
          </p:nvPr>
        </p:nvSpPr>
        <p:spPr>
          <a:xfrm>
            <a:off x="0" y="365125"/>
            <a:ext cx="12192000" cy="1325563"/>
          </a:xfrm>
          <a:solidFill>
            <a:schemeClr val="tx1"/>
          </a:solidFill>
        </p:spPr>
        <p:txBody>
          <a:bodyPr>
            <a:normAutofit/>
          </a:bodyPr>
          <a:lstStyle/>
          <a:p>
            <a:pPr algn="ctr"/>
            <a:r>
              <a:rPr lang="en-US" sz="4000" dirty="0">
                <a:solidFill>
                  <a:schemeClr val="bg1"/>
                </a:solidFill>
                <a:latin typeface="Cooper Black" panose="0208090404030B020404" pitchFamily="18" charset="77"/>
              </a:rPr>
              <a:t>Unintended Consequences of Brown v. Board</a:t>
            </a:r>
          </a:p>
        </p:txBody>
      </p:sp>
      <p:pic>
        <p:nvPicPr>
          <p:cNvPr id="4" name="The Unintended Consequences of Brown v. Board of Education copy.mp4">
            <a:hlinkClick r:id="" action="ppaction://media"/>
            <a:extLst>
              <a:ext uri="{FF2B5EF4-FFF2-40B4-BE49-F238E27FC236}">
                <a16:creationId xmlns:a16="http://schemas.microsoft.com/office/drawing/2014/main" id="{AAFC3637-454E-49B2-1357-29FDC7BCDB8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3" y="1825625"/>
            <a:ext cx="7735887" cy="4351338"/>
          </a:xfrm>
        </p:spPr>
      </p:pic>
      <p:sp>
        <p:nvSpPr>
          <p:cNvPr id="6" name="TextBox 5">
            <a:extLst>
              <a:ext uri="{FF2B5EF4-FFF2-40B4-BE49-F238E27FC236}">
                <a16:creationId xmlns:a16="http://schemas.microsoft.com/office/drawing/2014/main" id="{6C9F45B7-380F-E116-A9EC-2D1FBC491D99}"/>
              </a:ext>
            </a:extLst>
          </p:cNvPr>
          <p:cNvSpPr txBox="1"/>
          <p:nvPr/>
        </p:nvSpPr>
        <p:spPr>
          <a:xfrm>
            <a:off x="474134" y="6444734"/>
            <a:ext cx="6096000" cy="246221"/>
          </a:xfrm>
          <a:prstGeom prst="rect">
            <a:avLst/>
          </a:prstGeom>
          <a:noFill/>
        </p:spPr>
        <p:txBody>
          <a:bodyPr wrap="square">
            <a:spAutoFit/>
          </a:bodyPr>
          <a:lstStyle/>
          <a:p>
            <a:r>
              <a:rPr lang="en-US" sz="1000" dirty="0"/>
              <a:t>https://</a:t>
            </a:r>
            <a:r>
              <a:rPr lang="en-US" sz="1000" dirty="0" err="1"/>
              <a:t>www.youtube.com</a:t>
            </a:r>
            <a:r>
              <a:rPr lang="en-US" sz="1000" dirty="0"/>
              <a:t>/</a:t>
            </a:r>
            <a:r>
              <a:rPr lang="en-US" sz="1000" dirty="0" err="1"/>
              <a:t>watch?v</a:t>
            </a:r>
            <a:r>
              <a:rPr lang="en-US" sz="1000" dirty="0"/>
              <a:t>=z4UARsqclMU</a:t>
            </a:r>
          </a:p>
        </p:txBody>
      </p:sp>
    </p:spTree>
    <p:extLst>
      <p:ext uri="{BB962C8B-B14F-4D97-AF65-F5344CB8AC3E}">
        <p14:creationId xmlns:p14="http://schemas.microsoft.com/office/powerpoint/2010/main" val="379876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24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latin typeface="Cooper Black"/>
                <a:ea typeface="Times New Roman" panose="02020603050405020304" pitchFamily="18" charset="0"/>
                <a:cs typeface="Times New Roman"/>
              </a:rPr>
              <a:t>Breakout</a:t>
            </a:r>
            <a:r>
              <a:rPr lang="en-US" sz="4000" b="1" kern="1800" spc="180" dirty="0">
                <a:solidFill>
                  <a:schemeClr val="bg1"/>
                </a:solidFill>
                <a:effectLst/>
                <a:latin typeface="Cooper Black"/>
                <a:ea typeface="Times New Roman" panose="02020603050405020304" pitchFamily="18" charset="0"/>
                <a:cs typeface="Times New Roman"/>
              </a:rPr>
              <a:t> Talk</a:t>
            </a:r>
            <a:endParaRPr lang="en-US" sz="4000" dirty="0">
              <a:solidFill>
                <a:schemeClr val="bg1"/>
              </a:solidFill>
              <a:latin typeface="Cooper Black"/>
              <a:cs typeface="Times New Roman"/>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p:txBody>
          <a:bodyPr>
            <a:normAutofit/>
          </a:bodyPr>
          <a:lstStyle/>
          <a:p>
            <a:pPr marL="0" marR="0" indent="0">
              <a:buNone/>
            </a:pPr>
            <a:r>
              <a:rPr lang="en-US" sz="1800" dirty="0">
                <a:solidFill>
                  <a:srgbClr val="000000"/>
                </a:solidFill>
                <a:effectLst/>
                <a:latin typeface="Times New Roman" panose="02020603050405020304" pitchFamily="18" charset="0"/>
                <a:ea typeface="Times New Roman" panose="02020603050405020304" pitchFamily="18" charset="0"/>
              </a:rPr>
              <a:t>Discuss th</a:t>
            </a:r>
            <a:r>
              <a:rPr lang="en-US" sz="1800" dirty="0">
                <a:solidFill>
                  <a:srgbClr val="000000"/>
                </a:solidFill>
                <a:latin typeface="Times New Roman" panose="02020603050405020304" pitchFamily="18" charset="0"/>
                <a:ea typeface="Times New Roman" panose="02020603050405020304" pitchFamily="18" charset="0"/>
              </a:rPr>
              <a:t>e e</a:t>
            </a:r>
            <a:r>
              <a:rPr lang="en-US" sz="1800" dirty="0">
                <a:solidFill>
                  <a:srgbClr val="000000"/>
                </a:solidFill>
                <a:effectLst/>
                <a:latin typeface="Times New Roman" panose="02020603050405020304" pitchFamily="18" charset="0"/>
                <a:ea typeface="Times New Roman" panose="02020603050405020304" pitchFamily="18" charset="0"/>
              </a:rPr>
              <a:t>mergence and impact of Black Teachers Associations </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solidFill>
                <a:srgbClr val="000000"/>
              </a:solidFill>
              <a:effectLst/>
              <a:latin typeface="Times New Roman" panose="02020603050405020304" pitchFamily="18" charset="0"/>
              <a:ea typeface="Times New Roman" panose="02020603050405020304" pitchFamily="18" charset="0"/>
            </a:endParaRPr>
          </a:p>
          <a:p>
            <a:pPr marL="287338" indent="-287338"/>
            <a:r>
              <a:rPr lang="en-US" sz="1800" b="1" dirty="0">
                <a:solidFill>
                  <a:srgbClr val="000000"/>
                </a:solidFill>
                <a:effectLst/>
                <a:latin typeface="Times New Roman" panose="02020603050405020304" pitchFamily="18" charset="0"/>
                <a:ea typeface="Times New Roman" panose="02020603050405020304" pitchFamily="18" charset="0"/>
              </a:rPr>
              <a:t>Historical Context</a:t>
            </a:r>
            <a:r>
              <a:rPr lang="en-US" sz="1800" dirty="0">
                <a:solidFill>
                  <a:srgbClr val="000000"/>
                </a:solidFill>
                <a:effectLst/>
                <a:latin typeface="Times New Roman" panose="02020603050405020304" pitchFamily="18" charset="0"/>
                <a:ea typeface="Times New Roman" panose="02020603050405020304" pitchFamily="18" charset="0"/>
              </a:rPr>
              <a:t>: How did the socio-political environment of the late 19th and early 20th centuries influence the formation of Black </a:t>
            </a:r>
            <a:r>
              <a:rPr lang="en-US" sz="1800" dirty="0">
                <a:solidFill>
                  <a:srgbClr val="000000"/>
                </a:solidFill>
                <a:latin typeface="Times New Roman" panose="02020603050405020304" pitchFamily="18" charset="0"/>
                <a:ea typeface="Times New Roman" panose="02020603050405020304" pitchFamily="18" charset="0"/>
              </a:rPr>
              <a:t>T</a:t>
            </a:r>
            <a:r>
              <a:rPr lang="en-US" sz="1800" dirty="0">
                <a:solidFill>
                  <a:srgbClr val="000000"/>
                </a:solidFill>
                <a:effectLst/>
                <a:latin typeface="Times New Roman" panose="02020603050405020304" pitchFamily="18" charset="0"/>
                <a:ea typeface="Times New Roman" panose="02020603050405020304" pitchFamily="18" charset="0"/>
              </a:rPr>
              <a:t>eachers </a:t>
            </a:r>
            <a:r>
              <a:rPr lang="en-US" sz="1800" dirty="0">
                <a:solidFill>
                  <a:srgbClr val="000000"/>
                </a:solidFill>
                <a:latin typeface="Times New Roman" panose="02020603050405020304" pitchFamily="18" charset="0"/>
                <a:ea typeface="Times New Roman" panose="02020603050405020304" pitchFamily="18" charset="0"/>
              </a:rPr>
              <a:t>A</a:t>
            </a:r>
            <a:r>
              <a:rPr lang="en-US" sz="1800" dirty="0">
                <a:solidFill>
                  <a:srgbClr val="000000"/>
                </a:solidFill>
                <a:effectLst/>
                <a:latin typeface="Times New Roman" panose="02020603050405020304" pitchFamily="18" charset="0"/>
                <a:ea typeface="Times New Roman" panose="02020603050405020304" pitchFamily="18" charset="0"/>
              </a:rPr>
              <a:t>ssociations, and what specific challenges did these organizations face in their early years?</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marL="287338" marR="0" lvl="0" indent="-287338"/>
            <a:r>
              <a:rPr lang="en-US" sz="1800" b="1" dirty="0">
                <a:solidFill>
                  <a:srgbClr val="000000"/>
                </a:solidFill>
                <a:effectLst/>
                <a:latin typeface="Times New Roman" panose="02020603050405020304" pitchFamily="18" charset="0"/>
                <a:ea typeface="Times New Roman" panose="02020603050405020304" pitchFamily="18" charset="0"/>
              </a:rPr>
              <a:t>Advocacy Strategies</a:t>
            </a:r>
            <a:r>
              <a:rPr lang="en-US" sz="1800" dirty="0">
                <a:solidFill>
                  <a:srgbClr val="000000"/>
                </a:solidFill>
                <a:effectLst/>
                <a:latin typeface="Times New Roman" panose="02020603050405020304" pitchFamily="18" charset="0"/>
                <a:ea typeface="Times New Roman" panose="02020603050405020304" pitchFamily="18" charset="0"/>
              </a:rPr>
              <a:t>: Discuss the significance of the North Carolina Teachers Association’s opposition to pro-Confederate textbooks and Alabama’s condemnation of prisoner treatment. How do you think these actions reflected broader themes of social justice within the education system?</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marL="287338" marR="0" lvl="0" indent="-287338"/>
            <a:r>
              <a:rPr lang="en-US" sz="1800" b="1" dirty="0">
                <a:solidFill>
                  <a:srgbClr val="000000"/>
                </a:solidFill>
                <a:effectLst/>
                <a:latin typeface="Times New Roman" panose="02020603050405020304" pitchFamily="18" charset="0"/>
                <a:ea typeface="Times New Roman" panose="02020603050405020304" pitchFamily="18" charset="0"/>
              </a:rPr>
              <a:t>Legal Action and Change</a:t>
            </a:r>
            <a:r>
              <a:rPr lang="en-US" sz="1800" dirty="0">
                <a:solidFill>
                  <a:srgbClr val="000000"/>
                </a:solidFill>
                <a:effectLst/>
                <a:latin typeface="Times New Roman" panose="02020603050405020304" pitchFamily="18" charset="0"/>
                <a:ea typeface="Times New Roman" panose="02020603050405020304" pitchFamily="18" charset="0"/>
              </a:rPr>
              <a:t>: Analyze the impact of the NAACP’s Equalization Campaign and the lawsuits initiated by Black teachers against local school boards. How did these actions represent a shift in strategy from previous approaches to advocating for educational equity?   </a:t>
            </a:r>
            <a:r>
              <a:rPr lang="en-US" sz="1800" dirty="0">
                <a:solidFill>
                  <a:srgbClr val="000000"/>
                </a:solidFill>
                <a:latin typeface="Times New Roman" panose="02020603050405020304" pitchFamily="18" charset="0"/>
                <a:ea typeface="Times New Roman" panose="02020603050405020304" pitchFamily="18" charset="0"/>
              </a:rPr>
              <a:t>Why weren’t the NAACP &amp; Unions prepared to battle Brown’s consequences?</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marL="236538" indent="-220663">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spTree>
    <p:extLst>
      <p:ext uri="{BB962C8B-B14F-4D97-AF65-F5344CB8AC3E}">
        <p14:creationId xmlns:p14="http://schemas.microsoft.com/office/powerpoint/2010/main" val="1367423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5973C-38F9-D5AB-8814-C844DC862A20}"/>
              </a:ext>
            </a:extLst>
          </p:cNvPr>
          <p:cNvSpPr>
            <a:spLocks noGrp="1"/>
          </p:cNvSpPr>
          <p:nvPr>
            <p:ph type="title"/>
          </p:nvPr>
        </p:nvSpPr>
        <p:spPr>
          <a:xfrm>
            <a:off x="200722" y="77354"/>
            <a:ext cx="11724056" cy="1137672"/>
          </a:xfrm>
          <a:solidFill>
            <a:srgbClr val="750D00"/>
          </a:solidFill>
        </p:spPr>
        <p:txBody>
          <a:bodyPr/>
          <a:lstStyle/>
          <a:p>
            <a:r>
              <a:rPr lang="en-US" dirty="0">
                <a:solidFill>
                  <a:schemeClr val="bg1"/>
                </a:solidFill>
              </a:rPr>
              <a:t>Union Formation after the Civil War</a:t>
            </a:r>
          </a:p>
        </p:txBody>
      </p:sp>
      <p:graphicFrame>
        <p:nvGraphicFramePr>
          <p:cNvPr id="5" name="Content Placeholder 2">
            <a:extLst>
              <a:ext uri="{FF2B5EF4-FFF2-40B4-BE49-F238E27FC236}">
                <a16:creationId xmlns:a16="http://schemas.microsoft.com/office/drawing/2014/main" id="{DBBBE4F8-1C8F-BB83-F8EF-5471C07A2BBF}"/>
              </a:ext>
            </a:extLst>
          </p:cNvPr>
          <p:cNvGraphicFramePr>
            <a:graphicFrameLocks noGrp="1"/>
          </p:cNvGraphicFramePr>
          <p:nvPr>
            <p:ph idx="1"/>
            <p:extLst>
              <p:ext uri="{D42A27DB-BD31-4B8C-83A1-F6EECF244321}">
                <p14:modId xmlns:p14="http://schemas.microsoft.com/office/powerpoint/2010/main" val="1412461668"/>
              </p:ext>
            </p:extLst>
          </p:nvPr>
        </p:nvGraphicFramePr>
        <p:xfrm>
          <a:off x="200722" y="1402916"/>
          <a:ext cx="11831444" cy="54550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8861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 y="365125"/>
            <a:ext cx="12192000" cy="1325563"/>
          </a:xfrm>
          <a:solidFill>
            <a:schemeClr val="tx1"/>
          </a:solidFill>
        </p:spPr>
        <p:txBody>
          <a:bodyPr>
            <a:normAutofit fontScale="90000"/>
          </a:bodyPr>
          <a:lstStyle/>
          <a:p>
            <a:pPr algn="ctr"/>
            <a:b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The </a:t>
            </a:r>
            <a:r>
              <a:rPr lang="en-US" sz="4000" dirty="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dirty="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264042" y="2080806"/>
            <a:ext cx="5009707" cy="4351338"/>
          </a:xfrm>
        </p:spPr>
        <p:txBody>
          <a:bodyPr>
            <a:normAutofit fontScale="77500" lnSpcReduction="20000"/>
          </a:bodyPr>
          <a:lstStyle/>
          <a:p>
            <a:pPr fontAlgn="base">
              <a:lnSpc>
                <a:spcPct val="120000"/>
              </a:lnSpc>
              <a:spcBef>
                <a:spcPts val="600"/>
              </a:spcBef>
              <a:spcAft>
                <a:spcPts val="1800"/>
              </a:spcAft>
            </a:pPr>
            <a:r>
              <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t>The roots of the Brotherhood’s struggle extend back to industrialist George Pullman and his vision for luxury rail travel. </a:t>
            </a:r>
          </a:p>
          <a:p>
            <a:pPr fontAlgn="base">
              <a:lnSpc>
                <a:spcPct val="120000"/>
              </a:lnSpc>
              <a:spcBef>
                <a:spcPts val="600"/>
              </a:spcBef>
              <a:spcAft>
                <a:spcPts val="1800"/>
              </a:spcAft>
            </a:pPr>
            <a:r>
              <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t>Pullman began developing kitted-out sleeper cars replete with brocade, elaborate moldings and the at-will command of porters, many of them formerly enslaved men. </a:t>
            </a:r>
          </a:p>
          <a:p>
            <a:pPr fontAlgn="base">
              <a:lnSpc>
                <a:spcPct val="120000"/>
              </a:lnSpc>
              <a:spcBef>
                <a:spcPts val="600"/>
              </a:spcBef>
              <a:spcAft>
                <a:spcPts val="1800"/>
              </a:spcAft>
            </a:pPr>
            <a:r>
              <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t>Select trains expanded their service to include maids, billed as “handmaidens” to the female passengers. These positions were open only to Black women until 1925 when the company began hiring a few Asian women to discourage unionizing efforts. </a:t>
            </a:r>
          </a:p>
          <a:p>
            <a:pPr fontAlgn="base">
              <a:lnSpc>
                <a:spcPct val="120000"/>
              </a:lnSpc>
              <a:spcBef>
                <a:spcPts val="600"/>
              </a:spcBef>
              <a:spcAft>
                <a:spcPts val="1800"/>
              </a:spcAft>
            </a:pPr>
            <a:r>
              <a:rPr lang="en-US" sz="1900" dirty="0">
                <a:solidFill>
                  <a:srgbClr val="424242"/>
                </a:solidFill>
                <a:latin typeface="TimesNewRomanPSMT"/>
              </a:rPr>
              <a:t>T</a:t>
            </a:r>
            <a:r>
              <a:rPr lang="en-US" sz="1900" dirty="0">
                <a:solidFill>
                  <a:srgbClr val="424242"/>
                </a:solidFill>
                <a:effectLst/>
                <a:latin typeface="TimesNewRomanPSMT"/>
              </a:rPr>
              <a:t>he Brotherhood of Sleeping Car Porters &amp; Maids was established in 1925. </a:t>
            </a:r>
            <a:r>
              <a:rPr lang="en-US" sz="1900" dirty="0">
                <a:solidFill>
                  <a:srgbClr val="424242"/>
                </a:solidFill>
                <a:latin typeface="TimesNewRomanPSMT"/>
              </a:rPr>
              <a:t>(</a:t>
            </a:r>
            <a:r>
              <a:rPr lang="en-US" sz="1900" dirty="0">
                <a:solidFill>
                  <a:srgbClr val="424242"/>
                </a:solidFill>
                <a:effectLst/>
                <a:latin typeface="TimesNewRomanPSMT"/>
              </a:rPr>
              <a:t>&amp; Maids” was dropped from the Brotherhood’s name in 1929.) </a:t>
            </a:r>
            <a:endPar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Picture 4" descr="A group of men posing for a photo&#10;&#10;Description automatically generated">
            <a:extLst>
              <a:ext uri="{FF2B5EF4-FFF2-40B4-BE49-F238E27FC236}">
                <a16:creationId xmlns:a16="http://schemas.microsoft.com/office/drawing/2014/main" id="{7DE96D22-264F-9659-FA3C-CB3E2689B700}"/>
              </a:ext>
            </a:extLst>
          </p:cNvPr>
          <p:cNvPicPr>
            <a:picLocks noChangeAspect="1"/>
          </p:cNvPicPr>
          <p:nvPr/>
        </p:nvPicPr>
        <p:blipFill>
          <a:blip r:embed="rId3"/>
          <a:stretch>
            <a:fillRect/>
          </a:stretch>
        </p:blipFill>
        <p:spPr>
          <a:xfrm>
            <a:off x="5312944" y="2263736"/>
            <a:ext cx="6879056" cy="3881882"/>
          </a:xfrm>
          <a:prstGeom prst="rect">
            <a:avLst/>
          </a:prstGeom>
        </p:spPr>
      </p:pic>
      <p:sp>
        <p:nvSpPr>
          <p:cNvPr id="7" name="TextBox 6">
            <a:extLst>
              <a:ext uri="{FF2B5EF4-FFF2-40B4-BE49-F238E27FC236}">
                <a16:creationId xmlns:a16="http://schemas.microsoft.com/office/drawing/2014/main" id="{497BA7ED-768C-C8A9-4556-CCCD4C22BFAC}"/>
              </a:ext>
            </a:extLst>
          </p:cNvPr>
          <p:cNvSpPr txBox="1"/>
          <p:nvPr/>
        </p:nvSpPr>
        <p:spPr>
          <a:xfrm>
            <a:off x="5566144" y="6381790"/>
            <a:ext cx="6625856" cy="276999"/>
          </a:xfrm>
          <a:prstGeom prst="rect">
            <a:avLst/>
          </a:prstGeom>
          <a:noFill/>
        </p:spPr>
        <p:txBody>
          <a:bodyPr wrap="square">
            <a:spAutoFit/>
          </a:bodyPr>
          <a:lstStyle/>
          <a:p>
            <a:r>
              <a:rPr lang="en-US" sz="12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hlinkClick r:id="rId4"/>
              </a:rPr>
              <a:t>https://www.npca.org/articles/3707-the-women-behind-the-brotherhood</a:t>
            </a:r>
            <a:r>
              <a:rPr lang="en-US" sz="12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n-US" sz="1200" dirty="0">
                <a:effectLst/>
              </a:rPr>
              <a:t> </a:t>
            </a:r>
            <a:endParaRPr lang="en-US" sz="1200" dirty="0"/>
          </a:p>
        </p:txBody>
      </p:sp>
    </p:spTree>
    <p:extLst>
      <p:ext uri="{BB962C8B-B14F-4D97-AF65-F5344CB8AC3E}">
        <p14:creationId xmlns:p14="http://schemas.microsoft.com/office/powerpoint/2010/main" val="1401480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692901" cy="1325563"/>
          </a:xfrm>
          <a:solidFill>
            <a:schemeClr val="tx1"/>
          </a:solidFill>
        </p:spPr>
        <p:txBody>
          <a:bodyPr>
            <a:normAutofit fontScale="90000"/>
          </a:bodyPr>
          <a:lstStyle/>
          <a:p>
            <a:r>
              <a:rPr lang="en-US" sz="4000" dirty="0">
                <a:solidFill>
                  <a:schemeClr val="bg1"/>
                </a:solidFill>
                <a:effectLst/>
                <a:latin typeface="Cooper Black" panose="0208090404030B020404" pitchFamily="18" charset="77"/>
                <a:ea typeface="Times New Roman" panose="02020603050405020304" pitchFamily="18" charset="0"/>
              </a:rPr>
              <a:t>A Philip Randolph: President </a:t>
            </a:r>
            <a:br>
              <a:rPr lang="en-US" sz="4000" dirty="0">
                <a:solidFill>
                  <a:schemeClr val="bg1"/>
                </a:solidFill>
                <a:latin typeface="Cooper Black" panose="0208090404030B020404" pitchFamily="18" charset="77"/>
                <a:ea typeface="Times New Roman" panose="02020603050405020304" pitchFamily="18" charset="0"/>
              </a:rPr>
            </a:br>
            <a:r>
              <a:rPr lang="en-US" sz="4000" dirty="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dirty="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191386" y="1765005"/>
            <a:ext cx="5146158" cy="5092995"/>
          </a:xfrm>
        </p:spPr>
        <p:txBody>
          <a:bodyPr>
            <a:normAutofit lnSpcReduction="10000"/>
          </a:bodyPr>
          <a:lstStyle/>
          <a:p>
            <a:pPr algn="l"/>
            <a:endParaRPr lang="en-US" sz="1200" b="0" i="0" u="none" strike="noStrike" dirty="0">
              <a:effectLst/>
            </a:endParaRPr>
          </a:p>
          <a:p>
            <a:pPr algn="l">
              <a:lnSpc>
                <a:spcPct val="100000"/>
              </a:lnSpc>
              <a:spcBef>
                <a:spcPts val="600"/>
              </a:spcBef>
            </a:pPr>
            <a:r>
              <a:rPr lang="en-US" sz="1800" b="0" i="0" u="none" strike="noStrike" dirty="0">
                <a:effectLst/>
                <a:highlight>
                  <a:srgbClr val="FFFFFF"/>
                </a:highlight>
              </a:rPr>
              <a:t>He was born on April 15, 1889, in Crescent City, Florida, and spent his early years in Jacksonville, Florida. In 1907 he graduated as valedictorian from Cookman Institute. </a:t>
            </a:r>
            <a:endParaRPr lang="en-US" sz="1800" b="0" i="0" u="none" strike="noStrike" dirty="0">
              <a:effectLst/>
            </a:endParaRPr>
          </a:p>
          <a:p>
            <a:pPr algn="l">
              <a:lnSpc>
                <a:spcPct val="100000"/>
              </a:lnSpc>
              <a:spcBef>
                <a:spcPts val="600"/>
              </a:spcBef>
            </a:pPr>
            <a:r>
              <a:rPr lang="en-US" sz="1800" b="0" i="0" u="none" strike="noStrike" dirty="0">
                <a:solidFill>
                  <a:srgbClr val="000000"/>
                </a:solidFill>
                <a:effectLst/>
              </a:rPr>
              <a:t>A. Philip Randolph was a pivotal figure in the fight for African American labor rights.  In June 1925, he was approached by a group of Pullman porters seeking leadership for their new organization. Randolph, known for his integrity and independence from the Pullman Company, accepted the role and served as the president of the Brotherhood of Sleeping Car Porters &amp; Maids.  </a:t>
            </a:r>
          </a:p>
          <a:p>
            <a:pPr algn="l">
              <a:lnSpc>
                <a:spcPct val="100000"/>
              </a:lnSpc>
              <a:spcBef>
                <a:spcPts val="600"/>
              </a:spcBef>
            </a:pPr>
            <a:r>
              <a:rPr lang="en-US" sz="1800" b="0" i="0" u="none" strike="noStrike" dirty="0">
                <a:solidFill>
                  <a:srgbClr val="000000"/>
                </a:solidFill>
                <a:effectLst/>
              </a:rPr>
              <a:t>Over the next ten years, he fought tirelessly to secure recognition for the BSCP, culminating in its certification as the exclusive bargaining agent for Pullman porters in 1935, which he hailed as a landmark victory for Black workers.</a:t>
            </a:r>
          </a:p>
        </p:txBody>
      </p:sp>
      <p:pic>
        <p:nvPicPr>
          <p:cNvPr id="7" name="Picture 6">
            <a:extLst>
              <a:ext uri="{FF2B5EF4-FFF2-40B4-BE49-F238E27FC236}">
                <a16:creationId xmlns:a16="http://schemas.microsoft.com/office/drawing/2014/main" id="{A5ECEFFF-B3BC-3514-6F8D-6382CA1453C6}"/>
              </a:ext>
            </a:extLst>
          </p:cNvPr>
          <p:cNvPicPr>
            <a:picLocks noChangeAspect="1"/>
          </p:cNvPicPr>
          <p:nvPr/>
        </p:nvPicPr>
        <p:blipFill>
          <a:blip r:embed="rId3"/>
          <a:stretch>
            <a:fillRect/>
          </a:stretch>
        </p:blipFill>
        <p:spPr>
          <a:xfrm>
            <a:off x="5308692" y="2530548"/>
            <a:ext cx="6883307" cy="3269803"/>
          </a:xfrm>
          <a:prstGeom prst="rect">
            <a:avLst/>
          </a:prstGeom>
        </p:spPr>
      </p:pic>
    </p:spTree>
    <p:extLst>
      <p:ext uri="{BB962C8B-B14F-4D97-AF65-F5344CB8AC3E}">
        <p14:creationId xmlns:p14="http://schemas.microsoft.com/office/powerpoint/2010/main" val="2723339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fontScale="90000"/>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Women Behind the </a:t>
            </a:r>
            <a:b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dirty="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dirty="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21733" y="1825626"/>
            <a:ext cx="11480800" cy="2272242"/>
          </a:xfrm>
        </p:spPr>
        <p:txBody>
          <a:bodyPr>
            <a:normAutofit/>
          </a:bodyPr>
          <a:lstStyle/>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Women were active in labor struggles of the late 1920s.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Women behind the Brotherhood were m</a:t>
            </a: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aids on the railroad and </a:t>
            </a: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wives of</a:t>
            </a: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 Pullman porters.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Organized annual conventions, fundraising, and local chapters.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Hosted dinners for Brotherhood leaders.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Helped secure the first Black-led union charter from the American Federation of Labor in 1935.</a:t>
            </a:r>
            <a:endParaRPr lang="en-US" sz="1800" dirty="0">
              <a:solidFill>
                <a:srgbClr val="000000"/>
              </a:solidFill>
              <a:latin typeface="Lora" pitchFamily="2" charset="77"/>
              <a:ea typeface="Times New Roman" panose="02020603050405020304" pitchFamily="18" charset="0"/>
              <a:cs typeface="Times New Roman" panose="02020603050405020304" pitchFamily="18" charset="0"/>
            </a:endParaRP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They </a:t>
            </a: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faced retaliation from the company.</a:t>
            </a: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pic>
        <p:nvPicPr>
          <p:cNvPr id="5" name="Picture 4" descr="A person holding a hand of another person&#10;&#10;Description automatically generated">
            <a:extLst>
              <a:ext uri="{FF2B5EF4-FFF2-40B4-BE49-F238E27FC236}">
                <a16:creationId xmlns:a16="http://schemas.microsoft.com/office/drawing/2014/main" id="{DF36E904-1DEA-D08A-FE7E-E43195F2732F}"/>
              </a:ext>
            </a:extLst>
          </p:cNvPr>
          <p:cNvPicPr>
            <a:picLocks noChangeAspect="1"/>
          </p:cNvPicPr>
          <p:nvPr/>
        </p:nvPicPr>
        <p:blipFill>
          <a:blip r:embed="rId3"/>
          <a:stretch>
            <a:fillRect/>
          </a:stretch>
        </p:blipFill>
        <p:spPr>
          <a:xfrm>
            <a:off x="1202267" y="4061629"/>
            <a:ext cx="3934990" cy="2532703"/>
          </a:xfrm>
          <a:prstGeom prst="rect">
            <a:avLst/>
          </a:prstGeom>
        </p:spPr>
      </p:pic>
      <p:pic>
        <p:nvPicPr>
          <p:cNvPr id="7" name="Picture 6" descr="A group of women in white robes&#10;&#10;Description automatically generated">
            <a:extLst>
              <a:ext uri="{FF2B5EF4-FFF2-40B4-BE49-F238E27FC236}">
                <a16:creationId xmlns:a16="http://schemas.microsoft.com/office/drawing/2014/main" id="{A8D2D7AD-1E93-5CEB-327D-0218A0BCD28A}"/>
              </a:ext>
            </a:extLst>
          </p:cNvPr>
          <p:cNvPicPr>
            <a:picLocks noChangeAspect="1"/>
          </p:cNvPicPr>
          <p:nvPr/>
        </p:nvPicPr>
        <p:blipFill>
          <a:blip r:embed="rId4"/>
          <a:stretch>
            <a:fillRect/>
          </a:stretch>
        </p:blipFill>
        <p:spPr>
          <a:xfrm>
            <a:off x="6157837" y="3640667"/>
            <a:ext cx="4593233" cy="3009211"/>
          </a:xfrm>
          <a:prstGeom prst="rect">
            <a:avLst/>
          </a:prstGeom>
        </p:spPr>
      </p:pic>
    </p:spTree>
    <p:extLst>
      <p:ext uri="{BB962C8B-B14F-4D97-AF65-F5344CB8AC3E}">
        <p14:creationId xmlns:p14="http://schemas.microsoft.com/office/powerpoint/2010/main" val="2893360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E1D41B-1C90-780D-EE44-DD0D8474C479}"/>
              </a:ext>
            </a:extLst>
          </p:cNvPr>
          <p:cNvSpPr/>
          <p:nvPr/>
        </p:nvSpPr>
        <p:spPr>
          <a:xfrm>
            <a:off x="8957733" y="0"/>
            <a:ext cx="3234267"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0"/>
            <a:ext cx="7420975" cy="2370667"/>
          </a:xfrm>
          <a:solidFill>
            <a:schemeClr val="tx1"/>
          </a:solidFill>
        </p:spPr>
        <p:txBody>
          <a:bodyPr>
            <a:normAutofit/>
          </a:bodyPr>
          <a:lstStyle/>
          <a:p>
            <a:r>
              <a:rPr lang="en-US" sz="4000" b="1" kern="1800" spc="18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Women Behind the </a:t>
            </a:r>
            <a:br>
              <a:rPr lang="en-US" sz="4000" b="1" kern="1800" spc="18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30200" y="2540000"/>
            <a:ext cx="7391399" cy="4318000"/>
          </a:xfrm>
          <a:ln w="38100">
            <a:solidFill>
              <a:schemeClr val="accent1">
                <a:shade val="15000"/>
              </a:schemeClr>
            </a:solidFill>
          </a:ln>
        </p:spPr>
        <p:txBody>
          <a:bodyPr>
            <a:normAutofit fontScale="92500" lnSpcReduction="10000"/>
          </a:bodyPr>
          <a:lstStyle/>
          <a:p>
            <a:pPr>
              <a:spcBef>
                <a:spcPts val="600"/>
              </a:spcBef>
              <a:buSzPct val="101000"/>
            </a:pP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Pullman Company as the leading employer of Black workers.</a:t>
            </a: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20,000 African Americans employed, including porters and maids.</a:t>
            </a: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Discriminatory pay, limited rights, and societal expectations for women.</a:t>
            </a: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Isolated working conditions and lack of representation.</a:t>
            </a: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Difficulty balancing union involvement with societal roles.</a:t>
            </a: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Maids’ grievances often overlooked; many remained silent due to fears of reprisal.</a:t>
            </a:r>
          </a:p>
          <a:p>
            <a:pPr>
              <a:lnSpc>
                <a:spcPct val="110000"/>
              </a:lnSpc>
              <a:spcBef>
                <a:spcPts val="600"/>
              </a:spcBef>
              <a:buSzPct val="101000"/>
            </a:pP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Wives of porters </a:t>
            </a:r>
            <a:endParaRPr lang="en-US" sz="1800" dirty="0">
              <a:effectLst/>
              <a:latin typeface="Lora" pitchFamily="2" charset="77"/>
            </a:endParaRPr>
          </a:p>
          <a:p>
            <a:pPr marL="742950" marR="0" lvl="1" indent="-285750">
              <a:lnSpc>
                <a:spcPct val="11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Took initiative in organizing efforts, visiting homes, and drumming up support.</a:t>
            </a:r>
          </a:p>
          <a:p>
            <a:pPr marL="742950" marR="0" lvl="1" indent="-285750">
              <a:lnSpc>
                <a:spcPct val="11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Held meetings discreetly to avoid Pullman’s scrutiny.</a:t>
            </a:r>
          </a:p>
          <a:p>
            <a:pPr marL="285750" indent="-285750">
              <a:lnSpc>
                <a:spcPct val="100000"/>
              </a:lnSpc>
              <a:spcBef>
                <a:spcPts val="600"/>
              </a:spcBef>
              <a:buSzPts val="1000"/>
              <a:buFont typeface="Courier New" panose="02070309020205020404" pitchFamily="49" charset="0"/>
              <a:buChar char="o"/>
              <a:tabLst>
                <a:tab pos="914400" algn="l"/>
              </a:tabLst>
            </a:pPr>
            <a:endPar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endParaRPr>
          </a:p>
          <a:p>
            <a:pPr marL="742950" marR="0" lvl="1" indent="-285750">
              <a:spcBef>
                <a:spcPts val="0"/>
              </a:spcBef>
              <a:spcAft>
                <a:spcPts val="0"/>
              </a:spcAft>
              <a:buSzPts val="1000"/>
              <a:buFont typeface="Courier New" panose="02070309020205020404" pitchFamily="49" charset="0"/>
              <a:buChar char="o"/>
              <a:tabLst>
                <a:tab pos="914400" algn="l"/>
              </a:tabLs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buNone/>
            </a:pPr>
            <a:endParaRPr lang="en-US" sz="1800" dirty="0">
              <a:effectLst/>
              <a:latin typeface="Times New Roman" panose="02020603050405020304" pitchFamily="18" charset="0"/>
              <a:ea typeface="Times New Roman" panose="02020603050405020304" pitchFamily="18" charset="0"/>
            </a:endParaRPr>
          </a:p>
          <a:p>
            <a:pPr marL="236538" indent="-220663">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pic>
        <p:nvPicPr>
          <p:cNvPr id="6" name="Picture 5" descr="A person with curly hair wearing a necklace&#10;&#10;Description automatically generated">
            <a:extLst>
              <a:ext uri="{FF2B5EF4-FFF2-40B4-BE49-F238E27FC236}">
                <a16:creationId xmlns:a16="http://schemas.microsoft.com/office/drawing/2014/main" id="{74B33657-C029-1A35-3AC7-7014F7C07592}"/>
              </a:ext>
            </a:extLst>
          </p:cNvPr>
          <p:cNvPicPr>
            <a:picLocks noChangeAspect="1"/>
          </p:cNvPicPr>
          <p:nvPr/>
        </p:nvPicPr>
        <p:blipFill>
          <a:blip r:embed="rId3"/>
          <a:stretch>
            <a:fillRect/>
          </a:stretch>
        </p:blipFill>
        <p:spPr>
          <a:xfrm>
            <a:off x="8294448" y="491066"/>
            <a:ext cx="3359917" cy="5863167"/>
          </a:xfrm>
          <a:prstGeom prst="rect">
            <a:avLst/>
          </a:prstGeom>
        </p:spPr>
      </p:pic>
    </p:spTree>
    <p:extLst>
      <p:ext uri="{BB962C8B-B14F-4D97-AF65-F5344CB8AC3E}">
        <p14:creationId xmlns:p14="http://schemas.microsoft.com/office/powerpoint/2010/main" val="17409585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285360-78CC-0D5E-877B-F033BD157C60}"/>
              </a:ext>
            </a:extLst>
          </p:cNvPr>
          <p:cNvPicPr>
            <a:picLocks noChangeAspect="1"/>
          </p:cNvPicPr>
          <p:nvPr/>
        </p:nvPicPr>
        <p:blipFill>
          <a:blip r:embed="rId3"/>
          <a:stretch>
            <a:fillRect/>
          </a:stretch>
        </p:blipFill>
        <p:spPr>
          <a:xfrm>
            <a:off x="0" y="10465"/>
            <a:ext cx="12192000" cy="5819628"/>
          </a:xfrm>
          <a:prstGeom prst="rect">
            <a:avLst/>
          </a:prstGeom>
        </p:spPr>
      </p:pic>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7207624" y="2783541"/>
            <a:ext cx="4984376" cy="4063995"/>
          </a:xfrm>
          <a:solidFill>
            <a:schemeClr val="bg1"/>
          </a:solidFill>
        </p:spPr>
        <p:txBody>
          <a:bodyPr vert="horz" lIns="91440" tIns="45720" rIns="91440" bIns="45720" rtlCol="0" anchor="t">
            <a:normAutofit lnSpcReduction="10000"/>
          </a:bodyPr>
          <a:lstStyle/>
          <a:p>
            <a:pPr indent="0" algn="ctr">
              <a:buNone/>
            </a:pPr>
            <a:r>
              <a:rPr lang="en-US" sz="3500" dirty="0">
                <a:latin typeface="Cooper Black"/>
              </a:rPr>
              <a:t>Breakout Talk</a:t>
            </a:r>
            <a:endParaRPr lang="en-US" sz="35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66725" marR="0" indent="-238125">
              <a:lnSpc>
                <a:spcPct val="120000"/>
              </a:lnSpc>
              <a:spcBef>
                <a:spcPts val="600"/>
              </a:spcBef>
            </a:pPr>
            <a:r>
              <a:rPr lang="en-US" sz="1800" dirty="0">
                <a:solidFill>
                  <a:srgbClr val="000000"/>
                </a:solidFill>
                <a:effectLst/>
                <a:latin typeface="Times New Roman" panose="02020603050405020304" pitchFamily="18" charset="0"/>
                <a:ea typeface="Times New Roman" panose="02020603050405020304" pitchFamily="18" charset="0"/>
              </a:rPr>
              <a:t>In what ways did societal and institutional barriers within labor unions and civil rights organizations contribute to the exclusion of Black women from the narrative of the Black labor movement?  </a:t>
            </a:r>
            <a:endParaRPr lang="en-US" sz="1800" dirty="0">
              <a:effectLst/>
              <a:latin typeface="Times New Roman" panose="02020603050405020304" pitchFamily="18" charset="0"/>
              <a:ea typeface="Times New Roman" panose="02020603050405020304" pitchFamily="18" charset="0"/>
            </a:endParaRPr>
          </a:p>
          <a:p>
            <a:pPr marL="466725" marR="0" indent="-238125">
              <a:lnSpc>
                <a:spcPct val="120000"/>
              </a:lnSpc>
              <a:spcBef>
                <a:spcPts val="600"/>
              </a:spcBef>
            </a:pPr>
            <a:r>
              <a:rPr lang="en-US" sz="1800" dirty="0">
                <a:solidFill>
                  <a:srgbClr val="000000"/>
                </a:solidFill>
                <a:effectLst/>
                <a:latin typeface="Times New Roman" panose="02020603050405020304" pitchFamily="18" charset="0"/>
                <a:ea typeface="Times New Roman" panose="02020603050405020304" pitchFamily="18" charset="0"/>
              </a:rPr>
              <a:t>How may this exclusion have impacted the broader goals of labor activism during the 20th century?  </a:t>
            </a:r>
            <a:endParaRPr lang="en-US" sz="1800" dirty="0">
              <a:effectLst/>
              <a:latin typeface="Times New Roman" panose="02020603050405020304" pitchFamily="18" charset="0"/>
              <a:ea typeface="Times New Roman" panose="02020603050405020304" pitchFamily="18" charset="0"/>
            </a:endParaRPr>
          </a:p>
          <a:p>
            <a:pPr marL="466725" marR="0" indent="-238125">
              <a:lnSpc>
                <a:spcPct val="120000"/>
              </a:lnSpc>
              <a:spcBef>
                <a:spcPts val="600"/>
              </a:spcBef>
            </a:pPr>
            <a:r>
              <a:rPr lang="en-US" sz="1800" dirty="0">
                <a:solidFill>
                  <a:srgbClr val="000000"/>
                </a:solidFill>
                <a:effectLst/>
                <a:latin typeface="Times New Roman" panose="02020603050405020304" pitchFamily="18" charset="0"/>
                <a:ea typeface="Times New Roman" panose="02020603050405020304" pitchFamily="18" charset="0"/>
              </a:rPr>
              <a:t>In what ways did Black women assert agency and leadership despite the exclusion? </a:t>
            </a:r>
            <a:endParaRPr lang="en-US" sz="1800" dirty="0">
              <a:effectLst/>
              <a:latin typeface="Times New Roman" panose="02020603050405020304" pitchFamily="18" charset="0"/>
              <a:ea typeface="Times New Roman" panose="02020603050405020304" pitchFamily="18" charset="0"/>
            </a:endParaRPr>
          </a:p>
          <a:p>
            <a:pPr marL="0" marR="0" indent="0" algn="ctr">
              <a:buNone/>
            </a:pPr>
            <a:endParaRPr lang="en-US" sz="1800" dirty="0">
              <a:effectLst/>
              <a:latin typeface="Times New Roman" panose="02020603050405020304" pitchFamily="18" charset="0"/>
              <a:ea typeface="Times New Roman" panose="02020603050405020304" pitchFamily="18" charset="0"/>
            </a:endParaRPr>
          </a:p>
          <a:p>
            <a:pPr marL="236220" indent="-220345" algn="ctr">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lgn="ctr">
              <a:spcBef>
                <a:spcPts val="0"/>
              </a:spcBef>
              <a:spcAft>
                <a:spcPts val="0"/>
              </a:spcAft>
              <a:buNone/>
            </a:pPr>
            <a:endParaRPr lang="en-US" dirty="0"/>
          </a:p>
        </p:txBody>
      </p:sp>
    </p:spTree>
    <p:extLst>
      <p:ext uri="{BB962C8B-B14F-4D97-AF65-F5344CB8AC3E}">
        <p14:creationId xmlns:p14="http://schemas.microsoft.com/office/powerpoint/2010/main" val="791282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Arc 2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blue text on a black background&#10;&#10;Description automatically generated">
            <a:extLst>
              <a:ext uri="{FF2B5EF4-FFF2-40B4-BE49-F238E27FC236}">
                <a16:creationId xmlns:a16="http://schemas.microsoft.com/office/drawing/2014/main" id="{CF78108C-438E-53A3-A9A5-02241029ACF5}"/>
              </a:ext>
            </a:extLst>
          </p:cNvPr>
          <p:cNvPicPr>
            <a:picLocks noChangeAspect="1"/>
          </p:cNvPicPr>
          <p:nvPr/>
        </p:nvPicPr>
        <p:blipFill rotWithShape="1">
          <a:blip r:embed="rId2"/>
          <a:srcRect l="7643" r="16218"/>
          <a:stretch/>
        </p:blipFill>
        <p:spPr>
          <a:xfrm>
            <a:off x="515879" y="2306441"/>
            <a:ext cx="3209866" cy="227652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solidFill>
            <a:srgbClr val="FFD579"/>
          </a:solidFill>
        </p:spPr>
      </p:pic>
      <p:sp>
        <p:nvSpPr>
          <p:cNvPr id="3" name="Content Placeholder 2">
            <a:extLst>
              <a:ext uri="{FF2B5EF4-FFF2-40B4-BE49-F238E27FC236}">
                <a16:creationId xmlns:a16="http://schemas.microsoft.com/office/drawing/2014/main" id="{557CD637-B96A-4267-BE16-7398C4E98F1F}"/>
              </a:ext>
            </a:extLst>
          </p:cNvPr>
          <p:cNvSpPr>
            <a:spLocks noGrp="1"/>
          </p:cNvSpPr>
          <p:nvPr>
            <p:ph idx="1"/>
          </p:nvPr>
        </p:nvSpPr>
        <p:spPr>
          <a:xfrm>
            <a:off x="3925229" y="2418329"/>
            <a:ext cx="7521941" cy="2031202"/>
          </a:xfrm>
        </p:spPr>
        <p:txBody>
          <a:bodyPr>
            <a:normAutofit lnSpcReduction="10000"/>
          </a:bodyPr>
          <a:lstStyle/>
          <a:p>
            <a:r>
              <a:rPr lang="en-US" sz="1800" b="0" i="0" u="none" strike="noStrike" dirty="0">
                <a:effectLst/>
                <a:latin typeface="-webkit-standard"/>
              </a:rPr>
              <a:t>What are some key positive impacts of the organizing initiatives and campaigns by Black Unions and Black Teacher Associations in the late 19th and early 20th centuries? </a:t>
            </a:r>
          </a:p>
          <a:p>
            <a:r>
              <a:rPr lang="en-US" sz="1800" dirty="0"/>
              <a:t>How did these actions contribute to the broader civil rights movement and help shape educational policy?</a:t>
            </a:r>
          </a:p>
          <a:p>
            <a:r>
              <a:rPr lang="en-US" sz="1800" dirty="0"/>
              <a:t>Give one word to describe the contributions of these </a:t>
            </a:r>
            <a:r>
              <a:rPr lang="en-US" sz="1800"/>
              <a:t>HBCU graduates </a:t>
            </a:r>
            <a:r>
              <a:rPr lang="en-US" sz="1800" dirty="0"/>
              <a:t>in our struggle for racial and </a:t>
            </a:r>
            <a:r>
              <a:rPr lang="en-US" sz="1800"/>
              <a:t>social justice.</a:t>
            </a:r>
            <a:endParaRPr lang="en-US" sz="1800" dirty="0"/>
          </a:p>
          <a:p>
            <a:pPr marL="0" indent="0">
              <a:buNone/>
            </a:pPr>
            <a:endParaRPr lang="en-US" dirty="0"/>
          </a:p>
        </p:txBody>
      </p:sp>
      <p:pic>
        <p:nvPicPr>
          <p:cNvPr id="4" name="Picture 2" descr="Ella Baker - Wikipedia">
            <a:extLst>
              <a:ext uri="{FF2B5EF4-FFF2-40B4-BE49-F238E27FC236}">
                <a16:creationId xmlns:a16="http://schemas.microsoft.com/office/drawing/2014/main" id="{9F4A6307-5587-6C25-4D7D-DF75A8A2D7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141" r="32886"/>
          <a:stretch/>
        </p:blipFill>
        <p:spPr bwMode="auto">
          <a:xfrm>
            <a:off x="216768" y="252809"/>
            <a:ext cx="1267598" cy="15451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urgood Marshall Portrait - 1970&quot; Art ...">
            <a:extLst>
              <a:ext uri="{FF2B5EF4-FFF2-40B4-BE49-F238E27FC236}">
                <a16:creationId xmlns:a16="http://schemas.microsoft.com/office/drawing/2014/main" id="{8F5A2F7B-660D-8200-8DA0-5CB3C3A879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6916" y="212627"/>
            <a:ext cx="1174770" cy="15683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Medgar Evers' home established as a ...">
            <a:extLst>
              <a:ext uri="{FF2B5EF4-FFF2-40B4-BE49-F238E27FC236}">
                <a16:creationId xmlns:a16="http://schemas.microsoft.com/office/drawing/2014/main" id="{84BA0749-4A9A-2302-2CE0-E777C0BA99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9563" y="255339"/>
            <a:ext cx="1271824" cy="14405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Rosa Parks, Seattle, March 27, 1956 - Museum of History and Industry -  University of Washington Digital Collections">
            <a:extLst>
              <a:ext uri="{FF2B5EF4-FFF2-40B4-BE49-F238E27FC236}">
                <a16:creationId xmlns:a16="http://schemas.microsoft.com/office/drawing/2014/main" id="{CA192ADE-7046-6A12-13C6-BC8CEF1BA9B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9039" r="12161" b="37260"/>
          <a:stretch/>
        </p:blipFill>
        <p:spPr bwMode="auto">
          <a:xfrm>
            <a:off x="4287380" y="255339"/>
            <a:ext cx="1318157" cy="14405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vealed: how UK targeted American civil rights leader in covert campaign |  Black power movement | The Guardian">
            <a:extLst>
              <a:ext uri="{FF2B5EF4-FFF2-40B4-BE49-F238E27FC236}">
                <a16:creationId xmlns:a16="http://schemas.microsoft.com/office/drawing/2014/main" id="{89A7F4EB-5024-14D0-2A19-2FF68E156F8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0249" r="20819" b="27599"/>
          <a:stretch/>
        </p:blipFill>
        <p:spPr bwMode="auto">
          <a:xfrm>
            <a:off x="5741530" y="240288"/>
            <a:ext cx="1658915" cy="14706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Martin Luther King, Jr.—facts and information">
            <a:extLst>
              <a:ext uri="{FF2B5EF4-FFF2-40B4-BE49-F238E27FC236}">
                <a16:creationId xmlns:a16="http://schemas.microsoft.com/office/drawing/2014/main" id="{5AA2A2DA-2DDC-9D6E-0725-0CE874D5F8A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1408"/>
          <a:stretch/>
        </p:blipFill>
        <p:spPr bwMode="auto">
          <a:xfrm>
            <a:off x="7544092" y="252809"/>
            <a:ext cx="1505846" cy="14456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Bayard Rustin on the telephone while sitting in front of a sign reading &quot;Jim Crow Can't Teach Democracy.&quot;">
            <a:extLst>
              <a:ext uri="{FF2B5EF4-FFF2-40B4-BE49-F238E27FC236}">
                <a16:creationId xmlns:a16="http://schemas.microsoft.com/office/drawing/2014/main" id="{F13A0579-27E2-87A2-7C80-2770D00AA6D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93585" y="229850"/>
            <a:ext cx="1050509" cy="144565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6">
            <a:extLst>
              <a:ext uri="{FF2B5EF4-FFF2-40B4-BE49-F238E27FC236}">
                <a16:creationId xmlns:a16="http://schemas.microsoft.com/office/drawing/2014/main" id="{BA22CE4C-F8CA-9B51-60E9-D3534E930E33}"/>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23129"/>
          <a:stretch/>
        </p:blipFill>
        <p:spPr bwMode="auto">
          <a:xfrm>
            <a:off x="10326644" y="237669"/>
            <a:ext cx="1407274" cy="14456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Table 12">
            <a:extLst>
              <a:ext uri="{FF2B5EF4-FFF2-40B4-BE49-F238E27FC236}">
                <a16:creationId xmlns:a16="http://schemas.microsoft.com/office/drawing/2014/main" id="{D5615B34-AF43-3EAA-4780-782FF8C8CBC4}"/>
              </a:ext>
            </a:extLst>
          </p:cNvPr>
          <p:cNvGraphicFramePr>
            <a:graphicFrameLocks noGrp="1"/>
          </p:cNvGraphicFramePr>
          <p:nvPr>
            <p:extLst>
              <p:ext uri="{D42A27DB-BD31-4B8C-83A1-F6EECF244321}">
                <p14:modId xmlns:p14="http://schemas.microsoft.com/office/powerpoint/2010/main" val="3411287394"/>
              </p:ext>
            </p:extLst>
          </p:nvPr>
        </p:nvGraphicFramePr>
        <p:xfrm>
          <a:off x="271852" y="1701798"/>
          <a:ext cx="11462065" cy="457200"/>
        </p:xfrm>
        <a:graphic>
          <a:graphicData uri="http://schemas.openxmlformats.org/drawingml/2006/table">
            <a:tbl>
              <a:tblPr firstRow="1" bandRow="1">
                <a:tableStyleId>{5C22544A-7EE6-4342-B048-85BDC9FD1C3A}</a:tableStyleId>
              </a:tblPr>
              <a:tblGrid>
                <a:gridCol w="1152632">
                  <a:extLst>
                    <a:ext uri="{9D8B030D-6E8A-4147-A177-3AD203B41FA5}">
                      <a16:colId xmlns:a16="http://schemas.microsoft.com/office/drawing/2014/main" val="2953117017"/>
                    </a:ext>
                  </a:extLst>
                </a:gridCol>
                <a:gridCol w="1371990">
                  <a:extLst>
                    <a:ext uri="{9D8B030D-6E8A-4147-A177-3AD203B41FA5}">
                      <a16:colId xmlns:a16="http://schemas.microsoft.com/office/drawing/2014/main" val="2706898152"/>
                    </a:ext>
                  </a:extLst>
                </a:gridCol>
                <a:gridCol w="1334229">
                  <a:extLst>
                    <a:ext uri="{9D8B030D-6E8A-4147-A177-3AD203B41FA5}">
                      <a16:colId xmlns:a16="http://schemas.microsoft.com/office/drawing/2014/main" val="1339823181"/>
                    </a:ext>
                  </a:extLst>
                </a:gridCol>
                <a:gridCol w="1447513">
                  <a:extLst>
                    <a:ext uri="{9D8B030D-6E8A-4147-A177-3AD203B41FA5}">
                      <a16:colId xmlns:a16="http://schemas.microsoft.com/office/drawing/2014/main" val="745887374"/>
                    </a:ext>
                  </a:extLst>
                </a:gridCol>
                <a:gridCol w="2026518">
                  <a:extLst>
                    <a:ext uri="{9D8B030D-6E8A-4147-A177-3AD203B41FA5}">
                      <a16:colId xmlns:a16="http://schemas.microsoft.com/office/drawing/2014/main" val="1109993615"/>
                    </a:ext>
                  </a:extLst>
                </a:gridCol>
                <a:gridCol w="1263667">
                  <a:extLst>
                    <a:ext uri="{9D8B030D-6E8A-4147-A177-3AD203B41FA5}">
                      <a16:colId xmlns:a16="http://schemas.microsoft.com/office/drawing/2014/main" val="3431506670"/>
                    </a:ext>
                  </a:extLst>
                </a:gridCol>
                <a:gridCol w="1432758">
                  <a:extLst>
                    <a:ext uri="{9D8B030D-6E8A-4147-A177-3AD203B41FA5}">
                      <a16:colId xmlns:a16="http://schemas.microsoft.com/office/drawing/2014/main" val="302935612"/>
                    </a:ext>
                  </a:extLst>
                </a:gridCol>
                <a:gridCol w="1432758">
                  <a:extLst>
                    <a:ext uri="{9D8B030D-6E8A-4147-A177-3AD203B41FA5}">
                      <a16:colId xmlns:a16="http://schemas.microsoft.com/office/drawing/2014/main" val="1752823199"/>
                    </a:ext>
                  </a:extLst>
                </a:gridCol>
              </a:tblGrid>
              <a:tr h="370840">
                <a:tc>
                  <a:txBody>
                    <a:bodyPr/>
                    <a:lstStyle/>
                    <a:p>
                      <a:pPr algn="ctr"/>
                      <a:r>
                        <a:rPr lang="en-US" sz="1200" dirty="0">
                          <a:solidFill>
                            <a:schemeClr val="tx1"/>
                          </a:solidFill>
                        </a:rPr>
                        <a:t>Ella Baker</a:t>
                      </a:r>
                    </a:p>
                  </a:txBody>
                  <a:tcPr>
                    <a:solidFill>
                      <a:schemeClr val="bg1"/>
                    </a:solidFill>
                  </a:tcPr>
                </a:tc>
                <a:tc>
                  <a:txBody>
                    <a:bodyPr/>
                    <a:lstStyle/>
                    <a:p>
                      <a:pPr algn="ctr"/>
                      <a:r>
                        <a:rPr lang="en-US" sz="1200" dirty="0">
                          <a:solidFill>
                            <a:schemeClr val="tx1"/>
                          </a:solidFill>
                        </a:rPr>
                        <a:t>Thurgood Marshall</a:t>
                      </a:r>
                    </a:p>
                  </a:txBody>
                  <a:tcPr>
                    <a:solidFill>
                      <a:schemeClr val="bg1"/>
                    </a:solidFill>
                  </a:tcPr>
                </a:tc>
                <a:tc>
                  <a:txBody>
                    <a:bodyPr/>
                    <a:lstStyle/>
                    <a:p>
                      <a:pPr algn="ctr"/>
                      <a:r>
                        <a:rPr lang="en-US" sz="1200" dirty="0">
                          <a:solidFill>
                            <a:schemeClr val="tx1"/>
                          </a:solidFill>
                        </a:rPr>
                        <a:t>Medgar Evers</a:t>
                      </a:r>
                    </a:p>
                  </a:txBody>
                  <a:tcPr>
                    <a:solidFill>
                      <a:schemeClr val="bg1"/>
                    </a:solidFill>
                  </a:tcPr>
                </a:tc>
                <a:tc>
                  <a:txBody>
                    <a:bodyPr/>
                    <a:lstStyle/>
                    <a:p>
                      <a:pPr algn="ctr"/>
                      <a:r>
                        <a:rPr lang="en-US" sz="1200" dirty="0">
                          <a:solidFill>
                            <a:schemeClr val="tx1"/>
                          </a:solidFill>
                        </a:rPr>
                        <a:t>Rosa Parks</a:t>
                      </a:r>
                    </a:p>
                  </a:txBody>
                  <a:tcPr>
                    <a:solidFill>
                      <a:schemeClr val="bg1"/>
                    </a:solidFill>
                  </a:tcPr>
                </a:tc>
                <a:tc>
                  <a:txBody>
                    <a:bodyPr/>
                    <a:lstStyle/>
                    <a:p>
                      <a:pPr algn="ctr"/>
                      <a:r>
                        <a:rPr lang="en-US" sz="1200" dirty="0">
                          <a:solidFill>
                            <a:schemeClr val="tx1"/>
                          </a:solidFill>
                        </a:rPr>
                        <a:t>(Stokely Carmichael)</a:t>
                      </a:r>
                      <a:br>
                        <a:rPr lang="en-US" sz="1200" dirty="0">
                          <a:solidFill>
                            <a:schemeClr val="tx1"/>
                          </a:solidFill>
                        </a:rPr>
                      </a:br>
                      <a:r>
                        <a:rPr lang="en-US" sz="1200" dirty="0">
                          <a:solidFill>
                            <a:schemeClr val="tx1"/>
                          </a:solidFill>
                        </a:rPr>
                        <a:t>Kwame Ture</a:t>
                      </a:r>
                    </a:p>
                  </a:txBody>
                  <a:tcPr>
                    <a:solidFill>
                      <a:schemeClr val="bg1"/>
                    </a:solidFill>
                  </a:tcPr>
                </a:tc>
                <a:tc>
                  <a:txBody>
                    <a:bodyPr/>
                    <a:lstStyle/>
                    <a:p>
                      <a:pPr algn="ctr"/>
                      <a:r>
                        <a:rPr lang="en-US" sz="1200" dirty="0">
                          <a:solidFill>
                            <a:schemeClr val="tx1"/>
                          </a:solidFill>
                        </a:rPr>
                        <a:t>Martin Luther King, Jr.</a:t>
                      </a:r>
                    </a:p>
                  </a:txBody>
                  <a:tcPr>
                    <a:solidFill>
                      <a:schemeClr val="bg1"/>
                    </a:solidFill>
                  </a:tcPr>
                </a:tc>
                <a:tc>
                  <a:txBody>
                    <a:bodyPr/>
                    <a:lstStyle/>
                    <a:p>
                      <a:pPr algn="ctr"/>
                      <a:r>
                        <a:rPr lang="en-US" sz="1200" dirty="0">
                          <a:solidFill>
                            <a:schemeClr val="tx1"/>
                          </a:solidFill>
                        </a:rPr>
                        <a:t>Bayard Rustin</a:t>
                      </a:r>
                    </a:p>
                  </a:txBody>
                  <a:tcPr>
                    <a:solidFill>
                      <a:schemeClr val="bg1"/>
                    </a:solidFill>
                  </a:tcPr>
                </a:tc>
                <a:tc>
                  <a:txBody>
                    <a:bodyPr/>
                    <a:lstStyle/>
                    <a:p>
                      <a:pPr algn="ctr"/>
                      <a:r>
                        <a:rPr lang="en-US" sz="1200" dirty="0">
                          <a:solidFill>
                            <a:schemeClr val="tx1"/>
                          </a:solidFill>
                        </a:rPr>
                        <a:t>A. Phillip Randolph</a:t>
                      </a:r>
                    </a:p>
                  </a:txBody>
                  <a:tcPr>
                    <a:solidFill>
                      <a:schemeClr val="bg1"/>
                    </a:solidFill>
                  </a:tcPr>
                </a:tc>
                <a:extLst>
                  <a:ext uri="{0D108BD9-81ED-4DB2-BD59-A6C34878D82A}">
                    <a16:rowId xmlns:a16="http://schemas.microsoft.com/office/drawing/2014/main" val="1313908144"/>
                  </a:ext>
                </a:extLst>
              </a:tr>
            </a:tbl>
          </a:graphicData>
        </a:graphic>
      </p:graphicFrame>
      <p:sp>
        <p:nvSpPr>
          <p:cNvPr id="15" name="Rectangle 14">
            <a:extLst>
              <a:ext uri="{FF2B5EF4-FFF2-40B4-BE49-F238E27FC236}">
                <a16:creationId xmlns:a16="http://schemas.microsoft.com/office/drawing/2014/main" id="{49D5E84E-B9E4-81DB-1559-72E9B5BA199A}"/>
              </a:ext>
            </a:extLst>
          </p:cNvPr>
          <p:cNvSpPr/>
          <p:nvPr/>
        </p:nvSpPr>
        <p:spPr>
          <a:xfrm>
            <a:off x="216769" y="237669"/>
            <a:ext cx="11502523" cy="1921329"/>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7C31A2DF-5564-8030-CA19-A5BD67C39FC3}"/>
              </a:ext>
            </a:extLst>
          </p:cNvPr>
          <p:cNvGrpSpPr/>
          <p:nvPr/>
        </p:nvGrpSpPr>
        <p:grpSpPr>
          <a:xfrm>
            <a:off x="361241" y="4841469"/>
            <a:ext cx="11238652" cy="1520900"/>
            <a:chOff x="560155" y="2951718"/>
            <a:chExt cx="11238652" cy="1520900"/>
          </a:xfrm>
        </p:grpSpPr>
        <p:pic>
          <p:nvPicPr>
            <p:cNvPr id="20" name="Picture 19" descr="A person speaking into microphones&#10;&#10;Description automatically generated">
              <a:extLst>
                <a:ext uri="{FF2B5EF4-FFF2-40B4-BE49-F238E27FC236}">
                  <a16:creationId xmlns:a16="http://schemas.microsoft.com/office/drawing/2014/main" id="{B355ED65-580A-E425-051A-392E50658521}"/>
                </a:ext>
              </a:extLst>
            </p:cNvPr>
            <p:cNvPicPr>
              <a:picLocks noChangeAspect="1"/>
            </p:cNvPicPr>
            <p:nvPr/>
          </p:nvPicPr>
          <p:blipFill>
            <a:blip r:embed="rId11"/>
            <a:stretch>
              <a:fillRect/>
            </a:stretch>
          </p:blipFill>
          <p:spPr>
            <a:xfrm>
              <a:off x="3608590" y="2951719"/>
              <a:ext cx="1199473" cy="1513531"/>
            </a:xfrm>
            <a:prstGeom prst="rect">
              <a:avLst/>
            </a:prstGeom>
          </p:spPr>
        </p:pic>
        <p:pic>
          <p:nvPicPr>
            <p:cNvPr id="24" name="Picture 23" descr="A person in a suit and tie&#10;&#10;Description automatically generated">
              <a:extLst>
                <a:ext uri="{FF2B5EF4-FFF2-40B4-BE49-F238E27FC236}">
                  <a16:creationId xmlns:a16="http://schemas.microsoft.com/office/drawing/2014/main" id="{1FE24402-51C9-70D4-CE16-B9F9E006FCBB}"/>
                </a:ext>
              </a:extLst>
            </p:cNvPr>
            <p:cNvPicPr>
              <a:picLocks noChangeAspect="1"/>
            </p:cNvPicPr>
            <p:nvPr/>
          </p:nvPicPr>
          <p:blipFill>
            <a:blip r:embed="rId12"/>
            <a:stretch>
              <a:fillRect/>
            </a:stretch>
          </p:blipFill>
          <p:spPr>
            <a:xfrm>
              <a:off x="4885705" y="2951719"/>
              <a:ext cx="1174769" cy="1518015"/>
            </a:xfrm>
            <a:prstGeom prst="rect">
              <a:avLst/>
            </a:prstGeom>
          </p:spPr>
        </p:pic>
        <p:pic>
          <p:nvPicPr>
            <p:cNvPr id="27" name="Picture 26" descr="A person in a black dress&#10;&#10;Description automatically generated">
              <a:extLst>
                <a:ext uri="{FF2B5EF4-FFF2-40B4-BE49-F238E27FC236}">
                  <a16:creationId xmlns:a16="http://schemas.microsoft.com/office/drawing/2014/main" id="{BF52A60A-B218-8125-7C19-7D782F32A724}"/>
                </a:ext>
              </a:extLst>
            </p:cNvPr>
            <p:cNvPicPr>
              <a:picLocks noChangeAspect="1"/>
            </p:cNvPicPr>
            <p:nvPr/>
          </p:nvPicPr>
          <p:blipFill rotWithShape="1">
            <a:blip r:embed="rId13"/>
            <a:srcRect l="19897" b="21494"/>
            <a:stretch/>
          </p:blipFill>
          <p:spPr>
            <a:xfrm>
              <a:off x="6138116" y="2951719"/>
              <a:ext cx="1225645" cy="1513531"/>
            </a:xfrm>
            <a:prstGeom prst="rect">
              <a:avLst/>
            </a:prstGeom>
          </p:spPr>
        </p:pic>
        <p:pic>
          <p:nvPicPr>
            <p:cNvPr id="29" name="Picture 28" descr="A person in a suit and tie&#10;&#10;Description automatically generated">
              <a:extLst>
                <a:ext uri="{FF2B5EF4-FFF2-40B4-BE49-F238E27FC236}">
                  <a16:creationId xmlns:a16="http://schemas.microsoft.com/office/drawing/2014/main" id="{2BEE5FB0-C208-506A-71EE-8E3CA17EB606}"/>
                </a:ext>
              </a:extLst>
            </p:cNvPr>
            <p:cNvPicPr>
              <a:picLocks noChangeAspect="1"/>
            </p:cNvPicPr>
            <p:nvPr/>
          </p:nvPicPr>
          <p:blipFill rotWithShape="1">
            <a:blip r:embed="rId14"/>
            <a:srcRect b="22969"/>
            <a:stretch/>
          </p:blipFill>
          <p:spPr>
            <a:xfrm>
              <a:off x="2057581" y="2951719"/>
              <a:ext cx="1360941" cy="1513531"/>
            </a:xfrm>
            <a:prstGeom prst="rect">
              <a:avLst/>
            </a:prstGeom>
          </p:spPr>
        </p:pic>
        <p:pic>
          <p:nvPicPr>
            <p:cNvPr id="31" name="Picture 30" descr="A person in a suit and bow tie&#10;&#10;Description automatically generated">
              <a:extLst>
                <a:ext uri="{FF2B5EF4-FFF2-40B4-BE49-F238E27FC236}">
                  <a16:creationId xmlns:a16="http://schemas.microsoft.com/office/drawing/2014/main" id="{FFEF0055-75E9-8AC3-A414-5C90083CB6ED}"/>
                </a:ext>
              </a:extLst>
            </p:cNvPr>
            <p:cNvPicPr>
              <a:picLocks noChangeAspect="1"/>
            </p:cNvPicPr>
            <p:nvPr/>
          </p:nvPicPr>
          <p:blipFill rotWithShape="1">
            <a:blip r:embed="rId15"/>
            <a:srcRect l="23574" r="23481"/>
            <a:stretch/>
          </p:blipFill>
          <p:spPr>
            <a:xfrm>
              <a:off x="7493560" y="2951718"/>
              <a:ext cx="1485398" cy="1513531"/>
            </a:xfrm>
            <a:prstGeom prst="rect">
              <a:avLst/>
            </a:prstGeom>
          </p:spPr>
        </p:pic>
        <p:pic>
          <p:nvPicPr>
            <p:cNvPr id="33" name="Picture 32" descr="A person smiling at camera&#10;&#10;Description automatically generated">
              <a:extLst>
                <a:ext uri="{FF2B5EF4-FFF2-40B4-BE49-F238E27FC236}">
                  <a16:creationId xmlns:a16="http://schemas.microsoft.com/office/drawing/2014/main" id="{228EB8D1-D6B9-0A34-AA8A-ECA63042CCE8}"/>
                </a:ext>
              </a:extLst>
            </p:cNvPr>
            <p:cNvPicPr>
              <a:picLocks noChangeAspect="1"/>
            </p:cNvPicPr>
            <p:nvPr/>
          </p:nvPicPr>
          <p:blipFill rotWithShape="1">
            <a:blip r:embed="rId16"/>
            <a:srcRect l="23196" r="16755"/>
            <a:stretch/>
          </p:blipFill>
          <p:spPr>
            <a:xfrm>
              <a:off x="560155" y="2967224"/>
              <a:ext cx="1360941" cy="1505394"/>
            </a:xfrm>
            <a:prstGeom prst="rect">
              <a:avLst/>
            </a:prstGeom>
          </p:spPr>
        </p:pic>
        <p:pic>
          <p:nvPicPr>
            <p:cNvPr id="35" name="Picture 34" descr="A person wearing a robe and a red scarf&#10;&#10;Description automatically generated">
              <a:extLst>
                <a:ext uri="{FF2B5EF4-FFF2-40B4-BE49-F238E27FC236}">
                  <a16:creationId xmlns:a16="http://schemas.microsoft.com/office/drawing/2014/main" id="{C20CA8EC-D53C-D3DF-67D8-99038610B7EC}"/>
                </a:ext>
              </a:extLst>
            </p:cNvPr>
            <p:cNvPicPr>
              <a:picLocks noChangeAspect="1"/>
            </p:cNvPicPr>
            <p:nvPr/>
          </p:nvPicPr>
          <p:blipFill rotWithShape="1">
            <a:blip r:embed="rId17"/>
            <a:srcRect r="28030"/>
            <a:stretch/>
          </p:blipFill>
          <p:spPr>
            <a:xfrm>
              <a:off x="9052152" y="2959087"/>
              <a:ext cx="1485398" cy="1513531"/>
            </a:xfrm>
            <a:prstGeom prst="rect">
              <a:avLst/>
            </a:prstGeom>
          </p:spPr>
        </p:pic>
        <p:pic>
          <p:nvPicPr>
            <p:cNvPr id="37" name="Picture 36" descr="A person in a suit and tie&#10;&#10;Description automatically generated">
              <a:extLst>
                <a:ext uri="{FF2B5EF4-FFF2-40B4-BE49-F238E27FC236}">
                  <a16:creationId xmlns:a16="http://schemas.microsoft.com/office/drawing/2014/main" id="{CD28E63F-F6A0-568B-1561-385E75F37868}"/>
                </a:ext>
              </a:extLst>
            </p:cNvPr>
            <p:cNvPicPr>
              <a:picLocks noChangeAspect="1"/>
            </p:cNvPicPr>
            <p:nvPr/>
          </p:nvPicPr>
          <p:blipFill rotWithShape="1">
            <a:blip r:embed="rId18"/>
            <a:srcRect b="11250"/>
            <a:stretch/>
          </p:blipFill>
          <p:spPr>
            <a:xfrm>
              <a:off x="10621670" y="2951718"/>
              <a:ext cx="1177137" cy="1513531"/>
            </a:xfrm>
            <a:prstGeom prst="rect">
              <a:avLst/>
            </a:prstGeom>
          </p:spPr>
        </p:pic>
      </p:grpSp>
      <p:graphicFrame>
        <p:nvGraphicFramePr>
          <p:cNvPr id="38" name="Table 37">
            <a:extLst>
              <a:ext uri="{FF2B5EF4-FFF2-40B4-BE49-F238E27FC236}">
                <a16:creationId xmlns:a16="http://schemas.microsoft.com/office/drawing/2014/main" id="{D91CA23F-577E-6C8B-98D2-F814A385E10F}"/>
              </a:ext>
            </a:extLst>
          </p:cNvPr>
          <p:cNvGraphicFramePr>
            <a:graphicFrameLocks noGrp="1"/>
          </p:cNvGraphicFramePr>
          <p:nvPr>
            <p:extLst>
              <p:ext uri="{D42A27DB-BD31-4B8C-83A1-F6EECF244321}">
                <p14:modId xmlns:p14="http://schemas.microsoft.com/office/powerpoint/2010/main" val="364697140"/>
              </p:ext>
            </p:extLst>
          </p:nvPr>
        </p:nvGraphicFramePr>
        <p:xfrm>
          <a:off x="361241" y="6392782"/>
          <a:ext cx="11481382" cy="370840"/>
        </p:xfrm>
        <a:graphic>
          <a:graphicData uri="http://schemas.openxmlformats.org/drawingml/2006/table">
            <a:tbl>
              <a:tblPr firstRow="1" bandRow="1">
                <a:tableStyleId>{5C22544A-7EE6-4342-B048-85BDC9FD1C3A}</a:tableStyleId>
              </a:tblPr>
              <a:tblGrid>
                <a:gridCol w="1487933">
                  <a:extLst>
                    <a:ext uri="{9D8B030D-6E8A-4147-A177-3AD203B41FA5}">
                      <a16:colId xmlns:a16="http://schemas.microsoft.com/office/drawing/2014/main" val="2953117017"/>
                    </a:ext>
                  </a:extLst>
                </a:gridCol>
                <a:gridCol w="1347559">
                  <a:extLst>
                    <a:ext uri="{9D8B030D-6E8A-4147-A177-3AD203B41FA5}">
                      <a16:colId xmlns:a16="http://schemas.microsoft.com/office/drawing/2014/main" val="2706898152"/>
                    </a:ext>
                  </a:extLst>
                </a:gridCol>
                <a:gridCol w="1489926">
                  <a:extLst>
                    <a:ext uri="{9D8B030D-6E8A-4147-A177-3AD203B41FA5}">
                      <a16:colId xmlns:a16="http://schemas.microsoft.com/office/drawing/2014/main" val="1339823181"/>
                    </a:ext>
                  </a:extLst>
                </a:gridCol>
                <a:gridCol w="1058581">
                  <a:extLst>
                    <a:ext uri="{9D8B030D-6E8A-4147-A177-3AD203B41FA5}">
                      <a16:colId xmlns:a16="http://schemas.microsoft.com/office/drawing/2014/main" val="745887374"/>
                    </a:ext>
                  </a:extLst>
                </a:gridCol>
                <a:gridCol w="1497663">
                  <a:extLst>
                    <a:ext uri="{9D8B030D-6E8A-4147-A177-3AD203B41FA5}">
                      <a16:colId xmlns:a16="http://schemas.microsoft.com/office/drawing/2014/main" val="1109993615"/>
                    </a:ext>
                  </a:extLst>
                </a:gridCol>
                <a:gridCol w="1320867">
                  <a:extLst>
                    <a:ext uri="{9D8B030D-6E8A-4147-A177-3AD203B41FA5}">
                      <a16:colId xmlns:a16="http://schemas.microsoft.com/office/drawing/2014/main" val="3431506670"/>
                    </a:ext>
                  </a:extLst>
                </a:gridCol>
                <a:gridCol w="1710837">
                  <a:extLst>
                    <a:ext uri="{9D8B030D-6E8A-4147-A177-3AD203B41FA5}">
                      <a16:colId xmlns:a16="http://schemas.microsoft.com/office/drawing/2014/main" val="302935612"/>
                    </a:ext>
                  </a:extLst>
                </a:gridCol>
                <a:gridCol w="1568016">
                  <a:extLst>
                    <a:ext uri="{9D8B030D-6E8A-4147-A177-3AD203B41FA5}">
                      <a16:colId xmlns:a16="http://schemas.microsoft.com/office/drawing/2014/main" val="1752823199"/>
                    </a:ext>
                  </a:extLst>
                </a:gridCol>
              </a:tblGrid>
              <a:tr h="370840">
                <a:tc>
                  <a:txBody>
                    <a:bodyPr/>
                    <a:lstStyle/>
                    <a:p>
                      <a:pPr algn="ctr"/>
                      <a:r>
                        <a:rPr lang="en-US" sz="1200" dirty="0">
                          <a:solidFill>
                            <a:schemeClr val="tx1"/>
                          </a:solidFill>
                        </a:rPr>
                        <a:t>Stacey Abrams</a:t>
                      </a:r>
                    </a:p>
                  </a:txBody>
                  <a:tcPr>
                    <a:solidFill>
                      <a:schemeClr val="bg1"/>
                    </a:solidFill>
                  </a:tcPr>
                </a:tc>
                <a:tc>
                  <a:txBody>
                    <a:bodyPr/>
                    <a:lstStyle/>
                    <a:p>
                      <a:pPr algn="ctr"/>
                      <a:r>
                        <a:rPr lang="en-US" sz="1200" dirty="0">
                          <a:solidFill>
                            <a:schemeClr val="tx1"/>
                          </a:solidFill>
                        </a:rPr>
                        <a:t>     John Lewis</a:t>
                      </a:r>
                    </a:p>
                  </a:txBody>
                  <a:tcPr>
                    <a:solidFill>
                      <a:schemeClr val="bg1"/>
                    </a:solidFill>
                  </a:tcPr>
                </a:tc>
                <a:tc>
                  <a:txBody>
                    <a:bodyPr/>
                    <a:lstStyle/>
                    <a:p>
                      <a:pPr algn="ctr"/>
                      <a:r>
                        <a:rPr lang="en-US" sz="1200" dirty="0">
                          <a:solidFill>
                            <a:schemeClr val="tx1"/>
                          </a:solidFill>
                        </a:rPr>
                        <a:t>Barbara Jordan</a:t>
                      </a:r>
                    </a:p>
                  </a:txBody>
                  <a:tcPr>
                    <a:solidFill>
                      <a:schemeClr val="bg1"/>
                    </a:solidFill>
                  </a:tcPr>
                </a:tc>
                <a:tc>
                  <a:txBody>
                    <a:bodyPr/>
                    <a:lstStyle/>
                    <a:p>
                      <a:pPr algn="ctr"/>
                      <a:r>
                        <a:rPr lang="en-US" sz="1200" dirty="0">
                          <a:solidFill>
                            <a:schemeClr val="tx1"/>
                          </a:solidFill>
                        </a:rPr>
                        <a:t>WEB DuBois</a:t>
                      </a:r>
                    </a:p>
                  </a:txBody>
                  <a:tcPr>
                    <a:solidFill>
                      <a:schemeClr val="bg1"/>
                    </a:solidFill>
                  </a:tcPr>
                </a:tc>
                <a:tc>
                  <a:txBody>
                    <a:bodyPr/>
                    <a:lstStyle/>
                    <a:p>
                      <a:pPr algn="ctr"/>
                      <a:r>
                        <a:rPr lang="en-US" sz="1200" dirty="0">
                          <a:solidFill>
                            <a:schemeClr val="tx1"/>
                          </a:solidFill>
                        </a:rPr>
                        <a:t>Ida B Wells</a:t>
                      </a:r>
                    </a:p>
                  </a:txBody>
                  <a:tcPr>
                    <a:solidFill>
                      <a:schemeClr val="bg1"/>
                    </a:solidFill>
                  </a:tcPr>
                </a:tc>
                <a:tc>
                  <a:txBody>
                    <a:bodyPr/>
                    <a:lstStyle/>
                    <a:p>
                      <a:pPr algn="ctr"/>
                      <a:r>
                        <a:rPr lang="en-US" sz="1200" dirty="0">
                          <a:solidFill>
                            <a:schemeClr val="tx1"/>
                          </a:solidFill>
                        </a:rPr>
                        <a:t>Louis Farrakhan</a:t>
                      </a:r>
                    </a:p>
                  </a:txBody>
                  <a:tcPr>
                    <a:solidFill>
                      <a:schemeClr val="bg1"/>
                    </a:solidFill>
                  </a:tcPr>
                </a:tc>
                <a:tc>
                  <a:txBody>
                    <a:bodyPr/>
                    <a:lstStyle/>
                    <a:p>
                      <a:pPr algn="ctr"/>
                      <a:r>
                        <a:rPr lang="en-US" sz="1200" dirty="0">
                          <a:solidFill>
                            <a:schemeClr val="tx1"/>
                          </a:solidFill>
                        </a:rPr>
                        <a:t>   William Barber II</a:t>
                      </a:r>
                    </a:p>
                  </a:txBody>
                  <a:tcPr>
                    <a:solidFill>
                      <a:schemeClr val="bg1"/>
                    </a:solidFill>
                  </a:tcPr>
                </a:tc>
                <a:tc>
                  <a:txBody>
                    <a:bodyPr/>
                    <a:lstStyle/>
                    <a:p>
                      <a:pPr algn="l"/>
                      <a:r>
                        <a:rPr lang="en-US" sz="1200" dirty="0">
                          <a:solidFill>
                            <a:schemeClr val="tx1"/>
                          </a:solidFill>
                        </a:rPr>
                        <a:t>     Jesse Jackson</a:t>
                      </a:r>
                    </a:p>
                  </a:txBody>
                  <a:tcPr>
                    <a:solidFill>
                      <a:schemeClr val="bg1"/>
                    </a:solidFill>
                  </a:tcPr>
                </a:tc>
                <a:extLst>
                  <a:ext uri="{0D108BD9-81ED-4DB2-BD59-A6C34878D82A}">
                    <a16:rowId xmlns:a16="http://schemas.microsoft.com/office/drawing/2014/main" val="1313908144"/>
                  </a:ext>
                </a:extLst>
              </a:tr>
            </a:tbl>
          </a:graphicData>
        </a:graphic>
      </p:graphicFrame>
    </p:spTree>
    <p:extLst>
      <p:ext uri="{BB962C8B-B14F-4D97-AF65-F5344CB8AC3E}">
        <p14:creationId xmlns:p14="http://schemas.microsoft.com/office/powerpoint/2010/main" val="2750410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2C18C2-6F97-91BF-8542-E2252EB6B719}"/>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DF874C3-7DB8-16D0-7C1C-0A212D7CA0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3CB577-F784-BC14-5298-8CE69C7485F6}"/>
              </a:ext>
            </a:extLst>
          </p:cNvPr>
          <p:cNvSpPr>
            <a:spLocks noGrp="1"/>
          </p:cNvSpPr>
          <p:nvPr>
            <p:ph type="title"/>
          </p:nvPr>
        </p:nvSpPr>
        <p:spPr>
          <a:xfrm>
            <a:off x="302282" y="350321"/>
            <a:ext cx="6971869" cy="6256580"/>
          </a:xfrm>
        </p:spPr>
        <p:txBody>
          <a:bodyPr vert="horz" lIns="91440" tIns="45720" rIns="91440" bIns="45720" rtlCol="0" anchor="t">
            <a:normAutofit/>
          </a:bodyPr>
          <a:lstStyle/>
          <a:p>
            <a:r>
              <a:rPr lang="en-US" b="1" dirty="0"/>
              <a:t>All organizers begin by asking: </a:t>
            </a:r>
            <a:br>
              <a:rPr lang="en-US" b="1" dirty="0"/>
            </a:br>
            <a:br>
              <a:rPr lang="en-US" b="1" dirty="0"/>
            </a:br>
            <a:r>
              <a:rPr lang="en-US" b="1" dirty="0"/>
              <a:t>What is the change you want to make?</a:t>
            </a:r>
            <a:br>
              <a:rPr lang="en-US" b="1" dirty="0"/>
            </a:br>
            <a:br>
              <a:rPr lang="en-US" b="1" dirty="0"/>
            </a:br>
            <a:r>
              <a:rPr lang="en-US" b="1" dirty="0"/>
              <a:t>Who would want to make change with you?</a:t>
            </a:r>
            <a:r>
              <a:rPr lang="en-US" dirty="0"/>
              <a:t> </a:t>
            </a:r>
          </a:p>
        </p:txBody>
      </p:sp>
      <p:sp>
        <p:nvSpPr>
          <p:cNvPr id="28" name="Rectangle 27">
            <a:extLst>
              <a:ext uri="{FF2B5EF4-FFF2-40B4-BE49-F238E27FC236}">
                <a16:creationId xmlns:a16="http://schemas.microsoft.com/office/drawing/2014/main" id="{8C20065A-D3FF-BC08-3A59-CCA30777A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3B976751-8203-3175-7471-C72808E7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557FF8CB-05D4-9412-2837-AA7BACA01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Group black students Photos - Download ...">
            <a:extLst>
              <a:ext uri="{FF2B5EF4-FFF2-40B4-BE49-F238E27FC236}">
                <a16:creationId xmlns:a16="http://schemas.microsoft.com/office/drawing/2014/main" id="{9B211CD0-79F6-810C-D039-BFF6A217CD54}"/>
              </a:ext>
            </a:extLst>
          </p:cNvPr>
          <p:cNvPicPr>
            <a:picLocks noChangeAspect="1"/>
          </p:cNvPicPr>
          <p:nvPr/>
        </p:nvPicPr>
        <p:blipFill>
          <a:blip r:embed="rId3"/>
          <a:srcRect l="9507" r="23948"/>
          <a:stretch>
            <a:fillRect/>
          </a:stretch>
        </p:blipFill>
        <p:spPr>
          <a:xfrm>
            <a:off x="7139214" y="1302822"/>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Tree>
    <p:extLst>
      <p:ext uri="{BB962C8B-B14F-4D97-AF65-F5344CB8AC3E}">
        <p14:creationId xmlns:p14="http://schemas.microsoft.com/office/powerpoint/2010/main" val="2910444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2187C-7D93-6547-137C-D52586F5A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0E89CD-B39C-C66E-E07B-6348C6CD348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0DEC98-A24C-19C7-4342-476C22526C4F}"/>
              </a:ext>
            </a:extLst>
          </p:cNvPr>
          <p:cNvSpPr>
            <a:spLocks noGrp="1"/>
          </p:cNvSpPr>
          <p:nvPr>
            <p:ph type="body" idx="1"/>
          </p:nvPr>
        </p:nvSpPr>
        <p:spPr>
          <a:xfrm>
            <a:off x="609600" y="2412759"/>
            <a:ext cx="5366658" cy="4142074"/>
          </a:xfrm>
        </p:spPr>
        <p:txBody>
          <a:bodyPr/>
          <a:lstStyle/>
          <a:p>
            <a:pPr marL="0" indent="0">
              <a:buNone/>
            </a:pPr>
            <a:r>
              <a:rPr lang="en-US" sz="3600" dirty="0"/>
              <a:t>Next Session is December 2nd, 6:00 to 7:00 PM ET</a:t>
            </a:r>
          </a:p>
          <a:p>
            <a:pPr marL="0" indent="0">
              <a:buNone/>
            </a:pPr>
            <a:endParaRPr lang="en-US" sz="3600" dirty="0"/>
          </a:p>
          <a:p>
            <a:pPr marL="0" indent="0">
              <a:buNone/>
            </a:pPr>
            <a:r>
              <a:rPr lang="en-US" sz="3600" dirty="0"/>
              <a:t>Bring your team!</a:t>
            </a:r>
          </a:p>
        </p:txBody>
      </p:sp>
      <p:pic>
        <p:nvPicPr>
          <p:cNvPr id="4" name="Picture 3" descr="A calendar with blue circles&#10;&#10;AI-generated content may be incorrect.">
            <a:extLst>
              <a:ext uri="{FF2B5EF4-FFF2-40B4-BE49-F238E27FC236}">
                <a16:creationId xmlns:a16="http://schemas.microsoft.com/office/drawing/2014/main" id="{C2347336-7305-0F03-91F6-CA5F08691685}"/>
              </a:ext>
            </a:extLst>
          </p:cNvPr>
          <p:cNvPicPr>
            <a:picLocks noChangeAspect="1"/>
          </p:cNvPicPr>
          <p:nvPr/>
        </p:nvPicPr>
        <p:blipFill>
          <a:blip r:embed="rId2"/>
          <a:stretch>
            <a:fillRect/>
          </a:stretch>
        </p:blipFill>
        <p:spPr>
          <a:xfrm>
            <a:off x="6599014" y="278134"/>
            <a:ext cx="5497332" cy="6383716"/>
          </a:xfrm>
          <a:prstGeom prst="rect">
            <a:avLst/>
          </a:prstGeom>
        </p:spPr>
      </p:pic>
      <p:pic>
        <p:nvPicPr>
          <p:cNvPr id="5" name="Picture 4" descr="A close-up of black text&#10;&#10;AI-generated content may be incorrect.">
            <a:extLst>
              <a:ext uri="{FF2B5EF4-FFF2-40B4-BE49-F238E27FC236}">
                <a16:creationId xmlns:a16="http://schemas.microsoft.com/office/drawing/2014/main" id="{E05AD9E0-C2F6-191C-AC0F-C030C6DEB8EC}"/>
              </a:ext>
            </a:extLst>
          </p:cNvPr>
          <p:cNvPicPr>
            <a:picLocks noChangeAspect="1"/>
          </p:cNvPicPr>
          <p:nvPr/>
        </p:nvPicPr>
        <p:blipFill>
          <a:blip r:embed="rId3"/>
          <a:stretch>
            <a:fillRect/>
          </a:stretch>
        </p:blipFill>
        <p:spPr>
          <a:xfrm>
            <a:off x="20406" y="170543"/>
            <a:ext cx="6569862" cy="1565626"/>
          </a:xfrm>
          <a:prstGeom prst="rect">
            <a:avLst/>
          </a:prstGeom>
        </p:spPr>
      </p:pic>
      <mc:AlternateContent xmlns:mc="http://schemas.openxmlformats.org/markup-compatibility/2006">
        <mc:Choice xmlns:p14="http://schemas.microsoft.com/office/powerpoint/2010/main" Requires="p14">
          <p:contentPart p14:bwMode="auto" r:id="rId4">
            <p14:nvContentPartPr>
              <p14:cNvPr id="6" name="Ink 5">
                <a:extLst>
                  <a:ext uri="{FF2B5EF4-FFF2-40B4-BE49-F238E27FC236}">
                    <a16:creationId xmlns:a16="http://schemas.microsoft.com/office/drawing/2014/main" id="{B2FF701F-00E2-F008-B84D-A5F6C0B33ECF}"/>
                  </a:ext>
                </a:extLst>
              </p14:cNvPr>
              <p14:cNvContentPartPr/>
              <p14:nvPr/>
            </p14:nvContentPartPr>
            <p14:xfrm>
              <a:off x="9515850" y="2354035"/>
              <a:ext cx="2160367" cy="1775533"/>
            </p14:xfrm>
          </p:contentPart>
        </mc:Choice>
        <mc:Fallback>
          <p:pic>
            <p:nvPicPr>
              <p:cNvPr id="6" name="Ink 5">
                <a:extLst>
                  <a:ext uri="{FF2B5EF4-FFF2-40B4-BE49-F238E27FC236}">
                    <a16:creationId xmlns:a16="http://schemas.microsoft.com/office/drawing/2014/main" id="{B2FF701F-00E2-F008-B84D-A5F6C0B33ECF}"/>
                  </a:ext>
                </a:extLst>
              </p:cNvPr>
              <p:cNvPicPr/>
              <p:nvPr/>
            </p:nvPicPr>
            <p:blipFill>
              <a:blip r:embed="rId5"/>
              <a:stretch>
                <a:fillRect/>
              </a:stretch>
            </p:blipFill>
            <p:spPr>
              <a:xfrm>
                <a:off x="9498213" y="2336039"/>
                <a:ext cx="2196001" cy="1811166"/>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7" name="Ink 6">
                <a:extLst>
                  <a:ext uri="{FF2B5EF4-FFF2-40B4-BE49-F238E27FC236}">
                    <a16:creationId xmlns:a16="http://schemas.microsoft.com/office/drawing/2014/main" id="{7C39998D-0B57-F8C6-419F-707F4423CB00}"/>
                  </a:ext>
                </a:extLst>
              </p14:cNvPr>
              <p14:cNvContentPartPr/>
              <p14:nvPr/>
            </p14:nvContentPartPr>
            <p14:xfrm>
              <a:off x="11297933" y="1664606"/>
              <a:ext cx="440495" cy="658387"/>
            </p14:xfrm>
          </p:contentPart>
        </mc:Choice>
        <mc:Fallback>
          <p:pic>
            <p:nvPicPr>
              <p:cNvPr id="7" name="Ink 6">
                <a:extLst>
                  <a:ext uri="{FF2B5EF4-FFF2-40B4-BE49-F238E27FC236}">
                    <a16:creationId xmlns:a16="http://schemas.microsoft.com/office/drawing/2014/main" id="{7C39998D-0B57-F8C6-419F-707F4423CB00}"/>
                  </a:ext>
                </a:extLst>
              </p:cNvPr>
              <p:cNvPicPr/>
              <p:nvPr/>
            </p:nvPicPr>
            <p:blipFill>
              <a:blip r:embed="rId7"/>
              <a:stretch>
                <a:fillRect/>
              </a:stretch>
            </p:blipFill>
            <p:spPr>
              <a:xfrm>
                <a:off x="11280313" y="1646977"/>
                <a:ext cx="476094" cy="694005"/>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8" name="Ink 7">
                <a:extLst>
                  <a:ext uri="{FF2B5EF4-FFF2-40B4-BE49-F238E27FC236}">
                    <a16:creationId xmlns:a16="http://schemas.microsoft.com/office/drawing/2014/main" id="{74D20A6D-EDFE-36A4-7602-929EBE3E19C4}"/>
                  </a:ext>
                </a:extLst>
              </p14:cNvPr>
              <p14:cNvContentPartPr/>
              <p14:nvPr/>
            </p14:nvContentPartPr>
            <p14:xfrm>
              <a:off x="11176079" y="2090964"/>
              <a:ext cx="542862" cy="353054"/>
            </p14:xfrm>
          </p:contentPart>
        </mc:Choice>
        <mc:Fallback>
          <p:pic>
            <p:nvPicPr>
              <p:cNvPr id="8" name="Ink 7">
                <a:extLst>
                  <a:ext uri="{FF2B5EF4-FFF2-40B4-BE49-F238E27FC236}">
                    <a16:creationId xmlns:a16="http://schemas.microsoft.com/office/drawing/2014/main" id="{74D20A6D-EDFE-36A4-7602-929EBE3E19C4}"/>
                  </a:ext>
                </a:extLst>
              </p:cNvPr>
              <p:cNvPicPr/>
              <p:nvPr/>
            </p:nvPicPr>
            <p:blipFill>
              <a:blip r:embed="rId9"/>
              <a:stretch>
                <a:fillRect/>
              </a:stretch>
            </p:blipFill>
            <p:spPr>
              <a:xfrm>
                <a:off x="11158092" y="2073347"/>
                <a:ext cx="578477" cy="388647"/>
              </a:xfrm>
              <a:prstGeom prst="rect">
                <a:avLst/>
              </a:prstGeom>
            </p:spPr>
          </p:pic>
        </mc:Fallback>
      </mc:AlternateContent>
    </p:spTree>
    <p:extLst>
      <p:ext uri="{BB962C8B-B14F-4D97-AF65-F5344CB8AC3E}">
        <p14:creationId xmlns:p14="http://schemas.microsoft.com/office/powerpoint/2010/main" val="10282359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0459" y="230561"/>
            <a:ext cx="7028329" cy="970711"/>
          </a:xfrm>
        </p:spPr>
        <p:txBody>
          <a:bodyPr>
            <a:noAutofit/>
          </a:bodyPr>
          <a:lstStyle/>
          <a:p>
            <a:pPr algn="ctr"/>
            <a:r>
              <a:rPr lang="en-US" sz="6000" dirty="0"/>
              <a:t>Give us your feedback</a:t>
            </a:r>
            <a:endParaRPr lang="en-US" sz="6000" cap="none" dirty="0"/>
          </a:p>
        </p:txBody>
      </p:sp>
      <p:sp>
        <p:nvSpPr>
          <p:cNvPr id="5" name="Text Placeholder 4"/>
          <p:cNvSpPr>
            <a:spLocks noGrp="1"/>
          </p:cNvSpPr>
          <p:nvPr>
            <p:ph type="body" sz="half" idx="2"/>
          </p:nvPr>
        </p:nvSpPr>
        <p:spPr>
          <a:xfrm>
            <a:off x="932392" y="1201272"/>
            <a:ext cx="3632231" cy="5042647"/>
          </a:xfrm>
        </p:spPr>
        <p:txBody>
          <a:bodyPr vert="horz" lIns="91440" tIns="45720" rIns="91440" bIns="45720" rtlCol="0" anchor="t">
            <a:normAutofit/>
          </a:bodyPr>
          <a:lstStyle/>
          <a:p>
            <a:r>
              <a:rPr lang="en-US" sz="4000" dirty="0"/>
              <a:t>In the chat -</a:t>
            </a:r>
          </a:p>
          <a:p>
            <a:r>
              <a:rPr lang="en-US" sz="4000" dirty="0"/>
              <a:t>What is the most important idea that you are taking with </a:t>
            </a:r>
            <a:r>
              <a:rPr lang="en-US" sz="4000"/>
              <a:t>you from tonight? </a:t>
            </a:r>
            <a:endParaRPr lang="en-US" sz="4000" dirty="0"/>
          </a:p>
          <a:p>
            <a:endParaRPr lang="en-US" sz="4000"/>
          </a:p>
          <a:p>
            <a:endParaRPr lang="en-US" sz="4000"/>
          </a:p>
        </p:txBody>
      </p:sp>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8A061A49-07FC-5626-59A2-B94F7D05BE9D}"/>
                  </a:ext>
                </a:extLst>
              </p14:cNvPr>
              <p14:cNvContentPartPr/>
              <p14:nvPr/>
            </p14:nvContentPartPr>
            <p14:xfrm>
              <a:off x="9924142" y="566964"/>
              <a:ext cx="13607" cy="13607"/>
            </p14:xfrm>
          </p:contentPart>
        </mc:Choice>
        <mc:Fallback>
          <p:pic>
            <p:nvPicPr>
              <p:cNvPr id="3" name="Ink 2">
                <a:extLst>
                  <a:ext uri="{FF2B5EF4-FFF2-40B4-BE49-F238E27FC236}">
                    <a16:creationId xmlns:a16="http://schemas.microsoft.com/office/drawing/2014/main" id="{8A061A49-07FC-5626-59A2-B94F7D05BE9D}"/>
                  </a:ext>
                </a:extLst>
              </p:cNvPr>
              <p:cNvPicPr/>
              <p:nvPr/>
            </p:nvPicPr>
            <p:blipFill>
              <a:blip r:embed="rId4"/>
              <a:stretch>
                <a:fillRect/>
              </a:stretch>
            </p:blipFill>
            <p:spPr>
              <a:xfrm>
                <a:off x="9257399" y="-113386"/>
                <a:ext cx="1360700" cy="13607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6" name="Ink 5">
                <a:extLst>
                  <a:ext uri="{FF2B5EF4-FFF2-40B4-BE49-F238E27FC236}">
                    <a16:creationId xmlns:a16="http://schemas.microsoft.com/office/drawing/2014/main" id="{E0BFFA60-2EDF-EB3D-DA2B-94F468A6653B}"/>
                  </a:ext>
                </a:extLst>
              </p14:cNvPr>
              <p14:cNvContentPartPr/>
              <p14:nvPr/>
            </p14:nvContentPartPr>
            <p14:xfrm>
              <a:off x="9688285" y="775606"/>
              <a:ext cx="13607" cy="13607"/>
            </p14:xfrm>
          </p:contentPart>
        </mc:Choice>
        <mc:Fallback>
          <p:pic>
            <p:nvPicPr>
              <p:cNvPr id="6" name="Ink 5">
                <a:extLst>
                  <a:ext uri="{FF2B5EF4-FFF2-40B4-BE49-F238E27FC236}">
                    <a16:creationId xmlns:a16="http://schemas.microsoft.com/office/drawing/2014/main" id="{E0BFFA60-2EDF-EB3D-DA2B-94F468A6653B}"/>
                  </a:ext>
                </a:extLst>
              </p:cNvPr>
              <p:cNvPicPr/>
              <p:nvPr/>
            </p:nvPicPr>
            <p:blipFill>
              <a:blip r:embed="rId4"/>
              <a:stretch>
                <a:fillRect/>
              </a:stretch>
            </p:blipFill>
            <p:spPr>
              <a:xfrm>
                <a:off x="9007935" y="108863"/>
                <a:ext cx="1360700" cy="13607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7" name="Ink 6">
                <a:extLst>
                  <a:ext uri="{FF2B5EF4-FFF2-40B4-BE49-F238E27FC236}">
                    <a16:creationId xmlns:a16="http://schemas.microsoft.com/office/drawing/2014/main" id="{6CE2BFD6-5663-11F5-BA17-C17E60FC5CC1}"/>
                  </a:ext>
                </a:extLst>
              </p14:cNvPr>
              <p14:cNvContentPartPr/>
              <p14:nvPr/>
            </p14:nvContentPartPr>
            <p14:xfrm>
              <a:off x="8245928" y="539749"/>
              <a:ext cx="13607" cy="13607"/>
            </p14:xfrm>
          </p:contentPart>
        </mc:Choice>
        <mc:Fallback>
          <p:pic>
            <p:nvPicPr>
              <p:cNvPr id="7" name="Ink 6">
                <a:extLst>
                  <a:ext uri="{FF2B5EF4-FFF2-40B4-BE49-F238E27FC236}">
                    <a16:creationId xmlns:a16="http://schemas.microsoft.com/office/drawing/2014/main" id="{6CE2BFD6-5663-11F5-BA17-C17E60FC5CC1}"/>
                  </a:ext>
                </a:extLst>
              </p:cNvPr>
              <p:cNvPicPr/>
              <p:nvPr/>
            </p:nvPicPr>
            <p:blipFill>
              <a:blip r:embed="rId4"/>
              <a:stretch>
                <a:fillRect/>
              </a:stretch>
            </p:blipFill>
            <p:spPr>
              <a:xfrm>
                <a:off x="7579185" y="-140601"/>
                <a:ext cx="1360700" cy="13607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Ink 7">
                <a:extLst>
                  <a:ext uri="{FF2B5EF4-FFF2-40B4-BE49-F238E27FC236}">
                    <a16:creationId xmlns:a16="http://schemas.microsoft.com/office/drawing/2014/main" id="{123D5050-8030-CFFE-AF65-9D72A3A9670F}"/>
                  </a:ext>
                </a:extLst>
              </p14:cNvPr>
              <p14:cNvContentPartPr/>
              <p14:nvPr/>
            </p14:nvContentPartPr>
            <p14:xfrm>
              <a:off x="2775856" y="2562678"/>
              <a:ext cx="13607" cy="13607"/>
            </p14:xfrm>
          </p:contentPart>
        </mc:Choice>
        <mc:Fallback>
          <p:pic>
            <p:nvPicPr>
              <p:cNvPr id="8" name="Ink 7">
                <a:extLst>
                  <a:ext uri="{FF2B5EF4-FFF2-40B4-BE49-F238E27FC236}">
                    <a16:creationId xmlns:a16="http://schemas.microsoft.com/office/drawing/2014/main" id="{123D5050-8030-CFFE-AF65-9D72A3A9670F}"/>
                  </a:ext>
                </a:extLst>
              </p:cNvPr>
              <p:cNvPicPr/>
              <p:nvPr/>
            </p:nvPicPr>
            <p:blipFill>
              <a:blip r:embed="rId4"/>
              <a:stretch>
                <a:fillRect/>
              </a:stretch>
            </p:blipFill>
            <p:spPr>
              <a:xfrm>
                <a:off x="2095506" y="1895935"/>
                <a:ext cx="1360700" cy="13607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9" name="Ink 8">
                <a:extLst>
                  <a:ext uri="{FF2B5EF4-FFF2-40B4-BE49-F238E27FC236}">
                    <a16:creationId xmlns:a16="http://schemas.microsoft.com/office/drawing/2014/main" id="{9E54056F-A849-31A4-BB0E-6931BAD8B295}"/>
                  </a:ext>
                </a:extLst>
              </p14:cNvPr>
              <p14:cNvContentPartPr/>
              <p14:nvPr/>
            </p14:nvContentPartPr>
            <p14:xfrm>
              <a:off x="1741713" y="2272392"/>
              <a:ext cx="13607" cy="13607"/>
            </p14:xfrm>
          </p:contentPart>
        </mc:Choice>
        <mc:Fallback>
          <p:pic>
            <p:nvPicPr>
              <p:cNvPr id="9" name="Ink 8">
                <a:extLst>
                  <a:ext uri="{FF2B5EF4-FFF2-40B4-BE49-F238E27FC236}">
                    <a16:creationId xmlns:a16="http://schemas.microsoft.com/office/drawing/2014/main" id="{9E54056F-A849-31A4-BB0E-6931BAD8B295}"/>
                  </a:ext>
                </a:extLst>
              </p:cNvPr>
              <p:cNvPicPr/>
              <p:nvPr/>
            </p:nvPicPr>
            <p:blipFill>
              <a:blip r:embed="rId4"/>
              <a:stretch>
                <a:fillRect/>
              </a:stretch>
            </p:blipFill>
            <p:spPr>
              <a:xfrm>
                <a:off x="1061363" y="1592042"/>
                <a:ext cx="1360700" cy="13607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Ink 9">
                <a:extLst>
                  <a:ext uri="{FF2B5EF4-FFF2-40B4-BE49-F238E27FC236}">
                    <a16:creationId xmlns:a16="http://schemas.microsoft.com/office/drawing/2014/main" id="{2072C16E-9F86-17D2-C81C-7B24FF04D7DB}"/>
                  </a:ext>
                </a:extLst>
              </p14:cNvPr>
              <p14:cNvContentPartPr/>
              <p14:nvPr/>
            </p14:nvContentPartPr>
            <p14:xfrm>
              <a:off x="1741713" y="2272392"/>
              <a:ext cx="13607" cy="13607"/>
            </p14:xfrm>
          </p:contentPart>
        </mc:Choice>
        <mc:Fallback>
          <p:pic>
            <p:nvPicPr>
              <p:cNvPr id="10" name="Ink 9">
                <a:extLst>
                  <a:ext uri="{FF2B5EF4-FFF2-40B4-BE49-F238E27FC236}">
                    <a16:creationId xmlns:a16="http://schemas.microsoft.com/office/drawing/2014/main" id="{2072C16E-9F86-17D2-C81C-7B24FF04D7DB}"/>
                  </a:ext>
                </a:extLst>
              </p:cNvPr>
              <p:cNvPicPr/>
              <p:nvPr/>
            </p:nvPicPr>
            <p:blipFill>
              <a:blip r:embed="rId4"/>
              <a:stretch>
                <a:fillRect/>
              </a:stretch>
            </p:blipFill>
            <p:spPr>
              <a:xfrm>
                <a:off x="1061363" y="1592042"/>
                <a:ext cx="1360700" cy="13607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3" name="Ink 12">
                <a:extLst>
                  <a:ext uri="{FF2B5EF4-FFF2-40B4-BE49-F238E27FC236}">
                    <a16:creationId xmlns:a16="http://schemas.microsoft.com/office/drawing/2014/main" id="{5DB8E282-E7D1-FCD9-2FA2-5742BDC05871}"/>
                  </a:ext>
                </a:extLst>
              </p14:cNvPr>
              <p14:cNvContentPartPr/>
              <p14:nvPr/>
            </p14:nvContentPartPr>
            <p14:xfrm>
              <a:off x="8245928" y="684892"/>
              <a:ext cx="13607" cy="13607"/>
            </p14:xfrm>
          </p:contentPart>
        </mc:Choice>
        <mc:Fallback>
          <p:pic>
            <p:nvPicPr>
              <p:cNvPr id="13" name="Ink 12">
                <a:extLst>
                  <a:ext uri="{FF2B5EF4-FFF2-40B4-BE49-F238E27FC236}">
                    <a16:creationId xmlns:a16="http://schemas.microsoft.com/office/drawing/2014/main" id="{5DB8E282-E7D1-FCD9-2FA2-5742BDC05871}"/>
                  </a:ext>
                </a:extLst>
              </p:cNvPr>
              <p:cNvPicPr/>
              <p:nvPr/>
            </p:nvPicPr>
            <p:blipFill>
              <a:blip r:embed="rId4"/>
              <a:stretch>
                <a:fillRect/>
              </a:stretch>
            </p:blipFill>
            <p:spPr>
              <a:xfrm>
                <a:off x="7579185" y="18149"/>
                <a:ext cx="1360700" cy="13607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4" name="Ink 13">
                <a:extLst>
                  <a:ext uri="{FF2B5EF4-FFF2-40B4-BE49-F238E27FC236}">
                    <a16:creationId xmlns:a16="http://schemas.microsoft.com/office/drawing/2014/main" id="{35590394-9215-AAE3-91DC-A2C493E8EDB4}"/>
                  </a:ext>
                </a:extLst>
              </p14:cNvPr>
              <p14:cNvContentPartPr/>
              <p14:nvPr/>
            </p14:nvContentPartPr>
            <p14:xfrm>
              <a:off x="8245928" y="684892"/>
              <a:ext cx="13607" cy="13607"/>
            </p14:xfrm>
          </p:contentPart>
        </mc:Choice>
        <mc:Fallback>
          <p:pic>
            <p:nvPicPr>
              <p:cNvPr id="14" name="Ink 13">
                <a:extLst>
                  <a:ext uri="{FF2B5EF4-FFF2-40B4-BE49-F238E27FC236}">
                    <a16:creationId xmlns:a16="http://schemas.microsoft.com/office/drawing/2014/main" id="{35590394-9215-AAE3-91DC-A2C493E8EDB4}"/>
                  </a:ext>
                </a:extLst>
              </p:cNvPr>
              <p:cNvPicPr/>
              <p:nvPr/>
            </p:nvPicPr>
            <p:blipFill>
              <a:blip r:embed="rId4"/>
              <a:stretch>
                <a:fillRect/>
              </a:stretch>
            </p:blipFill>
            <p:spPr>
              <a:xfrm>
                <a:off x="7579185" y="18149"/>
                <a:ext cx="1360700" cy="13607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5" name="Ink 14">
                <a:extLst>
                  <a:ext uri="{FF2B5EF4-FFF2-40B4-BE49-F238E27FC236}">
                    <a16:creationId xmlns:a16="http://schemas.microsoft.com/office/drawing/2014/main" id="{C293B0D6-3964-8D35-9992-DD6EA7AAA734}"/>
                  </a:ext>
                </a:extLst>
              </p14:cNvPr>
              <p14:cNvContentPartPr/>
              <p14:nvPr/>
            </p14:nvContentPartPr>
            <p14:xfrm>
              <a:off x="8245928" y="684892"/>
              <a:ext cx="13607" cy="13607"/>
            </p14:xfrm>
          </p:contentPart>
        </mc:Choice>
        <mc:Fallback>
          <p:pic>
            <p:nvPicPr>
              <p:cNvPr id="15" name="Ink 14">
                <a:extLst>
                  <a:ext uri="{FF2B5EF4-FFF2-40B4-BE49-F238E27FC236}">
                    <a16:creationId xmlns:a16="http://schemas.microsoft.com/office/drawing/2014/main" id="{C293B0D6-3964-8D35-9992-DD6EA7AAA734}"/>
                  </a:ext>
                </a:extLst>
              </p:cNvPr>
              <p:cNvPicPr/>
              <p:nvPr/>
            </p:nvPicPr>
            <p:blipFill>
              <a:blip r:embed="rId4"/>
              <a:stretch>
                <a:fillRect/>
              </a:stretch>
            </p:blipFill>
            <p:spPr>
              <a:xfrm>
                <a:off x="7579185" y="18149"/>
                <a:ext cx="1360700" cy="1360700"/>
              </a:xfrm>
              <a:prstGeom prst="rect">
                <a:avLst/>
              </a:prstGeom>
            </p:spPr>
          </p:pic>
        </mc:Fallback>
      </mc:AlternateContent>
      <p:pic>
        <p:nvPicPr>
          <p:cNvPr id="16" name="Picture 15" descr="A qr code on a computer&#10;&#10;AI-generated content may be incorrect.">
            <a:extLst>
              <a:ext uri="{FF2B5EF4-FFF2-40B4-BE49-F238E27FC236}">
                <a16:creationId xmlns:a16="http://schemas.microsoft.com/office/drawing/2014/main" id="{678DF8C3-7A40-6890-2674-DD44434FE329}"/>
              </a:ext>
            </a:extLst>
          </p:cNvPr>
          <p:cNvPicPr>
            <a:picLocks noChangeAspect="1"/>
          </p:cNvPicPr>
          <p:nvPr/>
        </p:nvPicPr>
        <p:blipFill>
          <a:blip r:embed="rId13"/>
          <a:stretch>
            <a:fillRect/>
          </a:stretch>
        </p:blipFill>
        <p:spPr>
          <a:xfrm>
            <a:off x="5722483" y="1202418"/>
            <a:ext cx="5645603" cy="5460092"/>
          </a:xfrm>
          <a:prstGeom prst="rect">
            <a:avLst/>
          </a:prstGeom>
        </p:spPr>
      </p:pic>
    </p:spTree>
    <p:extLst>
      <p:ext uri="{BB962C8B-B14F-4D97-AF65-F5344CB8AC3E}">
        <p14:creationId xmlns:p14="http://schemas.microsoft.com/office/powerpoint/2010/main" val="2944806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C3B522E7-8704-44AC-AE7A-1B43306BB109}">
  <ds:schemaRefs>
    <ds:schemaRef ds:uri="http://schemas.microsoft.com/sharepoint/v3/contenttype/forms"/>
  </ds:schemaRefs>
</ds:datastoreItem>
</file>

<file path=customXml/itemProps2.xml><?xml version="1.0" encoding="utf-8"?>
<ds:datastoreItem xmlns:ds="http://schemas.openxmlformats.org/officeDocument/2006/customXml" ds:itemID="{6862298E-A145-4658-94F6-12EB519FE8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3C3C6D-4D63-44A6-A973-7DA023502C20}">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docProps/app.xml><?xml version="1.0" encoding="utf-8"?>
<Properties xmlns="http://schemas.openxmlformats.org/officeDocument/2006/extended-properties" xmlns:vt="http://schemas.openxmlformats.org/officeDocument/2006/docPropsVTypes">
  <TotalTime>2087</TotalTime>
  <Words>3097</Words>
  <Application>Microsoft Office PowerPoint</Application>
  <PresentationFormat>Widescreen</PresentationFormat>
  <Paragraphs>186</Paragraphs>
  <Slides>32</Slides>
  <Notes>26</Notes>
  <HiddenSlides>0</HiddenSlides>
  <MMClips>2</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Organizing to Win on HBCU Campuses   Session 1</vt:lpstr>
      <vt:lpstr>PowerPoint Presentation</vt:lpstr>
      <vt:lpstr>PowerPoint Presentation</vt:lpstr>
      <vt:lpstr>Honoring This Space</vt:lpstr>
      <vt:lpstr>Honoring This Space - Continued</vt:lpstr>
      <vt:lpstr>Overview Of Tonight’s Session</vt:lpstr>
      <vt:lpstr>PowerPoint Presentation</vt:lpstr>
      <vt:lpstr>If you had the power, what is a change that you would want to make ? </vt:lpstr>
      <vt:lpstr>Who would want to make that change with you? </vt:lpstr>
      <vt:lpstr>UNIONISM  How HBCUs  &amp;  Black Teachers Associations Intersect</vt:lpstr>
      <vt:lpstr>The Birth of Black Teachers Associations</vt:lpstr>
      <vt:lpstr>Black Teachers Associations in the South</vt:lpstr>
      <vt:lpstr>Black Teachers Associations &amp; HBCUs</vt:lpstr>
      <vt:lpstr>The Fight for Equality</vt:lpstr>
      <vt:lpstr>National Association for CTAs</vt:lpstr>
      <vt:lpstr>Black Teachers Associations Membership</vt:lpstr>
      <vt:lpstr>CTA &amp; NAACP’s Fight for Equalization</vt:lpstr>
      <vt:lpstr>Equalization Lawsuits</vt:lpstr>
      <vt:lpstr>Equalization Lawsuits</vt:lpstr>
      <vt:lpstr>Equalization Lawsuits Run Their Course</vt:lpstr>
      <vt:lpstr>Unintended Consequences of Brown v. Board</vt:lpstr>
      <vt:lpstr>Breakout Talk</vt:lpstr>
      <vt:lpstr>Union Formation after the Civil War</vt:lpstr>
      <vt:lpstr> The Brotherhood of Sleeping Car Porters  &amp; Maids</vt:lpstr>
      <vt:lpstr>A Philip Randolph: President  Brotherhood of Sleeping Car Porters  &amp; Maids</vt:lpstr>
      <vt:lpstr>Women Behind the  Brotherhood of Sleeping Car Porters  &amp; Maids</vt:lpstr>
      <vt:lpstr>Women Behind the  Brotherhood of Sleeping Car Porters  &amp; Maids</vt:lpstr>
      <vt:lpstr>PowerPoint Presentation</vt:lpstr>
      <vt:lpstr>PowerPoint Presentation</vt:lpstr>
      <vt:lpstr>All organizers begin by asking:   What is the change you want to make?  Who would want to make change with you? </vt:lpstr>
      <vt:lpstr>PowerPoint Presentation</vt:lpstr>
      <vt:lpstr>Give us your feedback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Naomi JohnsonLafleur</dc:creator>
  <cp:lastModifiedBy>Naomi JohnsonLafleur</cp:lastModifiedBy>
  <cp:revision>232</cp:revision>
  <dcterms:created xsi:type="dcterms:W3CDTF">2024-07-16T18:01:00Z</dcterms:created>
  <dcterms:modified xsi:type="dcterms:W3CDTF">2025-11-09T10:57:41Z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