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7" r:id="rId4"/>
  </p:sldMasterIdLst>
  <p:notesMasterIdLst>
    <p:notesMasterId r:id="rId40"/>
  </p:notesMasterIdLst>
  <p:sldIdLst>
    <p:sldId id="256" r:id="rId5"/>
    <p:sldId id="258" r:id="rId6"/>
    <p:sldId id="891" r:id="rId7"/>
    <p:sldId id="2576" r:id="rId8"/>
    <p:sldId id="859" r:id="rId9"/>
    <p:sldId id="259" r:id="rId10"/>
    <p:sldId id="257" r:id="rId11"/>
    <p:sldId id="261" r:id="rId12"/>
    <p:sldId id="266" r:id="rId13"/>
    <p:sldId id="310" r:id="rId14"/>
    <p:sldId id="265" r:id="rId15"/>
    <p:sldId id="264" r:id="rId16"/>
    <p:sldId id="267" r:id="rId17"/>
    <p:sldId id="268" r:id="rId18"/>
    <p:sldId id="269" r:id="rId19"/>
    <p:sldId id="2580" r:id="rId20"/>
    <p:sldId id="814" r:id="rId21"/>
    <p:sldId id="881" r:id="rId22"/>
    <p:sldId id="2577" r:id="rId23"/>
    <p:sldId id="871" r:id="rId24"/>
    <p:sldId id="921" r:id="rId25"/>
    <p:sldId id="934" r:id="rId26"/>
    <p:sldId id="936" r:id="rId27"/>
    <p:sldId id="937" r:id="rId28"/>
    <p:sldId id="920" r:id="rId29"/>
    <p:sldId id="935" r:id="rId30"/>
    <p:sldId id="938" r:id="rId31"/>
    <p:sldId id="922" r:id="rId32"/>
    <p:sldId id="942" r:id="rId33"/>
    <p:sldId id="940" r:id="rId34"/>
    <p:sldId id="941" r:id="rId35"/>
    <p:sldId id="2579" r:id="rId36"/>
    <p:sldId id="924" r:id="rId37"/>
    <p:sldId id="2578" r:id="rId38"/>
    <p:sldId id="342"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B301061-705E-4CEC-B2BD-A619FB76623C}" type="doc">
      <dgm:prSet loTypeId="urn:microsoft.com/office/officeart/2008/layout/LinedList" loCatId="list" qsTypeId="urn:microsoft.com/office/officeart/2005/8/quickstyle/simple1" qsCatId="simple" csTypeId="urn:microsoft.com/office/officeart/2005/8/colors/colorful1" csCatId="colorful" phldr="1"/>
      <dgm:spPr/>
      <dgm:t>
        <a:bodyPr/>
        <a:lstStyle/>
        <a:p>
          <a:endParaRPr lang="en-US"/>
        </a:p>
      </dgm:t>
    </dgm:pt>
    <dgm:pt modelId="{7F24B15C-2F67-4575-B192-F38249AC3BA8}">
      <dgm:prSet/>
      <dgm:spPr/>
      <dgm:t>
        <a:bodyPr/>
        <a:lstStyle/>
        <a:p>
          <a:r>
            <a:rPr lang="en-US" b="1"/>
            <a:t>Name</a:t>
          </a:r>
          <a:endParaRPr lang="en-US"/>
        </a:p>
      </dgm:t>
    </dgm:pt>
    <dgm:pt modelId="{BAB872B5-03A5-441D-9A1D-6FCA449E34BE}" type="parTrans" cxnId="{2C81F31E-F1C4-44B3-B05E-5607EDAE9F5B}">
      <dgm:prSet/>
      <dgm:spPr/>
      <dgm:t>
        <a:bodyPr/>
        <a:lstStyle/>
        <a:p>
          <a:endParaRPr lang="en-US"/>
        </a:p>
      </dgm:t>
    </dgm:pt>
    <dgm:pt modelId="{DA065FA6-8A07-4319-9058-3E4618E03C50}" type="sibTrans" cxnId="{2C81F31E-F1C4-44B3-B05E-5607EDAE9F5B}">
      <dgm:prSet/>
      <dgm:spPr/>
      <dgm:t>
        <a:bodyPr/>
        <a:lstStyle/>
        <a:p>
          <a:endParaRPr lang="en-US"/>
        </a:p>
      </dgm:t>
    </dgm:pt>
    <dgm:pt modelId="{3631031D-90AC-495C-83D7-1A7C8ACBA35E}">
      <dgm:prSet/>
      <dgm:spPr/>
      <dgm:t>
        <a:bodyPr/>
        <a:lstStyle/>
        <a:p>
          <a:r>
            <a:rPr lang="en-US" b="1"/>
            <a:t>What University are you representing?</a:t>
          </a:r>
          <a:endParaRPr lang="en-US"/>
        </a:p>
      </dgm:t>
    </dgm:pt>
    <dgm:pt modelId="{5B74361A-F269-4E56-A6F7-F38129AF855F}" type="parTrans" cxnId="{426AFEAE-5F82-4431-B980-813F9750D28C}">
      <dgm:prSet/>
      <dgm:spPr/>
      <dgm:t>
        <a:bodyPr/>
        <a:lstStyle/>
        <a:p>
          <a:endParaRPr lang="en-US"/>
        </a:p>
      </dgm:t>
    </dgm:pt>
    <dgm:pt modelId="{03FC48E4-69BC-4C18-A01D-D88CEF1C79D4}" type="sibTrans" cxnId="{426AFEAE-5F82-4431-B980-813F9750D28C}">
      <dgm:prSet/>
      <dgm:spPr/>
      <dgm:t>
        <a:bodyPr/>
        <a:lstStyle/>
        <a:p>
          <a:endParaRPr lang="en-US"/>
        </a:p>
      </dgm:t>
    </dgm:pt>
    <dgm:pt modelId="{3EBD0860-64CF-4523-9360-D320F55153BC}">
      <dgm:prSet/>
      <dgm:spPr/>
      <dgm:t>
        <a:bodyPr/>
        <a:lstStyle/>
        <a:p>
          <a:r>
            <a:rPr lang="en-US" b="1"/>
            <a:t>Describe your mood as if were weather</a:t>
          </a:r>
          <a:endParaRPr lang="en-US"/>
        </a:p>
      </dgm:t>
    </dgm:pt>
    <dgm:pt modelId="{281F5B2D-B6ED-4267-AD96-6111662967CA}" type="parTrans" cxnId="{8E810BFE-6876-469E-924F-AC73C7382139}">
      <dgm:prSet/>
      <dgm:spPr/>
      <dgm:t>
        <a:bodyPr/>
        <a:lstStyle/>
        <a:p>
          <a:endParaRPr lang="en-US"/>
        </a:p>
      </dgm:t>
    </dgm:pt>
    <dgm:pt modelId="{3E8081F8-4D0A-43D7-93BC-A3069A1431F8}" type="sibTrans" cxnId="{8E810BFE-6876-469E-924F-AC73C7382139}">
      <dgm:prSet/>
      <dgm:spPr/>
      <dgm:t>
        <a:bodyPr/>
        <a:lstStyle/>
        <a:p>
          <a:endParaRPr lang="en-US"/>
        </a:p>
      </dgm:t>
    </dgm:pt>
    <dgm:pt modelId="{6DBA8A93-AC11-9540-955B-71AF785ACA61}">
      <dgm:prSet/>
      <dgm:spPr/>
      <dgm:t>
        <a:bodyPr/>
        <a:lstStyle/>
        <a:p>
          <a:r>
            <a:rPr lang="en-US" b="1"/>
            <a:t>What area of education do you currently or plan to work in?</a:t>
          </a:r>
          <a:endParaRPr lang="en-US"/>
        </a:p>
      </dgm:t>
    </dgm:pt>
    <dgm:pt modelId="{D20ADD7C-DEC2-4A45-8A01-D7316DC74DF9}" type="parTrans" cxnId="{F876BB29-5093-5A43-8176-97C3B6404E33}">
      <dgm:prSet/>
      <dgm:spPr/>
      <dgm:t>
        <a:bodyPr/>
        <a:lstStyle/>
        <a:p>
          <a:endParaRPr lang="en-US"/>
        </a:p>
      </dgm:t>
    </dgm:pt>
    <dgm:pt modelId="{C51B2DE2-DA3B-3A4F-A56A-1DF5D33E2575}" type="sibTrans" cxnId="{F876BB29-5093-5A43-8176-97C3B6404E33}">
      <dgm:prSet/>
      <dgm:spPr/>
      <dgm:t>
        <a:bodyPr/>
        <a:lstStyle/>
        <a:p>
          <a:endParaRPr lang="en-US"/>
        </a:p>
      </dgm:t>
    </dgm:pt>
    <dgm:pt modelId="{BAA1E358-3A78-BB45-ABA6-F73DED4E1C9D}" type="pres">
      <dgm:prSet presAssocID="{DB301061-705E-4CEC-B2BD-A619FB76623C}" presName="vert0" presStyleCnt="0">
        <dgm:presLayoutVars>
          <dgm:dir/>
          <dgm:animOne val="branch"/>
          <dgm:animLvl val="lvl"/>
        </dgm:presLayoutVars>
      </dgm:prSet>
      <dgm:spPr/>
    </dgm:pt>
    <dgm:pt modelId="{B4FD26B8-DBC1-3443-A5E2-E9F0A59C7FCC}" type="pres">
      <dgm:prSet presAssocID="{7F24B15C-2F67-4575-B192-F38249AC3BA8}" presName="thickLine" presStyleLbl="alignNode1" presStyleIdx="0" presStyleCnt="4"/>
      <dgm:spPr/>
    </dgm:pt>
    <dgm:pt modelId="{0741F5E2-E5E0-EB41-935D-52D625264A13}" type="pres">
      <dgm:prSet presAssocID="{7F24B15C-2F67-4575-B192-F38249AC3BA8}" presName="horz1" presStyleCnt="0"/>
      <dgm:spPr/>
    </dgm:pt>
    <dgm:pt modelId="{282693C8-7120-D447-BB83-7975C47BD3CF}" type="pres">
      <dgm:prSet presAssocID="{7F24B15C-2F67-4575-B192-F38249AC3BA8}" presName="tx1" presStyleLbl="revTx" presStyleIdx="0" presStyleCnt="4"/>
      <dgm:spPr/>
    </dgm:pt>
    <dgm:pt modelId="{59DE0B03-0DC7-7043-89A7-B961696A98A1}" type="pres">
      <dgm:prSet presAssocID="{7F24B15C-2F67-4575-B192-F38249AC3BA8}" presName="vert1" presStyleCnt="0"/>
      <dgm:spPr/>
    </dgm:pt>
    <dgm:pt modelId="{BE9F5A2A-44DD-E842-B019-09F75B83B0B1}" type="pres">
      <dgm:prSet presAssocID="{3631031D-90AC-495C-83D7-1A7C8ACBA35E}" presName="thickLine" presStyleLbl="alignNode1" presStyleIdx="1" presStyleCnt="4"/>
      <dgm:spPr/>
    </dgm:pt>
    <dgm:pt modelId="{A14BB9F4-3EA6-A947-A8E6-6A5396D72848}" type="pres">
      <dgm:prSet presAssocID="{3631031D-90AC-495C-83D7-1A7C8ACBA35E}" presName="horz1" presStyleCnt="0"/>
      <dgm:spPr/>
    </dgm:pt>
    <dgm:pt modelId="{81BC8D45-EA92-5C4B-A196-3BF2101070D4}" type="pres">
      <dgm:prSet presAssocID="{3631031D-90AC-495C-83D7-1A7C8ACBA35E}" presName="tx1" presStyleLbl="revTx" presStyleIdx="1" presStyleCnt="4"/>
      <dgm:spPr/>
    </dgm:pt>
    <dgm:pt modelId="{305D3936-2F39-3443-9B15-FB7AF6DA04DA}" type="pres">
      <dgm:prSet presAssocID="{3631031D-90AC-495C-83D7-1A7C8ACBA35E}" presName="vert1" presStyleCnt="0"/>
      <dgm:spPr/>
    </dgm:pt>
    <dgm:pt modelId="{664ADA92-C6FD-6844-A00B-01E0E24CBF00}" type="pres">
      <dgm:prSet presAssocID="{6DBA8A93-AC11-9540-955B-71AF785ACA61}" presName="thickLine" presStyleLbl="alignNode1" presStyleIdx="2" presStyleCnt="4"/>
      <dgm:spPr/>
    </dgm:pt>
    <dgm:pt modelId="{1F6ABBF2-493B-674B-80AA-2DFFD442B3E0}" type="pres">
      <dgm:prSet presAssocID="{6DBA8A93-AC11-9540-955B-71AF785ACA61}" presName="horz1" presStyleCnt="0"/>
      <dgm:spPr/>
    </dgm:pt>
    <dgm:pt modelId="{7B12D4EF-890C-6143-9976-C164D855BA1D}" type="pres">
      <dgm:prSet presAssocID="{6DBA8A93-AC11-9540-955B-71AF785ACA61}" presName="tx1" presStyleLbl="revTx" presStyleIdx="2" presStyleCnt="4"/>
      <dgm:spPr/>
    </dgm:pt>
    <dgm:pt modelId="{1A558768-5C60-DA40-8EC4-F926DF8B2F98}" type="pres">
      <dgm:prSet presAssocID="{6DBA8A93-AC11-9540-955B-71AF785ACA61}" presName="vert1" presStyleCnt="0"/>
      <dgm:spPr/>
    </dgm:pt>
    <dgm:pt modelId="{428F1AE3-0C1A-404A-B834-AF38AAB8BB60}" type="pres">
      <dgm:prSet presAssocID="{3EBD0860-64CF-4523-9360-D320F55153BC}" presName="thickLine" presStyleLbl="alignNode1" presStyleIdx="3" presStyleCnt="4"/>
      <dgm:spPr/>
    </dgm:pt>
    <dgm:pt modelId="{D3267369-F689-9943-8ECE-963AEAF4F2A7}" type="pres">
      <dgm:prSet presAssocID="{3EBD0860-64CF-4523-9360-D320F55153BC}" presName="horz1" presStyleCnt="0"/>
      <dgm:spPr/>
    </dgm:pt>
    <dgm:pt modelId="{763D5D64-A9A3-1646-AC07-3115209460BD}" type="pres">
      <dgm:prSet presAssocID="{3EBD0860-64CF-4523-9360-D320F55153BC}" presName="tx1" presStyleLbl="revTx" presStyleIdx="3" presStyleCnt="4"/>
      <dgm:spPr/>
    </dgm:pt>
    <dgm:pt modelId="{8763E379-70FB-7840-AE48-AF84532E928A}" type="pres">
      <dgm:prSet presAssocID="{3EBD0860-64CF-4523-9360-D320F55153BC}" presName="vert1" presStyleCnt="0"/>
      <dgm:spPr/>
    </dgm:pt>
  </dgm:ptLst>
  <dgm:cxnLst>
    <dgm:cxn modelId="{2C81F31E-F1C4-44B3-B05E-5607EDAE9F5B}" srcId="{DB301061-705E-4CEC-B2BD-A619FB76623C}" destId="{7F24B15C-2F67-4575-B192-F38249AC3BA8}" srcOrd="0" destOrd="0" parTransId="{BAB872B5-03A5-441D-9A1D-6FCA449E34BE}" sibTransId="{DA065FA6-8A07-4319-9058-3E4618E03C50}"/>
    <dgm:cxn modelId="{F876BB29-5093-5A43-8176-97C3B6404E33}" srcId="{DB301061-705E-4CEC-B2BD-A619FB76623C}" destId="{6DBA8A93-AC11-9540-955B-71AF785ACA61}" srcOrd="2" destOrd="0" parTransId="{D20ADD7C-DEC2-4A45-8A01-D7316DC74DF9}" sibTransId="{C51B2DE2-DA3B-3A4F-A56A-1DF5D33E2575}"/>
    <dgm:cxn modelId="{426AFEAE-5F82-4431-B980-813F9750D28C}" srcId="{DB301061-705E-4CEC-B2BD-A619FB76623C}" destId="{3631031D-90AC-495C-83D7-1A7C8ACBA35E}" srcOrd="1" destOrd="0" parTransId="{5B74361A-F269-4E56-A6F7-F38129AF855F}" sibTransId="{03FC48E4-69BC-4C18-A01D-D88CEF1C79D4}"/>
    <dgm:cxn modelId="{B2D652B1-60D7-1441-A535-BF3307A77E7C}" type="presOf" srcId="{DB301061-705E-4CEC-B2BD-A619FB76623C}" destId="{BAA1E358-3A78-BB45-ABA6-F73DED4E1C9D}" srcOrd="0" destOrd="0" presId="urn:microsoft.com/office/officeart/2008/layout/LinedList"/>
    <dgm:cxn modelId="{6404FBB2-3C06-B444-9E24-202D1C66F5D6}" type="presOf" srcId="{6DBA8A93-AC11-9540-955B-71AF785ACA61}" destId="{7B12D4EF-890C-6143-9976-C164D855BA1D}" srcOrd="0" destOrd="0" presId="urn:microsoft.com/office/officeart/2008/layout/LinedList"/>
    <dgm:cxn modelId="{E0F533C6-9C22-E240-A753-AA27D88409C2}" type="presOf" srcId="{3EBD0860-64CF-4523-9360-D320F55153BC}" destId="{763D5D64-A9A3-1646-AC07-3115209460BD}" srcOrd="0" destOrd="0" presId="urn:microsoft.com/office/officeart/2008/layout/LinedList"/>
    <dgm:cxn modelId="{14A531C8-E24E-A547-A3F7-B03830AD4503}" type="presOf" srcId="{7F24B15C-2F67-4575-B192-F38249AC3BA8}" destId="{282693C8-7120-D447-BB83-7975C47BD3CF}" srcOrd="0" destOrd="0" presId="urn:microsoft.com/office/officeart/2008/layout/LinedList"/>
    <dgm:cxn modelId="{6B445FCC-0A17-5A47-A16E-39A972AA7CA8}" type="presOf" srcId="{3631031D-90AC-495C-83D7-1A7C8ACBA35E}" destId="{81BC8D45-EA92-5C4B-A196-3BF2101070D4}" srcOrd="0" destOrd="0" presId="urn:microsoft.com/office/officeart/2008/layout/LinedList"/>
    <dgm:cxn modelId="{8E810BFE-6876-469E-924F-AC73C7382139}" srcId="{DB301061-705E-4CEC-B2BD-A619FB76623C}" destId="{3EBD0860-64CF-4523-9360-D320F55153BC}" srcOrd="3" destOrd="0" parTransId="{281F5B2D-B6ED-4267-AD96-6111662967CA}" sibTransId="{3E8081F8-4D0A-43D7-93BC-A3069A1431F8}"/>
    <dgm:cxn modelId="{CE98BED4-0447-C249-A870-AE4940B18BB0}" type="presParOf" srcId="{BAA1E358-3A78-BB45-ABA6-F73DED4E1C9D}" destId="{B4FD26B8-DBC1-3443-A5E2-E9F0A59C7FCC}" srcOrd="0" destOrd="0" presId="urn:microsoft.com/office/officeart/2008/layout/LinedList"/>
    <dgm:cxn modelId="{10FB77D7-FB3E-B14E-9A1F-811ED15123BB}" type="presParOf" srcId="{BAA1E358-3A78-BB45-ABA6-F73DED4E1C9D}" destId="{0741F5E2-E5E0-EB41-935D-52D625264A13}" srcOrd="1" destOrd="0" presId="urn:microsoft.com/office/officeart/2008/layout/LinedList"/>
    <dgm:cxn modelId="{81228693-4B02-FA4E-A54C-586B82CA1602}" type="presParOf" srcId="{0741F5E2-E5E0-EB41-935D-52D625264A13}" destId="{282693C8-7120-D447-BB83-7975C47BD3CF}" srcOrd="0" destOrd="0" presId="urn:microsoft.com/office/officeart/2008/layout/LinedList"/>
    <dgm:cxn modelId="{7E6A4D8F-8352-9640-9FFF-577000BE9475}" type="presParOf" srcId="{0741F5E2-E5E0-EB41-935D-52D625264A13}" destId="{59DE0B03-0DC7-7043-89A7-B961696A98A1}" srcOrd="1" destOrd="0" presId="urn:microsoft.com/office/officeart/2008/layout/LinedList"/>
    <dgm:cxn modelId="{BA30043A-F76B-7A45-B77A-C687E8A7A7B5}" type="presParOf" srcId="{BAA1E358-3A78-BB45-ABA6-F73DED4E1C9D}" destId="{BE9F5A2A-44DD-E842-B019-09F75B83B0B1}" srcOrd="2" destOrd="0" presId="urn:microsoft.com/office/officeart/2008/layout/LinedList"/>
    <dgm:cxn modelId="{0A23F350-4A38-1943-9DD2-9F563CE4FA5C}" type="presParOf" srcId="{BAA1E358-3A78-BB45-ABA6-F73DED4E1C9D}" destId="{A14BB9F4-3EA6-A947-A8E6-6A5396D72848}" srcOrd="3" destOrd="0" presId="urn:microsoft.com/office/officeart/2008/layout/LinedList"/>
    <dgm:cxn modelId="{161299CF-4680-6145-9F4B-2D1761ECFF7D}" type="presParOf" srcId="{A14BB9F4-3EA6-A947-A8E6-6A5396D72848}" destId="{81BC8D45-EA92-5C4B-A196-3BF2101070D4}" srcOrd="0" destOrd="0" presId="urn:microsoft.com/office/officeart/2008/layout/LinedList"/>
    <dgm:cxn modelId="{D353C3A3-5600-F94A-AC69-C856F3FF6DE0}" type="presParOf" srcId="{A14BB9F4-3EA6-A947-A8E6-6A5396D72848}" destId="{305D3936-2F39-3443-9B15-FB7AF6DA04DA}" srcOrd="1" destOrd="0" presId="urn:microsoft.com/office/officeart/2008/layout/LinedList"/>
    <dgm:cxn modelId="{CC2B2783-4709-C54F-8545-6D0C3F1012B2}" type="presParOf" srcId="{BAA1E358-3A78-BB45-ABA6-F73DED4E1C9D}" destId="{664ADA92-C6FD-6844-A00B-01E0E24CBF00}" srcOrd="4" destOrd="0" presId="urn:microsoft.com/office/officeart/2008/layout/LinedList"/>
    <dgm:cxn modelId="{1D394828-A346-CF40-AE59-15DDA3E8839E}" type="presParOf" srcId="{BAA1E358-3A78-BB45-ABA6-F73DED4E1C9D}" destId="{1F6ABBF2-493B-674B-80AA-2DFFD442B3E0}" srcOrd="5" destOrd="0" presId="urn:microsoft.com/office/officeart/2008/layout/LinedList"/>
    <dgm:cxn modelId="{79DF826E-4B12-5B47-8072-71738CF8D74E}" type="presParOf" srcId="{1F6ABBF2-493B-674B-80AA-2DFFD442B3E0}" destId="{7B12D4EF-890C-6143-9976-C164D855BA1D}" srcOrd="0" destOrd="0" presId="urn:microsoft.com/office/officeart/2008/layout/LinedList"/>
    <dgm:cxn modelId="{0F9D3396-E2FF-3A4E-95A8-343AB46A1855}" type="presParOf" srcId="{1F6ABBF2-493B-674B-80AA-2DFFD442B3E0}" destId="{1A558768-5C60-DA40-8EC4-F926DF8B2F98}" srcOrd="1" destOrd="0" presId="urn:microsoft.com/office/officeart/2008/layout/LinedList"/>
    <dgm:cxn modelId="{AFD90707-BF9F-E34A-8588-444688E0A3CD}" type="presParOf" srcId="{BAA1E358-3A78-BB45-ABA6-F73DED4E1C9D}" destId="{428F1AE3-0C1A-404A-B834-AF38AAB8BB60}" srcOrd="6" destOrd="0" presId="urn:microsoft.com/office/officeart/2008/layout/LinedList"/>
    <dgm:cxn modelId="{32AD4C03-C8ED-1047-A895-35E499F6F89B}" type="presParOf" srcId="{BAA1E358-3A78-BB45-ABA6-F73DED4E1C9D}" destId="{D3267369-F689-9943-8ECE-963AEAF4F2A7}" srcOrd="7" destOrd="0" presId="urn:microsoft.com/office/officeart/2008/layout/LinedList"/>
    <dgm:cxn modelId="{04ADEE17-C33F-C348-8E2B-74E377A2A295}" type="presParOf" srcId="{D3267369-F689-9943-8ECE-963AEAF4F2A7}" destId="{763D5D64-A9A3-1646-AC07-3115209460BD}" srcOrd="0" destOrd="0" presId="urn:microsoft.com/office/officeart/2008/layout/LinedList"/>
    <dgm:cxn modelId="{CDA6F45E-B55A-6B45-A518-BB580D9FCA8E}" type="presParOf" srcId="{D3267369-F689-9943-8ECE-963AEAF4F2A7}" destId="{8763E379-70FB-7840-AE48-AF84532E928A}" srcOrd="1"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D2D0C2F-BA69-4CC3-A69B-03FA7BAB6B68}" type="doc">
      <dgm:prSet loTypeId="urn:microsoft.com/office/officeart/2008/layout/LinedList" loCatId="list" qsTypeId="urn:microsoft.com/office/officeart/2005/8/quickstyle/simple1" qsCatId="simple" csTypeId="urn:microsoft.com/office/officeart/2005/8/colors/accent2_2" csCatId="accent2" phldr="1"/>
      <dgm:spPr/>
      <dgm:t>
        <a:bodyPr/>
        <a:lstStyle/>
        <a:p>
          <a:endParaRPr lang="en-US"/>
        </a:p>
      </dgm:t>
    </dgm:pt>
    <dgm:pt modelId="{42334CB1-DE63-4706-A6B5-CE6D1C50D6AF}">
      <dgm:prSet phldrT="[Text]"/>
      <dgm:spPr/>
      <dgm:t>
        <a:bodyPr/>
        <a:lstStyle/>
        <a:p>
          <a:pPr rtl="0"/>
          <a:r>
            <a:rPr lang="en-US" b="1" u="sng"/>
            <a:t>Causes</a:t>
          </a:r>
          <a:r>
            <a:rPr lang="en-US"/>
            <a:t>: What institutions, policies, or practices are causing or contributing to the inequities? What social norms, popular myths, or cultural biases may be contributing?</a:t>
          </a:r>
        </a:p>
      </dgm:t>
    </dgm:pt>
    <dgm:pt modelId="{A02874D8-FED6-49E8-B360-73D25A2BFB99}" type="parTrans" cxnId="{4B0525AA-F3B3-4368-A766-8D8FAEE9494F}">
      <dgm:prSet/>
      <dgm:spPr/>
      <dgm:t>
        <a:bodyPr/>
        <a:lstStyle/>
        <a:p>
          <a:endParaRPr lang="en-US"/>
        </a:p>
      </dgm:t>
    </dgm:pt>
    <dgm:pt modelId="{A2066858-EE98-42A8-BDD2-0DDF07ACFA05}" type="sibTrans" cxnId="{4B0525AA-F3B3-4368-A766-8D8FAEE9494F}">
      <dgm:prSet/>
      <dgm:spPr/>
      <dgm:t>
        <a:bodyPr/>
        <a:lstStyle/>
        <a:p>
          <a:endParaRPr lang="en-US"/>
        </a:p>
      </dgm:t>
    </dgm:pt>
    <dgm:pt modelId="{0528A951-1342-437E-8D90-9528619A3722}">
      <dgm:prSet phldrT="[Text]"/>
      <dgm:spPr/>
      <dgm:t>
        <a:bodyPr/>
        <a:lstStyle/>
        <a:p>
          <a:pPr rtl="0"/>
          <a:r>
            <a:rPr lang="en-US" b="1" u="sng"/>
            <a:t>History</a:t>
          </a:r>
          <a:r>
            <a:rPr lang="en-US"/>
            <a:t>: How did things get this way and are things worsening or improving?</a:t>
          </a:r>
        </a:p>
      </dgm:t>
    </dgm:pt>
    <dgm:pt modelId="{EEFDFA15-286E-476A-AB54-66591EE04866}" type="parTrans" cxnId="{19DC9688-C4DB-4B8C-BF7E-FBFBF11A582F}">
      <dgm:prSet/>
      <dgm:spPr/>
      <dgm:t>
        <a:bodyPr/>
        <a:lstStyle/>
        <a:p>
          <a:endParaRPr lang="en-US"/>
        </a:p>
      </dgm:t>
    </dgm:pt>
    <dgm:pt modelId="{F31C44A2-60B7-4D5C-AA74-36263D19A0E8}" type="sibTrans" cxnId="{19DC9688-C4DB-4B8C-BF7E-FBFBF11A582F}">
      <dgm:prSet/>
      <dgm:spPr/>
      <dgm:t>
        <a:bodyPr/>
        <a:lstStyle/>
        <a:p>
          <a:endParaRPr lang="en-US"/>
        </a:p>
      </dgm:t>
    </dgm:pt>
    <dgm:pt modelId="{DDEE14CD-C2B4-47E1-BB21-078CF6952E96}">
      <dgm:prSet phldr="0"/>
      <dgm:spPr/>
      <dgm:t>
        <a:bodyPr/>
        <a:lstStyle/>
        <a:p>
          <a:pPr rtl="0"/>
          <a:r>
            <a:rPr lang="en-US" b="0" u="sng"/>
            <a:t>Problems</a:t>
          </a:r>
          <a:r>
            <a:rPr lang="en-US"/>
            <a:t>: What inequities are you noticing or experiencing? What are the impacts on different racial groups? Who benefits most and who is hurt most? </a:t>
          </a:r>
          <a:endParaRPr lang="en-US">
            <a:latin typeface="Euphemia"/>
          </a:endParaRPr>
        </a:p>
      </dgm:t>
    </dgm:pt>
    <dgm:pt modelId="{EC26B925-CA87-4DE5-A076-196F62C9EB6F}" type="parTrans" cxnId="{45F6125A-DD48-43DE-9219-2BDD1685C312}">
      <dgm:prSet/>
      <dgm:spPr/>
      <dgm:t>
        <a:bodyPr/>
        <a:lstStyle/>
        <a:p>
          <a:endParaRPr lang="en-US"/>
        </a:p>
      </dgm:t>
    </dgm:pt>
    <dgm:pt modelId="{8AE2A4D6-9675-4B3C-94D4-35AB0210A243}" type="sibTrans" cxnId="{45F6125A-DD48-43DE-9219-2BDD1685C312}">
      <dgm:prSet/>
      <dgm:spPr/>
      <dgm:t>
        <a:bodyPr/>
        <a:lstStyle/>
        <a:p>
          <a:endParaRPr lang="en-US"/>
        </a:p>
      </dgm:t>
    </dgm:pt>
    <dgm:pt modelId="{A47FFD34-1E95-384F-B784-AF23BC9584B3}" type="pres">
      <dgm:prSet presAssocID="{7D2D0C2F-BA69-4CC3-A69B-03FA7BAB6B68}" presName="vert0" presStyleCnt="0">
        <dgm:presLayoutVars>
          <dgm:dir/>
          <dgm:animOne val="branch"/>
          <dgm:animLvl val="lvl"/>
        </dgm:presLayoutVars>
      </dgm:prSet>
      <dgm:spPr/>
    </dgm:pt>
    <dgm:pt modelId="{A1726E5C-4E24-1E46-B45B-2F648A050091}" type="pres">
      <dgm:prSet presAssocID="{DDEE14CD-C2B4-47E1-BB21-078CF6952E96}" presName="thickLine" presStyleLbl="alignNode1" presStyleIdx="0" presStyleCnt="3"/>
      <dgm:spPr/>
    </dgm:pt>
    <dgm:pt modelId="{AE4BED4B-7CA9-1845-A901-5BC4F2B7BF93}" type="pres">
      <dgm:prSet presAssocID="{DDEE14CD-C2B4-47E1-BB21-078CF6952E96}" presName="horz1" presStyleCnt="0"/>
      <dgm:spPr/>
    </dgm:pt>
    <dgm:pt modelId="{AD617EFA-81C1-8B4F-8585-09B3E688103C}" type="pres">
      <dgm:prSet presAssocID="{DDEE14CD-C2B4-47E1-BB21-078CF6952E96}" presName="tx1" presStyleLbl="revTx" presStyleIdx="0" presStyleCnt="3"/>
      <dgm:spPr/>
    </dgm:pt>
    <dgm:pt modelId="{034FF5A9-612D-164B-9FC1-83A3C61670F8}" type="pres">
      <dgm:prSet presAssocID="{DDEE14CD-C2B4-47E1-BB21-078CF6952E96}" presName="vert1" presStyleCnt="0"/>
      <dgm:spPr/>
    </dgm:pt>
    <dgm:pt modelId="{1AC7C01A-89C0-814D-AF38-9F12E0C1B7F6}" type="pres">
      <dgm:prSet presAssocID="{42334CB1-DE63-4706-A6B5-CE6D1C50D6AF}" presName="thickLine" presStyleLbl="alignNode1" presStyleIdx="1" presStyleCnt="3"/>
      <dgm:spPr/>
    </dgm:pt>
    <dgm:pt modelId="{9FB5D696-7B55-3041-B3E3-6457A34C963F}" type="pres">
      <dgm:prSet presAssocID="{42334CB1-DE63-4706-A6B5-CE6D1C50D6AF}" presName="horz1" presStyleCnt="0"/>
      <dgm:spPr/>
    </dgm:pt>
    <dgm:pt modelId="{93698F2E-7A4A-7449-BADD-AE377866C6E0}" type="pres">
      <dgm:prSet presAssocID="{42334CB1-DE63-4706-A6B5-CE6D1C50D6AF}" presName="tx1" presStyleLbl="revTx" presStyleIdx="1" presStyleCnt="3"/>
      <dgm:spPr/>
    </dgm:pt>
    <dgm:pt modelId="{DE95B9C3-6EF5-A049-B682-2F3F7320413B}" type="pres">
      <dgm:prSet presAssocID="{42334CB1-DE63-4706-A6B5-CE6D1C50D6AF}" presName="vert1" presStyleCnt="0"/>
      <dgm:spPr/>
    </dgm:pt>
    <dgm:pt modelId="{C1D533D3-5666-1543-BDF1-8E440E428B80}" type="pres">
      <dgm:prSet presAssocID="{0528A951-1342-437E-8D90-9528619A3722}" presName="thickLine" presStyleLbl="alignNode1" presStyleIdx="2" presStyleCnt="3"/>
      <dgm:spPr/>
    </dgm:pt>
    <dgm:pt modelId="{809E7C63-7942-BB42-8231-210C84B88E61}" type="pres">
      <dgm:prSet presAssocID="{0528A951-1342-437E-8D90-9528619A3722}" presName="horz1" presStyleCnt="0"/>
      <dgm:spPr/>
    </dgm:pt>
    <dgm:pt modelId="{99385F73-CFE1-824E-A852-53DAE1B800CD}" type="pres">
      <dgm:prSet presAssocID="{0528A951-1342-437E-8D90-9528619A3722}" presName="tx1" presStyleLbl="revTx" presStyleIdx="2" presStyleCnt="3"/>
      <dgm:spPr/>
    </dgm:pt>
    <dgm:pt modelId="{ECC1A3FA-C525-C14C-A407-C95F579823EE}" type="pres">
      <dgm:prSet presAssocID="{0528A951-1342-437E-8D90-9528619A3722}" presName="vert1" presStyleCnt="0"/>
      <dgm:spPr/>
    </dgm:pt>
  </dgm:ptLst>
  <dgm:cxnLst>
    <dgm:cxn modelId="{80E57277-384B-5547-8CFE-01D48B90F8FC}" type="presOf" srcId="{42334CB1-DE63-4706-A6B5-CE6D1C50D6AF}" destId="{93698F2E-7A4A-7449-BADD-AE377866C6E0}" srcOrd="0" destOrd="0" presId="urn:microsoft.com/office/officeart/2008/layout/LinedList"/>
    <dgm:cxn modelId="{45F6125A-DD48-43DE-9219-2BDD1685C312}" srcId="{7D2D0C2F-BA69-4CC3-A69B-03FA7BAB6B68}" destId="{DDEE14CD-C2B4-47E1-BB21-078CF6952E96}" srcOrd="0" destOrd="0" parTransId="{EC26B925-CA87-4DE5-A076-196F62C9EB6F}" sibTransId="{8AE2A4D6-9675-4B3C-94D4-35AB0210A243}"/>
    <dgm:cxn modelId="{19DC9688-C4DB-4B8C-BF7E-FBFBF11A582F}" srcId="{7D2D0C2F-BA69-4CC3-A69B-03FA7BAB6B68}" destId="{0528A951-1342-437E-8D90-9528619A3722}" srcOrd="2" destOrd="0" parTransId="{EEFDFA15-286E-476A-AB54-66591EE04866}" sibTransId="{F31C44A2-60B7-4D5C-AA74-36263D19A0E8}"/>
    <dgm:cxn modelId="{8EFFFD8A-CED8-874C-A738-A33057184BD2}" type="presOf" srcId="{DDEE14CD-C2B4-47E1-BB21-078CF6952E96}" destId="{AD617EFA-81C1-8B4F-8585-09B3E688103C}" srcOrd="0" destOrd="0" presId="urn:microsoft.com/office/officeart/2008/layout/LinedList"/>
    <dgm:cxn modelId="{4B0525AA-F3B3-4368-A766-8D8FAEE9494F}" srcId="{7D2D0C2F-BA69-4CC3-A69B-03FA7BAB6B68}" destId="{42334CB1-DE63-4706-A6B5-CE6D1C50D6AF}" srcOrd="1" destOrd="0" parTransId="{A02874D8-FED6-49E8-B360-73D25A2BFB99}" sibTransId="{A2066858-EE98-42A8-BDD2-0DDF07ACFA05}"/>
    <dgm:cxn modelId="{A88135B9-224B-EE4A-A452-37647B8783DD}" type="presOf" srcId="{7D2D0C2F-BA69-4CC3-A69B-03FA7BAB6B68}" destId="{A47FFD34-1E95-384F-B784-AF23BC9584B3}" srcOrd="0" destOrd="0" presId="urn:microsoft.com/office/officeart/2008/layout/LinedList"/>
    <dgm:cxn modelId="{793388F5-9370-5441-91CB-D8795C5F828F}" type="presOf" srcId="{0528A951-1342-437E-8D90-9528619A3722}" destId="{99385F73-CFE1-824E-A852-53DAE1B800CD}" srcOrd="0" destOrd="0" presId="urn:microsoft.com/office/officeart/2008/layout/LinedList"/>
    <dgm:cxn modelId="{20ED537A-09CD-B84C-941D-B5F4690870DD}" type="presParOf" srcId="{A47FFD34-1E95-384F-B784-AF23BC9584B3}" destId="{A1726E5C-4E24-1E46-B45B-2F648A050091}" srcOrd="0" destOrd="0" presId="urn:microsoft.com/office/officeart/2008/layout/LinedList"/>
    <dgm:cxn modelId="{0F0E1131-E7B2-F94A-9362-71B719DBD511}" type="presParOf" srcId="{A47FFD34-1E95-384F-B784-AF23BC9584B3}" destId="{AE4BED4B-7CA9-1845-A901-5BC4F2B7BF93}" srcOrd="1" destOrd="0" presId="urn:microsoft.com/office/officeart/2008/layout/LinedList"/>
    <dgm:cxn modelId="{82CD55BF-95B3-4B47-B363-7467BCF11D3A}" type="presParOf" srcId="{AE4BED4B-7CA9-1845-A901-5BC4F2B7BF93}" destId="{AD617EFA-81C1-8B4F-8585-09B3E688103C}" srcOrd="0" destOrd="0" presId="urn:microsoft.com/office/officeart/2008/layout/LinedList"/>
    <dgm:cxn modelId="{F84FB485-C614-0446-9EC0-2BE67C096D31}" type="presParOf" srcId="{AE4BED4B-7CA9-1845-A901-5BC4F2B7BF93}" destId="{034FF5A9-612D-164B-9FC1-83A3C61670F8}" srcOrd="1" destOrd="0" presId="urn:microsoft.com/office/officeart/2008/layout/LinedList"/>
    <dgm:cxn modelId="{8616974E-1337-0E4C-9000-6C2454C9B31B}" type="presParOf" srcId="{A47FFD34-1E95-384F-B784-AF23BC9584B3}" destId="{1AC7C01A-89C0-814D-AF38-9F12E0C1B7F6}" srcOrd="2" destOrd="0" presId="urn:microsoft.com/office/officeart/2008/layout/LinedList"/>
    <dgm:cxn modelId="{68C04A9D-94FE-AB49-B2FB-394E2DBDFC33}" type="presParOf" srcId="{A47FFD34-1E95-384F-B784-AF23BC9584B3}" destId="{9FB5D696-7B55-3041-B3E3-6457A34C963F}" srcOrd="3" destOrd="0" presId="urn:microsoft.com/office/officeart/2008/layout/LinedList"/>
    <dgm:cxn modelId="{0BBC91D4-D21F-6C4C-A481-50C31D491B6A}" type="presParOf" srcId="{9FB5D696-7B55-3041-B3E3-6457A34C963F}" destId="{93698F2E-7A4A-7449-BADD-AE377866C6E0}" srcOrd="0" destOrd="0" presId="urn:microsoft.com/office/officeart/2008/layout/LinedList"/>
    <dgm:cxn modelId="{28034A8B-6DBE-B54D-BB05-DDB862BA2935}" type="presParOf" srcId="{9FB5D696-7B55-3041-B3E3-6457A34C963F}" destId="{DE95B9C3-6EF5-A049-B682-2F3F7320413B}" srcOrd="1" destOrd="0" presId="urn:microsoft.com/office/officeart/2008/layout/LinedList"/>
    <dgm:cxn modelId="{F8021897-01EC-6847-AA4B-E690AB2DE35A}" type="presParOf" srcId="{A47FFD34-1E95-384F-B784-AF23BC9584B3}" destId="{C1D533D3-5666-1543-BDF1-8E440E428B80}" srcOrd="4" destOrd="0" presId="urn:microsoft.com/office/officeart/2008/layout/LinedList"/>
    <dgm:cxn modelId="{8F6ABD69-8734-B44C-BEB6-1D27ABBC1931}" type="presParOf" srcId="{A47FFD34-1E95-384F-B784-AF23BC9584B3}" destId="{809E7C63-7942-BB42-8231-210C84B88E61}" srcOrd="5" destOrd="0" presId="urn:microsoft.com/office/officeart/2008/layout/LinedList"/>
    <dgm:cxn modelId="{C485CFCA-2E57-9C4D-862C-DB0555DB4680}" type="presParOf" srcId="{809E7C63-7942-BB42-8231-210C84B88E61}" destId="{99385F73-CFE1-824E-A852-53DAE1B800CD}" srcOrd="0" destOrd="0" presId="urn:microsoft.com/office/officeart/2008/layout/LinedList"/>
    <dgm:cxn modelId="{76316053-828A-904C-B4DE-F687932C97BC}" type="presParOf" srcId="{809E7C63-7942-BB42-8231-210C84B88E61}" destId="{ECC1A3FA-C525-C14C-A407-C95F579823EE}"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D2D0C2F-BA69-4CC3-A69B-03FA7BAB6B68}" type="doc">
      <dgm:prSet loTypeId="urn:microsoft.com/office/officeart/2008/layout/LinedList" loCatId="list" qsTypeId="urn:microsoft.com/office/officeart/2005/8/quickstyle/simple1" qsCatId="simple" csTypeId="urn:microsoft.com/office/officeart/2005/8/colors/accent2_2" csCatId="accent2" phldr="1"/>
      <dgm:spPr/>
      <dgm:t>
        <a:bodyPr/>
        <a:lstStyle/>
        <a:p>
          <a:endParaRPr lang="en-US"/>
        </a:p>
      </dgm:t>
    </dgm:pt>
    <dgm:pt modelId="{DDEE14CD-C2B4-47E1-BB21-078CF6952E96}">
      <dgm:prSet phldr="0"/>
      <dgm:spPr/>
      <dgm:t>
        <a:bodyPr/>
        <a:lstStyle/>
        <a:p>
          <a:pPr rtl="0"/>
          <a:r>
            <a:rPr lang="en-US" b="1" u="sng"/>
            <a:t>Solutions</a:t>
          </a:r>
          <a:r>
            <a:rPr lang="en-US"/>
            <a:t>: What solutions could address the root causes and eliminate the inequities? How would different racial groups be impacted by </a:t>
          </a:r>
          <a:r>
            <a:rPr lang="en-US">
              <a:latin typeface="Euphemia"/>
            </a:rPr>
            <a:t>the proposed</a:t>
          </a:r>
          <a:r>
            <a:rPr lang="en-US"/>
            <a:t> solutions? </a:t>
          </a:r>
          <a:endParaRPr lang="en-US">
            <a:latin typeface="Euphemia"/>
          </a:endParaRPr>
        </a:p>
      </dgm:t>
    </dgm:pt>
    <dgm:pt modelId="{EC26B925-CA87-4DE5-A076-196F62C9EB6F}" type="parTrans" cxnId="{45F6125A-DD48-43DE-9219-2BDD1685C312}">
      <dgm:prSet/>
      <dgm:spPr/>
      <dgm:t>
        <a:bodyPr/>
        <a:lstStyle/>
        <a:p>
          <a:endParaRPr lang="en-US"/>
        </a:p>
      </dgm:t>
    </dgm:pt>
    <dgm:pt modelId="{8AE2A4D6-9675-4B3C-94D4-35AB0210A243}" type="sibTrans" cxnId="{45F6125A-DD48-43DE-9219-2BDD1685C312}">
      <dgm:prSet/>
      <dgm:spPr/>
      <dgm:t>
        <a:bodyPr/>
        <a:lstStyle/>
        <a:p>
          <a:endParaRPr lang="en-US"/>
        </a:p>
      </dgm:t>
    </dgm:pt>
    <dgm:pt modelId="{5FC5DD08-581C-B74C-9802-19530D5AAEF7}">
      <dgm:prSet phldrT="[Text]" phldr="0"/>
      <dgm:spPr/>
      <dgm:t>
        <a:bodyPr/>
        <a:lstStyle/>
        <a:p>
          <a:pPr rtl="0"/>
          <a:r>
            <a:rPr lang="en-US" b="1" u="sng"/>
            <a:t>Strategies</a:t>
          </a:r>
          <a:r>
            <a:rPr lang="en-US"/>
            <a:t>: What strategies and actions could be used to advance the solutions?</a:t>
          </a:r>
        </a:p>
      </dgm:t>
    </dgm:pt>
    <dgm:pt modelId="{57BF6602-F544-D64A-9A30-A450BAA24C47}" type="parTrans" cxnId="{CE96DFB0-BD02-C944-BE80-10D95BAD9B78}">
      <dgm:prSet/>
      <dgm:spPr/>
      <dgm:t>
        <a:bodyPr/>
        <a:lstStyle/>
        <a:p>
          <a:endParaRPr lang="en-US"/>
        </a:p>
      </dgm:t>
    </dgm:pt>
    <dgm:pt modelId="{DE39DDE6-976F-FA4D-86DA-57D37B74E9A1}" type="sibTrans" cxnId="{CE96DFB0-BD02-C944-BE80-10D95BAD9B78}">
      <dgm:prSet/>
      <dgm:spPr/>
      <dgm:t>
        <a:bodyPr/>
        <a:lstStyle/>
        <a:p>
          <a:endParaRPr lang="en-US"/>
        </a:p>
      </dgm:t>
    </dgm:pt>
    <dgm:pt modelId="{A72D3A1F-C518-2847-BDB4-8A688EC34FB2}">
      <dgm:prSet phldr="0"/>
      <dgm:spPr/>
      <dgm:t>
        <a:bodyPr/>
        <a:lstStyle/>
        <a:p>
          <a:pPr rtl="0"/>
          <a:r>
            <a:rPr lang="en-US" b="1" u="sng"/>
            <a:t>Leadership</a:t>
          </a:r>
          <a:r>
            <a:rPr lang="en-US"/>
            <a:t>: Who are the stakeholders most affected by the inequities? Are they involved in naming the issues and solutions? What kinds of active leadership roles could they take to advance the proposed solution?</a:t>
          </a:r>
          <a:endParaRPr lang="en-US">
            <a:latin typeface="Euphemia"/>
          </a:endParaRPr>
        </a:p>
      </dgm:t>
    </dgm:pt>
    <dgm:pt modelId="{AFBB1DD6-F7CB-B943-A6D1-F1221F6C9ACD}" type="parTrans" cxnId="{25E2FDAF-F3FA-D04A-A16C-5C3AED8B7B9B}">
      <dgm:prSet/>
      <dgm:spPr/>
      <dgm:t>
        <a:bodyPr/>
        <a:lstStyle/>
        <a:p>
          <a:endParaRPr lang="en-US"/>
        </a:p>
      </dgm:t>
    </dgm:pt>
    <dgm:pt modelId="{3BB10D2A-0342-1842-971B-F482764D7D27}" type="sibTrans" cxnId="{25E2FDAF-F3FA-D04A-A16C-5C3AED8B7B9B}">
      <dgm:prSet/>
      <dgm:spPr/>
      <dgm:t>
        <a:bodyPr/>
        <a:lstStyle/>
        <a:p>
          <a:endParaRPr lang="en-US"/>
        </a:p>
      </dgm:t>
    </dgm:pt>
    <dgm:pt modelId="{81159E4C-C6D8-1440-8184-F965D35F360D}">
      <dgm:prSet phldr="0"/>
      <dgm:spPr/>
      <dgm:t>
        <a:bodyPr/>
        <a:lstStyle/>
        <a:p>
          <a:pPr rtl="0"/>
          <a:r>
            <a:rPr lang="en-US" b="1" u="sng"/>
            <a:t>Additional Equity Tools</a:t>
          </a:r>
          <a:r>
            <a:rPr lang="en-US"/>
            <a:t>: Who is most directly impacted? Who has been left out? How can they be directly engaged? How do our demands center race, class, and gender justice?</a:t>
          </a:r>
          <a:endParaRPr lang="en-US">
            <a:latin typeface="Euphemia"/>
          </a:endParaRPr>
        </a:p>
      </dgm:t>
    </dgm:pt>
    <dgm:pt modelId="{B60F93AB-7102-B247-B0B7-CA8393FF858D}" type="parTrans" cxnId="{2BDC80E3-6F12-0B48-9B0C-D2D710B1650B}">
      <dgm:prSet/>
      <dgm:spPr/>
      <dgm:t>
        <a:bodyPr/>
        <a:lstStyle/>
        <a:p>
          <a:endParaRPr lang="en-US"/>
        </a:p>
      </dgm:t>
    </dgm:pt>
    <dgm:pt modelId="{78816C29-BE14-6D44-AAAE-7A0714B9FFE1}" type="sibTrans" cxnId="{2BDC80E3-6F12-0B48-9B0C-D2D710B1650B}">
      <dgm:prSet/>
      <dgm:spPr/>
      <dgm:t>
        <a:bodyPr/>
        <a:lstStyle/>
        <a:p>
          <a:endParaRPr lang="en-US"/>
        </a:p>
      </dgm:t>
    </dgm:pt>
    <dgm:pt modelId="{A47FFD34-1E95-384F-B784-AF23BC9584B3}" type="pres">
      <dgm:prSet presAssocID="{7D2D0C2F-BA69-4CC3-A69B-03FA7BAB6B68}" presName="vert0" presStyleCnt="0">
        <dgm:presLayoutVars>
          <dgm:dir/>
          <dgm:animOne val="branch"/>
          <dgm:animLvl val="lvl"/>
        </dgm:presLayoutVars>
      </dgm:prSet>
      <dgm:spPr/>
    </dgm:pt>
    <dgm:pt modelId="{A1726E5C-4E24-1E46-B45B-2F648A050091}" type="pres">
      <dgm:prSet presAssocID="{DDEE14CD-C2B4-47E1-BB21-078CF6952E96}" presName="thickLine" presStyleLbl="alignNode1" presStyleIdx="0" presStyleCnt="4"/>
      <dgm:spPr/>
    </dgm:pt>
    <dgm:pt modelId="{AE4BED4B-7CA9-1845-A901-5BC4F2B7BF93}" type="pres">
      <dgm:prSet presAssocID="{DDEE14CD-C2B4-47E1-BB21-078CF6952E96}" presName="horz1" presStyleCnt="0"/>
      <dgm:spPr/>
    </dgm:pt>
    <dgm:pt modelId="{AD617EFA-81C1-8B4F-8585-09B3E688103C}" type="pres">
      <dgm:prSet presAssocID="{DDEE14CD-C2B4-47E1-BB21-078CF6952E96}" presName="tx1" presStyleLbl="revTx" presStyleIdx="0" presStyleCnt="4"/>
      <dgm:spPr/>
    </dgm:pt>
    <dgm:pt modelId="{034FF5A9-612D-164B-9FC1-83A3C61670F8}" type="pres">
      <dgm:prSet presAssocID="{DDEE14CD-C2B4-47E1-BB21-078CF6952E96}" presName="vert1" presStyleCnt="0"/>
      <dgm:spPr/>
    </dgm:pt>
    <dgm:pt modelId="{0980D9BD-6500-5B4F-9E5B-0F532D0E1095}" type="pres">
      <dgm:prSet presAssocID="{5FC5DD08-581C-B74C-9802-19530D5AAEF7}" presName="thickLine" presStyleLbl="alignNode1" presStyleIdx="1" presStyleCnt="4"/>
      <dgm:spPr/>
    </dgm:pt>
    <dgm:pt modelId="{66097217-DFF2-244C-8409-2F6C63F67AC3}" type="pres">
      <dgm:prSet presAssocID="{5FC5DD08-581C-B74C-9802-19530D5AAEF7}" presName="horz1" presStyleCnt="0"/>
      <dgm:spPr/>
    </dgm:pt>
    <dgm:pt modelId="{FF704786-D23D-654D-8961-D45ED6C700AA}" type="pres">
      <dgm:prSet presAssocID="{5FC5DD08-581C-B74C-9802-19530D5AAEF7}" presName="tx1" presStyleLbl="revTx" presStyleIdx="1" presStyleCnt="4"/>
      <dgm:spPr/>
    </dgm:pt>
    <dgm:pt modelId="{19163F02-71DF-FF44-890F-DDE82526CA4F}" type="pres">
      <dgm:prSet presAssocID="{5FC5DD08-581C-B74C-9802-19530D5AAEF7}" presName="vert1" presStyleCnt="0"/>
      <dgm:spPr/>
    </dgm:pt>
    <dgm:pt modelId="{9630F195-41DB-A343-8392-C396DD67F4C3}" type="pres">
      <dgm:prSet presAssocID="{A72D3A1F-C518-2847-BDB4-8A688EC34FB2}" presName="thickLine" presStyleLbl="alignNode1" presStyleIdx="2" presStyleCnt="4"/>
      <dgm:spPr/>
    </dgm:pt>
    <dgm:pt modelId="{D6E64C5C-3CF2-8647-8868-B91BF7A326F9}" type="pres">
      <dgm:prSet presAssocID="{A72D3A1F-C518-2847-BDB4-8A688EC34FB2}" presName="horz1" presStyleCnt="0"/>
      <dgm:spPr/>
    </dgm:pt>
    <dgm:pt modelId="{E8C2B3C8-6EFB-1F4A-AC73-6F056F08C0E7}" type="pres">
      <dgm:prSet presAssocID="{A72D3A1F-C518-2847-BDB4-8A688EC34FB2}" presName="tx1" presStyleLbl="revTx" presStyleIdx="2" presStyleCnt="4"/>
      <dgm:spPr/>
    </dgm:pt>
    <dgm:pt modelId="{6CAF39ED-692B-8E4D-AEAF-144C522DAA85}" type="pres">
      <dgm:prSet presAssocID="{A72D3A1F-C518-2847-BDB4-8A688EC34FB2}" presName="vert1" presStyleCnt="0"/>
      <dgm:spPr/>
    </dgm:pt>
    <dgm:pt modelId="{47F49B5F-AAC7-2C49-ABA5-1A6A445B06DF}" type="pres">
      <dgm:prSet presAssocID="{81159E4C-C6D8-1440-8184-F965D35F360D}" presName="thickLine" presStyleLbl="alignNode1" presStyleIdx="3" presStyleCnt="4"/>
      <dgm:spPr/>
    </dgm:pt>
    <dgm:pt modelId="{407344A9-B5CD-B347-9A8A-79FAD919096B}" type="pres">
      <dgm:prSet presAssocID="{81159E4C-C6D8-1440-8184-F965D35F360D}" presName="horz1" presStyleCnt="0"/>
      <dgm:spPr/>
    </dgm:pt>
    <dgm:pt modelId="{B829D2F8-702D-0944-BA7F-8FA2C6DC1E17}" type="pres">
      <dgm:prSet presAssocID="{81159E4C-C6D8-1440-8184-F965D35F360D}" presName="tx1" presStyleLbl="revTx" presStyleIdx="3" presStyleCnt="4"/>
      <dgm:spPr/>
    </dgm:pt>
    <dgm:pt modelId="{55C95EF1-334E-074A-A19C-C5AB90C3DEFE}" type="pres">
      <dgm:prSet presAssocID="{81159E4C-C6D8-1440-8184-F965D35F360D}" presName="vert1" presStyleCnt="0"/>
      <dgm:spPr/>
    </dgm:pt>
  </dgm:ptLst>
  <dgm:cxnLst>
    <dgm:cxn modelId="{9CB43A60-887C-4A4E-8412-5CD4DABA99AE}" type="presOf" srcId="{5FC5DD08-581C-B74C-9802-19530D5AAEF7}" destId="{FF704786-D23D-654D-8961-D45ED6C700AA}" srcOrd="0" destOrd="0" presId="urn:microsoft.com/office/officeart/2008/layout/LinedList"/>
    <dgm:cxn modelId="{B4C46E52-E208-B349-814B-C88F45C0A825}" type="presOf" srcId="{A72D3A1F-C518-2847-BDB4-8A688EC34FB2}" destId="{E8C2B3C8-6EFB-1F4A-AC73-6F056F08C0E7}" srcOrd="0" destOrd="0" presId="urn:microsoft.com/office/officeart/2008/layout/LinedList"/>
    <dgm:cxn modelId="{45F6125A-DD48-43DE-9219-2BDD1685C312}" srcId="{7D2D0C2F-BA69-4CC3-A69B-03FA7BAB6B68}" destId="{DDEE14CD-C2B4-47E1-BB21-078CF6952E96}" srcOrd="0" destOrd="0" parTransId="{EC26B925-CA87-4DE5-A076-196F62C9EB6F}" sibTransId="{8AE2A4D6-9675-4B3C-94D4-35AB0210A243}"/>
    <dgm:cxn modelId="{8EFFFD8A-CED8-874C-A738-A33057184BD2}" type="presOf" srcId="{DDEE14CD-C2B4-47E1-BB21-078CF6952E96}" destId="{AD617EFA-81C1-8B4F-8585-09B3E688103C}" srcOrd="0" destOrd="0" presId="urn:microsoft.com/office/officeart/2008/layout/LinedList"/>
    <dgm:cxn modelId="{25E2FDAF-F3FA-D04A-A16C-5C3AED8B7B9B}" srcId="{7D2D0C2F-BA69-4CC3-A69B-03FA7BAB6B68}" destId="{A72D3A1F-C518-2847-BDB4-8A688EC34FB2}" srcOrd="2" destOrd="0" parTransId="{AFBB1DD6-F7CB-B943-A6D1-F1221F6C9ACD}" sibTransId="{3BB10D2A-0342-1842-971B-F482764D7D27}"/>
    <dgm:cxn modelId="{CE96DFB0-BD02-C944-BE80-10D95BAD9B78}" srcId="{7D2D0C2F-BA69-4CC3-A69B-03FA7BAB6B68}" destId="{5FC5DD08-581C-B74C-9802-19530D5AAEF7}" srcOrd="1" destOrd="0" parTransId="{57BF6602-F544-D64A-9A30-A450BAA24C47}" sibTransId="{DE39DDE6-976F-FA4D-86DA-57D37B74E9A1}"/>
    <dgm:cxn modelId="{A88135B9-224B-EE4A-A452-37647B8783DD}" type="presOf" srcId="{7D2D0C2F-BA69-4CC3-A69B-03FA7BAB6B68}" destId="{A47FFD34-1E95-384F-B784-AF23BC9584B3}" srcOrd="0" destOrd="0" presId="urn:microsoft.com/office/officeart/2008/layout/LinedList"/>
    <dgm:cxn modelId="{145CC0C3-0FB5-424B-8F89-F91FC1C11CD4}" type="presOf" srcId="{81159E4C-C6D8-1440-8184-F965D35F360D}" destId="{B829D2F8-702D-0944-BA7F-8FA2C6DC1E17}" srcOrd="0" destOrd="0" presId="urn:microsoft.com/office/officeart/2008/layout/LinedList"/>
    <dgm:cxn modelId="{2BDC80E3-6F12-0B48-9B0C-D2D710B1650B}" srcId="{7D2D0C2F-BA69-4CC3-A69B-03FA7BAB6B68}" destId="{81159E4C-C6D8-1440-8184-F965D35F360D}" srcOrd="3" destOrd="0" parTransId="{B60F93AB-7102-B247-B0B7-CA8393FF858D}" sibTransId="{78816C29-BE14-6D44-AAAE-7A0714B9FFE1}"/>
    <dgm:cxn modelId="{20ED537A-09CD-B84C-941D-B5F4690870DD}" type="presParOf" srcId="{A47FFD34-1E95-384F-B784-AF23BC9584B3}" destId="{A1726E5C-4E24-1E46-B45B-2F648A050091}" srcOrd="0" destOrd="0" presId="urn:microsoft.com/office/officeart/2008/layout/LinedList"/>
    <dgm:cxn modelId="{0F0E1131-E7B2-F94A-9362-71B719DBD511}" type="presParOf" srcId="{A47FFD34-1E95-384F-B784-AF23BC9584B3}" destId="{AE4BED4B-7CA9-1845-A901-5BC4F2B7BF93}" srcOrd="1" destOrd="0" presId="urn:microsoft.com/office/officeart/2008/layout/LinedList"/>
    <dgm:cxn modelId="{82CD55BF-95B3-4B47-B363-7467BCF11D3A}" type="presParOf" srcId="{AE4BED4B-7CA9-1845-A901-5BC4F2B7BF93}" destId="{AD617EFA-81C1-8B4F-8585-09B3E688103C}" srcOrd="0" destOrd="0" presId="urn:microsoft.com/office/officeart/2008/layout/LinedList"/>
    <dgm:cxn modelId="{F84FB485-C614-0446-9EC0-2BE67C096D31}" type="presParOf" srcId="{AE4BED4B-7CA9-1845-A901-5BC4F2B7BF93}" destId="{034FF5A9-612D-164B-9FC1-83A3C61670F8}" srcOrd="1" destOrd="0" presId="urn:microsoft.com/office/officeart/2008/layout/LinedList"/>
    <dgm:cxn modelId="{3C8A1B28-219A-AB43-97E6-8D9CC95DC36F}" type="presParOf" srcId="{A47FFD34-1E95-384F-B784-AF23BC9584B3}" destId="{0980D9BD-6500-5B4F-9E5B-0F532D0E1095}" srcOrd="2" destOrd="0" presId="urn:microsoft.com/office/officeart/2008/layout/LinedList"/>
    <dgm:cxn modelId="{6D329AC4-82C7-4B4D-907C-8563DB2CA666}" type="presParOf" srcId="{A47FFD34-1E95-384F-B784-AF23BC9584B3}" destId="{66097217-DFF2-244C-8409-2F6C63F67AC3}" srcOrd="3" destOrd="0" presId="urn:microsoft.com/office/officeart/2008/layout/LinedList"/>
    <dgm:cxn modelId="{19902C40-51E6-8447-9A4A-84A250DE6E46}" type="presParOf" srcId="{66097217-DFF2-244C-8409-2F6C63F67AC3}" destId="{FF704786-D23D-654D-8961-D45ED6C700AA}" srcOrd="0" destOrd="0" presId="urn:microsoft.com/office/officeart/2008/layout/LinedList"/>
    <dgm:cxn modelId="{E4C6C2D7-D85B-2347-9511-A5040FA6D852}" type="presParOf" srcId="{66097217-DFF2-244C-8409-2F6C63F67AC3}" destId="{19163F02-71DF-FF44-890F-DDE82526CA4F}" srcOrd="1" destOrd="0" presId="urn:microsoft.com/office/officeart/2008/layout/LinedList"/>
    <dgm:cxn modelId="{52388F2C-183C-0048-B6EE-F86BDFBCA018}" type="presParOf" srcId="{A47FFD34-1E95-384F-B784-AF23BC9584B3}" destId="{9630F195-41DB-A343-8392-C396DD67F4C3}" srcOrd="4" destOrd="0" presId="urn:microsoft.com/office/officeart/2008/layout/LinedList"/>
    <dgm:cxn modelId="{093D61C5-21D8-5A43-B1E5-2CB98A8B89CA}" type="presParOf" srcId="{A47FFD34-1E95-384F-B784-AF23BC9584B3}" destId="{D6E64C5C-3CF2-8647-8868-B91BF7A326F9}" srcOrd="5" destOrd="0" presId="urn:microsoft.com/office/officeart/2008/layout/LinedList"/>
    <dgm:cxn modelId="{EF04D1EE-1C0F-4147-8629-1BB9D8063A55}" type="presParOf" srcId="{D6E64C5C-3CF2-8647-8868-B91BF7A326F9}" destId="{E8C2B3C8-6EFB-1F4A-AC73-6F056F08C0E7}" srcOrd="0" destOrd="0" presId="urn:microsoft.com/office/officeart/2008/layout/LinedList"/>
    <dgm:cxn modelId="{059B819B-1F9E-6940-BE7A-BE598F798DA4}" type="presParOf" srcId="{D6E64C5C-3CF2-8647-8868-B91BF7A326F9}" destId="{6CAF39ED-692B-8E4D-AEAF-144C522DAA85}" srcOrd="1" destOrd="0" presId="urn:microsoft.com/office/officeart/2008/layout/LinedList"/>
    <dgm:cxn modelId="{319E6120-E586-D34C-81BA-089C6834A7B1}" type="presParOf" srcId="{A47FFD34-1E95-384F-B784-AF23BC9584B3}" destId="{47F49B5F-AAC7-2C49-ABA5-1A6A445B06DF}" srcOrd="6" destOrd="0" presId="urn:microsoft.com/office/officeart/2008/layout/LinedList"/>
    <dgm:cxn modelId="{C8CCFBFB-D589-AF4A-A621-92B6644FBAC0}" type="presParOf" srcId="{A47FFD34-1E95-384F-B784-AF23BC9584B3}" destId="{407344A9-B5CD-B347-9A8A-79FAD919096B}" srcOrd="7" destOrd="0" presId="urn:microsoft.com/office/officeart/2008/layout/LinedList"/>
    <dgm:cxn modelId="{33DDA004-0597-3C4C-877C-52B41535E1A5}" type="presParOf" srcId="{407344A9-B5CD-B347-9A8A-79FAD919096B}" destId="{B829D2F8-702D-0944-BA7F-8FA2C6DC1E17}" srcOrd="0" destOrd="0" presId="urn:microsoft.com/office/officeart/2008/layout/LinedList"/>
    <dgm:cxn modelId="{D0398255-8E77-2640-A7D5-316B1C8B80C8}" type="presParOf" srcId="{407344A9-B5CD-B347-9A8A-79FAD919096B}" destId="{55C95EF1-334E-074A-A19C-C5AB90C3DEFE}"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FD26B8-DBC1-3443-A5E2-E9F0A59C7FCC}">
      <dsp:nvSpPr>
        <dsp:cNvPr id="0" name=""/>
        <dsp:cNvSpPr/>
      </dsp:nvSpPr>
      <dsp:spPr>
        <a:xfrm>
          <a:off x="0" y="0"/>
          <a:ext cx="5458837"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82693C8-7120-D447-BB83-7975C47BD3CF}">
      <dsp:nvSpPr>
        <dsp:cNvPr id="0" name=""/>
        <dsp:cNvSpPr/>
      </dsp:nvSpPr>
      <dsp:spPr>
        <a:xfrm>
          <a:off x="0" y="0"/>
          <a:ext cx="5458837" cy="10481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b="1" kern="1200"/>
            <a:t>Name</a:t>
          </a:r>
          <a:endParaRPr lang="en-US" sz="2700" kern="1200"/>
        </a:p>
      </dsp:txBody>
      <dsp:txXfrm>
        <a:off x="0" y="0"/>
        <a:ext cx="5458837" cy="1048130"/>
      </dsp:txXfrm>
    </dsp:sp>
    <dsp:sp modelId="{BE9F5A2A-44DD-E842-B019-09F75B83B0B1}">
      <dsp:nvSpPr>
        <dsp:cNvPr id="0" name=""/>
        <dsp:cNvSpPr/>
      </dsp:nvSpPr>
      <dsp:spPr>
        <a:xfrm>
          <a:off x="0" y="1048129"/>
          <a:ext cx="5458837"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1BC8D45-EA92-5C4B-A196-3BF2101070D4}">
      <dsp:nvSpPr>
        <dsp:cNvPr id="0" name=""/>
        <dsp:cNvSpPr/>
      </dsp:nvSpPr>
      <dsp:spPr>
        <a:xfrm>
          <a:off x="0" y="1048130"/>
          <a:ext cx="5458837" cy="10481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b="1" kern="1200"/>
            <a:t>What University are you representing?</a:t>
          </a:r>
          <a:endParaRPr lang="en-US" sz="2700" kern="1200"/>
        </a:p>
      </dsp:txBody>
      <dsp:txXfrm>
        <a:off x="0" y="1048130"/>
        <a:ext cx="5458837" cy="1048130"/>
      </dsp:txXfrm>
    </dsp:sp>
    <dsp:sp modelId="{664ADA92-C6FD-6844-A00B-01E0E24CBF00}">
      <dsp:nvSpPr>
        <dsp:cNvPr id="0" name=""/>
        <dsp:cNvSpPr/>
      </dsp:nvSpPr>
      <dsp:spPr>
        <a:xfrm>
          <a:off x="0" y="2096259"/>
          <a:ext cx="5458837"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B12D4EF-890C-6143-9976-C164D855BA1D}">
      <dsp:nvSpPr>
        <dsp:cNvPr id="0" name=""/>
        <dsp:cNvSpPr/>
      </dsp:nvSpPr>
      <dsp:spPr>
        <a:xfrm>
          <a:off x="0" y="2096260"/>
          <a:ext cx="5458837" cy="10481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b="1" kern="1200"/>
            <a:t>What area of education do you currently or plan to work in?</a:t>
          </a:r>
          <a:endParaRPr lang="en-US" sz="2700" kern="1200"/>
        </a:p>
      </dsp:txBody>
      <dsp:txXfrm>
        <a:off x="0" y="2096260"/>
        <a:ext cx="5458837" cy="1048130"/>
      </dsp:txXfrm>
    </dsp:sp>
    <dsp:sp modelId="{428F1AE3-0C1A-404A-B834-AF38AAB8BB60}">
      <dsp:nvSpPr>
        <dsp:cNvPr id="0" name=""/>
        <dsp:cNvSpPr/>
      </dsp:nvSpPr>
      <dsp:spPr>
        <a:xfrm>
          <a:off x="0" y="3144390"/>
          <a:ext cx="5458837"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63D5D64-A9A3-1646-AC07-3115209460BD}">
      <dsp:nvSpPr>
        <dsp:cNvPr id="0" name=""/>
        <dsp:cNvSpPr/>
      </dsp:nvSpPr>
      <dsp:spPr>
        <a:xfrm>
          <a:off x="0" y="3144390"/>
          <a:ext cx="5458837" cy="10481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b="1" kern="1200"/>
            <a:t>Describe your mood as if were weather</a:t>
          </a:r>
          <a:endParaRPr lang="en-US" sz="2700" kern="1200"/>
        </a:p>
      </dsp:txBody>
      <dsp:txXfrm>
        <a:off x="0" y="3144390"/>
        <a:ext cx="5458837" cy="104813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726E5C-4E24-1E46-B45B-2F648A050091}">
      <dsp:nvSpPr>
        <dsp:cNvPr id="0" name=""/>
        <dsp:cNvSpPr/>
      </dsp:nvSpPr>
      <dsp:spPr>
        <a:xfrm>
          <a:off x="0" y="2232"/>
          <a:ext cx="10598727"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D617EFA-81C1-8B4F-8585-09B3E688103C}">
      <dsp:nvSpPr>
        <dsp:cNvPr id="0" name=""/>
        <dsp:cNvSpPr/>
      </dsp:nvSpPr>
      <dsp:spPr>
        <a:xfrm>
          <a:off x="0" y="2232"/>
          <a:ext cx="10598727" cy="15225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rtl="0">
            <a:lnSpc>
              <a:spcPct val="90000"/>
            </a:lnSpc>
            <a:spcBef>
              <a:spcPct val="0"/>
            </a:spcBef>
            <a:spcAft>
              <a:spcPct val="35000"/>
            </a:spcAft>
            <a:buNone/>
          </a:pPr>
          <a:r>
            <a:rPr lang="en-US" sz="2800" b="0" u="sng" kern="1200"/>
            <a:t>Problems</a:t>
          </a:r>
          <a:r>
            <a:rPr lang="en-US" sz="2800" kern="1200"/>
            <a:t>: What inequities are you noticing or experiencing? What are the impacts on different racial groups? Who benefits most and who is hurt most? </a:t>
          </a:r>
          <a:endParaRPr lang="en-US" sz="2800" kern="1200">
            <a:latin typeface="Euphemia"/>
          </a:endParaRPr>
        </a:p>
      </dsp:txBody>
      <dsp:txXfrm>
        <a:off x="0" y="2232"/>
        <a:ext cx="10598727" cy="1522511"/>
      </dsp:txXfrm>
    </dsp:sp>
    <dsp:sp modelId="{1AC7C01A-89C0-814D-AF38-9F12E0C1B7F6}">
      <dsp:nvSpPr>
        <dsp:cNvPr id="0" name=""/>
        <dsp:cNvSpPr/>
      </dsp:nvSpPr>
      <dsp:spPr>
        <a:xfrm>
          <a:off x="0" y="1524744"/>
          <a:ext cx="10598727"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3698F2E-7A4A-7449-BADD-AE377866C6E0}">
      <dsp:nvSpPr>
        <dsp:cNvPr id="0" name=""/>
        <dsp:cNvSpPr/>
      </dsp:nvSpPr>
      <dsp:spPr>
        <a:xfrm>
          <a:off x="0" y="1524744"/>
          <a:ext cx="10598727" cy="15225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rtl="0">
            <a:lnSpc>
              <a:spcPct val="90000"/>
            </a:lnSpc>
            <a:spcBef>
              <a:spcPct val="0"/>
            </a:spcBef>
            <a:spcAft>
              <a:spcPct val="35000"/>
            </a:spcAft>
            <a:buNone/>
          </a:pPr>
          <a:r>
            <a:rPr lang="en-US" sz="2800" b="1" u="sng" kern="1200"/>
            <a:t>Causes</a:t>
          </a:r>
          <a:r>
            <a:rPr lang="en-US" sz="2800" kern="1200"/>
            <a:t>: What institutions, policies, or practices are causing or contributing to the inequities? What social norms, popular myths, or cultural biases may be contributing?</a:t>
          </a:r>
        </a:p>
      </dsp:txBody>
      <dsp:txXfrm>
        <a:off x="0" y="1524744"/>
        <a:ext cx="10598727" cy="1522511"/>
      </dsp:txXfrm>
    </dsp:sp>
    <dsp:sp modelId="{C1D533D3-5666-1543-BDF1-8E440E428B80}">
      <dsp:nvSpPr>
        <dsp:cNvPr id="0" name=""/>
        <dsp:cNvSpPr/>
      </dsp:nvSpPr>
      <dsp:spPr>
        <a:xfrm>
          <a:off x="0" y="3047255"/>
          <a:ext cx="10598727"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9385F73-CFE1-824E-A852-53DAE1B800CD}">
      <dsp:nvSpPr>
        <dsp:cNvPr id="0" name=""/>
        <dsp:cNvSpPr/>
      </dsp:nvSpPr>
      <dsp:spPr>
        <a:xfrm>
          <a:off x="0" y="3047255"/>
          <a:ext cx="10598727" cy="15225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rtl="0">
            <a:lnSpc>
              <a:spcPct val="90000"/>
            </a:lnSpc>
            <a:spcBef>
              <a:spcPct val="0"/>
            </a:spcBef>
            <a:spcAft>
              <a:spcPct val="35000"/>
            </a:spcAft>
            <a:buNone/>
          </a:pPr>
          <a:r>
            <a:rPr lang="en-US" sz="2800" b="1" u="sng" kern="1200"/>
            <a:t>History</a:t>
          </a:r>
          <a:r>
            <a:rPr lang="en-US" sz="2800" kern="1200"/>
            <a:t>: How did things get this way and are things worsening or improving?</a:t>
          </a:r>
        </a:p>
      </dsp:txBody>
      <dsp:txXfrm>
        <a:off x="0" y="3047255"/>
        <a:ext cx="10598727" cy="152251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726E5C-4E24-1E46-B45B-2F648A050091}">
      <dsp:nvSpPr>
        <dsp:cNvPr id="0" name=""/>
        <dsp:cNvSpPr/>
      </dsp:nvSpPr>
      <dsp:spPr>
        <a:xfrm>
          <a:off x="0" y="0"/>
          <a:ext cx="10617201"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D617EFA-81C1-8B4F-8585-09B3E688103C}">
      <dsp:nvSpPr>
        <dsp:cNvPr id="0" name=""/>
        <dsp:cNvSpPr/>
      </dsp:nvSpPr>
      <dsp:spPr>
        <a:xfrm>
          <a:off x="0" y="0"/>
          <a:ext cx="10617201" cy="1143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rtl="0">
            <a:lnSpc>
              <a:spcPct val="90000"/>
            </a:lnSpc>
            <a:spcBef>
              <a:spcPct val="0"/>
            </a:spcBef>
            <a:spcAft>
              <a:spcPct val="35000"/>
            </a:spcAft>
            <a:buNone/>
          </a:pPr>
          <a:r>
            <a:rPr lang="en-US" sz="2100" b="1" u="sng" kern="1200"/>
            <a:t>Solutions</a:t>
          </a:r>
          <a:r>
            <a:rPr lang="en-US" sz="2100" kern="1200"/>
            <a:t>: What solutions could address the root causes and eliminate the inequities? How would different racial groups be impacted by </a:t>
          </a:r>
          <a:r>
            <a:rPr lang="en-US" sz="2100" kern="1200">
              <a:latin typeface="Euphemia"/>
            </a:rPr>
            <a:t>the proposed</a:t>
          </a:r>
          <a:r>
            <a:rPr lang="en-US" sz="2100" kern="1200"/>
            <a:t> solutions? </a:t>
          </a:r>
          <a:endParaRPr lang="en-US" sz="2100" kern="1200">
            <a:latin typeface="Euphemia"/>
          </a:endParaRPr>
        </a:p>
      </dsp:txBody>
      <dsp:txXfrm>
        <a:off x="0" y="0"/>
        <a:ext cx="10617201" cy="1143000"/>
      </dsp:txXfrm>
    </dsp:sp>
    <dsp:sp modelId="{0980D9BD-6500-5B4F-9E5B-0F532D0E1095}">
      <dsp:nvSpPr>
        <dsp:cNvPr id="0" name=""/>
        <dsp:cNvSpPr/>
      </dsp:nvSpPr>
      <dsp:spPr>
        <a:xfrm>
          <a:off x="0" y="1143000"/>
          <a:ext cx="10617201"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F704786-D23D-654D-8961-D45ED6C700AA}">
      <dsp:nvSpPr>
        <dsp:cNvPr id="0" name=""/>
        <dsp:cNvSpPr/>
      </dsp:nvSpPr>
      <dsp:spPr>
        <a:xfrm>
          <a:off x="0" y="1143000"/>
          <a:ext cx="10617201" cy="1143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rtl="0">
            <a:lnSpc>
              <a:spcPct val="90000"/>
            </a:lnSpc>
            <a:spcBef>
              <a:spcPct val="0"/>
            </a:spcBef>
            <a:spcAft>
              <a:spcPct val="35000"/>
            </a:spcAft>
            <a:buNone/>
          </a:pPr>
          <a:r>
            <a:rPr lang="en-US" sz="2100" b="1" u="sng" kern="1200"/>
            <a:t>Strategies</a:t>
          </a:r>
          <a:r>
            <a:rPr lang="en-US" sz="2100" kern="1200"/>
            <a:t>: What strategies and actions could be used to advance the solutions?</a:t>
          </a:r>
        </a:p>
      </dsp:txBody>
      <dsp:txXfrm>
        <a:off x="0" y="1143000"/>
        <a:ext cx="10617201" cy="1143000"/>
      </dsp:txXfrm>
    </dsp:sp>
    <dsp:sp modelId="{9630F195-41DB-A343-8392-C396DD67F4C3}">
      <dsp:nvSpPr>
        <dsp:cNvPr id="0" name=""/>
        <dsp:cNvSpPr/>
      </dsp:nvSpPr>
      <dsp:spPr>
        <a:xfrm>
          <a:off x="0" y="2286000"/>
          <a:ext cx="10617201"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8C2B3C8-6EFB-1F4A-AC73-6F056F08C0E7}">
      <dsp:nvSpPr>
        <dsp:cNvPr id="0" name=""/>
        <dsp:cNvSpPr/>
      </dsp:nvSpPr>
      <dsp:spPr>
        <a:xfrm>
          <a:off x="0" y="2286000"/>
          <a:ext cx="10617201" cy="1143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rtl="0">
            <a:lnSpc>
              <a:spcPct val="90000"/>
            </a:lnSpc>
            <a:spcBef>
              <a:spcPct val="0"/>
            </a:spcBef>
            <a:spcAft>
              <a:spcPct val="35000"/>
            </a:spcAft>
            <a:buNone/>
          </a:pPr>
          <a:r>
            <a:rPr lang="en-US" sz="2100" b="1" u="sng" kern="1200"/>
            <a:t>Leadership</a:t>
          </a:r>
          <a:r>
            <a:rPr lang="en-US" sz="2100" kern="1200"/>
            <a:t>: Who are the stakeholders most affected by the inequities? Are they involved in naming the issues and solutions? What kinds of active leadership roles could they take to advance the proposed solution?</a:t>
          </a:r>
          <a:endParaRPr lang="en-US" sz="2100" kern="1200">
            <a:latin typeface="Euphemia"/>
          </a:endParaRPr>
        </a:p>
      </dsp:txBody>
      <dsp:txXfrm>
        <a:off x="0" y="2286000"/>
        <a:ext cx="10617201" cy="1143000"/>
      </dsp:txXfrm>
    </dsp:sp>
    <dsp:sp modelId="{47F49B5F-AAC7-2C49-ABA5-1A6A445B06DF}">
      <dsp:nvSpPr>
        <dsp:cNvPr id="0" name=""/>
        <dsp:cNvSpPr/>
      </dsp:nvSpPr>
      <dsp:spPr>
        <a:xfrm>
          <a:off x="0" y="3429000"/>
          <a:ext cx="10617201"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829D2F8-702D-0944-BA7F-8FA2C6DC1E17}">
      <dsp:nvSpPr>
        <dsp:cNvPr id="0" name=""/>
        <dsp:cNvSpPr/>
      </dsp:nvSpPr>
      <dsp:spPr>
        <a:xfrm>
          <a:off x="0" y="3429000"/>
          <a:ext cx="10617201" cy="1143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rtl="0">
            <a:lnSpc>
              <a:spcPct val="90000"/>
            </a:lnSpc>
            <a:spcBef>
              <a:spcPct val="0"/>
            </a:spcBef>
            <a:spcAft>
              <a:spcPct val="35000"/>
            </a:spcAft>
            <a:buNone/>
          </a:pPr>
          <a:r>
            <a:rPr lang="en-US" sz="2100" b="1" u="sng" kern="1200"/>
            <a:t>Additional Equity Tools</a:t>
          </a:r>
          <a:r>
            <a:rPr lang="en-US" sz="2100" kern="1200"/>
            <a:t>: Who is most directly impacted? Who has been left out? How can they be directly engaged? How do our demands center race, class, and gender justice?</a:t>
          </a:r>
          <a:endParaRPr lang="en-US" sz="2100" kern="1200">
            <a:latin typeface="Euphemia"/>
          </a:endParaRPr>
        </a:p>
      </dsp:txBody>
      <dsp:txXfrm>
        <a:off x="0" y="3429000"/>
        <a:ext cx="10617201" cy="1143000"/>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56B7A8-9441-6F4A-920F-74E7659947E1}" type="datetimeFigureOut">
              <a:rPr lang="en-US" smtClean="0"/>
              <a:t>5/4/2026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8B74CB-A13A-5649-B978-1B548ABCF075}" type="slidenum">
              <a:rPr lang="en-US" smtClean="0"/>
              <a:t>‹#›</a:t>
            </a:fld>
            <a:endParaRPr lang="en-US"/>
          </a:p>
        </p:txBody>
      </p:sp>
    </p:spTree>
    <p:extLst>
      <p:ext uri="{BB962C8B-B14F-4D97-AF65-F5344CB8AC3E}">
        <p14:creationId xmlns:p14="http://schemas.microsoft.com/office/powerpoint/2010/main" val="13473767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edtrust.org/social-emotional-and-academic-development-through-an-equity-lens/"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2dc3b1c2621_0_3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2dc3b1c2621_0_3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AADF99-F437-7B89-E4A6-DB3CF04CDD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61D9E6-5EBD-5E5C-6EFB-B1F86D5442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82E773-EF86-5524-F29A-4DF05649343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EA437E2-AEE6-BA35-E0DA-1B2F991CC99B}"/>
              </a:ext>
            </a:extLst>
          </p:cNvPr>
          <p:cNvSpPr>
            <a:spLocks noGrp="1"/>
          </p:cNvSpPr>
          <p:nvPr>
            <p:ph type="sldNum" sz="quarter" idx="5"/>
          </p:nvPr>
        </p:nvSpPr>
        <p:spPr/>
        <p:txBody>
          <a:bodyPr/>
          <a:lstStyle/>
          <a:p>
            <a:fld id="{979DA763-8D56-48F7-A1A9-3B4AE30C1F04}" type="slidenum">
              <a:rPr lang="en-US" smtClean="0"/>
              <a:t>3</a:t>
            </a:fld>
            <a:endParaRPr lang="en-US"/>
          </a:p>
        </p:txBody>
      </p:sp>
    </p:spTree>
    <p:extLst>
      <p:ext uri="{BB962C8B-B14F-4D97-AF65-F5344CB8AC3E}">
        <p14:creationId xmlns:p14="http://schemas.microsoft.com/office/powerpoint/2010/main" val="25061987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5244D3-830A-FBE6-FE2B-FD0836A373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9F70DC-C317-AE7E-DD22-D9FCA2A44B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F9C93F-F1B1-3F5A-ADFB-30035A7BD40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FA3A134-056D-2C6D-4287-F8886F34F2B3}"/>
              </a:ext>
            </a:extLst>
          </p:cNvPr>
          <p:cNvSpPr>
            <a:spLocks noGrp="1"/>
          </p:cNvSpPr>
          <p:nvPr>
            <p:ph type="sldNum" sz="quarter" idx="5"/>
          </p:nvPr>
        </p:nvSpPr>
        <p:spPr/>
        <p:txBody>
          <a:bodyPr/>
          <a:lstStyle/>
          <a:p>
            <a:fld id="{979DA763-8D56-48F7-A1A9-3B4AE30C1F04}" type="slidenum">
              <a:rPr lang="en-US" smtClean="0"/>
              <a:t>4</a:t>
            </a:fld>
            <a:endParaRPr lang="en-US"/>
          </a:p>
        </p:txBody>
      </p:sp>
    </p:spTree>
    <p:extLst>
      <p:ext uri="{BB962C8B-B14F-4D97-AF65-F5344CB8AC3E}">
        <p14:creationId xmlns:p14="http://schemas.microsoft.com/office/powerpoint/2010/main" val="23264538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5</a:t>
            </a:fld>
            <a:endParaRPr lang="en-US"/>
          </a:p>
        </p:txBody>
      </p:sp>
    </p:spTree>
    <p:extLst>
      <p:ext uri="{BB962C8B-B14F-4D97-AF65-F5344CB8AC3E}">
        <p14:creationId xmlns:p14="http://schemas.microsoft.com/office/powerpoint/2010/main" val="18674024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2dc3b1c2621_0_3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2dc3b1c2621_0_3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g2dc3b1c2621_0_3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2dc3b1c2621_0_3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g2730c5fe441_0_1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g2730c5fe441_0_1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Inner purple circle: students’ social emotional skills, mindset and academic learning</a:t>
            </a: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Green circle: classroom factors: adult  beliefs, mindsets and behaviors</a:t>
            </a: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Orange circle: school/district system and policies</a:t>
            </a: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Outer teal circle: societal context</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
                <a:solidFill>
                  <a:schemeClr val="dk1"/>
                </a:solidFill>
              </a:rPr>
              <a:t>This keeps in mind the social, racial and economic injustices that are apart of the greater society and how those issues affect and show up inside the school in classrooms and other spaces like a bus or cafeteria </a:t>
            </a:r>
            <a:r>
              <a:rPr lang="en-US" sz="1200">
                <a:solidFill>
                  <a:schemeClr val="dk2"/>
                </a:solidFill>
                <a:latin typeface="Oswald Light"/>
                <a:ea typeface="Oswald Light"/>
                <a:cs typeface="Oswald Light"/>
                <a:sym typeface="Oswald Light"/>
              </a:rPr>
              <a:t>Adapted from</a:t>
            </a:r>
            <a:r>
              <a:rPr lang="en-US" sz="1700">
                <a:solidFill>
                  <a:schemeClr val="dk2"/>
                </a:solidFill>
                <a:latin typeface="Oswald Light"/>
                <a:ea typeface="Oswald Light"/>
                <a:cs typeface="Oswald Light"/>
                <a:sym typeface="Oswald Light"/>
              </a:rPr>
              <a:t>: </a:t>
            </a:r>
            <a:r>
              <a:rPr lang="en-US" sz="1100" u="sng">
                <a:solidFill>
                  <a:schemeClr val="hlink"/>
                </a:solidFill>
                <a:latin typeface="Oswald Light"/>
                <a:ea typeface="Oswald Light"/>
                <a:cs typeface="Oswald Light"/>
                <a:sym typeface="Oswald Light"/>
                <a:hlinkClick r:id="rId3"/>
              </a:rPr>
              <a:t>https://edtrust.org/social-emotional-and-academic-development-through-an-equity-lens/</a:t>
            </a:r>
            <a:endParaRPr lang="en-US" sz="1800">
              <a:solidFill>
                <a:schemeClr val="dk2"/>
              </a:solidFill>
              <a:latin typeface="Oswald Light"/>
              <a:ea typeface="Oswald Light"/>
              <a:cs typeface="Oswald Light"/>
              <a:sym typeface="Oswald Light"/>
            </a:endParaRPr>
          </a:p>
          <a:p>
            <a:pPr marL="0" lvl="0" indent="0" algn="l" rtl="0">
              <a:spcBef>
                <a:spcPts val="0"/>
              </a:spcBef>
              <a:spcAft>
                <a:spcPts val="0"/>
              </a:spcAft>
              <a:buClr>
                <a:schemeClr val="dk1"/>
              </a:buClr>
              <a:buSzPts val="1100"/>
              <a:buFont typeface="Arial"/>
              <a:buNone/>
            </a:pPr>
            <a:endParaRPr>
              <a:solidFill>
                <a:schemeClr val="dk1"/>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2e181190efc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g2e181190efc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E8B74CB-A13A-5649-B978-1B548ABCF075}" type="slidenum">
              <a:rPr lang="en-US" smtClean="0"/>
              <a:t>10</a:t>
            </a:fld>
            <a:endParaRPr lang="en-US"/>
          </a:p>
        </p:txBody>
      </p:sp>
    </p:spTree>
    <p:extLst>
      <p:ext uri="{BB962C8B-B14F-4D97-AF65-F5344CB8AC3E}">
        <p14:creationId xmlns:p14="http://schemas.microsoft.com/office/powerpoint/2010/main" val="26944712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2e181190efc_0_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2e181190efc_0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2e181190efc_0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2e181190efc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2e181190efc_0_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g2e181190efc_0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It is important to see all the different pieces of intersectionality when thinking about equity. If we are only looking at one or two pieces on the wheel then you still leaving inequities unaddressed. Focus on class to help address inequities in school but that still leaves other inequities that disproportionately affect other groups i.e. students of color, LGBTQIA students, students with a disability . This is where allyship is important. If you’re a privileged and/or powerful person and you’re in the room with someone that isn’t, your job as an ally is to make space for them, amplify their voice, and listen. If they aren’t in the conversation, that is the only time when it is appropriate for you to speak on their behalf. Also, ask yourself why they’re not part of the discussion and look for ways to invite them to it.</a:t>
            </a:r>
            <a:endParaRPr/>
          </a:p>
          <a:p>
            <a:pPr marL="0" lvl="0" indent="0" algn="l" rtl="0">
              <a:spcBef>
                <a:spcPts val="0"/>
              </a:spcBef>
              <a:spcAft>
                <a:spcPts val="0"/>
              </a:spcAft>
              <a:buNone/>
            </a:pPr>
            <a:endParaRPr/>
          </a:p>
          <a:p>
            <a:pPr marL="0" lvl="0" indent="0" algn="l" rtl="0">
              <a:spcBef>
                <a:spcPts val="0"/>
              </a:spcBef>
              <a:spcAft>
                <a:spcPts val="0"/>
              </a:spcAft>
              <a:buNone/>
            </a:pPr>
            <a:r>
              <a:rPr lang="en"/>
              <a:t>https://just1voice.com/advocacy/wheel-of-privilege/</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2731ff56b4e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 name="Google Shape;135;g2731ff56b4e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It is important to see all the different pieces of intersectionality when thinking about equity. If we are only looking at one or two pieces on the wheel then you still leaving inequities unaddressed. Focus on class to help address inequities in school but that still leaves other inequities that disproportionately affect other groups i.e. students of color, LGBTQIA students, students with a disability . This is where allyship is important. If you’re a privileged and/or powerful person and you’re in the room with someone that isn’t, your job as an ally is to make space for them, amplify their voice, and listen. If they aren’t in the conversation, that is the only time when it is appropriate for you to speak on their behalf. Also, ask yourself why they’re not part of the discussion and look for ways to invite them to it.</a:t>
            </a:r>
            <a:endParaRPr/>
          </a:p>
          <a:p>
            <a:pPr marL="0" lvl="0" indent="0" algn="l" rtl="0">
              <a:spcBef>
                <a:spcPts val="0"/>
              </a:spcBef>
              <a:spcAft>
                <a:spcPts val="0"/>
              </a:spcAft>
              <a:buNone/>
            </a:pPr>
            <a:endParaRPr/>
          </a:p>
          <a:p>
            <a:pPr marL="0" lvl="0" indent="0" algn="l" rtl="0">
              <a:spcBef>
                <a:spcPts val="0"/>
              </a:spcBef>
              <a:spcAft>
                <a:spcPts val="0"/>
              </a:spcAft>
              <a:buNone/>
            </a:pPr>
            <a:r>
              <a:rPr lang="en"/>
              <a:t>https://just1voice.com/advocacy/wheel-of-privilege/</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2731ff56b4e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 name="Google Shape;142;g2731ff56b4e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 It is important to see all the different pieces of intersectionality when thinking about equity. If we are only looking at one or two pieces on the wheel then you still leaving inequities unaddressed. Focus on class to help address inequities in school but that still leaves other inequities that disproportionately affect other groups i.e. students of color, LGBTQIA students, students with a disability . This is where allyship is important. If you’re a privileged and/or powerful person and you’re in the room with someone that isn’t, your job as an ally is to make space for them, amplify their voice, and listen. If they aren’t in the conversation, that is the only time when it is appropriate for you to speak on their behalf. Also, ask yourself why they’re not part of the discussion and look for ways to invite them to it.</a:t>
            </a:r>
            <a:endParaRPr/>
          </a:p>
          <a:p>
            <a:pPr marL="0" lvl="0" indent="0" algn="l" rtl="0">
              <a:spcBef>
                <a:spcPts val="0"/>
              </a:spcBef>
              <a:spcAft>
                <a:spcPts val="0"/>
              </a:spcAft>
              <a:buNone/>
            </a:pPr>
            <a:endParaRPr/>
          </a:p>
          <a:p>
            <a:pPr marL="0" lvl="0" indent="0" algn="l" rtl="0">
              <a:spcBef>
                <a:spcPts val="0"/>
              </a:spcBef>
              <a:spcAft>
                <a:spcPts val="0"/>
              </a:spcAft>
              <a:buNone/>
            </a:pPr>
            <a:r>
              <a:rPr lang="en"/>
              <a:t>https://just1voice.com/advocacy/wheel-of-privilege/</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cap="none" normalizeH="0" baseline="0">
                <a:ln>
                  <a:noFill/>
                </a:ln>
                <a:solidFill>
                  <a:schemeClr val="tx1"/>
                </a:solidFill>
                <a:effectLst/>
                <a:latin typeface="Aptos" panose="020B0004020202020204" pitchFamily="34" charset="0"/>
              </a:rPr>
              <a:t>What spaces feel most welcoming?</a:t>
            </a:r>
            <a:r>
              <a:rPr kumimoji="0" lang="en-US" altLang="en-US" sz="1200" b="0" i="0" u="none" strike="noStrike" cap="none" normalizeH="0" baseline="0">
                <a:ln>
                  <a:noFill/>
                </a:ln>
                <a:solidFill>
                  <a:schemeClr val="tx1"/>
                </a:solidFill>
                <a:effectLst/>
                <a:latin typeface="WordVisiCarriageReturn_MSFontService"/>
              </a:rPr>
              <a:t> </a:t>
            </a:r>
            <a:br>
              <a:rPr kumimoji="0" lang="en-US" altLang="en-US" sz="1200" b="0" i="0" u="none" strike="noStrike" cap="none" normalizeH="0" baseline="0">
                <a:ln>
                  <a:noFill/>
                </a:ln>
                <a:solidFill>
                  <a:schemeClr val="tx1"/>
                </a:solidFill>
                <a:effectLst/>
                <a:latin typeface="WordVisiCarriageReturn_MSFontService"/>
              </a:rPr>
            </a:br>
            <a:r>
              <a:rPr kumimoji="0" lang="en-US" altLang="en-US" sz="1200" b="0" i="0" u="none" strike="noStrike" cap="none" normalizeH="0" baseline="0">
                <a:ln>
                  <a:noFill/>
                </a:ln>
                <a:solidFill>
                  <a:schemeClr val="tx1"/>
                </a:solidFill>
                <a:effectLst/>
                <a:latin typeface="Aptos" panose="020B0004020202020204" pitchFamily="34" charset="0"/>
              </a:rPr>
              <a:t>- Are there places where you feel invisible? </a:t>
            </a:r>
            <a:endParaRPr kumimoji="0" lang="en-US" altLang="en-US" sz="1000" b="0" i="0" u="none" strike="noStrike" cap="none" normalizeH="0" baseline="0">
              <a:ln>
                <a:noFill/>
              </a:ln>
              <a:solidFill>
                <a:schemeClr val="tx1"/>
              </a:solidFill>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cap="none" normalizeH="0" baseline="0">
                <a:ln>
                  <a:noFill/>
                </a:ln>
                <a:solidFill>
                  <a:schemeClr val="tx1"/>
                </a:solidFill>
                <a:effectLst/>
                <a:latin typeface="Aptos" panose="020B0004020202020204" pitchFamily="34" charset="0"/>
              </a:rPr>
              <a:t>Who helped create that experience?</a:t>
            </a:r>
            <a:r>
              <a:rPr kumimoji="0" lang="en-US" altLang="en-US" sz="1200" b="0" i="0" u="none" strike="noStrike" cap="none" normalizeH="0" baseline="0">
                <a:ln>
                  <a:noFill/>
                </a:ln>
                <a:solidFill>
                  <a:schemeClr val="tx1"/>
                </a:solidFill>
                <a:effectLst/>
                <a:latin typeface="WordVisiCarriageReturn_MSFontService"/>
              </a:rPr>
              <a:t> </a:t>
            </a:r>
            <a:br>
              <a:rPr kumimoji="0" lang="en-US" altLang="en-US" sz="1200" b="0" i="0" u="none" strike="noStrike" cap="none" normalizeH="0" baseline="0">
                <a:ln>
                  <a:noFill/>
                </a:ln>
                <a:solidFill>
                  <a:schemeClr val="tx1"/>
                </a:solidFill>
                <a:effectLst/>
                <a:latin typeface="WordVisiCarriageReturn_MSFontService"/>
              </a:rPr>
            </a:br>
            <a:r>
              <a:rPr kumimoji="0" lang="en-US" altLang="en-US" sz="1200" b="0" i="0" u="none" strike="noStrike" cap="none" normalizeH="0" baseline="0">
                <a:ln>
                  <a:noFill/>
                </a:ln>
                <a:solidFill>
                  <a:schemeClr val="tx1"/>
                </a:solidFill>
                <a:effectLst/>
                <a:latin typeface="Aptos" panose="020B0004020202020204" pitchFamily="34" charset="0"/>
              </a:rPr>
              <a:t>- What could make that happen more often? </a:t>
            </a:r>
            <a:endParaRPr kumimoji="0" lang="en-US" altLang="en-US" sz="1000" b="0" i="0" u="none" strike="noStrike" cap="none" normalizeH="0" baseline="0">
              <a:ln>
                <a:noFill/>
              </a:ln>
              <a:solidFill>
                <a:schemeClr val="tx1"/>
              </a:solidFill>
              <a:effectLst/>
            </a:endParaRPr>
          </a:p>
          <a:p>
            <a:r>
              <a:rPr kumimoji="0" lang="en-US" altLang="en-US" sz="1200" b="0" i="0" u="none" strike="noStrike" cap="none" normalizeH="0" baseline="0">
                <a:ln>
                  <a:noFill/>
                </a:ln>
                <a:solidFill>
                  <a:schemeClr val="tx1"/>
                </a:solidFill>
                <a:effectLst/>
                <a:latin typeface="Aptos" panose="020B0004020202020204" pitchFamily="34" charset="0"/>
              </a:rPr>
              <a:t>What would that change look like in action?</a:t>
            </a:r>
            <a:r>
              <a:rPr kumimoji="0" lang="en-US" altLang="en-US" sz="1200" b="0" i="0" u="none" strike="noStrike" cap="none" normalizeH="0" baseline="0">
                <a:ln>
                  <a:noFill/>
                </a:ln>
                <a:solidFill>
                  <a:schemeClr val="tx1"/>
                </a:solidFill>
                <a:effectLst/>
                <a:latin typeface="WordVisiCarriageReturn_MSFontService"/>
              </a:rPr>
              <a:t> </a:t>
            </a:r>
            <a:br>
              <a:rPr kumimoji="0" lang="en-US" altLang="en-US" sz="1200" b="0" i="0" u="none" strike="noStrike" cap="none" normalizeH="0" baseline="0">
                <a:ln>
                  <a:noFill/>
                </a:ln>
                <a:solidFill>
                  <a:schemeClr val="tx1"/>
                </a:solidFill>
                <a:effectLst/>
                <a:latin typeface="WordVisiCarriageReturn_MSFontService"/>
              </a:rPr>
            </a:br>
            <a:r>
              <a:rPr kumimoji="0" lang="en-US" altLang="en-US" sz="1200" b="0" i="0" u="none" strike="noStrike" cap="none" normalizeH="0" baseline="0">
                <a:ln>
                  <a:noFill/>
                </a:ln>
                <a:solidFill>
                  <a:schemeClr val="tx1"/>
                </a:solidFill>
                <a:effectLst/>
                <a:latin typeface="Aptos" panose="020B0004020202020204" pitchFamily="34" charset="0"/>
              </a:rPr>
              <a:t>- Who needs to be involved to make it happen? </a:t>
            </a:r>
            <a:endParaRPr lang="en-US"/>
          </a:p>
        </p:txBody>
      </p:sp>
      <p:sp>
        <p:nvSpPr>
          <p:cNvPr id="4" name="Slide Number Placeholder 3"/>
          <p:cNvSpPr>
            <a:spLocks noGrp="1"/>
          </p:cNvSpPr>
          <p:nvPr>
            <p:ph type="sldNum" sz="quarter" idx="5"/>
          </p:nvPr>
        </p:nvSpPr>
        <p:spPr/>
        <p:txBody>
          <a:bodyPr/>
          <a:lstStyle/>
          <a:p>
            <a:fld id="{3E8B74CB-A13A-5649-B978-1B548ABCF075}" type="slidenum">
              <a:rPr lang="en-US" smtClean="0"/>
              <a:t>16</a:t>
            </a:fld>
            <a:endParaRPr lang="en-US"/>
          </a:p>
        </p:txBody>
      </p:sp>
    </p:spTree>
    <p:extLst>
      <p:ext uri="{BB962C8B-B14F-4D97-AF65-F5344CB8AC3E}">
        <p14:creationId xmlns:p14="http://schemas.microsoft.com/office/powerpoint/2010/main" val="6287566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E8B74CB-A13A-5649-B978-1B548ABCF075}" type="slidenum">
              <a:rPr lang="en-US" smtClean="0"/>
              <a:t>25</a:t>
            </a:fld>
            <a:endParaRPr lang="en-US"/>
          </a:p>
        </p:txBody>
      </p:sp>
    </p:spTree>
    <p:extLst>
      <p:ext uri="{BB962C8B-B14F-4D97-AF65-F5344CB8AC3E}">
        <p14:creationId xmlns:p14="http://schemas.microsoft.com/office/powerpoint/2010/main" val="37365020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E8B74CB-A13A-5649-B978-1B548ABCF075}" type="slidenum">
              <a:rPr lang="en-US" smtClean="0"/>
              <a:t>29</a:t>
            </a:fld>
            <a:endParaRPr lang="en-US"/>
          </a:p>
        </p:txBody>
      </p:sp>
    </p:spTree>
    <p:extLst>
      <p:ext uri="{BB962C8B-B14F-4D97-AF65-F5344CB8AC3E}">
        <p14:creationId xmlns:p14="http://schemas.microsoft.com/office/powerpoint/2010/main" val="13624836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9"/>
        <p:cNvGrpSpPr/>
        <p:nvPr/>
      </p:nvGrpSpPr>
      <p:grpSpPr>
        <a:xfrm>
          <a:off x="0" y="0"/>
          <a:ext cx="0" cy="0"/>
          <a:chOff x="0" y="0"/>
          <a:chExt cx="0" cy="0"/>
        </a:xfrm>
      </p:grpSpPr>
      <p:sp>
        <p:nvSpPr>
          <p:cNvPr id="380" name="Google Shape;380;g2730c5fe441_0_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1" name="Google Shape;381;g2730c5fe441_0_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bwMode="ltGray">
          <a:xfrm>
            <a:off x="11589490" y="6172200"/>
            <a:ext cx="6096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9" name="Rectangle 8"/>
          <p:cNvSpPr/>
          <p:nvPr/>
        </p:nvSpPr>
        <p:spPr bwMode="gray">
          <a:xfrm>
            <a:off x="11277601" y="6172200"/>
            <a:ext cx="304800" cy="685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10" name="Rectangle 9"/>
          <p:cNvSpPr/>
          <p:nvPr/>
        </p:nvSpPr>
        <p:spPr bwMode="ltGray">
          <a:xfrm>
            <a:off x="1835890" y="0"/>
            <a:ext cx="6096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11" name="Rectangle 10"/>
          <p:cNvSpPr/>
          <p:nvPr/>
        </p:nvSpPr>
        <p:spPr bwMode="gray">
          <a:xfrm>
            <a:off x="0" y="0"/>
            <a:ext cx="1813610"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12" name="Rectangle 11"/>
          <p:cNvSpPr/>
          <p:nvPr/>
        </p:nvSpPr>
        <p:spPr bwMode="ltGray">
          <a:xfrm>
            <a:off x="1" y="6172200"/>
            <a:ext cx="12192000" cy="6858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cxnSp>
        <p:nvCxnSpPr>
          <p:cNvPr id="13" name="Straight Connector 12"/>
          <p:cNvCxnSpPr/>
          <p:nvPr/>
        </p:nvCxnSpPr>
        <p:spPr bwMode="white">
          <a:xfrm>
            <a:off x="11576308"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bwMode="black">
          <a:xfrm>
            <a:off x="0" y="6172200"/>
            <a:ext cx="1791331" cy="6858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cxnSp>
        <p:nvCxnSpPr>
          <p:cNvPr id="15" name="Straight Connector 14"/>
          <p:cNvCxnSpPr/>
          <p:nvPr/>
        </p:nvCxnSpPr>
        <p:spPr bwMode="white">
          <a:xfrm>
            <a:off x="1813610" y="7620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0" y="6172200"/>
            <a:ext cx="244549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2713854" y="1600994"/>
            <a:ext cx="8331201" cy="2680127"/>
          </a:xfrm>
        </p:spPr>
        <p:txBody>
          <a:bodyPr>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2713854" y="4394775"/>
            <a:ext cx="7518400" cy="1116085"/>
          </a:xfrm>
        </p:spPr>
        <p:txBody>
          <a:bodyPr>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5/4/2026</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9191" y="6356352"/>
            <a:ext cx="609600"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20" name="Picture 1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5027" y="4234917"/>
            <a:ext cx="1723178" cy="1900069"/>
          </a:xfrm>
          <a:prstGeom prst="rect">
            <a:avLst/>
          </a:prstGeom>
        </p:spPr>
      </p:pic>
    </p:spTree>
    <p:extLst>
      <p:ext uri="{BB962C8B-B14F-4D97-AF65-F5344CB8AC3E}">
        <p14:creationId xmlns:p14="http://schemas.microsoft.com/office/powerpoint/2010/main" val="1797775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5/4/2026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1541656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bwMode="black">
          <a:xfrm>
            <a:off x="11582401" y="5638800"/>
            <a:ext cx="609600"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20" name="Rectangle 19"/>
          <p:cNvSpPr/>
          <p:nvPr/>
        </p:nvSpPr>
        <p:spPr bwMode="gray">
          <a:xfrm>
            <a:off x="11277601" y="5638800"/>
            <a:ext cx="304800"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24" name="Rectangle 23"/>
          <p:cNvSpPr/>
          <p:nvPr/>
        </p:nvSpPr>
        <p:spPr bwMode="gray">
          <a:xfrm>
            <a:off x="1216469" y="5638800"/>
            <a:ext cx="609600"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21" name="Rectangle 20"/>
          <p:cNvSpPr/>
          <p:nvPr/>
        </p:nvSpPr>
        <p:spPr bwMode="ltGray">
          <a:xfrm>
            <a:off x="1" y="5638800"/>
            <a:ext cx="12192000"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cxnSp>
        <p:nvCxnSpPr>
          <p:cNvPr id="22" name="Straight Connector 21"/>
          <p:cNvCxnSpPr/>
          <p:nvPr/>
        </p:nvCxnSpPr>
        <p:spPr bwMode="white">
          <a:xfrm>
            <a:off x="11576308"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bwMode="black">
          <a:xfrm>
            <a:off x="0" y="5643132"/>
            <a:ext cx="1216469"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cxnSp>
        <p:nvCxnSpPr>
          <p:cNvPr id="23" name="Straight Connector 22"/>
          <p:cNvCxnSpPr/>
          <p:nvPr/>
        </p:nvCxnSpPr>
        <p:spPr bwMode="white">
          <a:xfrm>
            <a:off x="1216469"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bwMode="black">
          <a:xfrm>
            <a:off x="11582401" y="0"/>
            <a:ext cx="609600"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27" name="Rectangle 26"/>
          <p:cNvSpPr/>
          <p:nvPr/>
        </p:nvSpPr>
        <p:spPr bwMode="gray">
          <a:xfrm>
            <a:off x="11277601" y="0"/>
            <a:ext cx="304800"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28" name="Rectangle 27"/>
          <p:cNvSpPr/>
          <p:nvPr/>
        </p:nvSpPr>
        <p:spPr bwMode="gray">
          <a:xfrm>
            <a:off x="1219201" y="0"/>
            <a:ext cx="609600"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29" name="Rectangle 28"/>
          <p:cNvSpPr/>
          <p:nvPr/>
        </p:nvSpPr>
        <p:spPr>
          <a:xfrm>
            <a:off x="-2" y="0"/>
            <a:ext cx="121920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30" name="Rectangle 29"/>
          <p:cNvSpPr/>
          <p:nvPr/>
        </p:nvSpPr>
        <p:spPr bwMode="ltGray">
          <a:xfrm>
            <a:off x="1" y="0"/>
            <a:ext cx="12192000"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cxnSp>
        <p:nvCxnSpPr>
          <p:cNvPr id="31" name="Straight Connector 30"/>
          <p:cNvCxnSpPr/>
          <p:nvPr/>
        </p:nvCxnSpPr>
        <p:spPr bwMode="white">
          <a:xfrm>
            <a:off x="11576308"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bwMode="black">
          <a:xfrm>
            <a:off x="0" y="0"/>
            <a:ext cx="1216469"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cxnSp>
        <p:nvCxnSpPr>
          <p:cNvPr id="33" name="Straight Connector 32"/>
          <p:cNvCxnSpPr/>
          <p:nvPr/>
        </p:nvCxnSpPr>
        <p:spPr bwMode="white">
          <a:xfrm>
            <a:off x="1219202"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504524" y="1605932"/>
            <a:ext cx="8285430" cy="2654064"/>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3516465" y="4309413"/>
            <a:ext cx="7266515"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5/4/2026</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9350" y="6356352"/>
            <a:ext cx="609600"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34" name="Picture 3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852" y="1752600"/>
            <a:ext cx="3104571" cy="3423268"/>
          </a:xfrm>
          <a:prstGeom prst="rect">
            <a:avLst/>
          </a:prstGeom>
        </p:spPr>
      </p:pic>
    </p:spTree>
    <p:extLst>
      <p:ext uri="{BB962C8B-B14F-4D97-AF65-F5344CB8AC3E}">
        <p14:creationId xmlns:p14="http://schemas.microsoft.com/office/powerpoint/2010/main" val="41395809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851" y="1600200"/>
            <a:ext cx="481584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3360" y="1600200"/>
            <a:ext cx="4815840"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C2C6F8EA-316C-41DE-B9A4-EDCC3A85ED9A}" type="datetimeFigureOut">
              <a:rPr lang="en-US"/>
              <a:t>5/4/2026</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60355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851" y="1499616"/>
            <a:ext cx="4820143"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93851" y="2514707"/>
            <a:ext cx="4815840"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559057" y="1499616"/>
            <a:ext cx="4820143"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59057" y="2514600"/>
            <a:ext cx="4820143"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C2C6F8EA-316C-41DE-B9A4-EDCC3A85ED9A}" type="datetimeFigureOut">
              <a:rPr lang="en-US"/>
              <a:t>5/4/2026</a:t>
            </a:fld>
            <a:endParaRPr/>
          </a:p>
        </p:txBody>
      </p:sp>
      <p:sp>
        <p:nvSpPr>
          <p:cNvPr id="8" name="Footer Placeholder 7"/>
          <p:cNvSpPr>
            <a:spLocks noGrp="1"/>
          </p:cNvSpPr>
          <p:nvPr>
            <p:ph type="ftr" sz="quarter" idx="11"/>
          </p:nvPr>
        </p:nvSpPr>
        <p:spPr/>
        <p:txBody>
          <a:bodyPr/>
          <a:lstStyle/>
          <a:p>
            <a:r>
              <a:rPr lang="en-US"/>
              <a:t>Add a footer</a:t>
            </a:r>
            <a:endParaRPr/>
          </a:p>
        </p:txBody>
      </p:sp>
      <p:sp>
        <p:nvSpPr>
          <p:cNvPr id="9" name="Slide Number Placeholder 8"/>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4312828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C2C6F8EA-316C-41DE-B9A4-EDCC3A85ED9A}" type="datetimeFigureOut">
              <a:rPr lang="en-US"/>
              <a:t>5/4/2026</a:t>
            </a:fld>
            <a:endParaRPr/>
          </a:p>
        </p:txBody>
      </p:sp>
      <p:sp>
        <p:nvSpPr>
          <p:cNvPr id="4" name="Footer Placeholder 3"/>
          <p:cNvSpPr>
            <a:spLocks noGrp="1"/>
          </p:cNvSpPr>
          <p:nvPr>
            <p:ph type="ftr" sz="quarter" idx="11"/>
          </p:nvPr>
        </p:nvSpPr>
        <p:spPr/>
        <p:txBody>
          <a:bodyPr/>
          <a:lstStyle/>
          <a:p>
            <a:r>
              <a:rPr lang="en-US"/>
              <a:t>Add a footer</a:t>
            </a:r>
            <a:endParaRPr/>
          </a:p>
        </p:txBody>
      </p:sp>
      <p:sp>
        <p:nvSpPr>
          <p:cNvPr id="5" name="Slide Number Placeholder 4"/>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1166713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ltGray">
          <a:xfrm>
            <a:off x="626403" y="0"/>
            <a:ext cx="3048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6" name="Rectangle 5"/>
          <p:cNvSpPr/>
          <p:nvPr/>
        </p:nvSpPr>
        <p:spPr bwMode="gray">
          <a:xfrm>
            <a:off x="0" y="0"/>
            <a:ext cx="609600"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cxnSp>
        <p:nvCxnSpPr>
          <p:cNvPr id="7" name="Straight Connector 6"/>
          <p:cNvCxnSpPr/>
          <p:nvPr/>
        </p:nvCxnSpPr>
        <p:spPr bwMode="white">
          <a:xfrm>
            <a:off x="617304"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bwMode="gray">
          <a:xfrm>
            <a:off x="10972800" y="0"/>
            <a:ext cx="922861"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9" name="Rectangle 8"/>
          <p:cNvSpPr/>
          <p:nvPr/>
        </p:nvSpPr>
        <p:spPr bwMode="black">
          <a:xfrm>
            <a:off x="11895662" y="0"/>
            <a:ext cx="304800"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2" name="Date Placeholder 1"/>
          <p:cNvSpPr>
            <a:spLocks noGrp="1"/>
          </p:cNvSpPr>
          <p:nvPr>
            <p:ph type="dt" sz="half" idx="10"/>
          </p:nvPr>
        </p:nvSpPr>
        <p:spPr/>
        <p:txBody>
          <a:bodyPr/>
          <a:lstStyle/>
          <a:p>
            <a:fld id="{C2C6F8EA-316C-41DE-B9A4-EDCC3A85ED9A}" type="datetimeFigureOut">
              <a:rPr lang="en-US"/>
              <a:t>5/4/2026</a:t>
            </a:fld>
            <a:endParaRPr/>
          </a:p>
        </p:txBody>
      </p:sp>
      <p:sp>
        <p:nvSpPr>
          <p:cNvPr id="3" name="Footer Placeholder 2"/>
          <p:cNvSpPr>
            <a:spLocks noGrp="1"/>
          </p:cNvSpPr>
          <p:nvPr>
            <p:ph type="ftr" sz="quarter" idx="11"/>
          </p:nvPr>
        </p:nvSpPr>
        <p:spPr/>
        <p:txBody>
          <a:bodyPr/>
          <a:lstStyle/>
          <a:p>
            <a:r>
              <a:rPr lang="en-US"/>
              <a:t>Add a footer</a:t>
            </a:r>
            <a:endParaRPr/>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pic>
        <p:nvPicPr>
          <p:cNvPr id="10" name="Picture 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24" y="6063388"/>
            <a:ext cx="604858" cy="666949"/>
          </a:xfrm>
          <a:prstGeom prst="rect">
            <a:avLst/>
          </a:prstGeom>
        </p:spPr>
      </p:pic>
    </p:spTree>
    <p:extLst>
      <p:ext uri="{BB962C8B-B14F-4D97-AF65-F5344CB8AC3E}">
        <p14:creationId xmlns:p14="http://schemas.microsoft.com/office/powerpoint/2010/main" val="3219860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955" y="0"/>
            <a:ext cx="414879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9" name="Rectangle 8"/>
          <p:cNvSpPr/>
          <p:nvPr/>
        </p:nvSpPr>
        <p:spPr bwMode="ltGray">
          <a:xfrm>
            <a:off x="0" y="0"/>
            <a:ext cx="609600"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cxnSp>
        <p:nvCxnSpPr>
          <p:cNvPr id="10" name="Straight Connector 9"/>
          <p:cNvCxnSpPr/>
          <p:nvPr/>
        </p:nvCxnSpPr>
        <p:spPr bwMode="white">
          <a:xfrm>
            <a:off x="621954"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7200" y="0"/>
            <a:ext cx="304800"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2" name="Title 1"/>
          <p:cNvSpPr>
            <a:spLocks noGrp="1"/>
          </p:cNvSpPr>
          <p:nvPr>
            <p:ph type="title"/>
          </p:nvPr>
        </p:nvSpPr>
        <p:spPr bwMode="white">
          <a:xfrm>
            <a:off x="1074520" y="381000"/>
            <a:ext cx="3294280"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1600" y="482600"/>
            <a:ext cx="6197600"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520" y="1828800"/>
            <a:ext cx="3294280"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5/4/2026</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79" y="6172201"/>
            <a:ext cx="535752" cy="590749"/>
          </a:xfrm>
          <a:prstGeom prst="rect">
            <a:avLst/>
          </a:prstGeom>
        </p:spPr>
      </p:pic>
    </p:spTree>
    <p:extLst>
      <p:ext uri="{BB962C8B-B14F-4D97-AF65-F5344CB8AC3E}">
        <p14:creationId xmlns:p14="http://schemas.microsoft.com/office/powerpoint/2010/main" val="1738798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bwMode="gray">
          <a:xfrm>
            <a:off x="0" y="0"/>
            <a:ext cx="609600"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8" name="Rectangle 7"/>
          <p:cNvSpPr/>
          <p:nvPr/>
        </p:nvSpPr>
        <p:spPr bwMode="black">
          <a:xfrm>
            <a:off x="11887200" y="0"/>
            <a:ext cx="304800"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9" name="Rectangle 8"/>
          <p:cNvSpPr/>
          <p:nvPr/>
        </p:nvSpPr>
        <p:spPr bwMode="ltGray">
          <a:xfrm>
            <a:off x="4876800" y="0"/>
            <a:ext cx="7018862"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2" name="Title 1"/>
          <p:cNvSpPr>
            <a:spLocks noGrp="1"/>
          </p:cNvSpPr>
          <p:nvPr>
            <p:ph type="title"/>
          </p:nvPr>
        </p:nvSpPr>
        <p:spPr>
          <a:xfrm>
            <a:off x="1074520" y="381000"/>
            <a:ext cx="3294280"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bwMode="auto">
          <a:xfrm>
            <a:off x="5181600" y="482600"/>
            <a:ext cx="6197600" cy="5689600"/>
          </a:xfrm>
          <a:ln w="19050">
            <a:solidFill>
              <a:schemeClr val="bg1"/>
            </a:solidFill>
          </a:ln>
        </p:spPr>
        <p:txBody>
          <a:bodyPr>
            <a:normAutofit/>
          </a:bodyPr>
          <a:lstStyle>
            <a:lvl1pPr marL="0" indent="0">
              <a:buNone/>
              <a:defRPr sz="2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74520" y="1828800"/>
            <a:ext cx="3294280"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5/4/2026</a:t>
            </a:fld>
            <a:endParaRPr lang="en-US"/>
          </a:p>
        </p:txBody>
      </p:sp>
      <p:sp>
        <p:nvSpPr>
          <p:cNvPr id="6" name="Footer Placeholder 5"/>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7" name="Slide Number Placeholder 6"/>
          <p:cNvSpPr>
            <a:spLocks noGrp="1"/>
          </p:cNvSpPr>
          <p:nvPr>
            <p:ph type="sldNum" sz="quarter" idx="12"/>
          </p:nvPr>
        </p:nvSpPr>
        <p:spPr/>
        <p:txBody>
          <a:bodyPr/>
          <a:lstStyle>
            <a:lvl1pPr>
              <a:defRPr baseline="0">
                <a:solidFill>
                  <a:schemeClr val="tx2"/>
                </a:solidFill>
              </a:defRPr>
            </a:lvl1pPr>
          </a:lstStyle>
          <a:p>
            <a:fld id="{7DC1BBB0-96F0-4077-A278-0F3FB5C104D3}" type="slidenum">
              <a:rPr lang="en-US" smtClean="0"/>
              <a:pPr/>
              <a:t>‹#›</a:t>
            </a:fld>
            <a:endParaRPr lang="en-US"/>
          </a:p>
        </p:txBody>
      </p:sp>
      <p:cxnSp>
        <p:nvCxnSpPr>
          <p:cNvPr id="10" name="Straight Connector 9"/>
          <p:cNvCxnSpPr/>
          <p:nvPr/>
        </p:nvCxnSpPr>
        <p:spPr bwMode="white">
          <a:xfrm>
            <a:off x="1188296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Google Shape;20;p114"/>
          <p:cNvPicPr preferRelativeResize="0"/>
          <p:nvPr userDrawn="1"/>
        </p:nvPicPr>
        <p:blipFill rotWithShape="1">
          <a:blip r:embed="rId2">
            <a:alphaModFix/>
          </a:blip>
          <a:srcRect/>
          <a:stretch/>
        </p:blipFill>
        <p:spPr>
          <a:xfrm>
            <a:off x="10196114" y="5874432"/>
            <a:ext cx="1951428" cy="1560736"/>
          </a:xfrm>
          <a:prstGeom prst="rect">
            <a:avLst/>
          </a:prstGeom>
          <a:noFill/>
          <a:ln>
            <a:noFill/>
          </a:ln>
        </p:spPr>
      </p:pic>
    </p:spTree>
    <p:extLst>
      <p:ext uri="{BB962C8B-B14F-4D97-AF65-F5344CB8AC3E}">
        <p14:creationId xmlns:p14="http://schemas.microsoft.com/office/powerpoint/2010/main" val="8078965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5/4/2026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42307197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black">
          <a:xfrm>
            <a:off x="11887200" y="0"/>
            <a:ext cx="304800"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8" name="Rectangle 7"/>
          <p:cNvSpPr/>
          <p:nvPr/>
        </p:nvSpPr>
        <p:spPr bwMode="ltGray">
          <a:xfrm>
            <a:off x="617304" y="0"/>
            <a:ext cx="6096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9" name="Rectangle 8"/>
          <p:cNvSpPr/>
          <p:nvPr/>
        </p:nvSpPr>
        <p:spPr bwMode="gray">
          <a:xfrm>
            <a:off x="0" y="0"/>
            <a:ext cx="609600"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cxnSp>
        <p:nvCxnSpPr>
          <p:cNvPr id="11" name="Straight Connector 10"/>
          <p:cNvCxnSpPr/>
          <p:nvPr/>
        </p:nvCxnSpPr>
        <p:spPr bwMode="white">
          <a:xfrm>
            <a:off x="617304" y="736219"/>
            <a:ext cx="6096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white">
          <a:xfrm>
            <a:off x="617304"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Vertical Title 1"/>
          <p:cNvSpPr>
            <a:spLocks noGrp="1"/>
          </p:cNvSpPr>
          <p:nvPr>
            <p:ph type="title" orient="vert"/>
          </p:nvPr>
        </p:nvSpPr>
        <p:spPr>
          <a:xfrm>
            <a:off x="9602112" y="685800"/>
            <a:ext cx="1787992"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9030" y="685800"/>
            <a:ext cx="7850643"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5/4/2026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pic>
        <p:nvPicPr>
          <p:cNvPr id="15" name="Picture 14"/>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638862" y="719763"/>
            <a:ext cx="559181" cy="616905"/>
          </a:xfrm>
          <a:prstGeom prst="rect">
            <a:avLst/>
          </a:prstGeom>
        </p:spPr>
      </p:pic>
    </p:spTree>
    <p:extLst>
      <p:ext uri="{BB962C8B-B14F-4D97-AF65-F5344CB8AC3E}">
        <p14:creationId xmlns:p14="http://schemas.microsoft.com/office/powerpoint/2010/main" val="3195465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5" name="Google Shape;25;p5"/>
          <p:cNvSpPr txBox="1">
            <a:spLocks noGrp="1"/>
          </p:cNvSpPr>
          <p:nvPr>
            <p:ph type="body" idx="1"/>
          </p:nvPr>
        </p:nvSpPr>
        <p:spPr>
          <a:xfrm>
            <a:off x="415600" y="1645400"/>
            <a:ext cx="5333200" cy="44464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26" name="Google Shape;26;p5"/>
          <p:cNvSpPr txBox="1">
            <a:spLocks noGrp="1"/>
          </p:cNvSpPr>
          <p:nvPr>
            <p:ph type="body" idx="2"/>
          </p:nvPr>
        </p:nvSpPr>
        <p:spPr>
          <a:xfrm>
            <a:off x="6443200" y="1645400"/>
            <a:ext cx="5333200" cy="44464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27" name="Google Shape;27;p5"/>
          <p:cNvSpPr txBox="1">
            <a:spLocks noGrp="1"/>
          </p:cNvSpPr>
          <p:nvPr>
            <p:ph type="sldNum" idx="12"/>
          </p:nvPr>
        </p:nvSpPr>
        <p:spPr>
          <a:xfrm>
            <a:off x="11330665" y="6251679"/>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3911977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9"/>
        <p:cNvGrpSpPr/>
        <p:nvPr/>
      </p:nvGrpSpPr>
      <p:grpSpPr>
        <a:xfrm>
          <a:off x="0" y="0"/>
          <a:ext cx="0" cy="0"/>
          <a:chOff x="0" y="0"/>
          <a:chExt cx="0" cy="0"/>
        </a:xfrm>
      </p:grpSpPr>
      <p:sp>
        <p:nvSpPr>
          <p:cNvPr id="20" name="Google Shape;20;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1" name="Google Shape;21;p4"/>
          <p:cNvSpPr txBox="1">
            <a:spLocks noGrp="1"/>
          </p:cNvSpPr>
          <p:nvPr>
            <p:ph type="body" idx="1"/>
          </p:nvPr>
        </p:nvSpPr>
        <p:spPr>
          <a:xfrm>
            <a:off x="415600" y="1645433"/>
            <a:ext cx="11360800" cy="44464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22" name="Google Shape;22;p4"/>
          <p:cNvSpPr txBox="1">
            <a:spLocks noGrp="1"/>
          </p:cNvSpPr>
          <p:nvPr>
            <p:ph type="sldNum" idx="12"/>
          </p:nvPr>
        </p:nvSpPr>
        <p:spPr>
          <a:xfrm>
            <a:off x="11330665" y="6251679"/>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6587628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bwMode="gray">
          <a:xfrm rot="16200000">
            <a:off x="5851564" y="517565"/>
            <a:ext cx="488870" cy="12192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8" name="Rectangle 7"/>
          <p:cNvSpPr/>
          <p:nvPr/>
        </p:nvSpPr>
        <p:spPr bwMode="ltGray">
          <a:xfrm>
            <a:off x="250357" y="0"/>
            <a:ext cx="25035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9" name="Rectangle 8"/>
          <p:cNvSpPr/>
          <p:nvPr/>
        </p:nvSpPr>
        <p:spPr bwMode="gray">
          <a:xfrm>
            <a:off x="1" y="0"/>
            <a:ext cx="250356"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cxnSp>
        <p:nvCxnSpPr>
          <p:cNvPr id="14" name="Straight Connector 13"/>
          <p:cNvCxnSpPr/>
          <p:nvPr/>
        </p:nvCxnSpPr>
        <p:spPr bwMode="white">
          <a:xfrm>
            <a:off x="617304" y="736219"/>
            <a:ext cx="6096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617304" y="1345819"/>
            <a:ext cx="6096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250356"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593852" y="177801"/>
            <a:ext cx="9785349" cy="1239837"/>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93852" y="1600200"/>
            <a:ext cx="9785349" cy="4572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5181600" y="6356352"/>
            <a:ext cx="1219201" cy="365125"/>
          </a:xfrm>
          <a:prstGeom prst="rect">
            <a:avLst/>
          </a:prstGeom>
        </p:spPr>
        <p:txBody>
          <a:bodyPr vert="horz" lIns="91440" tIns="45720" rIns="91440" bIns="45720" rtlCol="0" anchor="ctr"/>
          <a:lstStyle>
            <a:lvl1pPr algn="l">
              <a:defRPr sz="1200" cap="all" baseline="0">
                <a:solidFill>
                  <a:schemeClr val="tx1"/>
                </a:solidFill>
              </a:defRPr>
            </a:lvl1pPr>
          </a:lstStyle>
          <a:p>
            <a:fld id="{C2C6F8EA-316C-41DE-B9A4-EDCC3A85ED9A}" type="datetimeFigureOut">
              <a:rPr lang="en-US" smtClean="0"/>
              <a:pPr/>
              <a:t>5/4/2026</a:t>
            </a:fld>
            <a:endParaRPr lang="en-US"/>
          </a:p>
        </p:txBody>
      </p:sp>
      <p:sp>
        <p:nvSpPr>
          <p:cNvPr id="5" name="Footer Placeholder 4"/>
          <p:cNvSpPr>
            <a:spLocks noGrp="1"/>
          </p:cNvSpPr>
          <p:nvPr>
            <p:ph type="ftr" sz="quarter" idx="3"/>
          </p:nvPr>
        </p:nvSpPr>
        <p:spPr>
          <a:xfrm>
            <a:off x="6597652" y="6356352"/>
            <a:ext cx="3975100" cy="365125"/>
          </a:xfrm>
          <a:prstGeom prst="rect">
            <a:avLst/>
          </a:prstGeom>
        </p:spPr>
        <p:txBody>
          <a:bodyPr vert="horz" lIns="91440" tIns="45720" rIns="91440" bIns="45720" rtlCol="0" anchor="ctr"/>
          <a:lstStyle>
            <a:lvl1pPr algn="ctr">
              <a:defRPr sz="1200" cap="all" baseline="0">
                <a:solidFill>
                  <a:schemeClr val="tx1"/>
                </a:solidFill>
              </a:defRPr>
            </a:lvl1pPr>
          </a:lstStyle>
          <a:p>
            <a:r>
              <a:rPr lang="en-US"/>
              <a:t>Add a footer</a:t>
            </a:r>
          </a:p>
        </p:txBody>
      </p:sp>
      <p:sp>
        <p:nvSpPr>
          <p:cNvPr id="6" name="Slide Number Placeholder 5"/>
          <p:cNvSpPr>
            <a:spLocks noGrp="1"/>
          </p:cNvSpPr>
          <p:nvPr>
            <p:ph type="sldNum" sz="quarter" idx="4"/>
          </p:nvPr>
        </p:nvSpPr>
        <p:spPr>
          <a:xfrm>
            <a:off x="10769601" y="6356352"/>
            <a:ext cx="609600" cy="365125"/>
          </a:xfrm>
          <a:prstGeom prst="rect">
            <a:avLst/>
          </a:prstGeom>
        </p:spPr>
        <p:txBody>
          <a:bodyPr vert="horz" lIns="91440" tIns="45720" rIns="91440" bIns="45720" rtlCol="0" anchor="ctr"/>
          <a:lstStyle>
            <a:lvl1pPr algn="r">
              <a:defRPr sz="1200" cap="all" baseline="0">
                <a:solidFill>
                  <a:schemeClr val="tx1"/>
                </a:solidFill>
              </a:defRPr>
            </a:lvl1pPr>
          </a:lstStyle>
          <a:p>
            <a:fld id="{7DC1BBB0-96F0-4077-A278-0F3FB5C104D3}" type="slidenum">
              <a:rPr lang="en-US" smtClean="0"/>
              <a:pPr/>
              <a:t>‹#›</a:t>
            </a:fld>
            <a:endParaRPr lang="en-US"/>
          </a:p>
        </p:txBody>
      </p:sp>
      <p:pic>
        <p:nvPicPr>
          <p:cNvPr id="17" name="Google Shape;20;p114"/>
          <p:cNvPicPr preferRelativeResize="0"/>
          <p:nvPr userDrawn="1"/>
        </p:nvPicPr>
        <p:blipFill rotWithShape="1">
          <a:blip r:embed="rId15">
            <a:alphaModFix/>
          </a:blip>
          <a:srcRect/>
          <a:stretch/>
        </p:blipFill>
        <p:spPr>
          <a:xfrm>
            <a:off x="10572752" y="6019800"/>
            <a:ext cx="1767043" cy="1326234"/>
          </a:xfrm>
          <a:prstGeom prst="rect">
            <a:avLst/>
          </a:prstGeom>
          <a:noFill/>
          <a:ln>
            <a:noFill/>
          </a:ln>
        </p:spPr>
      </p:pic>
      <p:cxnSp>
        <p:nvCxnSpPr>
          <p:cNvPr id="18" name="Straight Connector 17"/>
          <p:cNvCxnSpPr/>
          <p:nvPr userDrawn="1"/>
        </p:nvCxnSpPr>
        <p:spPr bwMode="white">
          <a:xfrm>
            <a:off x="-1" y="6354579"/>
            <a:ext cx="18288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567508"/>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701" r:id="rId12"/>
    <p:sldLayoutId id="2147483702" r:id="rId1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39">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png"/><Relationship Id="rId7" Type="http://schemas.openxmlformats.org/officeDocument/2006/relationships/diagramColors" Target="../diagrams/colors1.xml"/><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mailto:rmartin@nea.org"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mailto:gmarquez@nea.org"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video" Target="https://www.youtube.com/embed/X0N22PMdF1U?feature=oembed" TargetMode="External"/><Relationship Id="rId4" Type="http://schemas.openxmlformats.org/officeDocument/2006/relationships/image" Target="../media/image7.jpe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75B27-47DC-CAD1-47D9-084D0EBD75D8}"/>
              </a:ext>
            </a:extLst>
          </p:cNvPr>
          <p:cNvSpPr>
            <a:spLocks noGrp="1"/>
          </p:cNvSpPr>
          <p:nvPr>
            <p:ph type="title"/>
          </p:nvPr>
        </p:nvSpPr>
        <p:spPr>
          <a:xfrm>
            <a:off x="3504524" y="1605932"/>
            <a:ext cx="8285430" cy="2654064"/>
          </a:xfrm>
        </p:spPr>
        <p:txBody>
          <a:bodyPr anchor="b">
            <a:normAutofit/>
          </a:bodyPr>
          <a:lstStyle/>
          <a:p>
            <a:r>
              <a:rPr lang="en-US"/>
              <a:t>HBCU and MSI Skills to Win</a:t>
            </a:r>
          </a:p>
        </p:txBody>
      </p:sp>
      <p:sp>
        <p:nvSpPr>
          <p:cNvPr id="3" name="Subtitle 2">
            <a:extLst>
              <a:ext uri="{FF2B5EF4-FFF2-40B4-BE49-F238E27FC236}">
                <a16:creationId xmlns:a16="http://schemas.microsoft.com/office/drawing/2014/main" id="{D7A27B9D-FC5F-4346-5087-2BB3D82FA9A2}"/>
              </a:ext>
            </a:extLst>
          </p:cNvPr>
          <p:cNvSpPr>
            <a:spLocks noGrp="1"/>
          </p:cNvSpPr>
          <p:nvPr>
            <p:ph type="body" idx="1"/>
          </p:nvPr>
        </p:nvSpPr>
        <p:spPr>
          <a:xfrm>
            <a:off x="3516465" y="4309413"/>
            <a:ext cx="7266515" cy="1150203"/>
          </a:xfrm>
        </p:spPr>
        <p:txBody>
          <a:bodyPr anchor="t">
            <a:normAutofit/>
          </a:bodyPr>
          <a:lstStyle/>
          <a:p>
            <a:pPr>
              <a:spcAft>
                <a:spcPts val="600"/>
              </a:spcAft>
            </a:pPr>
            <a:r>
              <a:rPr lang="en-US"/>
              <a:t>Centering Equity</a:t>
            </a:r>
          </a:p>
        </p:txBody>
      </p:sp>
    </p:spTree>
    <p:extLst>
      <p:ext uri="{BB962C8B-B14F-4D97-AF65-F5344CB8AC3E}">
        <p14:creationId xmlns:p14="http://schemas.microsoft.com/office/powerpoint/2010/main" val="16751650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par>
                                <p:cTn id="8" presetID="10" presetClass="entr" presetSubtype="0" fill="hold" grpId="0" nodeType="withEffect">
                                  <p:stCondLst>
                                    <p:cond delay="1000"/>
                                  </p:stCondLst>
                                  <p:iterate type="wd">
                                    <p:tmPct val="15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72"/>
        <p:cNvGrpSpPr/>
        <p:nvPr/>
      </p:nvGrpSpPr>
      <p:grpSpPr>
        <a:xfrm>
          <a:off x="0" y="0"/>
          <a:ext cx="0" cy="0"/>
          <a:chOff x="0" y="0"/>
          <a:chExt cx="0" cy="0"/>
        </a:xfrm>
      </p:grpSpPr>
      <p:sp>
        <p:nvSpPr>
          <p:cNvPr id="73" name="Google Shape;73;p15"/>
          <p:cNvSpPr txBox="1">
            <a:spLocks noGrp="1"/>
          </p:cNvSpPr>
          <p:nvPr>
            <p:ph type="title"/>
          </p:nvPr>
        </p:nvSpPr>
        <p:spPr>
          <a:xfrm>
            <a:off x="5894962" y="479493"/>
            <a:ext cx="5458838" cy="1325563"/>
          </a:xfrm>
          <a:prstGeom prst="rect">
            <a:avLst/>
          </a:prstGeom>
        </p:spPr>
        <p:txBody>
          <a:bodyPr spcFirstLastPara="1" vert="horz" lIns="91440" tIns="45720" rIns="91440" bIns="45720" rtlCol="0" anchor="ctr" anchorCtr="0">
            <a:normAutofit/>
          </a:bodyPr>
          <a:lstStyle/>
          <a:p>
            <a:pPr>
              <a:spcBef>
                <a:spcPct val="0"/>
              </a:spcBef>
            </a:pPr>
            <a:r>
              <a:rPr lang="en-US" b="1" kern="1200">
                <a:solidFill>
                  <a:schemeClr val="tx1"/>
                </a:solidFill>
                <a:latin typeface="+mj-lt"/>
                <a:ea typeface="+mj-ea"/>
                <a:cs typeface="+mj-cs"/>
              </a:rPr>
              <a:t>Drop in the Chat</a:t>
            </a:r>
          </a:p>
        </p:txBody>
      </p:sp>
      <p:pic>
        <p:nvPicPr>
          <p:cNvPr id="75" name="Google Shape;75;p15" descr="A cartoon of a child thinking about weather&#10;&#10;Description automatically generated"/>
          <p:cNvPicPr preferRelativeResize="0"/>
          <p:nvPr/>
        </p:nvPicPr>
        <p:blipFill>
          <a:blip r:embed="rId3"/>
          <a:stretch>
            <a:fillRect/>
          </a:stretch>
        </p:blipFill>
        <p:spPr>
          <a:xfrm>
            <a:off x="703182" y="1415261"/>
            <a:ext cx="4777381" cy="3857733"/>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a:noFill/>
        </p:spPr>
      </p:pic>
      <p:graphicFrame>
        <p:nvGraphicFramePr>
          <p:cNvPr id="77" name="Google Shape;74;p15">
            <a:extLst>
              <a:ext uri="{FF2B5EF4-FFF2-40B4-BE49-F238E27FC236}">
                <a16:creationId xmlns:a16="http://schemas.microsoft.com/office/drawing/2014/main" id="{53F21B7A-5E0A-AD43-4D54-58401DB74334}"/>
              </a:ext>
            </a:extLst>
          </p:cNvPr>
          <p:cNvGraphicFramePr/>
          <p:nvPr>
            <p:extLst>
              <p:ext uri="{D42A27DB-BD31-4B8C-83A1-F6EECF244321}">
                <p14:modId xmlns:p14="http://schemas.microsoft.com/office/powerpoint/2010/main" val="3937844337"/>
              </p:ext>
            </p:extLst>
          </p:nvPr>
        </p:nvGraphicFramePr>
        <p:xfrm>
          <a:off x="5894962" y="1984443"/>
          <a:ext cx="5458838" cy="419252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5D6143-27AB-0C3B-486A-784F4C141B47}"/>
            </a:ext>
          </a:extLst>
        </p:cNvPr>
        <p:cNvGrpSpPr/>
        <p:nvPr/>
      </p:nvGrpSpPr>
      <p:grpSpPr>
        <a:xfrm>
          <a:off x="0" y="0"/>
          <a:ext cx="0" cy="0"/>
          <a:chOff x="0" y="0"/>
          <a:chExt cx="0" cy="0"/>
        </a:xfrm>
      </p:grpSpPr>
      <p:sp>
        <p:nvSpPr>
          <p:cNvPr id="23" name="Title 1">
            <a:extLst>
              <a:ext uri="{FF2B5EF4-FFF2-40B4-BE49-F238E27FC236}">
                <a16:creationId xmlns:a16="http://schemas.microsoft.com/office/drawing/2014/main" id="{627FB29D-CDB6-3347-889F-6997EB673F0F}"/>
              </a:ext>
            </a:extLst>
          </p:cNvPr>
          <p:cNvSpPr txBox="1">
            <a:spLocks/>
          </p:cNvSpPr>
          <p:nvPr/>
        </p:nvSpPr>
        <p:spPr>
          <a:xfrm>
            <a:off x="2441734" y="369760"/>
            <a:ext cx="7902536" cy="948212"/>
          </a:xfrm>
          <a:prstGeom prst="rect">
            <a:avLst/>
          </a:prstGeom>
        </p:spPr>
        <p:txBody>
          <a:bodyPr vert="horz" lIns="91416" tIns="45708" rIns="91416" bIns="45708" rtlCol="0" anchor="b">
            <a:normAutofit fontScale="900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spcBef>
                <a:spcPts val="0"/>
              </a:spcBef>
            </a:pPr>
            <a:r>
              <a:rPr lang="en-US" sz="5400" b="1">
                <a:solidFill>
                  <a:schemeClr val="tx2"/>
                </a:solidFill>
              </a:rPr>
              <a:t>HBCU and MSI Skills to Win</a:t>
            </a:r>
            <a:endParaRPr lang="en-US" sz="4099" b="1">
              <a:solidFill>
                <a:schemeClr val="tx2"/>
              </a:solidFill>
              <a:ea typeface="Calibri Light" panose="020F0302020204030204"/>
              <a:cs typeface="Calibri Light" panose="020F0302020204030204"/>
            </a:endParaRPr>
          </a:p>
        </p:txBody>
      </p:sp>
      <p:sp>
        <p:nvSpPr>
          <p:cNvPr id="29" name="Subtitle 2">
            <a:extLst>
              <a:ext uri="{FF2B5EF4-FFF2-40B4-BE49-F238E27FC236}">
                <a16:creationId xmlns:a16="http://schemas.microsoft.com/office/drawing/2014/main" id="{CF690BD1-12DE-A0D4-343D-38789BABDAC1}"/>
              </a:ext>
            </a:extLst>
          </p:cNvPr>
          <p:cNvSpPr txBox="1">
            <a:spLocks/>
          </p:cNvSpPr>
          <p:nvPr/>
        </p:nvSpPr>
        <p:spPr>
          <a:xfrm>
            <a:off x="706583" y="1641764"/>
            <a:ext cx="11290532" cy="4613563"/>
          </a:xfrm>
          <a:prstGeom prst="rect">
            <a:avLst/>
          </a:prstGeom>
        </p:spPr>
        <p:txBody>
          <a:bodyPr vert="horz" lIns="91416" tIns="45708" rIns="91416" bIns="45708"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150000"/>
              </a:lnSpc>
            </a:pPr>
            <a:r>
              <a:rPr lang="en-US" sz="1999">
                <a:solidFill>
                  <a:schemeClr val="tx1"/>
                </a:solidFill>
                <a:ea typeface="+mj-lt"/>
                <a:cs typeface="+mj-lt"/>
              </a:rPr>
              <a:t>By attending this training, you confirm that you are either an NEA affiliate staff person or NEA member in good standing. The information you receive here is only for your use in your capacity as an NEA affiliate staff person or NEA member.</a:t>
            </a:r>
            <a:endParaRPr lang="en-US" sz="1999">
              <a:solidFill>
                <a:schemeClr val="tx1"/>
              </a:solidFill>
              <a:ea typeface="Calibri Light"/>
              <a:cs typeface="Calibri Light"/>
            </a:endParaRPr>
          </a:p>
          <a:p>
            <a:pPr>
              <a:lnSpc>
                <a:spcPct val="150000"/>
              </a:lnSpc>
            </a:pPr>
            <a:r>
              <a:rPr lang="en-US" sz="1999">
                <a:solidFill>
                  <a:schemeClr val="tx1"/>
                </a:solidFill>
                <a:ea typeface="+mj-lt"/>
                <a:cs typeface="+mj-lt"/>
              </a:rPr>
              <a:t>This presentation and its contents are confidential and may not be further distributed or passed on to any other person or published or reproduced, in whole or in part, by any medium or in any form, for any purpose unless written consent has been provided by Ellen Holmes.  Audio/video recording, copying of slides, and the use of AI note-taking tools are prohibited without the written consent from Kyle Serrette. Violation of these terms may result in legal action.</a:t>
            </a:r>
            <a:endParaRPr lang="en-US" sz="1999">
              <a:solidFill>
                <a:schemeClr val="tx1"/>
              </a:solidFill>
              <a:ea typeface="Calibri Light"/>
              <a:cs typeface="Calibri Light"/>
            </a:endParaRPr>
          </a:p>
          <a:p>
            <a:endParaRPr lang="en-US" sz="1999">
              <a:ea typeface="Calibri Light"/>
              <a:cs typeface="Calibri Light"/>
            </a:endParaRPr>
          </a:p>
        </p:txBody>
      </p:sp>
    </p:spTree>
    <p:extLst>
      <p:ext uri="{BB962C8B-B14F-4D97-AF65-F5344CB8AC3E}">
        <p14:creationId xmlns:p14="http://schemas.microsoft.com/office/powerpoint/2010/main" val="3663595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514A9B-3991-936F-50B0-8560616C923E}"/>
            </a:ext>
          </a:extLst>
        </p:cNvPr>
        <p:cNvGrpSpPr/>
        <p:nvPr/>
      </p:nvGrpSpPr>
      <p:grpSpPr>
        <a:xfrm>
          <a:off x="0" y="0"/>
          <a:ext cx="0" cy="0"/>
          <a:chOff x="0" y="0"/>
          <a:chExt cx="0" cy="0"/>
        </a:xfrm>
      </p:grpSpPr>
      <p:sp>
        <p:nvSpPr>
          <p:cNvPr id="23" name="Title 1">
            <a:extLst>
              <a:ext uri="{FF2B5EF4-FFF2-40B4-BE49-F238E27FC236}">
                <a16:creationId xmlns:a16="http://schemas.microsoft.com/office/drawing/2014/main" id="{FDB3D80D-367E-817D-DAF7-4120EF62C60E}"/>
              </a:ext>
            </a:extLst>
          </p:cNvPr>
          <p:cNvSpPr txBox="1">
            <a:spLocks/>
          </p:cNvSpPr>
          <p:nvPr/>
        </p:nvSpPr>
        <p:spPr>
          <a:xfrm>
            <a:off x="1726700" y="0"/>
            <a:ext cx="8419985" cy="918993"/>
          </a:xfrm>
          <a:prstGeom prst="rect">
            <a:avLst/>
          </a:prstGeom>
        </p:spPr>
        <p:txBody>
          <a:bodyPr vert="horz" lIns="91416" tIns="45708" rIns="91416" bIns="45708" rtlCol="0" anchor="b">
            <a:normAutofit fontScale="97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spcBef>
                <a:spcPts val="0"/>
              </a:spcBef>
            </a:pPr>
            <a:r>
              <a:rPr lang="en-US" sz="4899" b="1"/>
              <a:t> </a:t>
            </a:r>
            <a:r>
              <a:rPr lang="en-US" sz="4899" b="1">
                <a:solidFill>
                  <a:schemeClr val="tx2"/>
                </a:solidFill>
              </a:rPr>
              <a:t>NEA Standards of Conduct</a:t>
            </a:r>
            <a:endParaRPr lang="en-US" sz="4799">
              <a:solidFill>
                <a:schemeClr val="tx2"/>
              </a:solidFill>
            </a:endParaRPr>
          </a:p>
        </p:txBody>
      </p:sp>
      <p:sp>
        <p:nvSpPr>
          <p:cNvPr id="29" name="Subtitle 2">
            <a:extLst>
              <a:ext uri="{FF2B5EF4-FFF2-40B4-BE49-F238E27FC236}">
                <a16:creationId xmlns:a16="http://schemas.microsoft.com/office/drawing/2014/main" id="{B77E20EF-D3EF-7456-8365-66C46C688A73}"/>
              </a:ext>
            </a:extLst>
          </p:cNvPr>
          <p:cNvSpPr txBox="1">
            <a:spLocks/>
          </p:cNvSpPr>
          <p:nvPr/>
        </p:nvSpPr>
        <p:spPr>
          <a:xfrm>
            <a:off x="644236" y="981638"/>
            <a:ext cx="11268846" cy="4894724"/>
          </a:xfrm>
          <a:prstGeom prst="rect">
            <a:avLst/>
          </a:prstGeom>
          <a:ln>
            <a:noFill/>
          </a:ln>
        </p:spPr>
        <p:txBody>
          <a:bodyPr vert="horz" lIns="91416" tIns="45708" rIns="91416" bIns="45708"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150000"/>
              </a:lnSpc>
            </a:pPr>
            <a:r>
              <a:rPr lang="en-US" sz="2400">
                <a:solidFill>
                  <a:schemeClr val="tx1"/>
                </a:solidFill>
                <a:ea typeface="+mj-lt"/>
                <a:cs typeface="+mj-lt"/>
              </a:rPr>
              <a:t>NEA has adopted a Standard of Conduct Policy to ensure that all of our gatherings are welcoming to and free from discriminatory, harassing, or otherwise unacceptable behavior. Discrimination or harassment based on race, color, ethnicity, religion, sex, age, national origin, sexual orientation, disability, gender identity, or expression, or any other characteristic protected by law will not be tolerated. If you have experience any discriminatory or harassing behavior, please report the incident by emailing Ron "Duff" Martin (</a:t>
            </a:r>
            <a:r>
              <a:rPr lang="en-US" sz="2400">
                <a:solidFill>
                  <a:schemeClr val="tx1"/>
                </a:solidFill>
                <a:ea typeface="+mj-lt"/>
                <a:cs typeface="+mj-lt"/>
                <a:hlinkClick r:id="rId3">
                  <a:extLst>
                    <a:ext uri="{A12FA001-AC4F-418D-AE19-62706E023703}">
                      <ahyp:hlinkClr xmlns:ahyp="http://schemas.microsoft.com/office/drawing/2018/hyperlinkcolor" val="tx"/>
                    </a:ext>
                  </a:extLst>
                </a:hlinkClick>
              </a:rPr>
              <a:t>rmartin@nea.org</a:t>
            </a:r>
            <a:r>
              <a:rPr lang="en-US" sz="2400">
                <a:solidFill>
                  <a:schemeClr val="tx1"/>
                </a:solidFill>
                <a:ea typeface="+mj-lt"/>
                <a:cs typeface="+mj-lt"/>
              </a:rPr>
              <a:t>) and Gladys Marquez (</a:t>
            </a:r>
            <a:r>
              <a:rPr lang="en-US" sz="2400">
                <a:solidFill>
                  <a:schemeClr val="tx1"/>
                </a:solidFill>
                <a:ea typeface="+mj-lt"/>
                <a:cs typeface="+mj-lt"/>
                <a:hlinkClick r:id="rId4">
                  <a:extLst>
                    <a:ext uri="{A12FA001-AC4F-418D-AE19-62706E023703}">
                      <ahyp:hlinkClr xmlns:ahyp="http://schemas.microsoft.com/office/drawing/2018/hyperlinkcolor" val="tx"/>
                    </a:ext>
                  </a:extLst>
                </a:hlinkClick>
              </a:rPr>
              <a:t>gmarquez@nea.org</a:t>
            </a:r>
            <a:r>
              <a:rPr lang="en-US" sz="2400">
                <a:solidFill>
                  <a:schemeClr val="tx1"/>
                </a:solidFill>
                <a:ea typeface="+mj-lt"/>
                <a:cs typeface="+mj-lt"/>
              </a:rPr>
              <a:t>). Thank you for your commitment to ensuring a positive event for all. </a:t>
            </a:r>
            <a:endParaRPr lang="en-US" sz="2400">
              <a:solidFill>
                <a:schemeClr val="tx1"/>
              </a:solidFill>
              <a:ea typeface="Calibri Light"/>
              <a:cs typeface="Calibri Light"/>
            </a:endParaRPr>
          </a:p>
          <a:p>
            <a:pPr>
              <a:lnSpc>
                <a:spcPct val="100000"/>
              </a:lnSpc>
            </a:pPr>
            <a:endParaRPr lang="en-US" sz="2799">
              <a:solidFill>
                <a:schemeClr val="tx1"/>
              </a:solidFill>
              <a:ea typeface="Calibri Light"/>
              <a:cs typeface="Calibri Light"/>
            </a:endParaRPr>
          </a:p>
          <a:p>
            <a:endParaRPr lang="en-US" sz="1999">
              <a:ea typeface="Calibri Light"/>
              <a:cs typeface="Calibri Light"/>
            </a:endParaRPr>
          </a:p>
        </p:txBody>
      </p:sp>
    </p:spTree>
    <p:extLst>
      <p:ext uri="{BB962C8B-B14F-4D97-AF65-F5344CB8AC3E}">
        <p14:creationId xmlns:p14="http://schemas.microsoft.com/office/powerpoint/2010/main" val="30609795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10E6C-1697-4857-A9F2-C6FE5986C589}"/>
              </a:ext>
            </a:extLst>
          </p:cNvPr>
          <p:cNvSpPr>
            <a:spLocks noGrp="1"/>
          </p:cNvSpPr>
          <p:nvPr>
            <p:ph type="title"/>
          </p:nvPr>
        </p:nvSpPr>
        <p:spPr>
          <a:xfrm>
            <a:off x="727365" y="383470"/>
            <a:ext cx="9782801" cy="706437"/>
          </a:xfrm>
        </p:spPr>
        <p:txBody>
          <a:bodyPr>
            <a:noAutofit/>
          </a:bodyPr>
          <a:lstStyle/>
          <a:p>
            <a:pPr algn="ctr"/>
            <a:r>
              <a:rPr lang="en-US" sz="4800" b="1"/>
              <a:t>Honoring This Space</a:t>
            </a:r>
          </a:p>
        </p:txBody>
      </p:sp>
      <p:sp>
        <p:nvSpPr>
          <p:cNvPr id="3" name="Content Placeholder 2">
            <a:extLst>
              <a:ext uri="{FF2B5EF4-FFF2-40B4-BE49-F238E27FC236}">
                <a16:creationId xmlns:a16="http://schemas.microsoft.com/office/drawing/2014/main" id="{7248748C-D351-47FB-A208-AAAEB607FB3C}"/>
              </a:ext>
            </a:extLst>
          </p:cNvPr>
          <p:cNvSpPr>
            <a:spLocks noGrp="1"/>
          </p:cNvSpPr>
          <p:nvPr>
            <p:ph idx="1"/>
          </p:nvPr>
        </p:nvSpPr>
        <p:spPr>
          <a:xfrm>
            <a:off x="727365" y="1380853"/>
            <a:ext cx="10752156" cy="4458838"/>
          </a:xfrm>
        </p:spPr>
        <p:txBody>
          <a:bodyPr vert="horz" lIns="0" tIns="45708" rIns="0" bIns="45708" rtlCol="0" anchor="t">
            <a:noAutofit/>
          </a:bodyPr>
          <a:lstStyle/>
          <a:p>
            <a:pPr marL="0" indent="0">
              <a:lnSpc>
                <a:spcPct val="150000"/>
              </a:lnSpc>
              <a:buNone/>
            </a:pPr>
            <a:r>
              <a:rPr lang="en-US" sz="2400"/>
              <a:t>We begin by acknowledging that through a history of colonization and brutality, we are currently on the traditional lands stewarded by generations of indigenous people.</a:t>
            </a:r>
            <a:endParaRPr lang="en-US" sz="2400">
              <a:cs typeface="Calibri"/>
            </a:endParaRPr>
          </a:p>
          <a:p>
            <a:pPr marL="0" indent="0">
              <a:lnSpc>
                <a:spcPct val="150000"/>
              </a:lnSpc>
              <a:buNone/>
            </a:pPr>
            <a:r>
              <a:rPr lang="en-US" sz="2400">
                <a:cs typeface="Calibri"/>
              </a:rPr>
              <a:t>We honor these indigenous people, all elders, past, present, and emerging. We are called to learn and share these learnings about this tribal history, culture, and contributions that have been suppressed in the telling of the story of what we now call the United States of America.</a:t>
            </a:r>
          </a:p>
        </p:txBody>
      </p:sp>
    </p:spTree>
    <p:extLst>
      <p:ext uri="{BB962C8B-B14F-4D97-AF65-F5344CB8AC3E}">
        <p14:creationId xmlns:p14="http://schemas.microsoft.com/office/powerpoint/2010/main" val="2297483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16"/>
          <p:cNvSpPr txBox="1">
            <a:spLocks noGrp="1"/>
          </p:cNvSpPr>
          <p:nvPr>
            <p:ph type="title"/>
          </p:nvPr>
        </p:nvSpPr>
        <p:spPr>
          <a:xfrm>
            <a:off x="1074520" y="381000"/>
            <a:ext cx="3294280" cy="1371600"/>
          </a:xfrm>
        </p:spPr>
        <p:txBody>
          <a:bodyPr spcFirstLastPara="1" vert="horz" lIns="91440" tIns="45720" rIns="91440" bIns="45720" rtlCol="0" anchor="b" anchorCtr="0">
            <a:normAutofit/>
          </a:bodyPr>
          <a:lstStyle/>
          <a:p>
            <a:pPr algn="ctr">
              <a:lnSpc>
                <a:spcPct val="150000"/>
              </a:lnSpc>
              <a:spcBef>
                <a:spcPct val="0"/>
              </a:spcBef>
            </a:pPr>
            <a:r>
              <a:rPr lang="en-US" b="1">
                <a:solidFill>
                  <a:schemeClr val="accent3">
                    <a:lumMod val="75000"/>
                  </a:schemeClr>
                </a:solidFill>
              </a:rPr>
              <a:t>Our Invitation to YOU</a:t>
            </a:r>
          </a:p>
        </p:txBody>
      </p:sp>
      <p:pic>
        <p:nvPicPr>
          <p:cNvPr id="82" name="Google Shape;82;p16"/>
          <p:cNvPicPr preferRelativeResize="0"/>
          <p:nvPr/>
        </p:nvPicPr>
        <p:blipFill>
          <a:blip r:embed="rId3"/>
          <a:srcRect l="18049" r="6245" b="-1"/>
          <a:stretch>
            <a:fillRect/>
          </a:stretch>
        </p:blipFill>
        <p:spPr>
          <a:xfrm>
            <a:off x="5181600" y="482600"/>
            <a:ext cx="6197600" cy="5689600"/>
          </a:xfrm>
          <a:prstGeom prst="rect">
            <a:avLst/>
          </a:prstGeom>
          <a:noFill/>
        </p:spPr>
      </p:pic>
      <p:sp>
        <p:nvSpPr>
          <p:cNvPr id="81" name="Google Shape;81;p16"/>
          <p:cNvSpPr txBox="1">
            <a:spLocks noGrp="1"/>
          </p:cNvSpPr>
          <p:nvPr>
            <p:ph type="body" sz="half" idx="2"/>
          </p:nvPr>
        </p:nvSpPr>
        <p:spPr>
          <a:xfrm>
            <a:off x="812799" y="1828799"/>
            <a:ext cx="3772079" cy="4765183"/>
          </a:xfrm>
        </p:spPr>
        <p:txBody>
          <a:bodyPr spcFirstLastPara="1" vert="horz" lIns="91440" tIns="45720" rIns="91440" bIns="45720" rtlCol="0" anchorCtr="0">
            <a:normAutofit lnSpcReduction="10000"/>
          </a:bodyPr>
          <a:lstStyle/>
          <a:p>
            <a:pPr marL="512051" indent="-228600">
              <a:lnSpc>
                <a:spcPct val="150000"/>
              </a:lnSpc>
              <a:spcAft>
                <a:spcPts val="267"/>
              </a:spcAft>
              <a:buSzPts val="1900"/>
              <a:buFont typeface="Arial" panose="020B0604020202020204" pitchFamily="34" charset="0"/>
              <a:buChar char="•"/>
            </a:pPr>
            <a:r>
              <a:rPr lang="en-US" b="1">
                <a:solidFill>
                  <a:schemeClr val="accent3">
                    <a:lumMod val="75000"/>
                  </a:schemeClr>
                </a:solidFill>
              </a:rPr>
              <a:t>Be present in this space</a:t>
            </a:r>
          </a:p>
          <a:p>
            <a:pPr marL="512051" indent="-228600">
              <a:lnSpc>
                <a:spcPct val="150000"/>
              </a:lnSpc>
              <a:spcAft>
                <a:spcPts val="267"/>
              </a:spcAft>
              <a:buSzPts val="1900"/>
              <a:buFont typeface="Arial" panose="020B0604020202020204" pitchFamily="34" charset="0"/>
              <a:buChar char="•"/>
            </a:pPr>
            <a:r>
              <a:rPr lang="en-US" b="1">
                <a:solidFill>
                  <a:schemeClr val="accent3">
                    <a:lumMod val="75000"/>
                  </a:schemeClr>
                </a:solidFill>
              </a:rPr>
              <a:t>Listen with curiosity</a:t>
            </a:r>
          </a:p>
          <a:p>
            <a:pPr marL="512051" indent="-228600">
              <a:lnSpc>
                <a:spcPct val="150000"/>
              </a:lnSpc>
              <a:spcAft>
                <a:spcPts val="267"/>
              </a:spcAft>
              <a:buSzPts val="1900"/>
              <a:buFont typeface="Arial" panose="020B0604020202020204" pitchFamily="34" charset="0"/>
              <a:buChar char="•"/>
            </a:pPr>
            <a:r>
              <a:rPr lang="en-US" b="1">
                <a:solidFill>
                  <a:schemeClr val="accent3">
                    <a:lumMod val="75000"/>
                  </a:schemeClr>
                </a:solidFill>
              </a:rPr>
              <a:t>Take care of yourself</a:t>
            </a:r>
          </a:p>
          <a:p>
            <a:pPr marL="512051" indent="-228600">
              <a:lnSpc>
                <a:spcPct val="150000"/>
              </a:lnSpc>
              <a:spcAft>
                <a:spcPts val="267"/>
              </a:spcAft>
              <a:buSzPts val="1900"/>
              <a:buFont typeface="Arial" panose="020B0604020202020204" pitchFamily="34" charset="0"/>
              <a:buChar char="•"/>
            </a:pPr>
            <a:r>
              <a:rPr lang="en-US" b="1">
                <a:solidFill>
                  <a:schemeClr val="accent3">
                    <a:lumMod val="75000"/>
                  </a:schemeClr>
                </a:solidFill>
              </a:rPr>
              <a:t>Be willing to engage in this work with yourself and others</a:t>
            </a:r>
          </a:p>
          <a:p>
            <a:pPr marL="512051" indent="-228600">
              <a:lnSpc>
                <a:spcPct val="150000"/>
              </a:lnSpc>
              <a:spcAft>
                <a:spcPts val="267"/>
              </a:spcAft>
              <a:buSzPts val="1900"/>
              <a:buFont typeface="Arial" panose="020B0604020202020204" pitchFamily="34" charset="0"/>
              <a:buChar char="•"/>
            </a:pPr>
            <a:r>
              <a:rPr lang="en-US" b="1">
                <a:solidFill>
                  <a:schemeClr val="accent3">
                    <a:lumMod val="75000"/>
                  </a:schemeClr>
                </a:solidFill>
              </a:rPr>
              <a:t>Leave with a new perspective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sp>
        <p:nvSpPr>
          <p:cNvPr id="10" name="Title 9">
            <a:extLst>
              <a:ext uri="{FF2B5EF4-FFF2-40B4-BE49-F238E27FC236}">
                <a16:creationId xmlns:a16="http://schemas.microsoft.com/office/drawing/2014/main" id="{6BC97715-085F-78B3-B7A5-86FFF17E2741}"/>
              </a:ext>
            </a:extLst>
          </p:cNvPr>
          <p:cNvSpPr>
            <a:spLocks noGrp="1"/>
          </p:cNvSpPr>
          <p:nvPr>
            <p:ph type="title" idx="4294967295"/>
          </p:nvPr>
        </p:nvSpPr>
        <p:spPr>
          <a:xfrm>
            <a:off x="3324143" y="0"/>
            <a:ext cx="5754688" cy="811213"/>
          </a:xfrm>
        </p:spPr>
        <p:txBody>
          <a:bodyPr/>
          <a:lstStyle/>
          <a:p>
            <a:r>
              <a:rPr lang="en-US" b="1">
                <a:solidFill>
                  <a:schemeClr val="bg2">
                    <a:lumMod val="25000"/>
                  </a:schemeClr>
                </a:solidFill>
              </a:rPr>
              <a:t>Meet Your Facilitators</a:t>
            </a:r>
          </a:p>
        </p:txBody>
      </p:sp>
      <p:sp>
        <p:nvSpPr>
          <p:cNvPr id="13" name="TextBox 12">
            <a:extLst>
              <a:ext uri="{FF2B5EF4-FFF2-40B4-BE49-F238E27FC236}">
                <a16:creationId xmlns:a16="http://schemas.microsoft.com/office/drawing/2014/main" id="{1BD0A026-3D6C-09C8-4033-521D1E814E65}"/>
              </a:ext>
            </a:extLst>
          </p:cNvPr>
          <p:cNvSpPr txBox="1"/>
          <p:nvPr/>
        </p:nvSpPr>
        <p:spPr>
          <a:xfrm>
            <a:off x="3717043" y="1379842"/>
            <a:ext cx="4258429" cy="3793346"/>
          </a:xfrm>
          <a:prstGeom prst="rect">
            <a:avLst/>
          </a:prstGeom>
          <a:noFill/>
        </p:spPr>
        <p:txBody>
          <a:bodyPr wrap="square">
            <a:spAutoFit/>
          </a:bodyPr>
          <a:lstStyle/>
          <a:p>
            <a:pPr algn="ctr">
              <a:spcBef>
                <a:spcPts val="1600"/>
              </a:spcBef>
              <a:buClr>
                <a:schemeClr val="dk2"/>
              </a:buClr>
              <a:buSzPts val="1100"/>
            </a:pPr>
            <a:r>
              <a:rPr lang="en-US" sz="2400" b="1">
                <a:solidFill>
                  <a:schemeClr val="accent4">
                    <a:lumMod val="50000"/>
                  </a:schemeClr>
                </a:solidFill>
              </a:rPr>
              <a:t>Siala Ene II</a:t>
            </a:r>
          </a:p>
          <a:p>
            <a:pPr algn="ctr">
              <a:spcBef>
                <a:spcPts val="1600"/>
              </a:spcBef>
              <a:buClr>
                <a:schemeClr val="dk2"/>
              </a:buClr>
              <a:buSzPts val="1100"/>
            </a:pPr>
            <a:r>
              <a:rPr lang="en-US" sz="2400" b="1">
                <a:solidFill>
                  <a:schemeClr val="accent4">
                    <a:lumMod val="50000"/>
                  </a:schemeClr>
                </a:solidFill>
              </a:rPr>
              <a:t>(she/her/hers)</a:t>
            </a:r>
          </a:p>
          <a:p>
            <a:pPr algn="ctr">
              <a:spcBef>
                <a:spcPts val="1600"/>
              </a:spcBef>
              <a:spcAft>
                <a:spcPts val="1600"/>
              </a:spcAft>
              <a:buClr>
                <a:schemeClr val="dk2"/>
              </a:buClr>
              <a:buSzPts val="1100"/>
            </a:pPr>
            <a:r>
              <a:rPr lang="en-US" sz="2400" b="1">
                <a:solidFill>
                  <a:schemeClr val="accent4">
                    <a:lumMod val="50000"/>
                  </a:schemeClr>
                </a:solidFill>
              </a:rPr>
              <a:t>Central State University</a:t>
            </a:r>
          </a:p>
          <a:p>
            <a:pPr algn="ctr" defTabSz="609585">
              <a:spcAft>
                <a:spcPts val="1333"/>
              </a:spcAft>
            </a:pPr>
            <a:endParaRPr lang="en-US" sz="2400" b="1">
              <a:solidFill>
                <a:schemeClr val="bg2">
                  <a:lumMod val="25000"/>
                </a:schemeClr>
              </a:solidFill>
            </a:endParaRPr>
          </a:p>
          <a:p>
            <a:pPr algn="ctr" defTabSz="609585">
              <a:spcAft>
                <a:spcPts val="1333"/>
              </a:spcAft>
            </a:pPr>
            <a:r>
              <a:rPr lang="en-US" sz="2400" b="1">
                <a:solidFill>
                  <a:schemeClr val="accent3">
                    <a:lumMod val="50000"/>
                  </a:schemeClr>
                </a:solidFill>
              </a:rPr>
              <a:t>Dr. Taraja Shephard Allen</a:t>
            </a:r>
          </a:p>
          <a:p>
            <a:pPr algn="ctr" defTabSz="609585">
              <a:spcAft>
                <a:spcPts val="1333"/>
              </a:spcAft>
            </a:pPr>
            <a:r>
              <a:rPr lang="en-US" sz="2400" b="1">
                <a:solidFill>
                  <a:schemeClr val="accent3">
                    <a:lumMod val="50000"/>
                  </a:schemeClr>
                </a:solidFill>
              </a:rPr>
              <a:t>(she/her/hers)</a:t>
            </a:r>
          </a:p>
          <a:p>
            <a:pPr algn="ctr" defTabSz="609585">
              <a:spcAft>
                <a:spcPts val="1333"/>
              </a:spcAft>
            </a:pPr>
            <a:r>
              <a:rPr lang="en-US" sz="2400" b="1">
                <a:solidFill>
                  <a:schemeClr val="accent3">
                    <a:lumMod val="50000"/>
                  </a:schemeClr>
                </a:solidFill>
              </a:rPr>
              <a:t>OEA Membership Consultant</a:t>
            </a:r>
          </a:p>
        </p:txBody>
      </p:sp>
      <p:pic>
        <p:nvPicPr>
          <p:cNvPr id="2" name="Picture 1" descr="A person wearing glasses and a jacket&#10;&#10;AI-generated content may be incorrect.">
            <a:extLst>
              <a:ext uri="{FF2B5EF4-FFF2-40B4-BE49-F238E27FC236}">
                <a16:creationId xmlns:a16="http://schemas.microsoft.com/office/drawing/2014/main" id="{1CDAEAD0-34D5-3E3D-9E7A-6E95F146A838}"/>
              </a:ext>
            </a:extLst>
          </p:cNvPr>
          <p:cNvPicPr>
            <a:picLocks noChangeAspect="1"/>
          </p:cNvPicPr>
          <p:nvPr/>
        </p:nvPicPr>
        <p:blipFill>
          <a:blip r:embed="rId3">
            <a:extLst>
              <a:ext uri="{28A0092B-C50C-407E-A947-70E740481C1C}">
                <a14:useLocalDpi xmlns:a14="http://schemas.microsoft.com/office/drawing/2010/main" val="0"/>
              </a:ext>
            </a:extLst>
          </a:blip>
          <a:srcRect t="-1" b="-191"/>
          <a:stretch>
            <a:fillRect/>
          </a:stretch>
        </p:blipFill>
        <p:spPr>
          <a:xfrm>
            <a:off x="8474958" y="3154091"/>
            <a:ext cx="2368182" cy="3554606"/>
          </a:xfrm>
          <a:prstGeom prst="rect">
            <a:avLst/>
          </a:prstGeom>
        </p:spPr>
      </p:pic>
      <p:pic>
        <p:nvPicPr>
          <p:cNvPr id="3" name="Picture 2">
            <a:extLst>
              <a:ext uri="{FF2B5EF4-FFF2-40B4-BE49-F238E27FC236}">
                <a16:creationId xmlns:a16="http://schemas.microsoft.com/office/drawing/2014/main" id="{2D7AE559-9196-6ABD-EAE6-39A3F871ECDD}"/>
              </a:ext>
            </a:extLst>
          </p:cNvPr>
          <p:cNvPicPr>
            <a:picLocks noChangeAspect="1"/>
          </p:cNvPicPr>
          <p:nvPr/>
        </p:nvPicPr>
        <p:blipFill>
          <a:blip r:embed="rId4">
            <a:clrChange>
              <a:clrFrom>
                <a:srgbClr val="E9E7F0"/>
              </a:clrFrom>
              <a:clrTo>
                <a:srgbClr val="E9E7F0">
                  <a:alpha val="0"/>
                </a:srgbClr>
              </a:clrTo>
            </a:clrChange>
            <a:extLst>
              <a:ext uri="{BEBA8EAE-BF5A-486C-A8C5-ECC9F3942E4B}">
                <a14:imgProps xmlns:a14="http://schemas.microsoft.com/office/drawing/2010/main">
                  <a14:imgLayer r:embed="rId5">
                    <a14:imgEffect>
                      <a14:brightnessContrast contrast="40000"/>
                    </a14:imgEffect>
                  </a14:imgLayer>
                </a14:imgProps>
              </a:ext>
            </a:extLst>
          </a:blip>
          <a:srcRect t="2608" b="4130"/>
          <a:stretch>
            <a:fillRect/>
          </a:stretch>
        </p:blipFill>
        <p:spPr>
          <a:xfrm>
            <a:off x="1128785" y="960516"/>
            <a:ext cx="2195358" cy="3641726"/>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8"/>
          <p:cNvSpPr txBox="1">
            <a:spLocks noGrp="1"/>
          </p:cNvSpPr>
          <p:nvPr>
            <p:ph type="title"/>
          </p:nvPr>
        </p:nvSpPr>
        <p:spPr>
          <a:xfrm>
            <a:off x="1593852" y="177801"/>
            <a:ext cx="9785349" cy="1239837"/>
          </a:xfrm>
        </p:spPr>
        <p:txBody>
          <a:bodyPr spcFirstLastPara="1" vert="horz" lIns="91440" tIns="45720" rIns="91440" bIns="45720" rtlCol="0" anchor="b" anchorCtr="0">
            <a:normAutofit/>
          </a:bodyPr>
          <a:lstStyle/>
          <a:p>
            <a:r>
              <a:rPr lang="en-US"/>
              <a:t>Session objectives:</a:t>
            </a:r>
            <a:endParaRPr lang="en-US">
              <a:highlight>
                <a:srgbClr val="FF0000"/>
              </a:highlight>
            </a:endParaRPr>
          </a:p>
        </p:txBody>
      </p:sp>
      <p:sp>
        <p:nvSpPr>
          <p:cNvPr id="3" name="TextBox 2">
            <a:extLst>
              <a:ext uri="{FF2B5EF4-FFF2-40B4-BE49-F238E27FC236}">
                <a16:creationId xmlns:a16="http://schemas.microsoft.com/office/drawing/2014/main" id="{2B8AB3A1-D2BE-6CD3-A582-738EDEEAEF01}"/>
              </a:ext>
            </a:extLst>
          </p:cNvPr>
          <p:cNvSpPr txBox="1"/>
          <p:nvPr/>
        </p:nvSpPr>
        <p:spPr>
          <a:xfrm>
            <a:off x="1593852" y="1600200"/>
            <a:ext cx="9785349" cy="4572000"/>
          </a:xfrm>
          <a:prstGeom prst="rect">
            <a:avLst/>
          </a:prstGeom>
        </p:spPr>
        <p:txBody>
          <a:bodyPr vert="horz" lIns="91440" tIns="45720" rIns="91440" bIns="45720" rtlCol="0">
            <a:normAutofit fontScale="92500" lnSpcReduction="20000"/>
          </a:bodyPr>
          <a:lstStyle/>
          <a:p>
            <a:pPr marL="246888" indent="-246888">
              <a:lnSpc>
                <a:spcPct val="150000"/>
              </a:lnSpc>
              <a:spcBef>
                <a:spcPts val="1400"/>
              </a:spcBef>
              <a:buFont typeface="Euphemia" pitchFamily="34" charset="0"/>
              <a:buChar char="›"/>
            </a:pPr>
            <a:r>
              <a:rPr lang="en-US" sz="2800"/>
              <a:t>Today we will learn about issues of racial, social, and economic injustice within the education system and how it negatively impacts already underserved or marginalized populations. </a:t>
            </a:r>
          </a:p>
          <a:p>
            <a:pPr marL="246888" indent="-246888">
              <a:lnSpc>
                <a:spcPct val="150000"/>
              </a:lnSpc>
              <a:spcBef>
                <a:spcPts val="1400"/>
              </a:spcBef>
              <a:spcAft>
                <a:spcPts val="1600"/>
              </a:spcAft>
              <a:buFont typeface="Euphemia" pitchFamily="34" charset="0"/>
              <a:buChar char="›"/>
            </a:pPr>
            <a:r>
              <a:rPr lang="en-US" sz="2800"/>
              <a:t>We will discuss the </a:t>
            </a:r>
            <a:r>
              <a:rPr lang="en-US" sz="2800" i="1"/>
              <a:t>Equity Lens Framework</a:t>
            </a:r>
            <a:r>
              <a:rPr lang="en-US" sz="2800"/>
              <a:t> and how to use this assessment tool for decision making around programs, policies, and practices to ensure all students, faculty and staff have equal opportunities for success. </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23"/>
          <p:cNvSpPr txBox="1">
            <a:spLocks noGrp="1"/>
          </p:cNvSpPr>
          <p:nvPr>
            <p:ph type="title"/>
          </p:nvPr>
        </p:nvSpPr>
        <p:spPr>
          <a:xfrm>
            <a:off x="693307" y="78636"/>
            <a:ext cx="7605566" cy="847435"/>
          </a:xfrm>
        </p:spPr>
        <p:txBody>
          <a:bodyPr spcFirstLastPara="1" vert="horz" lIns="91440" tIns="45720" rIns="91440" bIns="45720" rtlCol="0" anchor="b" anchorCtr="0">
            <a:normAutofit/>
          </a:bodyPr>
          <a:lstStyle/>
          <a:p>
            <a:pPr lvl="0" eaLnBrk="0" fontAlgn="base" hangingPunct="0">
              <a:lnSpc>
                <a:spcPct val="100000"/>
              </a:lnSpc>
              <a:spcAft>
                <a:spcPct val="0"/>
              </a:spcAft>
            </a:pPr>
            <a:r>
              <a:rPr lang="en-US" altLang="en-US" b="1">
                <a:solidFill>
                  <a:srgbClr val="000000"/>
                </a:solidFill>
                <a:latin typeface="Arial" panose="020B0604020202020204" pitchFamily="34" charset="0"/>
              </a:rPr>
              <a:t>Equity: Clear Definitions</a:t>
            </a:r>
          </a:p>
        </p:txBody>
      </p:sp>
      <p:sp>
        <p:nvSpPr>
          <p:cNvPr id="2" name="Rectangle 1">
            <a:extLst>
              <a:ext uri="{FF2B5EF4-FFF2-40B4-BE49-F238E27FC236}">
                <a16:creationId xmlns:a16="http://schemas.microsoft.com/office/drawing/2014/main" id="{59040F97-E7CF-608C-728D-89EC93A898E1}"/>
              </a:ext>
            </a:extLst>
          </p:cNvPr>
          <p:cNvSpPr>
            <a:spLocks noChangeArrowheads="1"/>
          </p:cNvSpPr>
          <p:nvPr/>
        </p:nvSpPr>
        <p:spPr bwMode="auto">
          <a:xfrm>
            <a:off x="693307" y="1089898"/>
            <a:ext cx="10678738" cy="46782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200000"/>
              </a:lnSpc>
              <a:spcBef>
                <a:spcPct val="0"/>
              </a:spcBef>
              <a:spcAft>
                <a:spcPct val="0"/>
              </a:spcAft>
              <a:buClrTx/>
              <a:buSzTx/>
              <a:buFontTx/>
              <a:buChar char="•"/>
              <a:tabLst/>
            </a:pPr>
            <a:r>
              <a:rPr kumimoji="0" lang="en-US" altLang="en-US" sz="2000" b="1" i="0" u="none" strike="noStrike" cap="none" normalizeH="0" baseline="0">
                <a:ln>
                  <a:noFill/>
                </a:ln>
                <a:solidFill>
                  <a:srgbClr val="000000"/>
                </a:solidFill>
                <a:effectLst/>
              </a:rPr>
              <a:t>Fair Treatment: </a:t>
            </a:r>
            <a:r>
              <a:rPr kumimoji="0" lang="en-US" altLang="en-US" sz="2000" i="0" u="none" strike="noStrike" cap="none" normalizeH="0" baseline="0">
                <a:ln>
                  <a:noFill/>
                </a:ln>
                <a:solidFill>
                  <a:srgbClr val="000000"/>
                </a:solidFill>
                <a:effectLst/>
              </a:rPr>
              <a:t>Ensuring all individuals are treated justly and without discrimination, while respecting their unique differences.</a:t>
            </a:r>
          </a:p>
          <a:p>
            <a:pPr marL="0" marR="0" lvl="0" indent="0" algn="l" defTabSz="914400" rtl="0" eaLnBrk="0" fontAlgn="base" latinLnBrk="0" hangingPunct="0">
              <a:lnSpc>
                <a:spcPct val="200000"/>
              </a:lnSpc>
              <a:spcBef>
                <a:spcPct val="0"/>
              </a:spcBef>
              <a:spcAft>
                <a:spcPct val="0"/>
              </a:spcAft>
              <a:buClrTx/>
              <a:buSzTx/>
              <a:buFontTx/>
              <a:buChar char="•"/>
              <a:tabLst/>
            </a:pPr>
            <a:r>
              <a:rPr kumimoji="0" lang="en-US" altLang="en-US" sz="2000" b="1" i="0" u="none" strike="noStrike" cap="none" normalizeH="0" baseline="0">
                <a:ln>
                  <a:noFill/>
                </a:ln>
                <a:solidFill>
                  <a:srgbClr val="000000"/>
                </a:solidFill>
                <a:effectLst/>
              </a:rPr>
              <a:t>Needs-Based Support: </a:t>
            </a:r>
            <a:r>
              <a:rPr kumimoji="0" lang="en-US" altLang="en-US" sz="2000" i="0" u="none" strike="noStrike" cap="none" normalizeH="0" baseline="0">
                <a:ln>
                  <a:noFill/>
                </a:ln>
                <a:solidFill>
                  <a:srgbClr val="000000"/>
                </a:solidFill>
                <a:effectLst/>
              </a:rPr>
              <a:t>Providing each person with what they need to succeed, considering their circumstances and rights.</a:t>
            </a:r>
          </a:p>
          <a:p>
            <a:pPr marL="0" marR="0" lvl="0" indent="0" algn="l" defTabSz="914400" rtl="0" eaLnBrk="0" fontAlgn="base" latinLnBrk="0" hangingPunct="0">
              <a:lnSpc>
                <a:spcPct val="200000"/>
              </a:lnSpc>
              <a:spcBef>
                <a:spcPct val="0"/>
              </a:spcBef>
              <a:spcAft>
                <a:spcPct val="0"/>
              </a:spcAft>
              <a:buClrTx/>
              <a:buSzTx/>
              <a:buFontTx/>
              <a:buChar char="•"/>
              <a:tabLst/>
            </a:pPr>
            <a:r>
              <a:rPr kumimoji="0" lang="en-US" altLang="en-US" sz="2000" b="1" i="0" u="none" strike="noStrike" cap="none" normalizeH="0" baseline="0">
                <a:ln>
                  <a:noFill/>
                </a:ln>
                <a:solidFill>
                  <a:srgbClr val="000000"/>
                </a:solidFill>
                <a:effectLst/>
              </a:rPr>
              <a:t>Opportunity for All: </a:t>
            </a:r>
            <a:r>
              <a:rPr kumimoji="0" lang="en-US" altLang="en-US" sz="2000" i="0" u="none" strike="noStrike" cap="none" normalizeH="0" baseline="0">
                <a:ln>
                  <a:noFill/>
                </a:ln>
                <a:solidFill>
                  <a:srgbClr val="000000"/>
                </a:solidFill>
                <a:effectLst/>
              </a:rPr>
              <a:t>Removing barriers that limit full participation and development.</a:t>
            </a:r>
          </a:p>
          <a:p>
            <a:pPr marL="0" marR="0" lvl="0" indent="0" algn="l" defTabSz="914400" rtl="0" eaLnBrk="0" fontAlgn="base" latinLnBrk="0" hangingPunct="0">
              <a:lnSpc>
                <a:spcPct val="200000"/>
              </a:lnSpc>
              <a:spcBef>
                <a:spcPct val="0"/>
              </a:spcBef>
              <a:spcAft>
                <a:spcPct val="0"/>
              </a:spcAft>
              <a:buClrTx/>
              <a:buSzTx/>
              <a:buFontTx/>
              <a:buChar char="•"/>
              <a:tabLst/>
            </a:pPr>
            <a:r>
              <a:rPr kumimoji="0" lang="en-US" altLang="en-US" sz="2000" b="1" i="0" u="none" strike="noStrike" cap="none" normalizeH="0" baseline="0">
                <a:ln>
                  <a:noFill/>
                </a:ln>
                <a:solidFill>
                  <a:srgbClr val="000000"/>
                </a:solidFill>
                <a:effectLst/>
              </a:rPr>
              <a:t>Balanced Decisions: </a:t>
            </a:r>
            <a:r>
              <a:rPr kumimoji="0" lang="en-US" altLang="en-US" sz="2000" i="0" u="none" strike="noStrike" cap="none" normalizeH="0" baseline="0">
                <a:ln>
                  <a:noFill/>
                </a:ln>
                <a:solidFill>
                  <a:srgbClr val="000000"/>
                </a:solidFill>
                <a:effectLst/>
              </a:rPr>
              <a:t>Distributing resources and benefits fairly, guided by social justice principles.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Online Media 3" descr="Equity Vs  Equality">
            <a:hlinkClick r:id="" action="ppaction://media"/>
            <a:extLst>
              <a:ext uri="{FF2B5EF4-FFF2-40B4-BE49-F238E27FC236}">
                <a16:creationId xmlns:a16="http://schemas.microsoft.com/office/drawing/2014/main" id="{0638850C-74C7-7B4D-220C-1AEAAB729084}"/>
              </a:ext>
            </a:extLst>
          </p:cNvPr>
          <p:cNvPicPr>
            <a:picLocks noRot="1" noChangeAspect="1"/>
          </p:cNvPicPr>
          <p:nvPr>
            <a:videoFile r:link="rId1"/>
          </p:nvPr>
        </p:nvPicPr>
        <p:blipFill>
          <a:blip r:embed="rId4"/>
          <a:stretch>
            <a:fillRect/>
          </a:stretch>
        </p:blipFill>
        <p:spPr>
          <a:xfrm>
            <a:off x="1165853" y="643467"/>
            <a:ext cx="9661474" cy="5458733"/>
          </a:xfrm>
          <a:prstGeom prst="rect">
            <a:avLst/>
          </a:prstGeom>
        </p:spPr>
      </p:pic>
    </p:spTree>
    <p:extLst>
      <p:ext uri="{BB962C8B-B14F-4D97-AF65-F5344CB8AC3E}">
        <p14:creationId xmlns:p14="http://schemas.microsoft.com/office/powerpoint/2010/main" val="32073114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9" name="Google Shape;119;p22"/>
          <p:cNvSpPr txBox="1">
            <a:spLocks noGrp="1"/>
          </p:cNvSpPr>
          <p:nvPr>
            <p:ph type="title"/>
          </p:nvPr>
        </p:nvSpPr>
        <p:spPr>
          <a:xfrm>
            <a:off x="1593852" y="177801"/>
            <a:ext cx="9785349" cy="1239837"/>
          </a:xfrm>
        </p:spPr>
        <p:txBody>
          <a:bodyPr spcFirstLastPara="1" vert="horz" lIns="91440" tIns="45720" rIns="91440" bIns="45720" rtlCol="0" anchor="b" anchorCtr="0">
            <a:normAutofit/>
          </a:bodyPr>
          <a:lstStyle/>
          <a:p>
            <a:r>
              <a:rPr lang="en-US"/>
              <a:t>What Do You Notice?</a:t>
            </a:r>
            <a:endParaRPr lang="en-US" kern="1200" cap="all"/>
          </a:p>
        </p:txBody>
      </p:sp>
      <p:pic>
        <p:nvPicPr>
          <p:cNvPr id="118" name="Google Shape;118;p22"/>
          <p:cNvPicPr preferRelativeResize="0"/>
          <p:nvPr/>
        </p:nvPicPr>
        <p:blipFill rotWithShape="1">
          <a:blip r:embed="rId3"/>
          <a:srcRect l="1661" t="17721" r="5107" b="3117"/>
          <a:stretch/>
        </p:blipFill>
        <p:spPr>
          <a:xfrm>
            <a:off x="1700202" y="1600200"/>
            <a:ext cx="9572648" cy="4572000"/>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pic>
        <p:nvPicPr>
          <p:cNvPr id="3074" name="Picture 2" descr="EQUITY VS EQUALITY IN FASD - NOFASD Australia">
            <a:extLst>
              <a:ext uri="{FF2B5EF4-FFF2-40B4-BE49-F238E27FC236}">
                <a16:creationId xmlns:a16="http://schemas.microsoft.com/office/drawing/2014/main" id="{2FBF7DAF-8733-19C3-62F6-73E6D4EBE4E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 t="3646" r="-4" b="-207"/>
          <a:stretch>
            <a:fillRect/>
          </a:stretch>
        </p:blipFill>
        <p:spPr bwMode="auto">
          <a:xfrm>
            <a:off x="3149599" y="135467"/>
            <a:ext cx="6400801" cy="618065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2" name="Google Shape;132;p24"/>
          <p:cNvSpPr txBox="1">
            <a:spLocks noGrp="1"/>
          </p:cNvSpPr>
          <p:nvPr>
            <p:ph type="title"/>
          </p:nvPr>
        </p:nvSpPr>
        <p:spPr>
          <a:xfrm>
            <a:off x="1074520" y="338070"/>
            <a:ext cx="3294280" cy="1838460"/>
          </a:xfrm>
        </p:spPr>
        <p:txBody>
          <a:bodyPr spcFirstLastPara="1" vert="horz" lIns="91440" tIns="45720" rIns="91440" bIns="45720" rtlCol="0" anchor="b" anchorCtr="0">
            <a:normAutofit fontScale="90000"/>
          </a:bodyPr>
          <a:lstStyle/>
          <a:p>
            <a:pPr algn="ctr">
              <a:lnSpc>
                <a:spcPct val="150000"/>
              </a:lnSpc>
              <a:spcBef>
                <a:spcPct val="0"/>
              </a:spcBef>
            </a:pPr>
            <a:r>
              <a:rPr lang="en-US" sz="2600" b="1">
                <a:solidFill>
                  <a:schemeClr val="accent3">
                    <a:lumMod val="75000"/>
                  </a:schemeClr>
                </a:solidFill>
              </a:rPr>
              <a:t>Who are Impacted by Systems of Inequity?</a:t>
            </a:r>
          </a:p>
          <a:p>
            <a:pPr>
              <a:spcBef>
                <a:spcPct val="0"/>
              </a:spcBef>
            </a:pPr>
            <a:endParaRPr lang="en-US" sz="2600"/>
          </a:p>
        </p:txBody>
      </p:sp>
      <p:pic>
        <p:nvPicPr>
          <p:cNvPr id="3" name="Google Shape;131;p24" descr="A circular chart with different colored text&#10;&#10;AI-generated content may be incorrect.">
            <a:extLst>
              <a:ext uri="{FF2B5EF4-FFF2-40B4-BE49-F238E27FC236}">
                <a16:creationId xmlns:a16="http://schemas.microsoft.com/office/drawing/2014/main" id="{229C75DB-AAED-1C94-B30E-4814E0DE0050}"/>
              </a:ext>
            </a:extLst>
          </p:cNvPr>
          <p:cNvPicPr preferRelativeResize="0">
            <a:picLocks noGrp="1"/>
          </p:cNvPicPr>
          <p:nvPr>
            <p:ph idx="1"/>
          </p:nvPr>
        </p:nvPicPr>
        <p:blipFill rotWithShape="1">
          <a:blip r:embed="rId3"/>
          <a:srcRect t="1314"/>
          <a:stretch>
            <a:fillRect/>
          </a:stretch>
        </p:blipFill>
        <p:spPr>
          <a:xfrm>
            <a:off x="4893970" y="80493"/>
            <a:ext cx="6959363" cy="6697014"/>
          </a:xfrm>
          <a:prstGeom prst="rect">
            <a:avLst/>
          </a:prstGeom>
          <a:noFill/>
          <a:ln w="19050">
            <a:solidFill>
              <a:schemeClr val="bg1"/>
            </a:solidFill>
          </a:ln>
        </p:spPr>
      </p:pic>
      <p:sp>
        <p:nvSpPr>
          <p:cNvPr id="130" name="Google Shape;130;p24"/>
          <p:cNvSpPr txBox="1">
            <a:spLocks noGrp="1"/>
          </p:cNvSpPr>
          <p:nvPr>
            <p:ph type="body" sz="half" idx="2"/>
          </p:nvPr>
        </p:nvSpPr>
        <p:spPr>
          <a:xfrm>
            <a:off x="1074520" y="2176530"/>
            <a:ext cx="3294280" cy="4343400"/>
          </a:xfrm>
        </p:spPr>
        <p:txBody>
          <a:bodyPr spcFirstLastPara="1" vert="horz" lIns="91440" tIns="45720" rIns="91440" bIns="45720" rtlCol="0" anchorCtr="0">
            <a:normAutofit/>
          </a:bodyPr>
          <a:lstStyle/>
          <a:p>
            <a:pPr marL="0" indent="0">
              <a:lnSpc>
                <a:spcPct val="150000"/>
              </a:lnSpc>
              <a:buNone/>
            </a:pPr>
            <a:r>
              <a:rPr lang="en-US" b="1">
                <a:solidFill>
                  <a:schemeClr val="accent3">
                    <a:lumMod val="75000"/>
                  </a:schemeClr>
                </a:solidFill>
              </a:rPr>
              <a:t>The Ring of Power</a:t>
            </a:r>
          </a:p>
          <a:p>
            <a:pPr marL="0" indent="0">
              <a:lnSpc>
                <a:spcPct val="150000"/>
              </a:lnSpc>
              <a:spcBef>
                <a:spcPts val="3067"/>
              </a:spcBef>
              <a:buNone/>
            </a:pPr>
            <a:r>
              <a:rPr lang="en-US" b="1">
                <a:solidFill>
                  <a:schemeClr val="accent3">
                    <a:lumMod val="75000"/>
                  </a:schemeClr>
                </a:solidFill>
              </a:rPr>
              <a:t>People who exist in this ring the are the most powerful and usually hold the most privileged in any room </a:t>
            </a:r>
            <a:r>
              <a:rPr lang="en-US" b="1" i="1">
                <a:solidFill>
                  <a:schemeClr val="accent3">
                    <a:lumMod val="75000"/>
                  </a:schemeClr>
                </a:solidFill>
              </a:rPr>
              <a:t>( their voice, ideas, and opinions matter)</a:t>
            </a:r>
            <a:r>
              <a:rPr lang="en-US" b="1">
                <a:solidFill>
                  <a:schemeClr val="accent3">
                    <a:lumMod val="75000"/>
                  </a:schemeClr>
                </a:solidFill>
              </a:rPr>
              <a:t>. </a:t>
            </a:r>
          </a:p>
          <a:p>
            <a:pPr marL="0" indent="-228600">
              <a:spcBef>
                <a:spcPts val="3067"/>
              </a:spcBef>
              <a:buClr>
                <a:schemeClr val="dk2"/>
              </a:buClr>
              <a:buSzPct val="91666"/>
              <a:buFont typeface="Arial" panose="020B0604020202020204" pitchFamily="34" charset="0"/>
              <a:buChar char="•"/>
            </a:pPr>
            <a:endParaRPr lang="en-US">
              <a:highlight>
                <a:srgbClr val="FFFFFF"/>
              </a:highlight>
            </a:endParaRPr>
          </a:p>
          <a:p>
            <a:pPr marL="0" indent="-228600">
              <a:spcBef>
                <a:spcPts val="3067"/>
              </a:spcBef>
              <a:buClr>
                <a:schemeClr val="dk2"/>
              </a:buClr>
              <a:buSzPct val="100000"/>
              <a:buFont typeface="Arial" panose="020B0604020202020204" pitchFamily="34" charset="0"/>
              <a:buChar char="•"/>
            </a:pPr>
            <a:endParaRPr lang="en-US"/>
          </a:p>
          <a:p>
            <a:pPr marL="0" indent="-228600">
              <a:spcAft>
                <a:spcPts val="1600"/>
              </a:spcAft>
              <a:buFont typeface="Arial" panose="020B0604020202020204" pitchFamily="34" charset="0"/>
              <a:buChar char="•"/>
            </a:pPr>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9" name="Google Shape;139;p25"/>
          <p:cNvSpPr txBox="1">
            <a:spLocks noGrp="1"/>
          </p:cNvSpPr>
          <p:nvPr>
            <p:ph type="title"/>
          </p:nvPr>
        </p:nvSpPr>
        <p:spPr>
          <a:xfrm>
            <a:off x="1030117" y="128789"/>
            <a:ext cx="3294280" cy="2086377"/>
          </a:xfrm>
        </p:spPr>
        <p:txBody>
          <a:bodyPr spcFirstLastPara="1" vert="horz" lIns="91440" tIns="45720" rIns="91440" bIns="45720" rtlCol="0" anchor="b" anchorCtr="0">
            <a:normAutofit/>
          </a:bodyPr>
          <a:lstStyle/>
          <a:p>
            <a:pPr algn="ctr">
              <a:lnSpc>
                <a:spcPct val="150000"/>
              </a:lnSpc>
              <a:spcBef>
                <a:spcPct val="0"/>
              </a:spcBef>
            </a:pPr>
            <a:r>
              <a:rPr lang="en-US" sz="2600" b="1">
                <a:solidFill>
                  <a:schemeClr val="accent3">
                    <a:lumMod val="75000"/>
                  </a:schemeClr>
                </a:solidFill>
              </a:rPr>
              <a:t>Who are Impacted by Systems of Inequity?</a:t>
            </a:r>
          </a:p>
          <a:p>
            <a:pPr>
              <a:spcBef>
                <a:spcPct val="0"/>
              </a:spcBef>
            </a:pPr>
            <a:endParaRPr lang="en-US" sz="2600"/>
          </a:p>
        </p:txBody>
      </p:sp>
      <p:pic>
        <p:nvPicPr>
          <p:cNvPr id="138" name="Google Shape;138;p25" descr="A circular chart with different colored text&#10;&#10;AI-generated content may be incorrect."/>
          <p:cNvPicPr preferRelativeResize="0"/>
          <p:nvPr/>
        </p:nvPicPr>
        <p:blipFill rotWithShape="1">
          <a:blip r:embed="rId3"/>
          <a:srcRect t="-943" r="2" b="2218"/>
          <a:stretch>
            <a:fillRect/>
          </a:stretch>
        </p:blipFill>
        <p:spPr>
          <a:xfrm>
            <a:off x="5398917" y="482600"/>
            <a:ext cx="5762966" cy="5689600"/>
          </a:xfrm>
          <a:prstGeom prst="rect">
            <a:avLst/>
          </a:prstGeom>
          <a:noFill/>
          <a:ln w="19050">
            <a:solidFill>
              <a:schemeClr val="bg1"/>
            </a:solidFill>
          </a:ln>
        </p:spPr>
      </p:pic>
      <p:sp>
        <p:nvSpPr>
          <p:cNvPr id="137" name="Google Shape;137;p25"/>
          <p:cNvSpPr txBox="1">
            <a:spLocks noGrp="1"/>
          </p:cNvSpPr>
          <p:nvPr>
            <p:ph type="body" sz="half" idx="2"/>
          </p:nvPr>
        </p:nvSpPr>
        <p:spPr>
          <a:xfrm>
            <a:off x="746974" y="2215166"/>
            <a:ext cx="3683357" cy="4343400"/>
          </a:xfrm>
        </p:spPr>
        <p:txBody>
          <a:bodyPr spcFirstLastPara="1" vert="horz" lIns="91440" tIns="45720" rIns="91440" bIns="45720" rtlCol="0" anchorCtr="0">
            <a:noAutofit/>
          </a:bodyPr>
          <a:lstStyle/>
          <a:p>
            <a:pPr marL="0" indent="0">
              <a:lnSpc>
                <a:spcPct val="150000"/>
              </a:lnSpc>
              <a:buNone/>
            </a:pPr>
            <a:r>
              <a:rPr lang="en-US" sz="1800" b="1">
                <a:solidFill>
                  <a:schemeClr val="accent3">
                    <a:lumMod val="75000"/>
                  </a:schemeClr>
                </a:solidFill>
              </a:rPr>
              <a:t>Erased: </a:t>
            </a:r>
          </a:p>
          <a:p>
            <a:pPr>
              <a:lnSpc>
                <a:spcPct val="150000"/>
              </a:lnSpc>
            </a:pPr>
            <a:r>
              <a:rPr lang="en-US" sz="1800" b="1">
                <a:solidFill>
                  <a:schemeClr val="accent3">
                    <a:lumMod val="75000"/>
                  </a:schemeClr>
                </a:solidFill>
              </a:rPr>
              <a:t>People who exist in this ring the are often the forgotten ring or have their identities erased or are marginalized in unique ways. </a:t>
            </a:r>
          </a:p>
          <a:p>
            <a:pPr>
              <a:lnSpc>
                <a:spcPct val="150000"/>
              </a:lnSpc>
            </a:pPr>
            <a:r>
              <a:rPr lang="en-US" sz="1800" b="1">
                <a:solidFill>
                  <a:schemeClr val="accent3">
                    <a:lumMod val="75000"/>
                  </a:schemeClr>
                </a:solidFill>
              </a:rPr>
              <a:t>Some these people can “pass” and “choose” to be marginalized or privileged when it benefits them. </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26"/>
          <p:cNvSpPr txBox="1">
            <a:spLocks noGrp="1"/>
          </p:cNvSpPr>
          <p:nvPr>
            <p:ph type="title"/>
          </p:nvPr>
        </p:nvSpPr>
        <p:spPr>
          <a:xfrm>
            <a:off x="1005908" y="126642"/>
            <a:ext cx="3294280" cy="1855631"/>
          </a:xfrm>
        </p:spPr>
        <p:txBody>
          <a:bodyPr spcFirstLastPara="1" vert="horz" lIns="91440" tIns="45720" rIns="91440" bIns="45720" rtlCol="0" anchor="b" anchorCtr="0">
            <a:normAutofit fontScale="90000"/>
          </a:bodyPr>
          <a:lstStyle/>
          <a:p>
            <a:pPr algn="ctr">
              <a:lnSpc>
                <a:spcPct val="150000"/>
              </a:lnSpc>
              <a:spcBef>
                <a:spcPct val="0"/>
              </a:spcBef>
            </a:pPr>
            <a:r>
              <a:rPr lang="en-US" sz="2600" b="1">
                <a:solidFill>
                  <a:schemeClr val="accent3">
                    <a:lumMod val="75000"/>
                  </a:schemeClr>
                </a:solidFill>
              </a:rPr>
              <a:t>Who are Impacted by Systems of Inequity?</a:t>
            </a:r>
          </a:p>
          <a:p>
            <a:pPr>
              <a:spcBef>
                <a:spcPct val="0"/>
              </a:spcBef>
            </a:pPr>
            <a:endParaRPr lang="en-US" sz="2600"/>
          </a:p>
        </p:txBody>
      </p:sp>
      <p:pic>
        <p:nvPicPr>
          <p:cNvPr id="146" name="Google Shape;146;p26" descr="A circular chart with different colored text&#10;&#10;AI-generated content may be incorrect."/>
          <p:cNvPicPr preferRelativeResize="0"/>
          <p:nvPr/>
        </p:nvPicPr>
        <p:blipFill rotWithShape="1">
          <a:blip r:embed="rId3"/>
          <a:srcRect t="-1838" r="2"/>
          <a:stretch>
            <a:fillRect/>
          </a:stretch>
        </p:blipFill>
        <p:spPr>
          <a:xfrm>
            <a:off x="4919730" y="63320"/>
            <a:ext cx="6944424" cy="6794679"/>
          </a:xfrm>
          <a:prstGeom prst="rect">
            <a:avLst/>
          </a:prstGeom>
          <a:noFill/>
          <a:ln w="19050">
            <a:solidFill>
              <a:schemeClr val="bg1"/>
            </a:solidFill>
          </a:ln>
        </p:spPr>
      </p:pic>
      <p:sp>
        <p:nvSpPr>
          <p:cNvPr id="145" name="Google Shape;145;p26"/>
          <p:cNvSpPr txBox="1">
            <a:spLocks noGrp="1"/>
          </p:cNvSpPr>
          <p:nvPr>
            <p:ph type="body" sz="half" idx="2"/>
          </p:nvPr>
        </p:nvSpPr>
        <p:spPr>
          <a:xfrm>
            <a:off x="682581" y="1982272"/>
            <a:ext cx="4018208" cy="4723327"/>
          </a:xfrm>
        </p:spPr>
        <p:txBody>
          <a:bodyPr spcFirstLastPara="1" vert="horz" lIns="91440" tIns="45720" rIns="91440" bIns="45720" rtlCol="0" anchorCtr="0">
            <a:noAutofit/>
          </a:bodyPr>
          <a:lstStyle/>
          <a:p>
            <a:pPr>
              <a:lnSpc>
                <a:spcPct val="150000"/>
              </a:lnSpc>
            </a:pPr>
            <a:r>
              <a:rPr lang="en-US" sz="1600" b="1">
                <a:solidFill>
                  <a:schemeClr val="accent3">
                    <a:lumMod val="75000"/>
                  </a:schemeClr>
                </a:solidFill>
              </a:rPr>
              <a:t>Marginalized: </a:t>
            </a:r>
          </a:p>
          <a:p>
            <a:pPr>
              <a:lnSpc>
                <a:spcPct val="150000"/>
              </a:lnSpc>
            </a:pPr>
            <a:r>
              <a:rPr lang="en-US" sz="1600" b="1">
                <a:solidFill>
                  <a:schemeClr val="accent3">
                    <a:lumMod val="75000"/>
                  </a:schemeClr>
                </a:solidFill>
              </a:rPr>
              <a:t>People who exist in this ring  experience more overt discrimination and are most impacted  by systemic discrimination.</a:t>
            </a:r>
          </a:p>
          <a:p>
            <a:pPr>
              <a:lnSpc>
                <a:spcPct val="150000"/>
              </a:lnSpc>
            </a:pPr>
            <a:r>
              <a:rPr lang="en-US" sz="1600" b="1">
                <a:solidFill>
                  <a:schemeClr val="accent3">
                    <a:lumMod val="75000"/>
                  </a:schemeClr>
                </a:solidFill>
              </a:rPr>
              <a:t>Underrepresented in media unless they serve negative purpose: </a:t>
            </a:r>
          </a:p>
          <a:p>
            <a:pPr marL="171450" indent="-171450">
              <a:lnSpc>
                <a:spcPct val="150000"/>
              </a:lnSpc>
              <a:buFont typeface="Arial" panose="020B0604020202020204" pitchFamily="34" charset="0"/>
              <a:buChar char="•"/>
            </a:pPr>
            <a:r>
              <a:rPr lang="en-US" sz="1600" b="1">
                <a:solidFill>
                  <a:schemeClr val="accent3">
                    <a:lumMod val="75000"/>
                  </a:schemeClr>
                </a:solidFill>
              </a:rPr>
              <a:t>the subject of jokes in comedy</a:t>
            </a:r>
          </a:p>
          <a:p>
            <a:pPr marL="171450" indent="-171450">
              <a:lnSpc>
                <a:spcPct val="150000"/>
              </a:lnSpc>
              <a:buFont typeface="Arial" panose="020B0604020202020204" pitchFamily="34" charset="0"/>
              <a:buChar char="•"/>
            </a:pPr>
            <a:r>
              <a:rPr lang="en-US" sz="1600" b="1">
                <a:solidFill>
                  <a:schemeClr val="accent3">
                    <a:lumMod val="75000"/>
                  </a:schemeClr>
                </a:solidFill>
              </a:rPr>
              <a:t>villains in media</a:t>
            </a:r>
          </a:p>
          <a:p>
            <a:pPr marL="171450" indent="-171450">
              <a:lnSpc>
                <a:spcPct val="150000"/>
              </a:lnSpc>
              <a:buFont typeface="Arial" panose="020B0604020202020204" pitchFamily="34" charset="0"/>
              <a:buChar char="•"/>
            </a:pPr>
            <a:r>
              <a:rPr lang="en-US" sz="1600" b="1">
                <a:solidFill>
                  <a:schemeClr val="accent3">
                    <a:lumMod val="75000"/>
                  </a:schemeClr>
                </a:solidFill>
              </a:rPr>
              <a:t>behavior or appearance is criminalized</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6B2E13-ED2D-5142-325C-846FBDED0CC0}"/>
              </a:ext>
            </a:extLst>
          </p:cNvPr>
          <p:cNvSpPr>
            <a:spLocks noGrp="1"/>
          </p:cNvSpPr>
          <p:nvPr>
            <p:ph type="title"/>
          </p:nvPr>
        </p:nvSpPr>
        <p:spPr>
          <a:xfrm>
            <a:off x="628652" y="65881"/>
            <a:ext cx="9785349" cy="1239837"/>
          </a:xfrm>
        </p:spPr>
        <p:txBody>
          <a:bodyPr anchor="t">
            <a:normAutofit/>
          </a:bodyPr>
          <a:lstStyle/>
          <a:p>
            <a:r>
              <a:rPr lang="en-US" sz="3200"/>
              <a:t>How do Your Identities on show up on Campus?</a:t>
            </a:r>
          </a:p>
        </p:txBody>
      </p:sp>
      <p:sp>
        <p:nvSpPr>
          <p:cNvPr id="4" name="Rectangle 1">
            <a:extLst>
              <a:ext uri="{FF2B5EF4-FFF2-40B4-BE49-F238E27FC236}">
                <a16:creationId xmlns:a16="http://schemas.microsoft.com/office/drawing/2014/main" id="{BA917951-2FEC-7F17-19F9-66C189E533AE}"/>
              </a:ext>
            </a:extLst>
          </p:cNvPr>
          <p:cNvSpPr>
            <a:spLocks noGrp="1" noChangeArrowheads="1"/>
          </p:cNvSpPr>
          <p:nvPr>
            <p:ph idx="1"/>
          </p:nvPr>
        </p:nvSpPr>
        <p:spPr bwMode="auto">
          <a:xfrm>
            <a:off x="757440" y="898301"/>
            <a:ext cx="8077467" cy="5425226"/>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0" tIns="0" rIns="0" bIns="0" numCol="1" anchorCtr="0" compatLnSpc="1">
            <a:prstTxWarp prst="textNoShape">
              <a:avLst/>
            </a:prstTxWarp>
            <a:norm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nSpc>
                <a:spcPct val="200000"/>
              </a:lnSpc>
              <a:spcAft>
                <a:spcPts val="600"/>
              </a:spcAft>
              <a:buFont typeface="Wingdings" pitchFamily="2" charset="2"/>
              <a:buChar char="ü"/>
            </a:pPr>
            <a:r>
              <a:rPr kumimoji="0" lang="en-US" altLang="en-US" sz="2000" b="0" i="0" u="none" strike="noStrike" cap="none" normalizeH="0" baseline="0">
                <a:ln>
                  <a:noFill/>
                </a:ln>
                <a:solidFill>
                  <a:schemeClr val="accent2">
                    <a:lumMod val="50000"/>
                  </a:schemeClr>
                </a:solidFill>
                <a:effectLst/>
                <a:latin typeface="+mn-lt"/>
              </a:rPr>
              <a:t>“When you look around your campus, do you feel like your identity and experiences are represented? Where do you notice that most—and where least?” </a:t>
            </a:r>
          </a:p>
          <a:p>
            <a:pPr>
              <a:lnSpc>
                <a:spcPct val="200000"/>
              </a:lnSpc>
              <a:spcAft>
                <a:spcPts val="600"/>
              </a:spcAft>
              <a:buFont typeface="Wingdings" pitchFamily="2" charset="2"/>
              <a:buChar char="ü"/>
            </a:pPr>
            <a:r>
              <a:rPr kumimoji="0" lang="en-US" altLang="en-US" sz="2000" b="1" i="0" u="none" strike="noStrike" cap="none" normalizeH="0" baseline="0">
                <a:ln>
                  <a:noFill/>
                </a:ln>
                <a:solidFill>
                  <a:schemeClr val="accent4">
                    <a:lumMod val="50000"/>
                  </a:schemeClr>
                </a:solidFill>
                <a:effectLst/>
                <a:latin typeface="+mn-lt"/>
              </a:rPr>
              <a:t>“Can you share an example of a time when you felt truly included and connected on campus? What made that moment stand out?”</a:t>
            </a:r>
          </a:p>
          <a:p>
            <a:pPr>
              <a:lnSpc>
                <a:spcPct val="200000"/>
              </a:lnSpc>
              <a:spcAft>
                <a:spcPts val="600"/>
              </a:spcAft>
              <a:buFont typeface="Wingdings" pitchFamily="2" charset="2"/>
              <a:buChar char="ü"/>
            </a:pPr>
            <a:r>
              <a:rPr kumimoji="0" lang="en-US" altLang="en-US" sz="2000" b="0" i="0" u="none" strike="noStrike" cap="none" normalizeH="0" baseline="0">
                <a:ln>
                  <a:noFill/>
                </a:ln>
                <a:solidFill>
                  <a:schemeClr val="accent4">
                    <a:lumMod val="75000"/>
                  </a:schemeClr>
                </a:solidFill>
                <a:effectLst/>
                <a:latin typeface="+mn-lt"/>
              </a:rPr>
              <a:t>“If you could change one policy, practice, or tradition to make your campus more equitable and welcoming, what would it be—and why?” </a:t>
            </a:r>
          </a:p>
        </p:txBody>
      </p:sp>
    </p:spTree>
    <p:extLst>
      <p:ext uri="{BB962C8B-B14F-4D97-AF65-F5344CB8AC3E}">
        <p14:creationId xmlns:p14="http://schemas.microsoft.com/office/powerpoint/2010/main" val="36945282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29373" y="911086"/>
            <a:ext cx="9782801" cy="2774223"/>
          </a:xfrm>
        </p:spPr>
        <p:txBody>
          <a:bodyPr/>
          <a:lstStyle/>
          <a:p>
            <a:pPr marL="0" indent="0" algn="ctr">
              <a:buNone/>
            </a:pPr>
            <a:r>
              <a:rPr lang="en-US" sz="6000"/>
              <a:t>Who are the people that make up your school community? </a:t>
            </a:r>
          </a:p>
        </p:txBody>
      </p:sp>
      <p:pic>
        <p:nvPicPr>
          <p:cNvPr id="4" name="Picture 2">
            <a:extLst>
              <a:ext uri="{FF2B5EF4-FFF2-40B4-BE49-F238E27FC236}">
                <a16:creationId xmlns:a16="http://schemas.microsoft.com/office/drawing/2014/main" id="{41DF5C9F-590C-44B6-9075-34E584202643}"/>
              </a:ext>
            </a:extLst>
          </p:cNvPr>
          <p:cNvPicPr>
            <a:picLocks noChangeAspect="1" noChangeArrowheads="1"/>
          </p:cNvPicPr>
          <p:nvPr/>
        </p:nvPicPr>
        <p:blipFill rotWithShape="1">
          <a:blip r:embed="rId2"/>
          <a:srcRect l="290" t="61874" r="-145" b="-122"/>
          <a:stretch/>
        </p:blipFill>
        <p:spPr bwMode="auto">
          <a:xfrm>
            <a:off x="791022" y="3471389"/>
            <a:ext cx="11291607" cy="28833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21167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B45B3B-039C-D8AA-B937-7BE8E164C0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F81E82-778A-7A22-FCA4-8A7A7A5BADCD}"/>
              </a:ext>
            </a:extLst>
          </p:cNvPr>
          <p:cNvSpPr>
            <a:spLocks noGrp="1"/>
          </p:cNvSpPr>
          <p:nvPr>
            <p:ph type="title"/>
          </p:nvPr>
        </p:nvSpPr>
        <p:spPr>
          <a:xfrm>
            <a:off x="748725" y="6927"/>
            <a:ext cx="7944511" cy="1107939"/>
          </a:xfrm>
        </p:spPr>
        <p:txBody>
          <a:bodyPr/>
          <a:lstStyle/>
          <a:p>
            <a:r>
              <a:rPr lang="en-US"/>
              <a:t>Breakout Room Equity Questions</a:t>
            </a:r>
          </a:p>
        </p:txBody>
      </p:sp>
      <p:pic>
        <p:nvPicPr>
          <p:cNvPr id="4" name="Picture 3" descr="Conversation Free Stock Photo - Public Domain Pictures">
            <a:extLst>
              <a:ext uri="{FF2B5EF4-FFF2-40B4-BE49-F238E27FC236}">
                <a16:creationId xmlns:a16="http://schemas.microsoft.com/office/drawing/2014/main" id="{B53F394B-F3E6-EBA8-8DD2-A8A1321C5883}"/>
              </a:ext>
            </a:extLst>
          </p:cNvPr>
          <p:cNvPicPr>
            <a:picLocks noChangeAspect="1"/>
          </p:cNvPicPr>
          <p:nvPr/>
        </p:nvPicPr>
        <p:blipFill>
          <a:blip r:embed="rId2"/>
          <a:stretch>
            <a:fillRect/>
          </a:stretch>
        </p:blipFill>
        <p:spPr>
          <a:xfrm>
            <a:off x="9712036" y="6927"/>
            <a:ext cx="2279564" cy="1833287"/>
          </a:xfrm>
          <a:prstGeom prst="rect">
            <a:avLst/>
          </a:prstGeom>
        </p:spPr>
      </p:pic>
      <p:sp>
        <p:nvSpPr>
          <p:cNvPr id="10" name="Rectangle 2">
            <a:extLst>
              <a:ext uri="{FF2B5EF4-FFF2-40B4-BE49-F238E27FC236}">
                <a16:creationId xmlns:a16="http://schemas.microsoft.com/office/drawing/2014/main" id="{F740C507-B2FE-236C-ED5D-714E8D4004B3}"/>
              </a:ext>
            </a:extLst>
          </p:cNvPr>
          <p:cNvSpPr>
            <a:spLocks noGrp="1" noChangeArrowheads="1"/>
          </p:cNvSpPr>
          <p:nvPr>
            <p:ph idx="1"/>
          </p:nvPr>
        </p:nvSpPr>
        <p:spPr bwMode="auto">
          <a:xfrm>
            <a:off x="748725" y="1801111"/>
            <a:ext cx="11069202" cy="3970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None/>
              <a:tabLst/>
            </a:pPr>
            <a:r>
              <a:rPr kumimoji="0" lang="en-US" altLang="en-US" sz="1800" b="1" i="0" u="none" strike="noStrike" cap="none" normalizeH="0" baseline="0">
                <a:ln>
                  <a:noFill/>
                </a:ln>
                <a:solidFill>
                  <a:schemeClr val="tx1"/>
                </a:solidFill>
                <a:effectLst/>
              </a:rPr>
              <a:t>Representation:</a:t>
            </a:r>
            <a:r>
              <a:rPr lang="en-US" altLang="en-US" sz="1800"/>
              <a:t> </a:t>
            </a:r>
            <a:r>
              <a:rPr kumimoji="0" lang="en-US" altLang="en-US" sz="1800" b="0" i="0" u="none" strike="noStrike" cap="none" normalizeH="0" baseline="0">
                <a:ln>
                  <a:noFill/>
                </a:ln>
                <a:solidFill>
                  <a:schemeClr val="tx1"/>
                </a:solidFill>
                <a:effectLst/>
              </a:rPr>
              <a:t>Which identities are represented by the people on your campus?</a:t>
            </a:r>
            <a:br>
              <a:rPr kumimoji="0" lang="en-US" altLang="en-US" sz="1800" b="0" i="0" u="none" strike="noStrike" cap="none" normalizeH="0" baseline="0">
                <a:ln>
                  <a:noFill/>
                </a:ln>
                <a:solidFill>
                  <a:schemeClr val="tx1"/>
                </a:solidFill>
                <a:effectLst/>
              </a:rPr>
            </a:br>
            <a:r>
              <a:rPr kumimoji="0" lang="en-US" altLang="en-US" sz="1800" b="0" i="0" u="none" strike="noStrike" cap="none" normalizeH="0" baseline="0">
                <a:ln>
                  <a:noFill/>
                </a:ln>
                <a:solidFill>
                  <a:schemeClr val="tx1"/>
                </a:solidFill>
                <a:effectLst/>
              </a:rPr>
              <a:t>→ Consider race, ethnicity, gender, sexual orientation, ability, socioeconomic status, language, religion, and other dimensions of identity.</a:t>
            </a:r>
          </a:p>
          <a:p>
            <a:pPr marL="0" marR="0" lvl="0" indent="0" algn="l" defTabSz="914400" rtl="0" eaLnBrk="0" fontAlgn="base" latinLnBrk="0" hangingPunct="0">
              <a:lnSpc>
                <a:spcPct val="100000"/>
              </a:lnSpc>
              <a:spcBef>
                <a:spcPct val="0"/>
              </a:spcBef>
              <a:spcAft>
                <a:spcPct val="0"/>
              </a:spcAft>
              <a:buClrTx/>
              <a:buSzTx/>
              <a:buNone/>
              <a:tabLst/>
            </a:pPr>
            <a:endParaRPr kumimoji="0" lang="en-US" altLang="en-US" sz="1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None/>
              <a:tabLst/>
            </a:pPr>
            <a:r>
              <a:rPr kumimoji="0" lang="en-US" altLang="en-US" sz="1800" b="1" i="0" u="none" strike="noStrike" cap="none" normalizeH="0" baseline="0">
                <a:ln>
                  <a:noFill/>
                </a:ln>
                <a:solidFill>
                  <a:schemeClr val="tx1"/>
                </a:solidFill>
                <a:effectLst/>
              </a:rPr>
              <a:t>Inclusion &amp; Connection:</a:t>
            </a:r>
            <a:r>
              <a:rPr lang="en-US" altLang="en-US" sz="1800"/>
              <a:t> </a:t>
            </a:r>
            <a:r>
              <a:rPr kumimoji="0" lang="en-US" altLang="en-US" sz="1800" b="0" i="0" u="none" strike="noStrike" cap="none" normalizeH="0" baseline="0">
                <a:ln>
                  <a:noFill/>
                </a:ln>
                <a:solidFill>
                  <a:schemeClr val="tx1"/>
                </a:solidFill>
                <a:effectLst/>
              </a:rPr>
              <a:t>How are various identities being included and connected in different settings on your campus?</a:t>
            </a:r>
            <a:br>
              <a:rPr kumimoji="0" lang="en-US" altLang="en-US" sz="1800" b="0" i="0" u="none" strike="noStrike" cap="none" normalizeH="0" baseline="0">
                <a:ln>
                  <a:noFill/>
                </a:ln>
                <a:solidFill>
                  <a:schemeClr val="tx1"/>
                </a:solidFill>
                <a:effectLst/>
              </a:rPr>
            </a:br>
            <a:r>
              <a:rPr kumimoji="0" lang="en-US" altLang="en-US" sz="1800" b="0" i="0" u="none" strike="noStrike" cap="none" normalizeH="0" baseline="0">
                <a:ln>
                  <a:noFill/>
                </a:ln>
                <a:solidFill>
                  <a:schemeClr val="tx1"/>
                </a:solidFill>
                <a:effectLst/>
              </a:rPr>
              <a:t>→ Think about classrooms, extracurricular activities, leadership roles, and informal spaces.</a:t>
            </a:r>
          </a:p>
          <a:p>
            <a:pPr marL="0" marR="0" lvl="0" indent="0" algn="l" defTabSz="914400" rtl="0" eaLnBrk="0" fontAlgn="base" latinLnBrk="0" hangingPunct="0">
              <a:lnSpc>
                <a:spcPct val="100000"/>
              </a:lnSpc>
              <a:spcBef>
                <a:spcPct val="0"/>
              </a:spcBef>
              <a:spcAft>
                <a:spcPct val="0"/>
              </a:spcAft>
              <a:buClrTx/>
              <a:buSzTx/>
              <a:buNone/>
              <a:tabLst/>
            </a:pPr>
            <a:endParaRPr kumimoji="0" lang="en-US" altLang="en-US" sz="1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None/>
              <a:tabLst/>
            </a:pPr>
            <a:r>
              <a:rPr kumimoji="0" lang="en-US" altLang="en-US" sz="1800" b="1" i="0" u="none" strike="noStrike" cap="none" normalizeH="0" baseline="0">
                <a:ln>
                  <a:noFill/>
                </a:ln>
                <a:solidFill>
                  <a:schemeClr val="tx1"/>
                </a:solidFill>
                <a:effectLst/>
              </a:rPr>
              <a:t>Policies &amp; Practices:</a:t>
            </a:r>
            <a:r>
              <a:rPr lang="en-US" altLang="en-US" sz="1800"/>
              <a:t> </a:t>
            </a:r>
            <a:r>
              <a:rPr kumimoji="0" lang="en-US" altLang="en-US" sz="1800" b="0" i="0" u="none" strike="noStrike" cap="none" normalizeH="0" baseline="0">
                <a:ln>
                  <a:noFill/>
                </a:ln>
                <a:solidFill>
                  <a:schemeClr val="tx1"/>
                </a:solidFill>
                <a:effectLst/>
              </a:rPr>
              <a:t>What policies and practices are in place to support those identities?</a:t>
            </a:r>
            <a:br>
              <a:rPr kumimoji="0" lang="en-US" altLang="en-US" sz="1800" b="0" i="0" u="none" strike="noStrike" cap="none" normalizeH="0" baseline="0">
                <a:ln>
                  <a:noFill/>
                </a:ln>
                <a:solidFill>
                  <a:schemeClr val="tx1"/>
                </a:solidFill>
                <a:effectLst/>
              </a:rPr>
            </a:br>
            <a:r>
              <a:rPr kumimoji="0" lang="en-US" altLang="en-US" sz="1800" b="0" i="0" u="none" strike="noStrike" cap="none" normalizeH="0" baseline="0">
                <a:ln>
                  <a:noFill/>
                </a:ln>
                <a:solidFill>
                  <a:schemeClr val="tx1"/>
                </a:solidFill>
                <a:effectLst/>
              </a:rPr>
              <a:t>→ Reflect on hiring practices, curriculum design, accessibility measures, anti-discrimination policies, and cultural celebrations.</a:t>
            </a:r>
          </a:p>
          <a:p>
            <a:pPr marL="0" marR="0" lvl="0" indent="0" algn="l" defTabSz="914400" rtl="0" eaLnBrk="0" fontAlgn="base" latinLnBrk="0" hangingPunct="0">
              <a:lnSpc>
                <a:spcPct val="100000"/>
              </a:lnSpc>
              <a:spcBef>
                <a:spcPct val="0"/>
              </a:spcBef>
              <a:spcAft>
                <a:spcPct val="0"/>
              </a:spcAft>
              <a:buClrTx/>
              <a:buSzTx/>
              <a:buNone/>
              <a:tabLst/>
            </a:pPr>
            <a:endParaRPr kumimoji="0" lang="en-US" altLang="en-US" sz="1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None/>
              <a:tabLst/>
            </a:pPr>
            <a:r>
              <a:rPr kumimoji="0" lang="en-US" altLang="en-US" sz="1800" b="1" i="0" u="none" strike="noStrike" cap="none" normalizeH="0" baseline="0">
                <a:ln>
                  <a:noFill/>
                </a:ln>
                <a:solidFill>
                  <a:schemeClr val="tx1"/>
                </a:solidFill>
                <a:effectLst/>
              </a:rPr>
              <a:t>Gaps &amp; Opportunities:</a:t>
            </a:r>
            <a:r>
              <a:rPr lang="en-US" altLang="en-US" sz="1800"/>
              <a:t> </a:t>
            </a:r>
            <a:r>
              <a:rPr kumimoji="0" lang="en-US" altLang="en-US" sz="1800" b="0" i="0" u="none" strike="noStrike" cap="none" normalizeH="0" baseline="0">
                <a:ln>
                  <a:noFill/>
                </a:ln>
                <a:solidFill>
                  <a:schemeClr val="tx1"/>
                </a:solidFill>
                <a:effectLst/>
              </a:rPr>
              <a:t>What is missing?</a:t>
            </a:r>
          </a:p>
          <a:p>
            <a:pPr marL="0" marR="0" lvl="0" indent="0" algn="l" defTabSz="914400" rtl="0" eaLnBrk="0" fontAlgn="base" latinLnBrk="0" hangingPunct="0">
              <a:lnSpc>
                <a:spcPct val="100000"/>
              </a:lnSpc>
              <a:spcBef>
                <a:spcPct val="0"/>
              </a:spcBef>
              <a:spcAft>
                <a:spcPct val="0"/>
              </a:spcAft>
              <a:buClrTx/>
              <a:buSzTx/>
              <a:buNone/>
              <a:tabLst/>
            </a:pPr>
            <a:r>
              <a:rPr kumimoji="0" lang="en-US" altLang="en-US" sz="1800" b="0" i="0" u="none" strike="noStrike" cap="none" normalizeH="0" baseline="0">
                <a:ln>
                  <a:noFill/>
                </a:ln>
                <a:solidFill>
                  <a:schemeClr val="tx1"/>
                </a:solidFill>
                <a:effectLst/>
              </a:rPr>
              <a:t>→ Identify areas where representation, inclusion, or support is lacking. </a:t>
            </a:r>
          </a:p>
        </p:txBody>
      </p:sp>
    </p:spTree>
    <p:extLst>
      <p:ext uri="{BB962C8B-B14F-4D97-AF65-F5344CB8AC3E}">
        <p14:creationId xmlns:p14="http://schemas.microsoft.com/office/powerpoint/2010/main" val="3020573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86569A-8B3E-16EF-AE4D-062827F913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7916DC-2B33-517C-3927-FB97E3C6D5C3}"/>
              </a:ext>
            </a:extLst>
          </p:cNvPr>
          <p:cNvSpPr>
            <a:spLocks noGrp="1"/>
          </p:cNvSpPr>
          <p:nvPr>
            <p:ph type="title"/>
          </p:nvPr>
        </p:nvSpPr>
        <p:spPr>
          <a:xfrm>
            <a:off x="1074520" y="381000"/>
            <a:ext cx="3294280" cy="1371600"/>
          </a:xfrm>
        </p:spPr>
        <p:txBody>
          <a:bodyPr anchor="b">
            <a:normAutofit/>
          </a:bodyPr>
          <a:lstStyle/>
          <a:p>
            <a:r>
              <a:rPr lang="en-US"/>
              <a:t>Share out</a:t>
            </a:r>
          </a:p>
        </p:txBody>
      </p:sp>
      <p:pic>
        <p:nvPicPr>
          <p:cNvPr id="4" name="Graphic 3" descr="Share with solid fill">
            <a:extLst>
              <a:ext uri="{FF2B5EF4-FFF2-40B4-BE49-F238E27FC236}">
                <a16:creationId xmlns:a16="http://schemas.microsoft.com/office/drawing/2014/main" id="{EC99CD38-EF78-D51A-6B9E-7E703BC4D0E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435600" y="482600"/>
            <a:ext cx="5689600" cy="5689600"/>
          </a:xfrm>
          <a:prstGeom prst="rect">
            <a:avLst/>
          </a:prstGeom>
        </p:spPr>
      </p:pic>
      <p:sp>
        <p:nvSpPr>
          <p:cNvPr id="11" name="Text Placeholder 3">
            <a:extLst>
              <a:ext uri="{FF2B5EF4-FFF2-40B4-BE49-F238E27FC236}">
                <a16:creationId xmlns:a16="http://schemas.microsoft.com/office/drawing/2014/main" id="{DDB97AE7-3909-71F7-48F7-01D1E454884F}"/>
              </a:ext>
            </a:extLst>
          </p:cNvPr>
          <p:cNvSpPr>
            <a:spLocks noGrp="1"/>
          </p:cNvSpPr>
          <p:nvPr>
            <p:ph type="body" sz="half" idx="2"/>
          </p:nvPr>
        </p:nvSpPr>
        <p:spPr>
          <a:xfrm>
            <a:off x="1074520" y="1828800"/>
            <a:ext cx="3294280" cy="4343400"/>
          </a:xfrm>
        </p:spPr>
        <p:txBody>
          <a:bodyPr>
            <a:normAutofit/>
          </a:bodyPr>
          <a:lstStyle/>
          <a:p>
            <a:pPr>
              <a:lnSpc>
                <a:spcPct val="150000"/>
              </a:lnSpc>
            </a:pPr>
            <a:r>
              <a:rPr lang="en-US" sz="2400"/>
              <a:t>What are the experiences on your campus?</a:t>
            </a:r>
          </a:p>
        </p:txBody>
      </p:sp>
    </p:spTree>
    <p:extLst>
      <p:ext uri="{BB962C8B-B14F-4D97-AF65-F5344CB8AC3E}">
        <p14:creationId xmlns:p14="http://schemas.microsoft.com/office/powerpoint/2010/main" val="3171043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lstStyle/>
          <a:p>
            <a:r>
              <a:rPr lang="en-US"/>
              <a:t>Centering Equity</a:t>
            </a:r>
          </a:p>
        </p:txBody>
      </p:sp>
      <p:sp>
        <p:nvSpPr>
          <p:cNvPr id="4" name="Text Placeholder 3"/>
          <p:cNvSpPr>
            <a:spLocks noGrp="1"/>
          </p:cNvSpPr>
          <p:nvPr>
            <p:ph type="body" idx="1"/>
          </p:nvPr>
        </p:nvSpPr>
        <p:spPr/>
        <p:txBody>
          <a:bodyPr/>
          <a:lstStyle/>
          <a:p>
            <a:endParaRPr lang="en-US"/>
          </a:p>
        </p:txBody>
      </p:sp>
    </p:spTree>
    <p:extLst>
      <p:ext uri="{BB962C8B-B14F-4D97-AF65-F5344CB8AC3E}">
        <p14:creationId xmlns:p14="http://schemas.microsoft.com/office/powerpoint/2010/main" val="33178577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2897F8-BC1B-2D3A-EFD5-B339E6FAA5C9}"/>
              </a:ext>
            </a:extLst>
          </p:cNvPr>
          <p:cNvSpPr>
            <a:spLocks noGrp="1"/>
          </p:cNvSpPr>
          <p:nvPr>
            <p:ph type="title"/>
          </p:nvPr>
        </p:nvSpPr>
        <p:spPr>
          <a:xfrm>
            <a:off x="831200" y="384367"/>
            <a:ext cx="11360800" cy="763600"/>
          </a:xfrm>
        </p:spPr>
        <p:txBody>
          <a:bodyPr wrap="square" anchor="t">
            <a:normAutofit/>
          </a:bodyPr>
          <a:lstStyle/>
          <a:p>
            <a:r>
              <a:rPr lang="en-US"/>
              <a:t>Race, Class, and Gender Justice…</a:t>
            </a:r>
          </a:p>
        </p:txBody>
      </p:sp>
      <p:sp>
        <p:nvSpPr>
          <p:cNvPr id="7" name="Content Placeholder 2">
            <a:extLst>
              <a:ext uri="{FF2B5EF4-FFF2-40B4-BE49-F238E27FC236}">
                <a16:creationId xmlns:a16="http://schemas.microsoft.com/office/drawing/2014/main" id="{1274C951-F3EF-47F6-F741-B10D8D4B360B}"/>
              </a:ext>
            </a:extLst>
          </p:cNvPr>
          <p:cNvSpPr>
            <a:spLocks noGrp="1"/>
          </p:cNvSpPr>
          <p:nvPr>
            <p:ph type="body" idx="1"/>
          </p:nvPr>
        </p:nvSpPr>
        <p:spPr>
          <a:xfrm>
            <a:off x="651164" y="1645433"/>
            <a:ext cx="11125236" cy="4446400"/>
          </a:xfrm>
        </p:spPr>
        <p:txBody>
          <a:bodyPr vert="horz" wrap="square" lIns="91440" tIns="45720" rIns="91440" bIns="45720" rtlCol="0" anchor="t">
            <a:normAutofit fontScale="92500" lnSpcReduction="20000"/>
          </a:bodyPr>
          <a:lstStyle/>
          <a:p>
            <a:pPr marL="246380" indent="-246380">
              <a:lnSpc>
                <a:spcPct val="150000"/>
              </a:lnSpc>
              <a:spcAft>
                <a:spcPts val="600"/>
              </a:spcAft>
            </a:pPr>
            <a:r>
              <a:rPr lang="en-US" sz="2400"/>
              <a:t>Many of us value justice and equity, so we must apply a </a:t>
            </a:r>
            <a:r>
              <a:rPr lang="en-US" sz="2400" b="1"/>
              <a:t>Race, Class, and Gender Justice lens</a:t>
            </a:r>
            <a:r>
              <a:rPr lang="en-US" sz="2400"/>
              <a:t> to our work</a:t>
            </a:r>
          </a:p>
          <a:p>
            <a:pPr marL="246380" indent="-246380">
              <a:lnSpc>
                <a:spcPct val="150000"/>
              </a:lnSpc>
              <a:spcAft>
                <a:spcPts val="600"/>
              </a:spcAft>
            </a:pPr>
            <a:r>
              <a:rPr lang="en-US" sz="2400"/>
              <a:t>This lens involves both </a:t>
            </a:r>
            <a:r>
              <a:rPr lang="en-US" sz="2400" b="1"/>
              <a:t>personal </a:t>
            </a:r>
            <a:r>
              <a:rPr lang="en-US" sz="2400"/>
              <a:t>and </a:t>
            </a:r>
            <a:r>
              <a:rPr lang="en-US" sz="2400" b="1"/>
              <a:t>institutional commitment </a:t>
            </a:r>
            <a:r>
              <a:rPr lang="en-US" sz="2400"/>
              <a:t>to advancing equity</a:t>
            </a:r>
          </a:p>
          <a:p>
            <a:pPr marL="246380" indent="-246380">
              <a:lnSpc>
                <a:spcPct val="150000"/>
              </a:lnSpc>
              <a:spcAft>
                <a:spcPts val="600"/>
              </a:spcAft>
            </a:pPr>
            <a:r>
              <a:rPr lang="en-US" sz="2400"/>
              <a:t>It means proactively </a:t>
            </a:r>
            <a:r>
              <a:rPr lang="en-US" sz="2400" b="1"/>
              <a:t>eliminating systemic barrier</a:t>
            </a:r>
            <a:r>
              <a:rPr lang="en-US" sz="2400"/>
              <a:t>s and setting </a:t>
            </a:r>
            <a:r>
              <a:rPr lang="en-US" sz="2400" b="1"/>
              <a:t>clear</a:t>
            </a:r>
            <a:r>
              <a:rPr lang="en-US" sz="2400"/>
              <a:t>, </a:t>
            </a:r>
            <a:r>
              <a:rPr lang="en-US" sz="2400" b="1"/>
              <a:t>measurable equity goals</a:t>
            </a:r>
          </a:p>
          <a:p>
            <a:pPr marL="246380" indent="-246380">
              <a:lnSpc>
                <a:spcPct val="150000"/>
              </a:lnSpc>
              <a:spcAft>
                <a:spcPts val="600"/>
              </a:spcAft>
            </a:pPr>
            <a:r>
              <a:rPr lang="en-US" sz="2400"/>
              <a:t>Use it to </a:t>
            </a:r>
            <a:r>
              <a:rPr lang="en-US" sz="2400" b="1"/>
              <a:t>develop equity-focused campaigns </a:t>
            </a:r>
            <a:r>
              <a:rPr lang="en-US" sz="2400"/>
              <a:t>and </a:t>
            </a:r>
            <a:r>
              <a:rPr lang="en-US" sz="2400" b="1"/>
              <a:t>anticipate harm</a:t>
            </a:r>
            <a:r>
              <a:rPr lang="en-US" sz="2400"/>
              <a:t> across race, class, and gender lines</a:t>
            </a:r>
          </a:p>
          <a:p>
            <a:pPr marL="246380" indent="-246380">
              <a:lnSpc>
                <a:spcPct val="150000"/>
              </a:lnSpc>
              <a:spcAft>
                <a:spcPts val="600"/>
              </a:spcAft>
            </a:pPr>
            <a:r>
              <a:rPr lang="en-US" sz="2400"/>
              <a:t>It’s more than avoiding discrimination, it’s about </a:t>
            </a:r>
            <a:r>
              <a:rPr lang="en-US" sz="2400" b="1"/>
              <a:t>creating </a:t>
            </a:r>
            <a:r>
              <a:rPr lang="en-US" sz="2400"/>
              <a:t>systems that </a:t>
            </a:r>
            <a:r>
              <a:rPr lang="en-US" sz="2400" b="1"/>
              <a:t>sustain </a:t>
            </a:r>
            <a:r>
              <a:rPr lang="en-US" sz="2400"/>
              <a:t>equity</a:t>
            </a:r>
          </a:p>
        </p:txBody>
      </p:sp>
    </p:spTree>
    <p:extLst>
      <p:ext uri="{BB962C8B-B14F-4D97-AF65-F5344CB8AC3E}">
        <p14:creationId xmlns:p14="http://schemas.microsoft.com/office/powerpoint/2010/main" val="3985636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D760A49-B57A-D343-8497-971D36942A3C}"/>
              </a:ext>
            </a:extLst>
          </p:cNvPr>
          <p:cNvSpPr>
            <a:spLocks noGrp="1"/>
          </p:cNvSpPr>
          <p:nvPr>
            <p:ph type="title"/>
          </p:nvPr>
        </p:nvSpPr>
        <p:spPr>
          <a:xfrm>
            <a:off x="1052946" y="177802"/>
            <a:ext cx="10326256" cy="861290"/>
          </a:xfrm>
        </p:spPr>
        <p:txBody>
          <a:bodyPr anchor="b">
            <a:normAutofit fontScale="90000"/>
          </a:bodyPr>
          <a:lstStyle/>
          <a:p>
            <a:r>
              <a:rPr lang="en-US"/>
              <a:t>Building Equity Centered Power: Leadership Structures</a:t>
            </a:r>
          </a:p>
        </p:txBody>
      </p:sp>
      <p:pic>
        <p:nvPicPr>
          <p:cNvPr id="8" name="Picture 2" descr="Aditi Parekh on Twitter: &quot;there's a lot more here, taken from a  semester-long course on grassroots community organizing by Marshall Ganz. I  am seeing it applies to all internet communities too :)">
            <a:extLst>
              <a:ext uri="{FF2B5EF4-FFF2-40B4-BE49-F238E27FC236}">
                <a16:creationId xmlns:a16="http://schemas.microsoft.com/office/drawing/2014/main" id="{DA8F1605-E2ED-3397-624A-A941FC218956}"/>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377" r="-2" b="782"/>
          <a:stretch>
            <a:fillRect/>
          </a:stretch>
        </p:blipFill>
        <p:spPr bwMode="auto">
          <a:xfrm>
            <a:off x="2020454" y="1542329"/>
            <a:ext cx="8151092" cy="4531764"/>
          </a:xfrm>
          <a:prstGeom prst="rect">
            <a:avLst/>
          </a:prstGeom>
          <a:solidFill>
            <a:srgbClr val="FFFFFF"/>
          </a:solidFill>
        </p:spPr>
      </p:pic>
    </p:spTree>
    <p:extLst>
      <p:ext uri="{BB962C8B-B14F-4D97-AF65-F5344CB8AC3E}">
        <p14:creationId xmlns:p14="http://schemas.microsoft.com/office/powerpoint/2010/main" val="2690716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br>
              <a:rPr lang="en-US" sz="2800">
                <a:solidFill>
                  <a:srgbClr val="000000"/>
                </a:solidFill>
                <a:latin typeface="Calibri"/>
                <a:cs typeface="Calibri"/>
              </a:rPr>
            </a:br>
            <a:br>
              <a:rPr lang="en-US" sz="2800">
                <a:solidFill>
                  <a:srgbClr val="000000"/>
                </a:solidFill>
                <a:latin typeface="Calibri"/>
                <a:cs typeface="Calibri"/>
              </a:rPr>
            </a:br>
            <a:endParaRPr lang="en-US" u="sng"/>
          </a:p>
        </p:txBody>
      </p:sp>
      <p:sp>
        <p:nvSpPr>
          <p:cNvPr id="5" name="Title 5">
            <a:extLst>
              <a:ext uri="{FF2B5EF4-FFF2-40B4-BE49-F238E27FC236}">
                <a16:creationId xmlns:a16="http://schemas.microsoft.com/office/drawing/2014/main" id="{7F482310-2382-0714-9659-FBF2D1545388}"/>
              </a:ext>
            </a:extLst>
          </p:cNvPr>
          <p:cNvSpPr txBox="1">
            <a:spLocks/>
          </p:cNvSpPr>
          <p:nvPr/>
        </p:nvSpPr>
        <p:spPr>
          <a:xfrm>
            <a:off x="1052946" y="177802"/>
            <a:ext cx="10326256" cy="861290"/>
          </a:xfrm>
          <a:prstGeom prst="rect">
            <a:avLst/>
          </a:prstGeom>
        </p:spPr>
        <p:txBody>
          <a:bodyPr vert="horz" lIns="91440" tIns="45720" rIns="91440" bIns="45720" rtlCol="0" anchor="b">
            <a:normAutofit fontScale="90000"/>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a:t>Building Equity Centered Power: Leadership Structures</a:t>
            </a:r>
          </a:p>
        </p:txBody>
      </p:sp>
      <p:sp>
        <p:nvSpPr>
          <p:cNvPr id="6" name="Rectangle 1">
            <a:extLst>
              <a:ext uri="{FF2B5EF4-FFF2-40B4-BE49-F238E27FC236}">
                <a16:creationId xmlns:a16="http://schemas.microsoft.com/office/drawing/2014/main" id="{6F8AD843-A213-169E-063A-2EEEAF3C9665}"/>
              </a:ext>
            </a:extLst>
          </p:cNvPr>
          <p:cNvSpPr>
            <a:spLocks noGrp="1" noChangeArrowheads="1"/>
          </p:cNvSpPr>
          <p:nvPr>
            <p:ph idx="1"/>
          </p:nvPr>
        </p:nvSpPr>
        <p:spPr bwMode="auto">
          <a:xfrm>
            <a:off x="1323398" y="1362221"/>
            <a:ext cx="10326255" cy="4448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50000"/>
              </a:lnSpc>
              <a:spcBef>
                <a:spcPct val="0"/>
              </a:spcBef>
              <a:spcAft>
                <a:spcPct val="0"/>
              </a:spcAft>
              <a:buClrTx/>
              <a:buSzTx/>
              <a:buNone/>
              <a:tabLst/>
            </a:pPr>
            <a:r>
              <a:rPr kumimoji="0" lang="en-US" altLang="en-US" sz="2400" b="1" i="0" u="none" strike="noStrike" cap="none" normalizeH="0" baseline="0">
                <a:ln>
                  <a:noFill/>
                </a:ln>
                <a:solidFill>
                  <a:schemeClr val="tx1"/>
                </a:solidFill>
                <a:effectLst/>
              </a:rPr>
              <a:t>“I’m The Leader”</a:t>
            </a:r>
          </a:p>
          <a:p>
            <a:pPr marL="0" marR="0" lvl="0" indent="0" algn="l" defTabSz="914400" rtl="0" eaLnBrk="0" fontAlgn="base" latinLnBrk="0" hangingPunct="0">
              <a:lnSpc>
                <a:spcPct val="150000"/>
              </a:lnSpc>
              <a:spcBef>
                <a:spcPct val="0"/>
              </a:spcBef>
              <a:spcAft>
                <a:spcPct val="0"/>
              </a:spcAft>
              <a:buClrTx/>
              <a:buSzTx/>
              <a:buNone/>
              <a:tabLst/>
            </a:pPr>
            <a:r>
              <a:rPr kumimoji="0" lang="en-US" altLang="en-US" sz="2400" b="0" i="0" u="none" strike="noStrike" cap="none" normalizeH="0" baseline="0">
                <a:ln>
                  <a:noFill/>
                </a:ln>
                <a:solidFill>
                  <a:schemeClr val="tx1"/>
                </a:solidFill>
                <a:effectLst/>
              </a:rPr>
              <a:t>→ Power is concentrated. Marginalized voices are often excluded.</a:t>
            </a:r>
          </a:p>
          <a:p>
            <a:pPr marL="0" marR="0" lvl="0" indent="0" algn="l" defTabSz="914400" rtl="0" eaLnBrk="0" fontAlgn="base" latinLnBrk="0" hangingPunct="0">
              <a:lnSpc>
                <a:spcPct val="150000"/>
              </a:lnSpc>
              <a:spcBef>
                <a:spcPct val="0"/>
              </a:spcBef>
              <a:spcAft>
                <a:spcPct val="0"/>
              </a:spcAft>
              <a:buClrTx/>
              <a:buSzTx/>
              <a:buNone/>
              <a:tabLst/>
            </a:pPr>
            <a:r>
              <a:rPr kumimoji="0" lang="en-US" altLang="en-US" sz="2400" b="1" i="0" u="none" strike="noStrike" cap="none" normalizeH="0" baseline="0">
                <a:ln>
                  <a:noFill/>
                </a:ln>
                <a:solidFill>
                  <a:schemeClr val="tx1"/>
                </a:solidFill>
                <a:effectLst/>
              </a:rPr>
              <a:t>“We’re All Leaders”</a:t>
            </a:r>
          </a:p>
          <a:p>
            <a:pPr marL="0" marR="0" lvl="0" indent="0" algn="l" defTabSz="914400" rtl="0" eaLnBrk="0" fontAlgn="base" latinLnBrk="0" hangingPunct="0">
              <a:lnSpc>
                <a:spcPct val="150000"/>
              </a:lnSpc>
              <a:spcBef>
                <a:spcPct val="0"/>
              </a:spcBef>
              <a:spcAft>
                <a:spcPct val="0"/>
              </a:spcAft>
              <a:buClrTx/>
              <a:buSzTx/>
              <a:buNone/>
              <a:tabLst/>
            </a:pPr>
            <a:r>
              <a:rPr kumimoji="0" lang="en-US" altLang="en-US" sz="2400" b="0" i="0" u="none" strike="noStrike" cap="none" normalizeH="0" baseline="0">
                <a:ln>
                  <a:noFill/>
                </a:ln>
                <a:solidFill>
                  <a:schemeClr val="tx1"/>
                </a:solidFill>
                <a:effectLst/>
              </a:rPr>
              <a:t>→ Inclusion without coordination can lead to inequity and fragmentation.</a:t>
            </a:r>
          </a:p>
          <a:p>
            <a:pPr marL="0" marR="0" lvl="0" indent="0" algn="l" defTabSz="914400" rtl="0" eaLnBrk="0" fontAlgn="base" latinLnBrk="0" hangingPunct="0">
              <a:lnSpc>
                <a:spcPct val="150000"/>
              </a:lnSpc>
              <a:spcBef>
                <a:spcPct val="0"/>
              </a:spcBef>
              <a:spcAft>
                <a:spcPct val="0"/>
              </a:spcAft>
              <a:buClrTx/>
              <a:buSzTx/>
              <a:buNone/>
              <a:tabLst/>
            </a:pPr>
            <a:r>
              <a:rPr kumimoji="0" lang="en-US" altLang="en-US" sz="2400" b="1" i="0" u="none" strike="noStrike" cap="none" normalizeH="0" baseline="0">
                <a:ln>
                  <a:noFill/>
                </a:ln>
                <a:solidFill>
                  <a:schemeClr val="tx1"/>
                </a:solidFill>
                <a:effectLst/>
              </a:rPr>
              <a:t>Snowflake / Interdependent Leadership</a:t>
            </a:r>
          </a:p>
          <a:p>
            <a:pPr marL="0" marR="0" lvl="0" indent="0" algn="l" defTabSz="914400" rtl="0" eaLnBrk="0" fontAlgn="base" latinLnBrk="0" hangingPunct="0">
              <a:lnSpc>
                <a:spcPct val="150000"/>
              </a:lnSpc>
              <a:spcBef>
                <a:spcPct val="0"/>
              </a:spcBef>
              <a:spcAft>
                <a:spcPct val="0"/>
              </a:spcAft>
              <a:buClrTx/>
              <a:buSzTx/>
              <a:buNone/>
              <a:tabLst/>
            </a:pPr>
            <a:r>
              <a:rPr kumimoji="0" lang="en-US" altLang="en-US" sz="2400" b="0" i="0" u="none" strike="noStrike" cap="none" normalizeH="0" baseline="0">
                <a:ln>
                  <a:noFill/>
                </a:ln>
                <a:solidFill>
                  <a:schemeClr val="tx1"/>
                </a:solidFill>
                <a:effectLst/>
              </a:rPr>
              <a:t>→ Power is distributed, accountability is mutual, and equity is embedded through shared responsibility and intentional inclusion.</a:t>
            </a:r>
          </a:p>
        </p:txBody>
      </p:sp>
    </p:spTree>
    <p:extLst>
      <p:ext uri="{BB962C8B-B14F-4D97-AF65-F5344CB8AC3E}">
        <p14:creationId xmlns:p14="http://schemas.microsoft.com/office/powerpoint/2010/main" val="3506828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0C2965-4E9B-58B8-4945-D094ACB10E1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541BC6-3B5F-3F90-5477-B782C221F7D5}"/>
              </a:ext>
            </a:extLst>
          </p:cNvPr>
          <p:cNvSpPr>
            <a:spLocks noGrp="1"/>
          </p:cNvSpPr>
          <p:nvPr>
            <p:ph type="title"/>
          </p:nvPr>
        </p:nvSpPr>
        <p:spPr/>
        <p:txBody>
          <a:bodyPr>
            <a:noAutofit/>
          </a:bodyPr>
          <a:lstStyle/>
          <a:p>
            <a:br>
              <a:rPr lang="en-US" sz="2800">
                <a:solidFill>
                  <a:srgbClr val="000000"/>
                </a:solidFill>
                <a:latin typeface="Calibri"/>
                <a:cs typeface="Calibri"/>
              </a:rPr>
            </a:br>
            <a:br>
              <a:rPr lang="en-US" sz="2800">
                <a:solidFill>
                  <a:srgbClr val="000000"/>
                </a:solidFill>
                <a:latin typeface="Calibri"/>
                <a:cs typeface="Calibri"/>
              </a:rPr>
            </a:br>
            <a:endParaRPr lang="en-US" u="sng"/>
          </a:p>
        </p:txBody>
      </p:sp>
      <p:sp>
        <p:nvSpPr>
          <p:cNvPr id="5" name="Title 5">
            <a:extLst>
              <a:ext uri="{FF2B5EF4-FFF2-40B4-BE49-F238E27FC236}">
                <a16:creationId xmlns:a16="http://schemas.microsoft.com/office/drawing/2014/main" id="{B29F0AD7-4B06-0309-2401-113F72557F2E}"/>
              </a:ext>
            </a:extLst>
          </p:cNvPr>
          <p:cNvSpPr txBox="1">
            <a:spLocks/>
          </p:cNvSpPr>
          <p:nvPr/>
        </p:nvSpPr>
        <p:spPr>
          <a:xfrm>
            <a:off x="1052945" y="367074"/>
            <a:ext cx="10326256" cy="861290"/>
          </a:xfrm>
          <a:prstGeom prst="rect">
            <a:avLst/>
          </a:prstGeom>
        </p:spPr>
        <p:txBody>
          <a:bodyPr vert="horz" lIns="91440" tIns="45720" rIns="91440" bIns="45720" rtlCol="0" anchor="b">
            <a:normAutofit fontScale="90000"/>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a:t>Building Equity Centered Power: Leadership Structures</a:t>
            </a:r>
          </a:p>
        </p:txBody>
      </p:sp>
      <p:sp>
        <p:nvSpPr>
          <p:cNvPr id="6" name="Rectangle 1">
            <a:extLst>
              <a:ext uri="{FF2B5EF4-FFF2-40B4-BE49-F238E27FC236}">
                <a16:creationId xmlns:a16="http://schemas.microsoft.com/office/drawing/2014/main" id="{43903BF6-E29C-176F-7AF5-DCF052C2121C}"/>
              </a:ext>
            </a:extLst>
          </p:cNvPr>
          <p:cNvSpPr>
            <a:spLocks noGrp="1" noChangeArrowheads="1"/>
          </p:cNvSpPr>
          <p:nvPr>
            <p:ph idx="1"/>
          </p:nvPr>
        </p:nvSpPr>
        <p:spPr bwMode="auto">
          <a:xfrm>
            <a:off x="1117600" y="1606911"/>
            <a:ext cx="10196945" cy="37862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lvl="0" indent="0" eaLnBrk="0" fontAlgn="base" hangingPunct="0">
              <a:lnSpc>
                <a:spcPct val="200000"/>
              </a:lnSpc>
              <a:spcBef>
                <a:spcPct val="0"/>
              </a:spcBef>
              <a:spcAft>
                <a:spcPct val="0"/>
              </a:spcAft>
              <a:buNone/>
            </a:pPr>
            <a:r>
              <a:rPr lang="en-US"/>
              <a:t>What is your current union structure? </a:t>
            </a:r>
          </a:p>
          <a:p>
            <a:pPr lvl="1" eaLnBrk="0" fontAlgn="base" hangingPunct="0">
              <a:lnSpc>
                <a:spcPct val="200000"/>
              </a:lnSpc>
              <a:spcBef>
                <a:spcPct val="0"/>
              </a:spcBef>
              <a:spcAft>
                <a:spcPct val="0"/>
              </a:spcAft>
              <a:buFont typeface="Wingdings" pitchFamily="2" charset="2"/>
              <a:buChar char="ü"/>
            </a:pPr>
            <a:r>
              <a:rPr kumimoji="0" lang="en-US" altLang="en-US" b="1" i="0" u="none" strike="noStrike" cap="none" normalizeH="0" baseline="0">
                <a:ln>
                  <a:noFill/>
                </a:ln>
                <a:solidFill>
                  <a:schemeClr val="tx1"/>
                </a:solidFill>
                <a:effectLst/>
              </a:rPr>
              <a:t>Representation: </a:t>
            </a:r>
            <a:r>
              <a:rPr kumimoji="0" lang="en-US" altLang="en-US" i="0" u="none" strike="noStrike" cap="none" normalizeH="0" baseline="0">
                <a:ln>
                  <a:noFill/>
                </a:ln>
                <a:solidFill>
                  <a:schemeClr val="tx1"/>
                </a:solidFill>
                <a:effectLst/>
              </a:rPr>
              <a:t>Who is at the center of decision-making?</a:t>
            </a:r>
          </a:p>
          <a:p>
            <a:pPr lvl="1" eaLnBrk="0" fontAlgn="base" hangingPunct="0">
              <a:lnSpc>
                <a:spcPct val="200000"/>
              </a:lnSpc>
              <a:spcBef>
                <a:spcPct val="0"/>
              </a:spcBef>
              <a:spcAft>
                <a:spcPct val="0"/>
              </a:spcAft>
              <a:buFont typeface="Wingdings" pitchFamily="2" charset="2"/>
              <a:buChar char="ü"/>
            </a:pPr>
            <a:r>
              <a:rPr kumimoji="0" lang="en-US" altLang="en-US" b="1" i="0" u="none" strike="noStrike" cap="none" normalizeH="0" baseline="0">
                <a:ln>
                  <a:noFill/>
                </a:ln>
                <a:solidFill>
                  <a:schemeClr val="tx1"/>
                </a:solidFill>
                <a:effectLst/>
              </a:rPr>
              <a:t>Access: </a:t>
            </a:r>
            <a:r>
              <a:rPr kumimoji="0" lang="en-US" altLang="en-US" i="0" u="none" strike="noStrike" cap="none" normalizeH="0" baseline="0">
                <a:ln>
                  <a:noFill/>
                </a:ln>
                <a:solidFill>
                  <a:schemeClr val="tx1"/>
                </a:solidFill>
                <a:effectLst/>
              </a:rPr>
              <a:t>Are resources and opportunities shared fairly?</a:t>
            </a:r>
          </a:p>
          <a:p>
            <a:pPr lvl="1" eaLnBrk="0" fontAlgn="base" hangingPunct="0">
              <a:lnSpc>
                <a:spcPct val="200000"/>
              </a:lnSpc>
              <a:spcBef>
                <a:spcPct val="0"/>
              </a:spcBef>
              <a:spcAft>
                <a:spcPct val="0"/>
              </a:spcAft>
              <a:buFont typeface="Wingdings" pitchFamily="2" charset="2"/>
              <a:buChar char="ü"/>
            </a:pPr>
            <a:r>
              <a:rPr kumimoji="0" lang="en-US" altLang="en-US" b="1" i="0" u="none" strike="noStrike" cap="none" normalizeH="0" baseline="0">
                <a:ln>
                  <a:noFill/>
                </a:ln>
                <a:solidFill>
                  <a:schemeClr val="tx1"/>
                </a:solidFill>
                <a:effectLst/>
              </a:rPr>
              <a:t>Voice: </a:t>
            </a:r>
            <a:r>
              <a:rPr kumimoji="0" lang="en-US" altLang="en-US" i="0" u="none" strike="noStrike" cap="none" normalizeH="0" baseline="0">
                <a:ln>
                  <a:noFill/>
                </a:ln>
                <a:solidFill>
                  <a:schemeClr val="tx1"/>
                </a:solidFill>
                <a:effectLst/>
              </a:rPr>
              <a:t>Are those most affected by decisions shaping them?</a:t>
            </a:r>
          </a:p>
          <a:p>
            <a:pPr lvl="1" eaLnBrk="0" fontAlgn="base" hangingPunct="0">
              <a:lnSpc>
                <a:spcPct val="200000"/>
              </a:lnSpc>
              <a:spcBef>
                <a:spcPct val="0"/>
              </a:spcBef>
              <a:spcAft>
                <a:spcPct val="0"/>
              </a:spcAft>
              <a:buFont typeface="Wingdings" pitchFamily="2" charset="2"/>
              <a:buChar char="ü"/>
            </a:pPr>
            <a:r>
              <a:rPr kumimoji="0" lang="en-US" altLang="en-US" b="1" i="0" u="none" strike="noStrike" cap="none" normalizeH="0" baseline="0">
                <a:ln>
                  <a:noFill/>
                </a:ln>
                <a:solidFill>
                  <a:schemeClr val="tx1"/>
                </a:solidFill>
                <a:effectLst/>
              </a:rPr>
              <a:t>Responsibility: </a:t>
            </a:r>
            <a:r>
              <a:rPr kumimoji="0" lang="en-US" altLang="en-US" i="0" u="none" strike="noStrike" cap="none" normalizeH="0" baseline="0">
                <a:ln>
                  <a:noFill/>
                </a:ln>
                <a:solidFill>
                  <a:schemeClr val="tx1"/>
                </a:solidFill>
                <a:effectLst/>
              </a:rPr>
              <a:t>Is accountability collective, not hierarchical?</a:t>
            </a:r>
          </a:p>
        </p:txBody>
      </p:sp>
    </p:spTree>
    <p:extLst>
      <p:ext uri="{BB962C8B-B14F-4D97-AF65-F5344CB8AC3E}">
        <p14:creationId xmlns:p14="http://schemas.microsoft.com/office/powerpoint/2010/main" val="41521196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1124" y="0"/>
            <a:ext cx="10667422" cy="999835"/>
          </a:xfrm>
        </p:spPr>
        <p:txBody>
          <a:bodyPr>
            <a:normAutofit fontScale="90000"/>
          </a:bodyPr>
          <a:lstStyle/>
          <a:p>
            <a:r>
              <a:rPr lang="en-US" b="1">
                <a:latin typeface="+mn-lt"/>
              </a:rPr>
              <a:t>Building Equity Centered Power: Campaigns vs Programs</a:t>
            </a:r>
          </a:p>
        </p:txBody>
      </p:sp>
      <p:sp>
        <p:nvSpPr>
          <p:cNvPr id="3" name="Content Placeholder 2"/>
          <p:cNvSpPr>
            <a:spLocks noGrp="1"/>
          </p:cNvSpPr>
          <p:nvPr>
            <p:ph sz="half" idx="1"/>
          </p:nvPr>
        </p:nvSpPr>
        <p:spPr>
          <a:xfrm>
            <a:off x="901124" y="1388918"/>
            <a:ext cx="4815840" cy="4080164"/>
          </a:xfrm>
        </p:spPr>
        <p:txBody>
          <a:bodyPr>
            <a:normAutofit fontScale="92500"/>
          </a:bodyPr>
          <a:lstStyle/>
          <a:p>
            <a:r>
              <a:rPr lang="en-US" sz="2600" b="1"/>
              <a:t>Programs</a:t>
            </a:r>
          </a:p>
          <a:p>
            <a:r>
              <a:rPr lang="en-US" sz="2600"/>
              <a:t>Build Presence</a:t>
            </a:r>
          </a:p>
          <a:p>
            <a:r>
              <a:rPr lang="en-US" sz="2600"/>
              <a:t>Episodic</a:t>
            </a:r>
          </a:p>
          <a:p>
            <a:r>
              <a:rPr lang="en-US" sz="2600"/>
              <a:t>Member Recruitment</a:t>
            </a:r>
          </a:p>
          <a:p>
            <a:r>
              <a:rPr lang="en-US" sz="2600"/>
              <a:t>Committee/Program Leaders</a:t>
            </a:r>
          </a:p>
          <a:p>
            <a:r>
              <a:rPr lang="en-US" sz="2600"/>
              <a:t>Low Risk</a:t>
            </a:r>
          </a:p>
          <a:p>
            <a:r>
              <a:rPr lang="en-US" sz="2600"/>
              <a:t>Often Staff Led</a:t>
            </a:r>
          </a:p>
          <a:p>
            <a:r>
              <a:rPr lang="en-US" sz="2600"/>
              <a:t>Power in Policy</a:t>
            </a:r>
          </a:p>
          <a:p>
            <a:endParaRPr lang="en-US"/>
          </a:p>
        </p:txBody>
      </p:sp>
      <p:sp>
        <p:nvSpPr>
          <p:cNvPr id="4" name="Content Placeholder 3"/>
          <p:cNvSpPr>
            <a:spLocks noGrp="1"/>
          </p:cNvSpPr>
          <p:nvPr>
            <p:ph sz="half" idx="2"/>
          </p:nvPr>
        </p:nvSpPr>
        <p:spPr>
          <a:xfrm>
            <a:off x="6577214" y="1388918"/>
            <a:ext cx="4815840" cy="4080164"/>
          </a:xfrm>
        </p:spPr>
        <p:txBody>
          <a:bodyPr>
            <a:noAutofit/>
          </a:bodyPr>
          <a:lstStyle/>
          <a:p>
            <a:r>
              <a:rPr lang="en-US" sz="2400" b="1"/>
              <a:t>Campaigns</a:t>
            </a:r>
          </a:p>
          <a:p>
            <a:r>
              <a:rPr lang="en-US" sz="2400"/>
              <a:t>Public Action and Demands</a:t>
            </a:r>
          </a:p>
          <a:p>
            <a:r>
              <a:rPr lang="en-US" sz="2400"/>
              <a:t>Strategic and Ongoing</a:t>
            </a:r>
          </a:p>
          <a:p>
            <a:r>
              <a:rPr lang="en-US" sz="2400"/>
              <a:t>Continues to Add </a:t>
            </a:r>
          </a:p>
          <a:p>
            <a:pPr lvl="1"/>
            <a:r>
              <a:rPr lang="en-US"/>
              <a:t>Base – Mobilizers - Leaders</a:t>
            </a:r>
          </a:p>
          <a:p>
            <a:pPr lvl="1"/>
            <a:r>
              <a:rPr lang="en-US"/>
              <a:t>Allies – Partners - Coalitions</a:t>
            </a:r>
          </a:p>
          <a:p>
            <a:pPr marL="201108" lvl="1" indent="0">
              <a:buNone/>
            </a:pPr>
            <a:r>
              <a:rPr lang="en-US"/>
              <a:t>Requires Risk</a:t>
            </a:r>
          </a:p>
          <a:p>
            <a:pPr marL="201108" lvl="1" indent="0">
              <a:buNone/>
            </a:pPr>
            <a:r>
              <a:rPr lang="en-US"/>
              <a:t>Supported by Staff</a:t>
            </a:r>
          </a:p>
          <a:p>
            <a:pPr marL="201108" lvl="1" indent="0">
              <a:buNone/>
            </a:pPr>
            <a:r>
              <a:rPr lang="en-US"/>
              <a:t>Leaders Build and Use Power</a:t>
            </a:r>
          </a:p>
        </p:txBody>
      </p:sp>
    </p:spTree>
    <p:extLst>
      <p:ext uri="{BB962C8B-B14F-4D97-AF65-F5344CB8AC3E}">
        <p14:creationId xmlns:p14="http://schemas.microsoft.com/office/powerpoint/2010/main" val="810399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4115" y="225927"/>
            <a:ext cx="9782801" cy="736600"/>
          </a:xfrm>
        </p:spPr>
        <p:txBody>
          <a:bodyPr/>
          <a:lstStyle/>
          <a:p>
            <a:r>
              <a:rPr lang="en-US"/>
              <a:t>Building Power: Campaigns vs Programs</a:t>
            </a:r>
          </a:p>
        </p:txBody>
      </p:sp>
      <p:sp>
        <p:nvSpPr>
          <p:cNvPr id="3" name="Content Placeholder 2"/>
          <p:cNvSpPr>
            <a:spLocks noGrp="1"/>
          </p:cNvSpPr>
          <p:nvPr>
            <p:ph idx="1"/>
          </p:nvPr>
        </p:nvSpPr>
        <p:spPr>
          <a:xfrm>
            <a:off x="892303" y="1233327"/>
            <a:ext cx="10413711" cy="4872789"/>
          </a:xfrm>
        </p:spPr>
        <p:txBody>
          <a:bodyPr>
            <a:noAutofit/>
          </a:bodyPr>
          <a:lstStyle/>
          <a:p>
            <a:pPr marL="0" indent="0">
              <a:lnSpc>
                <a:spcPct val="150000"/>
              </a:lnSpc>
              <a:buNone/>
            </a:pPr>
            <a:r>
              <a:rPr lang="en-US"/>
              <a:t>An issue </a:t>
            </a:r>
            <a:r>
              <a:rPr lang="en-US" i="1"/>
              <a:t>campaign i</a:t>
            </a:r>
            <a:r>
              <a:rPr lang="en-US"/>
              <a:t>s the process through which the people organize around leaders and structures to use their resources in accomplishing goals that achieve the change they need and want. It is public. It involves risk. It results in the story being about the workers.  </a:t>
            </a:r>
          </a:p>
          <a:p>
            <a:pPr marL="0" indent="0">
              <a:lnSpc>
                <a:spcPct val="150000"/>
              </a:lnSpc>
              <a:buNone/>
            </a:pPr>
            <a:r>
              <a:rPr lang="en-US"/>
              <a:t>- Marshall Ganz</a:t>
            </a:r>
          </a:p>
        </p:txBody>
      </p:sp>
    </p:spTree>
    <p:extLst>
      <p:ext uri="{BB962C8B-B14F-4D97-AF65-F5344CB8AC3E}">
        <p14:creationId xmlns:p14="http://schemas.microsoft.com/office/powerpoint/2010/main" val="4104080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148CA2-3C00-55BA-0E5C-F6BBC376B2D8}"/>
              </a:ext>
            </a:extLst>
          </p:cNvPr>
          <p:cNvSpPr>
            <a:spLocks noGrp="1"/>
          </p:cNvSpPr>
          <p:nvPr>
            <p:ph type="ctrTitle"/>
          </p:nvPr>
        </p:nvSpPr>
        <p:spPr>
          <a:xfrm>
            <a:off x="2713854" y="1600994"/>
            <a:ext cx="8331201" cy="2680127"/>
          </a:xfrm>
        </p:spPr>
        <p:txBody>
          <a:bodyPr anchor="b">
            <a:normAutofit/>
          </a:bodyPr>
          <a:lstStyle/>
          <a:p>
            <a:r>
              <a:rPr lang="en-US" sz="5000"/>
              <a:t>Equity Centered Framework</a:t>
            </a:r>
          </a:p>
        </p:txBody>
      </p:sp>
      <p:sp>
        <p:nvSpPr>
          <p:cNvPr id="9" name="Subtitle 2">
            <a:extLst>
              <a:ext uri="{FF2B5EF4-FFF2-40B4-BE49-F238E27FC236}">
                <a16:creationId xmlns:a16="http://schemas.microsoft.com/office/drawing/2014/main" id="{DE0408BD-4F26-3CF0-33E3-A828B33EB1D7}"/>
              </a:ext>
            </a:extLst>
          </p:cNvPr>
          <p:cNvSpPr>
            <a:spLocks noGrp="1"/>
          </p:cNvSpPr>
          <p:nvPr>
            <p:ph type="subTitle" idx="1"/>
          </p:nvPr>
        </p:nvSpPr>
        <p:spPr>
          <a:xfrm>
            <a:off x="2713854" y="4394775"/>
            <a:ext cx="7518400" cy="1116085"/>
          </a:xfrm>
        </p:spPr>
        <p:txBody>
          <a:bodyPr/>
          <a:lstStyle/>
          <a:p>
            <a:endParaRPr lang="en-US"/>
          </a:p>
        </p:txBody>
      </p:sp>
    </p:spTree>
    <p:extLst>
      <p:ext uri="{BB962C8B-B14F-4D97-AF65-F5344CB8AC3E}">
        <p14:creationId xmlns:p14="http://schemas.microsoft.com/office/powerpoint/2010/main" val="2310291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011BE6-2DAB-FFAE-BE5B-0CDDA39F0F2C}"/>
              </a:ext>
            </a:extLst>
          </p:cNvPr>
          <p:cNvSpPr>
            <a:spLocks noGrp="1"/>
          </p:cNvSpPr>
          <p:nvPr>
            <p:ph type="title"/>
          </p:nvPr>
        </p:nvSpPr>
        <p:spPr>
          <a:xfrm>
            <a:off x="1593852" y="177801"/>
            <a:ext cx="9785349" cy="1239837"/>
          </a:xfrm>
        </p:spPr>
        <p:txBody>
          <a:bodyPr anchor="ctr">
            <a:normAutofit/>
          </a:bodyPr>
          <a:lstStyle/>
          <a:p>
            <a:r>
              <a:rPr lang="en-US" sz="3200"/>
              <a:t>Equity Centered Framework: Intentional Questions </a:t>
            </a:r>
          </a:p>
        </p:txBody>
      </p:sp>
      <p:graphicFrame>
        <p:nvGraphicFramePr>
          <p:cNvPr id="4" name="Content Placeholder 3">
            <a:extLst>
              <a:ext uri="{FF2B5EF4-FFF2-40B4-BE49-F238E27FC236}">
                <a16:creationId xmlns:a16="http://schemas.microsoft.com/office/drawing/2014/main" id="{D9B84BF2-FD71-1434-D20D-41326BAE615B}"/>
              </a:ext>
            </a:extLst>
          </p:cNvPr>
          <p:cNvGraphicFramePr>
            <a:graphicFrameLocks noGrp="1"/>
          </p:cNvGraphicFramePr>
          <p:nvPr>
            <p:ph idx="1"/>
            <p:extLst>
              <p:ext uri="{D42A27DB-BD31-4B8C-83A1-F6EECF244321}">
                <p14:modId xmlns:p14="http://schemas.microsoft.com/office/powerpoint/2010/main" val="524677772"/>
              </p:ext>
            </p:extLst>
          </p:nvPr>
        </p:nvGraphicFramePr>
        <p:xfrm>
          <a:off x="955964" y="1600200"/>
          <a:ext cx="10598727"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47934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F7FE31-5FD9-7485-D499-70BEAF7B46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64E534-3B73-D381-865E-666AC8148B89}"/>
              </a:ext>
            </a:extLst>
          </p:cNvPr>
          <p:cNvSpPr>
            <a:spLocks noGrp="1"/>
          </p:cNvSpPr>
          <p:nvPr>
            <p:ph type="title"/>
          </p:nvPr>
        </p:nvSpPr>
        <p:spPr>
          <a:xfrm>
            <a:off x="1001280" y="158173"/>
            <a:ext cx="10189439" cy="1055254"/>
          </a:xfrm>
        </p:spPr>
        <p:txBody>
          <a:bodyPr anchor="ctr">
            <a:normAutofit/>
          </a:bodyPr>
          <a:lstStyle/>
          <a:p>
            <a:r>
              <a:rPr lang="en-US" sz="3200"/>
              <a:t>Equity Centered Framework: Intentional Questions </a:t>
            </a:r>
          </a:p>
        </p:txBody>
      </p:sp>
      <p:graphicFrame>
        <p:nvGraphicFramePr>
          <p:cNvPr id="4" name="Content Placeholder 3">
            <a:extLst>
              <a:ext uri="{FF2B5EF4-FFF2-40B4-BE49-F238E27FC236}">
                <a16:creationId xmlns:a16="http://schemas.microsoft.com/office/drawing/2014/main" id="{B6A36E77-8B79-1439-18DA-563BCC51A329}"/>
              </a:ext>
            </a:extLst>
          </p:cNvPr>
          <p:cNvGraphicFramePr>
            <a:graphicFrameLocks noGrp="1"/>
          </p:cNvGraphicFramePr>
          <p:nvPr>
            <p:ph idx="1"/>
            <p:extLst>
              <p:ext uri="{D42A27DB-BD31-4B8C-83A1-F6EECF244321}">
                <p14:modId xmlns:p14="http://schemas.microsoft.com/office/powerpoint/2010/main" val="323356082"/>
              </p:ext>
            </p:extLst>
          </p:nvPr>
        </p:nvGraphicFramePr>
        <p:xfrm>
          <a:off x="762000" y="1600200"/>
          <a:ext cx="10617201" cy="4572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83631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99AEE5-FBF6-D695-6482-3E7084686E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998EAC-684C-290B-D55C-69FBA0CFD3AD}"/>
              </a:ext>
            </a:extLst>
          </p:cNvPr>
          <p:cNvSpPr>
            <a:spLocks noGrp="1"/>
          </p:cNvSpPr>
          <p:nvPr>
            <p:ph type="ctrTitle"/>
          </p:nvPr>
        </p:nvSpPr>
        <p:spPr>
          <a:xfrm>
            <a:off x="2713854" y="1600994"/>
            <a:ext cx="8331201" cy="2680127"/>
          </a:xfrm>
        </p:spPr>
        <p:txBody>
          <a:bodyPr anchor="b">
            <a:normAutofit/>
          </a:bodyPr>
          <a:lstStyle/>
          <a:p>
            <a:r>
              <a:rPr lang="en-US" sz="5000"/>
              <a:t>What can you do to center equity in your local, chapter, campus or community?</a:t>
            </a:r>
          </a:p>
        </p:txBody>
      </p:sp>
      <p:sp>
        <p:nvSpPr>
          <p:cNvPr id="9" name="Subtitle 2">
            <a:extLst>
              <a:ext uri="{FF2B5EF4-FFF2-40B4-BE49-F238E27FC236}">
                <a16:creationId xmlns:a16="http://schemas.microsoft.com/office/drawing/2014/main" id="{236E6CC1-3EF3-9A40-9F2E-1064730F1978}"/>
              </a:ext>
            </a:extLst>
          </p:cNvPr>
          <p:cNvSpPr>
            <a:spLocks noGrp="1"/>
          </p:cNvSpPr>
          <p:nvPr>
            <p:ph type="subTitle" idx="1"/>
          </p:nvPr>
        </p:nvSpPr>
        <p:spPr>
          <a:xfrm>
            <a:off x="2713854" y="4394775"/>
            <a:ext cx="7518400" cy="1116085"/>
          </a:xfrm>
        </p:spPr>
        <p:txBody>
          <a:bodyPr/>
          <a:lstStyle/>
          <a:p>
            <a:r>
              <a:rPr lang="en-US"/>
              <a:t>Brainstorm ideas!</a:t>
            </a:r>
          </a:p>
        </p:txBody>
      </p:sp>
    </p:spTree>
    <p:extLst>
      <p:ext uri="{BB962C8B-B14F-4D97-AF65-F5344CB8AC3E}">
        <p14:creationId xmlns:p14="http://schemas.microsoft.com/office/powerpoint/2010/main" val="28717604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C7F069-EC8B-0679-FDAE-9A5EBFA849BF}"/>
              </a:ext>
            </a:extLst>
          </p:cNvPr>
          <p:cNvSpPr>
            <a:spLocks noGrp="1"/>
          </p:cNvSpPr>
          <p:nvPr>
            <p:ph type="title"/>
          </p:nvPr>
        </p:nvSpPr>
        <p:spPr>
          <a:xfrm>
            <a:off x="1074520" y="381000"/>
            <a:ext cx="3294280" cy="1371600"/>
          </a:xfrm>
        </p:spPr>
        <p:txBody>
          <a:bodyPr anchor="b">
            <a:normAutofit/>
          </a:bodyPr>
          <a:lstStyle/>
          <a:p>
            <a:r>
              <a:rPr lang="en-US"/>
              <a:t>Share out</a:t>
            </a:r>
          </a:p>
        </p:txBody>
      </p:sp>
      <p:pic>
        <p:nvPicPr>
          <p:cNvPr id="4" name="Graphic 3" descr="Share with solid fill">
            <a:extLst>
              <a:ext uri="{FF2B5EF4-FFF2-40B4-BE49-F238E27FC236}">
                <a16:creationId xmlns:a16="http://schemas.microsoft.com/office/drawing/2014/main" id="{C46398B5-CD5C-05C3-117A-81D1A842F6F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435600" y="482600"/>
            <a:ext cx="5689600" cy="5689600"/>
          </a:xfrm>
          <a:prstGeom prst="rect">
            <a:avLst/>
          </a:prstGeom>
        </p:spPr>
      </p:pic>
      <p:sp>
        <p:nvSpPr>
          <p:cNvPr id="11" name="Text Placeholder 3">
            <a:extLst>
              <a:ext uri="{FF2B5EF4-FFF2-40B4-BE49-F238E27FC236}">
                <a16:creationId xmlns:a16="http://schemas.microsoft.com/office/drawing/2014/main" id="{66777F9E-8C1A-C0A0-FADE-B09B6CE89D78}"/>
              </a:ext>
            </a:extLst>
          </p:cNvPr>
          <p:cNvSpPr>
            <a:spLocks noGrp="1"/>
          </p:cNvSpPr>
          <p:nvPr>
            <p:ph type="body" sz="half" idx="2"/>
          </p:nvPr>
        </p:nvSpPr>
        <p:spPr>
          <a:xfrm>
            <a:off x="1074520" y="1828800"/>
            <a:ext cx="3294280" cy="4343400"/>
          </a:xfrm>
        </p:spPr>
        <p:txBody>
          <a:bodyPr>
            <a:normAutofit/>
          </a:bodyPr>
          <a:lstStyle/>
          <a:p>
            <a:pPr>
              <a:lnSpc>
                <a:spcPct val="150000"/>
              </a:lnSpc>
            </a:pPr>
            <a:r>
              <a:rPr lang="en-US" sz="2400"/>
              <a:t>What are your ideas, goals, and next steps?</a:t>
            </a:r>
          </a:p>
          <a:p>
            <a:pPr>
              <a:lnSpc>
                <a:spcPct val="150000"/>
              </a:lnSpc>
            </a:pPr>
            <a:endParaRPr lang="en-US" sz="2400"/>
          </a:p>
          <a:p>
            <a:pPr>
              <a:lnSpc>
                <a:spcPct val="150000"/>
              </a:lnSpc>
            </a:pPr>
            <a:r>
              <a:rPr lang="en-US" sz="2400"/>
              <a:t>What resources do you need?</a:t>
            </a:r>
          </a:p>
        </p:txBody>
      </p:sp>
    </p:spTree>
    <p:extLst>
      <p:ext uri="{BB962C8B-B14F-4D97-AF65-F5344CB8AC3E}">
        <p14:creationId xmlns:p14="http://schemas.microsoft.com/office/powerpoint/2010/main" val="20632550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3902C5-D56A-A229-3DE4-79726464957E}"/>
              </a:ext>
            </a:extLst>
          </p:cNvPr>
          <p:cNvSpPr>
            <a:spLocks noGrp="1"/>
          </p:cNvSpPr>
          <p:nvPr>
            <p:ph type="title"/>
          </p:nvPr>
        </p:nvSpPr>
        <p:spPr>
          <a:xfrm>
            <a:off x="649327" y="241800"/>
            <a:ext cx="11360800" cy="763600"/>
          </a:xfrm>
        </p:spPr>
        <p:txBody>
          <a:bodyPr/>
          <a:lstStyle/>
          <a:p>
            <a:pPr lvl="0" eaLnBrk="0" fontAlgn="base" hangingPunct="0">
              <a:lnSpc>
                <a:spcPct val="100000"/>
              </a:lnSpc>
              <a:spcBef>
                <a:spcPct val="0"/>
              </a:spcBef>
              <a:spcAft>
                <a:spcPct val="0"/>
              </a:spcAft>
              <a:buSzTx/>
            </a:pPr>
            <a:r>
              <a:rPr lang="en-US" altLang="en-US">
                <a:solidFill>
                  <a:schemeClr val="tx1"/>
                </a:solidFill>
                <a:latin typeface="Arial" panose="020B0604020202020204" pitchFamily="34" charset="0"/>
              </a:rPr>
              <a:t>5 Ways to Center Equity in Your Classroom or Campus</a:t>
            </a:r>
          </a:p>
        </p:txBody>
      </p:sp>
      <p:sp>
        <p:nvSpPr>
          <p:cNvPr id="4" name="Rectangle 1">
            <a:extLst>
              <a:ext uri="{FF2B5EF4-FFF2-40B4-BE49-F238E27FC236}">
                <a16:creationId xmlns:a16="http://schemas.microsoft.com/office/drawing/2014/main" id="{974D8925-414A-D953-9F29-9EDEE8987A4C}"/>
              </a:ext>
            </a:extLst>
          </p:cNvPr>
          <p:cNvSpPr>
            <a:spLocks noGrp="1" noChangeArrowheads="1"/>
          </p:cNvSpPr>
          <p:nvPr>
            <p:ph type="body" idx="1"/>
          </p:nvPr>
        </p:nvSpPr>
        <p:spPr bwMode="auto">
          <a:xfrm>
            <a:off x="753959" y="1228397"/>
            <a:ext cx="10684081" cy="4401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en-US" altLang="en-US" sz="2000" b="1" i="0" u="none" strike="noStrike" cap="none" normalizeH="0" baseline="0">
                <a:ln>
                  <a:noFill/>
                </a:ln>
                <a:solidFill>
                  <a:schemeClr val="tx1"/>
                </a:solidFill>
                <a:effectLst/>
              </a:rPr>
              <a:t>Diversify Books &amp; Materials- </a:t>
            </a:r>
            <a:r>
              <a:rPr kumimoji="0" lang="en-US" altLang="en-US" sz="2000" i="0" u="none" strike="noStrike" cap="none" normalizeH="0" baseline="0">
                <a:ln>
                  <a:noFill/>
                </a:ln>
                <a:solidFill>
                  <a:schemeClr val="tx1"/>
                </a:solidFill>
                <a:effectLst/>
              </a:rPr>
              <a:t>Include texts and resources that reflect multiple cultures, identities, and perspectives.</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endParaRPr kumimoji="0" lang="en-US" altLang="en-US" sz="2000" b="1" i="0" u="none" strike="noStrike" cap="none" normalizeH="0" baseline="0">
              <a:ln>
                <a:noFill/>
              </a:ln>
              <a:solidFill>
                <a:schemeClr val="tx1"/>
              </a:solidFill>
              <a:effectLst/>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en-US" altLang="en-US" sz="2000" b="1" i="0" u="none" strike="noStrike" cap="none" normalizeH="0" baseline="0">
                <a:ln>
                  <a:noFill/>
                </a:ln>
                <a:solidFill>
                  <a:schemeClr val="tx1"/>
                </a:solidFill>
                <a:effectLst/>
              </a:rPr>
              <a:t>Highlight Cultural Celebrations- </a:t>
            </a:r>
            <a:r>
              <a:rPr kumimoji="0" lang="en-US" altLang="en-US" sz="2000" i="0" u="none" strike="noStrike" cap="none" normalizeH="0" baseline="0">
                <a:ln>
                  <a:noFill/>
                </a:ln>
                <a:solidFill>
                  <a:schemeClr val="tx1"/>
                </a:solidFill>
                <a:effectLst/>
              </a:rPr>
              <a:t>Invite students to share traditions and holidays through classroom activities or campus events.</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endParaRPr kumimoji="0" lang="en-US" altLang="en-US" sz="2000" b="1" i="0" u="none" strike="noStrike" cap="none" normalizeH="0" baseline="0">
              <a:ln>
                <a:noFill/>
              </a:ln>
              <a:solidFill>
                <a:schemeClr val="tx1"/>
              </a:solidFill>
              <a:effectLst/>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en-US" altLang="en-US" sz="2000" b="1" i="0" u="none" strike="noStrike" cap="none" normalizeH="0" baseline="0">
                <a:ln>
                  <a:noFill/>
                </a:ln>
                <a:solidFill>
                  <a:schemeClr val="tx1"/>
                </a:solidFill>
                <a:effectLst/>
              </a:rPr>
              <a:t>Create Story-Sharing Opportunities- </a:t>
            </a:r>
            <a:r>
              <a:rPr kumimoji="0" lang="en-US" altLang="en-US" sz="2000" i="0" u="none" strike="noStrike" cap="none" normalizeH="0" baseline="0">
                <a:ln>
                  <a:noFill/>
                </a:ln>
                <a:solidFill>
                  <a:schemeClr val="tx1"/>
                </a:solidFill>
                <a:effectLst/>
              </a:rPr>
              <a:t>Use discussion circles, digital storytelling, or art projects for students to share personal experiences.</a:t>
            </a:r>
            <a:endParaRPr kumimoji="0" lang="en-US" altLang="en-US" sz="2000" b="1" i="0" u="none" strike="noStrike" cap="none" normalizeH="0" baseline="0">
              <a:ln>
                <a:noFill/>
              </a:ln>
              <a:solidFill>
                <a:schemeClr val="tx1"/>
              </a:solidFill>
              <a:effectLst/>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endParaRPr kumimoji="0" lang="en-US" altLang="en-US" sz="2000" b="1" i="0" u="none" strike="noStrike" cap="none" normalizeH="0" baseline="0">
              <a:ln>
                <a:noFill/>
              </a:ln>
              <a:solidFill>
                <a:schemeClr val="tx1"/>
              </a:solidFill>
              <a:effectLst/>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en-US" altLang="en-US" sz="2000" b="1" i="0" u="none" strike="noStrike" cap="none" normalizeH="0" baseline="0">
                <a:ln>
                  <a:noFill/>
                </a:ln>
                <a:solidFill>
                  <a:schemeClr val="tx1"/>
                </a:solidFill>
                <a:effectLst/>
              </a:rPr>
              <a:t>Host Conversation Hours- </a:t>
            </a:r>
            <a:r>
              <a:rPr kumimoji="0" lang="en-US" altLang="en-US" sz="2000" i="0" u="none" strike="noStrike" cap="none" normalizeH="0" baseline="0">
                <a:ln>
                  <a:noFill/>
                </a:ln>
                <a:solidFill>
                  <a:schemeClr val="tx1"/>
                </a:solidFill>
                <a:effectLst/>
              </a:rPr>
              <a:t>Offer language practice sessions or cultural exchange hours to support multilingual learners and foster inclusion.</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endParaRPr kumimoji="0" lang="en-US" altLang="en-US" sz="2000" b="1" i="0" u="none" strike="noStrike" cap="none" normalizeH="0" baseline="0">
              <a:ln>
                <a:noFill/>
              </a:ln>
              <a:solidFill>
                <a:schemeClr val="tx1"/>
              </a:solidFill>
              <a:effectLst/>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en-US" altLang="en-US" sz="2000" b="1" i="0" u="none" strike="noStrike" cap="none" normalizeH="0" baseline="0">
                <a:ln>
                  <a:noFill/>
                </a:ln>
                <a:solidFill>
                  <a:schemeClr val="tx1"/>
                </a:solidFill>
                <a:effectLst/>
              </a:rPr>
              <a:t>Organize Resource Fairs &amp; Equity Events- </a:t>
            </a:r>
            <a:r>
              <a:rPr kumimoji="0" lang="en-US" altLang="en-US" sz="2000" i="0" u="none" strike="noStrike" cap="none" normalizeH="0" baseline="0">
                <a:ln>
                  <a:noFill/>
                </a:ln>
                <a:solidFill>
                  <a:schemeClr val="tx1"/>
                </a:solidFill>
                <a:effectLst/>
              </a:rPr>
              <a:t>Connect students with campus and community resources—such as mental health, financial aid, and cultural organizations.</a:t>
            </a:r>
          </a:p>
        </p:txBody>
      </p:sp>
    </p:spTree>
    <p:extLst>
      <p:ext uri="{BB962C8B-B14F-4D97-AF65-F5344CB8AC3E}">
        <p14:creationId xmlns:p14="http://schemas.microsoft.com/office/powerpoint/2010/main" val="20577788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3795EA-D60E-71E4-461D-F0404376D8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0CF340-9901-9754-DD6C-617866405ECD}"/>
              </a:ext>
            </a:extLst>
          </p:cNvPr>
          <p:cNvSpPr>
            <a:spLocks noGrp="1"/>
          </p:cNvSpPr>
          <p:nvPr>
            <p:ph type="title"/>
          </p:nvPr>
        </p:nvSpPr>
        <p:spPr>
          <a:xfrm>
            <a:off x="663606" y="989541"/>
            <a:ext cx="2374306" cy="1134165"/>
          </a:xfrm>
        </p:spPr>
        <p:txBody>
          <a:bodyPr>
            <a:normAutofit/>
          </a:bodyPr>
          <a:lstStyle/>
          <a:p>
            <a:r>
              <a:rPr lang="en-US"/>
              <a:t>Key Ideas:</a:t>
            </a:r>
          </a:p>
        </p:txBody>
      </p:sp>
      <p:sp>
        <p:nvSpPr>
          <p:cNvPr id="3" name="Content Placeholder 2">
            <a:extLst>
              <a:ext uri="{FF2B5EF4-FFF2-40B4-BE49-F238E27FC236}">
                <a16:creationId xmlns:a16="http://schemas.microsoft.com/office/drawing/2014/main" id="{CF505E84-F66F-0D9E-6906-494C764B0030}"/>
              </a:ext>
            </a:extLst>
          </p:cNvPr>
          <p:cNvSpPr>
            <a:spLocks noGrp="1"/>
          </p:cNvSpPr>
          <p:nvPr>
            <p:ph idx="1"/>
          </p:nvPr>
        </p:nvSpPr>
        <p:spPr>
          <a:xfrm>
            <a:off x="3037912" y="287423"/>
            <a:ext cx="8850876" cy="5680863"/>
          </a:xfrm>
        </p:spPr>
        <p:txBody>
          <a:bodyPr vert="horz" lIns="91440" tIns="45720" rIns="91440" bIns="45720" rtlCol="0" anchor="t">
            <a:noAutofit/>
          </a:bodyPr>
          <a:lstStyle/>
          <a:p>
            <a:pPr marL="246380" indent="-246380">
              <a:lnSpc>
                <a:spcPct val="150000"/>
              </a:lnSpc>
            </a:pPr>
            <a:r>
              <a:rPr lang="en-US" sz="2400"/>
              <a:t>Intentional equity centered campaigns build power.</a:t>
            </a:r>
          </a:p>
          <a:p>
            <a:pPr marL="246380" indent="-246380">
              <a:lnSpc>
                <a:spcPct val="150000"/>
              </a:lnSpc>
            </a:pPr>
            <a:r>
              <a:rPr lang="en-US" sz="2400">
                <a:ea typeface="+mn-lt"/>
                <a:cs typeface="+mn-lt"/>
              </a:rPr>
              <a:t>Centering race, class, and gender justice in our campaigns increases the number of people engaged, the number of leaders involved, and the amount of resources we have to win the change we want.   </a:t>
            </a:r>
          </a:p>
          <a:p>
            <a:pPr marL="246380" indent="-246380">
              <a:lnSpc>
                <a:spcPct val="150000"/>
              </a:lnSpc>
            </a:pPr>
            <a:r>
              <a:rPr lang="en-US" sz="2400">
                <a:ea typeface="+mn-lt"/>
                <a:cs typeface="+mn-lt"/>
              </a:rPr>
              <a:t>Power is only built through people with a shared vision, making public commitments to act, to risk their collective resources, for the meaningful change they want</a:t>
            </a:r>
          </a:p>
        </p:txBody>
      </p:sp>
      <p:pic>
        <p:nvPicPr>
          <p:cNvPr id="4" name="Picture 3">
            <a:extLst>
              <a:ext uri="{FF2B5EF4-FFF2-40B4-BE49-F238E27FC236}">
                <a16:creationId xmlns:a16="http://schemas.microsoft.com/office/drawing/2014/main" id="{A8719DF2-7D80-E0FF-5717-963FA55C195D}"/>
              </a:ext>
            </a:extLst>
          </p:cNvPr>
          <p:cNvPicPr/>
          <p:nvPr/>
        </p:nvPicPr>
        <p:blipFill rotWithShape="1">
          <a:blip r:embed="rId2"/>
          <a:srcRect l="3839" t="29433" r="75686" b="29787"/>
          <a:stretch/>
        </p:blipFill>
        <p:spPr>
          <a:xfrm>
            <a:off x="663606" y="2244130"/>
            <a:ext cx="2129440" cy="2469567"/>
          </a:xfrm>
          <a:prstGeom prst="rect">
            <a:avLst/>
          </a:prstGeom>
        </p:spPr>
      </p:pic>
    </p:spTree>
    <p:extLst>
      <p:ext uri="{BB962C8B-B14F-4D97-AF65-F5344CB8AC3E}">
        <p14:creationId xmlns:p14="http://schemas.microsoft.com/office/powerpoint/2010/main" val="967374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F46C0-7469-7A5A-8157-63EA883DC4B2}"/>
              </a:ext>
            </a:extLst>
          </p:cNvPr>
          <p:cNvSpPr>
            <a:spLocks noGrp="1"/>
          </p:cNvSpPr>
          <p:nvPr>
            <p:ph type="title"/>
          </p:nvPr>
        </p:nvSpPr>
        <p:spPr>
          <a:xfrm>
            <a:off x="708338" y="381000"/>
            <a:ext cx="3837163" cy="1610932"/>
          </a:xfrm>
        </p:spPr>
        <p:txBody>
          <a:bodyPr anchor="b">
            <a:normAutofit/>
          </a:bodyPr>
          <a:lstStyle/>
          <a:p>
            <a:pPr>
              <a:lnSpc>
                <a:spcPct val="150000"/>
              </a:lnSpc>
            </a:pPr>
            <a:r>
              <a:rPr lang="en-US" altLang="en-US" b="1"/>
              <a:t>Organizing to Win on HBCU Campuses</a:t>
            </a:r>
            <a:endParaRPr lang="en-US"/>
          </a:p>
        </p:txBody>
      </p:sp>
      <p:pic>
        <p:nvPicPr>
          <p:cNvPr id="6" name="Picture 5">
            <a:extLst>
              <a:ext uri="{FF2B5EF4-FFF2-40B4-BE49-F238E27FC236}">
                <a16:creationId xmlns:a16="http://schemas.microsoft.com/office/drawing/2014/main" id="{F0968AB9-9B95-7F14-1EE2-F9EF54434186}"/>
              </a:ext>
            </a:extLst>
          </p:cNvPr>
          <p:cNvPicPr>
            <a:picLocks noChangeAspect="1"/>
          </p:cNvPicPr>
          <p:nvPr/>
        </p:nvPicPr>
        <p:blipFill>
          <a:blip r:embed="rId2"/>
          <a:srcRect b="29930"/>
          <a:stretch>
            <a:fillRect/>
          </a:stretch>
        </p:blipFill>
        <p:spPr>
          <a:xfrm>
            <a:off x="5416821" y="482600"/>
            <a:ext cx="5727158" cy="5689600"/>
          </a:xfrm>
          <a:prstGeom prst="rect">
            <a:avLst/>
          </a:prstGeom>
          <a:noFill/>
          <a:ln w="19050">
            <a:solidFill>
              <a:schemeClr val="bg1"/>
            </a:solidFill>
          </a:ln>
        </p:spPr>
      </p:pic>
      <p:sp>
        <p:nvSpPr>
          <p:cNvPr id="4" name="Rectangle 1">
            <a:extLst>
              <a:ext uri="{FF2B5EF4-FFF2-40B4-BE49-F238E27FC236}">
                <a16:creationId xmlns:a16="http://schemas.microsoft.com/office/drawing/2014/main" id="{947718F8-17AB-80D2-13D4-CCDFE5CD3ABB}"/>
              </a:ext>
            </a:extLst>
          </p:cNvPr>
          <p:cNvSpPr>
            <a:spLocks noGrp="1" noChangeArrowheads="1"/>
          </p:cNvSpPr>
          <p:nvPr>
            <p:ph type="body" sz="half" idx="2"/>
          </p:nvPr>
        </p:nvSpPr>
        <p:spPr bwMode="auto">
          <a:xfrm>
            <a:off x="708338" y="2133600"/>
            <a:ext cx="3940935" cy="434340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defTabSz="914400" rtl="0" eaLnBrk="0" fontAlgn="base" latinLnBrk="0" hangingPunct="0">
              <a:lnSpc>
                <a:spcPct val="150000"/>
              </a:lnSpc>
              <a:spcBef>
                <a:spcPct val="0"/>
              </a:spcBef>
              <a:spcAft>
                <a:spcPts val="600"/>
              </a:spcAft>
              <a:buClrTx/>
              <a:buSzTx/>
              <a:buFontTx/>
              <a:buNone/>
              <a:tabLst/>
            </a:pPr>
            <a:r>
              <a:rPr kumimoji="0" lang="en-US" altLang="en-US" sz="1600" b="0" i="0" u="none" strike="noStrike" cap="none" normalizeH="0" baseline="0">
                <a:ln>
                  <a:noFill/>
                </a:ln>
                <a:effectLst/>
                <a:latin typeface="+mn-lt"/>
              </a:rPr>
              <a:t>This learning event was designed to provide a foundational experience of the key concepts and methods needed to organize on HBCU campuses. </a:t>
            </a:r>
          </a:p>
          <a:p>
            <a:pPr marL="0" marR="0" lvl="0" indent="0" defTabSz="914400" rtl="0" eaLnBrk="0" fontAlgn="base" latinLnBrk="0" hangingPunct="0">
              <a:lnSpc>
                <a:spcPct val="100000"/>
              </a:lnSpc>
              <a:spcBef>
                <a:spcPct val="0"/>
              </a:spcBef>
              <a:spcAft>
                <a:spcPts val="600"/>
              </a:spcAft>
              <a:buClrTx/>
              <a:buSzTx/>
              <a:buFontTx/>
              <a:buNone/>
              <a:tabLst/>
            </a:pPr>
            <a:endParaRPr kumimoji="0" lang="en-US" altLang="en-US" sz="1600" b="0" i="0" u="none" strike="noStrike" cap="none" normalizeH="0" baseline="0">
              <a:ln>
                <a:noFill/>
              </a:ln>
              <a:effectLst/>
              <a:latin typeface="+mn-lt"/>
            </a:endParaRPr>
          </a:p>
          <a:p>
            <a:pPr marL="0" marR="0" lvl="0" indent="0" defTabSz="914400" rtl="0" eaLnBrk="0" fontAlgn="base" latinLnBrk="0" hangingPunct="0">
              <a:lnSpc>
                <a:spcPct val="150000"/>
              </a:lnSpc>
              <a:spcBef>
                <a:spcPct val="0"/>
              </a:spcBef>
              <a:spcAft>
                <a:spcPts val="600"/>
              </a:spcAft>
              <a:buClrTx/>
              <a:buSzTx/>
              <a:buFontTx/>
              <a:buNone/>
              <a:tabLst/>
            </a:pPr>
            <a:r>
              <a:rPr kumimoji="0" lang="en-US" altLang="en-US" sz="1600" b="0" i="0" u="none" strike="noStrike" cap="none" normalizeH="0" baseline="0">
                <a:ln>
                  <a:noFill/>
                </a:ln>
                <a:effectLst/>
                <a:latin typeface="+mn-lt"/>
              </a:rPr>
              <a:t>The purpose of the six-session series is to both model a way to begin this work and build an urgency within you to continue this work. </a:t>
            </a:r>
          </a:p>
          <a:p>
            <a:pPr marL="0" marR="0" lvl="0" indent="0" defTabSz="914400" rtl="0" eaLnBrk="0" fontAlgn="base" latinLnBrk="0" hangingPunct="0">
              <a:lnSpc>
                <a:spcPct val="150000"/>
              </a:lnSpc>
              <a:spcBef>
                <a:spcPct val="0"/>
              </a:spcBef>
              <a:spcAft>
                <a:spcPts val="600"/>
              </a:spcAft>
              <a:buClrTx/>
              <a:buSzTx/>
              <a:buFontTx/>
              <a:buNone/>
              <a:tabLst/>
            </a:pPr>
            <a:endParaRPr lang="en-US" altLang="en-US" sz="1600">
              <a:latin typeface="+mn-lt"/>
            </a:endParaRPr>
          </a:p>
          <a:p>
            <a:pPr marL="0" marR="0" lvl="0" indent="0" defTabSz="914400" rtl="0" eaLnBrk="0" fontAlgn="base" latinLnBrk="0" hangingPunct="0">
              <a:lnSpc>
                <a:spcPct val="150000"/>
              </a:lnSpc>
              <a:spcBef>
                <a:spcPct val="0"/>
              </a:spcBef>
              <a:spcAft>
                <a:spcPts val="600"/>
              </a:spcAft>
              <a:buClrTx/>
              <a:buSzTx/>
              <a:buFontTx/>
              <a:buNone/>
              <a:tabLst/>
            </a:pPr>
            <a:r>
              <a:rPr kumimoji="0" lang="en-US" altLang="en-US" sz="1600" b="0" i="0" u="none" strike="noStrike" cap="none" normalizeH="0" baseline="0">
                <a:ln>
                  <a:noFill/>
                </a:ln>
                <a:effectLst/>
                <a:latin typeface="+mn-lt"/>
              </a:rPr>
              <a:t>Please let us know how we did.</a:t>
            </a:r>
          </a:p>
        </p:txBody>
      </p:sp>
    </p:spTree>
    <p:extLst>
      <p:ext uri="{BB962C8B-B14F-4D97-AF65-F5344CB8AC3E}">
        <p14:creationId xmlns:p14="http://schemas.microsoft.com/office/powerpoint/2010/main" val="3904442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82"/>
        <p:cNvGrpSpPr/>
        <p:nvPr/>
      </p:nvGrpSpPr>
      <p:grpSpPr>
        <a:xfrm>
          <a:off x="0" y="0"/>
          <a:ext cx="0" cy="0"/>
          <a:chOff x="0" y="0"/>
          <a:chExt cx="0" cy="0"/>
        </a:xfrm>
      </p:grpSpPr>
      <p:sp>
        <p:nvSpPr>
          <p:cNvPr id="383" name="Google Shape;383;p60"/>
          <p:cNvSpPr txBox="1">
            <a:spLocks noGrp="1"/>
          </p:cNvSpPr>
          <p:nvPr>
            <p:ph type="title"/>
          </p:nvPr>
        </p:nvSpPr>
        <p:spPr>
          <a:xfrm>
            <a:off x="1593852" y="177801"/>
            <a:ext cx="9785349" cy="1239837"/>
          </a:xfrm>
        </p:spPr>
        <p:txBody>
          <a:bodyPr spcFirstLastPara="1" vert="horz" lIns="91440" tIns="45720" rIns="91440" bIns="45720" rtlCol="0" anchor="b" anchorCtr="0">
            <a:normAutofit/>
          </a:bodyPr>
          <a:lstStyle/>
          <a:p>
            <a:pPr>
              <a:spcBef>
                <a:spcPct val="0"/>
              </a:spcBef>
            </a:pPr>
            <a:r>
              <a:rPr lang="en-US" kern="1200"/>
              <a:t>Questions? Let’s Connect!</a:t>
            </a:r>
          </a:p>
        </p:txBody>
      </p:sp>
      <p:sp>
        <p:nvSpPr>
          <p:cNvPr id="384" name="Google Shape;384;p60"/>
          <p:cNvSpPr txBox="1">
            <a:spLocks noGrp="1"/>
          </p:cNvSpPr>
          <p:nvPr>
            <p:ph sz="half" idx="1"/>
          </p:nvPr>
        </p:nvSpPr>
        <p:spPr>
          <a:xfrm>
            <a:off x="1593851" y="1600200"/>
            <a:ext cx="4815840" cy="4572000"/>
          </a:xfrm>
        </p:spPr>
        <p:txBody>
          <a:bodyPr spcFirstLastPara="1" vert="horz" lIns="91440" tIns="45720" rIns="91440" bIns="45720" rtlCol="0" anchorCtr="0">
            <a:normAutofit/>
          </a:bodyPr>
          <a:lstStyle/>
          <a:p>
            <a:pPr marL="155448" indent="0">
              <a:spcBef>
                <a:spcPts val="1200"/>
              </a:spcBef>
              <a:spcAft>
                <a:spcPts val="200"/>
              </a:spcAft>
              <a:buNone/>
            </a:pPr>
            <a:r>
              <a:rPr lang="en-US" b="1"/>
              <a:t>Dr. Taraja Shephard Allen</a:t>
            </a:r>
          </a:p>
          <a:p>
            <a:pPr marL="155448" indent="0">
              <a:spcBef>
                <a:spcPts val="1200"/>
              </a:spcBef>
              <a:spcAft>
                <a:spcPts val="200"/>
              </a:spcAft>
              <a:buNone/>
            </a:pPr>
            <a:r>
              <a:rPr lang="en-US" b="1"/>
              <a:t>OEA Membership Consultant</a:t>
            </a:r>
          </a:p>
          <a:p>
            <a:pPr marL="155448" indent="0">
              <a:spcBef>
                <a:spcPts val="1200"/>
              </a:spcBef>
              <a:spcAft>
                <a:spcPts val="200"/>
              </a:spcAft>
              <a:buNone/>
            </a:pPr>
            <a:r>
              <a:rPr lang="en-US" b="1" err="1"/>
              <a:t>Shephardallent@ohea.org</a:t>
            </a:r>
            <a:endParaRPr lang="en-US" b="1"/>
          </a:p>
        </p:txBody>
      </p:sp>
      <p:pic>
        <p:nvPicPr>
          <p:cNvPr id="388" name="Graphic 387" descr="Mail Reply">
            <a:extLst>
              <a:ext uri="{FF2B5EF4-FFF2-40B4-BE49-F238E27FC236}">
                <a16:creationId xmlns:a16="http://schemas.microsoft.com/office/drawing/2014/main" id="{976BA71A-389C-6BA1-F143-30467BD86BE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685280" y="1600200"/>
            <a:ext cx="4572000" cy="4572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Math 16x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h education presentation with Pi  (widescreen).potx" id="{DF132673-7A8C-4FB7-A35E-0123B6C0D98B}" vid="{CCAAB50D-2EF2-4925-80C2-C83131AE58A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cbbceaf49378e41fa0f2a26c1b01b966">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30975a3875a9ba9f4d0532d357812a7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6A69035-3B63-4A2E-8969-4C6FDD30307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5627597-0322-42fc-bc19-1d0dde15c694"/>
    <ds:schemaRef ds:uri="5ed5bd0d-9aa5-480d-8c58-25f9f57090c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19B763B-629A-4DF8-AD09-82AF2C62DF91}">
  <ds:schemaRefs>
    <ds:schemaRef ds:uri="05627597-0322-42fc-bc19-1d0dde15c694"/>
    <ds:schemaRef ds:uri="5ed5bd0d-9aa5-480d-8c58-25f9f57090c9"/>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C1562F91-3207-4E55-A3EE-B0122411436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35</Slides>
  <Notes>18</Notes>
  <HiddenSlides>0</HiddenSlide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Math 16x9</vt:lpstr>
      <vt:lpstr>HBCU and MSI Skills to Win</vt:lpstr>
      <vt:lpstr>Drop in the Chat</vt:lpstr>
      <vt:lpstr>PowerPoint Presentation</vt:lpstr>
      <vt:lpstr>PowerPoint Presentation</vt:lpstr>
      <vt:lpstr>Honoring This Space</vt:lpstr>
      <vt:lpstr>Our Invitation to YOU</vt:lpstr>
      <vt:lpstr>Meet Your Facilitators</vt:lpstr>
      <vt:lpstr>Session objectives:</vt:lpstr>
      <vt:lpstr>Equity: Clear Definitions</vt:lpstr>
      <vt:lpstr>PowerPoint Presentation</vt:lpstr>
      <vt:lpstr>What Do You Notice?</vt:lpstr>
      <vt:lpstr>PowerPoint Presentation</vt:lpstr>
      <vt:lpstr>Who are Impacted by Systems of Inequity? </vt:lpstr>
      <vt:lpstr>Who are Impacted by Systems of Inequity? </vt:lpstr>
      <vt:lpstr>Who are Impacted by Systems of Inequity? </vt:lpstr>
      <vt:lpstr>How do Your Identities on show up on Campus?</vt:lpstr>
      <vt:lpstr>PowerPoint Presentation</vt:lpstr>
      <vt:lpstr>Breakout Room Equity Questions</vt:lpstr>
      <vt:lpstr>Share out</vt:lpstr>
      <vt:lpstr>Centering Equity</vt:lpstr>
      <vt:lpstr>Race, Class, and Gender Justice…</vt:lpstr>
      <vt:lpstr>Building Equity Centered Power: Leadership Structures</vt:lpstr>
      <vt:lpstr>  </vt:lpstr>
      <vt:lpstr>  </vt:lpstr>
      <vt:lpstr>Building Equity Centered Power: Campaigns vs Programs</vt:lpstr>
      <vt:lpstr>Building Power: Campaigns vs Programs</vt:lpstr>
      <vt:lpstr>Equity Centered Framework</vt:lpstr>
      <vt:lpstr>Equity Centered Framework: Intentional Questions </vt:lpstr>
      <vt:lpstr>Equity Centered Framework: Intentional Questions </vt:lpstr>
      <vt:lpstr>What can you do to center equity in your local, chapter, campus or community?</vt:lpstr>
      <vt:lpstr>Share out</vt:lpstr>
      <vt:lpstr>5 Ways to Center Equity in Your Classroom or Campus</vt:lpstr>
      <vt:lpstr>Key Ideas:</vt:lpstr>
      <vt:lpstr>Organizing to Win on HBCU Campuses</vt:lpstr>
      <vt:lpstr>Questions? Let’s Connect!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Shephard Allen, Taraja [OH]</dc:creator>
  <cp:revision>3</cp:revision>
  <dcterms:created xsi:type="dcterms:W3CDTF">2025-06-13T13:38:46Z</dcterms:created>
  <dcterms:modified xsi:type="dcterms:W3CDTF">2026-05-04T15:03:55Z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