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 id="2147483681" r:id="rId5"/>
  </p:sldMasterIdLst>
  <p:notesMasterIdLst>
    <p:notesMasterId r:id="rId121"/>
  </p:notesMasterIdLst>
  <p:handoutMasterIdLst>
    <p:handoutMasterId r:id="rId122"/>
  </p:handoutMasterIdLst>
  <p:sldIdLst>
    <p:sldId id="1230" r:id="rId6"/>
    <p:sldId id="2643" r:id="rId7"/>
    <p:sldId id="2616" r:id="rId8"/>
    <p:sldId id="1232" r:id="rId9"/>
    <p:sldId id="1359" r:id="rId10"/>
    <p:sldId id="1233" r:id="rId11"/>
    <p:sldId id="1234" r:id="rId12"/>
    <p:sldId id="1235" r:id="rId13"/>
    <p:sldId id="2655" r:id="rId14"/>
    <p:sldId id="1236" r:id="rId15"/>
    <p:sldId id="1237" r:id="rId16"/>
    <p:sldId id="1238" r:id="rId17"/>
    <p:sldId id="1239" r:id="rId18"/>
    <p:sldId id="1240" r:id="rId19"/>
    <p:sldId id="1241" r:id="rId20"/>
    <p:sldId id="1242" r:id="rId21"/>
    <p:sldId id="1243" r:id="rId22"/>
    <p:sldId id="1245" r:id="rId23"/>
    <p:sldId id="1246" r:id="rId24"/>
    <p:sldId id="2647" r:id="rId25"/>
    <p:sldId id="1247" r:id="rId26"/>
    <p:sldId id="2656" r:id="rId27"/>
    <p:sldId id="1248" r:id="rId28"/>
    <p:sldId id="1249" r:id="rId29"/>
    <p:sldId id="1191" r:id="rId30"/>
    <p:sldId id="2646" r:id="rId31"/>
    <p:sldId id="1179" r:id="rId32"/>
    <p:sldId id="1178" r:id="rId33"/>
    <p:sldId id="2651" r:id="rId34"/>
    <p:sldId id="2648" r:id="rId35"/>
    <p:sldId id="1181" r:id="rId36"/>
    <p:sldId id="1182" r:id="rId37"/>
    <p:sldId id="1183" r:id="rId38"/>
    <p:sldId id="1184" r:id="rId39"/>
    <p:sldId id="1185" r:id="rId40"/>
    <p:sldId id="1250" r:id="rId41"/>
    <p:sldId id="1273" r:id="rId42"/>
    <p:sldId id="1274" r:id="rId43"/>
    <p:sldId id="1275" r:id="rId44"/>
    <p:sldId id="1276" r:id="rId45"/>
    <p:sldId id="1277" r:id="rId46"/>
    <p:sldId id="2653" r:id="rId47"/>
    <p:sldId id="1278" r:id="rId48"/>
    <p:sldId id="1279" r:id="rId49"/>
    <p:sldId id="2612" r:id="rId50"/>
    <p:sldId id="1282" r:id="rId51"/>
    <p:sldId id="1301" r:id="rId52"/>
    <p:sldId id="1302" r:id="rId53"/>
    <p:sldId id="1303" r:id="rId54"/>
    <p:sldId id="1304" r:id="rId55"/>
    <p:sldId id="1305" r:id="rId56"/>
    <p:sldId id="1296" r:id="rId57"/>
    <p:sldId id="1226" r:id="rId58"/>
    <p:sldId id="2609" r:id="rId59"/>
    <p:sldId id="1360" r:id="rId60"/>
    <p:sldId id="2661" r:id="rId61"/>
    <p:sldId id="1025" r:id="rId62"/>
    <p:sldId id="1026" r:id="rId63"/>
    <p:sldId id="2660" r:id="rId64"/>
    <p:sldId id="1229" r:id="rId65"/>
    <p:sldId id="2659" r:id="rId66"/>
    <p:sldId id="2649" r:id="rId67"/>
    <p:sldId id="2658" r:id="rId68"/>
    <p:sldId id="1361" r:id="rId69"/>
    <p:sldId id="1362" r:id="rId70"/>
    <p:sldId id="1363" r:id="rId71"/>
    <p:sldId id="2610" r:id="rId72"/>
    <p:sldId id="2579" r:id="rId73"/>
    <p:sldId id="2662" r:id="rId74"/>
    <p:sldId id="2650" r:id="rId75"/>
    <p:sldId id="2611" r:id="rId76"/>
    <p:sldId id="1343" r:id="rId77"/>
    <p:sldId id="1345" r:id="rId78"/>
    <p:sldId id="1206" r:id="rId79"/>
    <p:sldId id="1207" r:id="rId80"/>
    <p:sldId id="1208" r:id="rId81"/>
    <p:sldId id="1352" r:id="rId82"/>
    <p:sldId id="1349" r:id="rId83"/>
    <p:sldId id="1209" r:id="rId84"/>
    <p:sldId id="1351" r:id="rId85"/>
    <p:sldId id="1314" r:id="rId86"/>
    <p:sldId id="1341" r:id="rId87"/>
    <p:sldId id="2657" r:id="rId88"/>
    <p:sldId id="1316" r:id="rId89"/>
    <p:sldId id="1317" r:id="rId90"/>
    <p:sldId id="1318" r:id="rId91"/>
    <p:sldId id="1354" r:id="rId92"/>
    <p:sldId id="1319" r:id="rId93"/>
    <p:sldId id="1342" r:id="rId94"/>
    <p:sldId id="1321" r:id="rId95"/>
    <p:sldId id="1322" r:id="rId96"/>
    <p:sldId id="1323" r:id="rId97"/>
    <p:sldId id="2599" r:id="rId98"/>
    <p:sldId id="1324" r:id="rId99"/>
    <p:sldId id="1325" r:id="rId100"/>
    <p:sldId id="2652" r:id="rId101"/>
    <p:sldId id="1326" r:id="rId102"/>
    <p:sldId id="1327" r:id="rId103"/>
    <p:sldId id="1328" r:id="rId104"/>
    <p:sldId id="1329" r:id="rId105"/>
    <p:sldId id="1330" r:id="rId106"/>
    <p:sldId id="1355" r:id="rId107"/>
    <p:sldId id="1331" r:id="rId108"/>
    <p:sldId id="1357" r:id="rId109"/>
    <p:sldId id="1332" r:id="rId110"/>
    <p:sldId id="1333" r:id="rId111"/>
    <p:sldId id="2654" r:id="rId112"/>
    <p:sldId id="1356" r:id="rId113"/>
    <p:sldId id="1335" r:id="rId114"/>
    <p:sldId id="1336" r:id="rId115"/>
    <p:sldId id="2645" r:id="rId116"/>
    <p:sldId id="2644" r:id="rId117"/>
    <p:sldId id="1337" r:id="rId118"/>
    <p:sldId id="1338" r:id="rId119"/>
    <p:sldId id="1078" r:id="rId120"/>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B03D44-B1C1-0879-E02E-DC41FCBAC9C0}" name="Chun, Helenna [CO]" initials="C[" userId="S::hchun_coloradoea.org#ext#@neahq.onmicrosoft.com::d89df420-c46a-4a3e-b7de-9c8f17ba880a" providerId="AD"/>
  <p188:author id="{ED180ED0-814D-9550-21B7-F1EB7F1D90DF}" name="Smotherman, Chesca [CO]" initials="S[" userId="S::csmotherman_coloradoea.org#ext#@neahq.onmicrosoft.com::c13ea419-5521-4df9-b795-7b84245222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B04D"/>
    <a:srgbClr val="3834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presProps" Target="presProps.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viewProps" Target="viewProps.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notesMaster" Target="notesMasters/notesMaster1.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microsoft.com/office/2018/10/relationships/authors" Target="authors.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s>
</file>

<file path=ppt/diagrams/_rels/data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image" Target="../media/image3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9F05A6-0300-4E50-A9B5-C460D114AFC0}"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n-US"/>
        </a:p>
      </dgm:t>
    </dgm:pt>
    <dgm:pt modelId="{CCB2F73A-F07F-420D-AEA2-F3D0BCD289D3}">
      <dgm:prSet phldrT="[Text]"/>
      <dgm:spPr/>
      <dgm:t>
        <a:bodyPr/>
        <a:lstStyle/>
        <a:p>
          <a:r>
            <a:rPr lang="en-US"/>
            <a:t>Social Justice</a:t>
          </a:r>
        </a:p>
      </dgm:t>
    </dgm:pt>
    <dgm:pt modelId="{50007466-8D47-43FD-BE14-AFF8943D369C}" type="parTrans" cxnId="{D4E2B5CD-B647-4D1A-8A49-65F51E72CBB9}">
      <dgm:prSet/>
      <dgm:spPr/>
      <dgm:t>
        <a:bodyPr/>
        <a:lstStyle/>
        <a:p>
          <a:endParaRPr lang="en-US"/>
        </a:p>
      </dgm:t>
    </dgm:pt>
    <dgm:pt modelId="{12840C9F-A3A1-4961-A3B8-BB30926B6532}" type="sibTrans" cxnId="{D4E2B5CD-B647-4D1A-8A49-65F51E72CBB9}">
      <dgm:prSet/>
      <dgm:spPr/>
      <dgm:t>
        <a:bodyPr/>
        <a:lstStyle/>
        <a:p>
          <a:endParaRPr lang="en-US"/>
        </a:p>
      </dgm:t>
    </dgm:pt>
    <dgm:pt modelId="{2B922C23-0A43-48C4-BA56-550B700F550D}">
      <dgm:prSet phldrT="[Text]"/>
      <dgm:spPr/>
      <dgm:t>
        <a:bodyPr/>
        <a:lstStyle/>
        <a:p>
          <a:r>
            <a:rPr lang="en-US"/>
            <a:t>Living Wage Data</a:t>
          </a:r>
        </a:p>
      </dgm:t>
    </dgm:pt>
    <dgm:pt modelId="{9EDFDA7E-3677-4909-9106-AAE72B9BD85C}" type="parTrans" cxnId="{95800E9B-6223-4524-96CA-4465AF185EDD}">
      <dgm:prSet/>
      <dgm:spPr/>
      <dgm:t>
        <a:bodyPr/>
        <a:lstStyle/>
        <a:p>
          <a:endParaRPr lang="en-US"/>
        </a:p>
      </dgm:t>
    </dgm:pt>
    <dgm:pt modelId="{B779B6C9-3AEC-4555-9FFE-1FE17AE3FE24}" type="sibTrans" cxnId="{95800E9B-6223-4524-96CA-4465AF185EDD}">
      <dgm:prSet/>
      <dgm:spPr/>
      <dgm:t>
        <a:bodyPr/>
        <a:lstStyle/>
        <a:p>
          <a:endParaRPr lang="en-US"/>
        </a:p>
      </dgm:t>
    </dgm:pt>
    <dgm:pt modelId="{1FE78B38-75CA-4BFB-89AD-C657A00FC925}">
      <dgm:prSet phldrT="[Text]"/>
      <dgm:spPr/>
      <dgm:t>
        <a:bodyPr/>
        <a:lstStyle/>
        <a:p>
          <a:r>
            <a:rPr lang="en-US"/>
            <a:t>External Organizing</a:t>
          </a:r>
        </a:p>
      </dgm:t>
    </dgm:pt>
    <dgm:pt modelId="{25FE06B0-0F97-4055-998E-B820A0B63711}" type="parTrans" cxnId="{599DEB24-230D-4D73-A214-7DDFDC9304BB}">
      <dgm:prSet/>
      <dgm:spPr/>
      <dgm:t>
        <a:bodyPr/>
        <a:lstStyle/>
        <a:p>
          <a:endParaRPr lang="en-US"/>
        </a:p>
      </dgm:t>
    </dgm:pt>
    <dgm:pt modelId="{1E2F8DF8-52FC-4502-B8B4-59FCF7841034}" type="sibTrans" cxnId="{599DEB24-230D-4D73-A214-7DDFDC9304BB}">
      <dgm:prSet/>
      <dgm:spPr/>
      <dgm:t>
        <a:bodyPr/>
        <a:lstStyle/>
        <a:p>
          <a:endParaRPr lang="en-US"/>
        </a:p>
      </dgm:t>
    </dgm:pt>
    <dgm:pt modelId="{00507903-722C-44B8-B001-994DABE96FEA}">
      <dgm:prSet phldrT="[Text]"/>
      <dgm:spPr/>
      <dgm:t>
        <a:bodyPr/>
        <a:lstStyle/>
        <a:p>
          <a:r>
            <a:rPr lang="en-US"/>
            <a:t>Internal Organizing</a:t>
          </a:r>
        </a:p>
      </dgm:t>
    </dgm:pt>
    <dgm:pt modelId="{D41D57E5-6D4B-4136-A7F1-9F639ADC9D3B}" type="sibTrans" cxnId="{6CEE177E-1B99-4F97-8AE9-65DABC814D06}">
      <dgm:prSet/>
      <dgm:spPr/>
      <dgm:t>
        <a:bodyPr/>
        <a:lstStyle/>
        <a:p>
          <a:endParaRPr lang="en-US"/>
        </a:p>
      </dgm:t>
    </dgm:pt>
    <dgm:pt modelId="{2517C224-E602-4275-9394-63941B2D7EE4}" type="parTrans" cxnId="{6CEE177E-1B99-4F97-8AE9-65DABC814D06}">
      <dgm:prSet/>
      <dgm:spPr/>
      <dgm:t>
        <a:bodyPr/>
        <a:lstStyle/>
        <a:p>
          <a:endParaRPr lang="en-US"/>
        </a:p>
      </dgm:t>
    </dgm:pt>
    <dgm:pt modelId="{5F2152F2-F807-487D-A8D7-9F87E7663D9F}" type="pres">
      <dgm:prSet presAssocID="{669F05A6-0300-4E50-A9B5-C460D114AFC0}" presName="cycle" presStyleCnt="0">
        <dgm:presLayoutVars>
          <dgm:dir/>
          <dgm:resizeHandles val="exact"/>
        </dgm:presLayoutVars>
      </dgm:prSet>
      <dgm:spPr/>
    </dgm:pt>
    <dgm:pt modelId="{ABD0090D-7C77-495D-998F-2E05AD75B9F8}" type="pres">
      <dgm:prSet presAssocID="{CCB2F73A-F07F-420D-AEA2-F3D0BCD289D3}" presName="node" presStyleLbl="node1" presStyleIdx="0" presStyleCnt="4">
        <dgm:presLayoutVars>
          <dgm:bulletEnabled val="1"/>
        </dgm:presLayoutVars>
      </dgm:prSet>
      <dgm:spPr/>
    </dgm:pt>
    <dgm:pt modelId="{14A99E75-D1BC-4063-A99F-590231509E75}" type="pres">
      <dgm:prSet presAssocID="{CCB2F73A-F07F-420D-AEA2-F3D0BCD289D3}" presName="spNode" presStyleCnt="0"/>
      <dgm:spPr/>
    </dgm:pt>
    <dgm:pt modelId="{E6D75866-A70A-4597-BA8B-0426EB809E55}" type="pres">
      <dgm:prSet presAssocID="{12840C9F-A3A1-4961-A3B8-BB30926B6532}" presName="sibTrans" presStyleLbl="sibTrans1D1" presStyleIdx="0" presStyleCnt="4"/>
      <dgm:spPr/>
    </dgm:pt>
    <dgm:pt modelId="{883FF2A5-2498-4B40-8072-21D8E3B99499}" type="pres">
      <dgm:prSet presAssocID="{00507903-722C-44B8-B001-994DABE96FEA}" presName="node" presStyleLbl="node1" presStyleIdx="1" presStyleCnt="4">
        <dgm:presLayoutVars>
          <dgm:bulletEnabled val="1"/>
        </dgm:presLayoutVars>
      </dgm:prSet>
      <dgm:spPr/>
    </dgm:pt>
    <dgm:pt modelId="{19599B01-A380-48DA-B695-1F0BACA937B1}" type="pres">
      <dgm:prSet presAssocID="{00507903-722C-44B8-B001-994DABE96FEA}" presName="spNode" presStyleCnt="0"/>
      <dgm:spPr/>
    </dgm:pt>
    <dgm:pt modelId="{C21462B0-ACC9-4821-9951-BBA4C854A628}" type="pres">
      <dgm:prSet presAssocID="{D41D57E5-6D4B-4136-A7F1-9F639ADC9D3B}" presName="sibTrans" presStyleLbl="sibTrans1D1" presStyleIdx="1" presStyleCnt="4"/>
      <dgm:spPr/>
    </dgm:pt>
    <dgm:pt modelId="{957EF8EA-4DD5-4FD5-B640-2C5119BDD429}" type="pres">
      <dgm:prSet presAssocID="{2B922C23-0A43-48C4-BA56-550B700F550D}" presName="node" presStyleLbl="node1" presStyleIdx="2" presStyleCnt="4">
        <dgm:presLayoutVars>
          <dgm:bulletEnabled val="1"/>
        </dgm:presLayoutVars>
      </dgm:prSet>
      <dgm:spPr/>
    </dgm:pt>
    <dgm:pt modelId="{14925241-4575-41EA-A5BA-DFFF1D5C2A22}" type="pres">
      <dgm:prSet presAssocID="{2B922C23-0A43-48C4-BA56-550B700F550D}" presName="spNode" presStyleCnt="0"/>
      <dgm:spPr/>
    </dgm:pt>
    <dgm:pt modelId="{E9266910-09FA-4FB5-A401-5192758A0CCC}" type="pres">
      <dgm:prSet presAssocID="{B779B6C9-3AEC-4555-9FFE-1FE17AE3FE24}" presName="sibTrans" presStyleLbl="sibTrans1D1" presStyleIdx="2" presStyleCnt="4"/>
      <dgm:spPr/>
    </dgm:pt>
    <dgm:pt modelId="{B85000B3-A5FF-417A-8EDF-604E2A46070C}" type="pres">
      <dgm:prSet presAssocID="{1FE78B38-75CA-4BFB-89AD-C657A00FC925}" presName="node" presStyleLbl="node1" presStyleIdx="3" presStyleCnt="4" custScaleX="99997">
        <dgm:presLayoutVars>
          <dgm:bulletEnabled val="1"/>
        </dgm:presLayoutVars>
      </dgm:prSet>
      <dgm:spPr/>
    </dgm:pt>
    <dgm:pt modelId="{CF7B749A-844F-4E29-9972-3AE4EB2AD9DD}" type="pres">
      <dgm:prSet presAssocID="{1FE78B38-75CA-4BFB-89AD-C657A00FC925}" presName="spNode" presStyleCnt="0"/>
      <dgm:spPr/>
    </dgm:pt>
    <dgm:pt modelId="{DFA7977D-82C3-4FFB-9F78-BF90AAF997A0}" type="pres">
      <dgm:prSet presAssocID="{1E2F8DF8-52FC-4502-B8B4-59FCF7841034}" presName="sibTrans" presStyleLbl="sibTrans1D1" presStyleIdx="3" presStyleCnt="4"/>
      <dgm:spPr/>
    </dgm:pt>
  </dgm:ptLst>
  <dgm:cxnLst>
    <dgm:cxn modelId="{B9E78009-2F0D-42BC-8C58-0B5891EC325E}" type="presOf" srcId="{00507903-722C-44B8-B001-994DABE96FEA}" destId="{883FF2A5-2498-4B40-8072-21D8E3B99499}" srcOrd="0" destOrd="0" presId="urn:microsoft.com/office/officeart/2005/8/layout/cycle6"/>
    <dgm:cxn modelId="{599DEB24-230D-4D73-A214-7DDFDC9304BB}" srcId="{669F05A6-0300-4E50-A9B5-C460D114AFC0}" destId="{1FE78B38-75CA-4BFB-89AD-C657A00FC925}" srcOrd="3" destOrd="0" parTransId="{25FE06B0-0F97-4055-998E-B820A0B63711}" sibTransId="{1E2F8DF8-52FC-4502-B8B4-59FCF7841034}"/>
    <dgm:cxn modelId="{1ADBB32C-301E-4861-B73F-215697592D87}" type="presOf" srcId="{2B922C23-0A43-48C4-BA56-550B700F550D}" destId="{957EF8EA-4DD5-4FD5-B640-2C5119BDD429}" srcOrd="0" destOrd="0" presId="urn:microsoft.com/office/officeart/2005/8/layout/cycle6"/>
    <dgm:cxn modelId="{0E47DB2F-530C-455D-BE61-273F25A4012C}" type="presOf" srcId="{CCB2F73A-F07F-420D-AEA2-F3D0BCD289D3}" destId="{ABD0090D-7C77-495D-998F-2E05AD75B9F8}" srcOrd="0" destOrd="0" presId="urn:microsoft.com/office/officeart/2005/8/layout/cycle6"/>
    <dgm:cxn modelId="{B8AE925C-63E6-49E5-A85A-1D8D5875DC27}" type="presOf" srcId="{1FE78B38-75CA-4BFB-89AD-C657A00FC925}" destId="{B85000B3-A5FF-417A-8EDF-604E2A46070C}" srcOrd="0" destOrd="0" presId="urn:microsoft.com/office/officeart/2005/8/layout/cycle6"/>
    <dgm:cxn modelId="{729E4459-8F15-4569-BF20-D10719BF824F}" type="presOf" srcId="{D41D57E5-6D4B-4136-A7F1-9F639ADC9D3B}" destId="{C21462B0-ACC9-4821-9951-BBA4C854A628}" srcOrd="0" destOrd="0" presId="urn:microsoft.com/office/officeart/2005/8/layout/cycle6"/>
    <dgm:cxn modelId="{6CEE177E-1B99-4F97-8AE9-65DABC814D06}" srcId="{669F05A6-0300-4E50-A9B5-C460D114AFC0}" destId="{00507903-722C-44B8-B001-994DABE96FEA}" srcOrd="1" destOrd="0" parTransId="{2517C224-E602-4275-9394-63941B2D7EE4}" sibTransId="{D41D57E5-6D4B-4136-A7F1-9F639ADC9D3B}"/>
    <dgm:cxn modelId="{2DE8BD83-D8F5-42D5-AD26-F2CD7277364A}" type="presOf" srcId="{1E2F8DF8-52FC-4502-B8B4-59FCF7841034}" destId="{DFA7977D-82C3-4FFB-9F78-BF90AAF997A0}" srcOrd="0" destOrd="0" presId="urn:microsoft.com/office/officeart/2005/8/layout/cycle6"/>
    <dgm:cxn modelId="{95800E9B-6223-4524-96CA-4465AF185EDD}" srcId="{669F05A6-0300-4E50-A9B5-C460D114AFC0}" destId="{2B922C23-0A43-48C4-BA56-550B700F550D}" srcOrd="2" destOrd="0" parTransId="{9EDFDA7E-3677-4909-9106-AAE72B9BD85C}" sibTransId="{B779B6C9-3AEC-4555-9FFE-1FE17AE3FE24}"/>
    <dgm:cxn modelId="{25F49E9F-C2A5-4700-8233-EEB9F598A9DD}" type="presOf" srcId="{B779B6C9-3AEC-4555-9FFE-1FE17AE3FE24}" destId="{E9266910-09FA-4FB5-A401-5192758A0CCC}" srcOrd="0" destOrd="0" presId="urn:microsoft.com/office/officeart/2005/8/layout/cycle6"/>
    <dgm:cxn modelId="{D4E2B5CD-B647-4D1A-8A49-65F51E72CBB9}" srcId="{669F05A6-0300-4E50-A9B5-C460D114AFC0}" destId="{CCB2F73A-F07F-420D-AEA2-F3D0BCD289D3}" srcOrd="0" destOrd="0" parTransId="{50007466-8D47-43FD-BE14-AFF8943D369C}" sibTransId="{12840C9F-A3A1-4961-A3B8-BB30926B6532}"/>
    <dgm:cxn modelId="{C9B422E0-44CE-48AA-8D05-F2F36C288374}" type="presOf" srcId="{12840C9F-A3A1-4961-A3B8-BB30926B6532}" destId="{E6D75866-A70A-4597-BA8B-0426EB809E55}" srcOrd="0" destOrd="0" presId="urn:microsoft.com/office/officeart/2005/8/layout/cycle6"/>
    <dgm:cxn modelId="{E712F6FF-7B93-458A-8807-D6162AA57788}" type="presOf" srcId="{669F05A6-0300-4E50-A9B5-C460D114AFC0}" destId="{5F2152F2-F807-487D-A8D7-9F87E7663D9F}" srcOrd="0" destOrd="0" presId="urn:microsoft.com/office/officeart/2005/8/layout/cycle6"/>
    <dgm:cxn modelId="{9F268BC1-B730-44A0-9329-E008EC69636B}" type="presParOf" srcId="{5F2152F2-F807-487D-A8D7-9F87E7663D9F}" destId="{ABD0090D-7C77-495D-998F-2E05AD75B9F8}" srcOrd="0" destOrd="0" presId="urn:microsoft.com/office/officeart/2005/8/layout/cycle6"/>
    <dgm:cxn modelId="{E8F89BDE-1AD8-4605-8ED2-86C10C13F773}" type="presParOf" srcId="{5F2152F2-F807-487D-A8D7-9F87E7663D9F}" destId="{14A99E75-D1BC-4063-A99F-590231509E75}" srcOrd="1" destOrd="0" presId="urn:microsoft.com/office/officeart/2005/8/layout/cycle6"/>
    <dgm:cxn modelId="{F36E8D51-48C5-4BB5-8B74-13487D36F39D}" type="presParOf" srcId="{5F2152F2-F807-487D-A8D7-9F87E7663D9F}" destId="{E6D75866-A70A-4597-BA8B-0426EB809E55}" srcOrd="2" destOrd="0" presId="urn:microsoft.com/office/officeart/2005/8/layout/cycle6"/>
    <dgm:cxn modelId="{9D6689F4-51C4-4285-B29D-7139948D0A14}" type="presParOf" srcId="{5F2152F2-F807-487D-A8D7-9F87E7663D9F}" destId="{883FF2A5-2498-4B40-8072-21D8E3B99499}" srcOrd="3" destOrd="0" presId="urn:microsoft.com/office/officeart/2005/8/layout/cycle6"/>
    <dgm:cxn modelId="{9E478DC6-FB01-4CE2-882A-9F1817E853FF}" type="presParOf" srcId="{5F2152F2-F807-487D-A8D7-9F87E7663D9F}" destId="{19599B01-A380-48DA-B695-1F0BACA937B1}" srcOrd="4" destOrd="0" presId="urn:microsoft.com/office/officeart/2005/8/layout/cycle6"/>
    <dgm:cxn modelId="{035ED4D1-B7FF-4992-AAA1-F0C5C7E5EFC7}" type="presParOf" srcId="{5F2152F2-F807-487D-A8D7-9F87E7663D9F}" destId="{C21462B0-ACC9-4821-9951-BBA4C854A628}" srcOrd="5" destOrd="0" presId="urn:microsoft.com/office/officeart/2005/8/layout/cycle6"/>
    <dgm:cxn modelId="{F266005A-6847-4E7A-920A-633BD83BBC62}" type="presParOf" srcId="{5F2152F2-F807-487D-A8D7-9F87E7663D9F}" destId="{957EF8EA-4DD5-4FD5-B640-2C5119BDD429}" srcOrd="6" destOrd="0" presId="urn:microsoft.com/office/officeart/2005/8/layout/cycle6"/>
    <dgm:cxn modelId="{4C597CC2-BC62-47A1-A68F-D4611285C217}" type="presParOf" srcId="{5F2152F2-F807-487D-A8D7-9F87E7663D9F}" destId="{14925241-4575-41EA-A5BA-DFFF1D5C2A22}" srcOrd="7" destOrd="0" presId="urn:microsoft.com/office/officeart/2005/8/layout/cycle6"/>
    <dgm:cxn modelId="{17B3FF96-4001-4885-9C5A-F8E2BD9A41C7}" type="presParOf" srcId="{5F2152F2-F807-487D-A8D7-9F87E7663D9F}" destId="{E9266910-09FA-4FB5-A401-5192758A0CCC}" srcOrd="8" destOrd="0" presId="urn:microsoft.com/office/officeart/2005/8/layout/cycle6"/>
    <dgm:cxn modelId="{22E22B58-217A-4D37-875A-838D99E5AF7D}" type="presParOf" srcId="{5F2152F2-F807-487D-A8D7-9F87E7663D9F}" destId="{B85000B3-A5FF-417A-8EDF-604E2A46070C}" srcOrd="9" destOrd="0" presId="urn:microsoft.com/office/officeart/2005/8/layout/cycle6"/>
    <dgm:cxn modelId="{AC338D2C-9997-4DD0-8491-BD43CB876E0D}" type="presParOf" srcId="{5F2152F2-F807-487D-A8D7-9F87E7663D9F}" destId="{CF7B749A-844F-4E29-9972-3AE4EB2AD9DD}" srcOrd="10" destOrd="0" presId="urn:microsoft.com/office/officeart/2005/8/layout/cycle6"/>
    <dgm:cxn modelId="{350C78E4-003C-4B5E-897A-A493BE30B6A7}" type="presParOf" srcId="{5F2152F2-F807-487D-A8D7-9F87E7663D9F}" destId="{DFA7977D-82C3-4FFB-9F78-BF90AAF997A0}" srcOrd="11"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DF579A-B4BC-488A-9A42-A5A0D4FF46F4}" type="doc">
      <dgm:prSet loTypeId="urn:microsoft.com/office/officeart/2018/2/layout/IconVerticalSolidList" loCatId="icon" qsTypeId="urn:microsoft.com/office/officeart/2005/8/quickstyle/simple1" qsCatId="simple" csTypeId="urn:microsoft.com/office/officeart/2005/8/colors/colorful4" csCatId="colorful" phldr="1"/>
      <dgm:spPr/>
      <dgm:t>
        <a:bodyPr/>
        <a:lstStyle/>
        <a:p>
          <a:endParaRPr lang="en-US"/>
        </a:p>
      </dgm:t>
    </dgm:pt>
    <dgm:pt modelId="{069BA0DC-D25C-450E-894D-581C3F45F7B0}">
      <dgm:prSet/>
      <dgm:spPr/>
      <dgm:t>
        <a:bodyPr/>
        <a:lstStyle/>
        <a:p>
          <a:pPr rtl="0">
            <a:lnSpc>
              <a:spcPct val="100000"/>
            </a:lnSpc>
          </a:pPr>
          <a:r>
            <a:rPr lang="en-US"/>
            <a:t>Crisis: Board announced </a:t>
          </a:r>
          <a:r>
            <a:rPr lang="en-US">
              <a:latin typeface="Euphemia"/>
            </a:rPr>
            <a:t>cut </a:t>
          </a:r>
          <a:r>
            <a:rPr lang="en-US"/>
            <a:t>(</a:t>
          </a:r>
          <a:r>
            <a:rPr lang="en-US">
              <a:latin typeface="Euphemia"/>
            </a:rPr>
            <a:t>outsource bus drivers, custodial, food service jobs, cut paraeducator hours).</a:t>
          </a:r>
          <a:endParaRPr lang="en-US"/>
        </a:p>
      </dgm:t>
    </dgm:pt>
    <dgm:pt modelId="{59002147-9D5E-45BF-8045-BA0AAF24EADC}" type="parTrans" cxnId="{6DCBE704-67CF-46A5-8A15-E6B692D523E1}">
      <dgm:prSet/>
      <dgm:spPr/>
      <dgm:t>
        <a:bodyPr/>
        <a:lstStyle/>
        <a:p>
          <a:endParaRPr lang="en-US"/>
        </a:p>
      </dgm:t>
    </dgm:pt>
    <dgm:pt modelId="{F2BE67A4-BB91-440F-B444-E0C6637D7A8F}" type="sibTrans" cxnId="{6DCBE704-67CF-46A5-8A15-E6B692D523E1}">
      <dgm:prSet/>
      <dgm:spPr/>
      <dgm:t>
        <a:bodyPr/>
        <a:lstStyle/>
        <a:p>
          <a:endParaRPr lang="en-US"/>
        </a:p>
      </dgm:t>
    </dgm:pt>
    <dgm:pt modelId="{368DCB03-D836-4B24-B96F-85208DA0B5C3}">
      <dgm:prSet/>
      <dgm:spPr/>
      <dgm:t>
        <a:bodyPr/>
        <a:lstStyle/>
        <a:p>
          <a:pPr rtl="0">
            <a:lnSpc>
              <a:spcPct val="100000"/>
            </a:lnSpc>
          </a:pPr>
          <a:r>
            <a:rPr lang="en-US"/>
            <a:t>Union’s Shift: From</a:t>
          </a:r>
          <a:r>
            <a:rPr lang="en-US">
              <a:latin typeface="Euphemia"/>
            </a:rPr>
            <a:t> service unionism </a:t>
          </a:r>
          <a:r>
            <a:rPr lang="en-US"/>
            <a:t>→ </a:t>
          </a:r>
          <a:r>
            <a:rPr lang="en-US">
              <a:latin typeface="Euphemia"/>
            </a:rPr>
            <a:t>organizing for the Common Good.</a:t>
          </a:r>
          <a:endParaRPr lang="en-US"/>
        </a:p>
      </dgm:t>
    </dgm:pt>
    <dgm:pt modelId="{8B82C93D-8F6F-4DD8-A4BF-D224B27FA50E}" type="parTrans" cxnId="{0F5D6E27-23A4-430B-8F71-2E25D127E35A}">
      <dgm:prSet/>
      <dgm:spPr/>
      <dgm:t>
        <a:bodyPr/>
        <a:lstStyle/>
        <a:p>
          <a:endParaRPr lang="en-US"/>
        </a:p>
      </dgm:t>
    </dgm:pt>
    <dgm:pt modelId="{694624EF-61D4-4CA1-B597-ED165D183C06}" type="sibTrans" cxnId="{0F5D6E27-23A4-430B-8F71-2E25D127E35A}">
      <dgm:prSet/>
      <dgm:spPr/>
      <dgm:t>
        <a:bodyPr/>
        <a:lstStyle/>
        <a:p>
          <a:endParaRPr lang="en-US"/>
        </a:p>
      </dgm:t>
    </dgm:pt>
    <dgm:pt modelId="{812D7465-0FFA-4C17-A925-0B1BA83324B9}">
      <dgm:prSet/>
      <dgm:spPr/>
      <dgm:t>
        <a:bodyPr/>
        <a:lstStyle/>
        <a:p>
          <a:pPr>
            <a:lnSpc>
              <a:spcPct val="100000"/>
            </a:lnSpc>
          </a:pPr>
          <a:r>
            <a:rPr lang="en-US"/>
            <a:t>Victory </a:t>
          </a:r>
          <a:r>
            <a:rPr lang="en-US">
              <a:latin typeface="Euphemia"/>
            </a:rPr>
            <a:t>Metric</a:t>
          </a:r>
          <a:r>
            <a:rPr lang="en-US"/>
            <a:t>: </a:t>
          </a:r>
          <a:r>
            <a:rPr lang="en-US">
              <a:latin typeface="Euphemia"/>
            </a:rPr>
            <a:t>6,200</a:t>
          </a:r>
          <a:r>
            <a:rPr lang="en-US"/>
            <a:t> public pledges.</a:t>
          </a:r>
        </a:p>
      </dgm:t>
    </dgm:pt>
    <dgm:pt modelId="{8D6FC7CA-491A-492E-9254-1CA63746E594}" type="parTrans" cxnId="{1ED26637-75F9-4B7E-91F1-0F935AA8A501}">
      <dgm:prSet/>
      <dgm:spPr/>
      <dgm:t>
        <a:bodyPr/>
        <a:lstStyle/>
        <a:p>
          <a:endParaRPr lang="en-US"/>
        </a:p>
      </dgm:t>
    </dgm:pt>
    <dgm:pt modelId="{7C9790F5-0517-47A3-8D6E-C3F9F27B996A}" type="sibTrans" cxnId="{1ED26637-75F9-4B7E-91F1-0F935AA8A501}">
      <dgm:prSet/>
      <dgm:spPr/>
      <dgm:t>
        <a:bodyPr/>
        <a:lstStyle/>
        <a:p>
          <a:endParaRPr lang="en-US"/>
        </a:p>
      </dgm:t>
    </dgm:pt>
    <dgm:pt modelId="{20C78901-7496-40A1-AC69-4B09BEC50FA4}" type="pres">
      <dgm:prSet presAssocID="{89DF579A-B4BC-488A-9A42-A5A0D4FF46F4}" presName="root" presStyleCnt="0">
        <dgm:presLayoutVars>
          <dgm:dir/>
          <dgm:resizeHandles val="exact"/>
        </dgm:presLayoutVars>
      </dgm:prSet>
      <dgm:spPr/>
    </dgm:pt>
    <dgm:pt modelId="{83BDFC45-69A7-4D8E-B3FD-A5E10EBA859D}" type="pres">
      <dgm:prSet presAssocID="{069BA0DC-D25C-450E-894D-581C3F45F7B0}" presName="compNode" presStyleCnt="0"/>
      <dgm:spPr/>
    </dgm:pt>
    <dgm:pt modelId="{E47FC27C-063F-4E24-90AC-5E40715FB2C5}" type="pres">
      <dgm:prSet presAssocID="{069BA0DC-D25C-450E-894D-581C3F45F7B0}" presName="bgRect" presStyleLbl="bgShp" presStyleIdx="0" presStyleCnt="3"/>
      <dgm:spPr/>
    </dgm:pt>
    <dgm:pt modelId="{DC519012-F53C-49C2-80EF-35EC2E36BD75}" type="pres">
      <dgm:prSet presAssocID="{069BA0DC-D25C-450E-894D-581C3F45F7B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First Aid Kit"/>
        </a:ext>
      </dgm:extLst>
    </dgm:pt>
    <dgm:pt modelId="{5E3BB133-FE56-406C-8CBB-AA6275A64C61}" type="pres">
      <dgm:prSet presAssocID="{069BA0DC-D25C-450E-894D-581C3F45F7B0}" presName="spaceRect" presStyleCnt="0"/>
      <dgm:spPr/>
    </dgm:pt>
    <dgm:pt modelId="{AE07C9AF-5871-4FE4-8A33-3EE0A3C01529}" type="pres">
      <dgm:prSet presAssocID="{069BA0DC-D25C-450E-894D-581C3F45F7B0}" presName="parTx" presStyleLbl="revTx" presStyleIdx="0" presStyleCnt="3">
        <dgm:presLayoutVars>
          <dgm:chMax val="0"/>
          <dgm:chPref val="0"/>
        </dgm:presLayoutVars>
      </dgm:prSet>
      <dgm:spPr/>
    </dgm:pt>
    <dgm:pt modelId="{F340A8E4-E63A-425F-832F-FF85566C8F66}" type="pres">
      <dgm:prSet presAssocID="{F2BE67A4-BB91-440F-B444-E0C6637D7A8F}" presName="sibTrans" presStyleCnt="0"/>
      <dgm:spPr/>
    </dgm:pt>
    <dgm:pt modelId="{50C39B34-8BFE-46AC-BC7D-B540E4A42A90}" type="pres">
      <dgm:prSet presAssocID="{368DCB03-D836-4B24-B96F-85208DA0B5C3}" presName="compNode" presStyleCnt="0"/>
      <dgm:spPr/>
    </dgm:pt>
    <dgm:pt modelId="{4BC20E09-9C12-4712-92BA-27AC8F414788}" type="pres">
      <dgm:prSet presAssocID="{368DCB03-D836-4B24-B96F-85208DA0B5C3}" presName="bgRect" presStyleLbl="bgShp" presStyleIdx="1" presStyleCnt="3"/>
      <dgm:spPr/>
    </dgm:pt>
    <dgm:pt modelId="{3F59B9B9-6E58-428A-BB8F-54EFACB8E762}" type="pres">
      <dgm:prSet presAssocID="{368DCB03-D836-4B24-B96F-85208DA0B5C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ranching Diagram"/>
        </a:ext>
      </dgm:extLst>
    </dgm:pt>
    <dgm:pt modelId="{066A8C3B-93A2-4E4B-9B77-360365273961}" type="pres">
      <dgm:prSet presAssocID="{368DCB03-D836-4B24-B96F-85208DA0B5C3}" presName="spaceRect" presStyleCnt="0"/>
      <dgm:spPr/>
    </dgm:pt>
    <dgm:pt modelId="{7FF5E3D3-5E03-4068-9D7E-55C2E0D863FE}" type="pres">
      <dgm:prSet presAssocID="{368DCB03-D836-4B24-B96F-85208DA0B5C3}" presName="parTx" presStyleLbl="revTx" presStyleIdx="1" presStyleCnt="3">
        <dgm:presLayoutVars>
          <dgm:chMax val="0"/>
          <dgm:chPref val="0"/>
        </dgm:presLayoutVars>
      </dgm:prSet>
      <dgm:spPr/>
    </dgm:pt>
    <dgm:pt modelId="{E7F109D4-F163-48E7-A473-67CFAABC6E95}" type="pres">
      <dgm:prSet presAssocID="{694624EF-61D4-4CA1-B597-ED165D183C06}" presName="sibTrans" presStyleCnt="0"/>
      <dgm:spPr/>
    </dgm:pt>
    <dgm:pt modelId="{04E82E28-DE9D-4E7B-A6B9-69DA71B8D667}" type="pres">
      <dgm:prSet presAssocID="{812D7465-0FFA-4C17-A925-0B1BA83324B9}" presName="compNode" presStyleCnt="0"/>
      <dgm:spPr/>
    </dgm:pt>
    <dgm:pt modelId="{4C3780A6-5D78-4577-8CAC-4907DA624E62}" type="pres">
      <dgm:prSet presAssocID="{812D7465-0FFA-4C17-A925-0B1BA83324B9}" presName="bgRect" presStyleLbl="bgShp" presStyleIdx="2" presStyleCnt="3"/>
      <dgm:spPr/>
    </dgm:pt>
    <dgm:pt modelId="{C85E2ADF-9E9C-42EC-AF9A-018D11538463}" type="pres">
      <dgm:prSet presAssocID="{812D7465-0FFA-4C17-A925-0B1BA83324B9}"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Wreath"/>
        </a:ext>
      </dgm:extLst>
    </dgm:pt>
    <dgm:pt modelId="{9D778CEB-D1DB-47B6-B297-0712B8797496}" type="pres">
      <dgm:prSet presAssocID="{812D7465-0FFA-4C17-A925-0B1BA83324B9}" presName="spaceRect" presStyleCnt="0"/>
      <dgm:spPr/>
    </dgm:pt>
    <dgm:pt modelId="{50B48B56-0827-4AD4-BAC2-99A067D24BCD}" type="pres">
      <dgm:prSet presAssocID="{812D7465-0FFA-4C17-A925-0B1BA83324B9}" presName="parTx" presStyleLbl="revTx" presStyleIdx="2" presStyleCnt="3">
        <dgm:presLayoutVars>
          <dgm:chMax val="0"/>
          <dgm:chPref val="0"/>
        </dgm:presLayoutVars>
      </dgm:prSet>
      <dgm:spPr/>
    </dgm:pt>
  </dgm:ptLst>
  <dgm:cxnLst>
    <dgm:cxn modelId="{3726C801-A01D-40AB-97BA-3C153A65EF3A}" type="presOf" srcId="{89DF579A-B4BC-488A-9A42-A5A0D4FF46F4}" destId="{20C78901-7496-40A1-AC69-4B09BEC50FA4}" srcOrd="0" destOrd="0" presId="urn:microsoft.com/office/officeart/2018/2/layout/IconVerticalSolidList"/>
    <dgm:cxn modelId="{6DCBE704-67CF-46A5-8A15-E6B692D523E1}" srcId="{89DF579A-B4BC-488A-9A42-A5A0D4FF46F4}" destId="{069BA0DC-D25C-450E-894D-581C3F45F7B0}" srcOrd="0" destOrd="0" parTransId="{59002147-9D5E-45BF-8045-BA0AAF24EADC}" sibTransId="{F2BE67A4-BB91-440F-B444-E0C6637D7A8F}"/>
    <dgm:cxn modelId="{0F5D6E27-23A4-430B-8F71-2E25D127E35A}" srcId="{89DF579A-B4BC-488A-9A42-A5A0D4FF46F4}" destId="{368DCB03-D836-4B24-B96F-85208DA0B5C3}" srcOrd="1" destOrd="0" parTransId="{8B82C93D-8F6F-4DD8-A4BF-D224B27FA50E}" sibTransId="{694624EF-61D4-4CA1-B597-ED165D183C06}"/>
    <dgm:cxn modelId="{1ED26637-75F9-4B7E-91F1-0F935AA8A501}" srcId="{89DF579A-B4BC-488A-9A42-A5A0D4FF46F4}" destId="{812D7465-0FFA-4C17-A925-0B1BA83324B9}" srcOrd="2" destOrd="0" parTransId="{8D6FC7CA-491A-492E-9254-1CA63746E594}" sibTransId="{7C9790F5-0517-47A3-8D6E-C3F9F27B996A}"/>
    <dgm:cxn modelId="{90F8AC45-B387-4426-BA2A-2881A65D01DC}" type="presOf" srcId="{368DCB03-D836-4B24-B96F-85208DA0B5C3}" destId="{7FF5E3D3-5E03-4068-9D7E-55C2E0D863FE}" srcOrd="0" destOrd="0" presId="urn:microsoft.com/office/officeart/2018/2/layout/IconVerticalSolidList"/>
    <dgm:cxn modelId="{BF8C0375-5120-4322-80B2-F8B58D65740E}" type="presOf" srcId="{812D7465-0FFA-4C17-A925-0B1BA83324B9}" destId="{50B48B56-0827-4AD4-BAC2-99A067D24BCD}" srcOrd="0" destOrd="0" presId="urn:microsoft.com/office/officeart/2018/2/layout/IconVerticalSolidList"/>
    <dgm:cxn modelId="{48CDF0E6-CFAC-4009-B52D-ED05B858EB98}" type="presOf" srcId="{069BA0DC-D25C-450E-894D-581C3F45F7B0}" destId="{AE07C9AF-5871-4FE4-8A33-3EE0A3C01529}" srcOrd="0" destOrd="0" presId="urn:microsoft.com/office/officeart/2018/2/layout/IconVerticalSolidList"/>
    <dgm:cxn modelId="{AB6A6435-E9D5-4D6E-BDC1-2E81006B2E47}" type="presParOf" srcId="{20C78901-7496-40A1-AC69-4B09BEC50FA4}" destId="{83BDFC45-69A7-4D8E-B3FD-A5E10EBA859D}" srcOrd="0" destOrd="0" presId="urn:microsoft.com/office/officeart/2018/2/layout/IconVerticalSolidList"/>
    <dgm:cxn modelId="{D04611D3-79BD-4D9A-879D-797A09B88D7F}" type="presParOf" srcId="{83BDFC45-69A7-4D8E-B3FD-A5E10EBA859D}" destId="{E47FC27C-063F-4E24-90AC-5E40715FB2C5}" srcOrd="0" destOrd="0" presId="urn:microsoft.com/office/officeart/2018/2/layout/IconVerticalSolidList"/>
    <dgm:cxn modelId="{BF09B7BE-E9E8-47D9-92C6-6FA54C0D2FF3}" type="presParOf" srcId="{83BDFC45-69A7-4D8E-B3FD-A5E10EBA859D}" destId="{DC519012-F53C-49C2-80EF-35EC2E36BD75}" srcOrd="1" destOrd="0" presId="urn:microsoft.com/office/officeart/2018/2/layout/IconVerticalSolidList"/>
    <dgm:cxn modelId="{9E77D904-0935-40E2-97F0-85057F8A210E}" type="presParOf" srcId="{83BDFC45-69A7-4D8E-B3FD-A5E10EBA859D}" destId="{5E3BB133-FE56-406C-8CBB-AA6275A64C61}" srcOrd="2" destOrd="0" presId="urn:microsoft.com/office/officeart/2018/2/layout/IconVerticalSolidList"/>
    <dgm:cxn modelId="{D254B908-C775-48D1-9D5C-D9B3AAF8AA53}" type="presParOf" srcId="{83BDFC45-69A7-4D8E-B3FD-A5E10EBA859D}" destId="{AE07C9AF-5871-4FE4-8A33-3EE0A3C01529}" srcOrd="3" destOrd="0" presId="urn:microsoft.com/office/officeart/2018/2/layout/IconVerticalSolidList"/>
    <dgm:cxn modelId="{55A43FE4-4725-46B0-9334-69EECF33FE9C}" type="presParOf" srcId="{20C78901-7496-40A1-AC69-4B09BEC50FA4}" destId="{F340A8E4-E63A-425F-832F-FF85566C8F66}" srcOrd="1" destOrd="0" presId="urn:microsoft.com/office/officeart/2018/2/layout/IconVerticalSolidList"/>
    <dgm:cxn modelId="{A5138D06-0A5A-4DA5-A5B6-0584AFE2271E}" type="presParOf" srcId="{20C78901-7496-40A1-AC69-4B09BEC50FA4}" destId="{50C39B34-8BFE-46AC-BC7D-B540E4A42A90}" srcOrd="2" destOrd="0" presId="urn:microsoft.com/office/officeart/2018/2/layout/IconVerticalSolidList"/>
    <dgm:cxn modelId="{73DDD6DF-CA22-40A3-93EB-CC99F866042E}" type="presParOf" srcId="{50C39B34-8BFE-46AC-BC7D-B540E4A42A90}" destId="{4BC20E09-9C12-4712-92BA-27AC8F414788}" srcOrd="0" destOrd="0" presId="urn:microsoft.com/office/officeart/2018/2/layout/IconVerticalSolidList"/>
    <dgm:cxn modelId="{F0549A2E-5B74-4863-BF4F-CA5B951E8294}" type="presParOf" srcId="{50C39B34-8BFE-46AC-BC7D-B540E4A42A90}" destId="{3F59B9B9-6E58-428A-BB8F-54EFACB8E762}" srcOrd="1" destOrd="0" presId="urn:microsoft.com/office/officeart/2018/2/layout/IconVerticalSolidList"/>
    <dgm:cxn modelId="{05A2A6FB-17AA-46B3-B3FA-6C7EE3D0BEFB}" type="presParOf" srcId="{50C39B34-8BFE-46AC-BC7D-B540E4A42A90}" destId="{066A8C3B-93A2-4E4B-9B77-360365273961}" srcOrd="2" destOrd="0" presId="urn:microsoft.com/office/officeart/2018/2/layout/IconVerticalSolidList"/>
    <dgm:cxn modelId="{05336720-715A-4E6D-BE83-B66BD19A43DE}" type="presParOf" srcId="{50C39B34-8BFE-46AC-BC7D-B540E4A42A90}" destId="{7FF5E3D3-5E03-4068-9D7E-55C2E0D863FE}" srcOrd="3" destOrd="0" presId="urn:microsoft.com/office/officeart/2018/2/layout/IconVerticalSolidList"/>
    <dgm:cxn modelId="{771A6F65-4BE8-42BC-BDFB-FE4499688971}" type="presParOf" srcId="{20C78901-7496-40A1-AC69-4B09BEC50FA4}" destId="{E7F109D4-F163-48E7-A473-67CFAABC6E95}" srcOrd="3" destOrd="0" presId="urn:microsoft.com/office/officeart/2018/2/layout/IconVerticalSolidList"/>
    <dgm:cxn modelId="{C989B386-6A6D-416F-8E56-9E927776EC38}" type="presParOf" srcId="{20C78901-7496-40A1-AC69-4B09BEC50FA4}" destId="{04E82E28-DE9D-4E7B-A6B9-69DA71B8D667}" srcOrd="4" destOrd="0" presId="urn:microsoft.com/office/officeart/2018/2/layout/IconVerticalSolidList"/>
    <dgm:cxn modelId="{6C0457E4-B902-446B-8C7B-F7345FF82059}" type="presParOf" srcId="{04E82E28-DE9D-4E7B-A6B9-69DA71B8D667}" destId="{4C3780A6-5D78-4577-8CAC-4907DA624E62}" srcOrd="0" destOrd="0" presId="urn:microsoft.com/office/officeart/2018/2/layout/IconVerticalSolidList"/>
    <dgm:cxn modelId="{FB2A8DC8-66CF-4752-A431-260D9061F656}" type="presParOf" srcId="{04E82E28-DE9D-4E7B-A6B9-69DA71B8D667}" destId="{C85E2ADF-9E9C-42EC-AF9A-018D11538463}" srcOrd="1" destOrd="0" presId="urn:microsoft.com/office/officeart/2018/2/layout/IconVerticalSolidList"/>
    <dgm:cxn modelId="{AD4A2CA7-EA19-4DAA-A36F-DFDFE6C1AE11}" type="presParOf" srcId="{04E82E28-DE9D-4E7B-A6B9-69DA71B8D667}" destId="{9D778CEB-D1DB-47B6-B297-0712B8797496}" srcOrd="2" destOrd="0" presId="urn:microsoft.com/office/officeart/2018/2/layout/IconVerticalSolidList"/>
    <dgm:cxn modelId="{5C3414F1-E46F-49F4-8F33-274D9F3C6027}" type="presParOf" srcId="{04E82E28-DE9D-4E7B-A6B9-69DA71B8D667}" destId="{50B48B56-0827-4AD4-BAC2-99A067D24BC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0BD6438-4A23-4061-871F-71A9792990B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93E2C47D-C802-4C33-A564-8224558C3A21}">
      <dgm:prSet phldrT="[Text]" phldr="0"/>
      <dgm:spPr/>
      <dgm:t>
        <a:bodyPr/>
        <a:lstStyle/>
        <a:p>
          <a:r>
            <a:rPr lang="en-US"/>
            <a:t>Internal Unity</a:t>
          </a:r>
        </a:p>
      </dgm:t>
    </dgm:pt>
    <dgm:pt modelId="{EBF872CC-C131-4A59-8D3F-F8CC564DB6D8}" type="parTrans" cxnId="{19F60786-5DE3-4CFD-BD4F-3C07019DCE2F}">
      <dgm:prSet/>
      <dgm:spPr/>
      <dgm:t>
        <a:bodyPr/>
        <a:lstStyle/>
        <a:p>
          <a:endParaRPr lang="en-US"/>
        </a:p>
      </dgm:t>
    </dgm:pt>
    <dgm:pt modelId="{F5C56F6C-222B-43B5-A0FA-B369042B67B0}" type="sibTrans" cxnId="{19F60786-5DE3-4CFD-BD4F-3C07019DCE2F}">
      <dgm:prSet/>
      <dgm:spPr/>
      <dgm:t>
        <a:bodyPr/>
        <a:lstStyle/>
        <a:p>
          <a:endParaRPr lang="en-US"/>
        </a:p>
      </dgm:t>
    </dgm:pt>
    <dgm:pt modelId="{D8531D4C-40A2-474E-BF82-01D0E4724B35}">
      <dgm:prSet/>
      <dgm:spPr/>
      <dgm:t>
        <a:bodyPr/>
        <a:lstStyle/>
        <a:p>
          <a:r>
            <a:rPr lang="en-US"/>
            <a:t>Victory</a:t>
          </a:r>
        </a:p>
      </dgm:t>
    </dgm:pt>
    <dgm:pt modelId="{7C99C604-0A96-4AE7-AA3E-731B113C80E5}" type="parTrans" cxnId="{EB53B9F8-93EA-4266-91B9-57074B49CDBF}">
      <dgm:prSet/>
      <dgm:spPr/>
      <dgm:t>
        <a:bodyPr/>
        <a:lstStyle/>
        <a:p>
          <a:endParaRPr lang="en-US"/>
        </a:p>
      </dgm:t>
    </dgm:pt>
    <dgm:pt modelId="{32B5265C-99AF-42F1-960A-DF5C99E01D13}" type="sibTrans" cxnId="{EB53B9F8-93EA-4266-91B9-57074B49CDBF}">
      <dgm:prSet/>
      <dgm:spPr/>
      <dgm:t>
        <a:bodyPr/>
        <a:lstStyle/>
        <a:p>
          <a:endParaRPr lang="en-US"/>
        </a:p>
      </dgm:t>
    </dgm:pt>
    <dgm:pt modelId="{92B8A4A4-4E09-481F-837A-026EFC261372}">
      <dgm:prSet phldrT="[Text]" phldr="0"/>
      <dgm:spPr/>
      <dgm:t>
        <a:bodyPr/>
        <a:lstStyle/>
        <a:p>
          <a:r>
            <a:rPr lang="en-US"/>
            <a:t>External Coalition</a:t>
          </a:r>
        </a:p>
      </dgm:t>
    </dgm:pt>
    <dgm:pt modelId="{2CAEBCC1-607C-4655-88F8-B98745DA4EAB}" type="parTrans" cxnId="{299BC199-6738-4521-A396-D53975D95466}">
      <dgm:prSet/>
      <dgm:spPr/>
      <dgm:t>
        <a:bodyPr/>
        <a:lstStyle/>
        <a:p>
          <a:endParaRPr lang="en-US"/>
        </a:p>
      </dgm:t>
    </dgm:pt>
    <dgm:pt modelId="{77283C6A-6DF7-4A67-8F8C-7E9B207BDDA3}" type="sibTrans" cxnId="{299BC199-6738-4521-A396-D53975D95466}">
      <dgm:prSet/>
      <dgm:spPr/>
      <dgm:t>
        <a:bodyPr/>
        <a:lstStyle/>
        <a:p>
          <a:endParaRPr lang="en-US"/>
        </a:p>
      </dgm:t>
    </dgm:pt>
    <dgm:pt modelId="{088BAB16-DE1A-416A-9677-10E9620E3B25}" type="pres">
      <dgm:prSet presAssocID="{B0BD6438-4A23-4061-871F-71A9792990BD}" presName="Name0" presStyleCnt="0">
        <dgm:presLayoutVars>
          <dgm:dir/>
          <dgm:animLvl val="lvl"/>
          <dgm:resizeHandles val="exact"/>
        </dgm:presLayoutVars>
      </dgm:prSet>
      <dgm:spPr/>
    </dgm:pt>
    <dgm:pt modelId="{C4EE6E5D-2454-4410-BE80-EA7E3B2C7670}" type="pres">
      <dgm:prSet presAssocID="{93E2C47D-C802-4C33-A564-8224558C3A21}" presName="parTxOnly" presStyleLbl="node1" presStyleIdx="0" presStyleCnt="3">
        <dgm:presLayoutVars>
          <dgm:chMax val="0"/>
          <dgm:chPref val="0"/>
          <dgm:bulletEnabled val="1"/>
        </dgm:presLayoutVars>
      </dgm:prSet>
      <dgm:spPr/>
    </dgm:pt>
    <dgm:pt modelId="{ABE955D2-E31E-46A7-94C2-9F78A8B71D0F}" type="pres">
      <dgm:prSet presAssocID="{F5C56F6C-222B-43B5-A0FA-B369042B67B0}" presName="parTxOnlySpace" presStyleCnt="0"/>
      <dgm:spPr/>
    </dgm:pt>
    <dgm:pt modelId="{D899560C-F540-4070-82E8-ABC8219FB6E8}" type="pres">
      <dgm:prSet presAssocID="{92B8A4A4-4E09-481F-837A-026EFC261372}" presName="parTxOnly" presStyleLbl="node1" presStyleIdx="1" presStyleCnt="3">
        <dgm:presLayoutVars>
          <dgm:chMax val="0"/>
          <dgm:chPref val="0"/>
          <dgm:bulletEnabled val="1"/>
        </dgm:presLayoutVars>
      </dgm:prSet>
      <dgm:spPr/>
    </dgm:pt>
    <dgm:pt modelId="{52427D83-8041-4024-9DD4-12C9BEC86109}" type="pres">
      <dgm:prSet presAssocID="{77283C6A-6DF7-4A67-8F8C-7E9B207BDDA3}" presName="parTxOnlySpace" presStyleCnt="0"/>
      <dgm:spPr/>
    </dgm:pt>
    <dgm:pt modelId="{91B3DAAE-455A-492A-AF71-BA0E6AE7B3F2}" type="pres">
      <dgm:prSet presAssocID="{D8531D4C-40A2-474E-BF82-01D0E4724B35}" presName="parTxOnly" presStyleLbl="node1" presStyleIdx="2" presStyleCnt="3">
        <dgm:presLayoutVars>
          <dgm:chMax val="0"/>
          <dgm:chPref val="0"/>
          <dgm:bulletEnabled val="1"/>
        </dgm:presLayoutVars>
      </dgm:prSet>
      <dgm:spPr/>
    </dgm:pt>
  </dgm:ptLst>
  <dgm:cxnLst>
    <dgm:cxn modelId="{75241A4E-0C50-4938-98BE-0B28FEAD5717}" type="presOf" srcId="{92B8A4A4-4E09-481F-837A-026EFC261372}" destId="{D899560C-F540-4070-82E8-ABC8219FB6E8}" srcOrd="0" destOrd="0" presId="urn:microsoft.com/office/officeart/2005/8/layout/chevron1"/>
    <dgm:cxn modelId="{8D429654-6BA4-40E8-91FA-EA8D32E9973A}" type="presOf" srcId="{B0BD6438-4A23-4061-871F-71A9792990BD}" destId="{088BAB16-DE1A-416A-9677-10E9620E3B25}" srcOrd="0" destOrd="0" presId="urn:microsoft.com/office/officeart/2005/8/layout/chevron1"/>
    <dgm:cxn modelId="{19F60786-5DE3-4CFD-BD4F-3C07019DCE2F}" srcId="{B0BD6438-4A23-4061-871F-71A9792990BD}" destId="{93E2C47D-C802-4C33-A564-8224558C3A21}" srcOrd="0" destOrd="0" parTransId="{EBF872CC-C131-4A59-8D3F-F8CC564DB6D8}" sibTransId="{F5C56F6C-222B-43B5-A0FA-B369042B67B0}"/>
    <dgm:cxn modelId="{299BC199-6738-4521-A396-D53975D95466}" srcId="{B0BD6438-4A23-4061-871F-71A9792990BD}" destId="{92B8A4A4-4E09-481F-837A-026EFC261372}" srcOrd="1" destOrd="0" parTransId="{2CAEBCC1-607C-4655-88F8-B98745DA4EAB}" sibTransId="{77283C6A-6DF7-4A67-8F8C-7E9B207BDDA3}"/>
    <dgm:cxn modelId="{006540DC-05FF-4FF4-B1A5-C6E8EB7444D1}" type="presOf" srcId="{D8531D4C-40A2-474E-BF82-01D0E4724B35}" destId="{91B3DAAE-455A-492A-AF71-BA0E6AE7B3F2}" srcOrd="0" destOrd="0" presId="urn:microsoft.com/office/officeart/2005/8/layout/chevron1"/>
    <dgm:cxn modelId="{EB53B9F8-93EA-4266-91B9-57074B49CDBF}" srcId="{B0BD6438-4A23-4061-871F-71A9792990BD}" destId="{D8531D4C-40A2-474E-BF82-01D0E4724B35}" srcOrd="2" destOrd="0" parTransId="{7C99C604-0A96-4AE7-AA3E-731B113C80E5}" sibTransId="{32B5265C-99AF-42F1-960A-DF5C99E01D13}"/>
    <dgm:cxn modelId="{94040FFF-2432-4123-9C56-29AA436E6A2D}" type="presOf" srcId="{93E2C47D-C802-4C33-A564-8224558C3A21}" destId="{C4EE6E5D-2454-4410-BE80-EA7E3B2C7670}" srcOrd="0" destOrd="0" presId="urn:microsoft.com/office/officeart/2005/8/layout/chevron1"/>
    <dgm:cxn modelId="{162742A5-97D3-4FF8-B19F-A0244C1A9992}" type="presParOf" srcId="{088BAB16-DE1A-416A-9677-10E9620E3B25}" destId="{C4EE6E5D-2454-4410-BE80-EA7E3B2C7670}" srcOrd="0" destOrd="0" presId="urn:microsoft.com/office/officeart/2005/8/layout/chevron1"/>
    <dgm:cxn modelId="{126E5355-86A0-4383-A7A4-FC4112B1CE8E}" type="presParOf" srcId="{088BAB16-DE1A-416A-9677-10E9620E3B25}" destId="{ABE955D2-E31E-46A7-94C2-9F78A8B71D0F}" srcOrd="1" destOrd="0" presId="urn:microsoft.com/office/officeart/2005/8/layout/chevron1"/>
    <dgm:cxn modelId="{B208471D-2B9A-417C-9663-0008ADAA628D}" type="presParOf" srcId="{088BAB16-DE1A-416A-9677-10E9620E3B25}" destId="{D899560C-F540-4070-82E8-ABC8219FB6E8}" srcOrd="2" destOrd="0" presId="urn:microsoft.com/office/officeart/2005/8/layout/chevron1"/>
    <dgm:cxn modelId="{4B5FFB15-B7A1-42F1-9050-B8A51CB28361}" type="presParOf" srcId="{088BAB16-DE1A-416A-9677-10E9620E3B25}" destId="{52427D83-8041-4024-9DD4-12C9BEC86109}" srcOrd="3" destOrd="0" presId="urn:microsoft.com/office/officeart/2005/8/layout/chevron1"/>
    <dgm:cxn modelId="{645D08AC-5EA3-430D-AC68-74825C134186}" type="presParOf" srcId="{088BAB16-DE1A-416A-9677-10E9620E3B25}" destId="{91B3DAAE-455A-492A-AF71-BA0E6AE7B3F2}"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4699D8F-B0B8-4DA1-9A3D-CF5F0B14FD8D}" type="doc">
      <dgm:prSet loTypeId="urn:microsoft.com/office/officeart/2005/8/layout/radial6" loCatId="relationship" qsTypeId="urn:microsoft.com/office/officeart/2005/8/quickstyle/simple1" qsCatId="simple" csTypeId="urn:microsoft.com/office/officeart/2005/8/colors/colorful5" csCatId="colorful" phldr="1"/>
      <dgm:spPr/>
      <dgm:t>
        <a:bodyPr/>
        <a:lstStyle/>
        <a:p>
          <a:endParaRPr lang="en-US"/>
        </a:p>
      </dgm:t>
    </dgm:pt>
    <dgm:pt modelId="{6F02E336-09C9-4BDB-95E3-B98D80C94AA0}">
      <dgm:prSet phldrT="[Text]" phldr="0"/>
      <dgm:spPr/>
      <dgm:t>
        <a:bodyPr/>
        <a:lstStyle/>
        <a:p>
          <a:r>
            <a:rPr lang="en-US"/>
            <a:t>Leadership Team </a:t>
          </a:r>
          <a:r>
            <a:rPr lang="en-US">
              <a:latin typeface="Euphemia"/>
            </a:rPr>
            <a:t>12</a:t>
          </a:r>
          <a:endParaRPr lang="en-US"/>
        </a:p>
      </dgm:t>
    </dgm:pt>
    <dgm:pt modelId="{6726E4F1-B050-481C-88A0-5B22C56BD939}" type="parTrans" cxnId="{46C1D3D7-9EEC-4F04-B3A3-F3CA261D5751}">
      <dgm:prSet/>
      <dgm:spPr/>
      <dgm:t>
        <a:bodyPr/>
        <a:lstStyle/>
        <a:p>
          <a:endParaRPr lang="en-US"/>
        </a:p>
      </dgm:t>
    </dgm:pt>
    <dgm:pt modelId="{FFB4BD8F-7C7D-4DE8-BFBA-249E31636AE9}" type="sibTrans" cxnId="{46C1D3D7-9EEC-4F04-B3A3-F3CA261D5751}">
      <dgm:prSet/>
      <dgm:spPr/>
      <dgm:t>
        <a:bodyPr/>
        <a:lstStyle/>
        <a:p>
          <a:endParaRPr lang="en-US"/>
        </a:p>
      </dgm:t>
    </dgm:pt>
    <dgm:pt modelId="{8C3FCB26-92FD-4267-9F23-B54FCEA6CB1F}">
      <dgm:prSet phldrT="[Text]" phldr="0"/>
      <dgm:spPr/>
      <dgm:t>
        <a:bodyPr/>
        <a:lstStyle/>
        <a:p>
          <a:r>
            <a:rPr lang="en-US"/>
            <a:t>Organizer </a:t>
          </a:r>
        </a:p>
      </dgm:t>
    </dgm:pt>
    <dgm:pt modelId="{070C4FFE-DAA2-45E3-8440-778E8D41E296}" type="parTrans" cxnId="{85EF0768-6F27-4055-9FA6-072957065847}">
      <dgm:prSet/>
      <dgm:spPr/>
      <dgm:t>
        <a:bodyPr/>
        <a:lstStyle/>
        <a:p>
          <a:endParaRPr lang="en-US"/>
        </a:p>
      </dgm:t>
    </dgm:pt>
    <dgm:pt modelId="{8C67C349-198F-4336-9936-13F130D4AFE7}" type="sibTrans" cxnId="{85EF0768-6F27-4055-9FA6-072957065847}">
      <dgm:prSet/>
      <dgm:spPr/>
      <dgm:t>
        <a:bodyPr/>
        <a:lstStyle/>
        <a:p>
          <a:endParaRPr lang="en-US"/>
        </a:p>
      </dgm:t>
    </dgm:pt>
    <dgm:pt modelId="{6FF0A8C7-1DFD-4C82-BAD3-1F91E865967B}">
      <dgm:prSet phldrT="[Text]" phldr="0"/>
      <dgm:spPr/>
      <dgm:t>
        <a:bodyPr/>
        <a:lstStyle/>
        <a:p>
          <a:r>
            <a:rPr lang="en-US"/>
            <a:t>Organizer</a:t>
          </a:r>
        </a:p>
      </dgm:t>
    </dgm:pt>
    <dgm:pt modelId="{EFB7CE9F-8DEC-4E3A-889B-09B9441A54D3}" type="parTrans" cxnId="{9D900CDB-9B26-4FC2-8CBC-550893020988}">
      <dgm:prSet/>
      <dgm:spPr/>
      <dgm:t>
        <a:bodyPr/>
        <a:lstStyle/>
        <a:p>
          <a:endParaRPr lang="en-US"/>
        </a:p>
      </dgm:t>
    </dgm:pt>
    <dgm:pt modelId="{2D4428C6-B3EB-47A7-AAE9-A3320A36471F}" type="sibTrans" cxnId="{9D900CDB-9B26-4FC2-8CBC-550893020988}">
      <dgm:prSet/>
      <dgm:spPr/>
      <dgm:t>
        <a:bodyPr/>
        <a:lstStyle/>
        <a:p>
          <a:endParaRPr lang="en-US"/>
        </a:p>
      </dgm:t>
    </dgm:pt>
    <dgm:pt modelId="{85CE8A33-47A6-4D6B-AC0E-F2AB24100557}">
      <dgm:prSet phldrT="[Text]" phldr="0"/>
      <dgm:spPr/>
      <dgm:t>
        <a:bodyPr/>
        <a:lstStyle/>
        <a:p>
          <a:r>
            <a:rPr lang="en-US"/>
            <a:t>Organizer</a:t>
          </a:r>
        </a:p>
      </dgm:t>
    </dgm:pt>
    <dgm:pt modelId="{28D20797-F4D7-47D4-B2A6-EC85D441B5A5}" type="parTrans" cxnId="{832D472C-54BE-40A0-9A3B-67DDA3DDF16E}">
      <dgm:prSet/>
      <dgm:spPr/>
      <dgm:t>
        <a:bodyPr/>
        <a:lstStyle/>
        <a:p>
          <a:endParaRPr lang="en-US"/>
        </a:p>
      </dgm:t>
    </dgm:pt>
    <dgm:pt modelId="{497AE285-0F27-4C26-849C-728F99688DA8}" type="sibTrans" cxnId="{832D472C-54BE-40A0-9A3B-67DDA3DDF16E}">
      <dgm:prSet/>
      <dgm:spPr/>
      <dgm:t>
        <a:bodyPr/>
        <a:lstStyle/>
        <a:p>
          <a:endParaRPr lang="en-US"/>
        </a:p>
      </dgm:t>
    </dgm:pt>
    <dgm:pt modelId="{BA6E15BB-F161-471A-96EF-87BAF0F1DFFF}">
      <dgm:prSet phldrT="[Text]" phldr="0"/>
      <dgm:spPr/>
      <dgm:t>
        <a:bodyPr/>
        <a:lstStyle/>
        <a:p>
          <a:r>
            <a:rPr lang="en-US"/>
            <a:t>Organizer</a:t>
          </a:r>
        </a:p>
      </dgm:t>
    </dgm:pt>
    <dgm:pt modelId="{5D676FF0-4948-475E-9461-ACD9253486ED}" type="parTrans" cxnId="{A945BB48-136F-499B-8BBB-39EE381386D2}">
      <dgm:prSet/>
      <dgm:spPr/>
      <dgm:t>
        <a:bodyPr/>
        <a:lstStyle/>
        <a:p>
          <a:endParaRPr lang="en-US"/>
        </a:p>
      </dgm:t>
    </dgm:pt>
    <dgm:pt modelId="{112C7AD2-9E6E-4159-A951-9DFDA651A068}" type="sibTrans" cxnId="{A945BB48-136F-499B-8BBB-39EE381386D2}">
      <dgm:prSet/>
      <dgm:spPr/>
      <dgm:t>
        <a:bodyPr/>
        <a:lstStyle/>
        <a:p>
          <a:endParaRPr lang="en-US"/>
        </a:p>
      </dgm:t>
    </dgm:pt>
    <dgm:pt modelId="{4E3BA5C4-CA8F-4E47-BD71-9B0E7223BEB7}">
      <dgm:prSet phldrT="[Text]" phldr="0"/>
      <dgm:spPr/>
      <dgm:t>
        <a:bodyPr/>
        <a:lstStyle/>
        <a:p>
          <a:r>
            <a:rPr lang="en-US"/>
            <a:t>Organizer</a:t>
          </a:r>
        </a:p>
      </dgm:t>
    </dgm:pt>
    <dgm:pt modelId="{5FE2D5CB-103C-47BD-8DA4-6747E122CED6}" type="parTrans" cxnId="{E6D4BBD6-7EDB-49A7-AF28-6FA6C228D9D5}">
      <dgm:prSet/>
      <dgm:spPr/>
      <dgm:t>
        <a:bodyPr/>
        <a:lstStyle/>
        <a:p>
          <a:endParaRPr lang="en-US"/>
        </a:p>
      </dgm:t>
    </dgm:pt>
    <dgm:pt modelId="{37825E39-F222-43EE-A5C7-48A68FB4D37C}" type="sibTrans" cxnId="{E6D4BBD6-7EDB-49A7-AF28-6FA6C228D9D5}">
      <dgm:prSet/>
      <dgm:spPr/>
      <dgm:t>
        <a:bodyPr/>
        <a:lstStyle/>
        <a:p>
          <a:endParaRPr lang="en-US"/>
        </a:p>
      </dgm:t>
    </dgm:pt>
    <dgm:pt modelId="{4A8E2343-E053-4B83-BE15-2A6DEE8B9F70}">
      <dgm:prSet phldrT="[Text]" phldr="0"/>
      <dgm:spPr/>
      <dgm:t>
        <a:bodyPr/>
        <a:lstStyle/>
        <a:p>
          <a:r>
            <a:rPr lang="en-US"/>
            <a:t>Organizer</a:t>
          </a:r>
        </a:p>
      </dgm:t>
    </dgm:pt>
    <dgm:pt modelId="{4734D88A-ACB9-4DF5-BD60-994E082C3613}" type="parTrans" cxnId="{9486403A-A6BC-4A02-BC4A-53E2C814BBE9}">
      <dgm:prSet/>
      <dgm:spPr/>
      <dgm:t>
        <a:bodyPr/>
        <a:lstStyle/>
        <a:p>
          <a:endParaRPr lang="en-US"/>
        </a:p>
      </dgm:t>
    </dgm:pt>
    <dgm:pt modelId="{D06DB64E-3DD5-4FC7-9B47-079AFF01BC47}" type="sibTrans" cxnId="{9486403A-A6BC-4A02-BC4A-53E2C814BBE9}">
      <dgm:prSet/>
      <dgm:spPr/>
      <dgm:t>
        <a:bodyPr/>
        <a:lstStyle/>
        <a:p>
          <a:endParaRPr lang="en-US"/>
        </a:p>
      </dgm:t>
    </dgm:pt>
    <dgm:pt modelId="{C0C34134-B70F-460E-B496-A4E4A1D72CBB}">
      <dgm:prSet phldrT="[Text]" phldr="0"/>
      <dgm:spPr/>
      <dgm:t>
        <a:bodyPr/>
        <a:lstStyle/>
        <a:p>
          <a:r>
            <a:rPr lang="en-US"/>
            <a:t>Organizer</a:t>
          </a:r>
        </a:p>
      </dgm:t>
    </dgm:pt>
    <dgm:pt modelId="{68BE0643-5137-47EC-846F-862AE84E2E68}" type="parTrans" cxnId="{F12D2BB5-6697-4379-B014-F06B08A480B8}">
      <dgm:prSet/>
      <dgm:spPr/>
      <dgm:t>
        <a:bodyPr/>
        <a:lstStyle/>
        <a:p>
          <a:endParaRPr lang="en-US"/>
        </a:p>
      </dgm:t>
    </dgm:pt>
    <dgm:pt modelId="{F92ABA14-B054-4EA8-8763-21CB19FCC374}" type="sibTrans" cxnId="{F12D2BB5-6697-4379-B014-F06B08A480B8}">
      <dgm:prSet/>
      <dgm:spPr/>
      <dgm:t>
        <a:bodyPr/>
        <a:lstStyle/>
        <a:p>
          <a:endParaRPr lang="en-US"/>
        </a:p>
      </dgm:t>
    </dgm:pt>
    <dgm:pt modelId="{05E930B4-8FE2-4EDA-A24A-397A91C03FD0}">
      <dgm:prSet phldrT="[Text]" phldr="0"/>
      <dgm:spPr/>
      <dgm:t>
        <a:bodyPr/>
        <a:lstStyle/>
        <a:p>
          <a:r>
            <a:rPr lang="en-US"/>
            <a:t>Organizer</a:t>
          </a:r>
        </a:p>
      </dgm:t>
    </dgm:pt>
    <dgm:pt modelId="{9A783821-DB00-4310-A36C-EEDD4D7E5EA9}" type="parTrans" cxnId="{1D17651B-20F2-4451-8F89-8C120A0D20AA}">
      <dgm:prSet/>
      <dgm:spPr/>
      <dgm:t>
        <a:bodyPr/>
        <a:lstStyle/>
        <a:p>
          <a:endParaRPr lang="en-US"/>
        </a:p>
      </dgm:t>
    </dgm:pt>
    <dgm:pt modelId="{228C8EE7-6B00-4670-B87D-2C276C2A8B46}" type="sibTrans" cxnId="{1D17651B-20F2-4451-8F89-8C120A0D20AA}">
      <dgm:prSet/>
      <dgm:spPr/>
      <dgm:t>
        <a:bodyPr/>
        <a:lstStyle/>
        <a:p>
          <a:endParaRPr lang="en-US"/>
        </a:p>
      </dgm:t>
    </dgm:pt>
    <dgm:pt modelId="{87A62244-1F05-41C4-B9F4-048127329528}">
      <dgm:prSet phldrT="[Text]" phldr="0"/>
      <dgm:spPr/>
      <dgm:t>
        <a:bodyPr/>
        <a:lstStyle/>
        <a:p>
          <a:r>
            <a:rPr lang="en-US"/>
            <a:t>Organizer</a:t>
          </a:r>
        </a:p>
      </dgm:t>
    </dgm:pt>
    <dgm:pt modelId="{9F46B8F3-977F-45A8-958A-213B6B55D686}" type="parTrans" cxnId="{66B7BE1A-B456-41F8-BC9C-CD2592EAA67E}">
      <dgm:prSet/>
      <dgm:spPr/>
      <dgm:t>
        <a:bodyPr/>
        <a:lstStyle/>
        <a:p>
          <a:endParaRPr lang="en-US"/>
        </a:p>
      </dgm:t>
    </dgm:pt>
    <dgm:pt modelId="{8EB8FBB6-70E4-4C0F-AABB-133D28063611}" type="sibTrans" cxnId="{66B7BE1A-B456-41F8-BC9C-CD2592EAA67E}">
      <dgm:prSet/>
      <dgm:spPr/>
      <dgm:t>
        <a:bodyPr/>
        <a:lstStyle/>
        <a:p>
          <a:endParaRPr lang="en-US"/>
        </a:p>
      </dgm:t>
    </dgm:pt>
    <dgm:pt modelId="{F031E074-807B-4CD5-90C3-A2485B23F977}">
      <dgm:prSet phldrT="[Text]" phldr="0"/>
      <dgm:spPr/>
      <dgm:t>
        <a:bodyPr/>
        <a:lstStyle/>
        <a:p>
          <a:r>
            <a:rPr lang="en-US"/>
            <a:t>Organizer</a:t>
          </a:r>
        </a:p>
      </dgm:t>
    </dgm:pt>
    <dgm:pt modelId="{6DF8B068-1E80-40F3-8592-6C4C2A25D437}" type="parTrans" cxnId="{B5529BAF-8BB0-4398-AFC2-8BE17E9FEB30}">
      <dgm:prSet/>
      <dgm:spPr/>
      <dgm:t>
        <a:bodyPr/>
        <a:lstStyle/>
        <a:p>
          <a:endParaRPr lang="en-US"/>
        </a:p>
      </dgm:t>
    </dgm:pt>
    <dgm:pt modelId="{3F715158-26CD-4A56-B5EA-467BCA8B4C37}" type="sibTrans" cxnId="{B5529BAF-8BB0-4398-AFC2-8BE17E9FEB30}">
      <dgm:prSet/>
      <dgm:spPr/>
      <dgm:t>
        <a:bodyPr/>
        <a:lstStyle/>
        <a:p>
          <a:endParaRPr lang="en-US"/>
        </a:p>
      </dgm:t>
    </dgm:pt>
    <dgm:pt modelId="{43C7AE2C-F697-4865-87E2-B21C06946FAB}" type="pres">
      <dgm:prSet presAssocID="{34699D8F-B0B8-4DA1-9A3D-CF5F0B14FD8D}" presName="Name0" presStyleCnt="0">
        <dgm:presLayoutVars>
          <dgm:chMax val="1"/>
          <dgm:dir/>
          <dgm:animLvl val="ctr"/>
          <dgm:resizeHandles val="exact"/>
        </dgm:presLayoutVars>
      </dgm:prSet>
      <dgm:spPr/>
    </dgm:pt>
    <dgm:pt modelId="{ED538D05-BB46-4DAA-8ACF-8F39ADAD4584}" type="pres">
      <dgm:prSet presAssocID="{6F02E336-09C9-4BDB-95E3-B98D80C94AA0}" presName="centerShape" presStyleLbl="node0" presStyleIdx="0" presStyleCnt="1"/>
      <dgm:spPr/>
    </dgm:pt>
    <dgm:pt modelId="{5A861680-292D-4CEA-B6ED-6B6CC7BCB93F}" type="pres">
      <dgm:prSet presAssocID="{8C3FCB26-92FD-4267-9F23-B54FCEA6CB1F}" presName="node" presStyleLbl="node1" presStyleIdx="0" presStyleCnt="10">
        <dgm:presLayoutVars>
          <dgm:bulletEnabled val="1"/>
        </dgm:presLayoutVars>
      </dgm:prSet>
      <dgm:spPr/>
    </dgm:pt>
    <dgm:pt modelId="{EFB39D67-FE10-4F24-A2B8-8281C6D924C8}" type="pres">
      <dgm:prSet presAssocID="{8C3FCB26-92FD-4267-9F23-B54FCEA6CB1F}" presName="dummy" presStyleCnt="0"/>
      <dgm:spPr/>
    </dgm:pt>
    <dgm:pt modelId="{B42583F7-3DBA-4899-8EC0-E6FA97F8E76B}" type="pres">
      <dgm:prSet presAssocID="{8C67C349-198F-4336-9936-13F130D4AFE7}" presName="sibTrans" presStyleLbl="sibTrans2D1" presStyleIdx="0" presStyleCnt="10"/>
      <dgm:spPr/>
    </dgm:pt>
    <dgm:pt modelId="{E6BDB148-9557-43D2-92E9-B54BD0C5E0B3}" type="pres">
      <dgm:prSet presAssocID="{6FF0A8C7-1DFD-4C82-BAD3-1F91E865967B}" presName="node" presStyleLbl="node1" presStyleIdx="1" presStyleCnt="10">
        <dgm:presLayoutVars>
          <dgm:bulletEnabled val="1"/>
        </dgm:presLayoutVars>
      </dgm:prSet>
      <dgm:spPr/>
    </dgm:pt>
    <dgm:pt modelId="{BDC596F9-DE0B-4445-BE5A-5DA86B3FA1E4}" type="pres">
      <dgm:prSet presAssocID="{6FF0A8C7-1DFD-4C82-BAD3-1F91E865967B}" presName="dummy" presStyleCnt="0"/>
      <dgm:spPr/>
    </dgm:pt>
    <dgm:pt modelId="{081B1D43-07B4-4AAB-93B5-88AAF0AF0E66}" type="pres">
      <dgm:prSet presAssocID="{2D4428C6-B3EB-47A7-AAE9-A3320A36471F}" presName="sibTrans" presStyleLbl="sibTrans2D1" presStyleIdx="1" presStyleCnt="10"/>
      <dgm:spPr/>
    </dgm:pt>
    <dgm:pt modelId="{D1978751-CFB8-4C66-9BDA-0C42994FBDEC}" type="pres">
      <dgm:prSet presAssocID="{85CE8A33-47A6-4D6B-AC0E-F2AB24100557}" presName="node" presStyleLbl="node1" presStyleIdx="2" presStyleCnt="10">
        <dgm:presLayoutVars>
          <dgm:bulletEnabled val="1"/>
        </dgm:presLayoutVars>
      </dgm:prSet>
      <dgm:spPr/>
    </dgm:pt>
    <dgm:pt modelId="{24C3BEA5-9C27-4872-BACA-7AE682363B35}" type="pres">
      <dgm:prSet presAssocID="{85CE8A33-47A6-4D6B-AC0E-F2AB24100557}" presName="dummy" presStyleCnt="0"/>
      <dgm:spPr/>
    </dgm:pt>
    <dgm:pt modelId="{14BA4213-76F5-435F-BAC7-A8D9BDC2776E}" type="pres">
      <dgm:prSet presAssocID="{497AE285-0F27-4C26-849C-728F99688DA8}" presName="sibTrans" presStyleLbl="sibTrans2D1" presStyleIdx="2" presStyleCnt="10"/>
      <dgm:spPr/>
    </dgm:pt>
    <dgm:pt modelId="{85027C97-1659-4E47-B4D3-E771052AF574}" type="pres">
      <dgm:prSet presAssocID="{BA6E15BB-F161-471A-96EF-87BAF0F1DFFF}" presName="node" presStyleLbl="node1" presStyleIdx="3" presStyleCnt="10">
        <dgm:presLayoutVars>
          <dgm:bulletEnabled val="1"/>
        </dgm:presLayoutVars>
      </dgm:prSet>
      <dgm:spPr/>
    </dgm:pt>
    <dgm:pt modelId="{9AFEA11F-DCD3-407C-A718-A93B573B79FC}" type="pres">
      <dgm:prSet presAssocID="{BA6E15BB-F161-471A-96EF-87BAF0F1DFFF}" presName="dummy" presStyleCnt="0"/>
      <dgm:spPr/>
    </dgm:pt>
    <dgm:pt modelId="{5795D9C7-B6B2-45E1-BEFA-876649600B64}" type="pres">
      <dgm:prSet presAssocID="{112C7AD2-9E6E-4159-A951-9DFDA651A068}" presName="sibTrans" presStyleLbl="sibTrans2D1" presStyleIdx="3" presStyleCnt="10"/>
      <dgm:spPr/>
    </dgm:pt>
    <dgm:pt modelId="{69F84A39-56C2-4375-9CF9-52327F6E4CDC}" type="pres">
      <dgm:prSet presAssocID="{4E3BA5C4-CA8F-4E47-BD71-9B0E7223BEB7}" presName="node" presStyleLbl="node1" presStyleIdx="4" presStyleCnt="10">
        <dgm:presLayoutVars>
          <dgm:bulletEnabled val="1"/>
        </dgm:presLayoutVars>
      </dgm:prSet>
      <dgm:spPr/>
    </dgm:pt>
    <dgm:pt modelId="{84385B08-343B-41B7-B739-6FEF57FB796E}" type="pres">
      <dgm:prSet presAssocID="{4E3BA5C4-CA8F-4E47-BD71-9B0E7223BEB7}" presName="dummy" presStyleCnt="0"/>
      <dgm:spPr/>
    </dgm:pt>
    <dgm:pt modelId="{F69924A0-DCAE-43C2-897C-D02A6E5EC5F6}" type="pres">
      <dgm:prSet presAssocID="{37825E39-F222-43EE-A5C7-48A68FB4D37C}" presName="sibTrans" presStyleLbl="sibTrans2D1" presStyleIdx="4" presStyleCnt="10"/>
      <dgm:spPr/>
    </dgm:pt>
    <dgm:pt modelId="{B20BE329-E241-4617-BDDA-089BEC114615}" type="pres">
      <dgm:prSet presAssocID="{4A8E2343-E053-4B83-BE15-2A6DEE8B9F70}" presName="node" presStyleLbl="node1" presStyleIdx="5" presStyleCnt="10">
        <dgm:presLayoutVars>
          <dgm:bulletEnabled val="1"/>
        </dgm:presLayoutVars>
      </dgm:prSet>
      <dgm:spPr/>
    </dgm:pt>
    <dgm:pt modelId="{1C7BBD15-90B5-4DDE-B55E-AF39D8BA359F}" type="pres">
      <dgm:prSet presAssocID="{4A8E2343-E053-4B83-BE15-2A6DEE8B9F70}" presName="dummy" presStyleCnt="0"/>
      <dgm:spPr/>
    </dgm:pt>
    <dgm:pt modelId="{C15469C4-BCCA-472E-AE26-876A02BD294C}" type="pres">
      <dgm:prSet presAssocID="{D06DB64E-3DD5-4FC7-9B47-079AFF01BC47}" presName="sibTrans" presStyleLbl="sibTrans2D1" presStyleIdx="5" presStyleCnt="10"/>
      <dgm:spPr/>
    </dgm:pt>
    <dgm:pt modelId="{14292CD9-288D-43A3-86B5-E62924E841FB}" type="pres">
      <dgm:prSet presAssocID="{C0C34134-B70F-460E-B496-A4E4A1D72CBB}" presName="node" presStyleLbl="node1" presStyleIdx="6" presStyleCnt="10">
        <dgm:presLayoutVars>
          <dgm:bulletEnabled val="1"/>
        </dgm:presLayoutVars>
      </dgm:prSet>
      <dgm:spPr/>
    </dgm:pt>
    <dgm:pt modelId="{9F0CBBE4-B25B-4339-B208-781D2F5BD580}" type="pres">
      <dgm:prSet presAssocID="{C0C34134-B70F-460E-B496-A4E4A1D72CBB}" presName="dummy" presStyleCnt="0"/>
      <dgm:spPr/>
    </dgm:pt>
    <dgm:pt modelId="{B03D5C66-3C04-4206-92E2-339E7952FA40}" type="pres">
      <dgm:prSet presAssocID="{F92ABA14-B054-4EA8-8763-21CB19FCC374}" presName="sibTrans" presStyleLbl="sibTrans2D1" presStyleIdx="6" presStyleCnt="10"/>
      <dgm:spPr/>
    </dgm:pt>
    <dgm:pt modelId="{8CA80125-102B-4306-8B17-F5EF976283C7}" type="pres">
      <dgm:prSet presAssocID="{05E930B4-8FE2-4EDA-A24A-397A91C03FD0}" presName="node" presStyleLbl="node1" presStyleIdx="7" presStyleCnt="10">
        <dgm:presLayoutVars>
          <dgm:bulletEnabled val="1"/>
        </dgm:presLayoutVars>
      </dgm:prSet>
      <dgm:spPr/>
    </dgm:pt>
    <dgm:pt modelId="{84EF0C7D-8F09-4801-80D1-5E98EBA07D1B}" type="pres">
      <dgm:prSet presAssocID="{05E930B4-8FE2-4EDA-A24A-397A91C03FD0}" presName="dummy" presStyleCnt="0"/>
      <dgm:spPr/>
    </dgm:pt>
    <dgm:pt modelId="{3AA1D824-53B2-43FB-9841-ECD8371AD2B8}" type="pres">
      <dgm:prSet presAssocID="{228C8EE7-6B00-4670-B87D-2C276C2A8B46}" presName="sibTrans" presStyleLbl="sibTrans2D1" presStyleIdx="7" presStyleCnt="10"/>
      <dgm:spPr/>
    </dgm:pt>
    <dgm:pt modelId="{48D882EC-1F94-4463-871C-4A6502D32A11}" type="pres">
      <dgm:prSet presAssocID="{87A62244-1F05-41C4-B9F4-048127329528}" presName="node" presStyleLbl="node1" presStyleIdx="8" presStyleCnt="10">
        <dgm:presLayoutVars>
          <dgm:bulletEnabled val="1"/>
        </dgm:presLayoutVars>
      </dgm:prSet>
      <dgm:spPr/>
    </dgm:pt>
    <dgm:pt modelId="{1DD9203C-0EE7-45CC-9B08-EB8374155CDC}" type="pres">
      <dgm:prSet presAssocID="{87A62244-1F05-41C4-B9F4-048127329528}" presName="dummy" presStyleCnt="0"/>
      <dgm:spPr/>
    </dgm:pt>
    <dgm:pt modelId="{B66DF012-DD67-4152-8159-0EDC5A3A07A7}" type="pres">
      <dgm:prSet presAssocID="{8EB8FBB6-70E4-4C0F-AABB-133D28063611}" presName="sibTrans" presStyleLbl="sibTrans2D1" presStyleIdx="8" presStyleCnt="10"/>
      <dgm:spPr/>
    </dgm:pt>
    <dgm:pt modelId="{CC80F82F-9B62-4F69-B521-AF0DAEF2F38D}" type="pres">
      <dgm:prSet presAssocID="{F031E074-807B-4CD5-90C3-A2485B23F977}" presName="node" presStyleLbl="node1" presStyleIdx="9" presStyleCnt="10">
        <dgm:presLayoutVars>
          <dgm:bulletEnabled val="1"/>
        </dgm:presLayoutVars>
      </dgm:prSet>
      <dgm:spPr/>
    </dgm:pt>
    <dgm:pt modelId="{B6BD758F-0DE1-4813-9A5E-6BBA6CF3C2D0}" type="pres">
      <dgm:prSet presAssocID="{F031E074-807B-4CD5-90C3-A2485B23F977}" presName="dummy" presStyleCnt="0"/>
      <dgm:spPr/>
    </dgm:pt>
    <dgm:pt modelId="{9B8B448A-DD35-478F-B611-483018AA15EC}" type="pres">
      <dgm:prSet presAssocID="{3F715158-26CD-4A56-B5EA-467BCA8B4C37}" presName="sibTrans" presStyleLbl="sibTrans2D1" presStyleIdx="9" presStyleCnt="10"/>
      <dgm:spPr/>
    </dgm:pt>
  </dgm:ptLst>
  <dgm:cxnLst>
    <dgm:cxn modelId="{930A1B0A-D941-4717-9D72-F34B364571D2}" type="presOf" srcId="{D06DB64E-3DD5-4FC7-9B47-079AFF01BC47}" destId="{C15469C4-BCCA-472E-AE26-876A02BD294C}" srcOrd="0" destOrd="0" presId="urn:microsoft.com/office/officeart/2005/8/layout/radial6"/>
    <dgm:cxn modelId="{66B7BE1A-B456-41F8-BC9C-CD2592EAA67E}" srcId="{6F02E336-09C9-4BDB-95E3-B98D80C94AA0}" destId="{87A62244-1F05-41C4-B9F4-048127329528}" srcOrd="8" destOrd="0" parTransId="{9F46B8F3-977F-45A8-958A-213B6B55D686}" sibTransId="{8EB8FBB6-70E4-4C0F-AABB-133D28063611}"/>
    <dgm:cxn modelId="{1D17651B-20F2-4451-8F89-8C120A0D20AA}" srcId="{6F02E336-09C9-4BDB-95E3-B98D80C94AA0}" destId="{05E930B4-8FE2-4EDA-A24A-397A91C03FD0}" srcOrd="7" destOrd="0" parTransId="{9A783821-DB00-4310-A36C-EEDD4D7E5EA9}" sibTransId="{228C8EE7-6B00-4670-B87D-2C276C2A8B46}"/>
    <dgm:cxn modelId="{2BEDDA23-CFF4-462F-A3B1-4C12935431EB}" type="presOf" srcId="{6FF0A8C7-1DFD-4C82-BAD3-1F91E865967B}" destId="{E6BDB148-9557-43D2-92E9-B54BD0C5E0B3}" srcOrd="0" destOrd="0" presId="urn:microsoft.com/office/officeart/2005/8/layout/radial6"/>
    <dgm:cxn modelId="{587B2026-0607-42B3-83F9-B4D927E19626}" type="presOf" srcId="{8C67C349-198F-4336-9936-13F130D4AFE7}" destId="{B42583F7-3DBA-4899-8EC0-E6FA97F8E76B}" srcOrd="0" destOrd="0" presId="urn:microsoft.com/office/officeart/2005/8/layout/radial6"/>
    <dgm:cxn modelId="{832D472C-54BE-40A0-9A3B-67DDA3DDF16E}" srcId="{6F02E336-09C9-4BDB-95E3-B98D80C94AA0}" destId="{85CE8A33-47A6-4D6B-AC0E-F2AB24100557}" srcOrd="2" destOrd="0" parTransId="{28D20797-F4D7-47D4-B2A6-EC85D441B5A5}" sibTransId="{497AE285-0F27-4C26-849C-728F99688DA8}"/>
    <dgm:cxn modelId="{9486403A-A6BC-4A02-BC4A-53E2C814BBE9}" srcId="{6F02E336-09C9-4BDB-95E3-B98D80C94AA0}" destId="{4A8E2343-E053-4B83-BE15-2A6DEE8B9F70}" srcOrd="5" destOrd="0" parTransId="{4734D88A-ACB9-4DF5-BD60-994E082C3613}" sibTransId="{D06DB64E-3DD5-4FC7-9B47-079AFF01BC47}"/>
    <dgm:cxn modelId="{4A79583B-AE58-4454-AC8E-A44E78C1617D}" type="presOf" srcId="{37825E39-F222-43EE-A5C7-48A68FB4D37C}" destId="{F69924A0-DCAE-43C2-897C-D02A6E5EC5F6}" srcOrd="0" destOrd="0" presId="urn:microsoft.com/office/officeart/2005/8/layout/radial6"/>
    <dgm:cxn modelId="{E66ADC61-3FFE-478E-BE1B-89E9398B8958}" type="presOf" srcId="{F031E074-807B-4CD5-90C3-A2485B23F977}" destId="{CC80F82F-9B62-4F69-B521-AF0DAEF2F38D}" srcOrd="0" destOrd="0" presId="urn:microsoft.com/office/officeart/2005/8/layout/radial6"/>
    <dgm:cxn modelId="{DD25FD44-4461-42E4-B1DF-309B19D87407}" type="presOf" srcId="{34699D8F-B0B8-4DA1-9A3D-CF5F0B14FD8D}" destId="{43C7AE2C-F697-4865-87E2-B21C06946FAB}" srcOrd="0" destOrd="0" presId="urn:microsoft.com/office/officeart/2005/8/layout/radial6"/>
    <dgm:cxn modelId="{85EF0768-6F27-4055-9FA6-072957065847}" srcId="{6F02E336-09C9-4BDB-95E3-B98D80C94AA0}" destId="{8C3FCB26-92FD-4267-9F23-B54FCEA6CB1F}" srcOrd="0" destOrd="0" parTransId="{070C4FFE-DAA2-45E3-8440-778E8D41E296}" sibTransId="{8C67C349-198F-4336-9936-13F130D4AFE7}"/>
    <dgm:cxn modelId="{A945BB48-136F-499B-8BBB-39EE381386D2}" srcId="{6F02E336-09C9-4BDB-95E3-B98D80C94AA0}" destId="{BA6E15BB-F161-471A-96EF-87BAF0F1DFFF}" srcOrd="3" destOrd="0" parTransId="{5D676FF0-4948-475E-9461-ACD9253486ED}" sibTransId="{112C7AD2-9E6E-4159-A951-9DFDA651A068}"/>
    <dgm:cxn modelId="{9A861A52-C570-4B4C-B224-BAD9F18352FD}" type="presOf" srcId="{4E3BA5C4-CA8F-4E47-BD71-9B0E7223BEB7}" destId="{69F84A39-56C2-4375-9CF9-52327F6E4CDC}" srcOrd="0" destOrd="0" presId="urn:microsoft.com/office/officeart/2005/8/layout/radial6"/>
    <dgm:cxn modelId="{FB488054-CD16-470F-A1C6-77BCA3A7AE4A}" type="presOf" srcId="{87A62244-1F05-41C4-B9F4-048127329528}" destId="{48D882EC-1F94-4463-871C-4A6502D32A11}" srcOrd="0" destOrd="0" presId="urn:microsoft.com/office/officeart/2005/8/layout/radial6"/>
    <dgm:cxn modelId="{4A3FD256-A332-46BE-B313-94FB7916109D}" type="presOf" srcId="{C0C34134-B70F-460E-B496-A4E4A1D72CBB}" destId="{14292CD9-288D-43A3-86B5-E62924E841FB}" srcOrd="0" destOrd="0" presId="urn:microsoft.com/office/officeart/2005/8/layout/radial6"/>
    <dgm:cxn modelId="{2C35D35A-E881-4BC1-B4E7-B469AE3C9572}" type="presOf" srcId="{2D4428C6-B3EB-47A7-AAE9-A3320A36471F}" destId="{081B1D43-07B4-4AAB-93B5-88AAF0AF0E66}" srcOrd="0" destOrd="0" presId="urn:microsoft.com/office/officeart/2005/8/layout/radial6"/>
    <dgm:cxn modelId="{69C0BD8A-7AC4-4487-9539-3DA61268FAE4}" type="presOf" srcId="{4A8E2343-E053-4B83-BE15-2A6DEE8B9F70}" destId="{B20BE329-E241-4617-BDDA-089BEC114615}" srcOrd="0" destOrd="0" presId="urn:microsoft.com/office/officeart/2005/8/layout/radial6"/>
    <dgm:cxn modelId="{2D224391-5F27-4654-AC86-E916631F49B2}" type="presOf" srcId="{3F715158-26CD-4A56-B5EA-467BCA8B4C37}" destId="{9B8B448A-DD35-478F-B611-483018AA15EC}" srcOrd="0" destOrd="0" presId="urn:microsoft.com/office/officeart/2005/8/layout/radial6"/>
    <dgm:cxn modelId="{44CA069A-07B7-47AA-86A0-89D916526851}" type="presOf" srcId="{112C7AD2-9E6E-4159-A951-9DFDA651A068}" destId="{5795D9C7-B6B2-45E1-BEFA-876649600B64}" srcOrd="0" destOrd="0" presId="urn:microsoft.com/office/officeart/2005/8/layout/radial6"/>
    <dgm:cxn modelId="{464DA4A9-66C1-4BCE-BD2F-27F15DCEBEA4}" type="presOf" srcId="{228C8EE7-6B00-4670-B87D-2C276C2A8B46}" destId="{3AA1D824-53B2-43FB-9841-ECD8371AD2B8}" srcOrd="0" destOrd="0" presId="urn:microsoft.com/office/officeart/2005/8/layout/radial6"/>
    <dgm:cxn modelId="{B5529BAF-8BB0-4398-AFC2-8BE17E9FEB30}" srcId="{6F02E336-09C9-4BDB-95E3-B98D80C94AA0}" destId="{F031E074-807B-4CD5-90C3-A2485B23F977}" srcOrd="9" destOrd="0" parTransId="{6DF8B068-1E80-40F3-8592-6C4C2A25D437}" sibTransId="{3F715158-26CD-4A56-B5EA-467BCA8B4C37}"/>
    <dgm:cxn modelId="{0D2222B1-4926-44BC-8099-57E799C99D88}" type="presOf" srcId="{8EB8FBB6-70E4-4C0F-AABB-133D28063611}" destId="{B66DF012-DD67-4152-8159-0EDC5A3A07A7}" srcOrd="0" destOrd="0" presId="urn:microsoft.com/office/officeart/2005/8/layout/radial6"/>
    <dgm:cxn modelId="{F12D2BB5-6697-4379-B014-F06B08A480B8}" srcId="{6F02E336-09C9-4BDB-95E3-B98D80C94AA0}" destId="{C0C34134-B70F-460E-B496-A4E4A1D72CBB}" srcOrd="6" destOrd="0" parTransId="{68BE0643-5137-47EC-846F-862AE84E2E68}" sibTransId="{F92ABA14-B054-4EA8-8763-21CB19FCC374}"/>
    <dgm:cxn modelId="{4BB95EB5-EB98-454E-9F0C-2434351DC1DB}" type="presOf" srcId="{6F02E336-09C9-4BDB-95E3-B98D80C94AA0}" destId="{ED538D05-BB46-4DAA-8ACF-8F39ADAD4584}" srcOrd="0" destOrd="0" presId="urn:microsoft.com/office/officeart/2005/8/layout/radial6"/>
    <dgm:cxn modelId="{691A36CB-0145-40B3-BC38-5B574865D0E5}" type="presOf" srcId="{BA6E15BB-F161-471A-96EF-87BAF0F1DFFF}" destId="{85027C97-1659-4E47-B4D3-E771052AF574}" srcOrd="0" destOrd="0" presId="urn:microsoft.com/office/officeart/2005/8/layout/radial6"/>
    <dgm:cxn modelId="{F22229CC-C274-4769-99EE-ED0AAC9C971B}" type="presOf" srcId="{F92ABA14-B054-4EA8-8763-21CB19FCC374}" destId="{B03D5C66-3C04-4206-92E2-339E7952FA40}" srcOrd="0" destOrd="0" presId="urn:microsoft.com/office/officeart/2005/8/layout/radial6"/>
    <dgm:cxn modelId="{E9519CCD-53C7-4617-87D8-F8EB57D3DD3F}" type="presOf" srcId="{8C3FCB26-92FD-4267-9F23-B54FCEA6CB1F}" destId="{5A861680-292D-4CEA-B6ED-6B6CC7BCB93F}" srcOrd="0" destOrd="0" presId="urn:microsoft.com/office/officeart/2005/8/layout/radial6"/>
    <dgm:cxn modelId="{007327D5-14AF-4FC2-B1B1-00838DAAD7F0}" type="presOf" srcId="{497AE285-0F27-4C26-849C-728F99688DA8}" destId="{14BA4213-76F5-435F-BAC7-A8D9BDC2776E}" srcOrd="0" destOrd="0" presId="urn:microsoft.com/office/officeart/2005/8/layout/radial6"/>
    <dgm:cxn modelId="{E6D4BBD6-7EDB-49A7-AF28-6FA6C228D9D5}" srcId="{6F02E336-09C9-4BDB-95E3-B98D80C94AA0}" destId="{4E3BA5C4-CA8F-4E47-BD71-9B0E7223BEB7}" srcOrd="4" destOrd="0" parTransId="{5FE2D5CB-103C-47BD-8DA4-6747E122CED6}" sibTransId="{37825E39-F222-43EE-A5C7-48A68FB4D37C}"/>
    <dgm:cxn modelId="{D9BA69D7-7376-48C6-8FD2-88CBF1FF57A4}" type="presOf" srcId="{85CE8A33-47A6-4D6B-AC0E-F2AB24100557}" destId="{D1978751-CFB8-4C66-9BDA-0C42994FBDEC}" srcOrd="0" destOrd="0" presId="urn:microsoft.com/office/officeart/2005/8/layout/radial6"/>
    <dgm:cxn modelId="{46C1D3D7-9EEC-4F04-B3A3-F3CA261D5751}" srcId="{34699D8F-B0B8-4DA1-9A3D-CF5F0B14FD8D}" destId="{6F02E336-09C9-4BDB-95E3-B98D80C94AA0}" srcOrd="0" destOrd="0" parTransId="{6726E4F1-B050-481C-88A0-5B22C56BD939}" sibTransId="{FFB4BD8F-7C7D-4DE8-BFBA-249E31636AE9}"/>
    <dgm:cxn modelId="{9D900CDB-9B26-4FC2-8CBC-550893020988}" srcId="{6F02E336-09C9-4BDB-95E3-B98D80C94AA0}" destId="{6FF0A8C7-1DFD-4C82-BAD3-1F91E865967B}" srcOrd="1" destOrd="0" parTransId="{EFB7CE9F-8DEC-4E3A-889B-09B9441A54D3}" sibTransId="{2D4428C6-B3EB-47A7-AAE9-A3320A36471F}"/>
    <dgm:cxn modelId="{D3AAC0E0-23A0-475F-9CBC-FFE6E20CB4C6}" type="presOf" srcId="{05E930B4-8FE2-4EDA-A24A-397A91C03FD0}" destId="{8CA80125-102B-4306-8B17-F5EF976283C7}" srcOrd="0" destOrd="0" presId="urn:microsoft.com/office/officeart/2005/8/layout/radial6"/>
    <dgm:cxn modelId="{86F75F6E-0B6E-4E10-AE93-C8584B11BA01}" type="presParOf" srcId="{43C7AE2C-F697-4865-87E2-B21C06946FAB}" destId="{ED538D05-BB46-4DAA-8ACF-8F39ADAD4584}" srcOrd="0" destOrd="0" presId="urn:microsoft.com/office/officeart/2005/8/layout/radial6"/>
    <dgm:cxn modelId="{744AF2DA-B4D4-45BF-BB03-7958D443BB39}" type="presParOf" srcId="{43C7AE2C-F697-4865-87E2-B21C06946FAB}" destId="{5A861680-292D-4CEA-B6ED-6B6CC7BCB93F}" srcOrd="1" destOrd="0" presId="urn:microsoft.com/office/officeart/2005/8/layout/radial6"/>
    <dgm:cxn modelId="{79E62B66-B4E3-4547-B591-1D567F1F1F56}" type="presParOf" srcId="{43C7AE2C-F697-4865-87E2-B21C06946FAB}" destId="{EFB39D67-FE10-4F24-A2B8-8281C6D924C8}" srcOrd="2" destOrd="0" presId="urn:microsoft.com/office/officeart/2005/8/layout/radial6"/>
    <dgm:cxn modelId="{8DFB50DE-2F96-456C-B598-DA51CE79CD0C}" type="presParOf" srcId="{43C7AE2C-F697-4865-87E2-B21C06946FAB}" destId="{B42583F7-3DBA-4899-8EC0-E6FA97F8E76B}" srcOrd="3" destOrd="0" presId="urn:microsoft.com/office/officeart/2005/8/layout/radial6"/>
    <dgm:cxn modelId="{C7EED4E5-E3C8-4E75-8BB5-40208DB069B2}" type="presParOf" srcId="{43C7AE2C-F697-4865-87E2-B21C06946FAB}" destId="{E6BDB148-9557-43D2-92E9-B54BD0C5E0B3}" srcOrd="4" destOrd="0" presId="urn:microsoft.com/office/officeart/2005/8/layout/radial6"/>
    <dgm:cxn modelId="{8368EE1B-EB49-4468-97E7-351E5B072B45}" type="presParOf" srcId="{43C7AE2C-F697-4865-87E2-B21C06946FAB}" destId="{BDC596F9-DE0B-4445-BE5A-5DA86B3FA1E4}" srcOrd="5" destOrd="0" presId="urn:microsoft.com/office/officeart/2005/8/layout/radial6"/>
    <dgm:cxn modelId="{2901A752-5505-4EA1-8E3D-4E990B0B5E1F}" type="presParOf" srcId="{43C7AE2C-F697-4865-87E2-B21C06946FAB}" destId="{081B1D43-07B4-4AAB-93B5-88AAF0AF0E66}" srcOrd="6" destOrd="0" presId="urn:microsoft.com/office/officeart/2005/8/layout/radial6"/>
    <dgm:cxn modelId="{E3FFEC19-4069-402C-B925-D39D5985E88D}" type="presParOf" srcId="{43C7AE2C-F697-4865-87E2-B21C06946FAB}" destId="{D1978751-CFB8-4C66-9BDA-0C42994FBDEC}" srcOrd="7" destOrd="0" presId="urn:microsoft.com/office/officeart/2005/8/layout/radial6"/>
    <dgm:cxn modelId="{E8E48C76-DA58-4044-80D6-773ED6BE2F99}" type="presParOf" srcId="{43C7AE2C-F697-4865-87E2-B21C06946FAB}" destId="{24C3BEA5-9C27-4872-BACA-7AE682363B35}" srcOrd="8" destOrd="0" presId="urn:microsoft.com/office/officeart/2005/8/layout/radial6"/>
    <dgm:cxn modelId="{FDDEA3A0-8062-4060-BA47-278B4D83259E}" type="presParOf" srcId="{43C7AE2C-F697-4865-87E2-B21C06946FAB}" destId="{14BA4213-76F5-435F-BAC7-A8D9BDC2776E}" srcOrd="9" destOrd="0" presId="urn:microsoft.com/office/officeart/2005/8/layout/radial6"/>
    <dgm:cxn modelId="{24BC484B-914D-48EE-B153-D926D4D3498B}" type="presParOf" srcId="{43C7AE2C-F697-4865-87E2-B21C06946FAB}" destId="{85027C97-1659-4E47-B4D3-E771052AF574}" srcOrd="10" destOrd="0" presId="urn:microsoft.com/office/officeart/2005/8/layout/radial6"/>
    <dgm:cxn modelId="{0D209FFB-0257-4DAF-80EF-4A4C5A867194}" type="presParOf" srcId="{43C7AE2C-F697-4865-87E2-B21C06946FAB}" destId="{9AFEA11F-DCD3-407C-A718-A93B573B79FC}" srcOrd="11" destOrd="0" presId="urn:microsoft.com/office/officeart/2005/8/layout/radial6"/>
    <dgm:cxn modelId="{87170D79-F6DD-4467-939E-51471433A6F0}" type="presParOf" srcId="{43C7AE2C-F697-4865-87E2-B21C06946FAB}" destId="{5795D9C7-B6B2-45E1-BEFA-876649600B64}" srcOrd="12" destOrd="0" presId="urn:microsoft.com/office/officeart/2005/8/layout/radial6"/>
    <dgm:cxn modelId="{487511EC-5F18-45F2-947B-353FFC260A9B}" type="presParOf" srcId="{43C7AE2C-F697-4865-87E2-B21C06946FAB}" destId="{69F84A39-56C2-4375-9CF9-52327F6E4CDC}" srcOrd="13" destOrd="0" presId="urn:microsoft.com/office/officeart/2005/8/layout/radial6"/>
    <dgm:cxn modelId="{6C5EE475-0F40-4CA0-96ED-DBAE57EFF5D0}" type="presParOf" srcId="{43C7AE2C-F697-4865-87E2-B21C06946FAB}" destId="{84385B08-343B-41B7-B739-6FEF57FB796E}" srcOrd="14" destOrd="0" presId="urn:microsoft.com/office/officeart/2005/8/layout/radial6"/>
    <dgm:cxn modelId="{FE155FD7-C832-4987-938C-D0F329D432BB}" type="presParOf" srcId="{43C7AE2C-F697-4865-87E2-B21C06946FAB}" destId="{F69924A0-DCAE-43C2-897C-D02A6E5EC5F6}" srcOrd="15" destOrd="0" presId="urn:microsoft.com/office/officeart/2005/8/layout/radial6"/>
    <dgm:cxn modelId="{0ABF2E6B-7126-4CA7-99E1-394D72342890}" type="presParOf" srcId="{43C7AE2C-F697-4865-87E2-B21C06946FAB}" destId="{B20BE329-E241-4617-BDDA-089BEC114615}" srcOrd="16" destOrd="0" presId="urn:microsoft.com/office/officeart/2005/8/layout/radial6"/>
    <dgm:cxn modelId="{2A85BB99-880F-4A53-A1A3-ECB3700D494A}" type="presParOf" srcId="{43C7AE2C-F697-4865-87E2-B21C06946FAB}" destId="{1C7BBD15-90B5-4DDE-B55E-AF39D8BA359F}" srcOrd="17" destOrd="0" presId="urn:microsoft.com/office/officeart/2005/8/layout/radial6"/>
    <dgm:cxn modelId="{841053D4-E691-4662-B3B9-B0927A95668C}" type="presParOf" srcId="{43C7AE2C-F697-4865-87E2-B21C06946FAB}" destId="{C15469C4-BCCA-472E-AE26-876A02BD294C}" srcOrd="18" destOrd="0" presId="urn:microsoft.com/office/officeart/2005/8/layout/radial6"/>
    <dgm:cxn modelId="{9EFFB17D-7485-4C0D-8F0F-A02034E2CD6B}" type="presParOf" srcId="{43C7AE2C-F697-4865-87E2-B21C06946FAB}" destId="{14292CD9-288D-43A3-86B5-E62924E841FB}" srcOrd="19" destOrd="0" presId="urn:microsoft.com/office/officeart/2005/8/layout/radial6"/>
    <dgm:cxn modelId="{0464932E-BA6B-41BC-8DF6-4D7B3F681EE1}" type="presParOf" srcId="{43C7AE2C-F697-4865-87E2-B21C06946FAB}" destId="{9F0CBBE4-B25B-4339-B208-781D2F5BD580}" srcOrd="20" destOrd="0" presId="urn:microsoft.com/office/officeart/2005/8/layout/radial6"/>
    <dgm:cxn modelId="{8226D581-7CE9-40AB-9080-1EB72C083644}" type="presParOf" srcId="{43C7AE2C-F697-4865-87E2-B21C06946FAB}" destId="{B03D5C66-3C04-4206-92E2-339E7952FA40}" srcOrd="21" destOrd="0" presId="urn:microsoft.com/office/officeart/2005/8/layout/radial6"/>
    <dgm:cxn modelId="{8F1B03DC-5249-4100-A571-DA9FDFC061F9}" type="presParOf" srcId="{43C7AE2C-F697-4865-87E2-B21C06946FAB}" destId="{8CA80125-102B-4306-8B17-F5EF976283C7}" srcOrd="22" destOrd="0" presId="urn:microsoft.com/office/officeart/2005/8/layout/radial6"/>
    <dgm:cxn modelId="{3DDEF6EE-4761-49F6-A6C0-EA58271A4F0C}" type="presParOf" srcId="{43C7AE2C-F697-4865-87E2-B21C06946FAB}" destId="{84EF0C7D-8F09-4801-80D1-5E98EBA07D1B}" srcOrd="23" destOrd="0" presId="urn:microsoft.com/office/officeart/2005/8/layout/radial6"/>
    <dgm:cxn modelId="{ED2972BC-E47A-4B71-AA1A-AFB45AC2481D}" type="presParOf" srcId="{43C7AE2C-F697-4865-87E2-B21C06946FAB}" destId="{3AA1D824-53B2-43FB-9841-ECD8371AD2B8}" srcOrd="24" destOrd="0" presId="urn:microsoft.com/office/officeart/2005/8/layout/radial6"/>
    <dgm:cxn modelId="{F7ED4897-F95A-408F-8B74-83B429A237E4}" type="presParOf" srcId="{43C7AE2C-F697-4865-87E2-B21C06946FAB}" destId="{48D882EC-1F94-4463-871C-4A6502D32A11}" srcOrd="25" destOrd="0" presId="urn:microsoft.com/office/officeart/2005/8/layout/radial6"/>
    <dgm:cxn modelId="{621D19A7-E058-4EEC-AEC1-FE866832B3A1}" type="presParOf" srcId="{43C7AE2C-F697-4865-87E2-B21C06946FAB}" destId="{1DD9203C-0EE7-45CC-9B08-EB8374155CDC}" srcOrd="26" destOrd="0" presId="urn:microsoft.com/office/officeart/2005/8/layout/radial6"/>
    <dgm:cxn modelId="{C7AA7072-7F82-4F25-8939-47FAD82C6519}" type="presParOf" srcId="{43C7AE2C-F697-4865-87E2-B21C06946FAB}" destId="{B66DF012-DD67-4152-8159-0EDC5A3A07A7}" srcOrd="27" destOrd="0" presId="urn:microsoft.com/office/officeart/2005/8/layout/radial6"/>
    <dgm:cxn modelId="{F1316783-E7A1-4D3A-9433-7AB971249077}" type="presParOf" srcId="{43C7AE2C-F697-4865-87E2-B21C06946FAB}" destId="{CC80F82F-9B62-4F69-B521-AF0DAEF2F38D}" srcOrd="28" destOrd="0" presId="urn:microsoft.com/office/officeart/2005/8/layout/radial6"/>
    <dgm:cxn modelId="{588B4561-7309-4072-A8F3-7277986A5235}" type="presParOf" srcId="{43C7AE2C-F697-4865-87E2-B21C06946FAB}" destId="{B6BD758F-0DE1-4813-9A5E-6BBA6CF3C2D0}" srcOrd="29" destOrd="0" presId="urn:microsoft.com/office/officeart/2005/8/layout/radial6"/>
    <dgm:cxn modelId="{10DDCCAC-7774-4A3D-A56F-13D6FEFD60C4}" type="presParOf" srcId="{43C7AE2C-F697-4865-87E2-B21C06946FAB}" destId="{9B8B448A-DD35-478F-B611-483018AA15EC}" srcOrd="30" destOrd="0" presId="urn:microsoft.com/office/officeart/2005/8/layout/radial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0BD6438-4A23-4061-871F-71A9792990B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93E2C47D-C802-4C33-A564-8224558C3A21}">
      <dgm:prSet phldrT="[Text]" phldr="0"/>
      <dgm:spPr/>
      <dgm:t>
        <a:bodyPr/>
        <a:lstStyle/>
        <a:p>
          <a:r>
            <a:rPr lang="en-US"/>
            <a:t>Internal Unity</a:t>
          </a:r>
        </a:p>
      </dgm:t>
    </dgm:pt>
    <dgm:pt modelId="{EBF872CC-C131-4A59-8D3F-F8CC564DB6D8}" type="parTrans" cxnId="{19F60786-5DE3-4CFD-BD4F-3C07019DCE2F}">
      <dgm:prSet/>
      <dgm:spPr/>
      <dgm:t>
        <a:bodyPr/>
        <a:lstStyle/>
        <a:p>
          <a:endParaRPr lang="en-US"/>
        </a:p>
      </dgm:t>
    </dgm:pt>
    <dgm:pt modelId="{F5C56F6C-222B-43B5-A0FA-B369042B67B0}" type="sibTrans" cxnId="{19F60786-5DE3-4CFD-BD4F-3C07019DCE2F}">
      <dgm:prSet/>
      <dgm:spPr/>
      <dgm:t>
        <a:bodyPr/>
        <a:lstStyle/>
        <a:p>
          <a:endParaRPr lang="en-US"/>
        </a:p>
      </dgm:t>
    </dgm:pt>
    <dgm:pt modelId="{D8531D4C-40A2-474E-BF82-01D0E4724B35}">
      <dgm:prSet/>
      <dgm:spPr/>
      <dgm:t>
        <a:bodyPr/>
        <a:lstStyle/>
        <a:p>
          <a:r>
            <a:rPr lang="en-US"/>
            <a:t>Victory</a:t>
          </a:r>
        </a:p>
      </dgm:t>
    </dgm:pt>
    <dgm:pt modelId="{7C99C604-0A96-4AE7-AA3E-731B113C80E5}" type="parTrans" cxnId="{EB53B9F8-93EA-4266-91B9-57074B49CDBF}">
      <dgm:prSet/>
      <dgm:spPr/>
      <dgm:t>
        <a:bodyPr/>
        <a:lstStyle/>
        <a:p>
          <a:endParaRPr lang="en-US"/>
        </a:p>
      </dgm:t>
    </dgm:pt>
    <dgm:pt modelId="{32B5265C-99AF-42F1-960A-DF5C99E01D13}" type="sibTrans" cxnId="{EB53B9F8-93EA-4266-91B9-57074B49CDBF}">
      <dgm:prSet/>
      <dgm:spPr/>
      <dgm:t>
        <a:bodyPr/>
        <a:lstStyle/>
        <a:p>
          <a:endParaRPr lang="en-US"/>
        </a:p>
      </dgm:t>
    </dgm:pt>
    <dgm:pt modelId="{92B8A4A4-4E09-481F-837A-026EFC261372}">
      <dgm:prSet phldrT="[Text]" phldr="0"/>
      <dgm:spPr/>
      <dgm:t>
        <a:bodyPr/>
        <a:lstStyle/>
        <a:p>
          <a:r>
            <a:rPr lang="en-US"/>
            <a:t>External Coalition</a:t>
          </a:r>
        </a:p>
      </dgm:t>
    </dgm:pt>
    <dgm:pt modelId="{2CAEBCC1-607C-4655-88F8-B98745DA4EAB}" type="parTrans" cxnId="{299BC199-6738-4521-A396-D53975D95466}">
      <dgm:prSet/>
      <dgm:spPr/>
      <dgm:t>
        <a:bodyPr/>
        <a:lstStyle/>
        <a:p>
          <a:endParaRPr lang="en-US"/>
        </a:p>
      </dgm:t>
    </dgm:pt>
    <dgm:pt modelId="{77283C6A-6DF7-4A67-8F8C-7E9B207BDDA3}" type="sibTrans" cxnId="{299BC199-6738-4521-A396-D53975D95466}">
      <dgm:prSet/>
      <dgm:spPr/>
      <dgm:t>
        <a:bodyPr/>
        <a:lstStyle/>
        <a:p>
          <a:endParaRPr lang="en-US"/>
        </a:p>
      </dgm:t>
    </dgm:pt>
    <dgm:pt modelId="{088BAB16-DE1A-416A-9677-10E9620E3B25}" type="pres">
      <dgm:prSet presAssocID="{B0BD6438-4A23-4061-871F-71A9792990BD}" presName="Name0" presStyleCnt="0">
        <dgm:presLayoutVars>
          <dgm:dir/>
          <dgm:animLvl val="lvl"/>
          <dgm:resizeHandles val="exact"/>
        </dgm:presLayoutVars>
      </dgm:prSet>
      <dgm:spPr/>
    </dgm:pt>
    <dgm:pt modelId="{C4EE6E5D-2454-4410-BE80-EA7E3B2C7670}" type="pres">
      <dgm:prSet presAssocID="{93E2C47D-C802-4C33-A564-8224558C3A21}" presName="parTxOnly" presStyleLbl="node1" presStyleIdx="0" presStyleCnt="3">
        <dgm:presLayoutVars>
          <dgm:chMax val="0"/>
          <dgm:chPref val="0"/>
          <dgm:bulletEnabled val="1"/>
        </dgm:presLayoutVars>
      </dgm:prSet>
      <dgm:spPr/>
    </dgm:pt>
    <dgm:pt modelId="{ABE955D2-E31E-46A7-94C2-9F78A8B71D0F}" type="pres">
      <dgm:prSet presAssocID="{F5C56F6C-222B-43B5-A0FA-B369042B67B0}" presName="parTxOnlySpace" presStyleCnt="0"/>
      <dgm:spPr/>
    </dgm:pt>
    <dgm:pt modelId="{D899560C-F540-4070-82E8-ABC8219FB6E8}" type="pres">
      <dgm:prSet presAssocID="{92B8A4A4-4E09-481F-837A-026EFC261372}" presName="parTxOnly" presStyleLbl="node1" presStyleIdx="1" presStyleCnt="3">
        <dgm:presLayoutVars>
          <dgm:chMax val="0"/>
          <dgm:chPref val="0"/>
          <dgm:bulletEnabled val="1"/>
        </dgm:presLayoutVars>
      </dgm:prSet>
      <dgm:spPr/>
    </dgm:pt>
    <dgm:pt modelId="{52427D83-8041-4024-9DD4-12C9BEC86109}" type="pres">
      <dgm:prSet presAssocID="{77283C6A-6DF7-4A67-8F8C-7E9B207BDDA3}" presName="parTxOnlySpace" presStyleCnt="0"/>
      <dgm:spPr/>
    </dgm:pt>
    <dgm:pt modelId="{91B3DAAE-455A-492A-AF71-BA0E6AE7B3F2}" type="pres">
      <dgm:prSet presAssocID="{D8531D4C-40A2-474E-BF82-01D0E4724B35}" presName="parTxOnly" presStyleLbl="node1" presStyleIdx="2" presStyleCnt="3">
        <dgm:presLayoutVars>
          <dgm:chMax val="0"/>
          <dgm:chPref val="0"/>
          <dgm:bulletEnabled val="1"/>
        </dgm:presLayoutVars>
      </dgm:prSet>
      <dgm:spPr/>
    </dgm:pt>
  </dgm:ptLst>
  <dgm:cxnLst>
    <dgm:cxn modelId="{75241A4E-0C50-4938-98BE-0B28FEAD5717}" type="presOf" srcId="{92B8A4A4-4E09-481F-837A-026EFC261372}" destId="{D899560C-F540-4070-82E8-ABC8219FB6E8}" srcOrd="0" destOrd="0" presId="urn:microsoft.com/office/officeart/2005/8/layout/chevron1"/>
    <dgm:cxn modelId="{8D429654-6BA4-40E8-91FA-EA8D32E9973A}" type="presOf" srcId="{B0BD6438-4A23-4061-871F-71A9792990BD}" destId="{088BAB16-DE1A-416A-9677-10E9620E3B25}" srcOrd="0" destOrd="0" presId="urn:microsoft.com/office/officeart/2005/8/layout/chevron1"/>
    <dgm:cxn modelId="{19F60786-5DE3-4CFD-BD4F-3C07019DCE2F}" srcId="{B0BD6438-4A23-4061-871F-71A9792990BD}" destId="{93E2C47D-C802-4C33-A564-8224558C3A21}" srcOrd="0" destOrd="0" parTransId="{EBF872CC-C131-4A59-8D3F-F8CC564DB6D8}" sibTransId="{F5C56F6C-222B-43B5-A0FA-B369042B67B0}"/>
    <dgm:cxn modelId="{299BC199-6738-4521-A396-D53975D95466}" srcId="{B0BD6438-4A23-4061-871F-71A9792990BD}" destId="{92B8A4A4-4E09-481F-837A-026EFC261372}" srcOrd="1" destOrd="0" parTransId="{2CAEBCC1-607C-4655-88F8-B98745DA4EAB}" sibTransId="{77283C6A-6DF7-4A67-8F8C-7E9B207BDDA3}"/>
    <dgm:cxn modelId="{006540DC-05FF-4FF4-B1A5-C6E8EB7444D1}" type="presOf" srcId="{D8531D4C-40A2-474E-BF82-01D0E4724B35}" destId="{91B3DAAE-455A-492A-AF71-BA0E6AE7B3F2}" srcOrd="0" destOrd="0" presId="urn:microsoft.com/office/officeart/2005/8/layout/chevron1"/>
    <dgm:cxn modelId="{EB53B9F8-93EA-4266-91B9-57074B49CDBF}" srcId="{B0BD6438-4A23-4061-871F-71A9792990BD}" destId="{D8531D4C-40A2-474E-BF82-01D0E4724B35}" srcOrd="2" destOrd="0" parTransId="{7C99C604-0A96-4AE7-AA3E-731B113C80E5}" sibTransId="{32B5265C-99AF-42F1-960A-DF5C99E01D13}"/>
    <dgm:cxn modelId="{94040FFF-2432-4123-9C56-29AA436E6A2D}" type="presOf" srcId="{93E2C47D-C802-4C33-A564-8224558C3A21}" destId="{C4EE6E5D-2454-4410-BE80-EA7E3B2C7670}" srcOrd="0" destOrd="0" presId="urn:microsoft.com/office/officeart/2005/8/layout/chevron1"/>
    <dgm:cxn modelId="{162742A5-97D3-4FF8-B19F-A0244C1A9992}" type="presParOf" srcId="{088BAB16-DE1A-416A-9677-10E9620E3B25}" destId="{C4EE6E5D-2454-4410-BE80-EA7E3B2C7670}" srcOrd="0" destOrd="0" presId="urn:microsoft.com/office/officeart/2005/8/layout/chevron1"/>
    <dgm:cxn modelId="{126E5355-86A0-4383-A7A4-FC4112B1CE8E}" type="presParOf" srcId="{088BAB16-DE1A-416A-9677-10E9620E3B25}" destId="{ABE955D2-E31E-46A7-94C2-9F78A8B71D0F}" srcOrd="1" destOrd="0" presId="urn:microsoft.com/office/officeart/2005/8/layout/chevron1"/>
    <dgm:cxn modelId="{B208471D-2B9A-417C-9663-0008ADAA628D}" type="presParOf" srcId="{088BAB16-DE1A-416A-9677-10E9620E3B25}" destId="{D899560C-F540-4070-82E8-ABC8219FB6E8}" srcOrd="2" destOrd="0" presId="urn:microsoft.com/office/officeart/2005/8/layout/chevron1"/>
    <dgm:cxn modelId="{4B5FFB15-B7A1-42F1-9050-B8A51CB28361}" type="presParOf" srcId="{088BAB16-DE1A-416A-9677-10E9620E3B25}" destId="{52427D83-8041-4024-9DD4-12C9BEC86109}" srcOrd="3" destOrd="0" presId="urn:microsoft.com/office/officeart/2005/8/layout/chevron1"/>
    <dgm:cxn modelId="{645D08AC-5EA3-430D-AC68-74825C134186}" type="presParOf" srcId="{088BAB16-DE1A-416A-9677-10E9620E3B25}" destId="{91B3DAAE-455A-492A-AF71-BA0E6AE7B3F2}"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DE9517C-43CD-4317-9174-31FE3D3358D7}" type="doc">
      <dgm:prSet loTypeId="urn:microsoft.com/office/officeart/2005/8/layout/equation1" loCatId="process" qsTypeId="urn:microsoft.com/office/officeart/2005/8/quickstyle/simple1" qsCatId="simple" csTypeId="urn:microsoft.com/office/officeart/2005/8/colors/colorful5" csCatId="colorful" phldr="1"/>
      <dgm:spPr/>
      <dgm:t>
        <a:bodyPr/>
        <a:lstStyle/>
        <a:p>
          <a:endParaRPr lang="en-US"/>
        </a:p>
      </dgm:t>
    </dgm:pt>
    <dgm:pt modelId="{B0D88C66-0338-463E-AC86-E9945FDCB504}">
      <dgm:prSet phldrT="[Text]" phldr="0"/>
      <dgm:spPr/>
      <dgm:t>
        <a:bodyPr/>
        <a:lstStyle/>
        <a:p>
          <a:r>
            <a:rPr lang="en-US"/>
            <a:t>Internal </a:t>
          </a:r>
        </a:p>
      </dgm:t>
    </dgm:pt>
    <dgm:pt modelId="{2C37A504-DA2C-4297-AC8D-78F79025B07E}" type="parTrans" cxnId="{A367686C-6714-4FE6-B796-72733E7DACC4}">
      <dgm:prSet/>
      <dgm:spPr/>
      <dgm:t>
        <a:bodyPr/>
        <a:lstStyle/>
        <a:p>
          <a:endParaRPr lang="en-US"/>
        </a:p>
      </dgm:t>
    </dgm:pt>
    <dgm:pt modelId="{E0DC75D2-B6FB-402C-AE09-F21EA41C1A0E}" type="sibTrans" cxnId="{A367686C-6714-4FE6-B796-72733E7DACC4}">
      <dgm:prSet/>
      <dgm:spPr/>
      <dgm:t>
        <a:bodyPr/>
        <a:lstStyle/>
        <a:p>
          <a:endParaRPr lang="en-US"/>
        </a:p>
      </dgm:t>
    </dgm:pt>
    <dgm:pt modelId="{A89B023C-EBB0-4A1F-8752-8E7467BFB761}">
      <dgm:prSet phldrT="[Text]" phldr="0"/>
      <dgm:spPr/>
      <dgm:t>
        <a:bodyPr/>
        <a:lstStyle/>
        <a:p>
          <a:r>
            <a:rPr lang="en-US"/>
            <a:t>External</a:t>
          </a:r>
        </a:p>
      </dgm:t>
    </dgm:pt>
    <dgm:pt modelId="{F7CD6AC7-8B6A-48F6-A459-C633F2717B34}" type="parTrans" cxnId="{6ACD775D-5333-46D4-90DA-6D30EDCC8938}">
      <dgm:prSet/>
      <dgm:spPr/>
      <dgm:t>
        <a:bodyPr/>
        <a:lstStyle/>
        <a:p>
          <a:endParaRPr lang="en-US"/>
        </a:p>
      </dgm:t>
    </dgm:pt>
    <dgm:pt modelId="{E5160CDB-CD7B-4E98-8768-95829A749492}" type="sibTrans" cxnId="{6ACD775D-5333-46D4-90DA-6D30EDCC8938}">
      <dgm:prSet/>
      <dgm:spPr/>
      <dgm:t>
        <a:bodyPr/>
        <a:lstStyle/>
        <a:p>
          <a:endParaRPr lang="en-US"/>
        </a:p>
      </dgm:t>
    </dgm:pt>
    <dgm:pt modelId="{C956B572-4D0C-4E4D-A172-F92B77A1C583}">
      <dgm:prSet phldrT="[Text]" phldr="0"/>
      <dgm:spPr/>
      <dgm:t>
        <a:bodyPr/>
        <a:lstStyle/>
        <a:p>
          <a:r>
            <a:rPr lang="en-US"/>
            <a:t>200</a:t>
          </a:r>
        </a:p>
      </dgm:t>
    </dgm:pt>
    <dgm:pt modelId="{CD348AA4-81CB-4E91-BB73-BF0CA1DA2118}" type="parTrans" cxnId="{E52947C0-7C86-4D3D-812E-F5D07106453B}">
      <dgm:prSet/>
      <dgm:spPr/>
      <dgm:t>
        <a:bodyPr/>
        <a:lstStyle/>
        <a:p>
          <a:endParaRPr lang="en-US"/>
        </a:p>
      </dgm:t>
    </dgm:pt>
    <dgm:pt modelId="{F7DFB899-3881-44D5-BEBD-0223A8696F68}" type="sibTrans" cxnId="{E52947C0-7C86-4D3D-812E-F5D07106453B}">
      <dgm:prSet/>
      <dgm:spPr/>
      <dgm:t>
        <a:bodyPr/>
        <a:lstStyle/>
        <a:p>
          <a:endParaRPr lang="en-US"/>
        </a:p>
      </dgm:t>
    </dgm:pt>
    <dgm:pt modelId="{5A5A718C-5C50-427A-80D9-DFD94BA01F03}" type="pres">
      <dgm:prSet presAssocID="{FDE9517C-43CD-4317-9174-31FE3D3358D7}" presName="linearFlow" presStyleCnt="0">
        <dgm:presLayoutVars>
          <dgm:dir/>
          <dgm:resizeHandles val="exact"/>
        </dgm:presLayoutVars>
      </dgm:prSet>
      <dgm:spPr/>
    </dgm:pt>
    <dgm:pt modelId="{D452D3B5-E031-4AEA-B15A-A558F7ACB204}" type="pres">
      <dgm:prSet presAssocID="{B0D88C66-0338-463E-AC86-E9945FDCB504}" presName="node" presStyleLbl="node1" presStyleIdx="0" presStyleCnt="3">
        <dgm:presLayoutVars>
          <dgm:bulletEnabled val="1"/>
        </dgm:presLayoutVars>
      </dgm:prSet>
      <dgm:spPr/>
    </dgm:pt>
    <dgm:pt modelId="{037F5C10-0523-4266-9113-C96D3D0544F4}" type="pres">
      <dgm:prSet presAssocID="{E0DC75D2-B6FB-402C-AE09-F21EA41C1A0E}" presName="spacerL" presStyleCnt="0"/>
      <dgm:spPr/>
    </dgm:pt>
    <dgm:pt modelId="{3FBC7869-C1DB-473E-9BD8-3F1818F7558C}" type="pres">
      <dgm:prSet presAssocID="{E0DC75D2-B6FB-402C-AE09-F21EA41C1A0E}" presName="sibTrans" presStyleLbl="sibTrans2D1" presStyleIdx="0" presStyleCnt="2"/>
      <dgm:spPr/>
    </dgm:pt>
    <dgm:pt modelId="{0CFAE33A-11B2-46C1-82C0-F6478125F28A}" type="pres">
      <dgm:prSet presAssocID="{E0DC75D2-B6FB-402C-AE09-F21EA41C1A0E}" presName="spacerR" presStyleCnt="0"/>
      <dgm:spPr/>
    </dgm:pt>
    <dgm:pt modelId="{BCE14014-F454-44D2-BB95-6F3DC3C50F01}" type="pres">
      <dgm:prSet presAssocID="{A89B023C-EBB0-4A1F-8752-8E7467BFB761}" presName="node" presStyleLbl="node1" presStyleIdx="1" presStyleCnt="3">
        <dgm:presLayoutVars>
          <dgm:bulletEnabled val="1"/>
        </dgm:presLayoutVars>
      </dgm:prSet>
      <dgm:spPr/>
    </dgm:pt>
    <dgm:pt modelId="{28DB6332-EBC4-43F6-819A-88939E4AAE1B}" type="pres">
      <dgm:prSet presAssocID="{E5160CDB-CD7B-4E98-8768-95829A749492}" presName="spacerL" presStyleCnt="0"/>
      <dgm:spPr/>
    </dgm:pt>
    <dgm:pt modelId="{B9BEB5DE-7B5D-4C49-8F38-3BE314B8C8E0}" type="pres">
      <dgm:prSet presAssocID="{E5160CDB-CD7B-4E98-8768-95829A749492}" presName="sibTrans" presStyleLbl="sibTrans2D1" presStyleIdx="1" presStyleCnt="2"/>
      <dgm:spPr/>
    </dgm:pt>
    <dgm:pt modelId="{DC923C7E-847F-4E9E-97F5-C0FD48972C32}" type="pres">
      <dgm:prSet presAssocID="{E5160CDB-CD7B-4E98-8768-95829A749492}" presName="spacerR" presStyleCnt="0"/>
      <dgm:spPr/>
    </dgm:pt>
    <dgm:pt modelId="{A754B980-AF2E-4279-9147-3A9B81F9432D}" type="pres">
      <dgm:prSet presAssocID="{C956B572-4D0C-4E4D-A172-F92B77A1C583}" presName="node" presStyleLbl="node1" presStyleIdx="2" presStyleCnt="3">
        <dgm:presLayoutVars>
          <dgm:bulletEnabled val="1"/>
        </dgm:presLayoutVars>
      </dgm:prSet>
      <dgm:spPr/>
    </dgm:pt>
  </dgm:ptLst>
  <dgm:cxnLst>
    <dgm:cxn modelId="{6ACD775D-5333-46D4-90DA-6D30EDCC8938}" srcId="{FDE9517C-43CD-4317-9174-31FE3D3358D7}" destId="{A89B023C-EBB0-4A1F-8752-8E7467BFB761}" srcOrd="1" destOrd="0" parTransId="{F7CD6AC7-8B6A-48F6-A459-C633F2717B34}" sibTransId="{E5160CDB-CD7B-4E98-8768-95829A749492}"/>
    <dgm:cxn modelId="{9D855D6A-59B3-4473-AB56-D8567A9605AD}" type="presOf" srcId="{E0DC75D2-B6FB-402C-AE09-F21EA41C1A0E}" destId="{3FBC7869-C1DB-473E-9BD8-3F1818F7558C}" srcOrd="0" destOrd="0" presId="urn:microsoft.com/office/officeart/2005/8/layout/equation1"/>
    <dgm:cxn modelId="{A367686C-6714-4FE6-B796-72733E7DACC4}" srcId="{FDE9517C-43CD-4317-9174-31FE3D3358D7}" destId="{B0D88C66-0338-463E-AC86-E9945FDCB504}" srcOrd="0" destOrd="0" parTransId="{2C37A504-DA2C-4297-AC8D-78F79025B07E}" sibTransId="{E0DC75D2-B6FB-402C-AE09-F21EA41C1A0E}"/>
    <dgm:cxn modelId="{EB67C550-83A5-438E-B329-9BF81FBC02CD}" type="presOf" srcId="{C956B572-4D0C-4E4D-A172-F92B77A1C583}" destId="{A754B980-AF2E-4279-9147-3A9B81F9432D}" srcOrd="0" destOrd="0" presId="urn:microsoft.com/office/officeart/2005/8/layout/equation1"/>
    <dgm:cxn modelId="{A7593F8A-77EE-4674-847F-70EF708E1DC9}" type="presOf" srcId="{E5160CDB-CD7B-4E98-8768-95829A749492}" destId="{B9BEB5DE-7B5D-4C49-8F38-3BE314B8C8E0}" srcOrd="0" destOrd="0" presId="urn:microsoft.com/office/officeart/2005/8/layout/equation1"/>
    <dgm:cxn modelId="{D15E058B-0B6C-4A5A-A1C7-E852A8BCE745}" type="presOf" srcId="{A89B023C-EBB0-4A1F-8752-8E7467BFB761}" destId="{BCE14014-F454-44D2-BB95-6F3DC3C50F01}" srcOrd="0" destOrd="0" presId="urn:microsoft.com/office/officeart/2005/8/layout/equation1"/>
    <dgm:cxn modelId="{AE44FC97-98DA-4A61-B026-BBB15D634C84}" type="presOf" srcId="{FDE9517C-43CD-4317-9174-31FE3D3358D7}" destId="{5A5A718C-5C50-427A-80D9-DFD94BA01F03}" srcOrd="0" destOrd="0" presId="urn:microsoft.com/office/officeart/2005/8/layout/equation1"/>
    <dgm:cxn modelId="{E52947C0-7C86-4D3D-812E-F5D07106453B}" srcId="{FDE9517C-43CD-4317-9174-31FE3D3358D7}" destId="{C956B572-4D0C-4E4D-A172-F92B77A1C583}" srcOrd="2" destOrd="0" parTransId="{CD348AA4-81CB-4E91-BB73-BF0CA1DA2118}" sibTransId="{F7DFB899-3881-44D5-BEBD-0223A8696F68}"/>
    <dgm:cxn modelId="{1E58A6C5-EA22-4037-926F-576C1BFD1B1A}" type="presOf" srcId="{B0D88C66-0338-463E-AC86-E9945FDCB504}" destId="{D452D3B5-E031-4AEA-B15A-A558F7ACB204}" srcOrd="0" destOrd="0" presId="urn:microsoft.com/office/officeart/2005/8/layout/equation1"/>
    <dgm:cxn modelId="{25907A5B-7B60-4DE0-AB8F-9203E13CFFC4}" type="presParOf" srcId="{5A5A718C-5C50-427A-80D9-DFD94BA01F03}" destId="{D452D3B5-E031-4AEA-B15A-A558F7ACB204}" srcOrd="0" destOrd="0" presId="urn:microsoft.com/office/officeart/2005/8/layout/equation1"/>
    <dgm:cxn modelId="{40B2B080-995E-4520-A2C8-F8953E29F2E1}" type="presParOf" srcId="{5A5A718C-5C50-427A-80D9-DFD94BA01F03}" destId="{037F5C10-0523-4266-9113-C96D3D0544F4}" srcOrd="1" destOrd="0" presId="urn:microsoft.com/office/officeart/2005/8/layout/equation1"/>
    <dgm:cxn modelId="{F12F5BF0-F459-4191-89A0-A8E785791286}" type="presParOf" srcId="{5A5A718C-5C50-427A-80D9-DFD94BA01F03}" destId="{3FBC7869-C1DB-473E-9BD8-3F1818F7558C}" srcOrd="2" destOrd="0" presId="urn:microsoft.com/office/officeart/2005/8/layout/equation1"/>
    <dgm:cxn modelId="{3170D647-FC02-4292-8FB5-B71B6F7E6A29}" type="presParOf" srcId="{5A5A718C-5C50-427A-80D9-DFD94BA01F03}" destId="{0CFAE33A-11B2-46C1-82C0-F6478125F28A}" srcOrd="3" destOrd="0" presId="urn:microsoft.com/office/officeart/2005/8/layout/equation1"/>
    <dgm:cxn modelId="{84BBC11F-77AC-4CA3-890E-705CDB6C81E3}" type="presParOf" srcId="{5A5A718C-5C50-427A-80D9-DFD94BA01F03}" destId="{BCE14014-F454-44D2-BB95-6F3DC3C50F01}" srcOrd="4" destOrd="0" presId="urn:microsoft.com/office/officeart/2005/8/layout/equation1"/>
    <dgm:cxn modelId="{3266DB6C-8C46-490A-B79C-7B99B4100B52}" type="presParOf" srcId="{5A5A718C-5C50-427A-80D9-DFD94BA01F03}" destId="{28DB6332-EBC4-43F6-819A-88939E4AAE1B}" srcOrd="5" destOrd="0" presId="urn:microsoft.com/office/officeart/2005/8/layout/equation1"/>
    <dgm:cxn modelId="{1035432C-B2D9-43F1-BBB2-CF380A3D353C}" type="presParOf" srcId="{5A5A718C-5C50-427A-80D9-DFD94BA01F03}" destId="{B9BEB5DE-7B5D-4C49-8F38-3BE314B8C8E0}" srcOrd="6" destOrd="0" presId="urn:microsoft.com/office/officeart/2005/8/layout/equation1"/>
    <dgm:cxn modelId="{8B26EC8A-9B4E-4418-904B-3340A03DD1F9}" type="presParOf" srcId="{5A5A718C-5C50-427A-80D9-DFD94BA01F03}" destId="{DC923C7E-847F-4E9E-97F5-C0FD48972C32}" srcOrd="7" destOrd="0" presId="urn:microsoft.com/office/officeart/2005/8/layout/equation1"/>
    <dgm:cxn modelId="{DF35D05A-D2BF-425C-8DEA-F289017F7B0D}" type="presParOf" srcId="{5A5A718C-5C50-427A-80D9-DFD94BA01F03}" destId="{A754B980-AF2E-4279-9147-3A9B81F9432D}" srcOrd="8" destOrd="0" presId="urn:microsoft.com/office/officeart/2005/8/layout/equati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0BD6438-4A23-4061-871F-71A9792990B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93E2C47D-C802-4C33-A564-8224558C3A21}">
      <dgm:prSet phldrT="[Text]" phldr="0"/>
      <dgm:spPr/>
      <dgm:t>
        <a:bodyPr/>
        <a:lstStyle/>
        <a:p>
          <a:r>
            <a:rPr lang="en-US"/>
            <a:t>Internal Unity</a:t>
          </a:r>
        </a:p>
      </dgm:t>
    </dgm:pt>
    <dgm:pt modelId="{EBF872CC-C131-4A59-8D3F-F8CC564DB6D8}" type="parTrans" cxnId="{19F60786-5DE3-4CFD-BD4F-3C07019DCE2F}">
      <dgm:prSet/>
      <dgm:spPr/>
      <dgm:t>
        <a:bodyPr/>
        <a:lstStyle/>
        <a:p>
          <a:endParaRPr lang="en-US"/>
        </a:p>
      </dgm:t>
    </dgm:pt>
    <dgm:pt modelId="{F5C56F6C-222B-43B5-A0FA-B369042B67B0}" type="sibTrans" cxnId="{19F60786-5DE3-4CFD-BD4F-3C07019DCE2F}">
      <dgm:prSet/>
      <dgm:spPr/>
      <dgm:t>
        <a:bodyPr/>
        <a:lstStyle/>
        <a:p>
          <a:endParaRPr lang="en-US"/>
        </a:p>
      </dgm:t>
    </dgm:pt>
    <dgm:pt modelId="{D8531D4C-40A2-474E-BF82-01D0E4724B35}">
      <dgm:prSet/>
      <dgm:spPr/>
      <dgm:t>
        <a:bodyPr/>
        <a:lstStyle/>
        <a:p>
          <a:r>
            <a:rPr lang="en-US"/>
            <a:t>Victory</a:t>
          </a:r>
        </a:p>
      </dgm:t>
    </dgm:pt>
    <dgm:pt modelId="{7C99C604-0A96-4AE7-AA3E-731B113C80E5}" type="parTrans" cxnId="{EB53B9F8-93EA-4266-91B9-57074B49CDBF}">
      <dgm:prSet/>
      <dgm:spPr/>
      <dgm:t>
        <a:bodyPr/>
        <a:lstStyle/>
        <a:p>
          <a:endParaRPr lang="en-US"/>
        </a:p>
      </dgm:t>
    </dgm:pt>
    <dgm:pt modelId="{32B5265C-99AF-42F1-960A-DF5C99E01D13}" type="sibTrans" cxnId="{EB53B9F8-93EA-4266-91B9-57074B49CDBF}">
      <dgm:prSet/>
      <dgm:spPr/>
      <dgm:t>
        <a:bodyPr/>
        <a:lstStyle/>
        <a:p>
          <a:endParaRPr lang="en-US"/>
        </a:p>
      </dgm:t>
    </dgm:pt>
    <dgm:pt modelId="{92B8A4A4-4E09-481F-837A-026EFC261372}">
      <dgm:prSet phldrT="[Text]" phldr="0"/>
      <dgm:spPr/>
      <dgm:t>
        <a:bodyPr/>
        <a:lstStyle/>
        <a:p>
          <a:r>
            <a:rPr lang="en-US"/>
            <a:t>External Coalition</a:t>
          </a:r>
        </a:p>
      </dgm:t>
    </dgm:pt>
    <dgm:pt modelId="{2CAEBCC1-607C-4655-88F8-B98745DA4EAB}" type="parTrans" cxnId="{299BC199-6738-4521-A396-D53975D95466}">
      <dgm:prSet/>
      <dgm:spPr/>
      <dgm:t>
        <a:bodyPr/>
        <a:lstStyle/>
        <a:p>
          <a:endParaRPr lang="en-US"/>
        </a:p>
      </dgm:t>
    </dgm:pt>
    <dgm:pt modelId="{77283C6A-6DF7-4A67-8F8C-7E9B207BDDA3}" type="sibTrans" cxnId="{299BC199-6738-4521-A396-D53975D95466}">
      <dgm:prSet/>
      <dgm:spPr/>
      <dgm:t>
        <a:bodyPr/>
        <a:lstStyle/>
        <a:p>
          <a:endParaRPr lang="en-US"/>
        </a:p>
      </dgm:t>
    </dgm:pt>
    <dgm:pt modelId="{088BAB16-DE1A-416A-9677-10E9620E3B25}" type="pres">
      <dgm:prSet presAssocID="{B0BD6438-4A23-4061-871F-71A9792990BD}" presName="Name0" presStyleCnt="0">
        <dgm:presLayoutVars>
          <dgm:dir/>
          <dgm:animLvl val="lvl"/>
          <dgm:resizeHandles val="exact"/>
        </dgm:presLayoutVars>
      </dgm:prSet>
      <dgm:spPr/>
    </dgm:pt>
    <dgm:pt modelId="{C4EE6E5D-2454-4410-BE80-EA7E3B2C7670}" type="pres">
      <dgm:prSet presAssocID="{93E2C47D-C802-4C33-A564-8224558C3A21}" presName="parTxOnly" presStyleLbl="node1" presStyleIdx="0" presStyleCnt="3">
        <dgm:presLayoutVars>
          <dgm:chMax val="0"/>
          <dgm:chPref val="0"/>
          <dgm:bulletEnabled val="1"/>
        </dgm:presLayoutVars>
      </dgm:prSet>
      <dgm:spPr/>
    </dgm:pt>
    <dgm:pt modelId="{ABE955D2-E31E-46A7-94C2-9F78A8B71D0F}" type="pres">
      <dgm:prSet presAssocID="{F5C56F6C-222B-43B5-A0FA-B369042B67B0}" presName="parTxOnlySpace" presStyleCnt="0"/>
      <dgm:spPr/>
    </dgm:pt>
    <dgm:pt modelId="{D899560C-F540-4070-82E8-ABC8219FB6E8}" type="pres">
      <dgm:prSet presAssocID="{92B8A4A4-4E09-481F-837A-026EFC261372}" presName="parTxOnly" presStyleLbl="node1" presStyleIdx="1" presStyleCnt="3">
        <dgm:presLayoutVars>
          <dgm:chMax val="0"/>
          <dgm:chPref val="0"/>
          <dgm:bulletEnabled val="1"/>
        </dgm:presLayoutVars>
      </dgm:prSet>
      <dgm:spPr/>
    </dgm:pt>
    <dgm:pt modelId="{52427D83-8041-4024-9DD4-12C9BEC86109}" type="pres">
      <dgm:prSet presAssocID="{77283C6A-6DF7-4A67-8F8C-7E9B207BDDA3}" presName="parTxOnlySpace" presStyleCnt="0"/>
      <dgm:spPr/>
    </dgm:pt>
    <dgm:pt modelId="{91B3DAAE-455A-492A-AF71-BA0E6AE7B3F2}" type="pres">
      <dgm:prSet presAssocID="{D8531D4C-40A2-474E-BF82-01D0E4724B35}" presName="parTxOnly" presStyleLbl="node1" presStyleIdx="2" presStyleCnt="3">
        <dgm:presLayoutVars>
          <dgm:chMax val="0"/>
          <dgm:chPref val="0"/>
          <dgm:bulletEnabled val="1"/>
        </dgm:presLayoutVars>
      </dgm:prSet>
      <dgm:spPr/>
    </dgm:pt>
  </dgm:ptLst>
  <dgm:cxnLst>
    <dgm:cxn modelId="{75241A4E-0C50-4938-98BE-0B28FEAD5717}" type="presOf" srcId="{92B8A4A4-4E09-481F-837A-026EFC261372}" destId="{D899560C-F540-4070-82E8-ABC8219FB6E8}" srcOrd="0" destOrd="0" presId="urn:microsoft.com/office/officeart/2005/8/layout/chevron1"/>
    <dgm:cxn modelId="{8D429654-6BA4-40E8-91FA-EA8D32E9973A}" type="presOf" srcId="{B0BD6438-4A23-4061-871F-71A9792990BD}" destId="{088BAB16-DE1A-416A-9677-10E9620E3B25}" srcOrd="0" destOrd="0" presId="urn:microsoft.com/office/officeart/2005/8/layout/chevron1"/>
    <dgm:cxn modelId="{19F60786-5DE3-4CFD-BD4F-3C07019DCE2F}" srcId="{B0BD6438-4A23-4061-871F-71A9792990BD}" destId="{93E2C47D-C802-4C33-A564-8224558C3A21}" srcOrd="0" destOrd="0" parTransId="{EBF872CC-C131-4A59-8D3F-F8CC564DB6D8}" sibTransId="{F5C56F6C-222B-43B5-A0FA-B369042B67B0}"/>
    <dgm:cxn modelId="{299BC199-6738-4521-A396-D53975D95466}" srcId="{B0BD6438-4A23-4061-871F-71A9792990BD}" destId="{92B8A4A4-4E09-481F-837A-026EFC261372}" srcOrd="1" destOrd="0" parTransId="{2CAEBCC1-607C-4655-88F8-B98745DA4EAB}" sibTransId="{77283C6A-6DF7-4A67-8F8C-7E9B207BDDA3}"/>
    <dgm:cxn modelId="{006540DC-05FF-4FF4-B1A5-C6E8EB7444D1}" type="presOf" srcId="{D8531D4C-40A2-474E-BF82-01D0E4724B35}" destId="{91B3DAAE-455A-492A-AF71-BA0E6AE7B3F2}" srcOrd="0" destOrd="0" presId="urn:microsoft.com/office/officeart/2005/8/layout/chevron1"/>
    <dgm:cxn modelId="{EB53B9F8-93EA-4266-91B9-57074B49CDBF}" srcId="{B0BD6438-4A23-4061-871F-71A9792990BD}" destId="{D8531D4C-40A2-474E-BF82-01D0E4724B35}" srcOrd="2" destOrd="0" parTransId="{7C99C604-0A96-4AE7-AA3E-731B113C80E5}" sibTransId="{32B5265C-99AF-42F1-960A-DF5C99E01D13}"/>
    <dgm:cxn modelId="{94040FFF-2432-4123-9C56-29AA436E6A2D}" type="presOf" srcId="{93E2C47D-C802-4C33-A564-8224558C3A21}" destId="{C4EE6E5D-2454-4410-BE80-EA7E3B2C7670}" srcOrd="0" destOrd="0" presId="urn:microsoft.com/office/officeart/2005/8/layout/chevron1"/>
    <dgm:cxn modelId="{162742A5-97D3-4FF8-B19F-A0244C1A9992}" type="presParOf" srcId="{088BAB16-DE1A-416A-9677-10E9620E3B25}" destId="{C4EE6E5D-2454-4410-BE80-EA7E3B2C7670}" srcOrd="0" destOrd="0" presId="urn:microsoft.com/office/officeart/2005/8/layout/chevron1"/>
    <dgm:cxn modelId="{126E5355-86A0-4383-A7A4-FC4112B1CE8E}" type="presParOf" srcId="{088BAB16-DE1A-416A-9677-10E9620E3B25}" destId="{ABE955D2-E31E-46A7-94C2-9F78A8B71D0F}" srcOrd="1" destOrd="0" presId="urn:microsoft.com/office/officeart/2005/8/layout/chevron1"/>
    <dgm:cxn modelId="{B208471D-2B9A-417C-9663-0008ADAA628D}" type="presParOf" srcId="{088BAB16-DE1A-416A-9677-10E9620E3B25}" destId="{D899560C-F540-4070-82E8-ABC8219FB6E8}" srcOrd="2" destOrd="0" presId="urn:microsoft.com/office/officeart/2005/8/layout/chevron1"/>
    <dgm:cxn modelId="{4B5FFB15-B7A1-42F1-9050-B8A51CB28361}" type="presParOf" srcId="{088BAB16-DE1A-416A-9677-10E9620E3B25}" destId="{52427D83-8041-4024-9DD4-12C9BEC86109}" srcOrd="3" destOrd="0" presId="urn:microsoft.com/office/officeart/2005/8/layout/chevron1"/>
    <dgm:cxn modelId="{645D08AC-5EA3-430D-AC68-74825C134186}" type="presParOf" srcId="{088BAB16-DE1A-416A-9677-10E9620E3B25}" destId="{91B3DAAE-455A-492A-AF71-BA0E6AE7B3F2}"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ABD0D73-6B50-4678-9CBB-64257D042675}" type="doc">
      <dgm:prSet loTypeId="urn:microsoft.com/office/officeart/2016/7/layout/VerticalHollowActionList" loCatId="List" qsTypeId="urn:microsoft.com/office/officeart/2005/8/quickstyle/simple4" qsCatId="simple" csTypeId="urn:microsoft.com/office/officeart/2005/8/colors/colorful5" csCatId="colorful"/>
      <dgm:spPr/>
      <dgm:t>
        <a:bodyPr/>
        <a:lstStyle/>
        <a:p>
          <a:endParaRPr lang="en-US"/>
        </a:p>
      </dgm:t>
    </dgm:pt>
    <dgm:pt modelId="{8933ACB4-8941-4600-9D38-08BB74D86B83}">
      <dgm:prSet/>
      <dgm:spPr/>
      <dgm:t>
        <a:bodyPr/>
        <a:lstStyle/>
        <a:p>
          <a:r>
            <a:rPr lang="en-US"/>
            <a:t>Identify</a:t>
          </a:r>
        </a:p>
      </dgm:t>
    </dgm:pt>
    <dgm:pt modelId="{00496ED1-CDBA-4F80-9F56-2BBDEE9179B3}" type="parTrans" cxnId="{0812FEF5-C7DF-4082-94DE-EFA2325BDEEB}">
      <dgm:prSet/>
      <dgm:spPr/>
      <dgm:t>
        <a:bodyPr/>
        <a:lstStyle/>
        <a:p>
          <a:endParaRPr lang="en-US"/>
        </a:p>
      </dgm:t>
    </dgm:pt>
    <dgm:pt modelId="{F72A1130-7C02-4999-8313-43ED4AA2E6F7}" type="sibTrans" cxnId="{0812FEF5-C7DF-4082-94DE-EFA2325BDEEB}">
      <dgm:prSet/>
      <dgm:spPr/>
      <dgm:t>
        <a:bodyPr/>
        <a:lstStyle/>
        <a:p>
          <a:endParaRPr lang="en-US"/>
        </a:p>
      </dgm:t>
    </dgm:pt>
    <dgm:pt modelId="{E6F9DD6F-699D-4376-A8C1-EFD3C782061F}">
      <dgm:prSet/>
      <dgm:spPr/>
      <dgm:t>
        <a:bodyPr/>
        <a:lstStyle/>
        <a:p>
          <a:r>
            <a:rPr lang="en-US"/>
            <a:t>Identify 10% organizers.</a:t>
          </a:r>
        </a:p>
      </dgm:t>
    </dgm:pt>
    <dgm:pt modelId="{237B7CEC-9E49-4357-B347-371E34A947B7}" type="parTrans" cxnId="{E5AE31EC-0B0C-424A-A0AD-F25AA5AA16A9}">
      <dgm:prSet/>
      <dgm:spPr/>
      <dgm:t>
        <a:bodyPr/>
        <a:lstStyle/>
        <a:p>
          <a:endParaRPr lang="en-US"/>
        </a:p>
      </dgm:t>
    </dgm:pt>
    <dgm:pt modelId="{694386DC-D56B-4909-BDCA-3036E6CA578B}" type="sibTrans" cxnId="{E5AE31EC-0B0C-424A-A0AD-F25AA5AA16A9}">
      <dgm:prSet/>
      <dgm:spPr/>
      <dgm:t>
        <a:bodyPr/>
        <a:lstStyle/>
        <a:p>
          <a:endParaRPr lang="en-US"/>
        </a:p>
      </dgm:t>
    </dgm:pt>
    <dgm:pt modelId="{87C8BAC7-FD97-4725-9411-75D03D81F713}">
      <dgm:prSet/>
      <dgm:spPr/>
      <dgm:t>
        <a:bodyPr/>
        <a:lstStyle/>
        <a:p>
          <a:r>
            <a:rPr lang="en-US"/>
            <a:t>Test</a:t>
          </a:r>
        </a:p>
      </dgm:t>
    </dgm:pt>
    <dgm:pt modelId="{68B6C2D7-B573-4766-9442-E591A5E04004}" type="parTrans" cxnId="{C5E5D5DC-86D2-4DC5-9CED-DCBB7C3489B7}">
      <dgm:prSet/>
      <dgm:spPr/>
      <dgm:t>
        <a:bodyPr/>
        <a:lstStyle/>
        <a:p>
          <a:endParaRPr lang="en-US"/>
        </a:p>
      </dgm:t>
    </dgm:pt>
    <dgm:pt modelId="{73BD3F1B-810E-429D-96DD-0938F2C9047B}" type="sibTrans" cxnId="{C5E5D5DC-86D2-4DC5-9CED-DCBB7C3489B7}">
      <dgm:prSet/>
      <dgm:spPr/>
      <dgm:t>
        <a:bodyPr/>
        <a:lstStyle/>
        <a:p>
          <a:endParaRPr lang="en-US"/>
        </a:p>
      </dgm:t>
    </dgm:pt>
    <dgm:pt modelId="{30B3A78B-C5E3-4662-808A-8FB5FF0217C9}">
      <dgm:prSet/>
      <dgm:spPr/>
      <dgm:t>
        <a:bodyPr/>
        <a:lstStyle/>
        <a:p>
          <a:r>
            <a:rPr lang="en-US"/>
            <a:t>Test structure with measurable asks.</a:t>
          </a:r>
        </a:p>
      </dgm:t>
    </dgm:pt>
    <dgm:pt modelId="{585B9D1C-F2BC-4820-A4EF-8EE67829BEAF}" type="parTrans" cxnId="{FD35AD6A-1CB0-4CCE-BEEB-1E912018CAF0}">
      <dgm:prSet/>
      <dgm:spPr/>
      <dgm:t>
        <a:bodyPr/>
        <a:lstStyle/>
        <a:p>
          <a:endParaRPr lang="en-US"/>
        </a:p>
      </dgm:t>
    </dgm:pt>
    <dgm:pt modelId="{3ABC3685-148D-4E20-AAE7-F83BB22CA45B}" type="sibTrans" cxnId="{FD35AD6A-1CB0-4CCE-BEEB-1E912018CAF0}">
      <dgm:prSet/>
      <dgm:spPr/>
      <dgm:t>
        <a:bodyPr/>
        <a:lstStyle/>
        <a:p>
          <a:endParaRPr lang="en-US"/>
        </a:p>
      </dgm:t>
    </dgm:pt>
    <dgm:pt modelId="{79084611-4A14-4935-BCB5-DD1F4FC97E34}">
      <dgm:prSet/>
      <dgm:spPr/>
      <dgm:t>
        <a:bodyPr/>
        <a:lstStyle/>
        <a:p>
          <a:r>
            <a:rPr lang="en-US"/>
            <a:t>Frame</a:t>
          </a:r>
        </a:p>
      </dgm:t>
    </dgm:pt>
    <dgm:pt modelId="{65C6DE5B-17A5-4161-9DB4-917125C29EA6}" type="parTrans" cxnId="{F641D17F-B69D-43CE-8216-5574572DD326}">
      <dgm:prSet/>
      <dgm:spPr/>
      <dgm:t>
        <a:bodyPr/>
        <a:lstStyle/>
        <a:p>
          <a:endParaRPr lang="en-US"/>
        </a:p>
      </dgm:t>
    </dgm:pt>
    <dgm:pt modelId="{D789DFA9-8B6D-448E-9E09-70CB84C12334}" type="sibTrans" cxnId="{F641D17F-B69D-43CE-8216-5574572DD326}">
      <dgm:prSet/>
      <dgm:spPr/>
      <dgm:t>
        <a:bodyPr/>
        <a:lstStyle/>
        <a:p>
          <a:endParaRPr lang="en-US"/>
        </a:p>
      </dgm:t>
    </dgm:pt>
    <dgm:pt modelId="{316D44F1-7497-4FB3-A267-6061A0D90029}">
      <dgm:prSet/>
      <dgm:spPr/>
      <dgm:t>
        <a:bodyPr/>
        <a:lstStyle/>
        <a:p>
          <a:r>
            <a:rPr lang="en-US"/>
            <a:t>Frame demands as Common Good.</a:t>
          </a:r>
        </a:p>
      </dgm:t>
    </dgm:pt>
    <dgm:pt modelId="{77EC6795-0183-4965-A6A9-C99BBAEE0ECA}" type="parTrans" cxnId="{7DEE9BCF-1923-4F5B-A471-88CD277506DB}">
      <dgm:prSet/>
      <dgm:spPr/>
      <dgm:t>
        <a:bodyPr/>
        <a:lstStyle/>
        <a:p>
          <a:endParaRPr lang="en-US"/>
        </a:p>
      </dgm:t>
    </dgm:pt>
    <dgm:pt modelId="{526D330F-4493-43F7-976E-B1CDD2505796}" type="sibTrans" cxnId="{7DEE9BCF-1923-4F5B-A471-88CD277506DB}">
      <dgm:prSet/>
      <dgm:spPr/>
      <dgm:t>
        <a:bodyPr/>
        <a:lstStyle/>
        <a:p>
          <a:endParaRPr lang="en-US"/>
        </a:p>
      </dgm:t>
    </dgm:pt>
    <dgm:pt modelId="{D791BA74-6A3E-48DD-A09E-16DBD456A908}">
      <dgm:prSet/>
      <dgm:spPr/>
      <dgm:t>
        <a:bodyPr/>
        <a:lstStyle/>
        <a:p>
          <a:r>
            <a:rPr lang="en-US"/>
            <a:t>Build</a:t>
          </a:r>
        </a:p>
      </dgm:t>
    </dgm:pt>
    <dgm:pt modelId="{628F3954-E8D7-4EF4-AE40-A892474A0E35}" type="parTrans" cxnId="{98953B43-DE9C-487B-B0D9-C122A6839E2B}">
      <dgm:prSet/>
      <dgm:spPr/>
      <dgm:t>
        <a:bodyPr/>
        <a:lstStyle/>
        <a:p>
          <a:endParaRPr lang="en-US"/>
        </a:p>
      </dgm:t>
    </dgm:pt>
    <dgm:pt modelId="{3938EB86-1063-4387-9E51-D31AD792F970}" type="sibTrans" cxnId="{98953B43-DE9C-487B-B0D9-C122A6839E2B}">
      <dgm:prSet/>
      <dgm:spPr/>
      <dgm:t>
        <a:bodyPr/>
        <a:lstStyle/>
        <a:p>
          <a:endParaRPr lang="en-US"/>
        </a:p>
      </dgm:t>
    </dgm:pt>
    <dgm:pt modelId="{33FD1E75-5D2D-46DE-9874-3C541568F302}">
      <dgm:prSet/>
      <dgm:spPr/>
      <dgm:t>
        <a:bodyPr/>
        <a:lstStyle/>
        <a:p>
          <a:r>
            <a:rPr lang="en-US"/>
            <a:t>Build coalition.</a:t>
          </a:r>
        </a:p>
      </dgm:t>
    </dgm:pt>
    <dgm:pt modelId="{988A65C5-87CE-45FE-9277-AD767D83890B}" type="parTrans" cxnId="{F3DE427A-17D4-4009-AB7A-E45BF309FCC0}">
      <dgm:prSet/>
      <dgm:spPr/>
      <dgm:t>
        <a:bodyPr/>
        <a:lstStyle/>
        <a:p>
          <a:endParaRPr lang="en-US"/>
        </a:p>
      </dgm:t>
    </dgm:pt>
    <dgm:pt modelId="{A5760D5D-DE35-4E18-A1CF-8A67B24182FE}" type="sibTrans" cxnId="{F3DE427A-17D4-4009-AB7A-E45BF309FCC0}">
      <dgm:prSet/>
      <dgm:spPr/>
      <dgm:t>
        <a:bodyPr/>
        <a:lstStyle/>
        <a:p>
          <a:endParaRPr lang="en-US"/>
        </a:p>
      </dgm:t>
    </dgm:pt>
    <dgm:pt modelId="{661C7832-1574-4282-9924-840D140B1184}">
      <dgm:prSet/>
      <dgm:spPr/>
      <dgm:t>
        <a:bodyPr/>
        <a:lstStyle/>
        <a:p>
          <a:r>
            <a:rPr lang="en-US"/>
            <a:t>Track</a:t>
          </a:r>
        </a:p>
      </dgm:t>
    </dgm:pt>
    <dgm:pt modelId="{9456411A-97EB-45C0-8E2B-BCC54BD0B659}" type="parTrans" cxnId="{B3AD4D3F-4E63-4B47-A402-10679E1E708E}">
      <dgm:prSet/>
      <dgm:spPr/>
      <dgm:t>
        <a:bodyPr/>
        <a:lstStyle/>
        <a:p>
          <a:endParaRPr lang="en-US"/>
        </a:p>
      </dgm:t>
    </dgm:pt>
    <dgm:pt modelId="{A043E954-EE07-49A6-9880-58C333BB7CEC}" type="sibTrans" cxnId="{B3AD4D3F-4E63-4B47-A402-10679E1E708E}">
      <dgm:prSet/>
      <dgm:spPr/>
      <dgm:t>
        <a:bodyPr/>
        <a:lstStyle/>
        <a:p>
          <a:endParaRPr lang="en-US"/>
        </a:p>
      </dgm:t>
    </dgm:pt>
    <dgm:pt modelId="{82474C25-F583-4352-AB1C-8B77C57635CC}">
      <dgm:prSet/>
      <dgm:spPr/>
      <dgm:t>
        <a:bodyPr/>
        <a:lstStyle/>
        <a:p>
          <a:r>
            <a:rPr lang="en-US"/>
            <a:t>Track power metrics.</a:t>
          </a:r>
        </a:p>
      </dgm:t>
    </dgm:pt>
    <dgm:pt modelId="{7F24E781-51FA-436C-A463-00DC2C63076F}" type="parTrans" cxnId="{6A53C881-91EC-481C-922A-C8C6006DD714}">
      <dgm:prSet/>
      <dgm:spPr/>
      <dgm:t>
        <a:bodyPr/>
        <a:lstStyle/>
        <a:p>
          <a:endParaRPr lang="en-US"/>
        </a:p>
      </dgm:t>
    </dgm:pt>
    <dgm:pt modelId="{C4DF5654-536E-42ED-B76D-AF5EE239F67C}" type="sibTrans" cxnId="{6A53C881-91EC-481C-922A-C8C6006DD714}">
      <dgm:prSet/>
      <dgm:spPr/>
      <dgm:t>
        <a:bodyPr/>
        <a:lstStyle/>
        <a:p>
          <a:endParaRPr lang="en-US"/>
        </a:p>
      </dgm:t>
    </dgm:pt>
    <dgm:pt modelId="{EED3CD4C-50B8-4159-A467-593F72E70DDB}" type="pres">
      <dgm:prSet presAssocID="{2ABD0D73-6B50-4678-9CBB-64257D042675}" presName="Name0" presStyleCnt="0">
        <dgm:presLayoutVars>
          <dgm:dir/>
          <dgm:animLvl val="lvl"/>
          <dgm:resizeHandles val="exact"/>
        </dgm:presLayoutVars>
      </dgm:prSet>
      <dgm:spPr/>
    </dgm:pt>
    <dgm:pt modelId="{41189BD5-7DDC-4398-9671-99A77298EFD5}" type="pres">
      <dgm:prSet presAssocID="{8933ACB4-8941-4600-9D38-08BB74D86B83}" presName="linNode" presStyleCnt="0"/>
      <dgm:spPr/>
    </dgm:pt>
    <dgm:pt modelId="{BD88EA7E-25BD-487C-9A61-7BE1B5FC3D7B}" type="pres">
      <dgm:prSet presAssocID="{8933ACB4-8941-4600-9D38-08BB74D86B83}" presName="parentText" presStyleLbl="solidFgAcc1" presStyleIdx="0" presStyleCnt="5">
        <dgm:presLayoutVars>
          <dgm:chMax val="1"/>
          <dgm:bulletEnabled/>
        </dgm:presLayoutVars>
      </dgm:prSet>
      <dgm:spPr/>
    </dgm:pt>
    <dgm:pt modelId="{61A9ED88-58A1-4D8D-9125-A81DF3BE0A55}" type="pres">
      <dgm:prSet presAssocID="{8933ACB4-8941-4600-9D38-08BB74D86B83}" presName="descendantText" presStyleLbl="alignNode1" presStyleIdx="0" presStyleCnt="5">
        <dgm:presLayoutVars>
          <dgm:bulletEnabled/>
        </dgm:presLayoutVars>
      </dgm:prSet>
      <dgm:spPr/>
    </dgm:pt>
    <dgm:pt modelId="{B8BCE624-05AE-4790-A69D-FAD31BF3CFDB}" type="pres">
      <dgm:prSet presAssocID="{F72A1130-7C02-4999-8313-43ED4AA2E6F7}" presName="sp" presStyleCnt="0"/>
      <dgm:spPr/>
    </dgm:pt>
    <dgm:pt modelId="{AE16ECF3-31AC-4BE1-9A22-E74668554BF0}" type="pres">
      <dgm:prSet presAssocID="{87C8BAC7-FD97-4725-9411-75D03D81F713}" presName="linNode" presStyleCnt="0"/>
      <dgm:spPr/>
    </dgm:pt>
    <dgm:pt modelId="{DA2BE7AD-BA33-4B4C-B570-4F2D8FB3E353}" type="pres">
      <dgm:prSet presAssocID="{87C8BAC7-FD97-4725-9411-75D03D81F713}" presName="parentText" presStyleLbl="solidFgAcc1" presStyleIdx="1" presStyleCnt="5">
        <dgm:presLayoutVars>
          <dgm:chMax val="1"/>
          <dgm:bulletEnabled/>
        </dgm:presLayoutVars>
      </dgm:prSet>
      <dgm:spPr/>
    </dgm:pt>
    <dgm:pt modelId="{3CD1DC0D-E821-4C57-BB3D-F833EBE79F0D}" type="pres">
      <dgm:prSet presAssocID="{87C8BAC7-FD97-4725-9411-75D03D81F713}" presName="descendantText" presStyleLbl="alignNode1" presStyleIdx="1" presStyleCnt="5">
        <dgm:presLayoutVars>
          <dgm:bulletEnabled/>
        </dgm:presLayoutVars>
      </dgm:prSet>
      <dgm:spPr/>
    </dgm:pt>
    <dgm:pt modelId="{EB05845E-236C-46B8-BBAA-1852BA76E0C3}" type="pres">
      <dgm:prSet presAssocID="{73BD3F1B-810E-429D-96DD-0938F2C9047B}" presName="sp" presStyleCnt="0"/>
      <dgm:spPr/>
    </dgm:pt>
    <dgm:pt modelId="{90805641-FCC1-4333-A78E-B86D7A97065B}" type="pres">
      <dgm:prSet presAssocID="{79084611-4A14-4935-BCB5-DD1F4FC97E34}" presName="linNode" presStyleCnt="0"/>
      <dgm:spPr/>
    </dgm:pt>
    <dgm:pt modelId="{3C7BF000-5C34-47C2-A5B4-2F47865E6F09}" type="pres">
      <dgm:prSet presAssocID="{79084611-4A14-4935-BCB5-DD1F4FC97E34}" presName="parentText" presStyleLbl="solidFgAcc1" presStyleIdx="2" presStyleCnt="5">
        <dgm:presLayoutVars>
          <dgm:chMax val="1"/>
          <dgm:bulletEnabled/>
        </dgm:presLayoutVars>
      </dgm:prSet>
      <dgm:spPr/>
    </dgm:pt>
    <dgm:pt modelId="{7AFA7372-3165-4C5F-874F-14493E099C5F}" type="pres">
      <dgm:prSet presAssocID="{79084611-4A14-4935-BCB5-DD1F4FC97E34}" presName="descendantText" presStyleLbl="alignNode1" presStyleIdx="2" presStyleCnt="5">
        <dgm:presLayoutVars>
          <dgm:bulletEnabled/>
        </dgm:presLayoutVars>
      </dgm:prSet>
      <dgm:spPr/>
    </dgm:pt>
    <dgm:pt modelId="{B4E2290F-2920-43E7-87C5-A37BDE9E143B}" type="pres">
      <dgm:prSet presAssocID="{D789DFA9-8B6D-448E-9E09-70CB84C12334}" presName="sp" presStyleCnt="0"/>
      <dgm:spPr/>
    </dgm:pt>
    <dgm:pt modelId="{CA63B55D-4405-45FA-98C1-25BA78456958}" type="pres">
      <dgm:prSet presAssocID="{D791BA74-6A3E-48DD-A09E-16DBD456A908}" presName="linNode" presStyleCnt="0"/>
      <dgm:spPr/>
    </dgm:pt>
    <dgm:pt modelId="{EE484131-8317-4B78-BE98-2B84CD118BE0}" type="pres">
      <dgm:prSet presAssocID="{D791BA74-6A3E-48DD-A09E-16DBD456A908}" presName="parentText" presStyleLbl="solidFgAcc1" presStyleIdx="3" presStyleCnt="5">
        <dgm:presLayoutVars>
          <dgm:chMax val="1"/>
          <dgm:bulletEnabled/>
        </dgm:presLayoutVars>
      </dgm:prSet>
      <dgm:spPr/>
    </dgm:pt>
    <dgm:pt modelId="{C324558F-E3BA-49B8-BAF0-B5CA026384F4}" type="pres">
      <dgm:prSet presAssocID="{D791BA74-6A3E-48DD-A09E-16DBD456A908}" presName="descendantText" presStyleLbl="alignNode1" presStyleIdx="3" presStyleCnt="5">
        <dgm:presLayoutVars>
          <dgm:bulletEnabled/>
        </dgm:presLayoutVars>
      </dgm:prSet>
      <dgm:spPr/>
    </dgm:pt>
    <dgm:pt modelId="{A57A7C71-B8AC-4D44-83AE-03A980B3F5AF}" type="pres">
      <dgm:prSet presAssocID="{3938EB86-1063-4387-9E51-D31AD792F970}" presName="sp" presStyleCnt="0"/>
      <dgm:spPr/>
    </dgm:pt>
    <dgm:pt modelId="{F4F6A56B-4120-49D7-B7B5-A9BEEBA4339B}" type="pres">
      <dgm:prSet presAssocID="{661C7832-1574-4282-9924-840D140B1184}" presName="linNode" presStyleCnt="0"/>
      <dgm:spPr/>
    </dgm:pt>
    <dgm:pt modelId="{81585A38-963D-48E5-904C-E5729DB7C7E1}" type="pres">
      <dgm:prSet presAssocID="{661C7832-1574-4282-9924-840D140B1184}" presName="parentText" presStyleLbl="solidFgAcc1" presStyleIdx="4" presStyleCnt="5">
        <dgm:presLayoutVars>
          <dgm:chMax val="1"/>
          <dgm:bulletEnabled/>
        </dgm:presLayoutVars>
      </dgm:prSet>
      <dgm:spPr/>
    </dgm:pt>
    <dgm:pt modelId="{F5BA8840-F24D-4BAC-857E-B69A926A741D}" type="pres">
      <dgm:prSet presAssocID="{661C7832-1574-4282-9924-840D140B1184}" presName="descendantText" presStyleLbl="alignNode1" presStyleIdx="4" presStyleCnt="5">
        <dgm:presLayoutVars>
          <dgm:bulletEnabled/>
        </dgm:presLayoutVars>
      </dgm:prSet>
      <dgm:spPr/>
    </dgm:pt>
  </dgm:ptLst>
  <dgm:cxnLst>
    <dgm:cxn modelId="{54306F09-C380-4CA3-9436-9203AD468136}" type="presOf" srcId="{316D44F1-7497-4FB3-A267-6061A0D90029}" destId="{7AFA7372-3165-4C5F-874F-14493E099C5F}" srcOrd="0" destOrd="0" presId="urn:microsoft.com/office/officeart/2016/7/layout/VerticalHollowActionList"/>
    <dgm:cxn modelId="{0EBB9825-2308-49FD-A33F-9ADC5016BB81}" type="presOf" srcId="{8933ACB4-8941-4600-9D38-08BB74D86B83}" destId="{BD88EA7E-25BD-487C-9A61-7BE1B5FC3D7B}" srcOrd="0" destOrd="0" presId="urn:microsoft.com/office/officeart/2016/7/layout/VerticalHollowActionList"/>
    <dgm:cxn modelId="{66F5EB26-6006-45C4-B111-2288EDD7F9B3}" type="presOf" srcId="{2ABD0D73-6B50-4678-9CBB-64257D042675}" destId="{EED3CD4C-50B8-4159-A467-593F72E70DDB}" srcOrd="0" destOrd="0" presId="urn:microsoft.com/office/officeart/2016/7/layout/VerticalHollowActionList"/>
    <dgm:cxn modelId="{705B382C-D02E-4157-9609-87F343EFD706}" type="presOf" srcId="{33FD1E75-5D2D-46DE-9874-3C541568F302}" destId="{C324558F-E3BA-49B8-BAF0-B5CA026384F4}" srcOrd="0" destOrd="0" presId="urn:microsoft.com/office/officeart/2016/7/layout/VerticalHollowActionList"/>
    <dgm:cxn modelId="{AE1A993D-E1EB-4035-88E1-300A2A6131D9}" type="presOf" srcId="{82474C25-F583-4352-AB1C-8B77C57635CC}" destId="{F5BA8840-F24D-4BAC-857E-B69A926A741D}" srcOrd="0" destOrd="0" presId="urn:microsoft.com/office/officeart/2016/7/layout/VerticalHollowActionList"/>
    <dgm:cxn modelId="{B3AD4D3F-4E63-4B47-A402-10679E1E708E}" srcId="{2ABD0D73-6B50-4678-9CBB-64257D042675}" destId="{661C7832-1574-4282-9924-840D140B1184}" srcOrd="4" destOrd="0" parTransId="{9456411A-97EB-45C0-8E2B-BCC54BD0B659}" sibTransId="{A043E954-EE07-49A6-9880-58C333BB7CEC}"/>
    <dgm:cxn modelId="{98953B43-DE9C-487B-B0D9-C122A6839E2B}" srcId="{2ABD0D73-6B50-4678-9CBB-64257D042675}" destId="{D791BA74-6A3E-48DD-A09E-16DBD456A908}" srcOrd="3" destOrd="0" parTransId="{628F3954-E8D7-4EF4-AE40-A892474A0E35}" sibTransId="{3938EB86-1063-4387-9E51-D31AD792F970}"/>
    <dgm:cxn modelId="{B2862049-9038-4690-8768-F39DD09895CE}" type="presOf" srcId="{661C7832-1574-4282-9924-840D140B1184}" destId="{81585A38-963D-48E5-904C-E5729DB7C7E1}" srcOrd="0" destOrd="0" presId="urn:microsoft.com/office/officeart/2016/7/layout/VerticalHollowActionList"/>
    <dgm:cxn modelId="{FD35AD6A-1CB0-4CCE-BEEB-1E912018CAF0}" srcId="{87C8BAC7-FD97-4725-9411-75D03D81F713}" destId="{30B3A78B-C5E3-4662-808A-8FB5FF0217C9}" srcOrd="0" destOrd="0" parTransId="{585B9D1C-F2BC-4820-A4EF-8EE67829BEAF}" sibTransId="{3ABC3685-148D-4E20-AAE7-F83BB22CA45B}"/>
    <dgm:cxn modelId="{F3DE427A-17D4-4009-AB7A-E45BF309FCC0}" srcId="{D791BA74-6A3E-48DD-A09E-16DBD456A908}" destId="{33FD1E75-5D2D-46DE-9874-3C541568F302}" srcOrd="0" destOrd="0" parTransId="{988A65C5-87CE-45FE-9277-AD767D83890B}" sibTransId="{A5760D5D-DE35-4E18-A1CF-8A67B24182FE}"/>
    <dgm:cxn modelId="{F641D17F-B69D-43CE-8216-5574572DD326}" srcId="{2ABD0D73-6B50-4678-9CBB-64257D042675}" destId="{79084611-4A14-4935-BCB5-DD1F4FC97E34}" srcOrd="2" destOrd="0" parTransId="{65C6DE5B-17A5-4161-9DB4-917125C29EA6}" sibTransId="{D789DFA9-8B6D-448E-9E09-70CB84C12334}"/>
    <dgm:cxn modelId="{6A53C881-91EC-481C-922A-C8C6006DD714}" srcId="{661C7832-1574-4282-9924-840D140B1184}" destId="{82474C25-F583-4352-AB1C-8B77C57635CC}" srcOrd="0" destOrd="0" parTransId="{7F24E781-51FA-436C-A463-00DC2C63076F}" sibTransId="{C4DF5654-536E-42ED-B76D-AF5EE239F67C}"/>
    <dgm:cxn modelId="{8F3CB6AD-D178-4C80-8BC8-B2D39443E69B}" type="presOf" srcId="{D791BA74-6A3E-48DD-A09E-16DBD456A908}" destId="{EE484131-8317-4B78-BE98-2B84CD118BE0}" srcOrd="0" destOrd="0" presId="urn:microsoft.com/office/officeart/2016/7/layout/VerticalHollowActionList"/>
    <dgm:cxn modelId="{4276EAB4-EFD0-4F89-88F7-52BC68C93172}" type="presOf" srcId="{87C8BAC7-FD97-4725-9411-75D03D81F713}" destId="{DA2BE7AD-BA33-4B4C-B570-4F2D8FB3E353}" srcOrd="0" destOrd="0" presId="urn:microsoft.com/office/officeart/2016/7/layout/VerticalHollowActionList"/>
    <dgm:cxn modelId="{93CD3AC3-B0E8-45BA-8C9A-AC8ABCC1CC2D}" type="presOf" srcId="{79084611-4A14-4935-BCB5-DD1F4FC97E34}" destId="{3C7BF000-5C34-47C2-A5B4-2F47865E6F09}" srcOrd="0" destOrd="0" presId="urn:microsoft.com/office/officeart/2016/7/layout/VerticalHollowActionList"/>
    <dgm:cxn modelId="{F8CCDECC-0498-485D-BB80-EE31DC24D6C6}" type="presOf" srcId="{30B3A78B-C5E3-4662-808A-8FB5FF0217C9}" destId="{3CD1DC0D-E821-4C57-BB3D-F833EBE79F0D}" srcOrd="0" destOrd="0" presId="urn:microsoft.com/office/officeart/2016/7/layout/VerticalHollowActionList"/>
    <dgm:cxn modelId="{7DEE9BCF-1923-4F5B-A471-88CD277506DB}" srcId="{79084611-4A14-4935-BCB5-DD1F4FC97E34}" destId="{316D44F1-7497-4FB3-A267-6061A0D90029}" srcOrd="0" destOrd="0" parTransId="{77EC6795-0183-4965-A6A9-C99BBAEE0ECA}" sibTransId="{526D330F-4493-43F7-976E-B1CDD2505796}"/>
    <dgm:cxn modelId="{C5E5D5DC-86D2-4DC5-9CED-DCBB7C3489B7}" srcId="{2ABD0D73-6B50-4678-9CBB-64257D042675}" destId="{87C8BAC7-FD97-4725-9411-75D03D81F713}" srcOrd="1" destOrd="0" parTransId="{68B6C2D7-B573-4766-9442-E591A5E04004}" sibTransId="{73BD3F1B-810E-429D-96DD-0938F2C9047B}"/>
    <dgm:cxn modelId="{83C6ADDF-B94F-45F5-BAEF-64E97620ABA5}" type="presOf" srcId="{E6F9DD6F-699D-4376-A8C1-EFD3C782061F}" destId="{61A9ED88-58A1-4D8D-9125-A81DF3BE0A55}" srcOrd="0" destOrd="0" presId="urn:microsoft.com/office/officeart/2016/7/layout/VerticalHollowActionList"/>
    <dgm:cxn modelId="{E5AE31EC-0B0C-424A-A0AD-F25AA5AA16A9}" srcId="{8933ACB4-8941-4600-9D38-08BB74D86B83}" destId="{E6F9DD6F-699D-4376-A8C1-EFD3C782061F}" srcOrd="0" destOrd="0" parTransId="{237B7CEC-9E49-4357-B347-371E34A947B7}" sibTransId="{694386DC-D56B-4909-BDCA-3036E6CA578B}"/>
    <dgm:cxn modelId="{0812FEF5-C7DF-4082-94DE-EFA2325BDEEB}" srcId="{2ABD0D73-6B50-4678-9CBB-64257D042675}" destId="{8933ACB4-8941-4600-9D38-08BB74D86B83}" srcOrd="0" destOrd="0" parTransId="{00496ED1-CDBA-4F80-9F56-2BBDEE9179B3}" sibTransId="{F72A1130-7C02-4999-8313-43ED4AA2E6F7}"/>
    <dgm:cxn modelId="{7671B847-F1D7-4DF7-9904-86FB701081D7}" type="presParOf" srcId="{EED3CD4C-50B8-4159-A467-593F72E70DDB}" destId="{41189BD5-7DDC-4398-9671-99A77298EFD5}" srcOrd="0" destOrd="0" presId="urn:microsoft.com/office/officeart/2016/7/layout/VerticalHollowActionList"/>
    <dgm:cxn modelId="{95DD4123-24B0-4980-8D5A-90DC27612CE0}" type="presParOf" srcId="{41189BD5-7DDC-4398-9671-99A77298EFD5}" destId="{BD88EA7E-25BD-487C-9A61-7BE1B5FC3D7B}" srcOrd="0" destOrd="0" presId="urn:microsoft.com/office/officeart/2016/7/layout/VerticalHollowActionList"/>
    <dgm:cxn modelId="{46B10D21-B600-4963-AC43-B2F49549ED74}" type="presParOf" srcId="{41189BD5-7DDC-4398-9671-99A77298EFD5}" destId="{61A9ED88-58A1-4D8D-9125-A81DF3BE0A55}" srcOrd="1" destOrd="0" presId="urn:microsoft.com/office/officeart/2016/7/layout/VerticalHollowActionList"/>
    <dgm:cxn modelId="{8D0239FF-40B7-4C80-A6A9-BF7739EFC429}" type="presParOf" srcId="{EED3CD4C-50B8-4159-A467-593F72E70DDB}" destId="{B8BCE624-05AE-4790-A69D-FAD31BF3CFDB}" srcOrd="1" destOrd="0" presId="urn:microsoft.com/office/officeart/2016/7/layout/VerticalHollowActionList"/>
    <dgm:cxn modelId="{82511AF7-E762-424D-930F-C3326D922FD0}" type="presParOf" srcId="{EED3CD4C-50B8-4159-A467-593F72E70DDB}" destId="{AE16ECF3-31AC-4BE1-9A22-E74668554BF0}" srcOrd="2" destOrd="0" presId="urn:microsoft.com/office/officeart/2016/7/layout/VerticalHollowActionList"/>
    <dgm:cxn modelId="{A2C2E801-2AB8-42F1-A80A-B8BD23045A13}" type="presParOf" srcId="{AE16ECF3-31AC-4BE1-9A22-E74668554BF0}" destId="{DA2BE7AD-BA33-4B4C-B570-4F2D8FB3E353}" srcOrd="0" destOrd="0" presId="urn:microsoft.com/office/officeart/2016/7/layout/VerticalHollowActionList"/>
    <dgm:cxn modelId="{709F1C49-1443-4AAC-A9CC-00A59B0D3753}" type="presParOf" srcId="{AE16ECF3-31AC-4BE1-9A22-E74668554BF0}" destId="{3CD1DC0D-E821-4C57-BB3D-F833EBE79F0D}" srcOrd="1" destOrd="0" presId="urn:microsoft.com/office/officeart/2016/7/layout/VerticalHollowActionList"/>
    <dgm:cxn modelId="{DE716C09-FB9A-4664-92F8-6C23AB9FD621}" type="presParOf" srcId="{EED3CD4C-50B8-4159-A467-593F72E70DDB}" destId="{EB05845E-236C-46B8-BBAA-1852BA76E0C3}" srcOrd="3" destOrd="0" presId="urn:microsoft.com/office/officeart/2016/7/layout/VerticalHollowActionList"/>
    <dgm:cxn modelId="{674295F4-CAF2-4225-BB82-E5BC2B7FA84E}" type="presParOf" srcId="{EED3CD4C-50B8-4159-A467-593F72E70DDB}" destId="{90805641-FCC1-4333-A78E-B86D7A97065B}" srcOrd="4" destOrd="0" presId="urn:microsoft.com/office/officeart/2016/7/layout/VerticalHollowActionList"/>
    <dgm:cxn modelId="{C7A23263-B66F-4A37-ACC7-82AA9A18AF9E}" type="presParOf" srcId="{90805641-FCC1-4333-A78E-B86D7A97065B}" destId="{3C7BF000-5C34-47C2-A5B4-2F47865E6F09}" srcOrd="0" destOrd="0" presId="urn:microsoft.com/office/officeart/2016/7/layout/VerticalHollowActionList"/>
    <dgm:cxn modelId="{534AB970-9241-4020-8970-6CCC62D85BEA}" type="presParOf" srcId="{90805641-FCC1-4333-A78E-B86D7A97065B}" destId="{7AFA7372-3165-4C5F-874F-14493E099C5F}" srcOrd="1" destOrd="0" presId="urn:microsoft.com/office/officeart/2016/7/layout/VerticalHollowActionList"/>
    <dgm:cxn modelId="{FBA3A3B0-7FBF-4DDE-81BF-875373D4C4A3}" type="presParOf" srcId="{EED3CD4C-50B8-4159-A467-593F72E70DDB}" destId="{B4E2290F-2920-43E7-87C5-A37BDE9E143B}" srcOrd="5" destOrd="0" presId="urn:microsoft.com/office/officeart/2016/7/layout/VerticalHollowActionList"/>
    <dgm:cxn modelId="{777A3AA0-5E4F-4A4C-B634-3967BBEFB2AD}" type="presParOf" srcId="{EED3CD4C-50B8-4159-A467-593F72E70DDB}" destId="{CA63B55D-4405-45FA-98C1-25BA78456958}" srcOrd="6" destOrd="0" presId="urn:microsoft.com/office/officeart/2016/7/layout/VerticalHollowActionList"/>
    <dgm:cxn modelId="{EC4F02E5-1CF0-48ED-82BF-D953975871B8}" type="presParOf" srcId="{CA63B55D-4405-45FA-98C1-25BA78456958}" destId="{EE484131-8317-4B78-BE98-2B84CD118BE0}" srcOrd="0" destOrd="0" presId="urn:microsoft.com/office/officeart/2016/7/layout/VerticalHollowActionList"/>
    <dgm:cxn modelId="{97D73FB6-FABB-42D1-998B-CC504425E695}" type="presParOf" srcId="{CA63B55D-4405-45FA-98C1-25BA78456958}" destId="{C324558F-E3BA-49B8-BAF0-B5CA026384F4}" srcOrd="1" destOrd="0" presId="urn:microsoft.com/office/officeart/2016/7/layout/VerticalHollowActionList"/>
    <dgm:cxn modelId="{8B8A6BDB-96D8-4CD3-870E-E97F9073CB89}" type="presParOf" srcId="{EED3CD4C-50B8-4159-A467-593F72E70DDB}" destId="{A57A7C71-B8AC-4D44-83AE-03A980B3F5AF}" srcOrd="7" destOrd="0" presId="urn:microsoft.com/office/officeart/2016/7/layout/VerticalHollowActionList"/>
    <dgm:cxn modelId="{0BC51ECD-4E2A-497F-8F21-66EEF9C89517}" type="presParOf" srcId="{EED3CD4C-50B8-4159-A467-593F72E70DDB}" destId="{F4F6A56B-4120-49D7-B7B5-A9BEEBA4339B}" srcOrd="8" destOrd="0" presId="urn:microsoft.com/office/officeart/2016/7/layout/VerticalHollowActionList"/>
    <dgm:cxn modelId="{7A47295A-1172-4F24-911E-5D021C0513A7}" type="presParOf" srcId="{F4F6A56B-4120-49D7-B7B5-A9BEEBA4339B}" destId="{81585A38-963D-48E5-904C-E5729DB7C7E1}" srcOrd="0" destOrd="0" presId="urn:microsoft.com/office/officeart/2016/7/layout/VerticalHollowActionList"/>
    <dgm:cxn modelId="{BABB835D-AE97-4CAF-85D2-0446FB8D5D9E}" type="presParOf" srcId="{F4F6A56B-4120-49D7-B7B5-A9BEEBA4339B}" destId="{F5BA8840-F24D-4BAC-857E-B69A926A741D}"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43A11B4-2E82-4467-A308-8B00517214FD}" type="doc">
      <dgm:prSet loTypeId="urn:microsoft.com/office/officeart/2005/8/layout/matrix3" loCatId="matrix" qsTypeId="urn:microsoft.com/office/officeart/2005/8/quickstyle/simple1" qsCatId="simple" csTypeId="urn:microsoft.com/office/officeart/2005/8/colors/colorful4" csCatId="colorful" phldr="1"/>
      <dgm:spPr/>
      <dgm:t>
        <a:bodyPr/>
        <a:lstStyle/>
        <a:p>
          <a:endParaRPr lang="en-US"/>
        </a:p>
      </dgm:t>
    </dgm:pt>
    <dgm:pt modelId="{F2F26018-CE75-474E-9315-1B34AF0F4B75}">
      <dgm:prSet/>
      <dgm:spPr/>
      <dgm:t>
        <a:bodyPr/>
        <a:lstStyle/>
        <a:p>
          <a:r>
            <a:rPr lang="en-US">
              <a:solidFill>
                <a:schemeClr val="tx1"/>
              </a:solidFill>
            </a:rPr>
            <a:t>Who are my people?</a:t>
          </a:r>
        </a:p>
      </dgm:t>
    </dgm:pt>
    <dgm:pt modelId="{B1C822D6-A17C-4AD3-8127-9F9223CEDF71}" type="parTrans" cxnId="{C380535B-701C-41F5-882D-636683B9B22B}">
      <dgm:prSet/>
      <dgm:spPr/>
      <dgm:t>
        <a:bodyPr/>
        <a:lstStyle/>
        <a:p>
          <a:endParaRPr lang="en-US"/>
        </a:p>
      </dgm:t>
    </dgm:pt>
    <dgm:pt modelId="{012CCF1E-22C7-4580-BB3F-E2242384F631}" type="sibTrans" cxnId="{C380535B-701C-41F5-882D-636683B9B22B}">
      <dgm:prSet/>
      <dgm:spPr/>
      <dgm:t>
        <a:bodyPr/>
        <a:lstStyle/>
        <a:p>
          <a:endParaRPr lang="en-US"/>
        </a:p>
      </dgm:t>
    </dgm:pt>
    <dgm:pt modelId="{5296BDA6-56F8-46C3-9CA1-89F4AC633D0A}">
      <dgm:prSet/>
      <dgm:spPr/>
      <dgm:t>
        <a:bodyPr/>
        <a:lstStyle/>
        <a:p>
          <a:r>
            <a:rPr lang="en-US">
              <a:solidFill>
                <a:schemeClr val="tx1"/>
              </a:solidFill>
            </a:rPr>
            <a:t>What are their issues?</a:t>
          </a:r>
        </a:p>
      </dgm:t>
    </dgm:pt>
    <dgm:pt modelId="{2C0EF7EC-4C31-449B-BBA2-FBACE81F6A22}" type="parTrans" cxnId="{F2A2A0B0-1107-4B24-BDCC-3DB4B0974569}">
      <dgm:prSet/>
      <dgm:spPr/>
      <dgm:t>
        <a:bodyPr/>
        <a:lstStyle/>
        <a:p>
          <a:endParaRPr lang="en-US"/>
        </a:p>
      </dgm:t>
    </dgm:pt>
    <dgm:pt modelId="{B27A0F69-7CBC-4C6F-9D36-C894A8304054}" type="sibTrans" cxnId="{F2A2A0B0-1107-4B24-BDCC-3DB4B0974569}">
      <dgm:prSet/>
      <dgm:spPr/>
      <dgm:t>
        <a:bodyPr/>
        <a:lstStyle/>
        <a:p>
          <a:endParaRPr lang="en-US"/>
        </a:p>
      </dgm:t>
    </dgm:pt>
    <dgm:pt modelId="{2EDBDAF4-CD42-4954-ABB7-B112E81C626F}">
      <dgm:prSet/>
      <dgm:spPr/>
      <dgm:t>
        <a:bodyPr/>
        <a:lstStyle/>
        <a:p>
          <a:r>
            <a:rPr lang="en-US">
              <a:solidFill>
                <a:schemeClr val="tx1"/>
              </a:solidFill>
            </a:rPr>
            <a:t>What do they demand?</a:t>
          </a:r>
        </a:p>
      </dgm:t>
    </dgm:pt>
    <dgm:pt modelId="{A483C73A-8B3A-4FCB-A9CB-53BA711E302B}" type="parTrans" cxnId="{CB1CB414-8C63-4812-8DAF-5E184B102296}">
      <dgm:prSet/>
      <dgm:spPr/>
      <dgm:t>
        <a:bodyPr/>
        <a:lstStyle/>
        <a:p>
          <a:endParaRPr lang="en-US"/>
        </a:p>
      </dgm:t>
    </dgm:pt>
    <dgm:pt modelId="{87E7AF84-C5C0-4AE4-B902-96B800B576DB}" type="sibTrans" cxnId="{CB1CB414-8C63-4812-8DAF-5E184B102296}">
      <dgm:prSet/>
      <dgm:spPr/>
      <dgm:t>
        <a:bodyPr/>
        <a:lstStyle/>
        <a:p>
          <a:endParaRPr lang="en-US"/>
        </a:p>
      </dgm:t>
    </dgm:pt>
    <dgm:pt modelId="{2504F0F6-4CBA-4FE1-B450-AED2B1A4ADEB}">
      <dgm:prSet/>
      <dgm:spPr/>
      <dgm:t>
        <a:bodyPr/>
        <a:lstStyle/>
        <a:p>
          <a:r>
            <a:rPr lang="en-US">
              <a:solidFill>
                <a:schemeClr val="tx1"/>
              </a:solidFill>
            </a:rPr>
            <a:t>What are they willing to risk in order to win that demand? </a:t>
          </a:r>
        </a:p>
      </dgm:t>
    </dgm:pt>
    <dgm:pt modelId="{30D765FB-1752-445E-BD7B-F81DF0BF4603}" type="parTrans" cxnId="{4E64426C-274D-42E2-9206-65EB5D6BA00B}">
      <dgm:prSet/>
      <dgm:spPr/>
      <dgm:t>
        <a:bodyPr/>
        <a:lstStyle/>
        <a:p>
          <a:endParaRPr lang="en-US"/>
        </a:p>
      </dgm:t>
    </dgm:pt>
    <dgm:pt modelId="{A57EF8BC-8E90-484F-A91E-C83AFD7B3062}" type="sibTrans" cxnId="{4E64426C-274D-42E2-9206-65EB5D6BA00B}">
      <dgm:prSet/>
      <dgm:spPr/>
      <dgm:t>
        <a:bodyPr/>
        <a:lstStyle/>
        <a:p>
          <a:endParaRPr lang="en-US"/>
        </a:p>
      </dgm:t>
    </dgm:pt>
    <dgm:pt modelId="{FC7425A4-56FD-4093-A16D-9A35E9ADF704}" type="pres">
      <dgm:prSet presAssocID="{D43A11B4-2E82-4467-A308-8B00517214FD}" presName="matrix" presStyleCnt="0">
        <dgm:presLayoutVars>
          <dgm:chMax val="1"/>
          <dgm:dir/>
          <dgm:resizeHandles val="exact"/>
        </dgm:presLayoutVars>
      </dgm:prSet>
      <dgm:spPr/>
    </dgm:pt>
    <dgm:pt modelId="{FBD5FD7F-0808-4360-A90A-CC1B4AEFC624}" type="pres">
      <dgm:prSet presAssocID="{D43A11B4-2E82-4467-A308-8B00517214FD}" presName="diamond" presStyleLbl="bgShp" presStyleIdx="0" presStyleCnt="1" custScaleX="114988"/>
      <dgm:spPr/>
    </dgm:pt>
    <dgm:pt modelId="{D4558624-1CD4-4E6A-BC75-059DD1B101E9}" type="pres">
      <dgm:prSet presAssocID="{D43A11B4-2E82-4467-A308-8B00517214FD}" presName="quad1" presStyleLbl="node1" presStyleIdx="0" presStyleCnt="4" custScaleX="104902" custScaleY="104688">
        <dgm:presLayoutVars>
          <dgm:chMax val="0"/>
          <dgm:chPref val="0"/>
          <dgm:bulletEnabled val="1"/>
        </dgm:presLayoutVars>
      </dgm:prSet>
      <dgm:spPr/>
    </dgm:pt>
    <dgm:pt modelId="{0972C190-9382-4E92-9E56-21823687B07F}" type="pres">
      <dgm:prSet presAssocID="{D43A11B4-2E82-4467-A308-8B00517214FD}" presName="quad2" presStyleLbl="node1" presStyleIdx="1" presStyleCnt="4">
        <dgm:presLayoutVars>
          <dgm:chMax val="0"/>
          <dgm:chPref val="0"/>
          <dgm:bulletEnabled val="1"/>
        </dgm:presLayoutVars>
      </dgm:prSet>
      <dgm:spPr/>
    </dgm:pt>
    <dgm:pt modelId="{F2EBE3C5-8FD5-4B69-BC09-583377BBDACB}" type="pres">
      <dgm:prSet presAssocID="{D43A11B4-2E82-4467-A308-8B00517214FD}" presName="quad3" presStyleLbl="node1" presStyleIdx="2" presStyleCnt="4">
        <dgm:presLayoutVars>
          <dgm:chMax val="0"/>
          <dgm:chPref val="0"/>
          <dgm:bulletEnabled val="1"/>
        </dgm:presLayoutVars>
      </dgm:prSet>
      <dgm:spPr/>
    </dgm:pt>
    <dgm:pt modelId="{CDACDC16-C286-44FF-846F-9DC98AEAFD01}" type="pres">
      <dgm:prSet presAssocID="{D43A11B4-2E82-4467-A308-8B00517214FD}" presName="quad4" presStyleLbl="node1" presStyleIdx="3" presStyleCnt="4">
        <dgm:presLayoutVars>
          <dgm:chMax val="0"/>
          <dgm:chPref val="0"/>
          <dgm:bulletEnabled val="1"/>
        </dgm:presLayoutVars>
      </dgm:prSet>
      <dgm:spPr/>
    </dgm:pt>
  </dgm:ptLst>
  <dgm:cxnLst>
    <dgm:cxn modelId="{CB1CB414-8C63-4812-8DAF-5E184B102296}" srcId="{D43A11B4-2E82-4467-A308-8B00517214FD}" destId="{2EDBDAF4-CD42-4954-ABB7-B112E81C626F}" srcOrd="2" destOrd="0" parTransId="{A483C73A-8B3A-4FCB-A9CB-53BA711E302B}" sibTransId="{87E7AF84-C5C0-4AE4-B902-96B800B576DB}"/>
    <dgm:cxn modelId="{21954630-D6B8-4925-8F2E-81C2FE9A25D7}" type="presOf" srcId="{2EDBDAF4-CD42-4954-ABB7-B112E81C626F}" destId="{F2EBE3C5-8FD5-4B69-BC09-583377BBDACB}" srcOrd="0" destOrd="0" presId="urn:microsoft.com/office/officeart/2005/8/layout/matrix3"/>
    <dgm:cxn modelId="{E1BBE232-B3B7-4D67-8A75-ED3127963B06}" type="presOf" srcId="{2504F0F6-4CBA-4FE1-B450-AED2B1A4ADEB}" destId="{CDACDC16-C286-44FF-846F-9DC98AEAFD01}" srcOrd="0" destOrd="0" presId="urn:microsoft.com/office/officeart/2005/8/layout/matrix3"/>
    <dgm:cxn modelId="{C380535B-701C-41F5-882D-636683B9B22B}" srcId="{D43A11B4-2E82-4467-A308-8B00517214FD}" destId="{F2F26018-CE75-474E-9315-1B34AF0F4B75}" srcOrd="0" destOrd="0" parTransId="{B1C822D6-A17C-4AD3-8127-9F9223CEDF71}" sibTransId="{012CCF1E-22C7-4580-BB3F-E2242384F631}"/>
    <dgm:cxn modelId="{4E64426C-274D-42E2-9206-65EB5D6BA00B}" srcId="{D43A11B4-2E82-4467-A308-8B00517214FD}" destId="{2504F0F6-4CBA-4FE1-B450-AED2B1A4ADEB}" srcOrd="3" destOrd="0" parTransId="{30D765FB-1752-445E-BD7B-F81DF0BF4603}" sibTransId="{A57EF8BC-8E90-484F-A91E-C83AFD7B3062}"/>
    <dgm:cxn modelId="{40B20572-6169-4E62-9F31-77906918C577}" type="presOf" srcId="{F2F26018-CE75-474E-9315-1B34AF0F4B75}" destId="{D4558624-1CD4-4E6A-BC75-059DD1B101E9}" srcOrd="0" destOrd="0" presId="urn:microsoft.com/office/officeart/2005/8/layout/matrix3"/>
    <dgm:cxn modelId="{F2A2A0B0-1107-4B24-BDCC-3DB4B0974569}" srcId="{D43A11B4-2E82-4467-A308-8B00517214FD}" destId="{5296BDA6-56F8-46C3-9CA1-89F4AC633D0A}" srcOrd="1" destOrd="0" parTransId="{2C0EF7EC-4C31-449B-BBA2-FBACE81F6A22}" sibTransId="{B27A0F69-7CBC-4C6F-9D36-C894A8304054}"/>
    <dgm:cxn modelId="{A1EAC8DC-EB36-44B0-955C-C86C22011BEF}" type="presOf" srcId="{5296BDA6-56F8-46C3-9CA1-89F4AC633D0A}" destId="{0972C190-9382-4E92-9E56-21823687B07F}" srcOrd="0" destOrd="0" presId="urn:microsoft.com/office/officeart/2005/8/layout/matrix3"/>
    <dgm:cxn modelId="{CD524CF6-709D-4E60-9683-E0CE1538EB7D}" type="presOf" srcId="{D43A11B4-2E82-4467-A308-8B00517214FD}" destId="{FC7425A4-56FD-4093-A16D-9A35E9ADF704}" srcOrd="0" destOrd="0" presId="urn:microsoft.com/office/officeart/2005/8/layout/matrix3"/>
    <dgm:cxn modelId="{3757A861-0C39-4209-B9E1-DEFA17817E4F}" type="presParOf" srcId="{FC7425A4-56FD-4093-A16D-9A35E9ADF704}" destId="{FBD5FD7F-0808-4360-A90A-CC1B4AEFC624}" srcOrd="0" destOrd="0" presId="urn:microsoft.com/office/officeart/2005/8/layout/matrix3"/>
    <dgm:cxn modelId="{83BE2B8F-9981-4BED-A133-A8E66DA036B7}" type="presParOf" srcId="{FC7425A4-56FD-4093-A16D-9A35E9ADF704}" destId="{D4558624-1CD4-4E6A-BC75-059DD1B101E9}" srcOrd="1" destOrd="0" presId="urn:microsoft.com/office/officeart/2005/8/layout/matrix3"/>
    <dgm:cxn modelId="{CDDDA2B7-2BB9-4DA8-BCA4-5D75C53EE0BB}" type="presParOf" srcId="{FC7425A4-56FD-4093-A16D-9A35E9ADF704}" destId="{0972C190-9382-4E92-9E56-21823687B07F}" srcOrd="2" destOrd="0" presId="urn:microsoft.com/office/officeart/2005/8/layout/matrix3"/>
    <dgm:cxn modelId="{918F8E63-0B90-49AC-90F1-5F48B89D4F7B}" type="presParOf" srcId="{FC7425A4-56FD-4093-A16D-9A35E9ADF704}" destId="{F2EBE3C5-8FD5-4B69-BC09-583377BBDACB}" srcOrd="3" destOrd="0" presId="urn:microsoft.com/office/officeart/2005/8/layout/matrix3"/>
    <dgm:cxn modelId="{56BBC0AA-12A2-4FD1-8DD3-F88DB71DC48E}" type="presParOf" srcId="{FC7425A4-56FD-4093-A16D-9A35E9ADF704}" destId="{CDACDC16-C286-44FF-846F-9DC98AEAFD01}"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AE5A8E6-CC4D-4138-A507-ED295E00E316}" type="doc">
      <dgm:prSet loTypeId="urn:microsoft.com/office/officeart/2005/8/layout/vList2" loCatId="list" qsTypeId="urn:microsoft.com/office/officeart/2005/8/quickstyle/simple4" qsCatId="simple" csTypeId="urn:microsoft.com/office/officeart/2005/8/colors/colorful3" csCatId="colorful" phldr="1"/>
      <dgm:spPr/>
      <dgm:t>
        <a:bodyPr/>
        <a:lstStyle/>
        <a:p>
          <a:endParaRPr lang="en-US"/>
        </a:p>
      </dgm:t>
    </dgm:pt>
    <dgm:pt modelId="{FC0C97F3-E175-4F44-9A95-9DAB0B52DE2D}">
      <dgm:prSet/>
      <dgm:spPr/>
      <dgm:t>
        <a:bodyPr/>
        <a:lstStyle/>
        <a:p>
          <a:r>
            <a:rPr lang="en-US" b="0">
              <a:solidFill>
                <a:schemeClr val="tx1"/>
              </a:solidFill>
            </a:rPr>
            <a:t>For each of the four organizing questions also ask:</a:t>
          </a:r>
        </a:p>
      </dgm:t>
    </dgm:pt>
    <dgm:pt modelId="{F77C778C-79D1-4085-929A-558C66956D74}" type="parTrans" cxnId="{33BFC626-D4A5-4794-B79E-30DA74EA0687}">
      <dgm:prSet/>
      <dgm:spPr/>
      <dgm:t>
        <a:bodyPr/>
        <a:lstStyle/>
        <a:p>
          <a:endParaRPr lang="en-US"/>
        </a:p>
      </dgm:t>
    </dgm:pt>
    <dgm:pt modelId="{532BFDF4-8E7F-4768-9A06-01463C9F5759}" type="sibTrans" cxnId="{33BFC626-D4A5-4794-B79E-30DA74EA0687}">
      <dgm:prSet/>
      <dgm:spPr/>
      <dgm:t>
        <a:bodyPr/>
        <a:lstStyle/>
        <a:p>
          <a:endParaRPr lang="en-US"/>
        </a:p>
      </dgm:t>
    </dgm:pt>
    <dgm:pt modelId="{C3FF9E42-7B6B-4D04-8BEF-5D401759B574}">
      <dgm:prSet/>
      <dgm:spPr/>
      <dgm:t>
        <a:bodyPr/>
        <a:lstStyle/>
        <a:p>
          <a:r>
            <a:rPr lang="en-US">
              <a:solidFill>
                <a:schemeClr val="tx1"/>
              </a:solidFill>
            </a:rPr>
            <a:t>​Who is most directly impacted? </a:t>
          </a:r>
        </a:p>
      </dgm:t>
    </dgm:pt>
    <dgm:pt modelId="{5846D4F9-0D25-4FB7-906E-BB44477FEDE5}" type="parTrans" cxnId="{A22F96F2-82AA-46F3-9672-B2174E945A0B}">
      <dgm:prSet/>
      <dgm:spPr/>
      <dgm:t>
        <a:bodyPr/>
        <a:lstStyle/>
        <a:p>
          <a:endParaRPr lang="en-US"/>
        </a:p>
      </dgm:t>
    </dgm:pt>
    <dgm:pt modelId="{F4626916-5A6F-4624-9422-25C861EEFC4F}" type="sibTrans" cxnId="{A22F96F2-82AA-46F3-9672-B2174E945A0B}">
      <dgm:prSet/>
      <dgm:spPr/>
      <dgm:t>
        <a:bodyPr/>
        <a:lstStyle/>
        <a:p>
          <a:endParaRPr lang="en-US"/>
        </a:p>
      </dgm:t>
    </dgm:pt>
    <dgm:pt modelId="{C931E8DB-10EE-4A34-AE4F-5D34C55AE2B5}">
      <dgm:prSet/>
      <dgm:spPr/>
      <dgm:t>
        <a:bodyPr/>
        <a:lstStyle/>
        <a:p>
          <a:r>
            <a:rPr lang="en-US">
              <a:solidFill>
                <a:schemeClr val="tx1"/>
              </a:solidFill>
            </a:rPr>
            <a:t>Who has been left out?</a:t>
          </a:r>
        </a:p>
      </dgm:t>
    </dgm:pt>
    <dgm:pt modelId="{95269BD8-0688-45DF-B591-56251D1C2C5E}" type="parTrans" cxnId="{783EA72B-12D4-4F4D-BCD3-9EC17722F445}">
      <dgm:prSet/>
      <dgm:spPr/>
      <dgm:t>
        <a:bodyPr/>
        <a:lstStyle/>
        <a:p>
          <a:endParaRPr lang="en-US"/>
        </a:p>
      </dgm:t>
    </dgm:pt>
    <dgm:pt modelId="{1B9D47C2-A3F0-4DE0-B004-2728A3B9D13D}" type="sibTrans" cxnId="{783EA72B-12D4-4F4D-BCD3-9EC17722F445}">
      <dgm:prSet/>
      <dgm:spPr/>
      <dgm:t>
        <a:bodyPr/>
        <a:lstStyle/>
        <a:p>
          <a:endParaRPr lang="en-US"/>
        </a:p>
      </dgm:t>
    </dgm:pt>
    <dgm:pt modelId="{BF23AB53-41C7-4C89-8DA3-8917850559DE}">
      <dgm:prSet/>
      <dgm:spPr/>
      <dgm:t>
        <a:bodyPr/>
        <a:lstStyle/>
        <a:p>
          <a:r>
            <a:rPr lang="en-US">
              <a:solidFill>
                <a:schemeClr val="tx1"/>
              </a:solidFill>
            </a:rPr>
            <a:t>How can they be directly engaged?</a:t>
          </a:r>
        </a:p>
      </dgm:t>
    </dgm:pt>
    <dgm:pt modelId="{A06E89E9-6C02-46DE-8464-CC99FD1B2BDD}" type="parTrans" cxnId="{B6372C48-175F-4609-A4B7-8A88A29D0BBF}">
      <dgm:prSet/>
      <dgm:spPr/>
      <dgm:t>
        <a:bodyPr/>
        <a:lstStyle/>
        <a:p>
          <a:endParaRPr lang="en-US"/>
        </a:p>
      </dgm:t>
    </dgm:pt>
    <dgm:pt modelId="{3B0BC8DD-CD9E-4C0D-AACE-0B6A5C535CB0}" type="sibTrans" cxnId="{B6372C48-175F-4609-A4B7-8A88A29D0BBF}">
      <dgm:prSet/>
      <dgm:spPr/>
      <dgm:t>
        <a:bodyPr/>
        <a:lstStyle/>
        <a:p>
          <a:endParaRPr lang="en-US"/>
        </a:p>
      </dgm:t>
    </dgm:pt>
    <dgm:pt modelId="{3CA1AD72-F7B1-48F1-9CF4-046F24040EF0}">
      <dgm:prSet/>
      <dgm:spPr/>
      <dgm:t>
        <a:bodyPr/>
        <a:lstStyle/>
        <a:p>
          <a:r>
            <a:rPr lang="en-US">
              <a:solidFill>
                <a:schemeClr val="tx1"/>
              </a:solidFill>
            </a:rPr>
            <a:t>How do our demands advance race, class, or gender justice?</a:t>
          </a:r>
        </a:p>
      </dgm:t>
    </dgm:pt>
    <dgm:pt modelId="{0C2A4FA0-5F81-4ABB-B1B9-0D713EC9975F}" type="parTrans" cxnId="{BA74C964-2D88-4D13-97C5-4EDF56E3E648}">
      <dgm:prSet/>
      <dgm:spPr/>
      <dgm:t>
        <a:bodyPr/>
        <a:lstStyle/>
        <a:p>
          <a:endParaRPr lang="en-US"/>
        </a:p>
      </dgm:t>
    </dgm:pt>
    <dgm:pt modelId="{C9B36607-1F8C-4C41-A6B8-15FEC00E6FBC}" type="sibTrans" cxnId="{BA74C964-2D88-4D13-97C5-4EDF56E3E648}">
      <dgm:prSet/>
      <dgm:spPr/>
      <dgm:t>
        <a:bodyPr/>
        <a:lstStyle/>
        <a:p>
          <a:endParaRPr lang="en-US"/>
        </a:p>
      </dgm:t>
    </dgm:pt>
    <dgm:pt modelId="{6D525DC9-FBE5-46ED-9C74-5241995BDFA9}" type="pres">
      <dgm:prSet presAssocID="{DAE5A8E6-CC4D-4138-A507-ED295E00E316}" presName="linear" presStyleCnt="0">
        <dgm:presLayoutVars>
          <dgm:animLvl val="lvl"/>
          <dgm:resizeHandles val="exact"/>
        </dgm:presLayoutVars>
      </dgm:prSet>
      <dgm:spPr/>
    </dgm:pt>
    <dgm:pt modelId="{70D0CEC9-08F0-46B2-AB0A-E3A8880747B5}" type="pres">
      <dgm:prSet presAssocID="{FC0C97F3-E175-4F44-9A95-9DAB0B52DE2D}" presName="parentText" presStyleLbl="node1" presStyleIdx="0" presStyleCnt="5">
        <dgm:presLayoutVars>
          <dgm:chMax val="0"/>
          <dgm:bulletEnabled val="1"/>
        </dgm:presLayoutVars>
      </dgm:prSet>
      <dgm:spPr/>
    </dgm:pt>
    <dgm:pt modelId="{11C2C049-E9C3-427B-8DF3-13A5CFF175B8}" type="pres">
      <dgm:prSet presAssocID="{532BFDF4-8E7F-4768-9A06-01463C9F5759}" presName="spacer" presStyleCnt="0"/>
      <dgm:spPr/>
    </dgm:pt>
    <dgm:pt modelId="{F6E1E5A1-EC06-4A04-8456-07A071A97AFE}" type="pres">
      <dgm:prSet presAssocID="{C3FF9E42-7B6B-4D04-8BEF-5D401759B574}" presName="parentText" presStyleLbl="node1" presStyleIdx="1" presStyleCnt="5" custLinFactNeighborY="33921">
        <dgm:presLayoutVars>
          <dgm:chMax val="0"/>
          <dgm:bulletEnabled val="1"/>
        </dgm:presLayoutVars>
      </dgm:prSet>
      <dgm:spPr/>
    </dgm:pt>
    <dgm:pt modelId="{3A881CBD-401B-4CC9-B4CE-0411DBDC704C}" type="pres">
      <dgm:prSet presAssocID="{F4626916-5A6F-4624-9422-25C861EEFC4F}" presName="spacer" presStyleCnt="0"/>
      <dgm:spPr/>
    </dgm:pt>
    <dgm:pt modelId="{C8EB0ACF-C8E6-4654-B8DB-46A29DFDA63E}" type="pres">
      <dgm:prSet presAssocID="{C931E8DB-10EE-4A34-AE4F-5D34C55AE2B5}" presName="parentText" presStyleLbl="node1" presStyleIdx="2" presStyleCnt="5" custLinFactNeighborY="14961">
        <dgm:presLayoutVars>
          <dgm:chMax val="0"/>
          <dgm:bulletEnabled val="1"/>
        </dgm:presLayoutVars>
      </dgm:prSet>
      <dgm:spPr/>
    </dgm:pt>
    <dgm:pt modelId="{4361544B-527F-46DC-A478-9CD20694B8CE}" type="pres">
      <dgm:prSet presAssocID="{1B9D47C2-A3F0-4DE0-B004-2728A3B9D13D}" presName="spacer" presStyleCnt="0"/>
      <dgm:spPr/>
    </dgm:pt>
    <dgm:pt modelId="{6498B47E-479E-4485-9910-12C6A2C4684A}" type="pres">
      <dgm:prSet presAssocID="{BF23AB53-41C7-4C89-8DA3-8917850559DE}" presName="parentText" presStyleLbl="node1" presStyleIdx="3" presStyleCnt="5">
        <dgm:presLayoutVars>
          <dgm:chMax val="0"/>
          <dgm:bulletEnabled val="1"/>
        </dgm:presLayoutVars>
      </dgm:prSet>
      <dgm:spPr/>
    </dgm:pt>
    <dgm:pt modelId="{087D0803-A8E5-4E1F-996B-0FEB42F8D8B2}" type="pres">
      <dgm:prSet presAssocID="{3B0BC8DD-CD9E-4C0D-AACE-0B6A5C535CB0}" presName="spacer" presStyleCnt="0"/>
      <dgm:spPr/>
    </dgm:pt>
    <dgm:pt modelId="{E05D7CB8-5D46-40FB-B953-345710A46EEC}" type="pres">
      <dgm:prSet presAssocID="{3CA1AD72-F7B1-48F1-9CF4-046F24040EF0}" presName="parentText" presStyleLbl="node1" presStyleIdx="4" presStyleCnt="5">
        <dgm:presLayoutVars>
          <dgm:chMax val="0"/>
          <dgm:bulletEnabled val="1"/>
        </dgm:presLayoutVars>
      </dgm:prSet>
      <dgm:spPr/>
    </dgm:pt>
  </dgm:ptLst>
  <dgm:cxnLst>
    <dgm:cxn modelId="{5752A701-F452-4C75-A281-A1C4609BBF99}" type="presOf" srcId="{BF23AB53-41C7-4C89-8DA3-8917850559DE}" destId="{6498B47E-479E-4485-9910-12C6A2C4684A}" srcOrd="0" destOrd="0" presId="urn:microsoft.com/office/officeart/2005/8/layout/vList2"/>
    <dgm:cxn modelId="{33BFC626-D4A5-4794-B79E-30DA74EA0687}" srcId="{DAE5A8E6-CC4D-4138-A507-ED295E00E316}" destId="{FC0C97F3-E175-4F44-9A95-9DAB0B52DE2D}" srcOrd="0" destOrd="0" parTransId="{F77C778C-79D1-4085-929A-558C66956D74}" sibTransId="{532BFDF4-8E7F-4768-9A06-01463C9F5759}"/>
    <dgm:cxn modelId="{783EA72B-12D4-4F4D-BCD3-9EC17722F445}" srcId="{DAE5A8E6-CC4D-4138-A507-ED295E00E316}" destId="{C931E8DB-10EE-4A34-AE4F-5D34C55AE2B5}" srcOrd="2" destOrd="0" parTransId="{95269BD8-0688-45DF-B591-56251D1C2C5E}" sibTransId="{1B9D47C2-A3F0-4DE0-B004-2728A3B9D13D}"/>
    <dgm:cxn modelId="{9903A75B-DCB3-4C64-B1A5-115C28A4467B}" type="presOf" srcId="{C3FF9E42-7B6B-4D04-8BEF-5D401759B574}" destId="{F6E1E5A1-EC06-4A04-8456-07A071A97AFE}" srcOrd="0" destOrd="0" presId="urn:microsoft.com/office/officeart/2005/8/layout/vList2"/>
    <dgm:cxn modelId="{BA74C964-2D88-4D13-97C5-4EDF56E3E648}" srcId="{DAE5A8E6-CC4D-4138-A507-ED295E00E316}" destId="{3CA1AD72-F7B1-48F1-9CF4-046F24040EF0}" srcOrd="4" destOrd="0" parTransId="{0C2A4FA0-5F81-4ABB-B1B9-0D713EC9975F}" sibTransId="{C9B36607-1F8C-4C41-A6B8-15FEC00E6FBC}"/>
    <dgm:cxn modelId="{B6372C48-175F-4609-A4B7-8A88A29D0BBF}" srcId="{DAE5A8E6-CC4D-4138-A507-ED295E00E316}" destId="{BF23AB53-41C7-4C89-8DA3-8917850559DE}" srcOrd="3" destOrd="0" parTransId="{A06E89E9-6C02-46DE-8464-CC99FD1B2BDD}" sibTransId="{3B0BC8DD-CD9E-4C0D-AACE-0B6A5C535CB0}"/>
    <dgm:cxn modelId="{9AD63F4C-88D2-4C1D-B554-F956A278AD29}" type="presOf" srcId="{DAE5A8E6-CC4D-4138-A507-ED295E00E316}" destId="{6D525DC9-FBE5-46ED-9C74-5241995BDFA9}" srcOrd="0" destOrd="0" presId="urn:microsoft.com/office/officeart/2005/8/layout/vList2"/>
    <dgm:cxn modelId="{1F26509A-4CCF-4E4D-B4EF-BBACB8CDEDA5}" type="presOf" srcId="{C931E8DB-10EE-4A34-AE4F-5D34C55AE2B5}" destId="{C8EB0ACF-C8E6-4654-B8DB-46A29DFDA63E}" srcOrd="0" destOrd="0" presId="urn:microsoft.com/office/officeart/2005/8/layout/vList2"/>
    <dgm:cxn modelId="{1166FEB0-535F-4372-AC5F-C72384639FC7}" type="presOf" srcId="{FC0C97F3-E175-4F44-9A95-9DAB0B52DE2D}" destId="{70D0CEC9-08F0-46B2-AB0A-E3A8880747B5}" srcOrd="0" destOrd="0" presId="urn:microsoft.com/office/officeart/2005/8/layout/vList2"/>
    <dgm:cxn modelId="{7183D9EE-D083-4C8D-8976-DB7A79AB487B}" type="presOf" srcId="{3CA1AD72-F7B1-48F1-9CF4-046F24040EF0}" destId="{E05D7CB8-5D46-40FB-B953-345710A46EEC}" srcOrd="0" destOrd="0" presId="urn:microsoft.com/office/officeart/2005/8/layout/vList2"/>
    <dgm:cxn modelId="{A22F96F2-82AA-46F3-9672-B2174E945A0B}" srcId="{DAE5A8E6-CC4D-4138-A507-ED295E00E316}" destId="{C3FF9E42-7B6B-4D04-8BEF-5D401759B574}" srcOrd="1" destOrd="0" parTransId="{5846D4F9-0D25-4FB7-906E-BB44477FEDE5}" sibTransId="{F4626916-5A6F-4624-9422-25C861EEFC4F}"/>
    <dgm:cxn modelId="{F1EB12BA-364D-4148-8BBD-E6D11FD0DFD6}" type="presParOf" srcId="{6D525DC9-FBE5-46ED-9C74-5241995BDFA9}" destId="{70D0CEC9-08F0-46B2-AB0A-E3A8880747B5}" srcOrd="0" destOrd="0" presId="urn:microsoft.com/office/officeart/2005/8/layout/vList2"/>
    <dgm:cxn modelId="{A417B1B4-BC2F-413B-8E9A-CCD333ED1D3A}" type="presParOf" srcId="{6D525DC9-FBE5-46ED-9C74-5241995BDFA9}" destId="{11C2C049-E9C3-427B-8DF3-13A5CFF175B8}" srcOrd="1" destOrd="0" presId="urn:microsoft.com/office/officeart/2005/8/layout/vList2"/>
    <dgm:cxn modelId="{6AA54345-3FA9-4463-9CA5-73E7318E78A0}" type="presParOf" srcId="{6D525DC9-FBE5-46ED-9C74-5241995BDFA9}" destId="{F6E1E5A1-EC06-4A04-8456-07A071A97AFE}" srcOrd="2" destOrd="0" presId="urn:microsoft.com/office/officeart/2005/8/layout/vList2"/>
    <dgm:cxn modelId="{081C119B-B9EF-4543-998B-78562F206344}" type="presParOf" srcId="{6D525DC9-FBE5-46ED-9C74-5241995BDFA9}" destId="{3A881CBD-401B-4CC9-B4CE-0411DBDC704C}" srcOrd="3" destOrd="0" presId="urn:microsoft.com/office/officeart/2005/8/layout/vList2"/>
    <dgm:cxn modelId="{298E5802-C626-4728-97EF-C3B266D8780B}" type="presParOf" srcId="{6D525DC9-FBE5-46ED-9C74-5241995BDFA9}" destId="{C8EB0ACF-C8E6-4654-B8DB-46A29DFDA63E}" srcOrd="4" destOrd="0" presId="urn:microsoft.com/office/officeart/2005/8/layout/vList2"/>
    <dgm:cxn modelId="{024362D6-E642-4FEB-AC01-946B50C64CA8}" type="presParOf" srcId="{6D525DC9-FBE5-46ED-9C74-5241995BDFA9}" destId="{4361544B-527F-46DC-A478-9CD20694B8CE}" srcOrd="5" destOrd="0" presId="urn:microsoft.com/office/officeart/2005/8/layout/vList2"/>
    <dgm:cxn modelId="{A4F01624-A8C3-4F26-8C6A-779552319971}" type="presParOf" srcId="{6D525DC9-FBE5-46ED-9C74-5241995BDFA9}" destId="{6498B47E-479E-4485-9910-12C6A2C4684A}" srcOrd="6" destOrd="0" presId="urn:microsoft.com/office/officeart/2005/8/layout/vList2"/>
    <dgm:cxn modelId="{FA88D50F-0B8B-4E51-A2FB-B5713E7A9A91}" type="presParOf" srcId="{6D525DC9-FBE5-46ED-9C74-5241995BDFA9}" destId="{087D0803-A8E5-4E1F-996B-0FEB42F8D8B2}" srcOrd="7" destOrd="0" presId="urn:microsoft.com/office/officeart/2005/8/layout/vList2"/>
    <dgm:cxn modelId="{58C8F9FB-5653-40F8-B6C7-79B4456495FF}" type="presParOf" srcId="{6D525DC9-FBE5-46ED-9C74-5241995BDFA9}" destId="{E05D7CB8-5D46-40FB-B953-345710A46EEC}"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AE5A8E6-CC4D-4138-A507-ED295E00E316}"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FC0C97F3-E175-4F44-9A95-9DAB0B52DE2D}">
      <dgm:prSet/>
      <dgm:spPr/>
      <dgm:t>
        <a:bodyPr/>
        <a:lstStyle/>
        <a:p>
          <a:r>
            <a:rPr lang="en-US" b="0">
              <a:solidFill>
                <a:schemeClr val="tx2"/>
              </a:solidFill>
            </a:rPr>
            <a:t>For each of the four organizing questions also ask:</a:t>
          </a:r>
        </a:p>
      </dgm:t>
    </dgm:pt>
    <dgm:pt modelId="{F77C778C-79D1-4085-929A-558C66956D74}" type="parTrans" cxnId="{33BFC626-D4A5-4794-B79E-30DA74EA0687}">
      <dgm:prSet/>
      <dgm:spPr/>
      <dgm:t>
        <a:bodyPr/>
        <a:lstStyle/>
        <a:p>
          <a:endParaRPr lang="en-US"/>
        </a:p>
      </dgm:t>
    </dgm:pt>
    <dgm:pt modelId="{532BFDF4-8E7F-4768-9A06-01463C9F5759}" type="sibTrans" cxnId="{33BFC626-D4A5-4794-B79E-30DA74EA0687}">
      <dgm:prSet/>
      <dgm:spPr/>
      <dgm:t>
        <a:bodyPr/>
        <a:lstStyle/>
        <a:p>
          <a:endParaRPr lang="en-US"/>
        </a:p>
      </dgm:t>
    </dgm:pt>
    <dgm:pt modelId="{C3FF9E42-7B6B-4D04-8BEF-5D401759B574}">
      <dgm:prSet/>
      <dgm:spPr/>
      <dgm:t>
        <a:bodyPr/>
        <a:lstStyle/>
        <a:p>
          <a:r>
            <a:rPr lang="en-US">
              <a:solidFill>
                <a:schemeClr val="tx2"/>
              </a:solidFill>
            </a:rPr>
            <a:t>​Who is most directly impacted? </a:t>
          </a:r>
        </a:p>
      </dgm:t>
    </dgm:pt>
    <dgm:pt modelId="{5846D4F9-0D25-4FB7-906E-BB44477FEDE5}" type="parTrans" cxnId="{A22F96F2-82AA-46F3-9672-B2174E945A0B}">
      <dgm:prSet/>
      <dgm:spPr/>
      <dgm:t>
        <a:bodyPr/>
        <a:lstStyle/>
        <a:p>
          <a:endParaRPr lang="en-US"/>
        </a:p>
      </dgm:t>
    </dgm:pt>
    <dgm:pt modelId="{F4626916-5A6F-4624-9422-25C861EEFC4F}" type="sibTrans" cxnId="{A22F96F2-82AA-46F3-9672-B2174E945A0B}">
      <dgm:prSet/>
      <dgm:spPr/>
      <dgm:t>
        <a:bodyPr/>
        <a:lstStyle/>
        <a:p>
          <a:endParaRPr lang="en-US"/>
        </a:p>
      </dgm:t>
    </dgm:pt>
    <dgm:pt modelId="{C931E8DB-10EE-4A34-AE4F-5D34C55AE2B5}">
      <dgm:prSet/>
      <dgm:spPr/>
      <dgm:t>
        <a:bodyPr/>
        <a:lstStyle/>
        <a:p>
          <a:r>
            <a:rPr lang="en-US">
              <a:solidFill>
                <a:schemeClr val="tx2"/>
              </a:solidFill>
            </a:rPr>
            <a:t>Who has been left out?</a:t>
          </a:r>
        </a:p>
      </dgm:t>
    </dgm:pt>
    <dgm:pt modelId="{95269BD8-0688-45DF-B591-56251D1C2C5E}" type="parTrans" cxnId="{783EA72B-12D4-4F4D-BCD3-9EC17722F445}">
      <dgm:prSet/>
      <dgm:spPr/>
      <dgm:t>
        <a:bodyPr/>
        <a:lstStyle/>
        <a:p>
          <a:endParaRPr lang="en-US"/>
        </a:p>
      </dgm:t>
    </dgm:pt>
    <dgm:pt modelId="{1B9D47C2-A3F0-4DE0-B004-2728A3B9D13D}" type="sibTrans" cxnId="{783EA72B-12D4-4F4D-BCD3-9EC17722F445}">
      <dgm:prSet/>
      <dgm:spPr/>
      <dgm:t>
        <a:bodyPr/>
        <a:lstStyle/>
        <a:p>
          <a:endParaRPr lang="en-US"/>
        </a:p>
      </dgm:t>
    </dgm:pt>
    <dgm:pt modelId="{BF23AB53-41C7-4C89-8DA3-8917850559DE}">
      <dgm:prSet/>
      <dgm:spPr/>
      <dgm:t>
        <a:bodyPr/>
        <a:lstStyle/>
        <a:p>
          <a:r>
            <a:rPr lang="en-US">
              <a:solidFill>
                <a:schemeClr val="tx2"/>
              </a:solidFill>
            </a:rPr>
            <a:t>How can they be directly </a:t>
          </a:r>
          <a:r>
            <a:rPr lang="en-US" err="1">
              <a:solidFill>
                <a:schemeClr val="tx2"/>
              </a:solidFill>
            </a:rPr>
            <a:t>enagaged</a:t>
          </a:r>
          <a:r>
            <a:rPr lang="en-US">
              <a:solidFill>
                <a:schemeClr val="tx2"/>
              </a:solidFill>
            </a:rPr>
            <a:t>?</a:t>
          </a:r>
        </a:p>
      </dgm:t>
    </dgm:pt>
    <dgm:pt modelId="{A06E89E9-6C02-46DE-8464-CC99FD1B2BDD}" type="parTrans" cxnId="{B6372C48-175F-4609-A4B7-8A88A29D0BBF}">
      <dgm:prSet/>
      <dgm:spPr/>
      <dgm:t>
        <a:bodyPr/>
        <a:lstStyle/>
        <a:p>
          <a:endParaRPr lang="en-US"/>
        </a:p>
      </dgm:t>
    </dgm:pt>
    <dgm:pt modelId="{3B0BC8DD-CD9E-4C0D-AACE-0B6A5C535CB0}" type="sibTrans" cxnId="{B6372C48-175F-4609-A4B7-8A88A29D0BBF}">
      <dgm:prSet/>
      <dgm:spPr/>
      <dgm:t>
        <a:bodyPr/>
        <a:lstStyle/>
        <a:p>
          <a:endParaRPr lang="en-US"/>
        </a:p>
      </dgm:t>
    </dgm:pt>
    <dgm:pt modelId="{3CA1AD72-F7B1-48F1-9CF4-046F24040EF0}">
      <dgm:prSet/>
      <dgm:spPr/>
      <dgm:t>
        <a:bodyPr/>
        <a:lstStyle/>
        <a:p>
          <a:r>
            <a:rPr lang="en-US">
              <a:solidFill>
                <a:schemeClr val="tx2"/>
              </a:solidFill>
            </a:rPr>
            <a:t>How do our demands advance race, class, or gender justice?</a:t>
          </a:r>
        </a:p>
      </dgm:t>
    </dgm:pt>
    <dgm:pt modelId="{0C2A4FA0-5F81-4ABB-B1B9-0D713EC9975F}" type="parTrans" cxnId="{BA74C964-2D88-4D13-97C5-4EDF56E3E648}">
      <dgm:prSet/>
      <dgm:spPr/>
      <dgm:t>
        <a:bodyPr/>
        <a:lstStyle/>
        <a:p>
          <a:endParaRPr lang="en-US"/>
        </a:p>
      </dgm:t>
    </dgm:pt>
    <dgm:pt modelId="{C9B36607-1F8C-4C41-A6B8-15FEC00E6FBC}" type="sibTrans" cxnId="{BA74C964-2D88-4D13-97C5-4EDF56E3E648}">
      <dgm:prSet/>
      <dgm:spPr/>
      <dgm:t>
        <a:bodyPr/>
        <a:lstStyle/>
        <a:p>
          <a:endParaRPr lang="en-US"/>
        </a:p>
      </dgm:t>
    </dgm:pt>
    <dgm:pt modelId="{6D525DC9-FBE5-46ED-9C74-5241995BDFA9}" type="pres">
      <dgm:prSet presAssocID="{DAE5A8E6-CC4D-4138-A507-ED295E00E316}" presName="linear" presStyleCnt="0">
        <dgm:presLayoutVars>
          <dgm:animLvl val="lvl"/>
          <dgm:resizeHandles val="exact"/>
        </dgm:presLayoutVars>
      </dgm:prSet>
      <dgm:spPr/>
    </dgm:pt>
    <dgm:pt modelId="{70D0CEC9-08F0-46B2-AB0A-E3A8880747B5}" type="pres">
      <dgm:prSet presAssocID="{FC0C97F3-E175-4F44-9A95-9DAB0B52DE2D}" presName="parentText" presStyleLbl="node1" presStyleIdx="0" presStyleCnt="5">
        <dgm:presLayoutVars>
          <dgm:chMax val="0"/>
          <dgm:bulletEnabled val="1"/>
        </dgm:presLayoutVars>
      </dgm:prSet>
      <dgm:spPr/>
    </dgm:pt>
    <dgm:pt modelId="{11C2C049-E9C3-427B-8DF3-13A5CFF175B8}" type="pres">
      <dgm:prSet presAssocID="{532BFDF4-8E7F-4768-9A06-01463C9F5759}" presName="spacer" presStyleCnt="0"/>
      <dgm:spPr/>
    </dgm:pt>
    <dgm:pt modelId="{F6E1E5A1-EC06-4A04-8456-07A071A97AFE}" type="pres">
      <dgm:prSet presAssocID="{C3FF9E42-7B6B-4D04-8BEF-5D401759B574}" presName="parentText" presStyleLbl="node1" presStyleIdx="1" presStyleCnt="5">
        <dgm:presLayoutVars>
          <dgm:chMax val="0"/>
          <dgm:bulletEnabled val="1"/>
        </dgm:presLayoutVars>
      </dgm:prSet>
      <dgm:spPr/>
    </dgm:pt>
    <dgm:pt modelId="{3A881CBD-401B-4CC9-B4CE-0411DBDC704C}" type="pres">
      <dgm:prSet presAssocID="{F4626916-5A6F-4624-9422-25C861EEFC4F}" presName="spacer" presStyleCnt="0"/>
      <dgm:spPr/>
    </dgm:pt>
    <dgm:pt modelId="{C8EB0ACF-C8E6-4654-B8DB-46A29DFDA63E}" type="pres">
      <dgm:prSet presAssocID="{C931E8DB-10EE-4A34-AE4F-5D34C55AE2B5}" presName="parentText" presStyleLbl="node1" presStyleIdx="2" presStyleCnt="5" custLinFactY="-1417" custLinFactNeighborX="2615" custLinFactNeighborY="-100000">
        <dgm:presLayoutVars>
          <dgm:chMax val="0"/>
          <dgm:bulletEnabled val="1"/>
        </dgm:presLayoutVars>
      </dgm:prSet>
      <dgm:spPr/>
    </dgm:pt>
    <dgm:pt modelId="{4361544B-527F-46DC-A478-9CD20694B8CE}" type="pres">
      <dgm:prSet presAssocID="{1B9D47C2-A3F0-4DE0-B004-2728A3B9D13D}" presName="spacer" presStyleCnt="0"/>
      <dgm:spPr/>
    </dgm:pt>
    <dgm:pt modelId="{6498B47E-479E-4485-9910-12C6A2C4684A}" type="pres">
      <dgm:prSet presAssocID="{BF23AB53-41C7-4C89-8DA3-8917850559DE}" presName="parentText" presStyleLbl="node1" presStyleIdx="3" presStyleCnt="5">
        <dgm:presLayoutVars>
          <dgm:chMax val="0"/>
          <dgm:bulletEnabled val="1"/>
        </dgm:presLayoutVars>
      </dgm:prSet>
      <dgm:spPr/>
    </dgm:pt>
    <dgm:pt modelId="{087D0803-A8E5-4E1F-996B-0FEB42F8D8B2}" type="pres">
      <dgm:prSet presAssocID="{3B0BC8DD-CD9E-4C0D-AACE-0B6A5C535CB0}" presName="spacer" presStyleCnt="0"/>
      <dgm:spPr/>
    </dgm:pt>
    <dgm:pt modelId="{E05D7CB8-5D46-40FB-B953-345710A46EEC}" type="pres">
      <dgm:prSet presAssocID="{3CA1AD72-F7B1-48F1-9CF4-046F24040EF0}" presName="parentText" presStyleLbl="node1" presStyleIdx="4" presStyleCnt="5">
        <dgm:presLayoutVars>
          <dgm:chMax val="0"/>
          <dgm:bulletEnabled val="1"/>
        </dgm:presLayoutVars>
      </dgm:prSet>
      <dgm:spPr/>
    </dgm:pt>
  </dgm:ptLst>
  <dgm:cxnLst>
    <dgm:cxn modelId="{5752A701-F452-4C75-A281-A1C4609BBF99}" type="presOf" srcId="{BF23AB53-41C7-4C89-8DA3-8917850559DE}" destId="{6498B47E-479E-4485-9910-12C6A2C4684A}" srcOrd="0" destOrd="0" presId="urn:microsoft.com/office/officeart/2005/8/layout/vList2"/>
    <dgm:cxn modelId="{33BFC626-D4A5-4794-B79E-30DA74EA0687}" srcId="{DAE5A8E6-CC4D-4138-A507-ED295E00E316}" destId="{FC0C97F3-E175-4F44-9A95-9DAB0B52DE2D}" srcOrd="0" destOrd="0" parTransId="{F77C778C-79D1-4085-929A-558C66956D74}" sibTransId="{532BFDF4-8E7F-4768-9A06-01463C9F5759}"/>
    <dgm:cxn modelId="{783EA72B-12D4-4F4D-BCD3-9EC17722F445}" srcId="{DAE5A8E6-CC4D-4138-A507-ED295E00E316}" destId="{C931E8DB-10EE-4A34-AE4F-5D34C55AE2B5}" srcOrd="2" destOrd="0" parTransId="{95269BD8-0688-45DF-B591-56251D1C2C5E}" sibTransId="{1B9D47C2-A3F0-4DE0-B004-2728A3B9D13D}"/>
    <dgm:cxn modelId="{9903A75B-DCB3-4C64-B1A5-115C28A4467B}" type="presOf" srcId="{C3FF9E42-7B6B-4D04-8BEF-5D401759B574}" destId="{F6E1E5A1-EC06-4A04-8456-07A071A97AFE}" srcOrd="0" destOrd="0" presId="urn:microsoft.com/office/officeart/2005/8/layout/vList2"/>
    <dgm:cxn modelId="{BA74C964-2D88-4D13-97C5-4EDF56E3E648}" srcId="{DAE5A8E6-CC4D-4138-A507-ED295E00E316}" destId="{3CA1AD72-F7B1-48F1-9CF4-046F24040EF0}" srcOrd="4" destOrd="0" parTransId="{0C2A4FA0-5F81-4ABB-B1B9-0D713EC9975F}" sibTransId="{C9B36607-1F8C-4C41-A6B8-15FEC00E6FBC}"/>
    <dgm:cxn modelId="{B6372C48-175F-4609-A4B7-8A88A29D0BBF}" srcId="{DAE5A8E6-CC4D-4138-A507-ED295E00E316}" destId="{BF23AB53-41C7-4C89-8DA3-8917850559DE}" srcOrd="3" destOrd="0" parTransId="{A06E89E9-6C02-46DE-8464-CC99FD1B2BDD}" sibTransId="{3B0BC8DD-CD9E-4C0D-AACE-0B6A5C535CB0}"/>
    <dgm:cxn modelId="{9AD63F4C-88D2-4C1D-B554-F956A278AD29}" type="presOf" srcId="{DAE5A8E6-CC4D-4138-A507-ED295E00E316}" destId="{6D525DC9-FBE5-46ED-9C74-5241995BDFA9}" srcOrd="0" destOrd="0" presId="urn:microsoft.com/office/officeart/2005/8/layout/vList2"/>
    <dgm:cxn modelId="{1F26509A-4CCF-4E4D-B4EF-BBACB8CDEDA5}" type="presOf" srcId="{C931E8DB-10EE-4A34-AE4F-5D34C55AE2B5}" destId="{C8EB0ACF-C8E6-4654-B8DB-46A29DFDA63E}" srcOrd="0" destOrd="0" presId="urn:microsoft.com/office/officeart/2005/8/layout/vList2"/>
    <dgm:cxn modelId="{1166FEB0-535F-4372-AC5F-C72384639FC7}" type="presOf" srcId="{FC0C97F3-E175-4F44-9A95-9DAB0B52DE2D}" destId="{70D0CEC9-08F0-46B2-AB0A-E3A8880747B5}" srcOrd="0" destOrd="0" presId="urn:microsoft.com/office/officeart/2005/8/layout/vList2"/>
    <dgm:cxn modelId="{7183D9EE-D083-4C8D-8976-DB7A79AB487B}" type="presOf" srcId="{3CA1AD72-F7B1-48F1-9CF4-046F24040EF0}" destId="{E05D7CB8-5D46-40FB-B953-345710A46EEC}" srcOrd="0" destOrd="0" presId="urn:microsoft.com/office/officeart/2005/8/layout/vList2"/>
    <dgm:cxn modelId="{A22F96F2-82AA-46F3-9672-B2174E945A0B}" srcId="{DAE5A8E6-CC4D-4138-A507-ED295E00E316}" destId="{C3FF9E42-7B6B-4D04-8BEF-5D401759B574}" srcOrd="1" destOrd="0" parTransId="{5846D4F9-0D25-4FB7-906E-BB44477FEDE5}" sibTransId="{F4626916-5A6F-4624-9422-25C861EEFC4F}"/>
    <dgm:cxn modelId="{F1EB12BA-364D-4148-8BBD-E6D11FD0DFD6}" type="presParOf" srcId="{6D525DC9-FBE5-46ED-9C74-5241995BDFA9}" destId="{70D0CEC9-08F0-46B2-AB0A-E3A8880747B5}" srcOrd="0" destOrd="0" presId="urn:microsoft.com/office/officeart/2005/8/layout/vList2"/>
    <dgm:cxn modelId="{A417B1B4-BC2F-413B-8E9A-CCD333ED1D3A}" type="presParOf" srcId="{6D525DC9-FBE5-46ED-9C74-5241995BDFA9}" destId="{11C2C049-E9C3-427B-8DF3-13A5CFF175B8}" srcOrd="1" destOrd="0" presId="urn:microsoft.com/office/officeart/2005/8/layout/vList2"/>
    <dgm:cxn modelId="{6AA54345-3FA9-4463-9CA5-73E7318E78A0}" type="presParOf" srcId="{6D525DC9-FBE5-46ED-9C74-5241995BDFA9}" destId="{F6E1E5A1-EC06-4A04-8456-07A071A97AFE}" srcOrd="2" destOrd="0" presId="urn:microsoft.com/office/officeart/2005/8/layout/vList2"/>
    <dgm:cxn modelId="{081C119B-B9EF-4543-998B-78562F206344}" type="presParOf" srcId="{6D525DC9-FBE5-46ED-9C74-5241995BDFA9}" destId="{3A881CBD-401B-4CC9-B4CE-0411DBDC704C}" srcOrd="3" destOrd="0" presId="urn:microsoft.com/office/officeart/2005/8/layout/vList2"/>
    <dgm:cxn modelId="{298E5802-C626-4728-97EF-C3B266D8780B}" type="presParOf" srcId="{6D525DC9-FBE5-46ED-9C74-5241995BDFA9}" destId="{C8EB0ACF-C8E6-4654-B8DB-46A29DFDA63E}" srcOrd="4" destOrd="0" presId="urn:microsoft.com/office/officeart/2005/8/layout/vList2"/>
    <dgm:cxn modelId="{024362D6-E642-4FEB-AC01-946B50C64CA8}" type="presParOf" srcId="{6D525DC9-FBE5-46ED-9C74-5241995BDFA9}" destId="{4361544B-527F-46DC-A478-9CD20694B8CE}" srcOrd="5" destOrd="0" presId="urn:microsoft.com/office/officeart/2005/8/layout/vList2"/>
    <dgm:cxn modelId="{A4F01624-A8C3-4F26-8C6A-779552319971}" type="presParOf" srcId="{6D525DC9-FBE5-46ED-9C74-5241995BDFA9}" destId="{6498B47E-479E-4485-9910-12C6A2C4684A}" srcOrd="6" destOrd="0" presId="urn:microsoft.com/office/officeart/2005/8/layout/vList2"/>
    <dgm:cxn modelId="{FA88D50F-0B8B-4E51-A2FB-B5713E7A9A91}" type="presParOf" srcId="{6D525DC9-FBE5-46ED-9C74-5241995BDFA9}" destId="{087D0803-A8E5-4E1F-996B-0FEB42F8D8B2}" srcOrd="7" destOrd="0" presId="urn:microsoft.com/office/officeart/2005/8/layout/vList2"/>
    <dgm:cxn modelId="{58C8F9FB-5653-40F8-B6C7-79B4456495FF}" type="presParOf" srcId="{6D525DC9-FBE5-46ED-9C74-5241995BDFA9}" destId="{E05D7CB8-5D46-40FB-B953-345710A46EEC}"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AE5A8E6-CC4D-4138-A507-ED295E00E316}"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FC0C97F3-E175-4F44-9A95-9DAB0B52DE2D}">
      <dgm:prSet/>
      <dgm:spPr/>
      <dgm:t>
        <a:bodyPr/>
        <a:lstStyle/>
        <a:p>
          <a:r>
            <a:rPr lang="en-US" b="0">
              <a:solidFill>
                <a:schemeClr val="tx2"/>
              </a:solidFill>
            </a:rPr>
            <a:t>For each of the four organizing questions also ask:</a:t>
          </a:r>
        </a:p>
      </dgm:t>
    </dgm:pt>
    <dgm:pt modelId="{F77C778C-79D1-4085-929A-558C66956D74}" type="parTrans" cxnId="{33BFC626-D4A5-4794-B79E-30DA74EA0687}">
      <dgm:prSet/>
      <dgm:spPr/>
      <dgm:t>
        <a:bodyPr/>
        <a:lstStyle/>
        <a:p>
          <a:endParaRPr lang="en-US"/>
        </a:p>
      </dgm:t>
    </dgm:pt>
    <dgm:pt modelId="{532BFDF4-8E7F-4768-9A06-01463C9F5759}" type="sibTrans" cxnId="{33BFC626-D4A5-4794-B79E-30DA74EA0687}">
      <dgm:prSet/>
      <dgm:spPr/>
      <dgm:t>
        <a:bodyPr/>
        <a:lstStyle/>
        <a:p>
          <a:endParaRPr lang="en-US"/>
        </a:p>
      </dgm:t>
    </dgm:pt>
    <dgm:pt modelId="{C3FF9E42-7B6B-4D04-8BEF-5D401759B574}">
      <dgm:prSet/>
      <dgm:spPr/>
      <dgm:t>
        <a:bodyPr/>
        <a:lstStyle/>
        <a:p>
          <a:r>
            <a:rPr lang="en-US">
              <a:solidFill>
                <a:schemeClr val="tx2"/>
              </a:solidFill>
            </a:rPr>
            <a:t>​Who is most directly impacted? </a:t>
          </a:r>
        </a:p>
      </dgm:t>
    </dgm:pt>
    <dgm:pt modelId="{5846D4F9-0D25-4FB7-906E-BB44477FEDE5}" type="parTrans" cxnId="{A22F96F2-82AA-46F3-9672-B2174E945A0B}">
      <dgm:prSet/>
      <dgm:spPr/>
      <dgm:t>
        <a:bodyPr/>
        <a:lstStyle/>
        <a:p>
          <a:endParaRPr lang="en-US"/>
        </a:p>
      </dgm:t>
    </dgm:pt>
    <dgm:pt modelId="{F4626916-5A6F-4624-9422-25C861EEFC4F}" type="sibTrans" cxnId="{A22F96F2-82AA-46F3-9672-B2174E945A0B}">
      <dgm:prSet/>
      <dgm:spPr/>
      <dgm:t>
        <a:bodyPr/>
        <a:lstStyle/>
        <a:p>
          <a:endParaRPr lang="en-US"/>
        </a:p>
      </dgm:t>
    </dgm:pt>
    <dgm:pt modelId="{C931E8DB-10EE-4A34-AE4F-5D34C55AE2B5}">
      <dgm:prSet/>
      <dgm:spPr/>
      <dgm:t>
        <a:bodyPr/>
        <a:lstStyle/>
        <a:p>
          <a:r>
            <a:rPr lang="en-US">
              <a:solidFill>
                <a:schemeClr val="tx2"/>
              </a:solidFill>
            </a:rPr>
            <a:t>Who has been left out?</a:t>
          </a:r>
        </a:p>
      </dgm:t>
    </dgm:pt>
    <dgm:pt modelId="{95269BD8-0688-45DF-B591-56251D1C2C5E}" type="parTrans" cxnId="{783EA72B-12D4-4F4D-BCD3-9EC17722F445}">
      <dgm:prSet/>
      <dgm:spPr/>
      <dgm:t>
        <a:bodyPr/>
        <a:lstStyle/>
        <a:p>
          <a:endParaRPr lang="en-US"/>
        </a:p>
      </dgm:t>
    </dgm:pt>
    <dgm:pt modelId="{1B9D47C2-A3F0-4DE0-B004-2728A3B9D13D}" type="sibTrans" cxnId="{783EA72B-12D4-4F4D-BCD3-9EC17722F445}">
      <dgm:prSet/>
      <dgm:spPr/>
      <dgm:t>
        <a:bodyPr/>
        <a:lstStyle/>
        <a:p>
          <a:endParaRPr lang="en-US"/>
        </a:p>
      </dgm:t>
    </dgm:pt>
    <dgm:pt modelId="{BF23AB53-41C7-4C89-8DA3-8917850559DE}">
      <dgm:prSet/>
      <dgm:spPr/>
      <dgm:t>
        <a:bodyPr/>
        <a:lstStyle/>
        <a:p>
          <a:r>
            <a:rPr lang="en-US">
              <a:solidFill>
                <a:schemeClr val="tx2"/>
              </a:solidFill>
            </a:rPr>
            <a:t>How can they be directly </a:t>
          </a:r>
          <a:r>
            <a:rPr lang="en-US" err="1">
              <a:solidFill>
                <a:schemeClr val="tx2"/>
              </a:solidFill>
            </a:rPr>
            <a:t>enagaged</a:t>
          </a:r>
          <a:r>
            <a:rPr lang="en-US">
              <a:solidFill>
                <a:schemeClr val="tx2"/>
              </a:solidFill>
            </a:rPr>
            <a:t>?</a:t>
          </a:r>
        </a:p>
      </dgm:t>
    </dgm:pt>
    <dgm:pt modelId="{A06E89E9-6C02-46DE-8464-CC99FD1B2BDD}" type="parTrans" cxnId="{B6372C48-175F-4609-A4B7-8A88A29D0BBF}">
      <dgm:prSet/>
      <dgm:spPr/>
      <dgm:t>
        <a:bodyPr/>
        <a:lstStyle/>
        <a:p>
          <a:endParaRPr lang="en-US"/>
        </a:p>
      </dgm:t>
    </dgm:pt>
    <dgm:pt modelId="{3B0BC8DD-CD9E-4C0D-AACE-0B6A5C535CB0}" type="sibTrans" cxnId="{B6372C48-175F-4609-A4B7-8A88A29D0BBF}">
      <dgm:prSet/>
      <dgm:spPr/>
      <dgm:t>
        <a:bodyPr/>
        <a:lstStyle/>
        <a:p>
          <a:endParaRPr lang="en-US"/>
        </a:p>
      </dgm:t>
    </dgm:pt>
    <dgm:pt modelId="{3CA1AD72-F7B1-48F1-9CF4-046F24040EF0}">
      <dgm:prSet/>
      <dgm:spPr/>
      <dgm:t>
        <a:bodyPr/>
        <a:lstStyle/>
        <a:p>
          <a:r>
            <a:rPr lang="en-US">
              <a:solidFill>
                <a:schemeClr val="tx2"/>
              </a:solidFill>
            </a:rPr>
            <a:t>How do our demands advance race, class, or gender justice?</a:t>
          </a:r>
        </a:p>
      </dgm:t>
    </dgm:pt>
    <dgm:pt modelId="{0C2A4FA0-5F81-4ABB-B1B9-0D713EC9975F}" type="parTrans" cxnId="{BA74C964-2D88-4D13-97C5-4EDF56E3E648}">
      <dgm:prSet/>
      <dgm:spPr/>
      <dgm:t>
        <a:bodyPr/>
        <a:lstStyle/>
        <a:p>
          <a:endParaRPr lang="en-US"/>
        </a:p>
      </dgm:t>
    </dgm:pt>
    <dgm:pt modelId="{C9B36607-1F8C-4C41-A6B8-15FEC00E6FBC}" type="sibTrans" cxnId="{BA74C964-2D88-4D13-97C5-4EDF56E3E648}">
      <dgm:prSet/>
      <dgm:spPr/>
      <dgm:t>
        <a:bodyPr/>
        <a:lstStyle/>
        <a:p>
          <a:endParaRPr lang="en-US"/>
        </a:p>
      </dgm:t>
    </dgm:pt>
    <dgm:pt modelId="{6D525DC9-FBE5-46ED-9C74-5241995BDFA9}" type="pres">
      <dgm:prSet presAssocID="{DAE5A8E6-CC4D-4138-A507-ED295E00E316}" presName="linear" presStyleCnt="0">
        <dgm:presLayoutVars>
          <dgm:animLvl val="lvl"/>
          <dgm:resizeHandles val="exact"/>
        </dgm:presLayoutVars>
      </dgm:prSet>
      <dgm:spPr/>
    </dgm:pt>
    <dgm:pt modelId="{70D0CEC9-08F0-46B2-AB0A-E3A8880747B5}" type="pres">
      <dgm:prSet presAssocID="{FC0C97F3-E175-4F44-9A95-9DAB0B52DE2D}" presName="parentText" presStyleLbl="node1" presStyleIdx="0" presStyleCnt="5">
        <dgm:presLayoutVars>
          <dgm:chMax val="0"/>
          <dgm:bulletEnabled val="1"/>
        </dgm:presLayoutVars>
      </dgm:prSet>
      <dgm:spPr/>
    </dgm:pt>
    <dgm:pt modelId="{11C2C049-E9C3-427B-8DF3-13A5CFF175B8}" type="pres">
      <dgm:prSet presAssocID="{532BFDF4-8E7F-4768-9A06-01463C9F5759}" presName="spacer" presStyleCnt="0"/>
      <dgm:spPr/>
    </dgm:pt>
    <dgm:pt modelId="{F6E1E5A1-EC06-4A04-8456-07A071A97AFE}" type="pres">
      <dgm:prSet presAssocID="{C3FF9E42-7B6B-4D04-8BEF-5D401759B574}" presName="parentText" presStyleLbl="node1" presStyleIdx="1" presStyleCnt="5">
        <dgm:presLayoutVars>
          <dgm:chMax val="0"/>
          <dgm:bulletEnabled val="1"/>
        </dgm:presLayoutVars>
      </dgm:prSet>
      <dgm:spPr/>
    </dgm:pt>
    <dgm:pt modelId="{3A881CBD-401B-4CC9-B4CE-0411DBDC704C}" type="pres">
      <dgm:prSet presAssocID="{F4626916-5A6F-4624-9422-25C861EEFC4F}" presName="spacer" presStyleCnt="0"/>
      <dgm:spPr/>
    </dgm:pt>
    <dgm:pt modelId="{C8EB0ACF-C8E6-4654-B8DB-46A29DFDA63E}" type="pres">
      <dgm:prSet presAssocID="{C931E8DB-10EE-4A34-AE4F-5D34C55AE2B5}" presName="parentText" presStyleLbl="node1" presStyleIdx="2" presStyleCnt="5" custLinFactY="-1417" custLinFactNeighborX="2615" custLinFactNeighborY="-100000">
        <dgm:presLayoutVars>
          <dgm:chMax val="0"/>
          <dgm:bulletEnabled val="1"/>
        </dgm:presLayoutVars>
      </dgm:prSet>
      <dgm:spPr/>
    </dgm:pt>
    <dgm:pt modelId="{4361544B-527F-46DC-A478-9CD20694B8CE}" type="pres">
      <dgm:prSet presAssocID="{1B9D47C2-A3F0-4DE0-B004-2728A3B9D13D}" presName="spacer" presStyleCnt="0"/>
      <dgm:spPr/>
    </dgm:pt>
    <dgm:pt modelId="{6498B47E-479E-4485-9910-12C6A2C4684A}" type="pres">
      <dgm:prSet presAssocID="{BF23AB53-41C7-4C89-8DA3-8917850559DE}" presName="parentText" presStyleLbl="node1" presStyleIdx="3" presStyleCnt="5">
        <dgm:presLayoutVars>
          <dgm:chMax val="0"/>
          <dgm:bulletEnabled val="1"/>
        </dgm:presLayoutVars>
      </dgm:prSet>
      <dgm:spPr/>
    </dgm:pt>
    <dgm:pt modelId="{087D0803-A8E5-4E1F-996B-0FEB42F8D8B2}" type="pres">
      <dgm:prSet presAssocID="{3B0BC8DD-CD9E-4C0D-AACE-0B6A5C535CB0}" presName="spacer" presStyleCnt="0"/>
      <dgm:spPr/>
    </dgm:pt>
    <dgm:pt modelId="{E05D7CB8-5D46-40FB-B953-345710A46EEC}" type="pres">
      <dgm:prSet presAssocID="{3CA1AD72-F7B1-48F1-9CF4-046F24040EF0}" presName="parentText" presStyleLbl="node1" presStyleIdx="4" presStyleCnt="5">
        <dgm:presLayoutVars>
          <dgm:chMax val="0"/>
          <dgm:bulletEnabled val="1"/>
        </dgm:presLayoutVars>
      </dgm:prSet>
      <dgm:spPr/>
    </dgm:pt>
  </dgm:ptLst>
  <dgm:cxnLst>
    <dgm:cxn modelId="{5752A701-F452-4C75-A281-A1C4609BBF99}" type="presOf" srcId="{BF23AB53-41C7-4C89-8DA3-8917850559DE}" destId="{6498B47E-479E-4485-9910-12C6A2C4684A}" srcOrd="0" destOrd="0" presId="urn:microsoft.com/office/officeart/2005/8/layout/vList2"/>
    <dgm:cxn modelId="{33BFC626-D4A5-4794-B79E-30DA74EA0687}" srcId="{DAE5A8E6-CC4D-4138-A507-ED295E00E316}" destId="{FC0C97F3-E175-4F44-9A95-9DAB0B52DE2D}" srcOrd="0" destOrd="0" parTransId="{F77C778C-79D1-4085-929A-558C66956D74}" sibTransId="{532BFDF4-8E7F-4768-9A06-01463C9F5759}"/>
    <dgm:cxn modelId="{783EA72B-12D4-4F4D-BCD3-9EC17722F445}" srcId="{DAE5A8E6-CC4D-4138-A507-ED295E00E316}" destId="{C931E8DB-10EE-4A34-AE4F-5D34C55AE2B5}" srcOrd="2" destOrd="0" parTransId="{95269BD8-0688-45DF-B591-56251D1C2C5E}" sibTransId="{1B9D47C2-A3F0-4DE0-B004-2728A3B9D13D}"/>
    <dgm:cxn modelId="{9903A75B-DCB3-4C64-B1A5-115C28A4467B}" type="presOf" srcId="{C3FF9E42-7B6B-4D04-8BEF-5D401759B574}" destId="{F6E1E5A1-EC06-4A04-8456-07A071A97AFE}" srcOrd="0" destOrd="0" presId="urn:microsoft.com/office/officeart/2005/8/layout/vList2"/>
    <dgm:cxn modelId="{BA74C964-2D88-4D13-97C5-4EDF56E3E648}" srcId="{DAE5A8E6-CC4D-4138-A507-ED295E00E316}" destId="{3CA1AD72-F7B1-48F1-9CF4-046F24040EF0}" srcOrd="4" destOrd="0" parTransId="{0C2A4FA0-5F81-4ABB-B1B9-0D713EC9975F}" sibTransId="{C9B36607-1F8C-4C41-A6B8-15FEC00E6FBC}"/>
    <dgm:cxn modelId="{B6372C48-175F-4609-A4B7-8A88A29D0BBF}" srcId="{DAE5A8E6-CC4D-4138-A507-ED295E00E316}" destId="{BF23AB53-41C7-4C89-8DA3-8917850559DE}" srcOrd="3" destOrd="0" parTransId="{A06E89E9-6C02-46DE-8464-CC99FD1B2BDD}" sibTransId="{3B0BC8DD-CD9E-4C0D-AACE-0B6A5C535CB0}"/>
    <dgm:cxn modelId="{9AD63F4C-88D2-4C1D-B554-F956A278AD29}" type="presOf" srcId="{DAE5A8E6-CC4D-4138-A507-ED295E00E316}" destId="{6D525DC9-FBE5-46ED-9C74-5241995BDFA9}" srcOrd="0" destOrd="0" presId="urn:microsoft.com/office/officeart/2005/8/layout/vList2"/>
    <dgm:cxn modelId="{1F26509A-4CCF-4E4D-B4EF-BBACB8CDEDA5}" type="presOf" srcId="{C931E8DB-10EE-4A34-AE4F-5D34C55AE2B5}" destId="{C8EB0ACF-C8E6-4654-B8DB-46A29DFDA63E}" srcOrd="0" destOrd="0" presId="urn:microsoft.com/office/officeart/2005/8/layout/vList2"/>
    <dgm:cxn modelId="{1166FEB0-535F-4372-AC5F-C72384639FC7}" type="presOf" srcId="{FC0C97F3-E175-4F44-9A95-9DAB0B52DE2D}" destId="{70D0CEC9-08F0-46B2-AB0A-E3A8880747B5}" srcOrd="0" destOrd="0" presId="urn:microsoft.com/office/officeart/2005/8/layout/vList2"/>
    <dgm:cxn modelId="{7183D9EE-D083-4C8D-8976-DB7A79AB487B}" type="presOf" srcId="{3CA1AD72-F7B1-48F1-9CF4-046F24040EF0}" destId="{E05D7CB8-5D46-40FB-B953-345710A46EEC}" srcOrd="0" destOrd="0" presId="urn:microsoft.com/office/officeart/2005/8/layout/vList2"/>
    <dgm:cxn modelId="{A22F96F2-82AA-46F3-9672-B2174E945A0B}" srcId="{DAE5A8E6-CC4D-4138-A507-ED295E00E316}" destId="{C3FF9E42-7B6B-4D04-8BEF-5D401759B574}" srcOrd="1" destOrd="0" parTransId="{5846D4F9-0D25-4FB7-906E-BB44477FEDE5}" sibTransId="{F4626916-5A6F-4624-9422-25C861EEFC4F}"/>
    <dgm:cxn modelId="{F1EB12BA-364D-4148-8BBD-E6D11FD0DFD6}" type="presParOf" srcId="{6D525DC9-FBE5-46ED-9C74-5241995BDFA9}" destId="{70D0CEC9-08F0-46B2-AB0A-E3A8880747B5}" srcOrd="0" destOrd="0" presId="urn:microsoft.com/office/officeart/2005/8/layout/vList2"/>
    <dgm:cxn modelId="{A417B1B4-BC2F-413B-8E9A-CCD333ED1D3A}" type="presParOf" srcId="{6D525DC9-FBE5-46ED-9C74-5241995BDFA9}" destId="{11C2C049-E9C3-427B-8DF3-13A5CFF175B8}" srcOrd="1" destOrd="0" presId="urn:microsoft.com/office/officeart/2005/8/layout/vList2"/>
    <dgm:cxn modelId="{6AA54345-3FA9-4463-9CA5-73E7318E78A0}" type="presParOf" srcId="{6D525DC9-FBE5-46ED-9C74-5241995BDFA9}" destId="{F6E1E5A1-EC06-4A04-8456-07A071A97AFE}" srcOrd="2" destOrd="0" presId="urn:microsoft.com/office/officeart/2005/8/layout/vList2"/>
    <dgm:cxn modelId="{081C119B-B9EF-4543-998B-78562F206344}" type="presParOf" srcId="{6D525DC9-FBE5-46ED-9C74-5241995BDFA9}" destId="{3A881CBD-401B-4CC9-B4CE-0411DBDC704C}" srcOrd="3" destOrd="0" presId="urn:microsoft.com/office/officeart/2005/8/layout/vList2"/>
    <dgm:cxn modelId="{298E5802-C626-4728-97EF-C3B266D8780B}" type="presParOf" srcId="{6D525DC9-FBE5-46ED-9C74-5241995BDFA9}" destId="{C8EB0ACF-C8E6-4654-B8DB-46A29DFDA63E}" srcOrd="4" destOrd="0" presId="urn:microsoft.com/office/officeart/2005/8/layout/vList2"/>
    <dgm:cxn modelId="{024362D6-E642-4FEB-AC01-946B50C64CA8}" type="presParOf" srcId="{6D525DC9-FBE5-46ED-9C74-5241995BDFA9}" destId="{4361544B-527F-46DC-A478-9CD20694B8CE}" srcOrd="5" destOrd="0" presId="urn:microsoft.com/office/officeart/2005/8/layout/vList2"/>
    <dgm:cxn modelId="{A4F01624-A8C3-4F26-8C6A-779552319971}" type="presParOf" srcId="{6D525DC9-FBE5-46ED-9C74-5241995BDFA9}" destId="{6498B47E-479E-4485-9910-12C6A2C4684A}" srcOrd="6" destOrd="0" presId="urn:microsoft.com/office/officeart/2005/8/layout/vList2"/>
    <dgm:cxn modelId="{FA88D50F-0B8B-4E51-A2FB-B5713E7A9A91}" type="presParOf" srcId="{6D525DC9-FBE5-46ED-9C74-5241995BDFA9}" destId="{087D0803-A8E5-4E1F-996B-0FEB42F8D8B2}" srcOrd="7" destOrd="0" presId="urn:microsoft.com/office/officeart/2005/8/layout/vList2"/>
    <dgm:cxn modelId="{58C8F9FB-5653-40F8-B6C7-79B4456495FF}" type="presParOf" srcId="{6D525DC9-FBE5-46ED-9C74-5241995BDFA9}" destId="{E05D7CB8-5D46-40FB-B953-345710A46EEC}"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D0090D-7C77-495D-998F-2E05AD75B9F8}">
      <dsp:nvSpPr>
        <dsp:cNvPr id="0" name=""/>
        <dsp:cNvSpPr/>
      </dsp:nvSpPr>
      <dsp:spPr>
        <a:xfrm>
          <a:off x="3900390" y="618"/>
          <a:ext cx="2184227" cy="141974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Social Justice</a:t>
          </a:r>
        </a:p>
      </dsp:txBody>
      <dsp:txXfrm>
        <a:off x="3969696" y="69924"/>
        <a:ext cx="2045615" cy="1281136"/>
      </dsp:txXfrm>
    </dsp:sp>
    <dsp:sp modelId="{E6D75866-A70A-4597-BA8B-0426EB809E55}">
      <dsp:nvSpPr>
        <dsp:cNvPr id="0" name=""/>
        <dsp:cNvSpPr/>
      </dsp:nvSpPr>
      <dsp:spPr>
        <a:xfrm>
          <a:off x="2647627" y="710492"/>
          <a:ext cx="4689754" cy="4689754"/>
        </a:xfrm>
        <a:custGeom>
          <a:avLst/>
          <a:gdLst/>
          <a:ahLst/>
          <a:cxnLst/>
          <a:rect l="0" t="0" r="0" b="0"/>
          <a:pathLst>
            <a:path>
              <a:moveTo>
                <a:pt x="3452713" y="278201"/>
              </a:moveTo>
              <a:arcTo wR="2344877" hR="2344877" stAng="17891606" swAng="262498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883FF2A5-2498-4B40-8072-21D8E3B99499}">
      <dsp:nvSpPr>
        <dsp:cNvPr id="0" name=""/>
        <dsp:cNvSpPr/>
      </dsp:nvSpPr>
      <dsp:spPr>
        <a:xfrm>
          <a:off x="6245267" y="2345495"/>
          <a:ext cx="2184227" cy="141974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Internal Organizing</a:t>
          </a:r>
        </a:p>
      </dsp:txBody>
      <dsp:txXfrm>
        <a:off x="6314573" y="2414801"/>
        <a:ext cx="2045615" cy="1281136"/>
      </dsp:txXfrm>
    </dsp:sp>
    <dsp:sp modelId="{C21462B0-ACC9-4821-9951-BBA4C854A628}">
      <dsp:nvSpPr>
        <dsp:cNvPr id="0" name=""/>
        <dsp:cNvSpPr/>
      </dsp:nvSpPr>
      <dsp:spPr>
        <a:xfrm>
          <a:off x="2647627" y="710492"/>
          <a:ext cx="4689754" cy="4689754"/>
        </a:xfrm>
        <a:custGeom>
          <a:avLst/>
          <a:gdLst/>
          <a:ahLst/>
          <a:cxnLst/>
          <a:rect l="0" t="0" r="0" b="0"/>
          <a:pathLst>
            <a:path>
              <a:moveTo>
                <a:pt x="4574267" y="3071698"/>
              </a:moveTo>
              <a:arcTo wR="2344877" hR="2344877" stAng="1083414" swAng="262498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957EF8EA-4DD5-4FD5-B640-2C5119BDD429}">
      <dsp:nvSpPr>
        <dsp:cNvPr id="0" name=""/>
        <dsp:cNvSpPr/>
      </dsp:nvSpPr>
      <dsp:spPr>
        <a:xfrm>
          <a:off x="3900390" y="4690372"/>
          <a:ext cx="2184227" cy="141974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Living Wage Data</a:t>
          </a:r>
        </a:p>
      </dsp:txBody>
      <dsp:txXfrm>
        <a:off x="3969696" y="4759678"/>
        <a:ext cx="2045615" cy="1281136"/>
      </dsp:txXfrm>
    </dsp:sp>
    <dsp:sp modelId="{E9266910-09FA-4FB5-A401-5192758A0CCC}">
      <dsp:nvSpPr>
        <dsp:cNvPr id="0" name=""/>
        <dsp:cNvSpPr/>
      </dsp:nvSpPr>
      <dsp:spPr>
        <a:xfrm>
          <a:off x="2647627" y="710492"/>
          <a:ext cx="4689754" cy="4689754"/>
        </a:xfrm>
        <a:custGeom>
          <a:avLst/>
          <a:gdLst/>
          <a:ahLst/>
          <a:cxnLst/>
          <a:rect l="0" t="0" r="0" b="0"/>
          <a:pathLst>
            <a:path>
              <a:moveTo>
                <a:pt x="1237040" y="4411552"/>
              </a:moveTo>
              <a:arcTo wR="2344877" hR="2344877" stAng="7091606" swAng="262498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B85000B3-A5FF-417A-8EDF-604E2A46070C}">
      <dsp:nvSpPr>
        <dsp:cNvPr id="0" name=""/>
        <dsp:cNvSpPr/>
      </dsp:nvSpPr>
      <dsp:spPr>
        <a:xfrm>
          <a:off x="1555546" y="2345495"/>
          <a:ext cx="2184162" cy="141974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External Organizing</a:t>
          </a:r>
        </a:p>
      </dsp:txBody>
      <dsp:txXfrm>
        <a:off x="1624852" y="2414801"/>
        <a:ext cx="2045550" cy="1281136"/>
      </dsp:txXfrm>
    </dsp:sp>
    <dsp:sp modelId="{DFA7977D-82C3-4FFB-9F78-BF90AAF997A0}">
      <dsp:nvSpPr>
        <dsp:cNvPr id="0" name=""/>
        <dsp:cNvSpPr/>
      </dsp:nvSpPr>
      <dsp:spPr>
        <a:xfrm>
          <a:off x="2647627" y="710492"/>
          <a:ext cx="4689754" cy="4689754"/>
        </a:xfrm>
        <a:custGeom>
          <a:avLst/>
          <a:gdLst/>
          <a:ahLst/>
          <a:cxnLst/>
          <a:rect l="0" t="0" r="0" b="0"/>
          <a:pathLst>
            <a:path>
              <a:moveTo>
                <a:pt x="115487" y="1618056"/>
              </a:moveTo>
              <a:arcTo wR="2344877" hR="2344877" stAng="11883414" swAng="262498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7FC27C-063F-4E24-90AC-5E40715FB2C5}">
      <dsp:nvSpPr>
        <dsp:cNvPr id="0" name=""/>
        <dsp:cNvSpPr/>
      </dsp:nvSpPr>
      <dsp:spPr>
        <a:xfrm>
          <a:off x="0" y="694"/>
          <a:ext cx="6195986" cy="1625203"/>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519012-F53C-49C2-80EF-35EC2E36BD75}">
      <dsp:nvSpPr>
        <dsp:cNvPr id="0" name=""/>
        <dsp:cNvSpPr/>
      </dsp:nvSpPr>
      <dsp:spPr>
        <a:xfrm>
          <a:off x="491623" y="366365"/>
          <a:ext cx="893861" cy="89386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07C9AF-5871-4FE4-8A33-3EE0A3C01529}">
      <dsp:nvSpPr>
        <dsp:cNvPr id="0" name=""/>
        <dsp:cNvSpPr/>
      </dsp:nvSpPr>
      <dsp:spPr>
        <a:xfrm>
          <a:off x="1877109" y="694"/>
          <a:ext cx="4318876" cy="1625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001" tIns="172001" rIns="172001" bIns="172001" numCol="1" spcCol="1270" anchor="ctr" anchorCtr="0">
          <a:noAutofit/>
        </a:bodyPr>
        <a:lstStyle/>
        <a:p>
          <a:pPr marL="0" lvl="0" indent="0" algn="l" defTabSz="844550" rtl="0">
            <a:lnSpc>
              <a:spcPct val="100000"/>
            </a:lnSpc>
            <a:spcBef>
              <a:spcPct val="0"/>
            </a:spcBef>
            <a:spcAft>
              <a:spcPct val="35000"/>
            </a:spcAft>
            <a:buNone/>
          </a:pPr>
          <a:r>
            <a:rPr lang="en-US" sz="1900" kern="1200"/>
            <a:t>Crisis: Board announced </a:t>
          </a:r>
          <a:r>
            <a:rPr lang="en-US" sz="1900" kern="1200">
              <a:latin typeface="Euphemia"/>
            </a:rPr>
            <a:t>cut </a:t>
          </a:r>
          <a:r>
            <a:rPr lang="en-US" sz="1900" kern="1200"/>
            <a:t>(</a:t>
          </a:r>
          <a:r>
            <a:rPr lang="en-US" sz="1900" kern="1200">
              <a:latin typeface="Euphemia"/>
            </a:rPr>
            <a:t>outsource bus drivers, custodial, food service jobs, cut paraeducator hours).</a:t>
          </a:r>
          <a:endParaRPr lang="en-US" sz="1900" kern="1200"/>
        </a:p>
      </dsp:txBody>
      <dsp:txXfrm>
        <a:off x="1877109" y="694"/>
        <a:ext cx="4318876" cy="1625203"/>
      </dsp:txXfrm>
    </dsp:sp>
    <dsp:sp modelId="{4BC20E09-9C12-4712-92BA-27AC8F414788}">
      <dsp:nvSpPr>
        <dsp:cNvPr id="0" name=""/>
        <dsp:cNvSpPr/>
      </dsp:nvSpPr>
      <dsp:spPr>
        <a:xfrm>
          <a:off x="0" y="2032198"/>
          <a:ext cx="6195986" cy="1625203"/>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59B9B9-6E58-428A-BB8F-54EFACB8E762}">
      <dsp:nvSpPr>
        <dsp:cNvPr id="0" name=""/>
        <dsp:cNvSpPr/>
      </dsp:nvSpPr>
      <dsp:spPr>
        <a:xfrm>
          <a:off x="491623" y="2397869"/>
          <a:ext cx="893861" cy="89386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F5E3D3-5E03-4068-9D7E-55C2E0D863FE}">
      <dsp:nvSpPr>
        <dsp:cNvPr id="0" name=""/>
        <dsp:cNvSpPr/>
      </dsp:nvSpPr>
      <dsp:spPr>
        <a:xfrm>
          <a:off x="1877109" y="2032198"/>
          <a:ext cx="4318876" cy="1625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001" tIns="172001" rIns="172001" bIns="172001" numCol="1" spcCol="1270" anchor="ctr" anchorCtr="0">
          <a:noAutofit/>
        </a:bodyPr>
        <a:lstStyle/>
        <a:p>
          <a:pPr marL="0" lvl="0" indent="0" algn="l" defTabSz="844550" rtl="0">
            <a:lnSpc>
              <a:spcPct val="100000"/>
            </a:lnSpc>
            <a:spcBef>
              <a:spcPct val="0"/>
            </a:spcBef>
            <a:spcAft>
              <a:spcPct val="35000"/>
            </a:spcAft>
            <a:buNone/>
          </a:pPr>
          <a:r>
            <a:rPr lang="en-US" sz="1900" kern="1200"/>
            <a:t>Union’s Shift: From</a:t>
          </a:r>
          <a:r>
            <a:rPr lang="en-US" sz="1900" kern="1200">
              <a:latin typeface="Euphemia"/>
            </a:rPr>
            <a:t> service unionism </a:t>
          </a:r>
          <a:r>
            <a:rPr lang="en-US" sz="1900" kern="1200"/>
            <a:t>→ </a:t>
          </a:r>
          <a:r>
            <a:rPr lang="en-US" sz="1900" kern="1200">
              <a:latin typeface="Euphemia"/>
            </a:rPr>
            <a:t>organizing for the Common Good.</a:t>
          </a:r>
          <a:endParaRPr lang="en-US" sz="1900" kern="1200"/>
        </a:p>
      </dsp:txBody>
      <dsp:txXfrm>
        <a:off x="1877109" y="2032198"/>
        <a:ext cx="4318876" cy="1625203"/>
      </dsp:txXfrm>
    </dsp:sp>
    <dsp:sp modelId="{4C3780A6-5D78-4577-8CAC-4907DA624E62}">
      <dsp:nvSpPr>
        <dsp:cNvPr id="0" name=""/>
        <dsp:cNvSpPr/>
      </dsp:nvSpPr>
      <dsp:spPr>
        <a:xfrm>
          <a:off x="0" y="4063702"/>
          <a:ext cx="6195986" cy="1625203"/>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5E2ADF-9E9C-42EC-AF9A-018D11538463}">
      <dsp:nvSpPr>
        <dsp:cNvPr id="0" name=""/>
        <dsp:cNvSpPr/>
      </dsp:nvSpPr>
      <dsp:spPr>
        <a:xfrm>
          <a:off x="491623" y="4429373"/>
          <a:ext cx="893861" cy="89386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B48B56-0827-4AD4-BAC2-99A067D24BCD}">
      <dsp:nvSpPr>
        <dsp:cNvPr id="0" name=""/>
        <dsp:cNvSpPr/>
      </dsp:nvSpPr>
      <dsp:spPr>
        <a:xfrm>
          <a:off x="1877109" y="4063702"/>
          <a:ext cx="4318876" cy="16252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001" tIns="172001" rIns="172001" bIns="172001" numCol="1" spcCol="1270" anchor="ctr" anchorCtr="0">
          <a:noAutofit/>
        </a:bodyPr>
        <a:lstStyle/>
        <a:p>
          <a:pPr marL="0" lvl="0" indent="0" algn="l" defTabSz="844550">
            <a:lnSpc>
              <a:spcPct val="100000"/>
            </a:lnSpc>
            <a:spcBef>
              <a:spcPct val="0"/>
            </a:spcBef>
            <a:spcAft>
              <a:spcPct val="35000"/>
            </a:spcAft>
            <a:buNone/>
          </a:pPr>
          <a:r>
            <a:rPr lang="en-US" sz="1900" kern="1200"/>
            <a:t>Victory </a:t>
          </a:r>
          <a:r>
            <a:rPr lang="en-US" sz="1900" kern="1200">
              <a:latin typeface="Euphemia"/>
            </a:rPr>
            <a:t>Metric</a:t>
          </a:r>
          <a:r>
            <a:rPr lang="en-US" sz="1900" kern="1200"/>
            <a:t>: </a:t>
          </a:r>
          <a:r>
            <a:rPr lang="en-US" sz="1900" kern="1200">
              <a:latin typeface="Euphemia"/>
            </a:rPr>
            <a:t>6,200</a:t>
          </a:r>
          <a:r>
            <a:rPr lang="en-US" sz="1900" kern="1200"/>
            <a:t> public pledges.</a:t>
          </a:r>
        </a:p>
      </dsp:txBody>
      <dsp:txXfrm>
        <a:off x="1877109" y="4063702"/>
        <a:ext cx="4318876" cy="16252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EE6E5D-2454-4410-BE80-EA7E3B2C7670}">
      <dsp:nvSpPr>
        <dsp:cNvPr id="0" name=""/>
        <dsp:cNvSpPr/>
      </dsp:nvSpPr>
      <dsp:spPr>
        <a:xfrm>
          <a:off x="2810" y="2127828"/>
          <a:ext cx="3423979" cy="1369591"/>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Internal Unity</a:t>
          </a:r>
        </a:p>
      </dsp:txBody>
      <dsp:txXfrm>
        <a:off x="687606" y="2127828"/>
        <a:ext cx="2054388" cy="1369591"/>
      </dsp:txXfrm>
    </dsp:sp>
    <dsp:sp modelId="{D899560C-F540-4070-82E8-ABC8219FB6E8}">
      <dsp:nvSpPr>
        <dsp:cNvPr id="0" name=""/>
        <dsp:cNvSpPr/>
      </dsp:nvSpPr>
      <dsp:spPr>
        <a:xfrm>
          <a:off x="3084391" y="2127828"/>
          <a:ext cx="3423979" cy="1369591"/>
        </a:xfrm>
        <a:prstGeom prst="chevron">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External Coalition</a:t>
          </a:r>
        </a:p>
      </dsp:txBody>
      <dsp:txXfrm>
        <a:off x="3769187" y="2127828"/>
        <a:ext cx="2054388" cy="1369591"/>
      </dsp:txXfrm>
    </dsp:sp>
    <dsp:sp modelId="{91B3DAAE-455A-492A-AF71-BA0E6AE7B3F2}">
      <dsp:nvSpPr>
        <dsp:cNvPr id="0" name=""/>
        <dsp:cNvSpPr/>
      </dsp:nvSpPr>
      <dsp:spPr>
        <a:xfrm>
          <a:off x="6165973" y="2127828"/>
          <a:ext cx="3423979" cy="1369591"/>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Victory</a:t>
          </a:r>
        </a:p>
      </dsp:txBody>
      <dsp:txXfrm>
        <a:off x="6850769" y="2127828"/>
        <a:ext cx="2054388" cy="13695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8B448A-DD35-478F-B611-483018AA15EC}">
      <dsp:nvSpPr>
        <dsp:cNvPr id="0" name=""/>
        <dsp:cNvSpPr/>
      </dsp:nvSpPr>
      <dsp:spPr>
        <a:xfrm>
          <a:off x="1444318" y="298380"/>
          <a:ext cx="3349461" cy="3349461"/>
        </a:xfrm>
        <a:prstGeom prst="blockArc">
          <a:avLst>
            <a:gd name="adj1" fmla="val 14040000"/>
            <a:gd name="adj2" fmla="val 16200000"/>
            <a:gd name="adj3" fmla="val 2755"/>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66DF012-DD67-4152-8159-0EDC5A3A07A7}">
      <dsp:nvSpPr>
        <dsp:cNvPr id="0" name=""/>
        <dsp:cNvSpPr/>
      </dsp:nvSpPr>
      <dsp:spPr>
        <a:xfrm>
          <a:off x="1444318" y="298380"/>
          <a:ext cx="3349461" cy="3349461"/>
        </a:xfrm>
        <a:prstGeom prst="blockArc">
          <a:avLst>
            <a:gd name="adj1" fmla="val 11880000"/>
            <a:gd name="adj2" fmla="val 14040000"/>
            <a:gd name="adj3" fmla="val 2755"/>
          </a:avLst>
        </a:prstGeom>
        <a:solidFill>
          <a:schemeClr val="accent5">
            <a:hueOff val="-17317612"/>
            <a:satOff val="-17990"/>
            <a:lumOff val="52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AA1D824-53B2-43FB-9841-ECD8371AD2B8}">
      <dsp:nvSpPr>
        <dsp:cNvPr id="0" name=""/>
        <dsp:cNvSpPr/>
      </dsp:nvSpPr>
      <dsp:spPr>
        <a:xfrm>
          <a:off x="1444318" y="298380"/>
          <a:ext cx="3349461" cy="3349461"/>
        </a:xfrm>
        <a:prstGeom prst="blockArc">
          <a:avLst>
            <a:gd name="adj1" fmla="val 9720000"/>
            <a:gd name="adj2" fmla="val 11880000"/>
            <a:gd name="adj3" fmla="val 2755"/>
          </a:avLst>
        </a:prstGeom>
        <a:solidFill>
          <a:schemeClr val="accent5">
            <a:hueOff val="-15152911"/>
            <a:satOff val="-15741"/>
            <a:lumOff val="457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03D5C66-3C04-4206-92E2-339E7952FA40}">
      <dsp:nvSpPr>
        <dsp:cNvPr id="0" name=""/>
        <dsp:cNvSpPr/>
      </dsp:nvSpPr>
      <dsp:spPr>
        <a:xfrm>
          <a:off x="1444318" y="298380"/>
          <a:ext cx="3349461" cy="3349461"/>
        </a:xfrm>
        <a:prstGeom prst="blockArc">
          <a:avLst>
            <a:gd name="adj1" fmla="val 7560000"/>
            <a:gd name="adj2" fmla="val 9720000"/>
            <a:gd name="adj3" fmla="val 2755"/>
          </a:avLst>
        </a:prstGeom>
        <a:solidFill>
          <a:schemeClr val="accent5">
            <a:hueOff val="-12988209"/>
            <a:satOff val="-13493"/>
            <a:lumOff val="39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15469C4-BCCA-472E-AE26-876A02BD294C}">
      <dsp:nvSpPr>
        <dsp:cNvPr id="0" name=""/>
        <dsp:cNvSpPr/>
      </dsp:nvSpPr>
      <dsp:spPr>
        <a:xfrm>
          <a:off x="1444318" y="298380"/>
          <a:ext cx="3349461" cy="3349461"/>
        </a:xfrm>
        <a:prstGeom prst="blockArc">
          <a:avLst>
            <a:gd name="adj1" fmla="val 5400000"/>
            <a:gd name="adj2" fmla="val 7560000"/>
            <a:gd name="adj3" fmla="val 2755"/>
          </a:avLst>
        </a:prstGeom>
        <a:solidFill>
          <a:schemeClr val="accent5">
            <a:hueOff val="-10823508"/>
            <a:satOff val="-11244"/>
            <a:lumOff val="326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69924A0-DCAE-43C2-897C-D02A6E5EC5F6}">
      <dsp:nvSpPr>
        <dsp:cNvPr id="0" name=""/>
        <dsp:cNvSpPr/>
      </dsp:nvSpPr>
      <dsp:spPr>
        <a:xfrm>
          <a:off x="1444318" y="298380"/>
          <a:ext cx="3349461" cy="3349461"/>
        </a:xfrm>
        <a:prstGeom prst="blockArc">
          <a:avLst>
            <a:gd name="adj1" fmla="val 3240000"/>
            <a:gd name="adj2" fmla="val 5400000"/>
            <a:gd name="adj3" fmla="val 2755"/>
          </a:avLst>
        </a:prstGeom>
        <a:solidFill>
          <a:schemeClr val="accent5">
            <a:hueOff val="-8658806"/>
            <a:satOff val="-8995"/>
            <a:lumOff val="261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95D9C7-B6B2-45E1-BEFA-876649600B64}">
      <dsp:nvSpPr>
        <dsp:cNvPr id="0" name=""/>
        <dsp:cNvSpPr/>
      </dsp:nvSpPr>
      <dsp:spPr>
        <a:xfrm>
          <a:off x="1444318" y="298380"/>
          <a:ext cx="3349461" cy="3349461"/>
        </a:xfrm>
        <a:prstGeom prst="blockArc">
          <a:avLst>
            <a:gd name="adj1" fmla="val 1080000"/>
            <a:gd name="adj2" fmla="val 3240000"/>
            <a:gd name="adj3" fmla="val 2755"/>
          </a:avLst>
        </a:prstGeom>
        <a:solidFill>
          <a:schemeClr val="accent5">
            <a:hueOff val="-6494105"/>
            <a:satOff val="-6746"/>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BA4213-76F5-435F-BAC7-A8D9BDC2776E}">
      <dsp:nvSpPr>
        <dsp:cNvPr id="0" name=""/>
        <dsp:cNvSpPr/>
      </dsp:nvSpPr>
      <dsp:spPr>
        <a:xfrm>
          <a:off x="1444318" y="298380"/>
          <a:ext cx="3349461" cy="3349461"/>
        </a:xfrm>
        <a:prstGeom prst="blockArc">
          <a:avLst>
            <a:gd name="adj1" fmla="val 20520000"/>
            <a:gd name="adj2" fmla="val 1080000"/>
            <a:gd name="adj3" fmla="val 2755"/>
          </a:avLst>
        </a:prstGeom>
        <a:solidFill>
          <a:schemeClr val="accent5">
            <a:hueOff val="-4329403"/>
            <a:satOff val="-4498"/>
            <a:lumOff val="130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81B1D43-07B4-4AAB-93B5-88AAF0AF0E66}">
      <dsp:nvSpPr>
        <dsp:cNvPr id="0" name=""/>
        <dsp:cNvSpPr/>
      </dsp:nvSpPr>
      <dsp:spPr>
        <a:xfrm>
          <a:off x="1444318" y="298380"/>
          <a:ext cx="3349461" cy="3349461"/>
        </a:xfrm>
        <a:prstGeom prst="blockArc">
          <a:avLst>
            <a:gd name="adj1" fmla="val 18360000"/>
            <a:gd name="adj2" fmla="val 20520000"/>
            <a:gd name="adj3" fmla="val 2755"/>
          </a:avLst>
        </a:prstGeom>
        <a:solidFill>
          <a:schemeClr val="accent5">
            <a:hueOff val="-2164701"/>
            <a:satOff val="-2249"/>
            <a:lumOff val="65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42583F7-3DBA-4899-8EC0-E6FA97F8E76B}">
      <dsp:nvSpPr>
        <dsp:cNvPr id="0" name=""/>
        <dsp:cNvSpPr/>
      </dsp:nvSpPr>
      <dsp:spPr>
        <a:xfrm>
          <a:off x="1444318" y="298380"/>
          <a:ext cx="3349461" cy="3349461"/>
        </a:xfrm>
        <a:prstGeom prst="blockArc">
          <a:avLst>
            <a:gd name="adj1" fmla="val 16200000"/>
            <a:gd name="adj2" fmla="val 18360000"/>
            <a:gd name="adj3" fmla="val 2755"/>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D538D05-BB46-4DAA-8ACF-8F39ADAD4584}">
      <dsp:nvSpPr>
        <dsp:cNvPr id="0" name=""/>
        <dsp:cNvSpPr/>
      </dsp:nvSpPr>
      <dsp:spPr>
        <a:xfrm>
          <a:off x="2661395" y="1515457"/>
          <a:ext cx="915306" cy="915306"/>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a:t>Leadership Team </a:t>
          </a:r>
          <a:r>
            <a:rPr lang="en-US" sz="900" kern="1200">
              <a:latin typeface="Euphemia"/>
            </a:rPr>
            <a:t>12</a:t>
          </a:r>
          <a:endParaRPr lang="en-US" sz="900" kern="1200"/>
        </a:p>
      </dsp:txBody>
      <dsp:txXfrm>
        <a:off x="2795438" y="1649500"/>
        <a:ext cx="647220" cy="647220"/>
      </dsp:txXfrm>
    </dsp:sp>
    <dsp:sp modelId="{5A861680-292D-4CEA-B6ED-6B6CC7BCB93F}">
      <dsp:nvSpPr>
        <dsp:cNvPr id="0" name=""/>
        <dsp:cNvSpPr/>
      </dsp:nvSpPr>
      <dsp:spPr>
        <a:xfrm>
          <a:off x="2798691" y="1088"/>
          <a:ext cx="640714" cy="640714"/>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 </a:t>
          </a:r>
        </a:p>
      </dsp:txBody>
      <dsp:txXfrm>
        <a:off x="2892521" y="94918"/>
        <a:ext cx="453054" cy="453054"/>
      </dsp:txXfrm>
    </dsp:sp>
    <dsp:sp modelId="{E6BDB148-9557-43D2-92E9-B54BD0C5E0B3}">
      <dsp:nvSpPr>
        <dsp:cNvPr id="0" name=""/>
        <dsp:cNvSpPr/>
      </dsp:nvSpPr>
      <dsp:spPr>
        <a:xfrm>
          <a:off x="3769515" y="316528"/>
          <a:ext cx="640714" cy="640714"/>
        </a:xfrm>
        <a:prstGeom prst="ellipse">
          <a:avLst/>
        </a:prstGeom>
        <a:solidFill>
          <a:schemeClr val="accent5">
            <a:hueOff val="-2164701"/>
            <a:satOff val="-2249"/>
            <a:lumOff val="6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3863345" y="410358"/>
        <a:ext cx="453054" cy="453054"/>
      </dsp:txXfrm>
    </dsp:sp>
    <dsp:sp modelId="{D1978751-CFB8-4C66-9BDA-0C42994FBDEC}">
      <dsp:nvSpPr>
        <dsp:cNvPr id="0" name=""/>
        <dsp:cNvSpPr/>
      </dsp:nvSpPr>
      <dsp:spPr>
        <a:xfrm>
          <a:off x="4369518" y="1142361"/>
          <a:ext cx="640714" cy="640714"/>
        </a:xfrm>
        <a:prstGeom prst="ellipse">
          <a:avLst/>
        </a:prstGeom>
        <a:solidFill>
          <a:schemeClr val="accent5">
            <a:hueOff val="-4329403"/>
            <a:satOff val="-4498"/>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4463348" y="1236191"/>
        <a:ext cx="453054" cy="453054"/>
      </dsp:txXfrm>
    </dsp:sp>
    <dsp:sp modelId="{85027C97-1659-4E47-B4D3-E771052AF574}">
      <dsp:nvSpPr>
        <dsp:cNvPr id="0" name=""/>
        <dsp:cNvSpPr/>
      </dsp:nvSpPr>
      <dsp:spPr>
        <a:xfrm>
          <a:off x="4369518" y="2163146"/>
          <a:ext cx="640714" cy="640714"/>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4463348" y="2256976"/>
        <a:ext cx="453054" cy="453054"/>
      </dsp:txXfrm>
    </dsp:sp>
    <dsp:sp modelId="{69F84A39-56C2-4375-9CF9-52327F6E4CDC}">
      <dsp:nvSpPr>
        <dsp:cNvPr id="0" name=""/>
        <dsp:cNvSpPr/>
      </dsp:nvSpPr>
      <dsp:spPr>
        <a:xfrm>
          <a:off x="3769515" y="2988978"/>
          <a:ext cx="640714" cy="640714"/>
        </a:xfrm>
        <a:prstGeom prst="ellipse">
          <a:avLst/>
        </a:prstGeom>
        <a:solidFill>
          <a:schemeClr val="accent5">
            <a:hueOff val="-8658806"/>
            <a:satOff val="-8995"/>
            <a:lumOff val="26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3863345" y="3082808"/>
        <a:ext cx="453054" cy="453054"/>
      </dsp:txXfrm>
    </dsp:sp>
    <dsp:sp modelId="{B20BE329-E241-4617-BDDA-089BEC114615}">
      <dsp:nvSpPr>
        <dsp:cNvPr id="0" name=""/>
        <dsp:cNvSpPr/>
      </dsp:nvSpPr>
      <dsp:spPr>
        <a:xfrm>
          <a:off x="2798691" y="3304418"/>
          <a:ext cx="640714" cy="640714"/>
        </a:xfrm>
        <a:prstGeom prst="ellipse">
          <a:avLst/>
        </a:prstGeom>
        <a:solidFill>
          <a:schemeClr val="accent5">
            <a:hueOff val="-10823508"/>
            <a:satOff val="-11244"/>
            <a:lumOff val="326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2892521" y="3398248"/>
        <a:ext cx="453054" cy="453054"/>
      </dsp:txXfrm>
    </dsp:sp>
    <dsp:sp modelId="{14292CD9-288D-43A3-86B5-E62924E841FB}">
      <dsp:nvSpPr>
        <dsp:cNvPr id="0" name=""/>
        <dsp:cNvSpPr/>
      </dsp:nvSpPr>
      <dsp:spPr>
        <a:xfrm>
          <a:off x="1827867" y="2988978"/>
          <a:ext cx="640714" cy="640714"/>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1921697" y="3082808"/>
        <a:ext cx="453054" cy="453054"/>
      </dsp:txXfrm>
    </dsp:sp>
    <dsp:sp modelId="{8CA80125-102B-4306-8B17-F5EF976283C7}">
      <dsp:nvSpPr>
        <dsp:cNvPr id="0" name=""/>
        <dsp:cNvSpPr/>
      </dsp:nvSpPr>
      <dsp:spPr>
        <a:xfrm>
          <a:off x="1227864" y="2163146"/>
          <a:ext cx="640714" cy="640714"/>
        </a:xfrm>
        <a:prstGeom prst="ellipse">
          <a:avLst/>
        </a:prstGeom>
        <a:solidFill>
          <a:schemeClr val="accent5">
            <a:hueOff val="-15152911"/>
            <a:satOff val="-15741"/>
            <a:lumOff val="45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1321694" y="2256976"/>
        <a:ext cx="453054" cy="453054"/>
      </dsp:txXfrm>
    </dsp:sp>
    <dsp:sp modelId="{48D882EC-1F94-4463-871C-4A6502D32A11}">
      <dsp:nvSpPr>
        <dsp:cNvPr id="0" name=""/>
        <dsp:cNvSpPr/>
      </dsp:nvSpPr>
      <dsp:spPr>
        <a:xfrm>
          <a:off x="1227864" y="1142361"/>
          <a:ext cx="640714" cy="640714"/>
        </a:xfrm>
        <a:prstGeom prst="ellipse">
          <a:avLst/>
        </a:prstGeom>
        <a:solidFill>
          <a:schemeClr val="accent5">
            <a:hueOff val="-17317612"/>
            <a:satOff val="-17990"/>
            <a:lumOff val="52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1321694" y="1236191"/>
        <a:ext cx="453054" cy="453054"/>
      </dsp:txXfrm>
    </dsp:sp>
    <dsp:sp modelId="{CC80F82F-9B62-4F69-B521-AF0DAEF2F38D}">
      <dsp:nvSpPr>
        <dsp:cNvPr id="0" name=""/>
        <dsp:cNvSpPr/>
      </dsp:nvSpPr>
      <dsp:spPr>
        <a:xfrm>
          <a:off x="1827867" y="316528"/>
          <a:ext cx="640714" cy="640714"/>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a:t>Organizer</a:t>
          </a:r>
        </a:p>
      </dsp:txBody>
      <dsp:txXfrm>
        <a:off x="1921697" y="410358"/>
        <a:ext cx="453054" cy="4530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EE6E5D-2454-4410-BE80-EA7E3B2C7670}">
      <dsp:nvSpPr>
        <dsp:cNvPr id="0" name=""/>
        <dsp:cNvSpPr/>
      </dsp:nvSpPr>
      <dsp:spPr>
        <a:xfrm>
          <a:off x="2810" y="2127828"/>
          <a:ext cx="3423979" cy="1369591"/>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Internal Unity</a:t>
          </a:r>
        </a:p>
      </dsp:txBody>
      <dsp:txXfrm>
        <a:off x="687606" y="2127828"/>
        <a:ext cx="2054388" cy="1369591"/>
      </dsp:txXfrm>
    </dsp:sp>
    <dsp:sp modelId="{D899560C-F540-4070-82E8-ABC8219FB6E8}">
      <dsp:nvSpPr>
        <dsp:cNvPr id="0" name=""/>
        <dsp:cNvSpPr/>
      </dsp:nvSpPr>
      <dsp:spPr>
        <a:xfrm>
          <a:off x="3084391" y="2127828"/>
          <a:ext cx="3423979" cy="1369591"/>
        </a:xfrm>
        <a:prstGeom prst="chevron">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External Coalition</a:t>
          </a:r>
        </a:p>
      </dsp:txBody>
      <dsp:txXfrm>
        <a:off x="3769187" y="2127828"/>
        <a:ext cx="2054388" cy="1369591"/>
      </dsp:txXfrm>
    </dsp:sp>
    <dsp:sp modelId="{91B3DAAE-455A-492A-AF71-BA0E6AE7B3F2}">
      <dsp:nvSpPr>
        <dsp:cNvPr id="0" name=""/>
        <dsp:cNvSpPr/>
      </dsp:nvSpPr>
      <dsp:spPr>
        <a:xfrm>
          <a:off x="6165973" y="2127828"/>
          <a:ext cx="3423979" cy="1369591"/>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Victory</a:t>
          </a:r>
        </a:p>
      </dsp:txBody>
      <dsp:txXfrm>
        <a:off x="6850769" y="2127828"/>
        <a:ext cx="2054388" cy="136959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52D3B5-E031-4AEA-B15A-A558F7ACB204}">
      <dsp:nvSpPr>
        <dsp:cNvPr id="0" name=""/>
        <dsp:cNvSpPr/>
      </dsp:nvSpPr>
      <dsp:spPr>
        <a:xfrm>
          <a:off x="809" y="1574472"/>
          <a:ext cx="1073173" cy="1073173"/>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Internal </a:t>
          </a:r>
        </a:p>
      </dsp:txBody>
      <dsp:txXfrm>
        <a:off x="157972" y="1731635"/>
        <a:ext cx="758847" cy="758847"/>
      </dsp:txXfrm>
    </dsp:sp>
    <dsp:sp modelId="{3FBC7869-C1DB-473E-9BD8-3F1818F7558C}">
      <dsp:nvSpPr>
        <dsp:cNvPr id="0" name=""/>
        <dsp:cNvSpPr/>
      </dsp:nvSpPr>
      <dsp:spPr>
        <a:xfrm>
          <a:off x="1161124" y="1799838"/>
          <a:ext cx="622440" cy="622440"/>
        </a:xfrm>
        <a:prstGeom prst="mathPlus">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1243628" y="2037859"/>
        <a:ext cx="457432" cy="146398"/>
      </dsp:txXfrm>
    </dsp:sp>
    <dsp:sp modelId="{BCE14014-F454-44D2-BB95-6F3DC3C50F01}">
      <dsp:nvSpPr>
        <dsp:cNvPr id="0" name=""/>
        <dsp:cNvSpPr/>
      </dsp:nvSpPr>
      <dsp:spPr>
        <a:xfrm>
          <a:off x="1870706" y="1574472"/>
          <a:ext cx="1073173" cy="1073173"/>
        </a:xfrm>
        <a:prstGeom prst="ellipse">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External</a:t>
          </a:r>
        </a:p>
      </dsp:txBody>
      <dsp:txXfrm>
        <a:off x="2027869" y="1731635"/>
        <a:ext cx="758847" cy="758847"/>
      </dsp:txXfrm>
    </dsp:sp>
    <dsp:sp modelId="{B9BEB5DE-7B5D-4C49-8F38-3BE314B8C8E0}">
      <dsp:nvSpPr>
        <dsp:cNvPr id="0" name=""/>
        <dsp:cNvSpPr/>
      </dsp:nvSpPr>
      <dsp:spPr>
        <a:xfrm>
          <a:off x="3031021" y="1799838"/>
          <a:ext cx="622440" cy="622440"/>
        </a:xfrm>
        <a:prstGeom prst="mathEqual">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113525" y="1928061"/>
        <a:ext cx="457432" cy="365994"/>
      </dsp:txXfrm>
    </dsp:sp>
    <dsp:sp modelId="{A754B980-AF2E-4279-9147-3A9B81F9432D}">
      <dsp:nvSpPr>
        <dsp:cNvPr id="0" name=""/>
        <dsp:cNvSpPr/>
      </dsp:nvSpPr>
      <dsp:spPr>
        <a:xfrm>
          <a:off x="3740603" y="1574472"/>
          <a:ext cx="1073173" cy="1073173"/>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200</a:t>
          </a:r>
        </a:p>
      </dsp:txBody>
      <dsp:txXfrm>
        <a:off x="3897766" y="1731635"/>
        <a:ext cx="758847" cy="75884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EE6E5D-2454-4410-BE80-EA7E3B2C7670}">
      <dsp:nvSpPr>
        <dsp:cNvPr id="0" name=""/>
        <dsp:cNvSpPr/>
      </dsp:nvSpPr>
      <dsp:spPr>
        <a:xfrm>
          <a:off x="2810" y="2127828"/>
          <a:ext cx="3423979" cy="1369591"/>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Internal Unity</a:t>
          </a:r>
        </a:p>
      </dsp:txBody>
      <dsp:txXfrm>
        <a:off x="687606" y="2127828"/>
        <a:ext cx="2054388" cy="1369591"/>
      </dsp:txXfrm>
    </dsp:sp>
    <dsp:sp modelId="{D899560C-F540-4070-82E8-ABC8219FB6E8}">
      <dsp:nvSpPr>
        <dsp:cNvPr id="0" name=""/>
        <dsp:cNvSpPr/>
      </dsp:nvSpPr>
      <dsp:spPr>
        <a:xfrm>
          <a:off x="3084391" y="2127828"/>
          <a:ext cx="3423979" cy="1369591"/>
        </a:xfrm>
        <a:prstGeom prst="chevron">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External Coalition</a:t>
          </a:r>
        </a:p>
      </dsp:txBody>
      <dsp:txXfrm>
        <a:off x="3769187" y="2127828"/>
        <a:ext cx="2054388" cy="1369591"/>
      </dsp:txXfrm>
    </dsp:sp>
    <dsp:sp modelId="{91B3DAAE-455A-492A-AF71-BA0E6AE7B3F2}">
      <dsp:nvSpPr>
        <dsp:cNvPr id="0" name=""/>
        <dsp:cNvSpPr/>
      </dsp:nvSpPr>
      <dsp:spPr>
        <a:xfrm>
          <a:off x="6165973" y="2127828"/>
          <a:ext cx="3423979" cy="1369591"/>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018" tIns="46673" rIns="46673" bIns="46673" numCol="1" spcCol="1270" anchor="ctr" anchorCtr="0">
          <a:noAutofit/>
        </a:bodyPr>
        <a:lstStyle/>
        <a:p>
          <a:pPr marL="0" lvl="0" indent="0" algn="ctr" defTabSz="1555750">
            <a:lnSpc>
              <a:spcPct val="90000"/>
            </a:lnSpc>
            <a:spcBef>
              <a:spcPct val="0"/>
            </a:spcBef>
            <a:spcAft>
              <a:spcPct val="35000"/>
            </a:spcAft>
            <a:buNone/>
          </a:pPr>
          <a:r>
            <a:rPr lang="en-US" sz="3500" kern="1200"/>
            <a:t>Victory</a:t>
          </a:r>
        </a:p>
      </dsp:txBody>
      <dsp:txXfrm>
        <a:off x="6850769" y="2127828"/>
        <a:ext cx="2054388" cy="136959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A9ED88-58A1-4D8D-9125-A81DF3BE0A55}">
      <dsp:nvSpPr>
        <dsp:cNvPr id="0" name=""/>
        <dsp:cNvSpPr/>
      </dsp:nvSpPr>
      <dsp:spPr>
        <a:xfrm>
          <a:off x="2093944" y="2171"/>
          <a:ext cx="8375776" cy="95292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Identify 10% organizers.</a:t>
          </a:r>
        </a:p>
      </dsp:txBody>
      <dsp:txXfrm>
        <a:off x="2093944" y="2171"/>
        <a:ext cx="8375776" cy="952924"/>
      </dsp:txXfrm>
    </dsp:sp>
    <dsp:sp modelId="{BD88EA7E-25BD-487C-9A61-7BE1B5FC3D7B}">
      <dsp:nvSpPr>
        <dsp:cNvPr id="0" name=""/>
        <dsp:cNvSpPr/>
      </dsp:nvSpPr>
      <dsp:spPr>
        <a:xfrm>
          <a:off x="0" y="2171"/>
          <a:ext cx="2093944" cy="952924"/>
        </a:xfrm>
        <a:prstGeom prst="rect">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Identify</a:t>
          </a:r>
        </a:p>
      </dsp:txBody>
      <dsp:txXfrm>
        <a:off x="0" y="2171"/>
        <a:ext cx="2093944" cy="952924"/>
      </dsp:txXfrm>
    </dsp:sp>
    <dsp:sp modelId="{3CD1DC0D-E821-4C57-BB3D-F833EBE79F0D}">
      <dsp:nvSpPr>
        <dsp:cNvPr id="0" name=""/>
        <dsp:cNvSpPr/>
      </dsp:nvSpPr>
      <dsp:spPr>
        <a:xfrm>
          <a:off x="2093944" y="1012271"/>
          <a:ext cx="8375776" cy="952924"/>
        </a:xfrm>
        <a:prstGeom prst="rect">
          <a:avLst/>
        </a:prstGeom>
        <a:gradFill rotWithShape="0">
          <a:gsLst>
            <a:gs pos="0">
              <a:schemeClr val="accent5">
                <a:hueOff val="-4870578"/>
                <a:satOff val="-5060"/>
                <a:lumOff val="1471"/>
                <a:alphaOff val="0"/>
                <a:satMod val="103000"/>
                <a:lumMod val="102000"/>
                <a:tint val="94000"/>
              </a:schemeClr>
            </a:gs>
            <a:gs pos="50000">
              <a:schemeClr val="accent5">
                <a:hueOff val="-4870578"/>
                <a:satOff val="-5060"/>
                <a:lumOff val="1471"/>
                <a:alphaOff val="0"/>
                <a:satMod val="110000"/>
                <a:lumMod val="100000"/>
                <a:shade val="100000"/>
              </a:schemeClr>
            </a:gs>
            <a:gs pos="100000">
              <a:schemeClr val="accent5">
                <a:hueOff val="-4870578"/>
                <a:satOff val="-5060"/>
                <a:lumOff val="1471"/>
                <a:alphaOff val="0"/>
                <a:lumMod val="99000"/>
                <a:satMod val="120000"/>
                <a:shade val="78000"/>
              </a:schemeClr>
            </a:gs>
          </a:gsLst>
          <a:lin ang="5400000" scaled="0"/>
        </a:gradFill>
        <a:ln w="6350" cap="flat" cmpd="sng" algn="ctr">
          <a:solidFill>
            <a:schemeClr val="accent5">
              <a:hueOff val="-4870578"/>
              <a:satOff val="-5060"/>
              <a:lumOff val="147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Test structure with measurable asks.</a:t>
          </a:r>
        </a:p>
      </dsp:txBody>
      <dsp:txXfrm>
        <a:off x="2093944" y="1012271"/>
        <a:ext cx="8375776" cy="952924"/>
      </dsp:txXfrm>
    </dsp:sp>
    <dsp:sp modelId="{DA2BE7AD-BA33-4B4C-B570-4F2D8FB3E353}">
      <dsp:nvSpPr>
        <dsp:cNvPr id="0" name=""/>
        <dsp:cNvSpPr/>
      </dsp:nvSpPr>
      <dsp:spPr>
        <a:xfrm>
          <a:off x="0" y="1012271"/>
          <a:ext cx="2093944" cy="952924"/>
        </a:xfrm>
        <a:prstGeom prst="rect">
          <a:avLst/>
        </a:prstGeom>
        <a:solidFill>
          <a:schemeClr val="lt1">
            <a:hueOff val="0"/>
            <a:satOff val="0"/>
            <a:lumOff val="0"/>
            <a:alphaOff val="0"/>
          </a:schemeClr>
        </a:solidFill>
        <a:ln w="6350" cap="flat" cmpd="sng" algn="ctr">
          <a:solidFill>
            <a:schemeClr val="accent5">
              <a:hueOff val="-4870578"/>
              <a:satOff val="-5060"/>
              <a:lumOff val="147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Test</a:t>
          </a:r>
        </a:p>
      </dsp:txBody>
      <dsp:txXfrm>
        <a:off x="0" y="1012271"/>
        <a:ext cx="2093944" cy="952924"/>
      </dsp:txXfrm>
    </dsp:sp>
    <dsp:sp modelId="{7AFA7372-3165-4C5F-874F-14493E099C5F}">
      <dsp:nvSpPr>
        <dsp:cNvPr id="0" name=""/>
        <dsp:cNvSpPr/>
      </dsp:nvSpPr>
      <dsp:spPr>
        <a:xfrm>
          <a:off x="2093944" y="2022372"/>
          <a:ext cx="8375776" cy="952924"/>
        </a:xfrm>
        <a:prstGeom prst="rect">
          <a:avLst/>
        </a:prstGeom>
        <a:gradFill rotWithShape="0">
          <a:gsLst>
            <a:gs pos="0">
              <a:schemeClr val="accent5">
                <a:hueOff val="-9741157"/>
                <a:satOff val="-10120"/>
                <a:lumOff val="2941"/>
                <a:alphaOff val="0"/>
                <a:satMod val="103000"/>
                <a:lumMod val="102000"/>
                <a:tint val="94000"/>
              </a:schemeClr>
            </a:gs>
            <a:gs pos="50000">
              <a:schemeClr val="accent5">
                <a:hueOff val="-9741157"/>
                <a:satOff val="-10120"/>
                <a:lumOff val="2941"/>
                <a:alphaOff val="0"/>
                <a:satMod val="110000"/>
                <a:lumMod val="100000"/>
                <a:shade val="100000"/>
              </a:schemeClr>
            </a:gs>
            <a:gs pos="100000">
              <a:schemeClr val="accent5">
                <a:hueOff val="-9741157"/>
                <a:satOff val="-10120"/>
                <a:lumOff val="2941"/>
                <a:alphaOff val="0"/>
                <a:lumMod val="99000"/>
                <a:satMod val="120000"/>
                <a:shade val="78000"/>
              </a:schemeClr>
            </a:gs>
          </a:gsLst>
          <a:lin ang="5400000" scaled="0"/>
        </a:gradFill>
        <a:ln w="6350" cap="flat" cmpd="sng" algn="ctr">
          <a:solidFill>
            <a:schemeClr val="accent5">
              <a:hueOff val="-9741157"/>
              <a:satOff val="-10120"/>
              <a:lumOff val="294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Frame demands as Common Good.</a:t>
          </a:r>
        </a:p>
      </dsp:txBody>
      <dsp:txXfrm>
        <a:off x="2093944" y="2022372"/>
        <a:ext cx="8375776" cy="952924"/>
      </dsp:txXfrm>
    </dsp:sp>
    <dsp:sp modelId="{3C7BF000-5C34-47C2-A5B4-2F47865E6F09}">
      <dsp:nvSpPr>
        <dsp:cNvPr id="0" name=""/>
        <dsp:cNvSpPr/>
      </dsp:nvSpPr>
      <dsp:spPr>
        <a:xfrm>
          <a:off x="0" y="2022372"/>
          <a:ext cx="2093944" cy="952924"/>
        </a:xfrm>
        <a:prstGeom prst="rect">
          <a:avLst/>
        </a:prstGeom>
        <a:solidFill>
          <a:schemeClr val="lt1">
            <a:hueOff val="0"/>
            <a:satOff val="0"/>
            <a:lumOff val="0"/>
            <a:alphaOff val="0"/>
          </a:schemeClr>
        </a:solidFill>
        <a:ln w="6350" cap="flat" cmpd="sng" algn="ctr">
          <a:solidFill>
            <a:schemeClr val="accent5">
              <a:hueOff val="-9741157"/>
              <a:satOff val="-10120"/>
              <a:lumOff val="294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Frame</a:t>
          </a:r>
        </a:p>
      </dsp:txBody>
      <dsp:txXfrm>
        <a:off x="0" y="2022372"/>
        <a:ext cx="2093944" cy="952924"/>
      </dsp:txXfrm>
    </dsp:sp>
    <dsp:sp modelId="{C324558F-E3BA-49B8-BAF0-B5CA026384F4}">
      <dsp:nvSpPr>
        <dsp:cNvPr id="0" name=""/>
        <dsp:cNvSpPr/>
      </dsp:nvSpPr>
      <dsp:spPr>
        <a:xfrm>
          <a:off x="2093944" y="3032472"/>
          <a:ext cx="8375776" cy="952924"/>
        </a:xfrm>
        <a:prstGeom prst="rect">
          <a:avLst/>
        </a:prstGeom>
        <a:gradFill rotWithShape="0">
          <a:gsLst>
            <a:gs pos="0">
              <a:schemeClr val="accent5">
                <a:hueOff val="-14611736"/>
                <a:satOff val="-15179"/>
                <a:lumOff val="4412"/>
                <a:alphaOff val="0"/>
                <a:satMod val="103000"/>
                <a:lumMod val="102000"/>
                <a:tint val="94000"/>
              </a:schemeClr>
            </a:gs>
            <a:gs pos="50000">
              <a:schemeClr val="accent5">
                <a:hueOff val="-14611736"/>
                <a:satOff val="-15179"/>
                <a:lumOff val="4412"/>
                <a:alphaOff val="0"/>
                <a:satMod val="110000"/>
                <a:lumMod val="100000"/>
                <a:shade val="100000"/>
              </a:schemeClr>
            </a:gs>
            <a:gs pos="100000">
              <a:schemeClr val="accent5">
                <a:hueOff val="-14611736"/>
                <a:satOff val="-15179"/>
                <a:lumOff val="4412"/>
                <a:alphaOff val="0"/>
                <a:lumMod val="99000"/>
                <a:satMod val="120000"/>
                <a:shade val="78000"/>
              </a:schemeClr>
            </a:gs>
          </a:gsLst>
          <a:lin ang="5400000" scaled="0"/>
        </a:gradFill>
        <a:ln w="6350" cap="flat" cmpd="sng" algn="ctr">
          <a:solidFill>
            <a:schemeClr val="accent5">
              <a:hueOff val="-14611736"/>
              <a:satOff val="-15179"/>
              <a:lumOff val="441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Build coalition.</a:t>
          </a:r>
        </a:p>
      </dsp:txBody>
      <dsp:txXfrm>
        <a:off x="2093944" y="3032472"/>
        <a:ext cx="8375776" cy="952924"/>
      </dsp:txXfrm>
    </dsp:sp>
    <dsp:sp modelId="{EE484131-8317-4B78-BE98-2B84CD118BE0}">
      <dsp:nvSpPr>
        <dsp:cNvPr id="0" name=""/>
        <dsp:cNvSpPr/>
      </dsp:nvSpPr>
      <dsp:spPr>
        <a:xfrm>
          <a:off x="0" y="3032472"/>
          <a:ext cx="2093944" cy="952924"/>
        </a:xfrm>
        <a:prstGeom prst="rect">
          <a:avLst/>
        </a:prstGeom>
        <a:solidFill>
          <a:schemeClr val="lt1">
            <a:hueOff val="0"/>
            <a:satOff val="0"/>
            <a:lumOff val="0"/>
            <a:alphaOff val="0"/>
          </a:schemeClr>
        </a:solidFill>
        <a:ln w="6350" cap="flat" cmpd="sng" algn="ctr">
          <a:solidFill>
            <a:schemeClr val="accent5">
              <a:hueOff val="-14611736"/>
              <a:satOff val="-15179"/>
              <a:lumOff val="441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Build</a:t>
          </a:r>
        </a:p>
      </dsp:txBody>
      <dsp:txXfrm>
        <a:off x="0" y="3032472"/>
        <a:ext cx="2093944" cy="952924"/>
      </dsp:txXfrm>
    </dsp:sp>
    <dsp:sp modelId="{F5BA8840-F24D-4BAC-857E-B69A926A741D}">
      <dsp:nvSpPr>
        <dsp:cNvPr id="0" name=""/>
        <dsp:cNvSpPr/>
      </dsp:nvSpPr>
      <dsp:spPr>
        <a:xfrm>
          <a:off x="2093944" y="4042572"/>
          <a:ext cx="8375776" cy="952924"/>
        </a:xfrm>
        <a:prstGeom prst="rect">
          <a:avLst/>
        </a:prstGeom>
        <a:gradFill rotWithShape="0">
          <a:gsLst>
            <a:gs pos="0">
              <a:schemeClr val="accent5">
                <a:hueOff val="-19482314"/>
                <a:satOff val="-20239"/>
                <a:lumOff val="5882"/>
                <a:alphaOff val="0"/>
                <a:satMod val="103000"/>
                <a:lumMod val="102000"/>
                <a:tint val="94000"/>
              </a:schemeClr>
            </a:gs>
            <a:gs pos="50000">
              <a:schemeClr val="accent5">
                <a:hueOff val="-19482314"/>
                <a:satOff val="-20239"/>
                <a:lumOff val="5882"/>
                <a:alphaOff val="0"/>
                <a:satMod val="110000"/>
                <a:lumMod val="100000"/>
                <a:shade val="100000"/>
              </a:schemeClr>
            </a:gs>
            <a:gs pos="100000">
              <a:schemeClr val="accent5">
                <a:hueOff val="-19482314"/>
                <a:satOff val="-20239"/>
                <a:lumOff val="5882"/>
                <a:alphaOff val="0"/>
                <a:lumMod val="99000"/>
                <a:satMod val="120000"/>
                <a:shade val="78000"/>
              </a:schemeClr>
            </a:gs>
          </a:gsLst>
          <a:lin ang="5400000" scaled="0"/>
        </a:gra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62513" tIns="242043" rIns="162513" bIns="242043" numCol="1" spcCol="1270" anchor="ctr" anchorCtr="0">
          <a:noAutofit/>
        </a:bodyPr>
        <a:lstStyle/>
        <a:p>
          <a:pPr marL="0" lvl="0" indent="0" algn="l" defTabSz="1066800">
            <a:lnSpc>
              <a:spcPct val="90000"/>
            </a:lnSpc>
            <a:spcBef>
              <a:spcPct val="0"/>
            </a:spcBef>
            <a:spcAft>
              <a:spcPct val="35000"/>
            </a:spcAft>
            <a:buNone/>
          </a:pPr>
          <a:r>
            <a:rPr lang="en-US" sz="2400" kern="1200"/>
            <a:t>Track power metrics.</a:t>
          </a:r>
        </a:p>
      </dsp:txBody>
      <dsp:txXfrm>
        <a:off x="2093944" y="4042572"/>
        <a:ext cx="8375776" cy="952924"/>
      </dsp:txXfrm>
    </dsp:sp>
    <dsp:sp modelId="{81585A38-963D-48E5-904C-E5729DB7C7E1}">
      <dsp:nvSpPr>
        <dsp:cNvPr id="0" name=""/>
        <dsp:cNvSpPr/>
      </dsp:nvSpPr>
      <dsp:spPr>
        <a:xfrm>
          <a:off x="0" y="4042572"/>
          <a:ext cx="2093944" cy="952924"/>
        </a:xfrm>
        <a:prstGeom prst="rect">
          <a:avLst/>
        </a:prstGeom>
        <a:solidFill>
          <a:schemeClr val="lt1">
            <a:hueOff val="0"/>
            <a:satOff val="0"/>
            <a:lumOff val="0"/>
            <a:alphaOff val="0"/>
          </a:schemeClr>
        </a:soli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0805" tIns="94128" rIns="110805" bIns="94128" numCol="1" spcCol="1270" anchor="ctr" anchorCtr="0">
          <a:noAutofit/>
        </a:bodyPr>
        <a:lstStyle/>
        <a:p>
          <a:pPr marL="0" lvl="0" indent="0" algn="ctr" defTabSz="1244600">
            <a:lnSpc>
              <a:spcPct val="90000"/>
            </a:lnSpc>
            <a:spcBef>
              <a:spcPct val="0"/>
            </a:spcBef>
            <a:spcAft>
              <a:spcPct val="35000"/>
            </a:spcAft>
            <a:buNone/>
          </a:pPr>
          <a:r>
            <a:rPr lang="en-US" sz="2800" kern="1200"/>
            <a:t>Track</a:t>
          </a:r>
        </a:p>
      </dsp:txBody>
      <dsp:txXfrm>
        <a:off x="0" y="4042572"/>
        <a:ext cx="2093944" cy="95292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D5FD7F-0808-4360-A90A-CC1B4AEFC624}">
      <dsp:nvSpPr>
        <dsp:cNvPr id="0" name=""/>
        <dsp:cNvSpPr/>
      </dsp:nvSpPr>
      <dsp:spPr>
        <a:xfrm>
          <a:off x="1946187" y="0"/>
          <a:ext cx="6362926" cy="5533557"/>
        </a:xfrm>
        <a:prstGeom prst="diamond">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558624-1CD4-4E6A-BC75-059DD1B101E9}">
      <dsp:nvSpPr>
        <dsp:cNvPr id="0" name=""/>
        <dsp:cNvSpPr/>
      </dsp:nvSpPr>
      <dsp:spPr>
        <a:xfrm>
          <a:off x="2833665" y="475102"/>
          <a:ext cx="2263876" cy="2259258"/>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solidFill>
                <a:schemeClr val="tx1"/>
              </a:solidFill>
            </a:rPr>
            <a:t>Who are my people?</a:t>
          </a:r>
        </a:p>
      </dsp:txBody>
      <dsp:txXfrm>
        <a:off x="2943953" y="585390"/>
        <a:ext cx="2043300" cy="2038682"/>
      </dsp:txXfrm>
    </dsp:sp>
    <dsp:sp modelId="{0972C190-9382-4E92-9E56-21823687B07F}">
      <dsp:nvSpPr>
        <dsp:cNvPr id="0" name=""/>
        <dsp:cNvSpPr/>
      </dsp:nvSpPr>
      <dsp:spPr>
        <a:xfrm>
          <a:off x="5210654" y="525687"/>
          <a:ext cx="2158087" cy="2158087"/>
        </a:xfrm>
        <a:prstGeom prst="roundRect">
          <a:avLst/>
        </a:prstGeom>
        <a:solidFill>
          <a:schemeClr val="accent4">
            <a:hueOff val="5907854"/>
            <a:satOff val="-17924"/>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solidFill>
                <a:schemeClr val="tx1"/>
              </a:solidFill>
            </a:rPr>
            <a:t>What are their issues?</a:t>
          </a:r>
        </a:p>
      </dsp:txBody>
      <dsp:txXfrm>
        <a:off x="5316003" y="631036"/>
        <a:ext cx="1947389" cy="1947389"/>
      </dsp:txXfrm>
    </dsp:sp>
    <dsp:sp modelId="{F2EBE3C5-8FD5-4B69-BC09-583377BBDACB}">
      <dsp:nvSpPr>
        <dsp:cNvPr id="0" name=""/>
        <dsp:cNvSpPr/>
      </dsp:nvSpPr>
      <dsp:spPr>
        <a:xfrm>
          <a:off x="2886560" y="2849781"/>
          <a:ext cx="2158087" cy="2158087"/>
        </a:xfrm>
        <a:prstGeom prst="roundRect">
          <a:avLst/>
        </a:prstGeom>
        <a:solidFill>
          <a:schemeClr val="accent4">
            <a:hueOff val="11815707"/>
            <a:satOff val="-35848"/>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solidFill>
                <a:schemeClr val="tx1"/>
              </a:solidFill>
            </a:rPr>
            <a:t>What do they demand?</a:t>
          </a:r>
        </a:p>
      </dsp:txBody>
      <dsp:txXfrm>
        <a:off x="2991909" y="2955130"/>
        <a:ext cx="1947389" cy="1947389"/>
      </dsp:txXfrm>
    </dsp:sp>
    <dsp:sp modelId="{CDACDC16-C286-44FF-846F-9DC98AEAFD01}">
      <dsp:nvSpPr>
        <dsp:cNvPr id="0" name=""/>
        <dsp:cNvSpPr/>
      </dsp:nvSpPr>
      <dsp:spPr>
        <a:xfrm>
          <a:off x="5210654" y="2849781"/>
          <a:ext cx="2158087" cy="2158087"/>
        </a:xfrm>
        <a:prstGeom prst="roundRect">
          <a:avLst/>
        </a:prstGeom>
        <a:solidFill>
          <a:schemeClr val="accent4">
            <a:hueOff val="17723560"/>
            <a:satOff val="-53772"/>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solidFill>
                <a:schemeClr val="tx1"/>
              </a:solidFill>
            </a:rPr>
            <a:t>What are they willing to risk in order to win that demand? </a:t>
          </a:r>
        </a:p>
      </dsp:txBody>
      <dsp:txXfrm>
        <a:off x="5316003" y="2955130"/>
        <a:ext cx="1947389" cy="194738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D0CEC9-08F0-46B2-AB0A-E3A8880747B5}">
      <dsp:nvSpPr>
        <dsp:cNvPr id="0" name=""/>
        <dsp:cNvSpPr/>
      </dsp:nvSpPr>
      <dsp:spPr>
        <a:xfrm>
          <a:off x="0" y="36514"/>
          <a:ext cx="7732643" cy="113724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0" kern="1200">
              <a:solidFill>
                <a:schemeClr val="tx1"/>
              </a:solidFill>
            </a:rPr>
            <a:t>For each of the four organizing questions also ask:</a:t>
          </a:r>
        </a:p>
      </dsp:txBody>
      <dsp:txXfrm>
        <a:off x="55515" y="92029"/>
        <a:ext cx="7621613" cy="1026210"/>
      </dsp:txXfrm>
    </dsp:sp>
    <dsp:sp modelId="{F6E1E5A1-EC06-4A04-8456-07A071A97AFE}">
      <dsp:nvSpPr>
        <dsp:cNvPr id="0" name=""/>
        <dsp:cNvSpPr/>
      </dsp:nvSpPr>
      <dsp:spPr>
        <a:xfrm>
          <a:off x="0" y="1277891"/>
          <a:ext cx="7732643" cy="1137240"/>
        </a:xfrm>
        <a:prstGeom prst="roundRect">
          <a:avLst/>
        </a:prstGeom>
        <a:gradFill rotWithShape="0">
          <a:gsLst>
            <a:gs pos="0">
              <a:schemeClr val="accent3">
                <a:hueOff val="1029291"/>
                <a:satOff val="6178"/>
                <a:lumOff val="4706"/>
                <a:alphaOff val="0"/>
                <a:satMod val="103000"/>
                <a:lumMod val="102000"/>
                <a:tint val="94000"/>
              </a:schemeClr>
            </a:gs>
            <a:gs pos="50000">
              <a:schemeClr val="accent3">
                <a:hueOff val="1029291"/>
                <a:satOff val="6178"/>
                <a:lumOff val="4706"/>
                <a:alphaOff val="0"/>
                <a:satMod val="110000"/>
                <a:lumMod val="100000"/>
                <a:shade val="100000"/>
              </a:schemeClr>
            </a:gs>
            <a:gs pos="100000">
              <a:schemeClr val="accent3">
                <a:hueOff val="1029291"/>
                <a:satOff val="6178"/>
                <a:lumOff val="470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1"/>
              </a:solidFill>
            </a:rPr>
            <a:t>​Who is most directly impacted? </a:t>
          </a:r>
        </a:p>
      </dsp:txBody>
      <dsp:txXfrm>
        <a:off x="55515" y="1333406"/>
        <a:ext cx="7621613" cy="1026210"/>
      </dsp:txXfrm>
    </dsp:sp>
    <dsp:sp modelId="{C8EB0ACF-C8E6-4654-B8DB-46A29DFDA63E}">
      <dsp:nvSpPr>
        <dsp:cNvPr id="0" name=""/>
        <dsp:cNvSpPr/>
      </dsp:nvSpPr>
      <dsp:spPr>
        <a:xfrm>
          <a:off x="0" y="2478148"/>
          <a:ext cx="7732643" cy="1137240"/>
        </a:xfrm>
        <a:prstGeom prst="roundRect">
          <a:avLst/>
        </a:prstGeom>
        <a:gradFill rotWithShape="0">
          <a:gsLst>
            <a:gs pos="0">
              <a:schemeClr val="accent3">
                <a:hueOff val="2058582"/>
                <a:satOff val="12356"/>
                <a:lumOff val="9413"/>
                <a:alphaOff val="0"/>
                <a:satMod val="103000"/>
                <a:lumMod val="102000"/>
                <a:tint val="94000"/>
              </a:schemeClr>
            </a:gs>
            <a:gs pos="50000">
              <a:schemeClr val="accent3">
                <a:hueOff val="2058582"/>
                <a:satOff val="12356"/>
                <a:lumOff val="9413"/>
                <a:alphaOff val="0"/>
                <a:satMod val="110000"/>
                <a:lumMod val="100000"/>
                <a:shade val="100000"/>
              </a:schemeClr>
            </a:gs>
            <a:gs pos="100000">
              <a:schemeClr val="accent3">
                <a:hueOff val="2058582"/>
                <a:satOff val="12356"/>
                <a:lumOff val="941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1"/>
              </a:solidFill>
            </a:rPr>
            <a:t>Who has been left out?</a:t>
          </a:r>
        </a:p>
      </dsp:txBody>
      <dsp:txXfrm>
        <a:off x="55515" y="2533663"/>
        <a:ext cx="7621613" cy="1026210"/>
      </dsp:txXfrm>
    </dsp:sp>
    <dsp:sp modelId="{6498B47E-479E-4485-9910-12C6A2C4684A}">
      <dsp:nvSpPr>
        <dsp:cNvPr id="0" name=""/>
        <dsp:cNvSpPr/>
      </dsp:nvSpPr>
      <dsp:spPr>
        <a:xfrm>
          <a:off x="0" y="3681514"/>
          <a:ext cx="7732643" cy="1137240"/>
        </a:xfrm>
        <a:prstGeom prst="roundRect">
          <a:avLst/>
        </a:prstGeom>
        <a:gradFill rotWithShape="0">
          <a:gsLst>
            <a:gs pos="0">
              <a:schemeClr val="accent3">
                <a:hueOff val="3087872"/>
                <a:satOff val="18534"/>
                <a:lumOff val="14119"/>
                <a:alphaOff val="0"/>
                <a:satMod val="103000"/>
                <a:lumMod val="102000"/>
                <a:tint val="94000"/>
              </a:schemeClr>
            </a:gs>
            <a:gs pos="50000">
              <a:schemeClr val="accent3">
                <a:hueOff val="3087872"/>
                <a:satOff val="18534"/>
                <a:lumOff val="14119"/>
                <a:alphaOff val="0"/>
                <a:satMod val="110000"/>
                <a:lumMod val="100000"/>
                <a:shade val="100000"/>
              </a:schemeClr>
            </a:gs>
            <a:gs pos="100000">
              <a:schemeClr val="accent3">
                <a:hueOff val="3087872"/>
                <a:satOff val="18534"/>
                <a:lumOff val="1411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1"/>
              </a:solidFill>
            </a:rPr>
            <a:t>How can they be directly engaged?</a:t>
          </a:r>
        </a:p>
      </dsp:txBody>
      <dsp:txXfrm>
        <a:off x="55515" y="3737029"/>
        <a:ext cx="7621613" cy="1026210"/>
      </dsp:txXfrm>
    </dsp:sp>
    <dsp:sp modelId="{E05D7CB8-5D46-40FB-B953-345710A46EEC}">
      <dsp:nvSpPr>
        <dsp:cNvPr id="0" name=""/>
        <dsp:cNvSpPr/>
      </dsp:nvSpPr>
      <dsp:spPr>
        <a:xfrm>
          <a:off x="0" y="4896514"/>
          <a:ext cx="7732643" cy="1137240"/>
        </a:xfrm>
        <a:prstGeom prst="roundRect">
          <a:avLst/>
        </a:prstGeom>
        <a:gradFill rotWithShape="0">
          <a:gsLst>
            <a:gs pos="0">
              <a:schemeClr val="accent3">
                <a:hueOff val="4117163"/>
                <a:satOff val="24712"/>
                <a:lumOff val="18825"/>
                <a:alphaOff val="0"/>
                <a:satMod val="103000"/>
                <a:lumMod val="102000"/>
                <a:tint val="94000"/>
              </a:schemeClr>
            </a:gs>
            <a:gs pos="50000">
              <a:schemeClr val="accent3">
                <a:hueOff val="4117163"/>
                <a:satOff val="24712"/>
                <a:lumOff val="18825"/>
                <a:alphaOff val="0"/>
                <a:satMod val="110000"/>
                <a:lumMod val="100000"/>
                <a:shade val="100000"/>
              </a:schemeClr>
            </a:gs>
            <a:gs pos="100000">
              <a:schemeClr val="accent3">
                <a:hueOff val="4117163"/>
                <a:satOff val="24712"/>
                <a:lumOff val="1882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1"/>
              </a:solidFill>
            </a:rPr>
            <a:t>How do our demands advance race, class, or gender justice?</a:t>
          </a:r>
        </a:p>
      </dsp:txBody>
      <dsp:txXfrm>
        <a:off x="55515" y="4952029"/>
        <a:ext cx="7621613" cy="102621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D0CEC9-08F0-46B2-AB0A-E3A8880747B5}">
      <dsp:nvSpPr>
        <dsp:cNvPr id="0" name=""/>
        <dsp:cNvSpPr/>
      </dsp:nvSpPr>
      <dsp:spPr>
        <a:xfrm>
          <a:off x="0" y="36514"/>
          <a:ext cx="7732643" cy="113724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0" kern="1200">
              <a:solidFill>
                <a:schemeClr val="tx2"/>
              </a:solidFill>
            </a:rPr>
            <a:t>For each of the four organizing questions also ask:</a:t>
          </a:r>
        </a:p>
      </dsp:txBody>
      <dsp:txXfrm>
        <a:off x="55515" y="92029"/>
        <a:ext cx="7621613" cy="1026210"/>
      </dsp:txXfrm>
    </dsp:sp>
    <dsp:sp modelId="{F6E1E5A1-EC06-4A04-8456-07A071A97AFE}">
      <dsp:nvSpPr>
        <dsp:cNvPr id="0" name=""/>
        <dsp:cNvSpPr/>
      </dsp:nvSpPr>
      <dsp:spPr>
        <a:xfrm>
          <a:off x="0" y="1251514"/>
          <a:ext cx="7732643" cy="1137240"/>
        </a:xfrm>
        <a:prstGeom prst="roundRect">
          <a:avLst/>
        </a:prstGeom>
        <a:gradFill rotWithShape="0">
          <a:gsLst>
            <a:gs pos="0">
              <a:schemeClr val="accent5">
                <a:hueOff val="-4870578"/>
                <a:satOff val="-5060"/>
                <a:lumOff val="1471"/>
                <a:alphaOff val="0"/>
                <a:satMod val="103000"/>
                <a:lumMod val="102000"/>
                <a:tint val="94000"/>
              </a:schemeClr>
            </a:gs>
            <a:gs pos="50000">
              <a:schemeClr val="accent5">
                <a:hueOff val="-4870578"/>
                <a:satOff val="-5060"/>
                <a:lumOff val="1471"/>
                <a:alphaOff val="0"/>
                <a:satMod val="110000"/>
                <a:lumMod val="100000"/>
                <a:shade val="100000"/>
              </a:schemeClr>
            </a:gs>
            <a:gs pos="100000">
              <a:schemeClr val="accent5">
                <a:hueOff val="-4870578"/>
                <a:satOff val="-5060"/>
                <a:lumOff val="1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2"/>
              </a:solidFill>
            </a:rPr>
            <a:t>​Who is most directly impacted? </a:t>
          </a:r>
        </a:p>
      </dsp:txBody>
      <dsp:txXfrm>
        <a:off x="55515" y="1307029"/>
        <a:ext cx="7621613" cy="1026210"/>
      </dsp:txXfrm>
    </dsp:sp>
    <dsp:sp modelId="{C8EB0ACF-C8E6-4654-B8DB-46A29DFDA63E}">
      <dsp:nvSpPr>
        <dsp:cNvPr id="0" name=""/>
        <dsp:cNvSpPr/>
      </dsp:nvSpPr>
      <dsp:spPr>
        <a:xfrm>
          <a:off x="0" y="2372639"/>
          <a:ext cx="7732643" cy="1137240"/>
        </a:xfrm>
        <a:prstGeom prst="roundRect">
          <a:avLst/>
        </a:prstGeom>
        <a:gradFill rotWithShape="0">
          <a:gsLst>
            <a:gs pos="0">
              <a:schemeClr val="accent5">
                <a:hueOff val="-9741157"/>
                <a:satOff val="-10120"/>
                <a:lumOff val="2941"/>
                <a:alphaOff val="0"/>
                <a:satMod val="103000"/>
                <a:lumMod val="102000"/>
                <a:tint val="94000"/>
              </a:schemeClr>
            </a:gs>
            <a:gs pos="50000">
              <a:schemeClr val="accent5">
                <a:hueOff val="-9741157"/>
                <a:satOff val="-10120"/>
                <a:lumOff val="2941"/>
                <a:alphaOff val="0"/>
                <a:satMod val="110000"/>
                <a:lumMod val="100000"/>
                <a:shade val="100000"/>
              </a:schemeClr>
            </a:gs>
            <a:gs pos="100000">
              <a:schemeClr val="accent5">
                <a:hueOff val="-9741157"/>
                <a:satOff val="-10120"/>
                <a:lumOff val="294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2"/>
              </a:solidFill>
            </a:rPr>
            <a:t>Who has been left out?</a:t>
          </a:r>
        </a:p>
      </dsp:txBody>
      <dsp:txXfrm>
        <a:off x="55515" y="2428154"/>
        <a:ext cx="7621613" cy="1026210"/>
      </dsp:txXfrm>
    </dsp:sp>
    <dsp:sp modelId="{6498B47E-479E-4485-9910-12C6A2C4684A}">
      <dsp:nvSpPr>
        <dsp:cNvPr id="0" name=""/>
        <dsp:cNvSpPr/>
      </dsp:nvSpPr>
      <dsp:spPr>
        <a:xfrm>
          <a:off x="0" y="3681514"/>
          <a:ext cx="7732643" cy="1137240"/>
        </a:xfrm>
        <a:prstGeom prst="roundRect">
          <a:avLst/>
        </a:prstGeom>
        <a:gradFill rotWithShape="0">
          <a:gsLst>
            <a:gs pos="0">
              <a:schemeClr val="accent5">
                <a:hueOff val="-14611736"/>
                <a:satOff val="-15179"/>
                <a:lumOff val="4412"/>
                <a:alphaOff val="0"/>
                <a:satMod val="103000"/>
                <a:lumMod val="102000"/>
                <a:tint val="94000"/>
              </a:schemeClr>
            </a:gs>
            <a:gs pos="50000">
              <a:schemeClr val="accent5">
                <a:hueOff val="-14611736"/>
                <a:satOff val="-15179"/>
                <a:lumOff val="4412"/>
                <a:alphaOff val="0"/>
                <a:satMod val="110000"/>
                <a:lumMod val="100000"/>
                <a:shade val="100000"/>
              </a:schemeClr>
            </a:gs>
            <a:gs pos="100000">
              <a:schemeClr val="accent5">
                <a:hueOff val="-14611736"/>
                <a:satOff val="-15179"/>
                <a:lumOff val="441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2"/>
              </a:solidFill>
            </a:rPr>
            <a:t>How can they be directly </a:t>
          </a:r>
          <a:r>
            <a:rPr lang="en-US" sz="2700" kern="1200" err="1">
              <a:solidFill>
                <a:schemeClr val="tx2"/>
              </a:solidFill>
            </a:rPr>
            <a:t>enagaged</a:t>
          </a:r>
          <a:r>
            <a:rPr lang="en-US" sz="2700" kern="1200">
              <a:solidFill>
                <a:schemeClr val="tx2"/>
              </a:solidFill>
            </a:rPr>
            <a:t>?</a:t>
          </a:r>
        </a:p>
      </dsp:txBody>
      <dsp:txXfrm>
        <a:off x="55515" y="3737029"/>
        <a:ext cx="7621613" cy="1026210"/>
      </dsp:txXfrm>
    </dsp:sp>
    <dsp:sp modelId="{E05D7CB8-5D46-40FB-B953-345710A46EEC}">
      <dsp:nvSpPr>
        <dsp:cNvPr id="0" name=""/>
        <dsp:cNvSpPr/>
      </dsp:nvSpPr>
      <dsp:spPr>
        <a:xfrm>
          <a:off x="0" y="4896514"/>
          <a:ext cx="7732643" cy="1137240"/>
        </a:xfrm>
        <a:prstGeom prst="roundRect">
          <a:avLst/>
        </a:prstGeom>
        <a:gradFill rotWithShape="0">
          <a:gsLst>
            <a:gs pos="0">
              <a:schemeClr val="accent5">
                <a:hueOff val="-19482314"/>
                <a:satOff val="-20239"/>
                <a:lumOff val="5882"/>
                <a:alphaOff val="0"/>
                <a:satMod val="103000"/>
                <a:lumMod val="102000"/>
                <a:tint val="94000"/>
              </a:schemeClr>
            </a:gs>
            <a:gs pos="50000">
              <a:schemeClr val="accent5">
                <a:hueOff val="-19482314"/>
                <a:satOff val="-20239"/>
                <a:lumOff val="5882"/>
                <a:alphaOff val="0"/>
                <a:satMod val="110000"/>
                <a:lumMod val="100000"/>
                <a:shade val="100000"/>
              </a:schemeClr>
            </a:gs>
            <a:gs pos="100000">
              <a:schemeClr val="accent5">
                <a:hueOff val="-19482314"/>
                <a:satOff val="-20239"/>
                <a:lumOff val="588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2"/>
              </a:solidFill>
            </a:rPr>
            <a:t>How do our demands advance race, class, or gender justice?</a:t>
          </a:r>
        </a:p>
      </dsp:txBody>
      <dsp:txXfrm>
        <a:off x="55515" y="4952029"/>
        <a:ext cx="7621613" cy="102621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D0CEC9-08F0-46B2-AB0A-E3A8880747B5}">
      <dsp:nvSpPr>
        <dsp:cNvPr id="0" name=""/>
        <dsp:cNvSpPr/>
      </dsp:nvSpPr>
      <dsp:spPr>
        <a:xfrm>
          <a:off x="0" y="36514"/>
          <a:ext cx="7732643" cy="113724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0" kern="1200">
              <a:solidFill>
                <a:schemeClr val="tx2"/>
              </a:solidFill>
            </a:rPr>
            <a:t>For each of the four organizing questions also ask:</a:t>
          </a:r>
        </a:p>
      </dsp:txBody>
      <dsp:txXfrm>
        <a:off x="55515" y="92029"/>
        <a:ext cx="7621613" cy="1026210"/>
      </dsp:txXfrm>
    </dsp:sp>
    <dsp:sp modelId="{F6E1E5A1-EC06-4A04-8456-07A071A97AFE}">
      <dsp:nvSpPr>
        <dsp:cNvPr id="0" name=""/>
        <dsp:cNvSpPr/>
      </dsp:nvSpPr>
      <dsp:spPr>
        <a:xfrm>
          <a:off x="0" y="1251514"/>
          <a:ext cx="7732643" cy="1137240"/>
        </a:xfrm>
        <a:prstGeom prst="roundRect">
          <a:avLst/>
        </a:prstGeom>
        <a:gradFill rotWithShape="0">
          <a:gsLst>
            <a:gs pos="0">
              <a:schemeClr val="accent5">
                <a:hueOff val="-4870578"/>
                <a:satOff val="-5060"/>
                <a:lumOff val="1471"/>
                <a:alphaOff val="0"/>
                <a:satMod val="103000"/>
                <a:lumMod val="102000"/>
                <a:tint val="94000"/>
              </a:schemeClr>
            </a:gs>
            <a:gs pos="50000">
              <a:schemeClr val="accent5">
                <a:hueOff val="-4870578"/>
                <a:satOff val="-5060"/>
                <a:lumOff val="1471"/>
                <a:alphaOff val="0"/>
                <a:satMod val="110000"/>
                <a:lumMod val="100000"/>
                <a:shade val="100000"/>
              </a:schemeClr>
            </a:gs>
            <a:gs pos="100000">
              <a:schemeClr val="accent5">
                <a:hueOff val="-4870578"/>
                <a:satOff val="-5060"/>
                <a:lumOff val="1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2"/>
              </a:solidFill>
            </a:rPr>
            <a:t>​Who is most directly impacted? </a:t>
          </a:r>
        </a:p>
      </dsp:txBody>
      <dsp:txXfrm>
        <a:off x="55515" y="1307029"/>
        <a:ext cx="7621613" cy="1026210"/>
      </dsp:txXfrm>
    </dsp:sp>
    <dsp:sp modelId="{C8EB0ACF-C8E6-4654-B8DB-46A29DFDA63E}">
      <dsp:nvSpPr>
        <dsp:cNvPr id="0" name=""/>
        <dsp:cNvSpPr/>
      </dsp:nvSpPr>
      <dsp:spPr>
        <a:xfrm>
          <a:off x="0" y="2372639"/>
          <a:ext cx="7732643" cy="1137240"/>
        </a:xfrm>
        <a:prstGeom prst="roundRect">
          <a:avLst/>
        </a:prstGeom>
        <a:gradFill rotWithShape="0">
          <a:gsLst>
            <a:gs pos="0">
              <a:schemeClr val="accent5">
                <a:hueOff val="-9741157"/>
                <a:satOff val="-10120"/>
                <a:lumOff val="2941"/>
                <a:alphaOff val="0"/>
                <a:satMod val="103000"/>
                <a:lumMod val="102000"/>
                <a:tint val="94000"/>
              </a:schemeClr>
            </a:gs>
            <a:gs pos="50000">
              <a:schemeClr val="accent5">
                <a:hueOff val="-9741157"/>
                <a:satOff val="-10120"/>
                <a:lumOff val="2941"/>
                <a:alphaOff val="0"/>
                <a:satMod val="110000"/>
                <a:lumMod val="100000"/>
                <a:shade val="100000"/>
              </a:schemeClr>
            </a:gs>
            <a:gs pos="100000">
              <a:schemeClr val="accent5">
                <a:hueOff val="-9741157"/>
                <a:satOff val="-10120"/>
                <a:lumOff val="294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2"/>
              </a:solidFill>
            </a:rPr>
            <a:t>Who has been left out?</a:t>
          </a:r>
        </a:p>
      </dsp:txBody>
      <dsp:txXfrm>
        <a:off x="55515" y="2428154"/>
        <a:ext cx="7621613" cy="1026210"/>
      </dsp:txXfrm>
    </dsp:sp>
    <dsp:sp modelId="{6498B47E-479E-4485-9910-12C6A2C4684A}">
      <dsp:nvSpPr>
        <dsp:cNvPr id="0" name=""/>
        <dsp:cNvSpPr/>
      </dsp:nvSpPr>
      <dsp:spPr>
        <a:xfrm>
          <a:off x="0" y="3681514"/>
          <a:ext cx="7732643" cy="1137240"/>
        </a:xfrm>
        <a:prstGeom prst="roundRect">
          <a:avLst/>
        </a:prstGeom>
        <a:gradFill rotWithShape="0">
          <a:gsLst>
            <a:gs pos="0">
              <a:schemeClr val="accent5">
                <a:hueOff val="-14611736"/>
                <a:satOff val="-15179"/>
                <a:lumOff val="4412"/>
                <a:alphaOff val="0"/>
                <a:satMod val="103000"/>
                <a:lumMod val="102000"/>
                <a:tint val="94000"/>
              </a:schemeClr>
            </a:gs>
            <a:gs pos="50000">
              <a:schemeClr val="accent5">
                <a:hueOff val="-14611736"/>
                <a:satOff val="-15179"/>
                <a:lumOff val="4412"/>
                <a:alphaOff val="0"/>
                <a:satMod val="110000"/>
                <a:lumMod val="100000"/>
                <a:shade val="100000"/>
              </a:schemeClr>
            </a:gs>
            <a:gs pos="100000">
              <a:schemeClr val="accent5">
                <a:hueOff val="-14611736"/>
                <a:satOff val="-15179"/>
                <a:lumOff val="441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2"/>
              </a:solidFill>
            </a:rPr>
            <a:t>How can they be directly </a:t>
          </a:r>
          <a:r>
            <a:rPr lang="en-US" sz="2700" kern="1200" err="1">
              <a:solidFill>
                <a:schemeClr val="tx2"/>
              </a:solidFill>
            </a:rPr>
            <a:t>enagaged</a:t>
          </a:r>
          <a:r>
            <a:rPr lang="en-US" sz="2700" kern="1200">
              <a:solidFill>
                <a:schemeClr val="tx2"/>
              </a:solidFill>
            </a:rPr>
            <a:t>?</a:t>
          </a:r>
        </a:p>
      </dsp:txBody>
      <dsp:txXfrm>
        <a:off x="55515" y="3737029"/>
        <a:ext cx="7621613" cy="1026210"/>
      </dsp:txXfrm>
    </dsp:sp>
    <dsp:sp modelId="{E05D7CB8-5D46-40FB-B953-345710A46EEC}">
      <dsp:nvSpPr>
        <dsp:cNvPr id="0" name=""/>
        <dsp:cNvSpPr/>
      </dsp:nvSpPr>
      <dsp:spPr>
        <a:xfrm>
          <a:off x="0" y="4896514"/>
          <a:ext cx="7732643" cy="1137240"/>
        </a:xfrm>
        <a:prstGeom prst="roundRect">
          <a:avLst/>
        </a:prstGeom>
        <a:gradFill rotWithShape="0">
          <a:gsLst>
            <a:gs pos="0">
              <a:schemeClr val="accent5">
                <a:hueOff val="-19482314"/>
                <a:satOff val="-20239"/>
                <a:lumOff val="5882"/>
                <a:alphaOff val="0"/>
                <a:satMod val="103000"/>
                <a:lumMod val="102000"/>
                <a:tint val="94000"/>
              </a:schemeClr>
            </a:gs>
            <a:gs pos="50000">
              <a:schemeClr val="accent5">
                <a:hueOff val="-19482314"/>
                <a:satOff val="-20239"/>
                <a:lumOff val="5882"/>
                <a:alphaOff val="0"/>
                <a:satMod val="110000"/>
                <a:lumMod val="100000"/>
                <a:shade val="100000"/>
              </a:schemeClr>
            </a:gs>
            <a:gs pos="100000">
              <a:schemeClr val="accent5">
                <a:hueOff val="-19482314"/>
                <a:satOff val="-20239"/>
                <a:lumOff val="588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solidFill>
                <a:schemeClr val="tx2"/>
              </a:solidFill>
            </a:rPr>
            <a:t>How do our demands advance race, class, or gender justice?</a:t>
          </a:r>
        </a:p>
      </dsp:txBody>
      <dsp:txXfrm>
        <a:off x="55515" y="4952029"/>
        <a:ext cx="7621613" cy="1026210"/>
      </dsp:txXfrm>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7/31/2026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7/31/2026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faireconomy.org" TargetMode="External"/><Relationship Id="rId2" Type="http://schemas.openxmlformats.org/officeDocument/2006/relationships/slide" Target="../slides/slide40.xml"/><Relationship Id="rId1" Type="http://schemas.openxmlformats.org/officeDocument/2006/relationships/notesMaster" Target="../notesMasters/notesMaster1.xml"/><Relationship Id="rId4" Type="http://schemas.openxmlformats.org/officeDocument/2006/relationships/hyperlink" Target="https://www.faireconomy.org/training_guides?page=1"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epi.org/resources/budget/budget-factsheets/"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6836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3775578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6940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F8900CC2-C232-40AF-6E38-F1DED1C9E8EB}"/>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83C37969-0F10-F2AA-1860-9B479223903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1DDD02EE-2136-1E2C-C188-27FA3703F94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9907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10</a:t>
            </a:fld>
            <a:endParaRPr lang="en-US"/>
          </a:p>
        </p:txBody>
      </p:sp>
    </p:spTree>
    <p:extLst>
      <p:ext uri="{BB962C8B-B14F-4D97-AF65-F5344CB8AC3E}">
        <p14:creationId xmlns:p14="http://schemas.microsoft.com/office/powerpoint/2010/main" val="607381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ea typeface="Calibri"/>
                <a:cs typeface="Calibri"/>
              </a:rPr>
              <a:t>Why do you think we need to talk about...</a:t>
            </a:r>
          </a:p>
          <a:p>
            <a:r>
              <a:rPr lang="en-US" i="1">
                <a:ea typeface="Calibri"/>
                <a:cs typeface="Calibri"/>
              </a:rPr>
              <a:t>Take some time – about 5 mins – and be ready to talk as a room</a:t>
            </a:r>
          </a:p>
          <a:p>
            <a:r>
              <a:rPr lang="en-US" i="1">
                <a:ea typeface="Calibri"/>
                <a:cs typeface="Calibri"/>
              </a:rPr>
              <a:t>What did you come up with?</a:t>
            </a:r>
          </a:p>
        </p:txBody>
      </p:sp>
      <p:sp>
        <p:nvSpPr>
          <p:cNvPr id="4" name="Slide Number Placeholder 3"/>
          <p:cNvSpPr>
            <a:spLocks noGrp="1"/>
          </p:cNvSpPr>
          <p:nvPr>
            <p:ph type="sldNum" sz="quarter" idx="5"/>
          </p:nvPr>
        </p:nvSpPr>
        <p:spPr/>
        <p:txBody>
          <a:bodyPr/>
          <a:lstStyle/>
          <a:p>
            <a:fld id="{979DA763-8D56-48F7-A1A9-3B4AE30C1F04}" type="slidenum">
              <a:rPr lang="en-US" smtClean="0"/>
              <a:t>11</a:t>
            </a:fld>
            <a:endParaRPr lang="en-US"/>
          </a:p>
        </p:txBody>
      </p:sp>
    </p:spTree>
    <p:extLst>
      <p:ext uri="{BB962C8B-B14F-4D97-AF65-F5344CB8AC3E}">
        <p14:creationId xmlns:p14="http://schemas.microsoft.com/office/powerpoint/2010/main" val="1800048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FA7CC50E-E375-415B-9740-115087E8168E}" type="slidenum">
              <a:rPr lang="en-US" altLang="en-US">
                <a:latin typeface="Arial" panose="020B0604020202020204" pitchFamily="34" charset="0"/>
              </a:rPr>
              <a:pPr eaLnBrk="1" hangingPunct="1"/>
              <a:t>12</a:t>
            </a:fld>
            <a:endParaRPr lang="en-US" altLang="en-US">
              <a:latin typeface="Arial" panose="020B0604020202020204" pitchFamily="34" charset="0"/>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Quick content set</a:t>
            </a:r>
          </a:p>
        </p:txBody>
      </p:sp>
    </p:spTree>
    <p:extLst>
      <p:ext uri="{BB962C8B-B14F-4D97-AF65-F5344CB8AC3E}">
        <p14:creationId xmlns:p14="http://schemas.microsoft.com/office/powerpoint/2010/main" val="1056473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When one person talks to another person</a:t>
            </a:r>
          </a:p>
          <a:p>
            <a:r>
              <a:rPr lang="en-US">
                <a:ea typeface="Calibri"/>
                <a:cs typeface="Calibri"/>
              </a:rPr>
              <a:t>And its </a:t>
            </a:r>
            <a:r>
              <a:rPr lang="en-US" err="1">
                <a:ea typeface="Calibri"/>
                <a:cs typeface="Calibri"/>
              </a:rPr>
              <a:t>primarly</a:t>
            </a:r>
            <a:r>
              <a:rPr lang="en-US">
                <a:ea typeface="Calibri"/>
                <a:cs typeface="Calibri"/>
              </a:rPr>
              <a:t> to get to know each other, but can be used for </a:t>
            </a:r>
          </a:p>
          <a:p>
            <a:r>
              <a:rPr lang="en-US">
                <a:ea typeface="Calibri"/>
                <a:cs typeface="Calibri"/>
              </a:rPr>
              <a:t>Recruitment, Escalation, Maintenance</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13</a:t>
            </a:fld>
            <a:endParaRPr lang="en-US"/>
          </a:p>
        </p:txBody>
      </p:sp>
    </p:spTree>
    <p:extLst>
      <p:ext uri="{BB962C8B-B14F-4D97-AF65-F5344CB8AC3E}">
        <p14:creationId xmlns:p14="http://schemas.microsoft.com/office/powerpoint/2010/main" val="3353492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do we do when we have one on ones</a:t>
            </a:r>
          </a:p>
          <a:p>
            <a:pPr marL="902970" indent="-857250">
              <a:lnSpc>
                <a:spcPct val="90000"/>
              </a:lnSpc>
              <a:spcBef>
                <a:spcPts val="1200"/>
              </a:spcBef>
              <a:spcAft>
                <a:spcPts val="200"/>
              </a:spcAft>
              <a:buFont typeface="Arial,Sans-Serif"/>
              <a:buChar char="•"/>
            </a:pPr>
            <a:r>
              <a:rPr lang="en-US"/>
              <a:t>Listen 80%; talk 20%</a:t>
            </a:r>
            <a:endParaRPr lang="en-US">
              <a:ea typeface="Calibri"/>
              <a:cs typeface="Calibri"/>
            </a:endParaRPr>
          </a:p>
          <a:p>
            <a:pPr marL="902970" indent="-857250">
              <a:lnSpc>
                <a:spcPct val="90000"/>
              </a:lnSpc>
              <a:spcBef>
                <a:spcPts val="1200"/>
              </a:spcBef>
              <a:spcAft>
                <a:spcPts val="200"/>
              </a:spcAft>
              <a:buFont typeface="Arial,Sans-Serif"/>
              <a:buChar char="•"/>
            </a:pPr>
            <a:r>
              <a:rPr lang="en-US"/>
              <a:t>Use open ended questions (Not will you become a member as opposed to </a:t>
            </a:r>
            <a:endParaRPr lang="en-US">
              <a:ea typeface="Calibri"/>
              <a:cs typeface="Calibri"/>
            </a:endParaRPr>
          </a:p>
          <a:p>
            <a:pPr marL="902970" indent="-857250">
              <a:lnSpc>
                <a:spcPct val="90000"/>
              </a:lnSpc>
              <a:spcBef>
                <a:spcPts val="1200"/>
              </a:spcBef>
              <a:spcAft>
                <a:spcPts val="200"/>
              </a:spcAft>
              <a:buFont typeface="Arial,Sans-Serif"/>
              <a:buChar char="•"/>
            </a:pPr>
            <a:r>
              <a:rPr lang="en-US"/>
              <a:t>Not about winning an argument or interrogating even is they are wrong</a:t>
            </a:r>
            <a:endParaRPr lang="en-US">
              <a:ea typeface="Calibri"/>
              <a:cs typeface="Calibri"/>
            </a:endParaRPr>
          </a:p>
          <a:p>
            <a:pPr marL="902970" indent="-857250">
              <a:lnSpc>
                <a:spcPct val="90000"/>
              </a:lnSpc>
              <a:spcBef>
                <a:spcPts val="1200"/>
              </a:spcBef>
              <a:spcAft>
                <a:spcPts val="200"/>
              </a:spcAft>
              <a:buFont typeface="Arial,Sans-Serif"/>
              <a:buChar char="•"/>
            </a:pPr>
            <a:r>
              <a:rPr lang="en-US"/>
              <a:t>Learning where our stories connect</a:t>
            </a:r>
            <a:endParaRPr lang="en-US">
              <a:ea typeface="Calibri"/>
              <a:cs typeface="Calibri"/>
            </a:endParaRPr>
          </a:p>
          <a:p>
            <a:pPr marL="902970" indent="-857250">
              <a:lnSpc>
                <a:spcPct val="90000"/>
              </a:lnSpc>
              <a:spcBef>
                <a:spcPts val="1200"/>
              </a:spcBef>
              <a:spcAft>
                <a:spcPts val="200"/>
              </a:spcAft>
              <a:buFont typeface="Arial,Sans-Serif"/>
              <a:buChar char="•"/>
            </a:pPr>
            <a:r>
              <a:rPr lang="en-US"/>
              <a:t>Shared values, commitments, risks</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205652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As Organizers we are listening to </a:t>
            </a:r>
            <a:r>
              <a:rPr lang="en-US" err="1">
                <a:ea typeface="Calibri"/>
                <a:cs typeface="Calibri"/>
              </a:rPr>
              <a:t>identiry</a:t>
            </a:r>
            <a:r>
              <a:rPr lang="en-US">
                <a:ea typeface="Calibri"/>
                <a:cs typeface="Calibri"/>
              </a:rPr>
              <a:t> their issues and values, not TELL them what the issues are</a:t>
            </a:r>
          </a:p>
          <a:p>
            <a:r>
              <a:rPr lang="en-US">
                <a:ea typeface="Calibri"/>
                <a:cs typeface="Calibri"/>
              </a:rPr>
              <a:t>We use probing questions such as:</a:t>
            </a:r>
          </a:p>
          <a:p>
            <a:pPr marL="617220" indent="-571500">
              <a:lnSpc>
                <a:spcPct val="90000"/>
              </a:lnSpc>
              <a:spcBef>
                <a:spcPts val="1200"/>
              </a:spcBef>
              <a:spcAft>
                <a:spcPts val="200"/>
              </a:spcAft>
              <a:buFont typeface="Arial,Sans-Serif"/>
              <a:buChar char="•"/>
            </a:pPr>
            <a:r>
              <a:rPr lang="en-US"/>
              <a:t>Use probing questions</a:t>
            </a:r>
          </a:p>
          <a:p>
            <a:pPr marL="909320" lvl="1" indent="-571500">
              <a:lnSpc>
                <a:spcPct val="90000"/>
              </a:lnSpc>
              <a:spcBef>
                <a:spcPts val="200"/>
              </a:spcBef>
              <a:spcAft>
                <a:spcPts val="400"/>
              </a:spcAft>
              <a:buFont typeface="Courier New,monospace"/>
              <a:buChar char="o"/>
            </a:pPr>
            <a:r>
              <a:rPr lang="en-US"/>
              <a:t>What’s not right here? </a:t>
            </a:r>
          </a:p>
          <a:p>
            <a:pPr marL="909320" lvl="1" indent="-571500">
              <a:lnSpc>
                <a:spcPct val="90000"/>
              </a:lnSpc>
              <a:spcBef>
                <a:spcPts val="200"/>
              </a:spcBef>
              <a:spcAft>
                <a:spcPts val="400"/>
              </a:spcAft>
              <a:buFont typeface="Courier New,monospace"/>
              <a:buChar char="o"/>
            </a:pPr>
            <a:r>
              <a:rPr lang="en-US"/>
              <a:t>What would you change?</a:t>
            </a:r>
          </a:p>
          <a:p>
            <a:pPr marL="909320" lvl="1" indent="-571500">
              <a:lnSpc>
                <a:spcPct val="90000"/>
              </a:lnSpc>
              <a:spcBef>
                <a:spcPts val="200"/>
              </a:spcBef>
              <a:spcAft>
                <a:spcPts val="400"/>
              </a:spcAft>
              <a:buFont typeface="Courier New,monospace"/>
              <a:buChar char="o"/>
            </a:pPr>
            <a:r>
              <a:rPr lang="en-US"/>
              <a:t>Why is this an issue for you? </a:t>
            </a:r>
            <a:endParaRPr lang="en-US">
              <a:ea typeface="Calibri"/>
              <a:cs typeface="Calibri"/>
            </a:endParaRPr>
          </a:p>
          <a:p>
            <a:pPr marL="909320" lvl="1" indent="-571500">
              <a:lnSpc>
                <a:spcPct val="90000"/>
              </a:lnSpc>
              <a:spcBef>
                <a:spcPts val="200"/>
              </a:spcBef>
              <a:spcAft>
                <a:spcPts val="400"/>
              </a:spcAft>
              <a:buFont typeface="Courier New,monospace"/>
              <a:buChar char="o"/>
            </a:pPr>
            <a:r>
              <a:rPr lang="en-US">
                <a:ea typeface="Calibri"/>
                <a:cs typeface="Calibri"/>
              </a:rPr>
              <a:t>Why do you care about this?</a:t>
            </a:r>
          </a:p>
          <a:p>
            <a:endParaRPr lang="en-US">
              <a:ea typeface="Calibri"/>
              <a:cs typeface="Calibri"/>
            </a:endParaRPr>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854952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02970" indent="-857250">
              <a:lnSpc>
                <a:spcPct val="90000"/>
              </a:lnSpc>
              <a:spcBef>
                <a:spcPts val="1200"/>
              </a:spcBef>
              <a:spcAft>
                <a:spcPts val="200"/>
              </a:spcAft>
              <a:buFont typeface="Arial,Sans-Serif"/>
              <a:buChar char="•"/>
            </a:pPr>
            <a:r>
              <a:rPr lang="en-US"/>
              <a:t>Use direct and specific language – Are you ready to sign this pledge cards, will you bring 5 people with you</a:t>
            </a:r>
          </a:p>
          <a:p>
            <a:pPr marL="902970" indent="-857250">
              <a:lnSpc>
                <a:spcPct val="90000"/>
              </a:lnSpc>
              <a:spcBef>
                <a:spcPts val="1200"/>
              </a:spcBef>
              <a:spcAft>
                <a:spcPts val="200"/>
              </a:spcAft>
              <a:buFont typeface="Arial,Sans-Serif"/>
              <a:buChar char="•"/>
            </a:pPr>
            <a:r>
              <a:rPr lang="en-US"/>
              <a:t>Stress the shared values you have exchanged  - Like you, I have been a low paid person that has felt disrespected by my managers</a:t>
            </a:r>
            <a:endParaRPr lang="en-US">
              <a:ea typeface="Calibri"/>
              <a:cs typeface="Calibri"/>
            </a:endParaRPr>
          </a:p>
          <a:p>
            <a:pPr marL="902970" indent="-857250">
              <a:lnSpc>
                <a:spcPct val="90000"/>
              </a:lnSpc>
              <a:spcBef>
                <a:spcPts val="1200"/>
              </a:spcBef>
              <a:spcAft>
                <a:spcPts val="200"/>
              </a:spcAft>
              <a:buFont typeface="Arial,Sans-Serif"/>
              <a:buChar char="•"/>
            </a:pPr>
            <a:r>
              <a:rPr lang="en-US"/>
              <a:t>Frame it so that the person IS the solution to the ask – We cant win this if you do not show up, You are critical to the success of this action</a:t>
            </a:r>
            <a:endParaRPr lang="en-US">
              <a:ea typeface="Calibri"/>
              <a:cs typeface="Calibri"/>
            </a:endParaRPr>
          </a:p>
          <a:p>
            <a:pPr marL="902970" indent="-857250">
              <a:lnSpc>
                <a:spcPct val="90000"/>
              </a:lnSpc>
              <a:spcBef>
                <a:spcPts val="1200"/>
              </a:spcBef>
              <a:spcAft>
                <a:spcPts val="200"/>
              </a:spcAft>
              <a:buFont typeface="Arial,Sans-Serif"/>
              <a:buChar char="•"/>
            </a:pPr>
            <a:r>
              <a:rPr lang="en-US"/>
              <a:t>Move them towards the next level of action – You joined us last month at Happy Hour, can you bring 5 people</a:t>
            </a:r>
            <a:endParaRPr lang="en-US">
              <a:ea typeface="Calibri"/>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16</a:t>
            </a:fld>
            <a:endParaRPr lang="en-US"/>
          </a:p>
        </p:txBody>
      </p:sp>
    </p:spTree>
    <p:extLst>
      <p:ext uri="{BB962C8B-B14F-4D97-AF65-F5344CB8AC3E}">
        <p14:creationId xmlns:p14="http://schemas.microsoft.com/office/powerpoint/2010/main" val="40676417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 do not organize worksites, worksites are already organized by natural leaders</a:t>
            </a:r>
          </a:p>
          <a:p>
            <a:r>
              <a:rPr lang="en-US">
                <a:ea typeface="Calibri"/>
                <a:cs typeface="Calibri"/>
              </a:rPr>
              <a:t>We have to ask who is trusted and respected</a:t>
            </a:r>
          </a:p>
          <a:p>
            <a:r>
              <a:rPr lang="en-US">
                <a:ea typeface="Calibri"/>
                <a:cs typeface="Calibri"/>
              </a:rPr>
              <a:t>Even if they are not a member, we need to be in contact</a:t>
            </a:r>
          </a:p>
          <a:p>
            <a:r>
              <a:rPr lang="en-US">
                <a:ea typeface="Calibri"/>
                <a:cs typeface="Calibri"/>
              </a:rPr>
              <a:t>We cannot </a:t>
            </a:r>
            <a:r>
              <a:rPr lang="en-US" err="1">
                <a:ea typeface="Calibri"/>
                <a:cs typeface="Calibri"/>
              </a:rPr>
              <a:t>idently</a:t>
            </a:r>
            <a:r>
              <a:rPr lang="en-US">
                <a:ea typeface="Calibri"/>
                <a:cs typeface="Calibri"/>
              </a:rPr>
              <a:t> leaders based on our own observations and </a:t>
            </a:r>
            <a:r>
              <a:rPr lang="en-US" err="1">
                <a:ea typeface="Calibri"/>
                <a:cs typeface="Calibri"/>
              </a:rPr>
              <a:t>bias'</a:t>
            </a:r>
            <a:r>
              <a:rPr lang="en-US">
                <a:ea typeface="Calibri"/>
                <a:cs typeface="Calibri"/>
              </a:rPr>
              <a:t> - They wear the swag, they have been here 20 years but no one talks to them</a:t>
            </a:r>
          </a:p>
          <a:p>
            <a:r>
              <a:rPr lang="en-US">
                <a:ea typeface="Calibri"/>
                <a:cs typeface="Calibri"/>
              </a:rPr>
              <a:t>We have to ask our people who they trust.</a:t>
            </a:r>
          </a:p>
          <a:p>
            <a:r>
              <a:rPr lang="en-US">
                <a:ea typeface="Calibri"/>
                <a:cs typeface="Calibri"/>
              </a:rPr>
              <a:t>The attendance at the most recent ESP Conference</a:t>
            </a:r>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3028866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24</a:t>
            </a:fld>
            <a:endParaRPr lang="en-US"/>
          </a:p>
        </p:txBody>
      </p:sp>
    </p:spTree>
    <p:extLst>
      <p:ext uri="{BB962C8B-B14F-4D97-AF65-F5344CB8AC3E}">
        <p14:creationId xmlns:p14="http://schemas.microsoft.com/office/powerpoint/2010/main" val="4262603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49774-599D-8AE3-52B1-AD9EA30695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78B1BF-D9FB-FF7A-8924-60255C5237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9749DE-C3AE-3197-BCF7-C50C1377ED8E}"/>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86DF028F-8E13-017C-EEBC-67121DCEB5EE}"/>
              </a:ext>
            </a:extLst>
          </p:cNvPr>
          <p:cNvSpPr>
            <a:spLocks noGrp="1"/>
          </p:cNvSpPr>
          <p:nvPr>
            <p:ph type="sldNum" sz="quarter" idx="5"/>
          </p:nvPr>
        </p:nvSpPr>
        <p:spPr/>
        <p:txBody>
          <a:bodyPr/>
          <a:lstStyle/>
          <a:p>
            <a:fld id="{599A6B18-3A16-4671-A051-A19FA1E27CDA}" type="slidenum">
              <a:rPr lang="en-US" smtClean="0"/>
              <a:t>25</a:t>
            </a:fld>
            <a:endParaRPr lang="en-US"/>
          </a:p>
        </p:txBody>
      </p:sp>
    </p:spTree>
    <p:extLst>
      <p:ext uri="{BB962C8B-B14F-4D97-AF65-F5344CB8AC3E}">
        <p14:creationId xmlns:p14="http://schemas.microsoft.com/office/powerpoint/2010/main" val="11664243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27</a:t>
            </a:fld>
            <a:endParaRPr lang="en-US"/>
          </a:p>
        </p:txBody>
      </p:sp>
    </p:spTree>
    <p:extLst>
      <p:ext uri="{BB962C8B-B14F-4D97-AF65-F5344CB8AC3E}">
        <p14:creationId xmlns:p14="http://schemas.microsoft.com/office/powerpoint/2010/main" val="321459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8FB90-166B-9E3C-3661-9D60F98104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C17174-303E-8493-7E3D-57E6C4AF2D8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77C1E14-F739-95C1-72E8-5E799343A20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0EE5EAF-CF4A-8E2C-CF69-86C06CFE84D4}"/>
              </a:ext>
            </a:extLst>
          </p:cNvPr>
          <p:cNvSpPr>
            <a:spLocks noGrp="1"/>
          </p:cNvSpPr>
          <p:nvPr>
            <p:ph type="sldNum" sz="quarter" idx="10"/>
          </p:nvPr>
        </p:nvSpPr>
        <p:spPr/>
        <p:txBody>
          <a:bodyPr/>
          <a:lstStyle/>
          <a:p>
            <a:fld id="{1CC8B027-1C21-437D-86A8-7A2B68AE7117}" type="slidenum">
              <a:rPr lang="en-US" smtClean="0"/>
              <a:t>30</a:t>
            </a:fld>
            <a:endParaRPr lang="en-US"/>
          </a:p>
        </p:txBody>
      </p:sp>
    </p:spTree>
    <p:extLst>
      <p:ext uri="{BB962C8B-B14F-4D97-AF65-F5344CB8AC3E}">
        <p14:creationId xmlns:p14="http://schemas.microsoft.com/office/powerpoint/2010/main" val="9857454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33</a:t>
            </a:fld>
            <a:endParaRPr lang="en-US"/>
          </a:p>
        </p:txBody>
      </p:sp>
    </p:spTree>
    <p:extLst>
      <p:ext uri="{BB962C8B-B14F-4D97-AF65-F5344CB8AC3E}">
        <p14:creationId xmlns:p14="http://schemas.microsoft.com/office/powerpoint/2010/main" val="23502424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This is just an existence, not a living. But it’s a start</a:t>
            </a:r>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74477F2-0481-4BAE-992E-E18E7F90A161}" type="slidenum">
              <a:rPr lang="en-US" altLang="en-US"/>
              <a:pPr eaLnBrk="1" hangingPunct="1"/>
              <a:t>39</a:t>
            </a:fld>
            <a:endParaRPr lang="en-US" altLang="en-US"/>
          </a:p>
        </p:txBody>
      </p:sp>
    </p:spTree>
    <p:extLst>
      <p:ext uri="{BB962C8B-B14F-4D97-AF65-F5344CB8AC3E}">
        <p14:creationId xmlns:p14="http://schemas.microsoft.com/office/powerpoint/2010/main" val="3069971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Chart reference - </a:t>
            </a:r>
            <a:r>
              <a:rPr lang="en-US">
                <a:hlinkClick r:id="rId3"/>
              </a:rPr>
              <a:t>https://www.faireconomy.org</a:t>
            </a:r>
            <a:endParaRPr lang="en-US">
              <a:latin typeface="Calibri"/>
              <a:ea typeface="Calibri"/>
              <a:cs typeface="Calibri"/>
            </a:endParaRPr>
          </a:p>
          <a:p>
            <a:pPr marL="171450" indent="-171450">
              <a:buFont typeface="Arial"/>
              <a:buChar char="•"/>
            </a:pPr>
            <a:r>
              <a:rPr lang="en-US">
                <a:latin typeface="Euphemia"/>
                <a:ea typeface="Calibri"/>
                <a:cs typeface="Calibri"/>
              </a:rPr>
              <a:t>The growing divide charts (2022 edition) - </a:t>
            </a:r>
            <a:r>
              <a:rPr lang="en-US">
                <a:hlinkClick r:id="rId4"/>
              </a:rPr>
              <a:t>https://www.faireconomy.org/training_guides?page=1</a:t>
            </a:r>
            <a:r>
              <a:rPr lang="en-US"/>
              <a:t> </a:t>
            </a:r>
            <a:endParaRPr lang="en-US">
              <a:latin typeface="Euphemia"/>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40</a:t>
            </a:fld>
            <a:endParaRPr lang="en-US"/>
          </a:p>
        </p:txBody>
      </p:sp>
    </p:spTree>
    <p:extLst>
      <p:ext uri="{BB962C8B-B14F-4D97-AF65-F5344CB8AC3E}">
        <p14:creationId xmlns:p14="http://schemas.microsoft.com/office/powerpoint/2010/main" val="1138019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https://www.epi.org/resources/budget/budget-factsheets/</a:t>
            </a:r>
          </a:p>
          <a:p>
            <a:r>
              <a:rPr lang="en-US"/>
              <a:t>Change for the city the training is in</a:t>
            </a:r>
          </a:p>
        </p:txBody>
      </p:sp>
      <p:sp>
        <p:nvSpPr>
          <p:cNvPr id="4" name="Slide Number Placeholder 3"/>
          <p:cNvSpPr>
            <a:spLocks noGrp="1"/>
          </p:cNvSpPr>
          <p:nvPr>
            <p:ph type="sldNum" sz="quarter" idx="5"/>
          </p:nvPr>
        </p:nvSpPr>
        <p:spPr/>
        <p:txBody>
          <a:bodyPr/>
          <a:lstStyle/>
          <a:p>
            <a:fld id="{599A6B18-3A16-4671-A051-A19FA1E27CDA}" type="slidenum">
              <a:rPr lang="en-US" smtClean="0"/>
              <a:t>41</a:t>
            </a:fld>
            <a:endParaRPr lang="en-US"/>
          </a:p>
        </p:txBody>
      </p:sp>
    </p:spTree>
    <p:extLst>
      <p:ext uri="{BB962C8B-B14F-4D97-AF65-F5344CB8AC3E}">
        <p14:creationId xmlns:p14="http://schemas.microsoft.com/office/powerpoint/2010/main" val="17227892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99A6B18-3A16-4671-A051-A19FA1E27CDA}" type="slidenum">
              <a:rPr lang="en-US" smtClean="0"/>
              <a:t>44</a:t>
            </a:fld>
            <a:endParaRPr lang="en-US"/>
          </a:p>
        </p:txBody>
      </p:sp>
    </p:spTree>
    <p:extLst>
      <p:ext uri="{BB962C8B-B14F-4D97-AF65-F5344CB8AC3E}">
        <p14:creationId xmlns:p14="http://schemas.microsoft.com/office/powerpoint/2010/main" val="29915774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Split the participants into 6 groups. </a:t>
            </a:r>
          </a:p>
          <a:p>
            <a:r>
              <a:rPr lang="en-US">
                <a:ea typeface="Calibri"/>
                <a:cs typeface="Calibri"/>
              </a:rPr>
              <a:t>Chart Paper Step 1 – 10</a:t>
            </a:r>
          </a:p>
        </p:txBody>
      </p:sp>
      <p:sp>
        <p:nvSpPr>
          <p:cNvPr id="4" name="Slide Number Placeholder 3"/>
          <p:cNvSpPr>
            <a:spLocks noGrp="1"/>
          </p:cNvSpPr>
          <p:nvPr>
            <p:ph type="sldNum" sz="quarter" idx="5"/>
          </p:nvPr>
        </p:nvSpPr>
        <p:spPr/>
        <p:txBody>
          <a:bodyPr/>
          <a:lstStyle/>
          <a:p>
            <a:fld id="{599A6B18-3A16-4671-A051-A19FA1E27CDA}" type="slidenum">
              <a:rPr lang="en-US" smtClean="0"/>
              <a:t>46</a:t>
            </a:fld>
            <a:endParaRPr lang="en-US"/>
          </a:p>
        </p:txBody>
      </p:sp>
    </p:spTree>
    <p:extLst>
      <p:ext uri="{BB962C8B-B14F-4D97-AF65-F5344CB8AC3E}">
        <p14:creationId xmlns:p14="http://schemas.microsoft.com/office/powerpoint/2010/main" val="16357997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-If a local  leader doesn’t get this.. They’re not ready for a  campaign.</a:t>
            </a:r>
          </a:p>
          <a:p>
            <a:pPr eaLnBrk="1" hangingPunct="1">
              <a:spcBef>
                <a:spcPct val="0"/>
              </a:spcBef>
            </a:pPr>
            <a:r>
              <a:rPr lang="en-US" altLang="en-US"/>
              <a:t> A LW campaign can be done in a non-bargaining state as well as a bargaining state. Whether you are bargaining or advocating and lobbying – the campaign strategies are the same</a:t>
            </a:r>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0D025D4-E12E-4B0C-A990-3B8ABE642ABB}" type="slidenum">
              <a:rPr lang="en-US" altLang="en-US"/>
              <a:pPr eaLnBrk="1" hangingPunct="1"/>
              <a:t>47</a:t>
            </a:fld>
            <a:endParaRPr lang="en-US" altLang="en-US"/>
          </a:p>
        </p:txBody>
      </p:sp>
    </p:spTree>
    <p:extLst>
      <p:ext uri="{BB962C8B-B14F-4D97-AF65-F5344CB8AC3E}">
        <p14:creationId xmlns:p14="http://schemas.microsoft.com/office/powerpoint/2010/main" val="40700274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b="1">
                <a:solidFill>
                  <a:schemeClr val="accent2">
                    <a:lumMod val="75000"/>
                  </a:schemeClr>
                </a:solidFill>
              </a:rPr>
              <a:t>Salary campaign strategy </a:t>
            </a:r>
            <a:r>
              <a:rPr lang="en-US" i="1">
                <a:solidFill>
                  <a:schemeClr val="accent2">
                    <a:lumMod val="75000"/>
                  </a:schemeClr>
                </a:solidFill>
              </a:rPr>
              <a:t>always </a:t>
            </a:r>
            <a:r>
              <a:rPr lang="en-US">
                <a:solidFill>
                  <a:schemeClr val="accent2">
                    <a:lumMod val="75000"/>
                  </a:schemeClr>
                </a:solidFill>
              </a:rPr>
              <a:t>involves </a:t>
            </a:r>
            <a:r>
              <a:rPr lang="en-US" b="1">
                <a:solidFill>
                  <a:schemeClr val="accent2">
                    <a:lumMod val="75000"/>
                  </a:schemeClr>
                </a:solidFill>
              </a:rPr>
              <a:t>unity</a:t>
            </a:r>
            <a:r>
              <a:rPr lang="en-US">
                <a:solidFill>
                  <a:schemeClr val="accent2">
                    <a:lumMod val="75000"/>
                  </a:schemeClr>
                </a:solidFill>
              </a:rPr>
              <a:t>, consensus, </a:t>
            </a:r>
            <a:r>
              <a:rPr lang="en-US" b="1">
                <a:solidFill>
                  <a:schemeClr val="accent2">
                    <a:lumMod val="75000"/>
                  </a:schemeClr>
                </a:solidFill>
              </a:rPr>
              <a:t>strategic planning</a:t>
            </a:r>
            <a:r>
              <a:rPr lang="en-US">
                <a:solidFill>
                  <a:schemeClr val="accent2">
                    <a:lumMod val="75000"/>
                  </a:schemeClr>
                </a:solidFill>
              </a:rPr>
              <a:t>, </a:t>
            </a:r>
            <a:r>
              <a:rPr lang="en-US" b="1">
                <a:solidFill>
                  <a:schemeClr val="accent2">
                    <a:lumMod val="75000"/>
                  </a:schemeClr>
                </a:solidFill>
              </a:rPr>
              <a:t>solid research and arguments</a:t>
            </a:r>
            <a:r>
              <a:rPr lang="en-US">
                <a:solidFill>
                  <a:schemeClr val="accent2">
                    <a:lumMod val="75000"/>
                  </a:schemeClr>
                </a:solidFill>
              </a:rPr>
              <a:t>, </a:t>
            </a:r>
            <a:r>
              <a:rPr lang="en-US" b="1">
                <a:solidFill>
                  <a:schemeClr val="accent2">
                    <a:lumMod val="75000"/>
                  </a:schemeClr>
                </a:solidFill>
              </a:rPr>
              <a:t>member organizing and engagement</a:t>
            </a:r>
            <a:r>
              <a:rPr lang="en-US">
                <a:solidFill>
                  <a:schemeClr val="accent2">
                    <a:lumMod val="75000"/>
                  </a:schemeClr>
                </a:solidFill>
              </a:rPr>
              <a:t>, </a:t>
            </a:r>
            <a:r>
              <a:rPr lang="en-US" b="1">
                <a:solidFill>
                  <a:schemeClr val="accent2">
                    <a:lumMod val="75000"/>
                  </a:schemeClr>
                </a:solidFill>
              </a:rPr>
              <a:t>coalition work, constant communications</a:t>
            </a:r>
            <a:r>
              <a:rPr lang="en-US">
                <a:solidFill>
                  <a:schemeClr val="accent2">
                    <a:lumMod val="75000"/>
                  </a:schemeClr>
                </a:solidFill>
              </a:rPr>
              <a:t>, and the sense that </a:t>
            </a:r>
            <a:r>
              <a:rPr lang="en-US" b="1">
                <a:solidFill>
                  <a:srgbClr val="FF0000"/>
                </a:solidFill>
              </a:rPr>
              <a:t>“We’re worth it.”</a:t>
            </a:r>
          </a:p>
          <a:p>
            <a:pPr eaLnBrk="1" fontAlgn="auto" hangingPunct="1">
              <a:spcBef>
                <a:spcPts val="0"/>
              </a:spcBef>
              <a:spcAft>
                <a:spcPts val="0"/>
              </a:spcAft>
              <a:defRPr/>
            </a:pPr>
            <a:endParaRPr lang="en-US" b="1">
              <a:solidFill>
                <a:srgbClr val="FF0000"/>
              </a:solidFill>
            </a:endParaRPr>
          </a:p>
          <a:p>
            <a:pPr eaLnBrk="1" fontAlgn="auto" hangingPunct="1">
              <a:spcBef>
                <a:spcPts val="0"/>
              </a:spcBef>
              <a:spcAft>
                <a:spcPts val="0"/>
              </a:spcAft>
              <a:defRPr/>
            </a:pPr>
            <a:r>
              <a:rPr lang="en-US" b="1"/>
              <a:t>What is It REALLY About?</a:t>
            </a:r>
            <a:endParaRPr lang="en-US"/>
          </a:p>
          <a:p>
            <a:pPr eaLnBrk="1" fontAlgn="auto" hangingPunct="1">
              <a:spcBef>
                <a:spcPts val="0"/>
              </a:spcBef>
              <a:spcAft>
                <a:spcPts val="0"/>
              </a:spcAft>
              <a:buFont typeface="Wingdings" pitchFamily="2" charset="2"/>
              <a:buChar char="v"/>
              <a:defRPr/>
            </a:pPr>
            <a:r>
              <a:rPr lang="en-US"/>
              <a:t>Working only one job and having time for your family, friends, and yourself.</a:t>
            </a:r>
          </a:p>
          <a:p>
            <a:pPr eaLnBrk="1" fontAlgn="auto" hangingPunct="1">
              <a:spcBef>
                <a:spcPts val="0"/>
              </a:spcBef>
              <a:spcAft>
                <a:spcPts val="0"/>
              </a:spcAft>
              <a:buFont typeface="Wingdings" pitchFamily="2" charset="2"/>
              <a:buChar char="v"/>
              <a:defRPr/>
            </a:pPr>
            <a:r>
              <a:rPr lang="en-US"/>
              <a:t>Social Justice, Worker’s rights, Human rights, Women’s rights,</a:t>
            </a:r>
          </a:p>
          <a:p>
            <a:pPr eaLnBrk="1" fontAlgn="auto" hangingPunct="1">
              <a:spcBef>
                <a:spcPts val="0"/>
              </a:spcBef>
              <a:spcAft>
                <a:spcPts val="0"/>
              </a:spcAft>
              <a:buFont typeface="Wingdings" pitchFamily="2" charset="2"/>
              <a:buChar char="v"/>
              <a:defRPr/>
            </a:pPr>
            <a:r>
              <a:rPr lang="en-US"/>
              <a:t>Self-worth, respect, and dignity on the job.</a:t>
            </a:r>
          </a:p>
          <a:p>
            <a:pPr eaLnBrk="1" fontAlgn="auto" hangingPunct="1">
              <a:spcBef>
                <a:spcPts val="0"/>
              </a:spcBef>
              <a:spcAft>
                <a:spcPts val="0"/>
              </a:spcAft>
              <a:defRPr/>
            </a:pPr>
            <a:endParaRPr lang="en-US"/>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968C14F-369A-4A5C-ADE5-2ADFB368BFC1}" type="slidenum">
              <a:rPr lang="en-US" altLang="en-US"/>
              <a:pPr eaLnBrk="1" hangingPunct="1"/>
              <a:t>48</a:t>
            </a:fld>
            <a:endParaRPr lang="en-US" altLang="en-US"/>
          </a:p>
        </p:txBody>
      </p:sp>
    </p:spTree>
    <p:extLst>
      <p:ext uri="{BB962C8B-B14F-4D97-AF65-F5344CB8AC3E}">
        <p14:creationId xmlns:p14="http://schemas.microsoft.com/office/powerpoint/2010/main" val="31472187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Not settled at the bargaining table, but out in the community.</a:t>
            </a:r>
          </a:p>
          <a:p>
            <a:pPr eaLnBrk="1" hangingPunct="1">
              <a:spcBef>
                <a:spcPct val="0"/>
              </a:spcBef>
            </a:pPr>
            <a:endParaRPr lang="en-US" altLang="en-US"/>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B151374-3400-45C3-98F9-2B2EADA1D97A}" type="slidenum">
              <a:rPr lang="en-US" altLang="en-US"/>
              <a:pPr eaLnBrk="1" hangingPunct="1"/>
              <a:t>49</a:t>
            </a:fld>
            <a:endParaRPr lang="en-US" altLang="en-US"/>
          </a:p>
        </p:txBody>
      </p:sp>
    </p:spTree>
    <p:extLst>
      <p:ext uri="{BB962C8B-B14F-4D97-AF65-F5344CB8AC3E}">
        <p14:creationId xmlns:p14="http://schemas.microsoft.com/office/powerpoint/2010/main" val="14868301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Time Allotment: 60 minutes</a:t>
            </a:r>
          </a:p>
          <a:p>
            <a:endParaRPr lang="en-US">
              <a:cs typeface="Calibri"/>
            </a:endParaRPr>
          </a:p>
          <a:p>
            <a:r>
              <a:rPr lang="en-US">
                <a:cs typeface="Calibri"/>
              </a:rPr>
              <a:t>Facilitators are encouraged to float around the room and talk to tables</a:t>
            </a:r>
            <a:endParaRPr lang="en-US"/>
          </a:p>
        </p:txBody>
      </p:sp>
      <p:sp>
        <p:nvSpPr>
          <p:cNvPr id="4" name="Slide Number Placeholder 3"/>
          <p:cNvSpPr>
            <a:spLocks noGrp="1"/>
          </p:cNvSpPr>
          <p:nvPr>
            <p:ph type="sldNum" sz="quarter" idx="5"/>
          </p:nvPr>
        </p:nvSpPr>
        <p:spPr/>
        <p:txBody>
          <a:bodyPr/>
          <a:lstStyle/>
          <a:p>
            <a:fld id="{599A6B18-3A16-4671-A051-A19FA1E27CDA}" type="slidenum">
              <a:rPr lang="en-US" smtClean="0"/>
              <a:t>50</a:t>
            </a:fld>
            <a:endParaRPr lang="en-US"/>
          </a:p>
        </p:txBody>
      </p:sp>
    </p:spTree>
    <p:extLst>
      <p:ext uri="{BB962C8B-B14F-4D97-AF65-F5344CB8AC3E}">
        <p14:creationId xmlns:p14="http://schemas.microsoft.com/office/powerpoint/2010/main" val="7827626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52</a:t>
            </a:fld>
            <a:endParaRPr lang="en-US"/>
          </a:p>
        </p:txBody>
      </p:sp>
    </p:spTree>
    <p:extLst>
      <p:ext uri="{BB962C8B-B14F-4D97-AF65-F5344CB8AC3E}">
        <p14:creationId xmlns:p14="http://schemas.microsoft.com/office/powerpoint/2010/main" val="31192035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the strategic pivot: HPSEU reframed demands as Common Good issues, enabling coalition building and political leverage.</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Stress importance of structure tests and supermajority commitment before going public. This phase builds internal strength.</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Show how Common Good framing multiplies power and builds political pressure through external allies.</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Emphasize measurable commitment as ultimate power metric. Translate numbers into political cost for decision-makers.</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Provide practical steps for replication. Encourage organizers to apply these immediately in their campaigns.</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72</a:t>
            </a:fld>
            <a:endParaRPr lang="en-US"/>
          </a:p>
        </p:txBody>
      </p:sp>
    </p:spTree>
    <p:extLst>
      <p:ext uri="{BB962C8B-B14F-4D97-AF65-F5344CB8AC3E}">
        <p14:creationId xmlns:p14="http://schemas.microsoft.com/office/powerpoint/2010/main" val="25337700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78</a:t>
            </a:fld>
            <a:endParaRPr/>
          </a:p>
        </p:txBody>
      </p:sp>
    </p:spTree>
    <p:extLst>
      <p:ext uri="{BB962C8B-B14F-4D97-AF65-F5344CB8AC3E}">
        <p14:creationId xmlns:p14="http://schemas.microsoft.com/office/powerpoint/2010/main" val="14269534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79</a:t>
            </a:fld>
            <a:endParaRPr/>
          </a:p>
        </p:txBody>
      </p:sp>
    </p:spTree>
    <p:extLst>
      <p:ext uri="{BB962C8B-B14F-4D97-AF65-F5344CB8AC3E}">
        <p14:creationId xmlns:p14="http://schemas.microsoft.com/office/powerpoint/2010/main" val="16388436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84</a:t>
            </a:fld>
            <a:endParaRPr lang="en-US"/>
          </a:p>
        </p:txBody>
      </p:sp>
    </p:spTree>
    <p:extLst>
      <p:ext uri="{BB962C8B-B14F-4D97-AF65-F5344CB8AC3E}">
        <p14:creationId xmlns:p14="http://schemas.microsoft.com/office/powerpoint/2010/main" val="15802558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85</a:t>
            </a:fld>
            <a:endParaRPr lang="en-US"/>
          </a:p>
        </p:txBody>
      </p:sp>
    </p:spTree>
    <p:extLst>
      <p:ext uri="{BB962C8B-B14F-4D97-AF65-F5344CB8AC3E}">
        <p14:creationId xmlns:p14="http://schemas.microsoft.com/office/powerpoint/2010/main" val="19495091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87</a:t>
            </a:fld>
            <a:endParaRPr/>
          </a:p>
        </p:txBody>
      </p:sp>
    </p:spTree>
    <p:extLst>
      <p:ext uri="{BB962C8B-B14F-4D97-AF65-F5344CB8AC3E}">
        <p14:creationId xmlns:p14="http://schemas.microsoft.com/office/powerpoint/2010/main" val="2310312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88</a:t>
            </a:fld>
            <a:endParaRPr lang="en-US"/>
          </a:p>
        </p:txBody>
      </p:sp>
    </p:spTree>
    <p:extLst>
      <p:ext uri="{BB962C8B-B14F-4D97-AF65-F5344CB8AC3E}">
        <p14:creationId xmlns:p14="http://schemas.microsoft.com/office/powerpoint/2010/main" val="17673087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a:p>
            <a:r>
              <a:rPr lang="en-US"/>
              <a:t>Tactic scramble!</a:t>
            </a:r>
            <a:endParaRPr lang="en-US">
              <a:ea typeface="Calibri"/>
              <a:cs typeface="Calibri"/>
            </a:endParaRPr>
          </a:p>
        </p:txBody>
      </p:sp>
      <p:sp>
        <p:nvSpPr>
          <p:cNvPr id="4" name="Slide Number Placeholder 3"/>
          <p:cNvSpPr>
            <a:spLocks noGrp="1"/>
          </p:cNvSpPr>
          <p:nvPr>
            <p:ph type="sldNum" sz="quarter" idx="10"/>
          </p:nvPr>
        </p:nvSpPr>
        <p:spPr/>
        <p:txBody>
          <a:bodyPr/>
          <a:lstStyle/>
          <a:p>
            <a:fld id="{F9B9BA09-EC20-4F21-BCCC-0EEE34133205}" type="slidenum">
              <a:rPr lang="es-US" smtClean="0"/>
              <a:t>90</a:t>
            </a:fld>
            <a:endParaRPr lang="es-US"/>
          </a:p>
        </p:txBody>
      </p:sp>
    </p:spTree>
    <p:extLst>
      <p:ext uri="{BB962C8B-B14F-4D97-AF65-F5344CB8AC3E}">
        <p14:creationId xmlns:p14="http://schemas.microsoft.com/office/powerpoint/2010/main" val="16934790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91</a:t>
            </a:fld>
            <a:endParaRPr lang="en-US"/>
          </a:p>
        </p:txBody>
      </p:sp>
    </p:spTree>
    <p:extLst>
      <p:ext uri="{BB962C8B-B14F-4D97-AF65-F5344CB8AC3E}">
        <p14:creationId xmlns:p14="http://schemas.microsoft.com/office/powerpoint/2010/main" val="13830511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92</a:t>
            </a:fld>
            <a:endParaRPr lang="en-US"/>
          </a:p>
        </p:txBody>
      </p:sp>
    </p:spTree>
    <p:extLst>
      <p:ext uri="{BB962C8B-B14F-4D97-AF65-F5344CB8AC3E}">
        <p14:creationId xmlns:p14="http://schemas.microsoft.com/office/powerpoint/2010/main" val="3465621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98</a:t>
            </a:fld>
            <a:endParaRPr lang="en-US"/>
          </a:p>
        </p:txBody>
      </p:sp>
    </p:spTree>
    <p:extLst>
      <p:ext uri="{BB962C8B-B14F-4D97-AF65-F5344CB8AC3E}">
        <p14:creationId xmlns:p14="http://schemas.microsoft.com/office/powerpoint/2010/main" val="17845700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99</a:t>
            </a:fld>
            <a:endParaRPr lang="en-US"/>
          </a:p>
        </p:txBody>
      </p:sp>
    </p:spTree>
    <p:extLst>
      <p:ext uri="{BB962C8B-B14F-4D97-AF65-F5344CB8AC3E}">
        <p14:creationId xmlns:p14="http://schemas.microsoft.com/office/powerpoint/2010/main" val="36894932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102</a:t>
            </a:fld>
            <a:endParaRPr/>
          </a:p>
        </p:txBody>
      </p:sp>
    </p:spTree>
    <p:extLst>
      <p:ext uri="{BB962C8B-B14F-4D97-AF65-F5344CB8AC3E}">
        <p14:creationId xmlns:p14="http://schemas.microsoft.com/office/powerpoint/2010/main" val="1113601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103</a:t>
            </a:fld>
            <a:endParaRPr lang="en-US"/>
          </a:p>
        </p:txBody>
      </p:sp>
    </p:spTree>
    <p:extLst>
      <p:ext uri="{BB962C8B-B14F-4D97-AF65-F5344CB8AC3E}">
        <p14:creationId xmlns:p14="http://schemas.microsoft.com/office/powerpoint/2010/main" val="32483125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110</a:t>
            </a:fld>
            <a:endParaRPr lang="en-US"/>
          </a:p>
        </p:txBody>
      </p:sp>
    </p:spTree>
    <p:extLst>
      <p:ext uri="{BB962C8B-B14F-4D97-AF65-F5344CB8AC3E}">
        <p14:creationId xmlns:p14="http://schemas.microsoft.com/office/powerpoint/2010/main" val="42811938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02BA5DE2-9E43-4938-A1B5-8BBD389A8D3C}"/>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6FBB6952-FD37-B2AC-8FCA-CDD990A2C7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0A26209C-200B-F3F0-10DB-2D8D2B3C8E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15994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113</a:t>
            </a:fld>
            <a:endParaRPr lang="en-US"/>
          </a:p>
        </p:txBody>
      </p:sp>
    </p:spTree>
    <p:extLst>
      <p:ext uri="{BB962C8B-B14F-4D97-AF65-F5344CB8AC3E}">
        <p14:creationId xmlns:p14="http://schemas.microsoft.com/office/powerpoint/2010/main" val="16748601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114</a:t>
            </a:fld>
            <a:endParaRPr lang="en-US"/>
          </a:p>
        </p:txBody>
      </p:sp>
    </p:spTree>
    <p:extLst>
      <p:ext uri="{BB962C8B-B14F-4D97-AF65-F5344CB8AC3E}">
        <p14:creationId xmlns:p14="http://schemas.microsoft.com/office/powerpoint/2010/main" val="31080087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7/31/2026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7/31/2026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7/31/2026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7/31/2026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7/31/2026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7/31/2026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7/31/2026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7/31/2026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7/31/2026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7/31/2026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7/31/2026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7/31/2026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7/31/2026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7/31/2026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7/31/2026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7/31/2026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7/31/2026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7/31/2026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7/31/2026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7/31/2026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7/31/2026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7/31/2026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image" Target="../media/image1.png"/><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7/31/2026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7/31/2026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www.nea.org/resource-library/campaign-lab" TargetMode="Externa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9.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65.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79.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6.xml"/><Relationship Id="rId1" Type="http://schemas.openxmlformats.org/officeDocument/2006/relationships/slideLayout" Target="../slideLayouts/slideLayout17.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8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8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emf"/><Relationship Id="rId4" Type="http://schemas.openxmlformats.org/officeDocument/2006/relationships/image" Target="../media/image47.png"/></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0.png"/></Relationships>
</file>

<file path=ppt/slides/_rels/slide9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9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0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10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102.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0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hyperlink" Target="https://www.nea.org/resource-library/campaign-lab" TargetMode="External"/><Relationship Id="rId4" Type="http://schemas.openxmlformats.org/officeDocument/2006/relationships/image" Target="../media/image11.png"/></Relationships>
</file>

<file path=ppt/slides/_rels/slide11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2753360" y="786857"/>
            <a:ext cx="9257320" cy="4174665"/>
          </a:xfrm>
        </p:spPr>
        <p:txBody>
          <a:bodyPr>
            <a:normAutofit/>
          </a:bodyPr>
          <a:lstStyle/>
          <a:p>
            <a:r>
              <a:rPr lang="en-US" b="1"/>
              <a:t>Organizing ESP</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a:xfrm>
            <a:off x="3190240" y="4961522"/>
            <a:ext cx="7962534" cy="1142702"/>
          </a:xfrm>
        </p:spPr>
        <p:txBody>
          <a:bodyPr/>
          <a:lstStyle/>
          <a:p>
            <a:r>
              <a:rPr lang="en-US" b="1"/>
              <a:t>UniServ Focus Academy</a:t>
            </a:r>
            <a:endParaRPr lang="en-US"/>
          </a:p>
        </p:txBody>
      </p:sp>
    </p:spTree>
    <p:extLst>
      <p:ext uri="{BB962C8B-B14F-4D97-AF65-F5344CB8AC3E}">
        <p14:creationId xmlns:p14="http://schemas.microsoft.com/office/powerpoint/2010/main" val="2611253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Serrette.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468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11" y="259783"/>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NEA Standards of Conduct</a:t>
            </a:r>
            <a:endParaRPr lang="en-US" sz="4799"/>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97176" y="1592759"/>
            <a:ext cx="2255733" cy="2641776"/>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3841" y="1388750"/>
            <a:ext cx="8961562"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43112" y="-365897"/>
            <a:ext cx="9782801" cy="1239837"/>
          </a:xfrm>
        </p:spPr>
        <p:txBody>
          <a:bodyPr/>
          <a:lstStyle/>
          <a:p>
            <a:r>
              <a:rPr lang="en-US"/>
              <a:t>Feedback on Feedback</a:t>
            </a:r>
          </a:p>
        </p:txBody>
      </p:sp>
      <p:sp>
        <p:nvSpPr>
          <p:cNvPr id="3" name="Content Placeholder 2"/>
          <p:cNvSpPr>
            <a:spLocks noGrp="1"/>
          </p:cNvSpPr>
          <p:nvPr>
            <p:ph idx="1"/>
          </p:nvPr>
        </p:nvSpPr>
        <p:spPr>
          <a:xfrm>
            <a:off x="716721" y="1089907"/>
            <a:ext cx="11231131" cy="4778552"/>
          </a:xfrm>
        </p:spPr>
        <p:txBody>
          <a:bodyPr vert="horz" lIns="0" tIns="45708" rIns="0" bIns="45708" rtlCol="0" anchor="t">
            <a:normAutofit/>
          </a:bodyPr>
          <a:lstStyle/>
          <a:p>
            <a:pPr>
              <a:buFont typeface="Arial" panose="020B0604020202020204" pitchFamily="34" charset="0"/>
              <a:buChar char="•"/>
            </a:pPr>
            <a:endParaRPr lang="en-US"/>
          </a:p>
          <a:p>
            <a:endParaRPr lang="en-US" sz="2799"/>
          </a:p>
          <a:p>
            <a:pPr marL="0" indent="0">
              <a:buNone/>
            </a:pPr>
            <a:endParaRPr lang="en-US" sz="2799">
              <a:ea typeface="Calibri"/>
              <a:cs typeface="Calibri"/>
            </a:endParaRPr>
          </a:p>
        </p:txBody>
      </p:sp>
      <p:sp>
        <p:nvSpPr>
          <p:cNvPr id="5" name="TextBox 4">
            <a:extLst>
              <a:ext uri="{FF2B5EF4-FFF2-40B4-BE49-F238E27FC236}">
                <a16:creationId xmlns:a16="http://schemas.microsoft.com/office/drawing/2014/main" id="{5646B72D-3F39-DF4A-D474-6F9B156E60FA}"/>
              </a:ext>
            </a:extLst>
          </p:cNvPr>
          <p:cNvSpPr txBox="1"/>
          <p:nvPr/>
        </p:nvSpPr>
        <p:spPr>
          <a:xfrm>
            <a:off x="1153192" y="1096373"/>
            <a:ext cx="10313742"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t>90% response rate – Range 4.6-4.8    High for the content, low for the materials </a:t>
            </a:r>
          </a:p>
          <a:p>
            <a:endParaRPr lang="en-US" sz="3600"/>
          </a:p>
          <a:p>
            <a:endParaRPr lang="en-US" sz="3600"/>
          </a:p>
          <a:p>
            <a:r>
              <a:rPr lang="en-US" sz="3600"/>
              <a:t>Themes:</a:t>
            </a:r>
          </a:p>
          <a:p>
            <a:r>
              <a:rPr lang="en-US" sz="3600"/>
              <a:t>Plus – Movement, facilitators, engagement with different folks</a:t>
            </a:r>
          </a:p>
          <a:p>
            <a:r>
              <a:rPr lang="en-US" sz="3600"/>
              <a:t>Deltas – Who is talking, side talking </a:t>
            </a:r>
          </a:p>
          <a:p>
            <a:endParaRPr lang="en-US"/>
          </a:p>
          <a:p>
            <a:endParaRPr lang="en-US"/>
          </a:p>
        </p:txBody>
      </p:sp>
    </p:spTree>
    <p:extLst>
      <p:ext uri="{BB962C8B-B14F-4D97-AF65-F5344CB8AC3E}">
        <p14:creationId xmlns:p14="http://schemas.microsoft.com/office/powerpoint/2010/main" val="1477656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43112" y="-365897"/>
            <a:ext cx="9782801" cy="1239837"/>
          </a:xfrm>
        </p:spPr>
        <p:txBody>
          <a:bodyPr/>
          <a:lstStyle/>
          <a:p>
            <a:r>
              <a:rPr lang="en-US"/>
              <a:t>Your Words</a:t>
            </a:r>
          </a:p>
        </p:txBody>
      </p:sp>
      <p:sp>
        <p:nvSpPr>
          <p:cNvPr id="3" name="Content Placeholder 2"/>
          <p:cNvSpPr>
            <a:spLocks noGrp="1"/>
          </p:cNvSpPr>
          <p:nvPr>
            <p:ph idx="1"/>
          </p:nvPr>
        </p:nvSpPr>
        <p:spPr>
          <a:xfrm>
            <a:off x="284235" y="1089907"/>
            <a:ext cx="11231131" cy="4778552"/>
          </a:xfrm>
        </p:spPr>
        <p:txBody>
          <a:bodyPr vert="horz" lIns="0" tIns="45708" rIns="0" bIns="45708" rtlCol="0" anchor="t">
            <a:normAutofit/>
          </a:bodyPr>
          <a:lstStyle/>
          <a:p>
            <a:pPr>
              <a:buFont typeface="Arial" panose="020B0604020202020204" pitchFamily="34" charset="0"/>
              <a:buChar char="•"/>
            </a:pPr>
            <a:endParaRPr lang="en-US"/>
          </a:p>
          <a:p>
            <a:endParaRPr lang="en-US" sz="2799"/>
          </a:p>
          <a:p>
            <a:pPr marL="0" indent="0">
              <a:buNone/>
            </a:pPr>
            <a:endParaRPr lang="en-US" sz="2799">
              <a:ea typeface="Calibri"/>
              <a:cs typeface="Calibri"/>
            </a:endParaRPr>
          </a:p>
        </p:txBody>
      </p:sp>
      <p:sp>
        <p:nvSpPr>
          <p:cNvPr id="4" name="Content Placeholder 2"/>
          <p:cNvSpPr txBox="1">
            <a:spLocks/>
          </p:cNvSpPr>
          <p:nvPr/>
        </p:nvSpPr>
        <p:spPr>
          <a:xfrm>
            <a:off x="1127760" y="1322203"/>
            <a:ext cx="10603984" cy="4546256"/>
          </a:xfrm>
          <a:prstGeom prst="rect">
            <a:avLst/>
          </a:prstGeom>
        </p:spPr>
        <p:txBody>
          <a:bodyPr vert="horz" lIns="0" tIns="45708" rIns="0" bIns="45708"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br>
              <a:rPr lang="en-US" sz="2799"/>
            </a:br>
            <a:endParaRPr lang="en-US" sz="1999">
              <a:ea typeface="Calibri"/>
              <a:cs typeface="Calibri"/>
            </a:endParaRPr>
          </a:p>
        </p:txBody>
      </p:sp>
      <p:sp>
        <p:nvSpPr>
          <p:cNvPr id="5" name="Rectangle 4"/>
          <p:cNvSpPr/>
          <p:nvPr/>
        </p:nvSpPr>
        <p:spPr>
          <a:xfrm>
            <a:off x="729050" y="1089907"/>
            <a:ext cx="11002694" cy="523220"/>
          </a:xfrm>
          <a:prstGeom prst="rect">
            <a:avLst/>
          </a:prstGeom>
        </p:spPr>
        <p:txBody>
          <a:bodyPr wrap="square" lIns="91440" tIns="45720" rIns="91440" bIns="45720" anchor="t">
            <a:spAutoFit/>
          </a:bodyPr>
          <a:lstStyle/>
          <a:p>
            <a:endParaRPr lang="en-US" sz="2800">
              <a:solidFill>
                <a:srgbClr val="212121"/>
              </a:solidFill>
              <a:latin typeface="Segoe UI"/>
              <a:cs typeface="Segoe UI"/>
            </a:endParaRPr>
          </a:p>
        </p:txBody>
      </p:sp>
      <p:graphicFrame>
        <p:nvGraphicFramePr>
          <p:cNvPr id="7" name="Table 6">
            <a:extLst>
              <a:ext uri="{FF2B5EF4-FFF2-40B4-BE49-F238E27FC236}">
                <a16:creationId xmlns:a16="http://schemas.microsoft.com/office/drawing/2014/main" id="{1AA63FDA-59B2-E950-4AD4-38993C46DA50}"/>
              </a:ext>
            </a:extLst>
          </p:cNvPr>
          <p:cNvGraphicFramePr>
            <a:graphicFrameLocks noGrp="1"/>
          </p:cNvGraphicFramePr>
          <p:nvPr>
            <p:extLst>
              <p:ext uri="{D42A27DB-BD31-4B8C-83A1-F6EECF244321}">
                <p14:modId xmlns:p14="http://schemas.microsoft.com/office/powerpoint/2010/main" val="1320506371"/>
              </p:ext>
            </p:extLst>
          </p:nvPr>
        </p:nvGraphicFramePr>
        <p:xfrm>
          <a:off x="544021" y="874464"/>
          <a:ext cx="11470693" cy="5273040"/>
        </p:xfrm>
        <a:graphic>
          <a:graphicData uri="http://schemas.openxmlformats.org/drawingml/2006/table">
            <a:tbl>
              <a:tblPr bandRow="1">
                <a:tableStyleId>{073A0DAA-6AF3-43AB-8588-CEC1D06C72B9}</a:tableStyleId>
              </a:tblPr>
              <a:tblGrid>
                <a:gridCol w="11470693">
                  <a:extLst>
                    <a:ext uri="{9D8B030D-6E8A-4147-A177-3AD203B41FA5}">
                      <a16:colId xmlns:a16="http://schemas.microsoft.com/office/drawing/2014/main" val="2105954774"/>
                    </a:ext>
                  </a:extLst>
                </a:gridCol>
              </a:tblGrid>
              <a:tr h="4164891">
                <a:tc>
                  <a:txBody>
                    <a:bodyPr/>
                    <a:lstStyle/>
                    <a:p>
                      <a:pPr>
                        <a:buNone/>
                      </a:pPr>
                      <a:r>
                        <a:rPr lang="en-US" sz="2800">
                          <a:solidFill>
                            <a:schemeClr val="tx2"/>
                          </a:solidFill>
                          <a:effectLst/>
                          <a:latin typeface="Arial"/>
                          <a:cs typeface="Arial"/>
                        </a:rPr>
                        <a:t>I really like that non staff is included. I also love that we aren’t just sitting and being talked at. I love the interaction.</a:t>
                      </a:r>
                    </a:p>
                    <a:p>
                      <a:pPr lvl="0">
                        <a:buNone/>
                      </a:pPr>
                      <a:endParaRPr lang="en-US" sz="2800">
                        <a:solidFill>
                          <a:schemeClr val="tx2"/>
                        </a:solidFill>
                        <a:effectLst/>
                        <a:latin typeface="Arial"/>
                        <a:cs typeface="Arial"/>
                      </a:endParaRPr>
                    </a:p>
                    <a:p>
                      <a:pPr lvl="0">
                        <a:buNone/>
                      </a:pPr>
                      <a:r>
                        <a:rPr lang="en-US" sz="2800" b="0" i="0" u="none" strike="noStrike" noProof="0">
                          <a:solidFill>
                            <a:schemeClr val="tx2"/>
                          </a:solidFill>
                          <a:effectLst/>
                          <a:highlight>
                            <a:srgbClr val="FFFFFF"/>
                          </a:highlight>
                          <a:latin typeface="Arial"/>
                          <a:cs typeface="Arial"/>
                        </a:rPr>
                        <a:t>Although there were great conversations happening, I wonder if there is a way the facilitating team could help with side conversations that may distract others in the room while facilitators or others are speaking</a:t>
                      </a:r>
                    </a:p>
                    <a:p>
                      <a:pPr lvl="0">
                        <a:buNone/>
                      </a:pPr>
                      <a:endParaRPr lang="en-US" sz="2800" b="0" i="0" u="none" strike="noStrike" noProof="0">
                        <a:solidFill>
                          <a:schemeClr val="tx2"/>
                        </a:solidFill>
                        <a:effectLst/>
                        <a:highlight>
                          <a:srgbClr val="FFFFFF"/>
                        </a:highlight>
                        <a:latin typeface="Arial"/>
                        <a:cs typeface="Arial"/>
                      </a:endParaRPr>
                    </a:p>
                    <a:p>
                      <a:pPr lvl="0">
                        <a:buNone/>
                      </a:pPr>
                      <a:r>
                        <a:rPr lang="en-US" sz="2800" b="0" i="0" u="none" strike="noStrike" noProof="0">
                          <a:solidFill>
                            <a:schemeClr val="tx2"/>
                          </a:solidFill>
                          <a:effectLst/>
                          <a:highlight>
                            <a:srgbClr val="FFFFFF"/>
                          </a:highlight>
                          <a:latin typeface="Arial"/>
                          <a:cs typeface="Arial"/>
                        </a:rPr>
                        <a:t>We spent time working on our biases, and yet some people hold on to those about ESP.</a:t>
                      </a:r>
                    </a:p>
                    <a:p>
                      <a:pPr lvl="0">
                        <a:buNone/>
                      </a:pPr>
                      <a:endParaRPr lang="en-US" sz="2800" b="0" i="0" u="none" strike="noStrike" noProof="0">
                        <a:solidFill>
                          <a:schemeClr val="tx2"/>
                        </a:solidFill>
                        <a:effectLst/>
                        <a:highlight>
                          <a:srgbClr val="FFFFFF"/>
                        </a:highlight>
                        <a:latin typeface="Arial"/>
                        <a:cs typeface="Arial"/>
                      </a:endParaRPr>
                    </a:p>
                    <a:p>
                      <a:pPr lvl="0">
                        <a:buNone/>
                      </a:pPr>
                      <a:r>
                        <a:rPr lang="en-US" sz="2800" b="0" i="0" u="none" strike="noStrike" noProof="0">
                          <a:solidFill>
                            <a:schemeClr val="tx2"/>
                          </a:solidFill>
                          <a:effectLst/>
                          <a:highlight>
                            <a:srgbClr val="FFFFFF"/>
                          </a:highlight>
                          <a:latin typeface="Arial"/>
                          <a:cs typeface="Arial"/>
                        </a:rPr>
                        <a:t>This has been an amazing experience so far – I finally feel like an equal. </a:t>
                      </a:r>
                    </a:p>
                  </a:txBody>
                  <a:tcPr marL="95250" marR="95250" marT="76200" marB="76200" anchor="ctr">
                    <a:lnL>
                      <a:noFill/>
                    </a:lnL>
                    <a:lnR w="9525" cap="flat" cmpd="sng" algn="ctr">
                      <a:solidFill>
                        <a:srgbClr val="E1E1E1"/>
                      </a:solidFill>
                      <a:prstDash val="solid"/>
                      <a:round/>
                      <a:headEnd type="none" w="med" len="med"/>
                      <a:tailEnd type="none" w="med" len="med"/>
                    </a:lnR>
                    <a:lnT w="9525" cap="flat" cmpd="sng" algn="ctr">
                      <a:solidFill>
                        <a:srgbClr val="212121"/>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101879729"/>
                  </a:ext>
                </a:extLst>
              </a:tr>
            </a:tbl>
          </a:graphicData>
        </a:graphic>
      </p:graphicFrame>
    </p:spTree>
    <p:extLst>
      <p:ext uri="{BB962C8B-B14F-4D97-AF65-F5344CB8AC3E}">
        <p14:creationId xmlns:p14="http://schemas.microsoft.com/office/powerpoint/2010/main" val="126017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18076" y="-96777"/>
            <a:ext cx="9782801" cy="1239837"/>
          </a:xfrm>
        </p:spPr>
        <p:txBody>
          <a:bodyPr/>
          <a:lstStyle/>
          <a:p>
            <a:r>
              <a:rPr lang="en-US" b="1"/>
              <a:t>Agenda Review - Today</a:t>
            </a:r>
          </a:p>
        </p:txBody>
      </p:sp>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6976" y="2203754"/>
            <a:ext cx="3666170" cy="3666170"/>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p:cNvSpPr>
            <a:spLocks noGrp="1"/>
          </p:cNvSpPr>
          <p:nvPr>
            <p:ph idx="1"/>
          </p:nvPr>
        </p:nvSpPr>
        <p:spPr>
          <a:xfrm>
            <a:off x="862298" y="1329499"/>
            <a:ext cx="6940852" cy="4546256"/>
          </a:xfrm>
        </p:spPr>
        <p:txBody>
          <a:bodyPr vert="horz" lIns="0" tIns="45708" rIns="0" bIns="45708" rtlCol="0" anchor="t">
            <a:normAutofit lnSpcReduction="10000"/>
          </a:bodyPr>
          <a:lstStyle/>
          <a:p>
            <a:pPr marL="0" indent="0">
              <a:buNone/>
            </a:pPr>
            <a:endParaRPr lang="en-US" sz="2750"/>
          </a:p>
          <a:p>
            <a:pPr marL="457200" indent="-457200">
              <a:buFont typeface="Wingdings" pitchFamily="34" charset="0"/>
              <a:buChar char="Ø"/>
            </a:pPr>
            <a:r>
              <a:rPr lang="en-US"/>
              <a:t>One to One Conversations/AAR</a:t>
            </a:r>
          </a:p>
          <a:p>
            <a:pPr marL="457200" indent="-457200">
              <a:buFont typeface="Wingdings" pitchFamily="34" charset="0"/>
              <a:buChar char="Ø"/>
            </a:pPr>
            <a:r>
              <a:rPr lang="en-US" sz="2750"/>
              <a:t>Spectrum of Allies</a:t>
            </a:r>
            <a:endParaRPr lang="en-US"/>
          </a:p>
          <a:p>
            <a:pPr marL="457200" indent="-457200">
              <a:buFont typeface="Wingdings" pitchFamily="34" charset="0"/>
              <a:buChar char="Ø"/>
            </a:pPr>
            <a:r>
              <a:rPr lang="en-US" sz="2750">
                <a:ea typeface="Calibri"/>
                <a:cs typeface="Calibri"/>
              </a:rPr>
              <a:t>Living Wage</a:t>
            </a:r>
          </a:p>
          <a:p>
            <a:pPr marL="457200" indent="-457200">
              <a:buFont typeface="Wingdings" pitchFamily="34" charset="0"/>
              <a:buChar char="Ø"/>
            </a:pPr>
            <a:r>
              <a:rPr lang="en-US" sz="2750">
                <a:ea typeface="Calibri"/>
                <a:cs typeface="Calibri"/>
              </a:rPr>
              <a:t>Coaching</a:t>
            </a:r>
            <a:endParaRPr lang="en-US" sz="2750"/>
          </a:p>
          <a:p>
            <a:pPr marL="457200" indent="-457200">
              <a:buFont typeface="Wingdings" pitchFamily="34" charset="0"/>
              <a:buChar char="Ø"/>
            </a:pPr>
            <a:r>
              <a:rPr lang="en-US" sz="2750"/>
              <a:t>Demand and Target</a:t>
            </a:r>
          </a:p>
          <a:p>
            <a:pPr marL="457200" indent="-457200">
              <a:buFont typeface="Wingdings" pitchFamily="34" charset="0"/>
              <a:buChar char="Ø"/>
            </a:pPr>
            <a:r>
              <a:rPr lang="en-US" sz="2750"/>
              <a:t>Tactics and Escalation</a:t>
            </a:r>
          </a:p>
          <a:p>
            <a:pPr marL="457200" indent="-457200">
              <a:buFont typeface="Wingdings" pitchFamily="34" charset="0"/>
              <a:buChar char="Ø"/>
            </a:pPr>
            <a:r>
              <a:rPr lang="en-US" sz="2750"/>
              <a:t>Organizing Plan Team Time</a:t>
            </a:r>
            <a:br>
              <a:rPr lang="en-US" sz="2750"/>
            </a:br>
            <a:endParaRPr lang="en-US">
              <a:ea typeface="Calibri"/>
              <a:cs typeface="Calibri"/>
            </a:endParaRPr>
          </a:p>
        </p:txBody>
      </p:sp>
    </p:spTree>
    <p:extLst>
      <p:ext uri="{BB962C8B-B14F-4D97-AF65-F5344CB8AC3E}">
        <p14:creationId xmlns:p14="http://schemas.microsoft.com/office/powerpoint/2010/main" val="28370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1135539" y="-26349"/>
            <a:ext cx="8920241" cy="815125"/>
          </a:xfrm>
        </p:spPr>
        <p:txBody>
          <a:bodyPr>
            <a:normAutofit/>
          </a:bodyPr>
          <a:lstStyle/>
          <a:p>
            <a:r>
              <a:rPr lang="en-US" b="1"/>
              <a:t>Community Agreements  p. 2-3</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1249680" y="794437"/>
            <a:ext cx="10175757" cy="5075503"/>
          </a:xfrm>
          <a:solidFill>
            <a:schemeClr val="bg1">
              <a:alpha val="0"/>
            </a:schemeClr>
          </a:solidFill>
        </p:spPr>
        <p:txBody>
          <a:bodyPr vert="horz" lIns="0" tIns="45708" rIns="0" bIns="45708" rtlCol="0" anchor="t">
            <a:noAutofit/>
          </a:bodyPr>
          <a:lstStyle/>
          <a:p>
            <a:r>
              <a:rPr lang="en-US" sz="2799"/>
              <a:t>Using Self-Awareness and Self-Knowledge </a:t>
            </a:r>
          </a:p>
          <a:p>
            <a:r>
              <a:rPr lang="en-US" sz="2799"/>
              <a:t>Listening for Understanding</a:t>
            </a:r>
          </a:p>
          <a:p>
            <a:r>
              <a:rPr lang="en-US" sz="2799"/>
              <a:t>Being Gracious</a:t>
            </a:r>
          </a:p>
          <a:p>
            <a:r>
              <a:rPr lang="en-US" sz="2799"/>
              <a:t>Staying Engaged</a:t>
            </a:r>
          </a:p>
          <a:p>
            <a:r>
              <a:rPr lang="en-US" sz="2799"/>
              <a:t>Being Open and Suspend Judgment</a:t>
            </a:r>
          </a:p>
          <a:p>
            <a:r>
              <a:rPr lang="en-US" sz="2799"/>
              <a:t>Saying “I”- tell your truth</a:t>
            </a:r>
          </a:p>
          <a:p>
            <a:r>
              <a:rPr lang="en-US" sz="2799"/>
              <a:t>Seeking Discomfort </a:t>
            </a:r>
          </a:p>
          <a:p>
            <a:r>
              <a:rPr lang="en-US" sz="2799"/>
              <a:t>Reaching Empathy</a:t>
            </a:r>
          </a:p>
          <a:p>
            <a:r>
              <a:rPr lang="en-US" sz="2799"/>
              <a:t>Expecting Non-Resolution and Non-Closure</a:t>
            </a:r>
          </a:p>
          <a:p>
            <a:pPr marL="0" indent="0">
              <a:buNone/>
            </a:pPr>
            <a:r>
              <a:rPr lang="en-US" sz="2799"/>
              <a:t>         </a:t>
            </a:r>
            <a:r>
              <a:rPr lang="en-US"/>
              <a:t>*</a:t>
            </a:r>
            <a:r>
              <a:rPr lang="en-US" sz="1600"/>
              <a:t>Adapted from “Embracing equity and inclusion”, Annie E. Casey Foundation</a:t>
            </a:r>
          </a:p>
        </p:txBody>
      </p:sp>
    </p:spTree>
    <p:extLst>
      <p:ext uri="{BB962C8B-B14F-4D97-AF65-F5344CB8AC3E}">
        <p14:creationId xmlns:p14="http://schemas.microsoft.com/office/powerpoint/2010/main" val="306252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5359" y="2357961"/>
            <a:ext cx="6324687" cy="1658502"/>
          </a:xfrm>
        </p:spPr>
        <p:txBody>
          <a:bodyPr/>
          <a:lstStyle/>
          <a:p>
            <a:r>
              <a:rPr lang="en-US"/>
              <a:t>What else has been on your mind about this work?</a:t>
            </a:r>
          </a:p>
        </p:txBody>
      </p:sp>
      <p:sp>
        <p:nvSpPr>
          <p:cNvPr id="3" name="Content Placeholder 2"/>
          <p:cNvSpPr>
            <a:spLocks noGrp="1"/>
          </p:cNvSpPr>
          <p:nvPr>
            <p:ph idx="1"/>
          </p:nvPr>
        </p:nvSpPr>
        <p:spPr>
          <a:xfrm>
            <a:off x="242020" y="2036929"/>
            <a:ext cx="11926220" cy="3074519"/>
          </a:xfrm>
        </p:spPr>
        <p:txBody>
          <a:bodyPr vert="horz" lIns="0" tIns="45708" rIns="0" bIns="45708" rtlCol="0" anchor="t">
            <a:normAutofit/>
          </a:bodyPr>
          <a:lstStyle/>
          <a:p>
            <a:pPr marL="0" indent="0">
              <a:lnSpc>
                <a:spcPct val="100000"/>
              </a:lnSpc>
              <a:buNone/>
            </a:pPr>
            <a:endParaRPr lang="en-US" sz="3999">
              <a:cs typeface="Calibri" panose="020F0502020204030204"/>
            </a:endParaRPr>
          </a:p>
          <a:p>
            <a:endParaRPr lang="en-US">
              <a:cs typeface="Calibri" panose="020F0502020204030204"/>
            </a:endParaRPr>
          </a:p>
        </p:txBody>
      </p:sp>
      <p:pic>
        <p:nvPicPr>
          <p:cNvPr id="4"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3" r="6758"/>
          <a:stretch/>
        </p:blipFill>
        <p:spPr bwMode="auto">
          <a:xfrm>
            <a:off x="7616904" y="1120411"/>
            <a:ext cx="4110351" cy="4133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381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6A9DFF69-6949-763A-2496-6A4161262E19}"/>
            </a:ext>
          </a:extLst>
        </p:cNvPr>
        <p:cNvGrpSpPr/>
        <p:nvPr/>
      </p:nvGrpSpPr>
      <p:grpSpPr>
        <a:xfrm>
          <a:off x="0" y="0"/>
          <a:ext cx="0" cy="0"/>
          <a:chOff x="0" y="0"/>
          <a:chExt cx="0" cy="0"/>
        </a:xfrm>
      </p:grpSpPr>
      <p:pic>
        <p:nvPicPr>
          <p:cNvPr id="3" name="Picture 2" descr="A group of people holding megaphones&#10;&#10;AI-generated content may be incorrect.">
            <a:extLst>
              <a:ext uri="{FF2B5EF4-FFF2-40B4-BE49-F238E27FC236}">
                <a16:creationId xmlns:a16="http://schemas.microsoft.com/office/drawing/2014/main" id="{2282D884-7CE7-0E16-4FEB-270FE3C452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8891" y="1545647"/>
            <a:ext cx="4216573" cy="3657360"/>
          </a:xfrm>
          <a:prstGeom prst="rect">
            <a:avLst/>
          </a:prstGeom>
        </p:spPr>
      </p:pic>
      <p:pic>
        <p:nvPicPr>
          <p:cNvPr id="98" name="Google Shape;98;p14">
            <a:extLst>
              <a:ext uri="{FF2B5EF4-FFF2-40B4-BE49-F238E27FC236}">
                <a16:creationId xmlns:a16="http://schemas.microsoft.com/office/drawing/2014/main" id="{EBD244E5-2B48-947E-CFE7-93F9BA70AA11}"/>
              </a:ext>
            </a:extLst>
          </p:cNvPr>
          <p:cNvPicPr preferRelativeResize="0"/>
          <p:nvPr/>
        </p:nvPicPr>
        <p:blipFill rotWithShape="1">
          <a:blip r:embed="rId4"/>
          <a:srcRect l="64554" r="16338" b="44272"/>
          <a:stretch>
            <a:fillRect/>
          </a:stretch>
        </p:blipFill>
        <p:spPr>
          <a:xfrm>
            <a:off x="6642185" y="1540607"/>
            <a:ext cx="3866172" cy="3674326"/>
          </a:xfrm>
          <a:prstGeom prst="rect">
            <a:avLst/>
          </a:prstGeom>
          <a:noFill/>
        </p:spPr>
      </p:pic>
      <p:sp>
        <p:nvSpPr>
          <p:cNvPr id="2" name="Title 1">
            <a:extLst>
              <a:ext uri="{FF2B5EF4-FFF2-40B4-BE49-F238E27FC236}">
                <a16:creationId xmlns:a16="http://schemas.microsoft.com/office/drawing/2014/main" id="{C540F013-AD02-FFAE-7AAD-B6AB74F658C1}"/>
              </a:ext>
            </a:extLst>
          </p:cNvPr>
          <p:cNvSpPr>
            <a:spLocks noGrp="1"/>
          </p:cNvSpPr>
          <p:nvPr>
            <p:ph type="title"/>
          </p:nvPr>
        </p:nvSpPr>
        <p:spPr>
          <a:xfrm>
            <a:off x="768604" y="106408"/>
            <a:ext cx="11336679" cy="1009682"/>
          </a:xfrm>
        </p:spPr>
        <p:txBody>
          <a:bodyPr>
            <a:normAutofit/>
          </a:bodyPr>
          <a:lstStyle/>
          <a:p>
            <a:r>
              <a:rPr lang="en-US" b="1"/>
              <a:t>Campaign Lab Information and Application</a:t>
            </a:r>
          </a:p>
        </p:txBody>
      </p:sp>
      <p:sp>
        <p:nvSpPr>
          <p:cNvPr id="4" name="TextBox 3">
            <a:extLst>
              <a:ext uri="{FF2B5EF4-FFF2-40B4-BE49-F238E27FC236}">
                <a16:creationId xmlns:a16="http://schemas.microsoft.com/office/drawing/2014/main" id="{B4EBC744-3687-D0F6-3103-DD81B0CEAFE9}"/>
              </a:ext>
            </a:extLst>
          </p:cNvPr>
          <p:cNvSpPr txBox="1"/>
          <p:nvPr/>
        </p:nvSpPr>
        <p:spPr>
          <a:xfrm>
            <a:off x="1998581" y="5342684"/>
            <a:ext cx="8205429" cy="1169246"/>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99">
                <a:hlinkClick r:id="rId5"/>
              </a:rPr>
              <a:t>https://www.nea.org/resource-library/campaign-lab</a:t>
            </a:r>
            <a:endParaRPr lang="en-US" sz="1400"/>
          </a:p>
          <a:p>
            <a:endParaRPr lang="en-US" sz="2799"/>
          </a:p>
          <a:p>
            <a:pPr algn="ctr"/>
            <a:endParaRPr lang="en-US" sz="1400"/>
          </a:p>
        </p:txBody>
      </p:sp>
    </p:spTree>
    <p:extLst>
      <p:ext uri="{BB962C8B-B14F-4D97-AF65-F5344CB8AC3E}">
        <p14:creationId xmlns:p14="http://schemas.microsoft.com/office/powerpoint/2010/main" val="1177818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6600">
                <a:cs typeface="Calibri Light"/>
              </a:rPr>
              <a:t>Organizing Conversations</a:t>
            </a:r>
          </a:p>
        </p:txBody>
      </p:sp>
      <p:sp>
        <p:nvSpPr>
          <p:cNvPr id="4" name="Text Placeholder 3"/>
          <p:cNvSpPr>
            <a:spLocks noGrp="1"/>
          </p:cNvSpPr>
          <p:nvPr>
            <p:ph type="body" idx="1"/>
          </p:nvPr>
        </p:nvSpPr>
        <p:spPr/>
        <p:txBody>
          <a:bodyPr/>
          <a:lstStyle/>
          <a:p>
            <a:r>
              <a:rPr lang="en-US">
                <a:ea typeface="Calibri Light"/>
                <a:cs typeface="Calibri Light"/>
              </a:rPr>
              <a:t>Jessica &amp; Monet</a:t>
            </a:r>
          </a:p>
        </p:txBody>
      </p:sp>
    </p:spTree>
    <p:extLst>
      <p:ext uri="{BB962C8B-B14F-4D97-AF65-F5344CB8AC3E}">
        <p14:creationId xmlns:p14="http://schemas.microsoft.com/office/powerpoint/2010/main" val="3513656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01668-69DC-40CE-BCFA-A321326C8D31}"/>
              </a:ext>
            </a:extLst>
          </p:cNvPr>
          <p:cNvSpPr>
            <a:spLocks noGrp="1"/>
          </p:cNvSpPr>
          <p:nvPr>
            <p:ph type="title"/>
          </p:nvPr>
        </p:nvSpPr>
        <p:spPr>
          <a:xfrm>
            <a:off x="629919" y="1572354"/>
            <a:ext cx="4084849" cy="3713293"/>
          </a:xfrm>
        </p:spPr>
        <p:txBody>
          <a:bodyPr>
            <a:normAutofit fontScale="90000"/>
          </a:bodyPr>
          <a:lstStyle/>
          <a:p>
            <a:pPr>
              <a:spcBef>
                <a:spcPts val="1200"/>
              </a:spcBef>
              <a:spcAft>
                <a:spcPts val="200"/>
              </a:spcAft>
            </a:pPr>
            <a:r>
              <a:rPr lang="en-US" sz="3550">
                <a:latin typeface="Calibri"/>
                <a:ea typeface="Calibri"/>
                <a:cs typeface="Calibri"/>
              </a:rPr>
              <a:t>Why do you think we need to talk about doing member conversations in a training for ESPs? </a:t>
            </a:r>
            <a:br>
              <a:rPr lang="en-US" sz="3550">
                <a:latin typeface="Calibri"/>
                <a:ea typeface="Calibri"/>
                <a:cs typeface="Calibri"/>
              </a:rPr>
            </a:br>
            <a:br>
              <a:rPr lang="en-US" sz="3550">
                <a:latin typeface="Calibri"/>
                <a:ea typeface="Calibri"/>
                <a:cs typeface="Calibri"/>
              </a:rPr>
            </a:br>
            <a:r>
              <a:rPr lang="en-US" sz="3550">
                <a:solidFill>
                  <a:srgbClr val="404040"/>
                </a:solidFill>
                <a:latin typeface="Calibri"/>
                <a:ea typeface="Calibri"/>
                <a:cs typeface="Calibri"/>
              </a:rPr>
              <a:t>Talk at your table and be ready to talk as a room.</a:t>
            </a:r>
          </a:p>
        </p:txBody>
      </p:sp>
      <p:pic>
        <p:nvPicPr>
          <p:cNvPr id="17410" name="Picture 2">
            <a:extLst>
              <a:ext uri="{FF2B5EF4-FFF2-40B4-BE49-F238E27FC236}">
                <a16:creationId xmlns:a16="http://schemas.microsoft.com/office/drawing/2014/main" id="{0DD0E070-F928-4C9B-A266-B20EE4000FC1}"/>
              </a:ext>
            </a:extLst>
          </p:cNvPr>
          <p:cNvPicPr>
            <a:picLocks noGrp="1" noChangeAspect="1" noChangeArrowheads="1"/>
          </p:cNvPicPr>
          <p:nvPr>
            <p:ph idx="1"/>
          </p:nvPr>
        </p:nvPicPr>
        <p:blipFill>
          <a:blip r:embed="rId3"/>
          <a:srcRect/>
          <a:stretch>
            <a:fillRect/>
          </a:stretch>
        </p:blipFill>
        <p:spPr bwMode="auto">
          <a:xfrm>
            <a:off x="4911318" y="845730"/>
            <a:ext cx="7195150" cy="4796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098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0" y="2374167"/>
            <a:ext cx="12188824" cy="2231268"/>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defRPr/>
            </a:pPr>
            <a:r>
              <a:rPr lang="en-US" sz="9597" b="1">
                <a:solidFill>
                  <a:srgbClr val="FFFFFF"/>
                </a:solidFill>
                <a:latin typeface="Franklin Gothic Medium"/>
              </a:rPr>
              <a:t>Basics of One on Ones</a:t>
            </a:r>
            <a:endParaRPr lang="en-US" sz="5998" b="1">
              <a:solidFill>
                <a:srgbClr val="FFFFFF"/>
              </a:solidFill>
              <a:latin typeface="Franklin Gothic Medium"/>
            </a:endParaRPr>
          </a:p>
        </p:txBody>
      </p:sp>
    </p:spTree>
    <p:extLst>
      <p:ext uri="{BB962C8B-B14F-4D97-AF65-F5344CB8AC3E}">
        <p14:creationId xmlns:p14="http://schemas.microsoft.com/office/powerpoint/2010/main" val="122890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2258" y="2304138"/>
            <a:ext cx="10512862" cy="3524537"/>
          </a:xfrm>
        </p:spPr>
        <p:txBody>
          <a:bodyPr vert="horz" lIns="0" tIns="45708" rIns="0" bIns="45708" rtlCol="0" anchor="t">
            <a:normAutofit fontScale="70000" lnSpcReduction="20000"/>
          </a:bodyPr>
          <a:lstStyle/>
          <a:p>
            <a:pPr marL="742727" indent="-742727">
              <a:buAutoNum type="arabicPeriod"/>
            </a:pPr>
            <a:r>
              <a:rPr lang="en-US" sz="5998"/>
              <a:t>Recruitment </a:t>
            </a:r>
            <a:endParaRPr lang="en-US" sz="5998">
              <a:ea typeface="Calibri"/>
              <a:cs typeface="Calibri"/>
            </a:endParaRPr>
          </a:p>
          <a:p>
            <a:pPr marL="1034739" lvl="1" indent="-742727">
              <a:buFont typeface="Courier New" panose="020F0502020204030204" pitchFamily="34" charset="0"/>
              <a:buChar char="o"/>
            </a:pPr>
            <a:r>
              <a:rPr lang="en-US" sz="5798">
                <a:ea typeface="Calibri"/>
                <a:cs typeface="Calibri"/>
              </a:rPr>
              <a:t>Values and Commitment  </a:t>
            </a:r>
          </a:p>
          <a:p>
            <a:pPr marL="742727" indent="-742727">
              <a:buAutoNum type="arabicPeriod"/>
            </a:pPr>
            <a:r>
              <a:rPr lang="en-US" sz="5998"/>
              <a:t>Escalation</a:t>
            </a:r>
            <a:endParaRPr lang="en-US" sz="5998">
              <a:ea typeface="Calibri"/>
              <a:cs typeface="Calibri"/>
            </a:endParaRPr>
          </a:p>
          <a:p>
            <a:pPr marL="1034739" lvl="1" indent="-742727">
              <a:buFont typeface="Courier New" panose="020F0502020204030204" pitchFamily="34" charset="0"/>
              <a:buChar char="o"/>
            </a:pPr>
            <a:r>
              <a:rPr lang="en-US" sz="5798">
                <a:ea typeface="Calibri"/>
                <a:cs typeface="Calibri"/>
              </a:rPr>
              <a:t>Member to Activist to Mobilizer to Leader</a:t>
            </a:r>
          </a:p>
          <a:p>
            <a:pPr marL="742727" indent="-742727">
              <a:buAutoNum type="arabicPeriod"/>
            </a:pPr>
            <a:r>
              <a:rPr lang="en-US" sz="5998"/>
              <a:t>Maintenance</a:t>
            </a:r>
            <a:endParaRPr lang="en-US" sz="5998">
              <a:ea typeface="Calibri"/>
              <a:cs typeface="Calibri"/>
            </a:endParaRPr>
          </a:p>
          <a:p>
            <a:pPr marL="1034739" lvl="1" indent="-742727">
              <a:buFont typeface="Courier New" panose="020F0502020204030204" pitchFamily="34" charset="0"/>
              <a:buChar char="o"/>
            </a:pPr>
            <a:r>
              <a:rPr lang="en-US" sz="5798">
                <a:ea typeface="Calibri"/>
                <a:cs typeface="Calibri"/>
              </a:rPr>
              <a:t>Relationship, Leadership, Strategic</a:t>
            </a:r>
          </a:p>
          <a:p>
            <a:endParaRPr lang="en-US" sz="3599">
              <a:ea typeface="Calibri"/>
              <a:cs typeface="Calibri"/>
            </a:endParaRPr>
          </a:p>
        </p:txBody>
      </p:sp>
      <p:sp>
        <p:nvSpPr>
          <p:cNvPr id="4" name="Rectangle 3"/>
          <p:cNvSpPr>
            <a:spLocks noChangeArrowheads="1"/>
          </p:cNvSpPr>
          <p:nvPr/>
        </p:nvSpPr>
        <p:spPr bwMode="auto">
          <a:xfrm>
            <a:off x="2844" y="4861"/>
            <a:ext cx="12162963" cy="1956460"/>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lIns="91416" tIns="45708" rIns="91416" bIns="45708" anchor="ctr"/>
          <a:lstStyle/>
          <a:p>
            <a:pPr algn="ctr">
              <a:defRPr/>
            </a:pPr>
            <a:r>
              <a:rPr lang="en-US" sz="6598" b="1">
                <a:solidFill>
                  <a:srgbClr val="FFFFFF"/>
                </a:solidFill>
                <a:latin typeface="Franklin Gothic Medium"/>
              </a:rPr>
              <a:t>One on Ones can be...</a:t>
            </a:r>
            <a:endParaRPr lang="en-US" sz="1799"/>
          </a:p>
        </p:txBody>
      </p:sp>
    </p:spTree>
    <p:extLst>
      <p:ext uri="{BB962C8B-B14F-4D97-AF65-F5344CB8AC3E}">
        <p14:creationId xmlns:p14="http://schemas.microsoft.com/office/powerpoint/2010/main" val="341105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7981" y="-76200"/>
            <a:ext cx="9782801" cy="1239837"/>
          </a:xfrm>
        </p:spPr>
        <p:txBody>
          <a:bodyPr>
            <a:normAutofit/>
          </a:bodyPr>
          <a:lstStyle/>
          <a:p>
            <a:r>
              <a:rPr lang="en-US" b="1">
                <a:solidFill>
                  <a:schemeClr val="accent1">
                    <a:lumMod val="50000"/>
                  </a:schemeClr>
                </a:solidFill>
              </a:rPr>
              <a:t>We listen to relate to our people p.31</a:t>
            </a:r>
          </a:p>
        </p:txBody>
      </p:sp>
      <p:sp>
        <p:nvSpPr>
          <p:cNvPr id="3" name="Content Placeholder 2"/>
          <p:cNvSpPr>
            <a:spLocks noGrp="1"/>
          </p:cNvSpPr>
          <p:nvPr>
            <p:ph idx="1"/>
          </p:nvPr>
        </p:nvSpPr>
        <p:spPr>
          <a:xfrm>
            <a:off x="837981" y="1543542"/>
            <a:ext cx="10960420" cy="4632706"/>
          </a:xfrm>
        </p:spPr>
        <p:txBody>
          <a:bodyPr vert="horz" lIns="0" tIns="45708" rIns="0" bIns="45708" rtlCol="0" anchor="t">
            <a:normAutofit fontScale="92500"/>
          </a:bodyPr>
          <a:lstStyle/>
          <a:p>
            <a:pPr marL="902699" indent="-856993">
              <a:buFont typeface="Arial" panose="020B0604020202020204" pitchFamily="34" charset="0"/>
              <a:buChar char="•"/>
            </a:pPr>
            <a:r>
              <a:rPr lang="en-US" sz="3999">
                <a:solidFill>
                  <a:schemeClr val="accent1">
                    <a:lumMod val="50000"/>
                  </a:schemeClr>
                </a:solidFill>
              </a:rPr>
              <a:t>Listen 80%; talk 20%</a:t>
            </a:r>
            <a:endParaRPr lang="en-US" sz="3999">
              <a:solidFill>
                <a:schemeClr val="accent1">
                  <a:lumMod val="50000"/>
                </a:schemeClr>
              </a:solidFill>
              <a:ea typeface="Calibri"/>
              <a:cs typeface="Calibri"/>
            </a:endParaRPr>
          </a:p>
          <a:p>
            <a:pPr marL="902699" indent="-856993">
              <a:buFont typeface="Arial" panose="020B0604020202020204" pitchFamily="34" charset="0"/>
              <a:buChar char="•"/>
            </a:pPr>
            <a:r>
              <a:rPr lang="en-US" sz="3999">
                <a:solidFill>
                  <a:schemeClr val="accent1">
                    <a:lumMod val="50000"/>
                  </a:schemeClr>
                </a:solidFill>
              </a:rPr>
              <a:t>Use open ended questions- </a:t>
            </a:r>
          </a:p>
          <a:p>
            <a:pPr marL="1194711" lvl="1" indent="-856993">
              <a:buFont typeface="Courier New" panose="020B0604020202020204" pitchFamily="34" charset="0"/>
              <a:buChar char="o"/>
            </a:pPr>
            <a:r>
              <a:rPr lang="en-US" sz="3799">
                <a:solidFill>
                  <a:schemeClr val="accent1">
                    <a:lumMod val="50000"/>
                  </a:schemeClr>
                </a:solidFill>
              </a:rPr>
              <a:t>"Will you become a member?" Or "Why are you not yet a member?"</a:t>
            </a:r>
            <a:endParaRPr lang="en-US" sz="3799">
              <a:solidFill>
                <a:schemeClr val="accent1">
                  <a:lumMod val="50000"/>
                </a:schemeClr>
              </a:solidFill>
              <a:ea typeface="Calibri"/>
              <a:cs typeface="Calibri"/>
            </a:endParaRPr>
          </a:p>
          <a:p>
            <a:pPr marL="902699" indent="-856993">
              <a:buFont typeface="Arial" panose="020B0604020202020204" pitchFamily="34" charset="0"/>
              <a:buChar char="•"/>
            </a:pPr>
            <a:r>
              <a:rPr lang="en-US" sz="3999">
                <a:solidFill>
                  <a:schemeClr val="accent1">
                    <a:lumMod val="50000"/>
                  </a:schemeClr>
                </a:solidFill>
              </a:rPr>
              <a:t>Not about winning an argument or interrogating</a:t>
            </a:r>
            <a:endParaRPr lang="en-US" sz="3999">
              <a:solidFill>
                <a:schemeClr val="accent1">
                  <a:lumMod val="50000"/>
                </a:schemeClr>
              </a:solidFill>
              <a:ea typeface="Calibri"/>
              <a:cs typeface="Calibri"/>
            </a:endParaRPr>
          </a:p>
          <a:p>
            <a:pPr marL="902699" indent="-856993">
              <a:buFont typeface="Arial" panose="020B0604020202020204" pitchFamily="34" charset="0"/>
              <a:buChar char="•"/>
            </a:pPr>
            <a:r>
              <a:rPr lang="en-US" sz="3999">
                <a:solidFill>
                  <a:schemeClr val="accent1">
                    <a:lumMod val="50000"/>
                  </a:schemeClr>
                </a:solidFill>
              </a:rPr>
              <a:t>Learning where our stories connect</a:t>
            </a:r>
            <a:endParaRPr lang="en-US" sz="3999">
              <a:solidFill>
                <a:schemeClr val="accent1">
                  <a:lumMod val="50000"/>
                </a:schemeClr>
              </a:solidFill>
              <a:ea typeface="Calibri"/>
              <a:cs typeface="Calibri"/>
            </a:endParaRPr>
          </a:p>
          <a:p>
            <a:pPr marL="902699" indent="-856993">
              <a:buFont typeface="Arial" panose="020B0604020202020204" pitchFamily="34" charset="0"/>
              <a:buChar char="•"/>
            </a:pPr>
            <a:r>
              <a:rPr lang="en-US" sz="3999">
                <a:solidFill>
                  <a:schemeClr val="accent1">
                    <a:lumMod val="50000"/>
                  </a:schemeClr>
                </a:solidFill>
                <a:ea typeface="Calibri"/>
                <a:cs typeface="Calibri"/>
              </a:rPr>
              <a:t>Shared values, commitments, risks</a:t>
            </a:r>
          </a:p>
        </p:txBody>
      </p:sp>
    </p:spTree>
    <p:extLst>
      <p:ext uri="{BB962C8B-B14F-4D97-AF65-F5344CB8AC3E}">
        <p14:creationId xmlns:p14="http://schemas.microsoft.com/office/powerpoint/2010/main" val="109819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727" y="-360472"/>
            <a:ext cx="10747620" cy="1450379"/>
          </a:xfrm>
        </p:spPr>
        <p:txBody>
          <a:bodyPr>
            <a:normAutofit/>
          </a:bodyPr>
          <a:lstStyle/>
          <a:p>
            <a:r>
              <a:rPr lang="en-US" b="1">
                <a:solidFill>
                  <a:schemeClr val="accent1">
                    <a:lumMod val="50000"/>
                  </a:schemeClr>
                </a:solidFill>
              </a:rPr>
              <a:t>We listen to identify their issues and values</a:t>
            </a:r>
          </a:p>
        </p:txBody>
      </p:sp>
      <p:sp>
        <p:nvSpPr>
          <p:cNvPr id="3" name="Content Placeholder 2"/>
          <p:cNvSpPr>
            <a:spLocks noGrp="1"/>
          </p:cNvSpPr>
          <p:nvPr>
            <p:ph idx="1"/>
          </p:nvPr>
        </p:nvSpPr>
        <p:spPr/>
        <p:txBody>
          <a:bodyPr vert="horz" lIns="0" tIns="45708" rIns="0" bIns="45708" rtlCol="0" anchor="t">
            <a:normAutofit/>
          </a:bodyPr>
          <a:lstStyle/>
          <a:p>
            <a:pPr marL="616585" indent="-570865">
              <a:buFont typeface="Arial" panose="020B0604020202020204" pitchFamily="34" charset="0"/>
              <a:buChar char="•"/>
            </a:pPr>
            <a:r>
              <a:rPr lang="en-US" sz="3950">
                <a:solidFill>
                  <a:schemeClr val="accent1">
                    <a:lumMod val="50000"/>
                  </a:schemeClr>
                </a:solidFill>
              </a:rPr>
              <a:t>Use open-ended questions</a:t>
            </a:r>
          </a:p>
          <a:p>
            <a:pPr marL="908685" lvl="1" indent="-570865">
              <a:buFont typeface="Courier New" panose="020B0604020202020204" pitchFamily="34" charset="0"/>
              <a:buChar char="o"/>
            </a:pPr>
            <a:r>
              <a:rPr lang="en-US" sz="3750">
                <a:solidFill>
                  <a:schemeClr val="accent1">
                    <a:lumMod val="50000"/>
                  </a:schemeClr>
                </a:solidFill>
              </a:rPr>
              <a:t>What’s not right here? </a:t>
            </a:r>
            <a:endParaRPr lang="en-US" sz="3750">
              <a:solidFill>
                <a:schemeClr val="accent1">
                  <a:lumMod val="50000"/>
                </a:schemeClr>
              </a:solidFill>
              <a:ea typeface="Calibri"/>
              <a:cs typeface="Calibri"/>
            </a:endParaRPr>
          </a:p>
          <a:p>
            <a:pPr marL="908685" lvl="1" indent="-570865">
              <a:buFont typeface="Courier New" panose="020B0604020202020204" pitchFamily="34" charset="0"/>
              <a:buChar char="o"/>
            </a:pPr>
            <a:r>
              <a:rPr lang="en-US" sz="3799">
                <a:solidFill>
                  <a:schemeClr val="accent1">
                    <a:lumMod val="50000"/>
                  </a:schemeClr>
                </a:solidFill>
              </a:rPr>
              <a:t>What would you change?</a:t>
            </a:r>
            <a:endParaRPr lang="en-US" sz="3799">
              <a:solidFill>
                <a:schemeClr val="accent1">
                  <a:lumMod val="50000"/>
                </a:schemeClr>
              </a:solidFill>
              <a:ea typeface="Calibri"/>
              <a:cs typeface="Calibri"/>
            </a:endParaRPr>
          </a:p>
          <a:p>
            <a:pPr marL="908685" lvl="1" indent="-570865">
              <a:buFont typeface="Courier New" panose="020B0604020202020204" pitchFamily="34" charset="0"/>
              <a:buChar char="o"/>
            </a:pPr>
            <a:r>
              <a:rPr lang="en-US" sz="3799">
                <a:solidFill>
                  <a:schemeClr val="accent1">
                    <a:lumMod val="50000"/>
                  </a:schemeClr>
                </a:solidFill>
                <a:ea typeface="Calibri"/>
                <a:cs typeface="Calibri"/>
              </a:rPr>
              <a:t>Why is this an issue for you? </a:t>
            </a:r>
          </a:p>
          <a:p>
            <a:pPr marL="908685" lvl="1" indent="-570865">
              <a:buFont typeface="Courier New" panose="020B0604020202020204" pitchFamily="34" charset="0"/>
              <a:buChar char="o"/>
            </a:pPr>
            <a:r>
              <a:rPr lang="en-US" sz="3799">
                <a:solidFill>
                  <a:schemeClr val="accent1">
                    <a:lumMod val="50000"/>
                  </a:schemeClr>
                </a:solidFill>
                <a:ea typeface="Calibri"/>
                <a:cs typeface="Calibri"/>
              </a:rPr>
              <a:t>Why do you care about this? </a:t>
            </a:r>
          </a:p>
        </p:txBody>
      </p:sp>
    </p:spTree>
    <p:extLst>
      <p:ext uri="{BB962C8B-B14F-4D97-AF65-F5344CB8AC3E}">
        <p14:creationId xmlns:p14="http://schemas.microsoft.com/office/powerpoint/2010/main" val="3653437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3356" y="-157480"/>
            <a:ext cx="9782801" cy="1239837"/>
          </a:xfrm>
        </p:spPr>
        <p:txBody>
          <a:bodyPr/>
          <a:lstStyle/>
          <a:p>
            <a:r>
              <a:rPr lang="en-US" b="1">
                <a:solidFill>
                  <a:schemeClr val="accent1">
                    <a:lumMod val="50000"/>
                  </a:schemeClr>
                </a:solidFill>
              </a:rPr>
              <a:t>We ask for commitment when we recruit</a:t>
            </a:r>
            <a:endParaRPr lang="en-US"/>
          </a:p>
        </p:txBody>
      </p:sp>
      <p:sp>
        <p:nvSpPr>
          <p:cNvPr id="3" name="Content Placeholder 2"/>
          <p:cNvSpPr>
            <a:spLocks noGrp="1"/>
          </p:cNvSpPr>
          <p:nvPr>
            <p:ph idx="1"/>
          </p:nvPr>
        </p:nvSpPr>
        <p:spPr>
          <a:xfrm>
            <a:off x="1096994" y="1430310"/>
            <a:ext cx="10446976" cy="4438149"/>
          </a:xfrm>
        </p:spPr>
        <p:txBody>
          <a:bodyPr vert="horz" lIns="0" tIns="45708" rIns="0" bIns="45708" rtlCol="0" anchor="t">
            <a:normAutofit lnSpcReduction="10000"/>
          </a:bodyPr>
          <a:lstStyle/>
          <a:p>
            <a:pPr marL="902699" indent="-856993">
              <a:buFont typeface="Arial" panose="020B0604020202020204" pitchFamily="34" charset="0"/>
              <a:buChar char="•"/>
            </a:pPr>
            <a:r>
              <a:rPr lang="en-US" sz="3999">
                <a:solidFill>
                  <a:schemeClr val="accent1">
                    <a:lumMod val="50000"/>
                  </a:schemeClr>
                </a:solidFill>
              </a:rPr>
              <a:t>Use direct and specific language</a:t>
            </a:r>
          </a:p>
          <a:p>
            <a:pPr marL="902699" indent="-856993">
              <a:buFont typeface="Arial" panose="020B0604020202020204" pitchFamily="34" charset="0"/>
              <a:buChar char="•"/>
            </a:pPr>
            <a:r>
              <a:rPr lang="en-US" sz="3999">
                <a:solidFill>
                  <a:schemeClr val="accent1">
                    <a:lumMod val="50000"/>
                  </a:schemeClr>
                </a:solidFill>
              </a:rPr>
              <a:t>Stress the shared values you have exchanged </a:t>
            </a:r>
            <a:endParaRPr lang="en-US" sz="3999">
              <a:solidFill>
                <a:schemeClr val="accent1">
                  <a:lumMod val="50000"/>
                </a:schemeClr>
              </a:solidFill>
              <a:ea typeface="Calibri"/>
              <a:cs typeface="Calibri"/>
            </a:endParaRPr>
          </a:p>
          <a:p>
            <a:pPr marL="902699" indent="-856993">
              <a:buFont typeface="Arial" panose="020B0604020202020204" pitchFamily="34" charset="0"/>
              <a:buChar char="•"/>
            </a:pPr>
            <a:r>
              <a:rPr lang="en-US" sz="3999">
                <a:solidFill>
                  <a:schemeClr val="accent1">
                    <a:lumMod val="50000"/>
                  </a:schemeClr>
                </a:solidFill>
              </a:rPr>
              <a:t>Frame it so that the person IS the solution to the ask</a:t>
            </a:r>
            <a:endParaRPr lang="en-US" sz="3999">
              <a:solidFill>
                <a:schemeClr val="accent1">
                  <a:lumMod val="50000"/>
                </a:schemeClr>
              </a:solidFill>
              <a:ea typeface="Calibri"/>
              <a:cs typeface="Calibri"/>
            </a:endParaRPr>
          </a:p>
          <a:p>
            <a:pPr marL="902699" indent="-856993">
              <a:buFont typeface="Arial" panose="020B0604020202020204" pitchFamily="34" charset="0"/>
              <a:buChar char="•"/>
            </a:pPr>
            <a:r>
              <a:rPr lang="en-US" sz="3999">
                <a:solidFill>
                  <a:schemeClr val="accent1">
                    <a:lumMod val="50000"/>
                  </a:schemeClr>
                </a:solidFill>
                <a:ea typeface="Calibri"/>
                <a:cs typeface="Calibri"/>
              </a:rPr>
              <a:t>Move them towards the next level of action</a:t>
            </a:r>
          </a:p>
        </p:txBody>
      </p:sp>
    </p:spTree>
    <p:extLst>
      <p:ext uri="{BB962C8B-B14F-4D97-AF65-F5344CB8AC3E}">
        <p14:creationId xmlns:p14="http://schemas.microsoft.com/office/powerpoint/2010/main" val="35574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2899" y="-258872"/>
            <a:ext cx="10856449" cy="1450379"/>
          </a:xfrm>
        </p:spPr>
        <p:txBody>
          <a:bodyPr>
            <a:normAutofit/>
          </a:bodyPr>
          <a:lstStyle/>
          <a:p>
            <a:r>
              <a:rPr lang="en-US" b="1">
                <a:solidFill>
                  <a:schemeClr val="accent1">
                    <a:lumMod val="50000"/>
                  </a:schemeClr>
                </a:solidFill>
              </a:rPr>
              <a:t>We ask to identify leaders when we escalate</a:t>
            </a:r>
          </a:p>
        </p:txBody>
      </p:sp>
      <p:sp>
        <p:nvSpPr>
          <p:cNvPr id="3" name="Content Placeholder 2"/>
          <p:cNvSpPr>
            <a:spLocks noGrp="1"/>
          </p:cNvSpPr>
          <p:nvPr>
            <p:ph idx="1"/>
          </p:nvPr>
        </p:nvSpPr>
        <p:spPr>
          <a:xfrm>
            <a:off x="1096994" y="1929775"/>
            <a:ext cx="10055781" cy="3938684"/>
          </a:xfrm>
        </p:spPr>
        <p:txBody>
          <a:bodyPr vert="horz" lIns="0" tIns="45708" rIns="0" bIns="45708" rtlCol="0" anchor="t">
            <a:normAutofit/>
          </a:bodyPr>
          <a:lstStyle/>
          <a:p>
            <a:pPr marL="902699" indent="-856993">
              <a:buFont typeface="Arial" panose="020B0604020202020204" pitchFamily="34" charset="0"/>
              <a:buChar char="•"/>
            </a:pPr>
            <a:r>
              <a:rPr lang="en-US" sz="3999">
                <a:solidFill>
                  <a:schemeClr val="accent1">
                    <a:lumMod val="50000"/>
                  </a:schemeClr>
                </a:solidFill>
              </a:rPr>
              <a:t>Who is trusted and respected?</a:t>
            </a:r>
          </a:p>
          <a:p>
            <a:pPr marL="1194711" lvl="1" indent="-856993">
              <a:buFont typeface="Courier New" panose="020B0604020202020204" pitchFamily="34" charset="0"/>
              <a:buChar char="o"/>
            </a:pPr>
            <a:r>
              <a:rPr lang="en-US" sz="3799">
                <a:solidFill>
                  <a:schemeClr val="accent1">
                    <a:lumMod val="50000"/>
                  </a:schemeClr>
                </a:solidFill>
                <a:cs typeface="Calibri"/>
              </a:rPr>
              <a:t>Why?</a:t>
            </a:r>
          </a:p>
          <a:p>
            <a:pPr marL="902699" indent="-856993">
              <a:buFont typeface="Arial" panose="020B0604020202020204" pitchFamily="34" charset="0"/>
              <a:buChar char="•"/>
            </a:pPr>
            <a:r>
              <a:rPr lang="en-US" sz="3999">
                <a:solidFill>
                  <a:schemeClr val="accent1">
                    <a:lumMod val="50000"/>
                  </a:schemeClr>
                </a:solidFill>
              </a:rPr>
              <a:t>To objectively identify leaders, we must ask our people</a:t>
            </a:r>
            <a:endParaRPr lang="en-US" sz="3999">
              <a:solidFill>
                <a:schemeClr val="accent1">
                  <a:lumMod val="50000"/>
                </a:schemeClr>
              </a:solidFill>
              <a:cs typeface="Calibri"/>
            </a:endParaRPr>
          </a:p>
        </p:txBody>
      </p:sp>
    </p:spTree>
    <p:extLst>
      <p:ext uri="{BB962C8B-B14F-4D97-AF65-F5344CB8AC3E}">
        <p14:creationId xmlns:p14="http://schemas.microsoft.com/office/powerpoint/2010/main" val="3515013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38990" y="639824"/>
            <a:ext cx="3819330" cy="3685055"/>
          </a:xfrm>
        </p:spPr>
        <p:txBody>
          <a:bodyPr vert="horz" lIns="91416" tIns="45708" rIns="91416" bIns="45708" rtlCol="0" anchor="b">
            <a:normAutofit/>
          </a:bodyPr>
          <a:lstStyle/>
          <a:p>
            <a:r>
              <a:rPr lang="en-US" sz="6598">
                <a:solidFill>
                  <a:schemeClr val="tx1">
                    <a:lumMod val="85000"/>
                    <a:lumOff val="15000"/>
                  </a:schemeClr>
                </a:solidFill>
              </a:rPr>
              <a:t>Possible Tensions</a:t>
            </a:r>
          </a:p>
        </p:txBody>
      </p:sp>
      <p:pic>
        <p:nvPicPr>
          <p:cNvPr id="4" name="Picture 4">
            <a:extLst>
              <a:ext uri="{FF2B5EF4-FFF2-40B4-BE49-F238E27FC236}">
                <a16:creationId xmlns:a16="http://schemas.microsoft.com/office/drawing/2014/main" id="{25B2D43B-32D3-D744-647F-93430458376D}"/>
              </a:ext>
            </a:extLst>
          </p:cNvPr>
          <p:cNvPicPr>
            <a:picLocks noGrp="1" noChangeAspect="1"/>
          </p:cNvPicPr>
          <p:nvPr>
            <p:ph idx="1"/>
          </p:nvPr>
        </p:nvPicPr>
        <p:blipFill rotWithShape="1">
          <a:blip r:embed="rId2"/>
          <a:srcRect r="7452" b="2"/>
          <a:stretch/>
        </p:blipFill>
        <p:spPr>
          <a:xfrm>
            <a:off x="494597" y="1066248"/>
            <a:ext cx="7235739" cy="5342560"/>
          </a:xfrm>
          <a:prstGeom prst="rect">
            <a:avLst/>
          </a:prstGeom>
        </p:spPr>
      </p:pic>
      <p:sp>
        <p:nvSpPr>
          <p:cNvPr id="3" name="TextBox 2">
            <a:extLst>
              <a:ext uri="{FF2B5EF4-FFF2-40B4-BE49-F238E27FC236}">
                <a16:creationId xmlns:a16="http://schemas.microsoft.com/office/drawing/2014/main" id="{6CBFF026-C2CC-B992-1EB5-B9AAFE99A4B4}"/>
              </a:ext>
            </a:extLst>
          </p:cNvPr>
          <p:cNvSpPr txBox="1"/>
          <p:nvPr/>
        </p:nvSpPr>
        <p:spPr>
          <a:xfrm>
            <a:off x="494597" y="187396"/>
            <a:ext cx="8632449" cy="707702"/>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3950">
                <a:ea typeface="Calibri"/>
                <a:cs typeface="Calibri"/>
              </a:rPr>
              <a:t>The Answer      Dig for Values</a:t>
            </a:r>
            <a:endParaRPr lang="en-US" sz="3950"/>
          </a:p>
        </p:txBody>
      </p:sp>
    </p:spTree>
    <p:extLst>
      <p:ext uri="{BB962C8B-B14F-4D97-AF65-F5344CB8AC3E}">
        <p14:creationId xmlns:p14="http://schemas.microsoft.com/office/powerpoint/2010/main" val="409199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F2904-53D3-FC66-C8A8-C24DBDB2FD4E}"/>
              </a:ext>
            </a:extLst>
          </p:cNvPr>
          <p:cNvSpPr>
            <a:spLocks noGrp="1"/>
          </p:cNvSpPr>
          <p:nvPr>
            <p:ph type="title"/>
          </p:nvPr>
        </p:nvSpPr>
        <p:spPr/>
        <p:txBody>
          <a:bodyPr>
            <a:normAutofit/>
          </a:bodyPr>
          <a:lstStyle/>
          <a:p>
            <a:r>
              <a:rPr lang="en-US" sz="5400">
                <a:ea typeface="Calibri Light"/>
                <a:cs typeface="Calibri Light"/>
              </a:rPr>
              <a:t>Responding with AAR</a:t>
            </a:r>
            <a:endParaRPr lang="en-US" sz="5400"/>
          </a:p>
        </p:txBody>
      </p:sp>
      <p:pic>
        <p:nvPicPr>
          <p:cNvPr id="7" name="Picture 7" descr="A sign with words on it&#10;&#10;Description automatically generated">
            <a:extLst>
              <a:ext uri="{FF2B5EF4-FFF2-40B4-BE49-F238E27FC236}">
                <a16:creationId xmlns:a16="http://schemas.microsoft.com/office/drawing/2014/main" id="{CA5BD37C-19A2-13CC-6571-B37AA460D6F1}"/>
              </a:ext>
            </a:extLst>
          </p:cNvPr>
          <p:cNvPicPr>
            <a:picLocks noGrp="1" noChangeAspect="1"/>
          </p:cNvPicPr>
          <p:nvPr>
            <p:ph idx="1"/>
          </p:nvPr>
        </p:nvPicPr>
        <p:blipFill>
          <a:blip r:embed="rId2"/>
          <a:stretch>
            <a:fillRect/>
          </a:stretch>
        </p:blipFill>
        <p:spPr>
          <a:xfrm>
            <a:off x="1096994" y="1787616"/>
            <a:ext cx="10055781" cy="3723537"/>
          </a:xfrm>
        </p:spPr>
      </p:pic>
    </p:spTree>
    <p:extLst>
      <p:ext uri="{BB962C8B-B14F-4D97-AF65-F5344CB8AC3E}">
        <p14:creationId xmlns:p14="http://schemas.microsoft.com/office/powerpoint/2010/main" val="299655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ED790-8A9D-3D0B-DDD7-B57ED0A19A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EBB3AD-3615-A956-62C1-31C32CD5EBC4}"/>
              </a:ext>
            </a:extLst>
          </p:cNvPr>
          <p:cNvSpPr>
            <a:spLocks noGrp="1"/>
          </p:cNvSpPr>
          <p:nvPr>
            <p:ph type="title"/>
          </p:nvPr>
        </p:nvSpPr>
        <p:spPr/>
        <p:txBody>
          <a:bodyPr>
            <a:normAutofit/>
          </a:bodyPr>
          <a:lstStyle/>
          <a:p>
            <a:r>
              <a:rPr lang="en-US" sz="5400">
                <a:ea typeface="Calibri Light"/>
                <a:cs typeface="Calibri Light"/>
              </a:rPr>
              <a:t>Responding with AAR</a:t>
            </a:r>
            <a:endParaRPr lang="en-US" sz="5400"/>
          </a:p>
        </p:txBody>
      </p:sp>
      <p:pic>
        <p:nvPicPr>
          <p:cNvPr id="7" name="Picture 7" descr="A sign with words on it&#10;&#10;Description automatically generated">
            <a:extLst>
              <a:ext uri="{FF2B5EF4-FFF2-40B4-BE49-F238E27FC236}">
                <a16:creationId xmlns:a16="http://schemas.microsoft.com/office/drawing/2014/main" id="{97DED2D3-EF9D-D597-AF2E-96CC1E4939E3}"/>
              </a:ext>
            </a:extLst>
          </p:cNvPr>
          <p:cNvPicPr>
            <a:picLocks noGrp="1" noChangeAspect="1"/>
          </p:cNvPicPr>
          <p:nvPr>
            <p:ph idx="1"/>
          </p:nvPr>
        </p:nvPicPr>
        <p:blipFill>
          <a:blip r:embed="rId2"/>
          <a:stretch>
            <a:fillRect/>
          </a:stretch>
        </p:blipFill>
        <p:spPr>
          <a:xfrm>
            <a:off x="1096994" y="1787616"/>
            <a:ext cx="10055781" cy="3723537"/>
          </a:xfrm>
        </p:spPr>
      </p:pic>
      <p:sp>
        <p:nvSpPr>
          <p:cNvPr id="3" name="Rectangle: Rounded Corners 2">
            <a:extLst>
              <a:ext uri="{FF2B5EF4-FFF2-40B4-BE49-F238E27FC236}">
                <a16:creationId xmlns:a16="http://schemas.microsoft.com/office/drawing/2014/main" id="{37179B43-F3B3-339B-41E8-FB9168621AFA}"/>
              </a:ext>
            </a:extLst>
          </p:cNvPr>
          <p:cNvSpPr/>
          <p:nvPr/>
        </p:nvSpPr>
        <p:spPr>
          <a:xfrm>
            <a:off x="1403130" y="1920868"/>
            <a:ext cx="9444838" cy="888221"/>
          </a:xfrm>
          <a:prstGeom prst="roundRect">
            <a:avLst/>
          </a:prstGeom>
          <a:solidFill>
            <a:srgbClr val="3834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u="sng"/>
              <a:t>Affirm</a:t>
            </a:r>
            <a:r>
              <a:rPr lang="en-US" sz="3200" b="1"/>
              <a:t>: Let them know you validate their feelings.</a:t>
            </a:r>
          </a:p>
        </p:txBody>
      </p:sp>
      <p:sp>
        <p:nvSpPr>
          <p:cNvPr id="4" name="Rectangle: Rounded Corners 3">
            <a:extLst>
              <a:ext uri="{FF2B5EF4-FFF2-40B4-BE49-F238E27FC236}">
                <a16:creationId xmlns:a16="http://schemas.microsoft.com/office/drawing/2014/main" id="{2B31D82D-2C4C-AEF2-4D2C-D0B2E53E6E0F}"/>
              </a:ext>
            </a:extLst>
          </p:cNvPr>
          <p:cNvSpPr/>
          <p:nvPr/>
        </p:nvSpPr>
        <p:spPr>
          <a:xfrm>
            <a:off x="1425843" y="3135626"/>
            <a:ext cx="9444838" cy="888221"/>
          </a:xfrm>
          <a:prstGeom prst="roundRect">
            <a:avLst/>
          </a:prstGeom>
          <a:solidFill>
            <a:srgbClr val="3DB04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b="1" u="sng"/>
              <a:t>Answer</a:t>
            </a:r>
            <a:r>
              <a:rPr lang="en-US" sz="2800" b="1"/>
              <a:t>:  Give them an answer to the question.  (Or get back to them.)</a:t>
            </a:r>
            <a:endParaRPr lang="en-US" sz="2800"/>
          </a:p>
        </p:txBody>
      </p:sp>
      <p:sp>
        <p:nvSpPr>
          <p:cNvPr id="5" name="Rectangle: Rounded Corners 4">
            <a:extLst>
              <a:ext uri="{FF2B5EF4-FFF2-40B4-BE49-F238E27FC236}">
                <a16:creationId xmlns:a16="http://schemas.microsoft.com/office/drawing/2014/main" id="{98B9A026-122F-246F-C2A1-9B86B025D78E}"/>
              </a:ext>
            </a:extLst>
          </p:cNvPr>
          <p:cNvSpPr/>
          <p:nvPr/>
        </p:nvSpPr>
        <p:spPr>
          <a:xfrm>
            <a:off x="1425481" y="4411890"/>
            <a:ext cx="9444838" cy="888221"/>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u="sng"/>
              <a:t>Redirect</a:t>
            </a:r>
            <a:r>
              <a:rPr lang="en-US" sz="3200" b="1"/>
              <a:t>:  Bring the conversation back to the ask.</a:t>
            </a:r>
          </a:p>
        </p:txBody>
      </p:sp>
    </p:spTree>
    <p:extLst>
      <p:ext uri="{BB962C8B-B14F-4D97-AF65-F5344CB8AC3E}">
        <p14:creationId xmlns:p14="http://schemas.microsoft.com/office/powerpoint/2010/main" val="575566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99C45-18A3-89E0-0D20-7FFC6ED08B49}"/>
              </a:ext>
            </a:extLst>
          </p:cNvPr>
          <p:cNvSpPr>
            <a:spLocks noGrp="1"/>
          </p:cNvSpPr>
          <p:nvPr>
            <p:ph type="title"/>
          </p:nvPr>
        </p:nvSpPr>
        <p:spPr>
          <a:xfrm>
            <a:off x="-6849" y="-360472"/>
            <a:ext cx="12186765" cy="1450379"/>
          </a:xfrm>
        </p:spPr>
        <p:txBody>
          <a:bodyPr/>
          <a:lstStyle/>
          <a:p>
            <a:pPr algn="ctr"/>
            <a:r>
              <a:rPr lang="en-US">
                <a:ea typeface="Calibri Light"/>
                <a:cs typeface="Calibri Light"/>
              </a:rPr>
              <a:t>Practicing AAR (Affirm, Answer, and Redirect)</a:t>
            </a:r>
            <a:endParaRPr lang="en-US">
              <a:cs typeface="Calibri Light"/>
            </a:endParaRPr>
          </a:p>
        </p:txBody>
      </p:sp>
      <p:pic>
        <p:nvPicPr>
          <p:cNvPr id="4" name="Picture 4" descr="A person sitting on a bench talking to another person&#10;&#10;Description automatically generated">
            <a:extLst>
              <a:ext uri="{FF2B5EF4-FFF2-40B4-BE49-F238E27FC236}">
                <a16:creationId xmlns:a16="http://schemas.microsoft.com/office/drawing/2014/main" id="{37A4D21A-F7A2-9A76-2F3A-9644F7712C0C}"/>
              </a:ext>
            </a:extLst>
          </p:cNvPr>
          <p:cNvPicPr>
            <a:picLocks noGrp="1" noChangeAspect="1"/>
          </p:cNvPicPr>
          <p:nvPr>
            <p:ph idx="1"/>
          </p:nvPr>
        </p:nvPicPr>
        <p:blipFill>
          <a:blip r:embed="rId2"/>
          <a:srcRect l="221" t="16309" r="-2581" b="14982"/>
          <a:stretch/>
        </p:blipFill>
        <p:spPr>
          <a:xfrm>
            <a:off x="715714" y="2862781"/>
            <a:ext cx="4237332" cy="2847139"/>
          </a:xfrm>
        </p:spPr>
      </p:pic>
      <p:sp>
        <p:nvSpPr>
          <p:cNvPr id="5" name="TextBox 4">
            <a:extLst>
              <a:ext uri="{FF2B5EF4-FFF2-40B4-BE49-F238E27FC236}">
                <a16:creationId xmlns:a16="http://schemas.microsoft.com/office/drawing/2014/main" id="{B335063C-82A9-221F-8259-85B8DFC66A26}"/>
              </a:ext>
            </a:extLst>
          </p:cNvPr>
          <p:cNvSpPr txBox="1"/>
          <p:nvPr/>
        </p:nvSpPr>
        <p:spPr>
          <a:xfrm>
            <a:off x="901414" y="2181308"/>
            <a:ext cx="10984271" cy="523084"/>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50" b="1">
                <a:latin typeface="Calibri Light"/>
                <a:ea typeface="Calibri"/>
                <a:cs typeface="Calibri"/>
              </a:rPr>
              <a:t>One will be the Organizer, one will be the Potential Member.</a:t>
            </a:r>
            <a:endParaRPr lang="en-US"/>
          </a:p>
        </p:txBody>
      </p:sp>
      <p:sp>
        <p:nvSpPr>
          <p:cNvPr id="6" name="TextBox 5">
            <a:extLst>
              <a:ext uri="{FF2B5EF4-FFF2-40B4-BE49-F238E27FC236}">
                <a16:creationId xmlns:a16="http://schemas.microsoft.com/office/drawing/2014/main" id="{D2690F31-A9E5-BEC6-8B11-597FED57A88B}"/>
              </a:ext>
            </a:extLst>
          </p:cNvPr>
          <p:cNvSpPr txBox="1"/>
          <p:nvPr/>
        </p:nvSpPr>
        <p:spPr>
          <a:xfrm>
            <a:off x="4962235" y="2867568"/>
            <a:ext cx="6912871" cy="3069790"/>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50" b="1">
                <a:latin typeface="Calibri Light"/>
                <a:ea typeface="Calibri"/>
                <a:cs typeface="Calibri"/>
              </a:rPr>
              <a:t>After the first round you will switch roles for the second round.</a:t>
            </a:r>
            <a:endParaRPr lang="en-US"/>
          </a:p>
          <a:p>
            <a:endParaRPr lang="en-US" sz="2750" b="1">
              <a:latin typeface="Calibri Light"/>
              <a:ea typeface="Calibri"/>
              <a:cs typeface="Calibri"/>
            </a:endParaRPr>
          </a:p>
          <a:p>
            <a:r>
              <a:rPr lang="en-US" sz="2750" b="1">
                <a:latin typeface="Calibri Light"/>
                <a:ea typeface="Calibri"/>
                <a:cs typeface="Calibri"/>
              </a:rPr>
              <a:t>We will then find a new partner and repeat for rounds three and four. </a:t>
            </a:r>
          </a:p>
          <a:p>
            <a:endParaRPr lang="en-US" sz="2799">
              <a:latin typeface="Calibri Light"/>
              <a:ea typeface="Calibri"/>
              <a:cs typeface="Calibri"/>
            </a:endParaRPr>
          </a:p>
          <a:p>
            <a:pPr marL="742727" lvl="1" indent="-285664">
              <a:buFont typeface="Arial"/>
              <a:buChar char="•"/>
            </a:pPr>
            <a:endParaRPr lang="en-US" sz="2799">
              <a:latin typeface="Calibri Light"/>
              <a:ea typeface="Calibri"/>
              <a:cs typeface="Calibri"/>
            </a:endParaRPr>
          </a:p>
        </p:txBody>
      </p:sp>
      <p:sp>
        <p:nvSpPr>
          <p:cNvPr id="3" name="TextBox 2">
            <a:extLst>
              <a:ext uri="{FF2B5EF4-FFF2-40B4-BE49-F238E27FC236}">
                <a16:creationId xmlns:a16="http://schemas.microsoft.com/office/drawing/2014/main" id="{5829B831-8AB4-5F84-EF70-90107CCBAD66}"/>
              </a:ext>
            </a:extLst>
          </p:cNvPr>
          <p:cNvSpPr txBox="1"/>
          <p:nvPr/>
        </p:nvSpPr>
        <p:spPr>
          <a:xfrm>
            <a:off x="901024" y="1319861"/>
            <a:ext cx="10984271" cy="523084"/>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50" b="1">
                <a:latin typeface="Calibri Light"/>
                <a:ea typeface="Calibri"/>
                <a:cs typeface="Calibri"/>
              </a:rPr>
              <a:t>Find a Partner who you have not yet worked with.</a:t>
            </a:r>
            <a:endParaRPr lang="en-US"/>
          </a:p>
        </p:txBody>
      </p:sp>
    </p:spTree>
    <p:extLst>
      <p:ext uri="{BB962C8B-B14F-4D97-AF65-F5344CB8AC3E}">
        <p14:creationId xmlns:p14="http://schemas.microsoft.com/office/powerpoint/2010/main" val="2878470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C295D-C156-3BCA-D3F3-8C0B5869E1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19D23A-81A0-A66F-5B13-033C8671C8F4}"/>
              </a:ext>
            </a:extLst>
          </p:cNvPr>
          <p:cNvSpPr>
            <a:spLocks noGrp="1"/>
          </p:cNvSpPr>
          <p:nvPr>
            <p:ph type="title"/>
          </p:nvPr>
        </p:nvSpPr>
        <p:spPr>
          <a:xfrm>
            <a:off x="-6849" y="-360472"/>
            <a:ext cx="12186765" cy="1450379"/>
          </a:xfrm>
        </p:spPr>
        <p:txBody>
          <a:bodyPr/>
          <a:lstStyle/>
          <a:p>
            <a:pPr algn="ctr"/>
            <a:r>
              <a:rPr lang="en-US">
                <a:ea typeface="Calibri Light"/>
                <a:cs typeface="Calibri Light"/>
              </a:rPr>
              <a:t>Practicing AAR (Affirm, Answer, and Redirect)</a:t>
            </a:r>
            <a:endParaRPr lang="en-US">
              <a:cs typeface="Calibri Light"/>
            </a:endParaRPr>
          </a:p>
        </p:txBody>
      </p:sp>
      <p:pic>
        <p:nvPicPr>
          <p:cNvPr id="4" name="Picture 4" descr="A person sitting on a bench talking to another person&#10;&#10;Description automatically generated">
            <a:extLst>
              <a:ext uri="{FF2B5EF4-FFF2-40B4-BE49-F238E27FC236}">
                <a16:creationId xmlns:a16="http://schemas.microsoft.com/office/drawing/2014/main" id="{E5133EED-E19A-DA83-96A1-9269042166B1}"/>
              </a:ext>
            </a:extLst>
          </p:cNvPr>
          <p:cNvPicPr>
            <a:picLocks noGrp="1" noChangeAspect="1"/>
          </p:cNvPicPr>
          <p:nvPr>
            <p:ph idx="1"/>
          </p:nvPr>
        </p:nvPicPr>
        <p:blipFill>
          <a:blip r:embed="rId2"/>
          <a:srcRect l="221" t="16309" r="-2581" b="14982"/>
          <a:stretch/>
        </p:blipFill>
        <p:spPr>
          <a:xfrm>
            <a:off x="715714" y="2862781"/>
            <a:ext cx="4237332" cy="2847139"/>
          </a:xfrm>
        </p:spPr>
      </p:pic>
      <p:sp>
        <p:nvSpPr>
          <p:cNvPr id="5" name="TextBox 4">
            <a:extLst>
              <a:ext uri="{FF2B5EF4-FFF2-40B4-BE49-F238E27FC236}">
                <a16:creationId xmlns:a16="http://schemas.microsoft.com/office/drawing/2014/main" id="{CE8BCB55-3193-7D29-6911-C728BB369F64}"/>
              </a:ext>
            </a:extLst>
          </p:cNvPr>
          <p:cNvSpPr txBox="1"/>
          <p:nvPr/>
        </p:nvSpPr>
        <p:spPr>
          <a:xfrm>
            <a:off x="711138" y="1454114"/>
            <a:ext cx="10984271" cy="523084"/>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99" b="1">
                <a:latin typeface="Calibri Light"/>
                <a:ea typeface="Calibri"/>
                <a:cs typeface="Calibri"/>
              </a:rPr>
              <a:t>Organizer</a:t>
            </a:r>
            <a:r>
              <a:rPr lang="en-US" sz="2799">
                <a:latin typeface="Calibri Light"/>
                <a:ea typeface="Calibri"/>
                <a:cs typeface="Calibri"/>
              </a:rPr>
              <a:t> [Mid-conversation]: "Will you join our association as a member?"</a:t>
            </a:r>
            <a:r>
              <a:rPr lang="en-US" sz="2399">
                <a:latin typeface="Calibri Light"/>
                <a:ea typeface="Calibri"/>
                <a:cs typeface="Calibri"/>
              </a:rPr>
              <a:t> </a:t>
            </a:r>
          </a:p>
        </p:txBody>
      </p:sp>
      <p:sp>
        <p:nvSpPr>
          <p:cNvPr id="6" name="TextBox 5">
            <a:extLst>
              <a:ext uri="{FF2B5EF4-FFF2-40B4-BE49-F238E27FC236}">
                <a16:creationId xmlns:a16="http://schemas.microsoft.com/office/drawing/2014/main" id="{117A40B6-A5AC-7853-DA08-23B33CBBA8AE}"/>
              </a:ext>
            </a:extLst>
          </p:cNvPr>
          <p:cNvSpPr txBox="1"/>
          <p:nvPr/>
        </p:nvSpPr>
        <p:spPr>
          <a:xfrm>
            <a:off x="5040584" y="2241062"/>
            <a:ext cx="6912871" cy="4830834"/>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99" b="1">
                <a:latin typeface="Calibri Light"/>
                <a:ea typeface="Calibri"/>
                <a:cs typeface="Calibri"/>
              </a:rPr>
              <a:t>Potential member</a:t>
            </a:r>
            <a:r>
              <a:rPr lang="en-US" sz="2799">
                <a:latin typeface="Calibri Light"/>
                <a:ea typeface="Calibri"/>
                <a:cs typeface="Calibri"/>
              </a:rPr>
              <a:t>: respond with one of the following:</a:t>
            </a:r>
          </a:p>
          <a:p>
            <a:pPr marL="285664" indent="-285664">
              <a:lnSpc>
                <a:spcPct val="90000"/>
              </a:lnSpc>
              <a:spcBef>
                <a:spcPts val="1200"/>
              </a:spcBef>
              <a:spcAft>
                <a:spcPts val="200"/>
              </a:spcAft>
              <a:buFont typeface="Arial"/>
              <a:buChar char="•"/>
            </a:pPr>
            <a:r>
              <a:rPr lang="en-US" sz="1999">
                <a:solidFill>
                  <a:srgbClr val="404040"/>
                </a:solidFill>
                <a:latin typeface="Calibri"/>
                <a:ea typeface="Calibri"/>
                <a:cs typeface="Calibri"/>
              </a:rPr>
              <a:t>Dues are too expensive</a:t>
            </a:r>
            <a:endParaRPr lang="en-US" sz="1999">
              <a:latin typeface="Calibri"/>
              <a:ea typeface="Calibri"/>
              <a:cs typeface="Calibri"/>
            </a:endParaRPr>
          </a:p>
          <a:p>
            <a:pPr marL="285664" indent="-285664">
              <a:lnSpc>
                <a:spcPct val="90000"/>
              </a:lnSpc>
              <a:spcBef>
                <a:spcPts val="1200"/>
              </a:spcBef>
              <a:spcAft>
                <a:spcPts val="200"/>
              </a:spcAft>
              <a:buFont typeface="Arial"/>
              <a:buChar char="•"/>
            </a:pPr>
            <a:r>
              <a:rPr lang="en-US" sz="1999">
                <a:solidFill>
                  <a:srgbClr val="404040"/>
                </a:solidFill>
                <a:latin typeface="Calibri"/>
                <a:ea typeface="Calibri"/>
                <a:cs typeface="Calibri"/>
              </a:rPr>
              <a:t>Unions are too Political</a:t>
            </a:r>
            <a:endParaRPr lang="en-US" sz="1999">
              <a:latin typeface="Calibri"/>
              <a:ea typeface="Calibri"/>
              <a:cs typeface="Calibri"/>
            </a:endParaRPr>
          </a:p>
          <a:p>
            <a:pPr marL="285664" indent="-285664">
              <a:lnSpc>
                <a:spcPct val="90000"/>
              </a:lnSpc>
              <a:spcBef>
                <a:spcPts val="1200"/>
              </a:spcBef>
              <a:spcAft>
                <a:spcPts val="200"/>
              </a:spcAft>
              <a:buFont typeface="Arial"/>
              <a:buChar char="•"/>
            </a:pPr>
            <a:r>
              <a:rPr lang="en-US" sz="1999">
                <a:solidFill>
                  <a:srgbClr val="404040"/>
                </a:solidFill>
                <a:latin typeface="Calibri"/>
                <a:ea typeface="Calibri"/>
                <a:cs typeface="Calibri"/>
              </a:rPr>
              <a:t>It is not for me</a:t>
            </a:r>
            <a:endParaRPr lang="en-US" sz="1999">
              <a:latin typeface="Calibri"/>
              <a:ea typeface="Calibri"/>
              <a:cs typeface="Calibri"/>
            </a:endParaRPr>
          </a:p>
          <a:p>
            <a:pPr marL="285664" indent="-285664">
              <a:lnSpc>
                <a:spcPct val="90000"/>
              </a:lnSpc>
              <a:spcBef>
                <a:spcPts val="1200"/>
              </a:spcBef>
              <a:spcAft>
                <a:spcPts val="200"/>
              </a:spcAft>
              <a:buFont typeface="Arial"/>
              <a:buChar char="•"/>
            </a:pPr>
            <a:r>
              <a:rPr lang="en-US" sz="1999">
                <a:solidFill>
                  <a:srgbClr val="404040"/>
                </a:solidFill>
                <a:latin typeface="Calibri"/>
                <a:ea typeface="Calibri"/>
                <a:cs typeface="Calibri"/>
              </a:rPr>
              <a:t>I didn't even know I could belong</a:t>
            </a:r>
            <a:endParaRPr lang="en-US" sz="1999">
              <a:latin typeface="Calibri"/>
              <a:ea typeface="Calibri"/>
              <a:cs typeface="Calibri"/>
            </a:endParaRPr>
          </a:p>
          <a:p>
            <a:pPr marL="285664" indent="-285664">
              <a:lnSpc>
                <a:spcPct val="90000"/>
              </a:lnSpc>
              <a:spcBef>
                <a:spcPts val="1200"/>
              </a:spcBef>
              <a:spcAft>
                <a:spcPts val="200"/>
              </a:spcAft>
              <a:buFont typeface="Arial"/>
              <a:buChar char="•"/>
            </a:pPr>
            <a:r>
              <a:rPr lang="en-US" sz="1999">
                <a:solidFill>
                  <a:srgbClr val="404040"/>
                </a:solidFill>
                <a:latin typeface="Calibri"/>
                <a:ea typeface="Calibri"/>
                <a:cs typeface="Calibri"/>
              </a:rPr>
              <a:t>I don't feel valued by the people in charge</a:t>
            </a:r>
            <a:endParaRPr lang="en-US" sz="1999">
              <a:latin typeface="Calibri"/>
              <a:ea typeface="Calibri"/>
              <a:cs typeface="Calibri"/>
            </a:endParaRPr>
          </a:p>
          <a:p>
            <a:pPr marL="285664" indent="-285664">
              <a:lnSpc>
                <a:spcPct val="90000"/>
              </a:lnSpc>
              <a:spcBef>
                <a:spcPts val="1200"/>
              </a:spcBef>
              <a:spcAft>
                <a:spcPts val="200"/>
              </a:spcAft>
              <a:buFont typeface="Arial"/>
              <a:buChar char="•"/>
            </a:pPr>
            <a:r>
              <a:rPr lang="en-US" sz="1999">
                <a:solidFill>
                  <a:srgbClr val="404040"/>
                </a:solidFill>
                <a:latin typeface="Calibri"/>
                <a:ea typeface="Calibri"/>
                <a:cs typeface="Calibri"/>
              </a:rPr>
              <a:t>What other reasons do ESP give for not being members, engaged in action, or feeling heard by their union. </a:t>
            </a:r>
            <a:endParaRPr lang="en-US" sz="1999">
              <a:latin typeface="Calibri"/>
              <a:ea typeface="Calibri"/>
              <a:cs typeface="Calibri"/>
            </a:endParaRPr>
          </a:p>
          <a:p>
            <a:endParaRPr lang="en-US" sz="2799">
              <a:latin typeface="Calibri Light"/>
              <a:ea typeface="Calibri"/>
              <a:cs typeface="Calibri"/>
            </a:endParaRPr>
          </a:p>
          <a:p>
            <a:pPr marL="742727" lvl="1" indent="-285664">
              <a:buFont typeface="Arial"/>
              <a:buChar char="•"/>
            </a:pPr>
            <a:endParaRPr lang="en-US" sz="2799">
              <a:latin typeface="Calibri Light"/>
              <a:ea typeface="Calibri"/>
              <a:cs typeface="Calibri"/>
            </a:endParaRPr>
          </a:p>
        </p:txBody>
      </p:sp>
    </p:spTree>
    <p:extLst>
      <p:ext uri="{BB962C8B-B14F-4D97-AF65-F5344CB8AC3E}">
        <p14:creationId xmlns:p14="http://schemas.microsoft.com/office/powerpoint/2010/main" val="1983084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3F755-8B72-05B6-F21E-35AEAA543164}"/>
              </a:ext>
            </a:extLst>
          </p:cNvPr>
          <p:cNvSpPr>
            <a:spLocks noGrp="1"/>
          </p:cNvSpPr>
          <p:nvPr>
            <p:ph type="title"/>
          </p:nvPr>
        </p:nvSpPr>
        <p:spPr>
          <a:xfrm>
            <a:off x="7857438" y="635674"/>
            <a:ext cx="3689296" cy="1450379"/>
          </a:xfrm>
        </p:spPr>
        <p:txBody>
          <a:bodyPr>
            <a:normAutofit/>
          </a:bodyPr>
          <a:lstStyle/>
          <a:p>
            <a:r>
              <a:rPr lang="en-US">
                <a:ea typeface="Calibri Light"/>
                <a:cs typeface="Calibri Light"/>
              </a:rPr>
              <a:t>Debrief</a:t>
            </a:r>
            <a:endParaRPr lang="en-US"/>
          </a:p>
        </p:txBody>
      </p:sp>
      <p:pic>
        <p:nvPicPr>
          <p:cNvPr id="5" name="Picture 4" descr="A person sitting on a bench talking to another person&#10;&#10;Description automatically generated">
            <a:extLst>
              <a:ext uri="{FF2B5EF4-FFF2-40B4-BE49-F238E27FC236}">
                <a16:creationId xmlns:a16="http://schemas.microsoft.com/office/drawing/2014/main" id="{2A3A76A0-4C54-1EB0-FDFC-DDCD1023BD79}"/>
              </a:ext>
            </a:extLst>
          </p:cNvPr>
          <p:cNvPicPr>
            <a:picLocks noChangeAspect="1"/>
          </p:cNvPicPr>
          <p:nvPr/>
        </p:nvPicPr>
        <p:blipFill rotWithShape="1">
          <a:blip r:embed="rId2"/>
          <a:srcRect t="19766" r="3" b="3325"/>
          <a:stretch/>
        </p:blipFill>
        <p:spPr>
          <a:xfrm>
            <a:off x="633834" y="640807"/>
            <a:ext cx="6908002" cy="5313022"/>
          </a:xfrm>
          <a:prstGeom prst="rect">
            <a:avLst/>
          </a:prstGeom>
        </p:spPr>
      </p:pic>
      <p:sp>
        <p:nvSpPr>
          <p:cNvPr id="3" name="Content Placeholder 2">
            <a:extLst>
              <a:ext uri="{FF2B5EF4-FFF2-40B4-BE49-F238E27FC236}">
                <a16:creationId xmlns:a16="http://schemas.microsoft.com/office/drawing/2014/main" id="{4587E673-80A5-0C06-8F52-51542A532B51}"/>
              </a:ext>
            </a:extLst>
          </p:cNvPr>
          <p:cNvSpPr>
            <a:spLocks noGrp="1"/>
          </p:cNvSpPr>
          <p:nvPr>
            <p:ph idx="1"/>
          </p:nvPr>
        </p:nvSpPr>
        <p:spPr>
          <a:xfrm>
            <a:off x="7661839" y="2199234"/>
            <a:ext cx="4255500" cy="3669224"/>
          </a:xfrm>
        </p:spPr>
        <p:txBody>
          <a:bodyPr vert="horz" lIns="0" tIns="45708" rIns="0" bIns="45708" rtlCol="0" anchor="t">
            <a:noAutofit/>
          </a:bodyPr>
          <a:lstStyle/>
          <a:p>
            <a:pPr marL="0" indent="0">
              <a:lnSpc>
                <a:spcPct val="100000"/>
              </a:lnSpc>
              <a:buNone/>
            </a:pPr>
            <a:r>
              <a:rPr lang="en-US" sz="2799">
                <a:latin typeface="Calibri Light"/>
                <a:ea typeface="Calibri" panose="020F0502020204030204"/>
                <a:cs typeface="Calibri" panose="020F0502020204030204"/>
              </a:rPr>
              <a:t>How did that go?</a:t>
            </a:r>
            <a:endParaRPr lang="en-US" sz="2799">
              <a:latin typeface="Calibri" panose="020F0502020204030204"/>
              <a:ea typeface="Calibri" panose="020F0502020204030204"/>
              <a:cs typeface="Calibri" panose="020F0502020204030204"/>
            </a:endParaRPr>
          </a:p>
          <a:p>
            <a:pPr marL="0" indent="0">
              <a:lnSpc>
                <a:spcPct val="100000"/>
              </a:lnSpc>
              <a:buNone/>
            </a:pPr>
            <a:endParaRPr lang="en-US" sz="2799">
              <a:latin typeface="Calibri Light"/>
              <a:ea typeface="Calibri" panose="020F0502020204030204"/>
              <a:cs typeface="Calibri" panose="020F0502020204030204"/>
            </a:endParaRPr>
          </a:p>
          <a:p>
            <a:pPr marL="0" indent="0">
              <a:lnSpc>
                <a:spcPct val="100000"/>
              </a:lnSpc>
              <a:buNone/>
            </a:pPr>
            <a:r>
              <a:rPr lang="en-US" sz="2799">
                <a:latin typeface="Calibri Light"/>
                <a:ea typeface="Calibri" panose="020F0502020204030204"/>
                <a:cs typeface="Calibri" panose="020F0502020204030204"/>
              </a:rPr>
              <a:t>What part(s), if any, were most challenging?</a:t>
            </a:r>
          </a:p>
          <a:p>
            <a:pPr marL="0" indent="0">
              <a:lnSpc>
                <a:spcPct val="100000"/>
              </a:lnSpc>
              <a:buNone/>
            </a:pPr>
            <a:endParaRPr lang="en-US" sz="2799">
              <a:latin typeface="Calibri Light"/>
              <a:ea typeface="Calibri" panose="020F0502020204030204"/>
              <a:cs typeface="Calibri" panose="020F0502020204030204"/>
            </a:endParaRPr>
          </a:p>
          <a:p>
            <a:pPr marL="0" indent="0">
              <a:lnSpc>
                <a:spcPct val="100000"/>
              </a:lnSpc>
              <a:buNone/>
            </a:pPr>
            <a:endParaRPr lang="en-US" sz="2799">
              <a:latin typeface="Calibri Light"/>
              <a:ea typeface="Calibri" panose="020F0502020204030204"/>
              <a:cs typeface="Calibri" panose="020F0502020204030204"/>
            </a:endParaRPr>
          </a:p>
          <a:p>
            <a:pPr marL="0" indent="0">
              <a:buNone/>
            </a:pPr>
            <a:endParaRPr lang="en-US">
              <a:ea typeface="Calibri" panose="020F0502020204030204"/>
              <a:cs typeface="Calibri" panose="020F0502020204030204"/>
            </a:endParaRPr>
          </a:p>
        </p:txBody>
      </p:sp>
    </p:spTree>
    <p:extLst>
      <p:ext uri="{BB962C8B-B14F-4D97-AF65-F5344CB8AC3E}">
        <p14:creationId xmlns:p14="http://schemas.microsoft.com/office/powerpoint/2010/main" val="1619437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958080" y="280043"/>
            <a:ext cx="7000240" cy="5689600"/>
          </a:xfrm>
        </p:spPr>
        <p:txBody>
          <a:bodyPr vert="horz" lIns="0" tIns="45708" rIns="0" bIns="45708" rtlCol="0" anchor="t">
            <a:normAutofit fontScale="25000" lnSpcReduction="20000"/>
          </a:bodyPr>
          <a:lstStyle/>
          <a:p>
            <a:pPr marL="246380" lvl="0" indent="-246380">
              <a:buFont typeface="Arial" panose="020F0502020204030204" pitchFamily="34" charset="0"/>
              <a:buChar char="•"/>
            </a:pPr>
            <a:r>
              <a:rPr lang="en-US" sz="14396"/>
              <a:t>Organizers listen and ask questions!</a:t>
            </a:r>
            <a:endParaRPr lang="en-US"/>
          </a:p>
          <a:p>
            <a:pPr marL="612140" lvl="1" indent="-246380">
              <a:lnSpc>
                <a:spcPct val="100000"/>
              </a:lnSpc>
              <a:buFont typeface="Arial" panose="020F0502020204030204" pitchFamily="34" charset="0"/>
              <a:buChar char="•"/>
            </a:pPr>
            <a:r>
              <a:rPr lang="en-US" sz="9150">
                <a:ea typeface="Calibri"/>
                <a:cs typeface="Calibri"/>
              </a:rPr>
              <a:t>Organizers prepare to respond to difficult questions</a:t>
            </a:r>
            <a:endParaRPr lang="en-US" sz="9150">
              <a:solidFill>
                <a:srgbClr val="000000"/>
              </a:solidFill>
              <a:ea typeface="Calibri"/>
              <a:cs typeface="Calibri"/>
            </a:endParaRPr>
          </a:p>
          <a:p>
            <a:pPr marL="612140" lvl="1" indent="-246380">
              <a:lnSpc>
                <a:spcPct val="100000"/>
              </a:lnSpc>
              <a:buFont typeface="Arial" panose="020F0502020204030204" pitchFamily="34" charset="0"/>
              <a:buChar char="•"/>
            </a:pPr>
            <a:r>
              <a:rPr lang="en-US" sz="9197">
                <a:ea typeface="Calibri"/>
                <a:cs typeface="Calibri"/>
              </a:rPr>
              <a:t>Organizers work to understand a person's values that drive their concerns</a:t>
            </a:r>
            <a:endParaRPr lang="en-US">
              <a:ea typeface="Calibri" panose="020F0502020204030204"/>
              <a:cs typeface="Calibri" panose="020F0502020204030204"/>
            </a:endParaRPr>
          </a:p>
          <a:p>
            <a:pPr marL="246380" lvl="0" indent="-246380">
              <a:lnSpc>
                <a:spcPct val="120000"/>
              </a:lnSpc>
              <a:buFont typeface="Arial" panose="020F0502020204030204" pitchFamily="34" charset="0"/>
              <a:buChar char="•"/>
            </a:pPr>
            <a:r>
              <a:rPr lang="en-US" sz="12796"/>
              <a:t>We want our workers to realize:</a:t>
            </a:r>
            <a:endParaRPr lang="en-US" sz="12796">
              <a:ea typeface="Calibri" panose="020F0502020204030204"/>
              <a:cs typeface="Calibri" panose="020F0502020204030204"/>
            </a:endParaRPr>
          </a:p>
          <a:p>
            <a:pPr marL="382905" lvl="1" indent="-246380">
              <a:lnSpc>
                <a:spcPct val="120000"/>
              </a:lnSpc>
              <a:buFont typeface="Arial" panose="020B0604020202020204" pitchFamily="34" charset="0"/>
              <a:buChar char="•"/>
            </a:pPr>
            <a:r>
              <a:rPr lang="en-US" sz="10950"/>
              <a:t>They care about a problem (issue)</a:t>
            </a:r>
            <a:endParaRPr lang="en-US" sz="10997">
              <a:ea typeface="Calibri" panose="020F0502020204030204"/>
              <a:cs typeface="Calibri" panose="020F0502020204030204"/>
            </a:endParaRPr>
          </a:p>
          <a:p>
            <a:pPr marL="382905" lvl="1" indent="-246380">
              <a:lnSpc>
                <a:spcPct val="120000"/>
              </a:lnSpc>
              <a:buFont typeface="Arial" panose="020B0604020202020204" pitchFamily="34" charset="0"/>
              <a:buChar char="•"/>
            </a:pPr>
            <a:r>
              <a:rPr lang="en-US" sz="10997"/>
              <a:t>There is a decision-maker who has the power to fix this problem</a:t>
            </a:r>
            <a:endParaRPr lang="en-US" sz="10997">
              <a:ea typeface="Calibri" panose="020F0502020204030204"/>
              <a:cs typeface="Calibri" panose="020F0502020204030204"/>
            </a:endParaRPr>
          </a:p>
          <a:p>
            <a:pPr marL="382905" lvl="1" indent="-246380">
              <a:lnSpc>
                <a:spcPct val="120000"/>
              </a:lnSpc>
              <a:buFont typeface="Arial" panose="020B0604020202020204" pitchFamily="34" charset="0"/>
              <a:buChar char="•"/>
            </a:pPr>
            <a:r>
              <a:rPr lang="en-US" sz="10950"/>
              <a:t>The decision-maker won’t fix it until someone pushes them to</a:t>
            </a:r>
            <a:endParaRPr lang="en-US" sz="10950">
              <a:ea typeface="Calibri" panose="020F0502020204030204"/>
              <a:cs typeface="Calibri" panose="020F0502020204030204"/>
            </a:endParaRPr>
          </a:p>
          <a:p>
            <a:pPr marL="382905" lvl="1" indent="-246380">
              <a:lnSpc>
                <a:spcPct val="120000"/>
              </a:lnSpc>
              <a:buFont typeface="Arial" panose="020B0604020202020204" pitchFamily="34" charset="0"/>
              <a:buChar char="•"/>
            </a:pPr>
            <a:r>
              <a:rPr lang="en-US" sz="10950"/>
              <a:t>To solve the problem they need to join their colleagues, share their resources and take action together</a:t>
            </a:r>
            <a:endParaRPr lang="en-US" sz="10950">
              <a:ea typeface="Calibri" panose="020F0502020204030204"/>
              <a:cs typeface="Calibri" panose="020F0502020204030204"/>
            </a:endParaRPr>
          </a:p>
          <a:p>
            <a:pPr lvl="0">
              <a:buFont typeface="Arial" panose="020F0502020204030204" pitchFamily="34" charset="0"/>
              <a:buChar char="•"/>
            </a:pPr>
            <a:endParaRPr lang="en-US" sz="3999">
              <a:ea typeface="Calibri" panose="020F0502020204030204"/>
              <a:cs typeface="Calibri" panose="020F0502020204030204"/>
            </a:endParaRPr>
          </a:p>
        </p:txBody>
      </p:sp>
      <p:sp>
        <p:nvSpPr>
          <p:cNvPr id="4" name="Text Placeholder 3"/>
          <p:cNvSpPr>
            <a:spLocks noGrp="1"/>
          </p:cNvSpPr>
          <p:nvPr>
            <p:ph type="body" sz="half" idx="2"/>
          </p:nvPr>
        </p:nvSpPr>
        <p:spPr/>
        <p:txBody>
          <a:bodyPr/>
          <a:lstStyle/>
          <a:p>
            <a:endParaRPr lang="en-US"/>
          </a:p>
        </p:txBody>
      </p:sp>
      <p:pic>
        <p:nvPicPr>
          <p:cNvPr id="5" name="Picture 2" descr="https://strunkaccess.com/wp-content/uploads/2024/09/important-2508600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475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6F847-013C-9705-82B8-66C5FC378A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DB9130-78E2-CCC8-CEFE-EDE8EC81C8B4}"/>
              </a:ext>
            </a:extLst>
          </p:cNvPr>
          <p:cNvSpPr>
            <a:spLocks noGrp="1"/>
          </p:cNvSpPr>
          <p:nvPr>
            <p:ph type="title"/>
          </p:nvPr>
        </p:nvSpPr>
        <p:spPr/>
        <p:txBody>
          <a:bodyPr/>
          <a:lstStyle/>
          <a:p>
            <a:r>
              <a:rPr lang="en-US">
                <a:cs typeface="Calibri Light"/>
              </a:rPr>
              <a:t>Spectrum of Allies</a:t>
            </a:r>
            <a:endParaRPr lang="en-US"/>
          </a:p>
        </p:txBody>
      </p:sp>
      <p:sp>
        <p:nvSpPr>
          <p:cNvPr id="3" name="Text Placeholder 2">
            <a:extLst>
              <a:ext uri="{FF2B5EF4-FFF2-40B4-BE49-F238E27FC236}">
                <a16:creationId xmlns:a16="http://schemas.microsoft.com/office/drawing/2014/main" id="{BC28F922-1084-DBBA-94A4-CEEB627FED22}"/>
              </a:ext>
            </a:extLst>
          </p:cNvPr>
          <p:cNvSpPr>
            <a:spLocks noGrp="1"/>
          </p:cNvSpPr>
          <p:nvPr>
            <p:ph type="body" idx="1"/>
          </p:nvPr>
        </p:nvSpPr>
        <p:spPr/>
        <p:txBody>
          <a:bodyPr/>
          <a:lstStyle/>
          <a:p>
            <a:r>
              <a:rPr lang="en-US"/>
              <a:t>Jessica &amp; Hedy</a:t>
            </a:r>
          </a:p>
        </p:txBody>
      </p:sp>
    </p:spTree>
    <p:extLst>
      <p:ext uri="{BB962C8B-B14F-4D97-AF65-F5344CB8AC3E}">
        <p14:creationId xmlns:p14="http://schemas.microsoft.com/office/powerpoint/2010/main" val="3986396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F6F8E-8B23-BB29-58BE-109021BFAF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8BC1E8-1D5E-8CEE-6E7A-77D13C7E13FE}"/>
              </a:ext>
            </a:extLst>
          </p:cNvPr>
          <p:cNvSpPr>
            <a:spLocks noGrp="1"/>
          </p:cNvSpPr>
          <p:nvPr>
            <p:ph type="title"/>
          </p:nvPr>
        </p:nvSpPr>
        <p:spPr>
          <a:xfrm>
            <a:off x="605516" y="-453790"/>
            <a:ext cx="9780253" cy="1239514"/>
          </a:xfrm>
        </p:spPr>
        <p:txBody>
          <a:bodyPr>
            <a:normAutofit/>
          </a:bodyPr>
          <a:lstStyle/>
          <a:p>
            <a:r>
              <a:rPr lang="en-US"/>
              <a:t>Analysis of Allies</a:t>
            </a:r>
          </a:p>
        </p:txBody>
      </p:sp>
      <p:sp>
        <p:nvSpPr>
          <p:cNvPr id="3" name="Content Placeholder 2">
            <a:extLst>
              <a:ext uri="{FF2B5EF4-FFF2-40B4-BE49-F238E27FC236}">
                <a16:creationId xmlns:a16="http://schemas.microsoft.com/office/drawing/2014/main" id="{B1D5A9A1-5D0A-D1E4-BC39-54F486F62EFD}"/>
              </a:ext>
            </a:extLst>
          </p:cNvPr>
          <p:cNvSpPr>
            <a:spLocks noGrp="1"/>
          </p:cNvSpPr>
          <p:nvPr>
            <p:ph idx="1"/>
          </p:nvPr>
        </p:nvSpPr>
        <p:spPr>
          <a:xfrm>
            <a:off x="605516" y="1412324"/>
            <a:ext cx="7159289" cy="4722195"/>
          </a:xfrm>
        </p:spPr>
        <p:txBody>
          <a:bodyPr vert="horz" lIns="91440" tIns="45720" rIns="91440" bIns="45720" rtlCol="0" anchor="t">
            <a:noAutofit/>
          </a:bodyPr>
          <a:lstStyle/>
          <a:p>
            <a:pPr marL="513715" indent="-513715">
              <a:buAutoNum type="arabicPeriod"/>
            </a:pPr>
            <a:r>
              <a:rPr lang="en-US"/>
              <a:t>The urgency of your message. - why do people need a solution?  What are the shared values?</a:t>
            </a:r>
          </a:p>
          <a:p>
            <a:pPr marL="513715" indent="-513715">
              <a:buAutoNum type="arabicPeriod"/>
            </a:pPr>
            <a:r>
              <a:rPr lang="en-US"/>
              <a:t>Your Structure – leaders &amp; teams</a:t>
            </a:r>
          </a:p>
          <a:p>
            <a:pPr marL="513715" indent="-513715">
              <a:buAutoNum type="arabicPeriod"/>
            </a:pPr>
            <a:r>
              <a:rPr lang="en-US"/>
              <a:t>Your linked communities – who are people in your community connected though your shared values?</a:t>
            </a:r>
          </a:p>
        </p:txBody>
      </p:sp>
      <p:pic>
        <p:nvPicPr>
          <p:cNvPr id="2050" name="Picture 2" descr="Spectrum of Allies">
            <a:extLst>
              <a:ext uri="{FF2B5EF4-FFF2-40B4-BE49-F238E27FC236}">
                <a16:creationId xmlns:a16="http://schemas.microsoft.com/office/drawing/2014/main" id="{E38921EF-F34A-BFA4-B6EF-18EF258878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3483" y="1726945"/>
            <a:ext cx="4321803" cy="2699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583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5610" y="-1697"/>
            <a:ext cx="9780253" cy="843492"/>
          </a:xfrm>
        </p:spPr>
        <p:txBody>
          <a:bodyPr>
            <a:normAutofit/>
          </a:bodyPr>
          <a:lstStyle/>
          <a:p>
            <a:r>
              <a:rPr lang="en-US" b="1"/>
              <a:t>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522818" y="841795"/>
            <a:ext cx="10583588" cy="5492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239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8801" y="1726947"/>
            <a:ext cx="4146484" cy="2589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71066" y="120783"/>
            <a:ext cx="10565315" cy="794273"/>
          </a:xfrm>
        </p:spPr>
        <p:txBody>
          <a:bodyPr>
            <a:normAutofit/>
          </a:bodyPr>
          <a:lstStyle/>
          <a:p>
            <a:r>
              <a:rPr lang="en-US" b="1"/>
              <a:t>Spectrum of Allies Part 1 p. 122-3  </a:t>
            </a:r>
          </a:p>
        </p:txBody>
      </p:sp>
      <p:sp>
        <p:nvSpPr>
          <p:cNvPr id="3" name="Content Placeholder 2"/>
          <p:cNvSpPr>
            <a:spLocks noGrp="1"/>
          </p:cNvSpPr>
          <p:nvPr>
            <p:ph idx="1"/>
          </p:nvPr>
        </p:nvSpPr>
        <p:spPr>
          <a:xfrm>
            <a:off x="283236" y="1084016"/>
            <a:ext cx="7765973" cy="5061245"/>
          </a:xfrm>
        </p:spPr>
        <p:txBody>
          <a:bodyPr>
            <a:noAutofit/>
          </a:bodyPr>
          <a:lstStyle/>
          <a:p>
            <a:pPr marL="749358" lvl="1" indent="-456926">
              <a:buFont typeface="+mj-lt"/>
              <a:buAutoNum type="arabicPeriod"/>
            </a:pPr>
            <a:r>
              <a:rPr lang="en-US" sz="2798">
                <a:latin typeface="MyriadPro-Semibold"/>
              </a:rPr>
              <a:t>Active allies: </a:t>
            </a:r>
            <a:r>
              <a:rPr lang="en-US" sz="2798">
                <a:latin typeface="MyriadPro-Regular"/>
              </a:rPr>
              <a:t>people who agree with you &amp; are organizing alongside you</a:t>
            </a:r>
          </a:p>
          <a:p>
            <a:pPr marL="749358" lvl="1" indent="-456926">
              <a:buFont typeface="+mj-lt"/>
              <a:buAutoNum type="arabicPeriod"/>
            </a:pPr>
            <a:r>
              <a:rPr lang="en-US" sz="2798">
                <a:latin typeface="MyriadPro-Semibold"/>
              </a:rPr>
              <a:t>Passive allies: </a:t>
            </a:r>
            <a:r>
              <a:rPr lang="en-US" sz="2798">
                <a:latin typeface="MyriadPro-Regular"/>
              </a:rPr>
              <a:t>people who agree but aren't doing anything about it (yet!)</a:t>
            </a:r>
          </a:p>
          <a:p>
            <a:pPr marL="749358" lvl="1" indent="-456926">
              <a:buFont typeface="+mj-lt"/>
              <a:buAutoNum type="arabicPeriod"/>
            </a:pPr>
            <a:r>
              <a:rPr lang="en-US" sz="2798">
                <a:latin typeface="MyriadPro-Semibold"/>
              </a:rPr>
              <a:t>Neutrals: </a:t>
            </a:r>
            <a:r>
              <a:rPr lang="en-US" sz="2798">
                <a:latin typeface="MyriadPro-Regular"/>
              </a:rPr>
              <a:t>people who aren't sure, or are unengaged (they might just not know about you yet)</a:t>
            </a:r>
          </a:p>
          <a:p>
            <a:pPr marL="749358" lvl="1" indent="-456926">
              <a:buFont typeface="+mj-lt"/>
              <a:buAutoNum type="arabicPeriod"/>
            </a:pPr>
            <a:r>
              <a:rPr lang="en-US" sz="2798">
                <a:latin typeface="MyriadPro-Semibold"/>
              </a:rPr>
              <a:t>Passive opponents</a:t>
            </a:r>
            <a:r>
              <a:rPr lang="en-US" sz="2798">
                <a:latin typeface="MyriadPro-Regular"/>
              </a:rPr>
              <a:t>: people who disagree, but aren't trying to stop you</a:t>
            </a:r>
          </a:p>
          <a:p>
            <a:pPr marL="749358" lvl="1" indent="-456926">
              <a:buFont typeface="+mj-lt"/>
              <a:buAutoNum type="arabicPeriod"/>
            </a:pPr>
            <a:r>
              <a:rPr lang="en-US" sz="2798">
                <a:latin typeface="MyriadPro-Semibold"/>
              </a:rPr>
              <a:t>Active opponents</a:t>
            </a:r>
            <a:r>
              <a:rPr lang="en-US" sz="2798">
                <a:latin typeface="MyriadPro-Regular"/>
              </a:rPr>
              <a:t>: people who have done something to prevent you from reaching your goal</a:t>
            </a:r>
            <a:endParaRPr lang="en-US" sz="2798"/>
          </a:p>
        </p:txBody>
      </p:sp>
    </p:spTree>
    <p:extLst>
      <p:ext uri="{BB962C8B-B14F-4D97-AF65-F5344CB8AC3E}">
        <p14:creationId xmlns:p14="http://schemas.microsoft.com/office/powerpoint/2010/main" val="565300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3C81D-A6EC-3830-BD63-269B148C1C15}"/>
            </a:ext>
          </a:extLst>
        </p:cNvPr>
        <p:cNvGrpSpPr/>
        <p:nvPr/>
      </p:nvGrpSpPr>
      <p:grpSpPr>
        <a:xfrm>
          <a:off x="0" y="0"/>
          <a:ext cx="0" cy="0"/>
          <a:chOff x="0" y="0"/>
          <a:chExt cx="0" cy="0"/>
        </a:xfrm>
      </p:grpSpPr>
      <p:pic>
        <p:nvPicPr>
          <p:cNvPr id="2050" name="Picture 2" descr="Spectrum of Allies">
            <a:extLst>
              <a:ext uri="{FF2B5EF4-FFF2-40B4-BE49-F238E27FC236}">
                <a16:creationId xmlns:a16="http://schemas.microsoft.com/office/drawing/2014/main" id="{4CAF0205-28DB-33B5-9027-64626529AE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3042" y="1836383"/>
            <a:ext cx="4146484" cy="2589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5A10FD1-5BA9-56A5-7681-D77E196A7CAA}"/>
              </a:ext>
            </a:extLst>
          </p:cNvPr>
          <p:cNvSpPr>
            <a:spLocks noGrp="1"/>
          </p:cNvSpPr>
          <p:nvPr>
            <p:ph type="title"/>
          </p:nvPr>
        </p:nvSpPr>
        <p:spPr>
          <a:xfrm>
            <a:off x="571066" y="120783"/>
            <a:ext cx="10565315" cy="794273"/>
          </a:xfrm>
        </p:spPr>
        <p:txBody>
          <a:bodyPr>
            <a:normAutofit/>
          </a:bodyPr>
          <a:lstStyle/>
          <a:p>
            <a:r>
              <a:rPr lang="en-US" b="1"/>
              <a:t>Who are your Spectrum of Allies  </a:t>
            </a:r>
          </a:p>
        </p:txBody>
      </p:sp>
      <p:sp>
        <p:nvSpPr>
          <p:cNvPr id="3" name="Content Placeholder 2">
            <a:extLst>
              <a:ext uri="{FF2B5EF4-FFF2-40B4-BE49-F238E27FC236}">
                <a16:creationId xmlns:a16="http://schemas.microsoft.com/office/drawing/2014/main" id="{917F1A25-93B7-CE75-1FB5-9EAF13BF251E}"/>
              </a:ext>
            </a:extLst>
          </p:cNvPr>
          <p:cNvSpPr>
            <a:spLocks noGrp="1"/>
          </p:cNvSpPr>
          <p:nvPr>
            <p:ph idx="1"/>
          </p:nvPr>
        </p:nvSpPr>
        <p:spPr>
          <a:xfrm>
            <a:off x="283236" y="1084016"/>
            <a:ext cx="7765973" cy="5061245"/>
          </a:xfrm>
        </p:spPr>
        <p:txBody>
          <a:bodyPr vert="horz" lIns="91440" tIns="45720" rIns="91440" bIns="45720" rtlCol="0" anchor="t">
            <a:noAutofit/>
          </a:bodyPr>
          <a:lstStyle/>
          <a:p>
            <a:pPr marL="292735" lvl="1" indent="0">
              <a:buNone/>
            </a:pPr>
            <a:r>
              <a:rPr lang="en-US" sz="2750">
                <a:latin typeface="MyriadPro-Regular"/>
              </a:rPr>
              <a:t>Who will be most supportive, least supportive, or neutral?</a:t>
            </a:r>
            <a:endParaRPr lang="en-US"/>
          </a:p>
          <a:p>
            <a:pPr marL="1115060" lvl="2" indent="-246380">
              <a:buFont typeface="Wingdings" pitchFamily="34" charset="0"/>
              <a:buChar char="§"/>
            </a:pPr>
            <a:r>
              <a:rPr lang="en-US" sz="2350">
                <a:latin typeface="MyriadPro-Regular"/>
              </a:rPr>
              <a:t>Unions</a:t>
            </a:r>
          </a:p>
          <a:p>
            <a:pPr marL="1115060" lvl="2" indent="-246380">
              <a:buFont typeface="Wingdings" pitchFamily="34" charset="0"/>
              <a:buChar char="§"/>
            </a:pPr>
            <a:r>
              <a:rPr lang="en-US" sz="2350">
                <a:latin typeface="MyriadPro-Regular"/>
              </a:rPr>
              <a:t>Business Community</a:t>
            </a:r>
          </a:p>
          <a:p>
            <a:pPr marL="1115060" lvl="2" indent="-246380">
              <a:buFont typeface="Wingdings" pitchFamily="34" charset="0"/>
              <a:buChar char="§"/>
            </a:pPr>
            <a:r>
              <a:rPr lang="en-US" sz="2350">
                <a:latin typeface="MyriadPro-Regular"/>
              </a:rPr>
              <a:t>PTA</a:t>
            </a:r>
          </a:p>
          <a:p>
            <a:pPr marL="868680" lvl="2" indent="0">
              <a:buNone/>
            </a:pPr>
            <a:endParaRPr lang="en-US" sz="2350">
              <a:latin typeface="MyriadPro-Regular"/>
            </a:endParaRPr>
          </a:p>
          <a:p>
            <a:pPr marL="960120" lvl="1" indent="-457200">
              <a:buFont typeface="Arial" pitchFamily="34" charset="0"/>
              <a:buChar char="•"/>
            </a:pPr>
            <a:r>
              <a:rPr lang="en-US" sz="2750">
                <a:latin typeface="MyriadPro-Regular"/>
              </a:rPr>
              <a:t>Identify these groups (and why?)and put them on your spectrum  - write them into the pie.</a:t>
            </a:r>
          </a:p>
          <a:p>
            <a:pPr marL="960120" lvl="1" indent="-457200">
              <a:buFont typeface="Arial" pitchFamily="34" charset="0"/>
              <a:buChar char="•"/>
            </a:pPr>
            <a:r>
              <a:rPr lang="en-US" sz="2750">
                <a:latin typeface="MyriadPro-Regular"/>
              </a:rPr>
              <a:t>Be as specific as possible – names</a:t>
            </a:r>
          </a:p>
          <a:p>
            <a:pPr marL="960120" lvl="1" indent="-457200">
              <a:buFont typeface="Arial" pitchFamily="34" charset="0"/>
              <a:buChar char="•"/>
            </a:pPr>
            <a:r>
              <a:rPr lang="en-US" sz="2750">
                <a:latin typeface="MyriadPro-Regular"/>
              </a:rPr>
              <a:t>Identify why you placed people where </a:t>
            </a:r>
            <a:r>
              <a:rPr lang="en-US" sz="2750" err="1">
                <a:latin typeface="MyriadPro-Regular"/>
              </a:rPr>
              <a:t>yo</a:t>
            </a:r>
            <a:r>
              <a:rPr lang="en-US" sz="2750">
                <a:latin typeface="MyriadPro-Regular"/>
              </a:rPr>
              <a:t> placed them</a:t>
            </a:r>
          </a:p>
          <a:p>
            <a:pPr marL="868680" lvl="2" indent="0">
              <a:buNone/>
            </a:pPr>
            <a:endParaRPr lang="en-US" sz="2350">
              <a:latin typeface="MyriadPro-Regular"/>
            </a:endParaRPr>
          </a:p>
        </p:txBody>
      </p:sp>
    </p:spTree>
    <p:extLst>
      <p:ext uri="{BB962C8B-B14F-4D97-AF65-F5344CB8AC3E}">
        <p14:creationId xmlns:p14="http://schemas.microsoft.com/office/powerpoint/2010/main" val="763207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99B98-2506-B49C-DA1F-4274D5D200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709909-73A9-4F92-61C8-502B6DD4CD5A}"/>
              </a:ext>
            </a:extLst>
          </p:cNvPr>
          <p:cNvSpPr>
            <a:spLocks noGrp="1"/>
          </p:cNvSpPr>
          <p:nvPr>
            <p:ph type="title"/>
          </p:nvPr>
        </p:nvSpPr>
        <p:spPr>
          <a:xfrm>
            <a:off x="451176" y="-341757"/>
            <a:ext cx="10818783" cy="1239514"/>
          </a:xfrm>
        </p:spPr>
        <p:txBody>
          <a:bodyPr>
            <a:normAutofit/>
          </a:bodyPr>
          <a:lstStyle/>
          <a:p>
            <a:r>
              <a:rPr lang="en-US" b="1"/>
              <a:t>Where You Focus Your Energy Matters</a:t>
            </a:r>
            <a:endParaRPr lang="en-US"/>
          </a:p>
        </p:txBody>
      </p:sp>
      <p:sp>
        <p:nvSpPr>
          <p:cNvPr id="3" name="Content Placeholder 2">
            <a:extLst>
              <a:ext uri="{FF2B5EF4-FFF2-40B4-BE49-F238E27FC236}">
                <a16:creationId xmlns:a16="http://schemas.microsoft.com/office/drawing/2014/main" id="{27265D10-B29C-3156-0412-11DC0B4E17B6}"/>
              </a:ext>
            </a:extLst>
          </p:cNvPr>
          <p:cNvSpPr>
            <a:spLocks noGrp="1"/>
          </p:cNvSpPr>
          <p:nvPr>
            <p:ph idx="1"/>
          </p:nvPr>
        </p:nvSpPr>
        <p:spPr>
          <a:xfrm>
            <a:off x="451176" y="1240409"/>
            <a:ext cx="11209723" cy="5274333"/>
          </a:xfrm>
        </p:spPr>
        <p:txBody>
          <a:bodyPr>
            <a:normAutofit lnSpcReduction="10000"/>
          </a:bodyPr>
          <a:lstStyle/>
          <a:p>
            <a:pPr marL="0" indent="0">
              <a:buNone/>
            </a:pPr>
            <a:r>
              <a:rPr lang="en-US" sz="2798"/>
              <a:t>Only the Opposition – cynicism </a:t>
            </a:r>
          </a:p>
          <a:p>
            <a:pPr marL="0" indent="0">
              <a:buNone/>
            </a:pPr>
            <a:r>
              <a:rPr lang="en-US" sz="2798"/>
              <a:t>Only the Active Allies – stagnation </a:t>
            </a:r>
          </a:p>
          <a:p>
            <a:pPr marL="0" indent="0">
              <a:buNone/>
            </a:pPr>
            <a:r>
              <a:rPr lang="en-US" sz="2798"/>
              <a:t>Generalizations about Slices – missed opportunities</a:t>
            </a:r>
          </a:p>
          <a:p>
            <a:pPr marL="0" indent="0">
              <a:buNone/>
            </a:pPr>
            <a:endParaRPr lang="en-US" sz="2798"/>
          </a:p>
          <a:p>
            <a:pPr marL="0" indent="0">
              <a:buNone/>
            </a:pPr>
            <a:r>
              <a:rPr lang="en-US" sz="2798"/>
              <a:t>DO FOCUS ON THE PASSIVE ALLIES </a:t>
            </a:r>
          </a:p>
          <a:p>
            <a:pPr lvl="1">
              <a:buFont typeface="Arial" panose="020B0604020202020204" pitchFamily="34" charset="0"/>
              <a:buChar char="•"/>
            </a:pPr>
            <a:r>
              <a:rPr lang="en-US" sz="2598"/>
              <a:t>These are folks who know or care about what you’re up to, but aren’t doing anything about it! Give them a chance to participate and build power with you.</a:t>
            </a:r>
          </a:p>
          <a:p>
            <a:pPr marL="0" indent="0">
              <a:buNone/>
            </a:pPr>
            <a:r>
              <a:rPr lang="en-US" sz="2798"/>
              <a:t>THE GOOD NEWS </a:t>
            </a:r>
            <a:endParaRPr lang="en-US" sz="2598"/>
          </a:p>
          <a:p>
            <a:pPr lvl="1">
              <a:buFont typeface="Arial" panose="020B0604020202020204" pitchFamily="34" charset="0"/>
              <a:buChar char="•"/>
            </a:pPr>
            <a:r>
              <a:rPr lang="en-US" sz="2398"/>
              <a:t>It is only necessary to move some or all of the pie wedges one step in your direction. If we shift each wedge one step, we are likely to win, even if the hardliners on the opponent’s side don’t budge.</a:t>
            </a:r>
          </a:p>
          <a:p>
            <a:pPr marL="201048" lvl="1" indent="0">
              <a:buNone/>
            </a:pPr>
            <a:endParaRPr lang="en-US"/>
          </a:p>
        </p:txBody>
      </p:sp>
      <p:pic>
        <p:nvPicPr>
          <p:cNvPr id="1028" name="Picture 4" descr="Source: George Lakey, Training for Change">
            <a:extLst>
              <a:ext uri="{FF2B5EF4-FFF2-40B4-BE49-F238E27FC236}">
                <a16:creationId xmlns:a16="http://schemas.microsoft.com/office/drawing/2014/main" id="{483B6E9B-910C-A50C-179E-D393025C3FC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8437720" y="273848"/>
            <a:ext cx="3493625" cy="1757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7663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974" y="104213"/>
            <a:ext cx="9782801" cy="997695"/>
          </a:xfrm>
        </p:spPr>
        <p:txBody>
          <a:bodyPr>
            <a:normAutofit fontScale="90000"/>
          </a:bodyPr>
          <a:lstStyle/>
          <a:p>
            <a:pPr algn="ctr"/>
            <a:r>
              <a:rPr lang="en-US"/>
              <a:t>An example from history – </a:t>
            </a:r>
            <a:br>
              <a:rPr lang="en-US"/>
            </a:br>
            <a:r>
              <a:rPr lang="en-US"/>
              <a:t>9 to 5 National Association of Working Women</a:t>
            </a:r>
          </a:p>
        </p:txBody>
      </p:sp>
      <p:pic>
        <p:nvPicPr>
          <p:cNvPr id="5" name="Content Placeholder 4" descr="A group of women looking at a paper&#10;&#10;AI-generated content may be incorrect.">
            <a:extLst>
              <a:ext uri="{FF2B5EF4-FFF2-40B4-BE49-F238E27FC236}">
                <a16:creationId xmlns:a16="http://schemas.microsoft.com/office/drawing/2014/main" id="{2E48F1FE-BFD8-3970-7293-E2E3D68E7B68}"/>
              </a:ext>
            </a:extLst>
          </p:cNvPr>
          <p:cNvPicPr>
            <a:picLocks noGrp="1" noChangeAspect="1"/>
          </p:cNvPicPr>
          <p:nvPr>
            <p:ph idx="1"/>
          </p:nvPr>
        </p:nvPicPr>
        <p:blipFill>
          <a:blip r:embed="rId2"/>
          <a:stretch>
            <a:fillRect/>
          </a:stretch>
        </p:blipFill>
        <p:spPr>
          <a:xfrm>
            <a:off x="2533617" y="1103079"/>
            <a:ext cx="7185117" cy="5069121"/>
          </a:xfrm>
          <a:prstGeom prst="rect">
            <a:avLst/>
          </a:prstGeom>
        </p:spPr>
      </p:pic>
    </p:spTree>
    <p:extLst>
      <p:ext uri="{BB962C8B-B14F-4D97-AF65-F5344CB8AC3E}">
        <p14:creationId xmlns:p14="http://schemas.microsoft.com/office/powerpoint/2010/main" val="1600126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516" y="-453790"/>
            <a:ext cx="9780253" cy="1239514"/>
          </a:xfrm>
        </p:spPr>
        <p:txBody>
          <a:bodyPr>
            <a:normAutofit/>
          </a:bodyPr>
          <a:lstStyle/>
          <a:p>
            <a:r>
              <a:rPr lang="en-US"/>
              <a:t>Spectrum of Allies Part 2 p.123 &amp; 124</a:t>
            </a:r>
          </a:p>
        </p:txBody>
      </p:sp>
      <p:sp>
        <p:nvSpPr>
          <p:cNvPr id="3" name="Content Placeholder 2"/>
          <p:cNvSpPr>
            <a:spLocks noGrp="1"/>
          </p:cNvSpPr>
          <p:nvPr>
            <p:ph idx="1"/>
          </p:nvPr>
        </p:nvSpPr>
        <p:spPr>
          <a:xfrm>
            <a:off x="605516" y="1084016"/>
            <a:ext cx="7159289" cy="4722195"/>
          </a:xfrm>
        </p:spPr>
        <p:txBody>
          <a:bodyPr vert="horz" lIns="91440" tIns="45720" rIns="91440" bIns="45720" rtlCol="0" anchor="t">
            <a:noAutofit/>
          </a:bodyPr>
          <a:lstStyle/>
          <a:p>
            <a:pPr marL="513715" indent="-513715">
              <a:buAutoNum type="arabicPeriod"/>
            </a:pPr>
            <a:r>
              <a:rPr lang="en-US"/>
              <a:t>Develop a convincing argument or values-based narrative that will appeal to the neutral or passive ally wedge. </a:t>
            </a:r>
          </a:p>
          <a:p>
            <a:pPr marL="513715" indent="-513715">
              <a:buFont typeface="+mj-lt"/>
              <a:buAutoNum type="arabicPeriod"/>
            </a:pPr>
            <a:r>
              <a:rPr lang="en-US"/>
              <a:t>Design one small achievable ask to engage one individual from that wedge to move closer to you.</a:t>
            </a:r>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3483" y="1726945"/>
            <a:ext cx="4321803" cy="2699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2693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352" y="-554586"/>
            <a:ext cx="9780253" cy="1239514"/>
          </a:xfrm>
        </p:spPr>
        <p:txBody>
          <a:bodyPr>
            <a:normAutofit/>
          </a:bodyPr>
          <a:lstStyle/>
          <a:p>
            <a:r>
              <a:rPr lang="en-US"/>
              <a:t>Team Pair Share of 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987392" y="990179"/>
            <a:ext cx="10268807" cy="5329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741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215" y="-453790"/>
            <a:ext cx="9780253" cy="1239514"/>
          </a:xfrm>
        </p:spPr>
        <p:txBody>
          <a:bodyPr>
            <a:normAutofit/>
          </a:bodyPr>
          <a:lstStyle/>
          <a:p>
            <a:r>
              <a:rPr lang="en-US"/>
              <a:t>Spectrum of Allies Debrief – Whole Group</a:t>
            </a:r>
          </a:p>
        </p:txBody>
      </p:sp>
      <p:sp>
        <p:nvSpPr>
          <p:cNvPr id="3" name="Content Placeholder 2"/>
          <p:cNvSpPr>
            <a:spLocks noGrp="1"/>
          </p:cNvSpPr>
          <p:nvPr>
            <p:ph idx="1"/>
          </p:nvPr>
        </p:nvSpPr>
        <p:spPr>
          <a:xfrm>
            <a:off x="630643" y="1069236"/>
            <a:ext cx="7481569" cy="4722195"/>
          </a:xfrm>
        </p:spPr>
        <p:txBody>
          <a:bodyPr>
            <a:noAutofit/>
          </a:bodyPr>
          <a:lstStyle/>
          <a:p>
            <a:r>
              <a:rPr lang="en-US" sz="3998"/>
              <a:t>How did it feel to present your arguments for how to move your wedges? </a:t>
            </a:r>
          </a:p>
          <a:p>
            <a:r>
              <a:rPr lang="en-US" sz="3998"/>
              <a:t>What is something new you learned from this or from another team? </a:t>
            </a:r>
          </a:p>
          <a:p>
            <a:r>
              <a:rPr lang="en-US" sz="3998"/>
              <a:t>What do you think you could apply to your current work? </a:t>
            </a:r>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3483" y="1726945"/>
            <a:ext cx="4321803" cy="2699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79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815158" y="381794"/>
            <a:ext cx="7161444" cy="5271987"/>
          </a:xfrm>
        </p:spPr>
        <p:txBody>
          <a:bodyPr vert="horz" lIns="0" tIns="45696" rIns="0" bIns="45696" rtlCol="0" anchor="t">
            <a:noAutofit/>
          </a:bodyPr>
          <a:lstStyle/>
          <a:p>
            <a:r>
              <a:rPr lang="en-US" sz="4398"/>
              <a:t>It is only necessary to move some or all of the pie wedges one step in your direction.</a:t>
            </a:r>
          </a:p>
          <a:p>
            <a:endParaRPr lang="en-US" sz="4398"/>
          </a:p>
          <a:p>
            <a:r>
              <a:rPr lang="en-US" sz="4398"/>
              <a:t>If we shift each wedge one step, we are likely to win, even if the hardliners on the opponent’s side don’t budge.  </a:t>
            </a:r>
          </a:p>
        </p:txBody>
      </p:sp>
      <p:sp>
        <p:nvSpPr>
          <p:cNvPr id="5" name="Title 2"/>
          <p:cNvSpPr txBox="1">
            <a:spLocks/>
          </p:cNvSpPr>
          <p:nvPr/>
        </p:nvSpPr>
        <p:spPr bwMode="white">
          <a:xfrm>
            <a:off x="1075548" y="381794"/>
            <a:ext cx="3292564" cy="926619"/>
          </a:xfrm>
          <a:prstGeom prst="rect">
            <a:avLst/>
          </a:prstGeom>
        </p:spPr>
        <p:txBody>
          <a:bodyPr vert="horz" lIns="91416" tIns="45708" rIns="91416" bIns="45708" rtlCol="0" anchor="b">
            <a:normAutofit/>
          </a:bodyPr>
          <a:lstStyle>
            <a:lvl1pPr algn="l" defTabSz="914400" rtl="0" eaLnBrk="1" latinLnBrk="0" hangingPunct="1">
              <a:lnSpc>
                <a:spcPct val="90000"/>
              </a:lnSpc>
              <a:spcBef>
                <a:spcPct val="0"/>
              </a:spcBef>
              <a:buNone/>
              <a:defRPr sz="2800" b="0" kern="1200" cap="all" baseline="0">
                <a:solidFill>
                  <a:schemeClr val="bg1"/>
                </a:solidFill>
                <a:latin typeface="+mj-lt"/>
                <a:ea typeface="+mj-ea"/>
                <a:cs typeface="+mj-cs"/>
              </a:defRPr>
            </a:lvl1pPr>
          </a:lstStyle>
          <a:p>
            <a:pPr algn="ctr"/>
            <a:r>
              <a:rPr lang="en-US" sz="3999" b="1"/>
              <a:t>Key Ideas</a:t>
            </a:r>
          </a:p>
        </p:txBody>
      </p:sp>
      <p:pic>
        <p:nvPicPr>
          <p:cNvPr id="9" name="Picture 2" descr="https://strunkaccess.com/wp-content/uploads/2024/09/important-2508600_1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894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28247" y="639824"/>
            <a:ext cx="4811819" cy="3685055"/>
          </a:xfrm>
        </p:spPr>
        <p:txBody>
          <a:bodyPr vert="horz" lIns="91416" tIns="45708" rIns="91416" bIns="45708" rtlCol="0" anchor="b">
            <a:normAutofit/>
          </a:bodyPr>
          <a:lstStyle/>
          <a:p>
            <a:r>
              <a:rPr lang="en-US" sz="7998">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250306" y="-673835"/>
            <a:ext cx="6094413" cy="6856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51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8819" y="3081726"/>
            <a:ext cx="8820006" cy="1447065"/>
          </a:xfrm>
        </p:spPr>
        <p:txBody>
          <a:bodyPr>
            <a:normAutofit/>
          </a:bodyPr>
          <a:lstStyle/>
          <a:p>
            <a:r>
              <a:rPr lang="en-US"/>
              <a:t>Living Wage Campaign</a:t>
            </a:r>
          </a:p>
        </p:txBody>
      </p:sp>
      <p:sp>
        <p:nvSpPr>
          <p:cNvPr id="3" name="Title 1">
            <a:extLst>
              <a:ext uri="{FF2B5EF4-FFF2-40B4-BE49-F238E27FC236}">
                <a16:creationId xmlns:a16="http://schemas.microsoft.com/office/drawing/2014/main" id="{20786FE4-D825-9BD9-EEBE-AB558D706933}"/>
              </a:ext>
            </a:extLst>
          </p:cNvPr>
          <p:cNvSpPr txBox="1">
            <a:spLocks/>
          </p:cNvSpPr>
          <p:nvPr/>
        </p:nvSpPr>
        <p:spPr>
          <a:xfrm>
            <a:off x="3368819" y="3885224"/>
            <a:ext cx="10055781" cy="145037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r>
              <a:rPr lang="en-US" sz="4000">
                <a:cs typeface="Calibri Light"/>
              </a:rPr>
              <a:t>Beth &amp; Michael</a:t>
            </a:r>
            <a:endParaRPr lang="en-US" sz="4000"/>
          </a:p>
        </p:txBody>
      </p:sp>
    </p:spTree>
    <p:extLst>
      <p:ext uri="{BB962C8B-B14F-4D97-AF65-F5344CB8AC3E}">
        <p14:creationId xmlns:p14="http://schemas.microsoft.com/office/powerpoint/2010/main" val="1580400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757" y="2085803"/>
            <a:ext cx="3225754" cy="2684955"/>
          </a:xfrm>
        </p:spPr>
        <p:txBody>
          <a:bodyPr vert="horz" lIns="91440" tIns="45720" rIns="91440" bIns="45720" rtlCol="0" anchor="b">
            <a:noAutofit/>
          </a:bodyPr>
          <a:lstStyle/>
          <a:p>
            <a:pPr algn="ctr">
              <a:defRPr/>
            </a:pPr>
            <a:br>
              <a:rPr lang="en-US" sz="5950"/>
            </a:br>
            <a:r>
              <a:rPr lang="en-US" sz="5950"/>
              <a:t>What is a Living Wage?</a:t>
            </a:r>
            <a:br>
              <a:rPr lang="en-US" sz="5950"/>
            </a:br>
            <a:br>
              <a:rPr lang="en-US" sz="5950"/>
            </a:br>
            <a:r>
              <a:rPr lang="en-US"/>
              <a:t>Group work: Make a list</a:t>
            </a:r>
          </a:p>
        </p:txBody>
      </p:sp>
      <p:pic>
        <p:nvPicPr>
          <p:cNvPr id="15363" name="Content Placeholder 3" descr="IMG_0454.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999322" y="1382909"/>
            <a:ext cx="7187122" cy="4946553"/>
          </a:xfrm>
        </p:spPr>
      </p:pic>
    </p:spTree>
    <p:extLst>
      <p:ext uri="{BB962C8B-B14F-4D97-AF65-F5344CB8AC3E}">
        <p14:creationId xmlns:p14="http://schemas.microsoft.com/office/powerpoint/2010/main" val="290197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title"/>
          </p:nvPr>
        </p:nvSpPr>
        <p:spPr>
          <a:xfrm>
            <a:off x="1980684" y="893"/>
            <a:ext cx="8227457" cy="895117"/>
          </a:xfrm>
        </p:spPr>
        <p:txBody>
          <a:bodyPr/>
          <a:lstStyle/>
          <a:p>
            <a:pPr eaLnBrk="1" hangingPunct="1">
              <a:defRPr/>
            </a:pPr>
            <a:r>
              <a:rPr lang="en-US"/>
              <a:t>Living Wage: The Basics</a:t>
            </a:r>
          </a:p>
        </p:txBody>
      </p:sp>
      <p:sp>
        <p:nvSpPr>
          <p:cNvPr id="5" name="Content Placeholder 4"/>
          <p:cNvSpPr>
            <a:spLocks noGrp="1"/>
          </p:cNvSpPr>
          <p:nvPr>
            <p:ph idx="1"/>
          </p:nvPr>
        </p:nvSpPr>
        <p:spPr>
          <a:xfrm>
            <a:off x="741680" y="1198879"/>
            <a:ext cx="11256694" cy="5119525"/>
          </a:xfrm>
          <a:solidFill>
            <a:schemeClr val="bg1"/>
          </a:solidFill>
        </p:spPr>
        <p:txBody>
          <a:bodyPr>
            <a:normAutofit fontScale="70000" lnSpcReduction="20000"/>
          </a:bodyPr>
          <a:lstStyle/>
          <a:p>
            <a:pPr marL="274238" indent="-274238">
              <a:buClr>
                <a:schemeClr val="accent3"/>
              </a:buClr>
              <a:buNone/>
              <a:defRPr/>
            </a:pPr>
            <a:r>
              <a:rPr lang="en-US" sz="3799" b="1"/>
              <a:t>	</a:t>
            </a:r>
            <a:r>
              <a:rPr lang="en-US" sz="4099" b="1"/>
              <a:t>A Living Wage defined: </a:t>
            </a:r>
            <a:r>
              <a:rPr lang="en-US" sz="4099"/>
              <a:t>Sufficient earnings to cover basic needs </a:t>
            </a:r>
          </a:p>
          <a:p>
            <a:pPr marL="274238" indent="-274238">
              <a:buClr>
                <a:schemeClr val="accent3"/>
              </a:buClr>
              <a:buNone/>
              <a:defRPr/>
            </a:pPr>
            <a:r>
              <a:rPr lang="en-US" sz="4099"/>
              <a:t>	food </a:t>
            </a:r>
          </a:p>
          <a:p>
            <a:pPr marL="274238" indent="-274238">
              <a:buClr>
                <a:schemeClr val="accent3"/>
              </a:buClr>
              <a:buNone/>
              <a:defRPr/>
            </a:pPr>
            <a:r>
              <a:rPr lang="en-US" sz="4099"/>
              <a:t>		housing</a:t>
            </a:r>
          </a:p>
          <a:p>
            <a:pPr marL="274238" indent="-274238">
              <a:buClr>
                <a:schemeClr val="accent3"/>
              </a:buClr>
              <a:buNone/>
              <a:defRPr/>
            </a:pPr>
            <a:r>
              <a:rPr lang="en-US" sz="4099"/>
              <a:t>			clothing</a:t>
            </a:r>
          </a:p>
          <a:p>
            <a:pPr marL="274238" indent="-274238">
              <a:buClr>
                <a:schemeClr val="accent3"/>
              </a:buClr>
              <a:buNone/>
              <a:defRPr/>
            </a:pPr>
            <a:r>
              <a:rPr lang="en-US" sz="4099"/>
              <a:t>				transportation</a:t>
            </a:r>
          </a:p>
          <a:p>
            <a:pPr marL="274238" indent="-274238">
              <a:buClr>
                <a:schemeClr val="accent3"/>
              </a:buClr>
              <a:buNone/>
              <a:defRPr/>
            </a:pPr>
            <a:r>
              <a:rPr lang="en-US" sz="4099"/>
              <a:t>					utilities</a:t>
            </a:r>
          </a:p>
          <a:p>
            <a:pPr marL="274238" indent="-274238">
              <a:buClr>
                <a:schemeClr val="accent3"/>
              </a:buClr>
              <a:buNone/>
              <a:defRPr/>
            </a:pPr>
            <a:r>
              <a:rPr lang="en-US" sz="4099"/>
              <a:t>						child-care </a:t>
            </a:r>
          </a:p>
          <a:p>
            <a:pPr marL="274238" indent="-274238">
              <a:buClr>
                <a:schemeClr val="accent3"/>
              </a:buClr>
              <a:buNone/>
              <a:defRPr/>
            </a:pPr>
            <a:r>
              <a:rPr lang="en-US" sz="4099"/>
              <a:t>							taxes </a:t>
            </a:r>
          </a:p>
          <a:p>
            <a:pPr marL="274238" indent="-274238">
              <a:buClr>
                <a:schemeClr val="accent3"/>
              </a:buClr>
              <a:buNone/>
              <a:defRPr/>
            </a:pPr>
            <a:r>
              <a:rPr lang="en-US" sz="4099"/>
              <a:t>								health care </a:t>
            </a:r>
          </a:p>
          <a:p>
            <a:pPr marL="274238" indent="-274238">
              <a:buClr>
                <a:schemeClr val="accent3"/>
              </a:buClr>
              <a:buNone/>
              <a:defRPr/>
            </a:pPr>
            <a:r>
              <a:rPr lang="en-US" sz="2799">
                <a:latin typeface="+mj-lt"/>
              </a:rPr>
              <a:t>									</a:t>
            </a:r>
          </a:p>
          <a:p>
            <a:pPr marL="274238" indent="-274238">
              <a:buClr>
                <a:schemeClr val="accent3"/>
              </a:buClr>
              <a:buFont typeface="Wingdings 2"/>
              <a:buChar char=""/>
              <a:defRPr/>
            </a:pPr>
            <a:endParaRPr lang="en-US" sz="2799">
              <a:latin typeface="+mj-lt"/>
            </a:endParaRPr>
          </a:p>
          <a:p>
            <a:pPr marL="274238" indent="-274238">
              <a:buClr>
                <a:schemeClr val="accent3"/>
              </a:buClr>
              <a:buFont typeface="Wingdings 2"/>
              <a:buChar char=""/>
              <a:defRPr/>
            </a:pPr>
            <a:endParaRPr lang="en-US"/>
          </a:p>
        </p:txBody>
      </p:sp>
      <p:pic>
        <p:nvPicPr>
          <p:cNvPr id="7" name="Picture 6"/>
          <p:cNvPicPr>
            <a:picLocks noChangeAspect="1"/>
          </p:cNvPicPr>
          <p:nvPr/>
        </p:nvPicPr>
        <p:blipFill>
          <a:blip r:embed="rId3"/>
          <a:stretch>
            <a:fillRect/>
          </a:stretch>
        </p:blipFill>
        <p:spPr>
          <a:xfrm>
            <a:off x="9127165" y="3429850"/>
            <a:ext cx="2877160" cy="2877160"/>
          </a:xfrm>
          <a:prstGeom prst="rect">
            <a:avLst/>
          </a:prstGeom>
        </p:spPr>
      </p:pic>
    </p:spTree>
    <p:extLst>
      <p:ext uri="{BB962C8B-B14F-4D97-AF65-F5344CB8AC3E}">
        <p14:creationId xmlns:p14="http://schemas.microsoft.com/office/powerpoint/2010/main" val="734994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A063747D-EE0D-4B38-D7DE-EF25414ECF81}"/>
              </a:ext>
            </a:extLst>
          </p:cNvPr>
          <p:cNvPicPr>
            <a:picLocks noGrp="1" noChangeAspect="1"/>
          </p:cNvPicPr>
          <p:nvPr>
            <p:ph idx="1"/>
          </p:nvPr>
        </p:nvPicPr>
        <p:blipFill>
          <a:blip r:embed="rId3"/>
          <a:stretch>
            <a:fillRect/>
          </a:stretch>
        </p:blipFill>
        <p:spPr>
          <a:xfrm>
            <a:off x="362704" y="2366"/>
            <a:ext cx="11828796" cy="6373532"/>
          </a:xfrm>
          <a:prstGeom prst="rect">
            <a:avLst/>
          </a:prstGeom>
        </p:spPr>
      </p:pic>
      <p:sp>
        <p:nvSpPr>
          <p:cNvPr id="3" name="TextBox 2">
            <a:extLst>
              <a:ext uri="{FF2B5EF4-FFF2-40B4-BE49-F238E27FC236}">
                <a16:creationId xmlns:a16="http://schemas.microsoft.com/office/drawing/2014/main" id="{2E645B15-A49B-58A0-389C-F9AA524F8DC0}"/>
              </a:ext>
            </a:extLst>
          </p:cNvPr>
          <p:cNvSpPr txBox="1"/>
          <p:nvPr/>
        </p:nvSpPr>
        <p:spPr>
          <a:xfrm>
            <a:off x="10143616" y="1824955"/>
            <a:ext cx="169060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2026 - $15.87</a:t>
            </a:r>
          </a:p>
        </p:txBody>
      </p:sp>
    </p:spTree>
    <p:extLst>
      <p:ext uri="{BB962C8B-B14F-4D97-AF65-F5344CB8AC3E}">
        <p14:creationId xmlns:p14="http://schemas.microsoft.com/office/powerpoint/2010/main" val="2482913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2387" y="315087"/>
            <a:ext cx="10055781" cy="846687"/>
          </a:xfrm>
        </p:spPr>
        <p:txBody>
          <a:bodyPr/>
          <a:lstStyle/>
          <a:p>
            <a:r>
              <a:rPr lang="en-US"/>
              <a:t>Currently  </a:t>
            </a:r>
          </a:p>
        </p:txBody>
      </p:sp>
      <p:sp>
        <p:nvSpPr>
          <p:cNvPr id="4" name="Rectangle 1"/>
          <p:cNvSpPr>
            <a:spLocks noGrp="1" noChangeArrowheads="1"/>
          </p:cNvSpPr>
          <p:nvPr>
            <p:ph idx="1"/>
          </p:nvPr>
        </p:nvSpPr>
        <p:spPr bwMode="auto">
          <a:xfrm>
            <a:off x="637038" y="1380067"/>
            <a:ext cx="11322783" cy="4060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136446" numCol="1" rtlCol="0"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a:lnSpc>
                <a:spcPct val="100000"/>
              </a:lnSpc>
              <a:buNone/>
            </a:pPr>
            <a:r>
              <a:rPr lang="en-US" altLang="en-US" sz="3550">
                <a:solidFill>
                  <a:srgbClr val="000000"/>
                </a:solidFill>
                <a:latin typeface="Lyon"/>
              </a:rPr>
              <a:t>The U.S. federal minimum ($7.25) is less than twenty percent of the “living wage” for a single adult ($40.38 an hour, or roughly $84,000 a year pretax)</a:t>
            </a:r>
          </a:p>
          <a:p>
            <a:pPr marL="0" indent="0" defTabSz="914126">
              <a:lnSpc>
                <a:spcPct val="100000"/>
              </a:lnSpc>
              <a:buNone/>
            </a:pPr>
            <a:endParaRPr lang="en-US" altLang="en-US" sz="3599">
              <a:solidFill>
                <a:srgbClr val="000000"/>
              </a:solidFill>
              <a:latin typeface="Lyon"/>
            </a:endParaRPr>
          </a:p>
          <a:p>
            <a:pPr marL="0" indent="0">
              <a:lnSpc>
                <a:spcPct val="100000"/>
              </a:lnSpc>
              <a:buNone/>
            </a:pPr>
            <a:r>
              <a:rPr lang="en-US" altLang="en-US" sz="3550">
                <a:solidFill>
                  <a:srgbClr val="000000"/>
                </a:solidFill>
                <a:latin typeface="Lyon"/>
              </a:rPr>
              <a:t>Less than a third of what a family of four needs to live — around $40 per hour per parent/guardian, or about $167,000 a year combined. </a:t>
            </a:r>
            <a:endParaRPr lang="en-US" altLang="en-US" sz="3550">
              <a:cs typeface="Arial"/>
            </a:endParaRPr>
          </a:p>
        </p:txBody>
      </p:sp>
    </p:spTree>
    <p:extLst>
      <p:ext uri="{BB962C8B-B14F-4D97-AF65-F5344CB8AC3E}">
        <p14:creationId xmlns:p14="http://schemas.microsoft.com/office/powerpoint/2010/main" val="3567337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E23B4-E82A-1295-25BA-C8305F363B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D307C7-E5D7-A7CC-AA3C-802D28EF087F}"/>
              </a:ext>
            </a:extLst>
          </p:cNvPr>
          <p:cNvSpPr>
            <a:spLocks noGrp="1"/>
          </p:cNvSpPr>
          <p:nvPr>
            <p:ph type="title"/>
          </p:nvPr>
        </p:nvSpPr>
        <p:spPr>
          <a:xfrm>
            <a:off x="764768" y="2740781"/>
            <a:ext cx="3654976" cy="2684955"/>
          </a:xfrm>
        </p:spPr>
        <p:txBody>
          <a:bodyPr vert="horz" lIns="91440" tIns="45720" rIns="91440" bIns="45720" rtlCol="0" anchor="b">
            <a:noAutofit/>
          </a:bodyPr>
          <a:lstStyle/>
          <a:p>
            <a:pPr algn="ctr">
              <a:defRPr/>
            </a:pPr>
            <a:br>
              <a:rPr lang="en-US" sz="5950"/>
            </a:br>
            <a:r>
              <a:rPr lang="en-US" sz="5950"/>
              <a:t>What is a Thriving Wage?</a:t>
            </a:r>
            <a:br>
              <a:rPr lang="en-US" sz="5950"/>
            </a:br>
            <a:br>
              <a:rPr lang="en-US" sz="5950"/>
            </a:br>
            <a:r>
              <a:rPr lang="en-US"/>
              <a:t>Group work: Make a list</a:t>
            </a:r>
          </a:p>
        </p:txBody>
      </p:sp>
      <p:pic>
        <p:nvPicPr>
          <p:cNvPr id="15363" name="Content Placeholder 3" descr="IMG_0454.JPG">
            <a:extLst>
              <a:ext uri="{FF2B5EF4-FFF2-40B4-BE49-F238E27FC236}">
                <a16:creationId xmlns:a16="http://schemas.microsoft.com/office/drawing/2014/main" id="{68D439A9-ACCC-EA45-56DD-638EA898ADB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999322" y="1382909"/>
            <a:ext cx="7187122" cy="4946553"/>
          </a:xfrm>
        </p:spPr>
      </p:pic>
    </p:spTree>
    <p:extLst>
      <p:ext uri="{BB962C8B-B14F-4D97-AF65-F5344CB8AC3E}">
        <p14:creationId xmlns:p14="http://schemas.microsoft.com/office/powerpoint/2010/main" val="4242701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Identifying the 10 Steps </a:t>
            </a:r>
          </a:p>
        </p:txBody>
      </p:sp>
      <p:sp>
        <p:nvSpPr>
          <p:cNvPr id="3" name="Content Placeholder 2"/>
          <p:cNvSpPr>
            <a:spLocks noGrp="1"/>
          </p:cNvSpPr>
          <p:nvPr>
            <p:ph idx="1"/>
          </p:nvPr>
        </p:nvSpPr>
        <p:spPr/>
        <p:txBody>
          <a:bodyPr/>
          <a:lstStyle/>
          <a:p>
            <a:endParaRPr lang="en-US"/>
          </a:p>
        </p:txBody>
      </p:sp>
      <p:pic>
        <p:nvPicPr>
          <p:cNvPr id="57346" name="Picture 2" descr="Group Work – Group Work and Communiti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620" y="1430310"/>
            <a:ext cx="10844929" cy="4405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755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027" y="2429090"/>
            <a:ext cx="4908097" cy="1408429"/>
          </a:xfrm>
        </p:spPr>
        <p:txBody>
          <a:bodyPr>
            <a:normAutofit/>
          </a:bodyPr>
          <a:lstStyle/>
          <a:p>
            <a:pPr algn="ctr">
              <a:defRPr/>
            </a:pPr>
            <a:r>
              <a:rPr lang="en-US"/>
              <a:t>10 Steps to a Living Wage Campaign</a:t>
            </a:r>
          </a:p>
        </p:txBody>
      </p:sp>
      <p:pic>
        <p:nvPicPr>
          <p:cNvPr id="12293" name="Picture 2" descr="C:\Documents and Settings\DMinnick\Local Settings\Temporary Internet Files\Content.IE5\33QNZZHX\MPj0438628000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5025" y="222386"/>
            <a:ext cx="5439073" cy="5818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3248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DA877-564F-8DC0-05F2-51339D341642}"/>
              </a:ext>
            </a:extLst>
          </p:cNvPr>
          <p:cNvSpPr>
            <a:spLocks noGrp="1"/>
          </p:cNvSpPr>
          <p:nvPr>
            <p:ph type="title"/>
          </p:nvPr>
        </p:nvSpPr>
        <p:spPr/>
        <p:txBody>
          <a:bodyPr/>
          <a:lstStyle/>
          <a:p>
            <a:r>
              <a:rPr lang="en-US"/>
              <a:t>10 Steps of a Living Wage Campaign </a:t>
            </a:r>
          </a:p>
        </p:txBody>
      </p:sp>
      <p:sp>
        <p:nvSpPr>
          <p:cNvPr id="3" name="Content Placeholder 2">
            <a:extLst>
              <a:ext uri="{FF2B5EF4-FFF2-40B4-BE49-F238E27FC236}">
                <a16:creationId xmlns:a16="http://schemas.microsoft.com/office/drawing/2014/main" id="{3FE74DE7-4F56-DACA-395B-EF2D401A86BA}"/>
              </a:ext>
            </a:extLst>
          </p:cNvPr>
          <p:cNvSpPr>
            <a:spLocks noGrp="1"/>
          </p:cNvSpPr>
          <p:nvPr>
            <p:ph idx="1"/>
          </p:nvPr>
        </p:nvSpPr>
        <p:spPr/>
        <p:txBody>
          <a:bodyPr vert="horz" lIns="91440" tIns="45720" rIns="91440" bIns="45720" rtlCol="0" anchor="t">
            <a:normAutofit fontScale="92500" lnSpcReduction="20000"/>
          </a:bodyPr>
          <a:lstStyle/>
          <a:p>
            <a:pPr marL="514350" indent="-514350">
              <a:buAutoNum type="arabicPeriod"/>
            </a:pPr>
            <a:r>
              <a:rPr lang="en-US"/>
              <a:t>Pick an issue</a:t>
            </a:r>
          </a:p>
          <a:p>
            <a:pPr marL="514350" indent="-514350">
              <a:buAutoNum type="arabicPeriod"/>
            </a:pPr>
            <a:r>
              <a:rPr lang="en-US"/>
              <a:t>Buy In</a:t>
            </a:r>
          </a:p>
          <a:p>
            <a:pPr marL="514350" indent="-514350">
              <a:buAutoNum type="arabicPeriod"/>
            </a:pPr>
            <a:r>
              <a:rPr lang="en-US"/>
              <a:t>Timeline</a:t>
            </a:r>
          </a:p>
          <a:p>
            <a:pPr marL="514350" indent="-514350">
              <a:buAutoNum type="arabicPeriod"/>
            </a:pPr>
            <a:r>
              <a:rPr lang="en-US"/>
              <a:t>Action Plan</a:t>
            </a:r>
          </a:p>
          <a:p>
            <a:pPr marL="514350" indent="-514350">
              <a:buAutoNum type="arabicPeriod"/>
            </a:pPr>
            <a:r>
              <a:rPr lang="en-US"/>
              <a:t>Gather Data</a:t>
            </a:r>
          </a:p>
          <a:p>
            <a:pPr marL="514350" indent="-514350">
              <a:buAutoNum type="arabicPeriod"/>
            </a:pPr>
            <a:r>
              <a:rPr lang="en-US"/>
              <a:t>Internal Organizing</a:t>
            </a:r>
          </a:p>
          <a:p>
            <a:pPr marL="514350" indent="-514350">
              <a:buAutoNum type="arabicPeriod"/>
            </a:pPr>
            <a:r>
              <a:rPr lang="en-US"/>
              <a:t>External Organizing</a:t>
            </a:r>
          </a:p>
          <a:p>
            <a:pPr marL="514350" indent="-514350">
              <a:buAutoNum type="arabicPeriod"/>
            </a:pPr>
            <a:r>
              <a:rPr lang="en-US"/>
              <a:t>Messaging / PR</a:t>
            </a:r>
          </a:p>
          <a:p>
            <a:pPr marL="514350" indent="-514350">
              <a:buAutoNum type="arabicPeriod"/>
            </a:pPr>
            <a:r>
              <a:rPr lang="en-US"/>
              <a:t>Escalate</a:t>
            </a:r>
          </a:p>
          <a:p>
            <a:pPr marL="514350" indent="-514350">
              <a:buAutoNum type="arabicPeriod"/>
            </a:pPr>
            <a:r>
              <a:rPr lang="en-US"/>
              <a:t>Celebrate!</a:t>
            </a:r>
          </a:p>
          <a:p>
            <a:pPr marL="514350" indent="-514350">
              <a:buAutoNum type="arabicPeriod"/>
            </a:pPr>
            <a:endParaRPr lang="en-US"/>
          </a:p>
          <a:p>
            <a:pPr marL="514350" indent="-514350">
              <a:buAutoNum type="arabicPeriod"/>
            </a:pPr>
            <a:endParaRPr lang="en-US"/>
          </a:p>
          <a:p>
            <a:pPr marL="514350" indent="-514350">
              <a:buAutoNum type="arabicPeriod"/>
            </a:pPr>
            <a:endParaRPr lang="en-US"/>
          </a:p>
          <a:p>
            <a:pPr marL="514350" indent="-514350">
              <a:buAutoNum type="arabicPeriod"/>
            </a:pPr>
            <a:endParaRPr lang="en-US"/>
          </a:p>
          <a:p>
            <a:pPr marL="514350" indent="-514350">
              <a:buAutoNum type="arabicPeriod"/>
            </a:pPr>
            <a:endParaRPr lang="en-US"/>
          </a:p>
          <a:p>
            <a:pPr marL="514350" indent="-514350">
              <a:buAutoNum type="arabicPeriod"/>
            </a:pPr>
            <a:endParaRPr lang="en-US"/>
          </a:p>
          <a:p>
            <a:pPr marL="514350" indent="-514350">
              <a:buAutoNum type="arabicPeriod"/>
            </a:pPr>
            <a:endParaRPr lang="en-US"/>
          </a:p>
        </p:txBody>
      </p:sp>
    </p:spTree>
    <p:extLst>
      <p:ext uri="{BB962C8B-B14F-4D97-AF65-F5344CB8AC3E}">
        <p14:creationId xmlns:p14="http://schemas.microsoft.com/office/powerpoint/2010/main" val="3091286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7931B-9DFC-4600-88AE-20FFA1BDB84D}"/>
              </a:ext>
            </a:extLst>
          </p:cNvPr>
          <p:cNvSpPr>
            <a:spLocks noGrp="1"/>
          </p:cNvSpPr>
          <p:nvPr>
            <p:ph type="title"/>
          </p:nvPr>
        </p:nvSpPr>
        <p:spPr>
          <a:xfrm>
            <a:off x="1096994" y="516013"/>
            <a:ext cx="10055781" cy="914297"/>
          </a:xfrm>
        </p:spPr>
        <p:txBody>
          <a:bodyPr/>
          <a:lstStyle/>
          <a:p>
            <a:r>
              <a:rPr lang="en-US">
                <a:cs typeface="Calibri Light"/>
              </a:rPr>
              <a:t>Group work</a:t>
            </a:r>
            <a:endParaRPr lang="en-US"/>
          </a:p>
        </p:txBody>
      </p:sp>
      <p:sp>
        <p:nvSpPr>
          <p:cNvPr id="3" name="TextBox 2">
            <a:extLst>
              <a:ext uri="{FF2B5EF4-FFF2-40B4-BE49-F238E27FC236}">
                <a16:creationId xmlns:a16="http://schemas.microsoft.com/office/drawing/2014/main" id="{3EA02575-F1BC-B61F-D659-65AABE0B8B49}"/>
              </a:ext>
            </a:extLst>
          </p:cNvPr>
          <p:cNvSpPr txBox="1"/>
          <p:nvPr/>
        </p:nvSpPr>
        <p:spPr>
          <a:xfrm>
            <a:off x="503712" y="1603961"/>
            <a:ext cx="3859593" cy="6100877"/>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3550">
                <a:cs typeface="Calibri"/>
              </a:rPr>
              <a:t>Seattle </a:t>
            </a:r>
            <a:endParaRPr lang="en-US" sz="3550">
              <a:ea typeface="Calibri"/>
              <a:cs typeface="Calibri"/>
            </a:endParaRPr>
          </a:p>
          <a:p>
            <a:pPr marL="571500" indent="-571500">
              <a:buFont typeface="Arial"/>
              <a:buChar char="•"/>
            </a:pPr>
            <a:r>
              <a:rPr lang="en-US" sz="2800">
                <a:cs typeface="Calibri"/>
              </a:rPr>
              <a:t>Pg. 53</a:t>
            </a:r>
            <a:endParaRPr lang="en-US" sz="2800">
              <a:ea typeface="Calibri"/>
              <a:cs typeface="Calibri"/>
            </a:endParaRPr>
          </a:p>
          <a:p>
            <a:endParaRPr lang="en-US" sz="3599">
              <a:ea typeface="Calibri"/>
              <a:cs typeface="Calibri"/>
            </a:endParaRPr>
          </a:p>
          <a:p>
            <a:r>
              <a:rPr lang="en-US" sz="3550">
                <a:cs typeface="Calibri"/>
              </a:rPr>
              <a:t>Somerville</a:t>
            </a:r>
            <a:endParaRPr lang="en-US" sz="3550">
              <a:ea typeface="Calibri"/>
              <a:cs typeface="Calibri"/>
            </a:endParaRPr>
          </a:p>
          <a:p>
            <a:pPr marL="571500" indent="-571500">
              <a:buFont typeface="Arial"/>
              <a:buChar char="•"/>
            </a:pPr>
            <a:r>
              <a:rPr lang="en-US" sz="2800">
                <a:cs typeface="Calibri"/>
              </a:rPr>
              <a:t>Pg. 62 </a:t>
            </a:r>
            <a:endParaRPr lang="en-US" sz="2800">
              <a:ea typeface="Calibri"/>
              <a:cs typeface="Calibri"/>
            </a:endParaRPr>
          </a:p>
          <a:p>
            <a:endParaRPr lang="en-US" sz="3599">
              <a:ea typeface="Calibri"/>
              <a:cs typeface="Calibri"/>
            </a:endParaRPr>
          </a:p>
          <a:p>
            <a:r>
              <a:rPr lang="en-US" sz="3550">
                <a:ea typeface="Calibri"/>
                <a:cs typeface="Calibri"/>
              </a:rPr>
              <a:t>Minnesota</a:t>
            </a:r>
          </a:p>
          <a:p>
            <a:pPr marL="571500" indent="-571500">
              <a:buFont typeface="Arial"/>
              <a:buChar char="•"/>
            </a:pPr>
            <a:r>
              <a:rPr lang="en-US" sz="2800">
                <a:ea typeface="Calibri"/>
                <a:cs typeface="Calibri"/>
              </a:rPr>
              <a:t>Pg. 72</a:t>
            </a:r>
            <a:endParaRPr lang="en-US" sz="2800"/>
          </a:p>
          <a:p>
            <a:endParaRPr lang="en-US" sz="4399">
              <a:ea typeface="Calibri"/>
              <a:cs typeface="Calibri"/>
            </a:endParaRPr>
          </a:p>
          <a:p>
            <a:endParaRPr lang="en-US" sz="4399">
              <a:ea typeface="Calibri"/>
              <a:cs typeface="Calibri"/>
            </a:endParaRPr>
          </a:p>
          <a:p>
            <a:endParaRPr lang="en-US" sz="1799">
              <a:ea typeface="Calibri" panose="020F0502020204030204"/>
              <a:cs typeface="Calibri"/>
            </a:endParaRPr>
          </a:p>
          <a:p>
            <a:endParaRPr lang="en-US" sz="1799">
              <a:ea typeface="Calibri" panose="020F0502020204030204"/>
              <a:cs typeface="Calibri"/>
            </a:endParaRPr>
          </a:p>
        </p:txBody>
      </p:sp>
      <p:pic>
        <p:nvPicPr>
          <p:cNvPr id="6" name="Content Placeholder 5" descr="Nationwide Protest on Pay ...">
            <a:extLst>
              <a:ext uri="{FF2B5EF4-FFF2-40B4-BE49-F238E27FC236}">
                <a16:creationId xmlns:a16="http://schemas.microsoft.com/office/drawing/2014/main" id="{600EA70E-E5A7-EAB5-A9E7-80327D83ADA4}"/>
              </a:ext>
            </a:extLst>
          </p:cNvPr>
          <p:cNvPicPr>
            <a:picLocks noGrp="1" noChangeAspect="1"/>
          </p:cNvPicPr>
          <p:nvPr>
            <p:ph idx="1"/>
          </p:nvPr>
        </p:nvPicPr>
        <p:blipFill>
          <a:blip r:embed="rId3"/>
          <a:stretch>
            <a:fillRect/>
          </a:stretch>
        </p:blipFill>
        <p:spPr>
          <a:xfrm>
            <a:off x="4373173" y="1459638"/>
            <a:ext cx="7208546" cy="4059190"/>
          </a:xfrm>
        </p:spPr>
      </p:pic>
    </p:spTree>
    <p:extLst>
      <p:ext uri="{BB962C8B-B14F-4D97-AF65-F5344CB8AC3E}">
        <p14:creationId xmlns:p14="http://schemas.microsoft.com/office/powerpoint/2010/main" val="401520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1523603" y="224118"/>
            <a:ext cx="9141619" cy="895117"/>
          </a:xfrm>
          <a:solidFill>
            <a:schemeClr val="tx1"/>
          </a:solidFill>
        </p:spPr>
        <p:txBody>
          <a:bodyPr/>
          <a:lstStyle/>
          <a:p>
            <a:pPr algn="ctr">
              <a:defRPr/>
            </a:pPr>
            <a:r>
              <a:rPr lang="en-US">
                <a:solidFill>
                  <a:schemeClr val="accent1">
                    <a:satMod val="150000"/>
                  </a:schemeClr>
                </a:solidFill>
              </a:rPr>
              <a:t>It’s All About Organizing!</a:t>
            </a:r>
          </a:p>
        </p:txBody>
      </p:sp>
      <p:sp>
        <p:nvSpPr>
          <p:cNvPr id="4" name="Rectangle 3"/>
          <p:cNvSpPr/>
          <p:nvPr/>
        </p:nvSpPr>
        <p:spPr>
          <a:xfrm>
            <a:off x="965702" y="1730914"/>
            <a:ext cx="8147469" cy="5004178"/>
          </a:xfrm>
          <a:prstGeom prst="rect">
            <a:avLst/>
          </a:prstGeom>
          <a:solidFill>
            <a:schemeClr val="accent1">
              <a:lumMod val="40000"/>
              <a:lumOff val="60000"/>
            </a:schemeClr>
          </a:solidFill>
        </p:spPr>
        <p:txBody>
          <a:bodyPr wrap="square" lIns="91440" tIns="45720" rIns="91440" bIns="45720" anchor="t">
            <a:spAutoFit/>
          </a:bodyPr>
          <a:lstStyle/>
          <a:p>
            <a:pPr>
              <a:defRPr/>
            </a:pPr>
            <a:r>
              <a:rPr lang="en-US" sz="3150"/>
              <a:t>“At the banquet table of nature there are no reserved seats. You get what you can take and you keep what you can hold.  If you can’t take anything, you won’t get anything; and if you can’t hold anything you won’t keep anything.  And you can’t take or hold anything without organizing.”</a:t>
            </a:r>
          </a:p>
          <a:p>
            <a:pPr>
              <a:defRPr/>
            </a:pPr>
            <a:endParaRPr lang="en-US" sz="3199"/>
          </a:p>
          <a:p>
            <a:pPr>
              <a:defRPr/>
            </a:pPr>
            <a:r>
              <a:rPr lang="en-US" sz="3150"/>
              <a:t>	        </a:t>
            </a:r>
            <a:r>
              <a:rPr lang="en-US" sz="3150" b="1"/>
              <a:t>-A. Phillip Randolph</a:t>
            </a:r>
            <a:r>
              <a:rPr lang="en-US" sz="3150"/>
              <a:t>, founder,</a:t>
            </a:r>
          </a:p>
          <a:p>
            <a:pPr>
              <a:defRPr/>
            </a:pPr>
            <a:r>
              <a:rPr lang="en-US" sz="3199"/>
              <a:t>	Brotherhood of Sleeping Car Porters</a:t>
            </a:r>
          </a:p>
        </p:txBody>
      </p:sp>
      <p:pic>
        <p:nvPicPr>
          <p:cNvPr id="21510" name="Picture 4" descr="a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2478" y="1644602"/>
            <a:ext cx="2965486" cy="42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820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5855" y="534156"/>
            <a:ext cx="7237115" cy="974471"/>
          </a:xfrm>
        </p:spPr>
        <p:txBody>
          <a:bodyPr/>
          <a:lstStyle/>
          <a:p>
            <a:pPr algn="ctr">
              <a:defRPr/>
            </a:pPr>
            <a:r>
              <a:rPr lang="en-US"/>
              <a:t>A Living Wage Campaign is…</a:t>
            </a:r>
          </a:p>
        </p:txBody>
      </p:sp>
      <p:sp>
        <p:nvSpPr>
          <p:cNvPr id="3" name="Content Placeholder 2"/>
          <p:cNvSpPr>
            <a:spLocks noGrp="1"/>
          </p:cNvSpPr>
          <p:nvPr>
            <p:ph idx="1"/>
          </p:nvPr>
        </p:nvSpPr>
        <p:spPr>
          <a:xfrm>
            <a:off x="711199" y="1996303"/>
            <a:ext cx="11404165" cy="3159237"/>
          </a:xfrm>
        </p:spPr>
        <p:txBody>
          <a:bodyPr vert="horz" lIns="0" tIns="45708" rIns="0" bIns="45708" rtlCol="0" anchor="t">
            <a:normAutofit fontScale="92500"/>
          </a:bodyPr>
          <a:lstStyle/>
          <a:p>
            <a:pPr>
              <a:lnSpc>
                <a:spcPct val="100000"/>
              </a:lnSpc>
              <a:spcBef>
                <a:spcPts val="0"/>
              </a:spcBef>
              <a:spcAft>
                <a:spcPts val="1200"/>
              </a:spcAft>
              <a:buFont typeface="Arial" panose="020B0604020202020204" pitchFamily="34" charset="0"/>
              <a:buChar char="•"/>
              <a:defRPr/>
            </a:pPr>
            <a:r>
              <a:rPr lang="en-US" sz="3599">
                <a:latin typeface="Calibri"/>
                <a:cs typeface="Calibri"/>
              </a:rPr>
              <a:t>About seeking </a:t>
            </a:r>
            <a:r>
              <a:rPr lang="en-US" sz="3599" b="1">
                <a:latin typeface="Calibri"/>
                <a:cs typeface="Calibri"/>
              </a:rPr>
              <a:t>more</a:t>
            </a:r>
            <a:r>
              <a:rPr lang="en-US" sz="3599">
                <a:latin typeface="Calibri"/>
                <a:cs typeface="Calibri"/>
              </a:rPr>
              <a:t> than the usual modest raise.</a:t>
            </a:r>
            <a:endParaRPr lang="en-US" sz="3599">
              <a:latin typeface="Calibri"/>
              <a:cs typeface="Calibri Light" panose="020F0302020204030204"/>
            </a:endParaRPr>
          </a:p>
          <a:p>
            <a:pPr>
              <a:lnSpc>
                <a:spcPct val="100000"/>
              </a:lnSpc>
              <a:spcBef>
                <a:spcPts val="0"/>
              </a:spcBef>
              <a:spcAft>
                <a:spcPts val="1200"/>
              </a:spcAft>
              <a:buFont typeface="Arial" panose="020B0604020202020204" pitchFamily="34" charset="0"/>
              <a:buChar char="•"/>
              <a:defRPr/>
            </a:pPr>
            <a:r>
              <a:rPr lang="en-US" sz="3599">
                <a:latin typeface="Calibri"/>
                <a:cs typeface="Calibri"/>
              </a:rPr>
              <a:t>As much about </a:t>
            </a:r>
            <a:r>
              <a:rPr lang="en-US" sz="3599" b="1">
                <a:latin typeface="Calibri"/>
                <a:cs typeface="Calibri"/>
              </a:rPr>
              <a:t>grassroots organizing, intensive planning </a:t>
            </a:r>
            <a:r>
              <a:rPr lang="en-US" sz="3599">
                <a:latin typeface="Calibri"/>
                <a:cs typeface="Calibri"/>
              </a:rPr>
              <a:t>and </a:t>
            </a:r>
            <a:r>
              <a:rPr lang="en-US" sz="3599" b="1">
                <a:latin typeface="Calibri"/>
                <a:cs typeface="Calibri"/>
              </a:rPr>
              <a:t>union building </a:t>
            </a:r>
            <a:r>
              <a:rPr lang="en-US" sz="3599">
                <a:latin typeface="Calibri"/>
                <a:cs typeface="Calibri"/>
              </a:rPr>
              <a:t>as it is about gathering salary data or arguments.</a:t>
            </a:r>
            <a:endParaRPr lang="en-US" sz="3599">
              <a:latin typeface="Calibri"/>
              <a:cs typeface="Calibri Light" panose="020F0302020204030204"/>
            </a:endParaRPr>
          </a:p>
          <a:p>
            <a:pPr>
              <a:lnSpc>
                <a:spcPct val="100000"/>
              </a:lnSpc>
              <a:spcBef>
                <a:spcPts val="0"/>
              </a:spcBef>
              <a:spcAft>
                <a:spcPts val="1200"/>
              </a:spcAft>
              <a:buFont typeface="Arial" panose="020B0604020202020204" pitchFamily="34" charset="0"/>
              <a:buChar char="•"/>
              <a:defRPr/>
            </a:pPr>
            <a:r>
              <a:rPr lang="en-US" sz="3599">
                <a:latin typeface="Calibri"/>
                <a:cs typeface="Calibri"/>
              </a:rPr>
              <a:t>About </a:t>
            </a:r>
            <a:r>
              <a:rPr lang="en-US" sz="3599" b="1">
                <a:latin typeface="Calibri"/>
                <a:cs typeface="Calibri"/>
              </a:rPr>
              <a:t>winning professional, competitive pay </a:t>
            </a:r>
            <a:r>
              <a:rPr lang="en-US" sz="3599">
                <a:latin typeface="Calibri"/>
                <a:cs typeface="Calibri"/>
              </a:rPr>
              <a:t>by </a:t>
            </a:r>
            <a:r>
              <a:rPr lang="en-US" sz="3599" b="1">
                <a:latin typeface="Calibri"/>
                <a:cs typeface="Calibri"/>
              </a:rPr>
              <a:t>“surrounding” the employer </a:t>
            </a:r>
            <a:r>
              <a:rPr lang="en-US" sz="3599">
                <a:latin typeface="Calibri"/>
                <a:cs typeface="Calibri"/>
              </a:rPr>
              <a:t>with your members and community allies. </a:t>
            </a:r>
          </a:p>
        </p:txBody>
      </p:sp>
      <p:pic>
        <p:nvPicPr>
          <p:cNvPr id="6" name="Picture 5"/>
          <p:cNvPicPr>
            <a:picLocks noChangeAspect="1"/>
          </p:cNvPicPr>
          <p:nvPr/>
        </p:nvPicPr>
        <p:blipFill>
          <a:blip r:embed="rId3"/>
          <a:stretch>
            <a:fillRect/>
          </a:stretch>
        </p:blipFill>
        <p:spPr>
          <a:xfrm>
            <a:off x="10085025" y="893"/>
            <a:ext cx="2103799" cy="2103799"/>
          </a:xfrm>
          <a:prstGeom prst="rect">
            <a:avLst/>
          </a:prstGeom>
        </p:spPr>
      </p:pic>
    </p:spTree>
    <p:extLst>
      <p:ext uri="{BB962C8B-B14F-4D97-AF65-F5344CB8AC3E}">
        <p14:creationId xmlns:p14="http://schemas.microsoft.com/office/powerpoint/2010/main" val="1391215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119" y="348257"/>
            <a:ext cx="4795521" cy="1855733"/>
          </a:xfrm>
        </p:spPr>
        <p:txBody>
          <a:bodyPr>
            <a:normAutofit fontScale="90000"/>
          </a:bodyPr>
          <a:lstStyle/>
          <a:p>
            <a:pPr algn="ctr">
              <a:defRPr/>
            </a:pPr>
            <a:r>
              <a:rPr lang="en-US" sz="3999"/>
              <a:t>What Makes a Living Wage Campaign Different ?</a:t>
            </a:r>
          </a:p>
        </p:txBody>
      </p:sp>
      <p:graphicFrame>
        <p:nvGraphicFramePr>
          <p:cNvPr id="6" name="Content Placeholder 5"/>
          <p:cNvGraphicFramePr>
            <a:graphicFrameLocks noGrp="1"/>
          </p:cNvGraphicFramePr>
          <p:nvPr>
            <p:ph idx="1"/>
          </p:nvPr>
        </p:nvGraphicFramePr>
        <p:xfrm>
          <a:off x="2203783" y="348257"/>
          <a:ext cx="9985042" cy="61107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p:cNvPicPr>
            <a:picLocks noChangeAspect="1"/>
          </p:cNvPicPr>
          <p:nvPr/>
        </p:nvPicPr>
        <p:blipFill>
          <a:blip r:embed="rId8"/>
          <a:stretch>
            <a:fillRect/>
          </a:stretch>
        </p:blipFill>
        <p:spPr>
          <a:xfrm>
            <a:off x="6008710" y="2080885"/>
            <a:ext cx="2375185" cy="2375185"/>
          </a:xfrm>
          <a:prstGeom prst="rect">
            <a:avLst/>
          </a:prstGeom>
        </p:spPr>
      </p:pic>
    </p:spTree>
    <p:extLst>
      <p:ext uri="{BB962C8B-B14F-4D97-AF65-F5344CB8AC3E}">
        <p14:creationId xmlns:p14="http://schemas.microsoft.com/office/powerpoint/2010/main" val="1698590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3FBEE4-DAEB-E100-979A-8906276ACF33}"/>
              </a:ext>
            </a:extLst>
          </p:cNvPr>
          <p:cNvSpPr>
            <a:spLocks noGrp="1"/>
          </p:cNvSpPr>
          <p:nvPr>
            <p:ph idx="1"/>
          </p:nvPr>
        </p:nvSpPr>
        <p:spPr>
          <a:xfrm>
            <a:off x="1045053" y="1430310"/>
            <a:ext cx="10055781" cy="4663226"/>
          </a:xfrm>
        </p:spPr>
        <p:txBody>
          <a:bodyPr vert="horz" lIns="0" tIns="45708" rIns="0" bIns="45708" rtlCol="0" anchor="t">
            <a:normAutofit fontScale="92500" lnSpcReduction="20000"/>
          </a:bodyPr>
          <a:lstStyle/>
          <a:p>
            <a:r>
              <a:rPr lang="en-US" sz="3999">
                <a:ea typeface="Calibri"/>
                <a:cs typeface="Calibri"/>
              </a:rPr>
              <a:t>If you were able to change one thing about your scenarios campaign, what would it be? </a:t>
            </a:r>
            <a:endParaRPr lang="en-US"/>
          </a:p>
          <a:p>
            <a:endParaRPr lang="en-US" sz="3999">
              <a:ea typeface="Calibri"/>
              <a:cs typeface="Calibri"/>
            </a:endParaRPr>
          </a:p>
          <a:p>
            <a:pPr algn="ctr"/>
            <a:r>
              <a:rPr lang="en-US" sz="3999">
                <a:ea typeface="Calibri"/>
                <a:cs typeface="Calibri"/>
              </a:rPr>
              <a:t>OR</a:t>
            </a:r>
            <a:endParaRPr lang="en-US">
              <a:ea typeface="Calibri"/>
              <a:cs typeface="Calibri"/>
            </a:endParaRPr>
          </a:p>
          <a:p>
            <a:endParaRPr lang="en-US" sz="3999">
              <a:ea typeface="Calibri"/>
              <a:cs typeface="Calibri"/>
            </a:endParaRPr>
          </a:p>
          <a:p>
            <a:pPr marL="0" indent="0">
              <a:buNone/>
            </a:pPr>
            <a:r>
              <a:rPr lang="en-US" sz="3999">
                <a:ea typeface="Calibri"/>
                <a:cs typeface="Calibri"/>
              </a:rPr>
              <a:t>How would you change your scenarios campaign to include steps that may have been incomplete and/or missing?</a:t>
            </a:r>
            <a:endParaRPr lang="en-US">
              <a:ea typeface="Calibri"/>
              <a:cs typeface="Calibri"/>
            </a:endParaRPr>
          </a:p>
        </p:txBody>
      </p:sp>
      <p:sp>
        <p:nvSpPr>
          <p:cNvPr id="5" name="Title 4">
            <a:extLst>
              <a:ext uri="{FF2B5EF4-FFF2-40B4-BE49-F238E27FC236}">
                <a16:creationId xmlns:a16="http://schemas.microsoft.com/office/drawing/2014/main" id="{20E9959C-85FE-C559-C33C-2D200D1454AB}"/>
              </a:ext>
            </a:extLst>
          </p:cNvPr>
          <p:cNvSpPr>
            <a:spLocks noGrp="1"/>
          </p:cNvSpPr>
          <p:nvPr>
            <p:ph type="title"/>
          </p:nvPr>
        </p:nvSpPr>
        <p:spPr/>
        <p:txBody>
          <a:bodyPr/>
          <a:lstStyle/>
          <a:p>
            <a:r>
              <a:rPr lang="en-US">
                <a:ea typeface="Calibri"/>
                <a:cs typeface="Calibri"/>
              </a:rPr>
              <a:t>Revisiting the scenarios</a:t>
            </a:r>
            <a:endParaRPr lang="en-US"/>
          </a:p>
        </p:txBody>
      </p:sp>
    </p:spTree>
    <p:extLst>
      <p:ext uri="{BB962C8B-B14F-4D97-AF65-F5344CB8AC3E}">
        <p14:creationId xmlns:p14="http://schemas.microsoft.com/office/powerpoint/2010/main" val="1281361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Points </a:t>
            </a:r>
          </a:p>
        </p:txBody>
      </p:sp>
      <p:sp>
        <p:nvSpPr>
          <p:cNvPr id="3" name="Content Placeholder 2"/>
          <p:cNvSpPr>
            <a:spLocks noGrp="1"/>
          </p:cNvSpPr>
          <p:nvPr>
            <p:ph idx="1"/>
          </p:nvPr>
        </p:nvSpPr>
        <p:spPr/>
        <p:txBody>
          <a:bodyPr vert="horz" lIns="0" tIns="45708" rIns="0" bIns="45708" rtlCol="0" anchor="t">
            <a:noAutofit/>
          </a:bodyPr>
          <a:lstStyle/>
          <a:p>
            <a:pPr marL="246380" indent="-246380">
              <a:buFont typeface="Arial" panose="020F0502020204030204" pitchFamily="34" charset="0"/>
              <a:buChar char="•"/>
            </a:pPr>
            <a:r>
              <a:rPr lang="en-US" sz="2799"/>
              <a:t>A living wage can be done effectively in a bargaining or non-bargaining state because it is all about organizing.</a:t>
            </a:r>
            <a:endParaRPr lang="en-US" sz="2799">
              <a:ea typeface="Calibri"/>
              <a:cs typeface="Calibri"/>
            </a:endParaRPr>
          </a:p>
          <a:p>
            <a:pPr marL="246380" indent="-246380">
              <a:lnSpc>
                <a:spcPct val="120000"/>
              </a:lnSpc>
              <a:buFont typeface="Arial" panose="020F0502020204030204" pitchFamily="34" charset="0"/>
              <a:buChar char="•"/>
            </a:pPr>
            <a:r>
              <a:rPr lang="en-US" sz="2799">
                <a:ea typeface="Calibri"/>
                <a:cs typeface="Calibri"/>
              </a:rPr>
              <a:t>A federal policy strategy to addressing living wage is unlikely to give our members what they need.</a:t>
            </a:r>
          </a:p>
          <a:p>
            <a:pPr marL="246380" indent="-246380">
              <a:lnSpc>
                <a:spcPct val="120000"/>
              </a:lnSpc>
              <a:buFont typeface="Arial" panose="020F0502020204030204" pitchFamily="34" charset="0"/>
              <a:buChar char="•"/>
            </a:pPr>
            <a:r>
              <a:rPr lang="en-US" sz="2750">
                <a:ea typeface="Calibri"/>
                <a:cs typeface="Calibri"/>
              </a:rPr>
              <a:t>Moving the narrative of a minimum wage to a living wage and ultimately towards </a:t>
            </a:r>
            <a:r>
              <a:rPr lang="en-US" sz="2750" u="sng">
                <a:ea typeface="Calibri"/>
                <a:cs typeface="Calibri"/>
              </a:rPr>
              <a:t>a thriving wage</a:t>
            </a:r>
          </a:p>
        </p:txBody>
      </p:sp>
      <p:sp>
        <p:nvSpPr>
          <p:cNvPr id="5" name="Text Placeholder 4"/>
          <p:cNvSpPr>
            <a:spLocks noGrp="1"/>
          </p:cNvSpPr>
          <p:nvPr>
            <p:ph type="body" sz="half" idx="2"/>
          </p:nvPr>
        </p:nvSpPr>
        <p:spPr/>
        <p:txBody>
          <a:bodyPr/>
          <a:lstStyle/>
          <a:p>
            <a:endParaRPr lang="en-US"/>
          </a:p>
        </p:txBody>
      </p:sp>
      <p:pic>
        <p:nvPicPr>
          <p:cNvPr id="6" name="Picture 2" descr="https://strunkaccess.com/wp-content/uploads/2024/09/important-2508600_1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2790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a:t>Lunch</a:t>
            </a:r>
          </a:p>
        </p:txBody>
      </p:sp>
      <p:pic>
        <p:nvPicPr>
          <p:cNvPr id="26626" name="Picture 2" descr="Image result for lunch break">
            <a:extLst>
              <a:ext uri="{FF2B5EF4-FFF2-40B4-BE49-F238E27FC236}">
                <a16:creationId xmlns:a16="http://schemas.microsoft.com/office/drawing/2014/main" id="{0447FF28-792D-4A9A-B81F-65BED88163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432" b="23294"/>
          <a:stretch/>
        </p:blipFill>
        <p:spPr bwMode="auto">
          <a:xfrm>
            <a:off x="1959819" y="1430310"/>
            <a:ext cx="7642999" cy="4606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396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B0241-1310-FD6C-9449-BB393B797B1D}"/>
              </a:ext>
            </a:extLst>
          </p:cNvPr>
          <p:cNvSpPr>
            <a:spLocks noGrp="1"/>
          </p:cNvSpPr>
          <p:nvPr>
            <p:ph type="title"/>
          </p:nvPr>
        </p:nvSpPr>
        <p:spPr/>
        <p:txBody>
          <a:bodyPr/>
          <a:lstStyle/>
          <a:p>
            <a:r>
              <a:rPr lang="en-US"/>
              <a:t>Organizer Math: Building Exponential Power</a:t>
            </a:r>
          </a:p>
        </p:txBody>
      </p:sp>
      <p:sp>
        <p:nvSpPr>
          <p:cNvPr id="3" name="Text Placeholder 2">
            <a:extLst>
              <a:ext uri="{FF2B5EF4-FFF2-40B4-BE49-F238E27FC236}">
                <a16:creationId xmlns:a16="http://schemas.microsoft.com/office/drawing/2014/main" id="{349A126E-30F2-03AC-F3B8-D9A9B5DAB057}"/>
              </a:ext>
            </a:extLst>
          </p:cNvPr>
          <p:cNvSpPr>
            <a:spLocks noGrp="1"/>
          </p:cNvSpPr>
          <p:nvPr>
            <p:ph type="body" idx="1"/>
          </p:nvPr>
        </p:nvSpPr>
        <p:spPr/>
        <p:txBody>
          <a:bodyPr/>
          <a:lstStyle/>
          <a:p>
            <a:r>
              <a:rPr lang="en-US"/>
              <a:t>Hedy</a:t>
            </a:r>
          </a:p>
        </p:txBody>
      </p:sp>
    </p:spTree>
    <p:extLst>
      <p:ext uri="{BB962C8B-B14F-4D97-AF65-F5344CB8AC3E}">
        <p14:creationId xmlns:p14="http://schemas.microsoft.com/office/powerpoint/2010/main" val="1344585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036E4-34B4-D8C1-A80A-443EDE0352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65A0CA-9C0B-E596-E8D2-AB5BA089D99E}"/>
              </a:ext>
            </a:extLst>
          </p:cNvPr>
          <p:cNvSpPr>
            <a:spLocks noGrp="1"/>
          </p:cNvSpPr>
          <p:nvPr>
            <p:ph type="title"/>
          </p:nvPr>
        </p:nvSpPr>
        <p:spPr>
          <a:xfrm>
            <a:off x="2430437" y="1283811"/>
            <a:ext cx="7324112" cy="2514679"/>
          </a:xfrm>
        </p:spPr>
        <p:txBody>
          <a:bodyPr anchor="b">
            <a:noAutofit/>
          </a:bodyPr>
          <a:lstStyle/>
          <a:p>
            <a:r>
              <a:rPr lang="en-US" sz="4800"/>
              <a:t>How many people does it take to win a campaign?</a:t>
            </a:r>
          </a:p>
        </p:txBody>
      </p:sp>
    </p:spTree>
    <p:extLst>
      <p:ext uri="{BB962C8B-B14F-4D97-AF65-F5344CB8AC3E}">
        <p14:creationId xmlns:p14="http://schemas.microsoft.com/office/powerpoint/2010/main" val="2937475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8A0AB89-6842-26EC-BE1B-7A45FD18FE4B}"/>
              </a:ext>
            </a:extLst>
          </p:cNvPr>
          <p:cNvSpPr>
            <a:spLocks noGrp="1"/>
          </p:cNvSpPr>
          <p:nvPr>
            <p:ph type="title"/>
          </p:nvPr>
        </p:nvSpPr>
        <p:spPr>
          <a:xfrm>
            <a:off x="1424757" y="1159"/>
            <a:ext cx="9782801" cy="718671"/>
          </a:xfrm>
        </p:spPr>
        <p:txBody>
          <a:bodyPr/>
          <a:lstStyle/>
          <a:p>
            <a:r>
              <a:rPr lang="en-US"/>
              <a:t>How can I make a difference?  </a:t>
            </a:r>
          </a:p>
        </p:txBody>
      </p:sp>
      <p:pic>
        <p:nvPicPr>
          <p:cNvPr id="4" name="Domino Chain Reaction (geometric growth in action)">
            <a:hlinkClick r:id="" action="ppaction://media"/>
            <a:extLst>
              <a:ext uri="{FF2B5EF4-FFF2-40B4-BE49-F238E27FC236}">
                <a16:creationId xmlns:a16="http://schemas.microsoft.com/office/drawing/2014/main" id="{0B21A857-8816-C90D-4939-E22343F9F9A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24757" y="803486"/>
            <a:ext cx="9583901" cy="5390944"/>
          </a:xfrm>
          <a:noFill/>
        </p:spPr>
      </p:pic>
    </p:spTree>
    <p:extLst>
      <p:ext uri="{BB962C8B-B14F-4D97-AF65-F5344CB8AC3E}">
        <p14:creationId xmlns:p14="http://schemas.microsoft.com/office/powerpoint/2010/main" val="715774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30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6735">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28512-C247-5052-A64D-07FD2AB994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1BDA79-A796-A8C5-06B3-EC0FE5B6AB03}"/>
              </a:ext>
            </a:extLst>
          </p:cNvPr>
          <p:cNvSpPr>
            <a:spLocks noGrp="1"/>
          </p:cNvSpPr>
          <p:nvPr>
            <p:ph type="title"/>
          </p:nvPr>
        </p:nvSpPr>
        <p:spPr>
          <a:xfrm>
            <a:off x="2430437" y="1283811"/>
            <a:ext cx="7324112" cy="2514679"/>
          </a:xfrm>
        </p:spPr>
        <p:txBody>
          <a:bodyPr anchor="b">
            <a:noAutofit/>
          </a:bodyPr>
          <a:lstStyle/>
          <a:p>
            <a:r>
              <a:rPr lang="en-US" sz="4800"/>
              <a:t>What does this have to do with building structures and power in a campaign?</a:t>
            </a:r>
          </a:p>
        </p:txBody>
      </p:sp>
    </p:spTree>
    <p:extLst>
      <p:ext uri="{BB962C8B-B14F-4D97-AF65-F5344CB8AC3E}">
        <p14:creationId xmlns:p14="http://schemas.microsoft.com/office/powerpoint/2010/main" val="492187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Image result for dunbar's number"/>
          <p:cNvPicPr>
            <a:picLocks noChangeAspect="1" noChangeArrowheads="1"/>
          </p:cNvPicPr>
          <p:nvPr/>
        </p:nvPicPr>
        <p:blipFill rotWithShape="1">
          <a:blip r:embed="rId2">
            <a:extLst>
              <a:ext uri="{28A0092B-C50C-407E-A947-70E740481C1C}">
                <a14:useLocalDpi xmlns:a14="http://schemas.microsoft.com/office/drawing/2010/main" val="0"/>
              </a:ext>
            </a:extLst>
          </a:blip>
          <a:srcRect t="10651" b="10934"/>
          <a:stretch/>
        </p:blipFill>
        <p:spPr bwMode="auto">
          <a:xfrm>
            <a:off x="648160" y="-361"/>
            <a:ext cx="11337523" cy="6356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2442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dunbar's number"/>
          <p:cNvPicPr>
            <a:picLocks noChangeAspect="1" noChangeArrowheads="1"/>
          </p:cNvPicPr>
          <p:nvPr/>
        </p:nvPicPr>
        <p:blipFill rotWithShape="1">
          <a:blip r:embed="rId2">
            <a:extLst>
              <a:ext uri="{28A0092B-C50C-407E-A947-70E740481C1C}">
                <a14:useLocalDpi xmlns:a14="http://schemas.microsoft.com/office/drawing/2010/main" val="0"/>
              </a:ext>
            </a:extLst>
          </a:blip>
          <a:srcRect l="3592" t="13769" r="8898" b="62728"/>
          <a:stretch/>
        </p:blipFill>
        <p:spPr bwMode="auto">
          <a:xfrm>
            <a:off x="95672" y="4006006"/>
            <a:ext cx="12145422" cy="15861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1406" y="2892393"/>
            <a:ext cx="1509431" cy="1384249"/>
          </a:xfrm>
          <a:prstGeom prst="rect">
            <a:avLst/>
          </a:prstGeom>
          <a:noFill/>
        </p:spPr>
        <p:txBody>
          <a:bodyPr wrap="square" rtlCol="0">
            <a:spAutoFit/>
          </a:bodyPr>
          <a:lstStyle/>
          <a:p>
            <a:r>
              <a:rPr lang="en-US" sz="2799"/>
              <a:t>“</a:t>
            </a:r>
            <a:r>
              <a:rPr lang="en-US" sz="2799" b="1"/>
              <a:t>Driver” Leaders</a:t>
            </a:r>
          </a:p>
        </p:txBody>
      </p:sp>
      <p:sp>
        <p:nvSpPr>
          <p:cNvPr id="6" name="TextBox 5"/>
          <p:cNvSpPr txBox="1"/>
          <p:nvPr/>
        </p:nvSpPr>
        <p:spPr>
          <a:xfrm>
            <a:off x="2294534" y="2892394"/>
            <a:ext cx="1509431" cy="953859"/>
          </a:xfrm>
          <a:prstGeom prst="rect">
            <a:avLst/>
          </a:prstGeom>
          <a:noFill/>
        </p:spPr>
        <p:txBody>
          <a:bodyPr wrap="square" rtlCol="0">
            <a:spAutoFit/>
          </a:bodyPr>
          <a:lstStyle/>
          <a:p>
            <a:r>
              <a:rPr lang="en-US" sz="2799"/>
              <a:t>Natural Leaders</a:t>
            </a:r>
            <a:endParaRPr lang="en-US" sz="2799" b="1"/>
          </a:p>
        </p:txBody>
      </p:sp>
      <p:sp>
        <p:nvSpPr>
          <p:cNvPr id="7" name="TextBox 6"/>
          <p:cNvSpPr txBox="1"/>
          <p:nvPr/>
        </p:nvSpPr>
        <p:spPr>
          <a:xfrm>
            <a:off x="3803965" y="2801803"/>
            <a:ext cx="2210995" cy="953859"/>
          </a:xfrm>
          <a:prstGeom prst="rect">
            <a:avLst/>
          </a:prstGeom>
          <a:noFill/>
        </p:spPr>
        <p:txBody>
          <a:bodyPr wrap="square" rtlCol="0">
            <a:spAutoFit/>
          </a:bodyPr>
          <a:lstStyle/>
          <a:p>
            <a:pPr algn="ctr"/>
            <a:r>
              <a:rPr lang="en-US" sz="2799" b="1"/>
              <a:t>Developing Leaders</a:t>
            </a:r>
          </a:p>
        </p:txBody>
      </p:sp>
      <p:sp>
        <p:nvSpPr>
          <p:cNvPr id="8" name="TextBox 7"/>
          <p:cNvSpPr txBox="1"/>
          <p:nvPr/>
        </p:nvSpPr>
        <p:spPr>
          <a:xfrm>
            <a:off x="5958271" y="2801802"/>
            <a:ext cx="2210995" cy="953859"/>
          </a:xfrm>
          <a:prstGeom prst="rect">
            <a:avLst/>
          </a:prstGeom>
          <a:noFill/>
        </p:spPr>
        <p:txBody>
          <a:bodyPr wrap="square" rtlCol="0">
            <a:spAutoFit/>
          </a:bodyPr>
          <a:lstStyle/>
          <a:p>
            <a:pPr algn="ctr"/>
            <a:r>
              <a:rPr lang="en-US" sz="2799"/>
              <a:t>Engaged Members</a:t>
            </a:r>
          </a:p>
        </p:txBody>
      </p:sp>
      <p:sp>
        <p:nvSpPr>
          <p:cNvPr id="9" name="TextBox 8"/>
          <p:cNvSpPr txBox="1"/>
          <p:nvPr/>
        </p:nvSpPr>
        <p:spPr>
          <a:xfrm>
            <a:off x="7868088" y="2801802"/>
            <a:ext cx="2210995" cy="953859"/>
          </a:xfrm>
          <a:prstGeom prst="rect">
            <a:avLst/>
          </a:prstGeom>
          <a:noFill/>
        </p:spPr>
        <p:txBody>
          <a:bodyPr wrap="square" rtlCol="0">
            <a:spAutoFit/>
          </a:bodyPr>
          <a:lstStyle/>
          <a:p>
            <a:pPr algn="ctr"/>
            <a:r>
              <a:rPr lang="en-US" sz="2799" b="1"/>
              <a:t>Aware Members</a:t>
            </a:r>
          </a:p>
        </p:txBody>
      </p:sp>
      <p:sp>
        <p:nvSpPr>
          <p:cNvPr id="10" name="TextBox 9"/>
          <p:cNvSpPr txBox="1"/>
          <p:nvPr/>
        </p:nvSpPr>
        <p:spPr>
          <a:xfrm>
            <a:off x="10008223" y="2677007"/>
            <a:ext cx="2210995" cy="1384634"/>
          </a:xfrm>
          <a:prstGeom prst="rect">
            <a:avLst/>
          </a:prstGeom>
          <a:noFill/>
        </p:spPr>
        <p:txBody>
          <a:bodyPr wrap="square" rtlCol="0">
            <a:spAutoFit/>
          </a:bodyPr>
          <a:lstStyle/>
          <a:p>
            <a:pPr algn="ctr"/>
            <a:r>
              <a:rPr lang="en-US" sz="2799" b="1"/>
              <a:t>Disengaged Members - Supporters</a:t>
            </a:r>
          </a:p>
        </p:txBody>
      </p:sp>
      <p:sp>
        <p:nvSpPr>
          <p:cNvPr id="11" name="Title 3">
            <a:extLst>
              <a:ext uri="{FF2B5EF4-FFF2-40B4-BE49-F238E27FC236}">
                <a16:creationId xmlns:a16="http://schemas.microsoft.com/office/drawing/2014/main" id="{38DDD945-BEE1-2741-9E76-0855BD12239E}"/>
              </a:ext>
            </a:extLst>
          </p:cNvPr>
          <p:cNvSpPr txBox="1">
            <a:spLocks/>
          </p:cNvSpPr>
          <p:nvPr/>
        </p:nvSpPr>
        <p:spPr>
          <a:xfrm>
            <a:off x="276375" y="158233"/>
            <a:ext cx="11965747" cy="988253"/>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600">
                <a:solidFill>
                  <a:schemeClr val="tx1"/>
                </a:solidFill>
              </a:rPr>
              <a:t>Why do we care about </a:t>
            </a:r>
            <a:r>
              <a:rPr lang="en" sz="3600">
                <a:solidFill>
                  <a:schemeClr val="tx1"/>
                </a:solidFill>
              </a:rPr>
              <a:t>Dunbar’s Numbers? Pages 89</a:t>
            </a:r>
            <a:endParaRPr lang="en-US" sz="3600">
              <a:solidFill>
                <a:schemeClr val="tx1"/>
              </a:solidFill>
            </a:endParaRPr>
          </a:p>
          <a:p>
            <a:endParaRPr lang="en-US" sz="4750">
              <a:solidFill>
                <a:schemeClr val="tx1"/>
              </a:solidFill>
            </a:endParaRPr>
          </a:p>
        </p:txBody>
      </p:sp>
      <p:sp>
        <p:nvSpPr>
          <p:cNvPr id="5" name="Left Arrow 4"/>
          <p:cNvSpPr/>
          <p:nvPr/>
        </p:nvSpPr>
        <p:spPr>
          <a:xfrm>
            <a:off x="276375" y="1276468"/>
            <a:ext cx="7249515" cy="1129518"/>
          </a:xfrm>
          <a:prstGeom prst="leftArrow">
            <a:avLst/>
          </a:prstGeom>
          <a:solidFill>
            <a:srgbClr val="E2ECDC"/>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3" name="Left Arrow 12"/>
          <p:cNvSpPr/>
          <p:nvPr/>
        </p:nvSpPr>
        <p:spPr>
          <a:xfrm rot="10800000">
            <a:off x="7525890" y="1276468"/>
            <a:ext cx="4191683" cy="1129518"/>
          </a:xfrm>
          <a:prstGeom prst="lef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2" name="TextBox 11"/>
          <p:cNvSpPr txBox="1"/>
          <p:nvPr/>
        </p:nvSpPr>
        <p:spPr>
          <a:xfrm>
            <a:off x="1558222" y="1456607"/>
            <a:ext cx="5501450" cy="769313"/>
          </a:xfrm>
          <a:prstGeom prst="rect">
            <a:avLst/>
          </a:prstGeom>
          <a:noFill/>
        </p:spPr>
        <p:txBody>
          <a:bodyPr wrap="square" rtlCol="0">
            <a:spAutoFit/>
          </a:bodyPr>
          <a:lstStyle/>
          <a:p>
            <a:r>
              <a:rPr lang="en-US" sz="4399"/>
              <a:t>Stable - Relationship</a:t>
            </a:r>
          </a:p>
        </p:txBody>
      </p:sp>
      <p:sp>
        <p:nvSpPr>
          <p:cNvPr id="15" name="TextBox 14"/>
          <p:cNvSpPr txBox="1"/>
          <p:nvPr/>
        </p:nvSpPr>
        <p:spPr>
          <a:xfrm>
            <a:off x="7862430" y="1473753"/>
            <a:ext cx="3249174" cy="738664"/>
          </a:xfrm>
          <a:prstGeom prst="rect">
            <a:avLst/>
          </a:prstGeom>
          <a:noFill/>
        </p:spPr>
        <p:txBody>
          <a:bodyPr wrap="square" lIns="91440" tIns="45720" rIns="91440" bIns="45720" rtlCol="0" anchor="t">
            <a:spAutoFit/>
          </a:bodyPr>
          <a:lstStyle/>
          <a:p>
            <a:r>
              <a:rPr lang="en-US" sz="4200"/>
              <a:t>Connections</a:t>
            </a:r>
          </a:p>
        </p:txBody>
      </p:sp>
    </p:spTree>
    <p:extLst>
      <p:ext uri="{BB962C8B-B14F-4D97-AF65-F5344CB8AC3E}">
        <p14:creationId xmlns:p14="http://schemas.microsoft.com/office/powerpoint/2010/main" val="3223101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976BC-719A-41CF-7660-4428CF3820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B5018D-B0DA-C4F5-2989-8B5F256444A8}"/>
              </a:ext>
            </a:extLst>
          </p:cNvPr>
          <p:cNvSpPr>
            <a:spLocks noGrp="1"/>
          </p:cNvSpPr>
          <p:nvPr>
            <p:ph type="title"/>
          </p:nvPr>
        </p:nvSpPr>
        <p:spPr>
          <a:xfrm>
            <a:off x="1593436" y="-161011"/>
            <a:ext cx="9782801" cy="1239837"/>
          </a:xfrm>
        </p:spPr>
        <p:txBody>
          <a:bodyPr anchor="b">
            <a:normAutofit/>
          </a:bodyPr>
          <a:lstStyle/>
          <a:p>
            <a:r>
              <a:rPr lang="en-US"/>
              <a:t>Challenges of Growth Beyond 150</a:t>
            </a:r>
          </a:p>
        </p:txBody>
      </p:sp>
      <p:sp>
        <p:nvSpPr>
          <p:cNvPr id="9" name="Content Placeholder 2">
            <a:extLst>
              <a:ext uri="{FF2B5EF4-FFF2-40B4-BE49-F238E27FC236}">
                <a16:creationId xmlns:a16="http://schemas.microsoft.com/office/drawing/2014/main" id="{52904C31-4C24-9142-E54A-1789D9D56467}"/>
              </a:ext>
            </a:extLst>
          </p:cNvPr>
          <p:cNvSpPr>
            <a:spLocks noGrp="1"/>
          </p:cNvSpPr>
          <p:nvPr>
            <p:ph sz="half" idx="1"/>
          </p:nvPr>
        </p:nvSpPr>
        <p:spPr>
          <a:xfrm>
            <a:off x="810453" y="1424952"/>
            <a:ext cx="6100079" cy="5226256"/>
          </a:xfrm>
        </p:spPr>
        <p:txBody>
          <a:bodyPr vert="horz" lIns="91440" tIns="45720" rIns="91440" bIns="45720" rtlCol="0" anchor="t">
            <a:normAutofit/>
          </a:bodyPr>
          <a:lstStyle/>
          <a:p>
            <a:pPr marL="246380" indent="-246380"/>
            <a:r>
              <a:rPr lang="en-US" b="1"/>
              <a:t>Loss of Solidarity</a:t>
            </a:r>
            <a:r>
              <a:rPr lang="en-US"/>
              <a:t> – The sense of common purpose weakens.</a:t>
            </a:r>
          </a:p>
          <a:p>
            <a:pPr marL="246380" indent="-246380"/>
            <a:r>
              <a:rPr lang="en-US" b="1"/>
              <a:t>Weakened Communication</a:t>
            </a:r>
            <a:r>
              <a:rPr lang="en-US"/>
              <a:t> – Communication shifts from fluid and informal to more s</a:t>
            </a:r>
            <a:r>
              <a:rPr lang="en-US" b="1"/>
              <a:t>tructured and formalized</a:t>
            </a:r>
            <a:r>
              <a:rPr lang="en-US"/>
              <a:t> – this reduces face-to-face interaction.</a:t>
            </a:r>
          </a:p>
          <a:p>
            <a:pPr marL="246380" indent="-246380"/>
            <a:r>
              <a:rPr lang="en-US" b="1"/>
              <a:t>Need for Formal Structure</a:t>
            </a:r>
            <a:r>
              <a:rPr lang="en-US"/>
              <a:t> – A more formal, hierarchical structure becomes necessary to maintain organization.</a:t>
            </a:r>
          </a:p>
          <a:p>
            <a:pPr marL="246380" indent="-246380"/>
            <a:endParaRPr lang="en-US"/>
          </a:p>
        </p:txBody>
      </p:sp>
      <p:pic>
        <p:nvPicPr>
          <p:cNvPr id="4" name="Picture 4" descr="The Pendulum Swing of Collective Impact">
            <a:extLst>
              <a:ext uri="{FF2B5EF4-FFF2-40B4-BE49-F238E27FC236}">
                <a16:creationId xmlns:a16="http://schemas.microsoft.com/office/drawing/2014/main" id="{97FA21CA-06D5-1F9A-89B1-B79C26B80C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87" r="14236"/>
          <a:stretch>
            <a:fillRect/>
          </a:stretch>
        </p:blipFill>
        <p:spPr bwMode="auto">
          <a:xfrm>
            <a:off x="7145966" y="1658615"/>
            <a:ext cx="4230271" cy="4583683"/>
          </a:xfrm>
          <a:prstGeom prst="rect">
            <a:avLst/>
          </a:prstGeom>
          <a:solidFill>
            <a:srgbClr val="FFFFFF"/>
          </a:solidFill>
        </p:spPr>
      </p:pic>
    </p:spTree>
    <p:extLst>
      <p:ext uri="{BB962C8B-B14F-4D97-AF65-F5344CB8AC3E}">
        <p14:creationId xmlns:p14="http://schemas.microsoft.com/office/powerpoint/2010/main" val="3936672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103" y="1717645"/>
            <a:ext cx="3293422" cy="1371600"/>
          </a:xfrm>
        </p:spPr>
        <p:txBody>
          <a:bodyPr anchor="b">
            <a:noAutofit/>
          </a:bodyPr>
          <a:lstStyle/>
          <a:p>
            <a:pPr algn="ctr"/>
            <a:r>
              <a:rPr lang="en-US" sz="3200"/>
              <a:t>Case Study: The ESP Bill of Rights Campaign </a:t>
            </a:r>
            <a:br>
              <a:rPr lang="en-US" sz="3200"/>
            </a:br>
            <a:r>
              <a:rPr lang="en-US" sz="3200"/>
              <a:t>Page 93</a:t>
            </a:r>
            <a:endParaRPr lang="en-US" sz="3200" b="1"/>
          </a:p>
        </p:txBody>
      </p:sp>
      <p:graphicFrame>
        <p:nvGraphicFramePr>
          <p:cNvPr id="5" name="Content Placeholder 2">
            <a:extLst>
              <a:ext uri="{FF2B5EF4-FFF2-40B4-BE49-F238E27FC236}">
                <a16:creationId xmlns:a16="http://schemas.microsoft.com/office/drawing/2014/main" id="{CE70C584-0AF4-1502-F47E-637B7BA9F85C}"/>
              </a:ext>
            </a:extLst>
          </p:cNvPr>
          <p:cNvGraphicFramePr>
            <a:graphicFrameLocks noGrp="1"/>
          </p:cNvGraphicFramePr>
          <p:nvPr>
            <p:ph idx="1"/>
            <p:extLst>
              <p:ext uri="{D42A27DB-BD31-4B8C-83A1-F6EECF244321}">
                <p14:modId xmlns:p14="http://schemas.microsoft.com/office/powerpoint/2010/main" val="3250780386"/>
              </p:ext>
            </p:extLst>
          </p:nvPr>
        </p:nvGraphicFramePr>
        <p:xfrm>
          <a:off x="5180251" y="482600"/>
          <a:ext cx="6195986" cy="568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8" name="Picture 4" descr="The Pendulum Swing of Collective Impact">
            <a:extLst>
              <a:ext uri="{FF2B5EF4-FFF2-40B4-BE49-F238E27FC236}">
                <a16:creationId xmlns:a16="http://schemas.microsoft.com/office/drawing/2014/main" id="{BDF887C8-8AB3-42E1-F336-27493BF8885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2588" y="3373467"/>
            <a:ext cx="3736453" cy="27987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142FD-AECA-2298-92DD-DE276D5E8D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020744-ED22-1377-5A82-8EFA36CD4066}"/>
              </a:ext>
            </a:extLst>
          </p:cNvPr>
          <p:cNvSpPr>
            <a:spLocks noGrp="1"/>
          </p:cNvSpPr>
          <p:nvPr>
            <p:ph type="title"/>
          </p:nvPr>
        </p:nvSpPr>
        <p:spPr>
          <a:xfrm>
            <a:off x="1593436" y="-161011"/>
            <a:ext cx="9782801" cy="1239837"/>
          </a:xfrm>
        </p:spPr>
        <p:txBody>
          <a:bodyPr anchor="b">
            <a:normAutofit/>
          </a:bodyPr>
          <a:lstStyle/>
          <a:p>
            <a:r>
              <a:rPr lang="en-US"/>
              <a:t>Team Work Time Pg. 90-97</a:t>
            </a:r>
          </a:p>
        </p:txBody>
      </p:sp>
      <p:sp>
        <p:nvSpPr>
          <p:cNvPr id="9" name="Content Placeholder 2">
            <a:extLst>
              <a:ext uri="{FF2B5EF4-FFF2-40B4-BE49-F238E27FC236}">
                <a16:creationId xmlns:a16="http://schemas.microsoft.com/office/drawing/2014/main" id="{0C06EF41-5185-F2E1-1BE3-CD06A6AEAC2A}"/>
              </a:ext>
            </a:extLst>
          </p:cNvPr>
          <p:cNvSpPr>
            <a:spLocks noGrp="1"/>
          </p:cNvSpPr>
          <p:nvPr>
            <p:ph sz="half" idx="1"/>
          </p:nvPr>
        </p:nvSpPr>
        <p:spPr>
          <a:xfrm>
            <a:off x="810453" y="1424952"/>
            <a:ext cx="6100079" cy="5226256"/>
          </a:xfrm>
        </p:spPr>
        <p:txBody>
          <a:bodyPr vert="horz" lIns="91440" tIns="45720" rIns="91440" bIns="45720" rtlCol="0" anchor="t">
            <a:normAutofit fontScale="92500" lnSpcReduction="20000"/>
          </a:bodyPr>
          <a:lstStyle/>
          <a:p>
            <a:pPr marL="246380" indent="-246380"/>
            <a:r>
              <a:rPr lang="en-US"/>
              <a:t>At your table, answer the Debrief Questions in the Case Study (p. 97)</a:t>
            </a:r>
          </a:p>
          <a:p>
            <a:pPr marL="612140" lvl="1" indent="-246380">
              <a:buFont typeface="Courier New" pitchFamily="34" charset="0"/>
              <a:buChar char="o"/>
            </a:pPr>
            <a:r>
              <a:rPr lang="en-US"/>
              <a:t>How did framing demands as Common Good issues change the campaign's reach &amp; impact?</a:t>
            </a:r>
          </a:p>
          <a:p>
            <a:pPr marL="612140" lvl="1" indent="-246380">
              <a:buFont typeface="Courier New" pitchFamily="34" charset="0"/>
              <a:buChar char="o"/>
            </a:pPr>
            <a:r>
              <a:rPr lang="en-US"/>
              <a:t>What were the key turning points in the campaign that shifted power toward the union? </a:t>
            </a:r>
          </a:p>
          <a:p>
            <a:pPr marL="612140" lvl="1" indent="-246380">
              <a:buFont typeface="Courier New" pitchFamily="34" charset="0"/>
              <a:buChar char="o"/>
            </a:pPr>
            <a:r>
              <a:rPr lang="en-US"/>
              <a:t>Why was achieving 88% internal unity before going public critical for success? </a:t>
            </a:r>
          </a:p>
          <a:p>
            <a:pPr marL="612140" lvl="1" indent="-246380">
              <a:buFont typeface="Courier New" pitchFamily="34" charset="0"/>
              <a:buChar char="o"/>
            </a:pPr>
            <a:r>
              <a:rPr lang="en-US"/>
              <a:t>How did the coalition with parents, teachers, and community groups amplify the union’s leverage?</a:t>
            </a:r>
          </a:p>
          <a:p>
            <a:pPr marL="246380" indent="-246380"/>
            <a:r>
              <a:rPr lang="en-US"/>
              <a:t>Use all of the information included in pages 90-97 to answer the questions</a:t>
            </a:r>
          </a:p>
          <a:p>
            <a:pPr marL="246380" indent="-246380"/>
            <a:r>
              <a:rPr lang="en-US"/>
              <a:t>Be ready to report out.</a:t>
            </a:r>
          </a:p>
          <a:p>
            <a:pPr marL="246380" indent="-246380"/>
            <a:endParaRPr lang="en-US"/>
          </a:p>
        </p:txBody>
      </p:sp>
      <p:pic>
        <p:nvPicPr>
          <p:cNvPr id="4" name="Picture 4" descr="The Pendulum Swing of Collective Impact">
            <a:extLst>
              <a:ext uri="{FF2B5EF4-FFF2-40B4-BE49-F238E27FC236}">
                <a16:creationId xmlns:a16="http://schemas.microsoft.com/office/drawing/2014/main" id="{8A7CF1EC-BB59-46E9-CBB4-B42F723721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87" r="14236"/>
          <a:stretch>
            <a:fillRect/>
          </a:stretch>
        </p:blipFill>
        <p:spPr bwMode="auto">
          <a:xfrm>
            <a:off x="7145966" y="1658615"/>
            <a:ext cx="4230271" cy="4583683"/>
          </a:xfrm>
          <a:prstGeom prst="rect">
            <a:avLst/>
          </a:prstGeom>
          <a:solidFill>
            <a:srgbClr val="FFFFFF"/>
          </a:solidFill>
        </p:spPr>
      </p:pic>
    </p:spTree>
    <p:extLst>
      <p:ext uri="{BB962C8B-B14F-4D97-AF65-F5344CB8AC3E}">
        <p14:creationId xmlns:p14="http://schemas.microsoft.com/office/powerpoint/2010/main" val="3018343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89AF2-24FD-98EB-E9B5-1F28CBC2B938}"/>
              </a:ext>
            </a:extLst>
          </p:cNvPr>
          <p:cNvSpPr>
            <a:spLocks noGrp="1"/>
          </p:cNvSpPr>
          <p:nvPr>
            <p:ph type="title"/>
          </p:nvPr>
        </p:nvSpPr>
        <p:spPr/>
        <p:txBody>
          <a:bodyPr/>
          <a:lstStyle/>
          <a:p>
            <a:r>
              <a:rPr lang="en-US"/>
              <a:t>Report out</a:t>
            </a:r>
          </a:p>
        </p:txBody>
      </p:sp>
      <p:pic>
        <p:nvPicPr>
          <p:cNvPr id="4" name="Content Placeholder 3">
            <a:extLst>
              <a:ext uri="{FF2B5EF4-FFF2-40B4-BE49-F238E27FC236}">
                <a16:creationId xmlns:a16="http://schemas.microsoft.com/office/drawing/2014/main" id="{25C3A3A4-A838-29FA-F6FB-3380939A8F37}"/>
              </a:ext>
            </a:extLst>
          </p:cNvPr>
          <p:cNvPicPr>
            <a:picLocks noGrp="1" noChangeAspect="1"/>
          </p:cNvPicPr>
          <p:nvPr>
            <p:ph idx="1"/>
          </p:nvPr>
        </p:nvPicPr>
        <p:blipFill>
          <a:blip r:embed="rId2"/>
          <a:stretch>
            <a:fillRect/>
          </a:stretch>
        </p:blipFill>
        <p:spPr>
          <a:xfrm>
            <a:off x="3440198" y="1856283"/>
            <a:ext cx="6094473" cy="4059834"/>
          </a:xfrm>
          <a:prstGeom prst="rect">
            <a:avLst/>
          </a:prstGeom>
        </p:spPr>
      </p:pic>
    </p:spTree>
    <p:extLst>
      <p:ext uri="{BB962C8B-B14F-4D97-AF65-F5344CB8AC3E}">
        <p14:creationId xmlns:p14="http://schemas.microsoft.com/office/powerpoint/2010/main" val="81448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6AF8F-1978-3CD9-F09D-0DB3914F485A}"/>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14E13703-2984-0213-DA0B-2202D298F54E}"/>
              </a:ext>
            </a:extLst>
          </p:cNvPr>
          <p:cNvSpPr>
            <a:spLocks noGrp="1"/>
          </p:cNvSpPr>
          <p:nvPr>
            <p:ph sz="half" idx="1"/>
          </p:nvPr>
        </p:nvSpPr>
        <p:spPr>
          <a:xfrm>
            <a:off x="784305" y="189459"/>
            <a:ext cx="6100079" cy="6056538"/>
          </a:xfrm>
        </p:spPr>
        <p:txBody>
          <a:bodyPr vert="horz" lIns="91440" tIns="45720" rIns="91440" bIns="45720" rtlCol="0" anchor="t">
            <a:normAutofit fontScale="92500"/>
          </a:bodyPr>
          <a:lstStyle/>
          <a:p>
            <a:pPr marL="246380" indent="-246380"/>
            <a:r>
              <a:rPr lang="en-US"/>
              <a:t>At your table, answer the Debrief Questions in the Case Study (p. 97)</a:t>
            </a:r>
          </a:p>
          <a:p>
            <a:pPr marL="612140" lvl="1" indent="-246380">
              <a:buFont typeface="Courier New" pitchFamily="34" charset="0"/>
              <a:buChar char="o"/>
            </a:pPr>
            <a:r>
              <a:rPr lang="en-US"/>
              <a:t>How did framing demands as Common Good issues change the campaign's reach &amp; impact?</a:t>
            </a:r>
          </a:p>
          <a:p>
            <a:pPr marL="612140" lvl="1" indent="-246380">
              <a:buFont typeface="Courier New" pitchFamily="34" charset="0"/>
              <a:buChar char="o"/>
            </a:pPr>
            <a:r>
              <a:rPr lang="en-US"/>
              <a:t>What were the key turning points in the campaign that shifted power toward the union? </a:t>
            </a:r>
          </a:p>
          <a:p>
            <a:pPr marL="612140" lvl="1" indent="-246380">
              <a:buFont typeface="Courier New" pitchFamily="34" charset="0"/>
              <a:buChar char="o"/>
            </a:pPr>
            <a:r>
              <a:rPr lang="en-US"/>
              <a:t>Why was achieving 88% internal unity before going public critical for success? </a:t>
            </a:r>
          </a:p>
          <a:p>
            <a:pPr marL="612140" lvl="1" indent="-246380">
              <a:buFont typeface="Courier New" pitchFamily="34" charset="0"/>
              <a:buChar char="o"/>
            </a:pPr>
            <a:r>
              <a:rPr lang="en-US"/>
              <a:t>How did the coalition with parents, teachers, and community groups amplify the union’s leverage?</a:t>
            </a:r>
          </a:p>
          <a:p>
            <a:pPr marL="246380" indent="-246380"/>
            <a:r>
              <a:rPr lang="en-US"/>
              <a:t>Use all of the information included in pages 90-97 to answer the questions</a:t>
            </a:r>
          </a:p>
          <a:p>
            <a:pPr marL="0" indent="0">
              <a:buNone/>
            </a:pPr>
            <a:endParaRPr lang="en-US"/>
          </a:p>
          <a:p>
            <a:pPr marL="246380" indent="-246380"/>
            <a:endParaRPr lang="en-US"/>
          </a:p>
        </p:txBody>
      </p:sp>
      <p:pic>
        <p:nvPicPr>
          <p:cNvPr id="4" name="Picture 4" descr="The Pendulum Swing of Collective Impact">
            <a:extLst>
              <a:ext uri="{FF2B5EF4-FFF2-40B4-BE49-F238E27FC236}">
                <a16:creationId xmlns:a16="http://schemas.microsoft.com/office/drawing/2014/main" id="{365FAEA5-656B-E1BC-F7E7-B6B4C8D785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87" r="14236"/>
          <a:stretch>
            <a:fillRect/>
          </a:stretch>
        </p:blipFill>
        <p:spPr bwMode="auto">
          <a:xfrm>
            <a:off x="7132892" y="926621"/>
            <a:ext cx="4230271" cy="4583683"/>
          </a:xfrm>
          <a:prstGeom prst="rect">
            <a:avLst/>
          </a:prstGeom>
          <a:solidFill>
            <a:srgbClr val="FFFFFF"/>
          </a:solidFill>
        </p:spPr>
      </p:pic>
    </p:spTree>
    <p:extLst>
      <p:ext uri="{BB962C8B-B14F-4D97-AF65-F5344CB8AC3E}">
        <p14:creationId xmlns:p14="http://schemas.microsoft.com/office/powerpoint/2010/main" val="1736787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715992"/>
          </a:xfrm>
        </p:spPr>
        <p:txBody>
          <a:bodyPr anchor="b">
            <a:normAutofit/>
          </a:bodyPr>
          <a:lstStyle/>
          <a:p>
            <a:r>
              <a:t>Phase 1 – Internal Unity (The Spark</a:t>
            </a:r>
            <a:r>
              <a:rPr lang="en-US"/>
              <a:t>)- p. 96 </a:t>
            </a:r>
          </a:p>
        </p:txBody>
      </p:sp>
      <p:sp>
        <p:nvSpPr>
          <p:cNvPr id="3" name="Content Placeholder 2"/>
          <p:cNvSpPr>
            <a:spLocks noGrp="1"/>
          </p:cNvSpPr>
          <p:nvPr>
            <p:ph sz="half" idx="2"/>
          </p:nvPr>
        </p:nvSpPr>
        <p:spPr>
          <a:xfrm>
            <a:off x="6561651" y="1600200"/>
            <a:ext cx="4814586" cy="4572000"/>
          </a:xfrm>
        </p:spPr>
        <p:txBody>
          <a:bodyPr vert="horz" lIns="91440" tIns="45720" rIns="91440" bIns="45720" rtlCol="0" anchor="t">
            <a:normAutofit/>
          </a:bodyPr>
          <a:lstStyle/>
          <a:p>
            <a:pPr marL="246380" indent="-246380"/>
            <a:r>
              <a:rPr lang="en-US"/>
              <a:t>12</a:t>
            </a:r>
            <a:r>
              <a:t> Core Leaders → </a:t>
            </a:r>
            <a:r>
              <a:rPr lang="en-US"/>
              <a:t>120</a:t>
            </a:r>
            <a:r>
              <a:t> organizers (10% of union).</a:t>
            </a:r>
            <a:endParaRPr lang="en-US"/>
          </a:p>
          <a:p>
            <a:pPr marL="246380" indent="-246380"/>
            <a:r>
              <a:rPr lang="en-US"/>
              <a:t>1,150 ESPs "Purple for Dignity Day" ; 88% internal unity</a:t>
            </a:r>
          </a:p>
        </p:txBody>
      </p:sp>
      <p:graphicFrame>
        <p:nvGraphicFramePr>
          <p:cNvPr id="5" name="Diagram 4">
            <a:extLst>
              <a:ext uri="{FF2B5EF4-FFF2-40B4-BE49-F238E27FC236}">
                <a16:creationId xmlns:a16="http://schemas.microsoft.com/office/drawing/2014/main" id="{223FBB54-10A5-5B76-96A4-AB55459CCF4A}"/>
              </a:ext>
            </a:extLst>
          </p:cNvPr>
          <p:cNvGraphicFramePr/>
          <p:nvPr/>
        </p:nvGraphicFramePr>
        <p:xfrm>
          <a:off x="1490396" y="2829910"/>
          <a:ext cx="9592763" cy="5625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a:extLst>
              <a:ext uri="{FF2B5EF4-FFF2-40B4-BE49-F238E27FC236}">
                <a16:creationId xmlns:a16="http://schemas.microsoft.com/office/drawing/2014/main" id="{AE82E227-9F1C-20E4-6031-8B78C8A2938B}"/>
              </a:ext>
            </a:extLst>
          </p:cNvPr>
          <p:cNvGraphicFramePr/>
          <p:nvPr/>
        </p:nvGraphicFramePr>
        <p:xfrm>
          <a:off x="1105666" y="893792"/>
          <a:ext cx="6238098" cy="394622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567714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1239837"/>
          </a:xfrm>
        </p:spPr>
        <p:txBody>
          <a:bodyPr anchor="b">
            <a:normAutofit/>
          </a:bodyPr>
          <a:lstStyle/>
          <a:p>
            <a:r>
              <a:t>Phase 2 – External Coalition (The Multiplier</a:t>
            </a:r>
            <a:r>
              <a:rPr lang="en-US"/>
              <a:t>)- p. 96</a:t>
            </a:r>
            <a:endParaRPr/>
          </a:p>
        </p:txBody>
      </p:sp>
      <p:sp>
        <p:nvSpPr>
          <p:cNvPr id="3" name="Content Placeholder 2"/>
          <p:cNvSpPr>
            <a:spLocks noGrp="1"/>
          </p:cNvSpPr>
          <p:nvPr>
            <p:ph sz="half" idx="1"/>
          </p:nvPr>
        </p:nvSpPr>
        <p:spPr>
          <a:xfrm>
            <a:off x="1593436" y="1600200"/>
            <a:ext cx="4814586" cy="4572000"/>
          </a:xfrm>
        </p:spPr>
        <p:txBody>
          <a:bodyPr vert="horz" lIns="91440" tIns="45720" rIns="91440" bIns="45720" rtlCol="0" anchor="t">
            <a:normAutofit/>
          </a:bodyPr>
          <a:lstStyle/>
          <a:p>
            <a:pPr marL="246380" indent="-246380"/>
            <a:r>
              <a:rPr lang="en-US"/>
              <a:t>40 community allies </a:t>
            </a:r>
            <a:r>
              <a:t>(</a:t>
            </a:r>
            <a:r>
              <a:rPr lang="en-US"/>
              <a:t>teachers, parents</a:t>
            </a:r>
            <a:r>
              <a:t>,</a:t>
            </a:r>
            <a:r>
              <a:rPr lang="en-US"/>
              <a:t> </a:t>
            </a:r>
            <a:r>
              <a:t>clergy).</a:t>
            </a:r>
            <a:endParaRPr lang="en-US"/>
          </a:p>
          <a:p>
            <a:pPr marL="246380" indent="-246380"/>
            <a:r>
              <a:t>Rally: </a:t>
            </a:r>
            <a:r>
              <a:rPr lang="en-US"/>
              <a:t>1,800</a:t>
            </a:r>
            <a:r>
              <a:t> attendees</a:t>
            </a:r>
            <a:r>
              <a:rPr lang="en-US"/>
              <a:t> at districtwide rally.</a:t>
            </a:r>
          </a:p>
        </p:txBody>
      </p:sp>
      <p:graphicFrame>
        <p:nvGraphicFramePr>
          <p:cNvPr id="5" name="Diagram 4">
            <a:extLst>
              <a:ext uri="{FF2B5EF4-FFF2-40B4-BE49-F238E27FC236}">
                <a16:creationId xmlns:a16="http://schemas.microsoft.com/office/drawing/2014/main" id="{BC3784C4-3B61-D42B-B443-D8AD1CCFE9F2}"/>
              </a:ext>
            </a:extLst>
          </p:cNvPr>
          <p:cNvGraphicFramePr/>
          <p:nvPr/>
        </p:nvGraphicFramePr>
        <p:xfrm>
          <a:off x="1490396" y="2364827"/>
          <a:ext cx="9592763" cy="5625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a:extLst>
              <a:ext uri="{FF2B5EF4-FFF2-40B4-BE49-F238E27FC236}">
                <a16:creationId xmlns:a16="http://schemas.microsoft.com/office/drawing/2014/main" id="{E9D08BEB-EBFB-1A06-7121-D82BA6D3B67F}"/>
              </a:ext>
            </a:extLst>
          </p:cNvPr>
          <p:cNvGraphicFramePr/>
          <p:nvPr/>
        </p:nvGraphicFramePr>
        <p:xfrm>
          <a:off x="6338298" y="606972"/>
          <a:ext cx="4814586" cy="422211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877718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15428"/>
          </a:xfrm>
        </p:spPr>
        <p:txBody>
          <a:bodyPr>
            <a:normAutofit fontScale="90000"/>
          </a:bodyPr>
          <a:lstStyle/>
          <a:p>
            <a:r>
              <a:t>Final Phase – The </a:t>
            </a:r>
            <a:r>
              <a:rPr lang="en-US"/>
              <a:t>Turning Point </a:t>
            </a:r>
            <a:r>
              <a:t>(Victory</a:t>
            </a:r>
            <a:r>
              <a:rPr lang="en-US"/>
              <a:t>) - p.96</a:t>
            </a:r>
            <a:endParaRPr/>
          </a:p>
        </p:txBody>
      </p:sp>
      <p:sp>
        <p:nvSpPr>
          <p:cNvPr id="3" name="Content Placeholder 2"/>
          <p:cNvSpPr>
            <a:spLocks noGrp="1"/>
          </p:cNvSpPr>
          <p:nvPr>
            <p:ph idx="1"/>
          </p:nvPr>
        </p:nvSpPr>
        <p:spPr>
          <a:xfrm>
            <a:off x="1550317" y="1628954"/>
            <a:ext cx="3809960" cy="2688567"/>
          </a:xfrm>
        </p:spPr>
        <p:txBody>
          <a:bodyPr vert="horz" lIns="91440" tIns="45720" rIns="91440" bIns="45720" rtlCol="0" anchor="t">
            <a:normAutofit lnSpcReduction="10000"/>
          </a:bodyPr>
          <a:lstStyle/>
          <a:p>
            <a:pPr marL="246380" indent="-246380"/>
            <a:r>
              <a:rPr lang="en-US"/>
              <a:t>6,200</a:t>
            </a:r>
            <a:r>
              <a:t> pledges +</a:t>
            </a:r>
            <a:r>
              <a:rPr lang="en-US"/>
              <a:t>95% of members authorized strike vote</a:t>
            </a:r>
          </a:p>
          <a:p>
            <a:pPr marL="246380" indent="-246380"/>
            <a:r>
              <a:t>Board </a:t>
            </a:r>
            <a:r>
              <a:rPr lang="en-US"/>
              <a:t>backed down from outsourcing, wage adjustments</a:t>
            </a:r>
          </a:p>
        </p:txBody>
      </p:sp>
      <p:graphicFrame>
        <p:nvGraphicFramePr>
          <p:cNvPr id="5" name="Diagram 4">
            <a:extLst>
              <a:ext uri="{FF2B5EF4-FFF2-40B4-BE49-F238E27FC236}">
                <a16:creationId xmlns:a16="http://schemas.microsoft.com/office/drawing/2014/main" id="{61428084-828F-4D8C-C77A-C25D7F7A83BD}"/>
              </a:ext>
            </a:extLst>
          </p:cNvPr>
          <p:cNvGraphicFramePr/>
          <p:nvPr/>
        </p:nvGraphicFramePr>
        <p:xfrm>
          <a:off x="1490396" y="2364827"/>
          <a:ext cx="9592763" cy="5625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3" name="Content Placeholder 2">
            <a:extLst>
              <a:ext uri="{FF2B5EF4-FFF2-40B4-BE49-F238E27FC236}">
                <a16:creationId xmlns:a16="http://schemas.microsoft.com/office/drawing/2014/main" id="{5E1E3642-F784-1E01-74B9-38A5FE262530}"/>
              </a:ext>
            </a:extLst>
          </p:cNvPr>
          <p:cNvSpPr txBox="1">
            <a:spLocks/>
          </p:cNvSpPr>
          <p:nvPr/>
        </p:nvSpPr>
        <p:spPr>
          <a:xfrm>
            <a:off x="6008187" y="1655180"/>
            <a:ext cx="4571762" cy="2688567"/>
          </a:xfrm>
          <a:prstGeom prst="rect">
            <a:avLst/>
          </a:prstGeom>
        </p:spPr>
        <p:txBody>
          <a:bodyPr vert="horz" lIns="91440" tIns="45720" rIns="91440" bIns="45720"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246380" indent="-246380"/>
            <a:r>
              <a:rPr lang="en-US"/>
              <a:t>Paid training and PD</a:t>
            </a:r>
          </a:p>
          <a:p>
            <a:pPr marL="246380" indent="-246380"/>
            <a:r>
              <a:rPr lang="en-US"/>
              <a:t>Job security and respect in decision making</a:t>
            </a:r>
          </a:p>
          <a:p>
            <a:pPr marL="246380" indent="-246380"/>
            <a:r>
              <a:rPr lang="en-US"/>
              <a:t>Bill of Rights adopted</a:t>
            </a:r>
          </a:p>
        </p:txBody>
      </p:sp>
    </p:spTree>
    <p:extLst>
      <p:ext uri="{BB962C8B-B14F-4D97-AF65-F5344CB8AC3E}">
        <p14:creationId xmlns:p14="http://schemas.microsoft.com/office/powerpoint/2010/main" val="3131304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768131"/>
          </a:xfrm>
        </p:spPr>
        <p:txBody>
          <a:bodyPr anchor="b">
            <a:normAutofit/>
          </a:bodyPr>
          <a:lstStyle/>
          <a:p>
            <a:r>
              <a:rPr lang="en-US"/>
              <a:t>Planning Checklist</a:t>
            </a:r>
            <a:r>
              <a:t> for </a:t>
            </a:r>
            <a:r>
              <a:rPr lang="en-US"/>
              <a:t>Organizers- page 98 </a:t>
            </a:r>
            <a:endParaRPr/>
          </a:p>
        </p:txBody>
      </p:sp>
      <p:graphicFrame>
        <p:nvGraphicFramePr>
          <p:cNvPr id="5" name="Content Placeholder 2">
            <a:extLst>
              <a:ext uri="{FF2B5EF4-FFF2-40B4-BE49-F238E27FC236}">
                <a16:creationId xmlns:a16="http://schemas.microsoft.com/office/drawing/2014/main" id="{ABA45B91-9902-88CA-6E7E-09EC4FE3D921}"/>
              </a:ext>
            </a:extLst>
          </p:cNvPr>
          <p:cNvGraphicFramePr>
            <a:graphicFrameLocks noGrp="1"/>
          </p:cNvGraphicFramePr>
          <p:nvPr>
            <p:ph idx="1"/>
          </p:nvPr>
        </p:nvGraphicFramePr>
        <p:xfrm>
          <a:off x="906518" y="1174531"/>
          <a:ext cx="10469720" cy="49976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7637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2ECCE-E950-277F-1BFC-4184E73CE0B7}"/>
              </a:ext>
            </a:extLst>
          </p:cNvPr>
          <p:cNvSpPr>
            <a:spLocks noGrp="1"/>
          </p:cNvSpPr>
          <p:nvPr>
            <p:ph type="title"/>
          </p:nvPr>
        </p:nvSpPr>
        <p:spPr>
          <a:xfrm>
            <a:off x="1593436" y="177800"/>
            <a:ext cx="9782801" cy="1239837"/>
          </a:xfrm>
        </p:spPr>
        <p:txBody>
          <a:bodyPr anchor="b">
            <a:normAutofit/>
          </a:bodyPr>
          <a:lstStyle/>
          <a:p>
            <a:r>
              <a:rPr lang="en-US"/>
              <a:t>Team Work Time</a:t>
            </a:r>
          </a:p>
        </p:txBody>
      </p:sp>
      <p:sp>
        <p:nvSpPr>
          <p:cNvPr id="9" name="Content Placeholder 2">
            <a:extLst>
              <a:ext uri="{FF2B5EF4-FFF2-40B4-BE49-F238E27FC236}">
                <a16:creationId xmlns:a16="http://schemas.microsoft.com/office/drawing/2014/main" id="{69B76251-D86C-86BB-6295-2554ACE9FF1E}"/>
              </a:ext>
            </a:extLst>
          </p:cNvPr>
          <p:cNvSpPr>
            <a:spLocks noGrp="1"/>
          </p:cNvSpPr>
          <p:nvPr>
            <p:ph sz="half" idx="1"/>
          </p:nvPr>
        </p:nvSpPr>
        <p:spPr>
          <a:xfrm>
            <a:off x="1593436" y="1600200"/>
            <a:ext cx="4814586" cy="4572000"/>
          </a:xfrm>
        </p:spPr>
        <p:txBody>
          <a:bodyPr vert="horz" lIns="91440" tIns="45720" rIns="91440" bIns="45720" rtlCol="0" anchor="t">
            <a:normAutofit/>
          </a:bodyPr>
          <a:lstStyle/>
          <a:p>
            <a:pPr marL="246380" indent="-246380"/>
            <a:endParaRPr lang="en-US"/>
          </a:p>
          <a:p>
            <a:pPr marL="246380" indent="-246380"/>
            <a:r>
              <a:rPr lang="en-US"/>
              <a:t>As a Team, complete the Planning Checklist for your own campaign (p. 98)</a:t>
            </a:r>
          </a:p>
          <a:p>
            <a:pPr marL="246380" indent="-246380"/>
            <a:endParaRPr lang="en-US"/>
          </a:p>
          <a:p>
            <a:pPr marL="246380" indent="-246380"/>
            <a:r>
              <a:rPr lang="en-US"/>
              <a:t>Be ready to report out</a:t>
            </a:r>
          </a:p>
        </p:txBody>
      </p:sp>
      <p:pic>
        <p:nvPicPr>
          <p:cNvPr id="4" name="Picture 4" descr="The Pendulum Swing of Collective Impact">
            <a:extLst>
              <a:ext uri="{FF2B5EF4-FFF2-40B4-BE49-F238E27FC236}">
                <a16:creationId xmlns:a16="http://schemas.microsoft.com/office/drawing/2014/main" id="{567DB5D3-D497-F367-AF28-645BDA55BA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87" r="14236"/>
          <a:stretch>
            <a:fillRect/>
          </a:stretch>
        </p:blipFill>
        <p:spPr bwMode="auto">
          <a:xfrm>
            <a:off x="6561651" y="1600200"/>
            <a:ext cx="4814586" cy="4572000"/>
          </a:xfrm>
          <a:prstGeom prst="rect">
            <a:avLst/>
          </a:prstGeom>
          <a:solidFill>
            <a:srgbClr val="FFFFFF"/>
          </a:solidFill>
        </p:spPr>
      </p:pic>
    </p:spTree>
    <p:extLst>
      <p:ext uri="{BB962C8B-B14F-4D97-AF65-F5344CB8AC3E}">
        <p14:creationId xmlns:p14="http://schemas.microsoft.com/office/powerpoint/2010/main" val="338284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66C30-776E-128E-0A87-D02BF9B022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AC3D5D-CE3E-D836-30CF-36E045BE71AC}"/>
              </a:ext>
            </a:extLst>
          </p:cNvPr>
          <p:cNvSpPr>
            <a:spLocks noGrp="1"/>
          </p:cNvSpPr>
          <p:nvPr>
            <p:ph type="title"/>
          </p:nvPr>
        </p:nvSpPr>
        <p:spPr>
          <a:xfrm>
            <a:off x="630584" y="-303719"/>
            <a:ext cx="9782801" cy="1239837"/>
          </a:xfrm>
        </p:spPr>
        <p:txBody>
          <a:bodyPr anchor="b">
            <a:normAutofit/>
          </a:bodyPr>
          <a:lstStyle/>
          <a:p>
            <a:r>
              <a:rPr lang="en-US"/>
              <a:t>Team Work Time</a:t>
            </a:r>
          </a:p>
        </p:txBody>
      </p:sp>
      <p:sp>
        <p:nvSpPr>
          <p:cNvPr id="9" name="Content Placeholder 2">
            <a:extLst>
              <a:ext uri="{FF2B5EF4-FFF2-40B4-BE49-F238E27FC236}">
                <a16:creationId xmlns:a16="http://schemas.microsoft.com/office/drawing/2014/main" id="{AB35D3D7-66FA-20E1-EDD2-420ACFA659BC}"/>
              </a:ext>
            </a:extLst>
          </p:cNvPr>
          <p:cNvSpPr>
            <a:spLocks noGrp="1"/>
          </p:cNvSpPr>
          <p:nvPr>
            <p:ph sz="half" idx="1"/>
          </p:nvPr>
        </p:nvSpPr>
        <p:spPr>
          <a:xfrm>
            <a:off x="725411" y="936287"/>
            <a:ext cx="5368955" cy="4987857"/>
          </a:xfrm>
        </p:spPr>
        <p:txBody>
          <a:bodyPr vert="horz" lIns="91440" tIns="45720" rIns="91440" bIns="45720" rtlCol="0" anchor="t">
            <a:normAutofit fontScale="92500" lnSpcReduction="20000"/>
          </a:bodyPr>
          <a:lstStyle/>
          <a:p>
            <a:pPr marL="246380" indent="-246380"/>
            <a:endParaRPr lang="en-US"/>
          </a:p>
          <a:p>
            <a:pPr marL="246380" indent="-246380"/>
            <a:r>
              <a:rPr lang="en-US" sz="2000">
                <a:solidFill>
                  <a:srgbClr val="000000"/>
                </a:solidFill>
                <a:highlight>
                  <a:srgbClr val="FFFFFF"/>
                </a:highlight>
                <a:latin typeface="Calibri"/>
                <a:ea typeface="Calibri"/>
                <a:cs typeface="Calibri"/>
              </a:rPr>
              <a:t>1. </a:t>
            </a:r>
            <a:r>
              <a:rPr lang="en-US" sz="2000" b="1">
                <a:solidFill>
                  <a:srgbClr val="000000"/>
                </a:solidFill>
                <a:highlight>
                  <a:srgbClr val="FFFFFF"/>
                </a:highlight>
                <a:latin typeface="Calibri"/>
                <a:ea typeface="Calibri"/>
                <a:cs typeface="Calibri"/>
              </a:rPr>
              <a:t>Leadership Team</a:t>
            </a:r>
            <a:r>
              <a:rPr lang="en-US" sz="2000">
                <a:solidFill>
                  <a:srgbClr val="000000"/>
                </a:solidFill>
                <a:highlight>
                  <a:srgbClr val="FFFFFF"/>
                </a:highlight>
                <a:latin typeface="Calibri"/>
                <a:ea typeface="Calibri"/>
                <a:cs typeface="Calibri"/>
              </a:rPr>
              <a:t>: Do we have a diverse, action-oriented team of 5–12 dedicated leaders?</a:t>
            </a:r>
          </a:p>
          <a:p>
            <a:pPr marL="246380" indent="-246380"/>
            <a:r>
              <a:rPr lang="en-US" sz="2000">
                <a:solidFill>
                  <a:srgbClr val="000000"/>
                </a:solidFill>
                <a:highlight>
                  <a:srgbClr val="FFFFFF"/>
                </a:highlight>
                <a:latin typeface="Calibri"/>
                <a:ea typeface="Calibri"/>
                <a:cs typeface="Calibri"/>
              </a:rPr>
              <a:t>2. </a:t>
            </a:r>
            <a:r>
              <a:rPr lang="en-US" sz="2000" b="1">
                <a:solidFill>
                  <a:srgbClr val="000000"/>
                </a:solidFill>
                <a:highlight>
                  <a:srgbClr val="FFFFFF"/>
                </a:highlight>
                <a:latin typeface="Calibri"/>
                <a:ea typeface="Calibri"/>
                <a:cs typeface="Calibri"/>
              </a:rPr>
              <a:t>Structure Test</a:t>
            </a:r>
            <a:r>
              <a:rPr lang="en-US" sz="2000">
                <a:solidFill>
                  <a:srgbClr val="000000"/>
                </a:solidFill>
                <a:highlight>
                  <a:srgbClr val="FFFFFF"/>
                </a:highlight>
                <a:latin typeface="Calibri"/>
                <a:ea typeface="Calibri"/>
                <a:cs typeface="Calibri"/>
              </a:rPr>
              <a:t>: Have we identified and trained 10% of our base to be organizers?</a:t>
            </a:r>
          </a:p>
          <a:p>
            <a:pPr marL="246380" indent="-246380"/>
            <a:r>
              <a:rPr lang="en-US" sz="2000">
                <a:solidFill>
                  <a:srgbClr val="000000"/>
                </a:solidFill>
                <a:highlight>
                  <a:srgbClr val="FFFFFF"/>
                </a:highlight>
                <a:latin typeface="Calibri"/>
                <a:ea typeface="Calibri"/>
                <a:cs typeface="Calibri"/>
              </a:rPr>
              <a:t>3. </a:t>
            </a:r>
            <a:r>
              <a:rPr lang="en-US" sz="2000" b="1">
                <a:solidFill>
                  <a:srgbClr val="000000"/>
                </a:solidFill>
                <a:highlight>
                  <a:srgbClr val="FFFFFF"/>
                </a:highlight>
                <a:latin typeface="Calibri"/>
                <a:ea typeface="Calibri"/>
                <a:cs typeface="Calibri"/>
              </a:rPr>
              <a:t>Measurable Ask</a:t>
            </a:r>
            <a:r>
              <a:rPr lang="en-US" sz="2000">
                <a:solidFill>
                  <a:srgbClr val="000000"/>
                </a:solidFill>
                <a:highlight>
                  <a:srgbClr val="FFFFFF"/>
                </a:highlight>
                <a:latin typeface="Calibri"/>
                <a:ea typeface="Calibri"/>
                <a:cs typeface="Calibri"/>
              </a:rPr>
              <a:t>: Does our first action (e.g., a pledge, a color day) have a clear participation goal (e.g., 90%)?</a:t>
            </a:r>
          </a:p>
          <a:p>
            <a:pPr marL="246380" indent="-246380"/>
            <a:r>
              <a:rPr lang="en-US" sz="2000">
                <a:solidFill>
                  <a:srgbClr val="000000"/>
                </a:solidFill>
                <a:highlight>
                  <a:srgbClr val="FFFFFF"/>
                </a:highlight>
                <a:latin typeface="Calibri"/>
                <a:ea typeface="Calibri"/>
                <a:cs typeface="Calibri"/>
              </a:rPr>
              <a:t>4. </a:t>
            </a:r>
            <a:r>
              <a:rPr lang="en-US" sz="2000" b="1">
                <a:solidFill>
                  <a:srgbClr val="000000"/>
                </a:solidFill>
                <a:highlight>
                  <a:srgbClr val="FFFFFF"/>
                </a:highlight>
                <a:latin typeface="Calibri"/>
                <a:ea typeface="Calibri"/>
                <a:cs typeface="Calibri"/>
              </a:rPr>
              <a:t>Narrative</a:t>
            </a:r>
            <a:r>
              <a:rPr lang="en-US" sz="2000">
                <a:solidFill>
                  <a:srgbClr val="000000"/>
                </a:solidFill>
                <a:highlight>
                  <a:srgbClr val="FFFFFF"/>
                </a:highlight>
                <a:latin typeface="Calibri"/>
                <a:ea typeface="Calibri"/>
                <a:cs typeface="Calibri"/>
              </a:rPr>
              <a:t>: Is our demand framed as a Common Good issue that attracts external allies?</a:t>
            </a:r>
          </a:p>
          <a:p>
            <a:pPr marL="246380" indent="-246380"/>
            <a:r>
              <a:rPr lang="en-US" sz="2000">
                <a:solidFill>
                  <a:srgbClr val="000000"/>
                </a:solidFill>
                <a:highlight>
                  <a:srgbClr val="FFFFFF"/>
                </a:highlight>
                <a:latin typeface="Calibri"/>
                <a:ea typeface="Calibri"/>
                <a:cs typeface="Calibri"/>
              </a:rPr>
              <a:t>5. </a:t>
            </a:r>
            <a:r>
              <a:rPr lang="en-US" sz="2000" b="1">
                <a:solidFill>
                  <a:srgbClr val="000000"/>
                </a:solidFill>
                <a:highlight>
                  <a:srgbClr val="FFFFFF"/>
                </a:highlight>
                <a:latin typeface="Calibri"/>
                <a:ea typeface="Calibri"/>
                <a:cs typeface="Calibri"/>
              </a:rPr>
              <a:t>Coalition</a:t>
            </a:r>
            <a:r>
              <a:rPr lang="en-US" sz="2000">
                <a:solidFill>
                  <a:srgbClr val="000000"/>
                </a:solidFill>
                <a:highlight>
                  <a:srgbClr val="FFFFFF"/>
                </a:highlight>
                <a:latin typeface="Calibri"/>
                <a:ea typeface="Calibri"/>
                <a:cs typeface="Calibri"/>
              </a:rPr>
              <a:t>: Have we recruited at least 50 external partners (parents, teachers, clergy, community leaders)?</a:t>
            </a:r>
          </a:p>
          <a:p>
            <a:pPr marL="246380" indent="-246380"/>
            <a:r>
              <a:rPr lang="en-US" sz="2000">
                <a:solidFill>
                  <a:srgbClr val="000000"/>
                </a:solidFill>
                <a:highlight>
                  <a:srgbClr val="FFFFFF"/>
                </a:highlight>
                <a:latin typeface="Calibri"/>
                <a:ea typeface="Calibri"/>
                <a:cs typeface="Calibri"/>
              </a:rPr>
              <a:t>6. </a:t>
            </a:r>
            <a:r>
              <a:rPr lang="en-US" sz="2000" b="1">
                <a:solidFill>
                  <a:srgbClr val="000000"/>
                </a:solidFill>
                <a:highlight>
                  <a:srgbClr val="FFFFFF"/>
                </a:highlight>
                <a:latin typeface="Calibri"/>
                <a:ea typeface="Calibri"/>
                <a:cs typeface="Calibri"/>
              </a:rPr>
              <a:t>Power Metric</a:t>
            </a:r>
            <a:r>
              <a:rPr lang="en-US" sz="2000">
                <a:solidFill>
                  <a:srgbClr val="000000"/>
                </a:solidFill>
                <a:highlight>
                  <a:srgbClr val="FFFFFF"/>
                </a:highlight>
                <a:latin typeface="Calibri"/>
                <a:ea typeface="Calibri"/>
                <a:cs typeface="Calibri"/>
              </a:rPr>
              <a:t>: What is our final, public measure of power (pledges, signatures, votes)?</a:t>
            </a:r>
          </a:p>
          <a:p>
            <a:pPr marL="246380" indent="-246380"/>
            <a:r>
              <a:rPr lang="en-US" sz="2000">
                <a:solidFill>
                  <a:srgbClr val="000000"/>
                </a:solidFill>
                <a:highlight>
                  <a:srgbClr val="FFFFFF"/>
                </a:highlight>
                <a:latin typeface="Calibri"/>
                <a:ea typeface="Calibri"/>
                <a:cs typeface="Calibri"/>
              </a:rPr>
              <a:t>7. </a:t>
            </a:r>
            <a:r>
              <a:rPr lang="en-US" sz="2000" b="1">
                <a:solidFill>
                  <a:srgbClr val="000000"/>
                </a:solidFill>
                <a:highlight>
                  <a:srgbClr val="FFFFFF"/>
                </a:highlight>
                <a:latin typeface="Calibri"/>
                <a:ea typeface="Calibri"/>
                <a:cs typeface="Calibri"/>
              </a:rPr>
              <a:t>Accountability</a:t>
            </a:r>
            <a:r>
              <a:rPr lang="en-US" sz="2000">
                <a:solidFill>
                  <a:srgbClr val="000000"/>
                </a:solidFill>
                <a:highlight>
                  <a:srgbClr val="FFFFFF"/>
                </a:highlight>
                <a:latin typeface="Calibri"/>
                <a:ea typeface="Calibri"/>
                <a:cs typeface="Calibri"/>
              </a:rPr>
              <a:t>: Do we track participation, follow-up, and progress weekly?</a:t>
            </a:r>
          </a:p>
          <a:p>
            <a:pPr marL="246380" indent="-246380"/>
            <a:endParaRPr lang="en-US"/>
          </a:p>
        </p:txBody>
      </p:sp>
      <p:pic>
        <p:nvPicPr>
          <p:cNvPr id="4" name="Picture 4" descr="The Pendulum Swing of Collective Impact">
            <a:extLst>
              <a:ext uri="{FF2B5EF4-FFF2-40B4-BE49-F238E27FC236}">
                <a16:creationId xmlns:a16="http://schemas.microsoft.com/office/drawing/2014/main" id="{AF31222C-225C-F3BD-2F24-572D968625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87" r="14236"/>
          <a:stretch>
            <a:fillRect/>
          </a:stretch>
        </p:blipFill>
        <p:spPr bwMode="auto">
          <a:xfrm>
            <a:off x="6561651" y="1600200"/>
            <a:ext cx="4814586" cy="4572000"/>
          </a:xfrm>
          <a:prstGeom prst="rect">
            <a:avLst/>
          </a:prstGeom>
          <a:solidFill>
            <a:srgbClr val="FFFFFF"/>
          </a:solidFill>
        </p:spPr>
      </p:pic>
    </p:spTree>
    <p:extLst>
      <p:ext uri="{BB962C8B-B14F-4D97-AF65-F5344CB8AC3E}">
        <p14:creationId xmlns:p14="http://schemas.microsoft.com/office/powerpoint/2010/main" val="1952230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58E69-7BDE-A843-8FEB-6147EC99C5A3}"/>
              </a:ext>
            </a:extLst>
          </p:cNvPr>
          <p:cNvSpPr>
            <a:spLocks noGrp="1"/>
          </p:cNvSpPr>
          <p:nvPr>
            <p:ph type="title"/>
          </p:nvPr>
        </p:nvSpPr>
        <p:spPr/>
        <p:txBody>
          <a:bodyPr/>
          <a:lstStyle/>
          <a:p>
            <a:r>
              <a:rPr lang="en-US"/>
              <a:t>Report Out</a:t>
            </a:r>
          </a:p>
        </p:txBody>
      </p:sp>
      <p:pic>
        <p:nvPicPr>
          <p:cNvPr id="5" name="Content Placeholder 3" descr="A group of colorful tags&#10;&#10;AI-generated content may be incorrect.">
            <a:extLst>
              <a:ext uri="{FF2B5EF4-FFF2-40B4-BE49-F238E27FC236}">
                <a16:creationId xmlns:a16="http://schemas.microsoft.com/office/drawing/2014/main" id="{83B3D017-C423-4961-5079-E628834A0869}"/>
              </a:ext>
            </a:extLst>
          </p:cNvPr>
          <p:cNvPicPr>
            <a:picLocks noChangeAspect="1"/>
          </p:cNvPicPr>
          <p:nvPr/>
        </p:nvPicPr>
        <p:blipFill>
          <a:blip r:embed="rId2"/>
          <a:stretch>
            <a:fillRect/>
          </a:stretch>
        </p:blipFill>
        <p:spPr>
          <a:xfrm>
            <a:off x="3440198" y="1856283"/>
            <a:ext cx="6094473" cy="4059834"/>
          </a:xfrm>
          <a:prstGeom prst="rect">
            <a:avLst/>
          </a:prstGeom>
        </p:spPr>
      </p:pic>
    </p:spTree>
    <p:extLst>
      <p:ext uri="{BB962C8B-B14F-4D97-AF65-F5344CB8AC3E}">
        <p14:creationId xmlns:p14="http://schemas.microsoft.com/office/powerpoint/2010/main" val="1746990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842C3-E11D-F060-7F65-1A97E0AD32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4D2BC9-E960-79E0-1965-DF409A8544A3}"/>
              </a:ext>
            </a:extLst>
          </p:cNvPr>
          <p:cNvSpPr>
            <a:spLocks noGrp="1"/>
          </p:cNvSpPr>
          <p:nvPr>
            <p:ph type="title"/>
          </p:nvPr>
        </p:nvSpPr>
        <p:spPr>
          <a:xfrm>
            <a:off x="667344" y="310961"/>
            <a:ext cx="3938662" cy="1509958"/>
          </a:xfrm>
        </p:spPr>
        <p:txBody>
          <a:bodyPr>
            <a:normAutofit/>
          </a:bodyPr>
          <a:lstStyle/>
          <a:p>
            <a:r>
              <a:rPr lang="en-US" sz="4999" b="1">
                <a:solidFill>
                  <a:schemeClr val="tx2"/>
                </a:solidFill>
              </a:rPr>
              <a:t>Key Points:</a:t>
            </a:r>
            <a:br>
              <a:rPr lang="en-US" sz="4999" b="1"/>
            </a:br>
            <a:endParaRPr lang="en-US" sz="4999"/>
          </a:p>
        </p:txBody>
      </p:sp>
      <p:pic>
        <p:nvPicPr>
          <p:cNvPr id="3" name="Picture 2" descr="A picture containing text, red, sign&#10;&#10;Description automatically generated">
            <a:extLst>
              <a:ext uri="{FF2B5EF4-FFF2-40B4-BE49-F238E27FC236}">
                <a16:creationId xmlns:a16="http://schemas.microsoft.com/office/drawing/2014/main" id="{F78CCA61-9D3B-FF6C-AF21-F8FE86937B33}"/>
              </a:ext>
            </a:extLst>
          </p:cNvPr>
          <p:cNvPicPr>
            <a:picLocks noChangeAspect="1"/>
          </p:cNvPicPr>
          <p:nvPr/>
        </p:nvPicPr>
        <p:blipFill>
          <a:blip r:embed="rId2"/>
          <a:stretch>
            <a:fillRect/>
          </a:stretch>
        </p:blipFill>
        <p:spPr>
          <a:xfrm>
            <a:off x="905926" y="1939961"/>
            <a:ext cx="2186253" cy="2116128"/>
          </a:xfrm>
          <a:prstGeom prst="rect">
            <a:avLst/>
          </a:prstGeom>
        </p:spPr>
      </p:pic>
      <p:sp>
        <p:nvSpPr>
          <p:cNvPr id="7" name="Content Placeholder 2">
            <a:extLst>
              <a:ext uri="{FF2B5EF4-FFF2-40B4-BE49-F238E27FC236}">
                <a16:creationId xmlns:a16="http://schemas.microsoft.com/office/drawing/2014/main" id="{C79DE6E6-7A5D-D952-650E-20D0DF85DD55}"/>
              </a:ext>
            </a:extLst>
          </p:cNvPr>
          <p:cNvSpPr txBox="1">
            <a:spLocks/>
          </p:cNvSpPr>
          <p:nvPr/>
        </p:nvSpPr>
        <p:spPr>
          <a:xfrm>
            <a:off x="4225159" y="591207"/>
            <a:ext cx="7151078" cy="5580993"/>
          </a:xfrm>
          <a:prstGeom prst="rect">
            <a:avLst/>
          </a:prstGeom>
        </p:spPr>
        <p:txBody>
          <a:bodyPr>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endParaRPr lang="en-US"/>
          </a:p>
        </p:txBody>
      </p:sp>
      <p:sp>
        <p:nvSpPr>
          <p:cNvPr id="9" name="Content Placeholder 2">
            <a:extLst>
              <a:ext uri="{FF2B5EF4-FFF2-40B4-BE49-F238E27FC236}">
                <a16:creationId xmlns:a16="http://schemas.microsoft.com/office/drawing/2014/main" id="{7FC24768-19BC-A9D7-8732-EE2663401F7B}"/>
              </a:ext>
            </a:extLst>
          </p:cNvPr>
          <p:cNvSpPr txBox="1">
            <a:spLocks/>
          </p:cNvSpPr>
          <p:nvPr/>
        </p:nvSpPr>
        <p:spPr>
          <a:xfrm>
            <a:off x="4682359" y="811924"/>
            <a:ext cx="6693878" cy="5360276"/>
          </a:xfrm>
          <a:prstGeom prst="rect">
            <a:avLst/>
          </a:prstGeom>
        </p:spPr>
        <p:txBody>
          <a:bodyPr lIns="91440" tIns="45720" rIns="91440" bIns="4572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eaLnBrk="0" fontAlgn="base" hangingPunct="0">
              <a:lnSpc>
                <a:spcPct val="100000"/>
              </a:lnSpc>
              <a:spcBef>
                <a:spcPct val="0"/>
              </a:spcBef>
              <a:spcAft>
                <a:spcPct val="0"/>
              </a:spcAft>
              <a:buFontTx/>
              <a:buChar char="•"/>
            </a:pPr>
            <a:r>
              <a:rPr lang="en-US" altLang="en-US" sz="3200">
                <a:latin typeface="Arial"/>
                <a:cs typeface="Arial"/>
              </a:rPr>
              <a:t>Power is not what you have, but what you can mobilize </a:t>
            </a:r>
            <a:r>
              <a:rPr lang="en-US" altLang="en-US" sz="3200" i="1">
                <a:latin typeface="Arial"/>
                <a:cs typeface="Arial"/>
              </a:rPr>
              <a:t>because</a:t>
            </a:r>
            <a:r>
              <a:rPr lang="en-US" altLang="en-US" sz="3200">
                <a:latin typeface="Arial"/>
                <a:cs typeface="Arial"/>
              </a:rPr>
              <a:t> you have working structures. </a:t>
            </a:r>
          </a:p>
          <a:p>
            <a:pPr marL="0" lvl="0" indent="0" eaLnBrk="0" fontAlgn="base" hangingPunct="0">
              <a:lnSpc>
                <a:spcPct val="100000"/>
              </a:lnSpc>
              <a:spcBef>
                <a:spcPct val="0"/>
              </a:spcBef>
              <a:spcAft>
                <a:spcPct val="0"/>
              </a:spcAft>
              <a:buNone/>
            </a:pPr>
            <a:endParaRPr lang="en-US" altLang="en-US" sz="3200">
              <a:latin typeface="Arial" panose="020B0604020202020204" pitchFamily="34" charset="0"/>
            </a:endParaRPr>
          </a:p>
          <a:p>
            <a:pPr marL="0" lvl="0" indent="0" eaLnBrk="0" fontAlgn="base" hangingPunct="0">
              <a:lnSpc>
                <a:spcPct val="100000"/>
              </a:lnSpc>
              <a:spcBef>
                <a:spcPct val="0"/>
              </a:spcBef>
              <a:spcAft>
                <a:spcPct val="0"/>
              </a:spcAft>
              <a:buFontTx/>
              <a:buChar char="•"/>
            </a:pPr>
            <a:r>
              <a:rPr lang="en-US" altLang="en-US" sz="3200">
                <a:latin typeface="Arial"/>
                <a:cs typeface="Arial"/>
              </a:rPr>
              <a:t>Organizing success depends on measurable commitment, not just membership size. </a:t>
            </a:r>
          </a:p>
          <a:p>
            <a:pPr marL="0" indent="0">
              <a:lnSpc>
                <a:spcPct val="100000"/>
              </a:lnSpc>
              <a:spcBef>
                <a:spcPct val="0"/>
              </a:spcBef>
              <a:spcAft>
                <a:spcPct val="0"/>
              </a:spcAft>
              <a:buFontTx/>
              <a:buChar char="•"/>
            </a:pPr>
            <a:endParaRPr lang="en-US" altLang="en-US" sz="3200">
              <a:latin typeface="Arial"/>
              <a:cs typeface="Arial"/>
            </a:endParaRPr>
          </a:p>
          <a:p>
            <a:pPr marL="0" indent="0">
              <a:lnSpc>
                <a:spcPct val="100000"/>
              </a:lnSpc>
              <a:spcBef>
                <a:spcPct val="0"/>
              </a:spcBef>
              <a:spcAft>
                <a:spcPct val="0"/>
              </a:spcAft>
              <a:buFontTx/>
              <a:buChar char="•"/>
            </a:pPr>
            <a:r>
              <a:rPr lang="en-US" altLang="en-US" sz="3200">
                <a:latin typeface="Arial"/>
                <a:cs typeface="Arial"/>
              </a:rPr>
              <a:t>More people = More power</a:t>
            </a:r>
          </a:p>
        </p:txBody>
      </p:sp>
    </p:spTree>
    <p:extLst>
      <p:ext uri="{BB962C8B-B14F-4D97-AF65-F5344CB8AC3E}">
        <p14:creationId xmlns:p14="http://schemas.microsoft.com/office/powerpoint/2010/main" val="2775454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3193" y="2153122"/>
            <a:ext cx="6076180" cy="2220095"/>
          </a:xfrm>
        </p:spPr>
        <p:txBody>
          <a:bodyPr>
            <a:normAutofit/>
          </a:bodyPr>
          <a:lstStyle/>
          <a:p>
            <a:r>
              <a:rPr lang="en-US"/>
              <a:t>Centering Race, Class, and Gender</a:t>
            </a:r>
          </a:p>
        </p:txBody>
      </p:sp>
      <p:sp>
        <p:nvSpPr>
          <p:cNvPr id="5" name="TextBox 4">
            <a:extLst>
              <a:ext uri="{FF2B5EF4-FFF2-40B4-BE49-F238E27FC236}">
                <a16:creationId xmlns:a16="http://schemas.microsoft.com/office/drawing/2014/main" id="{A0071D87-DB3F-F023-D5BF-15B5BFB5121C}"/>
              </a:ext>
            </a:extLst>
          </p:cNvPr>
          <p:cNvSpPr txBox="1"/>
          <p:nvPr/>
        </p:nvSpPr>
        <p:spPr>
          <a:xfrm>
            <a:off x="3715041" y="4476600"/>
            <a:ext cx="393137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Ben</a:t>
            </a:r>
          </a:p>
        </p:txBody>
      </p:sp>
    </p:spTree>
    <p:extLst>
      <p:ext uri="{BB962C8B-B14F-4D97-AF65-F5344CB8AC3E}">
        <p14:creationId xmlns:p14="http://schemas.microsoft.com/office/powerpoint/2010/main" val="900209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97452"/>
          </a:xfrm>
        </p:spPr>
        <p:txBody>
          <a:bodyPr>
            <a:normAutofit/>
          </a:bodyPr>
          <a:lstStyle/>
          <a:p>
            <a:pPr algn="ctr"/>
            <a:r>
              <a:rPr lang="en-US" b="1">
                <a:latin typeface="+mn-lt"/>
              </a:rPr>
              <a:t>What type of union builds power? </a:t>
            </a:r>
          </a:p>
        </p:txBody>
      </p:sp>
      <p:sp>
        <p:nvSpPr>
          <p:cNvPr id="3" name="Content Placeholder 2"/>
          <p:cNvSpPr>
            <a:spLocks noGrp="1"/>
          </p:cNvSpPr>
          <p:nvPr>
            <p:ph idx="1"/>
          </p:nvPr>
        </p:nvSpPr>
        <p:spPr>
          <a:xfrm>
            <a:off x="798306" y="954157"/>
            <a:ext cx="5204929" cy="5068956"/>
          </a:xfrm>
        </p:spPr>
        <p:txBody>
          <a:bodyPr>
            <a:normAutofit fontScale="92500" lnSpcReduction="20000"/>
          </a:bodyPr>
          <a:lstStyle/>
          <a:p>
            <a:pPr marL="0" indent="0">
              <a:buNone/>
            </a:pPr>
            <a:r>
              <a:rPr lang="en-US" sz="3999" b="1"/>
              <a:t>Programs</a:t>
            </a:r>
          </a:p>
          <a:p>
            <a:r>
              <a:rPr lang="en-US" sz="3999"/>
              <a:t>Build Presence</a:t>
            </a:r>
          </a:p>
          <a:p>
            <a:r>
              <a:rPr lang="en-US" sz="3999"/>
              <a:t>Episodic</a:t>
            </a:r>
          </a:p>
          <a:p>
            <a:r>
              <a:rPr lang="en-US" sz="3999"/>
              <a:t>Member Recruitment</a:t>
            </a:r>
          </a:p>
          <a:p>
            <a:r>
              <a:rPr lang="en-US" sz="3999"/>
              <a:t>Committee/Program Leaders</a:t>
            </a:r>
          </a:p>
          <a:p>
            <a:r>
              <a:rPr lang="en-US" sz="3999"/>
              <a:t>Low Risk</a:t>
            </a:r>
          </a:p>
          <a:p>
            <a:r>
              <a:rPr lang="en-US" sz="3999"/>
              <a:t>Often Staff Led</a:t>
            </a:r>
          </a:p>
          <a:p>
            <a:r>
              <a:rPr lang="en-US" sz="3999"/>
              <a:t>Power in Policy</a:t>
            </a:r>
          </a:p>
          <a:p>
            <a:endParaRPr lang="en-US"/>
          </a:p>
        </p:txBody>
      </p:sp>
      <p:sp>
        <p:nvSpPr>
          <p:cNvPr id="4" name="Content Placeholder 3"/>
          <p:cNvSpPr>
            <a:spLocks noGrp="1"/>
          </p:cNvSpPr>
          <p:nvPr>
            <p:ph sz="half" idx="4294967295"/>
          </p:nvPr>
        </p:nvSpPr>
        <p:spPr>
          <a:xfrm>
            <a:off x="5614299" y="775253"/>
            <a:ext cx="6574526" cy="5605669"/>
          </a:xfrm>
        </p:spPr>
        <p:txBody>
          <a:bodyPr>
            <a:noAutofit/>
          </a:bodyPr>
          <a:lstStyle/>
          <a:p>
            <a:pPr marL="0" indent="0">
              <a:buNone/>
            </a:pPr>
            <a:r>
              <a:rPr lang="en-US" sz="3599" b="1"/>
              <a:t>Campaigns</a:t>
            </a:r>
          </a:p>
          <a:p>
            <a:r>
              <a:rPr lang="en-US" sz="3599"/>
              <a:t>Public Action and Demands</a:t>
            </a:r>
          </a:p>
          <a:p>
            <a:r>
              <a:rPr lang="en-US" sz="3599"/>
              <a:t>Strategic and Ongoing</a:t>
            </a:r>
          </a:p>
          <a:p>
            <a:r>
              <a:rPr lang="en-US" sz="3599"/>
              <a:t>Continues to Add </a:t>
            </a:r>
          </a:p>
          <a:p>
            <a:pPr lvl="1"/>
            <a:r>
              <a:rPr lang="en-US" sz="3399"/>
              <a:t>Base – Mobilizers - Leaders</a:t>
            </a:r>
          </a:p>
          <a:p>
            <a:pPr lvl="1"/>
            <a:r>
              <a:rPr lang="en-US" sz="3399"/>
              <a:t>Allies – Partners - Coalitions</a:t>
            </a:r>
          </a:p>
          <a:p>
            <a:pPr marL="201108" lvl="1" indent="0">
              <a:buNone/>
            </a:pPr>
            <a:r>
              <a:rPr lang="en-US" sz="3599"/>
              <a:t>Requires Risk</a:t>
            </a:r>
          </a:p>
          <a:p>
            <a:pPr marL="201108" lvl="1" indent="0">
              <a:buNone/>
            </a:pPr>
            <a:r>
              <a:rPr lang="en-US" sz="3599"/>
              <a:t>Supported by Staff</a:t>
            </a:r>
          </a:p>
          <a:p>
            <a:pPr marL="201108" lvl="1" indent="0">
              <a:buNone/>
            </a:pPr>
            <a:r>
              <a:rPr lang="en-US" sz="3599"/>
              <a:t>Leaders Build and Use Power</a:t>
            </a:r>
          </a:p>
        </p:txBody>
      </p:sp>
    </p:spTree>
    <p:extLst>
      <p:ext uri="{BB962C8B-B14F-4D97-AF65-F5344CB8AC3E}">
        <p14:creationId xmlns:p14="http://schemas.microsoft.com/office/powerpoint/2010/main" val="2978739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132" y="0"/>
            <a:ext cx="9782801" cy="716721"/>
          </a:xfrm>
        </p:spPr>
        <p:txBody>
          <a:bodyPr>
            <a:normAutofit/>
          </a:bodyPr>
          <a:lstStyle/>
          <a:p>
            <a:r>
              <a:rPr lang="en-US" sz="4000">
                <a:latin typeface="Calibri" panose="020F0502020204030204" pitchFamily="34" charset="0"/>
                <a:ea typeface="Calibri" panose="020F0502020204030204" pitchFamily="34" charset="0"/>
                <a:cs typeface="Calibri" panose="020F0502020204030204" pitchFamily="34" charset="0"/>
              </a:rPr>
              <a:t>Centering Race, Class, and Gender Justice</a:t>
            </a:r>
          </a:p>
        </p:txBody>
      </p:sp>
      <p:sp>
        <p:nvSpPr>
          <p:cNvPr id="3" name="Content Placeholder 2"/>
          <p:cNvSpPr>
            <a:spLocks noGrp="1"/>
          </p:cNvSpPr>
          <p:nvPr>
            <p:ph idx="1"/>
          </p:nvPr>
        </p:nvSpPr>
        <p:spPr>
          <a:xfrm>
            <a:off x="500131" y="934278"/>
            <a:ext cx="11688693" cy="5347252"/>
          </a:xfrm>
        </p:spPr>
        <p:txBody>
          <a:bodyPr>
            <a:normAutofit lnSpcReduction="10000"/>
          </a:bodyPr>
          <a:lstStyle/>
          <a:p>
            <a:pPr marL="457200" indent="-246063"/>
            <a:r>
              <a:rPr lang="en-US" sz="3999">
                <a:latin typeface="Calibri" panose="020F0502020204030204" pitchFamily="34" charset="0"/>
                <a:ea typeface="Calibri" panose="020F0502020204030204" pitchFamily="34" charset="0"/>
                <a:cs typeface="Calibri" panose="020F0502020204030204" pitchFamily="34" charset="0"/>
              </a:rPr>
              <a:t>Race, class, and gender justice is the systematic fair treatment of people resulting in equitable opportunities and outcomes for all. </a:t>
            </a:r>
          </a:p>
          <a:p>
            <a:endParaRPr lang="en-US" sz="3999">
              <a:latin typeface="Calibri" panose="020F0502020204030204" pitchFamily="34" charset="0"/>
              <a:ea typeface="Calibri" panose="020F0502020204030204" pitchFamily="34" charset="0"/>
              <a:cs typeface="Calibri" panose="020F0502020204030204" pitchFamily="34" charset="0"/>
            </a:endParaRPr>
          </a:p>
          <a:p>
            <a:pPr marL="457200" indent="-246063"/>
            <a:r>
              <a:rPr lang="en-US" sz="3999">
                <a:latin typeface="Calibri" panose="020F0502020204030204" pitchFamily="34" charset="0"/>
                <a:ea typeface="Calibri" panose="020F0502020204030204" pitchFamily="34" charset="0"/>
                <a:cs typeface="Calibri" panose="020F0502020204030204" pitchFamily="34" charset="0"/>
              </a:rPr>
              <a:t>It is not just the absence of discrimination and inequities, but also the presence of </a:t>
            </a:r>
            <a:r>
              <a:rPr lang="en-US" sz="3999" b="1">
                <a:latin typeface="Calibri" panose="020F0502020204030204" pitchFamily="34" charset="0"/>
                <a:ea typeface="Calibri" panose="020F0502020204030204" pitchFamily="34" charset="0"/>
                <a:cs typeface="Calibri" panose="020F0502020204030204" pitchFamily="34" charset="0"/>
              </a:rPr>
              <a:t>deliberate systems and supports to achieve and sustain race, class, and gender equity through proactive and preventative measures.</a:t>
            </a:r>
          </a:p>
          <a:p>
            <a:endParaRPr lang="en-US" b="1"/>
          </a:p>
        </p:txBody>
      </p:sp>
    </p:spTree>
    <p:extLst>
      <p:ext uri="{BB962C8B-B14F-4D97-AF65-F5344CB8AC3E}">
        <p14:creationId xmlns:p14="http://schemas.microsoft.com/office/powerpoint/2010/main" val="3425188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7B4AB-F10B-4E6F-B148-24781C818717}"/>
              </a:ext>
            </a:extLst>
          </p:cNvPr>
          <p:cNvSpPr>
            <a:spLocks noGrp="1"/>
          </p:cNvSpPr>
          <p:nvPr>
            <p:ph type="title"/>
          </p:nvPr>
        </p:nvSpPr>
        <p:spPr>
          <a:xfrm>
            <a:off x="555943" y="411163"/>
            <a:ext cx="9782801" cy="549274"/>
          </a:xfrm>
        </p:spPr>
        <p:txBody>
          <a:bodyPr anchor="b">
            <a:noAutofit/>
          </a:bodyPr>
          <a:lstStyle/>
          <a:p>
            <a:r>
              <a:rPr lang="en-US" sz="4000">
                <a:latin typeface="Calibri"/>
                <a:ea typeface="Calibri"/>
                <a:cs typeface="Calibri"/>
              </a:rPr>
              <a:t>Race, Class, Gender Equity Tools Pg. 99</a:t>
            </a:r>
          </a:p>
        </p:txBody>
      </p:sp>
      <p:sp>
        <p:nvSpPr>
          <p:cNvPr id="3" name="Content Placeholder 2">
            <a:extLst>
              <a:ext uri="{FF2B5EF4-FFF2-40B4-BE49-F238E27FC236}">
                <a16:creationId xmlns:a16="http://schemas.microsoft.com/office/drawing/2014/main" id="{C3ECE8E5-95CE-470B-8E1F-49D1C3197B0A}"/>
              </a:ext>
            </a:extLst>
          </p:cNvPr>
          <p:cNvSpPr>
            <a:spLocks noGrp="1"/>
          </p:cNvSpPr>
          <p:nvPr>
            <p:ph sz="half" idx="1"/>
          </p:nvPr>
        </p:nvSpPr>
        <p:spPr>
          <a:xfrm>
            <a:off x="608546" y="1097755"/>
            <a:ext cx="6432522" cy="5211763"/>
          </a:xfrm>
        </p:spPr>
        <p:txBody>
          <a:bodyPr vert="horz" lIns="91440" tIns="45720" rIns="91440" bIns="45720" rtlCol="0" anchor="t">
            <a:normAutofit/>
          </a:bodyPr>
          <a:lstStyle/>
          <a:p>
            <a:pPr marL="185420" indent="0">
              <a:buNone/>
            </a:pPr>
            <a:r>
              <a:rPr lang="en-US" sz="2400" b="1"/>
              <a:t>What they do:</a:t>
            </a:r>
          </a:p>
          <a:p>
            <a:pPr marL="642620" indent="-456565">
              <a:buFont typeface="Arial" panose="020B0604020202020204" pitchFamily="34" charset="0"/>
              <a:buChar char="•"/>
            </a:pPr>
            <a:r>
              <a:rPr lang="en-US" sz="2400"/>
              <a:t>Proactively seek to both eliminate systemic barriers and advance equity</a:t>
            </a:r>
          </a:p>
          <a:p>
            <a:pPr marL="642620" indent="-456565">
              <a:buFont typeface="Arial" panose="020B0604020202020204" pitchFamily="34" charset="0"/>
              <a:buChar char="•"/>
            </a:pPr>
            <a:r>
              <a:rPr lang="en-US" sz="2400"/>
              <a:t>Identify clear goals, objectives and measurable outcomes</a:t>
            </a:r>
          </a:p>
          <a:p>
            <a:pPr marL="642620" indent="-456565">
              <a:buFont typeface="Arial" panose="020B0604020202020204" pitchFamily="34" charset="0"/>
              <a:buChar char="•"/>
            </a:pPr>
            <a:r>
              <a:rPr lang="en-US" sz="2400"/>
              <a:t>Develop mechanisms for successful implementation</a:t>
            </a:r>
          </a:p>
          <a:p>
            <a:pPr marL="185420" indent="0">
              <a:buNone/>
            </a:pPr>
            <a:r>
              <a:rPr lang="en-US" sz="2400" b="1" i="1"/>
              <a:t>What they are:</a:t>
            </a:r>
          </a:p>
          <a:p>
            <a:pPr marL="642620" indent="-456565">
              <a:buFont typeface="Arial" panose="020B0604020202020204" pitchFamily="34" charset="0"/>
              <a:buChar char="•"/>
            </a:pPr>
            <a:r>
              <a:rPr lang="en-US" sz="2400" i="1"/>
              <a:t>A set of questions used to anticipate, assess, and prevent potential adverse consequences of proposed actions on different race, class, or gender groups.</a:t>
            </a:r>
            <a:endParaRPr lang="en-US" sz="2400"/>
          </a:p>
        </p:txBody>
      </p:sp>
      <p:pic>
        <p:nvPicPr>
          <p:cNvPr id="5" name="Picture 4" descr="Work tools and supplies">
            <a:extLst>
              <a:ext uri="{FF2B5EF4-FFF2-40B4-BE49-F238E27FC236}">
                <a16:creationId xmlns:a16="http://schemas.microsoft.com/office/drawing/2014/main" id="{133BC623-3DB8-1E71-FA74-7CC679869DD4}"/>
              </a:ext>
            </a:extLst>
          </p:cNvPr>
          <p:cNvPicPr>
            <a:picLocks noChangeAspect="1"/>
          </p:cNvPicPr>
          <p:nvPr/>
        </p:nvPicPr>
        <p:blipFill>
          <a:blip r:embed="rId2"/>
          <a:stretch>
            <a:fillRect/>
          </a:stretch>
        </p:blipFill>
        <p:spPr>
          <a:xfrm>
            <a:off x="7156939" y="1589525"/>
            <a:ext cx="4407772" cy="2938514"/>
          </a:xfrm>
          <a:prstGeom prst="rect">
            <a:avLst/>
          </a:prstGeom>
        </p:spPr>
      </p:pic>
    </p:spTree>
    <p:extLst>
      <p:ext uri="{BB962C8B-B14F-4D97-AF65-F5344CB8AC3E}">
        <p14:creationId xmlns:p14="http://schemas.microsoft.com/office/powerpoint/2010/main" val="3244653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D6795-3C76-43EC-81E2-B14CD4BAB7D7}"/>
              </a:ext>
            </a:extLst>
          </p:cNvPr>
          <p:cNvSpPr>
            <a:spLocks noGrp="1"/>
          </p:cNvSpPr>
          <p:nvPr>
            <p:ph type="title"/>
          </p:nvPr>
        </p:nvSpPr>
        <p:spPr>
          <a:xfrm>
            <a:off x="573528" y="65881"/>
            <a:ext cx="9782801" cy="1239837"/>
          </a:xfrm>
        </p:spPr>
        <p:txBody>
          <a:bodyPr anchor="b">
            <a:normAutofit/>
          </a:bodyPr>
          <a:lstStyle/>
          <a:p>
            <a:r>
              <a:rPr lang="en-US">
                <a:latin typeface="Calibri" panose="020F0502020204030204" pitchFamily="34" charset="0"/>
                <a:ea typeface="Calibri" panose="020F0502020204030204" pitchFamily="34" charset="0"/>
                <a:cs typeface="Calibri" panose="020F0502020204030204" pitchFamily="34" charset="0"/>
              </a:rPr>
              <a:t>Key Points about Equity Tool Success</a:t>
            </a:r>
          </a:p>
        </p:txBody>
      </p:sp>
      <p:sp>
        <p:nvSpPr>
          <p:cNvPr id="3" name="Content Placeholder 2">
            <a:extLst>
              <a:ext uri="{FF2B5EF4-FFF2-40B4-BE49-F238E27FC236}">
                <a16:creationId xmlns:a16="http://schemas.microsoft.com/office/drawing/2014/main" id="{14DB9309-655B-49BF-AF0E-572668EAB05B}"/>
              </a:ext>
            </a:extLst>
          </p:cNvPr>
          <p:cNvSpPr>
            <a:spLocks noGrp="1"/>
          </p:cNvSpPr>
          <p:nvPr>
            <p:ph sz="half" idx="1"/>
          </p:nvPr>
        </p:nvSpPr>
        <p:spPr>
          <a:xfrm>
            <a:off x="589764" y="1600200"/>
            <a:ext cx="5818258" cy="4572000"/>
          </a:xfrm>
        </p:spPr>
        <p:txBody>
          <a:bodyPr vert="horz" lIns="91440" tIns="45720" rIns="91440" bIns="45720" rtlCol="0" anchor="t">
            <a:normAutofit/>
          </a:bodyPr>
          <a:lstStyle/>
          <a:p>
            <a:pPr marL="608330" indent="-422275"/>
            <a:r>
              <a:rPr lang="en-US" sz="2400"/>
              <a:t>Buy in from the organization and its leaders</a:t>
            </a:r>
          </a:p>
          <a:p>
            <a:pPr marL="608330" indent="-422275"/>
            <a:r>
              <a:rPr lang="en-US" sz="2400"/>
              <a:t>Routine and ongoing use of the ET</a:t>
            </a:r>
          </a:p>
          <a:p>
            <a:pPr marL="608330" indent="-422275"/>
            <a:r>
              <a:rPr lang="en-US" sz="2400"/>
              <a:t>Data- driven assessment</a:t>
            </a:r>
          </a:p>
          <a:p>
            <a:pPr marL="608330" indent="-422275"/>
            <a:r>
              <a:rPr lang="en-US" sz="2400"/>
              <a:t>A commitment to making changes </a:t>
            </a:r>
          </a:p>
          <a:p>
            <a:pPr marL="608330" indent="-422275"/>
            <a:r>
              <a:rPr lang="en-US" sz="2400"/>
              <a:t>Tenacity – A commitment to overcoming obstacles to making changes</a:t>
            </a:r>
          </a:p>
          <a:p>
            <a:pPr marL="0" indent="0" algn="ctr">
              <a:buNone/>
            </a:pPr>
            <a:r>
              <a:rPr lang="en-US" sz="2400" b="1">
                <a:solidFill>
                  <a:srgbClr val="C00000"/>
                </a:solidFill>
              </a:rPr>
              <a:t>WE HAVE TO DECIDE TO DO THINGS DIFFERENTLY AND STICK WITH IT</a:t>
            </a:r>
          </a:p>
          <a:p>
            <a:pPr marL="185420" indent="0">
              <a:buNone/>
            </a:pPr>
            <a:endParaRPr lang="en-US" sz="2400"/>
          </a:p>
        </p:txBody>
      </p:sp>
      <p:pic>
        <p:nvPicPr>
          <p:cNvPr id="4" name="Picture 3" descr="Work tools and supplies">
            <a:extLst>
              <a:ext uri="{FF2B5EF4-FFF2-40B4-BE49-F238E27FC236}">
                <a16:creationId xmlns:a16="http://schemas.microsoft.com/office/drawing/2014/main" id="{D0ED4460-44A3-6414-B490-A7BD126CEAD9}"/>
              </a:ext>
            </a:extLst>
          </p:cNvPr>
          <p:cNvPicPr>
            <a:picLocks noChangeAspect="1"/>
          </p:cNvPicPr>
          <p:nvPr/>
        </p:nvPicPr>
        <p:blipFill>
          <a:blip r:embed="rId2"/>
          <a:srcRect l="13249" r="16461" b="2"/>
          <a:stretch>
            <a:fillRect/>
          </a:stretch>
        </p:blipFill>
        <p:spPr>
          <a:xfrm>
            <a:off x="6561651" y="1600200"/>
            <a:ext cx="4814586" cy="4572000"/>
          </a:xfrm>
          <a:prstGeom prst="rect">
            <a:avLst/>
          </a:prstGeom>
          <a:noFill/>
        </p:spPr>
      </p:pic>
    </p:spTree>
    <p:extLst>
      <p:ext uri="{BB962C8B-B14F-4D97-AF65-F5344CB8AC3E}">
        <p14:creationId xmlns:p14="http://schemas.microsoft.com/office/powerpoint/2010/main" val="3567499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2352" y="686515"/>
            <a:ext cx="6804608" cy="4486218"/>
          </a:xfrm>
        </p:spPr>
        <p:txBody>
          <a:bodyPr>
            <a:normAutofit fontScale="90000"/>
          </a:bodyPr>
          <a:lstStyle/>
          <a:p>
            <a:br>
              <a:rPr lang="en-US"/>
            </a:br>
            <a:r>
              <a:rPr lang="en-US"/>
              <a:t>TEAM WORK</a:t>
            </a:r>
            <a:br>
              <a:rPr lang="en-US"/>
            </a:br>
            <a:br>
              <a:rPr lang="en-US"/>
            </a:br>
            <a:br>
              <a:rPr lang="en-US"/>
            </a:br>
            <a:r>
              <a:rPr lang="en-US"/>
              <a:t>Review your Problem and Issue charts.</a:t>
            </a:r>
            <a:br>
              <a:rPr lang="en-US"/>
            </a:br>
            <a:br>
              <a:rPr lang="en-US"/>
            </a:br>
            <a:r>
              <a:rPr lang="en-US"/>
              <a:t>What will it take to achieve equity for the people who work in our schools? </a:t>
            </a:r>
          </a:p>
        </p:txBody>
      </p:sp>
      <p:pic>
        <p:nvPicPr>
          <p:cNvPr id="6" name="Picture 5"/>
          <p:cNvPicPr>
            <a:picLocks noChangeAspect="1"/>
          </p:cNvPicPr>
          <p:nvPr/>
        </p:nvPicPr>
        <p:blipFill rotWithShape="1">
          <a:blip r:embed="rId2"/>
          <a:srcRect l="55367" t="47158" r="28485" b="20183"/>
          <a:stretch/>
        </p:blipFill>
        <p:spPr>
          <a:xfrm>
            <a:off x="7508804" y="894"/>
            <a:ext cx="4680021" cy="6310141"/>
          </a:xfrm>
          <a:prstGeom prst="rect">
            <a:avLst/>
          </a:prstGeom>
        </p:spPr>
      </p:pic>
    </p:spTree>
    <p:extLst>
      <p:ext uri="{BB962C8B-B14F-4D97-AF65-F5344CB8AC3E}">
        <p14:creationId xmlns:p14="http://schemas.microsoft.com/office/powerpoint/2010/main" val="338177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536021" y="0"/>
            <a:ext cx="11212031" cy="777401"/>
          </a:xfrm>
          <a:prstGeom prst="rect">
            <a:avLst/>
          </a:prstGeom>
        </p:spPr>
        <p:txBody>
          <a:bodyPr spcFirstLastPara="1" vert="horz" lIns="91416" tIns="45708" rIns="91416" bIns="45708" rtlCol="0" anchor="ctr" anchorCtr="0">
            <a:normAutofit/>
          </a:bodyPr>
          <a:lstStyle/>
          <a:p>
            <a:r>
              <a:rPr lang="en-US" sz="3599">
                <a:solidFill>
                  <a:schemeClr val="tx2"/>
                </a:solidFill>
              </a:rPr>
              <a:t>TEAM WORK  - Return to Your Problem Charts </a:t>
            </a:r>
          </a:p>
        </p:txBody>
      </p:sp>
      <p:graphicFrame>
        <p:nvGraphicFramePr>
          <p:cNvPr id="13" name="Content Placeholder 2">
            <a:extLst>
              <a:ext uri="{FF2B5EF4-FFF2-40B4-BE49-F238E27FC236}">
                <a16:creationId xmlns:a16="http://schemas.microsoft.com/office/drawing/2014/main" id="{DDB94E8D-40F5-B614-5315-DFDC804DC30B}"/>
              </a:ext>
            </a:extLst>
          </p:cNvPr>
          <p:cNvGraphicFramePr>
            <a:graphicFrameLocks noGrp="1"/>
          </p:cNvGraphicFramePr>
          <p:nvPr>
            <p:ph idx="1"/>
            <p:extLst>
              <p:ext uri="{D42A27DB-BD31-4B8C-83A1-F6EECF244321}">
                <p14:modId xmlns:p14="http://schemas.microsoft.com/office/powerpoint/2010/main" val="246386549"/>
              </p:ext>
            </p:extLst>
          </p:nvPr>
        </p:nvGraphicFramePr>
        <p:xfrm>
          <a:off x="-1012352" y="653774"/>
          <a:ext cx="10255302" cy="55335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Content Placeholder 2">
            <a:extLst>
              <a:ext uri="{FF2B5EF4-FFF2-40B4-BE49-F238E27FC236}">
                <a16:creationId xmlns:a16="http://schemas.microsoft.com/office/drawing/2014/main" id="{14DB9309-655B-49BF-AF0E-572668EAB05B}"/>
              </a:ext>
            </a:extLst>
          </p:cNvPr>
          <p:cNvSpPr txBox="1">
            <a:spLocks/>
          </p:cNvSpPr>
          <p:nvPr/>
        </p:nvSpPr>
        <p:spPr>
          <a:xfrm>
            <a:off x="7732643" y="2600960"/>
            <a:ext cx="4336469" cy="3041888"/>
          </a:xfrm>
          <a:prstGeom prst="rect">
            <a:avLst/>
          </a:prstGeom>
        </p:spPr>
        <p:txBody>
          <a:bodyPr vert="horz" lIns="91440" tIns="45720" rIns="91440" bIns="45720" rtlCol="0">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185999" indent="0">
              <a:buNone/>
            </a:pPr>
            <a:r>
              <a:rPr lang="en-US" sz="3599"/>
              <a:t>STEP 1</a:t>
            </a:r>
          </a:p>
          <a:p>
            <a:pPr marL="185999" indent="0">
              <a:buNone/>
            </a:pPr>
            <a:r>
              <a:rPr lang="en-US" sz="3599"/>
              <a:t>For Your Issues ask these 4 Questions </a:t>
            </a:r>
          </a:p>
          <a:p>
            <a:pPr marL="608782" indent="-422783"/>
            <a:endParaRPr lang="en-US" sz="3599">
              <a:cs typeface="Calibri" panose="020F0502020204030204"/>
            </a:endParaRPr>
          </a:p>
        </p:txBody>
      </p:sp>
    </p:spTree>
    <p:extLst>
      <p:ext uri="{BB962C8B-B14F-4D97-AF65-F5344CB8AC3E}">
        <p14:creationId xmlns:p14="http://schemas.microsoft.com/office/powerpoint/2010/main" val="1607740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graphicFrame>
        <p:nvGraphicFramePr>
          <p:cNvPr id="489" name="Google Shape;462;g1468bb3220c_0_88">
            <a:extLst>
              <a:ext uri="{FF2B5EF4-FFF2-40B4-BE49-F238E27FC236}">
                <a16:creationId xmlns:a16="http://schemas.microsoft.com/office/drawing/2014/main" id="{C6FED0E7-7E4A-3353-A423-F03BEC2CA15F}"/>
              </a:ext>
            </a:extLst>
          </p:cNvPr>
          <p:cNvGraphicFramePr/>
          <p:nvPr>
            <p:extLst>
              <p:ext uri="{D42A27DB-BD31-4B8C-83A1-F6EECF244321}">
                <p14:modId xmlns:p14="http://schemas.microsoft.com/office/powerpoint/2010/main" val="338595499"/>
              </p:ext>
            </p:extLst>
          </p:nvPr>
        </p:nvGraphicFramePr>
        <p:xfrm>
          <a:off x="4253948" y="218661"/>
          <a:ext cx="7732643" cy="6070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3" name="Google Shape;461;g1468bb3220c_0_88">
            <a:extLst>
              <a:ext uri="{FF2B5EF4-FFF2-40B4-BE49-F238E27FC236}">
                <a16:creationId xmlns:a16="http://schemas.microsoft.com/office/drawing/2014/main" id="{F82A0B9C-D42C-D1F8-BB41-3C64947E0702}"/>
              </a:ext>
            </a:extLst>
          </p:cNvPr>
          <p:cNvSpPr txBox="1">
            <a:spLocks/>
          </p:cNvSpPr>
          <p:nvPr/>
        </p:nvSpPr>
        <p:spPr>
          <a:xfrm>
            <a:off x="754682" y="218660"/>
            <a:ext cx="3161335" cy="6639339"/>
          </a:xfrm>
          <a:prstGeom prst="rect">
            <a:avLst/>
          </a:prstGeom>
        </p:spPr>
        <p:txBody>
          <a:bodyPr spcFirstLastPara="1" vert="horz" lIns="91416" tIns="45708" rIns="91416" bIns="45708" rtlCol="0" anchor="ctr" anchorCtr="0">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3550">
                <a:solidFill>
                  <a:schemeClr val="tx2"/>
                </a:solidFill>
              </a:rPr>
              <a:t>STEP 2</a:t>
            </a:r>
            <a:br>
              <a:rPr lang="en-US" sz="3550"/>
            </a:br>
            <a:br>
              <a:rPr lang="en-US" sz="3550"/>
            </a:br>
            <a:r>
              <a:rPr lang="en-US" sz="3550">
                <a:solidFill>
                  <a:schemeClr val="tx2"/>
                </a:solidFill>
              </a:rPr>
              <a:t>For each of the answers in step 1, ask these 4 questions.  </a:t>
            </a:r>
          </a:p>
        </p:txBody>
      </p:sp>
    </p:spTree>
    <p:extLst>
      <p:ext uri="{BB962C8B-B14F-4D97-AF65-F5344CB8AC3E}">
        <p14:creationId xmlns:p14="http://schemas.microsoft.com/office/powerpoint/2010/main" val="241599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293422" cy="976164"/>
          </a:xfrm>
        </p:spPr>
        <p:txBody>
          <a:bodyPr>
            <a:normAutofit/>
          </a:bodyPr>
          <a:lstStyle/>
          <a:p>
            <a:r>
              <a:rPr lang="en-US"/>
              <a:t>Key Points</a:t>
            </a:r>
          </a:p>
        </p:txBody>
      </p:sp>
      <p:sp>
        <p:nvSpPr>
          <p:cNvPr id="3" name="Content Placeholder 2"/>
          <p:cNvSpPr>
            <a:spLocks noGrp="1"/>
          </p:cNvSpPr>
          <p:nvPr>
            <p:ph idx="1"/>
          </p:nvPr>
        </p:nvSpPr>
        <p:spPr>
          <a:xfrm>
            <a:off x="4779884" y="482600"/>
            <a:ext cx="6914276" cy="5689600"/>
          </a:xfrm>
        </p:spPr>
        <p:txBody>
          <a:bodyPr>
            <a:noAutofit/>
          </a:bodyPr>
          <a:lstStyle/>
          <a:p>
            <a:r>
              <a:rPr lang="en-US" sz="3200"/>
              <a:t>Intentional campaigns, not programs build power.</a:t>
            </a:r>
          </a:p>
          <a:p>
            <a:r>
              <a:rPr lang="en-US" sz="3200"/>
              <a:t>Centering race, class, and gender justice in our campaigns increases the people engaged, the number of leaders involved, and the amount of resources we have to win the change we want.  </a:t>
            </a:r>
          </a:p>
          <a:p>
            <a:r>
              <a:rPr lang="en-US" sz="3200"/>
              <a:t>Power is only built through people with a shared vision, making public commitments to act, to risk their collective resources, for the meaningful change they want. </a:t>
            </a:r>
          </a:p>
        </p:txBody>
      </p:sp>
      <p:sp>
        <p:nvSpPr>
          <p:cNvPr id="5" name="Text Placeholder 4"/>
          <p:cNvSpPr>
            <a:spLocks noGrp="1"/>
          </p:cNvSpPr>
          <p:nvPr>
            <p:ph type="body" sz="half" idx="2"/>
          </p:nvPr>
        </p:nvSpPr>
        <p:spPr/>
        <p:txBody>
          <a:bodyPr/>
          <a:lstStyle/>
          <a:p>
            <a:endParaRPr lang="en-US"/>
          </a:p>
        </p:txBody>
      </p:sp>
      <p:pic>
        <p:nvPicPr>
          <p:cNvPr id="6" name="Picture 2" descr="https://strunkaccess.com/wp-content/uploads/2024/09/important-2508600_12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9257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274444" y="2767119"/>
            <a:ext cx="4811819" cy="1313409"/>
          </a:xfrm>
        </p:spPr>
        <p:txBody>
          <a:bodyPr vert="horz" lIns="91416" tIns="45708" rIns="91416" bIns="45708" rtlCol="0" anchor="b">
            <a:normAutofit/>
          </a:bodyPr>
          <a:lstStyle/>
          <a:p>
            <a:r>
              <a:rPr lang="en-US" sz="7998">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0" y="903"/>
            <a:ext cx="6094413" cy="6856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2583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8819" y="3081726"/>
            <a:ext cx="8820006" cy="2016501"/>
          </a:xfrm>
        </p:spPr>
        <p:txBody>
          <a:bodyPr>
            <a:normAutofit/>
          </a:bodyPr>
          <a:lstStyle/>
          <a:p>
            <a:r>
              <a:rPr lang="en-US"/>
              <a:t>Demand and Target</a:t>
            </a:r>
            <a:br>
              <a:rPr lang="en-US"/>
            </a:br>
            <a:r>
              <a:rPr lang="en-US" sz="1800"/>
              <a:t>  </a:t>
            </a:r>
            <a:br>
              <a:rPr lang="en-US"/>
            </a:br>
            <a:r>
              <a:rPr lang="en-US" sz="4000"/>
              <a:t>Eric</a:t>
            </a:r>
          </a:p>
        </p:txBody>
      </p:sp>
      <p:sp>
        <p:nvSpPr>
          <p:cNvPr id="3" name="Title 1">
            <a:extLst>
              <a:ext uri="{FF2B5EF4-FFF2-40B4-BE49-F238E27FC236}">
                <a16:creationId xmlns:a16="http://schemas.microsoft.com/office/drawing/2014/main" id="{20786FE4-D825-9BD9-EEBE-AB558D706933}"/>
              </a:ext>
            </a:extLst>
          </p:cNvPr>
          <p:cNvSpPr txBox="1">
            <a:spLocks/>
          </p:cNvSpPr>
          <p:nvPr/>
        </p:nvSpPr>
        <p:spPr>
          <a:xfrm>
            <a:off x="3368819" y="4644125"/>
            <a:ext cx="10055781" cy="145037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endParaRPr lang="en-US" sz="4000"/>
          </a:p>
        </p:txBody>
      </p:sp>
      <p:sp>
        <p:nvSpPr>
          <p:cNvPr id="4" name="Title 1">
            <a:extLst>
              <a:ext uri="{FF2B5EF4-FFF2-40B4-BE49-F238E27FC236}">
                <a16:creationId xmlns:a16="http://schemas.microsoft.com/office/drawing/2014/main" id="{20786FE4-D825-9BD9-EEBE-AB558D706933}"/>
              </a:ext>
            </a:extLst>
          </p:cNvPr>
          <p:cNvSpPr txBox="1">
            <a:spLocks/>
          </p:cNvSpPr>
          <p:nvPr/>
        </p:nvSpPr>
        <p:spPr>
          <a:xfrm>
            <a:off x="3368819" y="3885224"/>
            <a:ext cx="10055781" cy="145037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endParaRPr lang="en-US" sz="4000"/>
          </a:p>
        </p:txBody>
      </p:sp>
    </p:spTree>
    <p:extLst>
      <p:ext uri="{BB962C8B-B14F-4D97-AF65-F5344CB8AC3E}">
        <p14:creationId xmlns:p14="http://schemas.microsoft.com/office/powerpoint/2010/main" val="2546615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roblem Based Learning">
            <a:extLst>
              <a:ext uri="{FF2B5EF4-FFF2-40B4-BE49-F238E27FC236}">
                <a16:creationId xmlns:a16="http://schemas.microsoft.com/office/drawing/2014/main" id="{8DCF4FDB-970C-6E80-08E4-1F509E61B410}"/>
              </a:ext>
            </a:extLst>
          </p:cNvPr>
          <p:cNvPicPr>
            <a:picLocks noChangeAspect="1"/>
          </p:cNvPicPr>
          <p:nvPr/>
        </p:nvPicPr>
        <p:blipFill>
          <a:blip r:embed="rId2"/>
          <a:srcRect l="27710" t="18408" r="27427" b="16548"/>
          <a:stretch>
            <a:fillRect/>
          </a:stretch>
        </p:blipFill>
        <p:spPr>
          <a:xfrm>
            <a:off x="7902241" y="2122165"/>
            <a:ext cx="4315332" cy="4210014"/>
          </a:xfrm>
          <a:prstGeom prst="rect">
            <a:avLst/>
          </a:prstGeom>
        </p:spPr>
      </p:pic>
      <p:sp>
        <p:nvSpPr>
          <p:cNvPr id="2" name="Title 1">
            <a:extLst>
              <a:ext uri="{FF2B5EF4-FFF2-40B4-BE49-F238E27FC236}">
                <a16:creationId xmlns:a16="http://schemas.microsoft.com/office/drawing/2014/main" id="{E883FADE-3D88-804A-5E9D-EE92D4D6297C}"/>
              </a:ext>
            </a:extLst>
          </p:cNvPr>
          <p:cNvSpPr>
            <a:spLocks noGrp="1"/>
          </p:cNvSpPr>
          <p:nvPr>
            <p:ph type="title"/>
          </p:nvPr>
        </p:nvSpPr>
        <p:spPr>
          <a:xfrm>
            <a:off x="902222" y="165454"/>
            <a:ext cx="9782801" cy="1239837"/>
          </a:xfrm>
        </p:spPr>
        <p:txBody>
          <a:bodyPr>
            <a:normAutofit/>
          </a:bodyPr>
          <a:lstStyle/>
          <a:p>
            <a:r>
              <a:rPr lang="en-US" sz="4800" b="1"/>
              <a:t>REVISITING YOUR ISSUE</a:t>
            </a:r>
            <a:endParaRPr lang="en-US" sz="4800"/>
          </a:p>
        </p:txBody>
      </p:sp>
      <p:sp>
        <p:nvSpPr>
          <p:cNvPr id="3" name="Content Placeholder 2">
            <a:extLst>
              <a:ext uri="{FF2B5EF4-FFF2-40B4-BE49-F238E27FC236}">
                <a16:creationId xmlns:a16="http://schemas.microsoft.com/office/drawing/2014/main" id="{C1C37AF4-6F3E-B658-30B9-C6BAC13AB4A8}"/>
              </a:ext>
            </a:extLst>
          </p:cNvPr>
          <p:cNvSpPr>
            <a:spLocks noGrp="1"/>
          </p:cNvSpPr>
          <p:nvPr>
            <p:ph idx="1"/>
          </p:nvPr>
        </p:nvSpPr>
        <p:spPr>
          <a:xfrm>
            <a:off x="902221" y="1575509"/>
            <a:ext cx="7585727" cy="4572000"/>
          </a:xfrm>
        </p:spPr>
        <p:txBody>
          <a:bodyPr vert="horz" lIns="91440" tIns="45720" rIns="91440" bIns="45720" rtlCol="0" anchor="t">
            <a:normAutofit/>
          </a:bodyPr>
          <a:lstStyle/>
          <a:p>
            <a:pPr marL="0" indent="0">
              <a:buNone/>
            </a:pPr>
            <a:endParaRPr lang="en-US"/>
          </a:p>
          <a:p>
            <a:pPr marL="0" indent="0">
              <a:buNone/>
            </a:pPr>
            <a:r>
              <a:rPr lang="en-US" u="sng"/>
              <a:t>In your local teams determine your </a:t>
            </a:r>
            <a:r>
              <a:rPr lang="en-US" b="1" u="sng"/>
              <a:t>ISSUE...</a:t>
            </a:r>
          </a:p>
          <a:p>
            <a:pPr marL="0" indent="0">
              <a:buNone/>
            </a:pPr>
            <a:endParaRPr lang="en-US"/>
          </a:p>
          <a:p>
            <a:pPr marL="880110" lvl="1" indent="-514350">
              <a:buFont typeface="Courier New" pitchFamily="34" charset="0"/>
              <a:buChar char="o"/>
            </a:pPr>
            <a:r>
              <a:rPr lang="en-US"/>
              <a:t>List the ISSUE at the TOP of the CHART PAPER</a:t>
            </a:r>
            <a:endParaRPr lang="en-US" sz="2800"/>
          </a:p>
          <a:p>
            <a:pPr marL="514350" indent="-514350">
              <a:buAutoNum type="arabicParenR"/>
            </a:pPr>
            <a:endParaRPr lang="en-US"/>
          </a:p>
          <a:p>
            <a:pPr marL="0" indent="0">
              <a:buNone/>
            </a:pPr>
            <a:r>
              <a:rPr lang="en-US" b="1"/>
              <a:t>5 MINUTES</a:t>
            </a:r>
          </a:p>
          <a:p>
            <a:pPr marL="514350" indent="-514350">
              <a:buAutoNum type="arabicParenR"/>
            </a:pPr>
            <a:endParaRPr lang="en-US"/>
          </a:p>
        </p:txBody>
      </p:sp>
    </p:spTree>
    <p:extLst>
      <p:ext uri="{BB962C8B-B14F-4D97-AF65-F5344CB8AC3E}">
        <p14:creationId xmlns:p14="http://schemas.microsoft.com/office/powerpoint/2010/main" val="3209886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73651-4C55-4888-A17A-92FF39CA607F}"/>
              </a:ext>
            </a:extLst>
          </p:cNvPr>
          <p:cNvSpPr>
            <a:spLocks noGrp="1"/>
          </p:cNvSpPr>
          <p:nvPr>
            <p:ph type="title"/>
          </p:nvPr>
        </p:nvSpPr>
        <p:spPr>
          <a:xfrm>
            <a:off x="7857438" y="635674"/>
            <a:ext cx="3689296" cy="1450379"/>
          </a:xfrm>
        </p:spPr>
        <p:txBody>
          <a:bodyPr>
            <a:normAutofit/>
          </a:bodyPr>
          <a:lstStyle/>
          <a:p>
            <a:r>
              <a:rPr lang="en-US"/>
              <a:t>When making a demand …</a:t>
            </a:r>
          </a:p>
        </p:txBody>
      </p:sp>
      <p:pic>
        <p:nvPicPr>
          <p:cNvPr id="4" name="Picture 4" descr="Image result for i demand meme">
            <a:extLst>
              <a:ext uri="{FF2B5EF4-FFF2-40B4-BE49-F238E27FC236}">
                <a16:creationId xmlns:a16="http://schemas.microsoft.com/office/drawing/2014/main" id="{7D0F3C5A-9FD3-4477-962A-093FA3E473C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3834" y="673349"/>
            <a:ext cx="6908002" cy="524793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630099AC-3DFB-4314-925F-2C89B5468557}"/>
              </a:ext>
            </a:extLst>
          </p:cNvPr>
          <p:cNvSpPr>
            <a:spLocks noGrp="1"/>
          </p:cNvSpPr>
          <p:nvPr>
            <p:ph idx="1"/>
          </p:nvPr>
        </p:nvSpPr>
        <p:spPr>
          <a:xfrm>
            <a:off x="7857438" y="2199234"/>
            <a:ext cx="3689296" cy="3669224"/>
          </a:xfrm>
        </p:spPr>
        <p:txBody>
          <a:bodyPr vert="horz" lIns="0" tIns="45708" rIns="0" bIns="45708" rtlCol="0" anchor="t">
            <a:normAutofit lnSpcReduction="10000"/>
          </a:bodyPr>
          <a:lstStyle/>
          <a:p>
            <a:pPr marL="200025" lvl="1" indent="0">
              <a:buNone/>
            </a:pPr>
            <a:r>
              <a:rPr lang="en-US" sz="2750" b="1">
                <a:ea typeface="+mn-lt"/>
                <a:cs typeface="+mn-lt"/>
              </a:rPr>
              <a:t>A demand is the </a:t>
            </a:r>
            <a:r>
              <a:rPr lang="en-US" sz="2750" b="1" i="1">
                <a:ea typeface="+mn-lt"/>
                <a:cs typeface="+mn-lt"/>
              </a:rPr>
              <a:t>outcome </a:t>
            </a:r>
            <a:r>
              <a:rPr lang="en-US" sz="2750" b="1">
                <a:ea typeface="+mn-lt"/>
                <a:cs typeface="+mn-lt"/>
              </a:rPr>
              <a:t>that </a:t>
            </a:r>
            <a:r>
              <a:rPr lang="en-US" sz="2750" b="1" i="1">
                <a:ea typeface="+mn-lt"/>
                <a:cs typeface="+mn-lt"/>
              </a:rPr>
              <a:t>addresses the issue.</a:t>
            </a:r>
            <a:r>
              <a:rPr lang="en-US" sz="2750" b="1">
                <a:ea typeface="+mn-lt"/>
                <a:cs typeface="+mn-lt"/>
              </a:rPr>
              <a:t> </a:t>
            </a:r>
            <a:endParaRPr lang="en-US" sz="2750" b="1" i="1">
              <a:ea typeface="+mn-lt"/>
              <a:cs typeface="+mn-lt"/>
            </a:endParaRPr>
          </a:p>
          <a:p>
            <a:pPr marL="383425" lvl="1"/>
            <a:endParaRPr lang="en-US" sz="2799" b="1">
              <a:ea typeface="+mn-lt"/>
              <a:cs typeface="+mn-lt"/>
            </a:endParaRPr>
          </a:p>
          <a:p>
            <a:pPr marL="382905" lvl="1" indent="-246380"/>
            <a:r>
              <a:rPr lang="en-US" sz="2799" b="1">
                <a:ea typeface="+mn-lt"/>
                <a:cs typeface="+mn-lt"/>
              </a:rPr>
              <a:t>Measurable</a:t>
            </a:r>
            <a:endParaRPr lang="en-US" sz="2799">
              <a:cs typeface="Calibri"/>
            </a:endParaRPr>
          </a:p>
          <a:p>
            <a:pPr marL="382905" lvl="1" indent="-246380"/>
            <a:r>
              <a:rPr lang="en-US" sz="2799" b="1">
                <a:ea typeface="+mn-lt"/>
                <a:cs typeface="+mn-lt"/>
              </a:rPr>
              <a:t>Achievable</a:t>
            </a:r>
          </a:p>
          <a:p>
            <a:pPr marL="382905" lvl="1" indent="-246380"/>
            <a:endParaRPr lang="en-US" sz="2750" b="1">
              <a:cs typeface="Calibri"/>
            </a:endParaRPr>
          </a:p>
          <a:p>
            <a:pPr marL="136525" lvl="1" indent="0">
              <a:buNone/>
            </a:pPr>
            <a:r>
              <a:rPr lang="en-US" sz="2750" b="1">
                <a:cs typeface="Calibri"/>
              </a:rPr>
              <a:t>You will need pgs. 117 and 120 </a:t>
            </a:r>
          </a:p>
          <a:p>
            <a:pPr marL="0" indent="0">
              <a:buNone/>
            </a:pPr>
            <a:endParaRPr lang="en-US">
              <a:cs typeface="Calibri"/>
            </a:endParaRPr>
          </a:p>
        </p:txBody>
      </p:sp>
    </p:spTree>
    <p:extLst>
      <p:ext uri="{BB962C8B-B14F-4D97-AF65-F5344CB8AC3E}">
        <p14:creationId xmlns:p14="http://schemas.microsoft.com/office/powerpoint/2010/main" val="1607937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47D6C-25B4-4C0F-B4C8-F30DE32816F1}"/>
              </a:ext>
            </a:extLst>
          </p:cNvPr>
          <p:cNvSpPr>
            <a:spLocks noGrp="1"/>
          </p:cNvSpPr>
          <p:nvPr>
            <p:ph type="title"/>
          </p:nvPr>
        </p:nvSpPr>
        <p:spPr>
          <a:xfrm>
            <a:off x="7463479" y="894"/>
            <a:ext cx="3689296" cy="1450379"/>
          </a:xfrm>
        </p:spPr>
        <p:txBody>
          <a:bodyPr>
            <a:normAutofit/>
          </a:bodyPr>
          <a:lstStyle/>
          <a:p>
            <a:r>
              <a:rPr lang="en-US"/>
              <a:t>Targets:</a:t>
            </a:r>
          </a:p>
        </p:txBody>
      </p:sp>
      <p:pic>
        <p:nvPicPr>
          <p:cNvPr id="7" name="Picture 2" descr="Image result for target">
            <a:extLst>
              <a:ext uri="{FF2B5EF4-FFF2-40B4-BE49-F238E27FC236}">
                <a16:creationId xmlns:a16="http://schemas.microsoft.com/office/drawing/2014/main" id="{98400ABC-EBEE-4811-8BB0-EB86531FA0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059" r="-1" b="11029"/>
          <a:stretch/>
        </p:blipFill>
        <p:spPr bwMode="auto">
          <a:xfrm>
            <a:off x="516976" y="1713612"/>
            <a:ext cx="5059345" cy="3871129"/>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9E7D7472-1C52-4E48-BD4C-58B3E005C7EE}"/>
              </a:ext>
            </a:extLst>
          </p:cNvPr>
          <p:cNvSpPr>
            <a:spLocks noGrp="1"/>
          </p:cNvSpPr>
          <p:nvPr>
            <p:ph idx="1"/>
          </p:nvPr>
        </p:nvSpPr>
        <p:spPr>
          <a:xfrm>
            <a:off x="5842378" y="1473603"/>
            <a:ext cx="5908387" cy="3691235"/>
          </a:xfrm>
        </p:spPr>
        <p:txBody>
          <a:bodyPr vert="horz" lIns="0" tIns="45708" rIns="0" bIns="45708" rtlCol="0" anchor="t">
            <a:noAutofit/>
          </a:bodyPr>
          <a:lstStyle/>
          <a:p>
            <a:pPr marL="246380" indent="-246380"/>
            <a:r>
              <a:rPr lang="en-US" sz="3600"/>
              <a:t>A single person:</a:t>
            </a:r>
          </a:p>
          <a:p>
            <a:pPr marL="200025" lvl="1" indent="0">
              <a:buNone/>
            </a:pPr>
            <a:r>
              <a:rPr lang="en-US" sz="3600"/>
              <a:t>- a name, face, &amp; address</a:t>
            </a:r>
            <a:endParaRPr lang="en-US" sz="3600">
              <a:cs typeface="Calibri" panose="020F0502020204030204"/>
            </a:endParaRPr>
          </a:p>
          <a:p>
            <a:pPr marL="246380" indent="-246380"/>
            <a:r>
              <a:rPr lang="en-US" sz="3600">
                <a:cs typeface="Calibri" panose="020F0502020204030204"/>
              </a:rPr>
              <a:t>They have the power to give you what you are demanding</a:t>
            </a:r>
            <a:endParaRPr lang="en-US" sz="3600">
              <a:ea typeface="Calibri"/>
              <a:cs typeface="Calibri" panose="020F0502020204030204"/>
            </a:endParaRPr>
          </a:p>
          <a:p>
            <a:pPr marL="246380" indent="-246380"/>
            <a:r>
              <a:rPr lang="en-US" sz="3600">
                <a:ea typeface="Calibri"/>
                <a:cs typeface="Calibri" panose="020F0502020204030204"/>
              </a:rPr>
              <a:t>If the issue is what is wrong, the target is who can fix the issue.</a:t>
            </a:r>
          </a:p>
          <a:p>
            <a:pPr marL="246380" indent="-246380"/>
            <a:endParaRPr lang="en-US" sz="3600">
              <a:ea typeface="Calibri"/>
              <a:cs typeface="Calibri" panose="020F0502020204030204"/>
            </a:endParaRPr>
          </a:p>
          <a:p>
            <a:pPr marL="246380" indent="-246380"/>
            <a:endParaRPr lang="en-US" sz="3600">
              <a:ea typeface="Calibri"/>
              <a:cs typeface="Calibri" panose="020F0502020204030204"/>
            </a:endParaRPr>
          </a:p>
          <a:p>
            <a:pPr marL="246380" indent="-246380"/>
            <a:endParaRPr lang="en-US" sz="3600">
              <a:ea typeface="Calibri"/>
              <a:cs typeface="Calibri" panose="020F0502020204030204"/>
            </a:endParaRPr>
          </a:p>
        </p:txBody>
      </p:sp>
    </p:spTree>
    <p:extLst>
      <p:ext uri="{BB962C8B-B14F-4D97-AF65-F5344CB8AC3E}">
        <p14:creationId xmlns:p14="http://schemas.microsoft.com/office/powerpoint/2010/main" val="2388196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F926B-14BE-99C2-7860-EF4179C11AD1}"/>
              </a:ext>
            </a:extLst>
          </p:cNvPr>
          <p:cNvSpPr>
            <a:spLocks noGrp="1"/>
          </p:cNvSpPr>
          <p:nvPr>
            <p:ph type="title"/>
          </p:nvPr>
        </p:nvSpPr>
        <p:spPr>
          <a:xfrm>
            <a:off x="690880" y="-2056"/>
            <a:ext cx="9552504" cy="1450379"/>
          </a:xfrm>
        </p:spPr>
        <p:txBody>
          <a:bodyPr>
            <a:normAutofit fontScale="90000"/>
          </a:bodyPr>
          <a:lstStyle/>
          <a:p>
            <a:br>
              <a:rPr lang="en-US">
                <a:cs typeface="Calibri Light"/>
              </a:rPr>
            </a:br>
            <a:r>
              <a:rPr lang="en-US" b="1">
                <a:cs typeface="Calibri Light"/>
              </a:rPr>
              <a:t>Issue Work! (Charts) </a:t>
            </a:r>
            <a:br>
              <a:rPr lang="en-US">
                <a:cs typeface="Calibri Light"/>
              </a:rPr>
            </a:br>
            <a:r>
              <a:rPr lang="en-US">
                <a:cs typeface="Calibri Light"/>
              </a:rPr>
              <a:t>Identifying  Demands, and Targets</a:t>
            </a:r>
            <a:endParaRPr lang="en-US"/>
          </a:p>
        </p:txBody>
      </p:sp>
      <p:sp>
        <p:nvSpPr>
          <p:cNvPr id="3" name="Content Placeholder 2">
            <a:extLst>
              <a:ext uri="{FF2B5EF4-FFF2-40B4-BE49-F238E27FC236}">
                <a16:creationId xmlns:a16="http://schemas.microsoft.com/office/drawing/2014/main" id="{0047CCE8-E7FD-AF04-97C4-35D99C46778D}"/>
              </a:ext>
            </a:extLst>
          </p:cNvPr>
          <p:cNvSpPr>
            <a:spLocks noGrp="1"/>
          </p:cNvSpPr>
          <p:nvPr>
            <p:ph idx="1"/>
          </p:nvPr>
        </p:nvSpPr>
        <p:spPr>
          <a:xfrm>
            <a:off x="690880" y="1537439"/>
            <a:ext cx="7605139" cy="4438149"/>
          </a:xfrm>
        </p:spPr>
        <p:txBody>
          <a:bodyPr vert="horz" lIns="0" tIns="45708" rIns="0" bIns="45708" rtlCol="0" anchor="t">
            <a:noAutofit/>
          </a:bodyPr>
          <a:lstStyle/>
          <a:p>
            <a:pPr marL="0" indent="0">
              <a:buNone/>
            </a:pPr>
            <a:r>
              <a:rPr lang="en-US" sz="2550">
                <a:ea typeface="Calibri"/>
                <a:cs typeface="Calibri"/>
              </a:rPr>
              <a:t>Return to your chart groups and revisit your issue(s)</a:t>
            </a:r>
          </a:p>
          <a:p>
            <a:pPr marL="474838" lvl="2" indent="0">
              <a:buNone/>
            </a:pPr>
            <a:endParaRPr lang="en-US" sz="1899" i="1">
              <a:ea typeface="Calibri"/>
              <a:cs typeface="Calibri"/>
            </a:endParaRPr>
          </a:p>
          <a:p>
            <a:pPr marL="565785" lvl="2" indent="-246380">
              <a:buFont typeface="Arial" panose="020F0502020204030204" pitchFamily="34" charset="0"/>
              <a:buChar char="•"/>
            </a:pPr>
            <a:r>
              <a:rPr lang="en-US" sz="2850">
                <a:cs typeface="Calibri"/>
              </a:rPr>
              <a:t>Demand</a:t>
            </a:r>
            <a:endParaRPr lang="en-US" sz="1850">
              <a:cs typeface="Calibri"/>
            </a:endParaRPr>
          </a:p>
          <a:p>
            <a:pPr marL="685165" lvl="3" indent="0">
              <a:buNone/>
            </a:pPr>
            <a:r>
              <a:rPr lang="en-US" sz="1850" i="1">
                <a:cs typeface="Calibri"/>
              </a:rPr>
              <a:t>What</a:t>
            </a:r>
            <a:r>
              <a:rPr lang="en-US" sz="1850" i="1">
                <a:ea typeface="+mn-lt"/>
                <a:cs typeface="+mn-lt"/>
              </a:rPr>
              <a:t> do you want to win to solve your issue?</a:t>
            </a:r>
            <a:endParaRPr lang="en-US" sz="1850">
              <a:ea typeface="+mn-lt"/>
              <a:cs typeface="+mn-lt"/>
            </a:endParaRPr>
          </a:p>
          <a:p>
            <a:pPr marL="566250" lvl="2">
              <a:buNone/>
            </a:pPr>
            <a:endParaRPr lang="en-US" sz="1899" i="1">
              <a:cs typeface="Calibri"/>
            </a:endParaRPr>
          </a:p>
          <a:p>
            <a:pPr marL="565785" lvl="2" indent="-246380">
              <a:buFont typeface="Arial" panose="020F0502020204030204" pitchFamily="34" charset="0"/>
              <a:buChar char="•"/>
            </a:pPr>
            <a:r>
              <a:rPr lang="en-US" sz="2850">
                <a:cs typeface="Calibri"/>
              </a:rPr>
              <a:t>Target</a:t>
            </a:r>
            <a:endParaRPr lang="en-US" sz="1850">
              <a:cs typeface="Calibri"/>
            </a:endParaRPr>
          </a:p>
          <a:p>
            <a:pPr marL="685165" lvl="3" indent="0">
              <a:buNone/>
            </a:pPr>
            <a:r>
              <a:rPr lang="en-US" sz="1850" i="1">
                <a:cs typeface="Calibri"/>
              </a:rPr>
              <a:t>Who has the power to give you your demand?</a:t>
            </a:r>
            <a:endParaRPr lang="en-US" sz="1850" i="1">
              <a:ea typeface="Calibri"/>
              <a:cs typeface="Calibri"/>
            </a:endParaRPr>
          </a:p>
          <a:p>
            <a:pPr marL="685165" lvl="3" indent="0">
              <a:buNone/>
            </a:pPr>
            <a:r>
              <a:rPr lang="en-US" sz="1850" i="1">
                <a:cs typeface="Calibri"/>
              </a:rPr>
              <a:t>Who can influence this target?</a:t>
            </a:r>
            <a:endParaRPr lang="en-US" sz="1850" i="1">
              <a:ea typeface="Calibri"/>
              <a:cs typeface="Calibri"/>
            </a:endParaRPr>
          </a:p>
          <a:p>
            <a:pPr>
              <a:buFont typeface="Arial" panose="020F0502020204030204" pitchFamily="34" charset="0"/>
              <a:buChar char="•"/>
            </a:pPr>
            <a:endParaRPr lang="en-US" sz="3499">
              <a:cs typeface="Calibri"/>
            </a:endParaRPr>
          </a:p>
          <a:p>
            <a:pPr>
              <a:buFont typeface="Arial" panose="020F0502020204030204" pitchFamily="34" charset="0"/>
              <a:buChar char="•"/>
            </a:pPr>
            <a:endParaRPr lang="en-US" sz="3499">
              <a:cs typeface="Calibri"/>
            </a:endParaRPr>
          </a:p>
          <a:p>
            <a:pPr marL="0" indent="0">
              <a:buNone/>
            </a:pPr>
            <a:endParaRPr lang="en-US" sz="3499">
              <a:cs typeface="Calibri"/>
            </a:endParaRPr>
          </a:p>
          <a:p>
            <a:pPr marL="0" indent="0">
              <a:buNone/>
            </a:pPr>
            <a:endParaRPr lang="en-US" sz="3499">
              <a:cs typeface="Calibri"/>
            </a:endParaRPr>
          </a:p>
        </p:txBody>
      </p:sp>
      <p:pic>
        <p:nvPicPr>
          <p:cNvPr id="5" name="Picture 5" descr="Diagram&#10;&#10;Description automatically generated">
            <a:extLst>
              <a:ext uri="{FF2B5EF4-FFF2-40B4-BE49-F238E27FC236}">
                <a16:creationId xmlns:a16="http://schemas.microsoft.com/office/drawing/2014/main" id="{821887F0-9936-D28E-96BE-66DEAF6091F3}"/>
              </a:ext>
            </a:extLst>
          </p:cNvPr>
          <p:cNvPicPr>
            <a:picLocks noChangeAspect="1"/>
          </p:cNvPicPr>
          <p:nvPr/>
        </p:nvPicPr>
        <p:blipFill>
          <a:blip r:embed="rId2"/>
          <a:stretch>
            <a:fillRect/>
          </a:stretch>
        </p:blipFill>
        <p:spPr>
          <a:xfrm>
            <a:off x="6818124" y="2250688"/>
            <a:ext cx="4420829" cy="3808808"/>
          </a:xfrm>
          <a:prstGeom prst="rect">
            <a:avLst/>
          </a:prstGeom>
        </p:spPr>
      </p:pic>
    </p:spTree>
    <p:extLst>
      <p:ext uri="{BB962C8B-B14F-4D97-AF65-F5344CB8AC3E}">
        <p14:creationId xmlns:p14="http://schemas.microsoft.com/office/powerpoint/2010/main" val="3848363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754682" y="218660"/>
            <a:ext cx="3161335" cy="6639339"/>
          </a:xfrm>
          <a:prstGeom prst="rect">
            <a:avLst/>
          </a:prstGeom>
        </p:spPr>
        <p:txBody>
          <a:bodyPr spcFirstLastPara="1" vert="horz" lIns="91416" tIns="45708" rIns="91416" bIns="45708" rtlCol="0" anchor="ctr" anchorCtr="0">
            <a:normAutofit/>
          </a:bodyPr>
          <a:lstStyle/>
          <a:p>
            <a:br>
              <a:rPr lang="en-US" sz="3550"/>
            </a:br>
            <a:br>
              <a:rPr lang="en-US" sz="3550"/>
            </a:br>
            <a:r>
              <a:rPr lang="en-US" sz="3550"/>
              <a:t>A</a:t>
            </a:r>
            <a:r>
              <a:rPr lang="en-US" sz="3550">
                <a:solidFill>
                  <a:schemeClr val="tx2"/>
                </a:solidFill>
              </a:rPr>
              <a:t>sk these 4 Race and Equity Tool questions of your Target and Demand.  </a:t>
            </a:r>
          </a:p>
        </p:txBody>
      </p:sp>
      <p:graphicFrame>
        <p:nvGraphicFramePr>
          <p:cNvPr id="489" name="Google Shape;462;g1468bb3220c_0_88">
            <a:extLst>
              <a:ext uri="{FF2B5EF4-FFF2-40B4-BE49-F238E27FC236}">
                <a16:creationId xmlns:a16="http://schemas.microsoft.com/office/drawing/2014/main" id="{C6FED0E7-7E4A-3353-A423-F03BEC2CA15F}"/>
              </a:ext>
            </a:extLst>
          </p:cNvPr>
          <p:cNvGraphicFramePr/>
          <p:nvPr>
            <p:extLst>
              <p:ext uri="{D42A27DB-BD31-4B8C-83A1-F6EECF244321}">
                <p14:modId xmlns:p14="http://schemas.microsoft.com/office/powerpoint/2010/main" val="1018481072"/>
              </p:ext>
            </p:extLst>
          </p:nvPr>
        </p:nvGraphicFramePr>
        <p:xfrm>
          <a:off x="4253948" y="218661"/>
          <a:ext cx="7732643" cy="6070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0956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p:txBody>
          <a:bodyPr vert="horz" lIns="0" tIns="45708" rIns="0" bIns="45708" rtlCol="0" anchor="t">
            <a:noAutofit/>
          </a:bodyPr>
          <a:lstStyle/>
          <a:p>
            <a:pPr>
              <a:buFont typeface="Arial" panose="020F0502020204030204" pitchFamily="34" charset="0"/>
              <a:buChar char="•"/>
            </a:pPr>
            <a:r>
              <a:rPr lang="en-US" sz="3799">
                <a:ea typeface="+mn-lt"/>
                <a:cs typeface="+mn-lt"/>
              </a:rPr>
              <a:t>A well thought out campaign has a</a:t>
            </a:r>
            <a:r>
              <a:rPr lang="en-US" sz="3799">
                <a:cs typeface="Calibri"/>
              </a:rPr>
              <a:t> strong issue, with an identifiable target and a strategic demand.</a:t>
            </a:r>
          </a:p>
          <a:p>
            <a:pPr>
              <a:buFont typeface="Arial" panose="020F0502020204030204" pitchFamily="34" charset="0"/>
              <a:buChar char="•"/>
            </a:pPr>
            <a:r>
              <a:rPr lang="en-US" sz="3799">
                <a:cs typeface="Calibri"/>
              </a:rPr>
              <a:t>A target is a specific person!</a:t>
            </a:r>
          </a:p>
          <a:p>
            <a:pPr>
              <a:buFont typeface="Arial" panose="020F0502020204030204" pitchFamily="34" charset="0"/>
              <a:buChar char="•"/>
            </a:pPr>
            <a:r>
              <a:rPr lang="en-US" sz="3799"/>
              <a:t>We don’t choose the issues! We identify the issues from talking to members!</a:t>
            </a:r>
            <a:endParaRPr lang="en-US" sz="3799">
              <a:cs typeface="Calibri"/>
            </a:endParaRPr>
          </a:p>
          <a:p>
            <a:endParaRPr lang="en-US" sz="3999">
              <a:cs typeface="Calibri"/>
            </a:endParaRPr>
          </a:p>
          <a:p>
            <a:endParaRPr lang="en-US" sz="3999">
              <a:cs typeface="Calibri"/>
            </a:endParaRPr>
          </a:p>
          <a:p>
            <a:pPr marL="0" indent="0">
              <a:buNone/>
            </a:pPr>
            <a:endParaRPr lang="en-US" sz="3999">
              <a:cs typeface="Calibri"/>
            </a:endParaRPr>
          </a:p>
          <a:p>
            <a:endParaRPr lang="en-US" sz="3599">
              <a:cs typeface="Calibri"/>
            </a:endParaRPr>
          </a:p>
        </p:txBody>
      </p:sp>
      <p:sp>
        <p:nvSpPr>
          <p:cNvPr id="4" name="Text Placeholder 3"/>
          <p:cNvSpPr>
            <a:spLocks noGrp="1"/>
          </p:cNvSpPr>
          <p:nvPr>
            <p:ph type="body" sz="half" idx="2"/>
          </p:nvPr>
        </p:nvSpPr>
        <p:spPr/>
        <p:txBody>
          <a:bodyPr/>
          <a:lstStyle/>
          <a:p>
            <a:endParaRPr lang="en-US"/>
          </a:p>
        </p:txBody>
      </p:sp>
      <p:pic>
        <p:nvPicPr>
          <p:cNvPr id="6" name="Picture 2" descr="https://strunkaccess.com/wp-content/uploads/2024/09/important-2508600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3638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8819" y="3081726"/>
            <a:ext cx="8820006" cy="1447065"/>
          </a:xfrm>
        </p:spPr>
        <p:txBody>
          <a:bodyPr>
            <a:normAutofit/>
          </a:bodyPr>
          <a:lstStyle/>
          <a:p>
            <a:r>
              <a:rPr lang="en-US"/>
              <a:t>Tactics and Escalation</a:t>
            </a:r>
          </a:p>
        </p:txBody>
      </p:sp>
      <p:sp>
        <p:nvSpPr>
          <p:cNvPr id="3" name="Title 1">
            <a:extLst>
              <a:ext uri="{FF2B5EF4-FFF2-40B4-BE49-F238E27FC236}">
                <a16:creationId xmlns:a16="http://schemas.microsoft.com/office/drawing/2014/main" id="{20786FE4-D825-9BD9-EEBE-AB558D706933}"/>
              </a:ext>
            </a:extLst>
          </p:cNvPr>
          <p:cNvSpPr txBox="1">
            <a:spLocks/>
          </p:cNvSpPr>
          <p:nvPr/>
        </p:nvSpPr>
        <p:spPr>
          <a:xfrm>
            <a:off x="3368819" y="4644125"/>
            <a:ext cx="10055781" cy="145037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endParaRPr lang="en-US" sz="4000"/>
          </a:p>
        </p:txBody>
      </p:sp>
      <p:sp>
        <p:nvSpPr>
          <p:cNvPr id="4" name="Title 1">
            <a:extLst>
              <a:ext uri="{FF2B5EF4-FFF2-40B4-BE49-F238E27FC236}">
                <a16:creationId xmlns:a16="http://schemas.microsoft.com/office/drawing/2014/main" id="{20786FE4-D825-9BD9-EEBE-AB558D706933}"/>
              </a:ext>
            </a:extLst>
          </p:cNvPr>
          <p:cNvSpPr txBox="1">
            <a:spLocks/>
          </p:cNvSpPr>
          <p:nvPr/>
        </p:nvSpPr>
        <p:spPr>
          <a:xfrm>
            <a:off x="3368819" y="3885224"/>
            <a:ext cx="10055781" cy="145037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r>
              <a:rPr lang="en-US" sz="4000">
                <a:cs typeface="Calibri Light"/>
              </a:rPr>
              <a:t>Eric</a:t>
            </a:r>
            <a:endParaRPr lang="en-US" sz="4000"/>
          </a:p>
        </p:txBody>
      </p:sp>
    </p:spTree>
    <p:extLst>
      <p:ext uri="{BB962C8B-B14F-4D97-AF65-F5344CB8AC3E}">
        <p14:creationId xmlns:p14="http://schemas.microsoft.com/office/powerpoint/2010/main" val="1499807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32597" y="407415"/>
            <a:ext cx="9287612" cy="6023812"/>
          </a:xfrm>
          <a:prstGeom prst="rect">
            <a:avLst/>
          </a:prstGeom>
        </p:spPr>
      </p:pic>
      <p:sp>
        <p:nvSpPr>
          <p:cNvPr id="4" name="Rectangle 3">
            <a:extLst>
              <a:ext uri="{FF2B5EF4-FFF2-40B4-BE49-F238E27FC236}">
                <a16:creationId xmlns:a16="http://schemas.microsoft.com/office/drawing/2014/main" id="{D352982C-B956-4A2C-9AEB-BB93D7B20EE6}"/>
              </a:ext>
            </a:extLst>
          </p:cNvPr>
          <p:cNvSpPr/>
          <p:nvPr/>
        </p:nvSpPr>
        <p:spPr>
          <a:xfrm>
            <a:off x="8667026" y="1714304"/>
            <a:ext cx="1937710" cy="4375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99" b="1">
                <a:solidFill>
                  <a:schemeClr val="tx1"/>
                </a:solidFill>
              </a:rPr>
              <a:t>WIN</a:t>
            </a:r>
          </a:p>
        </p:txBody>
      </p:sp>
      <p:sp>
        <p:nvSpPr>
          <p:cNvPr id="5" name="Title 4">
            <a:extLst>
              <a:ext uri="{FF2B5EF4-FFF2-40B4-BE49-F238E27FC236}">
                <a16:creationId xmlns:a16="http://schemas.microsoft.com/office/drawing/2014/main" id="{B6B7529F-5606-4A4D-9B6B-AC577B2F4585}"/>
              </a:ext>
            </a:extLst>
          </p:cNvPr>
          <p:cNvSpPr>
            <a:spLocks noGrp="1"/>
          </p:cNvSpPr>
          <p:nvPr>
            <p:ph type="title" idx="4294967295"/>
          </p:nvPr>
        </p:nvSpPr>
        <p:spPr>
          <a:xfrm rot="16200000">
            <a:off x="-1505533" y="2930438"/>
            <a:ext cx="5378163" cy="969710"/>
          </a:xfrm>
        </p:spPr>
        <p:txBody>
          <a:bodyPr>
            <a:normAutofit/>
          </a:bodyPr>
          <a:lstStyle/>
          <a:p>
            <a:r>
              <a:rPr lang="en-US" b="1"/>
              <a:t>Structure of a Campaign</a:t>
            </a:r>
          </a:p>
        </p:txBody>
      </p:sp>
    </p:spTree>
    <p:extLst>
      <p:ext uri="{BB962C8B-B14F-4D97-AF65-F5344CB8AC3E}">
        <p14:creationId xmlns:p14="http://schemas.microsoft.com/office/powerpoint/2010/main" val="1679163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D5FFD-7072-40C6-BF72-64DD29C81EBF}"/>
              </a:ext>
            </a:extLst>
          </p:cNvPr>
          <p:cNvSpPr>
            <a:spLocks noGrp="1"/>
          </p:cNvSpPr>
          <p:nvPr>
            <p:ph type="title"/>
          </p:nvPr>
        </p:nvSpPr>
        <p:spPr>
          <a:xfrm>
            <a:off x="712954" y="105136"/>
            <a:ext cx="5052938" cy="2244257"/>
          </a:xfrm>
          <a:solidFill>
            <a:schemeClr val="bg1"/>
          </a:solidFill>
        </p:spPr>
        <p:txBody>
          <a:bodyPr vert="horz" lIns="91416" tIns="45708" rIns="91416" bIns="45708" rtlCol="0" anchor="b">
            <a:normAutofit/>
          </a:bodyPr>
          <a:lstStyle/>
          <a:p>
            <a:r>
              <a:rPr lang="en-US" sz="7998">
                <a:solidFill>
                  <a:schemeClr val="tx1">
                    <a:lumMod val="85000"/>
                    <a:lumOff val="15000"/>
                  </a:schemeClr>
                </a:solidFill>
                <a:cs typeface="Calibri Light"/>
              </a:rPr>
              <a:t>Tactics</a:t>
            </a:r>
          </a:p>
        </p:txBody>
      </p:sp>
      <p:sp>
        <p:nvSpPr>
          <p:cNvPr id="6" name="TextBox 5">
            <a:extLst>
              <a:ext uri="{FF2B5EF4-FFF2-40B4-BE49-F238E27FC236}">
                <a16:creationId xmlns:a16="http://schemas.microsoft.com/office/drawing/2014/main" id="{4EE745EB-1E1F-42FB-AA6C-3A69DFADC19B}"/>
              </a:ext>
            </a:extLst>
          </p:cNvPr>
          <p:cNvSpPr txBox="1"/>
          <p:nvPr/>
        </p:nvSpPr>
        <p:spPr>
          <a:xfrm>
            <a:off x="4614199" y="2099117"/>
            <a:ext cx="7384158" cy="3046195"/>
          </a:xfrm>
          <a:prstGeom prst="rect">
            <a:avLst/>
          </a:prstGeom>
          <a:solidFill>
            <a:schemeClr val="bg1"/>
          </a:solidFill>
        </p:spPr>
        <p:txBody>
          <a:bodyPr wrap="square" lIns="91416" tIns="45708" rIns="91416" bIns="45708" rtlCol="0" anchor="t">
            <a:spAutoFit/>
          </a:bodyPr>
          <a:lstStyle/>
          <a:p>
            <a:endParaRPr lang="en-US" sz="2399"/>
          </a:p>
          <a:p>
            <a:endParaRPr lang="en-US" sz="2399"/>
          </a:p>
          <a:p>
            <a:r>
              <a:rPr lang="en-US" sz="3599" b="1" u="sng"/>
              <a:t>Tactic</a:t>
            </a:r>
            <a:r>
              <a:rPr lang="en-US" sz="3599"/>
              <a:t> – Actions you take as a part of an escalation plan that increases pressure on your target to try to win your demand. </a:t>
            </a:r>
            <a:endParaRPr lang="en-US" sz="3599">
              <a:cs typeface="Calibri"/>
            </a:endParaRPr>
          </a:p>
        </p:txBody>
      </p:sp>
      <p:pic>
        <p:nvPicPr>
          <p:cNvPr id="1026" name="Picture 2" descr="Image result for gps map">
            <a:extLst>
              <a:ext uri="{FF2B5EF4-FFF2-40B4-BE49-F238E27FC236}">
                <a16:creationId xmlns:a16="http://schemas.microsoft.com/office/drawing/2014/main" id="{9C890F9A-1CEE-44EA-A95F-E6AA26313C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630" y="2796443"/>
            <a:ext cx="3099623" cy="3111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7824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1">
            <a:extLst>
              <a:ext uri="{FF2B5EF4-FFF2-40B4-BE49-F238E27FC236}">
                <a16:creationId xmlns:a16="http://schemas.microsoft.com/office/drawing/2014/main" id="{D3006D9D-5622-4824-A55C-3E151695E834}"/>
              </a:ext>
            </a:extLst>
          </p:cNvPr>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rot="394768">
            <a:off x="1157292" y="1217943"/>
            <a:ext cx="11185475" cy="621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nvGrpSpPr>
          <p:cNvPr id="25601" name="Group 1"/>
          <p:cNvGrpSpPr>
            <a:grpSpLocks/>
          </p:cNvGrpSpPr>
          <p:nvPr/>
        </p:nvGrpSpPr>
        <p:grpSpPr bwMode="auto">
          <a:xfrm>
            <a:off x="1809279" y="2036332"/>
            <a:ext cx="892736" cy="892736"/>
            <a:chOff x="0" y="0"/>
            <a:chExt cx="800" cy="800"/>
          </a:xfrm>
        </p:grpSpPr>
        <p:sp>
          <p:nvSpPr>
            <p:cNvPr id="25602" name="Oval 2"/>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25603" name="Rectangle 3"/>
            <p:cNvSpPr>
              <a:spLocks/>
            </p:cNvSpPr>
            <p:nvPr/>
          </p:nvSpPr>
          <p:spPr bwMode="auto">
            <a:xfrm>
              <a:off x="217" y="154"/>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5">
                  <a:solidFill>
                    <a:srgbClr val="FFFFFF"/>
                  </a:solidFill>
                  <a:latin typeface="Helvetica Light" charset="0"/>
                  <a:ea typeface="ＭＳ Ｐゴシック" charset="0"/>
                  <a:cs typeface="Helvetica Light" charset="0"/>
                  <a:sym typeface="Helvetica Light" charset="0"/>
                </a:rPr>
                <a:t>1.</a:t>
              </a:r>
            </a:p>
          </p:txBody>
        </p:sp>
      </p:grpSp>
      <p:grpSp>
        <p:nvGrpSpPr>
          <p:cNvPr id="25605" name="Group 5"/>
          <p:cNvGrpSpPr>
            <a:grpSpLocks/>
          </p:cNvGrpSpPr>
          <p:nvPr/>
        </p:nvGrpSpPr>
        <p:grpSpPr bwMode="auto">
          <a:xfrm>
            <a:off x="4289091" y="1050209"/>
            <a:ext cx="6033123" cy="3008630"/>
            <a:chOff x="0" y="0"/>
            <a:chExt cx="2440" cy="1120"/>
          </a:xfrm>
        </p:grpSpPr>
        <p:sp>
          <p:nvSpPr>
            <p:cNvPr id="25606" name="Line 6"/>
            <p:cNvSpPr>
              <a:spLocks noChangeShapeType="1"/>
            </p:cNvSpPr>
            <p:nvPr/>
          </p:nvSpPr>
          <p:spPr bwMode="auto">
            <a:xfrm rot="10800000" flipH="1">
              <a:off x="0" y="672"/>
              <a:ext cx="496" cy="44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7" name="Line 7"/>
            <p:cNvSpPr>
              <a:spLocks noChangeShapeType="1"/>
            </p:cNvSpPr>
            <p:nvPr/>
          </p:nvSpPr>
          <p:spPr bwMode="auto">
            <a:xfrm>
              <a:off x="472" y="672"/>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8" name="Line 8"/>
            <p:cNvSpPr>
              <a:spLocks noChangeShapeType="1"/>
            </p:cNvSpPr>
            <p:nvPr/>
          </p:nvSpPr>
          <p:spPr bwMode="auto">
            <a:xfrm rot="10800000" flipH="1">
              <a:off x="672" y="528"/>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9" name="Line 9"/>
            <p:cNvSpPr>
              <a:spLocks noChangeShapeType="1"/>
            </p:cNvSpPr>
            <p:nvPr/>
          </p:nvSpPr>
          <p:spPr bwMode="auto">
            <a:xfrm>
              <a:off x="960" y="528"/>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10" name="Line 10"/>
            <p:cNvSpPr>
              <a:spLocks noChangeShapeType="1"/>
            </p:cNvSpPr>
            <p:nvPr/>
          </p:nvSpPr>
          <p:spPr bwMode="auto">
            <a:xfrm rot="10800000" flipH="1">
              <a:off x="1144" y="384"/>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11" name="Oval 11"/>
            <p:cNvSpPr>
              <a:spLocks/>
            </p:cNvSpPr>
            <p:nvPr/>
          </p:nvSpPr>
          <p:spPr bwMode="auto">
            <a:xfrm>
              <a:off x="1280" y="0"/>
              <a:ext cx="648" cy="592"/>
            </a:xfrm>
            <a:prstGeom prst="ellipse">
              <a:avLst/>
            </a:prstGeom>
            <a:solidFill>
              <a:srgbClr val="261F6C"/>
            </a:solidFill>
            <a:ln w="25400" cap="flat">
              <a:solidFill>
                <a:srgbClr val="FFFFFF"/>
              </a:solidFill>
              <a:prstDash val="solid"/>
              <a:miter lim="800000"/>
              <a:headEnd type="none" w="med" len="med"/>
              <a:tailEnd type="none" w="med" len="med"/>
            </a:ln>
          </p:spPr>
          <p:txBody>
            <a:bodyPr lIns="0" tIns="0" rIns="0" bIns="0"/>
            <a:lstStyle/>
            <a:p>
              <a:endParaRPr lang="en-US" sz="1266"/>
            </a:p>
          </p:txBody>
        </p:sp>
        <p:sp>
          <p:nvSpPr>
            <p:cNvPr id="25612" name="Rectangle 12"/>
            <p:cNvSpPr>
              <a:spLocks/>
            </p:cNvSpPr>
            <p:nvPr/>
          </p:nvSpPr>
          <p:spPr bwMode="auto">
            <a:xfrm>
              <a:off x="1432" y="180"/>
              <a:ext cx="1008"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r>
                <a:rPr lang="en-US" sz="3599" b="1">
                  <a:solidFill>
                    <a:srgbClr val="FFFFFF"/>
                  </a:solidFill>
                  <a:ea typeface="ＭＳ Ｐゴシック" charset="0"/>
                  <a:cs typeface="Gill Sans" charset="0"/>
                </a:rPr>
                <a:t>Goal</a:t>
              </a:r>
            </a:p>
          </p:txBody>
        </p:sp>
      </p:grpSp>
      <p:sp>
        <p:nvSpPr>
          <p:cNvPr id="25613" name="Rectangle 13"/>
          <p:cNvSpPr>
            <a:spLocks/>
          </p:cNvSpPr>
          <p:nvPr/>
        </p:nvSpPr>
        <p:spPr bwMode="auto">
          <a:xfrm>
            <a:off x="2422278" y="93444"/>
            <a:ext cx="7273674" cy="865397"/>
          </a:xfrm>
          <a:prstGeom prst="rect">
            <a:avLst/>
          </a:prstGeom>
          <a:solidFill>
            <a:srgbClr val="BA164B"/>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pPr algn="ctr"/>
            <a:r>
              <a:rPr lang="en-US" sz="5598" b="1">
                <a:solidFill>
                  <a:srgbClr val="FFFFFF"/>
                </a:solidFill>
                <a:latin typeface="Helvetica"/>
                <a:ea typeface="ＭＳ Ｐゴシック"/>
                <a:cs typeface="Helvetica"/>
                <a:sym typeface="Helvetica" charset="0"/>
              </a:rPr>
              <a:t>A TACTIC SHOULD:</a:t>
            </a:r>
            <a:endParaRPr lang="en-US" sz="5598">
              <a:latin typeface="Helvetica"/>
              <a:ea typeface="ＭＳ Ｐゴシック"/>
              <a:cs typeface="Helvetica"/>
            </a:endParaRPr>
          </a:p>
        </p:txBody>
      </p:sp>
      <p:grpSp>
        <p:nvGrpSpPr>
          <p:cNvPr id="25615" name="Group 15"/>
          <p:cNvGrpSpPr>
            <a:grpSpLocks/>
          </p:cNvGrpSpPr>
          <p:nvPr/>
        </p:nvGrpSpPr>
        <p:grpSpPr bwMode="auto">
          <a:xfrm>
            <a:off x="1800351" y="3571839"/>
            <a:ext cx="892736" cy="892736"/>
            <a:chOff x="0" y="0"/>
            <a:chExt cx="800" cy="800"/>
          </a:xfrm>
        </p:grpSpPr>
        <p:sp>
          <p:nvSpPr>
            <p:cNvPr id="25616" name="Oval 16"/>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25617" name="Rectangle 17"/>
            <p:cNvSpPr>
              <a:spLocks/>
            </p:cNvSpPr>
            <p:nvPr/>
          </p:nvSpPr>
          <p:spPr bwMode="auto">
            <a:xfrm>
              <a:off x="220" y="158"/>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5">
                  <a:solidFill>
                    <a:srgbClr val="FFFFFF"/>
                  </a:solidFill>
                  <a:latin typeface="Helvetica Light" charset="0"/>
                  <a:ea typeface="ＭＳ Ｐゴシック" charset="0"/>
                  <a:cs typeface="Helvetica Light" charset="0"/>
                  <a:sym typeface="Helvetica Light" charset="0"/>
                </a:rPr>
                <a:t>2.</a:t>
              </a:r>
            </a:p>
          </p:txBody>
        </p:sp>
      </p:grpSp>
      <p:pic>
        <p:nvPicPr>
          <p:cNvPr id="25618" name="Picture 18"/>
          <p:cNvPicPr>
            <a:picLocks noChangeAspect="1" noChangeArrowheads="1"/>
          </p:cNvPicPr>
          <p:nvPr/>
        </p:nvPicPr>
        <p:blipFill>
          <a:blip r:embed="rId4"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9198903" y="2844099"/>
            <a:ext cx="1888137" cy="1714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3" name="Picture 2"/>
          <p:cNvPicPr>
            <a:picLocks noChangeAspect="1"/>
          </p:cNvPicPr>
          <p:nvPr/>
        </p:nvPicPr>
        <p:blipFill>
          <a:blip r:embed="rId5"/>
          <a:stretch>
            <a:fillRect/>
          </a:stretch>
        </p:blipFill>
        <p:spPr>
          <a:xfrm>
            <a:off x="1737860" y="4946652"/>
            <a:ext cx="1124848" cy="1124848"/>
          </a:xfrm>
          <a:prstGeom prst="rect">
            <a:avLst/>
          </a:prstGeom>
        </p:spPr>
      </p:pic>
      <p:pic>
        <p:nvPicPr>
          <p:cNvPr id="4" name="Picture 3"/>
          <p:cNvPicPr>
            <a:picLocks noChangeAspect="1"/>
          </p:cNvPicPr>
          <p:nvPr/>
        </p:nvPicPr>
        <p:blipFill>
          <a:blip r:embed="rId6">
            <a:duotone>
              <a:prstClr val="black"/>
              <a:schemeClr val="accent5">
                <a:tint val="45000"/>
                <a:satMod val="400000"/>
              </a:schemeClr>
            </a:duotone>
          </a:blip>
          <a:stretch>
            <a:fillRect/>
          </a:stretch>
        </p:blipFill>
        <p:spPr>
          <a:xfrm>
            <a:off x="197889" y="4143227"/>
            <a:ext cx="1847964" cy="1803327"/>
          </a:xfrm>
          <a:prstGeom prst="rect">
            <a:avLst/>
          </a:prstGeom>
        </p:spPr>
      </p:pic>
      <p:sp>
        <p:nvSpPr>
          <p:cNvPr id="5" name="TextBox 4"/>
          <p:cNvSpPr txBox="1"/>
          <p:nvPr/>
        </p:nvSpPr>
        <p:spPr>
          <a:xfrm>
            <a:off x="2852384" y="1940689"/>
            <a:ext cx="5450155" cy="1569251"/>
          </a:xfrm>
          <a:prstGeom prst="rect">
            <a:avLst/>
          </a:prstGeom>
          <a:noFill/>
        </p:spPr>
        <p:txBody>
          <a:bodyPr wrap="square" lIns="91416" tIns="45708" rIns="91416" bIns="45708" rtlCol="0" anchor="t">
            <a:spAutoFit/>
          </a:bodyPr>
          <a:lstStyle/>
          <a:p>
            <a:r>
              <a:rPr lang="en-US" sz="3599"/>
              <a:t>Puts pressure on your Target </a:t>
            </a:r>
            <a:endParaRPr lang="en-US" sz="2399"/>
          </a:p>
          <a:p>
            <a:r>
              <a:rPr lang="en-US" sz="2399"/>
              <a:t>(puts them out of their comfort zone)</a:t>
            </a:r>
            <a:endParaRPr lang="en-US" sz="2399">
              <a:cs typeface="Calibri"/>
            </a:endParaRPr>
          </a:p>
        </p:txBody>
      </p:sp>
      <p:sp>
        <p:nvSpPr>
          <p:cNvPr id="6" name="TextBox 5"/>
          <p:cNvSpPr txBox="1"/>
          <p:nvPr/>
        </p:nvSpPr>
        <p:spPr>
          <a:xfrm>
            <a:off x="2766738" y="3610406"/>
            <a:ext cx="5945623" cy="953859"/>
          </a:xfrm>
          <a:prstGeom prst="rect">
            <a:avLst/>
          </a:prstGeom>
          <a:noFill/>
        </p:spPr>
        <p:txBody>
          <a:bodyPr wrap="square" lIns="91416" tIns="45708" rIns="91416" bIns="45708" rtlCol="0" anchor="t">
            <a:spAutoFit/>
          </a:bodyPr>
          <a:lstStyle/>
          <a:p>
            <a:r>
              <a:rPr lang="en-US" sz="3599"/>
              <a:t>Builds your Power </a:t>
            </a:r>
            <a:endParaRPr lang="en-US" sz="1799"/>
          </a:p>
          <a:p>
            <a:r>
              <a:rPr lang="en-US" sz="1999"/>
              <a:t>(develops leaders, brings more people in, etc.)</a:t>
            </a:r>
            <a:endParaRPr lang="en-US" sz="1999">
              <a:cs typeface="Calibri"/>
            </a:endParaRPr>
          </a:p>
        </p:txBody>
      </p:sp>
      <p:sp>
        <p:nvSpPr>
          <p:cNvPr id="7" name="TextBox 6"/>
          <p:cNvSpPr txBox="1"/>
          <p:nvPr/>
        </p:nvSpPr>
        <p:spPr>
          <a:xfrm>
            <a:off x="2838756" y="5204860"/>
            <a:ext cx="6421749" cy="584623"/>
          </a:xfrm>
          <a:prstGeom prst="rect">
            <a:avLst/>
          </a:prstGeom>
          <a:noFill/>
        </p:spPr>
        <p:txBody>
          <a:bodyPr wrap="square" lIns="91416" tIns="45708" rIns="91416" bIns="45708" rtlCol="0" anchor="t">
            <a:spAutoFit/>
          </a:bodyPr>
          <a:lstStyle/>
          <a:p>
            <a:r>
              <a:rPr lang="en-US" sz="3199"/>
              <a:t>Is Strategic</a:t>
            </a:r>
            <a:endParaRPr lang="en-US" sz="1799"/>
          </a:p>
        </p:txBody>
      </p:sp>
    </p:spTree>
    <p:extLst>
      <p:ext uri="{BB962C8B-B14F-4D97-AF65-F5344CB8AC3E}">
        <p14:creationId xmlns:p14="http://schemas.microsoft.com/office/powerpoint/2010/main" val="1293400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84435-57BB-DDD7-3F7F-E1357B9853F2}"/>
              </a:ext>
            </a:extLst>
          </p:cNvPr>
          <p:cNvSpPr>
            <a:spLocks noGrp="1"/>
          </p:cNvSpPr>
          <p:nvPr>
            <p:ph type="title"/>
          </p:nvPr>
        </p:nvSpPr>
        <p:spPr>
          <a:xfrm>
            <a:off x="7981125" y="1009274"/>
            <a:ext cx="3803719" cy="3114561"/>
          </a:xfrm>
        </p:spPr>
        <p:txBody>
          <a:bodyPr/>
          <a:lstStyle/>
          <a:p>
            <a:pPr algn="ctr"/>
            <a:r>
              <a:rPr lang="en-US" sz="4000"/>
              <a:t>Were these effective tactics?</a:t>
            </a:r>
            <a:r>
              <a:rPr lang="en-US"/>
              <a:t> </a:t>
            </a:r>
          </a:p>
        </p:txBody>
      </p:sp>
      <p:pic>
        <p:nvPicPr>
          <p:cNvPr id="6" name="frogs">
            <a:hlinkClick r:id="" action="ppaction://media"/>
            <a:extLst>
              <a:ext uri="{FF2B5EF4-FFF2-40B4-BE49-F238E27FC236}">
                <a16:creationId xmlns:a16="http://schemas.microsoft.com/office/drawing/2014/main" id="{500DADBC-764A-0632-E2CC-F53C4FAE954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406954" y="193662"/>
            <a:ext cx="5225746" cy="5978538"/>
          </a:xfrm>
          <a:prstGeom prst="rect">
            <a:avLst/>
          </a:prstGeom>
        </p:spPr>
      </p:pic>
    </p:spTree>
    <p:extLst>
      <p:ext uri="{BB962C8B-B14F-4D97-AF65-F5344CB8AC3E}">
        <p14:creationId xmlns:p14="http://schemas.microsoft.com/office/powerpoint/2010/main" val="2672174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F926B-14BE-99C2-7860-EF4179C11AD1}"/>
              </a:ext>
            </a:extLst>
          </p:cNvPr>
          <p:cNvSpPr>
            <a:spLocks noGrp="1"/>
          </p:cNvSpPr>
          <p:nvPr>
            <p:ph type="title"/>
          </p:nvPr>
        </p:nvSpPr>
        <p:spPr>
          <a:xfrm>
            <a:off x="701040" y="-2056"/>
            <a:ext cx="9542344" cy="1450379"/>
          </a:xfrm>
        </p:spPr>
        <p:txBody>
          <a:bodyPr>
            <a:normAutofit fontScale="90000"/>
          </a:bodyPr>
          <a:lstStyle/>
          <a:p>
            <a:br>
              <a:rPr lang="en-US">
                <a:cs typeface="Calibri Light"/>
              </a:rPr>
            </a:br>
            <a:r>
              <a:rPr lang="en-US" b="1">
                <a:cs typeface="Calibri Light"/>
              </a:rPr>
              <a:t>Scenario Work!</a:t>
            </a:r>
            <a:br>
              <a:rPr lang="en-US">
                <a:cs typeface="Calibri Light"/>
              </a:rPr>
            </a:br>
            <a:r>
              <a:rPr lang="en-US">
                <a:cs typeface="Calibri Light"/>
              </a:rPr>
              <a:t>Tactics Brainstorm p. 126</a:t>
            </a:r>
          </a:p>
        </p:txBody>
      </p:sp>
      <p:sp>
        <p:nvSpPr>
          <p:cNvPr id="3" name="Content Placeholder 2">
            <a:extLst>
              <a:ext uri="{FF2B5EF4-FFF2-40B4-BE49-F238E27FC236}">
                <a16:creationId xmlns:a16="http://schemas.microsoft.com/office/drawing/2014/main" id="{0047CCE8-E7FD-AF04-97C4-35D99C46778D}"/>
              </a:ext>
            </a:extLst>
          </p:cNvPr>
          <p:cNvSpPr>
            <a:spLocks noGrp="1"/>
          </p:cNvSpPr>
          <p:nvPr>
            <p:ph idx="1"/>
          </p:nvPr>
        </p:nvSpPr>
        <p:spPr>
          <a:xfrm>
            <a:off x="894080" y="1621347"/>
            <a:ext cx="6492240" cy="4438149"/>
          </a:xfrm>
        </p:spPr>
        <p:txBody>
          <a:bodyPr vert="horz" lIns="0" tIns="45708" rIns="0" bIns="45708" rtlCol="0" anchor="t">
            <a:noAutofit/>
          </a:bodyPr>
          <a:lstStyle/>
          <a:p>
            <a:pPr marL="0" indent="0">
              <a:buNone/>
            </a:pPr>
            <a:r>
              <a:rPr lang="en-US" sz="3499" b="1">
                <a:cs typeface="Calibri"/>
              </a:rPr>
              <a:t>+++YOU HAVE 5 MINUTES!+++</a:t>
            </a:r>
          </a:p>
          <a:p>
            <a:pPr marL="0" indent="0">
              <a:buNone/>
            </a:pPr>
            <a:endParaRPr lang="en-US" sz="3499" b="1">
              <a:solidFill>
                <a:srgbClr val="FF0000"/>
              </a:solidFill>
              <a:cs typeface="Calibri"/>
            </a:endParaRPr>
          </a:p>
          <a:p>
            <a:pPr marL="0" indent="0">
              <a:buNone/>
            </a:pPr>
            <a:r>
              <a:rPr lang="en-US" sz="3499">
                <a:cs typeface="Calibri"/>
              </a:rPr>
              <a:t>Brainstorm AS MANY tactics as you can on 1 chart.</a:t>
            </a:r>
            <a:endParaRPr lang="en-US" sz="3499">
              <a:ea typeface="Calibri"/>
              <a:cs typeface="Calibri"/>
            </a:endParaRPr>
          </a:p>
          <a:p>
            <a:pPr marL="457063" indent="-457063">
              <a:buFont typeface="Arial" panose="020F0502020204030204" pitchFamily="34" charset="0"/>
              <a:buChar char="•"/>
            </a:pPr>
            <a:r>
              <a:rPr lang="en-US" sz="2999">
                <a:cs typeface="Calibri"/>
              </a:rPr>
              <a:t>Be creative! </a:t>
            </a:r>
            <a:endParaRPr lang="en-US" sz="2999">
              <a:ea typeface="Calibri"/>
              <a:cs typeface="Calibri"/>
            </a:endParaRPr>
          </a:p>
          <a:p>
            <a:pPr marL="457063" indent="-457063">
              <a:buFont typeface="Arial" panose="020F0502020204030204" pitchFamily="34" charset="0"/>
              <a:buChar char="•"/>
            </a:pPr>
            <a:r>
              <a:rPr lang="en-US" sz="2999">
                <a:cs typeface="Calibri"/>
              </a:rPr>
              <a:t>You are NOT evaluating right now! Everything goes on the board!</a:t>
            </a:r>
            <a:endParaRPr lang="en-US" sz="2999">
              <a:ea typeface="Calibri"/>
              <a:cs typeface="Calibri"/>
            </a:endParaRPr>
          </a:p>
        </p:txBody>
      </p:sp>
      <p:pic>
        <p:nvPicPr>
          <p:cNvPr id="5" name="Picture 5" descr="Diagram&#10;&#10;Description automatically generated">
            <a:extLst>
              <a:ext uri="{FF2B5EF4-FFF2-40B4-BE49-F238E27FC236}">
                <a16:creationId xmlns:a16="http://schemas.microsoft.com/office/drawing/2014/main" id="{821887F0-9936-D28E-96BE-66DEAF6091F3}"/>
              </a:ext>
            </a:extLst>
          </p:cNvPr>
          <p:cNvPicPr>
            <a:picLocks noChangeAspect="1"/>
          </p:cNvPicPr>
          <p:nvPr/>
        </p:nvPicPr>
        <p:blipFill>
          <a:blip r:embed="rId2"/>
          <a:stretch>
            <a:fillRect/>
          </a:stretch>
        </p:blipFill>
        <p:spPr>
          <a:xfrm>
            <a:off x="7488684" y="2037328"/>
            <a:ext cx="4420829" cy="3808808"/>
          </a:xfrm>
          <a:prstGeom prst="rect">
            <a:avLst/>
          </a:prstGeom>
        </p:spPr>
      </p:pic>
    </p:spTree>
    <p:extLst>
      <p:ext uri="{BB962C8B-B14F-4D97-AF65-F5344CB8AC3E}">
        <p14:creationId xmlns:p14="http://schemas.microsoft.com/office/powerpoint/2010/main" val="886916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E8DE0-09B7-BF7F-3967-531CDAFDF367}"/>
              </a:ext>
            </a:extLst>
          </p:cNvPr>
          <p:cNvSpPr>
            <a:spLocks noGrp="1"/>
          </p:cNvSpPr>
          <p:nvPr>
            <p:ph type="title"/>
          </p:nvPr>
        </p:nvSpPr>
        <p:spPr/>
        <p:txBody>
          <a:bodyPr/>
          <a:lstStyle/>
          <a:p>
            <a:r>
              <a:rPr lang="en-US">
                <a:cs typeface="Calibri Light"/>
              </a:rPr>
              <a:t>Evaluating Tactics </a:t>
            </a:r>
            <a:endParaRPr lang="en-US"/>
          </a:p>
        </p:txBody>
      </p:sp>
      <p:sp>
        <p:nvSpPr>
          <p:cNvPr id="3" name="Content Placeholder 2">
            <a:extLst>
              <a:ext uri="{FF2B5EF4-FFF2-40B4-BE49-F238E27FC236}">
                <a16:creationId xmlns:a16="http://schemas.microsoft.com/office/drawing/2014/main" id="{D50E062F-F5E1-4AC0-C34C-7C36D78CC690}"/>
              </a:ext>
            </a:extLst>
          </p:cNvPr>
          <p:cNvSpPr>
            <a:spLocks noGrp="1"/>
          </p:cNvSpPr>
          <p:nvPr>
            <p:ph idx="1"/>
          </p:nvPr>
        </p:nvSpPr>
        <p:spPr>
          <a:xfrm>
            <a:off x="833120" y="1888739"/>
            <a:ext cx="5263449" cy="3669605"/>
          </a:xfrm>
        </p:spPr>
        <p:txBody>
          <a:bodyPr vert="horz" lIns="0" tIns="45708" rIns="0" bIns="45708" rtlCol="0" anchor="t">
            <a:noAutofit/>
          </a:bodyPr>
          <a:lstStyle/>
          <a:p>
            <a:pPr>
              <a:buFont typeface="Wingdings" panose="020F0502020204030204" pitchFamily="34" charset="0"/>
              <a:buChar char="§"/>
            </a:pPr>
            <a:r>
              <a:rPr lang="en-US" sz="2999">
                <a:ea typeface="+mn-lt"/>
                <a:cs typeface="+mn-lt"/>
              </a:rPr>
              <a:t>Does the action relate to your issue?</a:t>
            </a:r>
            <a:endParaRPr lang="en-US" sz="2999">
              <a:cs typeface="Calibri" panose="020F0502020204030204"/>
            </a:endParaRPr>
          </a:p>
          <a:p>
            <a:pPr>
              <a:buFont typeface="Wingdings" panose="020F0502020204030204" pitchFamily="34" charset="0"/>
              <a:buChar char="§"/>
            </a:pPr>
            <a:r>
              <a:rPr lang="en-US" sz="2999">
                <a:ea typeface="+mn-lt"/>
                <a:cs typeface="+mn-lt"/>
              </a:rPr>
              <a:t>Will it increase the pressure on the decision-maker?</a:t>
            </a:r>
            <a:endParaRPr lang="en-US" sz="2999">
              <a:cs typeface="Calibri" panose="020F0502020204030204"/>
            </a:endParaRPr>
          </a:p>
          <a:p>
            <a:pPr>
              <a:buFont typeface="Wingdings" panose="020F0502020204030204" pitchFamily="34" charset="0"/>
              <a:buChar char="§"/>
            </a:pPr>
            <a:r>
              <a:rPr lang="en-US" sz="2999">
                <a:ea typeface="+mn-lt"/>
                <a:cs typeface="+mn-lt"/>
              </a:rPr>
              <a:t>Is it visible?</a:t>
            </a:r>
            <a:endParaRPr lang="en-US" sz="2999">
              <a:cs typeface="Calibri" panose="020F0502020204030204"/>
            </a:endParaRPr>
          </a:p>
          <a:p>
            <a:pPr>
              <a:buFont typeface="Wingdings" panose="020F0502020204030204" pitchFamily="34" charset="0"/>
              <a:buChar char="§"/>
            </a:pPr>
            <a:r>
              <a:rPr lang="en-US" sz="2999">
                <a:ea typeface="+mn-lt"/>
                <a:cs typeface="+mn-lt"/>
              </a:rPr>
              <a:t>Is it timed for effect?</a:t>
            </a:r>
            <a:endParaRPr lang="en-US" sz="2999">
              <a:cs typeface="Calibri" panose="020F0502020204030204"/>
            </a:endParaRPr>
          </a:p>
          <a:p>
            <a:pPr>
              <a:buFont typeface="Wingdings" panose="020F0502020204030204" pitchFamily="34" charset="0"/>
              <a:buChar char="§"/>
            </a:pPr>
            <a:r>
              <a:rPr lang="en-US" sz="2999">
                <a:ea typeface="+mn-lt"/>
                <a:cs typeface="+mn-lt"/>
              </a:rPr>
              <a:t>Is it new and different—or tried and true?</a:t>
            </a:r>
            <a:endParaRPr lang="en-US" sz="2999">
              <a:cs typeface="Calibri"/>
            </a:endParaRPr>
          </a:p>
          <a:p>
            <a:pPr>
              <a:buFont typeface="Wingdings" panose="020F0502020204030204" pitchFamily="34" charset="0"/>
              <a:buChar char="§"/>
            </a:pPr>
            <a:endParaRPr lang="en-US" sz="2999">
              <a:cs typeface="Calibri"/>
            </a:endParaRPr>
          </a:p>
          <a:p>
            <a:pPr>
              <a:buFont typeface="Wingdings" panose="020F0502020204030204" pitchFamily="34" charset="0"/>
              <a:buChar char="§"/>
            </a:pPr>
            <a:endParaRPr lang="en-US" sz="2999">
              <a:cs typeface="Calibri"/>
            </a:endParaRPr>
          </a:p>
        </p:txBody>
      </p:sp>
      <p:sp>
        <p:nvSpPr>
          <p:cNvPr id="4" name="TextBox 3">
            <a:extLst>
              <a:ext uri="{FF2B5EF4-FFF2-40B4-BE49-F238E27FC236}">
                <a16:creationId xmlns:a16="http://schemas.microsoft.com/office/drawing/2014/main" id="{97FBA5B8-42AE-B885-4344-5F977CB108D9}"/>
              </a:ext>
            </a:extLst>
          </p:cNvPr>
          <p:cNvSpPr txBox="1"/>
          <p:nvPr/>
        </p:nvSpPr>
        <p:spPr>
          <a:xfrm>
            <a:off x="6500259" y="1743891"/>
            <a:ext cx="5688566" cy="4727115"/>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marL="90805" indent="-90805" defTabSz="914126">
              <a:lnSpc>
                <a:spcPct val="90000"/>
              </a:lnSpc>
              <a:spcBef>
                <a:spcPts val="1200"/>
              </a:spcBef>
              <a:spcAft>
                <a:spcPts val="200"/>
              </a:spcAft>
              <a:buClr>
                <a:schemeClr val="accent1"/>
              </a:buClr>
              <a:buSzPct val="100000"/>
              <a:buFont typeface="Wingdings" panose="020F0502020204030204" pitchFamily="34" charset="0"/>
              <a:buChar char="§"/>
            </a:pPr>
            <a:r>
              <a:rPr lang="en-US" sz="2950">
                <a:ea typeface="+mn-lt"/>
                <a:cs typeface="+mn-lt"/>
              </a:rPr>
              <a:t>Are enough people ready to do it?​</a:t>
            </a:r>
            <a:endParaRPr lang="en-US" sz="2950"/>
          </a:p>
          <a:p>
            <a:pPr marL="90805" indent="-90805" defTabSz="914126">
              <a:lnSpc>
                <a:spcPct val="90000"/>
              </a:lnSpc>
              <a:spcBef>
                <a:spcPts val="1200"/>
              </a:spcBef>
              <a:spcAft>
                <a:spcPts val="200"/>
              </a:spcAft>
              <a:buClr>
                <a:schemeClr val="accent1"/>
              </a:buClr>
              <a:buSzPct val="100000"/>
              <a:buFont typeface="Wingdings" panose="020F0502020204030204" pitchFamily="34" charset="0"/>
              <a:buChar char="§"/>
            </a:pPr>
            <a:r>
              <a:rPr lang="en-US" sz="2950">
                <a:ea typeface="+mn-lt"/>
                <a:cs typeface="+mn-lt"/>
              </a:rPr>
              <a:t>Will it unify people?​</a:t>
            </a:r>
          </a:p>
          <a:p>
            <a:pPr marL="90805" indent="-90805" defTabSz="914126">
              <a:lnSpc>
                <a:spcPct val="90000"/>
              </a:lnSpc>
              <a:spcBef>
                <a:spcPts val="1200"/>
              </a:spcBef>
              <a:spcAft>
                <a:spcPts val="200"/>
              </a:spcAft>
              <a:buClr>
                <a:schemeClr val="accent1"/>
              </a:buClr>
              <a:buSzPct val="100000"/>
              <a:buFont typeface="Wingdings" panose="020F0502020204030204" pitchFamily="34" charset="0"/>
              <a:buChar char="§"/>
            </a:pPr>
            <a:r>
              <a:rPr lang="en-US" sz="2950">
                <a:ea typeface="+mn-lt"/>
                <a:cs typeface="+mn-lt"/>
              </a:rPr>
              <a:t>How will management react?​</a:t>
            </a:r>
          </a:p>
          <a:p>
            <a:pPr marL="90805" indent="-90805">
              <a:lnSpc>
                <a:spcPct val="90000"/>
              </a:lnSpc>
              <a:spcBef>
                <a:spcPts val="1200"/>
              </a:spcBef>
              <a:spcAft>
                <a:spcPts val="200"/>
              </a:spcAft>
              <a:buClr>
                <a:schemeClr val="accent1"/>
              </a:buClr>
              <a:buSzPct val="100000"/>
              <a:buFont typeface="Wingdings" panose="020F0502020204030204" pitchFamily="34" charset="0"/>
              <a:buChar char="§"/>
            </a:pPr>
            <a:r>
              <a:rPr lang="en-US" sz="2950">
                <a:ea typeface="+mn-lt"/>
                <a:cs typeface="+mn-lt"/>
              </a:rPr>
              <a:t>How will your target react?</a:t>
            </a:r>
          </a:p>
          <a:p>
            <a:pPr marL="90805" indent="-90805" defTabSz="914126">
              <a:lnSpc>
                <a:spcPct val="90000"/>
              </a:lnSpc>
              <a:spcBef>
                <a:spcPts val="1200"/>
              </a:spcBef>
              <a:spcAft>
                <a:spcPts val="200"/>
              </a:spcAft>
              <a:buClr>
                <a:schemeClr val="accent1"/>
              </a:buClr>
              <a:buSzPct val="100000"/>
              <a:buFont typeface="Wingdings" panose="020F0502020204030204" pitchFamily="34" charset="0"/>
              <a:buChar char="§"/>
            </a:pPr>
            <a:r>
              <a:rPr lang="en-US" sz="2950">
                <a:ea typeface="+mn-lt"/>
                <a:cs typeface="+mn-lt"/>
              </a:rPr>
              <a:t>Does it violate the law? (If so, are we prepared for the consequences?)​</a:t>
            </a:r>
          </a:p>
          <a:p>
            <a:pPr marL="90805" indent="-90805" defTabSz="914126">
              <a:lnSpc>
                <a:spcPct val="90000"/>
              </a:lnSpc>
              <a:spcBef>
                <a:spcPts val="1200"/>
              </a:spcBef>
              <a:spcAft>
                <a:spcPts val="200"/>
              </a:spcAft>
              <a:buClr>
                <a:schemeClr val="accent1"/>
              </a:buClr>
              <a:buSzPct val="100000"/>
              <a:buFont typeface="Wingdings" panose="020F0502020204030204" pitchFamily="34" charset="0"/>
              <a:buChar char="§"/>
            </a:pPr>
            <a:r>
              <a:rPr lang="en-US" sz="2950">
                <a:ea typeface="+mn-lt"/>
                <a:cs typeface="+mn-lt"/>
              </a:rPr>
              <a:t>Will it be fun?</a:t>
            </a:r>
          </a:p>
        </p:txBody>
      </p:sp>
    </p:spTree>
    <p:extLst>
      <p:ext uri="{BB962C8B-B14F-4D97-AF65-F5344CB8AC3E}">
        <p14:creationId xmlns:p14="http://schemas.microsoft.com/office/powerpoint/2010/main" val="401604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FD8C0-E74E-6AF7-33A1-4C565F5C4E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D97A45-D5C2-8ABF-0ABF-A672184FF914}"/>
              </a:ext>
            </a:extLst>
          </p:cNvPr>
          <p:cNvSpPr>
            <a:spLocks noGrp="1"/>
          </p:cNvSpPr>
          <p:nvPr>
            <p:ph type="title"/>
          </p:nvPr>
        </p:nvSpPr>
        <p:spPr>
          <a:xfrm>
            <a:off x="701040" y="-2056"/>
            <a:ext cx="9542344" cy="824930"/>
          </a:xfrm>
        </p:spPr>
        <p:txBody>
          <a:bodyPr>
            <a:normAutofit/>
          </a:bodyPr>
          <a:lstStyle/>
          <a:p>
            <a:r>
              <a:rPr lang="en-US" b="1">
                <a:cs typeface="Calibri Light"/>
              </a:rPr>
              <a:t>Evaluating your Tactics!</a:t>
            </a:r>
            <a:endParaRPr lang="en-US">
              <a:cs typeface="Calibri Light"/>
            </a:endParaRPr>
          </a:p>
        </p:txBody>
      </p:sp>
      <p:sp>
        <p:nvSpPr>
          <p:cNvPr id="3" name="Content Placeholder 2">
            <a:extLst>
              <a:ext uri="{FF2B5EF4-FFF2-40B4-BE49-F238E27FC236}">
                <a16:creationId xmlns:a16="http://schemas.microsoft.com/office/drawing/2014/main" id="{65140663-A783-45C8-3402-147035D1546E}"/>
              </a:ext>
            </a:extLst>
          </p:cNvPr>
          <p:cNvSpPr>
            <a:spLocks noGrp="1"/>
          </p:cNvSpPr>
          <p:nvPr>
            <p:ph idx="1"/>
          </p:nvPr>
        </p:nvSpPr>
        <p:spPr>
          <a:xfrm>
            <a:off x="883099" y="1215353"/>
            <a:ext cx="6492240" cy="4438149"/>
          </a:xfrm>
        </p:spPr>
        <p:txBody>
          <a:bodyPr vert="horz" lIns="0" tIns="45708" rIns="0" bIns="45708" rtlCol="0" anchor="t">
            <a:noAutofit/>
          </a:bodyPr>
          <a:lstStyle/>
          <a:p>
            <a:pPr marL="0" indent="0">
              <a:buNone/>
            </a:pPr>
            <a:r>
              <a:rPr lang="en-US" sz="3450" b="1">
                <a:cs typeface="Calibri"/>
              </a:rPr>
              <a:t>+++YOU HAVE 10 MINUTES!+++</a:t>
            </a:r>
          </a:p>
          <a:p>
            <a:pPr marL="0" indent="0">
              <a:buNone/>
            </a:pPr>
            <a:endParaRPr lang="en-US" sz="3499" b="1">
              <a:solidFill>
                <a:srgbClr val="FF0000"/>
              </a:solidFill>
              <a:cs typeface="Calibri"/>
            </a:endParaRPr>
          </a:p>
          <a:p>
            <a:pPr marL="0" indent="0">
              <a:buNone/>
            </a:pPr>
            <a:r>
              <a:rPr lang="en-US" sz="3450">
                <a:cs typeface="Calibri"/>
              </a:rPr>
              <a:t>Look at the list of tactics on your chart.</a:t>
            </a:r>
            <a:endParaRPr lang="en-US" sz="3450">
              <a:ea typeface="Calibri"/>
              <a:cs typeface="Calibri"/>
            </a:endParaRPr>
          </a:p>
          <a:p>
            <a:pPr marL="456565" indent="-456565">
              <a:buFont typeface="Arial" panose="020F0502020204030204" pitchFamily="34" charset="0"/>
              <a:buChar char="•"/>
            </a:pPr>
            <a:r>
              <a:rPr lang="en-US" sz="2950">
                <a:cs typeface="Calibri"/>
              </a:rPr>
              <a:t>Circle the ones that are strategic! </a:t>
            </a:r>
            <a:endParaRPr lang="en-US" sz="2950">
              <a:ea typeface="Calibri"/>
              <a:cs typeface="Calibri"/>
            </a:endParaRPr>
          </a:p>
          <a:p>
            <a:pPr marL="456565" indent="-456565">
              <a:buFont typeface="Arial" panose="020F0502020204030204" pitchFamily="34" charset="0"/>
              <a:buChar char="•"/>
            </a:pPr>
            <a:r>
              <a:rPr lang="en-US" sz="2950">
                <a:cs typeface="Calibri"/>
              </a:rPr>
              <a:t>Cross out the ones that are NOT strategic</a:t>
            </a:r>
            <a:endParaRPr lang="en-US" sz="2950">
              <a:ea typeface="Calibri"/>
              <a:cs typeface="Calibri"/>
            </a:endParaRPr>
          </a:p>
        </p:txBody>
      </p:sp>
      <p:pic>
        <p:nvPicPr>
          <p:cNvPr id="5" name="Picture 5" descr="Diagram&#10;&#10;Description automatically generated">
            <a:extLst>
              <a:ext uri="{FF2B5EF4-FFF2-40B4-BE49-F238E27FC236}">
                <a16:creationId xmlns:a16="http://schemas.microsoft.com/office/drawing/2014/main" id="{57078F58-39C4-043B-BFF8-3670AD522E9A}"/>
              </a:ext>
            </a:extLst>
          </p:cNvPr>
          <p:cNvPicPr>
            <a:picLocks noChangeAspect="1"/>
          </p:cNvPicPr>
          <p:nvPr/>
        </p:nvPicPr>
        <p:blipFill>
          <a:blip r:embed="rId2"/>
          <a:stretch>
            <a:fillRect/>
          </a:stretch>
        </p:blipFill>
        <p:spPr>
          <a:xfrm>
            <a:off x="7488684" y="2037328"/>
            <a:ext cx="4420829" cy="3808808"/>
          </a:xfrm>
          <a:prstGeom prst="rect">
            <a:avLst/>
          </a:prstGeom>
        </p:spPr>
      </p:pic>
      <p:sp>
        <p:nvSpPr>
          <p:cNvPr id="4" name="Oval 3">
            <a:extLst>
              <a:ext uri="{FF2B5EF4-FFF2-40B4-BE49-F238E27FC236}">
                <a16:creationId xmlns:a16="http://schemas.microsoft.com/office/drawing/2014/main" id="{D1B75913-8A6C-FE64-1926-302D5181DF2E}"/>
              </a:ext>
            </a:extLst>
          </p:cNvPr>
          <p:cNvSpPr/>
          <p:nvPr/>
        </p:nvSpPr>
        <p:spPr>
          <a:xfrm>
            <a:off x="1220765" y="3623767"/>
            <a:ext cx="1165860" cy="61722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ultiplication Sign 6">
            <a:extLst>
              <a:ext uri="{FF2B5EF4-FFF2-40B4-BE49-F238E27FC236}">
                <a16:creationId xmlns:a16="http://schemas.microsoft.com/office/drawing/2014/main" id="{32F96385-B03A-A704-50F3-69B5C4F4CF65}"/>
              </a:ext>
            </a:extLst>
          </p:cNvPr>
          <p:cNvSpPr/>
          <p:nvPr/>
        </p:nvSpPr>
        <p:spPr>
          <a:xfrm>
            <a:off x="976571" y="4298595"/>
            <a:ext cx="411480" cy="425196"/>
          </a:xfrm>
          <a:prstGeom prst="mathMultiply">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3489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D6A5E-92AF-E9F2-9029-870564744EA9}"/>
              </a:ext>
            </a:extLst>
          </p:cNvPr>
          <p:cNvSpPr>
            <a:spLocks noGrp="1"/>
          </p:cNvSpPr>
          <p:nvPr>
            <p:ph type="title"/>
          </p:nvPr>
        </p:nvSpPr>
        <p:spPr/>
        <p:txBody>
          <a:bodyPr/>
          <a:lstStyle/>
          <a:p>
            <a:pPr>
              <a:spcBef>
                <a:spcPts val="1200"/>
              </a:spcBef>
              <a:spcAft>
                <a:spcPts val="200"/>
              </a:spcAft>
            </a:pPr>
            <a:r>
              <a:rPr lang="en-US" b="1">
                <a:ea typeface="+mj-lt"/>
                <a:cs typeface="+mj-lt"/>
              </a:rPr>
              <a:t>Compression Points</a:t>
            </a:r>
            <a:endParaRPr lang="en-US" b="1">
              <a:cs typeface="Calibri Light"/>
            </a:endParaRPr>
          </a:p>
        </p:txBody>
      </p:sp>
      <p:sp>
        <p:nvSpPr>
          <p:cNvPr id="3" name="Content Placeholder 2">
            <a:extLst>
              <a:ext uri="{FF2B5EF4-FFF2-40B4-BE49-F238E27FC236}">
                <a16:creationId xmlns:a16="http://schemas.microsoft.com/office/drawing/2014/main" id="{9D10084C-846A-A4ED-0814-F7C8E88E0D66}"/>
              </a:ext>
            </a:extLst>
          </p:cNvPr>
          <p:cNvSpPr>
            <a:spLocks noGrp="1"/>
          </p:cNvSpPr>
          <p:nvPr>
            <p:ph idx="1"/>
          </p:nvPr>
        </p:nvSpPr>
        <p:spPr/>
        <p:txBody>
          <a:bodyPr vert="horz" lIns="0" tIns="45708" rIns="0" bIns="45708" rtlCol="0" anchor="t">
            <a:normAutofit/>
          </a:bodyPr>
          <a:lstStyle/>
          <a:p>
            <a:r>
              <a:rPr lang="en-US" sz="2999">
                <a:cs typeface="Calibri"/>
              </a:rPr>
              <a:t>Points on the calendar where you celebrate short term wins or escalate your tactics based on how you have assessed your readiness to escalate.</a:t>
            </a:r>
          </a:p>
          <a:p>
            <a:endParaRPr lang="en-US">
              <a:cs typeface="Calibri"/>
            </a:endParaRPr>
          </a:p>
          <a:p>
            <a:pPr marL="383425" lvl="1"/>
            <a:r>
              <a:rPr lang="en-US" sz="2999">
                <a:cs typeface="Calibri"/>
              </a:rPr>
              <a:t>Naturally occurring deadlines</a:t>
            </a:r>
            <a:endParaRPr lang="en-US" sz="2999">
              <a:ea typeface="Calibri"/>
              <a:cs typeface="Calibri"/>
            </a:endParaRPr>
          </a:p>
          <a:p>
            <a:pPr marL="383425" lvl="1"/>
            <a:r>
              <a:rPr lang="en-US" sz="2999">
                <a:cs typeface="Calibri"/>
              </a:rPr>
              <a:t>Artificial deadlines</a:t>
            </a:r>
            <a:endParaRPr lang="en-US" sz="2999">
              <a:ea typeface="Calibri"/>
              <a:cs typeface="Calibri"/>
            </a:endParaRPr>
          </a:p>
          <a:p>
            <a:pPr marL="383425" lvl="1"/>
            <a:r>
              <a:rPr lang="en-US" sz="2999">
                <a:cs typeface="Calibri"/>
              </a:rPr>
              <a:t>Help us build urgency and crisis</a:t>
            </a:r>
            <a:endParaRPr lang="en-US" sz="2999">
              <a:ea typeface="Calibri"/>
              <a:cs typeface="Calibri"/>
            </a:endParaRPr>
          </a:p>
          <a:p>
            <a:pPr marL="383425" lvl="1"/>
            <a:r>
              <a:rPr lang="en-US" sz="2999">
                <a:ea typeface="Calibri"/>
                <a:cs typeface="Calibri"/>
              </a:rPr>
              <a:t>Opportunities to debrief and reassess </a:t>
            </a:r>
          </a:p>
        </p:txBody>
      </p:sp>
    </p:spTree>
    <p:extLst>
      <p:ext uri="{BB962C8B-B14F-4D97-AF65-F5344CB8AC3E}">
        <p14:creationId xmlns:p14="http://schemas.microsoft.com/office/powerpoint/2010/main" val="1926105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5CBC436-E310-4685-94B0-2D1FC7E8565E}"/>
              </a:ext>
            </a:extLst>
          </p:cNvPr>
          <p:cNvSpPr>
            <a:spLocks noGrp="1"/>
          </p:cNvSpPr>
          <p:nvPr>
            <p:ph type="title"/>
          </p:nvPr>
        </p:nvSpPr>
        <p:spPr>
          <a:xfrm>
            <a:off x="597220" y="1217168"/>
            <a:ext cx="5592441" cy="2656350"/>
          </a:xfrm>
          <a:solidFill>
            <a:schemeClr val="bg1"/>
          </a:solidFill>
        </p:spPr>
        <p:txBody>
          <a:bodyPr vert="horz" lIns="91416" tIns="45708" rIns="91416" bIns="45708" rtlCol="0" anchor="b">
            <a:normAutofit fontScale="90000"/>
          </a:bodyPr>
          <a:lstStyle/>
          <a:p>
            <a:r>
              <a:rPr lang="en-US" sz="5950">
                <a:solidFill>
                  <a:schemeClr val="tx1">
                    <a:lumMod val="85000"/>
                    <a:lumOff val="15000"/>
                  </a:schemeClr>
                </a:solidFill>
              </a:rPr>
              <a:t>Why do you think tactics escalate gradually?</a:t>
            </a:r>
            <a:r>
              <a:rPr lang="en-US" sz="7950">
                <a:solidFill>
                  <a:schemeClr val="tx1">
                    <a:lumMod val="85000"/>
                    <a:lumOff val="15000"/>
                  </a:schemeClr>
                </a:solidFill>
              </a:rPr>
              <a:t> </a:t>
            </a:r>
          </a:p>
        </p:txBody>
      </p:sp>
      <p:pic>
        <p:nvPicPr>
          <p:cNvPr id="21505" name="Picture 1"/>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304386" y="2381855"/>
            <a:ext cx="9784389" cy="621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6464" y="3384364"/>
            <a:ext cx="1115920" cy="3525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1507" name="Rectangle 3"/>
          <p:cNvSpPr>
            <a:spLocks/>
          </p:cNvSpPr>
          <p:nvPr/>
        </p:nvSpPr>
        <p:spPr bwMode="auto">
          <a:xfrm>
            <a:off x="4411089" y="4082726"/>
            <a:ext cx="1267838" cy="540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5" b="1">
                <a:latin typeface="Helvetica" charset="0"/>
                <a:ea typeface="ＭＳ Ｐゴシック" charset="0"/>
                <a:cs typeface="Helvetica" charset="0"/>
                <a:sym typeface="Helvetica" charset="0"/>
              </a:rPr>
              <a:t>Tactic</a:t>
            </a:r>
          </a:p>
        </p:txBody>
      </p:sp>
      <p:sp>
        <p:nvSpPr>
          <p:cNvPr id="21508" name="Oval 4"/>
          <p:cNvSpPr>
            <a:spLocks/>
          </p:cNvSpPr>
          <p:nvPr/>
        </p:nvSpPr>
        <p:spPr bwMode="auto">
          <a:xfrm>
            <a:off x="6281886" y="813284"/>
            <a:ext cx="1883673" cy="1883673"/>
          </a:xfrm>
          <a:prstGeom prst="ellipse">
            <a:avLst/>
          </a:prstGeom>
          <a:solidFill>
            <a:schemeClr val="accent1"/>
          </a:solidFill>
          <a:ln w="762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nchor="ctr"/>
          <a:lstStyle/>
          <a:p>
            <a:pPr algn="ctr"/>
            <a:r>
              <a:rPr lang="en-US" sz="3599">
                <a:solidFill>
                  <a:srgbClr val="343434"/>
                </a:solidFill>
                <a:ea typeface="ＭＳ Ｐゴシック" charset="0"/>
                <a:cs typeface="Gill Sans" charset="0"/>
              </a:rPr>
              <a:t>GOAL</a:t>
            </a:r>
          </a:p>
        </p:txBody>
      </p:sp>
      <p:sp>
        <p:nvSpPr>
          <p:cNvPr id="6" name="Rectangle 3"/>
          <p:cNvSpPr>
            <a:spLocks/>
          </p:cNvSpPr>
          <p:nvPr/>
        </p:nvSpPr>
        <p:spPr bwMode="auto">
          <a:xfrm>
            <a:off x="2077098" y="4875216"/>
            <a:ext cx="1267838" cy="540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5" b="1">
                <a:latin typeface="Helvetica" charset="0"/>
                <a:ea typeface="ＭＳ Ｐゴシック" charset="0"/>
                <a:cs typeface="Helvetica" charset="0"/>
                <a:sym typeface="Helvetica" charset="0"/>
              </a:rPr>
              <a:t>Tactic</a:t>
            </a:r>
          </a:p>
        </p:txBody>
      </p:sp>
      <p:sp>
        <p:nvSpPr>
          <p:cNvPr id="3" name="Title 1">
            <a:extLst>
              <a:ext uri="{FF2B5EF4-FFF2-40B4-BE49-F238E27FC236}">
                <a16:creationId xmlns:a16="http://schemas.microsoft.com/office/drawing/2014/main" id="{68808D18-C1E8-9D46-CC6C-DA1951E475C8}"/>
              </a:ext>
            </a:extLst>
          </p:cNvPr>
          <p:cNvSpPr txBox="1">
            <a:spLocks/>
          </p:cNvSpPr>
          <p:nvPr/>
        </p:nvSpPr>
        <p:spPr>
          <a:xfrm>
            <a:off x="598690" y="-299825"/>
            <a:ext cx="11157180" cy="1092425"/>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799" b="1">
                <a:cs typeface="Calibri Light"/>
              </a:rPr>
              <a:t>Building an Escalation Plan     </a:t>
            </a:r>
          </a:p>
        </p:txBody>
      </p:sp>
    </p:spTree>
    <p:extLst>
      <p:ext uri="{BB962C8B-B14F-4D97-AF65-F5344CB8AC3E}">
        <p14:creationId xmlns:p14="http://schemas.microsoft.com/office/powerpoint/2010/main" val="673058731"/>
      </p:ext>
    </p:extLst>
  </p:cSld>
  <p:clrMapOvr>
    <a:masterClrMapping/>
  </p:clrMapOvr>
  <p:transition spd="med">
    <p:dissolv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320011" y="2631718"/>
            <a:ext cx="9514830" cy="6037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6464" y="3384364"/>
            <a:ext cx="1115920" cy="3525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1507" name="Rectangle 3"/>
          <p:cNvSpPr>
            <a:spLocks/>
          </p:cNvSpPr>
          <p:nvPr/>
        </p:nvSpPr>
        <p:spPr bwMode="auto">
          <a:xfrm>
            <a:off x="4411089" y="4082726"/>
            <a:ext cx="1267838" cy="540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5" b="1">
                <a:latin typeface="Helvetica" charset="0"/>
                <a:ea typeface="ＭＳ Ｐゴシック" charset="0"/>
                <a:cs typeface="Helvetica" charset="0"/>
                <a:sym typeface="Helvetica" charset="0"/>
              </a:rPr>
              <a:t>Tactic</a:t>
            </a:r>
          </a:p>
        </p:txBody>
      </p:sp>
      <p:sp>
        <p:nvSpPr>
          <p:cNvPr id="21508" name="Oval 4"/>
          <p:cNvSpPr>
            <a:spLocks/>
          </p:cNvSpPr>
          <p:nvPr/>
        </p:nvSpPr>
        <p:spPr bwMode="auto">
          <a:xfrm>
            <a:off x="6281886" y="813284"/>
            <a:ext cx="1883673" cy="1883673"/>
          </a:xfrm>
          <a:prstGeom prst="ellipse">
            <a:avLst/>
          </a:prstGeom>
          <a:solidFill>
            <a:schemeClr val="accent1"/>
          </a:solidFill>
          <a:ln w="762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nchor="ctr"/>
          <a:lstStyle/>
          <a:p>
            <a:pPr algn="ctr"/>
            <a:r>
              <a:rPr lang="en-US" sz="3599">
                <a:solidFill>
                  <a:srgbClr val="343434"/>
                </a:solidFill>
                <a:ea typeface="ＭＳ Ｐゴシック" charset="0"/>
                <a:cs typeface="Gill Sans" charset="0"/>
              </a:rPr>
              <a:t>GOAL</a:t>
            </a:r>
          </a:p>
        </p:txBody>
      </p:sp>
      <p:sp>
        <p:nvSpPr>
          <p:cNvPr id="6" name="Rectangle 3"/>
          <p:cNvSpPr>
            <a:spLocks/>
          </p:cNvSpPr>
          <p:nvPr/>
        </p:nvSpPr>
        <p:spPr bwMode="auto">
          <a:xfrm>
            <a:off x="2077098" y="4875216"/>
            <a:ext cx="1267838" cy="540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5" b="1">
                <a:latin typeface="Helvetica" charset="0"/>
                <a:ea typeface="ＭＳ Ｐゴシック" charset="0"/>
                <a:cs typeface="Helvetica" charset="0"/>
                <a:sym typeface="Helvetica" charset="0"/>
              </a:rPr>
              <a:t>Tactic</a:t>
            </a:r>
          </a:p>
        </p:txBody>
      </p:sp>
      <p:sp>
        <p:nvSpPr>
          <p:cNvPr id="7" name="Title 1">
            <a:extLst>
              <a:ext uri="{FF2B5EF4-FFF2-40B4-BE49-F238E27FC236}">
                <a16:creationId xmlns:a16="http://schemas.microsoft.com/office/drawing/2014/main" id="{F5CBC436-E310-4685-94B0-2D1FC7E8565E}"/>
              </a:ext>
            </a:extLst>
          </p:cNvPr>
          <p:cNvSpPr>
            <a:spLocks noGrp="1"/>
          </p:cNvSpPr>
          <p:nvPr>
            <p:ph type="title"/>
          </p:nvPr>
        </p:nvSpPr>
        <p:spPr>
          <a:xfrm>
            <a:off x="770847" y="48178"/>
            <a:ext cx="5143314" cy="3418649"/>
          </a:xfrm>
          <a:solidFill>
            <a:schemeClr val="bg1"/>
          </a:solidFill>
        </p:spPr>
        <p:txBody>
          <a:bodyPr vert="horz" lIns="91416" tIns="45708" rIns="91416" bIns="45708" rtlCol="0" anchor="b">
            <a:noAutofit/>
          </a:bodyPr>
          <a:lstStyle/>
          <a:p>
            <a:pPr>
              <a:lnSpc>
                <a:spcPct val="100000"/>
              </a:lnSpc>
              <a:spcBef>
                <a:spcPts val="0"/>
              </a:spcBef>
            </a:pPr>
            <a:r>
              <a:rPr lang="en-US" sz="3150">
                <a:solidFill>
                  <a:schemeClr val="tx1">
                    <a:lumMod val="85000"/>
                    <a:lumOff val="15000"/>
                  </a:schemeClr>
                </a:solidFill>
              </a:rPr>
              <a:t>Each escalation is more </a:t>
            </a:r>
            <a:r>
              <a:rPr lang="en-US" sz="3150" b="1">
                <a:solidFill>
                  <a:schemeClr val="tx1">
                    <a:lumMod val="85000"/>
                    <a:lumOff val="15000"/>
                  </a:schemeClr>
                </a:solidFill>
              </a:rPr>
              <a:t>public</a:t>
            </a:r>
            <a:r>
              <a:rPr lang="en-US" sz="3150">
                <a:solidFill>
                  <a:schemeClr val="tx1">
                    <a:lumMod val="85000"/>
                    <a:lumOff val="15000"/>
                  </a:schemeClr>
                </a:solidFill>
              </a:rPr>
              <a:t>, more </a:t>
            </a:r>
            <a:r>
              <a:rPr lang="en-US" sz="3150" b="1">
                <a:solidFill>
                  <a:schemeClr val="tx1">
                    <a:lumMod val="85000"/>
                    <a:lumOff val="15000"/>
                  </a:schemeClr>
                </a:solidFill>
              </a:rPr>
              <a:t>visible</a:t>
            </a:r>
            <a:r>
              <a:rPr lang="en-US" sz="3150">
                <a:solidFill>
                  <a:schemeClr val="tx1">
                    <a:lumMod val="85000"/>
                    <a:lumOff val="15000"/>
                  </a:schemeClr>
                </a:solidFill>
              </a:rPr>
              <a:t>, and has more </a:t>
            </a:r>
            <a:r>
              <a:rPr lang="en-US" sz="3150" b="1">
                <a:solidFill>
                  <a:schemeClr val="tx1">
                    <a:lumMod val="85000"/>
                    <a:lumOff val="15000"/>
                  </a:schemeClr>
                </a:solidFill>
              </a:rPr>
              <a:t>risk</a:t>
            </a:r>
            <a:r>
              <a:rPr lang="en-US" sz="3150">
                <a:solidFill>
                  <a:schemeClr val="tx1">
                    <a:lumMod val="85000"/>
                    <a:lumOff val="15000"/>
                  </a:schemeClr>
                </a:solidFill>
              </a:rPr>
              <a:t>.  We transform members to activists, activists to leaders by asking them to take bigger risks. </a:t>
            </a:r>
          </a:p>
        </p:txBody>
      </p:sp>
    </p:spTree>
    <p:extLst>
      <p:ext uri="{BB962C8B-B14F-4D97-AF65-F5344CB8AC3E}">
        <p14:creationId xmlns:p14="http://schemas.microsoft.com/office/powerpoint/2010/main" val="3401720548"/>
      </p:ext>
    </p:extLst>
  </p:cSld>
  <p:clrMapOvr>
    <a:masterClrMapping/>
  </p:clrMapOvr>
  <p:transition spd="med">
    <p:dissolv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83816-E251-85B9-B936-9E0D54FE7B42}"/>
              </a:ext>
            </a:extLst>
          </p:cNvPr>
          <p:cNvSpPr>
            <a:spLocks noGrp="1"/>
          </p:cNvSpPr>
          <p:nvPr>
            <p:ph type="title"/>
          </p:nvPr>
        </p:nvSpPr>
        <p:spPr>
          <a:xfrm>
            <a:off x="963516" y="84914"/>
            <a:ext cx="9782801" cy="1239837"/>
          </a:xfrm>
        </p:spPr>
        <p:txBody>
          <a:bodyPr/>
          <a:lstStyle/>
          <a:p>
            <a:r>
              <a:rPr lang="en-US">
                <a:ea typeface="Calibri"/>
                <a:cs typeface="Calibri"/>
              </a:rPr>
              <a:t>Resources that shrink as you use them: </a:t>
            </a:r>
            <a:endParaRPr lang="en-US"/>
          </a:p>
        </p:txBody>
      </p:sp>
      <p:sp>
        <p:nvSpPr>
          <p:cNvPr id="3" name="Content Placeholder 2">
            <a:extLst>
              <a:ext uri="{FF2B5EF4-FFF2-40B4-BE49-F238E27FC236}">
                <a16:creationId xmlns:a16="http://schemas.microsoft.com/office/drawing/2014/main" id="{DC072850-AA67-7615-989C-60CB8DB85DFD}"/>
              </a:ext>
            </a:extLst>
          </p:cNvPr>
          <p:cNvSpPr>
            <a:spLocks noGrp="1"/>
          </p:cNvSpPr>
          <p:nvPr>
            <p:ph idx="1"/>
          </p:nvPr>
        </p:nvSpPr>
        <p:spPr/>
        <p:txBody>
          <a:bodyPr vert="horz" lIns="0" tIns="45708" rIns="0" bIns="45708" rtlCol="0" anchor="t">
            <a:normAutofit/>
          </a:bodyPr>
          <a:lstStyle/>
          <a:p>
            <a:pPr marL="246380" indent="-246380"/>
            <a:r>
              <a:rPr lang="en-US" sz="3550">
                <a:ea typeface="Calibri"/>
                <a:cs typeface="Calibri"/>
              </a:rPr>
              <a:t>Time/Energy </a:t>
            </a:r>
            <a:endParaRPr lang="en-US" sz="3550"/>
          </a:p>
          <a:p>
            <a:pPr marL="246380" indent="-246380"/>
            <a:r>
              <a:rPr lang="en-US" sz="3550">
                <a:ea typeface="Calibri"/>
                <a:cs typeface="Calibri"/>
              </a:rPr>
              <a:t>Tangible Items - materials </a:t>
            </a:r>
          </a:p>
          <a:p>
            <a:pPr marL="246380" indent="-246380"/>
            <a:r>
              <a:rPr lang="en-US" sz="3550">
                <a:ea typeface="Calibri"/>
                <a:cs typeface="Calibri"/>
              </a:rPr>
              <a:t>Money</a:t>
            </a:r>
            <a:r>
              <a:rPr lang="en-US" sz="3150">
                <a:ea typeface="Calibri"/>
                <a:cs typeface="Calibri"/>
              </a:rPr>
              <a:t> </a:t>
            </a:r>
          </a:p>
        </p:txBody>
      </p:sp>
      <p:pic>
        <p:nvPicPr>
          <p:cNvPr id="5" name="Picture 4" descr="Black clock and time management business icon clipart vector illustration  graphic design 8957220 Vector Art at Vecteezy">
            <a:extLst>
              <a:ext uri="{FF2B5EF4-FFF2-40B4-BE49-F238E27FC236}">
                <a16:creationId xmlns:a16="http://schemas.microsoft.com/office/drawing/2014/main" id="{7964219B-8002-1D69-8D06-36EBAA9FECB6}"/>
              </a:ext>
            </a:extLst>
          </p:cNvPr>
          <p:cNvPicPr>
            <a:picLocks noChangeAspect="1"/>
          </p:cNvPicPr>
          <p:nvPr/>
        </p:nvPicPr>
        <p:blipFill>
          <a:blip r:embed="rId2"/>
          <a:stretch>
            <a:fillRect/>
          </a:stretch>
        </p:blipFill>
        <p:spPr>
          <a:xfrm>
            <a:off x="9593939" y="1279323"/>
            <a:ext cx="2142567" cy="2142567"/>
          </a:xfrm>
          <a:prstGeom prst="rect">
            <a:avLst/>
          </a:prstGeom>
        </p:spPr>
      </p:pic>
      <p:pic>
        <p:nvPicPr>
          <p:cNvPr id="6" name="Picture 5" descr="school supplies clipart 28153925 Vector Art at Vecteezy">
            <a:extLst>
              <a:ext uri="{FF2B5EF4-FFF2-40B4-BE49-F238E27FC236}">
                <a16:creationId xmlns:a16="http://schemas.microsoft.com/office/drawing/2014/main" id="{8A84065F-33C5-90DF-4E24-4BA78F72F9A8}"/>
              </a:ext>
            </a:extLst>
          </p:cNvPr>
          <p:cNvPicPr>
            <a:picLocks noChangeAspect="1"/>
          </p:cNvPicPr>
          <p:nvPr/>
        </p:nvPicPr>
        <p:blipFill>
          <a:blip r:embed="rId3"/>
          <a:stretch>
            <a:fillRect/>
          </a:stretch>
        </p:blipFill>
        <p:spPr>
          <a:xfrm>
            <a:off x="8409868" y="3323449"/>
            <a:ext cx="1542648" cy="2961504"/>
          </a:xfrm>
          <a:prstGeom prst="rect">
            <a:avLst/>
          </a:prstGeom>
        </p:spPr>
      </p:pic>
      <p:pic>
        <p:nvPicPr>
          <p:cNvPr id="7" name="Picture 6" descr="Money Clipart Images – Browse 93,431 Stock Photos, Vectors, and Video |  Adobe Stock">
            <a:extLst>
              <a:ext uri="{FF2B5EF4-FFF2-40B4-BE49-F238E27FC236}">
                <a16:creationId xmlns:a16="http://schemas.microsoft.com/office/drawing/2014/main" id="{6E817714-EFA8-113A-DD1E-6097E47DCFBD}"/>
              </a:ext>
            </a:extLst>
          </p:cNvPr>
          <p:cNvPicPr>
            <a:picLocks noChangeAspect="1"/>
          </p:cNvPicPr>
          <p:nvPr/>
        </p:nvPicPr>
        <p:blipFill>
          <a:blip r:embed="rId4"/>
          <a:stretch>
            <a:fillRect/>
          </a:stretch>
        </p:blipFill>
        <p:spPr>
          <a:xfrm>
            <a:off x="5765513" y="3732917"/>
            <a:ext cx="2142567" cy="2142567"/>
          </a:xfrm>
          <a:prstGeom prst="rect">
            <a:avLst/>
          </a:prstGeom>
        </p:spPr>
      </p:pic>
    </p:spTree>
    <p:extLst>
      <p:ext uri="{BB962C8B-B14F-4D97-AF65-F5344CB8AC3E}">
        <p14:creationId xmlns:p14="http://schemas.microsoft.com/office/powerpoint/2010/main" val="1147392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708C7-CD1F-FFFD-4A4B-20DB2ED07104}"/>
              </a:ext>
            </a:extLst>
          </p:cNvPr>
          <p:cNvSpPr>
            <a:spLocks noGrp="1"/>
          </p:cNvSpPr>
          <p:nvPr>
            <p:ph type="title"/>
          </p:nvPr>
        </p:nvSpPr>
        <p:spPr>
          <a:xfrm>
            <a:off x="877495" y="125337"/>
            <a:ext cx="9782801" cy="1239837"/>
          </a:xfrm>
        </p:spPr>
        <p:txBody>
          <a:bodyPr/>
          <a:lstStyle/>
          <a:p>
            <a:r>
              <a:rPr lang="en-US">
                <a:ea typeface="Calibri"/>
                <a:cs typeface="Calibri"/>
              </a:rPr>
              <a:t>Resources that grow as you use them: </a:t>
            </a:r>
          </a:p>
        </p:txBody>
      </p:sp>
      <p:sp>
        <p:nvSpPr>
          <p:cNvPr id="3" name="Content Placeholder 2">
            <a:extLst>
              <a:ext uri="{FF2B5EF4-FFF2-40B4-BE49-F238E27FC236}">
                <a16:creationId xmlns:a16="http://schemas.microsoft.com/office/drawing/2014/main" id="{08DBD4E4-BD10-2E25-E90D-C897F25CB306}"/>
              </a:ext>
            </a:extLst>
          </p:cNvPr>
          <p:cNvSpPr>
            <a:spLocks noGrp="1"/>
          </p:cNvSpPr>
          <p:nvPr>
            <p:ph idx="1"/>
          </p:nvPr>
        </p:nvSpPr>
        <p:spPr>
          <a:xfrm>
            <a:off x="1096994" y="1430310"/>
            <a:ext cx="4206233" cy="4438149"/>
          </a:xfrm>
        </p:spPr>
        <p:txBody>
          <a:bodyPr vert="horz" lIns="0" tIns="45708" rIns="0" bIns="45708" rtlCol="0" anchor="t">
            <a:normAutofit/>
          </a:bodyPr>
          <a:lstStyle/>
          <a:p>
            <a:pPr marL="246380" indent="-246380"/>
            <a:r>
              <a:rPr lang="en-US" sz="3550">
                <a:ea typeface="Calibri"/>
                <a:cs typeface="Calibri"/>
              </a:rPr>
              <a:t>Relationships </a:t>
            </a:r>
            <a:endParaRPr lang="en-US" sz="3550"/>
          </a:p>
          <a:p>
            <a:pPr marL="246380" indent="-246380"/>
            <a:r>
              <a:rPr lang="en-US" sz="3550">
                <a:ea typeface="Calibri"/>
                <a:cs typeface="Calibri"/>
              </a:rPr>
              <a:t>Skills </a:t>
            </a:r>
          </a:p>
          <a:p>
            <a:pPr marL="246380" indent="-246380"/>
            <a:r>
              <a:rPr lang="en-US" sz="3550">
                <a:ea typeface="Calibri"/>
                <a:cs typeface="Calibri"/>
              </a:rPr>
              <a:t>Hope</a:t>
            </a:r>
          </a:p>
          <a:p>
            <a:pPr marL="246380" indent="-246380"/>
            <a:r>
              <a:rPr lang="en-US" sz="3550">
                <a:ea typeface="Calibri"/>
                <a:cs typeface="Calibri"/>
              </a:rPr>
              <a:t>Trust</a:t>
            </a:r>
          </a:p>
        </p:txBody>
      </p:sp>
      <p:pic>
        <p:nvPicPr>
          <p:cNvPr id="4" name="Picture 3" descr="Hand clipart, Drawings of friends, Drawings">
            <a:extLst>
              <a:ext uri="{FF2B5EF4-FFF2-40B4-BE49-F238E27FC236}">
                <a16:creationId xmlns:a16="http://schemas.microsoft.com/office/drawing/2014/main" id="{92CC3002-8DB6-2A78-ECBB-6EF58968AD1D}"/>
              </a:ext>
            </a:extLst>
          </p:cNvPr>
          <p:cNvPicPr>
            <a:picLocks noChangeAspect="1"/>
          </p:cNvPicPr>
          <p:nvPr/>
        </p:nvPicPr>
        <p:blipFill rotWithShape="1">
          <a:blip r:embed="rId2"/>
          <a:srcRect r="474" b="5856"/>
          <a:stretch/>
        </p:blipFill>
        <p:spPr>
          <a:xfrm>
            <a:off x="9464209" y="1215941"/>
            <a:ext cx="2075549" cy="2061927"/>
          </a:xfrm>
          <a:prstGeom prst="rect">
            <a:avLst/>
          </a:prstGeom>
        </p:spPr>
      </p:pic>
      <p:pic>
        <p:nvPicPr>
          <p:cNvPr id="5" name="Picture 4" descr="8,043 Skills Clipart Images, Stock Photos, 3D objects, &amp; Vectors |  Shutterstock">
            <a:extLst>
              <a:ext uri="{FF2B5EF4-FFF2-40B4-BE49-F238E27FC236}">
                <a16:creationId xmlns:a16="http://schemas.microsoft.com/office/drawing/2014/main" id="{C63DA65B-8910-2020-EF42-FFF713667F56}"/>
              </a:ext>
            </a:extLst>
          </p:cNvPr>
          <p:cNvPicPr>
            <a:picLocks noChangeAspect="1"/>
          </p:cNvPicPr>
          <p:nvPr/>
        </p:nvPicPr>
        <p:blipFill rotWithShape="1">
          <a:blip r:embed="rId3"/>
          <a:srcRect r="-483" b="8928"/>
          <a:stretch/>
        </p:blipFill>
        <p:spPr>
          <a:xfrm>
            <a:off x="9626896" y="4060888"/>
            <a:ext cx="2066801" cy="2020647"/>
          </a:xfrm>
          <a:prstGeom prst="rect">
            <a:avLst/>
          </a:prstGeom>
        </p:spPr>
      </p:pic>
      <p:pic>
        <p:nvPicPr>
          <p:cNvPr id="6" name="Picture 5" descr="Hope stock vector. Illustration of decoration, greeting - 4115020">
            <a:extLst>
              <a:ext uri="{FF2B5EF4-FFF2-40B4-BE49-F238E27FC236}">
                <a16:creationId xmlns:a16="http://schemas.microsoft.com/office/drawing/2014/main" id="{B5425672-7397-1EFB-54D3-06F5EED7E4C0}"/>
              </a:ext>
            </a:extLst>
          </p:cNvPr>
          <p:cNvPicPr>
            <a:picLocks noChangeAspect="1"/>
          </p:cNvPicPr>
          <p:nvPr/>
        </p:nvPicPr>
        <p:blipFill rotWithShape="1">
          <a:blip r:embed="rId4"/>
          <a:srcRect r="-380" b="8427"/>
          <a:stretch/>
        </p:blipFill>
        <p:spPr>
          <a:xfrm>
            <a:off x="7065338" y="2978349"/>
            <a:ext cx="2619093" cy="1604492"/>
          </a:xfrm>
          <a:prstGeom prst="rect">
            <a:avLst/>
          </a:prstGeom>
        </p:spPr>
      </p:pic>
    </p:spTree>
    <p:extLst>
      <p:ext uri="{BB962C8B-B14F-4D97-AF65-F5344CB8AC3E}">
        <p14:creationId xmlns:p14="http://schemas.microsoft.com/office/powerpoint/2010/main" val="686724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754682" y="218660"/>
            <a:ext cx="3161335" cy="6639339"/>
          </a:xfrm>
          <a:prstGeom prst="rect">
            <a:avLst/>
          </a:prstGeom>
        </p:spPr>
        <p:txBody>
          <a:bodyPr spcFirstLastPara="1" vert="horz" lIns="91416" tIns="45708" rIns="91416" bIns="45708" rtlCol="0" anchor="ctr" anchorCtr="0">
            <a:normAutofit/>
          </a:bodyPr>
          <a:lstStyle/>
          <a:p>
            <a:br>
              <a:rPr lang="en-US" sz="3550"/>
            </a:br>
            <a:br>
              <a:rPr lang="en-US" sz="3550"/>
            </a:br>
            <a:r>
              <a:rPr lang="en-US" sz="3550"/>
              <a:t>A</a:t>
            </a:r>
            <a:r>
              <a:rPr lang="en-US" sz="3550">
                <a:solidFill>
                  <a:schemeClr val="tx2"/>
                </a:solidFill>
              </a:rPr>
              <a:t>sk these 4 questions of your tactics.  </a:t>
            </a:r>
          </a:p>
        </p:txBody>
      </p:sp>
      <p:graphicFrame>
        <p:nvGraphicFramePr>
          <p:cNvPr id="489" name="Google Shape;462;g1468bb3220c_0_88">
            <a:extLst>
              <a:ext uri="{FF2B5EF4-FFF2-40B4-BE49-F238E27FC236}">
                <a16:creationId xmlns:a16="http://schemas.microsoft.com/office/drawing/2014/main" id="{C6FED0E7-7E4A-3353-A423-F03BEC2CA15F}"/>
              </a:ext>
            </a:extLst>
          </p:cNvPr>
          <p:cNvGraphicFramePr/>
          <p:nvPr>
            <p:extLst>
              <p:ext uri="{D42A27DB-BD31-4B8C-83A1-F6EECF244321}">
                <p14:modId xmlns:p14="http://schemas.microsoft.com/office/powerpoint/2010/main" val="4178766207"/>
              </p:ext>
            </p:extLst>
          </p:nvPr>
        </p:nvGraphicFramePr>
        <p:xfrm>
          <a:off x="4253948" y="218661"/>
          <a:ext cx="7732643" cy="6070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81157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p:txBody>
          <a:bodyPr vert="horz" lIns="0" tIns="45708" rIns="0" bIns="45708" rtlCol="0" anchor="t">
            <a:normAutofit fontScale="85000" lnSpcReduction="10000"/>
          </a:bodyPr>
          <a:lstStyle/>
          <a:p>
            <a:r>
              <a:rPr lang="en-US" sz="3999"/>
              <a:t>Strategy without tactics is simply a collection of good ideas and big dreams.</a:t>
            </a:r>
          </a:p>
          <a:p>
            <a:pPr lvl="0"/>
            <a:r>
              <a:rPr lang="en-US" sz="3999"/>
              <a:t>Tactics without strategy are a random collection of activities and wasted resources. </a:t>
            </a:r>
            <a:endParaRPr lang="en-US" sz="3999">
              <a:ea typeface="Calibri"/>
              <a:cs typeface="Calibri"/>
            </a:endParaRPr>
          </a:p>
          <a:p>
            <a:pPr lvl="0"/>
            <a:r>
              <a:rPr lang="en-US" sz="3999"/>
              <a:t>The bigger the win you want, the more resources you need.</a:t>
            </a:r>
            <a:endParaRPr lang="en-US" sz="3999">
              <a:ea typeface="Calibri"/>
              <a:cs typeface="Calibri"/>
            </a:endParaRPr>
          </a:p>
          <a:p>
            <a:pPr lvl="0"/>
            <a:r>
              <a:rPr lang="en-US" sz="3999"/>
              <a:t>Good tactics actually result in more resources – relationships, skills, hope and trust.  </a:t>
            </a:r>
            <a:endParaRPr lang="en-US" sz="3999">
              <a:ea typeface="Calibri"/>
              <a:cs typeface="Calibri"/>
            </a:endParaRPr>
          </a:p>
          <a:p>
            <a:endParaRPr lang="en-US" sz="3999"/>
          </a:p>
          <a:p>
            <a:pPr lvl="0"/>
            <a:endParaRPr lang="en-US" sz="3599"/>
          </a:p>
        </p:txBody>
      </p:sp>
      <p:pic>
        <p:nvPicPr>
          <p:cNvPr id="6" name="Picture 2" descr="https://strunkaccess.com/wp-content/uploads/2024/09/important-2508600_12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264" y="2562447"/>
            <a:ext cx="3718584" cy="247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791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8819" y="3081726"/>
            <a:ext cx="8820006" cy="1447065"/>
          </a:xfrm>
        </p:spPr>
        <p:txBody>
          <a:bodyPr>
            <a:normAutofit/>
          </a:bodyPr>
          <a:lstStyle/>
          <a:p>
            <a:r>
              <a:rPr lang="en-US"/>
              <a:t>Campaign Planning</a:t>
            </a:r>
          </a:p>
        </p:txBody>
      </p:sp>
      <p:sp>
        <p:nvSpPr>
          <p:cNvPr id="3" name="Title 1">
            <a:extLst>
              <a:ext uri="{FF2B5EF4-FFF2-40B4-BE49-F238E27FC236}">
                <a16:creationId xmlns:a16="http://schemas.microsoft.com/office/drawing/2014/main" id="{20786FE4-D825-9BD9-EEBE-AB558D706933}"/>
              </a:ext>
            </a:extLst>
          </p:cNvPr>
          <p:cNvSpPr txBox="1">
            <a:spLocks/>
          </p:cNvSpPr>
          <p:nvPr/>
        </p:nvSpPr>
        <p:spPr>
          <a:xfrm>
            <a:off x="3368819" y="4644125"/>
            <a:ext cx="10055781" cy="145037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endParaRPr lang="en-US" sz="4000"/>
          </a:p>
        </p:txBody>
      </p:sp>
      <p:sp>
        <p:nvSpPr>
          <p:cNvPr id="4" name="Title 1">
            <a:extLst>
              <a:ext uri="{FF2B5EF4-FFF2-40B4-BE49-F238E27FC236}">
                <a16:creationId xmlns:a16="http://schemas.microsoft.com/office/drawing/2014/main" id="{20786FE4-D825-9BD9-EEBE-AB558D706933}"/>
              </a:ext>
            </a:extLst>
          </p:cNvPr>
          <p:cNvSpPr txBox="1">
            <a:spLocks/>
          </p:cNvSpPr>
          <p:nvPr/>
        </p:nvSpPr>
        <p:spPr>
          <a:xfrm>
            <a:off x="3368819" y="3885224"/>
            <a:ext cx="10055781" cy="145037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r>
              <a:rPr lang="en-US" sz="4000">
                <a:cs typeface="Calibri Light"/>
              </a:rPr>
              <a:t>Sonia</a:t>
            </a:r>
          </a:p>
        </p:txBody>
      </p:sp>
    </p:spTree>
    <p:extLst>
      <p:ext uri="{BB962C8B-B14F-4D97-AF65-F5344CB8AC3E}">
        <p14:creationId xmlns:p14="http://schemas.microsoft.com/office/powerpoint/2010/main" val="4136130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6150-42F7-9C34-52F0-CFBCD0C1624E}"/>
              </a:ext>
            </a:extLst>
          </p:cNvPr>
          <p:cNvSpPr>
            <a:spLocks noGrp="1"/>
          </p:cNvSpPr>
          <p:nvPr>
            <p:ph type="title"/>
          </p:nvPr>
        </p:nvSpPr>
        <p:spPr>
          <a:xfrm>
            <a:off x="1593436" y="177800"/>
            <a:ext cx="3776236" cy="1305673"/>
          </a:xfrm>
        </p:spPr>
        <p:txBody>
          <a:bodyPr/>
          <a:lstStyle/>
          <a:p>
            <a:r>
              <a:rPr lang="en-US">
                <a:cs typeface="Calibri"/>
              </a:rPr>
              <a:t>Begins on page</a:t>
            </a:r>
            <a:br>
              <a:rPr lang="en-US">
                <a:cs typeface="Calibri"/>
              </a:rPr>
            </a:br>
            <a:r>
              <a:rPr lang="en-US">
                <a:cs typeface="Calibri"/>
              </a:rPr>
              <a:t> P. 107</a:t>
            </a:r>
          </a:p>
        </p:txBody>
      </p:sp>
      <p:pic>
        <p:nvPicPr>
          <p:cNvPr id="6" name="Content Placeholder 5" descr="A group of people holding megaphones&#10;&#10;AI-generated content may be incorrect.">
            <a:extLst>
              <a:ext uri="{FF2B5EF4-FFF2-40B4-BE49-F238E27FC236}">
                <a16:creationId xmlns:a16="http://schemas.microsoft.com/office/drawing/2014/main" id="{3D795CF7-1CE4-D177-FBA5-7C093F62C798}"/>
              </a:ext>
            </a:extLst>
          </p:cNvPr>
          <p:cNvPicPr>
            <a:picLocks noGrp="1" noChangeAspect="1"/>
          </p:cNvPicPr>
          <p:nvPr>
            <p:ph idx="1"/>
          </p:nvPr>
        </p:nvPicPr>
        <p:blipFill>
          <a:blip r:embed="rId2"/>
          <a:stretch>
            <a:fillRect/>
          </a:stretch>
        </p:blipFill>
        <p:spPr>
          <a:xfrm>
            <a:off x="4951377" y="173736"/>
            <a:ext cx="5416835" cy="5822899"/>
          </a:xfrm>
          <a:prstGeom prst="rect">
            <a:avLst/>
          </a:prstGeom>
        </p:spPr>
      </p:pic>
    </p:spTree>
    <p:extLst>
      <p:ext uri="{BB962C8B-B14F-4D97-AF65-F5344CB8AC3E}">
        <p14:creationId xmlns:p14="http://schemas.microsoft.com/office/powerpoint/2010/main" val="3262787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9CEC-91AE-44E4-91AF-28BF8CA93BF9}"/>
              </a:ext>
            </a:extLst>
          </p:cNvPr>
          <p:cNvSpPr>
            <a:spLocks noGrp="1"/>
          </p:cNvSpPr>
          <p:nvPr>
            <p:ph type="title"/>
          </p:nvPr>
        </p:nvSpPr>
        <p:spPr>
          <a:xfrm>
            <a:off x="573338" y="4906198"/>
            <a:ext cx="10906232" cy="1057380"/>
          </a:xfrm>
        </p:spPr>
        <p:txBody>
          <a:bodyPr vert="horz" lIns="91416" tIns="45708" rIns="91416" bIns="45708" rtlCol="0" anchor="b">
            <a:normAutofit/>
          </a:bodyPr>
          <a:lstStyle/>
          <a:p>
            <a:r>
              <a:rPr lang="en-US" sz="5998">
                <a:solidFill>
                  <a:schemeClr val="tx1">
                    <a:lumMod val="85000"/>
                    <a:lumOff val="15000"/>
                  </a:schemeClr>
                </a:solidFill>
              </a:rPr>
              <a:t>Team Work Time</a:t>
            </a:r>
          </a:p>
        </p:txBody>
      </p:sp>
      <p:pic>
        <p:nvPicPr>
          <p:cNvPr id="7" name="Picture 6" descr="A close up of text on a white background&#10;&#10;Description automatically generated">
            <a:extLst>
              <a:ext uri="{FF2B5EF4-FFF2-40B4-BE49-F238E27FC236}">
                <a16:creationId xmlns:a16="http://schemas.microsoft.com/office/drawing/2014/main" id="{1B7E1AD9-B790-4E11-AF71-3E72351AFA5E}"/>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9411" t="3986" r="20857"/>
          <a:stretch/>
        </p:blipFill>
        <p:spPr>
          <a:xfrm rot="5400000">
            <a:off x="201407" y="1002035"/>
            <a:ext cx="4064936" cy="3148319"/>
          </a:xfrm>
          <a:prstGeom prst="rect">
            <a:avLst/>
          </a:prstGeom>
        </p:spPr>
      </p:pic>
      <p:pic>
        <p:nvPicPr>
          <p:cNvPr id="5" name="Content Placeholder 4" descr="A close up of a piece of paper&#10;&#10;Description automatically generated">
            <a:extLst>
              <a:ext uri="{FF2B5EF4-FFF2-40B4-BE49-F238E27FC236}">
                <a16:creationId xmlns:a16="http://schemas.microsoft.com/office/drawing/2014/main" id="{64011117-DDBA-46A3-A1E0-4A98A4426C49}"/>
              </a:ext>
            </a:extLst>
          </p:cNvPr>
          <p:cNvPicPr>
            <a:picLocks noGrp="1" noChangeAspect="1"/>
          </p:cNvPicPr>
          <p:nvPr>
            <p:ph idx="1"/>
          </p:nvPr>
        </p:nvPicPr>
        <p:blipFill rotWithShape="1">
          <a:blip r:embed="rId3" cstate="hqprint">
            <a:extLst>
              <a:ext uri="{28A0092B-C50C-407E-A947-70E740481C1C}">
                <a14:useLocalDpi xmlns:a14="http://schemas.microsoft.com/office/drawing/2010/main" val="0"/>
              </a:ext>
            </a:extLst>
          </a:blip>
          <a:srcRect t="11804" r="6935" b="9943"/>
          <a:stretch/>
        </p:blipFill>
        <p:spPr>
          <a:xfrm>
            <a:off x="6867475" y="3725183"/>
            <a:ext cx="5177952" cy="2111615"/>
          </a:xfrm>
          <a:prstGeom prst="rect">
            <a:avLst/>
          </a:prstGeom>
        </p:spPr>
      </p:pic>
      <p:pic>
        <p:nvPicPr>
          <p:cNvPr id="9" name="Picture 8" descr="A picture containing wall, person, man, indoor&#10;&#10;Description automatically generated">
            <a:extLst>
              <a:ext uri="{FF2B5EF4-FFF2-40B4-BE49-F238E27FC236}">
                <a16:creationId xmlns:a16="http://schemas.microsoft.com/office/drawing/2014/main" id="{47528BDA-6DB6-48B7-8803-DE17E06792C3}"/>
              </a:ext>
            </a:extLst>
          </p:cNvPr>
          <p:cNvPicPr>
            <a:picLocks noChangeAspect="1"/>
          </p:cNvPicPr>
          <p:nvPr/>
        </p:nvPicPr>
        <p:blipFill rotWithShape="1">
          <a:blip r:embed="rId4">
            <a:extLst>
              <a:ext uri="{28A0092B-C50C-407E-A947-70E740481C1C}">
                <a14:useLocalDpi xmlns:a14="http://schemas.microsoft.com/office/drawing/2010/main" val="0"/>
              </a:ext>
            </a:extLst>
          </a:blip>
          <a:srcRect l="10196" t="15883" r="12549" b="20292"/>
          <a:stretch/>
        </p:blipFill>
        <p:spPr>
          <a:xfrm>
            <a:off x="4019220" y="145606"/>
            <a:ext cx="4603730" cy="3452798"/>
          </a:xfrm>
          <a:prstGeom prst="rect">
            <a:avLst/>
          </a:prstGeom>
        </p:spPr>
      </p:pic>
    </p:spTree>
    <p:extLst>
      <p:ext uri="{BB962C8B-B14F-4D97-AF65-F5344CB8AC3E}">
        <p14:creationId xmlns:p14="http://schemas.microsoft.com/office/powerpoint/2010/main" val="778791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10B8E-D2FB-DF90-37A6-6E7FA2ADE0B2}"/>
              </a:ext>
            </a:extLst>
          </p:cNvPr>
          <p:cNvSpPr>
            <a:spLocks noGrp="1"/>
          </p:cNvSpPr>
          <p:nvPr>
            <p:ph type="title"/>
          </p:nvPr>
        </p:nvSpPr>
        <p:spPr/>
        <p:txBody>
          <a:bodyPr/>
          <a:lstStyle/>
          <a:p>
            <a:r>
              <a:rPr lang="en-US"/>
              <a:t>Guidelines</a:t>
            </a:r>
          </a:p>
        </p:txBody>
      </p:sp>
      <p:sp>
        <p:nvSpPr>
          <p:cNvPr id="3" name="Content Placeholder 2">
            <a:extLst>
              <a:ext uri="{FF2B5EF4-FFF2-40B4-BE49-F238E27FC236}">
                <a16:creationId xmlns:a16="http://schemas.microsoft.com/office/drawing/2014/main" id="{7AF4E2DE-6476-A23C-8FAC-7DCEF5D3E2EE}"/>
              </a:ext>
            </a:extLst>
          </p:cNvPr>
          <p:cNvSpPr>
            <a:spLocks noGrp="1"/>
          </p:cNvSpPr>
          <p:nvPr>
            <p:ph idx="1"/>
          </p:nvPr>
        </p:nvSpPr>
        <p:spPr/>
        <p:txBody>
          <a:bodyPr vert="horz" lIns="91440" tIns="45720" rIns="91440" bIns="45720" rtlCol="0" anchor="t">
            <a:normAutofit/>
          </a:bodyPr>
          <a:lstStyle/>
          <a:p>
            <a:pPr marL="246380" indent="-246380">
              <a:buFont typeface="Arial" pitchFamily="34" charset="0"/>
              <a:buChar char="•"/>
            </a:pPr>
            <a:r>
              <a:rPr lang="en-US"/>
              <a:t>Consider using 18 months timeline</a:t>
            </a:r>
          </a:p>
          <a:p>
            <a:pPr marL="246380" indent="-246380">
              <a:buFont typeface="Arial" pitchFamily="34" charset="0"/>
              <a:buChar char="•"/>
            </a:pPr>
            <a:r>
              <a:rPr lang="en-US"/>
              <a:t>Remember the 10 steps </a:t>
            </a:r>
          </a:p>
          <a:p>
            <a:pPr marL="246380" indent="-246380">
              <a:buFont typeface="Arial" pitchFamily="34" charset="0"/>
              <a:buChar char="•"/>
            </a:pPr>
            <a:r>
              <a:rPr lang="en-US"/>
              <a:t>Incorporate  "test/tasks" design into tactics</a:t>
            </a:r>
          </a:p>
          <a:p>
            <a:pPr marL="246380" indent="-246380">
              <a:buFont typeface="Arial" pitchFamily="34" charset="0"/>
              <a:buChar char="•"/>
            </a:pPr>
            <a:endParaRPr lang="en-US"/>
          </a:p>
          <a:p>
            <a:pPr marL="0" indent="0">
              <a:buNone/>
            </a:pPr>
            <a:r>
              <a:rPr lang="en-US" sz="3600">
                <a:solidFill>
                  <a:srgbClr val="35404A"/>
                </a:solidFill>
              </a:rPr>
              <a:t>Increase Success:</a:t>
            </a:r>
          </a:p>
          <a:p>
            <a:pPr marL="246380" indent="-246380">
              <a:buFont typeface="Arial" pitchFamily="34" charset="0"/>
              <a:buChar char="•"/>
            </a:pPr>
            <a:r>
              <a:rPr lang="en-US"/>
              <a:t>Plan should motivate </a:t>
            </a:r>
          </a:p>
          <a:p>
            <a:pPr marL="246380" indent="-246380">
              <a:buFont typeface="Arial" pitchFamily="34" charset="0"/>
              <a:buChar char="•"/>
            </a:pPr>
            <a:r>
              <a:rPr lang="en-US">
                <a:solidFill>
                  <a:srgbClr val="465562"/>
                </a:solidFill>
              </a:rPr>
              <a:t>Consider risks</a:t>
            </a:r>
          </a:p>
          <a:p>
            <a:pPr marL="246380" indent="-246380">
              <a:buFont typeface="Arial" pitchFamily="34" charset="0"/>
              <a:buChar char="•"/>
            </a:pPr>
            <a:r>
              <a:rPr lang="en-US">
                <a:solidFill>
                  <a:srgbClr val="465562"/>
                </a:solidFill>
              </a:rPr>
              <a:t>Accountability imbedded into plan</a:t>
            </a:r>
          </a:p>
          <a:p>
            <a:pPr marL="0" indent="0">
              <a:buNone/>
            </a:pPr>
            <a:endParaRPr lang="en-US" sz="3600">
              <a:solidFill>
                <a:srgbClr val="35404A"/>
              </a:solidFill>
            </a:endParaRPr>
          </a:p>
          <a:p>
            <a:pPr marL="246380" indent="-246380">
              <a:buFont typeface="Arial" pitchFamily="34" charset="0"/>
              <a:buChar char="•"/>
            </a:pPr>
            <a:endParaRPr lang="en-US"/>
          </a:p>
          <a:p>
            <a:pPr marL="246380" indent="-246380">
              <a:buFont typeface="Arial" pitchFamily="34" charset="0"/>
              <a:buChar char="•"/>
            </a:pPr>
            <a:endParaRPr lang="en-US"/>
          </a:p>
        </p:txBody>
      </p:sp>
    </p:spTree>
    <p:extLst>
      <p:ext uri="{BB962C8B-B14F-4D97-AF65-F5344CB8AC3E}">
        <p14:creationId xmlns:p14="http://schemas.microsoft.com/office/powerpoint/2010/main" val="880521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8819" y="3081726"/>
            <a:ext cx="8820006" cy="1447065"/>
          </a:xfrm>
        </p:spPr>
        <p:txBody>
          <a:bodyPr>
            <a:normAutofit/>
          </a:bodyPr>
          <a:lstStyle/>
          <a:p>
            <a:r>
              <a:rPr lang="en-US"/>
              <a:t>Ending it Right</a:t>
            </a:r>
          </a:p>
        </p:txBody>
      </p:sp>
      <p:sp>
        <p:nvSpPr>
          <p:cNvPr id="3" name="Title 1">
            <a:extLst>
              <a:ext uri="{FF2B5EF4-FFF2-40B4-BE49-F238E27FC236}">
                <a16:creationId xmlns:a16="http://schemas.microsoft.com/office/drawing/2014/main" id="{20786FE4-D825-9BD9-EEBE-AB558D706933}"/>
              </a:ext>
            </a:extLst>
          </p:cNvPr>
          <p:cNvSpPr txBox="1">
            <a:spLocks/>
          </p:cNvSpPr>
          <p:nvPr/>
        </p:nvSpPr>
        <p:spPr>
          <a:xfrm>
            <a:off x="3368819" y="4644125"/>
            <a:ext cx="10055781" cy="145037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endParaRPr lang="en-US" sz="4000"/>
          </a:p>
        </p:txBody>
      </p:sp>
      <p:sp>
        <p:nvSpPr>
          <p:cNvPr id="4" name="Title 1">
            <a:extLst>
              <a:ext uri="{FF2B5EF4-FFF2-40B4-BE49-F238E27FC236}">
                <a16:creationId xmlns:a16="http://schemas.microsoft.com/office/drawing/2014/main" id="{20786FE4-D825-9BD9-EEBE-AB558D706933}"/>
              </a:ext>
            </a:extLst>
          </p:cNvPr>
          <p:cNvSpPr txBox="1">
            <a:spLocks/>
          </p:cNvSpPr>
          <p:nvPr/>
        </p:nvSpPr>
        <p:spPr>
          <a:xfrm>
            <a:off x="3368819" y="3885224"/>
            <a:ext cx="10055781" cy="145037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400" b="0" kern="1200" cap="none" baseline="0">
                <a:solidFill>
                  <a:schemeClr val="tx1">
                    <a:lumMod val="75000"/>
                  </a:schemeClr>
                </a:solidFill>
                <a:latin typeface="+mj-lt"/>
                <a:ea typeface="+mj-ea"/>
                <a:cs typeface="+mj-cs"/>
              </a:defRPr>
            </a:lvl1pPr>
          </a:lstStyle>
          <a:p>
            <a:r>
              <a:rPr lang="en-US" sz="4000">
                <a:cs typeface="Calibri Light"/>
              </a:rPr>
              <a:t>Ellen</a:t>
            </a:r>
            <a:endParaRPr lang="en-US" sz="4000"/>
          </a:p>
        </p:txBody>
      </p:sp>
    </p:spTree>
    <p:extLst>
      <p:ext uri="{BB962C8B-B14F-4D97-AF65-F5344CB8AC3E}">
        <p14:creationId xmlns:p14="http://schemas.microsoft.com/office/powerpoint/2010/main" val="127929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6AFD2-D571-4AC6-AFEA-9BDFDF35EDD1}"/>
              </a:ext>
            </a:extLst>
          </p:cNvPr>
          <p:cNvSpPr>
            <a:spLocks noGrp="1"/>
          </p:cNvSpPr>
          <p:nvPr>
            <p:ph type="title"/>
          </p:nvPr>
        </p:nvSpPr>
        <p:spPr>
          <a:xfrm>
            <a:off x="7679035" y="2379031"/>
            <a:ext cx="4320985" cy="1557760"/>
          </a:xfrm>
        </p:spPr>
        <p:txBody>
          <a:bodyPr vert="horz" lIns="91416" tIns="45708" rIns="91416" bIns="45708" rtlCol="0" anchor="b">
            <a:normAutofit fontScale="90000"/>
          </a:bodyPr>
          <a:lstStyle/>
          <a:p>
            <a:r>
              <a:rPr lang="en-US" sz="5598">
                <a:solidFill>
                  <a:schemeClr val="tx1">
                    <a:lumMod val="85000"/>
                    <a:lumOff val="15000"/>
                  </a:schemeClr>
                </a:solidFill>
              </a:rPr>
              <a:t>Your thoughts so far…</a:t>
            </a:r>
          </a:p>
        </p:txBody>
      </p:sp>
      <p:pic>
        <p:nvPicPr>
          <p:cNvPr id="7173" name="Picture 2" descr="Image result for thinking">
            <a:extLst>
              <a:ext uri="{FF2B5EF4-FFF2-40B4-BE49-F238E27FC236}">
                <a16:creationId xmlns:a16="http://schemas.microsoft.com/office/drawing/2014/main" id="{9053AF85-4D46-4E44-A99E-2B5D2A81662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16141" y="640807"/>
            <a:ext cx="6745801" cy="5052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6640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915547" y="523673"/>
            <a:ext cx="10055781" cy="1450379"/>
          </a:xfrm>
        </p:spPr>
        <p:txBody>
          <a:bodyPr vert="horz" lIns="91416" tIns="45708" rIns="91416" bIns="45708" rtlCol="0" anchor="b">
            <a:normAutofit/>
          </a:bodyPr>
          <a:lstStyle/>
          <a:p>
            <a:r>
              <a:rPr lang="en-US" sz="7998" b="1">
                <a:solidFill>
                  <a:schemeClr val="tx1"/>
                </a:solidFill>
              </a:rPr>
              <a:t>Problem of Practice</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1226864" y="1974052"/>
            <a:ext cx="10055781" cy="4438149"/>
          </a:xfrm>
        </p:spPr>
        <p:txBody>
          <a:bodyPr vert="horz" lIns="91416" tIns="45708" rIns="91416" bIns="45708" rtlCol="0">
            <a:noAutofit/>
          </a:bodyPr>
          <a:lstStyle/>
          <a:p>
            <a:pPr marL="0" indent="0">
              <a:buNone/>
            </a:pPr>
            <a:r>
              <a:rPr lang="en-US" sz="3599" b="1" spc="200">
                <a:latin typeface="+mj-lt"/>
              </a:rPr>
              <a:t>The problem of practice is something that you care about that would make a difference for your locals if you improved it. </a:t>
            </a:r>
          </a:p>
          <a:p>
            <a:pPr marL="0" indent="0">
              <a:buNone/>
            </a:pPr>
            <a:r>
              <a:rPr lang="en-US" sz="3599" b="1" spc="200">
                <a:latin typeface="+mj-lt"/>
              </a:rPr>
              <a:t>The more specific the problem of practice is, the more helpful the recommendations for your next level of work will be.  </a:t>
            </a:r>
          </a:p>
        </p:txBody>
      </p:sp>
    </p:spTree>
    <p:extLst>
      <p:ext uri="{BB962C8B-B14F-4D97-AF65-F5344CB8AC3E}">
        <p14:creationId xmlns:p14="http://schemas.microsoft.com/office/powerpoint/2010/main" val="3118554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F746980-D31E-50D7-9DC4-2B7D9976081F}"/>
              </a:ext>
            </a:extLst>
          </p:cNvPr>
          <p:cNvSpPr>
            <a:spLocks noGrp="1"/>
          </p:cNvSpPr>
          <p:nvPr>
            <p:ph type="title"/>
          </p:nvPr>
        </p:nvSpPr>
        <p:spPr>
          <a:xfrm>
            <a:off x="738152" y="381000"/>
            <a:ext cx="4002941" cy="3052482"/>
          </a:xfrm>
        </p:spPr>
        <p:txBody>
          <a:bodyPr/>
          <a:lstStyle/>
          <a:p>
            <a:r>
              <a:rPr lang="en-US" sz="4000" cap="none"/>
              <a:t>Please share your feedback with us</a:t>
            </a:r>
          </a:p>
        </p:txBody>
      </p:sp>
      <p:pic>
        <p:nvPicPr>
          <p:cNvPr id="2" name="Content Placeholder 1" descr="A qr code on a red background&#10;&#10;AI-generated content may be incorrect.">
            <a:extLst>
              <a:ext uri="{FF2B5EF4-FFF2-40B4-BE49-F238E27FC236}">
                <a16:creationId xmlns:a16="http://schemas.microsoft.com/office/drawing/2014/main" id="{C17D4CE7-BA7E-93DD-0A6B-32FAC6198530}"/>
              </a:ext>
            </a:extLst>
          </p:cNvPr>
          <p:cNvPicPr>
            <a:picLocks noGrp="1" noChangeAspect="1"/>
          </p:cNvPicPr>
          <p:nvPr>
            <p:ph idx="1"/>
          </p:nvPr>
        </p:nvPicPr>
        <p:blipFill>
          <a:blip r:embed="rId2"/>
          <a:stretch>
            <a:fillRect/>
          </a:stretch>
        </p:blipFill>
        <p:spPr>
          <a:xfrm>
            <a:off x="5370646" y="391974"/>
            <a:ext cx="6088360" cy="6125201"/>
          </a:xfrm>
          <a:prstGeom prst="rect">
            <a:avLst/>
          </a:prstGeom>
        </p:spPr>
      </p:pic>
    </p:spTree>
    <p:extLst>
      <p:ext uri="{BB962C8B-B14F-4D97-AF65-F5344CB8AC3E}">
        <p14:creationId xmlns:p14="http://schemas.microsoft.com/office/powerpoint/2010/main" val="1218765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096291FF-A0C0-FA60-93D3-A2A32AF66653}"/>
            </a:ext>
          </a:extLst>
        </p:cNvPr>
        <p:cNvGrpSpPr/>
        <p:nvPr/>
      </p:nvGrpSpPr>
      <p:grpSpPr>
        <a:xfrm>
          <a:off x="0" y="0"/>
          <a:ext cx="0" cy="0"/>
          <a:chOff x="0" y="0"/>
          <a:chExt cx="0" cy="0"/>
        </a:xfrm>
      </p:grpSpPr>
      <p:pic>
        <p:nvPicPr>
          <p:cNvPr id="3" name="Picture 2" descr="A group of people holding megaphones&#10;&#10;AI-generated content may be incorrect.">
            <a:extLst>
              <a:ext uri="{FF2B5EF4-FFF2-40B4-BE49-F238E27FC236}">
                <a16:creationId xmlns:a16="http://schemas.microsoft.com/office/drawing/2014/main" id="{2CE94E53-594C-9D87-7D5B-AE4D28EBFF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8891" y="1545647"/>
            <a:ext cx="4216573" cy="3657360"/>
          </a:xfrm>
          <a:prstGeom prst="rect">
            <a:avLst/>
          </a:prstGeom>
        </p:spPr>
      </p:pic>
      <p:pic>
        <p:nvPicPr>
          <p:cNvPr id="98" name="Google Shape;98;p14">
            <a:extLst>
              <a:ext uri="{FF2B5EF4-FFF2-40B4-BE49-F238E27FC236}">
                <a16:creationId xmlns:a16="http://schemas.microsoft.com/office/drawing/2014/main" id="{44324593-6149-E9C3-6037-550D35DE220B}"/>
              </a:ext>
            </a:extLst>
          </p:cNvPr>
          <p:cNvPicPr preferRelativeResize="0"/>
          <p:nvPr/>
        </p:nvPicPr>
        <p:blipFill rotWithShape="1">
          <a:blip r:embed="rId4"/>
          <a:srcRect l="64554" r="16338" b="44272"/>
          <a:stretch>
            <a:fillRect/>
          </a:stretch>
        </p:blipFill>
        <p:spPr>
          <a:xfrm>
            <a:off x="6642185" y="1540607"/>
            <a:ext cx="3866172" cy="3674326"/>
          </a:xfrm>
          <a:prstGeom prst="rect">
            <a:avLst/>
          </a:prstGeom>
          <a:noFill/>
        </p:spPr>
      </p:pic>
      <p:sp>
        <p:nvSpPr>
          <p:cNvPr id="2" name="Title 1">
            <a:extLst>
              <a:ext uri="{FF2B5EF4-FFF2-40B4-BE49-F238E27FC236}">
                <a16:creationId xmlns:a16="http://schemas.microsoft.com/office/drawing/2014/main" id="{6FB78474-9C2F-2093-0AFE-C304E340A27E}"/>
              </a:ext>
            </a:extLst>
          </p:cNvPr>
          <p:cNvSpPr>
            <a:spLocks noGrp="1"/>
          </p:cNvSpPr>
          <p:nvPr>
            <p:ph type="title"/>
          </p:nvPr>
        </p:nvSpPr>
        <p:spPr>
          <a:xfrm>
            <a:off x="768604" y="106408"/>
            <a:ext cx="11336679" cy="1009682"/>
          </a:xfrm>
        </p:spPr>
        <p:txBody>
          <a:bodyPr>
            <a:normAutofit/>
          </a:bodyPr>
          <a:lstStyle/>
          <a:p>
            <a:r>
              <a:rPr lang="en-US" b="1"/>
              <a:t>Campaign Lab Information and Application</a:t>
            </a:r>
          </a:p>
        </p:txBody>
      </p:sp>
      <p:sp>
        <p:nvSpPr>
          <p:cNvPr id="4" name="TextBox 3">
            <a:extLst>
              <a:ext uri="{FF2B5EF4-FFF2-40B4-BE49-F238E27FC236}">
                <a16:creationId xmlns:a16="http://schemas.microsoft.com/office/drawing/2014/main" id="{193B27B5-C585-0420-B0C5-FF2F998BA939}"/>
              </a:ext>
            </a:extLst>
          </p:cNvPr>
          <p:cNvSpPr txBox="1"/>
          <p:nvPr/>
        </p:nvSpPr>
        <p:spPr>
          <a:xfrm>
            <a:off x="1998581" y="5342684"/>
            <a:ext cx="8205429" cy="1169246"/>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r>
              <a:rPr lang="en-US" sz="2799">
                <a:hlinkClick r:id="rId5"/>
              </a:rPr>
              <a:t>https://www.nea.org/resource-library/campaign-lab</a:t>
            </a:r>
            <a:endParaRPr lang="en-US" sz="1400"/>
          </a:p>
          <a:p>
            <a:endParaRPr lang="en-US" sz="2799"/>
          </a:p>
          <a:p>
            <a:pPr algn="ctr"/>
            <a:endParaRPr lang="en-US" sz="1400"/>
          </a:p>
        </p:txBody>
      </p:sp>
    </p:spTree>
    <p:extLst>
      <p:ext uri="{BB962C8B-B14F-4D97-AF65-F5344CB8AC3E}">
        <p14:creationId xmlns:p14="http://schemas.microsoft.com/office/powerpoint/2010/main" val="3774907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73473" y="2199234"/>
            <a:ext cx="6573261" cy="3669224"/>
          </a:xfrm>
        </p:spPr>
        <p:txBody>
          <a:bodyPr>
            <a:normAutofit fontScale="92500"/>
          </a:bodyPr>
          <a:lstStyle/>
          <a:p>
            <a:r>
              <a:rPr lang="en-US" sz="4399"/>
              <a:t>Choice Networking</a:t>
            </a:r>
          </a:p>
          <a:p>
            <a:r>
              <a:rPr lang="en-US" sz="4399"/>
              <a:t>Housekeeping</a:t>
            </a:r>
          </a:p>
          <a:p>
            <a:r>
              <a:rPr lang="en-US" sz="4399"/>
              <a:t>Checking out, Flights, Taxis</a:t>
            </a:r>
          </a:p>
          <a:p>
            <a:r>
              <a:rPr lang="en-US" sz="4399"/>
              <a:t>Plus and Delta at the Door</a:t>
            </a:r>
          </a:p>
          <a:p>
            <a:endParaRPr lang="en-US"/>
          </a:p>
          <a:p>
            <a:endParaRPr lang="en-US"/>
          </a:p>
        </p:txBody>
      </p:sp>
    </p:spTree>
    <p:extLst>
      <p:ext uri="{BB962C8B-B14F-4D97-AF65-F5344CB8AC3E}">
        <p14:creationId xmlns:p14="http://schemas.microsoft.com/office/powerpoint/2010/main" val="1123326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786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og Meaning, Symbolism &amp; the Dog Spirit Animal | UniGuide"/>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1278425"/>
            <a:ext cx="12546419" cy="83490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37954" y="1823668"/>
            <a:ext cx="4881701" cy="1917082"/>
          </a:xfrm>
        </p:spPr>
        <p:txBody>
          <a:bodyPr>
            <a:normAutofit/>
          </a:bodyPr>
          <a:lstStyle/>
          <a:p>
            <a:r>
              <a:rPr lang="en-US"/>
              <a:t>What will you take with you into your future work? </a:t>
            </a:r>
          </a:p>
        </p:txBody>
      </p:sp>
      <p:sp>
        <p:nvSpPr>
          <p:cNvPr id="4" name="Title 1"/>
          <p:cNvSpPr txBox="1">
            <a:spLocks/>
          </p:cNvSpPr>
          <p:nvPr/>
        </p:nvSpPr>
        <p:spPr>
          <a:xfrm>
            <a:off x="637954" y="177801"/>
            <a:ext cx="10738284" cy="92798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b="1"/>
              <a:t>Closing our time together…</a:t>
            </a:r>
          </a:p>
        </p:txBody>
      </p:sp>
    </p:spTree>
    <p:extLst>
      <p:ext uri="{BB962C8B-B14F-4D97-AF65-F5344CB8AC3E}">
        <p14:creationId xmlns:p14="http://schemas.microsoft.com/office/powerpoint/2010/main" val="430787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Math 16x9">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0EB2FEA-59D1-408B-9D0D-F0825200F24E}">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879D4DE-E235-4E9A-B860-4E1B4A2972E6}">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C1734BB-D366-45BA-BFF0-B51D6487F9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115</Slides>
  <Notes>51</Notes>
  <HiddenSlides>0</HiddenSlides>
  <ScaleCrop>false</ScaleCrop>
  <HeadingPairs>
    <vt:vector size="4" baseType="variant">
      <vt:variant>
        <vt:lpstr>Theme</vt:lpstr>
      </vt:variant>
      <vt:variant>
        <vt:i4>2</vt:i4>
      </vt:variant>
      <vt:variant>
        <vt:lpstr>Slide Titles</vt:lpstr>
      </vt:variant>
      <vt:variant>
        <vt:i4>115</vt:i4>
      </vt:variant>
    </vt:vector>
  </HeadingPairs>
  <TitlesOfParts>
    <vt:vector size="117" baseType="lpstr">
      <vt:lpstr>Math 16x9</vt:lpstr>
      <vt:lpstr>Math 16x9</vt:lpstr>
      <vt:lpstr>Organizing ESP</vt:lpstr>
      <vt:lpstr>PowerPoint Presentation</vt:lpstr>
      <vt:lpstr>PowerPoint Presentation</vt:lpstr>
      <vt:lpstr>Feedback on Feedback</vt:lpstr>
      <vt:lpstr>Your Words</vt:lpstr>
      <vt:lpstr>Agenda Review - Today</vt:lpstr>
      <vt:lpstr>Community Agreements  p. 2-3</vt:lpstr>
      <vt:lpstr>What else has been on your mind about this work?</vt:lpstr>
      <vt:lpstr>Campaign Lab Information and Application</vt:lpstr>
      <vt:lpstr>Organizing Conversations</vt:lpstr>
      <vt:lpstr>Why do you think we need to talk about doing member conversations in a training for ESPs?   Talk at your table and be ready to talk as a room.</vt:lpstr>
      <vt:lpstr>PowerPoint Presentation</vt:lpstr>
      <vt:lpstr>PowerPoint Presentation</vt:lpstr>
      <vt:lpstr>We listen to relate to our people p.31</vt:lpstr>
      <vt:lpstr>We listen to identify their issues and values</vt:lpstr>
      <vt:lpstr>We ask for commitment when we recruit</vt:lpstr>
      <vt:lpstr>We ask to identify leaders when we escalate</vt:lpstr>
      <vt:lpstr>Possible Tensions</vt:lpstr>
      <vt:lpstr>Responding with AAR</vt:lpstr>
      <vt:lpstr>Responding with AAR</vt:lpstr>
      <vt:lpstr>Practicing AAR (Affirm, Answer, and Redirect)</vt:lpstr>
      <vt:lpstr>Practicing AAR (Affirm, Answer, and Redirect)</vt:lpstr>
      <vt:lpstr>Debrief</vt:lpstr>
      <vt:lpstr>Key Points</vt:lpstr>
      <vt:lpstr>Spectrum of Allies</vt:lpstr>
      <vt:lpstr>Analysis of Allies</vt:lpstr>
      <vt:lpstr>Spectrum of Allies</vt:lpstr>
      <vt:lpstr>Spectrum of Allies Part 1 p. 122-3  </vt:lpstr>
      <vt:lpstr>Who are your Spectrum of Allies  </vt:lpstr>
      <vt:lpstr>Where You Focus Your Energy Matters</vt:lpstr>
      <vt:lpstr>An example from history –  9 to 5 National Association of Working Women</vt:lpstr>
      <vt:lpstr>Spectrum of Allies Part 2 p.123 &amp; 124</vt:lpstr>
      <vt:lpstr>Team Pair Share of Spectrum of Allies</vt:lpstr>
      <vt:lpstr>Spectrum of Allies Debrief – Whole Group</vt:lpstr>
      <vt:lpstr>PowerPoint Presentation</vt:lpstr>
      <vt:lpstr>BREAK</vt:lpstr>
      <vt:lpstr>Living Wage Campaign</vt:lpstr>
      <vt:lpstr> What is a Living Wage?  Group work: Make a list</vt:lpstr>
      <vt:lpstr>Living Wage: The Basics</vt:lpstr>
      <vt:lpstr>PowerPoint Presentation</vt:lpstr>
      <vt:lpstr>Currently  </vt:lpstr>
      <vt:lpstr> What is a Thriving Wage?  Group work: Make a list</vt:lpstr>
      <vt:lpstr>Identifying the 10 Steps </vt:lpstr>
      <vt:lpstr>10 Steps to a Living Wage Campaign</vt:lpstr>
      <vt:lpstr>10 Steps of a Living Wage Campaign </vt:lpstr>
      <vt:lpstr>Group work</vt:lpstr>
      <vt:lpstr>It’s All About Organizing!</vt:lpstr>
      <vt:lpstr>A Living Wage Campaign is…</vt:lpstr>
      <vt:lpstr>What Makes a Living Wage Campaign Different ?</vt:lpstr>
      <vt:lpstr>Revisiting the scenarios</vt:lpstr>
      <vt:lpstr>Key Points </vt:lpstr>
      <vt:lpstr>Lunch</vt:lpstr>
      <vt:lpstr>Organizer Math: Building Exponential Power</vt:lpstr>
      <vt:lpstr>How many people does it take to win a campaign?</vt:lpstr>
      <vt:lpstr>How can I make a difference?  </vt:lpstr>
      <vt:lpstr>What does this have to do with building structures and power in a campaign?</vt:lpstr>
      <vt:lpstr>PowerPoint Presentation</vt:lpstr>
      <vt:lpstr>PowerPoint Presentation</vt:lpstr>
      <vt:lpstr>Challenges of Growth Beyond 150</vt:lpstr>
      <vt:lpstr>Case Study: The ESP Bill of Rights Campaign  Page 93</vt:lpstr>
      <vt:lpstr>Team Work Time Pg. 90-97</vt:lpstr>
      <vt:lpstr>Report out</vt:lpstr>
      <vt:lpstr>PowerPoint Presentation</vt:lpstr>
      <vt:lpstr>Phase 1 – Internal Unity (The Spark)- p. 96 </vt:lpstr>
      <vt:lpstr>Phase 2 – External Coalition (The Multiplier)- p. 96</vt:lpstr>
      <vt:lpstr>Final Phase – The Turning Point (Victory) - p.96</vt:lpstr>
      <vt:lpstr>Planning Checklist for Organizers- page 98 </vt:lpstr>
      <vt:lpstr>Team Work Time</vt:lpstr>
      <vt:lpstr>Team Work Time</vt:lpstr>
      <vt:lpstr>Report Out</vt:lpstr>
      <vt:lpstr>Key Points: </vt:lpstr>
      <vt:lpstr>Centering Race, Class, and Gender</vt:lpstr>
      <vt:lpstr>What type of union builds power? </vt:lpstr>
      <vt:lpstr>Centering Race, Class, and Gender Justice</vt:lpstr>
      <vt:lpstr>Race, Class, Gender Equity Tools Pg. 99</vt:lpstr>
      <vt:lpstr>Key Points about Equity Tool Success</vt:lpstr>
      <vt:lpstr> TEAM WORK   Review your Problem and Issue charts.  What will it take to achieve equity for the people who work in our schools? </vt:lpstr>
      <vt:lpstr>TEAM WORK  - Return to Your Problem Charts </vt:lpstr>
      <vt:lpstr>PowerPoint Presentation</vt:lpstr>
      <vt:lpstr>Key Points</vt:lpstr>
      <vt:lpstr>BREAK</vt:lpstr>
      <vt:lpstr>Demand and Target    Eric</vt:lpstr>
      <vt:lpstr>REVISITING YOUR ISSUE</vt:lpstr>
      <vt:lpstr>When making a demand …</vt:lpstr>
      <vt:lpstr>Targets:</vt:lpstr>
      <vt:lpstr> Issue Work! (Charts)  Identifying  Demands, and Targets</vt:lpstr>
      <vt:lpstr>  Ask these 4 Race and Equity Tool questions of your Target and Demand.  </vt:lpstr>
      <vt:lpstr>Key Points</vt:lpstr>
      <vt:lpstr>Tactics and Escalation</vt:lpstr>
      <vt:lpstr>Structure of a Campaign</vt:lpstr>
      <vt:lpstr>Tactics</vt:lpstr>
      <vt:lpstr>PowerPoint Presentation</vt:lpstr>
      <vt:lpstr>Were these effective tactics? </vt:lpstr>
      <vt:lpstr> Scenario Work! Tactics Brainstorm p. 126</vt:lpstr>
      <vt:lpstr>Evaluating Tactics </vt:lpstr>
      <vt:lpstr>Evaluating your Tactics!</vt:lpstr>
      <vt:lpstr>Compression Points</vt:lpstr>
      <vt:lpstr>Why do you think tactics escalate gradually? </vt:lpstr>
      <vt:lpstr>Each escalation is more public, more visible, and has more risk.  We transform members to activists, activists to leaders by asking them to take bigger risks. </vt:lpstr>
      <vt:lpstr>Resources that shrink as you use them: </vt:lpstr>
      <vt:lpstr>Resources that grow as you use them: </vt:lpstr>
      <vt:lpstr>  Ask these 4 questions of your tactics.  </vt:lpstr>
      <vt:lpstr>Key Points</vt:lpstr>
      <vt:lpstr>Campaign Planning</vt:lpstr>
      <vt:lpstr>Begins on page  P. 107</vt:lpstr>
      <vt:lpstr>Team Work Time</vt:lpstr>
      <vt:lpstr>Guidelines</vt:lpstr>
      <vt:lpstr>Ending it Right</vt:lpstr>
      <vt:lpstr>Your thoughts so far…</vt:lpstr>
      <vt:lpstr>Problem of Practice</vt:lpstr>
      <vt:lpstr>Please share your feedback with us</vt:lpstr>
      <vt:lpstr>Campaign Lab Information and Application</vt:lpstr>
      <vt:lpstr>Ending it Right</vt:lpstr>
      <vt:lpstr>Choice Network Time</vt:lpstr>
      <vt:lpstr>What will you take with you into your future work? </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3</cp:revision>
  <dcterms:created xsi:type="dcterms:W3CDTF">2022-09-14T20:21:53Z</dcterms:created>
  <dcterms:modified xsi:type="dcterms:W3CDTF">2026-07-31T15:41:08Z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