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55"/>
  </p:notesMasterIdLst>
  <p:handoutMasterIdLst>
    <p:handoutMasterId r:id="rId56"/>
  </p:handoutMasterIdLst>
  <p:sldIdLst>
    <p:sldId id="1086" r:id="rId5"/>
    <p:sldId id="2643" r:id="rId6"/>
    <p:sldId id="2616" r:id="rId7"/>
    <p:sldId id="1088" r:id="rId8"/>
    <p:sldId id="1089" r:id="rId9"/>
    <p:sldId id="1091" r:id="rId10"/>
    <p:sldId id="1092" r:id="rId11"/>
    <p:sldId id="2646" r:id="rId12"/>
    <p:sldId id="1100" r:id="rId13"/>
    <p:sldId id="1102" r:id="rId14"/>
    <p:sldId id="1103" r:id="rId15"/>
    <p:sldId id="1104" r:id="rId16"/>
    <p:sldId id="1105" r:id="rId17"/>
    <p:sldId id="1106" r:id="rId18"/>
    <p:sldId id="1107" r:id="rId19"/>
    <p:sldId id="1109" r:id="rId20"/>
    <p:sldId id="1110" r:id="rId21"/>
    <p:sldId id="1179" r:id="rId22"/>
    <p:sldId id="1111" r:id="rId23"/>
    <p:sldId id="1112" r:id="rId24"/>
    <p:sldId id="1113" r:id="rId25"/>
    <p:sldId id="1115" r:id="rId26"/>
    <p:sldId id="1117" r:id="rId27"/>
    <p:sldId id="1121" r:id="rId28"/>
    <p:sldId id="1119" r:id="rId29"/>
    <p:sldId id="1120" r:id="rId30"/>
    <p:sldId id="1123" r:id="rId31"/>
    <p:sldId id="1178" r:id="rId32"/>
    <p:sldId id="2647" r:id="rId33"/>
    <p:sldId id="1124" r:id="rId34"/>
    <p:sldId id="1182" r:id="rId35"/>
    <p:sldId id="1093" r:id="rId36"/>
    <p:sldId id="257" r:id="rId37"/>
    <p:sldId id="260" r:id="rId38"/>
    <p:sldId id="261" r:id="rId39"/>
    <p:sldId id="262" r:id="rId40"/>
    <p:sldId id="263" r:id="rId41"/>
    <p:sldId id="264" r:id="rId42"/>
    <p:sldId id="258" r:id="rId43"/>
    <p:sldId id="265" r:id="rId44"/>
    <p:sldId id="266" r:id="rId45"/>
    <p:sldId id="259" r:id="rId46"/>
    <p:sldId id="1125" r:id="rId47"/>
    <p:sldId id="1126" r:id="rId48"/>
    <p:sldId id="1128" r:id="rId49"/>
    <p:sldId id="1129" r:id="rId50"/>
    <p:sldId id="1130" r:id="rId51"/>
    <p:sldId id="2645" r:id="rId52"/>
    <p:sldId id="2644" r:id="rId53"/>
    <p:sldId id="1131" r:id="rId5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_rels/data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6C89-A39F-4A80-8B7E-4DBA07709B8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1510CAD1-AEEB-4FE2-A82F-32DB22368D05}">
      <dgm:prSet phldrT="[Text]"/>
      <dgm:spPr/>
      <dgm:t>
        <a:bodyPr/>
        <a:lstStyle/>
        <a:p>
          <a:r>
            <a:rPr lang="en-US"/>
            <a:t>Members self-select into leadership roles</a:t>
          </a:r>
        </a:p>
      </dgm:t>
    </dgm:pt>
    <dgm:pt modelId="{5227D96C-1512-49FC-996C-9033614DF004}" type="parTrans" cxnId="{87C5FFD4-1484-4158-9D4E-A167F8B7F442}">
      <dgm:prSet/>
      <dgm:spPr/>
      <dgm:t>
        <a:bodyPr/>
        <a:lstStyle/>
        <a:p>
          <a:endParaRPr lang="en-US"/>
        </a:p>
      </dgm:t>
    </dgm:pt>
    <dgm:pt modelId="{D6E2F2DF-516E-4120-99D8-E3BF16C0D05B}" type="sibTrans" cxnId="{87C5FFD4-1484-4158-9D4E-A167F8B7F442}">
      <dgm:prSet/>
      <dgm:spPr/>
      <dgm:t>
        <a:bodyPr/>
        <a:lstStyle/>
        <a:p>
          <a:endParaRPr lang="en-US"/>
        </a:p>
      </dgm:t>
    </dgm:pt>
    <dgm:pt modelId="{C4BA70D2-11A1-4D80-8766-82D00568E50B}">
      <dgm:prSet phldrT="[Text]" custT="1"/>
      <dgm:spPr/>
      <dgm:t>
        <a:bodyPr/>
        <a:lstStyle/>
        <a:p>
          <a:r>
            <a:rPr lang="en-US" sz="2000"/>
            <a:t>“We don’t have a building rep, so I told everyone I would volunteer.”</a:t>
          </a:r>
        </a:p>
      </dgm:t>
    </dgm:pt>
    <dgm:pt modelId="{9B69223B-D567-44C9-8F41-A3C0D27D0411}" type="parTrans" cxnId="{3B0A5ACD-6755-4BEE-A971-A592E42857BE}">
      <dgm:prSet/>
      <dgm:spPr/>
      <dgm:t>
        <a:bodyPr/>
        <a:lstStyle/>
        <a:p>
          <a:endParaRPr lang="en-US"/>
        </a:p>
      </dgm:t>
    </dgm:pt>
    <dgm:pt modelId="{DF32D319-9798-430A-83B2-3725812806D7}" type="sibTrans" cxnId="{3B0A5ACD-6755-4BEE-A971-A592E42857BE}">
      <dgm:prSet/>
      <dgm:spPr/>
      <dgm:t>
        <a:bodyPr/>
        <a:lstStyle/>
        <a:p>
          <a:endParaRPr lang="en-US"/>
        </a:p>
      </dgm:t>
    </dgm:pt>
    <dgm:pt modelId="{3DCA6EE7-902A-429C-A693-4FE2FB7587FB}">
      <dgm:prSet phldrT="[Text]"/>
      <dgm:spPr/>
      <dgm:t>
        <a:bodyPr/>
        <a:lstStyle/>
        <a:p>
          <a:r>
            <a:rPr lang="en-US"/>
            <a:t>We recruit members without confirming their leadership</a:t>
          </a:r>
        </a:p>
      </dgm:t>
    </dgm:pt>
    <dgm:pt modelId="{3F421D27-599D-4279-AA69-C63ACCB5FD18}" type="parTrans" cxnId="{9DD1FA39-D9CA-456A-9C21-53AC2D121FE7}">
      <dgm:prSet/>
      <dgm:spPr/>
      <dgm:t>
        <a:bodyPr/>
        <a:lstStyle/>
        <a:p>
          <a:endParaRPr lang="en-US"/>
        </a:p>
      </dgm:t>
    </dgm:pt>
    <dgm:pt modelId="{A5CF1FA6-FBB4-40EF-8C80-906EEBA88440}" type="sibTrans" cxnId="{9DD1FA39-D9CA-456A-9C21-53AC2D121FE7}">
      <dgm:prSet/>
      <dgm:spPr/>
      <dgm:t>
        <a:bodyPr/>
        <a:lstStyle/>
        <a:p>
          <a:endParaRPr lang="en-US"/>
        </a:p>
      </dgm:t>
    </dgm:pt>
    <dgm:pt modelId="{7EEF7956-17E0-4CE2-890C-D14245886E77}">
      <dgm:prSet phldrT="[Text]"/>
      <dgm:spPr/>
      <dgm:t>
        <a:bodyPr/>
        <a:lstStyle/>
        <a:p>
          <a:r>
            <a:rPr lang="en-US"/>
            <a:t>“She’s excited about the union; I invited her to an event and to become a building rep.”</a:t>
          </a:r>
        </a:p>
      </dgm:t>
    </dgm:pt>
    <dgm:pt modelId="{B612EBF7-19D5-4438-AB46-E1D0FC9E157D}" type="parTrans" cxnId="{488D44C0-8951-4B2A-B9E5-05383D13BFAA}">
      <dgm:prSet/>
      <dgm:spPr/>
      <dgm:t>
        <a:bodyPr/>
        <a:lstStyle/>
        <a:p>
          <a:endParaRPr lang="en-US"/>
        </a:p>
      </dgm:t>
    </dgm:pt>
    <dgm:pt modelId="{2DF8424C-BAD4-4B07-BA14-4E880495810B}" type="sibTrans" cxnId="{488D44C0-8951-4B2A-B9E5-05383D13BFAA}">
      <dgm:prSet/>
      <dgm:spPr/>
      <dgm:t>
        <a:bodyPr/>
        <a:lstStyle/>
        <a:p>
          <a:endParaRPr lang="en-US"/>
        </a:p>
      </dgm:t>
    </dgm:pt>
    <dgm:pt modelId="{481B50EC-19D2-4542-A4F5-F1A62E39DE61}" type="pres">
      <dgm:prSet presAssocID="{85146C89-A39F-4A80-8B7E-4DBA07709B8E}" presName="Name0" presStyleCnt="0">
        <dgm:presLayoutVars>
          <dgm:dir/>
          <dgm:animLvl val="lvl"/>
          <dgm:resizeHandles/>
        </dgm:presLayoutVars>
      </dgm:prSet>
      <dgm:spPr/>
    </dgm:pt>
    <dgm:pt modelId="{48481C4F-4CFF-40D5-A0E7-F78AB1E399DB}" type="pres">
      <dgm:prSet presAssocID="{1510CAD1-AEEB-4FE2-A82F-32DB22368D05}" presName="linNode" presStyleCnt="0"/>
      <dgm:spPr/>
    </dgm:pt>
    <dgm:pt modelId="{208EF902-26C1-4A5E-AA2C-7107FC5A6151}" type="pres">
      <dgm:prSet presAssocID="{1510CAD1-AEEB-4FE2-A82F-32DB22368D05}" presName="parentShp" presStyleLbl="node1" presStyleIdx="0" presStyleCnt="2" custLinFactNeighborY="-26">
        <dgm:presLayoutVars>
          <dgm:bulletEnabled val="1"/>
        </dgm:presLayoutVars>
      </dgm:prSet>
      <dgm:spPr/>
    </dgm:pt>
    <dgm:pt modelId="{F47C628C-0EDC-4342-B592-90D88613FDEA}" type="pres">
      <dgm:prSet presAssocID="{1510CAD1-AEEB-4FE2-A82F-32DB22368D05}" presName="childShp" presStyleLbl="bgAccFollowNode1" presStyleIdx="0" presStyleCnt="2" custScaleY="73588">
        <dgm:presLayoutVars>
          <dgm:bulletEnabled val="1"/>
        </dgm:presLayoutVars>
      </dgm:prSet>
      <dgm:spPr/>
    </dgm:pt>
    <dgm:pt modelId="{C1F92655-07FB-455F-9685-97DA453DDE2D}" type="pres">
      <dgm:prSet presAssocID="{D6E2F2DF-516E-4120-99D8-E3BF16C0D05B}" presName="spacing" presStyleCnt="0"/>
      <dgm:spPr/>
    </dgm:pt>
    <dgm:pt modelId="{71E36D5E-B19D-4350-86CA-B2D413E0CF86}" type="pres">
      <dgm:prSet presAssocID="{3DCA6EE7-902A-429C-A693-4FE2FB7587FB}" presName="linNode" presStyleCnt="0"/>
      <dgm:spPr/>
    </dgm:pt>
    <dgm:pt modelId="{60F959BB-E440-4AAC-84D1-89B167030CA3}" type="pres">
      <dgm:prSet presAssocID="{3DCA6EE7-902A-429C-A693-4FE2FB7587FB}" presName="parentShp" presStyleLbl="node1" presStyleIdx="1" presStyleCnt="2">
        <dgm:presLayoutVars>
          <dgm:bulletEnabled val="1"/>
        </dgm:presLayoutVars>
      </dgm:prSet>
      <dgm:spPr/>
    </dgm:pt>
    <dgm:pt modelId="{3642506A-C9DB-4141-B501-377CFB93F7F6}" type="pres">
      <dgm:prSet presAssocID="{3DCA6EE7-902A-429C-A693-4FE2FB7587FB}" presName="childShp" presStyleLbl="bgAccFollowNode1" presStyleIdx="1" presStyleCnt="2" custScaleY="71618">
        <dgm:presLayoutVars>
          <dgm:bulletEnabled val="1"/>
        </dgm:presLayoutVars>
      </dgm:prSet>
      <dgm:spPr/>
    </dgm:pt>
  </dgm:ptLst>
  <dgm:cxnLst>
    <dgm:cxn modelId="{46E1F81B-195B-42CE-B184-F3B81B4A844C}" type="presOf" srcId="{1510CAD1-AEEB-4FE2-A82F-32DB22368D05}" destId="{208EF902-26C1-4A5E-AA2C-7107FC5A6151}" srcOrd="0" destOrd="0" presId="urn:microsoft.com/office/officeart/2005/8/layout/vList6"/>
    <dgm:cxn modelId="{D10D8F29-87B3-432E-A8FE-E5658B7F7423}" type="presOf" srcId="{7EEF7956-17E0-4CE2-890C-D14245886E77}" destId="{3642506A-C9DB-4141-B501-377CFB93F7F6}" srcOrd="0" destOrd="0" presId="urn:microsoft.com/office/officeart/2005/8/layout/vList6"/>
    <dgm:cxn modelId="{CF3E7F2E-B2B5-4D0B-A365-E8F0EFC17558}" type="presOf" srcId="{C4BA70D2-11A1-4D80-8766-82D00568E50B}" destId="{F47C628C-0EDC-4342-B592-90D88613FDEA}" srcOrd="0" destOrd="0" presId="urn:microsoft.com/office/officeart/2005/8/layout/vList6"/>
    <dgm:cxn modelId="{9DD1FA39-D9CA-456A-9C21-53AC2D121FE7}" srcId="{85146C89-A39F-4A80-8B7E-4DBA07709B8E}" destId="{3DCA6EE7-902A-429C-A693-4FE2FB7587FB}" srcOrd="1" destOrd="0" parTransId="{3F421D27-599D-4279-AA69-C63ACCB5FD18}" sibTransId="{A5CF1FA6-FBB4-40EF-8C80-906EEBA88440}"/>
    <dgm:cxn modelId="{E6D2AE9E-4399-4432-92FC-BFD2DF4944B1}" type="presOf" srcId="{3DCA6EE7-902A-429C-A693-4FE2FB7587FB}" destId="{60F959BB-E440-4AAC-84D1-89B167030CA3}" srcOrd="0" destOrd="0" presId="urn:microsoft.com/office/officeart/2005/8/layout/vList6"/>
    <dgm:cxn modelId="{A6433DA1-5F6D-4E62-85D3-39AF48C634B7}" type="presOf" srcId="{85146C89-A39F-4A80-8B7E-4DBA07709B8E}" destId="{481B50EC-19D2-4542-A4F5-F1A62E39DE61}" srcOrd="0" destOrd="0" presId="urn:microsoft.com/office/officeart/2005/8/layout/vList6"/>
    <dgm:cxn modelId="{488D44C0-8951-4B2A-B9E5-05383D13BFAA}" srcId="{3DCA6EE7-902A-429C-A693-4FE2FB7587FB}" destId="{7EEF7956-17E0-4CE2-890C-D14245886E77}" srcOrd="0" destOrd="0" parTransId="{B612EBF7-19D5-4438-AB46-E1D0FC9E157D}" sibTransId="{2DF8424C-BAD4-4B07-BA14-4E880495810B}"/>
    <dgm:cxn modelId="{3B0A5ACD-6755-4BEE-A971-A592E42857BE}" srcId="{1510CAD1-AEEB-4FE2-A82F-32DB22368D05}" destId="{C4BA70D2-11A1-4D80-8766-82D00568E50B}" srcOrd="0" destOrd="0" parTransId="{9B69223B-D567-44C9-8F41-A3C0D27D0411}" sibTransId="{DF32D319-9798-430A-83B2-3725812806D7}"/>
    <dgm:cxn modelId="{87C5FFD4-1484-4158-9D4E-A167F8B7F442}" srcId="{85146C89-A39F-4A80-8B7E-4DBA07709B8E}" destId="{1510CAD1-AEEB-4FE2-A82F-32DB22368D05}" srcOrd="0" destOrd="0" parTransId="{5227D96C-1512-49FC-996C-9033614DF004}" sibTransId="{D6E2F2DF-516E-4120-99D8-E3BF16C0D05B}"/>
    <dgm:cxn modelId="{FE920CC3-F234-4892-8691-EAECF72591DA}" type="presParOf" srcId="{481B50EC-19D2-4542-A4F5-F1A62E39DE61}" destId="{48481C4F-4CFF-40D5-A0E7-F78AB1E399DB}" srcOrd="0" destOrd="0" presId="urn:microsoft.com/office/officeart/2005/8/layout/vList6"/>
    <dgm:cxn modelId="{0C97B864-AA9A-4F81-842C-3EE75B805A78}" type="presParOf" srcId="{48481C4F-4CFF-40D5-A0E7-F78AB1E399DB}" destId="{208EF902-26C1-4A5E-AA2C-7107FC5A6151}" srcOrd="0" destOrd="0" presId="urn:microsoft.com/office/officeart/2005/8/layout/vList6"/>
    <dgm:cxn modelId="{DD99F441-19B8-4472-BDE8-B7B8AE728B2F}" type="presParOf" srcId="{48481C4F-4CFF-40D5-A0E7-F78AB1E399DB}" destId="{F47C628C-0EDC-4342-B592-90D88613FDEA}" srcOrd="1" destOrd="0" presId="urn:microsoft.com/office/officeart/2005/8/layout/vList6"/>
    <dgm:cxn modelId="{27F7C706-987E-4C55-91C6-8A4F5CBDAD94}" type="presParOf" srcId="{481B50EC-19D2-4542-A4F5-F1A62E39DE61}" destId="{C1F92655-07FB-455F-9685-97DA453DDE2D}" srcOrd="1" destOrd="0" presId="urn:microsoft.com/office/officeart/2005/8/layout/vList6"/>
    <dgm:cxn modelId="{ACD1D0BD-5EB9-49EA-8242-3BF2F9129D31}" type="presParOf" srcId="{481B50EC-19D2-4542-A4F5-F1A62E39DE61}" destId="{71E36D5E-B19D-4350-86CA-B2D413E0CF86}" srcOrd="2" destOrd="0" presId="urn:microsoft.com/office/officeart/2005/8/layout/vList6"/>
    <dgm:cxn modelId="{4E8BB962-585F-4538-B786-32CF00163205}" type="presParOf" srcId="{71E36D5E-B19D-4350-86CA-B2D413E0CF86}" destId="{60F959BB-E440-4AAC-84D1-89B167030CA3}" srcOrd="0" destOrd="0" presId="urn:microsoft.com/office/officeart/2005/8/layout/vList6"/>
    <dgm:cxn modelId="{57BFC06F-1ED8-4E40-A199-D87BEC74DBE5}" type="presParOf" srcId="{71E36D5E-B19D-4350-86CA-B2D413E0CF86}" destId="{3642506A-C9DB-4141-B501-377CFB93F7F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0EA375-75AD-493A-AD9A-AD9A246D060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AC9B98-E204-4829-805E-86FD983D0A80}">
      <dgm:prSet custT="1"/>
      <dgm:spPr/>
      <dgm:t>
        <a:bodyPr/>
        <a:lstStyle/>
        <a:p>
          <a:pPr>
            <a:lnSpc>
              <a:spcPct val="100000"/>
            </a:lnSpc>
          </a:pPr>
          <a:r>
            <a:rPr lang="en-US" sz="2800" b="1"/>
            <a:t>Identify Leaders</a:t>
          </a:r>
        </a:p>
      </dgm:t>
    </dgm:pt>
    <dgm:pt modelId="{DC48175C-A055-4CC3-8EE4-D21657052FFC}" type="parTrans" cxnId="{1790CFE9-F00F-4C9A-B881-4FCB47C740E9}">
      <dgm:prSet/>
      <dgm:spPr/>
      <dgm:t>
        <a:bodyPr/>
        <a:lstStyle/>
        <a:p>
          <a:endParaRPr lang="en-US"/>
        </a:p>
      </dgm:t>
    </dgm:pt>
    <dgm:pt modelId="{1B90A91B-E234-4241-AD3B-04F16E1D367D}" type="sibTrans" cxnId="{1790CFE9-F00F-4C9A-B881-4FCB47C740E9}">
      <dgm:prSet/>
      <dgm:spPr/>
      <dgm:t>
        <a:bodyPr/>
        <a:lstStyle/>
        <a:p>
          <a:endParaRPr lang="en-US"/>
        </a:p>
      </dgm:t>
    </dgm:pt>
    <dgm:pt modelId="{FC7E7C55-55D0-45B6-A5B3-C4FC38663489}">
      <dgm:prSet custT="1"/>
      <dgm:spPr/>
      <dgm:t>
        <a:bodyPr/>
        <a:lstStyle/>
        <a:p>
          <a:pPr>
            <a:lnSpc>
              <a:spcPct val="100000"/>
            </a:lnSpc>
          </a:pPr>
          <a:r>
            <a:rPr lang="en-US" sz="2800" b="1"/>
            <a:t>Know what your leader's issues are </a:t>
          </a:r>
        </a:p>
      </dgm:t>
    </dgm:pt>
    <dgm:pt modelId="{05F76717-7F3A-4EE5-AD4F-93829C11C141}" type="parTrans" cxnId="{5199F15D-FF20-49F8-8D9F-2E2BEF226BE4}">
      <dgm:prSet/>
      <dgm:spPr/>
      <dgm:t>
        <a:bodyPr/>
        <a:lstStyle/>
        <a:p>
          <a:endParaRPr lang="en-US"/>
        </a:p>
      </dgm:t>
    </dgm:pt>
    <dgm:pt modelId="{07407499-37F0-4618-8BF4-F2B7260906AE}" type="sibTrans" cxnId="{5199F15D-FF20-49F8-8D9F-2E2BEF226BE4}">
      <dgm:prSet/>
      <dgm:spPr/>
      <dgm:t>
        <a:bodyPr/>
        <a:lstStyle/>
        <a:p>
          <a:endParaRPr lang="en-US"/>
        </a:p>
      </dgm:t>
    </dgm:pt>
    <dgm:pt modelId="{450A1959-021E-4AE2-BAB7-4BB31FE71152}">
      <dgm:prSet custT="1"/>
      <dgm:spPr/>
      <dgm:t>
        <a:bodyPr/>
        <a:lstStyle/>
        <a:p>
          <a:pPr>
            <a:lnSpc>
              <a:spcPct val="100000"/>
            </a:lnSpc>
          </a:pPr>
          <a:r>
            <a:rPr lang="en-US" sz="2800" b="1"/>
            <a:t>Ask them to join in shaping the agenda with other leaders</a:t>
          </a:r>
        </a:p>
      </dgm:t>
    </dgm:pt>
    <dgm:pt modelId="{E27722FC-1912-44E7-9E02-56EB43576533}" type="parTrans" cxnId="{CC787A17-AC1B-46CC-A355-9B458EC339B4}">
      <dgm:prSet/>
      <dgm:spPr/>
      <dgm:t>
        <a:bodyPr/>
        <a:lstStyle/>
        <a:p>
          <a:endParaRPr lang="en-US"/>
        </a:p>
      </dgm:t>
    </dgm:pt>
    <dgm:pt modelId="{C572587F-9ECD-4508-A92A-508E61B47BEE}" type="sibTrans" cxnId="{CC787A17-AC1B-46CC-A355-9B458EC339B4}">
      <dgm:prSet/>
      <dgm:spPr/>
      <dgm:t>
        <a:bodyPr/>
        <a:lstStyle/>
        <a:p>
          <a:endParaRPr lang="en-US"/>
        </a:p>
      </dgm:t>
    </dgm:pt>
    <dgm:pt modelId="{259EF508-C10B-4A51-B1B8-D359EC1B4AB4}">
      <dgm:prSet custT="1"/>
      <dgm:spPr/>
      <dgm:t>
        <a:bodyPr/>
        <a:lstStyle/>
        <a:p>
          <a:pPr>
            <a:lnSpc>
              <a:spcPct val="100000"/>
            </a:lnSpc>
          </a:pPr>
          <a:r>
            <a:rPr lang="en-US" sz="2800" b="1"/>
            <a:t>Give leaders meaningful tasks/roles around the issues they care about. </a:t>
          </a:r>
        </a:p>
      </dgm:t>
    </dgm:pt>
    <dgm:pt modelId="{3F4FC626-6C48-4440-8C61-2704CB76CD21}" type="parTrans" cxnId="{1456EA89-A5F8-4963-AB92-F00359959182}">
      <dgm:prSet/>
      <dgm:spPr/>
      <dgm:t>
        <a:bodyPr/>
        <a:lstStyle/>
        <a:p>
          <a:endParaRPr lang="en-US"/>
        </a:p>
      </dgm:t>
    </dgm:pt>
    <dgm:pt modelId="{6AA83BC9-C0EE-4C2F-9258-416D9FC2A312}" type="sibTrans" cxnId="{1456EA89-A5F8-4963-AB92-F00359959182}">
      <dgm:prSet/>
      <dgm:spPr/>
      <dgm:t>
        <a:bodyPr/>
        <a:lstStyle/>
        <a:p>
          <a:endParaRPr lang="en-US"/>
        </a:p>
      </dgm:t>
    </dgm:pt>
    <dgm:pt modelId="{9DA2CF4D-18B0-4219-802E-F338BACAE459}" type="pres">
      <dgm:prSet presAssocID="{3A0EA375-75AD-493A-AD9A-AD9A246D0608}" presName="root" presStyleCnt="0">
        <dgm:presLayoutVars>
          <dgm:dir/>
          <dgm:resizeHandles val="exact"/>
        </dgm:presLayoutVars>
      </dgm:prSet>
      <dgm:spPr/>
    </dgm:pt>
    <dgm:pt modelId="{BDD3BAEC-5662-4ACF-85BD-3BFCBC4DA426}" type="pres">
      <dgm:prSet presAssocID="{26AC9B98-E204-4829-805E-86FD983D0A80}" presName="compNode" presStyleCnt="0"/>
      <dgm:spPr/>
    </dgm:pt>
    <dgm:pt modelId="{69BB60DA-62D8-42DB-9215-607C41C37BB4}" type="pres">
      <dgm:prSet presAssocID="{26AC9B98-E204-4829-805E-86FD983D0A8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agnifying glass"/>
        </a:ext>
      </dgm:extLst>
    </dgm:pt>
    <dgm:pt modelId="{ED03E0FE-232A-4DB7-B4C1-2B2875A05896}" type="pres">
      <dgm:prSet presAssocID="{26AC9B98-E204-4829-805E-86FD983D0A80}" presName="spaceRect" presStyleCnt="0"/>
      <dgm:spPr/>
    </dgm:pt>
    <dgm:pt modelId="{B5EE54D4-745B-4DF8-B960-91C38FA6132C}" type="pres">
      <dgm:prSet presAssocID="{26AC9B98-E204-4829-805E-86FD983D0A80}" presName="textRect" presStyleLbl="revTx" presStyleIdx="0" presStyleCnt="4">
        <dgm:presLayoutVars>
          <dgm:chMax val="1"/>
          <dgm:chPref val="1"/>
        </dgm:presLayoutVars>
      </dgm:prSet>
      <dgm:spPr/>
    </dgm:pt>
    <dgm:pt modelId="{62D2E233-51F7-4789-9BE8-C03F6E7B087C}" type="pres">
      <dgm:prSet presAssocID="{1B90A91B-E234-4241-AD3B-04F16E1D367D}" presName="sibTrans" presStyleCnt="0"/>
      <dgm:spPr/>
    </dgm:pt>
    <dgm:pt modelId="{2514DC52-46AA-496A-A2A1-90FA4DCC068F}" type="pres">
      <dgm:prSet presAssocID="{FC7E7C55-55D0-45B6-A5B3-C4FC38663489}" presName="compNode" presStyleCnt="0"/>
      <dgm:spPr/>
    </dgm:pt>
    <dgm:pt modelId="{B8B31852-9E62-4678-B915-F78F05264653}" type="pres">
      <dgm:prSet presAssocID="{FC7E7C55-55D0-45B6-A5B3-C4FC38663489}"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Questions"/>
        </a:ext>
      </dgm:extLst>
    </dgm:pt>
    <dgm:pt modelId="{C9818C62-DB41-46B8-A935-7C30AE4CB8B2}" type="pres">
      <dgm:prSet presAssocID="{FC7E7C55-55D0-45B6-A5B3-C4FC38663489}" presName="spaceRect" presStyleCnt="0"/>
      <dgm:spPr/>
    </dgm:pt>
    <dgm:pt modelId="{42BD6F0D-C76C-43A3-AEB6-0E4812B43DD0}" type="pres">
      <dgm:prSet presAssocID="{FC7E7C55-55D0-45B6-A5B3-C4FC38663489}" presName="textRect" presStyleLbl="revTx" presStyleIdx="1" presStyleCnt="4">
        <dgm:presLayoutVars>
          <dgm:chMax val="1"/>
          <dgm:chPref val="1"/>
        </dgm:presLayoutVars>
      </dgm:prSet>
      <dgm:spPr/>
    </dgm:pt>
    <dgm:pt modelId="{C6674B55-030E-4224-8DA4-7A59877FC348}" type="pres">
      <dgm:prSet presAssocID="{07407499-37F0-4618-8BF4-F2B7260906AE}" presName="sibTrans" presStyleCnt="0"/>
      <dgm:spPr/>
    </dgm:pt>
    <dgm:pt modelId="{2AB82E51-35EC-4305-981B-6304B0DDED7C}" type="pres">
      <dgm:prSet presAssocID="{450A1959-021E-4AE2-BAB7-4BB31FE71152}" presName="compNode" presStyleCnt="0"/>
      <dgm:spPr/>
    </dgm:pt>
    <dgm:pt modelId="{70E91000-1D6E-454C-A640-014CC760B814}" type="pres">
      <dgm:prSet presAssocID="{450A1959-021E-4AE2-BAB7-4BB31FE71152}"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eeting"/>
        </a:ext>
      </dgm:extLst>
    </dgm:pt>
    <dgm:pt modelId="{663E8212-7B3B-4691-844A-1037F81D2536}" type="pres">
      <dgm:prSet presAssocID="{450A1959-021E-4AE2-BAB7-4BB31FE71152}" presName="spaceRect" presStyleCnt="0"/>
      <dgm:spPr/>
    </dgm:pt>
    <dgm:pt modelId="{0CCEC083-28D2-4CDA-8C6F-6FC926A87176}" type="pres">
      <dgm:prSet presAssocID="{450A1959-021E-4AE2-BAB7-4BB31FE71152}" presName="textRect" presStyleLbl="revTx" presStyleIdx="2" presStyleCnt="4">
        <dgm:presLayoutVars>
          <dgm:chMax val="1"/>
          <dgm:chPref val="1"/>
        </dgm:presLayoutVars>
      </dgm:prSet>
      <dgm:spPr/>
    </dgm:pt>
    <dgm:pt modelId="{5EC74476-EF2D-4B6E-8614-000E5D768EC7}" type="pres">
      <dgm:prSet presAssocID="{C572587F-9ECD-4508-A92A-508E61B47BEE}" presName="sibTrans" presStyleCnt="0"/>
      <dgm:spPr/>
    </dgm:pt>
    <dgm:pt modelId="{ED437DF9-40F6-4E35-B04D-34AD05C202B1}" type="pres">
      <dgm:prSet presAssocID="{259EF508-C10B-4A51-B1B8-D359EC1B4AB4}" presName="compNode" presStyleCnt="0"/>
      <dgm:spPr/>
    </dgm:pt>
    <dgm:pt modelId="{29B76410-74DE-4F4A-8A45-E46BB49D4129}" type="pres">
      <dgm:prSet presAssocID="{259EF508-C10B-4A51-B1B8-D359EC1B4AB4}" presName="icon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Group"/>
        </a:ext>
      </dgm:extLst>
    </dgm:pt>
    <dgm:pt modelId="{EBB3632F-D021-40AD-82CE-02C9B4742CEE}" type="pres">
      <dgm:prSet presAssocID="{259EF508-C10B-4A51-B1B8-D359EC1B4AB4}" presName="spaceRect" presStyleCnt="0"/>
      <dgm:spPr/>
    </dgm:pt>
    <dgm:pt modelId="{E6A36D15-8ADA-45FD-B734-947498721143}" type="pres">
      <dgm:prSet presAssocID="{259EF508-C10B-4A51-B1B8-D359EC1B4AB4}" presName="textRect" presStyleLbl="revTx" presStyleIdx="3" presStyleCnt="4" custScaleX="142778">
        <dgm:presLayoutVars>
          <dgm:chMax val="1"/>
          <dgm:chPref val="1"/>
        </dgm:presLayoutVars>
      </dgm:prSet>
      <dgm:spPr/>
    </dgm:pt>
  </dgm:ptLst>
  <dgm:cxnLst>
    <dgm:cxn modelId="{CC787A17-AC1B-46CC-A355-9B458EC339B4}" srcId="{3A0EA375-75AD-493A-AD9A-AD9A246D0608}" destId="{450A1959-021E-4AE2-BAB7-4BB31FE71152}" srcOrd="2" destOrd="0" parTransId="{E27722FC-1912-44E7-9E02-56EB43576533}" sibTransId="{C572587F-9ECD-4508-A92A-508E61B47BEE}"/>
    <dgm:cxn modelId="{F55E623D-263E-4FF0-A19D-20715CA34B87}" type="presOf" srcId="{259EF508-C10B-4A51-B1B8-D359EC1B4AB4}" destId="{E6A36D15-8ADA-45FD-B734-947498721143}" srcOrd="0" destOrd="0" presId="urn:microsoft.com/office/officeart/2018/2/layout/IconLabelList"/>
    <dgm:cxn modelId="{5199F15D-FF20-49F8-8D9F-2E2BEF226BE4}" srcId="{3A0EA375-75AD-493A-AD9A-AD9A246D0608}" destId="{FC7E7C55-55D0-45B6-A5B3-C4FC38663489}" srcOrd="1" destOrd="0" parTransId="{05F76717-7F3A-4EE5-AD4F-93829C11C141}" sibTransId="{07407499-37F0-4618-8BF4-F2B7260906AE}"/>
    <dgm:cxn modelId="{1456EA89-A5F8-4963-AB92-F00359959182}" srcId="{3A0EA375-75AD-493A-AD9A-AD9A246D0608}" destId="{259EF508-C10B-4A51-B1B8-D359EC1B4AB4}" srcOrd="3" destOrd="0" parTransId="{3F4FC626-6C48-4440-8C61-2704CB76CD21}" sibTransId="{6AA83BC9-C0EE-4C2F-9258-416D9FC2A312}"/>
    <dgm:cxn modelId="{AC1C2697-D014-43D6-AF8D-EA17D875789E}" type="presOf" srcId="{3A0EA375-75AD-493A-AD9A-AD9A246D0608}" destId="{9DA2CF4D-18B0-4219-802E-F338BACAE459}" srcOrd="0" destOrd="0" presId="urn:microsoft.com/office/officeart/2018/2/layout/IconLabelList"/>
    <dgm:cxn modelId="{20A07CAB-7D75-48E3-A2E2-E36EE9018B67}" type="presOf" srcId="{FC7E7C55-55D0-45B6-A5B3-C4FC38663489}" destId="{42BD6F0D-C76C-43A3-AEB6-0E4812B43DD0}" srcOrd="0" destOrd="0" presId="urn:microsoft.com/office/officeart/2018/2/layout/IconLabelList"/>
    <dgm:cxn modelId="{6B5F82AC-C8F1-4896-9383-35FD0CA2D2A6}" type="presOf" srcId="{26AC9B98-E204-4829-805E-86FD983D0A80}" destId="{B5EE54D4-745B-4DF8-B960-91C38FA6132C}" srcOrd="0" destOrd="0" presId="urn:microsoft.com/office/officeart/2018/2/layout/IconLabelList"/>
    <dgm:cxn modelId="{1790CFE9-F00F-4C9A-B881-4FCB47C740E9}" srcId="{3A0EA375-75AD-493A-AD9A-AD9A246D0608}" destId="{26AC9B98-E204-4829-805E-86FD983D0A80}" srcOrd="0" destOrd="0" parTransId="{DC48175C-A055-4CC3-8EE4-D21657052FFC}" sibTransId="{1B90A91B-E234-4241-AD3B-04F16E1D367D}"/>
    <dgm:cxn modelId="{3B7DEFE9-D031-4F6A-B0D4-9A6B21D69D10}" type="presOf" srcId="{450A1959-021E-4AE2-BAB7-4BB31FE71152}" destId="{0CCEC083-28D2-4CDA-8C6F-6FC926A87176}" srcOrd="0" destOrd="0" presId="urn:microsoft.com/office/officeart/2018/2/layout/IconLabelList"/>
    <dgm:cxn modelId="{5A544188-5E84-4D8F-B0A2-E1A190612096}" type="presParOf" srcId="{9DA2CF4D-18B0-4219-802E-F338BACAE459}" destId="{BDD3BAEC-5662-4ACF-85BD-3BFCBC4DA426}" srcOrd="0" destOrd="0" presId="urn:microsoft.com/office/officeart/2018/2/layout/IconLabelList"/>
    <dgm:cxn modelId="{FC74E473-4A0F-43A2-A0B7-A811939A7D7D}" type="presParOf" srcId="{BDD3BAEC-5662-4ACF-85BD-3BFCBC4DA426}" destId="{69BB60DA-62D8-42DB-9215-607C41C37BB4}" srcOrd="0" destOrd="0" presId="urn:microsoft.com/office/officeart/2018/2/layout/IconLabelList"/>
    <dgm:cxn modelId="{8476EB4F-494E-4213-9934-04EB0B95076B}" type="presParOf" srcId="{BDD3BAEC-5662-4ACF-85BD-3BFCBC4DA426}" destId="{ED03E0FE-232A-4DB7-B4C1-2B2875A05896}" srcOrd="1" destOrd="0" presId="urn:microsoft.com/office/officeart/2018/2/layout/IconLabelList"/>
    <dgm:cxn modelId="{8B8A07AA-AB71-444B-A4E9-EB3ED5D8A244}" type="presParOf" srcId="{BDD3BAEC-5662-4ACF-85BD-3BFCBC4DA426}" destId="{B5EE54D4-745B-4DF8-B960-91C38FA6132C}" srcOrd="2" destOrd="0" presId="urn:microsoft.com/office/officeart/2018/2/layout/IconLabelList"/>
    <dgm:cxn modelId="{158F4162-7B34-4098-BD97-069B35EA46CA}" type="presParOf" srcId="{9DA2CF4D-18B0-4219-802E-F338BACAE459}" destId="{62D2E233-51F7-4789-9BE8-C03F6E7B087C}" srcOrd="1" destOrd="0" presId="urn:microsoft.com/office/officeart/2018/2/layout/IconLabelList"/>
    <dgm:cxn modelId="{CC6C8085-6656-465F-887E-3B85C41F630F}" type="presParOf" srcId="{9DA2CF4D-18B0-4219-802E-F338BACAE459}" destId="{2514DC52-46AA-496A-A2A1-90FA4DCC068F}" srcOrd="2" destOrd="0" presId="urn:microsoft.com/office/officeart/2018/2/layout/IconLabelList"/>
    <dgm:cxn modelId="{3559B358-DC94-4CEF-AEF5-E100B040333E}" type="presParOf" srcId="{2514DC52-46AA-496A-A2A1-90FA4DCC068F}" destId="{B8B31852-9E62-4678-B915-F78F05264653}" srcOrd="0" destOrd="0" presId="urn:microsoft.com/office/officeart/2018/2/layout/IconLabelList"/>
    <dgm:cxn modelId="{1A77DC4E-6C29-47F6-96E4-483503A0998B}" type="presParOf" srcId="{2514DC52-46AA-496A-A2A1-90FA4DCC068F}" destId="{C9818C62-DB41-46B8-A935-7C30AE4CB8B2}" srcOrd="1" destOrd="0" presId="urn:microsoft.com/office/officeart/2018/2/layout/IconLabelList"/>
    <dgm:cxn modelId="{E90A72BC-8812-4FCA-BC9E-3053C6F5CBB2}" type="presParOf" srcId="{2514DC52-46AA-496A-A2A1-90FA4DCC068F}" destId="{42BD6F0D-C76C-43A3-AEB6-0E4812B43DD0}" srcOrd="2" destOrd="0" presId="urn:microsoft.com/office/officeart/2018/2/layout/IconLabelList"/>
    <dgm:cxn modelId="{8CA400D9-4E03-43ED-9085-711D1546CAB7}" type="presParOf" srcId="{9DA2CF4D-18B0-4219-802E-F338BACAE459}" destId="{C6674B55-030E-4224-8DA4-7A59877FC348}" srcOrd="3" destOrd="0" presId="urn:microsoft.com/office/officeart/2018/2/layout/IconLabelList"/>
    <dgm:cxn modelId="{BA1D548B-2086-4BA1-9B89-50DF77A34244}" type="presParOf" srcId="{9DA2CF4D-18B0-4219-802E-F338BACAE459}" destId="{2AB82E51-35EC-4305-981B-6304B0DDED7C}" srcOrd="4" destOrd="0" presId="urn:microsoft.com/office/officeart/2018/2/layout/IconLabelList"/>
    <dgm:cxn modelId="{165DBBEF-2820-4CC6-99AB-BF3D23E0D6AA}" type="presParOf" srcId="{2AB82E51-35EC-4305-981B-6304B0DDED7C}" destId="{70E91000-1D6E-454C-A640-014CC760B814}" srcOrd="0" destOrd="0" presId="urn:microsoft.com/office/officeart/2018/2/layout/IconLabelList"/>
    <dgm:cxn modelId="{3F5A2963-F66B-449B-854E-09ABD782E8FB}" type="presParOf" srcId="{2AB82E51-35EC-4305-981B-6304B0DDED7C}" destId="{663E8212-7B3B-4691-844A-1037F81D2536}" srcOrd="1" destOrd="0" presId="urn:microsoft.com/office/officeart/2018/2/layout/IconLabelList"/>
    <dgm:cxn modelId="{C1786604-25B2-458E-9E85-F4665437AC66}" type="presParOf" srcId="{2AB82E51-35EC-4305-981B-6304B0DDED7C}" destId="{0CCEC083-28D2-4CDA-8C6F-6FC926A87176}" srcOrd="2" destOrd="0" presId="urn:microsoft.com/office/officeart/2018/2/layout/IconLabelList"/>
    <dgm:cxn modelId="{71442B0B-DF30-4E81-B404-B235B75B002D}" type="presParOf" srcId="{9DA2CF4D-18B0-4219-802E-F338BACAE459}" destId="{5EC74476-EF2D-4B6E-8614-000E5D768EC7}" srcOrd="5" destOrd="0" presId="urn:microsoft.com/office/officeart/2018/2/layout/IconLabelList"/>
    <dgm:cxn modelId="{B7F16B30-9369-4E1F-B2E6-D0863EFE66DF}" type="presParOf" srcId="{9DA2CF4D-18B0-4219-802E-F338BACAE459}" destId="{ED437DF9-40F6-4E35-B04D-34AD05C202B1}" srcOrd="6" destOrd="0" presId="urn:microsoft.com/office/officeart/2018/2/layout/IconLabelList"/>
    <dgm:cxn modelId="{7E121B3C-6BB2-478E-B620-8C0202FB54EF}" type="presParOf" srcId="{ED437DF9-40F6-4E35-B04D-34AD05C202B1}" destId="{29B76410-74DE-4F4A-8A45-E46BB49D4129}" srcOrd="0" destOrd="0" presId="urn:microsoft.com/office/officeart/2018/2/layout/IconLabelList"/>
    <dgm:cxn modelId="{DCB029EE-C6A2-4F7B-A0F1-D2658D3C7EF5}" type="presParOf" srcId="{ED437DF9-40F6-4E35-B04D-34AD05C202B1}" destId="{EBB3632F-D021-40AD-82CE-02C9B4742CEE}" srcOrd="1" destOrd="0" presId="urn:microsoft.com/office/officeart/2018/2/layout/IconLabelList"/>
    <dgm:cxn modelId="{B71F4635-C025-487A-BC12-C59926241F2B}" type="presParOf" srcId="{ED437DF9-40F6-4E35-B04D-34AD05C202B1}" destId="{E6A36D15-8ADA-45FD-B734-94749872114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a:latin typeface="Calibri"/>
              <a:ea typeface="Calibri"/>
              <a:cs typeface="Calibri"/>
            </a:rPr>
            <a:t>Fighting Union</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latin typeface="Calibri"/>
              <a:ea typeface="Calibri"/>
              <a:cs typeface="Calibri"/>
            </a:rPr>
            <a:t>Members Lead with Courage and Risk</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E9761ED-5B26-4CC2-833F-1EF70CA8988A}">
      <dgm:prSet phldrT="[Text]"/>
      <dgm:spPr/>
      <dgm:t>
        <a:bodyPr/>
        <a:lstStyle/>
        <a:p>
          <a:r>
            <a:rPr lang="en-US">
              <a:latin typeface="Calibri"/>
              <a:ea typeface="Calibri"/>
              <a:cs typeface="Calibri"/>
            </a:rPr>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014E1983-9309-4516-8AB2-B10CD0CE794D}">
      <dgm:prSet phldr="0"/>
      <dgm:spPr/>
      <dgm:t>
        <a:bodyPr/>
        <a:lstStyle/>
        <a:p>
          <a:r>
            <a:rPr lang="en-US">
              <a:latin typeface="Calibri"/>
              <a:ea typeface="Calibri"/>
              <a:cs typeface="Calibri"/>
            </a:rPr>
            <a:t>Focus on Recruitment and Engagement</a:t>
          </a:r>
          <a:endParaRPr lang="en-US"/>
        </a:p>
      </dgm:t>
    </dgm:pt>
    <dgm:pt modelId="{473C0FD6-A15B-44D0-AC1D-2607F80887BB}" type="parTrans" cxnId="{4D04AD7B-D28D-4F56-85A9-30DF8C3DF448}">
      <dgm:prSet/>
      <dgm:spPr/>
    </dgm:pt>
    <dgm:pt modelId="{88E021F1-B4F7-494E-A322-F6B15C38823D}" type="sibTrans" cxnId="{4D04AD7B-D28D-4F56-85A9-30DF8C3DF448}">
      <dgm:prSet/>
      <dgm:spPr/>
    </dgm:pt>
    <dgm:pt modelId="{9B2BA601-7593-47AE-8D12-CC7D6D2CF096}">
      <dgm:prSet phldr="0"/>
      <dgm:spPr/>
      <dgm:t>
        <a:bodyPr/>
        <a:lstStyle/>
        <a:p>
          <a:pPr rtl="0"/>
          <a:r>
            <a:rPr lang="en-US">
              <a:latin typeface="Calibri"/>
              <a:ea typeface="Calibri"/>
              <a:cs typeface="Calibri"/>
            </a:rPr>
            <a:t>Unorganized</a:t>
          </a:r>
        </a:p>
      </dgm:t>
    </dgm:pt>
    <dgm:pt modelId="{A476DDD4-6BA1-4F16-8001-DD4C921146C8}" type="parTrans" cxnId="{125E3BCA-CB74-4F4D-8B26-BD3B12666CAD}">
      <dgm:prSet/>
      <dgm:spPr/>
    </dgm:pt>
    <dgm:pt modelId="{998D4159-5846-42F8-B2FD-B2A99EECC063}" type="sibTrans" cxnId="{125E3BCA-CB74-4F4D-8B26-BD3B12666CAD}">
      <dgm:prSet/>
      <dgm:spPr/>
    </dgm:pt>
    <dgm:pt modelId="{576D8B6F-4F31-4E83-9078-C4E073EF7680}">
      <dgm:prSet phldr="0"/>
      <dgm:spPr/>
      <dgm:t>
        <a:bodyPr/>
        <a:lstStyle/>
        <a:p>
          <a:r>
            <a:rPr lang="en-US">
              <a:latin typeface="Calibri"/>
              <a:ea typeface="Calibri"/>
              <a:cs typeface="Calibri"/>
            </a:rPr>
            <a:t>Staff Lead – No Risk by Members</a:t>
          </a:r>
        </a:p>
      </dgm:t>
    </dgm:pt>
    <dgm:pt modelId="{91B1BE8F-3C4A-445E-B485-ECFDCAFDD3B3}" type="parTrans" cxnId="{4585779E-33F0-4B9F-A90B-1715D36B2D3C}">
      <dgm:prSet/>
      <dgm:spPr/>
    </dgm:pt>
    <dgm:pt modelId="{5DF28B49-78B7-4B9C-B5ED-69821FE071F7}" type="sibTrans" cxnId="{4585779E-33F0-4B9F-A90B-1715D36B2D3C}">
      <dgm:prSet/>
      <dgm:spPr/>
    </dgm:pt>
    <dgm:pt modelId="{EB3FC593-944C-458A-9559-A61FB6D43370}">
      <dgm:prSet phldr="0"/>
      <dgm:spPr/>
      <dgm:t>
        <a:bodyPr/>
        <a:lstStyle/>
        <a:p>
          <a:r>
            <a:rPr lang="en-US">
              <a:latin typeface="Calibri"/>
              <a:ea typeface="Calibri"/>
              <a:cs typeface="Calibri"/>
            </a:rPr>
            <a:t>Staff Focus on Engagement and Leader ID</a:t>
          </a:r>
          <a:endParaRPr lang="en-US"/>
        </a:p>
      </dgm:t>
    </dgm:pt>
    <dgm:pt modelId="{79F66E25-428B-49AC-A791-6F5C8908FA40}" type="parTrans" cxnId="{D34FE515-CFE7-441E-945C-34357F888E67}">
      <dgm:prSet/>
      <dgm:spPr/>
    </dgm:pt>
    <dgm:pt modelId="{DD7CB168-3725-4E6F-ACB8-FF780D961AAC}" type="sibTrans" cxnId="{D34FE515-CFE7-441E-945C-34357F888E67}">
      <dgm:prSet/>
      <dgm:spPr/>
    </dgm:pt>
    <dgm:pt modelId="{F664FCDF-D0E0-4DD8-8726-C755D195F68E}">
      <dgm:prSet phldr="0"/>
      <dgm:spPr/>
      <dgm:t>
        <a:bodyPr/>
        <a:lstStyle/>
        <a:p>
          <a:pPr rtl="0"/>
          <a:r>
            <a:rPr lang="en-US">
              <a:latin typeface="Calibri"/>
              <a:ea typeface="Calibri"/>
              <a:cs typeface="Calibri"/>
            </a:rPr>
            <a:t>Club</a:t>
          </a:r>
        </a:p>
      </dgm:t>
    </dgm:pt>
    <dgm:pt modelId="{F855019A-B060-4C6C-A1FC-BBFFB37EC9C4}" type="parTrans" cxnId="{BD49BA0E-81C9-4F5E-BAD4-32264EBE22BA}">
      <dgm:prSet/>
      <dgm:spPr/>
    </dgm:pt>
    <dgm:pt modelId="{9E386232-DE04-47B4-8AA6-64F314E59900}" type="sibTrans" cxnId="{BD49BA0E-81C9-4F5E-BAD4-32264EBE22BA}">
      <dgm:prSet/>
      <dgm:spPr/>
    </dgm:pt>
    <dgm:pt modelId="{D32FFC52-3FE1-4CAF-B6EB-40BC5DFE1F15}">
      <dgm:prSet phldr="0"/>
      <dgm:spPr/>
      <dgm:t>
        <a:bodyPr/>
        <a:lstStyle/>
        <a:p>
          <a:r>
            <a:rPr lang="en-US">
              <a:latin typeface="Calibri"/>
              <a:ea typeface="Calibri"/>
              <a:cs typeface="Calibri"/>
            </a:rPr>
            <a:t>Staff Lead – Already Active Members –Low Risk Activities</a:t>
          </a:r>
        </a:p>
      </dgm:t>
    </dgm:pt>
    <dgm:pt modelId="{4C8D7ACE-6012-4DDC-9186-B94272C7F2CA}" type="parTrans" cxnId="{F6CD1D89-C8D5-48EF-BA11-5D5125B7B07D}">
      <dgm:prSet/>
      <dgm:spPr/>
    </dgm:pt>
    <dgm:pt modelId="{8762A313-B6BC-4EBA-B3A9-3446487C1344}" type="sibTrans" cxnId="{F6CD1D89-C8D5-48EF-BA11-5D5125B7B07D}">
      <dgm:prSet/>
      <dgm:spPr/>
    </dgm:pt>
    <dgm:pt modelId="{81FEF5D4-96C2-48D1-9868-E56ACC78D70A}">
      <dgm:prSet phldr="0"/>
      <dgm:spPr/>
      <dgm:t>
        <a:bodyPr/>
        <a:lstStyle/>
        <a:p>
          <a:r>
            <a:rPr lang="en-US">
              <a:latin typeface="Calibri"/>
              <a:ea typeface="Calibri"/>
              <a:cs typeface="Calibri"/>
            </a:rPr>
            <a:t>Staff Coach and Build Leader Capacity </a:t>
          </a:r>
          <a:endParaRPr lang="en-US"/>
        </a:p>
      </dgm:t>
    </dgm:pt>
    <dgm:pt modelId="{C29BF918-9D47-4810-BC5E-028EFE3581F7}" type="parTrans" cxnId="{FBB33BF4-B50F-45E6-8DCC-2B5DCBB799FC}">
      <dgm:prSet/>
      <dgm:spPr/>
    </dgm:pt>
    <dgm:pt modelId="{CF10A743-5E0A-415C-9792-9D6BAD09F523}" type="sibTrans" cxnId="{FBB33BF4-B50F-45E6-8DCC-2B5DCBB799FC}">
      <dgm:prSet/>
      <dgm:spPr/>
    </dgm:pt>
    <dgm:pt modelId="{85D60354-C920-4A43-BDFF-3A631E96B526}">
      <dgm:prSet phldr="0"/>
      <dgm:spPr/>
      <dgm:t>
        <a:bodyPr/>
        <a:lstStyle/>
        <a:p>
          <a:pPr rtl="0"/>
          <a:r>
            <a:rPr lang="en-US">
              <a:latin typeface="Calibri"/>
              <a:ea typeface="Calibri"/>
              <a:cs typeface="Calibri"/>
            </a:rPr>
            <a:t>Union</a:t>
          </a:r>
        </a:p>
      </dgm:t>
    </dgm:pt>
    <dgm:pt modelId="{A913D7C6-DE40-43F6-BF93-5D2F408BBD45}" type="parTrans" cxnId="{67D44660-0E09-4575-A59B-7F221F94B2CF}">
      <dgm:prSet/>
      <dgm:spPr/>
    </dgm:pt>
    <dgm:pt modelId="{20BC337E-AC7F-4131-9625-FC31000B3F2A}" type="sibTrans" cxnId="{67D44660-0E09-4575-A59B-7F221F94B2CF}">
      <dgm:prSet/>
      <dgm:spPr/>
    </dgm:pt>
    <dgm:pt modelId="{A2FFE063-DE24-43EA-BC2D-27748853C10F}">
      <dgm:prSet phldr="0"/>
      <dgm:spPr/>
      <dgm:t>
        <a:bodyPr/>
        <a:lstStyle/>
        <a:p>
          <a:r>
            <a:rPr lang="en-US">
              <a:latin typeface="Calibri"/>
              <a:ea typeface="Calibri"/>
              <a:cs typeface="Calibri"/>
            </a:rPr>
            <a:t>Member and Staff Partners – Mid Risk Activities</a:t>
          </a:r>
        </a:p>
      </dgm:t>
    </dgm:pt>
    <dgm:pt modelId="{3E197B33-94E2-4CD3-9966-407ED0A5F8D4}" type="parTrans" cxnId="{98D95E18-87D7-4968-8572-418798B96E73}">
      <dgm:prSet/>
      <dgm:spPr/>
    </dgm:pt>
    <dgm:pt modelId="{3B926F30-6061-49B8-BC18-3C47FB35EEDB}" type="sibTrans" cxnId="{98D95E18-87D7-4968-8572-418798B96E73}">
      <dgm:prSet/>
      <dgm:spPr/>
    </dgm:pt>
    <dgm:pt modelId="{4C97BF32-48A9-437F-9A30-3CE369134CCE}" type="pres">
      <dgm:prSet presAssocID="{1FA7398D-B48B-4819-99A2-B53AAEE7E85C}" presName="Name0" presStyleCnt="0">
        <dgm:presLayoutVars>
          <dgm:dir/>
          <dgm:animLvl val="lvl"/>
          <dgm:resizeHandles val="exact"/>
        </dgm:presLayoutVars>
      </dgm:prSet>
      <dgm:spPr/>
    </dgm:pt>
    <dgm:pt modelId="{3B441E32-1873-4D7D-90D2-2C2A67C84337}" type="pres">
      <dgm:prSet presAssocID="{9B2BA601-7593-47AE-8D12-CC7D6D2CF096}" presName="linNode" presStyleCnt="0"/>
      <dgm:spPr/>
    </dgm:pt>
    <dgm:pt modelId="{5509C301-9415-4E85-8034-C79540C7E4F8}" type="pres">
      <dgm:prSet presAssocID="{9B2BA601-7593-47AE-8D12-CC7D6D2CF096}" presName="parentText" presStyleLbl="node1" presStyleIdx="0" presStyleCnt="4">
        <dgm:presLayoutVars>
          <dgm:chMax val="1"/>
          <dgm:bulletEnabled val="1"/>
        </dgm:presLayoutVars>
      </dgm:prSet>
      <dgm:spPr/>
    </dgm:pt>
    <dgm:pt modelId="{E125C18A-95FD-4279-BA72-FE1C0B2AC3BD}" type="pres">
      <dgm:prSet presAssocID="{9B2BA601-7593-47AE-8D12-CC7D6D2CF096}" presName="descendantText" presStyleLbl="alignAccFollowNode1" presStyleIdx="0" presStyleCnt="4">
        <dgm:presLayoutVars>
          <dgm:bulletEnabled val="1"/>
        </dgm:presLayoutVars>
      </dgm:prSet>
      <dgm:spPr/>
    </dgm:pt>
    <dgm:pt modelId="{427A9391-EA25-4A1A-9B9C-366147F8696C}" type="pres">
      <dgm:prSet presAssocID="{998D4159-5846-42F8-B2FD-B2A99EECC063}" presName="sp" presStyleCnt="0"/>
      <dgm:spPr/>
    </dgm:pt>
    <dgm:pt modelId="{0318FD06-B2A1-438F-9ED3-E9CC8EE24525}" type="pres">
      <dgm:prSet presAssocID="{F664FCDF-D0E0-4DD8-8726-C755D195F68E}" presName="linNode" presStyleCnt="0"/>
      <dgm:spPr/>
    </dgm:pt>
    <dgm:pt modelId="{CC88ABA3-FBF7-4E47-99A8-1E52C6AA42B1}" type="pres">
      <dgm:prSet presAssocID="{F664FCDF-D0E0-4DD8-8726-C755D195F68E}" presName="parentText" presStyleLbl="node1" presStyleIdx="1" presStyleCnt="4">
        <dgm:presLayoutVars>
          <dgm:chMax val="1"/>
          <dgm:bulletEnabled val="1"/>
        </dgm:presLayoutVars>
      </dgm:prSet>
      <dgm:spPr/>
    </dgm:pt>
    <dgm:pt modelId="{9F38D5F0-D4DF-4CF4-B8D3-8E4E8AD2E571}" type="pres">
      <dgm:prSet presAssocID="{F664FCDF-D0E0-4DD8-8726-C755D195F68E}" presName="descendantText" presStyleLbl="alignAccFollowNode1" presStyleIdx="1" presStyleCnt="4">
        <dgm:presLayoutVars>
          <dgm:bulletEnabled val="1"/>
        </dgm:presLayoutVars>
      </dgm:prSet>
      <dgm:spPr/>
    </dgm:pt>
    <dgm:pt modelId="{6886AB81-E065-4FCD-9893-40AF7D277D97}" type="pres">
      <dgm:prSet presAssocID="{9E386232-DE04-47B4-8AA6-64F314E59900}" presName="sp" presStyleCnt="0"/>
      <dgm:spPr/>
    </dgm:pt>
    <dgm:pt modelId="{F3FCB1E2-B424-4605-9385-74F92602D79B}" type="pres">
      <dgm:prSet presAssocID="{85D60354-C920-4A43-BDFF-3A631E96B526}" presName="linNode" presStyleCnt="0"/>
      <dgm:spPr/>
    </dgm:pt>
    <dgm:pt modelId="{29182043-DA2A-4335-97EC-97D1878D41E1}" type="pres">
      <dgm:prSet presAssocID="{85D60354-C920-4A43-BDFF-3A631E96B526}" presName="parentText" presStyleLbl="node1" presStyleIdx="2" presStyleCnt="4">
        <dgm:presLayoutVars>
          <dgm:chMax val="1"/>
          <dgm:bulletEnabled val="1"/>
        </dgm:presLayoutVars>
      </dgm:prSet>
      <dgm:spPr/>
    </dgm:pt>
    <dgm:pt modelId="{9AFD573C-82D1-4EA8-A3E9-B49E75E9AF3A}" type="pres">
      <dgm:prSet presAssocID="{85D60354-C920-4A43-BDFF-3A631E96B526}" presName="descendantText" presStyleLbl="alignAccFollowNode1" presStyleIdx="2" presStyleCnt="4">
        <dgm:presLayoutVars>
          <dgm:bulletEnabled val="1"/>
        </dgm:presLayoutVars>
      </dgm:prSet>
      <dgm:spPr/>
    </dgm:pt>
    <dgm:pt modelId="{DA640AF2-6032-4C3F-9694-F93F75AAC395}" type="pres">
      <dgm:prSet presAssocID="{20BC337E-AC7F-4131-9625-FC31000B3F2A}" presName="sp" presStyleCnt="0"/>
      <dgm:spPr/>
    </dgm:pt>
    <dgm:pt modelId="{ACD62EE1-6D14-4789-B089-0AA8DCF8A168}" type="pres">
      <dgm:prSet presAssocID="{BB41A6AE-4584-48CE-8B2F-00EF52E38D70}" presName="linNode" presStyleCnt="0"/>
      <dgm:spPr/>
    </dgm:pt>
    <dgm:pt modelId="{98667519-A428-438B-A66A-5610709F36F5}" type="pres">
      <dgm:prSet presAssocID="{BB41A6AE-4584-48CE-8B2F-00EF52E38D70}" presName="parentText" presStyleLbl="node1" presStyleIdx="3" presStyleCnt="4">
        <dgm:presLayoutVars>
          <dgm:chMax val="1"/>
          <dgm:bulletEnabled val="1"/>
        </dgm:presLayoutVars>
      </dgm:prSet>
      <dgm:spPr/>
    </dgm:pt>
    <dgm:pt modelId="{641A86BF-A4B9-4125-B800-9F5819DAB95E}" type="pres">
      <dgm:prSet presAssocID="{BB41A6AE-4584-48CE-8B2F-00EF52E38D70}" presName="descendantText" presStyleLbl="alignAccFollowNode1" presStyleIdx="3" presStyleCnt="4">
        <dgm:presLayoutVars>
          <dgm:bulletEnabled val="1"/>
        </dgm:presLayoutVars>
      </dgm:prSet>
      <dgm:spPr/>
    </dgm:pt>
  </dgm:ptLst>
  <dgm:cxnLst>
    <dgm:cxn modelId="{F81C7503-3603-4C96-9E39-160A307A6C22}" srcId="{BB41A6AE-4584-48CE-8B2F-00EF52E38D70}" destId="{848CDA75-03FA-4A2A-ADC4-47A7E24B945A}" srcOrd="0" destOrd="0" parTransId="{B2F1B755-D829-4537-B58E-E691A938A1A1}" sibTransId="{9BC625A1-3C09-48CA-971F-6B9FC33D01E8}"/>
    <dgm:cxn modelId="{EA73F30D-18F4-48B3-8287-37860B8D7592}" type="presOf" srcId="{848CDA75-03FA-4A2A-ADC4-47A7E24B945A}" destId="{641A86BF-A4B9-4125-B800-9F5819DAB95E}" srcOrd="0" destOrd="0" presId="urn:microsoft.com/office/officeart/2005/8/layout/vList5"/>
    <dgm:cxn modelId="{BD49BA0E-81C9-4F5E-BAD4-32264EBE22BA}" srcId="{1FA7398D-B48B-4819-99A2-B53AAEE7E85C}" destId="{F664FCDF-D0E0-4DD8-8726-C755D195F68E}" srcOrd="1" destOrd="0" parTransId="{F855019A-B060-4C6C-A1FC-BBFFB37EC9C4}" sibTransId="{9E386232-DE04-47B4-8AA6-64F314E59900}"/>
    <dgm:cxn modelId="{D34FE515-CFE7-441E-945C-34357F888E67}" srcId="{F664FCDF-D0E0-4DD8-8726-C755D195F68E}" destId="{EB3FC593-944C-458A-9559-A61FB6D43370}" srcOrd="1" destOrd="0" parTransId="{79F66E25-428B-49AC-A791-6F5C8908FA40}" sibTransId="{DD7CB168-3725-4E6F-ACB8-FF780D961AAC}"/>
    <dgm:cxn modelId="{98D95E18-87D7-4968-8572-418798B96E73}" srcId="{85D60354-C920-4A43-BDFF-3A631E96B526}" destId="{A2FFE063-DE24-43EA-BC2D-27748853C10F}" srcOrd="0" destOrd="0" parTransId="{3E197B33-94E2-4CD3-9966-407ED0A5F8D4}" sibTransId="{3B926F30-6061-49B8-BC18-3C47FB35EEDB}"/>
    <dgm:cxn modelId="{D493491E-CB93-47DE-B011-0DF48AC36691}" type="presOf" srcId="{576D8B6F-4F31-4E83-9078-C4E073EF7680}" destId="{E125C18A-95FD-4279-BA72-FE1C0B2AC3BD}" srcOrd="0" destOrd="0" presId="urn:microsoft.com/office/officeart/2005/8/layout/vList5"/>
    <dgm:cxn modelId="{69EE642E-870F-4F41-98CD-8EE27025447E}" type="presOf" srcId="{F664FCDF-D0E0-4DD8-8726-C755D195F68E}" destId="{CC88ABA3-FBF7-4E47-99A8-1E52C6AA42B1}" srcOrd="0" destOrd="0" presId="urn:microsoft.com/office/officeart/2005/8/layout/vList5"/>
    <dgm:cxn modelId="{4F889931-8D00-4A8B-8345-2CE54911F21A}" type="presOf" srcId="{A2FFE063-DE24-43EA-BC2D-27748853C10F}" destId="{9AFD573C-82D1-4EA8-A3E9-B49E75E9AF3A}"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67D44660-0E09-4575-A59B-7F221F94B2CF}" srcId="{1FA7398D-B48B-4819-99A2-B53AAEE7E85C}" destId="{85D60354-C920-4A43-BDFF-3A631E96B526}" srcOrd="2" destOrd="0" parTransId="{A913D7C6-DE40-43F6-BF93-5D2F408BBD45}" sibTransId="{20BC337E-AC7F-4131-9625-FC31000B3F2A}"/>
    <dgm:cxn modelId="{1907754C-27C7-468B-AB87-DEB9DECBEE9D}" type="presOf" srcId="{D32FFC52-3FE1-4CAF-B6EB-40BC5DFE1F15}" destId="{9F38D5F0-D4DF-4CF4-B8D3-8E4E8AD2E571}" srcOrd="0" destOrd="0" presId="urn:microsoft.com/office/officeart/2005/8/layout/vList5"/>
    <dgm:cxn modelId="{428C596F-83A8-4B83-A00C-8B35CE8ED5E2}" type="presOf" srcId="{BB41A6AE-4584-48CE-8B2F-00EF52E38D70}" destId="{98667519-A428-438B-A66A-5610709F36F5}" srcOrd="0" destOrd="0" presId="urn:microsoft.com/office/officeart/2005/8/layout/vList5"/>
    <dgm:cxn modelId="{95F09B56-4AB9-4F3A-A2D0-E1C68756ECAC}" type="presOf" srcId="{EB3FC593-944C-458A-9559-A61FB6D43370}" destId="{9F38D5F0-D4DF-4CF4-B8D3-8E4E8AD2E571}" srcOrd="0" destOrd="1" presId="urn:microsoft.com/office/officeart/2005/8/layout/vList5"/>
    <dgm:cxn modelId="{4D04AD7B-D28D-4F56-85A9-30DF8C3DF448}" srcId="{9B2BA601-7593-47AE-8D12-CC7D6D2CF096}" destId="{014E1983-9309-4516-8AB2-B10CD0CE794D}" srcOrd="1" destOrd="0" parTransId="{473C0FD6-A15B-44D0-AC1D-2607F80887BB}" sibTransId="{88E021F1-B4F7-494E-A322-F6B15C38823D}"/>
    <dgm:cxn modelId="{F6CD1D89-C8D5-48EF-BA11-5D5125B7B07D}" srcId="{F664FCDF-D0E0-4DD8-8726-C755D195F68E}" destId="{D32FFC52-3FE1-4CAF-B6EB-40BC5DFE1F15}" srcOrd="0" destOrd="0" parTransId="{4C8D7ACE-6012-4DDC-9186-B94272C7F2CA}" sibTransId="{8762A313-B6BC-4EBA-B3A9-3446487C1344}"/>
    <dgm:cxn modelId="{C89B9A9D-C66C-43BB-88D4-00648EE782DE}" srcId="{1FA7398D-B48B-4819-99A2-B53AAEE7E85C}" destId="{BB41A6AE-4584-48CE-8B2F-00EF52E38D70}" srcOrd="3" destOrd="0" parTransId="{4A60F9AB-DD15-44D0-81C6-7DF911A9638D}" sibTransId="{722A4F7E-329F-41B7-BA2C-A1359A4B287A}"/>
    <dgm:cxn modelId="{4585779E-33F0-4B9F-A90B-1715D36B2D3C}" srcId="{9B2BA601-7593-47AE-8D12-CC7D6D2CF096}" destId="{576D8B6F-4F31-4E83-9078-C4E073EF7680}" srcOrd="0" destOrd="0" parTransId="{91B1BE8F-3C4A-445E-B485-ECFDCAFDD3B3}" sibTransId="{5DF28B49-78B7-4B9C-B5ED-69821FE071F7}"/>
    <dgm:cxn modelId="{583F82AB-4706-422C-9493-4F637EB10A69}" type="presOf" srcId="{014E1983-9309-4516-8AB2-B10CD0CE794D}" destId="{E125C18A-95FD-4279-BA72-FE1C0B2AC3BD}" srcOrd="0" destOrd="1" presId="urn:microsoft.com/office/officeart/2005/8/layout/vList5"/>
    <dgm:cxn modelId="{E1C985B1-9F6A-4095-AA98-473185D2052B}" type="presOf" srcId="{1FA7398D-B48B-4819-99A2-B53AAEE7E85C}" destId="{4C97BF32-48A9-437F-9A30-3CE369134CCE}" srcOrd="0" destOrd="0" presId="urn:microsoft.com/office/officeart/2005/8/layout/vList5"/>
    <dgm:cxn modelId="{6E342AB9-A64E-47DC-AD2C-605D066F8853}" type="presOf" srcId="{9B2BA601-7593-47AE-8D12-CC7D6D2CF096}" destId="{5509C301-9415-4E85-8034-C79540C7E4F8}" srcOrd="0" destOrd="0" presId="urn:microsoft.com/office/officeart/2005/8/layout/vList5"/>
    <dgm:cxn modelId="{CA03CFBE-0F39-487D-B2F2-35D9372B1D75}" type="presOf" srcId="{81FEF5D4-96C2-48D1-9868-E56ACC78D70A}" destId="{9AFD573C-82D1-4EA8-A3E9-B49E75E9AF3A}" srcOrd="0" destOrd="1" presId="urn:microsoft.com/office/officeart/2005/8/layout/vList5"/>
    <dgm:cxn modelId="{125E3BCA-CB74-4F4D-8B26-BD3B12666CAD}" srcId="{1FA7398D-B48B-4819-99A2-B53AAEE7E85C}" destId="{9B2BA601-7593-47AE-8D12-CC7D6D2CF096}" srcOrd="0" destOrd="0" parTransId="{A476DDD4-6BA1-4F16-8001-DD4C921146C8}" sibTransId="{998D4159-5846-42F8-B2FD-B2A99EECC063}"/>
    <dgm:cxn modelId="{080AEBDD-DF41-431F-A77B-3602C248B993}" type="presOf" srcId="{3E9761ED-5B26-4CC2-833F-1EF70CA8988A}" destId="{641A86BF-A4B9-4125-B800-9F5819DAB95E}" srcOrd="0" destOrd="1" presId="urn:microsoft.com/office/officeart/2005/8/layout/vList5"/>
    <dgm:cxn modelId="{559755EA-3A29-4CF3-B47F-3AEE12B84911}" type="presOf" srcId="{85D60354-C920-4A43-BDFF-3A631E96B526}" destId="{29182043-DA2A-4335-97EC-97D1878D41E1}" srcOrd="0" destOrd="0" presId="urn:microsoft.com/office/officeart/2005/8/layout/vList5"/>
    <dgm:cxn modelId="{FBB33BF4-B50F-45E6-8DCC-2B5DCBB799FC}" srcId="{85D60354-C920-4A43-BDFF-3A631E96B526}" destId="{81FEF5D4-96C2-48D1-9868-E56ACC78D70A}" srcOrd="1" destOrd="0" parTransId="{C29BF918-9D47-4810-BC5E-028EFE3581F7}" sibTransId="{CF10A743-5E0A-415C-9792-9D6BAD09F523}"/>
    <dgm:cxn modelId="{0B6BD1DB-C2F7-4C79-8D6A-71BCE9BD4416}" type="presParOf" srcId="{4C97BF32-48A9-437F-9A30-3CE369134CCE}" destId="{3B441E32-1873-4D7D-90D2-2C2A67C84337}" srcOrd="0" destOrd="0" presId="urn:microsoft.com/office/officeart/2005/8/layout/vList5"/>
    <dgm:cxn modelId="{2EC666F6-3C41-4EB3-8AA0-3F6CBA63FBBC}" type="presParOf" srcId="{3B441E32-1873-4D7D-90D2-2C2A67C84337}" destId="{5509C301-9415-4E85-8034-C79540C7E4F8}" srcOrd="0" destOrd="0" presId="urn:microsoft.com/office/officeart/2005/8/layout/vList5"/>
    <dgm:cxn modelId="{1F65BAB6-3174-4DB6-9D60-A428B7631213}" type="presParOf" srcId="{3B441E32-1873-4D7D-90D2-2C2A67C84337}" destId="{E125C18A-95FD-4279-BA72-FE1C0B2AC3BD}" srcOrd="1" destOrd="0" presId="urn:microsoft.com/office/officeart/2005/8/layout/vList5"/>
    <dgm:cxn modelId="{0B6D987A-67B6-47B6-A007-1D1294853637}" type="presParOf" srcId="{4C97BF32-48A9-437F-9A30-3CE369134CCE}" destId="{427A9391-EA25-4A1A-9B9C-366147F8696C}" srcOrd="1" destOrd="0" presId="urn:microsoft.com/office/officeart/2005/8/layout/vList5"/>
    <dgm:cxn modelId="{AC15602C-7D75-46D9-A8C6-230C04DBE09D}" type="presParOf" srcId="{4C97BF32-48A9-437F-9A30-3CE369134CCE}" destId="{0318FD06-B2A1-438F-9ED3-E9CC8EE24525}" srcOrd="2" destOrd="0" presId="urn:microsoft.com/office/officeart/2005/8/layout/vList5"/>
    <dgm:cxn modelId="{58AFDD54-5D2C-4322-B4C7-95C2381BEBBC}" type="presParOf" srcId="{0318FD06-B2A1-438F-9ED3-E9CC8EE24525}" destId="{CC88ABA3-FBF7-4E47-99A8-1E52C6AA42B1}" srcOrd="0" destOrd="0" presId="urn:microsoft.com/office/officeart/2005/8/layout/vList5"/>
    <dgm:cxn modelId="{3CEDD845-48DF-4C06-A35B-9A124E6571F0}" type="presParOf" srcId="{0318FD06-B2A1-438F-9ED3-E9CC8EE24525}" destId="{9F38D5F0-D4DF-4CF4-B8D3-8E4E8AD2E571}" srcOrd="1" destOrd="0" presId="urn:microsoft.com/office/officeart/2005/8/layout/vList5"/>
    <dgm:cxn modelId="{CBAE062A-49A4-46E1-9CEE-BDEC09AD3B8B}" type="presParOf" srcId="{4C97BF32-48A9-437F-9A30-3CE369134CCE}" destId="{6886AB81-E065-4FCD-9893-40AF7D277D97}" srcOrd="3" destOrd="0" presId="urn:microsoft.com/office/officeart/2005/8/layout/vList5"/>
    <dgm:cxn modelId="{B5984F3B-C398-4898-A754-545DD410B05D}" type="presParOf" srcId="{4C97BF32-48A9-437F-9A30-3CE369134CCE}" destId="{F3FCB1E2-B424-4605-9385-74F92602D79B}" srcOrd="4" destOrd="0" presId="urn:microsoft.com/office/officeart/2005/8/layout/vList5"/>
    <dgm:cxn modelId="{2DB8B98E-3255-4086-AC91-3647A1D94D57}" type="presParOf" srcId="{F3FCB1E2-B424-4605-9385-74F92602D79B}" destId="{29182043-DA2A-4335-97EC-97D1878D41E1}" srcOrd="0" destOrd="0" presId="urn:microsoft.com/office/officeart/2005/8/layout/vList5"/>
    <dgm:cxn modelId="{D481A69C-CC12-4E11-A296-E569980A59FC}" type="presParOf" srcId="{F3FCB1E2-B424-4605-9385-74F92602D79B}" destId="{9AFD573C-82D1-4EA8-A3E9-B49E75E9AF3A}" srcOrd="1" destOrd="0" presId="urn:microsoft.com/office/officeart/2005/8/layout/vList5"/>
    <dgm:cxn modelId="{99C8AE02-8E02-4668-B1CB-C25701B567EC}" type="presParOf" srcId="{4C97BF32-48A9-437F-9A30-3CE369134CCE}" destId="{DA640AF2-6032-4C3F-9694-F93F75AAC395}" srcOrd="5" destOrd="0" presId="urn:microsoft.com/office/officeart/2005/8/layout/vList5"/>
    <dgm:cxn modelId="{AFCD49AD-6563-4470-BEE5-8A8A32CDEC56}" type="presParOf" srcId="{4C97BF32-48A9-437F-9A30-3CE369134CCE}" destId="{ACD62EE1-6D14-4789-B089-0AA8DCF8A168}" srcOrd="6" destOrd="0" presId="urn:microsoft.com/office/officeart/2005/8/layout/vList5"/>
    <dgm:cxn modelId="{691068B3-E90A-4B59-9380-B812A982FD66}" type="presParOf" srcId="{ACD62EE1-6D14-4789-B089-0AA8DCF8A168}" destId="{98667519-A428-438B-A66A-5610709F36F5}" srcOrd="0" destOrd="0" presId="urn:microsoft.com/office/officeart/2005/8/layout/vList5"/>
    <dgm:cxn modelId="{56549D25-22BC-4C73-8936-263CE3468C90}" type="presParOf" srcId="{ACD62EE1-6D14-4789-B089-0AA8DCF8A168}" destId="{641A86BF-A4B9-4125-B800-9F5819DAB95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pPr rtl="0"/>
          <a:r>
            <a:rPr lang="en-US" sz="2800"/>
            <a:t>Experience meaningfulness: the task is important in the overall scheme of things and is big enough that it will be a challenge to achieve.</a:t>
          </a:r>
          <a:r>
            <a:rPr lang="en-US" sz="2200">
              <a:latin typeface="Calibri Light" panose="020F0302020204030204"/>
            </a:rPr>
            <a:t> </a:t>
          </a:r>
          <a:endParaRPr lang="en-US" sz="2200"/>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a:t>Experience responsibility: how well the task 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pPr rtl="0"/>
          <a:r>
            <a:rPr lang="en-US"/>
            <a:t>Experience results: as I attempt to do the work</a:t>
          </a:r>
          <a:r>
            <a:rPr lang="en-US">
              <a:latin typeface="Calibri Light" panose="020F0302020204030204"/>
            </a:rPr>
            <a:t>, </a:t>
          </a:r>
          <a:r>
            <a:rPr lang="en-US"/>
            <a:t>I can see whether or not I am doing well.</a:t>
          </a:r>
          <a:r>
            <a:rPr lang="en-US">
              <a:latin typeface="Calibri Light" panose="020F0302020204030204"/>
            </a:rPr>
            <a:t>  </a:t>
          </a:r>
          <a:endParaRPr lang="en-US"/>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custScaleX="125703" custScaleY="131399" custLinFactNeighborX="-8479"/>
      <dgm:spPr/>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custScaleY="129078"/>
      <dgm:spPr/>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custScaleY="131399"/>
      <dgm:spPr/>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pt>
  </dgm:ptLst>
  <dgm:cxnLst>
    <dgm:cxn modelId="{9A81F802-A050-4D5C-8793-673DFBB6F904}" type="presOf" srcId="{9B203566-8EFE-4CAE-A2C3-FCBFC5A4344E}" destId="{31BE0066-C7A2-449F-96B1-D7CA5706F75A}"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6034FE68-88DE-4D35-95E3-F966580BB013}" type="presOf" srcId="{FAB11332-0CBE-4342-BF29-49808C232258}" destId="{8A292FC2-B12D-4C54-B56A-99865D2C989C}" srcOrd="0" destOrd="0" presId="urn:microsoft.com/office/officeart/2016/7/layout/BasicLinearProcessNumbered"/>
    <dgm:cxn modelId="{4CC7EB76-6B7C-4A13-8EAC-1FF5B3A91561}" type="presOf" srcId="{F54753A7-373C-4E04-B1BF-B5381E2BC5F5}" destId="{D454EF46-F2C9-4843-A3BE-2886CFC46130}" srcOrd="0"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2CFA9385-4461-48D3-98E4-A7DB39D42D8A}" srcId="{44078EBB-9413-45F6-A068-82E04C2FAFEB}" destId="{5D06E232-3C8E-43E4-B96D-61A3BDCB86F2}" srcOrd="0" destOrd="0" parTransId="{72F8DF77-2D67-4047-9A1A-0AD26B2B7BDE}" sibTransId="{5A3CD12A-A6FC-4F61-94E2-373DB597B677}"/>
    <dgm:cxn modelId="{37416797-4DDB-4A71-9A07-25796FACF197}" type="presOf" srcId="{081765BC-DAE7-4E00-B342-F399AF412EE6}" destId="{447000D4-7301-4740-AAE6-98BFBB73FAA5}"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40CC39E9-F0EC-4C6E-AAF0-D1862C588CBC}" type="presOf" srcId="{F54753A7-373C-4E04-B1BF-B5381E2BC5F5}" destId="{54272EED-0152-4B3D-A290-EE0D9ABFCC94}" srcOrd="1"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986D42-DC7A-4209-ABCF-C958B3574E5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AA3271-16A7-495C-B0CA-2D2C15A4E6C1}">
      <dgm:prSet/>
      <dgm:spPr/>
      <dgm:t>
        <a:bodyPr/>
        <a:lstStyle/>
        <a:p>
          <a:pPr>
            <a:lnSpc>
              <a:spcPct val="100000"/>
            </a:lnSpc>
          </a:pPr>
          <a:r>
            <a:rPr lang="en-US" b="1" i="0" baseline="0"/>
            <a:t>Map your members</a:t>
          </a:r>
          <a:r>
            <a:rPr lang="en-US" b="0" i="0" baseline="0"/>
            <a:t>: Identify where individuals currently sit on the ladder.</a:t>
          </a:r>
          <a:endParaRPr lang="en-US"/>
        </a:p>
      </dgm:t>
    </dgm:pt>
    <dgm:pt modelId="{DB90C4C4-57C1-48E2-B73D-1A80C639B45E}" type="parTrans" cxnId="{3AC28BD6-1D30-4BB9-A695-45E6B41A81D3}">
      <dgm:prSet/>
      <dgm:spPr/>
      <dgm:t>
        <a:bodyPr/>
        <a:lstStyle/>
        <a:p>
          <a:endParaRPr lang="en-US"/>
        </a:p>
      </dgm:t>
    </dgm:pt>
    <dgm:pt modelId="{C6BD6D09-E0F1-4C9F-9AFA-EE1A4E3017FB}" type="sibTrans" cxnId="{3AC28BD6-1D30-4BB9-A695-45E6B41A81D3}">
      <dgm:prSet/>
      <dgm:spPr/>
      <dgm:t>
        <a:bodyPr/>
        <a:lstStyle/>
        <a:p>
          <a:endParaRPr lang="en-US"/>
        </a:p>
      </dgm:t>
    </dgm:pt>
    <dgm:pt modelId="{95660A97-DCC9-45C0-AB7A-65F011217E9F}">
      <dgm:prSet/>
      <dgm:spPr/>
      <dgm:t>
        <a:bodyPr/>
        <a:lstStyle/>
        <a:p>
          <a:pPr>
            <a:lnSpc>
              <a:spcPct val="100000"/>
            </a:lnSpc>
          </a:pPr>
          <a:r>
            <a:rPr lang="en-US" b="1" i="0" baseline="0"/>
            <a:t>Design your campaign</a:t>
          </a:r>
          <a:r>
            <a:rPr lang="en-US" b="0" i="0" baseline="0"/>
            <a:t>: Align tactics with each stage to meet members where they are.</a:t>
          </a:r>
          <a:endParaRPr lang="en-US"/>
        </a:p>
      </dgm:t>
    </dgm:pt>
    <dgm:pt modelId="{944A119B-68C6-4CF6-AF8F-79A1A99303DD}" type="parTrans" cxnId="{B13A99D1-8819-4C9F-890B-3B5FFDD032AD}">
      <dgm:prSet/>
      <dgm:spPr/>
      <dgm:t>
        <a:bodyPr/>
        <a:lstStyle/>
        <a:p>
          <a:endParaRPr lang="en-US"/>
        </a:p>
      </dgm:t>
    </dgm:pt>
    <dgm:pt modelId="{DF08476D-CA45-4D44-9B51-FC23CF29566A}" type="sibTrans" cxnId="{B13A99D1-8819-4C9F-890B-3B5FFDD032AD}">
      <dgm:prSet/>
      <dgm:spPr/>
      <dgm:t>
        <a:bodyPr/>
        <a:lstStyle/>
        <a:p>
          <a:endParaRPr lang="en-US"/>
        </a:p>
      </dgm:t>
    </dgm:pt>
    <dgm:pt modelId="{72B0ABAA-53B6-47F9-B66A-C3E22A0AF240}">
      <dgm:prSet/>
      <dgm:spPr/>
      <dgm:t>
        <a:bodyPr/>
        <a:lstStyle/>
        <a:p>
          <a:pPr>
            <a:lnSpc>
              <a:spcPct val="100000"/>
            </a:lnSpc>
          </a:pPr>
          <a:r>
            <a:rPr lang="en-US" b="1" i="0" baseline="0"/>
            <a:t>Track progress</a:t>
          </a:r>
          <a:r>
            <a:rPr lang="en-US" b="0" i="0" baseline="0"/>
            <a:t>: Use engagement </a:t>
          </a:r>
          <a:r>
            <a:rPr lang="en-US" b="0" i="0" baseline="0">
              <a:latin typeface="Euphemia"/>
            </a:rPr>
            <a:t>data</a:t>
          </a:r>
          <a:r>
            <a:rPr lang="en-US" b="0" i="0" baseline="0"/>
            <a:t> to assess movement and adjust strategy.</a:t>
          </a:r>
          <a:endParaRPr lang="en-US"/>
        </a:p>
      </dgm:t>
    </dgm:pt>
    <dgm:pt modelId="{B6436572-FCF4-4BAC-9564-B0E795DCCCDA}" type="parTrans" cxnId="{5C4E867E-1726-4725-A164-F8BEEF7C670B}">
      <dgm:prSet/>
      <dgm:spPr/>
      <dgm:t>
        <a:bodyPr/>
        <a:lstStyle/>
        <a:p>
          <a:endParaRPr lang="en-US"/>
        </a:p>
      </dgm:t>
    </dgm:pt>
    <dgm:pt modelId="{3F4E3A6F-F8EF-4854-A394-35C3B88F1B63}" type="sibTrans" cxnId="{5C4E867E-1726-4725-A164-F8BEEF7C670B}">
      <dgm:prSet/>
      <dgm:spPr/>
      <dgm:t>
        <a:bodyPr/>
        <a:lstStyle/>
        <a:p>
          <a:endParaRPr lang="en-US"/>
        </a:p>
      </dgm:t>
    </dgm:pt>
    <dgm:pt modelId="{65C550DC-4A32-4674-AD32-01A48334F72A}">
      <dgm:prSet/>
      <dgm:spPr/>
      <dgm:t>
        <a:bodyPr/>
        <a:lstStyle/>
        <a:p>
          <a:pPr>
            <a:lnSpc>
              <a:spcPct val="100000"/>
            </a:lnSpc>
          </a:pPr>
          <a:r>
            <a:rPr lang="en-US" b="1" i="0" baseline="0"/>
            <a:t>Build culture</a:t>
          </a:r>
          <a:r>
            <a:rPr lang="en-US" b="0" i="0" baseline="0"/>
            <a:t>: Reinforce that union work is shared, valued, and visionary.</a:t>
          </a:r>
          <a:endParaRPr lang="en-US"/>
        </a:p>
      </dgm:t>
    </dgm:pt>
    <dgm:pt modelId="{2C119B2F-D1E8-4B7A-9FCD-D2A2CD002FA2}" type="parTrans" cxnId="{FAE49DEE-CBC9-4D90-9591-997888738199}">
      <dgm:prSet/>
      <dgm:spPr/>
      <dgm:t>
        <a:bodyPr/>
        <a:lstStyle/>
        <a:p>
          <a:endParaRPr lang="en-US"/>
        </a:p>
      </dgm:t>
    </dgm:pt>
    <dgm:pt modelId="{F4ACDEAE-C5E1-4B36-A8E8-2BC9E3BDF5C6}" type="sibTrans" cxnId="{FAE49DEE-CBC9-4D90-9591-997888738199}">
      <dgm:prSet/>
      <dgm:spPr/>
      <dgm:t>
        <a:bodyPr/>
        <a:lstStyle/>
        <a:p>
          <a:endParaRPr lang="en-US"/>
        </a:p>
      </dgm:t>
    </dgm:pt>
    <dgm:pt modelId="{647D765E-6428-4C27-8C70-88C38E7AA106}" type="pres">
      <dgm:prSet presAssocID="{B2986D42-DC7A-4209-ABCF-C958B3574E58}" presName="root" presStyleCnt="0">
        <dgm:presLayoutVars>
          <dgm:dir/>
          <dgm:resizeHandles val="exact"/>
        </dgm:presLayoutVars>
      </dgm:prSet>
      <dgm:spPr/>
    </dgm:pt>
    <dgm:pt modelId="{C85C8A8A-3B95-4F64-996D-EF885FEFC30A}" type="pres">
      <dgm:prSet presAssocID="{C5AA3271-16A7-495C-B0CA-2D2C15A4E6C1}" presName="compNode" presStyleCnt="0"/>
      <dgm:spPr/>
    </dgm:pt>
    <dgm:pt modelId="{B0562E2A-F87D-431B-92E9-13F2267D5B6C}" type="pres">
      <dgm:prSet presAssocID="{C5AA3271-16A7-495C-B0CA-2D2C15A4E6C1}" presName="bgRect" presStyleLbl="bgShp" presStyleIdx="0" presStyleCnt="4"/>
      <dgm:spPr/>
    </dgm:pt>
    <dgm:pt modelId="{C132B18F-9A9A-4799-AEFE-8C3F02BC02E6}" type="pres">
      <dgm:prSet presAssocID="{C5AA3271-16A7-495C-B0CA-2D2C15A4E6C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ierarchy"/>
        </a:ext>
      </dgm:extLst>
    </dgm:pt>
    <dgm:pt modelId="{5E3E7D5E-E44D-47A1-8502-4F7331823354}" type="pres">
      <dgm:prSet presAssocID="{C5AA3271-16A7-495C-B0CA-2D2C15A4E6C1}" presName="spaceRect" presStyleCnt="0"/>
      <dgm:spPr/>
    </dgm:pt>
    <dgm:pt modelId="{257E07E4-FC8F-4DA0-8C1C-88BECACD5B4C}" type="pres">
      <dgm:prSet presAssocID="{C5AA3271-16A7-495C-B0CA-2D2C15A4E6C1}" presName="parTx" presStyleLbl="revTx" presStyleIdx="0" presStyleCnt="4">
        <dgm:presLayoutVars>
          <dgm:chMax val="0"/>
          <dgm:chPref val="0"/>
        </dgm:presLayoutVars>
      </dgm:prSet>
      <dgm:spPr/>
    </dgm:pt>
    <dgm:pt modelId="{5A717570-2E22-4AD7-BA0D-A6450FF52C9F}" type="pres">
      <dgm:prSet presAssocID="{C6BD6D09-E0F1-4C9F-9AFA-EE1A4E3017FB}" presName="sibTrans" presStyleCnt="0"/>
      <dgm:spPr/>
    </dgm:pt>
    <dgm:pt modelId="{BAF5BAFF-5C70-4339-BA7E-1F5C24762057}" type="pres">
      <dgm:prSet presAssocID="{95660A97-DCC9-45C0-AB7A-65F011217E9F}" presName="compNode" presStyleCnt="0"/>
      <dgm:spPr/>
    </dgm:pt>
    <dgm:pt modelId="{E4CB3B5B-9C07-422C-A685-74D5A0894414}" type="pres">
      <dgm:prSet presAssocID="{95660A97-DCC9-45C0-AB7A-65F011217E9F}" presName="bgRect" presStyleLbl="bgShp" presStyleIdx="1" presStyleCnt="4"/>
      <dgm:spPr/>
    </dgm:pt>
    <dgm:pt modelId="{9F134078-8614-4B0C-8D23-007499C9E817}" type="pres">
      <dgm:prSet presAssocID="{95660A97-DCC9-45C0-AB7A-65F011217E9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With Person"/>
        </a:ext>
      </dgm:extLst>
    </dgm:pt>
    <dgm:pt modelId="{0EA774E6-8793-45E9-8A77-37897D16E047}" type="pres">
      <dgm:prSet presAssocID="{95660A97-DCC9-45C0-AB7A-65F011217E9F}" presName="spaceRect" presStyleCnt="0"/>
      <dgm:spPr/>
    </dgm:pt>
    <dgm:pt modelId="{22294D78-5C1C-489F-8336-2D7C5CCA96F8}" type="pres">
      <dgm:prSet presAssocID="{95660A97-DCC9-45C0-AB7A-65F011217E9F}" presName="parTx" presStyleLbl="revTx" presStyleIdx="1" presStyleCnt="4">
        <dgm:presLayoutVars>
          <dgm:chMax val="0"/>
          <dgm:chPref val="0"/>
        </dgm:presLayoutVars>
      </dgm:prSet>
      <dgm:spPr/>
    </dgm:pt>
    <dgm:pt modelId="{497FEC45-3D27-4979-BD3D-3E006024D941}" type="pres">
      <dgm:prSet presAssocID="{DF08476D-CA45-4D44-9B51-FC23CF29566A}" presName="sibTrans" presStyleCnt="0"/>
      <dgm:spPr/>
    </dgm:pt>
    <dgm:pt modelId="{EF747C61-D98C-4279-83F2-1B8CEC622FB2}" type="pres">
      <dgm:prSet presAssocID="{72B0ABAA-53B6-47F9-B66A-C3E22A0AF240}" presName="compNode" presStyleCnt="0"/>
      <dgm:spPr/>
    </dgm:pt>
    <dgm:pt modelId="{E26DD603-8565-41D4-9593-312D47204638}" type="pres">
      <dgm:prSet presAssocID="{72B0ABAA-53B6-47F9-B66A-C3E22A0AF240}" presName="bgRect" presStyleLbl="bgShp" presStyleIdx="2" presStyleCnt="4"/>
      <dgm:spPr/>
    </dgm:pt>
    <dgm:pt modelId="{246D2F66-3D84-422F-96F8-5904297F598D}" type="pres">
      <dgm:prSet presAssocID="{72B0ABAA-53B6-47F9-B66A-C3E22A0AF24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siness Growth"/>
        </a:ext>
      </dgm:extLst>
    </dgm:pt>
    <dgm:pt modelId="{AE2ACD4A-CB1C-4F00-B892-95901C8C6355}" type="pres">
      <dgm:prSet presAssocID="{72B0ABAA-53B6-47F9-B66A-C3E22A0AF240}" presName="spaceRect" presStyleCnt="0"/>
      <dgm:spPr/>
    </dgm:pt>
    <dgm:pt modelId="{91069530-649F-4D74-B350-8B0D41357327}" type="pres">
      <dgm:prSet presAssocID="{72B0ABAA-53B6-47F9-B66A-C3E22A0AF240}" presName="parTx" presStyleLbl="revTx" presStyleIdx="2" presStyleCnt="4">
        <dgm:presLayoutVars>
          <dgm:chMax val="0"/>
          <dgm:chPref val="0"/>
        </dgm:presLayoutVars>
      </dgm:prSet>
      <dgm:spPr/>
    </dgm:pt>
    <dgm:pt modelId="{FD6388D6-F08A-4746-8782-A5DDDFAE40B1}" type="pres">
      <dgm:prSet presAssocID="{3F4E3A6F-F8EF-4854-A394-35C3B88F1B63}" presName="sibTrans" presStyleCnt="0"/>
      <dgm:spPr/>
    </dgm:pt>
    <dgm:pt modelId="{F01C802B-799D-4958-9E75-D203B4ACBBBD}" type="pres">
      <dgm:prSet presAssocID="{65C550DC-4A32-4674-AD32-01A48334F72A}" presName="compNode" presStyleCnt="0"/>
      <dgm:spPr/>
    </dgm:pt>
    <dgm:pt modelId="{E16C7720-C1A4-4FA1-87DC-8CA6CFDDF75E}" type="pres">
      <dgm:prSet presAssocID="{65C550DC-4A32-4674-AD32-01A48334F72A}" presName="bgRect" presStyleLbl="bgShp" presStyleIdx="3" presStyleCnt="4"/>
      <dgm:spPr/>
    </dgm:pt>
    <dgm:pt modelId="{D5530DD9-EDDC-472F-9543-049AE8A80C00}" type="pres">
      <dgm:prSet presAssocID="{65C550DC-4A32-4674-AD32-01A48334F72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0BB93473-98F8-481C-9EAE-EBA237148095}" type="pres">
      <dgm:prSet presAssocID="{65C550DC-4A32-4674-AD32-01A48334F72A}" presName="spaceRect" presStyleCnt="0"/>
      <dgm:spPr/>
    </dgm:pt>
    <dgm:pt modelId="{DFB6A60F-AE6F-4D55-9983-D4481F263E92}" type="pres">
      <dgm:prSet presAssocID="{65C550DC-4A32-4674-AD32-01A48334F72A}" presName="parTx" presStyleLbl="revTx" presStyleIdx="3" presStyleCnt="4">
        <dgm:presLayoutVars>
          <dgm:chMax val="0"/>
          <dgm:chPref val="0"/>
        </dgm:presLayoutVars>
      </dgm:prSet>
      <dgm:spPr/>
    </dgm:pt>
  </dgm:ptLst>
  <dgm:cxnLst>
    <dgm:cxn modelId="{8B25D932-30F2-FF4D-AB54-9AECB02028AD}" type="presOf" srcId="{B2986D42-DC7A-4209-ABCF-C958B3574E58}" destId="{647D765E-6428-4C27-8C70-88C38E7AA106}" srcOrd="0" destOrd="0" presId="urn:microsoft.com/office/officeart/2018/2/layout/IconVerticalSolidList"/>
    <dgm:cxn modelId="{47279C3B-0F25-D444-9D6B-363CD5666428}" type="presOf" srcId="{72B0ABAA-53B6-47F9-B66A-C3E22A0AF240}" destId="{91069530-649F-4D74-B350-8B0D41357327}" srcOrd="0" destOrd="0" presId="urn:microsoft.com/office/officeart/2018/2/layout/IconVerticalSolidList"/>
    <dgm:cxn modelId="{5C4E867E-1726-4725-A164-F8BEEF7C670B}" srcId="{B2986D42-DC7A-4209-ABCF-C958B3574E58}" destId="{72B0ABAA-53B6-47F9-B66A-C3E22A0AF240}" srcOrd="2" destOrd="0" parTransId="{B6436572-FCF4-4BAC-9564-B0E795DCCCDA}" sibTransId="{3F4E3A6F-F8EF-4854-A394-35C3B88F1B63}"/>
    <dgm:cxn modelId="{67806DA0-F20F-5E4F-A4F0-0B1E6A77D2D5}" type="presOf" srcId="{C5AA3271-16A7-495C-B0CA-2D2C15A4E6C1}" destId="{257E07E4-FC8F-4DA0-8C1C-88BECACD5B4C}" srcOrd="0" destOrd="0" presId="urn:microsoft.com/office/officeart/2018/2/layout/IconVerticalSolidList"/>
    <dgm:cxn modelId="{897F6DA2-994E-0A47-BAE3-CD8BE7098CB7}" type="presOf" srcId="{95660A97-DCC9-45C0-AB7A-65F011217E9F}" destId="{22294D78-5C1C-489F-8336-2D7C5CCA96F8}" srcOrd="0" destOrd="0" presId="urn:microsoft.com/office/officeart/2018/2/layout/IconVerticalSolidList"/>
    <dgm:cxn modelId="{B13A99D1-8819-4C9F-890B-3B5FFDD032AD}" srcId="{B2986D42-DC7A-4209-ABCF-C958B3574E58}" destId="{95660A97-DCC9-45C0-AB7A-65F011217E9F}" srcOrd="1" destOrd="0" parTransId="{944A119B-68C6-4CF6-AF8F-79A1A99303DD}" sibTransId="{DF08476D-CA45-4D44-9B51-FC23CF29566A}"/>
    <dgm:cxn modelId="{3AC28BD6-1D30-4BB9-A695-45E6B41A81D3}" srcId="{B2986D42-DC7A-4209-ABCF-C958B3574E58}" destId="{C5AA3271-16A7-495C-B0CA-2D2C15A4E6C1}" srcOrd="0" destOrd="0" parTransId="{DB90C4C4-57C1-48E2-B73D-1A80C639B45E}" sibTransId="{C6BD6D09-E0F1-4C9F-9AFA-EE1A4E3017FB}"/>
    <dgm:cxn modelId="{FAE49DEE-CBC9-4D90-9591-997888738199}" srcId="{B2986D42-DC7A-4209-ABCF-C958B3574E58}" destId="{65C550DC-4A32-4674-AD32-01A48334F72A}" srcOrd="3" destOrd="0" parTransId="{2C119B2F-D1E8-4B7A-9FCD-D2A2CD002FA2}" sibTransId="{F4ACDEAE-C5E1-4B36-A8E8-2BC9E3BDF5C6}"/>
    <dgm:cxn modelId="{ED7766F4-B685-A84D-BC04-C2E0999D9F20}" type="presOf" srcId="{65C550DC-4A32-4674-AD32-01A48334F72A}" destId="{DFB6A60F-AE6F-4D55-9983-D4481F263E92}" srcOrd="0" destOrd="0" presId="urn:microsoft.com/office/officeart/2018/2/layout/IconVerticalSolidList"/>
    <dgm:cxn modelId="{73F8DC93-FFE9-CE4C-9347-E123F27AB449}" type="presParOf" srcId="{647D765E-6428-4C27-8C70-88C38E7AA106}" destId="{C85C8A8A-3B95-4F64-996D-EF885FEFC30A}" srcOrd="0" destOrd="0" presId="urn:microsoft.com/office/officeart/2018/2/layout/IconVerticalSolidList"/>
    <dgm:cxn modelId="{C4698523-1B55-1445-9455-51912790F455}" type="presParOf" srcId="{C85C8A8A-3B95-4F64-996D-EF885FEFC30A}" destId="{B0562E2A-F87D-431B-92E9-13F2267D5B6C}" srcOrd="0" destOrd="0" presId="urn:microsoft.com/office/officeart/2018/2/layout/IconVerticalSolidList"/>
    <dgm:cxn modelId="{220442A4-DF91-5D46-90E0-B4C0917BAEC0}" type="presParOf" srcId="{C85C8A8A-3B95-4F64-996D-EF885FEFC30A}" destId="{C132B18F-9A9A-4799-AEFE-8C3F02BC02E6}" srcOrd="1" destOrd="0" presId="urn:microsoft.com/office/officeart/2018/2/layout/IconVerticalSolidList"/>
    <dgm:cxn modelId="{7E9B8FD9-22C2-494D-87BD-189ED6332D50}" type="presParOf" srcId="{C85C8A8A-3B95-4F64-996D-EF885FEFC30A}" destId="{5E3E7D5E-E44D-47A1-8502-4F7331823354}" srcOrd="2" destOrd="0" presId="urn:microsoft.com/office/officeart/2018/2/layout/IconVerticalSolidList"/>
    <dgm:cxn modelId="{FFB9CC4A-6C8F-E54F-ADA6-A688E06AA38F}" type="presParOf" srcId="{C85C8A8A-3B95-4F64-996D-EF885FEFC30A}" destId="{257E07E4-FC8F-4DA0-8C1C-88BECACD5B4C}" srcOrd="3" destOrd="0" presId="urn:microsoft.com/office/officeart/2018/2/layout/IconVerticalSolidList"/>
    <dgm:cxn modelId="{AD65BFD4-7EE9-3E4A-A024-C3A65DD25398}" type="presParOf" srcId="{647D765E-6428-4C27-8C70-88C38E7AA106}" destId="{5A717570-2E22-4AD7-BA0D-A6450FF52C9F}" srcOrd="1" destOrd="0" presId="urn:microsoft.com/office/officeart/2018/2/layout/IconVerticalSolidList"/>
    <dgm:cxn modelId="{0E63D330-DBF3-6949-A89F-A03E2CC0AE7D}" type="presParOf" srcId="{647D765E-6428-4C27-8C70-88C38E7AA106}" destId="{BAF5BAFF-5C70-4339-BA7E-1F5C24762057}" srcOrd="2" destOrd="0" presId="urn:microsoft.com/office/officeart/2018/2/layout/IconVerticalSolidList"/>
    <dgm:cxn modelId="{0B17B487-7EE4-4940-8D9E-EEDEA4396AE5}" type="presParOf" srcId="{BAF5BAFF-5C70-4339-BA7E-1F5C24762057}" destId="{E4CB3B5B-9C07-422C-A685-74D5A0894414}" srcOrd="0" destOrd="0" presId="urn:microsoft.com/office/officeart/2018/2/layout/IconVerticalSolidList"/>
    <dgm:cxn modelId="{9E42B58F-20BE-284E-90C1-3CBC1DC6D49F}" type="presParOf" srcId="{BAF5BAFF-5C70-4339-BA7E-1F5C24762057}" destId="{9F134078-8614-4B0C-8D23-007499C9E817}" srcOrd="1" destOrd="0" presId="urn:microsoft.com/office/officeart/2018/2/layout/IconVerticalSolidList"/>
    <dgm:cxn modelId="{23954F8B-222A-FF44-BC16-51C6A27FE9F3}" type="presParOf" srcId="{BAF5BAFF-5C70-4339-BA7E-1F5C24762057}" destId="{0EA774E6-8793-45E9-8A77-37897D16E047}" srcOrd="2" destOrd="0" presId="urn:microsoft.com/office/officeart/2018/2/layout/IconVerticalSolidList"/>
    <dgm:cxn modelId="{1F4FE9D5-FCD4-AD43-967E-361AE196997E}" type="presParOf" srcId="{BAF5BAFF-5C70-4339-BA7E-1F5C24762057}" destId="{22294D78-5C1C-489F-8336-2D7C5CCA96F8}" srcOrd="3" destOrd="0" presId="urn:microsoft.com/office/officeart/2018/2/layout/IconVerticalSolidList"/>
    <dgm:cxn modelId="{84EBF95A-072B-0648-A350-4371BE8B0F41}" type="presParOf" srcId="{647D765E-6428-4C27-8C70-88C38E7AA106}" destId="{497FEC45-3D27-4979-BD3D-3E006024D941}" srcOrd="3" destOrd="0" presId="urn:microsoft.com/office/officeart/2018/2/layout/IconVerticalSolidList"/>
    <dgm:cxn modelId="{DBD68E05-86D4-2648-9E9F-E02866CD80FA}" type="presParOf" srcId="{647D765E-6428-4C27-8C70-88C38E7AA106}" destId="{EF747C61-D98C-4279-83F2-1B8CEC622FB2}" srcOrd="4" destOrd="0" presId="urn:microsoft.com/office/officeart/2018/2/layout/IconVerticalSolidList"/>
    <dgm:cxn modelId="{09C5E22F-34F0-A446-839C-35DF242AEF5D}" type="presParOf" srcId="{EF747C61-D98C-4279-83F2-1B8CEC622FB2}" destId="{E26DD603-8565-41D4-9593-312D47204638}" srcOrd="0" destOrd="0" presId="urn:microsoft.com/office/officeart/2018/2/layout/IconVerticalSolidList"/>
    <dgm:cxn modelId="{3DB14451-6343-2947-8847-39011D1AEC41}" type="presParOf" srcId="{EF747C61-D98C-4279-83F2-1B8CEC622FB2}" destId="{246D2F66-3D84-422F-96F8-5904297F598D}" srcOrd="1" destOrd="0" presId="urn:microsoft.com/office/officeart/2018/2/layout/IconVerticalSolidList"/>
    <dgm:cxn modelId="{1B7AAA11-0418-D449-9E74-F2EFE2DC54C9}" type="presParOf" srcId="{EF747C61-D98C-4279-83F2-1B8CEC622FB2}" destId="{AE2ACD4A-CB1C-4F00-B892-95901C8C6355}" srcOrd="2" destOrd="0" presId="urn:microsoft.com/office/officeart/2018/2/layout/IconVerticalSolidList"/>
    <dgm:cxn modelId="{E367C599-05EE-3E40-8282-8940C331CE86}" type="presParOf" srcId="{EF747C61-D98C-4279-83F2-1B8CEC622FB2}" destId="{91069530-649F-4D74-B350-8B0D41357327}" srcOrd="3" destOrd="0" presId="urn:microsoft.com/office/officeart/2018/2/layout/IconVerticalSolidList"/>
    <dgm:cxn modelId="{3172ED28-7022-8243-BCA6-049A52161F66}" type="presParOf" srcId="{647D765E-6428-4C27-8C70-88C38E7AA106}" destId="{FD6388D6-F08A-4746-8782-A5DDDFAE40B1}" srcOrd="5" destOrd="0" presId="urn:microsoft.com/office/officeart/2018/2/layout/IconVerticalSolidList"/>
    <dgm:cxn modelId="{A40C090B-2EB1-A44A-B65E-EB9C64E9D414}" type="presParOf" srcId="{647D765E-6428-4C27-8C70-88C38E7AA106}" destId="{F01C802B-799D-4958-9E75-D203B4ACBBBD}" srcOrd="6" destOrd="0" presId="urn:microsoft.com/office/officeart/2018/2/layout/IconVerticalSolidList"/>
    <dgm:cxn modelId="{5270D49C-40C6-8440-9599-EDF517547F26}" type="presParOf" srcId="{F01C802B-799D-4958-9E75-D203B4ACBBBD}" destId="{E16C7720-C1A4-4FA1-87DC-8CA6CFDDF75E}" srcOrd="0" destOrd="0" presId="urn:microsoft.com/office/officeart/2018/2/layout/IconVerticalSolidList"/>
    <dgm:cxn modelId="{CA338B72-CD1E-E640-9C59-7E3F7C846AA0}" type="presParOf" srcId="{F01C802B-799D-4958-9E75-D203B4ACBBBD}" destId="{D5530DD9-EDDC-472F-9543-049AE8A80C00}" srcOrd="1" destOrd="0" presId="urn:microsoft.com/office/officeart/2018/2/layout/IconVerticalSolidList"/>
    <dgm:cxn modelId="{63863555-EEA9-CB43-99E2-3E4D1C86F6D1}" type="presParOf" srcId="{F01C802B-799D-4958-9E75-D203B4ACBBBD}" destId="{0BB93473-98F8-481C-9EAE-EBA237148095}" srcOrd="2" destOrd="0" presId="urn:microsoft.com/office/officeart/2018/2/layout/IconVerticalSolidList"/>
    <dgm:cxn modelId="{96CC45AD-7226-C84A-B66C-15B6A4329FC5}" type="presParOf" srcId="{F01C802B-799D-4958-9E75-D203B4ACBBBD}" destId="{DFB6A60F-AE6F-4D55-9983-D4481F263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C628C-0EDC-4342-B592-90D88613FDEA}">
      <dsp:nvSpPr>
        <dsp:cNvPr id="0" name=""/>
        <dsp:cNvSpPr/>
      </dsp:nvSpPr>
      <dsp:spPr>
        <a:xfrm>
          <a:off x="2437765" y="255934"/>
          <a:ext cx="3656647" cy="142338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a:t>“We don’t have a building rep, so I told everyone I would volunteer.”</a:t>
          </a:r>
        </a:p>
      </dsp:txBody>
      <dsp:txXfrm>
        <a:off x="2437765" y="433857"/>
        <a:ext cx="3122878" cy="1067538"/>
      </dsp:txXfrm>
    </dsp:sp>
    <dsp:sp modelId="{208EF902-26C1-4A5E-AA2C-7107FC5A6151}">
      <dsp:nvSpPr>
        <dsp:cNvPr id="0" name=""/>
        <dsp:cNvSpPr/>
      </dsp:nvSpPr>
      <dsp:spPr>
        <a:xfrm>
          <a:off x="0" y="0"/>
          <a:ext cx="2437765" cy="1934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Members self-select into leadership roles</a:t>
          </a:r>
        </a:p>
      </dsp:txBody>
      <dsp:txXfrm>
        <a:off x="94423" y="94423"/>
        <a:ext cx="2248919" cy="1745415"/>
      </dsp:txXfrm>
    </dsp:sp>
    <dsp:sp modelId="{3642506A-C9DB-4141-B501-377CFB93F7F6}">
      <dsp:nvSpPr>
        <dsp:cNvPr id="0" name=""/>
        <dsp:cNvSpPr/>
      </dsp:nvSpPr>
      <dsp:spPr>
        <a:xfrm>
          <a:off x="2437765" y="2402675"/>
          <a:ext cx="3656647" cy="138527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kern="1200"/>
            <a:t>“She’s excited about the union; I invited her to an event and to become a building rep.”</a:t>
          </a:r>
        </a:p>
      </dsp:txBody>
      <dsp:txXfrm>
        <a:off x="2437765" y="2575835"/>
        <a:ext cx="3137167" cy="1038959"/>
      </dsp:txXfrm>
    </dsp:sp>
    <dsp:sp modelId="{60F959BB-E440-4AAC-84D1-89B167030CA3}">
      <dsp:nvSpPr>
        <dsp:cNvPr id="0" name=""/>
        <dsp:cNvSpPr/>
      </dsp:nvSpPr>
      <dsp:spPr>
        <a:xfrm>
          <a:off x="0" y="2128184"/>
          <a:ext cx="2437765" cy="1934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We recruit members without confirming their leadership</a:t>
          </a:r>
        </a:p>
      </dsp:txBody>
      <dsp:txXfrm>
        <a:off x="94423" y="2222607"/>
        <a:ext cx="2248919" cy="17454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B60DA-62D8-42DB-9215-607C41C37BB4}">
      <dsp:nvSpPr>
        <dsp:cNvPr id="0" name=""/>
        <dsp:cNvSpPr/>
      </dsp:nvSpPr>
      <dsp:spPr>
        <a:xfrm>
          <a:off x="694281" y="28763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EE54D4-745B-4DF8-B960-91C38FA6132C}">
      <dsp:nvSpPr>
        <dsp:cNvPr id="0" name=""/>
        <dsp:cNvSpPr/>
      </dsp:nvSpPr>
      <dsp:spPr>
        <a:xfrm>
          <a:off x="199281" y="1740896"/>
          <a:ext cx="1800000" cy="283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Identify Leaders</a:t>
          </a:r>
        </a:p>
      </dsp:txBody>
      <dsp:txXfrm>
        <a:off x="199281" y="1740896"/>
        <a:ext cx="1800000" cy="2834003"/>
      </dsp:txXfrm>
    </dsp:sp>
    <dsp:sp modelId="{B8B31852-9E62-4678-B915-F78F05264653}">
      <dsp:nvSpPr>
        <dsp:cNvPr id="0" name=""/>
        <dsp:cNvSpPr/>
      </dsp:nvSpPr>
      <dsp:spPr>
        <a:xfrm>
          <a:off x="2809282" y="287632"/>
          <a:ext cx="810000" cy="81000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BD6F0D-C76C-43A3-AEB6-0E4812B43DD0}">
      <dsp:nvSpPr>
        <dsp:cNvPr id="0" name=""/>
        <dsp:cNvSpPr/>
      </dsp:nvSpPr>
      <dsp:spPr>
        <a:xfrm>
          <a:off x="2314282" y="1740896"/>
          <a:ext cx="1800000" cy="283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Know what your leader's issues are </a:t>
          </a:r>
        </a:p>
      </dsp:txBody>
      <dsp:txXfrm>
        <a:off x="2314282" y="1740896"/>
        <a:ext cx="1800000" cy="2834003"/>
      </dsp:txXfrm>
    </dsp:sp>
    <dsp:sp modelId="{70E91000-1D6E-454C-A640-014CC760B814}">
      <dsp:nvSpPr>
        <dsp:cNvPr id="0" name=""/>
        <dsp:cNvSpPr/>
      </dsp:nvSpPr>
      <dsp:spPr>
        <a:xfrm>
          <a:off x="4924282" y="28763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CEC083-28D2-4CDA-8C6F-6FC926A87176}">
      <dsp:nvSpPr>
        <dsp:cNvPr id="0" name=""/>
        <dsp:cNvSpPr/>
      </dsp:nvSpPr>
      <dsp:spPr>
        <a:xfrm>
          <a:off x="4429282" y="1740896"/>
          <a:ext cx="1800000" cy="283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Ask them to join in shaping the agenda with other leaders</a:t>
          </a:r>
        </a:p>
      </dsp:txBody>
      <dsp:txXfrm>
        <a:off x="4429282" y="1740896"/>
        <a:ext cx="1800000" cy="2834003"/>
      </dsp:txXfrm>
    </dsp:sp>
    <dsp:sp modelId="{29B76410-74DE-4F4A-8A45-E46BB49D4129}">
      <dsp:nvSpPr>
        <dsp:cNvPr id="0" name=""/>
        <dsp:cNvSpPr/>
      </dsp:nvSpPr>
      <dsp:spPr>
        <a:xfrm>
          <a:off x="7424284" y="287632"/>
          <a:ext cx="810000" cy="81000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A36D15-8ADA-45FD-B734-947498721143}">
      <dsp:nvSpPr>
        <dsp:cNvPr id="0" name=""/>
        <dsp:cNvSpPr/>
      </dsp:nvSpPr>
      <dsp:spPr>
        <a:xfrm>
          <a:off x="6544282" y="1740896"/>
          <a:ext cx="2570004" cy="283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Give leaders meaningful tasks/roles around the issues they care about. </a:t>
          </a:r>
        </a:p>
      </dsp:txBody>
      <dsp:txXfrm>
        <a:off x="6544282" y="1740896"/>
        <a:ext cx="2570004" cy="28340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25C18A-95FD-4279-BA72-FE1C0B2AC3BD}">
      <dsp:nvSpPr>
        <dsp:cNvPr id="0" name=""/>
        <dsp:cNvSpPr/>
      </dsp:nvSpPr>
      <dsp:spPr>
        <a:xfrm rot="5400000">
          <a:off x="6791968" y="-2784926"/>
          <a:ext cx="1048402" cy="6885806"/>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Calibri"/>
              <a:ea typeface="Calibri"/>
              <a:cs typeface="Calibri"/>
            </a:rPr>
            <a:t>Staff Lead – No Risk by Members</a:t>
          </a:r>
        </a:p>
        <a:p>
          <a:pPr marL="228600" lvl="1" indent="-228600" algn="l" defTabSz="933450">
            <a:lnSpc>
              <a:spcPct val="90000"/>
            </a:lnSpc>
            <a:spcBef>
              <a:spcPct val="0"/>
            </a:spcBef>
            <a:spcAft>
              <a:spcPct val="15000"/>
            </a:spcAft>
            <a:buChar char="•"/>
          </a:pPr>
          <a:r>
            <a:rPr lang="en-US" sz="2100" kern="1200">
              <a:latin typeface="Calibri"/>
              <a:ea typeface="Calibri"/>
              <a:cs typeface="Calibri"/>
            </a:rPr>
            <a:t>Focus on Recruitment and Engagement</a:t>
          </a:r>
          <a:endParaRPr lang="en-US" sz="2100" kern="1200"/>
        </a:p>
      </dsp:txBody>
      <dsp:txXfrm rot="-5400000">
        <a:off x="3873267" y="184954"/>
        <a:ext cx="6834627" cy="946044"/>
      </dsp:txXfrm>
    </dsp:sp>
    <dsp:sp modelId="{5509C301-9415-4E85-8034-C79540C7E4F8}">
      <dsp:nvSpPr>
        <dsp:cNvPr id="0" name=""/>
        <dsp:cNvSpPr/>
      </dsp:nvSpPr>
      <dsp:spPr>
        <a:xfrm>
          <a:off x="0" y="2724"/>
          <a:ext cx="3873266" cy="13105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rtl="0">
            <a:lnSpc>
              <a:spcPct val="90000"/>
            </a:lnSpc>
            <a:spcBef>
              <a:spcPct val="0"/>
            </a:spcBef>
            <a:spcAft>
              <a:spcPct val="35000"/>
            </a:spcAft>
            <a:buNone/>
          </a:pPr>
          <a:r>
            <a:rPr lang="en-US" sz="4500" kern="1200">
              <a:latin typeface="Calibri"/>
              <a:ea typeface="Calibri"/>
              <a:cs typeface="Calibri"/>
            </a:rPr>
            <a:t>Unorganized</a:t>
          </a:r>
        </a:p>
      </dsp:txBody>
      <dsp:txXfrm>
        <a:off x="63973" y="66697"/>
        <a:ext cx="3745320" cy="1182557"/>
      </dsp:txXfrm>
    </dsp:sp>
    <dsp:sp modelId="{9F38D5F0-D4DF-4CF4-B8D3-8E4E8AD2E571}">
      <dsp:nvSpPr>
        <dsp:cNvPr id="0" name=""/>
        <dsp:cNvSpPr/>
      </dsp:nvSpPr>
      <dsp:spPr>
        <a:xfrm rot="5400000">
          <a:off x="6791968" y="-1408898"/>
          <a:ext cx="1048402" cy="6885806"/>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Calibri"/>
              <a:ea typeface="Calibri"/>
              <a:cs typeface="Calibri"/>
            </a:rPr>
            <a:t>Staff Lead – Already Active Members –Low Risk Activities</a:t>
          </a:r>
        </a:p>
        <a:p>
          <a:pPr marL="228600" lvl="1" indent="-228600" algn="l" defTabSz="933450">
            <a:lnSpc>
              <a:spcPct val="90000"/>
            </a:lnSpc>
            <a:spcBef>
              <a:spcPct val="0"/>
            </a:spcBef>
            <a:spcAft>
              <a:spcPct val="15000"/>
            </a:spcAft>
            <a:buChar char="•"/>
          </a:pPr>
          <a:r>
            <a:rPr lang="en-US" sz="2100" kern="1200">
              <a:latin typeface="Calibri"/>
              <a:ea typeface="Calibri"/>
              <a:cs typeface="Calibri"/>
            </a:rPr>
            <a:t>Staff Focus on Engagement and Leader ID</a:t>
          </a:r>
          <a:endParaRPr lang="en-US" sz="2100" kern="1200"/>
        </a:p>
      </dsp:txBody>
      <dsp:txXfrm rot="-5400000">
        <a:off x="3873267" y="1560982"/>
        <a:ext cx="6834627" cy="946044"/>
      </dsp:txXfrm>
    </dsp:sp>
    <dsp:sp modelId="{CC88ABA3-FBF7-4E47-99A8-1E52C6AA42B1}">
      <dsp:nvSpPr>
        <dsp:cNvPr id="0" name=""/>
        <dsp:cNvSpPr/>
      </dsp:nvSpPr>
      <dsp:spPr>
        <a:xfrm>
          <a:off x="0" y="1378753"/>
          <a:ext cx="3873266" cy="1310503"/>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rtl="0">
            <a:lnSpc>
              <a:spcPct val="90000"/>
            </a:lnSpc>
            <a:spcBef>
              <a:spcPct val="0"/>
            </a:spcBef>
            <a:spcAft>
              <a:spcPct val="35000"/>
            </a:spcAft>
            <a:buNone/>
          </a:pPr>
          <a:r>
            <a:rPr lang="en-US" sz="4500" kern="1200">
              <a:latin typeface="Calibri"/>
              <a:ea typeface="Calibri"/>
              <a:cs typeface="Calibri"/>
            </a:rPr>
            <a:t>Club</a:t>
          </a:r>
        </a:p>
      </dsp:txBody>
      <dsp:txXfrm>
        <a:off x="63973" y="1442726"/>
        <a:ext cx="3745320" cy="1182557"/>
      </dsp:txXfrm>
    </dsp:sp>
    <dsp:sp modelId="{9AFD573C-82D1-4EA8-A3E9-B49E75E9AF3A}">
      <dsp:nvSpPr>
        <dsp:cNvPr id="0" name=""/>
        <dsp:cNvSpPr/>
      </dsp:nvSpPr>
      <dsp:spPr>
        <a:xfrm rot="5400000">
          <a:off x="6791968" y="-32869"/>
          <a:ext cx="1048402" cy="6885806"/>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Calibri"/>
              <a:ea typeface="Calibri"/>
              <a:cs typeface="Calibri"/>
            </a:rPr>
            <a:t>Member and Staff Partners – Mid Risk Activities</a:t>
          </a:r>
        </a:p>
        <a:p>
          <a:pPr marL="228600" lvl="1" indent="-228600" algn="l" defTabSz="933450">
            <a:lnSpc>
              <a:spcPct val="90000"/>
            </a:lnSpc>
            <a:spcBef>
              <a:spcPct val="0"/>
            </a:spcBef>
            <a:spcAft>
              <a:spcPct val="15000"/>
            </a:spcAft>
            <a:buChar char="•"/>
          </a:pPr>
          <a:r>
            <a:rPr lang="en-US" sz="2100" kern="1200">
              <a:latin typeface="Calibri"/>
              <a:ea typeface="Calibri"/>
              <a:cs typeface="Calibri"/>
            </a:rPr>
            <a:t>Staff Coach and Build Leader Capacity </a:t>
          </a:r>
          <a:endParaRPr lang="en-US" sz="2100" kern="1200"/>
        </a:p>
      </dsp:txBody>
      <dsp:txXfrm rot="-5400000">
        <a:off x="3873267" y="2937011"/>
        <a:ext cx="6834627" cy="946044"/>
      </dsp:txXfrm>
    </dsp:sp>
    <dsp:sp modelId="{29182043-DA2A-4335-97EC-97D1878D41E1}">
      <dsp:nvSpPr>
        <dsp:cNvPr id="0" name=""/>
        <dsp:cNvSpPr/>
      </dsp:nvSpPr>
      <dsp:spPr>
        <a:xfrm>
          <a:off x="0" y="2754782"/>
          <a:ext cx="3873266" cy="1310503"/>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rtl="0">
            <a:lnSpc>
              <a:spcPct val="90000"/>
            </a:lnSpc>
            <a:spcBef>
              <a:spcPct val="0"/>
            </a:spcBef>
            <a:spcAft>
              <a:spcPct val="35000"/>
            </a:spcAft>
            <a:buNone/>
          </a:pPr>
          <a:r>
            <a:rPr lang="en-US" sz="4500" kern="1200">
              <a:latin typeface="Calibri"/>
              <a:ea typeface="Calibri"/>
              <a:cs typeface="Calibri"/>
            </a:rPr>
            <a:t>Union</a:t>
          </a:r>
        </a:p>
      </dsp:txBody>
      <dsp:txXfrm>
        <a:off x="63973" y="2818755"/>
        <a:ext cx="3745320" cy="1182557"/>
      </dsp:txXfrm>
    </dsp:sp>
    <dsp:sp modelId="{641A86BF-A4B9-4125-B800-9F5819DAB95E}">
      <dsp:nvSpPr>
        <dsp:cNvPr id="0" name=""/>
        <dsp:cNvSpPr/>
      </dsp:nvSpPr>
      <dsp:spPr>
        <a:xfrm rot="5400000">
          <a:off x="6791968" y="1343159"/>
          <a:ext cx="1048402" cy="6885806"/>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Calibri"/>
              <a:ea typeface="Calibri"/>
              <a:cs typeface="Calibri"/>
            </a:rPr>
            <a:t>Members Lead with Courage and Risk</a:t>
          </a:r>
        </a:p>
        <a:p>
          <a:pPr marL="228600" lvl="1" indent="-228600" algn="l" defTabSz="933450">
            <a:lnSpc>
              <a:spcPct val="90000"/>
            </a:lnSpc>
            <a:spcBef>
              <a:spcPct val="0"/>
            </a:spcBef>
            <a:spcAft>
              <a:spcPct val="15000"/>
            </a:spcAft>
            <a:buChar char="•"/>
          </a:pPr>
          <a:r>
            <a:rPr lang="en-US" sz="2100" kern="1200">
              <a:latin typeface="Calibri"/>
              <a:ea typeface="Calibri"/>
              <a:cs typeface="Calibri"/>
            </a:rPr>
            <a:t>Staff Advise and Coach</a:t>
          </a:r>
        </a:p>
      </dsp:txBody>
      <dsp:txXfrm rot="-5400000">
        <a:off x="3873267" y="4313040"/>
        <a:ext cx="6834627" cy="946044"/>
      </dsp:txXfrm>
    </dsp:sp>
    <dsp:sp modelId="{98667519-A428-438B-A66A-5610709F36F5}">
      <dsp:nvSpPr>
        <dsp:cNvPr id="0" name=""/>
        <dsp:cNvSpPr/>
      </dsp:nvSpPr>
      <dsp:spPr>
        <a:xfrm>
          <a:off x="0" y="4130810"/>
          <a:ext cx="3873266" cy="1310503"/>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latin typeface="Calibri"/>
              <a:ea typeface="Calibri"/>
              <a:cs typeface="Calibri"/>
            </a:rPr>
            <a:t>Fighting Union</a:t>
          </a:r>
        </a:p>
      </dsp:txBody>
      <dsp:txXfrm>
        <a:off x="63973" y="4194783"/>
        <a:ext cx="3745320" cy="11825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37" y="298573"/>
          <a:ext cx="3456868" cy="145971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095" y="298573"/>
        <a:ext cx="1997152" cy="1459716"/>
      </dsp:txXfrm>
    </dsp:sp>
    <dsp:sp modelId="{CDFC33F7-B7C2-4046-BE4A-637F6E94E727}">
      <dsp:nvSpPr>
        <dsp:cNvPr id="0" name=""/>
        <dsp:cNvSpPr/>
      </dsp:nvSpPr>
      <dsp:spPr>
        <a:xfrm>
          <a:off x="3201806" y="364925"/>
          <a:ext cx="2551024" cy="1327012"/>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5312" y="364925"/>
        <a:ext cx="1224012" cy="1327012"/>
      </dsp:txXfrm>
    </dsp:sp>
    <dsp:sp modelId="{455283ED-D0AD-4BF8-B446-34CCFFE0D861}">
      <dsp:nvSpPr>
        <dsp:cNvPr id="0" name=""/>
        <dsp:cNvSpPr/>
      </dsp:nvSpPr>
      <dsp:spPr>
        <a:xfrm>
          <a:off x="5497728" y="364925"/>
          <a:ext cx="2996586" cy="1327012"/>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1234" y="364925"/>
        <a:ext cx="1669574" cy="1327012"/>
      </dsp:txXfrm>
    </dsp:sp>
    <dsp:sp modelId="{DC64B8E6-63E6-4FBA-9D95-2A4544DC83A7}">
      <dsp:nvSpPr>
        <dsp:cNvPr id="0" name=""/>
        <dsp:cNvSpPr/>
      </dsp:nvSpPr>
      <dsp:spPr>
        <a:xfrm>
          <a:off x="8239213" y="364925"/>
          <a:ext cx="3488016" cy="1327012"/>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2719" y="364925"/>
        <a:ext cx="2161004" cy="13270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37" y="298573"/>
          <a:ext cx="3456868" cy="145971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095" y="298573"/>
        <a:ext cx="1997152" cy="1459716"/>
      </dsp:txXfrm>
    </dsp:sp>
    <dsp:sp modelId="{CDFC33F7-B7C2-4046-BE4A-637F6E94E727}">
      <dsp:nvSpPr>
        <dsp:cNvPr id="0" name=""/>
        <dsp:cNvSpPr/>
      </dsp:nvSpPr>
      <dsp:spPr>
        <a:xfrm>
          <a:off x="3201806" y="364925"/>
          <a:ext cx="2551024" cy="1327012"/>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5312" y="364925"/>
        <a:ext cx="1224012" cy="1327012"/>
      </dsp:txXfrm>
    </dsp:sp>
    <dsp:sp modelId="{455283ED-D0AD-4BF8-B446-34CCFFE0D861}">
      <dsp:nvSpPr>
        <dsp:cNvPr id="0" name=""/>
        <dsp:cNvSpPr/>
      </dsp:nvSpPr>
      <dsp:spPr>
        <a:xfrm>
          <a:off x="5497728" y="364925"/>
          <a:ext cx="2996586" cy="1327012"/>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1234" y="364925"/>
        <a:ext cx="1669574" cy="1327012"/>
      </dsp:txXfrm>
    </dsp:sp>
    <dsp:sp modelId="{DC64B8E6-63E6-4FBA-9D95-2A4544DC83A7}">
      <dsp:nvSpPr>
        <dsp:cNvPr id="0" name=""/>
        <dsp:cNvSpPr/>
      </dsp:nvSpPr>
      <dsp:spPr>
        <a:xfrm>
          <a:off x="8239213" y="364925"/>
          <a:ext cx="3488016" cy="1327012"/>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2719" y="364925"/>
        <a:ext cx="2161004" cy="13270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469526"/>
          <a:ext cx="4118791" cy="602759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244600" rtl="0">
            <a:lnSpc>
              <a:spcPct val="90000"/>
            </a:lnSpc>
            <a:spcBef>
              <a:spcPct val="0"/>
            </a:spcBef>
            <a:spcAft>
              <a:spcPct val="35000"/>
            </a:spcAft>
            <a:buNone/>
          </a:pPr>
          <a:r>
            <a:rPr lang="en-US" sz="2800" kern="1200"/>
            <a:t>Experience meaningfulness: the task is important in the overall scheme of things and is big enough that it will be a challenge to achieve.</a:t>
          </a:r>
          <a:r>
            <a:rPr lang="en-US" sz="2200" kern="1200">
              <a:latin typeface="Calibri Light" panose="020F0302020204030204"/>
            </a:rPr>
            <a:t> </a:t>
          </a:r>
          <a:endParaRPr lang="en-US" sz="2200" kern="1200"/>
        </a:p>
      </dsp:txBody>
      <dsp:txXfrm>
        <a:off x="0" y="1820960"/>
        <a:ext cx="4118791" cy="3616558"/>
      </dsp:txXfrm>
    </dsp:sp>
    <dsp:sp modelId="{165C8E30-6ED3-468E-A277-F0D4CF41CCFB}">
      <dsp:nvSpPr>
        <dsp:cNvPr id="0" name=""/>
        <dsp:cNvSpPr/>
      </dsp:nvSpPr>
      <dsp:spPr>
        <a:xfrm>
          <a:off x="1375288" y="709373"/>
          <a:ext cx="1376174" cy="1376174"/>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576824" y="910909"/>
        <a:ext cx="973102" cy="973102"/>
      </dsp:txXfrm>
    </dsp:sp>
    <dsp:sp modelId="{2FFE5B83-67AD-4325-96BB-AACB36576666}">
      <dsp:nvSpPr>
        <dsp:cNvPr id="0" name=""/>
        <dsp:cNvSpPr/>
      </dsp:nvSpPr>
      <dsp:spPr>
        <a:xfrm>
          <a:off x="425073" y="4837824"/>
          <a:ext cx="3276605"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4450432" y="-469526"/>
          <a:ext cx="3276605" cy="5921128"/>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155700">
            <a:lnSpc>
              <a:spcPct val="90000"/>
            </a:lnSpc>
            <a:spcBef>
              <a:spcPct val="0"/>
            </a:spcBef>
            <a:spcAft>
              <a:spcPct val="35000"/>
            </a:spcAft>
            <a:buNone/>
          </a:pPr>
          <a:r>
            <a:rPr lang="en-US" sz="2600" kern="1200"/>
            <a:t>Experience responsibility: how well the task gets done is up to me.</a:t>
          </a:r>
        </a:p>
      </dsp:txBody>
      <dsp:txXfrm>
        <a:off x="4450432" y="1780502"/>
        <a:ext cx="3276605" cy="3552676"/>
      </dsp:txXfrm>
    </dsp:sp>
    <dsp:sp modelId="{8A292FC2-B12D-4C54-B56A-99865D2C989C}">
      <dsp:nvSpPr>
        <dsp:cNvPr id="0" name=""/>
        <dsp:cNvSpPr/>
      </dsp:nvSpPr>
      <dsp:spPr>
        <a:xfrm>
          <a:off x="5400648" y="656138"/>
          <a:ext cx="1376174" cy="1376174"/>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602184" y="857674"/>
        <a:ext cx="973102" cy="973102"/>
      </dsp:txXfrm>
    </dsp:sp>
    <dsp:sp modelId="{37D9B9A8-C3B6-40F5-8604-C9A41A854679}">
      <dsp:nvSpPr>
        <dsp:cNvPr id="0" name=""/>
        <dsp:cNvSpPr/>
      </dsp:nvSpPr>
      <dsp:spPr>
        <a:xfrm>
          <a:off x="4450432" y="4784589"/>
          <a:ext cx="3276605"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8054698" y="-469526"/>
          <a:ext cx="3276605" cy="6027598"/>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155700" rtl="0">
            <a:lnSpc>
              <a:spcPct val="90000"/>
            </a:lnSpc>
            <a:spcBef>
              <a:spcPct val="0"/>
            </a:spcBef>
            <a:spcAft>
              <a:spcPct val="35000"/>
            </a:spcAft>
            <a:buNone/>
          </a:pPr>
          <a:r>
            <a:rPr lang="en-US" sz="2600" kern="1200"/>
            <a:t>Experience results: as I attempt to do the work</a:t>
          </a:r>
          <a:r>
            <a:rPr lang="en-US" sz="2600" kern="1200">
              <a:latin typeface="Calibri Light" panose="020F0302020204030204"/>
            </a:rPr>
            <a:t>, </a:t>
          </a:r>
          <a:r>
            <a:rPr lang="en-US" sz="2600" kern="1200"/>
            <a:t>I can see whether or not I am doing well.</a:t>
          </a:r>
          <a:r>
            <a:rPr lang="en-US" sz="2600" kern="1200">
              <a:latin typeface="Calibri Light" panose="020F0302020204030204"/>
            </a:rPr>
            <a:t>  </a:t>
          </a:r>
          <a:endParaRPr lang="en-US" sz="2600" kern="1200"/>
        </a:p>
      </dsp:txBody>
      <dsp:txXfrm>
        <a:off x="8054698" y="1820960"/>
        <a:ext cx="3276605" cy="3616558"/>
      </dsp:txXfrm>
    </dsp:sp>
    <dsp:sp modelId="{31BE0066-C7A2-449F-96B1-D7CA5706F75A}">
      <dsp:nvSpPr>
        <dsp:cNvPr id="0" name=""/>
        <dsp:cNvSpPr/>
      </dsp:nvSpPr>
      <dsp:spPr>
        <a:xfrm>
          <a:off x="9004914" y="709373"/>
          <a:ext cx="1376174" cy="1376174"/>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9206450" y="910909"/>
        <a:ext cx="973102" cy="973102"/>
      </dsp:txXfrm>
    </dsp:sp>
    <dsp:sp modelId="{3716BEA9-4356-4320-8CEF-FEC3411C0AB1}">
      <dsp:nvSpPr>
        <dsp:cNvPr id="0" name=""/>
        <dsp:cNvSpPr/>
      </dsp:nvSpPr>
      <dsp:spPr>
        <a:xfrm>
          <a:off x="8054698" y="4837824"/>
          <a:ext cx="3276605"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62E2A-F87D-431B-92E9-13F2267D5B6C}">
      <dsp:nvSpPr>
        <dsp:cNvPr id="0" name=""/>
        <dsp:cNvSpPr/>
      </dsp:nvSpPr>
      <dsp:spPr>
        <a:xfrm>
          <a:off x="0" y="2319"/>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32B18F-9A9A-4799-AEFE-8C3F02BC02E6}">
      <dsp:nvSpPr>
        <dsp:cNvPr id="0" name=""/>
        <dsp:cNvSpPr/>
      </dsp:nvSpPr>
      <dsp:spPr>
        <a:xfrm>
          <a:off x="355565" y="266789"/>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E07E4-FC8F-4DA0-8C1C-88BECACD5B4C}">
      <dsp:nvSpPr>
        <dsp:cNvPr id="0" name=""/>
        <dsp:cNvSpPr/>
      </dsp:nvSpPr>
      <dsp:spPr>
        <a:xfrm>
          <a:off x="1357611" y="2319"/>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Map your members</a:t>
          </a:r>
          <a:r>
            <a:rPr lang="en-US" sz="1800" b="0" i="0" kern="1200" baseline="0"/>
            <a:t>: Identify where individuals currently sit on the ladder.</a:t>
          </a:r>
          <a:endParaRPr lang="en-US" sz="1800" kern="1200"/>
        </a:p>
      </dsp:txBody>
      <dsp:txXfrm>
        <a:off x="1357611" y="2319"/>
        <a:ext cx="4886027" cy="1175421"/>
      </dsp:txXfrm>
    </dsp:sp>
    <dsp:sp modelId="{E4CB3B5B-9C07-422C-A685-74D5A0894414}">
      <dsp:nvSpPr>
        <dsp:cNvPr id="0" name=""/>
        <dsp:cNvSpPr/>
      </dsp:nvSpPr>
      <dsp:spPr>
        <a:xfrm>
          <a:off x="0" y="1471596"/>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34078-8614-4B0C-8D23-007499C9E817}">
      <dsp:nvSpPr>
        <dsp:cNvPr id="0" name=""/>
        <dsp:cNvSpPr/>
      </dsp:nvSpPr>
      <dsp:spPr>
        <a:xfrm>
          <a:off x="355565" y="1736066"/>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94D78-5C1C-489F-8336-2D7C5CCA96F8}">
      <dsp:nvSpPr>
        <dsp:cNvPr id="0" name=""/>
        <dsp:cNvSpPr/>
      </dsp:nvSpPr>
      <dsp:spPr>
        <a:xfrm>
          <a:off x="1357611" y="1471596"/>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Design your campaign</a:t>
          </a:r>
          <a:r>
            <a:rPr lang="en-US" sz="1800" b="0" i="0" kern="1200" baseline="0"/>
            <a:t>: Align tactics with each stage to meet members where they are.</a:t>
          </a:r>
          <a:endParaRPr lang="en-US" sz="1800" kern="1200"/>
        </a:p>
      </dsp:txBody>
      <dsp:txXfrm>
        <a:off x="1357611" y="1471596"/>
        <a:ext cx="4886027" cy="1175421"/>
      </dsp:txXfrm>
    </dsp:sp>
    <dsp:sp modelId="{E26DD603-8565-41D4-9593-312D47204638}">
      <dsp:nvSpPr>
        <dsp:cNvPr id="0" name=""/>
        <dsp:cNvSpPr/>
      </dsp:nvSpPr>
      <dsp:spPr>
        <a:xfrm>
          <a:off x="0" y="2940873"/>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D2F66-3D84-422F-96F8-5904297F598D}">
      <dsp:nvSpPr>
        <dsp:cNvPr id="0" name=""/>
        <dsp:cNvSpPr/>
      </dsp:nvSpPr>
      <dsp:spPr>
        <a:xfrm>
          <a:off x="355565" y="3205343"/>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69530-649F-4D74-B350-8B0D41357327}">
      <dsp:nvSpPr>
        <dsp:cNvPr id="0" name=""/>
        <dsp:cNvSpPr/>
      </dsp:nvSpPr>
      <dsp:spPr>
        <a:xfrm>
          <a:off x="1357611" y="2940873"/>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Track progress</a:t>
          </a:r>
          <a:r>
            <a:rPr lang="en-US" sz="1800" b="0" i="0" kern="1200" baseline="0"/>
            <a:t>: Use engagement </a:t>
          </a:r>
          <a:r>
            <a:rPr lang="en-US" sz="1800" b="0" i="0" kern="1200" baseline="0">
              <a:latin typeface="Euphemia"/>
            </a:rPr>
            <a:t>data</a:t>
          </a:r>
          <a:r>
            <a:rPr lang="en-US" sz="1800" b="0" i="0" kern="1200" baseline="0"/>
            <a:t> to assess movement and adjust strategy.</a:t>
          </a:r>
          <a:endParaRPr lang="en-US" sz="1800" kern="1200"/>
        </a:p>
      </dsp:txBody>
      <dsp:txXfrm>
        <a:off x="1357611" y="2940873"/>
        <a:ext cx="4886027" cy="1175421"/>
      </dsp:txXfrm>
    </dsp:sp>
    <dsp:sp modelId="{E16C7720-C1A4-4FA1-87DC-8CA6CFDDF75E}">
      <dsp:nvSpPr>
        <dsp:cNvPr id="0" name=""/>
        <dsp:cNvSpPr/>
      </dsp:nvSpPr>
      <dsp:spPr>
        <a:xfrm>
          <a:off x="0" y="4410150"/>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0DD9-EDDC-472F-9543-049AE8A80C00}">
      <dsp:nvSpPr>
        <dsp:cNvPr id="0" name=""/>
        <dsp:cNvSpPr/>
      </dsp:nvSpPr>
      <dsp:spPr>
        <a:xfrm>
          <a:off x="355565" y="4674620"/>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6A60F-AE6F-4D55-9983-D4481F263E92}">
      <dsp:nvSpPr>
        <dsp:cNvPr id="0" name=""/>
        <dsp:cNvSpPr/>
      </dsp:nvSpPr>
      <dsp:spPr>
        <a:xfrm>
          <a:off x="1357611" y="4410150"/>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Build culture</a:t>
          </a:r>
          <a:r>
            <a:rPr lang="en-US" sz="1800" b="0" i="0" kern="1200" baseline="0"/>
            <a:t>: Reinforce that union work is shared, valued, and visionary.</a:t>
          </a:r>
          <a:endParaRPr lang="en-US" sz="1800" kern="1200"/>
        </a:p>
      </dsp:txBody>
      <dsp:txXfrm>
        <a:off x="1357611" y="4410150"/>
        <a:ext cx="4886027" cy="117542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9/25/2026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3.693"/>
    </inkml:context>
    <inkml:brush xml:id="br0">
      <inkml:brushProperty name="width" value="0.0175" units="cm"/>
      <inkml:brushProperty name="height" value="0.0175" units="cm"/>
      <inkml:brushProperty name="ignorePressure" value="1"/>
    </inkml:brush>
  </inkml:definitions>
  <inkml:trace contextRef="#ctx0" brushRef="#br0">9786 17017,'0'0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6.879"/>
    </inkml:context>
    <inkml:brush xml:id="br0">
      <inkml:brushProperty name="width" value="0.0175" units="cm"/>
      <inkml:brushProperty name="height" value="0.0175" units="cm"/>
      <inkml:brushProperty name="ignorePressure" value="1"/>
    </inkml:brush>
  </inkml:definitions>
  <inkml:trace contextRef="#ctx0" brushRef="#br0">9833 17143,'0'0</inkml:trace>
  <inkml:trace contextRef="#ctx0" brushRef="#br0" timeOffset="969">9771 17111,'0'0</inkml:trace>
  <inkml:trace contextRef="#ctx0" brushRef="#br0" timeOffset="1428">9771 17111,'0'0</inkml:trace>
  <inkml:trace contextRef="#ctx0" brushRef="#br0" timeOffset="1709">9771 17111,'0'0</inkml:trace>
  <inkml:trace contextRef="#ctx0" brushRef="#br0" timeOffset="2045">9771 17111,'0'0</inkml:trace>
  <inkml:trace contextRef="#ctx0" brushRef="#br0" timeOffset="2155">9771 17111,'0'0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9/25/2026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0076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161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2BA5DE2-9E43-4938-A1B5-8BBD389A8D3C}"/>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6FBB6952-FD37-B2AC-8FCA-CDD990A2C7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0A26209C-200B-F3F0-10DB-2D8D2B3C8E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599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FD1B5E-10FC-455B-A465-93839355D6EB}" type="slidenum">
              <a:rPr lang="en-US" smtClean="0"/>
              <a:t>11</a:t>
            </a:fld>
            <a:endParaRPr lang="en-US"/>
          </a:p>
        </p:txBody>
      </p:sp>
    </p:spTree>
    <p:extLst>
      <p:ext uri="{BB962C8B-B14F-4D97-AF65-F5344CB8AC3E}">
        <p14:creationId xmlns:p14="http://schemas.microsoft.com/office/powerpoint/2010/main" val="2217065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572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2633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1437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9808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123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20C8567-7E9E-7943-9C7B-4D1C23386BF5}" type="slidenum">
              <a:rPr lang="en-US" smtClean="0"/>
              <a:t>34</a:t>
            </a:fld>
            <a:endParaRPr lang="en-US"/>
          </a:p>
        </p:txBody>
      </p:sp>
    </p:spTree>
    <p:extLst>
      <p:ext uri="{BB962C8B-B14F-4D97-AF65-F5344CB8AC3E}">
        <p14:creationId xmlns:p14="http://schemas.microsoft.com/office/powerpoint/2010/main" val="4105084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44</a:t>
            </a:fld>
            <a:endParaRPr lang="en-US"/>
          </a:p>
        </p:txBody>
      </p:sp>
    </p:spTree>
    <p:extLst>
      <p:ext uri="{BB962C8B-B14F-4D97-AF65-F5344CB8AC3E}">
        <p14:creationId xmlns:p14="http://schemas.microsoft.com/office/powerpoint/2010/main" val="939790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2BA5DE2-9E43-4938-A1B5-8BBD389A8D3C}"/>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6FBB6952-FD37-B2AC-8FCA-CDD990A2C7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0A26209C-200B-F3F0-10DB-2D8D2B3C8E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599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199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9/25/2026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9/25/2026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9/25/2026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9/25/2026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9/25/2026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3.png"/><Relationship Id="rId5" Type="http://schemas.openxmlformats.org/officeDocument/2006/relationships/diagramQuickStyle" Target="../diagrams/quickStyle1.xml"/><Relationship Id="rId10" Type="http://schemas.openxmlformats.org/officeDocument/2006/relationships/customXml" Target="../ink/ink2.xml"/><Relationship Id="rId4" Type="http://schemas.openxmlformats.org/officeDocument/2006/relationships/diagramLayout" Target="../diagrams/layout1.xml"/><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1.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2713147" y="786857"/>
            <a:ext cx="9297532" cy="3607917"/>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r>
              <a:rPr lang="en-US" b="1"/>
              <a:t>UniServ Focus Academy</a:t>
            </a:r>
            <a:endParaRPr lang="en-US"/>
          </a:p>
        </p:txBody>
      </p:sp>
    </p:spTree>
    <p:extLst>
      <p:ext uri="{BB962C8B-B14F-4D97-AF65-F5344CB8AC3E}">
        <p14:creationId xmlns:p14="http://schemas.microsoft.com/office/powerpoint/2010/main" val="143387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95969" y="-296334"/>
            <a:ext cx="9782801" cy="1239837"/>
          </a:xfrm>
        </p:spPr>
        <p:txBody>
          <a:bodyPr/>
          <a:lstStyle/>
          <a:p>
            <a:r>
              <a:rPr lang="en-US"/>
              <a:t>Feedback on Feedback</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53927" y="1147439"/>
            <a:ext cx="10680268" cy="4572000"/>
          </a:xfrm>
        </p:spPr>
        <p:txBody>
          <a:bodyPr vert="horz" lIns="0" tIns="45708" rIns="0" bIns="45708" rtlCol="0" anchor="t">
            <a:noAutofit/>
          </a:bodyPr>
          <a:lstStyle/>
          <a:p>
            <a:endParaRPr lang="en-US" sz="3599">
              <a:ea typeface="Calibri"/>
              <a:cs typeface="Calibri"/>
            </a:endParaRPr>
          </a:p>
          <a:p>
            <a:pPr marL="0" indent="0">
              <a:buNone/>
            </a:pPr>
            <a:endParaRPr lang="en-US" sz="3599">
              <a:ea typeface="Calibri"/>
              <a:cs typeface="Calibri"/>
            </a:endParaRPr>
          </a:p>
          <a:p>
            <a:endParaRPr lang="en-US" sz="3599">
              <a:ea typeface="Calibri"/>
              <a:cs typeface="Calibri"/>
            </a:endParaRPr>
          </a:p>
        </p:txBody>
      </p:sp>
      <p:sp>
        <p:nvSpPr>
          <p:cNvPr id="4" name="Content Placeholder 2">
            <a:extLst>
              <a:ext uri="{FF2B5EF4-FFF2-40B4-BE49-F238E27FC236}">
                <a16:creationId xmlns:a16="http://schemas.microsoft.com/office/drawing/2014/main" id="{C8DD0D8F-EC82-09DA-39A6-9A4CFEA6AD40}"/>
              </a:ext>
            </a:extLst>
          </p:cNvPr>
          <p:cNvSpPr txBox="1">
            <a:spLocks/>
          </p:cNvSpPr>
          <p:nvPr/>
        </p:nvSpPr>
        <p:spPr>
          <a:xfrm>
            <a:off x="669235" y="1056443"/>
            <a:ext cx="11448784" cy="5220070"/>
          </a:xfrm>
          <a:prstGeom prst="rect">
            <a:avLst/>
          </a:prstGeom>
        </p:spPr>
        <p:txBody>
          <a:bodyPr vert="horz" lIns="0" tIns="45708" rIns="0" bIns="45708"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endParaRPr lang="en-US" sz="4000">
              <a:ea typeface="Calibri"/>
              <a:cs typeface="Calibri"/>
            </a:endParaRPr>
          </a:p>
          <a:p>
            <a:pPr marL="0" indent="0">
              <a:buNone/>
            </a:pPr>
            <a:endParaRPr lang="en-US" sz="2750">
              <a:ea typeface="Calibri"/>
              <a:cs typeface="Calibri"/>
            </a:endParaRPr>
          </a:p>
          <a:p>
            <a:pPr marL="0" indent="0">
              <a:buNone/>
            </a:pPr>
            <a:r>
              <a:rPr lang="en-US" sz="2750">
                <a:ea typeface="Calibri"/>
                <a:cs typeface="Calibri"/>
              </a:rPr>
              <a:t>	</a:t>
            </a:r>
          </a:p>
          <a:p>
            <a:pPr marL="246380" indent="-246380"/>
            <a:endParaRPr lang="en-US" sz="1799">
              <a:ea typeface="Calibri"/>
              <a:cs typeface="Calibri"/>
            </a:endParaRPr>
          </a:p>
          <a:p>
            <a:pPr marL="246380" indent="-246380"/>
            <a:endParaRPr lang="en-US">
              <a:ea typeface="Calibri"/>
              <a:cs typeface="Calibri"/>
            </a:endParaRPr>
          </a:p>
          <a:p>
            <a:pPr marL="246380" indent="-246380"/>
            <a:endParaRPr lang="en-US">
              <a:ea typeface="Calibri"/>
              <a:cs typeface="Calibri"/>
            </a:endParaRPr>
          </a:p>
        </p:txBody>
      </p:sp>
      <p:sp>
        <p:nvSpPr>
          <p:cNvPr id="5" name="TextBox 4">
            <a:extLst>
              <a:ext uri="{FF2B5EF4-FFF2-40B4-BE49-F238E27FC236}">
                <a16:creationId xmlns:a16="http://schemas.microsoft.com/office/drawing/2014/main" id="{5646B72D-3F39-DF4A-D474-6F9B156E60FA}"/>
              </a:ext>
            </a:extLst>
          </p:cNvPr>
          <p:cNvSpPr txBox="1"/>
          <p:nvPr/>
        </p:nvSpPr>
        <p:spPr>
          <a:xfrm>
            <a:off x="1153192" y="1096373"/>
            <a:ext cx="10313742" cy="452431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t>90% response rate – Range 4.5-4.6 High for the content and outcomes, low for the materials </a:t>
            </a:r>
          </a:p>
          <a:p>
            <a:endParaRPr lang="en-US" sz="3600"/>
          </a:p>
          <a:p>
            <a:endParaRPr lang="en-US" sz="3600"/>
          </a:p>
          <a:p>
            <a:r>
              <a:rPr lang="en-US" sz="3600"/>
              <a:t>Themes:</a:t>
            </a:r>
          </a:p>
          <a:p>
            <a:r>
              <a:rPr lang="en-US" sz="3600"/>
              <a:t>Plus –  Conversations; side talking improved</a:t>
            </a:r>
          </a:p>
          <a:p>
            <a:r>
              <a:rPr lang="en-US" sz="3600"/>
              <a:t>Deltas – time for conversations</a:t>
            </a:r>
          </a:p>
          <a:p>
            <a:endParaRPr lang="en-US"/>
          </a:p>
          <a:p>
            <a:endParaRPr lang="en-US"/>
          </a:p>
        </p:txBody>
      </p:sp>
    </p:spTree>
    <p:extLst>
      <p:ext uri="{BB962C8B-B14F-4D97-AF65-F5344CB8AC3E}">
        <p14:creationId xmlns:p14="http://schemas.microsoft.com/office/powerpoint/2010/main" val="350789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7" y="-684069"/>
            <a:ext cx="9564949" cy="1450379"/>
          </a:xfrm>
        </p:spPr>
        <p:txBody>
          <a:bodyPr/>
          <a:lstStyle/>
          <a:p>
            <a:r>
              <a:rPr lang="en-US"/>
              <a:t>Your Words</a:t>
            </a:r>
          </a:p>
        </p:txBody>
      </p:sp>
      <p:sp>
        <p:nvSpPr>
          <p:cNvPr id="3" name="Content Placeholder 2"/>
          <p:cNvSpPr>
            <a:spLocks noGrp="1"/>
          </p:cNvSpPr>
          <p:nvPr>
            <p:ph idx="1"/>
          </p:nvPr>
        </p:nvSpPr>
        <p:spPr>
          <a:xfrm>
            <a:off x="897466" y="735925"/>
            <a:ext cx="11387897" cy="5132534"/>
          </a:xfrm>
        </p:spPr>
        <p:txBody>
          <a:bodyPr vert="horz" lIns="0" tIns="45708" rIns="0" bIns="45708" rtlCol="0" anchor="t">
            <a:normAutofit/>
          </a:bodyPr>
          <a:lstStyle/>
          <a:p>
            <a:endParaRPr lang="en-US">
              <a:solidFill>
                <a:srgbClr val="212121"/>
              </a:solidFill>
              <a:latin typeface="Segoe UI"/>
              <a:ea typeface="Calibri"/>
              <a:cs typeface="Segoe UI"/>
            </a:endParaRPr>
          </a:p>
          <a:p>
            <a:pPr marL="0" indent="0">
              <a:buNone/>
            </a:pPr>
            <a:endParaRPr lang="en-US" sz="1100">
              <a:solidFill>
                <a:srgbClr val="212121"/>
              </a:solidFill>
              <a:latin typeface="Segoe UI"/>
              <a:ea typeface="Calibri"/>
              <a:cs typeface="Segoe UI"/>
            </a:endParaRPr>
          </a:p>
          <a:p>
            <a:endParaRPr lang="en-US" sz="1100">
              <a:solidFill>
                <a:srgbClr val="212121"/>
              </a:solidFill>
              <a:latin typeface="Segoe UI"/>
              <a:ea typeface="Calibri"/>
              <a:cs typeface="Segoe UI"/>
            </a:endParaRPr>
          </a:p>
        </p:txBody>
      </p:sp>
      <p:sp>
        <p:nvSpPr>
          <p:cNvPr id="4" name="Content Placeholder 2">
            <a:extLst>
              <a:ext uri="{FF2B5EF4-FFF2-40B4-BE49-F238E27FC236}">
                <a16:creationId xmlns:a16="http://schemas.microsoft.com/office/drawing/2014/main" id="{C8DD0D8F-EC82-09DA-39A6-9A4CFEA6AD40}"/>
              </a:ext>
            </a:extLst>
          </p:cNvPr>
          <p:cNvSpPr txBox="1">
            <a:spLocks/>
          </p:cNvSpPr>
          <p:nvPr/>
        </p:nvSpPr>
        <p:spPr>
          <a:xfrm>
            <a:off x="669235" y="878890"/>
            <a:ext cx="11301322" cy="4819710"/>
          </a:xfrm>
          <a:prstGeom prst="rect">
            <a:avLst/>
          </a:prstGeom>
        </p:spPr>
        <p:txBody>
          <a:bodyPr vert="horz" lIns="0" tIns="45708" rIns="0" bIns="45708"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endParaRPr lang="en-US" sz="2400">
              <a:ea typeface="Calibri"/>
              <a:cs typeface="Calibri"/>
            </a:endParaRPr>
          </a:p>
          <a:p>
            <a:pPr marL="0" indent="0">
              <a:buNone/>
            </a:pPr>
            <a:r>
              <a:rPr lang="en-US" sz="2750">
                <a:ea typeface="Calibri"/>
                <a:cs typeface="Calibri"/>
              </a:rPr>
              <a:t>	</a:t>
            </a:r>
          </a:p>
          <a:p>
            <a:pPr marL="246380" indent="-246380"/>
            <a:endParaRPr lang="en-US" sz="1799">
              <a:ea typeface="Calibri"/>
              <a:cs typeface="Calibri"/>
            </a:endParaRPr>
          </a:p>
          <a:p>
            <a:pPr marL="246380" indent="-246380"/>
            <a:endParaRPr lang="en-US">
              <a:ea typeface="Calibri"/>
              <a:cs typeface="Calibri"/>
            </a:endParaRPr>
          </a:p>
          <a:p>
            <a:pPr marL="246380" indent="-246380"/>
            <a:endParaRPr lang="en-US">
              <a:ea typeface="Calibri"/>
              <a:cs typeface="Calibri"/>
            </a:endParaRPr>
          </a:p>
        </p:txBody>
      </p:sp>
      <p:graphicFrame>
        <p:nvGraphicFramePr>
          <p:cNvPr id="6" name="Table 5">
            <a:extLst>
              <a:ext uri="{FF2B5EF4-FFF2-40B4-BE49-F238E27FC236}">
                <a16:creationId xmlns:a16="http://schemas.microsoft.com/office/drawing/2014/main" id="{BA9F9488-8CCD-128B-5520-8A7DC6F9D03A}"/>
              </a:ext>
            </a:extLst>
          </p:cNvPr>
          <p:cNvGraphicFramePr>
            <a:graphicFrameLocks noGrp="1"/>
          </p:cNvGraphicFramePr>
          <p:nvPr>
            <p:extLst>
              <p:ext uri="{D42A27DB-BD31-4B8C-83A1-F6EECF244321}">
                <p14:modId xmlns:p14="http://schemas.microsoft.com/office/powerpoint/2010/main" val="1287821802"/>
              </p:ext>
            </p:extLst>
          </p:nvPr>
        </p:nvGraphicFramePr>
        <p:xfrm>
          <a:off x="645173" y="972625"/>
          <a:ext cx="11250981" cy="5280905"/>
        </p:xfrm>
        <a:graphic>
          <a:graphicData uri="http://schemas.openxmlformats.org/drawingml/2006/table">
            <a:tbl>
              <a:tblPr bandRow="1">
                <a:tableStyleId>{073A0DAA-6AF3-43AB-8588-CEC1D06C72B9}</a:tableStyleId>
              </a:tblPr>
              <a:tblGrid>
                <a:gridCol w="11250981">
                  <a:extLst>
                    <a:ext uri="{9D8B030D-6E8A-4147-A177-3AD203B41FA5}">
                      <a16:colId xmlns:a16="http://schemas.microsoft.com/office/drawing/2014/main" val="1570119057"/>
                    </a:ext>
                  </a:extLst>
                </a:gridCol>
              </a:tblGrid>
              <a:tr h="5280905">
                <a:tc>
                  <a:txBody>
                    <a:bodyPr/>
                    <a:lstStyle/>
                    <a:p>
                      <a:pPr lvl="0" algn="l">
                        <a:lnSpc>
                          <a:spcPct val="100000"/>
                        </a:lnSpc>
                        <a:spcBef>
                          <a:spcPts val="0"/>
                        </a:spcBef>
                        <a:spcAft>
                          <a:spcPts val="0"/>
                        </a:spcAft>
                        <a:buNone/>
                      </a:pPr>
                      <a:r>
                        <a:rPr lang="en-US" sz="1800" b="0" i="0" u="none" strike="noStrike" noProof="0">
                          <a:solidFill>
                            <a:srgbClr val="000000"/>
                          </a:solidFill>
                          <a:effectLst/>
                          <a:latin typeface="Euphemia"/>
                        </a:rPr>
                        <a:t>It is always nice when it's fun but informative</a:t>
                      </a:r>
                      <a:endParaRPr lang="en-US" sz="1800"/>
                    </a:p>
                    <a:p>
                      <a:pPr lvl="0" algn="l">
                        <a:lnSpc>
                          <a:spcPct val="100000"/>
                        </a:lnSpc>
                        <a:spcBef>
                          <a:spcPts val="0"/>
                        </a:spcBef>
                        <a:spcAft>
                          <a:spcPts val="0"/>
                        </a:spcAft>
                        <a:buNone/>
                      </a:pPr>
                      <a:endParaRPr lang="en-US" sz="1800" b="0" i="0" u="none" strike="noStrike" noProof="0">
                        <a:solidFill>
                          <a:srgbClr val="000000"/>
                        </a:solidFill>
                        <a:effectLst/>
                      </a:endParaRPr>
                    </a:p>
                    <a:p>
                      <a:pPr lvl="0" algn="l">
                        <a:lnSpc>
                          <a:spcPct val="100000"/>
                        </a:lnSpc>
                        <a:spcBef>
                          <a:spcPts val="0"/>
                        </a:spcBef>
                        <a:spcAft>
                          <a:spcPts val="0"/>
                        </a:spcAft>
                        <a:buNone/>
                      </a:pPr>
                      <a:r>
                        <a:rPr lang="en-US" sz="1800" b="0" i="0" u="none" strike="noStrike" noProof="0">
                          <a:solidFill>
                            <a:srgbClr val="000000"/>
                          </a:solidFill>
                          <a:effectLst/>
                        </a:rPr>
                        <a:t>The 1:1 conversation part would have benefitted for more share out time or inviting a successful local ESP leader to share their tactics. </a:t>
                      </a:r>
                      <a:endParaRPr lang="en-US" sz="1800"/>
                    </a:p>
                    <a:p>
                      <a:pPr lvl="0" algn="l">
                        <a:lnSpc>
                          <a:spcPct val="100000"/>
                        </a:lnSpc>
                        <a:spcBef>
                          <a:spcPts val="0"/>
                        </a:spcBef>
                        <a:spcAft>
                          <a:spcPts val="0"/>
                        </a:spcAft>
                        <a:buNone/>
                      </a:pPr>
                      <a:endParaRPr lang="en-US" sz="1800" b="0" i="0" u="none" strike="noStrike" noProof="0">
                        <a:solidFill>
                          <a:srgbClr val="000000"/>
                        </a:solidFill>
                        <a:effectLst/>
                      </a:endParaRPr>
                    </a:p>
                    <a:p>
                      <a:pPr lvl="0" algn="l">
                        <a:lnSpc>
                          <a:spcPct val="100000"/>
                        </a:lnSpc>
                        <a:spcBef>
                          <a:spcPts val="0"/>
                        </a:spcBef>
                        <a:spcAft>
                          <a:spcPts val="0"/>
                        </a:spcAft>
                        <a:buNone/>
                      </a:pPr>
                      <a:r>
                        <a:rPr lang="en-US" sz="1800" b="0" i="0" u="none" strike="noStrike" noProof="0">
                          <a:solidFill>
                            <a:srgbClr val="000000"/>
                          </a:solidFill>
                          <a:effectLst/>
                          <a:latin typeface="Euphemia"/>
                        </a:rPr>
                        <a:t>Talking and directions were much better! Thank you for waiting to get quiet in the room.</a:t>
                      </a:r>
                    </a:p>
                    <a:p>
                      <a:pPr lvl="0" algn="l">
                        <a:lnSpc>
                          <a:spcPct val="100000"/>
                        </a:lnSpc>
                        <a:spcBef>
                          <a:spcPts val="0"/>
                        </a:spcBef>
                        <a:spcAft>
                          <a:spcPts val="0"/>
                        </a:spcAft>
                        <a:buNone/>
                      </a:pPr>
                      <a:endParaRPr lang="en-US" sz="1800" b="0" i="0" u="none" strike="noStrike" noProof="0">
                        <a:solidFill>
                          <a:srgbClr val="000000"/>
                        </a:solidFill>
                        <a:effectLst/>
                        <a:latin typeface="Euphemia"/>
                      </a:endParaRPr>
                    </a:p>
                    <a:p>
                      <a:pPr lvl="0" algn="l">
                        <a:lnSpc>
                          <a:spcPct val="100000"/>
                        </a:lnSpc>
                        <a:spcBef>
                          <a:spcPts val="0"/>
                        </a:spcBef>
                        <a:spcAft>
                          <a:spcPts val="0"/>
                        </a:spcAft>
                        <a:buNone/>
                      </a:pPr>
                      <a:r>
                        <a:rPr lang="en-US" sz="1800" b="0" i="0" u="none" strike="noStrike" kern="1200" noProof="0">
                          <a:solidFill>
                            <a:srgbClr val="000000"/>
                          </a:solidFill>
                          <a:effectLst/>
                          <a:latin typeface="Euphemia"/>
                          <a:ea typeface="+mn-ea"/>
                          <a:cs typeface="+mn-cs"/>
                        </a:rPr>
                        <a:t>The materials and trainers are engaging and easy to follow. The biggest struggle is the amount of time needed to create the full campaign. For many members, this is the first time the are hearing/seeing the content/materials and need more time to process and ask questions. It would be helpful to give a full day to draw out the plan after they are provided all of the information. </a:t>
                      </a:r>
                      <a:endParaRPr lang="en-US" sz="1800" b="0" i="0" u="none" strike="noStrike" kern="1200">
                        <a:solidFill>
                          <a:srgbClr val="000000"/>
                        </a:solidFill>
                        <a:effectLst/>
                        <a:latin typeface="Euphemia"/>
                        <a:ea typeface="+mn-ea"/>
                        <a:cs typeface="+mn-cs"/>
                      </a:endParaRPr>
                    </a:p>
                    <a:p>
                      <a:pPr lvl="0" algn="l">
                        <a:lnSpc>
                          <a:spcPct val="100000"/>
                        </a:lnSpc>
                        <a:spcBef>
                          <a:spcPts val="0"/>
                        </a:spcBef>
                        <a:spcAft>
                          <a:spcPts val="0"/>
                        </a:spcAft>
                        <a:buNone/>
                      </a:pPr>
                      <a:endParaRPr lang="en-US" sz="1800" b="0" i="0" u="none" strike="noStrike" kern="1200" noProof="0">
                        <a:solidFill>
                          <a:srgbClr val="000000"/>
                        </a:solidFill>
                        <a:effectLst/>
                        <a:latin typeface="Euphemia"/>
                        <a:ea typeface="+mn-ea"/>
                        <a:cs typeface="+mn-cs"/>
                      </a:endParaRPr>
                    </a:p>
                    <a:p>
                      <a:pPr lvl="0">
                        <a:lnSpc>
                          <a:spcPts val="3375"/>
                        </a:lnSpc>
                        <a:buNone/>
                      </a:pPr>
                      <a:r>
                        <a:rPr lang="en-US" sz="1800" b="0" i="0" u="none" strike="noStrike" noProof="0">
                          <a:solidFill>
                            <a:srgbClr val="000000"/>
                          </a:solidFill>
                          <a:effectLst/>
                          <a:latin typeface="Euphemia"/>
                        </a:rPr>
                        <a:t>The reminder to keep evaluating the racial and social issues lens was important and vital to our work &amp; growth. Thank you 😊 </a:t>
                      </a:r>
                      <a:endParaRPr lang="en-US" sz="1800"/>
                    </a:p>
                    <a:p>
                      <a:pPr lvl="0">
                        <a:lnSpc>
                          <a:spcPts val="3375"/>
                        </a:lnSpc>
                        <a:buNone/>
                      </a:pPr>
                      <a:r>
                        <a:rPr lang="en-US" sz="1800" b="0" i="0" u="none" strike="noStrike" noProof="0">
                          <a:solidFill>
                            <a:srgbClr val="000000"/>
                          </a:solidFill>
                          <a:effectLst/>
                        </a:rPr>
                        <a:t>Just an idea overall great experience and connecting with good likeminded individuals with a passion for change </a:t>
                      </a:r>
                      <a:endParaRPr lang="en-US" sz="1800"/>
                    </a:p>
                  </a:txBody>
                  <a:tcPr marL="95250" marR="95250" marT="76200" marB="76200">
                    <a:lnL w="12700" cap="flat" cmpd="sng" algn="ctr">
                      <a:solidFill>
                        <a:srgbClr val="FFFFFF"/>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21212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516987597"/>
                  </a:ext>
                </a:extLst>
              </a:tr>
            </a:tbl>
          </a:graphicData>
        </a:graphic>
      </p:graphicFrame>
    </p:spTree>
    <p:extLst>
      <p:ext uri="{BB962C8B-B14F-4D97-AF65-F5344CB8AC3E}">
        <p14:creationId xmlns:p14="http://schemas.microsoft.com/office/powerpoint/2010/main" val="258153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35812" y="-334264"/>
            <a:ext cx="9782801" cy="1239837"/>
          </a:xfrm>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5528" y="1791752"/>
            <a:ext cx="3666170" cy="366617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35812" y="858946"/>
            <a:ext cx="8381340" cy="4154959"/>
          </a:xfrm>
          <a:prstGeom prst="rect">
            <a:avLst/>
          </a:prstGeom>
        </p:spPr>
        <p:txBody>
          <a:bodyPr wrap="square" lIns="91416" tIns="45708" rIns="91416" bIns="45708" anchor="t">
            <a:spAutoFit/>
          </a:bodyPr>
          <a:lstStyle/>
          <a:p>
            <a:r>
              <a:rPr lang="en-US" sz="4400"/>
              <a:t>Leaders, from Clubs to Unions</a:t>
            </a:r>
            <a:endParaRPr lang="en-US" sz="4400">
              <a:ea typeface="Calibri"/>
              <a:cs typeface="Calibri"/>
            </a:endParaRPr>
          </a:p>
          <a:p>
            <a:r>
              <a:rPr lang="en-US" sz="4400"/>
              <a:t>Building Engaged Leaders</a:t>
            </a:r>
            <a:endParaRPr lang="en-US" sz="4400">
              <a:ea typeface="Calibri"/>
              <a:cs typeface="Calibri"/>
            </a:endParaRPr>
          </a:p>
          <a:p>
            <a:r>
              <a:rPr lang="en-US" sz="4400">
                <a:ea typeface="Calibri"/>
                <a:cs typeface="Calibri"/>
              </a:rPr>
              <a:t>Ladder of Engagement</a:t>
            </a:r>
          </a:p>
          <a:p>
            <a:r>
              <a:rPr lang="en-US" sz="4400">
                <a:ea typeface="Calibri"/>
                <a:cs typeface="Calibri"/>
              </a:rPr>
              <a:t>Team time and presentations</a:t>
            </a:r>
          </a:p>
          <a:p>
            <a:r>
              <a:rPr lang="en-US" sz="4400"/>
              <a:t>Lunch </a:t>
            </a:r>
          </a:p>
          <a:p>
            <a:r>
              <a:rPr lang="en-US" sz="4400"/>
              <a:t>Adjourn</a:t>
            </a:r>
            <a:endParaRPr lang="en-US" sz="4400">
              <a:ea typeface="Calibri"/>
              <a:cs typeface="Calibri"/>
            </a:endParaRPr>
          </a:p>
        </p:txBody>
      </p:sp>
    </p:spTree>
    <p:extLst>
      <p:ext uri="{BB962C8B-B14F-4D97-AF65-F5344CB8AC3E}">
        <p14:creationId xmlns:p14="http://schemas.microsoft.com/office/powerpoint/2010/main" val="312087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9036" y="-228599"/>
            <a:ext cx="9782801" cy="919976"/>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996622" y="691377"/>
            <a:ext cx="10043085" cy="5547465"/>
          </a:xfrm>
          <a:solidFill>
            <a:schemeClr val="bg1">
              <a:alpha val="0"/>
            </a:schemeClr>
          </a:solidFill>
        </p:spPr>
        <p:txBody>
          <a:bodyPr vert="horz" lIns="0" tIns="45708" rIns="0" bIns="45708" rtlCol="0" anchor="t">
            <a:noAutofit/>
          </a:bodyPr>
          <a:lstStyle/>
          <a:p>
            <a:r>
              <a:rPr lang="en-US" sz="2799"/>
              <a:t>Using Self-Awareness and Self-Knowledge </a:t>
            </a:r>
          </a:p>
          <a:p>
            <a:r>
              <a:rPr lang="en-US" sz="2799"/>
              <a:t>Listening for Understanding</a:t>
            </a:r>
          </a:p>
          <a:p>
            <a:r>
              <a:rPr lang="en-US" sz="2799"/>
              <a:t>Being Gracious</a:t>
            </a:r>
          </a:p>
          <a:p>
            <a:r>
              <a:rPr lang="en-US" sz="2799"/>
              <a:t>Staying Engaged</a:t>
            </a:r>
          </a:p>
          <a:p>
            <a:r>
              <a:rPr lang="en-US" sz="2799"/>
              <a:t>Being Open and Suspend Judgment</a:t>
            </a:r>
          </a:p>
          <a:p>
            <a:r>
              <a:rPr lang="en-US" sz="2799"/>
              <a:t>Saying “I”- tell your truth</a:t>
            </a:r>
          </a:p>
          <a:p>
            <a:r>
              <a:rPr lang="en-US" sz="2799"/>
              <a:t>Seeking Discomfort </a:t>
            </a:r>
          </a:p>
          <a:p>
            <a:r>
              <a:rPr lang="en-US" sz="2799"/>
              <a:t>Reaching Empathy</a:t>
            </a:r>
          </a:p>
          <a:p>
            <a:r>
              <a:rPr lang="en-US" sz="2799"/>
              <a:t>Expecting Non-Resolution and Non-Closure</a:t>
            </a:r>
          </a:p>
          <a:p>
            <a:pPr marL="0" indent="0">
              <a:buNone/>
            </a:pPr>
            <a:r>
              <a:rPr lang="en-US" sz="2799"/>
              <a:t> </a:t>
            </a:r>
            <a:r>
              <a:rPr lang="en-US" sz="1600"/>
              <a:t>*Adapted from “Embracing equity and inclusion”, Annie E. Casey Foundation</a:t>
            </a:r>
          </a:p>
        </p:txBody>
      </p:sp>
    </p:spTree>
    <p:extLst>
      <p:ext uri="{BB962C8B-B14F-4D97-AF65-F5344CB8AC3E}">
        <p14:creationId xmlns:p14="http://schemas.microsoft.com/office/powerpoint/2010/main" val="257671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096291FF-A0C0-FA60-93D3-A2A32AF66653}"/>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2CE94E53-594C-9D87-7D5B-AE4D28EBF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44324593-6149-E9C3-6037-550D35DE220B}"/>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6FB78474-9C2F-2093-0AFE-C304E340A27E}"/>
              </a:ext>
            </a:extLst>
          </p:cNvPr>
          <p:cNvSpPr>
            <a:spLocks noGrp="1"/>
          </p:cNvSpPr>
          <p:nvPr>
            <p:ph type="title"/>
          </p:nvPr>
        </p:nvSpPr>
        <p:spPr>
          <a:xfrm>
            <a:off x="768604" y="106408"/>
            <a:ext cx="11336679" cy="1009682"/>
          </a:xfrm>
        </p:spPr>
        <p:txBody>
          <a:bodyPr>
            <a:normAutofit/>
          </a:bodyPr>
          <a:lstStyle/>
          <a:p>
            <a:r>
              <a:rPr lang="en-US" b="1"/>
              <a:t>Campaign Lab Information and Application</a:t>
            </a:r>
          </a:p>
        </p:txBody>
      </p:sp>
      <p:sp>
        <p:nvSpPr>
          <p:cNvPr id="4" name="TextBox 3">
            <a:extLst>
              <a:ext uri="{FF2B5EF4-FFF2-40B4-BE49-F238E27FC236}">
                <a16:creationId xmlns:a16="http://schemas.microsoft.com/office/drawing/2014/main" id="{193B27B5-C585-0420-B0C5-FF2F998BA939}"/>
              </a:ext>
            </a:extLst>
          </p:cNvPr>
          <p:cNvSpPr txBox="1"/>
          <p:nvPr/>
        </p:nvSpPr>
        <p:spPr>
          <a:xfrm>
            <a:off x="1998581" y="5342684"/>
            <a:ext cx="8205429" cy="116924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3118711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9CB8-50FC-147B-AEFF-817ECB7E1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43B59-F784-06C6-3854-1E89199182E5}"/>
              </a:ext>
            </a:extLst>
          </p:cNvPr>
          <p:cNvSpPr>
            <a:spLocks noGrp="1"/>
          </p:cNvSpPr>
          <p:nvPr>
            <p:ph type="title"/>
          </p:nvPr>
        </p:nvSpPr>
        <p:spPr/>
        <p:txBody>
          <a:bodyPr/>
          <a:lstStyle/>
          <a:p>
            <a:r>
              <a:rPr lang="en-US">
                <a:cs typeface="Calibri Light"/>
              </a:rPr>
              <a:t>Leaders</a:t>
            </a:r>
            <a:endParaRPr lang="en-US"/>
          </a:p>
        </p:txBody>
      </p:sp>
      <p:sp>
        <p:nvSpPr>
          <p:cNvPr id="4" name="Text Placeholder 3"/>
          <p:cNvSpPr>
            <a:spLocks noGrp="1"/>
          </p:cNvSpPr>
          <p:nvPr>
            <p:ph type="body" idx="1"/>
          </p:nvPr>
        </p:nvSpPr>
        <p:spPr/>
        <p:txBody>
          <a:bodyPr/>
          <a:lstStyle/>
          <a:p>
            <a:r>
              <a:rPr lang="en-US"/>
              <a:t>Monet &amp; Ben</a:t>
            </a:r>
          </a:p>
        </p:txBody>
      </p:sp>
    </p:spTree>
    <p:extLst>
      <p:ext uri="{BB962C8B-B14F-4D97-AF65-F5344CB8AC3E}">
        <p14:creationId xmlns:p14="http://schemas.microsoft.com/office/powerpoint/2010/main" val="241205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138880"/>
            <a:ext cx="10055781" cy="951026"/>
          </a:xfrm>
          <a:solidFill>
            <a:schemeClr val="tx2">
              <a:lumMod val="20000"/>
              <a:lumOff val="80000"/>
            </a:schemeClr>
          </a:solidFill>
        </p:spPr>
        <p:txBody>
          <a:bodyPr>
            <a:normAutofit/>
          </a:bodyPr>
          <a:lstStyle/>
          <a:p>
            <a:r>
              <a:rPr lang="en-US" b="1"/>
              <a:t>Organizing and Leadership</a:t>
            </a:r>
          </a:p>
        </p:txBody>
      </p:sp>
      <p:sp>
        <p:nvSpPr>
          <p:cNvPr id="3" name="Content Placeholder 2"/>
          <p:cNvSpPr>
            <a:spLocks noGrp="1"/>
          </p:cNvSpPr>
          <p:nvPr>
            <p:ph idx="1"/>
          </p:nvPr>
        </p:nvSpPr>
        <p:spPr>
          <a:xfrm>
            <a:off x="1052760" y="1711962"/>
            <a:ext cx="5943527" cy="4719803"/>
          </a:xfrm>
        </p:spPr>
        <p:txBody>
          <a:bodyPr vert="horz" lIns="0" tIns="45708" rIns="0" bIns="45708" rtlCol="0" anchor="t">
            <a:normAutofit fontScale="92500" lnSpcReduction="10000"/>
          </a:bodyPr>
          <a:lstStyle/>
          <a:p>
            <a:r>
              <a:rPr lang="en-US" sz="4399" u="sng"/>
              <a:t>Leadership</a:t>
            </a:r>
            <a:r>
              <a:rPr lang="en-US" sz="3599"/>
              <a:t> is taking responsibility for enabling others to achieve shared purpose in the face of uncertainty.</a:t>
            </a:r>
          </a:p>
          <a:p>
            <a:r>
              <a:rPr lang="en-US" sz="3599"/>
              <a:t>The members who can lead most successfully are </a:t>
            </a:r>
            <a:r>
              <a:rPr lang="en-US" sz="3599"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5299" y="1998779"/>
            <a:ext cx="3812209" cy="3812209"/>
          </a:xfrm>
          <a:prstGeom prst="rect">
            <a:avLst/>
          </a:prstGeom>
        </p:spPr>
      </p:pic>
    </p:spTree>
    <p:extLst>
      <p:ext uri="{BB962C8B-B14F-4D97-AF65-F5344CB8AC3E}">
        <p14:creationId xmlns:p14="http://schemas.microsoft.com/office/powerpoint/2010/main" val="383871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797939787"/>
              </p:ext>
            </p:extLst>
          </p:nvPr>
        </p:nvGraphicFramePr>
        <p:xfrm>
          <a:off x="1904503" y="1359941"/>
          <a:ext cx="6094413" cy="4062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8314201" y="2114474"/>
            <a:ext cx="2544875" cy="2553904"/>
          </a:xfrm>
          <a:prstGeom prst="rect">
            <a:avLst/>
          </a:prstGeom>
          <a:solidFill>
            <a:schemeClr val="accent4">
              <a:lumMod val="60000"/>
              <a:lumOff val="40000"/>
            </a:schemeClr>
          </a:solidFill>
        </p:spPr>
        <p:txBody>
          <a:bodyPr wrap="square" rtlCol="0">
            <a:spAutoFit/>
          </a:bodyPr>
          <a:lstStyle/>
          <a:p>
            <a:r>
              <a:rPr lang="en-US" sz="3199"/>
              <a:t>Result: “leaders” struggle to deliver when it counts</a:t>
            </a:r>
          </a:p>
        </p:txBody>
      </p:sp>
      <p:sp>
        <p:nvSpPr>
          <p:cNvPr id="3" name="TextBox 2"/>
          <p:cNvSpPr txBox="1"/>
          <p:nvPr/>
        </p:nvSpPr>
        <p:spPr>
          <a:xfrm>
            <a:off x="1907578" y="5552613"/>
            <a:ext cx="8603418" cy="830740"/>
          </a:xfrm>
          <a:prstGeom prst="rect">
            <a:avLst/>
          </a:prstGeom>
          <a:noFill/>
        </p:spPr>
        <p:txBody>
          <a:bodyPr wrap="square" lIns="91440" tIns="45720" rIns="91440" bIns="45720" rtlCol="0" anchor="t">
            <a:spAutoFit/>
          </a:bodyPr>
          <a:lstStyle/>
          <a:p>
            <a:r>
              <a:rPr lang="en-US" sz="2350" b="1"/>
              <a:t>PLUS</a:t>
            </a:r>
            <a:r>
              <a:rPr lang="en-US" sz="2350"/>
              <a:t>, lots of implicit bias as we choose “leaders” who meet our criteria.</a:t>
            </a:r>
            <a:endParaRPr lang="en-US" sz="2399"/>
          </a:p>
        </p:txBody>
      </p:sp>
      <mc:AlternateContent xmlns:mc="http://schemas.openxmlformats.org/markup-compatibility/2006" xmlns:p14="http://schemas.microsoft.com/office/powerpoint/2010/main">
        <mc:Choice Requires="p14">
          <p:contentPart p14:bwMode="auto" r:id="rId8">
            <p14:nvContentPartPr>
              <p14:cNvPr id="7" name="Ink 6"/>
              <p14:cNvContentPartPr/>
              <p14:nvPr/>
            </p14:nvContentPartPr>
            <p14:xfrm>
              <a:off x="3432308" y="5695508"/>
              <a:ext cx="180" cy="180"/>
            </p14:xfrm>
          </p:contentPart>
        </mc:Choice>
        <mc:Fallback xmlns="">
          <p:pic>
            <p:nvPicPr>
              <p:cNvPr id="7" name="Ink 6"/>
              <p:cNvPicPr/>
              <p:nvPr/>
            </p:nvPicPr>
            <p:blipFill>
              <a:blip r:embed="rId9"/>
              <a:stretch>
                <a:fillRect/>
              </a:stretch>
            </p:blipFill>
            <p:spPr>
              <a:xfrm>
                <a:off x="3430688" y="5693888"/>
                <a:ext cx="3240" cy="3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p14:cNvContentPartPr/>
              <p14:nvPr/>
            </p14:nvContentPartPr>
            <p14:xfrm>
              <a:off x="3426730" y="5729159"/>
              <a:ext cx="22674" cy="11877"/>
            </p14:xfrm>
          </p:contentPart>
        </mc:Choice>
        <mc:Fallback xmlns="">
          <p:pic>
            <p:nvPicPr>
              <p:cNvPr id="8" name="Ink 7"/>
              <p:cNvPicPr/>
              <p:nvPr/>
            </p:nvPicPr>
            <p:blipFill>
              <a:blip r:embed="rId11"/>
              <a:stretch>
                <a:fillRect/>
              </a:stretch>
            </p:blipFill>
            <p:spPr>
              <a:xfrm>
                <a:off x="3423491" y="5725920"/>
                <a:ext cx="28792" cy="17995"/>
              </a:xfrm>
              <a:prstGeom prst="rect">
                <a:avLst/>
              </a:prstGeom>
            </p:spPr>
          </p:pic>
        </mc:Fallback>
      </mc:AlternateContent>
      <p:sp>
        <p:nvSpPr>
          <p:cNvPr id="15" name="TextBox 14"/>
          <p:cNvSpPr txBox="1"/>
          <p:nvPr/>
        </p:nvSpPr>
        <p:spPr>
          <a:xfrm>
            <a:off x="1288159" y="605125"/>
            <a:ext cx="8904056" cy="646203"/>
          </a:xfrm>
          <a:prstGeom prst="rect">
            <a:avLst/>
          </a:prstGeom>
          <a:noFill/>
        </p:spPr>
        <p:txBody>
          <a:bodyPr wrap="square" rtlCol="0">
            <a:spAutoFit/>
          </a:bodyPr>
          <a:lstStyle/>
          <a:p>
            <a:r>
              <a:rPr lang="en-US" sz="3599" b="1"/>
              <a:t>How it typically goes…</a:t>
            </a:r>
          </a:p>
        </p:txBody>
      </p:sp>
    </p:spTree>
    <p:extLst>
      <p:ext uri="{BB962C8B-B14F-4D97-AF65-F5344CB8AC3E}">
        <p14:creationId xmlns:p14="http://schemas.microsoft.com/office/powerpoint/2010/main" val="284429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7EC076-A3C5-46A1-9405-94F5F18A52BF}"/>
              </a:ext>
            </a:extLst>
          </p:cNvPr>
          <p:cNvPicPr>
            <a:picLocks noChangeAspect="1"/>
          </p:cNvPicPr>
          <p:nvPr/>
        </p:nvPicPr>
        <p:blipFill>
          <a:blip r:embed="rId2"/>
          <a:stretch>
            <a:fillRect/>
          </a:stretch>
        </p:blipFill>
        <p:spPr>
          <a:xfrm>
            <a:off x="8336510" y="23973"/>
            <a:ext cx="3720077" cy="2621666"/>
          </a:xfrm>
          <a:prstGeom prst="rect">
            <a:avLst/>
          </a:prstGeom>
        </p:spPr>
      </p:pic>
      <p:sp>
        <p:nvSpPr>
          <p:cNvPr id="2" name="Title 1">
            <a:extLst>
              <a:ext uri="{FF2B5EF4-FFF2-40B4-BE49-F238E27FC236}">
                <a16:creationId xmlns:a16="http://schemas.microsoft.com/office/drawing/2014/main" id="{A024EF74-811C-4864-83EB-C21E1EF3E1AC}"/>
              </a:ext>
            </a:extLst>
          </p:cNvPr>
          <p:cNvSpPr>
            <a:spLocks noGrp="1"/>
          </p:cNvSpPr>
          <p:nvPr>
            <p:ph type="title"/>
          </p:nvPr>
        </p:nvSpPr>
        <p:spPr>
          <a:xfrm>
            <a:off x="862804" y="1012634"/>
            <a:ext cx="3415268" cy="4794159"/>
          </a:xfrm>
        </p:spPr>
        <p:txBody>
          <a:bodyPr>
            <a:normAutofit/>
          </a:bodyPr>
          <a:lstStyle/>
          <a:p>
            <a:r>
              <a:rPr lang="en-US">
                <a:solidFill>
                  <a:srgbClr val="FFFFFF"/>
                </a:solidFill>
              </a:rPr>
              <a:t>What did Seattle do?</a:t>
            </a:r>
          </a:p>
        </p:txBody>
      </p:sp>
      <p:graphicFrame>
        <p:nvGraphicFramePr>
          <p:cNvPr id="5" name="Content Placeholder 2">
            <a:extLst>
              <a:ext uri="{FF2B5EF4-FFF2-40B4-BE49-F238E27FC236}">
                <a16:creationId xmlns:a16="http://schemas.microsoft.com/office/drawing/2014/main" id="{EE66A676-B89B-4F8B-BA29-6F91F0EDEDA5}"/>
              </a:ext>
            </a:extLst>
          </p:cNvPr>
          <p:cNvGraphicFramePr>
            <a:graphicFrameLocks noGrp="1"/>
          </p:cNvGraphicFramePr>
          <p:nvPr>
            <p:ph idx="1"/>
            <p:extLst>
              <p:ext uri="{D42A27DB-BD31-4B8C-83A1-F6EECF244321}">
                <p14:modId xmlns:p14="http://schemas.microsoft.com/office/powerpoint/2010/main" val="157825857"/>
              </p:ext>
            </p:extLst>
          </p:nvPr>
        </p:nvGraphicFramePr>
        <p:xfrm>
          <a:off x="477203" y="1563815"/>
          <a:ext cx="9313568" cy="4862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B5F1A2C1-FB6F-4E27-805B-2BD5E796A948}"/>
              </a:ext>
            </a:extLst>
          </p:cNvPr>
          <p:cNvSpPr txBox="1">
            <a:spLocks/>
          </p:cNvSpPr>
          <p:nvPr/>
        </p:nvSpPr>
        <p:spPr>
          <a:xfrm>
            <a:off x="1029150" y="431652"/>
            <a:ext cx="3903873" cy="868454"/>
          </a:xfrm>
          <a:prstGeom prst="rect">
            <a:avLst/>
          </a:prstGeom>
        </p:spPr>
        <p:txBody>
          <a:bodyPr vert="horz" lIns="91416" tIns="45708" rIns="91416" bIns="45708" rtlCol="0" anchor="ctr">
            <a:normAutofit fontScale="82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r"/>
            <a:r>
              <a:rPr lang="en-US" sz="4750" b="1"/>
              <a:t>Member to Leader p.102 </a:t>
            </a:r>
            <a:endParaRPr lang="en-US" sz="4799" b="1"/>
          </a:p>
        </p:txBody>
      </p:sp>
    </p:spTree>
    <p:extLst>
      <p:ext uri="{BB962C8B-B14F-4D97-AF65-F5344CB8AC3E}">
        <p14:creationId xmlns:p14="http://schemas.microsoft.com/office/powerpoint/2010/main" val="251407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214690"/>
            <a:ext cx="10055781" cy="875217"/>
          </a:xfrm>
          <a:solidFill>
            <a:schemeClr val="accent5">
              <a:lumMod val="40000"/>
              <a:lumOff val="60000"/>
            </a:schemeClr>
          </a:solidFill>
        </p:spPr>
        <p:txBody>
          <a:bodyPr/>
          <a:lstStyle/>
          <a:p>
            <a:r>
              <a:rPr lang="en-US" b="1"/>
              <a:t>The Blitz, an organizing tool </a:t>
            </a:r>
          </a:p>
        </p:txBody>
      </p:sp>
      <p:sp>
        <p:nvSpPr>
          <p:cNvPr id="3" name="Content Placeholder 2"/>
          <p:cNvSpPr>
            <a:spLocks noGrp="1"/>
          </p:cNvSpPr>
          <p:nvPr>
            <p:ph idx="1"/>
          </p:nvPr>
        </p:nvSpPr>
        <p:spPr>
          <a:xfrm>
            <a:off x="666717" y="1140169"/>
            <a:ext cx="9782801" cy="4572000"/>
          </a:xfrm>
        </p:spPr>
        <p:txBody>
          <a:bodyPr vert="horz" lIns="0" tIns="45708" rIns="0" bIns="45708" rtlCol="0" anchor="t">
            <a:normAutofit/>
          </a:bodyPr>
          <a:lstStyle/>
          <a:p>
            <a:pPr marL="0" indent="0">
              <a:buNone/>
            </a:pPr>
            <a:r>
              <a:rPr lang="en-US" sz="2350"/>
              <a:t>Have 10-minute individual conversations with as many members as possible in a building:</a:t>
            </a:r>
          </a:p>
          <a:p>
            <a:pPr marL="456565" indent="-456565">
              <a:buFont typeface="+mj-lt"/>
              <a:buAutoNum type="arabicPeriod"/>
            </a:pPr>
            <a:r>
              <a:rPr lang="en-US" sz="3450" b="1"/>
              <a:t>What do you think are the biggest issues facing us in public education? In our school district? </a:t>
            </a:r>
            <a:endParaRPr lang="en-US" sz="3450" b="1">
              <a:ea typeface="Calibri"/>
              <a:cs typeface="Calibri"/>
            </a:endParaRPr>
          </a:p>
          <a:p>
            <a:pPr marL="456565" indent="-456565">
              <a:buFont typeface="+mj-lt"/>
              <a:buAutoNum type="arabicPeriod"/>
            </a:pPr>
            <a:r>
              <a:rPr lang="en-US" sz="3750" b="1"/>
              <a:t>Who’s trusted and respected here in the building? </a:t>
            </a:r>
            <a:endParaRPr lang="en-US" sz="3750"/>
          </a:p>
          <a:p>
            <a:pPr marL="0" indent="0">
              <a:buNone/>
            </a:pPr>
            <a:endParaRPr lang="en-US"/>
          </a:p>
        </p:txBody>
      </p:sp>
      <p:sp>
        <p:nvSpPr>
          <p:cNvPr id="4" name="Slide Number Placeholder 3"/>
          <p:cNvSpPr>
            <a:spLocks noGrp="1"/>
          </p:cNvSpPr>
          <p:nvPr>
            <p:ph type="sldNum" sz="quarter" idx="12"/>
          </p:nvPr>
        </p:nvSpPr>
        <p:spPr/>
        <p:txBody>
          <a:bodyPr/>
          <a:lstStyle/>
          <a:p>
            <a:fld id="{8D88BADB-372C-4BCE-A960-3A833940B98A}" type="slidenum">
              <a:rPr lang="en-US" smtClean="0"/>
              <a:pPr/>
              <a:t>13</a:t>
            </a:fld>
            <a:endParaRPr lang="en-US"/>
          </a:p>
        </p:txBody>
      </p:sp>
      <p:pic>
        <p:nvPicPr>
          <p:cNvPr id="5" name="Picture 4">
            <a:extLst>
              <a:ext uri="{FF2B5EF4-FFF2-40B4-BE49-F238E27FC236}">
                <a16:creationId xmlns:a16="http://schemas.microsoft.com/office/drawing/2014/main" id="{684452D9-8445-4DBF-A733-80E1356BD66D}"/>
              </a:ext>
            </a:extLst>
          </p:cNvPr>
          <p:cNvPicPr>
            <a:picLocks noChangeAspect="1"/>
          </p:cNvPicPr>
          <p:nvPr/>
        </p:nvPicPr>
        <p:blipFill>
          <a:blip r:embed="rId2"/>
          <a:stretch>
            <a:fillRect/>
          </a:stretch>
        </p:blipFill>
        <p:spPr>
          <a:xfrm>
            <a:off x="4240048" y="4349819"/>
            <a:ext cx="2629831" cy="1363627"/>
          </a:xfrm>
          <a:prstGeom prst="rect">
            <a:avLst/>
          </a:prstGeom>
        </p:spPr>
      </p:pic>
    </p:spTree>
    <p:extLst>
      <p:ext uri="{BB962C8B-B14F-4D97-AF65-F5344CB8AC3E}">
        <p14:creationId xmlns:p14="http://schemas.microsoft.com/office/powerpoint/2010/main" val="229046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p:nvPr/>
        </p:nvSpPr>
        <p:spPr>
          <a:xfrm>
            <a:off x="-133361" y="-6071289"/>
            <a:ext cx="99361" cy="431096"/>
          </a:xfrm>
          <a:prstGeom prst="rect">
            <a:avLst/>
          </a:prstGeom>
          <a:ln w="12700">
            <a:miter lim="400000"/>
          </a:ln>
          <a:extLst>
            <a:ext uri="{C572A759-6A51-4108-AA02-DFA0A04FC94B}">
              <ma14:wrappingTextBoxFlag xmlns="" xmlns:ma14="http://schemas.microsoft.com/office/mac/drawingml/2011/main" val="1"/>
            </a:ext>
          </a:extLst>
        </p:spPr>
        <p:txBody>
          <a:bodyPr wrap="none" lIns="35710" tIns="35710" rIns="35710" bIns="35710" anchor="ctr">
            <a:spAutoFit/>
          </a:bodyPr>
          <a:lstStyle>
            <a:lvl1pPr algn="l" defTabSz="457200">
              <a:lnSpc>
                <a:spcPts val="2800"/>
              </a:lnSpc>
              <a:defRPr sz="1200">
                <a:solidFill>
                  <a:srgbClr val="006621"/>
                </a:solidFill>
                <a:latin typeface="Times"/>
                <a:ea typeface="Times"/>
                <a:cs typeface="Times"/>
                <a:sym typeface="Times"/>
              </a:defRPr>
            </a:lvl1pPr>
          </a:lstStyle>
          <a:p>
            <a:pPr>
              <a:defRPr>
                <a:effectLst/>
              </a:defRPr>
            </a:pPr>
            <a:r>
              <a:rPr sz="844"/>
              <a:t> </a:t>
            </a:r>
          </a:p>
        </p:txBody>
      </p:sp>
      <p:sp>
        <p:nvSpPr>
          <p:cNvPr id="4" name="Title 1">
            <a:extLst>
              <a:ext uri="{FF2B5EF4-FFF2-40B4-BE49-F238E27FC236}">
                <a16:creationId xmlns:a16="http://schemas.microsoft.com/office/drawing/2014/main" id="{8A130070-17E4-40FF-B3B6-56685D195357}"/>
              </a:ext>
            </a:extLst>
          </p:cNvPr>
          <p:cNvSpPr txBox="1">
            <a:spLocks/>
          </p:cNvSpPr>
          <p:nvPr/>
        </p:nvSpPr>
        <p:spPr>
          <a:xfrm>
            <a:off x="1175708" y="240175"/>
            <a:ext cx="10055781" cy="951026"/>
          </a:xfrm>
          <a:prstGeom prst="rect">
            <a:avLst/>
          </a:prstGeom>
          <a:solidFill>
            <a:schemeClr val="tx2">
              <a:lumMod val="20000"/>
              <a:lumOff val="80000"/>
            </a:schemeClr>
          </a:solidFill>
        </p:spPr>
        <p:txBody>
          <a:bodyPr vert="horz" lIns="91416" tIns="45708" rIns="91416" bIns="45708" rtlCol="0" anchor="b">
            <a:normAutofit fontScale="77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br>
              <a:rPr lang="en-US" sz="4799" b="1"/>
            </a:br>
            <a:r>
              <a:rPr lang="en-US" sz="4799" b="1"/>
              <a:t>Looking at the data -  what do you notice?</a:t>
            </a:r>
          </a:p>
        </p:txBody>
      </p:sp>
      <p:pic>
        <p:nvPicPr>
          <p:cNvPr id="6" name="Picture 5" descr="A table with a group of names&#10;&#10;AI-generated content may be incorrect.">
            <a:extLst>
              <a:ext uri="{FF2B5EF4-FFF2-40B4-BE49-F238E27FC236}">
                <a16:creationId xmlns:a16="http://schemas.microsoft.com/office/drawing/2014/main" id="{0FE99FD3-8C36-5B16-5A25-6AB204168959}"/>
              </a:ext>
            </a:extLst>
          </p:cNvPr>
          <p:cNvPicPr>
            <a:picLocks noChangeAspect="1"/>
          </p:cNvPicPr>
          <p:nvPr/>
        </p:nvPicPr>
        <p:blipFill>
          <a:blip r:embed="rId2"/>
          <a:stretch>
            <a:fillRect/>
          </a:stretch>
        </p:blipFill>
        <p:spPr>
          <a:xfrm>
            <a:off x="2731796" y="1183921"/>
            <a:ext cx="7119037" cy="5117692"/>
          </a:xfrm>
          <a:prstGeom prst="rect">
            <a:avLst/>
          </a:prstGeom>
        </p:spPr>
      </p:pic>
    </p:spTree>
    <p:extLst>
      <p:ext uri="{BB962C8B-B14F-4D97-AF65-F5344CB8AC3E}">
        <p14:creationId xmlns:p14="http://schemas.microsoft.com/office/powerpoint/2010/main" val="106881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p:txBody>
          <a:bodyPr vert="horz" lIns="0" tIns="45708" rIns="0" bIns="45708" rtlCol="0" anchor="t">
            <a:noAutofit/>
          </a:bodyPr>
          <a:lstStyle/>
          <a:p>
            <a:pPr marL="0" indent="0">
              <a:buNone/>
            </a:pPr>
            <a:r>
              <a:rPr lang="en-US"/>
              <a:t>Just because they have been identified by a number of colleagues does not immediately mean members are the “best” leaders for what the local needs.</a:t>
            </a:r>
            <a:endParaRPr lang="en-US">
              <a:cs typeface="Calibri"/>
            </a:endParaRPr>
          </a:p>
          <a:p>
            <a:pPr marL="0" indent="0">
              <a:buNone/>
            </a:pPr>
            <a:endParaRPr lang="en-US"/>
          </a:p>
          <a:p>
            <a:pPr marL="0" indent="0">
              <a:buNone/>
            </a:pPr>
            <a:endParaRPr lang="en-US"/>
          </a:p>
          <a:p>
            <a:pPr marL="0" indent="0">
              <a:buNone/>
            </a:pPr>
            <a:r>
              <a:rPr lang="en-US"/>
              <a:t>There needs to be more work to build a relationship with members about what their agenda is and what the agenda of the union is – moving them to work with the union’s agenda.</a:t>
            </a:r>
            <a:endParaRPr lang="en-US">
              <a:cs typeface="Calibri"/>
            </a:endParaRPr>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98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3BE97-F434-44EB-641D-703A2CE58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DFF6C-2FE2-2817-00F9-096DD4430D9C}"/>
              </a:ext>
            </a:extLst>
          </p:cNvPr>
          <p:cNvSpPr>
            <a:spLocks noGrp="1"/>
          </p:cNvSpPr>
          <p:nvPr>
            <p:ph type="title"/>
          </p:nvPr>
        </p:nvSpPr>
        <p:spPr/>
        <p:txBody>
          <a:bodyPr>
            <a:normAutofit/>
          </a:bodyPr>
          <a:lstStyle/>
          <a:p>
            <a:r>
              <a:rPr lang="en-US" sz="7198" b="1">
                <a:cs typeface="Calibri Light"/>
              </a:rPr>
              <a:t>Club to Union</a:t>
            </a:r>
            <a:endParaRPr lang="en-US" sz="7198" b="1"/>
          </a:p>
        </p:txBody>
      </p:sp>
      <p:sp>
        <p:nvSpPr>
          <p:cNvPr id="5" name="Text Placeholder 4"/>
          <p:cNvSpPr>
            <a:spLocks noGrp="1"/>
          </p:cNvSpPr>
          <p:nvPr>
            <p:ph type="body" idx="1"/>
          </p:nvPr>
        </p:nvSpPr>
        <p:spPr/>
        <p:txBody>
          <a:bodyPr/>
          <a:lstStyle/>
          <a:p>
            <a:r>
              <a:rPr lang="en-US"/>
              <a:t>Monet &amp; Ben</a:t>
            </a:r>
          </a:p>
        </p:txBody>
      </p:sp>
    </p:spTree>
    <p:extLst>
      <p:ext uri="{BB962C8B-B14F-4D97-AF65-F5344CB8AC3E}">
        <p14:creationId xmlns:p14="http://schemas.microsoft.com/office/powerpoint/2010/main" val="3095656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4906" y="178648"/>
            <a:ext cx="9780253" cy="627254"/>
          </a:xfrm>
        </p:spPr>
        <p:txBody>
          <a:bodyPr>
            <a:normAutofit/>
          </a:bodyPr>
          <a:lstStyle/>
          <a:p>
            <a:r>
              <a:rPr lang="en-US"/>
              <a:t>Opportunities for Leadership </a:t>
            </a:r>
          </a:p>
        </p:txBody>
      </p:sp>
      <p:graphicFrame>
        <p:nvGraphicFramePr>
          <p:cNvPr id="4" name="Content Placeholder 3"/>
          <p:cNvGraphicFramePr>
            <a:graphicFrameLocks noGrp="1"/>
          </p:cNvGraphicFramePr>
          <p:nvPr>
            <p:ph idx="1"/>
          </p:nvPr>
        </p:nvGraphicFramePr>
        <p:xfrm>
          <a:off x="615577" y="805902"/>
          <a:ext cx="10759073" cy="54440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249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grid with black text&#10;&#10;AI-generated content may be incorrect.">
            <a:extLst>
              <a:ext uri="{FF2B5EF4-FFF2-40B4-BE49-F238E27FC236}">
                <a16:creationId xmlns:a16="http://schemas.microsoft.com/office/drawing/2014/main" id="{C1F27B39-A94D-9AB6-ED7B-BCFA05A425A3}"/>
              </a:ext>
            </a:extLst>
          </p:cNvPr>
          <p:cNvPicPr>
            <a:picLocks noGrp="1" noChangeAspect="1"/>
          </p:cNvPicPr>
          <p:nvPr>
            <p:ph idx="1"/>
          </p:nvPr>
        </p:nvPicPr>
        <p:blipFill>
          <a:blip r:embed="rId2"/>
          <a:stretch>
            <a:fillRect/>
          </a:stretch>
        </p:blipFill>
        <p:spPr>
          <a:xfrm>
            <a:off x="1121115" y="848030"/>
            <a:ext cx="9942406" cy="5663195"/>
          </a:xfrm>
        </p:spPr>
      </p:pic>
      <p:sp>
        <p:nvSpPr>
          <p:cNvPr id="2" name="TextBox 1">
            <a:extLst>
              <a:ext uri="{FF2B5EF4-FFF2-40B4-BE49-F238E27FC236}">
                <a16:creationId xmlns:a16="http://schemas.microsoft.com/office/drawing/2014/main" id="{D8E346F9-10E2-65AB-44EB-CE73C88C833E}"/>
              </a:ext>
            </a:extLst>
          </p:cNvPr>
          <p:cNvSpPr txBox="1"/>
          <p:nvPr/>
        </p:nvSpPr>
        <p:spPr>
          <a:xfrm>
            <a:off x="1332458" y="167776"/>
            <a:ext cx="195789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P. 100</a:t>
            </a:r>
          </a:p>
        </p:txBody>
      </p:sp>
    </p:spTree>
    <p:extLst>
      <p:ext uri="{BB962C8B-B14F-4D97-AF65-F5344CB8AC3E}">
        <p14:creationId xmlns:p14="http://schemas.microsoft.com/office/powerpoint/2010/main" val="98775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803" y="-303827"/>
            <a:ext cx="10634456" cy="1272379"/>
          </a:xfrm>
        </p:spPr>
        <p:txBody>
          <a:bodyPr/>
          <a:lstStyle/>
          <a:p>
            <a:r>
              <a:rPr lang="en-US"/>
              <a:t>Club or Union? ACTIVITY </a:t>
            </a:r>
            <a:r>
              <a:rPr lang="en-US" sz="2400"/>
              <a:t>(In additional participant resources)</a:t>
            </a:r>
          </a:p>
        </p:txBody>
      </p:sp>
      <p:sp>
        <p:nvSpPr>
          <p:cNvPr id="5" name="Content Placeholder 2"/>
          <p:cNvSpPr txBox="1">
            <a:spLocks/>
          </p:cNvSpPr>
          <p:nvPr/>
        </p:nvSpPr>
        <p:spPr>
          <a:xfrm>
            <a:off x="914161" y="3200461"/>
            <a:ext cx="10661296" cy="2648373"/>
          </a:xfrm>
          <a:prstGeom prst="rect">
            <a:avLst/>
          </a:prstGeom>
        </p:spPr>
        <p:txBody>
          <a:bodyPr vert="horz" lIns="0" tIns="45696" rIns="0" bIns="45696"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a:t>Think of a local you work with – at what point of the continuum are they on? </a:t>
            </a:r>
          </a:p>
          <a:p>
            <a:r>
              <a:rPr lang="en-US" sz="3599"/>
              <a:t>What is your role in moving locals from left to right in this framework? </a:t>
            </a:r>
          </a:p>
          <a:p>
            <a:r>
              <a:rPr lang="en-US" sz="3599"/>
              <a:t>What do you think is most required to move from left to right?  </a:t>
            </a:r>
          </a:p>
          <a:p>
            <a:endParaRPr lang="en-US" sz="1998"/>
          </a:p>
          <a:p>
            <a:endParaRPr lang="en-US" sz="1998"/>
          </a:p>
        </p:txBody>
      </p:sp>
      <p:graphicFrame>
        <p:nvGraphicFramePr>
          <p:cNvPr id="6" name="Content Placeholder 3"/>
          <p:cNvGraphicFramePr>
            <a:graphicFrameLocks/>
          </p:cNvGraphicFramePr>
          <p:nvPr/>
        </p:nvGraphicFramePr>
        <p:xfrm>
          <a:off x="381173" y="984611"/>
          <a:ext cx="11727270" cy="205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163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803" y="-303827"/>
            <a:ext cx="9780253" cy="1239514"/>
          </a:xfrm>
        </p:spPr>
        <p:txBody>
          <a:bodyPr/>
          <a:lstStyle/>
          <a:p>
            <a:r>
              <a:rPr lang="en-US"/>
              <a:t>Club or Union Debrief</a:t>
            </a:r>
          </a:p>
        </p:txBody>
      </p:sp>
      <p:sp>
        <p:nvSpPr>
          <p:cNvPr id="5" name="Content Placeholder 2"/>
          <p:cNvSpPr txBox="1">
            <a:spLocks/>
          </p:cNvSpPr>
          <p:nvPr/>
        </p:nvSpPr>
        <p:spPr>
          <a:xfrm>
            <a:off x="914161" y="3200461"/>
            <a:ext cx="10661296" cy="2648373"/>
          </a:xfrm>
          <a:prstGeom prst="rect">
            <a:avLst/>
          </a:prstGeom>
        </p:spPr>
        <p:txBody>
          <a:bodyPr vert="horz" lIns="0" tIns="45696" rIns="0" bIns="45696"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8"/>
          </a:p>
          <a:p>
            <a:endParaRPr lang="en-US" sz="1998"/>
          </a:p>
        </p:txBody>
      </p:sp>
      <p:graphicFrame>
        <p:nvGraphicFramePr>
          <p:cNvPr id="6" name="Content Placeholder 3"/>
          <p:cNvGraphicFramePr>
            <a:graphicFrameLocks/>
          </p:cNvGraphicFramePr>
          <p:nvPr/>
        </p:nvGraphicFramePr>
        <p:xfrm>
          <a:off x="381173" y="984611"/>
          <a:ext cx="11727270" cy="205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313106" y="3310860"/>
            <a:ext cx="7590314" cy="2725677"/>
          </a:xfrm>
          <a:prstGeom prst="rect">
            <a:avLst/>
          </a:prstGeom>
        </p:spPr>
        <p:txBody>
          <a:bodyPr wrap="square">
            <a:spAutoFit/>
          </a:bodyPr>
          <a:lstStyle/>
          <a:p>
            <a:pPr marL="342797" indent="-342797">
              <a:lnSpc>
                <a:spcPct val="107000"/>
              </a:lnSpc>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What did you learn?  </a:t>
            </a:r>
          </a:p>
          <a:p>
            <a:pPr marL="342797" indent="-342797">
              <a:lnSpc>
                <a:spcPct val="107000"/>
              </a:lnSpc>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How useful was this in thinking about your work with ESP units? </a:t>
            </a:r>
          </a:p>
          <a:p>
            <a:pPr marL="342797" indent="-342797">
              <a:lnSpc>
                <a:spcPct val="107000"/>
              </a:lnSpc>
              <a:spcAft>
                <a:spcPts val="800"/>
              </a:spcAft>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What would you add to it? </a:t>
            </a:r>
          </a:p>
        </p:txBody>
      </p:sp>
    </p:spTree>
    <p:extLst>
      <p:ext uri="{BB962C8B-B14F-4D97-AF65-F5344CB8AC3E}">
        <p14:creationId xmlns:p14="http://schemas.microsoft.com/office/powerpoint/2010/main" val="259630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999" b="1"/>
              <a:t>Key Ideas</a:t>
            </a:r>
          </a:p>
        </p:txBody>
      </p:sp>
      <p:sp>
        <p:nvSpPr>
          <p:cNvPr id="12" name="Content Placeholder 11"/>
          <p:cNvSpPr>
            <a:spLocks noGrp="1"/>
          </p:cNvSpPr>
          <p:nvPr>
            <p:ph idx="1"/>
          </p:nvPr>
        </p:nvSpPr>
        <p:spPr/>
        <p:txBody>
          <a:bodyPr vert="horz" lIns="91416" tIns="45708" rIns="91416" bIns="45708" rtlCol="0" anchor="t">
            <a:normAutofit/>
          </a:bodyPr>
          <a:lstStyle/>
          <a:p>
            <a:pPr marL="0" lvl="0" indent="0">
              <a:buNone/>
            </a:pPr>
            <a:r>
              <a:rPr lang="en-US" sz="3200"/>
              <a:t>Unions with leaders who are unwilling to take any level of risk will not be able to grow into unions that can demand and win what members want and need. </a:t>
            </a:r>
            <a:endParaRPr lang="en-US"/>
          </a:p>
          <a:p>
            <a:pPr marL="246380" indent="-246380"/>
            <a:endParaRPr lang="en-US" sz="3200"/>
          </a:p>
          <a:p>
            <a:pPr marL="0" lvl="0" indent="0">
              <a:buNone/>
            </a:pPr>
            <a:r>
              <a:rPr lang="en-US" sz="3200"/>
              <a:t>The way to build leaders is to not do for them what they can do for themselves, design “tasks” that cause people to have more leadership and ownership</a:t>
            </a:r>
            <a:r>
              <a:rPr lang="en-US" sz="4250"/>
              <a:t> </a:t>
            </a:r>
          </a:p>
          <a:p>
            <a:pPr marL="245745" indent="-245745"/>
            <a:endParaRPr lang="en-US" sz="3549"/>
          </a:p>
          <a:p>
            <a:pPr marL="245745" indent="-245745"/>
            <a:endParaRPr lang="en-US"/>
          </a:p>
        </p:txBody>
      </p:sp>
      <p:sp>
        <p:nvSpPr>
          <p:cNvPr id="2" name="Text Placeholder 1"/>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92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5B3E-6C39-4E93-7922-DCE97CCD32AF}"/>
              </a:ext>
            </a:extLst>
          </p:cNvPr>
          <p:cNvSpPr>
            <a:spLocks noGrp="1"/>
          </p:cNvSpPr>
          <p:nvPr>
            <p:ph type="title"/>
          </p:nvPr>
        </p:nvSpPr>
        <p:spPr/>
        <p:txBody>
          <a:bodyPr/>
          <a:lstStyle/>
          <a:p>
            <a:r>
              <a:rPr lang="en-US">
                <a:cs typeface="Calibri Light"/>
              </a:rPr>
              <a:t>Building Engaged Leaders</a:t>
            </a:r>
            <a:endParaRPr lang="en-US"/>
          </a:p>
        </p:txBody>
      </p:sp>
      <p:sp>
        <p:nvSpPr>
          <p:cNvPr id="4" name="Text Placeholder 3"/>
          <p:cNvSpPr>
            <a:spLocks noGrp="1"/>
          </p:cNvSpPr>
          <p:nvPr>
            <p:ph type="body" idx="1"/>
          </p:nvPr>
        </p:nvSpPr>
        <p:spPr/>
        <p:txBody>
          <a:bodyPr/>
          <a:lstStyle/>
          <a:p>
            <a:r>
              <a:rPr lang="en-US"/>
              <a:t>Michael &amp; Eric</a:t>
            </a:r>
          </a:p>
        </p:txBody>
      </p:sp>
    </p:spTree>
    <p:extLst>
      <p:ext uri="{BB962C8B-B14F-4D97-AF65-F5344CB8AC3E}">
        <p14:creationId xmlns:p14="http://schemas.microsoft.com/office/powerpoint/2010/main" val="216142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6994" y="517594"/>
            <a:ext cx="5976380" cy="1666067"/>
          </a:xfrm>
        </p:spPr>
        <p:txBody>
          <a:bodyPr>
            <a:normAutofit/>
          </a:bodyPr>
          <a:lstStyle/>
          <a:p>
            <a:r>
              <a:rPr lang="en-US" sz="3999" b="1">
                <a:solidFill>
                  <a:srgbClr val="FFFFFF"/>
                </a:solidFill>
              </a:rPr>
              <a:t>Building Engaged Leaders</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1096994" y="1350627"/>
            <a:ext cx="6909582" cy="4604124"/>
          </a:xfrm>
        </p:spPr>
        <p:txBody>
          <a:bodyPr vert="horz" lIns="0" tIns="45708" rIns="0" bIns="45708" rtlCol="0" anchor="t">
            <a:normAutofit/>
          </a:bodyPr>
          <a:lstStyle/>
          <a:p>
            <a:pPr algn="ctr">
              <a:buNone/>
            </a:pPr>
            <a:r>
              <a:rPr lang="en-US" sz="3599">
                <a:ea typeface="+mn-lt"/>
                <a:cs typeface="+mn-lt"/>
              </a:rPr>
              <a:t>The best way to grow leaders is to give them meaningful, challenging (risky) tasks (tests), and see if they can achieve them. Then give them another task to do . . .</a:t>
            </a:r>
            <a:endParaRPr lang="en-US" sz="3599">
              <a:cs typeface="Calibri" panose="020F0502020204030204"/>
            </a:endParaRP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61346" y="1350627"/>
            <a:ext cx="3293395" cy="3293395"/>
          </a:xfrm>
          <a:prstGeom prst="rect">
            <a:avLst/>
          </a:prstGeom>
        </p:spPr>
      </p:pic>
    </p:spTree>
    <p:extLst>
      <p:ext uri="{BB962C8B-B14F-4D97-AF65-F5344CB8AC3E}">
        <p14:creationId xmlns:p14="http://schemas.microsoft.com/office/powerpoint/2010/main" val="400261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522" y="5252462"/>
            <a:ext cx="10055781" cy="1028447"/>
          </a:xfrm>
        </p:spPr>
        <p:txBody>
          <a:bodyPr>
            <a:normAutofit/>
          </a:bodyPr>
          <a:lstStyle/>
          <a:p>
            <a:pPr algn="ctr"/>
            <a:r>
              <a:rPr lang="en-US">
                <a:solidFill>
                  <a:srgbClr val="FFFFFF"/>
                </a:solidFill>
              </a:rPr>
              <a:t>Conditions of Motivational Task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3169148548"/>
              </p:ext>
            </p:extLst>
          </p:nvPr>
        </p:nvGraphicFramePr>
        <p:xfrm>
          <a:off x="641125" y="696737"/>
          <a:ext cx="11335285" cy="5088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68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290946"/>
            <a:ext cx="3134293" cy="3134293"/>
          </a:xfrm>
          <a:prstGeom prst="rect">
            <a:avLst/>
          </a:prstGeom>
        </p:spPr>
      </p:pic>
      <p:sp>
        <p:nvSpPr>
          <p:cNvPr id="3" name="TextBox 2">
            <a:extLst>
              <a:ext uri="{FF2B5EF4-FFF2-40B4-BE49-F238E27FC236}">
                <a16:creationId xmlns:a16="http://schemas.microsoft.com/office/drawing/2014/main" id="{CCF01F24-0B5A-3A86-000E-6DF02E3F2370}"/>
              </a:ext>
            </a:extLst>
          </p:cNvPr>
          <p:cNvSpPr txBox="1"/>
          <p:nvPr/>
        </p:nvSpPr>
        <p:spPr>
          <a:xfrm>
            <a:off x="1271239" y="517332"/>
            <a:ext cx="8240536" cy="70773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999" b="1">
                <a:ea typeface="Calibri"/>
                <a:cs typeface="Calibri"/>
              </a:rPr>
              <a:t>How you make the ask matters</a:t>
            </a:r>
            <a:endParaRPr lang="en-US" sz="3999" b="1"/>
          </a:p>
        </p:txBody>
      </p:sp>
      <p:sp>
        <p:nvSpPr>
          <p:cNvPr id="4" name="TextBox 3">
            <a:extLst>
              <a:ext uri="{FF2B5EF4-FFF2-40B4-BE49-F238E27FC236}">
                <a16:creationId xmlns:a16="http://schemas.microsoft.com/office/drawing/2014/main" id="{2DBF03B2-D78D-51E5-BE84-E39C130FF339}"/>
              </a:ext>
            </a:extLst>
          </p:cNvPr>
          <p:cNvSpPr txBox="1"/>
          <p:nvPr/>
        </p:nvSpPr>
        <p:spPr>
          <a:xfrm>
            <a:off x="2745659" y="2563662"/>
            <a:ext cx="9439725" cy="286157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599">
                <a:ea typeface="Calibri"/>
                <a:cs typeface="Calibri"/>
              </a:rPr>
              <a:t>Communicate: </a:t>
            </a:r>
          </a:p>
          <a:p>
            <a:pPr marL="285664" indent="-285664">
              <a:buFont typeface="Arial"/>
              <a:buChar char="•"/>
            </a:pPr>
            <a:r>
              <a:rPr lang="en-US" sz="3599">
                <a:ea typeface="Calibri"/>
                <a:cs typeface="Calibri"/>
              </a:rPr>
              <a:t>Why the task is significant</a:t>
            </a:r>
          </a:p>
          <a:p>
            <a:pPr marL="285664" indent="-285664">
              <a:buFont typeface="Arial"/>
              <a:buChar char="•"/>
            </a:pPr>
            <a:r>
              <a:rPr lang="en-US" sz="3599">
                <a:ea typeface="Calibri"/>
                <a:cs typeface="Calibri"/>
              </a:rPr>
              <a:t>Why their input and contribution are key</a:t>
            </a:r>
          </a:p>
          <a:p>
            <a:pPr marL="285664" indent="-285664">
              <a:buFont typeface="Arial"/>
              <a:buChar char="•"/>
            </a:pPr>
            <a:r>
              <a:rPr lang="en-US" sz="3599">
                <a:ea typeface="Calibri"/>
                <a:cs typeface="Calibri"/>
              </a:rPr>
              <a:t>That multiple skills are involved...and you'll help coach them if needed</a:t>
            </a:r>
          </a:p>
        </p:txBody>
      </p:sp>
    </p:spTree>
    <p:extLst>
      <p:ext uri="{BB962C8B-B14F-4D97-AF65-F5344CB8AC3E}">
        <p14:creationId xmlns:p14="http://schemas.microsoft.com/office/powerpoint/2010/main" val="103406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914400" y="2717519"/>
            <a:ext cx="7320398" cy="1428921"/>
          </a:xfrm>
        </p:spPr>
        <p:txBody>
          <a:bodyPr>
            <a:normAutofit fontScale="90000"/>
          </a:bodyPr>
          <a:lstStyle/>
          <a:p>
            <a:r>
              <a:rPr lang="en-US" b="1"/>
              <a:t>Nothing is meaningful if you aren't expected to be accountable</a:t>
            </a: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18481" y="2084619"/>
            <a:ext cx="3134293" cy="3134293"/>
          </a:xfrm>
          <a:prstGeom prst="rect">
            <a:avLst/>
          </a:prstGeom>
        </p:spPr>
      </p:pic>
    </p:spTree>
    <p:extLst>
      <p:ext uri="{BB962C8B-B14F-4D97-AF65-F5344CB8AC3E}">
        <p14:creationId xmlns:p14="http://schemas.microsoft.com/office/powerpoint/2010/main" val="62291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Quad 3">
            <a:extLst>
              <a:ext uri="{FF2B5EF4-FFF2-40B4-BE49-F238E27FC236}">
                <a16:creationId xmlns:a16="http://schemas.microsoft.com/office/drawing/2014/main" id="{82727DD1-4F80-4B1C-B3E0-8B89E0080ED3}"/>
              </a:ext>
            </a:extLst>
          </p:cNvPr>
          <p:cNvSpPr/>
          <p:nvPr/>
        </p:nvSpPr>
        <p:spPr>
          <a:xfrm>
            <a:off x="2763366" y="518489"/>
            <a:ext cx="6753054" cy="5785143"/>
          </a:xfrm>
          <a:prstGeom prst="quadArrow">
            <a:avLst>
              <a:gd name="adj1" fmla="val 8195"/>
              <a:gd name="adj2" fmla="val 9847"/>
              <a:gd name="adj3" fmla="val 9849"/>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2" name="Text Box 2">
            <a:extLst>
              <a:ext uri="{FF2B5EF4-FFF2-40B4-BE49-F238E27FC236}">
                <a16:creationId xmlns:a16="http://schemas.microsoft.com/office/drawing/2014/main" id="{EE7C047C-C4C1-40E7-AC4D-0DCD5CEA9287}"/>
              </a:ext>
            </a:extLst>
          </p:cNvPr>
          <p:cNvSpPr txBox="1">
            <a:spLocks noChangeArrowheads="1"/>
          </p:cNvSpPr>
          <p:nvPr/>
        </p:nvSpPr>
        <p:spPr bwMode="auto">
          <a:xfrm rot="16200000">
            <a:off x="3512812" y="3090735"/>
            <a:ext cx="5171154" cy="492333"/>
          </a:xfrm>
          <a:prstGeom prst="rect">
            <a:avLst/>
          </a:prstGeom>
          <a:noFill/>
          <a:ln w="9525">
            <a:noFill/>
            <a:miter lim="800000"/>
            <a:headEnd/>
            <a:tailEnd/>
          </a:ln>
        </p:spPr>
        <p:txBody>
          <a:bodyPr rot="0" vert="horz" wrap="square" lIns="91416" tIns="45708" rIns="91416" bIns="45708" anchor="t" anchorCtr="0">
            <a:noAutofit/>
          </a:bodyPr>
          <a:lstStyle/>
          <a:p>
            <a:pPr algn="ctr" defTabSz="457063">
              <a:lnSpc>
                <a:spcPct val="107000"/>
              </a:lnSpc>
              <a:spcAft>
                <a:spcPts val="800"/>
              </a:spcAft>
              <a:defRPr/>
            </a:pPr>
            <a:r>
              <a:rPr lang="en-US" sz="1999" b="1">
                <a:solidFill>
                  <a:prstClr val="black"/>
                </a:solidFill>
                <a:latin typeface="Calibri" panose="020F0502020204030204" pitchFamily="34" charset="0"/>
                <a:ea typeface="Calibri" panose="020F0502020204030204" pitchFamily="34" charset="0"/>
                <a:cs typeface="Times New Roman" panose="02020603050405020304" pitchFamily="18" charset="0"/>
              </a:rPr>
              <a:t>Low       		Leadership 				High</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Box 2">
            <a:extLst>
              <a:ext uri="{FF2B5EF4-FFF2-40B4-BE49-F238E27FC236}">
                <a16:creationId xmlns:a16="http://schemas.microsoft.com/office/drawing/2014/main" id="{2C33774F-DFA5-4C3F-85E8-A317646DB353}"/>
              </a:ext>
            </a:extLst>
          </p:cNvPr>
          <p:cNvSpPr txBox="1">
            <a:spLocks noChangeArrowheads="1"/>
          </p:cNvSpPr>
          <p:nvPr/>
        </p:nvSpPr>
        <p:spPr bwMode="auto">
          <a:xfrm>
            <a:off x="3124523" y="3207127"/>
            <a:ext cx="6030740" cy="382192"/>
          </a:xfrm>
          <a:prstGeom prst="rect">
            <a:avLst/>
          </a:prstGeom>
          <a:noFill/>
          <a:ln w="9525">
            <a:noFill/>
            <a:miter lim="800000"/>
            <a:headEnd/>
            <a:tailEnd/>
          </a:ln>
        </p:spPr>
        <p:txBody>
          <a:bodyPr rot="0" vert="horz" wrap="square" lIns="91416" tIns="45708" rIns="91416" bIns="45708" anchor="t" anchorCtr="0">
            <a:noAutofit/>
          </a:bodyPr>
          <a:lstStyle/>
          <a:p>
            <a:pPr algn="ctr" defTabSz="457063">
              <a:lnSpc>
                <a:spcPct val="107000"/>
              </a:lnSpc>
              <a:spcAft>
                <a:spcPts val="800"/>
              </a:spcAft>
              <a:defRPr/>
            </a:pPr>
            <a:r>
              <a:rPr lang="en-US" sz="1999" b="1">
                <a:solidFill>
                  <a:prstClr val="black"/>
                </a:solidFill>
                <a:latin typeface="Calibri" panose="020F0502020204030204" pitchFamily="34" charset="0"/>
                <a:ea typeface="Calibri" panose="020F0502020204030204" pitchFamily="34" charset="0"/>
                <a:cs typeface="Times New Roman" panose="02020603050405020304" pitchFamily="18" charset="0"/>
              </a:rPr>
              <a:t>Low						    Ownership  		High</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E9EEFF16-3B84-466B-8EF6-F31056F7EEA7}"/>
              </a:ext>
            </a:extLst>
          </p:cNvPr>
          <p:cNvGrpSpPr/>
          <p:nvPr/>
        </p:nvGrpSpPr>
        <p:grpSpPr>
          <a:xfrm>
            <a:off x="3443117" y="1140610"/>
            <a:ext cx="2090511" cy="1677234"/>
            <a:chOff x="0" y="0"/>
            <a:chExt cx="2091193" cy="1677725"/>
          </a:xfrm>
        </p:grpSpPr>
        <p:sp>
          <p:nvSpPr>
            <p:cNvPr id="6" name="Text Box 3">
              <a:extLst>
                <a:ext uri="{FF2B5EF4-FFF2-40B4-BE49-F238E27FC236}">
                  <a16:creationId xmlns:a16="http://schemas.microsoft.com/office/drawing/2014/main" id="{A2F46CE6-AA62-4823-9007-8ED9EDE2CE89}"/>
                </a:ext>
              </a:extLst>
            </p:cNvPr>
            <p:cNvSpPr txBox="1"/>
            <p:nvPr/>
          </p:nvSpPr>
          <p:spPr>
            <a:xfrm>
              <a:off x="492981" y="548640"/>
              <a:ext cx="1049572" cy="532737"/>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Tasks</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8235226B-AF01-447B-9E03-2FB837E9A0B4}"/>
                </a:ext>
              </a:extLst>
            </p:cNvPr>
            <p:cNvSpPr/>
            <p:nvPr/>
          </p:nvSpPr>
          <p:spPr>
            <a:xfrm>
              <a:off x="0" y="0"/>
              <a:ext cx="2091193" cy="16777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grpSp>
      <p:sp>
        <p:nvSpPr>
          <p:cNvPr id="9" name="Oval 8">
            <a:extLst>
              <a:ext uri="{FF2B5EF4-FFF2-40B4-BE49-F238E27FC236}">
                <a16:creationId xmlns:a16="http://schemas.microsoft.com/office/drawing/2014/main" id="{722715AA-FA9D-46F2-87CE-7629C6D7974E}"/>
              </a:ext>
            </a:extLst>
          </p:cNvPr>
          <p:cNvSpPr/>
          <p:nvPr/>
        </p:nvSpPr>
        <p:spPr>
          <a:xfrm>
            <a:off x="6704654" y="1140609"/>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0" name="Text Box 10">
            <a:extLst>
              <a:ext uri="{FF2B5EF4-FFF2-40B4-BE49-F238E27FC236}">
                <a16:creationId xmlns:a16="http://schemas.microsoft.com/office/drawing/2014/main" id="{F5203FED-9D66-4A02-ABDE-717DD22AE52A}"/>
              </a:ext>
            </a:extLst>
          </p:cNvPr>
          <p:cNvSpPr txBox="1"/>
          <p:nvPr/>
        </p:nvSpPr>
        <p:spPr>
          <a:xfrm>
            <a:off x="6834794" y="1689106"/>
            <a:ext cx="1804200"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Organizing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Oval 10">
            <a:extLst>
              <a:ext uri="{FF2B5EF4-FFF2-40B4-BE49-F238E27FC236}">
                <a16:creationId xmlns:a16="http://schemas.microsoft.com/office/drawing/2014/main" id="{7F85CF99-5304-47DE-8909-E31D58DDD9FC}"/>
              </a:ext>
            </a:extLst>
          </p:cNvPr>
          <p:cNvSpPr/>
          <p:nvPr/>
        </p:nvSpPr>
        <p:spPr>
          <a:xfrm>
            <a:off x="3443117" y="3917282"/>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2" name="Text Box 11">
            <a:extLst>
              <a:ext uri="{FF2B5EF4-FFF2-40B4-BE49-F238E27FC236}">
                <a16:creationId xmlns:a16="http://schemas.microsoft.com/office/drawing/2014/main" id="{F1B9DE37-F0A2-4967-8E1B-70FD7B90176E}"/>
              </a:ext>
            </a:extLst>
          </p:cNvPr>
          <p:cNvSpPr txBox="1"/>
          <p:nvPr/>
        </p:nvSpPr>
        <p:spPr>
          <a:xfrm>
            <a:off x="3561831" y="4482285"/>
            <a:ext cx="1860065"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Servicing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Oval 12">
            <a:extLst>
              <a:ext uri="{FF2B5EF4-FFF2-40B4-BE49-F238E27FC236}">
                <a16:creationId xmlns:a16="http://schemas.microsoft.com/office/drawing/2014/main" id="{F630722E-1E88-4DF3-B61B-893F08108B39}"/>
              </a:ext>
            </a:extLst>
          </p:cNvPr>
          <p:cNvSpPr/>
          <p:nvPr/>
        </p:nvSpPr>
        <p:spPr>
          <a:xfrm>
            <a:off x="6663150" y="3869295"/>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4" name="Text Box 9">
            <a:extLst>
              <a:ext uri="{FF2B5EF4-FFF2-40B4-BE49-F238E27FC236}">
                <a16:creationId xmlns:a16="http://schemas.microsoft.com/office/drawing/2014/main" id="{88AC715D-808E-4017-BADD-748FB1D45638}"/>
              </a:ext>
            </a:extLst>
          </p:cNvPr>
          <p:cNvSpPr txBox="1"/>
          <p:nvPr/>
        </p:nvSpPr>
        <p:spPr>
          <a:xfrm>
            <a:off x="6843047" y="4441916"/>
            <a:ext cx="1787694"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Socializing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29E83208-3ADF-49EE-9EC2-BB3F7CD8DD3D}"/>
              </a:ext>
            </a:extLst>
          </p:cNvPr>
          <p:cNvSpPr txBox="1"/>
          <p:nvPr/>
        </p:nvSpPr>
        <p:spPr>
          <a:xfrm>
            <a:off x="794462" y="186607"/>
            <a:ext cx="3116703" cy="3046195"/>
          </a:xfrm>
          <a:prstGeom prst="rect">
            <a:avLst/>
          </a:prstGeom>
          <a:noFill/>
        </p:spPr>
        <p:txBody>
          <a:bodyPr wrap="square" lIns="91416" tIns="45708" rIns="91416" bIns="45708" rtlCol="0" anchor="t">
            <a:spAutoFit/>
          </a:bodyPr>
          <a:lstStyle/>
          <a:p>
            <a:pPr defTabSz="457063">
              <a:defRPr/>
            </a:pPr>
            <a:r>
              <a:rPr lang="en-US" sz="3150">
                <a:latin typeface="Calibri" panose="020F0502020204030204"/>
              </a:rPr>
              <a:t>“enabling others to achieve shared purpose in the face of uncertainty” (Ganz) p.102</a:t>
            </a:r>
            <a:endParaRPr lang="en-US" sz="3199">
              <a:latin typeface="Calibri" panose="020F0502020204030204"/>
            </a:endParaRPr>
          </a:p>
        </p:txBody>
      </p:sp>
    </p:spTree>
    <p:extLst>
      <p:ext uri="{BB962C8B-B14F-4D97-AF65-F5344CB8AC3E}">
        <p14:creationId xmlns:p14="http://schemas.microsoft.com/office/powerpoint/2010/main" val="81796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A7F06-8720-1A07-44E8-3B0B3974412E}"/>
            </a:ext>
          </a:extLst>
        </p:cNvPr>
        <p:cNvGrpSpPr/>
        <p:nvPr/>
      </p:nvGrpSpPr>
      <p:grpSpPr>
        <a:xfrm>
          <a:off x="0" y="0"/>
          <a:ext cx="0" cy="0"/>
          <a:chOff x="0" y="0"/>
          <a:chExt cx="0" cy="0"/>
        </a:xfrm>
      </p:grpSpPr>
      <p:pic>
        <p:nvPicPr>
          <p:cNvPr id="16" name="Picture 15" descr="A diagram of a leader&#10;&#10;AI-generated content may be incorrect.">
            <a:extLst>
              <a:ext uri="{FF2B5EF4-FFF2-40B4-BE49-F238E27FC236}">
                <a16:creationId xmlns:a16="http://schemas.microsoft.com/office/drawing/2014/main" id="{17AF3712-58F8-D712-786D-41F08A4405FF}"/>
              </a:ext>
            </a:extLst>
          </p:cNvPr>
          <p:cNvPicPr>
            <a:picLocks noChangeAspect="1"/>
          </p:cNvPicPr>
          <p:nvPr/>
        </p:nvPicPr>
        <p:blipFill>
          <a:blip r:embed="rId2"/>
          <a:stretch>
            <a:fillRect/>
          </a:stretch>
        </p:blipFill>
        <p:spPr>
          <a:xfrm>
            <a:off x="7409176" y="1425402"/>
            <a:ext cx="4660661" cy="3237295"/>
          </a:xfrm>
          <a:prstGeom prst="rect">
            <a:avLst/>
          </a:prstGeom>
        </p:spPr>
      </p:pic>
      <p:sp>
        <p:nvSpPr>
          <p:cNvPr id="17" name="TextBox 16">
            <a:extLst>
              <a:ext uri="{FF2B5EF4-FFF2-40B4-BE49-F238E27FC236}">
                <a16:creationId xmlns:a16="http://schemas.microsoft.com/office/drawing/2014/main" id="{E03DF093-9CE0-ABCC-6E75-11765DCE88BB}"/>
              </a:ext>
            </a:extLst>
          </p:cNvPr>
          <p:cNvSpPr txBox="1"/>
          <p:nvPr/>
        </p:nvSpPr>
        <p:spPr>
          <a:xfrm>
            <a:off x="547636" y="365605"/>
            <a:ext cx="6854550" cy="51090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800">
                <a:solidFill>
                  <a:schemeClr val="tx1">
                    <a:lumMod val="75000"/>
                  </a:schemeClr>
                </a:solidFill>
                <a:latin typeface="+mj-lt"/>
                <a:ea typeface="+mj-ea"/>
                <a:cs typeface="+mj-cs"/>
              </a:rPr>
              <a:t>As a team discuss how you could move those not in the organizing quadrant into the organizing quadrant or higher up either axis.  </a:t>
            </a:r>
            <a:endParaRPr lang="en-US">
              <a:solidFill>
                <a:schemeClr val="tx1">
                  <a:lumMod val="75000"/>
                </a:schemeClr>
              </a:solidFill>
              <a:latin typeface="+mj-lt"/>
              <a:ea typeface="+mj-ea"/>
              <a:cs typeface="+mj-cs"/>
            </a:endParaRPr>
          </a:p>
          <a:p>
            <a:pPr indent="-457200">
              <a:buFont typeface="Arial"/>
              <a:buChar char="•"/>
            </a:pPr>
            <a:endParaRPr lang="en-US" sz="2800">
              <a:solidFill>
                <a:schemeClr val="tx1">
                  <a:lumMod val="75000"/>
                </a:schemeClr>
              </a:solidFill>
              <a:latin typeface="+mj-lt"/>
              <a:ea typeface="+mj-ea"/>
              <a:cs typeface="+mj-cs"/>
            </a:endParaRPr>
          </a:p>
          <a:p>
            <a:pPr marL="457200" indent="-457200">
              <a:buFont typeface="Arial"/>
              <a:buChar char="•"/>
            </a:pPr>
            <a:r>
              <a:rPr lang="en-US" sz="2800">
                <a:solidFill>
                  <a:schemeClr val="tx1">
                    <a:lumMod val="75000"/>
                  </a:schemeClr>
                </a:solidFill>
                <a:latin typeface="+mj-lt"/>
                <a:ea typeface="+mj-ea"/>
                <a:cs typeface="+mj-cs"/>
              </a:rPr>
              <a:t>How would you bring this back to your locals?</a:t>
            </a:r>
          </a:p>
          <a:p>
            <a:endParaRPr lang="en-US" sz="2800">
              <a:solidFill>
                <a:schemeClr val="tx1">
                  <a:lumMod val="75000"/>
                </a:schemeClr>
              </a:solidFill>
              <a:latin typeface="+mj-lt"/>
              <a:ea typeface="+mj-ea"/>
              <a:cs typeface="+mj-cs"/>
            </a:endParaRPr>
          </a:p>
          <a:p>
            <a:pPr marL="457200" indent="-457200">
              <a:buFont typeface="Arial"/>
              <a:buChar char="•"/>
            </a:pPr>
            <a:r>
              <a:rPr lang="en-US" sz="2800">
                <a:solidFill>
                  <a:schemeClr val="tx1">
                    <a:lumMod val="75000"/>
                  </a:schemeClr>
                </a:solidFill>
                <a:latin typeface="+mj-lt"/>
                <a:ea typeface="+mj-ea"/>
                <a:cs typeface="+mj-cs"/>
              </a:rPr>
              <a:t>Could it be a tool for you to self-evaluate or tool for a local to use with leadership to discuss?</a:t>
            </a:r>
            <a:endParaRPr lang="en-US">
              <a:solidFill>
                <a:schemeClr val="tx1">
                  <a:lumMod val="75000"/>
                </a:schemeClr>
              </a:solidFill>
              <a:ea typeface="+mj-ea"/>
              <a:cs typeface="+mj-cs"/>
            </a:endParaRPr>
          </a:p>
          <a:p>
            <a:pPr algn="l"/>
            <a:endParaRPr lang="en-US"/>
          </a:p>
        </p:txBody>
      </p:sp>
    </p:spTree>
    <p:extLst>
      <p:ext uri="{BB962C8B-B14F-4D97-AF65-F5344CB8AC3E}">
        <p14:creationId xmlns:p14="http://schemas.microsoft.com/office/powerpoint/2010/main" val="182245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2CE63-2B4E-284C-7330-66D3AFC23903}"/>
              </a:ext>
            </a:extLst>
          </p:cNvPr>
          <p:cNvSpPr>
            <a:spLocks noGrp="1"/>
          </p:cNvSpPr>
          <p:nvPr>
            <p:ph type="title"/>
          </p:nvPr>
        </p:nvSpPr>
        <p:spPr/>
        <p:txBody>
          <a:bodyPr>
            <a:normAutofit/>
          </a:bodyPr>
          <a:lstStyle/>
          <a:p>
            <a:r>
              <a:rPr lang="en-US" sz="4800">
                <a:solidFill>
                  <a:schemeClr val="tx1"/>
                </a:solidFill>
                <a:latin typeface="Calibri" panose="020F0502020204030204"/>
                <a:ea typeface="+mn-ea"/>
                <a:cs typeface="+mn-cs"/>
              </a:rPr>
              <a:t>Debrief</a:t>
            </a:r>
            <a:endParaRPr lang="en-US" sz="4800" b="1">
              <a:solidFill>
                <a:schemeClr val="tx1"/>
              </a:solidFill>
              <a:latin typeface="+mn-lt"/>
              <a:ea typeface="Calibri"/>
              <a:cs typeface="Calibri"/>
            </a:endParaRPr>
          </a:p>
        </p:txBody>
      </p:sp>
      <p:sp>
        <p:nvSpPr>
          <p:cNvPr id="3" name="Content Placeholder 2">
            <a:extLst>
              <a:ext uri="{FF2B5EF4-FFF2-40B4-BE49-F238E27FC236}">
                <a16:creationId xmlns:a16="http://schemas.microsoft.com/office/drawing/2014/main" id="{1D4C6ABA-274B-D773-405F-02EC42B36BC8}"/>
              </a:ext>
            </a:extLst>
          </p:cNvPr>
          <p:cNvSpPr>
            <a:spLocks noGrp="1"/>
          </p:cNvSpPr>
          <p:nvPr>
            <p:ph idx="1"/>
          </p:nvPr>
        </p:nvSpPr>
        <p:spPr/>
        <p:txBody>
          <a:bodyPr vert="horz" lIns="91440" tIns="45720" rIns="91440" bIns="45720" rtlCol="0" anchor="t">
            <a:normAutofit/>
          </a:bodyPr>
          <a:lstStyle/>
          <a:p>
            <a:pPr marL="246380" indent="-246380"/>
            <a:r>
              <a:rPr lang="en-US" sz="3600">
                <a:latin typeface="Calibri" panose="020F0502020204030204"/>
              </a:rPr>
              <a:t>Why were your activities placed where they were?</a:t>
            </a:r>
            <a:endParaRPr lang="en-US" sz="3600">
              <a:latin typeface="Calibri" panose="020F0502020204030204"/>
              <a:ea typeface="Calibri"/>
              <a:cs typeface="Calibri"/>
            </a:endParaRPr>
          </a:p>
          <a:p>
            <a:pPr marL="246380" indent="-246380"/>
            <a:endParaRPr lang="en-US" sz="3600">
              <a:latin typeface="Calibri" panose="020F0502020204030204"/>
              <a:ea typeface="Calibri"/>
              <a:cs typeface="Calibri"/>
            </a:endParaRPr>
          </a:p>
          <a:p>
            <a:pPr marL="246380" indent="-246380"/>
            <a:r>
              <a:rPr lang="en-US" sz="3600">
                <a:latin typeface="Calibri" panose="020F0502020204030204"/>
              </a:rPr>
              <a:t>Were there any engagement activities that your table struggled with placing?</a:t>
            </a:r>
            <a:endParaRPr lang="en-US" sz="3600">
              <a:latin typeface="Calibri" panose="020F0502020204030204"/>
              <a:ea typeface="Calibri"/>
              <a:cs typeface="Calibri"/>
            </a:endParaRPr>
          </a:p>
          <a:p>
            <a:pPr marL="246380" indent="-246380"/>
            <a:endParaRPr lang="en-US" sz="3600">
              <a:latin typeface="Calibri" panose="020F0502020204030204"/>
              <a:ea typeface="Calibri"/>
              <a:cs typeface="Calibri"/>
            </a:endParaRPr>
          </a:p>
          <a:p>
            <a:pPr marL="246380" indent="-246380"/>
            <a:r>
              <a:rPr lang="en-US" sz="3600">
                <a:latin typeface="Calibri" panose="020F0502020204030204"/>
              </a:rPr>
              <a:t>How could you use this activity in practice?</a:t>
            </a:r>
            <a:r>
              <a:rPr lang="en-US" sz="4400"/>
              <a:t> </a:t>
            </a:r>
          </a:p>
        </p:txBody>
      </p:sp>
    </p:spTree>
    <p:extLst>
      <p:ext uri="{BB962C8B-B14F-4D97-AF65-F5344CB8AC3E}">
        <p14:creationId xmlns:p14="http://schemas.microsoft.com/office/powerpoint/2010/main" val="222997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973444" y="482600"/>
            <a:ext cx="6402793" cy="5689600"/>
          </a:xfrm>
        </p:spPr>
        <p:txBody>
          <a:bodyPr vert="horz" lIns="0" tIns="45708" rIns="0" bIns="45708" rtlCol="0" anchor="t">
            <a:noAutofit/>
          </a:bodyPr>
          <a:lstStyle/>
          <a:p>
            <a:pPr marL="246380" indent="-246380"/>
            <a:r>
              <a:rPr lang="en-US" sz="3599"/>
              <a:t>Tasks must be meaningful and members need to own them.</a:t>
            </a:r>
            <a:endParaRPr lang="en-US" sz="3599">
              <a:cs typeface="Calibri"/>
            </a:endParaRPr>
          </a:p>
          <a:p>
            <a:pPr marL="246380" indent="-246380"/>
            <a:r>
              <a:rPr lang="en-US" sz="3599"/>
              <a:t>Our job is to look for opportunities to increase ownership and leadership whenever possible. </a:t>
            </a:r>
            <a:endParaRPr lang="en-US" sz="3599">
              <a:cs typeface="Calibri"/>
            </a:endParaRPr>
          </a:p>
          <a:p>
            <a:pPr marL="246380" indent="-246380"/>
            <a:r>
              <a:rPr lang="en-US" sz="3550"/>
              <a:t>Leaders grow by taking risk, accepting ownership, and sharing accountability.</a:t>
            </a:r>
          </a:p>
          <a:p>
            <a:endParaRPr lang="en-US" sz="3999">
              <a:cs typeface="Calibri"/>
            </a:endParaRPr>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81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28247" y="639824"/>
            <a:ext cx="4811819" cy="3685055"/>
          </a:xfrm>
        </p:spPr>
        <p:txBody>
          <a:bodyPr vert="horz" lIns="91416" tIns="45708" rIns="91416" bIns="45708" rtlCol="0" anchor="b">
            <a:normAutofit/>
          </a:bodyPr>
          <a:lstStyle/>
          <a:p>
            <a:r>
              <a:rPr lang="en-US" sz="7998">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250306" y="-673835"/>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07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3E62818-093A-B5D9-3871-32E2F8F65D76}"/>
              </a:ext>
            </a:extLst>
          </p:cNvPr>
          <p:cNvSpPr>
            <a:spLocks noGrp="1"/>
          </p:cNvSpPr>
          <p:nvPr>
            <p:ph type="body" idx="1"/>
          </p:nvPr>
        </p:nvSpPr>
        <p:spPr/>
        <p:txBody>
          <a:bodyPr/>
          <a:lstStyle/>
          <a:p>
            <a:r>
              <a:rPr lang="en-US"/>
              <a:t>Jessica &amp; Hedy</a:t>
            </a:r>
          </a:p>
        </p:txBody>
      </p:sp>
      <p:pic>
        <p:nvPicPr>
          <p:cNvPr id="11" name="Picture 4" descr="Building Leadership Capacity: The Ladder of Engagement - The Commons">
            <a:extLst>
              <a:ext uri="{FF2B5EF4-FFF2-40B4-BE49-F238E27FC236}">
                <a16:creationId xmlns:a16="http://schemas.microsoft.com/office/drawing/2014/main" id="{8B0EF072-09DC-4095-B8E3-6412E6D031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0" r="-10" b="-11"/>
          <a:stretch>
            <a:fillRect/>
          </a:stretch>
        </p:blipFill>
        <p:spPr bwMode="auto">
          <a:xfrm>
            <a:off x="8452052" y="1062779"/>
            <a:ext cx="3627430" cy="4540632"/>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31FA98C3-5DA8-506E-C10F-1C8650F5AE8B}"/>
              </a:ext>
            </a:extLst>
          </p:cNvPr>
          <p:cNvSpPr txBox="1">
            <a:spLocks/>
          </p:cNvSpPr>
          <p:nvPr/>
        </p:nvSpPr>
        <p:spPr>
          <a:xfrm>
            <a:off x="3513975" y="1812509"/>
            <a:ext cx="5489660" cy="2386978"/>
          </a:xfrm>
          <a:prstGeom prst="rect">
            <a:avLst/>
          </a:prstGeom>
        </p:spPr>
        <p:txBody>
          <a:bodyPr vert="horz" lIns="91416" tIns="45708" rIns="91416" bIns="45708"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5050">
                <a:solidFill>
                  <a:schemeClr val="tx1"/>
                </a:solidFill>
              </a:rPr>
              <a:t>A Strategic Ladder for Union Campaigns</a:t>
            </a:r>
          </a:p>
        </p:txBody>
      </p:sp>
    </p:spTree>
    <p:extLst>
      <p:ext uri="{BB962C8B-B14F-4D97-AF65-F5344CB8AC3E}">
        <p14:creationId xmlns:p14="http://schemas.microsoft.com/office/powerpoint/2010/main" val="376415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8F65-53E4-BB8D-84C1-D85371EB3FD7}"/>
              </a:ext>
            </a:extLst>
          </p:cNvPr>
          <p:cNvSpPr>
            <a:spLocks noGrp="1"/>
          </p:cNvSpPr>
          <p:nvPr>
            <p:ph type="title"/>
          </p:nvPr>
        </p:nvSpPr>
        <p:spPr>
          <a:xfrm>
            <a:off x="836461" y="724603"/>
            <a:ext cx="6000547" cy="1495036"/>
          </a:xfrm>
        </p:spPr>
        <p:txBody>
          <a:bodyPr>
            <a:normAutofit/>
          </a:bodyPr>
          <a:lstStyle/>
          <a:p>
            <a:r>
              <a:rPr lang="en-US" sz="3950">
                <a:latin typeface="Euphemia"/>
              </a:rPr>
              <a:t>What is the Ladder of Engagement? P. 106</a:t>
            </a:r>
          </a:p>
        </p:txBody>
      </p:sp>
      <p:sp>
        <p:nvSpPr>
          <p:cNvPr id="1061" name="Rectangle 2">
            <a:extLst>
              <a:ext uri="{FF2B5EF4-FFF2-40B4-BE49-F238E27FC236}">
                <a16:creationId xmlns:a16="http://schemas.microsoft.com/office/drawing/2014/main" id="{C2365B44-EC86-C64D-7213-B2FBB8D67417}"/>
              </a:ext>
            </a:extLst>
          </p:cNvPr>
          <p:cNvSpPr>
            <a:spLocks noGrp="1" noChangeArrowheads="1"/>
          </p:cNvSpPr>
          <p:nvPr>
            <p:ph idx="1"/>
          </p:nvPr>
        </p:nvSpPr>
        <p:spPr bwMode="auto">
          <a:xfrm>
            <a:off x="836462" y="2405334"/>
            <a:ext cx="6000547" cy="37280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126" rtl="0" eaLnBrk="0" fontAlgn="base" latinLnBrk="0" hangingPunct="0">
              <a:spcBef>
                <a:spcPct val="0"/>
              </a:spcBef>
              <a:spcAft>
                <a:spcPts val="600"/>
              </a:spcAft>
              <a:buClrTx/>
              <a:buSzTx/>
              <a:buFontTx/>
              <a:buNone/>
              <a:tabLst/>
            </a:pPr>
            <a:r>
              <a:rPr kumimoji="0" lang="en-US" altLang="en-US" sz="2400" b="0" i="0" u="none" strike="noStrike" cap="none" normalizeH="0" baseline="0">
                <a:ln>
                  <a:noFill/>
                </a:ln>
                <a:effectLst/>
                <a:latin typeface="Euphemia"/>
              </a:rPr>
              <a:t>A framework to help union leaders </a:t>
            </a:r>
            <a:r>
              <a:rPr kumimoji="0" lang="en-US" altLang="en-US" sz="2400" b="1" i="0" u="none" strike="noStrike" cap="none" normalizeH="0" baseline="0">
                <a:ln>
                  <a:noFill/>
                </a:ln>
                <a:effectLst/>
                <a:latin typeface="Euphemia"/>
              </a:rPr>
              <a:t>activate and elevate member participation</a:t>
            </a:r>
            <a:r>
              <a:rPr kumimoji="0" lang="en-US" altLang="en-US" sz="2400" b="0" i="0" u="none" strike="noStrike" cap="none" normalizeH="0" baseline="0">
                <a:ln>
                  <a:noFill/>
                </a:ln>
                <a:effectLst/>
                <a:latin typeface="Euphemia"/>
              </a:rPr>
              <a:t> through a series of intentional steps. </a:t>
            </a:r>
            <a:endParaRPr lang="en-US" altLang="en-US" sz="2400" b="0" i="0" u="none" strike="noStrike" cap="none" normalizeH="0" baseline="0">
              <a:ln>
                <a:noFill/>
              </a:ln>
              <a:effectLst/>
              <a:latin typeface="Euphemia"/>
            </a:endParaRPr>
          </a:p>
          <a:p>
            <a:pPr marL="0" marR="0" lvl="0" indent="0" defTabSz="914126" rtl="0" eaLnBrk="0" fontAlgn="base" latinLnBrk="0" hangingPunct="0">
              <a:spcBef>
                <a:spcPct val="0"/>
              </a:spcBef>
              <a:spcAft>
                <a:spcPts val="600"/>
              </a:spcAft>
              <a:buClrTx/>
              <a:buSzTx/>
              <a:buFontTx/>
              <a:buNone/>
              <a:tabLst/>
            </a:pPr>
            <a:endParaRPr lang="en-US" altLang="en-US" sz="2400" b="0" i="0" u="none" strike="noStrike" cap="none" normalizeH="0" baseline="0">
              <a:ln>
                <a:noFill/>
              </a:ln>
              <a:effectLst/>
              <a:latin typeface="Euphemia"/>
            </a:endParaRPr>
          </a:p>
          <a:p>
            <a:pPr marL="0" marR="0" lvl="0" indent="0" defTabSz="914126" rtl="0" eaLnBrk="0" fontAlgn="base" latinLnBrk="0" hangingPunct="0">
              <a:spcBef>
                <a:spcPct val="0"/>
              </a:spcBef>
              <a:spcAft>
                <a:spcPts val="600"/>
              </a:spcAft>
              <a:buClrTx/>
              <a:buSzTx/>
              <a:buFontTx/>
              <a:buNone/>
              <a:tabLst/>
            </a:pPr>
            <a:r>
              <a:rPr kumimoji="0" lang="en-US" altLang="en-US" sz="2400" b="0" i="0" u="none" strike="noStrike" cap="none" normalizeH="0" baseline="0">
                <a:ln>
                  <a:noFill/>
                </a:ln>
                <a:effectLst/>
                <a:latin typeface="Euphemia"/>
              </a:rPr>
              <a:t>Each stage </a:t>
            </a:r>
            <a:r>
              <a:rPr kumimoji="0" lang="en-US" altLang="en-US" sz="2400" b="1" i="0" u="none" strike="noStrike" cap="none" normalizeH="0" baseline="0">
                <a:ln>
                  <a:noFill/>
                </a:ln>
                <a:effectLst/>
                <a:latin typeface="Euphemia"/>
              </a:rPr>
              <a:t>builds trust, capacity, </a:t>
            </a:r>
            <a:r>
              <a:rPr kumimoji="0" lang="en-US" altLang="en-US" sz="2400" b="0" i="0" u="none" strike="noStrike" cap="none" normalizeH="0" baseline="0">
                <a:ln>
                  <a:noFill/>
                </a:ln>
                <a:effectLst/>
                <a:latin typeface="Euphemia"/>
              </a:rPr>
              <a:t>and </a:t>
            </a:r>
            <a:r>
              <a:rPr kumimoji="0" lang="en-US" altLang="en-US" sz="2400" b="1" i="0" u="none" strike="noStrike" cap="none" normalizeH="0" baseline="0">
                <a:ln>
                  <a:noFill/>
                </a:ln>
                <a:effectLst/>
                <a:latin typeface="Euphemia"/>
              </a:rPr>
              <a:t>ownership</a:t>
            </a:r>
            <a:r>
              <a:rPr kumimoji="0" lang="en-US" altLang="en-US" sz="2400" b="0" i="0" u="none" strike="noStrike" cap="none" normalizeH="0" baseline="0">
                <a:ln>
                  <a:noFill/>
                </a:ln>
                <a:effectLst/>
                <a:latin typeface="Euphemia"/>
              </a:rPr>
              <a:t>—turning passive members into powerful advocates and leaders.</a:t>
            </a:r>
            <a:endParaRPr lang="en-US" altLang="en-US" sz="2400" b="0" i="0" u="none" strike="noStrike" cap="none" normalizeH="0" baseline="0">
              <a:ln>
                <a:noFill/>
              </a:ln>
              <a:effectLst/>
              <a:latin typeface="Euphemia"/>
            </a:endParaRPr>
          </a:p>
        </p:txBody>
      </p:sp>
      <p:pic>
        <p:nvPicPr>
          <p:cNvPr id="8" name="Picture 7">
            <a:extLst>
              <a:ext uri="{FF2B5EF4-FFF2-40B4-BE49-F238E27FC236}">
                <a16:creationId xmlns:a16="http://schemas.microsoft.com/office/drawing/2014/main" id="{3985A640-2D41-2E29-CF51-F3DC36F3B668}"/>
              </a:ext>
            </a:extLst>
          </p:cNvPr>
          <p:cNvPicPr>
            <a:picLocks noChangeAspect="1"/>
          </p:cNvPicPr>
          <p:nvPr/>
        </p:nvPicPr>
        <p:blipFill>
          <a:blip r:embed="rId2"/>
          <a:srcRect r="1" b="8311"/>
          <a:stretch>
            <a:fillRect/>
          </a:stretch>
        </p:blipFill>
        <p:spPr>
          <a:xfrm>
            <a:off x="7197565" y="903"/>
            <a:ext cx="4589552" cy="6300299"/>
          </a:xfrm>
          <a:prstGeom prst="rect">
            <a:avLst/>
          </a:prstGeom>
          <a:effectLst/>
        </p:spPr>
      </p:pic>
    </p:spTree>
    <p:extLst>
      <p:ext uri="{BB962C8B-B14F-4D97-AF65-F5344CB8AC3E}">
        <p14:creationId xmlns:p14="http://schemas.microsoft.com/office/powerpoint/2010/main" val="47558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CBAA7AD-F734-A158-FBD8-05D75A5FB5D6}"/>
              </a:ext>
            </a:extLst>
          </p:cNvPr>
          <p:cNvSpPr>
            <a:spLocks noGrp="1" noChangeArrowheads="1"/>
          </p:cNvSpPr>
          <p:nvPr>
            <p:ph idx="1"/>
          </p:nvPr>
        </p:nvSpPr>
        <p:spPr bwMode="auto">
          <a:xfrm>
            <a:off x="727106" y="837810"/>
            <a:ext cx="10512862" cy="458166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Objective:</a:t>
            </a:r>
            <a:r>
              <a:rPr kumimoji="0" lang="en-US" altLang="en-US" sz="2400" b="0" i="0" u="none" strike="noStrike" cap="none" normalizeH="0" baseline="0">
                <a:ln>
                  <a:noFill/>
                </a:ln>
                <a:solidFill>
                  <a:schemeClr val="tx2"/>
                </a:solidFill>
                <a:effectLst/>
                <a:latin typeface="Euphemia"/>
              </a:rPr>
              <a:t> Introduce the campaign and spark initial interest.</a:t>
            </a:r>
            <a:endParaRPr lang="en-US" sz="2400">
              <a:solidFill>
                <a:schemeClr val="tx2"/>
              </a:solidFill>
              <a:cs typeface="Arial" panose="020B0604020202020204" pitchFamily="34" charset="0"/>
            </a:endParaRPr>
          </a:p>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Tactics:</a:t>
            </a:r>
            <a:endParaRPr lang="en-US" altLang="en-US" sz="2400"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Send targeted emails or texts with campaign goals and relevance to educators.</a:t>
            </a:r>
            <a:endParaRPr lang="en-US" altLang="en-US"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Share compelling stories or visuals on social media.</a:t>
            </a:r>
            <a:endParaRPr lang="en-US" altLang="en-US"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Host informal info sessions or coffee chats at school sites.</a:t>
            </a:r>
            <a:endParaRPr lang="en-US" altLang="en-US" b="0" i="0" u="none" strike="noStrike" cap="none" normalizeH="0" baseline="0">
              <a:ln>
                <a:noFill/>
              </a:ln>
              <a:solidFill>
                <a:schemeClr val="tx2"/>
              </a:solidFill>
              <a:effectLst/>
              <a:latin typeface="Euphemia"/>
            </a:endParaRPr>
          </a:p>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Leadership Focus:</a:t>
            </a:r>
            <a:r>
              <a:rPr lang="en-US" altLang="en-US" sz="2400">
                <a:solidFill>
                  <a:schemeClr val="tx2"/>
                </a:solidFill>
                <a:latin typeface="Euphemia"/>
              </a:rPr>
              <a:t> </a:t>
            </a:r>
          </a:p>
          <a:p>
            <a:pPr marL="246380" indent="0">
              <a:lnSpc>
                <a:spcPct val="150000"/>
              </a:lnSpc>
              <a:spcBef>
                <a:spcPts val="0"/>
              </a:spcBef>
              <a:spcAft>
                <a:spcPts val="0"/>
              </a:spcAft>
              <a:buFont typeface="Wingdings" pitchFamily="2" charset="2"/>
              <a:buChar char="Ø"/>
            </a:pPr>
            <a:r>
              <a:rPr kumimoji="0" lang="en-US" altLang="en-US" sz="2400" b="0" i="0" u="none" strike="noStrike" cap="none" normalizeH="0" baseline="0">
                <a:ln>
                  <a:noFill/>
                </a:ln>
                <a:solidFill>
                  <a:schemeClr val="tx2"/>
                </a:solidFill>
                <a:effectLst/>
                <a:latin typeface="Euphemia"/>
              </a:rPr>
              <a:t>Equip building reps and site leaders with talking points and flyers. </a:t>
            </a:r>
            <a:endParaRPr lang="en-US" altLang="en-US" sz="2400" b="0" i="0" u="none" strike="noStrike" cap="none" normalizeH="0" baseline="0">
              <a:ln>
                <a:noFill/>
              </a:ln>
              <a:solidFill>
                <a:schemeClr val="tx2"/>
              </a:solidFill>
              <a:effectLst/>
              <a:latin typeface="Euphemia"/>
            </a:endParaRPr>
          </a:p>
          <a:p>
            <a:pPr marL="246380" indent="0">
              <a:lnSpc>
                <a:spcPct val="150000"/>
              </a:lnSpc>
              <a:spcBef>
                <a:spcPts val="0"/>
              </a:spcBef>
              <a:spcAft>
                <a:spcPts val="0"/>
              </a:spcAft>
              <a:buFont typeface="Wingdings" pitchFamily="2" charset="2"/>
              <a:buChar char="Ø"/>
            </a:pPr>
            <a:r>
              <a:rPr kumimoji="0" lang="en-US" altLang="en-US" sz="2400" b="0" i="0" u="none" strike="noStrike" cap="none" normalizeH="0" baseline="0">
                <a:ln>
                  <a:noFill/>
                </a:ln>
                <a:solidFill>
                  <a:schemeClr val="tx2"/>
                </a:solidFill>
                <a:effectLst/>
                <a:latin typeface="Euphemia"/>
              </a:rPr>
              <a:t>Use warm, inclusive language that affirms educators’ values and concerns.</a:t>
            </a:r>
            <a:endParaRPr lang="en-US" altLang="en-US" sz="2400" b="0" i="0" u="none" strike="noStrike" cap="none" normalizeH="0" baseline="0">
              <a:ln>
                <a:noFill/>
              </a:ln>
              <a:solidFill>
                <a:schemeClr val="tx2"/>
              </a:solidFill>
              <a:effectLst/>
              <a:latin typeface="Euphemia"/>
            </a:endParaRPr>
          </a:p>
        </p:txBody>
      </p:sp>
      <p:sp>
        <p:nvSpPr>
          <p:cNvPr id="9" name="Rectangle 4">
            <a:extLst>
              <a:ext uri="{FF2B5EF4-FFF2-40B4-BE49-F238E27FC236}">
                <a16:creationId xmlns:a16="http://schemas.microsoft.com/office/drawing/2014/main" id="{FD7B472C-47A6-755C-1302-A90E2D518A18}"/>
              </a:ext>
            </a:extLst>
          </p:cNvPr>
          <p:cNvSpPr>
            <a:spLocks noGrp="1" noChangeArrowheads="1"/>
          </p:cNvSpPr>
          <p:nvPr>
            <p:ph type="title"/>
          </p:nvPr>
        </p:nvSpPr>
        <p:spPr bwMode="auto">
          <a:xfrm>
            <a:off x="727107" y="212981"/>
            <a:ext cx="11344773" cy="507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1: Spotting the Ladder – </a:t>
            </a:r>
            <a:r>
              <a:rPr kumimoji="0" lang="en-US" altLang="en-US" sz="2700" b="1" i="1" u="none" strike="noStrike" cap="none" normalizeH="0" baseline="0">
                <a:ln>
                  <a:noFill/>
                </a:ln>
                <a:solidFill>
                  <a:srgbClr val="000000"/>
                </a:solidFill>
                <a:effectLst/>
                <a:latin typeface="Euphemia"/>
              </a:rPr>
              <a:t>Recognizing the Path to Collective Power</a:t>
            </a:r>
            <a:endParaRPr lang="en-US" altLang="en-US" sz="2700" b="1" i="0" u="none" strike="noStrike" cap="none" normalizeH="0" baseline="0">
              <a:ln>
                <a:noFill/>
              </a:ln>
              <a:solidFill>
                <a:schemeClr val="tx1"/>
              </a:solidFill>
              <a:effectLst/>
              <a:latin typeface="Euphemia"/>
            </a:endParaRPr>
          </a:p>
        </p:txBody>
      </p:sp>
    </p:spTree>
    <p:extLst>
      <p:ext uri="{BB962C8B-B14F-4D97-AF65-F5344CB8AC3E}">
        <p14:creationId xmlns:p14="http://schemas.microsoft.com/office/powerpoint/2010/main" val="1051745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43C35-CFD3-70A8-595F-6CC5F3185E6F}"/>
            </a:ext>
          </a:extLst>
        </p:cNvPr>
        <p:cNvGrpSpPr/>
        <p:nvPr/>
      </p:nvGrpSpPr>
      <p:grpSpPr>
        <a:xfrm>
          <a:off x="0" y="0"/>
          <a:ext cx="0" cy="0"/>
          <a:chOff x="0" y="0"/>
          <a:chExt cx="0" cy="0"/>
        </a:xfrm>
      </p:grpSpPr>
      <p:sp>
        <p:nvSpPr>
          <p:cNvPr id="9" name="Rectangle 6">
            <a:extLst>
              <a:ext uri="{FF2B5EF4-FFF2-40B4-BE49-F238E27FC236}">
                <a16:creationId xmlns:a16="http://schemas.microsoft.com/office/drawing/2014/main" id="{2521039E-703B-11F3-C2FA-FBFBC42EE537}"/>
              </a:ext>
            </a:extLst>
          </p:cNvPr>
          <p:cNvSpPr>
            <a:spLocks noGrp="1" noChangeArrowheads="1"/>
          </p:cNvSpPr>
          <p:nvPr>
            <p:ph idx="1"/>
          </p:nvPr>
        </p:nvSpPr>
        <p:spPr bwMode="auto">
          <a:xfrm>
            <a:off x="960954" y="810040"/>
            <a:ext cx="9078967" cy="5555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126"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Euphemia"/>
              </a:rPr>
              <a:t>Objective:</a:t>
            </a:r>
            <a:r>
              <a:rPr kumimoji="0" lang="en-US" altLang="en-US" sz="2400" b="0" i="0" u="none" strike="noStrike" cap="none" normalizeH="0" baseline="0">
                <a:ln>
                  <a:noFill/>
                </a:ln>
                <a:solidFill>
                  <a:srgbClr val="000000"/>
                </a:solidFill>
                <a:effectLst/>
                <a:latin typeface="Euphemia"/>
              </a:rPr>
              <a:t> Encourage members to express curiosity and take a first step.</a:t>
            </a:r>
            <a:endParaRPr lang="en-US" altLang="en-US" sz="2400" b="0" i="0" u="none" strike="noStrike" cap="none" normalizeH="0" baseline="0">
              <a:ln>
                <a:noFill/>
              </a:ln>
              <a:effectLst/>
              <a:latin typeface="Euphemia"/>
            </a:endParaRPr>
          </a:p>
          <a:p>
            <a:pPr marL="0" marR="0" lvl="0" indent="0" algn="l" defTabSz="914126"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Euphemia"/>
              </a:rPr>
              <a:t>Tactics:</a:t>
            </a:r>
            <a:endParaRPr lang="en-US" altLang="en-US" sz="2400" b="0" i="0" u="none" strike="noStrike" cap="none" normalizeH="0" baseline="0">
              <a:ln>
                <a:noFill/>
              </a:ln>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Invite members to sign a petition or pledge of support</a:t>
            </a:r>
            <a:r>
              <a:rPr lang="en-US" altLang="en-US">
                <a:solidFill>
                  <a:srgbClr val="000000"/>
                </a:solidFill>
                <a:latin typeface="Euphemia"/>
              </a:rPr>
              <a:t>.*</a:t>
            </a:r>
            <a:endParaRPr lang="en-US" altLang="en-US" b="0" i="0" u="none" strike="noStrike" cap="none" normalizeH="0" baseline="0">
              <a:ln>
                <a:noFill/>
              </a:ln>
              <a:solidFill>
                <a:srgbClr val="000000"/>
              </a:solidFill>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Conduct short surveys to gather input and build buy-in</a:t>
            </a:r>
            <a:r>
              <a:rPr lang="en-US" altLang="en-US">
                <a:solidFill>
                  <a:srgbClr val="000000"/>
                </a:solidFill>
                <a:latin typeface="Euphemia"/>
              </a:rPr>
              <a:t>.*</a:t>
            </a:r>
            <a:endParaRPr lang="en-US" altLang="en-US" b="0" i="0" u="none" strike="noStrike" cap="none" normalizeH="0" baseline="0">
              <a:ln>
                <a:noFill/>
              </a:ln>
              <a:solidFill>
                <a:srgbClr val="000000"/>
              </a:solidFill>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Offer low-barrier opportunities to attend virtual briefings or town halls.</a:t>
            </a:r>
            <a:endParaRPr lang="en-US" altLang="en-US" b="0" i="0" u="none" strike="noStrike" cap="none" normalizeH="0" baseline="0">
              <a:ln>
                <a:noFill/>
              </a:ln>
              <a:solidFill>
                <a:srgbClr val="000000"/>
              </a:solidFill>
              <a:effectLst/>
              <a:latin typeface="Euphemia"/>
            </a:endParaRPr>
          </a:p>
          <a:p>
            <a:pPr marL="0" marR="0" lvl="0" indent="0" algn="l" defTabSz="914126"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Euphemia"/>
              </a:rPr>
              <a:t>Leadership Focus:</a:t>
            </a:r>
            <a:endParaRPr lang="en-US" altLang="en-US" sz="2400">
              <a:solidFill>
                <a:srgbClr val="000000"/>
              </a:solidFill>
              <a:latin typeface="Euphemia"/>
            </a:endParaRPr>
          </a:p>
          <a:p>
            <a:pPr marL="612140" lvl="1" indent="-246380">
              <a:lnSpc>
                <a:spcPct val="150000"/>
              </a:lnSpc>
              <a:buFont typeface="Wingdings" pitchFamily="2" charset="2"/>
              <a:buChar char="Ø"/>
            </a:pPr>
            <a:r>
              <a:rPr kumimoji="0" lang="en-US" altLang="en-US" b="0" i="0" u="none" strike="noStrike" cap="none" normalizeH="0" baseline="0">
                <a:ln>
                  <a:noFill/>
                </a:ln>
                <a:solidFill>
                  <a:srgbClr val="000000"/>
                </a:solidFill>
                <a:effectLst/>
                <a:latin typeface="Euphemia"/>
              </a:rPr>
              <a:t>Track engagement</a:t>
            </a:r>
            <a:r>
              <a:rPr lang="en-US" altLang="en-US">
                <a:solidFill>
                  <a:srgbClr val="000000"/>
                </a:solidFill>
                <a:latin typeface="Euphemia"/>
              </a:rPr>
              <a:t>*</a:t>
            </a:r>
            <a:r>
              <a:rPr kumimoji="0" lang="en-US" altLang="en-US" b="0" i="0" u="none" strike="noStrike" cap="none" normalizeH="0" baseline="0">
                <a:ln>
                  <a:noFill/>
                </a:ln>
                <a:solidFill>
                  <a:srgbClr val="000000"/>
                </a:solidFill>
                <a:effectLst/>
                <a:latin typeface="Euphemia"/>
              </a:rPr>
              <a:t> and follow up personally.</a:t>
            </a:r>
            <a:endParaRPr lang="en-US" altLang="en-US" b="0" i="0" u="none" strike="noStrike" cap="none" normalizeH="0" baseline="0">
              <a:ln>
                <a:noFill/>
              </a:ln>
              <a:solidFill>
                <a:srgbClr val="000000"/>
              </a:solidFill>
              <a:effectLst/>
              <a:latin typeface="Euphemia"/>
            </a:endParaRPr>
          </a:p>
          <a:p>
            <a:pPr marL="612140" lvl="1" indent="-246380">
              <a:lnSpc>
                <a:spcPct val="150000"/>
              </a:lnSpc>
              <a:buFont typeface="Wingdings" pitchFamily="2" charset="2"/>
              <a:buChar char="Ø"/>
            </a:pPr>
            <a:r>
              <a:rPr kumimoji="0" lang="en-US" altLang="en-US" b="0" i="0" u="none" strike="noStrike" cap="none" normalizeH="0" baseline="0">
                <a:ln>
                  <a:noFill/>
                </a:ln>
                <a:solidFill>
                  <a:srgbClr val="000000"/>
                </a:solidFill>
                <a:effectLst/>
                <a:latin typeface="Euphemia"/>
              </a:rPr>
              <a:t>Celebrate participation publicly to build momentum.</a:t>
            </a:r>
            <a:endParaRPr lang="en-US" altLang="en-US" b="0" i="0" u="none" strike="noStrike" cap="none" normalizeH="0" baseline="0">
              <a:ln>
                <a:noFill/>
              </a:ln>
              <a:effectLst/>
              <a:latin typeface="Euphemia"/>
            </a:endParaRPr>
          </a:p>
        </p:txBody>
      </p:sp>
      <p:sp>
        <p:nvSpPr>
          <p:cNvPr id="11" name="Rectangle 7">
            <a:extLst>
              <a:ext uri="{FF2B5EF4-FFF2-40B4-BE49-F238E27FC236}">
                <a16:creationId xmlns:a16="http://schemas.microsoft.com/office/drawing/2014/main" id="{FAAE8133-13B4-B970-89FE-7C4E589BD850}"/>
              </a:ext>
            </a:extLst>
          </p:cNvPr>
          <p:cNvSpPr>
            <a:spLocks noGrp="1" noChangeArrowheads="1"/>
          </p:cNvSpPr>
          <p:nvPr>
            <p:ph type="title"/>
          </p:nvPr>
        </p:nvSpPr>
        <p:spPr bwMode="auto">
          <a:xfrm>
            <a:off x="642670" y="170343"/>
            <a:ext cx="11227718" cy="515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2: Gripping the First Rung – </a:t>
            </a:r>
            <a:r>
              <a:rPr kumimoji="0" lang="en-US" altLang="en-US" sz="2700" b="1" i="1" u="none" strike="noStrike" cap="none" normalizeH="0" baseline="0">
                <a:ln>
                  <a:noFill/>
                </a:ln>
                <a:solidFill>
                  <a:srgbClr val="000000"/>
                </a:solidFill>
                <a:effectLst/>
                <a:latin typeface="Euphemia"/>
              </a:rPr>
              <a:t>Taking Hold of Shared Purpose</a:t>
            </a:r>
            <a:endParaRPr lang="en-US" altLang="en-US" sz="2700" b="1" i="0" u="none" strike="noStrike" cap="none" normalizeH="0" baseline="0">
              <a:ln>
                <a:noFill/>
              </a:ln>
              <a:solidFill>
                <a:schemeClr val="tx1"/>
              </a:solidFill>
              <a:effectLst/>
              <a:latin typeface="Euphemia"/>
            </a:endParaRPr>
          </a:p>
        </p:txBody>
      </p:sp>
    </p:spTree>
    <p:extLst>
      <p:ext uri="{BB962C8B-B14F-4D97-AF65-F5344CB8AC3E}">
        <p14:creationId xmlns:p14="http://schemas.microsoft.com/office/powerpoint/2010/main" val="731971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C53E6BB-8169-2286-E1D2-29DB238F618D}"/>
              </a:ext>
            </a:extLst>
          </p:cNvPr>
          <p:cNvSpPr>
            <a:spLocks noGrp="1" noChangeArrowheads="1"/>
          </p:cNvSpPr>
          <p:nvPr>
            <p:ph idx="1"/>
          </p:nvPr>
        </p:nvSpPr>
        <p:spPr bwMode="auto">
          <a:xfrm>
            <a:off x="780111" y="670054"/>
            <a:ext cx="10512862" cy="425085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Objective:</a:t>
            </a:r>
            <a:r>
              <a:rPr kumimoji="0" lang="en-US" altLang="en-US" sz="2400" b="0" i="0" u="none" strike="noStrike" cap="none" normalizeH="0" baseline="0">
                <a:ln>
                  <a:noFill/>
                </a:ln>
                <a:solidFill>
                  <a:schemeClr val="tx2"/>
                </a:solidFill>
                <a:effectLst/>
                <a:latin typeface="Euphemia"/>
              </a:rPr>
              <a:t> Move members from passive support to active involvement.</a:t>
            </a:r>
            <a:endParaRPr lang="en-US" sz="2400">
              <a:solidFill>
                <a:schemeClr val="tx2"/>
              </a:solidFill>
              <a:cs typeface="Arial"/>
            </a:endParaRPr>
          </a:p>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Tactics:</a:t>
            </a:r>
            <a:endParaRPr lang="en-US" altLang="en-US" sz="2400"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Recruit</a:t>
            </a:r>
            <a:r>
              <a:rPr lang="en-US" altLang="en-US">
                <a:solidFill>
                  <a:schemeClr val="tx2"/>
                </a:solidFill>
                <a:latin typeface="Euphemia"/>
              </a:rPr>
              <a:t>/Track</a:t>
            </a:r>
            <a:r>
              <a:rPr kumimoji="0" lang="en-US" altLang="en-US" b="0" i="0" u="none" strike="noStrike" cap="none" normalizeH="0" baseline="0">
                <a:ln>
                  <a:noFill/>
                </a:ln>
                <a:solidFill>
                  <a:schemeClr val="tx2"/>
                </a:solidFill>
                <a:effectLst/>
                <a:latin typeface="Euphemia"/>
              </a:rPr>
              <a:t> volunteers for canvassing, phone banking, or event support</a:t>
            </a:r>
            <a:r>
              <a:rPr lang="en-US" altLang="en-US">
                <a:solidFill>
                  <a:schemeClr val="tx2"/>
                </a:solidFill>
                <a:latin typeface="Euphemia"/>
              </a:rPr>
              <a:t>.*</a:t>
            </a:r>
            <a:endParaRPr lang="en-US" altLang="en-US"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Form working groups</a:t>
            </a:r>
            <a:r>
              <a:rPr lang="en-US" altLang="en-US">
                <a:solidFill>
                  <a:schemeClr val="tx2"/>
                </a:solidFill>
                <a:latin typeface="Euphemia"/>
              </a:rPr>
              <a:t>*</a:t>
            </a:r>
            <a:r>
              <a:rPr kumimoji="0" lang="en-US" altLang="en-US" b="0" i="0" u="none" strike="noStrike" cap="none" normalizeH="0" baseline="0">
                <a:ln>
                  <a:noFill/>
                </a:ln>
                <a:solidFill>
                  <a:schemeClr val="tx2"/>
                </a:solidFill>
                <a:effectLst/>
                <a:latin typeface="Euphemia"/>
              </a:rPr>
              <a:t> around specific campaign issues (e.g., class size, funding).</a:t>
            </a:r>
            <a:endParaRPr lang="en-US" altLang="en-US"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Host action nights or community forums</a:t>
            </a:r>
            <a:r>
              <a:rPr lang="en-US" altLang="en-US">
                <a:solidFill>
                  <a:schemeClr val="tx2"/>
                </a:solidFill>
                <a:latin typeface="Euphemia"/>
              </a:rPr>
              <a:t>.*</a:t>
            </a:r>
            <a:endParaRPr lang="en-US" altLang="en-US" b="0" i="0" u="none" strike="noStrike" cap="none" normalizeH="0" baseline="0">
              <a:ln>
                <a:noFill/>
              </a:ln>
              <a:solidFill>
                <a:schemeClr val="tx2"/>
              </a:solidFill>
              <a:effectLst/>
              <a:latin typeface="Euphemia"/>
            </a:endParaRPr>
          </a:p>
          <a:p>
            <a:pPr marL="0" marR="0" lvl="0" indent="0" defTabSz="914126" rtl="0" eaLnBrk="0" fontAlgn="base" latinLnBrk="0" hangingPunct="0">
              <a:lnSpc>
                <a:spcPct val="150000"/>
              </a:lnSpc>
              <a:spcBef>
                <a:spcPts val="0"/>
              </a:spcBef>
              <a:spcAft>
                <a:spcPts val="0"/>
              </a:spcAft>
              <a:buClrTx/>
              <a:buSzTx/>
              <a:buNone/>
              <a:tabLst/>
            </a:pPr>
            <a:r>
              <a:rPr kumimoji="0" lang="en-US" altLang="en-US" sz="2400" b="1" i="0" u="none" strike="noStrike" cap="none" normalizeH="0" baseline="0">
                <a:ln>
                  <a:noFill/>
                </a:ln>
                <a:solidFill>
                  <a:schemeClr val="tx2"/>
                </a:solidFill>
                <a:effectLst/>
                <a:latin typeface="Euphemia"/>
              </a:rPr>
              <a:t>Leadership Focus:</a:t>
            </a:r>
            <a:endParaRPr lang="en-US" altLang="en-US" sz="2400">
              <a:solidFill>
                <a:schemeClr val="tx2"/>
              </a:solidFill>
              <a:latin typeface="Euphemia"/>
            </a:endParaRPr>
          </a:p>
          <a:p>
            <a:pPr marL="612140" lvl="1" indent="0">
              <a:lnSpc>
                <a:spcPct val="150000"/>
              </a:lnSpc>
              <a:spcBef>
                <a:spcPts val="0"/>
              </a:spcBef>
              <a:spcAft>
                <a:spcPts val="0"/>
              </a:spcAft>
              <a:buFont typeface="Wingdings" pitchFamily="2" charset="2"/>
              <a:buChar char="Ø"/>
            </a:pPr>
            <a:r>
              <a:rPr kumimoji="0" lang="en-US" altLang="en-US" b="0" i="0" u="none" strike="noStrike" cap="none" normalizeH="0" baseline="0">
                <a:ln>
                  <a:noFill/>
                </a:ln>
                <a:solidFill>
                  <a:schemeClr val="tx2"/>
                </a:solidFill>
                <a:effectLst/>
                <a:latin typeface="Euphemia"/>
              </a:rPr>
              <a:t>Provide clear roles, training, and support.</a:t>
            </a:r>
            <a:endParaRPr lang="en-US" altLang="en-US" b="0" i="0" u="none" strike="noStrike" cap="none" normalizeH="0" baseline="0">
              <a:ln>
                <a:noFill/>
              </a:ln>
              <a:solidFill>
                <a:schemeClr val="tx2"/>
              </a:solidFill>
              <a:effectLst/>
              <a:latin typeface="Euphemia"/>
            </a:endParaRPr>
          </a:p>
          <a:p>
            <a:pPr marL="612140" lvl="1" indent="0">
              <a:lnSpc>
                <a:spcPct val="150000"/>
              </a:lnSpc>
              <a:spcBef>
                <a:spcPts val="0"/>
              </a:spcBef>
              <a:spcAft>
                <a:spcPts val="0"/>
              </a:spcAft>
              <a:buFont typeface="Wingdings" pitchFamily="2" charset="2"/>
              <a:buChar char="Ø"/>
            </a:pPr>
            <a:r>
              <a:rPr kumimoji="0" lang="en-US" altLang="en-US" b="0" i="0" u="none" strike="noStrike" cap="none" normalizeH="0" baseline="0">
                <a:ln>
                  <a:noFill/>
                </a:ln>
                <a:solidFill>
                  <a:schemeClr val="tx2"/>
                </a:solidFill>
                <a:effectLst/>
                <a:latin typeface="Euphemia"/>
              </a:rPr>
              <a:t>Recognize contributions and foster team spirit.</a:t>
            </a:r>
            <a:endParaRPr lang="en-US" altLang="en-US" b="0" i="0" u="none" strike="noStrike" cap="none" normalizeH="0" baseline="0">
              <a:ln>
                <a:noFill/>
              </a:ln>
              <a:solidFill>
                <a:schemeClr val="tx2"/>
              </a:solidFill>
              <a:effectLst/>
              <a:latin typeface="Euphemia"/>
            </a:endParaRPr>
          </a:p>
        </p:txBody>
      </p:sp>
      <p:sp>
        <p:nvSpPr>
          <p:cNvPr id="6" name="Rectangle 3">
            <a:extLst>
              <a:ext uri="{FF2B5EF4-FFF2-40B4-BE49-F238E27FC236}">
                <a16:creationId xmlns:a16="http://schemas.microsoft.com/office/drawing/2014/main" id="{BBF029B2-0C2D-8642-F5ED-656AD352413D}"/>
              </a:ext>
            </a:extLst>
          </p:cNvPr>
          <p:cNvSpPr>
            <a:spLocks noGrp="1" noChangeArrowheads="1"/>
          </p:cNvSpPr>
          <p:nvPr>
            <p:ph type="title"/>
          </p:nvPr>
        </p:nvSpPr>
        <p:spPr bwMode="auto">
          <a:xfrm>
            <a:off x="780112" y="152084"/>
            <a:ext cx="10628668" cy="523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3: Climbing with Purpose – </a:t>
            </a:r>
            <a:r>
              <a:rPr kumimoji="0" lang="en-US" altLang="en-US" sz="2700" b="1" i="1" u="none" strike="noStrike" cap="none" normalizeH="0" baseline="0">
                <a:ln>
                  <a:noFill/>
                </a:ln>
                <a:solidFill>
                  <a:srgbClr val="000000"/>
                </a:solidFill>
                <a:effectLst/>
                <a:latin typeface="Euphemia"/>
              </a:rPr>
              <a:t>Building Strength </a:t>
            </a:r>
            <a:r>
              <a:rPr lang="en-US" altLang="en-US" sz="2700" b="1" i="1">
                <a:solidFill>
                  <a:srgbClr val="000000"/>
                </a:solidFill>
                <a:latin typeface="Euphemia"/>
              </a:rPr>
              <a:t>through</a:t>
            </a:r>
            <a:r>
              <a:rPr kumimoji="0" lang="en-US" altLang="en-US" sz="2700" b="1" i="1" u="none" strike="noStrike" cap="none" normalizeH="0" baseline="0">
                <a:ln>
                  <a:noFill/>
                </a:ln>
                <a:solidFill>
                  <a:srgbClr val="000000"/>
                </a:solidFill>
                <a:effectLst/>
                <a:latin typeface="Euphemia"/>
              </a:rPr>
              <a:t> Action</a:t>
            </a:r>
            <a:endParaRPr lang="en-US" altLang="en-US" sz="2700" b="1" i="0" u="none" strike="noStrike" cap="none" normalizeH="0" baseline="0">
              <a:ln>
                <a:noFill/>
              </a:ln>
              <a:solidFill>
                <a:schemeClr val="tx1"/>
              </a:solidFill>
              <a:effectLst/>
              <a:latin typeface="Euphemia"/>
            </a:endParaRPr>
          </a:p>
        </p:txBody>
      </p:sp>
    </p:spTree>
    <p:extLst>
      <p:ext uri="{BB962C8B-B14F-4D97-AF65-F5344CB8AC3E}">
        <p14:creationId xmlns:p14="http://schemas.microsoft.com/office/powerpoint/2010/main" val="2212208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74F967-41A7-94AD-F46A-7CABC9D395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229DB8-647C-B9F0-6FAC-FCF014039D28}"/>
              </a:ext>
            </a:extLst>
          </p:cNvPr>
          <p:cNvSpPr>
            <a:spLocks noGrp="1" noChangeArrowheads="1"/>
          </p:cNvSpPr>
          <p:nvPr>
            <p:ph type="title"/>
          </p:nvPr>
        </p:nvSpPr>
        <p:spPr bwMode="auto">
          <a:xfrm>
            <a:off x="743944" y="141407"/>
            <a:ext cx="11164469" cy="515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4: Standing Steady – </a:t>
            </a:r>
            <a:r>
              <a:rPr kumimoji="0" lang="en-US" altLang="en-US" sz="2700" b="1" i="1" u="none" strike="noStrike" cap="none" normalizeH="0" baseline="0">
                <a:ln>
                  <a:noFill/>
                </a:ln>
                <a:solidFill>
                  <a:srgbClr val="000000"/>
                </a:solidFill>
                <a:effectLst/>
                <a:latin typeface="Euphemia"/>
              </a:rPr>
              <a:t>Holding Space for Collective Voice</a:t>
            </a:r>
            <a:endParaRPr lang="en-US" altLang="en-US" sz="2700" b="1" i="0" u="none" strike="noStrike" cap="none" normalizeH="0" baseline="0">
              <a:ln>
                <a:noFill/>
              </a:ln>
              <a:solidFill>
                <a:schemeClr val="tx1"/>
              </a:solidFill>
              <a:effectLst/>
              <a:latin typeface="Euphemia"/>
            </a:endParaRPr>
          </a:p>
        </p:txBody>
      </p:sp>
      <p:sp>
        <p:nvSpPr>
          <p:cNvPr id="3" name="Content Placeholder 2">
            <a:extLst>
              <a:ext uri="{FF2B5EF4-FFF2-40B4-BE49-F238E27FC236}">
                <a16:creationId xmlns:a16="http://schemas.microsoft.com/office/drawing/2014/main" id="{EC700C59-84EE-E1F3-9B30-98CF26B158CC}"/>
              </a:ext>
            </a:extLst>
          </p:cNvPr>
          <p:cNvSpPr>
            <a:spLocks noGrp="1" noChangeArrowheads="1"/>
          </p:cNvSpPr>
          <p:nvPr>
            <p:ph idx="1"/>
          </p:nvPr>
        </p:nvSpPr>
        <p:spPr bwMode="auto">
          <a:xfrm>
            <a:off x="837981" y="745207"/>
            <a:ext cx="10384332" cy="500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lnSpc>
                <a:spcPct val="150000"/>
              </a:lnSpc>
              <a:buFontTx/>
              <a:buNone/>
            </a:pPr>
            <a:r>
              <a:rPr lang="en-US" altLang="en-US" sz="2400" b="1">
                <a:solidFill>
                  <a:srgbClr val="000000"/>
                </a:solidFill>
                <a:latin typeface="Euphemia"/>
              </a:rPr>
              <a:t>Objective:</a:t>
            </a:r>
            <a:r>
              <a:rPr lang="en-US" altLang="en-US" sz="2400">
                <a:solidFill>
                  <a:srgbClr val="000000"/>
                </a:solidFill>
                <a:latin typeface="Euphemia"/>
              </a:rPr>
              <a:t> Cultivate consistent, reliable contributors.</a:t>
            </a:r>
            <a:endParaRPr lang="en-US" altLang="en-US" sz="2400">
              <a:solidFill>
                <a:srgbClr val="465562"/>
              </a:solidFill>
              <a:latin typeface="Euphemia"/>
            </a:endParaRPr>
          </a:p>
          <a:p>
            <a:pPr marL="0" indent="0" defTabSz="914126">
              <a:lnSpc>
                <a:spcPct val="150000"/>
              </a:lnSpc>
              <a:buFontTx/>
              <a:buNone/>
            </a:pPr>
            <a:r>
              <a:rPr lang="en-US" altLang="en-US" sz="2400" b="1">
                <a:solidFill>
                  <a:srgbClr val="000000"/>
                </a:solidFill>
                <a:latin typeface="Euphemia"/>
              </a:rPr>
              <a:t>Tactics:</a:t>
            </a:r>
            <a:endParaRPr lang="en-US" altLang="en-US" sz="2400">
              <a:solidFill>
                <a:srgbClr val="465562"/>
              </a:solidFill>
              <a:latin typeface="Euphemia"/>
            </a:endParaRPr>
          </a:p>
          <a:p>
            <a:pPr marL="456565" lvl="1" indent="0" defTabSz="914126">
              <a:lnSpc>
                <a:spcPct val="150000"/>
              </a:lnSpc>
              <a:buFontTx/>
              <a:buChar char="•"/>
            </a:pPr>
            <a:r>
              <a:rPr lang="en-US" altLang="en-US">
                <a:solidFill>
                  <a:srgbClr val="000000"/>
                </a:solidFill>
                <a:latin typeface="Euphemia"/>
              </a:rPr>
              <a:t>Invite members to take on formal roles (e.g., site coordinator, committee lead).*</a:t>
            </a:r>
            <a:endParaRPr lang="en-US">
              <a:cs typeface="Arial"/>
            </a:endParaRPr>
          </a:p>
          <a:p>
            <a:pPr marL="456565" lvl="1" indent="0" defTabSz="914126">
              <a:lnSpc>
                <a:spcPct val="150000"/>
              </a:lnSpc>
              <a:buFontTx/>
              <a:buChar char="•"/>
            </a:pPr>
            <a:r>
              <a:rPr lang="en-US" altLang="en-US">
                <a:solidFill>
                  <a:srgbClr val="000000"/>
                </a:solidFill>
                <a:latin typeface="Euphemia"/>
              </a:rPr>
              <a:t>Offer leadership development workshops.*</a:t>
            </a:r>
            <a:endParaRPr lang="en-US">
              <a:cs typeface="Arial"/>
            </a:endParaRPr>
          </a:p>
          <a:p>
            <a:pPr marL="456565" lvl="1" indent="0" defTabSz="914126">
              <a:lnSpc>
                <a:spcPct val="150000"/>
              </a:lnSpc>
              <a:buFontTx/>
              <a:buChar char="•"/>
            </a:pPr>
            <a:r>
              <a:rPr lang="en-US" altLang="en-US">
                <a:solidFill>
                  <a:srgbClr val="000000"/>
                </a:solidFill>
                <a:latin typeface="Euphemia"/>
              </a:rPr>
              <a:t>Engage committed members in strategic planning or negotiations.*</a:t>
            </a:r>
            <a:endParaRPr lang="en-US">
              <a:cs typeface="Arial"/>
            </a:endParaRPr>
          </a:p>
          <a:p>
            <a:pPr marL="0" indent="0" defTabSz="914126">
              <a:lnSpc>
                <a:spcPct val="150000"/>
              </a:lnSpc>
              <a:buNone/>
            </a:pPr>
            <a:r>
              <a:rPr lang="en-US" altLang="en-US" sz="2400" b="1">
                <a:solidFill>
                  <a:srgbClr val="000000"/>
                </a:solidFill>
                <a:latin typeface="Euphemia"/>
              </a:rPr>
              <a:t>Leadership Focus:</a:t>
            </a:r>
            <a:endParaRPr lang="en-US" altLang="en-US" sz="2400">
              <a:solidFill>
                <a:srgbClr val="000000"/>
              </a:solidFill>
              <a:latin typeface="Euphemia"/>
            </a:endParaRPr>
          </a:p>
          <a:p>
            <a:pPr marL="612140" lvl="1" indent="-246380" defTabSz="914126">
              <a:lnSpc>
                <a:spcPct val="150000"/>
              </a:lnSpc>
              <a:buFont typeface="Wingdings" pitchFamily="2" charset="2"/>
              <a:buChar char="Ø"/>
            </a:pPr>
            <a:r>
              <a:rPr lang="en-US" altLang="en-US">
                <a:solidFill>
                  <a:srgbClr val="000000"/>
                </a:solidFill>
                <a:latin typeface="Euphemia"/>
              </a:rPr>
              <a:t>Build trust through transparency and shared decision-making.</a:t>
            </a:r>
            <a:endParaRPr lang="en-US">
              <a:cs typeface="Arial"/>
            </a:endParaRPr>
          </a:p>
          <a:p>
            <a:pPr marL="612140" lvl="1" indent="-246380" defTabSz="914126">
              <a:lnSpc>
                <a:spcPct val="150000"/>
              </a:lnSpc>
              <a:buFont typeface="Wingdings" pitchFamily="2" charset="2"/>
              <a:buChar char="Ø"/>
            </a:pPr>
            <a:r>
              <a:rPr lang="en-US" altLang="en-US">
                <a:solidFill>
                  <a:srgbClr val="000000"/>
                </a:solidFill>
                <a:latin typeface="Euphemia"/>
              </a:rPr>
              <a:t>Create pathways for growth and mentorship.</a:t>
            </a:r>
            <a:endParaRPr lang="en-US" altLang="en-US">
              <a:latin typeface="Euphemia"/>
            </a:endParaRPr>
          </a:p>
        </p:txBody>
      </p:sp>
    </p:spTree>
    <p:extLst>
      <p:ext uri="{BB962C8B-B14F-4D97-AF65-F5344CB8AC3E}">
        <p14:creationId xmlns:p14="http://schemas.microsoft.com/office/powerpoint/2010/main" val="687413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7D8389-A5A7-8A9E-12FA-3F0369632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31E75-BDD7-B960-1E20-54434CBFCCCE}"/>
              </a:ext>
            </a:extLst>
          </p:cNvPr>
          <p:cNvSpPr>
            <a:spLocks noGrp="1" noChangeArrowheads="1"/>
          </p:cNvSpPr>
          <p:nvPr>
            <p:ph type="title"/>
          </p:nvPr>
        </p:nvSpPr>
        <p:spPr bwMode="auto">
          <a:xfrm>
            <a:off x="584802" y="94614"/>
            <a:ext cx="11354486" cy="507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5: Reaching the Top – </a:t>
            </a:r>
            <a:r>
              <a:rPr kumimoji="0" lang="en-US" altLang="en-US" sz="2700" b="1" i="1" u="none" strike="noStrike" cap="none" normalizeH="0" baseline="0">
                <a:ln>
                  <a:noFill/>
                </a:ln>
                <a:solidFill>
                  <a:srgbClr val="000000"/>
                </a:solidFill>
                <a:effectLst/>
                <a:latin typeface="Euphemia"/>
              </a:rPr>
              <a:t>Creating Opportunities for Others to Climb</a:t>
            </a:r>
            <a:endParaRPr lang="en-US" altLang="en-US" sz="2700" b="1" i="0" u="none" strike="noStrike" cap="none" normalizeH="0" baseline="0">
              <a:ln>
                <a:noFill/>
              </a:ln>
              <a:solidFill>
                <a:schemeClr val="tx1"/>
              </a:solidFill>
              <a:effectLst/>
              <a:latin typeface="Euphemia"/>
            </a:endParaRPr>
          </a:p>
        </p:txBody>
      </p:sp>
      <p:sp>
        <p:nvSpPr>
          <p:cNvPr id="4" name="Content Placeholder 3">
            <a:extLst>
              <a:ext uri="{FF2B5EF4-FFF2-40B4-BE49-F238E27FC236}">
                <a16:creationId xmlns:a16="http://schemas.microsoft.com/office/drawing/2014/main" id="{E9383320-FBE6-0CC3-BFA0-8376C94036F6}"/>
              </a:ext>
            </a:extLst>
          </p:cNvPr>
          <p:cNvSpPr>
            <a:spLocks noGrp="1" noChangeArrowheads="1"/>
          </p:cNvSpPr>
          <p:nvPr>
            <p:ph idx="1"/>
          </p:nvPr>
        </p:nvSpPr>
        <p:spPr bwMode="auto">
          <a:xfrm>
            <a:off x="924787" y="926135"/>
            <a:ext cx="10128358" cy="500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lnSpc>
                <a:spcPct val="150000"/>
              </a:lnSpc>
              <a:buNone/>
            </a:pPr>
            <a:r>
              <a:rPr kumimoji="0" lang="en-US" altLang="en-US" sz="2400" b="1" i="0" u="none" strike="noStrike" cap="none" normalizeH="0" baseline="0">
                <a:ln>
                  <a:noFill/>
                </a:ln>
                <a:solidFill>
                  <a:srgbClr val="000000"/>
                </a:solidFill>
                <a:effectLst/>
                <a:latin typeface="Euphemia"/>
              </a:rPr>
              <a:t>Objective:</a:t>
            </a:r>
            <a:r>
              <a:rPr kumimoji="0" lang="en-US" altLang="en-US" sz="2400" b="0" i="0" u="none" strike="noStrike" cap="none" normalizeH="0" baseline="0">
                <a:ln>
                  <a:noFill/>
                </a:ln>
                <a:solidFill>
                  <a:srgbClr val="000000"/>
                </a:solidFill>
                <a:effectLst/>
                <a:latin typeface="Euphemia"/>
              </a:rPr>
              <a:t> </a:t>
            </a:r>
            <a:r>
              <a:rPr lang="en-US" altLang="en-US" sz="2400">
                <a:solidFill>
                  <a:srgbClr val="000000"/>
                </a:solidFill>
                <a:latin typeface="Euphemia"/>
              </a:rPr>
              <a:t>Enable members</a:t>
            </a:r>
            <a:r>
              <a:rPr kumimoji="0" lang="en-US" altLang="en-US" sz="2400" b="0" i="0" u="none" strike="noStrike" cap="none" normalizeH="0" baseline="0">
                <a:ln>
                  <a:noFill/>
                </a:ln>
                <a:solidFill>
                  <a:srgbClr val="000000"/>
                </a:solidFill>
                <a:effectLst/>
                <a:latin typeface="Euphemia"/>
              </a:rPr>
              <a:t> to lead, organize, and inspire others.</a:t>
            </a:r>
            <a:endParaRPr lang="en-US" altLang="en-US" sz="2400" b="0" i="0" u="none" strike="noStrike" cap="none" normalizeH="0" baseline="0">
              <a:ln>
                <a:noFill/>
              </a:ln>
              <a:effectLst/>
              <a:latin typeface="Euphemia"/>
            </a:endParaRPr>
          </a:p>
          <a:p>
            <a:pPr marL="0" marR="0" lvl="0" indent="0" algn="l" defTabSz="914126"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Euphemia"/>
              </a:rPr>
              <a:t>Tactics:</a:t>
            </a:r>
            <a:endParaRPr lang="en-US" altLang="en-US" sz="2400" b="0" i="0" u="none" strike="noStrike" cap="none" normalizeH="0" baseline="0">
              <a:ln>
                <a:noFill/>
              </a:ln>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Support members in organizing their own events or initiatives.</a:t>
            </a:r>
            <a:endParaRPr lang="en-US" altLang="en-US" b="0" i="0" u="none" strike="noStrike" cap="none" normalizeH="0" baseline="0">
              <a:ln>
                <a:noFill/>
              </a:ln>
              <a:solidFill>
                <a:srgbClr val="000000"/>
              </a:solidFill>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Encourage representation at regional or statewide union gatherings.</a:t>
            </a:r>
            <a:endParaRPr lang="en-US" altLang="en-US" b="0" i="0" u="none" strike="noStrike" cap="none" normalizeH="0" baseline="0">
              <a:ln>
                <a:noFill/>
              </a:ln>
              <a:solidFill>
                <a:srgbClr val="000000"/>
              </a:solidFill>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Develop a leadership pipeline with coaching and peer support.</a:t>
            </a:r>
            <a:endParaRPr lang="en-US" altLang="en-US" b="0" i="0" u="none" strike="noStrike" cap="none" normalizeH="0" baseline="0">
              <a:ln>
                <a:noFill/>
              </a:ln>
              <a:solidFill>
                <a:srgbClr val="000000"/>
              </a:solidFill>
              <a:effectLst/>
              <a:latin typeface="Euphemia"/>
            </a:endParaRPr>
          </a:p>
          <a:p>
            <a:pPr marL="0" indent="0">
              <a:lnSpc>
                <a:spcPct val="150000"/>
              </a:lnSpc>
              <a:buNone/>
            </a:pPr>
            <a:r>
              <a:rPr kumimoji="0" lang="en-US" altLang="en-US" sz="2400" b="1" i="0" u="none" strike="noStrike" cap="none" normalizeH="0" baseline="0">
                <a:ln>
                  <a:noFill/>
                </a:ln>
                <a:solidFill>
                  <a:srgbClr val="000000"/>
                </a:solidFill>
                <a:effectLst/>
                <a:latin typeface="Euphemia"/>
              </a:rPr>
              <a:t>Leadership Focus:</a:t>
            </a:r>
            <a:endParaRPr lang="en-US" altLang="en-US" sz="2400">
              <a:solidFill>
                <a:srgbClr val="000000"/>
              </a:solidFill>
              <a:latin typeface="Euphemia"/>
            </a:endParaRPr>
          </a:p>
          <a:p>
            <a:pPr marL="612140" lvl="1" indent="-246380">
              <a:lnSpc>
                <a:spcPct val="150000"/>
              </a:lnSpc>
              <a:buFont typeface="Wingdings" pitchFamily="2" charset="2"/>
              <a:buChar char="Ø"/>
            </a:pPr>
            <a:r>
              <a:rPr kumimoji="0" lang="en-US" altLang="en-US" b="0" i="0" u="none" strike="noStrike" cap="none" normalizeH="0" baseline="0">
                <a:ln>
                  <a:noFill/>
                </a:ln>
                <a:solidFill>
                  <a:srgbClr val="000000"/>
                </a:solidFill>
                <a:effectLst/>
                <a:latin typeface="Euphemia"/>
              </a:rPr>
              <a:t>Shift from directing to </a:t>
            </a:r>
            <a:r>
              <a:rPr lang="en-US" altLang="en-US">
                <a:solidFill>
                  <a:srgbClr val="000000"/>
                </a:solidFill>
                <a:latin typeface="Euphemia"/>
              </a:rPr>
              <a:t>enabling</a:t>
            </a:r>
            <a:r>
              <a:rPr kumimoji="0" lang="en-US" altLang="en-US" b="0" i="0" u="none" strike="noStrike" cap="none" normalizeH="0" baseline="0">
                <a:ln>
                  <a:noFill/>
                </a:ln>
                <a:solidFill>
                  <a:srgbClr val="000000"/>
                </a:solidFill>
                <a:effectLst/>
                <a:latin typeface="Euphemia"/>
              </a:rPr>
              <a:t>.</a:t>
            </a:r>
            <a:endParaRPr lang="en-US" altLang="en-US" b="0" i="0" u="none" strike="noStrike" cap="none" normalizeH="0" baseline="0">
              <a:ln>
                <a:noFill/>
              </a:ln>
              <a:solidFill>
                <a:srgbClr val="000000"/>
              </a:solidFill>
              <a:effectLst/>
              <a:latin typeface="Euphemia"/>
            </a:endParaRPr>
          </a:p>
          <a:p>
            <a:pPr marL="612140" lvl="1" indent="-246380">
              <a:lnSpc>
                <a:spcPct val="150000"/>
              </a:lnSpc>
              <a:buFont typeface="Wingdings" pitchFamily="2" charset="2"/>
              <a:buChar char="Ø"/>
            </a:pPr>
            <a:r>
              <a:rPr kumimoji="0" lang="en-US" altLang="en-US" b="0" i="0" u="none" strike="noStrike" cap="none" normalizeH="0" baseline="0">
                <a:ln>
                  <a:noFill/>
                </a:ln>
                <a:solidFill>
                  <a:srgbClr val="000000"/>
                </a:solidFill>
                <a:effectLst/>
                <a:latin typeface="Euphemia"/>
              </a:rPr>
              <a:t>Celebrate leadership as a collective legacy.</a:t>
            </a:r>
            <a:endParaRPr lang="en-US" altLang="en-US" b="0" i="0" u="none" strike="noStrike" cap="none" normalizeH="0" baseline="0">
              <a:ln>
                <a:noFill/>
              </a:ln>
              <a:effectLst/>
              <a:latin typeface="Euphemia"/>
            </a:endParaRPr>
          </a:p>
        </p:txBody>
      </p:sp>
    </p:spTree>
    <p:extLst>
      <p:ext uri="{BB962C8B-B14F-4D97-AF65-F5344CB8AC3E}">
        <p14:creationId xmlns:p14="http://schemas.microsoft.com/office/powerpoint/2010/main" val="2398379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C29F7AB1-E610-2CFA-F740-3F75A6F79B1E}"/>
              </a:ext>
            </a:extLst>
          </p:cNvPr>
          <p:cNvSpPr>
            <a:spLocks noGrp="1"/>
          </p:cNvSpPr>
          <p:nvPr>
            <p:ph type="title"/>
          </p:nvPr>
        </p:nvSpPr>
        <p:spPr>
          <a:xfrm>
            <a:off x="638715" y="639920"/>
            <a:ext cx="4016191" cy="3572585"/>
          </a:xfrm>
          <a:prstGeom prst="ellipse">
            <a:avLst/>
          </a:prstGeom>
        </p:spPr>
        <p:txBody>
          <a:bodyPr vert="horz" lIns="91416" tIns="45708" rIns="91416" bIns="45708" rtlCol="0" anchor="b">
            <a:normAutofit/>
          </a:bodyPr>
          <a:lstStyle/>
          <a:p>
            <a:r>
              <a:rPr lang="en-US" sz="5050" kern="1200">
                <a:solidFill>
                  <a:schemeClr val="tx2"/>
                </a:solidFill>
                <a:latin typeface="+mj-lt"/>
                <a:ea typeface="+mj-ea"/>
                <a:cs typeface="+mj-cs"/>
              </a:rPr>
              <a:t>Let’s Practice!</a:t>
            </a:r>
            <a:br>
              <a:rPr lang="en-US" sz="5050">
                <a:solidFill>
                  <a:schemeClr val="tx2"/>
                </a:solidFill>
              </a:rPr>
            </a:br>
            <a:r>
              <a:rPr lang="en-US" sz="5050">
                <a:solidFill>
                  <a:schemeClr val="tx2"/>
                </a:solidFill>
              </a:rPr>
              <a:t>P. 106</a:t>
            </a:r>
            <a:endParaRPr lang="en-US" sz="5050" kern="1200">
              <a:solidFill>
                <a:schemeClr val="tx2"/>
              </a:solidFill>
              <a:latin typeface="+mj-lt"/>
            </a:endParaRPr>
          </a:p>
        </p:txBody>
      </p:sp>
      <p:pic>
        <p:nvPicPr>
          <p:cNvPr id="39" name="Content Placeholder 38">
            <a:extLst>
              <a:ext uri="{FF2B5EF4-FFF2-40B4-BE49-F238E27FC236}">
                <a16:creationId xmlns:a16="http://schemas.microsoft.com/office/drawing/2014/main" id="{863EF871-A719-88D9-7A5A-AE6899F2D0B4}"/>
              </a:ext>
            </a:extLst>
          </p:cNvPr>
          <p:cNvPicPr>
            <a:picLocks noGrp="1" noChangeAspect="1"/>
          </p:cNvPicPr>
          <p:nvPr>
            <p:ph idx="1"/>
          </p:nvPr>
        </p:nvPicPr>
        <p:blipFill rotWithShape="1">
          <a:blip r:embed="rId2"/>
          <a:srcRect l="16568" t="13123" r="15410" b="19338"/>
          <a:stretch>
            <a:fillRect/>
          </a:stretch>
        </p:blipFill>
        <p:spPr>
          <a:xfrm>
            <a:off x="4093264" y="309839"/>
            <a:ext cx="7772557" cy="5791021"/>
          </a:xfrm>
          <a:prstGeom prst="rect">
            <a:avLst/>
          </a:prstGeom>
        </p:spPr>
      </p:pic>
    </p:spTree>
    <p:extLst>
      <p:ext uri="{BB962C8B-B14F-4D97-AF65-F5344CB8AC3E}">
        <p14:creationId xmlns:p14="http://schemas.microsoft.com/office/powerpoint/2010/main" val="393561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1511-EAE4-E9F3-E480-75800ED6D28F}"/>
              </a:ext>
            </a:extLst>
          </p:cNvPr>
          <p:cNvSpPr>
            <a:spLocks noGrp="1"/>
          </p:cNvSpPr>
          <p:nvPr>
            <p:ph type="title"/>
          </p:nvPr>
        </p:nvSpPr>
        <p:spPr>
          <a:xfrm>
            <a:off x="639913" y="2674708"/>
            <a:ext cx="6691084" cy="1537797"/>
          </a:xfrm>
        </p:spPr>
        <p:txBody>
          <a:bodyPr vert="horz" lIns="91416" tIns="45708" rIns="91416" bIns="45708" rtlCol="0" anchor="b">
            <a:normAutofit/>
          </a:bodyPr>
          <a:lstStyle/>
          <a:p>
            <a:r>
              <a:rPr lang="en-US" sz="6550" kern="1200">
                <a:solidFill>
                  <a:schemeClr val="tx2"/>
                </a:solidFill>
                <a:latin typeface="+mj-lt"/>
                <a:ea typeface="+mj-ea"/>
                <a:cs typeface="+mj-cs"/>
              </a:rPr>
              <a:t>Share Out!</a:t>
            </a:r>
            <a:endParaRPr lang="en-US" sz="6550" kern="1200">
              <a:solidFill>
                <a:schemeClr val="tx2"/>
              </a:solidFill>
              <a:latin typeface="+mj-lt"/>
            </a:endParaRPr>
          </a:p>
        </p:txBody>
      </p:sp>
      <p:pic>
        <p:nvPicPr>
          <p:cNvPr id="6" name="Graphic 5" descr="Minimize">
            <a:extLst>
              <a:ext uri="{FF2B5EF4-FFF2-40B4-BE49-F238E27FC236}">
                <a16:creationId xmlns:a16="http://schemas.microsoft.com/office/drawing/2014/main" id="{DAAC1370-B1FE-4E6E-931E-F4B8076974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779517" y="1267642"/>
            <a:ext cx="4086304" cy="4086304"/>
          </a:xfrm>
          <a:prstGeom prst="rect">
            <a:avLst/>
          </a:prstGeom>
        </p:spPr>
      </p:pic>
    </p:spTree>
    <p:extLst>
      <p:ext uri="{BB962C8B-B14F-4D97-AF65-F5344CB8AC3E}">
        <p14:creationId xmlns:p14="http://schemas.microsoft.com/office/powerpoint/2010/main" val="976279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C634F-5B25-CBDE-E4CA-30ACEEFECB95}"/>
              </a:ext>
            </a:extLst>
          </p:cNvPr>
          <p:cNvSpPr>
            <a:spLocks noGrp="1"/>
          </p:cNvSpPr>
          <p:nvPr>
            <p:ph type="title"/>
          </p:nvPr>
        </p:nvSpPr>
        <p:spPr>
          <a:xfrm>
            <a:off x="1105855" y="172888"/>
            <a:ext cx="3882460" cy="822265"/>
          </a:xfrm>
        </p:spPr>
        <p:txBody>
          <a:bodyPr anchor="t">
            <a:normAutofit/>
          </a:bodyPr>
          <a:lstStyle/>
          <a:p>
            <a:r>
              <a:rPr lang="en-US" sz="4950">
                <a:solidFill>
                  <a:schemeClr val="tx2"/>
                </a:solidFill>
              </a:rPr>
              <a:t>Debrief</a:t>
            </a:r>
          </a:p>
        </p:txBody>
      </p:sp>
      <p:sp>
        <p:nvSpPr>
          <p:cNvPr id="3" name="Content Placeholder 2">
            <a:extLst>
              <a:ext uri="{FF2B5EF4-FFF2-40B4-BE49-F238E27FC236}">
                <a16:creationId xmlns:a16="http://schemas.microsoft.com/office/drawing/2014/main" id="{4478060F-DE4C-9413-AE97-C8184C9BBB9F}"/>
              </a:ext>
            </a:extLst>
          </p:cNvPr>
          <p:cNvSpPr>
            <a:spLocks noGrp="1"/>
          </p:cNvSpPr>
          <p:nvPr>
            <p:ph idx="1"/>
          </p:nvPr>
        </p:nvSpPr>
        <p:spPr>
          <a:xfrm>
            <a:off x="827648" y="995632"/>
            <a:ext cx="8323949" cy="4512678"/>
          </a:xfrm>
        </p:spPr>
        <p:txBody>
          <a:bodyPr vert="horz" lIns="91440" tIns="45720" rIns="91440" bIns="45720" rtlCol="0" anchor="t">
            <a:noAutofit/>
          </a:bodyPr>
          <a:lstStyle/>
          <a:p>
            <a:pPr marL="246380" indent="-246380">
              <a:lnSpc>
                <a:spcPct val="150000"/>
              </a:lnSpc>
            </a:pPr>
            <a:r>
              <a:rPr lang="en-US" sz="2400" i="0">
                <a:solidFill>
                  <a:schemeClr val="tx2"/>
                </a:solidFill>
                <a:effectLst/>
                <a:latin typeface="Euphemia"/>
                <a:cs typeface="Arial"/>
              </a:rPr>
              <a:t>What ideas or perspectives shifted as your group built the ladder?</a:t>
            </a:r>
            <a:endParaRPr lang="en-US" sz="2400">
              <a:solidFill>
                <a:schemeClr val="tx2"/>
              </a:solidFill>
              <a:effectLst/>
              <a:latin typeface="Euphemia"/>
              <a:cs typeface="Arial"/>
            </a:endParaRPr>
          </a:p>
          <a:p>
            <a:pPr marL="246380" indent="-246380">
              <a:lnSpc>
                <a:spcPct val="150000"/>
              </a:lnSpc>
            </a:pPr>
            <a:r>
              <a:rPr lang="en-US" sz="2400" i="0">
                <a:solidFill>
                  <a:schemeClr val="tx2"/>
                </a:solidFill>
                <a:effectLst/>
                <a:latin typeface="Euphemia"/>
                <a:cs typeface="Arial"/>
              </a:rPr>
              <a:t>Which stage did you see a strong potential for impact?</a:t>
            </a:r>
            <a:endParaRPr lang="en-US" sz="2400">
              <a:solidFill>
                <a:schemeClr val="tx2"/>
              </a:solidFill>
              <a:effectLst/>
              <a:latin typeface="Euphemia"/>
              <a:cs typeface="Arial"/>
            </a:endParaRPr>
          </a:p>
          <a:p>
            <a:pPr marL="246380" indent="-246380">
              <a:lnSpc>
                <a:spcPct val="150000"/>
              </a:lnSpc>
            </a:pPr>
            <a:r>
              <a:rPr lang="en-US" sz="2400" i="0">
                <a:solidFill>
                  <a:schemeClr val="tx2"/>
                </a:solidFill>
                <a:effectLst/>
                <a:latin typeface="Euphemia"/>
                <a:cs typeface="Arial"/>
              </a:rPr>
              <a:t>What strategies felt most effective for supporting and amplifying member voices?</a:t>
            </a:r>
            <a:endParaRPr lang="en-US" sz="2400">
              <a:solidFill>
                <a:schemeClr val="tx2"/>
              </a:solidFill>
              <a:effectLst/>
              <a:latin typeface="Euphemia"/>
              <a:cs typeface="Arial"/>
            </a:endParaRPr>
          </a:p>
          <a:p>
            <a:pPr marL="246380" indent="-246380">
              <a:lnSpc>
                <a:spcPct val="150000"/>
              </a:lnSpc>
            </a:pPr>
            <a:r>
              <a:rPr lang="en-US" sz="2400" i="0">
                <a:solidFill>
                  <a:schemeClr val="tx2"/>
                </a:solidFill>
                <a:effectLst/>
                <a:latin typeface="Euphemia"/>
                <a:cs typeface="Arial"/>
              </a:rPr>
              <a:t>What’s one action you feel ready to take after this session? </a:t>
            </a:r>
          </a:p>
          <a:p>
            <a:pPr marL="246380" indent="-246380">
              <a:lnSpc>
                <a:spcPct val="150000"/>
              </a:lnSpc>
            </a:pPr>
            <a:r>
              <a:rPr lang="en-US" sz="2400" i="0">
                <a:solidFill>
                  <a:schemeClr val="tx2"/>
                </a:solidFill>
                <a:effectLst/>
                <a:latin typeface="Euphemia"/>
                <a:cs typeface="Arial"/>
              </a:rPr>
              <a:t>How can you help others climb the ladder with you?</a:t>
            </a:r>
            <a:endParaRPr lang="en-US" sz="2400">
              <a:solidFill>
                <a:schemeClr val="tx2"/>
              </a:solidFill>
              <a:effectLst/>
              <a:latin typeface="Euphemia"/>
              <a:cs typeface="Arial"/>
            </a:endParaRPr>
          </a:p>
        </p:txBody>
      </p:sp>
      <p:pic>
        <p:nvPicPr>
          <p:cNvPr id="52" name="Graphic 51" descr="Light Bulb and Gear">
            <a:extLst>
              <a:ext uri="{FF2B5EF4-FFF2-40B4-BE49-F238E27FC236}">
                <a16:creationId xmlns:a16="http://schemas.microsoft.com/office/drawing/2014/main" id="{53F8C32B-1986-A5E4-4B49-14D5E02C118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029626" y="1508780"/>
            <a:ext cx="2498218" cy="2498218"/>
          </a:xfrm>
          <a:prstGeom prst="rect">
            <a:avLst/>
          </a:prstGeom>
        </p:spPr>
      </p:pic>
    </p:spTree>
    <p:extLst>
      <p:ext uri="{BB962C8B-B14F-4D97-AF65-F5344CB8AC3E}">
        <p14:creationId xmlns:p14="http://schemas.microsoft.com/office/powerpoint/2010/main" val="3186345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31BA-D745-BBD6-A6A0-11A1709C778A}"/>
              </a:ext>
            </a:extLst>
          </p:cNvPr>
          <p:cNvSpPr>
            <a:spLocks noGrp="1"/>
          </p:cNvSpPr>
          <p:nvPr>
            <p:ph type="title"/>
          </p:nvPr>
        </p:nvSpPr>
        <p:spPr>
          <a:xfrm>
            <a:off x="479269" y="559541"/>
            <a:ext cx="4411907" cy="2655753"/>
          </a:xfrm>
        </p:spPr>
        <p:txBody>
          <a:bodyPr>
            <a:normAutofit fontScale="90000"/>
          </a:bodyPr>
          <a:lstStyle/>
          <a:p>
            <a:r>
              <a:rPr lang="en-US" sz="4950" b="1">
                <a:solidFill>
                  <a:schemeClr val="tx2"/>
                </a:solidFill>
              </a:rPr>
              <a:t>Key Points:</a:t>
            </a:r>
            <a:br>
              <a:rPr lang="en-US" sz="4950" b="1">
                <a:solidFill>
                  <a:schemeClr val="tx2"/>
                </a:solidFill>
              </a:rPr>
            </a:br>
            <a:r>
              <a:rPr lang="en-US" sz="4950" b="1">
                <a:solidFill>
                  <a:schemeClr val="tx2"/>
                </a:solidFill>
              </a:rPr>
              <a:t>Using the Ladder Strategically</a:t>
            </a:r>
            <a:endParaRPr lang="en-US" sz="4950">
              <a:solidFill>
                <a:schemeClr val="tx2"/>
              </a:solidFill>
            </a:endParaRPr>
          </a:p>
        </p:txBody>
      </p:sp>
      <p:graphicFrame>
        <p:nvGraphicFramePr>
          <p:cNvPr id="6" name="Rectangle 1">
            <a:extLst>
              <a:ext uri="{FF2B5EF4-FFF2-40B4-BE49-F238E27FC236}">
                <a16:creationId xmlns:a16="http://schemas.microsoft.com/office/drawing/2014/main" id="{1CFDA3F1-F61C-7DAD-9B77-DE3CB9A1901D}"/>
              </a:ext>
            </a:extLst>
          </p:cNvPr>
          <p:cNvGraphicFramePr>
            <a:graphicFrameLocks noGrp="1"/>
          </p:cNvGraphicFramePr>
          <p:nvPr>
            <p:ph idx="1"/>
            <p:extLst>
              <p:ext uri="{D42A27DB-BD31-4B8C-83A1-F6EECF244321}">
                <p14:modId xmlns:p14="http://schemas.microsoft.com/office/powerpoint/2010/main" val="3624810145"/>
              </p:ext>
            </p:extLst>
          </p:nvPr>
        </p:nvGraphicFramePr>
        <p:xfrm>
          <a:off x="5119920" y="639052"/>
          <a:ext cx="6243639" cy="558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https://strunkaccess.com/wp-content/uploads/2024/09/important-2508600_1280.jpg">
            <a:extLst>
              <a:ext uri="{FF2B5EF4-FFF2-40B4-BE49-F238E27FC236}">
                <a16:creationId xmlns:a16="http://schemas.microsoft.com/office/drawing/2014/main" id="{6A36EE52-8882-7140-4703-D2EF593791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161" y="3211921"/>
            <a:ext cx="4043252" cy="2670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124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881C-B50E-F963-2FBC-9E9A4163C50E}"/>
              </a:ext>
            </a:extLst>
          </p:cNvPr>
          <p:cNvSpPr>
            <a:spLocks noGrp="1"/>
          </p:cNvSpPr>
          <p:nvPr>
            <p:ph type="title"/>
          </p:nvPr>
        </p:nvSpPr>
        <p:spPr/>
        <p:txBody>
          <a:bodyPr/>
          <a:lstStyle/>
          <a:p>
            <a:r>
              <a:rPr lang="en-US">
                <a:cs typeface="Calibri Light"/>
              </a:rPr>
              <a:t>Campaign Planning Team Time</a:t>
            </a:r>
            <a:endParaRPr lang="en-US"/>
          </a:p>
        </p:txBody>
      </p:sp>
      <p:sp>
        <p:nvSpPr>
          <p:cNvPr id="4" name="Text Placeholder 3"/>
          <p:cNvSpPr>
            <a:spLocks noGrp="1"/>
          </p:cNvSpPr>
          <p:nvPr>
            <p:ph type="body" idx="1"/>
          </p:nvPr>
        </p:nvSpPr>
        <p:spPr/>
        <p:txBody>
          <a:bodyPr/>
          <a:lstStyle/>
          <a:p>
            <a:r>
              <a:rPr lang="en-US"/>
              <a:t>Beth &amp; Sonia</a:t>
            </a:r>
          </a:p>
        </p:txBody>
      </p:sp>
    </p:spTree>
    <p:extLst>
      <p:ext uri="{BB962C8B-B14F-4D97-AF65-F5344CB8AC3E}">
        <p14:creationId xmlns:p14="http://schemas.microsoft.com/office/powerpoint/2010/main" val="307887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834" y="4866378"/>
            <a:ext cx="10906232" cy="1057380"/>
          </a:xfrm>
        </p:spPr>
        <p:txBody>
          <a:bodyPr vert="horz" lIns="91416" tIns="45708" rIns="91416" bIns="45708" rtlCol="0" anchor="b">
            <a:normAutofit/>
          </a:bodyPr>
          <a:lstStyle/>
          <a:p>
            <a:r>
              <a:rPr lang="en-US" sz="5998">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280" y="1104971"/>
            <a:ext cx="4116876" cy="3188546"/>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431718" y="1766390"/>
            <a:ext cx="6825615" cy="2783546"/>
          </a:xfrm>
          <a:prstGeom prst="rect">
            <a:avLst/>
          </a:prstGeom>
        </p:spPr>
      </p:pic>
    </p:spTree>
    <p:extLst>
      <p:ext uri="{BB962C8B-B14F-4D97-AF65-F5344CB8AC3E}">
        <p14:creationId xmlns:p14="http://schemas.microsoft.com/office/powerpoint/2010/main" val="379671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0B2F-F6EB-4CAA-A4D4-5942AEDA71D5}"/>
              </a:ext>
            </a:extLst>
          </p:cNvPr>
          <p:cNvSpPr>
            <a:spLocks noGrp="1"/>
          </p:cNvSpPr>
          <p:nvPr>
            <p:ph type="title"/>
          </p:nvPr>
        </p:nvSpPr>
        <p:spPr>
          <a:xfrm>
            <a:off x="768246" y="797718"/>
            <a:ext cx="5766369" cy="5000916"/>
          </a:xfrm>
        </p:spPr>
        <p:txBody>
          <a:bodyPr vert="horz" lIns="91416" tIns="45708" rIns="91416" bIns="45708" rtlCol="0" anchor="b">
            <a:normAutofit/>
          </a:bodyPr>
          <a:lstStyle/>
          <a:p>
            <a:r>
              <a:rPr lang="en-US" sz="5998">
                <a:solidFill>
                  <a:schemeClr val="tx1">
                    <a:lumMod val="85000"/>
                    <a:lumOff val="15000"/>
                  </a:schemeClr>
                </a:solidFill>
              </a:rPr>
              <a:t>Team Presentation and Coaching Time</a:t>
            </a:r>
          </a:p>
        </p:txBody>
      </p:sp>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6944684" y="797718"/>
            <a:ext cx="4913400" cy="5000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43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3EE4-D4E7-CFBB-5B37-D6D996BDC549}"/>
              </a:ext>
            </a:extLst>
          </p:cNvPr>
          <p:cNvSpPr>
            <a:spLocks noGrp="1"/>
          </p:cNvSpPr>
          <p:nvPr>
            <p:ph type="title"/>
          </p:nvPr>
        </p:nvSpPr>
        <p:spPr/>
        <p:txBody>
          <a:bodyPr/>
          <a:lstStyle/>
          <a:p>
            <a:r>
              <a:rPr lang="en-US">
                <a:cs typeface="Calibri Light"/>
              </a:rPr>
              <a:t>Feedback Questions</a:t>
            </a:r>
            <a:endParaRPr lang="en-US"/>
          </a:p>
        </p:txBody>
      </p:sp>
      <p:sp>
        <p:nvSpPr>
          <p:cNvPr id="3" name="Content Placeholder 2">
            <a:extLst>
              <a:ext uri="{FF2B5EF4-FFF2-40B4-BE49-F238E27FC236}">
                <a16:creationId xmlns:a16="http://schemas.microsoft.com/office/drawing/2014/main" id="{8DA60763-4F8A-029C-0A0E-CB9C81E258F1}"/>
              </a:ext>
            </a:extLst>
          </p:cNvPr>
          <p:cNvSpPr>
            <a:spLocks noGrp="1"/>
          </p:cNvSpPr>
          <p:nvPr>
            <p:ph idx="1"/>
          </p:nvPr>
        </p:nvSpPr>
        <p:spPr>
          <a:xfrm>
            <a:off x="565170" y="1430310"/>
            <a:ext cx="11148174" cy="4438149"/>
          </a:xfrm>
        </p:spPr>
        <p:txBody>
          <a:bodyPr vert="horz" lIns="0" tIns="45708" rIns="0" bIns="45708" rtlCol="0" anchor="t">
            <a:noAutofit/>
          </a:bodyPr>
          <a:lstStyle/>
          <a:p>
            <a:pPr>
              <a:buFont typeface="Arial" panose="020F0502020204030204" pitchFamily="34" charset="0"/>
              <a:buChar char="•"/>
            </a:pPr>
            <a:r>
              <a:rPr lang="en-US" sz="3899">
                <a:ea typeface="+mn-lt"/>
                <a:cs typeface="+mn-lt"/>
              </a:rPr>
              <a:t>What specific elements of the plan stood out to you?</a:t>
            </a:r>
            <a:endParaRPr lang="en-US" sz="3899">
              <a:cs typeface="Calibri" panose="020F0502020204030204"/>
            </a:endParaRPr>
          </a:p>
          <a:p>
            <a:pPr>
              <a:buFont typeface="Arial" panose="020F0502020204030204" pitchFamily="34" charset="0"/>
              <a:buChar char="•"/>
            </a:pPr>
            <a:r>
              <a:rPr lang="en-US" sz="3899">
                <a:ea typeface="+mn-lt"/>
                <a:cs typeface="+mn-lt"/>
              </a:rPr>
              <a:t>How did the plan engage others around the values they share?</a:t>
            </a:r>
          </a:p>
          <a:p>
            <a:pPr>
              <a:buFont typeface="Arial" panose="020F0502020204030204" pitchFamily="34" charset="0"/>
              <a:buChar char="•"/>
            </a:pPr>
            <a:r>
              <a:rPr lang="en-US" sz="3899">
                <a:ea typeface="+mn-lt"/>
                <a:cs typeface="+mn-lt"/>
              </a:rPr>
              <a:t>How did the plan address finding and developing leaders to help implement the plan?</a:t>
            </a:r>
          </a:p>
          <a:p>
            <a:pPr>
              <a:buFont typeface="Arial" panose="020F0502020204030204" pitchFamily="34" charset="0"/>
              <a:buChar char="•"/>
            </a:pPr>
            <a:r>
              <a:rPr lang="en-US" sz="3899">
                <a:ea typeface="+mn-lt"/>
                <a:cs typeface="+mn-lt"/>
              </a:rPr>
              <a:t>In what ways does the plan use opportunities to build structure and power?</a:t>
            </a:r>
          </a:p>
          <a:p>
            <a:endParaRPr lang="en-US">
              <a:cs typeface="Calibri"/>
            </a:endParaRPr>
          </a:p>
        </p:txBody>
      </p:sp>
    </p:spTree>
    <p:extLst>
      <p:ext uri="{BB962C8B-B14F-4D97-AF65-F5344CB8AC3E}">
        <p14:creationId xmlns:p14="http://schemas.microsoft.com/office/powerpoint/2010/main" val="182981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C7D-96C9-9FC6-235D-B67151D78834}"/>
              </a:ext>
            </a:extLst>
          </p:cNvPr>
          <p:cNvSpPr>
            <a:spLocks noGrp="1"/>
          </p:cNvSpPr>
          <p:nvPr>
            <p:ph type="title"/>
          </p:nvPr>
        </p:nvSpPr>
        <p:spPr/>
        <p:txBody>
          <a:bodyPr/>
          <a:lstStyle/>
          <a:p>
            <a:r>
              <a:rPr lang="en-US">
                <a:cs typeface="Calibri Light"/>
              </a:rPr>
              <a:t>Ending it Right</a:t>
            </a:r>
            <a:endParaRPr lang="en-US"/>
          </a:p>
        </p:txBody>
      </p:sp>
      <p:sp>
        <p:nvSpPr>
          <p:cNvPr id="4" name="Text Placeholder 3"/>
          <p:cNvSpPr>
            <a:spLocks noGrp="1"/>
          </p:cNvSpPr>
          <p:nvPr>
            <p:ph type="body" idx="1"/>
          </p:nvPr>
        </p:nvSpPr>
        <p:spPr/>
        <p:txBody>
          <a:bodyPr/>
          <a:lstStyle/>
          <a:p>
            <a:r>
              <a:rPr lang="en-US"/>
              <a:t>Ellen</a:t>
            </a:r>
          </a:p>
        </p:txBody>
      </p:sp>
    </p:spTree>
    <p:extLst>
      <p:ext uri="{BB962C8B-B14F-4D97-AF65-F5344CB8AC3E}">
        <p14:creationId xmlns:p14="http://schemas.microsoft.com/office/powerpoint/2010/main" val="327099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F746980-D31E-50D7-9DC4-2B7D9976081F}"/>
              </a:ext>
            </a:extLst>
          </p:cNvPr>
          <p:cNvSpPr>
            <a:spLocks noGrp="1"/>
          </p:cNvSpPr>
          <p:nvPr>
            <p:ph type="title"/>
          </p:nvPr>
        </p:nvSpPr>
        <p:spPr>
          <a:xfrm>
            <a:off x="738152" y="381000"/>
            <a:ext cx="4002941" cy="3052482"/>
          </a:xfrm>
        </p:spPr>
        <p:txBody>
          <a:bodyPr/>
          <a:lstStyle/>
          <a:p>
            <a:r>
              <a:rPr lang="en-US" sz="4000" cap="none"/>
              <a:t>Please share your feedback with us</a:t>
            </a:r>
          </a:p>
        </p:txBody>
      </p:sp>
      <p:pic>
        <p:nvPicPr>
          <p:cNvPr id="5" name="Content Placeholder 4" descr="A qr code on a red background&#10;&#10;AI-generated content may be incorrect.">
            <a:extLst>
              <a:ext uri="{FF2B5EF4-FFF2-40B4-BE49-F238E27FC236}">
                <a16:creationId xmlns:a16="http://schemas.microsoft.com/office/drawing/2014/main" id="{5B074E30-E6DC-D36A-AAB1-32938DE8DD36}"/>
              </a:ext>
            </a:extLst>
          </p:cNvPr>
          <p:cNvPicPr>
            <a:picLocks noGrp="1" noChangeAspect="1"/>
          </p:cNvPicPr>
          <p:nvPr>
            <p:ph idx="1"/>
          </p:nvPr>
        </p:nvPicPr>
        <p:blipFill>
          <a:blip r:embed="rId2"/>
          <a:stretch>
            <a:fillRect/>
          </a:stretch>
        </p:blipFill>
        <p:spPr>
          <a:xfrm>
            <a:off x="5275812" y="387316"/>
            <a:ext cx="6353385" cy="6143938"/>
          </a:xfrm>
          <a:prstGeom prst="rect">
            <a:avLst/>
          </a:prstGeom>
        </p:spPr>
      </p:pic>
    </p:spTree>
    <p:extLst>
      <p:ext uri="{BB962C8B-B14F-4D97-AF65-F5344CB8AC3E}">
        <p14:creationId xmlns:p14="http://schemas.microsoft.com/office/powerpoint/2010/main" val="121876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096291FF-A0C0-FA60-93D3-A2A32AF66653}"/>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2CE94E53-594C-9D87-7D5B-AE4D28EBF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44324593-6149-E9C3-6037-550D35DE220B}"/>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6FB78474-9C2F-2093-0AFE-C304E340A27E}"/>
              </a:ext>
            </a:extLst>
          </p:cNvPr>
          <p:cNvSpPr>
            <a:spLocks noGrp="1"/>
          </p:cNvSpPr>
          <p:nvPr>
            <p:ph type="title"/>
          </p:nvPr>
        </p:nvSpPr>
        <p:spPr>
          <a:xfrm>
            <a:off x="768604" y="106408"/>
            <a:ext cx="11336679" cy="1009682"/>
          </a:xfrm>
        </p:spPr>
        <p:txBody>
          <a:bodyPr>
            <a:normAutofit/>
          </a:bodyPr>
          <a:lstStyle/>
          <a:p>
            <a:r>
              <a:rPr lang="en-US" b="1"/>
              <a:t>Campaign Lab Information and Application</a:t>
            </a:r>
          </a:p>
        </p:txBody>
      </p:sp>
      <p:sp>
        <p:nvSpPr>
          <p:cNvPr id="4" name="TextBox 3">
            <a:extLst>
              <a:ext uri="{FF2B5EF4-FFF2-40B4-BE49-F238E27FC236}">
                <a16:creationId xmlns:a16="http://schemas.microsoft.com/office/drawing/2014/main" id="{193B27B5-C585-0420-B0C5-FF2F998BA939}"/>
              </a:ext>
            </a:extLst>
          </p:cNvPr>
          <p:cNvSpPr txBox="1"/>
          <p:nvPr/>
        </p:nvSpPr>
        <p:spPr>
          <a:xfrm>
            <a:off x="1998581" y="5342684"/>
            <a:ext cx="8205429" cy="116924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377490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3473" y="2199234"/>
            <a:ext cx="6573261" cy="3669224"/>
          </a:xfrm>
        </p:spPr>
        <p:txBody>
          <a:bodyPr vert="horz" lIns="0" tIns="45708" rIns="0" bIns="45708" rtlCol="0" anchor="t">
            <a:normAutofit/>
          </a:bodyPr>
          <a:lstStyle/>
          <a:p>
            <a:r>
              <a:rPr lang="en-US" sz="4399"/>
              <a:t>Choice Networking</a:t>
            </a:r>
          </a:p>
          <a:p>
            <a:r>
              <a:rPr lang="en-US" sz="4399"/>
              <a:t>Housekeeping</a:t>
            </a:r>
          </a:p>
          <a:p>
            <a:endParaRPr lang="en-US">
              <a:ea typeface="Calibri"/>
              <a:cs typeface="Calibri"/>
            </a:endParaRPr>
          </a:p>
          <a:p>
            <a:endParaRPr lang="en-US"/>
          </a:p>
        </p:txBody>
      </p:sp>
    </p:spTree>
    <p:extLst>
      <p:ext uri="{BB962C8B-B14F-4D97-AF65-F5344CB8AC3E}">
        <p14:creationId xmlns:p14="http://schemas.microsoft.com/office/powerpoint/2010/main" val="144855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1734BB-D366-45BA-BFF0-B51D6487F96E}">
  <ds:schemaRefs>
    <ds:schemaRef ds:uri="http://schemas.microsoft.com/sharepoint/v3/contenttype/forms"/>
  </ds:schemaRefs>
</ds:datastoreItem>
</file>

<file path=customXml/itemProps2.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E331E4B-218E-42EE-8881-34BFC459C95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50</Slides>
  <Notes>15</Notes>
  <HiddenSlides>0</HiddenSlide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Math 16x9</vt:lpstr>
      <vt:lpstr>Organizing ESP</vt:lpstr>
      <vt:lpstr>PowerPoint Presentation</vt:lpstr>
      <vt:lpstr>PowerPoint Presentation</vt:lpstr>
      <vt:lpstr>Feedback on Feedback</vt:lpstr>
      <vt:lpstr>Your Words</vt:lpstr>
      <vt:lpstr>Agenda Review - Today</vt:lpstr>
      <vt:lpstr>Community Agreements  p. 2-3</vt:lpstr>
      <vt:lpstr>Campaign Lab Information and Application</vt:lpstr>
      <vt:lpstr>Leaders</vt:lpstr>
      <vt:lpstr>Organizing and Leadership</vt:lpstr>
      <vt:lpstr>PowerPoint Presentation</vt:lpstr>
      <vt:lpstr>What did Seattle do?</vt:lpstr>
      <vt:lpstr>The Blitz, an organizing tool </vt:lpstr>
      <vt:lpstr>PowerPoint Presentation</vt:lpstr>
      <vt:lpstr>Key Points</vt:lpstr>
      <vt:lpstr>Club to Union</vt:lpstr>
      <vt:lpstr>Opportunities for Leadership </vt:lpstr>
      <vt:lpstr>PowerPoint Presentation</vt:lpstr>
      <vt:lpstr>Club or Union? ACTIVITY (In additional participant resources)</vt:lpstr>
      <vt:lpstr>Club or Union Debrief</vt:lpstr>
      <vt:lpstr>Key Ideas</vt:lpstr>
      <vt:lpstr>Building Engaged Leaders</vt:lpstr>
      <vt:lpstr>Building Engaged Leaders</vt:lpstr>
      <vt:lpstr>Conditions of Motivational Task Design </vt:lpstr>
      <vt:lpstr>PowerPoint Presentation</vt:lpstr>
      <vt:lpstr>Nothing is meaningful if you aren't expected to be accountable</vt:lpstr>
      <vt:lpstr>PowerPoint Presentation</vt:lpstr>
      <vt:lpstr>PowerPoint Presentation</vt:lpstr>
      <vt:lpstr>Debrief</vt:lpstr>
      <vt:lpstr>Key Points</vt:lpstr>
      <vt:lpstr>BREAK</vt:lpstr>
      <vt:lpstr>PowerPoint Presentation</vt:lpstr>
      <vt:lpstr>What is the Ladder of Engagement? P. 106</vt:lpstr>
      <vt:lpstr>Step 1: Spotting the Ladder – Recognizing the Path to Collective Power</vt:lpstr>
      <vt:lpstr>Step 2: Gripping the First Rung – Taking Hold of Shared Purpose</vt:lpstr>
      <vt:lpstr>Step 3: Climbing with Purpose – Building Strength through Action</vt:lpstr>
      <vt:lpstr>Step 4: Standing Steady – Holding Space for Collective Voice</vt:lpstr>
      <vt:lpstr>Step 5: Reaching the Top – Creating Opportunities for Others to Climb</vt:lpstr>
      <vt:lpstr>Let’s Practice! P. 106</vt:lpstr>
      <vt:lpstr>Share Out!</vt:lpstr>
      <vt:lpstr>Debrief</vt:lpstr>
      <vt:lpstr>Key Points: Using the Ladder Strategically</vt:lpstr>
      <vt:lpstr>Campaign Planning Team Time</vt:lpstr>
      <vt:lpstr>Team Work Time</vt:lpstr>
      <vt:lpstr>Team Presentation and Coaching Time</vt:lpstr>
      <vt:lpstr>Feedback Questions</vt:lpstr>
      <vt:lpstr>Ending it Right</vt:lpstr>
      <vt:lpstr>Please share your feedback with us</vt:lpstr>
      <vt:lpstr>Campaign Lab Information and Application</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4</cp:revision>
  <dcterms:created xsi:type="dcterms:W3CDTF">2022-09-14T20:21:53Z</dcterms:created>
  <dcterms:modified xsi:type="dcterms:W3CDTF">2026-09-25T23:25:23Z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