
<file path=[Content_Types].xml><?xml version="1.0" encoding="utf-8"?>
<Types xmlns="http://schemas.openxmlformats.org/package/2006/content-types">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48.xml" ContentType="application/vnd.openxmlformats-officedocument.presentationml.slide+xml"/>
  <Override PartName="/ppt/slides/slide50.xml" ContentType="application/vnd.openxmlformats-officedocument.presentationml.slide+xml"/>
  <Override PartName="/ppt/slides/slide70.xml" ContentType="application/vnd.openxmlformats-officedocument.presentationml.slide+xml"/>
  <Override PartName="/ppt/slides/slide69.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77.xml" ContentType="application/vnd.openxmlformats-officedocument.presentationml.slide+xml"/>
  <Override PartName="/ppt/slides/slide76.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65.xml" ContentType="application/vnd.openxmlformats-officedocument.presentationml.slide+xml"/>
  <Override PartName="/ppt/slides/slide73.xml" ContentType="application/vnd.openxmlformats-officedocument.presentationml.slide+xml"/>
  <Override PartName="/ppt/slides/slide63.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6.xml" ContentType="application/vnd.openxmlformats-officedocument.presentationml.slide+xml"/>
  <Override PartName="/ppt/slides/slide64.xml" ContentType="application/vnd.openxmlformats-officedocument.presentationml.slide+xml"/>
  <Override PartName="/ppt/slides/slide58.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57.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Slides/notesSlide77.xml" ContentType="application/vnd.openxmlformats-officedocument.presentationml.notesSlide+xml"/>
  <Override PartName="/ppt/notesSlides/notesSlide67.xml" ContentType="application/vnd.openxmlformats-officedocument.presentationml.notesSlide+xml"/>
  <Override PartName="/ppt/notesSlides/notesSlide66.xml" ContentType="application/vnd.openxmlformats-officedocument.presentationml.notesSlide+xml"/>
  <Override PartName="/ppt/slideMasters/slideMaster1.xml" ContentType="application/vnd.openxmlformats-officedocument.presentationml.slideMaster+xml"/>
  <Override PartName="/ppt/notesSlides/notesSlide64.xml" ContentType="application/vnd.openxmlformats-officedocument.presentationml.notesSlide+xml"/>
  <Override PartName="/ppt/notesSlides/notesSlide63.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6.xml" ContentType="application/vnd.openxmlformats-officedocument.presentationml.notesSlide+xml"/>
  <Override PartName="/ppt/notesSlides/notesSlide75.xml" ContentType="application/vnd.openxmlformats-officedocument.presentationml.notesSlide+xml"/>
  <Override PartName="/ppt/notesSlides/notesSlide74.xml" ContentType="application/vnd.openxmlformats-officedocument.presentationml.notesSlide+xml"/>
  <Override PartName="/ppt/notesSlides/notesSlide73.xml" ContentType="application/vnd.openxmlformats-officedocument.presentationml.notesSlide+xml"/>
  <Override PartName="/ppt/notesSlides/notesSlide72.xml" ContentType="application/vnd.openxmlformats-officedocument.presentationml.notesSlide+xml"/>
  <Override PartName="/ppt/notesSlides/notesSlide71.xml" ContentType="application/vnd.openxmlformats-officedocument.presentationml.notesSlide+xml"/>
  <Override PartName="/ppt/notesSlides/notesSlide62.xml" ContentType="application/vnd.openxmlformats-officedocument.presentationml.notesSlide+xml"/>
  <Override PartName="/ppt/notesSlides/notesSlide65.xml" ContentType="application/vnd.openxmlformats-officedocument.presentationml.notesSlide+xml"/>
  <Override PartName="/ppt/notesSlides/notesSlide27.xml" ContentType="application/vnd.openxmlformats-officedocument.presentationml.notesSlide+xml"/>
  <Override PartName="/ppt/notesSlides/notesSlide16.xml" ContentType="application/vnd.openxmlformats-officedocument.presentationml.notesSlide+xml"/>
  <Override PartName="/ppt/notesSlides/notesSlide48.xml" ContentType="application/vnd.openxmlformats-officedocument.presentationml.notesSlide+xml"/>
  <Override PartName="/ppt/notesSlides/notesSlide47.xml" ContentType="application/vnd.openxmlformats-officedocument.presentationml.notesSlide+xml"/>
  <Override PartName="/ppt/notesSlides/notesSlide17.xml" ContentType="application/vnd.openxmlformats-officedocument.presentationml.notesSlide+xml"/>
  <Override PartName="/ppt/notesSlides/notesSlide46.xml" ContentType="application/vnd.openxmlformats-officedocument.presentationml.notesSlide+xml"/>
  <Override PartName="/ppt/notesSlides/notesSlide45.xml" ContentType="application/vnd.openxmlformats-officedocument.presentationml.notesSlide+xml"/>
  <Override PartName="/ppt/notesSlides/notesSlide18.xml" ContentType="application/vnd.openxmlformats-officedocument.presentationml.notesSlide+xml"/>
  <Override PartName="/ppt/notesSlides/notesSlide44.xml" ContentType="application/vnd.openxmlformats-officedocument.presentationml.notesSlide+xml"/>
  <Override PartName="/ppt/notesSlides/notesSlide19.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15.xml" ContentType="application/vnd.openxmlformats-officedocument.presentationml.notesSlide+xml"/>
  <Override PartName="/ppt/notesSlides/notesSlide10.xml" ContentType="application/vnd.openxmlformats-officedocument.presentationml.notesSlide+xml"/>
  <Override PartName="/ppt/notesSlides/notesSlide54.xml" ContentType="application/vnd.openxmlformats-officedocument.presentationml.notesSlide+xml"/>
  <Override PartName="/ppt/notesSlides/notesSlide11.xml" ContentType="application/vnd.openxmlformats-officedocument.presentationml.notesSlide+xml"/>
  <Override PartName="/ppt/notesSlides/notesSlide53.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6.xml" ContentType="application/vnd.openxmlformats-officedocument.presentationml.notesSlide+xml"/>
  <Override PartName="/ppt/notesSlides/notesSlide14.xml" ContentType="application/vnd.openxmlformats-officedocument.presentationml.notesSlide+xml"/>
  <Override PartName="/ppt/notesSlides/notesSlide51.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notesSlides/notesSlide20.xml" ContentType="application/vnd.openxmlformats-officedocument.presentationml.notesSlide+xml"/>
  <Override PartName="/ppt/notesSlides/notesSlide61.xml" ContentType="application/vnd.openxmlformats-officedocument.presentationml.notesSlide+xml"/>
  <Override PartName="/ppt/notesSlides/notesSlide33.xml" ContentType="application/vnd.openxmlformats-officedocument.presentationml.notesSlide+xml"/>
  <Override PartName="/ppt/notesSlides/notesSlide24.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5.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40.xml" ContentType="application/vnd.openxmlformats-officedocument.presentationml.notesSlide+xml"/>
  <Override PartName="/ppt/notesSlides/notesSlide21.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22.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55.xml" ContentType="application/vnd.openxmlformats-officedocument.presentationml.notesSlide+xml"/>
  <Override PartName="/ppt/notesSlides/notesSlide52.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60.xml" ContentType="application/vnd.openxmlformats-officedocument.presentationml.notesSlide+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59.xml" ContentType="application/vnd.openxmlformats-officedocument.presentationml.notesSlide+xml"/>
  <Override PartName="/ppt/notesSlides/notesSlide2.xml" ContentType="application/vnd.openxmlformats-officedocument.presentationml.notesSlide+xml"/>
  <Override PartName="/ppt/notesSlides/notesSlide56.xml" ContentType="application/vnd.openxmlformats-officedocument.presentationml.notesSlide+xml"/>
  <Override PartName="/ppt/slideLayouts/slideLayout11.xml" ContentType="application/vnd.openxmlformats-officedocument.presentationml.slideLayout+xml"/>
  <Override PartName="/ppt/notesSlides/notesSlide57.xml" ContentType="application/vnd.openxmlformats-officedocument.presentationml.notesSlide+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58.xml" ContentType="application/vnd.openxmlformats-officedocument.presentationml.notesSlide+xml"/>
  <Override PartName="/ppt/slideLayouts/slideLayout2.xml" ContentType="application/vnd.openxmlformats-officedocument.presentationml.slideLayout+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0"/>
  </p:notesMasterIdLst>
  <p:sldIdLst>
    <p:sldId id="344" r:id="rId2"/>
    <p:sldId id="326" r:id="rId3"/>
    <p:sldId id="285" r:id="rId4"/>
    <p:sldId id="319" r:id="rId5"/>
    <p:sldId id="284" r:id="rId6"/>
    <p:sldId id="320" r:id="rId7"/>
    <p:sldId id="286" r:id="rId8"/>
    <p:sldId id="287" r:id="rId9"/>
    <p:sldId id="288" r:id="rId10"/>
    <p:sldId id="289" r:id="rId11"/>
    <p:sldId id="290" r:id="rId12"/>
    <p:sldId id="355" r:id="rId13"/>
    <p:sldId id="369" r:id="rId14"/>
    <p:sldId id="370" r:id="rId15"/>
    <p:sldId id="371" r:id="rId16"/>
    <p:sldId id="372" r:id="rId17"/>
    <p:sldId id="373" r:id="rId18"/>
    <p:sldId id="374" r:id="rId19"/>
    <p:sldId id="463" r:id="rId20"/>
    <p:sldId id="467" r:id="rId21"/>
    <p:sldId id="466" r:id="rId22"/>
    <p:sldId id="302" r:id="rId23"/>
    <p:sldId id="375" r:id="rId24"/>
    <p:sldId id="283" r:id="rId25"/>
    <p:sldId id="256" r:id="rId26"/>
    <p:sldId id="376" r:id="rId27"/>
    <p:sldId id="377" r:id="rId28"/>
    <p:sldId id="378" r:id="rId29"/>
    <p:sldId id="379" r:id="rId30"/>
    <p:sldId id="341" r:id="rId31"/>
    <p:sldId id="342" r:id="rId32"/>
    <p:sldId id="295" r:id="rId33"/>
    <p:sldId id="338" r:id="rId34"/>
    <p:sldId id="339" r:id="rId35"/>
    <p:sldId id="347" r:id="rId36"/>
    <p:sldId id="274" r:id="rId37"/>
    <p:sldId id="257" r:id="rId38"/>
    <p:sldId id="258" r:id="rId39"/>
    <p:sldId id="259" r:id="rId40"/>
    <p:sldId id="333" r:id="rId41"/>
    <p:sldId id="334" r:id="rId42"/>
    <p:sldId id="260" r:id="rId43"/>
    <p:sldId id="297" r:id="rId44"/>
    <p:sldId id="298" r:id="rId45"/>
    <p:sldId id="299" r:id="rId46"/>
    <p:sldId id="300" r:id="rId47"/>
    <p:sldId id="324" r:id="rId48"/>
    <p:sldId id="387" r:id="rId49"/>
    <p:sldId id="382" r:id="rId50"/>
    <p:sldId id="262" r:id="rId51"/>
    <p:sldId id="263" r:id="rId52"/>
    <p:sldId id="331" r:id="rId53"/>
    <p:sldId id="268" r:id="rId54"/>
    <p:sldId id="269" r:id="rId55"/>
    <p:sldId id="270" r:id="rId56"/>
    <p:sldId id="271" r:id="rId57"/>
    <p:sldId id="272" r:id="rId58"/>
    <p:sldId id="361" r:id="rId59"/>
    <p:sldId id="362" r:id="rId60"/>
    <p:sldId id="356" r:id="rId61"/>
    <p:sldId id="351" r:id="rId62"/>
    <p:sldId id="381" r:id="rId63"/>
    <p:sldId id="383" r:id="rId64"/>
    <p:sldId id="365" r:id="rId65"/>
    <p:sldId id="366" r:id="rId66"/>
    <p:sldId id="388" r:id="rId67"/>
    <p:sldId id="367" r:id="rId68"/>
    <p:sldId id="462" r:id="rId69"/>
    <p:sldId id="282" r:id="rId70"/>
    <p:sldId id="277" r:id="rId71"/>
    <p:sldId id="278" r:id="rId72"/>
    <p:sldId id="279" r:id="rId73"/>
    <p:sldId id="280" r:id="rId74"/>
    <p:sldId id="460" r:id="rId75"/>
    <p:sldId id="461" r:id="rId76"/>
    <p:sldId id="358" r:id="rId77"/>
    <p:sldId id="359" r:id="rId78"/>
    <p:sldId id="346" r:id="rId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9B3E"/>
    <a:srgbClr val="DA975F"/>
    <a:srgbClr val="EB89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2680"/>
    <p:restoredTop sz="55971"/>
  </p:normalViewPr>
  <p:slideViewPr>
    <p:cSldViewPr snapToGrid="0" snapToObjects="1">
      <p:cViewPr varScale="1">
        <p:scale>
          <a:sx n="40" d="100"/>
          <a:sy n="40" d="100"/>
        </p:scale>
        <p:origin x="852" y="60"/>
      </p:cViewPr>
      <p:guideLst>
        <p:guide orient="horz" pos="2160"/>
        <p:guide pos="3840"/>
      </p:guideLst>
    </p:cSldViewPr>
  </p:slideViewPr>
  <p:outlineViewPr>
    <p:cViewPr>
      <p:scale>
        <a:sx n="33" d="100"/>
        <a:sy n="33" d="100"/>
      </p:scale>
      <p:origin x="0" y="-657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86"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FCDDEC-ED84-E348-AF1D-A9BC7DC0E578}" type="datetimeFigureOut">
              <a:rPr lang="en-US" smtClean="0"/>
              <a:pPr/>
              <a:t>6/11/2018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68E0EE-78C9-AA4C-ADFC-D5CBA4835EBC}" type="slidenum">
              <a:rPr lang="en-US" smtClean="0"/>
              <a:pPr/>
              <a:t>‹#›</a:t>
            </a:fld>
            <a:endParaRPr lang="en-US"/>
          </a:p>
        </p:txBody>
      </p:sp>
    </p:spTree>
    <p:extLst>
      <p:ext uri="{BB962C8B-B14F-4D97-AF65-F5344CB8AC3E}">
        <p14:creationId xmlns:p14="http://schemas.microsoft.com/office/powerpoint/2010/main" val="1614942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We are going to today by talking about </a:t>
            </a:r>
            <a:r>
              <a:rPr lang="en-US" sz="1200" b="1" i="0" u="none" strike="noStrike" kern="1200" dirty="0">
                <a:solidFill>
                  <a:schemeClr val="tx1"/>
                </a:solidFill>
                <a:effectLst/>
                <a:latin typeface="+mn-lt"/>
                <a:ea typeface="+mn-ea"/>
                <a:cs typeface="+mn-cs"/>
              </a:rPr>
              <a:t>what we’re up against</a:t>
            </a:r>
            <a:r>
              <a:rPr lang="en-US" sz="1200" b="0" i="0" u="none" strike="noStrike" kern="1200" dirty="0">
                <a:solidFill>
                  <a:schemeClr val="tx1"/>
                </a:solidFill>
                <a:effectLst/>
                <a:latin typeface="+mn-lt"/>
                <a:ea typeface="+mn-ea"/>
                <a:cs typeface="+mn-cs"/>
              </a:rPr>
              <a:t>: how our </a:t>
            </a:r>
            <a:r>
              <a:rPr lang="en-US" sz="1200" b="1" i="0" u="none" strike="noStrike" kern="1200" dirty="0">
                <a:solidFill>
                  <a:schemeClr val="tx1"/>
                </a:solidFill>
                <a:effectLst/>
                <a:latin typeface="+mn-lt"/>
                <a:ea typeface="+mn-ea"/>
                <a:cs typeface="+mn-cs"/>
              </a:rPr>
              <a:t>enemies have systematically moved an agenda</a:t>
            </a:r>
            <a:r>
              <a:rPr lang="en-US" sz="1200" b="0" i="0" u="none" strike="noStrike" kern="1200" dirty="0">
                <a:solidFill>
                  <a:schemeClr val="tx1"/>
                </a:solidFill>
                <a:effectLst/>
                <a:latin typeface="+mn-lt"/>
                <a:ea typeface="+mn-ea"/>
                <a:cs typeface="+mn-cs"/>
              </a:rPr>
              <a:t> against us over the last 40 years.   </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We are doing this to set the </a:t>
            </a:r>
            <a:r>
              <a:rPr lang="en-US" sz="1200" b="1" i="0" u="none" strike="noStrike" kern="1200" dirty="0">
                <a:solidFill>
                  <a:schemeClr val="tx1"/>
                </a:solidFill>
                <a:effectLst/>
                <a:latin typeface="+mn-lt"/>
                <a:ea typeface="+mn-ea"/>
                <a:cs typeface="+mn-cs"/>
              </a:rPr>
              <a:t>context</a:t>
            </a:r>
            <a:r>
              <a:rPr lang="en-US" sz="1200" b="0" i="0" u="none" strike="noStrike" kern="1200" dirty="0">
                <a:solidFill>
                  <a:schemeClr val="tx1"/>
                </a:solidFill>
                <a:effectLst/>
                <a:latin typeface="+mn-lt"/>
                <a:ea typeface="+mn-ea"/>
                <a:cs typeface="+mn-cs"/>
              </a:rPr>
              <a:t>, because </a:t>
            </a:r>
            <a:r>
              <a:rPr lang="en-US" sz="1200" b="1" i="0" u="none" strike="noStrike" kern="1200" dirty="0">
                <a:solidFill>
                  <a:schemeClr val="tx1"/>
                </a:solidFill>
                <a:effectLst/>
                <a:latin typeface="+mn-lt"/>
                <a:ea typeface="+mn-ea"/>
                <a:cs typeface="+mn-cs"/>
              </a:rPr>
              <a:t>we can only be clear about the power we need if we are clear about the nature of the beast we are fighting. </a:t>
            </a:r>
          </a:p>
          <a:p>
            <a:pPr rtl="0" fontAlgn="base"/>
            <a:endParaRPr lang="en-US" sz="1200" b="0" i="0" u="none" strike="noStrike" kern="1200" dirty="0">
              <a:solidFill>
                <a:schemeClr val="tx1"/>
              </a:solidFill>
              <a:effectLst/>
              <a:latin typeface="+mn-lt"/>
              <a:ea typeface="+mn-ea"/>
              <a:cs typeface="+mn-cs"/>
            </a:endParaRPr>
          </a:p>
          <a:p>
            <a:pPr rtl="0" fontAlgn="base"/>
            <a:r>
              <a:rPr lang="en-US" sz="1200" b="1" i="0" u="none" strike="noStrike" kern="1200" dirty="0">
                <a:solidFill>
                  <a:schemeClr val="tx1"/>
                </a:solidFill>
                <a:effectLst/>
                <a:latin typeface="+mn-lt"/>
                <a:ea typeface="+mn-ea"/>
                <a:cs typeface="+mn-cs"/>
              </a:rPr>
              <a:t>Why are we focusing on the last 40 years?  </a:t>
            </a:r>
            <a:r>
              <a:rPr lang="en-US" sz="1200" b="0" i="0" u="none" strike="noStrike" kern="1200" dirty="0">
                <a:solidFill>
                  <a:schemeClr val="tx1"/>
                </a:solidFill>
                <a:effectLst/>
                <a:latin typeface="+mn-lt"/>
                <a:ea typeface="+mn-ea"/>
                <a:cs typeface="+mn-cs"/>
              </a:rPr>
              <a:t> It’s </a:t>
            </a:r>
            <a:r>
              <a:rPr lang="en-US" sz="1200" b="1" i="0" u="none" strike="noStrike" kern="1200" dirty="0">
                <a:solidFill>
                  <a:schemeClr val="tx1"/>
                </a:solidFill>
                <a:effectLst/>
                <a:latin typeface="+mn-lt"/>
                <a:ea typeface="+mn-ea"/>
                <a:cs typeface="+mn-cs"/>
              </a:rPr>
              <a:t>not because everything was cool before 1975</a:t>
            </a:r>
            <a:r>
              <a:rPr lang="en-US" sz="1200" b="0" i="0" u="none" strike="noStrike" kern="1200" dirty="0">
                <a:solidFill>
                  <a:schemeClr val="tx1"/>
                </a:solidFill>
                <a:effectLst/>
                <a:latin typeface="+mn-lt"/>
                <a:ea typeface="+mn-ea"/>
                <a:cs typeface="+mn-cs"/>
              </a:rPr>
              <a:t>.  Not at all. This country was built on exploitation, theft, slavery and genocide.  </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But</a:t>
            </a:r>
            <a:r>
              <a:rPr lang="en-US" sz="1200" b="1" i="0" u="none" strike="noStrike" kern="1200" dirty="0">
                <a:solidFill>
                  <a:schemeClr val="tx1"/>
                </a:solidFill>
                <a:effectLst/>
                <a:latin typeface="+mn-lt"/>
                <a:ea typeface="+mn-ea"/>
                <a:cs typeface="+mn-cs"/>
              </a:rPr>
              <a:t>, as of forty years ago, our movement had won some important victories</a:t>
            </a:r>
            <a:r>
              <a:rPr lang="en-US" sz="1200" b="0" i="0" u="none" strike="noStrike" kern="1200" dirty="0">
                <a:solidFill>
                  <a:schemeClr val="tx1"/>
                </a:solidFill>
                <a:effectLst/>
                <a:latin typeface="+mn-lt"/>
                <a:ea typeface="+mn-ea"/>
                <a:cs typeface="+mn-cs"/>
              </a:rPr>
              <a:t>.  We had </a:t>
            </a:r>
            <a:r>
              <a:rPr lang="en-US" sz="1200" b="1" i="0" u="none" strike="noStrike" kern="1200" dirty="0">
                <a:solidFill>
                  <a:schemeClr val="tx1"/>
                </a:solidFill>
                <a:effectLst/>
                <a:latin typeface="+mn-lt"/>
                <a:ea typeface="+mn-ea"/>
                <a:cs typeface="+mn-cs"/>
              </a:rPr>
              <a:t>started</a:t>
            </a:r>
            <a:r>
              <a:rPr lang="en-US" sz="1200" b="0" i="0" u="none" strike="noStrike" kern="1200" dirty="0">
                <a:solidFill>
                  <a:schemeClr val="tx1"/>
                </a:solidFill>
                <a:effectLst/>
                <a:latin typeface="+mn-lt"/>
                <a:ea typeface="+mn-ea"/>
                <a:cs typeface="+mn-cs"/>
              </a:rPr>
              <a:t> – just started – to build the power we needed to </a:t>
            </a:r>
            <a:r>
              <a:rPr lang="en-US" sz="1200" b="1" i="0" u="none" strike="noStrike" kern="1200" dirty="0">
                <a:solidFill>
                  <a:schemeClr val="tx1"/>
                </a:solidFill>
                <a:effectLst/>
                <a:latin typeface="+mn-lt"/>
                <a:ea typeface="+mn-ea"/>
                <a:cs typeface="+mn-cs"/>
              </a:rPr>
              <a:t>win the changes our communities need and deserve</a:t>
            </a:r>
            <a:r>
              <a:rPr lang="en-US" sz="1200" b="0" i="0" u="none" strike="noStrike" kern="1200" dirty="0">
                <a:solidFill>
                  <a:schemeClr val="tx1"/>
                </a:solidFill>
                <a:effectLst/>
                <a:latin typeface="+mn-lt"/>
                <a:ea typeface="+mn-ea"/>
                <a:cs typeface="+mn-cs"/>
              </a:rPr>
              <a:t>.   And that made our enemies scared. </a:t>
            </a:r>
            <a:endParaRPr lang="en-US" dirty="0"/>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But we are also doing this because the </a:t>
            </a:r>
            <a:r>
              <a:rPr lang="en-US" sz="1200" b="1" i="0" u="none" strike="noStrike" kern="1200" dirty="0">
                <a:solidFill>
                  <a:schemeClr val="tx1"/>
                </a:solidFill>
                <a:effectLst/>
                <a:latin typeface="+mn-lt"/>
                <a:ea typeface="+mn-ea"/>
                <a:cs typeface="+mn-cs"/>
              </a:rPr>
              <a:t>1% has had a serious orientation to power and strategy</a:t>
            </a:r>
            <a:r>
              <a:rPr lang="en-US" sz="1200" b="0" i="0" u="none" strike="noStrike" kern="1200" dirty="0">
                <a:solidFill>
                  <a:schemeClr val="tx1"/>
                </a:solidFill>
                <a:effectLst/>
                <a:latin typeface="+mn-lt"/>
                <a:ea typeface="+mn-ea"/>
                <a:cs typeface="+mn-cs"/>
              </a:rPr>
              <a:t>; it’s an important part of why they’ve been able to shape our economy and society so powerfully over the last 40 years.   </a:t>
            </a:r>
            <a:r>
              <a:rPr lang="en-US" sz="1200" b="1" i="0" u="none" strike="noStrike" kern="1200" dirty="0">
                <a:solidFill>
                  <a:schemeClr val="tx1"/>
                </a:solidFill>
                <a:effectLst/>
                <a:latin typeface="+mn-lt"/>
                <a:ea typeface="+mn-ea"/>
                <a:cs typeface="+mn-cs"/>
              </a:rPr>
              <a:t>We need to be that serious</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1</a:t>
            </a:fld>
            <a:endParaRPr lang="en-US"/>
          </a:p>
        </p:txBody>
      </p:sp>
    </p:spTree>
    <p:extLst>
      <p:ext uri="{BB962C8B-B14F-4D97-AF65-F5344CB8AC3E}">
        <p14:creationId xmlns:p14="http://schemas.microsoft.com/office/powerpoint/2010/main" val="1721279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So they made a </a:t>
            </a:r>
            <a:r>
              <a:rPr lang="en-US" sz="1200" b="1" i="0" u="none" strike="noStrike" kern="1200" dirty="0">
                <a:solidFill>
                  <a:schemeClr val="tx1"/>
                </a:solidFill>
                <a:effectLst/>
                <a:latin typeface="+mn-lt"/>
                <a:ea typeface="+mn-ea"/>
                <a:cs typeface="+mn-cs"/>
              </a:rPr>
              <a:t>systematic plan to reverse those victories</a:t>
            </a:r>
            <a:r>
              <a:rPr lang="en-US" sz="1200" b="0" i="0" u="none" strike="noStrike" kern="1200" dirty="0">
                <a:solidFill>
                  <a:schemeClr val="tx1"/>
                </a:solidFill>
                <a:effectLst/>
                <a:latin typeface="+mn-lt"/>
                <a:ea typeface="+mn-ea"/>
                <a:cs typeface="+mn-cs"/>
              </a:rPr>
              <a:t>…and we have a lot to learn from how they did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economic and political reality of today didn’t just happen. For more than 40 years, the 1% has been advancing a political agenda to rebuild the economy and the government to serve their interests. We call this the 1% economy.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2</a:t>
            </a:fld>
            <a:endParaRPr lang="en-US"/>
          </a:p>
        </p:txBody>
      </p:sp>
    </p:spTree>
    <p:extLst>
      <p:ext uri="{BB962C8B-B14F-4D97-AF65-F5344CB8AC3E}">
        <p14:creationId xmlns:p14="http://schemas.microsoft.com/office/powerpoint/2010/main" val="3477249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Over the course of the last century, poor and working people made massive economic gains.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3</a:t>
            </a:fld>
            <a:endParaRPr lang="en-US"/>
          </a:p>
        </p:txBody>
      </p:sp>
    </p:spTree>
    <p:extLst>
      <p:ext uri="{BB962C8B-B14F-4D97-AF65-F5344CB8AC3E}">
        <p14:creationId xmlns:p14="http://schemas.microsoft.com/office/powerpoint/2010/main" val="3089884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1930s, people’s movements won a </a:t>
            </a:r>
            <a:r>
              <a:rPr lang="en-US" sz="1200" b="1" kern="1200" dirty="0">
                <a:solidFill>
                  <a:schemeClr val="tx1"/>
                </a:solidFill>
                <a:effectLst/>
                <a:latin typeface="+mn-lt"/>
                <a:ea typeface="+mn-ea"/>
                <a:cs typeface="+mn-cs"/>
              </a:rPr>
              <a:t>package of economic rights </a:t>
            </a:r>
            <a:r>
              <a:rPr lang="en-US" sz="1200" kern="1200" dirty="0">
                <a:solidFill>
                  <a:schemeClr val="tx1"/>
                </a:solidFill>
                <a:effectLst/>
                <a:latin typeface="+mn-lt"/>
                <a:ea typeface="+mn-ea"/>
                <a:cs typeface="+mn-cs"/>
              </a:rPr>
              <a:t>- known as the </a:t>
            </a:r>
            <a:r>
              <a:rPr lang="en-US" sz="1200" b="1" kern="1200" dirty="0">
                <a:solidFill>
                  <a:schemeClr val="tx1"/>
                </a:solidFill>
                <a:effectLst/>
                <a:latin typeface="+mn-lt"/>
                <a:ea typeface="+mn-ea"/>
                <a:cs typeface="+mn-cs"/>
              </a:rPr>
              <a:t>New Deal </a:t>
            </a:r>
            <a:r>
              <a:rPr lang="en-US" sz="1200" kern="1200" dirty="0">
                <a:solidFill>
                  <a:schemeClr val="tx1"/>
                </a:solidFill>
                <a:effectLst/>
                <a:latin typeface="+mn-lt"/>
                <a:ea typeface="+mn-ea"/>
                <a:cs typeface="+mn-cs"/>
              </a:rPr>
              <a:t>- that reined in the </a:t>
            </a:r>
            <a:r>
              <a:rPr lang="en-US" sz="1200" b="1" kern="1200" dirty="0">
                <a:solidFill>
                  <a:schemeClr val="tx1"/>
                </a:solidFill>
                <a:effectLst/>
                <a:latin typeface="+mn-lt"/>
                <a:ea typeface="+mn-ea"/>
                <a:cs typeface="+mn-cs"/>
              </a:rPr>
              <a:t>worst excesses of corporations </a:t>
            </a:r>
            <a:r>
              <a:rPr lang="en-US" sz="1200" kern="1200" dirty="0">
                <a:solidFill>
                  <a:schemeClr val="tx1"/>
                </a:solidFill>
                <a:effectLst/>
                <a:latin typeface="+mn-lt"/>
                <a:ea typeface="+mn-ea"/>
                <a:cs typeface="+mn-cs"/>
              </a:rPr>
              <a:t>and </a:t>
            </a:r>
            <a:r>
              <a:rPr lang="en-US" sz="1200" b="1" kern="1200" dirty="0">
                <a:solidFill>
                  <a:schemeClr val="tx1"/>
                </a:solidFill>
                <a:effectLst/>
                <a:latin typeface="+mn-lt"/>
                <a:ea typeface="+mn-ea"/>
                <a:cs typeface="+mn-cs"/>
              </a:rPr>
              <a:t>built a social safety net</a:t>
            </a:r>
            <a:r>
              <a:rPr lang="en-US" sz="1200" kern="1200" dirty="0">
                <a:solidFill>
                  <a:schemeClr val="tx1"/>
                </a:solidFill>
                <a:effectLst/>
                <a:latin typeface="+mn-lt"/>
                <a:ea typeface="+mn-ea"/>
                <a:cs typeface="+mn-cs"/>
              </a:rPr>
              <a:t> that included programs like Social Security and laws like the minimum wage.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4</a:t>
            </a:fld>
            <a:endParaRPr lang="en-US"/>
          </a:p>
        </p:txBody>
      </p:sp>
    </p:spTree>
    <p:extLst>
      <p:ext uri="{BB962C8B-B14F-4D97-AF65-F5344CB8AC3E}">
        <p14:creationId xmlns:p14="http://schemas.microsoft.com/office/powerpoint/2010/main" val="994481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victories made lives better for millions of poor and working people, but they didn’t help everyone. </a:t>
            </a:r>
          </a:p>
          <a:p>
            <a:endParaRPr lang="en-US" dirty="0"/>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5</a:t>
            </a:fld>
            <a:endParaRPr lang="en-US"/>
          </a:p>
        </p:txBody>
      </p:sp>
    </p:spTree>
    <p:extLst>
      <p:ext uri="{BB962C8B-B14F-4D97-AF65-F5344CB8AC3E}">
        <p14:creationId xmlns:p14="http://schemas.microsoft.com/office/powerpoint/2010/main" val="3023595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a:t>
            </a:r>
            <a:r>
              <a:rPr lang="en-US" sz="1200" b="1" kern="1200" dirty="0">
                <a:solidFill>
                  <a:schemeClr val="tx1"/>
                </a:solidFill>
                <a:effectLst/>
                <a:latin typeface="+mn-lt"/>
                <a:ea typeface="+mn-ea"/>
                <a:cs typeface="+mn-cs"/>
              </a:rPr>
              <a:t>disproportionately benefitted white people </a:t>
            </a:r>
            <a:r>
              <a:rPr lang="en-US" sz="1200" kern="1200" dirty="0">
                <a:solidFill>
                  <a:schemeClr val="tx1"/>
                </a:solidFill>
                <a:effectLst/>
                <a:latin typeface="+mn-lt"/>
                <a:ea typeface="+mn-ea"/>
                <a:cs typeface="+mn-cs"/>
              </a:rPr>
              <a:t>because the New Deal </a:t>
            </a:r>
            <a:r>
              <a:rPr lang="en-US" sz="1200" b="1" kern="1200" dirty="0">
                <a:solidFill>
                  <a:schemeClr val="tx1"/>
                </a:solidFill>
                <a:effectLst/>
                <a:latin typeface="+mn-lt"/>
                <a:ea typeface="+mn-ea"/>
                <a:cs typeface="+mn-cs"/>
              </a:rPr>
              <a:t>excluded women, Black people, Latino people and immigrants in many ways.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But in the 1960s, social movements organized to challenge those exclusions.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6</a:t>
            </a:fld>
            <a:endParaRPr lang="en-US"/>
          </a:p>
        </p:txBody>
      </p:sp>
    </p:spTree>
    <p:extLst>
      <p:ext uri="{BB962C8B-B14F-4D97-AF65-F5344CB8AC3E}">
        <p14:creationId xmlns:p14="http://schemas.microsoft.com/office/powerpoint/2010/main" val="3303128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was </a:t>
            </a:r>
            <a:r>
              <a:rPr lang="en-US" sz="1200" b="1" kern="1200" dirty="0">
                <a:solidFill>
                  <a:schemeClr val="tx1"/>
                </a:solidFill>
                <a:effectLst/>
                <a:latin typeface="+mn-lt"/>
                <a:ea typeface="+mn-ea"/>
                <a:cs typeface="+mn-cs"/>
              </a:rPr>
              <a:t>powerful organizing for civil rights</a:t>
            </a:r>
            <a:r>
              <a:rPr lang="en-US" sz="1200" kern="1200" dirty="0">
                <a:solidFill>
                  <a:schemeClr val="tx1"/>
                </a:solidFill>
                <a:effectLst/>
                <a:latin typeface="+mn-lt"/>
                <a:ea typeface="+mn-ea"/>
                <a:cs typeface="+mn-cs"/>
              </a:rPr>
              <a:t>, women’s rights, indigenous sovereignty, and gay liberation, workers rights and poor people.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They </a:t>
            </a:r>
            <a:r>
              <a:rPr lang="en-US" sz="1200" b="1" kern="1200" dirty="0">
                <a:solidFill>
                  <a:schemeClr val="tx1"/>
                </a:solidFill>
                <a:effectLst/>
                <a:latin typeface="+mn-lt"/>
                <a:ea typeface="+mn-ea"/>
                <a:cs typeface="+mn-cs"/>
              </a:rPr>
              <a:t>ended those exclusions</a:t>
            </a:r>
            <a:r>
              <a:rPr lang="en-US" sz="1200" kern="1200" dirty="0">
                <a:solidFill>
                  <a:schemeClr val="tx1"/>
                </a:solidFill>
                <a:effectLst/>
                <a:latin typeface="+mn-lt"/>
                <a:ea typeface="+mn-ea"/>
                <a:cs typeface="+mn-cs"/>
              </a:rPr>
              <a:t>, and the communities who had been excluded started to see the possibility of accessing that “</a:t>
            </a:r>
            <a:r>
              <a:rPr lang="en-US" sz="1200" b="1" kern="1200" dirty="0">
                <a:solidFill>
                  <a:schemeClr val="tx1"/>
                </a:solidFill>
                <a:effectLst/>
                <a:latin typeface="+mn-lt"/>
                <a:ea typeface="+mn-ea"/>
                <a:cs typeface="+mn-cs"/>
              </a:rPr>
              <a:t>American Dream.”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Our movements got stronger and won </a:t>
            </a:r>
            <a:r>
              <a:rPr lang="en-US" sz="1200" b="1" kern="1200" dirty="0">
                <a:solidFill>
                  <a:schemeClr val="tx1"/>
                </a:solidFill>
                <a:effectLst/>
                <a:latin typeface="+mn-lt"/>
                <a:ea typeface="+mn-ea"/>
                <a:cs typeface="+mn-cs"/>
              </a:rPr>
              <a:t>new political rights like the Voting Rights Act </a:t>
            </a:r>
            <a:r>
              <a:rPr lang="en-US" sz="1200" kern="1200" dirty="0">
                <a:solidFill>
                  <a:schemeClr val="tx1"/>
                </a:solidFill>
                <a:effectLst/>
                <a:latin typeface="+mn-lt"/>
                <a:ea typeface="+mn-ea"/>
                <a:cs typeface="+mn-cs"/>
              </a:rPr>
              <a:t>and economic benefits </a:t>
            </a:r>
            <a:r>
              <a:rPr lang="en-US" sz="1200" b="1" kern="1200" dirty="0">
                <a:solidFill>
                  <a:schemeClr val="tx1"/>
                </a:solidFill>
                <a:effectLst/>
                <a:latin typeface="+mn-lt"/>
                <a:ea typeface="+mn-ea"/>
                <a:cs typeface="+mn-cs"/>
              </a:rPr>
              <a:t>like food stamps, Medicare and Medicaid</a:t>
            </a:r>
            <a:r>
              <a:rPr lang="en-US" sz="1200" kern="1200" dirty="0">
                <a:solidFill>
                  <a:schemeClr val="tx1"/>
                </a:solidFill>
                <a:effectLst/>
                <a:latin typeface="+mn-lt"/>
                <a:ea typeface="+mn-ea"/>
                <a:cs typeface="+mn-cs"/>
              </a:rPr>
              <a:t>. We also won major </a:t>
            </a:r>
            <a:r>
              <a:rPr lang="en-US" sz="1200" b="1" kern="1200" dirty="0">
                <a:solidFill>
                  <a:schemeClr val="tx1"/>
                </a:solidFill>
                <a:effectLst/>
                <a:latin typeface="+mn-lt"/>
                <a:ea typeface="+mn-ea"/>
                <a:cs typeface="+mn-cs"/>
              </a:rPr>
              <a:t>environmental regulations </a:t>
            </a:r>
            <a:r>
              <a:rPr lang="en-US" sz="1200" kern="1200" dirty="0">
                <a:solidFill>
                  <a:schemeClr val="tx1"/>
                </a:solidFill>
                <a:effectLst/>
                <a:latin typeface="+mn-lt"/>
                <a:ea typeface="+mn-ea"/>
                <a:cs typeface="+mn-cs"/>
              </a:rPr>
              <a:t>in this period, like the clean air and clean water acts.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7</a:t>
            </a:fld>
            <a:endParaRPr lang="en-US"/>
          </a:p>
        </p:txBody>
      </p:sp>
    </p:spTree>
    <p:extLst>
      <p:ext uri="{BB962C8B-B14F-4D97-AF65-F5344CB8AC3E}">
        <p14:creationId xmlns:p14="http://schemas.microsoft.com/office/powerpoint/2010/main" val="3203175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economy went through a major expansion in this period, but corporations and wealthy individuals saw these changes as a threat.  And they decided to act.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8</a:t>
            </a:fld>
            <a:endParaRPr lang="en-US"/>
          </a:p>
        </p:txBody>
      </p:sp>
    </p:spTree>
    <p:extLst>
      <p:ext uri="{BB962C8B-B14F-4D97-AF65-F5344CB8AC3E}">
        <p14:creationId xmlns:p14="http://schemas.microsoft.com/office/powerpoint/2010/main" val="2925568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1971, a corporate lawyer and future Supreme Court Justice, Lewis Powell, wrote a memo to the Director of the U.S. Chamber of Commerce.</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9</a:t>
            </a:fld>
            <a:endParaRPr lang="en-US"/>
          </a:p>
        </p:txBody>
      </p:sp>
    </p:spTree>
    <p:extLst>
      <p:ext uri="{BB962C8B-B14F-4D97-AF65-F5344CB8AC3E}">
        <p14:creationId xmlns:p14="http://schemas.microsoft.com/office/powerpoint/2010/main" val="2646638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Powell Memo was a warning to corporations that they must take the fight for power as seriously as the drive for profits.</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10</a:t>
            </a:fld>
            <a:endParaRPr lang="en-US"/>
          </a:p>
        </p:txBody>
      </p:sp>
    </p:spTree>
    <p:extLst>
      <p:ext uri="{BB962C8B-B14F-4D97-AF65-F5344CB8AC3E}">
        <p14:creationId xmlns:p14="http://schemas.microsoft.com/office/powerpoint/2010/main" val="738393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Corporations and their operatives developed a long-term agenda to take power, which guided the transformation to the 1% economy of today.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11</a:t>
            </a:fld>
            <a:endParaRPr lang="en-US"/>
          </a:p>
        </p:txBody>
      </p:sp>
    </p:spTree>
    <p:extLst>
      <p:ext uri="{BB962C8B-B14F-4D97-AF65-F5344CB8AC3E}">
        <p14:creationId xmlns:p14="http://schemas.microsoft.com/office/powerpoint/2010/main" val="1096600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1%’s agenda - which is sometimes called “neoliberalism” - has a few core components: </a:t>
            </a:r>
          </a:p>
        </p:txBody>
      </p:sp>
      <p:sp>
        <p:nvSpPr>
          <p:cNvPr id="4" name="Slide Number Placeholder 3"/>
          <p:cNvSpPr>
            <a:spLocks noGrp="1"/>
          </p:cNvSpPr>
          <p:nvPr>
            <p:ph type="sldNum" sz="quarter" idx="10"/>
          </p:nvPr>
        </p:nvSpPr>
        <p:spPr/>
        <p:txBody>
          <a:bodyPr/>
          <a:lstStyle/>
          <a:p>
            <a:fld id="{0468E0EE-78C9-AA4C-ADFC-D5CBA4835EBC}" type="slidenum">
              <a:rPr lang="en-US" smtClean="0"/>
              <a:pPr/>
              <a:t>12</a:t>
            </a:fld>
            <a:endParaRPr lang="en-US"/>
          </a:p>
        </p:txBody>
      </p:sp>
    </p:spTree>
    <p:extLst>
      <p:ext uri="{BB962C8B-B14F-4D97-AF65-F5344CB8AC3E}">
        <p14:creationId xmlns:p14="http://schemas.microsoft.com/office/powerpoint/2010/main" val="1054289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They wanted to shift government policy to serve corporate interests rather than having the government serve the interests of our communities.  What did that mean?</a:t>
            </a:r>
            <a:r>
              <a:rPr lang="en-US" dirty="0">
                <a:effectLst/>
              </a:rPr>
              <a:t> </a:t>
            </a: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13</a:t>
            </a:fld>
            <a:endParaRPr lang="en-US"/>
          </a:p>
        </p:txBody>
      </p:sp>
    </p:spTree>
    <p:extLst>
      <p:ext uri="{BB962C8B-B14F-4D97-AF65-F5344CB8AC3E}">
        <p14:creationId xmlns:p14="http://schemas.microsoft.com/office/powerpoint/2010/main" val="421255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b="1" kern="1200" dirty="0">
                <a:solidFill>
                  <a:schemeClr val="tx1"/>
                </a:solidFill>
                <a:effectLst/>
                <a:latin typeface="+mn-lt"/>
                <a:ea typeface="+mn-ea"/>
                <a:cs typeface="+mn-cs"/>
              </a:rPr>
              <a:t>It means Globalization:</a:t>
            </a:r>
            <a:r>
              <a:rPr lang="en-US" sz="1200" kern="1200" dirty="0">
                <a:solidFill>
                  <a:schemeClr val="tx1"/>
                </a:solidFill>
                <a:effectLst/>
                <a:latin typeface="+mn-lt"/>
                <a:ea typeface="+mn-ea"/>
                <a:cs typeface="+mn-cs"/>
              </a:rPr>
              <a:t> They tore down trade protections so that corporations could make money off of poor people around the world. </a:t>
            </a:r>
          </a:p>
        </p:txBody>
      </p:sp>
      <p:sp>
        <p:nvSpPr>
          <p:cNvPr id="4" name="Slide Number Placeholder 3"/>
          <p:cNvSpPr>
            <a:spLocks noGrp="1"/>
          </p:cNvSpPr>
          <p:nvPr>
            <p:ph type="sldNum" sz="quarter" idx="10"/>
          </p:nvPr>
        </p:nvSpPr>
        <p:spPr/>
        <p:txBody>
          <a:bodyPr/>
          <a:lstStyle/>
          <a:p>
            <a:fld id="{0468E0EE-78C9-AA4C-ADFC-D5CBA4835EBC}" type="slidenum">
              <a:rPr lang="en-US" smtClean="0"/>
              <a:pPr/>
              <a:t>14</a:t>
            </a:fld>
            <a:endParaRPr lang="en-US"/>
          </a:p>
        </p:txBody>
      </p:sp>
    </p:spTree>
    <p:extLst>
      <p:ext uri="{BB962C8B-B14F-4D97-AF65-F5344CB8AC3E}">
        <p14:creationId xmlns:p14="http://schemas.microsoft.com/office/powerpoint/2010/main" val="1388638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b="1" kern="1200" dirty="0">
                <a:solidFill>
                  <a:schemeClr val="tx1"/>
                </a:solidFill>
                <a:effectLst/>
                <a:latin typeface="+mn-lt"/>
                <a:ea typeface="+mn-ea"/>
                <a:cs typeface="+mn-cs"/>
              </a:rPr>
              <a:t>It means Deregulation:</a:t>
            </a:r>
            <a:r>
              <a:rPr lang="en-US" sz="1200" kern="1200" dirty="0">
                <a:solidFill>
                  <a:schemeClr val="tx1"/>
                </a:solidFill>
                <a:effectLst/>
                <a:latin typeface="+mn-lt"/>
                <a:ea typeface="+mn-ea"/>
                <a:cs typeface="+mn-cs"/>
              </a:rPr>
              <a:t> They dismantled government regulations that restrained them from making unrestrained profits, like environmental laws and financial regulations that kept people on Wall Street from turning our economy into a casino.</a:t>
            </a:r>
          </a:p>
        </p:txBody>
      </p:sp>
      <p:sp>
        <p:nvSpPr>
          <p:cNvPr id="4" name="Slide Number Placeholder 3"/>
          <p:cNvSpPr>
            <a:spLocks noGrp="1"/>
          </p:cNvSpPr>
          <p:nvPr>
            <p:ph type="sldNum" sz="quarter" idx="10"/>
          </p:nvPr>
        </p:nvSpPr>
        <p:spPr/>
        <p:txBody>
          <a:bodyPr/>
          <a:lstStyle/>
          <a:p>
            <a:fld id="{0468E0EE-78C9-AA4C-ADFC-D5CBA4835EBC}" type="slidenum">
              <a:rPr lang="en-US" smtClean="0"/>
              <a:pPr/>
              <a:t>15</a:t>
            </a:fld>
            <a:endParaRPr lang="en-US"/>
          </a:p>
        </p:txBody>
      </p:sp>
    </p:spTree>
    <p:extLst>
      <p:ext uri="{BB962C8B-B14F-4D97-AF65-F5344CB8AC3E}">
        <p14:creationId xmlns:p14="http://schemas.microsoft.com/office/powerpoint/2010/main" val="1033665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b="1" kern="1200" dirty="0">
                <a:solidFill>
                  <a:schemeClr val="tx1"/>
                </a:solidFill>
                <a:effectLst/>
                <a:latin typeface="+mn-lt"/>
                <a:ea typeface="+mn-ea"/>
                <a:cs typeface="+mn-cs"/>
              </a:rPr>
              <a:t>It means Privatization:</a:t>
            </a:r>
            <a:r>
              <a:rPr lang="en-US" sz="1200" kern="1200" dirty="0">
                <a:solidFill>
                  <a:schemeClr val="tx1"/>
                </a:solidFill>
                <a:effectLst/>
                <a:latin typeface="+mn-lt"/>
                <a:ea typeface="+mn-ea"/>
                <a:cs typeface="+mn-cs"/>
              </a:rPr>
              <a:t> They privatized parts of the government so they could make money off of public goods - like education. And they fought to cut any restrictions on their ability to use their power and money to influence government officials. </a:t>
            </a:r>
          </a:p>
        </p:txBody>
      </p:sp>
      <p:sp>
        <p:nvSpPr>
          <p:cNvPr id="4" name="Slide Number Placeholder 3"/>
          <p:cNvSpPr>
            <a:spLocks noGrp="1"/>
          </p:cNvSpPr>
          <p:nvPr>
            <p:ph type="sldNum" sz="quarter" idx="10"/>
          </p:nvPr>
        </p:nvSpPr>
        <p:spPr/>
        <p:txBody>
          <a:bodyPr/>
          <a:lstStyle/>
          <a:p>
            <a:fld id="{0468E0EE-78C9-AA4C-ADFC-D5CBA4835EBC}" type="slidenum">
              <a:rPr lang="en-US" smtClean="0"/>
              <a:pPr/>
              <a:t>16</a:t>
            </a:fld>
            <a:endParaRPr lang="en-US"/>
          </a:p>
        </p:txBody>
      </p:sp>
    </p:spTree>
    <p:extLst>
      <p:ext uri="{BB962C8B-B14F-4D97-AF65-F5344CB8AC3E}">
        <p14:creationId xmlns:p14="http://schemas.microsoft.com/office/powerpoint/2010/main" val="217577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They went after unions and workers rights, trying to weaken the strongest institutions that had challenged their power.  </a:t>
            </a:r>
          </a:p>
          <a:p>
            <a:endParaRPr lang="en-US" dirty="0">
              <a:solidFill>
                <a:srgbClr val="FF0000"/>
              </a:solidFill>
            </a:endParaRPr>
          </a:p>
          <a:p>
            <a:r>
              <a:rPr lang="en-US" sz="1200" b="1" kern="1200" dirty="0">
                <a:solidFill>
                  <a:srgbClr val="FF0000"/>
                </a:solidFill>
                <a:effectLst/>
                <a:latin typeface="+mn-lt"/>
                <a:ea typeface="+mn-ea"/>
                <a:cs typeface="+mn-cs"/>
              </a:rPr>
              <a:t>Big group straw poll: </a:t>
            </a:r>
            <a:r>
              <a:rPr lang="en-US" sz="1200" kern="1200" dirty="0">
                <a:solidFill>
                  <a:srgbClr val="FF0000"/>
                </a:solidFill>
                <a:effectLst/>
                <a:latin typeface="+mn-lt"/>
                <a:ea typeface="+mn-ea"/>
                <a:cs typeface="+mn-cs"/>
              </a:rPr>
              <a:t>How</a:t>
            </a:r>
            <a:r>
              <a:rPr lang="en-US" sz="1200" b="1" kern="1200" dirty="0">
                <a:solidFill>
                  <a:srgbClr val="FF0000"/>
                </a:solidFill>
                <a:effectLst/>
                <a:latin typeface="+mn-lt"/>
                <a:ea typeface="+mn-ea"/>
                <a:cs typeface="+mn-cs"/>
              </a:rPr>
              <a:t> </a:t>
            </a:r>
            <a:r>
              <a:rPr lang="en-US" sz="1200" kern="1200" dirty="0">
                <a:solidFill>
                  <a:srgbClr val="FF0000"/>
                </a:solidFill>
                <a:effectLst/>
                <a:latin typeface="+mn-lt"/>
                <a:ea typeface="+mn-ea"/>
                <a:cs typeface="+mn-cs"/>
              </a:rPr>
              <a:t>many of us have been involved in organizing fights that have taken on the “corporate power” agenda?   </a:t>
            </a:r>
            <a:r>
              <a:rPr lang="en-US" sz="1200" i="1" kern="1200" dirty="0">
                <a:solidFill>
                  <a:srgbClr val="FF0000"/>
                </a:solidFill>
                <a:effectLst/>
                <a:latin typeface="+mn-lt"/>
                <a:ea typeface="+mn-ea"/>
                <a:cs typeface="+mn-cs"/>
              </a:rPr>
              <a:t>(If time permits, ask a few people to share examples of these fights.) </a:t>
            </a:r>
            <a:endParaRPr lang="en-US" sz="1200" kern="1200" dirty="0">
              <a:solidFill>
                <a:srgbClr val="FF0000"/>
              </a:solidFill>
              <a:effectLst/>
              <a:latin typeface="+mn-lt"/>
              <a:ea typeface="+mn-ea"/>
              <a:cs typeface="+mn-cs"/>
            </a:endParaRPr>
          </a:p>
          <a:p>
            <a:endParaRPr lang="en-US" dirty="0"/>
          </a:p>
          <a:p>
            <a:r>
              <a:rPr lang="en-US" dirty="0"/>
              <a:t>SUMMATION:</a:t>
            </a:r>
          </a:p>
          <a:p>
            <a:r>
              <a:rPr lang="en-US" sz="1200" kern="1200" dirty="0">
                <a:solidFill>
                  <a:schemeClr val="tx1"/>
                </a:solidFill>
                <a:effectLst/>
                <a:latin typeface="+mn-lt"/>
                <a:ea typeface="+mn-ea"/>
                <a:cs typeface="+mn-cs"/>
              </a:rPr>
              <a:t>Through these policies, the 1% </a:t>
            </a:r>
            <a:r>
              <a:rPr lang="en-US" sz="1200" b="1" kern="1200" dirty="0">
                <a:solidFill>
                  <a:schemeClr val="tx1"/>
                </a:solidFill>
                <a:effectLst/>
                <a:latin typeface="+mn-lt"/>
                <a:ea typeface="+mn-ea"/>
                <a:cs typeface="+mn-cs"/>
              </a:rPr>
              <a:t>reshaped the US economy </a:t>
            </a:r>
            <a:r>
              <a:rPr lang="en-US" sz="1200" kern="1200" dirty="0">
                <a:solidFill>
                  <a:schemeClr val="tx1"/>
                </a:solidFill>
                <a:effectLst/>
                <a:latin typeface="+mn-lt"/>
                <a:ea typeface="+mn-ea"/>
                <a:cs typeface="+mn-cs"/>
              </a:rPr>
              <a:t>in a big way.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As trade restrictions were lifted, corporations </a:t>
            </a:r>
            <a:r>
              <a:rPr lang="en-US" sz="1200" b="1" kern="1200" dirty="0">
                <a:solidFill>
                  <a:schemeClr val="tx1"/>
                </a:solidFill>
                <a:effectLst/>
                <a:latin typeface="+mn-lt"/>
                <a:ea typeface="+mn-ea"/>
                <a:cs typeface="+mn-cs"/>
              </a:rPr>
              <a:t>moved manufacturing overseas </a:t>
            </a:r>
            <a:r>
              <a:rPr lang="en-US" sz="1200" kern="1200" dirty="0">
                <a:solidFill>
                  <a:schemeClr val="tx1"/>
                </a:solidFill>
                <a:effectLst/>
                <a:latin typeface="+mn-lt"/>
                <a:ea typeface="+mn-ea"/>
                <a:cs typeface="+mn-cs"/>
              </a:rPr>
              <a:t>in search of lower wages, and well-paid union jobs in manufacturing have disappeared.</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Once the government lifted restrictions on Wall Street, corporations </a:t>
            </a:r>
            <a:r>
              <a:rPr lang="en-US" sz="1200" b="1" kern="1200" dirty="0">
                <a:solidFill>
                  <a:schemeClr val="tx1"/>
                </a:solidFill>
                <a:effectLst/>
                <a:latin typeface="+mn-lt"/>
                <a:ea typeface="+mn-ea"/>
                <a:cs typeface="+mn-cs"/>
              </a:rPr>
              <a:t>shifted resources out of production into finance</a:t>
            </a:r>
            <a:r>
              <a:rPr lang="en-US" sz="1200" kern="1200" dirty="0">
                <a:solidFill>
                  <a:schemeClr val="tx1"/>
                </a:solidFill>
                <a:effectLst/>
                <a:latin typeface="+mn-lt"/>
                <a:ea typeface="+mn-ea"/>
                <a:cs typeface="+mn-cs"/>
              </a:rPr>
              <a:t>, looking to make faster money in the </a:t>
            </a:r>
            <a:r>
              <a:rPr lang="en-US" sz="1200" b="1" kern="1200" dirty="0">
                <a:solidFill>
                  <a:schemeClr val="tx1"/>
                </a:solidFill>
                <a:effectLst/>
                <a:latin typeface="+mn-lt"/>
                <a:ea typeface="+mn-ea"/>
                <a:cs typeface="+mn-cs"/>
              </a:rPr>
              <a:t>casino economy. </a:t>
            </a:r>
            <a:r>
              <a:rPr lang="en-US" sz="1200" kern="1200" dirty="0">
                <a:solidFill>
                  <a:schemeClr val="tx1"/>
                </a:solidFill>
                <a:effectLst/>
                <a:latin typeface="+mn-lt"/>
                <a:ea typeface="+mn-ea"/>
                <a:cs typeface="+mn-cs"/>
              </a:rPr>
              <a:t>This also meant </a:t>
            </a:r>
            <a:r>
              <a:rPr lang="en-US" sz="1200" b="1" kern="1200" dirty="0">
                <a:solidFill>
                  <a:schemeClr val="tx1"/>
                </a:solidFill>
                <a:effectLst/>
                <a:latin typeface="+mn-lt"/>
                <a:ea typeface="+mn-ea"/>
                <a:cs typeface="+mn-cs"/>
              </a:rPr>
              <a:t>fewer good jobs</a:t>
            </a:r>
            <a:r>
              <a:rPr lang="en-US" sz="1200" kern="1200" dirty="0">
                <a:solidFill>
                  <a:schemeClr val="tx1"/>
                </a:solidFill>
                <a:effectLst/>
                <a:latin typeface="+mn-lt"/>
                <a:ea typeface="+mn-ea"/>
                <a:cs typeface="+mn-cs"/>
              </a:rPr>
              <a:t> for working people in this country.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Many of the new jobs that have taken the place of those well-paid union jobs have been </a:t>
            </a:r>
            <a:r>
              <a:rPr lang="en-US" sz="1200" b="1" kern="1200" dirty="0">
                <a:solidFill>
                  <a:schemeClr val="tx1"/>
                </a:solidFill>
                <a:effectLst/>
                <a:latin typeface="+mn-lt"/>
                <a:ea typeface="+mn-ea"/>
                <a:cs typeface="+mn-cs"/>
              </a:rPr>
              <a:t>low-wage jobs in the service sector.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Many communities have been </a:t>
            </a:r>
            <a:r>
              <a:rPr lang="en-US" sz="1200" b="1" kern="1200" dirty="0">
                <a:solidFill>
                  <a:schemeClr val="tx1"/>
                </a:solidFill>
                <a:effectLst/>
                <a:latin typeface="+mn-lt"/>
                <a:ea typeface="+mn-ea"/>
                <a:cs typeface="+mn-cs"/>
              </a:rPr>
              <a:t>pushed out of the workforce altogether. </a:t>
            </a:r>
            <a:r>
              <a:rPr lang="en-US" sz="1200" kern="1200" dirty="0">
                <a:solidFill>
                  <a:schemeClr val="tx1"/>
                </a:solidFill>
                <a:effectLst/>
                <a:latin typeface="+mn-lt"/>
                <a:ea typeface="+mn-ea"/>
                <a:cs typeface="+mn-cs"/>
              </a:rPr>
              <a:t>Black and Latino communities face disproportionate rates of unemployment.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17</a:t>
            </a:fld>
            <a:endParaRPr lang="en-US"/>
          </a:p>
        </p:txBody>
      </p:sp>
    </p:spTree>
    <p:extLst>
      <p:ext uri="{BB962C8B-B14F-4D97-AF65-F5344CB8AC3E}">
        <p14:creationId xmlns:p14="http://schemas.microsoft.com/office/powerpoint/2010/main" val="1448399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1% also set out to tear apart our social safety net! That meant that all the people who had been thrown out of the workforce by the 1%’s economic policies had fewer and fewer places to turn. </a:t>
            </a:r>
          </a:p>
          <a:p>
            <a:r>
              <a:rPr lang="en-US" sz="1200" kern="1200" dirty="0">
                <a:solidFill>
                  <a:schemeClr val="tx1"/>
                </a:solidFill>
                <a:effectLst/>
                <a:latin typeface="+mn-lt"/>
                <a:ea typeface="+mn-ea"/>
                <a:cs typeface="+mn-cs"/>
              </a:rPr>
              <a:t> </a:t>
            </a:r>
          </a:p>
          <a:p>
            <a:pPr lvl="1"/>
            <a:r>
              <a:rPr lang="en-US" sz="1200" i="1" kern="1200" dirty="0">
                <a:solidFill>
                  <a:schemeClr val="tx1"/>
                </a:solidFill>
                <a:effectLst/>
                <a:latin typeface="+mn-lt"/>
                <a:ea typeface="+mn-ea"/>
                <a:cs typeface="+mn-cs"/>
              </a:rPr>
              <a:t>Examples if you want to draw on them (but don’t get lost in the details!):  </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President Clinton ended welfare as we knew it in 1996 </a:t>
            </a:r>
          </a:p>
          <a:p>
            <a:pPr lvl="1"/>
            <a:r>
              <a:rPr lang="en-US" sz="1200" kern="1200" dirty="0">
                <a:solidFill>
                  <a:schemeClr val="tx1"/>
                </a:solidFill>
                <a:effectLst/>
                <a:latin typeface="+mn-lt"/>
                <a:ea typeface="+mn-ea"/>
                <a:cs typeface="+mn-cs"/>
              </a:rPr>
              <a:t>Defunding of public housing programs</a:t>
            </a:r>
          </a:p>
          <a:p>
            <a:pPr lvl="1"/>
            <a:r>
              <a:rPr lang="en-US" sz="1200" kern="1200" dirty="0">
                <a:solidFill>
                  <a:schemeClr val="tx1"/>
                </a:solidFill>
                <a:effectLst/>
                <a:latin typeface="+mn-lt"/>
                <a:ea typeface="+mn-ea"/>
                <a:cs typeface="+mn-cs"/>
              </a:rPr>
              <a:t>Cuts to funding for public education</a:t>
            </a:r>
          </a:p>
          <a:p>
            <a:pPr lvl="1"/>
            <a:r>
              <a:rPr lang="en-US" sz="1200" kern="1200" dirty="0">
                <a:solidFill>
                  <a:schemeClr val="tx1"/>
                </a:solidFill>
                <a:effectLst/>
                <a:latin typeface="+mn-lt"/>
                <a:ea typeface="+mn-ea"/>
                <a:cs typeface="+mn-cs"/>
              </a:rPr>
              <a:t>Cuts to food stamps</a:t>
            </a:r>
          </a:p>
          <a:p>
            <a:pPr lvl="1"/>
            <a:r>
              <a:rPr lang="en-US" sz="1200" kern="1200" dirty="0">
                <a:solidFill>
                  <a:schemeClr val="tx1"/>
                </a:solidFill>
                <a:effectLst/>
                <a:latin typeface="+mn-lt"/>
                <a:ea typeface="+mn-ea"/>
                <a:cs typeface="+mn-cs"/>
              </a:rPr>
              <a:t> </a:t>
            </a:r>
          </a:p>
          <a:p>
            <a:r>
              <a:rPr lang="en-US" sz="1200" b="1" kern="1200" dirty="0">
                <a:solidFill>
                  <a:schemeClr val="tx1"/>
                </a:solidFill>
                <a:effectLst/>
                <a:highlight>
                  <a:srgbClr val="FFFF00"/>
                </a:highlight>
                <a:latin typeface="+mn-lt"/>
                <a:ea typeface="+mn-ea"/>
                <a:cs typeface="+mn-cs"/>
              </a:rPr>
              <a:t>Big group straw poll: </a:t>
            </a:r>
            <a:r>
              <a:rPr lang="en-US" sz="1200" b="0" kern="1200" dirty="0">
                <a:solidFill>
                  <a:schemeClr val="tx1"/>
                </a:solidFill>
                <a:effectLst/>
                <a:highlight>
                  <a:srgbClr val="FFFF00"/>
                </a:highlight>
                <a:latin typeface="+mn-lt"/>
                <a:ea typeface="+mn-ea"/>
                <a:cs typeface="+mn-cs"/>
              </a:rPr>
              <a:t>Can people think of fights we’ve taken up </a:t>
            </a:r>
            <a:r>
              <a:rPr lang="en-US" sz="1200" kern="1200" dirty="0">
                <a:solidFill>
                  <a:schemeClr val="tx1"/>
                </a:solidFill>
                <a:effectLst/>
                <a:highlight>
                  <a:srgbClr val="FFFF00"/>
                </a:highlight>
                <a:latin typeface="+mn-lt"/>
                <a:ea typeface="+mn-ea"/>
                <a:cs typeface="+mn-cs"/>
              </a:rPr>
              <a:t>to combat their agenda to “attack the public sector”? </a:t>
            </a:r>
          </a:p>
          <a:p>
            <a:r>
              <a:rPr lang="en-US" sz="1200" i="1" kern="1200" dirty="0">
                <a:solidFill>
                  <a:schemeClr val="tx1"/>
                </a:solidFill>
                <a:effectLst/>
                <a:highlight>
                  <a:srgbClr val="FFFF00"/>
                </a:highlight>
                <a:latin typeface="+mn-lt"/>
                <a:ea typeface="+mn-ea"/>
                <a:cs typeface="+mn-cs"/>
              </a:rPr>
              <a:t>(If time permits, ask for a few examples of these fights.) </a:t>
            </a:r>
            <a:endParaRPr lang="en-US" sz="1200" kern="1200" dirty="0">
              <a:solidFill>
                <a:schemeClr val="tx1"/>
              </a:solidFill>
              <a:effectLst/>
              <a:highlight>
                <a:srgbClr val="FFFF00"/>
              </a:highlight>
              <a:latin typeface="+mn-lt"/>
              <a:ea typeface="+mn-ea"/>
              <a:cs typeface="+mn-cs"/>
            </a:endParaRPr>
          </a:p>
          <a:p>
            <a:r>
              <a:rPr lang="en-US" sz="1200" kern="1200" dirty="0">
                <a:solidFill>
                  <a:schemeClr val="tx1"/>
                </a:solidFill>
                <a:effectLst/>
                <a:highlight>
                  <a:srgbClr val="FFFF00"/>
                </a:highlight>
                <a:latin typeface="+mn-lt"/>
                <a:ea typeface="+mn-ea"/>
                <a:cs typeface="+mn-cs"/>
              </a:rPr>
              <a:t>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468E0EE-78C9-AA4C-ADFC-D5CBA4835EBC}" type="slidenum">
              <a:rPr lang="en-US" smtClean="0"/>
              <a:pPr/>
              <a:t>18</a:t>
            </a:fld>
            <a:endParaRPr lang="en-US"/>
          </a:p>
        </p:txBody>
      </p:sp>
    </p:spTree>
    <p:extLst>
      <p:ext uri="{BB962C8B-B14F-4D97-AF65-F5344CB8AC3E}">
        <p14:creationId xmlns:p14="http://schemas.microsoft.com/office/powerpoint/2010/main" val="2273046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Crackdowns: </a:t>
            </a:r>
            <a:r>
              <a:rPr lang="en-US" sz="1200" kern="1200" dirty="0">
                <a:solidFill>
                  <a:schemeClr val="tx1"/>
                </a:solidFill>
                <a:effectLst/>
                <a:latin typeface="+mn-lt"/>
                <a:ea typeface="+mn-ea"/>
                <a:cs typeface="+mn-cs"/>
              </a:rPr>
              <a:t>To deal with</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consequences of these shifts, they needed to develop strategies to keep our communities - and especially Black and Latino communities - under control.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0468E0EE-78C9-AA4C-ADFC-D5CBA4835EBC}" type="slidenum">
              <a:rPr lang="en-US" smtClean="0"/>
              <a:pPr/>
              <a:t>19</a:t>
            </a:fld>
            <a:endParaRPr lang="en-US"/>
          </a:p>
        </p:txBody>
      </p:sp>
    </p:spTree>
    <p:extLst>
      <p:ext uri="{BB962C8B-B14F-4D97-AF65-F5344CB8AC3E}">
        <p14:creationId xmlns:p14="http://schemas.microsoft.com/office/powerpoint/2010/main" val="42098147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They expanded policing and incarceration on an unprecedented scale…</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Example if you want to draw on them (but don’t get lost in the details!): </a:t>
            </a:r>
            <a:endParaRPr lang="en-US" sz="1200" kern="1200" dirty="0">
              <a:solidFill>
                <a:schemeClr val="tx1"/>
              </a:solidFill>
              <a:effectLst/>
              <a:latin typeface="+mn-lt"/>
              <a:ea typeface="+mn-ea"/>
              <a:cs typeface="+mn-cs"/>
            </a:endParaRPr>
          </a:p>
          <a:p>
            <a:pPr lvl="1"/>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Reagan’s War on Drugs and Clinton’s Crime Bill we re two key moments in the rapid expansion of the prison industrial complex. </a:t>
            </a:r>
          </a:p>
        </p:txBody>
      </p:sp>
      <p:sp>
        <p:nvSpPr>
          <p:cNvPr id="4" name="Slide Number Placeholder 3"/>
          <p:cNvSpPr>
            <a:spLocks noGrp="1"/>
          </p:cNvSpPr>
          <p:nvPr>
            <p:ph type="sldNum" sz="quarter" idx="10"/>
          </p:nvPr>
        </p:nvSpPr>
        <p:spPr/>
        <p:txBody>
          <a:bodyPr/>
          <a:lstStyle/>
          <a:p>
            <a:fld id="{0468E0EE-78C9-AA4C-ADFC-D5CBA4835EBC}" type="slidenum">
              <a:rPr lang="en-US" smtClean="0"/>
              <a:pPr/>
              <a:t>20</a:t>
            </a:fld>
            <a:endParaRPr lang="en-US"/>
          </a:p>
        </p:txBody>
      </p:sp>
    </p:spTree>
    <p:extLst>
      <p:ext uri="{BB962C8B-B14F-4D97-AF65-F5344CB8AC3E}">
        <p14:creationId xmlns:p14="http://schemas.microsoft.com/office/powerpoint/2010/main" val="2771930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they criminalized immigrants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Example if you want to draw on them (but don’t get lost in the details!)</a:t>
            </a:r>
            <a:r>
              <a:rPr lang="en-US" sz="1200" i="0" kern="1200" dirty="0">
                <a:solidFill>
                  <a:schemeClr val="tx1"/>
                </a:solidFill>
                <a:effectLst/>
                <a:latin typeface="+mn-lt"/>
                <a:ea typeface="+mn-ea"/>
                <a:cs typeface="+mn-cs"/>
              </a:rPr>
              <a:t>:</a:t>
            </a: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Reagan and Clinton also passed some of the most significant legislation criminalizing immigrants and strengthening broader enforcement  (Immigration Reform and Control Act in 1986 and Illegal Immigration Reform and Immigrant Responsibility Act in 1986). Every president since has continued to carry out mass deportations. </a:t>
            </a:r>
            <a:endParaRPr lang="en-US" dirty="0"/>
          </a:p>
          <a:p>
            <a:endParaRPr lang="en-US" dirty="0"/>
          </a:p>
          <a:p>
            <a:endParaRPr lang="en-US" dirty="0"/>
          </a:p>
          <a:p>
            <a:r>
              <a:rPr lang="en-US" sz="1200" b="1" kern="1200" dirty="0">
                <a:solidFill>
                  <a:schemeClr val="tx1"/>
                </a:solidFill>
                <a:effectLst/>
                <a:latin typeface="+mn-lt"/>
                <a:ea typeface="+mn-ea"/>
                <a:cs typeface="+mn-cs"/>
              </a:rPr>
              <a:t>Big group straw poll: </a:t>
            </a:r>
            <a:r>
              <a:rPr lang="en-US" sz="1200" kern="1200" dirty="0">
                <a:solidFill>
                  <a:schemeClr val="tx1"/>
                </a:solidFill>
                <a:effectLst/>
                <a:latin typeface="+mn-lt"/>
                <a:ea typeface="+mn-ea"/>
                <a:cs typeface="+mn-cs"/>
              </a:rPr>
              <a:t>What sort of fights (if any) has your organization taken on to combat their “crackdowns” agenda? </a:t>
            </a:r>
          </a:p>
          <a:p>
            <a:r>
              <a:rPr lang="en-US" sz="1200" i="1" kern="1200" dirty="0">
                <a:solidFill>
                  <a:schemeClr val="tx1"/>
                </a:solidFill>
                <a:effectLst/>
                <a:latin typeface="+mn-lt"/>
                <a:ea typeface="+mn-ea"/>
                <a:cs typeface="+mn-cs"/>
              </a:rPr>
              <a:t>(If time permits, ask a few people to shout out examples of these fights.)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21</a:t>
            </a:fld>
            <a:endParaRPr lang="en-US"/>
          </a:p>
        </p:txBody>
      </p:sp>
    </p:spTree>
    <p:extLst>
      <p:ext uri="{BB962C8B-B14F-4D97-AF65-F5344CB8AC3E}">
        <p14:creationId xmlns:p14="http://schemas.microsoft.com/office/powerpoint/2010/main" val="2677344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What </a:t>
            </a:r>
            <a:r>
              <a:rPr lang="en-US" sz="1200" b="1" i="0" u="none" strike="noStrike" kern="1200" dirty="0">
                <a:solidFill>
                  <a:schemeClr val="tx1"/>
                </a:solidFill>
                <a:effectLst/>
                <a:latin typeface="+mn-lt"/>
                <a:ea typeface="+mn-ea"/>
                <a:cs typeface="+mn-cs"/>
              </a:rPr>
              <a:t>impact</a:t>
            </a:r>
            <a:r>
              <a:rPr lang="en-US" sz="1200" b="0" i="0" u="none" strike="noStrike" kern="1200" dirty="0">
                <a:solidFill>
                  <a:schemeClr val="tx1"/>
                </a:solidFill>
                <a:effectLst/>
                <a:latin typeface="+mn-lt"/>
                <a:ea typeface="+mn-ea"/>
                <a:cs typeface="+mn-cs"/>
              </a:rPr>
              <a:t> did these policies have?   </a:t>
            </a:r>
            <a:r>
              <a:rPr lang="en-US" sz="1200" b="1" i="0" u="none" strike="noStrike" kern="1200" dirty="0">
                <a:solidFill>
                  <a:schemeClr val="tx1"/>
                </a:solidFill>
                <a:effectLst/>
                <a:latin typeface="+mn-lt"/>
                <a:ea typeface="+mn-ea"/>
                <a:cs typeface="+mn-cs"/>
              </a:rPr>
              <a:t>Unprecedented profits for the 1% and struggles for our families and communities. </a:t>
            </a:r>
            <a:endParaRPr lang="en-US" b="1" dirty="0">
              <a:effectLst/>
            </a:endParaRPr>
          </a:p>
          <a:p>
            <a:pPr rtl="0"/>
            <a:br>
              <a:rPr lang="en-US" b="0" dirty="0">
                <a:effectLst/>
              </a:rPr>
            </a:br>
            <a:r>
              <a:rPr lang="en-US" sz="1200" b="0" i="0" u="none" strike="noStrike" kern="1200" dirty="0">
                <a:solidFill>
                  <a:schemeClr val="tx1"/>
                </a:solidFill>
                <a:effectLst/>
                <a:latin typeface="+mn-lt"/>
                <a:ea typeface="+mn-ea"/>
                <a:cs typeface="+mn-cs"/>
              </a:rPr>
              <a:t>There has always been inequality, but this chart shows that </a:t>
            </a:r>
            <a:r>
              <a:rPr lang="en-US" sz="1200" b="1" i="0" u="none" strike="noStrike" kern="1200" dirty="0">
                <a:solidFill>
                  <a:schemeClr val="tx1"/>
                </a:solidFill>
                <a:effectLst/>
                <a:latin typeface="+mn-lt"/>
                <a:ea typeface="+mn-ea"/>
                <a:cs typeface="+mn-cs"/>
              </a:rPr>
              <a:t>inequality started to grow radically once their agenda started to take hold in the 1980s</a:t>
            </a:r>
            <a:r>
              <a:rPr lang="en-US" sz="1200" b="0" i="0" u="none" strike="noStrike" kern="1200" dirty="0">
                <a:solidFill>
                  <a:schemeClr val="tx1"/>
                </a:solidFill>
                <a:effectLst/>
                <a:latin typeface="+mn-lt"/>
                <a:ea typeface="+mn-ea"/>
                <a:cs typeface="+mn-cs"/>
              </a:rPr>
              <a:t>.  That orange line is their income. This gray line is the income of the poorest 50% of the population. </a:t>
            </a:r>
            <a:r>
              <a:rPr lang="en-US" sz="1200" b="1" i="0" u="none" strike="noStrike" kern="1200" dirty="0">
                <a:solidFill>
                  <a:schemeClr val="tx1"/>
                </a:solidFill>
                <a:effectLst/>
                <a:latin typeface="+mn-lt"/>
                <a:ea typeface="+mn-ea"/>
                <a:cs typeface="+mn-cs"/>
              </a:rPr>
              <a:t>We stagnated, while their profits skyrocketed. </a:t>
            </a:r>
            <a:endParaRPr lang="en-US" b="1" dirty="0">
              <a:effectLst/>
            </a:endParaRPr>
          </a:p>
          <a:p>
            <a:br>
              <a:rPr lang="en-US" b="1" dirty="0"/>
            </a:br>
            <a:endParaRPr lang="en-US" b="1"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22</a:t>
            </a:fld>
            <a:endParaRPr lang="en-US"/>
          </a:p>
        </p:txBody>
      </p:sp>
    </p:spTree>
    <p:extLst>
      <p:ext uri="{BB962C8B-B14F-4D97-AF65-F5344CB8AC3E}">
        <p14:creationId xmlns:p14="http://schemas.microsoft.com/office/powerpoint/2010/main" val="3009555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a:buFont typeface="Arial" panose="020B0604020202020204" pitchFamily="34" charset="0"/>
              <a:buNone/>
            </a:pPr>
            <a:r>
              <a:rPr lang="en-US" sz="1200" b="0" i="0" u="none" strike="noStrike" kern="1200" dirty="0">
                <a:solidFill>
                  <a:schemeClr val="tx1"/>
                </a:solidFill>
                <a:effectLst/>
                <a:latin typeface="+mn-lt"/>
                <a:ea typeface="+mn-ea"/>
                <a:cs typeface="+mn-cs"/>
              </a:rPr>
              <a:t>They have been moving this </a:t>
            </a:r>
            <a:r>
              <a:rPr lang="en-US" sz="1200" b="1" i="0" u="none" strike="noStrike" kern="1200" dirty="0">
                <a:solidFill>
                  <a:schemeClr val="tx1"/>
                </a:solidFill>
                <a:effectLst/>
                <a:latin typeface="+mn-lt"/>
                <a:ea typeface="+mn-ea"/>
                <a:cs typeface="+mn-cs"/>
              </a:rPr>
              <a:t>all-out class war against us for decades</a:t>
            </a:r>
            <a:r>
              <a:rPr lang="en-US" sz="1200" b="0" i="0" u="none" strike="noStrike" kern="1200" dirty="0">
                <a:solidFill>
                  <a:schemeClr val="tx1"/>
                </a:solidFill>
                <a:effectLst/>
                <a:latin typeface="+mn-lt"/>
                <a:ea typeface="+mn-ea"/>
                <a:cs typeface="+mn-cs"/>
              </a:rPr>
              <a:t>, seeking profit at the expense of our families and communities.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They were out for profit, but their agenda has </a:t>
            </a:r>
            <a:r>
              <a:rPr lang="en-US" sz="1200" b="1" i="0" u="none" strike="noStrike" kern="1200" dirty="0">
                <a:solidFill>
                  <a:schemeClr val="tx1"/>
                </a:solidFill>
                <a:effectLst/>
                <a:latin typeface="+mn-lt"/>
                <a:ea typeface="+mn-ea"/>
                <a:cs typeface="+mn-cs"/>
              </a:rPr>
              <a:t>never been just a narrow economic agenda. </a:t>
            </a:r>
            <a:r>
              <a:rPr lang="en-US" sz="1200" b="0" i="0" u="none" strike="noStrike" kern="1200" dirty="0">
                <a:solidFill>
                  <a:schemeClr val="tx1"/>
                </a:solidFill>
                <a:effectLst/>
                <a:latin typeface="+mn-lt"/>
                <a:ea typeface="+mn-ea"/>
                <a:cs typeface="+mn-cs"/>
              </a:rPr>
              <a:t> They have had a </a:t>
            </a:r>
            <a:r>
              <a:rPr lang="en-US" sz="1200" b="1" i="0" u="none" strike="noStrike" kern="1200" dirty="0">
                <a:solidFill>
                  <a:schemeClr val="tx1"/>
                </a:solidFill>
                <a:effectLst/>
                <a:latin typeface="+mn-lt"/>
                <a:ea typeface="+mn-ea"/>
                <a:cs typeface="+mn-cs"/>
              </a:rPr>
              <a:t>racial agenda</a:t>
            </a:r>
            <a:r>
              <a:rPr lang="en-US" sz="1200" b="0" i="0" u="none" strike="noStrike" kern="1200" dirty="0">
                <a:solidFill>
                  <a:schemeClr val="tx1"/>
                </a:solidFill>
                <a:effectLst/>
                <a:latin typeface="+mn-lt"/>
                <a:ea typeface="+mn-ea"/>
                <a:cs typeface="+mn-cs"/>
              </a:rPr>
              <a:t>, too. They started moving their program to slash government programs as soon as people of color gained access to those benefits.  And that has hurt all of us. </a:t>
            </a:r>
            <a:endParaRPr lang="en-US" b="0" dirty="0">
              <a:effectLst/>
            </a:endParaRPr>
          </a:p>
          <a:p>
            <a:pPr rtl="0"/>
            <a:br>
              <a:rPr lang="en-US" b="0" dirty="0">
                <a:effectLst/>
                <a:highlight>
                  <a:srgbClr val="00FF00"/>
                </a:highlight>
              </a:rPr>
            </a:br>
            <a:r>
              <a:rPr lang="en-US" sz="1200" b="1" i="0" u="sng" strike="noStrike" kern="1200" dirty="0">
                <a:solidFill>
                  <a:schemeClr val="tx1"/>
                </a:solidFill>
                <a:effectLst/>
                <a:highlight>
                  <a:srgbClr val="00FF00"/>
                </a:highlight>
                <a:latin typeface="+mn-lt"/>
                <a:ea typeface="+mn-ea"/>
                <a:cs typeface="+mn-cs"/>
              </a:rPr>
              <a:t>Pair Reflection (8 minutes)</a:t>
            </a:r>
            <a:endParaRPr lang="en-US" b="0" u="sng" dirty="0">
              <a:effectLst/>
              <a:highlight>
                <a:srgbClr val="00FF00"/>
              </a:highlight>
            </a:endParaRPr>
          </a:p>
          <a:p>
            <a:pPr rtl="0"/>
            <a:r>
              <a:rPr lang="en-US" sz="1200" b="0" i="0" u="none" strike="noStrike" kern="1200" dirty="0">
                <a:solidFill>
                  <a:schemeClr val="tx1"/>
                </a:solidFill>
                <a:effectLst/>
                <a:latin typeface="+mn-lt"/>
                <a:ea typeface="+mn-ea"/>
                <a:cs typeface="+mn-cs"/>
              </a:rPr>
              <a:t>Before we move on, we want to take some time to talk about how these policies have impacted us personally. </a:t>
            </a:r>
            <a:endParaRPr lang="en-US" b="0" dirty="0">
              <a:effectLst/>
            </a:endParaRPr>
          </a:p>
          <a:p>
            <a:pPr rtl="0"/>
            <a:br>
              <a:rPr lang="en-US" b="0" dirty="0">
                <a:effectLst/>
              </a:rPr>
            </a:br>
            <a:r>
              <a:rPr lang="en-US" sz="1200" b="1" i="0" u="none" strike="noStrike" kern="1200" dirty="0">
                <a:solidFill>
                  <a:schemeClr val="tx1"/>
                </a:solidFill>
                <a:effectLst/>
                <a:latin typeface="+mn-lt"/>
                <a:ea typeface="+mn-ea"/>
                <a:cs typeface="+mn-cs"/>
              </a:rPr>
              <a:t>Pairs: Turn to the person next to you and share about how the 1%’s agenda has impacted your life, personally, or the conditions in your community.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Ask for a couple of people who want to share about the impacts their agenda has had on our lives and our communities.  Create some tension here by talking about the stakes.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Ask the group: </a:t>
            </a:r>
            <a:r>
              <a:rPr lang="en-US" sz="1200" b="1" i="0" u="none" strike="noStrike" kern="1200" dirty="0">
                <a:solidFill>
                  <a:schemeClr val="tx1"/>
                </a:solidFill>
                <a:effectLst/>
                <a:latin typeface="+mn-lt"/>
                <a:ea typeface="+mn-ea"/>
                <a:cs typeface="+mn-cs"/>
              </a:rPr>
              <a:t>How has this policy agenda impacted our organizing</a:t>
            </a:r>
            <a:r>
              <a:rPr lang="en-US" sz="1200" b="0" i="0" u="none" strike="noStrike" kern="1200" dirty="0">
                <a:solidFill>
                  <a:schemeClr val="tx1"/>
                </a:solidFill>
                <a:effectLst/>
                <a:latin typeface="+mn-lt"/>
                <a:ea typeface="+mn-ea"/>
                <a:cs typeface="+mn-cs"/>
              </a:rPr>
              <a:t>?</a:t>
            </a:r>
            <a:endParaRPr lang="en-US" b="0" dirty="0">
              <a:effectLst/>
            </a:endParaRPr>
          </a:p>
          <a:p>
            <a:pPr rtl="0"/>
            <a:br>
              <a:rPr lang="en-US" b="0" dirty="0">
                <a:effectLst/>
              </a:rPr>
            </a:br>
            <a:r>
              <a:rPr lang="en-US" sz="1200" b="0" i="1" u="none" strike="noStrike" kern="1200" dirty="0">
                <a:solidFill>
                  <a:schemeClr val="tx1"/>
                </a:solidFill>
                <a:effectLst/>
                <a:latin typeface="+mn-lt"/>
                <a:ea typeface="+mn-ea"/>
                <a:cs typeface="+mn-cs"/>
              </a:rPr>
              <a:t>Some sample answers: </a:t>
            </a:r>
            <a:endParaRPr lang="en-US" b="0" dirty="0">
              <a:effectLst/>
            </a:endParaRPr>
          </a:p>
          <a:p>
            <a:pPr lvl="1" rtl="0" fontAlgn="base"/>
            <a:r>
              <a:rPr lang="en-US" sz="1200" b="0" i="0" u="none" strike="noStrike" kern="1200" dirty="0">
                <a:solidFill>
                  <a:schemeClr val="tx1"/>
                </a:solidFill>
                <a:effectLst/>
                <a:latin typeface="+mn-lt"/>
                <a:ea typeface="+mn-ea"/>
                <a:cs typeface="+mn-cs"/>
              </a:rPr>
              <a:t>It has pushed us into a</a:t>
            </a:r>
            <a:r>
              <a:rPr lang="en-US" sz="1200" b="1" i="0" u="none" strike="noStrike" kern="1200" dirty="0">
                <a:solidFill>
                  <a:schemeClr val="tx1"/>
                </a:solidFill>
                <a:effectLst/>
                <a:latin typeface="+mn-lt"/>
                <a:ea typeface="+mn-ea"/>
                <a:cs typeface="+mn-cs"/>
              </a:rPr>
              <a:t> defensive posture</a:t>
            </a:r>
            <a:r>
              <a:rPr lang="en-US" sz="1200" b="0" i="0" u="none" strike="noStrike" kern="1200" dirty="0">
                <a:solidFill>
                  <a:schemeClr val="tx1"/>
                </a:solidFill>
                <a:effectLst/>
                <a:latin typeface="+mn-lt"/>
                <a:ea typeface="+mn-ea"/>
                <a:cs typeface="+mn-cs"/>
              </a:rPr>
              <a:t>.  Most of our time is spent trying to stop them from taking away our rights.  They’ve made it hard to think big and fight for the changes we really need. </a:t>
            </a:r>
          </a:p>
          <a:p>
            <a:pPr lvl="1" rtl="0" fontAlgn="base"/>
            <a:endParaRPr lang="en-US" sz="1200" b="0" i="0" u="none" strike="noStrike" kern="1200" dirty="0">
              <a:solidFill>
                <a:schemeClr val="tx1"/>
              </a:solidFill>
              <a:effectLst/>
              <a:latin typeface="+mn-lt"/>
              <a:ea typeface="+mn-ea"/>
              <a:cs typeface="+mn-cs"/>
            </a:endParaRPr>
          </a:p>
          <a:p>
            <a:pPr lvl="1" rtl="0" fontAlgn="base"/>
            <a:r>
              <a:rPr lang="en-US" sz="1200" b="0" i="0" u="none" strike="noStrike" kern="1200" dirty="0">
                <a:solidFill>
                  <a:schemeClr val="tx1"/>
                </a:solidFill>
                <a:effectLst/>
                <a:latin typeface="+mn-lt"/>
                <a:ea typeface="+mn-ea"/>
                <a:cs typeface="+mn-cs"/>
              </a:rPr>
              <a:t>Sometimes we </a:t>
            </a:r>
            <a:r>
              <a:rPr lang="en-US" sz="1200" b="1" i="0" u="none" strike="noStrike" kern="1200" dirty="0">
                <a:solidFill>
                  <a:schemeClr val="tx1"/>
                </a:solidFill>
                <a:effectLst/>
                <a:latin typeface="+mn-lt"/>
                <a:ea typeface="+mn-ea"/>
                <a:cs typeface="+mn-cs"/>
              </a:rPr>
              <a:t>accept these policies</a:t>
            </a:r>
            <a:r>
              <a:rPr lang="en-US" sz="1200" b="0" i="0" u="none" strike="noStrike" kern="1200" dirty="0">
                <a:solidFill>
                  <a:schemeClr val="tx1"/>
                </a:solidFill>
                <a:effectLst/>
                <a:latin typeface="+mn-lt"/>
                <a:ea typeface="+mn-ea"/>
                <a:cs typeface="+mn-cs"/>
              </a:rPr>
              <a:t>, arguing for more police protection or for private schools to address the limits of the defunded public education system. </a:t>
            </a:r>
          </a:p>
          <a:p>
            <a:br>
              <a:rPr lang="en-US" b="0" dirty="0">
                <a:effectLst/>
              </a:rPr>
            </a:br>
            <a:br>
              <a:rPr lang="en-US" b="0" dirty="0">
                <a:effectLst/>
              </a:rPr>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23</a:t>
            </a:fld>
            <a:endParaRPr lang="en-US"/>
          </a:p>
        </p:txBody>
      </p:sp>
    </p:spTree>
    <p:extLst>
      <p:ext uri="{BB962C8B-B14F-4D97-AF65-F5344CB8AC3E}">
        <p14:creationId xmlns:p14="http://schemas.microsoft.com/office/powerpoint/2010/main" val="14469633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Their agenda has shaped the lives of our people and the landscape of our struggle for decades.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How did they do it? Because they developed a strong strategy to move this agenda.  We have a lot to learn from their strategies.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24</a:t>
            </a:fld>
            <a:endParaRPr lang="en-US"/>
          </a:p>
        </p:txBody>
      </p:sp>
    </p:spTree>
    <p:extLst>
      <p:ext uri="{BB962C8B-B14F-4D97-AF65-F5344CB8AC3E}">
        <p14:creationId xmlns:p14="http://schemas.microsoft.com/office/powerpoint/2010/main" val="24458582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Instead of acting as only individual companies</a:t>
            </a:r>
            <a:r>
              <a:rPr lang="en-US" sz="1200" kern="1200" dirty="0">
                <a:solidFill>
                  <a:schemeClr val="tx1"/>
                </a:solidFill>
                <a:effectLst/>
                <a:latin typeface="+mn-lt"/>
                <a:ea typeface="+mn-ea"/>
                <a:cs typeface="+mn-cs"/>
              </a:rPr>
              <a:t> focused solely on their own profit, they built a </a:t>
            </a:r>
            <a:r>
              <a:rPr lang="en-US" sz="1200" b="1" kern="1200" dirty="0">
                <a:solidFill>
                  <a:schemeClr val="tx1"/>
                </a:solidFill>
                <a:effectLst/>
                <a:latin typeface="+mn-lt"/>
                <a:ea typeface="+mn-ea"/>
                <a:cs typeface="+mn-cs"/>
              </a:rPr>
              <a:t>corporate infrastructure.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They built business association that allowed them to act collectively. </a:t>
            </a:r>
          </a:p>
          <a:p>
            <a:br>
              <a:rPr lang="en-US" dirty="0"/>
            </a:b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25</a:t>
            </a:fld>
            <a:endParaRPr lang="en-US"/>
          </a:p>
        </p:txBody>
      </p:sp>
    </p:spTree>
    <p:extLst>
      <p:ext uri="{BB962C8B-B14F-4D97-AF65-F5344CB8AC3E}">
        <p14:creationId xmlns:p14="http://schemas.microsoft.com/office/powerpoint/2010/main" val="32188349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They organized foundations that dumped millions of dollars into building organizations to advance their agenda. </a:t>
            </a:r>
          </a:p>
        </p:txBody>
      </p:sp>
      <p:sp>
        <p:nvSpPr>
          <p:cNvPr id="4" name="Slide Number Placeholder 3"/>
          <p:cNvSpPr>
            <a:spLocks noGrp="1"/>
          </p:cNvSpPr>
          <p:nvPr>
            <p:ph type="sldNum" sz="quarter" idx="10"/>
          </p:nvPr>
        </p:nvSpPr>
        <p:spPr/>
        <p:txBody>
          <a:bodyPr/>
          <a:lstStyle/>
          <a:p>
            <a:fld id="{0468E0EE-78C9-AA4C-ADFC-D5CBA4835EBC}" type="slidenum">
              <a:rPr lang="en-US" smtClean="0"/>
              <a:pPr/>
              <a:t>26</a:t>
            </a:fld>
            <a:endParaRPr lang="en-US"/>
          </a:p>
        </p:txBody>
      </p:sp>
    </p:spTree>
    <p:extLst>
      <p:ext uri="{BB962C8B-B14F-4D97-AF65-F5344CB8AC3E}">
        <p14:creationId xmlns:p14="http://schemas.microsoft.com/office/powerpoint/2010/main" val="16799329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They built think tanks like the Cato Institute to develop new ideas and policies. </a:t>
            </a: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27</a:t>
            </a:fld>
            <a:endParaRPr lang="en-US"/>
          </a:p>
        </p:txBody>
      </p:sp>
    </p:spTree>
    <p:extLst>
      <p:ext uri="{BB962C8B-B14F-4D97-AF65-F5344CB8AC3E}">
        <p14:creationId xmlns:p14="http://schemas.microsoft.com/office/powerpoint/2010/main" val="39448353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They built media outlets like Fox to get their ideas in the public debate and to try to get inside our heads.</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28</a:t>
            </a:fld>
            <a:endParaRPr lang="en-US"/>
          </a:p>
        </p:txBody>
      </p:sp>
    </p:spTree>
    <p:extLst>
      <p:ext uri="{BB962C8B-B14F-4D97-AF65-F5344CB8AC3E}">
        <p14:creationId xmlns:p14="http://schemas.microsoft.com/office/powerpoint/2010/main" val="16099591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And they invested in mass membership organizations like the NRA and the Tea Party to recruit poor and working people behind their agenda.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29</a:t>
            </a:fld>
            <a:endParaRPr lang="en-US"/>
          </a:p>
        </p:txBody>
      </p:sp>
    </p:spTree>
    <p:extLst>
      <p:ext uri="{BB962C8B-B14F-4D97-AF65-F5344CB8AC3E}">
        <p14:creationId xmlns:p14="http://schemas.microsoft.com/office/powerpoint/2010/main" val="6771859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They took advantage of crises to move their agenda. When the oil crisis hit in 1973 and economic growth started to slow down, the corporations swooped in with a new economic plan, saying they had all the solutions. They used that opening to rebuild the economy in their own interests.</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30</a:t>
            </a:fld>
            <a:endParaRPr lang="en-US"/>
          </a:p>
        </p:txBody>
      </p:sp>
    </p:spTree>
    <p:extLst>
      <p:ext uri="{BB962C8B-B14F-4D97-AF65-F5344CB8AC3E}">
        <p14:creationId xmlns:p14="http://schemas.microsoft.com/office/powerpoint/2010/main" val="1428405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Slide 27: </a:t>
            </a:r>
            <a:r>
              <a:rPr lang="en-US" sz="1200" b="0" i="0" u="none" strike="noStrike" kern="1200" dirty="0">
                <a:solidFill>
                  <a:schemeClr val="tx1"/>
                </a:solidFill>
                <a:effectLst/>
                <a:latin typeface="+mn-lt"/>
                <a:ea typeface="+mn-ea"/>
                <a:cs typeface="+mn-cs"/>
              </a:rPr>
              <a:t>This is how Milton Friedman, one of the economic architects of corporate agenda, thought about how to use crises to advance his agenda.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31</a:t>
            </a:fld>
            <a:endParaRPr lang="en-US"/>
          </a:p>
        </p:txBody>
      </p:sp>
    </p:spTree>
    <p:extLst>
      <p:ext uri="{BB962C8B-B14F-4D97-AF65-F5344CB8AC3E}">
        <p14:creationId xmlns:p14="http://schemas.microsoft.com/office/powerpoint/2010/main" val="11378127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68E0EE-78C9-AA4C-ADFC-D5CBA4835EBC}" type="slidenum">
              <a:rPr lang="en-US" smtClean="0"/>
              <a:pPr/>
              <a:t>32</a:t>
            </a:fld>
            <a:endParaRPr lang="en-US"/>
          </a:p>
        </p:txBody>
      </p:sp>
    </p:spTree>
    <p:extLst>
      <p:ext uri="{BB962C8B-B14F-4D97-AF65-F5344CB8AC3E}">
        <p14:creationId xmlns:p14="http://schemas.microsoft.com/office/powerpoint/2010/main" val="42440504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68E0EE-78C9-AA4C-ADFC-D5CBA4835EBC}" type="slidenum">
              <a:rPr lang="en-US" smtClean="0"/>
              <a:pPr/>
              <a:t>33</a:t>
            </a:fld>
            <a:endParaRPr lang="en-US"/>
          </a:p>
        </p:txBody>
      </p:sp>
    </p:spTree>
    <p:extLst>
      <p:ext uri="{BB962C8B-B14F-4D97-AF65-F5344CB8AC3E}">
        <p14:creationId xmlns:p14="http://schemas.microsoft.com/office/powerpoint/2010/main" val="11806224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68E0EE-78C9-AA4C-ADFC-D5CBA4835EBC}" type="slidenum">
              <a:rPr lang="en-US" smtClean="0"/>
              <a:pPr/>
              <a:t>34</a:t>
            </a:fld>
            <a:endParaRPr lang="en-US"/>
          </a:p>
        </p:txBody>
      </p:sp>
    </p:spTree>
    <p:extLst>
      <p:ext uri="{BB962C8B-B14F-4D97-AF65-F5344CB8AC3E}">
        <p14:creationId xmlns:p14="http://schemas.microsoft.com/office/powerpoint/2010/main" val="24864107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Example: </a:t>
            </a:r>
          </a:p>
          <a:p>
            <a:r>
              <a:rPr lang="en-US" dirty="0"/>
              <a:t>They are currently trying to manufacture a sense of crisis in the social security system because they think it will create an opening to dismantle it. </a:t>
            </a:r>
          </a:p>
        </p:txBody>
      </p:sp>
      <p:sp>
        <p:nvSpPr>
          <p:cNvPr id="4" name="Slide Number Placeholder 3"/>
          <p:cNvSpPr>
            <a:spLocks noGrp="1"/>
          </p:cNvSpPr>
          <p:nvPr>
            <p:ph type="sldNum" sz="quarter" idx="10"/>
          </p:nvPr>
        </p:nvSpPr>
        <p:spPr/>
        <p:txBody>
          <a:bodyPr/>
          <a:lstStyle/>
          <a:p>
            <a:fld id="{0468E0EE-78C9-AA4C-ADFC-D5CBA4835EBC}" type="slidenum">
              <a:rPr lang="en-US" smtClean="0"/>
              <a:pPr/>
              <a:t>35</a:t>
            </a:fld>
            <a:endParaRPr lang="en-US"/>
          </a:p>
        </p:txBody>
      </p:sp>
    </p:spTree>
    <p:extLst>
      <p:ext uri="{BB962C8B-B14F-4D97-AF65-F5344CB8AC3E}">
        <p14:creationId xmlns:p14="http://schemas.microsoft.com/office/powerpoint/2010/main" val="30366888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They had a clear plan to totally change the rules to produce the 1% economy, but they didn’t just go for their whole vision all at once.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They tried.  They went after Social Security in the 1970s and it blew up in their faces.  So they learned they couldn’t go after their whole agenda all at once.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Instead, they learned to  their big ideas out over time, with the goal of changing the terrain as they went.</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36</a:t>
            </a:fld>
            <a:endParaRPr lang="en-US"/>
          </a:p>
        </p:txBody>
      </p:sp>
    </p:spTree>
    <p:extLst>
      <p:ext uri="{BB962C8B-B14F-4D97-AF65-F5344CB8AC3E}">
        <p14:creationId xmlns:p14="http://schemas.microsoft.com/office/powerpoint/2010/main" val="31600502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look at how they advanced their agenda for privatization, as an example. Privatization of the public sector didn’t happen all at once. They had to unfold a long-term process to make the idea of privatization seem normal.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They set out to convince us that private profit-based programs always works better than government public programs.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37</a:t>
            </a:fld>
            <a:endParaRPr lang="en-US"/>
          </a:p>
        </p:txBody>
      </p:sp>
    </p:spTree>
    <p:extLst>
      <p:ext uri="{BB962C8B-B14F-4D97-AF65-F5344CB8AC3E}">
        <p14:creationId xmlns:p14="http://schemas.microsoft.com/office/powerpoint/2010/main" val="27056817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started with changing small rules, like the rules in the Bureau of the Budget Bulletin. They won a change that said, "The Federal government will not start or carry on any commercial activity to provide a service or product....if such product or service can be procured from private enterprise."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38</a:t>
            </a:fld>
            <a:endParaRPr lang="en-US"/>
          </a:p>
        </p:txBody>
      </p:sp>
    </p:spTree>
    <p:extLst>
      <p:ext uri="{BB962C8B-B14F-4D97-AF65-F5344CB8AC3E}">
        <p14:creationId xmlns:p14="http://schemas.microsoft.com/office/powerpoint/2010/main" val="13433701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Then they privatized smaller services that no one cared about much (like parking lots and trash collection)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39</a:t>
            </a:fld>
            <a:endParaRPr lang="en-US"/>
          </a:p>
        </p:txBody>
      </p:sp>
    </p:spTree>
    <p:extLst>
      <p:ext uri="{BB962C8B-B14F-4D97-AF65-F5344CB8AC3E}">
        <p14:creationId xmlns:p14="http://schemas.microsoft.com/office/powerpoint/2010/main" val="41602978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celebrated their success in order to win the privatization of much larger public services (like schools and prison).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40</a:t>
            </a:fld>
            <a:endParaRPr lang="en-US"/>
          </a:p>
        </p:txBody>
      </p:sp>
    </p:spTree>
    <p:extLst>
      <p:ext uri="{BB962C8B-B14F-4D97-AF65-F5344CB8AC3E}">
        <p14:creationId xmlns:p14="http://schemas.microsoft.com/office/powerpoint/2010/main" val="2178102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And they changed the terrain enough so that now they have their eyes set on privatizing the largest government programs, like social security.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That would have been a crazy idea 40 years ago, but now it seems like it’s a normal part of the political conversation.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41</a:t>
            </a:fld>
            <a:endParaRPr lang="en-US"/>
          </a:p>
        </p:txBody>
      </p:sp>
    </p:spTree>
    <p:extLst>
      <p:ext uri="{BB962C8B-B14F-4D97-AF65-F5344CB8AC3E}">
        <p14:creationId xmlns:p14="http://schemas.microsoft.com/office/powerpoint/2010/main" val="1587315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order to move these policies, they created narratives that support their agenda.  Their narratives convinced people that that their programs were in everyone’s interests.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42</a:t>
            </a:fld>
            <a:endParaRPr lang="en-US"/>
          </a:p>
        </p:txBody>
      </p:sp>
    </p:spTree>
    <p:extLst>
      <p:ext uri="{BB962C8B-B14F-4D97-AF65-F5344CB8AC3E}">
        <p14:creationId xmlns:p14="http://schemas.microsoft.com/office/powerpoint/2010/main" val="3460632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68E0EE-78C9-AA4C-ADFC-D5CBA4835EBC}" type="slidenum">
              <a:rPr lang="en-US" smtClean="0"/>
              <a:pPr/>
              <a:t>43</a:t>
            </a:fld>
            <a:endParaRPr lang="en-US"/>
          </a:p>
        </p:txBody>
      </p:sp>
    </p:spTree>
    <p:extLst>
      <p:ext uri="{BB962C8B-B14F-4D97-AF65-F5344CB8AC3E}">
        <p14:creationId xmlns:p14="http://schemas.microsoft.com/office/powerpoint/2010/main" val="2639478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sold us on rugged individualism. Everyone has the opportunity to succeed, if they just work hard enough.</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44</a:t>
            </a:fld>
            <a:endParaRPr lang="en-US"/>
          </a:p>
        </p:txBody>
      </p:sp>
    </p:spTree>
    <p:extLst>
      <p:ext uri="{BB962C8B-B14F-4D97-AF65-F5344CB8AC3E}">
        <p14:creationId xmlns:p14="http://schemas.microsoft.com/office/powerpoint/2010/main" val="42842400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told us that the free market fixes everything. When corporations profit, we all do better.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45</a:t>
            </a:fld>
            <a:endParaRPr lang="en-US"/>
          </a:p>
        </p:txBody>
      </p:sp>
    </p:spTree>
    <p:extLst>
      <p:ext uri="{BB962C8B-B14F-4D97-AF65-F5344CB8AC3E}">
        <p14:creationId xmlns:p14="http://schemas.microsoft.com/office/powerpoint/2010/main" val="16499557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told is that government is wasteful and inefficient.  We should look to the private sector for answers.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46</a:t>
            </a:fld>
            <a:endParaRPr lang="en-US"/>
          </a:p>
        </p:txBody>
      </p:sp>
    </p:spTree>
    <p:extLst>
      <p:ext uri="{BB962C8B-B14F-4D97-AF65-F5344CB8AC3E}">
        <p14:creationId xmlns:p14="http://schemas.microsoft.com/office/powerpoint/2010/main" val="42650078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said that unions are bad for workers and the economy.</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47</a:t>
            </a:fld>
            <a:endParaRPr lang="en-US"/>
          </a:p>
        </p:txBody>
      </p:sp>
    </p:spTree>
    <p:extLst>
      <p:ext uri="{BB962C8B-B14F-4D97-AF65-F5344CB8AC3E}">
        <p14:creationId xmlns:p14="http://schemas.microsoft.com/office/powerpoint/2010/main" val="17233659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Race was a central part of their strategy.</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They had lots of different ways that</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they used racism to advance their agenda. </a:t>
            </a:r>
          </a:p>
          <a:p>
            <a:r>
              <a:rPr lang="en-US" sz="1200" kern="1200" dirty="0">
                <a:solidFill>
                  <a:schemeClr val="tx1"/>
                </a:solidFill>
                <a:effectLst/>
                <a:latin typeface="+mn-lt"/>
                <a:ea typeface="+mn-ea"/>
                <a:cs typeface="+mn-cs"/>
              </a:rPr>
              <a:t>  </a:t>
            </a:r>
          </a:p>
          <a:p>
            <a:pPr rtl="0" fontAlgn="base"/>
            <a:br>
              <a:rPr lang="en-US" b="0" dirty="0">
                <a:effectLst/>
              </a:rPr>
            </a:br>
            <a:r>
              <a:rPr lang="en-US" sz="1200" b="0" i="0" u="none" strike="noStrike" kern="1200" dirty="0">
                <a:solidFill>
                  <a:schemeClr val="tx1"/>
                </a:solidFill>
                <a:effectLst/>
                <a:latin typeface="+mn-lt"/>
                <a:ea typeface="+mn-ea"/>
                <a:cs typeface="+mn-cs"/>
              </a:rPr>
              <a:t>One way they did that was to say that racism is in the past. Now, we live in a colorblind society, and racism is just a bad behavior of some bad individuals. </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They used this to cover up all of the laws and systems that have oppressed communities of color and excluded them from democracy and the best parts of the economy. </a:t>
            </a:r>
          </a:p>
          <a:p>
            <a:pPr rtl="0" fontAlgn="base"/>
            <a:endParaRPr lang="en-US" sz="1200" b="0" i="0" u="none" strike="noStrike"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Then they used that narrative to create public support for dismantling affirmative action and other programs won by racial justice organizing. </a:t>
            </a:r>
          </a:p>
          <a:p>
            <a:pPr rtl="0"/>
            <a:endParaRPr lang="en-US" b="0" dirty="0">
              <a:effectLst/>
            </a:endParaRPr>
          </a:p>
          <a:p>
            <a:br>
              <a:rPr lang="en-US" b="0" dirty="0">
                <a:effectLst/>
              </a:rPr>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48</a:t>
            </a:fld>
            <a:endParaRPr lang="en-US"/>
          </a:p>
        </p:txBody>
      </p:sp>
    </p:spTree>
    <p:extLst>
      <p:ext uri="{BB962C8B-B14F-4D97-AF65-F5344CB8AC3E}">
        <p14:creationId xmlns:p14="http://schemas.microsoft.com/office/powerpoint/2010/main" val="32585931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At the same time, the 1% used coded and blatant racism to weaken public support for government programs while building support for police, prisons and ICE.   </a:t>
            </a:r>
            <a:endParaRPr lang="en-US" sz="1200" b="1" i="0" u="none" strike="noStrike"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Today, with the election Donald Trump and white supremacists marching in the streets, we are seeing the impacts of the 1%’s constant use of coded racism. Racism has burst out of the box, and no one is pretending that it’s just in the past anymore.  </a:t>
            </a:r>
          </a:p>
          <a:p>
            <a:endParaRPr lang="en-US" dirty="0"/>
          </a:p>
          <a:p>
            <a:pPr rtl="0"/>
            <a:r>
              <a:rPr lang="en-US" sz="1200" b="1" i="0" u="none" strike="noStrike" kern="1200" dirty="0">
                <a:solidFill>
                  <a:schemeClr val="tx1"/>
                </a:solidFill>
                <a:effectLst/>
                <a:latin typeface="+mn-lt"/>
                <a:ea typeface="+mn-ea"/>
                <a:cs typeface="+mn-cs"/>
              </a:rPr>
              <a:t>Ask the group: </a:t>
            </a:r>
            <a:r>
              <a:rPr lang="en-US" sz="1200" b="0" i="0" u="none" strike="noStrike" kern="1200" dirty="0">
                <a:solidFill>
                  <a:schemeClr val="tx1"/>
                </a:solidFill>
                <a:effectLst/>
                <a:latin typeface="+mn-lt"/>
                <a:ea typeface="+mn-ea"/>
                <a:cs typeface="+mn-cs"/>
              </a:rPr>
              <a:t>How many of us have heard these ideas when we talk to politicians?  In the media? In our communities?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49</a:t>
            </a:fld>
            <a:endParaRPr lang="en-US"/>
          </a:p>
        </p:txBody>
      </p:sp>
    </p:spTree>
    <p:extLst>
      <p:ext uri="{BB962C8B-B14F-4D97-AF65-F5344CB8AC3E}">
        <p14:creationId xmlns:p14="http://schemas.microsoft.com/office/powerpoint/2010/main" val="10953644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Let’s dig more deeply into how the 1% strategically used racism to try to win the support of poor and working white people to support their corporate agenda.</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After the Civil Rights Movement, Republicans started to play up racism to convince poor white voters in the South to start voting for the Republican Party. </a:t>
            </a: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They developed stories blaming people of color for everything, breeding resentment and anger against people of color while simultaneously seeding sympathy with the 1%. </a:t>
            </a: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It worked so well that the party decided to take that strategy national:  they started to use sometimes coded and sometimes blatant racial messages to try to buy poor and working white people into their corporate agenda.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50</a:t>
            </a:fld>
            <a:endParaRPr lang="en-US"/>
          </a:p>
        </p:txBody>
      </p:sp>
    </p:spTree>
    <p:extLst>
      <p:ext uri="{BB962C8B-B14F-4D97-AF65-F5344CB8AC3E}">
        <p14:creationId xmlns:p14="http://schemas.microsoft.com/office/powerpoint/2010/main" val="22426679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This is how Lee Atwater, one of the strategists who engineered Reagan’s presidential victory, talked about using race and racism as a strategy</a:t>
            </a: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51</a:t>
            </a:fld>
            <a:endParaRPr lang="en-US"/>
          </a:p>
        </p:txBody>
      </p:sp>
    </p:spTree>
    <p:extLst>
      <p:ext uri="{BB962C8B-B14F-4D97-AF65-F5344CB8AC3E}">
        <p14:creationId xmlns:p14="http://schemas.microsoft.com/office/powerpoint/2010/main" val="2952873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52</a:t>
            </a:fld>
            <a:endParaRPr lang="en-US"/>
          </a:p>
        </p:txBody>
      </p:sp>
    </p:spTree>
    <p:extLst>
      <p:ext uri="{BB962C8B-B14F-4D97-AF65-F5344CB8AC3E}">
        <p14:creationId xmlns:p14="http://schemas.microsoft.com/office/powerpoint/2010/main" val="17777008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53</a:t>
            </a:fld>
            <a:endParaRPr lang="en-US"/>
          </a:p>
        </p:txBody>
      </p:sp>
    </p:spTree>
    <p:extLst>
      <p:ext uri="{BB962C8B-B14F-4D97-AF65-F5344CB8AC3E}">
        <p14:creationId xmlns:p14="http://schemas.microsoft.com/office/powerpoint/2010/main" val="5197117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54</a:t>
            </a:fld>
            <a:endParaRPr lang="en-US"/>
          </a:p>
        </p:txBody>
      </p:sp>
    </p:spTree>
    <p:extLst>
      <p:ext uri="{BB962C8B-B14F-4D97-AF65-F5344CB8AC3E}">
        <p14:creationId xmlns:p14="http://schemas.microsoft.com/office/powerpoint/2010/main" val="3713704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55</a:t>
            </a:fld>
            <a:endParaRPr lang="en-US"/>
          </a:p>
        </p:txBody>
      </p:sp>
    </p:spTree>
    <p:extLst>
      <p:ext uri="{BB962C8B-B14F-4D97-AF65-F5344CB8AC3E}">
        <p14:creationId xmlns:p14="http://schemas.microsoft.com/office/powerpoint/2010/main" val="9417330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56</a:t>
            </a:fld>
            <a:endParaRPr lang="en-US"/>
          </a:p>
        </p:txBody>
      </p:sp>
    </p:spTree>
    <p:extLst>
      <p:ext uri="{BB962C8B-B14F-4D97-AF65-F5344CB8AC3E}">
        <p14:creationId xmlns:p14="http://schemas.microsoft.com/office/powerpoint/2010/main" val="6027734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Let’s look at how they did this when it came to cutting welfare.</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Even though the </a:t>
            </a:r>
            <a:r>
              <a:rPr lang="en-US" sz="1200" b="1" i="0" u="none" strike="noStrike" kern="1200" dirty="0">
                <a:solidFill>
                  <a:schemeClr val="tx1"/>
                </a:solidFill>
                <a:effectLst/>
                <a:latin typeface="+mn-lt"/>
                <a:ea typeface="+mn-ea"/>
                <a:cs typeface="+mn-cs"/>
              </a:rPr>
              <a:t>majority of people who were on welfare were white,</a:t>
            </a:r>
            <a:r>
              <a:rPr lang="en-US" sz="1200" b="0" i="0" u="none" strike="noStrike" kern="1200" dirty="0">
                <a:solidFill>
                  <a:schemeClr val="tx1"/>
                </a:solidFill>
                <a:effectLst/>
                <a:latin typeface="+mn-lt"/>
                <a:ea typeface="+mn-ea"/>
                <a:cs typeface="+mn-cs"/>
              </a:rPr>
              <a:t> they told a story that implied that </a:t>
            </a:r>
            <a:r>
              <a:rPr lang="en-US" sz="1200" b="1" i="0" u="none" strike="noStrike" kern="1200" dirty="0">
                <a:solidFill>
                  <a:schemeClr val="tx1"/>
                </a:solidFill>
                <a:effectLst/>
                <a:latin typeface="+mn-lt"/>
                <a:ea typeface="+mn-ea"/>
                <a:cs typeface="+mn-cs"/>
              </a:rPr>
              <a:t>everyone on welfare was Black and Latino.</a:t>
            </a:r>
            <a:endParaRPr lang="en-US" b="1" dirty="0">
              <a:effectLst/>
            </a:endParaRPr>
          </a:p>
          <a:p>
            <a:pPr rtl="0"/>
            <a:br>
              <a:rPr lang="en-US" b="0" dirty="0">
                <a:effectLst/>
              </a:rPr>
            </a:br>
            <a:r>
              <a:rPr lang="en-US" sz="1200" b="0" i="0" u="none" strike="noStrike" kern="1200" dirty="0">
                <a:solidFill>
                  <a:schemeClr val="tx1"/>
                </a:solidFill>
                <a:effectLst/>
                <a:latin typeface="+mn-lt"/>
                <a:ea typeface="+mn-ea"/>
                <a:cs typeface="+mn-cs"/>
              </a:rPr>
              <a:t>President Reagan used racist ideas - like the “</a:t>
            </a:r>
            <a:r>
              <a:rPr lang="en-US" sz="1200" b="1" i="0" u="none" strike="noStrike" kern="1200" dirty="0">
                <a:solidFill>
                  <a:schemeClr val="tx1"/>
                </a:solidFill>
                <a:effectLst/>
                <a:latin typeface="+mn-lt"/>
                <a:ea typeface="+mn-ea"/>
                <a:cs typeface="+mn-cs"/>
              </a:rPr>
              <a:t>welfare queen</a:t>
            </a:r>
            <a:r>
              <a:rPr lang="en-US" sz="1200" b="0" i="0" u="none" strike="noStrike" kern="1200" dirty="0">
                <a:solidFill>
                  <a:schemeClr val="tx1"/>
                </a:solidFill>
                <a:effectLst/>
                <a:latin typeface="+mn-lt"/>
                <a:ea typeface="+mn-ea"/>
                <a:cs typeface="+mn-cs"/>
              </a:rPr>
              <a:t>” - to imply that Black and Latino women on welfare were just lazy “</a:t>
            </a:r>
            <a:r>
              <a:rPr lang="en-US" sz="1200" b="1" i="0" u="none" strike="noStrike" kern="1200" dirty="0">
                <a:solidFill>
                  <a:schemeClr val="tx1"/>
                </a:solidFill>
                <a:effectLst/>
                <a:latin typeface="+mn-lt"/>
                <a:ea typeface="+mn-ea"/>
                <a:cs typeface="+mn-cs"/>
              </a:rPr>
              <a:t>takers</a:t>
            </a:r>
            <a:r>
              <a:rPr lang="en-US" sz="1200" b="0" i="0" u="none" strike="noStrike" kern="1200" dirty="0">
                <a:solidFill>
                  <a:schemeClr val="tx1"/>
                </a:solidFill>
                <a:effectLst/>
                <a:latin typeface="+mn-lt"/>
                <a:ea typeface="+mn-ea"/>
                <a:cs typeface="+mn-cs"/>
              </a:rPr>
              <a:t>” who were living large off of taxes paid by hard-working “</a:t>
            </a:r>
            <a:r>
              <a:rPr lang="en-US" sz="1200" b="1" i="0" u="none" strike="noStrike" kern="1200" dirty="0">
                <a:solidFill>
                  <a:schemeClr val="tx1"/>
                </a:solidFill>
                <a:effectLst/>
                <a:latin typeface="+mn-lt"/>
                <a:ea typeface="+mn-ea"/>
                <a:cs typeface="+mn-cs"/>
              </a:rPr>
              <a:t>makers</a:t>
            </a:r>
            <a:r>
              <a:rPr lang="en-US" sz="1200" b="0" i="0" u="none" strike="noStrike" kern="1200" dirty="0">
                <a:solidFill>
                  <a:schemeClr val="tx1"/>
                </a:solidFill>
                <a:effectLst/>
                <a:latin typeface="+mn-lt"/>
                <a:ea typeface="+mn-ea"/>
                <a:cs typeface="+mn-cs"/>
              </a:rPr>
              <a:t>,” that is, people with jobs, who he implied were all white.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The 1% linked the idea of “</a:t>
            </a:r>
            <a:r>
              <a:rPr lang="en-US" sz="1200" b="1" i="0" u="none" strike="noStrike" kern="1200" dirty="0">
                <a:solidFill>
                  <a:schemeClr val="tx1"/>
                </a:solidFill>
                <a:effectLst/>
                <a:latin typeface="+mn-lt"/>
                <a:ea typeface="+mn-ea"/>
                <a:cs typeface="+mn-cs"/>
              </a:rPr>
              <a:t>government program</a:t>
            </a:r>
            <a:r>
              <a:rPr lang="en-US" sz="1200" b="0" i="0" u="none" strike="noStrike" kern="1200" dirty="0">
                <a:solidFill>
                  <a:schemeClr val="tx1"/>
                </a:solidFill>
                <a:effectLst/>
                <a:latin typeface="+mn-lt"/>
                <a:ea typeface="+mn-ea"/>
                <a:cs typeface="+mn-cs"/>
              </a:rPr>
              <a:t>” to “</a:t>
            </a:r>
            <a:r>
              <a:rPr lang="en-US" sz="1200" b="1" i="0" u="none" strike="noStrike" kern="1200" dirty="0">
                <a:solidFill>
                  <a:schemeClr val="tx1"/>
                </a:solidFill>
                <a:effectLst/>
                <a:latin typeface="+mn-lt"/>
                <a:ea typeface="+mn-ea"/>
                <a:cs typeface="+mn-cs"/>
              </a:rPr>
              <a:t>communities of color</a:t>
            </a:r>
            <a:r>
              <a:rPr lang="en-US" sz="1200" b="0" i="0" u="none" strike="noStrike" kern="1200" dirty="0">
                <a:solidFill>
                  <a:schemeClr val="tx1"/>
                </a:solidFill>
                <a:effectLst/>
                <a:latin typeface="+mn-lt"/>
                <a:ea typeface="+mn-ea"/>
                <a:cs typeface="+mn-cs"/>
              </a:rPr>
              <a:t>,” and then they used racism to attack government programs.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These ideas </a:t>
            </a:r>
            <a:r>
              <a:rPr lang="en-US" sz="1200" b="1" i="0" u="none" strike="noStrike" kern="1200" dirty="0">
                <a:solidFill>
                  <a:schemeClr val="tx1"/>
                </a:solidFill>
                <a:effectLst/>
                <a:latin typeface="+mn-lt"/>
                <a:ea typeface="+mn-ea"/>
                <a:cs typeface="+mn-cs"/>
              </a:rPr>
              <a:t>changed the terrain of politics in the U.S. </a:t>
            </a:r>
            <a:r>
              <a:rPr lang="en-US" sz="1200" b="0" i="0" u="none" strike="noStrike" kern="1200" dirty="0">
                <a:solidFill>
                  <a:schemeClr val="tx1"/>
                </a:solidFill>
                <a:effectLst/>
                <a:latin typeface="+mn-lt"/>
                <a:ea typeface="+mn-ea"/>
                <a:cs typeface="+mn-cs"/>
              </a:rPr>
              <a:t> They </a:t>
            </a:r>
            <a:r>
              <a:rPr lang="en-US" sz="1200" b="1" i="0" u="none" strike="noStrike" kern="1200" dirty="0">
                <a:solidFill>
                  <a:schemeClr val="tx1"/>
                </a:solidFill>
                <a:effectLst/>
                <a:latin typeface="+mn-lt"/>
                <a:ea typeface="+mn-ea"/>
                <a:cs typeface="+mn-cs"/>
              </a:rPr>
              <a:t>undermined support for government safety net </a:t>
            </a:r>
            <a:r>
              <a:rPr lang="en-US" sz="1200" b="0" i="0" u="none" strike="noStrike" kern="1200" dirty="0">
                <a:solidFill>
                  <a:schemeClr val="tx1"/>
                </a:solidFill>
                <a:effectLst/>
                <a:latin typeface="+mn-lt"/>
                <a:ea typeface="+mn-ea"/>
                <a:cs typeface="+mn-cs"/>
              </a:rPr>
              <a:t>programs, and they </a:t>
            </a:r>
            <a:r>
              <a:rPr lang="en-US" sz="1200" b="1" i="0" u="none" strike="noStrike" kern="1200" dirty="0">
                <a:solidFill>
                  <a:schemeClr val="tx1"/>
                </a:solidFill>
                <a:effectLst/>
                <a:latin typeface="+mn-lt"/>
                <a:ea typeface="+mn-ea"/>
                <a:cs typeface="+mn-cs"/>
              </a:rPr>
              <a:t>bought poor white people into opposing welfare</a:t>
            </a:r>
            <a:r>
              <a:rPr lang="en-US" sz="1200" b="0" i="0" u="none" strike="noStrike" kern="1200" dirty="0">
                <a:solidFill>
                  <a:schemeClr val="tx1"/>
                </a:solidFill>
                <a:effectLst/>
                <a:latin typeface="+mn-lt"/>
                <a:ea typeface="+mn-ea"/>
                <a:cs typeface="+mn-cs"/>
              </a:rPr>
              <a:t>, even though welfare actually served their interests.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Cuts to welfare ending up hurting hundreds of thousands of poor Black and Latino people </a:t>
            </a:r>
            <a:r>
              <a:rPr lang="en-US" sz="1200" b="0" i="1" u="none" strike="noStrike" kern="1200" dirty="0">
                <a:solidFill>
                  <a:schemeClr val="tx1"/>
                </a:solidFill>
                <a:effectLst/>
                <a:latin typeface="+mn-lt"/>
                <a:ea typeface="+mn-ea"/>
                <a:cs typeface="+mn-cs"/>
              </a:rPr>
              <a:t>and</a:t>
            </a:r>
            <a:r>
              <a:rPr lang="en-US" sz="1200" b="0" i="0" u="none" strike="noStrike" kern="1200" dirty="0">
                <a:solidFill>
                  <a:schemeClr val="tx1"/>
                </a:solidFill>
                <a:effectLst/>
                <a:latin typeface="+mn-lt"/>
                <a:ea typeface="+mn-ea"/>
                <a:cs typeface="+mn-cs"/>
              </a:rPr>
              <a:t> even more poor white people. And it </a:t>
            </a:r>
            <a:r>
              <a:rPr lang="en-US" sz="1200" b="1" i="0" u="none" strike="noStrike" kern="1200" dirty="0">
                <a:solidFill>
                  <a:schemeClr val="tx1"/>
                </a:solidFill>
                <a:effectLst/>
                <a:latin typeface="+mn-lt"/>
                <a:ea typeface="+mn-ea"/>
                <a:cs typeface="+mn-cs"/>
              </a:rPr>
              <a:t>couldn’t have happened if they hadn’t used racism as their secret weapon. </a:t>
            </a:r>
            <a:endParaRPr lang="en-US" b="1" dirty="0">
              <a:effectLst/>
            </a:endParaRPr>
          </a:p>
          <a:p>
            <a:pPr rtl="0"/>
            <a:br>
              <a:rPr lang="en-US" b="0" dirty="0">
                <a:effectLst/>
              </a:rPr>
            </a:br>
            <a:r>
              <a:rPr lang="en-US" sz="1200" b="1" i="0" u="none" strike="noStrike" kern="1200" dirty="0">
                <a:solidFill>
                  <a:schemeClr val="tx1"/>
                </a:solidFill>
                <a:effectLst/>
                <a:latin typeface="+mn-lt"/>
                <a:ea typeface="+mn-ea"/>
                <a:cs typeface="+mn-cs"/>
              </a:rPr>
              <a:t>Ask the group: </a:t>
            </a:r>
            <a:r>
              <a:rPr lang="en-US" sz="1200" b="0" i="0" u="none" strike="noStrike" kern="1200" dirty="0">
                <a:solidFill>
                  <a:schemeClr val="tx1"/>
                </a:solidFill>
                <a:effectLst/>
                <a:latin typeface="+mn-lt"/>
                <a:ea typeface="+mn-ea"/>
                <a:cs typeface="+mn-cs"/>
              </a:rPr>
              <a:t>Does this racist strategy sound familiar?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57</a:t>
            </a:fld>
            <a:endParaRPr lang="en-US"/>
          </a:p>
        </p:txBody>
      </p:sp>
    </p:spTree>
    <p:extLst>
      <p:ext uri="{BB962C8B-B14F-4D97-AF65-F5344CB8AC3E}">
        <p14:creationId xmlns:p14="http://schemas.microsoft.com/office/powerpoint/2010/main" val="6662018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 1% knew that it couldn’t just be an outside voice influencing the government, if they wanted to move this program.  They knew they had to aim to control the government if they were going to move their bold agenda. So they set their sights on winning governing power.  How did they do that?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58</a:t>
            </a:fld>
            <a:endParaRPr lang="en-US"/>
          </a:p>
        </p:txBody>
      </p:sp>
    </p:spTree>
    <p:extLst>
      <p:ext uri="{BB962C8B-B14F-4D97-AF65-F5344CB8AC3E}">
        <p14:creationId xmlns:p14="http://schemas.microsoft.com/office/powerpoint/2010/main" val="17127290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They started by taking over the Republican Party.  By the 1970s, the Republican Party had become the political party of big business, and its main social base was white people in the South.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At this time, the Democratic Party was seen as the party that represented working people and the Black community in particular. So it was an easy choice for the 1%, to see the Republican Party as their first vehicle.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59</a:t>
            </a:fld>
            <a:endParaRPr lang="en-US"/>
          </a:p>
        </p:txBody>
      </p:sp>
    </p:spTree>
    <p:extLst>
      <p:ext uri="{BB962C8B-B14F-4D97-AF65-F5344CB8AC3E}">
        <p14:creationId xmlns:p14="http://schemas.microsoft.com/office/powerpoint/2010/main" val="24661762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 1% lifted up a national champion to promote their worldview. Ronald Reagan, a former movie star became the face of their agenda.</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But the 1% knew they couldn’t move their agenda if they only organized millionaires and billionaires. They had to build a broader social base.  They decided that they were going to try to win over a number of poor and working class white people to support their agenda, even though it went against their economic interests.  We already talked about how they used racism to do that.</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60</a:t>
            </a:fld>
            <a:endParaRPr lang="en-US"/>
          </a:p>
        </p:txBody>
      </p:sp>
    </p:spTree>
    <p:extLst>
      <p:ext uri="{BB962C8B-B14F-4D97-AF65-F5344CB8AC3E}">
        <p14:creationId xmlns:p14="http://schemas.microsoft.com/office/powerpoint/2010/main" val="14318961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Another way they tried to win over poor and working white people to their corporate agenda was to have Reagan build an alliance with the Christian Right, connecting their corporate economic program with socially conservative policies </a:t>
            </a:r>
            <a:endParaRPr lang="en-US" b="0" dirty="0">
              <a:effectLst/>
            </a:endParaRPr>
          </a:p>
          <a:p>
            <a:pPr rtl="0"/>
            <a:r>
              <a:rPr lang="en-US" b="0" dirty="0">
                <a:effectLst/>
              </a:rPr>
              <a:t> </a:t>
            </a:r>
          </a:p>
          <a:p>
            <a:pPr rtl="0"/>
            <a:r>
              <a:rPr lang="en-US" b="1" dirty="0">
                <a:effectLst/>
              </a:rPr>
              <a:t>Click</a:t>
            </a:r>
          </a:p>
          <a:p>
            <a:pPr rtl="0"/>
            <a:br>
              <a:rPr lang="en-US" b="0" dirty="0">
                <a:effectLst/>
              </a:rPr>
            </a:br>
            <a:r>
              <a:rPr lang="en-US" sz="1200" b="0" i="0" u="none" strike="noStrike" kern="1200" dirty="0">
                <a:solidFill>
                  <a:schemeClr val="tx1"/>
                </a:solidFill>
                <a:effectLst/>
                <a:latin typeface="+mn-lt"/>
                <a:ea typeface="+mn-ea"/>
                <a:cs typeface="+mn-cs"/>
              </a:rPr>
              <a:t>like opposing women’s right to choose whether or not to have an abortion </a:t>
            </a:r>
            <a:endParaRPr lang="en-US" b="0" dirty="0">
              <a:effectLst/>
            </a:endParaRPr>
          </a:p>
          <a:p>
            <a:pPr rtl="0"/>
            <a:endParaRPr lang="en-US" b="1" dirty="0">
              <a:effectLst/>
            </a:endParaRPr>
          </a:p>
          <a:p>
            <a:pPr rtl="0"/>
            <a:r>
              <a:rPr lang="en-US" b="1" dirty="0">
                <a:effectLst/>
              </a:rPr>
              <a:t>Click</a:t>
            </a:r>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and gay marriage.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The Christian Right played an important role in helping Reagan win the election.  </a:t>
            </a:r>
            <a:endParaRPr lang="en-US" b="0" dirty="0">
              <a:effectLst/>
            </a:endParaRPr>
          </a:p>
          <a:p>
            <a:br>
              <a:rPr lang="en-US" b="0" dirty="0">
                <a:effectLst/>
              </a:rPr>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61</a:t>
            </a:fld>
            <a:endParaRPr lang="en-US"/>
          </a:p>
        </p:txBody>
      </p:sp>
    </p:spTree>
    <p:extLst>
      <p:ext uri="{BB962C8B-B14F-4D97-AF65-F5344CB8AC3E}">
        <p14:creationId xmlns:p14="http://schemas.microsoft.com/office/powerpoint/2010/main" val="9267570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Ronald Reagan used these two strategies - building an alliance with the Christian Right and using racism as a strategic force - to break off a significant number of white working class voters from the Democratic Party. With that new base, he won the Presidency in 1980 and shook up both political parties in the process.</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62</a:t>
            </a:fld>
            <a:endParaRPr lang="en-US"/>
          </a:p>
        </p:txBody>
      </p:sp>
    </p:spTree>
    <p:extLst>
      <p:ext uri="{BB962C8B-B14F-4D97-AF65-F5344CB8AC3E}">
        <p14:creationId xmlns:p14="http://schemas.microsoft.com/office/powerpoint/2010/main" val="10775363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But the 1% didn’t only aim for the national office. They fought hard on the local level too. They fought to win local and state offices so they could move their agenda town by town, city by city and state by state: from local utility boards and school boards to mayor’s offices and state legislatures.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63</a:t>
            </a:fld>
            <a:endParaRPr lang="en-US"/>
          </a:p>
        </p:txBody>
      </p:sp>
    </p:spTree>
    <p:extLst>
      <p:ext uri="{BB962C8B-B14F-4D97-AF65-F5344CB8AC3E}">
        <p14:creationId xmlns:p14="http://schemas.microsoft.com/office/powerpoint/2010/main" val="11232500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Together, these strategies reshaped our political terrain.  Ideas and policies that would have seemed insane in the 1970s became the new normal, and politicians from both parties have taken up this same corporate agenda.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64</a:t>
            </a:fld>
            <a:endParaRPr lang="en-US"/>
          </a:p>
        </p:txBody>
      </p:sp>
    </p:spTree>
    <p:extLst>
      <p:ext uri="{BB962C8B-B14F-4D97-AF65-F5344CB8AC3E}">
        <p14:creationId xmlns:p14="http://schemas.microsoft.com/office/powerpoint/2010/main" val="33632634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Controlling the Republican Party wasn’t enough for the 1%.  </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65</a:t>
            </a:fld>
            <a:endParaRPr lang="en-US"/>
          </a:p>
        </p:txBody>
      </p:sp>
    </p:spTree>
    <p:extLst>
      <p:ext uri="{BB962C8B-B14F-4D97-AF65-F5344CB8AC3E}">
        <p14:creationId xmlns:p14="http://schemas.microsoft.com/office/powerpoint/2010/main" val="42222375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They started to work to break off sections of the Democratic Party, too, starting with Bill Clinton in 1992 who passed some of the core legislation towards this agenda: ending welfare as we know it, making crossing the border more and more deadly, signing the North American Free Trade Agreement and spearheading a crime bill that expanded policing and incarceration.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There is now a strong corporate wing within the Democratic Party, and they are an important part of the alliance that is behind the 1%’s agenda.   </a:t>
            </a:r>
            <a:endParaRPr lang="en-US" b="0" dirty="0">
              <a:effectLst/>
            </a:endParaRPr>
          </a:p>
          <a:p>
            <a:br>
              <a:rPr lang="en-US" b="0" dirty="0">
                <a:effectLst/>
              </a:rPr>
            </a:br>
            <a:r>
              <a:rPr lang="en-US" sz="1200" b="0" i="0" u="none" strike="noStrike" kern="1200" dirty="0">
                <a:solidFill>
                  <a:schemeClr val="tx1"/>
                </a:solidFill>
                <a:effectLst/>
                <a:latin typeface="+mn-lt"/>
                <a:ea typeface="+mn-ea"/>
                <a:cs typeface="+mn-cs"/>
              </a:rPr>
              <a:t>So now we have to fight to both defeat the Republicans </a:t>
            </a:r>
            <a:r>
              <a:rPr lang="en-US" sz="1200" b="0" i="1" u="none" strike="noStrike" kern="1200" dirty="0">
                <a:solidFill>
                  <a:schemeClr val="tx1"/>
                </a:solidFill>
                <a:effectLst/>
                <a:latin typeface="+mn-lt"/>
                <a:ea typeface="+mn-ea"/>
                <a:cs typeface="+mn-cs"/>
              </a:rPr>
              <a:t>and</a:t>
            </a:r>
            <a:r>
              <a:rPr lang="en-US" sz="1200" b="0" i="0" u="none" strike="noStrike" kern="1200" dirty="0">
                <a:solidFill>
                  <a:schemeClr val="tx1"/>
                </a:solidFill>
                <a:effectLst/>
                <a:latin typeface="+mn-lt"/>
                <a:ea typeface="+mn-ea"/>
                <a:cs typeface="+mn-cs"/>
              </a:rPr>
              <a:t> win the Democratic Party back from the corporate elite.  </a:t>
            </a: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66</a:t>
            </a:fld>
            <a:endParaRPr lang="en-US"/>
          </a:p>
        </p:txBody>
      </p:sp>
    </p:spTree>
    <p:extLst>
      <p:ext uri="{BB962C8B-B14F-4D97-AF65-F5344CB8AC3E}">
        <p14:creationId xmlns:p14="http://schemas.microsoft.com/office/powerpoint/2010/main" val="22476683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Review the strategies.</a:t>
            </a: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Have the group break down in pairs to reflect on these strategies, using the following two questions  </a:t>
            </a:r>
          </a:p>
          <a:p>
            <a:pPr lvl="1" rtl="0" fontAlgn="base"/>
            <a:endParaRPr lang="en-US" sz="1200" b="0" i="0" u="none" strike="noStrike" kern="1200" dirty="0">
              <a:solidFill>
                <a:schemeClr val="tx1"/>
              </a:solidFill>
              <a:effectLst/>
              <a:latin typeface="+mn-lt"/>
              <a:ea typeface="+mn-ea"/>
              <a:cs typeface="+mn-cs"/>
            </a:endParaRPr>
          </a:p>
          <a:p>
            <a:pPr lvl="1" rtl="0" fontAlgn="base"/>
            <a:r>
              <a:rPr lang="en-US" sz="1200" b="0" i="0" u="none" strike="noStrike" kern="1200" dirty="0">
                <a:solidFill>
                  <a:schemeClr val="tx1"/>
                </a:solidFill>
                <a:effectLst/>
                <a:latin typeface="+mn-lt"/>
                <a:ea typeface="+mn-ea"/>
                <a:cs typeface="+mn-cs"/>
              </a:rPr>
              <a:t>How have these strategies shaped the terrain of our organizing?</a:t>
            </a:r>
          </a:p>
          <a:p>
            <a:pPr lvl="1" rtl="0" fontAlgn="base"/>
            <a:endParaRPr lang="en-US" sz="1200" b="0" i="0" u="none" strike="noStrike"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What can we learn from these strategies?  What do we need to do in response to them?</a:t>
            </a:r>
          </a:p>
          <a:p>
            <a:pPr rtl="0"/>
            <a:endParaRPr lang="en-US" b="0" dirty="0">
              <a:effectLst/>
            </a:endParaRPr>
          </a:p>
          <a:p>
            <a:pPr rtl="0"/>
            <a:endParaRPr lang="en-US" b="0" dirty="0">
              <a:effectLst/>
            </a:endParaRPr>
          </a:p>
          <a:p>
            <a:pPr rtl="0"/>
            <a:r>
              <a:rPr lang="en-US" b="0" dirty="0">
                <a:effectLst/>
              </a:rPr>
              <a:t>Bring the group back together and walk through the questions. </a:t>
            </a:r>
          </a:p>
          <a:p>
            <a:pPr rtl="0"/>
            <a:endParaRPr lang="en-US" b="0" dirty="0">
              <a:effectLst/>
            </a:endParaRPr>
          </a:p>
          <a:p>
            <a:pPr rtl="0"/>
            <a:br>
              <a:rPr lang="en-US" b="0" dirty="0">
                <a:effectLst/>
              </a:rPr>
            </a:b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67</a:t>
            </a:fld>
            <a:endParaRPr lang="en-US"/>
          </a:p>
        </p:txBody>
      </p:sp>
    </p:spTree>
    <p:extLst>
      <p:ext uri="{BB962C8B-B14F-4D97-AF65-F5344CB8AC3E}">
        <p14:creationId xmlns:p14="http://schemas.microsoft.com/office/powerpoint/2010/main" val="4047111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core of all these strategies is the question of power. The 1% had a systematic approach to building power in order to reshape our society in their interests. Yes, they have the weight of history on their side.   But they also built a systematic plan to move their interests even further.  </a:t>
            </a:r>
          </a:p>
          <a:p>
            <a:endParaRPr lang="en-US" dirty="0"/>
          </a:p>
          <a:p>
            <a:r>
              <a:rPr lang="en-US" dirty="0"/>
              <a:t>And we aren’t going to win unless we take questions of power just as seriously.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68</a:t>
            </a:fld>
            <a:endParaRPr lang="en-US"/>
          </a:p>
        </p:txBody>
      </p:sp>
    </p:spTree>
    <p:extLst>
      <p:ext uri="{BB962C8B-B14F-4D97-AF65-F5344CB8AC3E}">
        <p14:creationId xmlns:p14="http://schemas.microsoft.com/office/powerpoint/2010/main" val="17655669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will give us a </a:t>
            </a:r>
            <a:r>
              <a:rPr lang="en-US" sz="1200" b="1" kern="1200" dirty="0">
                <a:solidFill>
                  <a:schemeClr val="tx1"/>
                </a:solidFill>
                <a:effectLst/>
                <a:latin typeface="+mn-lt"/>
                <a:ea typeface="+mn-ea"/>
                <a:cs typeface="+mn-cs"/>
              </a:rPr>
              <a:t>vision</a:t>
            </a:r>
            <a:r>
              <a:rPr lang="en-US" sz="1200" kern="1200" dirty="0">
                <a:solidFill>
                  <a:schemeClr val="tx1"/>
                </a:solidFill>
                <a:effectLst/>
                <a:latin typeface="+mn-lt"/>
                <a:ea typeface="+mn-ea"/>
                <a:cs typeface="+mn-cs"/>
              </a:rPr>
              <a:t> to help light our way through these dark times. That agenda will help us organize in this period of defense in ways that help us build towards fighting offense, building a force strong enough to not only push back Trump’s agenda but to win this whole damn thing.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t>69</a:t>
            </a:fld>
            <a:endParaRPr lang="en-US"/>
          </a:p>
        </p:txBody>
      </p:sp>
    </p:spTree>
    <p:extLst>
      <p:ext uri="{BB962C8B-B14F-4D97-AF65-F5344CB8AC3E}">
        <p14:creationId xmlns:p14="http://schemas.microsoft.com/office/powerpoint/2010/main" val="241458507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will help us </a:t>
            </a:r>
            <a:r>
              <a:rPr lang="en-US" sz="1200" b="1" kern="1200" dirty="0">
                <a:solidFill>
                  <a:schemeClr val="tx1"/>
                </a:solidFill>
                <a:effectLst/>
                <a:latin typeface="+mn-lt"/>
                <a:ea typeface="+mn-ea"/>
                <a:cs typeface="+mn-cs"/>
              </a:rPr>
              <a:t>take advantage of this moment of social and economic crisis</a:t>
            </a:r>
            <a:r>
              <a:rPr lang="en-US" sz="1200" kern="1200" dirty="0">
                <a:solidFill>
                  <a:schemeClr val="tx1"/>
                </a:solidFill>
                <a:effectLst/>
                <a:latin typeface="+mn-lt"/>
                <a:ea typeface="+mn-ea"/>
                <a:cs typeface="+mn-cs"/>
              </a:rPr>
              <a:t> and use it as an opening to advance our biggest ideas.</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t>70</a:t>
            </a:fld>
            <a:endParaRPr lang="en-US"/>
          </a:p>
        </p:txBody>
      </p:sp>
    </p:spTree>
    <p:extLst>
      <p:ext uri="{BB962C8B-B14F-4D97-AF65-F5344CB8AC3E}">
        <p14:creationId xmlns:p14="http://schemas.microsoft.com/office/powerpoint/2010/main" val="132388133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will give us a roadmap for how we can use our current fights to build toward larger </a:t>
            </a:r>
            <a:r>
              <a:rPr lang="en-US" sz="1200" b="1" kern="1200" dirty="0">
                <a:solidFill>
                  <a:schemeClr val="tx1"/>
                </a:solidFill>
                <a:effectLst/>
                <a:latin typeface="+mn-lt"/>
                <a:ea typeface="+mn-ea"/>
                <a:cs typeface="+mn-cs"/>
              </a:rPr>
              <a:t>“structural” reforms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t>71</a:t>
            </a:fld>
            <a:endParaRPr lang="en-US"/>
          </a:p>
        </p:txBody>
      </p:sp>
    </p:spTree>
    <p:extLst>
      <p:ext uri="{BB962C8B-B14F-4D97-AF65-F5344CB8AC3E}">
        <p14:creationId xmlns:p14="http://schemas.microsoft.com/office/powerpoint/2010/main" val="337423675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will help us “fight the </a:t>
            </a:r>
            <a:r>
              <a:rPr lang="en-US" sz="1200" b="1" kern="1200" dirty="0">
                <a:solidFill>
                  <a:schemeClr val="tx1"/>
                </a:solidFill>
                <a:effectLst/>
                <a:latin typeface="+mn-lt"/>
                <a:ea typeface="+mn-ea"/>
                <a:cs typeface="+mn-cs"/>
              </a:rPr>
              <a:t>battle of big ideas</a:t>
            </a:r>
            <a:r>
              <a:rPr lang="en-US" sz="1200" kern="1200" dirty="0">
                <a:solidFill>
                  <a:schemeClr val="tx1"/>
                </a:solidFill>
                <a:effectLst/>
                <a:latin typeface="+mn-lt"/>
                <a:ea typeface="+mn-ea"/>
                <a:cs typeface="+mn-cs"/>
              </a:rPr>
              <a:t>” that is more important today than ever.  We have to go head-to-head with Trump’s fake populism, pushing back on his racism and putting forward a real populism that talk about real economic equality and an America that belongs to everyone who lives and works here. </a:t>
            </a:r>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t>72</a:t>
            </a:fld>
            <a:endParaRPr lang="en-US"/>
          </a:p>
        </p:txBody>
      </p:sp>
    </p:spTree>
    <p:extLst>
      <p:ext uri="{BB962C8B-B14F-4D97-AF65-F5344CB8AC3E}">
        <p14:creationId xmlns:p14="http://schemas.microsoft.com/office/powerpoint/2010/main" val="126264770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long-term agenda will help us keep </a:t>
            </a:r>
            <a:r>
              <a:rPr lang="en-US" sz="1200" b="1" kern="1200" dirty="0">
                <a:solidFill>
                  <a:schemeClr val="tx1"/>
                </a:solidFill>
                <a:effectLst/>
                <a:latin typeface="+mn-lt"/>
                <a:ea typeface="+mn-ea"/>
                <a:cs typeface="+mn-cs"/>
              </a:rPr>
              <a:t>race at the center of our fight for social and economic justice</a:t>
            </a:r>
            <a:r>
              <a:rPr lang="en-US" sz="1200" kern="1200" dirty="0">
                <a:solidFill>
                  <a:schemeClr val="tx1"/>
                </a:solidFill>
                <a:effectLst/>
                <a:latin typeface="+mn-lt"/>
                <a:ea typeface="+mn-ea"/>
                <a:cs typeface="+mn-cs"/>
              </a:rPr>
              <a:t>, reminding us that there is no path to economic justice that doesn’t include all of us.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t>73</a:t>
            </a:fld>
            <a:endParaRPr lang="en-US"/>
          </a:p>
        </p:txBody>
      </p:sp>
    </p:spTree>
    <p:extLst>
      <p:ext uri="{BB962C8B-B14F-4D97-AF65-F5344CB8AC3E}">
        <p14:creationId xmlns:p14="http://schemas.microsoft.com/office/powerpoint/2010/main" val="11991095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it will challenge us to help build a</a:t>
            </a:r>
            <a:r>
              <a:rPr lang="en-US" sz="1200" b="1" kern="1200" dirty="0">
                <a:solidFill>
                  <a:schemeClr val="tx1"/>
                </a:solidFill>
                <a:effectLst/>
                <a:latin typeface="+mn-lt"/>
                <a:ea typeface="+mn-ea"/>
                <a:cs typeface="+mn-cs"/>
              </a:rPr>
              <a:t> progressive infrastructure </a:t>
            </a:r>
            <a:r>
              <a:rPr lang="en-US" sz="1200" kern="1200" dirty="0">
                <a:solidFill>
                  <a:schemeClr val="tx1"/>
                </a:solidFill>
                <a:effectLst/>
                <a:latin typeface="+mn-lt"/>
                <a:ea typeface="+mn-ea"/>
                <a:cs typeface="+mn-cs"/>
              </a:rPr>
              <a:t>to build our collective power. That is what inspired us to build Peoples’ Action...we knew that as separate organizations, we did not have the power to win what needs to be won.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74</a:t>
            </a:fld>
            <a:endParaRPr lang="en-US"/>
          </a:p>
        </p:txBody>
      </p:sp>
    </p:spTree>
    <p:extLst>
      <p:ext uri="{BB962C8B-B14F-4D97-AF65-F5344CB8AC3E}">
        <p14:creationId xmlns:p14="http://schemas.microsoft.com/office/powerpoint/2010/main" val="28329806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Now we need to come together with our brothers and sisters in other parts of the progressive movement - with domestic workers and construction workers, with the women’s movement and the movement for Black Lives, with the Dreamers and the Native movement at Standing Rock - to build the power we need to win this whole thing.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75</a:t>
            </a:fld>
            <a:endParaRPr lang="en-US"/>
          </a:p>
        </p:txBody>
      </p:sp>
    </p:spTree>
    <p:extLst>
      <p:ext uri="{BB962C8B-B14F-4D97-AF65-F5344CB8AC3E}">
        <p14:creationId xmlns:p14="http://schemas.microsoft.com/office/powerpoint/2010/main" val="25573901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will also help us </a:t>
            </a:r>
            <a:r>
              <a:rPr lang="en-US" sz="1200" b="1" kern="1200" dirty="0">
                <a:solidFill>
                  <a:schemeClr val="tx1"/>
                </a:solidFill>
                <a:effectLst/>
                <a:latin typeface="+mn-lt"/>
                <a:ea typeface="+mn-ea"/>
                <a:cs typeface="+mn-cs"/>
              </a:rPr>
              <a:t>build broad social alliances </a:t>
            </a:r>
            <a:r>
              <a:rPr lang="en-US" sz="1200" kern="1200" dirty="0">
                <a:solidFill>
                  <a:schemeClr val="tx1"/>
                </a:solidFill>
                <a:effectLst/>
                <a:latin typeface="+mn-lt"/>
                <a:ea typeface="+mn-ea"/>
                <a:cs typeface="+mn-cs"/>
              </a:rPr>
              <a:t>that reach far beyond anyone who is already engaged in the progressive movement, brining in poor and working people of all races, small business owners, farmers and all people who want and need a new economy and society.  If we want to win a bold agenda, we need to move beyond lead just in our own communities. We need to aim to lead all of society.  </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76</a:t>
            </a:fld>
            <a:endParaRPr lang="en-US"/>
          </a:p>
        </p:txBody>
      </p:sp>
    </p:spTree>
    <p:extLst>
      <p:ext uri="{BB962C8B-B14F-4D97-AF65-F5344CB8AC3E}">
        <p14:creationId xmlns:p14="http://schemas.microsoft.com/office/powerpoint/2010/main" val="25271976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we will leverage that broad social base to move from protest to power.  We will  </a:t>
            </a:r>
            <a:r>
              <a:rPr lang="en-US" sz="1200" b="1" kern="1200" dirty="0">
                <a:solidFill>
                  <a:schemeClr val="tx1"/>
                </a:solidFill>
                <a:effectLst/>
                <a:latin typeface="+mn-lt"/>
                <a:ea typeface="+mn-ea"/>
                <a:cs typeface="+mn-cs"/>
              </a:rPr>
              <a:t>fight for and win governing power, </a:t>
            </a:r>
            <a:r>
              <a:rPr lang="en-US" sz="1200" kern="1200" dirty="0">
                <a:solidFill>
                  <a:schemeClr val="tx1"/>
                </a:solidFill>
                <a:effectLst/>
                <a:latin typeface="+mn-lt"/>
                <a:ea typeface="+mn-ea"/>
                <a:cs typeface="+mn-cs"/>
              </a:rPr>
              <a:t>starting by organizing to win government offices</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cities and states all around this country, until we have built the ability to take this country back from the bottom up!</a:t>
            </a:r>
          </a:p>
          <a:p>
            <a:endParaRPr lang="en-US" dirty="0"/>
          </a:p>
        </p:txBody>
      </p:sp>
      <p:sp>
        <p:nvSpPr>
          <p:cNvPr id="4" name="Slide Number Placeholder 3"/>
          <p:cNvSpPr>
            <a:spLocks noGrp="1"/>
          </p:cNvSpPr>
          <p:nvPr>
            <p:ph type="sldNum" sz="quarter" idx="10"/>
          </p:nvPr>
        </p:nvSpPr>
        <p:spPr/>
        <p:txBody>
          <a:bodyPr/>
          <a:lstStyle/>
          <a:p>
            <a:fld id="{0468E0EE-78C9-AA4C-ADFC-D5CBA4835EBC}" type="slidenum">
              <a:rPr lang="en-US" smtClean="0"/>
              <a:pPr/>
              <a:t>77</a:t>
            </a:fld>
            <a:endParaRPr lang="en-US"/>
          </a:p>
        </p:txBody>
      </p:sp>
    </p:spTree>
    <p:extLst>
      <p:ext uri="{BB962C8B-B14F-4D97-AF65-F5344CB8AC3E}">
        <p14:creationId xmlns:p14="http://schemas.microsoft.com/office/powerpoint/2010/main" val="667577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FCA150B-CCB1-A544-BEEA-40137ED2A830}" type="datetimeFigureOut">
              <a:rPr lang="en-US" smtClean="0"/>
              <a:pPr/>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D6CC9-7728-7C43-8312-77769DB1C351}" type="slidenum">
              <a:rPr lang="en-US" smtClean="0"/>
              <a:pPr/>
              <a:t>‹#›</a:t>
            </a:fld>
            <a:endParaRPr lang="en-US"/>
          </a:p>
        </p:txBody>
      </p:sp>
    </p:spTree>
    <p:extLst>
      <p:ext uri="{BB962C8B-B14F-4D97-AF65-F5344CB8AC3E}">
        <p14:creationId xmlns:p14="http://schemas.microsoft.com/office/powerpoint/2010/main" val="1073826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CA150B-CCB1-A544-BEEA-40137ED2A830}" type="datetimeFigureOut">
              <a:rPr lang="en-US" smtClean="0"/>
              <a:pPr/>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D6CC9-7728-7C43-8312-77769DB1C351}" type="slidenum">
              <a:rPr lang="en-US" smtClean="0"/>
              <a:pPr/>
              <a:t>‹#›</a:t>
            </a:fld>
            <a:endParaRPr lang="en-US"/>
          </a:p>
        </p:txBody>
      </p:sp>
    </p:spTree>
    <p:extLst>
      <p:ext uri="{BB962C8B-B14F-4D97-AF65-F5344CB8AC3E}">
        <p14:creationId xmlns:p14="http://schemas.microsoft.com/office/powerpoint/2010/main" val="1033468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CA150B-CCB1-A544-BEEA-40137ED2A830}" type="datetimeFigureOut">
              <a:rPr lang="en-US" smtClean="0"/>
              <a:pPr/>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D6CC9-7728-7C43-8312-77769DB1C351}" type="slidenum">
              <a:rPr lang="en-US" smtClean="0"/>
              <a:pPr/>
              <a:t>‹#›</a:t>
            </a:fld>
            <a:endParaRPr lang="en-US"/>
          </a:p>
        </p:txBody>
      </p:sp>
    </p:spTree>
    <p:extLst>
      <p:ext uri="{BB962C8B-B14F-4D97-AF65-F5344CB8AC3E}">
        <p14:creationId xmlns:p14="http://schemas.microsoft.com/office/powerpoint/2010/main" val="664586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FCA150B-CCB1-A544-BEEA-40137ED2A830}" type="datetimeFigureOut">
              <a:rPr lang="en-US" smtClean="0"/>
              <a:pPr/>
              <a:t>6/11/2018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D6CC9-7728-7C43-8312-77769DB1C351}" type="slidenum">
              <a:rPr lang="en-US" smtClean="0"/>
              <a:pPr/>
              <a:t>‹#›</a:t>
            </a:fld>
            <a:endParaRPr lang="en-US"/>
          </a:p>
        </p:txBody>
      </p:sp>
    </p:spTree>
    <p:extLst>
      <p:ext uri="{BB962C8B-B14F-4D97-AF65-F5344CB8AC3E}">
        <p14:creationId xmlns:p14="http://schemas.microsoft.com/office/powerpoint/2010/main" val="640857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FCA150B-CCB1-A544-BEEA-40137ED2A830}" type="datetimeFigureOut">
              <a:rPr lang="en-US" smtClean="0"/>
              <a:pPr/>
              <a:t>6/11/2018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9D6CC9-7728-7C43-8312-77769DB1C351}" type="slidenum">
              <a:rPr lang="en-US" smtClean="0"/>
              <a:pPr/>
              <a:t>‹#›</a:t>
            </a:fld>
            <a:endParaRPr lang="en-US"/>
          </a:p>
        </p:txBody>
      </p:sp>
    </p:spTree>
    <p:extLst>
      <p:ext uri="{BB962C8B-B14F-4D97-AF65-F5344CB8AC3E}">
        <p14:creationId xmlns:p14="http://schemas.microsoft.com/office/powerpoint/2010/main" val="1260168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FCA150B-CCB1-A544-BEEA-40137ED2A830}" type="datetimeFigureOut">
              <a:rPr lang="en-US" smtClean="0"/>
              <a:pPr/>
              <a:t>6/11/2018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9D6CC9-7728-7C43-8312-77769DB1C351}" type="slidenum">
              <a:rPr lang="en-US" smtClean="0"/>
              <a:pPr/>
              <a:t>‹#›</a:t>
            </a:fld>
            <a:endParaRPr lang="en-US"/>
          </a:p>
        </p:txBody>
      </p:sp>
    </p:spTree>
    <p:extLst>
      <p:ext uri="{BB962C8B-B14F-4D97-AF65-F5344CB8AC3E}">
        <p14:creationId xmlns:p14="http://schemas.microsoft.com/office/powerpoint/2010/main" val="1163798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CA150B-CCB1-A544-BEEA-40137ED2A830}" type="datetimeFigureOut">
              <a:rPr lang="en-US" smtClean="0"/>
              <a:pPr/>
              <a:t>6/11/2018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9D6CC9-7728-7C43-8312-77769DB1C351}" type="slidenum">
              <a:rPr lang="en-US" smtClean="0"/>
              <a:pPr/>
              <a:t>‹#›</a:t>
            </a:fld>
            <a:endParaRPr lang="en-US"/>
          </a:p>
        </p:txBody>
      </p:sp>
    </p:spTree>
    <p:extLst>
      <p:ext uri="{BB962C8B-B14F-4D97-AF65-F5344CB8AC3E}">
        <p14:creationId xmlns:p14="http://schemas.microsoft.com/office/powerpoint/2010/main" val="687576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CA150B-CCB1-A544-BEEA-40137ED2A830}" type="datetimeFigureOut">
              <a:rPr lang="en-US" smtClean="0"/>
              <a:pPr/>
              <a:t>6/11/2018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D6CC9-7728-7C43-8312-77769DB1C351}" type="slidenum">
              <a:rPr lang="en-US" smtClean="0"/>
              <a:pPr/>
              <a:t>‹#›</a:t>
            </a:fld>
            <a:endParaRPr lang="en-US"/>
          </a:p>
        </p:txBody>
      </p:sp>
    </p:spTree>
    <p:extLst>
      <p:ext uri="{BB962C8B-B14F-4D97-AF65-F5344CB8AC3E}">
        <p14:creationId xmlns:p14="http://schemas.microsoft.com/office/powerpoint/2010/main" val="487739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CA150B-CCB1-A544-BEEA-40137ED2A830}" type="datetimeFigureOut">
              <a:rPr lang="en-US" smtClean="0"/>
              <a:pPr/>
              <a:t>6/11/2018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D6CC9-7728-7C43-8312-77769DB1C351}" type="slidenum">
              <a:rPr lang="en-US" smtClean="0"/>
              <a:pPr/>
              <a:t>‹#›</a:t>
            </a:fld>
            <a:endParaRPr lang="en-US"/>
          </a:p>
        </p:txBody>
      </p:sp>
    </p:spTree>
    <p:extLst>
      <p:ext uri="{BB962C8B-B14F-4D97-AF65-F5344CB8AC3E}">
        <p14:creationId xmlns:p14="http://schemas.microsoft.com/office/powerpoint/2010/main" val="490679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CA150B-CCB1-A544-BEEA-40137ED2A830}" type="datetimeFigureOut">
              <a:rPr lang="en-US" smtClean="0"/>
              <a:pPr/>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D6CC9-7728-7C43-8312-77769DB1C351}" type="slidenum">
              <a:rPr lang="en-US" smtClean="0"/>
              <a:pPr/>
              <a:t>‹#›</a:t>
            </a:fld>
            <a:endParaRPr lang="en-US"/>
          </a:p>
        </p:txBody>
      </p:sp>
    </p:spTree>
    <p:extLst>
      <p:ext uri="{BB962C8B-B14F-4D97-AF65-F5344CB8AC3E}">
        <p14:creationId xmlns:p14="http://schemas.microsoft.com/office/powerpoint/2010/main" val="505773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CA150B-CCB1-A544-BEEA-40137ED2A830}" type="datetimeFigureOut">
              <a:rPr lang="en-US" smtClean="0"/>
              <a:pPr/>
              <a:t>6/11/2018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D6CC9-7728-7C43-8312-77769DB1C351}" type="slidenum">
              <a:rPr lang="en-US" smtClean="0"/>
              <a:pPr/>
              <a:t>‹#›</a:t>
            </a:fld>
            <a:endParaRPr lang="en-US"/>
          </a:p>
        </p:txBody>
      </p:sp>
    </p:spTree>
    <p:extLst>
      <p:ext uri="{BB962C8B-B14F-4D97-AF65-F5344CB8AC3E}">
        <p14:creationId xmlns:p14="http://schemas.microsoft.com/office/powerpoint/2010/main" val="799091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CA150B-CCB1-A544-BEEA-40137ED2A830}" type="datetimeFigureOut">
              <a:rPr lang="en-US" smtClean="0"/>
              <a:pPr/>
              <a:t>6/11/2018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9D6CC9-7728-7C43-8312-77769DB1C351}" type="slidenum">
              <a:rPr lang="en-US" smtClean="0"/>
              <a:pPr/>
              <a:t>‹#›</a:t>
            </a:fld>
            <a:endParaRPr lang="en-US"/>
          </a:p>
        </p:txBody>
      </p:sp>
    </p:spTree>
    <p:extLst>
      <p:ext uri="{BB962C8B-B14F-4D97-AF65-F5344CB8AC3E}">
        <p14:creationId xmlns:p14="http://schemas.microsoft.com/office/powerpoint/2010/main" val="144958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jpeg"/><Relationship Id="rId5" Type="http://schemas.openxmlformats.org/officeDocument/2006/relationships/image" Target="../media/image4.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1.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67.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ov"/><Relationship Id="rId1" Type="http://schemas.microsoft.com/office/2007/relationships/media" Target="../media/media3.mov"/><Relationship Id="rId5" Type="http://schemas.openxmlformats.org/officeDocument/2006/relationships/image" Target="../media/image66.jpe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ov"/><Relationship Id="rId1" Type="http://schemas.microsoft.com/office/2007/relationships/media" Target="../media/media4.mov"/><Relationship Id="rId5" Type="http://schemas.openxmlformats.org/officeDocument/2006/relationships/image" Target="../media/image69.jpe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ov"/><Relationship Id="rId1" Type="http://schemas.microsoft.com/office/2007/relationships/media" Target="../media/media5.mov"/><Relationship Id="rId5" Type="http://schemas.openxmlformats.org/officeDocument/2006/relationships/image" Target="../media/image70.jpeg"/><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6.mov"/><Relationship Id="rId1" Type="http://schemas.microsoft.com/office/2007/relationships/media" Target="../media/media6.mov"/><Relationship Id="rId5" Type="http://schemas.openxmlformats.org/officeDocument/2006/relationships/image" Target="../media/image71.jpeg"/><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7.mov"/><Relationship Id="rId1" Type="http://schemas.microsoft.com/office/2007/relationships/media" Target="../media/media7.mov"/><Relationship Id="rId5" Type="http://schemas.openxmlformats.org/officeDocument/2006/relationships/image" Target="../media/image73.jpe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52.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9.jpeg"/><Relationship Id="rId7" Type="http://schemas.openxmlformats.org/officeDocument/2006/relationships/image" Target="../media/image80.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78.png"/><Relationship Id="rId11" Type="http://schemas.openxmlformats.org/officeDocument/2006/relationships/image" Target="../media/image84.png"/><Relationship Id="rId5" Type="http://schemas.openxmlformats.org/officeDocument/2006/relationships/image" Target="../media/image77.png"/><Relationship Id="rId10" Type="http://schemas.openxmlformats.org/officeDocument/2006/relationships/image" Target="../media/image83.png"/><Relationship Id="rId4" Type="http://schemas.openxmlformats.org/officeDocument/2006/relationships/image" Target="../media/image76.png"/><Relationship Id="rId9" Type="http://schemas.openxmlformats.org/officeDocument/2006/relationships/image" Target="../media/image82.png"/></Relationships>
</file>

<file path=ppt/slides/_rels/slide5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87.png"/><Relationship Id="rId4" Type="http://schemas.openxmlformats.org/officeDocument/2006/relationships/image" Target="../media/image86.png"/></Relationships>
</file>

<file path=ppt/slides/_rels/slide5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55.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5.jpeg"/><Relationship Id="rId7" Type="http://schemas.openxmlformats.org/officeDocument/2006/relationships/image" Target="../media/image92.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5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94.png"/></Relationships>
</file>

<file path=ppt/slides/_rels/slide57.xml.rels><?xml version="1.0" encoding="UTF-8" standalone="yes"?>
<Relationships xmlns="http://schemas.openxmlformats.org/package/2006/relationships"><Relationship Id="rId3" Type="http://schemas.openxmlformats.org/officeDocument/2006/relationships/image" Target="../media/image85.jpeg"/><Relationship Id="rId7" Type="http://schemas.openxmlformats.org/officeDocument/2006/relationships/image" Target="../media/image98.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5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6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2.xml"/><Relationship Id="rId1" Type="http://schemas.openxmlformats.org/officeDocument/2006/relationships/slideLayout" Target="../slideLayouts/slideLayout1.xml"/><Relationship Id="rId5" Type="http://schemas.openxmlformats.org/officeDocument/2006/relationships/image" Target="../media/image108.png"/><Relationship Id="rId4" Type="http://schemas.openxmlformats.org/officeDocument/2006/relationships/image" Target="../media/image107.jpeg"/></Relationships>
</file>

<file path=ppt/slides/_rels/slide63.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jpeg"/><Relationship Id="rId7" Type="http://schemas.openxmlformats.org/officeDocument/2006/relationships/image" Target="../media/image110.pn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108.png"/><Relationship Id="rId5" Type="http://schemas.openxmlformats.org/officeDocument/2006/relationships/image" Target="../media/image109.jpeg"/><Relationship Id="rId4" Type="http://schemas.openxmlformats.org/officeDocument/2006/relationships/image" Target="../media/image107.jpeg"/><Relationship Id="rId9" Type="http://schemas.openxmlformats.org/officeDocument/2006/relationships/image" Target="../media/image112.png"/></Relationships>
</file>

<file path=ppt/slides/_rels/slide6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92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9173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24568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 name="short story intro.mp4">
            <a:hlinkClick r:id="" action="ppaction://media"/>
          </p:cNvPr>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2192000" cy="6856413"/>
          </a:xfrm>
          <a:prstGeom prst="rect">
            <a:avLst/>
          </a:prstGeom>
        </p:spPr>
      </p:pic>
    </p:spTree>
    <p:extLst>
      <p:ext uri="{BB962C8B-B14F-4D97-AF65-F5344CB8AC3E}">
        <p14:creationId xmlns:p14="http://schemas.microsoft.com/office/powerpoint/2010/main" val="139274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3" name="Group 12"/>
          <p:cNvGrpSpPr/>
          <p:nvPr/>
        </p:nvGrpSpPr>
        <p:grpSpPr>
          <a:xfrm>
            <a:off x="0" y="0"/>
            <a:ext cx="28036521" cy="6858000"/>
            <a:chOff x="0" y="0"/>
            <a:chExt cx="28036521" cy="685800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443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0" y="3570"/>
              <a:ext cx="3655696" cy="685443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50870" y="3570"/>
              <a:ext cx="12185651" cy="6854429"/>
            </a:xfrm>
            <a:prstGeom prst="rect">
              <a:avLst/>
            </a:prstGeom>
          </p:spPr>
        </p:pic>
      </p:grpSp>
      <p:sp>
        <p:nvSpPr>
          <p:cNvPr id="2" name="Rectangle 1"/>
          <p:cNvSpPr/>
          <p:nvPr/>
        </p:nvSpPr>
        <p:spPr>
          <a:xfrm>
            <a:off x="-2997200" y="-1320800"/>
            <a:ext cx="17881600" cy="10566400"/>
          </a:xfrm>
          <a:prstGeom prst="rect">
            <a:avLst/>
          </a:prstGeom>
          <a:solidFill>
            <a:schemeClr val="tx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7140"/>
            <a:ext cx="12192000" cy="6854430"/>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570"/>
            <a:ext cx="12192000" cy="6854430"/>
          </a:xfrm>
          <a:prstGeom prst="rect">
            <a:avLst/>
          </a:prstGeom>
        </p:spPr>
      </p:pic>
    </p:spTree>
    <p:extLst>
      <p:ext uri="{BB962C8B-B14F-4D97-AF65-F5344CB8AC3E}">
        <p14:creationId xmlns:p14="http://schemas.microsoft.com/office/powerpoint/2010/main" val="88667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afterEffect">
                                  <p:stCondLst>
                                    <p:cond delay="0"/>
                                  </p:stCondLst>
                                  <p:childTnLst>
                                    <p:animMotion origin="layout" path="M 2.08333E-7 0 L -1.29987 0 " pathEditMode="relative" rAng="0" ptsTypes="AA">
                                      <p:cBhvr>
                                        <p:cTn id="6" dur="2000" fill="hold"/>
                                        <p:tgtEl>
                                          <p:spTgt spid="13"/>
                                        </p:tgtEl>
                                        <p:attrNameLst>
                                          <p:attrName>ppt_x</p:attrName>
                                          <p:attrName>ppt_y</p:attrName>
                                        </p:attrNameLst>
                                      </p:cBhvr>
                                      <p:rCtr x="-65000" y="0"/>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par>
                          <p:cTn id="11" fill="hold">
                            <p:stCondLst>
                              <p:cond delay="0"/>
                            </p:stCondLst>
                            <p:childTnLst>
                              <p:par>
                                <p:cTn id="12" presetID="22" presetClass="entr" presetSubtype="1"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500"/>
                                        <p:tgtEl>
                                          <p:spTgt spid="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8350" cy="68580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443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570"/>
            <a:ext cx="12198350" cy="685800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78" y="-7140"/>
            <a:ext cx="12204693" cy="6865140"/>
          </a:xfrm>
          <a:prstGeom prst="rect">
            <a:avLst/>
          </a:prstGeom>
        </p:spPr>
      </p:pic>
    </p:spTree>
    <p:extLst>
      <p:ext uri="{BB962C8B-B14F-4D97-AF65-F5344CB8AC3E}">
        <p14:creationId xmlns:p14="http://schemas.microsoft.com/office/powerpoint/2010/main" val="16343728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25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400"/>
                                        <p:tgtEl>
                                          <p:spTgt spid="5"/>
                                        </p:tgtEl>
                                      </p:cBhvr>
                                    </p:animEffect>
                                  </p:childTnLst>
                                </p:cTn>
                              </p:par>
                              <p:par>
                                <p:cTn id="11" presetID="22" presetClass="entr" presetSubtype="1" fill="hold" nodeType="withEffect">
                                  <p:stCondLst>
                                    <p:cond delay="20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400"/>
                                        <p:tgtEl>
                                          <p:spTgt spid="7"/>
                                        </p:tgtEl>
                                      </p:cBhvr>
                                    </p:animEffect>
                                  </p:childTnLst>
                                </p:cTn>
                              </p:par>
                            </p:childTnLst>
                          </p:cTn>
                        </p:par>
                        <p:par>
                          <p:cTn id="14" fill="hold">
                            <p:stCondLst>
                              <p:cond delay="600"/>
                            </p:stCondLst>
                            <p:childTnLst>
                              <p:par>
                                <p:cTn id="15" presetID="1"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8269016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accel="50000" decel="50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8" accel="50000" decel="50000" fill="hold" nodeType="withEffect">
                                  <p:stCondLst>
                                    <p:cond delay="3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8126660"/>
      </p:ext>
    </p:extLst>
  </p:cSld>
  <p:clrMapOvr>
    <a:masterClrMapping/>
  </p:clrMapOvr>
  <p:transition spd="slow">
    <p:push dir="d"/>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3642" cy="6857999"/>
          </a:xfrm>
          <a:prstGeom prst="rect">
            <a:avLst/>
          </a:prstGeom>
        </p:spPr>
      </p:pic>
    </p:spTree>
    <p:extLst>
      <p:ext uri="{BB962C8B-B14F-4D97-AF65-F5344CB8AC3E}">
        <p14:creationId xmlns:p14="http://schemas.microsoft.com/office/powerpoint/2010/main" val="1488550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owell Memo.mp4">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84269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2979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accel="50000" decel="50000" fill="hold" nodeType="after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0-ppt_h/2"/>
                                          </p:val>
                                        </p:tav>
                                      </p:tavLst>
                                    </p:anim>
                                    <p:set>
                                      <p:cBhvr>
                                        <p:cTn id="8" dur="1" fill="hold">
                                          <p:stCondLst>
                                            <p:cond delay="499"/>
                                          </p:stCondLst>
                                        </p:cTn>
                                        <p:tgtEl>
                                          <p:spTgt spid="3"/>
                                        </p:tgtEl>
                                        <p:attrNameLst>
                                          <p:attrName>style.visibility</p:attrName>
                                        </p:attrNameLst>
                                      </p:cBhvr>
                                      <p:to>
                                        <p:strVal val="hidden"/>
                                      </p:to>
                                    </p:set>
                                  </p:childTnLst>
                                </p:cTn>
                              </p:par>
                              <p:par>
                                <p:cTn id="9" presetID="2" presetClass="exit" presetSubtype="4" accel="50000" decel="50000" fill="hold" nodeType="withEffect">
                                  <p:stCondLst>
                                    <p:cond delay="0"/>
                                  </p:stCondLst>
                                  <p:childTnLst>
                                    <p:anim calcmode="lin" valueType="num">
                                      <p:cBhvr additive="base">
                                        <p:cTn id="10" dur="500"/>
                                        <p:tgtEl>
                                          <p:spTgt spid="4"/>
                                        </p:tgtEl>
                                        <p:attrNameLst>
                                          <p:attrName>ppt_x</p:attrName>
                                        </p:attrNameLst>
                                      </p:cBhvr>
                                      <p:tavLst>
                                        <p:tav tm="0">
                                          <p:val>
                                            <p:strVal val="ppt_x"/>
                                          </p:val>
                                        </p:tav>
                                        <p:tav tm="100000">
                                          <p:val>
                                            <p:strVal val="ppt_x"/>
                                          </p:val>
                                        </p:tav>
                                      </p:tavLst>
                                    </p:anim>
                                    <p:anim calcmode="lin" valueType="num">
                                      <p:cBhvr additive="base">
                                        <p:cTn id="11" dur="500"/>
                                        <p:tgtEl>
                                          <p:spTgt spid="4"/>
                                        </p:tgtEl>
                                        <p:attrNameLst>
                                          <p:attrName>ppt_y</p:attrName>
                                        </p:attrNameLst>
                                      </p:cBhvr>
                                      <p:tavLst>
                                        <p:tav tm="0">
                                          <p:val>
                                            <p:strVal val="ppt_y"/>
                                          </p:val>
                                        </p:tav>
                                        <p:tav tm="100000">
                                          <p:val>
                                            <p:strVal val="1+ppt_h/2"/>
                                          </p:val>
                                        </p:tav>
                                      </p:tavLst>
                                    </p:anim>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476423"/>
      </p:ext>
    </p:extLst>
  </p:cSld>
  <p:clrMapOvr>
    <a:masterClrMapping/>
  </p:clrMapOvr>
  <mc:AlternateContent xmlns:mc="http://schemas.openxmlformats.org/markup-compatibility/2006" xmlns:p14="http://schemas.microsoft.com/office/powerpoint/2010/main">
    <mc:Choice Requires="p14">
      <p:transition p14:dur="0" advClick="0"/>
    </mc:Choice>
    <mc:Fallback xmlns:mv="urn:schemas-microsoft-com:mac:vml"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64096"/>
          </a:xfrm>
          <a:prstGeom prst="rect">
            <a:avLst/>
          </a:prstGeom>
        </p:spPr>
      </p:pic>
    </p:spTree>
    <p:extLst>
      <p:ext uri="{BB962C8B-B14F-4D97-AF65-F5344CB8AC3E}">
        <p14:creationId xmlns:p14="http://schemas.microsoft.com/office/powerpoint/2010/main" val="1470310917"/>
      </p:ext>
    </p:extLst>
  </p:cSld>
  <p:clrMapOvr>
    <a:masterClrMapping/>
  </p:clrMapOvr>
  <p:transition spd="med" advClick="0">
    <p:pull/>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64095"/>
          </a:xfrm>
          <a:prstGeom prst="rect">
            <a:avLst/>
          </a:prstGeom>
        </p:spPr>
      </p:pic>
    </p:spTree>
    <p:extLst>
      <p:ext uri="{BB962C8B-B14F-4D97-AF65-F5344CB8AC3E}">
        <p14:creationId xmlns:p14="http://schemas.microsoft.com/office/powerpoint/2010/main" val="1143013617"/>
      </p:ext>
    </p:extLst>
  </p:cSld>
  <p:clrMapOvr>
    <a:masterClrMapping/>
  </p:clrMapOvr>
  <p:transition spd="slow" advClick="0">
    <p:cover dir="d"/>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2191998" cy="6864095"/>
          </a:xfrm>
          <a:prstGeom prst="rect">
            <a:avLst/>
          </a:prstGeom>
        </p:spPr>
      </p:pic>
    </p:spTree>
    <p:extLst>
      <p:ext uri="{BB962C8B-B14F-4D97-AF65-F5344CB8AC3E}">
        <p14:creationId xmlns:p14="http://schemas.microsoft.com/office/powerpoint/2010/main" val="2017983156"/>
      </p:ext>
    </p:extLst>
  </p:cSld>
  <p:clrMapOvr>
    <a:masterClrMapping/>
  </p:clrMapOvr>
  <mc:AlternateContent xmlns:mc="http://schemas.openxmlformats.org/markup-compatibility/2006" xmlns:p14="http://schemas.microsoft.com/office/powerpoint/2010/main">
    <mc:Choice Requires="p14">
      <p:transition p14:dur="0" advClick="0"/>
    </mc:Choice>
    <mc:Fallback xmlns:mv="urn:schemas-microsoft-com:mac:vml"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2191998" cy="6864094"/>
          </a:xfrm>
          <a:prstGeom prst="rect">
            <a:avLst/>
          </a:prstGeom>
        </p:spPr>
      </p:pic>
    </p:spTree>
    <p:extLst>
      <p:ext uri="{BB962C8B-B14F-4D97-AF65-F5344CB8AC3E}">
        <p14:creationId xmlns:p14="http://schemas.microsoft.com/office/powerpoint/2010/main" val="1850168429"/>
      </p:ext>
    </p:extLst>
  </p:cSld>
  <p:clrMapOvr>
    <a:masterClrMapping/>
  </p:clrMapOvr>
  <mc:AlternateContent xmlns:mc="http://schemas.openxmlformats.org/markup-compatibility/2006" xmlns:p14="http://schemas.microsoft.com/office/powerpoint/2010/main">
    <mc:Choice Requires="p14">
      <p:transition p14:dur="0" advClick="0"/>
    </mc:Choice>
    <mc:Fallback xmlns:mv="urn:schemas-microsoft-com:mac:vml"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0"/>
            <a:ext cx="12191996" cy="6864094"/>
          </a:xfrm>
          <a:prstGeom prst="rect">
            <a:avLst/>
          </a:prstGeom>
        </p:spPr>
      </p:pic>
    </p:spTree>
    <p:extLst>
      <p:ext uri="{BB962C8B-B14F-4D97-AF65-F5344CB8AC3E}">
        <p14:creationId xmlns:p14="http://schemas.microsoft.com/office/powerpoint/2010/main" val="1683114357"/>
      </p:ext>
    </p:extLst>
  </p:cSld>
  <p:clrMapOvr>
    <a:masterClrMapping/>
  </p:clrMapOvr>
  <mc:AlternateContent xmlns:mc="http://schemas.openxmlformats.org/markup-compatibility/2006" xmlns:p14="http://schemas.microsoft.com/office/powerpoint/2010/main">
    <mc:Choice Requires="p14">
      <p:transition p14:dur="0" advClick="0"/>
    </mc:Choice>
    <mc:Fallback xmlns:mv="urn:schemas-microsoft-com:mac:vml"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12191998" cy="6861046"/>
          </a:xfrm>
          <a:prstGeom prst="rect">
            <a:avLst/>
          </a:prstGeom>
        </p:spPr>
      </p:pic>
      <p:pic>
        <p:nvPicPr>
          <p:cNvPr id="9" name="Picture 8">
            <a:extLst>
              <a:ext uri="{FF2B5EF4-FFF2-40B4-BE49-F238E27FC236}">
                <a16:creationId xmlns:a16="http://schemas.microsoft.com/office/drawing/2014/main" id="{E0432AE1-0630-2A4B-A27E-3E88358249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 y="0"/>
            <a:ext cx="12192000" cy="6864095"/>
          </a:xfrm>
          <a:prstGeom prst="rect">
            <a:avLst/>
          </a:prstGeom>
        </p:spPr>
      </p:pic>
    </p:spTree>
    <p:extLst>
      <p:ext uri="{BB962C8B-B14F-4D97-AF65-F5344CB8AC3E}">
        <p14:creationId xmlns:p14="http://schemas.microsoft.com/office/powerpoint/2010/main" val="488873668"/>
      </p:ext>
    </p:extLst>
  </p:cSld>
  <p:clrMapOvr>
    <a:masterClrMapping/>
  </p:clrMapOvr>
  <p:transition spd="med" advClick="0">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2" presetClass="entr" presetSubtype="4" accel="50000" decel="5000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ppt_x"/>
                                          </p:val>
                                        </p:tav>
                                        <p:tav tm="100000">
                                          <p:val>
                                            <p:strVal val="#ppt_x"/>
                                          </p:val>
                                        </p:tav>
                                      </p:tavLst>
                                    </p:anim>
                                    <p:anim calcmode="lin" valueType="num">
                                      <p:cBhvr additive="base">
                                        <p:cTn id="1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8" cy="68640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30" y="0"/>
            <a:ext cx="12191998" cy="6864095"/>
          </a:xfrm>
          <a:prstGeom prst="rect">
            <a:avLst/>
          </a:prstGeom>
        </p:spPr>
      </p:pic>
    </p:spTree>
    <p:extLst>
      <p:ext uri="{BB962C8B-B14F-4D97-AF65-F5344CB8AC3E}">
        <p14:creationId xmlns:p14="http://schemas.microsoft.com/office/powerpoint/2010/main" val="153247131"/>
      </p:ext>
    </p:extLst>
  </p:cSld>
  <p:clrMapOvr>
    <a:masterClrMapping/>
  </p:clrMapOvr>
  <p:transition spd="med" advClick="0">
    <p:pull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959F407-4836-374C-AC30-443E1B2A0003}"/>
              </a:ext>
            </a:extLst>
          </p:cNvPr>
          <p:cNvSpPr txBox="1"/>
          <p:nvPr/>
        </p:nvSpPr>
        <p:spPr>
          <a:xfrm>
            <a:off x="3952460" y="5630779"/>
            <a:ext cx="3970421" cy="584775"/>
          </a:xfrm>
          <a:prstGeom prst="rect">
            <a:avLst/>
          </a:prstGeom>
          <a:solidFill>
            <a:srgbClr val="ED9B3E"/>
          </a:solidFill>
        </p:spPr>
        <p:txBody>
          <a:bodyPr wrap="square" rtlCol="0">
            <a:spAutoFit/>
          </a:bodyPr>
          <a:lstStyle/>
          <a:p>
            <a:pPr algn="ctr"/>
            <a:r>
              <a:rPr lang="en-US" sz="3200" dirty="0">
                <a:latin typeface="Impact" panose="020B0806030902050204" pitchFamily="34" charset="0"/>
              </a:rPr>
              <a:t>MASS INCARCERATION</a:t>
            </a:r>
          </a:p>
        </p:txBody>
      </p:sp>
      <p:pic>
        <p:nvPicPr>
          <p:cNvPr id="3" name="Picture 2">
            <a:extLst>
              <a:ext uri="{FF2B5EF4-FFF2-40B4-BE49-F238E27FC236}">
                <a16:creationId xmlns:a16="http://schemas.microsoft.com/office/drawing/2014/main" id="{86BBE8F4-E830-DF47-AB22-E5F205B31208}"/>
              </a:ext>
            </a:extLst>
          </p:cNvPr>
          <p:cNvPicPr>
            <a:picLocks noChangeAspect="1"/>
          </p:cNvPicPr>
          <p:nvPr/>
        </p:nvPicPr>
        <p:blipFill rotWithShape="1">
          <a:blip r:embed="rId3"/>
          <a:srcRect l="73" r="-73"/>
          <a:stretch/>
        </p:blipFill>
        <p:spPr>
          <a:xfrm>
            <a:off x="1822870" y="879307"/>
            <a:ext cx="8229600" cy="4312601"/>
          </a:xfrm>
          <a:prstGeom prst="rect">
            <a:avLst/>
          </a:prstGeom>
        </p:spPr>
      </p:pic>
    </p:spTree>
    <p:extLst>
      <p:ext uri="{BB962C8B-B14F-4D97-AF65-F5344CB8AC3E}">
        <p14:creationId xmlns:p14="http://schemas.microsoft.com/office/powerpoint/2010/main" val="426853301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EBCFE0-BA81-0245-8B0A-34AC850476C7}"/>
              </a:ext>
            </a:extLst>
          </p:cNvPr>
          <p:cNvSpPr txBox="1"/>
          <p:nvPr/>
        </p:nvSpPr>
        <p:spPr>
          <a:xfrm>
            <a:off x="4433724" y="5678905"/>
            <a:ext cx="3242424" cy="584775"/>
          </a:xfrm>
          <a:prstGeom prst="rect">
            <a:avLst/>
          </a:prstGeom>
          <a:solidFill>
            <a:srgbClr val="ED9B3E"/>
          </a:solidFill>
        </p:spPr>
        <p:txBody>
          <a:bodyPr wrap="square" rtlCol="0">
            <a:spAutoFit/>
          </a:bodyPr>
          <a:lstStyle/>
          <a:p>
            <a:pPr algn="ctr"/>
            <a:r>
              <a:rPr lang="en-US" sz="3200" dirty="0">
                <a:latin typeface="Impact" panose="020B0806030902050204" pitchFamily="34" charset="0"/>
              </a:rPr>
              <a:t>DEPORTATIONS</a:t>
            </a:r>
          </a:p>
        </p:txBody>
      </p:sp>
      <p:pic>
        <p:nvPicPr>
          <p:cNvPr id="5" name="Picture 4">
            <a:extLst>
              <a:ext uri="{FF2B5EF4-FFF2-40B4-BE49-F238E27FC236}">
                <a16:creationId xmlns:a16="http://schemas.microsoft.com/office/drawing/2014/main" id="{FDCB000D-55C6-DF49-8969-073FB1720986}"/>
              </a:ext>
            </a:extLst>
          </p:cNvPr>
          <p:cNvPicPr>
            <a:picLocks noChangeAspect="1"/>
          </p:cNvPicPr>
          <p:nvPr/>
        </p:nvPicPr>
        <p:blipFill rotWithShape="1">
          <a:blip r:embed="rId3"/>
          <a:srcRect l="816" t="5430" r="49" b="24953"/>
          <a:stretch/>
        </p:blipFill>
        <p:spPr>
          <a:xfrm>
            <a:off x="1939255" y="852968"/>
            <a:ext cx="8231361" cy="4315968"/>
          </a:xfrm>
          <a:prstGeom prst="rect">
            <a:avLst/>
          </a:prstGeom>
        </p:spPr>
      </p:pic>
    </p:spTree>
    <p:extLst>
      <p:ext uri="{BB962C8B-B14F-4D97-AF65-F5344CB8AC3E}">
        <p14:creationId xmlns:p14="http://schemas.microsoft.com/office/powerpoint/2010/main" val="54192458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0317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3327321"/>
      </p:ext>
    </p:extLst>
  </p:cSld>
  <p:clrMapOvr>
    <a:masterClrMapping/>
  </p:clrMapOvr>
  <p:transition advClick="0">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12192000" cy="6883401"/>
          </a:xfrm>
          <a:prstGeom prst="rect">
            <a:avLst/>
          </a:prstGeom>
        </p:spPr>
      </p:pic>
    </p:spTree>
    <p:extLst>
      <p:ext uri="{BB962C8B-B14F-4D97-AF65-F5344CB8AC3E}">
        <p14:creationId xmlns:p14="http://schemas.microsoft.com/office/powerpoint/2010/main" val="58028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5968"/>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709691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accel="50000" decel="50000" fill="hold" nodeType="clickEffect">
                                  <p:stCondLst>
                                    <p:cond delay="0"/>
                                  </p:stCondLst>
                                  <p:childTnLst>
                                    <p:animScale>
                                      <p:cBhvr>
                                        <p:cTn id="6" dur="1000" fill="hold"/>
                                        <p:tgtEl>
                                          <p:spTgt spid="2"/>
                                        </p:tgtEl>
                                      </p:cBhvr>
                                      <p:by x="17000" y="17000"/>
                                    </p:animScale>
                                  </p:childTnLst>
                                </p:cTn>
                              </p:par>
                            </p:childTnLst>
                          </p:cTn>
                        </p:par>
                        <p:par>
                          <p:cTn id="7" fill="hold">
                            <p:stCondLst>
                              <p:cond delay="1000"/>
                            </p:stCondLst>
                            <p:childTnLst>
                              <p:par>
                                <p:cTn id="8" presetID="10" presetClass="entr" presetSubtype="0" fill="hold" nodeType="after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6324600" y="2571750"/>
            <a:ext cx="184731" cy="369332"/>
          </a:xfrm>
          <a:prstGeom prst="rect">
            <a:avLst/>
          </a:prstGeom>
          <a:noFill/>
        </p:spPr>
        <p:txBody>
          <a:bodyPr wrap="none" rtlCol="0">
            <a:spAutoFit/>
          </a:bodyPr>
          <a:lstStyle/>
          <a:p>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7186" y="2850292"/>
            <a:ext cx="2057628" cy="1157416"/>
          </a:xfrm>
          <a:prstGeom prst="rect">
            <a:avLst/>
          </a:prstGeom>
        </p:spPr>
      </p:pic>
    </p:spTree>
    <p:extLst>
      <p:ext uri="{BB962C8B-B14F-4D97-AF65-F5344CB8AC3E}">
        <p14:creationId xmlns:p14="http://schemas.microsoft.com/office/powerpoint/2010/main" val="467486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6324600" y="2571750"/>
            <a:ext cx="184731" cy="369332"/>
          </a:xfrm>
          <a:prstGeom prst="rect">
            <a:avLst/>
          </a:prstGeom>
          <a:noFill/>
        </p:spPr>
        <p:txBody>
          <a:bodyPr wrap="none" rtlCol="0">
            <a:spAutoFit/>
          </a:bodyPr>
          <a:lstStyle/>
          <a:p>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7186" y="2850292"/>
            <a:ext cx="2057628" cy="1157416"/>
          </a:xfrm>
          <a:prstGeom prst="rect">
            <a:avLst/>
          </a:prstGeom>
        </p:spPr>
      </p:pic>
    </p:spTree>
    <p:extLst>
      <p:ext uri="{BB962C8B-B14F-4D97-AF65-F5344CB8AC3E}">
        <p14:creationId xmlns:p14="http://schemas.microsoft.com/office/powerpoint/2010/main" val="534313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6324600" y="2571750"/>
            <a:ext cx="184731" cy="369332"/>
          </a:xfrm>
          <a:prstGeom prst="rect">
            <a:avLst/>
          </a:prstGeom>
          <a:noFill/>
        </p:spPr>
        <p:txBody>
          <a:bodyPr wrap="none" rtlCol="0">
            <a:spAutoFit/>
          </a:bodyPr>
          <a:lstStyle/>
          <a:p>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7186" y="2850292"/>
            <a:ext cx="2057628" cy="1157416"/>
          </a:xfrm>
          <a:prstGeom prst="rect">
            <a:avLst/>
          </a:prstGeom>
        </p:spPr>
      </p:pic>
    </p:spTree>
    <p:extLst>
      <p:ext uri="{BB962C8B-B14F-4D97-AF65-F5344CB8AC3E}">
        <p14:creationId xmlns:p14="http://schemas.microsoft.com/office/powerpoint/2010/main" val="2109037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6324600" y="2571750"/>
            <a:ext cx="184731" cy="369332"/>
          </a:xfrm>
          <a:prstGeom prst="rect">
            <a:avLst/>
          </a:prstGeom>
          <a:noFill/>
        </p:spPr>
        <p:txBody>
          <a:bodyPr wrap="none" rtlCol="0">
            <a:spAutoFit/>
          </a:bodyPr>
          <a:lstStyle/>
          <a:p>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7186" y="2850292"/>
            <a:ext cx="2057628" cy="1157416"/>
          </a:xfrm>
          <a:prstGeom prst="rect">
            <a:avLst/>
          </a:prstGeom>
        </p:spPr>
      </p:pic>
    </p:spTree>
    <p:extLst>
      <p:ext uri="{BB962C8B-B14F-4D97-AF65-F5344CB8AC3E}">
        <p14:creationId xmlns:p14="http://schemas.microsoft.com/office/powerpoint/2010/main" val="458272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03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175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0292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13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4263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556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091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827495"/>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64"/>
            <a:ext cx="12192000" cy="6857076"/>
          </a:xfrm>
          <a:prstGeom prst="rect">
            <a:avLst/>
          </a:prstGeom>
        </p:spPr>
      </p:pic>
    </p:spTree>
    <p:extLst>
      <p:ext uri="{BB962C8B-B14F-4D97-AF65-F5344CB8AC3E}">
        <p14:creationId xmlns:p14="http://schemas.microsoft.com/office/powerpoint/2010/main" val="501891511"/>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mv="urn:schemas-microsoft-com:mac:vml"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06895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6770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10479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accel="50000" decel="50000" fill="hold" nodeType="with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8741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02"/>
            <a:ext cx="12192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02"/>
            <a:ext cx="12192000" cy="6858000"/>
          </a:xfrm>
          <a:prstGeom prst="rect">
            <a:avLst/>
          </a:prstGeom>
        </p:spPr>
      </p:pic>
    </p:spTree>
    <p:extLst>
      <p:ext uri="{BB962C8B-B14F-4D97-AF65-F5344CB8AC3E}">
        <p14:creationId xmlns:p14="http://schemas.microsoft.com/office/powerpoint/2010/main" val="1979126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accel="50000" decel="50000" fill="hold" nodeType="afterEffect">
                                  <p:stCondLst>
                                    <p:cond delay="0"/>
                                  </p:stCondLst>
                                  <p:childTnLst>
                                    <p:anim calcmode="lin" valueType="num">
                                      <p:cBhvr additive="base">
                                        <p:cTn id="6" dur="630"/>
                                        <p:tgtEl>
                                          <p:spTgt spid="3"/>
                                        </p:tgtEl>
                                        <p:attrNameLst>
                                          <p:attrName>ppt_x</p:attrName>
                                        </p:attrNameLst>
                                      </p:cBhvr>
                                      <p:tavLst>
                                        <p:tav tm="0">
                                          <p:val>
                                            <p:strVal val="ppt_x"/>
                                          </p:val>
                                        </p:tav>
                                        <p:tav tm="100000">
                                          <p:val>
                                            <p:strVal val="0-ppt_w/2"/>
                                          </p:val>
                                        </p:tav>
                                      </p:tavLst>
                                    </p:anim>
                                    <p:anim calcmode="lin" valueType="num">
                                      <p:cBhvr additive="base">
                                        <p:cTn id="7" dur="630"/>
                                        <p:tgtEl>
                                          <p:spTgt spid="3"/>
                                        </p:tgtEl>
                                        <p:attrNameLst>
                                          <p:attrName>ppt_y</p:attrName>
                                        </p:attrNameLst>
                                      </p:cBhvr>
                                      <p:tavLst>
                                        <p:tav tm="0">
                                          <p:val>
                                            <p:strVal val="ppt_y"/>
                                          </p:val>
                                        </p:tav>
                                        <p:tav tm="100000">
                                          <p:val>
                                            <p:strVal val="ppt_y"/>
                                          </p:val>
                                        </p:tav>
                                      </p:tavLst>
                                    </p:anim>
                                    <p:set>
                                      <p:cBhvr>
                                        <p:cTn id="8" dur="1" fill="hold">
                                          <p:stCondLst>
                                            <p:cond delay="629"/>
                                          </p:stCondLst>
                                        </p:cTn>
                                        <p:tgtEl>
                                          <p:spTgt spid="3"/>
                                        </p:tgtEl>
                                        <p:attrNameLst>
                                          <p:attrName>style.visibility</p:attrName>
                                        </p:attrNameLst>
                                      </p:cBhvr>
                                      <p:to>
                                        <p:strVal val="hidden"/>
                                      </p:to>
                                    </p:set>
                                  </p:childTnLst>
                                </p:cTn>
                              </p:par>
                              <p:par>
                                <p:cTn id="9" presetID="2" presetClass="exit" presetSubtype="2" accel="50000" decel="50000" fill="hold" nodeType="withEffect">
                                  <p:stCondLst>
                                    <p:cond delay="0"/>
                                  </p:stCondLst>
                                  <p:childTnLst>
                                    <p:anim calcmode="lin" valueType="num">
                                      <p:cBhvr additive="base">
                                        <p:cTn id="10" dur="630"/>
                                        <p:tgtEl>
                                          <p:spTgt spid="4"/>
                                        </p:tgtEl>
                                        <p:attrNameLst>
                                          <p:attrName>ppt_x</p:attrName>
                                        </p:attrNameLst>
                                      </p:cBhvr>
                                      <p:tavLst>
                                        <p:tav tm="0">
                                          <p:val>
                                            <p:strVal val="ppt_x"/>
                                          </p:val>
                                        </p:tav>
                                        <p:tav tm="100000">
                                          <p:val>
                                            <p:strVal val="1+ppt_w/2"/>
                                          </p:val>
                                        </p:tav>
                                      </p:tavLst>
                                    </p:anim>
                                    <p:anim calcmode="lin" valueType="num">
                                      <p:cBhvr additive="base">
                                        <p:cTn id="11" dur="630"/>
                                        <p:tgtEl>
                                          <p:spTgt spid="4"/>
                                        </p:tgtEl>
                                        <p:attrNameLst>
                                          <p:attrName>ppt_y</p:attrName>
                                        </p:attrNameLst>
                                      </p:cBhvr>
                                      <p:tavLst>
                                        <p:tav tm="0">
                                          <p:val>
                                            <p:strVal val="ppt_y"/>
                                          </p:val>
                                        </p:tav>
                                        <p:tav tm="100000">
                                          <p:val>
                                            <p:strVal val="ppt_y"/>
                                          </p:val>
                                        </p:tav>
                                      </p:tavLst>
                                    </p:anim>
                                    <p:set>
                                      <p:cBhvr>
                                        <p:cTn id="12" dur="1" fill="hold">
                                          <p:stCondLst>
                                            <p:cond delay="62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01-02.mov">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81521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02-03.mov">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82190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03-04.mov">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444317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04-05.mov">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32910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249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05-06.mov">
            <a:hlinkClick r:id="" action="ppaction://media"/>
          </p:cNvPr>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05625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9914413"/>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4890750" cy="685800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02"/>
            <a:ext cx="12192000" cy="68580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802"/>
            <a:ext cx="12193426" cy="6858802"/>
          </a:xfrm>
          <a:prstGeom prst="rect">
            <a:avLst/>
          </a:prstGeom>
        </p:spPr>
      </p:pic>
    </p:spTree>
    <p:extLst>
      <p:ext uri="{BB962C8B-B14F-4D97-AF65-F5344CB8AC3E}">
        <p14:creationId xmlns:p14="http://schemas.microsoft.com/office/powerpoint/2010/main" val="692150492"/>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650" fill="hold"/>
                                        <p:tgtEl>
                                          <p:spTgt spid="11"/>
                                        </p:tgtEl>
                                        <p:attrNameLst>
                                          <p:attrName>ppt_x</p:attrName>
                                        </p:attrNameLst>
                                      </p:cBhvr>
                                      <p:tavLst>
                                        <p:tav tm="0">
                                          <p:val>
                                            <p:strVal val="0-#ppt_w/2"/>
                                          </p:val>
                                        </p:tav>
                                        <p:tav tm="100000">
                                          <p:val>
                                            <p:strVal val="#ppt_x"/>
                                          </p:val>
                                        </p:tav>
                                      </p:tavLst>
                                    </p:anim>
                                    <p:anim calcmode="lin" valueType="num">
                                      <p:cBhvr additive="base">
                                        <p:cTn id="8" dur="6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600" fill="hold"/>
                                        <p:tgtEl>
                                          <p:spTgt spid="12"/>
                                        </p:tgtEl>
                                        <p:attrNameLst>
                                          <p:attrName>ppt_x</p:attrName>
                                        </p:attrNameLst>
                                      </p:cBhvr>
                                      <p:tavLst>
                                        <p:tav tm="0">
                                          <p:val>
                                            <p:strVal val="1+#ppt_w/2"/>
                                          </p:val>
                                        </p:tav>
                                        <p:tav tm="100000">
                                          <p:val>
                                            <p:strVal val="#ppt_x"/>
                                          </p:val>
                                        </p:tav>
                                      </p:tavLst>
                                    </p:anim>
                                    <p:anim calcmode="lin" valueType="num">
                                      <p:cBhvr additive="base">
                                        <p:cTn id="12" dur="6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1" presetClass="entr" presetSubtype="0" fill="hold" nodeType="afterEffect">
                                  <p:stCondLst>
                                    <p:cond delay="30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4890750" cy="6858000"/>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02"/>
            <a:ext cx="12192000" cy="68580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3426" cy="6858802"/>
          </a:xfrm>
          <a:prstGeom prst="rect">
            <a:avLst/>
          </a:prstGeom>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51" y="-3208"/>
            <a:ext cx="12197703" cy="6861208"/>
          </a:xfrm>
          <a:prstGeom prst="rect">
            <a:avLst/>
          </a:prstGeom>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802"/>
            <a:ext cx="12193426" cy="6858802"/>
          </a:xfrm>
          <a:prstGeom prst="rect">
            <a:avLst/>
          </a:prstGeom>
        </p:spPr>
      </p:pic>
      <p:pic>
        <p:nvPicPr>
          <p:cNvPr id="20" name="Picture 1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26" y="-1604"/>
            <a:ext cx="12194852" cy="6859604"/>
          </a:xfrm>
          <a:prstGeom prst="rect">
            <a:avLst/>
          </a:prstGeom>
        </p:spPr>
      </p:pic>
      <p:pic>
        <p:nvPicPr>
          <p:cNvPr id="21" name="Picture 2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27" y="-2406"/>
            <a:ext cx="12196277" cy="6860406"/>
          </a:xfrm>
          <a:prstGeom prst="rect">
            <a:avLst/>
          </a:prstGeom>
        </p:spPr>
      </p:pic>
    </p:spTree>
    <p:extLst>
      <p:ext uri="{BB962C8B-B14F-4D97-AF65-F5344CB8AC3E}">
        <p14:creationId xmlns:p14="http://schemas.microsoft.com/office/powerpoint/2010/main" val="1677767477"/>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nodeType="afterEffect">
                                  <p:stCondLst>
                                    <p:cond delay="45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45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45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45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45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6" y="0"/>
            <a:ext cx="12192000" cy="6858000"/>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02"/>
            <a:ext cx="12193426" cy="6858802"/>
          </a:xfrm>
          <a:prstGeom prst="rect">
            <a:avLst/>
          </a:prstGeom>
        </p:spPr>
      </p:pic>
    </p:spTree>
    <p:extLst>
      <p:ext uri="{BB962C8B-B14F-4D97-AF65-F5344CB8AC3E}">
        <p14:creationId xmlns:p14="http://schemas.microsoft.com/office/powerpoint/2010/main" val="451836847"/>
      </p:ext>
    </p:extLst>
  </p:cSld>
  <p:clrMapOvr>
    <a:masterClrMapping/>
  </p:clrMapOvr>
  <mc:AlternateContent xmlns:mc="http://schemas.openxmlformats.org/markup-compatibility/2006" xmlns:p14="http://schemas.microsoft.com/office/powerpoint/2010/main">
    <mc:Choice Requires="p14">
      <p:transition p14:dur="0" advClick="0"/>
    </mc:Choice>
    <mc:Fallback xmlns:mv="urn:schemas-microsoft-com:mac:vml"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02"/>
            <a:ext cx="12192000" cy="6858802"/>
          </a:xfrm>
          <a:prstGeom prst="rect">
            <a:avLst/>
          </a:prstGeom>
        </p:spPr>
      </p:pic>
    </p:spTree>
    <p:extLst>
      <p:ext uri="{BB962C8B-B14F-4D97-AF65-F5344CB8AC3E}">
        <p14:creationId xmlns:p14="http://schemas.microsoft.com/office/powerpoint/2010/main" val="1242488389"/>
      </p:ext>
    </p:extLst>
  </p:cSld>
  <p:clrMapOvr>
    <a:masterClrMapping/>
  </p:clrMapOvr>
  <mc:AlternateContent xmlns:mc="http://schemas.openxmlformats.org/markup-compatibility/2006" xmlns:p14="http://schemas.microsoft.com/office/powerpoint/2010/main">
    <mc:Choice Requires="p14">
      <p:transition p14:dur="0" advClick="0"/>
    </mc:Choice>
    <mc:Fallback xmlns:mv="urn:schemas-microsoft-com:mac:vml"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802"/>
            <a:ext cx="12193426" cy="6858802"/>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26" y="-1604"/>
            <a:ext cx="12194852" cy="6859604"/>
          </a:xfrm>
          <a:prstGeom prst="rect">
            <a:avLst/>
          </a:prstGeom>
        </p:spPr>
      </p:pic>
    </p:spTree>
    <p:extLst>
      <p:ext uri="{BB962C8B-B14F-4D97-AF65-F5344CB8AC3E}">
        <p14:creationId xmlns:p14="http://schemas.microsoft.com/office/powerpoint/2010/main" val="1046390511"/>
      </p:ext>
    </p:extLst>
  </p:cSld>
  <p:clrMapOvr>
    <a:masterClrMapping/>
  </p:clrMapOvr>
  <mc:AlternateContent xmlns:mc="http://schemas.openxmlformats.org/markup-compatibility/2006" xmlns:p14="http://schemas.microsoft.com/office/powerpoint/2010/main">
    <mc:Choice Requires="p14">
      <p:transition p14:dur="0" advClick="0"/>
    </mc:Choice>
    <mc:Fallback xmlns:mv="urn:schemas-microsoft-com:mac:vml"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4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400"/>
                            </p:stCondLst>
                            <p:childTnLst>
                              <p:par>
                                <p:cTn id="8" presetID="1" presetClass="entr" presetSubtype="0" fill="hold" nodeType="afterEffect">
                                  <p:stCondLst>
                                    <p:cond delay="3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700"/>
                            </p:stCondLst>
                            <p:childTnLst>
                              <p:par>
                                <p:cTn id="11" presetID="1" presetClass="entr" presetSubtype="0" fill="hold" nodeType="afterEffect">
                                  <p:stCondLst>
                                    <p:cond delay="25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950"/>
                            </p:stCondLst>
                            <p:childTnLst>
                              <p:par>
                                <p:cTn id="14" presetID="1" presetClass="entr" presetSubtype="0" fill="hold" nodeType="afterEffect">
                                  <p:stCondLst>
                                    <p:cond delay="20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02"/>
            <a:ext cx="12193426" cy="6858802"/>
          </a:xfrm>
          <a:prstGeom prst="rect">
            <a:avLst/>
          </a:prstGeom>
        </p:spPr>
      </p:pic>
    </p:spTree>
    <p:extLst>
      <p:ext uri="{BB962C8B-B14F-4D97-AF65-F5344CB8AC3E}">
        <p14:creationId xmlns:p14="http://schemas.microsoft.com/office/powerpoint/2010/main" val="220061261"/>
      </p:ext>
    </p:extLst>
  </p:cSld>
  <p:clrMapOvr>
    <a:masterClrMapping/>
  </p:clrMapOvr>
  <mc:AlternateContent xmlns:mc="http://schemas.openxmlformats.org/markup-compatibility/2006" xmlns:p14="http://schemas.microsoft.com/office/powerpoint/2010/main">
    <mc:Choice Requires="p14">
      <p:transition p14:dur="0" advClick="0"/>
    </mc:Choice>
    <mc:Fallback xmlns:mv="urn:schemas-microsoft-com:mac:vml"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02"/>
            <a:ext cx="12193426" cy="6858802"/>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604"/>
            <a:ext cx="12192000" cy="6858000"/>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26" y="0"/>
            <a:ext cx="12193426" cy="6858802"/>
          </a:xfrm>
          <a:prstGeom prst="rect">
            <a:avLst/>
          </a:prstGeom>
        </p:spPr>
      </p:pic>
    </p:spTree>
    <p:extLst>
      <p:ext uri="{BB962C8B-B14F-4D97-AF65-F5344CB8AC3E}">
        <p14:creationId xmlns:p14="http://schemas.microsoft.com/office/powerpoint/2010/main" val="1560405575"/>
      </p:ext>
    </p:extLst>
  </p:cSld>
  <p:clrMapOvr>
    <a:masterClrMapping/>
  </p:clrMapOvr>
  <mc:AlternateContent xmlns:mc="http://schemas.openxmlformats.org/markup-compatibility/2006" xmlns:p14="http://schemas.microsoft.com/office/powerpoint/2010/main">
    <mc:Choice Requires="p14">
      <p:transition p14:dur="0" advClick="0"/>
    </mc:Choice>
    <mc:Fallback xmlns:mv="urn:schemas-microsoft-com:mac:vml"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40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400"/>
                            </p:stCondLst>
                            <p:childTnLst>
                              <p:par>
                                <p:cTn id="8" presetID="1" presetClass="entr" presetSubtype="0" fill="hold" nodeType="afterEffect">
                                  <p:stCondLst>
                                    <p:cond delay="400"/>
                                  </p:stCondLst>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p:stCondLst>
                              <p:cond delay="800"/>
                            </p:stCondLst>
                            <p:childTnLst>
                              <p:par>
                                <p:cTn id="11" presetID="1" presetClass="entr" presetSubtype="0" fill="hold" nodeType="afterEffect">
                                  <p:stCondLst>
                                    <p:cond delay="37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516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175798"/>
      </p:ext>
    </p:extLst>
  </p:cSld>
  <p:clrMapOvr>
    <a:masterClrMapping/>
  </p:clrMapOvr>
  <p:transition spd="med">
    <p:pull dir="u"/>
  </p:transition>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176466"/>
      </p:ext>
    </p:extLst>
  </p:cSld>
  <p:clrMapOvr>
    <a:masterClrMapping/>
  </p:clrMapOvr>
  <p:transition spd="med" advClick="0">
    <p:pull/>
  </p:transition>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2457450" y="-1143000"/>
            <a:ext cx="18002250" cy="108013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0" y="0"/>
            <a:ext cx="36576000" cy="6858000"/>
            <a:chOff x="0" y="0"/>
            <a:chExt cx="36576000" cy="685800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92000" y="3571"/>
              <a:ext cx="12192000" cy="6854429"/>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84000" y="0"/>
              <a:ext cx="12192000" cy="6854429"/>
            </a:xfrm>
            <a:prstGeom prst="rect">
              <a:avLst/>
            </a:prstGeom>
          </p:spPr>
        </p:pic>
      </p:grpSp>
    </p:spTree>
    <p:extLst>
      <p:ext uri="{BB962C8B-B14F-4D97-AF65-F5344CB8AC3E}">
        <p14:creationId xmlns:p14="http://schemas.microsoft.com/office/powerpoint/2010/main" val="42323987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mv="urn:schemas-microsoft-com:mac:vml"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35" presetClass="path" presetSubtype="0" accel="50000" decel="50000" fill="hold" nodeType="withEffect">
                                  <p:stCondLst>
                                    <p:cond delay="0"/>
                                  </p:stCondLst>
                                  <p:childTnLst>
                                    <p:animMotion origin="layout" path="M 0 0 L -1.99688 0 " pathEditMode="relative" rAng="0" ptsTypes="AA">
                                      <p:cBhvr>
                                        <p:cTn id="12" dur="5000" fill="hold"/>
                                        <p:tgtEl>
                                          <p:spTgt spid="6"/>
                                        </p:tgtEl>
                                        <p:attrNameLst>
                                          <p:attrName>ppt_x</p:attrName>
                                          <p:attrName>ppt_y</p:attrName>
                                        </p:attrNameLst>
                                      </p:cBhvr>
                                      <p:rCtr x="-9984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961081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mv="urn:schemas-microsoft-com:mac:vml"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7076"/>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3642" cy="6858000"/>
          </a:xfrm>
          <a:prstGeom prst="rect">
            <a:avLst/>
          </a:prstGeom>
        </p:spPr>
      </p:pic>
      <p:pic>
        <p:nvPicPr>
          <p:cNvPr id="6" name="Picture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42" y="0"/>
            <a:ext cx="12193642" cy="6858924"/>
          </a:xfrm>
          <a:prstGeom prst="rect">
            <a:avLst/>
          </a:prstGeom>
        </p:spPr>
      </p:pic>
    </p:spTree>
    <p:extLst>
      <p:ext uri="{BB962C8B-B14F-4D97-AF65-F5344CB8AC3E}">
        <p14:creationId xmlns:p14="http://schemas.microsoft.com/office/powerpoint/2010/main" val="41481853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mv="urn:schemas-microsoft-com:mac:vml"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8" accel="50000" decel="50000" fill="hold" nodeType="withEffect">
                                  <p:stCondLst>
                                    <p:cond delay="0"/>
                                  </p:stCondLst>
                                  <p:childTnLst>
                                    <p:anim calcmode="lin" valueType="num">
                                      <p:cBhvr additive="base">
                                        <p:cTn id="6" dur="1000"/>
                                        <p:tgtEl>
                                          <p:spTgt spid="3"/>
                                        </p:tgtEl>
                                        <p:attrNameLst>
                                          <p:attrName>ppt_x</p:attrName>
                                        </p:attrNameLst>
                                      </p:cBhvr>
                                      <p:tavLst>
                                        <p:tav tm="0">
                                          <p:val>
                                            <p:strVal val="ppt_x"/>
                                          </p:val>
                                        </p:tav>
                                        <p:tav tm="100000">
                                          <p:val>
                                            <p:strVal val="0-ppt_w/2"/>
                                          </p:val>
                                        </p:tav>
                                      </p:tavLst>
                                    </p:anim>
                                    <p:anim calcmode="lin" valueType="num">
                                      <p:cBhvr additive="base">
                                        <p:cTn id="7" dur="1000"/>
                                        <p:tgtEl>
                                          <p:spTgt spid="3"/>
                                        </p:tgtEl>
                                        <p:attrNameLst>
                                          <p:attrName>ppt_y</p:attrName>
                                        </p:attrNameLst>
                                      </p:cBhvr>
                                      <p:tavLst>
                                        <p:tav tm="0">
                                          <p:val>
                                            <p:strVal val="ppt_y"/>
                                          </p:val>
                                        </p:tav>
                                        <p:tav tm="100000">
                                          <p:val>
                                            <p:strVal val="ppt_y"/>
                                          </p:val>
                                        </p:tav>
                                      </p:tavLst>
                                    </p:anim>
                                    <p:set>
                                      <p:cBhvr>
                                        <p:cTn id="8" dur="1" fill="hold">
                                          <p:stCondLst>
                                            <p:cond delay="999"/>
                                          </p:stCondLst>
                                        </p:cTn>
                                        <p:tgtEl>
                                          <p:spTgt spid="3"/>
                                        </p:tgtEl>
                                        <p:attrNameLst>
                                          <p:attrName>style.visibility</p:attrName>
                                        </p:attrNameLst>
                                      </p:cBhvr>
                                      <p:to>
                                        <p:strVal val="hidden"/>
                                      </p:to>
                                    </p:set>
                                  </p:childTnLst>
                                </p:cTn>
                              </p:par>
                              <p:par>
                                <p:cTn id="9" presetID="10"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3500"/>
                                        <p:tgtEl>
                                          <p:spTgt spid="7"/>
                                        </p:tgtEl>
                                      </p:cBhvr>
                                    </p:animEffect>
                                  </p:childTnLst>
                                </p:cTn>
                              </p:par>
                              <p:par>
                                <p:cTn id="12" presetID="2" presetClass="entr" presetSubtype="2" accel="50000" decel="5000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1+#ppt_w/2"/>
                                          </p:val>
                                        </p:tav>
                                        <p:tav tm="100000">
                                          <p:val>
                                            <p:strVal val="#ppt_x"/>
                                          </p:val>
                                        </p:tav>
                                      </p:tavLst>
                                    </p:anim>
                                    <p:anim calcmode="lin" valueType="num">
                                      <p:cBhvr additive="base">
                                        <p:cTn id="15" dur="1000" fill="hold"/>
                                        <p:tgtEl>
                                          <p:spTgt spid="4"/>
                                        </p:tgtEl>
                                        <p:attrNameLst>
                                          <p:attrName>ppt_y</p:attrName>
                                        </p:attrNameLst>
                                      </p:cBhvr>
                                      <p:tavLst>
                                        <p:tav tm="0">
                                          <p:val>
                                            <p:strVal val="#ppt_y"/>
                                          </p:val>
                                        </p:tav>
                                        <p:tav tm="100000">
                                          <p:val>
                                            <p:strVal val="#ppt_y"/>
                                          </p:val>
                                        </p:tav>
                                      </p:tavLst>
                                    </p:anim>
                                  </p:childTnLst>
                                </p:cTn>
                              </p:par>
                              <p:par>
                                <p:cTn id="16" presetID="1" presetClass="entr" presetSubtype="0" fill="hold" nodeType="withEffect">
                                  <p:stCondLst>
                                    <p:cond delay="1800"/>
                                  </p:stCondLst>
                                  <p:childTnLst>
                                    <p:set>
                                      <p:cBhvr>
                                        <p:cTn id="17" dur="1" fill="hold">
                                          <p:stCondLst>
                                            <p:cond delay="0"/>
                                          </p:stCondLst>
                                        </p:cTn>
                                        <p:tgtEl>
                                          <p:spTgt spid="5"/>
                                        </p:tgtEl>
                                        <p:attrNameLst>
                                          <p:attrName>style.visibility</p:attrName>
                                        </p:attrNameLst>
                                      </p:cBhvr>
                                      <p:to>
                                        <p:strVal val="visible"/>
                                      </p:to>
                                    </p:set>
                                  </p:childTnLst>
                                </p:cTn>
                              </p:par>
                              <p:par>
                                <p:cTn id="18" presetID="10" presetClass="entr" presetSubtype="0" fill="hold" nodeType="withEffect">
                                  <p:stCondLst>
                                    <p:cond delay="10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4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979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8109126"/>
      </p:ext>
    </p:extLst>
  </p:cSld>
  <p:clrMapOvr>
    <a:masterClrMapping/>
  </p:clrMapOvr>
  <p:transitio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286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0979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EF55AF-F301-F74D-AF0E-E86444F9DA6A}"/>
              </a:ext>
            </a:extLst>
          </p:cNvPr>
          <p:cNvSpPr/>
          <p:nvPr/>
        </p:nvSpPr>
        <p:spPr>
          <a:xfrm>
            <a:off x="2287776" y="1854174"/>
            <a:ext cx="7375634" cy="2872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2C5323F-04FA-EC4A-8E4E-B7E7A68603B8}"/>
              </a:ext>
            </a:extLst>
          </p:cNvPr>
          <p:cNvSpPr>
            <a:spLocks noGrp="1"/>
          </p:cNvSpPr>
          <p:nvPr>
            <p:ph idx="1"/>
          </p:nvPr>
        </p:nvSpPr>
        <p:spPr>
          <a:xfrm>
            <a:off x="2287776" y="1879548"/>
            <a:ext cx="10515600" cy="4351338"/>
          </a:xfrm>
        </p:spPr>
        <p:txBody>
          <a:bodyPr>
            <a:normAutofit/>
          </a:bodyPr>
          <a:lstStyle/>
          <a:p>
            <a:pPr marL="0" indent="0">
              <a:buNone/>
            </a:pPr>
            <a:r>
              <a:rPr lang="en-US" sz="19800" dirty="0">
                <a:latin typeface="Impact" panose="020B0806030902050204" pitchFamily="34" charset="0"/>
                <a:ea typeface="Helvetica Neue Condensed" panose="02000503000000020004" pitchFamily="2" charset="0"/>
                <a:cs typeface="Helvetica Neue Condensed" panose="02000503000000020004" pitchFamily="2" charset="0"/>
              </a:rPr>
              <a:t>POWER</a:t>
            </a:r>
          </a:p>
        </p:txBody>
      </p:sp>
    </p:spTree>
    <p:extLst>
      <p:ext uri="{BB962C8B-B14F-4D97-AF65-F5344CB8AC3E}">
        <p14:creationId xmlns:p14="http://schemas.microsoft.com/office/powerpoint/2010/main" val="32832080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003553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99554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64373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03976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08634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9778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9830927"/>
      </p:ext>
    </p:extLst>
  </p:cSld>
  <p:clrMapOvr>
    <a:masterClrMapping/>
  </p:clrMapOvr>
  <p:transitio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5593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87413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0615" y="2764971"/>
            <a:ext cx="3270770" cy="1314850"/>
          </a:xfrm>
          <a:prstGeom prst="rect">
            <a:avLst/>
          </a:prstGeom>
        </p:spPr>
      </p:pic>
    </p:spTree>
    <p:extLst>
      <p:ext uri="{BB962C8B-B14F-4D97-AF65-F5344CB8AC3E}">
        <p14:creationId xmlns:p14="http://schemas.microsoft.com/office/powerpoint/2010/main" val="1299297318"/>
      </p:ext>
    </p:extLst>
  </p:cSld>
  <p:clrMapOvr>
    <a:masterClrMapping/>
  </p:clrMapOvr>
  <mc:AlternateContent xmlns:mc="http://schemas.openxmlformats.org/markup-compatibility/2006" xmlns:p14="http://schemas.microsoft.com/office/powerpoint/2010/main">
    <mc:Choice Requires="p14">
      <p:transition spd="slow" p14:dur="800">
        <p14:flythrough dir="ou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A36BFA-DD08-48D4-ADD2-899494A3A325}"/>
</file>

<file path=customXml/itemProps2.xml><?xml version="1.0" encoding="utf-8"?>
<ds:datastoreItem xmlns:ds="http://schemas.openxmlformats.org/officeDocument/2006/customXml" ds:itemID="{5CEC6CF9-FD58-4D4F-B7E8-385B765910DF}"/>
</file>

<file path=docProps/app.xml><?xml version="1.0" encoding="utf-8"?>
<Properties xmlns="http://schemas.openxmlformats.org/officeDocument/2006/extended-properties" xmlns:vt="http://schemas.openxmlformats.org/officeDocument/2006/docPropsVTypes">
  <TotalTime>10434</TotalTime>
  <Words>2291</Words>
  <Application>Microsoft Office PowerPoint</Application>
  <PresentationFormat>Widescreen</PresentationFormat>
  <Paragraphs>294</Paragraphs>
  <Slides>78</Slides>
  <Notes>77</Notes>
  <HiddenSlides>0</HiddenSlides>
  <MMClips>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78</vt:i4>
      </vt:variant>
    </vt:vector>
  </HeadingPairs>
  <TitlesOfParts>
    <vt:vector size="84" baseType="lpstr">
      <vt:lpstr>Arial</vt:lpstr>
      <vt:lpstr>Calibri</vt:lpstr>
      <vt:lpstr>Calibri Light</vt:lpstr>
      <vt:lpstr>Helvetica Neue Condensed</vt:lpstr>
      <vt:lpstr>Impact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Hashim Benford</cp:lastModifiedBy>
  <cp:revision>255</cp:revision>
  <dcterms:created xsi:type="dcterms:W3CDTF">2018-04-27T02:20:55Z</dcterms:created>
  <dcterms:modified xsi:type="dcterms:W3CDTF">2018-06-11T21:12:11Z</dcterms:modified>
</cp:coreProperties>
</file>