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entation.xml" ContentType="application/vnd.openxmlformats-officedocument.presentationml.presentation.main+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5.xml" ContentType="application/vnd.openxmlformats-officedocument.presentationml.notesSlide+xml"/>
  <Override PartName="/ppt/notesSlides/notesSlide18.xml" ContentType="application/vnd.openxmlformats-officedocument.presentationml.notesSlide+xml"/>
  <Override PartName="/ppt/notesSlides/notesSlide17.xml" ContentType="application/vnd.openxmlformats-officedocument.presentationml.notesSlide+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notesMasters/notesMaster1.xml" ContentType="application/vnd.openxmlformats-officedocument.presentationml.notesMaster+xml"/>
  <Override PartName="/ppt/theme/theme2.xml" ContentType="application/vnd.openxmlformats-officedocument.theme+xml"/>
  <Override PartName="/ppt/theme/theme1.xml" ContentType="application/vnd.openxmlformats-officedocument.theme+xml"/>
  <Override PartName="/ppt/viewProps.xml" ContentType="application/vnd.openxmlformats-officedocument.presentationml.viewProps+xml"/>
  <Override PartName="/ppt/presProps.xml" ContentType="application/vnd.openxmlformats-officedocument.presentationml.pres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Override PartName="/customXml/itemProps1.xml" ContentType="application/vnd.openxmlformats-officedocument.customXmlProperties+xml"/>
  <Override PartName="/customXml/itemProps2.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sldIdLst>
    <p:sldId id="256" r:id="rId2"/>
    <p:sldId id="267" r:id="rId3"/>
    <p:sldId id="258" r:id="rId4"/>
    <p:sldId id="260" r:id="rId5"/>
    <p:sldId id="259" r:id="rId6"/>
    <p:sldId id="261" r:id="rId7"/>
    <p:sldId id="262" r:id="rId8"/>
    <p:sldId id="263" r:id="rId9"/>
    <p:sldId id="264" r:id="rId10"/>
    <p:sldId id="280" r:id="rId11"/>
    <p:sldId id="272" r:id="rId12"/>
    <p:sldId id="265" r:id="rId13"/>
    <p:sldId id="266" r:id="rId14"/>
    <p:sldId id="273" r:id="rId15"/>
    <p:sldId id="269" r:id="rId16"/>
    <p:sldId id="275" r:id="rId17"/>
    <p:sldId id="277" r:id="rId18"/>
    <p:sldId id="278" r:id="rId19"/>
    <p:sldId id="279" r:id="rId20"/>
    <p:sldId id="268"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F6D94EB-6F81-4CDF-87A8-58D03DA6C079}" v="3662" dt="2024-01-17T19:44:44.163"/>
    <p1510:client id="{838B4D45-9CAB-A29E-0618-6BF50F25C8BE}" v="492" dt="2024-01-17T19:45:52.084"/>
    <p1510:client id="{C803846B-5EAC-49E5-9B35-E76C9036B980}" v="30" dt="2024-01-17T12:14:40.50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customXml" Target="../customXml/item2.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28" Type="http://schemas.openxmlformats.org/officeDocument/2006/relationships/customXml" Target="../customXml/item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A1604A4-AA25-4FDA-AB61-B23042063DE3}" type="datetimeFigureOut">
              <a:rPr lang="en-US" smtClean="0"/>
              <a:t>1/17/2024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C80FC1D-8160-42FF-B627-DE33D32183C3}" type="slidenum">
              <a:rPr lang="en-US" smtClean="0"/>
              <a:t>‹#›</a:t>
            </a:fld>
            <a:endParaRPr lang="en-US"/>
          </a:p>
        </p:txBody>
      </p:sp>
    </p:spTree>
    <p:extLst>
      <p:ext uri="{BB962C8B-B14F-4D97-AF65-F5344CB8AC3E}">
        <p14:creationId xmlns:p14="http://schemas.microsoft.com/office/powerpoint/2010/main" val="16088356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mj-lt"/>
              <a:buNone/>
            </a:pPr>
            <a:r>
              <a:rPr lang="en-US"/>
              <a:t>ESPs are an untapped resource for NEA, and membership has always lagged.  To learn more about why so many ESPs do not join the union, NEA spoke to the following people.</a:t>
            </a:r>
          </a:p>
          <a:p>
            <a:pPr marL="228600" indent="-228600">
              <a:buFont typeface="+mj-lt"/>
              <a:buAutoNum type="arabicPeriod"/>
            </a:pPr>
            <a:r>
              <a:rPr lang="en-US"/>
              <a:t>They started by conducting interviews with active ESP organizers across the country and with a range of positions within NEA’s state and local affiliates. Each interviewee was selected because they had been identified as particularly experienced in recruiting ESPs. The purpose of the interviews was 1) to determine what’s working and not working for organizers; 2) to understand what obstacles needed to be addressed; and 3) to gather ideas for future testing.</a:t>
            </a:r>
          </a:p>
          <a:p>
            <a:pPr marL="228600" indent="-228600">
              <a:buFont typeface="+mj-lt"/>
              <a:buAutoNum type="arabicPeriod"/>
            </a:pPr>
            <a:r>
              <a:rPr lang="en-US"/>
              <a:t>Phase two was extensive focus groups among potential member ESPs. This included six 90-minute online focus groups, which were segmented by career families, the collective bargaining status of the respondents’ home state, and race.</a:t>
            </a:r>
          </a:p>
          <a:p>
            <a:pPr marL="228600" indent="-228600">
              <a:buFont typeface="+mj-lt"/>
              <a:buAutoNum type="arabicPeriod"/>
            </a:pPr>
            <a:r>
              <a:rPr lang="en-US"/>
              <a:t>Conducted an online survey of 1,038 potential member ESPs from across the country to verify and hone the findings and attitudes that emerged in the qualitative research, understand attitudinal differences across job classifications and other demographic groups, and test updated messaging and positioning, including how and whether to address the cost of membership and the “freeloader” argument.</a:t>
            </a:r>
          </a:p>
          <a:p>
            <a:pPr marL="0" indent="0">
              <a:buFont typeface="+mj-lt"/>
              <a:buNone/>
            </a:pPr>
            <a:endParaRPr lang="en-US"/>
          </a:p>
          <a:p>
            <a:pPr marL="0" indent="0">
              <a:buFont typeface="+mj-lt"/>
              <a:buNone/>
            </a:pPr>
            <a:r>
              <a:rPr lang="en-US"/>
              <a:t>We are going to share the major findings of this research with you. But first, we want to know what you know about ESPs.</a:t>
            </a:r>
          </a:p>
          <a:p>
            <a:endParaRPr lang="en-US">
              <a:ea typeface="Calibri" panose="020F0502020204030204"/>
              <a:cs typeface="Calibri" panose="020F0502020204030204"/>
            </a:endParaRPr>
          </a:p>
          <a:p>
            <a:r>
              <a:rPr lang="en-US">
                <a:ea typeface="Calibri" panose="020F0502020204030204"/>
                <a:cs typeface="Calibri" panose="020F0502020204030204"/>
              </a:rPr>
              <a:t>Some of this research is going to challenge your assumptions. Maybe for you or your colleagues back home. It did for us. We want to know what you know about ESPs.</a:t>
            </a:r>
          </a:p>
          <a:p>
            <a:pPr marL="228600" indent="-228600">
              <a:buFont typeface="+mj-lt"/>
              <a:buAutoNum type="arabicPeriod"/>
            </a:pPr>
            <a:endParaRPr lang="en-US">
              <a:ea typeface="Calibri" panose="020F0502020204030204"/>
              <a:cs typeface="Calibri" panose="020F0502020204030204"/>
            </a:endParaRPr>
          </a:p>
        </p:txBody>
      </p:sp>
      <p:sp>
        <p:nvSpPr>
          <p:cNvPr id="4" name="Slide Number Placeholder 3"/>
          <p:cNvSpPr>
            <a:spLocks noGrp="1"/>
          </p:cNvSpPr>
          <p:nvPr>
            <p:ph type="sldNum" sz="quarter" idx="5"/>
          </p:nvPr>
        </p:nvSpPr>
        <p:spPr/>
        <p:txBody>
          <a:bodyPr/>
          <a:lstStyle/>
          <a:p>
            <a:fld id="{FC80FC1D-8160-42FF-B627-DE33D32183C3}" type="slidenum">
              <a:rPr lang="en-US" smtClean="0"/>
              <a:t>2</a:t>
            </a:fld>
            <a:endParaRPr lang="en-US"/>
          </a:p>
        </p:txBody>
      </p:sp>
    </p:spTree>
    <p:extLst>
      <p:ext uri="{BB962C8B-B14F-4D97-AF65-F5344CB8AC3E}">
        <p14:creationId xmlns:p14="http://schemas.microsoft.com/office/powerpoint/2010/main" val="137873952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a:solidFill>
                  <a:srgbClr val="00124C"/>
                </a:solidFill>
                <a:effectLst/>
                <a:latin typeface="ff-good-web-pro-wide"/>
              </a:rPr>
              <a:t>Say: This training is for you to </a:t>
            </a:r>
            <a:r>
              <a:rPr lang="en-US" b="0" i="0">
                <a:solidFill>
                  <a:srgbClr val="000000"/>
                </a:solidFill>
                <a:effectLst/>
                <a:latin typeface="ff-good-web-pro-wide"/>
              </a:rPr>
              <a:t>develop how differentiated and innovative structures that can increase member engagement and union presence within and across worksites of the various job families within ESP. To do that, you need to know about the ESPs in your locals.  We are going to give you some time to show us what you know.  Locate some paper and something to write with. (Give them a minute to locate, then call back together.)  Working with your tablemates, you will answer the questions that are on the next slide. We will check in after five minutes to see if anyone needs more time.  Are there any questions?</a:t>
            </a:r>
          </a:p>
          <a:p>
            <a:r>
              <a:rPr lang="en-US" b="0" i="0">
                <a:solidFill>
                  <a:srgbClr val="000000"/>
                </a:solidFill>
                <a:effectLst/>
                <a:latin typeface="ff-good-web-pro-wide"/>
              </a:rPr>
              <a:t>Change slide and set timer.)</a:t>
            </a:r>
            <a:endParaRPr lang="en-US" b="0" i="0">
              <a:solidFill>
                <a:srgbClr val="00124C"/>
              </a:solidFill>
              <a:effectLst/>
              <a:latin typeface="ff-good-web-pro-wide"/>
            </a:endParaRPr>
          </a:p>
          <a:p>
            <a:endParaRPr lang="en-US" b="0" i="0">
              <a:solidFill>
                <a:srgbClr val="00124C"/>
              </a:solidFill>
              <a:effectLst/>
              <a:latin typeface="ff-good-web-pro-wide"/>
            </a:endParaRPr>
          </a:p>
        </p:txBody>
      </p:sp>
      <p:sp>
        <p:nvSpPr>
          <p:cNvPr id="4" name="Slide Number Placeholder 3"/>
          <p:cNvSpPr>
            <a:spLocks noGrp="1"/>
          </p:cNvSpPr>
          <p:nvPr>
            <p:ph type="sldNum" sz="quarter" idx="5"/>
          </p:nvPr>
        </p:nvSpPr>
        <p:spPr/>
        <p:txBody>
          <a:bodyPr/>
          <a:lstStyle/>
          <a:p>
            <a:fld id="{FC80FC1D-8160-42FF-B627-DE33D32183C3}" type="slidenum">
              <a:rPr lang="en-US" smtClean="0"/>
              <a:t>3</a:t>
            </a:fld>
            <a:endParaRPr lang="en-US"/>
          </a:p>
        </p:txBody>
      </p:sp>
    </p:spTree>
    <p:extLst>
      <p:ext uri="{BB962C8B-B14F-4D97-AF65-F5344CB8AC3E}">
        <p14:creationId xmlns:p14="http://schemas.microsoft.com/office/powerpoint/2010/main" val="31541542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I'm going to show you the answer to these and what we found.</a:t>
            </a:r>
          </a:p>
          <a:p>
            <a:endParaRPr lang="en-US">
              <a:ea typeface="Calibri"/>
              <a:cs typeface="Calibri"/>
            </a:endParaRPr>
          </a:p>
          <a:p>
            <a:r>
              <a:rPr lang="en-US">
                <a:ea typeface="Calibri"/>
                <a:cs typeface="Calibri"/>
              </a:rPr>
              <a:t>Set a timer for 5 minutes</a:t>
            </a:r>
          </a:p>
          <a:p>
            <a:endParaRPr lang="en-US">
              <a:ea typeface="Calibri"/>
              <a:cs typeface="Calibri"/>
            </a:endParaRPr>
          </a:p>
          <a:p>
            <a:r>
              <a:rPr lang="en-US">
                <a:ea typeface="Calibri"/>
                <a:cs typeface="Calibri"/>
              </a:rPr>
              <a:t>This is an exercise in pre-thinking, not sharing out.</a:t>
            </a:r>
          </a:p>
          <a:p>
            <a:endParaRPr lang="en-US">
              <a:ea typeface="Calibri"/>
              <a:cs typeface="Calibri"/>
            </a:endParaRPr>
          </a:p>
          <a:p>
            <a:r>
              <a:rPr lang="en-US">
                <a:ea typeface="Calibri"/>
                <a:cs typeface="Calibri"/>
              </a:rPr>
              <a:t>We want to see what challenged your thinking.</a:t>
            </a:r>
          </a:p>
        </p:txBody>
      </p:sp>
      <p:sp>
        <p:nvSpPr>
          <p:cNvPr id="4" name="Slide Number Placeholder 3"/>
          <p:cNvSpPr>
            <a:spLocks noGrp="1"/>
          </p:cNvSpPr>
          <p:nvPr>
            <p:ph type="sldNum" sz="quarter" idx="5"/>
          </p:nvPr>
        </p:nvSpPr>
        <p:spPr/>
        <p:txBody>
          <a:bodyPr/>
          <a:lstStyle/>
          <a:p>
            <a:fld id="{FC80FC1D-8160-42FF-B627-DE33D32183C3}" type="slidenum">
              <a:rPr lang="en-US" smtClean="0"/>
              <a:t>4</a:t>
            </a:fld>
            <a:endParaRPr lang="en-US"/>
          </a:p>
        </p:txBody>
      </p:sp>
    </p:spTree>
    <p:extLst>
      <p:ext uri="{BB962C8B-B14F-4D97-AF65-F5344CB8AC3E}">
        <p14:creationId xmlns:p14="http://schemas.microsoft.com/office/powerpoint/2010/main" val="10697863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a:solidFill>
                  <a:srgbClr val="00124C"/>
                </a:solidFill>
                <a:effectLst/>
                <a:latin typeface="ff-good-web-pro-wide"/>
              </a:rPr>
              <a:t>According to the NEA website, Education Support Professionals play vital roles inside and outside the classroom. They keep schools and campuses running and ensure students are safe, healthy, and ready to learn. </a:t>
            </a:r>
            <a:endParaRPr lang="en-US"/>
          </a:p>
        </p:txBody>
      </p:sp>
      <p:sp>
        <p:nvSpPr>
          <p:cNvPr id="4" name="Slide Number Placeholder 3"/>
          <p:cNvSpPr>
            <a:spLocks noGrp="1"/>
          </p:cNvSpPr>
          <p:nvPr>
            <p:ph type="sldNum" sz="quarter" idx="5"/>
          </p:nvPr>
        </p:nvSpPr>
        <p:spPr/>
        <p:txBody>
          <a:bodyPr/>
          <a:lstStyle/>
          <a:p>
            <a:fld id="{FC80FC1D-8160-42FF-B627-DE33D32183C3}" type="slidenum">
              <a:rPr lang="en-US" smtClean="0"/>
              <a:t>5</a:t>
            </a:fld>
            <a:endParaRPr lang="en-US"/>
          </a:p>
        </p:txBody>
      </p:sp>
    </p:spTree>
    <p:extLst>
      <p:ext uri="{BB962C8B-B14F-4D97-AF65-F5344CB8AC3E}">
        <p14:creationId xmlns:p14="http://schemas.microsoft.com/office/powerpoint/2010/main" val="123423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You may have a basic understanding of what an ESP is and the service they provide to our school communities, but we need to be more specific to support our active and potential ESP members when we advocate and organize for their needs.  Referring to an individual’s specific job title honors their work in the school community, and builds a sense of belonging to a school community and by extension a Union. It confirms that they are part of something bigger than just their job, and brings those who are further from a school building into connection with the Union.</a:t>
            </a:r>
          </a:p>
        </p:txBody>
      </p:sp>
      <p:sp>
        <p:nvSpPr>
          <p:cNvPr id="4" name="Slide Number Placeholder 3"/>
          <p:cNvSpPr>
            <a:spLocks noGrp="1"/>
          </p:cNvSpPr>
          <p:nvPr>
            <p:ph type="sldNum" sz="quarter" idx="5"/>
          </p:nvPr>
        </p:nvSpPr>
        <p:spPr/>
        <p:txBody>
          <a:bodyPr/>
          <a:lstStyle/>
          <a:p>
            <a:fld id="{FC80FC1D-8160-42FF-B627-DE33D32183C3}" type="slidenum">
              <a:rPr lang="en-US" smtClean="0"/>
              <a:t>6</a:t>
            </a:fld>
            <a:endParaRPr lang="en-US"/>
          </a:p>
        </p:txBody>
      </p:sp>
    </p:spTree>
    <p:extLst>
      <p:ext uri="{BB962C8B-B14F-4D97-AF65-F5344CB8AC3E}">
        <p14:creationId xmlns:p14="http://schemas.microsoft.com/office/powerpoint/2010/main" val="22333305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a:t>Say: While we use the term educators to be more inclusive, it has actually had the opposite effect for potential ESP members. While current members may use and identify with the term “ESP,” Support Staff  is the most unifying term for potential ESP members. Education Support Professionals (or ESPs) is an important term of respect for current members, but it's virtually unheard of among potentials. Potential members who are ESPs don’t tend to identify as educators, but over time, as they join the union and participate, they often begin to see themselves as educators and embrace the terms. The use and belief in the term educator can also be dependent upon the job family/duties/title of the ESP. e.g. A groundskeeper may not view themselves as an educator, therefore they can struggle to see how they fit into a union of educators.</a:t>
            </a:r>
          </a:p>
          <a:p>
            <a:pPr>
              <a:defRPr/>
            </a:pPr>
            <a:endParaRPr lang="en-US"/>
          </a:p>
          <a:p>
            <a:pPr>
              <a:defRPr/>
            </a:pPr>
            <a:r>
              <a:rPr lang="en-US"/>
              <a:t>Out of four potential identifiers, support staff rose to the top across job classifications. “Educator” was the least likely to be identified as best descriptor, with ESP second from the bottom (and “Classified Workers” in second). </a:t>
            </a:r>
            <a:endParaRPr lang="en-US">
              <a:ea typeface="Calibri"/>
              <a:cs typeface="Calibri"/>
            </a:endParaRPr>
          </a:p>
          <a:p>
            <a:endParaRPr lang="en-US">
              <a:ea typeface="Calibri"/>
              <a:cs typeface="Calibri"/>
            </a:endParaRPr>
          </a:p>
          <a:p>
            <a:r>
              <a:rPr lang="en-US">
                <a:ea typeface="Calibri"/>
                <a:cs typeface="Calibri"/>
              </a:rPr>
              <a:t>"Educator" is a term that some potential members just don't identify with, although it can be important for current members to see themselves in that continuum. </a:t>
            </a:r>
          </a:p>
          <a:p>
            <a:endParaRPr lang="en-US">
              <a:ea typeface="Calibri"/>
              <a:cs typeface="Calibri"/>
            </a:endParaRPr>
          </a:p>
          <a:p>
            <a:r>
              <a:rPr lang="en-US"/>
              <a:t>Education Support Professionals need to see themselves in NEA’s membership. When ESPs hear</a:t>
            </a:r>
            <a:endParaRPr lang="en-US">
              <a:ea typeface="Calibri"/>
              <a:cs typeface="Calibri"/>
            </a:endParaRPr>
          </a:p>
          <a:p>
            <a:r>
              <a:rPr lang="en-US"/>
              <a:t>the word “educators,” they don’t necessarily think it is referring to them, which leaves them unsure of their</a:t>
            </a:r>
            <a:endParaRPr lang="en-US">
              <a:ea typeface="Calibri"/>
              <a:cs typeface="Calibri"/>
            </a:endParaRPr>
          </a:p>
          <a:p>
            <a:r>
              <a:rPr lang="en-US"/>
              <a:t>eligibility. Likewise, it’s important to have messages (and messengers) tailored to goals and results that</a:t>
            </a:r>
            <a:endParaRPr lang="en-US">
              <a:ea typeface="Calibri"/>
              <a:cs typeface="Calibri"/>
            </a:endParaRPr>
          </a:p>
          <a:p>
            <a:r>
              <a:rPr lang="en-US"/>
              <a:t>impact ESPs.</a:t>
            </a:r>
            <a:endParaRPr lang="en-US">
              <a:ea typeface="Calibri"/>
              <a:cs typeface="Calibri"/>
            </a:endParaRPr>
          </a:p>
          <a:p>
            <a:endParaRPr lang="en-US">
              <a:ea typeface="Calibri"/>
              <a:cs typeface="Calibri"/>
            </a:endParaRPr>
          </a:p>
          <a:p>
            <a:endParaRPr lang="en-US">
              <a:ea typeface="Calibri"/>
              <a:cs typeface="Calibri"/>
            </a:endParaRPr>
          </a:p>
          <a:p>
            <a:endParaRPr lang="en-US">
              <a:ea typeface="Calibri"/>
              <a:cs typeface="Calibri"/>
            </a:endParaRPr>
          </a:p>
          <a:p>
            <a:endParaRPr lang="en-US">
              <a:ea typeface="Calibri"/>
              <a:cs typeface="Calibri"/>
            </a:endParaRPr>
          </a:p>
          <a:p>
            <a:endParaRPr lang="en-US">
              <a:ea typeface="Calibri"/>
              <a:cs typeface="Calibri"/>
            </a:endParaRPr>
          </a:p>
          <a:p>
            <a:endParaRPr lang="en-US">
              <a:ea typeface="Calibri"/>
              <a:cs typeface="Calibri"/>
            </a:endParaRPr>
          </a:p>
        </p:txBody>
      </p:sp>
      <p:sp>
        <p:nvSpPr>
          <p:cNvPr id="4" name="Slide Number Placeholder 3"/>
          <p:cNvSpPr>
            <a:spLocks noGrp="1"/>
          </p:cNvSpPr>
          <p:nvPr>
            <p:ph type="sldNum" sz="quarter" idx="5"/>
          </p:nvPr>
        </p:nvSpPr>
        <p:spPr/>
        <p:txBody>
          <a:bodyPr/>
          <a:lstStyle/>
          <a:p>
            <a:fld id="{FC80FC1D-8160-42FF-B627-DE33D32183C3}" type="slidenum">
              <a:rPr lang="en-US" smtClean="0"/>
              <a:t>7</a:t>
            </a:fld>
            <a:endParaRPr lang="en-US"/>
          </a:p>
        </p:txBody>
      </p:sp>
    </p:spTree>
    <p:extLst>
      <p:ext uri="{BB962C8B-B14F-4D97-AF65-F5344CB8AC3E}">
        <p14:creationId xmlns:p14="http://schemas.microsoft.com/office/powerpoint/2010/main" val="35503245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t>ESPs want a union to work towards higher salaries, better benefits, and workplace protection. </a:t>
            </a:r>
            <a:r>
              <a:rPr lang="en-US"/>
              <a:t>The most important accomplishments a union could win across job categories included winning higher salaries, providing a safe workplace and protecting ESPs from additional duties outside their core responsibilities, and ensuring that the benefits that drew many ESPs to their job in the first place remain strong.</a:t>
            </a:r>
          </a:p>
          <a:p>
            <a:endParaRPr lang="en-US">
              <a:ea typeface="Calibri"/>
              <a:cs typeface="Calibri"/>
            </a:endParaRPr>
          </a:p>
          <a:p>
            <a:r>
              <a:rPr lang="en-US"/>
              <a:t>The focus on wages is of particular importance to ESPs, more so than with certified educators. ESPs are joining the Union for these things. PD may be a retention strategy, particularly if by participating it assists with increased pay or the potential for promotion. Typically, ESPs do not join for PD. E.g. – Las Vegas </a:t>
            </a:r>
            <a:endParaRPr lang="en-US">
              <a:ea typeface="Calibri"/>
              <a:cs typeface="Calibri"/>
            </a:endParaRPr>
          </a:p>
          <a:p>
            <a:endParaRPr lang="en-US">
              <a:ea typeface="Calibri"/>
              <a:cs typeface="Calibri"/>
            </a:endParaRPr>
          </a:p>
          <a:p>
            <a:endParaRPr lang="en-US">
              <a:ea typeface="Calibri"/>
              <a:cs typeface="Calibri"/>
            </a:endParaRPr>
          </a:p>
          <a:p>
            <a:endParaRPr lang="en-US">
              <a:ea typeface="Calibri"/>
              <a:cs typeface="Calibri"/>
            </a:endParaRPr>
          </a:p>
        </p:txBody>
      </p:sp>
      <p:sp>
        <p:nvSpPr>
          <p:cNvPr id="4" name="Slide Number Placeholder 3"/>
          <p:cNvSpPr>
            <a:spLocks noGrp="1"/>
          </p:cNvSpPr>
          <p:nvPr>
            <p:ph type="sldNum" sz="quarter" idx="5"/>
          </p:nvPr>
        </p:nvSpPr>
        <p:spPr/>
        <p:txBody>
          <a:bodyPr/>
          <a:lstStyle/>
          <a:p>
            <a:fld id="{FC80FC1D-8160-42FF-B627-DE33D32183C3}" type="slidenum">
              <a:rPr lang="en-US" smtClean="0"/>
              <a:t>8</a:t>
            </a:fld>
            <a:endParaRPr lang="en-US"/>
          </a:p>
        </p:txBody>
      </p:sp>
    </p:spTree>
    <p:extLst>
      <p:ext uri="{BB962C8B-B14F-4D97-AF65-F5344CB8AC3E}">
        <p14:creationId xmlns:p14="http://schemas.microsoft.com/office/powerpoint/2010/main" val="283075114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t>Awareness of the union’s existence and potential benefits for member ESPs are both low. </a:t>
            </a:r>
            <a:r>
              <a:rPr lang="en-US"/>
              <a:t>Some ESPs are aware of a union in their school, and remember being asked to join, but others are entirely unfamiliar and claim that there is no union in their school at all. Among those familiar with NEA, they are almost entirely unaware of what the union could do for them or already does do for them. They value their benefits but are unaware of the efforts made by the union to win those benefits. They don’t know about discounts and programs available to them through union membership. For these ESPs, without a clear understanding of how joining the union could directly benefit them, and direct outreach so they are made aware of the union’s presence and efforts on behalf of ESPs specifically, there will be little incentive for them to join at all. This is especially important given the lack of understanding of the true cost of union dues.</a:t>
            </a:r>
          </a:p>
          <a:p>
            <a:endParaRPr lang="en-US">
              <a:ea typeface="Calibri"/>
              <a:cs typeface="Calibri"/>
            </a:endParaRPr>
          </a:p>
          <a:p>
            <a:r>
              <a:rPr lang="en-US" b="1"/>
              <a:t>Basic education about the union has tremendous value with ESPs, especially in non-collective bargaining states. </a:t>
            </a:r>
            <a:r>
              <a:rPr lang="en-US"/>
              <a:t>As we saw in the teacher research, a significant minority of ESPs are unaware that there is a local union available to join. In non-collective bargaining states, just 41% know that there is a union to join. And just 49% of the low-hanging fruit –those that start out having significant interest in joining –know that there is (with 30% actively believing there is not). So, there are plenty of ESPs out there that would sign up right now if they knew that the union were an option. Moreover, we reach our apex of interest after a simple pitch that clarifies that unions are allowed (and have a legally protected right to bargain in CB states) and that the state affiliate is a union that advocates for higher wages, benefits, and changes that improve workers’ daily lives.</a:t>
            </a:r>
          </a:p>
          <a:p>
            <a:r>
              <a:rPr lang="en-US" b="1"/>
              <a:t>Dues are a major obstacle for ESPs, and many believe they are higher than they really are. A monthly </a:t>
            </a:r>
            <a:endParaRPr lang="en-US"/>
          </a:p>
          <a:p>
            <a:endParaRPr lang="en-US">
              <a:ea typeface="Calibri"/>
              <a:cs typeface="Calibri"/>
            </a:endParaRPr>
          </a:p>
          <a:p>
            <a:endParaRPr lang="en-US"/>
          </a:p>
          <a:p>
            <a:endParaRPr lang="en-US"/>
          </a:p>
          <a:p>
            <a:r>
              <a:rPr lang="en-US"/>
              <a:t>Potential members need to know that Unions are legal. And we must show that </a:t>
            </a:r>
            <a:r>
              <a:rPr lang="en-US" err="1"/>
              <a:t>memberscan</a:t>
            </a:r>
            <a:r>
              <a:rPr lang="en-US"/>
              <a:t> increase their collective power through advocacy and / or bargaining.  ESPs must also be informed that they can join their local union. Many potential members are not aware that they are eligible to join. Potential members are generally familiar with the concept of unions, but there is little depth to that knowledge. They generally assume unions exist to solve problems (i.e., provide protection), and many in non-collective bargaining states incorrectly believe unions are illegal, underscoring how much education is necessary. Finally, potential and current members are often concerned that the Union is “too political” and partisan. </a:t>
            </a:r>
          </a:p>
        </p:txBody>
      </p:sp>
      <p:sp>
        <p:nvSpPr>
          <p:cNvPr id="4" name="Slide Number Placeholder 3"/>
          <p:cNvSpPr>
            <a:spLocks noGrp="1"/>
          </p:cNvSpPr>
          <p:nvPr>
            <p:ph type="sldNum" sz="quarter" idx="5"/>
          </p:nvPr>
        </p:nvSpPr>
        <p:spPr/>
        <p:txBody>
          <a:bodyPr/>
          <a:lstStyle/>
          <a:p>
            <a:fld id="{FC80FC1D-8160-42FF-B627-DE33D32183C3}" type="slidenum">
              <a:rPr lang="en-US" smtClean="0"/>
              <a:t>9</a:t>
            </a:fld>
            <a:endParaRPr lang="en-US"/>
          </a:p>
        </p:txBody>
      </p:sp>
    </p:spTree>
    <p:extLst>
      <p:ext uri="{BB962C8B-B14F-4D97-AF65-F5344CB8AC3E}">
        <p14:creationId xmlns:p14="http://schemas.microsoft.com/office/powerpoint/2010/main" val="90487528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lnSpc>
                <a:spcPct val="90000"/>
              </a:lnSpc>
              <a:spcBef>
                <a:spcPts val="1000"/>
              </a:spcBef>
              <a:buFont typeface="Arial"/>
              <a:buChar char="•"/>
            </a:pPr>
            <a:r>
              <a:rPr lang="en-US"/>
              <a:t>Learning about "wins" builds credibility and overcomes skepticism</a:t>
            </a:r>
          </a:p>
          <a:p>
            <a:pPr marL="171450" indent="-171450">
              <a:lnSpc>
                <a:spcPct val="90000"/>
              </a:lnSpc>
              <a:spcBef>
                <a:spcPts val="1000"/>
              </a:spcBef>
              <a:buFont typeface="Arial"/>
              <a:buChar char="•"/>
            </a:pPr>
            <a:r>
              <a:rPr lang="en-US"/>
              <a:t>Localizing wins as much as possible</a:t>
            </a:r>
            <a:endParaRPr lang="en-US">
              <a:ea typeface="Calibri"/>
              <a:cs typeface="Calibri"/>
            </a:endParaRPr>
          </a:p>
          <a:p>
            <a:pPr marL="171450" indent="-171450">
              <a:lnSpc>
                <a:spcPct val="90000"/>
              </a:lnSpc>
              <a:spcBef>
                <a:spcPts val="1000"/>
              </a:spcBef>
              <a:buFont typeface="Arial"/>
              <a:buChar char="•"/>
            </a:pPr>
            <a:endParaRPr lang="en-US"/>
          </a:p>
          <a:p>
            <a:r>
              <a:rPr lang="en-US"/>
              <a:t>Higher salaries should always be at the core of our value proposition, but use more tangible </a:t>
            </a:r>
            <a:r>
              <a:rPr lang="en-US" err="1"/>
              <a:t>dayto</a:t>
            </a:r>
            <a:r>
              <a:rPr lang="en-US"/>
              <a:t>-</a:t>
            </a:r>
          </a:p>
          <a:p>
            <a:r>
              <a:rPr lang="en-US"/>
              <a:t>day wins to build credibility on that point. Higher wages are far and away the highest priority and</a:t>
            </a:r>
            <a:endParaRPr lang="en-US">
              <a:ea typeface="Calibri"/>
              <a:cs typeface="Calibri"/>
            </a:endParaRPr>
          </a:p>
          <a:p>
            <a:r>
              <a:rPr lang="en-US"/>
              <a:t>most compelling issue for potential members. But in conversations with potential members, some were still</a:t>
            </a:r>
            <a:endParaRPr lang="en-US">
              <a:ea typeface="Calibri"/>
              <a:cs typeface="Calibri"/>
            </a:endParaRPr>
          </a:p>
          <a:p>
            <a:r>
              <a:rPr lang="en-US"/>
              <a:t>skeptical that’s possible. Pointing to past wins on salaries helps, when possible. Regardless, including </a:t>
            </a:r>
            <a:r>
              <a:rPr lang="en-US" err="1"/>
              <a:t>dayto</a:t>
            </a:r>
            <a:r>
              <a:rPr lang="en-US"/>
              <a:t>-</a:t>
            </a:r>
            <a:endParaRPr lang="en-US">
              <a:ea typeface="Calibri"/>
              <a:cs typeface="Calibri"/>
            </a:endParaRPr>
          </a:p>
          <a:p>
            <a:r>
              <a:rPr lang="en-US"/>
              <a:t>day workload issues as part of our focus strengthens messaging by touching on something teachers</a:t>
            </a:r>
            <a:endParaRPr lang="en-US">
              <a:ea typeface="Calibri"/>
              <a:cs typeface="Calibri"/>
            </a:endParaRPr>
          </a:p>
          <a:p>
            <a:r>
              <a:rPr lang="en-US"/>
              <a:t>value highly while helping to build credibility with those who are more skeptical on wages. We should:</a:t>
            </a:r>
            <a:endParaRPr lang="en-US">
              <a:ea typeface="Calibri"/>
              <a:cs typeface="Calibri"/>
            </a:endParaRPr>
          </a:p>
          <a:p>
            <a:r>
              <a:rPr lang="en-US"/>
              <a:t>• Show that affiliates have delivered planning time and protection from after-hour mandates</a:t>
            </a:r>
            <a:endParaRPr lang="en-US">
              <a:ea typeface="Calibri"/>
              <a:cs typeface="Calibri"/>
            </a:endParaRPr>
          </a:p>
          <a:p>
            <a:r>
              <a:rPr lang="en-US"/>
              <a:t>for work outside of core responsibilities. This addresses a key pain-point. Remember though:</a:t>
            </a:r>
            <a:endParaRPr lang="en-US">
              <a:ea typeface="Calibri"/>
              <a:cs typeface="Calibri"/>
            </a:endParaRPr>
          </a:p>
          <a:p>
            <a:r>
              <a:rPr lang="en-US"/>
              <a:t>language is important here. We should talk about specific uses of teacher time (e.g., dedicated</a:t>
            </a:r>
            <a:endParaRPr lang="en-US">
              <a:ea typeface="Calibri"/>
              <a:cs typeface="Calibri"/>
            </a:endParaRPr>
          </a:p>
          <a:p>
            <a:r>
              <a:rPr lang="en-US"/>
              <a:t>planning time, avoiding late night work mandates), rather than more subjective goals like reductions</a:t>
            </a:r>
            <a:endParaRPr lang="en-US">
              <a:ea typeface="Calibri"/>
              <a:cs typeface="Calibri"/>
            </a:endParaRPr>
          </a:p>
          <a:p>
            <a:r>
              <a:rPr lang="en-US"/>
              <a:t>of unnecessary meetings or duties.</a:t>
            </a:r>
            <a:endParaRPr lang="en-US">
              <a:ea typeface="Calibri"/>
              <a:cs typeface="Calibri"/>
            </a:endParaRPr>
          </a:p>
          <a:p>
            <a:r>
              <a:rPr lang="en-US"/>
              <a:t>• Point to day-to-day wins, as basic as getting improvements to facilities on behalf of</a:t>
            </a:r>
            <a:endParaRPr lang="en-US">
              <a:ea typeface="Calibri"/>
              <a:cs typeface="Calibri"/>
            </a:endParaRPr>
          </a:p>
          <a:p>
            <a:r>
              <a:rPr lang="en-US"/>
              <a:t>educators, as a way of proving the union’s ability to deliver results. While things like getting</a:t>
            </a:r>
            <a:endParaRPr lang="en-US">
              <a:ea typeface="Calibri"/>
              <a:cs typeface="Calibri"/>
            </a:endParaRPr>
          </a:p>
          <a:p>
            <a:r>
              <a:rPr lang="en-US"/>
              <a:t>air conditioning fixed may not motivate people to join quite the same way higher salaries do, these</a:t>
            </a:r>
            <a:endParaRPr lang="en-US">
              <a:ea typeface="Calibri"/>
              <a:cs typeface="Calibri"/>
            </a:endParaRPr>
          </a:p>
          <a:p>
            <a:r>
              <a:rPr lang="en-US"/>
              <a:t>kinds of wins stick with people and show the union is far more than a legal backup – it understands</a:t>
            </a:r>
            <a:endParaRPr lang="en-US">
              <a:ea typeface="Calibri"/>
              <a:cs typeface="Calibri"/>
            </a:endParaRPr>
          </a:p>
          <a:p>
            <a:r>
              <a:rPr lang="en-US"/>
              <a:t>what you’re going through and wants to make it easier for you to connect with your students.</a:t>
            </a:r>
            <a:endParaRPr lang="en-US">
              <a:ea typeface="Calibri"/>
              <a:cs typeface="Calibri"/>
            </a:endParaRPr>
          </a:p>
          <a:p>
            <a:endParaRPr lang="en-US">
              <a:ea typeface="Calibri"/>
              <a:cs typeface="Calibri"/>
            </a:endParaRPr>
          </a:p>
          <a:p>
            <a:endParaRPr lang="en-US">
              <a:ea typeface="Calibri"/>
              <a:cs typeface="Calibri"/>
            </a:endParaRPr>
          </a:p>
        </p:txBody>
      </p:sp>
      <p:sp>
        <p:nvSpPr>
          <p:cNvPr id="4" name="Slide Number Placeholder 3"/>
          <p:cNvSpPr>
            <a:spLocks noGrp="1"/>
          </p:cNvSpPr>
          <p:nvPr>
            <p:ph type="sldNum" sz="quarter" idx="5"/>
          </p:nvPr>
        </p:nvSpPr>
        <p:spPr/>
        <p:txBody>
          <a:bodyPr/>
          <a:lstStyle/>
          <a:p>
            <a:fld id="{FC80FC1D-8160-42FF-B627-DE33D32183C3}" type="slidenum">
              <a:rPr lang="en-US" smtClean="0"/>
              <a:t>10</a:t>
            </a:fld>
            <a:endParaRPr lang="en-US"/>
          </a:p>
        </p:txBody>
      </p:sp>
    </p:spTree>
    <p:extLst>
      <p:ext uri="{BB962C8B-B14F-4D97-AF65-F5344CB8AC3E}">
        <p14:creationId xmlns:p14="http://schemas.microsoft.com/office/powerpoint/2010/main" val="38563129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Relatedly, there is a lot concern about the cost of dues. Many perceive that union dues are higher than they actually are, but conversations about dues can easily backfire. Therefore, we should not speak proactively about dues. But we SHOULD be ready to respond to questions about dues by focusing on the monthly cost of $21 per month (or the lower local rate) and NOT the annual $250 cost.</a:t>
            </a:r>
          </a:p>
          <a:p>
            <a:endParaRPr lang="en-US">
              <a:ea typeface="Calibri"/>
              <a:cs typeface="Calibri"/>
            </a:endParaRPr>
          </a:p>
          <a:p>
            <a:r>
              <a:rPr lang="en-US" b="1"/>
              <a:t>The most pervasive challenges in ESP member recruitment are the cost of dues and the perception that a union isn’t “for us”. </a:t>
            </a:r>
            <a:r>
              <a:rPr lang="en-US"/>
              <a:t>Organizers say that the ESPs in their locals often work multiple jobs to make ends meet, which makes the cost of dues (or the perceived cost of dues) a major obstacle. Even when the actual cost of dues (and the fact that ESP dues are less than teacher dues) is made clear, organizers say membership can still be just too expensive for many ESPs. Further, ESPs often assume that the union is focused solely on teachers and not an option for them. This filters down to union programming as well –ESP members were unaware that they could take advantage programs like student loan forgiveness or professional development opportunities. </a:t>
            </a:r>
            <a:endParaRPr lang="en-US">
              <a:ea typeface="Calibri"/>
              <a:cs typeface="Calibri"/>
            </a:endParaRPr>
          </a:p>
          <a:p>
            <a:endParaRPr lang="en-US">
              <a:ea typeface="Calibri"/>
              <a:cs typeface="Calibri"/>
            </a:endParaRPr>
          </a:p>
          <a:p>
            <a:r>
              <a:rPr lang="en-US" b="1"/>
              <a:t>Dues are a major obstacle for ESPs, and many believe they are higher than they really are. A monthly figure is much better for us than an annual figure, but any discussions that focus attention on dues COULD be counterproductive. </a:t>
            </a:r>
            <a:r>
              <a:rPr lang="en-US"/>
              <a:t>As we saw in the focus groups, most ESPs believe the union is too expensive and that dues are significantly higher than they really are, though most are not willing to pay even that amount. The $21 per month figure sounds much more reasonable to ESPs than the $250 figure, but interest in joining the union declines after a discussion of either, because that discussion increases the salience of cost.</a:t>
            </a:r>
            <a:endParaRPr lang="en-US">
              <a:ea typeface="Calibri"/>
              <a:cs typeface="Calibri"/>
            </a:endParaRPr>
          </a:p>
          <a:p>
            <a:endParaRPr lang="en-US">
              <a:ea typeface="Calibri"/>
              <a:cs typeface="Calibri"/>
            </a:endParaRPr>
          </a:p>
        </p:txBody>
      </p:sp>
      <p:sp>
        <p:nvSpPr>
          <p:cNvPr id="4" name="Slide Number Placeholder 3"/>
          <p:cNvSpPr>
            <a:spLocks noGrp="1"/>
          </p:cNvSpPr>
          <p:nvPr>
            <p:ph type="sldNum" sz="quarter" idx="5"/>
          </p:nvPr>
        </p:nvSpPr>
        <p:spPr/>
        <p:txBody>
          <a:bodyPr/>
          <a:lstStyle/>
          <a:p>
            <a:fld id="{FC80FC1D-8160-42FF-B627-DE33D32183C3}" type="slidenum">
              <a:rPr lang="en-US" smtClean="0"/>
              <a:t>11</a:t>
            </a:fld>
            <a:endParaRPr lang="en-US"/>
          </a:p>
        </p:txBody>
      </p:sp>
    </p:spTree>
    <p:extLst>
      <p:ext uri="{BB962C8B-B14F-4D97-AF65-F5344CB8AC3E}">
        <p14:creationId xmlns:p14="http://schemas.microsoft.com/office/powerpoint/2010/main" val="297037130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As we saw in the research with certified members, we must do more to educate potential members that NEA and its affiliates are unions. Additionally, The pitch to education support professionals does require another educational step. We must also be clear that NEA is a union for them, as well as certified members. Many potential member ESPs are aware of the collective power of teachers’ unions but are uncertain of their eligibility for membership or may not feel welcome as full and equal members of NEA. If they have been recruited to join an NEA affiliate, potential and current members remember that liability insurance is available. This is consistently their takeaway from previous recruitment efforts and it’s not enough. </a:t>
            </a:r>
          </a:p>
          <a:p>
            <a:endParaRPr lang="en-US">
              <a:ea typeface="Calibri"/>
              <a:cs typeface="Calibri"/>
            </a:endParaRPr>
          </a:p>
          <a:p>
            <a:r>
              <a:rPr lang="en-US">
                <a:ea typeface="Calibri"/>
                <a:cs typeface="Calibri"/>
              </a:rPr>
              <a:t>Potential members do not necessarily understand that we are a union. Using the word "Union" in addition to "Association" helps with this a lot. They also may not understand what a union actually does. </a:t>
            </a:r>
          </a:p>
          <a:p>
            <a:endParaRPr lang="en-US">
              <a:ea typeface="Calibri"/>
              <a:cs typeface="Calibri"/>
            </a:endParaRPr>
          </a:p>
          <a:p>
            <a:r>
              <a:rPr lang="en-US">
                <a:ea typeface="Calibri"/>
                <a:cs typeface="Calibri"/>
              </a:rPr>
              <a:t>ESPs need to hear that our union is for THEM. How do we meaningfully show our ESP members that the union is for them?</a:t>
            </a:r>
          </a:p>
        </p:txBody>
      </p:sp>
      <p:sp>
        <p:nvSpPr>
          <p:cNvPr id="4" name="Slide Number Placeholder 3"/>
          <p:cNvSpPr>
            <a:spLocks noGrp="1"/>
          </p:cNvSpPr>
          <p:nvPr>
            <p:ph type="sldNum" sz="quarter" idx="5"/>
          </p:nvPr>
        </p:nvSpPr>
        <p:spPr/>
        <p:txBody>
          <a:bodyPr/>
          <a:lstStyle/>
          <a:p>
            <a:fld id="{FC80FC1D-8160-42FF-B627-DE33D32183C3}" type="slidenum">
              <a:rPr lang="en-US" smtClean="0"/>
              <a:t>12</a:t>
            </a:fld>
            <a:endParaRPr lang="en-US"/>
          </a:p>
        </p:txBody>
      </p:sp>
    </p:spTree>
    <p:extLst>
      <p:ext uri="{BB962C8B-B14F-4D97-AF65-F5344CB8AC3E}">
        <p14:creationId xmlns:p14="http://schemas.microsoft.com/office/powerpoint/2010/main" val="44038488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Many have not even been recruited. Some report they’ve received no communications or were never formally asked to join. There is an untapped market out there if we can find the right message and help locals build up recruiting capacity. Potential members need to see how their lives can be changed. We need to convince potential members that NEA’s affiliates will ‘strengthen their voice’ and ‘improve their daily lives’ especially by improving wages and addressing workload issues. Potential members worry that unions can be hostile, adversarial, or too political. Having the right tone and language to soothe these concerns will be key with harder audiences. Some educators are fired up by strong, agitating language focused directly on the struggles educators face; others are turned off by tones that they read as being “combative.” Educators/ESPs primarily identify with local or state affiliates of NEA more than the national entity. Messaging that connects to local efforts rather than national efforts are more effective. Educators/ESPs work in schools because of the students. Leaving students out of the conversation misses the point: potential members want the union to help them so they can work most effectively with students.</a:t>
            </a:r>
          </a:p>
        </p:txBody>
      </p:sp>
      <p:sp>
        <p:nvSpPr>
          <p:cNvPr id="4" name="Slide Number Placeholder 3"/>
          <p:cNvSpPr>
            <a:spLocks noGrp="1"/>
          </p:cNvSpPr>
          <p:nvPr>
            <p:ph type="sldNum" sz="quarter" idx="5"/>
          </p:nvPr>
        </p:nvSpPr>
        <p:spPr/>
        <p:txBody>
          <a:bodyPr/>
          <a:lstStyle/>
          <a:p>
            <a:fld id="{FC80FC1D-8160-42FF-B627-DE33D32183C3}" type="slidenum">
              <a:rPr lang="en-US" smtClean="0"/>
              <a:t>13</a:t>
            </a:fld>
            <a:endParaRPr lang="en-US"/>
          </a:p>
        </p:txBody>
      </p:sp>
    </p:spTree>
    <p:extLst>
      <p:ext uri="{BB962C8B-B14F-4D97-AF65-F5344CB8AC3E}">
        <p14:creationId xmlns:p14="http://schemas.microsoft.com/office/powerpoint/2010/main" val="183005368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Brainstorm at the table—recruitment speech</a:t>
            </a:r>
          </a:p>
        </p:txBody>
      </p:sp>
      <p:sp>
        <p:nvSpPr>
          <p:cNvPr id="4" name="Slide Number Placeholder 3"/>
          <p:cNvSpPr>
            <a:spLocks noGrp="1"/>
          </p:cNvSpPr>
          <p:nvPr>
            <p:ph type="sldNum" sz="quarter" idx="5"/>
          </p:nvPr>
        </p:nvSpPr>
        <p:spPr/>
        <p:txBody>
          <a:bodyPr/>
          <a:lstStyle/>
          <a:p>
            <a:fld id="{FC80FC1D-8160-42FF-B627-DE33D32183C3}" type="slidenum">
              <a:rPr lang="en-US" smtClean="0"/>
              <a:t>14</a:t>
            </a:fld>
            <a:endParaRPr lang="en-US"/>
          </a:p>
        </p:txBody>
      </p:sp>
    </p:spTree>
    <p:extLst>
      <p:ext uri="{BB962C8B-B14F-4D97-AF65-F5344CB8AC3E}">
        <p14:creationId xmlns:p14="http://schemas.microsoft.com/office/powerpoint/2010/main" val="338816593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Using the research you have unpacked with your colleagues and with us, we want you to do the following:</a:t>
            </a:r>
          </a:p>
          <a:p>
            <a:pPr lvl="1"/>
            <a:r>
              <a:rPr lang="en-US"/>
              <a:t>Choose ONE of the ESP job family categories (i.e. paraeducator, bus driver) and develop a recruitment script for that job category.</a:t>
            </a:r>
          </a:p>
          <a:p>
            <a:pPr lvl="1"/>
            <a:r>
              <a:rPr lang="en-US"/>
              <a:t>Create a transformational recruitment script for a conversation with a potential ESP member from either a bargaining or non-bargaining state.</a:t>
            </a:r>
          </a:p>
          <a:p>
            <a:pPr lvl="1"/>
            <a:r>
              <a:rPr lang="en-US"/>
              <a:t>This transformational conversation is designed to invite a potential ESP into membership.</a:t>
            </a:r>
          </a:p>
          <a:p>
            <a:endParaRPr lang="en-US"/>
          </a:p>
        </p:txBody>
      </p:sp>
      <p:sp>
        <p:nvSpPr>
          <p:cNvPr id="4" name="Slide Number Placeholder 3"/>
          <p:cNvSpPr>
            <a:spLocks noGrp="1"/>
          </p:cNvSpPr>
          <p:nvPr>
            <p:ph type="sldNum" sz="quarter" idx="5"/>
          </p:nvPr>
        </p:nvSpPr>
        <p:spPr/>
        <p:txBody>
          <a:bodyPr/>
          <a:lstStyle/>
          <a:p>
            <a:fld id="{FC80FC1D-8160-42FF-B627-DE33D32183C3}" type="slidenum">
              <a:rPr lang="en-US" smtClean="0"/>
              <a:t>15</a:t>
            </a:fld>
            <a:endParaRPr lang="en-US"/>
          </a:p>
        </p:txBody>
      </p:sp>
    </p:spTree>
    <p:extLst>
      <p:ext uri="{BB962C8B-B14F-4D97-AF65-F5344CB8AC3E}">
        <p14:creationId xmlns:p14="http://schemas.microsoft.com/office/powerpoint/2010/main" val="104093300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In a moment, we will have you pair with another table to share your scripts.</a:t>
            </a:r>
          </a:p>
          <a:p>
            <a:r>
              <a:rPr lang="en-US"/>
              <a:t>You will read your script, and then your colleagues will give you feedback.</a:t>
            </a:r>
          </a:p>
          <a:p>
            <a:r>
              <a:rPr lang="en-US"/>
              <a:t>You will repeat the process.</a:t>
            </a:r>
          </a:p>
          <a:p>
            <a:r>
              <a:rPr lang="en-US"/>
              <a:t>Six minutes total</a:t>
            </a:r>
          </a:p>
        </p:txBody>
      </p:sp>
      <p:sp>
        <p:nvSpPr>
          <p:cNvPr id="4" name="Slide Number Placeholder 3"/>
          <p:cNvSpPr>
            <a:spLocks noGrp="1"/>
          </p:cNvSpPr>
          <p:nvPr>
            <p:ph type="sldNum" sz="quarter" idx="5"/>
          </p:nvPr>
        </p:nvSpPr>
        <p:spPr/>
        <p:txBody>
          <a:bodyPr/>
          <a:lstStyle/>
          <a:p>
            <a:fld id="{FC80FC1D-8160-42FF-B627-DE33D32183C3}" type="slidenum">
              <a:rPr lang="en-US" smtClean="0"/>
              <a:t>16</a:t>
            </a:fld>
            <a:endParaRPr lang="en-US"/>
          </a:p>
        </p:txBody>
      </p:sp>
    </p:spTree>
    <p:extLst>
      <p:ext uri="{BB962C8B-B14F-4D97-AF65-F5344CB8AC3E}">
        <p14:creationId xmlns:p14="http://schemas.microsoft.com/office/powerpoint/2010/main" val="257277062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Why this works.</a:t>
            </a:r>
          </a:p>
          <a:p>
            <a:endParaRPr lang="en-US"/>
          </a:p>
          <a:p>
            <a:r>
              <a:rPr lang="en-US"/>
              <a:t>Highlights a state or local union in their area ▪ Clarifies unions are legal and/or active ▪ Talks about their daily life</a:t>
            </a:r>
          </a:p>
        </p:txBody>
      </p:sp>
      <p:sp>
        <p:nvSpPr>
          <p:cNvPr id="4" name="Slide Number Placeholder 3"/>
          <p:cNvSpPr>
            <a:spLocks noGrp="1"/>
          </p:cNvSpPr>
          <p:nvPr>
            <p:ph type="sldNum" sz="quarter" idx="5"/>
          </p:nvPr>
        </p:nvSpPr>
        <p:spPr/>
        <p:txBody>
          <a:bodyPr/>
          <a:lstStyle/>
          <a:p>
            <a:fld id="{FC80FC1D-8160-42FF-B627-DE33D32183C3}" type="slidenum">
              <a:rPr lang="en-US" smtClean="0"/>
              <a:t>17</a:t>
            </a:fld>
            <a:endParaRPr lang="en-US"/>
          </a:p>
        </p:txBody>
      </p:sp>
    </p:spTree>
    <p:extLst>
      <p:ext uri="{BB962C8B-B14F-4D97-AF65-F5344CB8AC3E}">
        <p14:creationId xmlns:p14="http://schemas.microsoft.com/office/powerpoint/2010/main" val="209929591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Why this works</a:t>
            </a:r>
          </a:p>
          <a:p>
            <a:endParaRPr lang="en-US"/>
          </a:p>
          <a:p>
            <a:r>
              <a:rPr lang="en-US"/>
              <a:t>Connects with their desire for respect ▪ Shows power in numbers, ideally locally</a:t>
            </a:r>
          </a:p>
        </p:txBody>
      </p:sp>
      <p:sp>
        <p:nvSpPr>
          <p:cNvPr id="4" name="Slide Number Placeholder 3"/>
          <p:cNvSpPr>
            <a:spLocks noGrp="1"/>
          </p:cNvSpPr>
          <p:nvPr>
            <p:ph type="sldNum" sz="quarter" idx="5"/>
          </p:nvPr>
        </p:nvSpPr>
        <p:spPr/>
        <p:txBody>
          <a:bodyPr/>
          <a:lstStyle/>
          <a:p>
            <a:fld id="{FC80FC1D-8160-42FF-B627-DE33D32183C3}" type="slidenum">
              <a:rPr lang="en-US" smtClean="0"/>
              <a:t>18</a:t>
            </a:fld>
            <a:endParaRPr lang="en-US"/>
          </a:p>
        </p:txBody>
      </p:sp>
    </p:spTree>
    <p:extLst>
      <p:ext uri="{BB962C8B-B14F-4D97-AF65-F5344CB8AC3E}">
        <p14:creationId xmlns:p14="http://schemas.microsoft.com/office/powerpoint/2010/main" val="291287738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Why This works</a:t>
            </a:r>
          </a:p>
          <a:p>
            <a:endParaRPr lang="en-US"/>
          </a:p>
          <a:p>
            <a:r>
              <a:rPr lang="en-US"/>
              <a:t>Points to past wins ▪ Shows you understand their goals (help students) and frustrations (not being able to connect with students) ▪ Name checks top priorities</a:t>
            </a:r>
            <a:endParaRPr lang="en-US">
              <a:ea typeface="Calibri"/>
              <a:cs typeface="Calibri"/>
            </a:endParaRPr>
          </a:p>
          <a:p>
            <a:endParaRPr lang="en-US">
              <a:ea typeface="Calibri"/>
              <a:cs typeface="Calibri"/>
            </a:endParaRPr>
          </a:p>
          <a:p>
            <a:r>
              <a:rPr lang="en-US">
                <a:ea typeface="Calibri"/>
                <a:cs typeface="Calibri"/>
              </a:rPr>
              <a:t>"Other" wins or smaller wins that build credibility for the union can be used in place of "pay" and "benefits".</a:t>
            </a:r>
          </a:p>
          <a:p>
            <a:endParaRPr lang="en-US">
              <a:ea typeface="Calibri"/>
              <a:cs typeface="Calibri"/>
            </a:endParaRPr>
          </a:p>
          <a:p>
            <a:endParaRPr lang="en-US">
              <a:ea typeface="Calibri"/>
              <a:cs typeface="Calibri"/>
            </a:endParaRPr>
          </a:p>
        </p:txBody>
      </p:sp>
      <p:sp>
        <p:nvSpPr>
          <p:cNvPr id="4" name="Slide Number Placeholder 3"/>
          <p:cNvSpPr>
            <a:spLocks noGrp="1"/>
          </p:cNvSpPr>
          <p:nvPr>
            <p:ph type="sldNum" sz="quarter" idx="5"/>
          </p:nvPr>
        </p:nvSpPr>
        <p:spPr/>
        <p:txBody>
          <a:bodyPr/>
          <a:lstStyle/>
          <a:p>
            <a:fld id="{FC80FC1D-8160-42FF-B627-DE33D32183C3}" type="slidenum">
              <a:rPr lang="en-US" smtClean="0"/>
              <a:t>19</a:t>
            </a:fld>
            <a:endParaRPr lang="en-US"/>
          </a:p>
        </p:txBody>
      </p:sp>
    </p:spTree>
    <p:extLst>
      <p:ext uri="{BB962C8B-B14F-4D97-AF65-F5344CB8AC3E}">
        <p14:creationId xmlns:p14="http://schemas.microsoft.com/office/powerpoint/2010/main" val="156334248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3D4E2D-51EE-2005-6887-3D58483D648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6F89344-7181-37CF-51A5-B52DF8EDDF4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D888857-1B59-ABE4-AEF4-E76D75FC3335}"/>
              </a:ext>
            </a:extLst>
          </p:cNvPr>
          <p:cNvSpPr>
            <a:spLocks noGrp="1"/>
          </p:cNvSpPr>
          <p:nvPr>
            <p:ph type="dt" sz="half" idx="10"/>
          </p:nvPr>
        </p:nvSpPr>
        <p:spPr/>
        <p:txBody>
          <a:bodyPr/>
          <a:lstStyle/>
          <a:p>
            <a:fld id="{3CE7148C-EC84-4B18-8CBF-292D218C122A}" type="datetimeFigureOut">
              <a:rPr lang="en-US" smtClean="0"/>
              <a:t>1/17/2024</a:t>
            </a:fld>
            <a:endParaRPr lang="en-US"/>
          </a:p>
        </p:txBody>
      </p:sp>
      <p:sp>
        <p:nvSpPr>
          <p:cNvPr id="5" name="Footer Placeholder 4">
            <a:extLst>
              <a:ext uri="{FF2B5EF4-FFF2-40B4-BE49-F238E27FC236}">
                <a16:creationId xmlns:a16="http://schemas.microsoft.com/office/drawing/2014/main" id="{D314F988-CE0F-A74B-BFE8-401661EF020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5674519-EFCD-A27B-9B04-CB95F965E495}"/>
              </a:ext>
            </a:extLst>
          </p:cNvPr>
          <p:cNvSpPr>
            <a:spLocks noGrp="1"/>
          </p:cNvSpPr>
          <p:nvPr>
            <p:ph type="sldNum" sz="quarter" idx="12"/>
          </p:nvPr>
        </p:nvSpPr>
        <p:spPr/>
        <p:txBody>
          <a:bodyPr/>
          <a:lstStyle/>
          <a:p>
            <a:fld id="{815C7885-91A7-450F-8B2D-79B4E8DEA3E1}" type="slidenum">
              <a:rPr lang="en-US" smtClean="0"/>
              <a:t>‹#›</a:t>
            </a:fld>
            <a:endParaRPr lang="en-US"/>
          </a:p>
        </p:txBody>
      </p:sp>
    </p:spTree>
    <p:extLst>
      <p:ext uri="{BB962C8B-B14F-4D97-AF65-F5344CB8AC3E}">
        <p14:creationId xmlns:p14="http://schemas.microsoft.com/office/powerpoint/2010/main" val="17897991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F7AFD0-C0B3-B634-4697-64C3CD2C4DC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F4D3EBB-E753-9E05-E3A5-CE8D174E023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002FF10-9582-16FF-BDA9-A817CF462BD4}"/>
              </a:ext>
            </a:extLst>
          </p:cNvPr>
          <p:cNvSpPr>
            <a:spLocks noGrp="1"/>
          </p:cNvSpPr>
          <p:nvPr>
            <p:ph type="dt" sz="half" idx="10"/>
          </p:nvPr>
        </p:nvSpPr>
        <p:spPr/>
        <p:txBody>
          <a:bodyPr/>
          <a:lstStyle/>
          <a:p>
            <a:fld id="{3CE7148C-EC84-4B18-8CBF-292D218C122A}" type="datetimeFigureOut">
              <a:rPr lang="en-US" smtClean="0"/>
              <a:t>1/17/2024</a:t>
            </a:fld>
            <a:endParaRPr lang="en-US"/>
          </a:p>
        </p:txBody>
      </p:sp>
      <p:sp>
        <p:nvSpPr>
          <p:cNvPr id="5" name="Footer Placeholder 4">
            <a:extLst>
              <a:ext uri="{FF2B5EF4-FFF2-40B4-BE49-F238E27FC236}">
                <a16:creationId xmlns:a16="http://schemas.microsoft.com/office/drawing/2014/main" id="{50322DB9-B096-2AAB-0ED6-B924FB29FBE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EDEDC26-9BD9-84AD-49EB-9AFB7C118C26}"/>
              </a:ext>
            </a:extLst>
          </p:cNvPr>
          <p:cNvSpPr>
            <a:spLocks noGrp="1"/>
          </p:cNvSpPr>
          <p:nvPr>
            <p:ph type="sldNum" sz="quarter" idx="12"/>
          </p:nvPr>
        </p:nvSpPr>
        <p:spPr/>
        <p:txBody>
          <a:bodyPr/>
          <a:lstStyle/>
          <a:p>
            <a:fld id="{815C7885-91A7-450F-8B2D-79B4E8DEA3E1}" type="slidenum">
              <a:rPr lang="en-US" smtClean="0"/>
              <a:t>‹#›</a:t>
            </a:fld>
            <a:endParaRPr lang="en-US"/>
          </a:p>
        </p:txBody>
      </p:sp>
    </p:spTree>
    <p:extLst>
      <p:ext uri="{BB962C8B-B14F-4D97-AF65-F5344CB8AC3E}">
        <p14:creationId xmlns:p14="http://schemas.microsoft.com/office/powerpoint/2010/main" val="28879512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FAF23F-B690-2016-7BD9-41FF5982F62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DE80CF5-8356-0989-150C-A923E144DFD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FAB7CA6-73D1-B599-2FEB-09ED01D36CD6}"/>
              </a:ext>
            </a:extLst>
          </p:cNvPr>
          <p:cNvSpPr>
            <a:spLocks noGrp="1"/>
          </p:cNvSpPr>
          <p:nvPr>
            <p:ph type="dt" sz="half" idx="10"/>
          </p:nvPr>
        </p:nvSpPr>
        <p:spPr/>
        <p:txBody>
          <a:bodyPr/>
          <a:lstStyle/>
          <a:p>
            <a:fld id="{3CE7148C-EC84-4B18-8CBF-292D218C122A}" type="datetimeFigureOut">
              <a:rPr lang="en-US" smtClean="0"/>
              <a:t>1/17/2024</a:t>
            </a:fld>
            <a:endParaRPr lang="en-US"/>
          </a:p>
        </p:txBody>
      </p:sp>
      <p:sp>
        <p:nvSpPr>
          <p:cNvPr id="5" name="Footer Placeholder 4">
            <a:extLst>
              <a:ext uri="{FF2B5EF4-FFF2-40B4-BE49-F238E27FC236}">
                <a16:creationId xmlns:a16="http://schemas.microsoft.com/office/drawing/2014/main" id="{A36D7791-CE08-651B-F341-913459EF583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25AB6B4-3557-8C4E-AC92-7DD9EF4A03AA}"/>
              </a:ext>
            </a:extLst>
          </p:cNvPr>
          <p:cNvSpPr>
            <a:spLocks noGrp="1"/>
          </p:cNvSpPr>
          <p:nvPr>
            <p:ph type="sldNum" sz="quarter" idx="12"/>
          </p:nvPr>
        </p:nvSpPr>
        <p:spPr/>
        <p:txBody>
          <a:bodyPr/>
          <a:lstStyle/>
          <a:p>
            <a:fld id="{815C7885-91A7-450F-8B2D-79B4E8DEA3E1}" type="slidenum">
              <a:rPr lang="en-US" smtClean="0"/>
              <a:t>‹#›</a:t>
            </a:fld>
            <a:endParaRPr lang="en-US"/>
          </a:p>
        </p:txBody>
      </p:sp>
    </p:spTree>
    <p:extLst>
      <p:ext uri="{BB962C8B-B14F-4D97-AF65-F5344CB8AC3E}">
        <p14:creationId xmlns:p14="http://schemas.microsoft.com/office/powerpoint/2010/main" val="2577185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802C94-18EA-CE87-7635-34FE200DCCE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8EFC2FE-8858-6E18-34E0-D6C123D43A7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0CD4CA6-E412-1399-60AC-B56814B5829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3E51311-1A2A-F72E-0B73-2E3FF0474866}"/>
              </a:ext>
            </a:extLst>
          </p:cNvPr>
          <p:cNvSpPr>
            <a:spLocks noGrp="1"/>
          </p:cNvSpPr>
          <p:nvPr>
            <p:ph type="dt" sz="half" idx="10"/>
          </p:nvPr>
        </p:nvSpPr>
        <p:spPr/>
        <p:txBody>
          <a:bodyPr/>
          <a:lstStyle/>
          <a:p>
            <a:fld id="{3CE7148C-EC84-4B18-8CBF-292D218C122A}" type="datetimeFigureOut">
              <a:rPr lang="en-US" smtClean="0"/>
              <a:t>1/17/2024</a:t>
            </a:fld>
            <a:endParaRPr lang="en-US"/>
          </a:p>
        </p:txBody>
      </p:sp>
      <p:sp>
        <p:nvSpPr>
          <p:cNvPr id="6" name="Footer Placeholder 5">
            <a:extLst>
              <a:ext uri="{FF2B5EF4-FFF2-40B4-BE49-F238E27FC236}">
                <a16:creationId xmlns:a16="http://schemas.microsoft.com/office/drawing/2014/main" id="{35F71235-6B2D-1CAC-4CE6-34F023AA63F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05B3403-3205-C2FE-2133-CED11FAAE599}"/>
              </a:ext>
            </a:extLst>
          </p:cNvPr>
          <p:cNvSpPr>
            <a:spLocks noGrp="1"/>
          </p:cNvSpPr>
          <p:nvPr>
            <p:ph type="sldNum" sz="quarter" idx="12"/>
          </p:nvPr>
        </p:nvSpPr>
        <p:spPr/>
        <p:txBody>
          <a:bodyPr/>
          <a:lstStyle/>
          <a:p>
            <a:fld id="{815C7885-91A7-450F-8B2D-79B4E8DEA3E1}" type="slidenum">
              <a:rPr lang="en-US" smtClean="0"/>
              <a:t>‹#›</a:t>
            </a:fld>
            <a:endParaRPr lang="en-US"/>
          </a:p>
        </p:txBody>
      </p:sp>
    </p:spTree>
    <p:extLst>
      <p:ext uri="{BB962C8B-B14F-4D97-AF65-F5344CB8AC3E}">
        <p14:creationId xmlns:p14="http://schemas.microsoft.com/office/powerpoint/2010/main" val="12997248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29847F-D6E7-B496-C2EB-93677C1E462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FC72E85-DB68-DC2E-DEA6-EB46A58FF16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5DE82CF-E3BB-46ED-40E7-BCF2565B661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DE8E479-31DE-8DAF-615B-5026CDD01C6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6D61133-B695-B5C9-89F4-6E8AAA61D38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63DF993-BDEE-7414-539A-F1969F45C769}"/>
              </a:ext>
            </a:extLst>
          </p:cNvPr>
          <p:cNvSpPr>
            <a:spLocks noGrp="1"/>
          </p:cNvSpPr>
          <p:nvPr>
            <p:ph type="dt" sz="half" idx="10"/>
          </p:nvPr>
        </p:nvSpPr>
        <p:spPr/>
        <p:txBody>
          <a:bodyPr/>
          <a:lstStyle/>
          <a:p>
            <a:fld id="{3CE7148C-EC84-4B18-8CBF-292D218C122A}" type="datetimeFigureOut">
              <a:rPr lang="en-US" smtClean="0"/>
              <a:t>1/17/2024</a:t>
            </a:fld>
            <a:endParaRPr lang="en-US"/>
          </a:p>
        </p:txBody>
      </p:sp>
      <p:sp>
        <p:nvSpPr>
          <p:cNvPr id="8" name="Footer Placeholder 7">
            <a:extLst>
              <a:ext uri="{FF2B5EF4-FFF2-40B4-BE49-F238E27FC236}">
                <a16:creationId xmlns:a16="http://schemas.microsoft.com/office/drawing/2014/main" id="{C11583B8-E72C-3E80-0DE7-7EB627EE3DB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70F4E65B-5636-5A72-089D-138463137615}"/>
              </a:ext>
            </a:extLst>
          </p:cNvPr>
          <p:cNvSpPr>
            <a:spLocks noGrp="1"/>
          </p:cNvSpPr>
          <p:nvPr>
            <p:ph type="sldNum" sz="quarter" idx="12"/>
          </p:nvPr>
        </p:nvSpPr>
        <p:spPr/>
        <p:txBody>
          <a:bodyPr/>
          <a:lstStyle/>
          <a:p>
            <a:fld id="{815C7885-91A7-450F-8B2D-79B4E8DEA3E1}" type="slidenum">
              <a:rPr lang="en-US" smtClean="0"/>
              <a:t>‹#›</a:t>
            </a:fld>
            <a:endParaRPr lang="en-US"/>
          </a:p>
        </p:txBody>
      </p:sp>
    </p:spTree>
    <p:extLst>
      <p:ext uri="{BB962C8B-B14F-4D97-AF65-F5344CB8AC3E}">
        <p14:creationId xmlns:p14="http://schemas.microsoft.com/office/powerpoint/2010/main" val="6008855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F0DD3A-B052-4365-1DEC-6481CB2C7C7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5BEDA6E-8430-BEE2-8E25-48517708CD1C}"/>
              </a:ext>
            </a:extLst>
          </p:cNvPr>
          <p:cNvSpPr>
            <a:spLocks noGrp="1"/>
          </p:cNvSpPr>
          <p:nvPr>
            <p:ph type="dt" sz="half" idx="10"/>
          </p:nvPr>
        </p:nvSpPr>
        <p:spPr/>
        <p:txBody>
          <a:bodyPr/>
          <a:lstStyle/>
          <a:p>
            <a:fld id="{3CE7148C-EC84-4B18-8CBF-292D218C122A}" type="datetimeFigureOut">
              <a:rPr lang="en-US" smtClean="0"/>
              <a:t>1/17/2024</a:t>
            </a:fld>
            <a:endParaRPr lang="en-US"/>
          </a:p>
        </p:txBody>
      </p:sp>
      <p:sp>
        <p:nvSpPr>
          <p:cNvPr id="4" name="Footer Placeholder 3">
            <a:extLst>
              <a:ext uri="{FF2B5EF4-FFF2-40B4-BE49-F238E27FC236}">
                <a16:creationId xmlns:a16="http://schemas.microsoft.com/office/drawing/2014/main" id="{E65D1952-BB08-8A69-F2BF-6E4AA7D783B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263C5CD-25AA-AF5E-E36A-2FACCF4B56B7}"/>
              </a:ext>
            </a:extLst>
          </p:cNvPr>
          <p:cNvSpPr>
            <a:spLocks noGrp="1"/>
          </p:cNvSpPr>
          <p:nvPr>
            <p:ph type="sldNum" sz="quarter" idx="12"/>
          </p:nvPr>
        </p:nvSpPr>
        <p:spPr/>
        <p:txBody>
          <a:bodyPr/>
          <a:lstStyle/>
          <a:p>
            <a:fld id="{815C7885-91A7-450F-8B2D-79B4E8DEA3E1}" type="slidenum">
              <a:rPr lang="en-US" smtClean="0"/>
              <a:t>‹#›</a:t>
            </a:fld>
            <a:endParaRPr lang="en-US"/>
          </a:p>
        </p:txBody>
      </p:sp>
    </p:spTree>
    <p:extLst>
      <p:ext uri="{BB962C8B-B14F-4D97-AF65-F5344CB8AC3E}">
        <p14:creationId xmlns:p14="http://schemas.microsoft.com/office/powerpoint/2010/main" val="35027471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81E8BA9-F8B5-5D0F-D156-94BC6BB78FD7}"/>
              </a:ext>
            </a:extLst>
          </p:cNvPr>
          <p:cNvSpPr>
            <a:spLocks noGrp="1"/>
          </p:cNvSpPr>
          <p:nvPr>
            <p:ph type="dt" sz="half" idx="10"/>
          </p:nvPr>
        </p:nvSpPr>
        <p:spPr/>
        <p:txBody>
          <a:bodyPr/>
          <a:lstStyle/>
          <a:p>
            <a:fld id="{3CE7148C-EC84-4B18-8CBF-292D218C122A}" type="datetimeFigureOut">
              <a:rPr lang="en-US" smtClean="0"/>
              <a:t>1/17/2024</a:t>
            </a:fld>
            <a:endParaRPr lang="en-US"/>
          </a:p>
        </p:txBody>
      </p:sp>
      <p:sp>
        <p:nvSpPr>
          <p:cNvPr id="3" name="Footer Placeholder 2">
            <a:extLst>
              <a:ext uri="{FF2B5EF4-FFF2-40B4-BE49-F238E27FC236}">
                <a16:creationId xmlns:a16="http://schemas.microsoft.com/office/drawing/2014/main" id="{51BCEC1E-95E3-2F91-9DF4-35CEF25FAB0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09081447-E709-7B15-35BF-D7FE7902A99D}"/>
              </a:ext>
            </a:extLst>
          </p:cNvPr>
          <p:cNvSpPr>
            <a:spLocks noGrp="1"/>
          </p:cNvSpPr>
          <p:nvPr>
            <p:ph type="sldNum" sz="quarter" idx="12"/>
          </p:nvPr>
        </p:nvSpPr>
        <p:spPr/>
        <p:txBody>
          <a:bodyPr/>
          <a:lstStyle/>
          <a:p>
            <a:fld id="{815C7885-91A7-450F-8B2D-79B4E8DEA3E1}" type="slidenum">
              <a:rPr lang="en-US" smtClean="0"/>
              <a:t>‹#›</a:t>
            </a:fld>
            <a:endParaRPr lang="en-US"/>
          </a:p>
        </p:txBody>
      </p:sp>
    </p:spTree>
    <p:extLst>
      <p:ext uri="{BB962C8B-B14F-4D97-AF65-F5344CB8AC3E}">
        <p14:creationId xmlns:p14="http://schemas.microsoft.com/office/powerpoint/2010/main" val="19576458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97569F-6067-4674-9A92-B6CCEEBAB33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2B47C11-714D-2E46-C1BD-3C21D699DE4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563503AC-F094-BAC0-4B3F-5E4B918E40D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4F503B9-8204-3265-2777-508E2F60449E}"/>
              </a:ext>
            </a:extLst>
          </p:cNvPr>
          <p:cNvSpPr>
            <a:spLocks noGrp="1"/>
          </p:cNvSpPr>
          <p:nvPr>
            <p:ph type="dt" sz="half" idx="10"/>
          </p:nvPr>
        </p:nvSpPr>
        <p:spPr/>
        <p:txBody>
          <a:bodyPr/>
          <a:lstStyle/>
          <a:p>
            <a:fld id="{3CE7148C-EC84-4B18-8CBF-292D218C122A}" type="datetimeFigureOut">
              <a:rPr lang="en-US" smtClean="0"/>
              <a:t>1/17/2024</a:t>
            </a:fld>
            <a:endParaRPr lang="en-US"/>
          </a:p>
        </p:txBody>
      </p:sp>
      <p:sp>
        <p:nvSpPr>
          <p:cNvPr id="6" name="Footer Placeholder 5">
            <a:extLst>
              <a:ext uri="{FF2B5EF4-FFF2-40B4-BE49-F238E27FC236}">
                <a16:creationId xmlns:a16="http://schemas.microsoft.com/office/drawing/2014/main" id="{05254A62-0DC4-F3AE-C5B9-7BE2D04C904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A007D20-6D79-C7A9-112E-2CED88E2C4D0}"/>
              </a:ext>
            </a:extLst>
          </p:cNvPr>
          <p:cNvSpPr>
            <a:spLocks noGrp="1"/>
          </p:cNvSpPr>
          <p:nvPr>
            <p:ph type="sldNum" sz="quarter" idx="12"/>
          </p:nvPr>
        </p:nvSpPr>
        <p:spPr/>
        <p:txBody>
          <a:bodyPr/>
          <a:lstStyle/>
          <a:p>
            <a:fld id="{815C7885-91A7-450F-8B2D-79B4E8DEA3E1}" type="slidenum">
              <a:rPr lang="en-US" smtClean="0"/>
              <a:t>‹#›</a:t>
            </a:fld>
            <a:endParaRPr lang="en-US"/>
          </a:p>
        </p:txBody>
      </p:sp>
    </p:spTree>
    <p:extLst>
      <p:ext uri="{BB962C8B-B14F-4D97-AF65-F5344CB8AC3E}">
        <p14:creationId xmlns:p14="http://schemas.microsoft.com/office/powerpoint/2010/main" val="886480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6C91E3-5E91-5965-9FE2-EA1A00D9265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34E057EE-FA30-22AD-2DD7-A029C217C60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BF661D8-82FE-268A-10F9-2FE7C64ABAC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C4E4439-4FF3-B7EF-1175-BC75CE27F288}"/>
              </a:ext>
            </a:extLst>
          </p:cNvPr>
          <p:cNvSpPr>
            <a:spLocks noGrp="1"/>
          </p:cNvSpPr>
          <p:nvPr>
            <p:ph type="dt" sz="half" idx="10"/>
          </p:nvPr>
        </p:nvSpPr>
        <p:spPr/>
        <p:txBody>
          <a:bodyPr/>
          <a:lstStyle/>
          <a:p>
            <a:fld id="{3CE7148C-EC84-4B18-8CBF-292D218C122A}" type="datetimeFigureOut">
              <a:rPr lang="en-US" smtClean="0"/>
              <a:t>1/17/2024</a:t>
            </a:fld>
            <a:endParaRPr lang="en-US"/>
          </a:p>
        </p:txBody>
      </p:sp>
      <p:sp>
        <p:nvSpPr>
          <p:cNvPr id="6" name="Footer Placeholder 5">
            <a:extLst>
              <a:ext uri="{FF2B5EF4-FFF2-40B4-BE49-F238E27FC236}">
                <a16:creationId xmlns:a16="http://schemas.microsoft.com/office/drawing/2014/main" id="{D1129403-6320-99B4-87E2-402F139A36A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A41AFAD-85E3-CDFD-094F-D78BB691081D}"/>
              </a:ext>
            </a:extLst>
          </p:cNvPr>
          <p:cNvSpPr>
            <a:spLocks noGrp="1"/>
          </p:cNvSpPr>
          <p:nvPr>
            <p:ph type="sldNum" sz="quarter" idx="12"/>
          </p:nvPr>
        </p:nvSpPr>
        <p:spPr/>
        <p:txBody>
          <a:bodyPr/>
          <a:lstStyle/>
          <a:p>
            <a:fld id="{815C7885-91A7-450F-8B2D-79B4E8DEA3E1}" type="slidenum">
              <a:rPr lang="en-US" smtClean="0"/>
              <a:t>‹#›</a:t>
            </a:fld>
            <a:endParaRPr lang="en-US"/>
          </a:p>
        </p:txBody>
      </p:sp>
    </p:spTree>
    <p:extLst>
      <p:ext uri="{BB962C8B-B14F-4D97-AF65-F5344CB8AC3E}">
        <p14:creationId xmlns:p14="http://schemas.microsoft.com/office/powerpoint/2010/main" val="4115949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C2EB4C-05AC-F1F5-1272-D563C916F0A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28ECE67-C139-632F-BF9D-70B20B15B9B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F60801A-0BE6-4A5B-6D94-FA6FE5DD950F}"/>
              </a:ext>
            </a:extLst>
          </p:cNvPr>
          <p:cNvSpPr>
            <a:spLocks noGrp="1"/>
          </p:cNvSpPr>
          <p:nvPr>
            <p:ph type="dt" sz="half" idx="10"/>
          </p:nvPr>
        </p:nvSpPr>
        <p:spPr/>
        <p:txBody>
          <a:bodyPr/>
          <a:lstStyle/>
          <a:p>
            <a:fld id="{3CE7148C-EC84-4B18-8CBF-292D218C122A}" type="datetimeFigureOut">
              <a:rPr lang="en-US" smtClean="0"/>
              <a:t>1/17/2024</a:t>
            </a:fld>
            <a:endParaRPr lang="en-US"/>
          </a:p>
        </p:txBody>
      </p:sp>
      <p:sp>
        <p:nvSpPr>
          <p:cNvPr id="5" name="Footer Placeholder 4">
            <a:extLst>
              <a:ext uri="{FF2B5EF4-FFF2-40B4-BE49-F238E27FC236}">
                <a16:creationId xmlns:a16="http://schemas.microsoft.com/office/drawing/2014/main" id="{E9E271EF-45C4-5B20-ACC7-17EEDD75697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76B28B5-A9F4-BE9E-802C-AD08958695CC}"/>
              </a:ext>
            </a:extLst>
          </p:cNvPr>
          <p:cNvSpPr>
            <a:spLocks noGrp="1"/>
          </p:cNvSpPr>
          <p:nvPr>
            <p:ph type="sldNum" sz="quarter" idx="12"/>
          </p:nvPr>
        </p:nvSpPr>
        <p:spPr/>
        <p:txBody>
          <a:bodyPr/>
          <a:lstStyle/>
          <a:p>
            <a:fld id="{815C7885-91A7-450F-8B2D-79B4E8DEA3E1}" type="slidenum">
              <a:rPr lang="en-US" smtClean="0"/>
              <a:t>‹#›</a:t>
            </a:fld>
            <a:endParaRPr lang="en-US"/>
          </a:p>
        </p:txBody>
      </p:sp>
    </p:spTree>
    <p:extLst>
      <p:ext uri="{BB962C8B-B14F-4D97-AF65-F5344CB8AC3E}">
        <p14:creationId xmlns:p14="http://schemas.microsoft.com/office/powerpoint/2010/main" val="31409978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780DB29-1FAB-2C04-F941-75AF3B959C0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A42C3F1-E10B-66DB-A3C7-11EBC4B1002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69C1045-2397-D522-BB24-FEA1785EEE24}"/>
              </a:ext>
            </a:extLst>
          </p:cNvPr>
          <p:cNvSpPr>
            <a:spLocks noGrp="1"/>
          </p:cNvSpPr>
          <p:nvPr>
            <p:ph type="dt" sz="half" idx="10"/>
          </p:nvPr>
        </p:nvSpPr>
        <p:spPr/>
        <p:txBody>
          <a:bodyPr/>
          <a:lstStyle/>
          <a:p>
            <a:fld id="{3CE7148C-EC84-4B18-8CBF-292D218C122A}" type="datetimeFigureOut">
              <a:rPr lang="en-US" smtClean="0"/>
              <a:t>1/17/2024</a:t>
            </a:fld>
            <a:endParaRPr lang="en-US"/>
          </a:p>
        </p:txBody>
      </p:sp>
      <p:sp>
        <p:nvSpPr>
          <p:cNvPr id="5" name="Footer Placeholder 4">
            <a:extLst>
              <a:ext uri="{FF2B5EF4-FFF2-40B4-BE49-F238E27FC236}">
                <a16:creationId xmlns:a16="http://schemas.microsoft.com/office/drawing/2014/main" id="{16B416CD-1D20-293A-165B-4AC2F1CB5E0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7A3324F-20FB-BBE5-7F14-650E0E218543}"/>
              </a:ext>
            </a:extLst>
          </p:cNvPr>
          <p:cNvSpPr>
            <a:spLocks noGrp="1"/>
          </p:cNvSpPr>
          <p:nvPr>
            <p:ph type="sldNum" sz="quarter" idx="12"/>
          </p:nvPr>
        </p:nvSpPr>
        <p:spPr/>
        <p:txBody>
          <a:bodyPr/>
          <a:lstStyle/>
          <a:p>
            <a:fld id="{815C7885-91A7-450F-8B2D-79B4E8DEA3E1}" type="slidenum">
              <a:rPr lang="en-US" smtClean="0"/>
              <a:t>‹#›</a:t>
            </a:fld>
            <a:endParaRPr lang="en-US"/>
          </a:p>
        </p:txBody>
      </p:sp>
    </p:spTree>
    <p:extLst>
      <p:ext uri="{BB962C8B-B14F-4D97-AF65-F5344CB8AC3E}">
        <p14:creationId xmlns:p14="http://schemas.microsoft.com/office/powerpoint/2010/main" val="12221629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7E9194B-D5C1-9A9F-BFE6-ED415EB01C1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745C133-237B-A656-3A4D-82BCBA73004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B33F783-31DA-D17A-7E39-F25F906723B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CE7148C-EC84-4B18-8CBF-292D218C122A}" type="datetimeFigureOut">
              <a:rPr lang="en-US" smtClean="0"/>
              <a:t>1/17/2024</a:t>
            </a:fld>
            <a:endParaRPr lang="en-US"/>
          </a:p>
        </p:txBody>
      </p:sp>
      <p:sp>
        <p:nvSpPr>
          <p:cNvPr id="5" name="Footer Placeholder 4">
            <a:extLst>
              <a:ext uri="{FF2B5EF4-FFF2-40B4-BE49-F238E27FC236}">
                <a16:creationId xmlns:a16="http://schemas.microsoft.com/office/drawing/2014/main" id="{17C23D64-A259-F1C2-FA1A-6A887778EB0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657FE65-0B1B-5DE5-F7C9-35D5CC7B37E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15C7885-91A7-450F-8B2D-79B4E8DEA3E1}" type="slidenum">
              <a:rPr lang="en-US" smtClean="0"/>
              <a:t>‹#›</a:t>
            </a:fld>
            <a:endParaRPr lang="en-US"/>
          </a:p>
        </p:txBody>
      </p:sp>
    </p:spTree>
    <p:extLst>
      <p:ext uri="{BB962C8B-B14F-4D97-AF65-F5344CB8AC3E}">
        <p14:creationId xmlns:p14="http://schemas.microsoft.com/office/powerpoint/2010/main" val="172480364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ecampusontario.pressbooks.pub/literaturereviewsedunursing/chapter/chapter-1/" TargetMode="External"/><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4.xml"/><Relationship Id="rId4" Type="http://schemas.openxmlformats.org/officeDocument/2006/relationships/hyperlink" Target="https://www.fotolia.com/id/90488857" TargetMode="Externa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hyperlink" Target="https://www.youtube.com/watch?v=4obvThTYRuc" TargetMode="Externa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hyperlink" Target="https://pixabay.com/fr/photos/partager-jouer-mots-2482016/" TargetMode="Externa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E45B1D5C-0827-4AF0-8186-11FC5A8B8B9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B352933-2307-0AFA-B7B3-7308EB961B12}"/>
              </a:ext>
            </a:extLst>
          </p:cNvPr>
          <p:cNvSpPr>
            <a:spLocks noGrp="1"/>
          </p:cNvSpPr>
          <p:nvPr>
            <p:ph type="ctrTitle"/>
          </p:nvPr>
        </p:nvSpPr>
        <p:spPr>
          <a:xfrm>
            <a:off x="9267909" y="2023110"/>
            <a:ext cx="2469624" cy="2846070"/>
          </a:xfrm>
        </p:spPr>
        <p:txBody>
          <a:bodyPr anchor="ctr">
            <a:normAutofit/>
          </a:bodyPr>
          <a:lstStyle/>
          <a:p>
            <a:pPr algn="l"/>
            <a:r>
              <a:rPr lang="en-US" sz="3700"/>
              <a:t>Using Research to Inform ESP Organizing </a:t>
            </a:r>
          </a:p>
        </p:txBody>
      </p:sp>
      <p:sp>
        <p:nvSpPr>
          <p:cNvPr id="3" name="Subtitle 2">
            <a:extLst>
              <a:ext uri="{FF2B5EF4-FFF2-40B4-BE49-F238E27FC236}">
                <a16:creationId xmlns:a16="http://schemas.microsoft.com/office/drawing/2014/main" id="{2B22A058-9AF6-35CF-5DA6-C6159258D0EA}"/>
              </a:ext>
            </a:extLst>
          </p:cNvPr>
          <p:cNvSpPr>
            <a:spLocks noGrp="1"/>
          </p:cNvSpPr>
          <p:nvPr>
            <p:ph type="subTitle" idx="1"/>
          </p:nvPr>
        </p:nvSpPr>
        <p:spPr>
          <a:xfrm>
            <a:off x="9267908" y="5086350"/>
            <a:ext cx="2446465" cy="1178298"/>
          </a:xfrm>
        </p:spPr>
        <p:txBody>
          <a:bodyPr>
            <a:normAutofit/>
          </a:bodyPr>
          <a:lstStyle/>
          <a:p>
            <a:pPr algn="l"/>
            <a:endParaRPr lang="en-US" sz="1600"/>
          </a:p>
        </p:txBody>
      </p:sp>
      <p:sp>
        <p:nvSpPr>
          <p:cNvPr id="13" name="Rectangle 12">
            <a:extLst>
              <a:ext uri="{FF2B5EF4-FFF2-40B4-BE49-F238E27FC236}">
                <a16:creationId xmlns:a16="http://schemas.microsoft.com/office/drawing/2014/main" id="{99413ED5-9ED4-4772-BCE4-2BCAE6B12E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3433973" y="-827233"/>
            <a:ext cx="1715478" cy="858342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04357C93-F0CB-4A1C-8F77-4E90637898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2085" y="664308"/>
            <a:ext cx="8082632" cy="5600340"/>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wooden block with letters on it&#10;&#10;Description automatically generated">
            <a:extLst>
              <a:ext uri="{FF2B5EF4-FFF2-40B4-BE49-F238E27FC236}">
                <a16:creationId xmlns:a16="http://schemas.microsoft.com/office/drawing/2014/main" id="{9061F299-AC54-14E0-E13C-7545569DA4FF}"/>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r="2558" b="-1"/>
          <a:stretch/>
        </p:blipFill>
        <p:spPr>
          <a:xfrm>
            <a:off x="545238" y="858525"/>
            <a:ext cx="7608304" cy="5211906"/>
          </a:xfrm>
          <a:prstGeom prst="rect">
            <a:avLst/>
          </a:prstGeom>
        </p:spPr>
      </p:pic>
      <p:sp>
        <p:nvSpPr>
          <p:cNvPr id="17" name="Rectangle 16">
            <a:extLst>
              <a:ext uri="{FF2B5EF4-FFF2-40B4-BE49-F238E27FC236}">
                <a16:creationId xmlns:a16="http://schemas.microsoft.com/office/drawing/2014/main" id="{90F533E9-6690-41A8-A372-4C6C622D02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950447" y="3392097"/>
            <a:ext cx="1719072"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473513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C21475E-FFD6-1B48-8783-C98CC5B8D836}"/>
              </a:ext>
            </a:extLst>
          </p:cNvPr>
          <p:cNvSpPr>
            <a:spLocks noGrp="1"/>
          </p:cNvSpPr>
          <p:nvPr>
            <p:ph type="title"/>
          </p:nvPr>
        </p:nvSpPr>
        <p:spPr>
          <a:xfrm>
            <a:off x="686834" y="1153572"/>
            <a:ext cx="3200400" cy="4461163"/>
          </a:xfrm>
        </p:spPr>
        <p:txBody>
          <a:bodyPr>
            <a:normAutofit/>
          </a:bodyPr>
          <a:lstStyle/>
          <a:p>
            <a:r>
              <a:rPr lang="en-US">
                <a:solidFill>
                  <a:srgbClr val="FFFFFF"/>
                </a:solidFill>
              </a:rPr>
              <a:t>ESP Recruitment and Research Study</a:t>
            </a:r>
          </a:p>
        </p:txBody>
      </p:sp>
      <p:sp>
        <p:nvSpPr>
          <p:cNvPr id="19" name="Arc 18">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2B87C61C-FC8D-26AB-EACC-757956CE4D5F}"/>
              </a:ext>
            </a:extLst>
          </p:cNvPr>
          <p:cNvSpPr>
            <a:spLocks noGrp="1"/>
          </p:cNvSpPr>
          <p:nvPr>
            <p:ph idx="1"/>
          </p:nvPr>
        </p:nvSpPr>
        <p:spPr>
          <a:xfrm>
            <a:off x="4447308" y="591344"/>
            <a:ext cx="6906491" cy="5585619"/>
          </a:xfrm>
        </p:spPr>
        <p:txBody>
          <a:bodyPr vert="horz" lIns="91440" tIns="45720" rIns="91440" bIns="45720" rtlCol="0" anchor="ctr">
            <a:normAutofit/>
          </a:bodyPr>
          <a:lstStyle/>
          <a:p>
            <a:pPr marL="0" indent="0">
              <a:buNone/>
            </a:pPr>
            <a:r>
              <a:rPr lang="en-US"/>
              <a:t>From November 2022 – February 2023, NEA conducted a multi-phase research project designed to help NEA and state affiliates recruit potential ESPs into membership. There were three phases of the study:</a:t>
            </a:r>
          </a:p>
          <a:p>
            <a:pPr marL="514350" indent="-514350">
              <a:buFont typeface="+mj-lt"/>
              <a:buAutoNum type="arabicPeriod"/>
            </a:pPr>
            <a:r>
              <a:rPr lang="en-US"/>
              <a:t>Interviews with active ESP organizers.</a:t>
            </a:r>
          </a:p>
          <a:p>
            <a:pPr marL="514350" indent="-514350">
              <a:buFont typeface="+mj-lt"/>
              <a:buAutoNum type="arabicPeriod"/>
            </a:pPr>
            <a:r>
              <a:rPr lang="en-US"/>
              <a:t>Focus groups with potential ESP members.</a:t>
            </a:r>
          </a:p>
          <a:p>
            <a:pPr marL="514350" indent="-514350">
              <a:buFont typeface="+mj-lt"/>
              <a:buAutoNum type="arabicPeriod"/>
            </a:pPr>
            <a:r>
              <a:rPr lang="en-US"/>
              <a:t>Online survey of 1,038 potential ESP members.</a:t>
            </a:r>
            <a:endParaRPr lang="en-US">
              <a:ea typeface="Calibri"/>
              <a:cs typeface="Calibri"/>
            </a:endParaRPr>
          </a:p>
        </p:txBody>
      </p:sp>
    </p:spTree>
    <p:extLst>
      <p:ext uri="{BB962C8B-B14F-4D97-AF65-F5344CB8AC3E}">
        <p14:creationId xmlns:p14="http://schemas.microsoft.com/office/powerpoint/2010/main" val="38490009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C55316-123C-9BDB-63BA-91A7D7BE2A48}"/>
              </a:ext>
            </a:extLst>
          </p:cNvPr>
          <p:cNvSpPr>
            <a:spLocks noGrp="1"/>
          </p:cNvSpPr>
          <p:nvPr>
            <p:ph type="title"/>
          </p:nvPr>
        </p:nvSpPr>
        <p:spPr/>
        <p:txBody>
          <a:bodyPr/>
          <a:lstStyle/>
          <a:p>
            <a:r>
              <a:rPr lang="en-US"/>
              <a:t>Quiz – Show us what you know about ESP’s.</a:t>
            </a:r>
          </a:p>
        </p:txBody>
      </p:sp>
      <p:sp>
        <p:nvSpPr>
          <p:cNvPr id="4" name="Content Placeholder 3">
            <a:extLst>
              <a:ext uri="{FF2B5EF4-FFF2-40B4-BE49-F238E27FC236}">
                <a16:creationId xmlns:a16="http://schemas.microsoft.com/office/drawing/2014/main" id="{884D1DAF-7BE4-7AFC-014D-DBA85E99166E}"/>
              </a:ext>
            </a:extLst>
          </p:cNvPr>
          <p:cNvSpPr>
            <a:spLocks noGrp="1"/>
          </p:cNvSpPr>
          <p:nvPr>
            <p:ph sz="half" idx="1"/>
          </p:nvPr>
        </p:nvSpPr>
        <p:spPr/>
        <p:txBody>
          <a:bodyPr/>
          <a:lstStyle/>
          <a:p>
            <a:r>
              <a:rPr lang="en-US"/>
              <a:t>Gather some paper and a pen.</a:t>
            </a:r>
          </a:p>
          <a:p>
            <a:r>
              <a:rPr lang="en-US"/>
              <a:t>Working with your tablemates, you will answer a series of questions about ESPs.</a:t>
            </a:r>
          </a:p>
          <a:p>
            <a:r>
              <a:rPr lang="en-US"/>
              <a:t>We will check in after 3-5 minutes.</a:t>
            </a:r>
          </a:p>
        </p:txBody>
      </p:sp>
      <p:pic>
        <p:nvPicPr>
          <p:cNvPr id="7" name="Content Placeholder 6" descr="A group of colorful tags with white text&#10;&#10;Description automatically generated">
            <a:extLst>
              <a:ext uri="{FF2B5EF4-FFF2-40B4-BE49-F238E27FC236}">
                <a16:creationId xmlns:a16="http://schemas.microsoft.com/office/drawing/2014/main" id="{6D69C000-6E5F-F736-3B4E-374DEA92A4FB}"/>
              </a:ext>
            </a:extLst>
          </p:cNvPr>
          <p:cNvPicPr>
            <a:picLocks noGrp="1" noChangeAspect="1"/>
          </p:cNvPicPr>
          <p:nvPr>
            <p:ph sz="half" idx="2"/>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6172202" y="2381250"/>
            <a:ext cx="5581964" cy="2936113"/>
          </a:xfrm>
        </p:spPr>
      </p:pic>
    </p:spTree>
    <p:extLst>
      <p:ext uri="{BB962C8B-B14F-4D97-AF65-F5344CB8AC3E}">
        <p14:creationId xmlns:p14="http://schemas.microsoft.com/office/powerpoint/2010/main" val="27647109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BF61EA3-B236-439E-9C0B-340980D56B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72D1DCD-1C3D-9B7D-BF99-C19EB375B7E4}"/>
              </a:ext>
            </a:extLst>
          </p:cNvPr>
          <p:cNvSpPr>
            <a:spLocks noGrp="1"/>
          </p:cNvSpPr>
          <p:nvPr>
            <p:ph type="title"/>
          </p:nvPr>
        </p:nvSpPr>
        <p:spPr>
          <a:xfrm>
            <a:off x="808638" y="386930"/>
            <a:ext cx="9236700" cy="1188950"/>
          </a:xfrm>
        </p:spPr>
        <p:txBody>
          <a:bodyPr anchor="b">
            <a:normAutofit/>
          </a:bodyPr>
          <a:lstStyle/>
          <a:p>
            <a:r>
              <a:rPr lang="en-US" sz="5400"/>
              <a:t>Your Quiz</a:t>
            </a:r>
          </a:p>
        </p:txBody>
      </p:sp>
      <p:grpSp>
        <p:nvGrpSpPr>
          <p:cNvPr id="10" name="Group 9">
            <a:extLst>
              <a:ext uri="{FF2B5EF4-FFF2-40B4-BE49-F238E27FC236}">
                <a16:creationId xmlns:a16="http://schemas.microsoft.com/office/drawing/2014/main" id="{28FAF094-D087-493F-8DF9-A486C2D6BBA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 y="1998368"/>
            <a:ext cx="11695083" cy="782176"/>
            <a:chOff x="-2" y="1998368"/>
            <a:chExt cx="11695083" cy="782176"/>
          </a:xfrm>
        </p:grpSpPr>
        <p:sp>
          <p:nvSpPr>
            <p:cNvPr id="11" name="Rectangle 10">
              <a:extLst>
                <a:ext uri="{FF2B5EF4-FFF2-40B4-BE49-F238E27FC236}">
                  <a16:creationId xmlns:a16="http://schemas.microsoft.com/office/drawing/2014/main" id="{8D7C88D8-5509-4514-925A-9CE148E5CB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275593D-F75E-4426-AE3E-2CDEFD228D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4" name="Rectangle 13">
            <a:extLst>
              <a:ext uri="{FF2B5EF4-FFF2-40B4-BE49-F238E27FC236}">
                <a16:creationId xmlns:a16="http://schemas.microsoft.com/office/drawing/2014/main" id="{E659831F-0D9A-4C63-9EBB-8435B85A4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11383362" cy="4147845"/>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C89DBE11-C9A8-34F1-AB32-4A14DEF3C254}"/>
              </a:ext>
            </a:extLst>
          </p:cNvPr>
          <p:cNvSpPr>
            <a:spLocks noGrp="1"/>
          </p:cNvSpPr>
          <p:nvPr>
            <p:ph idx="1"/>
          </p:nvPr>
        </p:nvSpPr>
        <p:spPr>
          <a:xfrm>
            <a:off x="793660" y="2599509"/>
            <a:ext cx="10143668" cy="3435531"/>
          </a:xfrm>
        </p:spPr>
        <p:txBody>
          <a:bodyPr vert="horz" lIns="91440" tIns="45720" rIns="91440" bIns="45720" rtlCol="0" anchor="ctr">
            <a:normAutofit/>
          </a:bodyPr>
          <a:lstStyle/>
          <a:p>
            <a:r>
              <a:rPr lang="en-US" sz="2000"/>
              <a:t>Who are ESPs?</a:t>
            </a:r>
          </a:p>
          <a:p>
            <a:r>
              <a:rPr lang="en-US" sz="2000"/>
              <a:t>What do potential members who are ESPs like to be called?</a:t>
            </a:r>
            <a:endParaRPr lang="en-US" sz="2000">
              <a:ea typeface="Calibri"/>
              <a:cs typeface="Calibri"/>
            </a:endParaRPr>
          </a:p>
          <a:p>
            <a:r>
              <a:rPr lang="en-US" sz="2000"/>
              <a:t>What are the top worksite concerns for ESPs – both members and potential members?</a:t>
            </a:r>
          </a:p>
          <a:p>
            <a:r>
              <a:rPr lang="en-US" sz="2000"/>
              <a:t>What questions/concerns do potential ESP members have about unions?</a:t>
            </a:r>
          </a:p>
          <a:p>
            <a:r>
              <a:rPr lang="en-US" sz="2000">
                <a:ea typeface="+mn-lt"/>
                <a:cs typeface="+mn-lt"/>
              </a:rPr>
              <a:t>How important is it to show "wins" to potential members?</a:t>
            </a:r>
            <a:endParaRPr lang="en-US" sz="2000"/>
          </a:p>
          <a:p>
            <a:r>
              <a:rPr lang="en-US" sz="2000"/>
              <a:t>What are the two biggest barriers to joining the Union for potential ESP members?</a:t>
            </a:r>
            <a:endParaRPr lang="en-US" sz="2000">
              <a:ea typeface="Calibri" panose="020F0502020204030204"/>
              <a:cs typeface="Calibri" panose="020F0502020204030204"/>
            </a:endParaRPr>
          </a:p>
          <a:p>
            <a:r>
              <a:rPr lang="en-US" sz="2000"/>
              <a:t>How do ESPs – potential members – view their state? How do they view NEA?</a:t>
            </a:r>
            <a:endParaRPr lang="en-US" sz="2000">
              <a:ea typeface="Calibri"/>
              <a:cs typeface="Calibri"/>
            </a:endParaRPr>
          </a:p>
          <a:p>
            <a:r>
              <a:rPr lang="en-US" sz="2000"/>
              <a:t>What does an effective recruitment effort for ESPs look like?</a:t>
            </a:r>
          </a:p>
          <a:p>
            <a:pPr marL="0" indent="0">
              <a:buNone/>
            </a:pPr>
            <a:endParaRPr lang="en-US" sz="2000">
              <a:ea typeface="Calibri" panose="020F0502020204030204"/>
              <a:cs typeface="Calibri" panose="020F0502020204030204"/>
            </a:endParaRPr>
          </a:p>
        </p:txBody>
      </p:sp>
    </p:spTree>
    <p:extLst>
      <p:ext uri="{BB962C8B-B14F-4D97-AF65-F5344CB8AC3E}">
        <p14:creationId xmlns:p14="http://schemas.microsoft.com/office/powerpoint/2010/main" val="40404695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B6CDA21F-E7AF-4C75-8395-33F58D5B0E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 y="1216597"/>
            <a:ext cx="731521" cy="673460"/>
            <a:chOff x="3940602" y="308034"/>
            <a:chExt cx="2116791" cy="3428999"/>
          </a:xfrm>
          <a:solidFill>
            <a:schemeClr val="accent4"/>
          </a:solidFill>
        </p:grpSpPr>
        <p:sp>
          <p:nvSpPr>
            <p:cNvPr id="11" name="Rectangle 10">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5" name="Rectangle 14">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79" y="613954"/>
            <a:ext cx="10907487" cy="1894116"/>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CB38739-D44E-4A50-DDE7-35339C5A2AF6}"/>
              </a:ext>
            </a:extLst>
          </p:cNvPr>
          <p:cNvSpPr>
            <a:spLocks noGrp="1"/>
          </p:cNvSpPr>
          <p:nvPr>
            <p:ph type="title"/>
          </p:nvPr>
        </p:nvSpPr>
        <p:spPr>
          <a:xfrm>
            <a:off x="1043631" y="809898"/>
            <a:ext cx="9942716" cy="1554480"/>
          </a:xfrm>
        </p:spPr>
        <p:txBody>
          <a:bodyPr anchor="ctr">
            <a:normAutofit/>
          </a:bodyPr>
          <a:lstStyle/>
          <a:p>
            <a:r>
              <a:rPr lang="en-US" sz="4800"/>
              <a:t>ESPs Defined</a:t>
            </a:r>
          </a:p>
        </p:txBody>
      </p:sp>
      <p:sp>
        <p:nvSpPr>
          <p:cNvPr id="3" name="Content Placeholder 2">
            <a:extLst>
              <a:ext uri="{FF2B5EF4-FFF2-40B4-BE49-F238E27FC236}">
                <a16:creationId xmlns:a16="http://schemas.microsoft.com/office/drawing/2014/main" id="{C36020BE-F526-8727-5566-DC2C29265B60}"/>
              </a:ext>
            </a:extLst>
          </p:cNvPr>
          <p:cNvSpPr>
            <a:spLocks noGrp="1"/>
          </p:cNvSpPr>
          <p:nvPr>
            <p:ph idx="1"/>
          </p:nvPr>
        </p:nvSpPr>
        <p:spPr>
          <a:xfrm>
            <a:off x="1045028" y="3017522"/>
            <a:ext cx="9941319" cy="3124658"/>
          </a:xfrm>
        </p:spPr>
        <p:txBody>
          <a:bodyPr anchor="ctr">
            <a:normAutofit/>
          </a:bodyPr>
          <a:lstStyle/>
          <a:p>
            <a:pPr marL="0" indent="0">
              <a:buNone/>
            </a:pPr>
            <a:endParaRPr lang="en-US" sz="2400">
              <a:latin typeface="ivyjournal"/>
            </a:endParaRPr>
          </a:p>
          <a:p>
            <a:pPr marL="0" indent="0">
              <a:buNone/>
            </a:pPr>
            <a:r>
              <a:rPr lang="en-US" sz="2400">
                <a:latin typeface="ivyjournal"/>
              </a:rPr>
              <a:t>ESP means E</a:t>
            </a:r>
            <a:r>
              <a:rPr lang="en-US" sz="2400" b="0" i="0">
                <a:effectLst/>
                <a:latin typeface="ivyjournal"/>
              </a:rPr>
              <a:t>ducation Support Professional. </a:t>
            </a:r>
            <a:r>
              <a:rPr lang="en-US" sz="2400" b="0" i="0">
                <a:effectLst/>
                <a:latin typeface="ff-good-web-pro-wide"/>
              </a:rPr>
              <a:t>According to the NEA website, Education Support Professionals play vital roles inside and outside the classroom. They keep schools and campuses running and ensure students are safe, healthy, and ready to learn. </a:t>
            </a:r>
            <a:endParaRPr lang="en-US" sz="2400"/>
          </a:p>
          <a:p>
            <a:pPr marL="0" indent="0">
              <a:buNone/>
            </a:pPr>
            <a:endParaRPr lang="en-US" sz="2400" b="0" i="0">
              <a:effectLst/>
              <a:latin typeface="ivyjournal"/>
            </a:endParaRPr>
          </a:p>
          <a:p>
            <a:pPr marL="0" indent="0">
              <a:buNone/>
            </a:pPr>
            <a:endParaRPr lang="en-US" sz="2400" b="0" i="0">
              <a:effectLst/>
              <a:latin typeface="ivyjournal"/>
            </a:endParaRPr>
          </a:p>
          <a:p>
            <a:endParaRPr lang="en-US" sz="2400"/>
          </a:p>
        </p:txBody>
      </p:sp>
      <p:cxnSp>
        <p:nvCxnSpPr>
          <p:cNvPr id="17" name="Straight Connector 16">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8200" y="6485313"/>
            <a:ext cx="10515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903999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B6CDA21F-E7AF-4C75-8395-33F58D5B0E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 y="1216597"/>
            <a:ext cx="731521" cy="673460"/>
            <a:chOff x="3940602" y="308034"/>
            <a:chExt cx="2116791" cy="3428999"/>
          </a:xfrm>
          <a:solidFill>
            <a:schemeClr val="accent4"/>
          </a:solidFill>
        </p:grpSpPr>
        <p:sp>
          <p:nvSpPr>
            <p:cNvPr id="11" name="Rectangle 10">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5" name="Rectangle 14">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79" y="613954"/>
            <a:ext cx="10907487" cy="1894116"/>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1E9F42E-C48E-A18C-953D-7334256FB17C}"/>
              </a:ext>
            </a:extLst>
          </p:cNvPr>
          <p:cNvSpPr>
            <a:spLocks noGrp="1"/>
          </p:cNvSpPr>
          <p:nvPr>
            <p:ph type="title"/>
          </p:nvPr>
        </p:nvSpPr>
        <p:spPr>
          <a:xfrm>
            <a:off x="1043631" y="809898"/>
            <a:ext cx="9942716" cy="1554480"/>
          </a:xfrm>
        </p:spPr>
        <p:txBody>
          <a:bodyPr anchor="ctr">
            <a:normAutofit/>
          </a:bodyPr>
          <a:lstStyle/>
          <a:p>
            <a:r>
              <a:rPr lang="en-US" sz="4800"/>
              <a:t>More specifically…</a:t>
            </a:r>
          </a:p>
        </p:txBody>
      </p:sp>
      <p:sp>
        <p:nvSpPr>
          <p:cNvPr id="3" name="Content Placeholder 2">
            <a:extLst>
              <a:ext uri="{FF2B5EF4-FFF2-40B4-BE49-F238E27FC236}">
                <a16:creationId xmlns:a16="http://schemas.microsoft.com/office/drawing/2014/main" id="{E7170606-8925-6994-C820-7755834CF942}"/>
              </a:ext>
            </a:extLst>
          </p:cNvPr>
          <p:cNvSpPr>
            <a:spLocks noGrp="1"/>
          </p:cNvSpPr>
          <p:nvPr>
            <p:ph idx="1"/>
          </p:nvPr>
        </p:nvSpPr>
        <p:spPr>
          <a:xfrm>
            <a:off x="1045028" y="3017522"/>
            <a:ext cx="9941319" cy="3124658"/>
          </a:xfrm>
        </p:spPr>
        <p:txBody>
          <a:bodyPr anchor="ctr">
            <a:normAutofit/>
          </a:bodyPr>
          <a:lstStyle/>
          <a:p>
            <a:pPr marL="0" indent="0">
              <a:buNone/>
            </a:pPr>
            <a:r>
              <a:rPr lang="en-US" sz="1300" b="0" i="0">
                <a:effectLst/>
                <a:latin typeface="ivyjournal"/>
              </a:rPr>
              <a:t>ESPs work in nine career fields, or job families:</a:t>
            </a:r>
          </a:p>
          <a:p>
            <a:pPr>
              <a:buFont typeface="Arial" panose="020B0604020202020204" pitchFamily="34" charset="0"/>
              <a:buChar char="•"/>
            </a:pPr>
            <a:r>
              <a:rPr lang="en-US" sz="1300" b="0" i="0">
                <a:effectLst/>
                <a:latin typeface="ivyjournal"/>
              </a:rPr>
              <a:t>Clerical service</a:t>
            </a:r>
          </a:p>
          <a:p>
            <a:pPr>
              <a:buFont typeface="Arial" panose="020B0604020202020204" pitchFamily="34" charset="0"/>
              <a:buChar char="•"/>
            </a:pPr>
            <a:r>
              <a:rPr lang="en-US" sz="1300" b="0" i="0">
                <a:effectLst/>
                <a:latin typeface="ivyjournal"/>
              </a:rPr>
              <a:t>Custodial and maintenance service</a:t>
            </a:r>
          </a:p>
          <a:p>
            <a:pPr>
              <a:buFont typeface="Arial" panose="020B0604020202020204" pitchFamily="34" charset="0"/>
              <a:buChar char="•"/>
            </a:pPr>
            <a:r>
              <a:rPr lang="en-US" sz="1300" b="0" i="0">
                <a:effectLst/>
                <a:latin typeface="ivyjournal"/>
              </a:rPr>
              <a:t>Food service</a:t>
            </a:r>
          </a:p>
          <a:p>
            <a:pPr>
              <a:buFont typeface="Arial" panose="020B0604020202020204" pitchFamily="34" charset="0"/>
              <a:buChar char="•"/>
            </a:pPr>
            <a:r>
              <a:rPr lang="en-US" sz="1300" b="0" i="0">
                <a:effectLst/>
                <a:latin typeface="ivyjournal"/>
              </a:rPr>
              <a:t>Health and student service</a:t>
            </a:r>
          </a:p>
          <a:p>
            <a:pPr>
              <a:buFont typeface="Arial" panose="020B0604020202020204" pitchFamily="34" charset="0"/>
              <a:buChar char="•"/>
            </a:pPr>
            <a:r>
              <a:rPr lang="en-US" sz="1300" b="0" i="0">
                <a:effectLst/>
                <a:latin typeface="ivyjournal"/>
              </a:rPr>
              <a:t>Paraeducators</a:t>
            </a:r>
          </a:p>
          <a:p>
            <a:pPr>
              <a:buFont typeface="Arial" panose="020B0604020202020204" pitchFamily="34" charset="0"/>
              <a:buChar char="•"/>
            </a:pPr>
            <a:r>
              <a:rPr lang="en-US" sz="1300" b="0" i="0">
                <a:effectLst/>
                <a:latin typeface="ivyjournal"/>
              </a:rPr>
              <a:t>Security service</a:t>
            </a:r>
          </a:p>
          <a:p>
            <a:pPr>
              <a:buFont typeface="Arial" panose="020B0604020202020204" pitchFamily="34" charset="0"/>
              <a:buChar char="•"/>
            </a:pPr>
            <a:r>
              <a:rPr lang="en-US" sz="1300" b="0" i="0">
                <a:effectLst/>
                <a:latin typeface="ivyjournal"/>
              </a:rPr>
              <a:t>Skilled trade</a:t>
            </a:r>
          </a:p>
          <a:p>
            <a:pPr>
              <a:buFont typeface="Arial" panose="020B0604020202020204" pitchFamily="34" charset="0"/>
              <a:buChar char="•"/>
            </a:pPr>
            <a:r>
              <a:rPr lang="en-US" sz="1300" b="0" i="0">
                <a:effectLst/>
                <a:latin typeface="ivyjournal"/>
              </a:rPr>
              <a:t>Technical service</a:t>
            </a:r>
          </a:p>
          <a:p>
            <a:pPr>
              <a:buFont typeface="Arial" panose="020B0604020202020204" pitchFamily="34" charset="0"/>
              <a:buChar char="•"/>
            </a:pPr>
            <a:r>
              <a:rPr lang="en-US" sz="1300" b="0" i="0">
                <a:effectLst/>
                <a:latin typeface="ivyjournal"/>
              </a:rPr>
              <a:t>Transportation service</a:t>
            </a:r>
          </a:p>
          <a:p>
            <a:pPr marL="0" indent="0">
              <a:buNone/>
            </a:pPr>
            <a:endParaRPr lang="en-US" sz="1300"/>
          </a:p>
        </p:txBody>
      </p:sp>
      <p:cxnSp>
        <p:nvCxnSpPr>
          <p:cNvPr id="17" name="Straight Connector 16">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8200" y="6485313"/>
            <a:ext cx="10515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305104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E1A09C-2357-3031-9BAE-60AF5EB4055B}"/>
              </a:ext>
            </a:extLst>
          </p:cNvPr>
          <p:cNvSpPr>
            <a:spLocks noGrp="1"/>
          </p:cNvSpPr>
          <p:nvPr>
            <p:ph type="title"/>
          </p:nvPr>
        </p:nvSpPr>
        <p:spPr/>
        <p:txBody>
          <a:bodyPr/>
          <a:lstStyle/>
          <a:p>
            <a:r>
              <a:rPr lang="en-US"/>
              <a:t>Potential ESPs like to be called…</a:t>
            </a:r>
          </a:p>
        </p:txBody>
      </p:sp>
      <p:sp>
        <p:nvSpPr>
          <p:cNvPr id="6" name="Text Placeholder 5">
            <a:extLst>
              <a:ext uri="{FF2B5EF4-FFF2-40B4-BE49-F238E27FC236}">
                <a16:creationId xmlns:a16="http://schemas.microsoft.com/office/drawing/2014/main" id="{7ED1A4D3-5775-2B3A-6AA5-C2B8573B95A9}"/>
              </a:ext>
            </a:extLst>
          </p:cNvPr>
          <p:cNvSpPr>
            <a:spLocks noGrp="1"/>
          </p:cNvSpPr>
          <p:nvPr>
            <p:ph type="body" idx="1"/>
          </p:nvPr>
        </p:nvSpPr>
        <p:spPr/>
        <p:txBody>
          <a:bodyPr/>
          <a:lstStyle/>
          <a:p>
            <a:pPr algn="ctr"/>
            <a:r>
              <a:rPr lang="en-US"/>
              <a:t>YES!</a:t>
            </a:r>
          </a:p>
        </p:txBody>
      </p:sp>
      <p:sp>
        <p:nvSpPr>
          <p:cNvPr id="3" name="Content Placeholder 2">
            <a:extLst>
              <a:ext uri="{FF2B5EF4-FFF2-40B4-BE49-F238E27FC236}">
                <a16:creationId xmlns:a16="http://schemas.microsoft.com/office/drawing/2014/main" id="{43202CC2-4A1A-6E70-878B-54F6AE11F73B}"/>
              </a:ext>
            </a:extLst>
          </p:cNvPr>
          <p:cNvSpPr>
            <a:spLocks noGrp="1"/>
          </p:cNvSpPr>
          <p:nvPr>
            <p:ph sz="half" idx="2"/>
          </p:nvPr>
        </p:nvSpPr>
        <p:spPr/>
        <p:txBody>
          <a:bodyPr>
            <a:normAutofit/>
          </a:bodyPr>
          <a:lstStyle/>
          <a:p>
            <a:pPr marL="0" indent="0" algn="ctr">
              <a:buNone/>
            </a:pPr>
            <a:endParaRPr lang="en-US"/>
          </a:p>
          <a:p>
            <a:pPr marL="514350" indent="-514350">
              <a:buAutoNum type="arabicPeriod"/>
            </a:pPr>
            <a:endParaRPr lang="en-US"/>
          </a:p>
          <a:p>
            <a:pPr marL="0" indent="0" algn="ctr">
              <a:buNone/>
            </a:pPr>
            <a:r>
              <a:rPr lang="en-US"/>
              <a:t>Support Staff</a:t>
            </a:r>
          </a:p>
          <a:p>
            <a:pPr marL="0" indent="0" algn="ctr">
              <a:buNone/>
            </a:pPr>
            <a:r>
              <a:rPr lang="en-US"/>
              <a:t>Classified Workers</a:t>
            </a:r>
          </a:p>
          <a:p>
            <a:pPr marL="0" indent="0">
              <a:buNone/>
            </a:pPr>
            <a:endParaRPr lang="en-US"/>
          </a:p>
        </p:txBody>
      </p:sp>
      <p:sp>
        <p:nvSpPr>
          <p:cNvPr id="7" name="Text Placeholder 6">
            <a:extLst>
              <a:ext uri="{FF2B5EF4-FFF2-40B4-BE49-F238E27FC236}">
                <a16:creationId xmlns:a16="http://schemas.microsoft.com/office/drawing/2014/main" id="{A3BF4AF6-7CC0-9868-850A-4B09AB2808C5}"/>
              </a:ext>
            </a:extLst>
          </p:cNvPr>
          <p:cNvSpPr>
            <a:spLocks noGrp="1"/>
          </p:cNvSpPr>
          <p:nvPr>
            <p:ph type="body" sz="quarter" idx="3"/>
          </p:nvPr>
        </p:nvSpPr>
        <p:spPr/>
        <p:txBody>
          <a:bodyPr/>
          <a:lstStyle/>
          <a:p>
            <a:pPr algn="ctr"/>
            <a:r>
              <a:rPr lang="en-US"/>
              <a:t>NO!</a:t>
            </a:r>
          </a:p>
        </p:txBody>
      </p:sp>
      <p:sp>
        <p:nvSpPr>
          <p:cNvPr id="4" name="Content Placeholder 3">
            <a:extLst>
              <a:ext uri="{FF2B5EF4-FFF2-40B4-BE49-F238E27FC236}">
                <a16:creationId xmlns:a16="http://schemas.microsoft.com/office/drawing/2014/main" id="{BE867B83-5CDB-4F06-D479-348E3ABE9E37}"/>
              </a:ext>
            </a:extLst>
          </p:cNvPr>
          <p:cNvSpPr>
            <a:spLocks noGrp="1"/>
          </p:cNvSpPr>
          <p:nvPr>
            <p:ph sz="quarter" idx="4"/>
          </p:nvPr>
        </p:nvSpPr>
        <p:spPr/>
        <p:txBody>
          <a:bodyPr/>
          <a:lstStyle/>
          <a:p>
            <a:pPr marL="0" indent="0" algn="ctr">
              <a:buNone/>
            </a:pPr>
            <a:endParaRPr lang="en-US"/>
          </a:p>
          <a:p>
            <a:pPr marL="0" indent="0">
              <a:buNone/>
            </a:pPr>
            <a:endParaRPr lang="en-US"/>
          </a:p>
          <a:p>
            <a:pPr marL="0" indent="0" algn="ctr">
              <a:buNone/>
            </a:pPr>
            <a:r>
              <a:rPr lang="en-US"/>
              <a:t>ESP</a:t>
            </a:r>
          </a:p>
          <a:p>
            <a:pPr marL="0" indent="0" algn="ctr">
              <a:buNone/>
            </a:pPr>
            <a:r>
              <a:rPr lang="en-US"/>
              <a:t>Educator</a:t>
            </a:r>
          </a:p>
          <a:p>
            <a:pPr marL="0" indent="0">
              <a:buNone/>
            </a:pPr>
            <a:endParaRPr lang="en-US"/>
          </a:p>
        </p:txBody>
      </p:sp>
      <p:sp>
        <p:nvSpPr>
          <p:cNvPr id="5" name="TextBox 4">
            <a:extLst>
              <a:ext uri="{FF2B5EF4-FFF2-40B4-BE49-F238E27FC236}">
                <a16:creationId xmlns:a16="http://schemas.microsoft.com/office/drawing/2014/main" id="{83646704-AE13-E1D6-96B6-3A8833E54A22}"/>
              </a:ext>
            </a:extLst>
          </p:cNvPr>
          <p:cNvSpPr txBox="1"/>
          <p:nvPr/>
        </p:nvSpPr>
        <p:spPr>
          <a:xfrm>
            <a:off x="3016959" y="5908100"/>
            <a:ext cx="6005683" cy="584775"/>
          </a:xfrm>
          <a:prstGeom prst="rect">
            <a:avLst/>
          </a:prstGeom>
          <a:noFill/>
        </p:spPr>
        <p:txBody>
          <a:bodyPr wrap="none" rtlCol="0">
            <a:spAutoFit/>
          </a:bodyPr>
          <a:lstStyle/>
          <a:p>
            <a:pPr algn="ctr"/>
            <a:r>
              <a:rPr lang="en-US" sz="3200"/>
              <a:t>And job titles are always preferred.</a:t>
            </a:r>
          </a:p>
        </p:txBody>
      </p:sp>
      <p:sp>
        <p:nvSpPr>
          <p:cNvPr id="8" name="Arrow: Up 7">
            <a:extLst>
              <a:ext uri="{FF2B5EF4-FFF2-40B4-BE49-F238E27FC236}">
                <a16:creationId xmlns:a16="http://schemas.microsoft.com/office/drawing/2014/main" id="{C8D96F2D-AA25-08D2-7037-2AF8EAC7F888}"/>
              </a:ext>
            </a:extLst>
          </p:cNvPr>
          <p:cNvSpPr/>
          <p:nvPr/>
        </p:nvSpPr>
        <p:spPr>
          <a:xfrm rot="17822940">
            <a:off x="4817231" y="4387514"/>
            <a:ext cx="512274" cy="978408"/>
          </a:xfrm>
          <a:prstGeom prst="upArrow">
            <a:avLst>
              <a:gd name="adj1" fmla="val 17050"/>
              <a:gd name="adj2" fmla="val 50000"/>
            </a:avLst>
          </a:prstGeom>
          <a:solidFill>
            <a:srgbClr val="00B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Arrow: Up 8">
            <a:extLst>
              <a:ext uri="{FF2B5EF4-FFF2-40B4-BE49-F238E27FC236}">
                <a16:creationId xmlns:a16="http://schemas.microsoft.com/office/drawing/2014/main" id="{AC3C30B6-DE1B-4DA6-7A72-F2E8EC7D54C6}"/>
              </a:ext>
            </a:extLst>
          </p:cNvPr>
          <p:cNvSpPr/>
          <p:nvPr/>
        </p:nvSpPr>
        <p:spPr>
          <a:xfrm rot="3974826">
            <a:off x="1323184" y="4371239"/>
            <a:ext cx="512274" cy="978408"/>
          </a:xfrm>
          <a:prstGeom prst="upArrow">
            <a:avLst>
              <a:gd name="adj1" fmla="val 17050"/>
              <a:gd name="adj2" fmla="val 50000"/>
            </a:avLst>
          </a:prstGeom>
          <a:solidFill>
            <a:srgbClr val="00B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Arrow: Up 9">
            <a:extLst>
              <a:ext uri="{FF2B5EF4-FFF2-40B4-BE49-F238E27FC236}">
                <a16:creationId xmlns:a16="http://schemas.microsoft.com/office/drawing/2014/main" id="{2AF535B2-EF4F-854F-1FBB-A4B7C10EE49D}"/>
              </a:ext>
            </a:extLst>
          </p:cNvPr>
          <p:cNvSpPr/>
          <p:nvPr/>
        </p:nvSpPr>
        <p:spPr>
          <a:xfrm rot="14216682">
            <a:off x="4729285" y="2895134"/>
            <a:ext cx="512274" cy="978408"/>
          </a:xfrm>
          <a:prstGeom prst="upArrow">
            <a:avLst>
              <a:gd name="adj1" fmla="val 17050"/>
              <a:gd name="adj2" fmla="val 50000"/>
            </a:avLst>
          </a:prstGeom>
          <a:solidFill>
            <a:srgbClr val="00B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Arrow: Up 10">
            <a:extLst>
              <a:ext uri="{FF2B5EF4-FFF2-40B4-BE49-F238E27FC236}">
                <a16:creationId xmlns:a16="http://schemas.microsoft.com/office/drawing/2014/main" id="{A817ADD5-4865-5DCB-9E3C-407E12BB8B1E}"/>
              </a:ext>
            </a:extLst>
          </p:cNvPr>
          <p:cNvSpPr/>
          <p:nvPr/>
        </p:nvSpPr>
        <p:spPr>
          <a:xfrm rot="6750303">
            <a:off x="1613116" y="3055395"/>
            <a:ext cx="512274" cy="978408"/>
          </a:xfrm>
          <a:prstGeom prst="upArrow">
            <a:avLst>
              <a:gd name="adj1" fmla="val 17050"/>
              <a:gd name="adj2" fmla="val 50000"/>
            </a:avLst>
          </a:prstGeom>
          <a:solidFill>
            <a:srgbClr val="00B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184177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DBF61EA3-B236-439E-9C0B-340980D56B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a:extLst>
              <a:ext uri="{FF2B5EF4-FFF2-40B4-BE49-F238E27FC236}">
                <a16:creationId xmlns:a16="http://schemas.microsoft.com/office/drawing/2014/main" id="{38D4B8AB-C336-3BA4-C4C0-2B5905BEDD10}"/>
              </a:ext>
            </a:extLst>
          </p:cNvPr>
          <p:cNvSpPr>
            <a:spLocks noGrp="1"/>
          </p:cNvSpPr>
          <p:nvPr>
            <p:ph type="title"/>
          </p:nvPr>
        </p:nvSpPr>
        <p:spPr>
          <a:xfrm>
            <a:off x="808638" y="386930"/>
            <a:ext cx="9236700" cy="1188950"/>
          </a:xfrm>
        </p:spPr>
        <p:txBody>
          <a:bodyPr anchor="b">
            <a:normAutofit/>
          </a:bodyPr>
          <a:lstStyle/>
          <a:p>
            <a:r>
              <a:rPr lang="en-US" sz="5400"/>
              <a:t>ESPs are concerned about…</a:t>
            </a:r>
          </a:p>
        </p:txBody>
      </p:sp>
      <p:grpSp>
        <p:nvGrpSpPr>
          <p:cNvPr id="13" name="Group 12">
            <a:extLst>
              <a:ext uri="{FF2B5EF4-FFF2-40B4-BE49-F238E27FC236}">
                <a16:creationId xmlns:a16="http://schemas.microsoft.com/office/drawing/2014/main" id="{28FAF094-D087-493F-8DF9-A486C2D6BBA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 y="1998368"/>
            <a:ext cx="11695083" cy="782176"/>
            <a:chOff x="-2" y="1998368"/>
            <a:chExt cx="11695083" cy="782176"/>
          </a:xfrm>
        </p:grpSpPr>
        <p:sp>
          <p:nvSpPr>
            <p:cNvPr id="14" name="Rectangle 13">
              <a:extLst>
                <a:ext uri="{FF2B5EF4-FFF2-40B4-BE49-F238E27FC236}">
                  <a16:creationId xmlns:a16="http://schemas.microsoft.com/office/drawing/2014/main" id="{8D7C88D8-5509-4514-925A-9CE148E5CB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7275593D-F75E-4426-AE3E-2CDEFD228D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7" name="Rectangle 16">
            <a:extLst>
              <a:ext uri="{FF2B5EF4-FFF2-40B4-BE49-F238E27FC236}">
                <a16:creationId xmlns:a16="http://schemas.microsoft.com/office/drawing/2014/main" id="{E659831F-0D9A-4C63-9EBB-8435B85A4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11383362" cy="4147845"/>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Content Placeholder 5">
            <a:extLst>
              <a:ext uri="{FF2B5EF4-FFF2-40B4-BE49-F238E27FC236}">
                <a16:creationId xmlns:a16="http://schemas.microsoft.com/office/drawing/2014/main" id="{C8232774-E43D-3CC4-A602-EE663A40345E}"/>
              </a:ext>
            </a:extLst>
          </p:cNvPr>
          <p:cNvSpPr>
            <a:spLocks noGrp="1"/>
          </p:cNvSpPr>
          <p:nvPr>
            <p:ph idx="1"/>
          </p:nvPr>
        </p:nvSpPr>
        <p:spPr>
          <a:xfrm>
            <a:off x="793660" y="2599509"/>
            <a:ext cx="10143668" cy="3435531"/>
          </a:xfrm>
        </p:spPr>
        <p:txBody>
          <a:bodyPr anchor="ctr">
            <a:normAutofit/>
          </a:bodyPr>
          <a:lstStyle/>
          <a:p>
            <a:r>
              <a:rPr lang="en-US" sz="2400"/>
              <a:t>Wages (and consequently dues)</a:t>
            </a:r>
          </a:p>
          <a:p>
            <a:r>
              <a:rPr lang="en-US" sz="2400"/>
              <a:t>Benefits</a:t>
            </a:r>
          </a:p>
          <a:p>
            <a:r>
              <a:rPr lang="en-US" sz="2400"/>
              <a:t>Workplace Protections</a:t>
            </a:r>
          </a:p>
          <a:p>
            <a:pPr marL="0" indent="0">
              <a:buNone/>
            </a:pPr>
            <a:endParaRPr lang="en-US" sz="2400"/>
          </a:p>
          <a:p>
            <a:pPr marL="0" indent="0">
              <a:buNone/>
            </a:pPr>
            <a:r>
              <a:rPr lang="en-US" sz="2400"/>
              <a:t>(Safety has become a concern since the study was completed.)</a:t>
            </a:r>
          </a:p>
        </p:txBody>
      </p:sp>
    </p:spTree>
    <p:extLst>
      <p:ext uri="{BB962C8B-B14F-4D97-AF65-F5344CB8AC3E}">
        <p14:creationId xmlns:p14="http://schemas.microsoft.com/office/powerpoint/2010/main" val="19051948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DBF61EA3-B236-439E-9C0B-340980D56B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a:extLst>
              <a:ext uri="{FF2B5EF4-FFF2-40B4-BE49-F238E27FC236}">
                <a16:creationId xmlns:a16="http://schemas.microsoft.com/office/drawing/2014/main" id="{975D61C9-0D15-E4D3-50ED-4D54BAFCB739}"/>
              </a:ext>
            </a:extLst>
          </p:cNvPr>
          <p:cNvSpPr>
            <a:spLocks noGrp="1"/>
          </p:cNvSpPr>
          <p:nvPr>
            <p:ph type="title"/>
          </p:nvPr>
        </p:nvSpPr>
        <p:spPr>
          <a:xfrm>
            <a:off x="808638" y="386930"/>
            <a:ext cx="9236700" cy="1188950"/>
          </a:xfrm>
        </p:spPr>
        <p:txBody>
          <a:bodyPr anchor="b">
            <a:normAutofit/>
          </a:bodyPr>
          <a:lstStyle/>
          <a:p>
            <a:r>
              <a:rPr lang="en-US" sz="4200"/>
              <a:t>Potential ESP members need to know…</a:t>
            </a:r>
          </a:p>
        </p:txBody>
      </p:sp>
      <p:grpSp>
        <p:nvGrpSpPr>
          <p:cNvPr id="13" name="Group 12">
            <a:extLst>
              <a:ext uri="{FF2B5EF4-FFF2-40B4-BE49-F238E27FC236}">
                <a16:creationId xmlns:a16="http://schemas.microsoft.com/office/drawing/2014/main" id="{28FAF094-D087-493F-8DF9-A486C2D6BBA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 y="1998368"/>
            <a:ext cx="11695083" cy="782176"/>
            <a:chOff x="-2" y="1998368"/>
            <a:chExt cx="11695083" cy="782176"/>
          </a:xfrm>
        </p:grpSpPr>
        <p:sp>
          <p:nvSpPr>
            <p:cNvPr id="14" name="Rectangle 13">
              <a:extLst>
                <a:ext uri="{FF2B5EF4-FFF2-40B4-BE49-F238E27FC236}">
                  <a16:creationId xmlns:a16="http://schemas.microsoft.com/office/drawing/2014/main" id="{8D7C88D8-5509-4514-925A-9CE148E5CB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7275593D-F75E-4426-AE3E-2CDEFD228D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7" name="Rectangle 16">
            <a:extLst>
              <a:ext uri="{FF2B5EF4-FFF2-40B4-BE49-F238E27FC236}">
                <a16:creationId xmlns:a16="http://schemas.microsoft.com/office/drawing/2014/main" id="{E659831F-0D9A-4C63-9EBB-8435B85A4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11383362" cy="4147845"/>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Content Placeholder 5">
            <a:extLst>
              <a:ext uri="{FF2B5EF4-FFF2-40B4-BE49-F238E27FC236}">
                <a16:creationId xmlns:a16="http://schemas.microsoft.com/office/drawing/2014/main" id="{AF1A872A-972E-913C-613D-02A2B9A9A678}"/>
              </a:ext>
            </a:extLst>
          </p:cNvPr>
          <p:cNvSpPr>
            <a:spLocks noGrp="1"/>
          </p:cNvSpPr>
          <p:nvPr>
            <p:ph idx="1"/>
          </p:nvPr>
        </p:nvSpPr>
        <p:spPr>
          <a:xfrm>
            <a:off x="793660" y="2599509"/>
            <a:ext cx="10143668" cy="3435531"/>
          </a:xfrm>
        </p:spPr>
        <p:txBody>
          <a:bodyPr anchor="ctr">
            <a:normAutofit/>
          </a:bodyPr>
          <a:lstStyle/>
          <a:p>
            <a:r>
              <a:rPr lang="en-US" sz="2400"/>
              <a:t>That Unions are legal in bargaining and non-bargaining states.</a:t>
            </a:r>
          </a:p>
          <a:p>
            <a:r>
              <a:rPr lang="en-US" sz="2400"/>
              <a:t>That they are eligible to become members of their local Union.</a:t>
            </a:r>
          </a:p>
          <a:p>
            <a:r>
              <a:rPr lang="en-US" sz="2400"/>
              <a:t>That Unions do more than solve problems.</a:t>
            </a:r>
          </a:p>
          <a:p>
            <a:r>
              <a:rPr lang="en-US" sz="2400"/>
              <a:t>That Unions do not have to be combative or aggressive.</a:t>
            </a:r>
          </a:p>
          <a:p>
            <a:r>
              <a:rPr lang="en-US" sz="2400"/>
              <a:t>That Unions work with members of both political parties to advocate for their members.</a:t>
            </a:r>
          </a:p>
          <a:p>
            <a:endParaRPr lang="en-US" sz="2400"/>
          </a:p>
          <a:p>
            <a:endParaRPr lang="en-US" sz="2400"/>
          </a:p>
        </p:txBody>
      </p:sp>
    </p:spTree>
    <p:extLst>
      <p:ext uri="{BB962C8B-B14F-4D97-AF65-F5344CB8AC3E}">
        <p14:creationId xmlns:p14="http://schemas.microsoft.com/office/powerpoint/2010/main" val="21370718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BF61EA3-B236-439E-9C0B-340980D56B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CAE0CBC-3E2F-5415-8919-261E8C74B5DE}"/>
              </a:ext>
            </a:extLst>
          </p:cNvPr>
          <p:cNvSpPr>
            <a:spLocks noGrp="1"/>
          </p:cNvSpPr>
          <p:nvPr>
            <p:ph type="title"/>
          </p:nvPr>
        </p:nvSpPr>
        <p:spPr>
          <a:xfrm>
            <a:off x="808638" y="386930"/>
            <a:ext cx="9236700" cy="1188950"/>
          </a:xfrm>
        </p:spPr>
        <p:txBody>
          <a:bodyPr anchor="b">
            <a:normAutofit/>
          </a:bodyPr>
          <a:lstStyle/>
          <a:p>
            <a:r>
              <a:rPr lang="en-US" sz="4200"/>
              <a:t>The Importance of Talking about "Wins" </a:t>
            </a:r>
          </a:p>
        </p:txBody>
      </p:sp>
      <p:grpSp>
        <p:nvGrpSpPr>
          <p:cNvPr id="10" name="Group 9">
            <a:extLst>
              <a:ext uri="{FF2B5EF4-FFF2-40B4-BE49-F238E27FC236}">
                <a16:creationId xmlns:a16="http://schemas.microsoft.com/office/drawing/2014/main" id="{28FAF094-D087-493F-8DF9-A486C2D6BBA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 y="1998368"/>
            <a:ext cx="11695083" cy="782176"/>
            <a:chOff x="-2" y="1998368"/>
            <a:chExt cx="11695083" cy="782176"/>
          </a:xfrm>
        </p:grpSpPr>
        <p:sp>
          <p:nvSpPr>
            <p:cNvPr id="11" name="Rectangle 10">
              <a:extLst>
                <a:ext uri="{FF2B5EF4-FFF2-40B4-BE49-F238E27FC236}">
                  <a16:creationId xmlns:a16="http://schemas.microsoft.com/office/drawing/2014/main" id="{8D7C88D8-5509-4514-925A-9CE148E5CB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275593D-F75E-4426-AE3E-2CDEFD228D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4" name="Rectangle 13">
            <a:extLst>
              <a:ext uri="{FF2B5EF4-FFF2-40B4-BE49-F238E27FC236}">
                <a16:creationId xmlns:a16="http://schemas.microsoft.com/office/drawing/2014/main" id="{E659831F-0D9A-4C63-9EBB-8435B85A4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11383362" cy="4147845"/>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4071AECB-8792-668E-B604-A8D713A9F119}"/>
              </a:ext>
            </a:extLst>
          </p:cNvPr>
          <p:cNvSpPr>
            <a:spLocks noGrp="1"/>
          </p:cNvSpPr>
          <p:nvPr>
            <p:ph idx="1"/>
          </p:nvPr>
        </p:nvSpPr>
        <p:spPr>
          <a:xfrm>
            <a:off x="793660" y="2599509"/>
            <a:ext cx="10143668" cy="3435531"/>
          </a:xfrm>
        </p:spPr>
        <p:txBody>
          <a:bodyPr vert="horz" lIns="91440" tIns="45720" rIns="91440" bIns="45720" rtlCol="0" anchor="ctr">
            <a:normAutofit/>
          </a:bodyPr>
          <a:lstStyle/>
          <a:p>
            <a:endParaRPr lang="en-US" sz="2400">
              <a:ea typeface="Calibri" panose="020F0502020204030204"/>
              <a:cs typeface="Calibri" panose="020F0502020204030204"/>
            </a:endParaRPr>
          </a:p>
          <a:p>
            <a:pPr marL="0" indent="0">
              <a:buNone/>
            </a:pPr>
            <a:r>
              <a:rPr lang="en-US" sz="2400">
                <a:ea typeface="+mn-lt"/>
                <a:cs typeface="+mn-lt"/>
              </a:rPr>
              <a:t>Higher salaries/benefits are at the core of our value proposition. Just short of that... Point to day-to-day wins, as a way of proving the union’s ability to deliver results.</a:t>
            </a:r>
            <a:endParaRPr lang="en-US" sz="2400">
              <a:ea typeface="Calibri" panose="020F0502020204030204"/>
              <a:cs typeface="Calibri" panose="020F0502020204030204"/>
            </a:endParaRPr>
          </a:p>
          <a:p>
            <a:endParaRPr lang="en-US" sz="2400">
              <a:ea typeface="Calibri" panose="020F0502020204030204"/>
              <a:cs typeface="Calibri" panose="020F0502020204030204"/>
            </a:endParaRPr>
          </a:p>
          <a:p>
            <a:pPr marL="0" indent="0">
              <a:buNone/>
            </a:pPr>
            <a:endParaRPr lang="en-US" sz="2400">
              <a:ea typeface="Calibri" panose="020F0502020204030204"/>
              <a:cs typeface="Calibri" panose="020F0502020204030204"/>
            </a:endParaRPr>
          </a:p>
        </p:txBody>
      </p:sp>
    </p:spTree>
    <p:extLst>
      <p:ext uri="{BB962C8B-B14F-4D97-AF65-F5344CB8AC3E}">
        <p14:creationId xmlns:p14="http://schemas.microsoft.com/office/powerpoint/2010/main" val="16566574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BF61EA3-B236-439E-9C0B-340980D56B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A1C7A7E-3D04-C0E0-7506-74372298BD1D}"/>
              </a:ext>
            </a:extLst>
          </p:cNvPr>
          <p:cNvSpPr>
            <a:spLocks noGrp="1"/>
          </p:cNvSpPr>
          <p:nvPr>
            <p:ph type="title"/>
          </p:nvPr>
        </p:nvSpPr>
        <p:spPr>
          <a:xfrm>
            <a:off x="808638" y="386930"/>
            <a:ext cx="9236700" cy="1188950"/>
          </a:xfrm>
        </p:spPr>
        <p:txBody>
          <a:bodyPr anchor="b">
            <a:normAutofit/>
          </a:bodyPr>
          <a:lstStyle/>
          <a:p>
            <a:r>
              <a:rPr lang="en-US" sz="5400"/>
              <a:t>Barriers to ESP Membership</a:t>
            </a:r>
          </a:p>
        </p:txBody>
      </p:sp>
      <p:grpSp>
        <p:nvGrpSpPr>
          <p:cNvPr id="10" name="Group 9">
            <a:extLst>
              <a:ext uri="{FF2B5EF4-FFF2-40B4-BE49-F238E27FC236}">
                <a16:creationId xmlns:a16="http://schemas.microsoft.com/office/drawing/2014/main" id="{28FAF094-D087-493F-8DF9-A486C2D6BBA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 y="1998368"/>
            <a:ext cx="11695083" cy="782176"/>
            <a:chOff x="-2" y="1998368"/>
            <a:chExt cx="11695083" cy="782176"/>
          </a:xfrm>
        </p:grpSpPr>
        <p:sp>
          <p:nvSpPr>
            <p:cNvPr id="11" name="Rectangle 10">
              <a:extLst>
                <a:ext uri="{FF2B5EF4-FFF2-40B4-BE49-F238E27FC236}">
                  <a16:creationId xmlns:a16="http://schemas.microsoft.com/office/drawing/2014/main" id="{8D7C88D8-5509-4514-925A-9CE148E5CB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275593D-F75E-4426-AE3E-2CDEFD228D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4" name="Rectangle 13">
            <a:extLst>
              <a:ext uri="{FF2B5EF4-FFF2-40B4-BE49-F238E27FC236}">
                <a16:creationId xmlns:a16="http://schemas.microsoft.com/office/drawing/2014/main" id="{E659831F-0D9A-4C63-9EBB-8435B85A4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11383362" cy="4147845"/>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6B111D37-4453-F67E-BEBA-B116D06F58D9}"/>
              </a:ext>
            </a:extLst>
          </p:cNvPr>
          <p:cNvSpPr>
            <a:spLocks noGrp="1"/>
          </p:cNvSpPr>
          <p:nvPr>
            <p:ph idx="1"/>
          </p:nvPr>
        </p:nvSpPr>
        <p:spPr>
          <a:xfrm>
            <a:off x="793660" y="2599509"/>
            <a:ext cx="10143668" cy="3435531"/>
          </a:xfrm>
        </p:spPr>
        <p:txBody>
          <a:bodyPr anchor="ctr">
            <a:normAutofit/>
          </a:bodyPr>
          <a:lstStyle/>
          <a:p>
            <a:r>
              <a:rPr lang="en-US" sz="3600"/>
              <a:t>Dues</a:t>
            </a:r>
          </a:p>
          <a:p>
            <a:r>
              <a:rPr lang="en-US" sz="3600"/>
              <a:t>Perception that the Union only serves the teachers</a:t>
            </a:r>
          </a:p>
        </p:txBody>
      </p:sp>
    </p:spTree>
    <p:extLst>
      <p:ext uri="{BB962C8B-B14F-4D97-AF65-F5344CB8AC3E}">
        <p14:creationId xmlns:p14="http://schemas.microsoft.com/office/powerpoint/2010/main" val="31642711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BF61EA3-B236-439E-9C0B-340980D56B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3FD1AF2-895B-CA5C-7747-372731C229B1}"/>
              </a:ext>
            </a:extLst>
          </p:cNvPr>
          <p:cNvSpPr>
            <a:spLocks noGrp="1"/>
          </p:cNvSpPr>
          <p:nvPr>
            <p:ph type="title"/>
          </p:nvPr>
        </p:nvSpPr>
        <p:spPr>
          <a:xfrm>
            <a:off x="808638" y="386930"/>
            <a:ext cx="9236700" cy="1188950"/>
          </a:xfrm>
        </p:spPr>
        <p:txBody>
          <a:bodyPr anchor="b">
            <a:normAutofit/>
          </a:bodyPr>
          <a:lstStyle/>
          <a:p>
            <a:r>
              <a:rPr lang="en-US" sz="4200"/>
              <a:t>Regarding NEA: ESPs don’t always know…</a:t>
            </a:r>
          </a:p>
        </p:txBody>
      </p:sp>
      <p:grpSp>
        <p:nvGrpSpPr>
          <p:cNvPr id="10" name="Group 9">
            <a:extLst>
              <a:ext uri="{FF2B5EF4-FFF2-40B4-BE49-F238E27FC236}">
                <a16:creationId xmlns:a16="http://schemas.microsoft.com/office/drawing/2014/main" id="{28FAF094-D087-493F-8DF9-A486C2D6BBA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 y="1998368"/>
            <a:ext cx="11695083" cy="782176"/>
            <a:chOff x="-2" y="1998368"/>
            <a:chExt cx="11695083" cy="782176"/>
          </a:xfrm>
        </p:grpSpPr>
        <p:sp>
          <p:nvSpPr>
            <p:cNvPr id="11" name="Rectangle 10">
              <a:extLst>
                <a:ext uri="{FF2B5EF4-FFF2-40B4-BE49-F238E27FC236}">
                  <a16:creationId xmlns:a16="http://schemas.microsoft.com/office/drawing/2014/main" id="{8D7C88D8-5509-4514-925A-9CE148E5CB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275593D-F75E-4426-AE3E-2CDEFD228D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4" name="Rectangle 13">
            <a:extLst>
              <a:ext uri="{FF2B5EF4-FFF2-40B4-BE49-F238E27FC236}">
                <a16:creationId xmlns:a16="http://schemas.microsoft.com/office/drawing/2014/main" id="{E659831F-0D9A-4C63-9EBB-8435B85A4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11383362" cy="4147845"/>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8D8A7FF1-153C-2752-5506-869DB7C2758F}"/>
              </a:ext>
            </a:extLst>
          </p:cNvPr>
          <p:cNvSpPr>
            <a:spLocks noGrp="1"/>
          </p:cNvSpPr>
          <p:nvPr>
            <p:ph idx="1"/>
          </p:nvPr>
        </p:nvSpPr>
        <p:spPr>
          <a:xfrm>
            <a:off x="793660" y="2599509"/>
            <a:ext cx="10143668" cy="3435531"/>
          </a:xfrm>
        </p:spPr>
        <p:txBody>
          <a:bodyPr anchor="ctr">
            <a:normAutofit/>
          </a:bodyPr>
          <a:lstStyle/>
          <a:p>
            <a:r>
              <a:rPr lang="en-US" sz="2400"/>
              <a:t>That NEA and its affiliates are unions.</a:t>
            </a:r>
          </a:p>
          <a:p>
            <a:r>
              <a:rPr lang="en-US" sz="2400"/>
              <a:t>That NEA membership is not limited to teachers.</a:t>
            </a:r>
          </a:p>
          <a:p>
            <a:r>
              <a:rPr lang="en-US" sz="2400"/>
              <a:t>That NEA offers more than liability insurance to its members.</a:t>
            </a:r>
          </a:p>
          <a:p>
            <a:endParaRPr lang="en-US" sz="2400"/>
          </a:p>
        </p:txBody>
      </p:sp>
    </p:spTree>
    <p:extLst>
      <p:ext uri="{BB962C8B-B14F-4D97-AF65-F5344CB8AC3E}">
        <p14:creationId xmlns:p14="http://schemas.microsoft.com/office/powerpoint/2010/main" val="11297848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B9AA7C6-5E5A-498E-A6DF-A943376E09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83EAB11A-76F7-48F4-9B4F-5BFDF4BF967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4300" y="2385102"/>
            <a:ext cx="574091" cy="2087796"/>
            <a:chOff x="209668" y="2857422"/>
            <a:chExt cx="463662" cy="2087796"/>
          </a:xfrm>
        </p:grpSpPr>
        <p:sp>
          <p:nvSpPr>
            <p:cNvPr id="11" name="Rectangle 10">
              <a:extLst>
                <a:ext uri="{FF2B5EF4-FFF2-40B4-BE49-F238E27FC236}">
                  <a16:creationId xmlns:a16="http://schemas.microsoft.com/office/drawing/2014/main" id="{74D4C416-D5F4-4F6F-A6F1-87A21CD4FC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423947" y="2857422"/>
              <a:ext cx="249383" cy="208779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Connector 11">
              <a:extLst>
                <a:ext uri="{FF2B5EF4-FFF2-40B4-BE49-F238E27FC236}">
                  <a16:creationId xmlns:a16="http://schemas.microsoft.com/office/drawing/2014/main" id="{C6AC1C30-21C6-4BF6-93EE-B211D7A8501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flipH="1">
              <a:off x="209668" y="2857423"/>
              <a:ext cx="1" cy="2087795"/>
            </a:xfrm>
            <a:prstGeom prst="line">
              <a:avLst/>
            </a:prstGeom>
            <a:ln w="177800">
              <a:solidFill>
                <a:schemeClr val="accent4"/>
              </a:solidFill>
            </a:ln>
          </p:spPr>
          <p:style>
            <a:lnRef idx="1">
              <a:schemeClr val="accent1"/>
            </a:lnRef>
            <a:fillRef idx="0">
              <a:schemeClr val="accent1"/>
            </a:fillRef>
            <a:effectRef idx="0">
              <a:schemeClr val="accent1"/>
            </a:effectRef>
            <a:fontRef idx="minor">
              <a:schemeClr val="tx1"/>
            </a:fontRef>
          </p:style>
        </p:cxnSp>
      </p:grpSp>
      <p:sp>
        <p:nvSpPr>
          <p:cNvPr id="14" name="Rectangle 13">
            <a:extLst>
              <a:ext uri="{FF2B5EF4-FFF2-40B4-BE49-F238E27FC236}">
                <a16:creationId xmlns:a16="http://schemas.microsoft.com/office/drawing/2014/main" id="{81E140AE-0ABF-47C8-BF32-7D2F0CF2BA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CBC4F608-B4B8-48C3-9572-C0F061B1CD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9528" y="631767"/>
            <a:ext cx="11111729" cy="5752404"/>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6B5A8F9-0DB5-9CCA-A8E9-1DB324B58E9C}"/>
              </a:ext>
            </a:extLst>
          </p:cNvPr>
          <p:cNvSpPr>
            <a:spLocks noGrp="1"/>
          </p:cNvSpPr>
          <p:nvPr>
            <p:ph type="title"/>
          </p:nvPr>
        </p:nvSpPr>
        <p:spPr>
          <a:xfrm>
            <a:off x="1153618" y="1239927"/>
            <a:ext cx="4008586" cy="4680583"/>
          </a:xfrm>
        </p:spPr>
        <p:txBody>
          <a:bodyPr anchor="ctr">
            <a:normAutofit/>
          </a:bodyPr>
          <a:lstStyle/>
          <a:p>
            <a:r>
              <a:rPr lang="en-US" sz="5200"/>
              <a:t>When recruiting potential ESP members…</a:t>
            </a:r>
          </a:p>
        </p:txBody>
      </p:sp>
      <p:sp>
        <p:nvSpPr>
          <p:cNvPr id="3" name="Content Placeholder 2">
            <a:extLst>
              <a:ext uri="{FF2B5EF4-FFF2-40B4-BE49-F238E27FC236}">
                <a16:creationId xmlns:a16="http://schemas.microsoft.com/office/drawing/2014/main" id="{21012393-7568-044F-ADDC-5C6B1771BBA2}"/>
              </a:ext>
            </a:extLst>
          </p:cNvPr>
          <p:cNvSpPr>
            <a:spLocks noGrp="1"/>
          </p:cNvSpPr>
          <p:nvPr>
            <p:ph idx="1"/>
          </p:nvPr>
        </p:nvSpPr>
        <p:spPr>
          <a:xfrm>
            <a:off x="6291923" y="1239927"/>
            <a:ext cx="4971824" cy="4680583"/>
          </a:xfrm>
        </p:spPr>
        <p:txBody>
          <a:bodyPr anchor="ctr">
            <a:normAutofit/>
          </a:bodyPr>
          <a:lstStyle/>
          <a:p>
            <a:r>
              <a:rPr lang="en-US" sz="2000"/>
              <a:t>Recognize that many ESPs have never been asked to join their Union.</a:t>
            </a:r>
          </a:p>
          <a:p>
            <a:r>
              <a:rPr lang="en-US" sz="2000"/>
              <a:t>Transformational approaches highlighting real wins that improve lives work better than transactional approaches.</a:t>
            </a:r>
          </a:p>
          <a:p>
            <a:r>
              <a:rPr lang="en-US" sz="2000"/>
              <a:t>Amicable and hopeful approaches work better than confrontational and fear-based approaches.</a:t>
            </a:r>
          </a:p>
          <a:p>
            <a:r>
              <a:rPr lang="en-US" sz="2000"/>
              <a:t>Focus on local and state Unions when recruiting members.</a:t>
            </a:r>
          </a:p>
          <a:p>
            <a:r>
              <a:rPr lang="en-US" sz="2000"/>
              <a:t>Include students in the conversation.</a:t>
            </a:r>
          </a:p>
        </p:txBody>
      </p:sp>
    </p:spTree>
    <p:extLst>
      <p:ext uri="{BB962C8B-B14F-4D97-AF65-F5344CB8AC3E}">
        <p14:creationId xmlns:p14="http://schemas.microsoft.com/office/powerpoint/2010/main" val="2186613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BA79A7CF-01AF-4178-9369-94E0C90EB0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430CB50-343B-B6FB-F94F-A5A0657FC18B}"/>
              </a:ext>
            </a:extLst>
          </p:cNvPr>
          <p:cNvSpPr>
            <a:spLocks noGrp="1"/>
          </p:cNvSpPr>
          <p:nvPr>
            <p:ph type="ctrTitle"/>
          </p:nvPr>
        </p:nvSpPr>
        <p:spPr>
          <a:xfrm>
            <a:off x="9267909" y="2023110"/>
            <a:ext cx="2469624" cy="2846070"/>
          </a:xfrm>
        </p:spPr>
        <p:txBody>
          <a:bodyPr anchor="ctr">
            <a:normAutofit/>
          </a:bodyPr>
          <a:lstStyle/>
          <a:p>
            <a:pPr algn="l"/>
            <a:r>
              <a:rPr lang="en-US" sz="2300"/>
              <a:t>How Do We Meaningfully Show Our ESP Members and Potential ESP Members that our Union is for Them?</a:t>
            </a:r>
          </a:p>
        </p:txBody>
      </p:sp>
      <p:sp>
        <p:nvSpPr>
          <p:cNvPr id="4" name="Subtitle 3">
            <a:extLst>
              <a:ext uri="{FF2B5EF4-FFF2-40B4-BE49-F238E27FC236}">
                <a16:creationId xmlns:a16="http://schemas.microsoft.com/office/drawing/2014/main" id="{8FFCAB96-06EA-E25B-A462-34F8AB300474}"/>
              </a:ext>
            </a:extLst>
          </p:cNvPr>
          <p:cNvSpPr>
            <a:spLocks noGrp="1"/>
          </p:cNvSpPr>
          <p:nvPr>
            <p:ph type="subTitle" idx="1"/>
          </p:nvPr>
        </p:nvSpPr>
        <p:spPr>
          <a:xfrm>
            <a:off x="9267908" y="5086350"/>
            <a:ext cx="2446465" cy="1178298"/>
          </a:xfrm>
        </p:spPr>
        <p:txBody>
          <a:bodyPr>
            <a:normAutofit/>
          </a:bodyPr>
          <a:lstStyle/>
          <a:p>
            <a:pPr algn="l"/>
            <a:endParaRPr lang="en-US" sz="1600"/>
          </a:p>
          <a:p>
            <a:pPr algn="l"/>
            <a:r>
              <a:rPr lang="en-US" sz="1600"/>
              <a:t>Activity Time!</a:t>
            </a:r>
          </a:p>
        </p:txBody>
      </p:sp>
      <p:sp>
        <p:nvSpPr>
          <p:cNvPr id="13" name="Rectangle 12">
            <a:extLst>
              <a:ext uri="{FF2B5EF4-FFF2-40B4-BE49-F238E27FC236}">
                <a16:creationId xmlns:a16="http://schemas.microsoft.com/office/drawing/2014/main" id="{99413ED5-9ED4-4772-BCE4-2BCAE6B12E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3433973" y="-827233"/>
            <a:ext cx="1715478" cy="858342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04357C93-F0CB-4A1C-8F77-4E90637898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2085" y="664308"/>
            <a:ext cx="8082632" cy="5600340"/>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A group of people marching in a protest&#10;&#10;Description automatically generated">
            <a:extLst>
              <a:ext uri="{FF2B5EF4-FFF2-40B4-BE49-F238E27FC236}">
                <a16:creationId xmlns:a16="http://schemas.microsoft.com/office/drawing/2014/main" id="{EA423141-033B-3CED-3041-B90E9AC56E75}"/>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545238" y="1324642"/>
            <a:ext cx="7608304" cy="4279671"/>
          </a:xfrm>
          <a:prstGeom prst="rect">
            <a:avLst/>
          </a:prstGeom>
        </p:spPr>
      </p:pic>
      <p:sp>
        <p:nvSpPr>
          <p:cNvPr id="17" name="Rectangle 16">
            <a:extLst>
              <a:ext uri="{FF2B5EF4-FFF2-40B4-BE49-F238E27FC236}">
                <a16:creationId xmlns:a16="http://schemas.microsoft.com/office/drawing/2014/main" id="{90F533E9-6690-41A8-A372-4C6C622D02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950447" y="3392097"/>
            <a:ext cx="1719072"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902218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BE54BA7-A115-D58E-9612-49D352F8288D}"/>
              </a:ext>
            </a:extLst>
          </p:cNvPr>
          <p:cNvSpPr>
            <a:spLocks noGrp="1"/>
          </p:cNvSpPr>
          <p:nvPr>
            <p:ph type="title"/>
          </p:nvPr>
        </p:nvSpPr>
        <p:spPr>
          <a:xfrm>
            <a:off x="686834" y="1153572"/>
            <a:ext cx="3200400" cy="4461163"/>
          </a:xfrm>
        </p:spPr>
        <p:txBody>
          <a:bodyPr>
            <a:normAutofit/>
          </a:bodyPr>
          <a:lstStyle/>
          <a:p>
            <a:r>
              <a:rPr lang="en-US">
                <a:solidFill>
                  <a:srgbClr val="FFFFFF"/>
                </a:solidFill>
              </a:rPr>
              <a:t>Let’s Recruit Some ESPs</a:t>
            </a:r>
          </a:p>
        </p:txBody>
      </p:sp>
      <p:sp>
        <p:nvSpPr>
          <p:cNvPr id="18" name="Arc 17">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CE593EE0-D16E-A935-79D5-CCBC9F1AB319}"/>
              </a:ext>
            </a:extLst>
          </p:cNvPr>
          <p:cNvSpPr>
            <a:spLocks noGrp="1"/>
          </p:cNvSpPr>
          <p:nvPr>
            <p:ph idx="1"/>
          </p:nvPr>
        </p:nvSpPr>
        <p:spPr>
          <a:xfrm>
            <a:off x="4447308" y="591344"/>
            <a:ext cx="6906491" cy="5585619"/>
          </a:xfrm>
        </p:spPr>
        <p:txBody>
          <a:bodyPr anchor="ctr">
            <a:normAutofit/>
          </a:bodyPr>
          <a:lstStyle/>
          <a:p>
            <a:r>
              <a:rPr lang="en-US"/>
              <a:t>With your table/team, we want you to create an ESP recruitment conversation script that has three sections:</a:t>
            </a:r>
          </a:p>
          <a:p>
            <a:pPr lvl="1"/>
            <a:r>
              <a:rPr lang="en-US"/>
              <a:t>Introduce and Educate</a:t>
            </a:r>
          </a:p>
          <a:p>
            <a:pPr lvl="1"/>
            <a:r>
              <a:rPr lang="en-US"/>
              <a:t>Demonstrate How The Union Will Get Results: Collective Power</a:t>
            </a:r>
          </a:p>
          <a:p>
            <a:pPr lvl="1"/>
            <a:r>
              <a:rPr lang="en-US"/>
              <a:t>Show Value: Improved Pay and Benefits</a:t>
            </a:r>
          </a:p>
        </p:txBody>
      </p:sp>
    </p:spTree>
    <p:extLst>
      <p:ext uri="{BB962C8B-B14F-4D97-AF65-F5344CB8AC3E}">
        <p14:creationId xmlns:p14="http://schemas.microsoft.com/office/powerpoint/2010/main" val="299677486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9D80C9EF-3CC6-4ECC-9C2D-9D0396C96E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2E2A1F3-E9E9-4B60-62A1-1A599FCB4978}"/>
              </a:ext>
            </a:extLst>
          </p:cNvPr>
          <p:cNvSpPr>
            <a:spLocks noGrp="1"/>
          </p:cNvSpPr>
          <p:nvPr>
            <p:ph type="title"/>
          </p:nvPr>
        </p:nvSpPr>
        <p:spPr>
          <a:xfrm>
            <a:off x="795528" y="386930"/>
            <a:ext cx="10141799" cy="1300554"/>
          </a:xfrm>
        </p:spPr>
        <p:txBody>
          <a:bodyPr anchor="b">
            <a:normAutofit/>
          </a:bodyPr>
          <a:lstStyle/>
          <a:p>
            <a:r>
              <a:rPr lang="en-US" sz="4800"/>
              <a:t>Share/Debrief</a:t>
            </a:r>
          </a:p>
        </p:txBody>
      </p:sp>
      <p:sp>
        <p:nvSpPr>
          <p:cNvPr id="12" name="Rectangle 11">
            <a:extLst>
              <a:ext uri="{FF2B5EF4-FFF2-40B4-BE49-F238E27FC236}">
                <a16:creationId xmlns:a16="http://schemas.microsoft.com/office/drawing/2014/main" id="{5DA32751-37A2-45C0-BE94-63D375E270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E659831F-0D9A-4C63-9EBB-8435B85A4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11383362" cy="4267991"/>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group of scrabble tiles on a table&#10;&#10;Description automatically generated">
            <a:extLst>
              <a:ext uri="{FF2B5EF4-FFF2-40B4-BE49-F238E27FC236}">
                <a16:creationId xmlns:a16="http://schemas.microsoft.com/office/drawing/2014/main" id="{E3687546-3860-9E0C-C999-2649BD272CE5}"/>
              </a:ext>
            </a:extLst>
          </p:cNvPr>
          <p:cNvPicPr>
            <a:picLocks noChangeAspect="1"/>
          </p:cNvPicPr>
          <p:nvPr/>
        </p:nvPicPr>
        <p:blipFill rotWithShape="1">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6626" r="469" b="-1"/>
          <a:stretch/>
        </p:blipFill>
        <p:spPr>
          <a:xfrm>
            <a:off x="635295" y="2524715"/>
            <a:ext cx="5150277" cy="3714244"/>
          </a:xfrm>
          <a:prstGeom prst="rect">
            <a:avLst/>
          </a:prstGeom>
        </p:spPr>
      </p:pic>
      <p:sp>
        <p:nvSpPr>
          <p:cNvPr id="3" name="Content Placeholder 2">
            <a:extLst>
              <a:ext uri="{FF2B5EF4-FFF2-40B4-BE49-F238E27FC236}">
                <a16:creationId xmlns:a16="http://schemas.microsoft.com/office/drawing/2014/main" id="{821B6911-A053-6DAF-365C-4293F115C0A6}"/>
              </a:ext>
            </a:extLst>
          </p:cNvPr>
          <p:cNvSpPr>
            <a:spLocks noGrp="1"/>
          </p:cNvSpPr>
          <p:nvPr>
            <p:ph idx="1"/>
          </p:nvPr>
        </p:nvSpPr>
        <p:spPr>
          <a:xfrm>
            <a:off x="6406429" y="2599509"/>
            <a:ext cx="4530898" cy="3639450"/>
          </a:xfrm>
        </p:spPr>
        <p:txBody>
          <a:bodyPr anchor="ctr">
            <a:normAutofit/>
          </a:bodyPr>
          <a:lstStyle/>
          <a:p>
            <a:pPr marL="0" indent="0">
              <a:buNone/>
            </a:pPr>
            <a:r>
              <a:rPr lang="en-US" sz="2000"/>
              <a:t>Working with a neighboring table, you are going to:</a:t>
            </a:r>
          </a:p>
          <a:p>
            <a:r>
              <a:rPr lang="en-US" sz="2000"/>
              <a:t>Share your organizing script with your colleagues.</a:t>
            </a:r>
          </a:p>
          <a:p>
            <a:r>
              <a:rPr lang="en-US" sz="2000"/>
              <a:t>Receive feedback</a:t>
            </a:r>
          </a:p>
          <a:p>
            <a:r>
              <a:rPr lang="en-US" sz="2000"/>
              <a:t>Repeat</a:t>
            </a:r>
          </a:p>
          <a:p>
            <a:endParaRPr lang="en-US" sz="2000"/>
          </a:p>
        </p:txBody>
      </p:sp>
      <p:sp>
        <p:nvSpPr>
          <p:cNvPr id="16" name="Rectangle 15">
            <a:extLst>
              <a:ext uri="{FF2B5EF4-FFF2-40B4-BE49-F238E27FC236}">
                <a16:creationId xmlns:a16="http://schemas.microsoft.com/office/drawing/2014/main" id="{5A55FBCD-CD42-40F5-8A1B-3203F9CAEE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3395316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BF61EA3-B236-439E-9C0B-340980D56B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AF57AF3-3B2E-601F-D49A-C7DD522474EF}"/>
              </a:ext>
            </a:extLst>
          </p:cNvPr>
          <p:cNvSpPr>
            <a:spLocks noGrp="1"/>
          </p:cNvSpPr>
          <p:nvPr>
            <p:ph type="title"/>
          </p:nvPr>
        </p:nvSpPr>
        <p:spPr>
          <a:xfrm>
            <a:off x="808638" y="386930"/>
            <a:ext cx="9236700" cy="1188950"/>
          </a:xfrm>
        </p:spPr>
        <p:txBody>
          <a:bodyPr anchor="b">
            <a:normAutofit/>
          </a:bodyPr>
          <a:lstStyle/>
          <a:p>
            <a:r>
              <a:rPr lang="en-US" sz="5400"/>
              <a:t>Introduce and Educate</a:t>
            </a:r>
          </a:p>
        </p:txBody>
      </p:sp>
      <p:grpSp>
        <p:nvGrpSpPr>
          <p:cNvPr id="10" name="Group 9">
            <a:extLst>
              <a:ext uri="{FF2B5EF4-FFF2-40B4-BE49-F238E27FC236}">
                <a16:creationId xmlns:a16="http://schemas.microsoft.com/office/drawing/2014/main" id="{28FAF094-D087-493F-8DF9-A486C2D6BBA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 y="1998368"/>
            <a:ext cx="11695083" cy="782176"/>
            <a:chOff x="-2" y="1998368"/>
            <a:chExt cx="11695083" cy="782176"/>
          </a:xfrm>
        </p:grpSpPr>
        <p:sp>
          <p:nvSpPr>
            <p:cNvPr id="11" name="Rectangle 10">
              <a:extLst>
                <a:ext uri="{FF2B5EF4-FFF2-40B4-BE49-F238E27FC236}">
                  <a16:creationId xmlns:a16="http://schemas.microsoft.com/office/drawing/2014/main" id="{8D7C88D8-5509-4514-925A-9CE148E5CB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275593D-F75E-4426-AE3E-2CDEFD228D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4" name="Rectangle 13">
            <a:extLst>
              <a:ext uri="{FF2B5EF4-FFF2-40B4-BE49-F238E27FC236}">
                <a16:creationId xmlns:a16="http://schemas.microsoft.com/office/drawing/2014/main" id="{E659831F-0D9A-4C63-9EBB-8435B85A4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11383362" cy="4147845"/>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CF07A6E3-CF53-C8E7-4717-4E9AF0ABFACE}"/>
              </a:ext>
            </a:extLst>
          </p:cNvPr>
          <p:cNvSpPr>
            <a:spLocks noGrp="1"/>
          </p:cNvSpPr>
          <p:nvPr>
            <p:ph idx="1"/>
          </p:nvPr>
        </p:nvSpPr>
        <p:spPr>
          <a:xfrm>
            <a:off x="793660" y="2599509"/>
            <a:ext cx="10143668" cy="3435531"/>
          </a:xfrm>
        </p:spPr>
        <p:txBody>
          <a:bodyPr anchor="ctr">
            <a:normAutofit/>
          </a:bodyPr>
          <a:lstStyle/>
          <a:p>
            <a:pPr marL="0" indent="0">
              <a:buNone/>
            </a:pPr>
            <a:r>
              <a:rPr lang="en-US" sz="2400" b="1">
                <a:highlight>
                  <a:srgbClr val="00FF00"/>
                </a:highlight>
              </a:rPr>
              <a:t>In CB states: </a:t>
            </a:r>
            <a:r>
              <a:rPr lang="en-US" sz="2400"/>
              <a:t>The [STATE AFFILIATE] has the legally protected right in your state to negotiate on behalf of workers like you. They regularly fight for improved contracts that win workers higher wages and better benefits, while also advocating for changes that improve the daily lives of workers.</a:t>
            </a:r>
          </a:p>
          <a:p>
            <a:pPr marL="0" indent="0">
              <a:buNone/>
            </a:pPr>
            <a:r>
              <a:rPr lang="en-US" sz="2400" b="1">
                <a:highlight>
                  <a:srgbClr val="00FF00"/>
                </a:highlight>
              </a:rPr>
              <a:t>In non-CB states: </a:t>
            </a:r>
            <a:r>
              <a:rPr lang="en-US" sz="2400"/>
              <a:t>(You may have been told that unions aren’t allowed in your state, but that isn’t true.) The [STATE AFFILIATE] is a union that regularly negotiates on behalf of workers like you. They fight for improved contracts that win workers higher wages and better benefits, while also advocating for changes that improve the daily lives of workers.</a:t>
            </a:r>
          </a:p>
        </p:txBody>
      </p:sp>
    </p:spTree>
    <p:extLst>
      <p:ext uri="{BB962C8B-B14F-4D97-AF65-F5344CB8AC3E}">
        <p14:creationId xmlns:p14="http://schemas.microsoft.com/office/powerpoint/2010/main" val="151756524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BF61EA3-B236-439E-9C0B-340980D56B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AE01205-1035-D76E-0249-955581F4239E}"/>
              </a:ext>
            </a:extLst>
          </p:cNvPr>
          <p:cNvSpPr>
            <a:spLocks noGrp="1"/>
          </p:cNvSpPr>
          <p:nvPr>
            <p:ph type="title"/>
          </p:nvPr>
        </p:nvSpPr>
        <p:spPr>
          <a:xfrm>
            <a:off x="808638" y="386930"/>
            <a:ext cx="9236700" cy="1188950"/>
          </a:xfrm>
        </p:spPr>
        <p:txBody>
          <a:bodyPr anchor="b">
            <a:normAutofit/>
          </a:bodyPr>
          <a:lstStyle/>
          <a:p>
            <a:r>
              <a:rPr lang="en-US" sz="3800"/>
              <a:t>Demonstrate How The Union Will Get Results: Collective Power</a:t>
            </a:r>
          </a:p>
        </p:txBody>
      </p:sp>
      <p:grpSp>
        <p:nvGrpSpPr>
          <p:cNvPr id="10" name="Group 9">
            <a:extLst>
              <a:ext uri="{FF2B5EF4-FFF2-40B4-BE49-F238E27FC236}">
                <a16:creationId xmlns:a16="http://schemas.microsoft.com/office/drawing/2014/main" id="{28FAF094-D087-493F-8DF9-A486C2D6BBA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 y="1998368"/>
            <a:ext cx="11695083" cy="782176"/>
            <a:chOff x="-2" y="1998368"/>
            <a:chExt cx="11695083" cy="782176"/>
          </a:xfrm>
        </p:grpSpPr>
        <p:sp>
          <p:nvSpPr>
            <p:cNvPr id="11" name="Rectangle 10">
              <a:extLst>
                <a:ext uri="{FF2B5EF4-FFF2-40B4-BE49-F238E27FC236}">
                  <a16:creationId xmlns:a16="http://schemas.microsoft.com/office/drawing/2014/main" id="{8D7C88D8-5509-4514-925A-9CE148E5CB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275593D-F75E-4426-AE3E-2CDEFD228D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4" name="Rectangle 13">
            <a:extLst>
              <a:ext uri="{FF2B5EF4-FFF2-40B4-BE49-F238E27FC236}">
                <a16:creationId xmlns:a16="http://schemas.microsoft.com/office/drawing/2014/main" id="{E659831F-0D9A-4C63-9EBB-8435B85A4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11383362" cy="4147845"/>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3D11C6F7-D246-CAFC-C419-7E6970A6A1C6}"/>
              </a:ext>
            </a:extLst>
          </p:cNvPr>
          <p:cNvSpPr>
            <a:spLocks noGrp="1"/>
          </p:cNvSpPr>
          <p:nvPr>
            <p:ph idx="1"/>
          </p:nvPr>
        </p:nvSpPr>
        <p:spPr>
          <a:xfrm>
            <a:off x="793660" y="2599509"/>
            <a:ext cx="10143668" cy="3435531"/>
          </a:xfrm>
        </p:spPr>
        <p:txBody>
          <a:bodyPr anchor="ctr">
            <a:normAutofit/>
          </a:bodyPr>
          <a:lstStyle/>
          <a:p>
            <a:pPr marL="0" indent="0">
              <a:buNone/>
            </a:pPr>
            <a:r>
              <a:rPr lang="en-US" sz="2400"/>
              <a:t>Workers like us are some of the most under-appreciated people in our schools. We’re rarely asked for our opinions or communicated with when big decisions are made. But when more members join the union and band together, administrators listen to us and we have a stronger voice to negotiate for better wages and benefits, along with changes that improve our daily lives</a:t>
            </a:r>
          </a:p>
        </p:txBody>
      </p:sp>
    </p:spTree>
    <p:extLst>
      <p:ext uri="{BB962C8B-B14F-4D97-AF65-F5344CB8AC3E}">
        <p14:creationId xmlns:p14="http://schemas.microsoft.com/office/powerpoint/2010/main" val="208665919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BF61EA3-B236-439E-9C0B-340980D56B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5CB2CC0-6414-BA95-1BC5-C4391872CDA0}"/>
              </a:ext>
            </a:extLst>
          </p:cNvPr>
          <p:cNvSpPr>
            <a:spLocks noGrp="1"/>
          </p:cNvSpPr>
          <p:nvPr>
            <p:ph type="title"/>
          </p:nvPr>
        </p:nvSpPr>
        <p:spPr>
          <a:xfrm>
            <a:off x="808638" y="386930"/>
            <a:ext cx="9236700" cy="1188950"/>
          </a:xfrm>
        </p:spPr>
        <p:txBody>
          <a:bodyPr anchor="b">
            <a:normAutofit/>
          </a:bodyPr>
          <a:lstStyle/>
          <a:p>
            <a:r>
              <a:rPr lang="en-US" sz="3800"/>
              <a:t>Show Value: Improved Pay and Benefits or other "Wins"</a:t>
            </a:r>
          </a:p>
        </p:txBody>
      </p:sp>
      <p:grpSp>
        <p:nvGrpSpPr>
          <p:cNvPr id="10" name="Group 9">
            <a:extLst>
              <a:ext uri="{FF2B5EF4-FFF2-40B4-BE49-F238E27FC236}">
                <a16:creationId xmlns:a16="http://schemas.microsoft.com/office/drawing/2014/main" id="{28FAF094-D087-493F-8DF9-A486C2D6BBA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 y="1998368"/>
            <a:ext cx="11695083" cy="782176"/>
            <a:chOff x="-2" y="1998368"/>
            <a:chExt cx="11695083" cy="782176"/>
          </a:xfrm>
        </p:grpSpPr>
        <p:sp>
          <p:nvSpPr>
            <p:cNvPr id="11" name="Rectangle 10">
              <a:extLst>
                <a:ext uri="{FF2B5EF4-FFF2-40B4-BE49-F238E27FC236}">
                  <a16:creationId xmlns:a16="http://schemas.microsoft.com/office/drawing/2014/main" id="{8D7C88D8-5509-4514-925A-9CE148E5CB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275593D-F75E-4426-AE3E-2CDEFD228D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4" name="Rectangle 13">
            <a:extLst>
              <a:ext uri="{FF2B5EF4-FFF2-40B4-BE49-F238E27FC236}">
                <a16:creationId xmlns:a16="http://schemas.microsoft.com/office/drawing/2014/main" id="{E659831F-0D9A-4C63-9EBB-8435B85A4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11383362" cy="4147845"/>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79F7536F-4FBA-1E8A-6853-4E5C6E250112}"/>
              </a:ext>
            </a:extLst>
          </p:cNvPr>
          <p:cNvSpPr>
            <a:spLocks noGrp="1"/>
          </p:cNvSpPr>
          <p:nvPr>
            <p:ph idx="1"/>
          </p:nvPr>
        </p:nvSpPr>
        <p:spPr>
          <a:xfrm>
            <a:off x="793660" y="2599509"/>
            <a:ext cx="10143668" cy="3435531"/>
          </a:xfrm>
        </p:spPr>
        <p:txBody>
          <a:bodyPr anchor="ctr">
            <a:normAutofit/>
          </a:bodyPr>
          <a:lstStyle/>
          <a:p>
            <a:pPr marL="0" indent="0">
              <a:buNone/>
            </a:pPr>
            <a:r>
              <a:rPr lang="en-US" sz="2400"/>
              <a:t>Most people like us work in schools because we want to help kids. We’re not expecting to get rich, but far too often, people act like we’ve taken a vow of poverty. Banding together is the best way to get paid what we deserve. Our union has already successfully secured some increases in salaries and benefits, but it’s only a start because support staff deserve so much more. With more members, we’ll have an even stronger voice and be able to secure real pay increases, cost-of-living adjustments, and increases in retirement and healthcare benefits.</a:t>
            </a:r>
          </a:p>
        </p:txBody>
      </p:sp>
    </p:spTree>
    <p:extLst>
      <p:ext uri="{BB962C8B-B14F-4D97-AF65-F5344CB8AC3E}">
        <p14:creationId xmlns:p14="http://schemas.microsoft.com/office/powerpoint/2010/main" val="342682185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8DEB58F-7713-121D-0B7B-0AE88DC41A5D}"/>
              </a:ext>
            </a:extLst>
          </p:cNvPr>
          <p:cNvSpPr>
            <a:spLocks noGrp="1"/>
          </p:cNvSpPr>
          <p:nvPr>
            <p:ph type="title"/>
          </p:nvPr>
        </p:nvSpPr>
        <p:spPr>
          <a:xfrm>
            <a:off x="686834" y="1153572"/>
            <a:ext cx="3200400" cy="4461163"/>
          </a:xfrm>
        </p:spPr>
        <p:txBody>
          <a:bodyPr>
            <a:normAutofit/>
          </a:bodyPr>
          <a:lstStyle/>
          <a:p>
            <a:r>
              <a:rPr lang="en-US">
                <a:solidFill>
                  <a:srgbClr val="FFFFFF"/>
                </a:solidFill>
              </a:rPr>
              <a:t>Key Points Summary</a:t>
            </a:r>
          </a:p>
        </p:txBody>
      </p:sp>
      <p:sp>
        <p:nvSpPr>
          <p:cNvPr id="18" name="Arc 17">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70D7EAA9-C5AC-5BBD-2D71-02E268752555}"/>
              </a:ext>
            </a:extLst>
          </p:cNvPr>
          <p:cNvSpPr>
            <a:spLocks noGrp="1"/>
          </p:cNvSpPr>
          <p:nvPr>
            <p:ph idx="1"/>
          </p:nvPr>
        </p:nvSpPr>
        <p:spPr>
          <a:xfrm>
            <a:off x="4447308" y="591344"/>
            <a:ext cx="6906491" cy="5585619"/>
          </a:xfrm>
        </p:spPr>
        <p:txBody>
          <a:bodyPr vert="horz" lIns="91440" tIns="45720" rIns="91440" bIns="45720" rtlCol="0" anchor="ctr">
            <a:normAutofit/>
          </a:bodyPr>
          <a:lstStyle/>
          <a:p>
            <a:r>
              <a:rPr lang="en-US"/>
              <a:t>Potential Members who are ESPs do not think of themselves as "ESPs." Support Staff is a preferred term.</a:t>
            </a:r>
            <a:endParaRPr lang="en-US">
              <a:cs typeface="Calibri"/>
            </a:endParaRPr>
          </a:p>
          <a:p>
            <a:r>
              <a:rPr lang="en-US"/>
              <a:t>Unions are legal.</a:t>
            </a:r>
          </a:p>
          <a:p>
            <a:r>
              <a:rPr lang="en-US"/>
              <a:t>ESPs are eligible to join their local Union.</a:t>
            </a:r>
          </a:p>
          <a:p>
            <a:r>
              <a:rPr lang="en-US"/>
              <a:t>NEA is a Union for ESPs and teachers.</a:t>
            </a:r>
          </a:p>
          <a:p>
            <a:r>
              <a:rPr lang="en-US"/>
              <a:t>Wages, and consequently dues, are important to ESPs.</a:t>
            </a:r>
          </a:p>
          <a:p>
            <a:r>
              <a:rPr lang="en-US"/>
              <a:t>Transformational over Transactional</a:t>
            </a:r>
          </a:p>
          <a:p>
            <a:r>
              <a:rPr lang="en-US"/>
              <a:t>We need to invite ESPs into membership by focusing on how collective power helps them to have stronger work and home lives.</a:t>
            </a:r>
          </a:p>
        </p:txBody>
      </p:sp>
    </p:spTree>
    <p:extLst>
      <p:ext uri="{BB962C8B-B14F-4D97-AF65-F5344CB8AC3E}">
        <p14:creationId xmlns:p14="http://schemas.microsoft.com/office/powerpoint/2010/main" val="179417729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F15A52AE31FEC4EB9E74AAFCF7B6AD7" ma:contentTypeVersion="15" ma:contentTypeDescription="Create a new document." ma:contentTypeScope="" ma:versionID="e05257e2ce122fad4b5793ee9b38b3dd">
  <xsd:schema xmlns:xsd="http://www.w3.org/2001/XMLSchema" xmlns:xs="http://www.w3.org/2001/XMLSchema" xmlns:p="http://schemas.microsoft.com/office/2006/metadata/properties" xmlns:ns2="05627597-0322-42fc-bc19-1d0dde15c694" xmlns:ns3="5ed5bd0d-9aa5-480d-8c58-25f9f57090c9" targetNamespace="http://schemas.microsoft.com/office/2006/metadata/properties" ma:root="true" ma:fieldsID="28eda220ef14333943d9407b2522db81" ns2:_="" ns3:_="">
    <xsd:import namespace="05627597-0322-42fc-bc19-1d0dde15c694"/>
    <xsd:import namespace="5ed5bd0d-9aa5-480d-8c58-25f9f57090c9"/>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ObjectDetectorVersions" minOccurs="0"/>
                <xsd:element ref="ns2:MediaServiceLocation" minOccurs="0"/>
                <xsd:element ref="ns2:Sec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627597-0322-42fc-bc19-1d0dde15c6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565cbde-19fe-4772-9eab-df48b2eef6d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Section" ma:index="22" nillable="true" ma:displayName="Section " ma:format="Dropdown" ma:internalName="Section" ma:percentage="FALSE">
      <xsd:simpleType>
        <xsd:restriction base="dms:Number"/>
      </xsd:simpleType>
    </xsd:element>
  </xsd:schema>
  <xsd:schema xmlns:xsd="http://www.w3.org/2001/XMLSchema" xmlns:xs="http://www.w3.org/2001/XMLSchema" xmlns:dms="http://schemas.microsoft.com/office/2006/documentManagement/types" xmlns:pc="http://schemas.microsoft.com/office/infopath/2007/PartnerControls" targetNamespace="5ed5bd0d-9aa5-480d-8c58-25f9f57090c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ac8cdd5-1c68-4e1f-91cb-72d35c0d1364}" ma:internalName="TaxCatchAll" ma:showField="CatchAllData" ma:web="5ed5bd0d-9aa5-480d-8c58-25f9f57090c9">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12BE5402-C5B8-4251-B319-F06DB8F0EBE0}"/>
</file>

<file path=customXml/itemProps2.xml><?xml version="1.0" encoding="utf-8"?>
<ds:datastoreItem xmlns:ds="http://schemas.openxmlformats.org/officeDocument/2006/customXml" ds:itemID="{E27A1F46-DAC1-47BA-BF31-4EEABACE7F5B}"/>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20</Slides>
  <Notes>18</Notes>
  <HiddenSlides>0</HiddenSlide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Office Theme</vt:lpstr>
      <vt:lpstr>Using Research to Inform ESP Organizing </vt:lpstr>
      <vt:lpstr>ESP Recruitment and Research Study</vt:lpstr>
      <vt:lpstr>Quiz – Show us what you know about ESP’s.</vt:lpstr>
      <vt:lpstr>Your Quiz</vt:lpstr>
      <vt:lpstr>ESPs Defined</vt:lpstr>
      <vt:lpstr>More specifically…</vt:lpstr>
      <vt:lpstr>Potential ESPs like to be called…</vt:lpstr>
      <vt:lpstr>ESPs are concerned about…</vt:lpstr>
      <vt:lpstr>Potential ESP members need to know…</vt:lpstr>
      <vt:lpstr>The Importance of Talking about "Wins" </vt:lpstr>
      <vt:lpstr>Barriers to ESP Membership</vt:lpstr>
      <vt:lpstr>Regarding NEA: ESPs don’t always know…</vt:lpstr>
      <vt:lpstr>When recruiting potential ESP members…</vt:lpstr>
      <vt:lpstr>How Do We Meaningfully Show Our ESP Members and Potential ESP Members that our Union is for Them?</vt:lpstr>
      <vt:lpstr>Let’s Recruit Some ESPs</vt:lpstr>
      <vt:lpstr>Share/Debrief</vt:lpstr>
      <vt:lpstr>Introduce and Educate</vt:lpstr>
      <vt:lpstr>Demonstrate How The Union Will Get Results: Collective Power</vt:lpstr>
      <vt:lpstr>Show Value: Improved Pay and Benefits or other "Wins"</vt:lpstr>
      <vt:lpstr>Key Points Summary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Using Research to Inform ESP Organizing </dc:title>
  <dc:creator>DeNoia, Daria [OH]</dc:creator>
  <cp:revision>2</cp:revision>
  <dcterms:created xsi:type="dcterms:W3CDTF">2024-01-16T21:34:52Z</dcterms:created>
  <dcterms:modified xsi:type="dcterms:W3CDTF">2024-01-17T20:56:39Z</dcterms:modified>
</cp:coreProperties>
</file>