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37" d="100"/>
          <a:sy n="37" d="100"/>
        </p:scale>
        <p:origin x="60" y="10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2B23D5-9D85-4848-8383-9A75B330F33B}" type="datetimeFigureOut">
              <a:rPr lang="en-US" smtClean="0"/>
              <a:t>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FF1A11-D936-4FDB-8299-31F74F40F759}" type="slidenum">
              <a:rPr lang="en-US" smtClean="0"/>
              <a:t>‹#›</a:t>
            </a:fld>
            <a:endParaRPr lang="en-US"/>
          </a:p>
        </p:txBody>
      </p:sp>
    </p:spTree>
    <p:extLst>
      <p:ext uri="{BB962C8B-B14F-4D97-AF65-F5344CB8AC3E}">
        <p14:creationId xmlns:p14="http://schemas.microsoft.com/office/powerpoint/2010/main" val="593796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4158819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2528612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8D731C-E288-4D73-A637-E926D9D687E3}"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2885860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D731C-E288-4D73-A637-E926D9D687E3}"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3824087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88D731C-E288-4D73-A637-E926D9D687E3}"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669093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8D731C-E288-4D73-A637-E926D9D687E3}"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1130407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8D731C-E288-4D73-A637-E926D9D687E3}" type="datetimeFigureOut">
              <a:rPr lang="en-US" smtClean="0"/>
              <a:t>2/22/2022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2036195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8D731C-E288-4D73-A637-E926D9D687E3}" type="datetimeFigureOut">
              <a:rPr lang="en-US" smtClean="0"/>
              <a:t>2/22/2022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45010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D731C-E288-4D73-A637-E926D9D687E3}" type="datetimeFigureOut">
              <a:rPr lang="en-US" smtClean="0"/>
              <a:t>2/22/2022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1689696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88D731C-E288-4D73-A637-E926D9D687E3}"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1887306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88D731C-E288-4D73-A637-E926D9D687E3}"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2264054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D731C-E288-4D73-A637-E926D9D687E3}"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2282048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D731C-E288-4D73-A637-E926D9D687E3}"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A3628-8983-46A9-AB32-070F60C753E6}" type="slidenum">
              <a:rPr lang="en-US" smtClean="0"/>
              <a:t>‹#›</a:t>
            </a:fld>
            <a:endParaRPr lang="en-US"/>
          </a:p>
        </p:txBody>
      </p:sp>
    </p:spTree>
    <p:extLst>
      <p:ext uri="{BB962C8B-B14F-4D97-AF65-F5344CB8AC3E}">
        <p14:creationId xmlns:p14="http://schemas.microsoft.com/office/powerpoint/2010/main" val="1558695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8D731C-E288-4D73-A637-E926D9D687E3}" type="datetimeFigureOut">
              <a:rPr lang="en-US" smtClean="0"/>
              <a:t>2/22/2022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A3628-8983-46A9-AB32-070F60C753E6}" type="slidenum">
              <a:rPr lang="en-US" smtClean="0"/>
              <a:t>‹#›</a:t>
            </a:fld>
            <a:endParaRPr lang="en-US"/>
          </a:p>
        </p:txBody>
      </p:sp>
    </p:spTree>
    <p:extLst>
      <p:ext uri="{BB962C8B-B14F-4D97-AF65-F5344CB8AC3E}">
        <p14:creationId xmlns:p14="http://schemas.microsoft.com/office/powerpoint/2010/main" val="2014344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43318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dirty="0"/>
              <a:t>Debrief</a:t>
            </a:r>
          </a:p>
        </p:txBody>
      </p:sp>
      <p:sp>
        <p:nvSpPr>
          <p:cNvPr id="3" name="Content Placeholder 2"/>
          <p:cNvSpPr>
            <a:spLocks noGrp="1"/>
          </p:cNvSpPr>
          <p:nvPr>
            <p:ph idx="1"/>
          </p:nvPr>
        </p:nvSpPr>
        <p:spPr>
          <a:xfrm>
            <a:off x="365760" y="1335024"/>
            <a:ext cx="7973568" cy="4534070"/>
          </a:xfrm>
        </p:spPr>
        <p:txBody>
          <a:bodyPr>
            <a:noAutofit/>
          </a:bodyPr>
          <a:lstStyle/>
          <a:p>
            <a:r>
              <a:rPr lang="en-US" sz="4400" dirty="0"/>
              <a:t>What did you notice that </a:t>
            </a:r>
            <a:br>
              <a:rPr lang="en-US" sz="4400" dirty="0"/>
            </a:br>
            <a:r>
              <a:rPr lang="en-US" sz="4400" dirty="0"/>
              <a:t>was similar in the table </a:t>
            </a:r>
            <a:br>
              <a:rPr lang="en-US" sz="4400" dirty="0"/>
            </a:br>
            <a:r>
              <a:rPr lang="en-US" sz="4400" dirty="0"/>
              <a:t>stories?</a:t>
            </a:r>
          </a:p>
          <a:p>
            <a:endParaRPr lang="en-US" sz="4400" dirty="0"/>
          </a:p>
          <a:p>
            <a:r>
              <a:rPr lang="en-US" sz="4400" dirty="0"/>
              <a:t>What most surprised you as you heard the stories? </a:t>
            </a:r>
          </a:p>
        </p:txBody>
      </p:sp>
      <p:pic>
        <p:nvPicPr>
          <p:cNvPr id="5" name="Picture 4"/>
          <p:cNvPicPr>
            <a:picLocks noChangeAspect="1"/>
          </p:cNvPicPr>
          <p:nvPr/>
        </p:nvPicPr>
        <p:blipFill rotWithShape="1">
          <a:blip r:embed="rId2"/>
          <a:srcRect b="15137"/>
          <a:stretch/>
        </p:blipFill>
        <p:spPr>
          <a:xfrm rot="2875384">
            <a:off x="6587366" y="-188392"/>
            <a:ext cx="7515372" cy="4572749"/>
          </a:xfrm>
          <a:prstGeom prst="rect">
            <a:avLst/>
          </a:prstGeom>
        </p:spPr>
      </p:pic>
    </p:spTree>
    <p:extLst>
      <p:ext uri="{BB962C8B-B14F-4D97-AF65-F5344CB8AC3E}">
        <p14:creationId xmlns:p14="http://schemas.microsoft.com/office/powerpoint/2010/main" val="92053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dirty="0">
                <a:cs typeface="Calibri Light"/>
              </a:rPr>
              <a:t>An Institutional Problem</a:t>
            </a:r>
            <a:endParaRPr lang="en-US" dirty="0"/>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49979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547104" y="94033"/>
            <a:ext cx="5478120" cy="1450757"/>
          </a:xfrm>
        </p:spPr>
        <p:txBody>
          <a:bodyPr vert="horz" lIns="91440" tIns="45720" rIns="91440" bIns="45720" rtlCol="0" anchor="b">
            <a:normAutofit/>
          </a:bodyPr>
          <a:lstStyle/>
          <a:p>
            <a:r>
              <a:rPr lang="en-US" b="1" dirty="0"/>
              <a:t>What is the word on the street?</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117153" y="-66485"/>
            <a:ext cx="6335074" cy="64489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6547104" y="1720425"/>
            <a:ext cx="5449824" cy="4662087"/>
          </a:xfrm>
          <a:prstGeom prst="rect">
            <a:avLst/>
          </a:prstGeom>
        </p:spPr>
        <p:txBody>
          <a:bodyPr vert="horz" lIns="0" tIns="45720" rIns="0" bIns="45720" rtlCol="0">
            <a:noAutofit/>
          </a:bodyPr>
          <a:lstStyle/>
          <a:p>
            <a:pPr>
              <a:lnSpc>
                <a:spcPct val="90000"/>
              </a:lnSpc>
              <a:spcAft>
                <a:spcPts val="600"/>
              </a:spcAft>
              <a:buClr>
                <a:schemeClr val="accent1"/>
              </a:buClr>
            </a:pPr>
            <a:r>
              <a:rPr lang="en-US" sz="4400" dirty="0">
                <a:solidFill>
                  <a:schemeClr val="tx1">
                    <a:lumMod val="75000"/>
                    <a:lumOff val="25000"/>
                  </a:schemeClr>
                </a:solidFill>
              </a:rPr>
              <a:t>What do you think the average person in your schools or unions would say about </a:t>
            </a:r>
            <a:r>
              <a:rPr lang="en-US" sz="4400" dirty="0" smtClean="0">
                <a:solidFill>
                  <a:schemeClr val="tx1">
                    <a:lumMod val="75000"/>
                    <a:lumOff val="25000"/>
                  </a:schemeClr>
                </a:solidFill>
              </a:rPr>
              <a:t>ESPs </a:t>
            </a:r>
            <a:r>
              <a:rPr lang="en-US" sz="4400" dirty="0">
                <a:solidFill>
                  <a:schemeClr val="tx1">
                    <a:lumMod val="75000"/>
                    <a:lumOff val="25000"/>
                  </a:schemeClr>
                </a:solidFill>
              </a:rPr>
              <a:t>and the work they do in our schools and in our unions? </a:t>
            </a:r>
          </a:p>
        </p:txBody>
      </p:sp>
    </p:spTree>
    <p:extLst>
      <p:ext uri="{BB962C8B-B14F-4D97-AF65-F5344CB8AC3E}">
        <p14:creationId xmlns:p14="http://schemas.microsoft.com/office/powerpoint/2010/main" val="2422848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372446" y="0"/>
            <a:ext cx="5478120" cy="1450757"/>
          </a:xfrm>
        </p:spPr>
        <p:txBody>
          <a:bodyPr vert="horz" lIns="91440" tIns="45720" rIns="91440" bIns="45720" rtlCol="0" anchor="b">
            <a:normAutofit/>
          </a:bodyPr>
          <a:lstStyle/>
          <a:p>
            <a:r>
              <a:rPr lang="en-US" b="1" dirty="0"/>
              <a:t>What is the word on the street?</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5850566" y="0"/>
            <a:ext cx="6335074" cy="64489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480600" y="1907238"/>
            <a:ext cx="5449824" cy="4662087"/>
          </a:xfrm>
          <a:prstGeom prst="rect">
            <a:avLst/>
          </a:prstGeom>
        </p:spPr>
        <p:txBody>
          <a:bodyPr vert="horz" lIns="0" tIns="45720" rIns="0" bIns="45720" rtlCol="0">
            <a:noAutofit/>
          </a:bodyPr>
          <a:lstStyle/>
          <a:p>
            <a:pPr>
              <a:lnSpc>
                <a:spcPct val="90000"/>
              </a:lnSpc>
              <a:spcAft>
                <a:spcPts val="600"/>
              </a:spcAft>
              <a:buClr>
                <a:schemeClr val="accent1"/>
              </a:buClr>
            </a:pPr>
            <a:r>
              <a:rPr lang="en-US" sz="4400" dirty="0">
                <a:solidFill>
                  <a:schemeClr val="tx1">
                    <a:lumMod val="75000"/>
                    <a:lumOff val="25000"/>
                  </a:schemeClr>
                </a:solidFill>
              </a:rPr>
              <a:t>What do you </a:t>
            </a:r>
            <a:r>
              <a:rPr lang="en-US" sz="4400" dirty="0" smtClean="0">
                <a:solidFill>
                  <a:schemeClr val="tx1">
                    <a:lumMod val="75000"/>
                    <a:lumOff val="25000"/>
                  </a:schemeClr>
                </a:solidFill>
              </a:rPr>
              <a:t>think the average ESP has to say about themselves and their work? </a:t>
            </a:r>
            <a:endParaRPr lang="en-US" sz="4400" dirty="0">
              <a:solidFill>
                <a:schemeClr val="tx1">
                  <a:lumMod val="75000"/>
                  <a:lumOff val="25000"/>
                </a:schemeClr>
              </a:solidFill>
            </a:endParaRPr>
          </a:p>
        </p:txBody>
      </p:sp>
    </p:spTree>
    <p:extLst>
      <p:ext uri="{BB962C8B-B14F-4D97-AF65-F5344CB8AC3E}">
        <p14:creationId xmlns:p14="http://schemas.microsoft.com/office/powerpoint/2010/main" val="360026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0916"/>
            <a:ext cx="11050386" cy="1450757"/>
          </a:xfrm>
        </p:spPr>
        <p:txBody>
          <a:bodyPr/>
          <a:lstStyle/>
          <a:p>
            <a:r>
              <a:rPr lang="en-US" dirty="0"/>
              <a:t> </a:t>
            </a:r>
            <a:r>
              <a:rPr lang="en-US" b="1" dirty="0"/>
              <a:t>Why does the story matter?</a:t>
            </a:r>
          </a:p>
        </p:txBody>
      </p:sp>
      <p:sp>
        <p:nvSpPr>
          <p:cNvPr id="3" name="Content Placeholder 2"/>
          <p:cNvSpPr>
            <a:spLocks noGrp="1"/>
          </p:cNvSpPr>
          <p:nvPr>
            <p:ph idx="1"/>
          </p:nvPr>
        </p:nvSpPr>
        <p:spPr>
          <a:xfrm>
            <a:off x="219456" y="1089297"/>
            <a:ext cx="11722608" cy="5165199"/>
          </a:xfrm>
        </p:spPr>
        <p:txBody>
          <a:bodyPr>
            <a:noAutofit/>
          </a:bodyPr>
          <a:lstStyle/>
          <a:p>
            <a:r>
              <a:rPr lang="en-US" sz="4000" dirty="0"/>
              <a:t>A </a:t>
            </a:r>
            <a:r>
              <a:rPr lang="en-US" sz="4000" i="1" dirty="0"/>
              <a:t>dominant narrative </a:t>
            </a:r>
            <a:r>
              <a:rPr lang="en-US" sz="4000" dirty="0"/>
              <a:t>is an explanation or story that is told in service of the dominant social group’s interests and ideologies. It achieves dominance through repetition, the apparent authority of the speaker, and the silencing of alternative accounts. </a:t>
            </a:r>
          </a:p>
          <a:p>
            <a:r>
              <a:rPr lang="en-US" sz="4000" dirty="0"/>
              <a:t>Because dominant narratives are so normalized through their repetition and authority, they have the illusion of being objective and apolitical, when in fact they are neither.</a:t>
            </a:r>
          </a:p>
        </p:txBody>
      </p:sp>
    </p:spTree>
    <p:extLst>
      <p:ext uri="{BB962C8B-B14F-4D97-AF65-F5344CB8AC3E}">
        <p14:creationId xmlns:p14="http://schemas.microsoft.com/office/powerpoint/2010/main" val="2223414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16" y="-291883"/>
            <a:ext cx="10944897" cy="1397669"/>
          </a:xfrm>
        </p:spPr>
        <p:txBody>
          <a:bodyPr/>
          <a:lstStyle/>
          <a:p>
            <a:r>
              <a:rPr lang="en-US" b="1" dirty="0">
                <a:latin typeface="+mn-lt"/>
              </a:rPr>
              <a:t>Narratives</a:t>
            </a:r>
          </a:p>
        </p:txBody>
      </p:sp>
      <p:sp>
        <p:nvSpPr>
          <p:cNvPr id="3" name="Content Placeholder 2"/>
          <p:cNvSpPr>
            <a:spLocks noGrp="1"/>
          </p:cNvSpPr>
          <p:nvPr>
            <p:ph idx="1"/>
          </p:nvPr>
        </p:nvSpPr>
        <p:spPr>
          <a:xfrm>
            <a:off x="233916" y="1408176"/>
            <a:ext cx="11452116" cy="4460918"/>
          </a:xfrm>
        </p:spPr>
        <p:txBody>
          <a:bodyPr>
            <a:normAutofit fontScale="92500" lnSpcReduction="10000"/>
          </a:bodyPr>
          <a:lstStyle/>
          <a:p>
            <a:r>
              <a:rPr lang="en-US" sz="4800" dirty="0"/>
              <a:t>1) trigger imagination and make connection</a:t>
            </a:r>
          </a:p>
          <a:p>
            <a:r>
              <a:rPr lang="en-US" sz="4800" dirty="0"/>
              <a:t>2) are expressions of or a counter to cultures </a:t>
            </a:r>
          </a:p>
          <a:p>
            <a:r>
              <a:rPr lang="en-US" sz="4800" dirty="0"/>
              <a:t>3) are resources for empowerment or oppression</a:t>
            </a:r>
          </a:p>
          <a:p>
            <a:endParaRPr lang="en-US" sz="4800" dirty="0"/>
          </a:p>
          <a:p>
            <a:r>
              <a:rPr lang="en-US" sz="4800" dirty="0"/>
              <a:t>Did the narratives on your charts do any of these?</a:t>
            </a: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8639" y="5533068"/>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192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dirty="0"/>
              <a:t>Shifting </a:t>
            </a:r>
            <a:r>
              <a:rPr lang="en-US" dirty="0" smtClean="0"/>
              <a:t>and Using Narratives </a:t>
            </a:r>
            <a:endParaRPr lang="en-US" dirty="0"/>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70464" cy="4755188"/>
          </a:xfrm>
        </p:spPr>
        <p:txBody>
          <a:bodyPr>
            <a:normAutofit/>
          </a:bodyPr>
          <a:lstStyle/>
          <a:p>
            <a:pPr>
              <a:buFont typeface="Wingdings" panose="05000000000000000000" pitchFamily="2" charset="2"/>
              <a:buChar char="q"/>
            </a:pPr>
            <a:r>
              <a:rPr lang="en-US" sz="3600" b="1" dirty="0"/>
              <a:t>Unmask</a:t>
            </a:r>
          </a:p>
          <a:p>
            <a:r>
              <a:rPr lang="en-US" sz="3200" dirty="0"/>
              <a:t>Name the dominant narrative when you see it at work.</a:t>
            </a:r>
          </a:p>
          <a:p>
            <a:r>
              <a:rPr lang="en-US" sz="3200" dirty="0"/>
              <a:t>Point out that what you just saw on the news or heard from a friend, or the law that was just passed, was based on particular values and beliefs.</a:t>
            </a:r>
          </a:p>
          <a:p>
            <a:r>
              <a:rPr lang="en-US" sz="3200" dirty="0"/>
              <a:t> </a:t>
            </a:r>
            <a:r>
              <a:rPr lang="en-US" sz="3200" i="1" dirty="0"/>
              <a:t>“The way you are talking about the recent contract settlement sounds like you think teachers are pretty greedy and we’re only looking out for ourselves.”</a:t>
            </a:r>
            <a:endParaRPr lang="en-US" sz="3200" dirty="0"/>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552" y="5391634"/>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632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365760" y="1025525"/>
            <a:ext cx="11612880" cy="4843569"/>
          </a:xfrm>
        </p:spPr>
        <p:txBody>
          <a:bodyPr>
            <a:normAutofit/>
          </a:bodyPr>
          <a:lstStyle/>
          <a:p>
            <a:pPr>
              <a:buFont typeface="Wingdings" panose="05000000000000000000" pitchFamily="2" charset="2"/>
              <a:buChar char="q"/>
            </a:pPr>
            <a:r>
              <a:rPr lang="en-US" sz="3600" b="1" dirty="0"/>
              <a:t>Elevate</a:t>
            </a:r>
          </a:p>
          <a:p>
            <a:r>
              <a:rPr lang="en-US" sz="3200" dirty="0"/>
              <a:t>Name the values and beliefs from our new narrative that you want to see lived out in</a:t>
            </a:r>
          </a:p>
          <a:p>
            <a:r>
              <a:rPr lang="en-US" sz="3200" dirty="0"/>
              <a:t>the world.</a:t>
            </a:r>
          </a:p>
          <a:p>
            <a:r>
              <a:rPr lang="en-US" sz="3200" dirty="0"/>
              <a:t>Connect it to places where your audience may see that happening already.</a:t>
            </a:r>
          </a:p>
          <a:p>
            <a:r>
              <a:rPr lang="en-US" sz="3200" i="1" dirty="0"/>
              <a:t>“I really like it when parents come in and express their appreciation – especially when they acknowledge they don’t now how we do it – it helps me feel valued and respected”</a:t>
            </a:r>
            <a:endParaRPr lang="en-US" sz="3200" dirty="0"/>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56" y="5398331"/>
            <a:ext cx="3377128" cy="12768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5036" y="0"/>
            <a:ext cx="10058400" cy="1025525"/>
          </a:xfrm>
        </p:spPr>
        <p:txBody>
          <a:bodyPr/>
          <a:lstStyle/>
          <a:p>
            <a:r>
              <a:rPr lang="en-US" dirty="0"/>
              <a:t>Shifting and Using Narratives </a:t>
            </a:r>
          </a:p>
        </p:txBody>
      </p:sp>
    </p:spTree>
    <p:extLst>
      <p:ext uri="{BB962C8B-B14F-4D97-AF65-F5344CB8AC3E}">
        <p14:creationId xmlns:p14="http://schemas.microsoft.com/office/powerpoint/2010/main" val="152030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146304" y="1113907"/>
            <a:ext cx="11814048" cy="5117310"/>
          </a:xfrm>
        </p:spPr>
        <p:txBody>
          <a:bodyPr>
            <a:normAutofit/>
          </a:bodyPr>
          <a:lstStyle/>
          <a:p>
            <a:pPr>
              <a:buFont typeface="Wingdings" panose="05000000000000000000" pitchFamily="2" charset="2"/>
              <a:buChar char="q"/>
            </a:pPr>
            <a:r>
              <a:rPr lang="en-US" sz="3200" b="1" dirty="0"/>
              <a:t>Contrast</a:t>
            </a:r>
          </a:p>
          <a:p>
            <a:r>
              <a:rPr lang="en-US" sz="3200" dirty="0"/>
              <a:t>Lay out what might be different if your values/convictions were the ones shaping what happens in the world.</a:t>
            </a:r>
          </a:p>
          <a:p>
            <a:r>
              <a:rPr lang="en-US" sz="3200" dirty="0"/>
              <a:t>Be specific about how we have the choice to approach situations through a different belief system.  </a:t>
            </a:r>
          </a:p>
          <a:p>
            <a:r>
              <a:rPr lang="en-US" sz="3200" dirty="0"/>
              <a:t>Invite a rethinking of the situation.</a:t>
            </a:r>
          </a:p>
          <a:p>
            <a:pPr marL="0" indent="0">
              <a:buNone/>
            </a:pPr>
            <a:r>
              <a:rPr lang="en-US" sz="3200" i="1" dirty="0"/>
              <a:t>“I guess we have to decide if we want to scapegoat paraprofessionals for the many challenges we face or accept them as willing and able partners in educating all kids.” </a:t>
            </a:r>
            <a:endParaRPr lang="en-US" sz="3200" dirty="0"/>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1288" y="5411585"/>
            <a:ext cx="3377128" cy="12768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146304" y="34915"/>
            <a:ext cx="10058400" cy="827302"/>
          </a:xfrm>
        </p:spPr>
        <p:txBody>
          <a:bodyPr/>
          <a:lstStyle/>
          <a:p>
            <a:r>
              <a:rPr lang="en-US" dirty="0"/>
              <a:t>Shifting and Using Narratives </a:t>
            </a:r>
          </a:p>
        </p:txBody>
      </p:sp>
    </p:spTree>
    <p:extLst>
      <p:ext uri="{BB962C8B-B14F-4D97-AF65-F5344CB8AC3E}">
        <p14:creationId xmlns:p14="http://schemas.microsoft.com/office/powerpoint/2010/main" val="2006807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237744" y="969264"/>
            <a:ext cx="11722608" cy="5157216"/>
          </a:xfrm>
        </p:spPr>
        <p:txBody>
          <a:bodyPr>
            <a:normAutofit/>
          </a:bodyPr>
          <a:lstStyle/>
          <a:p>
            <a:pPr>
              <a:buFont typeface="Wingdings" panose="05000000000000000000" pitchFamily="2" charset="2"/>
              <a:buChar char="q"/>
            </a:pPr>
            <a:r>
              <a:rPr lang="en-US" sz="3200" b="1" dirty="0"/>
              <a:t>Draw on your own journey</a:t>
            </a:r>
          </a:p>
          <a:p>
            <a:r>
              <a:rPr lang="en-US" sz="3200" dirty="0"/>
              <a:t>While it’s important to personalize this, it’s also important to do it in a way that anyone can see themselves in it. Describing your own realizations and shifts will help others </a:t>
            </a:r>
          </a:p>
          <a:p>
            <a:r>
              <a:rPr lang="en-US" sz="3200" dirty="0"/>
              <a:t>Find their own way in the conversation.</a:t>
            </a:r>
          </a:p>
          <a:p>
            <a:pPr marL="0" indent="0">
              <a:buNone/>
            </a:pPr>
            <a:endParaRPr lang="en-US" sz="3200" dirty="0"/>
          </a:p>
          <a:p>
            <a:pPr marL="0" indent="0">
              <a:buNone/>
            </a:pPr>
            <a:r>
              <a:rPr lang="en-US" sz="3200" dirty="0"/>
              <a:t> </a:t>
            </a:r>
            <a:r>
              <a:rPr lang="en-US" sz="3200" i="1" dirty="0"/>
              <a:t>“I can understand your reaction, there are times when I realize that I've been reacting to what others say and not putting forth my own beliefs – it gets discouraging – but I realize now I've only been making it worse.”</a:t>
            </a:r>
            <a:endParaRPr lang="en-US" sz="3200" dirty="0"/>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5487" y="5488064"/>
            <a:ext cx="3377128" cy="12768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237744" y="0"/>
            <a:ext cx="10917936" cy="827302"/>
          </a:xfrm>
        </p:spPr>
        <p:txBody>
          <a:bodyPr/>
          <a:lstStyle/>
          <a:p>
            <a:r>
              <a:rPr lang="en-US" dirty="0"/>
              <a:t>Shifting and Using Narratives </a:t>
            </a:r>
          </a:p>
        </p:txBody>
      </p:sp>
    </p:spTree>
    <p:extLst>
      <p:ext uri="{BB962C8B-B14F-4D97-AF65-F5344CB8AC3E}">
        <p14:creationId xmlns:p14="http://schemas.microsoft.com/office/powerpoint/2010/main" val="1519517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480F-500B-4CE6-858B-C385E362DE92}"/>
              </a:ext>
            </a:extLst>
          </p:cNvPr>
          <p:cNvSpPr>
            <a:spLocks noGrp="1"/>
          </p:cNvSpPr>
          <p:nvPr>
            <p:ph type="title"/>
          </p:nvPr>
        </p:nvSpPr>
        <p:spPr>
          <a:xfrm>
            <a:off x="329184" y="111714"/>
            <a:ext cx="10058400" cy="927055"/>
          </a:xfrm>
        </p:spPr>
        <p:txBody>
          <a:bodyPr/>
          <a:lstStyle/>
          <a:p>
            <a:r>
              <a:rPr lang="en-US" dirty="0"/>
              <a:t>Key Points to Remember…</a:t>
            </a:r>
          </a:p>
        </p:txBody>
      </p:sp>
      <p:sp>
        <p:nvSpPr>
          <p:cNvPr id="3" name="Content Placeholder 2">
            <a:extLst>
              <a:ext uri="{FF2B5EF4-FFF2-40B4-BE49-F238E27FC236}">
                <a16:creationId xmlns:a16="http://schemas.microsoft.com/office/drawing/2014/main" id="{249879C8-D5EB-479F-A14E-3530E359814B}"/>
              </a:ext>
            </a:extLst>
          </p:cNvPr>
          <p:cNvSpPr>
            <a:spLocks noGrp="1"/>
          </p:cNvSpPr>
          <p:nvPr>
            <p:ph idx="1"/>
          </p:nvPr>
        </p:nvSpPr>
        <p:spPr>
          <a:xfrm>
            <a:off x="329184" y="1468582"/>
            <a:ext cx="11448288" cy="4400512"/>
          </a:xfrm>
        </p:spPr>
        <p:txBody>
          <a:bodyPr vert="horz" lIns="0" tIns="45720" rIns="0" bIns="45720" rtlCol="0" anchor="t">
            <a:noAutofit/>
          </a:bodyPr>
          <a:lstStyle/>
          <a:p>
            <a:pPr>
              <a:buFont typeface="Wingdings" panose="05000000000000000000" pitchFamily="2" charset="2"/>
              <a:buChar char="q"/>
            </a:pPr>
            <a:r>
              <a:rPr lang="en-US" sz="3600" b="1" dirty="0"/>
              <a:t>Sustain your efforts and connect with others</a:t>
            </a:r>
          </a:p>
          <a:p>
            <a:pPr marL="383540" lvl="1"/>
            <a:r>
              <a:rPr lang="en-US" sz="3600" dirty="0"/>
              <a:t>Shifting a dominant narrative does not happen quickly – it takes sustained effort, over.</a:t>
            </a:r>
            <a:endParaRPr lang="en-US" sz="3600" dirty="0">
              <a:cs typeface="Calibri"/>
            </a:endParaRPr>
          </a:p>
          <a:p>
            <a:pPr marL="383540" lvl="1"/>
            <a:r>
              <a:rPr lang="en-US" sz="3600" dirty="0"/>
              <a:t>Time, with many people working at it.</a:t>
            </a:r>
            <a:endParaRPr lang="en-US" sz="3600" dirty="0">
              <a:cs typeface="Calibri" panose="020F0502020204030204"/>
            </a:endParaRPr>
          </a:p>
          <a:p>
            <a:pPr>
              <a:buFont typeface="Wingdings" panose="05000000000000000000" pitchFamily="2" charset="2"/>
              <a:buChar char="q"/>
            </a:pPr>
            <a:r>
              <a:rPr lang="en-US" sz="3600" b="1" dirty="0"/>
              <a:t>Demonstrate your worldview, don’t just write and talk about it.</a:t>
            </a:r>
          </a:p>
          <a:p>
            <a:pPr marL="383540" lvl="1"/>
            <a:r>
              <a:rPr lang="en-US" sz="3600" dirty="0"/>
              <a:t>Our actions say as much or more about our values and beliefs as our words.</a:t>
            </a:r>
            <a:endParaRPr lang="en-US" sz="3600" dirty="0">
              <a:cs typeface="Calibri" panose="020F0502020204030204"/>
            </a:endParaRPr>
          </a:p>
        </p:txBody>
      </p:sp>
      <p:pic>
        <p:nvPicPr>
          <p:cNvPr id="4" name="Picture 4" descr="Image result for narrative">
            <a:extLst>
              <a:ext uri="{FF2B5EF4-FFF2-40B4-BE49-F238E27FC236}">
                <a16:creationId xmlns:a16="http://schemas.microsoft.com/office/drawing/2014/main" id="{91C72E54-3F29-4046-BA01-BCDF06442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8136" y="5485602"/>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432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1152699" y="1468582"/>
            <a:ext cx="10058400" cy="4959928"/>
          </a:xfrm>
        </p:spPr>
        <p:txBody>
          <a:bodyPr vert="horz" lIns="0" tIns="45720" rIns="0" bIns="45720" rtlCol="0" anchor="t">
            <a:normAutofit/>
          </a:bodyPr>
          <a:lstStyle/>
          <a:p>
            <a:pPr>
              <a:buFont typeface="Wingdings" panose="05000000000000000000" pitchFamily="2" charset="2"/>
              <a:buChar char="q"/>
            </a:pPr>
            <a:r>
              <a:rPr lang="en-US" sz="4400" dirty="0"/>
              <a:t>Focus on challenging facts or interpretations of information.</a:t>
            </a:r>
          </a:p>
          <a:p>
            <a:pPr>
              <a:buFont typeface="Wingdings" panose="05000000000000000000" pitchFamily="2" charset="2"/>
              <a:buChar char="q"/>
            </a:pPr>
            <a:r>
              <a:rPr lang="en-US" sz="4400" dirty="0"/>
              <a:t>Attack people for their worldview.</a:t>
            </a:r>
            <a:endParaRPr lang="en-US" sz="4400" dirty="0">
              <a:cs typeface="Calibri"/>
            </a:endParaRPr>
          </a:p>
          <a:p>
            <a:pPr>
              <a:buFont typeface="Wingdings" panose="05000000000000000000" pitchFamily="2" charset="2"/>
              <a:buChar char="q"/>
            </a:pPr>
            <a:r>
              <a:rPr lang="en-US" sz="4400" dirty="0"/>
              <a:t>Name the dominant narrative as “wrong.”</a:t>
            </a:r>
          </a:p>
          <a:p>
            <a:pPr>
              <a:buFont typeface="Wingdings" panose="05000000000000000000" pitchFamily="2" charset="2"/>
              <a:buChar char="q"/>
            </a:pPr>
            <a:r>
              <a:rPr lang="en-US" sz="4400" dirty="0"/>
              <a:t>Try to convert or convince people.</a:t>
            </a:r>
            <a:endParaRPr lang="en-US" sz="4400" dirty="0">
              <a:cs typeface="Calibri"/>
            </a:endParaRPr>
          </a:p>
        </p:txBody>
      </p:sp>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1097280" y="286604"/>
            <a:ext cx="10058400" cy="827302"/>
          </a:xfrm>
        </p:spPr>
        <p:txBody>
          <a:bodyPr/>
          <a:lstStyle/>
          <a:p>
            <a:r>
              <a:rPr lang="en-US" dirty="0"/>
              <a:t>Shifting the Narrative  - DON’Ts  </a:t>
            </a: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4872" y="4954385"/>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318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237744" y="122009"/>
            <a:ext cx="10058400" cy="1043433"/>
          </a:xfrm>
        </p:spPr>
        <p:txBody>
          <a:bodyPr/>
          <a:lstStyle/>
          <a:p>
            <a:r>
              <a:rPr lang="en-US" dirty="0"/>
              <a:t>Try the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803497" y="1625397"/>
            <a:ext cx="10058400" cy="4438952"/>
          </a:xfrm>
        </p:spPr>
        <p:txBody>
          <a:bodyPr vert="horz" lIns="0" tIns="45720" rIns="0" bIns="45720" rtlCol="0" anchor="t">
            <a:normAutofit lnSpcReduction="10000"/>
          </a:bodyPr>
          <a:lstStyle/>
          <a:p>
            <a:r>
              <a:rPr lang="en-US" sz="4400" dirty="0"/>
              <a:t>Get into Triads</a:t>
            </a:r>
          </a:p>
          <a:p>
            <a:r>
              <a:rPr lang="en-US" sz="4400" dirty="0"/>
              <a:t>You will be </a:t>
            </a:r>
            <a:r>
              <a:rPr lang="en-US" sz="4400" i="1" dirty="0"/>
              <a:t>assigned</a:t>
            </a:r>
            <a:r>
              <a:rPr lang="en-US" sz="4400" dirty="0"/>
              <a:t> a scenario – </a:t>
            </a:r>
          </a:p>
          <a:p>
            <a:pPr marL="383540" lvl="1"/>
            <a:r>
              <a:rPr lang="en-US" sz="4200" dirty="0"/>
              <a:t>1 through 4 </a:t>
            </a:r>
            <a:endParaRPr lang="en-US" sz="4200" dirty="0">
              <a:cs typeface="Calibri" panose="020F0502020204030204"/>
            </a:endParaRPr>
          </a:p>
          <a:p>
            <a:r>
              <a:rPr lang="en-US" sz="4400" dirty="0"/>
              <a:t>Try the shift using the steps we discussed</a:t>
            </a:r>
          </a:p>
          <a:p>
            <a:pPr marL="383540" lvl="1"/>
            <a:r>
              <a:rPr lang="en-US" sz="4200" dirty="0"/>
              <a:t>Use your handouts for support</a:t>
            </a:r>
            <a:endParaRPr lang="en-US" sz="4200" dirty="0">
              <a:cs typeface="Calibri"/>
            </a:endParaRPr>
          </a:p>
          <a:p>
            <a:pPr marL="383540" lvl="1"/>
            <a:endParaRPr lang="en-US" sz="4200" dirty="0"/>
          </a:p>
          <a:p>
            <a:pPr marL="200660" lvl="1" indent="0">
              <a:buNone/>
            </a:pPr>
            <a:r>
              <a:rPr lang="en-US" sz="4200" dirty="0"/>
              <a:t>Report out – What really worked? </a:t>
            </a:r>
            <a:endParaRPr lang="en-US" sz="4200" dirty="0">
              <a:cs typeface="Calibri" panose="020F0502020204030204"/>
            </a:endParaRP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2612" y="359753"/>
            <a:ext cx="5223999" cy="1975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0067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EE1374B8-93FB-415C-BD26-9B5D96F5121C}"/>
</file>

<file path=customXml/itemProps2.xml><?xml version="1.0" encoding="utf-8"?>
<ds:datastoreItem xmlns:ds="http://schemas.openxmlformats.org/officeDocument/2006/customXml" ds:itemID="{792C9EF2-44EE-4989-BCC2-308C44B85E0C}"/>
</file>

<file path=customXml/itemProps3.xml><?xml version="1.0" encoding="utf-8"?>
<ds:datastoreItem xmlns:ds="http://schemas.openxmlformats.org/officeDocument/2006/customXml" ds:itemID="{D74E2245-8B70-48A9-8851-5578733AF903}"/>
</file>

<file path=docProps/app.xml><?xml version="1.0" encoding="utf-8"?>
<Properties xmlns="http://schemas.openxmlformats.org/officeDocument/2006/extended-properties" xmlns:vt="http://schemas.openxmlformats.org/officeDocument/2006/docPropsVTypes">
  <TotalTime>0</TotalTime>
  <Words>624</Words>
  <Application>Microsoft Office PowerPoint</Application>
  <PresentationFormat>Widescreen</PresentationFormat>
  <Paragraphs>62</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PowerPoint Presentation</vt:lpstr>
      <vt:lpstr>Debrief</vt:lpstr>
      <vt:lpstr>An Institutional Problem</vt:lpstr>
      <vt:lpstr>What is the word on the street?</vt:lpstr>
      <vt:lpstr>What is the word on the street?</vt:lpstr>
      <vt:lpstr> Why does the story matter?</vt:lpstr>
      <vt:lpstr>Narratives</vt:lpstr>
      <vt:lpstr>Shifting and Using Narratives </vt:lpstr>
      <vt:lpstr>Shifting and Using Narratives </vt:lpstr>
      <vt:lpstr>Shifting and Using Narratives </vt:lpstr>
      <vt:lpstr>Shifting and Using Narratives </vt:lpstr>
      <vt:lpstr>Key Points to Remember…</vt:lpstr>
      <vt:lpstr>Shifting the Narrative  - DON’Ts  </vt:lpstr>
      <vt:lpstr>Try the Shift!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1</cp:revision>
  <dcterms:created xsi:type="dcterms:W3CDTF">2022-02-22T13:30:36Z</dcterms:created>
  <dcterms:modified xsi:type="dcterms:W3CDTF">2022-02-22T13:31:01Z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