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6858000" cx="12192000"/>
  <p:notesSz cx="6858000" cy="9144000"/>
  <p:embeddedFontLst>
    <p:embeddedFont>
      <p:font typeface="Proxima Nova"/>
      <p:regular r:id="rId34"/>
      <p:bold r:id="rId35"/>
      <p:italic r:id="rId36"/>
      <p:boldItalic r:id="rId37"/>
    </p:embeddedFont>
    <p:embeddedFont>
      <p:font typeface="Lato"/>
      <p:regular r:id="rId38"/>
      <p:bold r:id="rId39"/>
      <p:italic r:id="rId40"/>
      <p:boldItalic r:id="rId41"/>
    </p:embeddedFont>
    <p:embeddedFont>
      <p:font typeface="EB Garamond"/>
      <p:regular r:id="rId42"/>
      <p:bold r:id="rId43"/>
      <p:italic r:id="rId44"/>
      <p:boldItalic r:id="rId45"/>
    </p:embeddedFont>
    <p:embeddedFont>
      <p:font typeface="Open Sans SemiBold"/>
      <p:regular r:id="rId46"/>
      <p:bold r:id="rId47"/>
      <p:italic r:id="rId48"/>
      <p:boldItalic r:id="rId49"/>
    </p:embeddedFont>
    <p:embeddedFont>
      <p:font typeface="Proxima Nova Extrabold"/>
      <p:bold r:id="rId50"/>
    </p:embeddedFont>
    <p:embeddedFont>
      <p:font typeface="Proxima Nova Semibold"/>
      <p:regular r:id="rId51"/>
      <p:bold r:id="rId52"/>
      <p:boldItalic r:id="rId53"/>
    </p:embeddedFont>
    <p:embeddedFont>
      <p:font typeface="Open Sans Light"/>
      <p:regular r:id="rId54"/>
      <p:bold r:id="rId55"/>
      <p:italic r:id="rId56"/>
      <p:boldItalic r:id="rId57"/>
    </p:embeddedFont>
    <p:embeddedFont>
      <p:font typeface="Open Sans"/>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62" roundtripDataSignature="AMtx7mg6TlrX2fVIgVKmQ0L48d5kFIxo9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42" Type="http://schemas.openxmlformats.org/officeDocument/2006/relationships/font" Target="fonts/EBGaramond-regular.fntdata"/><Relationship Id="rId47" Type="http://schemas.openxmlformats.org/officeDocument/2006/relationships/font" Target="fonts/OpenSansSemiBold-bold.fntdata"/><Relationship Id="rId34" Type="http://schemas.openxmlformats.org/officeDocument/2006/relationships/font" Target="fonts/ProximaNova-regular.fntdata"/><Relationship Id="rId21" Type="http://schemas.openxmlformats.org/officeDocument/2006/relationships/slide" Target="slides/slide16.xml"/><Relationship Id="rId50" Type="http://schemas.openxmlformats.org/officeDocument/2006/relationships/font" Target="fonts/ProximaNovaExtrabold-bold.fntdata"/><Relationship Id="rId55" Type="http://schemas.openxmlformats.org/officeDocument/2006/relationships/font" Target="fonts/OpenSansLight-bold.fntdata"/><Relationship Id="rId63" Type="http://schemas.openxmlformats.org/officeDocument/2006/relationships/customXml" Target="../customXml/item1.xml"/><Relationship Id="rId7" Type="http://schemas.openxmlformats.org/officeDocument/2006/relationships/slide" Target="slides/slide2.xml"/><Relationship Id="rId2" Type="http://schemas.openxmlformats.org/officeDocument/2006/relationships/presProps" Target="presProps.xml"/><Relationship Id="rId29" Type="http://schemas.openxmlformats.org/officeDocument/2006/relationships/slide" Target="slides/slide24.xml"/><Relationship Id="rId16" Type="http://schemas.openxmlformats.org/officeDocument/2006/relationships/slide" Target="slides/slide11.xml"/><Relationship Id="rId40" Type="http://schemas.openxmlformats.org/officeDocument/2006/relationships/font" Target="fonts/Lato-italic.fntdata"/><Relationship Id="rId45" Type="http://schemas.openxmlformats.org/officeDocument/2006/relationships/font" Target="fonts/EBGaramond-boldItalic.fntdata"/><Relationship Id="rId32" Type="http://schemas.openxmlformats.org/officeDocument/2006/relationships/slide" Target="slides/slide27.xml"/><Relationship Id="rId37" Type="http://schemas.openxmlformats.org/officeDocument/2006/relationships/font" Target="fonts/ProximaNova-boldItalic.fntdata"/><Relationship Id="rId24" Type="http://schemas.openxmlformats.org/officeDocument/2006/relationships/slide" Target="slides/slide19.xml"/><Relationship Id="rId53" Type="http://schemas.openxmlformats.org/officeDocument/2006/relationships/font" Target="fonts/ProximaNovaSemibold-boldItalic.fntdata"/><Relationship Id="rId11" Type="http://schemas.openxmlformats.org/officeDocument/2006/relationships/slide" Target="slides/slide6.xml"/><Relationship Id="rId58" Type="http://schemas.openxmlformats.org/officeDocument/2006/relationships/font" Target="fonts/OpenSans-regular.fntdata"/><Relationship Id="rId5" Type="http://schemas.openxmlformats.org/officeDocument/2006/relationships/notesMaster" Target="notesMasters/notesMaster1.xml"/><Relationship Id="rId61" Type="http://schemas.openxmlformats.org/officeDocument/2006/relationships/font" Target="fonts/OpenSans-boldItalic.fntdata"/><Relationship Id="rId19" Type="http://schemas.openxmlformats.org/officeDocument/2006/relationships/slide" Target="slides/slide14.xml"/><Relationship Id="rId43" Type="http://schemas.openxmlformats.org/officeDocument/2006/relationships/font" Target="fonts/EBGaramond-bold.fntdata"/><Relationship Id="rId48" Type="http://schemas.openxmlformats.org/officeDocument/2006/relationships/font" Target="fonts/OpenSansSemiBold-italic.fntdata"/><Relationship Id="rId30" Type="http://schemas.openxmlformats.org/officeDocument/2006/relationships/slide" Target="slides/slide25.xml"/><Relationship Id="rId35" Type="http://schemas.openxmlformats.org/officeDocument/2006/relationships/font" Target="fonts/ProximaNova-bold.fntdata"/><Relationship Id="rId22" Type="http://schemas.openxmlformats.org/officeDocument/2006/relationships/slide" Target="slides/slide17.xml"/><Relationship Id="rId27" Type="http://schemas.openxmlformats.org/officeDocument/2006/relationships/slide" Target="slides/slide22.xml"/><Relationship Id="rId56" Type="http://schemas.openxmlformats.org/officeDocument/2006/relationships/font" Target="fonts/OpenSansLight-italic.fntdata"/><Relationship Id="rId14" Type="http://schemas.openxmlformats.org/officeDocument/2006/relationships/slide" Target="slides/slide9.xml"/><Relationship Id="rId64" Type="http://schemas.openxmlformats.org/officeDocument/2006/relationships/customXml" Target="../customXml/item2.xml"/><Relationship Id="rId8" Type="http://schemas.openxmlformats.org/officeDocument/2006/relationships/slide" Target="slides/slide3.xml"/><Relationship Id="rId51" Type="http://schemas.openxmlformats.org/officeDocument/2006/relationships/font" Target="fonts/ProximaNovaSemibold-regular.fntdata"/><Relationship Id="rId3" Type="http://schemas.openxmlformats.org/officeDocument/2006/relationships/slideMaster" Target="slideMasters/slideMaster1.xml"/><Relationship Id="rId46" Type="http://schemas.openxmlformats.org/officeDocument/2006/relationships/font" Target="fonts/OpenSansSemiBold-regular.fntdata"/><Relationship Id="rId33" Type="http://schemas.openxmlformats.org/officeDocument/2006/relationships/slide" Target="slides/slide28.xml"/><Relationship Id="rId38" Type="http://schemas.openxmlformats.org/officeDocument/2006/relationships/font" Target="fonts/Lato-regular.fntdata"/><Relationship Id="rId25" Type="http://schemas.openxmlformats.org/officeDocument/2006/relationships/slide" Target="slides/slide20.xml"/><Relationship Id="rId12" Type="http://schemas.openxmlformats.org/officeDocument/2006/relationships/slide" Target="slides/slide7.xml"/><Relationship Id="rId59" Type="http://schemas.openxmlformats.org/officeDocument/2006/relationships/font" Target="fonts/OpenSans-bold.fntdata"/><Relationship Id="rId17" Type="http://schemas.openxmlformats.org/officeDocument/2006/relationships/slide" Target="slides/slide12.xml"/><Relationship Id="rId41" Type="http://schemas.openxmlformats.org/officeDocument/2006/relationships/font" Target="fonts/Lato-boldItalic.fntdata"/><Relationship Id="rId62" Type="http://customschemas.google.com/relationships/presentationmetadata" Target="metadata"/><Relationship Id="rId20" Type="http://schemas.openxmlformats.org/officeDocument/2006/relationships/slide" Target="slides/slide15.xml"/><Relationship Id="rId54" Type="http://schemas.openxmlformats.org/officeDocument/2006/relationships/font" Target="fonts/OpenSansLight-regular.fntdata"/><Relationship Id="rId1" Type="http://schemas.openxmlformats.org/officeDocument/2006/relationships/theme" Target="theme/theme3.xml"/><Relationship Id="rId6" Type="http://schemas.openxmlformats.org/officeDocument/2006/relationships/slide" Target="slides/slide1.xml"/><Relationship Id="rId49" Type="http://schemas.openxmlformats.org/officeDocument/2006/relationships/font" Target="fonts/OpenSansSemiBold-boldItalic.fntdata"/><Relationship Id="rId36" Type="http://schemas.openxmlformats.org/officeDocument/2006/relationships/font" Target="fonts/ProximaNova-italic.fntdata"/><Relationship Id="rId23" Type="http://schemas.openxmlformats.org/officeDocument/2006/relationships/slide" Target="slides/slide18.xml"/><Relationship Id="rId28" Type="http://schemas.openxmlformats.org/officeDocument/2006/relationships/slide" Target="slides/slide23.xml"/><Relationship Id="rId57" Type="http://schemas.openxmlformats.org/officeDocument/2006/relationships/font" Target="fonts/OpenSansLight-boldItalic.fntdata"/><Relationship Id="rId15" Type="http://schemas.openxmlformats.org/officeDocument/2006/relationships/slide" Target="slides/slide10.xml"/><Relationship Id="rId44" Type="http://schemas.openxmlformats.org/officeDocument/2006/relationships/font" Target="fonts/EBGaramond-italic.fntdata"/><Relationship Id="rId31" Type="http://schemas.openxmlformats.org/officeDocument/2006/relationships/slide" Target="slides/slide26.xml"/><Relationship Id="rId60" Type="http://schemas.openxmlformats.org/officeDocument/2006/relationships/font" Target="fonts/OpenSans-italic.fntdata"/><Relationship Id="rId52" Type="http://schemas.openxmlformats.org/officeDocument/2006/relationships/font" Target="fonts/ProximaNovaSemibold-bold.fntdata"/><Relationship Id="rId10" Type="http://schemas.openxmlformats.org/officeDocument/2006/relationships/slide" Target="slides/slide5.xml"/><Relationship Id="rId65" Type="http://schemas.openxmlformats.org/officeDocument/2006/relationships/customXml" Target="../customXml/item3.xml"/><Relationship Id="rId4" Type="http://schemas.openxmlformats.org/officeDocument/2006/relationships/slideMaster" Target="slideMasters/slideMaster2.xml"/><Relationship Id="rId9" Type="http://schemas.openxmlformats.org/officeDocument/2006/relationships/slide" Target="slides/slide4.xml"/><Relationship Id="rId39" Type="http://schemas.openxmlformats.org/officeDocument/2006/relationships/font" Target="fonts/Lato-bold.fntdata"/><Relationship Id="rId13" Type="http://schemas.openxmlformats.org/officeDocument/2006/relationships/slide" Target="slides/slide8.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 name="Google Shape;162;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197664e29b_8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 name="Google Shape;170;g1197664e29b_8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8f2700f2a2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 name="Google Shape;187;g8f2700f2a2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63aefefe9b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g63aefefe9b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Prework before conversation, initial email, etc.</a:t>
            </a:r>
            <a:endParaRPr/>
          </a:p>
        </p:txBody>
      </p:sp>
      <p:sp>
        <p:nvSpPr>
          <p:cNvPr id="205" name="Google Shape;205;g63aefefe9b_0_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63aefefe9b_0_1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3" name="Google Shape;213;g63aefefe9b_0_1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8f427d60af_3_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6" name="Google Shape;226;g8f427d60af_3_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63aefefe9b_0_1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3" name="Google Shape;243;g63aefefe9b_0_1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8f427d60af_3_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9" name="Google Shape;259;g8f427d60af_3_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8f427d60af_3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1" name="Google Shape;271;g8f427d60af_3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8d57a9452e_0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8" name="Google Shape;288;g8d57a9452e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8d57a9452e_0_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8" name="Google Shape;298;g8d57a9452e_0_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8d57a9452e_0_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3" name="Google Shape;313;g8d57a9452e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8d57a9452e_0_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9" name="Google Shape;329;g8d57a9452e_0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8d57a9452e_0_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6" name="Google Shape;346;g8d57a9452e_0_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8d57a9452e_0_1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If this is a small training and time allows it, you could just do this in the main room without a Break Out.  In that case, please MAKE A COPY of this slideshow and adjust the slide.</a:t>
            </a:r>
            <a:endParaRPr/>
          </a:p>
        </p:txBody>
      </p:sp>
      <p:sp>
        <p:nvSpPr>
          <p:cNvPr id="367" name="Google Shape;367;g8d57a9452e_0_1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8f427d60af_3_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8" name="Google Shape;378;g8f427d60af_3_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8f427d60af_8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5" name="Google Shape;395;g8f427d60af_8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8caa613c71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Share what you know</a:t>
            </a:r>
            <a:endParaRPr/>
          </a:p>
        </p:txBody>
      </p:sp>
      <p:sp>
        <p:nvSpPr>
          <p:cNvPr id="409" name="Google Shape;409;g8caa613c71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8f427d60af_3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7" name="Google Shape;417;g8f427d60af_3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8f2700f2a2_0_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4" name="Google Shape;434;g8f2700f2a2_0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8f427d60af_3_1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1" name="Google Shape;441;g8f427d60af_3_1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6373e390b6_0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8" name="Google Shape;458;g6373e390b6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8d28b60647_0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5" name="Google Shape;465;g8d28b60647_0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8f2700f2a2_0_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3" name="Google Shape;473;g8f2700f2a2_0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8f2700f2a2_5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2" name="Google Shape;482;g8f2700f2a2_5_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3" name="Google Shape;483;g8f2700f2a2_5_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8f427d60af_3_1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3" name="Google Shape;493;g8f427d60af_3_1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8f427d60af_3_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0" name="Google Shape;510;g8f427d60af_3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8f2700f2a2_0_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0" name="Google Shape;520;g8f2700f2a2_0_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1" name="Google Shape;521;g8f2700f2a2_0_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 name="Shape 21"/>
        <p:cNvGrpSpPr/>
        <p:nvPr/>
      </p:nvGrpSpPr>
      <p:grpSpPr>
        <a:xfrm>
          <a:off x="0" y="0"/>
          <a:ext cx="0" cy="0"/>
          <a:chOff x="0" y="0"/>
          <a:chExt cx="0" cy="0"/>
        </a:xfrm>
      </p:grpSpPr>
      <p:sp>
        <p:nvSpPr>
          <p:cNvPr id="22" name="Google Shape;22;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4" name="Shape 34"/>
        <p:cNvGrpSpPr/>
        <p:nvPr/>
      </p:nvGrpSpPr>
      <p:grpSpPr>
        <a:xfrm>
          <a:off x="0" y="0"/>
          <a:ext cx="0" cy="0"/>
          <a:chOff x="0" y="0"/>
          <a:chExt cx="0" cy="0"/>
        </a:xfrm>
      </p:grpSpPr>
      <p:sp>
        <p:nvSpPr>
          <p:cNvPr id="35" name="Google Shape;35;p1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 name="Google Shape;37;p1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8" name="Google Shape;38;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1" name="Shape 41"/>
        <p:cNvGrpSpPr/>
        <p:nvPr/>
      </p:nvGrpSpPr>
      <p:grpSpPr>
        <a:xfrm>
          <a:off x="0" y="0"/>
          <a:ext cx="0" cy="0"/>
          <a:chOff x="0" y="0"/>
          <a:chExt cx="0" cy="0"/>
        </a:xfrm>
      </p:grpSpPr>
      <p:sp>
        <p:nvSpPr>
          <p:cNvPr id="42" name="Google Shape;42;p1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4" name="Google Shape;44;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2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2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2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 name="Google Shape;57;p2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sp>
        <p:nvSpPr>
          <p:cNvPr id="62" name="Google Shape;62;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3"/>
          <p:cNvSpPr/>
          <p:nvPr>
            <p:ph idx="2" type="pic"/>
          </p:nvPr>
        </p:nvSpPr>
        <p:spPr>
          <a:xfrm>
            <a:off x="5183188" y="987425"/>
            <a:ext cx="6172200" cy="4873625"/>
          </a:xfrm>
          <a:prstGeom prst="rect">
            <a:avLst/>
          </a:prstGeom>
          <a:noFill/>
          <a:ln>
            <a:noFill/>
          </a:ln>
        </p:spPr>
      </p:sp>
      <p:sp>
        <p:nvSpPr>
          <p:cNvPr id="68" name="Google Shape;68;p2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0" name="Shape 90"/>
        <p:cNvGrpSpPr/>
        <p:nvPr/>
      </p:nvGrpSpPr>
      <p:grpSpPr>
        <a:xfrm>
          <a:off x="0" y="0"/>
          <a:ext cx="0" cy="0"/>
          <a:chOff x="0" y="0"/>
          <a:chExt cx="0" cy="0"/>
        </a:xfrm>
      </p:grpSpPr>
      <p:sp>
        <p:nvSpPr>
          <p:cNvPr id="91" name="Google Shape;91;g63aefefe9b_0_18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g63aefefe9b_0_186"/>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g63aefefe9b_0_186"/>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g63aefefe9b_0_18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g63aefefe9b_0_18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g63aefefe9b_0_18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7" name="Shape 97"/>
        <p:cNvGrpSpPr/>
        <p:nvPr/>
      </p:nvGrpSpPr>
      <p:grpSpPr>
        <a:xfrm>
          <a:off x="0" y="0"/>
          <a:ext cx="0" cy="0"/>
          <a:chOff x="0" y="0"/>
          <a:chExt cx="0" cy="0"/>
        </a:xfrm>
      </p:grpSpPr>
      <p:sp>
        <p:nvSpPr>
          <p:cNvPr id="98" name="Google Shape;98;g63aefefe9b_0_20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g63aefefe9b_0_20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g63aefefe9b_0_20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g63aefefe9b_0_20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g63aefefe9b_0_20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3" name="Shape 103"/>
        <p:cNvGrpSpPr/>
        <p:nvPr/>
      </p:nvGrpSpPr>
      <p:grpSpPr>
        <a:xfrm>
          <a:off x="0" y="0"/>
          <a:ext cx="0" cy="0"/>
          <a:chOff x="0" y="0"/>
          <a:chExt cx="0" cy="0"/>
        </a:xfrm>
      </p:grpSpPr>
      <p:sp>
        <p:nvSpPr>
          <p:cNvPr id="104" name="Google Shape;104;g63aefefe9b_0_180"/>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g63aefefe9b_0_180"/>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6" name="Google Shape;106;g63aefefe9b_0_18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g63aefefe9b_0_18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g63aefefe9b_0_18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9" name="Shape 109"/>
        <p:cNvGrpSpPr/>
        <p:nvPr/>
      </p:nvGrpSpPr>
      <p:grpSpPr>
        <a:xfrm>
          <a:off x="0" y="0"/>
          <a:ext cx="0" cy="0"/>
          <a:chOff x="0" y="0"/>
          <a:chExt cx="0" cy="0"/>
        </a:xfrm>
      </p:grpSpPr>
      <p:sp>
        <p:nvSpPr>
          <p:cNvPr id="110" name="Google Shape;110;g63aefefe9b_0_206"/>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g63aefefe9b_0_206"/>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12" name="Google Shape;112;g63aefefe9b_0_20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g63aefefe9b_0_20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g63aefefe9b_0_20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5" name="Shape 115"/>
        <p:cNvGrpSpPr/>
        <p:nvPr/>
      </p:nvGrpSpPr>
      <p:grpSpPr>
        <a:xfrm>
          <a:off x="0" y="0"/>
          <a:ext cx="0" cy="0"/>
          <a:chOff x="0" y="0"/>
          <a:chExt cx="0" cy="0"/>
        </a:xfrm>
      </p:grpSpPr>
      <p:sp>
        <p:nvSpPr>
          <p:cNvPr id="116" name="Google Shape;116;g63aefefe9b_0_193"/>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g63aefefe9b_0_193"/>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8" name="Google Shape;118;g63aefefe9b_0_193"/>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9" name="Google Shape;119;g63aefefe9b_0_19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g63aefefe9b_0_19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g63aefefe9b_0_19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2" name="Shape 122"/>
        <p:cNvGrpSpPr/>
        <p:nvPr/>
      </p:nvGrpSpPr>
      <p:grpSpPr>
        <a:xfrm>
          <a:off x="0" y="0"/>
          <a:ext cx="0" cy="0"/>
          <a:chOff x="0" y="0"/>
          <a:chExt cx="0" cy="0"/>
        </a:xfrm>
      </p:grpSpPr>
      <p:sp>
        <p:nvSpPr>
          <p:cNvPr id="123" name="Google Shape;123;g63aefefe9b_0_21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g63aefefe9b_0_21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g63aefefe9b_0_21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g63aefefe9b_0_21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7" name="Shape 127"/>
        <p:cNvGrpSpPr/>
        <p:nvPr/>
      </p:nvGrpSpPr>
      <p:grpSpPr>
        <a:xfrm>
          <a:off x="0" y="0"/>
          <a:ext cx="0" cy="0"/>
          <a:chOff x="0" y="0"/>
          <a:chExt cx="0" cy="0"/>
        </a:xfrm>
      </p:grpSpPr>
      <p:sp>
        <p:nvSpPr>
          <p:cNvPr id="128" name="Google Shape;128;g63aefefe9b_0_217"/>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g63aefefe9b_0_217"/>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0" name="Google Shape;130;g63aefefe9b_0_217"/>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g63aefefe9b_0_217"/>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2" name="Google Shape;132;g63aefefe9b_0_217"/>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 name="Google Shape;133;g63aefefe9b_0_21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g63aefefe9b_0_21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g63aefefe9b_0_21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6" name="Shape 136"/>
        <p:cNvGrpSpPr/>
        <p:nvPr/>
      </p:nvGrpSpPr>
      <p:grpSpPr>
        <a:xfrm>
          <a:off x="0" y="0"/>
          <a:ext cx="0" cy="0"/>
          <a:chOff x="0" y="0"/>
          <a:chExt cx="0" cy="0"/>
        </a:xfrm>
      </p:grpSpPr>
      <p:sp>
        <p:nvSpPr>
          <p:cNvPr id="137" name="Google Shape;137;g63aefefe9b_0_22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g63aefefe9b_0_22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g63aefefe9b_0_22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0" name="Shape 140"/>
        <p:cNvGrpSpPr/>
        <p:nvPr/>
      </p:nvGrpSpPr>
      <p:grpSpPr>
        <a:xfrm>
          <a:off x="0" y="0"/>
          <a:ext cx="0" cy="0"/>
          <a:chOff x="0" y="0"/>
          <a:chExt cx="0" cy="0"/>
        </a:xfrm>
      </p:grpSpPr>
      <p:sp>
        <p:nvSpPr>
          <p:cNvPr id="141" name="Google Shape;141;g63aefefe9b_0_230"/>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g63aefefe9b_0_230"/>
          <p:cNvSpPr/>
          <p:nvPr>
            <p:ph idx="2" type="pic"/>
          </p:nvPr>
        </p:nvSpPr>
        <p:spPr>
          <a:xfrm>
            <a:off x="5183188" y="987425"/>
            <a:ext cx="6172200" cy="4873500"/>
          </a:xfrm>
          <a:prstGeom prst="rect">
            <a:avLst/>
          </a:prstGeom>
          <a:noFill/>
          <a:ln>
            <a:noFill/>
          </a:ln>
        </p:spPr>
      </p:sp>
      <p:sp>
        <p:nvSpPr>
          <p:cNvPr id="143" name="Google Shape;143;g63aefefe9b_0_230"/>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4" name="Google Shape;144;g63aefefe9b_0_23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g63aefefe9b_0_23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g63aefefe9b_0_23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7" name="Shape 147"/>
        <p:cNvGrpSpPr/>
        <p:nvPr/>
      </p:nvGrpSpPr>
      <p:grpSpPr>
        <a:xfrm>
          <a:off x="0" y="0"/>
          <a:ext cx="0" cy="0"/>
          <a:chOff x="0" y="0"/>
          <a:chExt cx="0" cy="0"/>
        </a:xfrm>
      </p:grpSpPr>
      <p:sp>
        <p:nvSpPr>
          <p:cNvPr id="148" name="Google Shape;148;g63aefefe9b_0_23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g63aefefe9b_0_237"/>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g63aefefe9b_0_23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g63aefefe9b_0_23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g63aefefe9b_0_23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Google Shape;154;g63aefefe9b_0_243"/>
          <p:cNvSpPr txBox="1"/>
          <p:nvPr>
            <p:ph type="title"/>
          </p:nvPr>
        </p:nvSpPr>
        <p:spPr>
          <a:xfrm rot="5400000">
            <a:off x="7133400" y="1956625"/>
            <a:ext cx="5811900"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g63aefefe9b_0_243"/>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g63aefefe9b_0_24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g63aefefe9b_0_24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 name="Google Shape;158;g63aefefe9b_0_24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g63aefefe9b_0_17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6" name="Google Shape;86;g63aefefe9b_0_17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g63aefefe9b_0_17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8" name="Google Shape;88;g63aefefe9b_0_17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9" name="Google Shape;89;g63aefefe9b_0_17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12.png"/><Relationship Id="rId4" Type="http://schemas.openxmlformats.org/officeDocument/2006/relationships/hyperlink" Target="http://neaalaska.org" TargetMode="External"/><Relationship Id="rId5"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4.png"/><Relationship Id="rId4" Type="http://schemas.openxmlformats.org/officeDocument/2006/relationships/image" Target="../media/image10.png"/><Relationship Id="rId5" Type="http://schemas.openxmlformats.org/officeDocument/2006/relationships/hyperlink" Target="https://docs.google.com/spreadsheets/d/170jTLZKKo1QG1lw-6FkCPsJomnkV_WT7mhkWH-pSE0c/edit?usp=sharing" TargetMode="External"/><Relationship Id="rId6"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 Id="rId3" Type="http://schemas.openxmlformats.org/officeDocument/2006/relationships/image" Target="../media/image4.pn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235"/>
          </a:srgbClr>
        </a:solidFill>
      </p:bgPr>
    </p:bg>
    <p:spTree>
      <p:nvGrpSpPr>
        <p:cNvPr id="163" name="Shape 163"/>
        <p:cNvGrpSpPr/>
        <p:nvPr/>
      </p:nvGrpSpPr>
      <p:grpSpPr>
        <a:xfrm>
          <a:off x="0" y="0"/>
          <a:ext cx="0" cy="0"/>
          <a:chOff x="0" y="0"/>
          <a:chExt cx="0" cy="0"/>
        </a:xfrm>
      </p:grpSpPr>
      <p:sp>
        <p:nvSpPr>
          <p:cNvPr id="164" name="Google Shape;164;p1"/>
          <p:cNvSpPr txBox="1"/>
          <p:nvPr>
            <p:ph type="ctrTitle"/>
          </p:nvPr>
        </p:nvSpPr>
        <p:spPr>
          <a:xfrm>
            <a:off x="508000" y="1671975"/>
            <a:ext cx="10113600" cy="2387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0D2B42"/>
              </a:buClr>
              <a:buSzPts val="6000"/>
              <a:buFont typeface="EB Garamond"/>
              <a:buNone/>
            </a:pPr>
            <a:r>
              <a:rPr lang="en-US">
                <a:solidFill>
                  <a:srgbClr val="0D2B42"/>
                </a:solidFill>
                <a:latin typeface="EB Garamond"/>
                <a:ea typeface="EB Garamond"/>
                <a:cs typeface="EB Garamond"/>
                <a:sym typeface="EB Garamond"/>
              </a:rPr>
              <a:t>Membership Conversations:</a:t>
            </a:r>
            <a:endParaRPr>
              <a:solidFill>
                <a:srgbClr val="0D2B42"/>
              </a:solidFill>
              <a:latin typeface="EB Garamond"/>
              <a:ea typeface="EB Garamond"/>
              <a:cs typeface="EB Garamond"/>
              <a:sym typeface="EB Garamond"/>
            </a:endParaRPr>
          </a:p>
          <a:p>
            <a:pPr indent="0" lvl="0" marL="0" rtl="0" algn="l">
              <a:lnSpc>
                <a:spcPct val="90000"/>
              </a:lnSpc>
              <a:spcBef>
                <a:spcPts val="0"/>
              </a:spcBef>
              <a:spcAft>
                <a:spcPts val="0"/>
              </a:spcAft>
              <a:buClr>
                <a:srgbClr val="0D2B42"/>
              </a:buClr>
              <a:buSzPts val="6000"/>
              <a:buFont typeface="EB Garamond"/>
              <a:buNone/>
            </a:pPr>
            <a:r>
              <a:rPr lang="en-US">
                <a:solidFill>
                  <a:srgbClr val="0D2B42"/>
                </a:solidFill>
                <a:latin typeface="EB Garamond"/>
                <a:ea typeface="EB Garamond"/>
                <a:cs typeface="EB Garamond"/>
                <a:sym typeface="EB Garamond"/>
              </a:rPr>
              <a:t>From Finding Your Why to Closing the Deal</a:t>
            </a:r>
            <a:endParaRPr>
              <a:solidFill>
                <a:srgbClr val="0D2B42"/>
              </a:solidFill>
              <a:latin typeface="EB Garamond"/>
              <a:ea typeface="EB Garamond"/>
              <a:cs typeface="EB Garamond"/>
              <a:sym typeface="EB Garamond"/>
            </a:endParaRPr>
          </a:p>
        </p:txBody>
      </p:sp>
      <p:sp>
        <p:nvSpPr>
          <p:cNvPr id="165" name="Google Shape;165;p1"/>
          <p:cNvSpPr txBox="1"/>
          <p:nvPr>
            <p:ph idx="1" type="subTitle"/>
          </p:nvPr>
        </p:nvSpPr>
        <p:spPr>
          <a:xfrm>
            <a:off x="508000" y="4110021"/>
            <a:ext cx="6434700" cy="546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67DA1"/>
              </a:buClr>
              <a:buSzPts val="2800"/>
              <a:buNone/>
            </a:pPr>
            <a:r>
              <a:t/>
            </a:r>
            <a:endParaRPr sz="2800">
              <a:solidFill>
                <a:srgbClr val="067DA1"/>
              </a:solidFill>
              <a:latin typeface="Open Sans Light"/>
              <a:ea typeface="Open Sans Light"/>
              <a:cs typeface="Open Sans Light"/>
              <a:sym typeface="Open Sans Light"/>
            </a:endParaRPr>
          </a:p>
        </p:txBody>
      </p:sp>
      <p:sp>
        <p:nvSpPr>
          <p:cNvPr id="166" name="Google Shape;166;p1"/>
          <p:cNvSpPr txBox="1"/>
          <p:nvPr>
            <p:ph idx="10" type="dt"/>
          </p:nvPr>
        </p:nvSpPr>
        <p:spPr>
          <a:xfrm>
            <a:off x="0" y="6129867"/>
            <a:ext cx="12192000" cy="728133"/>
          </a:xfrm>
          <a:prstGeom prst="rect">
            <a:avLst/>
          </a:prstGeom>
          <a:solidFill>
            <a:srgbClr val="BA192C"/>
          </a:solid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400"/>
              <a:buNone/>
            </a:pPr>
            <a:r>
              <a:rPr lang="en-US" sz="2400">
                <a:solidFill>
                  <a:srgbClr val="BA192C"/>
                </a:solidFill>
                <a:latin typeface="Open Sans Light"/>
                <a:ea typeface="Open Sans Light"/>
                <a:cs typeface="Open Sans Light"/>
                <a:sym typeface="Open Sans Light"/>
              </a:rPr>
              <a:t>Presented by Your Name, Your Title   					               7/18/19</a:t>
            </a:r>
            <a:endParaRPr sz="2400">
              <a:solidFill>
                <a:srgbClr val="BA192C"/>
              </a:solidFill>
              <a:latin typeface="Open Sans Light"/>
              <a:ea typeface="Open Sans Light"/>
              <a:cs typeface="Open Sans Light"/>
              <a:sym typeface="Open Sans Light"/>
            </a:endParaRPr>
          </a:p>
        </p:txBody>
      </p:sp>
      <p:pic>
        <p:nvPicPr>
          <p:cNvPr id="167" name="Google Shape;167;p1"/>
          <p:cNvPicPr preferRelativeResize="0"/>
          <p:nvPr/>
        </p:nvPicPr>
        <p:blipFill rotWithShape="1">
          <a:blip r:embed="rId3">
            <a:alphaModFix/>
          </a:blip>
          <a:srcRect b="0" l="0" r="0" t="0"/>
          <a:stretch/>
        </p:blipFill>
        <p:spPr>
          <a:xfrm>
            <a:off x="8265141" y="242461"/>
            <a:ext cx="3669148" cy="77969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20"/>
          </a:srgbClr>
        </a:solidFill>
      </p:bgPr>
    </p:bg>
    <p:spTree>
      <p:nvGrpSpPr>
        <p:cNvPr id="171" name="Shape 171"/>
        <p:cNvGrpSpPr/>
        <p:nvPr/>
      </p:nvGrpSpPr>
      <p:grpSpPr>
        <a:xfrm>
          <a:off x="0" y="0"/>
          <a:ext cx="0" cy="0"/>
          <a:chOff x="0" y="0"/>
          <a:chExt cx="0" cy="0"/>
        </a:xfrm>
      </p:grpSpPr>
      <p:pic>
        <p:nvPicPr>
          <p:cNvPr id="172" name="Google Shape;172;g1197664e29b_8_0"/>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173" name="Google Shape;173;g1197664e29b_8_0"/>
          <p:cNvSpPr/>
          <p:nvPr/>
        </p:nvSpPr>
        <p:spPr>
          <a:xfrm>
            <a:off x="3984306" y="1926199"/>
            <a:ext cx="4277100" cy="3817200"/>
          </a:xfrm>
          <a:prstGeom prst="ellipse">
            <a:avLst/>
          </a:prstGeom>
          <a:solidFill>
            <a:srgbClr val="067DA1">
              <a:alpha val="28630"/>
            </a:srgbClr>
          </a:solidFill>
          <a:ln cap="flat" cmpd="sng" w="2286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g1197664e29b_8_0"/>
          <p:cNvSpPr/>
          <p:nvPr/>
        </p:nvSpPr>
        <p:spPr>
          <a:xfrm rot="4958753">
            <a:off x="5234198" y="1586413"/>
            <a:ext cx="632805" cy="717497"/>
          </a:xfrm>
          <a:prstGeom prst="triangle">
            <a:avLst>
              <a:gd fmla="val 50000" name="adj"/>
            </a:avLst>
          </a:prstGeom>
          <a:solidFill>
            <a:srgbClr val="BA192C"/>
          </a:solidFill>
          <a:ln cap="flat" cmpd="sng" w="228600">
            <a:solidFill>
              <a:srgbClr val="BA192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g1197664e29b_8_0"/>
          <p:cNvSpPr/>
          <p:nvPr/>
        </p:nvSpPr>
        <p:spPr>
          <a:xfrm>
            <a:off x="6016725" y="1401899"/>
            <a:ext cx="1065300" cy="9198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Proxima Nova"/>
                <a:ea typeface="Proxima Nova"/>
                <a:cs typeface="Proxima Nova"/>
                <a:sym typeface="Proxima Nova"/>
              </a:rPr>
              <a:t>START HERE</a:t>
            </a:r>
            <a:endParaRPr b="1" i="0" sz="1400" u="none" cap="none" strike="noStrike">
              <a:solidFill>
                <a:schemeClr val="lt1"/>
              </a:solidFill>
              <a:latin typeface="Proxima Nova"/>
              <a:ea typeface="Proxima Nova"/>
              <a:cs typeface="Proxima Nova"/>
              <a:sym typeface="Proxima Nova"/>
            </a:endParaRPr>
          </a:p>
        </p:txBody>
      </p:sp>
      <p:sp>
        <p:nvSpPr>
          <p:cNvPr id="176" name="Google Shape;176;g1197664e29b_8_0"/>
          <p:cNvSpPr/>
          <p:nvPr/>
        </p:nvSpPr>
        <p:spPr>
          <a:xfrm>
            <a:off x="545825" y="390225"/>
            <a:ext cx="3669000" cy="2110500"/>
          </a:xfrm>
          <a:prstGeom prst="wedgeRoundRectCallout">
            <a:avLst>
              <a:gd fmla="val 71241" name="adj1"/>
              <a:gd fmla="val 1925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Make the “ask.”</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am hoping that after our conversation today that you consider joining the Association.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would like to send you membership information.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Would you be interested in membership? Can I send you an application?</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g1197664e29b_8_0"/>
          <p:cNvSpPr/>
          <p:nvPr/>
        </p:nvSpPr>
        <p:spPr>
          <a:xfrm>
            <a:off x="97550" y="4702075"/>
            <a:ext cx="4002300" cy="2061000"/>
          </a:xfrm>
          <a:prstGeom prst="wedgeRoundRectCallout">
            <a:avLst>
              <a:gd fmla="val 80106" name="adj1"/>
              <a:gd fmla="val 11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what you know.</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In the past year the Association has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a:t>
            </a:r>
            <a:r>
              <a:rPr b="0" i="1" lang="en-US" sz="1400" u="none" cap="none" strike="noStrike">
                <a:solidFill>
                  <a:srgbClr val="000000"/>
                </a:solidFill>
                <a:latin typeface="Proxima Nova Semibold"/>
                <a:ea typeface="Proxima Nova Semibold"/>
                <a:cs typeface="Proxima Nova Semibold"/>
                <a:sym typeface="Proxima Nova Semibold"/>
              </a:rPr>
              <a:t>Jim</a:t>
            </a:r>
            <a:r>
              <a:rPr b="0" i="0" lang="en-US" sz="1400" u="none" cap="none" strike="noStrike">
                <a:solidFill>
                  <a:srgbClr val="000000"/>
                </a:solidFill>
                <a:latin typeface="Proxima Nova Semibold"/>
                <a:ea typeface="Proxima Nova Semibold"/>
                <a:cs typeface="Proxima Nova Semibold"/>
                <a:sym typeface="Proxima Nova Semibold"/>
              </a:rPr>
              <a:t>” from you building is a member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chemeClr val="dk1"/>
                </a:solidFill>
                <a:latin typeface="Proxima Nova Semibold"/>
                <a:ea typeface="Proxima Nova Semibold"/>
                <a:cs typeface="Proxima Nova Semibold"/>
                <a:sym typeface="Proxima Nova Semibold"/>
              </a:rPr>
              <a:t>We are a strong group that advocates for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The building you work in has a strong record of involvement and high membership numbers .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178" name="Google Shape;178;g1197664e29b_8_0"/>
          <p:cNvSpPr/>
          <p:nvPr/>
        </p:nvSpPr>
        <p:spPr>
          <a:xfrm>
            <a:off x="8686000" y="4145875"/>
            <a:ext cx="3249000" cy="2324400"/>
          </a:xfrm>
          <a:prstGeom prst="wedgeRoundRectCallout">
            <a:avLst>
              <a:gd fmla="val -62871" name="adj1"/>
              <a:gd fmla="val -3509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your “why.”  </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became involved when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value the Association because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It is important to me that our Union is strong because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179" name="Google Shape;179;g1197664e29b_8_0"/>
          <p:cNvSpPr/>
          <p:nvPr/>
        </p:nvSpPr>
        <p:spPr>
          <a:xfrm>
            <a:off x="8312350" y="1154250"/>
            <a:ext cx="3669000" cy="1704000"/>
          </a:xfrm>
          <a:prstGeom prst="wedgeRoundRectCallout">
            <a:avLst>
              <a:gd fmla="val -83778" name="adj1"/>
              <a:gd fmla="val 14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Begin with “ask” in mind.</a:t>
            </a:r>
            <a:endParaRPr b="1" i="0" sz="1400" u="none" cap="none" strike="noStrike">
              <a:solidFill>
                <a:srgbClr val="000000"/>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I’m contacting you today to talk about the Association. I’d like to share some things exciting things with you about the Association.</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180" name="Google Shape;180;g1197664e29b_8_0"/>
          <p:cNvSpPr/>
          <p:nvPr/>
        </p:nvSpPr>
        <p:spPr>
          <a:xfrm>
            <a:off x="145575" y="2969100"/>
            <a:ext cx="3321600" cy="919800"/>
          </a:xfrm>
          <a:prstGeom prst="wedgeRoundRectCallout">
            <a:avLst>
              <a:gd fmla="val 62879" name="adj1"/>
              <a:gd fmla="val -12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Do you have </a:t>
            </a:r>
            <a:r>
              <a:rPr b="1" i="0" lang="en-US" sz="1400" u="none" cap="none" strike="noStrike">
                <a:solidFill>
                  <a:srgbClr val="000000"/>
                </a:solidFill>
                <a:latin typeface="Proxima Nova"/>
                <a:ea typeface="Proxima Nova"/>
                <a:cs typeface="Proxima Nova"/>
                <a:sym typeface="Proxima Nova"/>
              </a:rPr>
              <a:t>any questions</a:t>
            </a:r>
            <a:r>
              <a:rPr b="0" i="0" lang="en-US" sz="1400" u="none" cap="none" strike="noStrike">
                <a:solidFill>
                  <a:srgbClr val="000000"/>
                </a:solidFill>
                <a:latin typeface="Proxima Nova Semibold"/>
                <a:ea typeface="Proxima Nova Semibold"/>
                <a:cs typeface="Proxima Nova Semibold"/>
                <a:sym typeface="Proxima Nova Semibold"/>
              </a:rPr>
              <a:t> for me about the Association? </a:t>
            </a:r>
            <a:r>
              <a:rPr b="0" i="1" lang="en-US" sz="1400" u="none" cap="none" strike="noStrike">
                <a:solidFill>
                  <a:srgbClr val="000000"/>
                </a:solidFill>
                <a:latin typeface="Proxima Nova"/>
                <a:ea typeface="Proxima Nova"/>
                <a:cs typeface="Proxima Nova"/>
                <a:sym typeface="Proxima Nova"/>
              </a:rPr>
              <a:t>(This is where you might hear objections.)</a:t>
            </a:r>
            <a:endParaRPr b="0" i="1" sz="1400" u="none" cap="none" strike="noStrike">
              <a:solidFill>
                <a:srgbClr val="000000"/>
              </a:solidFill>
              <a:latin typeface="Proxima Nova"/>
              <a:ea typeface="Proxima Nova"/>
              <a:cs typeface="Proxima Nova"/>
              <a:sym typeface="Proxima Nova"/>
            </a:endParaRPr>
          </a:p>
        </p:txBody>
      </p:sp>
      <p:sp>
        <p:nvSpPr>
          <p:cNvPr id="181" name="Google Shape;181;g1197664e29b_8_0"/>
          <p:cNvSpPr txBox="1"/>
          <p:nvPr/>
        </p:nvSpPr>
        <p:spPr>
          <a:xfrm>
            <a:off x="4467675" y="2676300"/>
            <a:ext cx="3477300" cy="2246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EB Garamond"/>
                <a:ea typeface="EB Garamond"/>
                <a:cs typeface="EB Garamond"/>
                <a:sym typeface="EB Garamond"/>
              </a:rPr>
              <a:t>HAVING THE CONVERSATION</a:t>
            </a:r>
            <a:endParaRPr b="0" i="0" sz="3100" u="none" cap="none" strike="noStrike">
              <a:solidFill>
                <a:srgbClr val="000000"/>
              </a:solidFill>
              <a:latin typeface="EB Garamond"/>
              <a:ea typeface="EB Garamond"/>
              <a:cs typeface="EB Garamond"/>
              <a:sym typeface="EB Garamond"/>
            </a:endParaRPr>
          </a:p>
        </p:txBody>
      </p:sp>
      <p:sp>
        <p:nvSpPr>
          <p:cNvPr id="182" name="Google Shape;182;g1197664e29b_8_0"/>
          <p:cNvSpPr txBox="1"/>
          <p:nvPr/>
        </p:nvSpPr>
        <p:spPr>
          <a:xfrm rot="-699495">
            <a:off x="5101762" y="1632323"/>
            <a:ext cx="764573" cy="5369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Proxima Nova"/>
                <a:ea typeface="Proxima Nova"/>
                <a:cs typeface="Proxima Nova"/>
                <a:sym typeface="Proxima Nova"/>
              </a:rPr>
              <a:t>JOIN NOW</a:t>
            </a:r>
            <a:endParaRPr b="1" i="0" sz="1400" u="none" cap="none" strike="noStrike">
              <a:solidFill>
                <a:srgbClr val="FFFFFF"/>
              </a:solidFill>
              <a:latin typeface="Proxima Nova"/>
              <a:ea typeface="Proxima Nova"/>
              <a:cs typeface="Proxima Nova"/>
              <a:sym typeface="Proxima Nova"/>
            </a:endParaRPr>
          </a:p>
        </p:txBody>
      </p:sp>
      <p:sp>
        <p:nvSpPr>
          <p:cNvPr id="183" name="Google Shape;183;g1197664e29b_8_0"/>
          <p:cNvSpPr/>
          <p:nvPr/>
        </p:nvSpPr>
        <p:spPr>
          <a:xfrm>
            <a:off x="5344002" y="155325"/>
            <a:ext cx="2917404" cy="1154196"/>
          </a:xfrm>
          <a:prstGeom prst="cloud">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Proxima Nova"/>
                <a:ea typeface="Proxima Nova"/>
                <a:cs typeface="Proxima Nova"/>
                <a:sym typeface="Proxima Nova"/>
              </a:rPr>
              <a:t>Association &amp; Individual Homework</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g1197664e29b_8_0"/>
          <p:cNvSpPr/>
          <p:nvPr/>
        </p:nvSpPr>
        <p:spPr>
          <a:xfrm flipH="1">
            <a:off x="6654900" y="1099200"/>
            <a:ext cx="191160" cy="370386"/>
          </a:xfrm>
          <a:prstGeom prst="lightningBol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188" name="Shape 188"/>
        <p:cNvGrpSpPr/>
        <p:nvPr/>
      </p:nvGrpSpPr>
      <p:grpSpPr>
        <a:xfrm>
          <a:off x="0" y="0"/>
          <a:ext cx="0" cy="0"/>
          <a:chOff x="0" y="0"/>
          <a:chExt cx="0" cy="0"/>
        </a:xfrm>
      </p:grpSpPr>
      <p:pic>
        <p:nvPicPr>
          <p:cNvPr id="189" name="Google Shape;189;g8f2700f2a2_0_10"/>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190" name="Google Shape;190;g8f2700f2a2_0_10"/>
          <p:cNvSpPr/>
          <p:nvPr/>
        </p:nvSpPr>
        <p:spPr>
          <a:xfrm>
            <a:off x="3984306" y="1926199"/>
            <a:ext cx="4277100" cy="3817200"/>
          </a:xfrm>
          <a:prstGeom prst="ellipse">
            <a:avLst/>
          </a:prstGeom>
          <a:solidFill>
            <a:srgbClr val="067DA1">
              <a:alpha val="28627"/>
            </a:srgbClr>
          </a:solidFill>
          <a:ln cap="flat" cmpd="sng" w="2286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g8f2700f2a2_0_10"/>
          <p:cNvSpPr/>
          <p:nvPr/>
        </p:nvSpPr>
        <p:spPr>
          <a:xfrm rot="4958753">
            <a:off x="5234174" y="1586410"/>
            <a:ext cx="632805" cy="717550"/>
          </a:xfrm>
          <a:prstGeom prst="triangle">
            <a:avLst>
              <a:gd fmla="val 50000" name="adj"/>
            </a:avLst>
          </a:prstGeom>
          <a:solidFill>
            <a:srgbClr val="BA192C"/>
          </a:solidFill>
          <a:ln cap="flat" cmpd="sng" w="228600">
            <a:solidFill>
              <a:srgbClr val="BA192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g8f2700f2a2_0_10"/>
          <p:cNvSpPr/>
          <p:nvPr/>
        </p:nvSpPr>
        <p:spPr>
          <a:xfrm>
            <a:off x="6016725" y="1401899"/>
            <a:ext cx="1065300" cy="9198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Proxima Nova"/>
                <a:ea typeface="Proxima Nova"/>
                <a:cs typeface="Proxima Nova"/>
                <a:sym typeface="Proxima Nova"/>
              </a:rPr>
              <a:t>START HERE</a:t>
            </a:r>
            <a:endParaRPr b="1" i="0" sz="1400" u="none" cap="none" strike="noStrike">
              <a:solidFill>
                <a:schemeClr val="lt1"/>
              </a:solidFill>
              <a:latin typeface="Proxima Nova"/>
              <a:ea typeface="Proxima Nova"/>
              <a:cs typeface="Proxima Nova"/>
              <a:sym typeface="Proxima Nova"/>
            </a:endParaRPr>
          </a:p>
        </p:txBody>
      </p:sp>
      <p:sp>
        <p:nvSpPr>
          <p:cNvPr id="193" name="Google Shape;193;g8f2700f2a2_0_10"/>
          <p:cNvSpPr/>
          <p:nvPr/>
        </p:nvSpPr>
        <p:spPr>
          <a:xfrm>
            <a:off x="545825" y="390225"/>
            <a:ext cx="3669000" cy="2110500"/>
          </a:xfrm>
          <a:prstGeom prst="wedgeRoundRectCallout">
            <a:avLst>
              <a:gd fmla="val 71241" name="adj1"/>
              <a:gd fmla="val 1925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Make the “ask.”</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am hoping that after our conversation today that you consider joining the Association.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would like to send you membership information.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Would you be interested in membership? Can I send you an application?</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g8f2700f2a2_0_10"/>
          <p:cNvSpPr/>
          <p:nvPr/>
        </p:nvSpPr>
        <p:spPr>
          <a:xfrm>
            <a:off x="97550" y="4702075"/>
            <a:ext cx="4002300" cy="2061000"/>
          </a:xfrm>
          <a:prstGeom prst="wedgeRoundRectCallout">
            <a:avLst>
              <a:gd fmla="val 80106" name="adj1"/>
              <a:gd fmla="val 11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what you know.</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In the past year the Association has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a:t>
            </a:r>
            <a:r>
              <a:rPr b="0" i="1" lang="en-US" sz="1400" u="none" cap="none" strike="noStrike">
                <a:solidFill>
                  <a:srgbClr val="000000"/>
                </a:solidFill>
                <a:latin typeface="Proxima Nova Semibold"/>
                <a:ea typeface="Proxima Nova Semibold"/>
                <a:cs typeface="Proxima Nova Semibold"/>
                <a:sym typeface="Proxima Nova Semibold"/>
              </a:rPr>
              <a:t>Jim</a:t>
            </a:r>
            <a:r>
              <a:rPr b="0" i="0" lang="en-US" sz="1400" u="none" cap="none" strike="noStrike">
                <a:solidFill>
                  <a:srgbClr val="000000"/>
                </a:solidFill>
                <a:latin typeface="Proxima Nova Semibold"/>
                <a:ea typeface="Proxima Nova Semibold"/>
                <a:cs typeface="Proxima Nova Semibold"/>
                <a:sym typeface="Proxima Nova Semibold"/>
              </a:rPr>
              <a:t>” from you building is a member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chemeClr val="dk1"/>
                </a:solidFill>
                <a:latin typeface="Proxima Nova Semibold"/>
                <a:ea typeface="Proxima Nova Semibold"/>
                <a:cs typeface="Proxima Nova Semibold"/>
                <a:sym typeface="Proxima Nova Semibold"/>
              </a:rPr>
              <a:t>We are a strong group that advocates for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The building you work in has a strong record of involvement and high membership numbers .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195" name="Google Shape;195;g8f2700f2a2_0_10"/>
          <p:cNvSpPr/>
          <p:nvPr/>
        </p:nvSpPr>
        <p:spPr>
          <a:xfrm>
            <a:off x="8686000" y="4145875"/>
            <a:ext cx="3249000" cy="2324400"/>
          </a:xfrm>
          <a:prstGeom prst="wedgeRoundRectCallout">
            <a:avLst>
              <a:gd fmla="val -62871" name="adj1"/>
              <a:gd fmla="val -3509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your “why.”  </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became involved when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value the Association because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It is important to me that our Union is strong because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196" name="Google Shape;196;g8f2700f2a2_0_10"/>
          <p:cNvSpPr/>
          <p:nvPr/>
        </p:nvSpPr>
        <p:spPr>
          <a:xfrm>
            <a:off x="8312350" y="1154250"/>
            <a:ext cx="3669000" cy="1704000"/>
          </a:xfrm>
          <a:prstGeom prst="wedgeRoundRectCallout">
            <a:avLst>
              <a:gd fmla="val -83778" name="adj1"/>
              <a:gd fmla="val 14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Begin with “ask” in mind.</a:t>
            </a:r>
            <a:endParaRPr b="1" i="0" sz="1400" u="none" cap="none" strike="noStrike">
              <a:solidFill>
                <a:srgbClr val="000000"/>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I’m contacting you today to talk about the Association. I’d like to share some things exciting things with you about the Association.</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197" name="Google Shape;197;g8f2700f2a2_0_10"/>
          <p:cNvSpPr/>
          <p:nvPr/>
        </p:nvSpPr>
        <p:spPr>
          <a:xfrm>
            <a:off x="145575" y="2969100"/>
            <a:ext cx="3321600" cy="919800"/>
          </a:xfrm>
          <a:prstGeom prst="wedgeRoundRectCallout">
            <a:avLst>
              <a:gd fmla="val 62879" name="adj1"/>
              <a:gd fmla="val -12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Do you have </a:t>
            </a:r>
            <a:r>
              <a:rPr b="1" i="0" lang="en-US" sz="1400" u="none" cap="none" strike="noStrike">
                <a:solidFill>
                  <a:srgbClr val="000000"/>
                </a:solidFill>
                <a:latin typeface="Proxima Nova"/>
                <a:ea typeface="Proxima Nova"/>
                <a:cs typeface="Proxima Nova"/>
                <a:sym typeface="Proxima Nova"/>
              </a:rPr>
              <a:t>any questions</a:t>
            </a:r>
            <a:r>
              <a:rPr b="0" i="0" lang="en-US" sz="1400" u="none" cap="none" strike="noStrike">
                <a:solidFill>
                  <a:srgbClr val="000000"/>
                </a:solidFill>
                <a:latin typeface="Proxima Nova Semibold"/>
                <a:ea typeface="Proxima Nova Semibold"/>
                <a:cs typeface="Proxima Nova Semibold"/>
                <a:sym typeface="Proxima Nova Semibold"/>
              </a:rPr>
              <a:t> for me about the Association? </a:t>
            </a:r>
            <a:r>
              <a:rPr b="0" i="1" lang="en-US" sz="1400" u="none" cap="none" strike="noStrike">
                <a:solidFill>
                  <a:srgbClr val="000000"/>
                </a:solidFill>
                <a:latin typeface="Proxima Nova"/>
                <a:ea typeface="Proxima Nova"/>
                <a:cs typeface="Proxima Nova"/>
                <a:sym typeface="Proxima Nova"/>
              </a:rPr>
              <a:t>(This is where you might hear objections.)</a:t>
            </a:r>
            <a:endParaRPr b="0" i="1" sz="1400" u="none" cap="none" strike="noStrike">
              <a:solidFill>
                <a:srgbClr val="000000"/>
              </a:solidFill>
              <a:latin typeface="Proxima Nova"/>
              <a:ea typeface="Proxima Nova"/>
              <a:cs typeface="Proxima Nova"/>
              <a:sym typeface="Proxima Nova"/>
            </a:endParaRPr>
          </a:p>
        </p:txBody>
      </p:sp>
      <p:sp>
        <p:nvSpPr>
          <p:cNvPr id="198" name="Google Shape;198;g8f2700f2a2_0_10"/>
          <p:cNvSpPr txBox="1"/>
          <p:nvPr/>
        </p:nvSpPr>
        <p:spPr>
          <a:xfrm>
            <a:off x="4467675" y="2676300"/>
            <a:ext cx="3477300" cy="2246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EB Garamond"/>
                <a:ea typeface="EB Garamond"/>
                <a:cs typeface="EB Garamond"/>
                <a:sym typeface="EB Garamond"/>
              </a:rPr>
              <a:t>HAVING THE CONVERSATION</a:t>
            </a:r>
            <a:endParaRPr b="0" i="0" sz="3100" u="none" cap="none" strike="noStrike">
              <a:solidFill>
                <a:srgbClr val="000000"/>
              </a:solidFill>
              <a:latin typeface="EB Garamond"/>
              <a:ea typeface="EB Garamond"/>
              <a:cs typeface="EB Garamond"/>
              <a:sym typeface="EB Garamond"/>
            </a:endParaRPr>
          </a:p>
        </p:txBody>
      </p:sp>
      <p:sp>
        <p:nvSpPr>
          <p:cNvPr id="199" name="Google Shape;199;g8f2700f2a2_0_10"/>
          <p:cNvSpPr txBox="1"/>
          <p:nvPr/>
        </p:nvSpPr>
        <p:spPr>
          <a:xfrm rot="-699495">
            <a:off x="5101718" y="1632332"/>
            <a:ext cx="764573" cy="5369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Proxima Nova"/>
                <a:ea typeface="Proxima Nova"/>
                <a:cs typeface="Proxima Nova"/>
                <a:sym typeface="Proxima Nova"/>
              </a:rPr>
              <a:t>JOIN NOW</a:t>
            </a:r>
            <a:endParaRPr b="1" i="0" sz="1400" u="none" cap="none" strike="noStrike">
              <a:solidFill>
                <a:srgbClr val="FFFFFF"/>
              </a:solidFill>
              <a:latin typeface="Proxima Nova"/>
              <a:ea typeface="Proxima Nova"/>
              <a:cs typeface="Proxima Nova"/>
              <a:sym typeface="Proxima Nova"/>
            </a:endParaRPr>
          </a:p>
        </p:txBody>
      </p:sp>
      <p:sp>
        <p:nvSpPr>
          <p:cNvPr id="200" name="Google Shape;200;g8f2700f2a2_0_10"/>
          <p:cNvSpPr/>
          <p:nvPr/>
        </p:nvSpPr>
        <p:spPr>
          <a:xfrm>
            <a:off x="5344002" y="155325"/>
            <a:ext cx="2917404" cy="1154196"/>
          </a:xfrm>
          <a:prstGeom prst="cloud">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Proxima Nova"/>
                <a:ea typeface="Proxima Nova"/>
                <a:cs typeface="Proxima Nova"/>
                <a:sym typeface="Proxima Nova"/>
              </a:rPr>
              <a:t>Association &amp; Individual Homework</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g8f2700f2a2_0_10"/>
          <p:cNvSpPr/>
          <p:nvPr/>
        </p:nvSpPr>
        <p:spPr>
          <a:xfrm flipH="1">
            <a:off x="6654900" y="1099200"/>
            <a:ext cx="191160" cy="370386"/>
          </a:xfrm>
          <a:prstGeom prst="lightningBol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206" name="Shape 206"/>
        <p:cNvGrpSpPr/>
        <p:nvPr/>
      </p:nvGrpSpPr>
      <p:grpSpPr>
        <a:xfrm>
          <a:off x="0" y="0"/>
          <a:ext cx="0" cy="0"/>
          <a:chOff x="0" y="0"/>
          <a:chExt cx="0" cy="0"/>
        </a:xfrm>
      </p:grpSpPr>
      <p:sp>
        <p:nvSpPr>
          <p:cNvPr id="207" name="Google Shape;207;g63aefefe9b_0_10"/>
          <p:cNvSpPr txBox="1"/>
          <p:nvPr>
            <p:ph type="ctrTitle"/>
          </p:nvPr>
        </p:nvSpPr>
        <p:spPr>
          <a:xfrm>
            <a:off x="889000" y="2013326"/>
            <a:ext cx="6434700" cy="23517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0D2B42"/>
              </a:buClr>
              <a:buSzPts val="6000"/>
              <a:buFont typeface="EB Garamond"/>
              <a:buNone/>
            </a:pPr>
            <a:r>
              <a:rPr lang="en-US">
                <a:solidFill>
                  <a:srgbClr val="0D2B42"/>
                </a:solidFill>
                <a:latin typeface="EB Garamond"/>
                <a:ea typeface="EB Garamond"/>
                <a:cs typeface="EB Garamond"/>
                <a:sym typeface="EB Garamond"/>
              </a:rPr>
              <a:t>Do your Homework</a:t>
            </a:r>
            <a:endParaRPr>
              <a:solidFill>
                <a:srgbClr val="0D2B42"/>
              </a:solidFill>
              <a:latin typeface="EB Garamond"/>
              <a:ea typeface="EB Garamond"/>
              <a:cs typeface="EB Garamond"/>
              <a:sym typeface="EB Garamond"/>
            </a:endParaRPr>
          </a:p>
          <a:p>
            <a:pPr indent="0" lvl="0" marL="0" rtl="0" algn="l">
              <a:lnSpc>
                <a:spcPct val="90000"/>
              </a:lnSpc>
              <a:spcBef>
                <a:spcPts val="0"/>
              </a:spcBef>
              <a:spcAft>
                <a:spcPts val="0"/>
              </a:spcAft>
              <a:buClr>
                <a:srgbClr val="0D2B42"/>
              </a:buClr>
              <a:buSzPts val="6000"/>
              <a:buFont typeface="EB Garamond"/>
              <a:buNone/>
            </a:pPr>
            <a:r>
              <a:t/>
            </a:r>
            <a:endParaRPr>
              <a:solidFill>
                <a:srgbClr val="0D2B42"/>
              </a:solidFill>
              <a:latin typeface="EB Garamond"/>
              <a:ea typeface="EB Garamond"/>
              <a:cs typeface="EB Garamond"/>
              <a:sym typeface="EB Garamond"/>
            </a:endParaRPr>
          </a:p>
          <a:p>
            <a:pPr indent="0" lvl="0" marL="0" rtl="0" algn="l">
              <a:lnSpc>
                <a:spcPct val="90000"/>
              </a:lnSpc>
              <a:spcBef>
                <a:spcPts val="0"/>
              </a:spcBef>
              <a:spcAft>
                <a:spcPts val="0"/>
              </a:spcAft>
              <a:buClr>
                <a:srgbClr val="0D2B42"/>
              </a:buClr>
              <a:buSzPts val="6000"/>
              <a:buFont typeface="EB Garamond"/>
              <a:buNone/>
            </a:pPr>
            <a:r>
              <a:rPr lang="en-US">
                <a:solidFill>
                  <a:srgbClr val="0D2B42"/>
                </a:solidFill>
                <a:latin typeface="EB Garamond"/>
                <a:ea typeface="EB Garamond"/>
                <a:cs typeface="EB Garamond"/>
                <a:sym typeface="EB Garamond"/>
              </a:rPr>
              <a:t>Finding the </a:t>
            </a:r>
            <a:endParaRPr>
              <a:solidFill>
                <a:srgbClr val="0D2B42"/>
              </a:solidFill>
              <a:latin typeface="EB Garamond"/>
              <a:ea typeface="EB Garamond"/>
              <a:cs typeface="EB Garamond"/>
              <a:sym typeface="EB Garamond"/>
            </a:endParaRPr>
          </a:p>
          <a:p>
            <a:pPr indent="0" lvl="0" marL="0" rtl="0" algn="l">
              <a:lnSpc>
                <a:spcPct val="90000"/>
              </a:lnSpc>
              <a:spcBef>
                <a:spcPts val="0"/>
              </a:spcBef>
              <a:spcAft>
                <a:spcPts val="0"/>
              </a:spcAft>
              <a:buClr>
                <a:srgbClr val="0D2B42"/>
              </a:buClr>
              <a:buSzPts val="6000"/>
              <a:buFont typeface="EB Garamond"/>
              <a:buNone/>
            </a:pPr>
            <a:r>
              <a:rPr lang="en-US">
                <a:solidFill>
                  <a:srgbClr val="0D2B42"/>
                </a:solidFill>
                <a:latin typeface="EB Garamond"/>
                <a:ea typeface="EB Garamond"/>
                <a:cs typeface="EB Garamond"/>
                <a:sym typeface="EB Garamond"/>
              </a:rPr>
              <a:t>Potential Members</a:t>
            </a:r>
            <a:endParaRPr>
              <a:solidFill>
                <a:srgbClr val="0D2B42"/>
              </a:solidFill>
              <a:latin typeface="EB Garamond"/>
              <a:ea typeface="EB Garamond"/>
              <a:cs typeface="EB Garamond"/>
              <a:sym typeface="EB Garamond"/>
            </a:endParaRPr>
          </a:p>
        </p:txBody>
      </p:sp>
      <p:sp>
        <p:nvSpPr>
          <p:cNvPr id="208" name="Google Shape;208;g63aefefe9b_0_10"/>
          <p:cNvSpPr txBox="1"/>
          <p:nvPr>
            <p:ph idx="10" type="dt"/>
          </p:nvPr>
        </p:nvSpPr>
        <p:spPr>
          <a:xfrm>
            <a:off x="0" y="6129867"/>
            <a:ext cx="12192000" cy="728100"/>
          </a:xfrm>
          <a:prstGeom prst="rect">
            <a:avLst/>
          </a:prstGeom>
          <a:solidFill>
            <a:srgbClr val="BA192C"/>
          </a:solid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400"/>
              <a:buNone/>
            </a:pPr>
            <a:r>
              <a:t/>
            </a:r>
            <a:endParaRPr sz="2400">
              <a:solidFill>
                <a:srgbClr val="BA192C"/>
              </a:solidFill>
              <a:latin typeface="Open Sans Light"/>
              <a:ea typeface="Open Sans Light"/>
              <a:cs typeface="Open Sans Light"/>
              <a:sym typeface="Open Sans Light"/>
            </a:endParaRPr>
          </a:p>
        </p:txBody>
      </p:sp>
      <p:pic>
        <p:nvPicPr>
          <p:cNvPr id="209" name="Google Shape;209;g63aefefe9b_0_10"/>
          <p:cNvPicPr preferRelativeResize="0"/>
          <p:nvPr/>
        </p:nvPicPr>
        <p:blipFill rotWithShape="1">
          <a:blip r:embed="rId3">
            <a:alphaModFix/>
          </a:blip>
          <a:srcRect b="0" l="0" r="0" t="0"/>
          <a:stretch/>
        </p:blipFill>
        <p:spPr>
          <a:xfrm>
            <a:off x="8265141" y="242461"/>
            <a:ext cx="3669150" cy="779694"/>
          </a:xfrm>
          <a:prstGeom prst="rect">
            <a:avLst/>
          </a:prstGeom>
          <a:noFill/>
          <a:ln>
            <a:noFill/>
          </a:ln>
        </p:spPr>
      </p:pic>
      <p:pic>
        <p:nvPicPr>
          <p:cNvPr id="210" name="Google Shape;210;g63aefefe9b_0_10"/>
          <p:cNvPicPr preferRelativeResize="0"/>
          <p:nvPr/>
        </p:nvPicPr>
        <p:blipFill rotWithShape="1">
          <a:blip r:embed="rId4">
            <a:alphaModFix/>
          </a:blip>
          <a:srcRect b="0" l="0" r="0" t="0"/>
          <a:stretch/>
        </p:blipFill>
        <p:spPr>
          <a:xfrm>
            <a:off x="7639075" y="1617928"/>
            <a:ext cx="3929500" cy="2901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803"/>
          </a:srgbClr>
        </a:solidFill>
      </p:bgPr>
    </p:bg>
    <p:spTree>
      <p:nvGrpSpPr>
        <p:cNvPr id="214" name="Shape 214"/>
        <p:cNvGrpSpPr/>
        <p:nvPr/>
      </p:nvGrpSpPr>
      <p:grpSpPr>
        <a:xfrm>
          <a:off x="0" y="0"/>
          <a:ext cx="0" cy="0"/>
          <a:chOff x="0" y="0"/>
          <a:chExt cx="0" cy="0"/>
        </a:xfrm>
      </p:grpSpPr>
      <p:sp>
        <p:nvSpPr>
          <p:cNvPr id="215" name="Google Shape;215;g63aefefe9b_0_163"/>
          <p:cNvSpPr txBox="1"/>
          <p:nvPr>
            <p:ph type="title"/>
          </p:nvPr>
        </p:nvSpPr>
        <p:spPr>
          <a:xfrm>
            <a:off x="6096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D2B42"/>
              </a:buClr>
              <a:buSzPts val="6000"/>
              <a:buFont typeface="EB Garamond"/>
              <a:buNone/>
            </a:pPr>
            <a:r>
              <a:rPr lang="en-US" sz="6000">
                <a:solidFill>
                  <a:srgbClr val="0D2B42"/>
                </a:solidFill>
                <a:latin typeface="EB Garamond"/>
                <a:ea typeface="EB Garamond"/>
                <a:cs typeface="EB Garamond"/>
                <a:sym typeface="EB Garamond"/>
              </a:rPr>
              <a:t>What do you mean, homework?</a:t>
            </a:r>
            <a:endParaRPr sz="6000">
              <a:solidFill>
                <a:srgbClr val="0D2B42"/>
              </a:solidFill>
              <a:latin typeface="EB Garamond"/>
              <a:ea typeface="EB Garamond"/>
              <a:cs typeface="EB Garamond"/>
              <a:sym typeface="EB Garamond"/>
            </a:endParaRPr>
          </a:p>
        </p:txBody>
      </p:sp>
      <p:sp>
        <p:nvSpPr>
          <p:cNvPr id="216" name="Google Shape;216;g63aefefe9b_0_163"/>
          <p:cNvSpPr/>
          <p:nvPr/>
        </p:nvSpPr>
        <p:spPr>
          <a:xfrm>
            <a:off x="1926875" y="1605100"/>
            <a:ext cx="6258600" cy="1012800"/>
          </a:xfrm>
          <a:prstGeom prst="wedgeRectCallout">
            <a:avLst>
              <a:gd fmla="val -21238" name="adj1"/>
              <a:gd fmla="val 112252" name="adj2"/>
            </a:avLst>
          </a:prstGeom>
          <a:solidFill>
            <a:srgbClr val="067DA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7" name="Google Shape;217;g63aefefe9b_0_163"/>
          <p:cNvSpPr/>
          <p:nvPr/>
        </p:nvSpPr>
        <p:spPr>
          <a:xfrm flipH="1">
            <a:off x="3721250" y="3606675"/>
            <a:ext cx="5639400" cy="1204800"/>
          </a:xfrm>
          <a:prstGeom prst="wedgeRectCallout">
            <a:avLst>
              <a:gd fmla="val -21536" name="adj1"/>
              <a:gd fmla="val 124608" name="adj2"/>
            </a:avLst>
          </a:prstGeom>
          <a:solidFill>
            <a:srgbClr val="FFBD0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8" name="Google Shape;218;g63aefefe9b_0_163"/>
          <p:cNvSpPr txBox="1"/>
          <p:nvPr/>
        </p:nvSpPr>
        <p:spPr>
          <a:xfrm>
            <a:off x="1675050" y="1627150"/>
            <a:ext cx="6198900" cy="968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sng" cap="none" strike="noStrike">
                <a:solidFill>
                  <a:schemeClr val="lt1"/>
                </a:solidFill>
                <a:latin typeface="Open Sans"/>
                <a:ea typeface="Open Sans"/>
                <a:cs typeface="Open Sans"/>
                <a:sym typeface="Open Sans"/>
              </a:rPr>
              <a:t>RELATIONSHIPS</a:t>
            </a:r>
            <a:r>
              <a:rPr b="1" i="0" lang="en-US" sz="1800" u="none" cap="none" strike="noStrike">
                <a:solidFill>
                  <a:schemeClr val="lt1"/>
                </a:solidFill>
                <a:latin typeface="Open Sans"/>
                <a:ea typeface="Open Sans"/>
                <a:cs typeface="Open Sans"/>
                <a:sym typeface="Open Sans"/>
              </a:rPr>
              <a:t>:  Who is a trusted &amp; respected member in their building?  In their same job category?  A friend in the Association?</a:t>
            </a:r>
            <a:endParaRPr b="1" i="0" sz="1800" u="none" cap="none" strike="noStrike">
              <a:solidFill>
                <a:schemeClr val="lt1"/>
              </a:solidFill>
              <a:latin typeface="Open Sans"/>
              <a:ea typeface="Open Sans"/>
              <a:cs typeface="Open Sans"/>
              <a:sym typeface="Open Sans"/>
            </a:endParaRPr>
          </a:p>
        </p:txBody>
      </p:sp>
      <p:sp>
        <p:nvSpPr>
          <p:cNvPr id="219" name="Google Shape;219;g63aefefe9b_0_163"/>
          <p:cNvSpPr txBox="1"/>
          <p:nvPr/>
        </p:nvSpPr>
        <p:spPr>
          <a:xfrm>
            <a:off x="3610375" y="3748650"/>
            <a:ext cx="5591700" cy="1180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sng" cap="none" strike="noStrike">
                <a:solidFill>
                  <a:srgbClr val="33343A"/>
                </a:solidFill>
                <a:latin typeface="Open Sans"/>
                <a:ea typeface="Open Sans"/>
                <a:cs typeface="Open Sans"/>
                <a:sym typeface="Open Sans"/>
              </a:rPr>
              <a:t>LISTEN</a:t>
            </a:r>
            <a:r>
              <a:rPr b="1" i="0" lang="en-US" sz="1800" u="none" cap="none" strike="noStrike">
                <a:solidFill>
                  <a:srgbClr val="33343A"/>
                </a:solidFill>
                <a:latin typeface="Open Sans"/>
                <a:ea typeface="Open Sans"/>
                <a:cs typeface="Open Sans"/>
                <a:sym typeface="Open Sans"/>
              </a:rPr>
              <a:t>:  What do you already know about or what have you learned about the potential member’s likes, interests, or values?</a:t>
            </a:r>
            <a:endParaRPr b="1" i="0" sz="1800" u="none" cap="none" strike="noStrike">
              <a:solidFill>
                <a:srgbClr val="33343A"/>
              </a:solidFill>
              <a:latin typeface="Open Sans"/>
              <a:ea typeface="Open Sans"/>
              <a:cs typeface="Open Sans"/>
              <a:sym typeface="Open Sans"/>
            </a:endParaRPr>
          </a:p>
        </p:txBody>
      </p:sp>
      <p:pic>
        <p:nvPicPr>
          <p:cNvPr id="220" name="Google Shape;220;g63aefefe9b_0_163"/>
          <p:cNvPicPr preferRelativeResize="0"/>
          <p:nvPr/>
        </p:nvPicPr>
        <p:blipFill rotWithShape="1">
          <a:blip r:embed="rId3">
            <a:alphaModFix/>
          </a:blip>
          <a:srcRect b="0" l="0" r="0" t="0"/>
          <a:stretch/>
        </p:blipFill>
        <p:spPr>
          <a:xfrm>
            <a:off x="356434" y="5714535"/>
            <a:ext cx="3669150" cy="779694"/>
          </a:xfrm>
          <a:prstGeom prst="rect">
            <a:avLst/>
          </a:prstGeom>
          <a:noFill/>
          <a:ln>
            <a:noFill/>
          </a:ln>
        </p:spPr>
      </p:pic>
      <p:sp>
        <p:nvSpPr>
          <p:cNvPr id="221" name="Google Shape;221;g63aefefe9b_0_163"/>
          <p:cNvSpPr/>
          <p:nvPr/>
        </p:nvSpPr>
        <p:spPr>
          <a:xfrm>
            <a:off x="9561625" y="2371025"/>
            <a:ext cx="2240400" cy="1900200"/>
          </a:xfrm>
          <a:prstGeom prst="rect">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Proxima Nova Semibold"/>
                <a:ea typeface="Proxima Nova Semibold"/>
                <a:cs typeface="Proxima Nova Semibold"/>
                <a:sym typeface="Proxima Nova Semibold"/>
              </a:rPr>
              <a:t>Membership status of the </a:t>
            </a:r>
            <a:endParaRPr b="0" i="0" sz="1800" u="none" cap="none" strike="noStrike">
              <a:solidFill>
                <a:srgbClr val="000000"/>
              </a:solidFill>
              <a:latin typeface="Proxima Nova Semibold"/>
              <a:ea typeface="Proxima Nova Semibold"/>
              <a:cs typeface="Proxima Nova Semibold"/>
              <a:sym typeface="Proxima Nova Semibold"/>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Proxima Nova Semibold"/>
                <a:ea typeface="Proxima Nova Semibold"/>
                <a:cs typeface="Proxima Nova Semibold"/>
                <a:sym typeface="Proxima Nova Semibold"/>
              </a:rPr>
              <a:t>building/work site, job classification, etc.</a:t>
            </a:r>
            <a:endParaRPr b="0" i="0" sz="1800" u="none" cap="none" strike="noStrike">
              <a:solidFill>
                <a:srgbClr val="000000"/>
              </a:solidFill>
              <a:latin typeface="Proxima Nova Semibold"/>
              <a:ea typeface="Proxima Nova Semibold"/>
              <a:cs typeface="Proxima Nova Semibold"/>
              <a:sym typeface="Proxima Nova Semibold"/>
            </a:endParaRPr>
          </a:p>
        </p:txBody>
      </p:sp>
      <p:sp>
        <p:nvSpPr>
          <p:cNvPr id="222" name="Google Shape;222;g63aefefe9b_0_163"/>
          <p:cNvSpPr/>
          <p:nvPr/>
        </p:nvSpPr>
        <p:spPr>
          <a:xfrm>
            <a:off x="9301525" y="570725"/>
            <a:ext cx="2760600" cy="1800300"/>
          </a:xfrm>
          <a:prstGeom prst="triangle">
            <a:avLst>
              <a:gd fmla="val 50000" name="adj"/>
            </a:avLst>
          </a:prstGeom>
          <a:solidFill>
            <a:schemeClr val="lt2"/>
          </a:solid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Proxima Nova Extrabold"/>
                <a:ea typeface="Proxima Nova Extrabold"/>
                <a:cs typeface="Proxima Nova Extrabold"/>
                <a:sym typeface="Proxima Nova Extrabold"/>
              </a:rPr>
              <a:t>THE BUILDING</a:t>
            </a:r>
            <a:endParaRPr b="0" i="0" sz="1900" u="none" cap="none" strike="noStrike">
              <a:solidFill>
                <a:srgbClr val="000000"/>
              </a:solidFill>
              <a:latin typeface="Proxima Nova Extrabold"/>
              <a:ea typeface="Proxima Nova Extrabold"/>
              <a:cs typeface="Proxima Nova Extrabold"/>
              <a:sym typeface="Proxima Nova Extrabold"/>
            </a:endParaRPr>
          </a:p>
        </p:txBody>
      </p:sp>
      <p:sp>
        <p:nvSpPr>
          <p:cNvPr id="223" name="Google Shape;223;g63aefefe9b_0_163"/>
          <p:cNvSpPr/>
          <p:nvPr/>
        </p:nvSpPr>
        <p:spPr>
          <a:xfrm>
            <a:off x="166600" y="3442875"/>
            <a:ext cx="2361600" cy="2035800"/>
          </a:xfrm>
          <a:prstGeom prst="rect">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Proxima Nova"/>
                <a:ea typeface="Proxima Nova"/>
                <a:cs typeface="Proxima Nova"/>
                <a:sym typeface="Proxima Nova"/>
              </a:rPr>
              <a:t>NEW ED CARD INFO</a:t>
            </a:r>
            <a:endParaRPr b="1" i="0" sz="1800" u="none" cap="none" strike="noStrike">
              <a:solidFill>
                <a:srgbClr val="000000"/>
              </a:solidFill>
              <a:latin typeface="Proxima Nova"/>
              <a:ea typeface="Proxima Nova"/>
              <a:cs typeface="Proxima Nova"/>
              <a:sym typeface="Proxima Nova"/>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Proxima Nova Semibold"/>
              <a:ea typeface="Proxima Nova Semibold"/>
              <a:cs typeface="Proxima Nova Semibold"/>
              <a:sym typeface="Proxima Nova Semibold"/>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Proxima Nova Semibold"/>
                <a:ea typeface="Proxima Nova Semibold"/>
                <a:cs typeface="Proxima Nova Semibold"/>
                <a:sym typeface="Proxima Nova Semibold"/>
              </a:rPr>
              <a:t>(Demographics, Interests, Job Site, Job Classification)</a:t>
            </a:r>
            <a:endParaRPr b="0" i="0" sz="1800" u="none" cap="none" strike="noStrike">
              <a:solidFill>
                <a:srgbClr val="000000"/>
              </a:solidFill>
              <a:latin typeface="Proxima Nova Semibold"/>
              <a:ea typeface="Proxima Nova Semibold"/>
              <a:cs typeface="Proxima Nova Semibold"/>
              <a:sym typeface="Proxima Nova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227" name="Shape 227"/>
        <p:cNvGrpSpPr/>
        <p:nvPr/>
      </p:nvGrpSpPr>
      <p:grpSpPr>
        <a:xfrm>
          <a:off x="0" y="0"/>
          <a:ext cx="0" cy="0"/>
          <a:chOff x="0" y="0"/>
          <a:chExt cx="0" cy="0"/>
        </a:xfrm>
      </p:grpSpPr>
      <p:pic>
        <p:nvPicPr>
          <p:cNvPr id="228" name="Google Shape;228;g8f427d60af_3_63"/>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229" name="Google Shape;229;g8f427d60af_3_63"/>
          <p:cNvSpPr/>
          <p:nvPr/>
        </p:nvSpPr>
        <p:spPr>
          <a:xfrm>
            <a:off x="3984306" y="1926199"/>
            <a:ext cx="4277100" cy="3817200"/>
          </a:xfrm>
          <a:prstGeom prst="ellipse">
            <a:avLst/>
          </a:prstGeom>
          <a:solidFill>
            <a:srgbClr val="067DA1">
              <a:alpha val="28627"/>
            </a:srgbClr>
          </a:solidFill>
          <a:ln cap="flat" cmpd="sng" w="2286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g8f427d60af_3_63"/>
          <p:cNvSpPr/>
          <p:nvPr/>
        </p:nvSpPr>
        <p:spPr>
          <a:xfrm rot="4958753">
            <a:off x="5234174" y="1586410"/>
            <a:ext cx="632805" cy="717550"/>
          </a:xfrm>
          <a:prstGeom prst="triangle">
            <a:avLst>
              <a:gd fmla="val 50000" name="adj"/>
            </a:avLst>
          </a:prstGeom>
          <a:solidFill>
            <a:srgbClr val="BA192C"/>
          </a:solidFill>
          <a:ln cap="flat" cmpd="sng" w="228600">
            <a:solidFill>
              <a:srgbClr val="BA192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g8f427d60af_3_63"/>
          <p:cNvSpPr/>
          <p:nvPr/>
        </p:nvSpPr>
        <p:spPr>
          <a:xfrm>
            <a:off x="6016725" y="1401899"/>
            <a:ext cx="1065300" cy="9198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Proxima Nova"/>
                <a:ea typeface="Proxima Nova"/>
                <a:cs typeface="Proxima Nova"/>
                <a:sym typeface="Proxima Nova"/>
              </a:rPr>
              <a:t>START HERE</a:t>
            </a:r>
            <a:endParaRPr b="1" i="0" sz="1400" u="none" cap="none" strike="noStrike">
              <a:solidFill>
                <a:schemeClr val="lt1"/>
              </a:solidFill>
              <a:latin typeface="Proxima Nova"/>
              <a:ea typeface="Proxima Nova"/>
              <a:cs typeface="Proxima Nova"/>
              <a:sym typeface="Proxima Nova"/>
            </a:endParaRPr>
          </a:p>
        </p:txBody>
      </p:sp>
      <p:sp>
        <p:nvSpPr>
          <p:cNvPr id="232" name="Google Shape;232;g8f427d60af_3_63"/>
          <p:cNvSpPr/>
          <p:nvPr/>
        </p:nvSpPr>
        <p:spPr>
          <a:xfrm>
            <a:off x="545825" y="390225"/>
            <a:ext cx="3669000" cy="2110500"/>
          </a:xfrm>
          <a:prstGeom prst="wedgeRoundRectCallout">
            <a:avLst>
              <a:gd fmla="val 71241" name="adj1"/>
              <a:gd fmla="val 1925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Make the “ask.”</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am hoping that after our conversation today that you consider joining the Association.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would like to send you membership information.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Would you be interested in membership? Can I send you an application?</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g8f427d60af_3_63"/>
          <p:cNvSpPr/>
          <p:nvPr/>
        </p:nvSpPr>
        <p:spPr>
          <a:xfrm>
            <a:off x="97550" y="4702075"/>
            <a:ext cx="4002300" cy="2061000"/>
          </a:xfrm>
          <a:prstGeom prst="wedgeRoundRectCallout">
            <a:avLst>
              <a:gd fmla="val 80106" name="adj1"/>
              <a:gd fmla="val 11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what you know.</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In the past year the Association has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a:t>
            </a:r>
            <a:r>
              <a:rPr b="0" i="1" lang="en-US" sz="1400" u="none" cap="none" strike="noStrike">
                <a:solidFill>
                  <a:srgbClr val="000000"/>
                </a:solidFill>
                <a:latin typeface="Proxima Nova Semibold"/>
                <a:ea typeface="Proxima Nova Semibold"/>
                <a:cs typeface="Proxima Nova Semibold"/>
                <a:sym typeface="Proxima Nova Semibold"/>
              </a:rPr>
              <a:t>Jim</a:t>
            </a:r>
            <a:r>
              <a:rPr b="0" i="0" lang="en-US" sz="1400" u="none" cap="none" strike="noStrike">
                <a:solidFill>
                  <a:srgbClr val="000000"/>
                </a:solidFill>
                <a:latin typeface="Proxima Nova Semibold"/>
                <a:ea typeface="Proxima Nova Semibold"/>
                <a:cs typeface="Proxima Nova Semibold"/>
                <a:sym typeface="Proxima Nova Semibold"/>
              </a:rPr>
              <a:t>” from you building is a member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chemeClr val="dk1"/>
                </a:solidFill>
                <a:latin typeface="Proxima Nova Semibold"/>
                <a:ea typeface="Proxima Nova Semibold"/>
                <a:cs typeface="Proxima Nova Semibold"/>
                <a:sym typeface="Proxima Nova Semibold"/>
              </a:rPr>
              <a:t>We are a strong group that advocates for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The building you work in has a strong record of involvement and high membership numbers .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234" name="Google Shape;234;g8f427d60af_3_63"/>
          <p:cNvSpPr/>
          <p:nvPr/>
        </p:nvSpPr>
        <p:spPr>
          <a:xfrm>
            <a:off x="8686000" y="4145875"/>
            <a:ext cx="3249000" cy="2324400"/>
          </a:xfrm>
          <a:prstGeom prst="wedgeRoundRectCallout">
            <a:avLst>
              <a:gd fmla="val -62871" name="adj1"/>
              <a:gd fmla="val -3509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your “why.”  </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became involved when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value the Association because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It is important to me that our Union is strong because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235" name="Google Shape;235;g8f427d60af_3_63"/>
          <p:cNvSpPr/>
          <p:nvPr/>
        </p:nvSpPr>
        <p:spPr>
          <a:xfrm>
            <a:off x="8312350" y="1154250"/>
            <a:ext cx="3669000" cy="1704000"/>
          </a:xfrm>
          <a:prstGeom prst="wedgeRoundRectCallout">
            <a:avLst>
              <a:gd fmla="val -83778" name="adj1"/>
              <a:gd fmla="val 144" name="adj2"/>
              <a:gd fmla="val 0" name="adj3"/>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Begin with “ask” in mind.</a:t>
            </a:r>
            <a:endParaRPr b="1" i="0" sz="1400" u="none" cap="none" strike="noStrike">
              <a:solidFill>
                <a:srgbClr val="000000"/>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I’m contacting you today to talk about the Association. I’d like to share some things exciting things with you about the Association.</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236" name="Google Shape;236;g8f427d60af_3_63"/>
          <p:cNvSpPr/>
          <p:nvPr/>
        </p:nvSpPr>
        <p:spPr>
          <a:xfrm>
            <a:off x="145575" y="2969100"/>
            <a:ext cx="3321600" cy="919800"/>
          </a:xfrm>
          <a:prstGeom prst="wedgeRoundRectCallout">
            <a:avLst>
              <a:gd fmla="val 62879" name="adj1"/>
              <a:gd fmla="val -12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Do you have </a:t>
            </a:r>
            <a:r>
              <a:rPr b="1" i="0" lang="en-US" sz="1400" u="none" cap="none" strike="noStrike">
                <a:solidFill>
                  <a:srgbClr val="000000"/>
                </a:solidFill>
                <a:latin typeface="Proxima Nova"/>
                <a:ea typeface="Proxima Nova"/>
                <a:cs typeface="Proxima Nova"/>
                <a:sym typeface="Proxima Nova"/>
              </a:rPr>
              <a:t>any questions</a:t>
            </a:r>
            <a:r>
              <a:rPr b="0" i="0" lang="en-US" sz="1400" u="none" cap="none" strike="noStrike">
                <a:solidFill>
                  <a:srgbClr val="000000"/>
                </a:solidFill>
                <a:latin typeface="Proxima Nova Semibold"/>
                <a:ea typeface="Proxima Nova Semibold"/>
                <a:cs typeface="Proxima Nova Semibold"/>
                <a:sym typeface="Proxima Nova Semibold"/>
              </a:rPr>
              <a:t> for me about the Association? </a:t>
            </a:r>
            <a:r>
              <a:rPr b="0" i="1" lang="en-US" sz="1400" u="none" cap="none" strike="noStrike">
                <a:solidFill>
                  <a:srgbClr val="000000"/>
                </a:solidFill>
                <a:latin typeface="Proxima Nova"/>
                <a:ea typeface="Proxima Nova"/>
                <a:cs typeface="Proxima Nova"/>
                <a:sym typeface="Proxima Nova"/>
              </a:rPr>
              <a:t>(This is where you might hear objections.)</a:t>
            </a:r>
            <a:endParaRPr b="0" i="1" sz="1400" u="none" cap="none" strike="noStrike">
              <a:solidFill>
                <a:srgbClr val="000000"/>
              </a:solidFill>
              <a:latin typeface="Proxima Nova"/>
              <a:ea typeface="Proxima Nova"/>
              <a:cs typeface="Proxima Nova"/>
              <a:sym typeface="Proxima Nova"/>
            </a:endParaRPr>
          </a:p>
        </p:txBody>
      </p:sp>
      <p:sp>
        <p:nvSpPr>
          <p:cNvPr id="237" name="Google Shape;237;g8f427d60af_3_63"/>
          <p:cNvSpPr txBox="1"/>
          <p:nvPr/>
        </p:nvSpPr>
        <p:spPr>
          <a:xfrm>
            <a:off x="4467675" y="2676300"/>
            <a:ext cx="3477300" cy="2246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EB Garamond"/>
                <a:ea typeface="EB Garamond"/>
                <a:cs typeface="EB Garamond"/>
                <a:sym typeface="EB Garamond"/>
              </a:rPr>
              <a:t>HAVING THE CONVERSATION</a:t>
            </a:r>
            <a:endParaRPr b="0" i="0" sz="3100" u="none" cap="none" strike="noStrike">
              <a:solidFill>
                <a:srgbClr val="000000"/>
              </a:solidFill>
              <a:latin typeface="EB Garamond"/>
              <a:ea typeface="EB Garamond"/>
              <a:cs typeface="EB Garamond"/>
              <a:sym typeface="EB Garamond"/>
            </a:endParaRPr>
          </a:p>
        </p:txBody>
      </p:sp>
      <p:sp>
        <p:nvSpPr>
          <p:cNvPr id="238" name="Google Shape;238;g8f427d60af_3_63"/>
          <p:cNvSpPr txBox="1"/>
          <p:nvPr/>
        </p:nvSpPr>
        <p:spPr>
          <a:xfrm rot="-699495">
            <a:off x="5101718" y="1632332"/>
            <a:ext cx="764573" cy="5369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Proxima Nova"/>
                <a:ea typeface="Proxima Nova"/>
                <a:cs typeface="Proxima Nova"/>
                <a:sym typeface="Proxima Nova"/>
              </a:rPr>
              <a:t>JOIN NOW</a:t>
            </a:r>
            <a:endParaRPr b="1" i="0" sz="1400" u="none" cap="none" strike="noStrike">
              <a:solidFill>
                <a:srgbClr val="FFFFFF"/>
              </a:solidFill>
              <a:latin typeface="Proxima Nova"/>
              <a:ea typeface="Proxima Nova"/>
              <a:cs typeface="Proxima Nova"/>
              <a:sym typeface="Proxima Nova"/>
            </a:endParaRPr>
          </a:p>
        </p:txBody>
      </p:sp>
      <p:sp>
        <p:nvSpPr>
          <p:cNvPr id="239" name="Google Shape;239;g8f427d60af_3_63"/>
          <p:cNvSpPr/>
          <p:nvPr/>
        </p:nvSpPr>
        <p:spPr>
          <a:xfrm>
            <a:off x="5344002" y="155325"/>
            <a:ext cx="2917404" cy="1154196"/>
          </a:xfrm>
          <a:prstGeom prst="cloud">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Proxima Nova"/>
                <a:ea typeface="Proxima Nova"/>
                <a:cs typeface="Proxima Nova"/>
                <a:sym typeface="Proxima Nova"/>
              </a:rPr>
              <a:t>Association &amp; Individual Homework</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g8f427d60af_3_63"/>
          <p:cNvSpPr/>
          <p:nvPr/>
        </p:nvSpPr>
        <p:spPr>
          <a:xfrm flipH="1">
            <a:off x="6654900" y="1099200"/>
            <a:ext cx="191160" cy="370386"/>
          </a:xfrm>
          <a:prstGeom prst="lightningBol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244" name="Shape 244"/>
        <p:cNvGrpSpPr/>
        <p:nvPr/>
      </p:nvGrpSpPr>
      <p:grpSpPr>
        <a:xfrm>
          <a:off x="0" y="0"/>
          <a:ext cx="0" cy="0"/>
          <a:chOff x="0" y="0"/>
          <a:chExt cx="0" cy="0"/>
        </a:xfrm>
      </p:grpSpPr>
      <p:sp>
        <p:nvSpPr>
          <p:cNvPr id="245" name="Google Shape;245;g63aefefe9b_0_13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BA192C"/>
              </a:buClr>
              <a:buSzPts val="6000"/>
              <a:buFont typeface="EB Garamond"/>
              <a:buNone/>
            </a:pPr>
            <a:r>
              <a:rPr lang="en-US" sz="6000">
                <a:solidFill>
                  <a:srgbClr val="BA192C"/>
                </a:solidFill>
                <a:latin typeface="EB Garamond"/>
                <a:ea typeface="EB Garamond"/>
                <a:cs typeface="EB Garamond"/>
                <a:sym typeface="EB Garamond"/>
              </a:rPr>
              <a:t>Begin with the “ask” in mind</a:t>
            </a:r>
            <a:endParaRPr sz="6000">
              <a:solidFill>
                <a:srgbClr val="BA192C"/>
              </a:solidFill>
              <a:latin typeface="EB Garamond"/>
              <a:ea typeface="EB Garamond"/>
              <a:cs typeface="EB Garamond"/>
              <a:sym typeface="EB Garamond"/>
            </a:endParaRPr>
          </a:p>
        </p:txBody>
      </p:sp>
      <p:sp>
        <p:nvSpPr>
          <p:cNvPr id="246" name="Google Shape;246;g63aefefe9b_0_134"/>
          <p:cNvSpPr/>
          <p:nvPr/>
        </p:nvSpPr>
        <p:spPr>
          <a:xfrm>
            <a:off x="7641775" y="3862427"/>
            <a:ext cx="2421600" cy="2421600"/>
          </a:xfrm>
          <a:prstGeom prst="ellipse">
            <a:avLst/>
          </a:prstGeom>
          <a:solidFill>
            <a:srgbClr val="067DA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7" name="Google Shape;247;g63aefefe9b_0_134"/>
          <p:cNvSpPr/>
          <p:nvPr/>
        </p:nvSpPr>
        <p:spPr>
          <a:xfrm>
            <a:off x="6096000" y="1623484"/>
            <a:ext cx="2421600" cy="2421600"/>
          </a:xfrm>
          <a:prstGeom prst="ellipse">
            <a:avLst/>
          </a:prstGeom>
          <a:solidFill>
            <a:srgbClr val="067DA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8" name="Google Shape;248;g63aefefe9b_0_134"/>
          <p:cNvSpPr/>
          <p:nvPr/>
        </p:nvSpPr>
        <p:spPr>
          <a:xfrm>
            <a:off x="2133600" y="4044951"/>
            <a:ext cx="2421600" cy="2421600"/>
          </a:xfrm>
          <a:prstGeom prst="ellipse">
            <a:avLst/>
          </a:prstGeom>
          <a:solidFill>
            <a:srgbClr val="067DA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9" name="Google Shape;249;g63aefefe9b_0_134"/>
          <p:cNvSpPr/>
          <p:nvPr/>
        </p:nvSpPr>
        <p:spPr>
          <a:xfrm>
            <a:off x="4800600" y="3990711"/>
            <a:ext cx="2421600" cy="2421600"/>
          </a:xfrm>
          <a:prstGeom prst="ellipse">
            <a:avLst/>
          </a:prstGeom>
          <a:solidFill>
            <a:srgbClr val="067DA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0" name="Google Shape;250;g63aefefe9b_0_134"/>
          <p:cNvSpPr/>
          <p:nvPr/>
        </p:nvSpPr>
        <p:spPr>
          <a:xfrm>
            <a:off x="3166983" y="1623466"/>
            <a:ext cx="2421600" cy="2421600"/>
          </a:xfrm>
          <a:prstGeom prst="ellipse">
            <a:avLst/>
          </a:prstGeom>
          <a:solidFill>
            <a:srgbClr val="067DA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1" name="Google Shape;251;g63aefefe9b_0_134"/>
          <p:cNvSpPr txBox="1"/>
          <p:nvPr/>
        </p:nvSpPr>
        <p:spPr>
          <a:xfrm>
            <a:off x="2548492" y="4615827"/>
            <a:ext cx="1591800" cy="461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BD01"/>
                </a:solidFill>
                <a:latin typeface="Open Sans"/>
                <a:ea typeface="Open Sans"/>
                <a:cs typeface="Open Sans"/>
                <a:sym typeface="Open Sans"/>
              </a:rPr>
              <a:t>Don’t be TIMID</a:t>
            </a:r>
            <a:endParaRPr b="1" i="0" sz="2400" u="none" cap="none" strike="noStrike">
              <a:solidFill>
                <a:srgbClr val="FFBD01"/>
              </a:solidFill>
              <a:latin typeface="Open Sans"/>
              <a:ea typeface="Open Sans"/>
              <a:cs typeface="Open Sans"/>
              <a:sym typeface="Open Sans"/>
            </a:endParaRPr>
          </a:p>
        </p:txBody>
      </p:sp>
      <p:sp>
        <p:nvSpPr>
          <p:cNvPr id="252" name="Google Shape;252;g63aefefe9b_0_134"/>
          <p:cNvSpPr txBox="1"/>
          <p:nvPr/>
        </p:nvSpPr>
        <p:spPr>
          <a:xfrm>
            <a:off x="6096000" y="2288275"/>
            <a:ext cx="2421600" cy="461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BD01"/>
                </a:solidFill>
                <a:latin typeface="Open Sans"/>
                <a:ea typeface="Open Sans"/>
                <a:cs typeface="Open Sans"/>
                <a:sym typeface="Open Sans"/>
              </a:rPr>
              <a:t>Be INTENTIONAL</a:t>
            </a:r>
            <a:endParaRPr b="1" i="0" sz="2400" u="none" cap="none" strike="noStrike">
              <a:solidFill>
                <a:srgbClr val="FFBD01"/>
              </a:solidFill>
              <a:latin typeface="Open Sans"/>
              <a:ea typeface="Open Sans"/>
              <a:cs typeface="Open Sans"/>
              <a:sym typeface="Open Sans"/>
            </a:endParaRPr>
          </a:p>
        </p:txBody>
      </p:sp>
      <p:sp>
        <p:nvSpPr>
          <p:cNvPr id="253" name="Google Shape;253;g63aefefe9b_0_134"/>
          <p:cNvSpPr txBox="1"/>
          <p:nvPr/>
        </p:nvSpPr>
        <p:spPr>
          <a:xfrm>
            <a:off x="4867490" y="4432550"/>
            <a:ext cx="2287800" cy="1646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BD01"/>
                </a:solidFill>
                <a:latin typeface="Open Sans"/>
                <a:ea typeface="Open Sans"/>
                <a:cs typeface="Open Sans"/>
                <a:sym typeface="Open Sans"/>
              </a:rPr>
              <a:t>Be PROUD </a:t>
            </a:r>
            <a:endParaRPr b="1" i="0" sz="2400" u="none" cap="none" strike="noStrike">
              <a:solidFill>
                <a:srgbClr val="FFBD01"/>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BD01"/>
                </a:solidFill>
                <a:latin typeface="Open Sans"/>
                <a:ea typeface="Open Sans"/>
                <a:cs typeface="Open Sans"/>
                <a:sym typeface="Open Sans"/>
              </a:rPr>
              <a:t>of your membership</a:t>
            </a:r>
            <a:endParaRPr b="1" i="0" sz="2400" u="none" cap="none" strike="noStrike">
              <a:solidFill>
                <a:srgbClr val="FFBD01"/>
              </a:solidFill>
              <a:latin typeface="Open Sans"/>
              <a:ea typeface="Open Sans"/>
              <a:cs typeface="Open Sans"/>
              <a:sym typeface="Open Sans"/>
            </a:endParaRPr>
          </a:p>
        </p:txBody>
      </p:sp>
      <p:pic>
        <p:nvPicPr>
          <p:cNvPr id="254" name="Google Shape;254;g63aefefe9b_0_134"/>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255" name="Google Shape;255;g63aefefe9b_0_134"/>
          <p:cNvSpPr txBox="1"/>
          <p:nvPr/>
        </p:nvSpPr>
        <p:spPr>
          <a:xfrm>
            <a:off x="8056667" y="4558652"/>
            <a:ext cx="1591800" cy="461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BD01"/>
                </a:solidFill>
                <a:latin typeface="Open Sans"/>
                <a:ea typeface="Open Sans"/>
                <a:cs typeface="Open Sans"/>
                <a:sym typeface="Open Sans"/>
              </a:rPr>
              <a:t>Don’t be AFRAID TO ASK</a:t>
            </a:r>
            <a:endParaRPr b="1" i="0" sz="2400" u="none" cap="none" strike="noStrike">
              <a:solidFill>
                <a:srgbClr val="FFBD01"/>
              </a:solidFill>
              <a:latin typeface="Open Sans"/>
              <a:ea typeface="Open Sans"/>
              <a:cs typeface="Open Sans"/>
              <a:sym typeface="Open Sans"/>
            </a:endParaRPr>
          </a:p>
        </p:txBody>
      </p:sp>
      <p:sp>
        <p:nvSpPr>
          <p:cNvPr id="256" name="Google Shape;256;g63aefefe9b_0_134"/>
          <p:cNvSpPr txBox="1"/>
          <p:nvPr/>
        </p:nvSpPr>
        <p:spPr>
          <a:xfrm>
            <a:off x="3166975" y="2349525"/>
            <a:ext cx="2421600" cy="461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BD01"/>
                </a:solidFill>
                <a:latin typeface="Open Sans"/>
                <a:ea typeface="Open Sans"/>
                <a:cs typeface="Open Sans"/>
                <a:sym typeface="Open Sans"/>
              </a:rPr>
              <a:t>Do your HOMEWORK...</a:t>
            </a:r>
            <a:endParaRPr b="1" i="0" sz="2400" u="none" cap="none" strike="noStrike">
              <a:solidFill>
                <a:srgbClr val="FFBD01"/>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30196"/>
          </a:srgbClr>
        </a:solidFill>
      </p:bgPr>
    </p:bg>
    <p:spTree>
      <p:nvGrpSpPr>
        <p:cNvPr id="260" name="Shape 260"/>
        <p:cNvGrpSpPr/>
        <p:nvPr/>
      </p:nvGrpSpPr>
      <p:grpSpPr>
        <a:xfrm>
          <a:off x="0" y="0"/>
          <a:ext cx="0" cy="0"/>
          <a:chOff x="0" y="0"/>
          <a:chExt cx="0" cy="0"/>
        </a:xfrm>
      </p:grpSpPr>
      <p:sp>
        <p:nvSpPr>
          <p:cNvPr id="261" name="Google Shape;261;g8f427d60af_3_86"/>
          <p:cNvSpPr txBox="1"/>
          <p:nvPr>
            <p:ph type="title"/>
          </p:nvPr>
        </p:nvSpPr>
        <p:spPr>
          <a:xfrm>
            <a:off x="609600" y="145850"/>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D2B42"/>
              </a:buClr>
              <a:buSzPts val="6000"/>
              <a:buFont typeface="EB Garamond"/>
              <a:buNone/>
            </a:pPr>
            <a:r>
              <a:rPr lang="en-US" sz="6000">
                <a:solidFill>
                  <a:srgbClr val="0D2B42"/>
                </a:solidFill>
                <a:latin typeface="EB Garamond"/>
                <a:ea typeface="EB Garamond"/>
                <a:cs typeface="EB Garamond"/>
                <a:sym typeface="EB Garamond"/>
              </a:rPr>
              <a:t>Begin with the “ask” in mind</a:t>
            </a:r>
            <a:endParaRPr sz="6000">
              <a:solidFill>
                <a:srgbClr val="0D2B42"/>
              </a:solidFill>
              <a:latin typeface="EB Garamond"/>
              <a:ea typeface="EB Garamond"/>
              <a:cs typeface="EB Garamond"/>
              <a:sym typeface="EB Garamond"/>
            </a:endParaRPr>
          </a:p>
        </p:txBody>
      </p:sp>
      <p:sp>
        <p:nvSpPr>
          <p:cNvPr id="262" name="Google Shape;262;g8f427d60af_3_86"/>
          <p:cNvSpPr/>
          <p:nvPr/>
        </p:nvSpPr>
        <p:spPr>
          <a:xfrm>
            <a:off x="579750" y="1377925"/>
            <a:ext cx="6258600" cy="1325700"/>
          </a:xfrm>
          <a:prstGeom prst="wedgeRectCallout">
            <a:avLst>
              <a:gd fmla="val -21238" name="adj1"/>
              <a:gd fmla="val 112252" name="adj2"/>
            </a:avLst>
          </a:prstGeom>
          <a:solidFill>
            <a:srgbClr val="067DA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3" name="Google Shape;263;g8f427d60af_3_86"/>
          <p:cNvSpPr/>
          <p:nvPr/>
        </p:nvSpPr>
        <p:spPr>
          <a:xfrm flipH="1">
            <a:off x="3047700" y="2803200"/>
            <a:ext cx="6031500" cy="1468500"/>
          </a:xfrm>
          <a:prstGeom prst="wedgeRectCallout">
            <a:avLst>
              <a:gd fmla="val 2866" name="adj1"/>
              <a:gd fmla="val 96153" name="adj2"/>
            </a:avLst>
          </a:prstGeom>
          <a:solidFill>
            <a:srgbClr val="FFBD0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4" name="Google Shape;264;g8f427d60af_3_86"/>
          <p:cNvSpPr/>
          <p:nvPr/>
        </p:nvSpPr>
        <p:spPr>
          <a:xfrm>
            <a:off x="6441525" y="4379750"/>
            <a:ext cx="5428200" cy="1325700"/>
          </a:xfrm>
          <a:prstGeom prst="wedgeRectCallout">
            <a:avLst>
              <a:gd fmla="val 7800" name="adj1"/>
              <a:gd fmla="val 112854" name="adj2"/>
            </a:avLst>
          </a:prstGeom>
          <a:solidFill>
            <a:srgbClr val="BA192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5" name="Google Shape;265;g8f427d60af_3_86"/>
          <p:cNvSpPr txBox="1"/>
          <p:nvPr/>
        </p:nvSpPr>
        <p:spPr>
          <a:xfrm>
            <a:off x="609600" y="1471550"/>
            <a:ext cx="6198900" cy="1209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sng" cap="none" strike="noStrike">
                <a:solidFill>
                  <a:schemeClr val="lt1"/>
                </a:solidFill>
                <a:latin typeface="Open Sans"/>
                <a:ea typeface="Open Sans"/>
                <a:cs typeface="Open Sans"/>
                <a:sym typeface="Open Sans"/>
              </a:rPr>
              <a:t>FOOT IN THE DOOR</a:t>
            </a:r>
            <a:r>
              <a:rPr b="1" i="0" lang="en-US" sz="1800" u="none" cap="none" strike="noStrike">
                <a:solidFill>
                  <a:schemeClr val="lt1"/>
                </a:solidFill>
                <a:latin typeface="Open Sans"/>
                <a:ea typeface="Open Sans"/>
                <a:cs typeface="Open Sans"/>
                <a:sym typeface="Open Sans"/>
              </a:rPr>
              <a:t>:  It a much easier conversation to begin if a bit of legwork has already been done:  an introductory postcard, email, etc.</a:t>
            </a:r>
            <a:endParaRPr b="1" i="0" sz="1800" u="none" cap="none" strike="noStrike">
              <a:solidFill>
                <a:schemeClr val="lt1"/>
              </a:solidFill>
              <a:latin typeface="Open Sans"/>
              <a:ea typeface="Open Sans"/>
              <a:cs typeface="Open Sans"/>
              <a:sym typeface="Open Sans"/>
            </a:endParaRPr>
          </a:p>
        </p:txBody>
      </p:sp>
      <p:sp>
        <p:nvSpPr>
          <p:cNvPr id="266" name="Google Shape;266;g8f427d60af_3_86"/>
          <p:cNvSpPr txBox="1"/>
          <p:nvPr/>
        </p:nvSpPr>
        <p:spPr>
          <a:xfrm>
            <a:off x="3047700" y="2789150"/>
            <a:ext cx="6198900" cy="1468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sng" cap="none" strike="noStrike">
                <a:solidFill>
                  <a:srgbClr val="33343A"/>
                </a:solidFill>
                <a:latin typeface="Open Sans"/>
                <a:ea typeface="Open Sans"/>
                <a:cs typeface="Open Sans"/>
                <a:sym typeface="Open Sans"/>
              </a:rPr>
              <a:t>TRANSPARENCY</a:t>
            </a:r>
            <a:r>
              <a:rPr b="1" i="0" lang="en-US" sz="1800" u="none" cap="none" strike="noStrike">
                <a:solidFill>
                  <a:srgbClr val="33343A"/>
                </a:solidFill>
                <a:latin typeface="Open Sans"/>
                <a:ea typeface="Open Sans"/>
                <a:cs typeface="Open Sans"/>
                <a:sym typeface="Open Sans"/>
              </a:rPr>
              <a:t>:  You don’t have to sneak around your reason for contacting the potential member.  “I’d like to talk to you about membership in our Association.  Did you receive…?”</a:t>
            </a:r>
            <a:endParaRPr b="1" i="0" sz="1800" u="none" cap="none" strike="noStrike">
              <a:solidFill>
                <a:srgbClr val="33343A"/>
              </a:solidFill>
              <a:latin typeface="Open Sans"/>
              <a:ea typeface="Open Sans"/>
              <a:cs typeface="Open Sans"/>
              <a:sym typeface="Open Sans"/>
            </a:endParaRPr>
          </a:p>
        </p:txBody>
      </p:sp>
      <p:sp>
        <p:nvSpPr>
          <p:cNvPr id="267" name="Google Shape;267;g8f427d60af_3_86"/>
          <p:cNvSpPr txBox="1"/>
          <p:nvPr/>
        </p:nvSpPr>
        <p:spPr>
          <a:xfrm>
            <a:off x="6490025" y="4379750"/>
            <a:ext cx="5428200" cy="1325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sng" cap="none" strike="noStrike">
                <a:solidFill>
                  <a:schemeClr val="lt1"/>
                </a:solidFill>
                <a:latin typeface="Open Sans"/>
                <a:ea typeface="Open Sans"/>
                <a:cs typeface="Open Sans"/>
                <a:sym typeface="Open Sans"/>
              </a:rPr>
              <a:t>AUTHENTICITY</a:t>
            </a:r>
            <a:r>
              <a:rPr b="1" i="0" lang="en-US" sz="1800" u="none" cap="none" strike="noStrike">
                <a:solidFill>
                  <a:schemeClr val="lt1"/>
                </a:solidFill>
                <a:latin typeface="Open Sans"/>
                <a:ea typeface="Open Sans"/>
                <a:cs typeface="Open Sans"/>
                <a:sym typeface="Open Sans"/>
              </a:rPr>
              <a:t>:  You’re not selling vacuums.  You’re a member because you think it’s a worthwhile investment, and you’re going to share those genuine reasons.</a:t>
            </a:r>
            <a:endParaRPr b="1" i="0" sz="1800" u="none" cap="none" strike="noStrike">
              <a:solidFill>
                <a:schemeClr val="lt1"/>
              </a:solidFill>
              <a:latin typeface="Open Sans"/>
              <a:ea typeface="Open Sans"/>
              <a:cs typeface="Open Sans"/>
              <a:sym typeface="Open Sans"/>
            </a:endParaRPr>
          </a:p>
        </p:txBody>
      </p:sp>
      <p:pic>
        <p:nvPicPr>
          <p:cNvPr id="268" name="Google Shape;268;g8f427d60af_3_86"/>
          <p:cNvPicPr preferRelativeResize="0"/>
          <p:nvPr/>
        </p:nvPicPr>
        <p:blipFill rotWithShape="1">
          <a:blip r:embed="rId3">
            <a:alphaModFix/>
          </a:blip>
          <a:srcRect b="0" l="0" r="0" t="0"/>
          <a:stretch/>
        </p:blipFill>
        <p:spPr>
          <a:xfrm>
            <a:off x="356434" y="5714535"/>
            <a:ext cx="3669150" cy="77969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272" name="Shape 272"/>
        <p:cNvGrpSpPr/>
        <p:nvPr/>
      </p:nvGrpSpPr>
      <p:grpSpPr>
        <a:xfrm>
          <a:off x="0" y="0"/>
          <a:ext cx="0" cy="0"/>
          <a:chOff x="0" y="0"/>
          <a:chExt cx="0" cy="0"/>
        </a:xfrm>
      </p:grpSpPr>
      <p:pic>
        <p:nvPicPr>
          <p:cNvPr id="273" name="Google Shape;273;g8f427d60af_3_13"/>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274" name="Google Shape;274;g8f427d60af_3_13"/>
          <p:cNvSpPr/>
          <p:nvPr/>
        </p:nvSpPr>
        <p:spPr>
          <a:xfrm>
            <a:off x="3984306" y="1926199"/>
            <a:ext cx="4277100" cy="3817200"/>
          </a:xfrm>
          <a:prstGeom prst="ellipse">
            <a:avLst/>
          </a:prstGeom>
          <a:solidFill>
            <a:srgbClr val="067DA1">
              <a:alpha val="28627"/>
            </a:srgbClr>
          </a:solidFill>
          <a:ln cap="flat" cmpd="sng" w="2286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g8f427d60af_3_13"/>
          <p:cNvSpPr/>
          <p:nvPr/>
        </p:nvSpPr>
        <p:spPr>
          <a:xfrm rot="4958753">
            <a:off x="5234174" y="1586410"/>
            <a:ext cx="632805" cy="717550"/>
          </a:xfrm>
          <a:prstGeom prst="triangle">
            <a:avLst>
              <a:gd fmla="val 50000" name="adj"/>
            </a:avLst>
          </a:prstGeom>
          <a:solidFill>
            <a:srgbClr val="BA192C"/>
          </a:solidFill>
          <a:ln cap="flat" cmpd="sng" w="228600">
            <a:solidFill>
              <a:srgbClr val="BA192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g8f427d60af_3_13"/>
          <p:cNvSpPr/>
          <p:nvPr/>
        </p:nvSpPr>
        <p:spPr>
          <a:xfrm>
            <a:off x="6016725" y="1401899"/>
            <a:ext cx="1065300" cy="9198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Proxima Nova"/>
                <a:ea typeface="Proxima Nova"/>
                <a:cs typeface="Proxima Nova"/>
                <a:sym typeface="Proxima Nova"/>
              </a:rPr>
              <a:t>START HERE</a:t>
            </a:r>
            <a:endParaRPr b="1" i="0" sz="1400" u="none" cap="none" strike="noStrike">
              <a:solidFill>
                <a:schemeClr val="lt1"/>
              </a:solidFill>
              <a:latin typeface="Proxima Nova"/>
              <a:ea typeface="Proxima Nova"/>
              <a:cs typeface="Proxima Nova"/>
              <a:sym typeface="Proxima Nova"/>
            </a:endParaRPr>
          </a:p>
        </p:txBody>
      </p:sp>
      <p:sp>
        <p:nvSpPr>
          <p:cNvPr id="277" name="Google Shape;277;g8f427d60af_3_13"/>
          <p:cNvSpPr/>
          <p:nvPr/>
        </p:nvSpPr>
        <p:spPr>
          <a:xfrm>
            <a:off x="545825" y="390225"/>
            <a:ext cx="3669000" cy="2110500"/>
          </a:xfrm>
          <a:prstGeom prst="wedgeRoundRectCallout">
            <a:avLst>
              <a:gd fmla="val 71241" name="adj1"/>
              <a:gd fmla="val 1925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Make the “ask.”</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am hoping that after our conversation today that you consider joining the Association.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would like to send you membership information.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Would you be interested in membership? Can I send you an application?</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g8f427d60af_3_13"/>
          <p:cNvSpPr/>
          <p:nvPr/>
        </p:nvSpPr>
        <p:spPr>
          <a:xfrm>
            <a:off x="97550" y="4702075"/>
            <a:ext cx="4002300" cy="2061000"/>
          </a:xfrm>
          <a:prstGeom prst="wedgeRoundRectCallout">
            <a:avLst>
              <a:gd fmla="val 80106" name="adj1"/>
              <a:gd fmla="val 11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what you know.</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In the past year the Association has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a:t>
            </a:r>
            <a:r>
              <a:rPr b="0" i="1" lang="en-US" sz="1400" u="none" cap="none" strike="noStrike">
                <a:solidFill>
                  <a:srgbClr val="000000"/>
                </a:solidFill>
                <a:latin typeface="Proxima Nova Semibold"/>
                <a:ea typeface="Proxima Nova Semibold"/>
                <a:cs typeface="Proxima Nova Semibold"/>
                <a:sym typeface="Proxima Nova Semibold"/>
              </a:rPr>
              <a:t>Jim</a:t>
            </a:r>
            <a:r>
              <a:rPr b="0" i="0" lang="en-US" sz="1400" u="none" cap="none" strike="noStrike">
                <a:solidFill>
                  <a:srgbClr val="000000"/>
                </a:solidFill>
                <a:latin typeface="Proxima Nova Semibold"/>
                <a:ea typeface="Proxima Nova Semibold"/>
                <a:cs typeface="Proxima Nova Semibold"/>
                <a:sym typeface="Proxima Nova Semibold"/>
              </a:rPr>
              <a:t>” from you building is a member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chemeClr val="dk1"/>
                </a:solidFill>
                <a:latin typeface="Proxima Nova Semibold"/>
                <a:ea typeface="Proxima Nova Semibold"/>
                <a:cs typeface="Proxima Nova Semibold"/>
                <a:sym typeface="Proxima Nova Semibold"/>
              </a:rPr>
              <a:t>We are a strong group that advocates for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The building you work in has a strong record of involvement and high membership numbers .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279" name="Google Shape;279;g8f427d60af_3_13"/>
          <p:cNvSpPr/>
          <p:nvPr/>
        </p:nvSpPr>
        <p:spPr>
          <a:xfrm>
            <a:off x="8686000" y="4145875"/>
            <a:ext cx="3249000" cy="2324400"/>
          </a:xfrm>
          <a:prstGeom prst="wedgeRoundRectCallout">
            <a:avLst>
              <a:gd fmla="val -62871" name="adj1"/>
              <a:gd fmla="val -35094" name="adj2"/>
              <a:gd fmla="val 0" name="adj3"/>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your “why.”  </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became involved when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value the Association because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It is important to me that our Union is strong because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280" name="Google Shape;280;g8f427d60af_3_13"/>
          <p:cNvSpPr/>
          <p:nvPr/>
        </p:nvSpPr>
        <p:spPr>
          <a:xfrm>
            <a:off x="8312350" y="1154250"/>
            <a:ext cx="3669000" cy="1704000"/>
          </a:xfrm>
          <a:prstGeom prst="wedgeRoundRectCallout">
            <a:avLst>
              <a:gd fmla="val -83778" name="adj1"/>
              <a:gd fmla="val 14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Begin with “ask” in mind.</a:t>
            </a:r>
            <a:endParaRPr b="1" i="0" sz="1400" u="none" cap="none" strike="noStrike">
              <a:solidFill>
                <a:srgbClr val="000000"/>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I’m contacting you today to talk about the Association. I’d like to share some things exciting things with you about the Association.</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281" name="Google Shape;281;g8f427d60af_3_13"/>
          <p:cNvSpPr/>
          <p:nvPr/>
        </p:nvSpPr>
        <p:spPr>
          <a:xfrm>
            <a:off x="145575" y="2969100"/>
            <a:ext cx="3321600" cy="919800"/>
          </a:xfrm>
          <a:prstGeom prst="wedgeRoundRectCallout">
            <a:avLst>
              <a:gd fmla="val 62879" name="adj1"/>
              <a:gd fmla="val -12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Do you have </a:t>
            </a:r>
            <a:r>
              <a:rPr b="1" i="0" lang="en-US" sz="1400" u="none" cap="none" strike="noStrike">
                <a:solidFill>
                  <a:srgbClr val="000000"/>
                </a:solidFill>
                <a:latin typeface="Proxima Nova"/>
                <a:ea typeface="Proxima Nova"/>
                <a:cs typeface="Proxima Nova"/>
                <a:sym typeface="Proxima Nova"/>
              </a:rPr>
              <a:t>any questions</a:t>
            </a:r>
            <a:r>
              <a:rPr b="0" i="0" lang="en-US" sz="1400" u="none" cap="none" strike="noStrike">
                <a:solidFill>
                  <a:srgbClr val="000000"/>
                </a:solidFill>
                <a:latin typeface="Proxima Nova Semibold"/>
                <a:ea typeface="Proxima Nova Semibold"/>
                <a:cs typeface="Proxima Nova Semibold"/>
                <a:sym typeface="Proxima Nova Semibold"/>
              </a:rPr>
              <a:t> for me about the Association? </a:t>
            </a:r>
            <a:r>
              <a:rPr b="0" i="1" lang="en-US" sz="1400" u="none" cap="none" strike="noStrike">
                <a:solidFill>
                  <a:srgbClr val="000000"/>
                </a:solidFill>
                <a:latin typeface="Proxima Nova"/>
                <a:ea typeface="Proxima Nova"/>
                <a:cs typeface="Proxima Nova"/>
                <a:sym typeface="Proxima Nova"/>
              </a:rPr>
              <a:t>(This is where you might hear objections.)</a:t>
            </a:r>
            <a:endParaRPr b="0" i="1" sz="1400" u="none" cap="none" strike="noStrike">
              <a:solidFill>
                <a:srgbClr val="000000"/>
              </a:solidFill>
              <a:latin typeface="Proxima Nova"/>
              <a:ea typeface="Proxima Nova"/>
              <a:cs typeface="Proxima Nova"/>
              <a:sym typeface="Proxima Nova"/>
            </a:endParaRPr>
          </a:p>
        </p:txBody>
      </p:sp>
      <p:sp>
        <p:nvSpPr>
          <p:cNvPr id="282" name="Google Shape;282;g8f427d60af_3_13"/>
          <p:cNvSpPr txBox="1"/>
          <p:nvPr/>
        </p:nvSpPr>
        <p:spPr>
          <a:xfrm>
            <a:off x="4467675" y="2676300"/>
            <a:ext cx="3477300" cy="2246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EB Garamond"/>
                <a:ea typeface="EB Garamond"/>
                <a:cs typeface="EB Garamond"/>
                <a:sym typeface="EB Garamond"/>
              </a:rPr>
              <a:t>HAVING THE CONVERSATION</a:t>
            </a:r>
            <a:endParaRPr b="0" i="0" sz="3100" u="none" cap="none" strike="noStrike">
              <a:solidFill>
                <a:srgbClr val="000000"/>
              </a:solidFill>
              <a:latin typeface="EB Garamond"/>
              <a:ea typeface="EB Garamond"/>
              <a:cs typeface="EB Garamond"/>
              <a:sym typeface="EB Garamond"/>
            </a:endParaRPr>
          </a:p>
        </p:txBody>
      </p:sp>
      <p:sp>
        <p:nvSpPr>
          <p:cNvPr id="283" name="Google Shape;283;g8f427d60af_3_13"/>
          <p:cNvSpPr txBox="1"/>
          <p:nvPr/>
        </p:nvSpPr>
        <p:spPr>
          <a:xfrm rot="-699495">
            <a:off x="5101718" y="1632332"/>
            <a:ext cx="764573" cy="5369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Proxima Nova"/>
                <a:ea typeface="Proxima Nova"/>
                <a:cs typeface="Proxima Nova"/>
                <a:sym typeface="Proxima Nova"/>
              </a:rPr>
              <a:t>JOIN NOW</a:t>
            </a:r>
            <a:endParaRPr b="1" i="0" sz="1400" u="none" cap="none" strike="noStrike">
              <a:solidFill>
                <a:srgbClr val="FFFFFF"/>
              </a:solidFill>
              <a:latin typeface="Proxima Nova"/>
              <a:ea typeface="Proxima Nova"/>
              <a:cs typeface="Proxima Nova"/>
              <a:sym typeface="Proxima Nova"/>
            </a:endParaRPr>
          </a:p>
        </p:txBody>
      </p:sp>
      <p:sp>
        <p:nvSpPr>
          <p:cNvPr id="284" name="Google Shape;284;g8f427d60af_3_13"/>
          <p:cNvSpPr/>
          <p:nvPr/>
        </p:nvSpPr>
        <p:spPr>
          <a:xfrm>
            <a:off x="5344002" y="155325"/>
            <a:ext cx="2917404" cy="1154196"/>
          </a:xfrm>
          <a:prstGeom prst="cloud">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Proxima Nova"/>
                <a:ea typeface="Proxima Nova"/>
                <a:cs typeface="Proxima Nova"/>
                <a:sym typeface="Proxima Nova"/>
              </a:rPr>
              <a:t>Association &amp; Individual Homework</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g8f427d60af_3_13"/>
          <p:cNvSpPr/>
          <p:nvPr/>
        </p:nvSpPr>
        <p:spPr>
          <a:xfrm flipH="1">
            <a:off x="6654900" y="1099200"/>
            <a:ext cx="191160" cy="370386"/>
          </a:xfrm>
          <a:prstGeom prst="lightningBol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289" name="Shape 289"/>
        <p:cNvGrpSpPr/>
        <p:nvPr/>
      </p:nvGrpSpPr>
      <p:grpSpPr>
        <a:xfrm>
          <a:off x="0" y="0"/>
          <a:ext cx="0" cy="0"/>
          <a:chOff x="0" y="0"/>
          <a:chExt cx="0" cy="0"/>
        </a:xfrm>
      </p:grpSpPr>
      <p:sp>
        <p:nvSpPr>
          <p:cNvPr id="290" name="Google Shape;290;g8d57a9452e_0_2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6000">
                <a:solidFill>
                  <a:srgbClr val="067DA1"/>
                </a:solidFill>
                <a:latin typeface="EB Garamond"/>
                <a:ea typeface="EB Garamond"/>
                <a:cs typeface="EB Garamond"/>
                <a:sym typeface="EB Garamond"/>
              </a:rPr>
              <a:t>Tell Your Story</a:t>
            </a:r>
            <a:endParaRPr sz="6000">
              <a:solidFill>
                <a:srgbClr val="067DA1"/>
              </a:solidFill>
              <a:latin typeface="EB Garamond"/>
              <a:ea typeface="EB Garamond"/>
              <a:cs typeface="EB Garamond"/>
              <a:sym typeface="EB Garamond"/>
            </a:endParaRPr>
          </a:p>
        </p:txBody>
      </p:sp>
      <p:pic>
        <p:nvPicPr>
          <p:cNvPr id="291" name="Google Shape;291;g8d57a9452e_0_20"/>
          <p:cNvPicPr preferRelativeResize="0"/>
          <p:nvPr/>
        </p:nvPicPr>
        <p:blipFill rotWithShape="1">
          <a:blip r:embed="rId3">
            <a:alphaModFix/>
          </a:blip>
          <a:srcRect b="0" l="0" r="0" t="0"/>
          <a:stretch/>
        </p:blipFill>
        <p:spPr>
          <a:xfrm>
            <a:off x="8265834" y="166260"/>
            <a:ext cx="3669150" cy="779694"/>
          </a:xfrm>
          <a:prstGeom prst="rect">
            <a:avLst/>
          </a:prstGeom>
          <a:noFill/>
          <a:ln>
            <a:noFill/>
          </a:ln>
        </p:spPr>
      </p:pic>
      <p:sp>
        <p:nvSpPr>
          <p:cNvPr id="292" name="Google Shape;292;g8d57a9452e_0_20"/>
          <p:cNvSpPr txBox="1"/>
          <p:nvPr>
            <p:ph idx="10" type="dt"/>
          </p:nvPr>
        </p:nvSpPr>
        <p:spPr>
          <a:xfrm>
            <a:off x="0" y="6129867"/>
            <a:ext cx="12192000" cy="728100"/>
          </a:xfrm>
          <a:prstGeom prst="rect">
            <a:avLst/>
          </a:prstGeom>
          <a:solidFill>
            <a:srgbClr val="BA192C"/>
          </a:solidFill>
          <a:ln>
            <a:noFill/>
          </a:ln>
        </p:spPr>
        <p:txBody>
          <a:bodyPr anchorCtr="0" anchor="ctr" bIns="45700" lIns="91425" spcFirstLastPara="1" rIns="91425" wrap="square" tIns="45700">
            <a:noAutofit/>
          </a:bodyPr>
          <a:lstStyle/>
          <a:p>
            <a:pPr indent="457200" lvl="0" marL="457200" rtl="0" algn="just">
              <a:lnSpc>
                <a:spcPct val="100000"/>
              </a:lnSpc>
              <a:spcBef>
                <a:spcPts val="0"/>
              </a:spcBef>
              <a:spcAft>
                <a:spcPts val="0"/>
              </a:spcAft>
              <a:buSzPts val="1400"/>
              <a:buNone/>
            </a:pPr>
            <a:r>
              <a:rPr lang="en-US" sz="2400">
                <a:solidFill>
                  <a:schemeClr val="lt1"/>
                </a:solidFill>
                <a:latin typeface="Open Sans Light"/>
                <a:ea typeface="Open Sans Light"/>
                <a:cs typeface="Open Sans Light"/>
                <a:sym typeface="Open Sans Light"/>
              </a:rPr>
              <a:t>				</a:t>
            </a:r>
            <a:endParaRPr sz="2400">
              <a:solidFill>
                <a:schemeClr val="lt1"/>
              </a:solidFill>
              <a:latin typeface="Open Sans Light"/>
              <a:ea typeface="Open Sans Light"/>
              <a:cs typeface="Open Sans Light"/>
              <a:sym typeface="Open Sans Light"/>
            </a:endParaRPr>
          </a:p>
        </p:txBody>
      </p:sp>
      <p:pic>
        <p:nvPicPr>
          <p:cNvPr id="293" name="Google Shape;293;g8d57a9452e_0_20"/>
          <p:cNvPicPr preferRelativeResize="0"/>
          <p:nvPr/>
        </p:nvPicPr>
        <p:blipFill rotWithShape="1">
          <a:blip r:embed="rId4">
            <a:alphaModFix/>
          </a:blip>
          <a:srcRect b="0" l="0" r="0" t="0"/>
          <a:stretch/>
        </p:blipFill>
        <p:spPr>
          <a:xfrm>
            <a:off x="2787038" y="1654987"/>
            <a:ext cx="5765535" cy="3548025"/>
          </a:xfrm>
          <a:prstGeom prst="rect">
            <a:avLst/>
          </a:prstGeom>
          <a:noFill/>
          <a:ln>
            <a:noFill/>
          </a:ln>
        </p:spPr>
      </p:pic>
      <p:pic>
        <p:nvPicPr>
          <p:cNvPr id="294" name="Google Shape;294;g8d57a9452e_0_20"/>
          <p:cNvPicPr preferRelativeResize="0"/>
          <p:nvPr/>
        </p:nvPicPr>
        <p:blipFill rotWithShape="1">
          <a:blip r:embed="rId5">
            <a:alphaModFix/>
          </a:blip>
          <a:srcRect b="0" l="0" r="0" t="0"/>
          <a:stretch/>
        </p:blipFill>
        <p:spPr>
          <a:xfrm>
            <a:off x="8812527" y="2022898"/>
            <a:ext cx="2812200" cy="2812200"/>
          </a:xfrm>
          <a:prstGeom prst="rect">
            <a:avLst/>
          </a:prstGeom>
          <a:noFill/>
          <a:ln>
            <a:noFill/>
          </a:ln>
        </p:spPr>
      </p:pic>
      <p:pic>
        <p:nvPicPr>
          <p:cNvPr id="295" name="Google Shape;295;g8d57a9452e_0_20"/>
          <p:cNvPicPr preferRelativeResize="0"/>
          <p:nvPr/>
        </p:nvPicPr>
        <p:blipFill rotWithShape="1">
          <a:blip r:embed="rId6">
            <a:alphaModFix/>
          </a:blip>
          <a:srcRect b="0" l="0" r="0" t="0"/>
          <a:stretch/>
        </p:blipFill>
        <p:spPr>
          <a:xfrm>
            <a:off x="331600" y="2108025"/>
            <a:ext cx="2195500" cy="264193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299" name="Shape 299"/>
        <p:cNvGrpSpPr/>
        <p:nvPr/>
      </p:nvGrpSpPr>
      <p:grpSpPr>
        <a:xfrm>
          <a:off x="0" y="0"/>
          <a:ext cx="0" cy="0"/>
          <a:chOff x="0" y="0"/>
          <a:chExt cx="0" cy="0"/>
        </a:xfrm>
      </p:grpSpPr>
      <p:sp>
        <p:nvSpPr>
          <p:cNvPr id="300" name="Google Shape;300;g8d57a9452e_0_9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6000">
                <a:solidFill>
                  <a:srgbClr val="067DA1"/>
                </a:solidFill>
                <a:latin typeface="EB Garamond"/>
                <a:ea typeface="EB Garamond"/>
                <a:cs typeface="EB Garamond"/>
                <a:sym typeface="EB Garamond"/>
              </a:rPr>
              <a:t>Tell Your Story:  Four Corners</a:t>
            </a:r>
            <a:endParaRPr sz="6000">
              <a:solidFill>
                <a:srgbClr val="067DA1"/>
              </a:solidFill>
              <a:latin typeface="EB Garamond"/>
              <a:ea typeface="EB Garamond"/>
              <a:cs typeface="EB Garamond"/>
              <a:sym typeface="EB Garamond"/>
            </a:endParaRPr>
          </a:p>
        </p:txBody>
      </p:sp>
      <p:pic>
        <p:nvPicPr>
          <p:cNvPr id="301" name="Google Shape;301;g8d57a9452e_0_97"/>
          <p:cNvPicPr preferRelativeResize="0"/>
          <p:nvPr/>
        </p:nvPicPr>
        <p:blipFill rotWithShape="1">
          <a:blip r:embed="rId3">
            <a:alphaModFix/>
          </a:blip>
          <a:srcRect b="0" l="0" r="0" t="0"/>
          <a:stretch/>
        </p:blipFill>
        <p:spPr>
          <a:xfrm>
            <a:off x="8265834" y="166260"/>
            <a:ext cx="3669150" cy="779694"/>
          </a:xfrm>
          <a:prstGeom prst="rect">
            <a:avLst/>
          </a:prstGeom>
          <a:noFill/>
          <a:ln>
            <a:noFill/>
          </a:ln>
        </p:spPr>
      </p:pic>
      <p:sp>
        <p:nvSpPr>
          <p:cNvPr id="302" name="Google Shape;302;g8d57a9452e_0_97"/>
          <p:cNvSpPr txBox="1"/>
          <p:nvPr>
            <p:ph idx="10" type="dt"/>
          </p:nvPr>
        </p:nvSpPr>
        <p:spPr>
          <a:xfrm>
            <a:off x="0" y="6129867"/>
            <a:ext cx="12192000" cy="728100"/>
          </a:xfrm>
          <a:prstGeom prst="rect">
            <a:avLst/>
          </a:prstGeom>
          <a:solidFill>
            <a:srgbClr val="BA192C"/>
          </a:solidFill>
          <a:ln>
            <a:noFill/>
          </a:ln>
        </p:spPr>
        <p:txBody>
          <a:bodyPr anchorCtr="0" anchor="ctr" bIns="45700" lIns="91425" spcFirstLastPara="1" rIns="91425" wrap="square" tIns="45700">
            <a:noAutofit/>
          </a:bodyPr>
          <a:lstStyle/>
          <a:p>
            <a:pPr indent="457200" lvl="0" marL="457200" rtl="0" algn="just">
              <a:lnSpc>
                <a:spcPct val="100000"/>
              </a:lnSpc>
              <a:spcBef>
                <a:spcPts val="0"/>
              </a:spcBef>
              <a:spcAft>
                <a:spcPts val="0"/>
              </a:spcAft>
              <a:buSzPts val="1400"/>
              <a:buNone/>
            </a:pPr>
            <a:r>
              <a:rPr lang="en-US" sz="2400">
                <a:solidFill>
                  <a:schemeClr val="lt1"/>
                </a:solidFill>
                <a:latin typeface="Open Sans Light"/>
                <a:ea typeface="Open Sans Light"/>
                <a:cs typeface="Open Sans Light"/>
                <a:sym typeface="Open Sans Light"/>
              </a:rPr>
              <a:t>				</a:t>
            </a:r>
            <a:endParaRPr sz="2400">
              <a:solidFill>
                <a:schemeClr val="lt1"/>
              </a:solidFill>
              <a:latin typeface="Open Sans Light"/>
              <a:ea typeface="Open Sans Light"/>
              <a:cs typeface="Open Sans Light"/>
              <a:sym typeface="Open Sans Light"/>
            </a:endParaRPr>
          </a:p>
        </p:txBody>
      </p:sp>
      <p:pic>
        <p:nvPicPr>
          <p:cNvPr id="303" name="Google Shape;303;g8d57a9452e_0_97"/>
          <p:cNvPicPr preferRelativeResize="0"/>
          <p:nvPr/>
        </p:nvPicPr>
        <p:blipFill rotWithShape="1">
          <a:blip r:embed="rId4">
            <a:alphaModFix/>
          </a:blip>
          <a:srcRect b="0" l="0" r="0" t="0"/>
          <a:stretch/>
        </p:blipFill>
        <p:spPr>
          <a:xfrm>
            <a:off x="8085825" y="1825625"/>
            <a:ext cx="3905999" cy="2342074"/>
          </a:xfrm>
          <a:prstGeom prst="rect">
            <a:avLst/>
          </a:prstGeom>
          <a:noFill/>
          <a:ln>
            <a:noFill/>
          </a:ln>
        </p:spPr>
      </p:pic>
      <p:sp>
        <p:nvSpPr>
          <p:cNvPr id="304" name="Google Shape;304;g8d57a9452e_0_97"/>
          <p:cNvSpPr txBox="1"/>
          <p:nvPr/>
        </p:nvSpPr>
        <p:spPr>
          <a:xfrm>
            <a:off x="8151525" y="4167700"/>
            <a:ext cx="3774600" cy="1123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BA192C"/>
                </a:solidFill>
                <a:latin typeface="Lato"/>
                <a:ea typeface="Lato"/>
                <a:cs typeface="Lato"/>
                <a:sym typeface="Lato"/>
              </a:rPr>
              <a:t>What is the story of your association membership?</a:t>
            </a:r>
            <a:endParaRPr b="1" i="0" sz="2400" u="none" cap="none" strike="noStrike">
              <a:solidFill>
                <a:srgbClr val="BA192C"/>
              </a:solidFill>
              <a:latin typeface="Lato"/>
              <a:ea typeface="Lato"/>
              <a:cs typeface="Lato"/>
              <a:sym typeface="Lato"/>
            </a:endParaRPr>
          </a:p>
        </p:txBody>
      </p:sp>
      <p:sp>
        <p:nvSpPr>
          <p:cNvPr id="305" name="Google Shape;305;g8d57a9452e_0_97"/>
          <p:cNvSpPr/>
          <p:nvPr/>
        </p:nvSpPr>
        <p:spPr>
          <a:xfrm>
            <a:off x="3593875" y="1469600"/>
            <a:ext cx="3990600" cy="4563900"/>
          </a:xfrm>
          <a:prstGeom prst="rect">
            <a:avLst/>
          </a:prstGeom>
          <a:solidFill>
            <a:schemeClr val="lt2"/>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06" name="Google Shape;306;g8d57a9452e_0_97"/>
          <p:cNvCxnSpPr>
            <a:stCxn id="305" idx="0"/>
            <a:endCxn id="305" idx="2"/>
          </p:cNvCxnSpPr>
          <p:nvPr/>
        </p:nvCxnSpPr>
        <p:spPr>
          <a:xfrm>
            <a:off x="5589175" y="1469600"/>
            <a:ext cx="0" cy="4563900"/>
          </a:xfrm>
          <a:prstGeom prst="straightConnector1">
            <a:avLst/>
          </a:prstGeom>
          <a:noFill/>
          <a:ln cap="flat" cmpd="sng" w="28575">
            <a:solidFill>
              <a:schemeClr val="dk2"/>
            </a:solidFill>
            <a:prstDash val="dashDot"/>
            <a:round/>
            <a:headEnd len="sm" w="sm" type="none"/>
            <a:tailEnd len="sm" w="sm" type="none"/>
          </a:ln>
        </p:spPr>
      </p:cxnSp>
      <p:cxnSp>
        <p:nvCxnSpPr>
          <p:cNvPr id="307" name="Google Shape;307;g8d57a9452e_0_97"/>
          <p:cNvCxnSpPr>
            <a:stCxn id="305" idx="1"/>
            <a:endCxn id="305" idx="3"/>
          </p:cNvCxnSpPr>
          <p:nvPr/>
        </p:nvCxnSpPr>
        <p:spPr>
          <a:xfrm>
            <a:off x="3593875" y="3751550"/>
            <a:ext cx="3990600" cy="0"/>
          </a:xfrm>
          <a:prstGeom prst="straightConnector1">
            <a:avLst/>
          </a:prstGeom>
          <a:noFill/>
          <a:ln cap="flat" cmpd="sng" w="28575">
            <a:solidFill>
              <a:schemeClr val="dk2"/>
            </a:solidFill>
            <a:prstDash val="dashDot"/>
            <a:round/>
            <a:headEnd len="sm" w="sm" type="none"/>
            <a:tailEnd len="sm" w="sm" type="none"/>
          </a:ln>
        </p:spPr>
      </p:cxnSp>
      <p:cxnSp>
        <p:nvCxnSpPr>
          <p:cNvPr id="308" name="Google Shape;308;g8d57a9452e_0_97"/>
          <p:cNvCxnSpPr/>
          <p:nvPr/>
        </p:nvCxnSpPr>
        <p:spPr>
          <a:xfrm flipH="1" rot="10800000">
            <a:off x="2592650" y="1972750"/>
            <a:ext cx="1529400" cy="94200"/>
          </a:xfrm>
          <a:prstGeom prst="straightConnector1">
            <a:avLst/>
          </a:prstGeom>
          <a:noFill/>
          <a:ln cap="flat" cmpd="sng" w="28575">
            <a:solidFill>
              <a:srgbClr val="BA192C"/>
            </a:solidFill>
            <a:prstDash val="solid"/>
            <a:round/>
            <a:headEnd len="sm" w="sm" type="none"/>
            <a:tailEnd len="med" w="med" type="triangle"/>
          </a:ln>
        </p:spPr>
      </p:cxnSp>
      <p:sp>
        <p:nvSpPr>
          <p:cNvPr id="309" name="Google Shape;309;g8d57a9452e_0_97"/>
          <p:cNvSpPr txBox="1"/>
          <p:nvPr/>
        </p:nvSpPr>
        <p:spPr>
          <a:xfrm>
            <a:off x="262850" y="1565150"/>
            <a:ext cx="2763900" cy="4360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Proxima Nova"/>
                <a:ea typeface="Proxima Nova"/>
                <a:cs typeface="Proxima Nova"/>
                <a:sym typeface="Proxima Nova"/>
              </a:rPr>
              <a:t>Who was the person who talked to you about Association membership?  What do you remember about that person?  What about them made you trust their reasons that you should join the Association?</a:t>
            </a:r>
            <a:endParaRPr b="1" i="0" sz="1600" u="none" cap="none" strike="noStrike">
              <a:solidFill>
                <a:srgbClr val="000000"/>
              </a:solidFill>
              <a:latin typeface="Proxima Nova"/>
              <a:ea typeface="Proxima Nova"/>
              <a:cs typeface="Proxima Nova"/>
              <a:sym typeface="Proxima Nova"/>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Proxima Nova Semibold"/>
                <a:ea typeface="Proxima Nova Semibold"/>
                <a:cs typeface="Proxima Nova Semibold"/>
                <a:sym typeface="Proxima Nova Semibold"/>
              </a:rPr>
              <a:t>OR</a:t>
            </a:r>
            <a:endParaRPr b="0" i="0" sz="1600" u="none" cap="none" strike="noStrike">
              <a:solidFill>
                <a:srgbClr val="000000"/>
              </a:solidFill>
              <a:latin typeface="Proxima Nova Semibold"/>
              <a:ea typeface="Proxima Nova Semibold"/>
              <a:cs typeface="Proxima Nova Semibold"/>
              <a:sym typeface="Proxima Nova Semibold"/>
            </a:endParaRPr>
          </a:p>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Proxima Nova"/>
                <a:ea typeface="Proxima Nova"/>
                <a:cs typeface="Proxima Nova"/>
                <a:sym typeface="Proxima Nova"/>
              </a:rPr>
              <a:t>When you think about being proud of your Association membership, who comes to mind?  What about those individuals makes them a great representation of your Association?</a:t>
            </a:r>
            <a:endParaRPr b="1" i="0" sz="1600" u="none" cap="none" strike="noStrike">
              <a:solidFill>
                <a:srgbClr val="000000"/>
              </a:solidFill>
              <a:latin typeface="Proxima Nova"/>
              <a:ea typeface="Proxima Nova"/>
              <a:cs typeface="Proxima Nova"/>
              <a:sym typeface="Proxima Nova"/>
            </a:endParaRPr>
          </a:p>
        </p:txBody>
      </p:sp>
      <p:sp>
        <p:nvSpPr>
          <p:cNvPr id="310" name="Google Shape;310;g8d57a9452e_0_97"/>
          <p:cNvSpPr txBox="1"/>
          <p:nvPr/>
        </p:nvSpPr>
        <p:spPr>
          <a:xfrm>
            <a:off x="4014450" y="1565150"/>
            <a:ext cx="1362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WHO</a:t>
            </a:r>
            <a:endParaRPr b="0" i="0" sz="3600" u="none" cap="none" strike="noStrike">
              <a:solidFill>
                <a:srgbClr val="000000"/>
              </a:solidFill>
              <a:latin typeface="Proxima Nova Extrabold"/>
              <a:ea typeface="Proxima Nova Extrabold"/>
              <a:cs typeface="Proxima Nova Extrabold"/>
              <a:sym typeface="Proxima Nova Extrabo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314" name="Shape 314"/>
        <p:cNvGrpSpPr/>
        <p:nvPr/>
      </p:nvGrpSpPr>
      <p:grpSpPr>
        <a:xfrm>
          <a:off x="0" y="0"/>
          <a:ext cx="0" cy="0"/>
          <a:chOff x="0" y="0"/>
          <a:chExt cx="0" cy="0"/>
        </a:xfrm>
      </p:grpSpPr>
      <p:sp>
        <p:nvSpPr>
          <p:cNvPr id="315" name="Google Shape;315;g8d57a9452e_0_4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6000">
                <a:solidFill>
                  <a:srgbClr val="067DA1"/>
                </a:solidFill>
                <a:latin typeface="EB Garamond"/>
                <a:ea typeface="EB Garamond"/>
                <a:cs typeface="EB Garamond"/>
                <a:sym typeface="EB Garamond"/>
              </a:rPr>
              <a:t>Tell Your Story:  Four Corners</a:t>
            </a:r>
            <a:endParaRPr sz="6000">
              <a:solidFill>
                <a:srgbClr val="067DA1"/>
              </a:solidFill>
              <a:latin typeface="EB Garamond"/>
              <a:ea typeface="EB Garamond"/>
              <a:cs typeface="EB Garamond"/>
              <a:sym typeface="EB Garamond"/>
            </a:endParaRPr>
          </a:p>
        </p:txBody>
      </p:sp>
      <p:pic>
        <p:nvPicPr>
          <p:cNvPr id="316" name="Google Shape;316;g8d57a9452e_0_44"/>
          <p:cNvPicPr preferRelativeResize="0"/>
          <p:nvPr/>
        </p:nvPicPr>
        <p:blipFill rotWithShape="1">
          <a:blip r:embed="rId3">
            <a:alphaModFix/>
          </a:blip>
          <a:srcRect b="0" l="0" r="0" t="0"/>
          <a:stretch/>
        </p:blipFill>
        <p:spPr>
          <a:xfrm>
            <a:off x="8265834" y="166260"/>
            <a:ext cx="3669150" cy="779694"/>
          </a:xfrm>
          <a:prstGeom prst="rect">
            <a:avLst/>
          </a:prstGeom>
          <a:noFill/>
          <a:ln>
            <a:noFill/>
          </a:ln>
        </p:spPr>
      </p:pic>
      <p:sp>
        <p:nvSpPr>
          <p:cNvPr id="317" name="Google Shape;317;g8d57a9452e_0_44"/>
          <p:cNvSpPr txBox="1"/>
          <p:nvPr>
            <p:ph idx="10" type="dt"/>
          </p:nvPr>
        </p:nvSpPr>
        <p:spPr>
          <a:xfrm>
            <a:off x="0" y="6129867"/>
            <a:ext cx="12192000" cy="728100"/>
          </a:xfrm>
          <a:prstGeom prst="rect">
            <a:avLst/>
          </a:prstGeom>
          <a:solidFill>
            <a:srgbClr val="BA192C"/>
          </a:solidFill>
          <a:ln>
            <a:noFill/>
          </a:ln>
        </p:spPr>
        <p:txBody>
          <a:bodyPr anchorCtr="0" anchor="ctr" bIns="45700" lIns="91425" spcFirstLastPara="1" rIns="91425" wrap="square" tIns="45700">
            <a:noAutofit/>
          </a:bodyPr>
          <a:lstStyle/>
          <a:p>
            <a:pPr indent="457200" lvl="0" marL="457200" rtl="0" algn="just">
              <a:lnSpc>
                <a:spcPct val="100000"/>
              </a:lnSpc>
              <a:spcBef>
                <a:spcPts val="0"/>
              </a:spcBef>
              <a:spcAft>
                <a:spcPts val="0"/>
              </a:spcAft>
              <a:buSzPts val="1400"/>
              <a:buNone/>
            </a:pPr>
            <a:r>
              <a:rPr lang="en-US" sz="2400">
                <a:solidFill>
                  <a:schemeClr val="lt1"/>
                </a:solidFill>
                <a:latin typeface="Open Sans Light"/>
                <a:ea typeface="Open Sans Light"/>
                <a:cs typeface="Open Sans Light"/>
                <a:sym typeface="Open Sans Light"/>
              </a:rPr>
              <a:t>				</a:t>
            </a:r>
            <a:endParaRPr sz="2400">
              <a:solidFill>
                <a:schemeClr val="lt1"/>
              </a:solidFill>
              <a:latin typeface="Open Sans Light"/>
              <a:ea typeface="Open Sans Light"/>
              <a:cs typeface="Open Sans Light"/>
              <a:sym typeface="Open Sans Light"/>
            </a:endParaRPr>
          </a:p>
        </p:txBody>
      </p:sp>
      <p:pic>
        <p:nvPicPr>
          <p:cNvPr id="318" name="Google Shape;318;g8d57a9452e_0_44"/>
          <p:cNvPicPr preferRelativeResize="0"/>
          <p:nvPr/>
        </p:nvPicPr>
        <p:blipFill rotWithShape="1">
          <a:blip r:embed="rId4">
            <a:alphaModFix/>
          </a:blip>
          <a:srcRect b="0" l="0" r="0" t="0"/>
          <a:stretch/>
        </p:blipFill>
        <p:spPr>
          <a:xfrm>
            <a:off x="8085825" y="1825625"/>
            <a:ext cx="3905999" cy="2342074"/>
          </a:xfrm>
          <a:prstGeom prst="rect">
            <a:avLst/>
          </a:prstGeom>
          <a:noFill/>
          <a:ln>
            <a:noFill/>
          </a:ln>
        </p:spPr>
      </p:pic>
      <p:sp>
        <p:nvSpPr>
          <p:cNvPr id="319" name="Google Shape;319;g8d57a9452e_0_44"/>
          <p:cNvSpPr txBox="1"/>
          <p:nvPr/>
        </p:nvSpPr>
        <p:spPr>
          <a:xfrm>
            <a:off x="8151525" y="4167700"/>
            <a:ext cx="3774600" cy="1123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BA192C"/>
                </a:solidFill>
                <a:latin typeface="Lato"/>
                <a:ea typeface="Lato"/>
                <a:cs typeface="Lato"/>
                <a:sym typeface="Lato"/>
              </a:rPr>
              <a:t>What is the story of your association membership?</a:t>
            </a:r>
            <a:endParaRPr b="1" i="0" sz="2400" u="none" cap="none" strike="noStrike">
              <a:solidFill>
                <a:srgbClr val="BA192C"/>
              </a:solidFill>
              <a:latin typeface="Lato"/>
              <a:ea typeface="Lato"/>
              <a:cs typeface="Lato"/>
              <a:sym typeface="Lato"/>
            </a:endParaRPr>
          </a:p>
        </p:txBody>
      </p:sp>
      <p:sp>
        <p:nvSpPr>
          <p:cNvPr id="320" name="Google Shape;320;g8d57a9452e_0_44"/>
          <p:cNvSpPr/>
          <p:nvPr/>
        </p:nvSpPr>
        <p:spPr>
          <a:xfrm>
            <a:off x="559150" y="1469600"/>
            <a:ext cx="3990600" cy="4563900"/>
          </a:xfrm>
          <a:prstGeom prst="rect">
            <a:avLst/>
          </a:prstGeom>
          <a:solidFill>
            <a:schemeClr val="lt2"/>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21" name="Google Shape;321;g8d57a9452e_0_44"/>
          <p:cNvCxnSpPr>
            <a:stCxn id="320" idx="0"/>
            <a:endCxn id="320" idx="2"/>
          </p:cNvCxnSpPr>
          <p:nvPr/>
        </p:nvCxnSpPr>
        <p:spPr>
          <a:xfrm>
            <a:off x="2554450" y="1469600"/>
            <a:ext cx="0" cy="4563900"/>
          </a:xfrm>
          <a:prstGeom prst="straightConnector1">
            <a:avLst/>
          </a:prstGeom>
          <a:noFill/>
          <a:ln cap="flat" cmpd="sng" w="28575">
            <a:solidFill>
              <a:schemeClr val="dk2"/>
            </a:solidFill>
            <a:prstDash val="dashDot"/>
            <a:round/>
            <a:headEnd len="sm" w="sm" type="none"/>
            <a:tailEnd len="sm" w="sm" type="none"/>
          </a:ln>
        </p:spPr>
      </p:cxnSp>
      <p:cxnSp>
        <p:nvCxnSpPr>
          <p:cNvPr id="322" name="Google Shape;322;g8d57a9452e_0_44"/>
          <p:cNvCxnSpPr>
            <a:stCxn id="320" idx="1"/>
            <a:endCxn id="320" idx="3"/>
          </p:cNvCxnSpPr>
          <p:nvPr/>
        </p:nvCxnSpPr>
        <p:spPr>
          <a:xfrm>
            <a:off x="559150" y="3751550"/>
            <a:ext cx="3990600" cy="0"/>
          </a:xfrm>
          <a:prstGeom prst="straightConnector1">
            <a:avLst/>
          </a:prstGeom>
          <a:noFill/>
          <a:ln cap="flat" cmpd="sng" w="28575">
            <a:solidFill>
              <a:schemeClr val="dk2"/>
            </a:solidFill>
            <a:prstDash val="dashDot"/>
            <a:round/>
            <a:headEnd len="sm" w="sm" type="none"/>
            <a:tailEnd len="sm" w="sm" type="none"/>
          </a:ln>
        </p:spPr>
      </p:cxnSp>
      <p:cxnSp>
        <p:nvCxnSpPr>
          <p:cNvPr id="323" name="Google Shape;323;g8d57a9452e_0_44"/>
          <p:cNvCxnSpPr>
            <a:endCxn id="324" idx="3"/>
          </p:cNvCxnSpPr>
          <p:nvPr/>
        </p:nvCxnSpPr>
        <p:spPr>
          <a:xfrm flipH="1">
            <a:off x="4349100" y="1825725"/>
            <a:ext cx="1281600" cy="146400"/>
          </a:xfrm>
          <a:prstGeom prst="straightConnector1">
            <a:avLst/>
          </a:prstGeom>
          <a:noFill/>
          <a:ln cap="flat" cmpd="sng" w="28575">
            <a:solidFill>
              <a:srgbClr val="BA192C"/>
            </a:solidFill>
            <a:prstDash val="solid"/>
            <a:round/>
            <a:headEnd len="sm" w="sm" type="none"/>
            <a:tailEnd len="med" w="med" type="triangle"/>
          </a:ln>
        </p:spPr>
      </p:cxnSp>
      <p:sp>
        <p:nvSpPr>
          <p:cNvPr id="325" name="Google Shape;325;g8d57a9452e_0_44"/>
          <p:cNvSpPr txBox="1"/>
          <p:nvPr/>
        </p:nvSpPr>
        <p:spPr>
          <a:xfrm>
            <a:off x="838200" y="1697325"/>
            <a:ext cx="1362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WHO</a:t>
            </a:r>
            <a:endParaRPr b="0" i="0" sz="3600" u="none" cap="none" strike="noStrike">
              <a:solidFill>
                <a:srgbClr val="000000"/>
              </a:solidFill>
              <a:latin typeface="Proxima Nova Extrabold"/>
              <a:ea typeface="Proxima Nova Extrabold"/>
              <a:cs typeface="Proxima Nova Extrabold"/>
              <a:sym typeface="Proxima Nova Extrabold"/>
            </a:endParaRPr>
          </a:p>
        </p:txBody>
      </p:sp>
      <p:sp>
        <p:nvSpPr>
          <p:cNvPr id="326" name="Google Shape;326;g8d57a9452e_0_44"/>
          <p:cNvSpPr txBox="1"/>
          <p:nvPr/>
        </p:nvSpPr>
        <p:spPr>
          <a:xfrm>
            <a:off x="5255413" y="1469600"/>
            <a:ext cx="2763900" cy="4360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Proxima Nova"/>
                <a:ea typeface="Proxima Nova"/>
                <a:cs typeface="Proxima Nova"/>
                <a:sym typeface="Proxima Nova"/>
              </a:rPr>
              <a:t>What are the things that you get the most value out of, being a part of the Association?  How has being in solidarity helped you?  (Rights, Professional Development, Job Jeopardy, Salary &amp; Benefits, etc.)</a:t>
            </a:r>
            <a:endParaRPr b="1" i="0" sz="1600" u="none" cap="none" strike="noStrike">
              <a:solidFill>
                <a:srgbClr val="000000"/>
              </a:solidFill>
              <a:latin typeface="Proxima Nova"/>
              <a:ea typeface="Proxima Nova"/>
              <a:cs typeface="Proxima Nova"/>
              <a:sym typeface="Proxima Nova"/>
            </a:endParaRPr>
          </a:p>
        </p:txBody>
      </p:sp>
      <p:sp>
        <p:nvSpPr>
          <p:cNvPr id="324" name="Google Shape;324;g8d57a9452e_0_44"/>
          <p:cNvSpPr txBox="1"/>
          <p:nvPr/>
        </p:nvSpPr>
        <p:spPr>
          <a:xfrm>
            <a:off x="2681100" y="1697325"/>
            <a:ext cx="1668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WHAT</a:t>
            </a:r>
            <a:endParaRPr b="0" i="0" sz="3600" u="none" cap="none" strike="noStrike">
              <a:solidFill>
                <a:srgbClr val="000000"/>
              </a:solidFill>
              <a:latin typeface="Proxima Nova Extrabold"/>
              <a:ea typeface="Proxima Nova Extrabold"/>
              <a:cs typeface="Proxima Nova Extrabold"/>
              <a:sym typeface="Proxima Nova Extra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330" name="Shape 330"/>
        <p:cNvGrpSpPr/>
        <p:nvPr/>
      </p:nvGrpSpPr>
      <p:grpSpPr>
        <a:xfrm>
          <a:off x="0" y="0"/>
          <a:ext cx="0" cy="0"/>
          <a:chOff x="0" y="0"/>
          <a:chExt cx="0" cy="0"/>
        </a:xfrm>
      </p:grpSpPr>
      <p:sp>
        <p:nvSpPr>
          <p:cNvPr id="331" name="Google Shape;331;g8d57a9452e_0_5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6000">
                <a:solidFill>
                  <a:srgbClr val="067DA1"/>
                </a:solidFill>
                <a:latin typeface="EB Garamond"/>
                <a:ea typeface="EB Garamond"/>
                <a:cs typeface="EB Garamond"/>
                <a:sym typeface="EB Garamond"/>
              </a:rPr>
              <a:t>Tell Your Story:  Four Corners</a:t>
            </a:r>
            <a:endParaRPr sz="6000">
              <a:solidFill>
                <a:srgbClr val="067DA1"/>
              </a:solidFill>
              <a:latin typeface="EB Garamond"/>
              <a:ea typeface="EB Garamond"/>
              <a:cs typeface="EB Garamond"/>
              <a:sym typeface="EB Garamond"/>
            </a:endParaRPr>
          </a:p>
        </p:txBody>
      </p:sp>
      <p:pic>
        <p:nvPicPr>
          <p:cNvPr id="332" name="Google Shape;332;g8d57a9452e_0_58"/>
          <p:cNvPicPr preferRelativeResize="0"/>
          <p:nvPr/>
        </p:nvPicPr>
        <p:blipFill rotWithShape="1">
          <a:blip r:embed="rId3">
            <a:alphaModFix/>
          </a:blip>
          <a:srcRect b="0" l="0" r="0" t="0"/>
          <a:stretch/>
        </p:blipFill>
        <p:spPr>
          <a:xfrm>
            <a:off x="8265834" y="166260"/>
            <a:ext cx="3669150" cy="779694"/>
          </a:xfrm>
          <a:prstGeom prst="rect">
            <a:avLst/>
          </a:prstGeom>
          <a:noFill/>
          <a:ln>
            <a:noFill/>
          </a:ln>
        </p:spPr>
      </p:pic>
      <p:sp>
        <p:nvSpPr>
          <p:cNvPr id="333" name="Google Shape;333;g8d57a9452e_0_58"/>
          <p:cNvSpPr txBox="1"/>
          <p:nvPr>
            <p:ph idx="10" type="dt"/>
          </p:nvPr>
        </p:nvSpPr>
        <p:spPr>
          <a:xfrm>
            <a:off x="0" y="6129867"/>
            <a:ext cx="12192000" cy="728100"/>
          </a:xfrm>
          <a:prstGeom prst="rect">
            <a:avLst/>
          </a:prstGeom>
          <a:solidFill>
            <a:srgbClr val="BA192C"/>
          </a:solidFill>
          <a:ln>
            <a:noFill/>
          </a:ln>
        </p:spPr>
        <p:txBody>
          <a:bodyPr anchorCtr="0" anchor="ctr" bIns="45700" lIns="91425" spcFirstLastPara="1" rIns="91425" wrap="square" tIns="45700">
            <a:noAutofit/>
          </a:bodyPr>
          <a:lstStyle/>
          <a:p>
            <a:pPr indent="457200" lvl="0" marL="457200" rtl="0" algn="just">
              <a:lnSpc>
                <a:spcPct val="100000"/>
              </a:lnSpc>
              <a:spcBef>
                <a:spcPts val="0"/>
              </a:spcBef>
              <a:spcAft>
                <a:spcPts val="0"/>
              </a:spcAft>
              <a:buSzPts val="1400"/>
              <a:buNone/>
            </a:pPr>
            <a:r>
              <a:rPr lang="en-US" sz="2400">
                <a:solidFill>
                  <a:schemeClr val="lt1"/>
                </a:solidFill>
                <a:latin typeface="Open Sans Light"/>
                <a:ea typeface="Open Sans Light"/>
                <a:cs typeface="Open Sans Light"/>
                <a:sym typeface="Open Sans Light"/>
              </a:rPr>
              <a:t>				</a:t>
            </a:r>
            <a:endParaRPr sz="2400">
              <a:solidFill>
                <a:schemeClr val="lt1"/>
              </a:solidFill>
              <a:latin typeface="Open Sans Light"/>
              <a:ea typeface="Open Sans Light"/>
              <a:cs typeface="Open Sans Light"/>
              <a:sym typeface="Open Sans Light"/>
            </a:endParaRPr>
          </a:p>
        </p:txBody>
      </p:sp>
      <p:pic>
        <p:nvPicPr>
          <p:cNvPr id="334" name="Google Shape;334;g8d57a9452e_0_58"/>
          <p:cNvPicPr preferRelativeResize="0"/>
          <p:nvPr/>
        </p:nvPicPr>
        <p:blipFill rotWithShape="1">
          <a:blip r:embed="rId4">
            <a:alphaModFix/>
          </a:blip>
          <a:srcRect b="0" l="0" r="0" t="0"/>
          <a:stretch/>
        </p:blipFill>
        <p:spPr>
          <a:xfrm>
            <a:off x="8085825" y="1825625"/>
            <a:ext cx="3905999" cy="2342074"/>
          </a:xfrm>
          <a:prstGeom prst="rect">
            <a:avLst/>
          </a:prstGeom>
          <a:noFill/>
          <a:ln>
            <a:noFill/>
          </a:ln>
        </p:spPr>
      </p:pic>
      <p:sp>
        <p:nvSpPr>
          <p:cNvPr id="335" name="Google Shape;335;g8d57a9452e_0_58"/>
          <p:cNvSpPr txBox="1"/>
          <p:nvPr/>
        </p:nvSpPr>
        <p:spPr>
          <a:xfrm>
            <a:off x="8151525" y="4167700"/>
            <a:ext cx="3774600" cy="1123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BA192C"/>
                </a:solidFill>
                <a:latin typeface="Lato"/>
                <a:ea typeface="Lato"/>
                <a:cs typeface="Lato"/>
                <a:sym typeface="Lato"/>
              </a:rPr>
              <a:t>What is the story of your association membership?</a:t>
            </a:r>
            <a:endParaRPr b="1" i="0" sz="2400" u="none" cap="none" strike="noStrike">
              <a:solidFill>
                <a:srgbClr val="BA192C"/>
              </a:solidFill>
              <a:latin typeface="Lato"/>
              <a:ea typeface="Lato"/>
              <a:cs typeface="Lato"/>
              <a:sym typeface="Lato"/>
            </a:endParaRPr>
          </a:p>
        </p:txBody>
      </p:sp>
      <p:sp>
        <p:nvSpPr>
          <p:cNvPr id="336" name="Google Shape;336;g8d57a9452e_0_58"/>
          <p:cNvSpPr/>
          <p:nvPr/>
        </p:nvSpPr>
        <p:spPr>
          <a:xfrm>
            <a:off x="3593875" y="1469600"/>
            <a:ext cx="3990600" cy="4563900"/>
          </a:xfrm>
          <a:prstGeom prst="rect">
            <a:avLst/>
          </a:prstGeom>
          <a:solidFill>
            <a:schemeClr val="lt2"/>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37" name="Google Shape;337;g8d57a9452e_0_58"/>
          <p:cNvCxnSpPr>
            <a:stCxn id="336" idx="0"/>
            <a:endCxn id="336" idx="2"/>
          </p:cNvCxnSpPr>
          <p:nvPr/>
        </p:nvCxnSpPr>
        <p:spPr>
          <a:xfrm>
            <a:off x="5589175" y="1469600"/>
            <a:ext cx="0" cy="4563900"/>
          </a:xfrm>
          <a:prstGeom prst="straightConnector1">
            <a:avLst/>
          </a:prstGeom>
          <a:noFill/>
          <a:ln cap="flat" cmpd="sng" w="28575">
            <a:solidFill>
              <a:schemeClr val="dk2"/>
            </a:solidFill>
            <a:prstDash val="dashDot"/>
            <a:round/>
            <a:headEnd len="sm" w="sm" type="none"/>
            <a:tailEnd len="sm" w="sm" type="none"/>
          </a:ln>
        </p:spPr>
      </p:cxnSp>
      <p:cxnSp>
        <p:nvCxnSpPr>
          <p:cNvPr id="338" name="Google Shape;338;g8d57a9452e_0_58"/>
          <p:cNvCxnSpPr>
            <a:stCxn id="336" idx="1"/>
            <a:endCxn id="336" idx="3"/>
          </p:cNvCxnSpPr>
          <p:nvPr/>
        </p:nvCxnSpPr>
        <p:spPr>
          <a:xfrm>
            <a:off x="3593875" y="3751550"/>
            <a:ext cx="3990600" cy="0"/>
          </a:xfrm>
          <a:prstGeom prst="straightConnector1">
            <a:avLst/>
          </a:prstGeom>
          <a:noFill/>
          <a:ln cap="flat" cmpd="sng" w="28575">
            <a:solidFill>
              <a:schemeClr val="dk2"/>
            </a:solidFill>
            <a:prstDash val="dashDot"/>
            <a:round/>
            <a:headEnd len="sm" w="sm" type="none"/>
            <a:tailEnd len="sm" w="sm" type="none"/>
          </a:ln>
        </p:spPr>
      </p:cxnSp>
      <p:cxnSp>
        <p:nvCxnSpPr>
          <p:cNvPr id="339" name="Google Shape;339;g8d57a9452e_0_58"/>
          <p:cNvCxnSpPr/>
          <p:nvPr/>
        </p:nvCxnSpPr>
        <p:spPr>
          <a:xfrm>
            <a:off x="2616450" y="4014763"/>
            <a:ext cx="1398000" cy="215100"/>
          </a:xfrm>
          <a:prstGeom prst="straightConnector1">
            <a:avLst/>
          </a:prstGeom>
          <a:noFill/>
          <a:ln cap="flat" cmpd="sng" w="28575">
            <a:solidFill>
              <a:srgbClr val="BA192C"/>
            </a:solidFill>
            <a:prstDash val="solid"/>
            <a:round/>
            <a:headEnd len="sm" w="sm" type="none"/>
            <a:tailEnd len="med" w="med" type="triangle"/>
          </a:ln>
        </p:spPr>
      </p:cxnSp>
      <p:sp>
        <p:nvSpPr>
          <p:cNvPr id="340" name="Google Shape;340;g8d57a9452e_0_58"/>
          <p:cNvSpPr txBox="1"/>
          <p:nvPr/>
        </p:nvSpPr>
        <p:spPr>
          <a:xfrm>
            <a:off x="262850" y="3058625"/>
            <a:ext cx="2763900" cy="2867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Proxima Nova"/>
                <a:ea typeface="Proxima Nova"/>
                <a:cs typeface="Proxima Nova"/>
                <a:sym typeface="Proxima Nova"/>
              </a:rPr>
              <a:t>How do you show your support of your Association?  In what ways do you participate in making your Association strong?  How have you seen others caring enough to contribute to the Association and make your district a better place to work?</a:t>
            </a:r>
            <a:endParaRPr b="1" i="0" sz="1600" u="none" cap="none" strike="noStrike">
              <a:solidFill>
                <a:srgbClr val="000000"/>
              </a:solidFill>
              <a:latin typeface="Proxima Nova"/>
              <a:ea typeface="Proxima Nova"/>
              <a:cs typeface="Proxima Nova"/>
              <a:sym typeface="Proxima Nova"/>
            </a:endParaRPr>
          </a:p>
        </p:txBody>
      </p:sp>
      <p:sp>
        <p:nvSpPr>
          <p:cNvPr id="341" name="Google Shape;341;g8d57a9452e_0_58"/>
          <p:cNvSpPr txBox="1"/>
          <p:nvPr/>
        </p:nvSpPr>
        <p:spPr>
          <a:xfrm>
            <a:off x="4014450" y="1565150"/>
            <a:ext cx="1362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WHO</a:t>
            </a:r>
            <a:endParaRPr b="0" i="0" sz="3600" u="none" cap="none" strike="noStrike">
              <a:solidFill>
                <a:srgbClr val="000000"/>
              </a:solidFill>
              <a:latin typeface="Proxima Nova Extrabold"/>
              <a:ea typeface="Proxima Nova Extrabold"/>
              <a:cs typeface="Proxima Nova Extrabold"/>
              <a:sym typeface="Proxima Nova Extrabold"/>
            </a:endParaRPr>
          </a:p>
        </p:txBody>
      </p:sp>
      <p:sp>
        <p:nvSpPr>
          <p:cNvPr id="342" name="Google Shape;342;g8d57a9452e_0_58"/>
          <p:cNvSpPr txBox="1"/>
          <p:nvPr/>
        </p:nvSpPr>
        <p:spPr>
          <a:xfrm>
            <a:off x="5753763" y="1565150"/>
            <a:ext cx="1668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WHAT</a:t>
            </a:r>
            <a:endParaRPr b="0" i="0" sz="3600" u="none" cap="none" strike="noStrike">
              <a:solidFill>
                <a:srgbClr val="000000"/>
              </a:solidFill>
              <a:latin typeface="Proxima Nova Extrabold"/>
              <a:ea typeface="Proxima Nova Extrabold"/>
              <a:cs typeface="Proxima Nova Extrabold"/>
              <a:sym typeface="Proxima Nova Extrabold"/>
            </a:endParaRPr>
          </a:p>
        </p:txBody>
      </p:sp>
      <p:sp>
        <p:nvSpPr>
          <p:cNvPr id="343" name="Google Shape;343;g8d57a9452e_0_58"/>
          <p:cNvSpPr txBox="1"/>
          <p:nvPr/>
        </p:nvSpPr>
        <p:spPr>
          <a:xfrm>
            <a:off x="4014450" y="3847513"/>
            <a:ext cx="1362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HOW</a:t>
            </a:r>
            <a:endParaRPr b="0" i="0" sz="3600" u="none" cap="none" strike="noStrike">
              <a:solidFill>
                <a:srgbClr val="000000"/>
              </a:solidFill>
              <a:latin typeface="Proxima Nova Extrabold"/>
              <a:ea typeface="Proxima Nova Extrabold"/>
              <a:cs typeface="Proxima Nova Extrabold"/>
              <a:sym typeface="Proxima Nova Extra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347" name="Shape 347"/>
        <p:cNvGrpSpPr/>
        <p:nvPr/>
      </p:nvGrpSpPr>
      <p:grpSpPr>
        <a:xfrm>
          <a:off x="0" y="0"/>
          <a:ext cx="0" cy="0"/>
          <a:chOff x="0" y="0"/>
          <a:chExt cx="0" cy="0"/>
        </a:xfrm>
      </p:grpSpPr>
      <p:sp>
        <p:nvSpPr>
          <p:cNvPr id="348" name="Google Shape;348;g8d57a9452e_0_7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6000">
                <a:solidFill>
                  <a:srgbClr val="067DA1"/>
                </a:solidFill>
                <a:latin typeface="EB Garamond"/>
                <a:ea typeface="EB Garamond"/>
                <a:cs typeface="EB Garamond"/>
                <a:sym typeface="EB Garamond"/>
              </a:rPr>
              <a:t>Tell Your Story:  Four Corners</a:t>
            </a:r>
            <a:endParaRPr sz="6000">
              <a:solidFill>
                <a:srgbClr val="067DA1"/>
              </a:solidFill>
              <a:latin typeface="EB Garamond"/>
              <a:ea typeface="EB Garamond"/>
              <a:cs typeface="EB Garamond"/>
              <a:sym typeface="EB Garamond"/>
            </a:endParaRPr>
          </a:p>
        </p:txBody>
      </p:sp>
      <p:pic>
        <p:nvPicPr>
          <p:cNvPr id="349" name="Google Shape;349;g8d57a9452e_0_76"/>
          <p:cNvPicPr preferRelativeResize="0"/>
          <p:nvPr/>
        </p:nvPicPr>
        <p:blipFill rotWithShape="1">
          <a:blip r:embed="rId3">
            <a:alphaModFix/>
          </a:blip>
          <a:srcRect b="0" l="0" r="0" t="0"/>
          <a:stretch/>
        </p:blipFill>
        <p:spPr>
          <a:xfrm>
            <a:off x="8265834" y="166260"/>
            <a:ext cx="3669150" cy="779694"/>
          </a:xfrm>
          <a:prstGeom prst="rect">
            <a:avLst/>
          </a:prstGeom>
          <a:noFill/>
          <a:ln>
            <a:noFill/>
          </a:ln>
        </p:spPr>
      </p:pic>
      <p:sp>
        <p:nvSpPr>
          <p:cNvPr id="350" name="Google Shape;350;g8d57a9452e_0_76"/>
          <p:cNvSpPr txBox="1"/>
          <p:nvPr>
            <p:ph idx="10" type="dt"/>
          </p:nvPr>
        </p:nvSpPr>
        <p:spPr>
          <a:xfrm>
            <a:off x="0" y="6129867"/>
            <a:ext cx="12192000" cy="728100"/>
          </a:xfrm>
          <a:prstGeom prst="rect">
            <a:avLst/>
          </a:prstGeom>
          <a:solidFill>
            <a:srgbClr val="BA192C"/>
          </a:solidFill>
          <a:ln>
            <a:noFill/>
          </a:ln>
        </p:spPr>
        <p:txBody>
          <a:bodyPr anchorCtr="0" anchor="ctr" bIns="45700" lIns="91425" spcFirstLastPara="1" rIns="91425" wrap="square" tIns="45700">
            <a:noAutofit/>
          </a:bodyPr>
          <a:lstStyle/>
          <a:p>
            <a:pPr indent="457200" lvl="0" marL="457200" rtl="0" algn="just">
              <a:lnSpc>
                <a:spcPct val="100000"/>
              </a:lnSpc>
              <a:spcBef>
                <a:spcPts val="0"/>
              </a:spcBef>
              <a:spcAft>
                <a:spcPts val="0"/>
              </a:spcAft>
              <a:buSzPts val="1400"/>
              <a:buNone/>
            </a:pPr>
            <a:r>
              <a:rPr lang="en-US" sz="2400">
                <a:solidFill>
                  <a:schemeClr val="lt1"/>
                </a:solidFill>
                <a:latin typeface="Open Sans Light"/>
                <a:ea typeface="Open Sans Light"/>
                <a:cs typeface="Open Sans Light"/>
                <a:sym typeface="Open Sans Light"/>
              </a:rPr>
              <a:t>				</a:t>
            </a:r>
            <a:endParaRPr sz="2400">
              <a:solidFill>
                <a:schemeClr val="lt1"/>
              </a:solidFill>
              <a:latin typeface="Open Sans Light"/>
              <a:ea typeface="Open Sans Light"/>
              <a:cs typeface="Open Sans Light"/>
              <a:sym typeface="Open Sans Light"/>
            </a:endParaRPr>
          </a:p>
        </p:txBody>
      </p:sp>
      <p:pic>
        <p:nvPicPr>
          <p:cNvPr id="351" name="Google Shape;351;g8d57a9452e_0_76"/>
          <p:cNvPicPr preferRelativeResize="0"/>
          <p:nvPr/>
        </p:nvPicPr>
        <p:blipFill rotWithShape="1">
          <a:blip r:embed="rId4">
            <a:alphaModFix/>
          </a:blip>
          <a:srcRect b="0" l="0" r="0" t="0"/>
          <a:stretch/>
        </p:blipFill>
        <p:spPr>
          <a:xfrm>
            <a:off x="8085825" y="1825625"/>
            <a:ext cx="3905999" cy="2342074"/>
          </a:xfrm>
          <a:prstGeom prst="rect">
            <a:avLst/>
          </a:prstGeom>
          <a:noFill/>
          <a:ln>
            <a:noFill/>
          </a:ln>
        </p:spPr>
      </p:pic>
      <p:sp>
        <p:nvSpPr>
          <p:cNvPr id="352" name="Google Shape;352;g8d57a9452e_0_76"/>
          <p:cNvSpPr txBox="1"/>
          <p:nvPr/>
        </p:nvSpPr>
        <p:spPr>
          <a:xfrm>
            <a:off x="8151525" y="4167700"/>
            <a:ext cx="3774600" cy="1123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BA192C"/>
                </a:solidFill>
                <a:latin typeface="Lato"/>
                <a:ea typeface="Lato"/>
                <a:cs typeface="Lato"/>
                <a:sym typeface="Lato"/>
              </a:rPr>
              <a:t>What is the story of your association membership?</a:t>
            </a:r>
            <a:endParaRPr b="1" i="0" sz="2400" u="none" cap="none" strike="noStrike">
              <a:solidFill>
                <a:srgbClr val="BA192C"/>
              </a:solidFill>
              <a:latin typeface="Lato"/>
              <a:ea typeface="Lato"/>
              <a:cs typeface="Lato"/>
              <a:sym typeface="Lato"/>
            </a:endParaRPr>
          </a:p>
        </p:txBody>
      </p:sp>
      <p:sp>
        <p:nvSpPr>
          <p:cNvPr id="353" name="Google Shape;353;g8d57a9452e_0_76"/>
          <p:cNvSpPr/>
          <p:nvPr/>
        </p:nvSpPr>
        <p:spPr>
          <a:xfrm>
            <a:off x="559150" y="1469600"/>
            <a:ext cx="3990600" cy="4563900"/>
          </a:xfrm>
          <a:prstGeom prst="rect">
            <a:avLst/>
          </a:prstGeom>
          <a:solidFill>
            <a:schemeClr val="lt2"/>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54" name="Google Shape;354;g8d57a9452e_0_76"/>
          <p:cNvCxnSpPr>
            <a:stCxn id="353" idx="0"/>
            <a:endCxn id="353" idx="2"/>
          </p:cNvCxnSpPr>
          <p:nvPr/>
        </p:nvCxnSpPr>
        <p:spPr>
          <a:xfrm>
            <a:off x="2554450" y="1469600"/>
            <a:ext cx="0" cy="4563900"/>
          </a:xfrm>
          <a:prstGeom prst="straightConnector1">
            <a:avLst/>
          </a:prstGeom>
          <a:noFill/>
          <a:ln cap="flat" cmpd="sng" w="28575">
            <a:solidFill>
              <a:schemeClr val="dk2"/>
            </a:solidFill>
            <a:prstDash val="dashDot"/>
            <a:round/>
            <a:headEnd len="sm" w="sm" type="none"/>
            <a:tailEnd len="sm" w="sm" type="none"/>
          </a:ln>
        </p:spPr>
      </p:cxnSp>
      <p:cxnSp>
        <p:nvCxnSpPr>
          <p:cNvPr id="355" name="Google Shape;355;g8d57a9452e_0_76"/>
          <p:cNvCxnSpPr>
            <a:stCxn id="353" idx="1"/>
            <a:endCxn id="353" idx="3"/>
          </p:cNvCxnSpPr>
          <p:nvPr/>
        </p:nvCxnSpPr>
        <p:spPr>
          <a:xfrm>
            <a:off x="559150" y="3751550"/>
            <a:ext cx="3990600" cy="0"/>
          </a:xfrm>
          <a:prstGeom prst="straightConnector1">
            <a:avLst/>
          </a:prstGeom>
          <a:noFill/>
          <a:ln cap="flat" cmpd="sng" w="28575">
            <a:solidFill>
              <a:schemeClr val="dk2"/>
            </a:solidFill>
            <a:prstDash val="dashDot"/>
            <a:round/>
            <a:headEnd len="sm" w="sm" type="none"/>
            <a:tailEnd len="sm" w="sm" type="none"/>
          </a:ln>
        </p:spPr>
      </p:cxnSp>
      <p:cxnSp>
        <p:nvCxnSpPr>
          <p:cNvPr id="356" name="Google Shape;356;g8d57a9452e_0_76"/>
          <p:cNvCxnSpPr>
            <a:stCxn id="357" idx="1"/>
            <a:endCxn id="358" idx="3"/>
          </p:cNvCxnSpPr>
          <p:nvPr/>
        </p:nvCxnSpPr>
        <p:spPr>
          <a:xfrm rot="10800000">
            <a:off x="4196125" y="4241675"/>
            <a:ext cx="1059300" cy="220800"/>
          </a:xfrm>
          <a:prstGeom prst="straightConnector1">
            <a:avLst/>
          </a:prstGeom>
          <a:noFill/>
          <a:ln cap="flat" cmpd="sng" w="28575">
            <a:solidFill>
              <a:srgbClr val="BA192C"/>
            </a:solidFill>
            <a:prstDash val="solid"/>
            <a:round/>
            <a:headEnd len="sm" w="sm" type="none"/>
            <a:tailEnd len="med" w="med" type="triangle"/>
          </a:ln>
        </p:spPr>
      </p:cxnSp>
      <p:sp>
        <p:nvSpPr>
          <p:cNvPr id="359" name="Google Shape;359;g8d57a9452e_0_76"/>
          <p:cNvSpPr txBox="1"/>
          <p:nvPr/>
        </p:nvSpPr>
        <p:spPr>
          <a:xfrm>
            <a:off x="838200" y="1697325"/>
            <a:ext cx="1362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WHO</a:t>
            </a:r>
            <a:endParaRPr b="0" i="0" sz="3600" u="none" cap="none" strike="noStrike">
              <a:solidFill>
                <a:srgbClr val="000000"/>
              </a:solidFill>
              <a:latin typeface="Proxima Nova Extrabold"/>
              <a:ea typeface="Proxima Nova Extrabold"/>
              <a:cs typeface="Proxima Nova Extrabold"/>
              <a:sym typeface="Proxima Nova Extrabold"/>
            </a:endParaRPr>
          </a:p>
        </p:txBody>
      </p:sp>
      <p:sp>
        <p:nvSpPr>
          <p:cNvPr id="357" name="Google Shape;357;g8d57a9452e_0_76"/>
          <p:cNvSpPr txBox="1"/>
          <p:nvPr/>
        </p:nvSpPr>
        <p:spPr>
          <a:xfrm>
            <a:off x="5255425" y="3094475"/>
            <a:ext cx="2763900" cy="2736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Proxima Nova"/>
                <a:ea typeface="Proxima Nova"/>
                <a:cs typeface="Proxima Nova"/>
                <a:sym typeface="Proxima Nova"/>
              </a:rPr>
              <a:t>Time to put it all together:  Why did you join your Association, and more importantly, WHY HAVE YOU STAYED?  What does membership in your Association mean to your professional life?  </a:t>
            </a:r>
            <a:endParaRPr b="1" i="0" sz="1600" u="none" cap="none" strike="noStrike">
              <a:solidFill>
                <a:srgbClr val="000000"/>
              </a:solidFill>
              <a:latin typeface="Proxima Nova"/>
              <a:ea typeface="Proxima Nova"/>
              <a:cs typeface="Proxima Nova"/>
              <a:sym typeface="Proxima Nova"/>
            </a:endParaRPr>
          </a:p>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Proxima Nova"/>
                <a:ea typeface="Proxima Nova"/>
                <a:cs typeface="Proxima Nova"/>
                <a:sym typeface="Proxima Nova"/>
              </a:rPr>
              <a:t>(Elevator Pitch)</a:t>
            </a:r>
            <a:endParaRPr b="1" i="0" sz="1600" u="none" cap="none" strike="noStrike">
              <a:solidFill>
                <a:srgbClr val="000000"/>
              </a:solidFill>
              <a:latin typeface="Proxima Nova"/>
              <a:ea typeface="Proxima Nova"/>
              <a:cs typeface="Proxima Nova"/>
              <a:sym typeface="Proxima Nova"/>
            </a:endParaRPr>
          </a:p>
        </p:txBody>
      </p:sp>
      <p:sp>
        <p:nvSpPr>
          <p:cNvPr id="360" name="Google Shape;360;g8d57a9452e_0_76"/>
          <p:cNvSpPr txBox="1"/>
          <p:nvPr/>
        </p:nvSpPr>
        <p:spPr>
          <a:xfrm>
            <a:off x="2681100" y="1697325"/>
            <a:ext cx="1668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WHAT</a:t>
            </a:r>
            <a:endParaRPr b="0" i="0" sz="3600" u="none" cap="none" strike="noStrike">
              <a:solidFill>
                <a:srgbClr val="000000"/>
              </a:solidFill>
              <a:latin typeface="Proxima Nova Extrabold"/>
              <a:ea typeface="Proxima Nova Extrabold"/>
              <a:cs typeface="Proxima Nova Extrabold"/>
              <a:sym typeface="Proxima Nova Extrabold"/>
            </a:endParaRPr>
          </a:p>
        </p:txBody>
      </p:sp>
      <p:sp>
        <p:nvSpPr>
          <p:cNvPr id="361" name="Google Shape;361;g8d57a9452e_0_76"/>
          <p:cNvSpPr txBox="1"/>
          <p:nvPr/>
        </p:nvSpPr>
        <p:spPr>
          <a:xfrm>
            <a:off x="838200" y="3966988"/>
            <a:ext cx="1362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HOW</a:t>
            </a:r>
            <a:endParaRPr b="0" i="0" sz="3600" u="none" cap="none" strike="noStrike">
              <a:solidFill>
                <a:srgbClr val="000000"/>
              </a:solidFill>
              <a:latin typeface="Proxima Nova Extrabold"/>
              <a:ea typeface="Proxima Nova Extrabold"/>
              <a:cs typeface="Proxima Nova Extrabold"/>
              <a:sym typeface="Proxima Nova Extrabold"/>
            </a:endParaRPr>
          </a:p>
        </p:txBody>
      </p:sp>
      <p:sp>
        <p:nvSpPr>
          <p:cNvPr id="358" name="Google Shape;358;g8d57a9452e_0_76"/>
          <p:cNvSpPr txBox="1"/>
          <p:nvPr/>
        </p:nvSpPr>
        <p:spPr>
          <a:xfrm>
            <a:off x="2834100" y="3966988"/>
            <a:ext cx="1362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WHY</a:t>
            </a:r>
            <a:endParaRPr b="0" i="0" sz="3600" u="none" cap="none" strike="noStrike">
              <a:solidFill>
                <a:srgbClr val="000000"/>
              </a:solidFill>
              <a:latin typeface="Proxima Nova Extrabold"/>
              <a:ea typeface="Proxima Nova Extrabold"/>
              <a:cs typeface="Proxima Nova Extrabold"/>
              <a:sym typeface="Proxima Nova Extrabold"/>
            </a:endParaRPr>
          </a:p>
        </p:txBody>
      </p:sp>
      <p:cxnSp>
        <p:nvCxnSpPr>
          <p:cNvPr id="362" name="Google Shape;362;g8d57a9452e_0_76"/>
          <p:cNvCxnSpPr>
            <a:stCxn id="361" idx="3"/>
          </p:cNvCxnSpPr>
          <p:nvPr/>
        </p:nvCxnSpPr>
        <p:spPr>
          <a:xfrm>
            <a:off x="2200200" y="4241788"/>
            <a:ext cx="621600" cy="152400"/>
          </a:xfrm>
          <a:prstGeom prst="straightConnector1">
            <a:avLst/>
          </a:prstGeom>
          <a:noFill/>
          <a:ln cap="flat" cmpd="sng" w="28575">
            <a:solidFill>
              <a:srgbClr val="BA192C"/>
            </a:solidFill>
            <a:prstDash val="solid"/>
            <a:round/>
            <a:headEnd len="sm" w="sm" type="none"/>
            <a:tailEnd len="med" w="med" type="triangle"/>
          </a:ln>
        </p:spPr>
      </p:cxnSp>
      <p:cxnSp>
        <p:nvCxnSpPr>
          <p:cNvPr id="363" name="Google Shape;363;g8d57a9452e_0_76"/>
          <p:cNvCxnSpPr>
            <a:stCxn id="359" idx="2"/>
            <a:endCxn id="358" idx="1"/>
          </p:cNvCxnSpPr>
          <p:nvPr/>
        </p:nvCxnSpPr>
        <p:spPr>
          <a:xfrm>
            <a:off x="1519200" y="2246925"/>
            <a:ext cx="1314900" cy="1995000"/>
          </a:xfrm>
          <a:prstGeom prst="straightConnector1">
            <a:avLst/>
          </a:prstGeom>
          <a:noFill/>
          <a:ln cap="flat" cmpd="sng" w="28575">
            <a:solidFill>
              <a:srgbClr val="BA192C"/>
            </a:solidFill>
            <a:prstDash val="solid"/>
            <a:round/>
            <a:headEnd len="sm" w="sm" type="none"/>
            <a:tailEnd len="med" w="med" type="triangle"/>
          </a:ln>
        </p:spPr>
      </p:cxnSp>
      <p:cxnSp>
        <p:nvCxnSpPr>
          <p:cNvPr id="364" name="Google Shape;364;g8d57a9452e_0_76"/>
          <p:cNvCxnSpPr>
            <a:stCxn id="360" idx="2"/>
            <a:endCxn id="358" idx="0"/>
          </p:cNvCxnSpPr>
          <p:nvPr/>
        </p:nvCxnSpPr>
        <p:spPr>
          <a:xfrm>
            <a:off x="3515100" y="2246925"/>
            <a:ext cx="0" cy="1720200"/>
          </a:xfrm>
          <a:prstGeom prst="straightConnector1">
            <a:avLst/>
          </a:prstGeom>
          <a:noFill/>
          <a:ln cap="flat" cmpd="sng" w="28575">
            <a:solidFill>
              <a:srgbClr val="BA192C"/>
            </a:solidFill>
            <a:prstDash val="solid"/>
            <a:round/>
            <a:headEnd len="sm" w="sm" type="none"/>
            <a:tailEnd len="med" w="med" type="triangl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368" name="Shape 368"/>
        <p:cNvGrpSpPr/>
        <p:nvPr/>
      </p:nvGrpSpPr>
      <p:grpSpPr>
        <a:xfrm>
          <a:off x="0" y="0"/>
          <a:ext cx="0" cy="0"/>
          <a:chOff x="0" y="0"/>
          <a:chExt cx="0" cy="0"/>
        </a:xfrm>
      </p:grpSpPr>
      <p:sp>
        <p:nvSpPr>
          <p:cNvPr id="369" name="Google Shape;369;g8d57a9452e_0_11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6000">
                <a:solidFill>
                  <a:srgbClr val="067DA1"/>
                </a:solidFill>
                <a:latin typeface="EB Garamond"/>
                <a:ea typeface="EB Garamond"/>
                <a:cs typeface="EB Garamond"/>
                <a:sym typeface="EB Garamond"/>
              </a:rPr>
              <a:t>Tell Your Story:  </a:t>
            </a:r>
            <a:endParaRPr sz="6000">
              <a:solidFill>
                <a:srgbClr val="0D2B42"/>
              </a:solidFill>
              <a:latin typeface="EB Garamond"/>
              <a:ea typeface="EB Garamond"/>
              <a:cs typeface="EB Garamond"/>
              <a:sym typeface="EB Garamond"/>
            </a:endParaRPr>
          </a:p>
        </p:txBody>
      </p:sp>
      <p:pic>
        <p:nvPicPr>
          <p:cNvPr id="370" name="Google Shape;370;g8d57a9452e_0_114"/>
          <p:cNvPicPr preferRelativeResize="0"/>
          <p:nvPr/>
        </p:nvPicPr>
        <p:blipFill rotWithShape="1">
          <a:blip r:embed="rId3">
            <a:alphaModFix/>
          </a:blip>
          <a:srcRect b="0" l="0" r="0" t="0"/>
          <a:stretch/>
        </p:blipFill>
        <p:spPr>
          <a:xfrm>
            <a:off x="8265834" y="166260"/>
            <a:ext cx="3669150" cy="779694"/>
          </a:xfrm>
          <a:prstGeom prst="rect">
            <a:avLst/>
          </a:prstGeom>
          <a:noFill/>
          <a:ln>
            <a:noFill/>
          </a:ln>
        </p:spPr>
      </p:pic>
      <p:sp>
        <p:nvSpPr>
          <p:cNvPr id="371" name="Google Shape;371;g8d57a9452e_0_114"/>
          <p:cNvSpPr txBox="1"/>
          <p:nvPr>
            <p:ph idx="10" type="dt"/>
          </p:nvPr>
        </p:nvSpPr>
        <p:spPr>
          <a:xfrm>
            <a:off x="0" y="6129867"/>
            <a:ext cx="12192000" cy="728100"/>
          </a:xfrm>
          <a:prstGeom prst="rect">
            <a:avLst/>
          </a:prstGeom>
          <a:solidFill>
            <a:srgbClr val="BA192C"/>
          </a:solidFill>
          <a:ln>
            <a:noFill/>
          </a:ln>
        </p:spPr>
        <p:txBody>
          <a:bodyPr anchorCtr="0" anchor="ctr" bIns="45700" lIns="91425" spcFirstLastPara="1" rIns="91425" wrap="square" tIns="45700">
            <a:noAutofit/>
          </a:bodyPr>
          <a:lstStyle/>
          <a:p>
            <a:pPr indent="457200" lvl="0" marL="457200" rtl="0" algn="just">
              <a:lnSpc>
                <a:spcPct val="100000"/>
              </a:lnSpc>
              <a:spcBef>
                <a:spcPts val="0"/>
              </a:spcBef>
              <a:spcAft>
                <a:spcPts val="0"/>
              </a:spcAft>
              <a:buSzPts val="1400"/>
              <a:buNone/>
            </a:pPr>
            <a:r>
              <a:rPr lang="en-US" sz="2400">
                <a:solidFill>
                  <a:schemeClr val="lt1"/>
                </a:solidFill>
                <a:latin typeface="Open Sans Light"/>
                <a:ea typeface="Open Sans Light"/>
                <a:cs typeface="Open Sans Light"/>
                <a:sym typeface="Open Sans Light"/>
              </a:rPr>
              <a:t>				</a:t>
            </a:r>
            <a:endParaRPr sz="2400">
              <a:solidFill>
                <a:schemeClr val="lt1"/>
              </a:solidFill>
              <a:latin typeface="Open Sans Light"/>
              <a:ea typeface="Open Sans Light"/>
              <a:cs typeface="Open Sans Light"/>
              <a:sym typeface="Open Sans Light"/>
            </a:endParaRPr>
          </a:p>
        </p:txBody>
      </p:sp>
      <p:pic>
        <p:nvPicPr>
          <p:cNvPr id="372" name="Google Shape;372;g8d57a9452e_0_114"/>
          <p:cNvPicPr preferRelativeResize="0"/>
          <p:nvPr/>
        </p:nvPicPr>
        <p:blipFill rotWithShape="1">
          <a:blip r:embed="rId4">
            <a:alphaModFix/>
          </a:blip>
          <a:srcRect b="0" l="0" r="0" t="0"/>
          <a:stretch/>
        </p:blipFill>
        <p:spPr>
          <a:xfrm>
            <a:off x="8085825" y="1825625"/>
            <a:ext cx="3905999" cy="2342074"/>
          </a:xfrm>
          <a:prstGeom prst="rect">
            <a:avLst/>
          </a:prstGeom>
          <a:noFill/>
          <a:ln>
            <a:noFill/>
          </a:ln>
        </p:spPr>
      </p:pic>
      <p:sp>
        <p:nvSpPr>
          <p:cNvPr id="373" name="Google Shape;373;g8d57a9452e_0_114"/>
          <p:cNvSpPr txBox="1"/>
          <p:nvPr/>
        </p:nvSpPr>
        <p:spPr>
          <a:xfrm>
            <a:off x="8151525" y="4167700"/>
            <a:ext cx="3774600" cy="1123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BA192C"/>
                </a:solidFill>
                <a:latin typeface="Lato"/>
                <a:ea typeface="Lato"/>
                <a:cs typeface="Lato"/>
                <a:sym typeface="Lato"/>
              </a:rPr>
              <a:t>What is the story of your association membership?</a:t>
            </a:r>
            <a:endParaRPr b="1" i="0" sz="2400" u="none" cap="none" strike="noStrike">
              <a:solidFill>
                <a:srgbClr val="BA192C"/>
              </a:solidFill>
              <a:latin typeface="Lato"/>
              <a:ea typeface="Lato"/>
              <a:cs typeface="Lato"/>
              <a:sym typeface="Lato"/>
            </a:endParaRPr>
          </a:p>
        </p:txBody>
      </p:sp>
      <p:sp>
        <p:nvSpPr>
          <p:cNvPr id="374" name="Google Shape;374;g8d57a9452e_0_114"/>
          <p:cNvSpPr txBox="1"/>
          <p:nvPr/>
        </p:nvSpPr>
        <p:spPr>
          <a:xfrm>
            <a:off x="8112500" y="5257625"/>
            <a:ext cx="3774600" cy="728100"/>
          </a:xfrm>
          <a:prstGeom prst="rect">
            <a:avLst/>
          </a:prstGeom>
          <a:noFill/>
          <a:ln cap="flat" cmpd="sng" w="28575">
            <a:solidFill>
              <a:srgbClr val="FFBD0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Proxima Nova"/>
                <a:ea typeface="Proxima Nova"/>
                <a:cs typeface="Proxima Nova"/>
                <a:sym typeface="Proxima Nova"/>
              </a:rPr>
              <a:t>Each person should have about three minutes to share.</a:t>
            </a:r>
            <a:endParaRPr b="1" i="0" sz="1500" u="none" cap="none" strike="noStrike">
              <a:solidFill>
                <a:srgbClr val="000000"/>
              </a:solidFill>
              <a:latin typeface="Proxima Nova"/>
              <a:ea typeface="Proxima Nova"/>
              <a:cs typeface="Proxima Nova"/>
              <a:sym typeface="Proxima Nova"/>
            </a:endParaRPr>
          </a:p>
        </p:txBody>
      </p:sp>
      <p:sp>
        <p:nvSpPr>
          <p:cNvPr id="375" name="Google Shape;375;g8d57a9452e_0_114"/>
          <p:cNvSpPr txBox="1"/>
          <p:nvPr>
            <p:ph idx="4294967295" type="body"/>
          </p:nvPr>
        </p:nvSpPr>
        <p:spPr>
          <a:xfrm>
            <a:off x="838200" y="1373525"/>
            <a:ext cx="6922200" cy="4693200"/>
          </a:xfrm>
          <a:prstGeom prst="rect">
            <a:avLst/>
          </a:prstGeom>
          <a:noFill/>
          <a:ln>
            <a:noFill/>
          </a:ln>
        </p:spPr>
        <p:txBody>
          <a:bodyPr anchorCtr="0" anchor="t" bIns="45700" lIns="91425" spcFirstLastPara="1" rIns="91425" wrap="square" tIns="45700">
            <a:noAutofit/>
          </a:bodyPr>
          <a:lstStyle/>
          <a:p>
            <a:pPr indent="-381000" lvl="0" marL="457200" rtl="0" algn="l">
              <a:lnSpc>
                <a:spcPct val="90000"/>
              </a:lnSpc>
              <a:spcBef>
                <a:spcPts val="1000"/>
              </a:spcBef>
              <a:spcAft>
                <a:spcPts val="0"/>
              </a:spcAft>
              <a:buClr>
                <a:srgbClr val="0D2B42"/>
              </a:buClr>
              <a:buSzPts val="2400"/>
              <a:buFont typeface="Open Sans SemiBold"/>
              <a:buChar char="●"/>
            </a:pPr>
            <a:r>
              <a:rPr lang="en-US" sz="2400">
                <a:solidFill>
                  <a:srgbClr val="0D2B42"/>
                </a:solidFill>
                <a:latin typeface="Open Sans SemiBold"/>
                <a:ea typeface="Open Sans SemiBold"/>
                <a:cs typeface="Open Sans SemiBold"/>
                <a:sym typeface="Open Sans SemiBold"/>
              </a:rPr>
              <a:t>The more often you talk about your why, the </a:t>
            </a:r>
            <a:r>
              <a:rPr b="1" lang="en-US" sz="2400">
                <a:solidFill>
                  <a:srgbClr val="0D2B42"/>
                </a:solidFill>
                <a:latin typeface="Open Sans"/>
                <a:ea typeface="Open Sans"/>
                <a:cs typeface="Open Sans"/>
                <a:sym typeface="Open Sans"/>
              </a:rPr>
              <a:t>more comfortable</a:t>
            </a:r>
            <a:r>
              <a:rPr lang="en-US" sz="2400">
                <a:solidFill>
                  <a:srgbClr val="0D2B42"/>
                </a:solidFill>
                <a:latin typeface="Open Sans SemiBold"/>
                <a:ea typeface="Open Sans SemiBold"/>
                <a:cs typeface="Open Sans SemiBold"/>
                <a:sym typeface="Open Sans SemiBold"/>
              </a:rPr>
              <a:t> it will feel.</a:t>
            </a:r>
            <a:endParaRPr sz="2400">
              <a:solidFill>
                <a:srgbClr val="0D2B42"/>
              </a:solidFill>
              <a:latin typeface="Open Sans SemiBold"/>
              <a:ea typeface="Open Sans SemiBold"/>
              <a:cs typeface="Open Sans SemiBold"/>
              <a:sym typeface="Open Sans SemiBold"/>
            </a:endParaRPr>
          </a:p>
          <a:p>
            <a:pPr indent="-381000" lvl="0" marL="457200" rtl="0" algn="l">
              <a:lnSpc>
                <a:spcPct val="90000"/>
              </a:lnSpc>
              <a:spcBef>
                <a:spcPts val="0"/>
              </a:spcBef>
              <a:spcAft>
                <a:spcPts val="0"/>
              </a:spcAft>
              <a:buClr>
                <a:srgbClr val="0D2B42"/>
              </a:buClr>
              <a:buSzPts val="2400"/>
              <a:buFont typeface="Open Sans SemiBold"/>
              <a:buChar char="●"/>
            </a:pPr>
            <a:r>
              <a:rPr lang="en-US" sz="2400">
                <a:solidFill>
                  <a:srgbClr val="0D2B42"/>
                </a:solidFill>
                <a:latin typeface="Open Sans SemiBold"/>
                <a:ea typeface="Open Sans SemiBold"/>
                <a:cs typeface="Open Sans SemiBold"/>
                <a:sym typeface="Open Sans SemiBold"/>
              </a:rPr>
              <a:t>Storytelling is a way we connect to others, and telling the story of your own Association membership (your Why) could be the factor that </a:t>
            </a:r>
            <a:r>
              <a:rPr b="1" lang="en-US" sz="2400">
                <a:solidFill>
                  <a:srgbClr val="0D2B42"/>
                </a:solidFill>
                <a:latin typeface="Open Sans"/>
                <a:ea typeface="Open Sans"/>
                <a:cs typeface="Open Sans"/>
                <a:sym typeface="Open Sans"/>
              </a:rPr>
              <a:t>helps others really understand the impact</a:t>
            </a:r>
            <a:r>
              <a:rPr lang="en-US" sz="2400">
                <a:solidFill>
                  <a:srgbClr val="0D2B42"/>
                </a:solidFill>
                <a:latin typeface="Open Sans SemiBold"/>
                <a:ea typeface="Open Sans SemiBold"/>
                <a:cs typeface="Open Sans SemiBold"/>
                <a:sym typeface="Open Sans SemiBold"/>
              </a:rPr>
              <a:t> of standing in solidarity.</a:t>
            </a:r>
            <a:endParaRPr sz="2400">
              <a:solidFill>
                <a:srgbClr val="0D2B42"/>
              </a:solidFill>
              <a:latin typeface="Open Sans SemiBold"/>
              <a:ea typeface="Open Sans SemiBold"/>
              <a:cs typeface="Open Sans SemiBold"/>
              <a:sym typeface="Open Sans SemiBold"/>
            </a:endParaRPr>
          </a:p>
          <a:p>
            <a:pPr indent="-381000" lvl="0" marL="457200" rtl="0" algn="l">
              <a:lnSpc>
                <a:spcPct val="90000"/>
              </a:lnSpc>
              <a:spcBef>
                <a:spcPts val="0"/>
              </a:spcBef>
              <a:spcAft>
                <a:spcPts val="0"/>
              </a:spcAft>
              <a:buClr>
                <a:srgbClr val="0D2B42"/>
              </a:buClr>
              <a:buSzPts val="2400"/>
              <a:buFont typeface="Open Sans SemiBold"/>
              <a:buChar char="●"/>
            </a:pPr>
            <a:r>
              <a:rPr lang="en-US" sz="2400">
                <a:solidFill>
                  <a:srgbClr val="0D2B42"/>
                </a:solidFill>
                <a:latin typeface="Open Sans SemiBold"/>
                <a:ea typeface="Open Sans SemiBold"/>
                <a:cs typeface="Open Sans SemiBold"/>
                <a:sym typeface="Open Sans SemiBold"/>
              </a:rPr>
              <a:t>Find a partner, take turns </a:t>
            </a:r>
            <a:r>
              <a:rPr b="1" lang="en-US" sz="2400">
                <a:solidFill>
                  <a:srgbClr val="0D2B42"/>
                </a:solidFill>
                <a:latin typeface="Open Sans"/>
                <a:ea typeface="Open Sans"/>
                <a:cs typeface="Open Sans"/>
                <a:sym typeface="Open Sans"/>
              </a:rPr>
              <a:t>sharing elements of your Why</a:t>
            </a:r>
            <a:r>
              <a:rPr lang="en-US" sz="2400">
                <a:solidFill>
                  <a:srgbClr val="0D2B42"/>
                </a:solidFill>
                <a:latin typeface="Open Sans SemiBold"/>
                <a:ea typeface="Open Sans SemiBold"/>
                <a:cs typeface="Open Sans SemiBold"/>
                <a:sym typeface="Open Sans SemiBold"/>
              </a:rPr>
              <a:t>.  </a:t>
            </a:r>
            <a:endParaRPr sz="2400">
              <a:solidFill>
                <a:srgbClr val="0D2B42"/>
              </a:solidFill>
              <a:latin typeface="Open Sans SemiBold"/>
              <a:ea typeface="Open Sans SemiBold"/>
              <a:cs typeface="Open Sans SemiBold"/>
              <a:sym typeface="Open Sans SemiBold"/>
            </a:endParaRPr>
          </a:p>
          <a:p>
            <a:pPr indent="-381000" lvl="0" marL="457200" rtl="0" algn="l">
              <a:lnSpc>
                <a:spcPct val="90000"/>
              </a:lnSpc>
              <a:spcBef>
                <a:spcPts val="0"/>
              </a:spcBef>
              <a:spcAft>
                <a:spcPts val="0"/>
              </a:spcAft>
              <a:buClr>
                <a:srgbClr val="0D2B42"/>
              </a:buClr>
              <a:buSzPts val="2400"/>
              <a:buFont typeface="Open Sans SemiBold"/>
              <a:buChar char="●"/>
            </a:pPr>
            <a:r>
              <a:rPr lang="en-US" sz="2400">
                <a:solidFill>
                  <a:srgbClr val="0D2B42"/>
                </a:solidFill>
                <a:latin typeface="Open Sans SemiBold"/>
                <a:ea typeface="Open Sans SemiBold"/>
                <a:cs typeface="Open Sans SemiBold"/>
                <a:sym typeface="Open Sans SemiBold"/>
              </a:rPr>
              <a:t>Your goal is to </a:t>
            </a:r>
            <a:r>
              <a:rPr b="1" lang="en-US" sz="2400">
                <a:solidFill>
                  <a:srgbClr val="0D2B42"/>
                </a:solidFill>
                <a:latin typeface="Open Sans"/>
                <a:ea typeface="Open Sans"/>
                <a:cs typeface="Open Sans"/>
                <a:sym typeface="Open Sans"/>
              </a:rPr>
              <a:t>get more comfortable talking</a:t>
            </a:r>
            <a:r>
              <a:rPr lang="en-US" sz="2400">
                <a:solidFill>
                  <a:srgbClr val="0D2B42"/>
                </a:solidFill>
                <a:latin typeface="Open Sans SemiBold"/>
                <a:ea typeface="Open Sans SemiBold"/>
                <a:cs typeface="Open Sans SemiBold"/>
                <a:sym typeface="Open Sans SemiBold"/>
              </a:rPr>
              <a:t> about the reasons you believe in Association membership.</a:t>
            </a:r>
            <a:endParaRPr sz="2400">
              <a:solidFill>
                <a:srgbClr val="0D2B42"/>
              </a:solidFill>
              <a:latin typeface="Open Sans SemiBold"/>
              <a:ea typeface="Open Sans SemiBold"/>
              <a:cs typeface="Open Sans SemiBold"/>
              <a:sym typeface="Open Sans SemiBold"/>
            </a:endParaRPr>
          </a:p>
          <a:p>
            <a:pPr indent="0" lvl="0" marL="0" rtl="0" algn="l">
              <a:lnSpc>
                <a:spcPct val="90000"/>
              </a:lnSpc>
              <a:spcBef>
                <a:spcPts val="1000"/>
              </a:spcBef>
              <a:spcAft>
                <a:spcPts val="0"/>
              </a:spcAft>
              <a:buClr>
                <a:schemeClr val="dk1"/>
              </a:buClr>
              <a:buSzPts val="2400"/>
              <a:buNone/>
            </a:pPr>
            <a:r>
              <a:t/>
            </a:r>
            <a:endParaRPr sz="2400">
              <a:solidFill>
                <a:schemeClr val="lt1"/>
              </a:solidFill>
              <a:latin typeface="Open Sans Light"/>
              <a:ea typeface="Open Sans Light"/>
              <a:cs typeface="Open Sans Light"/>
              <a:sym typeface="Open Sans Light"/>
            </a:endParaRPr>
          </a:p>
          <a:p>
            <a:pPr indent="0" lvl="0" marL="0" rtl="0" algn="l">
              <a:lnSpc>
                <a:spcPct val="90000"/>
              </a:lnSpc>
              <a:spcBef>
                <a:spcPts val="1000"/>
              </a:spcBef>
              <a:spcAft>
                <a:spcPts val="0"/>
              </a:spcAft>
              <a:buClr>
                <a:schemeClr val="dk1"/>
              </a:buClr>
              <a:buSzPts val="2400"/>
              <a:buNone/>
            </a:pPr>
            <a:r>
              <a:t/>
            </a:r>
            <a:endParaRPr sz="24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379" name="Shape 379"/>
        <p:cNvGrpSpPr/>
        <p:nvPr/>
      </p:nvGrpSpPr>
      <p:grpSpPr>
        <a:xfrm>
          <a:off x="0" y="0"/>
          <a:ext cx="0" cy="0"/>
          <a:chOff x="0" y="0"/>
          <a:chExt cx="0" cy="0"/>
        </a:xfrm>
      </p:grpSpPr>
      <p:pic>
        <p:nvPicPr>
          <p:cNvPr id="380" name="Google Shape;380;g8f427d60af_3_99"/>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381" name="Google Shape;381;g8f427d60af_3_99"/>
          <p:cNvSpPr/>
          <p:nvPr/>
        </p:nvSpPr>
        <p:spPr>
          <a:xfrm>
            <a:off x="3984306" y="1926199"/>
            <a:ext cx="4277100" cy="3817200"/>
          </a:xfrm>
          <a:prstGeom prst="ellipse">
            <a:avLst/>
          </a:prstGeom>
          <a:solidFill>
            <a:srgbClr val="067DA1">
              <a:alpha val="28627"/>
            </a:srgbClr>
          </a:solidFill>
          <a:ln cap="flat" cmpd="sng" w="2286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g8f427d60af_3_99"/>
          <p:cNvSpPr/>
          <p:nvPr/>
        </p:nvSpPr>
        <p:spPr>
          <a:xfrm rot="4958753">
            <a:off x="5234174" y="1586410"/>
            <a:ext cx="632805" cy="717550"/>
          </a:xfrm>
          <a:prstGeom prst="triangle">
            <a:avLst>
              <a:gd fmla="val 50000" name="adj"/>
            </a:avLst>
          </a:prstGeom>
          <a:solidFill>
            <a:srgbClr val="BA192C"/>
          </a:solidFill>
          <a:ln cap="flat" cmpd="sng" w="228600">
            <a:solidFill>
              <a:srgbClr val="BA192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g8f427d60af_3_99"/>
          <p:cNvSpPr/>
          <p:nvPr/>
        </p:nvSpPr>
        <p:spPr>
          <a:xfrm>
            <a:off x="6016725" y="1401899"/>
            <a:ext cx="1065300" cy="9198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Proxima Nova"/>
                <a:ea typeface="Proxima Nova"/>
                <a:cs typeface="Proxima Nova"/>
                <a:sym typeface="Proxima Nova"/>
              </a:rPr>
              <a:t>START HERE</a:t>
            </a:r>
            <a:endParaRPr b="1" i="0" sz="1400" u="none" cap="none" strike="noStrike">
              <a:solidFill>
                <a:schemeClr val="lt1"/>
              </a:solidFill>
              <a:latin typeface="Proxima Nova"/>
              <a:ea typeface="Proxima Nova"/>
              <a:cs typeface="Proxima Nova"/>
              <a:sym typeface="Proxima Nova"/>
            </a:endParaRPr>
          </a:p>
        </p:txBody>
      </p:sp>
      <p:sp>
        <p:nvSpPr>
          <p:cNvPr id="384" name="Google Shape;384;g8f427d60af_3_99"/>
          <p:cNvSpPr/>
          <p:nvPr/>
        </p:nvSpPr>
        <p:spPr>
          <a:xfrm>
            <a:off x="545825" y="390225"/>
            <a:ext cx="3669000" cy="2110500"/>
          </a:xfrm>
          <a:prstGeom prst="wedgeRoundRectCallout">
            <a:avLst>
              <a:gd fmla="val 71241" name="adj1"/>
              <a:gd fmla="val 1925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Make the “ask.”</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am hoping that after our conversation today that you consider joining the Association.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would like to send you membership information.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Would you be interested in membership? Can I send you an application?</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g8f427d60af_3_99"/>
          <p:cNvSpPr/>
          <p:nvPr/>
        </p:nvSpPr>
        <p:spPr>
          <a:xfrm>
            <a:off x="97550" y="4702075"/>
            <a:ext cx="4002300" cy="2061000"/>
          </a:xfrm>
          <a:prstGeom prst="wedgeRoundRectCallout">
            <a:avLst>
              <a:gd fmla="val 80106" name="adj1"/>
              <a:gd fmla="val 114" name="adj2"/>
              <a:gd fmla="val 0" name="adj3"/>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what you know.</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In the past year the Association has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a:t>
            </a:r>
            <a:r>
              <a:rPr b="0" i="1" lang="en-US" sz="1400" u="none" cap="none" strike="noStrike">
                <a:solidFill>
                  <a:srgbClr val="000000"/>
                </a:solidFill>
                <a:latin typeface="Proxima Nova Semibold"/>
                <a:ea typeface="Proxima Nova Semibold"/>
                <a:cs typeface="Proxima Nova Semibold"/>
                <a:sym typeface="Proxima Nova Semibold"/>
              </a:rPr>
              <a:t>Jim</a:t>
            </a:r>
            <a:r>
              <a:rPr b="0" i="0" lang="en-US" sz="1400" u="none" cap="none" strike="noStrike">
                <a:solidFill>
                  <a:srgbClr val="000000"/>
                </a:solidFill>
                <a:latin typeface="Proxima Nova Semibold"/>
                <a:ea typeface="Proxima Nova Semibold"/>
                <a:cs typeface="Proxima Nova Semibold"/>
                <a:sym typeface="Proxima Nova Semibold"/>
              </a:rPr>
              <a:t>” from you building is a member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chemeClr val="dk1"/>
                </a:solidFill>
                <a:latin typeface="Proxima Nova Semibold"/>
                <a:ea typeface="Proxima Nova Semibold"/>
                <a:cs typeface="Proxima Nova Semibold"/>
                <a:sym typeface="Proxima Nova Semibold"/>
              </a:rPr>
              <a:t>We are a strong group that advocates for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The building you work in has a strong record of involvement and high membership numbers .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386" name="Google Shape;386;g8f427d60af_3_99"/>
          <p:cNvSpPr/>
          <p:nvPr/>
        </p:nvSpPr>
        <p:spPr>
          <a:xfrm>
            <a:off x="8686000" y="4145875"/>
            <a:ext cx="3249000" cy="2324400"/>
          </a:xfrm>
          <a:prstGeom prst="wedgeRoundRectCallout">
            <a:avLst>
              <a:gd fmla="val -62871" name="adj1"/>
              <a:gd fmla="val -3509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your “why.”  </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became involved when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value the Association because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It is important to me that our Union is strong because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387" name="Google Shape;387;g8f427d60af_3_99"/>
          <p:cNvSpPr/>
          <p:nvPr/>
        </p:nvSpPr>
        <p:spPr>
          <a:xfrm>
            <a:off x="8312350" y="1154250"/>
            <a:ext cx="3669000" cy="1704000"/>
          </a:xfrm>
          <a:prstGeom prst="wedgeRoundRectCallout">
            <a:avLst>
              <a:gd fmla="val -83778" name="adj1"/>
              <a:gd fmla="val 14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Begin with “ask” in mind.</a:t>
            </a:r>
            <a:endParaRPr b="1" i="0" sz="1400" u="none" cap="none" strike="noStrike">
              <a:solidFill>
                <a:srgbClr val="000000"/>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I’m contacting you today to talk about the Association. I’d like to share some things exciting things with you about the Association.</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388" name="Google Shape;388;g8f427d60af_3_99"/>
          <p:cNvSpPr/>
          <p:nvPr/>
        </p:nvSpPr>
        <p:spPr>
          <a:xfrm>
            <a:off x="145575" y="2969100"/>
            <a:ext cx="3321600" cy="919800"/>
          </a:xfrm>
          <a:prstGeom prst="wedgeRoundRectCallout">
            <a:avLst>
              <a:gd fmla="val 62879" name="adj1"/>
              <a:gd fmla="val -12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Do you have </a:t>
            </a:r>
            <a:r>
              <a:rPr b="1" i="0" lang="en-US" sz="1400" u="none" cap="none" strike="noStrike">
                <a:solidFill>
                  <a:srgbClr val="000000"/>
                </a:solidFill>
                <a:latin typeface="Proxima Nova"/>
                <a:ea typeface="Proxima Nova"/>
                <a:cs typeface="Proxima Nova"/>
                <a:sym typeface="Proxima Nova"/>
              </a:rPr>
              <a:t>any questions</a:t>
            </a:r>
            <a:r>
              <a:rPr b="0" i="0" lang="en-US" sz="1400" u="none" cap="none" strike="noStrike">
                <a:solidFill>
                  <a:srgbClr val="000000"/>
                </a:solidFill>
                <a:latin typeface="Proxima Nova Semibold"/>
                <a:ea typeface="Proxima Nova Semibold"/>
                <a:cs typeface="Proxima Nova Semibold"/>
                <a:sym typeface="Proxima Nova Semibold"/>
              </a:rPr>
              <a:t> for me about the Association? </a:t>
            </a:r>
            <a:r>
              <a:rPr b="0" i="1" lang="en-US" sz="1400" u="none" cap="none" strike="noStrike">
                <a:solidFill>
                  <a:srgbClr val="000000"/>
                </a:solidFill>
                <a:latin typeface="Proxima Nova"/>
                <a:ea typeface="Proxima Nova"/>
                <a:cs typeface="Proxima Nova"/>
                <a:sym typeface="Proxima Nova"/>
              </a:rPr>
              <a:t>(This is where you might hear objections.)</a:t>
            </a:r>
            <a:endParaRPr b="0" i="1" sz="1400" u="none" cap="none" strike="noStrike">
              <a:solidFill>
                <a:srgbClr val="000000"/>
              </a:solidFill>
              <a:latin typeface="Proxima Nova"/>
              <a:ea typeface="Proxima Nova"/>
              <a:cs typeface="Proxima Nova"/>
              <a:sym typeface="Proxima Nova"/>
            </a:endParaRPr>
          </a:p>
        </p:txBody>
      </p:sp>
      <p:sp>
        <p:nvSpPr>
          <p:cNvPr id="389" name="Google Shape;389;g8f427d60af_3_99"/>
          <p:cNvSpPr txBox="1"/>
          <p:nvPr/>
        </p:nvSpPr>
        <p:spPr>
          <a:xfrm>
            <a:off x="4467675" y="2676300"/>
            <a:ext cx="3477300" cy="2246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EB Garamond"/>
                <a:ea typeface="EB Garamond"/>
                <a:cs typeface="EB Garamond"/>
                <a:sym typeface="EB Garamond"/>
              </a:rPr>
              <a:t>HAVING THE CONVERSATION</a:t>
            </a:r>
            <a:endParaRPr b="0" i="0" sz="3100" u="none" cap="none" strike="noStrike">
              <a:solidFill>
                <a:srgbClr val="000000"/>
              </a:solidFill>
              <a:latin typeface="EB Garamond"/>
              <a:ea typeface="EB Garamond"/>
              <a:cs typeface="EB Garamond"/>
              <a:sym typeface="EB Garamond"/>
            </a:endParaRPr>
          </a:p>
        </p:txBody>
      </p:sp>
      <p:sp>
        <p:nvSpPr>
          <p:cNvPr id="390" name="Google Shape;390;g8f427d60af_3_99"/>
          <p:cNvSpPr txBox="1"/>
          <p:nvPr/>
        </p:nvSpPr>
        <p:spPr>
          <a:xfrm rot="-699495">
            <a:off x="5101718" y="1632332"/>
            <a:ext cx="764573" cy="5369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Proxima Nova"/>
                <a:ea typeface="Proxima Nova"/>
                <a:cs typeface="Proxima Nova"/>
                <a:sym typeface="Proxima Nova"/>
              </a:rPr>
              <a:t>JOIN NOW</a:t>
            </a:r>
            <a:endParaRPr b="1" i="0" sz="1400" u="none" cap="none" strike="noStrike">
              <a:solidFill>
                <a:srgbClr val="FFFFFF"/>
              </a:solidFill>
              <a:latin typeface="Proxima Nova"/>
              <a:ea typeface="Proxima Nova"/>
              <a:cs typeface="Proxima Nova"/>
              <a:sym typeface="Proxima Nova"/>
            </a:endParaRPr>
          </a:p>
        </p:txBody>
      </p:sp>
      <p:sp>
        <p:nvSpPr>
          <p:cNvPr id="391" name="Google Shape;391;g8f427d60af_3_99"/>
          <p:cNvSpPr/>
          <p:nvPr/>
        </p:nvSpPr>
        <p:spPr>
          <a:xfrm>
            <a:off x="5344002" y="155325"/>
            <a:ext cx="2917404" cy="1154196"/>
          </a:xfrm>
          <a:prstGeom prst="cloud">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Proxima Nova"/>
                <a:ea typeface="Proxima Nova"/>
                <a:cs typeface="Proxima Nova"/>
                <a:sym typeface="Proxima Nova"/>
              </a:rPr>
              <a:t>Association &amp; Individual Homework</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g8f427d60af_3_99"/>
          <p:cNvSpPr/>
          <p:nvPr/>
        </p:nvSpPr>
        <p:spPr>
          <a:xfrm flipH="1">
            <a:off x="6654900" y="1099200"/>
            <a:ext cx="191160" cy="370386"/>
          </a:xfrm>
          <a:prstGeom prst="lightningBol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30196"/>
          </a:srgbClr>
        </a:solidFill>
      </p:bgPr>
    </p:bg>
    <p:spTree>
      <p:nvGrpSpPr>
        <p:cNvPr id="396" name="Shape 396"/>
        <p:cNvGrpSpPr/>
        <p:nvPr/>
      </p:nvGrpSpPr>
      <p:grpSpPr>
        <a:xfrm>
          <a:off x="0" y="0"/>
          <a:ext cx="0" cy="0"/>
          <a:chOff x="0" y="0"/>
          <a:chExt cx="0" cy="0"/>
        </a:xfrm>
      </p:grpSpPr>
      <p:sp>
        <p:nvSpPr>
          <p:cNvPr id="397" name="Google Shape;397;g8f427d60af_8_0"/>
          <p:cNvSpPr txBox="1"/>
          <p:nvPr>
            <p:ph type="title"/>
          </p:nvPr>
        </p:nvSpPr>
        <p:spPr>
          <a:xfrm>
            <a:off x="6096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D2B42"/>
              </a:buClr>
              <a:buSzPts val="6000"/>
              <a:buFont typeface="EB Garamond"/>
              <a:buNone/>
            </a:pPr>
            <a:r>
              <a:rPr lang="en-US" sz="6000">
                <a:solidFill>
                  <a:srgbClr val="0D2B42"/>
                </a:solidFill>
                <a:latin typeface="EB Garamond"/>
                <a:ea typeface="EB Garamond"/>
                <a:cs typeface="EB Garamond"/>
                <a:sym typeface="EB Garamond"/>
              </a:rPr>
              <a:t>Share what you Know!</a:t>
            </a:r>
            <a:endParaRPr sz="6000">
              <a:solidFill>
                <a:srgbClr val="0D2B42"/>
              </a:solidFill>
              <a:latin typeface="EB Garamond"/>
              <a:ea typeface="EB Garamond"/>
              <a:cs typeface="EB Garamond"/>
              <a:sym typeface="EB Garamond"/>
            </a:endParaRPr>
          </a:p>
        </p:txBody>
      </p:sp>
      <p:sp>
        <p:nvSpPr>
          <p:cNvPr id="398" name="Google Shape;398;g8f427d60af_8_0"/>
          <p:cNvSpPr/>
          <p:nvPr/>
        </p:nvSpPr>
        <p:spPr>
          <a:xfrm>
            <a:off x="579750" y="1690825"/>
            <a:ext cx="6258600" cy="1012800"/>
          </a:xfrm>
          <a:prstGeom prst="wedgeRectCallout">
            <a:avLst>
              <a:gd fmla="val -21238" name="adj1"/>
              <a:gd fmla="val 112252" name="adj2"/>
            </a:avLst>
          </a:prstGeom>
          <a:solidFill>
            <a:srgbClr val="067DA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99" name="Google Shape;399;g8f427d60af_8_0"/>
          <p:cNvSpPr/>
          <p:nvPr/>
        </p:nvSpPr>
        <p:spPr>
          <a:xfrm flipH="1">
            <a:off x="3047700" y="2879400"/>
            <a:ext cx="5639400" cy="1204800"/>
          </a:xfrm>
          <a:prstGeom prst="wedgeRectCallout">
            <a:avLst>
              <a:gd fmla="val -21536" name="adj1"/>
              <a:gd fmla="val 124608" name="adj2"/>
            </a:avLst>
          </a:prstGeom>
          <a:solidFill>
            <a:srgbClr val="FFBD0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0" name="Google Shape;400;g8f427d60af_8_0"/>
          <p:cNvSpPr/>
          <p:nvPr/>
        </p:nvSpPr>
        <p:spPr>
          <a:xfrm>
            <a:off x="7592075" y="4584350"/>
            <a:ext cx="3832800" cy="968700"/>
          </a:xfrm>
          <a:prstGeom prst="wedgeRectCallout">
            <a:avLst>
              <a:gd fmla="val -21238" name="adj1"/>
              <a:gd fmla="val 112252" name="adj2"/>
            </a:avLst>
          </a:prstGeom>
          <a:solidFill>
            <a:srgbClr val="BA192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1" name="Google Shape;401;g8f427d60af_8_0"/>
          <p:cNvSpPr txBox="1"/>
          <p:nvPr/>
        </p:nvSpPr>
        <p:spPr>
          <a:xfrm>
            <a:off x="609600" y="1712875"/>
            <a:ext cx="6198900" cy="968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sng" cap="none" strike="noStrike">
                <a:solidFill>
                  <a:schemeClr val="lt1"/>
                </a:solidFill>
                <a:latin typeface="Open Sans"/>
                <a:ea typeface="Open Sans"/>
                <a:cs typeface="Open Sans"/>
                <a:sym typeface="Open Sans"/>
              </a:rPr>
              <a:t>RELATIONSHIPS</a:t>
            </a:r>
            <a:r>
              <a:rPr b="1" i="0" lang="en-US" sz="1800" u="none" cap="none" strike="noStrike">
                <a:solidFill>
                  <a:schemeClr val="lt1"/>
                </a:solidFill>
                <a:latin typeface="Open Sans"/>
                <a:ea typeface="Open Sans"/>
                <a:cs typeface="Open Sans"/>
                <a:sym typeface="Open Sans"/>
              </a:rPr>
              <a:t>:  Who is a trusted &amp; respected member in their building?  In their same job category?  A friend in the Association?</a:t>
            </a:r>
            <a:endParaRPr b="1" i="0" sz="1800" u="none" cap="none" strike="noStrike">
              <a:solidFill>
                <a:schemeClr val="lt1"/>
              </a:solidFill>
              <a:latin typeface="Open Sans"/>
              <a:ea typeface="Open Sans"/>
              <a:cs typeface="Open Sans"/>
              <a:sym typeface="Open Sans"/>
            </a:endParaRPr>
          </a:p>
        </p:txBody>
      </p:sp>
      <p:sp>
        <p:nvSpPr>
          <p:cNvPr id="402" name="Google Shape;402;g8f427d60af_8_0"/>
          <p:cNvSpPr txBox="1"/>
          <p:nvPr/>
        </p:nvSpPr>
        <p:spPr>
          <a:xfrm>
            <a:off x="3071550" y="2891400"/>
            <a:ext cx="5591700" cy="1180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sng" cap="none" strike="noStrike">
                <a:solidFill>
                  <a:srgbClr val="33343A"/>
                </a:solidFill>
                <a:latin typeface="Open Sans"/>
                <a:ea typeface="Open Sans"/>
                <a:cs typeface="Open Sans"/>
                <a:sym typeface="Open Sans"/>
              </a:rPr>
              <a:t>LISTEN</a:t>
            </a:r>
            <a:r>
              <a:rPr b="1" i="0" lang="en-US" sz="1800" u="none" cap="none" strike="noStrike">
                <a:solidFill>
                  <a:srgbClr val="33343A"/>
                </a:solidFill>
                <a:latin typeface="Open Sans"/>
                <a:ea typeface="Open Sans"/>
                <a:cs typeface="Open Sans"/>
                <a:sym typeface="Open Sans"/>
              </a:rPr>
              <a:t>:  What do you already know about or what have you learned about the potential member’s likes, interests, or values?</a:t>
            </a:r>
            <a:endParaRPr b="1" i="0" sz="1800" u="none" cap="none" strike="noStrike">
              <a:solidFill>
                <a:srgbClr val="33343A"/>
              </a:solidFill>
              <a:latin typeface="Open Sans"/>
              <a:ea typeface="Open Sans"/>
              <a:cs typeface="Open Sans"/>
              <a:sym typeface="Open Sans"/>
            </a:endParaRPr>
          </a:p>
        </p:txBody>
      </p:sp>
      <p:sp>
        <p:nvSpPr>
          <p:cNvPr id="403" name="Google Shape;403;g8f427d60af_8_0"/>
          <p:cNvSpPr txBox="1"/>
          <p:nvPr/>
        </p:nvSpPr>
        <p:spPr>
          <a:xfrm>
            <a:off x="7592075" y="4584350"/>
            <a:ext cx="3832800" cy="968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Open Sans"/>
                <a:ea typeface="Open Sans"/>
                <a:cs typeface="Open Sans"/>
                <a:sym typeface="Open Sans"/>
              </a:rPr>
              <a:t>THE HOOK</a:t>
            </a:r>
            <a:endParaRPr b="1" i="0" sz="1800" u="none" cap="none" strike="noStrike">
              <a:solidFill>
                <a:schemeClr val="lt1"/>
              </a:solidFill>
              <a:latin typeface="Open Sans"/>
              <a:ea typeface="Open Sans"/>
              <a:cs typeface="Open Sans"/>
              <a:sym typeface="Open Sans"/>
            </a:endParaRPr>
          </a:p>
        </p:txBody>
      </p:sp>
      <p:pic>
        <p:nvPicPr>
          <p:cNvPr id="404" name="Google Shape;404;g8f427d60af_8_0"/>
          <p:cNvPicPr preferRelativeResize="0"/>
          <p:nvPr/>
        </p:nvPicPr>
        <p:blipFill rotWithShape="1">
          <a:blip r:embed="rId3">
            <a:alphaModFix/>
          </a:blip>
          <a:srcRect b="0" l="0" r="0" t="0"/>
          <a:stretch/>
        </p:blipFill>
        <p:spPr>
          <a:xfrm>
            <a:off x="356434" y="5714535"/>
            <a:ext cx="3669150" cy="779694"/>
          </a:xfrm>
          <a:prstGeom prst="rect">
            <a:avLst/>
          </a:prstGeom>
          <a:noFill/>
          <a:ln>
            <a:noFill/>
          </a:ln>
        </p:spPr>
      </p:pic>
      <p:sp>
        <p:nvSpPr>
          <p:cNvPr id="405" name="Google Shape;405;g8f427d60af_8_0"/>
          <p:cNvSpPr/>
          <p:nvPr/>
        </p:nvSpPr>
        <p:spPr>
          <a:xfrm>
            <a:off x="9561625" y="2371025"/>
            <a:ext cx="2240400" cy="1900200"/>
          </a:xfrm>
          <a:prstGeom prst="rect">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Proxima Nova Semibold"/>
                <a:ea typeface="Proxima Nova Semibold"/>
                <a:cs typeface="Proxima Nova Semibold"/>
                <a:sym typeface="Proxima Nova Semibold"/>
              </a:rPr>
              <a:t>Membership status of the </a:t>
            </a:r>
            <a:endParaRPr b="0" i="0" sz="1800" u="none" cap="none" strike="noStrike">
              <a:solidFill>
                <a:srgbClr val="000000"/>
              </a:solidFill>
              <a:latin typeface="Proxima Nova Semibold"/>
              <a:ea typeface="Proxima Nova Semibold"/>
              <a:cs typeface="Proxima Nova Semibold"/>
              <a:sym typeface="Proxima Nova Semibold"/>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Proxima Nova Semibold"/>
                <a:ea typeface="Proxima Nova Semibold"/>
                <a:cs typeface="Proxima Nova Semibold"/>
                <a:sym typeface="Proxima Nova Semibold"/>
              </a:rPr>
              <a:t>building/work site, job classification, etc.</a:t>
            </a:r>
            <a:endParaRPr b="0" i="0" sz="1800" u="none" cap="none" strike="noStrike">
              <a:solidFill>
                <a:srgbClr val="000000"/>
              </a:solidFill>
              <a:latin typeface="Proxima Nova Semibold"/>
              <a:ea typeface="Proxima Nova Semibold"/>
              <a:cs typeface="Proxima Nova Semibold"/>
              <a:sym typeface="Proxima Nova Semibold"/>
            </a:endParaRPr>
          </a:p>
        </p:txBody>
      </p:sp>
      <p:sp>
        <p:nvSpPr>
          <p:cNvPr id="406" name="Google Shape;406;g8f427d60af_8_0"/>
          <p:cNvSpPr/>
          <p:nvPr/>
        </p:nvSpPr>
        <p:spPr>
          <a:xfrm>
            <a:off x="9301525" y="570725"/>
            <a:ext cx="2760600" cy="1800300"/>
          </a:xfrm>
          <a:prstGeom prst="triangle">
            <a:avLst>
              <a:gd fmla="val 50000" name="adj"/>
            </a:avLst>
          </a:prstGeom>
          <a:solidFill>
            <a:schemeClr val="lt2"/>
          </a:solid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Proxima Nova Extrabold"/>
                <a:ea typeface="Proxima Nova Extrabold"/>
                <a:cs typeface="Proxima Nova Extrabold"/>
                <a:sym typeface="Proxima Nova Extrabold"/>
              </a:rPr>
              <a:t>THE BUILDING</a:t>
            </a:r>
            <a:endParaRPr b="0" i="0" sz="1900" u="none" cap="none" strike="noStrike">
              <a:solidFill>
                <a:srgbClr val="000000"/>
              </a:solidFill>
              <a:latin typeface="Proxima Nova Extrabold"/>
              <a:ea typeface="Proxima Nova Extrabold"/>
              <a:cs typeface="Proxima Nova Extrabold"/>
              <a:sym typeface="Proxima Nova Extrabo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410" name="Shape 410"/>
        <p:cNvGrpSpPr/>
        <p:nvPr/>
      </p:nvGrpSpPr>
      <p:grpSpPr>
        <a:xfrm>
          <a:off x="0" y="0"/>
          <a:ext cx="0" cy="0"/>
          <a:chOff x="0" y="0"/>
          <a:chExt cx="0" cy="0"/>
        </a:xfrm>
      </p:grpSpPr>
      <p:sp>
        <p:nvSpPr>
          <p:cNvPr id="411" name="Google Shape;411;g8caa613c71_0_0"/>
          <p:cNvSpPr txBox="1"/>
          <p:nvPr>
            <p:ph type="title"/>
          </p:nvPr>
        </p:nvSpPr>
        <p:spPr>
          <a:xfrm>
            <a:off x="800325" y="478550"/>
            <a:ext cx="6831000" cy="9720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6000">
                <a:solidFill>
                  <a:srgbClr val="067DA1"/>
                </a:solidFill>
                <a:latin typeface="EB Garamond"/>
                <a:ea typeface="EB Garamond"/>
                <a:cs typeface="EB Garamond"/>
                <a:sym typeface="EB Garamond"/>
              </a:rPr>
              <a:t>What’s The Hook?</a:t>
            </a:r>
            <a:endParaRPr i="1" sz="6000">
              <a:solidFill>
                <a:srgbClr val="067DA1"/>
              </a:solidFill>
              <a:latin typeface="EB Garamond"/>
              <a:ea typeface="EB Garamond"/>
              <a:cs typeface="EB Garamond"/>
              <a:sym typeface="EB Garamond"/>
            </a:endParaRPr>
          </a:p>
        </p:txBody>
      </p:sp>
      <p:pic>
        <p:nvPicPr>
          <p:cNvPr id="412" name="Google Shape;412;g8caa613c71_0_0"/>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413" name="Google Shape;413;g8caa613c71_0_0"/>
          <p:cNvSpPr/>
          <p:nvPr/>
        </p:nvSpPr>
        <p:spPr>
          <a:xfrm>
            <a:off x="711525" y="1660725"/>
            <a:ext cx="5624700" cy="4398000"/>
          </a:xfrm>
          <a:prstGeom prst="roundRect">
            <a:avLst>
              <a:gd fmla="val 16667" name="adj"/>
            </a:avLst>
          </a:prstGeom>
          <a:solidFill>
            <a:srgbClr val="067DA1">
              <a:alpha val="29411"/>
            </a:srgbClr>
          </a:solidFill>
          <a:ln cap="flat" cmpd="sng" w="9525">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200000"/>
              </a:lnSpc>
              <a:spcBef>
                <a:spcPts val="0"/>
              </a:spcBef>
              <a:spcAft>
                <a:spcPts val="0"/>
              </a:spcAft>
              <a:buClr>
                <a:srgbClr val="000000"/>
              </a:buClr>
              <a:buSzPts val="2400"/>
              <a:buFont typeface="Arial"/>
              <a:buNone/>
            </a:pPr>
            <a:r>
              <a:t/>
            </a:r>
            <a:endParaRPr b="1" i="0" sz="2400" u="none" cap="none" strike="noStrike">
              <a:solidFill>
                <a:srgbClr val="33343A"/>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33343A"/>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33343A"/>
              </a:buClr>
              <a:buSzPts val="2400"/>
              <a:buFont typeface="Open Sans"/>
              <a:buChar char="●"/>
            </a:pPr>
            <a:r>
              <a:rPr b="1" i="0" lang="en-US" sz="2400" u="none" cap="none" strike="noStrike">
                <a:solidFill>
                  <a:srgbClr val="33343A"/>
                </a:solidFill>
                <a:latin typeface="Open Sans"/>
                <a:ea typeface="Open Sans"/>
                <a:cs typeface="Open Sans"/>
                <a:sym typeface="Open Sans"/>
              </a:rPr>
              <a:t>What piece of information about the Association can share that will connect with the potential member?</a:t>
            </a:r>
            <a:endParaRPr b="1" i="0" sz="2400" u="none" cap="none" strike="noStrike">
              <a:solidFill>
                <a:srgbClr val="33343A"/>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33343A"/>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33343A"/>
              </a:buClr>
              <a:buSzPts val="2400"/>
              <a:buFont typeface="Open Sans"/>
              <a:buChar char="●"/>
            </a:pPr>
            <a:r>
              <a:rPr b="1" i="0" lang="en-US" sz="2400" u="none" cap="none" strike="noStrike">
                <a:solidFill>
                  <a:srgbClr val="33343A"/>
                </a:solidFill>
                <a:latin typeface="Open Sans"/>
                <a:ea typeface="Open Sans"/>
                <a:cs typeface="Open Sans"/>
                <a:sym typeface="Open Sans"/>
              </a:rPr>
              <a:t>What do you know about the potential member that connects or aligns with the Association’s actions, interests, or values?</a:t>
            </a:r>
            <a:endParaRPr b="1" i="0" sz="2400" u="none" cap="none" strike="noStrike">
              <a:solidFill>
                <a:srgbClr val="33343A"/>
              </a:solidFill>
              <a:latin typeface="Open Sans"/>
              <a:ea typeface="Open Sans"/>
              <a:cs typeface="Open Sans"/>
              <a:sym typeface="Open Sans"/>
            </a:endParaRPr>
          </a:p>
          <a:p>
            <a:pPr indent="0" lvl="0" marL="0" marR="0" rtl="0" algn="l">
              <a:lnSpc>
                <a:spcPct val="200000"/>
              </a:lnSpc>
              <a:spcBef>
                <a:spcPts val="0"/>
              </a:spcBef>
              <a:spcAft>
                <a:spcPts val="0"/>
              </a:spcAft>
              <a:buClr>
                <a:srgbClr val="000000"/>
              </a:buClr>
              <a:buSzPts val="2400"/>
              <a:buFont typeface="Arial"/>
              <a:buNone/>
            </a:pPr>
            <a:r>
              <a:t/>
            </a:r>
            <a:endParaRPr b="1" i="0" sz="2400" u="none" cap="none" strike="noStrike">
              <a:solidFill>
                <a:srgbClr val="33343A"/>
              </a:solidFill>
              <a:latin typeface="Open Sans"/>
              <a:ea typeface="Open Sans"/>
              <a:cs typeface="Open Sans"/>
              <a:sym typeface="Open Sans"/>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33343A"/>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3343A"/>
              </a:solidFill>
              <a:latin typeface="Arial"/>
              <a:ea typeface="Arial"/>
              <a:cs typeface="Arial"/>
              <a:sym typeface="Arial"/>
            </a:endParaRPr>
          </a:p>
        </p:txBody>
      </p:sp>
      <p:pic>
        <p:nvPicPr>
          <p:cNvPr id="414" name="Google Shape;414;g8caa613c71_0_0"/>
          <p:cNvPicPr preferRelativeResize="0"/>
          <p:nvPr/>
        </p:nvPicPr>
        <p:blipFill rotWithShape="1">
          <a:blip r:embed="rId4">
            <a:alphaModFix/>
          </a:blip>
          <a:srcRect b="0" l="0" r="0" t="0"/>
          <a:stretch/>
        </p:blipFill>
        <p:spPr>
          <a:xfrm>
            <a:off x="6587300" y="2227850"/>
            <a:ext cx="5550976" cy="285478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418" name="Shape 418"/>
        <p:cNvGrpSpPr/>
        <p:nvPr/>
      </p:nvGrpSpPr>
      <p:grpSpPr>
        <a:xfrm>
          <a:off x="0" y="0"/>
          <a:ext cx="0" cy="0"/>
          <a:chOff x="0" y="0"/>
          <a:chExt cx="0" cy="0"/>
        </a:xfrm>
      </p:grpSpPr>
      <p:pic>
        <p:nvPicPr>
          <p:cNvPr id="419" name="Google Shape;419;g8f427d60af_3_29"/>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420" name="Google Shape;420;g8f427d60af_3_29"/>
          <p:cNvSpPr/>
          <p:nvPr/>
        </p:nvSpPr>
        <p:spPr>
          <a:xfrm>
            <a:off x="3984306" y="1926199"/>
            <a:ext cx="4277100" cy="3817200"/>
          </a:xfrm>
          <a:prstGeom prst="ellipse">
            <a:avLst/>
          </a:prstGeom>
          <a:solidFill>
            <a:srgbClr val="067DA1">
              <a:alpha val="28627"/>
            </a:srgbClr>
          </a:solidFill>
          <a:ln cap="flat" cmpd="sng" w="2286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1" name="Google Shape;421;g8f427d60af_3_29"/>
          <p:cNvSpPr/>
          <p:nvPr/>
        </p:nvSpPr>
        <p:spPr>
          <a:xfrm rot="4958753">
            <a:off x="5234174" y="1586410"/>
            <a:ext cx="632805" cy="717550"/>
          </a:xfrm>
          <a:prstGeom prst="triangle">
            <a:avLst>
              <a:gd fmla="val 50000" name="adj"/>
            </a:avLst>
          </a:prstGeom>
          <a:solidFill>
            <a:srgbClr val="BA192C"/>
          </a:solidFill>
          <a:ln cap="flat" cmpd="sng" w="228600">
            <a:solidFill>
              <a:srgbClr val="BA192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2" name="Google Shape;422;g8f427d60af_3_29"/>
          <p:cNvSpPr/>
          <p:nvPr/>
        </p:nvSpPr>
        <p:spPr>
          <a:xfrm>
            <a:off x="6016725" y="1401899"/>
            <a:ext cx="1065300" cy="9198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Proxima Nova"/>
                <a:ea typeface="Proxima Nova"/>
                <a:cs typeface="Proxima Nova"/>
                <a:sym typeface="Proxima Nova"/>
              </a:rPr>
              <a:t>START HERE</a:t>
            </a:r>
            <a:endParaRPr b="1" i="0" sz="1400" u="none" cap="none" strike="noStrike">
              <a:solidFill>
                <a:schemeClr val="lt1"/>
              </a:solidFill>
              <a:latin typeface="Proxima Nova"/>
              <a:ea typeface="Proxima Nova"/>
              <a:cs typeface="Proxima Nova"/>
              <a:sym typeface="Proxima Nova"/>
            </a:endParaRPr>
          </a:p>
        </p:txBody>
      </p:sp>
      <p:sp>
        <p:nvSpPr>
          <p:cNvPr id="423" name="Google Shape;423;g8f427d60af_3_29"/>
          <p:cNvSpPr/>
          <p:nvPr/>
        </p:nvSpPr>
        <p:spPr>
          <a:xfrm>
            <a:off x="545825" y="390225"/>
            <a:ext cx="3669000" cy="2110500"/>
          </a:xfrm>
          <a:prstGeom prst="wedgeRoundRectCallout">
            <a:avLst>
              <a:gd fmla="val 71241" name="adj1"/>
              <a:gd fmla="val 1925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Make the “ask.”</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am hoping that after our conversation today that you consider joining the Association.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would like to send you membership information.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Would you be interested in membership? Can I send you an application?</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4" name="Google Shape;424;g8f427d60af_3_29"/>
          <p:cNvSpPr/>
          <p:nvPr/>
        </p:nvSpPr>
        <p:spPr>
          <a:xfrm>
            <a:off x="97550" y="4702075"/>
            <a:ext cx="4002300" cy="2061000"/>
          </a:xfrm>
          <a:prstGeom prst="wedgeRoundRectCallout">
            <a:avLst>
              <a:gd fmla="val 80106" name="adj1"/>
              <a:gd fmla="val 11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what you know.</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In the past year the Association has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a:t>
            </a:r>
            <a:r>
              <a:rPr b="0" i="1" lang="en-US" sz="1400" u="none" cap="none" strike="noStrike">
                <a:solidFill>
                  <a:srgbClr val="000000"/>
                </a:solidFill>
                <a:latin typeface="Proxima Nova Semibold"/>
                <a:ea typeface="Proxima Nova Semibold"/>
                <a:cs typeface="Proxima Nova Semibold"/>
                <a:sym typeface="Proxima Nova Semibold"/>
              </a:rPr>
              <a:t>Jim</a:t>
            </a:r>
            <a:r>
              <a:rPr b="0" i="0" lang="en-US" sz="1400" u="none" cap="none" strike="noStrike">
                <a:solidFill>
                  <a:srgbClr val="000000"/>
                </a:solidFill>
                <a:latin typeface="Proxima Nova Semibold"/>
                <a:ea typeface="Proxima Nova Semibold"/>
                <a:cs typeface="Proxima Nova Semibold"/>
                <a:sym typeface="Proxima Nova Semibold"/>
              </a:rPr>
              <a:t>” from you building is a member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chemeClr val="dk1"/>
                </a:solidFill>
                <a:latin typeface="Proxima Nova Semibold"/>
                <a:ea typeface="Proxima Nova Semibold"/>
                <a:cs typeface="Proxima Nova Semibold"/>
                <a:sym typeface="Proxima Nova Semibold"/>
              </a:rPr>
              <a:t>We are a strong group that advocates for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The building you work in has a strong record of involvement and high membership numbers .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425" name="Google Shape;425;g8f427d60af_3_29"/>
          <p:cNvSpPr/>
          <p:nvPr/>
        </p:nvSpPr>
        <p:spPr>
          <a:xfrm>
            <a:off x="8686000" y="4145875"/>
            <a:ext cx="3249000" cy="2324400"/>
          </a:xfrm>
          <a:prstGeom prst="wedgeRoundRectCallout">
            <a:avLst>
              <a:gd fmla="val -62871" name="adj1"/>
              <a:gd fmla="val -3509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your “why.”  </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became involved when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value the Association because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It is important to me that our Union is strong because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426" name="Google Shape;426;g8f427d60af_3_29"/>
          <p:cNvSpPr/>
          <p:nvPr/>
        </p:nvSpPr>
        <p:spPr>
          <a:xfrm>
            <a:off x="8312350" y="1154250"/>
            <a:ext cx="3669000" cy="1704000"/>
          </a:xfrm>
          <a:prstGeom prst="wedgeRoundRectCallout">
            <a:avLst>
              <a:gd fmla="val -83778" name="adj1"/>
              <a:gd fmla="val 14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Begin with “ask” in mind.</a:t>
            </a:r>
            <a:endParaRPr b="1" i="0" sz="1400" u="none" cap="none" strike="noStrike">
              <a:solidFill>
                <a:srgbClr val="000000"/>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I’m contacting you today to talk about the Association. I’d like to share some things exciting things with you about the Association.</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427" name="Google Shape;427;g8f427d60af_3_29"/>
          <p:cNvSpPr/>
          <p:nvPr/>
        </p:nvSpPr>
        <p:spPr>
          <a:xfrm>
            <a:off x="145575" y="2969100"/>
            <a:ext cx="3321600" cy="919800"/>
          </a:xfrm>
          <a:prstGeom prst="wedgeRoundRectCallout">
            <a:avLst>
              <a:gd fmla="val 62879" name="adj1"/>
              <a:gd fmla="val -1299" name="adj2"/>
              <a:gd fmla="val 0" name="adj3"/>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Do you have </a:t>
            </a:r>
            <a:r>
              <a:rPr b="1" i="0" lang="en-US" sz="1400" u="none" cap="none" strike="noStrike">
                <a:solidFill>
                  <a:srgbClr val="000000"/>
                </a:solidFill>
                <a:latin typeface="Proxima Nova"/>
                <a:ea typeface="Proxima Nova"/>
                <a:cs typeface="Proxima Nova"/>
                <a:sym typeface="Proxima Nova"/>
              </a:rPr>
              <a:t>any questions</a:t>
            </a:r>
            <a:r>
              <a:rPr b="0" i="0" lang="en-US" sz="1400" u="none" cap="none" strike="noStrike">
                <a:solidFill>
                  <a:srgbClr val="000000"/>
                </a:solidFill>
                <a:latin typeface="Proxima Nova Semibold"/>
                <a:ea typeface="Proxima Nova Semibold"/>
                <a:cs typeface="Proxima Nova Semibold"/>
                <a:sym typeface="Proxima Nova Semibold"/>
              </a:rPr>
              <a:t> for me about the Association? </a:t>
            </a:r>
            <a:r>
              <a:rPr b="0" i="1" lang="en-US" sz="1400" u="none" cap="none" strike="noStrike">
                <a:solidFill>
                  <a:srgbClr val="000000"/>
                </a:solidFill>
                <a:latin typeface="Proxima Nova"/>
                <a:ea typeface="Proxima Nova"/>
                <a:cs typeface="Proxima Nova"/>
                <a:sym typeface="Proxima Nova"/>
              </a:rPr>
              <a:t>(This is where you might hear objections.)</a:t>
            </a:r>
            <a:endParaRPr b="0" i="1" sz="1400" u="none" cap="none" strike="noStrike">
              <a:solidFill>
                <a:srgbClr val="000000"/>
              </a:solidFill>
              <a:latin typeface="Proxima Nova"/>
              <a:ea typeface="Proxima Nova"/>
              <a:cs typeface="Proxima Nova"/>
              <a:sym typeface="Proxima Nova"/>
            </a:endParaRPr>
          </a:p>
        </p:txBody>
      </p:sp>
      <p:sp>
        <p:nvSpPr>
          <p:cNvPr id="428" name="Google Shape;428;g8f427d60af_3_29"/>
          <p:cNvSpPr txBox="1"/>
          <p:nvPr/>
        </p:nvSpPr>
        <p:spPr>
          <a:xfrm>
            <a:off x="4467675" y="2676300"/>
            <a:ext cx="3477300" cy="2246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EB Garamond"/>
                <a:ea typeface="EB Garamond"/>
                <a:cs typeface="EB Garamond"/>
                <a:sym typeface="EB Garamond"/>
              </a:rPr>
              <a:t>HAVING THE CONVERSATION</a:t>
            </a:r>
            <a:endParaRPr b="0" i="0" sz="3100" u="none" cap="none" strike="noStrike">
              <a:solidFill>
                <a:srgbClr val="000000"/>
              </a:solidFill>
              <a:latin typeface="EB Garamond"/>
              <a:ea typeface="EB Garamond"/>
              <a:cs typeface="EB Garamond"/>
              <a:sym typeface="EB Garamond"/>
            </a:endParaRPr>
          </a:p>
        </p:txBody>
      </p:sp>
      <p:sp>
        <p:nvSpPr>
          <p:cNvPr id="429" name="Google Shape;429;g8f427d60af_3_29"/>
          <p:cNvSpPr txBox="1"/>
          <p:nvPr/>
        </p:nvSpPr>
        <p:spPr>
          <a:xfrm rot="-699495">
            <a:off x="5101718" y="1632332"/>
            <a:ext cx="764573" cy="5369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Proxima Nova"/>
                <a:ea typeface="Proxima Nova"/>
                <a:cs typeface="Proxima Nova"/>
                <a:sym typeface="Proxima Nova"/>
              </a:rPr>
              <a:t>JOIN NOW</a:t>
            </a:r>
            <a:endParaRPr b="1" i="0" sz="1400" u="none" cap="none" strike="noStrike">
              <a:solidFill>
                <a:srgbClr val="FFFFFF"/>
              </a:solidFill>
              <a:latin typeface="Proxima Nova"/>
              <a:ea typeface="Proxima Nova"/>
              <a:cs typeface="Proxima Nova"/>
              <a:sym typeface="Proxima Nova"/>
            </a:endParaRPr>
          </a:p>
        </p:txBody>
      </p:sp>
      <p:sp>
        <p:nvSpPr>
          <p:cNvPr id="430" name="Google Shape;430;g8f427d60af_3_29"/>
          <p:cNvSpPr/>
          <p:nvPr/>
        </p:nvSpPr>
        <p:spPr>
          <a:xfrm>
            <a:off x="5344002" y="155325"/>
            <a:ext cx="2917404" cy="1154196"/>
          </a:xfrm>
          <a:prstGeom prst="cloud">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Proxima Nova"/>
                <a:ea typeface="Proxima Nova"/>
                <a:cs typeface="Proxima Nova"/>
                <a:sym typeface="Proxima Nova"/>
              </a:rPr>
              <a:t>Association &amp; Individual Homework</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1" name="Google Shape;431;g8f427d60af_3_29"/>
          <p:cNvSpPr/>
          <p:nvPr/>
        </p:nvSpPr>
        <p:spPr>
          <a:xfrm flipH="1">
            <a:off x="6654900" y="1099200"/>
            <a:ext cx="191160" cy="370386"/>
          </a:xfrm>
          <a:prstGeom prst="lightningBol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435" name="Shape 435"/>
        <p:cNvGrpSpPr/>
        <p:nvPr/>
      </p:nvGrpSpPr>
      <p:grpSpPr>
        <a:xfrm>
          <a:off x="0" y="0"/>
          <a:ext cx="0" cy="0"/>
          <a:chOff x="0" y="0"/>
          <a:chExt cx="0" cy="0"/>
        </a:xfrm>
      </p:grpSpPr>
      <p:sp>
        <p:nvSpPr>
          <p:cNvPr id="436" name="Google Shape;436;g8f2700f2a2_0_4"/>
          <p:cNvSpPr txBox="1"/>
          <p:nvPr>
            <p:ph type="title"/>
          </p:nvPr>
        </p:nvSpPr>
        <p:spPr>
          <a:xfrm>
            <a:off x="838200" y="6160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4800">
                <a:solidFill>
                  <a:srgbClr val="067DA1"/>
                </a:solidFill>
                <a:latin typeface="EB Garamond"/>
                <a:ea typeface="EB Garamond"/>
                <a:cs typeface="EB Garamond"/>
                <a:sym typeface="EB Garamond"/>
              </a:rPr>
              <a:t>How to Respond to Common Objections</a:t>
            </a:r>
            <a:endParaRPr sz="4800">
              <a:solidFill>
                <a:srgbClr val="067DA1"/>
              </a:solidFill>
              <a:latin typeface="EB Garamond"/>
              <a:ea typeface="EB Garamond"/>
              <a:cs typeface="EB Garamond"/>
              <a:sym typeface="EB Garamond"/>
            </a:endParaRPr>
          </a:p>
        </p:txBody>
      </p:sp>
      <p:sp>
        <p:nvSpPr>
          <p:cNvPr id="437" name="Google Shape;437;g8f2700f2a2_0_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431800" lvl="0" marL="457200" rtl="0" algn="l">
              <a:lnSpc>
                <a:spcPct val="115000"/>
              </a:lnSpc>
              <a:spcBef>
                <a:spcPts val="0"/>
              </a:spcBef>
              <a:spcAft>
                <a:spcPts val="0"/>
              </a:spcAft>
              <a:buClr>
                <a:srgbClr val="BA192C"/>
              </a:buClr>
              <a:buSzPts val="3200"/>
              <a:buFont typeface="Proxima Nova Semibold"/>
              <a:buChar char="✔"/>
            </a:pPr>
            <a:r>
              <a:rPr lang="en-US" sz="3200">
                <a:latin typeface="Proxima Nova Semibold"/>
                <a:ea typeface="Proxima Nova Semibold"/>
                <a:cs typeface="Proxima Nova Semibold"/>
                <a:sym typeface="Proxima Nova Semibold"/>
              </a:rPr>
              <a:t>Dues are too expensive</a:t>
            </a:r>
            <a:endParaRPr sz="3200">
              <a:latin typeface="Proxima Nova Semibold"/>
              <a:ea typeface="Proxima Nova Semibold"/>
              <a:cs typeface="Proxima Nova Semibold"/>
              <a:sym typeface="Proxima Nova Semibold"/>
            </a:endParaRPr>
          </a:p>
          <a:p>
            <a:pPr indent="-431800" lvl="0" marL="457200" rtl="0" algn="l">
              <a:lnSpc>
                <a:spcPct val="115000"/>
              </a:lnSpc>
              <a:spcBef>
                <a:spcPts val="0"/>
              </a:spcBef>
              <a:spcAft>
                <a:spcPts val="0"/>
              </a:spcAft>
              <a:buClr>
                <a:srgbClr val="BA192C"/>
              </a:buClr>
              <a:buSzPts val="3200"/>
              <a:buFont typeface="Proxima Nova Semibold"/>
              <a:buChar char="✔"/>
            </a:pPr>
            <a:r>
              <a:rPr lang="en-US" sz="3200">
                <a:latin typeface="Proxima Nova Semibold"/>
                <a:ea typeface="Proxima Nova Semibold"/>
                <a:cs typeface="Proxima Nova Semibold"/>
                <a:sym typeface="Proxima Nova Semibold"/>
              </a:rPr>
              <a:t>What do I get that non-members don’t?</a:t>
            </a:r>
            <a:endParaRPr sz="3200">
              <a:latin typeface="Proxima Nova Semibold"/>
              <a:ea typeface="Proxima Nova Semibold"/>
              <a:cs typeface="Proxima Nova Semibold"/>
              <a:sym typeface="Proxima Nova Semibold"/>
            </a:endParaRPr>
          </a:p>
          <a:p>
            <a:pPr indent="-431800" lvl="0" marL="457200" rtl="0" algn="l">
              <a:lnSpc>
                <a:spcPct val="115000"/>
              </a:lnSpc>
              <a:spcBef>
                <a:spcPts val="0"/>
              </a:spcBef>
              <a:spcAft>
                <a:spcPts val="0"/>
              </a:spcAft>
              <a:buClr>
                <a:srgbClr val="BA192C"/>
              </a:buClr>
              <a:buSzPts val="3200"/>
              <a:buFont typeface="Proxima Nova Semibold"/>
              <a:buChar char="✔"/>
            </a:pPr>
            <a:r>
              <a:rPr lang="en-US" sz="3200">
                <a:latin typeface="Proxima Nova Semibold"/>
                <a:ea typeface="Proxima Nova Semibold"/>
                <a:cs typeface="Proxima Nova Semibold"/>
                <a:sym typeface="Proxima Nova Semibold"/>
              </a:rPr>
              <a:t>Philosophical opposition to unions</a:t>
            </a:r>
            <a:endParaRPr sz="3200">
              <a:latin typeface="Proxima Nova Semibold"/>
              <a:ea typeface="Proxima Nova Semibold"/>
              <a:cs typeface="Proxima Nova Semibold"/>
              <a:sym typeface="Proxima Nova Semibold"/>
            </a:endParaRPr>
          </a:p>
          <a:p>
            <a:pPr indent="-431800" lvl="0" marL="457200" rtl="0" algn="l">
              <a:lnSpc>
                <a:spcPct val="115000"/>
              </a:lnSpc>
              <a:spcBef>
                <a:spcPts val="0"/>
              </a:spcBef>
              <a:spcAft>
                <a:spcPts val="0"/>
              </a:spcAft>
              <a:buClr>
                <a:srgbClr val="BA192C"/>
              </a:buClr>
              <a:buSzPts val="3200"/>
              <a:buFont typeface="Proxima Nova Semibold"/>
              <a:buChar char="✔"/>
            </a:pPr>
            <a:r>
              <a:rPr lang="en-US" sz="3200">
                <a:latin typeface="Proxima Nova Semibold"/>
                <a:ea typeface="Proxima Nova Semibold"/>
                <a:cs typeface="Proxima Nova Semibold"/>
                <a:sym typeface="Proxima Nova Semibold"/>
              </a:rPr>
              <a:t>Don’t support political positions taken by union</a:t>
            </a:r>
            <a:endParaRPr sz="3200">
              <a:latin typeface="Proxima Nova Semibold"/>
              <a:ea typeface="Proxima Nova Semibold"/>
              <a:cs typeface="Proxima Nova Semibold"/>
              <a:sym typeface="Proxima Nova Semibold"/>
            </a:endParaRPr>
          </a:p>
          <a:p>
            <a:pPr indent="-431800" lvl="0" marL="457200" rtl="0" algn="l">
              <a:lnSpc>
                <a:spcPct val="115000"/>
              </a:lnSpc>
              <a:spcBef>
                <a:spcPts val="0"/>
              </a:spcBef>
              <a:spcAft>
                <a:spcPts val="0"/>
              </a:spcAft>
              <a:buClr>
                <a:srgbClr val="BA192C"/>
              </a:buClr>
              <a:buSzPts val="3200"/>
              <a:buFont typeface="Proxima Nova Semibold"/>
              <a:buChar char="✔"/>
            </a:pPr>
            <a:r>
              <a:rPr lang="en-US" sz="3200">
                <a:latin typeface="Proxima Nova Semibold"/>
                <a:ea typeface="Proxima Nova Semibold"/>
                <a:cs typeface="Proxima Nova Semibold"/>
                <a:sym typeface="Proxima Nova Semibold"/>
              </a:rPr>
              <a:t>Dislike leadership</a:t>
            </a:r>
            <a:endParaRPr sz="3200">
              <a:latin typeface="Proxima Nova Semibold"/>
              <a:ea typeface="Proxima Nova Semibold"/>
              <a:cs typeface="Proxima Nova Semibold"/>
              <a:sym typeface="Proxima Nova Semibold"/>
            </a:endParaRPr>
          </a:p>
          <a:p>
            <a:pPr indent="-431800" lvl="0" marL="457200" rtl="0" algn="l">
              <a:lnSpc>
                <a:spcPct val="115000"/>
              </a:lnSpc>
              <a:spcBef>
                <a:spcPts val="0"/>
              </a:spcBef>
              <a:spcAft>
                <a:spcPts val="0"/>
              </a:spcAft>
              <a:buClr>
                <a:srgbClr val="BA192C"/>
              </a:buClr>
              <a:buSzPts val="3200"/>
              <a:buFont typeface="Proxima Nova Semibold"/>
              <a:buChar char="✔"/>
            </a:pPr>
            <a:r>
              <a:rPr lang="en-US" sz="3200">
                <a:latin typeface="Proxima Nova Semibold"/>
                <a:ea typeface="Proxima Nova Semibold"/>
                <a:cs typeface="Proxima Nova Semibold"/>
                <a:sym typeface="Proxima Nova Semibold"/>
              </a:rPr>
              <a:t>Union only get troublemakers out of trouble</a:t>
            </a:r>
            <a:endParaRPr sz="4500">
              <a:solidFill>
                <a:schemeClr val="lt1"/>
              </a:solidFill>
              <a:latin typeface="Proxima Nova Semibold"/>
              <a:ea typeface="Proxima Nova Semibold"/>
              <a:cs typeface="Proxima Nova Semibold"/>
              <a:sym typeface="Proxima Nova Semibold"/>
            </a:endParaRPr>
          </a:p>
        </p:txBody>
      </p:sp>
      <p:pic>
        <p:nvPicPr>
          <p:cNvPr id="438" name="Google Shape;438;g8f2700f2a2_0_4"/>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442" name="Shape 442"/>
        <p:cNvGrpSpPr/>
        <p:nvPr/>
      </p:nvGrpSpPr>
      <p:grpSpPr>
        <a:xfrm>
          <a:off x="0" y="0"/>
          <a:ext cx="0" cy="0"/>
          <a:chOff x="0" y="0"/>
          <a:chExt cx="0" cy="0"/>
        </a:xfrm>
      </p:grpSpPr>
      <p:pic>
        <p:nvPicPr>
          <p:cNvPr id="443" name="Google Shape;443;g8f427d60af_3_115"/>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444" name="Google Shape;444;g8f427d60af_3_115"/>
          <p:cNvSpPr/>
          <p:nvPr/>
        </p:nvSpPr>
        <p:spPr>
          <a:xfrm>
            <a:off x="3984306" y="1926199"/>
            <a:ext cx="4277100" cy="3817200"/>
          </a:xfrm>
          <a:prstGeom prst="ellipse">
            <a:avLst/>
          </a:prstGeom>
          <a:solidFill>
            <a:srgbClr val="067DA1">
              <a:alpha val="28627"/>
            </a:srgbClr>
          </a:solidFill>
          <a:ln cap="flat" cmpd="sng" w="2286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g8f427d60af_3_115"/>
          <p:cNvSpPr/>
          <p:nvPr/>
        </p:nvSpPr>
        <p:spPr>
          <a:xfrm rot="4958753">
            <a:off x="5234174" y="1586410"/>
            <a:ext cx="632805" cy="717550"/>
          </a:xfrm>
          <a:prstGeom prst="triangle">
            <a:avLst>
              <a:gd fmla="val 50000" name="adj"/>
            </a:avLst>
          </a:prstGeom>
          <a:solidFill>
            <a:srgbClr val="BA192C"/>
          </a:solidFill>
          <a:ln cap="flat" cmpd="sng" w="228600">
            <a:solidFill>
              <a:srgbClr val="BA192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g8f427d60af_3_115"/>
          <p:cNvSpPr/>
          <p:nvPr/>
        </p:nvSpPr>
        <p:spPr>
          <a:xfrm>
            <a:off x="6016725" y="1401899"/>
            <a:ext cx="1065300" cy="9198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Proxima Nova"/>
                <a:ea typeface="Proxima Nova"/>
                <a:cs typeface="Proxima Nova"/>
                <a:sym typeface="Proxima Nova"/>
              </a:rPr>
              <a:t>START HERE</a:t>
            </a:r>
            <a:endParaRPr b="1" i="0" sz="1400" u="none" cap="none" strike="noStrike">
              <a:solidFill>
                <a:schemeClr val="lt1"/>
              </a:solidFill>
              <a:latin typeface="Proxima Nova"/>
              <a:ea typeface="Proxima Nova"/>
              <a:cs typeface="Proxima Nova"/>
              <a:sym typeface="Proxima Nova"/>
            </a:endParaRPr>
          </a:p>
        </p:txBody>
      </p:sp>
      <p:sp>
        <p:nvSpPr>
          <p:cNvPr id="447" name="Google Shape;447;g8f427d60af_3_115"/>
          <p:cNvSpPr/>
          <p:nvPr/>
        </p:nvSpPr>
        <p:spPr>
          <a:xfrm>
            <a:off x="545825" y="390225"/>
            <a:ext cx="3669000" cy="2110500"/>
          </a:xfrm>
          <a:prstGeom prst="wedgeRoundRectCallout">
            <a:avLst>
              <a:gd fmla="val 71241" name="adj1"/>
              <a:gd fmla="val 19257" name="adj2"/>
              <a:gd fmla="val 0" name="adj3"/>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Make the “ask.”</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am hoping that after our conversation today that you consider joining the Association.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would like to send you membership information.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Would you be interested in membership? Can I send you an application?</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8" name="Google Shape;448;g8f427d60af_3_115"/>
          <p:cNvSpPr/>
          <p:nvPr/>
        </p:nvSpPr>
        <p:spPr>
          <a:xfrm>
            <a:off x="97550" y="4702075"/>
            <a:ext cx="4002300" cy="2061000"/>
          </a:xfrm>
          <a:prstGeom prst="wedgeRoundRectCallout">
            <a:avLst>
              <a:gd fmla="val 80106" name="adj1"/>
              <a:gd fmla="val 11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what you know.</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In the past year the Association has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a:t>
            </a:r>
            <a:r>
              <a:rPr b="0" i="1" lang="en-US" sz="1400" u="none" cap="none" strike="noStrike">
                <a:solidFill>
                  <a:srgbClr val="000000"/>
                </a:solidFill>
                <a:latin typeface="Proxima Nova Semibold"/>
                <a:ea typeface="Proxima Nova Semibold"/>
                <a:cs typeface="Proxima Nova Semibold"/>
                <a:sym typeface="Proxima Nova Semibold"/>
              </a:rPr>
              <a:t>Jim</a:t>
            </a:r>
            <a:r>
              <a:rPr b="0" i="0" lang="en-US" sz="1400" u="none" cap="none" strike="noStrike">
                <a:solidFill>
                  <a:srgbClr val="000000"/>
                </a:solidFill>
                <a:latin typeface="Proxima Nova Semibold"/>
                <a:ea typeface="Proxima Nova Semibold"/>
                <a:cs typeface="Proxima Nova Semibold"/>
                <a:sym typeface="Proxima Nova Semibold"/>
              </a:rPr>
              <a:t>” from you building is a member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chemeClr val="dk1"/>
                </a:solidFill>
                <a:latin typeface="Proxima Nova Semibold"/>
                <a:ea typeface="Proxima Nova Semibold"/>
                <a:cs typeface="Proxima Nova Semibold"/>
                <a:sym typeface="Proxima Nova Semibold"/>
              </a:rPr>
              <a:t>We are a strong group that advocates for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The building you work in has a strong record of involvement and high membership numbers .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449" name="Google Shape;449;g8f427d60af_3_115"/>
          <p:cNvSpPr/>
          <p:nvPr/>
        </p:nvSpPr>
        <p:spPr>
          <a:xfrm>
            <a:off x="8686000" y="4145875"/>
            <a:ext cx="3249000" cy="2324400"/>
          </a:xfrm>
          <a:prstGeom prst="wedgeRoundRectCallout">
            <a:avLst>
              <a:gd fmla="val -62871" name="adj1"/>
              <a:gd fmla="val -3509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your “why.”  </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became involved when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value the Association because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It is important to me that our Union is strong because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450" name="Google Shape;450;g8f427d60af_3_115"/>
          <p:cNvSpPr/>
          <p:nvPr/>
        </p:nvSpPr>
        <p:spPr>
          <a:xfrm>
            <a:off x="8312350" y="1154250"/>
            <a:ext cx="3669000" cy="1704000"/>
          </a:xfrm>
          <a:prstGeom prst="wedgeRoundRectCallout">
            <a:avLst>
              <a:gd fmla="val -83778" name="adj1"/>
              <a:gd fmla="val 14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Begin with “ask” in mind.</a:t>
            </a:r>
            <a:endParaRPr b="1" i="0" sz="1400" u="none" cap="none" strike="noStrike">
              <a:solidFill>
                <a:srgbClr val="000000"/>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I’m contacting you today to talk about the Association. I’d like to share some things exciting things with you about the Association.</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451" name="Google Shape;451;g8f427d60af_3_115"/>
          <p:cNvSpPr/>
          <p:nvPr/>
        </p:nvSpPr>
        <p:spPr>
          <a:xfrm>
            <a:off x="145575" y="2969100"/>
            <a:ext cx="3321600" cy="919800"/>
          </a:xfrm>
          <a:prstGeom prst="wedgeRoundRectCallout">
            <a:avLst>
              <a:gd fmla="val 62879" name="adj1"/>
              <a:gd fmla="val -12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Do you have </a:t>
            </a:r>
            <a:r>
              <a:rPr b="1" i="0" lang="en-US" sz="1400" u="none" cap="none" strike="noStrike">
                <a:solidFill>
                  <a:srgbClr val="000000"/>
                </a:solidFill>
                <a:latin typeface="Proxima Nova"/>
                <a:ea typeface="Proxima Nova"/>
                <a:cs typeface="Proxima Nova"/>
                <a:sym typeface="Proxima Nova"/>
              </a:rPr>
              <a:t>any questions</a:t>
            </a:r>
            <a:r>
              <a:rPr b="0" i="0" lang="en-US" sz="1400" u="none" cap="none" strike="noStrike">
                <a:solidFill>
                  <a:srgbClr val="000000"/>
                </a:solidFill>
                <a:latin typeface="Proxima Nova Semibold"/>
                <a:ea typeface="Proxima Nova Semibold"/>
                <a:cs typeface="Proxima Nova Semibold"/>
                <a:sym typeface="Proxima Nova Semibold"/>
              </a:rPr>
              <a:t> for me about the Association? </a:t>
            </a:r>
            <a:r>
              <a:rPr b="0" i="1" lang="en-US" sz="1400" u="none" cap="none" strike="noStrike">
                <a:solidFill>
                  <a:srgbClr val="000000"/>
                </a:solidFill>
                <a:latin typeface="Proxima Nova"/>
                <a:ea typeface="Proxima Nova"/>
                <a:cs typeface="Proxima Nova"/>
                <a:sym typeface="Proxima Nova"/>
              </a:rPr>
              <a:t>(This is where you might hear objections.)</a:t>
            </a:r>
            <a:endParaRPr b="0" i="1" sz="1400" u="none" cap="none" strike="noStrike">
              <a:solidFill>
                <a:srgbClr val="000000"/>
              </a:solidFill>
              <a:latin typeface="Proxima Nova"/>
              <a:ea typeface="Proxima Nova"/>
              <a:cs typeface="Proxima Nova"/>
              <a:sym typeface="Proxima Nova"/>
            </a:endParaRPr>
          </a:p>
        </p:txBody>
      </p:sp>
      <p:sp>
        <p:nvSpPr>
          <p:cNvPr id="452" name="Google Shape;452;g8f427d60af_3_115"/>
          <p:cNvSpPr txBox="1"/>
          <p:nvPr/>
        </p:nvSpPr>
        <p:spPr>
          <a:xfrm>
            <a:off x="4467675" y="2676300"/>
            <a:ext cx="3477300" cy="2246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EB Garamond"/>
                <a:ea typeface="EB Garamond"/>
                <a:cs typeface="EB Garamond"/>
                <a:sym typeface="EB Garamond"/>
              </a:rPr>
              <a:t>HAVING THE CONVERSATION</a:t>
            </a:r>
            <a:endParaRPr b="0" i="0" sz="3100" u="none" cap="none" strike="noStrike">
              <a:solidFill>
                <a:srgbClr val="000000"/>
              </a:solidFill>
              <a:latin typeface="EB Garamond"/>
              <a:ea typeface="EB Garamond"/>
              <a:cs typeface="EB Garamond"/>
              <a:sym typeface="EB Garamond"/>
            </a:endParaRPr>
          </a:p>
        </p:txBody>
      </p:sp>
      <p:sp>
        <p:nvSpPr>
          <p:cNvPr id="453" name="Google Shape;453;g8f427d60af_3_115"/>
          <p:cNvSpPr txBox="1"/>
          <p:nvPr/>
        </p:nvSpPr>
        <p:spPr>
          <a:xfrm rot="-699495">
            <a:off x="5101718" y="1632332"/>
            <a:ext cx="764573" cy="5369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Proxima Nova"/>
                <a:ea typeface="Proxima Nova"/>
                <a:cs typeface="Proxima Nova"/>
                <a:sym typeface="Proxima Nova"/>
              </a:rPr>
              <a:t>JOIN NOW</a:t>
            </a:r>
            <a:endParaRPr b="1" i="0" sz="1400" u="none" cap="none" strike="noStrike">
              <a:solidFill>
                <a:srgbClr val="FFFFFF"/>
              </a:solidFill>
              <a:latin typeface="Proxima Nova"/>
              <a:ea typeface="Proxima Nova"/>
              <a:cs typeface="Proxima Nova"/>
              <a:sym typeface="Proxima Nova"/>
            </a:endParaRPr>
          </a:p>
        </p:txBody>
      </p:sp>
      <p:sp>
        <p:nvSpPr>
          <p:cNvPr id="454" name="Google Shape;454;g8f427d60af_3_115"/>
          <p:cNvSpPr/>
          <p:nvPr/>
        </p:nvSpPr>
        <p:spPr>
          <a:xfrm>
            <a:off x="5344002" y="155325"/>
            <a:ext cx="2917404" cy="1154196"/>
          </a:xfrm>
          <a:prstGeom prst="cloud">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Proxima Nova"/>
                <a:ea typeface="Proxima Nova"/>
                <a:cs typeface="Proxima Nova"/>
                <a:sym typeface="Proxima Nova"/>
              </a:rPr>
              <a:t>Association &amp; Individual Homework</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g8f427d60af_3_115"/>
          <p:cNvSpPr/>
          <p:nvPr/>
        </p:nvSpPr>
        <p:spPr>
          <a:xfrm flipH="1">
            <a:off x="6654900" y="1099200"/>
            <a:ext cx="191160" cy="370386"/>
          </a:xfrm>
          <a:prstGeom prst="lightningBol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192C"/>
        </a:solidFill>
      </p:bgPr>
    </p:bg>
    <p:spTree>
      <p:nvGrpSpPr>
        <p:cNvPr id="459" name="Shape 459"/>
        <p:cNvGrpSpPr/>
        <p:nvPr/>
      </p:nvGrpSpPr>
      <p:grpSpPr>
        <a:xfrm>
          <a:off x="0" y="0"/>
          <a:ext cx="0" cy="0"/>
          <a:chOff x="0" y="0"/>
          <a:chExt cx="0" cy="0"/>
        </a:xfrm>
      </p:grpSpPr>
      <p:sp>
        <p:nvSpPr>
          <p:cNvPr id="460" name="Google Shape;460;g6373e390b6_0_18"/>
          <p:cNvSpPr txBox="1"/>
          <p:nvPr>
            <p:ph type="title"/>
          </p:nvPr>
        </p:nvSpPr>
        <p:spPr>
          <a:xfrm>
            <a:off x="325625" y="1223600"/>
            <a:ext cx="11219100" cy="27729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Open Sans"/>
              <a:buNone/>
            </a:pPr>
            <a:r>
              <a:rPr b="1" lang="en-US">
                <a:solidFill>
                  <a:schemeClr val="lt1"/>
                </a:solidFill>
                <a:latin typeface="Open Sans"/>
                <a:ea typeface="Open Sans"/>
                <a:cs typeface="Open Sans"/>
                <a:sym typeface="Open Sans"/>
              </a:rPr>
              <a:t>Q. What’s the worst thing you could do?</a:t>
            </a:r>
            <a:endParaRPr b="1">
              <a:solidFill>
                <a:schemeClr val="lt1"/>
              </a:solidFill>
              <a:latin typeface="Open Sans"/>
              <a:ea typeface="Open Sans"/>
              <a:cs typeface="Open Sans"/>
              <a:sym typeface="Open Sans"/>
            </a:endParaRPr>
          </a:p>
        </p:txBody>
      </p:sp>
      <p:pic>
        <p:nvPicPr>
          <p:cNvPr id="461" name="Google Shape;461;g6373e390b6_0_18"/>
          <p:cNvPicPr preferRelativeResize="0"/>
          <p:nvPr/>
        </p:nvPicPr>
        <p:blipFill rotWithShape="1">
          <a:blip r:embed="rId3">
            <a:alphaModFix/>
          </a:blip>
          <a:srcRect b="0" l="0" r="0" t="0"/>
          <a:stretch/>
        </p:blipFill>
        <p:spPr>
          <a:xfrm>
            <a:off x="9281785" y="277443"/>
            <a:ext cx="2652505" cy="563657"/>
          </a:xfrm>
          <a:prstGeom prst="rect">
            <a:avLst/>
          </a:prstGeom>
          <a:noFill/>
          <a:ln>
            <a:noFill/>
          </a:ln>
        </p:spPr>
      </p:pic>
      <p:pic>
        <p:nvPicPr>
          <p:cNvPr id="462" name="Google Shape;462;g6373e390b6_0_18"/>
          <p:cNvPicPr preferRelativeResize="0"/>
          <p:nvPr/>
        </p:nvPicPr>
        <p:blipFill rotWithShape="1">
          <a:blip r:embed="rId4">
            <a:alphaModFix/>
          </a:blip>
          <a:srcRect b="0" l="0" r="0" t="0"/>
          <a:stretch/>
        </p:blipFill>
        <p:spPr>
          <a:xfrm>
            <a:off x="6329400" y="3706850"/>
            <a:ext cx="4108054" cy="2556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192C"/>
        </a:solidFill>
      </p:bgPr>
    </p:bg>
    <p:spTree>
      <p:nvGrpSpPr>
        <p:cNvPr id="466" name="Shape 466"/>
        <p:cNvGrpSpPr/>
        <p:nvPr/>
      </p:nvGrpSpPr>
      <p:grpSpPr>
        <a:xfrm>
          <a:off x="0" y="0"/>
          <a:ext cx="0" cy="0"/>
          <a:chOff x="0" y="0"/>
          <a:chExt cx="0" cy="0"/>
        </a:xfrm>
      </p:grpSpPr>
      <p:sp>
        <p:nvSpPr>
          <p:cNvPr id="467" name="Google Shape;467;g8d28b60647_0_3"/>
          <p:cNvSpPr txBox="1"/>
          <p:nvPr>
            <p:ph type="title"/>
          </p:nvPr>
        </p:nvSpPr>
        <p:spPr>
          <a:xfrm>
            <a:off x="325625" y="1223600"/>
            <a:ext cx="11219100" cy="27729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Open Sans"/>
              <a:buNone/>
            </a:pPr>
            <a:r>
              <a:rPr b="1" lang="en-US">
                <a:solidFill>
                  <a:schemeClr val="lt1"/>
                </a:solidFill>
                <a:latin typeface="Open Sans"/>
                <a:ea typeface="Open Sans"/>
                <a:cs typeface="Open Sans"/>
                <a:sym typeface="Open Sans"/>
              </a:rPr>
              <a:t>A. Never actually make </a:t>
            </a:r>
            <a:endParaRPr b="1">
              <a:solidFill>
                <a:schemeClr val="lt1"/>
              </a:solidFill>
              <a:latin typeface="Open Sans"/>
              <a:ea typeface="Open Sans"/>
              <a:cs typeface="Open Sans"/>
              <a:sym typeface="Open Sans"/>
            </a:endParaRPr>
          </a:p>
          <a:p>
            <a:pPr indent="0" lvl="0" marL="0" rtl="0" algn="l">
              <a:lnSpc>
                <a:spcPct val="90000"/>
              </a:lnSpc>
              <a:spcBef>
                <a:spcPts val="0"/>
              </a:spcBef>
              <a:spcAft>
                <a:spcPts val="0"/>
              </a:spcAft>
              <a:buClr>
                <a:schemeClr val="lt1"/>
              </a:buClr>
              <a:buSzPts val="6000"/>
              <a:buFont typeface="Open Sans"/>
              <a:buNone/>
            </a:pPr>
            <a:r>
              <a:rPr b="1" lang="en-US">
                <a:solidFill>
                  <a:schemeClr val="lt1"/>
                </a:solidFill>
                <a:latin typeface="Open Sans"/>
                <a:ea typeface="Open Sans"/>
                <a:cs typeface="Open Sans"/>
                <a:sym typeface="Open Sans"/>
              </a:rPr>
              <a:t>a direct ask. </a:t>
            </a:r>
            <a:endParaRPr b="1">
              <a:solidFill>
                <a:schemeClr val="lt1"/>
              </a:solidFill>
              <a:latin typeface="Open Sans"/>
              <a:ea typeface="Open Sans"/>
              <a:cs typeface="Open Sans"/>
              <a:sym typeface="Open Sans"/>
            </a:endParaRPr>
          </a:p>
        </p:txBody>
      </p:sp>
      <p:pic>
        <p:nvPicPr>
          <p:cNvPr id="468" name="Google Shape;468;g8d28b60647_0_3"/>
          <p:cNvPicPr preferRelativeResize="0"/>
          <p:nvPr/>
        </p:nvPicPr>
        <p:blipFill rotWithShape="1">
          <a:blip r:embed="rId3">
            <a:alphaModFix/>
          </a:blip>
          <a:srcRect b="0" l="0" r="0" t="0"/>
          <a:stretch/>
        </p:blipFill>
        <p:spPr>
          <a:xfrm>
            <a:off x="9281785" y="277443"/>
            <a:ext cx="2652505" cy="563657"/>
          </a:xfrm>
          <a:prstGeom prst="rect">
            <a:avLst/>
          </a:prstGeom>
          <a:noFill/>
          <a:ln>
            <a:noFill/>
          </a:ln>
        </p:spPr>
      </p:pic>
      <p:sp>
        <p:nvSpPr>
          <p:cNvPr id="469" name="Google Shape;469;g8d28b60647_0_3"/>
          <p:cNvSpPr txBox="1"/>
          <p:nvPr/>
        </p:nvSpPr>
        <p:spPr>
          <a:xfrm>
            <a:off x="465900" y="4596600"/>
            <a:ext cx="11468400" cy="6930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3000"/>
              <a:buFont typeface="Arial"/>
              <a:buNone/>
            </a:pPr>
            <a:r>
              <a:rPr b="0" i="1" lang="en-US" sz="3000" u="none" cap="none" strike="noStrike">
                <a:solidFill>
                  <a:schemeClr val="lt1"/>
                </a:solidFill>
                <a:latin typeface="Proxima Nova Semibold"/>
                <a:ea typeface="Proxima Nova Semibold"/>
                <a:cs typeface="Proxima Nova Semibold"/>
                <a:sym typeface="Proxima Nova Semibold"/>
              </a:rPr>
              <a:t>You miss 100% of the shots you don’t take.  --Wayne Gretzky</a:t>
            </a:r>
            <a:endParaRPr b="0" i="1" sz="3000" u="none" cap="none" strike="noStrike">
              <a:solidFill>
                <a:schemeClr val="lt1"/>
              </a:solidFill>
              <a:latin typeface="Proxima Nova Semibold"/>
              <a:ea typeface="Proxima Nova Semibold"/>
              <a:cs typeface="Proxima Nova Semibold"/>
              <a:sym typeface="Proxima Nova Semibold"/>
            </a:endParaRPr>
          </a:p>
        </p:txBody>
      </p:sp>
      <p:sp>
        <p:nvSpPr>
          <p:cNvPr id="470" name="Google Shape;470;g8d28b60647_0_3"/>
          <p:cNvSpPr txBox="1"/>
          <p:nvPr/>
        </p:nvSpPr>
        <p:spPr>
          <a:xfrm>
            <a:off x="349325" y="4071300"/>
            <a:ext cx="11171700" cy="13602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192C"/>
        </a:solidFill>
      </p:bgPr>
    </p:bg>
    <p:spTree>
      <p:nvGrpSpPr>
        <p:cNvPr id="474" name="Shape 474"/>
        <p:cNvGrpSpPr/>
        <p:nvPr/>
      </p:nvGrpSpPr>
      <p:grpSpPr>
        <a:xfrm>
          <a:off x="0" y="0"/>
          <a:ext cx="0" cy="0"/>
          <a:chOff x="0" y="0"/>
          <a:chExt cx="0" cy="0"/>
        </a:xfrm>
      </p:grpSpPr>
      <p:sp>
        <p:nvSpPr>
          <p:cNvPr id="475" name="Google Shape;475;g8f2700f2a2_0_19"/>
          <p:cNvSpPr txBox="1"/>
          <p:nvPr>
            <p:ph type="title"/>
          </p:nvPr>
        </p:nvSpPr>
        <p:spPr>
          <a:xfrm>
            <a:off x="760175" y="841088"/>
            <a:ext cx="10515600" cy="28527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6000"/>
              <a:buFont typeface="Open Sans"/>
              <a:buNone/>
            </a:pPr>
            <a:r>
              <a:rPr b="1" lang="en-US">
                <a:solidFill>
                  <a:schemeClr val="lt1"/>
                </a:solidFill>
                <a:latin typeface="Open Sans"/>
                <a:ea typeface="Open Sans"/>
                <a:cs typeface="Open Sans"/>
                <a:sym typeface="Open Sans"/>
              </a:rPr>
              <a:t>USING THE ONLINE </a:t>
            </a:r>
            <a:endParaRPr b="1">
              <a:solidFill>
                <a:schemeClr val="lt1"/>
              </a:solidFill>
              <a:latin typeface="Open Sans"/>
              <a:ea typeface="Open Sans"/>
              <a:cs typeface="Open Sans"/>
              <a:sym typeface="Open Sans"/>
            </a:endParaRPr>
          </a:p>
          <a:p>
            <a:pPr indent="0" lvl="0" marL="0" rtl="0" algn="ctr">
              <a:lnSpc>
                <a:spcPct val="90000"/>
              </a:lnSpc>
              <a:spcBef>
                <a:spcPts val="0"/>
              </a:spcBef>
              <a:spcAft>
                <a:spcPts val="0"/>
              </a:spcAft>
              <a:buClr>
                <a:schemeClr val="lt1"/>
              </a:buClr>
              <a:buSzPts val="6000"/>
              <a:buFont typeface="Open Sans"/>
              <a:buNone/>
            </a:pPr>
            <a:r>
              <a:rPr b="1" lang="en-US">
                <a:solidFill>
                  <a:schemeClr val="lt1"/>
                </a:solidFill>
                <a:latin typeface="Open Sans"/>
                <a:ea typeface="Open Sans"/>
                <a:cs typeface="Open Sans"/>
                <a:sym typeface="Open Sans"/>
              </a:rPr>
              <a:t>“JOIN NOW” </a:t>
            </a:r>
            <a:endParaRPr b="1">
              <a:solidFill>
                <a:schemeClr val="lt1"/>
              </a:solidFill>
              <a:latin typeface="Open Sans"/>
              <a:ea typeface="Open Sans"/>
              <a:cs typeface="Open Sans"/>
              <a:sym typeface="Open Sans"/>
            </a:endParaRPr>
          </a:p>
          <a:p>
            <a:pPr indent="0" lvl="0" marL="0" rtl="0" algn="ctr">
              <a:lnSpc>
                <a:spcPct val="90000"/>
              </a:lnSpc>
              <a:spcBef>
                <a:spcPts val="0"/>
              </a:spcBef>
              <a:spcAft>
                <a:spcPts val="0"/>
              </a:spcAft>
              <a:buClr>
                <a:schemeClr val="lt1"/>
              </a:buClr>
              <a:buSzPts val="6000"/>
              <a:buFont typeface="Open Sans"/>
              <a:buNone/>
            </a:pPr>
            <a:r>
              <a:rPr b="1" lang="en-US">
                <a:solidFill>
                  <a:schemeClr val="lt1"/>
                </a:solidFill>
                <a:latin typeface="Open Sans"/>
                <a:ea typeface="Open Sans"/>
                <a:cs typeface="Open Sans"/>
                <a:sym typeface="Open Sans"/>
              </a:rPr>
              <a:t>FEATURE</a:t>
            </a:r>
            <a:endParaRPr b="1">
              <a:solidFill>
                <a:schemeClr val="lt1"/>
              </a:solidFill>
              <a:latin typeface="Open Sans"/>
              <a:ea typeface="Open Sans"/>
              <a:cs typeface="Open Sans"/>
              <a:sym typeface="Open Sans"/>
            </a:endParaRPr>
          </a:p>
        </p:txBody>
      </p:sp>
      <p:pic>
        <p:nvPicPr>
          <p:cNvPr id="476" name="Google Shape;476;g8f2700f2a2_0_19"/>
          <p:cNvPicPr preferRelativeResize="0"/>
          <p:nvPr/>
        </p:nvPicPr>
        <p:blipFill rotWithShape="1">
          <a:blip r:embed="rId3">
            <a:alphaModFix/>
          </a:blip>
          <a:srcRect b="0" l="0" r="0" t="0"/>
          <a:stretch/>
        </p:blipFill>
        <p:spPr>
          <a:xfrm>
            <a:off x="9281785" y="277443"/>
            <a:ext cx="2652505" cy="563657"/>
          </a:xfrm>
          <a:prstGeom prst="rect">
            <a:avLst/>
          </a:prstGeom>
          <a:noFill/>
          <a:ln>
            <a:noFill/>
          </a:ln>
        </p:spPr>
      </p:pic>
      <p:pic>
        <p:nvPicPr>
          <p:cNvPr id="477" name="Google Shape;477;g8f2700f2a2_0_19">
            <a:hlinkClick r:id="rId4"/>
          </p:cNvPr>
          <p:cNvPicPr preferRelativeResize="0"/>
          <p:nvPr/>
        </p:nvPicPr>
        <p:blipFill rotWithShape="1">
          <a:blip r:embed="rId5">
            <a:alphaModFix/>
          </a:blip>
          <a:srcRect b="0" l="0" r="0" t="0"/>
          <a:stretch/>
        </p:blipFill>
        <p:spPr>
          <a:xfrm>
            <a:off x="3925988" y="4041513"/>
            <a:ext cx="4183973" cy="1990761"/>
          </a:xfrm>
          <a:prstGeom prst="rect">
            <a:avLst/>
          </a:prstGeom>
          <a:noFill/>
          <a:ln>
            <a:noFill/>
          </a:ln>
        </p:spPr>
      </p:pic>
      <p:sp>
        <p:nvSpPr>
          <p:cNvPr id="478" name="Google Shape;478;g8f2700f2a2_0_19"/>
          <p:cNvSpPr txBox="1"/>
          <p:nvPr/>
        </p:nvSpPr>
        <p:spPr>
          <a:xfrm>
            <a:off x="8704375" y="4143800"/>
            <a:ext cx="3054300" cy="17907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Open Sans SemiBold"/>
                <a:ea typeface="Open Sans SemiBold"/>
                <a:cs typeface="Open Sans SemiBold"/>
                <a:sym typeface="Open Sans SemiBold"/>
              </a:rPr>
              <a:t>Click on the graphic to the left to travel to the NEA-Alaska homepage, with its new Join Now button!</a:t>
            </a:r>
            <a:endParaRPr b="0" i="0" sz="2000" u="none" cap="none" strike="noStrike">
              <a:solidFill>
                <a:schemeClr val="lt1"/>
              </a:solidFill>
              <a:latin typeface="Open Sans SemiBold"/>
              <a:ea typeface="Open Sans SemiBold"/>
              <a:cs typeface="Open Sans SemiBold"/>
              <a:sym typeface="Open Sans SemiBold"/>
            </a:endParaRPr>
          </a:p>
        </p:txBody>
      </p:sp>
      <p:sp>
        <p:nvSpPr>
          <p:cNvPr id="479" name="Google Shape;479;g8f2700f2a2_0_19"/>
          <p:cNvSpPr/>
          <p:nvPr/>
        </p:nvSpPr>
        <p:spPr>
          <a:xfrm flipH="1">
            <a:off x="8315675" y="5511400"/>
            <a:ext cx="1221600" cy="423000"/>
          </a:xfrm>
          <a:prstGeom prst="rightArrow">
            <a:avLst>
              <a:gd fmla="val 50000" name="adj1"/>
              <a:gd fmla="val 50000" name="adj2"/>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484" name="Shape 484"/>
        <p:cNvGrpSpPr/>
        <p:nvPr/>
      </p:nvGrpSpPr>
      <p:grpSpPr>
        <a:xfrm>
          <a:off x="0" y="0"/>
          <a:ext cx="0" cy="0"/>
          <a:chOff x="0" y="0"/>
          <a:chExt cx="0" cy="0"/>
        </a:xfrm>
      </p:grpSpPr>
      <p:sp>
        <p:nvSpPr>
          <p:cNvPr id="485" name="Google Shape;485;g8f2700f2a2_5_11"/>
          <p:cNvSpPr txBox="1"/>
          <p:nvPr>
            <p:ph type="ctrTitle"/>
          </p:nvPr>
        </p:nvSpPr>
        <p:spPr>
          <a:xfrm>
            <a:off x="581275" y="1090997"/>
            <a:ext cx="6434700" cy="17418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0D2B42"/>
              </a:buClr>
              <a:buSzPts val="6000"/>
              <a:buFont typeface="EB Garamond"/>
              <a:buNone/>
            </a:pPr>
            <a:r>
              <a:rPr lang="en-US">
                <a:solidFill>
                  <a:srgbClr val="0D2B42"/>
                </a:solidFill>
                <a:latin typeface="EB Garamond"/>
                <a:ea typeface="EB Garamond"/>
                <a:cs typeface="EB Garamond"/>
                <a:sym typeface="EB Garamond"/>
              </a:rPr>
              <a:t>Membership Tracking</a:t>
            </a:r>
            <a:endParaRPr>
              <a:solidFill>
                <a:srgbClr val="0D2B42"/>
              </a:solidFill>
              <a:latin typeface="EB Garamond"/>
              <a:ea typeface="EB Garamond"/>
              <a:cs typeface="EB Garamond"/>
              <a:sym typeface="EB Garamond"/>
            </a:endParaRPr>
          </a:p>
        </p:txBody>
      </p:sp>
      <p:sp>
        <p:nvSpPr>
          <p:cNvPr id="486" name="Google Shape;486;g8f2700f2a2_5_11"/>
          <p:cNvSpPr txBox="1"/>
          <p:nvPr>
            <p:ph idx="10" type="dt"/>
          </p:nvPr>
        </p:nvSpPr>
        <p:spPr>
          <a:xfrm>
            <a:off x="0" y="6129867"/>
            <a:ext cx="12192000" cy="728100"/>
          </a:xfrm>
          <a:prstGeom prst="rect">
            <a:avLst/>
          </a:prstGeom>
          <a:solidFill>
            <a:srgbClr val="BA192C"/>
          </a:solid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400"/>
              <a:buNone/>
            </a:pPr>
            <a:r>
              <a:t/>
            </a:r>
            <a:endParaRPr sz="2400">
              <a:solidFill>
                <a:srgbClr val="BA192C"/>
              </a:solidFill>
              <a:latin typeface="Open Sans Light"/>
              <a:ea typeface="Open Sans Light"/>
              <a:cs typeface="Open Sans Light"/>
              <a:sym typeface="Open Sans Light"/>
            </a:endParaRPr>
          </a:p>
        </p:txBody>
      </p:sp>
      <p:pic>
        <p:nvPicPr>
          <p:cNvPr id="487" name="Google Shape;487;g8f2700f2a2_5_11"/>
          <p:cNvPicPr preferRelativeResize="0"/>
          <p:nvPr/>
        </p:nvPicPr>
        <p:blipFill rotWithShape="1">
          <a:blip r:embed="rId3">
            <a:alphaModFix/>
          </a:blip>
          <a:srcRect b="0" l="0" r="0" t="0"/>
          <a:stretch/>
        </p:blipFill>
        <p:spPr>
          <a:xfrm>
            <a:off x="8265141" y="242461"/>
            <a:ext cx="3669150" cy="779694"/>
          </a:xfrm>
          <a:prstGeom prst="rect">
            <a:avLst/>
          </a:prstGeom>
          <a:noFill/>
          <a:ln>
            <a:noFill/>
          </a:ln>
        </p:spPr>
      </p:pic>
      <p:pic>
        <p:nvPicPr>
          <p:cNvPr id="488" name="Google Shape;488;g8f2700f2a2_5_11"/>
          <p:cNvPicPr preferRelativeResize="0"/>
          <p:nvPr/>
        </p:nvPicPr>
        <p:blipFill rotWithShape="1">
          <a:blip r:embed="rId4">
            <a:alphaModFix/>
          </a:blip>
          <a:srcRect b="0" l="0" r="0" t="0"/>
          <a:stretch/>
        </p:blipFill>
        <p:spPr>
          <a:xfrm>
            <a:off x="5541200" y="1326600"/>
            <a:ext cx="5193500" cy="3464049"/>
          </a:xfrm>
          <a:prstGeom prst="rect">
            <a:avLst/>
          </a:prstGeom>
          <a:noFill/>
          <a:ln>
            <a:noFill/>
          </a:ln>
        </p:spPr>
      </p:pic>
      <p:pic>
        <p:nvPicPr>
          <p:cNvPr id="489" name="Google Shape;489;g8f2700f2a2_5_11">
            <a:hlinkClick r:id="rId5"/>
          </p:cNvPr>
          <p:cNvPicPr preferRelativeResize="0"/>
          <p:nvPr/>
        </p:nvPicPr>
        <p:blipFill rotWithShape="1">
          <a:blip r:embed="rId6">
            <a:alphaModFix/>
          </a:blip>
          <a:srcRect b="0" l="0" r="0" t="0"/>
          <a:stretch/>
        </p:blipFill>
        <p:spPr>
          <a:xfrm>
            <a:off x="581275" y="3068050"/>
            <a:ext cx="4781750" cy="941675"/>
          </a:xfrm>
          <a:prstGeom prst="rect">
            <a:avLst/>
          </a:prstGeom>
          <a:noFill/>
          <a:ln>
            <a:noFill/>
          </a:ln>
        </p:spPr>
      </p:pic>
      <p:sp>
        <p:nvSpPr>
          <p:cNvPr id="490" name="Google Shape;490;g8f2700f2a2_5_11"/>
          <p:cNvSpPr txBox="1"/>
          <p:nvPr/>
        </p:nvSpPr>
        <p:spPr>
          <a:xfrm>
            <a:off x="610825" y="4164775"/>
            <a:ext cx="4706100" cy="1041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Open Sans SemiBold"/>
                <a:ea typeface="Open Sans SemiBold"/>
                <a:cs typeface="Open Sans SemiBold"/>
                <a:sym typeface="Open Sans SemiBold"/>
              </a:rPr>
              <a:t>Click on the screenshot above in order to view the Generic Member Tracking Document in Google Sheets</a:t>
            </a:r>
            <a:endParaRPr b="0" i="0" sz="1800" u="none" cap="none" strike="noStrike">
              <a:solidFill>
                <a:srgbClr val="000000"/>
              </a:solidFill>
              <a:latin typeface="Open Sans SemiBold"/>
              <a:ea typeface="Open Sans SemiBold"/>
              <a:cs typeface="Open Sans SemiBold"/>
              <a:sym typeface="Open Sans SemiBo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494" name="Shape 494"/>
        <p:cNvGrpSpPr/>
        <p:nvPr/>
      </p:nvGrpSpPr>
      <p:grpSpPr>
        <a:xfrm>
          <a:off x="0" y="0"/>
          <a:ext cx="0" cy="0"/>
          <a:chOff x="0" y="0"/>
          <a:chExt cx="0" cy="0"/>
        </a:xfrm>
      </p:grpSpPr>
      <p:pic>
        <p:nvPicPr>
          <p:cNvPr id="495" name="Google Shape;495;g8f427d60af_3_131"/>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496" name="Google Shape;496;g8f427d60af_3_131"/>
          <p:cNvSpPr/>
          <p:nvPr/>
        </p:nvSpPr>
        <p:spPr>
          <a:xfrm>
            <a:off x="3984306" y="1926199"/>
            <a:ext cx="4277100" cy="3817200"/>
          </a:xfrm>
          <a:prstGeom prst="ellipse">
            <a:avLst/>
          </a:prstGeom>
          <a:solidFill>
            <a:srgbClr val="067DA1">
              <a:alpha val="28627"/>
            </a:srgbClr>
          </a:solidFill>
          <a:ln cap="flat" cmpd="sng" w="2286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g8f427d60af_3_131"/>
          <p:cNvSpPr/>
          <p:nvPr/>
        </p:nvSpPr>
        <p:spPr>
          <a:xfrm rot="4958753">
            <a:off x="5234174" y="1586410"/>
            <a:ext cx="632805" cy="717550"/>
          </a:xfrm>
          <a:prstGeom prst="triangle">
            <a:avLst>
              <a:gd fmla="val 50000" name="adj"/>
            </a:avLst>
          </a:prstGeom>
          <a:solidFill>
            <a:srgbClr val="BA192C"/>
          </a:solidFill>
          <a:ln cap="flat" cmpd="sng" w="228600">
            <a:solidFill>
              <a:srgbClr val="BA192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g8f427d60af_3_131"/>
          <p:cNvSpPr/>
          <p:nvPr/>
        </p:nvSpPr>
        <p:spPr>
          <a:xfrm>
            <a:off x="6016725" y="1401899"/>
            <a:ext cx="1065300" cy="9198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Proxima Nova"/>
                <a:ea typeface="Proxima Nova"/>
                <a:cs typeface="Proxima Nova"/>
                <a:sym typeface="Proxima Nova"/>
              </a:rPr>
              <a:t>START HERE</a:t>
            </a:r>
            <a:endParaRPr b="1" i="0" sz="1400" u="none" cap="none" strike="noStrike">
              <a:solidFill>
                <a:schemeClr val="lt1"/>
              </a:solidFill>
              <a:latin typeface="Proxima Nova"/>
              <a:ea typeface="Proxima Nova"/>
              <a:cs typeface="Proxima Nova"/>
              <a:sym typeface="Proxima Nova"/>
            </a:endParaRPr>
          </a:p>
        </p:txBody>
      </p:sp>
      <p:sp>
        <p:nvSpPr>
          <p:cNvPr id="499" name="Google Shape;499;g8f427d60af_3_131"/>
          <p:cNvSpPr/>
          <p:nvPr/>
        </p:nvSpPr>
        <p:spPr>
          <a:xfrm>
            <a:off x="545825" y="390225"/>
            <a:ext cx="3669000" cy="2110500"/>
          </a:xfrm>
          <a:prstGeom prst="wedgeRoundRectCallout">
            <a:avLst>
              <a:gd fmla="val 71241" name="adj1"/>
              <a:gd fmla="val 1925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Make the “ask.”</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am hoping that after our conversation today that you consider joining the Association.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would like to send you membership information.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Would you be interested in membership? Can I send you an application?</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g8f427d60af_3_131"/>
          <p:cNvSpPr/>
          <p:nvPr/>
        </p:nvSpPr>
        <p:spPr>
          <a:xfrm>
            <a:off x="97550" y="4702075"/>
            <a:ext cx="4002300" cy="2061000"/>
          </a:xfrm>
          <a:prstGeom prst="wedgeRoundRectCallout">
            <a:avLst>
              <a:gd fmla="val 80106" name="adj1"/>
              <a:gd fmla="val 11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what you know.</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In the past year the Association has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a:t>
            </a:r>
            <a:r>
              <a:rPr b="0" i="1" lang="en-US" sz="1400" u="none" cap="none" strike="noStrike">
                <a:solidFill>
                  <a:srgbClr val="000000"/>
                </a:solidFill>
                <a:latin typeface="Proxima Nova Semibold"/>
                <a:ea typeface="Proxima Nova Semibold"/>
                <a:cs typeface="Proxima Nova Semibold"/>
                <a:sym typeface="Proxima Nova Semibold"/>
              </a:rPr>
              <a:t>Jim</a:t>
            </a:r>
            <a:r>
              <a:rPr b="0" i="0" lang="en-US" sz="1400" u="none" cap="none" strike="noStrike">
                <a:solidFill>
                  <a:srgbClr val="000000"/>
                </a:solidFill>
                <a:latin typeface="Proxima Nova Semibold"/>
                <a:ea typeface="Proxima Nova Semibold"/>
                <a:cs typeface="Proxima Nova Semibold"/>
                <a:sym typeface="Proxima Nova Semibold"/>
              </a:rPr>
              <a:t>” from you building is a member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chemeClr val="dk1"/>
                </a:solidFill>
                <a:latin typeface="Proxima Nova Semibold"/>
                <a:ea typeface="Proxima Nova Semibold"/>
                <a:cs typeface="Proxima Nova Semibold"/>
                <a:sym typeface="Proxima Nova Semibold"/>
              </a:rPr>
              <a:t>We are a strong group that advocates for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The building you work in has a strong record of involvement and high membership numbers .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501" name="Google Shape;501;g8f427d60af_3_131"/>
          <p:cNvSpPr/>
          <p:nvPr/>
        </p:nvSpPr>
        <p:spPr>
          <a:xfrm>
            <a:off x="8686000" y="4145875"/>
            <a:ext cx="3249000" cy="2324400"/>
          </a:xfrm>
          <a:prstGeom prst="wedgeRoundRectCallout">
            <a:avLst>
              <a:gd fmla="val -62871" name="adj1"/>
              <a:gd fmla="val -3509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your “why.”  </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became involved when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value the Association because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It is important to me that our Union is strong because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502" name="Google Shape;502;g8f427d60af_3_131"/>
          <p:cNvSpPr/>
          <p:nvPr/>
        </p:nvSpPr>
        <p:spPr>
          <a:xfrm>
            <a:off x="8312350" y="1154250"/>
            <a:ext cx="3669000" cy="1704000"/>
          </a:xfrm>
          <a:prstGeom prst="wedgeRoundRectCallout">
            <a:avLst>
              <a:gd fmla="val -83778" name="adj1"/>
              <a:gd fmla="val 14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Begin with “ask” in mind.</a:t>
            </a:r>
            <a:endParaRPr b="1" i="0" sz="1400" u="none" cap="none" strike="noStrike">
              <a:solidFill>
                <a:srgbClr val="000000"/>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I’m contacting you today to talk about the Association. I’d like to share some things exciting things with you about the Association.</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503" name="Google Shape;503;g8f427d60af_3_131"/>
          <p:cNvSpPr/>
          <p:nvPr/>
        </p:nvSpPr>
        <p:spPr>
          <a:xfrm>
            <a:off x="145575" y="2969100"/>
            <a:ext cx="3321600" cy="919800"/>
          </a:xfrm>
          <a:prstGeom prst="wedgeRoundRectCallout">
            <a:avLst>
              <a:gd fmla="val 62879" name="adj1"/>
              <a:gd fmla="val -12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Do you have </a:t>
            </a:r>
            <a:r>
              <a:rPr b="1" i="0" lang="en-US" sz="1400" u="none" cap="none" strike="noStrike">
                <a:solidFill>
                  <a:srgbClr val="000000"/>
                </a:solidFill>
                <a:latin typeface="Proxima Nova"/>
                <a:ea typeface="Proxima Nova"/>
                <a:cs typeface="Proxima Nova"/>
                <a:sym typeface="Proxima Nova"/>
              </a:rPr>
              <a:t>any questions</a:t>
            </a:r>
            <a:r>
              <a:rPr b="0" i="0" lang="en-US" sz="1400" u="none" cap="none" strike="noStrike">
                <a:solidFill>
                  <a:srgbClr val="000000"/>
                </a:solidFill>
                <a:latin typeface="Proxima Nova Semibold"/>
                <a:ea typeface="Proxima Nova Semibold"/>
                <a:cs typeface="Proxima Nova Semibold"/>
                <a:sym typeface="Proxima Nova Semibold"/>
              </a:rPr>
              <a:t> for me about the Association? </a:t>
            </a:r>
            <a:r>
              <a:rPr b="0" i="1" lang="en-US" sz="1400" u="none" cap="none" strike="noStrike">
                <a:solidFill>
                  <a:srgbClr val="000000"/>
                </a:solidFill>
                <a:latin typeface="Proxima Nova"/>
                <a:ea typeface="Proxima Nova"/>
                <a:cs typeface="Proxima Nova"/>
                <a:sym typeface="Proxima Nova"/>
              </a:rPr>
              <a:t>(This is where you might hear objections.)</a:t>
            </a:r>
            <a:endParaRPr b="0" i="1" sz="1400" u="none" cap="none" strike="noStrike">
              <a:solidFill>
                <a:srgbClr val="000000"/>
              </a:solidFill>
              <a:latin typeface="Proxima Nova"/>
              <a:ea typeface="Proxima Nova"/>
              <a:cs typeface="Proxima Nova"/>
              <a:sym typeface="Proxima Nova"/>
            </a:endParaRPr>
          </a:p>
        </p:txBody>
      </p:sp>
      <p:sp>
        <p:nvSpPr>
          <p:cNvPr id="504" name="Google Shape;504;g8f427d60af_3_131"/>
          <p:cNvSpPr txBox="1"/>
          <p:nvPr/>
        </p:nvSpPr>
        <p:spPr>
          <a:xfrm>
            <a:off x="4467675" y="2676300"/>
            <a:ext cx="3477300" cy="2246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EB Garamond"/>
                <a:ea typeface="EB Garamond"/>
                <a:cs typeface="EB Garamond"/>
                <a:sym typeface="EB Garamond"/>
              </a:rPr>
              <a:t>HAVING THE CONVERSATION</a:t>
            </a:r>
            <a:endParaRPr b="0" i="0" sz="3100" u="none" cap="none" strike="noStrike">
              <a:solidFill>
                <a:srgbClr val="000000"/>
              </a:solidFill>
              <a:latin typeface="EB Garamond"/>
              <a:ea typeface="EB Garamond"/>
              <a:cs typeface="EB Garamond"/>
              <a:sym typeface="EB Garamond"/>
            </a:endParaRPr>
          </a:p>
        </p:txBody>
      </p:sp>
      <p:sp>
        <p:nvSpPr>
          <p:cNvPr id="505" name="Google Shape;505;g8f427d60af_3_131"/>
          <p:cNvSpPr txBox="1"/>
          <p:nvPr/>
        </p:nvSpPr>
        <p:spPr>
          <a:xfrm rot="-699495">
            <a:off x="5101718" y="1632332"/>
            <a:ext cx="764573" cy="5369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Proxima Nova"/>
                <a:ea typeface="Proxima Nova"/>
                <a:cs typeface="Proxima Nova"/>
                <a:sym typeface="Proxima Nova"/>
              </a:rPr>
              <a:t>JOIN NOW</a:t>
            </a:r>
            <a:endParaRPr b="1" i="0" sz="1400" u="none" cap="none" strike="noStrike">
              <a:solidFill>
                <a:srgbClr val="FFFFFF"/>
              </a:solidFill>
              <a:latin typeface="Proxima Nova"/>
              <a:ea typeface="Proxima Nova"/>
              <a:cs typeface="Proxima Nova"/>
              <a:sym typeface="Proxima Nova"/>
            </a:endParaRPr>
          </a:p>
        </p:txBody>
      </p:sp>
      <p:sp>
        <p:nvSpPr>
          <p:cNvPr id="506" name="Google Shape;506;g8f427d60af_3_131"/>
          <p:cNvSpPr/>
          <p:nvPr/>
        </p:nvSpPr>
        <p:spPr>
          <a:xfrm>
            <a:off x="5344002" y="155325"/>
            <a:ext cx="2917404" cy="1154196"/>
          </a:xfrm>
          <a:prstGeom prst="cloud">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Proxima Nova"/>
                <a:ea typeface="Proxima Nova"/>
                <a:cs typeface="Proxima Nova"/>
                <a:sym typeface="Proxima Nova"/>
              </a:rPr>
              <a:t>Association &amp; Individual Homework</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g8f427d60af_3_131"/>
          <p:cNvSpPr/>
          <p:nvPr/>
        </p:nvSpPr>
        <p:spPr>
          <a:xfrm flipH="1">
            <a:off x="6654900" y="1099200"/>
            <a:ext cx="191160" cy="370386"/>
          </a:xfrm>
          <a:prstGeom prst="lightningBol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511" name="Shape 511"/>
        <p:cNvGrpSpPr/>
        <p:nvPr/>
      </p:nvGrpSpPr>
      <p:grpSpPr>
        <a:xfrm>
          <a:off x="0" y="0"/>
          <a:ext cx="0" cy="0"/>
          <a:chOff x="0" y="0"/>
          <a:chExt cx="0" cy="0"/>
        </a:xfrm>
      </p:grpSpPr>
      <p:sp>
        <p:nvSpPr>
          <p:cNvPr id="512" name="Google Shape;512;g8f427d60af_3_2"/>
          <p:cNvSpPr txBox="1"/>
          <p:nvPr>
            <p:ph type="title"/>
          </p:nvPr>
        </p:nvSpPr>
        <p:spPr>
          <a:xfrm>
            <a:off x="529150" y="242450"/>
            <a:ext cx="8037300" cy="11445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6000">
                <a:solidFill>
                  <a:srgbClr val="0D2B42"/>
                </a:solidFill>
                <a:latin typeface="EB Garamond"/>
                <a:ea typeface="EB Garamond"/>
                <a:cs typeface="EB Garamond"/>
                <a:sym typeface="EB Garamond"/>
              </a:rPr>
              <a:t>Trying on the Ask</a:t>
            </a:r>
            <a:endParaRPr sz="6000">
              <a:solidFill>
                <a:srgbClr val="0D2B42"/>
              </a:solidFill>
              <a:latin typeface="EB Garamond"/>
              <a:ea typeface="EB Garamond"/>
              <a:cs typeface="EB Garamond"/>
              <a:sym typeface="EB Garamond"/>
            </a:endParaRPr>
          </a:p>
        </p:txBody>
      </p:sp>
      <p:pic>
        <p:nvPicPr>
          <p:cNvPr id="513" name="Google Shape;513;g8f427d60af_3_2"/>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pic>
        <p:nvPicPr>
          <p:cNvPr id="514" name="Google Shape;514;g8f427d60af_3_2"/>
          <p:cNvPicPr preferRelativeResize="0"/>
          <p:nvPr/>
        </p:nvPicPr>
        <p:blipFill rotWithShape="1">
          <a:blip r:embed="rId4">
            <a:alphaModFix/>
          </a:blip>
          <a:srcRect b="0" l="0" r="0" t="0"/>
          <a:stretch/>
        </p:blipFill>
        <p:spPr>
          <a:xfrm>
            <a:off x="7682950" y="1624275"/>
            <a:ext cx="4072600" cy="2710125"/>
          </a:xfrm>
          <a:prstGeom prst="rect">
            <a:avLst/>
          </a:prstGeom>
          <a:noFill/>
          <a:ln>
            <a:noFill/>
          </a:ln>
        </p:spPr>
      </p:pic>
      <p:sp>
        <p:nvSpPr>
          <p:cNvPr id="515" name="Google Shape;515;g8f427d60af_3_2"/>
          <p:cNvSpPr txBox="1"/>
          <p:nvPr/>
        </p:nvSpPr>
        <p:spPr>
          <a:xfrm>
            <a:off x="7831950" y="4609025"/>
            <a:ext cx="3774600" cy="2124000"/>
          </a:xfrm>
          <a:prstGeom prst="rect">
            <a:avLst/>
          </a:prstGeom>
          <a:noFill/>
          <a:ln cap="flat" cmpd="sng" w="38100">
            <a:solidFill>
              <a:srgbClr val="FFBD0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Proxima Nova"/>
                <a:ea typeface="Proxima Nova"/>
                <a:cs typeface="Proxima Nova"/>
                <a:sym typeface="Proxima Nova"/>
              </a:rPr>
              <a:t>Assume the potential member has received an email from the Local President about the Association.</a:t>
            </a:r>
            <a:endParaRPr b="1" i="0" sz="1800" u="none" cap="none" strike="noStrike">
              <a:solidFill>
                <a:srgbClr val="000000"/>
              </a:solidFill>
              <a:latin typeface="Proxima Nova"/>
              <a:ea typeface="Proxima Nova"/>
              <a:cs typeface="Proxima Nova"/>
              <a:sym typeface="Proxima Nova"/>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Proxima Nova"/>
              <a:ea typeface="Proxima Nova"/>
              <a:cs typeface="Proxima Nova"/>
              <a:sym typeface="Proxima Nova"/>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Proxima Nova"/>
                <a:ea typeface="Proxima Nova"/>
                <a:cs typeface="Proxima Nova"/>
                <a:sym typeface="Proxima Nova"/>
              </a:rPr>
              <a:t>Each conversation &amp; debrief should take about five minutes, and then rotate.</a:t>
            </a:r>
            <a:endParaRPr b="1" i="0" sz="1800" u="none" cap="none" strike="noStrike">
              <a:solidFill>
                <a:srgbClr val="000000"/>
              </a:solidFill>
              <a:latin typeface="Proxima Nova"/>
              <a:ea typeface="Proxima Nova"/>
              <a:cs typeface="Proxima Nova"/>
              <a:sym typeface="Proxima Nova"/>
            </a:endParaRPr>
          </a:p>
        </p:txBody>
      </p:sp>
      <p:sp>
        <p:nvSpPr>
          <p:cNvPr id="516" name="Google Shape;516;g8f427d60af_3_2"/>
          <p:cNvSpPr txBox="1"/>
          <p:nvPr/>
        </p:nvSpPr>
        <p:spPr>
          <a:xfrm>
            <a:off x="529150" y="1191525"/>
            <a:ext cx="7153800" cy="427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67DA1"/>
                </a:solidFill>
                <a:latin typeface="Open Sans"/>
                <a:ea typeface="Open Sans"/>
                <a:cs typeface="Open Sans"/>
                <a:sym typeface="Open Sans"/>
              </a:rPr>
              <a:t>Role Play in Breakout Rooms</a:t>
            </a:r>
            <a:endParaRPr b="1" i="0" sz="3600" u="none" cap="none" strike="noStrike">
              <a:solidFill>
                <a:srgbClr val="067DA1"/>
              </a:solidFill>
              <a:latin typeface="Open Sans"/>
              <a:ea typeface="Open Sans"/>
              <a:cs typeface="Open Sans"/>
              <a:sym typeface="Open Sans"/>
            </a:endParaRPr>
          </a:p>
          <a:p>
            <a:pPr indent="-355600" lvl="0" marL="457200" marR="0" rtl="0" algn="l">
              <a:lnSpc>
                <a:spcPct val="100000"/>
              </a:lnSpc>
              <a:spcBef>
                <a:spcPts val="0"/>
              </a:spcBef>
              <a:spcAft>
                <a:spcPts val="0"/>
              </a:spcAft>
              <a:buClr>
                <a:srgbClr val="000000"/>
              </a:buClr>
              <a:buSzPts val="2000"/>
              <a:buFont typeface="Proxima Nova"/>
              <a:buChar char="●"/>
            </a:pPr>
            <a:r>
              <a:rPr b="1" lang="en-US" sz="2000">
                <a:latin typeface="Proxima Nova"/>
                <a:ea typeface="Proxima Nova"/>
                <a:cs typeface="Proxima Nova"/>
                <a:sym typeface="Proxima Nova"/>
              </a:rPr>
              <a:t>Count off by 9</a:t>
            </a:r>
            <a:endParaRPr b="1" sz="2000">
              <a:latin typeface="Proxima Nova"/>
              <a:ea typeface="Proxima Nova"/>
              <a:cs typeface="Proxima Nova"/>
              <a:sym typeface="Proxima Nova"/>
            </a:endParaRPr>
          </a:p>
          <a:p>
            <a:pPr indent="-355600" lvl="0" marL="457200" marR="0" rtl="0" algn="l">
              <a:lnSpc>
                <a:spcPct val="100000"/>
              </a:lnSpc>
              <a:spcBef>
                <a:spcPts val="0"/>
              </a:spcBef>
              <a:spcAft>
                <a:spcPts val="0"/>
              </a:spcAft>
              <a:buClr>
                <a:srgbClr val="000000"/>
              </a:buClr>
              <a:buSzPts val="2000"/>
              <a:buFont typeface="Proxima Nova"/>
              <a:buChar char="●"/>
            </a:pPr>
            <a:r>
              <a:rPr b="1" lang="en-US" sz="2000">
                <a:latin typeface="Proxima Nova"/>
                <a:ea typeface="Proxima Nova"/>
                <a:cs typeface="Proxima Nova"/>
                <a:sym typeface="Proxima Nova"/>
              </a:rPr>
              <a:t>In your b</a:t>
            </a:r>
            <a:r>
              <a:rPr b="1" i="0" lang="en-US" sz="2000" u="none" cap="none" strike="noStrike">
                <a:solidFill>
                  <a:srgbClr val="000000"/>
                </a:solidFill>
                <a:latin typeface="Proxima Nova"/>
                <a:ea typeface="Proxima Nova"/>
                <a:cs typeface="Proxima Nova"/>
                <a:sym typeface="Proxima Nova"/>
              </a:rPr>
              <a:t>reakout:</a:t>
            </a:r>
            <a:r>
              <a:rPr b="0" i="0" lang="en-US" sz="2000" u="none" cap="none" strike="noStrike">
                <a:solidFill>
                  <a:srgbClr val="000000"/>
                </a:solidFill>
                <a:latin typeface="Proxima Nova"/>
                <a:ea typeface="Proxima Nova"/>
                <a:cs typeface="Proxima Nova"/>
                <a:sym typeface="Proxima Nova"/>
              </a:rPr>
              <a:t>  Count off </a:t>
            </a:r>
            <a:r>
              <a:rPr b="0" i="0" lang="en-US" sz="2000" u="none" cap="none" strike="noStrike">
                <a:solidFill>
                  <a:srgbClr val="000000"/>
                </a:solidFill>
                <a:latin typeface="Proxima Nova"/>
                <a:ea typeface="Proxima Nova"/>
                <a:cs typeface="Proxima Nova"/>
                <a:sym typeface="Proxima Nova"/>
              </a:rPr>
              <a:t>as a 1, 2, or 3</a:t>
            </a:r>
            <a:endParaRPr b="0" i="0" sz="2000" u="none" cap="none" strike="noStrike">
              <a:solidFill>
                <a:srgbClr val="000000"/>
              </a:solidFill>
              <a:latin typeface="Proxima Nova"/>
              <a:ea typeface="Proxima Nova"/>
              <a:cs typeface="Proxima Nova"/>
              <a:sym typeface="Proxima Nova"/>
            </a:endParaRPr>
          </a:p>
          <a:p>
            <a:pPr indent="-355600" lvl="0" marL="457200" marR="0" rtl="0" algn="l">
              <a:lnSpc>
                <a:spcPct val="100000"/>
              </a:lnSpc>
              <a:spcBef>
                <a:spcPts val="0"/>
              </a:spcBef>
              <a:spcAft>
                <a:spcPts val="0"/>
              </a:spcAft>
              <a:buClr>
                <a:srgbClr val="000000"/>
              </a:buClr>
              <a:buSzPts val="2000"/>
              <a:buFont typeface="Proxima Nova"/>
              <a:buChar char="●"/>
            </a:pPr>
            <a:r>
              <a:rPr b="1" i="0" lang="en-US" sz="2000" u="none" cap="none" strike="noStrike">
                <a:solidFill>
                  <a:srgbClr val="000000"/>
                </a:solidFill>
                <a:latin typeface="Proxima Nova"/>
                <a:ea typeface="Proxima Nova"/>
                <a:cs typeface="Proxima Nova"/>
                <a:sym typeface="Proxima Nova"/>
              </a:rPr>
              <a:t>Ones:</a:t>
            </a:r>
            <a:r>
              <a:rPr b="0" i="0" lang="en-US" sz="2000" u="none" cap="none" strike="noStrike">
                <a:solidFill>
                  <a:srgbClr val="000000"/>
                </a:solidFill>
                <a:latin typeface="Proxima Nova"/>
                <a:ea typeface="Proxima Nova"/>
                <a:cs typeface="Proxima Nova"/>
                <a:sym typeface="Proxima Nova"/>
              </a:rPr>
              <a:t>  You are the </a:t>
            </a:r>
            <a:r>
              <a:rPr b="1" i="0" lang="en-US" sz="2000" u="none" cap="none" strike="noStrike">
                <a:solidFill>
                  <a:srgbClr val="000000"/>
                </a:solidFill>
                <a:latin typeface="Proxima Nova"/>
                <a:ea typeface="Proxima Nova"/>
                <a:cs typeface="Proxima Nova"/>
                <a:sym typeface="Proxima Nova"/>
              </a:rPr>
              <a:t>potential member.</a:t>
            </a:r>
            <a:r>
              <a:rPr b="0" i="0" lang="en-US" sz="2000" u="none" cap="none" strike="noStrike">
                <a:solidFill>
                  <a:srgbClr val="000000"/>
                </a:solidFill>
                <a:latin typeface="Proxima Nova"/>
                <a:ea typeface="Proxima Nova"/>
                <a:cs typeface="Proxima Nova"/>
                <a:sym typeface="Proxima Nova"/>
              </a:rPr>
              <a:t>  You will </a:t>
            </a:r>
            <a:r>
              <a:rPr b="0" i="1" lang="en-US" sz="2000" u="none" cap="none" strike="noStrike">
                <a:solidFill>
                  <a:srgbClr val="000000"/>
                </a:solidFill>
                <a:latin typeface="Proxima Nova"/>
                <a:ea typeface="Proxima Nova"/>
                <a:cs typeface="Proxima Nova"/>
                <a:sym typeface="Proxima Nova"/>
              </a:rPr>
              <a:t>make it just a little bit “tough”</a:t>
            </a:r>
            <a:r>
              <a:rPr b="0" i="0" lang="en-US" sz="2000" u="none" cap="none" strike="noStrike">
                <a:solidFill>
                  <a:srgbClr val="000000"/>
                </a:solidFill>
                <a:latin typeface="Proxima Nova"/>
                <a:ea typeface="Proxima Nova"/>
                <a:cs typeface="Proxima Nova"/>
                <a:sym typeface="Proxima Nova"/>
              </a:rPr>
              <a:t> on the current member, so they need to tell you their “why.”  You can use one of the objections from Slide 18.</a:t>
            </a:r>
            <a:endParaRPr b="0" i="0" sz="2000" u="none" cap="none" strike="noStrike">
              <a:solidFill>
                <a:srgbClr val="000000"/>
              </a:solidFill>
              <a:latin typeface="Proxima Nova"/>
              <a:ea typeface="Proxima Nova"/>
              <a:cs typeface="Proxima Nova"/>
              <a:sym typeface="Proxima Nova"/>
            </a:endParaRPr>
          </a:p>
          <a:p>
            <a:pPr indent="-355600" lvl="0" marL="457200" marR="0" rtl="0" algn="l">
              <a:lnSpc>
                <a:spcPct val="100000"/>
              </a:lnSpc>
              <a:spcBef>
                <a:spcPts val="0"/>
              </a:spcBef>
              <a:spcAft>
                <a:spcPts val="0"/>
              </a:spcAft>
              <a:buClr>
                <a:srgbClr val="000000"/>
              </a:buClr>
              <a:buSzPts val="2000"/>
              <a:buFont typeface="Proxima Nova"/>
              <a:buChar char="●"/>
            </a:pPr>
            <a:r>
              <a:rPr b="1" i="0" lang="en-US" sz="2000" u="none" cap="none" strike="noStrike">
                <a:solidFill>
                  <a:srgbClr val="000000"/>
                </a:solidFill>
                <a:latin typeface="Proxima Nova"/>
                <a:ea typeface="Proxima Nova"/>
                <a:cs typeface="Proxima Nova"/>
                <a:sym typeface="Proxima Nova"/>
              </a:rPr>
              <a:t>Twos</a:t>
            </a:r>
            <a:r>
              <a:rPr b="0" i="0" lang="en-US" sz="2000" u="none" cap="none" strike="noStrike">
                <a:solidFill>
                  <a:srgbClr val="000000"/>
                </a:solidFill>
                <a:latin typeface="Proxima Nova"/>
                <a:ea typeface="Proxima Nova"/>
                <a:cs typeface="Proxima Nova"/>
                <a:sym typeface="Proxima Nova"/>
              </a:rPr>
              <a:t>:  You are the </a:t>
            </a:r>
            <a:r>
              <a:rPr b="1" i="0" lang="en-US" sz="2000" u="none" cap="none" strike="noStrike">
                <a:solidFill>
                  <a:srgbClr val="000000"/>
                </a:solidFill>
                <a:latin typeface="Proxima Nova"/>
                <a:ea typeface="Proxima Nova"/>
                <a:cs typeface="Proxima Nova"/>
                <a:sym typeface="Proxima Nova"/>
              </a:rPr>
              <a:t>current member.</a:t>
            </a:r>
            <a:r>
              <a:rPr b="0" i="0" lang="en-US" sz="2000" u="none" cap="none" strike="noStrike">
                <a:solidFill>
                  <a:srgbClr val="000000"/>
                </a:solidFill>
                <a:latin typeface="Proxima Nova"/>
                <a:ea typeface="Proxima Nova"/>
                <a:cs typeface="Proxima Nova"/>
                <a:sym typeface="Proxima Nova"/>
              </a:rPr>
              <a:t>  You will </a:t>
            </a:r>
            <a:r>
              <a:rPr b="0" i="1" lang="en-US" sz="2000" u="none" cap="none" strike="noStrike">
                <a:solidFill>
                  <a:srgbClr val="000000"/>
                </a:solidFill>
                <a:latin typeface="Proxima Nova"/>
                <a:ea typeface="Proxima Nova"/>
                <a:cs typeface="Proxima Nova"/>
                <a:sym typeface="Proxima Nova"/>
              </a:rPr>
              <a:t>have the Membership Conversation</a:t>
            </a:r>
            <a:r>
              <a:rPr b="0" i="0" lang="en-US" sz="2000" u="none" cap="none" strike="noStrike">
                <a:solidFill>
                  <a:srgbClr val="000000"/>
                </a:solidFill>
                <a:latin typeface="Proxima Nova"/>
                <a:ea typeface="Proxima Nova"/>
                <a:cs typeface="Proxima Nova"/>
                <a:sym typeface="Proxima Nova"/>
              </a:rPr>
              <a:t> with the potential member, using your Why that you’ve built.  Respond to any objections they might have.</a:t>
            </a:r>
            <a:endParaRPr b="0" i="0" sz="2000" u="none" cap="none" strike="noStrike">
              <a:solidFill>
                <a:srgbClr val="000000"/>
              </a:solidFill>
              <a:latin typeface="Proxima Nova"/>
              <a:ea typeface="Proxima Nova"/>
              <a:cs typeface="Proxima Nova"/>
              <a:sym typeface="Proxima Nova"/>
            </a:endParaRPr>
          </a:p>
          <a:p>
            <a:pPr indent="-355600" lvl="0" marL="457200" marR="0" rtl="0" algn="l">
              <a:lnSpc>
                <a:spcPct val="100000"/>
              </a:lnSpc>
              <a:spcBef>
                <a:spcPts val="0"/>
              </a:spcBef>
              <a:spcAft>
                <a:spcPts val="0"/>
              </a:spcAft>
              <a:buClr>
                <a:srgbClr val="000000"/>
              </a:buClr>
              <a:buSzPts val="2000"/>
              <a:buFont typeface="Proxima Nova"/>
              <a:buChar char="●"/>
            </a:pPr>
            <a:r>
              <a:rPr b="1" i="0" lang="en-US" sz="2000" u="none" cap="none" strike="noStrike">
                <a:solidFill>
                  <a:srgbClr val="000000"/>
                </a:solidFill>
                <a:latin typeface="Proxima Nova"/>
                <a:ea typeface="Proxima Nova"/>
                <a:cs typeface="Proxima Nova"/>
                <a:sym typeface="Proxima Nova"/>
              </a:rPr>
              <a:t>Threes</a:t>
            </a:r>
            <a:r>
              <a:rPr b="0" i="0" lang="en-US" sz="2000" u="none" cap="none" strike="noStrike">
                <a:solidFill>
                  <a:srgbClr val="000000"/>
                </a:solidFill>
                <a:latin typeface="Proxima Nova"/>
                <a:ea typeface="Proxima Nova"/>
                <a:cs typeface="Proxima Nova"/>
                <a:sym typeface="Proxima Nova"/>
              </a:rPr>
              <a:t>:  You are the </a:t>
            </a:r>
            <a:r>
              <a:rPr b="1" i="0" lang="en-US" sz="2000" u="none" cap="none" strike="noStrike">
                <a:solidFill>
                  <a:srgbClr val="000000"/>
                </a:solidFill>
                <a:latin typeface="Proxima Nova"/>
                <a:ea typeface="Proxima Nova"/>
                <a:cs typeface="Proxima Nova"/>
                <a:sym typeface="Proxima Nova"/>
              </a:rPr>
              <a:t>coach</a:t>
            </a:r>
            <a:r>
              <a:rPr b="0" i="0" lang="en-US" sz="2000" u="none" cap="none" strike="noStrike">
                <a:solidFill>
                  <a:srgbClr val="000000"/>
                </a:solidFill>
                <a:latin typeface="Proxima Nova"/>
                <a:ea typeface="Proxima Nova"/>
                <a:cs typeface="Proxima Nova"/>
                <a:sym typeface="Proxima Nova"/>
              </a:rPr>
              <a:t>.  You will observe the conversation and </a:t>
            </a:r>
            <a:r>
              <a:rPr b="0" i="1" lang="en-US" sz="2000" u="none" cap="none" strike="noStrike">
                <a:solidFill>
                  <a:srgbClr val="000000"/>
                </a:solidFill>
                <a:latin typeface="Proxima Nova"/>
                <a:ea typeface="Proxima Nova"/>
                <a:cs typeface="Proxima Nova"/>
                <a:sym typeface="Proxima Nova"/>
              </a:rPr>
              <a:t>lead the one-minute debrief</a:t>
            </a:r>
            <a:r>
              <a:rPr b="0" i="0" lang="en-US" sz="2000" u="none" cap="none" strike="noStrike">
                <a:solidFill>
                  <a:srgbClr val="000000"/>
                </a:solidFill>
                <a:latin typeface="Proxima Nova"/>
                <a:ea typeface="Proxima Nova"/>
                <a:cs typeface="Proxima Nova"/>
                <a:sym typeface="Proxima Nova"/>
              </a:rPr>
              <a:t>.   Let the current member know two things they did well and then </a:t>
            </a:r>
            <a:r>
              <a:rPr b="0" i="0" lang="en-US" sz="2000" u="sng" cap="none" strike="noStrike">
                <a:solidFill>
                  <a:srgbClr val="000000"/>
                </a:solidFill>
                <a:latin typeface="Proxima Nova"/>
                <a:ea typeface="Proxima Nova"/>
                <a:cs typeface="Proxima Nova"/>
                <a:sym typeface="Proxima Nova"/>
              </a:rPr>
              <a:t>ask them </a:t>
            </a:r>
            <a:r>
              <a:rPr b="0" i="0" lang="en-US" sz="2000" u="none" cap="none" strike="noStrike">
                <a:solidFill>
                  <a:srgbClr val="000000"/>
                </a:solidFill>
                <a:latin typeface="Proxima Nova"/>
                <a:ea typeface="Proxima Nova"/>
                <a:cs typeface="Proxima Nova"/>
                <a:sym typeface="Proxima Nova"/>
              </a:rPr>
              <a:t>what they think they need to work on.</a:t>
            </a:r>
            <a:endParaRPr b="0" i="0" sz="2000" u="none" cap="none" strike="noStrike">
              <a:solidFill>
                <a:srgbClr val="000000"/>
              </a:solidFill>
              <a:latin typeface="Proxima Nova"/>
              <a:ea typeface="Proxima Nova"/>
              <a:cs typeface="Proxima Nova"/>
              <a:sym typeface="Proxima Nova"/>
            </a:endParaRPr>
          </a:p>
          <a:p>
            <a:pPr indent="-355600" lvl="0" marL="457200" marR="0" rtl="0" algn="l">
              <a:lnSpc>
                <a:spcPct val="100000"/>
              </a:lnSpc>
              <a:spcBef>
                <a:spcPts val="0"/>
              </a:spcBef>
              <a:spcAft>
                <a:spcPts val="0"/>
              </a:spcAft>
              <a:buClr>
                <a:srgbClr val="000000"/>
              </a:buClr>
              <a:buSzPts val="2000"/>
              <a:buFont typeface="Proxima Nova"/>
              <a:buChar char="●"/>
            </a:pPr>
            <a:r>
              <a:rPr b="1" i="0" lang="en-US" sz="2000" u="none" cap="none" strike="noStrike">
                <a:solidFill>
                  <a:srgbClr val="000000"/>
                </a:solidFill>
                <a:latin typeface="Proxima Nova"/>
                <a:ea typeface="Proxima Nova"/>
                <a:cs typeface="Proxima Nova"/>
                <a:sym typeface="Proxima Nova"/>
              </a:rPr>
              <a:t>Rotation #2:</a:t>
            </a:r>
            <a:r>
              <a:rPr b="0" i="0" lang="en-US" sz="2000" u="none" cap="none" strike="noStrike">
                <a:solidFill>
                  <a:srgbClr val="000000"/>
                </a:solidFill>
                <a:latin typeface="Proxima Nova"/>
                <a:ea typeface="Proxima Nova"/>
                <a:cs typeface="Proxima Nova"/>
                <a:sym typeface="Proxima Nova"/>
              </a:rPr>
              <a:t>  3s are PM, 1s are CM, 2s are coach.</a:t>
            </a:r>
            <a:endParaRPr b="0" i="0" sz="2000" u="none" cap="none" strike="noStrike">
              <a:solidFill>
                <a:srgbClr val="000000"/>
              </a:solidFill>
              <a:latin typeface="Proxima Nova"/>
              <a:ea typeface="Proxima Nova"/>
              <a:cs typeface="Proxima Nova"/>
              <a:sym typeface="Proxima Nova"/>
            </a:endParaRPr>
          </a:p>
          <a:p>
            <a:pPr indent="-355600" lvl="0" marL="457200" marR="0" rtl="0" algn="l">
              <a:lnSpc>
                <a:spcPct val="100000"/>
              </a:lnSpc>
              <a:spcBef>
                <a:spcPts val="0"/>
              </a:spcBef>
              <a:spcAft>
                <a:spcPts val="0"/>
              </a:spcAft>
              <a:buClr>
                <a:srgbClr val="000000"/>
              </a:buClr>
              <a:buSzPts val="2000"/>
              <a:buFont typeface="Proxima Nova"/>
              <a:buChar char="●"/>
            </a:pPr>
            <a:r>
              <a:rPr b="1" i="0" lang="en-US" sz="2000" u="none" cap="none" strike="noStrike">
                <a:solidFill>
                  <a:srgbClr val="000000"/>
                </a:solidFill>
                <a:latin typeface="Proxima Nova"/>
                <a:ea typeface="Proxima Nova"/>
                <a:cs typeface="Proxima Nova"/>
                <a:sym typeface="Proxima Nova"/>
              </a:rPr>
              <a:t>Rotation #3:</a:t>
            </a:r>
            <a:r>
              <a:rPr b="0" i="0" lang="en-US" sz="2000" u="none" cap="none" strike="noStrike">
                <a:solidFill>
                  <a:srgbClr val="000000"/>
                </a:solidFill>
                <a:latin typeface="Proxima Nova"/>
                <a:ea typeface="Proxima Nova"/>
                <a:cs typeface="Proxima Nova"/>
                <a:sym typeface="Proxima Nova"/>
              </a:rPr>
              <a:t>  2s are PM, 3s are CM, 1s are coach.</a:t>
            </a:r>
            <a:endParaRPr b="0" i="0" sz="2000" u="none" cap="none" strike="noStrike">
              <a:solidFill>
                <a:srgbClr val="000000"/>
              </a:solidFill>
              <a:latin typeface="Proxima Nova"/>
              <a:ea typeface="Proxima Nova"/>
              <a:cs typeface="Proxima Nova"/>
              <a:sym typeface="Proxima Nova"/>
            </a:endParaRPr>
          </a:p>
        </p:txBody>
      </p:sp>
      <p:sp>
        <p:nvSpPr>
          <p:cNvPr id="517" name="Google Shape;517;g8f427d60af_3_2"/>
          <p:cNvSpPr/>
          <p:nvPr/>
        </p:nvSpPr>
        <p:spPr>
          <a:xfrm>
            <a:off x="9636000" y="5594675"/>
            <a:ext cx="165000" cy="166500"/>
          </a:xfrm>
          <a:prstGeom prst="ellipse">
            <a:avLst/>
          </a:prstGeom>
          <a:solidFill>
            <a:srgbClr val="0D2B42"/>
          </a:solidFill>
          <a:ln cap="flat" cmpd="sng" w="9525">
            <a:solidFill>
              <a:srgbClr val="0D2B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solidFill>
      </p:bgPr>
    </p:bg>
    <p:spTree>
      <p:nvGrpSpPr>
        <p:cNvPr id="522" name="Shape 522"/>
        <p:cNvGrpSpPr/>
        <p:nvPr/>
      </p:nvGrpSpPr>
      <p:grpSpPr>
        <a:xfrm>
          <a:off x="0" y="0"/>
          <a:ext cx="0" cy="0"/>
          <a:chOff x="0" y="0"/>
          <a:chExt cx="0" cy="0"/>
        </a:xfrm>
      </p:grpSpPr>
      <p:sp>
        <p:nvSpPr>
          <p:cNvPr id="523" name="Google Shape;523;g8f2700f2a2_0_47"/>
          <p:cNvSpPr txBox="1"/>
          <p:nvPr>
            <p:ph type="title"/>
          </p:nvPr>
        </p:nvSpPr>
        <p:spPr>
          <a:xfrm>
            <a:off x="1665150" y="529525"/>
            <a:ext cx="8861700" cy="28527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FFBD01"/>
              </a:buClr>
              <a:buSzPts val="6000"/>
              <a:buFont typeface="EB Garamond"/>
              <a:buNone/>
            </a:pPr>
            <a:r>
              <a:rPr lang="en-US">
                <a:solidFill>
                  <a:srgbClr val="FFBD01"/>
                </a:solidFill>
                <a:latin typeface="EB Garamond"/>
                <a:ea typeface="EB Garamond"/>
                <a:cs typeface="EB Garamond"/>
                <a:sym typeface="EB Garamond"/>
              </a:rPr>
              <a:t>Thank you for being here this evening, and for doing this work for your Association.</a:t>
            </a:r>
            <a:endParaRPr>
              <a:solidFill>
                <a:srgbClr val="FFBD01"/>
              </a:solidFill>
              <a:latin typeface="EB Garamond"/>
              <a:ea typeface="EB Garamond"/>
              <a:cs typeface="EB Garamond"/>
              <a:sym typeface="EB Garamond"/>
            </a:endParaRPr>
          </a:p>
        </p:txBody>
      </p:sp>
      <p:sp>
        <p:nvSpPr>
          <p:cNvPr id="524" name="Google Shape;524;g8f2700f2a2_0_47"/>
          <p:cNvSpPr txBox="1"/>
          <p:nvPr/>
        </p:nvSpPr>
        <p:spPr>
          <a:xfrm>
            <a:off x="3549000" y="3393475"/>
            <a:ext cx="5094000" cy="26133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1000"/>
              </a:spcBef>
              <a:spcAft>
                <a:spcPts val="0"/>
              </a:spcAft>
              <a:buClr>
                <a:schemeClr val="lt1"/>
              </a:buClr>
              <a:buSzPts val="2400"/>
              <a:buFont typeface="Arial"/>
              <a:buNone/>
            </a:pPr>
            <a:r>
              <a:rPr b="0" i="0" lang="en-US" sz="2800" u="none" cap="none" strike="noStrike">
                <a:solidFill>
                  <a:schemeClr val="lt1"/>
                </a:solidFill>
                <a:latin typeface="Open Sans Light"/>
                <a:ea typeface="Open Sans Light"/>
                <a:cs typeface="Open Sans Light"/>
                <a:sym typeface="Open Sans Light"/>
              </a:rPr>
              <a:t>What </a:t>
            </a:r>
            <a:r>
              <a:rPr b="1" i="0" lang="en-US" sz="2800" u="none" cap="none" strike="noStrike">
                <a:solidFill>
                  <a:schemeClr val="lt1"/>
                </a:solidFill>
                <a:latin typeface="Open Sans"/>
                <a:ea typeface="Open Sans"/>
                <a:cs typeface="Open Sans"/>
                <a:sym typeface="Open Sans"/>
              </a:rPr>
              <a:t>questions do you still have</a:t>
            </a:r>
            <a:r>
              <a:rPr b="0" i="0" lang="en-US" sz="2800" u="none" cap="none" strike="noStrike">
                <a:solidFill>
                  <a:schemeClr val="lt1"/>
                </a:solidFill>
                <a:latin typeface="Open Sans Light"/>
                <a:ea typeface="Open Sans Light"/>
                <a:cs typeface="Open Sans Light"/>
                <a:sym typeface="Open Sans Light"/>
              </a:rPr>
              <a:t> about the process?  Is there anything else you need to </a:t>
            </a:r>
            <a:r>
              <a:rPr b="1" i="0" lang="en-US" sz="2800" u="none" cap="none" strike="noStrike">
                <a:solidFill>
                  <a:schemeClr val="lt1"/>
                </a:solidFill>
                <a:latin typeface="Open Sans"/>
                <a:ea typeface="Open Sans"/>
                <a:cs typeface="Open Sans"/>
                <a:sym typeface="Open Sans"/>
              </a:rPr>
              <a:t>feel comfortable having membership conversations</a:t>
            </a:r>
            <a:r>
              <a:rPr b="0" i="0" lang="en-US" sz="2800" u="none" cap="none" strike="noStrike">
                <a:solidFill>
                  <a:schemeClr val="lt1"/>
                </a:solidFill>
                <a:latin typeface="Open Sans Light"/>
                <a:ea typeface="Open Sans Light"/>
                <a:cs typeface="Open Sans Light"/>
                <a:sym typeface="Open Sans Light"/>
              </a:rPr>
              <a:t>?</a:t>
            </a:r>
            <a:endParaRPr b="0" i="0" sz="2800" u="none" cap="none" strike="noStrike">
              <a:solidFill>
                <a:schemeClr val="lt1"/>
              </a:solidFill>
              <a:latin typeface="Open Sans Light"/>
              <a:ea typeface="Open Sans Light"/>
              <a:cs typeface="Open Sans Light"/>
              <a:sym typeface="Open Sans Light"/>
            </a:endParaRPr>
          </a:p>
          <a:p>
            <a:pPr indent="0" lvl="0" marL="0" marR="0" rtl="0" algn="ctr">
              <a:lnSpc>
                <a:spcPct val="90000"/>
              </a:lnSpc>
              <a:spcBef>
                <a:spcPts val="1000"/>
              </a:spcBef>
              <a:spcAft>
                <a:spcPts val="0"/>
              </a:spcAft>
              <a:buClr>
                <a:schemeClr val="lt1"/>
              </a:buClr>
              <a:buSzPts val="2400"/>
              <a:buFont typeface="Arial"/>
              <a:buNone/>
            </a:pPr>
            <a:r>
              <a:rPr b="0" i="0" lang="en-US" sz="2800" u="none" cap="none" strike="noStrike">
                <a:solidFill>
                  <a:schemeClr val="lt1"/>
                </a:solidFill>
                <a:latin typeface="Open Sans Light"/>
                <a:ea typeface="Open Sans Light"/>
                <a:cs typeface="Open Sans Light"/>
                <a:sym typeface="Open Sans Light"/>
              </a:rPr>
              <a:t>(Type it in the chat.)</a:t>
            </a:r>
            <a:endParaRPr b="0" i="0" sz="2800" u="none" cap="none" strike="noStrike">
              <a:solidFill>
                <a:schemeClr val="lt1"/>
              </a:solidFill>
              <a:latin typeface="Open Sans Light"/>
              <a:ea typeface="Open Sans Light"/>
              <a:cs typeface="Open Sans Light"/>
              <a:sym typeface="Open Sans Light"/>
            </a:endParaRPr>
          </a:p>
        </p:txBody>
      </p:sp>
      <p:pic>
        <p:nvPicPr>
          <p:cNvPr id="525" name="Google Shape;525;g8f2700f2a2_0_47"/>
          <p:cNvPicPr preferRelativeResize="0"/>
          <p:nvPr/>
        </p:nvPicPr>
        <p:blipFill rotWithShape="1">
          <a:blip r:embed="rId3">
            <a:alphaModFix/>
          </a:blip>
          <a:srcRect b="0" l="0" r="0" t="0"/>
          <a:stretch/>
        </p:blipFill>
        <p:spPr>
          <a:xfrm>
            <a:off x="8828144" y="230188"/>
            <a:ext cx="3163440" cy="67223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2BF4D7A9-3EAB-4785-9B55-CBAD0FA069E6}"/>
</file>

<file path=customXml/itemProps2.xml><?xml version="1.0" encoding="utf-8"?>
<ds:datastoreItem xmlns:ds="http://schemas.openxmlformats.org/officeDocument/2006/customXml" ds:itemID="{9A3E5422-7FFA-4E2B-850A-FCA172A7DA54}"/>
</file>

<file path=customXml/itemProps3.xml><?xml version="1.0" encoding="utf-8"?>
<ds:datastoreItem xmlns:ds="http://schemas.openxmlformats.org/officeDocument/2006/customXml" ds:itemID="{80964E4F-F910-44A6-9473-2D5845A56038}"/>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Sam Baker</dc:creator>
  <dcterms:created xsi:type="dcterms:W3CDTF">2016-06-10T22:26:44Z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