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067" r:id="rId5"/>
    <p:sldId id="2068" r:id="rId6"/>
    <p:sldId id="2071" r:id="rId7"/>
    <p:sldId id="2072" r:id="rId8"/>
    <p:sldId id="2073" r:id="rId9"/>
    <p:sldId id="2074" r:id="rId10"/>
    <p:sldId id="2075" r:id="rId11"/>
    <p:sldId id="2077" r:id="rId12"/>
    <p:sldId id="2078" r:id="rId13"/>
    <p:sldId id="2079" r:id="rId14"/>
    <p:sldId id="2081" r:id="rId15"/>
    <p:sldId id="20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ADF976-7A62-9547-54C2-A0AEE0F5AFBD}" v="2" dt="2024-06-05T18:47:59.994"/>
    <p1510:client id="{7A2F309D-5C50-2D61-8236-B0205A8E20AB}" v="9" dt="2024-06-05T18:53:09.562"/>
    <p1510:client id="{94BBB5FB-4394-B897-4B7C-FAE4A477EB36}" v="86" dt="2024-06-05T18:59:54.7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Ruiz [WA]" userId="S::mruiz_washingtonea.org#ext#@neahq.onmicrosoft.com::93db682f-29ce-4602-8788-b3301ddda61c" providerId="AD" clId="Web-{7A2F309D-5C50-2D61-8236-B0205A8E20AB}"/>
    <pc:docChg chg="delSld modSld">
      <pc:chgData name="Michael Ruiz [WA]" userId="S::mruiz_washingtonea.org#ext#@neahq.onmicrosoft.com::93db682f-29ce-4602-8788-b3301ddda61c" providerId="AD" clId="Web-{7A2F309D-5C50-2D61-8236-B0205A8E20AB}" dt="2024-06-05T18:53:19.641" v="36"/>
      <pc:docMkLst>
        <pc:docMk/>
      </pc:docMkLst>
      <pc:sldChg chg="del">
        <pc:chgData name="Michael Ruiz [WA]" userId="S::mruiz_washingtonea.org#ext#@neahq.onmicrosoft.com::93db682f-29ce-4602-8788-b3301ddda61c" providerId="AD" clId="Web-{7A2F309D-5C50-2D61-8236-B0205A8E20AB}" dt="2024-06-05T18:43:10.273" v="0"/>
        <pc:sldMkLst>
          <pc:docMk/>
          <pc:sldMk cId="1591080902" sldId="256"/>
        </pc:sldMkLst>
      </pc:sldChg>
      <pc:sldChg chg="del">
        <pc:chgData name="Michael Ruiz [WA]" userId="S::mruiz_washingtonea.org#ext#@neahq.onmicrosoft.com::93db682f-29ce-4602-8788-b3301ddda61c" providerId="AD" clId="Web-{7A2F309D-5C50-2D61-8236-B0205A8E20AB}" dt="2024-06-05T18:48:58.733" v="19"/>
        <pc:sldMkLst>
          <pc:docMk/>
          <pc:sldMk cId="109857222" sldId="403"/>
        </pc:sldMkLst>
      </pc:sldChg>
      <pc:sldChg chg="del">
        <pc:chgData name="Michael Ruiz [WA]" userId="S::mruiz_washingtonea.org#ext#@neahq.onmicrosoft.com::93db682f-29ce-4602-8788-b3301ddda61c" providerId="AD" clId="Web-{7A2F309D-5C50-2D61-8236-B0205A8E20AB}" dt="2024-06-05T18:49:03.499" v="20"/>
        <pc:sldMkLst>
          <pc:docMk/>
          <pc:sldMk cId="1576352069" sldId="2066"/>
        </pc:sldMkLst>
      </pc:sldChg>
      <pc:sldChg chg="modNotes">
        <pc:chgData name="Michael Ruiz [WA]" userId="S::mruiz_washingtonea.org#ext#@neahq.onmicrosoft.com::93db682f-29ce-4602-8788-b3301ddda61c" providerId="AD" clId="Web-{7A2F309D-5C50-2D61-8236-B0205A8E20AB}" dt="2024-06-05T18:52:25.122" v="25"/>
        <pc:sldMkLst>
          <pc:docMk/>
          <pc:sldMk cId="730305357" sldId="2067"/>
        </pc:sldMkLst>
      </pc:sldChg>
      <pc:sldChg chg="modNotes">
        <pc:chgData name="Michael Ruiz [WA]" userId="S::mruiz_washingtonea.org#ext#@neahq.onmicrosoft.com::93db682f-29ce-4602-8788-b3301ddda61c" providerId="AD" clId="Web-{7A2F309D-5C50-2D61-8236-B0205A8E20AB}" dt="2024-06-05T18:52:28.622" v="26"/>
        <pc:sldMkLst>
          <pc:docMk/>
          <pc:sldMk cId="2756514965" sldId="2068"/>
        </pc:sldMkLst>
      </pc:sldChg>
      <pc:sldChg chg="modNotes">
        <pc:chgData name="Michael Ruiz [WA]" userId="S::mruiz_washingtonea.org#ext#@neahq.onmicrosoft.com::93db682f-29ce-4602-8788-b3301ddda61c" providerId="AD" clId="Web-{7A2F309D-5C50-2D61-8236-B0205A8E20AB}" dt="2024-06-05T18:52:31.247" v="27"/>
        <pc:sldMkLst>
          <pc:docMk/>
          <pc:sldMk cId="3966668448" sldId="2071"/>
        </pc:sldMkLst>
      </pc:sldChg>
      <pc:sldChg chg="modNotes">
        <pc:chgData name="Michael Ruiz [WA]" userId="S::mruiz_washingtonea.org#ext#@neahq.onmicrosoft.com::93db682f-29ce-4602-8788-b3301ddda61c" providerId="AD" clId="Web-{7A2F309D-5C50-2D61-8236-B0205A8E20AB}" dt="2024-06-05T18:52:36.920" v="28"/>
        <pc:sldMkLst>
          <pc:docMk/>
          <pc:sldMk cId="1041848111" sldId="2072"/>
        </pc:sldMkLst>
      </pc:sldChg>
      <pc:sldChg chg="modNotes">
        <pc:chgData name="Michael Ruiz [WA]" userId="S::mruiz_washingtonea.org#ext#@neahq.onmicrosoft.com::93db682f-29ce-4602-8788-b3301ddda61c" providerId="AD" clId="Web-{7A2F309D-5C50-2D61-8236-B0205A8E20AB}" dt="2024-06-05T18:52:39.857" v="29"/>
        <pc:sldMkLst>
          <pc:docMk/>
          <pc:sldMk cId="521309212" sldId="2073"/>
        </pc:sldMkLst>
      </pc:sldChg>
      <pc:sldChg chg="modNotes">
        <pc:chgData name="Michael Ruiz [WA]" userId="S::mruiz_washingtonea.org#ext#@neahq.onmicrosoft.com::93db682f-29ce-4602-8788-b3301ddda61c" providerId="AD" clId="Web-{7A2F309D-5C50-2D61-8236-B0205A8E20AB}" dt="2024-06-05T18:52:42.998" v="30"/>
        <pc:sldMkLst>
          <pc:docMk/>
          <pc:sldMk cId="1364725476" sldId="2074"/>
        </pc:sldMkLst>
      </pc:sldChg>
      <pc:sldChg chg="modNotes">
        <pc:chgData name="Michael Ruiz [WA]" userId="S::mruiz_washingtonea.org#ext#@neahq.onmicrosoft.com::93db682f-29ce-4602-8788-b3301ddda61c" providerId="AD" clId="Web-{7A2F309D-5C50-2D61-8236-B0205A8E20AB}" dt="2024-06-05T18:52:46.514" v="31"/>
        <pc:sldMkLst>
          <pc:docMk/>
          <pc:sldMk cId="3588997503" sldId="2075"/>
        </pc:sldMkLst>
      </pc:sldChg>
      <pc:sldChg chg="modNotes">
        <pc:chgData name="Michael Ruiz [WA]" userId="S::mruiz_washingtonea.org#ext#@neahq.onmicrosoft.com::93db682f-29ce-4602-8788-b3301ddda61c" providerId="AD" clId="Web-{7A2F309D-5C50-2D61-8236-B0205A8E20AB}" dt="2024-06-05T18:52:55.671" v="32"/>
        <pc:sldMkLst>
          <pc:docMk/>
          <pc:sldMk cId="2945636201" sldId="2077"/>
        </pc:sldMkLst>
      </pc:sldChg>
      <pc:sldChg chg="modNotes">
        <pc:chgData name="Michael Ruiz [WA]" userId="S::mruiz_washingtonea.org#ext#@neahq.onmicrosoft.com::93db682f-29ce-4602-8788-b3301ddda61c" providerId="AD" clId="Web-{7A2F309D-5C50-2D61-8236-B0205A8E20AB}" dt="2024-06-05T18:53:08.500" v="34"/>
        <pc:sldMkLst>
          <pc:docMk/>
          <pc:sldMk cId="3432871947" sldId="2078"/>
        </pc:sldMkLst>
      </pc:sldChg>
      <pc:sldChg chg="modNotes">
        <pc:chgData name="Michael Ruiz [WA]" userId="S::mruiz_washingtonea.org#ext#@neahq.onmicrosoft.com::93db682f-29ce-4602-8788-b3301ddda61c" providerId="AD" clId="Web-{7A2F309D-5C50-2D61-8236-B0205A8E20AB}" dt="2024-06-05T18:53:12.813" v="35"/>
        <pc:sldMkLst>
          <pc:docMk/>
          <pc:sldMk cId="1538529348" sldId="2079"/>
        </pc:sldMkLst>
      </pc:sldChg>
      <pc:sldChg chg="del">
        <pc:chgData name="Michael Ruiz [WA]" userId="S::mruiz_washingtonea.org#ext#@neahq.onmicrosoft.com::93db682f-29ce-4602-8788-b3301ddda61c" providerId="AD" clId="Web-{7A2F309D-5C50-2D61-8236-B0205A8E20AB}" dt="2024-06-05T18:51:58.901" v="24"/>
        <pc:sldMkLst>
          <pc:docMk/>
          <pc:sldMk cId="1389492936" sldId="2080"/>
        </pc:sldMkLst>
      </pc:sldChg>
      <pc:sldChg chg="modNotes">
        <pc:chgData name="Michael Ruiz [WA]" userId="S::mruiz_washingtonea.org#ext#@neahq.onmicrosoft.com::93db682f-29ce-4602-8788-b3301ddda61c" providerId="AD" clId="Web-{7A2F309D-5C50-2D61-8236-B0205A8E20AB}" dt="2024-06-05T18:53:19.641" v="36"/>
        <pc:sldMkLst>
          <pc:docMk/>
          <pc:sldMk cId="666938137" sldId="2081"/>
        </pc:sldMkLst>
      </pc:sldChg>
      <pc:sldChg chg="del modNotes">
        <pc:chgData name="Michael Ruiz [WA]" userId="S::mruiz_washingtonea.org#ext#@neahq.onmicrosoft.com::93db682f-29ce-4602-8788-b3301ddda61c" providerId="AD" clId="Web-{7A2F309D-5C50-2D61-8236-B0205A8E20AB}" dt="2024-06-05T18:49:18.907" v="21"/>
        <pc:sldMkLst>
          <pc:docMk/>
          <pc:sldMk cId="1933255415" sldId="2084"/>
        </pc:sldMkLst>
      </pc:sldChg>
      <pc:sldChg chg="del modNotes">
        <pc:chgData name="Michael Ruiz [WA]" userId="S::mruiz_washingtonea.org#ext#@neahq.onmicrosoft.com::93db682f-29ce-4602-8788-b3301ddda61c" providerId="AD" clId="Web-{7A2F309D-5C50-2D61-8236-B0205A8E20AB}" dt="2024-06-05T18:49:51.284" v="22"/>
        <pc:sldMkLst>
          <pc:docMk/>
          <pc:sldMk cId="1671270203" sldId="2085"/>
        </pc:sldMkLst>
      </pc:sldChg>
      <pc:sldChg chg="del">
        <pc:chgData name="Michael Ruiz [WA]" userId="S::mruiz_washingtonea.org#ext#@neahq.onmicrosoft.com::93db682f-29ce-4602-8788-b3301ddda61c" providerId="AD" clId="Web-{7A2F309D-5C50-2D61-8236-B0205A8E20AB}" dt="2024-06-05T18:50:05.738" v="23"/>
        <pc:sldMkLst>
          <pc:docMk/>
          <pc:sldMk cId="1521973117" sldId="2086"/>
        </pc:sldMkLst>
      </pc:sldChg>
    </pc:docChg>
  </pc:docChgLst>
  <pc:docChgLst>
    <pc:chgData name="Ramos, Saul [NEA-CGPS-ESPQ]" userId="S::sramos@nea.org::2737552f-8132-42ef-a9ea-6050ce3df0ef" providerId="AD" clId="Web-{75ADF976-7A62-9547-54C2-A0AEE0F5AFBD}"/>
    <pc:docChg chg="modSld">
      <pc:chgData name="Ramos, Saul [NEA-CGPS-ESPQ]" userId="S::sramos@nea.org::2737552f-8132-42ef-a9ea-6050ce3df0ef" providerId="AD" clId="Web-{75ADF976-7A62-9547-54C2-A0AEE0F5AFBD}" dt="2024-06-05T18:47:59.994" v="1" actId="1076"/>
      <pc:docMkLst>
        <pc:docMk/>
      </pc:docMkLst>
      <pc:sldChg chg="modSp">
        <pc:chgData name="Ramos, Saul [NEA-CGPS-ESPQ]" userId="S::sramos@nea.org::2737552f-8132-42ef-a9ea-6050ce3df0ef" providerId="AD" clId="Web-{75ADF976-7A62-9547-54C2-A0AEE0F5AFBD}" dt="2024-06-05T18:47:59.994" v="1" actId="1076"/>
        <pc:sldMkLst>
          <pc:docMk/>
          <pc:sldMk cId="1364725476" sldId="2074"/>
        </pc:sldMkLst>
        <pc:picChg chg="mod">
          <ac:chgData name="Ramos, Saul [NEA-CGPS-ESPQ]" userId="S::sramos@nea.org::2737552f-8132-42ef-a9ea-6050ce3df0ef" providerId="AD" clId="Web-{75ADF976-7A62-9547-54C2-A0AEE0F5AFBD}" dt="2024-06-05T18:47:59.994" v="1" actId="1076"/>
          <ac:picMkLst>
            <pc:docMk/>
            <pc:sldMk cId="1364725476" sldId="2074"/>
            <ac:picMk id="4" creationId="{40AC4F4F-5AD1-3D46-B9CB-8D4A1B995095}"/>
          </ac:picMkLst>
        </pc:picChg>
      </pc:sldChg>
    </pc:docChg>
  </pc:docChgLst>
  <pc:docChgLst>
    <pc:chgData name="Pulkrabek, Vanessa [MN]" userId="S::vanessa.pulkrabek_edmn.org#ext#@neahq.onmicrosoft.com::a81224d0-e988-4d62-a387-eaa8d26915eb" providerId="AD" clId="Web-{94BBB5FB-4394-B897-4B7C-FAE4A477EB36}"/>
    <pc:docChg chg="modSld">
      <pc:chgData name="Pulkrabek, Vanessa [MN]" userId="S::vanessa.pulkrabek_edmn.org#ext#@neahq.onmicrosoft.com::a81224d0-e988-4d62-a387-eaa8d26915eb" providerId="AD" clId="Web-{94BBB5FB-4394-B897-4B7C-FAE4A477EB36}" dt="2024-06-05T18:59:51.533" v="47" actId="20577"/>
      <pc:docMkLst>
        <pc:docMk/>
      </pc:docMkLst>
      <pc:sldChg chg="modSp">
        <pc:chgData name="Pulkrabek, Vanessa [MN]" userId="S::vanessa.pulkrabek_edmn.org#ext#@neahq.onmicrosoft.com::a81224d0-e988-4d62-a387-eaa8d26915eb" providerId="AD" clId="Web-{94BBB5FB-4394-B897-4B7C-FAE4A477EB36}" dt="2024-06-05T18:59:51.533" v="47" actId="20577"/>
        <pc:sldMkLst>
          <pc:docMk/>
          <pc:sldMk cId="1041848111" sldId="2072"/>
        </pc:sldMkLst>
        <pc:spChg chg="mod">
          <ac:chgData name="Pulkrabek, Vanessa [MN]" userId="S::vanessa.pulkrabek_edmn.org#ext#@neahq.onmicrosoft.com::a81224d0-e988-4d62-a387-eaa8d26915eb" providerId="AD" clId="Web-{94BBB5FB-4394-B897-4B7C-FAE4A477EB36}" dt="2024-06-05T18:59:51.533" v="47" actId="20577"/>
          <ac:spMkLst>
            <pc:docMk/>
            <pc:sldMk cId="1041848111" sldId="2072"/>
            <ac:spMk id="2" creationId="{46F80178-8019-4448-AED2-5C13AA81FB4D}"/>
          </ac:spMkLst>
        </pc:spChg>
        <pc:spChg chg="mod">
          <ac:chgData name="Pulkrabek, Vanessa [MN]" userId="S::vanessa.pulkrabek_edmn.org#ext#@neahq.onmicrosoft.com::a81224d0-e988-4d62-a387-eaa8d26915eb" providerId="AD" clId="Web-{94BBB5FB-4394-B897-4B7C-FAE4A477EB36}" dt="2024-06-05T18:59:19.907" v="46" actId="14100"/>
          <ac:spMkLst>
            <pc:docMk/>
            <pc:sldMk cId="1041848111" sldId="2072"/>
            <ac:spMk id="15" creationId="{C265724A-A407-4169-B766-36D78F82C6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904B0-60D3-4346-9594-11A84386EF83}"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38EFF-9A17-4F9D-8108-C2E532BE8171}" type="slidenum">
              <a:rPr lang="en-US" smtClean="0"/>
              <a:t>‹#›</a:t>
            </a:fld>
            <a:endParaRPr lang="en-US"/>
          </a:p>
        </p:txBody>
      </p:sp>
    </p:spTree>
    <p:extLst>
      <p:ext uri="{BB962C8B-B14F-4D97-AF65-F5344CB8AC3E}">
        <p14:creationId xmlns:p14="http://schemas.microsoft.com/office/powerpoint/2010/main" val="52355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1</a:t>
            </a:fld>
            <a:endParaRPr lang="en-US"/>
          </a:p>
        </p:txBody>
      </p:sp>
    </p:spTree>
    <p:extLst>
      <p:ext uri="{BB962C8B-B14F-4D97-AF65-F5344CB8AC3E}">
        <p14:creationId xmlns:p14="http://schemas.microsoft.com/office/powerpoint/2010/main" val="415431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2</a:t>
            </a:fld>
            <a:endParaRPr lang="en-US"/>
          </a:p>
        </p:txBody>
      </p:sp>
    </p:spTree>
    <p:extLst>
      <p:ext uri="{BB962C8B-B14F-4D97-AF65-F5344CB8AC3E}">
        <p14:creationId xmlns:p14="http://schemas.microsoft.com/office/powerpoint/2010/main" val="3736836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3</a:t>
            </a:fld>
            <a:endParaRPr lang="en-US"/>
          </a:p>
        </p:txBody>
      </p:sp>
    </p:spTree>
    <p:extLst>
      <p:ext uri="{BB962C8B-B14F-4D97-AF65-F5344CB8AC3E}">
        <p14:creationId xmlns:p14="http://schemas.microsoft.com/office/powerpoint/2010/main" val="16040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4</a:t>
            </a:fld>
            <a:endParaRPr lang="en-US"/>
          </a:p>
        </p:txBody>
      </p:sp>
    </p:spTree>
    <p:extLst>
      <p:ext uri="{BB962C8B-B14F-4D97-AF65-F5344CB8AC3E}">
        <p14:creationId xmlns:p14="http://schemas.microsoft.com/office/powerpoint/2010/main" val="2167271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721E8F2B-36A4-49B0-BEFF-AE8106AA5FB5}" type="slidenum">
              <a:rPr lang="en-US" smtClean="0"/>
              <a:t>5</a:t>
            </a:fld>
            <a:endParaRPr lang="en-US"/>
          </a:p>
        </p:txBody>
      </p:sp>
    </p:spTree>
    <p:extLst>
      <p:ext uri="{BB962C8B-B14F-4D97-AF65-F5344CB8AC3E}">
        <p14:creationId xmlns:p14="http://schemas.microsoft.com/office/powerpoint/2010/main" val="742977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6</a:t>
            </a:fld>
            <a:endParaRPr lang="en-US"/>
          </a:p>
        </p:txBody>
      </p:sp>
    </p:spTree>
    <p:extLst>
      <p:ext uri="{BB962C8B-B14F-4D97-AF65-F5344CB8AC3E}">
        <p14:creationId xmlns:p14="http://schemas.microsoft.com/office/powerpoint/2010/main" val="182348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5943F06-353C-E54A-A74C-E1A26C98FA8D}" type="slidenum">
              <a:rPr lang="en-US" smtClean="0"/>
              <a:t>7</a:t>
            </a:fld>
            <a:endParaRPr lang="en-US"/>
          </a:p>
        </p:txBody>
      </p:sp>
    </p:spTree>
    <p:extLst>
      <p:ext uri="{BB962C8B-B14F-4D97-AF65-F5344CB8AC3E}">
        <p14:creationId xmlns:p14="http://schemas.microsoft.com/office/powerpoint/2010/main" val="419654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Remember start with the transformation message!</a:t>
            </a:r>
            <a:endParaRPr lang="en-US"/>
          </a:p>
          <a:p>
            <a:pPr>
              <a:defRPr/>
            </a:pPr>
            <a:endParaRPr lang="en-US">
              <a:cs typeface="Calibri"/>
            </a:endParaRPr>
          </a:p>
          <a:p>
            <a:pPr>
              <a:defRPr/>
            </a:pPr>
            <a:r>
              <a:rPr lang="en-US"/>
              <a:t>Potential members want to be heard, and they want to be a part of something larger than themselves.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a:defRPr/>
            </a:pPr>
            <a:r>
              <a:rPr lang="en-US" b="1"/>
              <a:t>We need to shift the conversation from a transactional pitch (asking members to join so they get something) to a transformational pitch (asking members to join so they can create change.)</a:t>
            </a:r>
            <a:endParaRPr lang="en-US"/>
          </a:p>
          <a:p>
            <a:pPr>
              <a:defRPr/>
            </a:pPr>
            <a:endParaRPr lang="en-US"/>
          </a:p>
          <a:p>
            <a:pPr>
              <a:defRPr/>
            </a:pPr>
            <a:r>
              <a:rPr lang="en-US" b="1">
                <a:solidFill>
                  <a:srgbClr val="009CDE"/>
                </a:solidFill>
              </a:rPr>
              <a:t>Our overarching message for potential members should be transformational in nature, focusing on the potential of their affiliate to give education</a:t>
            </a:r>
            <a:r>
              <a:rPr lang="en-US" b="1" baseline="0">
                <a:solidFill>
                  <a:srgbClr val="009CDE"/>
                </a:solidFill>
              </a:rPr>
              <a:t> </a:t>
            </a:r>
            <a:r>
              <a:rPr lang="en-US" b="1">
                <a:solidFill>
                  <a:srgbClr val="009CDE"/>
                </a:solidFill>
              </a:rPr>
              <a:t>support professionals </a:t>
            </a:r>
            <a:r>
              <a:rPr lang="en-US" b="1" u="sng">
                <a:solidFill>
                  <a:srgbClr val="009CDE"/>
                </a:solidFill>
              </a:rPr>
              <a:t>a stronger voice, boost wages, and improve ESPs’ daily lives</a:t>
            </a:r>
            <a:r>
              <a:rPr lang="en-US" b="1">
                <a:solidFill>
                  <a:srgbClr val="009CDE"/>
                </a:solidFill>
              </a:rPr>
              <a:t>. </a:t>
            </a:r>
            <a:endParaRPr lang="en-US"/>
          </a:p>
          <a:p>
            <a:pPr>
              <a:defRPr/>
            </a:pPr>
            <a:endParaRPr lang="en-US"/>
          </a:p>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8</a:t>
            </a:fld>
            <a:endParaRPr lang="en-US"/>
          </a:p>
        </p:txBody>
      </p:sp>
    </p:spTree>
    <p:extLst>
      <p:ext uri="{BB962C8B-B14F-4D97-AF65-F5344CB8AC3E}">
        <p14:creationId xmlns:p14="http://schemas.microsoft.com/office/powerpoint/2010/main" val="1531532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Don’t forget to BRAG about your wins. Point to the day to day and how working</a:t>
            </a:r>
            <a:r>
              <a:rPr lang="en-US" baseline="0">
                <a:cs typeface="Calibri"/>
              </a:rPr>
              <a:t> together we can improve our daily lives.</a:t>
            </a:r>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9</a:t>
            </a:fld>
            <a:endParaRPr lang="en-US"/>
          </a:p>
        </p:txBody>
      </p:sp>
    </p:spTree>
    <p:extLst>
      <p:ext uri="{BB962C8B-B14F-4D97-AF65-F5344CB8AC3E}">
        <p14:creationId xmlns:p14="http://schemas.microsoft.com/office/powerpoint/2010/main" val="495919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E08EC70D-744F-4F5D-AF1D-DCB3652B9003}" type="slidenum">
              <a:rPr lang="en-US" smtClean="0"/>
              <a:t>10</a:t>
            </a:fld>
            <a:endParaRPr lang="en-US"/>
          </a:p>
        </p:txBody>
      </p:sp>
    </p:spTree>
    <p:extLst>
      <p:ext uri="{BB962C8B-B14F-4D97-AF65-F5344CB8AC3E}">
        <p14:creationId xmlns:p14="http://schemas.microsoft.com/office/powerpoint/2010/main" val="2964490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11</a:t>
            </a:fld>
            <a:endParaRPr lang="en-US"/>
          </a:p>
        </p:txBody>
      </p:sp>
    </p:spTree>
    <p:extLst>
      <p:ext uri="{BB962C8B-B14F-4D97-AF65-F5344CB8AC3E}">
        <p14:creationId xmlns:p14="http://schemas.microsoft.com/office/powerpoint/2010/main" val="1761396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12</a:t>
            </a:fld>
            <a:endParaRPr lang="en-US"/>
          </a:p>
        </p:txBody>
      </p:sp>
    </p:spTree>
    <p:extLst>
      <p:ext uri="{BB962C8B-B14F-4D97-AF65-F5344CB8AC3E}">
        <p14:creationId xmlns:p14="http://schemas.microsoft.com/office/powerpoint/2010/main" val="1550680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F9C3-6C5B-71FA-F402-7EC1012064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8FCF0F-60A1-0901-5C0C-DBD11B2C1F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8B7BEB-942A-5C05-7369-DEA944A34E0B}"/>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E84978B0-45BD-6EC4-B58C-1F52298E2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BFA61F-00BB-2993-6F47-9746B193CD68}"/>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73214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D1EC6-05C6-F633-A88A-36BDC5D1D3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E44806-68C4-A00E-CC03-4105B533AD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B6ECA-1907-4F6F-B744-4BD4A9F0BAA3}"/>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42152114-DCAB-E4E3-D60D-56F141A18D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F1D0C-3C89-9786-388F-D49CC179DE29}"/>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882671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507C-7969-B374-1326-390D4139E8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ED08A8-6643-5F58-CF96-FA7C395289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92D8DF-FB8F-54F2-E1FD-909281038F92}"/>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0118269C-1584-507B-12BF-FE2A7EE314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5D2DA-E1D3-49D0-FE5A-8ABA35DB6C4B}"/>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78028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FCB6-EF1E-99A8-B929-C91E02172E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74370-EF7B-5F5B-77B7-E2D292E2D3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13FCA4-9092-96D4-DEC5-CE490444E9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BC111C-CC51-150B-B6E6-FD820DB376B3}"/>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9ABE9663-7101-9D4E-1EF7-2A358E3C04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A926EB-8AAB-F458-82D6-2733F8324F6D}"/>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001624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1F57-A19A-471E-2A4D-0A5F0788BC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84D507-4C8F-AAA0-288F-9D1C0482B2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AFE648-FB31-072A-88F6-8C81A1DCF4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933C57-4EFA-488C-E418-88A5D2BD24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A62130-7AE9-E7A1-482F-61023BA8D5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E0AE35-F0DC-F0A2-0559-2F169268B33D}"/>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8" name="Footer Placeholder 7">
            <a:extLst>
              <a:ext uri="{FF2B5EF4-FFF2-40B4-BE49-F238E27FC236}">
                <a16:creationId xmlns:a16="http://schemas.microsoft.com/office/drawing/2014/main" id="{8418977C-22B4-2517-E73B-5D8F430407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EB9A41-40C9-D197-4ECE-40DC972A1AE3}"/>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764243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A39A-21A4-A795-8625-169451C8D5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7BEAB1-80A9-12C4-E920-196A559C469E}"/>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4" name="Footer Placeholder 3">
            <a:extLst>
              <a:ext uri="{FF2B5EF4-FFF2-40B4-BE49-F238E27FC236}">
                <a16:creationId xmlns:a16="http://schemas.microsoft.com/office/drawing/2014/main" id="{C5B28F8F-465F-678A-E1A9-D41986792A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C068D3-1309-925A-32F6-024E565E7115}"/>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320420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109F91-14FB-7598-0C4A-FAD0A7AD7D05}"/>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3" name="Footer Placeholder 2">
            <a:extLst>
              <a:ext uri="{FF2B5EF4-FFF2-40B4-BE49-F238E27FC236}">
                <a16:creationId xmlns:a16="http://schemas.microsoft.com/office/drawing/2014/main" id="{7C2CDF5C-25BF-94EC-829A-93F75D50FA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9888B9-55AC-83F1-C7AF-2FF6292673E9}"/>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293853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F4608-2314-972C-1FCF-8A9E08D55F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BEEAE4-62C6-6FF5-2CCA-DDCE6FD247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47FBCD-17B2-B9FC-93D6-61E5E90DFF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CCA26B-C8F2-5612-6C68-E8600212C0F7}"/>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A9B8F766-8332-8824-9137-997A137727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45CFB8-D86C-9927-F198-7FAF1CBCBA92}"/>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925822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3651-8528-51F5-59C0-C08270831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14B53E-9385-339E-A9D1-1D27A05EA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D967E0-CB4A-8569-5A3A-7646FFA4B9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5784FD-E5A7-F2E1-F98D-6944A2D98C56}"/>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6" name="Footer Placeholder 5">
            <a:extLst>
              <a:ext uri="{FF2B5EF4-FFF2-40B4-BE49-F238E27FC236}">
                <a16:creationId xmlns:a16="http://schemas.microsoft.com/office/drawing/2014/main" id="{46339680-6B30-5433-A8DF-583304DB69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648AE7-68BF-E7D9-0E66-ED027F81CD6F}"/>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452758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F867-84E7-BFC7-FFA3-28181FD4A6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D97F32-056E-CE87-D16B-89BA83C96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E942A5-B08C-037B-61CE-62CE7AFD2AE5}"/>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212885C4-6B0D-0E5F-3BBF-6A7ADA825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925A0-B0AF-5A19-74C5-C43161F99102}"/>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1443330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41CA9E-967B-4F2D-901F-2367E32EB5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784F1A-3C74-F9DE-339F-5CB848B21D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3E34E-34F4-7F71-9069-C652619D2DC7}"/>
              </a:ext>
            </a:extLst>
          </p:cNvPr>
          <p:cNvSpPr>
            <a:spLocks noGrp="1"/>
          </p:cNvSpPr>
          <p:nvPr>
            <p:ph type="dt" sz="half" idx="10"/>
          </p:nvPr>
        </p:nvSpPr>
        <p:spPr/>
        <p:txBody>
          <a:body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549D4643-756C-AC94-0CF5-ED3DE9F8D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4985EF-1240-E803-97E3-4BE2D6F49D3A}"/>
              </a:ext>
            </a:extLst>
          </p:cNvPr>
          <p:cNvSpPr>
            <a:spLocks noGrp="1"/>
          </p:cNvSpPr>
          <p:nvPr>
            <p:ph type="sldNum" sz="quarter" idx="12"/>
          </p:nvPr>
        </p:nvSpPr>
        <p:spPr/>
        <p:txBody>
          <a:bodyPr/>
          <a:lstStyle/>
          <a:p>
            <a:fld id="{5FDAD4CE-3A90-49C6-894B-8B1E5CD65ED9}" type="slidenum">
              <a:rPr lang="en-US" smtClean="0"/>
              <a:t>‹#›</a:t>
            </a:fld>
            <a:endParaRPr lang="en-US"/>
          </a:p>
        </p:txBody>
      </p:sp>
    </p:spTree>
    <p:extLst>
      <p:ext uri="{BB962C8B-B14F-4D97-AF65-F5344CB8AC3E}">
        <p14:creationId xmlns:p14="http://schemas.microsoft.com/office/powerpoint/2010/main" val="3999971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1E2241-92E7-8D59-C0C0-54A2C7715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33C952-EA93-DDAC-DDB3-ACB95CF31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483E0-4BEB-0775-CFCA-9E539717B2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7F4AB4-A108-44F2-B205-EB7A7023AA39}" type="datetimeFigureOut">
              <a:rPr lang="en-US" smtClean="0"/>
              <a:t>6/5/2024</a:t>
            </a:fld>
            <a:endParaRPr lang="en-US"/>
          </a:p>
        </p:txBody>
      </p:sp>
      <p:sp>
        <p:nvSpPr>
          <p:cNvPr id="5" name="Footer Placeholder 4">
            <a:extLst>
              <a:ext uri="{FF2B5EF4-FFF2-40B4-BE49-F238E27FC236}">
                <a16:creationId xmlns:a16="http://schemas.microsoft.com/office/drawing/2014/main" id="{F865EFE4-31E2-419B-32B2-6BB7F037BB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550BD4-FDEB-DE8D-1B30-3A61051CD1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AD4CE-3A90-49C6-894B-8B1E5CD65ED9}" type="slidenum">
              <a:rPr lang="en-US" smtClean="0"/>
              <a:t>‹#›</a:t>
            </a:fld>
            <a:endParaRPr lang="en-US"/>
          </a:p>
        </p:txBody>
      </p:sp>
    </p:spTree>
    <p:extLst>
      <p:ext uri="{BB962C8B-B14F-4D97-AF65-F5344CB8AC3E}">
        <p14:creationId xmlns:p14="http://schemas.microsoft.com/office/powerpoint/2010/main" val="973963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0"/>
            <a:ext cx="12398204" cy="6864412"/>
          </a:xfrm>
          <a:prstGeom prst="rect">
            <a:avLst/>
          </a:prstGeom>
        </p:spPr>
      </p:pic>
      <p:sp>
        <p:nvSpPr>
          <p:cNvPr id="7" name="TextBox 6"/>
          <p:cNvSpPr txBox="1"/>
          <p:nvPr/>
        </p:nvSpPr>
        <p:spPr>
          <a:xfrm>
            <a:off x="582073" y="1772445"/>
            <a:ext cx="3833172" cy="2862322"/>
          </a:xfrm>
          <a:prstGeom prst="rect">
            <a:avLst/>
          </a:prstGeom>
          <a:noFill/>
        </p:spPr>
        <p:txBody>
          <a:bodyPr wrap="square" rtlCol="0">
            <a:spAutoFit/>
          </a:bodyPr>
          <a:lstStyle/>
          <a:p>
            <a:pPr algn="ctr"/>
            <a:r>
              <a:rPr lang="en-US" sz="6000">
                <a:solidFill>
                  <a:schemeClr val="bg1"/>
                </a:solidFill>
                <a:latin typeface="Trebuchet MS" panose="020B0603020202020204" pitchFamily="34" charset="0"/>
              </a:rPr>
              <a:t>ESP Join Research Study</a:t>
            </a:r>
          </a:p>
        </p:txBody>
      </p:sp>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4997318" y="1124438"/>
            <a:ext cx="669645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a:solidFill>
                  <a:schemeClr val="bg1"/>
                </a:solidFill>
                <a:latin typeface="Trebuchet MS" panose="020B0603020202020204" pitchFamily="34" charset="0"/>
              </a:rPr>
              <a:t>From November 2022 – February 2023, NEA conducted a multi-phase research project designed to help NEA and state affiliates recruit potential ESPs into membership. </a:t>
            </a:r>
            <a:endParaRPr lang="en-US" sz="32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73030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0"/>
            <a:ext cx="12398204" cy="6864412"/>
          </a:xfrm>
          <a:prstGeom prst="rect">
            <a:avLst/>
          </a:prstGeom>
        </p:spPr>
      </p:pic>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1040780" y="966176"/>
            <a:ext cx="635648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a:solidFill>
                  <a:schemeClr val="bg1"/>
                </a:solidFill>
                <a:latin typeface="Trebuchet MS" panose="020B0603020202020204" pitchFamily="34" charset="0"/>
              </a:rPr>
              <a:t>There were three phases of the study:</a:t>
            </a:r>
          </a:p>
          <a:p>
            <a:pPr marL="514350" indent="-514350">
              <a:buFont typeface="+mj-lt"/>
              <a:buAutoNum type="arabicPeriod"/>
            </a:pPr>
            <a:r>
              <a:rPr lang="en-US" sz="3200">
                <a:solidFill>
                  <a:schemeClr val="bg1"/>
                </a:solidFill>
                <a:latin typeface="Trebuchet MS" panose="020B0603020202020204" pitchFamily="34" charset="0"/>
              </a:rPr>
              <a:t>Interviews with active ESP organizers.</a:t>
            </a:r>
            <a:endParaRPr lang="en-US" sz="3200">
              <a:solidFill>
                <a:schemeClr val="bg1"/>
              </a:solidFill>
              <a:latin typeface="Trebuchet MS" panose="020B0603020202020204" pitchFamily="34" charset="0"/>
              <a:ea typeface="Calibri"/>
              <a:cs typeface="Calibri"/>
            </a:endParaRPr>
          </a:p>
          <a:p>
            <a:pPr marL="514350" indent="-514350">
              <a:buFont typeface="+mj-lt"/>
              <a:buAutoNum type="arabicPeriod"/>
            </a:pPr>
            <a:r>
              <a:rPr lang="en-US" sz="3200">
                <a:solidFill>
                  <a:schemeClr val="bg1"/>
                </a:solidFill>
                <a:latin typeface="Trebuchet MS" panose="020B0603020202020204" pitchFamily="34" charset="0"/>
              </a:rPr>
              <a:t>Focus groups with potential ESP members.</a:t>
            </a:r>
            <a:endParaRPr lang="en-US" sz="3200">
              <a:solidFill>
                <a:schemeClr val="bg1"/>
              </a:solidFill>
              <a:latin typeface="Trebuchet MS" panose="020B0603020202020204" pitchFamily="34" charset="0"/>
              <a:ea typeface="Calibri"/>
              <a:cs typeface="Calibri"/>
            </a:endParaRPr>
          </a:p>
          <a:p>
            <a:pPr marL="514350" indent="-514350">
              <a:buFont typeface="+mj-lt"/>
              <a:buAutoNum type="arabicPeriod"/>
            </a:pPr>
            <a:r>
              <a:rPr lang="en-US" sz="3200">
                <a:solidFill>
                  <a:schemeClr val="bg1"/>
                </a:solidFill>
                <a:latin typeface="Trebuchet MS" panose="020B0603020202020204" pitchFamily="34" charset="0"/>
              </a:rPr>
              <a:t>Online survey of 1,038 potential ESP members.</a:t>
            </a:r>
            <a:endParaRPr lang="en-US" sz="32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275651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68B6AB-23F2-F5FA-312E-8BCCF39814A0}"/>
              </a:ext>
            </a:extLst>
          </p:cNvPr>
          <p:cNvPicPr>
            <a:picLocks noChangeAspect="1"/>
          </p:cNvPicPr>
          <p:nvPr/>
        </p:nvPicPr>
        <p:blipFill>
          <a:blip r:embed="rId3"/>
          <a:stretch>
            <a:fillRect/>
          </a:stretch>
        </p:blipFill>
        <p:spPr>
          <a:xfrm>
            <a:off x="393539" y="316523"/>
            <a:ext cx="11366883" cy="6224954"/>
          </a:xfrm>
          <a:prstGeom prst="rect">
            <a:avLst/>
          </a:prstGeom>
        </p:spPr>
      </p:pic>
      <p:sp>
        <p:nvSpPr>
          <p:cNvPr id="5" name="TextBox 4">
            <a:extLst>
              <a:ext uri="{FF2B5EF4-FFF2-40B4-BE49-F238E27FC236}">
                <a16:creationId xmlns:a16="http://schemas.microsoft.com/office/drawing/2014/main" id="{8D083698-65B0-74B1-5ADA-6A744CE2D50B}"/>
              </a:ext>
            </a:extLst>
          </p:cNvPr>
          <p:cNvSpPr txBox="1"/>
          <p:nvPr/>
        </p:nvSpPr>
        <p:spPr>
          <a:xfrm>
            <a:off x="562710" y="1700956"/>
            <a:ext cx="1106072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chemeClr val="bg1"/>
                </a:solidFill>
                <a:latin typeface="Trebuchet MS" panose="020B0603020202020204" pitchFamily="34" charset="0"/>
              </a:rPr>
              <a:t>ESP means "Education Support Professionals."  Education Support Professionals play vital roles inside and outside the classroom. They keep schools and campuses running and ensure students are safe, healthy, and ready to learn.</a:t>
            </a:r>
            <a:r>
              <a:rPr lang="en-US" sz="4000">
                <a:latin typeface="ff-good-web-pro-wide"/>
              </a:rPr>
              <a:t> </a:t>
            </a:r>
            <a:endParaRPr lang="en-US" sz="4000">
              <a:ea typeface="Calibri"/>
              <a:cs typeface="Calibri"/>
            </a:endParaRPr>
          </a:p>
        </p:txBody>
      </p:sp>
      <p:sp>
        <p:nvSpPr>
          <p:cNvPr id="2" name="TextBox 1"/>
          <p:cNvSpPr txBox="1"/>
          <p:nvPr/>
        </p:nvSpPr>
        <p:spPr>
          <a:xfrm>
            <a:off x="562709" y="500908"/>
            <a:ext cx="6858000" cy="1015663"/>
          </a:xfrm>
          <a:prstGeom prst="rect">
            <a:avLst/>
          </a:prstGeom>
          <a:noFill/>
        </p:spPr>
        <p:txBody>
          <a:bodyPr wrap="square" rtlCol="0">
            <a:spAutoFit/>
          </a:bodyPr>
          <a:lstStyle/>
          <a:p>
            <a:r>
              <a:rPr lang="en-US" sz="6000">
                <a:solidFill>
                  <a:schemeClr val="bg1"/>
                </a:solidFill>
                <a:latin typeface="Trebuchet MS" panose="020B0603020202020204" pitchFamily="34" charset="0"/>
              </a:rPr>
              <a:t>ESP?</a:t>
            </a:r>
          </a:p>
        </p:txBody>
      </p:sp>
    </p:spTree>
    <p:extLst>
      <p:ext uri="{BB962C8B-B14F-4D97-AF65-F5344CB8AC3E}">
        <p14:creationId xmlns:p14="http://schemas.microsoft.com/office/powerpoint/2010/main" val="3966668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C265724A-A407-4169-B766-36D78F82C631}"/>
              </a:ext>
            </a:extLst>
          </p:cNvPr>
          <p:cNvSpPr txBox="1"/>
          <p:nvPr/>
        </p:nvSpPr>
        <p:spPr>
          <a:xfrm>
            <a:off x="0" y="2500673"/>
            <a:ext cx="11850843" cy="3416320"/>
          </a:xfrm>
          <a:prstGeom prst="rect">
            <a:avLst/>
          </a:prstGeom>
          <a:noFill/>
          <a:ln>
            <a:noFill/>
          </a:ln>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marL="955040" lvl="1" indent="-571500">
              <a:buFont typeface="Wingdings" panose="05000000000000000000" pitchFamily="2" charset="2"/>
              <a:buChar char="§"/>
            </a:pPr>
            <a:r>
              <a:rPr lang="en-US" sz="3600">
                <a:latin typeface="Trebuchet MS" panose="020B0603020202020204" pitchFamily="34" charset="0"/>
              </a:rPr>
              <a:t>Clerical service</a:t>
            </a:r>
          </a:p>
          <a:p>
            <a:pPr marL="955040" lvl="1" indent="-571500">
              <a:buFont typeface="Wingdings" panose="05000000000000000000" pitchFamily="2" charset="2"/>
              <a:buChar char="§"/>
            </a:pPr>
            <a:r>
              <a:rPr lang="en-US" sz="3600">
                <a:latin typeface="Trebuchet MS" panose="020B0603020202020204" pitchFamily="34" charset="0"/>
              </a:rPr>
              <a:t>Custodial and maintenance service</a:t>
            </a:r>
          </a:p>
          <a:p>
            <a:pPr marL="955040" lvl="1" indent="-571500">
              <a:buFont typeface="Wingdings" panose="05000000000000000000" pitchFamily="2" charset="2"/>
              <a:buChar char="§"/>
            </a:pPr>
            <a:r>
              <a:rPr lang="en-US" sz="3600">
                <a:latin typeface="Trebuchet MS" panose="020B0603020202020204" pitchFamily="34" charset="0"/>
              </a:rPr>
              <a:t>Food service</a:t>
            </a:r>
          </a:p>
          <a:p>
            <a:pPr marL="955040" lvl="1" indent="-571500">
              <a:buFont typeface="Wingdings" panose="05000000000000000000" pitchFamily="2" charset="2"/>
              <a:buChar char="§"/>
            </a:pPr>
            <a:r>
              <a:rPr lang="en-US" sz="3600">
                <a:latin typeface="Trebuchet MS" panose="020B0603020202020204" pitchFamily="34" charset="0"/>
              </a:rPr>
              <a:t>Health and student service</a:t>
            </a:r>
          </a:p>
          <a:p>
            <a:pPr marL="955040" lvl="1" indent="-571500">
              <a:buFont typeface="Wingdings" panose="05000000000000000000" pitchFamily="2" charset="2"/>
              <a:buChar char="§"/>
            </a:pPr>
            <a:r>
              <a:rPr lang="en-US" sz="3600" err="1">
                <a:latin typeface="Trebuchet MS" panose="020B0603020202020204" pitchFamily="34" charset="0"/>
              </a:rPr>
              <a:t>Paraeducators</a:t>
            </a:r>
            <a:endParaRPr lang="en-US" sz="3600">
              <a:latin typeface="Trebuchet MS" panose="020B0603020202020204" pitchFamily="34" charset="0"/>
            </a:endParaRPr>
          </a:p>
          <a:p>
            <a:pPr marL="955040" lvl="1" indent="-571500">
              <a:buFont typeface="Wingdings" panose="05000000000000000000" pitchFamily="2" charset="2"/>
              <a:buChar char="§"/>
            </a:pPr>
            <a:r>
              <a:rPr lang="en-US" sz="3600">
                <a:latin typeface="Trebuchet MS" panose="020B0603020202020204" pitchFamily="34" charset="0"/>
              </a:rPr>
              <a:t>Security service</a:t>
            </a:r>
          </a:p>
          <a:p>
            <a:pPr marL="955040" lvl="1" indent="-571500">
              <a:buFont typeface="Wingdings" panose="05000000000000000000" pitchFamily="2" charset="2"/>
              <a:buChar char="§"/>
            </a:pPr>
            <a:r>
              <a:rPr lang="en-US" sz="3600">
                <a:latin typeface="Trebuchet MS" panose="020B0603020202020204" pitchFamily="34" charset="0"/>
              </a:rPr>
              <a:t>Skilled trade</a:t>
            </a:r>
          </a:p>
          <a:p>
            <a:pPr marL="955040" lvl="1" indent="-571500">
              <a:buFont typeface="Wingdings" panose="05000000000000000000" pitchFamily="2" charset="2"/>
              <a:buChar char="§"/>
            </a:pPr>
            <a:r>
              <a:rPr lang="en-US" sz="3600">
                <a:latin typeface="Trebuchet MS" panose="020B0603020202020204" pitchFamily="34" charset="0"/>
              </a:rPr>
              <a:t>Technical service</a:t>
            </a:r>
          </a:p>
          <a:p>
            <a:pPr marL="955040" lvl="1" indent="-571500">
              <a:buFont typeface="Wingdings" panose="05000000000000000000" pitchFamily="2" charset="2"/>
              <a:buChar char="§"/>
            </a:pPr>
            <a:r>
              <a:rPr lang="en-US" sz="3600">
                <a:latin typeface="Trebuchet MS" panose="020B0603020202020204" pitchFamily="34" charset="0"/>
              </a:rPr>
              <a:t>Transportation service</a:t>
            </a:r>
          </a:p>
          <a:p>
            <a:pPr marL="285750" indent="-285750">
              <a:lnSpc>
                <a:spcPct val="90000"/>
              </a:lnSpc>
              <a:spcBef>
                <a:spcPts val="1200"/>
              </a:spcBef>
              <a:buFont typeface="Arial,Sans-Serif"/>
              <a:buChar char="•"/>
            </a:pPr>
            <a:endParaRPr lang="en-US" sz="2000" spc="-60">
              <a:latin typeface="Trebuchet MS"/>
              <a:cs typeface="Calibri"/>
            </a:endParaRPr>
          </a:p>
        </p:txBody>
      </p:sp>
      <p:pic>
        <p:nvPicPr>
          <p:cNvPr id="4" name="Picture 3" descr="Shape, rectangle&#10;&#10;Description automatically generated">
            <a:extLst>
              <a:ext uri="{FF2B5EF4-FFF2-40B4-BE49-F238E27FC236}">
                <a16:creationId xmlns:a16="http://schemas.microsoft.com/office/drawing/2014/main" id="{A36B9231-8078-4734-A113-A24925454DE5}"/>
              </a:ext>
            </a:extLst>
          </p:cNvPr>
          <p:cNvPicPr>
            <a:picLocks noChangeAspect="1"/>
          </p:cNvPicPr>
          <p:nvPr/>
        </p:nvPicPr>
        <p:blipFill>
          <a:blip r:embed="rId3"/>
          <a:stretch>
            <a:fillRect/>
          </a:stretch>
        </p:blipFill>
        <p:spPr>
          <a:xfrm>
            <a:off x="0" y="0"/>
            <a:ext cx="12205502" cy="627624"/>
          </a:xfrm>
          <a:prstGeom prst="rect">
            <a:avLst/>
          </a:prstGeom>
        </p:spPr>
      </p:pic>
      <p:sp>
        <p:nvSpPr>
          <p:cNvPr id="2" name="TextBox 1">
            <a:extLst>
              <a:ext uri="{FF2B5EF4-FFF2-40B4-BE49-F238E27FC236}">
                <a16:creationId xmlns:a16="http://schemas.microsoft.com/office/drawing/2014/main" id="{46F80178-8019-4448-AED2-5C13AA81FB4D}"/>
              </a:ext>
            </a:extLst>
          </p:cNvPr>
          <p:cNvSpPr txBox="1"/>
          <p:nvPr/>
        </p:nvSpPr>
        <p:spPr>
          <a:xfrm>
            <a:off x="366976" y="944670"/>
            <a:ext cx="1150220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4400" b="1" spc="-15">
                <a:solidFill>
                  <a:srgbClr val="0033A0"/>
                </a:solidFill>
                <a:latin typeface="Trebuchet MS"/>
              </a:rPr>
              <a:t>ESPs work in PK-Higher Ed, in a variety of career families</a:t>
            </a:r>
            <a:endParaRPr lang="en-US"/>
          </a:p>
          <a:p>
            <a:pPr algn="just"/>
            <a:endParaRPr lang="en-US" sz="4400" b="1" spc="-15">
              <a:solidFill>
                <a:srgbClr val="0033A0"/>
              </a:solidFill>
              <a:latin typeface="Trebuchet MS"/>
            </a:endParaRPr>
          </a:p>
        </p:txBody>
      </p:sp>
    </p:spTree>
    <p:extLst>
      <p:ext uri="{BB962C8B-B14F-4D97-AF65-F5344CB8AC3E}">
        <p14:creationId xmlns:p14="http://schemas.microsoft.com/office/powerpoint/2010/main" val="1041848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292" y="1512277"/>
            <a:ext cx="11113477" cy="502920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199" y="563843"/>
            <a:ext cx="10855569" cy="1325563"/>
          </a:xfrm>
        </p:spPr>
        <p:txBody>
          <a:bodyPr/>
          <a:lstStyle/>
          <a:p>
            <a:r>
              <a:rPr lang="en-US" b="1">
                <a:solidFill>
                  <a:srgbClr val="0033A0"/>
                </a:solidFill>
                <a:latin typeface="Trebuchet MS" panose="020B0603020202020204" pitchFamily="34" charset="0"/>
              </a:rPr>
              <a:t>Potential ESPs recognize themselves as…</a:t>
            </a:r>
          </a:p>
        </p:txBody>
      </p:sp>
      <p:sp>
        <p:nvSpPr>
          <p:cNvPr id="3" name="Content Placeholder 2"/>
          <p:cNvSpPr>
            <a:spLocks noGrp="1"/>
          </p:cNvSpPr>
          <p:nvPr>
            <p:ph idx="1"/>
          </p:nvPr>
        </p:nvSpPr>
        <p:spPr>
          <a:xfrm>
            <a:off x="1374530" y="3230557"/>
            <a:ext cx="3294185" cy="585806"/>
          </a:xfrm>
        </p:spPr>
        <p:txBody>
          <a:bodyPr>
            <a:noAutofit/>
          </a:bodyPr>
          <a:lstStyle/>
          <a:p>
            <a:pPr marL="0" indent="0">
              <a:buNone/>
            </a:pPr>
            <a:r>
              <a:rPr lang="en-US" sz="4000">
                <a:solidFill>
                  <a:schemeClr val="bg1"/>
                </a:solidFill>
                <a:latin typeface="Trebuchet MS" panose="020B0603020202020204" pitchFamily="34" charset="0"/>
              </a:rPr>
              <a:t>Support Staff</a:t>
            </a:r>
          </a:p>
        </p:txBody>
      </p:sp>
      <p:pic>
        <p:nvPicPr>
          <p:cNvPr id="4" name="Picture 3" descr="Shape, rectangle&#10;&#10;Description automatically generated">
            <a:extLst>
              <a:ext uri="{FF2B5EF4-FFF2-40B4-BE49-F238E27FC236}">
                <a16:creationId xmlns:a16="http://schemas.microsoft.com/office/drawing/2014/main" id="{A36B9231-8078-4734-A113-A24925454DE5}"/>
              </a:ext>
            </a:extLst>
          </p:cNvPr>
          <p:cNvPicPr>
            <a:picLocks noChangeAspect="1"/>
          </p:cNvPicPr>
          <p:nvPr/>
        </p:nvPicPr>
        <p:blipFill>
          <a:blip r:embed="rId3"/>
          <a:stretch>
            <a:fillRect/>
          </a:stretch>
        </p:blipFill>
        <p:spPr>
          <a:xfrm>
            <a:off x="0" y="0"/>
            <a:ext cx="12205502" cy="627624"/>
          </a:xfrm>
          <a:prstGeom prst="rect">
            <a:avLst/>
          </a:prstGeom>
        </p:spPr>
      </p:pic>
      <p:sp>
        <p:nvSpPr>
          <p:cNvPr id="7" name="TextBox 6"/>
          <p:cNvSpPr txBox="1"/>
          <p:nvPr/>
        </p:nvSpPr>
        <p:spPr>
          <a:xfrm>
            <a:off x="4419599" y="2774059"/>
            <a:ext cx="1776047" cy="1723549"/>
          </a:xfrm>
          <a:prstGeom prst="rect">
            <a:avLst/>
          </a:prstGeom>
          <a:noFill/>
        </p:spPr>
        <p:txBody>
          <a:bodyPr wrap="square" rtlCol="0">
            <a:spAutoFit/>
          </a:bodyPr>
          <a:lstStyle/>
          <a:p>
            <a:r>
              <a:rPr lang="en-US" sz="8800">
                <a:solidFill>
                  <a:schemeClr val="accent6"/>
                </a:solidFill>
                <a:latin typeface="Trebuchet MS" panose="020B0603020202020204" pitchFamily="34" charset="0"/>
                <a:sym typeface="Wingdings" panose="05000000000000000000" pitchFamily="2" charset="2"/>
              </a:rPr>
              <a:t></a:t>
            </a:r>
            <a:endParaRPr lang="en-US" sz="8800">
              <a:solidFill>
                <a:schemeClr val="accent6"/>
              </a:solidFill>
              <a:latin typeface="Trebuchet MS" panose="020B0603020202020204" pitchFamily="34" charset="0"/>
            </a:endParaRPr>
          </a:p>
          <a:p>
            <a:endParaRPr lang="en-US"/>
          </a:p>
        </p:txBody>
      </p:sp>
      <p:sp>
        <p:nvSpPr>
          <p:cNvPr id="8" name="Content Placeholder 2"/>
          <p:cNvSpPr txBox="1">
            <a:spLocks/>
          </p:cNvSpPr>
          <p:nvPr/>
        </p:nvSpPr>
        <p:spPr>
          <a:xfrm>
            <a:off x="6660630" y="3166583"/>
            <a:ext cx="3839311" cy="12377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a:solidFill>
                  <a:schemeClr val="bg1"/>
                </a:solidFill>
                <a:latin typeface="Trebuchet MS" panose="020B0603020202020204" pitchFamily="34" charset="0"/>
              </a:rPr>
              <a:t>ESP or Educator</a:t>
            </a:r>
          </a:p>
        </p:txBody>
      </p:sp>
      <p:sp>
        <p:nvSpPr>
          <p:cNvPr id="9" name="TextBox 8"/>
          <p:cNvSpPr txBox="1"/>
          <p:nvPr/>
        </p:nvSpPr>
        <p:spPr>
          <a:xfrm>
            <a:off x="10224600" y="2712503"/>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0" name="TextBox 9"/>
          <p:cNvSpPr txBox="1"/>
          <p:nvPr/>
        </p:nvSpPr>
        <p:spPr>
          <a:xfrm>
            <a:off x="5878459" y="2726674"/>
            <a:ext cx="1395048" cy="1846659"/>
          </a:xfrm>
          <a:prstGeom prst="rect">
            <a:avLst/>
          </a:prstGeom>
          <a:noFill/>
        </p:spPr>
        <p:txBody>
          <a:bodyPr wrap="square" rtlCol="0">
            <a:spAutoFit/>
          </a:bodyPr>
          <a:lstStyle/>
          <a:p>
            <a:r>
              <a:rPr lang="en-US" sz="9600">
                <a:solidFill>
                  <a:srgbClr val="C00000"/>
                </a:solidFill>
                <a:latin typeface="Trebuchet MS" panose="020B0603020202020204" pitchFamily="34" charset="0"/>
                <a:sym typeface="Wingdings" panose="05000000000000000000" pitchFamily="2" charset="2"/>
              </a:rPr>
              <a:t></a:t>
            </a:r>
            <a:endParaRPr lang="en-US" sz="9600">
              <a:solidFill>
                <a:srgbClr val="C00000"/>
              </a:solidFill>
              <a:latin typeface="Trebuchet MS" panose="020B0603020202020204" pitchFamily="34" charset="0"/>
            </a:endParaRPr>
          </a:p>
          <a:p>
            <a:endParaRPr lang="en-US"/>
          </a:p>
        </p:txBody>
      </p:sp>
      <p:sp>
        <p:nvSpPr>
          <p:cNvPr id="11" name="TextBox 10"/>
          <p:cNvSpPr txBox="1"/>
          <p:nvPr/>
        </p:nvSpPr>
        <p:spPr>
          <a:xfrm>
            <a:off x="1047742" y="5015660"/>
            <a:ext cx="10462846" cy="553998"/>
          </a:xfrm>
          <a:prstGeom prst="rect">
            <a:avLst/>
          </a:prstGeom>
          <a:noFill/>
        </p:spPr>
        <p:txBody>
          <a:bodyPr wrap="square" rtlCol="0">
            <a:spAutoFit/>
          </a:bodyPr>
          <a:lstStyle/>
          <a:p>
            <a:r>
              <a:rPr lang="en-US" sz="3000">
                <a:solidFill>
                  <a:schemeClr val="bg1"/>
                </a:solidFill>
                <a:latin typeface="Trebuchet MS" panose="020B0603020202020204" pitchFamily="34" charset="0"/>
              </a:rPr>
              <a:t>Job titles are always preferred. If you’re not sure just ask!</a:t>
            </a:r>
          </a:p>
        </p:txBody>
      </p:sp>
      <p:sp>
        <p:nvSpPr>
          <p:cNvPr id="12" name="Content Placeholder 2"/>
          <p:cNvSpPr txBox="1">
            <a:spLocks/>
          </p:cNvSpPr>
          <p:nvPr/>
        </p:nvSpPr>
        <p:spPr>
          <a:xfrm>
            <a:off x="8036898" y="2683164"/>
            <a:ext cx="3294185" cy="5858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a:solidFill>
                  <a:schemeClr val="bg1"/>
                </a:solidFill>
                <a:latin typeface="Trebuchet MS" panose="020B0603020202020204" pitchFamily="34" charset="0"/>
              </a:rPr>
              <a:t>Not</a:t>
            </a:r>
          </a:p>
        </p:txBody>
      </p:sp>
    </p:spTree>
    <p:extLst>
      <p:ext uri="{BB962C8B-B14F-4D97-AF65-F5344CB8AC3E}">
        <p14:creationId xmlns:p14="http://schemas.microsoft.com/office/powerpoint/2010/main" val="521309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AC4F4F-5AD1-3D46-B9CB-8D4A1B995095}"/>
              </a:ext>
            </a:extLst>
          </p:cNvPr>
          <p:cNvPicPr>
            <a:picLocks noChangeAspect="1"/>
          </p:cNvPicPr>
          <p:nvPr/>
        </p:nvPicPr>
        <p:blipFill>
          <a:blip r:embed="rId3"/>
          <a:stretch>
            <a:fillRect/>
          </a:stretch>
        </p:blipFill>
        <p:spPr>
          <a:xfrm>
            <a:off x="-1930" y="834012"/>
            <a:ext cx="12193930" cy="5189978"/>
          </a:xfrm>
          <a:prstGeom prst="rect">
            <a:avLst/>
          </a:prstGeom>
        </p:spPr>
      </p:pic>
      <p:sp>
        <p:nvSpPr>
          <p:cNvPr id="7" name="TextBox 2">
            <a:extLst>
              <a:ext uri="{FF2B5EF4-FFF2-40B4-BE49-F238E27FC236}">
                <a16:creationId xmlns:a16="http://schemas.microsoft.com/office/drawing/2014/main" id="{A257D68E-B49B-EE46-B0D9-1AD82FF098E3}"/>
              </a:ext>
            </a:extLst>
          </p:cNvPr>
          <p:cNvSpPr txBox="1"/>
          <p:nvPr/>
        </p:nvSpPr>
        <p:spPr>
          <a:xfrm>
            <a:off x="368609" y="1843951"/>
            <a:ext cx="4826642" cy="31700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pc="20">
                <a:solidFill>
                  <a:srgbClr val="FFFFFF"/>
                </a:solidFill>
                <a:latin typeface="Trebuchet MS"/>
              </a:rPr>
              <a:t>According to research, potential member ESPs are most concerned about…</a:t>
            </a:r>
          </a:p>
        </p:txBody>
      </p:sp>
      <p:sp>
        <p:nvSpPr>
          <p:cNvPr id="10" name="Rounded Rectangle 9"/>
          <p:cNvSpPr/>
          <p:nvPr/>
        </p:nvSpPr>
        <p:spPr>
          <a:xfrm>
            <a:off x="6283528" y="834013"/>
            <a:ext cx="5150809" cy="51899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620961" y="1007953"/>
            <a:ext cx="2145324"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WAGES</a:t>
            </a:r>
          </a:p>
        </p:txBody>
      </p:sp>
      <p:sp>
        <p:nvSpPr>
          <p:cNvPr id="12" name="TextBox 11"/>
          <p:cNvSpPr txBox="1"/>
          <p:nvPr/>
        </p:nvSpPr>
        <p:spPr>
          <a:xfrm>
            <a:off x="7325435" y="2052946"/>
            <a:ext cx="2736375"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BENEFITS</a:t>
            </a:r>
          </a:p>
        </p:txBody>
      </p:sp>
      <p:sp>
        <p:nvSpPr>
          <p:cNvPr id="13" name="TextBox 12"/>
          <p:cNvSpPr txBox="1"/>
          <p:nvPr/>
        </p:nvSpPr>
        <p:spPr>
          <a:xfrm>
            <a:off x="6469090" y="4670815"/>
            <a:ext cx="4912935" cy="707886"/>
          </a:xfrm>
          <a:prstGeom prst="rect">
            <a:avLst/>
          </a:prstGeom>
          <a:noFill/>
        </p:spPr>
        <p:txBody>
          <a:bodyPr wrap="square" rtlCol="0">
            <a:spAutoFit/>
          </a:bodyPr>
          <a:lstStyle/>
          <a:p>
            <a:pPr algn="ctr"/>
            <a:r>
              <a:rPr lang="en-US" sz="4000" b="1">
                <a:solidFill>
                  <a:schemeClr val="bg1"/>
                </a:solidFill>
                <a:latin typeface="Trebuchet MS" panose="020B0603020202020204" pitchFamily="34" charset="0"/>
              </a:rPr>
              <a:t>RESPECT</a:t>
            </a:r>
          </a:p>
        </p:txBody>
      </p:sp>
      <p:sp>
        <p:nvSpPr>
          <p:cNvPr id="5" name="TextBox 4"/>
          <p:cNvSpPr txBox="1"/>
          <p:nvPr/>
        </p:nvSpPr>
        <p:spPr>
          <a:xfrm>
            <a:off x="6184566" y="3177214"/>
            <a:ext cx="5197459" cy="1077218"/>
          </a:xfrm>
          <a:prstGeom prst="rect">
            <a:avLst/>
          </a:prstGeom>
          <a:noFill/>
        </p:spPr>
        <p:txBody>
          <a:bodyPr wrap="square" rtlCol="0">
            <a:spAutoFit/>
          </a:bodyPr>
          <a:lstStyle/>
          <a:p>
            <a:pPr algn="ctr"/>
            <a:r>
              <a:rPr lang="en-US" sz="3200" b="1">
                <a:solidFill>
                  <a:schemeClr val="bg1"/>
                </a:solidFill>
                <a:latin typeface="Trebuchet MS" panose="020B0603020202020204" pitchFamily="34" charset="0"/>
              </a:rPr>
              <a:t>WORKPLACE PROTECTIONS &amp; SAFETY</a:t>
            </a:r>
          </a:p>
        </p:txBody>
      </p:sp>
    </p:spTree>
    <p:extLst>
      <p:ext uri="{BB962C8B-B14F-4D97-AF65-F5344CB8AC3E}">
        <p14:creationId xmlns:p14="http://schemas.microsoft.com/office/powerpoint/2010/main" val="136472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F6CE-CA65-5446-A424-C9237E2D19AC}"/>
              </a:ext>
            </a:extLst>
          </p:cNvPr>
          <p:cNvSpPr>
            <a:spLocks noGrp="1"/>
          </p:cNvSpPr>
          <p:nvPr>
            <p:ph type="title"/>
          </p:nvPr>
        </p:nvSpPr>
        <p:spPr>
          <a:xfrm>
            <a:off x="244921" y="951893"/>
            <a:ext cx="7842689" cy="2044840"/>
          </a:xfrm>
        </p:spPr>
        <p:txBody>
          <a:bodyPr>
            <a:normAutofit/>
          </a:body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Our association is a UNION. The word UNION conveys  more meaning than “Association.”</a:t>
            </a:r>
          </a:p>
        </p:txBody>
      </p:sp>
      <p:pic>
        <p:nvPicPr>
          <p:cNvPr id="3" name="Picture 2" descr="Shape, rectangle&#10;&#10;Description automatically generated">
            <a:extLst>
              <a:ext uri="{FF2B5EF4-FFF2-40B4-BE49-F238E27FC236}">
                <a16:creationId xmlns:a16="http://schemas.microsoft.com/office/drawing/2014/main" id="{2FF7E84C-3B13-D186-0A0A-E37787C84244}"/>
              </a:ext>
            </a:extLst>
          </p:cNvPr>
          <p:cNvPicPr>
            <a:picLocks noChangeAspect="1"/>
          </p:cNvPicPr>
          <p:nvPr/>
        </p:nvPicPr>
        <p:blipFill>
          <a:blip r:embed="rId3"/>
          <a:stretch>
            <a:fillRect/>
          </a:stretch>
        </p:blipFill>
        <p:spPr>
          <a:xfrm>
            <a:off x="-13502" y="0"/>
            <a:ext cx="12205502" cy="627624"/>
          </a:xfrm>
          <a:prstGeom prst="rect">
            <a:avLst/>
          </a:prstGeom>
        </p:spPr>
      </p:pic>
      <p:sp>
        <p:nvSpPr>
          <p:cNvPr id="4" name="TextBox 3">
            <a:extLst>
              <a:ext uri="{FF2B5EF4-FFF2-40B4-BE49-F238E27FC236}">
                <a16:creationId xmlns:a16="http://schemas.microsoft.com/office/drawing/2014/main" id="{79C1ADEE-069F-0BE7-186F-1996FF995EF1}"/>
              </a:ext>
            </a:extLst>
          </p:cNvPr>
          <p:cNvSpPr txBox="1"/>
          <p:nvPr/>
        </p:nvSpPr>
        <p:spPr>
          <a:xfrm>
            <a:off x="758143" y="-26231"/>
            <a:ext cx="10662211" cy="64633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spc="20">
                <a:solidFill>
                  <a:schemeClr val="bg1"/>
                </a:solidFill>
                <a:latin typeface="Trebuchet MS"/>
              </a:rPr>
              <a:t>What do potential ESP members need to know?</a:t>
            </a:r>
          </a:p>
        </p:txBody>
      </p:sp>
      <p:sp>
        <p:nvSpPr>
          <p:cNvPr id="5" name="Title 1">
            <a:extLst>
              <a:ext uri="{FF2B5EF4-FFF2-40B4-BE49-F238E27FC236}">
                <a16:creationId xmlns:a16="http://schemas.microsoft.com/office/drawing/2014/main" id="{DEBFF6CE-CA65-5446-A424-C9237E2D19AC}"/>
              </a:ext>
            </a:extLst>
          </p:cNvPr>
          <p:cNvSpPr txBox="1">
            <a:spLocks/>
          </p:cNvSpPr>
          <p:nvPr/>
        </p:nvSpPr>
        <p:spPr>
          <a:xfrm>
            <a:off x="244922" y="2216321"/>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The union negotiates/advocates on members’ behalf.</a:t>
            </a:r>
          </a:p>
        </p:txBody>
      </p:sp>
      <p:sp>
        <p:nvSpPr>
          <p:cNvPr id="6" name="Title 1">
            <a:extLst>
              <a:ext uri="{FF2B5EF4-FFF2-40B4-BE49-F238E27FC236}">
                <a16:creationId xmlns:a16="http://schemas.microsoft.com/office/drawing/2014/main" id="{DEBFF6CE-CA65-5446-A424-C9237E2D19AC}"/>
              </a:ext>
            </a:extLst>
          </p:cNvPr>
          <p:cNvSpPr txBox="1">
            <a:spLocks/>
          </p:cNvSpPr>
          <p:nvPr/>
        </p:nvSpPr>
        <p:spPr>
          <a:xfrm>
            <a:off x="244923" y="325599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Joining a union is legal in bargaining and non-bargaining states.</a:t>
            </a:r>
          </a:p>
        </p:txBody>
      </p:sp>
      <p:sp>
        <p:nvSpPr>
          <p:cNvPr id="7" name="Title 1">
            <a:extLst>
              <a:ext uri="{FF2B5EF4-FFF2-40B4-BE49-F238E27FC236}">
                <a16:creationId xmlns:a16="http://schemas.microsoft.com/office/drawing/2014/main" id="{DEBFF6CE-CA65-5446-A424-C9237E2D19AC}"/>
              </a:ext>
            </a:extLst>
          </p:cNvPr>
          <p:cNvSpPr txBox="1">
            <a:spLocks/>
          </p:cNvSpPr>
          <p:nvPr/>
        </p:nvSpPr>
        <p:spPr>
          <a:xfrm>
            <a:off x="244924" y="4278416"/>
            <a:ext cx="7842689" cy="20448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en-US" sz="3000">
                <a:solidFill>
                  <a:srgbClr val="0033A0"/>
                </a:solidFill>
                <a:latin typeface="Trebuchet MS" panose="020B0703020202090204" pitchFamily="34" charset="0"/>
              </a:rPr>
              <a:t>ESPs are eligible to join.</a:t>
            </a:r>
          </a:p>
        </p:txBody>
      </p:sp>
    </p:spTree>
    <p:extLst>
      <p:ext uri="{BB962C8B-B14F-4D97-AF65-F5344CB8AC3E}">
        <p14:creationId xmlns:p14="http://schemas.microsoft.com/office/powerpoint/2010/main" val="3588997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AC4F4F-5AD1-3D46-B9CB-8D4A1B995095}"/>
              </a:ext>
            </a:extLst>
          </p:cNvPr>
          <p:cNvPicPr>
            <a:picLocks noChangeAspect="1"/>
          </p:cNvPicPr>
          <p:nvPr/>
        </p:nvPicPr>
        <p:blipFill>
          <a:blip r:embed="rId3"/>
          <a:stretch>
            <a:fillRect/>
          </a:stretch>
        </p:blipFill>
        <p:spPr>
          <a:xfrm>
            <a:off x="-1930" y="834012"/>
            <a:ext cx="12193930" cy="5189978"/>
          </a:xfrm>
          <a:prstGeom prst="rect">
            <a:avLst/>
          </a:prstGeom>
        </p:spPr>
      </p:pic>
      <p:sp>
        <p:nvSpPr>
          <p:cNvPr id="6" name="TextBox 2">
            <a:extLst>
              <a:ext uri="{FF2B5EF4-FFF2-40B4-BE49-F238E27FC236}">
                <a16:creationId xmlns:a16="http://schemas.microsoft.com/office/drawing/2014/main" id="{269AAED5-3E5A-0B4E-898B-AD11296EB4D4}"/>
              </a:ext>
            </a:extLst>
          </p:cNvPr>
          <p:cNvSpPr txBox="1"/>
          <p:nvPr/>
        </p:nvSpPr>
        <p:spPr>
          <a:xfrm>
            <a:off x="-3550448" y="126126"/>
            <a:ext cx="19290965" cy="707886"/>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spc="20">
                <a:solidFill>
                  <a:srgbClr val="0033A0"/>
                </a:solidFill>
                <a:latin typeface="Trebuchet MS"/>
              </a:rPr>
              <a:t>TRANSFORMATIONAL </a:t>
            </a:r>
            <a:r>
              <a:rPr lang="en-US" sz="4000" b="1" i="1" spc="20">
                <a:solidFill>
                  <a:srgbClr val="0033A0"/>
                </a:solidFill>
                <a:latin typeface="Trebuchet MS"/>
              </a:rPr>
              <a:t>versus </a:t>
            </a:r>
            <a:r>
              <a:rPr lang="en-US" sz="4000" b="1" spc="20">
                <a:solidFill>
                  <a:srgbClr val="0033A0"/>
                </a:solidFill>
                <a:latin typeface="Trebuchet MS"/>
              </a:rPr>
              <a:t>TRANSACTIONAL</a:t>
            </a:r>
          </a:p>
        </p:txBody>
      </p:sp>
      <p:sp>
        <p:nvSpPr>
          <p:cNvPr id="3" name="TextBox 2"/>
          <p:cNvSpPr txBox="1"/>
          <p:nvPr/>
        </p:nvSpPr>
        <p:spPr>
          <a:xfrm>
            <a:off x="386861" y="1097593"/>
            <a:ext cx="5873262" cy="4662815"/>
          </a:xfrm>
          <a:prstGeom prst="rect">
            <a:avLst/>
          </a:prstGeom>
          <a:noFill/>
        </p:spPr>
        <p:txBody>
          <a:bodyPr wrap="square" rtlCol="0">
            <a:spAutoFit/>
          </a:bodyPr>
          <a:lstStyle/>
          <a:p>
            <a:pPr marL="457200" indent="-457200">
              <a:buFont typeface="Wingdings" panose="05000000000000000000" pitchFamily="2" charset="2"/>
              <a:buChar char="§"/>
            </a:pPr>
            <a:r>
              <a:rPr lang="en-US" sz="2700">
                <a:solidFill>
                  <a:schemeClr val="bg1"/>
                </a:solidFill>
                <a:latin typeface="Trebuchet MS" panose="020B0603020202020204" pitchFamily="34" charset="0"/>
              </a:rPr>
              <a:t>Our voice is stronger and more effective when we band together.</a:t>
            </a:r>
          </a:p>
          <a:p>
            <a:pPr marL="457200" indent="-457200">
              <a:buFont typeface="Wingdings" panose="05000000000000000000" pitchFamily="2" charset="2"/>
              <a:buChar char="§"/>
            </a:pPr>
            <a:endParaRPr lang="en-US" sz="2700">
              <a:solidFill>
                <a:schemeClr val="bg1"/>
              </a:solidFill>
              <a:latin typeface="Trebuchet MS" panose="020B0603020202020204" pitchFamily="34" charset="0"/>
            </a:endParaRPr>
          </a:p>
          <a:p>
            <a:pPr marL="457200" indent="-457200">
              <a:buFont typeface="Wingdings" panose="05000000000000000000" pitchFamily="2" charset="2"/>
              <a:buChar char="§"/>
            </a:pPr>
            <a:r>
              <a:rPr lang="en-US" sz="2700">
                <a:solidFill>
                  <a:schemeClr val="bg1"/>
                </a:solidFill>
                <a:latin typeface="Trebuchet MS" panose="020B0603020202020204" pitchFamily="34" charset="0"/>
              </a:rPr>
              <a:t>When more people join the union, administrators listen to us.</a:t>
            </a:r>
          </a:p>
          <a:p>
            <a:pPr marL="457200" indent="-457200">
              <a:buFont typeface="Wingdings" panose="05000000000000000000" pitchFamily="2" charset="2"/>
              <a:buChar char="§"/>
            </a:pPr>
            <a:endParaRPr lang="en-US" sz="2700">
              <a:solidFill>
                <a:schemeClr val="bg1"/>
              </a:solidFill>
              <a:latin typeface="Trebuchet MS" panose="020B0603020202020204" pitchFamily="34" charset="0"/>
            </a:endParaRPr>
          </a:p>
          <a:p>
            <a:pPr marL="457200" indent="-457200">
              <a:buFont typeface="Wingdings" panose="05000000000000000000" pitchFamily="2" charset="2"/>
              <a:buChar char="§"/>
            </a:pPr>
            <a:r>
              <a:rPr lang="en-US" sz="2700">
                <a:solidFill>
                  <a:schemeClr val="bg1"/>
                </a:solidFill>
                <a:latin typeface="Trebuchet MS" panose="020B0603020202020204" pitchFamily="34" charset="0"/>
              </a:rPr>
              <a:t>With more members like you, we’ll have an even stronger voice and be able to secure real pay increases, COLA, and increases in retirement and healthcare.</a:t>
            </a:r>
          </a:p>
        </p:txBody>
      </p:sp>
      <p:sp>
        <p:nvSpPr>
          <p:cNvPr id="7" name="TextBox 6"/>
          <p:cNvSpPr txBox="1"/>
          <p:nvPr/>
        </p:nvSpPr>
        <p:spPr>
          <a:xfrm>
            <a:off x="6500446" y="1069771"/>
            <a:ext cx="5873262" cy="2169825"/>
          </a:xfrm>
          <a:prstGeom prst="rect">
            <a:avLst/>
          </a:prstGeom>
          <a:noFill/>
        </p:spPr>
        <p:txBody>
          <a:bodyPr wrap="square" rtlCol="0">
            <a:spAutoFit/>
          </a:bodyPr>
          <a:lstStyle/>
          <a:p>
            <a:pPr marL="457200" indent="-457200">
              <a:buFont typeface="Wingdings" panose="05000000000000000000" pitchFamily="2" charset="2"/>
              <a:buChar char="§"/>
            </a:pPr>
            <a:r>
              <a:rPr lang="en-US" sz="2700">
                <a:solidFill>
                  <a:schemeClr val="bg1"/>
                </a:solidFill>
                <a:latin typeface="Trebuchet MS" panose="020B0603020202020204" pitchFamily="34" charset="0"/>
              </a:rPr>
              <a:t>“If you add up member benefits, dues pay for themselves…”</a:t>
            </a:r>
          </a:p>
          <a:p>
            <a:pPr marL="457200" indent="-457200">
              <a:buFont typeface="Wingdings" panose="05000000000000000000" pitchFamily="2" charset="2"/>
              <a:buChar char="§"/>
            </a:pPr>
            <a:r>
              <a:rPr lang="en-US" sz="2700">
                <a:solidFill>
                  <a:schemeClr val="bg1"/>
                </a:solidFill>
                <a:latin typeface="Trebuchet MS" panose="020B0603020202020204" pitchFamily="34" charset="0"/>
              </a:rPr>
              <a:t>“You need to join because you need the insurance or legal services…”</a:t>
            </a:r>
          </a:p>
        </p:txBody>
      </p:sp>
    </p:spTree>
    <p:extLst>
      <p:ext uri="{BB962C8B-B14F-4D97-AF65-F5344CB8AC3E}">
        <p14:creationId xmlns:p14="http://schemas.microsoft.com/office/powerpoint/2010/main" val="2945636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7622ACF-3EF8-4361-8FC0-55B0C01EB4EE}"/>
              </a:ext>
            </a:extLst>
          </p:cNvPr>
          <p:cNvPicPr>
            <a:picLocks noChangeAspect="1"/>
          </p:cNvPicPr>
          <p:nvPr/>
        </p:nvPicPr>
        <p:blipFill>
          <a:blip r:embed="rId3"/>
          <a:stretch>
            <a:fillRect/>
          </a:stretch>
        </p:blipFill>
        <p:spPr>
          <a:xfrm>
            <a:off x="393539" y="834011"/>
            <a:ext cx="11366883" cy="5189978"/>
          </a:xfrm>
          <a:prstGeom prst="rect">
            <a:avLst/>
          </a:prstGeom>
        </p:spPr>
      </p:pic>
      <p:sp>
        <p:nvSpPr>
          <p:cNvPr id="2" name="Rectangle 1"/>
          <p:cNvSpPr/>
          <p:nvPr/>
        </p:nvSpPr>
        <p:spPr>
          <a:xfrm>
            <a:off x="7545161" y="1482921"/>
            <a:ext cx="4765431" cy="38446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1C2C333-7EFE-40E8-988A-3F7F75BBD6FF}"/>
              </a:ext>
            </a:extLst>
          </p:cNvPr>
          <p:cNvSpPr txBox="1"/>
          <p:nvPr/>
        </p:nvSpPr>
        <p:spPr>
          <a:xfrm>
            <a:off x="416562" y="834011"/>
            <a:ext cx="703931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spc="20">
                <a:solidFill>
                  <a:srgbClr val="FFFFFF"/>
                </a:solidFill>
                <a:latin typeface="Trebuchet MS"/>
              </a:rPr>
              <a:t>The importance of talking about “wins”</a:t>
            </a:r>
            <a:endParaRPr lang="en-US" sz="5400"/>
          </a:p>
        </p:txBody>
      </p:sp>
      <p:sp>
        <p:nvSpPr>
          <p:cNvPr id="14" name="TextBox 13">
            <a:extLst>
              <a:ext uri="{FF2B5EF4-FFF2-40B4-BE49-F238E27FC236}">
                <a16:creationId xmlns:a16="http://schemas.microsoft.com/office/drawing/2014/main" id="{DC85F575-4D5A-404E-92CD-CBEEB47BCA06}"/>
              </a:ext>
            </a:extLst>
          </p:cNvPr>
          <p:cNvSpPr txBox="1"/>
          <p:nvPr/>
        </p:nvSpPr>
        <p:spPr>
          <a:xfrm>
            <a:off x="579699" y="2773003"/>
            <a:ext cx="687617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accent1">
                    <a:lumMod val="60000"/>
                    <a:lumOff val="40000"/>
                  </a:schemeClr>
                </a:solidFill>
                <a:latin typeface="Trebuchet MS" panose="020B0603020202020204" pitchFamily="34" charset="0"/>
                <a:ea typeface="+mn-lt"/>
                <a:cs typeface="+mn-lt"/>
              </a:rPr>
              <a:t>Higher salaries/benefits are at the core of our value proposition. Just short of that... Point to day-to-day wins, as a way of proving the union’s ability to deliver results.</a:t>
            </a:r>
            <a:endParaRPr lang="en-US" sz="3200">
              <a:solidFill>
                <a:schemeClr val="accent1">
                  <a:lumMod val="60000"/>
                  <a:lumOff val="40000"/>
                </a:schemeClr>
              </a:solidFill>
              <a:latin typeface="Trebuchet MS" panose="020B0603020202020204" pitchFamily="34" charset="0"/>
              <a:ea typeface="Calibri" panose="020F0502020204030204"/>
              <a:cs typeface="Calibri" panose="020F0502020204030204"/>
            </a:endParaRPr>
          </a:p>
        </p:txBody>
      </p:sp>
      <p:pic>
        <p:nvPicPr>
          <p:cNvPr id="5" name="Picture 4" descr="A picture containing person, indoor, mask&#10;&#10;Description automatically generated">
            <a:extLst>
              <a:ext uri="{FF2B5EF4-FFF2-40B4-BE49-F238E27FC236}">
                <a16:creationId xmlns:a16="http://schemas.microsoft.com/office/drawing/2014/main" id="{BF214CFD-A831-9448-AE50-46A45D79CA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037" y="1711174"/>
            <a:ext cx="4413216" cy="3449097"/>
          </a:xfrm>
          <a:prstGeom prst="rect">
            <a:avLst/>
          </a:prstGeom>
        </p:spPr>
      </p:pic>
    </p:spTree>
    <p:extLst>
      <p:ext uri="{BB962C8B-B14F-4D97-AF65-F5344CB8AC3E}">
        <p14:creationId xmlns:p14="http://schemas.microsoft.com/office/powerpoint/2010/main" val="3432871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05AD93F7-A143-4BA2-A5C3-200997B72A25}"/>
              </a:ext>
            </a:extLst>
          </p:cNvPr>
          <p:cNvPicPr>
            <a:picLocks noChangeAspect="1"/>
          </p:cNvPicPr>
          <p:nvPr/>
        </p:nvPicPr>
        <p:blipFill rotWithShape="1">
          <a:blip r:embed="rId3"/>
          <a:srcRect t="53885" r="-72" b="3327"/>
          <a:stretch/>
        </p:blipFill>
        <p:spPr>
          <a:xfrm>
            <a:off x="0" y="-1943"/>
            <a:ext cx="12398204" cy="6864412"/>
          </a:xfrm>
          <a:prstGeom prst="rect">
            <a:avLst/>
          </a:prstGeom>
        </p:spPr>
      </p:pic>
      <p:sp>
        <p:nvSpPr>
          <p:cNvPr id="2" name="Title 1"/>
          <p:cNvSpPr>
            <a:spLocks noGrp="1"/>
          </p:cNvSpPr>
          <p:nvPr>
            <p:ph type="title"/>
          </p:nvPr>
        </p:nvSpPr>
        <p:spPr/>
        <p:txBody>
          <a:bodyPr/>
          <a:lstStyle/>
          <a:p>
            <a:r>
              <a:rPr lang="en-US" b="1">
                <a:solidFill>
                  <a:schemeClr val="bg1"/>
                </a:solidFill>
                <a:latin typeface="Trebuchet MS" panose="020B0603020202020204" pitchFamily="34" charset="0"/>
              </a:rPr>
              <a:t>Barriers to Membership</a:t>
            </a:r>
          </a:p>
        </p:txBody>
      </p:sp>
      <p:sp>
        <p:nvSpPr>
          <p:cNvPr id="3" name="Content Placeholder 2"/>
          <p:cNvSpPr>
            <a:spLocks noGrp="1"/>
          </p:cNvSpPr>
          <p:nvPr>
            <p:ph idx="1"/>
          </p:nvPr>
        </p:nvSpPr>
        <p:spPr/>
        <p:txBody>
          <a:bodyPr>
            <a:normAutofit/>
          </a:bodyPr>
          <a:lstStyle/>
          <a:p>
            <a:pPr marL="0" indent="0">
              <a:buNone/>
            </a:pPr>
            <a:r>
              <a:rPr lang="en-US" sz="4400">
                <a:solidFill>
                  <a:schemeClr val="bg1"/>
                </a:solidFill>
                <a:latin typeface="Trebuchet MS" panose="020B0603020202020204" pitchFamily="34" charset="0"/>
              </a:rPr>
              <a:t>Dues</a:t>
            </a:r>
          </a:p>
          <a:p>
            <a:pPr>
              <a:buFont typeface="Wingdings" panose="05000000000000000000" pitchFamily="2" charset="2"/>
              <a:buChar char="§"/>
            </a:pPr>
            <a:r>
              <a:rPr lang="en-US" sz="3600">
                <a:solidFill>
                  <a:schemeClr val="bg1"/>
                </a:solidFill>
                <a:latin typeface="Trebuchet MS" panose="020B0603020202020204" pitchFamily="34" charset="0"/>
              </a:rPr>
              <a:t>Use monthly/weekly versus annual</a:t>
            </a:r>
          </a:p>
          <a:p>
            <a:pPr>
              <a:buFont typeface="Wingdings" panose="05000000000000000000" pitchFamily="2" charset="2"/>
              <a:buChar char="§"/>
            </a:pPr>
            <a:r>
              <a:rPr lang="en-US" sz="3600">
                <a:solidFill>
                  <a:schemeClr val="bg1"/>
                </a:solidFill>
                <a:latin typeface="Trebuchet MS" panose="020B0603020202020204" pitchFamily="34" charset="0"/>
              </a:rPr>
              <a:t>Don’t equate dues to a small consumer item</a:t>
            </a:r>
          </a:p>
          <a:p>
            <a:pPr>
              <a:buFont typeface="Wingdings" panose="05000000000000000000" pitchFamily="2" charset="2"/>
              <a:buChar char="§"/>
            </a:pPr>
            <a:r>
              <a:rPr lang="en-US" sz="3600">
                <a:solidFill>
                  <a:schemeClr val="bg1"/>
                </a:solidFill>
                <a:latin typeface="Trebuchet MS" panose="020B0603020202020204" pitchFamily="34" charset="0"/>
              </a:rPr>
              <a:t>Using terms like “freeloader” backfires.</a:t>
            </a:r>
          </a:p>
          <a:p>
            <a:pPr>
              <a:buFont typeface="Wingdings" panose="05000000000000000000" pitchFamily="2" charset="2"/>
              <a:buChar char="§"/>
            </a:pPr>
            <a:r>
              <a:rPr lang="en-US" sz="3600">
                <a:solidFill>
                  <a:schemeClr val="bg1"/>
                </a:solidFill>
                <a:latin typeface="Trebuchet MS" panose="020B0603020202020204" pitchFamily="34" charset="0"/>
              </a:rPr>
              <a:t>Consider an Affirm, Answer, Redirect approach</a:t>
            </a:r>
          </a:p>
        </p:txBody>
      </p:sp>
    </p:spTree>
    <p:extLst>
      <p:ext uri="{BB962C8B-B14F-4D97-AF65-F5344CB8AC3E}">
        <p14:creationId xmlns:p14="http://schemas.microsoft.com/office/powerpoint/2010/main" val="1538529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0834" y="1124438"/>
            <a:ext cx="4815650" cy="3785652"/>
          </a:xfrm>
          <a:prstGeom prst="rect">
            <a:avLst/>
          </a:prstGeom>
          <a:noFill/>
        </p:spPr>
        <p:txBody>
          <a:bodyPr wrap="square" rtlCol="0">
            <a:spAutoFit/>
          </a:bodyPr>
          <a:lstStyle/>
          <a:p>
            <a:pPr algn="ctr"/>
            <a:r>
              <a:rPr lang="en-US" sz="6000">
                <a:solidFill>
                  <a:schemeClr val="bg1"/>
                </a:solidFill>
                <a:latin typeface="Trebuchet MS" panose="020B0603020202020204" pitchFamily="34" charset="0"/>
              </a:rPr>
              <a:t>When recruiting potential ESP members…</a:t>
            </a:r>
          </a:p>
        </p:txBody>
      </p:sp>
      <p:sp>
        <p:nvSpPr>
          <p:cNvPr id="5" name="Content Placeholder 2">
            <a:extLst>
              <a:ext uri="{FF2B5EF4-FFF2-40B4-BE49-F238E27FC236}">
                <a16:creationId xmlns:a16="http://schemas.microsoft.com/office/drawing/2014/main" id="{2B87C61C-FC8D-26AB-EACC-757956CE4D5F}"/>
              </a:ext>
            </a:extLst>
          </p:cNvPr>
          <p:cNvSpPr txBox="1">
            <a:spLocks/>
          </p:cNvSpPr>
          <p:nvPr/>
        </p:nvSpPr>
        <p:spPr>
          <a:xfrm>
            <a:off x="4997318" y="1124438"/>
            <a:ext cx="6696451" cy="4615536"/>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3200">
              <a:solidFill>
                <a:schemeClr val="bg1"/>
              </a:solidFill>
              <a:latin typeface="Trebuchet MS" panose="020B0603020202020204" pitchFamily="34" charset="0"/>
              <a:ea typeface="Calibri"/>
              <a:cs typeface="Calibri"/>
            </a:endParaRPr>
          </a:p>
        </p:txBody>
      </p:sp>
      <p:sp>
        <p:nvSpPr>
          <p:cNvPr id="9" name="Content Placeholder 2">
            <a:extLst>
              <a:ext uri="{FF2B5EF4-FFF2-40B4-BE49-F238E27FC236}">
                <a16:creationId xmlns:a16="http://schemas.microsoft.com/office/drawing/2014/main" id="{21012393-7568-044F-ADDC-5C6B1771BBA2}"/>
              </a:ext>
            </a:extLst>
          </p:cNvPr>
          <p:cNvSpPr txBox="1">
            <a:spLocks/>
          </p:cNvSpPr>
          <p:nvPr/>
        </p:nvSpPr>
        <p:spPr>
          <a:xfrm>
            <a:off x="5135353" y="615987"/>
            <a:ext cx="6707489" cy="5626026"/>
          </a:xfrm>
          <a:prstGeom prst="rect">
            <a:avLst/>
          </a:prstGeom>
        </p:spPr>
        <p:txBody>
          <a:bodyPr vert="horz" lIns="0" tIns="45720" rIns="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Recognize that many ESPs have </a:t>
            </a:r>
            <a:r>
              <a:rPr lang="en-US" sz="2800" b="1">
                <a:solidFill>
                  <a:schemeClr val="bg1"/>
                </a:solidFill>
                <a:latin typeface="Trebuchet MS" panose="020B0603020202020204" pitchFamily="34" charset="0"/>
              </a:rPr>
              <a:t>never </a:t>
            </a:r>
            <a:r>
              <a:rPr lang="en-US" sz="2800">
                <a:solidFill>
                  <a:schemeClr val="bg1"/>
                </a:solidFill>
                <a:latin typeface="Trebuchet MS" panose="020B0603020202020204" pitchFamily="34" charset="0"/>
              </a:rPr>
              <a:t>been asked to join their Union and may not know what a union does.</a:t>
            </a:r>
            <a:endParaRPr lang="en-US" sz="2800">
              <a:solidFill>
                <a:schemeClr val="bg1"/>
              </a:solidFill>
              <a:latin typeface="Trebuchet MS" panose="020B0603020202020204" pitchFamily="34" charset="0"/>
              <a:ea typeface="Calibri"/>
              <a:cs typeface="Calibri"/>
            </a:endParaRPr>
          </a:p>
          <a:p>
            <a:pPr marL="457200" indent="-457200">
              <a:buFont typeface="Wingdings" panose="05000000000000000000" pitchFamily="2" charset="2"/>
              <a:buChar char="§"/>
            </a:pPr>
            <a:endParaRPr lang="en-US" sz="2800">
              <a:solidFill>
                <a:schemeClr val="bg1"/>
              </a:solidFill>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Transformational approaches highlighting real wins that improve lives work better than transactional approaches that emphasize services.</a:t>
            </a:r>
            <a:endParaRPr lang="en-US" sz="2800">
              <a:solidFill>
                <a:schemeClr val="bg1"/>
              </a:solidFill>
              <a:latin typeface="Trebuchet MS" panose="020B0603020202020204" pitchFamily="34" charset="0"/>
              <a:ea typeface="Calibri"/>
              <a:cs typeface="Calibri"/>
            </a:endParaRPr>
          </a:p>
          <a:p>
            <a:pPr marL="457200" indent="-457200">
              <a:buFont typeface="Wingdings" panose="05000000000000000000" pitchFamily="2" charset="2"/>
              <a:buChar char="§"/>
            </a:pPr>
            <a:endParaRPr lang="en-US" sz="2800">
              <a:solidFill>
                <a:schemeClr val="bg1"/>
              </a:solidFill>
              <a:latin typeface="Trebuchet MS" panose="020B0603020202020204" pitchFamily="34" charset="0"/>
              <a:ea typeface="Calibri"/>
              <a:cs typeface="Calibri"/>
            </a:endParaRPr>
          </a:p>
          <a:p>
            <a:pPr marL="457200" indent="-457200" algn="l">
              <a:buFont typeface="Wingdings" panose="05000000000000000000" pitchFamily="2" charset="2"/>
              <a:buChar char="§"/>
            </a:pPr>
            <a:r>
              <a:rPr lang="en-US" sz="2800">
                <a:solidFill>
                  <a:schemeClr val="bg1"/>
                </a:solidFill>
                <a:latin typeface="Trebuchet MS" panose="020B0603020202020204" pitchFamily="34" charset="0"/>
              </a:rPr>
              <a:t>Amicable and hopeful approaches work better than confrontational and fear-based approaches.</a:t>
            </a:r>
            <a:endParaRPr lang="en-US" sz="2800">
              <a:solidFill>
                <a:schemeClr val="bg1"/>
              </a:solidFill>
              <a:latin typeface="Trebuchet MS" panose="020B0603020202020204" pitchFamily="34" charset="0"/>
              <a:ea typeface="Calibri"/>
              <a:cs typeface="Calibri"/>
            </a:endParaRPr>
          </a:p>
        </p:txBody>
      </p:sp>
    </p:spTree>
    <p:extLst>
      <p:ext uri="{BB962C8B-B14F-4D97-AF65-F5344CB8AC3E}">
        <p14:creationId xmlns:p14="http://schemas.microsoft.com/office/powerpoint/2010/main" val="666938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68B6AB-23F2-F5FA-312E-8BCCF39814A0}"/>
              </a:ext>
            </a:extLst>
          </p:cNvPr>
          <p:cNvPicPr>
            <a:picLocks noChangeAspect="1"/>
          </p:cNvPicPr>
          <p:nvPr/>
        </p:nvPicPr>
        <p:blipFill>
          <a:blip r:embed="rId3"/>
          <a:stretch>
            <a:fillRect/>
          </a:stretch>
        </p:blipFill>
        <p:spPr>
          <a:xfrm>
            <a:off x="393539" y="316523"/>
            <a:ext cx="11366883" cy="6224954"/>
          </a:xfrm>
          <a:prstGeom prst="rect">
            <a:avLst/>
          </a:prstGeom>
        </p:spPr>
      </p:pic>
      <p:sp>
        <p:nvSpPr>
          <p:cNvPr id="2" name="Title 1"/>
          <p:cNvSpPr>
            <a:spLocks noGrp="1"/>
          </p:cNvSpPr>
          <p:nvPr>
            <p:ph type="title"/>
          </p:nvPr>
        </p:nvSpPr>
        <p:spPr/>
        <p:txBody>
          <a:bodyPr/>
          <a:lstStyle/>
          <a:p>
            <a:r>
              <a:rPr lang="en-US" b="1">
                <a:solidFill>
                  <a:schemeClr val="bg1"/>
                </a:solidFill>
                <a:latin typeface="Trebuchet MS" panose="020B0603020202020204" pitchFamily="34" charset="0"/>
              </a:rPr>
              <a:t>Important Takeaways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
            </a:pPr>
            <a:r>
              <a:rPr lang="en-US" sz="3200">
                <a:solidFill>
                  <a:schemeClr val="bg1"/>
                </a:solidFill>
                <a:latin typeface="Trebuchet MS" panose="020B0603020202020204" pitchFamily="34" charset="0"/>
              </a:rPr>
              <a:t>Potential member ESPs do not think of themselves as “ESP.” Support staff is a more recognized term. Job title is best.</a:t>
            </a:r>
          </a:p>
          <a:p>
            <a:pPr>
              <a:buFont typeface="Wingdings" panose="05000000000000000000" pitchFamily="2" charset="2"/>
              <a:buChar char="§"/>
            </a:pPr>
            <a:r>
              <a:rPr lang="en-US" sz="3200">
                <a:solidFill>
                  <a:schemeClr val="bg1"/>
                </a:solidFill>
                <a:latin typeface="Trebuchet MS" panose="020B0603020202020204" pitchFamily="34" charset="0"/>
              </a:rPr>
              <a:t>Unions are legal.</a:t>
            </a:r>
          </a:p>
          <a:p>
            <a:pPr>
              <a:buFont typeface="Wingdings" panose="05000000000000000000" pitchFamily="2" charset="2"/>
              <a:buChar char="§"/>
            </a:pPr>
            <a:r>
              <a:rPr lang="en-US" sz="3200">
                <a:solidFill>
                  <a:schemeClr val="bg1"/>
                </a:solidFill>
                <a:latin typeface="Trebuchet MS" panose="020B0603020202020204" pitchFamily="34" charset="0"/>
              </a:rPr>
              <a:t>ESPs are eligible to join their local union.</a:t>
            </a:r>
          </a:p>
          <a:p>
            <a:pPr>
              <a:buFont typeface="Wingdings" panose="05000000000000000000" pitchFamily="2" charset="2"/>
              <a:buChar char="§"/>
            </a:pPr>
            <a:r>
              <a:rPr lang="en-US" sz="3200">
                <a:solidFill>
                  <a:schemeClr val="bg1"/>
                </a:solidFill>
                <a:latin typeface="Trebuchet MS" panose="020B0603020202020204" pitchFamily="34" charset="0"/>
              </a:rPr>
              <a:t>Transformational, not transactional. We need to invite ESPs into membership by focusing on how collective power helps them to have stronger work and home lives.</a:t>
            </a:r>
          </a:p>
        </p:txBody>
      </p:sp>
    </p:spTree>
    <p:extLst>
      <p:ext uri="{BB962C8B-B14F-4D97-AF65-F5344CB8AC3E}">
        <p14:creationId xmlns:p14="http://schemas.microsoft.com/office/powerpoint/2010/main" val="2329144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2F86CA4-84EF-4E56-817D-D7C312ADA3C0}">
  <ds:schemaRefs>
    <ds:schemaRef ds:uri="http://schemas.microsoft.com/sharepoint/v3/contenttype/forms"/>
  </ds:schemaRefs>
</ds:datastoreItem>
</file>

<file path=customXml/itemProps2.xml><?xml version="1.0" encoding="utf-8"?>
<ds:datastoreItem xmlns:ds="http://schemas.openxmlformats.org/officeDocument/2006/customXml" ds:itemID="{F39CB341-3D0E-4414-9EC7-FC321DCAB492}"/>
</file>

<file path=customXml/itemProps3.xml><?xml version="1.0" encoding="utf-8"?>
<ds:datastoreItem xmlns:ds="http://schemas.openxmlformats.org/officeDocument/2006/customXml" ds:itemID="{5D4A6381-A958-477B-A268-7D631ECFD26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Potential ESPs recognize themselves as…</vt:lpstr>
      <vt:lpstr>PowerPoint Presentation</vt:lpstr>
      <vt:lpstr>Our association is a UNION. The word UNION conveys  more meaning than “Association.”</vt:lpstr>
      <vt:lpstr>PowerPoint Presentation</vt:lpstr>
      <vt:lpstr>PowerPoint Presentation</vt:lpstr>
      <vt:lpstr>Barriers to Membership</vt:lpstr>
      <vt:lpstr>PowerPoint Presentation</vt:lpstr>
      <vt:lpstr>Important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Eischeid, Hedy [AK]</dc:creator>
  <cp:revision>1</cp:revision>
  <dcterms:created xsi:type="dcterms:W3CDTF">2024-03-28T19:47:36Z</dcterms:created>
  <dcterms:modified xsi:type="dcterms:W3CDTF">2024-06-05T19:00:06Z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