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3"/>
  </p:notesMasterIdLst>
  <p:sldIdLst>
    <p:sldId id="258" r:id="rId5"/>
    <p:sldId id="259" r:id="rId6"/>
    <p:sldId id="347" r:id="rId7"/>
    <p:sldId id="256" r:id="rId8"/>
    <p:sldId id="262" r:id="rId9"/>
    <p:sldId id="260" r:id="rId10"/>
    <p:sldId id="348" r:id="rId11"/>
    <p:sldId id="257" r:id="rId12"/>
    <p:sldId id="261" r:id="rId13"/>
    <p:sldId id="349" r:id="rId14"/>
    <p:sldId id="365" r:id="rId15"/>
    <p:sldId id="366" r:id="rId16"/>
    <p:sldId id="350" r:id="rId17"/>
    <p:sldId id="263" r:id="rId18"/>
    <p:sldId id="264" r:id="rId19"/>
    <p:sldId id="370" r:id="rId20"/>
    <p:sldId id="359" r:id="rId21"/>
    <p:sldId id="295" r:id="rId22"/>
    <p:sldId id="351" r:id="rId23"/>
    <p:sldId id="296" r:id="rId24"/>
    <p:sldId id="265" r:id="rId25"/>
    <p:sldId id="267" r:id="rId26"/>
    <p:sldId id="266" r:id="rId27"/>
    <p:sldId id="268" r:id="rId28"/>
    <p:sldId id="269" r:id="rId29"/>
    <p:sldId id="270" r:id="rId30"/>
    <p:sldId id="298" r:id="rId31"/>
    <p:sldId id="276" r:id="rId32"/>
    <p:sldId id="273" r:id="rId33"/>
    <p:sldId id="272" r:id="rId34"/>
    <p:sldId id="275" r:id="rId35"/>
    <p:sldId id="364" r:id="rId36"/>
    <p:sldId id="277" r:id="rId37"/>
    <p:sldId id="352" r:id="rId38"/>
    <p:sldId id="280" r:id="rId39"/>
    <p:sldId id="279" r:id="rId40"/>
    <p:sldId id="908" r:id="rId41"/>
    <p:sldId id="907" r:id="rId42"/>
    <p:sldId id="278" r:id="rId43"/>
    <p:sldId id="281" r:id="rId44"/>
    <p:sldId id="367" r:id="rId45"/>
    <p:sldId id="368" r:id="rId46"/>
    <p:sldId id="282" r:id="rId47"/>
    <p:sldId id="283" r:id="rId48"/>
    <p:sldId id="363" r:id="rId49"/>
    <p:sldId id="353" r:id="rId50"/>
    <p:sldId id="284" r:id="rId51"/>
    <p:sldId id="285" r:id="rId52"/>
    <p:sldId id="286" r:id="rId53"/>
    <p:sldId id="287" r:id="rId54"/>
    <p:sldId id="288" r:id="rId55"/>
    <p:sldId id="289" r:id="rId56"/>
    <p:sldId id="290" r:id="rId57"/>
    <p:sldId id="909" r:id="rId58"/>
    <p:sldId id="291" r:id="rId59"/>
    <p:sldId id="292" r:id="rId60"/>
    <p:sldId id="293" r:id="rId61"/>
    <p:sldId id="362" r:id="rId62"/>
    <p:sldId id="294" r:id="rId63"/>
    <p:sldId id="354" r:id="rId64"/>
    <p:sldId id="910" r:id="rId65"/>
    <p:sldId id="301" r:id="rId66"/>
    <p:sldId id="302" r:id="rId67"/>
    <p:sldId id="299" r:id="rId68"/>
    <p:sldId id="300" r:id="rId69"/>
    <p:sldId id="361" r:id="rId70"/>
    <p:sldId id="355" r:id="rId71"/>
    <p:sldId id="297" r:id="rId72"/>
    <p:sldId id="303" r:id="rId73"/>
    <p:sldId id="304" r:id="rId74"/>
    <p:sldId id="305" r:id="rId75"/>
    <p:sldId id="306" r:id="rId76"/>
    <p:sldId id="307" r:id="rId77"/>
    <p:sldId id="340" r:id="rId78"/>
    <p:sldId id="360" r:id="rId79"/>
    <p:sldId id="356" r:id="rId80"/>
    <p:sldId id="357" r:id="rId81"/>
    <p:sldId id="358"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EA0"/>
    <a:srgbClr val="F35020"/>
    <a:srgbClr val="005DAB"/>
    <a:srgbClr val="0052A2"/>
    <a:srgbClr val="F05021"/>
    <a:srgbClr val="FBDAD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C2691B-37CB-622A-E1BA-26AF279633A9}" v="5" dt="2024-02-19T16:53:19.091"/>
    <p1510:client id="{0D7CC181-EEE1-AE09-13DD-89C837D2618D}" v="92" dt="2024-02-19T14:26:36.141"/>
    <p1510:client id="{18A9A9A9-4ED0-39BA-8993-0FBD5C2E6521}" v="79" dt="2024-02-19T14:37:24.857"/>
    <p1510:client id="{1CFE14B6-CDE2-D08A-A11B-A293A3F10B7E}" v="3" dt="2024-02-20T19:47:41.708"/>
    <p1510:client id="{41341FBD-01B2-9536-EC9F-75A6BA2B12BD}" v="2" dt="2024-02-19T16:15:30.655"/>
    <p1510:client id="{5F9A7EAD-DC25-8F9A-0ADC-2DCC56D51D38}" v="23" dt="2024-02-19T14:41:54.463"/>
    <p1510:client id="{7228EA63-B999-FEB7-55FF-5ECF00D5C850}" v="27" dt="2024-02-18T23:33:28.911"/>
    <p1510:client id="{7A1B8C03-1542-23BF-06B0-A9DE4E92D968}" v="7" dt="2024-02-19T22:24:43.774"/>
    <p1510:client id="{B0015E67-0983-161E-1FEC-67901C86B5C3}" v="27" dt="2024-02-19T16:24:14.180"/>
    <p1510:client id="{B62ECA1A-9391-465A-0BD5-EF759BA6E9B0}" v="209" dt="2024-02-19T14:20:54.477"/>
    <p1510:client id="{BB915DBD-C91B-EEC3-5643-0B992E3CAC7D}" v="50" dt="2024-02-19T16:28:17.525"/>
    <p1510:client id="{BEC2D3B5-32EC-47CC-8AEE-0977AB45C0C8}" v="11" dt="2024-02-20T01:08:49.6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presProps" Target="presProps.xml"/><Relationship Id="rId89"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notesMaster" Target="notesMasters/notesMaster1.xml"/><Relationship Id="rId88"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tableStyles" Target="tableStyle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lkrabek, Vanessa [MN]" userId="S::vanessa.pulkrabek_edmn.org#ext#@neahq.onmicrosoft.com::a81224d0-e988-4d62-a387-eaa8d26915eb" providerId="AD" clId="Web-{5F9A7EAD-DC25-8F9A-0ADC-2DCC56D51D38}"/>
    <pc:docChg chg="modSld sldOrd">
      <pc:chgData name="Pulkrabek, Vanessa [MN]" userId="S::vanessa.pulkrabek_edmn.org#ext#@neahq.onmicrosoft.com::a81224d0-e988-4d62-a387-eaa8d26915eb" providerId="AD" clId="Web-{5F9A7EAD-DC25-8F9A-0ADC-2DCC56D51D38}" dt="2024-02-19T14:41:54.463" v="19" actId="20577"/>
      <pc:docMkLst>
        <pc:docMk/>
      </pc:docMkLst>
      <pc:sldChg chg="modSp">
        <pc:chgData name="Pulkrabek, Vanessa [MN]" userId="S::vanessa.pulkrabek_edmn.org#ext#@neahq.onmicrosoft.com::a81224d0-e988-4d62-a387-eaa8d26915eb" providerId="AD" clId="Web-{5F9A7EAD-DC25-8F9A-0ADC-2DCC56D51D38}" dt="2024-02-19T14:40:44.541" v="9" actId="20577"/>
        <pc:sldMkLst>
          <pc:docMk/>
          <pc:sldMk cId="1824091572" sldId="266"/>
        </pc:sldMkLst>
        <pc:spChg chg="mod">
          <ac:chgData name="Pulkrabek, Vanessa [MN]" userId="S::vanessa.pulkrabek_edmn.org#ext#@neahq.onmicrosoft.com::a81224d0-e988-4d62-a387-eaa8d26915eb" providerId="AD" clId="Web-{5F9A7EAD-DC25-8F9A-0ADC-2DCC56D51D38}" dt="2024-02-19T14:40:44.541" v="9" actId="20577"/>
          <ac:spMkLst>
            <pc:docMk/>
            <pc:sldMk cId="1824091572" sldId="266"/>
            <ac:spMk id="6" creationId="{00000000-0000-0000-0000-000000000000}"/>
          </ac:spMkLst>
        </pc:spChg>
      </pc:sldChg>
      <pc:sldChg chg="ord">
        <pc:chgData name="Pulkrabek, Vanessa [MN]" userId="S::vanessa.pulkrabek_edmn.org#ext#@neahq.onmicrosoft.com::a81224d0-e988-4d62-a387-eaa8d26915eb" providerId="AD" clId="Web-{5F9A7EAD-DC25-8F9A-0ADC-2DCC56D51D38}" dt="2024-02-19T14:38:27.478" v="0"/>
        <pc:sldMkLst>
          <pc:docMk/>
          <pc:sldMk cId="3441095829" sldId="267"/>
        </pc:sldMkLst>
      </pc:sldChg>
      <pc:sldChg chg="modSp">
        <pc:chgData name="Pulkrabek, Vanessa [MN]" userId="S::vanessa.pulkrabek_edmn.org#ext#@neahq.onmicrosoft.com::a81224d0-e988-4d62-a387-eaa8d26915eb" providerId="AD" clId="Web-{5F9A7EAD-DC25-8F9A-0ADC-2DCC56D51D38}" dt="2024-02-19T14:41:35.775" v="11" actId="20577"/>
        <pc:sldMkLst>
          <pc:docMk/>
          <pc:sldMk cId="4283842763" sldId="269"/>
        </pc:sldMkLst>
        <pc:spChg chg="mod">
          <ac:chgData name="Pulkrabek, Vanessa [MN]" userId="S::vanessa.pulkrabek_edmn.org#ext#@neahq.onmicrosoft.com::a81224d0-e988-4d62-a387-eaa8d26915eb" providerId="AD" clId="Web-{5F9A7EAD-DC25-8F9A-0ADC-2DCC56D51D38}" dt="2024-02-19T14:41:35.775" v="11" actId="20577"/>
          <ac:spMkLst>
            <pc:docMk/>
            <pc:sldMk cId="4283842763" sldId="269"/>
            <ac:spMk id="6" creationId="{00000000-0000-0000-0000-000000000000}"/>
          </ac:spMkLst>
        </pc:spChg>
      </pc:sldChg>
      <pc:sldChg chg="modSp">
        <pc:chgData name="Pulkrabek, Vanessa [MN]" userId="S::vanessa.pulkrabek_edmn.org#ext#@neahq.onmicrosoft.com::a81224d0-e988-4d62-a387-eaa8d26915eb" providerId="AD" clId="Web-{5F9A7EAD-DC25-8F9A-0ADC-2DCC56D51D38}" dt="2024-02-19T14:41:54.463" v="19" actId="20577"/>
        <pc:sldMkLst>
          <pc:docMk/>
          <pc:sldMk cId="3060803274" sldId="271"/>
        </pc:sldMkLst>
        <pc:spChg chg="mod">
          <ac:chgData name="Pulkrabek, Vanessa [MN]" userId="S::vanessa.pulkrabek_edmn.org#ext#@neahq.onmicrosoft.com::a81224d0-e988-4d62-a387-eaa8d26915eb" providerId="AD" clId="Web-{5F9A7EAD-DC25-8F9A-0ADC-2DCC56D51D38}" dt="2024-02-19T14:41:54.463" v="19" actId="20577"/>
          <ac:spMkLst>
            <pc:docMk/>
            <pc:sldMk cId="3060803274" sldId="271"/>
            <ac:spMk id="6" creationId="{00000000-0000-0000-0000-000000000000}"/>
          </ac:spMkLst>
        </pc:spChg>
      </pc:sldChg>
    </pc:docChg>
  </pc:docChgLst>
  <pc:docChgLst>
    <pc:chgData name="Davis, Meighan [HQ-CE]" userId="S::mdavis@nea.org::078ae108-6df0-4a38-b2f3-816ee71c3480" providerId="AD" clId="Web-{0043D4A4-D0D3-550E-BE44-9A08362F1724}"/>
    <pc:docChg chg="modSld">
      <pc:chgData name="Davis, Meighan [HQ-CE]" userId="S::mdavis@nea.org::078ae108-6df0-4a38-b2f3-816ee71c3480" providerId="AD" clId="Web-{0043D4A4-D0D3-550E-BE44-9A08362F1724}" dt="2023-06-13T19:38:47.938" v="1" actId="20577"/>
      <pc:docMkLst>
        <pc:docMk/>
      </pc:docMkLst>
      <pc:sldChg chg="modSp">
        <pc:chgData name="Davis, Meighan [HQ-CE]" userId="S::mdavis@nea.org::078ae108-6df0-4a38-b2f3-816ee71c3480" providerId="AD" clId="Web-{0043D4A4-D0D3-550E-BE44-9A08362F1724}" dt="2023-06-13T19:38:47.938" v="1" actId="20577"/>
        <pc:sldMkLst>
          <pc:docMk/>
          <pc:sldMk cId="1457985864" sldId="270"/>
        </pc:sldMkLst>
        <pc:spChg chg="mod">
          <ac:chgData name="Davis, Meighan [HQ-CE]" userId="S::mdavis@nea.org::078ae108-6df0-4a38-b2f3-816ee71c3480" providerId="AD" clId="Web-{0043D4A4-D0D3-550E-BE44-9A08362F1724}" dt="2023-06-13T19:38:47.938" v="1" actId="20577"/>
          <ac:spMkLst>
            <pc:docMk/>
            <pc:sldMk cId="1457985864" sldId="270"/>
            <ac:spMk id="7" creationId="{4884FC4A-0A54-4FED-9CA5-6FC8F406CA60}"/>
          </ac:spMkLst>
        </pc:spChg>
      </pc:sldChg>
    </pc:docChg>
  </pc:docChgLst>
  <pc:docChgLst>
    <pc:chgData name="Davis, Meighan [HQ-CE]" userId="S::mdavis@nea.org::078ae108-6df0-4a38-b2f3-816ee71c3480" providerId="AD" clId="Web-{52688CEB-7B31-97C4-4CA1-03FCCBDFE8E2}"/>
    <pc:docChg chg="modSld">
      <pc:chgData name="Davis, Meighan [HQ-CE]" userId="S::mdavis@nea.org::078ae108-6df0-4a38-b2f3-816ee71c3480" providerId="AD" clId="Web-{52688CEB-7B31-97C4-4CA1-03FCCBDFE8E2}" dt="2023-06-08T15:52:28.577" v="23" actId="20577"/>
      <pc:docMkLst>
        <pc:docMk/>
      </pc:docMkLst>
      <pc:sldChg chg="modSp">
        <pc:chgData name="Davis, Meighan [HQ-CE]" userId="S::mdavis@nea.org::078ae108-6df0-4a38-b2f3-816ee71c3480" providerId="AD" clId="Web-{52688CEB-7B31-97C4-4CA1-03FCCBDFE8E2}" dt="2023-06-08T15:52:28.577" v="23" actId="20577"/>
        <pc:sldMkLst>
          <pc:docMk/>
          <pc:sldMk cId="3838553511" sldId="256"/>
        </pc:sldMkLst>
        <pc:spChg chg="mod">
          <ac:chgData name="Davis, Meighan [HQ-CE]" userId="S::mdavis@nea.org::078ae108-6df0-4a38-b2f3-816ee71c3480" providerId="AD" clId="Web-{52688CEB-7B31-97C4-4CA1-03FCCBDFE8E2}" dt="2023-06-08T15:52:17.296" v="14" actId="20577"/>
          <ac:spMkLst>
            <pc:docMk/>
            <pc:sldMk cId="3838553511" sldId="256"/>
            <ac:spMk id="4" creationId="{00000000-0000-0000-0000-000000000000}"/>
          </ac:spMkLst>
        </pc:spChg>
        <pc:spChg chg="mod">
          <ac:chgData name="Davis, Meighan [HQ-CE]" userId="S::mdavis@nea.org::078ae108-6df0-4a38-b2f3-816ee71c3480" providerId="AD" clId="Web-{52688CEB-7B31-97C4-4CA1-03FCCBDFE8E2}" dt="2023-06-08T15:52:28.577" v="23" actId="20577"/>
          <ac:spMkLst>
            <pc:docMk/>
            <pc:sldMk cId="3838553511" sldId="256"/>
            <ac:spMk id="5" creationId="{00000000-0000-0000-0000-000000000000}"/>
          </ac:spMkLst>
        </pc:spChg>
      </pc:sldChg>
    </pc:docChg>
  </pc:docChgLst>
  <pc:docChgLst>
    <pc:chgData name="Davis, Meighan [HQ-CE]" userId="S::mdavis@nea.org::078ae108-6df0-4a38-b2f3-816ee71c3480" providerId="AD" clId="Web-{1DDC567C-EE63-096D-C710-29A3BE9AFC18}"/>
    <pc:docChg chg="modSld">
      <pc:chgData name="Davis, Meighan [HQ-CE]" userId="S::mdavis@nea.org::078ae108-6df0-4a38-b2f3-816ee71c3480" providerId="AD" clId="Web-{1DDC567C-EE63-096D-C710-29A3BE9AFC18}" dt="2023-11-02T17:29:09.834" v="21" actId="20577"/>
      <pc:docMkLst>
        <pc:docMk/>
      </pc:docMkLst>
      <pc:sldChg chg="modSp">
        <pc:chgData name="Davis, Meighan [HQ-CE]" userId="S::mdavis@nea.org::078ae108-6df0-4a38-b2f3-816ee71c3480" providerId="AD" clId="Web-{1DDC567C-EE63-096D-C710-29A3BE9AFC18}" dt="2023-11-02T17:29:09.834" v="21" actId="20577"/>
        <pc:sldMkLst>
          <pc:docMk/>
          <pc:sldMk cId="1858885426" sldId="264"/>
        </pc:sldMkLst>
        <pc:spChg chg="mod">
          <ac:chgData name="Davis, Meighan [HQ-CE]" userId="S::mdavis@nea.org::078ae108-6df0-4a38-b2f3-816ee71c3480" providerId="AD" clId="Web-{1DDC567C-EE63-096D-C710-29A3BE9AFC18}" dt="2023-11-02T17:29:09.834" v="21" actId="20577"/>
          <ac:spMkLst>
            <pc:docMk/>
            <pc:sldMk cId="1858885426" sldId="264"/>
            <ac:spMk id="5" creationId="{00000000-0000-0000-0000-000000000000}"/>
          </ac:spMkLst>
        </pc:spChg>
        <pc:picChg chg="mod">
          <ac:chgData name="Davis, Meighan [HQ-CE]" userId="S::mdavis@nea.org::078ae108-6df0-4a38-b2f3-816ee71c3480" providerId="AD" clId="Web-{1DDC567C-EE63-096D-C710-29A3BE9AFC18}" dt="2023-11-02T17:28:34.036" v="9" actId="14100"/>
          <ac:picMkLst>
            <pc:docMk/>
            <pc:sldMk cId="1858885426" sldId="264"/>
            <ac:picMk id="3074" creationId="{00000000-0000-0000-0000-000000000000}"/>
          </ac:picMkLst>
        </pc:picChg>
      </pc:sldChg>
    </pc:docChg>
  </pc:docChgLst>
  <pc:docChgLst>
    <pc:chgData name="Holmes, Ellen [NEA]" userId="S::eholmes@nea.org::8df78491-616d-4641-a13e-176bb27a1b7f" providerId="AD" clId="Web-{BB915DBD-C91B-EEC3-5643-0B992E3CAC7D}"/>
    <pc:docChg chg="modSld">
      <pc:chgData name="Holmes, Ellen [NEA]" userId="S::eholmes@nea.org::8df78491-616d-4641-a13e-176bb27a1b7f" providerId="AD" clId="Web-{BB915DBD-C91B-EEC3-5643-0B992E3CAC7D}" dt="2024-02-19T16:28:17.525" v="44" actId="20577"/>
      <pc:docMkLst>
        <pc:docMk/>
      </pc:docMkLst>
      <pc:sldChg chg="modSp">
        <pc:chgData name="Holmes, Ellen [NEA]" userId="S::eholmes@nea.org::8df78491-616d-4641-a13e-176bb27a1b7f" providerId="AD" clId="Web-{BB915DBD-C91B-EEC3-5643-0B992E3CAC7D}" dt="2024-02-19T16:25:26.968" v="22" actId="20577"/>
        <pc:sldMkLst>
          <pc:docMk/>
          <pc:sldMk cId="4194602329" sldId="303"/>
        </pc:sldMkLst>
        <pc:spChg chg="mod">
          <ac:chgData name="Holmes, Ellen [NEA]" userId="S::eholmes@nea.org::8df78491-616d-4641-a13e-176bb27a1b7f" providerId="AD" clId="Web-{BB915DBD-C91B-EEC3-5643-0B992E3CAC7D}" dt="2024-02-19T16:25:26.968" v="22" actId="20577"/>
          <ac:spMkLst>
            <pc:docMk/>
            <pc:sldMk cId="4194602329" sldId="303"/>
            <ac:spMk id="8" creationId="{00000000-0000-0000-0000-000000000000}"/>
          </ac:spMkLst>
        </pc:spChg>
      </pc:sldChg>
      <pc:sldChg chg="modSp">
        <pc:chgData name="Holmes, Ellen [NEA]" userId="S::eholmes@nea.org::8df78491-616d-4641-a13e-176bb27a1b7f" providerId="AD" clId="Web-{BB915DBD-C91B-EEC3-5643-0B992E3CAC7D}" dt="2024-02-19T16:25:11.452" v="18" actId="20577"/>
        <pc:sldMkLst>
          <pc:docMk/>
          <pc:sldMk cId="1150475634" sldId="304"/>
        </pc:sldMkLst>
        <pc:spChg chg="mod">
          <ac:chgData name="Holmes, Ellen [NEA]" userId="S::eholmes@nea.org::8df78491-616d-4641-a13e-176bb27a1b7f" providerId="AD" clId="Web-{BB915DBD-C91B-EEC3-5643-0B992E3CAC7D}" dt="2024-02-19T16:25:11.452" v="18" actId="20577"/>
          <ac:spMkLst>
            <pc:docMk/>
            <pc:sldMk cId="1150475634" sldId="304"/>
            <ac:spMk id="6" creationId="{00000000-0000-0000-0000-000000000000}"/>
          </ac:spMkLst>
        </pc:spChg>
      </pc:sldChg>
      <pc:sldChg chg="modSp">
        <pc:chgData name="Holmes, Ellen [NEA]" userId="S::eholmes@nea.org::8df78491-616d-4641-a13e-176bb27a1b7f" providerId="AD" clId="Web-{BB915DBD-C91B-EEC3-5643-0B992E3CAC7D}" dt="2024-02-19T16:28:17.525" v="44" actId="20577"/>
        <pc:sldMkLst>
          <pc:docMk/>
          <pc:sldMk cId="134340489" sldId="340"/>
        </pc:sldMkLst>
        <pc:spChg chg="mod">
          <ac:chgData name="Holmes, Ellen [NEA]" userId="S::eholmes@nea.org::8df78491-616d-4641-a13e-176bb27a1b7f" providerId="AD" clId="Web-{BB915DBD-C91B-EEC3-5643-0B992E3CAC7D}" dt="2024-02-19T16:28:17.525" v="44" actId="20577"/>
          <ac:spMkLst>
            <pc:docMk/>
            <pc:sldMk cId="134340489" sldId="340"/>
            <ac:spMk id="6" creationId="{00000000-0000-0000-0000-000000000000}"/>
          </ac:spMkLst>
        </pc:spChg>
      </pc:sldChg>
    </pc:docChg>
  </pc:docChgLst>
  <pc:docChgLst>
    <pc:chgData name="Davis, Meighan [HQ-CE]" userId="S::mdavis@nea.org::078ae108-6df0-4a38-b2f3-816ee71c3480" providerId="AD" clId="Web-{0D7CC181-EEE1-AE09-13DD-89C837D2618D}"/>
    <pc:docChg chg="addSld delSld modSld">
      <pc:chgData name="Davis, Meighan [HQ-CE]" userId="S::mdavis@nea.org::078ae108-6df0-4a38-b2f3-816ee71c3480" providerId="AD" clId="Web-{0D7CC181-EEE1-AE09-13DD-89C837D2618D}" dt="2024-02-19T14:26:36.141" v="62" actId="20577"/>
      <pc:docMkLst>
        <pc:docMk/>
      </pc:docMkLst>
      <pc:sldChg chg="new del">
        <pc:chgData name="Davis, Meighan [HQ-CE]" userId="S::mdavis@nea.org::078ae108-6df0-4a38-b2f3-816ee71c3480" providerId="AD" clId="Web-{0D7CC181-EEE1-AE09-13DD-89C837D2618D}" dt="2024-02-19T14:24:06.747" v="2"/>
        <pc:sldMkLst>
          <pc:docMk/>
          <pc:sldMk cId="960570629" sldId="369"/>
        </pc:sldMkLst>
      </pc:sldChg>
      <pc:sldChg chg="delSp modSp add replId">
        <pc:chgData name="Davis, Meighan [HQ-CE]" userId="S::mdavis@nea.org::078ae108-6df0-4a38-b2f3-816ee71c3480" providerId="AD" clId="Web-{0D7CC181-EEE1-AE09-13DD-89C837D2618D}" dt="2024-02-19T14:26:36.141" v="62" actId="20577"/>
        <pc:sldMkLst>
          <pc:docMk/>
          <pc:sldMk cId="169135659" sldId="370"/>
        </pc:sldMkLst>
        <pc:spChg chg="mod">
          <ac:chgData name="Davis, Meighan [HQ-CE]" userId="S::mdavis@nea.org::078ae108-6df0-4a38-b2f3-816ee71c3480" providerId="AD" clId="Web-{0D7CC181-EEE1-AE09-13DD-89C837D2618D}" dt="2024-02-19T14:24:20.919" v="28" actId="20577"/>
          <ac:spMkLst>
            <pc:docMk/>
            <pc:sldMk cId="169135659" sldId="370"/>
            <ac:spMk id="3" creationId="{00000000-0000-0000-0000-000000000000}"/>
          </ac:spMkLst>
        </pc:spChg>
        <pc:spChg chg="mod">
          <ac:chgData name="Davis, Meighan [HQ-CE]" userId="S::mdavis@nea.org::078ae108-6df0-4a38-b2f3-816ee71c3480" providerId="AD" clId="Web-{0D7CC181-EEE1-AE09-13DD-89C837D2618D}" dt="2024-02-19T14:26:36.141" v="62" actId="20577"/>
          <ac:spMkLst>
            <pc:docMk/>
            <pc:sldMk cId="169135659" sldId="370"/>
            <ac:spMk id="5" creationId="{00000000-0000-0000-0000-000000000000}"/>
          </ac:spMkLst>
        </pc:spChg>
        <pc:picChg chg="del">
          <ac:chgData name="Davis, Meighan [HQ-CE]" userId="S::mdavis@nea.org::078ae108-6df0-4a38-b2f3-816ee71c3480" providerId="AD" clId="Web-{0D7CC181-EEE1-AE09-13DD-89C837D2618D}" dt="2024-02-19T14:24:23.326" v="30"/>
          <ac:picMkLst>
            <pc:docMk/>
            <pc:sldMk cId="169135659" sldId="370"/>
            <ac:picMk id="7" creationId="{00000000-0000-0000-0000-000000000000}"/>
          </ac:picMkLst>
        </pc:picChg>
        <pc:picChg chg="del">
          <ac:chgData name="Davis, Meighan [HQ-CE]" userId="S::mdavis@nea.org::078ae108-6df0-4a38-b2f3-816ee71c3480" providerId="AD" clId="Web-{0D7CC181-EEE1-AE09-13DD-89C837D2618D}" dt="2024-02-19T14:24:22.951" v="29"/>
          <ac:picMkLst>
            <pc:docMk/>
            <pc:sldMk cId="169135659" sldId="370"/>
            <ac:picMk id="3074" creationId="{00000000-0000-0000-0000-000000000000}"/>
          </ac:picMkLst>
        </pc:picChg>
      </pc:sldChg>
    </pc:docChg>
  </pc:docChgLst>
  <pc:docChgLst>
    <pc:chgData name="Eischeid, Hedy [AK]" userId="S::hedy.eischeid_neaalaska.org#ext#@neahq.onmicrosoft.com::549e5082-63c7-47ff-9cd6-fbb49a1f189e" providerId="AD" clId="Web-{1CFE14B6-CDE2-D08A-A11B-A293A3F10B7E}"/>
    <pc:docChg chg="modSld">
      <pc:chgData name="Eischeid, Hedy [AK]" userId="S::hedy.eischeid_neaalaska.org#ext#@neahq.onmicrosoft.com::549e5082-63c7-47ff-9cd6-fbb49a1f189e" providerId="AD" clId="Web-{1CFE14B6-CDE2-D08A-A11B-A293A3F10B7E}" dt="2024-02-20T19:47:37.301" v="0" actId="20577"/>
      <pc:docMkLst>
        <pc:docMk/>
      </pc:docMkLst>
      <pc:sldChg chg="modSp">
        <pc:chgData name="Eischeid, Hedy [AK]" userId="S::hedy.eischeid_neaalaska.org#ext#@neahq.onmicrosoft.com::549e5082-63c7-47ff-9cd6-fbb49a1f189e" providerId="AD" clId="Web-{1CFE14B6-CDE2-D08A-A11B-A293A3F10B7E}" dt="2024-02-20T19:47:37.301" v="0" actId="20577"/>
        <pc:sldMkLst>
          <pc:docMk/>
          <pc:sldMk cId="4236395626" sldId="301"/>
        </pc:sldMkLst>
        <pc:spChg chg="mod">
          <ac:chgData name="Eischeid, Hedy [AK]" userId="S::hedy.eischeid_neaalaska.org#ext#@neahq.onmicrosoft.com::549e5082-63c7-47ff-9cd6-fbb49a1f189e" providerId="AD" clId="Web-{1CFE14B6-CDE2-D08A-A11B-A293A3F10B7E}" dt="2024-02-20T19:47:37.301" v="0" actId="20577"/>
          <ac:spMkLst>
            <pc:docMk/>
            <pc:sldMk cId="4236395626" sldId="301"/>
            <ac:spMk id="8" creationId="{00000000-0000-0000-0000-000000000000}"/>
          </ac:spMkLst>
        </pc:spChg>
      </pc:sldChg>
    </pc:docChg>
  </pc:docChgLst>
  <pc:docChgLst>
    <pc:chgData name="Pulkrabek, Vanessa [MN]" userId="S::vanessa.pulkrabek_edmn.org#ext#@neahq.onmicrosoft.com::a81224d0-e988-4d62-a387-eaa8d26915eb" providerId="AD" clId="Web-{BEC2D3B5-32EC-47CC-8AEE-0977AB45C0C8}"/>
    <pc:docChg chg="modSld">
      <pc:chgData name="Pulkrabek, Vanessa [MN]" userId="S::vanessa.pulkrabek_edmn.org#ext#@neahq.onmicrosoft.com::a81224d0-e988-4d62-a387-eaa8d26915eb" providerId="AD" clId="Web-{BEC2D3B5-32EC-47CC-8AEE-0977AB45C0C8}" dt="2024-02-20T01:08:46.792" v="3" actId="20577"/>
      <pc:docMkLst>
        <pc:docMk/>
      </pc:docMkLst>
      <pc:sldChg chg="modSp">
        <pc:chgData name="Pulkrabek, Vanessa [MN]" userId="S::vanessa.pulkrabek_edmn.org#ext#@neahq.onmicrosoft.com::a81224d0-e988-4d62-a387-eaa8d26915eb" providerId="AD" clId="Web-{BEC2D3B5-32EC-47CC-8AEE-0977AB45C0C8}" dt="2024-02-20T01:08:46.792" v="3" actId="20577"/>
        <pc:sldMkLst>
          <pc:docMk/>
          <pc:sldMk cId="169135659" sldId="370"/>
        </pc:sldMkLst>
        <pc:spChg chg="mod">
          <ac:chgData name="Pulkrabek, Vanessa [MN]" userId="S::vanessa.pulkrabek_edmn.org#ext#@neahq.onmicrosoft.com::a81224d0-e988-4d62-a387-eaa8d26915eb" providerId="AD" clId="Web-{BEC2D3B5-32EC-47CC-8AEE-0977AB45C0C8}" dt="2024-02-20T01:08:46.792" v="3" actId="20577"/>
          <ac:spMkLst>
            <pc:docMk/>
            <pc:sldMk cId="169135659" sldId="370"/>
            <ac:spMk id="5" creationId="{00000000-0000-0000-0000-000000000000}"/>
          </ac:spMkLst>
        </pc:spChg>
      </pc:sldChg>
    </pc:docChg>
  </pc:docChgLst>
  <pc:docChgLst>
    <pc:chgData name="Davis, Meighan [HQ-CE]" userId="S::mdavis@nea.org::078ae108-6df0-4a38-b2f3-816ee71c3480" providerId="AD" clId="Web-{7A1B8C03-1542-23BF-06B0-A9DE4E92D968}"/>
    <pc:docChg chg="modSld">
      <pc:chgData name="Davis, Meighan [HQ-CE]" userId="S::mdavis@nea.org::078ae108-6df0-4a38-b2f3-816ee71c3480" providerId="AD" clId="Web-{7A1B8C03-1542-23BF-06B0-A9DE4E92D968}" dt="2024-02-19T22:24:36.383" v="0" actId="20577"/>
      <pc:docMkLst>
        <pc:docMk/>
      </pc:docMkLst>
      <pc:sldChg chg="modSp">
        <pc:chgData name="Davis, Meighan [HQ-CE]" userId="S::mdavis@nea.org::078ae108-6df0-4a38-b2f3-816ee71c3480" providerId="AD" clId="Web-{7A1B8C03-1542-23BF-06B0-A9DE4E92D968}" dt="2024-02-19T22:24:36.383" v="0" actId="20577"/>
        <pc:sldMkLst>
          <pc:docMk/>
          <pc:sldMk cId="169135659" sldId="370"/>
        </pc:sldMkLst>
        <pc:spChg chg="mod">
          <ac:chgData name="Davis, Meighan [HQ-CE]" userId="S::mdavis@nea.org::078ae108-6df0-4a38-b2f3-816ee71c3480" providerId="AD" clId="Web-{7A1B8C03-1542-23BF-06B0-A9DE4E92D968}" dt="2024-02-19T22:24:36.383" v="0" actId="20577"/>
          <ac:spMkLst>
            <pc:docMk/>
            <pc:sldMk cId="169135659" sldId="370"/>
            <ac:spMk id="5" creationId="{00000000-0000-0000-0000-000000000000}"/>
          </ac:spMkLst>
        </pc:spChg>
      </pc:sldChg>
    </pc:docChg>
  </pc:docChgLst>
  <pc:docChgLst>
    <pc:chgData name="Davis, Meighan [HQ-CE]" userId="S::mdavis@nea.org::078ae108-6df0-4a38-b2f3-816ee71c3480" providerId="AD" clId="Web-{DA554B45-A20B-0F40-54C9-9BF2921F3B43}"/>
    <pc:docChg chg="delSld">
      <pc:chgData name="Davis, Meighan [HQ-CE]" userId="S::mdavis@nea.org::078ae108-6df0-4a38-b2f3-816ee71c3480" providerId="AD" clId="Web-{DA554B45-A20B-0F40-54C9-9BF2921F3B43}" dt="2023-06-20T18:21:42.443" v="0"/>
      <pc:docMkLst>
        <pc:docMk/>
      </pc:docMkLst>
      <pc:sldChg chg="del">
        <pc:chgData name="Davis, Meighan [HQ-CE]" userId="S::mdavis@nea.org::078ae108-6df0-4a38-b2f3-816ee71c3480" providerId="AD" clId="Web-{DA554B45-A20B-0F40-54C9-9BF2921F3B43}" dt="2023-06-20T18:21:42.443" v="0"/>
        <pc:sldMkLst>
          <pc:docMk/>
          <pc:sldMk cId="2492940586" sldId="274"/>
        </pc:sldMkLst>
      </pc:sldChg>
    </pc:docChg>
  </pc:docChgLst>
  <pc:docChgLst>
    <pc:chgData name="Holmes, Ellen [NEA]" userId="S::eholmes@nea.org::8df78491-616d-4641-a13e-176bb27a1b7f" providerId="AD" clId="Web-{41341FBD-01B2-9536-EC9F-75A6BA2B12BD}"/>
    <pc:docChg chg="modSld">
      <pc:chgData name="Holmes, Ellen [NEA]" userId="S::eholmes@nea.org::8df78491-616d-4641-a13e-176bb27a1b7f" providerId="AD" clId="Web-{41341FBD-01B2-9536-EC9F-75A6BA2B12BD}" dt="2024-02-19T16:15:30.640" v="1" actId="14100"/>
      <pc:docMkLst>
        <pc:docMk/>
      </pc:docMkLst>
      <pc:sldChg chg="modSp">
        <pc:chgData name="Holmes, Ellen [NEA]" userId="S::eholmes@nea.org::8df78491-616d-4641-a13e-176bb27a1b7f" providerId="AD" clId="Web-{41341FBD-01B2-9536-EC9F-75A6BA2B12BD}" dt="2024-02-19T16:15:30.640" v="1" actId="14100"/>
        <pc:sldMkLst>
          <pc:docMk/>
          <pc:sldMk cId="4193355880" sldId="297"/>
        </pc:sldMkLst>
        <pc:picChg chg="mod">
          <ac:chgData name="Holmes, Ellen [NEA]" userId="S::eholmes@nea.org::8df78491-616d-4641-a13e-176bb27a1b7f" providerId="AD" clId="Web-{41341FBD-01B2-9536-EC9F-75A6BA2B12BD}" dt="2024-02-19T16:15:30.640" v="1" actId="14100"/>
          <ac:picMkLst>
            <pc:docMk/>
            <pc:sldMk cId="4193355880" sldId="297"/>
            <ac:picMk id="2" creationId="{00000000-0000-0000-0000-000000000000}"/>
          </ac:picMkLst>
        </pc:picChg>
      </pc:sldChg>
    </pc:docChg>
  </pc:docChgLst>
  <pc:docChgLst>
    <pc:chgData name="Davis, Meighan [HQ-CE]" userId="S::mdavis@nea.org::078ae108-6df0-4a38-b2f3-816ee71c3480" providerId="AD" clId="Web-{D48D1E9E-BA17-95DF-8DEF-D33419E34235}"/>
    <pc:docChg chg="modSld">
      <pc:chgData name="Davis, Meighan [HQ-CE]" userId="S::mdavis@nea.org::078ae108-6df0-4a38-b2f3-816ee71c3480" providerId="AD" clId="Web-{D48D1E9E-BA17-95DF-8DEF-D33419E34235}" dt="2023-07-12T14:23:13.795" v="4" actId="20577"/>
      <pc:docMkLst>
        <pc:docMk/>
      </pc:docMkLst>
      <pc:sldChg chg="modSp">
        <pc:chgData name="Davis, Meighan [HQ-CE]" userId="S::mdavis@nea.org::078ae108-6df0-4a38-b2f3-816ee71c3480" providerId="AD" clId="Web-{D48D1E9E-BA17-95DF-8DEF-D33419E34235}" dt="2023-07-12T14:23:13.795" v="4" actId="20577"/>
        <pc:sldMkLst>
          <pc:docMk/>
          <pc:sldMk cId="1432874544" sldId="258"/>
        </pc:sldMkLst>
        <pc:spChg chg="mod">
          <ac:chgData name="Davis, Meighan [HQ-CE]" userId="S::mdavis@nea.org::078ae108-6df0-4a38-b2f3-816ee71c3480" providerId="AD" clId="Web-{D48D1E9E-BA17-95DF-8DEF-D33419E34235}" dt="2023-07-12T14:23:13.795" v="4" actId="20577"/>
          <ac:spMkLst>
            <pc:docMk/>
            <pc:sldMk cId="1432874544" sldId="258"/>
            <ac:spMk id="8" creationId="{00000000-0000-0000-0000-000000000000}"/>
          </ac:spMkLst>
        </pc:spChg>
      </pc:sldChg>
    </pc:docChg>
  </pc:docChgLst>
  <pc:docChgLst>
    <pc:chgData name="Davis, Meighan [HQ-CE]" userId="S::mdavis@nea.org::078ae108-6df0-4a38-b2f3-816ee71c3480" providerId="AD" clId="Web-{8B5341C5-6E99-2EEB-F00D-016D0C0A1C0F}"/>
    <pc:docChg chg="modSld">
      <pc:chgData name="Davis, Meighan [HQ-CE]" userId="S::mdavis@nea.org::078ae108-6df0-4a38-b2f3-816ee71c3480" providerId="AD" clId="Web-{8B5341C5-6E99-2EEB-F00D-016D0C0A1C0F}" dt="2023-06-05T22:21:20.318" v="8" actId="20577"/>
      <pc:docMkLst>
        <pc:docMk/>
      </pc:docMkLst>
      <pc:sldChg chg="modSp">
        <pc:chgData name="Davis, Meighan [HQ-CE]" userId="S::mdavis@nea.org::078ae108-6df0-4a38-b2f3-816ee71c3480" providerId="AD" clId="Web-{8B5341C5-6E99-2EEB-F00D-016D0C0A1C0F}" dt="2023-06-05T22:21:20.318" v="8" actId="20577"/>
        <pc:sldMkLst>
          <pc:docMk/>
          <pc:sldMk cId="1858885426" sldId="264"/>
        </pc:sldMkLst>
        <pc:spChg chg="mod">
          <ac:chgData name="Davis, Meighan [HQ-CE]" userId="S::mdavis@nea.org::078ae108-6df0-4a38-b2f3-816ee71c3480" providerId="AD" clId="Web-{8B5341C5-6E99-2EEB-F00D-016D0C0A1C0F}" dt="2023-06-05T22:21:20.318" v="8" actId="20577"/>
          <ac:spMkLst>
            <pc:docMk/>
            <pc:sldMk cId="1858885426" sldId="264"/>
            <ac:spMk id="5" creationId="{00000000-0000-0000-0000-000000000000}"/>
          </ac:spMkLst>
        </pc:spChg>
      </pc:sldChg>
    </pc:docChg>
  </pc:docChgLst>
  <pc:docChgLst>
    <pc:chgData name="Pulkrabek, Vanessa [MN]" userId="S::vanessa.pulkrabek_edmn.org#ext#@neahq.onmicrosoft.com::a81224d0-e988-4d62-a387-eaa8d26915eb" providerId="AD" clId="Web-{B62ECA1A-9391-465A-0BD5-EF759BA6E9B0}"/>
    <pc:docChg chg="modSld">
      <pc:chgData name="Pulkrabek, Vanessa [MN]" userId="S::vanessa.pulkrabek_edmn.org#ext#@neahq.onmicrosoft.com::a81224d0-e988-4d62-a387-eaa8d26915eb" providerId="AD" clId="Web-{B62ECA1A-9391-465A-0BD5-EF759BA6E9B0}" dt="2024-02-19T14:20:54.477" v="107" actId="20577"/>
      <pc:docMkLst>
        <pc:docMk/>
      </pc:docMkLst>
      <pc:sldChg chg="modSp">
        <pc:chgData name="Pulkrabek, Vanessa [MN]" userId="S::vanessa.pulkrabek_edmn.org#ext#@neahq.onmicrosoft.com::a81224d0-e988-4d62-a387-eaa8d26915eb" providerId="AD" clId="Web-{B62ECA1A-9391-465A-0BD5-EF759BA6E9B0}" dt="2024-02-19T14:20:54.477" v="107" actId="20577"/>
        <pc:sldMkLst>
          <pc:docMk/>
          <pc:sldMk cId="1858885426" sldId="264"/>
        </pc:sldMkLst>
        <pc:spChg chg="mod">
          <ac:chgData name="Pulkrabek, Vanessa [MN]" userId="S::vanessa.pulkrabek_edmn.org#ext#@neahq.onmicrosoft.com::a81224d0-e988-4d62-a387-eaa8d26915eb" providerId="AD" clId="Web-{B62ECA1A-9391-465A-0BD5-EF759BA6E9B0}" dt="2024-02-19T14:20:54.477" v="107" actId="20577"/>
          <ac:spMkLst>
            <pc:docMk/>
            <pc:sldMk cId="1858885426" sldId="264"/>
            <ac:spMk id="5" creationId="{00000000-0000-0000-0000-000000000000}"/>
          </ac:spMkLst>
        </pc:spChg>
      </pc:sldChg>
    </pc:docChg>
  </pc:docChgLst>
  <pc:docChgLst>
    <pc:chgData name="Davis, Meighan [HQ-CE]" userId="S::mdavis@nea.org::078ae108-6df0-4a38-b2f3-816ee71c3480" providerId="AD" clId="Web-{18A9A9A9-4ED0-39BA-8993-0FBD5C2E6521}"/>
    <pc:docChg chg="modSld">
      <pc:chgData name="Davis, Meighan [HQ-CE]" userId="S::mdavis@nea.org::078ae108-6df0-4a38-b2f3-816ee71c3480" providerId="AD" clId="Web-{18A9A9A9-4ED0-39BA-8993-0FBD5C2E6521}" dt="2024-02-19T14:37:22.263" v="65"/>
      <pc:docMkLst>
        <pc:docMk/>
      </pc:docMkLst>
      <pc:sldChg chg="modSp">
        <pc:chgData name="Davis, Meighan [HQ-CE]" userId="S::mdavis@nea.org::078ae108-6df0-4a38-b2f3-816ee71c3480" providerId="AD" clId="Web-{18A9A9A9-4ED0-39BA-8993-0FBD5C2E6521}" dt="2024-02-19T14:37:22.263" v="65"/>
        <pc:sldMkLst>
          <pc:docMk/>
          <pc:sldMk cId="1824091572" sldId="266"/>
        </pc:sldMkLst>
        <pc:graphicFrameChg chg="mod modGraphic">
          <ac:chgData name="Davis, Meighan [HQ-CE]" userId="S::mdavis@nea.org::078ae108-6df0-4a38-b2f3-816ee71c3480" providerId="AD" clId="Web-{18A9A9A9-4ED0-39BA-8993-0FBD5C2E6521}" dt="2024-02-19T14:37:22.263" v="65"/>
          <ac:graphicFrameMkLst>
            <pc:docMk/>
            <pc:sldMk cId="1824091572" sldId="266"/>
            <ac:graphicFrameMk id="8" creationId="{00000000-0000-0000-0000-000000000000}"/>
          </ac:graphicFrameMkLst>
        </pc:graphicFrameChg>
      </pc:sldChg>
    </pc:docChg>
  </pc:docChgLst>
  <pc:docChgLst>
    <pc:chgData name="Davis, Meighan [HQ-CE]" userId="S::mdavis@nea.org::078ae108-6df0-4a38-b2f3-816ee71c3480" providerId="AD" clId="Web-{0AC2691B-37CB-622A-E1BA-26AF279633A9}"/>
    <pc:docChg chg="delSld modSld">
      <pc:chgData name="Davis, Meighan [HQ-CE]" userId="S::mdavis@nea.org::078ae108-6df0-4a38-b2f3-816ee71c3480" providerId="AD" clId="Web-{0AC2691B-37CB-622A-E1BA-26AF279633A9}" dt="2024-02-19T16:53:19.076" v="2" actId="20577"/>
      <pc:docMkLst>
        <pc:docMk/>
      </pc:docMkLst>
      <pc:sldChg chg="modSp">
        <pc:chgData name="Davis, Meighan [HQ-CE]" userId="S::mdavis@nea.org::078ae108-6df0-4a38-b2f3-816ee71c3480" providerId="AD" clId="Web-{0AC2691B-37CB-622A-E1BA-26AF279633A9}" dt="2024-02-19T16:53:19.076" v="2" actId="20577"/>
        <pc:sldMkLst>
          <pc:docMk/>
          <pc:sldMk cId="4236395626" sldId="301"/>
        </pc:sldMkLst>
        <pc:spChg chg="mod">
          <ac:chgData name="Davis, Meighan [HQ-CE]" userId="S::mdavis@nea.org::078ae108-6df0-4a38-b2f3-816ee71c3480" providerId="AD" clId="Web-{0AC2691B-37CB-622A-E1BA-26AF279633A9}" dt="2024-02-19T16:53:19.076" v="2" actId="20577"/>
          <ac:spMkLst>
            <pc:docMk/>
            <pc:sldMk cId="4236395626" sldId="301"/>
            <ac:spMk id="8" creationId="{00000000-0000-0000-0000-000000000000}"/>
          </ac:spMkLst>
        </pc:spChg>
      </pc:sldChg>
      <pc:sldChg chg="del">
        <pc:chgData name="Davis, Meighan [HQ-CE]" userId="S::mdavis@nea.org::078ae108-6df0-4a38-b2f3-816ee71c3480" providerId="AD" clId="Web-{0AC2691B-37CB-622A-E1BA-26AF279633A9}" dt="2024-02-19T16:52:39.341" v="0"/>
        <pc:sldMkLst>
          <pc:docMk/>
          <pc:sldMk cId="1965015154" sldId="905"/>
        </pc:sldMkLst>
      </pc:sldChg>
    </pc:docChg>
  </pc:docChgLst>
  <pc:docChgLst>
    <pc:chgData name="Pulkrabek, Vanessa [MN]" userId="S::vanessa.pulkrabek_edmn.org#ext#@neahq.onmicrosoft.com::a81224d0-e988-4d62-a387-eaa8d26915eb" providerId="AD" clId="Web-{7228EA63-B999-FEB7-55FF-5ECF00D5C850}"/>
    <pc:docChg chg="addSld delSld modSld">
      <pc:chgData name="Pulkrabek, Vanessa [MN]" userId="S::vanessa.pulkrabek_edmn.org#ext#@neahq.onmicrosoft.com::a81224d0-e988-4d62-a387-eaa8d26915eb" providerId="AD" clId="Web-{7228EA63-B999-FEB7-55FF-5ECF00D5C850}" dt="2024-02-18T23:33:28.911" v="23" actId="20577"/>
      <pc:docMkLst>
        <pc:docMk/>
      </pc:docMkLst>
      <pc:sldChg chg="modSp">
        <pc:chgData name="Pulkrabek, Vanessa [MN]" userId="S::vanessa.pulkrabek_edmn.org#ext#@neahq.onmicrosoft.com::a81224d0-e988-4d62-a387-eaa8d26915eb" providerId="AD" clId="Web-{7228EA63-B999-FEB7-55FF-5ECF00D5C850}" dt="2024-02-18T23:21:09.844" v="15" actId="1076"/>
        <pc:sldMkLst>
          <pc:docMk/>
          <pc:sldMk cId="3898457832" sldId="350"/>
        </pc:sldMkLst>
        <pc:spChg chg="mod">
          <ac:chgData name="Pulkrabek, Vanessa [MN]" userId="S::vanessa.pulkrabek_edmn.org#ext#@neahq.onmicrosoft.com::a81224d0-e988-4d62-a387-eaa8d26915eb" providerId="AD" clId="Web-{7228EA63-B999-FEB7-55FF-5ECF00D5C850}" dt="2024-02-18T23:21:09.844" v="15" actId="1076"/>
          <ac:spMkLst>
            <pc:docMk/>
            <pc:sldMk cId="3898457832" sldId="350"/>
            <ac:spMk id="2" creationId="{00000000-0000-0000-0000-000000000000}"/>
          </ac:spMkLst>
        </pc:spChg>
      </pc:sldChg>
      <pc:sldChg chg="modSp">
        <pc:chgData name="Pulkrabek, Vanessa [MN]" userId="S::vanessa.pulkrabek_edmn.org#ext#@neahq.onmicrosoft.com::a81224d0-e988-4d62-a387-eaa8d26915eb" providerId="AD" clId="Web-{7228EA63-B999-FEB7-55FF-5ECF00D5C850}" dt="2024-02-18T23:33:28.911" v="23" actId="20577"/>
        <pc:sldMkLst>
          <pc:docMk/>
          <pc:sldMk cId="1721435007" sldId="351"/>
        </pc:sldMkLst>
        <pc:spChg chg="mod">
          <ac:chgData name="Pulkrabek, Vanessa [MN]" userId="S::vanessa.pulkrabek_edmn.org#ext#@neahq.onmicrosoft.com::a81224d0-e988-4d62-a387-eaa8d26915eb" providerId="AD" clId="Web-{7228EA63-B999-FEB7-55FF-5ECF00D5C850}" dt="2024-02-18T23:33:28.911" v="23" actId="20577"/>
          <ac:spMkLst>
            <pc:docMk/>
            <pc:sldMk cId="1721435007" sldId="351"/>
            <ac:spMk id="2" creationId="{00000000-0000-0000-0000-000000000000}"/>
          </ac:spMkLst>
        </pc:spChg>
      </pc:sldChg>
      <pc:sldChg chg="new del">
        <pc:chgData name="Pulkrabek, Vanessa [MN]" userId="S::vanessa.pulkrabek_edmn.org#ext#@neahq.onmicrosoft.com::a81224d0-e988-4d62-a387-eaa8d26915eb" providerId="AD" clId="Web-{7228EA63-B999-FEB7-55FF-5ECF00D5C850}" dt="2024-02-18T23:26:13.259" v="17"/>
        <pc:sldMkLst>
          <pc:docMk/>
          <pc:sldMk cId="2676719077" sldId="369"/>
        </pc:sldMkLst>
      </pc:sldChg>
    </pc:docChg>
  </pc:docChgLst>
  <pc:docChgLst>
    <pc:chgData name="Pulkrabek, Vanessa [MN]" userId="S::vanessa.pulkrabek_edmn.org#ext#@neahq.onmicrosoft.com::a81224d0-e988-4d62-a387-eaa8d26915eb" providerId="AD" clId="Web-{B0015E67-0983-161E-1FEC-67901C86B5C3}"/>
    <pc:docChg chg="modSld">
      <pc:chgData name="Pulkrabek, Vanessa [MN]" userId="S::vanessa.pulkrabek_edmn.org#ext#@neahq.onmicrosoft.com::a81224d0-e988-4d62-a387-eaa8d26915eb" providerId="AD" clId="Web-{B0015E67-0983-161E-1FEC-67901C86B5C3}" dt="2024-02-19T16:24:13.946" v="13" actId="20577"/>
      <pc:docMkLst>
        <pc:docMk/>
      </pc:docMkLst>
      <pc:sldChg chg="modSp">
        <pc:chgData name="Pulkrabek, Vanessa [MN]" userId="S::vanessa.pulkrabek_edmn.org#ext#@neahq.onmicrosoft.com::a81224d0-e988-4d62-a387-eaa8d26915eb" providerId="AD" clId="Web-{B0015E67-0983-161E-1FEC-67901C86B5C3}" dt="2024-02-19T16:24:13.946" v="13" actId="20577"/>
        <pc:sldMkLst>
          <pc:docMk/>
          <pc:sldMk cId="4194602329" sldId="303"/>
        </pc:sldMkLst>
        <pc:spChg chg="mod">
          <ac:chgData name="Pulkrabek, Vanessa [MN]" userId="S::vanessa.pulkrabek_edmn.org#ext#@neahq.onmicrosoft.com::a81224d0-e988-4d62-a387-eaa8d26915eb" providerId="AD" clId="Web-{B0015E67-0983-161E-1FEC-67901C86B5C3}" dt="2024-02-19T16:24:13.946" v="13" actId="20577"/>
          <ac:spMkLst>
            <pc:docMk/>
            <pc:sldMk cId="4194602329" sldId="303"/>
            <ac:spMk id="8"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32_ADB10AA7.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95" b="1" i="0" u="none" strike="noStrike" kern="1200" cap="all" spc="100" normalizeH="0" baseline="0">
                <a:solidFill>
                  <a:srgbClr val="182EA0"/>
                </a:solidFill>
                <a:latin typeface="Segoe UI Black" panose="020B0A02040204020203" pitchFamily="34" charset="0"/>
                <a:ea typeface="Segoe UI Black" panose="020B0A02040204020203" pitchFamily="34" charset="0"/>
                <a:cs typeface="Segoe UI Semibold" panose="020B0702040204020203" pitchFamily="34" charset="0"/>
              </a:defRPr>
            </a:pPr>
            <a:r>
              <a:rPr lang="en-US">
                <a:latin typeface="Segoe UI Black" panose="020B0A02040204020203" pitchFamily="34" charset="0"/>
                <a:ea typeface="Segoe UI Black" panose="020B0A02040204020203" pitchFamily="34" charset="0"/>
              </a:rPr>
              <a:t>Percentage giving on pac payroll</a:t>
            </a:r>
          </a:p>
        </c:rich>
      </c:tx>
      <c:overlay val="0"/>
      <c:spPr>
        <a:noFill/>
        <a:ln>
          <a:noFill/>
        </a:ln>
        <a:effectLst/>
      </c:spPr>
      <c:txPr>
        <a:bodyPr rot="0" spcFirstLastPara="1" vertOverflow="ellipsis" vert="horz" wrap="square" anchor="ctr" anchorCtr="1"/>
        <a:lstStyle/>
        <a:p>
          <a:pPr>
            <a:defRPr sz="1995" b="1" i="0" u="none" strike="noStrike" kern="1200" cap="all" spc="100" normalizeH="0" baseline="0">
              <a:solidFill>
                <a:srgbClr val="182EA0"/>
              </a:solidFill>
              <a:latin typeface="Segoe UI Black" panose="020B0A02040204020203" pitchFamily="34" charset="0"/>
              <a:ea typeface="Segoe UI Black" panose="020B0A02040204020203" pitchFamily="34" charset="0"/>
              <a:cs typeface="Segoe UI Semibold" panose="020B0702040204020203" pitchFamily="34" charset="0"/>
            </a:defRPr>
          </a:pPr>
          <a:endParaRPr lang="en-US"/>
        </a:p>
      </c:txPr>
    </c:title>
    <c:autoTitleDeleted val="0"/>
    <c:plotArea>
      <c:layout/>
      <c:lineChart>
        <c:grouping val="standard"/>
        <c:varyColors val="0"/>
        <c:ser>
          <c:idx val="0"/>
          <c:order val="0"/>
          <c:tx>
            <c:strRef>
              <c:f>Sheet1!$B$1</c:f>
              <c:strCache>
                <c:ptCount val="1"/>
                <c:pt idx="0">
                  <c:v>Series 1</c:v>
                </c:pt>
              </c:strCache>
            </c:strRef>
          </c:tx>
          <c:spPr>
            <a:ln w="25400" cap="rnd">
              <a:solidFill>
                <a:schemeClr val="lt1"/>
              </a:solidFill>
              <a:round/>
            </a:ln>
            <a:effectLst>
              <a:outerShdw dist="25400" dir="2700000" algn="tl" rotWithShape="0">
                <a:schemeClr val="accent1"/>
              </a:outerShdw>
            </a:effectLst>
          </c:spPr>
          <c:marker>
            <c:symbol val="none"/>
          </c:marker>
          <c:dLbls>
            <c:spPr>
              <a:solidFill>
                <a:schemeClr val="accent1"/>
              </a:solidFill>
              <a:ln>
                <a:noFill/>
              </a:ln>
              <a:effectLst/>
            </c:spPr>
            <c:txPr>
              <a:bodyPr rot="0" spcFirstLastPara="1" vertOverflow="ellipsis" vert="horz" wrap="square" anchor="ctr" anchorCtr="1"/>
              <a:lstStyle/>
              <a:p>
                <a:pPr>
                  <a:defRPr sz="1197" b="1" i="0" u="none" strike="noStrike" kern="1200" baseline="0">
                    <a:solidFill>
                      <a:srgbClr val="182EA0"/>
                    </a:solidFill>
                    <a:latin typeface="Segoe UI Black" panose="020B0A02040204020203" pitchFamily="34" charset="0"/>
                    <a:ea typeface="Segoe UI Black" panose="020B0A02040204020203" pitchFamily="34" charset="0"/>
                    <a:cs typeface="Segoe UI Semibold" panose="020B0702040204020203"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accent1">
                          <a:lumMod val="60000"/>
                          <a:lumOff val="40000"/>
                        </a:schemeClr>
                      </a:solidFill>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12.8</c:v>
                </c:pt>
                <c:pt idx="1">
                  <c:v>13.7</c:v>
                </c:pt>
                <c:pt idx="2">
                  <c:v>15.6</c:v>
                </c:pt>
                <c:pt idx="3">
                  <c:v>16</c:v>
                </c:pt>
                <c:pt idx="4">
                  <c:v>15.4</c:v>
                </c:pt>
                <c:pt idx="5">
                  <c:v>15.8</c:v>
                </c:pt>
                <c:pt idx="6">
                  <c:v>16.2</c:v>
                </c:pt>
                <c:pt idx="7">
                  <c:v>17.600000000000001</c:v>
                </c:pt>
              </c:numCache>
            </c:numRef>
          </c:val>
          <c:smooth val="0"/>
          <c:extLst>
            <c:ext xmlns:c16="http://schemas.microsoft.com/office/drawing/2014/chart" uri="{C3380CC4-5D6E-409C-BE32-E72D297353CC}">
              <c16:uniqueId val="{00000000-CC52-4F6C-B425-86B38775F21C}"/>
            </c:ext>
          </c:extLst>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530868191"/>
        <c:axId val="530865695"/>
      </c:lineChart>
      <c:catAx>
        <c:axId val="530868191"/>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30" baseline="0">
                <a:solidFill>
                  <a:srgbClr val="182EA0"/>
                </a:solidFill>
                <a:latin typeface="Segoe UI Black" panose="020B0A02040204020203" pitchFamily="34" charset="0"/>
                <a:ea typeface="Segoe UI Black" panose="020B0A02040204020203" pitchFamily="34" charset="0"/>
                <a:cs typeface="Segoe UI Semibold" panose="020B0702040204020203" pitchFamily="34" charset="0"/>
              </a:defRPr>
            </a:pPr>
            <a:endParaRPr lang="en-US"/>
          </a:p>
        </c:txPr>
        <c:crossAx val="530865695"/>
        <c:crosses val="autoZero"/>
        <c:auto val="1"/>
        <c:lblAlgn val="ctr"/>
        <c:lblOffset val="100"/>
        <c:noMultiLvlLbl val="0"/>
      </c:catAx>
      <c:valAx>
        <c:axId val="530865695"/>
        <c:scaling>
          <c:orientation val="minMax"/>
        </c:scaling>
        <c:delete val="1"/>
        <c:axPos val="l"/>
        <c:numFmt formatCode="General" sourceLinked="1"/>
        <c:majorTickMark val="none"/>
        <c:minorTickMark val="none"/>
        <c:tickLblPos val="nextTo"/>
        <c:crossAx val="530868191"/>
        <c:crosses val="autoZero"/>
        <c:crossBetween val="between"/>
      </c:valAx>
      <c:spPr>
        <a:noFill/>
        <a:ln>
          <a:noFill/>
        </a:ln>
        <a:effectLst/>
      </c:spPr>
    </c:plotArea>
    <c:plotVisOnly val="1"/>
    <c:dispBlanksAs val="gap"/>
    <c:showDLblsOverMax val="0"/>
  </c:chart>
  <c:spPr>
    <a:solidFill>
      <a:schemeClr val="accent1"/>
    </a:solidFill>
    <a:ln w="9525" cap="flat" cmpd="sng" algn="ctr">
      <a:solidFill>
        <a:schemeClr val="lt1">
          <a:lumMod val="85000"/>
        </a:schemeClr>
      </a:solidFill>
      <a:round/>
    </a:ln>
    <a:effectLst/>
  </c:spPr>
  <c:txPr>
    <a:bodyPr/>
    <a:lstStyle/>
    <a:p>
      <a:pPr>
        <a:defRPr>
          <a:solidFill>
            <a:srgbClr val="182EA0"/>
          </a:solidFill>
          <a:latin typeface="Segoe UI Semibold" panose="020B0702040204020203" pitchFamily="34" charset="0"/>
          <a:cs typeface="Segoe UI Semibold" panose="020B0702040204020203"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8">
  <cs:axisTitle>
    <cs:lnRef idx="0"/>
    <cs:fillRef idx="0"/>
    <cs:effectRef idx="0"/>
    <cs:fontRef idx="minor">
      <a:schemeClr val="lt1"/>
    </cs:fontRef>
    <cs:defRPr sz="1197" b="1" kern="1200"/>
  </cs:axisTitle>
  <cs:categoryAxis>
    <cs:lnRef idx="0">
      <cs:styleClr val="0"/>
    </cs:lnRef>
    <cs:fillRef idx="0"/>
    <cs:effectRef idx="0"/>
    <cs:fontRef idx="minor">
      <a:schemeClr val="lt1"/>
    </cs:fontRef>
    <cs:defRPr sz="1197"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330" kern="1200"/>
  </cs:chartArea>
  <cs:dataLabel>
    <cs:lnRef idx="0"/>
    <cs:fillRef idx="0">
      <cs:styleClr val="0"/>
    </cs:fillRef>
    <cs:effectRef idx="0"/>
    <cs:fontRef idx="minor">
      <a:schemeClr val="lt1"/>
    </cs:fontRef>
    <cs:spPr>
      <a:solidFill>
        <a:schemeClr val="phClr"/>
      </a:solidFill>
    </cs:spPr>
    <cs:defRPr sz="1197" b="1" kern="1200"/>
  </cs:dataLabel>
  <cs:dataLabelCallout>
    <cs:lnRef idx="0">
      <cs:styleClr val="auto"/>
    </cs:lnRef>
    <cs:fillRef idx="0"/>
    <cs:effectRef idx="0"/>
    <cs:fontRef idx="minor">
      <cs:styleClr val="auto"/>
    </cs:fontRef>
    <cs:spPr>
      <a:solidFill>
        <a:schemeClr val="lt1"/>
      </a:solidFill>
      <a:ln>
        <a:solidFill>
          <a:schemeClr val="ph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1197"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1197"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995"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1197"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90AD45-2207-4266-BCAB-14C8088FFEE1}" type="datetimeFigureOut">
              <a:rPr lang="en-US" smtClean="0"/>
              <a:t>2/20/2024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DDDF04-740A-4DBA-BC69-022203EC054D}" type="slidenum">
              <a:rPr lang="en-US" smtClean="0"/>
              <a:t>‹#›</a:t>
            </a:fld>
            <a:endParaRPr lang="en-US"/>
          </a:p>
        </p:txBody>
      </p:sp>
    </p:spTree>
    <p:extLst>
      <p:ext uri="{BB962C8B-B14F-4D97-AF65-F5344CB8AC3E}">
        <p14:creationId xmlns:p14="http://schemas.microsoft.com/office/powerpoint/2010/main" val="3518547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509F9BE-B7A5-4A41-A74D-18C4E432A7A6}" type="slidenum">
              <a:rPr lang="en-US" smtClean="0"/>
              <a:t>1</a:t>
            </a:fld>
            <a:endParaRPr lang="en-US"/>
          </a:p>
        </p:txBody>
      </p:sp>
    </p:spTree>
    <p:extLst>
      <p:ext uri="{BB962C8B-B14F-4D97-AF65-F5344CB8AC3E}">
        <p14:creationId xmlns:p14="http://schemas.microsoft.com/office/powerpoint/2010/main" val="3813301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7979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7512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0691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62221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17</a:t>
            </a:fld>
            <a:endParaRPr lang="en-US"/>
          </a:p>
        </p:txBody>
      </p:sp>
    </p:spTree>
    <p:extLst>
      <p:ext uri="{BB962C8B-B14F-4D97-AF65-F5344CB8AC3E}">
        <p14:creationId xmlns:p14="http://schemas.microsoft.com/office/powerpoint/2010/main" val="982055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77062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21</a:t>
            </a:fld>
            <a:endParaRPr lang="en-US"/>
          </a:p>
        </p:txBody>
      </p:sp>
    </p:spTree>
    <p:extLst>
      <p:ext uri="{BB962C8B-B14F-4D97-AF65-F5344CB8AC3E}">
        <p14:creationId xmlns:p14="http://schemas.microsoft.com/office/powerpoint/2010/main" val="1437775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32</a:t>
            </a:fld>
            <a:endParaRPr lang="en-US"/>
          </a:p>
        </p:txBody>
      </p:sp>
    </p:spTree>
    <p:extLst>
      <p:ext uri="{BB962C8B-B14F-4D97-AF65-F5344CB8AC3E}">
        <p14:creationId xmlns:p14="http://schemas.microsoft.com/office/powerpoint/2010/main" val="376942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084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41</a:t>
            </a:fld>
            <a:endParaRPr lang="en-US"/>
          </a:p>
        </p:txBody>
      </p:sp>
    </p:spTree>
    <p:extLst>
      <p:ext uri="{BB962C8B-B14F-4D97-AF65-F5344CB8AC3E}">
        <p14:creationId xmlns:p14="http://schemas.microsoft.com/office/powerpoint/2010/main" val="231312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42</a:t>
            </a:fld>
            <a:endParaRPr lang="en-US"/>
          </a:p>
        </p:txBody>
      </p:sp>
    </p:spTree>
    <p:extLst>
      <p:ext uri="{BB962C8B-B14F-4D97-AF65-F5344CB8AC3E}">
        <p14:creationId xmlns:p14="http://schemas.microsoft.com/office/powerpoint/2010/main" val="286118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45</a:t>
            </a:fld>
            <a:endParaRPr lang="en-US"/>
          </a:p>
        </p:txBody>
      </p:sp>
    </p:spTree>
    <p:extLst>
      <p:ext uri="{BB962C8B-B14F-4D97-AF65-F5344CB8AC3E}">
        <p14:creationId xmlns:p14="http://schemas.microsoft.com/office/powerpoint/2010/main" val="38562362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3373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58</a:t>
            </a:fld>
            <a:endParaRPr lang="en-US"/>
          </a:p>
        </p:txBody>
      </p:sp>
    </p:spTree>
    <p:extLst>
      <p:ext uri="{BB962C8B-B14F-4D97-AF65-F5344CB8AC3E}">
        <p14:creationId xmlns:p14="http://schemas.microsoft.com/office/powerpoint/2010/main" val="1513671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4095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65</a:t>
            </a:fld>
            <a:endParaRPr lang="en-US"/>
          </a:p>
        </p:txBody>
      </p:sp>
    </p:spTree>
    <p:extLst>
      <p:ext uri="{BB962C8B-B14F-4D97-AF65-F5344CB8AC3E}">
        <p14:creationId xmlns:p14="http://schemas.microsoft.com/office/powerpoint/2010/main" val="1281277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66</a:t>
            </a:fld>
            <a:endParaRPr lang="en-US"/>
          </a:p>
        </p:txBody>
      </p:sp>
    </p:spTree>
    <p:extLst>
      <p:ext uri="{BB962C8B-B14F-4D97-AF65-F5344CB8AC3E}">
        <p14:creationId xmlns:p14="http://schemas.microsoft.com/office/powerpoint/2010/main" val="910962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803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68</a:t>
            </a:fld>
            <a:endParaRPr lang="en-US"/>
          </a:p>
        </p:txBody>
      </p:sp>
    </p:spTree>
    <p:extLst>
      <p:ext uri="{BB962C8B-B14F-4D97-AF65-F5344CB8AC3E}">
        <p14:creationId xmlns:p14="http://schemas.microsoft.com/office/powerpoint/2010/main" val="2993050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69</a:t>
            </a:fld>
            <a:endParaRPr lang="en-US"/>
          </a:p>
        </p:txBody>
      </p:sp>
    </p:spTree>
    <p:extLst>
      <p:ext uri="{BB962C8B-B14F-4D97-AF65-F5344CB8AC3E}">
        <p14:creationId xmlns:p14="http://schemas.microsoft.com/office/powerpoint/2010/main" val="38167527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70</a:t>
            </a:fld>
            <a:endParaRPr lang="en-US"/>
          </a:p>
        </p:txBody>
      </p:sp>
    </p:spTree>
    <p:extLst>
      <p:ext uri="{BB962C8B-B14F-4D97-AF65-F5344CB8AC3E}">
        <p14:creationId xmlns:p14="http://schemas.microsoft.com/office/powerpoint/2010/main" val="3171943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74</a:t>
            </a:fld>
            <a:endParaRPr lang="en-US"/>
          </a:p>
        </p:txBody>
      </p:sp>
    </p:spTree>
    <p:extLst>
      <p:ext uri="{BB962C8B-B14F-4D97-AF65-F5344CB8AC3E}">
        <p14:creationId xmlns:p14="http://schemas.microsoft.com/office/powerpoint/2010/main" val="3881038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75</a:t>
            </a:fld>
            <a:endParaRPr lang="en-US"/>
          </a:p>
        </p:txBody>
      </p:sp>
    </p:spTree>
    <p:extLst>
      <p:ext uri="{BB962C8B-B14F-4D97-AF65-F5344CB8AC3E}">
        <p14:creationId xmlns:p14="http://schemas.microsoft.com/office/powerpoint/2010/main" val="18383930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42996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4DDDF04-740A-4DBA-BC69-022203EC054D}" type="slidenum">
              <a:rPr lang="en-US" smtClean="0"/>
              <a:t>77</a:t>
            </a:fld>
            <a:endParaRPr lang="en-US"/>
          </a:p>
        </p:txBody>
      </p:sp>
    </p:spTree>
    <p:extLst>
      <p:ext uri="{BB962C8B-B14F-4D97-AF65-F5344CB8AC3E}">
        <p14:creationId xmlns:p14="http://schemas.microsoft.com/office/powerpoint/2010/main" val="4279513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09F9BE-B7A5-4A41-A74D-18C4E432A7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49739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71516F7-6A91-4334-A5DB-59DB41526DB0}"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3432286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1516F7-6A91-4334-A5DB-59DB41526DB0}"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2669467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1516F7-6A91-4334-A5DB-59DB41526DB0}"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2146777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71516F7-6A91-4334-A5DB-59DB41526DB0}"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1563525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71516F7-6A91-4334-A5DB-59DB41526DB0}" type="datetimeFigureOut">
              <a:rPr lang="en-US" smtClean="0"/>
              <a:t>2/20/2024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2251642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71516F7-6A91-4334-A5DB-59DB41526DB0}" type="datetimeFigureOut">
              <a:rPr lang="en-US" smtClean="0"/>
              <a:t>2/20/2024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2328318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1516F7-6A91-4334-A5DB-59DB41526DB0}" type="datetimeFigureOut">
              <a:rPr lang="en-US" smtClean="0"/>
              <a:t>2/20/2024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2609745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1516F7-6A91-4334-A5DB-59DB41526DB0}"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1872341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71516F7-6A91-4334-A5DB-59DB41526DB0}" type="datetimeFigureOut">
              <a:rPr lang="en-US" smtClean="0"/>
              <a:t>2/20/2024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2004567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1516F7-6A91-4334-A5DB-59DB41526DB0}"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1935057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1516F7-6A91-4334-A5DB-59DB41526DB0}" type="datetimeFigureOut">
              <a:rPr lang="en-US" smtClean="0"/>
              <a:t>2/20/2024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F1625D-23DE-4F78-BD4B-6496818BAD22}" type="slidenum">
              <a:rPr lang="en-US" smtClean="0"/>
              <a:t>‹#›</a:t>
            </a:fld>
            <a:endParaRPr lang="en-US"/>
          </a:p>
        </p:txBody>
      </p:sp>
    </p:spTree>
    <p:extLst>
      <p:ext uri="{BB962C8B-B14F-4D97-AF65-F5344CB8AC3E}">
        <p14:creationId xmlns:p14="http://schemas.microsoft.com/office/powerpoint/2010/main" val="1191277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1516F7-6A91-4334-A5DB-59DB41526DB0}" type="datetimeFigureOut">
              <a:rPr lang="en-US" smtClean="0"/>
              <a:t>2/20/2024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F1625D-23DE-4F78-BD4B-6496818BAD22}" type="slidenum">
              <a:rPr lang="en-US" smtClean="0"/>
              <a:t>‹#›</a:t>
            </a:fld>
            <a:endParaRPr lang="en-US"/>
          </a:p>
        </p:txBody>
      </p:sp>
    </p:spTree>
    <p:extLst>
      <p:ext uri="{BB962C8B-B14F-4D97-AF65-F5344CB8AC3E}">
        <p14:creationId xmlns:p14="http://schemas.microsoft.com/office/powerpoint/2010/main" val="1322965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gif"/></Relationships>
</file>

<file path=ppt/slides/_rels/slide1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gif"/></Relationships>
</file>

<file path=ppt/slides/_rels/slide33.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9.gif"/></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gif"/></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5.gif"/></Relationships>
</file>

<file path=ppt/slides/_rels/slide5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6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63.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5.gif"/></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0.png"/><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5.gif"/></Relationships>
</file>

<file path=ppt/slides/_rels/slide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3.gif"/></Relationships>
</file>

<file path=ppt/slides/_rels/slide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4.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667" y="5784662"/>
            <a:ext cx="4821384" cy="681749"/>
          </a:xfrm>
          <a:prstGeom prst="rect">
            <a:avLst/>
          </a:prstGeom>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1411" t="63385" r="2162" b="13402"/>
          <a:stretch/>
        </p:blipFill>
        <p:spPr>
          <a:xfrm>
            <a:off x="-6626" y="0"/>
            <a:ext cx="12198626" cy="4114272"/>
          </a:xfrm>
          <a:prstGeom prst="rect">
            <a:avLst/>
          </a:prstGeom>
        </p:spPr>
      </p:pic>
      <p:sp>
        <p:nvSpPr>
          <p:cNvPr id="2" name="Rectangle 1"/>
          <p:cNvSpPr/>
          <p:nvPr/>
        </p:nvSpPr>
        <p:spPr>
          <a:xfrm>
            <a:off x="1" y="3591052"/>
            <a:ext cx="7324826" cy="12416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87038" y="3591052"/>
            <a:ext cx="7137788" cy="523220"/>
          </a:xfrm>
          <a:prstGeom prst="rect">
            <a:avLst/>
          </a:prstGeom>
          <a:solidFill>
            <a:schemeClr val="bg1"/>
          </a:solidFill>
        </p:spPr>
        <p:txBody>
          <a:bodyPr wrap="square" rtlCol="0">
            <a:spAutoFit/>
          </a:bodyPr>
          <a:lstStyle/>
          <a:p>
            <a:r>
              <a:rPr lang="en-US" sz="2800">
                <a:solidFill>
                  <a:srgbClr val="182EA1"/>
                </a:solidFill>
                <a:latin typeface="Segoe UI Black" panose="020B0A02040204020203" pitchFamily="34" charset="0"/>
                <a:ea typeface="Segoe UI Black" panose="020B0A02040204020203" pitchFamily="34" charset="0"/>
              </a:rPr>
              <a:t> WINNING SCHOOL BOARD ELECTIONS</a:t>
            </a:r>
          </a:p>
        </p:txBody>
      </p:sp>
      <p:sp>
        <p:nvSpPr>
          <p:cNvPr id="8" name="TextBox 7"/>
          <p:cNvSpPr txBox="1"/>
          <p:nvPr/>
        </p:nvSpPr>
        <p:spPr>
          <a:xfrm>
            <a:off x="350667" y="4114272"/>
            <a:ext cx="9144000" cy="523220"/>
          </a:xfrm>
          <a:prstGeom prst="rect">
            <a:avLst/>
          </a:prstGeom>
          <a:noFill/>
        </p:spPr>
        <p:txBody>
          <a:bodyPr wrap="square" lIns="91440" tIns="45720" rIns="91440" bIns="45720" rtlCol="0" anchor="t">
            <a:spAutoFit/>
          </a:bodyPr>
          <a:lstStyle/>
          <a:p>
            <a:r>
              <a:rPr lang="en-US" sz="2800">
                <a:solidFill>
                  <a:srgbClr val="F05021"/>
                </a:solidFill>
                <a:latin typeface="Segoe UI Black"/>
                <a:ea typeface="Segoe UI Black"/>
              </a:rPr>
              <a:t>FOCUS ACADEMY DAY 1</a:t>
            </a:r>
            <a:endParaRPr lang="en-US" sz="2800">
              <a:solidFill>
                <a:srgbClr val="F05021"/>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val="1432874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8130038" y="2622209"/>
            <a:ext cx="2706190"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prstClr val="white"/>
                </a:solidFill>
                <a:latin typeface="Segoe UI Black" panose="020B0A02040204020203" pitchFamily="34" charset="0"/>
                <a:ea typeface="Segoe UI Black" panose="020B0A02040204020203" pitchFamily="34" charset="0"/>
              </a:rPr>
              <a:t>ELLEN</a:t>
            </a:r>
            <a:r>
              <a:rPr kumimoji="0"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rPr>
              <a:t> </a:t>
            </a: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1026" name="Picture 2" descr="Why Are You a CTA Member? - California Teachers Associ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85956" y="1454294"/>
            <a:ext cx="6084453" cy="3422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50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442270" y="487102"/>
            <a:ext cx="6380273"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mn-cs"/>
              </a:rPr>
              <a:t>HONORING THIS SPACE </a:t>
            </a:r>
          </a:p>
        </p:txBody>
      </p:sp>
      <p:sp>
        <p:nvSpPr>
          <p:cNvPr id="3" name="TextBox 2"/>
          <p:cNvSpPr txBox="1"/>
          <p:nvPr/>
        </p:nvSpPr>
        <p:spPr>
          <a:xfrm>
            <a:off x="442270" y="1310790"/>
            <a:ext cx="11203630" cy="44012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We are all connecting from lands inhabited by indigenous people past and present. We begin by acknowledging that through a history of colonization and brutality.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white"/>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a:ln>
                <a:noFill/>
              </a:ln>
              <a:solidFill>
                <a:prstClr val="white"/>
              </a:solidFill>
              <a:effectLst/>
              <a:uLnTx/>
              <a:uFillTx/>
              <a:latin typeface="Segoe UI Semibold" panose="020B0702040204020203" pitchFamily="34" charset="0"/>
              <a:ea typeface="Segoe UI Black" panose="020B0A02040204020203" pitchFamily="34" charset="0"/>
              <a:cs typeface="Segoe UI Semibold" panose="020B0702040204020203" pitchFamily="34" charset="0"/>
            </a:endParaRP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3599905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6938" y="509894"/>
            <a:ext cx="5069016" cy="707886"/>
          </a:xfrm>
          <a:prstGeom prst="rect">
            <a:avLst/>
          </a:prstGeom>
          <a:noFill/>
        </p:spPr>
        <p:txBody>
          <a:bodyPr wrap="none" rtlCol="0">
            <a:spAutoFit/>
          </a:bodyPr>
          <a:lstStyle/>
          <a:p>
            <a:r>
              <a:rPr lang="en-US" sz="4000">
                <a:solidFill>
                  <a:srgbClr val="182EA0"/>
                </a:solidFill>
                <a:latin typeface="Segoe UI Black" panose="020B0A02040204020203" pitchFamily="34" charset="0"/>
                <a:ea typeface="Segoe UI Black" panose="020B0A02040204020203" pitchFamily="34" charset="0"/>
              </a:rPr>
              <a:t>WHY ARE WE HERE</a:t>
            </a:r>
          </a:p>
        </p:txBody>
      </p:sp>
      <p:sp>
        <p:nvSpPr>
          <p:cNvPr id="4" name="TextBox 3"/>
          <p:cNvSpPr txBox="1"/>
          <p:nvPr/>
        </p:nvSpPr>
        <p:spPr>
          <a:xfrm>
            <a:off x="426938" y="1668053"/>
            <a:ext cx="6534786" cy="2657138"/>
          </a:xfrm>
          <a:prstGeom prst="rect">
            <a:avLst/>
          </a:prstGeom>
          <a:noFill/>
        </p:spPr>
        <p:txBody>
          <a:bodyPr wrap="square" lIns="91440" tIns="45720" rIns="91440" bIns="45720" rtlCol="0" anchor="t">
            <a:spAutoFit/>
          </a:bodyPr>
          <a:lstStyle/>
          <a:p>
            <a:pPr>
              <a:lnSpc>
                <a:spcPts val="4000"/>
              </a:lnSpc>
            </a:pPr>
            <a:r>
              <a:rPr lang="en-US" sz="2800">
                <a:solidFill>
                  <a:srgbClr val="182EA0"/>
                </a:solidFill>
                <a:latin typeface="Segoe UI Semibold" panose="020B0702040204020203" pitchFamily="34" charset="0"/>
                <a:cs typeface="Segoe UI Semibold" panose="020B0702040204020203" pitchFamily="34" charset="0"/>
              </a:rPr>
              <a:t>NEA has an enterprise-wide emphasis on organizing.</a:t>
            </a:r>
          </a:p>
          <a:p>
            <a:pPr>
              <a:lnSpc>
                <a:spcPts val="4000"/>
              </a:lnSpc>
            </a:pPr>
            <a:endParaRPr lang="en-US" sz="2800">
              <a:solidFill>
                <a:srgbClr val="182EA0"/>
              </a:solidFill>
              <a:latin typeface="Segoe UI Semibold" panose="020B0702040204020203" pitchFamily="34" charset="0"/>
              <a:cs typeface="Segoe UI Semibold" panose="020B0702040204020203" pitchFamily="34" charset="0"/>
            </a:endParaRPr>
          </a:p>
          <a:p>
            <a:pPr>
              <a:lnSpc>
                <a:spcPts val="4000"/>
              </a:lnSpc>
            </a:pPr>
            <a:r>
              <a:rPr lang="en-US" sz="2800">
                <a:solidFill>
                  <a:srgbClr val="182EA0"/>
                </a:solidFill>
                <a:latin typeface="Segoe UI Semibold" panose="020B0702040204020203" pitchFamily="34" charset="0"/>
                <a:cs typeface="Segoe UI Semibold" panose="020B0702040204020203" pitchFamily="34" charset="0"/>
              </a:rPr>
              <a:t>Our </a:t>
            </a:r>
            <a:r>
              <a:rPr lang="en-US" sz="2800" err="1">
                <a:solidFill>
                  <a:srgbClr val="182EA0"/>
                </a:solidFill>
                <a:latin typeface="Segoe UI Semibold" panose="020B0702040204020203" pitchFamily="34" charset="0"/>
                <a:cs typeface="Segoe UI Semibold" panose="020B0702040204020203" pitchFamily="34" charset="0"/>
              </a:rPr>
              <a:t>UniServ</a:t>
            </a:r>
            <a:r>
              <a:rPr lang="en-US" sz="2800">
                <a:solidFill>
                  <a:srgbClr val="182EA0"/>
                </a:solidFill>
                <a:latin typeface="Segoe UI Semibold" panose="020B0702040204020203" pitchFamily="34" charset="0"/>
                <a:cs typeface="Segoe UI Semibold" panose="020B0702040204020203" pitchFamily="34" charset="0"/>
              </a:rPr>
              <a:t> focused events don’t always meet the needs of organizers. </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13314" name="Picture 2" descr="I-love-meetings GIFs - Find &amp; Share on GIPHY"/>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17484" y="1855498"/>
            <a:ext cx="4572000" cy="2562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553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41241" y="341725"/>
            <a:ext cx="7847020"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WHO ARE WE IN 10 SECONDS?</a:t>
            </a:r>
          </a:p>
        </p:txBody>
      </p:sp>
      <p:sp>
        <p:nvSpPr>
          <p:cNvPr id="8" name="TextBox 7"/>
          <p:cNvSpPr txBox="1"/>
          <p:nvPr/>
        </p:nvSpPr>
        <p:spPr>
          <a:xfrm>
            <a:off x="421351" y="1397722"/>
            <a:ext cx="6956195" cy="1584280"/>
          </a:xfrm>
          <a:prstGeom prst="rect">
            <a:avLst/>
          </a:prstGeom>
          <a:noFill/>
        </p:spPr>
        <p:txBody>
          <a:bodyPr wrap="square" rtlCol="0">
            <a:spAutoFit/>
          </a:bodyPr>
          <a:lstStyle/>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Name</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Pronouns</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Job Title and State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Picture 6"/>
          <p:cNvPicPr>
            <a:picLocks noChangeAspect="1"/>
          </p:cNvPicPr>
          <p:nvPr/>
        </p:nvPicPr>
        <p:blipFill>
          <a:blip r:embed="rId3">
            <a:grayscl/>
          </a:blip>
          <a:stretch>
            <a:fillRect/>
          </a:stretch>
        </p:blipFill>
        <p:spPr>
          <a:xfrm>
            <a:off x="7476848" y="1946564"/>
            <a:ext cx="4285661" cy="3791866"/>
          </a:xfrm>
          <a:prstGeom prst="rect">
            <a:avLst/>
          </a:prstGeom>
        </p:spPr>
      </p:pic>
      <p:sp>
        <p:nvSpPr>
          <p:cNvPr id="10" name="Rectangle 9"/>
          <p:cNvSpPr/>
          <p:nvPr/>
        </p:nvSpPr>
        <p:spPr>
          <a:xfrm>
            <a:off x="6870700" y="1152196"/>
            <a:ext cx="5321300" cy="681191"/>
          </a:xfrm>
          <a:prstGeom prst="rect">
            <a:avLst/>
          </a:prstGeom>
          <a:solidFill>
            <a:srgbClr val="F35020"/>
          </a:solidFill>
          <a:ln>
            <a:solidFill>
              <a:srgbClr val="F350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a:t>  YOUR TIMER</a:t>
            </a:r>
          </a:p>
        </p:txBody>
      </p:sp>
    </p:spTree>
    <p:extLst>
      <p:ext uri="{BB962C8B-B14F-4D97-AF65-F5344CB8AC3E}">
        <p14:creationId xmlns:p14="http://schemas.microsoft.com/office/powerpoint/2010/main" val="185179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grpId="0" nodeType="clickEffect">
                                  <p:stCondLst>
                                    <p:cond delay="0"/>
                                  </p:stCondLst>
                                  <p:childTnLst>
                                    <p:anim calcmode="lin" valueType="num">
                                      <p:cBhvr additive="base">
                                        <p:cTn id="6" dur="10000"/>
                                        <p:tgtEl>
                                          <p:spTgt spid="10"/>
                                        </p:tgtEl>
                                        <p:attrNameLst>
                                          <p:attrName>ppt_x</p:attrName>
                                        </p:attrNameLst>
                                      </p:cBhvr>
                                      <p:tavLst>
                                        <p:tav tm="0">
                                          <p:val>
                                            <p:strVal val="ppt_x"/>
                                          </p:val>
                                        </p:tav>
                                        <p:tav tm="100000">
                                          <p:val>
                                            <p:strVal val="1+ppt_w/2"/>
                                          </p:val>
                                        </p:tav>
                                      </p:tavLst>
                                    </p:anim>
                                    <p:anim calcmode="lin" valueType="num">
                                      <p:cBhvr additive="base">
                                        <p:cTn id="7" dur="10000"/>
                                        <p:tgtEl>
                                          <p:spTgt spid="10"/>
                                        </p:tgtEl>
                                        <p:attrNameLst>
                                          <p:attrName>ppt_y</p:attrName>
                                        </p:attrNameLst>
                                      </p:cBhvr>
                                      <p:tavLst>
                                        <p:tav tm="0">
                                          <p:val>
                                            <p:strVal val="ppt_y"/>
                                          </p:val>
                                        </p:tav>
                                        <p:tav tm="100000">
                                          <p:val>
                                            <p:strVal val="ppt_y"/>
                                          </p:val>
                                        </p:tav>
                                      </p:tavLst>
                                    </p:anim>
                                    <p:set>
                                      <p:cBhvr>
                                        <p:cTn id="8" dur="1" fill="hold">
                                          <p:stCondLst>
                                            <p:cond delay="9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375168" y="424701"/>
            <a:ext cx="6747360"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LOGISTICS TO REMEMBER</a:t>
            </a:r>
          </a:p>
        </p:txBody>
      </p:sp>
      <p:sp>
        <p:nvSpPr>
          <p:cNvPr id="3" name="TextBox 2"/>
          <p:cNvSpPr txBox="1"/>
          <p:nvPr/>
        </p:nvSpPr>
        <p:spPr>
          <a:xfrm>
            <a:off x="587192" y="1398650"/>
            <a:ext cx="10886240" cy="3636124"/>
          </a:xfrm>
          <a:prstGeom prst="rect">
            <a:avLst/>
          </a:prstGeom>
          <a:noFill/>
        </p:spPr>
        <p:txBody>
          <a:bodyPr wrap="square" rtlCol="0">
            <a:spAutoFit/>
          </a:bodyPr>
          <a:lstStyle/>
          <a:p>
            <a:pPr marL="457200" indent="-45720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Karla is a Goddess</a:t>
            </a:r>
          </a:p>
          <a:p>
            <a:pPr marL="457200" indent="-45720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Bathroom​</a:t>
            </a:r>
          </a:p>
          <a:p>
            <a:pPr marL="457200" indent="-45720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Materials​</a:t>
            </a:r>
          </a:p>
          <a:p>
            <a:pPr marL="457200" indent="-45720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Food​</a:t>
            </a:r>
          </a:p>
          <a:p>
            <a:pPr marL="457200" indent="-45720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Room Temperature​</a:t>
            </a:r>
          </a:p>
          <a:p>
            <a:pPr marL="457200" indent="-45720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Travel​</a:t>
            </a:r>
          </a:p>
          <a:p>
            <a:pPr marL="457200" indent="-45720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Vouchers</a:t>
            </a:r>
          </a:p>
        </p:txBody>
      </p:sp>
      <p:pic>
        <p:nvPicPr>
          <p:cNvPr id="6146" name="Picture 2" descr="Positive-mental-attitude GIFs - Get the best GIF on GIPHY"/>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625087" y="1574410"/>
            <a:ext cx="4848345" cy="32423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1297019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4" y="281294"/>
            <a:ext cx="4393319" cy="707886"/>
          </a:xfrm>
          <a:prstGeom prst="rect">
            <a:avLst/>
          </a:prstGeom>
          <a:noFill/>
        </p:spPr>
        <p:txBody>
          <a:bodyPr wrap="none" rtlCol="0">
            <a:spAutoFit/>
          </a:bodyPr>
          <a:lstStyle/>
          <a:p>
            <a:r>
              <a:rPr lang="en-US" sz="4000">
                <a:solidFill>
                  <a:srgbClr val="182EA0"/>
                </a:solidFill>
                <a:latin typeface="Arial Black" panose="020B0A04020102020204" pitchFamily="34" charset="0"/>
              </a:rPr>
              <a:t>3 DAY AGENDA</a:t>
            </a:r>
          </a:p>
        </p:txBody>
      </p:sp>
      <p:sp>
        <p:nvSpPr>
          <p:cNvPr id="4" name="TextBox 3"/>
          <p:cNvSpPr txBox="1"/>
          <p:nvPr/>
        </p:nvSpPr>
        <p:spPr>
          <a:xfrm>
            <a:off x="336884" y="989180"/>
            <a:ext cx="6534786" cy="5734903"/>
          </a:xfrm>
          <a:prstGeom prst="rect">
            <a:avLst/>
          </a:prstGeom>
          <a:noFill/>
        </p:spPr>
        <p:txBody>
          <a:bodyPr wrap="square" lIns="91440" tIns="45720" rIns="91440" bIns="45720" rtlCol="0" anchor="t">
            <a:spAutoFit/>
          </a:bodyPr>
          <a:lstStyle/>
          <a:p>
            <a:pPr>
              <a:lnSpc>
                <a:spcPts val="4000"/>
              </a:lnSpc>
            </a:pPr>
            <a:r>
              <a:rPr lang="en-US" sz="2800">
                <a:solidFill>
                  <a:srgbClr val="182EA0"/>
                </a:solidFill>
                <a:latin typeface="Segoe UI Semibold" panose="020B0702040204020203" pitchFamily="34" charset="0"/>
                <a:cs typeface="Segoe UI Semibold" panose="020B0702040204020203" pitchFamily="34" charset="0"/>
              </a:rPr>
              <a:t>Days 1 &amp; 2</a:t>
            </a:r>
          </a:p>
          <a:p>
            <a:pPr>
              <a:lnSpc>
                <a:spcPts val="4000"/>
              </a:lnSpc>
            </a:pPr>
            <a:r>
              <a:rPr lang="en-US" sz="2800">
                <a:solidFill>
                  <a:srgbClr val="182EA0"/>
                </a:solidFill>
                <a:latin typeface="Segoe UI Semibold"/>
                <a:cs typeface="Segoe UI Semibold"/>
              </a:rPr>
              <a:t>7:30-8:30 Breakfast​</a:t>
            </a:r>
          </a:p>
          <a:p>
            <a:pPr>
              <a:lnSpc>
                <a:spcPts val="4000"/>
              </a:lnSpc>
            </a:pPr>
            <a:r>
              <a:rPr lang="en-US" sz="2800">
                <a:solidFill>
                  <a:srgbClr val="182EA0"/>
                </a:solidFill>
                <a:latin typeface="Segoe UI Semibold"/>
                <a:cs typeface="Segoe UI Semibold"/>
              </a:rPr>
              <a:t>8:30 Convene​</a:t>
            </a:r>
          </a:p>
          <a:p>
            <a:pPr>
              <a:lnSpc>
                <a:spcPts val="4000"/>
              </a:lnSpc>
            </a:pPr>
            <a:r>
              <a:rPr lang="en-US" sz="2800">
                <a:solidFill>
                  <a:srgbClr val="182EA0"/>
                </a:solidFill>
                <a:latin typeface="Segoe UI Semibold"/>
                <a:cs typeface="Segoe UI Semibold"/>
              </a:rPr>
              <a:t>10:15-10:30amish BREAK</a:t>
            </a:r>
          </a:p>
          <a:p>
            <a:pPr>
              <a:lnSpc>
                <a:spcPts val="4000"/>
              </a:lnSpc>
            </a:pPr>
            <a:r>
              <a:rPr lang="en-US" sz="2800">
                <a:solidFill>
                  <a:srgbClr val="182EA0"/>
                </a:solidFill>
                <a:latin typeface="Segoe UI Semibold"/>
                <a:cs typeface="Segoe UI Semibold"/>
              </a:rPr>
              <a:t>10:45-12:00 Convene</a:t>
            </a:r>
          </a:p>
          <a:p>
            <a:pPr>
              <a:lnSpc>
                <a:spcPts val="4000"/>
              </a:lnSpc>
            </a:pPr>
            <a:r>
              <a:rPr lang="en-US" sz="2800">
                <a:solidFill>
                  <a:srgbClr val="182EA0"/>
                </a:solidFill>
                <a:latin typeface="Segoe UI Semibold"/>
                <a:cs typeface="Segoe UI Semibold"/>
              </a:rPr>
              <a:t>12:00- 1:00pm LUNCH</a:t>
            </a:r>
          </a:p>
          <a:p>
            <a:pPr>
              <a:lnSpc>
                <a:spcPts val="4000"/>
              </a:lnSpc>
            </a:pPr>
            <a:r>
              <a:rPr lang="en-US" sz="2800">
                <a:solidFill>
                  <a:srgbClr val="182EA0"/>
                </a:solidFill>
                <a:latin typeface="Segoe UI Semibold"/>
                <a:cs typeface="Segoe UI Semibold"/>
              </a:rPr>
              <a:t>1:00-2:15 Convene ​</a:t>
            </a:r>
          </a:p>
          <a:p>
            <a:pPr>
              <a:lnSpc>
                <a:spcPts val="4000"/>
              </a:lnSpc>
            </a:pPr>
            <a:r>
              <a:rPr lang="en-US" sz="2800">
                <a:solidFill>
                  <a:srgbClr val="182EA0"/>
                </a:solidFill>
                <a:latin typeface="Segoe UI Semibold"/>
                <a:cs typeface="Segoe UI Semibold"/>
              </a:rPr>
              <a:t>2:15-2:30pm BREAK</a:t>
            </a:r>
          </a:p>
          <a:p>
            <a:pPr>
              <a:lnSpc>
                <a:spcPts val="4000"/>
              </a:lnSpc>
            </a:pPr>
            <a:r>
              <a:rPr lang="en-US" sz="2800">
                <a:solidFill>
                  <a:srgbClr val="182EA0"/>
                </a:solidFill>
                <a:latin typeface="Segoe UI Semibold"/>
                <a:cs typeface="Segoe UI Semibold"/>
              </a:rPr>
              <a:t>2:30-4:30ish Convene</a:t>
            </a:r>
          </a:p>
          <a:p>
            <a:pPr>
              <a:lnSpc>
                <a:spcPts val="4000"/>
              </a:lnSpc>
            </a:pPr>
            <a:r>
              <a:rPr lang="en-US" sz="2800">
                <a:solidFill>
                  <a:srgbClr val="182EA0"/>
                </a:solidFill>
                <a:latin typeface="Segoe UI Semibold"/>
                <a:cs typeface="Segoe UI Semibold"/>
              </a:rPr>
              <a:t>4:30-5:00 Adult Choice Networking</a:t>
            </a:r>
          </a:p>
          <a:p>
            <a:pPr>
              <a:lnSpc>
                <a:spcPts val="4000"/>
              </a:lnSpc>
            </a:pPr>
            <a:r>
              <a:rPr lang="en-US" sz="2800">
                <a:solidFill>
                  <a:srgbClr val="182EA0"/>
                </a:solidFill>
                <a:latin typeface="Segoe UI Semibold"/>
                <a:cs typeface="Segoe UI Semibold"/>
              </a:rPr>
              <a:t>5:00 ADJOURN</a:t>
            </a:r>
          </a:p>
        </p:txBody>
      </p:sp>
      <p:sp>
        <p:nvSpPr>
          <p:cNvPr id="5" name="TextBox 4"/>
          <p:cNvSpPr txBox="1"/>
          <p:nvPr/>
        </p:nvSpPr>
        <p:spPr>
          <a:xfrm>
            <a:off x="7329127" y="1033752"/>
            <a:ext cx="4433382" cy="3683060"/>
          </a:xfrm>
          <a:prstGeom prst="rect">
            <a:avLst/>
          </a:prstGeom>
          <a:noFill/>
        </p:spPr>
        <p:txBody>
          <a:bodyPr wrap="square" lIns="91440" tIns="45720" rIns="91440" bIns="45720" rtlCol="0" anchor="t">
            <a:spAutoFit/>
          </a:bodyPr>
          <a:lstStyle/>
          <a:p>
            <a:pPr>
              <a:lnSpc>
                <a:spcPts val="4000"/>
              </a:lnSpc>
            </a:pPr>
            <a:r>
              <a:rPr lang="en-US" sz="2800">
                <a:solidFill>
                  <a:srgbClr val="182EA0"/>
                </a:solidFill>
                <a:latin typeface="Segoe UI Semibold" panose="020B0702040204020203" pitchFamily="34" charset="0"/>
                <a:cs typeface="Segoe UI Semibold" panose="020B0702040204020203" pitchFamily="34" charset="0"/>
              </a:rPr>
              <a:t>Day 3</a:t>
            </a:r>
          </a:p>
          <a:p>
            <a:pPr>
              <a:lnSpc>
                <a:spcPts val="4000"/>
              </a:lnSpc>
            </a:pPr>
            <a:r>
              <a:rPr lang="en-US" sz="2800">
                <a:solidFill>
                  <a:srgbClr val="182EA0"/>
                </a:solidFill>
                <a:latin typeface="Segoe UI Semibold"/>
                <a:cs typeface="Segoe UI Semibold"/>
              </a:rPr>
              <a:t>7:30-8:30 Breakfast​</a:t>
            </a:r>
          </a:p>
          <a:p>
            <a:pPr>
              <a:lnSpc>
                <a:spcPts val="4000"/>
              </a:lnSpc>
            </a:pPr>
            <a:r>
              <a:rPr lang="en-US" sz="2800">
                <a:solidFill>
                  <a:srgbClr val="182EA0"/>
                </a:solidFill>
                <a:latin typeface="Segoe UI Semibold"/>
                <a:cs typeface="Segoe UI Semibold"/>
              </a:rPr>
              <a:t>8:30 Convene​</a:t>
            </a:r>
          </a:p>
          <a:p>
            <a:pPr>
              <a:lnSpc>
                <a:spcPts val="4000"/>
              </a:lnSpc>
            </a:pPr>
            <a:r>
              <a:rPr lang="en-US" sz="2800">
                <a:solidFill>
                  <a:srgbClr val="182EA0"/>
                </a:solidFill>
                <a:latin typeface="Segoe UI Semibold"/>
                <a:cs typeface="Segoe UI Semibold"/>
              </a:rPr>
              <a:t>11:15-11:30 BREAK</a:t>
            </a:r>
          </a:p>
          <a:p>
            <a:pPr>
              <a:lnSpc>
                <a:spcPts val="4000"/>
              </a:lnSpc>
            </a:pPr>
            <a:r>
              <a:rPr lang="en-US" sz="2800">
                <a:solidFill>
                  <a:srgbClr val="182EA0"/>
                </a:solidFill>
                <a:latin typeface="Segoe UI Semibold"/>
                <a:cs typeface="Segoe UI Semibold"/>
              </a:rPr>
              <a:t>1:00 -2:00 Adult Choice Networking and Lunch</a:t>
            </a:r>
          </a:p>
          <a:p>
            <a:pPr>
              <a:lnSpc>
                <a:spcPts val="4000"/>
              </a:lnSpc>
            </a:pPr>
            <a:r>
              <a:rPr lang="en-US" sz="2800">
                <a:solidFill>
                  <a:srgbClr val="182EA0"/>
                </a:solidFill>
                <a:latin typeface="Segoe UI Semibold"/>
                <a:cs typeface="Segoe UI Semibold"/>
              </a:rPr>
              <a:t>2:00 ADJOURN</a:t>
            </a:r>
          </a:p>
        </p:txBody>
      </p:sp>
      <p:cxnSp>
        <p:nvCxnSpPr>
          <p:cNvPr id="7" name="Straight Connector 6"/>
          <p:cNvCxnSpPr/>
          <p:nvPr/>
        </p:nvCxnSpPr>
        <p:spPr>
          <a:xfrm>
            <a:off x="7091772" y="1160273"/>
            <a:ext cx="17253" cy="4787661"/>
          </a:xfrm>
          <a:prstGeom prst="line">
            <a:avLst/>
          </a:prstGeom>
          <a:ln w="117475">
            <a:solidFill>
              <a:srgbClr val="182EA0"/>
            </a:solidFill>
          </a:ln>
        </p:spPr>
        <p:style>
          <a:lnRef idx="1">
            <a:schemeClr val="accent1"/>
          </a:lnRef>
          <a:fillRef idx="0">
            <a:schemeClr val="accent1"/>
          </a:fillRef>
          <a:effectRef idx="0">
            <a:schemeClr val="accent1"/>
          </a:effectRef>
          <a:fontRef idx="minor">
            <a:schemeClr val="tx1"/>
          </a:fontRef>
        </p:style>
      </p:cxn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42401892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0" y="-38501"/>
            <a:ext cx="12192000"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TODAY’S OUTCOMES</a:t>
            </a:r>
          </a:p>
        </p:txBody>
      </p:sp>
      <p:pic>
        <p:nvPicPr>
          <p:cNvPr id="7170" name="Picture 2" descr="Kevin Lagacé (he/il) Métis 🧡🇨🇦 on Twitter: &quot;Happy  #internationaldayofawesomness #idoa It truly is celebrated everyday but  today, treating people with kindness, serving up many smiles, high fives  and shining a positive attitu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6523" y="1397479"/>
            <a:ext cx="4856040" cy="381898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31774" y="1397479"/>
            <a:ext cx="5330529" cy="4662045"/>
          </a:xfrm>
          <a:prstGeom prst="rect">
            <a:avLst/>
          </a:prstGeom>
          <a:noFill/>
        </p:spPr>
        <p:txBody>
          <a:bodyPr wrap="square" rtlCol="0">
            <a:spAutoFit/>
          </a:bodyPr>
          <a:lstStyle/>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Getting your local ready</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Understanding our enemies</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Campaign Plan Overview</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Mapping &amp; Goal Setting</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Coalition Building</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Candidate Recruitment &amp; Recommendation</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PAC Fundraising &amp; Budgeting</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42648348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7957948" cy="707886"/>
          </a:xfrm>
          <a:prstGeom prst="rect">
            <a:avLst/>
          </a:prstGeom>
          <a:noFill/>
        </p:spPr>
        <p:txBody>
          <a:bodyPr wrap="none" rtlCol="0">
            <a:spAutoFit/>
          </a:bodyPr>
          <a:lstStyle/>
          <a:p>
            <a:r>
              <a:rPr lang="en-US" sz="4000">
                <a:solidFill>
                  <a:srgbClr val="182EA0"/>
                </a:solidFill>
                <a:latin typeface="Arial Black" panose="020B0A04020102020204" pitchFamily="34" charset="0"/>
              </a:rPr>
              <a:t>COMMUNITY AGREEMENTS</a:t>
            </a:r>
          </a:p>
        </p:txBody>
      </p:sp>
      <p:sp>
        <p:nvSpPr>
          <p:cNvPr id="4" name="TextBox 3"/>
          <p:cNvSpPr txBox="1"/>
          <p:nvPr/>
        </p:nvSpPr>
        <p:spPr>
          <a:xfrm>
            <a:off x="485775" y="1257300"/>
            <a:ext cx="10220325" cy="5139869"/>
          </a:xfrm>
          <a:prstGeom prst="rect">
            <a:avLst/>
          </a:prstGeom>
          <a:noFill/>
        </p:spPr>
        <p:txBody>
          <a:bodyPr wrap="square" rtlCol="0">
            <a:spAutoFit/>
          </a:bodyPr>
          <a:lstStyle/>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Using Self-Awareness and Self-Knowledge ​</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Listening for Understanding​</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Being Gracious​</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Staying Engaged​</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Being Open and Suspend Judgment​</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Saying “I”- tell your truth​</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Seeking Discomfort ​</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Reaching Empathy​</a:t>
            </a:r>
          </a:p>
          <a:p>
            <a:pPr marL="285750" indent="-2857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Expecting Non-Resolution and Non-Closure​</a:t>
            </a:r>
          </a:p>
          <a:p>
            <a:endParaRPr lang="en-US" sz="1400">
              <a:solidFill>
                <a:srgbClr val="182EA0"/>
              </a:solidFill>
              <a:latin typeface="Segoe UI Semibold" panose="020B0702040204020203" pitchFamily="34" charset="0"/>
              <a:cs typeface="Segoe UI Semibold" panose="020B0702040204020203" pitchFamily="34" charset="0"/>
            </a:endParaRPr>
          </a:p>
          <a:p>
            <a:r>
              <a:rPr lang="en-US" sz="1400">
                <a:solidFill>
                  <a:srgbClr val="182EA0"/>
                </a:solidFill>
                <a:latin typeface="Segoe UI Semibold" panose="020B0702040204020203" pitchFamily="34" charset="0"/>
                <a:cs typeface="Segoe UI Semibold" panose="020B0702040204020203" pitchFamily="34" charset="0"/>
              </a:rPr>
              <a:t>*Adapted from “Embracing equity and inclusion,” Annie E. Casey Foundation</a:t>
            </a:r>
          </a:p>
        </p:txBody>
      </p:sp>
      <p:sp>
        <p:nvSpPr>
          <p:cNvPr id="5" name="Rectangle 4"/>
          <p:cNvSpPr/>
          <p:nvPr/>
        </p:nvSpPr>
        <p:spPr>
          <a:xfrm>
            <a:off x="5974813" y="3244334"/>
            <a:ext cx="242374" cy="369332"/>
          </a:xfrm>
          <a:prstGeom prst="rect">
            <a:avLst/>
          </a:prstGeom>
        </p:spPr>
        <p:txBody>
          <a:bodyPr wrap="none">
            <a:spAutoFit/>
          </a:bodyPr>
          <a:lstStyle/>
          <a:p>
            <a:r>
              <a:rPr lang="en-US" b="0" i="0">
                <a:solidFill>
                  <a:srgbClr val="000000"/>
                </a:solidFill>
                <a:effectLst/>
                <a:latin typeface="Times New Roman" panose="02020603050405020304" pitchFamily="18" charset="0"/>
              </a:rPr>
              <a:t> </a:t>
            </a:r>
            <a:endParaRPr lang="en-US"/>
          </a:p>
        </p:txBody>
      </p:sp>
      <p:pic>
        <p:nvPicPr>
          <p:cNvPr id="4098" name="Picture 2" descr="Thumbs up icon isolated 11690043 Vector Art at Vecteez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53400" y="1468159"/>
            <a:ext cx="3552825" cy="35528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3792427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7374966" y="2629136"/>
            <a:ext cx="4229043"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noProof="0">
                <a:solidFill>
                  <a:prstClr val="white"/>
                </a:solidFill>
                <a:latin typeface="Segoe UI Black" panose="020B0A02040204020203" pitchFamily="34" charset="0"/>
                <a:ea typeface="Segoe UI Black" panose="020B0A02040204020203" pitchFamily="34" charset="0"/>
              </a:rPr>
              <a:t>MEIGHAN</a:t>
            </a:r>
            <a:r>
              <a:rPr kumimoji="0"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rPr>
              <a:t> </a:t>
            </a: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050" name="Picture 2" descr="Why Are You a CTA Member? - California Teachers Associ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31429" y="1343260"/>
            <a:ext cx="5776926" cy="3249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0056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48491" y="-83127"/>
            <a:ext cx="12240491" cy="1110649"/>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WHY ARE YOU HERE?</a:t>
            </a:r>
          </a:p>
        </p:txBody>
      </p:sp>
      <p:sp>
        <p:nvSpPr>
          <p:cNvPr id="9" name="TextBox 8"/>
          <p:cNvSpPr txBox="1"/>
          <p:nvPr/>
        </p:nvSpPr>
        <p:spPr>
          <a:xfrm>
            <a:off x="531773" y="1397479"/>
            <a:ext cx="6887335" cy="4708981"/>
          </a:xfrm>
          <a:prstGeom prst="rect">
            <a:avLst/>
          </a:prstGeom>
          <a:noFill/>
        </p:spPr>
        <p:txBody>
          <a:bodyPr wrap="square" rtlCol="0">
            <a:spAutoFit/>
          </a:bodyPr>
          <a:lstStyle/>
          <a:p>
            <a:pPr>
              <a:lnSpc>
                <a:spcPts val="4000"/>
              </a:lnSpc>
            </a:pPr>
            <a:r>
              <a:rPr lang="en-US" sz="2800">
                <a:solidFill>
                  <a:srgbClr val="182EA0"/>
                </a:solidFill>
                <a:latin typeface="Segoe UI Semibold" panose="020B0702040204020203" pitchFamily="34" charset="0"/>
                <a:cs typeface="Segoe UI Semibold" panose="020B0702040204020203" pitchFamily="34" charset="0"/>
              </a:rPr>
              <a:t>Make a line from least amount of experience to most – then fold it in half. </a:t>
            </a:r>
          </a:p>
          <a:p>
            <a:pPr>
              <a:lnSpc>
                <a:spcPts val="4000"/>
              </a:lnSpc>
            </a:pPr>
            <a:endParaRPr lang="en-US" sz="2800">
              <a:solidFill>
                <a:srgbClr val="182EA0"/>
              </a:solidFill>
              <a:latin typeface="Segoe UI Semibold" panose="020B0702040204020203" pitchFamily="34" charset="0"/>
              <a:cs typeface="Segoe UI Semibold" panose="020B0702040204020203" pitchFamily="34" charset="0"/>
            </a:endParaRPr>
          </a:p>
          <a:p>
            <a:pPr>
              <a:lnSpc>
                <a:spcPts val="4000"/>
              </a:lnSpc>
            </a:pPr>
            <a:r>
              <a:rPr lang="en-US" sz="2800">
                <a:solidFill>
                  <a:srgbClr val="182EA0"/>
                </a:solidFill>
                <a:latin typeface="Segoe UI Semibold" panose="020B0702040204020203" pitchFamily="34" charset="0"/>
                <a:cs typeface="Segoe UI Semibold" panose="020B0702040204020203" pitchFamily="34" charset="0"/>
              </a:rPr>
              <a:t>With your partner share:</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Names, Pronouns, Job Title and Location</a:t>
            </a:r>
          </a:p>
          <a:p>
            <a:pPr marL="457200" indent="-45720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A picture on your phone that represents why school board elections matter to you</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19468" name="Picture 12" descr="No photo description available."/>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199" r="13043"/>
          <a:stretch/>
        </p:blipFill>
        <p:spPr bwMode="auto">
          <a:xfrm>
            <a:off x="8706975" y="1662544"/>
            <a:ext cx="2195946" cy="3530119"/>
          </a:xfrm>
          <a:prstGeom prst="rect">
            <a:avLst/>
          </a:prstGeom>
          <a:noFill/>
          <a:extLst>
            <a:ext uri="{909E8E84-426E-40DD-AFC4-6F175D3DCCD1}">
              <a14:hiddenFill xmlns:a14="http://schemas.microsoft.com/office/drawing/2010/main">
                <a:solidFill>
                  <a:srgbClr val="FFFFFF"/>
                </a:solidFill>
              </a14:hiddenFill>
            </a:ext>
          </a:extLst>
        </p:spPr>
      </p:pic>
      <p:pic>
        <p:nvPicPr>
          <p:cNvPr id="19464" name="Picture 8" descr="iPhone clipart. Free download transparent .PNG | Creazil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20991" y="1397479"/>
            <a:ext cx="2367915"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55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22738" y="2353969"/>
            <a:ext cx="9304150" cy="1015663"/>
          </a:xfrm>
          <a:prstGeom prst="rect">
            <a:avLst/>
          </a:prstGeom>
          <a:noFill/>
        </p:spPr>
        <p:txBody>
          <a:bodyPr wrap="none" rtlCol="0">
            <a:spAutoFit/>
          </a:bodyPr>
          <a:lstStyle/>
          <a:p>
            <a:r>
              <a:rPr lang="en-US" sz="6000">
                <a:solidFill>
                  <a:srgbClr val="182EA0"/>
                </a:solidFill>
                <a:latin typeface="Segoe UI Black" panose="020B0A02040204020203" pitchFamily="34" charset="0"/>
                <a:ea typeface="Segoe UI Black" panose="020B0A02040204020203" pitchFamily="34" charset="0"/>
              </a:rPr>
              <a:t>WHAT DID YOU LEARN?</a:t>
            </a:r>
          </a:p>
        </p:txBody>
      </p:sp>
      <p:sp>
        <p:nvSpPr>
          <p:cNvPr id="5" name="Rectangle 4"/>
          <p:cNvSpPr/>
          <p:nvPr/>
        </p:nvSpPr>
        <p:spPr>
          <a:xfrm>
            <a:off x="5974813" y="3244334"/>
            <a:ext cx="242374" cy="369332"/>
          </a:xfrm>
          <a:prstGeom prst="rect">
            <a:avLst/>
          </a:prstGeom>
        </p:spPr>
        <p:txBody>
          <a:bodyPr wrap="none">
            <a:spAutoFit/>
          </a:bodyPr>
          <a:lstStyle/>
          <a:p>
            <a:r>
              <a:rPr lang="en-US" b="0" i="0">
                <a:solidFill>
                  <a:srgbClr val="000000"/>
                </a:solidFill>
                <a:effectLst/>
                <a:latin typeface="Times New Roman" panose="02020603050405020304" pitchFamily="18" charset="0"/>
              </a:rPr>
              <a:t> </a:t>
            </a:r>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5306" y="5960631"/>
            <a:ext cx="3425585" cy="484381"/>
          </a:xfrm>
          <a:prstGeom prst="rect">
            <a:avLst/>
          </a:prstGeom>
        </p:spPr>
      </p:pic>
    </p:spTree>
    <p:extLst>
      <p:ext uri="{BB962C8B-B14F-4D97-AF65-F5344CB8AC3E}">
        <p14:creationId xmlns:p14="http://schemas.microsoft.com/office/powerpoint/2010/main" val="126053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7696086" y="2545303"/>
            <a:ext cx="3807453" cy="1015663"/>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prstClr val="white"/>
                </a:solidFill>
                <a:latin typeface="Segoe UI Black"/>
                <a:ea typeface="Segoe UI Black"/>
              </a:rPr>
              <a:t>VANESSA</a:t>
            </a:r>
            <a:endParaRPr lang="en-US" sz="6000" b="0" i="0" u="none" strike="noStrike" kern="1200" cap="none" spc="0" normalizeH="0" baseline="0" noProof="0">
              <a:ln>
                <a:noFill/>
              </a:ln>
              <a:solidFill>
                <a:prstClr val="white"/>
              </a:solidFill>
              <a:effectLst/>
              <a:uLnTx/>
              <a:uFillTx/>
              <a:latin typeface="Segoe UI Black"/>
              <a:ea typeface="Segoe UI Black"/>
            </a:endParaRP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3074" name="Picture 2" descr="Why Are You a CTA Member? - California Teachers Associ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45284" y="1371166"/>
            <a:ext cx="5998248" cy="3374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8457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46383" y="-38501"/>
            <a:ext cx="12238383"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THREATS WE’RE FACING</a:t>
            </a:r>
          </a:p>
        </p:txBody>
      </p:sp>
      <p:pic>
        <p:nvPicPr>
          <p:cNvPr id="5" name="Picture 4"/>
          <p:cNvPicPr>
            <a:picLocks noChangeAspect="1"/>
          </p:cNvPicPr>
          <p:nvPr/>
        </p:nvPicPr>
        <p:blipFill>
          <a:blip r:embed="rId2"/>
          <a:stretch>
            <a:fillRect/>
          </a:stretch>
        </p:blipFill>
        <p:spPr>
          <a:xfrm>
            <a:off x="1038225" y="1436051"/>
            <a:ext cx="10074119" cy="4136074"/>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1302748836"/>
              </p:ext>
            </p:extLst>
          </p:nvPr>
        </p:nvGraphicFramePr>
        <p:xfrm>
          <a:off x="1038225" y="1436050"/>
          <a:ext cx="10074120" cy="806817"/>
        </p:xfrm>
        <a:graphic>
          <a:graphicData uri="http://schemas.openxmlformats.org/drawingml/2006/table">
            <a:tbl>
              <a:tblPr firstRow="1" bandRow="1">
                <a:tableStyleId>{5C22544A-7EE6-4342-B048-85BDC9FD1C3A}</a:tableStyleId>
              </a:tblPr>
              <a:tblGrid>
                <a:gridCol w="3358040">
                  <a:extLst>
                    <a:ext uri="{9D8B030D-6E8A-4147-A177-3AD203B41FA5}">
                      <a16:colId xmlns:a16="http://schemas.microsoft.com/office/drawing/2014/main" val="2439382720"/>
                    </a:ext>
                  </a:extLst>
                </a:gridCol>
                <a:gridCol w="3358040">
                  <a:extLst>
                    <a:ext uri="{9D8B030D-6E8A-4147-A177-3AD203B41FA5}">
                      <a16:colId xmlns:a16="http://schemas.microsoft.com/office/drawing/2014/main" val="782386008"/>
                    </a:ext>
                  </a:extLst>
                </a:gridCol>
                <a:gridCol w="3358040">
                  <a:extLst>
                    <a:ext uri="{9D8B030D-6E8A-4147-A177-3AD203B41FA5}">
                      <a16:colId xmlns:a16="http://schemas.microsoft.com/office/drawing/2014/main" val="617435182"/>
                    </a:ext>
                  </a:extLst>
                </a:gridCol>
              </a:tblGrid>
              <a:tr h="806817">
                <a:tc>
                  <a:txBody>
                    <a:bodyPr/>
                    <a:lstStyle/>
                    <a:p>
                      <a:pPr algn="ctr"/>
                      <a:r>
                        <a:rPr lang="en-US" sz="2000">
                          <a:latin typeface="Segoe UI Semibold" panose="020B0702040204020203" pitchFamily="34" charset="0"/>
                          <a:cs typeface="Segoe UI Semibold" panose="020B0702040204020203" pitchFamily="34" charset="0"/>
                        </a:rPr>
                        <a:t>WATCH</a:t>
                      </a:r>
                      <a:r>
                        <a:rPr lang="en-US" sz="2000" baseline="0">
                          <a:latin typeface="Segoe UI Semibold" panose="020B0702040204020203" pitchFamily="34" charset="0"/>
                          <a:cs typeface="Segoe UI Semibold" panose="020B0702040204020203" pitchFamily="34" charset="0"/>
                        </a:rPr>
                        <a:t> DOG, GRASSROOTS, LEGAL</a:t>
                      </a:r>
                    </a:p>
                  </a:txBody>
                  <a:tcPr anchor="ctr">
                    <a:solidFill>
                      <a:srgbClr val="182EA0"/>
                    </a:solidFill>
                  </a:tcPr>
                </a:tc>
                <a:tc>
                  <a:txBody>
                    <a:bodyPr/>
                    <a:lstStyle/>
                    <a:p>
                      <a:pPr algn="ctr"/>
                      <a:r>
                        <a:rPr lang="en-US" sz="2000">
                          <a:latin typeface="Segoe UI Semibold" panose="020B0702040204020203" pitchFamily="34" charset="0"/>
                          <a:cs typeface="Segoe UI Semibold" panose="020B0702040204020203" pitchFamily="34" charset="0"/>
                        </a:rPr>
                        <a:t>CANDIDATE TRAINING &amp; RECRUITMENT</a:t>
                      </a:r>
                    </a:p>
                  </a:txBody>
                  <a:tcPr anchor="ctr">
                    <a:solidFill>
                      <a:srgbClr val="182EA0"/>
                    </a:solidFill>
                  </a:tcPr>
                </a:tc>
                <a:tc>
                  <a:txBody>
                    <a:bodyPr/>
                    <a:lstStyle/>
                    <a:p>
                      <a:pPr algn="ctr"/>
                      <a:r>
                        <a:rPr lang="en-US" sz="2000">
                          <a:latin typeface="Segoe UI Semibold" panose="020B0702040204020203" pitchFamily="34" charset="0"/>
                          <a:cs typeface="Segoe UI Semibold" panose="020B0702040204020203" pitchFamily="34" charset="0"/>
                        </a:rPr>
                        <a:t>VOTER ENGAGEMENT, ENDORSEMENTS,</a:t>
                      </a:r>
                      <a:r>
                        <a:rPr lang="en-US" sz="2000" baseline="0">
                          <a:latin typeface="Segoe UI Semibold" panose="020B0702040204020203" pitchFamily="34" charset="0"/>
                          <a:cs typeface="Segoe UI Semibold" panose="020B0702040204020203" pitchFamily="34" charset="0"/>
                        </a:rPr>
                        <a:t> PAC $</a:t>
                      </a:r>
                      <a:endParaRPr lang="en-US" sz="2000">
                        <a:latin typeface="Segoe UI Semibold" panose="020B0702040204020203" pitchFamily="34" charset="0"/>
                        <a:cs typeface="Segoe UI Semibold" panose="020B0702040204020203" pitchFamily="34" charset="0"/>
                      </a:endParaRPr>
                    </a:p>
                  </a:txBody>
                  <a:tcPr anchor="ctr">
                    <a:solidFill>
                      <a:srgbClr val="182EA0"/>
                    </a:solidFill>
                  </a:tcPr>
                </a:tc>
                <a:extLst>
                  <a:ext uri="{0D108BD9-81ED-4DB2-BD59-A6C34878D82A}">
                    <a16:rowId xmlns:a16="http://schemas.microsoft.com/office/drawing/2014/main" val="3784977230"/>
                  </a:ext>
                </a:extLst>
              </a:tr>
            </a:tbl>
          </a:graphicData>
        </a:graphic>
      </p:graphicFrame>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3391481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7817396" cy="707886"/>
          </a:xfrm>
          <a:prstGeom prst="rect">
            <a:avLst/>
          </a:prstGeom>
          <a:noFill/>
        </p:spPr>
        <p:txBody>
          <a:bodyPr wrap="none" rtlCol="0">
            <a:spAutoFit/>
          </a:bodyPr>
          <a:lstStyle/>
          <a:p>
            <a:r>
              <a:rPr lang="en-US" sz="4000">
                <a:solidFill>
                  <a:srgbClr val="182EA0"/>
                </a:solidFill>
                <a:latin typeface="Arial Black" panose="020B0A04020102020204" pitchFamily="34" charset="0"/>
              </a:rPr>
              <a:t>WHO ARE THESE GROUPS?</a:t>
            </a:r>
          </a:p>
        </p:txBody>
      </p:sp>
      <p:sp>
        <p:nvSpPr>
          <p:cNvPr id="5" name="TextBox 4"/>
          <p:cNvSpPr txBox="1"/>
          <p:nvPr/>
        </p:nvSpPr>
        <p:spPr>
          <a:xfrm>
            <a:off x="338570" y="1317048"/>
            <a:ext cx="7388802" cy="5359672"/>
          </a:xfrm>
          <a:prstGeom prst="rect">
            <a:avLst/>
          </a:prstGeom>
          <a:noFill/>
        </p:spPr>
        <p:txBody>
          <a:bodyPr wrap="square" lIns="91440" tIns="45720" rIns="91440" bIns="45720" rtlCol="0" anchor="t">
            <a:spAutoFit/>
          </a:bodyPr>
          <a:lstStyle/>
          <a:p>
            <a:pPr marL="457200" indent="-457200">
              <a:lnSpc>
                <a:spcPts val="4000"/>
              </a:lnSpc>
              <a:buFont typeface="Arial"/>
              <a:buChar char="•"/>
            </a:pPr>
            <a:r>
              <a:rPr lang="en-US" sz="2800">
                <a:solidFill>
                  <a:srgbClr val="182EA0"/>
                </a:solidFill>
                <a:latin typeface="Segoe UI Semibold"/>
                <a:cs typeface="Segoe UI Semibold"/>
              </a:rPr>
              <a:t>What is their agenda? </a:t>
            </a:r>
            <a:endParaRPr lang="en-US">
              <a:solidFill>
                <a:srgbClr val="000000"/>
              </a:solidFill>
              <a:latin typeface="Segoe UI Semibold"/>
              <a:cs typeface="Segoe UI Semibold"/>
            </a:endParaRPr>
          </a:p>
          <a:p>
            <a:pPr marL="457200" indent="-457200">
              <a:lnSpc>
                <a:spcPts val="4000"/>
              </a:lnSpc>
              <a:buFont typeface="Arial"/>
              <a:buChar char="•"/>
            </a:pPr>
            <a:r>
              <a:rPr lang="en-US" sz="2800">
                <a:solidFill>
                  <a:srgbClr val="182EA0"/>
                </a:solidFill>
                <a:latin typeface="Segoe UI Semibold"/>
                <a:cs typeface="Segoe UI Semibold"/>
              </a:rPr>
              <a:t>What tactics do they use?</a:t>
            </a:r>
            <a:endParaRPr lang="en-US">
              <a:solidFill>
                <a:srgbClr val="000000"/>
              </a:solidFill>
              <a:latin typeface="Calibri"/>
              <a:cs typeface="Calibri"/>
            </a:endParaRPr>
          </a:p>
          <a:p>
            <a:pPr marL="457200" indent="-457200">
              <a:lnSpc>
                <a:spcPts val="4000"/>
              </a:lnSpc>
              <a:buFont typeface="Arial"/>
              <a:buChar char="•"/>
            </a:pPr>
            <a:r>
              <a:rPr lang="en-US" sz="2800">
                <a:solidFill>
                  <a:srgbClr val="182EA0"/>
                </a:solidFill>
                <a:latin typeface="Segoe UI Semibold"/>
                <a:cs typeface="Segoe UI Semibold"/>
              </a:rPr>
              <a:t>How will their policies harm our students, members, and community?</a:t>
            </a:r>
            <a:endParaRPr lang="en-US">
              <a:solidFill>
                <a:srgbClr val="000000"/>
              </a:solidFill>
              <a:latin typeface="Calibri"/>
              <a:cs typeface="Calibri"/>
            </a:endParaRPr>
          </a:p>
          <a:p>
            <a:pPr marL="457200" indent="-457200">
              <a:buFont typeface="Arial"/>
              <a:buChar char="•"/>
            </a:pPr>
            <a:r>
              <a:rPr lang="en-US" sz="2800">
                <a:solidFill>
                  <a:srgbClr val="182EA0"/>
                </a:solidFill>
                <a:latin typeface="Segoe UI Semibold"/>
                <a:cs typeface="Segoe UI Semibold"/>
              </a:rPr>
              <a:t>How did they communicate their priorities? (What was their narrative)</a:t>
            </a:r>
          </a:p>
          <a:p>
            <a:pPr marL="457200" indent="-457200">
              <a:buFont typeface="Arial"/>
              <a:buChar char="•"/>
            </a:pPr>
            <a:r>
              <a:rPr lang="en-US" sz="2800">
                <a:solidFill>
                  <a:srgbClr val="182EA0"/>
                </a:solidFill>
                <a:latin typeface="Segoe UI Semibold"/>
                <a:cs typeface="Segoe UI Semibold"/>
              </a:rPr>
              <a:t>What was the result of their involvement in schools outlined? </a:t>
            </a:r>
          </a:p>
          <a:p>
            <a:pPr>
              <a:lnSpc>
                <a:spcPts val="4000"/>
              </a:lnSpc>
            </a:pPr>
            <a:endParaRPr lang="en-US" sz="2800">
              <a:solidFill>
                <a:srgbClr val="182EA0"/>
              </a:solidFill>
              <a:latin typeface="Segoe UI Semibold" panose="020B0702040204020203" pitchFamily="34" charset="0"/>
              <a:cs typeface="Segoe UI Semibold" panose="020B0702040204020203" pitchFamily="34" charset="0"/>
            </a:endParaRPr>
          </a:p>
          <a:p>
            <a:pPr>
              <a:lnSpc>
                <a:spcPts val="4000"/>
              </a:lnSpc>
            </a:pPr>
            <a:r>
              <a:rPr lang="en-US" sz="2800">
                <a:solidFill>
                  <a:srgbClr val="182EA0"/>
                </a:solidFill>
                <a:latin typeface="Segoe UI Semibold"/>
                <a:cs typeface="Segoe UI Semibold"/>
              </a:rPr>
              <a:t>*All group members should be prepared to share with new partners when we jigsaw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Picture 4" descr="May be an image of 1 person and text that says 'MOMS for *LIB *LIBERTY Civil Rights Public Education Empathy Empa Critical Thinking Libraries Diversit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88944" y="1611854"/>
            <a:ext cx="3926574" cy="3636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8885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9771458" cy="707886"/>
          </a:xfrm>
          <a:prstGeom prst="rect">
            <a:avLst/>
          </a:prstGeom>
          <a:noFill/>
        </p:spPr>
        <p:txBody>
          <a:bodyPr wrap="none" lIns="91440" tIns="45720" rIns="91440" bIns="45720" rtlCol="0" anchor="t">
            <a:spAutoFit/>
          </a:bodyPr>
          <a:lstStyle/>
          <a:p>
            <a:r>
              <a:rPr lang="en-US" sz="4000">
                <a:solidFill>
                  <a:srgbClr val="182EA0"/>
                </a:solidFill>
                <a:latin typeface="Arial Black"/>
              </a:rPr>
              <a:t>JIGSAW DISCUSSION QUESTIONS</a:t>
            </a:r>
          </a:p>
        </p:txBody>
      </p:sp>
      <p:sp>
        <p:nvSpPr>
          <p:cNvPr id="5" name="TextBox 4"/>
          <p:cNvSpPr txBox="1"/>
          <p:nvPr/>
        </p:nvSpPr>
        <p:spPr>
          <a:xfrm>
            <a:off x="338571" y="1317048"/>
            <a:ext cx="8686160" cy="5221942"/>
          </a:xfrm>
          <a:prstGeom prst="rect">
            <a:avLst/>
          </a:prstGeom>
          <a:noFill/>
        </p:spPr>
        <p:txBody>
          <a:bodyPr wrap="square" lIns="91440" tIns="45720" rIns="91440" bIns="45720" rtlCol="0" anchor="t">
            <a:spAutoFit/>
          </a:bodyPr>
          <a:lstStyle/>
          <a:p>
            <a:pPr marL="457200" indent="-457200">
              <a:lnSpc>
                <a:spcPts val="4000"/>
              </a:lnSpc>
              <a:buFont typeface="Arial"/>
              <a:buChar char="•"/>
            </a:pPr>
            <a:r>
              <a:rPr lang="en-US" sz="2800">
                <a:solidFill>
                  <a:srgbClr val="182EA0"/>
                </a:solidFill>
                <a:latin typeface="Segoe UI Semibold"/>
                <a:ea typeface="Segoe UI Historic"/>
                <a:cs typeface="Segoe UI Historic"/>
              </a:rPr>
              <a:t>What do each of the organizations have in common?</a:t>
            </a:r>
            <a:endParaRPr lang="en-US">
              <a:solidFill>
                <a:srgbClr val="000000"/>
              </a:solidFill>
              <a:latin typeface="Segoe UI Semibold"/>
              <a:ea typeface="Segoe UI Historic"/>
              <a:cs typeface="Calibri" panose="020F0502020204030204"/>
            </a:endParaRPr>
          </a:p>
          <a:p>
            <a:pPr marL="457200" indent="-457200">
              <a:lnSpc>
                <a:spcPts val="4000"/>
              </a:lnSpc>
              <a:buFont typeface="Arial"/>
              <a:buChar char="•"/>
            </a:pPr>
            <a:r>
              <a:rPr lang="en-US" sz="2800">
                <a:solidFill>
                  <a:srgbClr val="182EA0"/>
                </a:solidFill>
                <a:latin typeface="Segoe UI Semibold"/>
                <a:ea typeface="Segoe UI Historic"/>
                <a:cs typeface="Segoe UI Historic"/>
              </a:rPr>
              <a:t>What are common tactics or strategies that organizations utilize in their campaigns?</a:t>
            </a:r>
            <a:endParaRPr lang="en-US">
              <a:solidFill>
                <a:srgbClr val="000000"/>
              </a:solidFill>
              <a:latin typeface="Segoe UI Semibold"/>
              <a:ea typeface="Segoe UI Historic"/>
              <a:cs typeface="Calibri" panose="020F0502020204030204"/>
            </a:endParaRPr>
          </a:p>
          <a:p>
            <a:pPr marL="457200" indent="-457200">
              <a:lnSpc>
                <a:spcPts val="4000"/>
              </a:lnSpc>
              <a:buFont typeface="Arial"/>
              <a:buChar char="•"/>
            </a:pPr>
            <a:r>
              <a:rPr lang="en-US" sz="2800">
                <a:solidFill>
                  <a:srgbClr val="182EA0"/>
                </a:solidFill>
                <a:latin typeface="Segoe UI Semibold"/>
                <a:ea typeface="Segoe UI Historic"/>
                <a:cs typeface="Segoe UI Historic"/>
              </a:rPr>
              <a:t>How did they frame their messaging to their audience(s)?</a:t>
            </a:r>
            <a:endParaRPr lang="en-US">
              <a:solidFill>
                <a:srgbClr val="000000"/>
              </a:solidFill>
              <a:latin typeface="Segoe UI Semibold"/>
              <a:ea typeface="Segoe UI Historic"/>
              <a:cs typeface="Calibri" panose="020F0502020204030204"/>
            </a:endParaRPr>
          </a:p>
          <a:p>
            <a:pPr marL="457200" indent="-457200">
              <a:lnSpc>
                <a:spcPts val="4000"/>
              </a:lnSpc>
              <a:buFont typeface="Arial"/>
              <a:buChar char="•"/>
            </a:pPr>
            <a:r>
              <a:rPr lang="en-US" sz="2800">
                <a:solidFill>
                  <a:srgbClr val="182EA0"/>
                </a:solidFill>
                <a:latin typeface="Segoe UI Semibold"/>
                <a:ea typeface="Segoe UI Historic"/>
                <a:cs typeface="Segoe UI Historic"/>
              </a:rPr>
              <a:t>What tools made their campaigns successful? </a:t>
            </a:r>
            <a:endParaRPr lang="en-US">
              <a:solidFill>
                <a:srgbClr val="000000"/>
              </a:solidFill>
              <a:latin typeface="Segoe UI Semibold"/>
              <a:ea typeface="Segoe UI Historic"/>
              <a:cs typeface="Calibri" panose="020F0502020204030204"/>
            </a:endParaRPr>
          </a:p>
          <a:p>
            <a:pPr marL="457200" indent="-457200">
              <a:lnSpc>
                <a:spcPts val="4000"/>
              </a:lnSpc>
              <a:buFont typeface="Arial"/>
              <a:buChar char="•"/>
            </a:pPr>
            <a:r>
              <a:rPr lang="en-US" sz="2800" b="1" u="sng">
                <a:solidFill>
                  <a:srgbClr val="182EA0"/>
                </a:solidFill>
                <a:latin typeface="Segoe UI Semibold"/>
                <a:ea typeface="Segoe UI Historic"/>
                <a:cs typeface="Segoe UI Historic"/>
              </a:rPr>
              <a:t>What counter narratives could be used to address some of the priorities outlined by the organizations?</a:t>
            </a:r>
            <a:endParaRPr lang="en-US" b="1" u="sng">
              <a:solidFill>
                <a:srgbClr val="000000"/>
              </a:solidFill>
              <a:latin typeface="Segoe UI Semibold"/>
              <a:ea typeface="Segoe UI Historic"/>
              <a:cs typeface="Calibri" panose="020F0502020204030204"/>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Picture 2" descr="Always Sunny Reaction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336924" y="2034210"/>
            <a:ext cx="3320396" cy="2104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35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KEY IDEAS</a:t>
            </a:r>
          </a:p>
        </p:txBody>
      </p:sp>
      <p:sp>
        <p:nvSpPr>
          <p:cNvPr id="8" name="TextBox 7"/>
          <p:cNvSpPr txBox="1"/>
          <p:nvPr/>
        </p:nvSpPr>
        <p:spPr>
          <a:xfrm>
            <a:off x="376690" y="1550503"/>
            <a:ext cx="6993927" cy="5478423"/>
          </a:xfrm>
          <a:prstGeom prst="rect">
            <a:avLst/>
          </a:prstGeom>
          <a:noFill/>
        </p:spPr>
        <p:txBody>
          <a:bodyPr wrap="square" lIns="91440" tIns="45720" rIns="91440" bIns="45720" numCol="1" rtlCol="0" anchor="t">
            <a:spAutoFit/>
          </a:bodyPr>
          <a:lstStyle/>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Every organization has a vested interest in policy changes to their benefit</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Organizations that use successful strategies for sharing their message and connecting with their voter base have a specific method of doing so</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By identifying an organization’s narrative, you can plan a counter narrative to educate voters </a:t>
            </a:r>
          </a:p>
          <a:p>
            <a:pPr marL="457200" indent="-457200">
              <a:lnSpc>
                <a:spcPts val="3500"/>
              </a:lnSpc>
              <a:buFont typeface="Arial" panose="020B0604020202020204" pitchFamily="34" charset="0"/>
              <a:buChar char="•"/>
            </a:pPr>
            <a:endPar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a:p>
            <a:pPr>
              <a:lnSpc>
                <a:spcPts val="3500"/>
              </a:lnSpc>
            </a:pPr>
            <a:endParaRPr lang="en-US" sz="2800" b="1">
              <a:solidFill>
                <a:srgbClr val="182EA0"/>
              </a:solidFill>
              <a:latin typeface="Segoe UI Semibold"/>
              <a:ea typeface="Quattrocento Sans"/>
              <a:cs typeface="Segoe UI Semibold"/>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2041" y="6024527"/>
            <a:ext cx="3425585" cy="484381"/>
          </a:xfrm>
          <a:prstGeom prst="rect">
            <a:avLst/>
          </a:prstGeom>
        </p:spPr>
      </p:pic>
      <p:pic>
        <p:nvPicPr>
          <p:cNvPr id="7" name="Picture 2" descr="Image result for in conclusion 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3903" y="1987694"/>
            <a:ext cx="3810000" cy="274320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392041" y="2096654"/>
            <a:ext cx="229582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w="12700">
                  <a:solidFill>
                    <a:prstClr val="black"/>
                  </a:solidFill>
                </a:ln>
                <a:solidFill>
                  <a:prstClr val="white"/>
                </a:solidFill>
                <a:effectLst/>
                <a:uLnTx/>
                <a:uFillTx/>
                <a:latin typeface="Segoe UI Black" panose="020B0A02040204020203" pitchFamily="34" charset="0"/>
                <a:ea typeface="Segoe UI Black" panose="020B0A02040204020203" pitchFamily="34" charset="0"/>
                <a:cs typeface="+mn-cs"/>
              </a:rPr>
              <a:t>KEY IDEAS</a:t>
            </a:r>
          </a:p>
        </p:txBody>
      </p:sp>
    </p:spTree>
    <p:extLst>
      <p:ext uri="{BB962C8B-B14F-4D97-AF65-F5344CB8AC3E}">
        <p14:creationId xmlns:p14="http://schemas.microsoft.com/office/powerpoint/2010/main" val="455704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8" name="TextBox 7"/>
          <p:cNvSpPr txBox="1"/>
          <p:nvPr/>
        </p:nvSpPr>
        <p:spPr>
          <a:xfrm>
            <a:off x="575309" y="666554"/>
            <a:ext cx="11203630" cy="584775"/>
          </a:xfrm>
          <a:prstGeom prst="rect">
            <a:avLst/>
          </a:prstGeom>
          <a:noFill/>
          <a:ln>
            <a:noFill/>
          </a:ln>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endParaRPr>
          </a:p>
        </p:txBody>
      </p:sp>
      <p:sp>
        <p:nvSpPr>
          <p:cNvPr id="20" name="Rectangle 19"/>
          <p:cNvSpPr/>
          <p:nvPr/>
        </p:nvSpPr>
        <p:spPr>
          <a:xfrm>
            <a:off x="-1" y="5943600"/>
            <a:ext cx="12395231" cy="10601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5342" y="6171185"/>
            <a:ext cx="3425585" cy="484381"/>
          </a:xfrm>
          <a:prstGeom prst="rect">
            <a:avLst/>
          </a:prstGeom>
        </p:spPr>
      </p:pic>
      <p:sp>
        <p:nvSpPr>
          <p:cNvPr id="7" name="TextBox 6"/>
          <p:cNvSpPr txBox="1"/>
          <p:nvPr/>
        </p:nvSpPr>
        <p:spPr>
          <a:xfrm>
            <a:off x="1137917" y="2154663"/>
            <a:ext cx="2053767" cy="1323439"/>
          </a:xfrm>
          <a:prstGeom prst="rect">
            <a:avLst/>
          </a:prstGeom>
          <a:noFill/>
        </p:spPr>
        <p:txBody>
          <a:bodyPr wrap="none" rtlCol="0">
            <a:spAutoFit/>
          </a:bodyPr>
          <a:lstStyle/>
          <a:p>
            <a:pPr algn="ctr"/>
            <a:r>
              <a:rPr lang="en-US" sz="4000">
                <a:solidFill>
                  <a:schemeClr val="bg1"/>
                </a:solidFill>
                <a:latin typeface="Segoe UI Black" panose="020B0A02040204020203" pitchFamily="34" charset="0"/>
                <a:ea typeface="Segoe UI Black" panose="020B0A02040204020203" pitchFamily="34" charset="0"/>
              </a:rPr>
              <a:t>BREAK </a:t>
            </a:r>
          </a:p>
          <a:p>
            <a:pPr algn="ctr"/>
            <a:r>
              <a:rPr lang="en-US" sz="4000">
                <a:solidFill>
                  <a:schemeClr val="bg1"/>
                </a:solidFill>
                <a:latin typeface="Segoe UI Black" panose="020B0A02040204020203" pitchFamily="34" charset="0"/>
                <a:ea typeface="Segoe UI Black" panose="020B0A02040204020203" pitchFamily="34" charset="0"/>
              </a:rPr>
              <a:t>TIME</a:t>
            </a:r>
          </a:p>
        </p:txBody>
      </p:sp>
      <p:pic>
        <p:nvPicPr>
          <p:cNvPr id="5122" name="Picture 2" descr="Breaktime Takingabreak GIF - Breaktime Takingabreak Officeworkers GIF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341169" y="0"/>
            <a:ext cx="7850831" cy="5943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379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7569575" y="2371215"/>
            <a:ext cx="2523448" cy="1015663"/>
          </a:xfrm>
          <a:prstGeom prst="rect">
            <a:avLst/>
          </a:prstGeom>
          <a:noFill/>
        </p:spPr>
        <p:txBody>
          <a:bodyPr wrap="none" lIns="91440" tIns="45720" rIns="91440" bIns="45720" rtlCol="0" anchor="t">
            <a:spAutoFit/>
          </a:bodyPr>
          <a:lstStyle/>
          <a:p>
            <a:pPr>
              <a:defRPr/>
            </a:pPr>
            <a:r>
              <a:rPr lang="en-US" sz="6000" noProof="0">
                <a:solidFill>
                  <a:prstClr val="white"/>
                </a:solidFill>
                <a:latin typeface="Segoe UI Black"/>
                <a:ea typeface="Segoe UI Black"/>
              </a:rPr>
              <a:t>HEDY</a:t>
            </a:r>
            <a:r>
              <a:rPr lang="en-US" sz="6000">
                <a:solidFill>
                  <a:prstClr val="white"/>
                </a:solidFill>
                <a:latin typeface="Segoe UI Black"/>
                <a:ea typeface="Segoe UI Black"/>
              </a:rPr>
              <a:t> </a:t>
            </a:r>
            <a:endParaRPr lang="en-US">
              <a:solidFill>
                <a:prstClr val="white"/>
              </a:solidFill>
            </a:endParaRP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4098" name="Picture 2" descr="Why Are You a CTA Member? - California Teachers Associ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66065" y="1461023"/>
            <a:ext cx="5887763" cy="3311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4350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extBox 7"/>
          <p:cNvSpPr txBox="1"/>
          <p:nvPr/>
        </p:nvSpPr>
        <p:spPr>
          <a:xfrm>
            <a:off x="575309" y="666554"/>
            <a:ext cx="11203630" cy="584775"/>
          </a:xfrm>
          <a:prstGeom prst="rect">
            <a:avLst/>
          </a:prstGeom>
          <a:noFill/>
          <a:ln>
            <a:noFill/>
          </a:ln>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endParaRPr>
          </a:p>
        </p:txBody>
      </p:sp>
      <p:pic>
        <p:nvPicPr>
          <p:cNvPr id="6" name="Picture 5">
            <a:extLst>
              <a:ext uri="{FF2B5EF4-FFF2-40B4-BE49-F238E27FC236}">
                <a16:creationId xmlns:a16="http://schemas.microsoft.com/office/drawing/2014/main" id="{CCA8D48C-9479-4A39-8966-C6307CECD0B8}"/>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Lst>
          </a:blip>
          <a:srcRect l="-108" t="5888" r="108" b="43008"/>
          <a:stretch/>
        </p:blipFill>
        <p:spPr>
          <a:xfrm>
            <a:off x="-38940" y="2743200"/>
            <a:ext cx="12230940" cy="4167809"/>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1272" y="6313984"/>
            <a:ext cx="3425585" cy="484381"/>
          </a:xfrm>
          <a:prstGeom prst="rect">
            <a:avLst/>
          </a:prstGeom>
        </p:spPr>
      </p:pic>
      <p:sp>
        <p:nvSpPr>
          <p:cNvPr id="10" name="TextBox 9"/>
          <p:cNvSpPr txBox="1"/>
          <p:nvPr/>
        </p:nvSpPr>
        <p:spPr>
          <a:xfrm>
            <a:off x="359668" y="891841"/>
            <a:ext cx="11501995" cy="1323439"/>
          </a:xfrm>
          <a:prstGeom prst="rect">
            <a:avLst/>
          </a:prstGeom>
          <a:noFill/>
        </p:spPr>
        <p:txBody>
          <a:bodyPr wrap="none" rtlCol="0">
            <a:spAutoFit/>
          </a:bodyPr>
          <a:lstStyle/>
          <a:p>
            <a:pPr algn="ctr"/>
            <a:r>
              <a:rPr lang="en-US" sz="4000">
                <a:solidFill>
                  <a:srgbClr val="182EA0"/>
                </a:solidFill>
                <a:latin typeface="Arial Black" panose="020B0A04020102020204" pitchFamily="34" charset="0"/>
                <a:sym typeface="EB Garamond"/>
              </a:rPr>
              <a:t>PREPARING YOUR LOCAL ASSOCIATION</a:t>
            </a:r>
          </a:p>
          <a:p>
            <a:pPr algn="ctr"/>
            <a:r>
              <a:rPr lang="en-US" sz="4000">
                <a:solidFill>
                  <a:srgbClr val="182EA0"/>
                </a:solidFill>
                <a:latin typeface="Arial Black" panose="020B0A04020102020204" pitchFamily="34" charset="0"/>
                <a:ea typeface="Segoe UI Black" panose="020B0A02040204020203" pitchFamily="34" charset="0"/>
                <a:cs typeface="EB Garamond"/>
                <a:sym typeface="EB Garamond"/>
              </a:rPr>
              <a:t>FOR YOUR SCHOOL BOARD CAMPAIGN</a:t>
            </a:r>
            <a:endParaRPr lang="en" sz="4000">
              <a:solidFill>
                <a:srgbClr val="002EA8"/>
              </a:solidFill>
              <a:latin typeface="Segoe UI Black" panose="020B0A02040204020203" pitchFamily="34" charset="0"/>
              <a:ea typeface="Segoe UI Black" panose="020B0A02040204020203" pitchFamily="34" charset="0"/>
              <a:cs typeface="EB Garamond"/>
              <a:sym typeface="EB Garamond"/>
            </a:endParaRPr>
          </a:p>
        </p:txBody>
      </p:sp>
    </p:spTree>
    <p:extLst>
      <p:ext uri="{BB962C8B-B14F-4D97-AF65-F5344CB8AC3E}">
        <p14:creationId xmlns:p14="http://schemas.microsoft.com/office/powerpoint/2010/main" val="3589772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82805" y="395926"/>
            <a:ext cx="4649030"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CAMPAIGN PLAN</a:t>
            </a:r>
          </a:p>
        </p:txBody>
      </p:sp>
      <p:sp>
        <p:nvSpPr>
          <p:cNvPr id="8" name="TextBox 7"/>
          <p:cNvSpPr txBox="1"/>
          <p:nvPr/>
        </p:nvSpPr>
        <p:spPr>
          <a:xfrm>
            <a:off x="435552" y="1301614"/>
            <a:ext cx="6619875" cy="4196020"/>
          </a:xfrm>
          <a:prstGeom prst="rect">
            <a:avLst/>
          </a:prstGeom>
          <a:noFill/>
        </p:spPr>
        <p:txBody>
          <a:bodyPr wrap="square" rtlCol="0">
            <a:spAutoFit/>
          </a:bodyPr>
          <a:lstStyle/>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Mapping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Goals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Strategies &amp; Tactics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Message</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Budget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Accountability/task tracker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Timeline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Evaluation &amp; wrap-up</a:t>
            </a:r>
          </a:p>
        </p:txBody>
      </p:sp>
      <p:pic>
        <p:nvPicPr>
          <p:cNvPr id="3" name="Picture 2"/>
          <p:cNvPicPr>
            <a:picLocks noChangeAspect="1"/>
          </p:cNvPicPr>
          <p:nvPr/>
        </p:nvPicPr>
        <p:blipFill>
          <a:blip r:embed="rId3"/>
          <a:stretch>
            <a:fillRect/>
          </a:stretch>
        </p:blipFill>
        <p:spPr>
          <a:xfrm>
            <a:off x="8278822" y="705950"/>
            <a:ext cx="3112297" cy="3863678"/>
          </a:xfrm>
          <a:prstGeom prst="rect">
            <a:avLst/>
          </a:prstGeom>
        </p:spPr>
      </p:pic>
      <p:sp>
        <p:nvSpPr>
          <p:cNvPr id="4" name="TextBox 3"/>
          <p:cNvSpPr txBox="1"/>
          <p:nvPr/>
        </p:nvSpPr>
        <p:spPr>
          <a:xfrm>
            <a:off x="8223404" y="4786745"/>
            <a:ext cx="3338946" cy="369332"/>
          </a:xfrm>
          <a:prstGeom prst="rect">
            <a:avLst/>
          </a:prstGeom>
          <a:noFill/>
        </p:spPr>
        <p:txBody>
          <a:bodyPr wrap="square" rtlCol="0">
            <a:spAutoFit/>
          </a:bodyPr>
          <a:lstStyle/>
          <a:p>
            <a:pPr algn="ctr"/>
            <a:r>
              <a:rPr lang="en-US">
                <a:solidFill>
                  <a:schemeClr val="bg1"/>
                </a:solidFill>
                <a:latin typeface="Segoe UI" panose="020B0502040204020203" pitchFamily="34" charset="0"/>
                <a:cs typeface="Segoe UI" panose="020B0502040204020203" pitchFamily="34" charset="0"/>
              </a:rPr>
              <a:t>P. 7 in Handouts</a:t>
            </a:r>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4097887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11285590" cy="707886"/>
          </a:xfrm>
          <a:prstGeom prst="rect">
            <a:avLst/>
          </a:prstGeom>
          <a:noFill/>
        </p:spPr>
        <p:txBody>
          <a:bodyPr wrap="none" rtlCol="0">
            <a:spAutoFit/>
          </a:bodyPr>
          <a:lstStyle/>
          <a:p>
            <a:r>
              <a:rPr lang="en-US" sz="4000">
                <a:solidFill>
                  <a:srgbClr val="182EA0"/>
                </a:solidFill>
                <a:latin typeface="Arial Black" panose="020B0A04020102020204" pitchFamily="34" charset="0"/>
              </a:rPr>
              <a:t>ASSESSING SCHOOL BOARD MEMBERS</a:t>
            </a:r>
          </a:p>
        </p:txBody>
      </p:sp>
      <p:sp>
        <p:nvSpPr>
          <p:cNvPr id="5" name="TextBox 4"/>
          <p:cNvSpPr txBox="1"/>
          <p:nvPr/>
        </p:nvSpPr>
        <p:spPr>
          <a:xfrm>
            <a:off x="414770" y="1354756"/>
            <a:ext cx="8285885" cy="4196020"/>
          </a:xfrm>
          <a:prstGeom prst="rect">
            <a:avLst/>
          </a:prstGeom>
          <a:noFill/>
        </p:spPr>
        <p:txBody>
          <a:bodyPr wrap="square" lIns="91440" tIns="45720" rIns="91440" bIns="45720" rtlCol="0" anchor="t">
            <a:spAutoFit/>
          </a:bodyPr>
          <a:lstStyle/>
          <a:p>
            <a:pPr marL="457200" indent="-457200">
              <a:lnSpc>
                <a:spcPts val="4000"/>
              </a:lnSpc>
              <a:buFont typeface="Arial"/>
              <a:buChar char="•"/>
            </a:pPr>
            <a:r>
              <a:rPr lang="en-US" sz="2800">
                <a:solidFill>
                  <a:srgbClr val="182EA0"/>
                </a:solidFill>
                <a:latin typeface="Segoe UI Semibold"/>
                <a:cs typeface="Segoe UI Semibold"/>
              </a:rPr>
              <a:t>Willing to listen</a:t>
            </a:r>
          </a:p>
          <a:p>
            <a:pPr marL="457200" indent="-457200">
              <a:lnSpc>
                <a:spcPts val="4000"/>
              </a:lnSpc>
              <a:buFont typeface="Arial"/>
              <a:buChar char="•"/>
            </a:pPr>
            <a:r>
              <a:rPr lang="en-US" sz="2800">
                <a:solidFill>
                  <a:srgbClr val="182EA0"/>
                </a:solidFill>
                <a:latin typeface="Segoe UI Semibold"/>
                <a:cs typeface="Segoe UI Semibold"/>
              </a:rPr>
              <a:t>Relationship with members</a:t>
            </a:r>
          </a:p>
          <a:p>
            <a:pPr marL="457200" indent="-457200">
              <a:lnSpc>
                <a:spcPts val="4000"/>
              </a:lnSpc>
              <a:buFont typeface="Arial"/>
              <a:buChar char="•"/>
            </a:pPr>
            <a:r>
              <a:rPr lang="en-US" sz="2800">
                <a:solidFill>
                  <a:srgbClr val="182EA0"/>
                </a:solidFill>
                <a:latin typeface="Segoe UI Semibold"/>
                <a:cs typeface="Segoe UI Semibold"/>
              </a:rPr>
              <a:t>Experience in public education </a:t>
            </a:r>
          </a:p>
          <a:p>
            <a:pPr marL="457200" indent="-457200">
              <a:lnSpc>
                <a:spcPts val="4000"/>
              </a:lnSpc>
              <a:buFont typeface="Arial"/>
              <a:buChar char="•"/>
            </a:pPr>
            <a:r>
              <a:rPr lang="en-US" sz="2800">
                <a:solidFill>
                  <a:srgbClr val="182EA0"/>
                </a:solidFill>
                <a:latin typeface="Segoe UI Semibold"/>
                <a:cs typeface="Segoe UI Semibold"/>
              </a:rPr>
              <a:t>Strong candidate or campaigner</a:t>
            </a:r>
          </a:p>
          <a:p>
            <a:pPr marL="457200" indent="-457200">
              <a:lnSpc>
                <a:spcPts val="4000"/>
              </a:lnSpc>
              <a:buFont typeface="Arial"/>
              <a:buChar char="•"/>
            </a:pPr>
            <a:r>
              <a:rPr lang="en-US" sz="2800">
                <a:solidFill>
                  <a:srgbClr val="182EA0"/>
                </a:solidFill>
                <a:latin typeface="Segoe UI Semibold"/>
                <a:cs typeface="Segoe UI Semibold"/>
              </a:rPr>
              <a:t>Community support</a:t>
            </a:r>
          </a:p>
          <a:p>
            <a:pPr marL="457200" indent="-457200">
              <a:lnSpc>
                <a:spcPts val="4000"/>
              </a:lnSpc>
              <a:buFont typeface="Arial"/>
              <a:buChar char="•"/>
            </a:pPr>
            <a:r>
              <a:rPr lang="en-US" sz="2800">
                <a:solidFill>
                  <a:srgbClr val="182EA0"/>
                </a:solidFill>
                <a:latin typeface="Segoe UI Semibold"/>
                <a:cs typeface="Segoe UI Semibold"/>
              </a:rPr>
              <a:t>Member of coalition or allied group? </a:t>
            </a:r>
          </a:p>
          <a:p>
            <a:pPr marL="457200" indent="-457200">
              <a:lnSpc>
                <a:spcPts val="4000"/>
              </a:lnSpc>
              <a:buFont typeface="Arial"/>
              <a:buChar char="•"/>
            </a:pPr>
            <a:r>
              <a:rPr lang="en-US" sz="2800">
                <a:solidFill>
                  <a:srgbClr val="182EA0"/>
                </a:solidFill>
                <a:latin typeface="Segoe UI Semibold"/>
                <a:cs typeface="Segoe UI Semibold"/>
              </a:rPr>
              <a:t>Potential for improved relationship</a:t>
            </a:r>
          </a:p>
          <a:p>
            <a:pPr marL="457200" indent="-457200">
              <a:lnSpc>
                <a:spcPts val="4000"/>
              </a:lnSpc>
              <a:buFont typeface="Arial"/>
              <a:buChar char="•"/>
            </a:pPr>
            <a:r>
              <a:rPr lang="en-US" sz="2800">
                <a:solidFill>
                  <a:srgbClr val="182EA0"/>
                </a:solidFill>
                <a:latin typeface="Segoe UI Semibold"/>
                <a:cs typeface="Segoe UI Semibold"/>
              </a:rPr>
              <a:t>Is this seat winnable?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7783" y="1416098"/>
            <a:ext cx="4134678" cy="4134678"/>
          </a:xfrm>
          <a:prstGeom prst="rect">
            <a:avLst/>
          </a:prstGeom>
        </p:spPr>
      </p:pic>
    </p:spTree>
    <p:extLst>
      <p:ext uri="{BB962C8B-B14F-4D97-AF65-F5344CB8AC3E}">
        <p14:creationId xmlns:p14="http://schemas.microsoft.com/office/powerpoint/2010/main" val="34410958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86139" y="-79513"/>
            <a:ext cx="12278139" cy="1107035"/>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000">
                <a:solidFill>
                  <a:schemeClr val="bg1"/>
                </a:solidFill>
                <a:latin typeface="Segoe UI Black"/>
                <a:ea typeface="Segoe UI Black"/>
              </a:rPr>
              <a:t>  MAPPING: SCHOOL BOARD- p.7</a:t>
            </a:r>
            <a:endParaRPr lang="en-US" sz="4000">
              <a:solidFill>
                <a:schemeClr val="bg1"/>
              </a:solidFill>
              <a:latin typeface="Segoe UI Black" panose="020B0A02040204020203" pitchFamily="34" charset="0"/>
              <a:ea typeface="Segoe UI Black" panose="020B0A02040204020203" pitchFamily="34" charset="0"/>
            </a:endParaRPr>
          </a:p>
        </p:txBody>
      </p:sp>
      <p:sp>
        <p:nvSpPr>
          <p:cNvPr id="9" name="TextBox 8"/>
          <p:cNvSpPr txBox="1"/>
          <p:nvPr/>
        </p:nvSpPr>
        <p:spPr>
          <a:xfrm>
            <a:off x="110836" y="1128112"/>
            <a:ext cx="12011891" cy="1118255"/>
          </a:xfrm>
          <a:prstGeom prst="rect">
            <a:avLst/>
          </a:prstGeom>
          <a:noFill/>
        </p:spPr>
        <p:txBody>
          <a:bodyPr wrap="square" rtlCol="0">
            <a:spAutoFit/>
          </a:bodyPr>
          <a:lstStyle/>
          <a:p>
            <a:pPr algn="ctr">
              <a:lnSpc>
                <a:spcPts val="4000"/>
              </a:lnSpc>
            </a:pPr>
            <a:r>
              <a:rPr lang="en-US" sz="2800">
                <a:solidFill>
                  <a:srgbClr val="182EA0"/>
                </a:solidFill>
                <a:latin typeface="Segoe UI Semibold" panose="020B0702040204020203" pitchFamily="34" charset="0"/>
                <a:cs typeface="Segoe UI Semibold" panose="020B0702040204020203" pitchFamily="34" charset="0"/>
              </a:rPr>
              <a:t>Start with a simple chart of current office holders &amp; assessments. </a:t>
            </a:r>
          </a:p>
          <a:p>
            <a:pPr algn="ctr">
              <a:lnSpc>
                <a:spcPts val="4000"/>
              </a:lnSpc>
            </a:pPr>
            <a:r>
              <a:rPr lang="en-US" sz="2800">
                <a:solidFill>
                  <a:srgbClr val="182EA0"/>
                </a:solidFill>
                <a:latin typeface="Segoe UI Semibold" panose="020B0702040204020203" pitchFamily="34" charset="0"/>
                <a:cs typeface="Segoe UI Semibold" panose="020B0702040204020203" pitchFamily="34" charset="0"/>
              </a:rPr>
              <a:t>Be careful what words you use, how this is stored, &amp; how this is shared. </a:t>
            </a:r>
          </a:p>
        </p:txBody>
      </p:sp>
      <p:graphicFrame>
        <p:nvGraphicFramePr>
          <p:cNvPr id="8" name="Table 7"/>
          <p:cNvGraphicFramePr>
            <a:graphicFrameLocks noGrp="1"/>
          </p:cNvGraphicFramePr>
          <p:nvPr>
            <p:extLst>
              <p:ext uri="{D42A27DB-BD31-4B8C-83A1-F6EECF244321}">
                <p14:modId xmlns:p14="http://schemas.microsoft.com/office/powerpoint/2010/main" val="2921568492"/>
              </p:ext>
            </p:extLst>
          </p:nvPr>
        </p:nvGraphicFramePr>
        <p:xfrm>
          <a:off x="254683" y="2455024"/>
          <a:ext cx="11660227" cy="3200400"/>
        </p:xfrm>
        <a:graphic>
          <a:graphicData uri="http://schemas.openxmlformats.org/drawingml/2006/table">
            <a:tbl>
              <a:tblPr firstRow="1" bandRow="1">
                <a:tableStyleId>{5C22544A-7EE6-4342-B048-85BDC9FD1C3A}</a:tableStyleId>
              </a:tblPr>
              <a:tblGrid>
                <a:gridCol w="1453046">
                  <a:extLst>
                    <a:ext uri="{9D8B030D-6E8A-4147-A177-3AD203B41FA5}">
                      <a16:colId xmlns:a16="http://schemas.microsoft.com/office/drawing/2014/main" val="1036472324"/>
                    </a:ext>
                  </a:extLst>
                </a:gridCol>
                <a:gridCol w="1678766">
                  <a:extLst>
                    <a:ext uri="{9D8B030D-6E8A-4147-A177-3AD203B41FA5}">
                      <a16:colId xmlns:a16="http://schemas.microsoft.com/office/drawing/2014/main" val="2636118998"/>
                    </a:ext>
                  </a:extLst>
                </a:gridCol>
                <a:gridCol w="2582338">
                  <a:extLst>
                    <a:ext uri="{9D8B030D-6E8A-4147-A177-3AD203B41FA5}">
                      <a16:colId xmlns:a16="http://schemas.microsoft.com/office/drawing/2014/main" val="3434508486"/>
                    </a:ext>
                  </a:extLst>
                </a:gridCol>
                <a:gridCol w="2552570">
                  <a:extLst>
                    <a:ext uri="{9D8B030D-6E8A-4147-A177-3AD203B41FA5}">
                      <a16:colId xmlns:a16="http://schemas.microsoft.com/office/drawing/2014/main" val="1418668949"/>
                    </a:ext>
                  </a:extLst>
                </a:gridCol>
                <a:gridCol w="3393507">
                  <a:extLst>
                    <a:ext uri="{9D8B030D-6E8A-4147-A177-3AD203B41FA5}">
                      <a16:colId xmlns:a16="http://schemas.microsoft.com/office/drawing/2014/main" val="1488240004"/>
                    </a:ext>
                  </a:extLst>
                </a:gridCol>
              </a:tblGrid>
              <a:tr h="561783">
                <a:tc>
                  <a:txBody>
                    <a:bodyPr/>
                    <a:lstStyle/>
                    <a:p>
                      <a:pPr algn="ctr"/>
                      <a:endParaRPr lang="en-US">
                        <a:latin typeface="Segoe UI Black" panose="020B0A02040204020203" pitchFamily="34" charset="0"/>
                        <a:ea typeface="Segoe UI Black" panose="020B0A02040204020203" pitchFamily="34" charset="0"/>
                      </a:endParaRPr>
                    </a:p>
                  </a:txBody>
                  <a:tcPr anchor="ctr">
                    <a:solidFill>
                      <a:srgbClr val="002EA8"/>
                    </a:solidFill>
                  </a:tcPr>
                </a:tc>
                <a:tc>
                  <a:txBody>
                    <a:bodyPr/>
                    <a:lstStyle/>
                    <a:p>
                      <a:pPr algn="ctr"/>
                      <a:r>
                        <a:rPr lang="en-US">
                          <a:latin typeface="Segoe UI Black"/>
                          <a:ea typeface="Segoe UI Black"/>
                        </a:rPr>
                        <a:t>TERM</a:t>
                      </a:r>
                      <a:r>
                        <a:rPr lang="en-US" baseline="0">
                          <a:latin typeface="Segoe UI Black"/>
                          <a:ea typeface="Segoe UI Black"/>
                        </a:rPr>
                        <a:t> EXPIRES</a:t>
                      </a:r>
                      <a:endParaRPr lang="en-US">
                        <a:latin typeface="Segoe UI Black"/>
                        <a:ea typeface="Segoe UI Black"/>
                      </a:endParaRPr>
                    </a:p>
                  </a:txBody>
                  <a:tcPr anchor="ctr">
                    <a:solidFill>
                      <a:srgbClr val="002EA8"/>
                    </a:solidFill>
                  </a:tcPr>
                </a:tc>
                <a:tc>
                  <a:txBody>
                    <a:bodyPr/>
                    <a:lstStyle/>
                    <a:p>
                      <a:pPr algn="ctr"/>
                      <a:r>
                        <a:rPr lang="en-US">
                          <a:latin typeface="Segoe UI Black"/>
                          <a:ea typeface="Segoe UI Black"/>
                        </a:rPr>
                        <a:t>SCHOOL</a:t>
                      </a:r>
                      <a:r>
                        <a:rPr lang="en-US" baseline="0">
                          <a:latin typeface="Segoe UI Black"/>
                          <a:ea typeface="Segoe UI Black"/>
                        </a:rPr>
                        <a:t> BOARD MEMBER</a:t>
                      </a:r>
                      <a:endParaRPr lang="en-US">
                        <a:latin typeface="Segoe UI Black"/>
                        <a:ea typeface="Segoe UI Black"/>
                      </a:endParaRPr>
                    </a:p>
                  </a:txBody>
                  <a:tcPr anchor="ctr">
                    <a:solidFill>
                      <a:srgbClr val="002EA8"/>
                    </a:solidFill>
                  </a:tcPr>
                </a:tc>
                <a:tc>
                  <a:txBody>
                    <a:bodyPr/>
                    <a:lstStyle/>
                    <a:p>
                      <a:pPr algn="ctr"/>
                      <a:r>
                        <a:rPr lang="en-US">
                          <a:latin typeface="Segoe UI Black"/>
                          <a:ea typeface="Segoe UI Black"/>
                        </a:rPr>
                        <a:t>ALLY, NEUTRAL, OPPONENT</a:t>
                      </a:r>
                    </a:p>
                  </a:txBody>
                  <a:tcPr anchor="ctr">
                    <a:solidFill>
                      <a:srgbClr val="002EA8"/>
                    </a:solidFill>
                  </a:tcPr>
                </a:tc>
                <a:tc>
                  <a:txBody>
                    <a:bodyPr/>
                    <a:lstStyle/>
                    <a:p>
                      <a:pPr algn="ctr"/>
                      <a:r>
                        <a:rPr lang="en-US">
                          <a:latin typeface="Segoe UI Black"/>
                          <a:ea typeface="Segoe UI Black"/>
                        </a:rPr>
                        <a:t>NOTES</a:t>
                      </a:r>
                    </a:p>
                  </a:txBody>
                  <a:tcPr anchor="ctr">
                    <a:solidFill>
                      <a:srgbClr val="002EA8"/>
                    </a:solidFill>
                  </a:tcPr>
                </a:tc>
                <a:extLst>
                  <a:ext uri="{0D108BD9-81ED-4DB2-BD59-A6C34878D82A}">
                    <a16:rowId xmlns:a16="http://schemas.microsoft.com/office/drawing/2014/main" val="1665840337"/>
                  </a:ext>
                </a:extLst>
              </a:tr>
              <a:tr h="313000">
                <a:tc>
                  <a:txBody>
                    <a:bodyPr/>
                    <a:lstStyle/>
                    <a:p>
                      <a:r>
                        <a:rPr lang="en-US">
                          <a:solidFill>
                            <a:srgbClr val="002EA8"/>
                          </a:solidFill>
                          <a:latin typeface="Segoe UI Black"/>
                          <a:ea typeface="Segoe UI Black"/>
                        </a:rPr>
                        <a:t>Seat</a:t>
                      </a:r>
                      <a:r>
                        <a:rPr lang="en-US" baseline="0">
                          <a:solidFill>
                            <a:srgbClr val="002EA8"/>
                          </a:solidFill>
                          <a:latin typeface="Segoe UI Black"/>
                          <a:ea typeface="Segoe UI Black"/>
                        </a:rPr>
                        <a:t> A</a:t>
                      </a:r>
                      <a:endParaRPr lang="en-US">
                        <a:solidFill>
                          <a:srgbClr val="002EA8"/>
                        </a:solidFill>
                        <a:latin typeface="Segoe UI Black"/>
                        <a:ea typeface="Segoe UI Black"/>
                      </a:endParaRP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974902196"/>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rgbClr val="002EA8"/>
                          </a:solidFill>
                          <a:latin typeface="Segoe UI Black"/>
                          <a:ea typeface="Segoe UI Black"/>
                        </a:rPr>
                        <a:t>Seat</a:t>
                      </a:r>
                      <a:r>
                        <a:rPr lang="en-US" baseline="0">
                          <a:solidFill>
                            <a:srgbClr val="002EA8"/>
                          </a:solidFill>
                          <a:latin typeface="Segoe UI Black"/>
                          <a:ea typeface="Segoe UI Black"/>
                        </a:rPr>
                        <a:t> B</a:t>
                      </a:r>
                      <a:endParaRPr lang="en-US">
                        <a:solidFill>
                          <a:srgbClr val="002EA8"/>
                        </a:solidFill>
                        <a:latin typeface="Segoe UI Black"/>
                        <a:ea typeface="Segoe UI Black"/>
                      </a:endParaRP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53852663"/>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rgbClr val="002EA8"/>
                          </a:solidFill>
                          <a:latin typeface="Segoe UI Black"/>
                          <a:ea typeface="Segoe UI Black"/>
                        </a:rPr>
                        <a:t>Seat</a:t>
                      </a:r>
                      <a:r>
                        <a:rPr lang="en-US" baseline="0">
                          <a:solidFill>
                            <a:srgbClr val="002EA8"/>
                          </a:solidFill>
                          <a:latin typeface="Segoe UI Black"/>
                          <a:ea typeface="Segoe UI Black"/>
                        </a:rPr>
                        <a:t> C</a:t>
                      </a:r>
                      <a:endParaRPr lang="en-US">
                        <a:solidFill>
                          <a:srgbClr val="002EA8"/>
                        </a:solidFill>
                        <a:latin typeface="Segoe UI Black"/>
                        <a:ea typeface="Segoe UI Black"/>
                      </a:endParaRP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413280789"/>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rgbClr val="002EA8"/>
                          </a:solidFill>
                          <a:latin typeface="Segoe UI Black"/>
                          <a:ea typeface="Segoe UI Black"/>
                        </a:rPr>
                        <a:t>Seat</a:t>
                      </a:r>
                      <a:r>
                        <a:rPr lang="en-US" baseline="0">
                          <a:solidFill>
                            <a:srgbClr val="002EA8"/>
                          </a:solidFill>
                          <a:latin typeface="Segoe UI Black"/>
                          <a:ea typeface="Segoe UI Black"/>
                        </a:rPr>
                        <a:t> D</a:t>
                      </a:r>
                      <a:endParaRPr lang="en-US">
                        <a:solidFill>
                          <a:srgbClr val="002EA8"/>
                        </a:solidFill>
                        <a:latin typeface="Segoe UI Black"/>
                        <a:ea typeface="Segoe UI Black"/>
                      </a:endParaRP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658926054"/>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rgbClr val="002EA8"/>
                          </a:solidFill>
                          <a:latin typeface="Segoe UI Black"/>
                          <a:ea typeface="Segoe UI Black"/>
                        </a:rPr>
                        <a:t>Seat</a:t>
                      </a:r>
                      <a:r>
                        <a:rPr lang="en-US" baseline="0">
                          <a:solidFill>
                            <a:srgbClr val="002EA8"/>
                          </a:solidFill>
                          <a:latin typeface="Segoe UI Black"/>
                          <a:ea typeface="Segoe UI Black"/>
                        </a:rPr>
                        <a:t> E</a:t>
                      </a:r>
                      <a:endParaRPr lang="en-US">
                        <a:solidFill>
                          <a:srgbClr val="002EA8"/>
                        </a:solidFill>
                        <a:latin typeface="Segoe UI Black"/>
                        <a:ea typeface="Segoe UI Black"/>
                      </a:endParaRP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903575794"/>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rgbClr val="002EA8"/>
                          </a:solidFill>
                          <a:latin typeface="Segoe UI Black"/>
                          <a:ea typeface="Segoe UI Black"/>
                        </a:rPr>
                        <a:t>Seat</a:t>
                      </a:r>
                      <a:r>
                        <a:rPr lang="en-US" baseline="0">
                          <a:solidFill>
                            <a:srgbClr val="002EA8"/>
                          </a:solidFill>
                          <a:latin typeface="Segoe UI Black"/>
                          <a:ea typeface="Segoe UI Black"/>
                        </a:rPr>
                        <a:t> F</a:t>
                      </a:r>
                      <a:endParaRPr lang="en-US">
                        <a:solidFill>
                          <a:srgbClr val="002EA8"/>
                        </a:solidFill>
                        <a:latin typeface="Segoe UI Black"/>
                        <a:ea typeface="Segoe UI Black"/>
                      </a:endParaRP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178024417"/>
                  </a:ext>
                </a:extLst>
              </a:tr>
              <a:tr h="31300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solidFill>
                            <a:srgbClr val="002EA8"/>
                          </a:solidFill>
                          <a:latin typeface="Segoe UI Black"/>
                          <a:ea typeface="Segoe UI Black"/>
                        </a:rPr>
                        <a:t>Seat</a:t>
                      </a:r>
                      <a:r>
                        <a:rPr lang="en-US" baseline="0">
                          <a:solidFill>
                            <a:srgbClr val="002EA8"/>
                          </a:solidFill>
                          <a:latin typeface="Segoe UI Black"/>
                          <a:ea typeface="Segoe UI Black"/>
                        </a:rPr>
                        <a:t> G</a:t>
                      </a:r>
                      <a:endParaRPr lang="en-US">
                        <a:solidFill>
                          <a:srgbClr val="002EA8"/>
                        </a:solidFill>
                        <a:latin typeface="Segoe UI Black"/>
                        <a:ea typeface="Segoe UI Black"/>
                      </a:endParaRP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126263253"/>
                  </a:ext>
                </a:extLst>
              </a:tr>
            </a:tbl>
          </a:graphicData>
        </a:graphic>
      </p:graphicFrame>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1824091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46383" y="-38501"/>
            <a:ext cx="12238383"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MAPPING: SCHOOL BOARD</a:t>
            </a:r>
          </a:p>
        </p:txBody>
      </p:sp>
      <p:sp>
        <p:nvSpPr>
          <p:cNvPr id="9" name="TextBox 8"/>
          <p:cNvSpPr txBox="1"/>
          <p:nvPr/>
        </p:nvSpPr>
        <p:spPr>
          <a:xfrm>
            <a:off x="519545" y="1128112"/>
            <a:ext cx="11187546" cy="1118255"/>
          </a:xfrm>
          <a:prstGeom prst="rect">
            <a:avLst/>
          </a:prstGeom>
          <a:noFill/>
        </p:spPr>
        <p:txBody>
          <a:bodyPr wrap="square" rtlCol="0">
            <a:spAutoFit/>
          </a:bodyPr>
          <a:lstStyle/>
          <a:p>
            <a:pPr algn="ctr">
              <a:lnSpc>
                <a:spcPts val="4000"/>
              </a:lnSpc>
            </a:pPr>
            <a:r>
              <a:rPr lang="en-US" sz="2800">
                <a:solidFill>
                  <a:srgbClr val="182EA0"/>
                </a:solidFill>
                <a:latin typeface="Segoe UI Semibold" panose="020B0702040204020203" pitchFamily="34" charset="0"/>
                <a:cs typeface="Segoe UI Semibold" panose="020B0702040204020203" pitchFamily="34" charset="0"/>
              </a:rPr>
              <a:t>Key Principles: Build majority, keeping friends is priority, beating incumbents is hard, think long term – not just this cycle</a:t>
            </a:r>
          </a:p>
        </p:txBody>
      </p:sp>
      <p:graphicFrame>
        <p:nvGraphicFramePr>
          <p:cNvPr id="10" name="Table 9"/>
          <p:cNvGraphicFramePr>
            <a:graphicFrameLocks noGrp="1"/>
          </p:cNvGraphicFramePr>
          <p:nvPr>
            <p:extLst>
              <p:ext uri="{D42A27DB-BD31-4B8C-83A1-F6EECF244321}">
                <p14:modId xmlns:p14="http://schemas.microsoft.com/office/powerpoint/2010/main" val="941029898"/>
              </p:ext>
            </p:extLst>
          </p:nvPr>
        </p:nvGraphicFramePr>
        <p:xfrm>
          <a:off x="271458" y="2346953"/>
          <a:ext cx="11594961" cy="3643367"/>
        </p:xfrm>
        <a:graphic>
          <a:graphicData uri="http://schemas.openxmlformats.org/drawingml/2006/table">
            <a:tbl>
              <a:tblPr firstRow="1" bandRow="1">
                <a:tableStyleId>{5C22544A-7EE6-4342-B048-85BDC9FD1C3A}</a:tableStyleId>
              </a:tblPr>
              <a:tblGrid>
                <a:gridCol w="1008847">
                  <a:extLst>
                    <a:ext uri="{9D8B030D-6E8A-4147-A177-3AD203B41FA5}">
                      <a16:colId xmlns:a16="http://schemas.microsoft.com/office/drawing/2014/main" val="1036472324"/>
                    </a:ext>
                  </a:extLst>
                </a:gridCol>
                <a:gridCol w="1416835">
                  <a:extLst>
                    <a:ext uri="{9D8B030D-6E8A-4147-A177-3AD203B41FA5}">
                      <a16:colId xmlns:a16="http://schemas.microsoft.com/office/drawing/2014/main" val="2636118998"/>
                    </a:ext>
                  </a:extLst>
                </a:gridCol>
                <a:gridCol w="2820049">
                  <a:extLst>
                    <a:ext uri="{9D8B030D-6E8A-4147-A177-3AD203B41FA5}">
                      <a16:colId xmlns:a16="http://schemas.microsoft.com/office/drawing/2014/main" val="3434508486"/>
                    </a:ext>
                  </a:extLst>
                </a:gridCol>
                <a:gridCol w="2268300">
                  <a:extLst>
                    <a:ext uri="{9D8B030D-6E8A-4147-A177-3AD203B41FA5}">
                      <a16:colId xmlns:a16="http://schemas.microsoft.com/office/drawing/2014/main" val="1418668949"/>
                    </a:ext>
                  </a:extLst>
                </a:gridCol>
                <a:gridCol w="4080930">
                  <a:extLst>
                    <a:ext uri="{9D8B030D-6E8A-4147-A177-3AD203B41FA5}">
                      <a16:colId xmlns:a16="http://schemas.microsoft.com/office/drawing/2014/main" val="1488240004"/>
                    </a:ext>
                  </a:extLst>
                </a:gridCol>
              </a:tblGrid>
              <a:tr h="558723">
                <a:tc>
                  <a:txBody>
                    <a:bodyPr/>
                    <a:lstStyle/>
                    <a:p>
                      <a:pPr algn="ctr"/>
                      <a:endParaRPr lang="en-US" sz="1800">
                        <a:latin typeface="Segoe UI" panose="020B0502040204020203" pitchFamily="34" charset="0"/>
                        <a:ea typeface="Segoe UI Black" panose="020B0A02040204020203" pitchFamily="34" charset="0"/>
                        <a:cs typeface="Segoe UI" panose="020B0502040204020203" pitchFamily="34" charset="0"/>
                      </a:endParaRPr>
                    </a:p>
                  </a:txBody>
                  <a:tcPr anchor="ctr">
                    <a:solidFill>
                      <a:srgbClr val="002EA8"/>
                    </a:solidFill>
                  </a:tcPr>
                </a:tc>
                <a:tc>
                  <a:txBody>
                    <a:bodyPr/>
                    <a:lstStyle/>
                    <a:p>
                      <a:pPr algn="ctr"/>
                      <a:r>
                        <a:rPr lang="en-US" sz="1800">
                          <a:latin typeface="Segoe UI" panose="020B0502040204020203" pitchFamily="34" charset="0"/>
                          <a:ea typeface="Segoe UI Black" panose="020B0A02040204020203" pitchFamily="34" charset="0"/>
                          <a:cs typeface="Segoe UI" panose="020B0502040204020203" pitchFamily="34" charset="0"/>
                        </a:rPr>
                        <a:t>TERM</a:t>
                      </a:r>
                      <a:r>
                        <a:rPr lang="en-US" sz="1800" baseline="0">
                          <a:latin typeface="Segoe UI" panose="020B0502040204020203" pitchFamily="34" charset="0"/>
                          <a:ea typeface="Segoe UI Black" panose="020B0A02040204020203" pitchFamily="34" charset="0"/>
                          <a:cs typeface="Segoe UI" panose="020B0502040204020203" pitchFamily="34" charset="0"/>
                        </a:rPr>
                        <a:t> EXPIRES</a:t>
                      </a:r>
                      <a:endParaRPr lang="en-US" sz="1800">
                        <a:latin typeface="Segoe UI" panose="020B0502040204020203" pitchFamily="34" charset="0"/>
                        <a:ea typeface="Segoe UI Black" panose="020B0A02040204020203" pitchFamily="34" charset="0"/>
                        <a:cs typeface="Segoe UI" panose="020B0502040204020203" pitchFamily="34" charset="0"/>
                      </a:endParaRPr>
                    </a:p>
                  </a:txBody>
                  <a:tcPr anchor="ctr">
                    <a:solidFill>
                      <a:srgbClr val="002EA8"/>
                    </a:solidFill>
                  </a:tcPr>
                </a:tc>
                <a:tc>
                  <a:txBody>
                    <a:bodyPr/>
                    <a:lstStyle/>
                    <a:p>
                      <a:pPr algn="ctr"/>
                      <a:r>
                        <a:rPr lang="en-US" sz="1800">
                          <a:latin typeface="Segoe UI" panose="020B0502040204020203" pitchFamily="34" charset="0"/>
                          <a:ea typeface="Segoe UI Black" panose="020B0A02040204020203" pitchFamily="34" charset="0"/>
                          <a:cs typeface="Segoe UI" panose="020B0502040204020203" pitchFamily="34" charset="0"/>
                        </a:rPr>
                        <a:t>SCHOOL</a:t>
                      </a:r>
                      <a:r>
                        <a:rPr lang="en-US" sz="1800" baseline="0">
                          <a:latin typeface="Segoe UI" panose="020B0502040204020203" pitchFamily="34" charset="0"/>
                          <a:ea typeface="Segoe UI Black" panose="020B0A02040204020203" pitchFamily="34" charset="0"/>
                          <a:cs typeface="Segoe UI" panose="020B0502040204020203" pitchFamily="34" charset="0"/>
                        </a:rPr>
                        <a:t> BOARD MEMBER</a:t>
                      </a:r>
                      <a:endParaRPr lang="en-US" sz="1800">
                        <a:latin typeface="Segoe UI" panose="020B0502040204020203" pitchFamily="34" charset="0"/>
                        <a:ea typeface="Segoe UI Black" panose="020B0A02040204020203" pitchFamily="34" charset="0"/>
                        <a:cs typeface="Segoe UI" panose="020B0502040204020203" pitchFamily="34" charset="0"/>
                      </a:endParaRPr>
                    </a:p>
                  </a:txBody>
                  <a:tcPr anchor="ctr">
                    <a:solidFill>
                      <a:srgbClr val="002EA8"/>
                    </a:solidFill>
                  </a:tcPr>
                </a:tc>
                <a:tc>
                  <a:txBody>
                    <a:bodyPr/>
                    <a:lstStyle/>
                    <a:p>
                      <a:pPr algn="ctr"/>
                      <a:r>
                        <a:rPr lang="en-US" sz="1800">
                          <a:latin typeface="Segoe UI" panose="020B0502040204020203" pitchFamily="34" charset="0"/>
                          <a:ea typeface="Segoe UI Black" panose="020B0A02040204020203" pitchFamily="34" charset="0"/>
                          <a:cs typeface="Segoe UI" panose="020B0502040204020203" pitchFamily="34" charset="0"/>
                        </a:rPr>
                        <a:t>GOOD,</a:t>
                      </a:r>
                      <a:r>
                        <a:rPr lang="en-US" sz="1800" baseline="0">
                          <a:latin typeface="Segoe UI" panose="020B0502040204020203" pitchFamily="34" charset="0"/>
                          <a:ea typeface="Segoe UI Black" panose="020B0A02040204020203" pitchFamily="34" charset="0"/>
                          <a:cs typeface="Segoe UI" panose="020B0502040204020203" pitchFamily="34" charset="0"/>
                        </a:rPr>
                        <a:t> NEUTRAL, OR BAD</a:t>
                      </a:r>
                      <a:endParaRPr lang="en-US" sz="1800">
                        <a:latin typeface="Segoe UI" panose="020B0502040204020203" pitchFamily="34" charset="0"/>
                        <a:ea typeface="Segoe UI Black" panose="020B0A02040204020203" pitchFamily="34" charset="0"/>
                        <a:cs typeface="Segoe UI" panose="020B0502040204020203" pitchFamily="34" charset="0"/>
                      </a:endParaRPr>
                    </a:p>
                  </a:txBody>
                  <a:tcPr anchor="ctr">
                    <a:solidFill>
                      <a:srgbClr val="002EA8"/>
                    </a:solidFill>
                  </a:tcPr>
                </a:tc>
                <a:tc>
                  <a:txBody>
                    <a:bodyPr/>
                    <a:lstStyle/>
                    <a:p>
                      <a:pPr algn="ctr"/>
                      <a:r>
                        <a:rPr lang="en-US" sz="1800">
                          <a:latin typeface="Segoe UI" panose="020B0502040204020203" pitchFamily="34" charset="0"/>
                          <a:ea typeface="Segoe UI Black" panose="020B0A02040204020203" pitchFamily="34" charset="0"/>
                          <a:cs typeface="Segoe UI" panose="020B0502040204020203" pitchFamily="34" charset="0"/>
                        </a:rPr>
                        <a:t>OTHER</a:t>
                      </a:r>
                    </a:p>
                  </a:txBody>
                  <a:tcPr anchor="ctr">
                    <a:solidFill>
                      <a:srgbClr val="002EA8"/>
                    </a:solidFill>
                  </a:tcPr>
                </a:tc>
                <a:extLst>
                  <a:ext uri="{0D108BD9-81ED-4DB2-BD59-A6C34878D82A}">
                    <a16:rowId xmlns:a16="http://schemas.microsoft.com/office/drawing/2014/main" val="1665840337"/>
                  </a:ext>
                </a:extLst>
              </a:tr>
              <a:tr h="429041">
                <a:tc>
                  <a:txBody>
                    <a:bodyPr/>
                    <a:lstStyle/>
                    <a:p>
                      <a:pPr algn="ct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A</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2026</a:t>
                      </a:r>
                    </a:p>
                  </a:txBody>
                  <a:tcPr anchor="ctr"/>
                </a:tc>
                <a:tc>
                  <a:txBody>
                    <a:bodyPr/>
                    <a:lstStyle/>
                    <a:p>
                      <a:pPr algn="ctr"/>
                      <a:r>
                        <a:rPr lang="en-US" sz="1800">
                          <a:latin typeface="Segoe UI" panose="020B0502040204020203" pitchFamily="34" charset="0"/>
                          <a:cs typeface="Segoe UI" panose="020B0502040204020203" pitchFamily="34" charset="0"/>
                        </a:rPr>
                        <a:t>President</a:t>
                      </a:r>
                      <a:r>
                        <a:rPr lang="en-US" sz="1800" baseline="0">
                          <a:latin typeface="Segoe UI" panose="020B0502040204020203" pitchFamily="34" charset="0"/>
                          <a:cs typeface="Segoe UI" panose="020B0502040204020203" pitchFamily="34" charset="0"/>
                        </a:rPr>
                        <a:t> Jane Jones</a:t>
                      </a:r>
                      <a:endParaRPr lang="en-US" sz="1800">
                        <a:latin typeface="Segoe UI" panose="020B05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Good</a:t>
                      </a:r>
                    </a:p>
                  </a:txBody>
                  <a:tcPr anchor="ctr"/>
                </a:tc>
                <a:tc>
                  <a:txBody>
                    <a:bodyPr/>
                    <a:lstStyle/>
                    <a:p>
                      <a:pPr algn="ctr"/>
                      <a:r>
                        <a:rPr lang="en-US" sz="1800">
                          <a:latin typeface="Segoe UI" panose="020B0502040204020203" pitchFamily="34" charset="0"/>
                          <a:cs typeface="Segoe UI" panose="020B0502040204020203" pitchFamily="34" charset="0"/>
                        </a:rPr>
                        <a:t>Parent of member</a:t>
                      </a:r>
                    </a:p>
                  </a:txBody>
                  <a:tcPr anchor="ctr"/>
                </a:tc>
                <a:extLst>
                  <a:ext uri="{0D108BD9-81ED-4DB2-BD59-A6C34878D82A}">
                    <a16:rowId xmlns:a16="http://schemas.microsoft.com/office/drawing/2014/main" val="2974902196"/>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B</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2023</a:t>
                      </a:r>
                    </a:p>
                  </a:txBody>
                  <a:tcPr anchor="ctr"/>
                </a:tc>
                <a:tc>
                  <a:txBody>
                    <a:bodyPr/>
                    <a:lstStyle/>
                    <a:p>
                      <a:pPr algn="ctr"/>
                      <a:r>
                        <a:rPr lang="en-US" sz="1800">
                          <a:latin typeface="Segoe UI" panose="020B0502040204020203" pitchFamily="34" charset="0"/>
                          <a:cs typeface="Segoe UI" panose="020B0502040204020203" pitchFamily="34" charset="0"/>
                        </a:rPr>
                        <a:t>Vice-President</a:t>
                      </a:r>
                      <a:r>
                        <a:rPr lang="en-US" sz="1800" baseline="0">
                          <a:latin typeface="Segoe UI" panose="020B0502040204020203" pitchFamily="34" charset="0"/>
                          <a:cs typeface="Segoe UI" panose="020B0502040204020203" pitchFamily="34" charset="0"/>
                        </a:rPr>
                        <a:t> Billy James</a:t>
                      </a:r>
                      <a:endParaRPr lang="en-US" sz="1800">
                        <a:latin typeface="Segoe UI" panose="020B05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Neutral</a:t>
                      </a:r>
                    </a:p>
                  </a:txBody>
                  <a:tcPr anchor="ctr"/>
                </a:tc>
                <a:tc>
                  <a:txBody>
                    <a:bodyPr/>
                    <a:lstStyle/>
                    <a:p>
                      <a:pPr algn="ctr"/>
                      <a:r>
                        <a:rPr lang="en-US" sz="1800">
                          <a:latin typeface="Segoe UI" panose="020B0502040204020203" pitchFamily="34" charset="0"/>
                          <a:cs typeface="Segoe UI" panose="020B0502040204020203" pitchFamily="34" charset="0"/>
                        </a:rPr>
                        <a:t>Basketball</a:t>
                      </a:r>
                      <a:r>
                        <a:rPr lang="en-US" sz="1800" baseline="0">
                          <a:latin typeface="Segoe UI" panose="020B0502040204020203" pitchFamily="34" charset="0"/>
                          <a:cs typeface="Segoe UI" panose="020B0502040204020203" pitchFamily="34" charset="0"/>
                        </a:rPr>
                        <a:t> coach</a:t>
                      </a:r>
                      <a:endParaRPr lang="en-US" sz="180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453852663"/>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C</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2026</a:t>
                      </a:r>
                    </a:p>
                  </a:txBody>
                  <a:tcPr anchor="ctr"/>
                </a:tc>
                <a:tc>
                  <a:txBody>
                    <a:bodyPr/>
                    <a:lstStyle/>
                    <a:p>
                      <a:pPr algn="ctr"/>
                      <a:r>
                        <a:rPr lang="en-US" sz="1800">
                          <a:latin typeface="Segoe UI" panose="020B0502040204020203" pitchFamily="34" charset="0"/>
                          <a:cs typeface="Segoe UI" panose="020B0502040204020203" pitchFamily="34" charset="0"/>
                        </a:rPr>
                        <a:t>Dolores Smith</a:t>
                      </a:r>
                    </a:p>
                  </a:txBody>
                  <a:tcPr anchor="ctr"/>
                </a:tc>
                <a:tc>
                  <a:txBody>
                    <a:bodyPr/>
                    <a:lstStyle/>
                    <a:p>
                      <a:pPr algn="ctr"/>
                      <a:r>
                        <a:rPr lang="en-US" sz="1800">
                          <a:latin typeface="Segoe UI" panose="020B0502040204020203" pitchFamily="34" charset="0"/>
                          <a:cs typeface="Segoe UI" panose="020B0502040204020203" pitchFamily="34" charset="0"/>
                        </a:rPr>
                        <a:t>Neutral </a:t>
                      </a:r>
                    </a:p>
                  </a:txBody>
                  <a:tcPr anchor="ctr"/>
                </a:tc>
                <a:tc>
                  <a:txBody>
                    <a:bodyPr/>
                    <a:lstStyle/>
                    <a:p>
                      <a:pPr algn="ctr"/>
                      <a:endParaRPr lang="en-US" sz="180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1413280789"/>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D</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2024</a:t>
                      </a:r>
                    </a:p>
                  </a:txBody>
                  <a:tcPr anchor="ctr"/>
                </a:tc>
                <a:tc>
                  <a:txBody>
                    <a:bodyPr/>
                    <a:lstStyle/>
                    <a:p>
                      <a:pPr algn="ctr"/>
                      <a:r>
                        <a:rPr lang="en-US" sz="1800">
                          <a:latin typeface="Segoe UI" panose="020B0502040204020203" pitchFamily="34" charset="0"/>
                          <a:cs typeface="Segoe UI" panose="020B0502040204020203" pitchFamily="34" charset="0"/>
                        </a:rPr>
                        <a:t>Randy Jerk</a:t>
                      </a:r>
                    </a:p>
                  </a:txBody>
                  <a:tcPr anchor="ctr"/>
                </a:tc>
                <a:tc>
                  <a:txBody>
                    <a:bodyPr/>
                    <a:lstStyle/>
                    <a:p>
                      <a:pPr algn="ctr"/>
                      <a:r>
                        <a:rPr lang="en-US" sz="1800">
                          <a:latin typeface="Segoe UI" panose="020B0502040204020203" pitchFamily="34" charset="0"/>
                          <a:cs typeface="Segoe UI" panose="020B0502040204020203" pitchFamily="34" charset="0"/>
                        </a:rPr>
                        <a:t>Bad</a:t>
                      </a:r>
                    </a:p>
                  </a:txBody>
                  <a:tcPr anchor="ctr"/>
                </a:tc>
                <a:tc>
                  <a:txBody>
                    <a:bodyPr/>
                    <a:lstStyle/>
                    <a:p>
                      <a:pPr algn="ctr"/>
                      <a:endParaRPr lang="en-US" sz="180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2658926054"/>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E</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2023</a:t>
                      </a:r>
                    </a:p>
                  </a:txBody>
                  <a:tcPr anchor="ctr"/>
                </a:tc>
                <a:tc>
                  <a:txBody>
                    <a:bodyPr/>
                    <a:lstStyle/>
                    <a:p>
                      <a:pPr algn="ctr"/>
                      <a:r>
                        <a:rPr lang="en-US" sz="1800">
                          <a:latin typeface="Segoe UI" panose="020B0502040204020203" pitchFamily="34" charset="0"/>
                          <a:cs typeface="Segoe UI" panose="020B0502040204020203" pitchFamily="34" charset="0"/>
                        </a:rPr>
                        <a:t>Gladys Grumps</a:t>
                      </a:r>
                    </a:p>
                  </a:txBody>
                  <a:tcPr anchor="ctr"/>
                </a:tc>
                <a:tc>
                  <a:txBody>
                    <a:bodyPr/>
                    <a:lstStyle/>
                    <a:p>
                      <a:pPr algn="ctr"/>
                      <a:r>
                        <a:rPr lang="en-US" sz="1800">
                          <a:latin typeface="Segoe UI" panose="020B0502040204020203" pitchFamily="34" charset="0"/>
                          <a:cs typeface="Segoe UI" panose="020B0502040204020203" pitchFamily="34" charset="0"/>
                        </a:rPr>
                        <a:t>Bad</a:t>
                      </a:r>
                    </a:p>
                  </a:txBody>
                  <a:tcPr anchor="ctr"/>
                </a:tc>
                <a:tc>
                  <a:txBody>
                    <a:bodyPr/>
                    <a:lstStyle/>
                    <a:p>
                      <a:pPr algn="ctr"/>
                      <a:r>
                        <a:rPr lang="en-US" sz="1800">
                          <a:latin typeface="Segoe UI" panose="020B0502040204020203" pitchFamily="34" charset="0"/>
                          <a:cs typeface="Segoe UI" panose="020B0502040204020203" pitchFamily="34" charset="0"/>
                        </a:rPr>
                        <a:t>Repeatedly dismissive of concerns</a:t>
                      </a:r>
                    </a:p>
                  </a:txBody>
                  <a:tcPr anchor="ctr"/>
                </a:tc>
                <a:extLst>
                  <a:ext uri="{0D108BD9-81ED-4DB2-BD59-A6C34878D82A}">
                    <a16:rowId xmlns:a16="http://schemas.microsoft.com/office/drawing/2014/main" val="1903575794"/>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F</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2023</a:t>
                      </a:r>
                    </a:p>
                  </a:txBody>
                  <a:tcPr anchor="ctr"/>
                </a:tc>
                <a:tc>
                  <a:txBody>
                    <a:bodyPr/>
                    <a:lstStyle/>
                    <a:p>
                      <a:pPr algn="ctr"/>
                      <a:r>
                        <a:rPr lang="en-US" sz="1800">
                          <a:latin typeface="Segoe UI" panose="020B0502040204020203" pitchFamily="34" charset="0"/>
                          <a:cs typeface="Segoe UI" panose="020B0502040204020203" pitchFamily="34" charset="0"/>
                        </a:rPr>
                        <a:t>Jean Garcia</a:t>
                      </a:r>
                    </a:p>
                  </a:txBody>
                  <a:tcPr anchor="ctr"/>
                </a:tc>
                <a:tc>
                  <a:txBody>
                    <a:bodyPr/>
                    <a:lstStyle/>
                    <a:p>
                      <a:pPr algn="ctr"/>
                      <a:r>
                        <a:rPr lang="en-US" sz="1800">
                          <a:latin typeface="Segoe UI" panose="020B0502040204020203" pitchFamily="34" charset="0"/>
                          <a:cs typeface="Segoe UI" panose="020B0502040204020203" pitchFamily="34" charset="0"/>
                        </a:rPr>
                        <a:t>Good</a:t>
                      </a:r>
                    </a:p>
                  </a:txBody>
                  <a:tcPr anchor="ctr"/>
                </a:tc>
                <a:tc>
                  <a:txBody>
                    <a:bodyPr/>
                    <a:lstStyle/>
                    <a:p>
                      <a:pPr algn="ctr"/>
                      <a:endParaRPr lang="en-US" sz="180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4178024417"/>
                  </a:ext>
                </a:extLst>
              </a:tr>
              <a:tr h="429041">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rPr>
                        <a:t>Seat</a:t>
                      </a:r>
                      <a:r>
                        <a:rPr lang="en-US" sz="1800" baseline="0">
                          <a:solidFill>
                            <a:srgbClr val="002EA8"/>
                          </a:solidFill>
                          <a:latin typeface="Segoe UI" panose="020B0502040204020203" pitchFamily="34" charset="0"/>
                          <a:ea typeface="Segoe UI Black" panose="020B0A02040204020203" pitchFamily="34" charset="0"/>
                          <a:cs typeface="Segoe UI" panose="020B0502040204020203" pitchFamily="34" charset="0"/>
                        </a:rPr>
                        <a:t> G</a:t>
                      </a:r>
                      <a:endParaRPr lang="en-US" sz="1800">
                        <a:solidFill>
                          <a:srgbClr val="002EA8"/>
                        </a:solidFill>
                        <a:latin typeface="Segoe UI" panose="020B0502040204020203" pitchFamily="34" charset="0"/>
                        <a:ea typeface="Segoe UI Black" panose="020B0A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2024</a:t>
                      </a:r>
                    </a:p>
                  </a:txBody>
                  <a:tcPr anchor="ctr"/>
                </a:tc>
                <a:tc>
                  <a:txBody>
                    <a:bodyPr/>
                    <a:lstStyle/>
                    <a:p>
                      <a:pPr algn="ctr"/>
                      <a:r>
                        <a:rPr lang="en-US" sz="1800">
                          <a:latin typeface="Segoe UI" panose="020B0502040204020203" pitchFamily="34" charset="0"/>
                          <a:cs typeface="Segoe UI" panose="020B0502040204020203" pitchFamily="34" charset="0"/>
                        </a:rPr>
                        <a:t>Frida</a:t>
                      </a:r>
                      <a:r>
                        <a:rPr lang="en-US" sz="1800" baseline="0">
                          <a:latin typeface="Segoe UI" panose="020B0502040204020203" pitchFamily="34" charset="0"/>
                          <a:cs typeface="Segoe UI" panose="020B0502040204020203" pitchFamily="34" charset="0"/>
                        </a:rPr>
                        <a:t> Lemon</a:t>
                      </a:r>
                      <a:endParaRPr lang="en-US" sz="1800">
                        <a:latin typeface="Segoe UI" panose="020B0502040204020203" pitchFamily="34" charset="0"/>
                        <a:cs typeface="Segoe UI" panose="020B0502040204020203" pitchFamily="34" charset="0"/>
                      </a:endParaRPr>
                    </a:p>
                  </a:txBody>
                  <a:tcPr anchor="ctr"/>
                </a:tc>
                <a:tc>
                  <a:txBody>
                    <a:bodyPr/>
                    <a:lstStyle/>
                    <a:p>
                      <a:pPr algn="ctr"/>
                      <a:r>
                        <a:rPr lang="en-US" sz="1800">
                          <a:latin typeface="Segoe UI" panose="020B0502040204020203" pitchFamily="34" charset="0"/>
                          <a:cs typeface="Segoe UI" panose="020B0502040204020203" pitchFamily="34" charset="0"/>
                        </a:rPr>
                        <a:t>Neutral</a:t>
                      </a:r>
                    </a:p>
                  </a:txBody>
                  <a:tcPr anchor="ctr"/>
                </a:tc>
                <a:tc>
                  <a:txBody>
                    <a:bodyPr/>
                    <a:lstStyle/>
                    <a:p>
                      <a:pPr algn="ctr"/>
                      <a:endParaRPr lang="en-US" sz="1800">
                        <a:latin typeface="Segoe UI" panose="020B0502040204020203" pitchFamily="34" charset="0"/>
                        <a:cs typeface="Segoe UI" panose="020B0502040204020203" pitchFamily="34" charset="0"/>
                      </a:endParaRPr>
                    </a:p>
                  </a:txBody>
                  <a:tcPr anchor="ctr"/>
                </a:tc>
                <a:extLst>
                  <a:ext uri="{0D108BD9-81ED-4DB2-BD59-A6C34878D82A}">
                    <a16:rowId xmlns:a16="http://schemas.microsoft.com/office/drawing/2014/main" val="3126263253"/>
                  </a:ext>
                </a:extLst>
              </a:tr>
            </a:tbl>
          </a:graphicData>
        </a:graphic>
      </p:graphicFrame>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28489038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53009" y="-38501"/>
            <a:ext cx="12245009"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000">
                <a:solidFill>
                  <a:schemeClr val="bg1"/>
                </a:solidFill>
                <a:latin typeface="Segoe UI Black"/>
                <a:ea typeface="Segoe UI Black"/>
              </a:rPr>
              <a:t>  MAPPING: YOUR LOCAL- p.7-8</a:t>
            </a:r>
            <a:endParaRPr lang="en-US" sz="4000">
              <a:solidFill>
                <a:schemeClr val="bg1"/>
              </a:solidFill>
              <a:latin typeface="Segoe UI Black" panose="020B0A02040204020203" pitchFamily="34" charset="0"/>
              <a:ea typeface="Segoe UI Black" panose="020B0A02040204020203" pitchFamily="34" charset="0"/>
            </a:endParaRP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317788" y="1102689"/>
            <a:ext cx="8285885" cy="5412251"/>
          </a:xfrm>
          <a:prstGeom prst="rect">
            <a:avLst/>
          </a:prstGeom>
          <a:noFill/>
        </p:spPr>
        <p:txBody>
          <a:bodyPr wrap="square" lIns="91440" tIns="45720" rIns="91440" bIns="45720" rtlCol="0" anchor="t">
            <a:spAutoFit/>
          </a:bodyPr>
          <a:lstStyle/>
          <a:p>
            <a:pPr marL="457200" indent="-457200">
              <a:lnSpc>
                <a:spcPts val="3800"/>
              </a:lnSpc>
              <a:buFont typeface="Arial"/>
              <a:buChar char="•"/>
            </a:pPr>
            <a:r>
              <a:rPr lang="en-US" sz="2800">
                <a:solidFill>
                  <a:srgbClr val="182EA0"/>
                </a:solidFill>
                <a:latin typeface="Segoe UI Semibold"/>
                <a:cs typeface="Segoe UI Semibold"/>
              </a:rPr>
              <a:t>Organization Capacity</a:t>
            </a:r>
          </a:p>
          <a:p>
            <a:pPr marL="914400" lvl="1" indent="-457200">
              <a:lnSpc>
                <a:spcPts val="3800"/>
              </a:lnSpc>
              <a:buFont typeface="Courier New" panose="02070309020205020404" pitchFamily="49" charset="0"/>
              <a:buChar char="o"/>
            </a:pPr>
            <a:r>
              <a:rPr lang="en-US" sz="2800">
                <a:solidFill>
                  <a:srgbClr val="182EA0"/>
                </a:solidFill>
                <a:latin typeface="Segoe UI Semibold"/>
                <a:cs typeface="Segoe UI Semibold"/>
              </a:rPr>
              <a:t>Volunteer</a:t>
            </a:r>
          </a:p>
          <a:p>
            <a:pPr marL="914400" lvl="1" indent="-457200">
              <a:lnSpc>
                <a:spcPts val="3800"/>
              </a:lnSpc>
              <a:buFont typeface="Courier New" panose="02070309020205020404" pitchFamily="49" charset="0"/>
              <a:buChar char="o"/>
            </a:pPr>
            <a:r>
              <a:rPr lang="en-US" sz="2800">
                <a:solidFill>
                  <a:srgbClr val="182EA0"/>
                </a:solidFill>
                <a:latin typeface="Segoe UI Semibold"/>
                <a:cs typeface="Segoe UI Semibold"/>
              </a:rPr>
              <a:t>PAC</a:t>
            </a:r>
          </a:p>
          <a:p>
            <a:pPr marL="914400" lvl="1" indent="-457200">
              <a:lnSpc>
                <a:spcPts val="3800"/>
              </a:lnSpc>
              <a:buFont typeface="Courier New" panose="02070309020205020404" pitchFamily="49" charset="0"/>
              <a:buChar char="o"/>
            </a:pPr>
            <a:r>
              <a:rPr lang="en-US" sz="2800">
                <a:solidFill>
                  <a:srgbClr val="182EA0"/>
                </a:solidFill>
                <a:latin typeface="Segoe UI Semibold"/>
                <a:cs typeface="Segoe UI Semibold"/>
              </a:rPr>
              <a:t>Contact Information</a:t>
            </a:r>
          </a:p>
          <a:p>
            <a:pPr marL="457200" indent="-457200">
              <a:lnSpc>
                <a:spcPts val="3800"/>
              </a:lnSpc>
              <a:buFont typeface="Arial"/>
              <a:buChar char="•"/>
            </a:pPr>
            <a:r>
              <a:rPr lang="en-US" sz="2800">
                <a:solidFill>
                  <a:srgbClr val="182EA0"/>
                </a:solidFill>
                <a:latin typeface="Segoe UI Semibold"/>
                <a:cs typeface="Segoe UI Semibold"/>
              </a:rPr>
              <a:t>Communication Tools</a:t>
            </a:r>
          </a:p>
          <a:p>
            <a:pPr marL="457200" indent="-457200">
              <a:lnSpc>
                <a:spcPts val="3800"/>
              </a:lnSpc>
              <a:buFont typeface="Arial"/>
              <a:buChar char="•"/>
            </a:pPr>
            <a:r>
              <a:rPr lang="en-US" sz="2800">
                <a:solidFill>
                  <a:srgbClr val="182EA0"/>
                </a:solidFill>
                <a:latin typeface="Segoe UI Semibold"/>
                <a:cs typeface="Segoe UI Semibold"/>
              </a:rPr>
              <a:t>Leadership </a:t>
            </a:r>
          </a:p>
          <a:p>
            <a:pPr marL="914400" lvl="1" indent="-457200">
              <a:lnSpc>
                <a:spcPts val="3800"/>
              </a:lnSpc>
              <a:buFont typeface="Courier New" panose="02070309020205020404" pitchFamily="49" charset="0"/>
              <a:buChar char="o"/>
            </a:pPr>
            <a:r>
              <a:rPr lang="en-US" sz="2800">
                <a:solidFill>
                  <a:srgbClr val="182EA0"/>
                </a:solidFill>
                <a:latin typeface="Segoe UI Semibold"/>
                <a:cs typeface="Segoe UI Semibold"/>
              </a:rPr>
              <a:t>Investment </a:t>
            </a:r>
          </a:p>
          <a:p>
            <a:pPr marL="914400" lvl="1" indent="-457200">
              <a:lnSpc>
                <a:spcPts val="3800"/>
              </a:lnSpc>
              <a:buFont typeface="Courier New" panose="02070309020205020404" pitchFamily="49" charset="0"/>
              <a:buChar char="o"/>
            </a:pPr>
            <a:r>
              <a:rPr lang="en-US" sz="2800">
                <a:solidFill>
                  <a:srgbClr val="182EA0"/>
                </a:solidFill>
                <a:latin typeface="Segoe UI Semibold"/>
                <a:cs typeface="Segoe UI Semibold"/>
              </a:rPr>
              <a:t>Your Team </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Constitution &amp; Bylaws</a:t>
            </a:r>
          </a:p>
          <a:p>
            <a:pPr marL="914400" lvl="1" indent="-457200">
              <a:lnSpc>
                <a:spcPts val="3800"/>
              </a:lnSpc>
              <a:buFont typeface="Courier New" panose="02070309020205020404" pitchFamily="49" charset="0"/>
              <a:buChar char="o"/>
            </a:pPr>
            <a:r>
              <a:rPr lang="en-US" sz="2800">
                <a:solidFill>
                  <a:srgbClr val="182EA0"/>
                </a:solidFill>
                <a:latin typeface="Segoe UI Semibold"/>
                <a:cs typeface="Segoe UI Semibold"/>
              </a:rPr>
              <a:t>Recommendation Process</a:t>
            </a:r>
          </a:p>
          <a:p>
            <a:pPr marL="914400" lvl="1" indent="-457200">
              <a:lnSpc>
                <a:spcPts val="3800"/>
              </a:lnSpc>
              <a:buFont typeface="Courier New" panose="02070309020205020404" pitchFamily="49" charset="0"/>
              <a:buChar char="o"/>
            </a:pPr>
            <a:r>
              <a:rPr lang="en-US" sz="2800">
                <a:solidFill>
                  <a:srgbClr val="182EA0"/>
                </a:solidFill>
                <a:latin typeface="Segoe UI Semibold"/>
                <a:cs typeface="Segoe UI Semibold"/>
              </a:rPr>
              <a:t>Campaign Spending </a:t>
            </a:r>
          </a:p>
        </p:txBody>
      </p:sp>
      <p:pic>
        <p:nvPicPr>
          <p:cNvPr id="1026" name="Picture 2" descr="Is That A Spreadsheet Annie Murphy GIF - Is That A Spreadsheet Annie Murphy Alexis Rose GIF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400483" y="1851601"/>
            <a:ext cx="5306608" cy="298363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4283842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46383" y="-38501"/>
            <a:ext cx="12238383"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MAPPING: YOUR LOCAL</a:t>
            </a: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7" name="TextBox 6">
            <a:extLst>
              <a:ext uri="{FF2B5EF4-FFF2-40B4-BE49-F238E27FC236}">
                <a16:creationId xmlns:a16="http://schemas.microsoft.com/office/drawing/2014/main" id="{4884FC4A-0A54-4FED-9CA5-6FC8F406CA60}"/>
              </a:ext>
            </a:extLst>
          </p:cNvPr>
          <p:cNvSpPr txBox="1"/>
          <p:nvPr/>
        </p:nvSpPr>
        <p:spPr>
          <a:xfrm>
            <a:off x="359230" y="1128112"/>
            <a:ext cx="11645733" cy="6370975"/>
          </a:xfrm>
          <a:prstGeom prst="rect">
            <a:avLst/>
          </a:prstGeom>
          <a:noFill/>
        </p:spPr>
        <p:txBody>
          <a:bodyPr wrap="square" lIns="91440" tIns="45720" rIns="91440" bIns="45720" numCol="2" spcCol="274320" rtlCol="0" anchor="t">
            <a:spAutoFit/>
          </a:bodyPr>
          <a:lstStyle/>
          <a:p>
            <a:r>
              <a:rPr lang="en-US" sz="2400" b="1">
                <a:solidFill>
                  <a:srgbClr val="182EA0"/>
                </a:solidFill>
                <a:latin typeface="Segoe UI"/>
                <a:cs typeface="Segoe UI"/>
              </a:rPr>
              <a:t>Rules: different rules govern elections &amp; union engagement in elections work</a:t>
            </a:r>
          </a:p>
          <a:p>
            <a:endParaRPr lang="en-US" sz="2400">
              <a:solidFill>
                <a:srgbClr val="182EA0"/>
              </a:solidFill>
              <a:latin typeface="Segoe UI" panose="020B0502040204020203" pitchFamily="34" charset="0"/>
              <a:cs typeface="Segoe UI" panose="020B0502040204020203" pitchFamily="34" charset="0"/>
            </a:endParaRPr>
          </a:p>
          <a:p>
            <a:r>
              <a:rPr lang="en-US" sz="2400">
                <a:solidFill>
                  <a:srgbClr val="182EA0"/>
                </a:solidFill>
                <a:latin typeface="Segoe UI"/>
                <a:cs typeface="Segoe UI"/>
              </a:rPr>
              <a:t>Association rules, examples</a:t>
            </a:r>
          </a:p>
          <a:p>
            <a:pPr marL="285750" indent="-285750">
              <a:buFont typeface="Arial" panose="020B0604020202020204" pitchFamily="34" charset="0"/>
              <a:buChar char="•"/>
            </a:pPr>
            <a:r>
              <a:rPr lang="en-US" sz="2400">
                <a:solidFill>
                  <a:srgbClr val="182EA0"/>
                </a:solidFill>
                <a:latin typeface="Segoe UI"/>
                <a:cs typeface="Segoe UI"/>
              </a:rPr>
              <a:t>Endorsement Process</a:t>
            </a:r>
          </a:p>
          <a:p>
            <a:pPr marL="285750" indent="-285750">
              <a:buFont typeface="Arial" panose="020B0604020202020204" pitchFamily="34" charset="0"/>
              <a:buChar char="•"/>
            </a:pPr>
            <a:r>
              <a:rPr lang="en-US" sz="2400">
                <a:solidFill>
                  <a:srgbClr val="182EA0"/>
                </a:solidFill>
                <a:latin typeface="Segoe UI"/>
                <a:cs typeface="Segoe UI"/>
              </a:rPr>
              <a:t>Approval of Money &amp; Contributions</a:t>
            </a:r>
          </a:p>
          <a:p>
            <a:endParaRPr lang="en-US" sz="2400">
              <a:solidFill>
                <a:srgbClr val="182EA0"/>
              </a:solidFill>
              <a:latin typeface="Segoe UI" panose="020B0502040204020203" pitchFamily="34" charset="0"/>
              <a:cs typeface="Segoe UI" panose="020B0502040204020203" pitchFamily="34" charset="0"/>
            </a:endParaRPr>
          </a:p>
          <a:p>
            <a:r>
              <a:rPr lang="en-US" sz="2400">
                <a:solidFill>
                  <a:srgbClr val="182EA0"/>
                </a:solidFill>
                <a:latin typeface="Segoe UI"/>
                <a:cs typeface="Segoe UI"/>
              </a:rPr>
              <a:t>Elections Rules, examples:</a:t>
            </a:r>
          </a:p>
          <a:p>
            <a:pPr marL="285750" indent="-285750">
              <a:buFont typeface="Arial" panose="020B0604020202020204" pitchFamily="34" charset="0"/>
              <a:buChar char="•"/>
            </a:pPr>
            <a:r>
              <a:rPr lang="en-US" sz="2400">
                <a:solidFill>
                  <a:srgbClr val="182EA0"/>
                </a:solidFill>
                <a:latin typeface="Segoe UI"/>
                <a:cs typeface="Segoe UI"/>
              </a:rPr>
              <a:t>Candidates</a:t>
            </a:r>
          </a:p>
          <a:p>
            <a:pPr marL="285750" indent="-285750">
              <a:buFont typeface="Arial" panose="020B0604020202020204" pitchFamily="34" charset="0"/>
              <a:buChar char="•"/>
            </a:pPr>
            <a:r>
              <a:rPr lang="en-US" sz="2400">
                <a:solidFill>
                  <a:srgbClr val="182EA0"/>
                </a:solidFill>
                <a:latin typeface="Segoe UI"/>
                <a:cs typeface="Segoe UI"/>
              </a:rPr>
              <a:t>Political contributions</a:t>
            </a:r>
          </a:p>
          <a:p>
            <a:pPr marL="285750" indent="-285750">
              <a:buFont typeface="Arial" panose="020B0604020202020204" pitchFamily="34" charset="0"/>
              <a:buChar char="•"/>
            </a:pPr>
            <a:r>
              <a:rPr lang="en-US" sz="2400">
                <a:solidFill>
                  <a:srgbClr val="182EA0"/>
                </a:solidFill>
                <a:latin typeface="Segoe UI"/>
                <a:cs typeface="Segoe UI"/>
              </a:rPr>
              <a:t>Election Activities</a:t>
            </a:r>
          </a:p>
          <a:p>
            <a:pPr marL="285750" indent="-285750">
              <a:buFont typeface="Arial" panose="020B0604020202020204" pitchFamily="34" charset="0"/>
              <a:buChar char="•"/>
            </a:pPr>
            <a:r>
              <a:rPr lang="en-US" sz="2400">
                <a:solidFill>
                  <a:srgbClr val="182EA0"/>
                </a:solidFill>
                <a:latin typeface="Segoe UI"/>
                <a:cs typeface="Segoe UI"/>
              </a:rPr>
              <a:t>Union participation</a:t>
            </a:r>
          </a:p>
          <a:p>
            <a:endParaRPr lang="en-US" sz="2400">
              <a:solidFill>
                <a:srgbClr val="182EA0"/>
              </a:solidFill>
              <a:latin typeface="Segoe UI" panose="020B0502040204020203" pitchFamily="34" charset="0"/>
              <a:cs typeface="Segoe UI" panose="020B0502040204020203" pitchFamily="34" charset="0"/>
            </a:endParaRPr>
          </a:p>
          <a:p>
            <a:endParaRPr lang="en-US" sz="2400">
              <a:solidFill>
                <a:srgbClr val="182EA0"/>
              </a:solidFill>
              <a:latin typeface="Segoe UI" panose="020B0502040204020203" pitchFamily="34" charset="0"/>
              <a:cs typeface="Segoe UI" panose="020B0502040204020203" pitchFamily="34" charset="0"/>
            </a:endParaRPr>
          </a:p>
          <a:p>
            <a:endParaRPr lang="en-US" sz="2400">
              <a:solidFill>
                <a:srgbClr val="182EA0"/>
              </a:solidFill>
              <a:latin typeface="Segoe UI" panose="020B0502040204020203" pitchFamily="34" charset="0"/>
              <a:cs typeface="Segoe UI" panose="020B0502040204020203" pitchFamily="34" charset="0"/>
            </a:endParaRPr>
          </a:p>
          <a:p>
            <a:endParaRPr lang="en-US" sz="2400">
              <a:solidFill>
                <a:srgbClr val="182EA0"/>
              </a:solidFill>
              <a:latin typeface="Segoe UI" panose="020B0502040204020203" pitchFamily="34" charset="0"/>
              <a:cs typeface="Segoe UI" panose="020B0502040204020203" pitchFamily="34" charset="0"/>
            </a:endParaRPr>
          </a:p>
          <a:p>
            <a:endParaRPr lang="en-US" sz="2400">
              <a:solidFill>
                <a:srgbClr val="182EA0"/>
              </a:solidFill>
              <a:latin typeface="Segoe UI" panose="020B0502040204020203" pitchFamily="34" charset="0"/>
              <a:cs typeface="Segoe UI" panose="020B0502040204020203" pitchFamily="34" charset="0"/>
            </a:endParaRPr>
          </a:p>
          <a:p>
            <a:r>
              <a:rPr lang="en-US" sz="2400" b="1">
                <a:solidFill>
                  <a:srgbClr val="182EA0"/>
                </a:solidFill>
                <a:latin typeface="Segoe UI"/>
                <a:cs typeface="Segoe UI"/>
              </a:rPr>
              <a:t>Money: sources and how can use; Early money is critical for your candidates</a:t>
            </a:r>
          </a:p>
          <a:p>
            <a:endParaRPr lang="en-US" sz="2400">
              <a:solidFill>
                <a:srgbClr val="182EA0"/>
              </a:solidFill>
              <a:latin typeface="Segoe UI" panose="020B0502040204020203" pitchFamily="34" charset="0"/>
              <a:cs typeface="Segoe UI" panose="020B0502040204020203" pitchFamily="34" charset="0"/>
            </a:endParaRPr>
          </a:p>
          <a:p>
            <a:r>
              <a:rPr lang="en-US" sz="2400">
                <a:solidFill>
                  <a:srgbClr val="182EA0"/>
                </a:solidFill>
                <a:latin typeface="Segoe UI"/>
                <a:cs typeface="Segoe UI"/>
              </a:rPr>
              <a:t>Local Dues/General Fund Dollars </a:t>
            </a:r>
          </a:p>
          <a:p>
            <a:r>
              <a:rPr lang="en-US" sz="2400">
                <a:solidFill>
                  <a:srgbClr val="182EA0"/>
                </a:solidFill>
                <a:latin typeface="Segoe UI"/>
                <a:cs typeface="Segoe UI"/>
              </a:rPr>
              <a:t>can be used for educating, communicating with &amp; supporting your members</a:t>
            </a:r>
          </a:p>
          <a:p>
            <a:endParaRPr lang="en-US" sz="2400">
              <a:solidFill>
                <a:srgbClr val="182EA0"/>
              </a:solidFill>
              <a:latin typeface="Segoe UI" panose="020B0502040204020203" pitchFamily="34" charset="0"/>
              <a:cs typeface="Segoe UI" panose="020B0502040204020203" pitchFamily="34" charset="0"/>
            </a:endParaRPr>
          </a:p>
          <a:p>
            <a:r>
              <a:rPr lang="en-US" sz="2400">
                <a:solidFill>
                  <a:srgbClr val="182EA0"/>
                </a:solidFill>
                <a:latin typeface="Segoe UI"/>
                <a:cs typeface="Segoe UI"/>
              </a:rPr>
              <a:t>Political Dollars/PAC funding </a:t>
            </a:r>
            <a:endParaRPr lang="en-US" sz="2400">
              <a:solidFill>
                <a:srgbClr val="182EA0"/>
              </a:solidFill>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sz="2400">
                <a:solidFill>
                  <a:srgbClr val="182EA0"/>
                </a:solidFill>
                <a:latin typeface="Segoe UI"/>
                <a:cs typeface="Segoe UI"/>
              </a:rPr>
              <a:t>can be used for direct contributions to a candidate</a:t>
            </a:r>
          </a:p>
          <a:p>
            <a:pPr marL="285750" indent="-285750">
              <a:buFont typeface="Arial" panose="020B0604020202020204" pitchFamily="34" charset="0"/>
              <a:buChar char="•"/>
            </a:pPr>
            <a:r>
              <a:rPr lang="en-US" sz="2400">
                <a:solidFill>
                  <a:srgbClr val="182EA0"/>
                </a:solidFill>
                <a:latin typeface="Segoe UI"/>
                <a:cs typeface="Segoe UI"/>
              </a:rPr>
              <a:t>doing a specific activity on behalf of a candidate or in-kind contributions</a:t>
            </a:r>
            <a:endParaRPr lang="en-US" sz="2000">
              <a:solidFill>
                <a:srgbClr val="182EA0"/>
              </a:solidFill>
              <a:latin typeface="Segoe UI"/>
              <a:cs typeface="Segoe UI"/>
            </a:endParaRPr>
          </a:p>
        </p:txBody>
      </p:sp>
    </p:spTree>
    <p:extLst>
      <p:ext uri="{BB962C8B-B14F-4D97-AF65-F5344CB8AC3E}">
        <p14:creationId xmlns:p14="http://schemas.microsoft.com/office/powerpoint/2010/main" val="1457985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66261" y="-38501"/>
            <a:ext cx="12258261"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MAPPING: YOUR MEMBERS</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 name="Picture 1"/>
          <p:cNvPicPr>
            <a:picLocks noChangeAspect="1"/>
          </p:cNvPicPr>
          <p:nvPr/>
        </p:nvPicPr>
        <p:blipFill>
          <a:blip r:embed="rId3"/>
          <a:stretch>
            <a:fillRect/>
          </a:stretch>
        </p:blipFill>
        <p:spPr>
          <a:xfrm>
            <a:off x="414960" y="1246021"/>
            <a:ext cx="6913492" cy="5327296"/>
          </a:xfrm>
          <a:prstGeom prst="rect">
            <a:avLst/>
          </a:prstGeom>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t="3285" b="18990"/>
          <a:stretch/>
        </p:blipFill>
        <p:spPr>
          <a:xfrm>
            <a:off x="7580243" y="2670313"/>
            <a:ext cx="4124243" cy="2268144"/>
          </a:xfrm>
          <a:prstGeom prst="rect">
            <a:avLst/>
          </a:prstGeom>
        </p:spPr>
      </p:pic>
    </p:spTree>
    <p:extLst>
      <p:ext uri="{BB962C8B-B14F-4D97-AF65-F5344CB8AC3E}">
        <p14:creationId xmlns:p14="http://schemas.microsoft.com/office/powerpoint/2010/main" val="23984192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a:ea typeface="Segoe UI Black"/>
              </a:rPr>
              <a:t>  EXERCISE– p.7-8, 12-13</a:t>
            </a:r>
            <a:endParaRPr lang="en-US" sz="4000">
              <a:solidFill>
                <a:schemeClr val="bg1"/>
              </a:solidFill>
              <a:latin typeface="Segoe UI Black" panose="020B0A02040204020203" pitchFamily="34" charset="0"/>
              <a:ea typeface="Segoe UI Black" panose="020B0A02040204020203" pitchFamily="34" charset="0"/>
            </a:endParaRP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360858" y="1499111"/>
            <a:ext cx="5549311" cy="2975686"/>
          </a:xfrm>
          <a:prstGeom prst="rect">
            <a:avLst/>
          </a:prstGeom>
          <a:noFill/>
        </p:spPr>
        <p:txBody>
          <a:bodyPr wrap="square" lIns="91440" tIns="45720" rIns="91440" bIns="45720" rtlCol="0" anchor="t">
            <a:spAutoFit/>
          </a:bodyPr>
          <a:lstStyle/>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Fill in as much of  your campaign template mapping section  for</a:t>
            </a:r>
          </a:p>
          <a:p>
            <a:pPr marL="971550" lvl="1" indent="-514350">
              <a:lnSpc>
                <a:spcPts val="3800"/>
              </a:lnSpc>
              <a:buFont typeface="Courier New" panose="02070309020205020404" pitchFamily="49" charset="0"/>
              <a:buChar char="o"/>
            </a:pPr>
            <a:r>
              <a:rPr lang="en-US" sz="2800">
                <a:solidFill>
                  <a:srgbClr val="182EA0"/>
                </a:solidFill>
                <a:latin typeface="Segoe UI Semibold"/>
                <a:cs typeface="Segoe UI Semibold"/>
              </a:rPr>
              <a:t>School Board</a:t>
            </a:r>
          </a:p>
          <a:p>
            <a:pPr marL="971550" lvl="1" indent="-514350">
              <a:lnSpc>
                <a:spcPts val="3800"/>
              </a:lnSpc>
              <a:buFont typeface="Courier New" panose="02070309020205020404" pitchFamily="49" charset="0"/>
              <a:buChar char="o"/>
            </a:pPr>
            <a:r>
              <a:rPr lang="en-US" sz="2800">
                <a:solidFill>
                  <a:srgbClr val="182EA0"/>
                </a:solidFill>
                <a:latin typeface="Segoe UI Semibold"/>
                <a:cs typeface="Segoe UI Semibold"/>
              </a:rPr>
              <a:t>Your Local</a:t>
            </a:r>
          </a:p>
          <a:p>
            <a:pPr marL="971550" lvl="1" indent="-514350">
              <a:lnSpc>
                <a:spcPts val="3800"/>
              </a:lnSpc>
              <a:buFont typeface="Courier New" panose="02070309020205020404" pitchFamily="49" charset="0"/>
              <a:buChar char="o"/>
            </a:pPr>
            <a:r>
              <a:rPr lang="en-US" sz="2800">
                <a:solidFill>
                  <a:srgbClr val="182EA0"/>
                </a:solidFill>
                <a:latin typeface="Segoe UI Semibold"/>
                <a:cs typeface="Segoe UI Semibold"/>
              </a:rPr>
              <a:t>Your Community</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Picture 6"/>
          <p:cNvPicPr>
            <a:picLocks noChangeAspect="1"/>
          </p:cNvPicPr>
          <p:nvPr/>
        </p:nvPicPr>
        <p:blipFill>
          <a:blip r:embed="rId3"/>
          <a:stretch>
            <a:fillRect/>
          </a:stretch>
        </p:blipFill>
        <p:spPr>
          <a:xfrm>
            <a:off x="7974022" y="1407291"/>
            <a:ext cx="3112297" cy="3863678"/>
          </a:xfrm>
          <a:prstGeom prst="rect">
            <a:avLst/>
          </a:prstGeom>
        </p:spPr>
      </p:pic>
    </p:spTree>
    <p:extLst>
      <p:ext uri="{BB962C8B-B14F-4D97-AF65-F5344CB8AC3E}">
        <p14:creationId xmlns:p14="http://schemas.microsoft.com/office/powerpoint/2010/main" val="37220711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6602448" cy="707886"/>
          </a:xfrm>
          <a:prstGeom prst="rect">
            <a:avLst/>
          </a:prstGeom>
          <a:noFill/>
        </p:spPr>
        <p:txBody>
          <a:bodyPr wrap="none" rtlCol="0">
            <a:spAutoFit/>
          </a:bodyPr>
          <a:lstStyle/>
          <a:p>
            <a:r>
              <a:rPr lang="en-US" sz="4000">
                <a:solidFill>
                  <a:srgbClr val="182EA0"/>
                </a:solidFill>
                <a:latin typeface="Arial Black"/>
              </a:rPr>
              <a:t>GOAL SETTING– p. 8-9</a:t>
            </a:r>
            <a:endParaRPr lang="en-US" sz="4000">
              <a:solidFill>
                <a:srgbClr val="182EA0"/>
              </a:solidFill>
              <a:latin typeface="Arial Black" panose="020B0A04020102020204" pitchFamily="34" charset="0"/>
            </a:endParaRPr>
          </a:p>
        </p:txBody>
      </p:sp>
      <p:sp>
        <p:nvSpPr>
          <p:cNvPr id="5" name="TextBox 4"/>
          <p:cNvSpPr txBox="1"/>
          <p:nvPr/>
        </p:nvSpPr>
        <p:spPr>
          <a:xfrm>
            <a:off x="414770" y="1354756"/>
            <a:ext cx="8285885" cy="4708981"/>
          </a:xfrm>
          <a:prstGeom prst="rect">
            <a:avLst/>
          </a:prstGeom>
          <a:noFill/>
        </p:spPr>
        <p:txBody>
          <a:bodyPr wrap="square" lIns="91440" tIns="45720" rIns="91440" bIns="45720" rtlCol="0" anchor="t">
            <a:spAutoFit/>
          </a:bodyPr>
          <a:lstStyle/>
          <a:p>
            <a:pPr>
              <a:lnSpc>
                <a:spcPts val="4000"/>
              </a:lnSpc>
            </a:pPr>
            <a:r>
              <a:rPr lang="en-US" sz="2800">
                <a:solidFill>
                  <a:srgbClr val="182EA0"/>
                </a:solidFill>
                <a:latin typeface="Segoe UI Semibold"/>
                <a:cs typeface="Segoe UI Semibold"/>
              </a:rPr>
              <a:t>Internal Goals</a:t>
            </a:r>
          </a:p>
          <a:p>
            <a:pPr marL="457200" indent="-457200">
              <a:lnSpc>
                <a:spcPts val="4000"/>
              </a:lnSpc>
              <a:buFont typeface="Arial" panose="020B0604020202020204" pitchFamily="34" charset="0"/>
              <a:buChar char="•"/>
            </a:pPr>
            <a:r>
              <a:rPr lang="en-US" sz="2800">
                <a:solidFill>
                  <a:srgbClr val="182EA0"/>
                </a:solidFill>
                <a:latin typeface="Segoe UI Semibold"/>
                <a:cs typeface="Segoe UI Semibold"/>
              </a:rPr>
              <a:t>How will we grow during this election?</a:t>
            </a:r>
          </a:p>
          <a:p>
            <a:pPr marL="971550" lvl="1" indent="-514350">
              <a:lnSpc>
                <a:spcPts val="4000"/>
              </a:lnSpc>
              <a:buFont typeface="Courier New" panose="02070309020205020404" pitchFamily="49" charset="0"/>
              <a:buChar char="o"/>
            </a:pPr>
            <a:r>
              <a:rPr lang="en-US" sz="2800">
                <a:solidFill>
                  <a:srgbClr val="182EA0"/>
                </a:solidFill>
                <a:latin typeface="Segoe UI Semibold"/>
                <a:cs typeface="Segoe UI Semibold"/>
              </a:rPr>
              <a:t>Members voting</a:t>
            </a:r>
          </a:p>
          <a:p>
            <a:pPr marL="971550" lvl="1" indent="-514350">
              <a:lnSpc>
                <a:spcPts val="4000"/>
              </a:lnSpc>
              <a:buFont typeface="Courier New" panose="02070309020205020404" pitchFamily="49" charset="0"/>
              <a:buChar char="o"/>
            </a:pPr>
            <a:r>
              <a:rPr lang="en-US" sz="2800">
                <a:solidFill>
                  <a:srgbClr val="182EA0"/>
                </a:solidFill>
                <a:latin typeface="Segoe UI Semibold"/>
                <a:cs typeface="Segoe UI Semibold"/>
              </a:rPr>
              <a:t>Volunteers active</a:t>
            </a:r>
          </a:p>
          <a:p>
            <a:pPr marL="971550" lvl="1" indent="-514350">
              <a:lnSpc>
                <a:spcPts val="4000"/>
              </a:lnSpc>
              <a:buFont typeface="Courier New" panose="02070309020205020404" pitchFamily="49" charset="0"/>
              <a:buChar char="o"/>
            </a:pPr>
            <a:r>
              <a:rPr lang="en-US" sz="2800">
                <a:solidFill>
                  <a:srgbClr val="182EA0"/>
                </a:solidFill>
                <a:latin typeface="Segoe UI Semibold"/>
                <a:cs typeface="Segoe UI Semibold"/>
              </a:rPr>
              <a:t>PAC participation</a:t>
            </a:r>
          </a:p>
          <a:p>
            <a:pPr>
              <a:lnSpc>
                <a:spcPts val="4000"/>
              </a:lnSpc>
            </a:pPr>
            <a:endParaRPr lang="en-US" sz="2800">
              <a:solidFill>
                <a:srgbClr val="182EA0"/>
              </a:solidFill>
              <a:latin typeface="Segoe UI Semibold"/>
              <a:cs typeface="Segoe UI Semibold"/>
            </a:endParaRPr>
          </a:p>
          <a:p>
            <a:pPr>
              <a:lnSpc>
                <a:spcPts val="4000"/>
              </a:lnSpc>
            </a:pPr>
            <a:r>
              <a:rPr lang="en-US" sz="2800">
                <a:solidFill>
                  <a:srgbClr val="182EA0"/>
                </a:solidFill>
                <a:latin typeface="Segoe UI Semibold"/>
                <a:cs typeface="Segoe UI Semibold"/>
              </a:rPr>
              <a:t>Vote Goal</a:t>
            </a:r>
          </a:p>
          <a:p>
            <a:pPr marL="457200" indent="-457200">
              <a:lnSpc>
                <a:spcPts val="4000"/>
              </a:lnSpc>
              <a:buFont typeface="Arial" panose="020B0604020202020204" pitchFamily="34" charset="0"/>
              <a:buChar char="•"/>
            </a:pPr>
            <a:r>
              <a:rPr lang="en-US" sz="2800">
                <a:solidFill>
                  <a:srgbClr val="182EA0"/>
                </a:solidFill>
                <a:latin typeface="Segoe UI Semibold"/>
                <a:cs typeface="Segoe UI Semibold"/>
              </a:rPr>
              <a:t>How many voters do we need to win? </a:t>
            </a:r>
          </a:p>
          <a:p>
            <a:pPr>
              <a:lnSpc>
                <a:spcPts val="4000"/>
              </a:lnSpc>
            </a:pPr>
            <a:endParaRPr lang="en-US" sz="2800">
              <a:solidFill>
                <a:srgbClr val="182EA0"/>
              </a:solidFill>
              <a:latin typeface="Segoe UI Semibold"/>
              <a:cs typeface="Segoe UI Semibold"/>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Picture 2" descr="reaction goals gif | Wiffl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052487" y="1624401"/>
            <a:ext cx="3505065" cy="3505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52501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8" name="TextBox 7"/>
          <p:cNvSpPr txBox="1"/>
          <p:nvPr/>
        </p:nvSpPr>
        <p:spPr>
          <a:xfrm>
            <a:off x="575309" y="666554"/>
            <a:ext cx="11203630" cy="584775"/>
          </a:xfrm>
          <a:prstGeom prst="rect">
            <a:avLst/>
          </a:prstGeom>
          <a:noFill/>
          <a:ln>
            <a:noFill/>
          </a:ln>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endParaRPr>
          </a:p>
        </p:txBody>
      </p:sp>
      <p:sp>
        <p:nvSpPr>
          <p:cNvPr id="9" name="TextBox 8"/>
          <p:cNvSpPr txBox="1"/>
          <p:nvPr/>
        </p:nvSpPr>
        <p:spPr>
          <a:xfrm>
            <a:off x="309670" y="995080"/>
            <a:ext cx="592822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rPr>
              <a:t>STEP 1: PROJECTED TURNOUT %</a:t>
            </a:r>
          </a:p>
        </p:txBody>
      </p:sp>
      <p:sp>
        <p:nvSpPr>
          <p:cNvPr id="10" name="TextBox 9"/>
          <p:cNvSpPr txBox="1"/>
          <p:nvPr/>
        </p:nvSpPr>
        <p:spPr>
          <a:xfrm>
            <a:off x="309670" y="3133449"/>
            <a:ext cx="6846746"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rPr>
              <a:t>STEP 2: PROJECTED VOTER TURNOUT</a:t>
            </a:r>
          </a:p>
        </p:txBody>
      </p:sp>
      <p:sp>
        <p:nvSpPr>
          <p:cNvPr id="11" name="TextBox 10"/>
          <p:cNvSpPr txBox="1"/>
          <p:nvPr/>
        </p:nvSpPr>
        <p:spPr>
          <a:xfrm>
            <a:off x="282805" y="4158635"/>
            <a:ext cx="3634328"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rPr>
              <a:t>STEP 3: VOTE GOAL</a:t>
            </a:r>
          </a:p>
        </p:txBody>
      </p:sp>
      <p:graphicFrame>
        <p:nvGraphicFramePr>
          <p:cNvPr id="12" name="Table 11"/>
          <p:cNvGraphicFramePr>
            <a:graphicFrameLocks noGrp="1"/>
          </p:cNvGraphicFramePr>
          <p:nvPr>
            <p:extLst>
              <p:ext uri="{D42A27DB-BD31-4B8C-83A1-F6EECF244321}">
                <p14:modId xmlns:p14="http://schemas.microsoft.com/office/powerpoint/2010/main" val="2538453692"/>
              </p:ext>
            </p:extLst>
          </p:nvPr>
        </p:nvGraphicFramePr>
        <p:xfrm>
          <a:off x="403218" y="1561612"/>
          <a:ext cx="8117406" cy="1483360"/>
        </p:xfrm>
        <a:graphic>
          <a:graphicData uri="http://schemas.openxmlformats.org/drawingml/2006/table">
            <a:tbl>
              <a:tblPr firstRow="1" bandRow="1">
                <a:tableStyleId>{5C22544A-7EE6-4342-B048-85BDC9FD1C3A}</a:tableStyleId>
              </a:tblPr>
              <a:tblGrid>
                <a:gridCol w="1136849">
                  <a:extLst>
                    <a:ext uri="{9D8B030D-6E8A-4147-A177-3AD203B41FA5}">
                      <a16:colId xmlns:a16="http://schemas.microsoft.com/office/drawing/2014/main" val="1185199837"/>
                    </a:ext>
                  </a:extLst>
                </a:gridCol>
                <a:gridCol w="1506840">
                  <a:extLst>
                    <a:ext uri="{9D8B030D-6E8A-4147-A177-3AD203B41FA5}">
                      <a16:colId xmlns:a16="http://schemas.microsoft.com/office/drawing/2014/main" val="1464992326"/>
                    </a:ext>
                  </a:extLst>
                </a:gridCol>
                <a:gridCol w="2119609">
                  <a:extLst>
                    <a:ext uri="{9D8B030D-6E8A-4147-A177-3AD203B41FA5}">
                      <a16:colId xmlns:a16="http://schemas.microsoft.com/office/drawing/2014/main" val="766631131"/>
                    </a:ext>
                  </a:extLst>
                </a:gridCol>
                <a:gridCol w="3354108">
                  <a:extLst>
                    <a:ext uri="{9D8B030D-6E8A-4147-A177-3AD203B41FA5}">
                      <a16:colId xmlns:a16="http://schemas.microsoft.com/office/drawing/2014/main" val="411713744"/>
                    </a:ext>
                  </a:extLst>
                </a:gridCol>
              </a:tblGrid>
              <a:tr h="370840">
                <a:tc>
                  <a:txBody>
                    <a:bodyPr/>
                    <a:lstStyle/>
                    <a:p>
                      <a:pPr algn="ctr"/>
                      <a:r>
                        <a:rPr lang="en-US">
                          <a:latin typeface="Segoe UI Black" panose="020B0A02040204020203" pitchFamily="34" charset="0"/>
                          <a:ea typeface="Segoe UI Black" panose="020B0A02040204020203" pitchFamily="34" charset="0"/>
                          <a:cs typeface="Segoe UI" panose="020B0502040204020203" pitchFamily="34" charset="0"/>
                        </a:rPr>
                        <a:t>YEAR</a:t>
                      </a:r>
                    </a:p>
                  </a:txBody>
                  <a:tcPr>
                    <a:solidFill>
                      <a:srgbClr val="F05021"/>
                    </a:solidFill>
                  </a:tcPr>
                </a:tc>
                <a:tc>
                  <a:txBody>
                    <a:bodyPr/>
                    <a:lstStyle/>
                    <a:p>
                      <a:pPr algn="ctr"/>
                      <a:r>
                        <a:rPr lang="en-US">
                          <a:latin typeface="Segoe UI Black" panose="020B0A02040204020203" pitchFamily="34" charset="0"/>
                          <a:ea typeface="Segoe UI Black" panose="020B0A02040204020203" pitchFamily="34" charset="0"/>
                          <a:cs typeface="Segoe UI" panose="020B0502040204020203" pitchFamily="34" charset="0"/>
                        </a:rPr>
                        <a:t>TURNOUT</a:t>
                      </a:r>
                    </a:p>
                  </a:txBody>
                  <a:tcPr>
                    <a:solidFill>
                      <a:srgbClr val="F05021"/>
                    </a:solidFill>
                  </a:tcPr>
                </a:tc>
                <a:tc>
                  <a:txBody>
                    <a:bodyPr/>
                    <a:lstStyle/>
                    <a:p>
                      <a:pPr algn="ctr"/>
                      <a:r>
                        <a:rPr lang="en-US">
                          <a:latin typeface="Segoe UI Black" panose="020B0A02040204020203" pitchFamily="34" charset="0"/>
                          <a:ea typeface="Segoe UI Black" panose="020B0A02040204020203" pitchFamily="34" charset="0"/>
                          <a:cs typeface="Segoe UI" panose="020B0502040204020203" pitchFamily="34" charset="0"/>
                        </a:rPr>
                        <a:t>REGISTRATION</a:t>
                      </a:r>
                    </a:p>
                  </a:txBody>
                  <a:tcPr>
                    <a:solidFill>
                      <a:srgbClr val="F05021"/>
                    </a:solidFill>
                  </a:tcPr>
                </a:tc>
                <a:tc>
                  <a:txBody>
                    <a:bodyPr/>
                    <a:lstStyle/>
                    <a:p>
                      <a:pPr algn="ctr"/>
                      <a:r>
                        <a:rPr lang="en-US">
                          <a:latin typeface="Segoe UI Black" panose="020B0A02040204020203" pitchFamily="34" charset="0"/>
                          <a:ea typeface="Segoe UI Black" panose="020B0A02040204020203" pitchFamily="34" charset="0"/>
                          <a:cs typeface="Segoe UI" panose="020B0502040204020203" pitchFamily="34" charset="0"/>
                        </a:rPr>
                        <a:t>TURNOUT %</a:t>
                      </a:r>
                    </a:p>
                  </a:txBody>
                  <a:tcPr>
                    <a:solidFill>
                      <a:srgbClr val="F05021"/>
                    </a:solidFill>
                  </a:tcPr>
                </a:tc>
                <a:extLst>
                  <a:ext uri="{0D108BD9-81ED-4DB2-BD59-A6C34878D82A}">
                    <a16:rowId xmlns:a16="http://schemas.microsoft.com/office/drawing/2014/main" val="2625976364"/>
                  </a:ext>
                </a:extLst>
              </a:tr>
              <a:tr h="370840">
                <a:tc>
                  <a:txBody>
                    <a:bodyPr/>
                    <a:lstStyle/>
                    <a:p>
                      <a:pPr algn="ctr"/>
                      <a:r>
                        <a:rPr lang="en-US" b="1">
                          <a:latin typeface="Segoe UI" panose="020B0502040204020203" pitchFamily="34" charset="0"/>
                          <a:cs typeface="Segoe UI" panose="020B0502040204020203" pitchFamily="34" charset="0"/>
                        </a:rPr>
                        <a:t>2021</a:t>
                      </a:r>
                    </a:p>
                  </a:txBody>
                  <a:tcPr/>
                </a:tc>
                <a:tc>
                  <a:txBody>
                    <a:bodyPr/>
                    <a:lstStyle/>
                    <a:p>
                      <a:pPr algn="ctr"/>
                      <a:r>
                        <a:rPr lang="en-US" b="1">
                          <a:latin typeface="Segoe UI" panose="020B0502040204020203" pitchFamily="34" charset="0"/>
                          <a:cs typeface="Segoe UI" panose="020B0502040204020203" pitchFamily="34" charset="0"/>
                        </a:rPr>
                        <a:t>5,314</a:t>
                      </a:r>
                    </a:p>
                  </a:txBody>
                  <a:tcPr/>
                </a:tc>
                <a:tc>
                  <a:txBody>
                    <a:bodyPr/>
                    <a:lstStyle/>
                    <a:p>
                      <a:pPr algn="ctr"/>
                      <a:r>
                        <a:rPr lang="en-US" b="1">
                          <a:latin typeface="Segoe UI" panose="020B0502040204020203" pitchFamily="34" charset="0"/>
                          <a:cs typeface="Segoe UI" panose="020B0502040204020203" pitchFamily="34" charset="0"/>
                        </a:rPr>
                        <a:t>20,567</a:t>
                      </a:r>
                    </a:p>
                  </a:txBody>
                  <a:tcPr/>
                </a:tc>
                <a:tc>
                  <a:txBody>
                    <a:bodyPr/>
                    <a:lstStyle/>
                    <a:p>
                      <a:pPr algn="ctr"/>
                      <a:r>
                        <a:rPr lang="en-US" b="1">
                          <a:latin typeface="Segoe UI" panose="020B0502040204020203" pitchFamily="34" charset="0"/>
                          <a:cs typeface="Segoe UI" panose="020B0502040204020203" pitchFamily="34" charset="0"/>
                        </a:rPr>
                        <a:t>Turnout/Registration 26%</a:t>
                      </a:r>
                    </a:p>
                  </a:txBody>
                  <a:tcPr/>
                </a:tc>
                <a:extLst>
                  <a:ext uri="{0D108BD9-81ED-4DB2-BD59-A6C34878D82A}">
                    <a16:rowId xmlns:a16="http://schemas.microsoft.com/office/drawing/2014/main" val="986139317"/>
                  </a:ext>
                </a:extLst>
              </a:tr>
              <a:tr h="370840">
                <a:tc>
                  <a:txBody>
                    <a:bodyPr/>
                    <a:lstStyle/>
                    <a:p>
                      <a:pPr algn="ctr"/>
                      <a:r>
                        <a:rPr lang="en-US" b="1">
                          <a:latin typeface="Segoe UI" panose="020B0502040204020203" pitchFamily="34" charset="0"/>
                          <a:cs typeface="Segoe UI" panose="020B0502040204020203" pitchFamily="34" charset="0"/>
                        </a:rPr>
                        <a:t>2019</a:t>
                      </a:r>
                    </a:p>
                  </a:txBody>
                  <a:tcPr/>
                </a:tc>
                <a:tc>
                  <a:txBody>
                    <a:bodyPr/>
                    <a:lstStyle/>
                    <a:p>
                      <a:pPr algn="ctr"/>
                      <a:r>
                        <a:rPr lang="en-US" b="1">
                          <a:latin typeface="Segoe UI" panose="020B0502040204020203" pitchFamily="34" charset="0"/>
                          <a:cs typeface="Segoe UI" panose="020B0502040204020203" pitchFamily="34" charset="0"/>
                        </a:rPr>
                        <a:t>7,896</a:t>
                      </a:r>
                    </a:p>
                  </a:txBody>
                  <a:tcPr/>
                </a:tc>
                <a:tc>
                  <a:txBody>
                    <a:bodyPr/>
                    <a:lstStyle/>
                    <a:p>
                      <a:pPr algn="ctr"/>
                      <a:r>
                        <a:rPr lang="en-US" b="1">
                          <a:latin typeface="Segoe UI" panose="020B0502040204020203" pitchFamily="34" charset="0"/>
                          <a:cs typeface="Segoe UI" panose="020B0502040204020203" pitchFamily="34" charset="0"/>
                        </a:rPr>
                        <a:t>18,345</a:t>
                      </a:r>
                    </a:p>
                  </a:txBody>
                  <a:tcPr/>
                </a:tc>
                <a:tc>
                  <a:txBody>
                    <a:bodyPr/>
                    <a:lstStyle/>
                    <a:p>
                      <a:pPr algn="ctr"/>
                      <a:r>
                        <a:rPr lang="en-US" b="1">
                          <a:latin typeface="Segoe UI" panose="020B0502040204020203" pitchFamily="34" charset="0"/>
                          <a:cs typeface="Segoe UI" panose="020B0502040204020203" pitchFamily="34" charset="0"/>
                        </a:rPr>
                        <a:t>43%</a:t>
                      </a:r>
                    </a:p>
                  </a:txBody>
                  <a:tcPr/>
                </a:tc>
                <a:extLst>
                  <a:ext uri="{0D108BD9-81ED-4DB2-BD59-A6C34878D82A}">
                    <a16:rowId xmlns:a16="http://schemas.microsoft.com/office/drawing/2014/main" val="990861375"/>
                  </a:ext>
                </a:extLst>
              </a:tr>
              <a:tr h="370840">
                <a:tc>
                  <a:txBody>
                    <a:bodyPr/>
                    <a:lstStyle/>
                    <a:p>
                      <a:pPr algn="ctr"/>
                      <a:r>
                        <a:rPr lang="en-US" b="1">
                          <a:latin typeface="Segoe UI" panose="020B0502040204020203" pitchFamily="34" charset="0"/>
                          <a:cs typeface="Segoe UI" panose="020B0502040204020203" pitchFamily="34" charset="0"/>
                        </a:rPr>
                        <a:t>2017</a:t>
                      </a:r>
                    </a:p>
                  </a:txBody>
                  <a:tcPr/>
                </a:tc>
                <a:tc>
                  <a:txBody>
                    <a:bodyPr/>
                    <a:lstStyle/>
                    <a:p>
                      <a:pPr algn="ctr"/>
                      <a:r>
                        <a:rPr lang="en-US" b="1">
                          <a:latin typeface="Segoe UI" panose="020B0502040204020203" pitchFamily="34" charset="0"/>
                          <a:cs typeface="Segoe UI" panose="020B0502040204020203" pitchFamily="34" charset="0"/>
                        </a:rPr>
                        <a:t>6,123</a:t>
                      </a:r>
                    </a:p>
                  </a:txBody>
                  <a:tcPr/>
                </a:tc>
                <a:tc>
                  <a:txBody>
                    <a:bodyPr/>
                    <a:lstStyle/>
                    <a:p>
                      <a:pPr algn="ctr"/>
                      <a:r>
                        <a:rPr lang="en-US" b="1">
                          <a:latin typeface="Segoe UI" panose="020B0502040204020203" pitchFamily="34" charset="0"/>
                          <a:cs typeface="Segoe UI" panose="020B0502040204020203" pitchFamily="34" charset="0"/>
                        </a:rPr>
                        <a:t>17,253</a:t>
                      </a:r>
                    </a:p>
                  </a:txBody>
                  <a:tcPr/>
                </a:tc>
                <a:tc>
                  <a:txBody>
                    <a:bodyPr/>
                    <a:lstStyle/>
                    <a:p>
                      <a:pPr algn="ctr"/>
                      <a:r>
                        <a:rPr lang="en-US" b="1">
                          <a:latin typeface="Segoe UI" panose="020B0502040204020203" pitchFamily="34" charset="0"/>
                          <a:cs typeface="Segoe UI" panose="020B0502040204020203" pitchFamily="34" charset="0"/>
                        </a:rPr>
                        <a:t>35%</a:t>
                      </a:r>
                    </a:p>
                  </a:txBody>
                  <a:tcPr/>
                </a:tc>
                <a:extLst>
                  <a:ext uri="{0D108BD9-81ED-4DB2-BD59-A6C34878D82A}">
                    <a16:rowId xmlns:a16="http://schemas.microsoft.com/office/drawing/2014/main" val="89339529"/>
                  </a:ext>
                </a:extLst>
              </a:tr>
            </a:tbl>
          </a:graphicData>
        </a:graphic>
      </p:graphicFrame>
      <p:sp>
        <p:nvSpPr>
          <p:cNvPr id="13" name="Right Brace 12"/>
          <p:cNvSpPr/>
          <p:nvPr/>
        </p:nvSpPr>
        <p:spPr>
          <a:xfrm>
            <a:off x="8692694" y="1595084"/>
            <a:ext cx="449142" cy="1483360"/>
          </a:xfrm>
          <a:prstGeom prst="rightBrace">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endParaRPr>
          </a:p>
        </p:txBody>
      </p:sp>
      <p:sp>
        <p:nvSpPr>
          <p:cNvPr id="14" name="TextBox 13"/>
          <p:cNvSpPr txBox="1"/>
          <p:nvPr/>
        </p:nvSpPr>
        <p:spPr>
          <a:xfrm>
            <a:off x="8917265" y="1859710"/>
            <a:ext cx="3165271" cy="95410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rPr>
              <a:t>Average these= 35%</a:t>
            </a:r>
          </a:p>
        </p:txBody>
      </p:sp>
      <p:sp>
        <p:nvSpPr>
          <p:cNvPr id="15" name="TextBox 14"/>
          <p:cNvSpPr txBox="1"/>
          <p:nvPr/>
        </p:nvSpPr>
        <p:spPr>
          <a:xfrm>
            <a:off x="403217" y="3680764"/>
            <a:ext cx="9755052" cy="400110"/>
          </a:xfrm>
          <a:prstGeom prst="rect">
            <a:avLst/>
          </a:prstGeom>
          <a:solidFill>
            <a:srgbClr val="F0502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Segoe UI" panose="020B0502040204020203" pitchFamily="34" charset="0"/>
              </a:rPr>
              <a:t>PROJECTED TURNOUT % MULTIPLIED BY CURRENT REGISTRATION</a:t>
            </a:r>
          </a:p>
        </p:txBody>
      </p:sp>
      <p:sp>
        <p:nvSpPr>
          <p:cNvPr id="16" name="TextBox 15"/>
          <p:cNvSpPr txBox="1"/>
          <p:nvPr/>
        </p:nvSpPr>
        <p:spPr>
          <a:xfrm>
            <a:off x="10158270" y="3250320"/>
            <a:ext cx="1739461" cy="138499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rPr>
              <a:t>35% x 25,867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rPr>
              <a:t>9,053</a:t>
            </a:r>
          </a:p>
        </p:txBody>
      </p:sp>
      <p:sp>
        <p:nvSpPr>
          <p:cNvPr id="17" name="TextBox 16"/>
          <p:cNvSpPr txBox="1"/>
          <p:nvPr/>
        </p:nvSpPr>
        <p:spPr>
          <a:xfrm>
            <a:off x="403217" y="4716666"/>
            <a:ext cx="9477180" cy="400110"/>
          </a:xfrm>
          <a:prstGeom prst="rect">
            <a:avLst/>
          </a:prstGeom>
          <a:solidFill>
            <a:srgbClr val="F0502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Segoe UI" panose="020B0502040204020203" pitchFamily="34" charset="0"/>
              </a:rPr>
              <a:t>TWO CANDIDATES: PROJECTED VOTER TURNOUT MULTIPLIED .52</a:t>
            </a:r>
          </a:p>
        </p:txBody>
      </p:sp>
      <p:sp>
        <p:nvSpPr>
          <p:cNvPr id="18" name="TextBox 17"/>
          <p:cNvSpPr txBox="1"/>
          <p:nvPr/>
        </p:nvSpPr>
        <p:spPr>
          <a:xfrm>
            <a:off x="403217" y="5244661"/>
            <a:ext cx="10834315" cy="400110"/>
          </a:xfrm>
          <a:prstGeom prst="rect">
            <a:avLst/>
          </a:prstGeom>
          <a:solidFill>
            <a:srgbClr val="F0502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cs typeface="Segoe UI" panose="020B0502040204020203" pitchFamily="34" charset="0"/>
              </a:rPr>
              <a:t>*THREE CANDIDATES: PROJECTED VOTER TURNOUT/3 +1 &amp; ADD CUSHION</a:t>
            </a:r>
          </a:p>
        </p:txBody>
      </p:sp>
      <p:sp>
        <p:nvSpPr>
          <p:cNvPr id="19" name="TextBox 18"/>
          <p:cNvSpPr txBox="1"/>
          <p:nvPr/>
        </p:nvSpPr>
        <p:spPr>
          <a:xfrm>
            <a:off x="282805" y="244614"/>
            <a:ext cx="9993441" cy="707886"/>
          </a:xfrm>
          <a:prstGeom prst="rect">
            <a:avLst/>
          </a:prstGeom>
          <a:noFill/>
        </p:spPr>
        <p:txBody>
          <a:bodyPr wrap="none" rtlCol="0">
            <a:spAutoFit/>
          </a:bodyPr>
          <a:lstStyle/>
          <a:p>
            <a:r>
              <a:rPr lang="en-US" sz="4000">
                <a:solidFill>
                  <a:schemeClr val="bg1"/>
                </a:solidFill>
                <a:latin typeface="Segoe UI Black"/>
                <a:ea typeface="Segoe UI Black"/>
              </a:rPr>
              <a:t>CALCULATING YOUR VOTE GOAL– p. 9</a:t>
            </a:r>
            <a:endParaRPr lang="en-US" sz="4000">
              <a:solidFill>
                <a:schemeClr val="bg1"/>
              </a:solidFill>
              <a:latin typeface="Segoe UI Black" panose="020B0A02040204020203" pitchFamily="34" charset="0"/>
              <a:ea typeface="Segoe UI Black" panose="020B0A02040204020203" pitchFamily="34" charset="0"/>
            </a:endParaRPr>
          </a:p>
        </p:txBody>
      </p:sp>
      <p:sp>
        <p:nvSpPr>
          <p:cNvPr id="20" name="Rectangle 19"/>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5027163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72887" y="-38501"/>
            <a:ext cx="12264887"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EXERCISE</a:t>
            </a:r>
          </a:p>
        </p:txBody>
      </p:sp>
      <p:sp>
        <p:nvSpPr>
          <p:cNvPr id="8" name="TextBox 7"/>
          <p:cNvSpPr txBox="1"/>
          <p:nvPr/>
        </p:nvSpPr>
        <p:spPr>
          <a:xfrm>
            <a:off x="419977" y="1358911"/>
            <a:ext cx="6365876" cy="4478149"/>
          </a:xfrm>
          <a:prstGeom prst="rect">
            <a:avLst/>
          </a:prstGeom>
          <a:noFill/>
        </p:spPr>
        <p:txBody>
          <a:bodyPr wrap="square" lIns="91440" tIns="45720" rIns="91440" bIns="45720" rtlCol="0" anchor="t">
            <a:spAutoFit/>
          </a:bodyPr>
          <a:lstStyle/>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Calculate vote goal for the district below for a two-person race</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Here are the past voting results:</a:t>
            </a:r>
          </a:p>
          <a:p>
            <a:pPr marL="457200" indent="-457200">
              <a:lnSpc>
                <a:spcPts val="3800"/>
              </a:lnSpc>
              <a:buFont typeface="Arial" panose="020B0604020202020204" pitchFamily="34" charset="0"/>
              <a:buChar char="•"/>
            </a:pPr>
            <a:endParaRPr lang="en-US" sz="2800">
              <a:solidFill>
                <a:srgbClr val="182EA0"/>
              </a:solidFill>
              <a:latin typeface="Segoe UI Semibold"/>
              <a:cs typeface="Segoe UI Semibold"/>
            </a:endParaRPr>
          </a:p>
          <a:p>
            <a:pPr marL="457200" indent="-457200">
              <a:lnSpc>
                <a:spcPts val="3800"/>
              </a:lnSpc>
              <a:buFont typeface="Arial" panose="020B0604020202020204" pitchFamily="34" charset="0"/>
              <a:buChar char="•"/>
            </a:pPr>
            <a:endParaRPr lang="en-US" sz="2800">
              <a:solidFill>
                <a:srgbClr val="182EA0"/>
              </a:solidFill>
              <a:latin typeface="Segoe UI Semibold"/>
              <a:cs typeface="Segoe UI Semibold"/>
            </a:endParaRPr>
          </a:p>
          <a:p>
            <a:pPr marL="457200" indent="-457200">
              <a:lnSpc>
                <a:spcPts val="3800"/>
              </a:lnSpc>
              <a:buFont typeface="Arial" panose="020B0604020202020204" pitchFamily="34" charset="0"/>
              <a:buChar char="•"/>
            </a:pPr>
            <a:endParaRPr lang="en-US" sz="2800">
              <a:solidFill>
                <a:srgbClr val="182EA0"/>
              </a:solidFill>
              <a:latin typeface="Segoe UI Semibold"/>
              <a:cs typeface="Segoe UI Semibold"/>
            </a:endParaRPr>
          </a:p>
          <a:p>
            <a:pPr marL="457200" indent="-457200">
              <a:lnSpc>
                <a:spcPts val="3800"/>
              </a:lnSpc>
              <a:buFont typeface="Arial" panose="020B0604020202020204" pitchFamily="34" charset="0"/>
              <a:buChar char="•"/>
            </a:pPr>
            <a:endParaRPr lang="en-US" sz="2800">
              <a:solidFill>
                <a:srgbClr val="182EA0"/>
              </a:solidFill>
              <a:latin typeface="Segoe UI Semibold"/>
              <a:cs typeface="Segoe UI Semibold"/>
            </a:endParaRP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There are currently 66,908 registered voters in the district</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050" name="Picture 2" descr="Exercice GIFs - Get the best GIF on GIPH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8103" y="1511148"/>
            <a:ext cx="4610100" cy="35147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le 6"/>
          <p:cNvGraphicFramePr>
            <a:graphicFrameLocks noGrp="1"/>
          </p:cNvGraphicFramePr>
          <p:nvPr>
            <p:extLst>
              <p:ext uri="{D42A27DB-BD31-4B8C-83A1-F6EECF244321}">
                <p14:modId xmlns:p14="http://schemas.microsoft.com/office/powerpoint/2010/main" val="3150217287"/>
              </p:ext>
            </p:extLst>
          </p:nvPr>
        </p:nvGraphicFramePr>
        <p:xfrm>
          <a:off x="983935" y="3016720"/>
          <a:ext cx="5131944" cy="1584960"/>
        </p:xfrm>
        <a:graphic>
          <a:graphicData uri="http://schemas.openxmlformats.org/drawingml/2006/table">
            <a:tbl>
              <a:tblPr firstRow="1" bandRow="1">
                <a:tableStyleId>{5C22544A-7EE6-4342-B048-85BDC9FD1C3A}</a:tableStyleId>
              </a:tblPr>
              <a:tblGrid>
                <a:gridCol w="1444741">
                  <a:extLst>
                    <a:ext uri="{9D8B030D-6E8A-4147-A177-3AD203B41FA5}">
                      <a16:colId xmlns:a16="http://schemas.microsoft.com/office/drawing/2014/main" val="2648866462"/>
                    </a:ext>
                  </a:extLst>
                </a:gridCol>
                <a:gridCol w="1610501">
                  <a:extLst>
                    <a:ext uri="{9D8B030D-6E8A-4147-A177-3AD203B41FA5}">
                      <a16:colId xmlns:a16="http://schemas.microsoft.com/office/drawing/2014/main" val="2467018814"/>
                    </a:ext>
                  </a:extLst>
                </a:gridCol>
                <a:gridCol w="2076702">
                  <a:extLst>
                    <a:ext uri="{9D8B030D-6E8A-4147-A177-3AD203B41FA5}">
                      <a16:colId xmlns:a16="http://schemas.microsoft.com/office/drawing/2014/main" val="1932919448"/>
                    </a:ext>
                  </a:extLst>
                </a:gridCol>
              </a:tblGrid>
              <a:tr h="370840">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Year</a:t>
                      </a:r>
                    </a:p>
                  </a:txBody>
                  <a:tcPr>
                    <a:solidFill>
                      <a:srgbClr val="182EA0"/>
                    </a:solidFill>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Turnout </a:t>
                      </a:r>
                    </a:p>
                  </a:txBody>
                  <a:tcPr>
                    <a:solidFill>
                      <a:srgbClr val="182EA0"/>
                    </a:solidFill>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Registration </a:t>
                      </a:r>
                    </a:p>
                  </a:txBody>
                  <a:tcPr>
                    <a:solidFill>
                      <a:srgbClr val="182EA0"/>
                    </a:solidFill>
                  </a:tcPr>
                </a:tc>
                <a:extLst>
                  <a:ext uri="{0D108BD9-81ED-4DB2-BD59-A6C34878D82A}">
                    <a16:rowId xmlns:a16="http://schemas.microsoft.com/office/drawing/2014/main" val="3435956144"/>
                  </a:ext>
                </a:extLst>
              </a:tr>
              <a:tr h="370840">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2020</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42,630</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62,897</a:t>
                      </a:r>
                    </a:p>
                  </a:txBody>
                  <a:tcPr/>
                </a:tc>
                <a:extLst>
                  <a:ext uri="{0D108BD9-81ED-4DB2-BD59-A6C34878D82A}">
                    <a16:rowId xmlns:a16="http://schemas.microsoft.com/office/drawing/2014/main" val="4250432194"/>
                  </a:ext>
                </a:extLst>
              </a:tr>
              <a:tr h="370840">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2016</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38,976</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58,907</a:t>
                      </a:r>
                    </a:p>
                  </a:txBody>
                  <a:tcPr/>
                </a:tc>
                <a:extLst>
                  <a:ext uri="{0D108BD9-81ED-4DB2-BD59-A6C34878D82A}">
                    <a16:rowId xmlns:a16="http://schemas.microsoft.com/office/drawing/2014/main" val="385490524"/>
                  </a:ext>
                </a:extLst>
              </a:tr>
              <a:tr h="370840">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2012</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30,876</a:t>
                      </a:r>
                    </a:p>
                  </a:txBody>
                  <a:tcPr/>
                </a:tc>
                <a:tc>
                  <a:txBody>
                    <a:bodyPr/>
                    <a:lstStyle/>
                    <a:p>
                      <a:pPr algn="ctr"/>
                      <a:r>
                        <a:rPr lang="en-US" sz="2000">
                          <a:latin typeface="Segoe UI Historic" panose="020B0502040204020203" pitchFamily="34" charset="0"/>
                          <a:ea typeface="Segoe UI Historic" panose="020B0502040204020203" pitchFamily="34" charset="0"/>
                          <a:cs typeface="Segoe UI Historic" panose="020B0502040204020203" pitchFamily="34" charset="0"/>
                        </a:rPr>
                        <a:t>55,876</a:t>
                      </a:r>
                    </a:p>
                  </a:txBody>
                  <a:tcPr/>
                </a:tc>
                <a:extLst>
                  <a:ext uri="{0D108BD9-81ED-4DB2-BD59-A6C34878D82A}">
                    <a16:rowId xmlns:a16="http://schemas.microsoft.com/office/drawing/2014/main" val="2957496134"/>
                  </a:ext>
                </a:extLst>
              </a:tr>
            </a:tbl>
          </a:graphicData>
        </a:graphic>
      </p:graphicFrame>
    </p:spTree>
    <p:extLst>
      <p:ext uri="{BB962C8B-B14F-4D97-AF65-F5344CB8AC3E}">
        <p14:creationId xmlns:p14="http://schemas.microsoft.com/office/powerpoint/2010/main" val="15896028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KEY IDEAS</a:t>
            </a:r>
          </a:p>
        </p:txBody>
      </p:sp>
      <p:sp>
        <p:nvSpPr>
          <p:cNvPr id="8" name="TextBox 7"/>
          <p:cNvSpPr txBox="1"/>
          <p:nvPr/>
        </p:nvSpPr>
        <p:spPr>
          <a:xfrm>
            <a:off x="376691" y="1592067"/>
            <a:ext cx="6763540" cy="2657138"/>
          </a:xfrm>
          <a:prstGeom prst="rect">
            <a:avLst/>
          </a:prstGeom>
          <a:noFill/>
        </p:spPr>
        <p:txBody>
          <a:bodyPr wrap="square" lIns="91440" tIns="45720" rIns="91440" bIns="45720" numCol="1" rtlCol="0" anchor="t">
            <a:spAutoFit/>
          </a:bodyPr>
          <a:lstStyle/>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You need a plan</a:t>
            </a:r>
          </a:p>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You want to map your school board, local, &amp; community</a:t>
            </a:r>
          </a:p>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You need internal &amp; external goals</a:t>
            </a:r>
          </a:p>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Vote goals help us win</a:t>
            </a:r>
            <a:endParaRPr lang="en-US" sz="2800" b="1">
              <a:solidFill>
                <a:srgbClr val="182EA0"/>
              </a:solidFill>
              <a:latin typeface="Segoe UI Semibold"/>
              <a:ea typeface="Quattrocento Sans"/>
              <a:cs typeface="Segoe UI Semibold"/>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2041" y="6024527"/>
            <a:ext cx="3425585" cy="484381"/>
          </a:xfrm>
          <a:prstGeom prst="rect">
            <a:avLst/>
          </a:prstGeom>
        </p:spPr>
      </p:pic>
      <p:pic>
        <p:nvPicPr>
          <p:cNvPr id="12290" name="Picture 2" descr="Image result for in conclusion 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3903" y="1987694"/>
            <a:ext cx="3810000" cy="274320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392041" y="2096654"/>
            <a:ext cx="229582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w="12700">
                  <a:solidFill>
                    <a:prstClr val="black"/>
                  </a:solidFill>
                </a:ln>
                <a:solidFill>
                  <a:prstClr val="white"/>
                </a:solidFill>
                <a:effectLst/>
                <a:uLnTx/>
                <a:uFillTx/>
                <a:latin typeface="Segoe UI Black" panose="020B0A02040204020203" pitchFamily="34" charset="0"/>
                <a:ea typeface="Segoe UI Black" panose="020B0A02040204020203" pitchFamily="34" charset="0"/>
                <a:cs typeface="+mn-cs"/>
              </a:rPr>
              <a:t>KEY IDEAS</a:t>
            </a:r>
          </a:p>
        </p:txBody>
      </p:sp>
    </p:spTree>
    <p:extLst>
      <p:ext uri="{BB962C8B-B14F-4D97-AF65-F5344CB8AC3E}">
        <p14:creationId xmlns:p14="http://schemas.microsoft.com/office/powerpoint/2010/main" val="21438959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20" name="Rectangle 19"/>
          <p:cNvSpPr/>
          <p:nvPr/>
        </p:nvSpPr>
        <p:spPr>
          <a:xfrm>
            <a:off x="-1" y="5943600"/>
            <a:ext cx="12395231" cy="10601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5342" y="6171185"/>
            <a:ext cx="3425585" cy="484381"/>
          </a:xfrm>
          <a:prstGeom prst="rect">
            <a:avLst/>
          </a:prstGeom>
        </p:spPr>
      </p:pic>
      <p:sp>
        <p:nvSpPr>
          <p:cNvPr id="3" name="TextBox 2"/>
          <p:cNvSpPr txBox="1"/>
          <p:nvPr/>
        </p:nvSpPr>
        <p:spPr>
          <a:xfrm flipH="1">
            <a:off x="461355" y="2062722"/>
            <a:ext cx="3404063" cy="1938992"/>
          </a:xfrm>
          <a:prstGeom prst="rect">
            <a:avLst/>
          </a:prstGeom>
          <a:noFill/>
        </p:spPr>
        <p:txBody>
          <a:bodyPr wrap="square" rtlCol="0">
            <a:spAutoFit/>
          </a:bodyPr>
          <a:lstStyle/>
          <a:p>
            <a:pPr algn="ctr"/>
            <a:r>
              <a:rPr lang="en-US" sz="6000">
                <a:solidFill>
                  <a:schemeClr val="bg1"/>
                </a:solidFill>
                <a:latin typeface="Segoe UI Black" panose="020B0A02040204020203" pitchFamily="34" charset="0"/>
                <a:ea typeface="Segoe UI Black" panose="020B0A02040204020203" pitchFamily="34" charset="0"/>
              </a:rPr>
              <a:t>LUNCH TIME</a:t>
            </a:r>
          </a:p>
        </p:txBody>
      </p:sp>
      <p:pic>
        <p:nvPicPr>
          <p:cNvPr id="1028" name="Picture 4" descr="Image of Speaking of time, it's time for my union lunch break."/>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924993" y="1478914"/>
            <a:ext cx="6418128" cy="3562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8560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7707476" y="2781536"/>
            <a:ext cx="3722494"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prstClr val="white"/>
                </a:solidFill>
                <a:latin typeface="Segoe UI Black" panose="020B0A02040204020203" pitchFamily="34" charset="0"/>
                <a:ea typeface="Segoe UI Black" panose="020B0A02040204020203" pitchFamily="34" charset="0"/>
              </a:rPr>
              <a:t>MELISSA</a:t>
            </a:r>
            <a:r>
              <a:rPr kumimoji="0"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rPr>
              <a:t> </a:t>
            </a: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Picture 2" descr="Why Are You a CTA Member? - California Teachers Associ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66065" y="1461023"/>
            <a:ext cx="5887763" cy="3311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5146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extBox 7"/>
          <p:cNvSpPr txBox="1"/>
          <p:nvPr/>
        </p:nvSpPr>
        <p:spPr>
          <a:xfrm>
            <a:off x="575309" y="666554"/>
            <a:ext cx="11203630" cy="584775"/>
          </a:xfrm>
          <a:prstGeom prst="rect">
            <a:avLst/>
          </a:prstGeom>
          <a:noFill/>
          <a:ln>
            <a:noFill/>
          </a:ln>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endParaRPr>
          </a:p>
        </p:txBody>
      </p:sp>
      <p:pic>
        <p:nvPicPr>
          <p:cNvPr id="3" name="Picture 2"/>
          <p:cNvPicPr>
            <a:picLocks noChangeAspect="1"/>
          </p:cNvPicPr>
          <p:nvPr/>
        </p:nvPicPr>
        <p:blipFill rotWithShape="1">
          <a:blip r:embed="rId2"/>
          <a:srcRect r="800"/>
          <a:stretch/>
        </p:blipFill>
        <p:spPr>
          <a:xfrm>
            <a:off x="384315" y="675423"/>
            <a:ext cx="7048515" cy="5420139"/>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3794" y="6095562"/>
            <a:ext cx="3425585" cy="484381"/>
          </a:xfrm>
          <a:prstGeom prst="rect">
            <a:avLst/>
          </a:prstGeom>
        </p:spPr>
      </p:pic>
      <p:sp>
        <p:nvSpPr>
          <p:cNvPr id="10" name="TextBox 9"/>
          <p:cNvSpPr txBox="1"/>
          <p:nvPr/>
        </p:nvSpPr>
        <p:spPr>
          <a:xfrm>
            <a:off x="7984210" y="2519726"/>
            <a:ext cx="3533467" cy="1323439"/>
          </a:xfrm>
          <a:prstGeom prst="rect">
            <a:avLst/>
          </a:prstGeom>
          <a:noFill/>
        </p:spPr>
        <p:txBody>
          <a:bodyPr wrap="none" rtlCol="0">
            <a:spAutoFit/>
          </a:bodyPr>
          <a:lstStyle/>
          <a:p>
            <a:pPr algn="ctr"/>
            <a:r>
              <a:rPr lang="en-US" sz="4000">
                <a:solidFill>
                  <a:srgbClr val="182EA0"/>
                </a:solidFill>
                <a:latin typeface="Arial Black" panose="020B0A04020102020204" pitchFamily="34" charset="0"/>
              </a:rPr>
              <a:t> COALITION</a:t>
            </a:r>
          </a:p>
          <a:p>
            <a:pPr algn="ctr"/>
            <a:r>
              <a:rPr lang="en-US" sz="4000">
                <a:solidFill>
                  <a:srgbClr val="182EA0"/>
                </a:solidFill>
                <a:latin typeface="Arial Black" panose="020B0A04020102020204" pitchFamily="34" charset="0"/>
              </a:rPr>
              <a:t>BUILDING</a:t>
            </a:r>
          </a:p>
        </p:txBody>
      </p:sp>
    </p:spTree>
    <p:extLst>
      <p:ext uri="{BB962C8B-B14F-4D97-AF65-F5344CB8AC3E}">
        <p14:creationId xmlns:p14="http://schemas.microsoft.com/office/powerpoint/2010/main" val="21390207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VALUES </a:t>
            </a: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331304" y="1358911"/>
            <a:ext cx="11681792" cy="3990836"/>
          </a:xfrm>
          <a:prstGeom prst="rect">
            <a:avLst/>
          </a:prstGeom>
          <a:noFill/>
        </p:spPr>
        <p:txBody>
          <a:bodyPr wrap="square" lIns="91440" tIns="45720" rIns="91440" bIns="45720" rtlCol="0" anchor="t">
            <a:spAutoFit/>
          </a:bodyPr>
          <a:lstStyle/>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Values are fundamental beliefs that dictate behavior</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Ideally, Unions advance the welfare of all workers. </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They are based on the universal ideal of human rights, the idea of justice, progress, and betterment of self and of society. </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Through shared values, workers build solidarity and commit to active participation in the labor movement.</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Shared values transform individual members into part of something larger than themselves</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42061962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SOME UNION VALUES </a:t>
            </a: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331304" y="1358911"/>
            <a:ext cx="7182679" cy="4965462"/>
          </a:xfrm>
          <a:prstGeom prst="rect">
            <a:avLst/>
          </a:prstGeom>
          <a:noFill/>
        </p:spPr>
        <p:txBody>
          <a:bodyPr wrap="square" lIns="91440" tIns="45720" rIns="91440" bIns="45720" rtlCol="0" anchor="t">
            <a:spAutoFit/>
          </a:bodyPr>
          <a:lstStyle/>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1027" name="E677837E-B7B8-4ED4-A1AF-2CC4CE5E4B7E" descr="IMG_954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2666" y="1407291"/>
            <a:ext cx="3872666" cy="4463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9124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CORE VALUES ACTIVITY</a:t>
            </a: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331304" y="1358911"/>
            <a:ext cx="6970644" cy="4478149"/>
          </a:xfrm>
          <a:prstGeom prst="rect">
            <a:avLst/>
          </a:prstGeom>
          <a:noFill/>
        </p:spPr>
        <p:txBody>
          <a:bodyPr wrap="square" lIns="91440" tIns="45720" rIns="91440" bIns="45720" rtlCol="0" anchor="t">
            <a:spAutoFit/>
          </a:bodyPr>
          <a:lstStyle/>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Think of your primary CORE VALUE. The one that you always return to in your life – it centers your behaviors and key decisions ESPECIALLY in times of stress. THIS is ONE- or TWO-word expression of ONE Value for ​example:​ Honesty or Family First ​-NOT-Truth and Justice or Equity and Love​</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Share at your table</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3074" name="Picture 2" descr="YARN | family first, unless there's a work thing, | Arrested Development  (2003) - S04E09 Smashed | Video gifs by quotes | 582a56e4 | 紗"/>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025396" y="1276474"/>
            <a:ext cx="38100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Whats Important To You Though Values GIF - Whats Important To You Though  Values What About You - Discover &amp; Share GIF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025396" y="3478551"/>
            <a:ext cx="3801868" cy="2511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89736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35552" y="481304"/>
            <a:ext cx="8648521"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COALITION GROUP CORE VALUES</a:t>
            </a:r>
          </a:p>
        </p:txBody>
      </p:sp>
      <p:sp>
        <p:nvSpPr>
          <p:cNvPr id="8" name="TextBox 7"/>
          <p:cNvSpPr txBox="1"/>
          <p:nvPr/>
        </p:nvSpPr>
        <p:spPr>
          <a:xfrm>
            <a:off x="435552" y="1301614"/>
            <a:ext cx="6619875" cy="4196020"/>
          </a:xfrm>
          <a:prstGeom prst="rect">
            <a:avLst/>
          </a:prstGeom>
          <a:noFill/>
        </p:spPr>
        <p:txBody>
          <a:bodyPr wrap="square" rtlCol="0">
            <a:spAutoFit/>
          </a:bodyPr>
          <a:lstStyle/>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Make Table Wall Chart</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In one column brainstorm all the organizations you are aware of in your community</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In the second column, write the core values for each organization</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Look for what might be common in the second column</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5" name="Rectangle 4"/>
          <p:cNvSpPr/>
          <p:nvPr/>
        </p:nvSpPr>
        <p:spPr>
          <a:xfrm>
            <a:off x="7885042" y="1623391"/>
            <a:ext cx="3511827" cy="3810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9753600" y="1948070"/>
            <a:ext cx="6626" cy="33196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176591" y="2345635"/>
            <a:ext cx="2994992" cy="1325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8461512" y="1902675"/>
            <a:ext cx="1179443" cy="369332"/>
          </a:xfrm>
          <a:prstGeom prst="rect">
            <a:avLst/>
          </a:prstGeom>
          <a:noFill/>
        </p:spPr>
        <p:txBody>
          <a:bodyPr wrap="square" rtlCol="0">
            <a:spAutoFit/>
          </a:bodyPr>
          <a:lstStyle/>
          <a:p>
            <a:r>
              <a:rPr lang="en-US">
                <a:latin typeface="Ink Free" panose="03080402000500000000" pitchFamily="66" charset="0"/>
              </a:rPr>
              <a:t>GROUP</a:t>
            </a:r>
          </a:p>
        </p:txBody>
      </p:sp>
      <p:sp>
        <p:nvSpPr>
          <p:cNvPr id="15" name="TextBox 14"/>
          <p:cNvSpPr txBox="1"/>
          <p:nvPr/>
        </p:nvSpPr>
        <p:spPr>
          <a:xfrm>
            <a:off x="9929190" y="1935929"/>
            <a:ext cx="1179443" cy="369332"/>
          </a:xfrm>
          <a:prstGeom prst="rect">
            <a:avLst/>
          </a:prstGeom>
          <a:noFill/>
        </p:spPr>
        <p:txBody>
          <a:bodyPr wrap="square" rtlCol="0">
            <a:spAutoFit/>
          </a:bodyPr>
          <a:lstStyle/>
          <a:p>
            <a:r>
              <a:rPr lang="en-US">
                <a:latin typeface="Ink Free" panose="03080402000500000000" pitchFamily="66" charset="0"/>
              </a:rPr>
              <a:t>VALUES</a:t>
            </a:r>
          </a:p>
        </p:txBody>
      </p:sp>
    </p:spTree>
    <p:extLst>
      <p:ext uri="{BB962C8B-B14F-4D97-AF65-F5344CB8AC3E}">
        <p14:creationId xmlns:p14="http://schemas.microsoft.com/office/powerpoint/2010/main" val="5790440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46383" y="-38501"/>
            <a:ext cx="12238383" cy="1066023"/>
          </a:xfrm>
          <a:prstGeom prst="rect">
            <a:avLst/>
          </a:prstGeom>
          <a:solidFill>
            <a:srgbClr val="182E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COALITION RECRUITMENT</a:t>
            </a:r>
          </a:p>
        </p:txBody>
      </p:sp>
      <p:sp>
        <p:nvSpPr>
          <p:cNvPr id="9" name="TextBox 8"/>
          <p:cNvSpPr txBox="1"/>
          <p:nvPr/>
        </p:nvSpPr>
        <p:spPr>
          <a:xfrm>
            <a:off x="4111334" y="952333"/>
            <a:ext cx="3934691"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More Power to Elect Candidates</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cxnSp>
        <p:nvCxnSpPr>
          <p:cNvPr id="3" name="Straight Arrow Connector 2"/>
          <p:cNvCxnSpPr>
            <a:stCxn id="9" idx="2"/>
          </p:cNvCxnSpPr>
          <p:nvPr/>
        </p:nvCxnSpPr>
        <p:spPr>
          <a:xfrm flipH="1">
            <a:off x="6050972" y="1557627"/>
            <a:ext cx="27708" cy="4462173"/>
          </a:xfrm>
          <a:prstGeom prst="straightConnector1">
            <a:avLst/>
          </a:prstGeom>
          <a:ln w="76200">
            <a:solidFill>
              <a:srgbClr val="182EA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flipV="1">
            <a:off x="2473036" y="3590461"/>
            <a:ext cx="7024255" cy="15048"/>
          </a:xfrm>
          <a:prstGeom prst="straightConnector1">
            <a:avLst/>
          </a:prstGeom>
          <a:ln w="76200">
            <a:solidFill>
              <a:srgbClr val="182EA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201390" y="5931767"/>
            <a:ext cx="3934691"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Less Power to Elect Candidates</a:t>
            </a:r>
          </a:p>
        </p:txBody>
      </p:sp>
      <p:sp>
        <p:nvSpPr>
          <p:cNvPr id="24" name="TextBox 23"/>
          <p:cNvSpPr txBox="1"/>
          <p:nvPr/>
        </p:nvSpPr>
        <p:spPr>
          <a:xfrm>
            <a:off x="9497291" y="3287814"/>
            <a:ext cx="1250374"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With Us</a:t>
            </a:r>
          </a:p>
        </p:txBody>
      </p:sp>
      <p:sp>
        <p:nvSpPr>
          <p:cNvPr id="25" name="TextBox 24"/>
          <p:cNvSpPr txBox="1"/>
          <p:nvPr/>
        </p:nvSpPr>
        <p:spPr>
          <a:xfrm>
            <a:off x="883226" y="3287814"/>
            <a:ext cx="1589810" cy="605294"/>
          </a:xfrm>
          <a:prstGeom prst="rect">
            <a:avLst/>
          </a:prstGeom>
          <a:noFill/>
        </p:spPr>
        <p:txBody>
          <a:bodyPr wrap="square" rtlCol="0">
            <a:spAutoFit/>
          </a:bodyPr>
          <a:lstStyle/>
          <a:p>
            <a:pPr>
              <a:lnSpc>
                <a:spcPts val="4000"/>
              </a:lnSpc>
            </a:pPr>
            <a:r>
              <a:rPr lang="en-US" sz="2000">
                <a:solidFill>
                  <a:srgbClr val="182EA0"/>
                </a:solidFill>
                <a:latin typeface="Segoe UI Semibold" panose="020B0702040204020203" pitchFamily="34" charset="0"/>
                <a:cs typeface="Segoe UI Semibold" panose="020B0702040204020203" pitchFamily="34" charset="0"/>
              </a:rPr>
              <a:t>Against Us</a:t>
            </a:r>
          </a:p>
        </p:txBody>
      </p:sp>
    </p:spTree>
    <p:extLst>
      <p:ext uri="{BB962C8B-B14F-4D97-AF65-F5344CB8AC3E}">
        <p14:creationId xmlns:p14="http://schemas.microsoft.com/office/powerpoint/2010/main" val="21536255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90079" y="440651"/>
            <a:ext cx="11601253" cy="707886"/>
          </a:xfrm>
          <a:prstGeom prst="rect">
            <a:avLst/>
          </a:prstGeom>
          <a:noFill/>
        </p:spPr>
        <p:txBody>
          <a:bodyPr wrap="none" rtlCol="0">
            <a:spAutoFit/>
          </a:bodyPr>
          <a:lstStyle/>
          <a:p>
            <a:r>
              <a:rPr lang="en-US" sz="4000">
                <a:solidFill>
                  <a:schemeClr val="bg1"/>
                </a:solidFill>
                <a:latin typeface="Segoe UI Black"/>
                <a:ea typeface="Segoe UI Black"/>
              </a:rPr>
              <a:t>DO WE WANT TO JOIN A COALITION? - p. 14 </a:t>
            </a:r>
            <a:endParaRPr lang="en-US" sz="4000">
              <a:solidFill>
                <a:schemeClr val="bg1"/>
              </a:solidFill>
              <a:latin typeface="Segoe UI Black" panose="020B0A02040204020203" pitchFamily="34" charset="0"/>
              <a:ea typeface="Segoe UI Black" panose="020B0A02040204020203" pitchFamily="34"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277565787"/>
              </p:ext>
            </p:extLst>
          </p:nvPr>
        </p:nvGraphicFramePr>
        <p:xfrm>
          <a:off x="401348" y="1414039"/>
          <a:ext cx="11389304" cy="3998557"/>
        </p:xfrm>
        <a:graphic>
          <a:graphicData uri="http://schemas.openxmlformats.org/drawingml/2006/table">
            <a:tbl>
              <a:tblPr firstRow="1" bandRow="1">
                <a:tableStyleId>{5C22544A-7EE6-4342-B048-85BDC9FD1C3A}</a:tableStyleId>
              </a:tblPr>
              <a:tblGrid>
                <a:gridCol w="5694652">
                  <a:extLst>
                    <a:ext uri="{9D8B030D-6E8A-4147-A177-3AD203B41FA5}">
                      <a16:colId xmlns:a16="http://schemas.microsoft.com/office/drawing/2014/main" val="3472782050"/>
                    </a:ext>
                  </a:extLst>
                </a:gridCol>
                <a:gridCol w="5694652">
                  <a:extLst>
                    <a:ext uri="{9D8B030D-6E8A-4147-A177-3AD203B41FA5}">
                      <a16:colId xmlns:a16="http://schemas.microsoft.com/office/drawing/2014/main" val="3517135880"/>
                    </a:ext>
                  </a:extLst>
                </a:gridCol>
              </a:tblGrid>
              <a:tr h="591781">
                <a:tc>
                  <a:txBody>
                    <a:bodyPr/>
                    <a:lstStyle/>
                    <a:p>
                      <a:pPr algn="ctr"/>
                      <a:r>
                        <a:rPr lang="en-US" sz="2800">
                          <a:solidFill>
                            <a:srgbClr val="182EA0"/>
                          </a:solidFill>
                        </a:rPr>
                        <a:t>ADVANTAGES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800">
                          <a:solidFill>
                            <a:srgbClr val="182EA0"/>
                          </a:solidFill>
                        </a:rPr>
                        <a:t>DISADVANTAGES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7212301"/>
                  </a:ext>
                </a:extLst>
              </a:tr>
              <a:tr h="1135592">
                <a:tc>
                  <a:txBody>
                    <a:bodyPr/>
                    <a:lstStyle/>
                    <a:p>
                      <a:pPr algn="ctr"/>
                      <a:r>
                        <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You are able to accomplish more by splitting turf</a:t>
                      </a:r>
                      <a:r>
                        <a:rPr lang="en-US" sz="2800" baseline="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 &amp; campaign</a:t>
                      </a:r>
                      <a:endPar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endParaRPr>
                    </a:p>
                  </a:txBody>
                  <a:tcPr anchor="ctr">
                    <a:lnT w="12700" cap="flat" cmpd="sng" algn="ctr">
                      <a:solidFill>
                        <a:schemeClr val="tx1"/>
                      </a:solidFill>
                      <a:prstDash val="solid"/>
                      <a:round/>
                      <a:headEnd type="none" w="med" len="med"/>
                      <a:tailEnd type="none" w="med" len="med"/>
                    </a:lnT>
                    <a:noFill/>
                  </a:tcPr>
                </a:tc>
                <a:tc>
                  <a:txBody>
                    <a:bodyPr/>
                    <a:lstStyle/>
                    <a:p>
                      <a:pPr algn="ctr"/>
                      <a:r>
                        <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You may have to compromise</a:t>
                      </a:r>
                      <a:r>
                        <a:rPr lang="en-US" sz="2800" baseline="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 &amp; it’s harder to build consensus</a:t>
                      </a:r>
                      <a:endPar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endParaRPr>
                    </a:p>
                  </a:txBody>
                  <a:tcPr anchor="ct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82023130"/>
                  </a:ext>
                </a:extLst>
              </a:tr>
              <a:tr h="1135592">
                <a:tc>
                  <a:txBody>
                    <a:bodyPr/>
                    <a:lstStyle/>
                    <a:p>
                      <a:pPr algn="ctr"/>
                      <a:r>
                        <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More diverse stakeholders</a:t>
                      </a:r>
                      <a:r>
                        <a:rPr lang="en-US" sz="2800" baseline="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 that represent community</a:t>
                      </a:r>
                      <a:endPar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endParaRPr>
                    </a:p>
                  </a:txBody>
                  <a:tcPr anchor="ctr">
                    <a:noFill/>
                  </a:tcPr>
                </a:tc>
                <a:tc>
                  <a:txBody>
                    <a:bodyPr/>
                    <a:lstStyle/>
                    <a:p>
                      <a:pPr algn="ctr"/>
                      <a:r>
                        <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Less power over tactical</a:t>
                      </a:r>
                      <a:r>
                        <a:rPr lang="en-US" sz="2800" baseline="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 </a:t>
                      </a:r>
                    </a:p>
                    <a:p>
                      <a:pPr algn="ctr"/>
                      <a:r>
                        <a:rPr lang="en-US" sz="2800" baseline="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decisions &amp; message</a:t>
                      </a:r>
                      <a:endPar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endParaRPr>
                    </a:p>
                  </a:txBody>
                  <a:tcPr anchor="ctr">
                    <a:noFill/>
                  </a:tcPr>
                </a:tc>
                <a:extLst>
                  <a:ext uri="{0D108BD9-81ED-4DB2-BD59-A6C34878D82A}">
                    <a16:rowId xmlns:a16="http://schemas.microsoft.com/office/drawing/2014/main" val="1754331840"/>
                  </a:ext>
                </a:extLst>
              </a:tr>
              <a:tr h="1135592">
                <a:tc>
                  <a:txBody>
                    <a:bodyPr/>
                    <a:lstStyle/>
                    <a:p>
                      <a:pPr algn="ctr"/>
                      <a:r>
                        <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You</a:t>
                      </a:r>
                      <a:r>
                        <a:rPr lang="en-US" sz="2800" baseline="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 build p</a:t>
                      </a:r>
                      <a:r>
                        <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artnerships that last past Election Day</a:t>
                      </a:r>
                    </a:p>
                  </a:txBody>
                  <a:tcPr anchor="ctr">
                    <a:noFill/>
                  </a:tcPr>
                </a:tc>
                <a:tc>
                  <a:txBody>
                    <a:bodyPr/>
                    <a:lstStyle/>
                    <a:p>
                      <a:pPr algn="ctr"/>
                      <a:r>
                        <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Shared victory</a:t>
                      </a:r>
                      <a:r>
                        <a:rPr lang="en-US" sz="2800" baseline="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 &amp; may be tied to any negative activity from partners</a:t>
                      </a:r>
                      <a:endParaRPr lang="en-US" sz="280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endParaRPr>
                    </a:p>
                  </a:txBody>
                  <a:tcPr anchor="ctr">
                    <a:noFill/>
                  </a:tcPr>
                </a:tc>
                <a:extLst>
                  <a:ext uri="{0D108BD9-81ED-4DB2-BD59-A6C34878D82A}">
                    <a16:rowId xmlns:a16="http://schemas.microsoft.com/office/drawing/2014/main" val="2243679127"/>
                  </a:ext>
                </a:extLst>
              </a:tr>
            </a:tbl>
          </a:graphicData>
        </a:graphic>
      </p:graphicFrame>
    </p:spTree>
    <p:extLst>
      <p:ext uri="{BB962C8B-B14F-4D97-AF65-F5344CB8AC3E}">
        <p14:creationId xmlns:p14="http://schemas.microsoft.com/office/powerpoint/2010/main" val="40391445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QUESTIONS TO CONSIDER</a:t>
            </a: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311124" y="1303493"/>
            <a:ext cx="11604387" cy="4965462"/>
          </a:xfrm>
          <a:prstGeom prst="rect">
            <a:avLst/>
          </a:prstGeom>
          <a:noFill/>
        </p:spPr>
        <p:txBody>
          <a:bodyPr wrap="square" lIns="91440" tIns="45720" rIns="91440" bIns="45720" rtlCol="0" anchor="t">
            <a:spAutoFit/>
          </a:bodyPr>
          <a:lstStyle/>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What is the overall objective of the coalition?</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Will there be a sign-on document that outlines the values, priorities, and principles of the coalition?</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Will the coalition become a legal, independent body that requires legal documents? Does tax status prevent us from working on certain activities together? </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What will coalition members share? Research? Polling? Canvass IDs?</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Will the coalition primarily inform the public or its membership? How will we present ourselves in the media? </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How will the coalition raise money?</a:t>
            </a: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17056260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35552" y="481304"/>
            <a:ext cx="6024406"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TYPES OF COALITIONS </a:t>
            </a:r>
          </a:p>
        </p:txBody>
      </p:sp>
      <p:sp>
        <p:nvSpPr>
          <p:cNvPr id="8" name="TextBox 7"/>
          <p:cNvSpPr txBox="1"/>
          <p:nvPr/>
        </p:nvSpPr>
        <p:spPr>
          <a:xfrm>
            <a:off x="435552" y="1321492"/>
            <a:ext cx="5852605" cy="4196020"/>
          </a:xfrm>
          <a:prstGeom prst="rect">
            <a:avLst/>
          </a:prstGeom>
          <a:noFill/>
        </p:spPr>
        <p:txBody>
          <a:bodyPr wrap="square" rtlCol="0">
            <a:spAutoFit/>
          </a:bodyPr>
          <a:lstStyle/>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Donor Tables</a:t>
            </a:r>
          </a:p>
          <a:p>
            <a:pPr marL="914400" lvl="1" indent="-457200">
              <a:lnSpc>
                <a:spcPts val="4000"/>
              </a:lnSpc>
              <a:buFont typeface="Courier New" panose="02070309020205020404" pitchFamily="49" charset="0"/>
              <a:buChar char="o"/>
            </a:pPr>
            <a:r>
              <a:rPr lang="en-US" sz="2800">
                <a:solidFill>
                  <a:schemeClr val="bg1"/>
                </a:solidFill>
                <a:latin typeface="Segoe UI Semibold" panose="020B0702040204020203" pitchFamily="34" charset="0"/>
                <a:cs typeface="Segoe UI Semibold" panose="020B0702040204020203" pitchFamily="34" charset="0"/>
              </a:rPr>
              <a:t>America Votes</a:t>
            </a:r>
          </a:p>
          <a:p>
            <a:pPr marL="914400" lvl="1" indent="-457200">
              <a:lnSpc>
                <a:spcPts val="4000"/>
              </a:lnSpc>
              <a:buFont typeface="Courier New" panose="02070309020205020404" pitchFamily="49" charset="0"/>
              <a:buChar char="o"/>
            </a:pPr>
            <a:r>
              <a:rPr lang="en-US" sz="2800">
                <a:solidFill>
                  <a:schemeClr val="bg1"/>
                </a:solidFill>
                <a:latin typeface="Segoe UI Semibold" panose="020B0702040204020203" pitchFamily="34" charset="0"/>
                <a:cs typeface="Segoe UI Semibold" panose="020B0702040204020203" pitchFamily="34" charset="0"/>
              </a:rPr>
              <a:t>Independent Expenditures</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Informal</a:t>
            </a:r>
          </a:p>
          <a:p>
            <a:pPr marL="914400" lvl="1" indent="-457200">
              <a:lnSpc>
                <a:spcPts val="4000"/>
              </a:lnSpc>
              <a:buFont typeface="Courier New" panose="02070309020205020404" pitchFamily="49" charset="0"/>
              <a:buChar char="o"/>
            </a:pPr>
            <a:r>
              <a:rPr lang="en-US" sz="2800">
                <a:solidFill>
                  <a:schemeClr val="bg1"/>
                </a:solidFill>
                <a:latin typeface="Segoe UI Semibold" panose="020B0702040204020203" pitchFamily="34" charset="0"/>
                <a:cs typeface="Segoe UI Semibold" panose="020B0702040204020203" pitchFamily="34" charset="0"/>
              </a:rPr>
              <a:t>Online Parents Groups </a:t>
            </a:r>
          </a:p>
          <a:p>
            <a:pPr marL="285750" indent="-285750">
              <a:lnSpc>
                <a:spcPts val="4000"/>
              </a:lnSpc>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Issue-based</a:t>
            </a:r>
          </a:p>
          <a:p>
            <a:pPr marL="914400" lvl="1" indent="-457200">
              <a:lnSpc>
                <a:spcPts val="4000"/>
              </a:lnSpc>
              <a:buFont typeface="Courier New" panose="02070309020205020404" pitchFamily="49" charset="0"/>
              <a:buChar char="o"/>
            </a:pPr>
            <a:r>
              <a:rPr lang="en-US" sz="2800">
                <a:solidFill>
                  <a:schemeClr val="bg1"/>
                </a:solidFill>
                <a:latin typeface="Segoe UI Semibold" panose="020B0702040204020203" pitchFamily="34" charset="0"/>
                <a:cs typeface="Segoe UI Semibold" panose="020B0702040204020203" pitchFamily="34" charset="0"/>
              </a:rPr>
              <a:t>Build organizing capacity before the Election</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3" name="Picture 2"/>
          <p:cNvPicPr>
            <a:picLocks noChangeAspect="1"/>
          </p:cNvPicPr>
          <p:nvPr/>
        </p:nvPicPr>
        <p:blipFill>
          <a:blip r:embed="rId3"/>
          <a:stretch>
            <a:fillRect/>
          </a:stretch>
        </p:blipFill>
        <p:spPr>
          <a:xfrm>
            <a:off x="6654790" y="1508211"/>
            <a:ext cx="5181886" cy="3498136"/>
          </a:xfrm>
          <a:prstGeom prst="rect">
            <a:avLst/>
          </a:prstGeom>
        </p:spPr>
      </p:pic>
    </p:spTree>
    <p:extLst>
      <p:ext uri="{BB962C8B-B14F-4D97-AF65-F5344CB8AC3E}">
        <p14:creationId xmlns:p14="http://schemas.microsoft.com/office/powerpoint/2010/main" val="22607769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TIPS</a:t>
            </a: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331304" y="1358911"/>
            <a:ext cx="6970644" cy="4965462"/>
          </a:xfrm>
          <a:prstGeom prst="rect">
            <a:avLst/>
          </a:prstGeom>
          <a:noFill/>
        </p:spPr>
        <p:txBody>
          <a:bodyPr wrap="square" lIns="91440" tIns="45720" rIns="91440" bIns="45720" rtlCol="0" anchor="t">
            <a:spAutoFit/>
          </a:bodyPr>
          <a:lstStyle/>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Less is More, fewer groups are easier to coordinate  </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Individual relationships matter,     paper tigers don’t win elections  </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Find mutual self-interest  </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Be strategic w/timing issue campaigns so you can utilize to build base  </a:t>
            </a:r>
          </a:p>
          <a:p>
            <a:pPr marL="457200" indent="-457200">
              <a:lnSpc>
                <a:spcPts val="3800"/>
              </a:lnSpc>
              <a:buFont typeface="Arial" panose="020B0604020202020204" pitchFamily="34" charset="0"/>
              <a:buChar char="•"/>
            </a:pPr>
            <a:r>
              <a:rPr lang="en-US" sz="2800">
                <a:solidFill>
                  <a:srgbClr val="182EA0"/>
                </a:solidFill>
                <a:latin typeface="Segoe UI Semibold"/>
                <a:cs typeface="Segoe UI Semibold"/>
              </a:rPr>
              <a:t>Find your candidates in your coalition partners and keep candidates in mind when recruiting coalition partners </a:t>
            </a: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4098" name="Picture 2" descr="People Hated Clippy Because They Felt Powerless -- Science of 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3054" y="1449169"/>
            <a:ext cx="4303781" cy="4297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9181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KEY IDEAS</a:t>
            </a:r>
          </a:p>
        </p:txBody>
      </p:sp>
      <p:sp>
        <p:nvSpPr>
          <p:cNvPr id="8" name="TextBox 7"/>
          <p:cNvSpPr txBox="1"/>
          <p:nvPr/>
        </p:nvSpPr>
        <p:spPr>
          <a:xfrm>
            <a:off x="376690" y="1592067"/>
            <a:ext cx="6883091" cy="4067780"/>
          </a:xfrm>
          <a:prstGeom prst="rect">
            <a:avLst/>
          </a:prstGeom>
          <a:noFill/>
        </p:spPr>
        <p:txBody>
          <a:bodyPr wrap="square" lIns="91440" tIns="45720" rIns="91440" bIns="45720" numCol="1" rtlCol="0" anchor="t">
            <a:spAutoFit/>
          </a:bodyPr>
          <a:lstStyle/>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Focus on organizations with power that are aligned with our values </a:t>
            </a:r>
          </a:p>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Weigh your advantages &amp; disadvantages</a:t>
            </a:r>
          </a:p>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Get really clear on the purpose and role of your coalition </a:t>
            </a:r>
          </a:p>
          <a:p>
            <a:pPr marL="457200" indent="-457200">
              <a:lnSpc>
                <a:spcPts val="3500"/>
              </a:lnSpc>
              <a:buFont typeface="Arial" panose="020B0604020202020204" pitchFamily="34" charset="0"/>
              <a:buChar char="•"/>
            </a:pPr>
            <a:endPar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a:p>
            <a:pPr>
              <a:lnSpc>
                <a:spcPts val="3500"/>
              </a:lnSpc>
            </a:pPr>
            <a:endParaRPr lang="en-US" sz="2800" b="1">
              <a:solidFill>
                <a:srgbClr val="182EA0"/>
              </a:solidFill>
              <a:latin typeface="Segoe UI Semibold"/>
              <a:ea typeface="Quattrocento Sans"/>
              <a:cs typeface="Segoe UI Semibold"/>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2041" y="6024527"/>
            <a:ext cx="3425585" cy="484381"/>
          </a:xfrm>
          <a:prstGeom prst="rect">
            <a:avLst/>
          </a:prstGeom>
        </p:spPr>
      </p:pic>
      <p:pic>
        <p:nvPicPr>
          <p:cNvPr id="12290" name="Picture 2" descr="Image result for in conclusion 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3903" y="1987694"/>
            <a:ext cx="3810000" cy="27432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392041" y="2096654"/>
            <a:ext cx="229582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w="12700">
                  <a:solidFill>
                    <a:prstClr val="black"/>
                  </a:solidFill>
                </a:ln>
                <a:solidFill>
                  <a:prstClr val="white"/>
                </a:solidFill>
                <a:effectLst/>
                <a:uLnTx/>
                <a:uFillTx/>
                <a:latin typeface="Segoe UI Black" panose="020B0A02040204020203" pitchFamily="34" charset="0"/>
                <a:ea typeface="Segoe UI Black" panose="020B0A02040204020203" pitchFamily="34" charset="0"/>
                <a:cs typeface="+mn-cs"/>
              </a:rPr>
              <a:t>KEY IDEAS</a:t>
            </a:r>
          </a:p>
        </p:txBody>
      </p:sp>
    </p:spTree>
    <p:extLst>
      <p:ext uri="{BB962C8B-B14F-4D97-AF65-F5344CB8AC3E}">
        <p14:creationId xmlns:p14="http://schemas.microsoft.com/office/powerpoint/2010/main" val="1067761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8032124" y="2809246"/>
            <a:ext cx="3284874"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prstClr val="white"/>
                </a:solidFill>
                <a:latin typeface="Segoe UI Black" panose="020B0A02040204020203" pitchFamily="34" charset="0"/>
                <a:ea typeface="Segoe UI Black" panose="020B0A02040204020203" pitchFamily="34" charset="0"/>
              </a:rPr>
              <a:t>MONET</a:t>
            </a:r>
            <a:r>
              <a:rPr kumimoji="0"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rPr>
              <a:t> </a:t>
            </a: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Picture 2" descr="Why Are You a CTA Member? - California Teachers Associ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66065" y="1461023"/>
            <a:ext cx="5887763" cy="3311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2016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extBox 7"/>
          <p:cNvSpPr txBox="1"/>
          <p:nvPr/>
        </p:nvSpPr>
        <p:spPr>
          <a:xfrm>
            <a:off x="575309" y="666554"/>
            <a:ext cx="11203630" cy="584775"/>
          </a:xfrm>
          <a:prstGeom prst="rect">
            <a:avLst/>
          </a:prstGeom>
          <a:noFill/>
          <a:ln>
            <a:noFill/>
          </a:ln>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endParaRPr>
          </a:p>
        </p:txBody>
      </p:sp>
      <p:pic>
        <p:nvPicPr>
          <p:cNvPr id="5" name="Picture 4" descr="https://scontent.xx.fbcdn.net/t31.0-8/12474011_10154482170904409_3454373525325419807_o.jpg">
            <a:extLst>
              <a:ext uri="{FF2B5EF4-FFF2-40B4-BE49-F238E27FC236}">
                <a16:creationId xmlns:a16="http://schemas.microsoft.com/office/drawing/2014/main" id="{CA1AC174-2DD5-47EF-9EC6-8BA587C37873}"/>
              </a:ext>
            </a:extLst>
          </p:cNvPr>
          <p:cNvPicPr>
            <a:picLocks noChangeAspect="1" noChangeArrowheads="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sharpenSoften amount="25000"/>
                    </a14:imgEffect>
                    <a14:imgEffect>
                      <a14:brightnessContrast bright="40000" contrast="-40000"/>
                    </a14:imgEffect>
                  </a14:imgLayer>
                </a14:imgProps>
              </a:ext>
              <a:ext uri="{28A0092B-C50C-407E-A947-70E740481C1C}">
                <a14:useLocalDpi xmlns:a14="http://schemas.microsoft.com/office/drawing/2010/main" val="0"/>
              </a:ext>
            </a:extLst>
          </a:blip>
          <a:srcRect l="8889" t="18938" r="6963" b="14106"/>
          <a:stretch/>
        </p:blipFill>
        <p:spPr bwMode="auto">
          <a:xfrm>
            <a:off x="0" y="2690193"/>
            <a:ext cx="12208078" cy="460513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71272" y="6313984"/>
            <a:ext cx="3425585" cy="484381"/>
          </a:xfrm>
          <a:prstGeom prst="rect">
            <a:avLst/>
          </a:prstGeom>
        </p:spPr>
      </p:pic>
      <p:sp>
        <p:nvSpPr>
          <p:cNvPr id="10" name="TextBox 9"/>
          <p:cNvSpPr txBox="1"/>
          <p:nvPr/>
        </p:nvSpPr>
        <p:spPr>
          <a:xfrm>
            <a:off x="1730085" y="818954"/>
            <a:ext cx="8747908" cy="1323439"/>
          </a:xfrm>
          <a:prstGeom prst="rect">
            <a:avLst/>
          </a:prstGeom>
          <a:noFill/>
        </p:spPr>
        <p:txBody>
          <a:bodyPr wrap="none" rtlCol="0">
            <a:spAutoFit/>
          </a:bodyPr>
          <a:lstStyle/>
          <a:p>
            <a:pPr algn="ctr"/>
            <a:r>
              <a:rPr lang="en-US" sz="4000">
                <a:solidFill>
                  <a:srgbClr val="182EA0"/>
                </a:solidFill>
                <a:latin typeface="Arial Black" panose="020B0A04020102020204" pitchFamily="34" charset="0"/>
              </a:rPr>
              <a:t> </a:t>
            </a:r>
            <a:r>
              <a:rPr lang="en" sz="4000">
                <a:solidFill>
                  <a:srgbClr val="002EA8"/>
                </a:solidFill>
                <a:latin typeface="Segoe UI Black" panose="020B0A02040204020203" pitchFamily="34" charset="0"/>
                <a:ea typeface="Segoe UI Black" panose="020B0A02040204020203" pitchFamily="34" charset="0"/>
                <a:cs typeface="EB Garamond"/>
                <a:sym typeface="EB Garamond"/>
              </a:rPr>
              <a:t>RECRUITING &amp; RECOMMENDING </a:t>
            </a:r>
          </a:p>
          <a:p>
            <a:pPr algn="ctr"/>
            <a:r>
              <a:rPr lang="en" sz="4000">
                <a:solidFill>
                  <a:srgbClr val="002EA8"/>
                </a:solidFill>
                <a:latin typeface="Segoe UI Black" panose="020B0A02040204020203" pitchFamily="34" charset="0"/>
                <a:ea typeface="Segoe UI Black" panose="020B0A02040204020203" pitchFamily="34" charset="0"/>
                <a:cs typeface="EB Garamond"/>
                <a:sym typeface="EB Garamond"/>
              </a:rPr>
              <a:t>SCHOOL BOARD CANDIDATES</a:t>
            </a:r>
          </a:p>
        </p:txBody>
      </p:sp>
    </p:spTree>
    <p:extLst>
      <p:ext uri="{BB962C8B-B14F-4D97-AF65-F5344CB8AC3E}">
        <p14:creationId xmlns:p14="http://schemas.microsoft.com/office/powerpoint/2010/main" val="3208402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10021013" cy="707886"/>
          </a:xfrm>
          <a:prstGeom prst="rect">
            <a:avLst/>
          </a:prstGeom>
          <a:noFill/>
        </p:spPr>
        <p:txBody>
          <a:bodyPr wrap="none" rtlCol="0">
            <a:spAutoFit/>
          </a:bodyPr>
          <a:lstStyle/>
          <a:p>
            <a:r>
              <a:rPr lang="en-US" sz="4000">
                <a:solidFill>
                  <a:srgbClr val="182EA0"/>
                </a:solidFill>
                <a:latin typeface="Arial Black" panose="020B0A04020102020204" pitchFamily="34" charset="0"/>
              </a:rPr>
              <a:t>WHERE DO WE FIND CANDIDATES?</a:t>
            </a:r>
          </a:p>
        </p:txBody>
      </p:sp>
      <p:sp>
        <p:nvSpPr>
          <p:cNvPr id="5" name="TextBox 4"/>
          <p:cNvSpPr txBox="1"/>
          <p:nvPr/>
        </p:nvSpPr>
        <p:spPr>
          <a:xfrm>
            <a:off x="481031" y="1316288"/>
            <a:ext cx="7258238" cy="6247864"/>
          </a:xfrm>
          <a:prstGeom prst="rect">
            <a:avLst/>
          </a:prstGeom>
          <a:noFill/>
        </p:spPr>
        <p:txBody>
          <a:bodyPr wrap="square" lIns="91440" tIns="45720" rIns="91440" bIns="45720" rtlCol="0" anchor="t">
            <a:spAutoFit/>
          </a:bodyPr>
          <a:lstStyle/>
          <a:p>
            <a:pPr marL="457200" indent="-457200">
              <a:lnSpc>
                <a:spcPts val="4000"/>
              </a:lnSpc>
              <a:buFont typeface="Arial" panose="020B0604020202020204" pitchFamily="34" charset="0"/>
              <a:buChar char="•"/>
            </a:pPr>
            <a:r>
              <a:rPr lang="en-US" sz="2800">
                <a:solidFill>
                  <a:srgbClr val="182EA0"/>
                </a:solidFill>
                <a:latin typeface="Segoe UI Semibold"/>
                <a:cs typeface="Segoe UI Semibold"/>
              </a:rPr>
              <a:t>Your membership, including retirees </a:t>
            </a:r>
          </a:p>
          <a:p>
            <a:pPr marL="457200" indent="-457200">
              <a:lnSpc>
                <a:spcPts val="4000"/>
              </a:lnSpc>
              <a:buFont typeface="Arial" panose="020B0604020202020204" pitchFamily="34" charset="0"/>
              <a:buChar char="•"/>
            </a:pPr>
            <a:r>
              <a:rPr lang="en-US" sz="2800">
                <a:solidFill>
                  <a:srgbClr val="182EA0"/>
                </a:solidFill>
                <a:latin typeface="Segoe UI Semibold"/>
                <a:cs typeface="Segoe UI Semibold"/>
              </a:rPr>
              <a:t>Coalition Partners, other Unions</a:t>
            </a:r>
          </a:p>
          <a:p>
            <a:pPr>
              <a:lnSpc>
                <a:spcPts val="4000"/>
              </a:lnSpc>
            </a:pPr>
            <a:endParaRPr lang="en-US" sz="2800">
              <a:solidFill>
                <a:srgbClr val="182EA0"/>
              </a:solidFill>
              <a:latin typeface="Segoe UI Semibold"/>
              <a:cs typeface="Segoe UI Semibold"/>
            </a:endParaRPr>
          </a:p>
          <a:p>
            <a:pPr>
              <a:lnSpc>
                <a:spcPts val="4000"/>
              </a:lnSpc>
            </a:pPr>
            <a:r>
              <a:rPr lang="en-US" sz="2800">
                <a:solidFill>
                  <a:srgbClr val="182EA0"/>
                </a:solidFill>
                <a:latin typeface="Segoe UI Semibold"/>
                <a:cs typeface="Segoe UI Semibold"/>
              </a:rPr>
              <a:t>Key Questions: </a:t>
            </a:r>
          </a:p>
          <a:p>
            <a:pPr marL="514350" indent="-514350">
              <a:lnSpc>
                <a:spcPts val="4000"/>
              </a:lnSpc>
              <a:buAutoNum type="arabicPeriod"/>
            </a:pPr>
            <a:r>
              <a:rPr lang="en-US" sz="2800">
                <a:solidFill>
                  <a:srgbClr val="182EA0"/>
                </a:solidFill>
                <a:latin typeface="Segoe UI Semibold"/>
                <a:cs typeface="Segoe UI Semibold"/>
              </a:rPr>
              <a:t>Legal requirements – residency? </a:t>
            </a:r>
          </a:p>
          <a:p>
            <a:pPr marL="514350" indent="-514350">
              <a:lnSpc>
                <a:spcPts val="4000"/>
              </a:lnSpc>
              <a:buAutoNum type="arabicPeriod"/>
            </a:pPr>
            <a:r>
              <a:rPr lang="en-US" sz="2800">
                <a:solidFill>
                  <a:srgbClr val="182EA0"/>
                </a:solidFill>
                <a:latin typeface="Segoe UI Semibold"/>
                <a:cs typeface="Segoe UI Semibold"/>
              </a:rPr>
              <a:t>What characteristics do they need to have? </a:t>
            </a:r>
          </a:p>
          <a:p>
            <a:pPr marL="514350" indent="-514350">
              <a:lnSpc>
                <a:spcPts val="4000"/>
              </a:lnSpc>
              <a:buAutoNum type="arabicPeriod"/>
            </a:pPr>
            <a:r>
              <a:rPr lang="en-US" sz="2800">
                <a:solidFill>
                  <a:srgbClr val="182EA0"/>
                </a:solidFill>
                <a:latin typeface="Segoe UI Semibold"/>
                <a:cs typeface="Segoe UI Semibold"/>
              </a:rPr>
              <a:t>What should they believe in? </a:t>
            </a:r>
          </a:p>
          <a:p>
            <a:pPr marL="514350" indent="-514350">
              <a:lnSpc>
                <a:spcPts val="4000"/>
              </a:lnSpc>
              <a:buAutoNum type="arabicPeriod"/>
            </a:pPr>
            <a:r>
              <a:rPr lang="en-US" sz="2800">
                <a:solidFill>
                  <a:srgbClr val="182EA0"/>
                </a:solidFill>
                <a:latin typeface="Segoe UI Semibold"/>
                <a:cs typeface="Segoe UI Semibold"/>
              </a:rPr>
              <a:t>What obligation do we have to those who we recommend/endorse? </a:t>
            </a:r>
          </a:p>
          <a:p>
            <a:pPr>
              <a:lnSpc>
                <a:spcPts val="4000"/>
              </a:lnSpc>
            </a:pPr>
            <a:endParaRPr lang="en-US" sz="2800">
              <a:solidFill>
                <a:srgbClr val="182EA0"/>
              </a:solidFill>
              <a:latin typeface="Segoe UI Semibold"/>
              <a:cs typeface="Segoe UI Semibold"/>
            </a:endParaRPr>
          </a:p>
          <a:p>
            <a:pPr marL="457200" indent="-457200">
              <a:lnSpc>
                <a:spcPts val="4000"/>
              </a:lnSpc>
              <a:buFont typeface="Arial" panose="020B0604020202020204" pitchFamily="34" charset="0"/>
              <a:buChar char="•"/>
            </a:pPr>
            <a:endParaRPr lang="en-US" sz="2800">
              <a:solidFill>
                <a:srgbClr val="182EA0"/>
              </a:solidFill>
              <a:latin typeface="Segoe UI Semibold"/>
              <a:cs typeface="Segoe UI Semibold"/>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5800" r="11317"/>
          <a:stretch/>
        </p:blipFill>
        <p:spPr>
          <a:xfrm>
            <a:off x="7474226" y="1554827"/>
            <a:ext cx="4353340" cy="3795878"/>
          </a:xfrm>
          <a:prstGeom prst="rect">
            <a:avLst/>
          </a:prstGeom>
        </p:spPr>
      </p:pic>
    </p:spTree>
    <p:extLst>
      <p:ext uri="{BB962C8B-B14F-4D97-AF65-F5344CB8AC3E}">
        <p14:creationId xmlns:p14="http://schemas.microsoft.com/office/powerpoint/2010/main" val="2175429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35552" y="342156"/>
            <a:ext cx="7883890"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WHAT ARE WE LOOKING FOR?</a:t>
            </a:r>
          </a:p>
        </p:txBody>
      </p:sp>
      <p:sp>
        <p:nvSpPr>
          <p:cNvPr id="8" name="TextBox 7"/>
          <p:cNvSpPr txBox="1"/>
          <p:nvPr/>
        </p:nvSpPr>
        <p:spPr>
          <a:xfrm>
            <a:off x="435552" y="1454014"/>
            <a:ext cx="10378223" cy="2657138"/>
          </a:xfrm>
          <a:prstGeom prst="rect">
            <a:avLst/>
          </a:prstGeom>
          <a:noFill/>
        </p:spPr>
        <p:txBody>
          <a:bodyPr wrap="square" rtlCol="0">
            <a:spAutoFit/>
          </a:bodyPr>
          <a:lstStyle/>
          <a:p>
            <a:pPr>
              <a:lnSpc>
                <a:spcPts val="4000"/>
              </a:lnSpc>
            </a:pPr>
            <a:r>
              <a:rPr lang="en-US" sz="2800">
                <a:solidFill>
                  <a:schemeClr val="bg1"/>
                </a:solidFill>
                <a:latin typeface="Segoe UI Semibold" panose="020B0702040204020203" pitchFamily="34" charset="0"/>
                <a:cs typeface="Segoe UI Semibold" panose="020B0702040204020203" pitchFamily="34" charset="0"/>
              </a:rPr>
              <a:t>Discuss at your table, what qualities you are </a:t>
            </a:r>
          </a:p>
          <a:p>
            <a:pPr>
              <a:lnSpc>
                <a:spcPts val="4000"/>
              </a:lnSpc>
            </a:pPr>
            <a:r>
              <a:rPr lang="en-US" sz="2800">
                <a:solidFill>
                  <a:schemeClr val="bg1"/>
                </a:solidFill>
                <a:latin typeface="Segoe UI Semibold" panose="020B0702040204020203" pitchFamily="34" charset="0"/>
                <a:cs typeface="Segoe UI Semibold" panose="020B0702040204020203" pitchFamily="34" charset="0"/>
              </a:rPr>
              <a:t>looking for in school board candidates </a:t>
            </a:r>
          </a:p>
          <a:p>
            <a:pPr>
              <a:lnSpc>
                <a:spcPts val="4000"/>
              </a:lnSpc>
            </a:pPr>
            <a:endParaRPr lang="en-US" sz="2800">
              <a:solidFill>
                <a:schemeClr val="bg1"/>
              </a:solidFill>
              <a:latin typeface="Segoe UI Semibold" panose="020B0702040204020203" pitchFamily="34" charset="0"/>
              <a:cs typeface="Segoe UI Semibold" panose="020B0702040204020203" pitchFamily="34" charset="0"/>
            </a:endParaRPr>
          </a:p>
          <a:p>
            <a:pPr>
              <a:lnSpc>
                <a:spcPts val="4000"/>
              </a:lnSpc>
            </a:pPr>
            <a:r>
              <a:rPr lang="en-US" sz="2800">
                <a:solidFill>
                  <a:schemeClr val="bg1"/>
                </a:solidFill>
                <a:latin typeface="Segoe UI Semibold" panose="020B0702040204020203" pitchFamily="34" charset="0"/>
                <a:cs typeface="Segoe UI Semibold" panose="020B0702040204020203" pitchFamily="34" charset="0"/>
              </a:rPr>
              <a:t>Draw your candidate on flip chart &amp; </a:t>
            </a:r>
          </a:p>
          <a:p>
            <a:pPr>
              <a:lnSpc>
                <a:spcPts val="4000"/>
              </a:lnSpc>
            </a:pPr>
            <a:r>
              <a:rPr lang="en-US" sz="2800">
                <a:solidFill>
                  <a:schemeClr val="bg1"/>
                </a:solidFill>
                <a:latin typeface="Segoe UI Semibold" panose="020B0702040204020203" pitchFamily="34" charset="0"/>
                <a:cs typeface="Segoe UI Semibold" panose="020B0702040204020203" pitchFamily="34" charset="0"/>
              </a:rPr>
              <a:t>write qualities on post-it notes</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4" name="Rectangle 3"/>
          <p:cNvSpPr/>
          <p:nvPr/>
        </p:nvSpPr>
        <p:spPr>
          <a:xfrm>
            <a:off x="8116957" y="1258957"/>
            <a:ext cx="3140765" cy="434671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Free Stick Person Transparent Background, Download Free Stick Person  Transparent Background png images, Free ClipArts on Clipart Librar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93268" y="1040295"/>
            <a:ext cx="3388141" cy="478403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Sticky note PNG transparent image download, size: 789x720px"/>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42375" y="3499275"/>
            <a:ext cx="670515" cy="61187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Sticky note PNG transparent image download, size: 789x720px"/>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050218" y="2969188"/>
            <a:ext cx="670515" cy="61187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Sticky note PNG transparent image download, size: 789x720px"/>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03836" y="1864767"/>
            <a:ext cx="670515" cy="61187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Sticky note PNG transparent image download, size: 789x720px"/>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75436" y="4552472"/>
            <a:ext cx="670515" cy="6118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1518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a:ea typeface="Segoe UI Black"/>
              </a:rPr>
              <a:t>  CANDIDATE QUALITY CHECKLIST- p.15</a:t>
            </a:r>
            <a:endParaRPr lang="en-US" sz="4000">
              <a:solidFill>
                <a:schemeClr val="bg1"/>
              </a:solidFill>
              <a:latin typeface="Segoe UI Black" panose="020B0A02040204020203" pitchFamily="34" charset="0"/>
              <a:ea typeface="Segoe UI Black" panose="020B0A02040204020203" pitchFamily="34" charset="0"/>
            </a:endParaRP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304800" y="1202987"/>
            <a:ext cx="6838122" cy="5452775"/>
          </a:xfrm>
          <a:prstGeom prst="rect">
            <a:avLst/>
          </a:prstGeom>
          <a:noFill/>
        </p:spPr>
        <p:txBody>
          <a:bodyPr wrap="square" lIns="91440" tIns="45720" rIns="91440" bIns="45720" rtlCol="0" anchor="t">
            <a:spAutoFit/>
          </a:bodyPr>
          <a:lstStyle/>
          <a:p>
            <a:pPr>
              <a:lnSpc>
                <a:spcPts val="3800"/>
              </a:lnSpc>
            </a:pPr>
            <a:r>
              <a:rPr lang="en-US" sz="2800" b="1">
                <a:solidFill>
                  <a:srgbClr val="182EA0"/>
                </a:solidFill>
                <a:latin typeface="Segoe UI Semibold"/>
                <a:cs typeface="Segoe UI Semibold"/>
              </a:rPr>
              <a:t>#1: STRATEGY</a:t>
            </a:r>
          </a:p>
          <a:p>
            <a:pPr marL="457200" indent="-457200">
              <a:lnSpc>
                <a:spcPts val="3800"/>
              </a:lnSpc>
              <a:buFont typeface="Wingdings" panose="05000000000000000000" pitchFamily="2" charset="2"/>
              <a:buChar char="q"/>
            </a:pPr>
            <a:r>
              <a:rPr lang="en-US" sz="2800">
                <a:solidFill>
                  <a:srgbClr val="182EA0"/>
                </a:solidFill>
                <a:latin typeface="Segoe UI Semibold"/>
                <a:cs typeface="Segoe UI Semibold"/>
              </a:rPr>
              <a:t>Is it the right district?</a:t>
            </a:r>
          </a:p>
          <a:p>
            <a:pPr marL="457200" indent="-457200">
              <a:lnSpc>
                <a:spcPts val="3800"/>
              </a:lnSpc>
              <a:buFont typeface="Wingdings" panose="05000000000000000000" pitchFamily="2" charset="2"/>
              <a:buChar char="q"/>
            </a:pPr>
            <a:r>
              <a:rPr lang="en-US" sz="2800">
                <a:solidFill>
                  <a:srgbClr val="182EA0"/>
                </a:solidFill>
                <a:latin typeface="Segoe UI Semibold"/>
                <a:cs typeface="Segoe UI Semibold"/>
              </a:rPr>
              <a:t>Are they viable? Will they gain support of community?</a:t>
            </a:r>
          </a:p>
          <a:p>
            <a:pPr marL="457200" indent="-457200">
              <a:lnSpc>
                <a:spcPts val="3800"/>
              </a:lnSpc>
              <a:buFont typeface="Wingdings" panose="05000000000000000000" pitchFamily="2" charset="2"/>
              <a:buChar char="q"/>
            </a:pPr>
            <a:r>
              <a:rPr lang="en-US" sz="2800">
                <a:solidFill>
                  <a:srgbClr val="182EA0"/>
                </a:solidFill>
                <a:latin typeface="Segoe UI Semibold"/>
                <a:cs typeface="Segoe UI Semibold"/>
              </a:rPr>
              <a:t>Open seat or running against opponent?</a:t>
            </a:r>
          </a:p>
          <a:p>
            <a:pPr>
              <a:lnSpc>
                <a:spcPts val="3800"/>
              </a:lnSpc>
            </a:pPr>
            <a:endParaRPr lang="en-US" sz="2800">
              <a:solidFill>
                <a:srgbClr val="182EA0"/>
              </a:solidFill>
              <a:latin typeface="Segoe UI Semibold"/>
              <a:cs typeface="Segoe UI Semibold"/>
            </a:endParaRPr>
          </a:p>
          <a:p>
            <a:pPr>
              <a:lnSpc>
                <a:spcPts val="3800"/>
              </a:lnSpc>
            </a:pPr>
            <a:r>
              <a:rPr lang="en-US" sz="2800">
                <a:solidFill>
                  <a:srgbClr val="182EA0"/>
                </a:solidFill>
                <a:latin typeface="Segoe UI Semibold"/>
                <a:cs typeface="Segoe UI Semibold"/>
              </a:rPr>
              <a:t>#2 STORY </a:t>
            </a:r>
          </a:p>
          <a:p>
            <a:pPr marL="457200" indent="-457200">
              <a:lnSpc>
                <a:spcPts val="3800"/>
              </a:lnSpc>
              <a:buFont typeface="Wingdings" panose="05000000000000000000" pitchFamily="2" charset="2"/>
              <a:buChar char="q"/>
            </a:pPr>
            <a:r>
              <a:rPr lang="en-US" sz="2800">
                <a:solidFill>
                  <a:srgbClr val="182EA0"/>
                </a:solidFill>
                <a:latin typeface="Segoe UI Semibold"/>
                <a:cs typeface="Segoe UI Semibold"/>
              </a:rPr>
              <a:t>Why them?</a:t>
            </a:r>
          </a:p>
          <a:p>
            <a:pPr marL="457200" indent="-457200">
              <a:lnSpc>
                <a:spcPts val="3800"/>
              </a:lnSpc>
              <a:buFont typeface="Wingdings" panose="05000000000000000000" pitchFamily="2" charset="2"/>
              <a:buChar char="q"/>
            </a:pPr>
            <a:r>
              <a:rPr lang="en-US" sz="2800">
                <a:solidFill>
                  <a:srgbClr val="182EA0"/>
                </a:solidFill>
                <a:latin typeface="Segoe UI Semibold"/>
                <a:cs typeface="Segoe UI Semibold"/>
              </a:rPr>
              <a:t>Why this race?</a:t>
            </a:r>
          </a:p>
          <a:p>
            <a:pPr marL="457200" indent="-457200">
              <a:lnSpc>
                <a:spcPts val="3800"/>
              </a:lnSpc>
              <a:buFont typeface="Wingdings" panose="05000000000000000000" pitchFamily="2" charset="2"/>
              <a:buChar char="q"/>
            </a:pPr>
            <a:r>
              <a:rPr lang="en-US" sz="2800">
                <a:solidFill>
                  <a:srgbClr val="182EA0"/>
                </a:solidFill>
                <a:latin typeface="Segoe UI Semibold"/>
                <a:cs typeface="Segoe UI Semibold"/>
              </a:rPr>
              <a:t>Why now? </a:t>
            </a: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10" name="Picture 8" descr="Home - Michigan Education Associa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1425" y="1523128"/>
            <a:ext cx="2863105" cy="884960"/>
          </a:xfrm>
          <a:prstGeom prst="rect">
            <a:avLst/>
          </a:prstGeom>
          <a:noFill/>
          <a:extLst>
            <a:ext uri="{909E8E84-426E-40DD-AFC4-6F175D3DCCD1}">
              <a14:hiddenFill xmlns:a14="http://schemas.microsoft.com/office/drawing/2010/main">
                <a:solidFill>
                  <a:srgbClr val="FFFFFF"/>
                </a:solidFill>
              </a14:hiddenFill>
            </a:ext>
          </a:extLst>
        </p:spPr>
      </p:pic>
      <p:pic>
        <p:nvPicPr>
          <p:cNvPr id="2" name="Official Endorsement by State Representative Darrin Camiller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296889" y="2803104"/>
            <a:ext cx="5297055" cy="2797507"/>
          </a:xfrm>
          <a:prstGeom prst="rect">
            <a:avLst/>
          </a:prstGeom>
        </p:spPr>
      </p:pic>
    </p:spTree>
    <p:extLst>
      <p:ext uri="{BB962C8B-B14F-4D97-AF65-F5344CB8AC3E}">
        <p14:creationId xmlns:p14="http://schemas.microsoft.com/office/powerpoint/2010/main" val="15712693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a:ea typeface="Segoe UI Black"/>
              </a:rPr>
              <a:t>  CANDIDATE QUALITY CHECKLIST– p.15</a:t>
            </a:r>
            <a:endParaRPr lang="en-US" sz="4000">
              <a:solidFill>
                <a:schemeClr val="bg1"/>
              </a:solidFill>
              <a:latin typeface="Segoe UI Black" panose="020B0A02040204020203" pitchFamily="34" charset="0"/>
              <a:ea typeface="Segoe UI Black" panose="020B0A02040204020203" pitchFamily="34" charset="0"/>
            </a:endParaRP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371060" y="1316335"/>
            <a:ext cx="6838122" cy="4563301"/>
          </a:xfrm>
          <a:prstGeom prst="rect">
            <a:avLst/>
          </a:prstGeom>
          <a:noFill/>
        </p:spPr>
        <p:txBody>
          <a:bodyPr wrap="square" lIns="91440" tIns="45720" rIns="91440" bIns="45720" rtlCol="0" anchor="t">
            <a:spAutoFit/>
          </a:bodyPr>
          <a:lstStyle/>
          <a:p>
            <a:pPr>
              <a:lnSpc>
                <a:spcPts val="3500"/>
              </a:lnSpc>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#3: DRIVE</a:t>
            </a: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Do they want to win?</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Will they raise money?</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Will they take assistance?</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Will they work hard?</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3500"/>
              </a:lnSpc>
              <a:buFont typeface="Wingdings" panose="05000000000000000000" pitchFamily="2" charset="2"/>
              <a:buChar char="q"/>
            </a:pPr>
            <a:endParaRPr lang="en-US" sz="5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a:p>
            <a:pPr>
              <a:lnSpc>
                <a:spcPts val="3500"/>
              </a:lnSpc>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#4 RESILENCE</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Will they take attacks personally?</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Do they have growth mindset?</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Will they keep pushing?</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12" name="TextBox 11">
            <a:extLst>
              <a:ext uri="{FF2B5EF4-FFF2-40B4-BE49-F238E27FC236}">
                <a16:creationId xmlns:a16="http://schemas.microsoft.com/office/drawing/2014/main" id="{43FEFEEC-A8E3-70EE-E85B-79D7D6DAEAD4}"/>
              </a:ext>
            </a:extLst>
          </p:cNvPr>
          <p:cNvSpPr txBox="1"/>
          <p:nvPr/>
        </p:nvSpPr>
        <p:spPr>
          <a:xfrm>
            <a:off x="7138653" y="2641503"/>
            <a:ext cx="4787452" cy="3139321"/>
          </a:xfrm>
          <a:prstGeom prst="rect">
            <a:avLst/>
          </a:prstGeom>
          <a:solidFill>
            <a:srgbClr val="182EA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FFFFFF"/>
                </a:solidFill>
              </a:rPr>
              <a:t>Ava is unmarried and does not have any kids. Has not participated in any school meetings. She does not care about the current issues. Her purpose to be a school board is to put in social justice to fight for the left-hand side politics aka proletariat. (Communist) Ava does not have any money. We can foresee if Ava wins the school board, she will be crazier than Lori to support substantial tax increases. Ava would support CRT (Cancel Culture). </a:t>
            </a:r>
            <a:endParaRPr lang="en-US" sz="1600" b="1">
              <a:solidFill>
                <a:srgbClr val="FFFFFF"/>
              </a:solidFill>
              <a:ea typeface="+mn-lt"/>
              <a:cs typeface="+mn-lt"/>
            </a:endParaRPr>
          </a:p>
          <a:p>
            <a:endParaRPr lang="en-US" sz="1600" b="1">
              <a:solidFill>
                <a:srgbClr val="FFFFFF"/>
              </a:solidFill>
              <a:ea typeface="+mn-lt"/>
              <a:cs typeface="+mn-lt"/>
            </a:endParaRPr>
          </a:p>
          <a:p>
            <a:r>
              <a:rPr lang="en-US" sz="1600" b="1">
                <a:solidFill>
                  <a:srgbClr val="FFFFFF"/>
                </a:solidFill>
                <a:ea typeface="+mn-lt"/>
                <a:cs typeface="+mn-lt"/>
              </a:rPr>
              <a:t>Ava has a face of a Chinese person, to trick the Chinese voters.</a:t>
            </a:r>
            <a:endParaRPr lang="en-US" sz="1600" b="1">
              <a:solidFill>
                <a:srgbClr val="FFFFFF"/>
              </a:solidFill>
              <a:cs typeface="Calibri"/>
            </a:endParaRPr>
          </a:p>
        </p:txBody>
      </p:sp>
      <p:sp>
        <p:nvSpPr>
          <p:cNvPr id="13" name="TextBox 12">
            <a:extLst>
              <a:ext uri="{FF2B5EF4-FFF2-40B4-BE49-F238E27FC236}">
                <a16:creationId xmlns:a16="http://schemas.microsoft.com/office/drawing/2014/main" id="{520DE9A5-22D8-A357-2DA4-17E41EB1CF79}"/>
              </a:ext>
            </a:extLst>
          </p:cNvPr>
          <p:cNvSpPr txBox="1"/>
          <p:nvPr/>
        </p:nvSpPr>
        <p:spPr>
          <a:xfrm>
            <a:off x="7068122" y="1178340"/>
            <a:ext cx="4787453"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ea typeface="+mn-lt"/>
                <a:cs typeface="+mn-lt"/>
              </a:rPr>
              <a:t>Ava </a:t>
            </a:r>
            <a:r>
              <a:rPr lang="en-US" sz="1400" err="1">
                <a:ea typeface="+mn-lt"/>
                <a:cs typeface="+mn-lt"/>
              </a:rPr>
              <a:t>Chiao</a:t>
            </a:r>
            <a:r>
              <a:rPr lang="ja-JP" altLang="en-US" sz="1400">
                <a:ea typeface="+mn-lt"/>
                <a:cs typeface="+mn-lt"/>
              </a:rPr>
              <a:t>。此人没有结婚，没有孩子，在参选之前完全没有参加过一次学区会议，对本地学区的议题完全不关心。她从政的目的非常清楚，就是把自己定义成一个为了</a:t>
            </a:r>
            <a:r>
              <a:rPr lang="en-US" sz="1400">
                <a:ea typeface="+mn-lt"/>
                <a:cs typeface="+mn-lt"/>
              </a:rPr>
              <a:t>”social justice</a:t>
            </a:r>
            <a:r>
              <a:rPr lang="en-US" altLang="ja-JP" sz="1400">
                <a:ea typeface="+mn-lt"/>
                <a:cs typeface="+mn-lt"/>
              </a:rPr>
              <a:t>”</a:t>
            </a:r>
            <a:r>
              <a:rPr lang="ja-JP" altLang="en-US" sz="1400">
                <a:ea typeface="+mn-lt"/>
                <a:cs typeface="+mn-lt"/>
              </a:rPr>
              <a:t>而战斗的极左无产阶级斗士。可以预见，一旦她当选，一定会比</a:t>
            </a:r>
            <a:r>
              <a:rPr lang="en-US" sz="1400">
                <a:ea typeface="+mn-lt"/>
                <a:cs typeface="+mn-lt"/>
              </a:rPr>
              <a:t>Lori</a:t>
            </a:r>
            <a:r>
              <a:rPr lang="ja-JP" altLang="en-US" sz="1400">
                <a:ea typeface="+mn-lt"/>
                <a:cs typeface="+mn-lt"/>
              </a:rPr>
              <a:t>更疯狂地支持大幅度加税，支持</a:t>
            </a:r>
            <a:r>
              <a:rPr lang="en-US" sz="1400">
                <a:ea typeface="+mn-lt"/>
                <a:cs typeface="+mn-lt"/>
              </a:rPr>
              <a:t>CRT(Cancel Culture). </a:t>
            </a:r>
            <a:r>
              <a:rPr lang="en-US" sz="1400" err="1">
                <a:ea typeface="+mn-lt"/>
                <a:cs typeface="+mn-lt"/>
              </a:rPr>
              <a:t>若不想让自己的孩子，自己的学区</a:t>
            </a:r>
            <a:endParaRPr lang="ja-JP" altLang="en-US" sz="1400" b="1">
              <a:latin typeface="Calibri"/>
              <a:ea typeface="游ゴシック"/>
              <a:cs typeface="Calibri"/>
            </a:endParaRPr>
          </a:p>
        </p:txBody>
      </p:sp>
    </p:spTree>
    <p:extLst>
      <p:ext uri="{BB962C8B-B14F-4D97-AF65-F5344CB8AC3E}">
        <p14:creationId xmlns:p14="http://schemas.microsoft.com/office/powerpoint/2010/main" val="16571696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a:ea typeface="Segoe UI Black"/>
              </a:rPr>
              <a:t>  CANDIDATE QUALITY CHECKLIST- p.15</a:t>
            </a:r>
            <a:endParaRPr lang="en-US" sz="4000">
              <a:solidFill>
                <a:schemeClr val="bg1"/>
              </a:solidFill>
              <a:latin typeface="Segoe UI Black" panose="020B0A02040204020203" pitchFamily="34" charset="0"/>
              <a:ea typeface="Segoe UI Black" panose="020B0A02040204020203" pitchFamily="34" charset="0"/>
            </a:endParaRP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185739" y="1251716"/>
            <a:ext cx="6089374" cy="3234219"/>
          </a:xfrm>
          <a:prstGeom prst="rect">
            <a:avLst/>
          </a:prstGeom>
          <a:noFill/>
        </p:spPr>
        <p:txBody>
          <a:bodyPr wrap="square" lIns="91440" tIns="45720" rIns="91440" bIns="45720" rtlCol="0" anchor="t">
            <a:spAutoFit/>
          </a:bodyPr>
          <a:lstStyle/>
          <a:p>
            <a:pPr lvl="0">
              <a:lnSpc>
                <a:spcPts val="3500"/>
              </a:lnSpc>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#5: VALUES </a:t>
            </a:r>
          </a:p>
          <a:p>
            <a:pPr marL="457200" lvl="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Will they fight for what we need?</a:t>
            </a:r>
          </a:p>
          <a:p>
            <a:pPr marL="457200" lvl="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Will our members support them?</a:t>
            </a:r>
          </a:p>
          <a:p>
            <a:pPr marL="457200" lvl="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Will they not support all of our issues?</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lvl="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Candidate questionnaire</a:t>
            </a:r>
          </a:p>
          <a:p>
            <a:pPr marL="457200" lvl="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Research them </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p:txBody>
      </p:sp>
      <p:pic>
        <p:nvPicPr>
          <p:cNvPr id="14" name="Picture 2" descr="No photo description available."/>
          <p:cNvPicPr>
            <a:picLocks noChangeAspect="1" noChangeArrowheads="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t="58217" b="22616"/>
          <a:stretch/>
        </p:blipFill>
        <p:spPr bwMode="auto">
          <a:xfrm>
            <a:off x="0" y="5092700"/>
            <a:ext cx="121920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
        <p:nvSpPr>
          <p:cNvPr id="10" name="TextBox 9"/>
          <p:cNvSpPr txBox="1"/>
          <p:nvPr/>
        </p:nvSpPr>
        <p:spPr>
          <a:xfrm>
            <a:off x="6275113" y="1253448"/>
            <a:ext cx="5850835" cy="3665106"/>
          </a:xfrm>
          <a:prstGeom prst="rect">
            <a:avLst/>
          </a:prstGeom>
          <a:noFill/>
        </p:spPr>
        <p:txBody>
          <a:bodyPr wrap="square" rtlCol="0">
            <a:spAutoFit/>
          </a:bodyPr>
          <a:lstStyle/>
          <a:p>
            <a:pPr>
              <a:lnSpc>
                <a:spcPts val="3500"/>
              </a:lnSpc>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#6 CONNECTION TO COMMUNITY </a:t>
            </a: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Are they active in the union?</a:t>
            </a: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Are they involved in other organizations?</a:t>
            </a: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What issues matter to them?</a:t>
            </a: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What potential groups should they be networking with?</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endParaRPr lang="en-US" sz="2800">
              <a:solidFill>
                <a:srgbClr val="182EA0"/>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16621480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a:ea typeface="Segoe UI Black"/>
              </a:rPr>
              <a:t>  CANDIDATE QUALITY CHECKLIST –p.15</a:t>
            </a:r>
            <a:endParaRPr lang="en-US" sz="4000">
              <a:solidFill>
                <a:schemeClr val="bg1"/>
              </a:solidFill>
              <a:latin typeface="Segoe UI Black" panose="020B0A02040204020203" pitchFamily="34" charset="0"/>
              <a:ea typeface="Segoe UI Black" panose="020B0A02040204020203" pitchFamily="34" charset="0"/>
            </a:endParaRP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519545" y="1278892"/>
            <a:ext cx="11476173" cy="2336537"/>
          </a:xfrm>
          <a:prstGeom prst="rect">
            <a:avLst/>
          </a:prstGeom>
          <a:noFill/>
        </p:spPr>
        <p:txBody>
          <a:bodyPr wrap="square" lIns="91440" tIns="45720" rIns="91440" bIns="45720" rtlCol="0" anchor="t">
            <a:spAutoFit/>
          </a:bodyPr>
          <a:lstStyle/>
          <a:p>
            <a:pPr>
              <a:lnSpc>
                <a:spcPts val="3500"/>
              </a:lnSpc>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#7: DIVERSITY </a:t>
            </a: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Do we have reflective democracy?</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Make intentional effort for BIPOC &amp; queer member recruitment</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457200" indent="-457200">
              <a:lnSpc>
                <a:spcPts val="3500"/>
              </a:lnSpc>
              <a:buFont typeface="Wingdings" panose="05000000000000000000" pitchFamily="2" charset="2"/>
              <a:buChar char="q"/>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Look for BIPOC &amp; queer leaders in both political and non-political spaces   </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pic>
        <p:nvPicPr>
          <p:cNvPr id="13" name="Picture 12"/>
          <p:cNvPicPr>
            <a:picLocks noChangeAspect="1"/>
          </p:cNvPicPr>
          <p:nvPr/>
        </p:nvPicPr>
        <p:blipFill>
          <a:blip r:embed="rId3"/>
          <a:stretch>
            <a:fillRect/>
          </a:stretch>
        </p:blipFill>
        <p:spPr>
          <a:xfrm>
            <a:off x="1019611" y="3970324"/>
            <a:ext cx="10011335" cy="1878119"/>
          </a:xfrm>
          <a:prstGeom prst="rect">
            <a:avLst/>
          </a:prstGeom>
        </p:spPr>
      </p:pic>
      <p:sp>
        <p:nvSpPr>
          <p:cNvPr id="15" name="TextBox 14"/>
          <p:cNvSpPr txBox="1"/>
          <p:nvPr/>
        </p:nvSpPr>
        <p:spPr>
          <a:xfrm>
            <a:off x="1019611" y="5901407"/>
            <a:ext cx="1164101" cy="215444"/>
          </a:xfrm>
          <a:prstGeom prst="rect">
            <a:avLst/>
          </a:prstGeom>
          <a:noFill/>
        </p:spPr>
        <p:txBody>
          <a:bodyPr wrap="none" rtlCol="0">
            <a:spAutoFit/>
          </a:bodyPr>
          <a:lstStyle/>
          <a:p>
            <a:r>
              <a:rPr lang="en-US" sz="800">
                <a:latin typeface="Segoe UI Semibold" panose="020B0702040204020203" pitchFamily="34" charset="0"/>
                <a:cs typeface="Segoe UI Semibold" panose="020B0702040204020203" pitchFamily="34" charset="0"/>
              </a:rPr>
              <a:t>*VICTORY INSTITUTE</a:t>
            </a:r>
          </a:p>
        </p:txBody>
      </p:sp>
    </p:spTree>
    <p:extLst>
      <p:ext uri="{BB962C8B-B14F-4D97-AF65-F5344CB8AC3E}">
        <p14:creationId xmlns:p14="http://schemas.microsoft.com/office/powerpoint/2010/main" val="21221196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000">
                <a:solidFill>
                  <a:schemeClr val="bg1"/>
                </a:solidFill>
                <a:latin typeface="Segoe UI Black"/>
                <a:ea typeface="Segoe UI Black"/>
              </a:rPr>
              <a:t> WHO HOLDS POWER IN AMERICA?</a:t>
            </a:r>
            <a:endParaRPr lang="en-US" sz="4000">
              <a:solidFill>
                <a:schemeClr val="bg1"/>
              </a:solidFill>
              <a:latin typeface="Segoe UI Black" panose="020B0A02040204020203" pitchFamily="34" charset="0"/>
              <a:ea typeface="Segoe UI Black" panose="020B0A02040204020203" pitchFamily="34" charset="0"/>
            </a:endParaRP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pic>
        <p:nvPicPr>
          <p:cNvPr id="12" name="Picture 11"/>
          <p:cNvPicPr>
            <a:picLocks noChangeAspect="1"/>
          </p:cNvPicPr>
          <p:nvPr/>
        </p:nvPicPr>
        <p:blipFill rotWithShape="1">
          <a:blip r:embed="rId2"/>
          <a:srcRect l="593" t="42225" r="-148" b="6633"/>
          <a:stretch/>
        </p:blipFill>
        <p:spPr>
          <a:xfrm>
            <a:off x="1362514" y="1083999"/>
            <a:ext cx="9497384" cy="5079169"/>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sp>
        <p:nvSpPr>
          <p:cNvPr id="16" name="TextBox 15"/>
          <p:cNvSpPr txBox="1"/>
          <p:nvPr/>
        </p:nvSpPr>
        <p:spPr>
          <a:xfrm>
            <a:off x="210136" y="6387595"/>
            <a:ext cx="1983235" cy="215444"/>
          </a:xfrm>
          <a:prstGeom prst="rect">
            <a:avLst/>
          </a:prstGeom>
          <a:noFill/>
        </p:spPr>
        <p:txBody>
          <a:bodyPr wrap="none" rtlCol="0">
            <a:spAutoFit/>
          </a:bodyPr>
          <a:lstStyle/>
          <a:p>
            <a:r>
              <a:rPr lang="en-US" sz="800">
                <a:latin typeface="Segoe UI Semibold" panose="020B0702040204020203" pitchFamily="34" charset="0"/>
                <a:cs typeface="Segoe UI Semibold" panose="020B0702040204020203" pitchFamily="34" charset="0"/>
              </a:rPr>
              <a:t>*REFLECTIVE DEMOCRACY CAMPAIGN</a:t>
            </a:r>
          </a:p>
        </p:txBody>
      </p:sp>
    </p:spTree>
    <p:extLst>
      <p:ext uri="{BB962C8B-B14F-4D97-AF65-F5344CB8AC3E}">
        <p14:creationId xmlns:p14="http://schemas.microsoft.com/office/powerpoint/2010/main" val="18682531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10438627" cy="707886"/>
          </a:xfrm>
          <a:prstGeom prst="rect">
            <a:avLst/>
          </a:prstGeom>
          <a:noFill/>
        </p:spPr>
        <p:txBody>
          <a:bodyPr wrap="none" rtlCol="0">
            <a:spAutoFit/>
          </a:bodyPr>
          <a:lstStyle/>
          <a:p>
            <a:r>
              <a:rPr lang="en-US" sz="4000">
                <a:solidFill>
                  <a:srgbClr val="182EA0"/>
                </a:solidFill>
                <a:latin typeface="Arial Black" panose="020B0A04020102020204" pitchFamily="34" charset="0"/>
              </a:rPr>
              <a:t>CANDIDATE RECRUITMENT MODELS</a:t>
            </a:r>
          </a:p>
        </p:txBody>
      </p:sp>
      <p:sp>
        <p:nvSpPr>
          <p:cNvPr id="5" name="TextBox 4"/>
          <p:cNvSpPr txBox="1"/>
          <p:nvPr/>
        </p:nvSpPr>
        <p:spPr>
          <a:xfrm>
            <a:off x="481031" y="1342792"/>
            <a:ext cx="6145056" cy="5606663"/>
          </a:xfrm>
          <a:prstGeom prst="rect">
            <a:avLst/>
          </a:prstGeom>
          <a:noFill/>
        </p:spPr>
        <p:txBody>
          <a:bodyPr wrap="square" lIns="91440" tIns="45720" rIns="91440" bIns="45720" rtlCol="0" anchor="t">
            <a:spAutoFit/>
          </a:bodyPr>
          <a:lstStyle/>
          <a:p>
            <a:pPr marL="457200" lvl="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Montana</a:t>
            </a:r>
          </a:p>
          <a:p>
            <a:pPr marL="914400" lvl="1" indent="-457200">
              <a:lnSpc>
                <a:spcPts val="3500"/>
              </a:lnSpc>
              <a:buFont typeface="Courier New" panose="02070309020205020404" pitchFamily="49" charset="0"/>
              <a:buChar char="o"/>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Create list of targeted districts </a:t>
            </a:r>
          </a:p>
          <a:p>
            <a:pPr marL="914400" lvl="1" indent="-457200">
              <a:lnSpc>
                <a:spcPts val="3500"/>
              </a:lnSpc>
              <a:buFont typeface="Courier New" panose="02070309020205020404" pitchFamily="49" charset="0"/>
              <a:buChar char="o"/>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Keep good lists on member’s activism &amp; contact information</a:t>
            </a:r>
          </a:p>
          <a:p>
            <a:pPr marL="914400" lvl="1" indent="-457200">
              <a:lnSpc>
                <a:spcPts val="3500"/>
              </a:lnSpc>
              <a:buFont typeface="Courier New" panose="02070309020205020404" pitchFamily="49" charset="0"/>
              <a:buChar char="o"/>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Text and call active members in targeted districts to recruit</a:t>
            </a:r>
          </a:p>
          <a:p>
            <a:pPr marL="457200" lvl="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Michigan </a:t>
            </a:r>
          </a:p>
          <a:p>
            <a:pPr marL="914400" lvl="1" indent="-457200">
              <a:lnSpc>
                <a:spcPts val="3500"/>
              </a:lnSpc>
              <a:buFont typeface="Courier New" panose="02070309020205020404" pitchFamily="49" charset="0"/>
              <a:buChar char="o"/>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Coalition coordinated effort</a:t>
            </a:r>
          </a:p>
          <a:p>
            <a:pPr marL="457200" lvl="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Build relationships with retiree  chapters </a:t>
            </a:r>
          </a:p>
          <a:p>
            <a:pPr>
              <a:lnSpc>
                <a:spcPts val="4000"/>
              </a:lnSpc>
            </a:pPr>
            <a:endParaRPr lang="en-US" sz="2800">
              <a:solidFill>
                <a:srgbClr val="182EA0"/>
              </a:solidFill>
              <a:latin typeface="Segoe UI Semibold" panose="020B0702040204020203" pitchFamily="34" charset="0"/>
              <a:cs typeface="Segoe UI Semibold" panose="020B0702040204020203" pitchFamily="34" charset="0"/>
            </a:endParaRPr>
          </a:p>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4" name="Picture 3"/>
          <p:cNvPicPr>
            <a:picLocks noChangeAspect="1"/>
          </p:cNvPicPr>
          <p:nvPr/>
        </p:nvPicPr>
        <p:blipFill>
          <a:blip r:embed="rId3"/>
          <a:stretch>
            <a:fillRect/>
          </a:stretch>
        </p:blipFill>
        <p:spPr>
          <a:xfrm>
            <a:off x="6742909" y="1537252"/>
            <a:ext cx="4803560" cy="4181061"/>
          </a:xfrm>
          <a:prstGeom prst="rect">
            <a:avLst/>
          </a:prstGeom>
        </p:spPr>
      </p:pic>
    </p:spTree>
    <p:extLst>
      <p:ext uri="{BB962C8B-B14F-4D97-AF65-F5344CB8AC3E}">
        <p14:creationId xmlns:p14="http://schemas.microsoft.com/office/powerpoint/2010/main" val="13537183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35552" y="342156"/>
            <a:ext cx="7863050"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QUALIFYING FOR THE BALLOT</a:t>
            </a:r>
          </a:p>
        </p:txBody>
      </p:sp>
      <p:sp>
        <p:nvSpPr>
          <p:cNvPr id="8" name="TextBox 7"/>
          <p:cNvSpPr txBox="1"/>
          <p:nvPr/>
        </p:nvSpPr>
        <p:spPr>
          <a:xfrm>
            <a:off x="375917" y="1228727"/>
            <a:ext cx="7263961" cy="4401205"/>
          </a:xfrm>
          <a:prstGeom prst="rect">
            <a:avLst/>
          </a:prstGeom>
          <a:noFill/>
        </p:spPr>
        <p:txBody>
          <a:bodyPr wrap="square" rtlCol="0">
            <a:spAutoFit/>
          </a:bodyPr>
          <a:lstStyle/>
          <a:p>
            <a:pPr marL="457200" lvl="0" indent="-457200">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Know the requirements to run for and hold the office ​</a:t>
            </a:r>
          </a:p>
          <a:p>
            <a:pPr marL="457200" lvl="0" indent="-457200">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Take note of deadlines – may be more than one​</a:t>
            </a:r>
          </a:p>
          <a:p>
            <a:pPr marL="457200" lvl="0" indent="-457200">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Are there fees?  Nomination papers?​ Both?</a:t>
            </a:r>
          </a:p>
          <a:p>
            <a:pPr marL="457200" lvl="0" indent="-457200">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Prepare to ensure your candidates are on the ballot  - create a timeline​</a:t>
            </a:r>
          </a:p>
          <a:p>
            <a:pPr marL="457200" lvl="0" indent="-457200">
              <a:buFont typeface="Arial" panose="020B0604020202020204" pitchFamily="34" charset="0"/>
              <a:buChar char="•"/>
            </a:pPr>
            <a:r>
              <a:rPr lang="en-US" sz="2800">
                <a:solidFill>
                  <a:schemeClr val="bg1"/>
                </a:solidFill>
                <a:latin typeface="Segoe UI Semibold" panose="020B0702040204020203" pitchFamily="34" charset="0"/>
                <a:cs typeface="Segoe UI Semibold" panose="020B0702040204020203" pitchFamily="34" charset="0"/>
              </a:rPr>
              <a:t>Over collect signatures!​</a:t>
            </a:r>
          </a:p>
          <a:p>
            <a:pPr marL="457200" lvl="0" indent="-457200">
              <a:buFont typeface="Arial" panose="020B0604020202020204" pitchFamily="34" charset="0"/>
              <a:buChar char="•"/>
            </a:pPr>
            <a:r>
              <a:rPr lang="en-US" sz="2800" b="1" u="sng">
                <a:solidFill>
                  <a:schemeClr val="bg1"/>
                </a:solidFill>
                <a:latin typeface="Segoe UI Semibold" panose="020B0702040204020203" pitchFamily="34" charset="0"/>
                <a:cs typeface="Segoe UI Semibold" panose="020B0702040204020203" pitchFamily="34" charset="0"/>
              </a:rPr>
              <a:t>NEVER</a:t>
            </a:r>
            <a:r>
              <a:rPr lang="en-US" sz="2800" b="1">
                <a:solidFill>
                  <a:schemeClr val="bg1"/>
                </a:solidFill>
                <a:latin typeface="Segoe UI Semibold" panose="020B0702040204020203" pitchFamily="34" charset="0"/>
                <a:cs typeface="Segoe UI Semibold" panose="020B0702040204020203" pitchFamily="34" charset="0"/>
              </a:rPr>
              <a:t> </a:t>
            </a:r>
            <a:r>
              <a:rPr lang="en-US" sz="2800">
                <a:solidFill>
                  <a:schemeClr val="bg1"/>
                </a:solidFill>
                <a:latin typeface="Segoe UI Semibold" panose="020B0702040204020203" pitchFamily="34" charset="0"/>
                <a:cs typeface="Segoe UI Semibold" panose="020B0702040204020203" pitchFamily="34" charset="0"/>
              </a:rPr>
              <a:t>cut corners on accuracy!</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14" name="Picture 2" descr="Heidi Klum Reaction GIF by Amazon Prime Video"/>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53707" y="2306499"/>
            <a:ext cx="3915911" cy="22124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3069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23518" y="215901"/>
            <a:ext cx="9150262"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TIPS FOR GATHERING SIGNATURES</a:t>
            </a:r>
          </a:p>
        </p:txBody>
      </p:sp>
      <p:sp>
        <p:nvSpPr>
          <p:cNvPr id="8" name="TextBox 7"/>
          <p:cNvSpPr txBox="1"/>
          <p:nvPr/>
        </p:nvSpPr>
        <p:spPr>
          <a:xfrm>
            <a:off x="276526" y="923787"/>
            <a:ext cx="9808377" cy="4832092"/>
          </a:xfrm>
          <a:prstGeom prst="rect">
            <a:avLst/>
          </a:prstGeom>
          <a:noFill/>
        </p:spPr>
        <p:txBody>
          <a:bodyPr wrap="square" rtlCol="0">
            <a:spAutoFit/>
          </a:bodyPr>
          <a:lstStyle/>
          <a:p>
            <a:pPr marL="457200" lvl="0" indent="-457200">
              <a:buFont typeface="Arial"/>
              <a:buChar char="•"/>
            </a:pPr>
            <a:r>
              <a:rPr lang="en-US" sz="2800">
                <a:solidFill>
                  <a:schemeClr val="bg1"/>
                </a:solidFill>
                <a:latin typeface="Segoe UI Semibold" panose="020B0702040204020203" pitchFamily="34" charset="0"/>
                <a:cs typeface="Segoe UI Semibold" panose="020B0702040204020203" pitchFamily="34" charset="0"/>
              </a:rPr>
              <a:t>Check laws</a:t>
            </a:r>
          </a:p>
          <a:p>
            <a:pPr marL="457200" lvl="0" indent="-457200">
              <a:buFont typeface="Arial"/>
              <a:buChar char="•"/>
            </a:pPr>
            <a:r>
              <a:rPr lang="en-US" sz="2800">
                <a:solidFill>
                  <a:schemeClr val="bg1"/>
                </a:solidFill>
                <a:latin typeface="Segoe UI Semibold" panose="020B0702040204020203" pitchFamily="34" charset="0"/>
                <a:cs typeface="Segoe UI Semibold" panose="020B0702040204020203" pitchFamily="34" charset="0"/>
              </a:rPr>
              <a:t>Start now, don't wait</a:t>
            </a:r>
          </a:p>
          <a:p>
            <a:pPr marL="457200" lvl="0" indent="-457200">
              <a:buFont typeface="Arial"/>
              <a:buChar char="•"/>
            </a:pPr>
            <a:r>
              <a:rPr lang="en-US" sz="2800">
                <a:solidFill>
                  <a:schemeClr val="bg1"/>
                </a:solidFill>
                <a:latin typeface="Segoe UI Semibold" panose="020B0702040204020203" pitchFamily="34" charset="0"/>
                <a:cs typeface="Segoe UI Semibold" panose="020B0702040204020203" pitchFamily="34" charset="0"/>
              </a:rPr>
              <a:t>Don’t take rejections personally</a:t>
            </a:r>
          </a:p>
          <a:p>
            <a:pPr marL="457200" lvl="0" indent="-457200">
              <a:buFont typeface="Arial"/>
              <a:buChar char="•"/>
            </a:pPr>
            <a:r>
              <a:rPr lang="en-US" sz="2800">
                <a:solidFill>
                  <a:schemeClr val="bg1"/>
                </a:solidFill>
                <a:latin typeface="Segoe UI Semibold" panose="020B0702040204020203" pitchFamily="34" charset="0"/>
                <a:cs typeface="Segoe UI Semibold" panose="020B0702040204020203" pitchFamily="34" charset="0"/>
              </a:rPr>
              <a:t>Educate voters after they sign               </a:t>
            </a:r>
          </a:p>
          <a:p>
            <a:pPr marL="457200" lvl="0" indent="-457200">
              <a:buFont typeface="Arial"/>
              <a:buChar char="•"/>
            </a:pPr>
            <a:r>
              <a:rPr lang="en-US" sz="2800">
                <a:solidFill>
                  <a:schemeClr val="bg1"/>
                </a:solidFill>
                <a:latin typeface="Segoe UI Semibold" panose="020B0702040204020203" pitchFamily="34" charset="0"/>
                <a:cs typeface="Segoe UI Semibold" panose="020B0702040204020203" pitchFamily="34" charset="0"/>
              </a:rPr>
              <a:t>Avoid long political discussions</a:t>
            </a:r>
          </a:p>
          <a:p>
            <a:pPr marL="457200" lvl="0" indent="-457200">
              <a:buFont typeface="Arial"/>
              <a:buChar char="•"/>
            </a:pPr>
            <a:r>
              <a:rPr lang="en-US" sz="2800">
                <a:solidFill>
                  <a:schemeClr val="bg1"/>
                </a:solidFill>
                <a:latin typeface="Segoe UI Semibold" panose="020B0702040204020203" pitchFamily="34" charset="0"/>
                <a:cs typeface="Segoe UI Semibold" panose="020B0702040204020203" pitchFamily="34" charset="0"/>
              </a:rPr>
              <a:t>Recruit volunteers</a:t>
            </a:r>
          </a:p>
          <a:p>
            <a:pPr marL="457200" lvl="0" indent="-457200">
              <a:buFont typeface="Arial"/>
              <a:buChar char="•"/>
            </a:pPr>
            <a:r>
              <a:rPr lang="en-US" sz="2800">
                <a:solidFill>
                  <a:schemeClr val="bg1"/>
                </a:solidFill>
                <a:latin typeface="Segoe UI Semibold" panose="020B0702040204020203" pitchFamily="34" charset="0"/>
                <a:cs typeface="Segoe UI Semibold" panose="020B0702040204020203" pitchFamily="34" charset="0"/>
              </a:rPr>
              <a:t>Street vs Door-to-door petitioning</a:t>
            </a:r>
          </a:p>
          <a:p>
            <a:pPr marL="457200" lvl="0" indent="-457200">
              <a:buFont typeface="Arial"/>
              <a:buChar char="•"/>
            </a:pPr>
            <a:r>
              <a:rPr lang="en-US" sz="2800">
                <a:solidFill>
                  <a:schemeClr val="bg1"/>
                </a:solidFill>
                <a:latin typeface="Segoe UI Semibold" panose="020B0702040204020203" pitchFamily="34" charset="0"/>
                <a:cs typeface="Segoe UI Semibold" panose="020B0702040204020203" pitchFamily="34" charset="0"/>
              </a:rPr>
              <a:t>Set goals</a:t>
            </a:r>
          </a:p>
          <a:p>
            <a:pPr marL="457200" lvl="0" indent="-457200">
              <a:buFont typeface="Arial"/>
              <a:buChar char="•"/>
            </a:pPr>
            <a:r>
              <a:rPr lang="en-US" sz="2800">
                <a:solidFill>
                  <a:schemeClr val="bg1"/>
                </a:solidFill>
                <a:latin typeface="Segoe UI Semibold" panose="020B0702040204020203" pitchFamily="34" charset="0"/>
                <a:cs typeface="Segoe UI Semibold" panose="020B0702040204020203" pitchFamily="34" charset="0"/>
              </a:rPr>
              <a:t>Petition in groups</a:t>
            </a:r>
          </a:p>
          <a:p>
            <a:pPr marL="457200" lvl="0" indent="-457200">
              <a:buFont typeface="Arial"/>
              <a:buChar char="•"/>
            </a:pPr>
            <a:r>
              <a:rPr lang="en-US" sz="2800">
                <a:solidFill>
                  <a:schemeClr val="bg1"/>
                </a:solidFill>
                <a:latin typeface="Segoe UI Semibold" panose="020B0702040204020203" pitchFamily="34" charset="0"/>
                <a:cs typeface="Segoe UI Semibold" panose="020B0702040204020203" pitchFamily="34" charset="0"/>
              </a:rPr>
              <a:t>Never give your petition clipboard away</a:t>
            </a:r>
          </a:p>
          <a:p>
            <a:pPr marL="457200" lvl="0" indent="-457200">
              <a:buFont typeface="Arial"/>
              <a:buChar char="•"/>
            </a:pPr>
            <a:r>
              <a:rPr lang="en-US" sz="2800">
                <a:solidFill>
                  <a:schemeClr val="bg1"/>
                </a:solidFill>
                <a:latin typeface="Segoe UI Semibold" panose="020B0702040204020203" pitchFamily="34" charset="0"/>
                <a:cs typeface="Segoe UI Semibold" panose="020B0702040204020203" pitchFamily="34" charset="0"/>
              </a:rPr>
              <a:t>When in doubt – have them sign</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050" name="Picture 2" descr="Fund for the Public"/>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442"/>
          <a:stretch/>
        </p:blipFill>
        <p:spPr bwMode="auto">
          <a:xfrm>
            <a:off x="7450796" y="1523999"/>
            <a:ext cx="4371348" cy="3173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24110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KEY IDEAS</a:t>
            </a:r>
          </a:p>
        </p:txBody>
      </p:sp>
      <p:sp>
        <p:nvSpPr>
          <p:cNvPr id="8" name="TextBox 7"/>
          <p:cNvSpPr txBox="1"/>
          <p:nvPr/>
        </p:nvSpPr>
        <p:spPr>
          <a:xfrm>
            <a:off x="376691" y="1592067"/>
            <a:ext cx="6763540" cy="3123163"/>
          </a:xfrm>
          <a:prstGeom prst="rect">
            <a:avLst/>
          </a:prstGeom>
          <a:noFill/>
        </p:spPr>
        <p:txBody>
          <a:bodyPr wrap="square" lIns="91440" tIns="45720" rIns="91440" bIns="45720" numCol="1" rtlCol="0" anchor="t">
            <a:spAutoFit/>
          </a:bodyPr>
          <a:lstStyle/>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Look for candidates in your membership &amp; coalition partners</a:t>
            </a:r>
          </a:p>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Get really specific about the qualities you are looking for in a candidate</a:t>
            </a:r>
          </a:p>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Research what you need to get on the ballot &amp; make a plan</a:t>
            </a:r>
            <a:endParaRPr lang="en-US" sz="2800" b="1">
              <a:solidFill>
                <a:srgbClr val="182EA0"/>
              </a:solidFill>
              <a:latin typeface="Segoe UI Semibold"/>
              <a:ea typeface="Quattrocento Sans"/>
              <a:cs typeface="Segoe UI Semibold"/>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2041" y="6024527"/>
            <a:ext cx="3425585" cy="484381"/>
          </a:xfrm>
          <a:prstGeom prst="rect">
            <a:avLst/>
          </a:prstGeom>
        </p:spPr>
      </p:pic>
      <p:pic>
        <p:nvPicPr>
          <p:cNvPr id="12290" name="Picture 2" descr="Image result for in conclusion 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3903" y="1987694"/>
            <a:ext cx="3810000" cy="27432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392041" y="2096654"/>
            <a:ext cx="229582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w="12700">
                  <a:solidFill>
                    <a:prstClr val="black"/>
                  </a:solidFill>
                </a:ln>
                <a:solidFill>
                  <a:prstClr val="white"/>
                </a:solidFill>
                <a:effectLst/>
                <a:uLnTx/>
                <a:uFillTx/>
                <a:latin typeface="Segoe UI Black" panose="020B0A02040204020203" pitchFamily="34" charset="0"/>
                <a:ea typeface="Segoe UI Black" panose="020B0A02040204020203" pitchFamily="34" charset="0"/>
                <a:cs typeface="+mn-cs"/>
              </a:rPr>
              <a:t>KEY IDEAS</a:t>
            </a:r>
          </a:p>
        </p:txBody>
      </p:sp>
    </p:spTree>
    <p:extLst>
      <p:ext uri="{BB962C8B-B14F-4D97-AF65-F5344CB8AC3E}">
        <p14:creationId xmlns:p14="http://schemas.microsoft.com/office/powerpoint/2010/main" val="3816797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8" name="TextBox 7"/>
          <p:cNvSpPr txBox="1"/>
          <p:nvPr/>
        </p:nvSpPr>
        <p:spPr>
          <a:xfrm>
            <a:off x="575309" y="666554"/>
            <a:ext cx="11203630" cy="584775"/>
          </a:xfrm>
          <a:prstGeom prst="rect">
            <a:avLst/>
          </a:prstGeom>
          <a:noFill/>
          <a:ln>
            <a:noFill/>
          </a:ln>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a:ln>
                <a:noFill/>
              </a:ln>
              <a:solidFill>
                <a:schemeClr val="bg1"/>
              </a:solidFill>
              <a:effectLst/>
              <a:uLnTx/>
              <a:uFillTx/>
              <a:latin typeface="Segoe UI Black" panose="020B0A02040204020203" pitchFamily="34" charset="0"/>
              <a:ea typeface="Segoe UI Black" panose="020B0A02040204020203" pitchFamily="34" charset="0"/>
              <a:cs typeface="Segoe UI" panose="020B0502040204020203" pitchFamily="34" charset="0"/>
            </a:endParaRPr>
          </a:p>
        </p:txBody>
      </p:sp>
      <p:sp>
        <p:nvSpPr>
          <p:cNvPr id="20" name="Rectangle 19"/>
          <p:cNvSpPr/>
          <p:nvPr/>
        </p:nvSpPr>
        <p:spPr>
          <a:xfrm>
            <a:off x="-1" y="5943600"/>
            <a:ext cx="12395231" cy="10601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5342" y="6171185"/>
            <a:ext cx="3425585" cy="484381"/>
          </a:xfrm>
          <a:prstGeom prst="rect">
            <a:avLst/>
          </a:prstGeom>
        </p:spPr>
      </p:pic>
      <p:sp>
        <p:nvSpPr>
          <p:cNvPr id="7" name="TextBox 6"/>
          <p:cNvSpPr txBox="1"/>
          <p:nvPr/>
        </p:nvSpPr>
        <p:spPr>
          <a:xfrm>
            <a:off x="1250561" y="2585359"/>
            <a:ext cx="3350597"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BREAK TIME</a:t>
            </a:r>
          </a:p>
        </p:txBody>
      </p:sp>
      <p:pic>
        <p:nvPicPr>
          <p:cNvPr id="2" name="Picture 1" descr="A person eating a dessert&#10;&#10;Description automatically generated">
            <a:extLst>
              <a:ext uri="{FF2B5EF4-FFF2-40B4-BE49-F238E27FC236}">
                <a16:creationId xmlns:a16="http://schemas.microsoft.com/office/drawing/2014/main" id="{3CC2A5A0-F5A7-571A-15EA-A43FC1257FD9}"/>
              </a:ext>
            </a:extLst>
          </p:cNvPr>
          <p:cNvPicPr>
            <a:picLocks noChangeAspect="1"/>
          </p:cNvPicPr>
          <p:nvPr/>
        </p:nvPicPr>
        <p:blipFill>
          <a:blip r:embed="rId3"/>
          <a:stretch>
            <a:fillRect/>
          </a:stretch>
        </p:blipFill>
        <p:spPr>
          <a:xfrm>
            <a:off x="6296891" y="0"/>
            <a:ext cx="5922818" cy="5936672"/>
          </a:xfrm>
          <a:prstGeom prst="rect">
            <a:avLst/>
          </a:prstGeom>
        </p:spPr>
      </p:pic>
    </p:spTree>
    <p:extLst>
      <p:ext uri="{BB962C8B-B14F-4D97-AF65-F5344CB8AC3E}">
        <p14:creationId xmlns:p14="http://schemas.microsoft.com/office/powerpoint/2010/main" val="4871438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8018269" y="2850809"/>
            <a:ext cx="3284874"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prstClr val="white"/>
                </a:solidFill>
                <a:latin typeface="Segoe UI Black" panose="020B0A02040204020203" pitchFamily="34" charset="0"/>
                <a:ea typeface="Segoe UI Black" panose="020B0A02040204020203" pitchFamily="34" charset="0"/>
              </a:rPr>
              <a:t>MONET</a:t>
            </a:r>
            <a:r>
              <a:rPr kumimoji="0"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rPr>
              <a:t> </a:t>
            </a: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Picture 2" descr="Why Are You a CTA Member? - California Teachers Associ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66065" y="1461023"/>
            <a:ext cx="5887763" cy="3311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4099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435552" y="481304"/>
            <a:ext cx="8016938"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WHY DO CANDIDATES SAY NO</a:t>
            </a:r>
          </a:p>
        </p:txBody>
      </p:sp>
      <p:sp>
        <p:nvSpPr>
          <p:cNvPr id="8" name="TextBox 7"/>
          <p:cNvSpPr txBox="1"/>
          <p:nvPr/>
        </p:nvSpPr>
        <p:spPr>
          <a:xfrm>
            <a:off x="435552" y="1434135"/>
            <a:ext cx="6356187" cy="2657138"/>
          </a:xfrm>
          <a:prstGeom prst="rect">
            <a:avLst/>
          </a:prstGeom>
          <a:noFill/>
        </p:spPr>
        <p:txBody>
          <a:bodyPr wrap="square" rtlCol="0">
            <a:spAutoFit/>
          </a:bodyPr>
          <a:lstStyle/>
          <a:p>
            <a:pPr>
              <a:lnSpc>
                <a:spcPts val="4000"/>
              </a:lnSpc>
            </a:pPr>
            <a:r>
              <a:rPr lang="en-US" sz="2800">
                <a:solidFill>
                  <a:schemeClr val="bg1"/>
                </a:solidFill>
                <a:latin typeface="Segoe UI Semibold" panose="020B0702040204020203" pitchFamily="34" charset="0"/>
                <a:cs typeface="Segoe UI Semibold" panose="020B0702040204020203" pitchFamily="34" charset="0"/>
              </a:rPr>
              <a:t>At your tables, brainstorm all the reasons people give you for not running for office.</a:t>
            </a:r>
          </a:p>
          <a:p>
            <a:pPr>
              <a:lnSpc>
                <a:spcPts val="4000"/>
              </a:lnSpc>
            </a:pPr>
            <a:endParaRPr lang="en-US" sz="2800">
              <a:solidFill>
                <a:schemeClr val="bg1"/>
              </a:solidFill>
              <a:latin typeface="Segoe UI Semibold" panose="020B0702040204020203" pitchFamily="34" charset="0"/>
              <a:cs typeface="Segoe UI Semibold" panose="020B0702040204020203" pitchFamily="34" charset="0"/>
            </a:endParaRPr>
          </a:p>
          <a:p>
            <a:pPr>
              <a:lnSpc>
                <a:spcPts val="4000"/>
              </a:lnSpc>
            </a:pPr>
            <a:endParaRPr lang="en-US" sz="2800">
              <a:solidFill>
                <a:schemeClr val="bg1"/>
              </a:solidFill>
              <a:latin typeface="Segoe UI Semibold" panose="020B0702040204020203" pitchFamily="34" charset="0"/>
              <a:cs typeface="Segoe UI Semibold" panose="020B0702040204020203"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4" name="Picture 3" descr="&quot;How to Say No to More Work&quot; - HigherEdJob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9837" y="1635400"/>
            <a:ext cx="4489589" cy="3206849"/>
          </a:xfrm>
          <a:prstGeom prst="rect">
            <a:avLst/>
          </a:prstGeom>
        </p:spPr>
      </p:pic>
    </p:spTree>
    <p:extLst>
      <p:ext uri="{BB962C8B-B14F-4D97-AF65-F5344CB8AC3E}">
        <p14:creationId xmlns:p14="http://schemas.microsoft.com/office/powerpoint/2010/main" val="34972551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67643" y="189608"/>
            <a:ext cx="10644261" cy="707886"/>
          </a:xfrm>
          <a:prstGeom prst="rect">
            <a:avLst/>
          </a:prstGeom>
          <a:noFill/>
        </p:spPr>
        <p:txBody>
          <a:bodyPr wrap="none" rtlCol="0">
            <a:spAutoFit/>
          </a:bodyPr>
          <a:lstStyle/>
          <a:p>
            <a:r>
              <a:rPr lang="en-US" sz="4000">
                <a:solidFill>
                  <a:schemeClr val="bg1"/>
                </a:solidFill>
                <a:latin typeface="Segoe UI Black"/>
                <a:ea typeface="Segoe UI Black"/>
              </a:rPr>
              <a:t>CONVINCING SOMEONE TO RUN– p.16-18</a:t>
            </a:r>
            <a:endParaRPr lang="en-US" sz="4000">
              <a:solidFill>
                <a:schemeClr val="bg1"/>
              </a:solidFill>
              <a:latin typeface="Segoe UI Black" panose="020B0A02040204020203" pitchFamily="34" charset="0"/>
              <a:ea typeface="Segoe UI Black" panose="020B0A02040204020203" pitchFamily="34" charset="0"/>
            </a:endParaRPr>
          </a:p>
        </p:txBody>
      </p:sp>
      <p:sp>
        <p:nvSpPr>
          <p:cNvPr id="8" name="TextBox 7"/>
          <p:cNvSpPr txBox="1"/>
          <p:nvPr/>
        </p:nvSpPr>
        <p:spPr>
          <a:xfrm>
            <a:off x="0" y="915162"/>
            <a:ext cx="11325752" cy="5460469"/>
          </a:xfrm>
          <a:prstGeom prst="rect">
            <a:avLst/>
          </a:prstGeom>
          <a:noFill/>
        </p:spPr>
        <p:txBody>
          <a:bodyPr wrap="square" lIns="91440" tIns="45720" rIns="91440" bIns="45720" rtlCol="0" anchor="t">
            <a:spAutoFit/>
          </a:bodyPr>
          <a:lstStyle/>
          <a:p>
            <a:pPr marL="1028700" lvl="1" indent="-571500">
              <a:lnSpc>
                <a:spcPts val="3500"/>
              </a:lnSpc>
              <a:buAutoNum type="romanUcPeriod"/>
            </a:pPr>
            <a:r>
              <a:rPr lang="en-US" sz="2800" b="1">
                <a:solidFill>
                  <a:schemeClr val="bg1"/>
                </a:solidFill>
                <a:latin typeface="Segoe UI Semibold"/>
                <a:ea typeface="Quattrocento Sans"/>
                <a:cs typeface="Segoe UI Semibold"/>
                <a:sym typeface="Quattrocento Sans"/>
              </a:rPr>
              <a:t>Benefits of running</a:t>
            </a:r>
          </a:p>
          <a:p>
            <a:pPr marL="1028700" lvl="1" indent="-571500">
              <a:lnSpc>
                <a:spcPts val="3500"/>
              </a:lnSpc>
              <a:buAutoNum type="romanUcPeriod"/>
            </a:pPr>
            <a:r>
              <a:rPr lang="en-US" sz="2800" b="1">
                <a:solidFill>
                  <a:schemeClr val="bg1"/>
                </a:solidFill>
                <a:latin typeface="Segoe UI Semibold"/>
                <a:ea typeface="Quattrocento Sans"/>
                <a:cs typeface="Segoe UI Semibold"/>
                <a:sym typeface="Quattrocento Sans"/>
              </a:rPr>
              <a:t>Why they are qualified</a:t>
            </a:r>
            <a:endParaRPr lang="en-US" sz="2800" b="1">
              <a:solidFill>
                <a:schemeClr val="bg1"/>
              </a:solidFill>
              <a:latin typeface="Segoe UI Semibold"/>
              <a:ea typeface="Quattrocento Sans"/>
              <a:cs typeface="Segoe UI Semibold"/>
            </a:endParaRPr>
          </a:p>
          <a:p>
            <a:pPr marL="1028700" lvl="1" indent="-571500">
              <a:lnSpc>
                <a:spcPts val="3500"/>
              </a:lnSpc>
              <a:buAutoNum type="romanUcPeriod"/>
            </a:pPr>
            <a:r>
              <a:rPr lang="en-US" sz="2800" b="1">
                <a:solidFill>
                  <a:schemeClr val="bg1"/>
                </a:solidFill>
                <a:latin typeface="Segoe UI Semibold"/>
                <a:ea typeface="Quattrocento Sans"/>
                <a:cs typeface="Segoe UI Semibold"/>
                <a:sym typeface="Quattrocento Sans"/>
              </a:rPr>
              <a:t>Roadmap to victory</a:t>
            </a:r>
            <a:endParaRPr lang="en-US" sz="2800" b="1">
              <a:solidFill>
                <a:schemeClr val="bg1"/>
              </a:solidFill>
              <a:latin typeface="Segoe UI Semibold"/>
              <a:ea typeface="Quattrocento Sans"/>
              <a:cs typeface="Segoe UI Semibold"/>
            </a:endParaRPr>
          </a:p>
          <a:p>
            <a:pPr marL="1371600" lvl="2" indent="-457200">
              <a:lnSpc>
                <a:spcPts val="3500"/>
              </a:lnSpc>
              <a:buFont typeface="Courier New" panose="02070309020205020404" pitchFamily="49" charset="0"/>
              <a:buChar char="o"/>
            </a:pPr>
            <a:r>
              <a:rPr lang="en-US" sz="2800" b="1">
                <a:solidFill>
                  <a:schemeClr val="bg1"/>
                </a:solidFill>
                <a:latin typeface="Segoe UI Semibold"/>
                <a:ea typeface="Quattrocento Sans"/>
                <a:cs typeface="Segoe UI Semibold"/>
                <a:sym typeface="Quattrocento Sans"/>
              </a:rPr>
              <a:t>Election calendar</a:t>
            </a:r>
            <a:endParaRPr lang="en-US" sz="2800" b="1">
              <a:solidFill>
                <a:schemeClr val="bg1"/>
              </a:solidFill>
              <a:latin typeface="Segoe UI Semibold"/>
              <a:ea typeface="Quattrocento Sans"/>
              <a:cs typeface="Segoe UI Semibold"/>
            </a:endParaRPr>
          </a:p>
          <a:p>
            <a:pPr marL="1371600" lvl="2" indent="-457200">
              <a:lnSpc>
                <a:spcPts val="3500"/>
              </a:lnSpc>
              <a:buFont typeface="Courier New" panose="02070309020205020404" pitchFamily="49" charset="0"/>
              <a:buChar char="o"/>
            </a:pPr>
            <a:r>
              <a:rPr lang="en-US" sz="2800" b="1">
                <a:solidFill>
                  <a:schemeClr val="bg1"/>
                </a:solidFill>
                <a:latin typeface="Segoe UI Semibold"/>
                <a:ea typeface="Quattrocento Sans"/>
                <a:cs typeface="Segoe UI Semibold"/>
                <a:sym typeface="Quattrocento Sans"/>
              </a:rPr>
              <a:t>Time commitment</a:t>
            </a:r>
            <a:endParaRPr lang="en-US" sz="2800" b="1">
              <a:solidFill>
                <a:schemeClr val="bg1"/>
              </a:solidFill>
              <a:latin typeface="Segoe UI Semibold"/>
              <a:ea typeface="Quattrocento Sans"/>
              <a:cs typeface="Segoe UI Semibold"/>
            </a:endParaRPr>
          </a:p>
          <a:p>
            <a:pPr marL="1371600" lvl="2" indent="-457200">
              <a:lnSpc>
                <a:spcPts val="3500"/>
              </a:lnSpc>
              <a:buFont typeface="Courier New" panose="02070309020205020404" pitchFamily="49" charset="0"/>
              <a:buChar char="o"/>
            </a:pPr>
            <a:r>
              <a:rPr lang="en-US" sz="2800" b="1">
                <a:solidFill>
                  <a:schemeClr val="bg1"/>
                </a:solidFill>
                <a:latin typeface="Segoe UI Semibold"/>
                <a:ea typeface="Quattrocento Sans"/>
                <a:cs typeface="Segoe UI Semibold"/>
                <a:sym typeface="Quattrocento Sans"/>
              </a:rPr>
              <a:t>How union could help</a:t>
            </a:r>
            <a:endParaRPr lang="en-US" sz="2800" b="1">
              <a:solidFill>
                <a:schemeClr val="bg1"/>
              </a:solidFill>
              <a:latin typeface="Segoe UI Semibold"/>
              <a:ea typeface="Quattrocento Sans"/>
              <a:cs typeface="Segoe UI Semibold"/>
            </a:endParaRPr>
          </a:p>
          <a:p>
            <a:pPr lvl="1">
              <a:lnSpc>
                <a:spcPts val="3500"/>
              </a:lnSpc>
            </a:pPr>
            <a:r>
              <a:rPr lang="en-US" sz="2800" b="1">
                <a:solidFill>
                  <a:schemeClr val="bg1"/>
                </a:solidFill>
                <a:latin typeface="Segoe UI Semibold"/>
                <a:ea typeface="Quattrocento Sans"/>
                <a:cs typeface="Segoe UI Semibold"/>
                <a:sym typeface="Quattrocento Sans"/>
              </a:rPr>
              <a:t>IV. Follow-up</a:t>
            </a:r>
            <a:endParaRPr lang="en-US" sz="2800" b="1">
              <a:solidFill>
                <a:schemeClr val="bg1"/>
              </a:solidFill>
              <a:latin typeface="Segoe UI Semibold"/>
              <a:ea typeface="Quattrocento Sans"/>
              <a:cs typeface="Segoe UI Semibold"/>
            </a:endParaRPr>
          </a:p>
          <a:p>
            <a:pPr marL="1371600" lvl="2" indent="-457200">
              <a:lnSpc>
                <a:spcPts val="3500"/>
              </a:lnSpc>
              <a:buFont typeface="Courier New" panose="02070309020205020404" pitchFamily="49" charset="0"/>
              <a:buChar char="o"/>
            </a:pPr>
            <a:r>
              <a:rPr lang="en-US" sz="2800" b="1">
                <a:solidFill>
                  <a:schemeClr val="bg1"/>
                </a:solidFill>
                <a:latin typeface="Segoe UI Semibold"/>
                <a:ea typeface="Quattrocento Sans"/>
                <a:cs typeface="Segoe UI Semibold"/>
                <a:sym typeface="Quattrocento Sans"/>
              </a:rPr>
              <a:t>Recruit others talk to them</a:t>
            </a:r>
            <a:endParaRPr lang="en-US" sz="2800" b="1">
              <a:solidFill>
                <a:schemeClr val="bg1"/>
              </a:solidFill>
              <a:latin typeface="Segoe UI Semibold"/>
              <a:ea typeface="Quattrocento Sans"/>
              <a:cs typeface="Segoe UI Semibold"/>
            </a:endParaRPr>
          </a:p>
          <a:p>
            <a:pPr marL="1371600" lvl="2" indent="-457200">
              <a:lnSpc>
                <a:spcPts val="3500"/>
              </a:lnSpc>
              <a:buFont typeface="Courier New" panose="02070309020205020404" pitchFamily="49" charset="0"/>
              <a:buChar char="o"/>
            </a:pPr>
            <a:r>
              <a:rPr lang="en-US" sz="2800" b="1">
                <a:solidFill>
                  <a:schemeClr val="bg1"/>
                </a:solidFill>
                <a:latin typeface="Segoe UI Semibold"/>
                <a:ea typeface="Quattrocento Sans"/>
                <a:cs typeface="Segoe UI Semibold"/>
                <a:sym typeface="Quattrocento Sans"/>
              </a:rPr>
              <a:t>Check-in</a:t>
            </a:r>
            <a:endParaRPr lang="en-US" sz="2800" b="1">
              <a:solidFill>
                <a:schemeClr val="bg1"/>
              </a:solidFill>
              <a:latin typeface="Segoe UI Semibold"/>
              <a:ea typeface="Quattrocento Sans"/>
              <a:cs typeface="Segoe UI Semibold"/>
            </a:endParaRPr>
          </a:p>
          <a:p>
            <a:pPr marL="1371600" lvl="2" indent="-457200">
              <a:lnSpc>
                <a:spcPts val="3500"/>
              </a:lnSpc>
              <a:buFont typeface="Courier New" panose="02070309020205020404" pitchFamily="49" charset="0"/>
              <a:buChar char="o"/>
            </a:pPr>
            <a:r>
              <a:rPr lang="en-US" sz="2800" b="1">
                <a:solidFill>
                  <a:schemeClr val="bg1"/>
                </a:solidFill>
                <a:latin typeface="Segoe UI Semibold"/>
                <a:ea typeface="Quattrocento Sans"/>
                <a:cs typeface="Segoe UI Semibold"/>
                <a:sym typeface="Quattrocento Sans"/>
              </a:rPr>
              <a:t>Get involved in other organizations to build capacity  </a:t>
            </a:r>
            <a:endParaRPr lang="en-US" sz="2800" b="1">
              <a:solidFill>
                <a:schemeClr val="bg1"/>
              </a:solidFill>
              <a:latin typeface="Segoe UI Semibold"/>
              <a:ea typeface="Quattrocento Sans"/>
              <a:cs typeface="Segoe UI Semibold"/>
            </a:endParaRPr>
          </a:p>
          <a:p>
            <a:pPr marL="1371600" lvl="2" indent="-457200">
              <a:lnSpc>
                <a:spcPts val="3500"/>
              </a:lnSpc>
              <a:buFont typeface="Courier New" panose="02070309020205020404" pitchFamily="49" charset="0"/>
              <a:buChar char="o"/>
            </a:pPr>
            <a:r>
              <a:rPr lang="en-US" sz="2800" b="1">
                <a:solidFill>
                  <a:schemeClr val="bg1"/>
                </a:solidFill>
                <a:latin typeface="Segoe UI Semibold"/>
                <a:ea typeface="Quattrocento Sans"/>
                <a:cs typeface="Segoe UI Semibold"/>
              </a:rPr>
              <a:t>Inoculate candidates about the realities</a:t>
            </a:r>
            <a:endParaRPr lang="en-US" sz="2800" b="1">
              <a:solidFill>
                <a:schemeClr val="bg1"/>
              </a:solidFill>
              <a:latin typeface="Segoe UI Semibold" panose="020B0702040204020203" pitchFamily="34" charset="0"/>
              <a:ea typeface="Quattrocento Sans"/>
              <a:cs typeface="Segoe UI Semibold" panose="020B0702040204020203" pitchFamily="34" charset="0"/>
            </a:endParaRPr>
          </a:p>
          <a:p>
            <a:pPr lvl="0"/>
            <a:endParaRPr lang="en-US" sz="2800">
              <a:solidFill>
                <a:schemeClr val="bg1"/>
              </a:solidFill>
              <a:latin typeface="Segoe UI Semibold" panose="020B0702040204020203" pitchFamily="34" charset="0"/>
              <a:cs typeface="Segoe UI Semibold" panose="020B0702040204020203"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5" name="Picture 4"/>
          <p:cNvPicPr>
            <a:picLocks noChangeAspect="1"/>
          </p:cNvPicPr>
          <p:nvPr/>
        </p:nvPicPr>
        <p:blipFill>
          <a:blip r:embed="rId3"/>
          <a:stretch>
            <a:fillRect/>
          </a:stretch>
        </p:blipFill>
        <p:spPr>
          <a:xfrm>
            <a:off x="6440349" y="1054555"/>
            <a:ext cx="2782013" cy="3302562"/>
          </a:xfrm>
          <a:prstGeom prst="rect">
            <a:avLst/>
          </a:prstGeom>
        </p:spPr>
      </p:pic>
      <p:pic>
        <p:nvPicPr>
          <p:cNvPr id="7" name="Picture 6"/>
          <p:cNvPicPr>
            <a:picLocks noChangeAspect="1"/>
          </p:cNvPicPr>
          <p:nvPr/>
        </p:nvPicPr>
        <p:blipFill>
          <a:blip r:embed="rId4"/>
          <a:stretch>
            <a:fillRect/>
          </a:stretch>
        </p:blipFill>
        <p:spPr>
          <a:xfrm>
            <a:off x="9324108" y="1054556"/>
            <a:ext cx="2474447" cy="3302562"/>
          </a:xfrm>
          <a:prstGeom prst="rect">
            <a:avLst/>
          </a:prstGeom>
        </p:spPr>
      </p:pic>
    </p:spTree>
    <p:extLst>
      <p:ext uri="{BB962C8B-B14F-4D97-AF65-F5344CB8AC3E}">
        <p14:creationId xmlns:p14="http://schemas.microsoft.com/office/powerpoint/2010/main" val="42363956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15065" y="229732"/>
            <a:ext cx="4897495" cy="707886"/>
          </a:xfrm>
          <a:prstGeom prst="rect">
            <a:avLst/>
          </a:prstGeom>
          <a:noFill/>
        </p:spPr>
        <p:txBody>
          <a:bodyPr wrap="none" rtlCol="0">
            <a:spAutoFit/>
          </a:bodyPr>
          <a:lstStyle/>
          <a:p>
            <a:r>
              <a:rPr lang="en-US" sz="4000">
                <a:solidFill>
                  <a:schemeClr val="bg1"/>
                </a:solidFill>
                <a:latin typeface="Segoe UI Black"/>
                <a:ea typeface="Segoe UI Black"/>
              </a:rPr>
              <a:t>EXERCISE– p. 16-18</a:t>
            </a:r>
            <a:endParaRPr lang="en-US" sz="4000">
              <a:solidFill>
                <a:schemeClr val="bg1"/>
              </a:solidFill>
              <a:latin typeface="Segoe UI Black" panose="020B0A02040204020203" pitchFamily="34" charset="0"/>
              <a:ea typeface="Segoe UI Black" panose="020B0A02040204020203" pitchFamily="34" charset="0"/>
            </a:endParaRPr>
          </a:p>
        </p:txBody>
      </p:sp>
      <p:sp>
        <p:nvSpPr>
          <p:cNvPr id="8" name="TextBox 7"/>
          <p:cNvSpPr txBox="1"/>
          <p:nvPr/>
        </p:nvSpPr>
        <p:spPr>
          <a:xfrm>
            <a:off x="-185993" y="1112563"/>
            <a:ext cx="8463282" cy="3970318"/>
          </a:xfrm>
          <a:prstGeom prst="rect">
            <a:avLst/>
          </a:prstGeom>
          <a:noFill/>
        </p:spPr>
        <p:txBody>
          <a:bodyPr wrap="square" rtlCol="0">
            <a:spAutoFit/>
          </a:bodyPr>
          <a:lstStyle/>
          <a:p>
            <a:pPr marL="914400" lvl="1" indent="-457200">
              <a:lnSpc>
                <a:spcPct val="1500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Pick a candidate role play scenario at your table &amp; find a partner</a:t>
            </a:r>
            <a:endParaRPr lang="en-US" sz="2800" b="1">
              <a:solidFill>
                <a:schemeClr val="bg1"/>
              </a:solidFill>
              <a:latin typeface="Segoe UI Semibold" panose="020B0702040204020203" pitchFamily="34" charset="0"/>
              <a:ea typeface="Quattrocento Sans"/>
              <a:cs typeface="Segoe UI Semibold" panose="020B0702040204020203" pitchFamily="34" charset="0"/>
            </a:endParaRPr>
          </a:p>
          <a:p>
            <a:pPr marL="914400" lvl="1" indent="-457200">
              <a:lnSpc>
                <a:spcPct val="1500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Each partner will have 5 minutes to persuade the other partner to run for office</a:t>
            </a:r>
            <a:endParaRPr lang="en-US" sz="2800" b="1">
              <a:solidFill>
                <a:schemeClr val="bg1"/>
              </a:solidFill>
              <a:latin typeface="Segoe UI Semibold" panose="020B0702040204020203" pitchFamily="34" charset="0"/>
              <a:ea typeface="Quattrocento Sans"/>
              <a:cs typeface="Segoe UI Semibold" panose="020B0702040204020203" pitchFamily="34" charset="0"/>
            </a:endParaRPr>
          </a:p>
          <a:p>
            <a:pPr marL="914400" lvl="1" indent="-457200">
              <a:lnSpc>
                <a:spcPct val="1500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rPr>
              <a:t>As a whole group reflect what went well and needed improvements</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1026" name="Picture 2" descr="Exercise-animated GIFs - Get the best GIF on GIPHY"/>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842375" y="2145222"/>
            <a:ext cx="2524125"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97889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6885" y="452387"/>
            <a:ext cx="11912501" cy="1323439"/>
          </a:xfrm>
          <a:prstGeom prst="rect">
            <a:avLst/>
          </a:prstGeom>
          <a:noFill/>
        </p:spPr>
        <p:txBody>
          <a:bodyPr wrap="square" rtlCol="0">
            <a:spAutoFit/>
          </a:bodyPr>
          <a:lstStyle/>
          <a:p>
            <a:r>
              <a:rPr lang="en-US" sz="4000">
                <a:solidFill>
                  <a:srgbClr val="182EA0"/>
                </a:solidFill>
                <a:latin typeface="Arial Black" panose="020B0A04020102020204" pitchFamily="34" charset="0"/>
              </a:rPr>
              <a:t>RECOMMENDATION PROCESS</a:t>
            </a:r>
          </a:p>
          <a:p>
            <a:r>
              <a:rPr lang="en-US" sz="4000">
                <a:solidFill>
                  <a:srgbClr val="182EA0"/>
                </a:solidFill>
                <a:latin typeface="Arial Black" panose="020B0A04020102020204" pitchFamily="34" charset="0"/>
              </a:rPr>
              <a:t>TABLE DISCUSSION</a:t>
            </a:r>
          </a:p>
        </p:txBody>
      </p:sp>
      <p:sp>
        <p:nvSpPr>
          <p:cNvPr id="5" name="TextBox 4"/>
          <p:cNvSpPr txBox="1"/>
          <p:nvPr/>
        </p:nvSpPr>
        <p:spPr>
          <a:xfrm>
            <a:off x="399460" y="1952392"/>
            <a:ext cx="9650256" cy="4708981"/>
          </a:xfrm>
          <a:prstGeom prst="rect">
            <a:avLst/>
          </a:prstGeom>
          <a:noFill/>
        </p:spPr>
        <p:txBody>
          <a:bodyPr wrap="square" lIns="91440" tIns="45720" rIns="91440" bIns="45720" rtlCol="0" anchor="t">
            <a:spAutoFit/>
          </a:bodyPr>
          <a:lstStyle/>
          <a:p>
            <a:pPr marL="457200" indent="-457200">
              <a:lnSpc>
                <a:spcPts val="4000"/>
              </a:lnSpc>
              <a:buFont typeface="Arial" panose="020B0604020202020204" pitchFamily="34" charset="0"/>
              <a:buChar char="•"/>
            </a:pPr>
            <a:r>
              <a:rPr lang="en-US" sz="2800">
                <a:solidFill>
                  <a:srgbClr val="182EA0"/>
                </a:solidFill>
                <a:latin typeface="Segoe UI Semibold"/>
                <a:cs typeface="Segoe UI Semibold"/>
              </a:rPr>
              <a:t>How do you recommend candidates in your local?</a:t>
            </a:r>
          </a:p>
          <a:p>
            <a:pPr marL="914400" lvl="1" indent="-457200">
              <a:lnSpc>
                <a:spcPts val="4000"/>
              </a:lnSpc>
              <a:buFont typeface="Courier New" panose="02070309020205020404" pitchFamily="49" charset="0"/>
              <a:buChar char="o"/>
            </a:pPr>
            <a:r>
              <a:rPr lang="en-US" sz="2800">
                <a:solidFill>
                  <a:srgbClr val="182EA0"/>
                </a:solidFill>
                <a:latin typeface="Segoe UI Semibold" panose="020B0702040204020203" pitchFamily="34" charset="0"/>
                <a:cs typeface="Segoe UI Semibold" panose="020B0702040204020203" pitchFamily="34" charset="0"/>
              </a:rPr>
              <a:t>How is interview committee chosen?</a:t>
            </a:r>
          </a:p>
          <a:p>
            <a:pPr marL="914400" lvl="1" indent="-457200">
              <a:lnSpc>
                <a:spcPts val="4000"/>
              </a:lnSpc>
              <a:buFont typeface="Courier New" panose="02070309020205020404" pitchFamily="49" charset="0"/>
              <a:buChar char="o"/>
            </a:pPr>
            <a:r>
              <a:rPr lang="en-US" sz="2800">
                <a:solidFill>
                  <a:srgbClr val="182EA0"/>
                </a:solidFill>
                <a:latin typeface="Segoe UI Semibold" panose="020B0702040204020203" pitchFamily="34" charset="0"/>
                <a:cs typeface="Segoe UI Semibold" panose="020B0702040204020203" pitchFamily="34" charset="0"/>
              </a:rPr>
              <a:t>Who writes questionnaire?</a:t>
            </a:r>
          </a:p>
          <a:p>
            <a:pPr marL="914400" lvl="1" indent="-457200">
              <a:lnSpc>
                <a:spcPts val="4000"/>
              </a:lnSpc>
              <a:buFont typeface="Courier New" panose="02070309020205020404" pitchFamily="49" charset="0"/>
              <a:buChar char="o"/>
            </a:pPr>
            <a:r>
              <a:rPr lang="en-US" sz="2800">
                <a:solidFill>
                  <a:srgbClr val="182EA0"/>
                </a:solidFill>
                <a:latin typeface="Segoe UI Semibold" panose="020B0702040204020203" pitchFamily="34" charset="0"/>
                <a:cs typeface="Segoe UI Semibold" panose="020B0702040204020203" pitchFamily="34" charset="0"/>
              </a:rPr>
              <a:t>Who has to approve recommendation?</a:t>
            </a:r>
          </a:p>
          <a:p>
            <a:pPr marL="514350" indent="-514350">
              <a:lnSpc>
                <a:spcPts val="4000"/>
              </a:lnSpc>
              <a:buFont typeface="Arial" panose="020B0604020202020204" pitchFamily="34" charset="0"/>
              <a:buChar char="•"/>
            </a:pPr>
            <a:r>
              <a:rPr lang="en-US" sz="2800">
                <a:solidFill>
                  <a:srgbClr val="182EA0"/>
                </a:solidFill>
                <a:latin typeface="Segoe UI Semibold" panose="020B0702040204020203" pitchFamily="34" charset="0"/>
                <a:cs typeface="Segoe UI Semibold" panose="020B0702040204020203" pitchFamily="34" charset="0"/>
              </a:rPr>
              <a:t>What is/should the staff role be?</a:t>
            </a:r>
          </a:p>
          <a:p>
            <a:pPr marL="971550" lvl="1" indent="-514350">
              <a:lnSpc>
                <a:spcPts val="4000"/>
              </a:lnSpc>
              <a:buFont typeface="Courier New" panose="02070309020205020404" pitchFamily="49" charset="0"/>
              <a:buChar char="o"/>
            </a:pPr>
            <a:r>
              <a:rPr lang="en-US" sz="2800">
                <a:solidFill>
                  <a:srgbClr val="182EA0"/>
                </a:solidFill>
                <a:latin typeface="Segoe UI Semibold" panose="020B0702040204020203" pitchFamily="34" charset="0"/>
                <a:cs typeface="Segoe UI Semibold" panose="020B0702040204020203" pitchFamily="34" charset="0"/>
              </a:rPr>
              <a:t>Organizing logistics for interview committee?</a:t>
            </a:r>
          </a:p>
          <a:p>
            <a:pPr marL="971550" lvl="1" indent="-514350">
              <a:lnSpc>
                <a:spcPts val="4000"/>
              </a:lnSpc>
              <a:buFont typeface="Courier New" panose="02070309020205020404" pitchFamily="49" charset="0"/>
              <a:buChar char="o"/>
            </a:pPr>
            <a:r>
              <a:rPr lang="en-US" sz="2800">
                <a:solidFill>
                  <a:srgbClr val="182EA0"/>
                </a:solidFill>
                <a:latin typeface="Segoe UI Semibold" panose="020B0702040204020203" pitchFamily="34" charset="0"/>
                <a:cs typeface="Segoe UI Semibold" panose="020B0702040204020203" pitchFamily="34" charset="0"/>
              </a:rPr>
              <a:t>Coordinating w/candidates?</a:t>
            </a:r>
          </a:p>
          <a:p>
            <a:pPr marL="971550" lvl="1" indent="-514350">
              <a:lnSpc>
                <a:spcPts val="4000"/>
              </a:lnSpc>
              <a:buFont typeface="Courier New" panose="02070309020205020404" pitchFamily="49" charset="0"/>
              <a:buChar char="o"/>
            </a:pPr>
            <a:r>
              <a:rPr lang="en-US" sz="2800">
                <a:solidFill>
                  <a:srgbClr val="182EA0"/>
                </a:solidFill>
                <a:latin typeface="Segoe UI Semibold" panose="020B0702040204020203" pitchFamily="34" charset="0"/>
                <a:cs typeface="Segoe UI Semibold" panose="020B0702040204020203" pitchFamily="34" charset="0"/>
              </a:rPr>
              <a:t>No role</a:t>
            </a:r>
          </a:p>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spTree>
    <p:extLst>
      <p:ext uri="{BB962C8B-B14F-4D97-AF65-F5344CB8AC3E}">
        <p14:creationId xmlns:p14="http://schemas.microsoft.com/office/powerpoint/2010/main" val="36426908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TIPS ON CANDIDATE RECOMMENDATION</a:t>
            </a:r>
          </a:p>
        </p:txBody>
      </p:sp>
      <p:sp>
        <p:nvSpPr>
          <p:cNvPr id="9" name="TextBox 8"/>
          <p:cNvSpPr txBox="1"/>
          <p:nvPr/>
        </p:nvSpPr>
        <p:spPr>
          <a:xfrm>
            <a:off x="519545" y="1128112"/>
            <a:ext cx="11187546" cy="558358"/>
          </a:xfrm>
          <a:prstGeom prst="rect">
            <a:avLst/>
          </a:prstGeom>
          <a:noFill/>
        </p:spPr>
        <p:txBody>
          <a:bodyPr wrap="square" rtlCol="0">
            <a:spAutoFit/>
          </a:bodyPr>
          <a:lstStyle/>
          <a:p>
            <a:pPr marL="457200" indent="-457200">
              <a:lnSpc>
                <a:spcPts val="4000"/>
              </a:lnSpc>
              <a:buFont typeface="Arial" panose="020B0604020202020204" pitchFamily="34" charset="0"/>
              <a:buChar char="•"/>
            </a:pPr>
            <a:endParaRPr lang="en-US" sz="2800">
              <a:solidFill>
                <a:srgbClr val="182EA0"/>
              </a:solidFill>
              <a:latin typeface="Segoe UI Semibold" panose="020B0702040204020203" pitchFamily="34" charset="0"/>
              <a:cs typeface="Segoe UI Semibold" panose="020B0702040204020203" pitchFamily="34" charset="0"/>
            </a:endParaRPr>
          </a:p>
        </p:txBody>
      </p:sp>
      <p:sp>
        <p:nvSpPr>
          <p:cNvPr id="8" name="TextBox 7"/>
          <p:cNvSpPr txBox="1"/>
          <p:nvPr/>
        </p:nvSpPr>
        <p:spPr>
          <a:xfrm>
            <a:off x="291756" y="1271595"/>
            <a:ext cx="11415335" cy="7273786"/>
          </a:xfrm>
          <a:prstGeom prst="rect">
            <a:avLst/>
          </a:prstGeom>
          <a:noFill/>
        </p:spPr>
        <p:txBody>
          <a:bodyPr wrap="square" lIns="91440" tIns="45720" rIns="91440" bIns="45720" numCol="2" rtlCol="0" anchor="t">
            <a:spAutoFit/>
          </a:bodyPr>
          <a:lstStyle/>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Staff organize logistics </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Update questionnaire, involve bargaining/leadership team</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Send questionnaires email + certified mail </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Joint teacher/ESP interview committee</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Pick interview times that work for members &amp; tell candidates they have to make it work</a:t>
            </a:r>
          </a:p>
          <a:p>
            <a:pPr marL="457200" indent="-457200">
              <a:lnSpc>
                <a:spcPts val="3500"/>
              </a:lnSpc>
              <a:buFont typeface="Arial" panose="020B0604020202020204" pitchFamily="34" charset="0"/>
              <a:buChar char="•"/>
            </a:pPr>
            <a:endPar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a:p>
            <a:pPr marL="457200" indent="-457200">
              <a:lnSpc>
                <a:spcPts val="3500"/>
              </a:lnSpc>
              <a:buFont typeface="Arial" panose="020B0604020202020204" pitchFamily="34" charset="0"/>
              <a:buChar char="•"/>
            </a:pPr>
            <a:endPar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a:p>
            <a:pPr marL="457200" indent="-457200">
              <a:lnSpc>
                <a:spcPts val="3500"/>
              </a:lnSpc>
              <a:buFont typeface="Arial" panose="020B0604020202020204" pitchFamily="34" charset="0"/>
              <a:buChar char="•"/>
            </a:pPr>
            <a:endPar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a:p>
            <a:pPr marL="457200" indent="-457200">
              <a:lnSpc>
                <a:spcPts val="3500"/>
              </a:lnSpc>
              <a:buFont typeface="Arial" panose="020B0604020202020204" pitchFamily="34" charset="0"/>
              <a:buChar char="•"/>
            </a:pPr>
            <a:endPar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a:p>
            <a:pPr marL="457200" indent="-457200">
              <a:lnSpc>
                <a:spcPts val="3500"/>
              </a:lnSpc>
              <a:buFont typeface="Arial" panose="020B0604020202020204" pitchFamily="34" charset="0"/>
              <a:buChar char="•"/>
            </a:pPr>
            <a:endPar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a:p>
            <a:pPr marL="457200" indent="-457200">
              <a:lnSpc>
                <a:spcPts val="3500"/>
              </a:lnSpc>
              <a:buFont typeface="Arial" panose="020B0604020202020204" pitchFamily="34" charset="0"/>
              <a:buChar char="•"/>
            </a:pPr>
            <a:endPar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Same team for each district</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Build prep &amp; review time into schedule </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Delegate note-taker</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Send email about endorsement &amp; logo</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Set-up planning meeting with candidates</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Call the candidates you don’t endorse – no email</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spTree>
    <p:extLst>
      <p:ext uri="{BB962C8B-B14F-4D97-AF65-F5344CB8AC3E}">
        <p14:creationId xmlns:p14="http://schemas.microsoft.com/office/powerpoint/2010/main" val="38195905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KEY IDEAS</a:t>
            </a:r>
          </a:p>
        </p:txBody>
      </p:sp>
      <p:sp>
        <p:nvSpPr>
          <p:cNvPr id="8" name="TextBox 7"/>
          <p:cNvSpPr txBox="1"/>
          <p:nvPr/>
        </p:nvSpPr>
        <p:spPr>
          <a:xfrm>
            <a:off x="376691" y="1592067"/>
            <a:ext cx="6763540" cy="3075073"/>
          </a:xfrm>
          <a:prstGeom prst="rect">
            <a:avLst/>
          </a:prstGeom>
          <a:noFill/>
        </p:spPr>
        <p:txBody>
          <a:bodyPr wrap="square" lIns="91440" tIns="45720" rIns="91440" bIns="45720" numCol="1" rtlCol="0" anchor="t">
            <a:spAutoFit/>
          </a:bodyPr>
          <a:lstStyle/>
          <a:p>
            <a:pPr marL="457200" indent="-457200">
              <a:lnSpc>
                <a:spcPts val="4000"/>
              </a:lnSpc>
              <a:buFont typeface="Arial" panose="020B0604020202020204" pitchFamily="34" charset="0"/>
              <a:buChar char="•"/>
            </a:pPr>
            <a:r>
              <a:rPr lang="en-US" sz="2800" b="1">
                <a:solidFill>
                  <a:srgbClr val="182EA0"/>
                </a:solidFill>
                <a:latin typeface="Segoe UI Semibold"/>
                <a:ea typeface="Quattrocento Sans"/>
                <a:cs typeface="Segoe UI Semibold"/>
                <a:sym typeface="Quattrocento Sans"/>
              </a:rPr>
              <a:t>Use the persuasive recruitment conversation script to persuade people to run for office </a:t>
            </a:r>
            <a:endPar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a:p>
            <a:pPr marL="457200" indent="-457200">
              <a:lnSpc>
                <a:spcPts val="4000"/>
              </a:lnSpc>
              <a:buFont typeface="Arial" panose="020B0604020202020204" pitchFamily="34" charset="0"/>
              <a:buChar char="•"/>
            </a:pPr>
            <a:r>
              <a:rPr lang="en-US" sz="2800" b="1">
                <a:solidFill>
                  <a:srgbClr val="182EA0"/>
                </a:solidFill>
                <a:latin typeface="Segoe UI Semibold"/>
                <a:ea typeface="Quattrocento Sans"/>
                <a:cs typeface="Segoe UI Semibold"/>
                <a:sym typeface="Quattrocento Sans"/>
              </a:rPr>
              <a:t>Hold a transparent recommendation process that is well-organized</a:t>
            </a:r>
            <a:endParaRPr lang="en-US" sz="2800" b="1">
              <a:solidFill>
                <a:srgbClr val="182EA0"/>
              </a:solidFill>
              <a:latin typeface="Segoe UI Semibold"/>
              <a:ea typeface="Quattrocento Sans"/>
              <a:cs typeface="Segoe UI Semibold"/>
            </a:endParaRPr>
          </a:p>
          <a:p>
            <a:pPr>
              <a:lnSpc>
                <a:spcPts val="3500"/>
              </a:lnSpc>
            </a:pPr>
            <a:endParaRPr lang="en-US" sz="2800" b="1">
              <a:solidFill>
                <a:srgbClr val="182EA0"/>
              </a:solidFill>
              <a:latin typeface="Segoe UI Semibold"/>
              <a:ea typeface="Quattrocento Sans"/>
              <a:cs typeface="Segoe UI Semibold"/>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2041" y="6024527"/>
            <a:ext cx="3425585" cy="484381"/>
          </a:xfrm>
          <a:prstGeom prst="rect">
            <a:avLst/>
          </a:prstGeom>
        </p:spPr>
      </p:pic>
      <p:pic>
        <p:nvPicPr>
          <p:cNvPr id="12290" name="Picture 2" descr="Image result for in conclusion 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3903" y="1987694"/>
            <a:ext cx="3810000" cy="27432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392041" y="2096654"/>
            <a:ext cx="229582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w="12700">
                  <a:solidFill>
                    <a:prstClr val="black"/>
                  </a:solidFill>
                </a:ln>
                <a:solidFill>
                  <a:prstClr val="white"/>
                </a:solidFill>
                <a:effectLst/>
                <a:uLnTx/>
                <a:uFillTx/>
                <a:latin typeface="Segoe UI Black" panose="020B0A02040204020203" pitchFamily="34" charset="0"/>
                <a:ea typeface="Segoe UI Black" panose="020B0A02040204020203" pitchFamily="34" charset="0"/>
                <a:cs typeface="+mn-cs"/>
              </a:rPr>
              <a:t>KEY IDEAS</a:t>
            </a:r>
          </a:p>
        </p:txBody>
      </p:sp>
    </p:spTree>
    <p:extLst>
      <p:ext uri="{BB962C8B-B14F-4D97-AF65-F5344CB8AC3E}">
        <p14:creationId xmlns:p14="http://schemas.microsoft.com/office/powerpoint/2010/main" val="10527317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7346324" y="2726118"/>
            <a:ext cx="4229043"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a:solidFill>
                  <a:prstClr val="white"/>
                </a:solidFill>
                <a:latin typeface="Segoe UI Black" panose="020B0A02040204020203" pitchFamily="34" charset="0"/>
                <a:ea typeface="Segoe UI Black" panose="020B0A02040204020203" pitchFamily="34" charset="0"/>
              </a:rPr>
              <a:t>MEIGHAN</a:t>
            </a:r>
            <a:r>
              <a:rPr kumimoji="0"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rPr>
              <a:t> </a:t>
            </a: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Picture 2" descr="Why Are You a CTA Member? - California Teachers Associ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66065" y="1461023"/>
            <a:ext cx="5887763" cy="3311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74227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3436" y="6167844"/>
            <a:ext cx="3425585" cy="484381"/>
          </a:xfrm>
          <a:prstGeom prst="rect">
            <a:avLst/>
          </a:prstGeom>
        </p:spPr>
      </p:pic>
      <p:sp>
        <p:nvSpPr>
          <p:cNvPr id="10" name="TextBox 9"/>
          <p:cNvSpPr txBox="1"/>
          <p:nvPr/>
        </p:nvSpPr>
        <p:spPr>
          <a:xfrm>
            <a:off x="6925400" y="2658874"/>
            <a:ext cx="4549642" cy="1938992"/>
          </a:xfrm>
          <a:prstGeom prst="rect">
            <a:avLst/>
          </a:prstGeom>
          <a:noFill/>
        </p:spPr>
        <p:txBody>
          <a:bodyPr wrap="none" rtlCol="0">
            <a:spAutoFit/>
          </a:bodyPr>
          <a:lstStyle/>
          <a:p>
            <a:r>
              <a:rPr lang="en-US" sz="4000">
                <a:solidFill>
                  <a:srgbClr val="182EA0"/>
                </a:solidFill>
                <a:latin typeface="Arial Black" panose="020B0A04020102020204" pitchFamily="34" charset="0"/>
              </a:rPr>
              <a:t>PAC </a:t>
            </a:r>
          </a:p>
          <a:p>
            <a:r>
              <a:rPr lang="en-US" sz="4000">
                <a:solidFill>
                  <a:srgbClr val="182EA0"/>
                </a:solidFill>
                <a:latin typeface="Arial Black" panose="020B0A04020102020204" pitchFamily="34" charset="0"/>
              </a:rPr>
              <a:t>FUN-DRAISING </a:t>
            </a:r>
          </a:p>
          <a:p>
            <a:pPr algn="ctr"/>
            <a:endParaRPr lang="en-US" sz="4000">
              <a:solidFill>
                <a:srgbClr val="182EA0"/>
              </a:solidFill>
              <a:latin typeface="Arial Black" panose="020B0A04020102020204" pitchFamily="34" charset="0"/>
            </a:endParaRPr>
          </a:p>
        </p:txBody>
      </p:sp>
      <p:pic>
        <p:nvPicPr>
          <p:cNvPr id="1026" name="Picture 2" descr="IMG_006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3669" y="814760"/>
            <a:ext cx="4733923" cy="5204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335588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PAC FUNDRAISING BEST PRACTICES</a:t>
            </a:r>
          </a:p>
        </p:txBody>
      </p:sp>
      <p:sp>
        <p:nvSpPr>
          <p:cNvPr id="8" name="TextBox 7"/>
          <p:cNvSpPr txBox="1"/>
          <p:nvPr/>
        </p:nvSpPr>
        <p:spPr>
          <a:xfrm>
            <a:off x="404400" y="1407291"/>
            <a:ext cx="6763540" cy="5896358"/>
          </a:xfrm>
          <a:prstGeom prst="rect">
            <a:avLst/>
          </a:prstGeom>
          <a:noFill/>
        </p:spPr>
        <p:txBody>
          <a:bodyPr wrap="square" lIns="91440" tIns="45720" rIns="91440" bIns="45720" numCol="1" rtlCol="0" anchor="t">
            <a:spAutoFit/>
          </a:bodyPr>
          <a:lstStyle/>
          <a:p>
            <a:pPr marL="457200" indent="-457200">
              <a:lnSpc>
                <a:spcPts val="3500"/>
              </a:lnSpc>
              <a:buFont typeface="Arial" panose="020B0604020202020204" pitchFamily="34" charset="0"/>
              <a:buChar char="•"/>
            </a:pPr>
            <a:r>
              <a:rPr lang="en-US" sz="2800" b="1">
                <a:solidFill>
                  <a:srgbClr val="182EA0"/>
                </a:solidFill>
                <a:latin typeface="Segoe UI Semibold"/>
                <a:ea typeface="Quattrocento Sans"/>
                <a:cs typeface="Segoe UI Semibold"/>
                <a:sym typeface="Quattrocento Sans"/>
              </a:rPr>
              <a:t>Recurring is the most stable for payroll or EFT</a:t>
            </a:r>
          </a:p>
          <a:p>
            <a:pPr marL="457200" indent="-457200">
              <a:lnSpc>
                <a:spcPts val="3500"/>
              </a:lnSpc>
              <a:buFont typeface="Arial" panose="020B0604020202020204" pitchFamily="34" charset="0"/>
              <a:buChar char="•"/>
            </a:pPr>
            <a:r>
              <a:rPr lang="en-US" sz="2800" b="1">
                <a:solidFill>
                  <a:srgbClr val="182EA0"/>
                </a:solidFill>
                <a:latin typeface="Segoe UI Semibold"/>
                <a:ea typeface="Quattrocento Sans"/>
                <a:cs typeface="Segoe UI Semibold"/>
                <a:sym typeface="Quattrocento Sans"/>
              </a:rPr>
              <a:t>Ask higher than you think</a:t>
            </a:r>
            <a:endParaRPr lang="en-US" sz="2800" b="1">
              <a:solidFill>
                <a:srgbClr val="182EA0"/>
              </a:solidFill>
              <a:latin typeface="Segoe UI Semibold"/>
              <a:ea typeface="Quattrocento Sans"/>
              <a:cs typeface="Segoe UI Semibold"/>
            </a:endParaRPr>
          </a:p>
          <a:p>
            <a:pPr marL="457200" indent="-457200">
              <a:lnSpc>
                <a:spcPts val="3500"/>
              </a:lnSpc>
              <a:buFont typeface="Arial" panose="020B0604020202020204" pitchFamily="34" charset="0"/>
              <a:buChar char="•"/>
            </a:pPr>
            <a:r>
              <a:rPr lang="en-US" sz="2800" b="1">
                <a:solidFill>
                  <a:srgbClr val="182EA0"/>
                </a:solidFill>
                <a:latin typeface="Segoe UI Semibold"/>
                <a:ea typeface="Quattrocento Sans"/>
                <a:cs typeface="Segoe UI Semibold"/>
                <a:sym typeface="Quattrocento Sans"/>
              </a:rPr>
              <a:t>Try to make it fun</a:t>
            </a:r>
            <a:endParaRPr lang="en-US" sz="2800" b="1">
              <a:solidFill>
                <a:srgbClr val="182EA0"/>
              </a:solidFill>
              <a:latin typeface="Segoe UI Semibold"/>
              <a:ea typeface="Quattrocento Sans"/>
              <a:cs typeface="Segoe UI Semibold"/>
            </a:endParaRPr>
          </a:p>
          <a:p>
            <a:pPr marL="457200" indent="-457200">
              <a:lnSpc>
                <a:spcPts val="3500"/>
              </a:lnSpc>
              <a:buFont typeface="Arial" panose="020B0604020202020204" pitchFamily="34" charset="0"/>
              <a:buChar char="•"/>
            </a:pPr>
            <a:r>
              <a:rPr lang="en-US" sz="2800" b="1">
                <a:solidFill>
                  <a:srgbClr val="182EA0"/>
                </a:solidFill>
                <a:latin typeface="Segoe UI Semibold"/>
                <a:ea typeface="Quattrocento Sans"/>
                <a:cs typeface="Segoe UI Semibold"/>
              </a:rPr>
              <a:t>Don’t make it about candidates,  make it about issues/contract</a:t>
            </a:r>
            <a:endParaRPr lang="en-US" sz="2800" b="1">
              <a:solidFill>
                <a:srgbClr val="182EA0"/>
              </a:solidFill>
              <a:latin typeface="Segoe UI Semibold"/>
              <a:ea typeface="Quattrocento Sans"/>
              <a:cs typeface="Segoe UI Semibold"/>
              <a:sym typeface="Quattrocento Sans"/>
            </a:endParaRPr>
          </a:p>
          <a:p>
            <a:pPr marL="457200" indent="-457200">
              <a:lnSpc>
                <a:spcPts val="3500"/>
              </a:lnSpc>
              <a:buFont typeface="Arial" panose="020B0604020202020204" pitchFamily="34" charset="0"/>
              <a:buChar char="•"/>
            </a:pPr>
            <a:r>
              <a:rPr lang="en-US" sz="2800" b="1">
                <a:solidFill>
                  <a:srgbClr val="182EA0"/>
                </a:solidFill>
                <a:latin typeface="Segoe UI Semibold"/>
                <a:ea typeface="Quattrocento Sans"/>
                <a:cs typeface="Segoe UI Semibold"/>
                <a:sym typeface="Quattrocento Sans"/>
              </a:rPr>
              <a:t>Use 1:1 Conversation to make ask</a:t>
            </a:r>
            <a:endParaRPr lang="en-US">
              <a:latin typeface="Segoe UI Semibold"/>
              <a:cs typeface="Segoe UI Semibold"/>
            </a:endParaRPr>
          </a:p>
          <a:p>
            <a:pPr marL="914400" lvl="1" indent="-457200">
              <a:lnSpc>
                <a:spcPts val="3500"/>
              </a:lnSpc>
              <a:buFont typeface="Courier New" panose="02070309020205020404" pitchFamily="49" charset="0"/>
              <a:buChar char="o"/>
            </a:pPr>
            <a:r>
              <a:rPr lang="en-US" sz="2800" b="1">
                <a:solidFill>
                  <a:srgbClr val="182EA0"/>
                </a:solidFill>
                <a:latin typeface="Segoe UI Semibold"/>
                <a:ea typeface="Quattrocento Sans"/>
                <a:cs typeface="Segoe UI Semibold"/>
                <a:sym typeface="Quattrocento Sans"/>
              </a:rPr>
              <a:t>Anger</a:t>
            </a:r>
            <a:endParaRPr lang="en-US" sz="2800" b="1">
              <a:solidFill>
                <a:srgbClr val="182EA0"/>
              </a:solidFill>
              <a:latin typeface="Segoe UI Semibold"/>
              <a:ea typeface="Quattrocento Sans"/>
              <a:cs typeface="Segoe UI Semibold"/>
            </a:endParaRPr>
          </a:p>
          <a:p>
            <a:pPr marL="914400" lvl="1" indent="-457200">
              <a:lnSpc>
                <a:spcPts val="3500"/>
              </a:lnSpc>
              <a:buFont typeface="Courier New" panose="02070309020205020404" pitchFamily="49" charset="0"/>
              <a:buChar char="o"/>
            </a:pPr>
            <a:r>
              <a:rPr lang="en-US" sz="2800" b="1">
                <a:solidFill>
                  <a:srgbClr val="182EA0"/>
                </a:solidFill>
                <a:latin typeface="Segoe UI Semibold"/>
                <a:ea typeface="Quattrocento Sans"/>
                <a:cs typeface="Segoe UI Semibold"/>
                <a:sym typeface="Quattrocento Sans"/>
              </a:rPr>
              <a:t>Hope</a:t>
            </a:r>
            <a:endParaRPr lang="en-US" sz="2800" b="1">
              <a:solidFill>
                <a:srgbClr val="182EA0"/>
              </a:solidFill>
              <a:latin typeface="Segoe UI Semibold"/>
              <a:ea typeface="Quattrocento Sans"/>
              <a:cs typeface="Segoe UI Semibold"/>
            </a:endParaRPr>
          </a:p>
          <a:p>
            <a:pPr marL="914400" lvl="1" indent="-457200">
              <a:lnSpc>
                <a:spcPts val="3500"/>
              </a:lnSpc>
              <a:buFont typeface="Courier New" panose="02070309020205020404" pitchFamily="49" charset="0"/>
              <a:buChar char="o"/>
            </a:pPr>
            <a:r>
              <a:rPr lang="en-US" sz="2800" b="1">
                <a:solidFill>
                  <a:srgbClr val="182EA0"/>
                </a:solidFill>
                <a:latin typeface="Segoe UI Semibold"/>
                <a:ea typeface="Quattrocento Sans"/>
                <a:cs typeface="Segoe UI Semibold"/>
                <a:sym typeface="Quattrocento Sans"/>
              </a:rPr>
              <a:t>Urgency </a:t>
            </a:r>
            <a:endParaRPr lang="en-US" sz="2800" b="1">
              <a:solidFill>
                <a:srgbClr val="182EA0"/>
              </a:solidFill>
              <a:latin typeface="Segoe UI Semibold" panose="020B0702040204020203" pitchFamily="34" charset="0"/>
              <a:ea typeface="Quattrocento Sans"/>
              <a:cs typeface="Segoe UI Semibold" panose="020B0702040204020203" pitchFamily="34" charset="0"/>
            </a:endParaRPr>
          </a:p>
          <a:p>
            <a:pPr marL="914400" lvl="1" indent="-457200">
              <a:lnSpc>
                <a:spcPts val="3500"/>
              </a:lnSpc>
              <a:buFont typeface="Courier New" panose="02070309020205020404" pitchFamily="49" charset="0"/>
              <a:buChar char="o"/>
            </a:pPr>
            <a:r>
              <a:rPr lang="en-US" sz="2800" b="1">
                <a:solidFill>
                  <a:srgbClr val="182EA0"/>
                </a:solidFill>
                <a:latin typeface="Segoe UI Semibold"/>
                <a:ea typeface="Quattrocento Sans"/>
                <a:cs typeface="Segoe UI Semibold"/>
                <a:sym typeface="Quattrocento Sans"/>
              </a:rPr>
              <a:t>You</a:t>
            </a:r>
            <a:endParaRPr lang="en-US" sz="2800" b="1">
              <a:solidFill>
                <a:srgbClr val="182EA0"/>
              </a:solidFill>
              <a:latin typeface="Segoe UI Semibold"/>
              <a:ea typeface="Quattrocento Sans"/>
              <a:cs typeface="Segoe UI Semibold"/>
            </a:endParaRPr>
          </a:p>
          <a:p>
            <a:pPr>
              <a:lnSpc>
                <a:spcPts val="3500"/>
              </a:lnSpc>
            </a:pPr>
            <a:endParaRPr lang="en-US" sz="2800" b="1">
              <a:solidFill>
                <a:srgbClr val="182EA0"/>
              </a:solidFill>
              <a:latin typeface="Segoe UI Semibold"/>
              <a:ea typeface="Quattrocento Sans"/>
              <a:cs typeface="Segoe UI Semibold"/>
            </a:endParaRPr>
          </a:p>
        </p:txBody>
      </p:sp>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pic>
        <p:nvPicPr>
          <p:cNvPr id="10" name="MCEA final ">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474476" y="1931050"/>
            <a:ext cx="5232615" cy="2943346"/>
          </a:xfrm>
          <a:prstGeom prst="rect">
            <a:avLst/>
          </a:prstGeom>
        </p:spPr>
      </p:pic>
    </p:spTree>
    <p:extLst>
      <p:ext uri="{BB962C8B-B14F-4D97-AF65-F5344CB8AC3E}">
        <p14:creationId xmlns:p14="http://schemas.microsoft.com/office/powerpoint/2010/main" val="41946023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
                                        </p:tgtEl>
                                      </p:cBhvr>
                                    </p:cmd>
                                  </p:childTnLst>
                                </p:cTn>
                              </p:par>
                            </p:childTnLst>
                          </p:cTn>
                        </p:par>
                      </p:childTnLst>
                    </p:cTn>
                  </p:par>
                </p:childTnLst>
              </p:cTn>
              <p:nextCondLst>
                <p:cond evt="onClick" delay="0">
                  <p:tgtEl>
                    <p:spTgt spid="10"/>
                  </p:tgtEl>
                </p:cond>
              </p:nextCondLst>
            </p:seq>
            <p:video>
              <p:cMediaNode vol="80000">
                <p:cTn id="7" fill="hold" display="0">
                  <p:stCondLst>
                    <p:cond delay="indefinite"/>
                  </p:stCondLst>
                </p:cTn>
                <p:tgtEl>
                  <p:spTgt spid="10"/>
                </p:tgtEl>
              </p:cMediaNode>
            </p:vide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000">
                <a:solidFill>
                  <a:schemeClr val="bg1"/>
                </a:solidFill>
                <a:latin typeface="Segoe UI Black"/>
                <a:ea typeface="Segoe UI Black"/>
              </a:rPr>
              <a:t>  PAC 1:1 CONVERSATION</a:t>
            </a:r>
            <a:endParaRPr lang="en-US" sz="4000">
              <a:solidFill>
                <a:schemeClr val="bg1"/>
              </a:solidFill>
              <a:latin typeface="Segoe UI Black" panose="020B0A02040204020203" pitchFamily="34" charset="0"/>
              <a:ea typeface="Segoe UI Black" panose="020B0A02040204020203" pitchFamily="34" charset="0"/>
            </a:endParaRPr>
          </a:p>
        </p:txBody>
      </p:sp>
      <p:sp>
        <p:nvSpPr>
          <p:cNvPr id="8" name="TextBox 7"/>
          <p:cNvSpPr txBox="1"/>
          <p:nvPr/>
        </p:nvSpPr>
        <p:spPr>
          <a:xfrm>
            <a:off x="404400" y="1221761"/>
            <a:ext cx="11517135" cy="4893647"/>
          </a:xfrm>
          <a:prstGeom prst="rect">
            <a:avLst/>
          </a:prstGeom>
          <a:noFill/>
        </p:spPr>
        <p:txBody>
          <a:bodyPr wrap="square" lIns="91440" tIns="45720" rIns="91440" bIns="45720" numCol="1" rtlCol="0" anchor="t">
            <a:spAutoFit/>
          </a:bodyPr>
          <a:lstStyle/>
          <a:p>
            <a:r>
              <a:rPr lang="en-US" sz="2400">
                <a:solidFill>
                  <a:srgbClr val="182EA0"/>
                </a:solidFill>
                <a:latin typeface="Segoe UI Semibold" panose="020B0702040204020203" pitchFamily="34" charset="0"/>
                <a:cs typeface="Segoe UI Semibold" panose="020B0702040204020203" pitchFamily="34" charset="0"/>
              </a:rPr>
              <a:t>Hi _____________, we’re talking to members about our upcoming contract. </a:t>
            </a:r>
          </a:p>
          <a:p>
            <a:endParaRPr lang="en-US" sz="1200">
              <a:solidFill>
                <a:srgbClr val="182EA0"/>
              </a:solidFill>
              <a:latin typeface="Segoe UI Semibold" panose="020B0702040204020203" pitchFamily="34" charset="0"/>
              <a:cs typeface="Segoe UI Semibold" panose="020B0702040204020203" pitchFamily="34" charset="0"/>
            </a:endParaRPr>
          </a:p>
          <a:p>
            <a:r>
              <a:rPr lang="en-US" sz="2400" b="1">
                <a:solidFill>
                  <a:srgbClr val="F05021"/>
                </a:solidFill>
                <a:latin typeface="Segoe UI Semibold" panose="020B0702040204020203" pitchFamily="34" charset="0"/>
                <a:cs typeface="Segoe UI Semibold" panose="020B0702040204020203" pitchFamily="34" charset="0"/>
              </a:rPr>
              <a:t>A: </a:t>
            </a:r>
            <a:r>
              <a:rPr lang="en-US" sz="2400">
                <a:solidFill>
                  <a:srgbClr val="182EA0"/>
                </a:solidFill>
                <a:latin typeface="Segoe UI Semibold" panose="020B0702040204020203" pitchFamily="34" charset="0"/>
                <a:cs typeface="Segoe UI Semibold" panose="020B0702040204020203" pitchFamily="34" charset="0"/>
              </a:rPr>
              <a:t>For the last ten years our current school board member, Betsy, has voted to cut school funding, which has kept our salaries frozen. What do you think about that? What do you hope to see in our next contract? </a:t>
            </a:r>
          </a:p>
          <a:p>
            <a:endParaRPr lang="en-US" sz="1200">
              <a:solidFill>
                <a:srgbClr val="182EA0"/>
              </a:solidFill>
              <a:latin typeface="Segoe UI Semibold" panose="020B0702040204020203" pitchFamily="34" charset="0"/>
              <a:cs typeface="Segoe UI Semibold" panose="020B0702040204020203" pitchFamily="34" charset="0"/>
            </a:endParaRPr>
          </a:p>
          <a:p>
            <a:r>
              <a:rPr lang="en-US" sz="2400" b="1">
                <a:solidFill>
                  <a:srgbClr val="F05021"/>
                </a:solidFill>
                <a:latin typeface="Segoe UI Semibold" panose="020B0702040204020203" pitchFamily="34" charset="0"/>
                <a:cs typeface="Segoe UI Semibold" panose="020B0702040204020203" pitchFamily="34" charset="0"/>
              </a:rPr>
              <a:t>H:</a:t>
            </a:r>
            <a:r>
              <a:rPr lang="en-US" sz="2400">
                <a:solidFill>
                  <a:srgbClr val="182EA0"/>
                </a:solidFill>
                <a:latin typeface="Segoe UI Semibold" panose="020B0702040204020203" pitchFamily="34" charset="0"/>
                <a:cs typeface="Segoe UI Semibold" panose="020B0702040204020203" pitchFamily="34" charset="0"/>
              </a:rPr>
              <a:t> All of our school board seats are up this year. If we organize our members and voters to vote pro-public education candidates and have the resources to run their campaigns, we can win on _____________(reference their issue). We’ve seen it happen in _________(reference another district). We can do it too. </a:t>
            </a:r>
          </a:p>
          <a:p>
            <a:endParaRPr lang="en-US" sz="1200">
              <a:solidFill>
                <a:srgbClr val="182EA0"/>
              </a:solidFill>
              <a:latin typeface="Segoe UI Semibold" panose="020B0702040204020203" pitchFamily="34" charset="0"/>
              <a:cs typeface="Segoe UI Semibold" panose="020B0702040204020203" pitchFamily="34" charset="0"/>
            </a:endParaRPr>
          </a:p>
          <a:p>
            <a:r>
              <a:rPr lang="en-US" sz="2400" b="1">
                <a:solidFill>
                  <a:srgbClr val="F05021"/>
                </a:solidFill>
                <a:latin typeface="Segoe UI Semibold" panose="020B0702040204020203" pitchFamily="34" charset="0"/>
                <a:cs typeface="Segoe UI Semibold" panose="020B0702040204020203" pitchFamily="34" charset="0"/>
              </a:rPr>
              <a:t>U: </a:t>
            </a:r>
            <a:r>
              <a:rPr lang="en-US" sz="2400">
                <a:solidFill>
                  <a:srgbClr val="182EA0"/>
                </a:solidFill>
                <a:latin typeface="Segoe UI Semibold" panose="020B0702040204020203" pitchFamily="34" charset="0"/>
                <a:cs typeface="Segoe UI Semibold" panose="020B0702040204020203" pitchFamily="34" charset="0"/>
              </a:rPr>
              <a:t>Campaigns are expensive and we can’t use our dues money on these elections. We need to start building our PAC fund now. </a:t>
            </a:r>
          </a:p>
          <a:p>
            <a:endParaRPr lang="en-US" sz="1200">
              <a:solidFill>
                <a:srgbClr val="182EA0"/>
              </a:solidFill>
              <a:latin typeface="Segoe UI Semibold" panose="020B0702040204020203" pitchFamily="34" charset="0"/>
              <a:cs typeface="Segoe UI Semibold" panose="020B0702040204020203" pitchFamily="34" charset="0"/>
            </a:endParaRPr>
          </a:p>
          <a:p>
            <a:r>
              <a:rPr lang="en-US" sz="2400" b="1">
                <a:solidFill>
                  <a:srgbClr val="F05021"/>
                </a:solidFill>
                <a:latin typeface="Segoe UI Semibold" panose="020B0702040204020203" pitchFamily="34" charset="0"/>
                <a:cs typeface="Segoe UI Semibold" panose="020B0702040204020203" pitchFamily="34" charset="0"/>
              </a:rPr>
              <a:t>Y: </a:t>
            </a:r>
            <a:r>
              <a:rPr lang="en-US" sz="2400">
                <a:solidFill>
                  <a:srgbClr val="182EA0"/>
                </a:solidFill>
                <a:latin typeface="Segoe UI Semibold" panose="020B0702040204020203" pitchFamily="34" charset="0"/>
                <a:cs typeface="Segoe UI Semibold" panose="020B0702040204020203" pitchFamily="34" charset="0"/>
              </a:rPr>
              <a:t>Can we count on you to give $5 a pay period (or monthly if EFT)?</a:t>
            </a:r>
            <a:endParaRPr lang="en-US" sz="24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spTree>
    <p:extLst>
      <p:ext uri="{BB962C8B-B14F-4D97-AF65-F5344CB8AC3E}">
        <p14:creationId xmlns:p14="http://schemas.microsoft.com/office/powerpoint/2010/main" val="11504756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15065" y="229732"/>
            <a:ext cx="7709162"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MARYLAND PAC CASE STUDY</a:t>
            </a:r>
          </a:p>
        </p:txBody>
      </p:sp>
      <p:sp>
        <p:nvSpPr>
          <p:cNvPr id="8" name="TextBox 7"/>
          <p:cNvSpPr txBox="1"/>
          <p:nvPr/>
        </p:nvSpPr>
        <p:spPr>
          <a:xfrm>
            <a:off x="-1" y="937618"/>
            <a:ext cx="7907433" cy="4708981"/>
          </a:xfrm>
          <a:prstGeom prst="rect">
            <a:avLst/>
          </a:prstGeom>
          <a:noFill/>
        </p:spPr>
        <p:txBody>
          <a:bodyPr wrap="square" rtlCol="0">
            <a:spAutoFit/>
          </a:bodyPr>
          <a:lstStyle/>
          <a:p>
            <a:pPr marL="914400" lvl="1" indent="-457200">
              <a:lnSpc>
                <a:spcPts val="45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Focused on payroll</a:t>
            </a:r>
          </a:p>
          <a:p>
            <a:pPr marL="914400" lvl="1" indent="-457200">
              <a:lnSpc>
                <a:spcPts val="45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Changed way we talk about Power</a:t>
            </a:r>
          </a:p>
          <a:p>
            <a:pPr marL="914400" lvl="1" indent="-457200">
              <a:lnSpc>
                <a:spcPts val="45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Pre-Service Blitz</a:t>
            </a:r>
          </a:p>
          <a:p>
            <a:pPr marL="914400" lvl="1" indent="-457200">
              <a:lnSpc>
                <a:spcPts val="45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Member/Staff Team</a:t>
            </a:r>
          </a:p>
          <a:p>
            <a:pPr marL="914400" lvl="1" indent="-457200">
              <a:lnSpc>
                <a:spcPts val="45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Slide deck</a:t>
            </a:r>
          </a:p>
          <a:p>
            <a:pPr marL="914400" lvl="1" indent="-457200">
              <a:lnSpc>
                <a:spcPts val="45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Started every presentation w/issues</a:t>
            </a:r>
          </a:p>
          <a:p>
            <a:pPr marL="914400" lvl="1" indent="-457200">
              <a:lnSpc>
                <a:spcPts val="45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Pre-populated forms </a:t>
            </a:r>
          </a:p>
          <a:p>
            <a:pPr marL="914400" lvl="1" indent="-457200">
              <a:lnSpc>
                <a:spcPts val="45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Included in New Employee Orientation</a:t>
            </a:r>
            <a:endParaRPr lang="en-US" sz="2800" b="1">
              <a:solidFill>
                <a:schemeClr val="bg1"/>
              </a:solidFill>
              <a:latin typeface="Segoe UI Semibold" panose="020B0702040204020203" pitchFamily="34" charset="0"/>
              <a:ea typeface="Quattrocento Sans"/>
              <a:cs typeface="Segoe UI Semibold" panose="020B0702040204020203" pitchFamily="34"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5" name="Picture 4"/>
          <p:cNvPicPr>
            <a:picLocks noChangeAspect="1"/>
          </p:cNvPicPr>
          <p:nvPr/>
        </p:nvPicPr>
        <p:blipFill>
          <a:blip r:embed="rId3"/>
          <a:stretch>
            <a:fillRect/>
          </a:stretch>
        </p:blipFill>
        <p:spPr>
          <a:xfrm>
            <a:off x="7197422" y="1326952"/>
            <a:ext cx="4785877" cy="3622735"/>
          </a:xfrm>
          <a:prstGeom prst="rect">
            <a:avLst/>
          </a:prstGeom>
        </p:spPr>
      </p:pic>
    </p:spTree>
    <p:extLst>
      <p:ext uri="{BB962C8B-B14F-4D97-AF65-F5344CB8AC3E}">
        <p14:creationId xmlns:p14="http://schemas.microsoft.com/office/powerpoint/2010/main" val="18042926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15065" y="229732"/>
            <a:ext cx="7709162"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MARYLAND PAC CASE STUDY</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graphicFrame>
        <p:nvGraphicFramePr>
          <p:cNvPr id="12" name="Chart 11"/>
          <p:cNvGraphicFramePr/>
          <p:nvPr>
            <p:extLst>
              <p:ext uri="{D42A27DB-BD31-4B8C-83A1-F6EECF244321}">
                <p14:modId xmlns:p14="http://schemas.microsoft.com/office/powerpoint/2010/main" val="3565753977"/>
              </p:ext>
            </p:extLst>
          </p:nvPr>
        </p:nvGraphicFramePr>
        <p:xfrm>
          <a:off x="627270" y="1119808"/>
          <a:ext cx="7039113" cy="4353578"/>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p:cNvSpPr txBox="1"/>
          <p:nvPr/>
        </p:nvSpPr>
        <p:spPr>
          <a:xfrm>
            <a:off x="8037445" y="1183437"/>
            <a:ext cx="3257641" cy="4149085"/>
          </a:xfrm>
          <a:prstGeom prst="rect">
            <a:avLst/>
          </a:prstGeom>
          <a:noFill/>
        </p:spPr>
        <p:txBody>
          <a:bodyPr wrap="square" rtlCol="0">
            <a:spAutoFit/>
          </a:bodyPr>
          <a:lstStyle/>
          <a:p>
            <a:pPr>
              <a:lnSpc>
                <a:spcPts val="4000"/>
              </a:lnSpc>
            </a:pPr>
            <a:r>
              <a:rPr lang="en-US" sz="2800">
                <a:solidFill>
                  <a:schemeClr val="bg1"/>
                </a:solidFill>
                <a:latin typeface="Segoe UI Semibold" panose="020B0702040204020203" pitchFamily="34" charset="0"/>
                <a:cs typeface="Segoe UI Semibold" panose="020B0702040204020203" pitchFamily="34" charset="0"/>
              </a:rPr>
              <a:t>2012: $488,263 </a:t>
            </a:r>
          </a:p>
          <a:p>
            <a:pPr>
              <a:lnSpc>
                <a:spcPts val="4000"/>
              </a:lnSpc>
            </a:pPr>
            <a:r>
              <a:rPr lang="en-US" sz="2800">
                <a:solidFill>
                  <a:schemeClr val="bg1"/>
                </a:solidFill>
                <a:latin typeface="Segoe UI Semibold" panose="020B0702040204020203" pitchFamily="34" charset="0"/>
                <a:cs typeface="Segoe UI Semibold" panose="020B0702040204020203" pitchFamily="34" charset="0"/>
              </a:rPr>
              <a:t>2013: $523,064</a:t>
            </a:r>
          </a:p>
          <a:p>
            <a:pPr>
              <a:lnSpc>
                <a:spcPts val="4000"/>
              </a:lnSpc>
            </a:pPr>
            <a:r>
              <a:rPr lang="en-US" sz="2800">
                <a:solidFill>
                  <a:schemeClr val="bg1"/>
                </a:solidFill>
                <a:latin typeface="Segoe UI Semibold" panose="020B0702040204020203" pitchFamily="34" charset="0"/>
                <a:cs typeface="Segoe UI Semibold" panose="020B0702040204020203" pitchFamily="34" charset="0"/>
              </a:rPr>
              <a:t>2014: $599,027</a:t>
            </a:r>
          </a:p>
          <a:p>
            <a:pPr>
              <a:lnSpc>
                <a:spcPts val="4000"/>
              </a:lnSpc>
            </a:pPr>
            <a:r>
              <a:rPr lang="en-US" sz="2800">
                <a:solidFill>
                  <a:schemeClr val="bg1"/>
                </a:solidFill>
                <a:latin typeface="Segoe UI Semibold" panose="020B0702040204020203" pitchFamily="34" charset="0"/>
                <a:cs typeface="Segoe UI Semibold" panose="020B0702040204020203" pitchFamily="34" charset="0"/>
              </a:rPr>
              <a:t>2015: $632,743</a:t>
            </a:r>
          </a:p>
          <a:p>
            <a:pPr>
              <a:lnSpc>
                <a:spcPts val="4000"/>
              </a:lnSpc>
            </a:pPr>
            <a:r>
              <a:rPr lang="en-US" sz="2800">
                <a:solidFill>
                  <a:schemeClr val="bg1"/>
                </a:solidFill>
                <a:latin typeface="Segoe UI Semibold" panose="020B0702040204020203" pitchFamily="34" charset="0"/>
                <a:cs typeface="Segoe UI Semibold" panose="020B0702040204020203" pitchFamily="34" charset="0"/>
              </a:rPr>
              <a:t>2016: $660,045</a:t>
            </a:r>
          </a:p>
          <a:p>
            <a:pPr>
              <a:lnSpc>
                <a:spcPts val="4000"/>
              </a:lnSpc>
            </a:pPr>
            <a:r>
              <a:rPr lang="en-US" sz="2800">
                <a:solidFill>
                  <a:schemeClr val="bg1"/>
                </a:solidFill>
                <a:latin typeface="Segoe UI Semibold" panose="020B0702040204020203" pitchFamily="34" charset="0"/>
                <a:cs typeface="Segoe UI Semibold" panose="020B0702040204020203" pitchFamily="34" charset="0"/>
              </a:rPr>
              <a:t>2017: $682,398</a:t>
            </a:r>
          </a:p>
          <a:p>
            <a:pPr>
              <a:lnSpc>
                <a:spcPts val="4000"/>
              </a:lnSpc>
            </a:pPr>
            <a:r>
              <a:rPr lang="en-US" sz="2800">
                <a:solidFill>
                  <a:schemeClr val="bg1"/>
                </a:solidFill>
                <a:latin typeface="Segoe UI Semibold" panose="020B0702040204020203" pitchFamily="34" charset="0"/>
                <a:cs typeface="Segoe UI Semibold" panose="020B0702040204020203" pitchFamily="34" charset="0"/>
              </a:rPr>
              <a:t>2018: $722,221</a:t>
            </a:r>
          </a:p>
          <a:p>
            <a:pPr>
              <a:lnSpc>
                <a:spcPts val="4000"/>
              </a:lnSpc>
            </a:pPr>
            <a:r>
              <a:rPr lang="en-US" sz="2800">
                <a:solidFill>
                  <a:schemeClr val="bg1"/>
                </a:solidFill>
                <a:latin typeface="Segoe UI Semibold" panose="020B0702040204020203" pitchFamily="34" charset="0"/>
                <a:cs typeface="Segoe UI Semibold" panose="020B0702040204020203" pitchFamily="34" charset="0"/>
              </a:rPr>
              <a:t>2019: $816,337</a:t>
            </a:r>
          </a:p>
        </p:txBody>
      </p:sp>
    </p:spTree>
    <p:extLst>
      <p:ext uri="{BB962C8B-B14F-4D97-AF65-F5344CB8AC3E}">
        <p14:creationId xmlns:p14="http://schemas.microsoft.com/office/powerpoint/2010/main" val="29140609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182EA0"/>
        </a:solidFill>
        <a:effectLst/>
      </p:bgPr>
    </p:bg>
    <p:spTree>
      <p:nvGrpSpPr>
        <p:cNvPr id="1" name=""/>
        <p:cNvGrpSpPr/>
        <p:nvPr/>
      </p:nvGrpSpPr>
      <p:grpSpPr>
        <a:xfrm>
          <a:off x="0" y="0"/>
          <a:ext cx="0" cy="0"/>
          <a:chOff x="0" y="0"/>
          <a:chExt cx="0" cy="0"/>
        </a:xfrm>
      </p:grpSpPr>
      <p:sp>
        <p:nvSpPr>
          <p:cNvPr id="6" name="Rectangle 5"/>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515065" y="229732"/>
            <a:ext cx="2542684" cy="707886"/>
          </a:xfrm>
          <a:prstGeom prst="rect">
            <a:avLst/>
          </a:prstGeom>
          <a:noFill/>
        </p:spPr>
        <p:txBody>
          <a:bodyPr wrap="none" rtlCol="0">
            <a:spAutoFit/>
          </a:bodyPr>
          <a:lstStyle/>
          <a:p>
            <a:r>
              <a:rPr lang="en-US" sz="4000">
                <a:solidFill>
                  <a:schemeClr val="bg1"/>
                </a:solidFill>
                <a:latin typeface="Segoe UI Black" panose="020B0A02040204020203" pitchFamily="34" charset="0"/>
                <a:ea typeface="Segoe UI Black" panose="020B0A02040204020203" pitchFamily="34" charset="0"/>
              </a:rPr>
              <a:t>EXERCISE</a:t>
            </a:r>
          </a:p>
        </p:txBody>
      </p:sp>
      <p:sp>
        <p:nvSpPr>
          <p:cNvPr id="8" name="TextBox 7"/>
          <p:cNvSpPr txBox="1"/>
          <p:nvPr/>
        </p:nvSpPr>
        <p:spPr>
          <a:xfrm>
            <a:off x="-106480" y="1079433"/>
            <a:ext cx="7275906" cy="3323987"/>
          </a:xfrm>
          <a:prstGeom prst="rect">
            <a:avLst/>
          </a:prstGeom>
          <a:noFill/>
        </p:spPr>
        <p:txBody>
          <a:bodyPr wrap="square" lIns="91440" tIns="45720" rIns="91440" bIns="45720" rtlCol="0" anchor="t">
            <a:spAutoFit/>
          </a:bodyPr>
          <a:lstStyle/>
          <a:p>
            <a:pPr marL="914400" lvl="1" indent="-457200">
              <a:lnSpc>
                <a:spcPct val="1500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Write a 10 minute meeting script asking for PAC</a:t>
            </a:r>
          </a:p>
          <a:p>
            <a:pPr marL="914400" lvl="1" indent="-457200">
              <a:lnSpc>
                <a:spcPct val="1500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We will have two teams model as if our large group is a faculty meeting</a:t>
            </a:r>
          </a:p>
          <a:p>
            <a:pPr marL="914400" lvl="1" indent="-457200">
              <a:lnSpc>
                <a:spcPct val="150000"/>
              </a:lnSpc>
              <a:buFont typeface="Arial" panose="020B0604020202020204" pitchFamily="34" charset="0"/>
              <a:buChar char="•"/>
            </a:pPr>
            <a:r>
              <a:rPr lang="en-US" sz="2800" b="1">
                <a:solidFill>
                  <a:schemeClr val="bg1"/>
                </a:solidFill>
                <a:latin typeface="Segoe UI Semibold" panose="020B0702040204020203" pitchFamily="34" charset="0"/>
                <a:ea typeface="Quattrocento Sans"/>
                <a:cs typeface="Segoe UI Semibold" panose="020B0702040204020203" pitchFamily="34" charset="0"/>
                <a:sym typeface="Quattrocento Sans"/>
              </a:rPr>
              <a:t>Utilize best practices</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1026" name="Picture 2" descr="GIF exercise poodle dog - animated GIF on GIFER - by Oghmarne"/>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338254" y="1241136"/>
            <a:ext cx="4191000" cy="3209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56809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4000">
                <a:solidFill>
                  <a:schemeClr val="bg1"/>
                </a:solidFill>
                <a:latin typeface="Segoe UI Black"/>
                <a:ea typeface="Segoe UI Black"/>
              </a:rPr>
              <a:t>  PAC 1:1 CONVERSATION</a:t>
            </a:r>
            <a:endParaRPr lang="en-US" sz="4000">
              <a:solidFill>
                <a:schemeClr val="bg1"/>
              </a:solidFill>
              <a:latin typeface="Segoe UI Black" panose="020B0A02040204020203" pitchFamily="34" charset="0"/>
              <a:ea typeface="Segoe UI Black" panose="020B0A02040204020203" pitchFamily="34" charset="0"/>
            </a:endParaRPr>
          </a:p>
        </p:txBody>
      </p:sp>
      <p:sp>
        <p:nvSpPr>
          <p:cNvPr id="8" name="TextBox 7"/>
          <p:cNvSpPr txBox="1"/>
          <p:nvPr/>
        </p:nvSpPr>
        <p:spPr>
          <a:xfrm>
            <a:off x="404400" y="1221761"/>
            <a:ext cx="11517135" cy="4893647"/>
          </a:xfrm>
          <a:prstGeom prst="rect">
            <a:avLst/>
          </a:prstGeom>
          <a:noFill/>
        </p:spPr>
        <p:txBody>
          <a:bodyPr wrap="square" lIns="91440" tIns="45720" rIns="91440" bIns="45720" numCol="1" rtlCol="0" anchor="t">
            <a:spAutoFit/>
          </a:bodyPr>
          <a:lstStyle/>
          <a:p>
            <a:r>
              <a:rPr lang="en-US" sz="2400">
                <a:solidFill>
                  <a:srgbClr val="182EA0"/>
                </a:solidFill>
                <a:latin typeface="Segoe UI Semibold" panose="020B0702040204020203" pitchFamily="34" charset="0"/>
                <a:cs typeface="Segoe UI Semibold" panose="020B0702040204020203" pitchFamily="34" charset="0"/>
              </a:rPr>
              <a:t>Hi _____________, we’re talking to members about our upcoming contract. </a:t>
            </a:r>
          </a:p>
          <a:p>
            <a:endParaRPr lang="en-US" sz="1200">
              <a:solidFill>
                <a:srgbClr val="182EA0"/>
              </a:solidFill>
              <a:latin typeface="Segoe UI Semibold" panose="020B0702040204020203" pitchFamily="34" charset="0"/>
              <a:cs typeface="Segoe UI Semibold" panose="020B0702040204020203" pitchFamily="34" charset="0"/>
            </a:endParaRPr>
          </a:p>
          <a:p>
            <a:r>
              <a:rPr lang="en-US" sz="2400" b="1">
                <a:solidFill>
                  <a:srgbClr val="F05021"/>
                </a:solidFill>
                <a:latin typeface="Segoe UI Semibold" panose="020B0702040204020203" pitchFamily="34" charset="0"/>
                <a:cs typeface="Segoe UI Semibold" panose="020B0702040204020203" pitchFamily="34" charset="0"/>
              </a:rPr>
              <a:t>A: </a:t>
            </a:r>
            <a:r>
              <a:rPr lang="en-US" sz="2400">
                <a:solidFill>
                  <a:srgbClr val="182EA0"/>
                </a:solidFill>
                <a:latin typeface="Segoe UI Semibold" panose="020B0702040204020203" pitchFamily="34" charset="0"/>
                <a:cs typeface="Segoe UI Semibold" panose="020B0702040204020203" pitchFamily="34" charset="0"/>
              </a:rPr>
              <a:t>For the last ten years our current school board member, Betsy, has voted to cut school funding, which has kept our salaries frozen. What do you think about that? What do you hope to see in our next contract? </a:t>
            </a:r>
          </a:p>
          <a:p>
            <a:endParaRPr lang="en-US" sz="1200">
              <a:solidFill>
                <a:srgbClr val="182EA0"/>
              </a:solidFill>
              <a:latin typeface="Segoe UI Semibold" panose="020B0702040204020203" pitchFamily="34" charset="0"/>
              <a:cs typeface="Segoe UI Semibold" panose="020B0702040204020203" pitchFamily="34" charset="0"/>
            </a:endParaRPr>
          </a:p>
          <a:p>
            <a:r>
              <a:rPr lang="en-US" sz="2400" b="1">
                <a:solidFill>
                  <a:srgbClr val="F05021"/>
                </a:solidFill>
                <a:latin typeface="Segoe UI Semibold" panose="020B0702040204020203" pitchFamily="34" charset="0"/>
                <a:cs typeface="Segoe UI Semibold" panose="020B0702040204020203" pitchFamily="34" charset="0"/>
              </a:rPr>
              <a:t>H:</a:t>
            </a:r>
            <a:r>
              <a:rPr lang="en-US" sz="2400">
                <a:solidFill>
                  <a:srgbClr val="182EA0"/>
                </a:solidFill>
                <a:latin typeface="Segoe UI Semibold" panose="020B0702040204020203" pitchFamily="34" charset="0"/>
                <a:cs typeface="Segoe UI Semibold" panose="020B0702040204020203" pitchFamily="34" charset="0"/>
              </a:rPr>
              <a:t> All of our school board seats are up this year. If we organize our members and voters to vote pro-public education candidates and have the resources to run their campaigns, we can win on _____________(reference their issue). We’ve seen it happen in _________(reference another district). We can do it too. </a:t>
            </a:r>
          </a:p>
          <a:p>
            <a:endParaRPr lang="en-US" sz="1200">
              <a:solidFill>
                <a:srgbClr val="182EA0"/>
              </a:solidFill>
              <a:latin typeface="Segoe UI Semibold" panose="020B0702040204020203" pitchFamily="34" charset="0"/>
              <a:cs typeface="Segoe UI Semibold" panose="020B0702040204020203" pitchFamily="34" charset="0"/>
            </a:endParaRPr>
          </a:p>
          <a:p>
            <a:r>
              <a:rPr lang="en-US" sz="2400" b="1">
                <a:solidFill>
                  <a:srgbClr val="F05021"/>
                </a:solidFill>
                <a:latin typeface="Segoe UI Semibold" panose="020B0702040204020203" pitchFamily="34" charset="0"/>
                <a:cs typeface="Segoe UI Semibold" panose="020B0702040204020203" pitchFamily="34" charset="0"/>
              </a:rPr>
              <a:t>U: </a:t>
            </a:r>
            <a:r>
              <a:rPr lang="en-US" sz="2400">
                <a:solidFill>
                  <a:srgbClr val="182EA0"/>
                </a:solidFill>
                <a:latin typeface="Segoe UI Semibold" panose="020B0702040204020203" pitchFamily="34" charset="0"/>
                <a:cs typeface="Segoe UI Semibold" panose="020B0702040204020203" pitchFamily="34" charset="0"/>
              </a:rPr>
              <a:t>Campaigns are expensive and we can’t use our dues money on these elections. We need to start building our PAC fund now. </a:t>
            </a:r>
          </a:p>
          <a:p>
            <a:endParaRPr lang="en-US" sz="1200">
              <a:solidFill>
                <a:srgbClr val="182EA0"/>
              </a:solidFill>
              <a:latin typeface="Segoe UI Semibold" panose="020B0702040204020203" pitchFamily="34" charset="0"/>
              <a:cs typeface="Segoe UI Semibold" panose="020B0702040204020203" pitchFamily="34" charset="0"/>
            </a:endParaRPr>
          </a:p>
          <a:p>
            <a:r>
              <a:rPr lang="en-US" sz="2400" b="1">
                <a:solidFill>
                  <a:srgbClr val="F05021"/>
                </a:solidFill>
                <a:latin typeface="Segoe UI Semibold" panose="020B0702040204020203" pitchFamily="34" charset="0"/>
                <a:cs typeface="Segoe UI Semibold" panose="020B0702040204020203" pitchFamily="34" charset="0"/>
              </a:rPr>
              <a:t>Y: </a:t>
            </a:r>
            <a:r>
              <a:rPr lang="en-US" sz="2400">
                <a:solidFill>
                  <a:srgbClr val="182EA0"/>
                </a:solidFill>
                <a:latin typeface="Segoe UI Semibold" panose="020B0702040204020203" pitchFamily="34" charset="0"/>
                <a:cs typeface="Segoe UI Semibold" panose="020B0702040204020203" pitchFamily="34" charset="0"/>
              </a:rPr>
              <a:t>Can we count on you to give $5 a pay period (or monthly if EFT)?</a:t>
            </a:r>
            <a:endParaRPr lang="en-US" sz="2400" b="1">
              <a:solidFill>
                <a:srgbClr val="182EA0"/>
              </a:solidFill>
              <a:latin typeface="Segoe UI Semibold" panose="020B0702040204020203" pitchFamily="34" charset="0"/>
              <a:ea typeface="Quattrocento Sans"/>
              <a:cs typeface="Segoe UI Semibold" panose="020B0702040204020203" pitchFamily="34" charset="0"/>
              <a:sym typeface="Quattrocento Sans"/>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spTree>
    <p:extLst>
      <p:ext uri="{BB962C8B-B14F-4D97-AF65-F5344CB8AC3E}">
        <p14:creationId xmlns:p14="http://schemas.microsoft.com/office/powerpoint/2010/main" val="1343404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KEY IDEAS</a:t>
            </a:r>
          </a:p>
        </p:txBody>
      </p:sp>
      <p:sp>
        <p:nvSpPr>
          <p:cNvPr id="8" name="TextBox 7"/>
          <p:cNvSpPr txBox="1"/>
          <p:nvPr/>
        </p:nvSpPr>
        <p:spPr>
          <a:xfrm>
            <a:off x="376691" y="1592067"/>
            <a:ext cx="7021636" cy="2336537"/>
          </a:xfrm>
          <a:prstGeom prst="rect">
            <a:avLst/>
          </a:prstGeom>
          <a:noFill/>
        </p:spPr>
        <p:txBody>
          <a:bodyPr wrap="square" lIns="91440" tIns="45720" rIns="91440" bIns="45720" numCol="1" rtlCol="0" anchor="t">
            <a:spAutoFit/>
          </a:bodyPr>
          <a:lstStyle/>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You need to raise money </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Small, recurring contributions are best</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Make it fun </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Blitz models are effective </a:t>
            </a:r>
          </a:p>
          <a:p>
            <a:pPr marL="457200" indent="-457200">
              <a:lnSpc>
                <a:spcPts val="35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Use rap</a:t>
            </a:r>
            <a:endParaRPr lang="en-US" sz="2800" b="1">
              <a:solidFill>
                <a:srgbClr val="182EA0"/>
              </a:solidFill>
              <a:latin typeface="Segoe UI Semibold"/>
              <a:ea typeface="Quattrocento Sans"/>
              <a:cs typeface="Segoe UI Semibold"/>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92041" y="6024527"/>
            <a:ext cx="3425585" cy="484381"/>
          </a:xfrm>
          <a:prstGeom prst="rect">
            <a:avLst/>
          </a:prstGeom>
        </p:spPr>
      </p:pic>
      <p:pic>
        <p:nvPicPr>
          <p:cNvPr id="12290" name="Picture 2" descr="Image result for in conclusion 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3903" y="1987694"/>
            <a:ext cx="3810000" cy="27432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392041" y="2096654"/>
            <a:ext cx="2295821"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w="12700">
                  <a:solidFill>
                    <a:prstClr val="black"/>
                  </a:solidFill>
                </a:ln>
                <a:solidFill>
                  <a:prstClr val="white"/>
                </a:solidFill>
                <a:effectLst/>
                <a:uLnTx/>
                <a:uFillTx/>
                <a:latin typeface="Segoe UI Black" panose="020B0A02040204020203" pitchFamily="34" charset="0"/>
                <a:ea typeface="Segoe UI Black" panose="020B0A02040204020203" pitchFamily="34" charset="0"/>
                <a:cs typeface="+mn-cs"/>
              </a:rPr>
              <a:t>KEY IDEAS</a:t>
            </a:r>
          </a:p>
        </p:txBody>
      </p:sp>
    </p:spTree>
    <p:extLst>
      <p:ext uri="{BB962C8B-B14F-4D97-AF65-F5344CB8AC3E}">
        <p14:creationId xmlns:p14="http://schemas.microsoft.com/office/powerpoint/2010/main" val="2496569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7346324" y="2726118"/>
            <a:ext cx="2706190"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noProof="0">
                <a:solidFill>
                  <a:prstClr val="white"/>
                </a:solidFill>
                <a:latin typeface="Segoe UI Black" panose="020B0A02040204020203" pitchFamily="34" charset="0"/>
                <a:ea typeface="Segoe UI Black" panose="020B0A02040204020203" pitchFamily="34" charset="0"/>
              </a:rPr>
              <a:t>ELLEN</a:t>
            </a:r>
            <a:r>
              <a:rPr kumimoji="0"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rPr>
              <a:t> </a:t>
            </a: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7" name="Picture 2" descr="Why Are You a CTA Member? - California Teachers Association"/>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66065" y="1461023"/>
            <a:ext cx="5887763" cy="3311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4019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12192000" cy="1027522"/>
          </a:xfrm>
          <a:prstGeom prst="rect">
            <a:avLst/>
          </a:prstGeom>
          <a:solidFill>
            <a:srgbClr val="182EA0"/>
          </a:solidFill>
          <a:ln>
            <a:solidFill>
              <a:srgbClr val="182E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a:solidFill>
                  <a:schemeClr val="bg1"/>
                </a:solidFill>
                <a:latin typeface="Segoe UI Black" panose="020B0A02040204020203" pitchFamily="34" charset="0"/>
                <a:ea typeface="Segoe UI Black" panose="020B0A02040204020203" pitchFamily="34" charset="0"/>
              </a:rPr>
              <a:t>  ENDING IT RIGHT</a:t>
            </a:r>
          </a:p>
        </p:txBody>
      </p:sp>
      <p:sp>
        <p:nvSpPr>
          <p:cNvPr id="8" name="TextBox 7"/>
          <p:cNvSpPr txBox="1"/>
          <p:nvPr/>
        </p:nvSpPr>
        <p:spPr>
          <a:xfrm>
            <a:off x="376691" y="1592067"/>
            <a:ext cx="6763540" cy="2049151"/>
          </a:xfrm>
          <a:prstGeom prst="rect">
            <a:avLst/>
          </a:prstGeom>
          <a:noFill/>
        </p:spPr>
        <p:txBody>
          <a:bodyPr wrap="square" lIns="91440" tIns="45720" rIns="91440" bIns="45720" numCol="1" rtlCol="0" anchor="t">
            <a:spAutoFit/>
          </a:bodyPr>
          <a:lstStyle/>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Choice Networking</a:t>
            </a:r>
          </a:p>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Housekeeping</a:t>
            </a:r>
          </a:p>
          <a:p>
            <a:pPr marL="457200" indent="-457200">
              <a:lnSpc>
                <a:spcPts val="4000"/>
              </a:lnSpc>
              <a:buFont typeface="Arial" panose="020B0604020202020204" pitchFamily="34" charset="0"/>
              <a:buChar char="•"/>
            </a:pPr>
            <a:r>
              <a:rPr lang="en-US" sz="2800" b="1">
                <a:solidFill>
                  <a:srgbClr val="182EA0"/>
                </a:solidFill>
                <a:latin typeface="Segoe UI Semibold" panose="020B0702040204020203" pitchFamily="34" charset="0"/>
                <a:ea typeface="Quattrocento Sans"/>
                <a:cs typeface="Segoe UI Semibold" panose="020B0702040204020203" pitchFamily="34" charset="0"/>
                <a:sym typeface="Quattrocento Sans"/>
              </a:rPr>
              <a:t>Feedback via email</a:t>
            </a:r>
          </a:p>
          <a:p>
            <a:pPr>
              <a:lnSpc>
                <a:spcPts val="3500"/>
              </a:lnSpc>
            </a:pPr>
            <a:endParaRPr lang="en-US" sz="2800" b="1">
              <a:solidFill>
                <a:srgbClr val="182EA0"/>
              </a:solidFill>
              <a:latin typeface="Segoe UI Semibold"/>
              <a:ea typeface="Quattrocento Sans"/>
              <a:cs typeface="Segoe UI Semibold"/>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5950" y="6253127"/>
            <a:ext cx="3425585" cy="484381"/>
          </a:xfrm>
          <a:prstGeom prst="rect">
            <a:avLst/>
          </a:prstGeom>
        </p:spPr>
      </p:pic>
      <p:pic>
        <p:nvPicPr>
          <p:cNvPr id="11272" name="Picture 8" descr="Celebrity gif. Jason Momoa looks at us with a warm smile as he forms his hands into a heart shape. He then places his hands under his chin before going back to forming the heart."/>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7306486" y="1305732"/>
            <a:ext cx="4286250" cy="4286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0812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182EA1"/>
        </a:solidFill>
        <a:effectLst/>
      </p:bgPr>
    </p:bg>
    <p:spTree>
      <p:nvGrpSpPr>
        <p:cNvPr id="1" name=""/>
        <p:cNvGrpSpPr/>
        <p:nvPr/>
      </p:nvGrpSpPr>
      <p:grpSpPr>
        <a:xfrm>
          <a:off x="0" y="0"/>
          <a:ext cx="0" cy="0"/>
          <a:chOff x="0" y="0"/>
          <a:chExt cx="0" cy="0"/>
        </a:xfrm>
      </p:grpSpPr>
      <p:sp>
        <p:nvSpPr>
          <p:cNvPr id="2" name="TextBox 1"/>
          <p:cNvSpPr txBox="1"/>
          <p:nvPr/>
        </p:nvSpPr>
        <p:spPr>
          <a:xfrm>
            <a:off x="6096000" y="1537693"/>
            <a:ext cx="5630067" cy="286232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0" noProof="0">
                <a:solidFill>
                  <a:prstClr val="white"/>
                </a:solidFill>
                <a:latin typeface="Segoe UI Black" panose="020B0A02040204020203" pitchFamily="34" charset="0"/>
                <a:ea typeface="Segoe UI Black" panose="020B0A02040204020203" pitchFamily="34" charset="0"/>
              </a:rPr>
              <a:t>CHOICE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a:ln>
                  <a:noFill/>
                </a:ln>
                <a:solidFill>
                  <a:prstClr val="white"/>
                </a:solidFill>
                <a:effectLst/>
                <a:uLnTx/>
                <a:uFillTx/>
                <a:latin typeface="Segoe UI Black" panose="020B0A02040204020203" pitchFamily="34" charset="0"/>
                <a:ea typeface="Segoe UI Black" panose="020B0A02040204020203" pitchFamily="34" charset="0"/>
              </a:rPr>
              <a:t>NETWORKING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6000" noProof="0">
                <a:solidFill>
                  <a:prstClr val="white"/>
                </a:solidFill>
                <a:latin typeface="Segoe UI Black" panose="020B0A02040204020203" pitchFamily="34" charset="0"/>
                <a:ea typeface="Segoe UI Black" panose="020B0A02040204020203" pitchFamily="34" charset="0"/>
              </a:rPr>
              <a:t>TIME</a:t>
            </a:r>
            <a:r>
              <a:rPr kumimoji="0" lang="en-US" sz="6000" b="0" i="0" u="none" strike="noStrike" kern="1200" cap="none" spc="0" normalizeH="0" baseline="0" noProof="0">
                <a:ln>
                  <a:noFill/>
                </a:ln>
                <a:solidFill>
                  <a:prstClr val="white"/>
                </a:solidFill>
                <a:effectLst/>
                <a:uLnTx/>
                <a:uFillTx/>
                <a:latin typeface="Segoe UI Black" panose="020B0A02040204020203" pitchFamily="34" charset="0"/>
                <a:ea typeface="Segoe UI Black" panose="020B0A02040204020203" pitchFamily="34" charset="0"/>
              </a:rPr>
              <a:t> </a:t>
            </a:r>
          </a:p>
        </p:txBody>
      </p:sp>
      <p:sp>
        <p:nvSpPr>
          <p:cNvPr id="4" name="Rectangle 3"/>
          <p:cNvSpPr/>
          <p:nvPr/>
        </p:nvSpPr>
        <p:spPr>
          <a:xfrm>
            <a:off x="0" y="5943600"/>
            <a:ext cx="12192000" cy="914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36924" y="6168449"/>
            <a:ext cx="3425585" cy="484381"/>
          </a:xfrm>
          <a:prstGeom prst="rect">
            <a:avLst/>
          </a:prstGeom>
        </p:spPr>
      </p:pic>
      <p:pic>
        <p:nvPicPr>
          <p:cNvPr id="2050" name="Picture 2" descr="Im Free Cute Sticker - Im Free Cute Run - Discover &amp; Share GIFs"/>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2559336" y="1648256"/>
            <a:ext cx="3197225" cy="2485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7438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9DA360-49B3-4832-86AB-F969AF3290F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EB88ABC-AE39-495B-B222-0949AC50921F}">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8620B35-23E8-454C-AD01-FAEF9CC0482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78</Slides>
  <Notes>27</Notes>
  <HiddenSlides>0</HiddenSlide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Davis, Meighan [HQ-CE]</dc:creator>
  <cp:revision>1</cp:revision>
  <dcterms:created xsi:type="dcterms:W3CDTF">2023-06-05T19:07:22Z</dcterms:created>
  <dcterms:modified xsi:type="dcterms:W3CDTF">2024-02-20T19:48:25Z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