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2" autoAdjust="0"/>
    <p:restoredTop sz="94660"/>
  </p:normalViewPr>
  <p:slideViewPr>
    <p:cSldViewPr snapToGrid="0">
      <p:cViewPr varScale="1">
        <p:scale>
          <a:sx n="44" d="100"/>
          <a:sy n="44" d="100"/>
        </p:scale>
        <p:origin x="80" y="12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3B7549-9431-4397-B072-79E7DD187B2C}"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51934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3B7549-9431-4397-B072-79E7DD187B2C}"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2366795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93B7549-9431-4397-B072-79E7DD187B2C}"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291507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3B7549-9431-4397-B072-79E7DD187B2C}"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233980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3B7549-9431-4397-B072-79E7DD187B2C}" type="datetimeFigureOut">
              <a:rPr lang="en-US" smtClean="0"/>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1438517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3B7549-9431-4397-B072-79E7DD187B2C}" type="datetimeFigureOut">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3895741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3B7549-9431-4397-B072-79E7DD187B2C}" type="datetimeFigureOut">
              <a:rPr lang="en-US" smtClean="0"/>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3747239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93B7549-9431-4397-B072-79E7DD187B2C}"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1059540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93B7549-9431-4397-B072-79E7DD187B2C}"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2622207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3B7549-9431-4397-B072-79E7DD187B2C}"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2229891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3B7549-9431-4397-B072-79E7DD187B2C}"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4DD77A-4860-47CD-B689-7ABAD04BFB68}" type="slidenum">
              <a:rPr lang="en-US" smtClean="0"/>
              <a:t>‹#›</a:t>
            </a:fld>
            <a:endParaRPr lang="en-US"/>
          </a:p>
        </p:txBody>
      </p:sp>
    </p:spTree>
    <p:extLst>
      <p:ext uri="{BB962C8B-B14F-4D97-AF65-F5344CB8AC3E}">
        <p14:creationId xmlns:p14="http://schemas.microsoft.com/office/powerpoint/2010/main" val="383900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3B7549-9431-4397-B072-79E7DD187B2C}" type="datetimeFigureOut">
              <a:rPr lang="en-US" smtClean="0"/>
              <a:t>2/26/2025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DD77A-4860-47CD-B689-7ABAD04BFB68}" type="slidenum">
              <a:rPr lang="en-US" smtClean="0"/>
              <a:t>‹#›</a:t>
            </a:fld>
            <a:endParaRPr lang="en-US"/>
          </a:p>
        </p:txBody>
      </p:sp>
    </p:spTree>
    <p:extLst>
      <p:ext uri="{BB962C8B-B14F-4D97-AF65-F5344CB8AC3E}">
        <p14:creationId xmlns:p14="http://schemas.microsoft.com/office/powerpoint/2010/main" val="4043091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335777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smtClean="0">
                <a:ln>
                  <a:noFill/>
                </a:ln>
                <a:solidFill>
                  <a:srgbClr val="182EA0"/>
                </a:solidFill>
                <a:effectLst/>
                <a:uLnTx/>
                <a:uFillTx/>
                <a:latin typeface="Arial Black" panose="020B0A04020102020204" pitchFamily="34" charset="0"/>
                <a:ea typeface="+mn-ea"/>
                <a:cs typeface="+mn-cs"/>
              </a:rPr>
              <a:t>Your Words</a:t>
            </a:r>
            <a:endParaRPr kumimoji="0" lang="en-US" sz="4000" b="0" i="0" u="none" strike="noStrike" kern="1200" cap="none" spc="0" normalizeH="0" baseline="0" noProof="0" dirty="0">
              <a:ln>
                <a:noFill/>
              </a:ln>
              <a:solidFill>
                <a:srgbClr val="182EA0"/>
              </a:solidFill>
              <a:effectLst/>
              <a:uLnTx/>
              <a:uFillTx/>
              <a:latin typeface="Arial Black" panose="020B0A04020102020204" pitchFamily="34" charset="0"/>
              <a:ea typeface="+mn-ea"/>
              <a:cs typeface="+mn-cs"/>
            </a:endParaRPr>
          </a:p>
        </p:txBody>
      </p:sp>
      <p:sp>
        <p:nvSpPr>
          <p:cNvPr id="4" name="TextBox 3"/>
          <p:cNvSpPr txBox="1"/>
          <p:nvPr/>
        </p:nvSpPr>
        <p:spPr>
          <a:xfrm>
            <a:off x="233446" y="675736"/>
            <a:ext cx="11967482" cy="6760825"/>
          </a:xfrm>
          <a:prstGeom prst="rect">
            <a:avLst/>
          </a:prstGeom>
          <a:noFill/>
        </p:spPr>
        <p:txBody>
          <a:bodyPr wrap="square" lIns="91440" tIns="45720" rIns="91440" bIns="45720" rtlCol="0" anchor="t">
            <a:spAutoFit/>
          </a:bodyPr>
          <a:lstStyle/>
          <a:p>
            <a:pPr marL="285750" lvl="0" indent="-285750">
              <a:lnSpc>
                <a:spcPts val="4000"/>
              </a:lnSpc>
              <a:buFont typeface="Arial" panose="020B0604020202020204" pitchFamily="34" charset="0"/>
              <a:buChar char="•"/>
              <a:defRPr/>
            </a:pPr>
            <a:r>
              <a:rPr lang="en-US" sz="2800" dirty="0"/>
              <a:t>Little better reminder where documents are - which packet or download to look to for the document being discussed. There are so many I’ve felt like I’m shuffling through instead of being able to pull it up and pay attention each time we switch docs. (If they were a total package/zip file it could be linked in the PPT to click to the right place in the packet</a:t>
            </a:r>
            <a:r>
              <a:rPr lang="en-US" sz="2800" dirty="0" smtClean="0"/>
              <a:t>.)</a:t>
            </a:r>
            <a:endParaRPr kumimoji="0" lang="en-US" sz="2800" b="0" i="0" u="none" strike="noStrike" kern="1200" cap="none" spc="0" normalizeH="0" baseline="0" noProof="0" dirty="0">
              <a:ln>
                <a:noFill/>
              </a:ln>
              <a:solidFill>
                <a:srgbClr val="182EA0"/>
              </a:solidFill>
              <a:effectLst/>
              <a:uLnTx/>
              <a:uFillTx/>
              <a:latin typeface="Segoe UI Semibold"/>
              <a:cs typeface="Segoe UI Semibold"/>
            </a:endParaRPr>
          </a:p>
          <a:p>
            <a:pPr marL="285750" lvl="0" indent="-285750">
              <a:lnSpc>
                <a:spcPts val="4000"/>
              </a:lnSpc>
              <a:buFont typeface="Arial" panose="020B0604020202020204" pitchFamily="34" charset="0"/>
              <a:buChar char="•"/>
              <a:defRPr/>
            </a:pPr>
            <a:r>
              <a:rPr lang="en-US" sz="2800" dirty="0"/>
              <a:t>Thank you for the very educational sessions. I am a novice in this subject, but my state organization would like to make this a priority in the future. Having the knowledgeable panel and other participants is invaluable. The materials provided are great, and I will be referring back to them and using them in the </a:t>
            </a:r>
            <a:r>
              <a:rPr lang="en-US" sz="2800" dirty="0" smtClean="0"/>
              <a:t>future</a:t>
            </a:r>
            <a:endParaRPr kumimoji="0" lang="en-US" sz="2800" b="0" i="0" u="none" strike="noStrike" kern="1200" cap="none" spc="0" normalizeH="0" baseline="0" noProof="0" dirty="0">
              <a:ln>
                <a:noFill/>
              </a:ln>
              <a:solidFill>
                <a:srgbClr val="182EA0"/>
              </a:solidFill>
              <a:effectLst/>
              <a:uLnTx/>
              <a:uFillTx/>
              <a:latin typeface="Segoe UI Semibold"/>
              <a:cs typeface="Segoe UI Semibold"/>
            </a:endParaRPr>
          </a:p>
          <a:p>
            <a:pPr marL="285750" indent="-285750">
              <a:lnSpc>
                <a:spcPts val="4000"/>
              </a:lnSpc>
              <a:buFont typeface="Arial" panose="020B0604020202020204" pitchFamily="34" charset="0"/>
              <a:buChar char="•"/>
              <a:defRPr/>
            </a:pPr>
            <a:r>
              <a:rPr lang="en-US" sz="2800" dirty="0"/>
              <a:t>All of it was great. I can't think of one thing that wasn't needed. I like that the facilitators take turns.</a:t>
            </a:r>
          </a:p>
          <a:p>
            <a:pPr marL="285750" lvl="0" indent="-285750">
              <a:lnSpc>
                <a:spcPts val="4000"/>
              </a:lnSpc>
              <a:buFont typeface="Arial" panose="020B0604020202020204" pitchFamily="34" charset="0"/>
              <a:buChar char="•"/>
              <a:defRPr/>
            </a:pPr>
            <a:endParaRPr kumimoji="0" lang="en-US" sz="2800" b="0" i="0" u="none" strike="noStrike" kern="1200" cap="none" spc="0" normalizeH="0" baseline="0" noProof="0" dirty="0">
              <a:ln>
                <a:noFill/>
              </a:ln>
              <a:solidFill>
                <a:srgbClr val="182EA0"/>
              </a:solidFill>
              <a:effectLst/>
              <a:uLnTx/>
              <a:uFillTx/>
              <a:latin typeface="Segoe UI Semibold"/>
              <a:ea typeface="+mn-ea"/>
              <a:cs typeface="Segoe UI Semibold"/>
            </a:endParaRPr>
          </a:p>
        </p:txBody>
      </p:sp>
      <p:sp>
        <p:nvSpPr>
          <p:cNvPr id="5" name="Rectangle 4"/>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1072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670760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smtClean="0">
                <a:ln>
                  <a:noFill/>
                </a:ln>
                <a:solidFill>
                  <a:srgbClr val="182EA0"/>
                </a:solidFill>
                <a:effectLst/>
                <a:uLnTx/>
                <a:uFillTx/>
                <a:latin typeface="Arial Black" panose="020B0A04020102020204" pitchFamily="34" charset="0"/>
                <a:ea typeface="+mn-ea"/>
                <a:cs typeface="+mn-cs"/>
              </a:rPr>
              <a:t>Feedback On Feedback</a:t>
            </a:r>
            <a:endParaRPr kumimoji="0" lang="en-US" sz="4000" b="0" i="0" u="none" strike="noStrike" kern="1200" cap="none" spc="0" normalizeH="0" baseline="0" noProof="0" dirty="0">
              <a:ln>
                <a:noFill/>
              </a:ln>
              <a:solidFill>
                <a:srgbClr val="182EA0"/>
              </a:solidFill>
              <a:effectLst/>
              <a:uLnTx/>
              <a:uFillTx/>
              <a:latin typeface="Arial Black" panose="020B0A04020102020204" pitchFamily="34" charset="0"/>
              <a:ea typeface="+mn-ea"/>
              <a:cs typeface="+mn-cs"/>
            </a:endParaRPr>
          </a:p>
        </p:txBody>
      </p:sp>
      <p:sp>
        <p:nvSpPr>
          <p:cNvPr id="4" name="TextBox 3"/>
          <p:cNvSpPr txBox="1"/>
          <p:nvPr/>
        </p:nvSpPr>
        <p:spPr>
          <a:xfrm>
            <a:off x="233446" y="675736"/>
            <a:ext cx="11967482" cy="6247864"/>
          </a:xfrm>
          <a:prstGeom prst="rect">
            <a:avLst/>
          </a:prstGeom>
          <a:noFill/>
        </p:spPr>
        <p:txBody>
          <a:bodyPr wrap="square" lIns="91440" tIns="45720" rIns="91440" bIns="45720" rtlCol="0" anchor="t">
            <a:spAutoFit/>
          </a:bodyPr>
          <a:lstStyle/>
          <a:p>
            <a:pPr marR="0" lvl="0" algn="l" defTabSz="914400" rtl="0" eaLnBrk="1" fontAlgn="auto" latinLnBrk="0" hangingPunct="1">
              <a:lnSpc>
                <a:spcPts val="4000"/>
              </a:lnSpc>
              <a:spcBef>
                <a:spcPts val="0"/>
              </a:spcBef>
              <a:spcAft>
                <a:spcPts val="0"/>
              </a:spcAft>
              <a:buClrTx/>
              <a:buSzTx/>
              <a:tabLst/>
              <a:defRPr/>
            </a:pPr>
            <a:r>
              <a:rPr lang="en-US" sz="2800" dirty="0" smtClean="0">
                <a:solidFill>
                  <a:srgbClr val="182EA0"/>
                </a:solidFill>
                <a:latin typeface="Segoe UI Semibold"/>
                <a:cs typeface="Segoe UI Semibold"/>
              </a:rPr>
              <a:t>20 People Responded</a:t>
            </a:r>
            <a:endParaRPr kumimoji="0" lang="en-US" sz="2800" b="0" i="0" u="none" strike="noStrike" kern="1200" cap="none" spc="0" normalizeH="0" baseline="0" noProof="0" dirty="0" smtClean="0">
              <a:ln>
                <a:noFill/>
              </a:ln>
              <a:solidFill>
                <a:srgbClr val="182EA0"/>
              </a:solidFill>
              <a:effectLst/>
              <a:uLnTx/>
              <a:uFillTx/>
              <a:latin typeface="Segoe UI Semibold"/>
              <a:ea typeface="+mn-ea"/>
              <a:cs typeface="Segoe UI Semibold"/>
            </a:endParaRP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rgbClr val="182EA0"/>
                </a:solidFill>
                <a:effectLst/>
                <a:uLnTx/>
                <a:uFillTx/>
                <a:latin typeface="Segoe UI Semibold"/>
                <a:ea typeface="+mn-ea"/>
                <a:cs typeface="Segoe UI Semibold"/>
              </a:rPr>
              <a:t>High of 4.6 and</a:t>
            </a:r>
            <a:r>
              <a:rPr kumimoji="0" lang="en-US" sz="2800" b="0" i="0" u="none" strike="noStrike" kern="1200" cap="none" spc="0" normalizeH="0" noProof="0" dirty="0" smtClean="0">
                <a:ln>
                  <a:noFill/>
                </a:ln>
                <a:solidFill>
                  <a:srgbClr val="182EA0"/>
                </a:solidFill>
                <a:effectLst/>
                <a:uLnTx/>
                <a:uFillTx/>
                <a:latin typeface="Segoe UI Semibold"/>
                <a:ea typeface="+mn-ea"/>
                <a:cs typeface="Segoe UI Semibold"/>
              </a:rPr>
              <a:t> low of 4.35</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aseline="0" dirty="0" smtClean="0">
                <a:solidFill>
                  <a:srgbClr val="182EA0"/>
                </a:solidFill>
                <a:latin typeface="Segoe UI Semibold"/>
                <a:cs typeface="Segoe UI Semibold"/>
              </a:rPr>
              <a:t>High</a:t>
            </a:r>
            <a:r>
              <a:rPr lang="en-US" sz="2800" dirty="0" smtClean="0">
                <a:solidFill>
                  <a:srgbClr val="182EA0"/>
                </a:solidFill>
                <a:latin typeface="Segoe UI Semibold"/>
                <a:cs typeface="Segoe UI Semibold"/>
              </a:rPr>
              <a:t> Score for the Panel</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rgbClr val="182EA0"/>
                </a:solidFill>
                <a:effectLst/>
                <a:uLnTx/>
                <a:uFillTx/>
                <a:latin typeface="Segoe UI Semibold"/>
                <a:ea typeface="+mn-ea"/>
                <a:cs typeface="Segoe UI Semibold"/>
              </a:rPr>
              <a:t>Low</a:t>
            </a:r>
            <a:r>
              <a:rPr kumimoji="0" lang="en-US" sz="2800" b="0" i="0" u="none" strike="noStrike" kern="1200" cap="none" spc="0" normalizeH="0" noProof="0" dirty="0" smtClean="0">
                <a:ln>
                  <a:noFill/>
                </a:ln>
                <a:solidFill>
                  <a:srgbClr val="182EA0"/>
                </a:solidFill>
                <a:effectLst/>
                <a:uLnTx/>
                <a:uFillTx/>
                <a:latin typeface="Segoe UI Semibold"/>
                <a:ea typeface="+mn-ea"/>
                <a:cs typeface="Segoe UI Semibold"/>
              </a:rPr>
              <a:t> Score for the Materials</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rgbClr val="182EA0"/>
                </a:solidFill>
                <a:effectLst/>
                <a:uLnTx/>
                <a:uFillTx/>
                <a:latin typeface="Segoe UI Semibold"/>
                <a:ea typeface="+mn-ea"/>
                <a:cs typeface="Segoe UI Semibold"/>
              </a:rPr>
              <a:t>​Overall</a:t>
            </a:r>
            <a:r>
              <a:rPr kumimoji="0" lang="en-US" sz="2800" b="0" i="0" u="none" strike="noStrike" kern="1200" cap="none" spc="0" normalizeH="0" noProof="0" dirty="0" smtClean="0">
                <a:ln>
                  <a:noFill/>
                </a:ln>
                <a:solidFill>
                  <a:srgbClr val="182EA0"/>
                </a:solidFill>
                <a:effectLst/>
                <a:uLnTx/>
                <a:uFillTx/>
                <a:latin typeface="Segoe UI Semibold"/>
                <a:ea typeface="+mn-ea"/>
                <a:cs typeface="Segoe UI Semibold"/>
              </a:rPr>
              <a:t> Content and Structure 4.55</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aseline="0" dirty="0" smtClean="0">
                <a:solidFill>
                  <a:srgbClr val="182EA0"/>
                </a:solidFill>
                <a:latin typeface="Segoe UI Semibold"/>
                <a:cs typeface="Segoe UI Semibold"/>
              </a:rPr>
              <a:t>Facilitators</a:t>
            </a:r>
            <a:r>
              <a:rPr lang="en-US" sz="2800" dirty="0" smtClean="0">
                <a:solidFill>
                  <a:srgbClr val="182EA0"/>
                </a:solidFill>
                <a:latin typeface="Segoe UI Semibold"/>
                <a:cs typeface="Segoe UI Semibold"/>
              </a:rPr>
              <a:t> 4.45</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82EA0"/>
              </a:solidFill>
              <a:effectLst/>
              <a:uLnTx/>
              <a:uFillTx/>
              <a:latin typeface="Segoe UI Semibold"/>
              <a:ea typeface="+mn-ea"/>
              <a:cs typeface="Segoe UI Semibold"/>
            </a:endParaRPr>
          </a:p>
          <a:p>
            <a:pPr marR="0" lvl="0" algn="l" defTabSz="914400" rtl="0" eaLnBrk="1" fontAlgn="auto" latinLnBrk="0" hangingPunct="1">
              <a:lnSpc>
                <a:spcPts val="4000"/>
              </a:lnSpc>
              <a:spcBef>
                <a:spcPts val="0"/>
              </a:spcBef>
              <a:spcAft>
                <a:spcPts val="0"/>
              </a:spcAft>
              <a:buClrTx/>
              <a:buSzTx/>
              <a:tabLst/>
              <a:defRPr/>
            </a:pPr>
            <a:r>
              <a:rPr lang="en-US" sz="2800" dirty="0" smtClean="0">
                <a:solidFill>
                  <a:srgbClr val="182EA0"/>
                </a:solidFill>
                <a:latin typeface="Segoe UI Semibold"/>
                <a:cs typeface="Segoe UI Semibold"/>
              </a:rPr>
              <a:t>Themes – </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dirty="0" smtClean="0">
                <a:solidFill>
                  <a:srgbClr val="182EA0"/>
                </a:solidFill>
                <a:latin typeface="Segoe UI Semibold"/>
                <a:cs typeface="Segoe UI Semibold"/>
              </a:rPr>
              <a:t>Good Movement, Networking, Team work, Activities Purposeful, online materials </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dirty="0" smtClean="0">
                <a:solidFill>
                  <a:srgbClr val="182EA0"/>
                </a:solidFill>
                <a:latin typeface="Segoe UI Semibold"/>
                <a:cs typeface="Segoe UI Semibold"/>
              </a:rPr>
              <a:t>PPT Design, A little too much up front at times, online materials</a:t>
            </a:r>
          </a:p>
          <a:p>
            <a:pPr marL="285750" marR="0" lvl="0" indent="-28575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82EA0"/>
              </a:solidFill>
              <a:effectLst/>
              <a:uLnTx/>
              <a:uFillTx/>
              <a:latin typeface="Segoe UI Semibold"/>
              <a:ea typeface="+mn-ea"/>
              <a:cs typeface="Segoe UI Semibold"/>
            </a:endParaRPr>
          </a:p>
        </p:txBody>
      </p:sp>
      <p:sp>
        <p:nvSpPr>
          <p:cNvPr id="5" name="Rectangle 4"/>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40291828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7E8FECC-6CFA-4913-81E4-351F262FC4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65A884-1CA5-4831-8501-5056BA0DB64C}">
  <ds:schemaRefs>
    <ds:schemaRef ds:uri="http://schemas.microsoft.com/sharepoint/v3/contenttype/forms"/>
  </ds:schemaRefs>
</ds:datastoreItem>
</file>

<file path=customXml/itemProps3.xml><?xml version="1.0" encoding="utf-8"?>
<ds:datastoreItem xmlns:ds="http://schemas.openxmlformats.org/officeDocument/2006/customXml" ds:itemID="{7D984269-A9BB-4FEB-9287-99342DEBBC63}">
  <ds:schemaRefs>
    <ds:schemaRef ds:uri="http://purl.org/dc/elements/1.1/"/>
    <ds:schemaRef ds:uri="http://purl.org/dc/term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5ed5bd0d-9aa5-480d-8c58-25f9f57090c9"/>
    <ds:schemaRef ds:uri="05627597-0322-42fc-bc19-1d0dde15c694"/>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TotalTime>
  <Words>221</Words>
  <Application>Microsoft Office PowerPoint</Application>
  <PresentationFormat>Widescreen</PresentationFormat>
  <Paragraphs>17</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Arial Black</vt:lpstr>
      <vt:lpstr>Calibri</vt:lpstr>
      <vt:lpstr>Calibri Light</vt:lpstr>
      <vt:lpstr>Segoe UI Semibold</vt:lpstr>
      <vt:lpstr>Times New Roman</vt:lpstr>
      <vt:lpstr>Office Theme</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cp:revision>
  <dcterms:created xsi:type="dcterms:W3CDTF">2025-02-26T14:21:50Z</dcterms:created>
  <dcterms:modified xsi:type="dcterms:W3CDTF">2025-02-26T14:25:43Z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