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24"/>
  </p:notesMasterIdLst>
  <p:sldIdLst>
    <p:sldId id="256" r:id="rId6"/>
    <p:sldId id="257" r:id="rId7"/>
    <p:sldId id="258" r:id="rId8"/>
    <p:sldId id="259" r:id="rId9"/>
    <p:sldId id="260" r:id="rId10"/>
    <p:sldId id="261" r:id="rId11"/>
    <p:sldId id="262" r:id="rId12"/>
    <p:sldId id="263" r:id="rId13"/>
    <p:sldId id="265" r:id="rId14"/>
    <p:sldId id="267" r:id="rId15"/>
    <p:sldId id="272" r:id="rId16"/>
    <p:sldId id="268" r:id="rId17"/>
    <p:sldId id="269" r:id="rId18"/>
    <p:sldId id="270" r:id="rId19"/>
    <p:sldId id="271" r:id="rId20"/>
    <p:sldId id="273" r:id="rId21"/>
    <p:sldId id="274" r:id="rId22"/>
    <p:sldId id="264" r:id="rId23"/>
  </p:sldIdLst>
  <p:sldSz cx="18288000" cy="10287000"/>
  <p:notesSz cx="6858000" cy="9144000"/>
  <p:embeddedFontLst>
    <p:embeddedFont>
      <p:font typeface="Bobby Jones" panose="020B0604020202020204" charset="0"/>
      <p:regular r:id="rId25"/>
    </p:embeddedFont>
    <p:embeddedFont>
      <p:font typeface="KG Primary Penmanship" panose="020B0604020202020204" charset="0"/>
      <p:regular r:id="rId26"/>
    </p:embeddedFont>
    <p:embeddedFont>
      <p:font typeface="Segoe UI Black" panose="020B0A02040204020203" pitchFamily="34" charset="0"/>
      <p:bold r:id="rId27"/>
      <p:boldItalic r:id="rId28"/>
    </p:embeddedFont>
    <p:embeddedFont>
      <p:font typeface="Segoe UI Semibold" panose="020B0702040204020203" pitchFamily="34" charset="0"/>
      <p:bold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1A6"/>
    <a:srgbClr val="4052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A6B006-AB91-35B9-EC20-778191B45ED8}" v="71" dt="2026-02-10T00:27:22.9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2" d="100"/>
          <a:sy n="52" d="100"/>
        </p:scale>
        <p:origin x="64" y="5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s, Meighan [HQ-CE]" userId="S::mdavis@nea.org::078ae108-6df0-4a38-b2f3-816ee71c3480" providerId="AD" clId="Web-{90A6B006-AB91-35B9-EC20-778191B45ED8}"/>
    <pc:docChg chg="addSld modSld">
      <pc:chgData name="Davis, Meighan [HQ-CE]" userId="S::mdavis@nea.org::078ae108-6df0-4a38-b2f3-816ee71c3480" providerId="AD" clId="Web-{90A6B006-AB91-35B9-EC20-778191B45ED8}" dt="2026-02-10T00:27:21.386" v="59" actId="20577"/>
      <pc:docMkLst>
        <pc:docMk/>
      </pc:docMkLst>
      <pc:sldChg chg="modSp">
        <pc:chgData name="Davis, Meighan [HQ-CE]" userId="S::mdavis@nea.org::078ae108-6df0-4a38-b2f3-816ee71c3480" providerId="AD" clId="Web-{90A6B006-AB91-35B9-EC20-778191B45ED8}" dt="2026-02-10T00:27:04.839" v="41" actId="20577"/>
        <pc:sldMkLst>
          <pc:docMk/>
          <pc:sldMk cId="425150025" sldId="273"/>
        </pc:sldMkLst>
        <pc:spChg chg="mod">
          <ac:chgData name="Davis, Meighan [HQ-CE]" userId="S::mdavis@nea.org::078ae108-6df0-4a38-b2f3-816ee71c3480" providerId="AD" clId="Web-{90A6B006-AB91-35B9-EC20-778191B45ED8}" dt="2026-02-10T00:27:04.839" v="41" actId="20577"/>
          <ac:spMkLst>
            <pc:docMk/>
            <pc:sldMk cId="425150025" sldId="273"/>
            <ac:spMk id="3" creationId="{00000000-0000-0000-0000-000000000000}"/>
          </ac:spMkLst>
        </pc:spChg>
      </pc:sldChg>
      <pc:sldChg chg="modSp add replId">
        <pc:chgData name="Davis, Meighan [HQ-CE]" userId="S::mdavis@nea.org::078ae108-6df0-4a38-b2f3-816ee71c3480" providerId="AD" clId="Web-{90A6B006-AB91-35B9-EC20-778191B45ED8}" dt="2026-02-10T00:27:21.386" v="59" actId="20577"/>
        <pc:sldMkLst>
          <pc:docMk/>
          <pc:sldMk cId="1560899380" sldId="274"/>
        </pc:sldMkLst>
        <pc:spChg chg="mod">
          <ac:chgData name="Davis, Meighan [HQ-CE]" userId="S::mdavis@nea.org::078ae108-6df0-4a38-b2f3-816ee71c3480" providerId="AD" clId="Web-{90A6B006-AB91-35B9-EC20-778191B45ED8}" dt="2026-02-10T00:27:21.386" v="59" actId="20577"/>
          <ac:spMkLst>
            <pc:docMk/>
            <pc:sldMk cId="1560899380" sldId="274"/>
            <ac:spMk id="3" creationId="{59B0125C-8701-389A-0920-5D61B1B1CDB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C01B5D-7EED-42C6-91ED-52F2DCF9B31B}"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98D2DC82-6567-4D72-A83E-9EB043C2B1AC}">
      <dgm:prSet/>
      <dgm:spPr/>
      <dgm:t>
        <a:bodyPr/>
        <a:lstStyle/>
        <a:p>
          <a:pPr>
            <a:defRPr b="1"/>
          </a:pPr>
          <a:r>
            <a:rPr lang="en-US" dirty="0"/>
            <a:t>2020</a:t>
          </a:r>
        </a:p>
      </dgm:t>
    </dgm:pt>
    <dgm:pt modelId="{8186FF56-F256-469C-8F86-C29FC1C11ED4}" type="parTrans" cxnId="{2D8C36C0-2287-4BB4-AC79-35A416117472}">
      <dgm:prSet/>
      <dgm:spPr/>
      <dgm:t>
        <a:bodyPr/>
        <a:lstStyle/>
        <a:p>
          <a:endParaRPr lang="en-US"/>
        </a:p>
      </dgm:t>
    </dgm:pt>
    <dgm:pt modelId="{FB48587A-A8AC-42FF-87A2-3D3FDC093630}" type="sibTrans" cxnId="{2D8C36C0-2287-4BB4-AC79-35A416117472}">
      <dgm:prSet/>
      <dgm:spPr/>
      <dgm:t>
        <a:bodyPr/>
        <a:lstStyle/>
        <a:p>
          <a:endParaRPr lang="en-US"/>
        </a:p>
      </dgm:t>
    </dgm:pt>
    <dgm:pt modelId="{E9DA3CED-81C8-4306-BB10-B6805B86EC50}">
      <dgm:prSet custT="1"/>
      <dgm:spPr/>
      <dgm:t>
        <a:bodyPr/>
        <a:lstStyle/>
        <a:p>
          <a:r>
            <a:rPr lang="en-US" sz="1600" dirty="0"/>
            <a:t>*Unlimited Term Limits</a:t>
          </a:r>
        </a:p>
      </dgm:t>
    </dgm:pt>
    <dgm:pt modelId="{2869CE37-F72D-4517-B441-E37BD01A8D4D}" type="parTrans" cxnId="{0FDE0114-C9EC-44BA-A5DB-D953402F4316}">
      <dgm:prSet/>
      <dgm:spPr/>
      <dgm:t>
        <a:bodyPr/>
        <a:lstStyle/>
        <a:p>
          <a:endParaRPr lang="en-US"/>
        </a:p>
      </dgm:t>
    </dgm:pt>
    <dgm:pt modelId="{582420CD-DA0F-4E2F-9204-C92082A7182B}" type="sibTrans" cxnId="{0FDE0114-C9EC-44BA-A5DB-D953402F4316}">
      <dgm:prSet/>
      <dgm:spPr/>
      <dgm:t>
        <a:bodyPr/>
        <a:lstStyle/>
        <a:p>
          <a:endParaRPr lang="en-US"/>
        </a:p>
      </dgm:t>
    </dgm:pt>
    <dgm:pt modelId="{D226AFF2-320F-4493-ABC3-C74E3408BF08}">
      <dgm:prSet custT="1"/>
      <dgm:spPr/>
      <dgm:t>
        <a:bodyPr/>
        <a:lstStyle/>
        <a:p>
          <a:r>
            <a:rPr lang="en-US" sz="1600" dirty="0"/>
            <a:t>*Small Budget Campaigns</a:t>
          </a:r>
        </a:p>
      </dgm:t>
    </dgm:pt>
    <dgm:pt modelId="{ABCB5860-E7D1-476D-8BE6-61A5F662BE8A}" type="parTrans" cxnId="{E09F9AFD-4519-42B2-87F5-7181809FD247}">
      <dgm:prSet/>
      <dgm:spPr/>
      <dgm:t>
        <a:bodyPr/>
        <a:lstStyle/>
        <a:p>
          <a:endParaRPr lang="en-US"/>
        </a:p>
      </dgm:t>
    </dgm:pt>
    <dgm:pt modelId="{E46241FB-EC3B-4892-A815-B6FAF8FE69F0}" type="sibTrans" cxnId="{E09F9AFD-4519-42B2-87F5-7181809FD247}">
      <dgm:prSet/>
      <dgm:spPr/>
      <dgm:t>
        <a:bodyPr/>
        <a:lstStyle/>
        <a:p>
          <a:endParaRPr lang="en-US"/>
        </a:p>
      </dgm:t>
    </dgm:pt>
    <dgm:pt modelId="{1331AF28-9561-44BA-ABB8-DCD6B87797DC}">
      <dgm:prSet/>
      <dgm:spPr/>
      <dgm:t>
        <a:bodyPr/>
        <a:lstStyle/>
        <a:p>
          <a:pPr>
            <a:defRPr b="1"/>
          </a:pPr>
          <a:r>
            <a:rPr lang="en-US"/>
            <a:t>2022</a:t>
          </a:r>
        </a:p>
      </dgm:t>
    </dgm:pt>
    <dgm:pt modelId="{CA41C6E2-1C07-4B9F-BBC0-E7585786A6C6}" type="parTrans" cxnId="{BA38C975-F5E0-4B61-83CD-366CD04838BF}">
      <dgm:prSet/>
      <dgm:spPr/>
      <dgm:t>
        <a:bodyPr/>
        <a:lstStyle/>
        <a:p>
          <a:endParaRPr lang="en-US"/>
        </a:p>
      </dgm:t>
    </dgm:pt>
    <dgm:pt modelId="{A15D8313-D395-45DB-8083-CF1A2C57B2E8}" type="sibTrans" cxnId="{BA38C975-F5E0-4B61-83CD-366CD04838BF}">
      <dgm:prSet/>
      <dgm:spPr/>
      <dgm:t>
        <a:bodyPr/>
        <a:lstStyle/>
        <a:p>
          <a:endParaRPr lang="en-US"/>
        </a:p>
      </dgm:t>
    </dgm:pt>
    <dgm:pt modelId="{8774A468-E8EF-47FE-80CC-7EE26C2195E9}">
      <dgm:prSet custT="1"/>
      <dgm:spPr/>
      <dgm:t>
        <a:bodyPr/>
        <a:lstStyle/>
        <a:p>
          <a:r>
            <a:rPr lang="en-US" sz="1500" dirty="0"/>
            <a:t>*</a:t>
          </a:r>
          <a:r>
            <a:rPr lang="en-US" sz="1600" dirty="0"/>
            <a:t>COVID backlash led to Moms for Liberty candidates funded by Governor </a:t>
          </a:r>
        </a:p>
      </dgm:t>
    </dgm:pt>
    <dgm:pt modelId="{F3EC3511-038D-47FA-B772-B5F371E15F5D}" type="parTrans" cxnId="{E41C6A67-E78D-4D8B-AD3D-F43DFD3DC753}">
      <dgm:prSet/>
      <dgm:spPr/>
      <dgm:t>
        <a:bodyPr/>
        <a:lstStyle/>
        <a:p>
          <a:endParaRPr lang="en-US"/>
        </a:p>
      </dgm:t>
    </dgm:pt>
    <dgm:pt modelId="{768A918C-2F5F-4A22-A4CE-B9FAFC3B1027}" type="sibTrans" cxnId="{E41C6A67-E78D-4D8B-AD3D-F43DFD3DC753}">
      <dgm:prSet/>
      <dgm:spPr/>
      <dgm:t>
        <a:bodyPr/>
        <a:lstStyle/>
        <a:p>
          <a:endParaRPr lang="en-US"/>
        </a:p>
      </dgm:t>
    </dgm:pt>
    <dgm:pt modelId="{360F9E8E-2249-4539-8929-7C3C4016A37F}">
      <dgm:prSet custT="1"/>
      <dgm:spPr/>
      <dgm:t>
        <a:bodyPr/>
        <a:lstStyle/>
        <a:p>
          <a:r>
            <a:rPr lang="en-US" sz="1600" dirty="0"/>
            <a:t>*12-year term limits imposed by Legislature</a:t>
          </a:r>
        </a:p>
      </dgm:t>
    </dgm:pt>
    <dgm:pt modelId="{CF5084CE-7CE2-4975-A989-A81E55EB9067}" type="parTrans" cxnId="{B65F6DCF-3218-494C-9FFC-084CBFE7772A}">
      <dgm:prSet/>
      <dgm:spPr/>
      <dgm:t>
        <a:bodyPr/>
        <a:lstStyle/>
        <a:p>
          <a:endParaRPr lang="en-US"/>
        </a:p>
      </dgm:t>
    </dgm:pt>
    <dgm:pt modelId="{6EDD5A39-6AB7-4ECE-AC36-DC9684A1A411}" type="sibTrans" cxnId="{B65F6DCF-3218-494C-9FFC-084CBFE7772A}">
      <dgm:prSet/>
      <dgm:spPr/>
      <dgm:t>
        <a:bodyPr/>
        <a:lstStyle/>
        <a:p>
          <a:endParaRPr lang="en-US"/>
        </a:p>
      </dgm:t>
    </dgm:pt>
    <dgm:pt modelId="{1A61470B-2967-43F1-AF99-8483FFB8E85D}">
      <dgm:prSet/>
      <dgm:spPr/>
      <dgm:t>
        <a:bodyPr/>
        <a:lstStyle/>
        <a:p>
          <a:pPr>
            <a:defRPr b="1"/>
          </a:pPr>
          <a:r>
            <a:rPr lang="en-US"/>
            <a:t>2024</a:t>
          </a:r>
        </a:p>
      </dgm:t>
    </dgm:pt>
    <dgm:pt modelId="{ADC2CC43-448D-467E-B815-EDAC9DB921EE}" type="parTrans" cxnId="{BC01EFFE-5407-4955-81EE-FEC39B63DA0E}">
      <dgm:prSet/>
      <dgm:spPr/>
      <dgm:t>
        <a:bodyPr/>
        <a:lstStyle/>
        <a:p>
          <a:endParaRPr lang="en-US"/>
        </a:p>
      </dgm:t>
    </dgm:pt>
    <dgm:pt modelId="{021F9069-6E9D-42A2-805E-764E36BBD4B0}" type="sibTrans" cxnId="{BC01EFFE-5407-4955-81EE-FEC39B63DA0E}">
      <dgm:prSet/>
      <dgm:spPr/>
      <dgm:t>
        <a:bodyPr/>
        <a:lstStyle/>
        <a:p>
          <a:endParaRPr lang="en-US"/>
        </a:p>
      </dgm:t>
    </dgm:pt>
    <dgm:pt modelId="{7EB98645-1B15-4760-AD2F-C8A5AABD171F}">
      <dgm:prSet custT="1"/>
      <dgm:spPr/>
      <dgm:t>
        <a:bodyPr/>
        <a:lstStyle/>
        <a:p>
          <a:r>
            <a:rPr lang="en-US" sz="1600" dirty="0"/>
            <a:t>*8-year term limits imposed by Legislature</a:t>
          </a:r>
        </a:p>
      </dgm:t>
    </dgm:pt>
    <dgm:pt modelId="{4160C0E5-522A-45EA-95B6-CB05016F151E}" type="parTrans" cxnId="{C7176F7B-A56E-4F9B-9443-533D2BA0BAA3}">
      <dgm:prSet/>
      <dgm:spPr/>
      <dgm:t>
        <a:bodyPr/>
        <a:lstStyle/>
        <a:p>
          <a:endParaRPr lang="en-US"/>
        </a:p>
      </dgm:t>
    </dgm:pt>
    <dgm:pt modelId="{B23D5800-CDDD-494B-B0BF-96CA929151B7}" type="sibTrans" cxnId="{C7176F7B-A56E-4F9B-9443-533D2BA0BAA3}">
      <dgm:prSet/>
      <dgm:spPr/>
      <dgm:t>
        <a:bodyPr/>
        <a:lstStyle/>
        <a:p>
          <a:endParaRPr lang="en-US"/>
        </a:p>
      </dgm:t>
    </dgm:pt>
    <dgm:pt modelId="{189CDB87-472C-4DE4-ADBA-87F25B01CEAD}">
      <dgm:prSet custT="1"/>
      <dgm:spPr/>
      <dgm:t>
        <a:bodyPr/>
        <a:lstStyle/>
        <a:p>
          <a:r>
            <a:rPr lang="en-US" sz="1600" dirty="0"/>
            <a:t>*Partisan School Board Constitutional Amendment defeated</a:t>
          </a:r>
        </a:p>
      </dgm:t>
    </dgm:pt>
    <dgm:pt modelId="{589485C4-E34B-4D61-9E67-54DE19BA075B}" type="parTrans" cxnId="{71BFF32E-0E7B-4384-AD2F-18AABA5BAF5C}">
      <dgm:prSet/>
      <dgm:spPr/>
      <dgm:t>
        <a:bodyPr/>
        <a:lstStyle/>
        <a:p>
          <a:endParaRPr lang="en-US"/>
        </a:p>
      </dgm:t>
    </dgm:pt>
    <dgm:pt modelId="{B5C7067A-B964-4E7A-BB57-1AD2949E06C2}" type="sibTrans" cxnId="{71BFF32E-0E7B-4384-AD2F-18AABA5BAF5C}">
      <dgm:prSet/>
      <dgm:spPr/>
      <dgm:t>
        <a:bodyPr/>
        <a:lstStyle/>
        <a:p>
          <a:endParaRPr lang="en-US"/>
        </a:p>
      </dgm:t>
    </dgm:pt>
    <dgm:pt modelId="{24AC4CE2-D3F1-4EB1-898C-F12526269942}">
      <dgm:prSet/>
      <dgm:spPr/>
      <dgm:t>
        <a:bodyPr/>
        <a:lstStyle/>
        <a:p>
          <a:pPr>
            <a:defRPr b="1"/>
          </a:pPr>
          <a:r>
            <a:rPr lang="en-US"/>
            <a:t>2026</a:t>
          </a:r>
        </a:p>
      </dgm:t>
    </dgm:pt>
    <dgm:pt modelId="{5F51E868-9313-4366-AA76-32C774B91E74}" type="parTrans" cxnId="{1C4852A2-5638-4D3A-9B0E-284B5F43836B}">
      <dgm:prSet/>
      <dgm:spPr/>
      <dgm:t>
        <a:bodyPr/>
        <a:lstStyle/>
        <a:p>
          <a:endParaRPr lang="en-US"/>
        </a:p>
      </dgm:t>
    </dgm:pt>
    <dgm:pt modelId="{81BC5CEB-61D3-4A96-8736-F01E561878CF}" type="sibTrans" cxnId="{1C4852A2-5638-4D3A-9B0E-284B5F43836B}">
      <dgm:prSet/>
      <dgm:spPr/>
      <dgm:t>
        <a:bodyPr/>
        <a:lstStyle/>
        <a:p>
          <a:endParaRPr lang="en-US"/>
        </a:p>
      </dgm:t>
    </dgm:pt>
    <dgm:pt modelId="{D5FF2E9B-7E7D-4C6D-869F-C28F4BD697DF}">
      <dgm:prSet custT="1"/>
      <dgm:spPr/>
      <dgm:t>
        <a:bodyPr/>
        <a:lstStyle/>
        <a:p>
          <a:r>
            <a:rPr lang="en-US" sz="1600" dirty="0"/>
            <a:t>*Gov. DeSantis </a:t>
          </a:r>
          <a:r>
            <a:rPr lang="en-US" sz="1600"/>
            <a:t>leaving office, MFL </a:t>
          </a:r>
          <a:r>
            <a:rPr lang="en-US" sz="1600" dirty="0"/>
            <a:t>fizzling out</a:t>
          </a:r>
        </a:p>
        <a:p>
          <a:r>
            <a:rPr lang="en-US" sz="1600" dirty="0"/>
            <a:t>*Partisan Elections post-2026? </a:t>
          </a:r>
        </a:p>
      </dgm:t>
    </dgm:pt>
    <dgm:pt modelId="{B7BABDB3-B41C-4D9D-B063-B030BAF5BEFE}" type="parTrans" cxnId="{B388CB07-8FD1-4633-9001-0D5E3373884E}">
      <dgm:prSet/>
      <dgm:spPr/>
      <dgm:t>
        <a:bodyPr/>
        <a:lstStyle/>
        <a:p>
          <a:endParaRPr lang="en-US"/>
        </a:p>
      </dgm:t>
    </dgm:pt>
    <dgm:pt modelId="{9DB2B098-659E-41CE-969A-DC4EB0BA5A8D}" type="sibTrans" cxnId="{B388CB07-8FD1-4633-9001-0D5E3373884E}">
      <dgm:prSet/>
      <dgm:spPr/>
      <dgm:t>
        <a:bodyPr/>
        <a:lstStyle/>
        <a:p>
          <a:endParaRPr lang="en-US"/>
        </a:p>
      </dgm:t>
    </dgm:pt>
    <dgm:pt modelId="{F3D17ECD-1C10-4F8B-81A8-E1FDC91EF651}" type="pres">
      <dgm:prSet presAssocID="{BDC01B5D-7EED-42C6-91ED-52F2DCF9B31B}" presName="root" presStyleCnt="0">
        <dgm:presLayoutVars>
          <dgm:chMax/>
          <dgm:chPref/>
          <dgm:animLvl val="lvl"/>
        </dgm:presLayoutVars>
      </dgm:prSet>
      <dgm:spPr/>
    </dgm:pt>
    <dgm:pt modelId="{65B2831C-2F1B-42B3-9B67-369100713E1F}" type="pres">
      <dgm:prSet presAssocID="{BDC01B5D-7EED-42C6-91ED-52F2DCF9B31B}" presName="divider" presStyleLbl="node1" presStyleIdx="0" presStyleCnt="1"/>
      <dgm:spPr/>
    </dgm:pt>
    <dgm:pt modelId="{26960CB0-B746-4531-AAE6-10B26AA6CC28}" type="pres">
      <dgm:prSet presAssocID="{BDC01B5D-7EED-42C6-91ED-52F2DCF9B31B}" presName="nodes" presStyleCnt="0">
        <dgm:presLayoutVars>
          <dgm:chMax/>
          <dgm:chPref/>
          <dgm:animLvl val="lvl"/>
        </dgm:presLayoutVars>
      </dgm:prSet>
      <dgm:spPr/>
    </dgm:pt>
    <dgm:pt modelId="{66DD17A3-9D54-4D7D-8BEB-DC8064ECCAA0}" type="pres">
      <dgm:prSet presAssocID="{98D2DC82-6567-4D72-A83E-9EB043C2B1AC}" presName="composite" presStyleCnt="0"/>
      <dgm:spPr/>
    </dgm:pt>
    <dgm:pt modelId="{9F62FFEE-A3DD-44F6-9077-184F82A6CE01}" type="pres">
      <dgm:prSet presAssocID="{98D2DC82-6567-4D72-A83E-9EB043C2B1AC}" presName="L1TextContainer" presStyleLbl="revTx" presStyleIdx="0" presStyleCnt="4">
        <dgm:presLayoutVars>
          <dgm:chMax val="1"/>
          <dgm:chPref val="1"/>
          <dgm:bulletEnabled val="1"/>
        </dgm:presLayoutVars>
      </dgm:prSet>
      <dgm:spPr/>
    </dgm:pt>
    <dgm:pt modelId="{E774C30C-F563-4125-A131-9E6A3ABD24EE}" type="pres">
      <dgm:prSet presAssocID="{98D2DC82-6567-4D72-A83E-9EB043C2B1AC}" presName="L2TextContainerWrapper" presStyleCnt="0">
        <dgm:presLayoutVars>
          <dgm:chMax val="0"/>
          <dgm:chPref val="0"/>
          <dgm:bulletEnabled val="1"/>
        </dgm:presLayoutVars>
      </dgm:prSet>
      <dgm:spPr/>
    </dgm:pt>
    <dgm:pt modelId="{AF208544-5402-4E2B-9465-9E65DBB7831B}" type="pres">
      <dgm:prSet presAssocID="{98D2DC82-6567-4D72-A83E-9EB043C2B1AC}" presName="L2TextContainer" presStyleLbl="bgAccFollowNode1" presStyleIdx="0" presStyleCnt="4"/>
      <dgm:spPr/>
    </dgm:pt>
    <dgm:pt modelId="{61EC5B2A-4B56-4F2F-98F5-D9A956F4BC92}" type="pres">
      <dgm:prSet presAssocID="{98D2DC82-6567-4D72-A83E-9EB043C2B1AC}" presName="FlexibleEmptyPlaceHolder" presStyleCnt="0"/>
      <dgm:spPr/>
    </dgm:pt>
    <dgm:pt modelId="{C3B9811D-F2C3-4598-83AC-5788716C486C}" type="pres">
      <dgm:prSet presAssocID="{98D2DC82-6567-4D72-A83E-9EB043C2B1AC}" presName="ConnectLine" presStyleLbl="alignNode1" presStyleIdx="0"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9350F0DD-8DB0-4282-9DDC-C337225A694B}" type="pres">
      <dgm:prSet presAssocID="{98D2DC82-6567-4D72-A83E-9EB043C2B1AC}" presName="ConnectorPoint" presStyleLbl="fgAcc1" presStyleIdx="0" presStyleCnt="4"/>
      <dgm:spPr>
        <a:solidFill>
          <a:schemeClr val="lt1">
            <a:alpha val="90000"/>
            <a:hueOff val="0"/>
            <a:satOff val="0"/>
            <a:lumOff val="0"/>
            <a:alphaOff val="0"/>
          </a:schemeClr>
        </a:solidFill>
        <a:ln w="19050" cap="flat" cmpd="sng" algn="ctr">
          <a:noFill/>
          <a:prstDash val="solid"/>
          <a:miter lim="800000"/>
        </a:ln>
        <a:effectLst/>
      </dgm:spPr>
    </dgm:pt>
    <dgm:pt modelId="{91FAB43A-5FC6-4F1F-9BF1-0979ECCA49DE}" type="pres">
      <dgm:prSet presAssocID="{98D2DC82-6567-4D72-A83E-9EB043C2B1AC}" presName="EmptyPlaceHolder" presStyleCnt="0"/>
      <dgm:spPr/>
    </dgm:pt>
    <dgm:pt modelId="{73C167B3-8FF6-461D-8A94-7E8D228F6D59}" type="pres">
      <dgm:prSet presAssocID="{FB48587A-A8AC-42FF-87A2-3D3FDC093630}" presName="spaceBetweenRectangles" presStyleCnt="0"/>
      <dgm:spPr/>
    </dgm:pt>
    <dgm:pt modelId="{36E9E06C-B156-4A97-A762-9E732530F5F1}" type="pres">
      <dgm:prSet presAssocID="{1331AF28-9561-44BA-ABB8-DCD6B87797DC}" presName="composite" presStyleCnt="0"/>
      <dgm:spPr/>
    </dgm:pt>
    <dgm:pt modelId="{1A268EEC-E6E7-4104-979A-494365896E58}" type="pres">
      <dgm:prSet presAssocID="{1331AF28-9561-44BA-ABB8-DCD6B87797DC}" presName="L1TextContainer" presStyleLbl="revTx" presStyleIdx="1" presStyleCnt="4">
        <dgm:presLayoutVars>
          <dgm:chMax val="1"/>
          <dgm:chPref val="1"/>
          <dgm:bulletEnabled val="1"/>
        </dgm:presLayoutVars>
      </dgm:prSet>
      <dgm:spPr/>
    </dgm:pt>
    <dgm:pt modelId="{12C22830-6F9E-4261-8CE3-DD8905AC07A8}" type="pres">
      <dgm:prSet presAssocID="{1331AF28-9561-44BA-ABB8-DCD6B87797DC}" presName="L2TextContainerWrapper" presStyleCnt="0">
        <dgm:presLayoutVars>
          <dgm:chMax val="0"/>
          <dgm:chPref val="0"/>
          <dgm:bulletEnabled val="1"/>
        </dgm:presLayoutVars>
      </dgm:prSet>
      <dgm:spPr/>
    </dgm:pt>
    <dgm:pt modelId="{C792169F-3CEF-4F13-90E4-AC9C1BE55A37}" type="pres">
      <dgm:prSet presAssocID="{1331AF28-9561-44BA-ABB8-DCD6B87797DC}" presName="L2TextContainer" presStyleLbl="bgAccFollowNode1" presStyleIdx="1" presStyleCnt="4"/>
      <dgm:spPr/>
    </dgm:pt>
    <dgm:pt modelId="{9205C524-184D-4F7D-BDBF-12D48E7A9356}" type="pres">
      <dgm:prSet presAssocID="{1331AF28-9561-44BA-ABB8-DCD6B87797DC}" presName="FlexibleEmptyPlaceHolder" presStyleCnt="0"/>
      <dgm:spPr/>
    </dgm:pt>
    <dgm:pt modelId="{2E1B9777-D32F-4118-B620-B7E6EF84E6AC}" type="pres">
      <dgm:prSet presAssocID="{1331AF28-9561-44BA-ABB8-DCD6B87797DC}" presName="ConnectLine" presStyleLbl="alignNode1" presStyleIdx="1"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F8CA87C7-1F5A-432C-B190-43B312922BDB}" type="pres">
      <dgm:prSet presAssocID="{1331AF28-9561-44BA-ABB8-DCD6B87797DC}" presName="ConnectorPoint" presStyleLbl="fgAcc1" presStyleIdx="1" presStyleCnt="4"/>
      <dgm:spPr>
        <a:solidFill>
          <a:schemeClr val="lt1">
            <a:alpha val="90000"/>
            <a:hueOff val="0"/>
            <a:satOff val="0"/>
            <a:lumOff val="0"/>
            <a:alphaOff val="0"/>
          </a:schemeClr>
        </a:solidFill>
        <a:ln w="19050" cap="flat" cmpd="sng" algn="ctr">
          <a:noFill/>
          <a:prstDash val="solid"/>
          <a:miter lim="800000"/>
        </a:ln>
        <a:effectLst/>
      </dgm:spPr>
    </dgm:pt>
    <dgm:pt modelId="{EF8DE998-1232-4E65-8B8D-32B8EB744EFD}" type="pres">
      <dgm:prSet presAssocID="{1331AF28-9561-44BA-ABB8-DCD6B87797DC}" presName="EmptyPlaceHolder" presStyleCnt="0"/>
      <dgm:spPr/>
    </dgm:pt>
    <dgm:pt modelId="{884B1A30-6C10-4C11-AAE0-BD9E7B701572}" type="pres">
      <dgm:prSet presAssocID="{A15D8313-D395-45DB-8083-CF1A2C57B2E8}" presName="spaceBetweenRectangles" presStyleCnt="0"/>
      <dgm:spPr/>
    </dgm:pt>
    <dgm:pt modelId="{F3E9CC88-361A-4965-BDEC-3F23EA52121D}" type="pres">
      <dgm:prSet presAssocID="{1A61470B-2967-43F1-AF99-8483FFB8E85D}" presName="composite" presStyleCnt="0"/>
      <dgm:spPr/>
    </dgm:pt>
    <dgm:pt modelId="{37E7FB65-EAC7-44DE-B11C-DFB847A653A9}" type="pres">
      <dgm:prSet presAssocID="{1A61470B-2967-43F1-AF99-8483FFB8E85D}" presName="L1TextContainer" presStyleLbl="revTx" presStyleIdx="2" presStyleCnt="4">
        <dgm:presLayoutVars>
          <dgm:chMax val="1"/>
          <dgm:chPref val="1"/>
          <dgm:bulletEnabled val="1"/>
        </dgm:presLayoutVars>
      </dgm:prSet>
      <dgm:spPr/>
    </dgm:pt>
    <dgm:pt modelId="{6DA28FE9-A12B-40BC-82DE-3036B1D77589}" type="pres">
      <dgm:prSet presAssocID="{1A61470B-2967-43F1-AF99-8483FFB8E85D}" presName="L2TextContainerWrapper" presStyleCnt="0">
        <dgm:presLayoutVars>
          <dgm:chMax val="0"/>
          <dgm:chPref val="0"/>
          <dgm:bulletEnabled val="1"/>
        </dgm:presLayoutVars>
      </dgm:prSet>
      <dgm:spPr/>
    </dgm:pt>
    <dgm:pt modelId="{3537DF7F-8B97-43A9-8452-45CF0E1156A3}" type="pres">
      <dgm:prSet presAssocID="{1A61470B-2967-43F1-AF99-8483FFB8E85D}" presName="L2TextContainer" presStyleLbl="bgAccFollowNode1" presStyleIdx="2" presStyleCnt="4"/>
      <dgm:spPr/>
    </dgm:pt>
    <dgm:pt modelId="{1AD698A4-013C-44F1-AA2A-1B816FE430A4}" type="pres">
      <dgm:prSet presAssocID="{1A61470B-2967-43F1-AF99-8483FFB8E85D}" presName="FlexibleEmptyPlaceHolder" presStyleCnt="0"/>
      <dgm:spPr/>
    </dgm:pt>
    <dgm:pt modelId="{7CC0D131-F204-4EF2-8171-DFB1860AF432}" type="pres">
      <dgm:prSet presAssocID="{1A61470B-2967-43F1-AF99-8483FFB8E85D}" presName="ConnectLine" presStyleLbl="alignNode1" presStyleIdx="2"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32F0C6E4-CEB8-4AD3-81C9-9834AAC6672E}" type="pres">
      <dgm:prSet presAssocID="{1A61470B-2967-43F1-AF99-8483FFB8E85D}" presName="ConnectorPoint" presStyleLbl="fgAcc1" presStyleIdx="2" presStyleCnt="4"/>
      <dgm:spPr>
        <a:solidFill>
          <a:schemeClr val="lt1">
            <a:alpha val="90000"/>
            <a:hueOff val="0"/>
            <a:satOff val="0"/>
            <a:lumOff val="0"/>
            <a:alphaOff val="0"/>
          </a:schemeClr>
        </a:solidFill>
        <a:ln w="19050" cap="flat" cmpd="sng" algn="ctr">
          <a:noFill/>
          <a:prstDash val="solid"/>
          <a:miter lim="800000"/>
        </a:ln>
        <a:effectLst/>
      </dgm:spPr>
    </dgm:pt>
    <dgm:pt modelId="{856105C0-B0B5-48C9-993B-C0AED7E269CB}" type="pres">
      <dgm:prSet presAssocID="{1A61470B-2967-43F1-AF99-8483FFB8E85D}" presName="EmptyPlaceHolder" presStyleCnt="0"/>
      <dgm:spPr/>
    </dgm:pt>
    <dgm:pt modelId="{5956D79E-2469-4FFE-A458-8CC4F1D8C14C}" type="pres">
      <dgm:prSet presAssocID="{021F9069-6E9D-42A2-805E-764E36BBD4B0}" presName="spaceBetweenRectangles" presStyleCnt="0"/>
      <dgm:spPr/>
    </dgm:pt>
    <dgm:pt modelId="{32B5CDCE-2589-4D8C-A407-1913A44CDDD6}" type="pres">
      <dgm:prSet presAssocID="{24AC4CE2-D3F1-4EB1-898C-F12526269942}" presName="composite" presStyleCnt="0"/>
      <dgm:spPr/>
    </dgm:pt>
    <dgm:pt modelId="{27318AA3-D5F6-4776-A867-F7B4EF67221F}" type="pres">
      <dgm:prSet presAssocID="{24AC4CE2-D3F1-4EB1-898C-F12526269942}" presName="L1TextContainer" presStyleLbl="revTx" presStyleIdx="3" presStyleCnt="4">
        <dgm:presLayoutVars>
          <dgm:chMax val="1"/>
          <dgm:chPref val="1"/>
          <dgm:bulletEnabled val="1"/>
        </dgm:presLayoutVars>
      </dgm:prSet>
      <dgm:spPr/>
    </dgm:pt>
    <dgm:pt modelId="{FE6FB377-71CC-41BA-892E-B1074CAA89FE}" type="pres">
      <dgm:prSet presAssocID="{24AC4CE2-D3F1-4EB1-898C-F12526269942}" presName="L2TextContainerWrapper" presStyleCnt="0">
        <dgm:presLayoutVars>
          <dgm:chMax val="0"/>
          <dgm:chPref val="0"/>
          <dgm:bulletEnabled val="1"/>
        </dgm:presLayoutVars>
      </dgm:prSet>
      <dgm:spPr/>
    </dgm:pt>
    <dgm:pt modelId="{ABC1870C-F2AC-4919-930D-CA0A2C89FFB8}" type="pres">
      <dgm:prSet presAssocID="{24AC4CE2-D3F1-4EB1-898C-F12526269942}" presName="L2TextContainer" presStyleLbl="bgAccFollowNode1" presStyleIdx="3" presStyleCnt="4"/>
      <dgm:spPr/>
    </dgm:pt>
    <dgm:pt modelId="{5C9605A9-E4FB-45DB-B78E-4B5DDEAE5D85}" type="pres">
      <dgm:prSet presAssocID="{24AC4CE2-D3F1-4EB1-898C-F12526269942}" presName="FlexibleEmptyPlaceHolder" presStyleCnt="0"/>
      <dgm:spPr/>
    </dgm:pt>
    <dgm:pt modelId="{B6EE1431-6892-47F3-AD34-E1A8D6544177}" type="pres">
      <dgm:prSet presAssocID="{24AC4CE2-D3F1-4EB1-898C-F12526269942}" presName="ConnectLine" presStyleLbl="alignNode1" presStyleIdx="3"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BBA9F2F5-AB7F-43EC-9866-61FD1E9C9414}" type="pres">
      <dgm:prSet presAssocID="{24AC4CE2-D3F1-4EB1-898C-F12526269942}" presName="ConnectorPoint" presStyleLbl="fgAcc1" presStyleIdx="3" presStyleCnt="4"/>
      <dgm:spPr>
        <a:solidFill>
          <a:schemeClr val="lt1">
            <a:alpha val="90000"/>
            <a:hueOff val="0"/>
            <a:satOff val="0"/>
            <a:lumOff val="0"/>
            <a:alphaOff val="0"/>
          </a:schemeClr>
        </a:solidFill>
        <a:ln w="19050" cap="flat" cmpd="sng" algn="ctr">
          <a:noFill/>
          <a:prstDash val="solid"/>
          <a:miter lim="800000"/>
        </a:ln>
        <a:effectLst/>
      </dgm:spPr>
    </dgm:pt>
    <dgm:pt modelId="{AD6F4161-1921-42FC-AD5E-791DB042985F}" type="pres">
      <dgm:prSet presAssocID="{24AC4CE2-D3F1-4EB1-898C-F12526269942}" presName="EmptyPlaceHolder" presStyleCnt="0"/>
      <dgm:spPr/>
    </dgm:pt>
  </dgm:ptLst>
  <dgm:cxnLst>
    <dgm:cxn modelId="{B388CB07-8FD1-4633-9001-0D5E3373884E}" srcId="{24AC4CE2-D3F1-4EB1-898C-F12526269942}" destId="{D5FF2E9B-7E7D-4C6D-869F-C28F4BD697DF}" srcOrd="0" destOrd="0" parTransId="{B7BABDB3-B41C-4D9D-B063-B030BAF5BEFE}" sibTransId="{9DB2B098-659E-41CE-969A-DC4EB0BA5A8D}"/>
    <dgm:cxn modelId="{13FB6810-5A16-46C9-93EC-1E354F3236F8}" type="presOf" srcId="{1A61470B-2967-43F1-AF99-8483FFB8E85D}" destId="{37E7FB65-EAC7-44DE-B11C-DFB847A653A9}" srcOrd="0" destOrd="0" presId="urn:microsoft.com/office/officeart/2017/3/layout/HorizontalPathTimeline"/>
    <dgm:cxn modelId="{0FDE0114-C9EC-44BA-A5DB-D953402F4316}" srcId="{98D2DC82-6567-4D72-A83E-9EB043C2B1AC}" destId="{E9DA3CED-81C8-4306-BB10-B6805B86EC50}" srcOrd="0" destOrd="0" parTransId="{2869CE37-F72D-4517-B441-E37BD01A8D4D}" sibTransId="{582420CD-DA0F-4E2F-9204-C92082A7182B}"/>
    <dgm:cxn modelId="{71BFF32E-0E7B-4384-AD2F-18AABA5BAF5C}" srcId="{1A61470B-2967-43F1-AF99-8483FFB8E85D}" destId="{189CDB87-472C-4DE4-ADBA-87F25B01CEAD}" srcOrd="1" destOrd="0" parTransId="{589485C4-E34B-4D61-9E67-54DE19BA075B}" sibTransId="{B5C7067A-B964-4E7A-BB57-1AD2949E06C2}"/>
    <dgm:cxn modelId="{0FDB8330-3535-40A2-B792-114231E71ABE}" type="presOf" srcId="{8774A468-E8EF-47FE-80CC-7EE26C2195E9}" destId="{C792169F-3CEF-4F13-90E4-AC9C1BE55A37}" srcOrd="0" destOrd="0" presId="urn:microsoft.com/office/officeart/2017/3/layout/HorizontalPathTimeline"/>
    <dgm:cxn modelId="{E41C6A67-E78D-4D8B-AD3D-F43DFD3DC753}" srcId="{1331AF28-9561-44BA-ABB8-DCD6B87797DC}" destId="{8774A468-E8EF-47FE-80CC-7EE26C2195E9}" srcOrd="0" destOrd="0" parTransId="{F3EC3511-038D-47FA-B772-B5F371E15F5D}" sibTransId="{768A918C-2F5F-4A22-A4CE-B9FAFC3B1027}"/>
    <dgm:cxn modelId="{572E6751-637D-47F0-B24F-9BBA59508472}" type="presOf" srcId="{24AC4CE2-D3F1-4EB1-898C-F12526269942}" destId="{27318AA3-D5F6-4776-A867-F7B4EF67221F}" srcOrd="0" destOrd="0" presId="urn:microsoft.com/office/officeart/2017/3/layout/HorizontalPathTimeline"/>
    <dgm:cxn modelId="{A283FD71-9C32-4547-ACCC-A5CDA66F4DBC}" type="presOf" srcId="{BDC01B5D-7EED-42C6-91ED-52F2DCF9B31B}" destId="{F3D17ECD-1C10-4F8B-81A8-E1FDC91EF651}" srcOrd="0" destOrd="0" presId="urn:microsoft.com/office/officeart/2017/3/layout/HorizontalPathTimeline"/>
    <dgm:cxn modelId="{AFE5BD73-85C7-4C88-A605-1FEB68DAA220}" type="presOf" srcId="{7EB98645-1B15-4760-AD2F-C8A5AABD171F}" destId="{3537DF7F-8B97-43A9-8452-45CF0E1156A3}" srcOrd="0" destOrd="0" presId="urn:microsoft.com/office/officeart/2017/3/layout/HorizontalPathTimeline"/>
    <dgm:cxn modelId="{C318E154-757E-4045-9A70-1CEFDA799FDF}" type="presOf" srcId="{E9DA3CED-81C8-4306-BB10-B6805B86EC50}" destId="{AF208544-5402-4E2B-9465-9E65DBB7831B}" srcOrd="0" destOrd="0" presId="urn:microsoft.com/office/officeart/2017/3/layout/HorizontalPathTimeline"/>
    <dgm:cxn modelId="{BA38C975-F5E0-4B61-83CD-366CD04838BF}" srcId="{BDC01B5D-7EED-42C6-91ED-52F2DCF9B31B}" destId="{1331AF28-9561-44BA-ABB8-DCD6B87797DC}" srcOrd="1" destOrd="0" parTransId="{CA41C6E2-1C07-4B9F-BBC0-E7585786A6C6}" sibTransId="{A15D8313-D395-45DB-8083-CF1A2C57B2E8}"/>
    <dgm:cxn modelId="{B7968556-D850-41C8-BB17-8AC111643E00}" type="presOf" srcId="{1331AF28-9561-44BA-ABB8-DCD6B87797DC}" destId="{1A268EEC-E6E7-4104-979A-494365896E58}" srcOrd="0" destOrd="0" presId="urn:microsoft.com/office/officeart/2017/3/layout/HorizontalPathTimeline"/>
    <dgm:cxn modelId="{BCDFB779-8A76-42F7-8D6A-FE9539E07BCF}" type="presOf" srcId="{189CDB87-472C-4DE4-ADBA-87F25B01CEAD}" destId="{3537DF7F-8B97-43A9-8452-45CF0E1156A3}" srcOrd="0" destOrd="1" presId="urn:microsoft.com/office/officeart/2017/3/layout/HorizontalPathTimeline"/>
    <dgm:cxn modelId="{C7176F7B-A56E-4F9B-9443-533D2BA0BAA3}" srcId="{1A61470B-2967-43F1-AF99-8483FFB8E85D}" destId="{7EB98645-1B15-4760-AD2F-C8A5AABD171F}" srcOrd="0" destOrd="0" parTransId="{4160C0E5-522A-45EA-95B6-CB05016F151E}" sibTransId="{B23D5800-CDDD-494B-B0BF-96CA929151B7}"/>
    <dgm:cxn modelId="{1C4852A2-5638-4D3A-9B0E-284B5F43836B}" srcId="{BDC01B5D-7EED-42C6-91ED-52F2DCF9B31B}" destId="{24AC4CE2-D3F1-4EB1-898C-F12526269942}" srcOrd="3" destOrd="0" parTransId="{5F51E868-9313-4366-AA76-32C774B91E74}" sibTransId="{81BC5CEB-61D3-4A96-8736-F01E561878CF}"/>
    <dgm:cxn modelId="{B70E65AF-A699-4610-B5EA-2CCCB8065288}" type="presOf" srcId="{D226AFF2-320F-4493-ABC3-C74E3408BF08}" destId="{AF208544-5402-4E2B-9465-9E65DBB7831B}" srcOrd="0" destOrd="1" presId="urn:microsoft.com/office/officeart/2017/3/layout/HorizontalPathTimeline"/>
    <dgm:cxn modelId="{5AA458B1-EC4D-4E3A-9D46-92EB1BEEEFEA}" type="presOf" srcId="{98D2DC82-6567-4D72-A83E-9EB043C2B1AC}" destId="{9F62FFEE-A3DD-44F6-9077-184F82A6CE01}" srcOrd="0" destOrd="0" presId="urn:microsoft.com/office/officeart/2017/3/layout/HorizontalPathTimeline"/>
    <dgm:cxn modelId="{307685BD-B885-4510-A8B5-F78EA72F3629}" type="presOf" srcId="{360F9E8E-2249-4539-8929-7C3C4016A37F}" destId="{C792169F-3CEF-4F13-90E4-AC9C1BE55A37}" srcOrd="0" destOrd="1" presId="urn:microsoft.com/office/officeart/2017/3/layout/HorizontalPathTimeline"/>
    <dgm:cxn modelId="{2D8C36C0-2287-4BB4-AC79-35A416117472}" srcId="{BDC01B5D-7EED-42C6-91ED-52F2DCF9B31B}" destId="{98D2DC82-6567-4D72-A83E-9EB043C2B1AC}" srcOrd="0" destOrd="0" parTransId="{8186FF56-F256-469C-8F86-C29FC1C11ED4}" sibTransId="{FB48587A-A8AC-42FF-87A2-3D3FDC093630}"/>
    <dgm:cxn modelId="{B65F6DCF-3218-494C-9FFC-084CBFE7772A}" srcId="{1331AF28-9561-44BA-ABB8-DCD6B87797DC}" destId="{360F9E8E-2249-4539-8929-7C3C4016A37F}" srcOrd="1" destOrd="0" parTransId="{CF5084CE-7CE2-4975-A989-A81E55EB9067}" sibTransId="{6EDD5A39-6AB7-4ECE-AC36-DC9684A1A411}"/>
    <dgm:cxn modelId="{2F75C4DD-D123-416A-A560-309C1030D1BB}" type="presOf" srcId="{D5FF2E9B-7E7D-4C6D-869F-C28F4BD697DF}" destId="{ABC1870C-F2AC-4919-930D-CA0A2C89FFB8}" srcOrd="0" destOrd="0" presId="urn:microsoft.com/office/officeart/2017/3/layout/HorizontalPathTimeline"/>
    <dgm:cxn modelId="{E09F9AFD-4519-42B2-87F5-7181809FD247}" srcId="{98D2DC82-6567-4D72-A83E-9EB043C2B1AC}" destId="{D226AFF2-320F-4493-ABC3-C74E3408BF08}" srcOrd="1" destOrd="0" parTransId="{ABCB5860-E7D1-476D-8BE6-61A5F662BE8A}" sibTransId="{E46241FB-EC3B-4892-A815-B6FAF8FE69F0}"/>
    <dgm:cxn modelId="{BC01EFFE-5407-4955-81EE-FEC39B63DA0E}" srcId="{BDC01B5D-7EED-42C6-91ED-52F2DCF9B31B}" destId="{1A61470B-2967-43F1-AF99-8483FFB8E85D}" srcOrd="2" destOrd="0" parTransId="{ADC2CC43-448D-467E-B815-EDAC9DB921EE}" sibTransId="{021F9069-6E9D-42A2-805E-764E36BBD4B0}"/>
    <dgm:cxn modelId="{756B1E1D-BDA5-4FC2-9B89-9CE32442ABA4}" type="presParOf" srcId="{F3D17ECD-1C10-4F8B-81A8-E1FDC91EF651}" destId="{65B2831C-2F1B-42B3-9B67-369100713E1F}" srcOrd="0" destOrd="0" presId="urn:microsoft.com/office/officeart/2017/3/layout/HorizontalPathTimeline"/>
    <dgm:cxn modelId="{92B745D2-782D-40CC-BF70-287D1CF527E9}" type="presParOf" srcId="{F3D17ECD-1C10-4F8B-81A8-E1FDC91EF651}" destId="{26960CB0-B746-4531-AAE6-10B26AA6CC28}" srcOrd="1" destOrd="0" presId="urn:microsoft.com/office/officeart/2017/3/layout/HorizontalPathTimeline"/>
    <dgm:cxn modelId="{314D2ECF-E784-45AD-8B7B-5A117D54496D}" type="presParOf" srcId="{26960CB0-B746-4531-AAE6-10B26AA6CC28}" destId="{66DD17A3-9D54-4D7D-8BEB-DC8064ECCAA0}" srcOrd="0" destOrd="0" presId="urn:microsoft.com/office/officeart/2017/3/layout/HorizontalPathTimeline"/>
    <dgm:cxn modelId="{5152F97B-F86F-41D1-ACAC-7DF9CFF73679}" type="presParOf" srcId="{66DD17A3-9D54-4D7D-8BEB-DC8064ECCAA0}" destId="{9F62FFEE-A3DD-44F6-9077-184F82A6CE01}" srcOrd="0" destOrd="0" presId="urn:microsoft.com/office/officeart/2017/3/layout/HorizontalPathTimeline"/>
    <dgm:cxn modelId="{92598023-833A-4B1F-BD29-ADEECDE82D41}" type="presParOf" srcId="{66DD17A3-9D54-4D7D-8BEB-DC8064ECCAA0}" destId="{E774C30C-F563-4125-A131-9E6A3ABD24EE}" srcOrd="1" destOrd="0" presId="urn:microsoft.com/office/officeart/2017/3/layout/HorizontalPathTimeline"/>
    <dgm:cxn modelId="{2AC3DD61-F555-4476-BC56-FBCF445543E0}" type="presParOf" srcId="{E774C30C-F563-4125-A131-9E6A3ABD24EE}" destId="{AF208544-5402-4E2B-9465-9E65DBB7831B}" srcOrd="0" destOrd="0" presId="urn:microsoft.com/office/officeart/2017/3/layout/HorizontalPathTimeline"/>
    <dgm:cxn modelId="{690B57F9-F82D-437B-A037-D39C087C06BE}" type="presParOf" srcId="{E774C30C-F563-4125-A131-9E6A3ABD24EE}" destId="{61EC5B2A-4B56-4F2F-98F5-D9A956F4BC92}" srcOrd="1" destOrd="0" presId="urn:microsoft.com/office/officeart/2017/3/layout/HorizontalPathTimeline"/>
    <dgm:cxn modelId="{035C83E3-D274-4CC7-9D64-A2FA43C57C73}" type="presParOf" srcId="{66DD17A3-9D54-4D7D-8BEB-DC8064ECCAA0}" destId="{C3B9811D-F2C3-4598-83AC-5788716C486C}" srcOrd="2" destOrd="0" presId="urn:microsoft.com/office/officeart/2017/3/layout/HorizontalPathTimeline"/>
    <dgm:cxn modelId="{A521A4EC-3C55-4E94-9AB0-0278D9B36A79}" type="presParOf" srcId="{66DD17A3-9D54-4D7D-8BEB-DC8064ECCAA0}" destId="{9350F0DD-8DB0-4282-9DDC-C337225A694B}" srcOrd="3" destOrd="0" presId="urn:microsoft.com/office/officeart/2017/3/layout/HorizontalPathTimeline"/>
    <dgm:cxn modelId="{93196C71-BA79-407F-990B-37F4F8F3A5D6}" type="presParOf" srcId="{66DD17A3-9D54-4D7D-8BEB-DC8064ECCAA0}" destId="{91FAB43A-5FC6-4F1F-9BF1-0979ECCA49DE}" srcOrd="4" destOrd="0" presId="urn:microsoft.com/office/officeart/2017/3/layout/HorizontalPathTimeline"/>
    <dgm:cxn modelId="{306C752A-A38D-489B-AE60-7B00ABB9DB3E}" type="presParOf" srcId="{26960CB0-B746-4531-AAE6-10B26AA6CC28}" destId="{73C167B3-8FF6-461D-8A94-7E8D228F6D59}" srcOrd="1" destOrd="0" presId="urn:microsoft.com/office/officeart/2017/3/layout/HorizontalPathTimeline"/>
    <dgm:cxn modelId="{F7FEE529-E72E-4ACB-8405-6DA9C43420EB}" type="presParOf" srcId="{26960CB0-B746-4531-AAE6-10B26AA6CC28}" destId="{36E9E06C-B156-4A97-A762-9E732530F5F1}" srcOrd="2" destOrd="0" presId="urn:microsoft.com/office/officeart/2017/3/layout/HorizontalPathTimeline"/>
    <dgm:cxn modelId="{C795F2BE-EB49-4DAC-A3AA-531C4DEB584C}" type="presParOf" srcId="{36E9E06C-B156-4A97-A762-9E732530F5F1}" destId="{1A268EEC-E6E7-4104-979A-494365896E58}" srcOrd="0" destOrd="0" presId="urn:microsoft.com/office/officeart/2017/3/layout/HorizontalPathTimeline"/>
    <dgm:cxn modelId="{B6B3E9A5-AE0B-46DB-8C6F-BAF597B4B675}" type="presParOf" srcId="{36E9E06C-B156-4A97-A762-9E732530F5F1}" destId="{12C22830-6F9E-4261-8CE3-DD8905AC07A8}" srcOrd="1" destOrd="0" presId="urn:microsoft.com/office/officeart/2017/3/layout/HorizontalPathTimeline"/>
    <dgm:cxn modelId="{6AF5B059-68A0-44D8-BCC1-BB0655CE56D5}" type="presParOf" srcId="{12C22830-6F9E-4261-8CE3-DD8905AC07A8}" destId="{C792169F-3CEF-4F13-90E4-AC9C1BE55A37}" srcOrd="0" destOrd="0" presId="urn:microsoft.com/office/officeart/2017/3/layout/HorizontalPathTimeline"/>
    <dgm:cxn modelId="{FCB7C57C-D2C2-40DD-A7BC-37C4A350B3F1}" type="presParOf" srcId="{12C22830-6F9E-4261-8CE3-DD8905AC07A8}" destId="{9205C524-184D-4F7D-BDBF-12D48E7A9356}" srcOrd="1" destOrd="0" presId="urn:microsoft.com/office/officeart/2017/3/layout/HorizontalPathTimeline"/>
    <dgm:cxn modelId="{D58C7D6C-D4B6-405B-A102-281B0EBBCAEF}" type="presParOf" srcId="{36E9E06C-B156-4A97-A762-9E732530F5F1}" destId="{2E1B9777-D32F-4118-B620-B7E6EF84E6AC}" srcOrd="2" destOrd="0" presId="urn:microsoft.com/office/officeart/2017/3/layout/HorizontalPathTimeline"/>
    <dgm:cxn modelId="{5846A820-3C09-4FD9-9663-3FC462ABFC49}" type="presParOf" srcId="{36E9E06C-B156-4A97-A762-9E732530F5F1}" destId="{F8CA87C7-1F5A-432C-B190-43B312922BDB}" srcOrd="3" destOrd="0" presId="urn:microsoft.com/office/officeart/2017/3/layout/HorizontalPathTimeline"/>
    <dgm:cxn modelId="{A8D9C94E-7BF6-40BB-898A-A25E12F5CF8E}" type="presParOf" srcId="{36E9E06C-B156-4A97-A762-9E732530F5F1}" destId="{EF8DE998-1232-4E65-8B8D-32B8EB744EFD}" srcOrd="4" destOrd="0" presId="urn:microsoft.com/office/officeart/2017/3/layout/HorizontalPathTimeline"/>
    <dgm:cxn modelId="{1A5FC3BF-AAC3-4694-96EA-64AFA864CBCD}" type="presParOf" srcId="{26960CB0-B746-4531-AAE6-10B26AA6CC28}" destId="{884B1A30-6C10-4C11-AAE0-BD9E7B701572}" srcOrd="3" destOrd="0" presId="urn:microsoft.com/office/officeart/2017/3/layout/HorizontalPathTimeline"/>
    <dgm:cxn modelId="{6A8CBBB1-E112-4762-A80D-898ED84F5FD4}" type="presParOf" srcId="{26960CB0-B746-4531-AAE6-10B26AA6CC28}" destId="{F3E9CC88-361A-4965-BDEC-3F23EA52121D}" srcOrd="4" destOrd="0" presId="urn:microsoft.com/office/officeart/2017/3/layout/HorizontalPathTimeline"/>
    <dgm:cxn modelId="{7439B563-6D8D-4159-82CC-65A463CB5593}" type="presParOf" srcId="{F3E9CC88-361A-4965-BDEC-3F23EA52121D}" destId="{37E7FB65-EAC7-44DE-B11C-DFB847A653A9}" srcOrd="0" destOrd="0" presId="urn:microsoft.com/office/officeart/2017/3/layout/HorizontalPathTimeline"/>
    <dgm:cxn modelId="{13A3227F-83CE-4C3F-BB7A-DF01EC88EFEB}" type="presParOf" srcId="{F3E9CC88-361A-4965-BDEC-3F23EA52121D}" destId="{6DA28FE9-A12B-40BC-82DE-3036B1D77589}" srcOrd="1" destOrd="0" presId="urn:microsoft.com/office/officeart/2017/3/layout/HorizontalPathTimeline"/>
    <dgm:cxn modelId="{CB5412F5-0717-4397-B0F5-54F078CBF53D}" type="presParOf" srcId="{6DA28FE9-A12B-40BC-82DE-3036B1D77589}" destId="{3537DF7F-8B97-43A9-8452-45CF0E1156A3}" srcOrd="0" destOrd="0" presId="urn:microsoft.com/office/officeart/2017/3/layout/HorizontalPathTimeline"/>
    <dgm:cxn modelId="{07D050F8-D992-4BD9-A526-FCDC57D2D79E}" type="presParOf" srcId="{6DA28FE9-A12B-40BC-82DE-3036B1D77589}" destId="{1AD698A4-013C-44F1-AA2A-1B816FE430A4}" srcOrd="1" destOrd="0" presId="urn:microsoft.com/office/officeart/2017/3/layout/HorizontalPathTimeline"/>
    <dgm:cxn modelId="{A3A982F4-B471-482E-B5BC-1529F2D9E5CA}" type="presParOf" srcId="{F3E9CC88-361A-4965-BDEC-3F23EA52121D}" destId="{7CC0D131-F204-4EF2-8171-DFB1860AF432}" srcOrd="2" destOrd="0" presId="urn:microsoft.com/office/officeart/2017/3/layout/HorizontalPathTimeline"/>
    <dgm:cxn modelId="{E8763007-1FB7-4D04-A9CC-17527830F959}" type="presParOf" srcId="{F3E9CC88-361A-4965-BDEC-3F23EA52121D}" destId="{32F0C6E4-CEB8-4AD3-81C9-9834AAC6672E}" srcOrd="3" destOrd="0" presId="urn:microsoft.com/office/officeart/2017/3/layout/HorizontalPathTimeline"/>
    <dgm:cxn modelId="{4180182B-D248-46E3-9687-4355F6B598AF}" type="presParOf" srcId="{F3E9CC88-361A-4965-BDEC-3F23EA52121D}" destId="{856105C0-B0B5-48C9-993B-C0AED7E269CB}" srcOrd="4" destOrd="0" presId="urn:microsoft.com/office/officeart/2017/3/layout/HorizontalPathTimeline"/>
    <dgm:cxn modelId="{BC12322C-DF70-4C9B-AB45-B08BF817E465}" type="presParOf" srcId="{26960CB0-B746-4531-AAE6-10B26AA6CC28}" destId="{5956D79E-2469-4FFE-A458-8CC4F1D8C14C}" srcOrd="5" destOrd="0" presId="urn:microsoft.com/office/officeart/2017/3/layout/HorizontalPathTimeline"/>
    <dgm:cxn modelId="{989D5180-633E-4036-B7CD-5672BB50177A}" type="presParOf" srcId="{26960CB0-B746-4531-AAE6-10B26AA6CC28}" destId="{32B5CDCE-2589-4D8C-A407-1913A44CDDD6}" srcOrd="6" destOrd="0" presId="urn:microsoft.com/office/officeart/2017/3/layout/HorizontalPathTimeline"/>
    <dgm:cxn modelId="{520DAE2C-2FF4-4CBC-BCAD-C79348AAD061}" type="presParOf" srcId="{32B5CDCE-2589-4D8C-A407-1913A44CDDD6}" destId="{27318AA3-D5F6-4776-A867-F7B4EF67221F}" srcOrd="0" destOrd="0" presId="urn:microsoft.com/office/officeart/2017/3/layout/HorizontalPathTimeline"/>
    <dgm:cxn modelId="{4511AFE3-691C-4C7B-A40E-4EBAB4169D7E}" type="presParOf" srcId="{32B5CDCE-2589-4D8C-A407-1913A44CDDD6}" destId="{FE6FB377-71CC-41BA-892E-B1074CAA89FE}" srcOrd="1" destOrd="0" presId="urn:microsoft.com/office/officeart/2017/3/layout/HorizontalPathTimeline"/>
    <dgm:cxn modelId="{10C5EEAD-D154-460C-9837-6C4ADEB11234}" type="presParOf" srcId="{FE6FB377-71CC-41BA-892E-B1074CAA89FE}" destId="{ABC1870C-F2AC-4919-930D-CA0A2C89FFB8}" srcOrd="0" destOrd="0" presId="urn:microsoft.com/office/officeart/2017/3/layout/HorizontalPathTimeline"/>
    <dgm:cxn modelId="{81692880-3C12-400C-B9CE-19D03BCF4706}" type="presParOf" srcId="{FE6FB377-71CC-41BA-892E-B1074CAA89FE}" destId="{5C9605A9-E4FB-45DB-B78E-4B5DDEAE5D85}" srcOrd="1" destOrd="0" presId="urn:microsoft.com/office/officeart/2017/3/layout/HorizontalPathTimeline"/>
    <dgm:cxn modelId="{9E9A1658-BB3E-470B-B09A-5F98A48AA5AE}" type="presParOf" srcId="{32B5CDCE-2589-4D8C-A407-1913A44CDDD6}" destId="{B6EE1431-6892-47F3-AD34-E1A8D6544177}" srcOrd="2" destOrd="0" presId="urn:microsoft.com/office/officeart/2017/3/layout/HorizontalPathTimeline"/>
    <dgm:cxn modelId="{631405AF-A838-4CC2-A332-D4FE91C08B93}" type="presParOf" srcId="{32B5CDCE-2589-4D8C-A407-1913A44CDDD6}" destId="{BBA9F2F5-AB7F-43EC-9866-61FD1E9C9414}" srcOrd="3" destOrd="0" presId="urn:microsoft.com/office/officeart/2017/3/layout/HorizontalPathTimeline"/>
    <dgm:cxn modelId="{F2DE6776-279F-4EE1-937E-08E154F73F1A}" type="presParOf" srcId="{32B5CDCE-2589-4D8C-A407-1913A44CDDD6}" destId="{AD6F4161-1921-42FC-AD5E-791DB042985F}"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891645-0974-48D2-88F5-4C165DCA34BA}"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DFC0B5CB-57D7-4863-AA7D-43522291FA2A}">
      <dgm:prSet/>
      <dgm:spPr/>
      <dgm:t>
        <a:bodyPr/>
        <a:lstStyle/>
        <a:p>
          <a:r>
            <a:rPr lang="en-US" dirty="0"/>
            <a:t>Primary Results</a:t>
          </a:r>
        </a:p>
      </dgm:t>
    </dgm:pt>
    <dgm:pt modelId="{202D2BD6-EB22-4B28-929A-65C7D6A7D734}" type="parTrans" cxnId="{FA57D3A5-A220-4AAF-9915-20120898F225}">
      <dgm:prSet/>
      <dgm:spPr/>
      <dgm:t>
        <a:bodyPr/>
        <a:lstStyle/>
        <a:p>
          <a:endParaRPr lang="en-US"/>
        </a:p>
      </dgm:t>
    </dgm:pt>
    <dgm:pt modelId="{B056088E-83CA-4411-A8C0-38DC125D64CD}" type="sibTrans" cxnId="{FA57D3A5-A220-4AAF-9915-20120898F225}">
      <dgm:prSet/>
      <dgm:spPr/>
      <dgm:t>
        <a:bodyPr/>
        <a:lstStyle/>
        <a:p>
          <a:endParaRPr lang="en-US"/>
        </a:p>
      </dgm:t>
    </dgm:pt>
    <dgm:pt modelId="{6E92FD38-4EA9-4EDD-A2D6-81C70C83C139}">
      <dgm:prSet/>
      <dgm:spPr/>
      <dgm:t>
        <a:bodyPr/>
        <a:lstStyle/>
        <a:p>
          <a:r>
            <a:rPr lang="en-US" dirty="0"/>
            <a:t>28 FEA endorsed candidates won their Primary Election</a:t>
          </a:r>
        </a:p>
      </dgm:t>
    </dgm:pt>
    <dgm:pt modelId="{31134F97-7855-42C0-B41E-91D2A7CFD7F9}" type="parTrans" cxnId="{F01A596C-717C-4360-B9E4-D008928E913B}">
      <dgm:prSet/>
      <dgm:spPr/>
      <dgm:t>
        <a:bodyPr/>
        <a:lstStyle/>
        <a:p>
          <a:endParaRPr lang="en-US"/>
        </a:p>
      </dgm:t>
    </dgm:pt>
    <dgm:pt modelId="{39DE40D6-205C-42C5-BEE1-8A2F34728CDB}" type="sibTrans" cxnId="{F01A596C-717C-4360-B9E4-D008928E913B}">
      <dgm:prSet/>
      <dgm:spPr/>
      <dgm:t>
        <a:bodyPr/>
        <a:lstStyle/>
        <a:p>
          <a:endParaRPr lang="en-US"/>
        </a:p>
      </dgm:t>
    </dgm:pt>
    <dgm:pt modelId="{710A7C0F-4A23-40FA-9ED3-2CB499A64E93}">
      <dgm:prSet/>
      <dgm:spPr/>
      <dgm:t>
        <a:bodyPr/>
        <a:lstStyle/>
        <a:p>
          <a:r>
            <a:rPr lang="en-US"/>
            <a:t>4 FEA endorsed candidates beat DeSantis endorsed candidates</a:t>
          </a:r>
        </a:p>
      </dgm:t>
    </dgm:pt>
    <dgm:pt modelId="{6A416662-B131-4AC7-9833-D7E949E05727}" type="parTrans" cxnId="{FCE8890E-6743-4E39-A242-A9E32E327128}">
      <dgm:prSet/>
      <dgm:spPr/>
      <dgm:t>
        <a:bodyPr/>
        <a:lstStyle/>
        <a:p>
          <a:endParaRPr lang="en-US"/>
        </a:p>
      </dgm:t>
    </dgm:pt>
    <dgm:pt modelId="{A01353DE-5053-4410-AB8F-04132910A650}" type="sibTrans" cxnId="{FCE8890E-6743-4E39-A242-A9E32E327128}">
      <dgm:prSet/>
      <dgm:spPr/>
      <dgm:t>
        <a:bodyPr/>
        <a:lstStyle/>
        <a:p>
          <a:endParaRPr lang="en-US"/>
        </a:p>
      </dgm:t>
    </dgm:pt>
    <dgm:pt modelId="{93B49617-5140-47F2-A73D-9AE44D34D6D1}">
      <dgm:prSet/>
      <dgm:spPr/>
      <dgm:t>
        <a:bodyPr/>
        <a:lstStyle/>
        <a:p>
          <a:r>
            <a:rPr lang="en-US"/>
            <a:t>23 FEA endorsed candidates lost their races </a:t>
          </a:r>
        </a:p>
      </dgm:t>
    </dgm:pt>
    <dgm:pt modelId="{CF7441D5-57B2-4952-8172-FD3CC4AB01FC}" type="parTrans" cxnId="{DB61F55E-63CC-4AFC-80F8-C3D25E68059A}">
      <dgm:prSet/>
      <dgm:spPr/>
      <dgm:t>
        <a:bodyPr/>
        <a:lstStyle/>
        <a:p>
          <a:endParaRPr lang="en-US"/>
        </a:p>
      </dgm:t>
    </dgm:pt>
    <dgm:pt modelId="{74FDE6B6-046F-465C-801C-EA5E73F8703D}" type="sibTrans" cxnId="{DB61F55E-63CC-4AFC-80F8-C3D25E68059A}">
      <dgm:prSet/>
      <dgm:spPr/>
      <dgm:t>
        <a:bodyPr/>
        <a:lstStyle/>
        <a:p>
          <a:endParaRPr lang="en-US"/>
        </a:p>
      </dgm:t>
    </dgm:pt>
    <dgm:pt modelId="{7FDA5FC9-3441-4CDB-95AC-7C5C3BE535BF}">
      <dgm:prSet/>
      <dgm:spPr/>
      <dgm:t>
        <a:bodyPr/>
        <a:lstStyle/>
        <a:p>
          <a:r>
            <a:rPr lang="en-US"/>
            <a:t>19 DeSantis endorsed candidates won their Primary Election, of which 10 beat FEA endorsed candidates</a:t>
          </a:r>
        </a:p>
      </dgm:t>
    </dgm:pt>
    <dgm:pt modelId="{1E1767FB-8920-4E3D-8E3C-B4004B17359C}" type="parTrans" cxnId="{4C3D94DC-D63A-4656-8AA5-B53AF35A448F}">
      <dgm:prSet/>
      <dgm:spPr/>
      <dgm:t>
        <a:bodyPr/>
        <a:lstStyle/>
        <a:p>
          <a:endParaRPr lang="en-US"/>
        </a:p>
      </dgm:t>
    </dgm:pt>
    <dgm:pt modelId="{7503B213-0FDA-4A55-A29F-913D400B4080}" type="sibTrans" cxnId="{4C3D94DC-D63A-4656-8AA5-B53AF35A448F}">
      <dgm:prSet/>
      <dgm:spPr/>
      <dgm:t>
        <a:bodyPr/>
        <a:lstStyle/>
        <a:p>
          <a:endParaRPr lang="en-US"/>
        </a:p>
      </dgm:t>
    </dgm:pt>
    <dgm:pt modelId="{334040F5-D10D-44F6-AB69-3A3AAF9365ED}">
      <dgm:prSet/>
      <dgm:spPr/>
      <dgm:t>
        <a:bodyPr/>
        <a:lstStyle/>
        <a:p>
          <a:r>
            <a:rPr lang="en-US" dirty="0"/>
            <a:t>6 DeSantis endorsed candidates went to November runoff</a:t>
          </a:r>
        </a:p>
      </dgm:t>
    </dgm:pt>
    <dgm:pt modelId="{7C8902D1-ED3E-4DC0-83AF-739D70835E4D}" type="parTrans" cxnId="{5DE98BA0-4338-4244-AA35-78993CAEC8E2}">
      <dgm:prSet/>
      <dgm:spPr/>
      <dgm:t>
        <a:bodyPr/>
        <a:lstStyle/>
        <a:p>
          <a:endParaRPr lang="en-US"/>
        </a:p>
      </dgm:t>
    </dgm:pt>
    <dgm:pt modelId="{A4202CAF-2733-4DFB-B8F0-395DFACD0411}" type="sibTrans" cxnId="{5DE98BA0-4338-4244-AA35-78993CAEC8E2}">
      <dgm:prSet/>
      <dgm:spPr/>
      <dgm:t>
        <a:bodyPr/>
        <a:lstStyle/>
        <a:p>
          <a:endParaRPr lang="en-US"/>
        </a:p>
      </dgm:t>
    </dgm:pt>
    <dgm:pt modelId="{BF7CF156-275C-496E-BB9F-9510F365D1C0}">
      <dgm:prSet/>
      <dgm:spPr/>
      <dgm:t>
        <a:bodyPr/>
        <a:lstStyle/>
        <a:p>
          <a:r>
            <a:rPr lang="en-US" dirty="0"/>
            <a:t>5 DeSantis endorsed candidates lost outright</a:t>
          </a:r>
        </a:p>
      </dgm:t>
    </dgm:pt>
    <dgm:pt modelId="{2587CE9C-E626-4C03-9AE0-34F9E2378FFB}" type="parTrans" cxnId="{23637684-408D-4F44-9C22-9B85447867CE}">
      <dgm:prSet/>
      <dgm:spPr/>
      <dgm:t>
        <a:bodyPr/>
        <a:lstStyle/>
        <a:p>
          <a:endParaRPr lang="en-US"/>
        </a:p>
      </dgm:t>
    </dgm:pt>
    <dgm:pt modelId="{996F16A1-075B-40B8-A333-767A7C27F843}" type="sibTrans" cxnId="{23637684-408D-4F44-9C22-9B85447867CE}">
      <dgm:prSet/>
      <dgm:spPr/>
      <dgm:t>
        <a:bodyPr/>
        <a:lstStyle/>
        <a:p>
          <a:endParaRPr lang="en-US"/>
        </a:p>
      </dgm:t>
    </dgm:pt>
    <dgm:pt modelId="{69BCC5EA-630F-42A3-9CBB-2179263CA9BA}">
      <dgm:prSet/>
      <dgm:spPr/>
      <dgm:t>
        <a:bodyPr/>
        <a:lstStyle/>
        <a:p>
          <a:r>
            <a:rPr lang="en-US" dirty="0"/>
            <a:t>General Results</a:t>
          </a:r>
        </a:p>
      </dgm:t>
    </dgm:pt>
    <dgm:pt modelId="{ED23C460-8898-4B6F-A741-41EA9FE7DD10}" type="parTrans" cxnId="{76F573BE-00DE-4D95-99C7-33A75FE86FA8}">
      <dgm:prSet/>
      <dgm:spPr/>
      <dgm:t>
        <a:bodyPr/>
        <a:lstStyle/>
        <a:p>
          <a:endParaRPr lang="en-US"/>
        </a:p>
      </dgm:t>
    </dgm:pt>
    <dgm:pt modelId="{B7CB1D27-AE31-4143-A686-0B4F49DA2CA9}" type="sibTrans" cxnId="{76F573BE-00DE-4D95-99C7-33A75FE86FA8}">
      <dgm:prSet/>
      <dgm:spPr/>
      <dgm:t>
        <a:bodyPr/>
        <a:lstStyle/>
        <a:p>
          <a:endParaRPr lang="en-US"/>
        </a:p>
      </dgm:t>
    </dgm:pt>
    <dgm:pt modelId="{9A4761FE-2546-4E08-A09B-428E89C1D349}">
      <dgm:prSet/>
      <dgm:spPr/>
      <dgm:t>
        <a:bodyPr/>
        <a:lstStyle/>
        <a:p>
          <a:r>
            <a:rPr lang="en-US"/>
            <a:t>FEA endorsed 31 candidates in the General Election</a:t>
          </a:r>
          <a:endParaRPr lang="en-US" dirty="0"/>
        </a:p>
      </dgm:t>
    </dgm:pt>
    <dgm:pt modelId="{40E13BBB-17DB-4B5D-BA1C-5FA7CC3D2394}" type="parTrans" cxnId="{3ED48A03-8E8C-4E68-9D35-1CA5C0B0BBC9}">
      <dgm:prSet/>
      <dgm:spPr/>
      <dgm:t>
        <a:bodyPr/>
        <a:lstStyle/>
        <a:p>
          <a:endParaRPr lang="en-US"/>
        </a:p>
      </dgm:t>
    </dgm:pt>
    <dgm:pt modelId="{2D9946FA-966A-4A60-A9BA-91E41FC1E90C}" type="sibTrans" cxnId="{3ED48A03-8E8C-4E68-9D35-1CA5C0B0BBC9}">
      <dgm:prSet/>
      <dgm:spPr/>
      <dgm:t>
        <a:bodyPr/>
        <a:lstStyle/>
        <a:p>
          <a:endParaRPr lang="en-US"/>
        </a:p>
      </dgm:t>
    </dgm:pt>
    <dgm:pt modelId="{A7E5C503-3027-4279-BC83-E5F54F74C2A5}">
      <dgm:prSet/>
      <dgm:spPr/>
      <dgm:t>
        <a:bodyPr/>
        <a:lstStyle/>
        <a:p>
          <a:r>
            <a:rPr lang="en-US"/>
            <a:t>11 FEA candidates won</a:t>
          </a:r>
          <a:endParaRPr lang="en-US" dirty="0"/>
        </a:p>
      </dgm:t>
    </dgm:pt>
    <dgm:pt modelId="{82F350CF-BB7B-4D3D-82D2-333DBD0BDED3}" type="parTrans" cxnId="{FD3F1E77-A75C-440E-BFC7-7D6201593E8E}">
      <dgm:prSet/>
      <dgm:spPr/>
      <dgm:t>
        <a:bodyPr/>
        <a:lstStyle/>
        <a:p>
          <a:endParaRPr lang="en-US"/>
        </a:p>
      </dgm:t>
    </dgm:pt>
    <dgm:pt modelId="{49EB9358-05B6-44E4-8060-3DAE9ADA3728}" type="sibTrans" cxnId="{FD3F1E77-A75C-440E-BFC7-7D6201593E8E}">
      <dgm:prSet/>
      <dgm:spPr/>
      <dgm:t>
        <a:bodyPr/>
        <a:lstStyle/>
        <a:p>
          <a:endParaRPr lang="en-US"/>
        </a:p>
      </dgm:t>
    </dgm:pt>
    <dgm:pt modelId="{B32AA534-45EE-4955-A040-53132E5027E8}">
      <dgm:prSet/>
      <dgm:spPr/>
      <dgm:t>
        <a:bodyPr/>
        <a:lstStyle/>
        <a:p>
          <a:r>
            <a:rPr lang="en-US"/>
            <a:t>20 FEA endorsed candidates lost their races </a:t>
          </a:r>
          <a:endParaRPr lang="en-US" dirty="0"/>
        </a:p>
      </dgm:t>
    </dgm:pt>
    <dgm:pt modelId="{E9FEEFB3-E481-4E8B-8AF4-E7CFDC887A9E}" type="parTrans" cxnId="{42247B4D-2EFB-4450-BE12-5FFDD2C41415}">
      <dgm:prSet/>
      <dgm:spPr/>
      <dgm:t>
        <a:bodyPr/>
        <a:lstStyle/>
        <a:p>
          <a:endParaRPr lang="en-US"/>
        </a:p>
      </dgm:t>
    </dgm:pt>
    <dgm:pt modelId="{D2D4EEE2-440D-4C83-B76F-F24FB7B8F437}" type="sibTrans" cxnId="{42247B4D-2EFB-4450-BE12-5FFDD2C41415}">
      <dgm:prSet/>
      <dgm:spPr/>
      <dgm:t>
        <a:bodyPr/>
        <a:lstStyle/>
        <a:p>
          <a:endParaRPr lang="en-US"/>
        </a:p>
      </dgm:t>
    </dgm:pt>
    <dgm:pt modelId="{973915CB-96D2-49FB-B631-A3329C7089D3}">
      <dgm:prSet/>
      <dgm:spPr/>
      <dgm:t>
        <a:bodyPr/>
        <a:lstStyle/>
        <a:p>
          <a:r>
            <a:rPr lang="en-US" dirty="0"/>
            <a:t>2 DeSantis endorsed candidates won</a:t>
          </a:r>
        </a:p>
      </dgm:t>
    </dgm:pt>
    <dgm:pt modelId="{15256448-E78D-4029-88F0-559AE316C388}" type="parTrans" cxnId="{25746D28-0FA0-4650-BFBD-851079988198}">
      <dgm:prSet/>
      <dgm:spPr/>
      <dgm:t>
        <a:bodyPr/>
        <a:lstStyle/>
        <a:p>
          <a:endParaRPr lang="en-US"/>
        </a:p>
      </dgm:t>
    </dgm:pt>
    <dgm:pt modelId="{86A4826B-1EFC-493A-9209-C316552745A0}" type="sibTrans" cxnId="{25746D28-0FA0-4650-BFBD-851079988198}">
      <dgm:prSet/>
      <dgm:spPr/>
      <dgm:t>
        <a:bodyPr/>
        <a:lstStyle/>
        <a:p>
          <a:endParaRPr lang="en-US"/>
        </a:p>
      </dgm:t>
    </dgm:pt>
    <dgm:pt modelId="{FE8795D0-CE64-4205-A8A4-D27D63DE06EE}" type="pres">
      <dgm:prSet presAssocID="{A3891645-0974-48D2-88F5-4C165DCA34BA}" presName="Name0" presStyleCnt="0">
        <dgm:presLayoutVars>
          <dgm:dir/>
          <dgm:animLvl val="lvl"/>
          <dgm:resizeHandles val="exact"/>
        </dgm:presLayoutVars>
      </dgm:prSet>
      <dgm:spPr/>
    </dgm:pt>
    <dgm:pt modelId="{7C93ADF4-3C90-41DE-9AB5-015E75E8E192}" type="pres">
      <dgm:prSet presAssocID="{DFC0B5CB-57D7-4863-AA7D-43522291FA2A}" presName="composite" presStyleCnt="0"/>
      <dgm:spPr/>
    </dgm:pt>
    <dgm:pt modelId="{7D11A900-ED63-4574-A758-3EC36E0B3EB1}" type="pres">
      <dgm:prSet presAssocID="{DFC0B5CB-57D7-4863-AA7D-43522291FA2A}" presName="parTx" presStyleLbl="alignNode1" presStyleIdx="0" presStyleCnt="2">
        <dgm:presLayoutVars>
          <dgm:chMax val="0"/>
          <dgm:chPref val="0"/>
          <dgm:bulletEnabled val="1"/>
        </dgm:presLayoutVars>
      </dgm:prSet>
      <dgm:spPr/>
    </dgm:pt>
    <dgm:pt modelId="{23773D48-085C-4264-80B8-7AEB7756B46F}" type="pres">
      <dgm:prSet presAssocID="{DFC0B5CB-57D7-4863-AA7D-43522291FA2A}" presName="desTx" presStyleLbl="alignAccFollowNode1" presStyleIdx="0" presStyleCnt="2">
        <dgm:presLayoutVars>
          <dgm:bulletEnabled val="1"/>
        </dgm:presLayoutVars>
      </dgm:prSet>
      <dgm:spPr/>
    </dgm:pt>
    <dgm:pt modelId="{59F1E56D-8ECF-46D8-AE1D-8C9ACC2D2145}" type="pres">
      <dgm:prSet presAssocID="{B056088E-83CA-4411-A8C0-38DC125D64CD}" presName="space" presStyleCnt="0"/>
      <dgm:spPr/>
    </dgm:pt>
    <dgm:pt modelId="{9EC8507F-F0D5-4E15-9105-1D2EA8B4831D}" type="pres">
      <dgm:prSet presAssocID="{69BCC5EA-630F-42A3-9CBB-2179263CA9BA}" presName="composite" presStyleCnt="0"/>
      <dgm:spPr/>
    </dgm:pt>
    <dgm:pt modelId="{6ABA5413-7280-42A8-8379-93086EA2C48D}" type="pres">
      <dgm:prSet presAssocID="{69BCC5EA-630F-42A3-9CBB-2179263CA9BA}" presName="parTx" presStyleLbl="alignNode1" presStyleIdx="1" presStyleCnt="2">
        <dgm:presLayoutVars>
          <dgm:chMax val="0"/>
          <dgm:chPref val="0"/>
          <dgm:bulletEnabled val="1"/>
        </dgm:presLayoutVars>
      </dgm:prSet>
      <dgm:spPr/>
    </dgm:pt>
    <dgm:pt modelId="{FE124955-64A3-44F3-AB82-B0F2A0AE5C37}" type="pres">
      <dgm:prSet presAssocID="{69BCC5EA-630F-42A3-9CBB-2179263CA9BA}" presName="desTx" presStyleLbl="alignAccFollowNode1" presStyleIdx="1" presStyleCnt="2">
        <dgm:presLayoutVars>
          <dgm:bulletEnabled val="1"/>
        </dgm:presLayoutVars>
      </dgm:prSet>
      <dgm:spPr/>
    </dgm:pt>
  </dgm:ptLst>
  <dgm:cxnLst>
    <dgm:cxn modelId="{3ED48A03-8E8C-4E68-9D35-1CA5C0B0BBC9}" srcId="{69BCC5EA-630F-42A3-9CBB-2179263CA9BA}" destId="{9A4761FE-2546-4E08-A09B-428E89C1D349}" srcOrd="0" destOrd="0" parTransId="{40E13BBB-17DB-4B5D-BA1C-5FA7CC3D2394}" sibTransId="{2D9946FA-966A-4A60-A9BA-91E41FC1E90C}"/>
    <dgm:cxn modelId="{3F00A006-17DA-4FF8-8E17-326922B8C9F8}" type="presOf" srcId="{710A7C0F-4A23-40FA-9ED3-2CB499A64E93}" destId="{23773D48-085C-4264-80B8-7AEB7756B46F}" srcOrd="0" destOrd="1" presId="urn:microsoft.com/office/officeart/2005/8/layout/hList1"/>
    <dgm:cxn modelId="{C743830A-51F3-4EB4-AEED-9005C74BC0BA}" type="presOf" srcId="{DFC0B5CB-57D7-4863-AA7D-43522291FA2A}" destId="{7D11A900-ED63-4574-A758-3EC36E0B3EB1}" srcOrd="0" destOrd="0" presId="urn:microsoft.com/office/officeart/2005/8/layout/hList1"/>
    <dgm:cxn modelId="{FCE8890E-6743-4E39-A242-A9E32E327128}" srcId="{DFC0B5CB-57D7-4863-AA7D-43522291FA2A}" destId="{710A7C0F-4A23-40FA-9ED3-2CB499A64E93}" srcOrd="1" destOrd="0" parTransId="{6A416662-B131-4AC7-9833-D7E949E05727}" sibTransId="{A01353DE-5053-4410-AB8F-04132910A650}"/>
    <dgm:cxn modelId="{B9DBCC1B-ECAF-4E6E-967B-AC91DCCE430E}" type="presOf" srcId="{93B49617-5140-47F2-A73D-9AE44D34D6D1}" destId="{23773D48-085C-4264-80B8-7AEB7756B46F}" srcOrd="0" destOrd="2" presId="urn:microsoft.com/office/officeart/2005/8/layout/hList1"/>
    <dgm:cxn modelId="{25746D28-0FA0-4650-BFBD-851079988198}" srcId="{69BCC5EA-630F-42A3-9CBB-2179263CA9BA}" destId="{973915CB-96D2-49FB-B631-A3329C7089D3}" srcOrd="3" destOrd="0" parTransId="{15256448-E78D-4029-88F0-559AE316C388}" sibTransId="{86A4826B-1EFC-493A-9209-C316552745A0}"/>
    <dgm:cxn modelId="{DBCC083E-9D84-4878-AA98-98FE3AEC9C3D}" type="presOf" srcId="{973915CB-96D2-49FB-B631-A3329C7089D3}" destId="{FE124955-64A3-44F3-AB82-B0F2A0AE5C37}" srcOrd="0" destOrd="3" presId="urn:microsoft.com/office/officeart/2005/8/layout/hList1"/>
    <dgm:cxn modelId="{DB61F55E-63CC-4AFC-80F8-C3D25E68059A}" srcId="{DFC0B5CB-57D7-4863-AA7D-43522291FA2A}" destId="{93B49617-5140-47F2-A73D-9AE44D34D6D1}" srcOrd="2" destOrd="0" parTransId="{CF7441D5-57B2-4952-8172-FD3CC4AB01FC}" sibTransId="{74FDE6B6-046F-465C-801C-EA5E73F8703D}"/>
    <dgm:cxn modelId="{0D304743-1F69-43E3-B747-3410148F5A95}" type="presOf" srcId="{BF7CF156-275C-496E-BB9F-9510F365D1C0}" destId="{23773D48-085C-4264-80B8-7AEB7756B46F}" srcOrd="0" destOrd="5" presId="urn:microsoft.com/office/officeart/2005/8/layout/hList1"/>
    <dgm:cxn modelId="{AE3DEA44-277C-4B8B-A2E5-21F70EA06DD7}" type="presOf" srcId="{6E92FD38-4EA9-4EDD-A2D6-81C70C83C139}" destId="{23773D48-085C-4264-80B8-7AEB7756B46F}" srcOrd="0" destOrd="0" presId="urn:microsoft.com/office/officeart/2005/8/layout/hList1"/>
    <dgm:cxn modelId="{E8737546-6164-4A45-A27E-C170D2EA851C}" type="presOf" srcId="{7FDA5FC9-3441-4CDB-95AC-7C5C3BE535BF}" destId="{23773D48-085C-4264-80B8-7AEB7756B46F}" srcOrd="0" destOrd="3" presId="urn:microsoft.com/office/officeart/2005/8/layout/hList1"/>
    <dgm:cxn modelId="{F01A596C-717C-4360-B9E4-D008928E913B}" srcId="{DFC0B5CB-57D7-4863-AA7D-43522291FA2A}" destId="{6E92FD38-4EA9-4EDD-A2D6-81C70C83C139}" srcOrd="0" destOrd="0" parTransId="{31134F97-7855-42C0-B41E-91D2A7CFD7F9}" sibTransId="{39DE40D6-205C-42C5-BEE1-8A2F34728CDB}"/>
    <dgm:cxn modelId="{42247B4D-2EFB-4450-BE12-5FFDD2C41415}" srcId="{69BCC5EA-630F-42A3-9CBB-2179263CA9BA}" destId="{B32AA534-45EE-4955-A040-53132E5027E8}" srcOrd="2" destOrd="0" parTransId="{E9FEEFB3-E481-4E8B-8AF4-E7CFDC887A9E}" sibTransId="{D2D4EEE2-440D-4C83-B76F-F24FB7B8F437}"/>
    <dgm:cxn modelId="{FD3F1E77-A75C-440E-BFC7-7D6201593E8E}" srcId="{69BCC5EA-630F-42A3-9CBB-2179263CA9BA}" destId="{A7E5C503-3027-4279-BC83-E5F54F74C2A5}" srcOrd="1" destOrd="0" parTransId="{82F350CF-BB7B-4D3D-82D2-333DBD0BDED3}" sibTransId="{49EB9358-05B6-44E4-8060-3DAE9ADA3728}"/>
    <dgm:cxn modelId="{D0D48A78-DF84-4385-999A-455C6BC95E99}" type="presOf" srcId="{9A4761FE-2546-4E08-A09B-428E89C1D349}" destId="{FE124955-64A3-44F3-AB82-B0F2A0AE5C37}" srcOrd="0" destOrd="0" presId="urn:microsoft.com/office/officeart/2005/8/layout/hList1"/>
    <dgm:cxn modelId="{23637684-408D-4F44-9C22-9B85447867CE}" srcId="{DFC0B5CB-57D7-4863-AA7D-43522291FA2A}" destId="{BF7CF156-275C-496E-BB9F-9510F365D1C0}" srcOrd="5" destOrd="0" parTransId="{2587CE9C-E626-4C03-9AE0-34F9E2378FFB}" sibTransId="{996F16A1-075B-40B8-A333-767A7C27F843}"/>
    <dgm:cxn modelId="{94CE029B-DA20-4A99-939C-CCA61F7DD831}" type="presOf" srcId="{A7E5C503-3027-4279-BC83-E5F54F74C2A5}" destId="{FE124955-64A3-44F3-AB82-B0F2A0AE5C37}" srcOrd="0" destOrd="1" presId="urn:microsoft.com/office/officeart/2005/8/layout/hList1"/>
    <dgm:cxn modelId="{F17F189E-1724-40BC-84CB-765D8040F64C}" type="presOf" srcId="{334040F5-D10D-44F6-AB69-3A3AAF9365ED}" destId="{23773D48-085C-4264-80B8-7AEB7756B46F}" srcOrd="0" destOrd="4" presId="urn:microsoft.com/office/officeart/2005/8/layout/hList1"/>
    <dgm:cxn modelId="{5DE98BA0-4338-4244-AA35-78993CAEC8E2}" srcId="{DFC0B5CB-57D7-4863-AA7D-43522291FA2A}" destId="{334040F5-D10D-44F6-AB69-3A3AAF9365ED}" srcOrd="4" destOrd="0" parTransId="{7C8902D1-ED3E-4DC0-83AF-739D70835E4D}" sibTransId="{A4202CAF-2733-4DFB-B8F0-395DFACD0411}"/>
    <dgm:cxn modelId="{FA57D3A5-A220-4AAF-9915-20120898F225}" srcId="{A3891645-0974-48D2-88F5-4C165DCA34BA}" destId="{DFC0B5CB-57D7-4863-AA7D-43522291FA2A}" srcOrd="0" destOrd="0" parTransId="{202D2BD6-EB22-4B28-929A-65C7D6A7D734}" sibTransId="{B056088E-83CA-4411-A8C0-38DC125D64CD}"/>
    <dgm:cxn modelId="{A15ED4AC-68B7-4DCD-9B63-71B2C1FE6093}" type="presOf" srcId="{A3891645-0974-48D2-88F5-4C165DCA34BA}" destId="{FE8795D0-CE64-4205-A8A4-D27D63DE06EE}" srcOrd="0" destOrd="0" presId="urn:microsoft.com/office/officeart/2005/8/layout/hList1"/>
    <dgm:cxn modelId="{76F573BE-00DE-4D95-99C7-33A75FE86FA8}" srcId="{A3891645-0974-48D2-88F5-4C165DCA34BA}" destId="{69BCC5EA-630F-42A3-9CBB-2179263CA9BA}" srcOrd="1" destOrd="0" parTransId="{ED23C460-8898-4B6F-A741-41EA9FE7DD10}" sibTransId="{B7CB1D27-AE31-4143-A686-0B4F49DA2CA9}"/>
    <dgm:cxn modelId="{4C3D94DC-D63A-4656-8AA5-B53AF35A448F}" srcId="{DFC0B5CB-57D7-4863-AA7D-43522291FA2A}" destId="{7FDA5FC9-3441-4CDB-95AC-7C5C3BE535BF}" srcOrd="3" destOrd="0" parTransId="{1E1767FB-8920-4E3D-8E3C-B4004B17359C}" sibTransId="{7503B213-0FDA-4A55-A29F-913D400B4080}"/>
    <dgm:cxn modelId="{EDBC43E6-7394-45B6-9292-F00E0A030D18}" type="presOf" srcId="{69BCC5EA-630F-42A3-9CBB-2179263CA9BA}" destId="{6ABA5413-7280-42A8-8379-93086EA2C48D}" srcOrd="0" destOrd="0" presId="urn:microsoft.com/office/officeart/2005/8/layout/hList1"/>
    <dgm:cxn modelId="{431E4BFB-C66F-4C57-8949-139D68DD64E9}" type="presOf" srcId="{B32AA534-45EE-4955-A040-53132E5027E8}" destId="{FE124955-64A3-44F3-AB82-B0F2A0AE5C37}" srcOrd="0" destOrd="2" presId="urn:microsoft.com/office/officeart/2005/8/layout/hList1"/>
    <dgm:cxn modelId="{418CC7C6-E159-4473-9508-D8B0B275A2AF}" type="presParOf" srcId="{FE8795D0-CE64-4205-A8A4-D27D63DE06EE}" destId="{7C93ADF4-3C90-41DE-9AB5-015E75E8E192}" srcOrd="0" destOrd="0" presId="urn:microsoft.com/office/officeart/2005/8/layout/hList1"/>
    <dgm:cxn modelId="{A9059D39-09FB-47BF-9919-50A6E20D8357}" type="presParOf" srcId="{7C93ADF4-3C90-41DE-9AB5-015E75E8E192}" destId="{7D11A900-ED63-4574-A758-3EC36E0B3EB1}" srcOrd="0" destOrd="0" presId="urn:microsoft.com/office/officeart/2005/8/layout/hList1"/>
    <dgm:cxn modelId="{9751DE7D-9D25-467F-8078-0C742EC77C48}" type="presParOf" srcId="{7C93ADF4-3C90-41DE-9AB5-015E75E8E192}" destId="{23773D48-085C-4264-80B8-7AEB7756B46F}" srcOrd="1" destOrd="0" presId="urn:microsoft.com/office/officeart/2005/8/layout/hList1"/>
    <dgm:cxn modelId="{63896AE2-B9ED-441D-BF05-A75D8D6B69C0}" type="presParOf" srcId="{FE8795D0-CE64-4205-A8A4-D27D63DE06EE}" destId="{59F1E56D-8ECF-46D8-AE1D-8C9ACC2D2145}" srcOrd="1" destOrd="0" presId="urn:microsoft.com/office/officeart/2005/8/layout/hList1"/>
    <dgm:cxn modelId="{5110943F-00F2-48E7-BAF4-604A5E028FC5}" type="presParOf" srcId="{FE8795D0-CE64-4205-A8A4-D27D63DE06EE}" destId="{9EC8507F-F0D5-4E15-9105-1D2EA8B4831D}" srcOrd="2" destOrd="0" presId="urn:microsoft.com/office/officeart/2005/8/layout/hList1"/>
    <dgm:cxn modelId="{777B72BC-424F-4051-9205-49E31F7C5927}" type="presParOf" srcId="{9EC8507F-F0D5-4E15-9105-1D2EA8B4831D}" destId="{6ABA5413-7280-42A8-8379-93086EA2C48D}" srcOrd="0" destOrd="0" presId="urn:microsoft.com/office/officeart/2005/8/layout/hList1"/>
    <dgm:cxn modelId="{2275A47E-8B76-4BB4-A081-345CAC1D9A1E}" type="presParOf" srcId="{9EC8507F-F0D5-4E15-9105-1D2EA8B4831D}" destId="{FE124955-64A3-44F3-AB82-B0F2A0AE5C3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74CABC-615F-42F9-8E54-53E33D5DC4E3}" type="doc">
      <dgm:prSet loTypeId="urn:microsoft.com/office/officeart/2017/3/layout/HorizontalLabelsTimeline" loCatId="process" qsTypeId="urn:microsoft.com/office/officeart/2005/8/quickstyle/simple1" qsCatId="simple" csTypeId="urn:microsoft.com/office/officeart/2005/8/colors/colorful2" csCatId="colorful" phldr="1"/>
      <dgm:spPr/>
      <dgm:t>
        <a:bodyPr/>
        <a:lstStyle/>
        <a:p>
          <a:endParaRPr lang="en-US"/>
        </a:p>
      </dgm:t>
    </dgm:pt>
    <dgm:pt modelId="{DF9C0DCA-F313-4287-8609-4A65B4AB9CF3}">
      <dgm:prSet/>
      <dgm:spPr/>
      <dgm:t>
        <a:bodyPr/>
        <a:lstStyle/>
        <a:p>
          <a:pPr>
            <a:defRPr b="1"/>
          </a:pPr>
          <a:r>
            <a:rPr lang="en-US"/>
            <a:t>2024</a:t>
          </a:r>
        </a:p>
      </dgm:t>
    </dgm:pt>
    <dgm:pt modelId="{62957BEE-464F-45C5-82F6-97C97E6FF465}" type="parTrans" cxnId="{A1B19950-45CB-49E9-AA43-8C662C733BD8}">
      <dgm:prSet/>
      <dgm:spPr/>
      <dgm:t>
        <a:bodyPr/>
        <a:lstStyle/>
        <a:p>
          <a:endParaRPr lang="en-US"/>
        </a:p>
      </dgm:t>
    </dgm:pt>
    <dgm:pt modelId="{0DB3F8BE-88CF-46B4-8B01-654549501133}" type="sibTrans" cxnId="{A1B19950-45CB-49E9-AA43-8C662C733BD8}">
      <dgm:prSet/>
      <dgm:spPr/>
      <dgm:t>
        <a:bodyPr/>
        <a:lstStyle/>
        <a:p>
          <a:endParaRPr lang="en-US"/>
        </a:p>
      </dgm:t>
    </dgm:pt>
    <dgm:pt modelId="{A7F810FE-5718-44E6-A9AC-F1F86812D558}">
      <dgm:prSet/>
      <dgm:spPr/>
      <dgm:t>
        <a:bodyPr/>
        <a:lstStyle/>
        <a:p>
          <a:r>
            <a:rPr lang="en-US" dirty="0"/>
            <a:t>* Endorsed 55 school board and 5 Superintendent candidates</a:t>
          </a:r>
        </a:p>
      </dgm:t>
    </dgm:pt>
    <dgm:pt modelId="{F5F3E7C9-F540-460C-B800-8F1A16342F23}" type="parTrans" cxnId="{6CF664ED-1B6B-4634-BC1C-46CE41CAFD89}">
      <dgm:prSet/>
      <dgm:spPr/>
      <dgm:t>
        <a:bodyPr/>
        <a:lstStyle/>
        <a:p>
          <a:endParaRPr lang="en-US"/>
        </a:p>
      </dgm:t>
    </dgm:pt>
    <dgm:pt modelId="{21D5C442-97BA-499A-A21A-AE079605F560}" type="sibTrans" cxnId="{6CF664ED-1B6B-4634-BC1C-46CE41CAFD89}">
      <dgm:prSet/>
      <dgm:spPr/>
      <dgm:t>
        <a:bodyPr/>
        <a:lstStyle/>
        <a:p>
          <a:endParaRPr lang="en-US"/>
        </a:p>
      </dgm:t>
    </dgm:pt>
    <dgm:pt modelId="{AACE25EA-5093-47B3-B68B-2F2F0AFFBBC5}">
      <dgm:prSet/>
      <dgm:spPr/>
      <dgm:t>
        <a:bodyPr/>
        <a:lstStyle/>
        <a:p>
          <a:r>
            <a:rPr lang="en-US" dirty="0"/>
            <a:t>* Won 36 school board and 4 Superintendent seats</a:t>
          </a:r>
        </a:p>
      </dgm:t>
    </dgm:pt>
    <dgm:pt modelId="{1352020C-69AE-4418-A9AA-E90A791100AD}" type="parTrans" cxnId="{BF782189-8C5D-4607-A391-903C187C1CAF}">
      <dgm:prSet/>
      <dgm:spPr/>
      <dgm:t>
        <a:bodyPr/>
        <a:lstStyle/>
        <a:p>
          <a:endParaRPr lang="en-US"/>
        </a:p>
      </dgm:t>
    </dgm:pt>
    <dgm:pt modelId="{11BC753C-AFBC-4A38-B0E9-706F2724E12E}" type="sibTrans" cxnId="{BF782189-8C5D-4607-A391-903C187C1CAF}">
      <dgm:prSet/>
      <dgm:spPr/>
      <dgm:t>
        <a:bodyPr/>
        <a:lstStyle/>
        <a:p>
          <a:endParaRPr lang="en-US"/>
        </a:p>
      </dgm:t>
    </dgm:pt>
    <dgm:pt modelId="{AE90B803-145E-4009-979C-8DDA51D83B48}">
      <dgm:prSet/>
      <dgm:spPr/>
      <dgm:t>
        <a:bodyPr/>
        <a:lstStyle/>
        <a:p>
          <a:pPr>
            <a:defRPr b="1"/>
          </a:pPr>
          <a:r>
            <a:rPr lang="en-US"/>
            <a:t>2026</a:t>
          </a:r>
        </a:p>
      </dgm:t>
    </dgm:pt>
    <dgm:pt modelId="{4EF14F7F-491E-4C77-984C-50851683A04B}" type="parTrans" cxnId="{82475D51-7BFA-4BCD-9466-A9EC022D6443}">
      <dgm:prSet/>
      <dgm:spPr/>
      <dgm:t>
        <a:bodyPr/>
        <a:lstStyle/>
        <a:p>
          <a:endParaRPr lang="en-US"/>
        </a:p>
      </dgm:t>
    </dgm:pt>
    <dgm:pt modelId="{247E3BA8-F0B2-4DA9-9BD6-1380C57F1D47}" type="sibTrans" cxnId="{82475D51-7BFA-4BCD-9466-A9EC022D6443}">
      <dgm:prSet/>
      <dgm:spPr/>
      <dgm:t>
        <a:bodyPr/>
        <a:lstStyle/>
        <a:p>
          <a:endParaRPr lang="en-US"/>
        </a:p>
      </dgm:t>
    </dgm:pt>
    <dgm:pt modelId="{CAB2816C-2BBB-441D-9E8F-1D057B25DE20}">
      <dgm:prSet/>
      <dgm:spPr/>
      <dgm:t>
        <a:bodyPr/>
        <a:lstStyle/>
        <a:p>
          <a:r>
            <a:rPr lang="en-US" dirty="0"/>
            <a:t>*Over 150 seats up in August and November</a:t>
          </a:r>
        </a:p>
      </dgm:t>
    </dgm:pt>
    <dgm:pt modelId="{5C0AC4A0-2AAE-463E-A3E6-1384B0D5DC15}" type="parTrans" cxnId="{6417D141-C9B3-452A-BF1E-404AFB970B05}">
      <dgm:prSet/>
      <dgm:spPr/>
      <dgm:t>
        <a:bodyPr/>
        <a:lstStyle/>
        <a:p>
          <a:endParaRPr lang="en-US"/>
        </a:p>
      </dgm:t>
    </dgm:pt>
    <dgm:pt modelId="{C36A941D-DFF4-4026-A170-C9DA3B361C18}" type="sibTrans" cxnId="{6417D141-C9B3-452A-BF1E-404AFB970B05}">
      <dgm:prSet/>
      <dgm:spPr/>
      <dgm:t>
        <a:bodyPr/>
        <a:lstStyle/>
        <a:p>
          <a:endParaRPr lang="en-US"/>
        </a:p>
      </dgm:t>
    </dgm:pt>
    <dgm:pt modelId="{3F5C60B7-D51C-4D4B-8405-786AF8004DB4}" type="pres">
      <dgm:prSet presAssocID="{CB74CABC-615F-42F9-8E54-53E33D5DC4E3}" presName="root" presStyleCnt="0">
        <dgm:presLayoutVars>
          <dgm:chMax/>
          <dgm:chPref/>
          <dgm:animLvl val="lvl"/>
        </dgm:presLayoutVars>
      </dgm:prSet>
      <dgm:spPr/>
    </dgm:pt>
    <dgm:pt modelId="{E782CF16-A533-4B03-9CC3-6AD2D3F5A728}" type="pres">
      <dgm:prSet presAssocID="{CB74CABC-615F-42F9-8E54-53E33D5DC4E3}" presName="divider" presStyleLbl="fgAcc1" presStyleIdx="0" presStyleCnt="1"/>
      <dgm:spPr/>
    </dgm:pt>
    <dgm:pt modelId="{B3957D01-8DAE-472D-A807-43820DF76464}" type="pres">
      <dgm:prSet presAssocID="{CB74CABC-615F-42F9-8E54-53E33D5DC4E3}" presName="nodes" presStyleCnt="0">
        <dgm:presLayoutVars>
          <dgm:chMax/>
          <dgm:chPref/>
          <dgm:animLvl val="lvl"/>
        </dgm:presLayoutVars>
      </dgm:prSet>
      <dgm:spPr/>
    </dgm:pt>
    <dgm:pt modelId="{4BFF6990-05E5-4DE3-B2AA-88C90796A6BF}" type="pres">
      <dgm:prSet presAssocID="{DF9C0DCA-F313-4287-8609-4A65B4AB9CF3}" presName="composite" presStyleCnt="0"/>
      <dgm:spPr/>
    </dgm:pt>
    <dgm:pt modelId="{4E08C1B2-0514-4F7B-A2C4-31D9F597996C}" type="pres">
      <dgm:prSet presAssocID="{DF9C0DCA-F313-4287-8609-4A65B4AB9CF3}" presName="L1TextContainer" presStyleLbl="alignNode1" presStyleIdx="0" presStyleCnt="2">
        <dgm:presLayoutVars>
          <dgm:chMax val="1"/>
          <dgm:chPref val="1"/>
          <dgm:bulletEnabled val="1"/>
        </dgm:presLayoutVars>
      </dgm:prSet>
      <dgm:spPr/>
    </dgm:pt>
    <dgm:pt modelId="{DF197148-294E-4053-A33B-9E58F22E4397}" type="pres">
      <dgm:prSet presAssocID="{DF9C0DCA-F313-4287-8609-4A65B4AB9CF3}" presName="L2TextContainerWrapper" presStyleCnt="0">
        <dgm:presLayoutVars>
          <dgm:bulletEnabled val="1"/>
        </dgm:presLayoutVars>
      </dgm:prSet>
      <dgm:spPr/>
    </dgm:pt>
    <dgm:pt modelId="{076689A4-E527-4020-9CEF-F11912383750}" type="pres">
      <dgm:prSet presAssocID="{DF9C0DCA-F313-4287-8609-4A65B4AB9CF3}" presName="L2TextContainer" presStyleLbl="bgAccFollowNode1" presStyleIdx="0" presStyleCnt="2"/>
      <dgm:spPr/>
    </dgm:pt>
    <dgm:pt modelId="{3B93D637-5855-413F-AAD1-929625F8F1E9}" type="pres">
      <dgm:prSet presAssocID="{DF9C0DCA-F313-4287-8609-4A65B4AB9CF3}" presName="FlexibleEmptyPlaceHolder" presStyleCnt="0"/>
      <dgm:spPr/>
    </dgm:pt>
    <dgm:pt modelId="{F3E2C383-1028-4647-9CEC-61F1FE32A6EE}" type="pres">
      <dgm:prSet presAssocID="{DF9C0DCA-F313-4287-8609-4A65B4AB9CF3}" presName="ConnectLine" presStyleLbl="sibTrans1D1" presStyleIdx="0" presStyleCnt="2"/>
      <dgm:spPr/>
    </dgm:pt>
    <dgm:pt modelId="{B693F34D-9303-4DE9-A027-F0D5C3D0610C}" type="pres">
      <dgm:prSet presAssocID="{DF9C0DCA-F313-4287-8609-4A65B4AB9CF3}" presName="ConnectorPoint" presStyleLbl="node1" presStyleIdx="0" presStyleCnt="2"/>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DE1B87B-AA82-4CE4-8193-9747E57EABAB}" type="pres">
      <dgm:prSet presAssocID="{DF9C0DCA-F313-4287-8609-4A65B4AB9CF3}" presName="EmptyPlaceHolder" presStyleCnt="0"/>
      <dgm:spPr/>
    </dgm:pt>
    <dgm:pt modelId="{4AB14E41-8393-4D3D-BA06-53103FABD1FF}" type="pres">
      <dgm:prSet presAssocID="{0DB3F8BE-88CF-46B4-8B01-654549501133}" presName="spaceBetweenRectangles" presStyleCnt="0"/>
      <dgm:spPr/>
    </dgm:pt>
    <dgm:pt modelId="{9B2DC772-C394-4D7A-AA0C-79408F5A3162}" type="pres">
      <dgm:prSet presAssocID="{AE90B803-145E-4009-979C-8DDA51D83B48}" presName="composite" presStyleCnt="0"/>
      <dgm:spPr/>
    </dgm:pt>
    <dgm:pt modelId="{647E0B14-56DB-47DA-8222-B2752DADA700}" type="pres">
      <dgm:prSet presAssocID="{AE90B803-145E-4009-979C-8DDA51D83B48}" presName="L1TextContainer" presStyleLbl="alignNode1" presStyleIdx="1" presStyleCnt="2">
        <dgm:presLayoutVars>
          <dgm:chMax val="1"/>
          <dgm:chPref val="1"/>
          <dgm:bulletEnabled val="1"/>
        </dgm:presLayoutVars>
      </dgm:prSet>
      <dgm:spPr/>
    </dgm:pt>
    <dgm:pt modelId="{4FAD3A93-59F9-48BC-B088-B20DBCB5BFCB}" type="pres">
      <dgm:prSet presAssocID="{AE90B803-145E-4009-979C-8DDA51D83B48}" presName="L2TextContainerWrapper" presStyleCnt="0">
        <dgm:presLayoutVars>
          <dgm:bulletEnabled val="1"/>
        </dgm:presLayoutVars>
      </dgm:prSet>
      <dgm:spPr/>
    </dgm:pt>
    <dgm:pt modelId="{9679767B-90EC-4378-B0CC-EC1FB01F7C93}" type="pres">
      <dgm:prSet presAssocID="{AE90B803-145E-4009-979C-8DDA51D83B48}" presName="L2TextContainer" presStyleLbl="bgAccFollowNode1" presStyleIdx="1" presStyleCnt="2"/>
      <dgm:spPr/>
    </dgm:pt>
    <dgm:pt modelId="{64DAC9B7-05AF-462C-8468-544FD57F3008}" type="pres">
      <dgm:prSet presAssocID="{AE90B803-145E-4009-979C-8DDA51D83B48}" presName="FlexibleEmptyPlaceHolder" presStyleCnt="0"/>
      <dgm:spPr/>
    </dgm:pt>
    <dgm:pt modelId="{DAD09A3C-3A23-4C18-A3C2-148B6D5214A5}" type="pres">
      <dgm:prSet presAssocID="{AE90B803-145E-4009-979C-8DDA51D83B48}" presName="ConnectLine" presStyleLbl="sibTrans1D1" presStyleIdx="1" presStyleCnt="2"/>
      <dgm:spPr/>
    </dgm:pt>
    <dgm:pt modelId="{2C10F9C7-AB56-4764-B9FA-D56A8D306146}" type="pres">
      <dgm:prSet presAssocID="{AE90B803-145E-4009-979C-8DDA51D83B48}" presName="ConnectorPoint" presStyleLbl="node1" presStyleIdx="1" presStyleCnt="2"/>
      <dgm:spPr>
        <a:solidFill>
          <a:schemeClr val="accent2">
            <a:hueOff val="6443614"/>
            <a:satOff val="-18493"/>
            <a:lumOff val="-29609"/>
            <a:alphaOff val="0"/>
          </a:schemeClr>
        </a:solidFill>
        <a:ln w="6350" cap="flat" cmpd="sng" algn="ctr">
          <a:solidFill>
            <a:schemeClr val="lt1">
              <a:hueOff val="0"/>
              <a:satOff val="0"/>
              <a:lumOff val="0"/>
              <a:alphaOff val="0"/>
            </a:schemeClr>
          </a:solidFill>
          <a:prstDash val="solid"/>
          <a:miter lim="800000"/>
        </a:ln>
        <a:effectLst/>
      </dgm:spPr>
    </dgm:pt>
    <dgm:pt modelId="{A8CF8DDF-30E9-49EA-9B09-936602E1F83B}" type="pres">
      <dgm:prSet presAssocID="{AE90B803-145E-4009-979C-8DDA51D83B48}" presName="EmptyPlaceHolder" presStyleCnt="0"/>
      <dgm:spPr/>
    </dgm:pt>
  </dgm:ptLst>
  <dgm:cxnLst>
    <dgm:cxn modelId="{C60D9A15-2406-450A-A2E2-FE4A05D5F9B0}" type="presOf" srcId="{CB74CABC-615F-42F9-8E54-53E33D5DC4E3}" destId="{3F5C60B7-D51C-4D4B-8405-786AF8004DB4}" srcOrd="0" destOrd="0" presId="urn:microsoft.com/office/officeart/2017/3/layout/HorizontalLabelsTimeline"/>
    <dgm:cxn modelId="{7ED5BA2A-D0D3-4C39-9056-42820A81E7B1}" type="presOf" srcId="{CAB2816C-2BBB-441D-9E8F-1D057B25DE20}" destId="{9679767B-90EC-4378-B0CC-EC1FB01F7C93}" srcOrd="0" destOrd="0" presId="urn:microsoft.com/office/officeart/2017/3/layout/HorizontalLabelsTimeline"/>
    <dgm:cxn modelId="{0BD8133E-69CF-4599-BF20-56A6F66D8B26}" type="presOf" srcId="{AE90B803-145E-4009-979C-8DDA51D83B48}" destId="{647E0B14-56DB-47DA-8222-B2752DADA700}" srcOrd="0" destOrd="0" presId="urn:microsoft.com/office/officeart/2017/3/layout/HorizontalLabelsTimeline"/>
    <dgm:cxn modelId="{6417D141-C9B3-452A-BF1E-404AFB970B05}" srcId="{AE90B803-145E-4009-979C-8DDA51D83B48}" destId="{CAB2816C-2BBB-441D-9E8F-1D057B25DE20}" srcOrd="0" destOrd="0" parTransId="{5C0AC4A0-2AAE-463E-A3E6-1384B0D5DC15}" sibTransId="{C36A941D-DFF4-4026-A170-C9DA3B361C18}"/>
    <dgm:cxn modelId="{A477B84C-49F7-47EC-99CF-64E519C26168}" type="presOf" srcId="{A7F810FE-5718-44E6-A9AC-F1F86812D558}" destId="{076689A4-E527-4020-9CEF-F11912383750}" srcOrd="0" destOrd="0" presId="urn:microsoft.com/office/officeart/2017/3/layout/HorizontalLabelsTimeline"/>
    <dgm:cxn modelId="{A1B19950-45CB-49E9-AA43-8C662C733BD8}" srcId="{CB74CABC-615F-42F9-8E54-53E33D5DC4E3}" destId="{DF9C0DCA-F313-4287-8609-4A65B4AB9CF3}" srcOrd="0" destOrd="0" parTransId="{62957BEE-464F-45C5-82F6-97C97E6FF465}" sibTransId="{0DB3F8BE-88CF-46B4-8B01-654549501133}"/>
    <dgm:cxn modelId="{82475D51-7BFA-4BCD-9466-A9EC022D6443}" srcId="{CB74CABC-615F-42F9-8E54-53E33D5DC4E3}" destId="{AE90B803-145E-4009-979C-8DDA51D83B48}" srcOrd="1" destOrd="0" parTransId="{4EF14F7F-491E-4C77-984C-50851683A04B}" sibTransId="{247E3BA8-F0B2-4DA9-9BD6-1380C57F1D47}"/>
    <dgm:cxn modelId="{BF782189-8C5D-4607-A391-903C187C1CAF}" srcId="{DF9C0DCA-F313-4287-8609-4A65B4AB9CF3}" destId="{AACE25EA-5093-47B3-B68B-2F2F0AFFBBC5}" srcOrd="1" destOrd="0" parTransId="{1352020C-69AE-4418-A9AA-E90A791100AD}" sibTransId="{11BC753C-AFBC-4A38-B0E9-706F2724E12E}"/>
    <dgm:cxn modelId="{3BED36BB-6893-4E5D-A869-4CE16139A683}" type="presOf" srcId="{AACE25EA-5093-47B3-B68B-2F2F0AFFBBC5}" destId="{076689A4-E527-4020-9CEF-F11912383750}" srcOrd="0" destOrd="1" presId="urn:microsoft.com/office/officeart/2017/3/layout/HorizontalLabelsTimeline"/>
    <dgm:cxn modelId="{609FF6D4-659E-4888-9FA7-AFFF2A4A6084}" type="presOf" srcId="{DF9C0DCA-F313-4287-8609-4A65B4AB9CF3}" destId="{4E08C1B2-0514-4F7B-A2C4-31D9F597996C}" srcOrd="0" destOrd="0" presId="urn:microsoft.com/office/officeart/2017/3/layout/HorizontalLabelsTimeline"/>
    <dgm:cxn modelId="{6CF664ED-1B6B-4634-BC1C-46CE41CAFD89}" srcId="{DF9C0DCA-F313-4287-8609-4A65B4AB9CF3}" destId="{A7F810FE-5718-44E6-A9AC-F1F86812D558}" srcOrd="0" destOrd="0" parTransId="{F5F3E7C9-F540-460C-B800-8F1A16342F23}" sibTransId="{21D5C442-97BA-499A-A21A-AE079605F560}"/>
    <dgm:cxn modelId="{CB6C4BBB-06A5-46DA-ABFB-7C664FD9ED7A}" type="presParOf" srcId="{3F5C60B7-D51C-4D4B-8405-786AF8004DB4}" destId="{E782CF16-A533-4B03-9CC3-6AD2D3F5A728}" srcOrd="0" destOrd="0" presId="urn:microsoft.com/office/officeart/2017/3/layout/HorizontalLabelsTimeline"/>
    <dgm:cxn modelId="{F33B32BB-4C06-4C44-B8B2-3C0E0356AFFD}" type="presParOf" srcId="{3F5C60B7-D51C-4D4B-8405-786AF8004DB4}" destId="{B3957D01-8DAE-472D-A807-43820DF76464}" srcOrd="1" destOrd="0" presId="urn:microsoft.com/office/officeart/2017/3/layout/HorizontalLabelsTimeline"/>
    <dgm:cxn modelId="{BED548ED-B3C0-4281-AEE7-5648847515EE}" type="presParOf" srcId="{B3957D01-8DAE-472D-A807-43820DF76464}" destId="{4BFF6990-05E5-4DE3-B2AA-88C90796A6BF}" srcOrd="0" destOrd="0" presId="urn:microsoft.com/office/officeart/2017/3/layout/HorizontalLabelsTimeline"/>
    <dgm:cxn modelId="{4AC9666A-7BEE-4C20-9317-3E9867E849CD}" type="presParOf" srcId="{4BFF6990-05E5-4DE3-B2AA-88C90796A6BF}" destId="{4E08C1B2-0514-4F7B-A2C4-31D9F597996C}" srcOrd="0" destOrd="0" presId="urn:microsoft.com/office/officeart/2017/3/layout/HorizontalLabelsTimeline"/>
    <dgm:cxn modelId="{C19246A4-40D5-4412-A526-45A8559FD9F0}" type="presParOf" srcId="{4BFF6990-05E5-4DE3-B2AA-88C90796A6BF}" destId="{DF197148-294E-4053-A33B-9E58F22E4397}" srcOrd="1" destOrd="0" presId="urn:microsoft.com/office/officeart/2017/3/layout/HorizontalLabelsTimeline"/>
    <dgm:cxn modelId="{8ACDF889-E737-4EEE-8DC2-216A4806BB04}" type="presParOf" srcId="{DF197148-294E-4053-A33B-9E58F22E4397}" destId="{076689A4-E527-4020-9CEF-F11912383750}" srcOrd="0" destOrd="0" presId="urn:microsoft.com/office/officeart/2017/3/layout/HorizontalLabelsTimeline"/>
    <dgm:cxn modelId="{9BB4255F-5CB3-4441-821A-A1702FC260E6}" type="presParOf" srcId="{DF197148-294E-4053-A33B-9E58F22E4397}" destId="{3B93D637-5855-413F-AAD1-929625F8F1E9}" srcOrd="1" destOrd="0" presId="urn:microsoft.com/office/officeart/2017/3/layout/HorizontalLabelsTimeline"/>
    <dgm:cxn modelId="{8C024B1A-A3E0-4B03-9446-59698E4E7F02}" type="presParOf" srcId="{4BFF6990-05E5-4DE3-B2AA-88C90796A6BF}" destId="{F3E2C383-1028-4647-9CEC-61F1FE32A6EE}" srcOrd="2" destOrd="0" presId="urn:microsoft.com/office/officeart/2017/3/layout/HorizontalLabelsTimeline"/>
    <dgm:cxn modelId="{D24DB7D0-6B7E-48C6-9C95-845ADCB3428D}" type="presParOf" srcId="{4BFF6990-05E5-4DE3-B2AA-88C90796A6BF}" destId="{B693F34D-9303-4DE9-A027-F0D5C3D0610C}" srcOrd="3" destOrd="0" presId="urn:microsoft.com/office/officeart/2017/3/layout/HorizontalLabelsTimeline"/>
    <dgm:cxn modelId="{B6B4229D-6992-4259-A3B4-E8247714FB1B}" type="presParOf" srcId="{4BFF6990-05E5-4DE3-B2AA-88C90796A6BF}" destId="{1DE1B87B-AA82-4CE4-8193-9747E57EABAB}" srcOrd="4" destOrd="0" presId="urn:microsoft.com/office/officeart/2017/3/layout/HorizontalLabelsTimeline"/>
    <dgm:cxn modelId="{FA2573D1-72DD-42FC-80F4-5188EE7DFC42}" type="presParOf" srcId="{B3957D01-8DAE-472D-A807-43820DF76464}" destId="{4AB14E41-8393-4D3D-BA06-53103FABD1FF}" srcOrd="1" destOrd="0" presId="urn:microsoft.com/office/officeart/2017/3/layout/HorizontalLabelsTimeline"/>
    <dgm:cxn modelId="{23FDEB47-46EA-4D3E-8FDA-5CD238546D9B}" type="presParOf" srcId="{B3957D01-8DAE-472D-A807-43820DF76464}" destId="{9B2DC772-C394-4D7A-AA0C-79408F5A3162}" srcOrd="2" destOrd="0" presId="urn:microsoft.com/office/officeart/2017/3/layout/HorizontalLabelsTimeline"/>
    <dgm:cxn modelId="{EB0C2715-E181-4E7A-A8CB-2A8CAA2AAF3C}" type="presParOf" srcId="{9B2DC772-C394-4D7A-AA0C-79408F5A3162}" destId="{647E0B14-56DB-47DA-8222-B2752DADA700}" srcOrd="0" destOrd="0" presId="urn:microsoft.com/office/officeart/2017/3/layout/HorizontalLabelsTimeline"/>
    <dgm:cxn modelId="{C27F2716-9E3C-47C9-B1B7-0934D8B54823}" type="presParOf" srcId="{9B2DC772-C394-4D7A-AA0C-79408F5A3162}" destId="{4FAD3A93-59F9-48BC-B088-B20DBCB5BFCB}" srcOrd="1" destOrd="0" presId="urn:microsoft.com/office/officeart/2017/3/layout/HorizontalLabelsTimeline"/>
    <dgm:cxn modelId="{3D4E5663-62C5-42E2-AA25-1C495D3D5EBF}" type="presParOf" srcId="{4FAD3A93-59F9-48BC-B088-B20DBCB5BFCB}" destId="{9679767B-90EC-4378-B0CC-EC1FB01F7C93}" srcOrd="0" destOrd="0" presId="urn:microsoft.com/office/officeart/2017/3/layout/HorizontalLabelsTimeline"/>
    <dgm:cxn modelId="{E648F85E-429E-40E7-A653-72E92437F1A8}" type="presParOf" srcId="{4FAD3A93-59F9-48BC-B088-B20DBCB5BFCB}" destId="{64DAC9B7-05AF-462C-8468-544FD57F3008}" srcOrd="1" destOrd="0" presId="urn:microsoft.com/office/officeart/2017/3/layout/HorizontalLabelsTimeline"/>
    <dgm:cxn modelId="{53C6CE52-41C6-4010-BDD7-B67F0F067938}" type="presParOf" srcId="{9B2DC772-C394-4D7A-AA0C-79408F5A3162}" destId="{DAD09A3C-3A23-4C18-A3C2-148B6D5214A5}" srcOrd="2" destOrd="0" presId="urn:microsoft.com/office/officeart/2017/3/layout/HorizontalLabelsTimeline"/>
    <dgm:cxn modelId="{6C4CBA12-B782-4A58-8808-AD8C4A277746}" type="presParOf" srcId="{9B2DC772-C394-4D7A-AA0C-79408F5A3162}" destId="{2C10F9C7-AB56-4764-B9FA-D56A8D306146}" srcOrd="3" destOrd="0" presId="urn:microsoft.com/office/officeart/2017/3/layout/HorizontalLabelsTimeline"/>
    <dgm:cxn modelId="{4701F197-5510-46EA-8BE2-371366C78155}" type="presParOf" srcId="{9B2DC772-C394-4D7A-AA0C-79408F5A3162}" destId="{A8CF8DDF-30E9-49EA-9B09-936602E1F83B}"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CA0956-C49F-4035-831F-A4D6E9B74FFC}"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7EBFB33B-FCEA-497B-8663-F80692EB58E3}">
      <dgm:prSet/>
      <dgm:spPr/>
      <dgm:t>
        <a:bodyPr/>
        <a:lstStyle/>
        <a:p>
          <a:r>
            <a:rPr lang="en-US"/>
            <a:t>Launched in 2021</a:t>
          </a:r>
        </a:p>
      </dgm:t>
    </dgm:pt>
    <dgm:pt modelId="{CCFCCDEC-48EA-4108-BEBE-654F3F019B7B}" type="parTrans" cxnId="{050AD716-68F1-404D-8134-3F4E8BB2EB31}">
      <dgm:prSet/>
      <dgm:spPr/>
      <dgm:t>
        <a:bodyPr/>
        <a:lstStyle/>
        <a:p>
          <a:endParaRPr lang="en-US"/>
        </a:p>
      </dgm:t>
    </dgm:pt>
    <dgm:pt modelId="{A9ED7142-FC04-48FC-840F-FA57A54423BF}" type="sibTrans" cxnId="{050AD716-68F1-404D-8134-3F4E8BB2EB31}">
      <dgm:prSet/>
      <dgm:spPr/>
      <dgm:t>
        <a:bodyPr/>
        <a:lstStyle/>
        <a:p>
          <a:endParaRPr lang="en-US"/>
        </a:p>
      </dgm:t>
    </dgm:pt>
    <dgm:pt modelId="{56F51E03-1AA0-4A4F-8A6F-FF4302C513A8}">
      <dgm:prSet/>
      <dgm:spPr/>
      <dgm:t>
        <a:bodyPr/>
        <a:lstStyle/>
        <a:p>
          <a:r>
            <a:rPr lang="en-US"/>
            <a:t>Coalition of labor, constituent groups, coalition partners, and statewide leaders, Florida Democratic Party </a:t>
          </a:r>
        </a:p>
      </dgm:t>
    </dgm:pt>
    <dgm:pt modelId="{027F7FDC-DFF1-4804-9A25-A7ABC14E6931}" type="parTrans" cxnId="{6A130C0B-6DD0-4BD3-B84F-13EDE6464BFE}">
      <dgm:prSet/>
      <dgm:spPr/>
      <dgm:t>
        <a:bodyPr/>
        <a:lstStyle/>
        <a:p>
          <a:endParaRPr lang="en-US"/>
        </a:p>
      </dgm:t>
    </dgm:pt>
    <dgm:pt modelId="{7FB6688A-7F77-40ED-8CBC-003152997535}" type="sibTrans" cxnId="{6A130C0B-6DD0-4BD3-B84F-13EDE6464BFE}">
      <dgm:prSet/>
      <dgm:spPr/>
      <dgm:t>
        <a:bodyPr/>
        <a:lstStyle/>
        <a:p>
          <a:endParaRPr lang="en-US"/>
        </a:p>
      </dgm:t>
    </dgm:pt>
    <dgm:pt modelId="{87360F30-8DD1-41AA-9FBF-5E43CF9CCAA8}">
      <dgm:prSet/>
      <dgm:spPr/>
      <dgm:t>
        <a:bodyPr/>
        <a:lstStyle/>
        <a:p>
          <a:r>
            <a:rPr lang="en-US"/>
            <a:t>FEA takes lead on races to ensure we aren’t spending money against our own interests</a:t>
          </a:r>
        </a:p>
      </dgm:t>
    </dgm:pt>
    <dgm:pt modelId="{1D4BCBD8-6954-440B-869F-8003CFC74CA1}" type="parTrans" cxnId="{5C453452-F768-4D6E-B413-A3851F67F6E6}">
      <dgm:prSet/>
      <dgm:spPr/>
      <dgm:t>
        <a:bodyPr/>
        <a:lstStyle/>
        <a:p>
          <a:endParaRPr lang="en-US"/>
        </a:p>
      </dgm:t>
    </dgm:pt>
    <dgm:pt modelId="{5AAC30C7-519D-46A0-838F-E3237DB9112B}" type="sibTrans" cxnId="{5C453452-F768-4D6E-B413-A3851F67F6E6}">
      <dgm:prSet/>
      <dgm:spPr/>
      <dgm:t>
        <a:bodyPr/>
        <a:lstStyle/>
        <a:p>
          <a:endParaRPr lang="en-US"/>
        </a:p>
      </dgm:t>
    </dgm:pt>
    <dgm:pt modelId="{A938D1A4-4D59-474F-B27C-8FE222761A59}" type="pres">
      <dgm:prSet presAssocID="{18CA0956-C49F-4035-831F-A4D6E9B74FFC}" presName="diagram" presStyleCnt="0">
        <dgm:presLayoutVars>
          <dgm:dir/>
          <dgm:resizeHandles val="exact"/>
        </dgm:presLayoutVars>
      </dgm:prSet>
      <dgm:spPr/>
    </dgm:pt>
    <dgm:pt modelId="{DD6DFF5D-69C5-4D11-B06F-53AFF92F6659}" type="pres">
      <dgm:prSet presAssocID="{7EBFB33B-FCEA-497B-8663-F80692EB58E3}" presName="node" presStyleLbl="node1" presStyleIdx="0" presStyleCnt="3">
        <dgm:presLayoutVars>
          <dgm:bulletEnabled val="1"/>
        </dgm:presLayoutVars>
      </dgm:prSet>
      <dgm:spPr/>
    </dgm:pt>
    <dgm:pt modelId="{F6FEE407-323E-4421-8571-E51CD29BEF12}" type="pres">
      <dgm:prSet presAssocID="{A9ED7142-FC04-48FC-840F-FA57A54423BF}" presName="sibTrans" presStyleCnt="0"/>
      <dgm:spPr/>
    </dgm:pt>
    <dgm:pt modelId="{8A456F4C-1E3D-4CEC-9C09-94579C8D2F66}" type="pres">
      <dgm:prSet presAssocID="{56F51E03-1AA0-4A4F-8A6F-FF4302C513A8}" presName="node" presStyleLbl="node1" presStyleIdx="1" presStyleCnt="3">
        <dgm:presLayoutVars>
          <dgm:bulletEnabled val="1"/>
        </dgm:presLayoutVars>
      </dgm:prSet>
      <dgm:spPr/>
    </dgm:pt>
    <dgm:pt modelId="{21D38CF7-DEE2-47B9-A208-7B861289483A}" type="pres">
      <dgm:prSet presAssocID="{7FB6688A-7F77-40ED-8CBC-003152997535}" presName="sibTrans" presStyleCnt="0"/>
      <dgm:spPr/>
    </dgm:pt>
    <dgm:pt modelId="{8EF5CBDA-E0CC-4154-9696-B0542752972D}" type="pres">
      <dgm:prSet presAssocID="{87360F30-8DD1-41AA-9FBF-5E43CF9CCAA8}" presName="node" presStyleLbl="node1" presStyleIdx="2" presStyleCnt="3">
        <dgm:presLayoutVars>
          <dgm:bulletEnabled val="1"/>
        </dgm:presLayoutVars>
      </dgm:prSet>
      <dgm:spPr/>
    </dgm:pt>
  </dgm:ptLst>
  <dgm:cxnLst>
    <dgm:cxn modelId="{6A130C0B-6DD0-4BD3-B84F-13EDE6464BFE}" srcId="{18CA0956-C49F-4035-831F-A4D6E9B74FFC}" destId="{56F51E03-1AA0-4A4F-8A6F-FF4302C513A8}" srcOrd="1" destOrd="0" parTransId="{027F7FDC-DFF1-4804-9A25-A7ABC14E6931}" sibTransId="{7FB6688A-7F77-40ED-8CBC-003152997535}"/>
    <dgm:cxn modelId="{050AD716-68F1-404D-8134-3F4E8BB2EB31}" srcId="{18CA0956-C49F-4035-831F-A4D6E9B74FFC}" destId="{7EBFB33B-FCEA-497B-8663-F80692EB58E3}" srcOrd="0" destOrd="0" parTransId="{CCFCCDEC-48EA-4108-BEBE-654F3F019B7B}" sibTransId="{A9ED7142-FC04-48FC-840F-FA57A54423BF}"/>
    <dgm:cxn modelId="{543FB624-4E95-46C5-B26B-125777D3F5AD}" type="presOf" srcId="{7EBFB33B-FCEA-497B-8663-F80692EB58E3}" destId="{DD6DFF5D-69C5-4D11-B06F-53AFF92F6659}" srcOrd="0" destOrd="0" presId="urn:microsoft.com/office/officeart/2005/8/layout/default"/>
    <dgm:cxn modelId="{C1CB9E5D-32E1-4B11-A26C-40854692D2B1}" type="presOf" srcId="{56F51E03-1AA0-4A4F-8A6F-FF4302C513A8}" destId="{8A456F4C-1E3D-4CEC-9C09-94579C8D2F66}" srcOrd="0" destOrd="0" presId="urn:microsoft.com/office/officeart/2005/8/layout/default"/>
    <dgm:cxn modelId="{08559E6A-AA6B-43C0-812B-0A84CDBF63C2}" type="presOf" srcId="{87360F30-8DD1-41AA-9FBF-5E43CF9CCAA8}" destId="{8EF5CBDA-E0CC-4154-9696-B0542752972D}" srcOrd="0" destOrd="0" presId="urn:microsoft.com/office/officeart/2005/8/layout/default"/>
    <dgm:cxn modelId="{5C453452-F768-4D6E-B413-A3851F67F6E6}" srcId="{18CA0956-C49F-4035-831F-A4D6E9B74FFC}" destId="{87360F30-8DD1-41AA-9FBF-5E43CF9CCAA8}" srcOrd="2" destOrd="0" parTransId="{1D4BCBD8-6954-440B-869F-8003CFC74CA1}" sibTransId="{5AAC30C7-519D-46A0-838F-E3237DB9112B}"/>
    <dgm:cxn modelId="{B479C9ED-F01F-4848-99BB-9BB4A476B0AE}" type="presOf" srcId="{18CA0956-C49F-4035-831F-A4D6E9B74FFC}" destId="{A938D1A4-4D59-474F-B27C-8FE222761A59}" srcOrd="0" destOrd="0" presId="urn:microsoft.com/office/officeart/2005/8/layout/default"/>
    <dgm:cxn modelId="{4F767523-E476-4FBF-845C-2B0E8D57E6AB}" type="presParOf" srcId="{A938D1A4-4D59-474F-B27C-8FE222761A59}" destId="{DD6DFF5D-69C5-4D11-B06F-53AFF92F6659}" srcOrd="0" destOrd="0" presId="urn:microsoft.com/office/officeart/2005/8/layout/default"/>
    <dgm:cxn modelId="{A585B6D5-403A-4D86-8592-53FA422E0570}" type="presParOf" srcId="{A938D1A4-4D59-474F-B27C-8FE222761A59}" destId="{F6FEE407-323E-4421-8571-E51CD29BEF12}" srcOrd="1" destOrd="0" presId="urn:microsoft.com/office/officeart/2005/8/layout/default"/>
    <dgm:cxn modelId="{E0F84D18-3F80-4CE1-BFF4-3BBCDBA1575E}" type="presParOf" srcId="{A938D1A4-4D59-474F-B27C-8FE222761A59}" destId="{8A456F4C-1E3D-4CEC-9C09-94579C8D2F66}" srcOrd="2" destOrd="0" presId="urn:microsoft.com/office/officeart/2005/8/layout/default"/>
    <dgm:cxn modelId="{B7696104-4E45-4764-A594-1C22A842E9FE}" type="presParOf" srcId="{A938D1A4-4D59-474F-B27C-8FE222761A59}" destId="{21D38CF7-DEE2-47B9-A208-7B861289483A}" srcOrd="3" destOrd="0" presId="urn:microsoft.com/office/officeart/2005/8/layout/default"/>
    <dgm:cxn modelId="{673807ED-00B5-4E51-A80B-FECC9822186C}" type="presParOf" srcId="{A938D1A4-4D59-474F-B27C-8FE222761A59}" destId="{8EF5CBDA-E0CC-4154-9696-B0542752972D}"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62FFEE-A3DD-44F6-9077-184F82A6CE01}">
      <dsp:nvSpPr>
        <dsp:cNvPr id="0" name=""/>
        <dsp:cNvSpPr/>
      </dsp:nvSpPr>
      <dsp:spPr>
        <a:xfrm>
          <a:off x="632707" y="3505002"/>
          <a:ext cx="5046255" cy="737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2020</a:t>
          </a:r>
        </a:p>
      </dsp:txBody>
      <dsp:txXfrm>
        <a:off x="632707" y="3505002"/>
        <a:ext cx="5046255" cy="737551"/>
      </dsp:txXfrm>
    </dsp:sp>
    <dsp:sp modelId="{65B2831C-2F1B-42B3-9B67-369100713E1F}">
      <dsp:nvSpPr>
        <dsp:cNvPr id="0" name=""/>
        <dsp:cNvSpPr/>
      </dsp:nvSpPr>
      <dsp:spPr>
        <a:xfrm>
          <a:off x="0" y="3132963"/>
          <a:ext cx="15773400" cy="2610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08544-5402-4E2B-9465-9E65DBB7831B}">
      <dsp:nvSpPr>
        <dsp:cNvPr id="0" name=""/>
        <dsp:cNvSpPr/>
      </dsp:nvSpPr>
      <dsp:spPr>
        <a:xfrm>
          <a:off x="380394" y="1112854"/>
          <a:ext cx="5550881" cy="91051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711200">
            <a:lnSpc>
              <a:spcPct val="90000"/>
            </a:lnSpc>
            <a:spcBef>
              <a:spcPct val="0"/>
            </a:spcBef>
            <a:spcAft>
              <a:spcPct val="35000"/>
            </a:spcAft>
            <a:buNone/>
          </a:pPr>
          <a:r>
            <a:rPr lang="en-US" sz="1600" kern="1200" dirty="0"/>
            <a:t>*Unlimited Term Limits</a:t>
          </a:r>
        </a:p>
        <a:p>
          <a:pPr marL="0" lvl="0" indent="0" algn="l" defTabSz="711200">
            <a:lnSpc>
              <a:spcPct val="90000"/>
            </a:lnSpc>
            <a:spcBef>
              <a:spcPct val="0"/>
            </a:spcBef>
            <a:spcAft>
              <a:spcPct val="35000"/>
            </a:spcAft>
            <a:buNone/>
          </a:pPr>
          <a:r>
            <a:rPr lang="en-US" sz="1600" kern="1200" dirty="0"/>
            <a:t>*Small Budget Campaigns</a:t>
          </a:r>
        </a:p>
      </dsp:txBody>
      <dsp:txXfrm>
        <a:off x="380394" y="1112854"/>
        <a:ext cx="5550881" cy="910517"/>
      </dsp:txXfrm>
    </dsp:sp>
    <dsp:sp modelId="{C3B9811D-F2C3-4598-83AC-5788716C486C}">
      <dsp:nvSpPr>
        <dsp:cNvPr id="0" name=""/>
        <dsp:cNvSpPr/>
      </dsp:nvSpPr>
      <dsp:spPr>
        <a:xfrm>
          <a:off x="3155835" y="2023372"/>
          <a:ext cx="0" cy="110959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1A268EEC-E6E7-4104-979A-494365896E58}">
      <dsp:nvSpPr>
        <dsp:cNvPr id="0" name=""/>
        <dsp:cNvSpPr/>
      </dsp:nvSpPr>
      <dsp:spPr>
        <a:xfrm>
          <a:off x="3786617" y="2284452"/>
          <a:ext cx="5046255" cy="737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2022</a:t>
          </a:r>
        </a:p>
      </dsp:txBody>
      <dsp:txXfrm>
        <a:off x="3786617" y="2284452"/>
        <a:ext cx="5046255" cy="737551"/>
      </dsp:txXfrm>
    </dsp:sp>
    <dsp:sp modelId="{C792169F-3CEF-4F13-90E4-AC9C1BE55A37}">
      <dsp:nvSpPr>
        <dsp:cNvPr id="0" name=""/>
        <dsp:cNvSpPr/>
      </dsp:nvSpPr>
      <dsp:spPr>
        <a:xfrm>
          <a:off x="3534304" y="4503634"/>
          <a:ext cx="5550881" cy="105278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a:t>
          </a:r>
          <a:r>
            <a:rPr lang="en-US" sz="1600" kern="1200" dirty="0"/>
            <a:t>COVID backlash led to Moms for Liberty candidates funded by Governor </a:t>
          </a:r>
        </a:p>
        <a:p>
          <a:pPr marL="0" lvl="0" indent="0" algn="l" defTabSz="711200">
            <a:lnSpc>
              <a:spcPct val="90000"/>
            </a:lnSpc>
            <a:spcBef>
              <a:spcPct val="0"/>
            </a:spcBef>
            <a:spcAft>
              <a:spcPct val="35000"/>
            </a:spcAft>
            <a:buNone/>
          </a:pPr>
          <a:r>
            <a:rPr lang="en-US" sz="1600" kern="1200" dirty="0"/>
            <a:t>*12-year term limits imposed by Legislature</a:t>
          </a:r>
        </a:p>
      </dsp:txBody>
      <dsp:txXfrm>
        <a:off x="3534304" y="4503634"/>
        <a:ext cx="5550881" cy="1052785"/>
      </dsp:txXfrm>
    </dsp:sp>
    <dsp:sp modelId="{2E1B9777-D32F-4118-B620-B7E6EF84E6AC}">
      <dsp:nvSpPr>
        <dsp:cNvPr id="0" name=""/>
        <dsp:cNvSpPr/>
      </dsp:nvSpPr>
      <dsp:spPr>
        <a:xfrm>
          <a:off x="6309745" y="3394043"/>
          <a:ext cx="0" cy="110959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9350F0DD-8DB0-4282-9DDC-C337225A694B}">
      <dsp:nvSpPr>
        <dsp:cNvPr id="0" name=""/>
        <dsp:cNvSpPr/>
      </dsp:nvSpPr>
      <dsp:spPr>
        <a:xfrm>
          <a:off x="3074247" y="3181915"/>
          <a:ext cx="163175" cy="163175"/>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F8CA87C7-1F5A-432C-B190-43B312922BDB}">
      <dsp:nvSpPr>
        <dsp:cNvPr id="0" name=""/>
        <dsp:cNvSpPr/>
      </dsp:nvSpPr>
      <dsp:spPr>
        <a:xfrm>
          <a:off x="6228157" y="3181915"/>
          <a:ext cx="163175" cy="163175"/>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7E7FB65-EAC7-44DE-B11C-DFB847A653A9}">
      <dsp:nvSpPr>
        <dsp:cNvPr id="0" name=""/>
        <dsp:cNvSpPr/>
      </dsp:nvSpPr>
      <dsp:spPr>
        <a:xfrm>
          <a:off x="6940527" y="3505002"/>
          <a:ext cx="5046255" cy="737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2024</a:t>
          </a:r>
        </a:p>
      </dsp:txBody>
      <dsp:txXfrm>
        <a:off x="6940527" y="3505002"/>
        <a:ext cx="5046255" cy="737551"/>
      </dsp:txXfrm>
    </dsp:sp>
    <dsp:sp modelId="{3537DF7F-8B97-43A9-8452-45CF0E1156A3}">
      <dsp:nvSpPr>
        <dsp:cNvPr id="0" name=""/>
        <dsp:cNvSpPr/>
      </dsp:nvSpPr>
      <dsp:spPr>
        <a:xfrm>
          <a:off x="6688214" y="942132"/>
          <a:ext cx="5550881" cy="108123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711200">
            <a:lnSpc>
              <a:spcPct val="90000"/>
            </a:lnSpc>
            <a:spcBef>
              <a:spcPct val="0"/>
            </a:spcBef>
            <a:spcAft>
              <a:spcPct val="35000"/>
            </a:spcAft>
            <a:buNone/>
          </a:pPr>
          <a:r>
            <a:rPr lang="en-US" sz="1600" kern="1200" dirty="0"/>
            <a:t>*8-year term limits imposed by Legislature</a:t>
          </a:r>
        </a:p>
        <a:p>
          <a:pPr marL="0" lvl="0" indent="0" algn="l" defTabSz="711200">
            <a:lnSpc>
              <a:spcPct val="90000"/>
            </a:lnSpc>
            <a:spcBef>
              <a:spcPct val="0"/>
            </a:spcBef>
            <a:spcAft>
              <a:spcPct val="35000"/>
            </a:spcAft>
            <a:buNone/>
          </a:pPr>
          <a:r>
            <a:rPr lang="en-US" sz="1600" kern="1200" dirty="0"/>
            <a:t>*Partisan School Board Constitutional Amendment defeated</a:t>
          </a:r>
        </a:p>
      </dsp:txBody>
      <dsp:txXfrm>
        <a:off x="6688214" y="942132"/>
        <a:ext cx="5550881" cy="1081239"/>
      </dsp:txXfrm>
    </dsp:sp>
    <dsp:sp modelId="{7CC0D131-F204-4EF2-8171-DFB1860AF432}">
      <dsp:nvSpPr>
        <dsp:cNvPr id="0" name=""/>
        <dsp:cNvSpPr/>
      </dsp:nvSpPr>
      <dsp:spPr>
        <a:xfrm>
          <a:off x="9463654" y="2023372"/>
          <a:ext cx="0" cy="110959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27318AA3-D5F6-4776-A867-F7B4EF67221F}">
      <dsp:nvSpPr>
        <dsp:cNvPr id="0" name=""/>
        <dsp:cNvSpPr/>
      </dsp:nvSpPr>
      <dsp:spPr>
        <a:xfrm>
          <a:off x="10094436" y="2284452"/>
          <a:ext cx="5046255" cy="7375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2026</a:t>
          </a:r>
        </a:p>
      </dsp:txBody>
      <dsp:txXfrm>
        <a:off x="10094436" y="2284452"/>
        <a:ext cx="5046255" cy="737551"/>
      </dsp:txXfrm>
    </dsp:sp>
    <dsp:sp modelId="{ABC1870C-F2AC-4919-930D-CA0A2C89FFB8}">
      <dsp:nvSpPr>
        <dsp:cNvPr id="0" name=""/>
        <dsp:cNvSpPr/>
      </dsp:nvSpPr>
      <dsp:spPr>
        <a:xfrm>
          <a:off x="9842124" y="4503634"/>
          <a:ext cx="5550881" cy="91051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711200">
            <a:lnSpc>
              <a:spcPct val="90000"/>
            </a:lnSpc>
            <a:spcBef>
              <a:spcPct val="0"/>
            </a:spcBef>
            <a:spcAft>
              <a:spcPct val="35000"/>
            </a:spcAft>
            <a:buNone/>
          </a:pPr>
          <a:r>
            <a:rPr lang="en-US" sz="1600" kern="1200" dirty="0"/>
            <a:t>*Gov. DeSantis </a:t>
          </a:r>
          <a:r>
            <a:rPr lang="en-US" sz="1600" kern="1200"/>
            <a:t>leaving office, MFL </a:t>
          </a:r>
          <a:r>
            <a:rPr lang="en-US" sz="1600" kern="1200" dirty="0"/>
            <a:t>fizzling out</a:t>
          </a:r>
        </a:p>
        <a:p>
          <a:pPr marL="0" lvl="0" indent="0" algn="l" defTabSz="711200">
            <a:lnSpc>
              <a:spcPct val="90000"/>
            </a:lnSpc>
            <a:spcBef>
              <a:spcPct val="0"/>
            </a:spcBef>
            <a:spcAft>
              <a:spcPct val="35000"/>
            </a:spcAft>
            <a:buNone/>
          </a:pPr>
          <a:r>
            <a:rPr lang="en-US" sz="1600" kern="1200" dirty="0"/>
            <a:t>*Partisan Elections post-2026? </a:t>
          </a:r>
        </a:p>
      </dsp:txBody>
      <dsp:txXfrm>
        <a:off x="9842124" y="4503634"/>
        <a:ext cx="5550881" cy="910517"/>
      </dsp:txXfrm>
    </dsp:sp>
    <dsp:sp modelId="{B6EE1431-6892-47F3-AD34-E1A8D6544177}">
      <dsp:nvSpPr>
        <dsp:cNvPr id="0" name=""/>
        <dsp:cNvSpPr/>
      </dsp:nvSpPr>
      <dsp:spPr>
        <a:xfrm>
          <a:off x="12617564" y="3394043"/>
          <a:ext cx="0" cy="1109591"/>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32F0C6E4-CEB8-4AD3-81C9-9834AAC6672E}">
      <dsp:nvSpPr>
        <dsp:cNvPr id="0" name=""/>
        <dsp:cNvSpPr/>
      </dsp:nvSpPr>
      <dsp:spPr>
        <a:xfrm>
          <a:off x="9382067" y="3181915"/>
          <a:ext cx="163175" cy="163175"/>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BBA9F2F5-AB7F-43EC-9866-61FD1E9C9414}">
      <dsp:nvSpPr>
        <dsp:cNvPr id="0" name=""/>
        <dsp:cNvSpPr/>
      </dsp:nvSpPr>
      <dsp:spPr>
        <a:xfrm>
          <a:off x="12535977" y="3181915"/>
          <a:ext cx="163175" cy="163175"/>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1A900-ED63-4574-A758-3EC36E0B3EB1}">
      <dsp:nvSpPr>
        <dsp:cNvPr id="0" name=""/>
        <dsp:cNvSpPr/>
      </dsp:nvSpPr>
      <dsp:spPr>
        <a:xfrm>
          <a:off x="77" y="93343"/>
          <a:ext cx="7370675" cy="806400"/>
        </a:xfrm>
        <a:prstGeom prst="rect">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Primary Results</a:t>
          </a:r>
        </a:p>
      </dsp:txBody>
      <dsp:txXfrm>
        <a:off x="77" y="93343"/>
        <a:ext cx="7370675" cy="806400"/>
      </dsp:txXfrm>
    </dsp:sp>
    <dsp:sp modelId="{23773D48-085C-4264-80B8-7AEB7756B46F}">
      <dsp:nvSpPr>
        <dsp:cNvPr id="0" name=""/>
        <dsp:cNvSpPr/>
      </dsp:nvSpPr>
      <dsp:spPr>
        <a:xfrm>
          <a:off x="77" y="899743"/>
          <a:ext cx="7370675" cy="5533919"/>
        </a:xfrm>
        <a:prstGeom prst="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28 FEA endorsed candidates won their Primary Election</a:t>
          </a:r>
        </a:p>
        <a:p>
          <a:pPr marL="285750" lvl="1" indent="-285750" algn="l" defTabSz="1244600">
            <a:lnSpc>
              <a:spcPct val="90000"/>
            </a:lnSpc>
            <a:spcBef>
              <a:spcPct val="0"/>
            </a:spcBef>
            <a:spcAft>
              <a:spcPct val="15000"/>
            </a:spcAft>
            <a:buChar char="•"/>
          </a:pPr>
          <a:r>
            <a:rPr lang="en-US" sz="2800" kern="1200"/>
            <a:t>4 FEA endorsed candidates beat DeSantis endorsed candidates</a:t>
          </a:r>
        </a:p>
        <a:p>
          <a:pPr marL="285750" lvl="1" indent="-285750" algn="l" defTabSz="1244600">
            <a:lnSpc>
              <a:spcPct val="90000"/>
            </a:lnSpc>
            <a:spcBef>
              <a:spcPct val="0"/>
            </a:spcBef>
            <a:spcAft>
              <a:spcPct val="15000"/>
            </a:spcAft>
            <a:buChar char="•"/>
          </a:pPr>
          <a:r>
            <a:rPr lang="en-US" sz="2800" kern="1200"/>
            <a:t>23 FEA endorsed candidates lost their races </a:t>
          </a:r>
        </a:p>
        <a:p>
          <a:pPr marL="285750" lvl="1" indent="-285750" algn="l" defTabSz="1244600">
            <a:lnSpc>
              <a:spcPct val="90000"/>
            </a:lnSpc>
            <a:spcBef>
              <a:spcPct val="0"/>
            </a:spcBef>
            <a:spcAft>
              <a:spcPct val="15000"/>
            </a:spcAft>
            <a:buChar char="•"/>
          </a:pPr>
          <a:r>
            <a:rPr lang="en-US" sz="2800" kern="1200"/>
            <a:t>19 DeSantis endorsed candidates won their Primary Election, of which 10 beat FEA endorsed candidates</a:t>
          </a:r>
        </a:p>
        <a:p>
          <a:pPr marL="285750" lvl="1" indent="-285750" algn="l" defTabSz="1244600">
            <a:lnSpc>
              <a:spcPct val="90000"/>
            </a:lnSpc>
            <a:spcBef>
              <a:spcPct val="0"/>
            </a:spcBef>
            <a:spcAft>
              <a:spcPct val="15000"/>
            </a:spcAft>
            <a:buChar char="•"/>
          </a:pPr>
          <a:r>
            <a:rPr lang="en-US" sz="2800" kern="1200" dirty="0"/>
            <a:t>6 DeSantis endorsed candidates went to November runoff</a:t>
          </a:r>
        </a:p>
        <a:p>
          <a:pPr marL="285750" lvl="1" indent="-285750" algn="l" defTabSz="1244600">
            <a:lnSpc>
              <a:spcPct val="90000"/>
            </a:lnSpc>
            <a:spcBef>
              <a:spcPct val="0"/>
            </a:spcBef>
            <a:spcAft>
              <a:spcPct val="15000"/>
            </a:spcAft>
            <a:buChar char="•"/>
          </a:pPr>
          <a:r>
            <a:rPr lang="en-US" sz="2800" kern="1200" dirty="0"/>
            <a:t>5 DeSantis endorsed candidates lost outright</a:t>
          </a:r>
        </a:p>
      </dsp:txBody>
      <dsp:txXfrm>
        <a:off x="77" y="899743"/>
        <a:ext cx="7370675" cy="5533919"/>
      </dsp:txXfrm>
    </dsp:sp>
    <dsp:sp modelId="{6ABA5413-7280-42A8-8379-93086EA2C48D}">
      <dsp:nvSpPr>
        <dsp:cNvPr id="0" name=""/>
        <dsp:cNvSpPr/>
      </dsp:nvSpPr>
      <dsp:spPr>
        <a:xfrm>
          <a:off x="8402647" y="93343"/>
          <a:ext cx="7370675" cy="806400"/>
        </a:xfrm>
        <a:prstGeom prst="rect">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General Results</a:t>
          </a:r>
        </a:p>
      </dsp:txBody>
      <dsp:txXfrm>
        <a:off x="8402647" y="93343"/>
        <a:ext cx="7370675" cy="806400"/>
      </dsp:txXfrm>
    </dsp:sp>
    <dsp:sp modelId="{FE124955-64A3-44F3-AB82-B0F2A0AE5C37}">
      <dsp:nvSpPr>
        <dsp:cNvPr id="0" name=""/>
        <dsp:cNvSpPr/>
      </dsp:nvSpPr>
      <dsp:spPr>
        <a:xfrm>
          <a:off x="8402647" y="899743"/>
          <a:ext cx="7370675" cy="5533919"/>
        </a:xfrm>
        <a:prstGeom prst="rect">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FEA endorsed 31 candidates in the General Election</a:t>
          </a:r>
          <a:endParaRPr lang="en-US" sz="2800" kern="1200" dirty="0"/>
        </a:p>
        <a:p>
          <a:pPr marL="285750" lvl="1" indent="-285750" algn="l" defTabSz="1244600">
            <a:lnSpc>
              <a:spcPct val="90000"/>
            </a:lnSpc>
            <a:spcBef>
              <a:spcPct val="0"/>
            </a:spcBef>
            <a:spcAft>
              <a:spcPct val="15000"/>
            </a:spcAft>
            <a:buChar char="•"/>
          </a:pPr>
          <a:r>
            <a:rPr lang="en-US" sz="2800" kern="1200"/>
            <a:t>11 FEA candidates won</a:t>
          </a:r>
          <a:endParaRPr lang="en-US" sz="2800" kern="1200" dirty="0"/>
        </a:p>
        <a:p>
          <a:pPr marL="285750" lvl="1" indent="-285750" algn="l" defTabSz="1244600">
            <a:lnSpc>
              <a:spcPct val="90000"/>
            </a:lnSpc>
            <a:spcBef>
              <a:spcPct val="0"/>
            </a:spcBef>
            <a:spcAft>
              <a:spcPct val="15000"/>
            </a:spcAft>
            <a:buChar char="•"/>
          </a:pPr>
          <a:r>
            <a:rPr lang="en-US" sz="2800" kern="1200"/>
            <a:t>20 FEA endorsed candidates lost their races </a:t>
          </a:r>
          <a:endParaRPr lang="en-US" sz="2800" kern="1200" dirty="0"/>
        </a:p>
        <a:p>
          <a:pPr marL="285750" lvl="1" indent="-285750" algn="l" defTabSz="1244600">
            <a:lnSpc>
              <a:spcPct val="90000"/>
            </a:lnSpc>
            <a:spcBef>
              <a:spcPct val="0"/>
            </a:spcBef>
            <a:spcAft>
              <a:spcPct val="15000"/>
            </a:spcAft>
            <a:buChar char="•"/>
          </a:pPr>
          <a:r>
            <a:rPr lang="en-US" sz="2800" kern="1200" dirty="0"/>
            <a:t>2 DeSantis endorsed candidates won</a:t>
          </a:r>
        </a:p>
      </dsp:txBody>
      <dsp:txXfrm>
        <a:off x="8402647" y="899743"/>
        <a:ext cx="7370675" cy="55339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2CF16-A533-4B03-9CC3-6AD2D3F5A728}">
      <dsp:nvSpPr>
        <dsp:cNvPr id="0" name=""/>
        <dsp:cNvSpPr/>
      </dsp:nvSpPr>
      <dsp:spPr>
        <a:xfrm>
          <a:off x="0" y="2767054"/>
          <a:ext cx="16391744"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08C1B2-0514-4F7B-A2C4-31D9F597996C}">
      <dsp:nvSpPr>
        <dsp:cNvPr id="0" name=""/>
        <dsp:cNvSpPr/>
      </dsp:nvSpPr>
      <dsp:spPr>
        <a:xfrm>
          <a:off x="491752" y="1715573"/>
          <a:ext cx="7212367" cy="66409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2024</a:t>
          </a:r>
        </a:p>
      </dsp:txBody>
      <dsp:txXfrm>
        <a:off x="491752" y="1715573"/>
        <a:ext cx="7212367" cy="664092"/>
      </dsp:txXfrm>
    </dsp:sp>
    <dsp:sp modelId="{076689A4-E527-4020-9CEF-F11912383750}">
      <dsp:nvSpPr>
        <dsp:cNvPr id="0" name=""/>
        <dsp:cNvSpPr/>
      </dsp:nvSpPr>
      <dsp:spPr>
        <a:xfrm>
          <a:off x="491752" y="816505"/>
          <a:ext cx="7212367" cy="899067"/>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dirty="0"/>
            <a:t>* Endorsed 55 school board and 5 Superintendent candidates</a:t>
          </a:r>
        </a:p>
        <a:p>
          <a:pPr marL="0" lvl="0" indent="0" algn="l" defTabSz="755650">
            <a:lnSpc>
              <a:spcPct val="90000"/>
            </a:lnSpc>
            <a:spcBef>
              <a:spcPct val="0"/>
            </a:spcBef>
            <a:spcAft>
              <a:spcPct val="35000"/>
            </a:spcAft>
            <a:buNone/>
          </a:pPr>
          <a:r>
            <a:rPr lang="en-US" sz="1700" kern="1200" dirty="0"/>
            <a:t>* Won 36 school board and 4 Superintendent seats</a:t>
          </a:r>
        </a:p>
      </dsp:txBody>
      <dsp:txXfrm>
        <a:off x="491752" y="816505"/>
        <a:ext cx="7212367" cy="899067"/>
      </dsp:txXfrm>
    </dsp:sp>
    <dsp:sp modelId="{F3E2C383-1028-4647-9CEC-61F1FE32A6EE}">
      <dsp:nvSpPr>
        <dsp:cNvPr id="0" name=""/>
        <dsp:cNvSpPr/>
      </dsp:nvSpPr>
      <dsp:spPr>
        <a:xfrm>
          <a:off x="4097936" y="2379666"/>
          <a:ext cx="0" cy="387387"/>
        </a:xfrm>
        <a:prstGeom prst="line">
          <a:avLst/>
        </a:prstGeom>
        <a:noFill/>
        <a:ln w="1270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47E0B14-56DB-47DA-8222-B2752DADA700}">
      <dsp:nvSpPr>
        <dsp:cNvPr id="0" name=""/>
        <dsp:cNvSpPr/>
      </dsp:nvSpPr>
      <dsp:spPr>
        <a:xfrm>
          <a:off x="8687624" y="3154441"/>
          <a:ext cx="7212367" cy="664092"/>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2026</a:t>
          </a:r>
        </a:p>
      </dsp:txBody>
      <dsp:txXfrm>
        <a:off x="8687624" y="3154441"/>
        <a:ext cx="7212367" cy="664092"/>
      </dsp:txXfrm>
    </dsp:sp>
    <dsp:sp modelId="{9679767B-90EC-4378-B0CC-EC1FB01F7C93}">
      <dsp:nvSpPr>
        <dsp:cNvPr id="0" name=""/>
        <dsp:cNvSpPr/>
      </dsp:nvSpPr>
      <dsp:spPr>
        <a:xfrm>
          <a:off x="8687624" y="3818534"/>
          <a:ext cx="7212367" cy="669073"/>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dirty="0"/>
            <a:t>*Over 150 seats up in August and November</a:t>
          </a:r>
        </a:p>
      </dsp:txBody>
      <dsp:txXfrm>
        <a:off x="8687624" y="3818534"/>
        <a:ext cx="7212367" cy="669073"/>
      </dsp:txXfrm>
    </dsp:sp>
    <dsp:sp modelId="{DAD09A3C-3A23-4C18-A3C2-148B6D5214A5}">
      <dsp:nvSpPr>
        <dsp:cNvPr id="0" name=""/>
        <dsp:cNvSpPr/>
      </dsp:nvSpPr>
      <dsp:spPr>
        <a:xfrm>
          <a:off x="12293808" y="2767053"/>
          <a:ext cx="0" cy="387387"/>
        </a:xfrm>
        <a:prstGeom prst="line">
          <a:avLst/>
        </a:prstGeom>
        <a:no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0">
          <a:scrgbClr r="0" g="0" b="0"/>
        </a:fillRef>
        <a:effectRef idx="0">
          <a:scrgbClr r="0" g="0" b="0"/>
        </a:effectRef>
        <a:fontRef idx="minor"/>
      </dsp:style>
    </dsp:sp>
    <dsp:sp modelId="{B693F34D-9303-4DE9-A027-F0D5C3D0610C}">
      <dsp:nvSpPr>
        <dsp:cNvPr id="0" name=""/>
        <dsp:cNvSpPr/>
      </dsp:nvSpPr>
      <dsp:spPr>
        <a:xfrm rot="2700000">
          <a:off x="4054890" y="2724008"/>
          <a:ext cx="86090" cy="86090"/>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10F9C7-AB56-4764-B9FA-D56A8D306146}">
      <dsp:nvSpPr>
        <dsp:cNvPr id="0" name=""/>
        <dsp:cNvSpPr/>
      </dsp:nvSpPr>
      <dsp:spPr>
        <a:xfrm rot="2700000">
          <a:off x="12250762" y="2724008"/>
          <a:ext cx="86090" cy="86090"/>
        </a:xfrm>
        <a:prstGeom prst="rect">
          <a:avLst/>
        </a:prstGeom>
        <a:solidFill>
          <a:schemeClr val="accent2">
            <a:hueOff val="6443614"/>
            <a:satOff val="-18493"/>
            <a:lumOff val="-2960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DFF5D-69C5-4D11-B06F-53AFF92F6659}">
      <dsp:nvSpPr>
        <dsp:cNvPr id="0" name=""/>
        <dsp:cNvSpPr/>
      </dsp:nvSpPr>
      <dsp:spPr>
        <a:xfrm>
          <a:off x="0" y="1607877"/>
          <a:ext cx="5122420" cy="307345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Launched in 2021</a:t>
          </a:r>
        </a:p>
      </dsp:txBody>
      <dsp:txXfrm>
        <a:off x="0" y="1607877"/>
        <a:ext cx="5122420" cy="3073452"/>
      </dsp:txXfrm>
    </dsp:sp>
    <dsp:sp modelId="{8A456F4C-1E3D-4CEC-9C09-94579C8D2F66}">
      <dsp:nvSpPr>
        <dsp:cNvPr id="0" name=""/>
        <dsp:cNvSpPr/>
      </dsp:nvSpPr>
      <dsp:spPr>
        <a:xfrm>
          <a:off x="5634661" y="1607877"/>
          <a:ext cx="5122420" cy="3073452"/>
        </a:xfrm>
        <a:prstGeom prst="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Coalition of labor, constituent groups, coalition partners, and statewide leaders, Florida Democratic Party </a:t>
          </a:r>
        </a:p>
      </dsp:txBody>
      <dsp:txXfrm>
        <a:off x="5634661" y="1607877"/>
        <a:ext cx="5122420" cy="3073452"/>
      </dsp:txXfrm>
    </dsp:sp>
    <dsp:sp modelId="{8EF5CBDA-E0CC-4154-9696-B0542752972D}">
      <dsp:nvSpPr>
        <dsp:cNvPr id="0" name=""/>
        <dsp:cNvSpPr/>
      </dsp:nvSpPr>
      <dsp:spPr>
        <a:xfrm>
          <a:off x="11269324" y="1607877"/>
          <a:ext cx="5122420" cy="3073452"/>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FEA takes lead on races to ensure we aren’t spending money against our own interests</a:t>
          </a:r>
        </a:p>
      </dsp:txBody>
      <dsp:txXfrm>
        <a:off x="11269324" y="1607877"/>
        <a:ext cx="5122420" cy="3073452"/>
      </dsp:txXfrm>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members what they've done? Any examples?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Relationships: how to reach out, what resonates, why teachers are trusted voices.</a:t>
            </a:r>
          </a:p>
          <a:p>
            <a:endParaRPr lang="en-US"/>
          </a:p>
          <a:p>
            <a:r>
              <a:rPr lang="en-US"/>
              <a:t>Storytelling: framing issues through student/educator impact, not just numbers.</a:t>
            </a:r>
          </a:p>
          <a:p>
            <a:endParaRPr lang="en-US"/>
          </a:p>
          <a:p>
            <a:r>
              <a:rPr lang="en-US"/>
              <a:t>Collective action: petitions, rallies, visibility campaigns—examples of what’s worked.</a:t>
            </a:r>
          </a:p>
          <a:p>
            <a:endParaRPr lang="en-US"/>
          </a:p>
          <a:p>
            <a:r>
              <a:rPr lang="en-US"/>
              <a:t>Electoral engagement: supporting pro-public education candidates, from school board to state legislature.</a:t>
            </a:r>
          </a:p>
          <a:p>
            <a:endParaRPr lang="en-US"/>
          </a:p>
          <a:p>
            <a:r>
              <a:rPr lang="en-US"/>
              <a:t>What do want decision makers to understand better? How do we frame it politically?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Relationships: how to reach out, what resonates, why teachers are trusted voices.</a:t>
            </a:r>
          </a:p>
          <a:p>
            <a:endParaRPr lang="en-US"/>
          </a:p>
          <a:p>
            <a:r>
              <a:rPr lang="en-US"/>
              <a:t>Storytelling: framing issues through student/educator impact, not just numbers.</a:t>
            </a:r>
          </a:p>
          <a:p>
            <a:endParaRPr lang="en-US"/>
          </a:p>
          <a:p>
            <a:r>
              <a:rPr lang="en-US"/>
              <a:t>Collective action: petitions, rallies, visibility campaigns—examples of what’s worked.</a:t>
            </a:r>
          </a:p>
          <a:p>
            <a:endParaRPr lang="en-US"/>
          </a:p>
          <a:p>
            <a:r>
              <a:rPr lang="en-US"/>
              <a:t>Electoral engagement: supporting pro-public education candidates, from school board to state legislature.</a:t>
            </a:r>
          </a:p>
          <a:p>
            <a:endParaRPr lang="en-US"/>
          </a:p>
          <a:p>
            <a:r>
              <a:rPr lang="en-US"/>
              <a:t>What do want decision makers to understand better? How do we frame it politically?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21B74-1D5F-F463-DB3A-D692EC329185}"/>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C3952F39-0114-809E-6582-5580108353DB}"/>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40055BE0-12C2-6010-7F68-189FFEBF226D}"/>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212CA110-9BDB-55A2-9063-330525E34261}"/>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C8A3FE9E-6BFF-3159-5DC2-988511ACCFAA}"/>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490074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8A80-0E90-0C47-EAE6-E515E831B9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F8F7A-281A-4B67-8D27-1A8A9EB4D3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C74ABD-02EE-C2A2-A9A0-9239CA129DF0}"/>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338E8F12-B104-AF1B-E56B-A64838D92239}"/>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E3FAE04A-A7A7-E117-70D9-F23BC0C0E3AA}"/>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635468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16EB-0DFC-495F-43BA-FE6EE8EFD10F}"/>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234A4DFC-079E-EC8C-801C-CE6173DE1BA8}"/>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E81DBF-1307-AE2D-52B7-FBA0D1F3C784}"/>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3B4C9B0C-535F-E63B-67F0-56578A2AEAA5}"/>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3FDB450-AD7E-D698-C8C2-C8CFA18002ED}"/>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595125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2AD1-2129-95C4-ABD6-DB4B46FD45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3FA8DE-2D5E-8BF7-BFCF-C8F290F8D6DE}"/>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1A02B5-2393-329D-FD7A-96B5DE8942C6}"/>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77C63D-CBB2-2AAD-74FB-5E0927F16540}"/>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0248B107-15E4-8F38-5773-A2304F7152D6}"/>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85C49DD-4B84-733D-424E-49F170FBEA3B}"/>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4111869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FB1E5-382B-005E-C08D-201DC67ED120}"/>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E5EBBF-4805-F78C-FC72-7027555B7D19}"/>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538A165B-8128-2033-A36F-B20B3023652B}"/>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938FE7-ED2B-F397-8FE9-AF67B3182E53}"/>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02D7672F-3206-2FAC-DBA1-82B5FE3699B3}"/>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329E50-8530-B621-0535-14777F8A52B4}"/>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B00D30DF-A37F-5DAB-9A74-06C51024CCD0}"/>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7F6898E1-1AC9-1F3C-F3B2-5292CC8D0E72}"/>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444736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ECFDB-6335-3869-A459-FCC71352DB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B3CB3F-8FAC-290B-A115-12637EDD0247}"/>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88A81171-06F9-8907-E459-01317A517F20}"/>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9D817D6D-BF4C-5DFA-8C67-4BC378055DE4}"/>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4079500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8DA909-3A64-6AD0-E22B-710390D69BC9}"/>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3" name="Footer Placeholder 2">
            <a:extLst>
              <a:ext uri="{FF2B5EF4-FFF2-40B4-BE49-F238E27FC236}">
                <a16:creationId xmlns:a16="http://schemas.microsoft.com/office/drawing/2014/main" id="{A9CAD0D7-C5C4-15FB-12AB-44811AB7DAE2}"/>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4" name="Slide Number Placeholder 3">
            <a:extLst>
              <a:ext uri="{FF2B5EF4-FFF2-40B4-BE49-F238E27FC236}">
                <a16:creationId xmlns:a16="http://schemas.microsoft.com/office/drawing/2014/main" id="{30363B08-19A2-186B-F4A4-4E64D3EA5C0B}"/>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752660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B57BD-34A3-81A8-8EE3-C065ACE95DE7}"/>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390E5D72-D544-B634-9D99-1087DE22C613}"/>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C6D7AF-3306-64C3-B408-7F4BE6501629}"/>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82EED595-A9EB-CEA9-5CBB-E35DEC4B0E44}"/>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AC1B51BD-FACF-5705-F4A0-1AC17B1AC56C}"/>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D9A4D70-9901-D7CF-60E5-9E8769ACD2E0}"/>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642927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944A-E089-19FE-5D29-F98F09C679D9}"/>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FCB00D56-240C-FAC3-77E1-40D3B35B213D}"/>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D9C5FB8F-854B-DD76-04EC-CE1FE9AF8E4A}"/>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9EB9F022-939C-D677-4785-9292EC8F6E08}"/>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646D4494-835F-3E83-A395-E88DAAFFC19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4E4EDD6C-20E6-7809-A122-169BC4DC1DC5}"/>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13297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1AAF1-D65E-0743-34A0-A6C13F60A5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07D20C-EAD7-9E3C-2954-2CEFA358B2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377AA7-3FA2-8FD8-2817-C7FD86586E2D}"/>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DABE038E-7264-15A4-F040-5978A203A2D0}"/>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8141A80-2F02-D681-35B6-E457BEBF078E}"/>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649963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FDC17-827D-ABF9-912F-E0E9BEA07AF2}"/>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8C403A-7379-8D05-6E88-E3742DAB2DDA}"/>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C116A1-82F5-ABA6-B8C1-A23F2D950B07}"/>
              </a:ext>
            </a:extLst>
          </p:cNvPr>
          <p:cNvSpPr>
            <a:spLocks noGrp="1"/>
          </p:cNvSpPr>
          <p:nvPr>
            <p:ph type="dt" sz="half" idx="10"/>
          </p:nvPr>
        </p:nvSpPr>
        <p:spPr/>
        <p:txBody>
          <a:body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A3E2FE92-C136-CB3B-3609-F7F342486C2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CC167058-3B60-778F-6254-46297C5D863B}"/>
              </a:ext>
            </a:extLst>
          </p:cNvPr>
          <p:cNvSpPr>
            <a:spLocks noGrp="1"/>
          </p:cNvSpPr>
          <p:nvPr>
            <p:ph type="sldNum" sz="quarter" idx="12"/>
          </p:nvPr>
        </p:nvSpPr>
        <p:spPr/>
        <p:txBody>
          <a:body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506541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A942A-154A-5F45-23A3-9F76425AC663}"/>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355486-D35A-2F8F-E49E-F90D651922FC}"/>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80021B-F660-6173-571E-3CE9DD62C577}"/>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BD79678A-B97D-4131-A008-153C20E76B3B}" type="datetimeFigureOut">
              <a:rPr lang="en-US" smtClean="0">
                <a:solidFill>
                  <a:prstClr val="black">
                    <a:tint val="82000"/>
                  </a:prstClr>
                </a:solidFill>
              </a:rPr>
              <a:pPr defTabSz="1371600"/>
              <a:t>2/9/2026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4AA3D471-63D9-B8B1-B261-0304FEFBFCB5}"/>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DC80F2EA-72DD-1364-F10C-D1EDB003B349}"/>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pPr defTabSz="1371600"/>
            <a:fld id="{3BE993B9-69D2-45A8-B6A0-38EB3393C299}"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701938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e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sp>
        <p:nvSpPr>
          <p:cNvPr id="2" name="Freeform 2"/>
          <p:cNvSpPr/>
          <p:nvPr/>
        </p:nvSpPr>
        <p:spPr>
          <a:xfrm>
            <a:off x="15348860" y="6514897"/>
            <a:ext cx="2656147" cy="3316625"/>
          </a:xfrm>
          <a:custGeom>
            <a:avLst/>
            <a:gdLst/>
            <a:ahLst/>
            <a:cxnLst/>
            <a:rect l="l" t="t" r="r" b="b"/>
            <a:pathLst>
              <a:path w="2656147" h="3316625">
                <a:moveTo>
                  <a:pt x="0" y="0"/>
                </a:moveTo>
                <a:lnTo>
                  <a:pt x="2656147" y="0"/>
                </a:lnTo>
                <a:lnTo>
                  <a:pt x="2656147" y="3316625"/>
                </a:lnTo>
                <a:lnTo>
                  <a:pt x="0" y="3316625"/>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2234866"/>
            <a:ext cx="16230600" cy="7259645"/>
          </a:xfrm>
          <a:prstGeom prst="rect">
            <a:avLst/>
          </a:prstGeom>
        </p:spPr>
        <p:txBody>
          <a:bodyPr lIns="0" tIns="0" rIns="0" bIns="0" rtlCol="0" anchor="t">
            <a:spAutoFit/>
          </a:bodyPr>
          <a:lstStyle/>
          <a:p>
            <a:pPr algn="l">
              <a:lnSpc>
                <a:spcPts val="12131"/>
              </a:lnSpc>
            </a:pPr>
            <a:r>
              <a:rPr lang="en-US" sz="12131">
                <a:solidFill>
                  <a:srgbClr val="FFFFFF"/>
                </a:solidFill>
                <a:latin typeface="Bobby Jones"/>
                <a:ea typeface="Bobby Jones"/>
                <a:cs typeface="Bobby Jones"/>
                <a:sym typeface="Bobby Jones"/>
              </a:rPr>
              <a:t>Connecticut: </a:t>
            </a:r>
          </a:p>
          <a:p>
            <a:pPr algn="l">
              <a:lnSpc>
                <a:spcPts val="12131"/>
              </a:lnSpc>
            </a:pPr>
            <a:r>
              <a:rPr lang="en-US" sz="12131">
                <a:solidFill>
                  <a:srgbClr val="FFFFFF"/>
                </a:solidFill>
                <a:latin typeface="Bobby Jones"/>
                <a:ea typeface="Bobby Jones"/>
                <a:cs typeface="Bobby Jones"/>
                <a:sym typeface="Bobby Jones"/>
              </a:rPr>
              <a:t>2025 See educators Run</a:t>
            </a:r>
          </a:p>
          <a:p>
            <a:pPr algn="l">
              <a:lnSpc>
                <a:spcPts val="12131"/>
              </a:lnSpc>
            </a:pPr>
            <a:endParaRPr lang="en-US" sz="12131">
              <a:solidFill>
                <a:srgbClr val="FFFFFF"/>
              </a:solidFill>
              <a:latin typeface="Bobby Jones"/>
              <a:ea typeface="Bobby Jones"/>
              <a:cs typeface="Bobby Jones"/>
              <a:sym typeface="Bobby Jones"/>
            </a:endParaRPr>
          </a:p>
          <a:p>
            <a:pPr algn="l">
              <a:lnSpc>
                <a:spcPts val="12131"/>
              </a:lnSpc>
            </a:pPr>
            <a:endParaRPr lang="en-US" sz="12131">
              <a:solidFill>
                <a:srgbClr val="FFFFFF"/>
              </a:solidFill>
              <a:latin typeface="Bobby Jones"/>
              <a:ea typeface="Bobby Jones"/>
              <a:cs typeface="Bobby Jones"/>
              <a:sym typeface="Bobby Jones"/>
            </a:endParaRPr>
          </a:p>
          <a:p>
            <a:pPr algn="l">
              <a:lnSpc>
                <a:spcPts val="3000"/>
              </a:lnSpc>
            </a:pPr>
            <a:r>
              <a:rPr lang="en-US" sz="3000">
                <a:solidFill>
                  <a:srgbClr val="FFFFFF"/>
                </a:solidFill>
                <a:latin typeface="Bobby Jones"/>
                <a:ea typeface="Bobby Jones"/>
                <a:cs typeface="Bobby Jones"/>
                <a:sym typeface="Bobby Jones"/>
              </a:rPr>
              <a:t>Gus Melita</a:t>
            </a:r>
          </a:p>
          <a:p>
            <a:pPr algn="l">
              <a:lnSpc>
                <a:spcPts val="3000"/>
              </a:lnSpc>
            </a:pPr>
            <a:r>
              <a:rPr lang="en-US" sz="3000">
                <a:solidFill>
                  <a:srgbClr val="FFFFFF"/>
                </a:solidFill>
                <a:latin typeface="Bobby Jones"/>
                <a:ea typeface="Bobby Jones"/>
                <a:cs typeface="Bobby Jones"/>
                <a:sym typeface="Bobby Jones"/>
              </a:rPr>
              <a:t>Political Engagement Coordinator</a:t>
            </a:r>
          </a:p>
          <a:p>
            <a:pPr algn="l">
              <a:lnSpc>
                <a:spcPts val="3000"/>
              </a:lnSpc>
            </a:pPr>
            <a:r>
              <a:rPr lang="en-US" sz="3000">
                <a:solidFill>
                  <a:srgbClr val="FFFFFF"/>
                </a:solidFill>
                <a:latin typeface="Bobby Jones"/>
                <a:ea typeface="Bobby Jones"/>
                <a:cs typeface="Bobby Jones"/>
                <a:sym typeface="Bobby Jones"/>
              </a:rPr>
              <a:t>Connecticut Education Association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16466"/>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sp>
        <p:nvSpPr>
          <p:cNvPr id="5" name="TextBox 5"/>
          <p:cNvSpPr txBox="1"/>
          <p:nvPr/>
        </p:nvSpPr>
        <p:spPr>
          <a:xfrm>
            <a:off x="1134450" y="2803175"/>
            <a:ext cx="9648183" cy="2997118"/>
          </a:xfrm>
          <a:prstGeom prst="rect">
            <a:avLst/>
          </a:prstGeom>
        </p:spPr>
        <p:txBody>
          <a:bodyPr lIns="0" tIns="0" rIns="0" bIns="0" rtlCol="0" anchor="t">
            <a:spAutoFit/>
          </a:bodyPr>
          <a:lstStyle/>
          <a:p>
            <a:pPr algn="l">
              <a:lnSpc>
                <a:spcPts val="5954"/>
              </a:lnSpc>
            </a:pPr>
            <a:r>
              <a:rPr lang="en-US" sz="4253" dirty="0">
                <a:solidFill>
                  <a:srgbClr val="142046"/>
                </a:solidFill>
                <a:latin typeface="KG Primary Penmanship"/>
                <a:ea typeface="KG Primary Penmanship"/>
                <a:cs typeface="KG Primary Penmanship"/>
                <a:sym typeface="KG Primary Penmanship"/>
              </a:rPr>
              <a:t>Positive trends</a:t>
            </a:r>
          </a:p>
          <a:p>
            <a:pPr marL="918272" lvl="1" indent="-459136" algn="l">
              <a:lnSpc>
                <a:spcPts val="5954"/>
              </a:lnSpc>
              <a:buFont typeface="Arial"/>
              <a:buChar char="•"/>
            </a:pPr>
            <a:r>
              <a:rPr lang="en-US" sz="4253" dirty="0">
                <a:solidFill>
                  <a:srgbClr val="142046"/>
                </a:solidFill>
                <a:latin typeface="KG Primary Penmanship"/>
                <a:ea typeface="KG Primary Penmanship"/>
                <a:cs typeface="KG Primary Penmanship"/>
                <a:sym typeface="KG Primary Penmanship"/>
              </a:rPr>
              <a:t>Growing educator interest in public service</a:t>
            </a:r>
          </a:p>
          <a:p>
            <a:pPr marL="918272" lvl="1" indent="-459136" algn="l">
              <a:lnSpc>
                <a:spcPts val="5954"/>
              </a:lnSpc>
              <a:buFont typeface="Arial"/>
              <a:buChar char="•"/>
            </a:pPr>
            <a:r>
              <a:rPr lang="en-US" sz="4253" dirty="0">
                <a:solidFill>
                  <a:srgbClr val="142046"/>
                </a:solidFill>
                <a:latin typeface="KG Primary Penmanship"/>
                <a:ea typeface="KG Primary Penmanship"/>
                <a:cs typeface="KG Primary Penmanship"/>
                <a:sym typeface="KG Primary Penmanship"/>
              </a:rPr>
              <a:t>More community recognition of educator voices</a:t>
            </a:r>
          </a:p>
          <a:p>
            <a:pPr marL="918272" lvl="1" indent="-459136" algn="l">
              <a:lnSpc>
                <a:spcPts val="5954"/>
              </a:lnSpc>
              <a:buFont typeface="Arial"/>
              <a:buChar char="•"/>
            </a:pPr>
            <a:r>
              <a:rPr lang="en-US" sz="4253" dirty="0">
                <a:solidFill>
                  <a:srgbClr val="142046"/>
                </a:solidFill>
                <a:latin typeface="KG Primary Penmanship"/>
                <a:ea typeface="KG Primary Penmanship"/>
                <a:cs typeface="KG Primary Penmanship"/>
                <a:sym typeface="KG Primary Penmanship"/>
              </a:rPr>
              <a:t>Rising understanding of municipal processes</a:t>
            </a:r>
          </a:p>
        </p:txBody>
      </p:sp>
      <p:sp>
        <p:nvSpPr>
          <p:cNvPr id="6" name="Freeform 6"/>
          <p:cNvSpPr/>
          <p:nvPr/>
        </p:nvSpPr>
        <p:spPr>
          <a:xfrm>
            <a:off x="10889401" y="2765438"/>
            <a:ext cx="3882489" cy="3067166"/>
          </a:xfrm>
          <a:custGeom>
            <a:avLst/>
            <a:gdLst/>
            <a:ahLst/>
            <a:cxnLst/>
            <a:rect l="l" t="t" r="r" b="b"/>
            <a:pathLst>
              <a:path w="3882489" h="3067166">
                <a:moveTo>
                  <a:pt x="0" y="0"/>
                </a:moveTo>
                <a:lnTo>
                  <a:pt x="3882489" y="0"/>
                </a:lnTo>
                <a:lnTo>
                  <a:pt x="3882489" y="3067166"/>
                </a:lnTo>
                <a:lnTo>
                  <a:pt x="0" y="3067166"/>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509894" y="654751"/>
            <a:ext cx="17268213" cy="1203399"/>
          </a:xfrm>
          <a:prstGeom prst="rect">
            <a:avLst/>
          </a:prstGeom>
        </p:spPr>
        <p:txBody>
          <a:bodyPr lIns="0" tIns="0" rIns="0" bIns="0" rtlCol="0" anchor="t">
            <a:spAutoFit/>
          </a:bodyPr>
          <a:lstStyle/>
          <a:p>
            <a:pPr algn="l">
              <a:lnSpc>
                <a:spcPts val="9799"/>
              </a:lnSpc>
            </a:pPr>
            <a:r>
              <a:rPr lang="en-US" sz="6999">
                <a:solidFill>
                  <a:srgbClr val="FFFFFF"/>
                </a:solidFill>
                <a:latin typeface="Bobby Jones"/>
                <a:ea typeface="Bobby Jones"/>
                <a:cs typeface="Bobby Jones"/>
                <a:sym typeface="Bobby Jones"/>
              </a:rPr>
              <a:t>What we’re seeing in CT</a:t>
            </a:r>
          </a:p>
        </p:txBody>
      </p:sp>
      <p:sp>
        <p:nvSpPr>
          <p:cNvPr id="8" name="TextBox 8"/>
          <p:cNvSpPr txBox="1"/>
          <p:nvPr/>
        </p:nvSpPr>
        <p:spPr>
          <a:xfrm>
            <a:off x="7163914" y="6408502"/>
            <a:ext cx="10095386" cy="2997118"/>
          </a:xfrm>
          <a:prstGeom prst="rect">
            <a:avLst/>
          </a:prstGeom>
        </p:spPr>
        <p:txBody>
          <a:bodyPr lIns="0" tIns="0" rIns="0" bIns="0" rtlCol="0" anchor="t">
            <a:spAutoFit/>
          </a:bodyPr>
          <a:lstStyle/>
          <a:p>
            <a:pPr algn="l">
              <a:lnSpc>
                <a:spcPts val="5954"/>
              </a:lnSpc>
            </a:pPr>
            <a:r>
              <a:rPr lang="en-US" sz="4253" dirty="0">
                <a:solidFill>
                  <a:srgbClr val="142046"/>
                </a:solidFill>
                <a:latin typeface="KG Primary Penmanship"/>
                <a:ea typeface="KG Primary Penmanship"/>
                <a:cs typeface="KG Primary Penmanship"/>
                <a:sym typeface="KG Primary Penmanship"/>
              </a:rPr>
              <a:t>Why that understanding is growing</a:t>
            </a:r>
          </a:p>
          <a:p>
            <a:pPr marL="918272" lvl="1" indent="-459136" algn="l">
              <a:lnSpc>
                <a:spcPts val="5954"/>
              </a:lnSpc>
              <a:buFont typeface="Arial"/>
              <a:buChar char="•"/>
            </a:pPr>
            <a:r>
              <a:rPr lang="en-US" sz="4253" dirty="0">
                <a:solidFill>
                  <a:srgbClr val="142046"/>
                </a:solidFill>
                <a:latin typeface="KG Primary Penmanship"/>
                <a:ea typeface="KG Primary Penmanship"/>
                <a:cs typeface="KG Primary Penmanship"/>
                <a:sym typeface="KG Primary Penmanship"/>
              </a:rPr>
              <a:t>Growing local budget battles </a:t>
            </a:r>
          </a:p>
          <a:p>
            <a:pPr marL="918272" lvl="1" indent="-459136" algn="l">
              <a:lnSpc>
                <a:spcPts val="5954"/>
              </a:lnSpc>
              <a:buFont typeface="Arial"/>
              <a:buChar char="•"/>
            </a:pPr>
            <a:r>
              <a:rPr lang="en-US" sz="4253" dirty="0">
                <a:solidFill>
                  <a:srgbClr val="142046"/>
                </a:solidFill>
                <a:latin typeface="KG Primary Penmanship"/>
                <a:ea typeface="KG Primary Penmanship"/>
                <a:cs typeface="KG Primary Penmanship"/>
                <a:sym typeface="KG Primary Penmanship"/>
              </a:rPr>
              <a:t>Pressure to fund schools without major property tax hikes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16466"/>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sp>
        <p:nvSpPr>
          <p:cNvPr id="5" name="TextBox 5"/>
          <p:cNvSpPr txBox="1"/>
          <p:nvPr/>
        </p:nvSpPr>
        <p:spPr>
          <a:xfrm>
            <a:off x="734044" y="2500687"/>
            <a:ext cx="10371585" cy="7821210"/>
          </a:xfrm>
          <a:prstGeom prst="rect">
            <a:avLst/>
          </a:prstGeom>
        </p:spPr>
        <p:txBody>
          <a:bodyPr lIns="0" tIns="0" rIns="0" bIns="0" rtlCol="0" anchor="t">
            <a:spAutoFit/>
          </a:bodyPr>
          <a:lstStyle/>
          <a:p>
            <a:pPr algn="l">
              <a:lnSpc>
                <a:spcPts val="5762"/>
              </a:lnSpc>
            </a:pPr>
            <a:r>
              <a:rPr lang="en-US" sz="4115" dirty="0">
                <a:solidFill>
                  <a:srgbClr val="142046"/>
                </a:solidFill>
                <a:latin typeface="KG Primary Penmanship"/>
                <a:ea typeface="KG Primary Penmanship"/>
                <a:cs typeface="KG Primary Penmanship"/>
                <a:sym typeface="KG Primary Penmanship"/>
              </a:rPr>
              <a:t>Educators are running because they:</a:t>
            </a:r>
          </a:p>
          <a:p>
            <a:pPr marL="888614" lvl="1" indent="-444307" algn="l">
              <a:lnSpc>
                <a:spcPts val="5762"/>
              </a:lnSpc>
              <a:buFont typeface="Arial"/>
              <a:buChar char="•"/>
            </a:pPr>
            <a:r>
              <a:rPr lang="en-US" sz="4115" dirty="0">
                <a:solidFill>
                  <a:srgbClr val="142046"/>
                </a:solidFill>
                <a:latin typeface="KG Primary Penmanship"/>
                <a:ea typeface="KG Primary Penmanship"/>
                <a:cs typeface="KG Primary Penmanship"/>
                <a:sym typeface="KG Primary Penmanship"/>
              </a:rPr>
              <a:t>Understand how public institutions impact students/families</a:t>
            </a:r>
          </a:p>
          <a:p>
            <a:pPr marL="888614" lvl="1" indent="-444307" algn="l">
              <a:lnSpc>
                <a:spcPts val="5762"/>
              </a:lnSpc>
              <a:buFont typeface="Arial"/>
              <a:buChar char="•"/>
            </a:pPr>
            <a:r>
              <a:rPr lang="en-US" sz="4115" dirty="0">
                <a:solidFill>
                  <a:srgbClr val="142046"/>
                </a:solidFill>
                <a:latin typeface="KG Primary Penmanship"/>
                <a:ea typeface="KG Primary Penmanship"/>
                <a:cs typeface="KG Primary Penmanship"/>
                <a:sym typeface="KG Primary Penmanship"/>
              </a:rPr>
              <a:t>Have deep community ties</a:t>
            </a:r>
          </a:p>
          <a:p>
            <a:pPr marL="888614" lvl="1" indent="-444307" algn="l">
              <a:lnSpc>
                <a:spcPts val="5762"/>
              </a:lnSpc>
              <a:buFont typeface="Arial"/>
              <a:buChar char="•"/>
            </a:pPr>
            <a:r>
              <a:rPr lang="en-US" sz="4115" dirty="0">
                <a:solidFill>
                  <a:srgbClr val="142046"/>
                </a:solidFill>
                <a:latin typeface="KG Primary Penmanship"/>
                <a:ea typeface="KG Primary Penmanship"/>
                <a:cs typeface="KG Primary Penmanship"/>
                <a:sym typeface="KG Primary Penmanship"/>
              </a:rPr>
              <a:t>Bring lived experience + problem‑solving</a:t>
            </a:r>
          </a:p>
          <a:p>
            <a:pPr algn="l">
              <a:lnSpc>
                <a:spcPts val="5762"/>
              </a:lnSpc>
            </a:pPr>
            <a:r>
              <a:rPr lang="en-US" sz="4115" dirty="0">
                <a:solidFill>
                  <a:srgbClr val="142046"/>
                </a:solidFill>
                <a:latin typeface="KG Primary Penmanship"/>
                <a:ea typeface="KG Primary Penmanship"/>
                <a:cs typeface="KG Primary Penmanship"/>
                <a:sym typeface="KG Primary Penmanship"/>
              </a:rPr>
              <a:t>This year:</a:t>
            </a:r>
          </a:p>
          <a:p>
            <a:pPr marL="888614" lvl="1" indent="-444307" algn="l">
              <a:lnSpc>
                <a:spcPts val="5762"/>
              </a:lnSpc>
              <a:buFont typeface="Arial"/>
              <a:buChar char="•"/>
            </a:pPr>
            <a:r>
              <a:rPr lang="en-US" sz="4115" dirty="0">
                <a:solidFill>
                  <a:srgbClr val="142046"/>
                </a:solidFill>
                <a:latin typeface="KG Primary Penmanship"/>
                <a:ea typeface="KG Primary Penmanship"/>
                <a:cs typeface="KG Primary Penmanship"/>
                <a:sym typeface="KG Primary Penmanship"/>
              </a:rPr>
              <a:t>Many stepped up due to instability and urgent system needs</a:t>
            </a:r>
          </a:p>
          <a:p>
            <a:pPr marL="888614" lvl="1" indent="-444307" algn="l">
              <a:lnSpc>
                <a:spcPts val="5762"/>
              </a:lnSpc>
              <a:buFont typeface="Arial"/>
              <a:buChar char="•"/>
            </a:pPr>
            <a:r>
              <a:rPr lang="en-US" sz="4115" dirty="0">
                <a:solidFill>
                  <a:srgbClr val="142046"/>
                </a:solidFill>
                <a:latin typeface="KG Primary Penmanship"/>
                <a:ea typeface="KG Primary Penmanship"/>
                <a:cs typeface="KG Primary Penmanship"/>
                <a:sym typeface="KG Primary Penmanship"/>
              </a:rPr>
              <a:t>18 of 43 districts with educator candidates had recent major budget challenges</a:t>
            </a:r>
          </a:p>
          <a:p>
            <a:pPr algn="l">
              <a:lnSpc>
                <a:spcPts val="4680"/>
              </a:lnSpc>
            </a:pPr>
            <a:endParaRPr lang="en-US" sz="4115" dirty="0">
              <a:solidFill>
                <a:srgbClr val="142046"/>
              </a:solidFill>
              <a:latin typeface="KG Primary Penmanship"/>
              <a:ea typeface="KG Primary Penmanship"/>
              <a:cs typeface="KG Primary Penmanship"/>
              <a:sym typeface="KG Primary Penmanship"/>
            </a:endParaRPr>
          </a:p>
        </p:txBody>
      </p:sp>
      <p:sp>
        <p:nvSpPr>
          <p:cNvPr id="6" name="Freeform 6"/>
          <p:cNvSpPr/>
          <p:nvPr/>
        </p:nvSpPr>
        <p:spPr>
          <a:xfrm>
            <a:off x="12896623" y="2586412"/>
            <a:ext cx="4599773" cy="3867743"/>
          </a:xfrm>
          <a:custGeom>
            <a:avLst/>
            <a:gdLst/>
            <a:ahLst/>
            <a:cxnLst/>
            <a:rect l="l" t="t" r="r" b="b"/>
            <a:pathLst>
              <a:path w="4599773" h="3867743">
                <a:moveTo>
                  <a:pt x="0" y="0"/>
                </a:moveTo>
                <a:lnTo>
                  <a:pt x="4599773" y="0"/>
                </a:lnTo>
                <a:lnTo>
                  <a:pt x="4599773" y="3867742"/>
                </a:lnTo>
                <a:lnTo>
                  <a:pt x="0" y="3867742"/>
                </a:lnTo>
                <a:lnTo>
                  <a:pt x="0" y="0"/>
                </a:lnTo>
                <a:close/>
              </a:path>
            </a:pathLst>
          </a:custGeom>
          <a:blipFill>
            <a:blip r:embed="rId2"/>
            <a:stretch>
              <a:fillRect/>
            </a:stretch>
          </a:blipFill>
        </p:spPr>
        <p:txBody>
          <a:bodyPr/>
          <a:lstStyle/>
          <a:p>
            <a:endParaRPr lang="en-US"/>
          </a:p>
        </p:txBody>
      </p:sp>
      <p:sp>
        <p:nvSpPr>
          <p:cNvPr id="7" name="Freeform 7"/>
          <p:cNvSpPr/>
          <p:nvPr/>
        </p:nvSpPr>
        <p:spPr>
          <a:xfrm>
            <a:off x="11224076" y="5766319"/>
            <a:ext cx="4575684" cy="3793144"/>
          </a:xfrm>
          <a:custGeom>
            <a:avLst/>
            <a:gdLst/>
            <a:ahLst/>
            <a:cxnLst/>
            <a:rect l="l" t="t" r="r" b="b"/>
            <a:pathLst>
              <a:path w="4575684" h="3793144">
                <a:moveTo>
                  <a:pt x="0" y="0"/>
                </a:moveTo>
                <a:lnTo>
                  <a:pt x="4575684" y="0"/>
                </a:lnTo>
                <a:lnTo>
                  <a:pt x="4575684" y="3793144"/>
                </a:lnTo>
                <a:lnTo>
                  <a:pt x="0" y="3793144"/>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509894" y="654751"/>
            <a:ext cx="17268213" cy="1203399"/>
          </a:xfrm>
          <a:prstGeom prst="rect">
            <a:avLst/>
          </a:prstGeom>
        </p:spPr>
        <p:txBody>
          <a:bodyPr lIns="0" tIns="0" rIns="0" bIns="0" rtlCol="0" anchor="t">
            <a:spAutoFit/>
          </a:bodyPr>
          <a:lstStyle/>
          <a:p>
            <a:pPr algn="l">
              <a:lnSpc>
                <a:spcPts val="9799"/>
              </a:lnSpc>
            </a:pPr>
            <a:r>
              <a:rPr lang="en-US" sz="6999">
                <a:solidFill>
                  <a:srgbClr val="FFFFFF"/>
                </a:solidFill>
                <a:latin typeface="Bobby Jones"/>
                <a:ea typeface="Bobby Jones"/>
                <a:cs typeface="Bobby Jones"/>
                <a:sym typeface="Bobby Jones"/>
              </a:rPr>
              <a:t>WHY EDUCATORS ARE STEPPING UP IN 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additive="base">
                                        <p:cTn id="3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5" presetID="16" presetClass="entr" presetSubtype="21"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16466"/>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sp>
        <p:nvSpPr>
          <p:cNvPr id="5" name="Freeform 5"/>
          <p:cNvSpPr/>
          <p:nvPr/>
        </p:nvSpPr>
        <p:spPr>
          <a:xfrm>
            <a:off x="11839902" y="5507012"/>
            <a:ext cx="5096888" cy="3994686"/>
          </a:xfrm>
          <a:custGeom>
            <a:avLst/>
            <a:gdLst/>
            <a:ahLst/>
            <a:cxnLst/>
            <a:rect l="l" t="t" r="r" b="b"/>
            <a:pathLst>
              <a:path w="5096888" h="3994686">
                <a:moveTo>
                  <a:pt x="0" y="0"/>
                </a:moveTo>
                <a:lnTo>
                  <a:pt x="5096887" y="0"/>
                </a:lnTo>
                <a:lnTo>
                  <a:pt x="5096887" y="3994686"/>
                </a:lnTo>
                <a:lnTo>
                  <a:pt x="0" y="3994686"/>
                </a:lnTo>
                <a:lnTo>
                  <a:pt x="0" y="0"/>
                </a:lnTo>
                <a:close/>
              </a:path>
            </a:pathLst>
          </a:custGeom>
          <a:blipFill>
            <a:blip r:embed="rId3"/>
            <a:stretch>
              <a:fillRect/>
            </a:stretch>
          </a:blipFill>
        </p:spPr>
        <p:txBody>
          <a:bodyPr/>
          <a:lstStyle/>
          <a:p>
            <a:endParaRPr lang="en-US"/>
          </a:p>
        </p:txBody>
      </p:sp>
      <p:sp>
        <p:nvSpPr>
          <p:cNvPr id="6" name="Freeform 6"/>
          <p:cNvSpPr/>
          <p:nvPr/>
        </p:nvSpPr>
        <p:spPr>
          <a:xfrm>
            <a:off x="8255228" y="5516537"/>
            <a:ext cx="3241774" cy="3996023"/>
          </a:xfrm>
          <a:custGeom>
            <a:avLst/>
            <a:gdLst/>
            <a:ahLst/>
            <a:cxnLst/>
            <a:rect l="l" t="t" r="r" b="b"/>
            <a:pathLst>
              <a:path w="3241774" h="3996023">
                <a:moveTo>
                  <a:pt x="0" y="0"/>
                </a:moveTo>
                <a:lnTo>
                  <a:pt x="3241774" y="0"/>
                </a:lnTo>
                <a:lnTo>
                  <a:pt x="3241774" y="3996023"/>
                </a:lnTo>
                <a:lnTo>
                  <a:pt x="0" y="3996023"/>
                </a:lnTo>
                <a:lnTo>
                  <a:pt x="0" y="0"/>
                </a:lnTo>
                <a:close/>
              </a:path>
            </a:pathLst>
          </a:custGeom>
          <a:blipFill>
            <a:blip r:embed="rId4"/>
            <a:stretch>
              <a:fillRect/>
            </a:stretch>
          </a:blipFill>
        </p:spPr>
        <p:txBody>
          <a:bodyPr/>
          <a:lstStyle/>
          <a:p>
            <a:endParaRPr lang="en-US"/>
          </a:p>
        </p:txBody>
      </p:sp>
      <p:sp>
        <p:nvSpPr>
          <p:cNvPr id="7" name="Freeform 7"/>
          <p:cNvSpPr/>
          <p:nvPr/>
        </p:nvSpPr>
        <p:spPr>
          <a:xfrm>
            <a:off x="10673796" y="2607999"/>
            <a:ext cx="3541326" cy="3967872"/>
          </a:xfrm>
          <a:custGeom>
            <a:avLst/>
            <a:gdLst/>
            <a:ahLst/>
            <a:cxnLst/>
            <a:rect l="l" t="t" r="r" b="b"/>
            <a:pathLst>
              <a:path w="3541326" h="3967872">
                <a:moveTo>
                  <a:pt x="0" y="0"/>
                </a:moveTo>
                <a:lnTo>
                  <a:pt x="3541326" y="0"/>
                </a:lnTo>
                <a:lnTo>
                  <a:pt x="3541326" y="3967872"/>
                </a:lnTo>
                <a:lnTo>
                  <a:pt x="0" y="3967872"/>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832263" y="2503224"/>
            <a:ext cx="6695491" cy="9297990"/>
          </a:xfrm>
          <a:prstGeom prst="rect">
            <a:avLst/>
          </a:prstGeom>
        </p:spPr>
        <p:txBody>
          <a:bodyPr lIns="0" tIns="0" rIns="0" bIns="0" rtlCol="0" anchor="t">
            <a:spAutoFit/>
          </a:bodyPr>
          <a:lstStyle/>
          <a:p>
            <a:pPr algn="l">
              <a:lnSpc>
                <a:spcPts val="6364"/>
              </a:lnSpc>
            </a:pPr>
            <a:r>
              <a:rPr lang="en-US" sz="4546" dirty="0">
                <a:solidFill>
                  <a:srgbClr val="142046"/>
                </a:solidFill>
                <a:latin typeface="KG Primary Penmanship"/>
                <a:ea typeface="KG Primary Penmanship"/>
                <a:cs typeface="KG Primary Penmanship"/>
                <a:sym typeface="KG Primary Penmanship"/>
              </a:rPr>
              <a:t>     </a:t>
            </a:r>
            <a:r>
              <a:rPr lang="en-US" sz="4546" u="sng" dirty="0">
                <a:solidFill>
                  <a:srgbClr val="142046"/>
                </a:solidFill>
                <a:latin typeface="KG Primary Penmanship"/>
                <a:ea typeface="KG Primary Penmanship"/>
                <a:cs typeface="KG Primary Penmanship"/>
                <a:sym typeface="KG Primary Penmanship"/>
              </a:rPr>
              <a:t>Educators Running!</a:t>
            </a:r>
          </a:p>
          <a:p>
            <a:pPr marL="981534" lvl="1" indent="-490767" algn="l">
              <a:lnSpc>
                <a:spcPts val="6364"/>
              </a:lnSpc>
              <a:buFont typeface="Arial"/>
              <a:buChar char="•"/>
            </a:pPr>
            <a:r>
              <a:rPr lang="en-US" sz="4546" dirty="0">
                <a:solidFill>
                  <a:srgbClr val="142046"/>
                </a:solidFill>
                <a:latin typeface="KG Primary Penmanship"/>
                <a:ea typeface="KG Primary Penmanship"/>
                <a:cs typeface="KG Primary Penmanship"/>
                <a:sym typeface="KG Primary Penmanship"/>
              </a:rPr>
              <a:t>60+ educators stepped forward (first timers &amp; longtime leaders)</a:t>
            </a:r>
          </a:p>
          <a:p>
            <a:pPr marL="981534" lvl="1" indent="-490767" algn="l">
              <a:lnSpc>
                <a:spcPts val="6364"/>
              </a:lnSpc>
              <a:buFont typeface="Arial"/>
              <a:buChar char="•"/>
            </a:pPr>
            <a:r>
              <a:rPr lang="en-US" sz="4546" dirty="0">
                <a:solidFill>
                  <a:srgbClr val="142046"/>
                </a:solidFill>
                <a:latin typeface="KG Primary Penmanship"/>
                <a:ea typeface="KG Primary Penmanship"/>
                <a:cs typeface="KG Primary Penmanship"/>
                <a:sym typeface="KG Primary Penmanship"/>
              </a:rPr>
              <a:t>250% increase in identified candidates from 2023</a:t>
            </a:r>
          </a:p>
          <a:p>
            <a:pPr marL="981534" lvl="1" indent="-490767" algn="l">
              <a:lnSpc>
                <a:spcPts val="6364"/>
              </a:lnSpc>
              <a:buFont typeface="Arial"/>
              <a:buChar char="•"/>
            </a:pPr>
            <a:r>
              <a:rPr lang="en-US" sz="4546" dirty="0">
                <a:solidFill>
                  <a:srgbClr val="142046"/>
                </a:solidFill>
                <a:latin typeface="KG Primary Penmanship"/>
                <a:ea typeface="KG Primary Penmanship"/>
                <a:cs typeface="KG Primary Penmanship"/>
                <a:sym typeface="KG Primary Penmanship"/>
              </a:rPr>
              <a:t>Participation across political affiliations, career stages, and backgrounds</a:t>
            </a:r>
          </a:p>
          <a:p>
            <a:pPr algn="l">
              <a:lnSpc>
                <a:spcPts val="6364"/>
              </a:lnSpc>
            </a:pPr>
            <a:endParaRPr lang="en-US" sz="4546" dirty="0">
              <a:solidFill>
                <a:srgbClr val="142046"/>
              </a:solidFill>
              <a:latin typeface="KG Primary Penmanship"/>
              <a:ea typeface="KG Primary Penmanship"/>
              <a:cs typeface="KG Primary Penmanship"/>
              <a:sym typeface="KG Primary Penmanship"/>
            </a:endParaRPr>
          </a:p>
          <a:p>
            <a:pPr algn="l">
              <a:lnSpc>
                <a:spcPts val="6364"/>
              </a:lnSpc>
            </a:pPr>
            <a:r>
              <a:rPr lang="en-US" sz="4546" dirty="0">
                <a:solidFill>
                  <a:srgbClr val="142046"/>
                </a:solidFill>
                <a:latin typeface="KG Primary Penmanship"/>
                <a:ea typeface="KG Primary Penmanship"/>
                <a:cs typeface="KG Primary Penmanship"/>
                <a:sym typeface="KG Primary Penmanship"/>
              </a:rPr>
              <a:t>    </a:t>
            </a:r>
          </a:p>
          <a:p>
            <a:pPr algn="l">
              <a:lnSpc>
                <a:spcPts val="3959"/>
              </a:lnSpc>
            </a:pPr>
            <a:endParaRPr lang="en-US" sz="4546" dirty="0">
              <a:solidFill>
                <a:srgbClr val="142046"/>
              </a:solidFill>
              <a:latin typeface="KG Primary Penmanship"/>
              <a:ea typeface="KG Primary Penmanship"/>
              <a:cs typeface="KG Primary Penmanship"/>
              <a:sym typeface="KG Primary Penmanship"/>
            </a:endParaRPr>
          </a:p>
        </p:txBody>
      </p:sp>
      <p:sp>
        <p:nvSpPr>
          <p:cNvPr id="9" name="TextBox 9"/>
          <p:cNvSpPr txBox="1"/>
          <p:nvPr/>
        </p:nvSpPr>
        <p:spPr>
          <a:xfrm>
            <a:off x="509894" y="654751"/>
            <a:ext cx="17268213" cy="1203399"/>
          </a:xfrm>
          <a:prstGeom prst="rect">
            <a:avLst/>
          </a:prstGeom>
        </p:spPr>
        <p:txBody>
          <a:bodyPr lIns="0" tIns="0" rIns="0" bIns="0" rtlCol="0" anchor="t">
            <a:spAutoFit/>
          </a:bodyPr>
          <a:lstStyle/>
          <a:p>
            <a:pPr algn="l">
              <a:lnSpc>
                <a:spcPts val="9799"/>
              </a:lnSpc>
            </a:pPr>
            <a:r>
              <a:rPr lang="en-US" sz="6999">
                <a:solidFill>
                  <a:srgbClr val="FFFFFF"/>
                </a:solidFill>
                <a:latin typeface="Bobby Jones"/>
                <a:ea typeface="Bobby Jones"/>
                <a:cs typeface="Bobby Jones"/>
                <a:sym typeface="Bobby Jones"/>
              </a:rPr>
              <a:t>2025 Participation &amp; Engagement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06941"/>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sp>
        <p:nvSpPr>
          <p:cNvPr id="5" name="Freeform 5"/>
          <p:cNvSpPr/>
          <p:nvPr/>
        </p:nvSpPr>
        <p:spPr>
          <a:xfrm>
            <a:off x="9305465" y="2700232"/>
            <a:ext cx="7712356" cy="6198806"/>
          </a:xfrm>
          <a:custGeom>
            <a:avLst/>
            <a:gdLst/>
            <a:ahLst/>
            <a:cxnLst/>
            <a:rect l="l" t="t" r="r" b="b"/>
            <a:pathLst>
              <a:path w="7712356" h="6198806">
                <a:moveTo>
                  <a:pt x="0" y="0"/>
                </a:moveTo>
                <a:lnTo>
                  <a:pt x="7712356" y="0"/>
                </a:lnTo>
                <a:lnTo>
                  <a:pt x="7712356" y="6198806"/>
                </a:lnTo>
                <a:lnTo>
                  <a:pt x="0" y="6198806"/>
                </a:lnTo>
                <a:lnTo>
                  <a:pt x="0" y="0"/>
                </a:lnTo>
                <a:close/>
              </a:path>
            </a:pathLst>
          </a:custGeom>
          <a:blipFill>
            <a:blip r:embed="rId3"/>
            <a:stretch>
              <a:fillRect/>
            </a:stretch>
          </a:blipFill>
        </p:spPr>
        <p:txBody>
          <a:bodyPr/>
          <a:lstStyle/>
          <a:p>
            <a:endParaRPr lang="en-US"/>
          </a:p>
        </p:txBody>
      </p:sp>
      <p:sp>
        <p:nvSpPr>
          <p:cNvPr id="6" name="Freeform 6"/>
          <p:cNvSpPr/>
          <p:nvPr/>
        </p:nvSpPr>
        <p:spPr>
          <a:xfrm>
            <a:off x="10264360" y="7005787"/>
            <a:ext cx="5984775" cy="2506125"/>
          </a:xfrm>
          <a:custGeom>
            <a:avLst/>
            <a:gdLst/>
            <a:ahLst/>
            <a:cxnLst/>
            <a:rect l="l" t="t" r="r" b="b"/>
            <a:pathLst>
              <a:path w="5984775" h="2506125">
                <a:moveTo>
                  <a:pt x="0" y="0"/>
                </a:moveTo>
                <a:lnTo>
                  <a:pt x="5984775" y="0"/>
                </a:lnTo>
                <a:lnTo>
                  <a:pt x="5984775" y="2506124"/>
                </a:lnTo>
                <a:lnTo>
                  <a:pt x="0" y="2506124"/>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509894" y="654751"/>
            <a:ext cx="17268213" cy="1203399"/>
          </a:xfrm>
          <a:prstGeom prst="rect">
            <a:avLst/>
          </a:prstGeom>
        </p:spPr>
        <p:txBody>
          <a:bodyPr lIns="0" tIns="0" rIns="0" bIns="0" rtlCol="0" anchor="t">
            <a:spAutoFit/>
          </a:bodyPr>
          <a:lstStyle/>
          <a:p>
            <a:pPr algn="l">
              <a:lnSpc>
                <a:spcPts val="9799"/>
              </a:lnSpc>
            </a:pPr>
            <a:r>
              <a:rPr lang="en-US" sz="6999">
                <a:solidFill>
                  <a:srgbClr val="FFFFFF"/>
                </a:solidFill>
                <a:latin typeface="Bobby Jones"/>
                <a:ea typeface="Bobby Jones"/>
                <a:cs typeface="Bobby Jones"/>
                <a:sym typeface="Bobby Jones"/>
              </a:rPr>
              <a:t>2025 Participation &amp; Engagement</a:t>
            </a:r>
          </a:p>
        </p:txBody>
      </p:sp>
      <p:sp>
        <p:nvSpPr>
          <p:cNvPr id="8" name="TextBox 8"/>
          <p:cNvSpPr txBox="1"/>
          <p:nvPr/>
        </p:nvSpPr>
        <p:spPr>
          <a:xfrm>
            <a:off x="937062" y="2492735"/>
            <a:ext cx="7711542" cy="7503861"/>
          </a:xfrm>
          <a:prstGeom prst="rect">
            <a:avLst/>
          </a:prstGeom>
        </p:spPr>
        <p:txBody>
          <a:bodyPr lIns="0" tIns="0" rIns="0" bIns="0" rtlCol="0" anchor="t">
            <a:spAutoFit/>
          </a:bodyPr>
          <a:lstStyle/>
          <a:p>
            <a:pPr algn="l">
              <a:lnSpc>
                <a:spcPts val="6202"/>
              </a:lnSpc>
            </a:pPr>
            <a:r>
              <a:rPr lang="en-US" sz="4430" u="sng" dirty="0">
                <a:solidFill>
                  <a:srgbClr val="142046"/>
                </a:solidFill>
                <a:latin typeface="KG Primary Penmanship"/>
                <a:ea typeface="KG Primary Penmanship"/>
                <a:cs typeface="KG Primary Penmanship"/>
                <a:sym typeface="KG Primary Penmanship"/>
              </a:rPr>
              <a:t>CT See Educators Run Support Included:</a:t>
            </a:r>
          </a:p>
          <a:p>
            <a:pPr marL="956497" lvl="1" indent="-478248" algn="l">
              <a:lnSpc>
                <a:spcPts val="6202"/>
              </a:lnSpc>
              <a:buFont typeface="Arial"/>
              <a:buChar char="•"/>
            </a:pPr>
            <a:r>
              <a:rPr lang="en-US" sz="4430" dirty="0">
                <a:solidFill>
                  <a:srgbClr val="142046"/>
                </a:solidFill>
                <a:latin typeface="KG Primary Penmanship"/>
                <a:ea typeface="KG Primary Penmanship"/>
                <a:cs typeface="KG Primary Penmanship"/>
                <a:sym typeface="KG Primary Penmanship"/>
              </a:rPr>
              <a:t>1:1 guidance</a:t>
            </a:r>
          </a:p>
          <a:p>
            <a:pPr marL="956497" lvl="1" indent="-478248" algn="l">
              <a:lnSpc>
                <a:spcPts val="6202"/>
              </a:lnSpc>
              <a:buFont typeface="Arial"/>
              <a:buChar char="•"/>
            </a:pPr>
            <a:r>
              <a:rPr lang="en-US" sz="4430" dirty="0">
                <a:solidFill>
                  <a:srgbClr val="142046"/>
                </a:solidFill>
                <a:latin typeface="KG Primary Penmanship"/>
                <a:ea typeface="KG Primary Penmanship"/>
                <a:cs typeface="KG Primary Penmanship"/>
                <a:sym typeface="KG Primary Penmanship"/>
              </a:rPr>
              <a:t>Local association connections</a:t>
            </a:r>
          </a:p>
          <a:p>
            <a:pPr marL="956497" lvl="1" indent="-478248" algn="l">
              <a:lnSpc>
                <a:spcPts val="6202"/>
              </a:lnSpc>
              <a:buFont typeface="Arial"/>
              <a:buChar char="•"/>
            </a:pPr>
            <a:r>
              <a:rPr lang="en-US" sz="4430" dirty="0">
                <a:solidFill>
                  <a:srgbClr val="142046"/>
                </a:solidFill>
                <a:latin typeface="KG Primary Penmanship"/>
                <a:ea typeface="KG Primary Penmanship"/>
                <a:cs typeface="KG Primary Penmanship"/>
                <a:sym typeface="KG Primary Penmanship"/>
              </a:rPr>
              <a:t>Candidate questionnaire</a:t>
            </a:r>
          </a:p>
          <a:p>
            <a:pPr marL="956497" lvl="1" indent="-478248" algn="l">
              <a:lnSpc>
                <a:spcPts val="6202"/>
              </a:lnSpc>
              <a:buFont typeface="Arial"/>
              <a:buChar char="•"/>
            </a:pPr>
            <a:r>
              <a:rPr lang="en-US" sz="4430" dirty="0">
                <a:solidFill>
                  <a:srgbClr val="142046"/>
                </a:solidFill>
                <a:latin typeface="KG Primary Penmanship"/>
                <a:ea typeface="KG Primary Penmanship"/>
                <a:cs typeface="KG Primary Penmanship"/>
                <a:sym typeface="KG Primary Penmanship"/>
              </a:rPr>
              <a:t>Features in Advisor + CEA platforms</a:t>
            </a:r>
          </a:p>
          <a:p>
            <a:pPr marL="956497" lvl="1" indent="-478248" algn="l">
              <a:lnSpc>
                <a:spcPts val="6202"/>
              </a:lnSpc>
              <a:buFont typeface="Arial"/>
              <a:buChar char="•"/>
            </a:pPr>
            <a:r>
              <a:rPr lang="en-US" sz="4430" dirty="0">
                <a:solidFill>
                  <a:srgbClr val="142046"/>
                </a:solidFill>
                <a:latin typeface="KG Primary Penmanship"/>
                <a:ea typeface="KG Primary Penmanship"/>
                <a:cs typeface="KG Primary Penmanship"/>
                <a:sym typeface="KG Primary Penmanship"/>
              </a:rPr>
              <a:t>Member communication + access to information</a:t>
            </a:r>
          </a:p>
          <a:p>
            <a:pPr marL="956497" lvl="1" indent="-478248" algn="l">
              <a:lnSpc>
                <a:spcPts val="6202"/>
              </a:lnSpc>
              <a:buFont typeface="Arial"/>
              <a:buChar char="•"/>
            </a:pPr>
            <a:r>
              <a:rPr lang="en-US" sz="4430" dirty="0">
                <a:solidFill>
                  <a:srgbClr val="142046"/>
                </a:solidFill>
                <a:latin typeface="KG Primary Penmanship"/>
                <a:ea typeface="KG Primary Penmanship"/>
                <a:cs typeface="KG Primary Penmanship"/>
                <a:sym typeface="KG Primary Penmanship"/>
              </a:rPr>
              <a:t>No state-level endorsements</a:t>
            </a:r>
          </a:p>
          <a:p>
            <a:pPr algn="l">
              <a:lnSpc>
                <a:spcPts val="3858"/>
              </a:lnSpc>
            </a:pPr>
            <a:endParaRPr lang="en-US" sz="4430" dirty="0">
              <a:solidFill>
                <a:srgbClr val="142046"/>
              </a:solidFill>
              <a:latin typeface="KG Primary Penmanship"/>
              <a:ea typeface="KG Primary Penmanship"/>
              <a:cs typeface="KG Primary Penmanship"/>
              <a:sym typeface="KG Primary Penmanshi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14" presetClass="entr" presetSubtype="1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par>
                          <p:cTn id="37" fill="hold">
                            <p:stCondLst>
                              <p:cond delay="1000"/>
                            </p:stCondLst>
                            <p:childTnLst>
                              <p:par>
                                <p:cTn id="38" presetID="14" presetClass="entr" presetSubtype="1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randombar(horizontal)">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16466"/>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sp>
        <p:nvSpPr>
          <p:cNvPr id="5" name="Freeform 5"/>
          <p:cNvSpPr/>
          <p:nvPr/>
        </p:nvSpPr>
        <p:spPr>
          <a:xfrm>
            <a:off x="8991600" y="3567936"/>
            <a:ext cx="8058184" cy="5398983"/>
          </a:xfrm>
          <a:custGeom>
            <a:avLst/>
            <a:gdLst/>
            <a:ahLst/>
            <a:cxnLst/>
            <a:rect l="l" t="t" r="r" b="b"/>
            <a:pathLst>
              <a:path w="8058184" h="5398983">
                <a:moveTo>
                  <a:pt x="0" y="0"/>
                </a:moveTo>
                <a:lnTo>
                  <a:pt x="8058184" y="0"/>
                </a:lnTo>
                <a:lnTo>
                  <a:pt x="8058184" y="5398983"/>
                </a:lnTo>
                <a:lnTo>
                  <a:pt x="0" y="5398983"/>
                </a:lnTo>
                <a:lnTo>
                  <a:pt x="0" y="0"/>
                </a:lnTo>
                <a:close/>
              </a:path>
            </a:pathLst>
          </a:custGeom>
          <a:blipFill>
            <a:blip r:embed="rId2"/>
            <a:stretch>
              <a:fillRect/>
            </a:stretch>
          </a:blipFill>
        </p:spPr>
        <p:txBody>
          <a:bodyPr/>
          <a:lstStyle/>
          <a:p>
            <a:endParaRPr lang="en-US"/>
          </a:p>
        </p:txBody>
      </p:sp>
      <p:grpSp>
        <p:nvGrpSpPr>
          <p:cNvPr id="6" name="Group 6"/>
          <p:cNvGrpSpPr/>
          <p:nvPr/>
        </p:nvGrpSpPr>
        <p:grpSpPr>
          <a:xfrm>
            <a:off x="8660292" y="3405752"/>
            <a:ext cx="8599008" cy="5852548"/>
            <a:chOff x="0" y="0"/>
            <a:chExt cx="2264759" cy="1541412"/>
          </a:xfrm>
        </p:grpSpPr>
        <p:sp>
          <p:nvSpPr>
            <p:cNvPr id="7" name="Freeform 7"/>
            <p:cNvSpPr/>
            <p:nvPr/>
          </p:nvSpPr>
          <p:spPr>
            <a:xfrm>
              <a:off x="0" y="0"/>
              <a:ext cx="2264759" cy="1541412"/>
            </a:xfrm>
            <a:custGeom>
              <a:avLst/>
              <a:gdLst/>
              <a:ahLst/>
              <a:cxnLst/>
              <a:rect l="l" t="t" r="r" b="b"/>
              <a:pathLst>
                <a:path w="2264759" h="1541412">
                  <a:moveTo>
                    <a:pt x="0" y="0"/>
                  </a:moveTo>
                  <a:lnTo>
                    <a:pt x="2264759" y="0"/>
                  </a:lnTo>
                  <a:lnTo>
                    <a:pt x="2264759" y="1541412"/>
                  </a:lnTo>
                  <a:lnTo>
                    <a:pt x="0" y="1541412"/>
                  </a:lnTo>
                  <a:close/>
                </a:path>
              </a:pathLst>
            </a:custGeom>
            <a:ln w="133350" cap="sq">
              <a:solidFill>
                <a:srgbClr val="AB121C"/>
              </a:solidFill>
              <a:prstDash val="solid"/>
              <a:miter/>
            </a:ln>
          </p:spPr>
          <p:txBody>
            <a:bodyPr/>
            <a:lstStyle/>
            <a:p>
              <a:endParaRPr lang="en-US"/>
            </a:p>
          </p:txBody>
        </p:sp>
        <p:sp>
          <p:nvSpPr>
            <p:cNvPr id="8" name="TextBox 8"/>
            <p:cNvSpPr txBox="1"/>
            <p:nvPr/>
          </p:nvSpPr>
          <p:spPr>
            <a:xfrm>
              <a:off x="0" y="-47625"/>
              <a:ext cx="2264759" cy="1589037"/>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028700" y="2563847"/>
            <a:ext cx="7377980" cy="8850171"/>
          </a:xfrm>
          <a:prstGeom prst="rect">
            <a:avLst/>
          </a:prstGeom>
        </p:spPr>
        <p:txBody>
          <a:bodyPr lIns="0" tIns="0" rIns="0" bIns="0" rtlCol="0" anchor="t">
            <a:spAutoFit/>
          </a:bodyPr>
          <a:lstStyle/>
          <a:p>
            <a:pPr algn="l">
              <a:lnSpc>
                <a:spcPts val="6607"/>
              </a:lnSpc>
            </a:pPr>
            <a:r>
              <a:rPr lang="en-US" sz="4719" dirty="0">
                <a:solidFill>
                  <a:srgbClr val="142046"/>
                </a:solidFill>
                <a:latin typeface="KG Primary Penmanship"/>
                <a:ea typeface="KG Primary Penmanship"/>
                <a:cs typeface="KG Primary Penmanship"/>
                <a:sym typeface="KG Primary Penmanship"/>
              </a:rPr>
              <a:t>Results</a:t>
            </a:r>
          </a:p>
          <a:p>
            <a:pPr marL="1018928" lvl="1" indent="-509464" algn="l">
              <a:lnSpc>
                <a:spcPts val="6607"/>
              </a:lnSpc>
              <a:buFont typeface="Arial"/>
              <a:buChar char="•"/>
            </a:pPr>
            <a:r>
              <a:rPr lang="en-US" sz="4719" u="sng" dirty="0">
                <a:solidFill>
                  <a:srgbClr val="142046"/>
                </a:solidFill>
                <a:latin typeface="KG Primary Penmanship"/>
                <a:ea typeface="KG Primary Penmanship"/>
                <a:cs typeface="KG Primary Penmanship"/>
                <a:sym typeface="KG Primary Penmanship"/>
              </a:rPr>
              <a:t>57</a:t>
            </a:r>
            <a:r>
              <a:rPr lang="en-US" sz="4719" dirty="0">
                <a:solidFill>
                  <a:srgbClr val="142046"/>
                </a:solidFill>
                <a:latin typeface="KG Primary Penmanship"/>
                <a:ea typeface="KG Primary Penmanship"/>
                <a:cs typeface="KG Primary Penmanship"/>
                <a:sym typeface="KG Primary Penmanship"/>
              </a:rPr>
              <a:t> CEA members elected in 40+ towns</a:t>
            </a:r>
          </a:p>
          <a:p>
            <a:pPr marL="1018928" lvl="1" indent="-509464" algn="l">
              <a:lnSpc>
                <a:spcPts val="6607"/>
              </a:lnSpc>
              <a:buFont typeface="Arial"/>
              <a:buChar char="•"/>
            </a:pPr>
            <a:r>
              <a:rPr lang="en-US" sz="4719" dirty="0">
                <a:solidFill>
                  <a:srgbClr val="142046"/>
                </a:solidFill>
                <a:latin typeface="KG Primary Penmanship"/>
                <a:ea typeface="KG Primary Penmanship"/>
                <a:cs typeface="KG Primary Penmanship"/>
                <a:sym typeface="KG Primary Penmanship"/>
              </a:rPr>
              <a:t>Candidates reflected the diversity of our professional community — different political affiliations, career stages, and personal experiences.</a:t>
            </a:r>
          </a:p>
          <a:p>
            <a:pPr algn="l">
              <a:lnSpc>
                <a:spcPts val="6607"/>
              </a:lnSpc>
            </a:pPr>
            <a:endParaRPr lang="en-US" sz="4719" dirty="0">
              <a:solidFill>
                <a:srgbClr val="142046"/>
              </a:solidFill>
              <a:latin typeface="KG Primary Penmanship"/>
              <a:ea typeface="KG Primary Penmanship"/>
              <a:cs typeface="KG Primary Penmanship"/>
              <a:sym typeface="KG Primary Penmanship"/>
            </a:endParaRPr>
          </a:p>
          <a:p>
            <a:pPr algn="l">
              <a:lnSpc>
                <a:spcPts val="6607"/>
              </a:lnSpc>
            </a:pPr>
            <a:endParaRPr lang="en-US" sz="4719" dirty="0">
              <a:solidFill>
                <a:srgbClr val="142046"/>
              </a:solidFill>
              <a:latin typeface="KG Primary Penmanship"/>
              <a:ea typeface="KG Primary Penmanship"/>
              <a:cs typeface="KG Primary Penmanship"/>
              <a:sym typeface="KG Primary Penmanship"/>
            </a:endParaRPr>
          </a:p>
          <a:p>
            <a:pPr algn="l">
              <a:lnSpc>
                <a:spcPts val="3733"/>
              </a:lnSpc>
            </a:pPr>
            <a:endParaRPr lang="en-US" sz="4719" dirty="0">
              <a:solidFill>
                <a:srgbClr val="142046"/>
              </a:solidFill>
              <a:latin typeface="KG Primary Penmanship"/>
              <a:ea typeface="KG Primary Penmanship"/>
              <a:cs typeface="KG Primary Penmanship"/>
              <a:sym typeface="KG Primary Penmanship"/>
            </a:endParaRPr>
          </a:p>
        </p:txBody>
      </p:sp>
      <p:sp>
        <p:nvSpPr>
          <p:cNvPr id="10" name="TextBox 10"/>
          <p:cNvSpPr txBox="1"/>
          <p:nvPr/>
        </p:nvSpPr>
        <p:spPr>
          <a:xfrm>
            <a:off x="509894" y="654751"/>
            <a:ext cx="17268213" cy="1203325"/>
          </a:xfrm>
          <a:prstGeom prst="rect">
            <a:avLst/>
          </a:prstGeom>
        </p:spPr>
        <p:txBody>
          <a:bodyPr lIns="0" tIns="0" rIns="0" bIns="0" rtlCol="0" anchor="t">
            <a:spAutoFit/>
          </a:bodyPr>
          <a:lstStyle/>
          <a:p>
            <a:pPr algn="l">
              <a:lnSpc>
                <a:spcPts val="9799"/>
              </a:lnSpc>
            </a:pPr>
            <a:r>
              <a:rPr lang="en-US" sz="6999">
                <a:solidFill>
                  <a:srgbClr val="FFFFFF"/>
                </a:solidFill>
                <a:latin typeface="Bobby Jones"/>
                <a:ea typeface="Bobby Jones"/>
                <a:cs typeface="Bobby Jones"/>
                <a:sym typeface="Bobby Jones"/>
              </a:rPr>
              <a:t>2025 Outcomes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 calcmode="lin" valueType="num">
                                      <p:cBhvr additive="base">
                                        <p:cTn id="1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16466"/>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grpSp>
        <p:nvGrpSpPr>
          <p:cNvPr id="5" name="Group 5"/>
          <p:cNvGrpSpPr/>
          <p:nvPr/>
        </p:nvGrpSpPr>
        <p:grpSpPr>
          <a:xfrm>
            <a:off x="11418315" y="3039543"/>
            <a:ext cx="5840985" cy="6170457"/>
            <a:chOff x="0" y="0"/>
            <a:chExt cx="1538367" cy="1625141"/>
          </a:xfrm>
        </p:grpSpPr>
        <p:sp>
          <p:nvSpPr>
            <p:cNvPr id="6" name="Freeform 6"/>
            <p:cNvSpPr/>
            <p:nvPr/>
          </p:nvSpPr>
          <p:spPr>
            <a:xfrm>
              <a:off x="0" y="0"/>
              <a:ext cx="1538367" cy="1625141"/>
            </a:xfrm>
            <a:custGeom>
              <a:avLst/>
              <a:gdLst/>
              <a:ahLst/>
              <a:cxnLst/>
              <a:rect l="l" t="t" r="r" b="b"/>
              <a:pathLst>
                <a:path w="1538367" h="1625141">
                  <a:moveTo>
                    <a:pt x="0" y="0"/>
                  </a:moveTo>
                  <a:lnTo>
                    <a:pt x="1538367" y="0"/>
                  </a:lnTo>
                  <a:lnTo>
                    <a:pt x="1538367" y="1625141"/>
                  </a:lnTo>
                  <a:lnTo>
                    <a:pt x="0" y="1625141"/>
                  </a:lnTo>
                  <a:close/>
                </a:path>
              </a:pathLst>
            </a:custGeom>
            <a:ln w="133350" cap="sq">
              <a:solidFill>
                <a:srgbClr val="AB121C"/>
              </a:solidFill>
              <a:prstDash val="solid"/>
              <a:miter/>
            </a:ln>
          </p:spPr>
          <p:txBody>
            <a:bodyPr/>
            <a:lstStyle/>
            <a:p>
              <a:endParaRPr lang="en-US"/>
            </a:p>
          </p:txBody>
        </p:sp>
        <p:sp>
          <p:nvSpPr>
            <p:cNvPr id="7" name="TextBox 7"/>
            <p:cNvSpPr txBox="1"/>
            <p:nvPr/>
          </p:nvSpPr>
          <p:spPr>
            <a:xfrm>
              <a:off x="0" y="-47625"/>
              <a:ext cx="1538367" cy="1672766"/>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1580952" y="3212229"/>
            <a:ext cx="5503990" cy="5623642"/>
          </a:xfrm>
          <a:custGeom>
            <a:avLst/>
            <a:gdLst/>
            <a:ahLst/>
            <a:cxnLst/>
            <a:rect l="l" t="t" r="r" b="b"/>
            <a:pathLst>
              <a:path w="5503990" h="5623642">
                <a:moveTo>
                  <a:pt x="0" y="0"/>
                </a:moveTo>
                <a:lnTo>
                  <a:pt x="5503990" y="0"/>
                </a:lnTo>
                <a:lnTo>
                  <a:pt x="5503990" y="5623643"/>
                </a:lnTo>
                <a:lnTo>
                  <a:pt x="0" y="5623643"/>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207021" y="2779085"/>
            <a:ext cx="9010603" cy="2644281"/>
          </a:xfrm>
          <a:prstGeom prst="rect">
            <a:avLst/>
          </a:prstGeom>
        </p:spPr>
        <p:txBody>
          <a:bodyPr lIns="0" tIns="0" rIns="0" bIns="0" rtlCol="0" anchor="t">
            <a:spAutoFit/>
          </a:bodyPr>
          <a:lstStyle/>
          <a:p>
            <a:pPr algn="l">
              <a:lnSpc>
                <a:spcPts val="7027"/>
              </a:lnSpc>
            </a:pPr>
            <a:r>
              <a:rPr lang="en-US" sz="5019" dirty="0">
                <a:solidFill>
                  <a:srgbClr val="142046"/>
                </a:solidFill>
                <a:latin typeface="KG Primary Penmanship"/>
                <a:ea typeface="KG Primary Penmanship"/>
                <a:cs typeface="KG Primary Penmanship"/>
                <a:sym typeface="KG Primary Penmanship"/>
              </a:rPr>
              <a:t>External attention</a:t>
            </a:r>
          </a:p>
          <a:p>
            <a:pPr marL="1083696" lvl="1" indent="-541848" algn="l">
              <a:lnSpc>
                <a:spcPts val="7027"/>
              </a:lnSpc>
              <a:buFont typeface="Arial"/>
              <a:buChar char="•"/>
            </a:pPr>
            <a:r>
              <a:rPr lang="en-US" sz="5019" dirty="0">
                <a:solidFill>
                  <a:srgbClr val="142046"/>
                </a:solidFill>
                <a:latin typeface="KG Primary Penmanship"/>
                <a:ea typeface="KG Primary Penmanship"/>
                <a:cs typeface="KG Primary Penmanship"/>
                <a:sym typeface="KG Primary Penmanship"/>
              </a:rPr>
              <a:t>Highlighting CEA’s “deliberate strategy” to build local influence</a:t>
            </a:r>
          </a:p>
        </p:txBody>
      </p:sp>
      <p:sp>
        <p:nvSpPr>
          <p:cNvPr id="10" name="TextBox 10"/>
          <p:cNvSpPr txBox="1"/>
          <p:nvPr/>
        </p:nvSpPr>
        <p:spPr>
          <a:xfrm>
            <a:off x="509894" y="654751"/>
            <a:ext cx="17268213" cy="1203325"/>
          </a:xfrm>
          <a:prstGeom prst="rect">
            <a:avLst/>
          </a:prstGeom>
        </p:spPr>
        <p:txBody>
          <a:bodyPr lIns="0" tIns="0" rIns="0" bIns="0" rtlCol="0" anchor="t">
            <a:spAutoFit/>
          </a:bodyPr>
          <a:lstStyle/>
          <a:p>
            <a:pPr algn="l">
              <a:lnSpc>
                <a:spcPts val="9799"/>
              </a:lnSpc>
            </a:pPr>
            <a:r>
              <a:rPr lang="en-US" sz="6999">
                <a:solidFill>
                  <a:srgbClr val="FFFFFF"/>
                </a:solidFill>
                <a:latin typeface="Bobby Jones"/>
                <a:ea typeface="Bobby Jones"/>
                <a:cs typeface="Bobby Jones"/>
                <a:sym typeface="Bobby Jones"/>
              </a:rPr>
              <a:t>2025 Outcomes</a:t>
            </a:r>
          </a:p>
        </p:txBody>
      </p:sp>
      <p:sp>
        <p:nvSpPr>
          <p:cNvPr id="11" name="TextBox 11"/>
          <p:cNvSpPr txBox="1"/>
          <p:nvPr/>
        </p:nvSpPr>
        <p:spPr>
          <a:xfrm>
            <a:off x="1794422" y="5448300"/>
            <a:ext cx="10475997" cy="3652554"/>
          </a:xfrm>
          <a:prstGeom prst="rect">
            <a:avLst/>
          </a:prstGeom>
          <a:solidFill>
            <a:schemeClr val="bg1"/>
          </a:solidFill>
        </p:spPr>
        <p:txBody>
          <a:bodyPr lIns="0" tIns="0" rIns="0" bIns="0" rtlCol="0" anchor="t">
            <a:spAutoFit/>
          </a:bodyPr>
          <a:lstStyle/>
          <a:p>
            <a:pPr algn="l">
              <a:lnSpc>
                <a:spcPts val="4828"/>
              </a:lnSpc>
            </a:pPr>
            <a:r>
              <a:rPr lang="en-US" sz="3449" dirty="0">
                <a:solidFill>
                  <a:srgbClr val="142046"/>
                </a:solidFill>
                <a:latin typeface="KG Primary Penmanship"/>
                <a:ea typeface="KG Primary Penmanship"/>
                <a:cs typeface="KG Primary Penmanship"/>
                <a:sym typeface="KG Primary Penmanship"/>
              </a:rPr>
              <a:t>“What is most striking about the CEA’s own messaging is its candor. The union is not downplaying its role or presenting these outcomes </a:t>
            </a:r>
          </a:p>
          <a:p>
            <a:pPr algn="l">
              <a:lnSpc>
                <a:spcPts val="4828"/>
              </a:lnSpc>
            </a:pPr>
            <a:r>
              <a:rPr lang="en-US" sz="3449" dirty="0">
                <a:solidFill>
                  <a:srgbClr val="142046"/>
                </a:solidFill>
                <a:latin typeface="KG Primary Penmanship"/>
                <a:ea typeface="KG Primary Penmanship"/>
                <a:cs typeface="KG Primary Penmanship"/>
                <a:sym typeface="KG Primary Penmanship"/>
              </a:rPr>
              <a:t>as incidental. The map, the language, the celebratory tone reflects </a:t>
            </a:r>
          </a:p>
          <a:p>
            <a:pPr algn="l">
              <a:lnSpc>
                <a:spcPts val="4828"/>
              </a:lnSpc>
            </a:pPr>
            <a:r>
              <a:rPr lang="en-US" sz="3449" dirty="0">
                <a:solidFill>
                  <a:srgbClr val="142046"/>
                </a:solidFill>
                <a:latin typeface="KG Primary Penmanship"/>
                <a:ea typeface="KG Primary Penmanship"/>
                <a:cs typeface="KG Primary Penmanship"/>
                <a:sym typeface="KG Primary Penmanship"/>
              </a:rPr>
              <a:t>a deliberate strategy to expand influence at the local level. This is </a:t>
            </a:r>
          </a:p>
          <a:p>
            <a:pPr algn="l">
              <a:lnSpc>
                <a:spcPts val="4828"/>
              </a:lnSpc>
            </a:pPr>
            <a:r>
              <a:rPr lang="en-US" sz="3449" dirty="0">
                <a:solidFill>
                  <a:srgbClr val="142046"/>
                </a:solidFill>
                <a:latin typeface="KG Primary Penmanship"/>
                <a:ea typeface="KG Primary Penmanship"/>
                <a:cs typeface="KG Primary Penmanship"/>
                <a:sym typeface="KG Primary Penmanship"/>
              </a:rPr>
              <a:t>not power reluctantly accepted. It is power actively sought and </a:t>
            </a:r>
          </a:p>
          <a:p>
            <a:pPr algn="l">
              <a:lnSpc>
                <a:spcPts val="4828"/>
              </a:lnSpc>
            </a:pPr>
            <a:r>
              <a:rPr lang="en-US" sz="3449" dirty="0">
                <a:solidFill>
                  <a:srgbClr val="142046"/>
                </a:solidFill>
                <a:latin typeface="KG Primary Penmanship"/>
                <a:ea typeface="KG Primary Penmanship"/>
                <a:cs typeface="KG Primary Penmanship"/>
                <a:sym typeface="KG Primary Penmanship"/>
              </a:rPr>
              <a:t>openly claimed.”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wipe(down)">
                                      <p:cBhvr>
                                        <p:cTn id="24" dur="500"/>
                                        <p:tgtEl>
                                          <p:spTgt spid="11">
                                            <p:txEl>
                                              <p:pRg st="0" end="0"/>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wipe(down)">
                                      <p:cBhvr>
                                        <p:cTn id="27" dur="500"/>
                                        <p:tgtEl>
                                          <p:spTgt spid="11">
                                            <p:txEl>
                                              <p:pRg st="1" end="1"/>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Effect transition="in" filter="wipe(down)">
                                      <p:cBhvr>
                                        <p:cTn id="30" dur="500"/>
                                        <p:tgtEl>
                                          <p:spTgt spid="11">
                                            <p:txEl>
                                              <p:pRg st="2" end="2"/>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11">
                                            <p:txEl>
                                              <p:pRg st="3" end="3"/>
                                            </p:txEl>
                                          </p:spTgt>
                                        </p:tgtEl>
                                        <p:attrNameLst>
                                          <p:attrName>style.visibility</p:attrName>
                                        </p:attrNameLst>
                                      </p:cBhvr>
                                      <p:to>
                                        <p:strVal val="visible"/>
                                      </p:to>
                                    </p:set>
                                    <p:animEffect transition="in" filter="wipe(down)">
                                      <p:cBhvr>
                                        <p:cTn id="33" dur="500"/>
                                        <p:tgtEl>
                                          <p:spTgt spid="11">
                                            <p:txEl>
                                              <p:pRg st="3" end="3"/>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11">
                                            <p:txEl>
                                              <p:pRg st="4" end="4"/>
                                            </p:txEl>
                                          </p:spTgt>
                                        </p:tgtEl>
                                        <p:attrNameLst>
                                          <p:attrName>style.visibility</p:attrName>
                                        </p:attrNameLst>
                                      </p:cBhvr>
                                      <p:to>
                                        <p:strVal val="visible"/>
                                      </p:to>
                                    </p:set>
                                    <p:animEffect transition="in" filter="wipe(down)">
                                      <p:cBhvr>
                                        <p:cTn id="36"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16466"/>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sp>
        <p:nvSpPr>
          <p:cNvPr id="5" name="TextBox 5"/>
          <p:cNvSpPr txBox="1"/>
          <p:nvPr/>
        </p:nvSpPr>
        <p:spPr>
          <a:xfrm>
            <a:off x="1150899" y="2530275"/>
            <a:ext cx="11388161" cy="7625290"/>
          </a:xfrm>
          <a:prstGeom prst="rect">
            <a:avLst/>
          </a:prstGeom>
        </p:spPr>
        <p:txBody>
          <a:bodyPr lIns="0" tIns="0" rIns="0" bIns="0" rtlCol="0" anchor="t">
            <a:spAutoFit/>
          </a:bodyPr>
          <a:lstStyle/>
          <a:p>
            <a:pPr algn="l">
              <a:lnSpc>
                <a:spcPts val="6244"/>
              </a:lnSpc>
            </a:pPr>
            <a:r>
              <a:rPr lang="en-US" sz="4460" dirty="0">
                <a:solidFill>
                  <a:srgbClr val="142046"/>
                </a:solidFill>
                <a:latin typeface="KG Primary Penmanship"/>
                <a:ea typeface="KG Primary Penmanship"/>
                <a:cs typeface="KG Primary Penmanship"/>
                <a:sym typeface="KG Primary Penmanship"/>
              </a:rPr>
              <a:t>Key lessons</a:t>
            </a:r>
          </a:p>
          <a:p>
            <a:pPr marL="963003" lvl="1" indent="-4815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Preparation lowers barriers</a:t>
            </a:r>
          </a:p>
          <a:p>
            <a:pPr marL="963003" lvl="1" indent="-4815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Local associations can serve as powerful connectors</a:t>
            </a:r>
          </a:p>
          <a:p>
            <a:pPr marL="963003" lvl="1" indent="-4815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Authentic lived experience builds trust</a:t>
            </a:r>
          </a:p>
          <a:p>
            <a:pPr marL="963003" lvl="1" indent="-4815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Understanding systems leads to engagement</a:t>
            </a:r>
          </a:p>
          <a:p>
            <a:pPr marL="963003" lvl="1" indent="-4815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Leadership development must be ongoing (training, networks, mentorship, long‑term support)</a:t>
            </a:r>
          </a:p>
          <a:p>
            <a:pPr marL="963003" lvl="1" indent="-4815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Emerging Trend: Stepping up together with 13 of 43 towns seeing multiple members running</a:t>
            </a:r>
          </a:p>
          <a:p>
            <a:pPr algn="l">
              <a:lnSpc>
                <a:spcPts val="4099"/>
              </a:lnSpc>
            </a:pPr>
            <a:endParaRPr lang="en-US" sz="4460" dirty="0">
              <a:solidFill>
                <a:srgbClr val="142046"/>
              </a:solidFill>
              <a:latin typeface="KG Primary Penmanship"/>
              <a:ea typeface="KG Primary Penmanship"/>
              <a:cs typeface="KG Primary Penmanship"/>
              <a:sym typeface="KG Primary Penmanship"/>
            </a:endParaRPr>
          </a:p>
        </p:txBody>
      </p:sp>
      <p:sp>
        <p:nvSpPr>
          <p:cNvPr id="6" name="Freeform 6"/>
          <p:cNvSpPr/>
          <p:nvPr/>
        </p:nvSpPr>
        <p:spPr>
          <a:xfrm>
            <a:off x="1261371" y="8037796"/>
            <a:ext cx="843624" cy="943915"/>
          </a:xfrm>
          <a:custGeom>
            <a:avLst/>
            <a:gdLst/>
            <a:ahLst/>
            <a:cxnLst/>
            <a:rect l="l" t="t" r="r" b="b"/>
            <a:pathLst>
              <a:path w="843624" h="943915">
                <a:moveTo>
                  <a:pt x="0" y="0"/>
                </a:moveTo>
                <a:lnTo>
                  <a:pt x="843624" y="0"/>
                </a:lnTo>
                <a:lnTo>
                  <a:pt x="843624" y="943915"/>
                </a:lnTo>
                <a:lnTo>
                  <a:pt x="0" y="943915"/>
                </a:lnTo>
                <a:lnTo>
                  <a:pt x="0" y="0"/>
                </a:lnTo>
                <a:close/>
              </a:path>
            </a:pathLst>
          </a:custGeom>
          <a:blipFill>
            <a:blip r:embed="rId2"/>
            <a:stretch>
              <a:fillRect/>
            </a:stretch>
          </a:blipFill>
        </p:spPr>
        <p:txBody>
          <a:bodyPr/>
          <a:lstStyle/>
          <a:p>
            <a:endParaRPr lang="en-US"/>
          </a:p>
        </p:txBody>
      </p:sp>
      <p:sp>
        <p:nvSpPr>
          <p:cNvPr id="7" name="Freeform 7"/>
          <p:cNvSpPr/>
          <p:nvPr/>
        </p:nvSpPr>
        <p:spPr>
          <a:xfrm>
            <a:off x="12281353" y="3531806"/>
            <a:ext cx="4977947" cy="4977947"/>
          </a:xfrm>
          <a:custGeom>
            <a:avLst/>
            <a:gdLst/>
            <a:ahLst/>
            <a:cxnLst/>
            <a:rect l="l" t="t" r="r" b="b"/>
            <a:pathLst>
              <a:path w="4977947" h="4977947">
                <a:moveTo>
                  <a:pt x="0" y="0"/>
                </a:moveTo>
                <a:lnTo>
                  <a:pt x="4977947" y="0"/>
                </a:lnTo>
                <a:lnTo>
                  <a:pt x="4977947" y="4977947"/>
                </a:lnTo>
                <a:lnTo>
                  <a:pt x="0" y="4977947"/>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509894" y="621944"/>
            <a:ext cx="17268213" cy="1113715"/>
          </a:xfrm>
          <a:prstGeom prst="rect">
            <a:avLst/>
          </a:prstGeom>
        </p:spPr>
        <p:txBody>
          <a:bodyPr lIns="0" tIns="0" rIns="0" bIns="0" rtlCol="0" anchor="t">
            <a:spAutoFit/>
          </a:bodyPr>
          <a:lstStyle/>
          <a:p>
            <a:pPr algn="l">
              <a:lnSpc>
                <a:spcPts val="8960"/>
              </a:lnSpc>
            </a:pPr>
            <a:r>
              <a:rPr lang="en-US" sz="6400">
                <a:solidFill>
                  <a:srgbClr val="FFFFFF"/>
                </a:solidFill>
                <a:latin typeface="Bobby Jones"/>
                <a:ea typeface="Bobby Jones"/>
                <a:cs typeface="Bobby Jones"/>
                <a:sym typeface="Bobby Jones"/>
              </a:rPr>
              <a:t>What We Learned: Building a Leadership Pipeline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14" presetClass="entr" presetSubtype="1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 calcmode="lin" valueType="num">
                                      <p:cBhvr additive="base">
                                        <p:cTn id="16"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 calcmode="lin" valueType="num">
                                      <p:cBhvr additive="base">
                                        <p:cTn id="2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additive="base">
                                        <p:cTn id="28"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 calcmode="lin" valueType="num">
                                      <p:cBhvr additive="base">
                                        <p:cTn id="34"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 calcmode="lin" valueType="num">
                                      <p:cBhvr additive="base">
                                        <p:cTn id="40"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5">
                                            <p:txEl>
                                              <p:pRg st="6" end="6"/>
                                            </p:txEl>
                                          </p:spTgt>
                                        </p:tgtEl>
                                        <p:attrNameLst>
                                          <p:attrName>style.visibility</p:attrName>
                                        </p:attrNameLst>
                                      </p:cBhvr>
                                      <p:to>
                                        <p:strVal val="visible"/>
                                      </p:to>
                                    </p:set>
                                    <p:anim calcmode="lin" valueType="num">
                                      <p:cBhvr additive="base">
                                        <p:cTn id="46"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
                                            <p:txEl>
                                              <p:pRg st="6" end="6"/>
                                            </p:txEl>
                                          </p:spTgt>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ppt_x"/>
                                          </p:val>
                                        </p:tav>
                                        <p:tav tm="100000">
                                          <p:val>
                                            <p:strVal val="#ppt_x"/>
                                          </p:val>
                                        </p:tav>
                                      </p:tavLst>
                                    </p:anim>
                                    <p:anim calcmode="lin" valueType="num">
                                      <p:cBhvr additive="base">
                                        <p:cTn id="5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931A6"/>
        </a:solidFill>
        <a:effectLst/>
      </p:bgPr>
    </p:bg>
    <p:spTree>
      <p:nvGrpSpPr>
        <p:cNvPr id="1" name=""/>
        <p:cNvGrpSpPr/>
        <p:nvPr/>
      </p:nvGrpSpPr>
      <p:grpSpPr>
        <a:xfrm>
          <a:off x="0" y="0"/>
          <a:ext cx="0" cy="0"/>
          <a:chOff x="0" y="0"/>
          <a:chExt cx="0" cy="0"/>
        </a:xfrm>
      </p:grpSpPr>
      <p:sp>
        <p:nvSpPr>
          <p:cNvPr id="3" name="TextBox 2"/>
          <p:cNvSpPr txBox="1"/>
          <p:nvPr/>
        </p:nvSpPr>
        <p:spPr>
          <a:xfrm>
            <a:off x="914400" y="3619500"/>
            <a:ext cx="16128454" cy="2031325"/>
          </a:xfrm>
          <a:prstGeom prst="rect">
            <a:avLst/>
          </a:prstGeom>
          <a:noFill/>
        </p:spPr>
        <p:txBody>
          <a:bodyPr wrap="none" rtlCol="0">
            <a:spAutoFit/>
          </a:bodyPr>
          <a:lstStyle/>
          <a:p>
            <a:pPr algn="ctr"/>
            <a:r>
              <a:rPr lang="en-US" sz="7200" dirty="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EMERSON HOFFZALES</a:t>
            </a:r>
          </a:p>
          <a:p>
            <a:pPr algn="ctr"/>
            <a:r>
              <a:rPr lang="en-US" sz="5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LAWRENCE EDUCATION ASSOCIATION PRESIDENT</a:t>
            </a:r>
          </a:p>
        </p:txBody>
      </p:sp>
    </p:spTree>
    <p:extLst>
      <p:ext uri="{BB962C8B-B14F-4D97-AF65-F5344CB8AC3E}">
        <p14:creationId xmlns:p14="http://schemas.microsoft.com/office/powerpoint/2010/main" val="4179901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31A6"/>
        </a:solidFill>
        <a:effectLst/>
      </p:bgPr>
    </p:bg>
    <p:spTree>
      <p:nvGrpSpPr>
        <p:cNvPr id="1" name=""/>
        <p:cNvGrpSpPr/>
        <p:nvPr/>
      </p:nvGrpSpPr>
      <p:grpSpPr>
        <a:xfrm>
          <a:off x="0" y="0"/>
          <a:ext cx="0" cy="0"/>
          <a:chOff x="0" y="0"/>
          <a:chExt cx="0" cy="0"/>
        </a:xfrm>
      </p:grpSpPr>
      <p:sp>
        <p:nvSpPr>
          <p:cNvPr id="3" name="TextBox 2"/>
          <p:cNvSpPr txBox="1"/>
          <p:nvPr/>
        </p:nvSpPr>
        <p:spPr>
          <a:xfrm>
            <a:off x="2620603" y="3619500"/>
            <a:ext cx="12716045" cy="2862322"/>
          </a:xfrm>
          <a:prstGeom prst="rect">
            <a:avLst/>
          </a:prstGeom>
          <a:noFill/>
        </p:spPr>
        <p:txBody>
          <a:bodyPr wrap="none" rtlCol="0">
            <a:spAutoFit/>
          </a:bodyPr>
          <a:lstStyle/>
          <a:p>
            <a:pPr algn="ctr"/>
            <a:r>
              <a:rPr lang="en-US" sz="7200" dirty="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KEVIN PAPE</a:t>
            </a:r>
          </a:p>
          <a:p>
            <a:pPr algn="ctr"/>
            <a:r>
              <a:rPr lang="en-US" sz="5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COLORADO EDUCATION ASSOCIATION </a:t>
            </a:r>
          </a:p>
          <a:p>
            <a:pPr algn="ctr"/>
            <a:r>
              <a:rPr lang="en-US" sz="5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POLITICAL DIRECTOR</a:t>
            </a:r>
          </a:p>
        </p:txBody>
      </p:sp>
    </p:spTree>
    <p:extLst>
      <p:ext uri="{BB962C8B-B14F-4D97-AF65-F5344CB8AC3E}">
        <p14:creationId xmlns:p14="http://schemas.microsoft.com/office/powerpoint/2010/main" val="1568966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931A6"/>
        </a:solidFill>
        <a:effectLst/>
      </p:bgPr>
    </p:bg>
    <p:spTree>
      <p:nvGrpSpPr>
        <p:cNvPr id="1" name=""/>
        <p:cNvGrpSpPr/>
        <p:nvPr/>
      </p:nvGrpSpPr>
      <p:grpSpPr>
        <a:xfrm>
          <a:off x="0" y="0"/>
          <a:ext cx="0" cy="0"/>
          <a:chOff x="0" y="0"/>
          <a:chExt cx="0" cy="0"/>
        </a:xfrm>
      </p:grpSpPr>
      <p:sp>
        <p:nvSpPr>
          <p:cNvPr id="3" name="TextBox 2"/>
          <p:cNvSpPr txBox="1"/>
          <p:nvPr/>
        </p:nvSpPr>
        <p:spPr>
          <a:xfrm>
            <a:off x="2620603" y="3619500"/>
            <a:ext cx="12716045" cy="2862322"/>
          </a:xfrm>
          <a:prstGeom prst="rect">
            <a:avLst/>
          </a:prstGeom>
          <a:noFill/>
        </p:spPr>
        <p:txBody>
          <a:bodyPr wrap="none" rtlCol="0">
            <a:spAutoFit/>
          </a:bodyPr>
          <a:lstStyle/>
          <a:p>
            <a:pPr algn="ctr"/>
            <a:r>
              <a:rPr lang="en-US" sz="7200" dirty="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KEVIN PAPE</a:t>
            </a:r>
          </a:p>
          <a:p>
            <a:pPr algn="ctr"/>
            <a:r>
              <a:rPr lang="en-US" sz="5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COLORADO EDUCATION ASSOCIATION </a:t>
            </a:r>
          </a:p>
          <a:p>
            <a:pPr algn="ctr"/>
            <a:r>
              <a:rPr lang="en-US" sz="5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POLITICAL DIRECTOR</a:t>
            </a:r>
          </a:p>
        </p:txBody>
      </p:sp>
    </p:spTree>
    <p:extLst>
      <p:ext uri="{BB962C8B-B14F-4D97-AF65-F5344CB8AC3E}">
        <p14:creationId xmlns:p14="http://schemas.microsoft.com/office/powerpoint/2010/main" val="2315791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ECEBBC-68D6-D73B-7618-42313883642E}"/>
              </a:ext>
            </a:extLst>
          </p:cNvPr>
          <p:cNvPicPr>
            <a:picLocks noChangeAspect="1"/>
          </p:cNvPicPr>
          <p:nvPr/>
        </p:nvPicPr>
        <p:blipFill>
          <a:blip r:embed="rId2">
            <a:duotone>
              <a:schemeClr val="bg2">
                <a:shade val="45000"/>
                <a:satMod val="135000"/>
              </a:schemeClr>
              <a:prstClr val="white"/>
            </a:duotone>
          </a:blip>
          <a:srcRect t="25000"/>
          <a:stretch>
            <a:fillRect/>
          </a:stretch>
        </p:blipFill>
        <p:spPr>
          <a:xfrm>
            <a:off x="30" y="15"/>
            <a:ext cx="18287970" cy="10286985"/>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4" name="Title 3">
            <a:extLst>
              <a:ext uri="{FF2B5EF4-FFF2-40B4-BE49-F238E27FC236}">
                <a16:creationId xmlns:a16="http://schemas.microsoft.com/office/drawing/2014/main" id="{AF0DF2E2-FA55-8E0B-17A6-12AC50BE4F64}"/>
              </a:ext>
            </a:extLst>
          </p:cNvPr>
          <p:cNvSpPr>
            <a:spLocks noGrp="1"/>
          </p:cNvSpPr>
          <p:nvPr>
            <p:ph type="title"/>
          </p:nvPr>
        </p:nvSpPr>
        <p:spPr>
          <a:xfrm>
            <a:off x="1257300" y="547688"/>
            <a:ext cx="15773400" cy="1988345"/>
          </a:xfrm>
        </p:spPr>
        <p:txBody>
          <a:bodyPr>
            <a:normAutofit/>
          </a:bodyPr>
          <a:lstStyle/>
          <a:p>
            <a:r>
              <a:rPr lang="en-US" dirty="0"/>
              <a:t>Evolution of School Board Races</a:t>
            </a:r>
          </a:p>
        </p:txBody>
      </p:sp>
      <p:graphicFrame>
        <p:nvGraphicFramePr>
          <p:cNvPr id="14" name="Content Placeholder 4">
            <a:extLst>
              <a:ext uri="{FF2B5EF4-FFF2-40B4-BE49-F238E27FC236}">
                <a16:creationId xmlns:a16="http://schemas.microsoft.com/office/drawing/2014/main" id="{DB281C2A-95E9-B1DF-1CE4-D7B47389EE0F}"/>
              </a:ext>
            </a:extLst>
          </p:cNvPr>
          <p:cNvGraphicFramePr/>
          <p:nvPr/>
        </p:nvGraphicFramePr>
        <p:xfrm>
          <a:off x="1257300" y="2738438"/>
          <a:ext cx="15773400" cy="652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0736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2" name="Title 1">
            <a:extLst>
              <a:ext uri="{FF2B5EF4-FFF2-40B4-BE49-F238E27FC236}">
                <a16:creationId xmlns:a16="http://schemas.microsoft.com/office/drawing/2014/main" id="{B6D6D7CC-46B2-0844-63D7-CF2438E1C027}"/>
              </a:ext>
            </a:extLst>
          </p:cNvPr>
          <p:cNvSpPr>
            <a:spLocks noGrp="1"/>
          </p:cNvSpPr>
          <p:nvPr>
            <p:ph type="title"/>
          </p:nvPr>
        </p:nvSpPr>
        <p:spPr>
          <a:xfrm>
            <a:off x="1257300" y="835493"/>
            <a:ext cx="15773400" cy="1700540"/>
          </a:xfrm>
        </p:spPr>
        <p:txBody>
          <a:bodyPr>
            <a:normAutofit/>
          </a:bodyPr>
          <a:lstStyle/>
          <a:p>
            <a:r>
              <a:rPr lang="en-US" sz="7800"/>
              <a:t>2022 Election Results</a:t>
            </a:r>
          </a:p>
        </p:txBody>
      </p:sp>
      <p:graphicFrame>
        <p:nvGraphicFramePr>
          <p:cNvPr id="5" name="Content Placeholder 2">
            <a:extLst>
              <a:ext uri="{FF2B5EF4-FFF2-40B4-BE49-F238E27FC236}">
                <a16:creationId xmlns:a16="http://schemas.microsoft.com/office/drawing/2014/main" id="{1FCE3002-F435-034D-4BF2-A80BB08DD681}"/>
              </a:ext>
            </a:extLst>
          </p:cNvPr>
          <p:cNvGraphicFramePr>
            <a:graphicFrameLocks noGrp="1"/>
          </p:cNvGraphicFramePr>
          <p:nvPr>
            <p:ph idx="1"/>
          </p:nvPr>
        </p:nvGraphicFramePr>
        <p:xfrm>
          <a:off x="1257300" y="2738438"/>
          <a:ext cx="15773400" cy="6527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1653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8287997" cy="3255047"/>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124229" y="1"/>
            <a:ext cx="6145817" cy="3255992"/>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515970" y="-7515065"/>
            <a:ext cx="3256064" cy="18288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Aptos" panose="02110004020202020204"/>
            </a:endParaRPr>
          </a:p>
        </p:txBody>
      </p:sp>
      <p:sp>
        <p:nvSpPr>
          <p:cNvPr id="2" name="Title 1">
            <a:extLst>
              <a:ext uri="{FF2B5EF4-FFF2-40B4-BE49-F238E27FC236}">
                <a16:creationId xmlns:a16="http://schemas.microsoft.com/office/drawing/2014/main" id="{36666CC9-F242-010B-3233-8E180735C722}"/>
              </a:ext>
            </a:extLst>
          </p:cNvPr>
          <p:cNvSpPr>
            <a:spLocks noGrp="1"/>
          </p:cNvSpPr>
          <p:nvPr>
            <p:ph type="title"/>
          </p:nvPr>
        </p:nvSpPr>
        <p:spPr>
          <a:xfrm>
            <a:off x="2075347" y="523298"/>
            <a:ext cx="14577167" cy="2364669"/>
          </a:xfrm>
        </p:spPr>
        <p:txBody>
          <a:bodyPr anchor="ctr">
            <a:normAutofit/>
          </a:bodyPr>
          <a:lstStyle/>
          <a:p>
            <a:r>
              <a:rPr lang="en-US" sz="6000">
                <a:solidFill>
                  <a:srgbClr val="FFFFFF"/>
                </a:solidFill>
              </a:rPr>
              <a:t>2024 Elections and Beyond</a:t>
            </a:r>
          </a:p>
        </p:txBody>
      </p:sp>
      <p:graphicFrame>
        <p:nvGraphicFramePr>
          <p:cNvPr id="5" name="Content Placeholder 2">
            <a:extLst>
              <a:ext uri="{FF2B5EF4-FFF2-40B4-BE49-F238E27FC236}">
                <a16:creationId xmlns:a16="http://schemas.microsoft.com/office/drawing/2014/main" id="{43493D15-D76F-23E3-CA10-5B1AC5A27A47}"/>
              </a:ext>
            </a:extLst>
          </p:cNvPr>
          <p:cNvGraphicFramePr>
            <a:graphicFrameLocks noGrp="1"/>
          </p:cNvGraphicFramePr>
          <p:nvPr>
            <p:ph idx="1"/>
          </p:nvPr>
        </p:nvGraphicFramePr>
        <p:xfrm>
          <a:off x="966085" y="3923969"/>
          <a:ext cx="16391744" cy="5534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36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23" name="Rectangle 2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8287997" cy="2363933"/>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25" name="Rectangle 2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2193286" y="0"/>
            <a:ext cx="6094715" cy="2364618"/>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110004020202020204"/>
            </a:endParaRPr>
          </a:p>
        </p:txBody>
      </p:sp>
      <p:sp>
        <p:nvSpPr>
          <p:cNvPr id="27" name="Rectangle 2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61666" y="-7961667"/>
            <a:ext cx="2364669" cy="18288003"/>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Aptos" panose="02110004020202020204"/>
            </a:endParaRPr>
          </a:p>
        </p:txBody>
      </p:sp>
      <p:sp>
        <p:nvSpPr>
          <p:cNvPr id="2" name="Title 1">
            <a:extLst>
              <a:ext uri="{FF2B5EF4-FFF2-40B4-BE49-F238E27FC236}">
                <a16:creationId xmlns:a16="http://schemas.microsoft.com/office/drawing/2014/main" id="{2E473B4A-2433-292B-F435-B758E5B488B4}"/>
              </a:ext>
            </a:extLst>
          </p:cNvPr>
          <p:cNvSpPr>
            <a:spLocks noGrp="1"/>
          </p:cNvSpPr>
          <p:nvPr>
            <p:ph type="title"/>
          </p:nvPr>
        </p:nvSpPr>
        <p:spPr>
          <a:xfrm>
            <a:off x="2057396" y="523298"/>
            <a:ext cx="15066035" cy="1316594"/>
          </a:xfrm>
        </p:spPr>
        <p:txBody>
          <a:bodyPr anchor="ctr">
            <a:normAutofit/>
          </a:bodyPr>
          <a:lstStyle/>
          <a:p>
            <a:r>
              <a:rPr lang="en-US" sz="6000" dirty="0">
                <a:solidFill>
                  <a:srgbClr val="FFFFFF"/>
                </a:solidFill>
              </a:rPr>
              <a:t>Florida Pipeline Project</a:t>
            </a:r>
          </a:p>
        </p:txBody>
      </p:sp>
      <p:graphicFrame>
        <p:nvGraphicFramePr>
          <p:cNvPr id="5" name="Content Placeholder 2">
            <a:extLst>
              <a:ext uri="{FF2B5EF4-FFF2-40B4-BE49-F238E27FC236}">
                <a16:creationId xmlns:a16="http://schemas.microsoft.com/office/drawing/2014/main" id="{9D1FF78E-DE78-C1B5-438A-B64A684E2D92}"/>
              </a:ext>
            </a:extLst>
          </p:cNvPr>
          <p:cNvGraphicFramePr>
            <a:graphicFrameLocks noGrp="1"/>
          </p:cNvGraphicFramePr>
          <p:nvPr>
            <p:ph idx="1"/>
          </p:nvPr>
        </p:nvGraphicFramePr>
        <p:xfrm>
          <a:off x="966085" y="3168869"/>
          <a:ext cx="16391744" cy="6289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5035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931A6"/>
        </a:solidFill>
        <a:effectLst/>
      </p:bgPr>
    </p:bg>
    <p:spTree>
      <p:nvGrpSpPr>
        <p:cNvPr id="1" name=""/>
        <p:cNvGrpSpPr/>
        <p:nvPr/>
      </p:nvGrpSpPr>
      <p:grpSpPr>
        <a:xfrm>
          <a:off x="0" y="0"/>
          <a:ext cx="0" cy="0"/>
          <a:chOff x="0" y="0"/>
          <a:chExt cx="0" cy="0"/>
        </a:xfrm>
      </p:grpSpPr>
      <p:sp>
        <p:nvSpPr>
          <p:cNvPr id="3" name="TextBox 2"/>
          <p:cNvSpPr txBox="1"/>
          <p:nvPr/>
        </p:nvSpPr>
        <p:spPr>
          <a:xfrm>
            <a:off x="6092618" y="3924300"/>
            <a:ext cx="5896166" cy="1200329"/>
          </a:xfrm>
          <a:prstGeom prst="rect">
            <a:avLst/>
          </a:prstGeom>
          <a:noFill/>
        </p:spPr>
        <p:txBody>
          <a:bodyPr wrap="none" lIns="91440" tIns="45720" rIns="91440" bIns="45720" rtlCol="0" anchor="t">
            <a:spAutoFit/>
          </a:bodyPr>
          <a:lstStyle/>
          <a:p>
            <a:pPr algn="ctr"/>
            <a:r>
              <a:rPr lang="en-US" sz="7200" dirty="0">
                <a:solidFill>
                  <a:schemeClr val="bg1"/>
                </a:solidFill>
                <a:latin typeface="Segoe UI Black"/>
                <a:ea typeface="Segoe UI Black"/>
                <a:cs typeface="Segoe UI Semibold"/>
              </a:rPr>
              <a:t>QUESTIONS?</a:t>
            </a:r>
            <a:endParaRPr lang="en-US" sz="7200" dirty="0">
              <a:solidFill>
                <a:schemeClr val="bg1"/>
              </a:solidFill>
              <a:latin typeface="Segoe UI Black" panose="020B0A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425150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931A6"/>
        </a:solidFill>
        <a:effectLst/>
      </p:bgPr>
    </p:bg>
    <p:spTree>
      <p:nvGrpSpPr>
        <p:cNvPr id="1" name="">
          <a:extLst>
            <a:ext uri="{FF2B5EF4-FFF2-40B4-BE49-F238E27FC236}">
              <a16:creationId xmlns:a16="http://schemas.microsoft.com/office/drawing/2014/main" id="{224491A0-F617-23EC-2019-69CCE403D1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9B0125C-8701-389A-0920-5D61B1B1CDBA}"/>
              </a:ext>
            </a:extLst>
          </p:cNvPr>
          <p:cNvSpPr txBox="1"/>
          <p:nvPr/>
        </p:nvSpPr>
        <p:spPr>
          <a:xfrm>
            <a:off x="2666999" y="3924300"/>
            <a:ext cx="12747400" cy="1200329"/>
          </a:xfrm>
          <a:prstGeom prst="rect">
            <a:avLst/>
          </a:prstGeom>
          <a:noFill/>
        </p:spPr>
        <p:txBody>
          <a:bodyPr wrap="none" lIns="91440" tIns="45720" rIns="91440" bIns="45720" rtlCol="0" anchor="t">
            <a:spAutoFit/>
          </a:bodyPr>
          <a:lstStyle/>
          <a:p>
            <a:pPr algn="ctr"/>
            <a:r>
              <a:rPr lang="en-US" sz="7200" dirty="0">
                <a:solidFill>
                  <a:schemeClr val="bg1"/>
                </a:solidFill>
                <a:latin typeface="Segoe UI Black"/>
                <a:ea typeface="Segoe UI Black"/>
                <a:cs typeface="Segoe UI Semibold"/>
              </a:rPr>
              <a:t>KEY TAKEAWAYS &amp; ADVICE</a:t>
            </a:r>
          </a:p>
        </p:txBody>
      </p:sp>
    </p:spTree>
    <p:extLst>
      <p:ext uri="{BB962C8B-B14F-4D97-AF65-F5344CB8AC3E}">
        <p14:creationId xmlns:p14="http://schemas.microsoft.com/office/powerpoint/2010/main" val="1560899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982C1"/>
        </a:solidFill>
        <a:effectLst/>
      </p:bgPr>
    </p:bg>
    <p:spTree>
      <p:nvGrpSpPr>
        <p:cNvPr id="1" name=""/>
        <p:cNvGrpSpPr/>
        <p:nvPr/>
      </p:nvGrpSpPr>
      <p:grpSpPr>
        <a:xfrm>
          <a:off x="0" y="0"/>
          <a:ext cx="0" cy="0"/>
          <a:chOff x="0" y="0"/>
          <a:chExt cx="0" cy="0"/>
        </a:xfrm>
      </p:grpSpPr>
      <p:grpSp>
        <p:nvGrpSpPr>
          <p:cNvPr id="2" name="Group 2"/>
          <p:cNvGrpSpPr/>
          <p:nvPr/>
        </p:nvGrpSpPr>
        <p:grpSpPr>
          <a:xfrm>
            <a:off x="509894" y="2416466"/>
            <a:ext cx="17268213" cy="7416610"/>
            <a:chOff x="0" y="0"/>
            <a:chExt cx="60764371" cy="26097988"/>
          </a:xfrm>
        </p:grpSpPr>
        <p:sp>
          <p:nvSpPr>
            <p:cNvPr id="3" name="Freeform 3"/>
            <p:cNvSpPr/>
            <p:nvPr/>
          </p:nvSpPr>
          <p:spPr>
            <a:xfrm>
              <a:off x="72390" y="72390"/>
              <a:ext cx="60619589" cy="25953209"/>
            </a:xfrm>
            <a:custGeom>
              <a:avLst/>
              <a:gdLst/>
              <a:ahLst/>
              <a:cxnLst/>
              <a:rect l="l" t="t" r="r" b="b"/>
              <a:pathLst>
                <a:path w="60619589" h="25953209">
                  <a:moveTo>
                    <a:pt x="0" y="0"/>
                  </a:moveTo>
                  <a:lnTo>
                    <a:pt x="60619589" y="0"/>
                  </a:lnTo>
                  <a:lnTo>
                    <a:pt x="60619589" y="25953209"/>
                  </a:lnTo>
                  <a:lnTo>
                    <a:pt x="0" y="25953209"/>
                  </a:lnTo>
                  <a:lnTo>
                    <a:pt x="0" y="0"/>
                  </a:lnTo>
                  <a:close/>
                </a:path>
              </a:pathLst>
            </a:custGeom>
            <a:solidFill>
              <a:srgbClr val="FFFFFF"/>
            </a:solidFill>
          </p:spPr>
          <p:txBody>
            <a:bodyPr/>
            <a:lstStyle/>
            <a:p>
              <a:endParaRPr lang="en-US"/>
            </a:p>
          </p:txBody>
        </p:sp>
        <p:sp>
          <p:nvSpPr>
            <p:cNvPr id="4" name="Freeform 4"/>
            <p:cNvSpPr/>
            <p:nvPr/>
          </p:nvSpPr>
          <p:spPr>
            <a:xfrm>
              <a:off x="0" y="0"/>
              <a:ext cx="60764372" cy="26097988"/>
            </a:xfrm>
            <a:custGeom>
              <a:avLst/>
              <a:gdLst/>
              <a:ahLst/>
              <a:cxnLst/>
              <a:rect l="l" t="t" r="r" b="b"/>
              <a:pathLst>
                <a:path w="60764372" h="26097988">
                  <a:moveTo>
                    <a:pt x="60619593" y="25953208"/>
                  </a:moveTo>
                  <a:lnTo>
                    <a:pt x="60764372" y="25953208"/>
                  </a:lnTo>
                  <a:lnTo>
                    <a:pt x="60764372" y="26097988"/>
                  </a:lnTo>
                  <a:lnTo>
                    <a:pt x="60619593" y="26097988"/>
                  </a:lnTo>
                  <a:lnTo>
                    <a:pt x="60619593" y="25953208"/>
                  </a:lnTo>
                  <a:close/>
                  <a:moveTo>
                    <a:pt x="0" y="144780"/>
                  </a:moveTo>
                  <a:lnTo>
                    <a:pt x="144780" y="144780"/>
                  </a:lnTo>
                  <a:lnTo>
                    <a:pt x="144780" y="25953208"/>
                  </a:lnTo>
                  <a:lnTo>
                    <a:pt x="0" y="25953208"/>
                  </a:lnTo>
                  <a:lnTo>
                    <a:pt x="0" y="144780"/>
                  </a:lnTo>
                  <a:close/>
                  <a:moveTo>
                    <a:pt x="0" y="25953208"/>
                  </a:moveTo>
                  <a:lnTo>
                    <a:pt x="144780" y="25953208"/>
                  </a:lnTo>
                  <a:lnTo>
                    <a:pt x="144780" y="26097988"/>
                  </a:lnTo>
                  <a:lnTo>
                    <a:pt x="0" y="26097988"/>
                  </a:lnTo>
                  <a:lnTo>
                    <a:pt x="0" y="25953208"/>
                  </a:lnTo>
                  <a:close/>
                  <a:moveTo>
                    <a:pt x="60619593" y="144780"/>
                  </a:moveTo>
                  <a:lnTo>
                    <a:pt x="60764372" y="144780"/>
                  </a:lnTo>
                  <a:lnTo>
                    <a:pt x="60764372" y="25953208"/>
                  </a:lnTo>
                  <a:lnTo>
                    <a:pt x="60619593" y="25953208"/>
                  </a:lnTo>
                  <a:lnTo>
                    <a:pt x="60619593" y="144780"/>
                  </a:lnTo>
                  <a:close/>
                  <a:moveTo>
                    <a:pt x="144780" y="25953208"/>
                  </a:moveTo>
                  <a:lnTo>
                    <a:pt x="60619593" y="25953208"/>
                  </a:lnTo>
                  <a:lnTo>
                    <a:pt x="60619593" y="26097988"/>
                  </a:lnTo>
                  <a:lnTo>
                    <a:pt x="144780" y="26097988"/>
                  </a:lnTo>
                  <a:lnTo>
                    <a:pt x="144780" y="25953208"/>
                  </a:lnTo>
                  <a:close/>
                  <a:moveTo>
                    <a:pt x="60619593" y="0"/>
                  </a:moveTo>
                  <a:lnTo>
                    <a:pt x="60764372" y="0"/>
                  </a:lnTo>
                  <a:lnTo>
                    <a:pt x="60764372" y="144780"/>
                  </a:lnTo>
                  <a:lnTo>
                    <a:pt x="60619593" y="144780"/>
                  </a:lnTo>
                  <a:lnTo>
                    <a:pt x="60619593" y="0"/>
                  </a:lnTo>
                  <a:close/>
                  <a:moveTo>
                    <a:pt x="0" y="0"/>
                  </a:moveTo>
                  <a:lnTo>
                    <a:pt x="144780" y="0"/>
                  </a:lnTo>
                  <a:lnTo>
                    <a:pt x="144780" y="144780"/>
                  </a:lnTo>
                  <a:lnTo>
                    <a:pt x="0" y="144780"/>
                  </a:lnTo>
                  <a:lnTo>
                    <a:pt x="0" y="0"/>
                  </a:lnTo>
                  <a:close/>
                  <a:moveTo>
                    <a:pt x="144780" y="0"/>
                  </a:moveTo>
                  <a:lnTo>
                    <a:pt x="60619593" y="0"/>
                  </a:lnTo>
                  <a:lnTo>
                    <a:pt x="60619593" y="144780"/>
                  </a:lnTo>
                  <a:lnTo>
                    <a:pt x="144780" y="144780"/>
                  </a:lnTo>
                  <a:lnTo>
                    <a:pt x="144780" y="0"/>
                  </a:lnTo>
                  <a:close/>
                </a:path>
              </a:pathLst>
            </a:custGeom>
            <a:solidFill>
              <a:srgbClr val="142046"/>
            </a:solidFill>
          </p:spPr>
          <p:txBody>
            <a:bodyPr/>
            <a:lstStyle/>
            <a:p>
              <a:endParaRPr lang="en-US"/>
            </a:p>
          </p:txBody>
        </p:sp>
      </p:grpSp>
      <p:sp>
        <p:nvSpPr>
          <p:cNvPr id="5" name="TextBox 5"/>
          <p:cNvSpPr txBox="1"/>
          <p:nvPr/>
        </p:nvSpPr>
        <p:spPr>
          <a:xfrm>
            <a:off x="635514" y="2748113"/>
            <a:ext cx="11388161" cy="6835642"/>
          </a:xfrm>
          <a:prstGeom prst="rect">
            <a:avLst/>
          </a:prstGeom>
        </p:spPr>
        <p:txBody>
          <a:bodyPr lIns="0" tIns="0" rIns="0" bIns="0" rtlCol="0" anchor="t">
            <a:spAutoFit/>
          </a:bodyPr>
          <a:lstStyle/>
          <a:p>
            <a:pPr algn="l">
              <a:lnSpc>
                <a:spcPts val="6244"/>
              </a:lnSpc>
            </a:pPr>
            <a:r>
              <a:rPr lang="en-US" sz="4460" dirty="0">
                <a:solidFill>
                  <a:srgbClr val="142046"/>
                </a:solidFill>
                <a:latin typeface="KG Primary Penmanship"/>
                <a:ea typeface="KG Primary Penmanship"/>
                <a:cs typeface="KG Primary Penmanship"/>
                <a:sym typeface="KG Primary Penmanship"/>
              </a:rPr>
              <a:t>     Build pathways, not one‑time opportunities</a:t>
            </a:r>
          </a:p>
          <a:p>
            <a:pPr marL="1926007" lvl="2" indent="-6420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 Exposure leads to leadership</a:t>
            </a:r>
          </a:p>
          <a:p>
            <a:pPr algn="l">
              <a:lnSpc>
                <a:spcPts val="6244"/>
              </a:lnSpc>
            </a:pPr>
            <a:r>
              <a:rPr lang="en-US" sz="4460" dirty="0">
                <a:solidFill>
                  <a:srgbClr val="142046"/>
                </a:solidFill>
                <a:latin typeface="KG Primary Penmanship"/>
                <a:ea typeface="KG Primary Penmanship"/>
                <a:cs typeface="KG Primary Penmanship"/>
                <a:sym typeface="KG Primary Penmanship"/>
              </a:rPr>
              <a:t>     Start with strengths &amp; authentic stories</a:t>
            </a:r>
          </a:p>
          <a:p>
            <a:pPr marL="1926007" lvl="2" indent="-6420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 Educators already lead every day</a:t>
            </a:r>
          </a:p>
          <a:p>
            <a:pPr algn="l">
              <a:lnSpc>
                <a:spcPts val="6244"/>
              </a:lnSpc>
            </a:pPr>
            <a:r>
              <a:rPr lang="en-US" sz="4460" dirty="0">
                <a:solidFill>
                  <a:srgbClr val="142046"/>
                </a:solidFill>
                <a:latin typeface="KG Primary Penmanship"/>
                <a:ea typeface="KG Primary Penmanship"/>
                <a:cs typeface="KG Primary Penmanship"/>
                <a:sym typeface="KG Primary Penmanship"/>
              </a:rPr>
              <a:t>     Create a support system that lasts</a:t>
            </a:r>
          </a:p>
          <a:p>
            <a:pPr marL="1926007" lvl="2" indent="-6420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 Clarity, networks, mentorship, encouragement</a:t>
            </a:r>
          </a:p>
          <a:p>
            <a:pPr algn="l">
              <a:lnSpc>
                <a:spcPts val="6244"/>
              </a:lnSpc>
            </a:pPr>
            <a:r>
              <a:rPr lang="en-US" sz="4460" dirty="0">
                <a:solidFill>
                  <a:srgbClr val="142046"/>
                </a:solidFill>
                <a:latin typeface="KG Primary Penmanship"/>
                <a:ea typeface="KG Primary Penmanship"/>
                <a:cs typeface="KG Primary Penmanship"/>
                <a:sym typeface="KG Primary Penmanship"/>
              </a:rPr>
              <a:t>     Leadership is contagious</a:t>
            </a:r>
          </a:p>
          <a:p>
            <a:pPr marL="1926007" lvl="2" indent="-642002" algn="l">
              <a:lnSpc>
                <a:spcPts val="6244"/>
              </a:lnSpc>
              <a:buFont typeface="Arial"/>
              <a:buChar char="⚬"/>
            </a:pPr>
            <a:r>
              <a:rPr lang="en-US" sz="4460" dirty="0">
                <a:solidFill>
                  <a:srgbClr val="142046"/>
                </a:solidFill>
                <a:latin typeface="KG Primary Penmanship"/>
                <a:ea typeface="KG Primary Penmanship"/>
                <a:cs typeface="KG Primary Penmanship"/>
                <a:sym typeface="KG Primary Penmanship"/>
              </a:rPr>
              <a:t> Visibility → confidence → more leaders</a:t>
            </a:r>
          </a:p>
          <a:p>
            <a:pPr algn="l">
              <a:lnSpc>
                <a:spcPts val="4099"/>
              </a:lnSpc>
            </a:pPr>
            <a:endParaRPr lang="en-US" sz="4460" dirty="0">
              <a:solidFill>
                <a:srgbClr val="142046"/>
              </a:solidFill>
              <a:latin typeface="KG Primary Penmanship"/>
              <a:ea typeface="KG Primary Penmanship"/>
              <a:cs typeface="KG Primary Penmanship"/>
              <a:sym typeface="KG Primary Penmanship"/>
            </a:endParaRPr>
          </a:p>
        </p:txBody>
      </p:sp>
      <p:sp>
        <p:nvSpPr>
          <p:cNvPr id="6" name="Freeform 6"/>
          <p:cNvSpPr/>
          <p:nvPr/>
        </p:nvSpPr>
        <p:spPr>
          <a:xfrm>
            <a:off x="12023675" y="5930998"/>
            <a:ext cx="5191735" cy="3652757"/>
          </a:xfrm>
          <a:custGeom>
            <a:avLst/>
            <a:gdLst/>
            <a:ahLst/>
            <a:cxnLst/>
            <a:rect l="l" t="t" r="r" b="b"/>
            <a:pathLst>
              <a:path w="5191735" h="3652757">
                <a:moveTo>
                  <a:pt x="0" y="0"/>
                </a:moveTo>
                <a:lnTo>
                  <a:pt x="5191736" y="0"/>
                </a:lnTo>
                <a:lnTo>
                  <a:pt x="5191736" y="3652757"/>
                </a:lnTo>
                <a:lnTo>
                  <a:pt x="0" y="3652757"/>
                </a:lnTo>
                <a:lnTo>
                  <a:pt x="0" y="0"/>
                </a:lnTo>
                <a:close/>
              </a:path>
            </a:pathLst>
          </a:custGeom>
          <a:blipFill>
            <a:blip r:embed="rId2"/>
            <a:stretch>
              <a:fillRect/>
            </a:stretch>
          </a:blipFill>
        </p:spPr>
        <p:txBody>
          <a:bodyPr/>
          <a:lstStyle/>
          <a:p>
            <a:endParaRPr lang="en-US"/>
          </a:p>
        </p:txBody>
      </p:sp>
      <p:sp>
        <p:nvSpPr>
          <p:cNvPr id="7" name="Freeform 7"/>
          <p:cNvSpPr/>
          <p:nvPr/>
        </p:nvSpPr>
        <p:spPr>
          <a:xfrm>
            <a:off x="12022313" y="2646738"/>
            <a:ext cx="5193098" cy="2706902"/>
          </a:xfrm>
          <a:custGeom>
            <a:avLst/>
            <a:gdLst/>
            <a:ahLst/>
            <a:cxnLst/>
            <a:rect l="l" t="t" r="r" b="b"/>
            <a:pathLst>
              <a:path w="5193098" h="2706902">
                <a:moveTo>
                  <a:pt x="0" y="0"/>
                </a:moveTo>
                <a:lnTo>
                  <a:pt x="5193098" y="0"/>
                </a:lnTo>
                <a:lnTo>
                  <a:pt x="5193098" y="2706902"/>
                </a:lnTo>
                <a:lnTo>
                  <a:pt x="0" y="2706902"/>
                </a:lnTo>
                <a:lnTo>
                  <a:pt x="0" y="0"/>
                </a:lnTo>
                <a:close/>
              </a:path>
            </a:pathLst>
          </a:custGeom>
          <a:blipFill>
            <a:blip r:embed="rId3"/>
            <a:stretch>
              <a:fillRect/>
            </a:stretch>
          </a:blipFill>
        </p:spPr>
        <p:txBody>
          <a:bodyPr/>
          <a:lstStyle/>
          <a:p>
            <a:endParaRPr lang="en-US"/>
          </a:p>
        </p:txBody>
      </p:sp>
      <p:sp>
        <p:nvSpPr>
          <p:cNvPr id="8" name="Freeform 8"/>
          <p:cNvSpPr/>
          <p:nvPr/>
        </p:nvSpPr>
        <p:spPr>
          <a:xfrm>
            <a:off x="14821506" y="4283889"/>
            <a:ext cx="2384380" cy="2857145"/>
          </a:xfrm>
          <a:custGeom>
            <a:avLst/>
            <a:gdLst/>
            <a:ahLst/>
            <a:cxnLst/>
            <a:rect l="l" t="t" r="r" b="b"/>
            <a:pathLst>
              <a:path w="2384380" h="2857145">
                <a:moveTo>
                  <a:pt x="0" y="0"/>
                </a:moveTo>
                <a:lnTo>
                  <a:pt x="2384380" y="0"/>
                </a:lnTo>
                <a:lnTo>
                  <a:pt x="2384380" y="2857144"/>
                </a:lnTo>
                <a:lnTo>
                  <a:pt x="0" y="2857144"/>
                </a:lnTo>
                <a:lnTo>
                  <a:pt x="0" y="0"/>
                </a:lnTo>
                <a:close/>
              </a:path>
            </a:pathLst>
          </a:custGeom>
          <a:blipFill>
            <a:blip r:embed="rId4"/>
            <a:stretch>
              <a:fillRect/>
            </a:stretch>
          </a:blipFill>
        </p:spPr>
        <p:txBody>
          <a:bodyPr/>
          <a:lstStyle/>
          <a:p>
            <a:endParaRPr lang="en-US"/>
          </a:p>
        </p:txBody>
      </p:sp>
      <p:sp>
        <p:nvSpPr>
          <p:cNvPr id="9" name="Freeform 9"/>
          <p:cNvSpPr/>
          <p:nvPr/>
        </p:nvSpPr>
        <p:spPr>
          <a:xfrm>
            <a:off x="12023675" y="4701912"/>
            <a:ext cx="2791048" cy="2458171"/>
          </a:xfrm>
          <a:custGeom>
            <a:avLst/>
            <a:gdLst/>
            <a:ahLst/>
            <a:cxnLst/>
            <a:rect l="l" t="t" r="r" b="b"/>
            <a:pathLst>
              <a:path w="2791048" h="2458171">
                <a:moveTo>
                  <a:pt x="0" y="0"/>
                </a:moveTo>
                <a:lnTo>
                  <a:pt x="2791049" y="0"/>
                </a:lnTo>
                <a:lnTo>
                  <a:pt x="2791049" y="2458171"/>
                </a:lnTo>
                <a:lnTo>
                  <a:pt x="0" y="2458171"/>
                </a:lnTo>
                <a:lnTo>
                  <a:pt x="0" y="0"/>
                </a:lnTo>
                <a:close/>
              </a:path>
            </a:pathLst>
          </a:custGeom>
          <a:blipFill>
            <a:blip r:embed="rId5"/>
            <a:stretch>
              <a:fillRect/>
            </a:stretch>
          </a:blipFill>
        </p:spPr>
        <p:txBody>
          <a:bodyPr/>
          <a:lstStyle/>
          <a:p>
            <a:endParaRPr lang="en-US"/>
          </a:p>
        </p:txBody>
      </p:sp>
      <p:sp>
        <p:nvSpPr>
          <p:cNvPr id="10" name="TextBox 10"/>
          <p:cNvSpPr txBox="1"/>
          <p:nvPr/>
        </p:nvSpPr>
        <p:spPr>
          <a:xfrm>
            <a:off x="509894" y="624867"/>
            <a:ext cx="17268213" cy="1203325"/>
          </a:xfrm>
          <a:prstGeom prst="rect">
            <a:avLst/>
          </a:prstGeom>
        </p:spPr>
        <p:txBody>
          <a:bodyPr lIns="0" tIns="0" rIns="0" bIns="0" rtlCol="0" anchor="t">
            <a:spAutoFit/>
          </a:bodyPr>
          <a:lstStyle/>
          <a:p>
            <a:pPr algn="l">
              <a:lnSpc>
                <a:spcPts val="9799"/>
              </a:lnSpc>
            </a:pPr>
            <a:r>
              <a:rPr lang="en-US" sz="6999">
                <a:solidFill>
                  <a:srgbClr val="FFFFFF"/>
                </a:solidFill>
                <a:latin typeface="Bobby Jones"/>
                <a:ea typeface="Bobby Jones"/>
                <a:cs typeface="Bobby Jones"/>
                <a:sym typeface="Bobby Jones"/>
              </a:rPr>
              <a:t>Key Takeaways &amp; Advice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 calcmode="lin" valueType="num">
                                      <p:cBhvr additive="base">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additive="base">
                                        <p:cTn id="2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nodeType="after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anim calcmode="lin" valueType="num">
                                      <p:cBhvr additive="base">
                                        <p:cTn id="34"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5">
                                            <p:txEl>
                                              <p:pRg st="6" end="6"/>
                                            </p:txEl>
                                          </p:spTgt>
                                        </p:tgtEl>
                                        <p:attrNameLst>
                                          <p:attrName>style.visibility</p:attrName>
                                        </p:attrNameLst>
                                      </p:cBhvr>
                                      <p:to>
                                        <p:strVal val="visible"/>
                                      </p:to>
                                    </p:set>
                                    <p:anim calcmode="lin" valueType="num">
                                      <p:cBhvr additive="base">
                                        <p:cTn id="4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 presetClass="entr" presetSubtype="4" fill="hold" nodeType="after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anim calcmode="lin" valueType="num">
                                      <p:cBhvr additive="base">
                                        <p:cTn id="4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8E66C0-8F83-4674-9F37-A958AB9D1E96}">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2FBA029C-74A8-4D40-944C-799C434058D2}">
  <ds:schemaRefs>
    <ds:schemaRef ds:uri="http://schemas.microsoft.com/sharepoint/v3/contenttype/forms"/>
  </ds:schemaRefs>
</ds:datastoreItem>
</file>

<file path=customXml/itemProps3.xml><?xml version="1.0" encoding="utf-8"?>
<ds:datastoreItem xmlns:ds="http://schemas.openxmlformats.org/officeDocument/2006/customXml" ds:itemID="{BDCA58FF-2693-4B58-B0A4-280452105E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135</TotalTime>
  <Words>809</Words>
  <Application>Microsoft Office PowerPoint</Application>
  <PresentationFormat>Custom</PresentationFormat>
  <Paragraphs>138</Paragraphs>
  <Slides>18</Slides>
  <Notes>3</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Evolution of School Board Races</vt:lpstr>
      <vt:lpstr>2022 Election Results</vt:lpstr>
      <vt:lpstr>2024 Elections and Beyond</vt:lpstr>
      <vt:lpstr>Florida Pipeline Project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CEA - See Educators Run</dc:title>
  <dc:creator>Melita, Gus [CT]</dc:creator>
  <cp:lastModifiedBy>Davis, Meighan [HQ-CE]</cp:lastModifiedBy>
  <cp:revision>11</cp:revision>
  <dcterms:created xsi:type="dcterms:W3CDTF">2006-08-16T00:00:00Z</dcterms:created>
  <dcterms:modified xsi:type="dcterms:W3CDTF">2026-02-10T00:27:23Z</dcterms:modified>
  <dc:identifier>DAHAkfr8Z7M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