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277" r:id="rId5"/>
    <p:sldId id="260" r:id="rId6"/>
    <p:sldId id="267" r:id="rId7"/>
    <p:sldId id="269" r:id="rId8"/>
    <p:sldId id="268" r:id="rId9"/>
    <p:sldId id="257" r:id="rId10"/>
    <p:sldId id="270" r:id="rId11"/>
    <p:sldId id="259" r:id="rId12"/>
    <p:sldId id="276" r:id="rId13"/>
    <p:sldId id="272" r:id="rId14"/>
    <p:sldId id="274" r:id="rId15"/>
    <p:sldId id="273" r:id="rId16"/>
    <p:sldId id="27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s, Meighan [HQ-CE]" initials="DM[" lastIdx="0" clrIdx="0">
    <p:extLst>
      <p:ext uri="{19B8F6BF-5375-455C-9EA6-DF929625EA0E}">
        <p15:presenceInfo xmlns:p15="http://schemas.microsoft.com/office/powerpoint/2012/main" userId="S-1-5-21-924748646-3573126016-3836693458-2817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05021"/>
    <a:srgbClr val="182EA1"/>
    <a:srgbClr val="4759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9" d="100"/>
          <a:sy n="39" d="100"/>
        </p:scale>
        <p:origin x="52" y="5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s, Meighan [HQ-CE]" userId="S::mdavis@nea.org::078ae108-6df0-4a38-b2f3-816ee71c3480" providerId="AD" clId="Web-{86130E3A-E616-1FB8-005A-A35898A68C2F}"/>
    <pc:docChg chg="sldOrd">
      <pc:chgData name="Davis, Meighan [HQ-CE]" userId="S::mdavis@nea.org::078ae108-6df0-4a38-b2f3-816ee71c3480" providerId="AD" clId="Web-{86130E3A-E616-1FB8-005A-A35898A68C2F}" dt="2023-07-20T14:43:02.881" v="0"/>
      <pc:docMkLst>
        <pc:docMk/>
      </pc:docMkLst>
      <pc:sldChg chg="ord">
        <pc:chgData name="Davis, Meighan [HQ-CE]" userId="S::mdavis@nea.org::078ae108-6df0-4a38-b2f3-816ee71c3480" providerId="AD" clId="Web-{86130E3A-E616-1FB8-005A-A35898A68C2F}" dt="2023-07-20T14:43:02.881" v="0"/>
        <pc:sldMkLst>
          <pc:docMk/>
          <pc:sldMk cId="3763344765" sldId="27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69AEB5-57CD-4076-9779-15526F8A48B2}" type="datetimeFigureOut">
              <a:rPr lang="en-US" smtClean="0"/>
              <a:t>2/13/2024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09F9BE-B7A5-4A41-A74D-18C4E432A7A6}" type="slidenum">
              <a:rPr lang="en-US" smtClean="0"/>
              <a:t>‹#›</a:t>
            </a:fld>
            <a:endParaRPr lang="en-US"/>
          </a:p>
        </p:txBody>
      </p:sp>
    </p:spTree>
    <p:extLst>
      <p:ext uri="{BB962C8B-B14F-4D97-AF65-F5344CB8AC3E}">
        <p14:creationId xmlns:p14="http://schemas.microsoft.com/office/powerpoint/2010/main" val="308103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p>
        </p:txBody>
      </p:sp>
      <p:sp>
        <p:nvSpPr>
          <p:cNvPr id="4" name="Slide Number Placeholder 3"/>
          <p:cNvSpPr>
            <a:spLocks noGrp="1"/>
          </p:cNvSpPr>
          <p:nvPr>
            <p:ph type="sldNum" sz="quarter" idx="5"/>
          </p:nvPr>
        </p:nvSpPr>
        <p:spPr/>
        <p:txBody>
          <a:bodyPr/>
          <a:lstStyle/>
          <a:p>
            <a:fld id="{9509F9BE-B7A5-4A41-A74D-18C4E432A7A6}" type="slidenum">
              <a:rPr lang="en-US" smtClean="0"/>
              <a:t>1</a:t>
            </a:fld>
            <a:endParaRPr lang="en-US"/>
          </a:p>
        </p:txBody>
      </p:sp>
    </p:spTree>
    <p:extLst>
      <p:ext uri="{BB962C8B-B14F-4D97-AF65-F5344CB8AC3E}">
        <p14:creationId xmlns:p14="http://schemas.microsoft.com/office/powerpoint/2010/main" val="37071980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Melissa</a:t>
            </a:r>
            <a:endParaRPr lang="en-US"/>
          </a:p>
        </p:txBody>
      </p:sp>
      <p:sp>
        <p:nvSpPr>
          <p:cNvPr id="4" name="Slide Number Placeholder 3"/>
          <p:cNvSpPr>
            <a:spLocks noGrp="1"/>
          </p:cNvSpPr>
          <p:nvPr>
            <p:ph type="sldNum" sz="quarter" idx="10"/>
          </p:nvPr>
        </p:nvSpPr>
        <p:spPr/>
        <p:txBody>
          <a:bodyPr/>
          <a:lstStyle/>
          <a:p>
            <a:fld id="{9509F9BE-B7A5-4A41-A74D-18C4E432A7A6}" type="slidenum">
              <a:rPr lang="en-US" smtClean="0"/>
              <a:t>2</a:t>
            </a:fld>
            <a:endParaRPr lang="en-US"/>
          </a:p>
        </p:txBody>
      </p:sp>
    </p:spTree>
    <p:extLst>
      <p:ext uri="{BB962C8B-B14F-4D97-AF65-F5344CB8AC3E}">
        <p14:creationId xmlns:p14="http://schemas.microsoft.com/office/powerpoint/2010/main" val="5177716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endParaRPr lang="en-US"/>
          </a:p>
        </p:txBody>
      </p:sp>
      <p:sp>
        <p:nvSpPr>
          <p:cNvPr id="4" name="Slide Number Placeholder 3"/>
          <p:cNvSpPr>
            <a:spLocks noGrp="1"/>
          </p:cNvSpPr>
          <p:nvPr>
            <p:ph type="sldNum" sz="quarter" idx="10"/>
          </p:nvPr>
        </p:nvSpPr>
        <p:spPr/>
        <p:txBody>
          <a:bodyPr/>
          <a:lstStyle/>
          <a:p>
            <a:fld id="{9509F9BE-B7A5-4A41-A74D-18C4E432A7A6}" type="slidenum">
              <a:rPr lang="en-US" smtClean="0"/>
              <a:t>3</a:t>
            </a:fld>
            <a:endParaRPr lang="en-US"/>
          </a:p>
        </p:txBody>
      </p:sp>
    </p:spTree>
    <p:extLst>
      <p:ext uri="{BB962C8B-B14F-4D97-AF65-F5344CB8AC3E}">
        <p14:creationId xmlns:p14="http://schemas.microsoft.com/office/powerpoint/2010/main" val="32200163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9F9BE-B7A5-4A41-A74D-18C4E432A7A6}" type="slidenum">
              <a:rPr lang="en-US" smtClean="0"/>
              <a:t>4</a:t>
            </a:fld>
            <a:endParaRPr lang="en-US"/>
          </a:p>
        </p:txBody>
      </p:sp>
    </p:spTree>
    <p:extLst>
      <p:ext uri="{BB962C8B-B14F-4D97-AF65-F5344CB8AC3E}">
        <p14:creationId xmlns:p14="http://schemas.microsoft.com/office/powerpoint/2010/main" val="586491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Bekah – hand off to CE Team</a:t>
            </a:r>
            <a:endParaRPr lang="en-US"/>
          </a:p>
        </p:txBody>
      </p:sp>
      <p:sp>
        <p:nvSpPr>
          <p:cNvPr id="4" name="Slide Number Placeholder 3"/>
          <p:cNvSpPr>
            <a:spLocks noGrp="1"/>
          </p:cNvSpPr>
          <p:nvPr>
            <p:ph type="sldNum" sz="quarter" idx="10"/>
          </p:nvPr>
        </p:nvSpPr>
        <p:spPr/>
        <p:txBody>
          <a:bodyPr/>
          <a:lstStyle/>
          <a:p>
            <a:fld id="{9509F9BE-B7A5-4A41-A74D-18C4E432A7A6}" type="slidenum">
              <a:rPr lang="en-US" smtClean="0"/>
              <a:t>5</a:t>
            </a:fld>
            <a:endParaRPr lang="en-US"/>
          </a:p>
        </p:txBody>
      </p:sp>
    </p:spTree>
    <p:extLst>
      <p:ext uri="{BB962C8B-B14F-4D97-AF65-F5344CB8AC3E}">
        <p14:creationId xmlns:p14="http://schemas.microsoft.com/office/powerpoint/2010/main" val="19054153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Meighan</a:t>
            </a:r>
            <a:endParaRPr lang="en-US"/>
          </a:p>
        </p:txBody>
      </p:sp>
      <p:sp>
        <p:nvSpPr>
          <p:cNvPr id="4" name="Slide Number Placeholder 3"/>
          <p:cNvSpPr>
            <a:spLocks noGrp="1"/>
          </p:cNvSpPr>
          <p:nvPr>
            <p:ph type="sldNum" sz="quarter" idx="10"/>
          </p:nvPr>
        </p:nvSpPr>
        <p:spPr/>
        <p:txBody>
          <a:bodyPr/>
          <a:lstStyle/>
          <a:p>
            <a:fld id="{9509F9BE-B7A5-4A41-A74D-18C4E432A7A6}" type="slidenum">
              <a:rPr lang="en-US" smtClean="0"/>
              <a:t>6</a:t>
            </a:fld>
            <a:endParaRPr lang="en-US"/>
          </a:p>
        </p:txBody>
      </p:sp>
    </p:spTree>
    <p:extLst>
      <p:ext uri="{BB962C8B-B14F-4D97-AF65-F5344CB8AC3E}">
        <p14:creationId xmlns:p14="http://schemas.microsoft.com/office/powerpoint/2010/main" val="3041869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Amber</a:t>
            </a:r>
            <a:endParaRPr lang="en-US"/>
          </a:p>
        </p:txBody>
      </p:sp>
      <p:sp>
        <p:nvSpPr>
          <p:cNvPr id="4" name="Slide Number Placeholder 3"/>
          <p:cNvSpPr>
            <a:spLocks noGrp="1"/>
          </p:cNvSpPr>
          <p:nvPr>
            <p:ph type="sldNum" sz="quarter" idx="10"/>
          </p:nvPr>
        </p:nvSpPr>
        <p:spPr/>
        <p:txBody>
          <a:bodyPr/>
          <a:lstStyle/>
          <a:p>
            <a:fld id="{9509F9BE-B7A5-4A41-A74D-18C4E432A7A6}" type="slidenum">
              <a:rPr lang="en-US" smtClean="0"/>
              <a:t>7</a:t>
            </a:fld>
            <a:endParaRPr lang="en-US"/>
          </a:p>
        </p:txBody>
      </p:sp>
    </p:spTree>
    <p:extLst>
      <p:ext uri="{BB962C8B-B14F-4D97-AF65-F5344CB8AC3E}">
        <p14:creationId xmlns:p14="http://schemas.microsoft.com/office/powerpoint/2010/main" val="793822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Allie</a:t>
            </a:r>
          </a:p>
        </p:txBody>
      </p:sp>
      <p:sp>
        <p:nvSpPr>
          <p:cNvPr id="4" name="Slide Number Placeholder 3"/>
          <p:cNvSpPr>
            <a:spLocks noGrp="1"/>
          </p:cNvSpPr>
          <p:nvPr>
            <p:ph type="sldNum" sz="quarter" idx="10"/>
          </p:nvPr>
        </p:nvSpPr>
        <p:spPr/>
        <p:txBody>
          <a:bodyPr/>
          <a:lstStyle/>
          <a:p>
            <a:fld id="{9509F9BE-B7A5-4A41-A74D-18C4E432A7A6}" type="slidenum">
              <a:rPr lang="en-US" smtClean="0"/>
              <a:t>8</a:t>
            </a:fld>
            <a:endParaRPr lang="en-US"/>
          </a:p>
        </p:txBody>
      </p:sp>
    </p:spTree>
    <p:extLst>
      <p:ext uri="{BB962C8B-B14F-4D97-AF65-F5344CB8AC3E}">
        <p14:creationId xmlns:p14="http://schemas.microsoft.com/office/powerpoint/2010/main" val="41707094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Melissa</a:t>
            </a:r>
            <a:endParaRPr lang="en-US"/>
          </a:p>
        </p:txBody>
      </p:sp>
      <p:sp>
        <p:nvSpPr>
          <p:cNvPr id="4" name="Slide Number Placeholder 3"/>
          <p:cNvSpPr>
            <a:spLocks noGrp="1"/>
          </p:cNvSpPr>
          <p:nvPr>
            <p:ph type="sldNum" sz="quarter" idx="10"/>
          </p:nvPr>
        </p:nvSpPr>
        <p:spPr/>
        <p:txBody>
          <a:bodyPr/>
          <a:lstStyle/>
          <a:p>
            <a:fld id="{9509F9BE-B7A5-4A41-A74D-18C4E432A7A6}" type="slidenum">
              <a:rPr lang="en-US" smtClean="0"/>
              <a:t>9</a:t>
            </a:fld>
            <a:endParaRPr lang="en-US"/>
          </a:p>
        </p:txBody>
      </p:sp>
    </p:spTree>
    <p:extLst>
      <p:ext uri="{BB962C8B-B14F-4D97-AF65-F5344CB8AC3E}">
        <p14:creationId xmlns:p14="http://schemas.microsoft.com/office/powerpoint/2010/main" val="28417604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Amber</a:t>
            </a:r>
            <a:endParaRPr lang="en-US"/>
          </a:p>
        </p:txBody>
      </p:sp>
      <p:sp>
        <p:nvSpPr>
          <p:cNvPr id="4" name="Slide Number Placeholder 3"/>
          <p:cNvSpPr>
            <a:spLocks noGrp="1"/>
          </p:cNvSpPr>
          <p:nvPr>
            <p:ph type="sldNum" sz="quarter" idx="10"/>
          </p:nvPr>
        </p:nvSpPr>
        <p:spPr/>
        <p:txBody>
          <a:bodyPr/>
          <a:lstStyle/>
          <a:p>
            <a:fld id="{9509F9BE-B7A5-4A41-A74D-18C4E432A7A6}" type="slidenum">
              <a:rPr lang="en-US" smtClean="0"/>
              <a:t>10</a:t>
            </a:fld>
            <a:endParaRPr lang="en-US"/>
          </a:p>
        </p:txBody>
      </p:sp>
    </p:spTree>
    <p:extLst>
      <p:ext uri="{BB962C8B-B14F-4D97-AF65-F5344CB8AC3E}">
        <p14:creationId xmlns:p14="http://schemas.microsoft.com/office/powerpoint/2010/main" val="7426832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Melissa</a:t>
            </a:r>
          </a:p>
        </p:txBody>
      </p:sp>
      <p:sp>
        <p:nvSpPr>
          <p:cNvPr id="4" name="Slide Number Placeholder 3"/>
          <p:cNvSpPr>
            <a:spLocks noGrp="1"/>
          </p:cNvSpPr>
          <p:nvPr>
            <p:ph type="sldNum" sz="quarter" idx="10"/>
          </p:nvPr>
        </p:nvSpPr>
        <p:spPr/>
        <p:txBody>
          <a:bodyPr/>
          <a:lstStyle/>
          <a:p>
            <a:fld id="{9509F9BE-B7A5-4A41-A74D-18C4E432A7A6}" type="slidenum">
              <a:rPr lang="en-US" smtClean="0"/>
              <a:t>11</a:t>
            </a:fld>
            <a:endParaRPr lang="en-US"/>
          </a:p>
        </p:txBody>
      </p:sp>
    </p:spTree>
    <p:extLst>
      <p:ext uri="{BB962C8B-B14F-4D97-AF65-F5344CB8AC3E}">
        <p14:creationId xmlns:p14="http://schemas.microsoft.com/office/powerpoint/2010/main" val="22797982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Meighan</a:t>
            </a:r>
            <a:endParaRPr lang="en-US"/>
          </a:p>
        </p:txBody>
      </p:sp>
      <p:sp>
        <p:nvSpPr>
          <p:cNvPr id="4" name="Slide Number Placeholder 3"/>
          <p:cNvSpPr>
            <a:spLocks noGrp="1"/>
          </p:cNvSpPr>
          <p:nvPr>
            <p:ph type="sldNum" sz="quarter" idx="10"/>
          </p:nvPr>
        </p:nvSpPr>
        <p:spPr/>
        <p:txBody>
          <a:bodyPr/>
          <a:lstStyle/>
          <a:p>
            <a:fld id="{9509F9BE-B7A5-4A41-A74D-18C4E432A7A6}" type="slidenum">
              <a:rPr lang="en-US" smtClean="0"/>
              <a:t>12</a:t>
            </a:fld>
            <a:endParaRPr lang="en-US"/>
          </a:p>
        </p:txBody>
      </p:sp>
    </p:spTree>
    <p:extLst>
      <p:ext uri="{BB962C8B-B14F-4D97-AF65-F5344CB8AC3E}">
        <p14:creationId xmlns:p14="http://schemas.microsoft.com/office/powerpoint/2010/main" val="7082502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Allie</a:t>
            </a:r>
            <a:endParaRPr lang="en-US"/>
          </a:p>
        </p:txBody>
      </p:sp>
      <p:sp>
        <p:nvSpPr>
          <p:cNvPr id="4" name="Slide Number Placeholder 3"/>
          <p:cNvSpPr>
            <a:spLocks noGrp="1"/>
          </p:cNvSpPr>
          <p:nvPr>
            <p:ph type="sldNum" sz="quarter" idx="10"/>
          </p:nvPr>
        </p:nvSpPr>
        <p:spPr/>
        <p:txBody>
          <a:bodyPr/>
          <a:lstStyle/>
          <a:p>
            <a:fld id="{9509F9BE-B7A5-4A41-A74D-18C4E432A7A6}" type="slidenum">
              <a:rPr lang="en-US" smtClean="0"/>
              <a:t>13</a:t>
            </a:fld>
            <a:endParaRPr lang="en-US"/>
          </a:p>
        </p:txBody>
      </p:sp>
    </p:spTree>
    <p:extLst>
      <p:ext uri="{BB962C8B-B14F-4D97-AF65-F5344CB8AC3E}">
        <p14:creationId xmlns:p14="http://schemas.microsoft.com/office/powerpoint/2010/main" val="7298624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49702C6-746F-44E9-B955-EE02579A8DD3}" type="datetimeFigureOut">
              <a:rPr lang="en-US" smtClean="0"/>
              <a:t>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3399958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702C6-746F-44E9-B955-EE02579A8DD3}" type="datetimeFigureOut">
              <a:rPr lang="en-US" smtClean="0"/>
              <a:t>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375606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49702C6-746F-44E9-B955-EE02579A8DD3}" type="datetimeFigureOut">
              <a:rPr lang="en-US" smtClean="0"/>
              <a:t>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12027379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49702C6-746F-44E9-B955-EE02579A8DD3}" type="datetimeFigureOut">
              <a:rPr lang="en-US" smtClean="0"/>
              <a:t>2/13/2024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629406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49702C6-746F-44E9-B955-EE02579A8DD3}" type="datetimeFigureOut">
              <a:rPr lang="en-US" smtClean="0"/>
              <a:t>2/13/2024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3052131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9702C6-746F-44E9-B955-EE02579A8DD3}" type="datetimeFigureOut">
              <a:rPr lang="en-US" smtClean="0"/>
              <a:t>2/13/2024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852228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9702C6-746F-44E9-B955-EE02579A8DD3}" type="datetimeFigureOut">
              <a:rPr lang="en-US" smtClean="0"/>
              <a:t>2/13/2024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3480110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49702C6-746F-44E9-B955-EE02579A8DD3}" type="datetimeFigureOut">
              <a:rPr lang="en-US" smtClean="0"/>
              <a:t>2/13/2024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2844199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49702C6-746F-44E9-B955-EE02579A8DD3}" type="datetimeFigureOut">
              <a:rPr lang="en-US" smtClean="0"/>
              <a:t>2/13/2024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3899704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702C6-746F-44E9-B955-EE02579A8DD3}" type="datetimeFigureOut">
              <a:rPr lang="en-US" smtClean="0"/>
              <a:t>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4019064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702C6-746F-44E9-B955-EE02579A8DD3}" type="datetimeFigureOut">
              <a:rPr lang="en-US" smtClean="0"/>
              <a:t>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4CDD3-1B52-4BD6-95A9-558ED3037A31}" type="slidenum">
              <a:rPr lang="en-US" smtClean="0"/>
              <a:t>‹#›</a:t>
            </a:fld>
            <a:endParaRPr lang="en-US"/>
          </a:p>
        </p:txBody>
      </p:sp>
    </p:spTree>
    <p:extLst>
      <p:ext uri="{BB962C8B-B14F-4D97-AF65-F5344CB8AC3E}">
        <p14:creationId xmlns:p14="http://schemas.microsoft.com/office/powerpoint/2010/main" val="22372936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9702C6-746F-44E9-B955-EE02579A8DD3}" type="datetimeFigureOut">
              <a:rPr lang="en-US" smtClean="0"/>
              <a:t>2/13/2024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A4CDD3-1B52-4BD6-95A9-558ED3037A31}" type="slidenum">
              <a:rPr lang="en-US" smtClean="0"/>
              <a:t>‹#›</a:t>
            </a:fld>
            <a:endParaRPr lang="en-US"/>
          </a:p>
        </p:txBody>
      </p:sp>
    </p:spTree>
    <p:extLst>
      <p:ext uri="{BB962C8B-B14F-4D97-AF65-F5344CB8AC3E}">
        <p14:creationId xmlns:p14="http://schemas.microsoft.com/office/powerpoint/2010/main" val="20202203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hyperlink" Target="mailto:mdavis@nea.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45433" y="5901809"/>
            <a:ext cx="4821384" cy="681749"/>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46685" t="67714" r="6888" b="14598"/>
          <a:stretch/>
        </p:blipFill>
        <p:spPr>
          <a:xfrm>
            <a:off x="-6626" y="-294560"/>
            <a:ext cx="12143369" cy="3120887"/>
          </a:xfrm>
          <a:prstGeom prst="rect">
            <a:avLst/>
          </a:prstGeom>
        </p:spPr>
      </p:pic>
      <p:sp>
        <p:nvSpPr>
          <p:cNvPr id="7" name="TextBox 6"/>
          <p:cNvSpPr txBox="1"/>
          <p:nvPr/>
        </p:nvSpPr>
        <p:spPr>
          <a:xfrm>
            <a:off x="-1" y="2381610"/>
            <a:ext cx="7800109" cy="523220"/>
          </a:xfrm>
          <a:prstGeom prst="rect">
            <a:avLst/>
          </a:prstGeom>
          <a:solidFill>
            <a:schemeClr val="bg1"/>
          </a:solidFill>
        </p:spPr>
        <p:txBody>
          <a:bodyPr wrap="square" rtlCol="0">
            <a:spAutoFit/>
          </a:bodyPr>
          <a:lstStyle/>
          <a:p>
            <a:r>
              <a:rPr lang="en-US" sz="2800">
                <a:solidFill>
                  <a:srgbClr val="182EA1"/>
                </a:solidFill>
                <a:latin typeface="Segoe UI Black" panose="020B0A02040204020203" pitchFamily="34" charset="0"/>
                <a:ea typeface="Segoe UI Black" panose="020B0A02040204020203" pitchFamily="34" charset="0"/>
              </a:rPr>
              <a:t>  FLIPPING SCHOOL BOARD ELECTIONS</a:t>
            </a:r>
          </a:p>
        </p:txBody>
      </p:sp>
      <p:sp>
        <p:nvSpPr>
          <p:cNvPr id="8" name="TextBox 7"/>
          <p:cNvSpPr txBox="1"/>
          <p:nvPr/>
        </p:nvSpPr>
        <p:spPr>
          <a:xfrm>
            <a:off x="187037" y="2826327"/>
            <a:ext cx="9144000" cy="954107"/>
          </a:xfrm>
          <a:prstGeom prst="rect">
            <a:avLst/>
          </a:prstGeom>
          <a:noFill/>
        </p:spPr>
        <p:txBody>
          <a:bodyPr wrap="square" rtlCol="0">
            <a:spAutoFit/>
          </a:bodyPr>
          <a:lstStyle/>
          <a:p>
            <a:r>
              <a:rPr lang="en-US" sz="2800">
                <a:solidFill>
                  <a:srgbClr val="F05021"/>
                </a:solidFill>
                <a:latin typeface="Segoe UI Black" panose="020B0A02040204020203" pitchFamily="34" charset="0"/>
                <a:ea typeface="Segoe UI Black" panose="020B0A02040204020203" pitchFamily="34" charset="0"/>
              </a:rPr>
              <a:t>ORGANIZER SUPPORT PROGRAM</a:t>
            </a:r>
          </a:p>
        </p:txBody>
      </p:sp>
      <p:sp>
        <p:nvSpPr>
          <p:cNvPr id="2" name="TextBox 1"/>
          <p:cNvSpPr txBox="1"/>
          <p:nvPr/>
        </p:nvSpPr>
        <p:spPr>
          <a:xfrm>
            <a:off x="608168" y="3479256"/>
            <a:ext cx="6146561" cy="2343334"/>
          </a:xfrm>
          <a:prstGeom prst="rect">
            <a:avLst/>
          </a:prstGeom>
          <a:noFill/>
        </p:spPr>
        <p:txBody>
          <a:bodyPr wrap="square" lIns="91440" tIns="45720" rIns="91440" bIns="45720" rtlCol="0" anchor="t">
            <a:spAutoFit/>
          </a:bodyPr>
          <a:lstStyle/>
          <a:p>
            <a:pPr>
              <a:lnSpc>
                <a:spcPct val="150000"/>
              </a:lnSpc>
            </a:pPr>
            <a:r>
              <a:rPr lang="en-US" sz="2000">
                <a:solidFill>
                  <a:srgbClr val="182EA1"/>
                </a:solidFill>
                <a:latin typeface="Segoe UI Semibold"/>
                <a:cs typeface="Segoe UI Semibold"/>
              </a:rPr>
              <a:t>In the chat, tell us your:</a:t>
            </a:r>
          </a:p>
          <a:p>
            <a:pPr marL="342900" indent="-342900">
              <a:lnSpc>
                <a:spcPct val="150000"/>
              </a:lnSpc>
              <a:buAutoNum type="arabicPeriod"/>
            </a:pPr>
            <a:r>
              <a:rPr lang="en-US" sz="2000">
                <a:solidFill>
                  <a:srgbClr val="182EA1"/>
                </a:solidFill>
                <a:latin typeface="Segoe UI Semibold"/>
                <a:cs typeface="Segoe UI Semibold"/>
              </a:rPr>
              <a:t>Name</a:t>
            </a:r>
          </a:p>
          <a:p>
            <a:pPr marL="342900" indent="-342900">
              <a:lnSpc>
                <a:spcPct val="150000"/>
              </a:lnSpc>
              <a:buAutoNum type="arabicPeriod"/>
            </a:pPr>
            <a:r>
              <a:rPr lang="en-US" sz="2000">
                <a:solidFill>
                  <a:srgbClr val="182EA1"/>
                </a:solidFill>
                <a:latin typeface="Segoe UI Semibold"/>
                <a:cs typeface="Segoe UI Semibold"/>
              </a:rPr>
              <a:t>State</a:t>
            </a:r>
          </a:p>
          <a:p>
            <a:pPr marL="342900" indent="-342900">
              <a:lnSpc>
                <a:spcPct val="150000"/>
              </a:lnSpc>
              <a:buAutoNum type="arabicPeriod"/>
            </a:pPr>
            <a:r>
              <a:rPr lang="en-US" sz="2000">
                <a:solidFill>
                  <a:srgbClr val="182EA1"/>
                </a:solidFill>
                <a:latin typeface="Segoe UI Semibold"/>
                <a:cs typeface="Segoe UI Semibold"/>
              </a:rPr>
              <a:t>Pronouns</a:t>
            </a:r>
          </a:p>
          <a:p>
            <a:pPr marL="342900" indent="-342900">
              <a:lnSpc>
                <a:spcPct val="150000"/>
              </a:lnSpc>
              <a:buAutoNum type="arabicPeriod"/>
            </a:pPr>
            <a:r>
              <a:rPr lang="en-US" sz="2000">
                <a:solidFill>
                  <a:srgbClr val="182EA1"/>
                </a:solidFill>
                <a:latin typeface="Segoe UI Semibold"/>
                <a:cs typeface="Segoe UI Semibold"/>
              </a:rPr>
              <a:t>What is one thing you want to learn today?</a:t>
            </a:r>
            <a:endParaRPr lang="en-US" sz="2000">
              <a:solidFill>
                <a:srgbClr val="182EA1"/>
              </a:solidFill>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241121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2" name="TextBox 1"/>
          <p:cNvSpPr txBox="1"/>
          <p:nvPr/>
        </p:nvSpPr>
        <p:spPr>
          <a:xfrm>
            <a:off x="571061" y="464030"/>
            <a:ext cx="5133136" cy="584775"/>
          </a:xfrm>
          <a:prstGeom prst="rect">
            <a:avLst/>
          </a:prstGeom>
          <a:noFill/>
        </p:spPr>
        <p:txBody>
          <a:bodyPr wrap="none" rtlCol="0">
            <a:spAutoFit/>
          </a:bodyPr>
          <a:lstStyle/>
          <a:p>
            <a:r>
              <a:rPr lang="en-US" sz="3200">
                <a:solidFill>
                  <a:schemeClr val="bg1"/>
                </a:solidFill>
                <a:latin typeface="Segoe UI Black" panose="020B0A02040204020203" pitchFamily="34" charset="0"/>
                <a:ea typeface="Segoe UI Black" panose="020B0A02040204020203" pitchFamily="34" charset="0"/>
              </a:rPr>
              <a:t>HONORING THIS SPACE </a:t>
            </a:r>
          </a:p>
        </p:txBody>
      </p:sp>
      <p:sp>
        <p:nvSpPr>
          <p:cNvPr id="3" name="TextBox 2"/>
          <p:cNvSpPr txBox="1"/>
          <p:nvPr/>
        </p:nvSpPr>
        <p:spPr>
          <a:xfrm>
            <a:off x="442270" y="1310790"/>
            <a:ext cx="11203630" cy="5016758"/>
          </a:xfrm>
          <a:prstGeom prst="rect">
            <a:avLst/>
          </a:prstGeom>
          <a:noFill/>
        </p:spPr>
        <p:txBody>
          <a:bodyPr wrap="square" rtlCol="0">
            <a:spAutoFit/>
          </a:bodyPr>
          <a:lstStyle/>
          <a:p>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We are all connecting from lands inhabited by indigenous people past and present. We begin by acknowledging that through a history of colonization and brutality. </a:t>
            </a:r>
          </a:p>
          <a:p>
            <a:endPar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endParaRPr>
          </a:p>
          <a:p>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a:p>
            <a:pPr marL="342900" indent="-342900">
              <a:buFont typeface="Arial" panose="020B0604020202020204" pitchFamily="34" charset="0"/>
              <a:buChar char="•"/>
            </a:pPr>
            <a:endPar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endParaRPr>
          </a:p>
        </p:txBody>
      </p:sp>
    </p:spTree>
    <p:extLst>
      <p:ext uri="{BB962C8B-B14F-4D97-AF65-F5344CB8AC3E}">
        <p14:creationId xmlns:p14="http://schemas.microsoft.com/office/powerpoint/2010/main" val="1419465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extBox 1"/>
          <p:cNvSpPr txBox="1"/>
          <p:nvPr/>
        </p:nvSpPr>
        <p:spPr>
          <a:xfrm>
            <a:off x="495944" y="383710"/>
            <a:ext cx="5202065" cy="584775"/>
          </a:xfrm>
          <a:prstGeom prst="rect">
            <a:avLst/>
          </a:prstGeom>
          <a:noFill/>
        </p:spPr>
        <p:txBody>
          <a:bodyPr wrap="none" rtlCol="0">
            <a:spAutoFit/>
          </a:bodyPr>
          <a:lstStyle/>
          <a:p>
            <a:r>
              <a:rPr lang="en-US" sz="3200">
                <a:solidFill>
                  <a:srgbClr val="182EA1"/>
                </a:solidFill>
                <a:latin typeface="Segoe UI Black" panose="020B0A02040204020203" pitchFamily="34" charset="0"/>
                <a:ea typeface="Segoe UI Black" panose="020B0A02040204020203" pitchFamily="34" charset="0"/>
              </a:rPr>
              <a:t>TODAY’S FACILITATORS </a:t>
            </a:r>
          </a:p>
        </p:txBody>
      </p:sp>
      <p:sp>
        <p:nvSpPr>
          <p:cNvPr id="4" name="Rectangle 3"/>
          <p:cNvSpPr/>
          <p:nvPr/>
        </p:nvSpPr>
        <p:spPr>
          <a:xfrm>
            <a:off x="1990773" y="3327816"/>
            <a:ext cx="2362639" cy="1417320"/>
          </a:xfrm>
          <a:prstGeom prst="rect">
            <a:avLst/>
          </a:prstGeom>
          <a:solidFill>
            <a:srgbClr val="182E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a:latin typeface="Segoe UI Black" panose="020B0A02040204020203" pitchFamily="34" charset="0"/>
                <a:ea typeface="Segoe UI Black" panose="020B0A02040204020203" pitchFamily="34" charset="0"/>
              </a:rPr>
              <a:t>AMBER</a:t>
            </a:r>
          </a:p>
          <a:p>
            <a:pPr algn="ctr"/>
            <a:r>
              <a:rPr lang="en-US" sz="2200">
                <a:latin typeface="Segoe UI Black" panose="020B0A02040204020203" pitchFamily="34" charset="0"/>
                <a:ea typeface="Segoe UI Black" panose="020B0A02040204020203" pitchFamily="34" charset="0"/>
              </a:rPr>
              <a:t>HOLLAND</a:t>
            </a:r>
          </a:p>
          <a:p>
            <a:pPr algn="ctr"/>
            <a:r>
              <a:rPr lang="en-US" sz="2200">
                <a:latin typeface="Segoe UI Black" panose="020B0A02040204020203" pitchFamily="34" charset="0"/>
                <a:ea typeface="Segoe UI Black" panose="020B0A02040204020203" pitchFamily="34" charset="0"/>
              </a:rPr>
              <a:t>NEA C&amp;E</a:t>
            </a:r>
          </a:p>
        </p:txBody>
      </p:sp>
      <p:sp>
        <p:nvSpPr>
          <p:cNvPr id="5" name="Rectangle 4"/>
          <p:cNvSpPr/>
          <p:nvPr/>
        </p:nvSpPr>
        <p:spPr>
          <a:xfrm>
            <a:off x="570702" y="1186969"/>
            <a:ext cx="2362639" cy="1417320"/>
          </a:xfrm>
          <a:prstGeom prst="rect">
            <a:avLst/>
          </a:prstGeom>
          <a:solidFill>
            <a:srgbClr val="182E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a:latin typeface="Segoe UI Black" panose="020B0A02040204020203" pitchFamily="34" charset="0"/>
                <a:ea typeface="Segoe UI Black" panose="020B0A02040204020203" pitchFamily="34" charset="0"/>
              </a:rPr>
              <a:t>ELLEN </a:t>
            </a:r>
          </a:p>
          <a:p>
            <a:pPr algn="ctr"/>
            <a:r>
              <a:rPr lang="en-US" sz="2200">
                <a:latin typeface="Segoe UI Black" panose="020B0A02040204020203" pitchFamily="34" charset="0"/>
                <a:ea typeface="Segoe UI Black" panose="020B0A02040204020203" pitchFamily="34" charset="0"/>
              </a:rPr>
              <a:t>HOLMES</a:t>
            </a:r>
          </a:p>
          <a:p>
            <a:pPr algn="ctr"/>
            <a:r>
              <a:rPr lang="en-US" sz="2200">
                <a:latin typeface="Segoe UI Black" panose="020B0A02040204020203" pitchFamily="34" charset="0"/>
                <a:ea typeface="Segoe UI Black" panose="020B0A02040204020203" pitchFamily="34" charset="0"/>
              </a:rPr>
              <a:t>NEA C4OAS</a:t>
            </a:r>
          </a:p>
        </p:txBody>
      </p:sp>
      <p:sp>
        <p:nvSpPr>
          <p:cNvPr id="6" name="Rectangle 5"/>
          <p:cNvSpPr/>
          <p:nvPr/>
        </p:nvSpPr>
        <p:spPr>
          <a:xfrm>
            <a:off x="3381552" y="1201837"/>
            <a:ext cx="2362639" cy="1417320"/>
          </a:xfrm>
          <a:prstGeom prst="rect">
            <a:avLst/>
          </a:prstGeom>
          <a:solidFill>
            <a:srgbClr val="182E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a:latin typeface="Segoe UI Black" panose="020B0A02040204020203" pitchFamily="34" charset="0"/>
                <a:ea typeface="Segoe UI Black" panose="020B0A02040204020203" pitchFamily="34" charset="0"/>
              </a:rPr>
              <a:t>BEKAH</a:t>
            </a:r>
          </a:p>
          <a:p>
            <a:pPr algn="ctr"/>
            <a:r>
              <a:rPr lang="en-US" sz="2200">
                <a:latin typeface="Segoe UI Black" panose="020B0A02040204020203" pitchFamily="34" charset="0"/>
                <a:ea typeface="Segoe UI Black" panose="020B0A02040204020203" pitchFamily="34" charset="0"/>
              </a:rPr>
              <a:t>SAXON</a:t>
            </a:r>
          </a:p>
          <a:p>
            <a:pPr algn="ctr"/>
            <a:r>
              <a:rPr lang="en-US" sz="2200">
                <a:latin typeface="Segoe UI Black" panose="020B0A02040204020203" pitchFamily="34" charset="0"/>
                <a:ea typeface="Segoe UI Black" panose="020B0A02040204020203" pitchFamily="34" charset="0"/>
              </a:rPr>
              <a:t>VIRGINIA</a:t>
            </a:r>
          </a:p>
        </p:txBody>
      </p:sp>
      <p:sp>
        <p:nvSpPr>
          <p:cNvPr id="7" name="Rectangle 6"/>
          <p:cNvSpPr/>
          <p:nvPr/>
        </p:nvSpPr>
        <p:spPr>
          <a:xfrm>
            <a:off x="6192402" y="1201837"/>
            <a:ext cx="2362639" cy="1417320"/>
          </a:xfrm>
          <a:prstGeom prst="rect">
            <a:avLst/>
          </a:prstGeom>
          <a:solidFill>
            <a:srgbClr val="182E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a:latin typeface="Segoe UI Black" panose="020B0A02040204020203" pitchFamily="34" charset="0"/>
                <a:ea typeface="Segoe UI Black" panose="020B0A02040204020203" pitchFamily="34" charset="0"/>
              </a:rPr>
              <a:t>KATIE </a:t>
            </a:r>
          </a:p>
          <a:p>
            <a:pPr algn="ctr"/>
            <a:r>
              <a:rPr lang="en-US" sz="2200">
                <a:latin typeface="Segoe UI Black" panose="020B0A02040204020203" pitchFamily="34" charset="0"/>
                <a:ea typeface="Segoe UI Black" panose="020B0A02040204020203" pitchFamily="34" charset="0"/>
              </a:rPr>
              <a:t>BISHOP</a:t>
            </a:r>
          </a:p>
          <a:p>
            <a:pPr algn="ctr"/>
            <a:r>
              <a:rPr lang="en-US" sz="2200">
                <a:latin typeface="Segoe UI Black" panose="020B0A02040204020203" pitchFamily="34" charset="0"/>
                <a:ea typeface="Segoe UI Black" panose="020B0A02040204020203" pitchFamily="34" charset="0"/>
              </a:rPr>
              <a:t>WASHINGTON</a:t>
            </a:r>
          </a:p>
        </p:txBody>
      </p:sp>
      <p:sp>
        <p:nvSpPr>
          <p:cNvPr id="8" name="Rectangle 7"/>
          <p:cNvSpPr/>
          <p:nvPr/>
        </p:nvSpPr>
        <p:spPr>
          <a:xfrm>
            <a:off x="9003252" y="1201837"/>
            <a:ext cx="2362639" cy="1417320"/>
          </a:xfrm>
          <a:prstGeom prst="rect">
            <a:avLst/>
          </a:prstGeom>
          <a:solidFill>
            <a:srgbClr val="182E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a:latin typeface="Segoe UI Black" panose="020B0A02040204020203" pitchFamily="34" charset="0"/>
                <a:ea typeface="Segoe UI Black" panose="020B0A02040204020203" pitchFamily="34" charset="0"/>
              </a:rPr>
              <a:t>MELISSA </a:t>
            </a:r>
          </a:p>
          <a:p>
            <a:pPr algn="ctr"/>
            <a:r>
              <a:rPr lang="en-US" sz="2200">
                <a:latin typeface="Segoe UI Black" panose="020B0A02040204020203" pitchFamily="34" charset="0"/>
                <a:ea typeface="Segoe UI Black" panose="020B0A02040204020203" pitchFamily="34" charset="0"/>
              </a:rPr>
              <a:t>DAN</a:t>
            </a:r>
          </a:p>
          <a:p>
            <a:pPr algn="ctr"/>
            <a:r>
              <a:rPr lang="en-US" sz="2200">
                <a:latin typeface="Segoe UI Black" panose="020B0A02040204020203" pitchFamily="34" charset="0"/>
                <a:ea typeface="Segoe UI Black" panose="020B0A02040204020203" pitchFamily="34" charset="0"/>
              </a:rPr>
              <a:t>FLORIDA</a:t>
            </a:r>
          </a:p>
        </p:txBody>
      </p:sp>
      <p:sp>
        <p:nvSpPr>
          <p:cNvPr id="9" name="Rectangle 8"/>
          <p:cNvSpPr/>
          <p:nvPr/>
        </p:nvSpPr>
        <p:spPr>
          <a:xfrm>
            <a:off x="4837893" y="3327816"/>
            <a:ext cx="2362639" cy="1417320"/>
          </a:xfrm>
          <a:prstGeom prst="rect">
            <a:avLst/>
          </a:prstGeom>
          <a:solidFill>
            <a:srgbClr val="182E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a:latin typeface="Segoe UI Black" panose="020B0A02040204020203" pitchFamily="34" charset="0"/>
                <a:ea typeface="Segoe UI Black" panose="020B0A02040204020203" pitchFamily="34" charset="0"/>
              </a:rPr>
              <a:t>ALLIE </a:t>
            </a:r>
          </a:p>
          <a:p>
            <a:pPr algn="ctr"/>
            <a:r>
              <a:rPr lang="en-US" sz="2200">
                <a:latin typeface="Segoe UI Black" panose="020B0A02040204020203" pitchFamily="34" charset="0"/>
                <a:ea typeface="Segoe UI Black" panose="020B0A02040204020203" pitchFamily="34" charset="0"/>
              </a:rPr>
              <a:t>GORDON</a:t>
            </a:r>
          </a:p>
          <a:p>
            <a:pPr algn="ctr"/>
            <a:r>
              <a:rPr lang="en-US" sz="2200">
                <a:latin typeface="Segoe UI Black" panose="020B0A02040204020203" pitchFamily="34" charset="0"/>
                <a:ea typeface="Segoe UI Black" panose="020B0A02040204020203" pitchFamily="34" charset="0"/>
              </a:rPr>
              <a:t>NEA C&amp;E</a:t>
            </a:r>
          </a:p>
        </p:txBody>
      </p:sp>
      <p:sp>
        <p:nvSpPr>
          <p:cNvPr id="10" name="Rectangle 9"/>
          <p:cNvSpPr/>
          <p:nvPr/>
        </p:nvSpPr>
        <p:spPr>
          <a:xfrm>
            <a:off x="7608391" y="3327816"/>
            <a:ext cx="2362639" cy="1417320"/>
          </a:xfrm>
          <a:prstGeom prst="rect">
            <a:avLst/>
          </a:prstGeom>
          <a:solidFill>
            <a:srgbClr val="182E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a:latin typeface="Segoe UI Black" panose="020B0A02040204020203" pitchFamily="34" charset="0"/>
                <a:ea typeface="Segoe UI Black" panose="020B0A02040204020203" pitchFamily="34" charset="0"/>
              </a:rPr>
              <a:t>MEIGHAN</a:t>
            </a:r>
          </a:p>
          <a:p>
            <a:pPr algn="ctr"/>
            <a:r>
              <a:rPr lang="en-US" sz="2200">
                <a:latin typeface="Segoe UI Black" panose="020B0A02040204020203" pitchFamily="34" charset="0"/>
                <a:ea typeface="Segoe UI Black" panose="020B0A02040204020203" pitchFamily="34" charset="0"/>
              </a:rPr>
              <a:t>DAVIS</a:t>
            </a:r>
          </a:p>
          <a:p>
            <a:pPr algn="ctr"/>
            <a:r>
              <a:rPr lang="en-US" sz="2200">
                <a:latin typeface="Segoe UI Black" panose="020B0A02040204020203" pitchFamily="34" charset="0"/>
                <a:ea typeface="Segoe UI Black" panose="020B0A02040204020203" pitchFamily="34" charset="0"/>
              </a:rPr>
              <a:t>NEA C&amp;E</a:t>
            </a:r>
          </a:p>
        </p:txBody>
      </p:sp>
      <p:sp>
        <p:nvSpPr>
          <p:cNvPr id="11" name="TextBox 10"/>
          <p:cNvSpPr txBox="1"/>
          <p:nvPr/>
        </p:nvSpPr>
        <p:spPr>
          <a:xfrm>
            <a:off x="495944" y="2655943"/>
            <a:ext cx="3934090" cy="584775"/>
          </a:xfrm>
          <a:prstGeom prst="rect">
            <a:avLst/>
          </a:prstGeom>
          <a:noFill/>
        </p:spPr>
        <p:txBody>
          <a:bodyPr wrap="none" rtlCol="0">
            <a:spAutoFit/>
          </a:bodyPr>
          <a:lstStyle/>
          <a:p>
            <a:r>
              <a:rPr lang="en-US" sz="3200">
                <a:solidFill>
                  <a:srgbClr val="182EA1"/>
                </a:solidFill>
                <a:latin typeface="Segoe UI Black" panose="020B0A02040204020203" pitchFamily="34" charset="0"/>
                <a:ea typeface="Segoe UI Black" panose="020B0A02040204020203" pitchFamily="34" charset="0"/>
              </a:rPr>
              <a:t>&amp; SPECIAL GUESTS</a:t>
            </a:r>
          </a:p>
        </p:txBody>
      </p:sp>
      <p:sp>
        <p:nvSpPr>
          <p:cNvPr id="12" name="Rectangle 11"/>
          <p:cNvSpPr/>
          <p:nvPr/>
        </p:nvSpPr>
        <p:spPr>
          <a:xfrm>
            <a:off x="3410487" y="5013453"/>
            <a:ext cx="2362639" cy="1417320"/>
          </a:xfrm>
          <a:prstGeom prst="rect">
            <a:avLst/>
          </a:prstGeom>
          <a:solidFill>
            <a:srgbClr val="182E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a:latin typeface="Segoe UI Black" panose="020B0A02040204020203" pitchFamily="34" charset="0"/>
                <a:ea typeface="Segoe UI Black" panose="020B0A02040204020203" pitchFamily="34" charset="0"/>
              </a:rPr>
              <a:t>JOIA CLEVINGER</a:t>
            </a:r>
          </a:p>
          <a:p>
            <a:pPr algn="ctr"/>
            <a:r>
              <a:rPr lang="en-US" sz="2200">
                <a:latin typeface="Segoe UI Black" panose="020B0A02040204020203" pitchFamily="34" charset="0"/>
                <a:ea typeface="Segoe UI Black" panose="020B0A02040204020203" pitchFamily="34" charset="0"/>
              </a:rPr>
              <a:t>MARYLAND</a:t>
            </a:r>
          </a:p>
        </p:txBody>
      </p:sp>
      <p:sp>
        <p:nvSpPr>
          <p:cNvPr id="13" name="Rectangle 12"/>
          <p:cNvSpPr/>
          <p:nvPr/>
        </p:nvSpPr>
        <p:spPr>
          <a:xfrm>
            <a:off x="6427071" y="5013453"/>
            <a:ext cx="2362639" cy="1417320"/>
          </a:xfrm>
          <a:prstGeom prst="rect">
            <a:avLst/>
          </a:prstGeom>
          <a:solidFill>
            <a:srgbClr val="182E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a:latin typeface="Segoe UI Black" panose="020B0A02040204020203" pitchFamily="34" charset="0"/>
                <a:ea typeface="Segoe UI Black" panose="020B0A02040204020203" pitchFamily="34" charset="0"/>
              </a:rPr>
              <a:t>MATT </a:t>
            </a:r>
          </a:p>
          <a:p>
            <a:pPr algn="ctr"/>
            <a:r>
              <a:rPr lang="en-US" sz="2200">
                <a:latin typeface="Segoe UI Black" panose="020B0A02040204020203" pitchFamily="34" charset="0"/>
                <a:ea typeface="Segoe UI Black" panose="020B0A02040204020203" pitchFamily="34" charset="0"/>
              </a:rPr>
              <a:t>MOSER</a:t>
            </a:r>
          </a:p>
          <a:p>
            <a:pPr algn="ctr"/>
            <a:r>
              <a:rPr lang="en-US" sz="2200">
                <a:latin typeface="Segoe UI Black" panose="020B0A02040204020203" pitchFamily="34" charset="0"/>
                <a:ea typeface="Segoe UI Black" panose="020B0A02040204020203" pitchFamily="34" charset="0"/>
              </a:rPr>
              <a:t>ALASKA</a:t>
            </a:r>
          </a:p>
        </p:txBody>
      </p:sp>
    </p:spTree>
    <p:extLst>
      <p:ext uri="{BB962C8B-B14F-4D97-AF65-F5344CB8AC3E}">
        <p14:creationId xmlns:p14="http://schemas.microsoft.com/office/powerpoint/2010/main" val="2698367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2" name="TextBox 1"/>
          <p:cNvSpPr txBox="1"/>
          <p:nvPr/>
        </p:nvSpPr>
        <p:spPr>
          <a:xfrm>
            <a:off x="571061" y="464030"/>
            <a:ext cx="5902578" cy="584775"/>
          </a:xfrm>
          <a:prstGeom prst="rect">
            <a:avLst/>
          </a:prstGeom>
          <a:noFill/>
        </p:spPr>
        <p:txBody>
          <a:bodyPr wrap="none" rtlCol="0">
            <a:spAutoFit/>
          </a:bodyPr>
          <a:lstStyle/>
          <a:p>
            <a:r>
              <a:rPr lang="en-US" sz="3200">
                <a:solidFill>
                  <a:schemeClr val="bg1"/>
                </a:solidFill>
                <a:latin typeface="Segoe UI Black" panose="020B0A02040204020203" pitchFamily="34" charset="0"/>
                <a:ea typeface="Segoe UI Black" panose="020B0A02040204020203" pitchFamily="34" charset="0"/>
              </a:rPr>
              <a:t>COMMUNITY AGREEMENTS </a:t>
            </a:r>
          </a:p>
        </p:txBody>
      </p:sp>
      <p:sp>
        <p:nvSpPr>
          <p:cNvPr id="3" name="TextBox 2"/>
          <p:cNvSpPr txBox="1"/>
          <p:nvPr/>
        </p:nvSpPr>
        <p:spPr>
          <a:xfrm>
            <a:off x="571061" y="1234590"/>
            <a:ext cx="11203630" cy="5878532"/>
          </a:xfrm>
          <a:prstGeom prst="rect">
            <a:avLst/>
          </a:prstGeom>
          <a:noFill/>
        </p:spPr>
        <p:txBody>
          <a:bodyPr wrap="square" rtlCol="0">
            <a:spAutoFit/>
          </a:bodyPr>
          <a:lstStyle/>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Using Self-Awareness and Self-Knowledge </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Listening for Understanding</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Being Gracious</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Staying Engaged</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Being Open and Suspend Judgment</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Saying “I”- tell your truth</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Seeking Discomfort </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Reaching Empathy</a:t>
            </a:r>
          </a:p>
          <a:p>
            <a:pPr marL="514350" indent="-514350">
              <a:buAutoNum type="arabicPeriod"/>
            </a:pPr>
            <a:r>
              <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Expecting Non-Resolution and Non-Closure</a:t>
            </a:r>
          </a:p>
          <a:p>
            <a:endParaRPr lang="en-US" sz="20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endParaRPr>
          </a:p>
          <a:p>
            <a:r>
              <a:rPr lang="en-US" sz="24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*Adapted from “Embracing equity and inclusion”, Annie E. Casey Foundation</a:t>
            </a:r>
          </a:p>
          <a:p>
            <a:pPr marL="342900" indent="-342900">
              <a:buFont typeface="Arial" panose="020B0604020202020204" pitchFamily="34" charset="0"/>
              <a:buChar char="•"/>
            </a:pPr>
            <a:endPar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endParaRPr>
          </a:p>
        </p:txBody>
      </p:sp>
    </p:spTree>
    <p:extLst>
      <p:ext uri="{BB962C8B-B14F-4D97-AF65-F5344CB8AC3E}">
        <p14:creationId xmlns:p14="http://schemas.microsoft.com/office/powerpoint/2010/main" val="2945455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4061" y="489430"/>
            <a:ext cx="4374916" cy="584775"/>
          </a:xfrm>
          <a:prstGeom prst="rect">
            <a:avLst/>
          </a:prstGeom>
          <a:noFill/>
        </p:spPr>
        <p:txBody>
          <a:bodyPr wrap="none" rtlCol="0">
            <a:spAutoFit/>
          </a:bodyPr>
          <a:lstStyle/>
          <a:p>
            <a:r>
              <a:rPr lang="en-US" sz="3200">
                <a:solidFill>
                  <a:srgbClr val="182EA1"/>
                </a:solidFill>
                <a:latin typeface="Segoe UI Black" panose="020B0A02040204020203" pitchFamily="34" charset="0"/>
                <a:ea typeface="Segoe UI Black" panose="020B0A02040204020203" pitchFamily="34" charset="0"/>
              </a:rPr>
              <a:t>WHY ARE WE HERE? </a:t>
            </a:r>
          </a:p>
        </p:txBody>
      </p:sp>
      <p:pic>
        <p:nvPicPr>
          <p:cNvPr id="4100" name="Picture 4" descr="Florida Gov. Ron DeSantis wants schools to avoid indoctrination. But that's  what education i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820" r="34698"/>
          <a:stretch/>
        </p:blipFill>
        <p:spPr bwMode="auto">
          <a:xfrm>
            <a:off x="5765800" y="0"/>
            <a:ext cx="64262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71061" y="1498600"/>
            <a:ext cx="4470400" cy="3416320"/>
          </a:xfrm>
          <a:prstGeom prst="rect">
            <a:avLst/>
          </a:prstGeom>
          <a:noFill/>
        </p:spPr>
        <p:txBody>
          <a:bodyPr wrap="square" rtlCol="0">
            <a:spAutoFit/>
          </a:bodyPr>
          <a:lstStyle/>
          <a:p>
            <a:r>
              <a:rPr lang="en-US" sz="2400">
                <a:solidFill>
                  <a:srgbClr val="182EA1"/>
                </a:solidFill>
                <a:latin typeface="Segoe UI Semibold" panose="020B0702040204020203" pitchFamily="34" charset="0"/>
                <a:cs typeface="Segoe UI Semibold" panose="020B0702040204020203" pitchFamily="34" charset="0"/>
              </a:rPr>
              <a:t>Put in the chat:</a:t>
            </a:r>
          </a:p>
          <a:p>
            <a:endParaRPr lang="en-US" sz="2400">
              <a:solidFill>
                <a:srgbClr val="182EA1"/>
              </a:solidFill>
              <a:latin typeface="Segoe UI Semibold" panose="020B0702040204020203" pitchFamily="34" charset="0"/>
              <a:cs typeface="Segoe UI Semibold" panose="020B0702040204020203" pitchFamily="34" charset="0"/>
            </a:endParaRPr>
          </a:p>
          <a:p>
            <a:r>
              <a:rPr lang="en-US" sz="2400">
                <a:solidFill>
                  <a:srgbClr val="182EA1"/>
                </a:solidFill>
                <a:latin typeface="Segoe UI Semibold" panose="020B0702040204020203" pitchFamily="34" charset="0"/>
                <a:cs typeface="Segoe UI Semibold" panose="020B0702040204020203" pitchFamily="34" charset="0"/>
              </a:rPr>
              <a:t>What are all the ways the boss screws our members over?</a:t>
            </a:r>
          </a:p>
          <a:p>
            <a:endParaRPr lang="en-US" sz="2400">
              <a:solidFill>
                <a:srgbClr val="182EA1"/>
              </a:solidFill>
              <a:latin typeface="Segoe UI Semibold" panose="020B0702040204020203" pitchFamily="34" charset="0"/>
              <a:cs typeface="Segoe UI Semibold" panose="020B0702040204020203" pitchFamily="34" charset="0"/>
            </a:endParaRPr>
          </a:p>
          <a:p>
            <a:r>
              <a:rPr lang="en-US" sz="2400">
                <a:solidFill>
                  <a:srgbClr val="182EA1"/>
                </a:solidFill>
                <a:latin typeface="Segoe UI Semibold" panose="020B0702040204020203" pitchFamily="34" charset="0"/>
                <a:cs typeface="Segoe UI Semibold" panose="020B0702040204020203" pitchFamily="34" charset="0"/>
              </a:rPr>
              <a:t>What can we change in our members’ lives by electing champions who keep their campaign promises? </a:t>
            </a:r>
          </a:p>
        </p:txBody>
      </p:sp>
    </p:spTree>
    <p:extLst>
      <p:ext uri="{BB962C8B-B14F-4D97-AF65-F5344CB8AC3E}">
        <p14:creationId xmlns:p14="http://schemas.microsoft.com/office/powerpoint/2010/main" val="241908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3869" y="430613"/>
            <a:ext cx="5557932" cy="584775"/>
          </a:xfrm>
          <a:prstGeom prst="rect">
            <a:avLst/>
          </a:prstGeom>
          <a:noFill/>
        </p:spPr>
        <p:txBody>
          <a:bodyPr wrap="none" rtlCol="0">
            <a:spAutoFit/>
          </a:bodyPr>
          <a:lstStyle/>
          <a:p>
            <a:r>
              <a:rPr lang="en-US" sz="3200">
                <a:solidFill>
                  <a:srgbClr val="F05021"/>
                </a:solidFill>
                <a:latin typeface="Segoe UI Black" panose="020B0A02040204020203" pitchFamily="34" charset="0"/>
                <a:ea typeface="Segoe UI Black" panose="020B0A02040204020203" pitchFamily="34" charset="0"/>
              </a:rPr>
              <a:t>ASSOCIATION READINESS </a:t>
            </a:r>
          </a:p>
        </p:txBody>
      </p:sp>
      <p:sp>
        <p:nvSpPr>
          <p:cNvPr id="4" name="TextBox 3"/>
          <p:cNvSpPr txBox="1"/>
          <p:nvPr/>
        </p:nvSpPr>
        <p:spPr>
          <a:xfrm>
            <a:off x="5225992" y="8988968"/>
            <a:ext cx="6284054" cy="461665"/>
          </a:xfrm>
          <a:prstGeom prst="rect">
            <a:avLst/>
          </a:prstGeom>
          <a:solidFill>
            <a:srgbClr val="182EA1"/>
          </a:solidFill>
        </p:spPr>
        <p:txBody>
          <a:bodyPr wrap="square" rtlCol="0">
            <a:spAutoFit/>
          </a:bodyPr>
          <a:lstStyle/>
          <a:p>
            <a:pPr algn="ctr"/>
            <a:r>
              <a:rPr lang="en-US" sz="2400">
                <a:solidFill>
                  <a:schemeClr val="bg1"/>
                </a:solidFill>
                <a:latin typeface="Segoe UI Black" panose="020B0A02040204020203" pitchFamily="34" charset="0"/>
                <a:ea typeface="Segoe UI Black" panose="020B0A02040204020203" pitchFamily="34" charset="0"/>
                <a:cs typeface="Segoe UI Historic" panose="020B0502040204020203" pitchFamily="34" charset="0"/>
              </a:rPr>
              <a:t>ORGANIZATION CAPACITY</a:t>
            </a:r>
          </a:p>
        </p:txBody>
      </p:sp>
      <p:pic>
        <p:nvPicPr>
          <p:cNvPr id="1026" name="Picture 2" descr="Black And White Outline Clip Art - House Outline Transparent (640x420), Png Downlo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2640" y="1138956"/>
            <a:ext cx="7909673" cy="534312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2851049" y="5903814"/>
            <a:ext cx="6484069" cy="461665"/>
          </a:xfrm>
          <a:prstGeom prst="rect">
            <a:avLst/>
          </a:prstGeom>
          <a:solidFill>
            <a:srgbClr val="182EA1"/>
          </a:solidFill>
        </p:spPr>
        <p:txBody>
          <a:bodyPr wrap="square" lIns="91440" tIns="45720" rIns="91440" bIns="45720" rtlCol="0" anchor="t">
            <a:spAutoFit/>
          </a:bodyPr>
          <a:lstStyle/>
          <a:p>
            <a:pPr algn="ctr"/>
            <a:r>
              <a:rPr lang="en-US" sz="2400">
                <a:solidFill>
                  <a:schemeClr val="bg1"/>
                </a:solidFill>
                <a:latin typeface="Segoe UI Black"/>
                <a:ea typeface="Segoe UI Black"/>
                <a:cs typeface="Segoe UI Historic"/>
              </a:rPr>
              <a:t>EVALUATE ORGANIZATION CAPACITY</a:t>
            </a:r>
          </a:p>
        </p:txBody>
      </p:sp>
      <p:sp>
        <p:nvSpPr>
          <p:cNvPr id="20" name="TextBox 19"/>
          <p:cNvSpPr txBox="1"/>
          <p:nvPr/>
        </p:nvSpPr>
        <p:spPr>
          <a:xfrm>
            <a:off x="2857914" y="5351632"/>
            <a:ext cx="6477205" cy="461665"/>
          </a:xfrm>
          <a:prstGeom prst="rect">
            <a:avLst/>
          </a:prstGeom>
          <a:solidFill>
            <a:srgbClr val="182EA1"/>
          </a:solidFill>
        </p:spPr>
        <p:txBody>
          <a:bodyPr wrap="square" lIns="91440" tIns="45720" rIns="91440" bIns="45720" rtlCol="0" anchor="t">
            <a:spAutoFit/>
          </a:bodyPr>
          <a:lstStyle/>
          <a:p>
            <a:pPr algn="ctr"/>
            <a:r>
              <a:rPr lang="en-US" sz="2400" dirty="0">
                <a:solidFill>
                  <a:schemeClr val="bg1"/>
                </a:solidFill>
                <a:latin typeface="Segoe UI Black"/>
                <a:ea typeface="Segoe UI Black"/>
                <a:cs typeface="Segoe UI Historic"/>
              </a:rPr>
              <a:t>KNOW </a:t>
            </a:r>
            <a:r>
              <a:rPr lang="en-US" sz="2400">
                <a:solidFill>
                  <a:schemeClr val="bg1"/>
                </a:solidFill>
                <a:latin typeface="Segoe UI Black"/>
                <a:ea typeface="Segoe UI Black"/>
                <a:cs typeface="Segoe UI Historic"/>
              </a:rPr>
              <a:t>HOW TO TALK </a:t>
            </a:r>
            <a:r>
              <a:rPr lang="en-US" sz="2400" dirty="0">
                <a:solidFill>
                  <a:schemeClr val="bg1"/>
                </a:solidFill>
                <a:latin typeface="Segoe UI Black"/>
                <a:ea typeface="Segoe UI Black"/>
                <a:cs typeface="Segoe UI Historic"/>
              </a:rPr>
              <a:t>W/MEMBERS</a:t>
            </a:r>
          </a:p>
        </p:txBody>
      </p:sp>
      <p:sp>
        <p:nvSpPr>
          <p:cNvPr id="21" name="TextBox 20"/>
          <p:cNvSpPr txBox="1"/>
          <p:nvPr/>
        </p:nvSpPr>
        <p:spPr>
          <a:xfrm>
            <a:off x="2857914" y="4804488"/>
            <a:ext cx="6484068" cy="461665"/>
          </a:xfrm>
          <a:prstGeom prst="rect">
            <a:avLst/>
          </a:prstGeom>
          <a:solidFill>
            <a:srgbClr val="182EA1"/>
          </a:solidFill>
        </p:spPr>
        <p:txBody>
          <a:bodyPr wrap="square" lIns="91440" tIns="45720" rIns="91440" bIns="45720" rtlCol="0" anchor="t">
            <a:spAutoFit/>
          </a:bodyPr>
          <a:lstStyle/>
          <a:p>
            <a:pPr algn="ctr"/>
            <a:r>
              <a:rPr lang="en-US" sz="2400">
                <a:solidFill>
                  <a:schemeClr val="bg1"/>
                </a:solidFill>
                <a:latin typeface="Segoe UI Black"/>
                <a:ea typeface="Segoe UI Black"/>
                <a:cs typeface="Segoe UI Historic"/>
              </a:rPr>
              <a:t>GET YOUR LEADERS ENGAGED</a:t>
            </a:r>
          </a:p>
        </p:txBody>
      </p:sp>
      <p:sp>
        <p:nvSpPr>
          <p:cNvPr id="22" name="TextBox 21"/>
          <p:cNvSpPr txBox="1"/>
          <p:nvPr/>
        </p:nvSpPr>
        <p:spPr>
          <a:xfrm>
            <a:off x="2844183" y="4259386"/>
            <a:ext cx="6484068" cy="461665"/>
          </a:xfrm>
          <a:prstGeom prst="rect">
            <a:avLst/>
          </a:prstGeom>
          <a:solidFill>
            <a:srgbClr val="182EA1"/>
          </a:solidFill>
        </p:spPr>
        <p:txBody>
          <a:bodyPr wrap="square" lIns="91440" tIns="45720" rIns="91440" bIns="45720" rtlCol="0" anchor="t">
            <a:spAutoFit/>
          </a:bodyPr>
          <a:lstStyle/>
          <a:p>
            <a:pPr algn="ctr"/>
            <a:r>
              <a:rPr lang="en-US" sz="2400">
                <a:solidFill>
                  <a:schemeClr val="bg1"/>
                </a:solidFill>
                <a:latin typeface="Segoe UI Black"/>
                <a:ea typeface="Segoe UI Black"/>
                <a:cs typeface="Segoe UI Historic"/>
              </a:rPr>
              <a:t>KNOW YOUR CONSTITUTION &amp; BYLAWS</a:t>
            </a:r>
          </a:p>
        </p:txBody>
      </p:sp>
      <p:sp>
        <p:nvSpPr>
          <p:cNvPr id="23" name="TextBox 22"/>
          <p:cNvSpPr txBox="1"/>
          <p:nvPr/>
        </p:nvSpPr>
        <p:spPr>
          <a:xfrm>
            <a:off x="2864777" y="3734662"/>
            <a:ext cx="6477206" cy="461665"/>
          </a:xfrm>
          <a:prstGeom prst="rect">
            <a:avLst/>
          </a:prstGeom>
          <a:solidFill>
            <a:srgbClr val="182EA1"/>
          </a:solidFill>
        </p:spPr>
        <p:txBody>
          <a:bodyPr wrap="square" lIns="91440" tIns="45720" rIns="91440" bIns="45720" rtlCol="0" anchor="t">
            <a:spAutoFit/>
          </a:bodyPr>
          <a:lstStyle/>
          <a:p>
            <a:pPr algn="ctr"/>
            <a:r>
              <a:rPr lang="en-US" sz="2400">
                <a:solidFill>
                  <a:schemeClr val="bg1"/>
                </a:solidFill>
                <a:latin typeface="Segoe UI Black"/>
                <a:ea typeface="Segoe UI Black"/>
                <a:cs typeface="Segoe UI Historic"/>
              </a:rPr>
              <a:t>KNOW THE ELECTION LAWS</a:t>
            </a:r>
          </a:p>
        </p:txBody>
      </p:sp>
      <p:sp>
        <p:nvSpPr>
          <p:cNvPr id="3" name="TextBox 2">
            <a:extLst>
              <a:ext uri="{FF2B5EF4-FFF2-40B4-BE49-F238E27FC236}">
                <a16:creationId xmlns:a16="http://schemas.microsoft.com/office/drawing/2014/main" id="{8AF6AA0C-3592-8A3D-7EC2-0028ED3151B9}"/>
              </a:ext>
            </a:extLst>
          </p:cNvPr>
          <p:cNvSpPr txBox="1"/>
          <p:nvPr/>
        </p:nvSpPr>
        <p:spPr>
          <a:xfrm>
            <a:off x="2426730" y="2413001"/>
            <a:ext cx="7341971"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a:latin typeface="Segoe UI Black"/>
                <a:ea typeface="Segoe UI Black"/>
                <a:cs typeface="Calibri"/>
              </a:rPr>
              <a:t>BUILD A STRONG </a:t>
            </a:r>
            <a:endParaRPr lang="en-US" sz="2400">
              <a:latin typeface="Calibri" panose="020F0502020204030204"/>
              <a:ea typeface="Segoe UI Black"/>
              <a:cs typeface="Calibri"/>
            </a:endParaRPr>
          </a:p>
          <a:p>
            <a:pPr algn="ctr"/>
            <a:r>
              <a:rPr lang="en-US" sz="3200">
                <a:latin typeface="Segoe UI Black"/>
                <a:ea typeface="Segoe UI Black"/>
                <a:cs typeface="Calibri"/>
              </a:rPr>
              <a:t>CAMPAIGN FOUNDATION</a:t>
            </a:r>
            <a:endParaRPr lang="en-US" sz="2400">
              <a:latin typeface="Calibri" panose="020F0502020204030204"/>
              <a:ea typeface="Segoe UI Black"/>
              <a:cs typeface="Calibri"/>
            </a:endParaRPr>
          </a:p>
        </p:txBody>
      </p:sp>
      <p:pic>
        <p:nvPicPr>
          <p:cNvPr id="5" name="Picture 5">
            <a:extLst>
              <a:ext uri="{FF2B5EF4-FFF2-40B4-BE49-F238E27FC236}">
                <a16:creationId xmlns:a16="http://schemas.microsoft.com/office/drawing/2014/main" id="{71282E72-4A19-0B7C-8FD7-0DCA06F99B18}"/>
              </a:ext>
            </a:extLst>
          </p:cNvPr>
          <p:cNvPicPr>
            <a:picLocks noChangeAspect="1"/>
          </p:cNvPicPr>
          <p:nvPr/>
        </p:nvPicPr>
        <p:blipFill>
          <a:blip r:embed="rId4"/>
          <a:stretch>
            <a:fillRect/>
          </a:stretch>
        </p:blipFill>
        <p:spPr>
          <a:xfrm>
            <a:off x="9941697" y="4878860"/>
            <a:ext cx="1747795" cy="1747795"/>
          </a:xfrm>
          <a:prstGeom prst="rect">
            <a:avLst/>
          </a:prstGeom>
        </p:spPr>
      </p:pic>
      <p:pic>
        <p:nvPicPr>
          <p:cNvPr id="6" name="Picture 5">
            <a:extLst>
              <a:ext uri="{FF2B5EF4-FFF2-40B4-BE49-F238E27FC236}">
                <a16:creationId xmlns:a16="http://schemas.microsoft.com/office/drawing/2014/main" id="{EF9C4FA9-4E09-7976-741A-EBDC9E6C8DED}"/>
              </a:ext>
            </a:extLst>
          </p:cNvPr>
          <p:cNvPicPr>
            <a:picLocks noChangeAspect="1"/>
          </p:cNvPicPr>
          <p:nvPr/>
        </p:nvPicPr>
        <p:blipFill>
          <a:blip r:embed="rId4"/>
          <a:stretch>
            <a:fillRect/>
          </a:stretch>
        </p:blipFill>
        <p:spPr>
          <a:xfrm>
            <a:off x="344616" y="4878860"/>
            <a:ext cx="1747795" cy="1747795"/>
          </a:xfrm>
          <a:prstGeom prst="rect">
            <a:avLst/>
          </a:prstGeom>
        </p:spPr>
      </p:pic>
    </p:spTree>
    <p:extLst>
      <p:ext uri="{BB962C8B-B14F-4D97-AF65-F5344CB8AC3E}">
        <p14:creationId xmlns:p14="http://schemas.microsoft.com/office/powerpoint/2010/main" val="2913204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2" name="TextBox 1"/>
          <p:cNvSpPr txBox="1"/>
          <p:nvPr/>
        </p:nvSpPr>
        <p:spPr>
          <a:xfrm>
            <a:off x="571061" y="464030"/>
            <a:ext cx="6072496" cy="584775"/>
          </a:xfrm>
          <a:prstGeom prst="rect">
            <a:avLst/>
          </a:prstGeom>
          <a:noFill/>
        </p:spPr>
        <p:txBody>
          <a:bodyPr wrap="none" rtlCol="0">
            <a:spAutoFit/>
          </a:bodyPr>
          <a:lstStyle/>
          <a:p>
            <a:r>
              <a:rPr lang="en-US" sz="3200">
                <a:solidFill>
                  <a:schemeClr val="bg1"/>
                </a:solidFill>
                <a:latin typeface="Segoe UI Black" panose="020B0A02040204020203" pitchFamily="34" charset="0"/>
                <a:ea typeface="Segoe UI Black" panose="020B0A02040204020203" pitchFamily="34" charset="0"/>
              </a:rPr>
              <a:t>WHAT IT WILL TAKE TO WIN</a:t>
            </a:r>
          </a:p>
        </p:txBody>
      </p:sp>
      <p:sp>
        <p:nvSpPr>
          <p:cNvPr id="3" name="TextBox 2"/>
          <p:cNvSpPr txBox="1"/>
          <p:nvPr/>
        </p:nvSpPr>
        <p:spPr>
          <a:xfrm>
            <a:off x="571061" y="1234590"/>
            <a:ext cx="11203630" cy="584775"/>
          </a:xfrm>
          <a:prstGeom prst="rect">
            <a:avLst/>
          </a:prstGeom>
          <a:noFill/>
        </p:spPr>
        <p:txBody>
          <a:bodyPr wrap="square" rtlCol="0">
            <a:spAutoFit/>
          </a:bodyPr>
          <a:lstStyle/>
          <a:p>
            <a:pPr marL="342900" indent="-342900">
              <a:buFont typeface="Arial" panose="020B0604020202020204" pitchFamily="34" charset="0"/>
              <a:buChar char="•"/>
            </a:pPr>
            <a:endPar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endParaRPr>
          </a:p>
        </p:txBody>
      </p:sp>
      <p:sp>
        <p:nvSpPr>
          <p:cNvPr id="4" name="TextBox 3"/>
          <p:cNvSpPr txBox="1"/>
          <p:nvPr/>
        </p:nvSpPr>
        <p:spPr>
          <a:xfrm>
            <a:off x="571060" y="1169365"/>
            <a:ext cx="4634923" cy="461665"/>
          </a:xfrm>
          <a:prstGeom prst="rect">
            <a:avLst/>
          </a:prstGeom>
          <a:noFill/>
        </p:spPr>
        <p:txBody>
          <a:bodyPr wrap="none" rtlCol="0">
            <a:spAutoFit/>
          </a:bodyPr>
          <a:lstStyle/>
          <a:p>
            <a:r>
              <a:rPr lang="en-US" sz="2400">
                <a:solidFill>
                  <a:schemeClr val="bg1"/>
                </a:solidFill>
                <a:latin typeface="Segoe UI" panose="020B0502040204020203" pitchFamily="34" charset="0"/>
                <a:ea typeface="Segoe UI Black" panose="020B0A02040204020203" pitchFamily="34" charset="0"/>
                <a:cs typeface="Segoe UI" panose="020B0502040204020203" pitchFamily="34" charset="0"/>
              </a:rPr>
              <a:t>STEP 1: PROJECTED TURNOUT %</a:t>
            </a:r>
          </a:p>
        </p:txBody>
      </p:sp>
      <p:sp>
        <p:nvSpPr>
          <p:cNvPr id="5" name="TextBox 4"/>
          <p:cNvSpPr txBox="1"/>
          <p:nvPr/>
        </p:nvSpPr>
        <p:spPr>
          <a:xfrm>
            <a:off x="571060" y="3374050"/>
            <a:ext cx="5292539" cy="461665"/>
          </a:xfrm>
          <a:prstGeom prst="rect">
            <a:avLst/>
          </a:prstGeom>
          <a:noFill/>
        </p:spPr>
        <p:txBody>
          <a:bodyPr wrap="none" rtlCol="0">
            <a:spAutoFit/>
          </a:bodyPr>
          <a:lstStyle/>
          <a:p>
            <a:r>
              <a:rPr lang="en-US" sz="2400">
                <a:solidFill>
                  <a:schemeClr val="bg1"/>
                </a:solidFill>
                <a:latin typeface="Segoe UI" panose="020B0502040204020203" pitchFamily="34" charset="0"/>
                <a:ea typeface="Segoe UI Black" panose="020B0A02040204020203" pitchFamily="34" charset="0"/>
                <a:cs typeface="Segoe UI" panose="020B0502040204020203" pitchFamily="34" charset="0"/>
              </a:rPr>
              <a:t>STEP 2: PROJECTED VOTER TURNOUT</a:t>
            </a:r>
          </a:p>
        </p:txBody>
      </p:sp>
      <p:sp>
        <p:nvSpPr>
          <p:cNvPr id="6" name="TextBox 5"/>
          <p:cNvSpPr txBox="1"/>
          <p:nvPr/>
        </p:nvSpPr>
        <p:spPr>
          <a:xfrm>
            <a:off x="571060" y="4575580"/>
            <a:ext cx="2835584" cy="461665"/>
          </a:xfrm>
          <a:prstGeom prst="rect">
            <a:avLst/>
          </a:prstGeom>
          <a:noFill/>
        </p:spPr>
        <p:txBody>
          <a:bodyPr wrap="none" rtlCol="0">
            <a:spAutoFit/>
          </a:bodyPr>
          <a:lstStyle/>
          <a:p>
            <a:r>
              <a:rPr lang="en-US" sz="2400">
                <a:solidFill>
                  <a:schemeClr val="bg1"/>
                </a:solidFill>
                <a:latin typeface="Segoe UI" panose="020B0502040204020203" pitchFamily="34" charset="0"/>
                <a:ea typeface="Segoe UI Black" panose="020B0A02040204020203" pitchFamily="34" charset="0"/>
                <a:cs typeface="Segoe UI" panose="020B0502040204020203" pitchFamily="34" charset="0"/>
              </a:rPr>
              <a:t>STEP 3: VOTE GOAL</a:t>
            </a:r>
          </a:p>
        </p:txBody>
      </p:sp>
      <p:graphicFrame>
        <p:nvGraphicFramePr>
          <p:cNvPr id="7" name="Table 6"/>
          <p:cNvGraphicFramePr>
            <a:graphicFrameLocks noGrp="1"/>
          </p:cNvGraphicFramePr>
          <p:nvPr>
            <p:extLst>
              <p:ext uri="{D42A27DB-BD31-4B8C-83A1-F6EECF244321}">
                <p14:modId xmlns:p14="http://schemas.microsoft.com/office/powerpoint/2010/main" val="3304031429"/>
              </p:ext>
            </p:extLst>
          </p:nvPr>
        </p:nvGraphicFramePr>
        <p:xfrm>
          <a:off x="721359" y="1751590"/>
          <a:ext cx="7081521" cy="1483360"/>
        </p:xfrm>
        <a:graphic>
          <a:graphicData uri="http://schemas.openxmlformats.org/drawingml/2006/table">
            <a:tbl>
              <a:tblPr firstRow="1" bandRow="1">
                <a:tableStyleId>{5C22544A-7EE6-4342-B048-85BDC9FD1C3A}</a:tableStyleId>
              </a:tblPr>
              <a:tblGrid>
                <a:gridCol w="991773">
                  <a:extLst>
                    <a:ext uri="{9D8B030D-6E8A-4147-A177-3AD203B41FA5}">
                      <a16:colId xmlns:a16="http://schemas.microsoft.com/office/drawing/2014/main" val="1185199837"/>
                    </a:ext>
                  </a:extLst>
                </a:gridCol>
                <a:gridCol w="1314548">
                  <a:extLst>
                    <a:ext uri="{9D8B030D-6E8A-4147-A177-3AD203B41FA5}">
                      <a16:colId xmlns:a16="http://schemas.microsoft.com/office/drawing/2014/main" val="1464992326"/>
                    </a:ext>
                  </a:extLst>
                </a:gridCol>
                <a:gridCol w="1849120">
                  <a:extLst>
                    <a:ext uri="{9D8B030D-6E8A-4147-A177-3AD203B41FA5}">
                      <a16:colId xmlns:a16="http://schemas.microsoft.com/office/drawing/2014/main" val="766631131"/>
                    </a:ext>
                  </a:extLst>
                </a:gridCol>
                <a:gridCol w="2926080">
                  <a:extLst>
                    <a:ext uri="{9D8B030D-6E8A-4147-A177-3AD203B41FA5}">
                      <a16:colId xmlns:a16="http://schemas.microsoft.com/office/drawing/2014/main" val="411713744"/>
                    </a:ext>
                  </a:extLst>
                </a:gridCol>
              </a:tblGrid>
              <a:tr h="370840">
                <a:tc>
                  <a:txBody>
                    <a:bodyPr/>
                    <a:lstStyle/>
                    <a:p>
                      <a:pPr algn="ctr"/>
                      <a:r>
                        <a:rPr lang="en-US">
                          <a:latin typeface="Segoe UI" panose="020B0502040204020203" pitchFamily="34" charset="0"/>
                          <a:cs typeface="Segoe UI" panose="020B0502040204020203" pitchFamily="34" charset="0"/>
                        </a:rPr>
                        <a:t>YEAR</a:t>
                      </a:r>
                    </a:p>
                  </a:txBody>
                  <a:tcPr>
                    <a:solidFill>
                      <a:srgbClr val="F05021"/>
                    </a:solidFill>
                  </a:tcPr>
                </a:tc>
                <a:tc>
                  <a:txBody>
                    <a:bodyPr/>
                    <a:lstStyle/>
                    <a:p>
                      <a:pPr algn="ctr"/>
                      <a:r>
                        <a:rPr lang="en-US">
                          <a:latin typeface="Segoe UI" panose="020B0502040204020203" pitchFamily="34" charset="0"/>
                          <a:cs typeface="Segoe UI" panose="020B0502040204020203" pitchFamily="34" charset="0"/>
                        </a:rPr>
                        <a:t>TURNOUT</a:t>
                      </a:r>
                    </a:p>
                  </a:txBody>
                  <a:tcPr>
                    <a:solidFill>
                      <a:srgbClr val="F05021"/>
                    </a:solidFill>
                  </a:tcPr>
                </a:tc>
                <a:tc>
                  <a:txBody>
                    <a:bodyPr/>
                    <a:lstStyle/>
                    <a:p>
                      <a:pPr algn="ctr"/>
                      <a:r>
                        <a:rPr lang="en-US">
                          <a:latin typeface="Segoe UI" panose="020B0502040204020203" pitchFamily="34" charset="0"/>
                          <a:cs typeface="Segoe UI" panose="020B0502040204020203" pitchFamily="34" charset="0"/>
                        </a:rPr>
                        <a:t>REGISTRATION</a:t>
                      </a:r>
                    </a:p>
                  </a:txBody>
                  <a:tcPr>
                    <a:solidFill>
                      <a:srgbClr val="F05021"/>
                    </a:solidFill>
                  </a:tcPr>
                </a:tc>
                <a:tc>
                  <a:txBody>
                    <a:bodyPr/>
                    <a:lstStyle/>
                    <a:p>
                      <a:r>
                        <a:rPr lang="en-US">
                          <a:latin typeface="Segoe UI" panose="020B0502040204020203" pitchFamily="34" charset="0"/>
                          <a:cs typeface="Segoe UI" panose="020B0502040204020203" pitchFamily="34" charset="0"/>
                        </a:rPr>
                        <a:t>TURNOUT %</a:t>
                      </a:r>
                    </a:p>
                  </a:txBody>
                  <a:tcPr>
                    <a:solidFill>
                      <a:srgbClr val="F05021"/>
                    </a:solidFill>
                  </a:tcPr>
                </a:tc>
                <a:extLst>
                  <a:ext uri="{0D108BD9-81ED-4DB2-BD59-A6C34878D82A}">
                    <a16:rowId xmlns:a16="http://schemas.microsoft.com/office/drawing/2014/main" val="2625976364"/>
                  </a:ext>
                </a:extLst>
              </a:tr>
              <a:tr h="370840">
                <a:tc>
                  <a:txBody>
                    <a:bodyPr/>
                    <a:lstStyle/>
                    <a:p>
                      <a:pPr algn="ctr"/>
                      <a:r>
                        <a:rPr lang="en-US">
                          <a:latin typeface="Segoe UI" panose="020B0502040204020203" pitchFamily="34" charset="0"/>
                          <a:cs typeface="Segoe UI" panose="020B0502040204020203" pitchFamily="34" charset="0"/>
                        </a:rPr>
                        <a:t>2020</a:t>
                      </a:r>
                    </a:p>
                  </a:txBody>
                  <a:tcPr/>
                </a:tc>
                <a:tc>
                  <a:txBody>
                    <a:bodyPr/>
                    <a:lstStyle/>
                    <a:p>
                      <a:pPr algn="ctr"/>
                      <a:r>
                        <a:rPr lang="en-US">
                          <a:latin typeface="Segoe UI" panose="020B0502040204020203" pitchFamily="34" charset="0"/>
                          <a:cs typeface="Segoe UI" panose="020B0502040204020203" pitchFamily="34" charset="0"/>
                        </a:rPr>
                        <a:t>5,314</a:t>
                      </a:r>
                    </a:p>
                  </a:txBody>
                  <a:tcPr/>
                </a:tc>
                <a:tc>
                  <a:txBody>
                    <a:bodyPr/>
                    <a:lstStyle/>
                    <a:p>
                      <a:pPr algn="ctr"/>
                      <a:r>
                        <a:rPr lang="en-US">
                          <a:latin typeface="Segoe UI" panose="020B0502040204020203" pitchFamily="34" charset="0"/>
                          <a:cs typeface="Segoe UI" panose="020B0502040204020203" pitchFamily="34" charset="0"/>
                        </a:rPr>
                        <a:t>20,567</a:t>
                      </a:r>
                    </a:p>
                  </a:txBody>
                  <a:tcPr/>
                </a:tc>
                <a:tc>
                  <a:txBody>
                    <a:bodyPr/>
                    <a:lstStyle/>
                    <a:p>
                      <a:r>
                        <a:rPr lang="en-US">
                          <a:latin typeface="Segoe UI" panose="020B0502040204020203" pitchFamily="34" charset="0"/>
                          <a:cs typeface="Segoe UI" panose="020B0502040204020203" pitchFamily="34" charset="0"/>
                        </a:rPr>
                        <a:t> 26%</a:t>
                      </a:r>
                    </a:p>
                  </a:txBody>
                  <a:tcPr/>
                </a:tc>
                <a:extLst>
                  <a:ext uri="{0D108BD9-81ED-4DB2-BD59-A6C34878D82A}">
                    <a16:rowId xmlns:a16="http://schemas.microsoft.com/office/drawing/2014/main" val="986139317"/>
                  </a:ext>
                </a:extLst>
              </a:tr>
              <a:tr h="370840">
                <a:tc>
                  <a:txBody>
                    <a:bodyPr/>
                    <a:lstStyle/>
                    <a:p>
                      <a:pPr algn="ctr"/>
                      <a:r>
                        <a:rPr lang="en-US">
                          <a:latin typeface="Segoe UI" panose="020B0502040204020203" pitchFamily="34" charset="0"/>
                          <a:cs typeface="Segoe UI" panose="020B0502040204020203" pitchFamily="34" charset="0"/>
                        </a:rPr>
                        <a:t>2016</a:t>
                      </a:r>
                    </a:p>
                  </a:txBody>
                  <a:tcPr/>
                </a:tc>
                <a:tc>
                  <a:txBody>
                    <a:bodyPr/>
                    <a:lstStyle/>
                    <a:p>
                      <a:pPr algn="ctr"/>
                      <a:r>
                        <a:rPr lang="en-US">
                          <a:latin typeface="Segoe UI" panose="020B0502040204020203" pitchFamily="34" charset="0"/>
                          <a:cs typeface="Segoe UI" panose="020B0502040204020203" pitchFamily="34" charset="0"/>
                        </a:rPr>
                        <a:t>7,896</a:t>
                      </a:r>
                    </a:p>
                  </a:txBody>
                  <a:tcPr/>
                </a:tc>
                <a:tc>
                  <a:txBody>
                    <a:bodyPr/>
                    <a:lstStyle/>
                    <a:p>
                      <a:pPr algn="ctr"/>
                      <a:r>
                        <a:rPr lang="en-US">
                          <a:latin typeface="Segoe UI" panose="020B0502040204020203" pitchFamily="34" charset="0"/>
                          <a:cs typeface="Segoe UI" panose="020B0502040204020203" pitchFamily="34" charset="0"/>
                        </a:rPr>
                        <a:t>18,345</a:t>
                      </a:r>
                    </a:p>
                  </a:txBody>
                  <a:tcPr/>
                </a:tc>
                <a:tc>
                  <a:txBody>
                    <a:bodyPr/>
                    <a:lstStyle/>
                    <a:p>
                      <a:r>
                        <a:rPr lang="en-US">
                          <a:latin typeface="Segoe UI" panose="020B0502040204020203" pitchFamily="34" charset="0"/>
                          <a:cs typeface="Segoe UI" panose="020B0502040204020203" pitchFamily="34" charset="0"/>
                        </a:rPr>
                        <a:t>43%</a:t>
                      </a:r>
                    </a:p>
                  </a:txBody>
                  <a:tcPr/>
                </a:tc>
                <a:extLst>
                  <a:ext uri="{0D108BD9-81ED-4DB2-BD59-A6C34878D82A}">
                    <a16:rowId xmlns:a16="http://schemas.microsoft.com/office/drawing/2014/main" val="990861375"/>
                  </a:ext>
                </a:extLst>
              </a:tr>
              <a:tr h="370840">
                <a:tc>
                  <a:txBody>
                    <a:bodyPr/>
                    <a:lstStyle/>
                    <a:p>
                      <a:pPr algn="ctr"/>
                      <a:r>
                        <a:rPr lang="en-US">
                          <a:latin typeface="Segoe UI" panose="020B0502040204020203" pitchFamily="34" charset="0"/>
                          <a:cs typeface="Segoe UI" panose="020B0502040204020203" pitchFamily="34" charset="0"/>
                        </a:rPr>
                        <a:t>2012</a:t>
                      </a:r>
                    </a:p>
                  </a:txBody>
                  <a:tcPr/>
                </a:tc>
                <a:tc>
                  <a:txBody>
                    <a:bodyPr/>
                    <a:lstStyle/>
                    <a:p>
                      <a:pPr algn="ctr"/>
                      <a:r>
                        <a:rPr lang="en-US">
                          <a:latin typeface="Segoe UI" panose="020B0502040204020203" pitchFamily="34" charset="0"/>
                          <a:cs typeface="Segoe UI" panose="020B0502040204020203" pitchFamily="34" charset="0"/>
                        </a:rPr>
                        <a:t>6,123</a:t>
                      </a:r>
                    </a:p>
                  </a:txBody>
                  <a:tcPr/>
                </a:tc>
                <a:tc>
                  <a:txBody>
                    <a:bodyPr/>
                    <a:lstStyle/>
                    <a:p>
                      <a:pPr algn="ctr"/>
                      <a:r>
                        <a:rPr lang="en-US">
                          <a:latin typeface="Segoe UI" panose="020B0502040204020203" pitchFamily="34" charset="0"/>
                          <a:cs typeface="Segoe UI" panose="020B0502040204020203" pitchFamily="34" charset="0"/>
                        </a:rPr>
                        <a:t>17,253</a:t>
                      </a:r>
                    </a:p>
                  </a:txBody>
                  <a:tcPr/>
                </a:tc>
                <a:tc>
                  <a:txBody>
                    <a:bodyPr/>
                    <a:lstStyle/>
                    <a:p>
                      <a:r>
                        <a:rPr lang="en-US">
                          <a:latin typeface="Segoe UI" panose="020B0502040204020203" pitchFamily="34" charset="0"/>
                          <a:cs typeface="Segoe UI" panose="020B0502040204020203" pitchFamily="34" charset="0"/>
                        </a:rPr>
                        <a:t>35%</a:t>
                      </a:r>
                    </a:p>
                  </a:txBody>
                  <a:tcPr/>
                </a:tc>
                <a:extLst>
                  <a:ext uri="{0D108BD9-81ED-4DB2-BD59-A6C34878D82A}">
                    <a16:rowId xmlns:a16="http://schemas.microsoft.com/office/drawing/2014/main" val="89339529"/>
                  </a:ext>
                </a:extLst>
              </a:tr>
            </a:tbl>
          </a:graphicData>
        </a:graphic>
      </p:graphicFrame>
      <p:sp>
        <p:nvSpPr>
          <p:cNvPr id="9" name="Right Brace 8"/>
          <p:cNvSpPr/>
          <p:nvPr/>
        </p:nvSpPr>
        <p:spPr>
          <a:xfrm>
            <a:off x="7953178" y="1751590"/>
            <a:ext cx="449142" cy="1483360"/>
          </a:xfrm>
          <a:prstGeom prst="rightBrace">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p:cNvSpPr txBox="1"/>
          <p:nvPr/>
        </p:nvSpPr>
        <p:spPr>
          <a:xfrm>
            <a:off x="8625840" y="2079739"/>
            <a:ext cx="3148851" cy="954107"/>
          </a:xfrm>
          <a:prstGeom prst="rect">
            <a:avLst/>
          </a:prstGeom>
          <a:noFill/>
        </p:spPr>
        <p:txBody>
          <a:bodyPr wrap="square" rtlCol="0">
            <a:spAutoFit/>
          </a:bodyPr>
          <a:lstStyle/>
          <a:p>
            <a:pPr algn="ctr"/>
            <a:r>
              <a:rPr lang="en-US" sz="2800">
                <a:solidFill>
                  <a:schemeClr val="bg1"/>
                </a:solidFill>
                <a:latin typeface="Segoe UI Black" panose="020B0A02040204020203" pitchFamily="34" charset="0"/>
                <a:ea typeface="Segoe UI Black" panose="020B0A02040204020203" pitchFamily="34" charset="0"/>
              </a:rPr>
              <a:t>Average these=</a:t>
            </a:r>
          </a:p>
          <a:p>
            <a:pPr algn="ctr"/>
            <a:r>
              <a:rPr lang="en-US" sz="2800">
                <a:solidFill>
                  <a:schemeClr val="bg1"/>
                </a:solidFill>
                <a:latin typeface="Segoe UI Black" panose="020B0A02040204020203" pitchFamily="34" charset="0"/>
                <a:ea typeface="Segoe UI Black" panose="020B0A02040204020203" pitchFamily="34" charset="0"/>
              </a:rPr>
              <a:t>35%</a:t>
            </a:r>
          </a:p>
        </p:txBody>
      </p:sp>
      <p:sp>
        <p:nvSpPr>
          <p:cNvPr id="11" name="TextBox 10"/>
          <p:cNvSpPr txBox="1"/>
          <p:nvPr/>
        </p:nvSpPr>
        <p:spPr>
          <a:xfrm>
            <a:off x="721359" y="3974815"/>
            <a:ext cx="8664380" cy="400110"/>
          </a:xfrm>
          <a:prstGeom prst="rect">
            <a:avLst/>
          </a:prstGeom>
          <a:solidFill>
            <a:srgbClr val="F05021"/>
          </a:solidFill>
        </p:spPr>
        <p:txBody>
          <a:bodyPr wrap="square" rtlCol="0">
            <a:spAutoFit/>
          </a:bodyPr>
          <a:lstStyle/>
          <a:p>
            <a:r>
              <a:rPr lang="en-US" sz="2000">
                <a:solidFill>
                  <a:schemeClr val="bg1"/>
                </a:solidFill>
                <a:latin typeface="Segoe UI Black" panose="020B0A02040204020203" pitchFamily="34" charset="0"/>
                <a:ea typeface="Segoe UI Black" panose="020B0A02040204020203" pitchFamily="34" charset="0"/>
              </a:rPr>
              <a:t>PROJECTED TURNOUT % MULTIPLIED BY CURRENT REGISTRATION</a:t>
            </a:r>
          </a:p>
        </p:txBody>
      </p:sp>
      <p:sp>
        <p:nvSpPr>
          <p:cNvPr id="12" name="TextBox 11"/>
          <p:cNvSpPr txBox="1"/>
          <p:nvPr/>
        </p:nvSpPr>
        <p:spPr>
          <a:xfrm>
            <a:off x="9057032" y="3425588"/>
            <a:ext cx="2344577" cy="1384995"/>
          </a:xfrm>
          <a:prstGeom prst="rect">
            <a:avLst/>
          </a:prstGeom>
          <a:noFill/>
        </p:spPr>
        <p:txBody>
          <a:bodyPr wrap="square" lIns="91440" tIns="45720" rIns="91440" bIns="45720" rtlCol="0" anchor="t">
            <a:spAutoFit/>
          </a:bodyPr>
          <a:lstStyle/>
          <a:p>
            <a:pPr algn="ctr"/>
            <a:r>
              <a:rPr lang="en-US" sz="2800">
                <a:solidFill>
                  <a:schemeClr val="bg1"/>
                </a:solidFill>
                <a:latin typeface="Segoe UI Black"/>
                <a:ea typeface="Segoe UI Black"/>
              </a:rPr>
              <a:t>35% x 25,867 </a:t>
            </a:r>
            <a:endParaRPr lang="en-US">
              <a:solidFill>
                <a:schemeClr val="bg1"/>
              </a:solidFill>
              <a:latin typeface="Segoe UI Black"/>
              <a:ea typeface="Segoe UI Black"/>
            </a:endParaRPr>
          </a:p>
          <a:p>
            <a:pPr algn="ctr"/>
            <a:r>
              <a:rPr lang="en-US" sz="2800">
                <a:solidFill>
                  <a:schemeClr val="bg1"/>
                </a:solidFill>
                <a:latin typeface="Segoe UI Black"/>
                <a:ea typeface="Segoe UI Black"/>
              </a:rPr>
              <a:t>=9,053</a:t>
            </a:r>
            <a:endParaRPr lang="en-US">
              <a:solidFill>
                <a:schemeClr val="bg1"/>
              </a:solidFill>
              <a:latin typeface="Segoe UI Black"/>
              <a:ea typeface="Segoe UI Black"/>
            </a:endParaRPr>
          </a:p>
        </p:txBody>
      </p:sp>
      <p:sp>
        <p:nvSpPr>
          <p:cNvPr id="14" name="TextBox 13"/>
          <p:cNvSpPr txBox="1"/>
          <p:nvPr/>
        </p:nvSpPr>
        <p:spPr>
          <a:xfrm>
            <a:off x="721359" y="5237900"/>
            <a:ext cx="8879841" cy="400110"/>
          </a:xfrm>
          <a:prstGeom prst="rect">
            <a:avLst/>
          </a:prstGeom>
          <a:solidFill>
            <a:srgbClr val="F05021"/>
          </a:solidFill>
        </p:spPr>
        <p:txBody>
          <a:bodyPr wrap="square" rtlCol="0">
            <a:spAutoFit/>
          </a:bodyPr>
          <a:lstStyle/>
          <a:p>
            <a:r>
              <a:rPr lang="en-US" sz="2000">
                <a:solidFill>
                  <a:schemeClr val="bg1"/>
                </a:solidFill>
                <a:latin typeface="Segoe UI Black" panose="020B0A02040204020203" pitchFamily="34" charset="0"/>
                <a:ea typeface="Segoe UI Black" panose="020B0A02040204020203" pitchFamily="34" charset="0"/>
              </a:rPr>
              <a:t>TWO CANDIDATES: PROJECTED VOTER TURNOUT MULTIPLIED .52</a:t>
            </a:r>
          </a:p>
        </p:txBody>
      </p:sp>
      <p:sp>
        <p:nvSpPr>
          <p:cNvPr id="15" name="TextBox 14"/>
          <p:cNvSpPr txBox="1"/>
          <p:nvPr/>
        </p:nvSpPr>
        <p:spPr>
          <a:xfrm>
            <a:off x="721359" y="5900220"/>
            <a:ext cx="7477761" cy="400110"/>
          </a:xfrm>
          <a:prstGeom prst="rect">
            <a:avLst/>
          </a:prstGeom>
          <a:solidFill>
            <a:srgbClr val="F05021"/>
          </a:solidFill>
        </p:spPr>
        <p:txBody>
          <a:bodyPr wrap="square" lIns="91440" tIns="45720" rIns="91440" bIns="45720" rtlCol="0" anchor="t">
            <a:spAutoFit/>
          </a:bodyPr>
          <a:lstStyle/>
          <a:p>
            <a:r>
              <a:rPr lang="en-US" sz="2000">
                <a:solidFill>
                  <a:schemeClr val="bg1"/>
                </a:solidFill>
                <a:latin typeface="Segoe UI Black"/>
                <a:ea typeface="Segoe UI Black"/>
              </a:rPr>
              <a:t>*THREE CANDIDATES: PROJECTED VOTER TURNOUT/3 +1</a:t>
            </a:r>
          </a:p>
        </p:txBody>
      </p:sp>
      <p:sp>
        <p:nvSpPr>
          <p:cNvPr id="13" name="TextBox 12">
            <a:extLst>
              <a:ext uri="{FF2B5EF4-FFF2-40B4-BE49-F238E27FC236}">
                <a16:creationId xmlns:a16="http://schemas.microsoft.com/office/drawing/2014/main" id="{C20400A9-2C80-1C55-AFEC-B0BFDA707D6A}"/>
              </a:ext>
            </a:extLst>
          </p:cNvPr>
          <p:cNvSpPr txBox="1"/>
          <p:nvPr/>
        </p:nvSpPr>
        <p:spPr>
          <a:xfrm>
            <a:off x="8195639" y="5936491"/>
            <a:ext cx="681681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FFFFFF"/>
                </a:solidFill>
                <a:latin typeface="Segoe UI Black"/>
                <a:ea typeface="Segoe UI Historic"/>
                <a:cs typeface="Calibri"/>
              </a:rPr>
              <a:t>*VIABLE CANDIDATES</a:t>
            </a:r>
          </a:p>
        </p:txBody>
      </p:sp>
      <p:sp>
        <p:nvSpPr>
          <p:cNvPr id="8" name="TextBox 7">
            <a:extLst>
              <a:ext uri="{FF2B5EF4-FFF2-40B4-BE49-F238E27FC236}">
                <a16:creationId xmlns:a16="http://schemas.microsoft.com/office/drawing/2014/main" id="{4280CAF8-6F2D-5FAF-1B49-2198730DE0F1}"/>
              </a:ext>
            </a:extLst>
          </p:cNvPr>
          <p:cNvSpPr txBox="1"/>
          <p:nvPr/>
        </p:nvSpPr>
        <p:spPr>
          <a:xfrm>
            <a:off x="9719235" y="4926852"/>
            <a:ext cx="2108200" cy="96904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a:solidFill>
                  <a:srgbClr val="FFFFFF"/>
                </a:solidFill>
                <a:latin typeface="Segoe UI Black"/>
                <a:ea typeface="Segoe UI Black"/>
                <a:cs typeface="Calibri"/>
              </a:rPr>
              <a:t>9,053 x .52 =4708</a:t>
            </a:r>
            <a:endParaRPr lang="en-US" sz="2800">
              <a:solidFill>
                <a:srgbClr val="FFFFFF"/>
              </a:solidFill>
              <a:latin typeface="Segoe UI Black"/>
              <a:ea typeface="Segoe UI Black"/>
            </a:endParaRPr>
          </a:p>
        </p:txBody>
      </p:sp>
    </p:spTree>
    <p:extLst>
      <p:ext uri="{BB962C8B-B14F-4D97-AF65-F5344CB8AC3E}">
        <p14:creationId xmlns:p14="http://schemas.microsoft.com/office/powerpoint/2010/main" val="11564963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9545" y="554181"/>
            <a:ext cx="5771132" cy="584775"/>
          </a:xfrm>
          <a:prstGeom prst="rect">
            <a:avLst/>
          </a:prstGeom>
          <a:noFill/>
        </p:spPr>
        <p:txBody>
          <a:bodyPr wrap="none" rtlCol="0">
            <a:spAutoFit/>
          </a:bodyPr>
          <a:lstStyle/>
          <a:p>
            <a:r>
              <a:rPr lang="en-US" sz="3200">
                <a:solidFill>
                  <a:srgbClr val="182EA1"/>
                </a:solidFill>
                <a:latin typeface="Segoe UI Black" panose="020B0A02040204020203" pitchFamily="34" charset="0"/>
                <a:ea typeface="Segoe UI Black" panose="020B0A02040204020203" pitchFamily="34" charset="0"/>
              </a:rPr>
              <a:t>MEMBER AND VOTER LISTS</a:t>
            </a:r>
          </a:p>
        </p:txBody>
      </p:sp>
      <p:sp>
        <p:nvSpPr>
          <p:cNvPr id="3" name="TextBox 2"/>
          <p:cNvSpPr txBox="1"/>
          <p:nvPr/>
        </p:nvSpPr>
        <p:spPr>
          <a:xfrm>
            <a:off x="7480507" y="1371736"/>
            <a:ext cx="3616036" cy="523220"/>
          </a:xfrm>
          <a:prstGeom prst="rect">
            <a:avLst/>
          </a:prstGeom>
          <a:noFill/>
        </p:spPr>
        <p:txBody>
          <a:bodyPr wrap="square" rtlCol="0">
            <a:spAutoFit/>
          </a:bodyPr>
          <a:lstStyle/>
          <a:p>
            <a:pPr algn="ctr"/>
            <a:r>
              <a:rPr lang="en-US" sz="2800">
                <a:latin typeface="Segoe UI Black" panose="020B0A02040204020203" pitchFamily="34" charset="0"/>
                <a:ea typeface="Segoe UI Black" panose="020B0A02040204020203" pitchFamily="34" charset="0"/>
                <a:cs typeface="Segoe UI Historic" panose="020B0502040204020203" pitchFamily="34" charset="0"/>
              </a:rPr>
              <a:t>VOTERS</a:t>
            </a:r>
          </a:p>
        </p:txBody>
      </p:sp>
      <p:sp>
        <p:nvSpPr>
          <p:cNvPr id="4" name="TextBox 3"/>
          <p:cNvSpPr txBox="1"/>
          <p:nvPr/>
        </p:nvSpPr>
        <p:spPr>
          <a:xfrm>
            <a:off x="1070761" y="1371736"/>
            <a:ext cx="3616036" cy="523220"/>
          </a:xfrm>
          <a:prstGeom prst="rect">
            <a:avLst/>
          </a:prstGeom>
          <a:noFill/>
        </p:spPr>
        <p:txBody>
          <a:bodyPr wrap="square" rtlCol="0">
            <a:spAutoFit/>
          </a:bodyPr>
          <a:lstStyle/>
          <a:p>
            <a:pPr algn="ctr"/>
            <a:r>
              <a:rPr lang="en-US" sz="2800">
                <a:latin typeface="Segoe UI Black" panose="020B0A02040204020203" pitchFamily="34" charset="0"/>
                <a:ea typeface="Segoe UI Black" panose="020B0A02040204020203" pitchFamily="34" charset="0"/>
                <a:cs typeface="Segoe UI Historic" panose="020B0502040204020203" pitchFamily="34" charset="0"/>
              </a:rPr>
              <a:t>MEMBERS</a:t>
            </a:r>
          </a:p>
        </p:txBody>
      </p:sp>
      <p:cxnSp>
        <p:nvCxnSpPr>
          <p:cNvPr id="7" name="Straight Connector 6"/>
          <p:cNvCxnSpPr/>
          <p:nvPr/>
        </p:nvCxnSpPr>
        <p:spPr>
          <a:xfrm>
            <a:off x="6119991" y="1602568"/>
            <a:ext cx="0" cy="4860576"/>
          </a:xfrm>
          <a:prstGeom prst="line">
            <a:avLst/>
          </a:prstGeom>
          <a:ln w="76200">
            <a:solidFill>
              <a:srgbClr val="F0502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91867" y="2127736"/>
            <a:ext cx="5317837" cy="4524315"/>
          </a:xfrm>
          <a:prstGeom prst="rect">
            <a:avLst/>
          </a:prstGeom>
          <a:noFill/>
        </p:spPr>
        <p:txBody>
          <a:bodyPr wrap="square" rtlCol="0">
            <a:spAutoFit/>
          </a:bodyPr>
          <a:lstStyle/>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Get updated lists from School District</a:t>
            </a:r>
          </a:p>
          <a:p>
            <a:pPr algn="ctr"/>
            <a:endParaRPr lang="en-US" sz="2400">
              <a:latin typeface="Segoe UI Historic" panose="020B0502040204020203" pitchFamily="34" charset="0"/>
              <a:ea typeface="Segoe UI Historic" panose="020B0502040204020203" pitchFamily="34" charset="0"/>
              <a:cs typeface="Segoe UI Historic" panose="020B0502040204020203" pitchFamily="34" charset="0"/>
            </a:endParaRPr>
          </a:p>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Know your members’ </a:t>
            </a:r>
          </a:p>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interests &amp; capacity</a:t>
            </a:r>
          </a:p>
          <a:p>
            <a:pPr algn="ctr"/>
            <a:endParaRPr lang="en-US" sz="2400">
              <a:latin typeface="Segoe UI Historic" panose="020B0502040204020203" pitchFamily="34" charset="0"/>
              <a:ea typeface="Segoe UI Historic" panose="020B0502040204020203" pitchFamily="34" charset="0"/>
              <a:cs typeface="Segoe UI Historic" panose="020B0502040204020203" pitchFamily="34" charset="0"/>
            </a:endParaRPr>
          </a:p>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Find a tracking system that </a:t>
            </a:r>
          </a:p>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works for your local (if allowed)</a:t>
            </a:r>
          </a:p>
          <a:p>
            <a:pPr algn="ctr"/>
            <a:endParaRPr lang="en-US" sz="2400">
              <a:latin typeface="Segoe UI Historic" panose="020B0502040204020203" pitchFamily="34" charset="0"/>
              <a:ea typeface="Segoe UI Historic" panose="020B0502040204020203" pitchFamily="34" charset="0"/>
              <a:cs typeface="Segoe UI Historic" panose="020B0502040204020203" pitchFamily="34" charset="0"/>
            </a:endParaRPr>
          </a:p>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Get creative &amp; brainstorm overcoming obstacles with others</a:t>
            </a:r>
          </a:p>
          <a:p>
            <a:pPr algn="ctr"/>
            <a:endParaRPr lang="en-US" sz="2400">
              <a:latin typeface="Segoe UI Historic" panose="020B0502040204020203" pitchFamily="34" charset="0"/>
              <a:ea typeface="Segoe UI Historic" panose="020B0502040204020203" pitchFamily="34" charset="0"/>
              <a:cs typeface="Segoe UI Historic" panose="020B0502040204020203" pitchFamily="34" charset="0"/>
            </a:endParaRPr>
          </a:p>
          <a:p>
            <a:pPr algn="ctr"/>
            <a:endParaRPr lang="en-US" sz="2400">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14" name="TextBox 13"/>
          <p:cNvSpPr txBox="1"/>
          <p:nvPr/>
        </p:nvSpPr>
        <p:spPr>
          <a:xfrm>
            <a:off x="6630279" y="2127736"/>
            <a:ext cx="5090159" cy="3416320"/>
          </a:xfrm>
          <a:prstGeom prst="rect">
            <a:avLst/>
          </a:prstGeom>
          <a:noFill/>
        </p:spPr>
        <p:txBody>
          <a:bodyPr wrap="square" rtlCol="0">
            <a:spAutoFit/>
          </a:bodyPr>
          <a:lstStyle/>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Get access to VAN My Voters tab </a:t>
            </a:r>
          </a:p>
          <a:p>
            <a:pPr algn="ctr"/>
            <a:endParaRPr lang="en-US" sz="2400">
              <a:latin typeface="Segoe UI Historic" panose="020B0502040204020203" pitchFamily="34" charset="0"/>
              <a:ea typeface="Segoe UI Historic" panose="020B0502040204020203" pitchFamily="34" charset="0"/>
              <a:cs typeface="Segoe UI Historic" panose="020B0502040204020203" pitchFamily="34" charset="0"/>
            </a:endParaRPr>
          </a:p>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Work through your candidates </a:t>
            </a:r>
          </a:p>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(they can usually get VAN </a:t>
            </a:r>
          </a:p>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access through party)</a:t>
            </a:r>
          </a:p>
          <a:p>
            <a:pPr algn="ctr"/>
            <a:endParaRPr lang="en-US" sz="2400">
              <a:latin typeface="Segoe UI Historic" panose="020B0502040204020203" pitchFamily="34" charset="0"/>
              <a:ea typeface="Segoe UI Historic" panose="020B0502040204020203" pitchFamily="34" charset="0"/>
              <a:cs typeface="Segoe UI Historic" panose="020B0502040204020203" pitchFamily="34" charset="0"/>
            </a:endParaRPr>
          </a:p>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Buy your own voter list </a:t>
            </a:r>
          </a:p>
          <a:p>
            <a:pPr algn="ctr"/>
            <a:r>
              <a:rPr lang="en-US" sz="2400">
                <a:latin typeface="Segoe UI Historic" panose="020B0502040204020203" pitchFamily="34" charset="0"/>
                <a:ea typeface="Segoe UI Historic" panose="020B0502040204020203" pitchFamily="34" charset="0"/>
                <a:cs typeface="Segoe UI Historic" panose="020B0502040204020203" pitchFamily="34" charset="0"/>
              </a:rPr>
              <a:t>from Board of Elections</a:t>
            </a:r>
          </a:p>
          <a:p>
            <a:pPr algn="ctr"/>
            <a:endParaRPr lang="en-US" sz="2400">
              <a:latin typeface="Segoe UI Historic" panose="020B0502040204020203" pitchFamily="34" charset="0"/>
              <a:ea typeface="Segoe UI Historic" panose="020B0502040204020203" pitchFamily="34" charset="0"/>
              <a:cs typeface="Segoe UI Historic" panose="020B0502040204020203" pitchFamily="34" charset="0"/>
            </a:endParaRPr>
          </a:p>
        </p:txBody>
      </p:sp>
    </p:spTree>
    <p:extLst>
      <p:ext uri="{BB962C8B-B14F-4D97-AF65-F5344CB8AC3E}">
        <p14:creationId xmlns:p14="http://schemas.microsoft.com/office/powerpoint/2010/main" val="86340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2" name="TextBox 1"/>
          <p:cNvSpPr txBox="1"/>
          <p:nvPr/>
        </p:nvSpPr>
        <p:spPr>
          <a:xfrm>
            <a:off x="571061" y="464030"/>
            <a:ext cx="2560316" cy="584775"/>
          </a:xfrm>
          <a:prstGeom prst="rect">
            <a:avLst/>
          </a:prstGeom>
          <a:noFill/>
        </p:spPr>
        <p:txBody>
          <a:bodyPr wrap="none" rtlCol="0">
            <a:spAutoFit/>
          </a:bodyPr>
          <a:lstStyle/>
          <a:p>
            <a:r>
              <a:rPr lang="en-US" sz="3200">
                <a:solidFill>
                  <a:schemeClr val="bg1"/>
                </a:solidFill>
                <a:latin typeface="Segoe UI Black" panose="020B0A02040204020203" pitchFamily="34" charset="0"/>
                <a:ea typeface="Segoe UI Black" panose="020B0A02040204020203" pitchFamily="34" charset="0"/>
              </a:rPr>
              <a:t>BREAKOUT </a:t>
            </a:r>
          </a:p>
        </p:txBody>
      </p:sp>
      <p:sp>
        <p:nvSpPr>
          <p:cNvPr id="3" name="TextBox 2"/>
          <p:cNvSpPr txBox="1"/>
          <p:nvPr/>
        </p:nvSpPr>
        <p:spPr>
          <a:xfrm>
            <a:off x="289387" y="1120363"/>
            <a:ext cx="11277426" cy="5509200"/>
          </a:xfrm>
          <a:prstGeom prst="rect">
            <a:avLst/>
          </a:prstGeom>
          <a:noFill/>
        </p:spPr>
        <p:txBody>
          <a:bodyPr wrap="square" lIns="91440" tIns="45720" rIns="91440" bIns="45720" rtlCol="0" anchor="t">
            <a:spAutoFit/>
          </a:bodyPr>
          <a:lstStyle/>
          <a:p>
            <a:pPr marL="514350" indent="-514350">
              <a:buAutoNum type="arabicPeriod"/>
            </a:pPr>
            <a:r>
              <a:rPr lang="en-US" sz="3200">
                <a:solidFill>
                  <a:schemeClr val="bg1"/>
                </a:solidFill>
                <a:latin typeface="Segoe UI Semibold"/>
                <a:ea typeface="Segoe UI Black"/>
                <a:cs typeface="Segoe UI Semibold"/>
              </a:rPr>
              <a:t>List the common “shutdowns” you hear from members (or staff) in your locals when you try to suggest a new approach to elections, recommendation process, or volunteer recruitment. What are the ways you can push back on those shutdowns and overcome the resistance?</a:t>
            </a:r>
            <a:endParaRPr lang="en-US">
              <a:solidFill>
                <a:schemeClr val="bg1"/>
              </a:solidFill>
              <a:latin typeface="Calibri" panose="020F0502020204030204"/>
              <a:ea typeface="Segoe UI Black"/>
              <a:cs typeface="Calibri" panose="020F0502020204030204"/>
            </a:endParaRPr>
          </a:p>
          <a:p>
            <a:pPr marL="514350" indent="-514350">
              <a:buAutoNum type="arabicPeriod"/>
            </a:pPr>
            <a:endParaRPr lang="en-US" sz="3200">
              <a:solidFill>
                <a:schemeClr val="bg1"/>
              </a:solidFill>
              <a:latin typeface="Segoe UI Semibold"/>
              <a:ea typeface="Segoe UI Black"/>
              <a:cs typeface="Segoe UI Semibold"/>
            </a:endParaRPr>
          </a:p>
          <a:p>
            <a:pPr marL="514350" indent="-514350">
              <a:buAutoNum type="arabicPeriod"/>
            </a:pPr>
            <a:r>
              <a:rPr lang="en-US" sz="3200">
                <a:solidFill>
                  <a:schemeClr val="bg1"/>
                </a:solidFill>
                <a:latin typeface="Segoe UI Semibold"/>
                <a:ea typeface="Segoe UI Black"/>
                <a:cs typeface="Segoe UI Semibold"/>
              </a:rPr>
              <a:t>Two common problems during elections are no long-term planning to prepare and no member involvement, requiring staff to do the work. What are some processes/structures to put in place to resolve these issues?</a:t>
            </a:r>
            <a:endParaRPr lang="en-US">
              <a:solidFill>
                <a:schemeClr val="bg1"/>
              </a:solidFill>
              <a:cs typeface="Calibri" panose="020F0502020204030204"/>
            </a:endParaRPr>
          </a:p>
        </p:txBody>
      </p:sp>
    </p:spTree>
    <p:extLst>
      <p:ext uri="{BB962C8B-B14F-4D97-AF65-F5344CB8AC3E}">
        <p14:creationId xmlns:p14="http://schemas.microsoft.com/office/powerpoint/2010/main" val="639729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9545" y="554181"/>
            <a:ext cx="8172430" cy="584775"/>
          </a:xfrm>
          <a:prstGeom prst="rect">
            <a:avLst/>
          </a:prstGeom>
          <a:noFill/>
        </p:spPr>
        <p:txBody>
          <a:bodyPr wrap="none" rtlCol="0">
            <a:spAutoFit/>
          </a:bodyPr>
          <a:lstStyle/>
          <a:p>
            <a:r>
              <a:rPr lang="en-US" sz="3200">
                <a:solidFill>
                  <a:srgbClr val="F05021"/>
                </a:solidFill>
                <a:latin typeface="Segoe UI Black" panose="020B0A02040204020203" pitchFamily="34" charset="0"/>
                <a:ea typeface="Segoe UI Black" panose="020B0A02040204020203" pitchFamily="34" charset="0"/>
              </a:rPr>
              <a:t>ENGAGING MEMBERS AS VOLUNTEERS </a:t>
            </a:r>
          </a:p>
        </p:txBody>
      </p:sp>
      <p:sp>
        <p:nvSpPr>
          <p:cNvPr id="3" name="TextBox 2"/>
          <p:cNvSpPr txBox="1"/>
          <p:nvPr/>
        </p:nvSpPr>
        <p:spPr>
          <a:xfrm>
            <a:off x="812675" y="1223135"/>
            <a:ext cx="5343237" cy="5182701"/>
          </a:xfrm>
          <a:prstGeom prst="rect">
            <a:avLst/>
          </a:prstGeom>
          <a:noFill/>
        </p:spPr>
        <p:txBody>
          <a:bodyPr wrap="square" lIns="91440" tIns="45720" rIns="91440" bIns="45720" rtlCol="0" anchor="t">
            <a:spAutoFit/>
          </a:bodyPr>
          <a:lstStyle/>
          <a:p>
            <a:pPr marL="285750" indent="-285750">
              <a:lnSpc>
                <a:spcPct val="150000"/>
              </a:lnSpc>
              <a:buFont typeface="Arial" panose="020B0604020202020204" pitchFamily="34" charset="0"/>
              <a:buChar char="•"/>
            </a:pPr>
            <a:r>
              <a:rPr lang="en-US" sz="2800">
                <a:solidFill>
                  <a:srgbClr val="182EA1"/>
                </a:solidFill>
                <a:latin typeface="Segoe UI"/>
                <a:cs typeface="Segoe UI"/>
              </a:rPr>
              <a:t>Don’t forget to have organizing conversations</a:t>
            </a:r>
          </a:p>
          <a:p>
            <a:pPr marL="285750" indent="-285750">
              <a:lnSpc>
                <a:spcPct val="150000"/>
              </a:lnSpc>
              <a:buFont typeface="Arial" panose="020B0604020202020204" pitchFamily="34" charset="0"/>
              <a:buChar char="•"/>
            </a:pPr>
            <a:r>
              <a:rPr lang="en-US" sz="2800">
                <a:solidFill>
                  <a:srgbClr val="182EA1"/>
                </a:solidFill>
                <a:latin typeface="Segoe UI"/>
                <a:cs typeface="Segoe UI"/>
              </a:rPr>
              <a:t>Keep building your list</a:t>
            </a:r>
          </a:p>
          <a:p>
            <a:pPr marL="285750" indent="-285750">
              <a:lnSpc>
                <a:spcPct val="150000"/>
              </a:lnSpc>
              <a:buFont typeface="Arial" panose="020B0604020202020204" pitchFamily="34" charset="0"/>
              <a:buChar char="•"/>
            </a:pPr>
            <a:r>
              <a:rPr lang="en-US" sz="2800">
                <a:solidFill>
                  <a:srgbClr val="182EA1"/>
                </a:solidFill>
                <a:latin typeface="Segoe UI"/>
                <a:cs typeface="Segoe UI"/>
              </a:rPr>
              <a:t>Use the Ladder of Engagement</a:t>
            </a:r>
          </a:p>
          <a:p>
            <a:pPr marL="285750" indent="-285750">
              <a:lnSpc>
                <a:spcPct val="150000"/>
              </a:lnSpc>
              <a:buFont typeface="Arial" panose="020B0604020202020204" pitchFamily="34" charset="0"/>
              <a:buChar char="•"/>
            </a:pPr>
            <a:r>
              <a:rPr lang="en-US" sz="2800">
                <a:solidFill>
                  <a:srgbClr val="182EA1"/>
                </a:solidFill>
                <a:latin typeface="Segoe UI"/>
                <a:cs typeface="Segoe UI"/>
              </a:rPr>
              <a:t>Make it a good experience</a:t>
            </a:r>
          </a:p>
          <a:p>
            <a:pPr marL="285750" indent="-285750">
              <a:lnSpc>
                <a:spcPct val="150000"/>
              </a:lnSpc>
              <a:buFont typeface="Arial" panose="020B0604020202020204" pitchFamily="34" charset="0"/>
              <a:buChar char="•"/>
            </a:pPr>
            <a:r>
              <a:rPr lang="en-US" sz="2800">
                <a:solidFill>
                  <a:srgbClr val="182EA1"/>
                </a:solidFill>
                <a:latin typeface="Segoe UI"/>
                <a:cs typeface="Segoe UI"/>
              </a:rPr>
              <a:t>Delegate roles for ownership &amp; turnout</a:t>
            </a:r>
          </a:p>
          <a:p>
            <a:pPr marL="285750" indent="-285750">
              <a:lnSpc>
                <a:spcPct val="150000"/>
              </a:lnSpc>
              <a:buFont typeface="Arial" panose="020B0604020202020204" pitchFamily="34" charset="0"/>
              <a:buChar char="•"/>
            </a:pPr>
            <a:r>
              <a:rPr lang="en-US" sz="2800">
                <a:solidFill>
                  <a:srgbClr val="182EA1"/>
                </a:solidFill>
                <a:latin typeface="Segoe UI"/>
                <a:cs typeface="Segoe UI"/>
              </a:rPr>
              <a:t>Have a tight turnout plan</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04709" y="1962800"/>
            <a:ext cx="5687291" cy="3791527"/>
          </a:xfrm>
          <a:prstGeom prst="rect">
            <a:avLst/>
          </a:prstGeom>
        </p:spPr>
      </p:pic>
    </p:spTree>
    <p:extLst>
      <p:ext uri="{BB962C8B-B14F-4D97-AF65-F5344CB8AC3E}">
        <p14:creationId xmlns:p14="http://schemas.microsoft.com/office/powerpoint/2010/main" val="3479858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2" name="TextBox 1"/>
          <p:cNvSpPr txBox="1"/>
          <p:nvPr/>
        </p:nvSpPr>
        <p:spPr>
          <a:xfrm>
            <a:off x="571061" y="464030"/>
            <a:ext cx="5424883" cy="584775"/>
          </a:xfrm>
          <a:prstGeom prst="rect">
            <a:avLst/>
          </a:prstGeom>
          <a:noFill/>
        </p:spPr>
        <p:txBody>
          <a:bodyPr wrap="none" rtlCol="0">
            <a:spAutoFit/>
          </a:bodyPr>
          <a:lstStyle/>
          <a:p>
            <a:r>
              <a:rPr lang="en-US" sz="3200">
                <a:solidFill>
                  <a:schemeClr val="bg1"/>
                </a:solidFill>
                <a:latin typeface="Segoe UI Black" panose="020B0A02040204020203" pitchFamily="34" charset="0"/>
                <a:ea typeface="Segoe UI Black" panose="020B0A02040204020203" pitchFamily="34" charset="0"/>
              </a:rPr>
              <a:t>CASE STUDY BREAKOUTS </a:t>
            </a:r>
          </a:p>
        </p:txBody>
      </p:sp>
      <p:sp>
        <p:nvSpPr>
          <p:cNvPr id="3" name="TextBox 2"/>
          <p:cNvSpPr txBox="1"/>
          <p:nvPr/>
        </p:nvSpPr>
        <p:spPr>
          <a:xfrm>
            <a:off x="571061" y="1376830"/>
            <a:ext cx="11203630" cy="3539430"/>
          </a:xfrm>
          <a:prstGeom prst="rect">
            <a:avLst/>
          </a:prstGeom>
          <a:noFill/>
        </p:spPr>
        <p:txBody>
          <a:bodyPr wrap="square" lIns="91440" tIns="45720" rIns="91440" bIns="45720" rtlCol="0" anchor="t">
            <a:spAutoFit/>
          </a:bodyPr>
          <a:lstStyle/>
          <a:p>
            <a:pPr marL="514350" indent="-514350">
              <a:buAutoNum type="arabicPeriod"/>
            </a:pPr>
            <a:r>
              <a:rPr lang="en-US" sz="3200">
                <a:solidFill>
                  <a:schemeClr val="bg1"/>
                </a:solidFill>
                <a:latin typeface="Segoe UI Semibold"/>
                <a:ea typeface="Segoe UI Black"/>
                <a:cs typeface="Segoe UI Semibold"/>
              </a:rPr>
              <a:t>Maryland’s transparent recommendation process that builds ownership</a:t>
            </a:r>
          </a:p>
          <a:p>
            <a:pPr marL="514350" indent="-514350">
              <a:buAutoNum type="arabicPeriod"/>
            </a:pPr>
            <a:endPar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endParaRPr>
          </a:p>
          <a:p>
            <a:pPr marL="514350" indent="-514350">
              <a:buAutoNum type="arabicPeriod"/>
            </a:pPr>
            <a:r>
              <a:rPr lang="en-US" sz="3200">
                <a:solidFill>
                  <a:schemeClr val="bg1"/>
                </a:solidFill>
                <a:latin typeface="Segoe UI Semibold"/>
                <a:ea typeface="Segoe UI Black"/>
                <a:cs typeface="Segoe UI Semibold"/>
              </a:rPr>
              <a:t>Starting at ground zero in a red state</a:t>
            </a:r>
          </a:p>
          <a:p>
            <a:pPr marL="514350" indent="-514350">
              <a:buAutoNum type="arabicPeriod"/>
            </a:pPr>
            <a:endPar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endParaRPr>
          </a:p>
          <a:p>
            <a:pPr marL="514350" indent="-514350">
              <a:buAutoNum type="arabicPeriod"/>
            </a:pPr>
            <a:r>
              <a:rPr lang="en-US" sz="3200">
                <a:solidFill>
                  <a:schemeClr val="bg1"/>
                </a:solidFill>
                <a:latin typeface="Segoe UI Semibold"/>
                <a:ea typeface="Segoe UI Black"/>
                <a:cs typeface="Segoe UI Semibold"/>
              </a:rPr>
              <a:t>How we won in Fairbanks, Alaska with labor and coalition partners </a:t>
            </a:r>
            <a:endParaRPr lang="en-US" sz="3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endParaRPr>
          </a:p>
        </p:txBody>
      </p:sp>
    </p:spTree>
    <p:extLst>
      <p:ext uri="{BB962C8B-B14F-4D97-AF65-F5344CB8AC3E}">
        <p14:creationId xmlns:p14="http://schemas.microsoft.com/office/powerpoint/2010/main" val="3724241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9545" y="554181"/>
            <a:ext cx="7289175" cy="584775"/>
          </a:xfrm>
          <a:prstGeom prst="rect">
            <a:avLst/>
          </a:prstGeom>
          <a:noFill/>
        </p:spPr>
        <p:txBody>
          <a:bodyPr wrap="none" rtlCol="0">
            <a:spAutoFit/>
          </a:bodyPr>
          <a:lstStyle/>
          <a:p>
            <a:r>
              <a:rPr lang="en-US" sz="3200">
                <a:solidFill>
                  <a:srgbClr val="F05021"/>
                </a:solidFill>
                <a:latin typeface="Segoe UI Black" panose="020B0A02040204020203" pitchFamily="34" charset="0"/>
                <a:ea typeface="Segoe UI Black" panose="020B0A02040204020203" pitchFamily="34" charset="0"/>
              </a:rPr>
              <a:t>ENGAGING MEMBERS AS LEADERS </a:t>
            </a:r>
          </a:p>
        </p:txBody>
      </p:sp>
      <p:sp>
        <p:nvSpPr>
          <p:cNvPr id="4" name="TextBox 3"/>
          <p:cNvSpPr txBox="1"/>
          <p:nvPr/>
        </p:nvSpPr>
        <p:spPr>
          <a:xfrm>
            <a:off x="5225992" y="8988968"/>
            <a:ext cx="6284054" cy="461665"/>
          </a:xfrm>
          <a:prstGeom prst="rect">
            <a:avLst/>
          </a:prstGeom>
          <a:solidFill>
            <a:srgbClr val="182EA1"/>
          </a:solidFill>
        </p:spPr>
        <p:txBody>
          <a:bodyPr wrap="square" rtlCol="0">
            <a:spAutoFit/>
          </a:bodyPr>
          <a:lstStyle/>
          <a:p>
            <a:pPr algn="ctr"/>
            <a:r>
              <a:rPr lang="en-US" sz="2400">
                <a:solidFill>
                  <a:schemeClr val="bg1"/>
                </a:solidFill>
                <a:latin typeface="Segoe UI Black" panose="020B0A02040204020203" pitchFamily="34" charset="0"/>
                <a:ea typeface="Segoe UI Black" panose="020B0A02040204020203" pitchFamily="34" charset="0"/>
                <a:cs typeface="Segoe UI Historic" panose="020B0502040204020203" pitchFamily="34" charset="0"/>
              </a:rPr>
              <a:t>ORGANIZATION CAPACITY</a:t>
            </a:r>
          </a:p>
        </p:txBody>
      </p:sp>
      <p:sp>
        <p:nvSpPr>
          <p:cNvPr id="5" name="TextBox 4"/>
          <p:cNvSpPr txBox="1"/>
          <p:nvPr/>
        </p:nvSpPr>
        <p:spPr>
          <a:xfrm>
            <a:off x="519545" y="1452604"/>
            <a:ext cx="7139772" cy="4646015"/>
          </a:xfrm>
          <a:prstGeom prst="rect">
            <a:avLst/>
          </a:prstGeom>
          <a:noFill/>
        </p:spPr>
        <p:txBody>
          <a:bodyPr wrap="square" rtlCol="0">
            <a:spAutoFit/>
          </a:bodyPr>
          <a:lstStyle/>
          <a:p>
            <a:pPr marL="285750" indent="-285750">
              <a:lnSpc>
                <a:spcPts val="4500"/>
              </a:lnSpc>
              <a:buFont typeface="Arial" panose="020B0604020202020204" pitchFamily="34" charset="0"/>
              <a:buChar char="•"/>
            </a:pPr>
            <a:r>
              <a:rPr lang="en-US" sz="2800">
                <a:solidFill>
                  <a:srgbClr val="182EA1"/>
                </a:solidFill>
                <a:latin typeface="Segoe UI" panose="020B0502040204020203" pitchFamily="34" charset="0"/>
                <a:cs typeface="Segoe UI" panose="020B0502040204020203" pitchFamily="34" charset="0"/>
              </a:rPr>
              <a:t>Who is trusted &amp; respected in your building when it comes to politics?  </a:t>
            </a:r>
          </a:p>
          <a:p>
            <a:pPr marL="285750" indent="-285750">
              <a:lnSpc>
                <a:spcPts val="4500"/>
              </a:lnSpc>
              <a:buFont typeface="Arial" panose="020B0604020202020204" pitchFamily="34" charset="0"/>
              <a:buChar char="•"/>
            </a:pPr>
            <a:r>
              <a:rPr lang="en-US" sz="2800">
                <a:solidFill>
                  <a:srgbClr val="182EA1"/>
                </a:solidFill>
                <a:latin typeface="Segoe UI" panose="020B0502040204020203" pitchFamily="34" charset="0"/>
                <a:cs typeface="Segoe UI" panose="020B0502040204020203" pitchFamily="34" charset="0"/>
              </a:rPr>
              <a:t>Fit the volunteer, not the position</a:t>
            </a:r>
          </a:p>
          <a:p>
            <a:pPr marL="285750" indent="-285750">
              <a:lnSpc>
                <a:spcPts val="4500"/>
              </a:lnSpc>
              <a:buFont typeface="Arial" panose="020B0604020202020204" pitchFamily="34" charset="0"/>
              <a:buChar char="•"/>
            </a:pPr>
            <a:r>
              <a:rPr lang="en-US" sz="2800">
                <a:solidFill>
                  <a:srgbClr val="182EA1"/>
                </a:solidFill>
                <a:latin typeface="Segoe UI" panose="020B0502040204020203" pitchFamily="34" charset="0"/>
                <a:cs typeface="Segoe UI" panose="020B0502040204020203" pitchFamily="34" charset="0"/>
              </a:rPr>
              <a:t>Train them well </a:t>
            </a:r>
          </a:p>
          <a:p>
            <a:pPr marL="285750" indent="-285750">
              <a:lnSpc>
                <a:spcPts val="4500"/>
              </a:lnSpc>
              <a:buFont typeface="Arial" panose="020B0604020202020204" pitchFamily="34" charset="0"/>
              <a:buChar char="•"/>
            </a:pPr>
            <a:r>
              <a:rPr lang="en-US" sz="2800">
                <a:solidFill>
                  <a:srgbClr val="182EA1"/>
                </a:solidFill>
                <a:latin typeface="Segoe UI" panose="020B0502040204020203" pitchFamily="34" charset="0"/>
                <a:cs typeface="Segoe UI" panose="020B0502040204020203" pitchFamily="34" charset="0"/>
              </a:rPr>
              <a:t>Create community</a:t>
            </a:r>
          </a:p>
          <a:p>
            <a:pPr marL="285750" indent="-285750">
              <a:lnSpc>
                <a:spcPts val="4500"/>
              </a:lnSpc>
              <a:buFont typeface="Arial" panose="020B0604020202020204" pitchFamily="34" charset="0"/>
              <a:buChar char="•"/>
            </a:pPr>
            <a:r>
              <a:rPr lang="en-US" sz="2800">
                <a:solidFill>
                  <a:srgbClr val="182EA1"/>
                </a:solidFill>
                <a:latin typeface="Segoe UI" panose="020B0502040204020203" pitchFamily="34" charset="0"/>
                <a:cs typeface="Segoe UI" panose="020B0502040204020203" pitchFamily="34" charset="0"/>
              </a:rPr>
              <a:t>Make everyone a recruiter</a:t>
            </a:r>
          </a:p>
          <a:p>
            <a:pPr marL="285750" indent="-285750">
              <a:lnSpc>
                <a:spcPts val="4500"/>
              </a:lnSpc>
              <a:buFont typeface="Arial" panose="020B0604020202020204" pitchFamily="34" charset="0"/>
              <a:buChar char="•"/>
            </a:pPr>
            <a:r>
              <a:rPr lang="en-US" sz="2800">
                <a:solidFill>
                  <a:srgbClr val="182EA1"/>
                </a:solidFill>
                <a:latin typeface="Segoe UI" panose="020B0502040204020203" pitchFamily="34" charset="0"/>
                <a:cs typeface="Segoe UI" panose="020B0502040204020203" pitchFamily="34" charset="0"/>
              </a:rPr>
              <a:t>Give the job away to a member if you can</a:t>
            </a:r>
          </a:p>
          <a:p>
            <a:pPr marL="285750" indent="-285750">
              <a:lnSpc>
                <a:spcPts val="4500"/>
              </a:lnSpc>
              <a:buFont typeface="Arial" panose="020B0604020202020204" pitchFamily="34" charset="0"/>
              <a:buChar char="•"/>
            </a:pPr>
            <a:r>
              <a:rPr lang="en-US" sz="2800">
                <a:solidFill>
                  <a:srgbClr val="182EA1"/>
                </a:solidFill>
                <a:latin typeface="Segoe UI" panose="020B0502040204020203" pitchFamily="34" charset="0"/>
                <a:cs typeface="Segoe UI" panose="020B0502040204020203" pitchFamily="34" charset="0"/>
              </a:rPr>
              <a:t>Make them feel special</a:t>
            </a: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9996" r="10359"/>
          <a:stretch/>
        </p:blipFill>
        <p:spPr>
          <a:xfrm>
            <a:off x="7860145" y="0"/>
            <a:ext cx="4331855" cy="6858000"/>
          </a:xfrm>
          <a:prstGeom prst="rect">
            <a:avLst/>
          </a:prstGeom>
        </p:spPr>
      </p:pic>
    </p:spTree>
    <p:extLst>
      <p:ext uri="{BB962C8B-B14F-4D97-AF65-F5344CB8AC3E}">
        <p14:creationId xmlns:p14="http://schemas.microsoft.com/office/powerpoint/2010/main" val="37633447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2872" y="599268"/>
            <a:ext cx="5458546" cy="584775"/>
          </a:xfrm>
          <a:prstGeom prst="rect">
            <a:avLst/>
          </a:prstGeom>
          <a:noFill/>
        </p:spPr>
        <p:txBody>
          <a:bodyPr wrap="none" rtlCol="0">
            <a:spAutoFit/>
          </a:bodyPr>
          <a:lstStyle/>
          <a:p>
            <a:r>
              <a:rPr lang="en-US" sz="3200">
                <a:solidFill>
                  <a:srgbClr val="182EA1"/>
                </a:solidFill>
                <a:latin typeface="Segoe UI Black" panose="020B0A02040204020203" pitchFamily="34" charset="0"/>
                <a:ea typeface="Segoe UI Black" panose="020B0A02040204020203" pitchFamily="34" charset="0"/>
              </a:rPr>
              <a:t>NEA RESOURCES &amp; WRAP </a:t>
            </a:r>
          </a:p>
        </p:txBody>
      </p:sp>
      <p:sp>
        <p:nvSpPr>
          <p:cNvPr id="4" name="TextBox 3"/>
          <p:cNvSpPr txBox="1"/>
          <p:nvPr/>
        </p:nvSpPr>
        <p:spPr>
          <a:xfrm>
            <a:off x="567882" y="1345051"/>
            <a:ext cx="5602200" cy="5078313"/>
          </a:xfrm>
          <a:prstGeom prst="rect">
            <a:avLst/>
          </a:prstGeom>
          <a:noFill/>
        </p:spPr>
        <p:txBody>
          <a:bodyPr wrap="square" lIns="91440" tIns="45720" rIns="91440" bIns="45720" rtlCol="0" anchor="t">
            <a:spAutoFit/>
          </a:bodyPr>
          <a:lstStyle/>
          <a:p>
            <a:pPr marL="342900" indent="-342900">
              <a:spcAft>
                <a:spcPts val="800"/>
              </a:spcAft>
              <a:buFont typeface="Arial" panose="020B0604020202020204" pitchFamily="34" charset="0"/>
              <a:buChar char="•"/>
            </a:pPr>
            <a:r>
              <a:rPr lang="en-US" sz="2400">
                <a:solidFill>
                  <a:srgbClr val="182EA1"/>
                </a:solidFill>
                <a:latin typeface="Segoe UI Semibold"/>
                <a:cs typeface="Segoe UI Semibold"/>
              </a:rPr>
              <a:t>Don’t get in trouble, follow your chain of command</a:t>
            </a:r>
            <a:endParaRPr lang="en-US">
              <a:cs typeface="Calibri" panose="020F0502020204030204"/>
            </a:endParaRPr>
          </a:p>
          <a:p>
            <a:pPr marL="342900" indent="-342900">
              <a:spcAft>
                <a:spcPts val="800"/>
              </a:spcAft>
              <a:buFont typeface="Arial" panose="020B0604020202020204" pitchFamily="34" charset="0"/>
              <a:buChar char="•"/>
            </a:pPr>
            <a:r>
              <a:rPr lang="en-US" sz="2400">
                <a:solidFill>
                  <a:srgbClr val="182EA1"/>
                </a:solidFill>
                <a:latin typeface="Segoe UI Semibold"/>
                <a:cs typeface="Segoe UI Semibold"/>
              </a:rPr>
              <a:t>Training requests</a:t>
            </a:r>
            <a:endParaRPr lang="en-US" sz="2400">
              <a:solidFill>
                <a:srgbClr val="182EA1"/>
              </a:solidFill>
              <a:latin typeface="Segoe UI Semibold" panose="020B0702040204020203" pitchFamily="34" charset="0"/>
              <a:cs typeface="Segoe UI Semibold" panose="020B0702040204020203" pitchFamily="34" charset="0"/>
            </a:endParaRPr>
          </a:p>
          <a:p>
            <a:pPr marL="800100" lvl="1" indent="-342900">
              <a:spcAft>
                <a:spcPts val="800"/>
              </a:spcAft>
              <a:buFont typeface="Courier New" panose="020B0604020202020204" pitchFamily="34" charset="0"/>
              <a:buChar char="o"/>
            </a:pPr>
            <a:r>
              <a:rPr lang="en-US" sz="2400">
                <a:solidFill>
                  <a:srgbClr val="182EA1"/>
                </a:solidFill>
                <a:latin typeface="Segoe UI Semibold"/>
                <a:cs typeface="Segoe UI Semibold"/>
              </a:rPr>
              <a:t>See Educators Run</a:t>
            </a:r>
            <a:endParaRPr lang="en-US">
              <a:cs typeface="Calibri" panose="020F0502020204030204"/>
            </a:endParaRPr>
          </a:p>
          <a:p>
            <a:pPr marL="800100" lvl="1" indent="-342900">
              <a:spcAft>
                <a:spcPts val="800"/>
              </a:spcAft>
              <a:buFont typeface="Courier New" panose="020B0604020202020204" pitchFamily="34" charset="0"/>
              <a:buChar char="o"/>
            </a:pPr>
            <a:r>
              <a:rPr lang="en-US" sz="2400">
                <a:solidFill>
                  <a:srgbClr val="182EA1"/>
                </a:solidFill>
                <a:latin typeface="Segoe UI Semibold"/>
                <a:cs typeface="Segoe UI Semibold"/>
              </a:rPr>
              <a:t>School Board Institute</a:t>
            </a:r>
          </a:p>
          <a:p>
            <a:pPr marL="342900" indent="-342900">
              <a:spcAft>
                <a:spcPts val="800"/>
              </a:spcAft>
              <a:buFont typeface="Arial" panose="020B0604020202020204" pitchFamily="34" charset="0"/>
              <a:buChar char="•"/>
            </a:pPr>
            <a:r>
              <a:rPr lang="en-US" sz="2400">
                <a:solidFill>
                  <a:srgbClr val="182EA1"/>
                </a:solidFill>
                <a:latin typeface="Segoe UI Semibold"/>
                <a:cs typeface="Segoe UI Semibold"/>
              </a:rPr>
              <a:t>Learn Upon Resources</a:t>
            </a:r>
          </a:p>
          <a:p>
            <a:pPr marL="800100" lvl="1" indent="-342900">
              <a:spcAft>
                <a:spcPts val="800"/>
              </a:spcAft>
              <a:buFont typeface="Courier New" panose="020B0604020202020204" pitchFamily="34" charset="0"/>
              <a:buChar char="o"/>
            </a:pPr>
            <a:r>
              <a:rPr lang="en-US" sz="2400">
                <a:solidFill>
                  <a:srgbClr val="182EA1"/>
                </a:solidFill>
                <a:latin typeface="Segoe UI Semibold"/>
                <a:cs typeface="Segoe UI Semibold"/>
              </a:rPr>
              <a:t>Prezi School Board Toolkit </a:t>
            </a:r>
            <a:endParaRPr lang="en-US" sz="2400">
              <a:solidFill>
                <a:srgbClr val="182EA1"/>
              </a:solidFill>
              <a:latin typeface="Segoe UI Semibold" panose="020B0702040204020203" pitchFamily="34" charset="0"/>
              <a:cs typeface="Segoe UI Semibold" panose="020B0702040204020203" pitchFamily="34" charset="0"/>
            </a:endParaRPr>
          </a:p>
          <a:p>
            <a:pPr marL="800100" lvl="1" indent="-342900">
              <a:spcAft>
                <a:spcPts val="800"/>
              </a:spcAft>
              <a:buFont typeface="Courier New" panose="020B0604020202020204" pitchFamily="34" charset="0"/>
              <a:buChar char="o"/>
            </a:pPr>
            <a:r>
              <a:rPr lang="en-US" sz="2400">
                <a:solidFill>
                  <a:srgbClr val="182EA1"/>
                </a:solidFill>
                <a:latin typeface="Segoe UI Semibold"/>
                <a:cs typeface="Segoe UI Semibold"/>
              </a:rPr>
              <a:t>Member Activist Trainings</a:t>
            </a:r>
          </a:p>
          <a:p>
            <a:pPr marL="342900" indent="-342900">
              <a:spcAft>
                <a:spcPts val="800"/>
              </a:spcAft>
              <a:buFont typeface="Arial" panose="020B0604020202020204" pitchFamily="34" charset="0"/>
              <a:buChar char="•"/>
            </a:pPr>
            <a:r>
              <a:rPr lang="en-US" sz="2400">
                <a:solidFill>
                  <a:srgbClr val="182EA1"/>
                </a:solidFill>
                <a:latin typeface="Segoe UI Semibold"/>
                <a:cs typeface="Segoe UI Semibold"/>
              </a:rPr>
              <a:t>PDF Handout</a:t>
            </a:r>
          </a:p>
          <a:p>
            <a:pPr marL="342900" indent="-342900">
              <a:spcAft>
                <a:spcPts val="800"/>
              </a:spcAft>
              <a:buFont typeface="Arial" panose="020B0604020202020204" pitchFamily="34" charset="0"/>
              <a:buChar char="•"/>
            </a:pPr>
            <a:r>
              <a:rPr lang="en-US" sz="2400">
                <a:solidFill>
                  <a:srgbClr val="182EA1"/>
                </a:solidFill>
                <a:latin typeface="Segoe UI Semibold"/>
                <a:cs typeface="Segoe UI Semibold"/>
              </a:rPr>
              <a:t>Evaluation link in the chat</a:t>
            </a:r>
          </a:p>
          <a:p>
            <a:pPr marL="342900" indent="-342900">
              <a:spcAft>
                <a:spcPts val="800"/>
              </a:spcAft>
              <a:buFont typeface="Arial" panose="020B0604020202020204" pitchFamily="34" charset="0"/>
              <a:buChar char="•"/>
            </a:pPr>
            <a:r>
              <a:rPr lang="en-US" sz="2400">
                <a:solidFill>
                  <a:srgbClr val="182EA1"/>
                </a:solidFill>
                <a:latin typeface="Segoe UI Semibold"/>
                <a:cs typeface="Segoe UI Semibold"/>
              </a:rPr>
              <a:t>Questions? </a:t>
            </a:r>
            <a:endParaRPr lang="en-US" sz="2400">
              <a:solidFill>
                <a:srgbClr val="182EA1"/>
              </a:solidFill>
              <a:latin typeface="Segoe UI Semibold" panose="020B0702040204020203" pitchFamily="34" charset="0"/>
              <a:cs typeface="Segoe UI Semibold" panose="020B0702040204020203" pitchFamily="34" charset="0"/>
            </a:endParaRPr>
          </a:p>
        </p:txBody>
      </p:sp>
      <p:pic>
        <p:nvPicPr>
          <p:cNvPr id="2050" name="Picture 2" descr="Your Afternoon Chat: A Few Election Resources, and Also: What Are Your  Plans For Tomorrow? - Go Fug Yoursel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668405" y="467766"/>
            <a:ext cx="4590061" cy="25828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537972" y="3120019"/>
            <a:ext cx="5817910" cy="3524298"/>
          </a:xfrm>
          <a:prstGeom prst="rect">
            <a:avLst/>
          </a:prstGeom>
          <a:noFill/>
        </p:spPr>
        <p:txBody>
          <a:bodyPr wrap="square" lIns="91440" tIns="45720" rIns="91440" bIns="45720" rtlCol="0" anchor="t">
            <a:spAutoFit/>
          </a:bodyPr>
          <a:lstStyle/>
          <a:p>
            <a:pPr>
              <a:lnSpc>
                <a:spcPts val="3000"/>
              </a:lnSpc>
            </a:pPr>
            <a:r>
              <a:rPr lang="en-US" sz="2000" b="1">
                <a:solidFill>
                  <a:srgbClr val="182EA1"/>
                </a:solidFill>
                <a:latin typeface="Segoe UI"/>
                <a:ea typeface="Segoe UI Black"/>
                <a:cs typeface="Segoe UI"/>
              </a:rPr>
              <a:t>ELLEN HOLMES </a:t>
            </a:r>
            <a:r>
              <a:rPr lang="en-US" sz="2000" u="sng">
                <a:solidFill>
                  <a:srgbClr val="FF0000"/>
                </a:solidFill>
                <a:latin typeface="Segoe UI"/>
                <a:ea typeface="Segoe UI Black"/>
                <a:cs typeface="Segoe UI"/>
              </a:rPr>
              <a:t>eholmes@nea.org</a:t>
            </a:r>
          </a:p>
          <a:p>
            <a:pPr>
              <a:lnSpc>
                <a:spcPts val="3000"/>
              </a:lnSpc>
            </a:pPr>
            <a:r>
              <a:rPr lang="en-US" sz="2000" b="1">
                <a:solidFill>
                  <a:srgbClr val="182EA1"/>
                </a:solidFill>
                <a:latin typeface="Segoe UI"/>
                <a:ea typeface="Segoe UI Black"/>
                <a:cs typeface="Segoe UI"/>
              </a:rPr>
              <a:t>KATIE BISHOP </a:t>
            </a:r>
            <a:r>
              <a:rPr lang="en-US" sz="2000" u="sng">
                <a:solidFill>
                  <a:srgbClr val="FF0000"/>
                </a:solidFill>
                <a:latin typeface="Segoe UI"/>
                <a:ea typeface="Segoe UI Black"/>
                <a:cs typeface="Segoe UI"/>
              </a:rPr>
              <a:t>kbishop@washingtonea.org</a:t>
            </a:r>
          </a:p>
          <a:p>
            <a:pPr>
              <a:lnSpc>
                <a:spcPts val="3000"/>
              </a:lnSpc>
            </a:pPr>
            <a:r>
              <a:rPr lang="en-US" sz="2000" b="1">
                <a:solidFill>
                  <a:srgbClr val="182EA1"/>
                </a:solidFill>
                <a:latin typeface="Segoe UI"/>
                <a:ea typeface="Segoe UI Black"/>
                <a:cs typeface="Segoe UI"/>
              </a:rPr>
              <a:t>MELISSA DAN </a:t>
            </a:r>
            <a:r>
              <a:rPr lang="en-US" sz="2000" u="sng">
                <a:solidFill>
                  <a:srgbClr val="FF0000"/>
                </a:solidFill>
                <a:latin typeface="Segoe UI"/>
                <a:ea typeface="Segoe UI Black"/>
                <a:cs typeface="Segoe UI"/>
              </a:rPr>
              <a:t>melissa.dan@floridaea.org</a:t>
            </a:r>
          </a:p>
          <a:p>
            <a:pPr>
              <a:lnSpc>
                <a:spcPts val="3000"/>
              </a:lnSpc>
            </a:pPr>
            <a:r>
              <a:rPr lang="en-US" sz="2000" b="1">
                <a:solidFill>
                  <a:srgbClr val="182EA1"/>
                </a:solidFill>
                <a:latin typeface="Segoe UI"/>
                <a:ea typeface="Segoe UI Black"/>
                <a:cs typeface="Segoe UI"/>
              </a:rPr>
              <a:t>BEKAH SAXON </a:t>
            </a:r>
            <a:r>
              <a:rPr lang="en-US" sz="2000" u="sng">
                <a:solidFill>
                  <a:srgbClr val="FF0000"/>
                </a:solidFill>
                <a:latin typeface="Segoe UI"/>
                <a:ea typeface="Segoe UI Black"/>
                <a:cs typeface="Segoe UI"/>
              </a:rPr>
              <a:t>bsaxon@veanea.org</a:t>
            </a:r>
          </a:p>
          <a:p>
            <a:pPr>
              <a:lnSpc>
                <a:spcPts val="3000"/>
              </a:lnSpc>
            </a:pPr>
            <a:r>
              <a:rPr lang="en-US" sz="2000" b="1">
                <a:solidFill>
                  <a:srgbClr val="182EA1"/>
                </a:solidFill>
                <a:latin typeface="Segoe UI"/>
                <a:ea typeface="Segoe UI Black"/>
                <a:cs typeface="Segoe UI"/>
              </a:rPr>
              <a:t>ALLIE GORDON </a:t>
            </a:r>
            <a:r>
              <a:rPr lang="en-US" sz="2000" u="sng">
                <a:solidFill>
                  <a:srgbClr val="FF0000"/>
                </a:solidFill>
                <a:latin typeface="Segoe UI"/>
                <a:ea typeface="Segoe UI Black"/>
                <a:cs typeface="Segoe UI"/>
              </a:rPr>
              <a:t>agordon@nea.org</a:t>
            </a:r>
          </a:p>
          <a:p>
            <a:pPr>
              <a:lnSpc>
                <a:spcPts val="3000"/>
              </a:lnSpc>
            </a:pPr>
            <a:r>
              <a:rPr lang="en-US" sz="2000" b="1">
                <a:solidFill>
                  <a:srgbClr val="182EA1"/>
                </a:solidFill>
                <a:latin typeface="Segoe UI"/>
                <a:ea typeface="Segoe UI Black"/>
                <a:cs typeface="Segoe UI"/>
              </a:rPr>
              <a:t>AMBER HOLLAND </a:t>
            </a:r>
            <a:r>
              <a:rPr lang="en-US" sz="2000" u="sng">
                <a:solidFill>
                  <a:srgbClr val="FF0000"/>
                </a:solidFill>
                <a:latin typeface="Segoe UI"/>
                <a:ea typeface="Segoe UI Black"/>
                <a:cs typeface="Segoe UI"/>
              </a:rPr>
              <a:t>aholland@nea.org</a:t>
            </a:r>
          </a:p>
          <a:p>
            <a:pPr>
              <a:lnSpc>
                <a:spcPts val="3000"/>
              </a:lnSpc>
            </a:pPr>
            <a:r>
              <a:rPr lang="en-US" sz="2000" b="1">
                <a:solidFill>
                  <a:srgbClr val="182EA1"/>
                </a:solidFill>
                <a:latin typeface="Segoe UI"/>
                <a:ea typeface="Segoe UI Black"/>
                <a:cs typeface="Segoe UI"/>
              </a:rPr>
              <a:t>MEIGHAN DAVIS </a:t>
            </a:r>
            <a:r>
              <a:rPr lang="en-US" sz="2000">
                <a:solidFill>
                  <a:srgbClr val="FF0000"/>
                </a:solidFill>
                <a:latin typeface="Segoe UI"/>
                <a:ea typeface="Segoe UI Black"/>
                <a:cs typeface="Segoe UI"/>
                <a:hlinkClick r:id="rId4">
                  <a:extLst>
                    <a:ext uri="{A12FA001-AC4F-418D-AE19-62706E023703}">
                      <ahyp:hlinkClr xmlns:ahyp="http://schemas.microsoft.com/office/drawing/2018/hyperlinkcolor" val="tx"/>
                    </a:ext>
                  </a:extLst>
                </a:hlinkClick>
              </a:rPr>
              <a:t>mdavis@nea.org</a:t>
            </a:r>
            <a:endParaRPr lang="en-US" sz="2000">
              <a:solidFill>
                <a:srgbClr val="FF0000"/>
              </a:solidFill>
              <a:latin typeface="Segoe UI" panose="020B0502040204020203" pitchFamily="34" charset="0"/>
              <a:ea typeface="Segoe UI Black" panose="020B0A02040204020203" pitchFamily="34" charset="0"/>
              <a:cs typeface="Segoe UI" panose="020B0502040204020203" pitchFamily="34" charset="0"/>
            </a:endParaRPr>
          </a:p>
          <a:p>
            <a:pPr>
              <a:lnSpc>
                <a:spcPts val="3000"/>
              </a:lnSpc>
            </a:pPr>
            <a:r>
              <a:rPr lang="en-US" sz="2000" b="1">
                <a:solidFill>
                  <a:srgbClr val="182EA1"/>
                </a:solidFill>
                <a:latin typeface="Segoe UI"/>
                <a:ea typeface="Segoe UI Black"/>
                <a:cs typeface="Segoe UI"/>
              </a:rPr>
              <a:t>JOIA CLEVINGER </a:t>
            </a:r>
            <a:r>
              <a:rPr lang="en-US" sz="2000" u="sng">
                <a:solidFill>
                  <a:srgbClr val="FF0000"/>
                </a:solidFill>
                <a:latin typeface="Segoe UI"/>
                <a:ea typeface="Segoe UI Black"/>
                <a:cs typeface="Segoe UI"/>
                <a:hlinkClick r:id="rId4">
                  <a:extLst>
                    <a:ext uri="{A12FA001-AC4F-418D-AE19-62706E023703}">
                      <ahyp:hlinkClr xmlns:ahyp="http://schemas.microsoft.com/office/drawing/2018/hyperlinkcolor" val="tx"/>
                    </a:ext>
                  </a:extLst>
                </a:hlinkClick>
              </a:rPr>
              <a:t>joclevinger@mseanea.org</a:t>
            </a:r>
            <a:endParaRPr lang="en-US" sz="2000" u="sng">
              <a:solidFill>
                <a:srgbClr val="FF0000"/>
              </a:solidFill>
              <a:latin typeface="Segoe UI"/>
              <a:ea typeface="Segoe UI Black"/>
              <a:cs typeface="Segoe UI"/>
            </a:endParaRPr>
          </a:p>
          <a:p>
            <a:pPr>
              <a:lnSpc>
                <a:spcPts val="3000"/>
              </a:lnSpc>
            </a:pPr>
            <a:r>
              <a:rPr lang="en-US" sz="2000" b="1">
                <a:solidFill>
                  <a:srgbClr val="182EA1"/>
                </a:solidFill>
                <a:latin typeface="Segoe UI"/>
                <a:ea typeface="Segoe UI Black"/>
                <a:cs typeface="Segoe UI"/>
              </a:rPr>
              <a:t>MATT MOSER </a:t>
            </a:r>
            <a:r>
              <a:rPr lang="en-US" sz="2000" u="sng">
                <a:solidFill>
                  <a:srgbClr val="FF0000"/>
                </a:solidFill>
                <a:latin typeface="Segoe UI"/>
                <a:ea typeface="Segoe UI Black"/>
                <a:cs typeface="Segoe UI"/>
              </a:rPr>
              <a:t>matthew.moser@neaalaska.org</a:t>
            </a:r>
            <a:endParaRPr lang="en-US" sz="2000" u="sng">
              <a:ea typeface="Calibri"/>
              <a:cs typeface="Calibri"/>
            </a:endParaRPr>
          </a:p>
        </p:txBody>
      </p:sp>
    </p:spTree>
    <p:extLst>
      <p:ext uri="{BB962C8B-B14F-4D97-AF65-F5344CB8AC3E}">
        <p14:creationId xmlns:p14="http://schemas.microsoft.com/office/powerpoint/2010/main" val="31402667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5ed5bd0d-9aa5-480d-8c58-25f9f57090c9" xsi:nil="true"/>
    <lcf76f155ced4ddcb4097134ff3c332f xmlns="05627597-0322-42fc-bc19-1d0dde15c694">
      <Terms xmlns="http://schemas.microsoft.com/office/infopath/2007/PartnerControls"/>
    </lcf76f155ced4ddcb4097134ff3c332f>
    <Section xmlns="05627597-0322-42fc-bc19-1d0dde15c694" xsi:nil="true"/>
  </documentManagement>
</p:properties>
</file>

<file path=customXml/itemProps1.xml><?xml version="1.0" encoding="utf-8"?>
<ds:datastoreItem xmlns:ds="http://schemas.openxmlformats.org/officeDocument/2006/customXml" ds:itemID="{37308243-5469-474E-9576-AC591E524E78}">
  <ds:schemaRefs>
    <ds:schemaRef ds:uri="http://schemas.microsoft.com/sharepoint/v3/contenttype/forms"/>
  </ds:schemaRefs>
</ds:datastoreItem>
</file>

<file path=customXml/itemProps2.xml><?xml version="1.0" encoding="utf-8"?>
<ds:datastoreItem xmlns:ds="http://schemas.openxmlformats.org/officeDocument/2006/customXml" ds:itemID="{E61589EC-E51E-4B4D-B23B-7355DD54B5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C79E791-0D19-4784-91ED-70B310367391}">
  <ds:schemaRefs>
    <ds:schemaRef ds:uri="4588e27f-7767-41aa-835f-144bfd03e224"/>
    <ds:schemaRef ds:uri="4b85b1d9-2db5-4a52-a512-130b58a47faa"/>
    <ds:schemaRef ds:uri="http://schemas.microsoft.com/office/2006/metadata/properties"/>
    <ds:schemaRef ds:uri="http://schemas.microsoft.com/office/infopath/2007/PartnerControls"/>
    <ds:schemaRef ds:uri="http://www.w3.org/2000/xmlns/"/>
    <ds:schemaRef ds:uri="http://www.w3.org/2001/XMLSchema-instance"/>
    <ds:schemaRef ds:uri="5ed5bd0d-9aa5-480d-8c58-25f9f57090c9"/>
    <ds:schemaRef ds:uri="05627597-0322-42fc-bc19-1d0dde15c694"/>
  </ds:schemaRefs>
</ds:datastoreItem>
</file>

<file path=docProps/app.xml><?xml version="1.0" encoding="utf-8"?>
<Properties xmlns="http://schemas.openxmlformats.org/officeDocument/2006/extended-properties" xmlns:vt="http://schemas.openxmlformats.org/officeDocument/2006/docPropsVTypes">
  <TotalTime>0</TotalTime>
  <Words>608</Words>
  <Application>Microsoft Office PowerPoint</Application>
  <PresentationFormat>Widescreen</PresentationFormat>
  <Paragraphs>186</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Davis, Meighan [HQ-CE]</dc:creator>
  <cp:lastModifiedBy>Holmes, Ellen [NEA]</cp:lastModifiedBy>
  <cp:revision>5</cp:revision>
  <dcterms:created xsi:type="dcterms:W3CDTF">2022-12-06T21:29:38Z</dcterms:created>
  <dcterms:modified xsi:type="dcterms:W3CDTF">2024-02-13T19:05:32Z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