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handoutMasterIdLst>
    <p:handoutMasterId r:id="rId81"/>
  </p:handoutMasterIdLst>
  <p:sldIdLst>
    <p:sldId id="256" r:id="rId2"/>
    <p:sldId id="268" r:id="rId3"/>
    <p:sldId id="303" r:id="rId4"/>
    <p:sldId id="302" r:id="rId5"/>
    <p:sldId id="272" r:id="rId6"/>
    <p:sldId id="273" r:id="rId7"/>
    <p:sldId id="274" r:id="rId8"/>
    <p:sldId id="276" r:id="rId9"/>
    <p:sldId id="285" r:id="rId10"/>
    <p:sldId id="778" r:id="rId11"/>
    <p:sldId id="779" r:id="rId12"/>
    <p:sldId id="780" r:id="rId13"/>
    <p:sldId id="782" r:id="rId14"/>
    <p:sldId id="783" r:id="rId15"/>
    <p:sldId id="784" r:id="rId16"/>
    <p:sldId id="785" r:id="rId17"/>
    <p:sldId id="786" r:id="rId18"/>
    <p:sldId id="787" r:id="rId19"/>
    <p:sldId id="788" r:id="rId20"/>
    <p:sldId id="831" r:id="rId21"/>
    <p:sldId id="789" r:id="rId22"/>
    <p:sldId id="790" r:id="rId23"/>
    <p:sldId id="794" r:id="rId24"/>
    <p:sldId id="792" r:id="rId25"/>
    <p:sldId id="797" r:id="rId26"/>
    <p:sldId id="798" r:id="rId27"/>
    <p:sldId id="800" r:id="rId28"/>
    <p:sldId id="802" r:id="rId29"/>
    <p:sldId id="803" r:id="rId30"/>
    <p:sldId id="801" r:id="rId31"/>
    <p:sldId id="804" r:id="rId32"/>
    <p:sldId id="799" r:id="rId33"/>
    <p:sldId id="793" r:id="rId34"/>
    <p:sldId id="525" r:id="rId35"/>
    <p:sldId id="767" r:id="rId36"/>
    <p:sldId id="530" r:id="rId37"/>
    <p:sldId id="284" r:id="rId38"/>
    <p:sldId id="533" r:id="rId39"/>
    <p:sldId id="532" r:id="rId40"/>
    <p:sldId id="531" r:id="rId41"/>
    <p:sldId id="292" r:id="rId42"/>
    <p:sldId id="809" r:id="rId43"/>
    <p:sldId id="810" r:id="rId44"/>
    <p:sldId id="811" r:id="rId45"/>
    <p:sldId id="535" r:id="rId46"/>
    <p:sldId id="812" r:id="rId47"/>
    <p:sldId id="824" r:id="rId48"/>
    <p:sldId id="560" r:id="rId49"/>
    <p:sldId id="575" r:id="rId50"/>
    <p:sldId id="561" r:id="rId51"/>
    <p:sldId id="832" r:id="rId52"/>
    <p:sldId id="833" r:id="rId53"/>
    <p:sldId id="562" r:id="rId54"/>
    <p:sldId id="834" r:id="rId55"/>
    <p:sldId id="563" r:id="rId56"/>
    <p:sldId id="564" r:id="rId57"/>
    <p:sldId id="565" r:id="rId58"/>
    <p:sldId id="566" r:id="rId59"/>
    <p:sldId id="567" r:id="rId60"/>
    <p:sldId id="568" r:id="rId61"/>
    <p:sldId id="569" r:id="rId62"/>
    <p:sldId id="570" r:id="rId63"/>
    <p:sldId id="573" r:id="rId64"/>
    <p:sldId id="574" r:id="rId65"/>
    <p:sldId id="825" r:id="rId66"/>
    <p:sldId id="588" r:id="rId67"/>
    <p:sldId id="571" r:id="rId68"/>
    <p:sldId id="590" r:id="rId69"/>
    <p:sldId id="423" r:id="rId70"/>
    <p:sldId id="823" r:id="rId71"/>
    <p:sldId id="826" r:id="rId72"/>
    <p:sldId id="827" r:id="rId73"/>
    <p:sldId id="829" r:id="rId74"/>
    <p:sldId id="830" r:id="rId75"/>
    <p:sldId id="816" r:id="rId76"/>
    <p:sldId id="817" r:id="rId77"/>
    <p:sldId id="818" r:id="rId78"/>
    <p:sldId id="819" r:id="rId79"/>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B85243-CB0F-486C-B27D-EEB63325D534}" v="1" dt="2023-04-05T13:24:27.08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136"/>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89" Type="http://schemas.openxmlformats.org/officeDocument/2006/relationships/customXml" Target="../customXml/item2.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ustomXml" Target="../customXml/item3.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88"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Medina, Karla [NEA]" userId="9763a922-e48d-46f4-84af-71a162a1da64" providerId="ADAL" clId="{B6B85243-CB0F-486C-B27D-EEB63325D534}"/>
    <pc:docChg chg="modSld modNotesMaster modHandout">
      <pc:chgData name="Medina, Karla [NEA]" userId="9763a922-e48d-46f4-84af-71a162a1da64" providerId="ADAL" clId="{B6B85243-CB0F-486C-B27D-EEB63325D534}" dt="2023-04-05T13:24:27.077" v="0"/>
      <pc:docMkLst>
        <pc:docMk/>
      </pc:docMkLst>
      <pc:sldChg chg="modNotes">
        <pc:chgData name="Medina, Karla [NEA]" userId="9763a922-e48d-46f4-84af-71a162a1da64" providerId="ADAL" clId="{B6B85243-CB0F-486C-B27D-EEB63325D534}" dt="2023-04-05T13:24:27.077" v="0"/>
        <pc:sldMkLst>
          <pc:docMk/>
          <pc:sldMk cId="3526927104" sldId="302"/>
        </pc:sldMkLst>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3A6862-D104-4AC3-879B-EE3F03DC0F2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DA6B7D-BE33-4596-9728-5358926E410B}">
      <dgm:prSet custT="1"/>
      <dgm:spPr/>
      <dgm:t>
        <a:bodyPr/>
        <a:lstStyle/>
        <a:p>
          <a:r>
            <a:rPr lang="en-US" sz="2800"/>
            <a:t>Your moment to transform how your members think about your union. </a:t>
          </a:r>
        </a:p>
      </dgm:t>
    </dgm:pt>
    <dgm:pt modelId="{3634AD83-E5E9-4CB7-998C-26A7BA018682}" type="parTrans" cxnId="{8B6A419C-0437-4CAB-8402-DF00E6A53E9B}">
      <dgm:prSet/>
      <dgm:spPr/>
      <dgm:t>
        <a:bodyPr/>
        <a:lstStyle/>
        <a:p>
          <a:endParaRPr lang="en-US"/>
        </a:p>
      </dgm:t>
    </dgm:pt>
    <dgm:pt modelId="{22E4ED89-4ADB-415F-BF40-BB9163DB506A}" type="sibTrans" cxnId="{8B6A419C-0437-4CAB-8402-DF00E6A53E9B}">
      <dgm:prSet/>
      <dgm:spPr/>
      <dgm:t>
        <a:bodyPr/>
        <a:lstStyle/>
        <a:p>
          <a:endParaRPr lang="en-US"/>
        </a:p>
      </dgm:t>
    </dgm:pt>
    <dgm:pt modelId="{CC8ECCCB-461C-4505-8E6E-A26D630DE57D}">
      <dgm:prSet custT="1"/>
      <dgm:spPr/>
      <dgm:t>
        <a:bodyPr/>
        <a:lstStyle/>
        <a:p>
          <a:r>
            <a:rPr lang="en-US" sz="2800"/>
            <a:t>Members see themselves in the union, fighting for the issues they feel most passionate about.</a:t>
          </a:r>
        </a:p>
      </dgm:t>
    </dgm:pt>
    <dgm:pt modelId="{748EE394-95B4-4BCA-BCD6-F38EFBFD12DD}" type="parTrans" cxnId="{1F214546-51DA-42BE-BD4A-48B728F16FAA}">
      <dgm:prSet/>
      <dgm:spPr/>
      <dgm:t>
        <a:bodyPr/>
        <a:lstStyle/>
        <a:p>
          <a:endParaRPr lang="en-US"/>
        </a:p>
      </dgm:t>
    </dgm:pt>
    <dgm:pt modelId="{BCF1B354-BA35-48B5-AB36-3C65F9497E76}" type="sibTrans" cxnId="{1F214546-51DA-42BE-BD4A-48B728F16FAA}">
      <dgm:prSet/>
      <dgm:spPr/>
      <dgm:t>
        <a:bodyPr/>
        <a:lstStyle/>
        <a:p>
          <a:endParaRPr lang="en-US"/>
        </a:p>
      </dgm:t>
    </dgm:pt>
    <dgm:pt modelId="{321A0B25-B834-4A8E-846F-B0A91A85EE63}" type="pres">
      <dgm:prSet presAssocID="{A63A6862-D104-4AC3-879B-EE3F03DC0F2A}" presName="root" presStyleCnt="0">
        <dgm:presLayoutVars>
          <dgm:dir/>
          <dgm:resizeHandles val="exact"/>
        </dgm:presLayoutVars>
      </dgm:prSet>
      <dgm:spPr/>
    </dgm:pt>
    <dgm:pt modelId="{E1FA3C9E-7956-4CFF-90FA-296F5BFAC7E7}" type="pres">
      <dgm:prSet presAssocID="{C3DA6B7D-BE33-4596-9728-5358926E410B}" presName="compNode" presStyleCnt="0"/>
      <dgm:spPr/>
    </dgm:pt>
    <dgm:pt modelId="{937A8EDD-627D-4389-BDC0-2DAE7F582B4B}" type="pres">
      <dgm:prSet presAssocID="{C3DA6B7D-BE33-4596-9728-5358926E410B}" presName="iconRect" presStyleLbl="node1" presStyleIdx="0" presStyleCnt="2" custScaleX="167991" custScaleY="144033" custLinFactNeighborX="-1019" custLinFactNeighborY="6634"/>
      <dgm:spPr>
        <a:blipFill rotWithShape="1">
          <a:blip xmlns:r="http://schemas.openxmlformats.org/officeDocument/2006/relationships" r:embed="rId1"/>
          <a:stretch>
            <a:fillRect/>
          </a:stretch>
        </a:blipFill>
        <a:ln>
          <a:noFill/>
        </a:ln>
      </dgm:spPr>
    </dgm:pt>
    <dgm:pt modelId="{9E986DC9-D3CD-4772-B6A3-C6627710CDDD}" type="pres">
      <dgm:prSet presAssocID="{C3DA6B7D-BE33-4596-9728-5358926E410B}" presName="spaceRect" presStyleCnt="0"/>
      <dgm:spPr/>
    </dgm:pt>
    <dgm:pt modelId="{CF71DADE-0EB0-4E31-9632-FCCDD0289910}" type="pres">
      <dgm:prSet presAssocID="{C3DA6B7D-BE33-4596-9728-5358926E410B}" presName="textRect" presStyleLbl="revTx" presStyleIdx="0" presStyleCnt="2" custScaleX="111940" custScaleY="117531">
        <dgm:presLayoutVars>
          <dgm:chMax val="1"/>
          <dgm:chPref val="1"/>
        </dgm:presLayoutVars>
      </dgm:prSet>
      <dgm:spPr/>
    </dgm:pt>
    <dgm:pt modelId="{B24F74FE-1CD2-4EAF-9C2F-16324A4493F4}" type="pres">
      <dgm:prSet presAssocID="{22E4ED89-4ADB-415F-BF40-BB9163DB506A}" presName="sibTrans" presStyleCnt="0"/>
      <dgm:spPr/>
    </dgm:pt>
    <dgm:pt modelId="{A571A40C-99AB-4707-9F35-F0A4509F8F91}" type="pres">
      <dgm:prSet presAssocID="{CC8ECCCB-461C-4505-8E6E-A26D630DE57D}" presName="compNode" presStyleCnt="0"/>
      <dgm:spPr/>
    </dgm:pt>
    <dgm:pt modelId="{78BADEEE-165E-48CD-A2C8-5DF5D878876D}" type="pres">
      <dgm:prSet presAssocID="{CC8ECCCB-461C-4505-8E6E-A26D630DE57D}" presName="iconRect" presStyleLbl="node1" presStyleIdx="1" presStyleCnt="2" custScaleX="164988" custScaleY="151814"/>
      <dgm:spPr>
        <a:blipFill rotWithShape="1">
          <a:blip xmlns:r="http://schemas.openxmlformats.org/officeDocument/2006/relationships" r:embed="rId2"/>
          <a:stretch>
            <a:fillRect/>
          </a:stretch>
        </a:blipFill>
        <a:ln>
          <a:noFill/>
        </a:ln>
      </dgm:spPr>
    </dgm:pt>
    <dgm:pt modelId="{165DC326-87C2-4525-80F0-06E5583DE296}" type="pres">
      <dgm:prSet presAssocID="{CC8ECCCB-461C-4505-8E6E-A26D630DE57D}" presName="spaceRect" presStyleCnt="0"/>
      <dgm:spPr/>
    </dgm:pt>
    <dgm:pt modelId="{E0447D79-5266-4238-A3CF-6A892F67A838}" type="pres">
      <dgm:prSet presAssocID="{CC8ECCCB-461C-4505-8E6E-A26D630DE57D}" presName="textRect" presStyleLbl="revTx" presStyleIdx="1" presStyleCnt="2" custScaleX="111534" custScaleY="133748" custLinFactNeighborX="-1011" custLinFactNeighborY="9219">
        <dgm:presLayoutVars>
          <dgm:chMax val="1"/>
          <dgm:chPref val="1"/>
        </dgm:presLayoutVars>
      </dgm:prSet>
      <dgm:spPr/>
    </dgm:pt>
  </dgm:ptLst>
  <dgm:cxnLst>
    <dgm:cxn modelId="{1F214546-51DA-42BE-BD4A-48B728F16FAA}" srcId="{A63A6862-D104-4AC3-879B-EE3F03DC0F2A}" destId="{CC8ECCCB-461C-4505-8E6E-A26D630DE57D}" srcOrd="1" destOrd="0" parTransId="{748EE394-95B4-4BCA-BCD6-F38EFBFD12DD}" sibTransId="{BCF1B354-BA35-48B5-AB36-3C65F9497E76}"/>
    <dgm:cxn modelId="{5F80BA89-149B-42F8-9B5F-3D9982CD28CD}" type="presOf" srcId="{C3DA6B7D-BE33-4596-9728-5358926E410B}" destId="{CF71DADE-0EB0-4E31-9632-FCCDD0289910}" srcOrd="0" destOrd="0" presId="urn:microsoft.com/office/officeart/2018/2/layout/IconLabelList"/>
    <dgm:cxn modelId="{BBBC8494-DAF4-472F-86FB-70AE78F174A0}" type="presOf" srcId="{CC8ECCCB-461C-4505-8E6E-A26D630DE57D}" destId="{E0447D79-5266-4238-A3CF-6A892F67A838}" srcOrd="0" destOrd="0" presId="urn:microsoft.com/office/officeart/2018/2/layout/IconLabelList"/>
    <dgm:cxn modelId="{8B6A419C-0437-4CAB-8402-DF00E6A53E9B}" srcId="{A63A6862-D104-4AC3-879B-EE3F03DC0F2A}" destId="{C3DA6B7D-BE33-4596-9728-5358926E410B}" srcOrd="0" destOrd="0" parTransId="{3634AD83-E5E9-4CB7-998C-26A7BA018682}" sibTransId="{22E4ED89-4ADB-415F-BF40-BB9163DB506A}"/>
    <dgm:cxn modelId="{D27AD09D-A61E-4ADF-B809-C923AD4744EB}" type="presOf" srcId="{A63A6862-D104-4AC3-879B-EE3F03DC0F2A}" destId="{321A0B25-B834-4A8E-846F-B0A91A85EE63}" srcOrd="0" destOrd="0" presId="urn:microsoft.com/office/officeart/2018/2/layout/IconLabelList"/>
    <dgm:cxn modelId="{933AAB3D-4DE2-40AC-87B5-5A789EAD487F}" type="presParOf" srcId="{321A0B25-B834-4A8E-846F-B0A91A85EE63}" destId="{E1FA3C9E-7956-4CFF-90FA-296F5BFAC7E7}" srcOrd="0" destOrd="0" presId="urn:microsoft.com/office/officeart/2018/2/layout/IconLabelList"/>
    <dgm:cxn modelId="{C0016727-44DA-4F06-AC57-B502A163AD13}" type="presParOf" srcId="{E1FA3C9E-7956-4CFF-90FA-296F5BFAC7E7}" destId="{937A8EDD-627D-4389-BDC0-2DAE7F582B4B}" srcOrd="0" destOrd="0" presId="urn:microsoft.com/office/officeart/2018/2/layout/IconLabelList"/>
    <dgm:cxn modelId="{453D66F6-E097-4899-A023-0C9CDA9A190D}" type="presParOf" srcId="{E1FA3C9E-7956-4CFF-90FA-296F5BFAC7E7}" destId="{9E986DC9-D3CD-4772-B6A3-C6627710CDDD}" srcOrd="1" destOrd="0" presId="urn:microsoft.com/office/officeart/2018/2/layout/IconLabelList"/>
    <dgm:cxn modelId="{405D813A-3AF1-4D0B-95ED-DF805A976477}" type="presParOf" srcId="{E1FA3C9E-7956-4CFF-90FA-296F5BFAC7E7}" destId="{CF71DADE-0EB0-4E31-9632-FCCDD0289910}" srcOrd="2" destOrd="0" presId="urn:microsoft.com/office/officeart/2018/2/layout/IconLabelList"/>
    <dgm:cxn modelId="{22EFD2E0-2B3A-40BC-95BF-11631D3C960B}" type="presParOf" srcId="{321A0B25-B834-4A8E-846F-B0A91A85EE63}" destId="{B24F74FE-1CD2-4EAF-9C2F-16324A4493F4}" srcOrd="1" destOrd="0" presId="urn:microsoft.com/office/officeart/2018/2/layout/IconLabelList"/>
    <dgm:cxn modelId="{4E6FD457-7B8A-441D-91C0-F428E50F9B07}" type="presParOf" srcId="{321A0B25-B834-4A8E-846F-B0A91A85EE63}" destId="{A571A40C-99AB-4707-9F35-F0A4509F8F91}" srcOrd="2" destOrd="0" presId="urn:microsoft.com/office/officeart/2018/2/layout/IconLabelList"/>
    <dgm:cxn modelId="{46BA313A-95ED-4140-B38A-2FA7C51C814C}" type="presParOf" srcId="{A571A40C-99AB-4707-9F35-F0A4509F8F91}" destId="{78BADEEE-165E-48CD-A2C8-5DF5D878876D}" srcOrd="0" destOrd="0" presId="urn:microsoft.com/office/officeart/2018/2/layout/IconLabelList"/>
    <dgm:cxn modelId="{81391AE8-8388-4309-9690-94B0935AE7DA}" type="presParOf" srcId="{A571A40C-99AB-4707-9F35-F0A4509F8F91}" destId="{165DC326-87C2-4525-80F0-06E5583DE296}" srcOrd="1" destOrd="0" presId="urn:microsoft.com/office/officeart/2018/2/layout/IconLabelList"/>
    <dgm:cxn modelId="{4B3D830E-C5CA-4A5D-A155-773ED8E6EBF6}" type="presParOf" srcId="{A571A40C-99AB-4707-9F35-F0A4509F8F91}" destId="{E0447D79-5266-4238-A3CF-6A892F67A83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A8EDD-627D-4389-BDC0-2DAE7F582B4B}">
      <dsp:nvSpPr>
        <dsp:cNvPr id="0" name=""/>
        <dsp:cNvSpPr/>
      </dsp:nvSpPr>
      <dsp:spPr>
        <a:xfrm>
          <a:off x="1654596" y="339921"/>
          <a:ext cx="3265745" cy="2800001"/>
        </a:xfrm>
        <a:prstGeom prst="rect">
          <a:avLst/>
        </a:prstGeom>
        <a:blipFill rotWithShape="1">
          <a:blip xmlns:r="http://schemas.openxmlformats.org/officeDocument/2006/relationships" r:embed="rId1"/>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71DADE-0EB0-4E31-9632-FCCDD0289910}">
      <dsp:nvSpPr>
        <dsp:cNvPr id="0" name=""/>
        <dsp:cNvSpPr/>
      </dsp:nvSpPr>
      <dsp:spPr>
        <a:xfrm>
          <a:off x="889374" y="3075581"/>
          <a:ext cx="4835808" cy="1978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a:t>Your moment to transform how your members think about your union. </a:t>
          </a:r>
        </a:p>
      </dsp:txBody>
      <dsp:txXfrm>
        <a:off x="889374" y="3075581"/>
        <a:ext cx="4835808" cy="1978377"/>
      </dsp:txXfrm>
    </dsp:sp>
    <dsp:sp modelId="{78BADEEE-165E-48CD-A2C8-5DF5D878876D}">
      <dsp:nvSpPr>
        <dsp:cNvPr id="0" name=""/>
        <dsp:cNvSpPr/>
      </dsp:nvSpPr>
      <dsp:spPr>
        <a:xfrm>
          <a:off x="7286633" y="104896"/>
          <a:ext cx="3207366" cy="2951264"/>
        </a:xfrm>
        <a:prstGeom prst="rect">
          <a:avLst/>
        </a:prstGeom>
        <a:blipFill rotWithShape="1">
          <a:blip xmlns:r="http://schemas.openxmlformats.org/officeDocument/2006/relationships" r:embed="rId2"/>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447D79-5266-4238-A3CF-6A892F67A838}">
      <dsp:nvSpPr>
        <dsp:cNvPr id="0" name=""/>
        <dsp:cNvSpPr/>
      </dsp:nvSpPr>
      <dsp:spPr>
        <a:xfrm>
          <a:off x="6437506" y="3013559"/>
          <a:ext cx="4818268" cy="2251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a:t>Members see themselves in the union, fighting for the issues they feel most passionate about.</a:t>
          </a:r>
        </a:p>
      </dsp:txBody>
      <dsp:txXfrm>
        <a:off x="6437506" y="3013559"/>
        <a:ext cx="4818268" cy="225135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DB7646E-8811-423A-9C42-2CBFADA00A96}" type="datetimeFigureOut">
              <a:rPr lang="en-US" smtClean="0"/>
              <a:t>4/5/2023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1"/>
                </a:solidFill>
              </a:defRPr>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1"/>
                </a:solidFill>
              </a:defRPr>
            </a:lvl1pPr>
          </a:lstStyle>
          <a:p>
            <a:fld id="{D677E230-58DD-43ED-96A1-552DDAB53532}" type="datetimeFigureOut">
              <a:rPr lang="en-US" smtClean="0"/>
              <a:pPr/>
              <a:t>4/5/2023</a:t>
            </a:fld>
            <a:endParaRPr lang="en-US"/>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1"/>
                </a:solidFill>
              </a:defRPr>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buClr>
                <a:srgbClr val="000000"/>
              </a:buClr>
              <a:buSzPts val="1200"/>
            </a:pPr>
            <a:fld id="{00000000-1234-1234-1234-123412341234}" type="slidenum">
              <a:rPr lang="en-US"/>
              <a:pPr>
                <a:buClr>
                  <a:srgbClr val="000000"/>
                </a:buClr>
                <a:buSzPts val="1200"/>
              </a:pPr>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solidFill>
                  <a:schemeClr val="tx1"/>
                </a:solidFill>
              </a:rPr>
              <a:t>Community Agreements for Our Time</a:t>
            </a:r>
          </a:p>
          <a:p>
            <a:r>
              <a:rPr lang="en-US" sz="1300">
                <a:solidFill>
                  <a:schemeClr val="tx1"/>
                </a:solidFill>
              </a:rPr>
              <a:t> </a:t>
            </a:r>
          </a:p>
          <a:p>
            <a:r>
              <a:rPr lang="en-US" sz="1300" b="1">
                <a:solidFill>
                  <a:schemeClr val="tx1"/>
                </a:solidFill>
              </a:rPr>
              <a:t>Awareness and Self-Knowledge </a:t>
            </a:r>
            <a:endParaRPr lang="en-US" sz="1300">
              <a:solidFill>
                <a:schemeClr val="tx1"/>
              </a:solidFill>
            </a:endParaRPr>
          </a:p>
          <a:p>
            <a:r>
              <a:rPr lang="en-US" sz="1300">
                <a:solidFill>
                  <a:schemeClr val="tx1"/>
                </a:solidFill>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300">
                <a:solidFill>
                  <a:schemeClr val="tx1"/>
                </a:solidFill>
              </a:rPr>
              <a:t> </a:t>
            </a:r>
          </a:p>
          <a:p>
            <a:r>
              <a:rPr lang="en-US" sz="1300" b="1">
                <a:solidFill>
                  <a:schemeClr val="tx1"/>
                </a:solidFill>
              </a:rPr>
              <a:t>Listening for Understanding</a:t>
            </a:r>
            <a:endParaRPr lang="en-US" sz="1300">
              <a:solidFill>
                <a:schemeClr val="tx1"/>
              </a:solidFill>
            </a:endParaRPr>
          </a:p>
          <a:p>
            <a:r>
              <a:rPr lang="en-US" sz="1300">
                <a:solidFill>
                  <a:schemeClr val="tx1"/>
                </a:solidFill>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300" b="1">
                <a:solidFill>
                  <a:schemeClr val="tx1"/>
                </a:solidFill>
              </a:rPr>
              <a:t> </a:t>
            </a:r>
            <a:endParaRPr lang="en-US" sz="1300">
              <a:solidFill>
                <a:schemeClr val="tx1"/>
              </a:solidFill>
            </a:endParaRPr>
          </a:p>
          <a:p>
            <a:r>
              <a:rPr lang="en-US" sz="1300" b="1">
                <a:solidFill>
                  <a:schemeClr val="tx1"/>
                </a:solidFill>
              </a:rPr>
              <a:t>Being Gracious</a:t>
            </a:r>
            <a:endParaRPr lang="en-US" sz="1300">
              <a:solidFill>
                <a:schemeClr val="tx1"/>
              </a:solidFill>
            </a:endParaRPr>
          </a:p>
          <a:p>
            <a:r>
              <a:rPr lang="en-US" sz="1300">
                <a:solidFill>
                  <a:schemeClr val="tx1"/>
                </a:solidFill>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 includes following the COVID protocols that are in place to protect the health of this learning community. </a:t>
            </a:r>
          </a:p>
          <a:p>
            <a:r>
              <a:rPr lang="en-US" sz="1300">
                <a:solidFill>
                  <a:schemeClr val="tx1"/>
                </a:solidFill>
              </a:rPr>
              <a:t> </a:t>
            </a:r>
          </a:p>
          <a:p>
            <a:r>
              <a:rPr lang="en-US" sz="1300" b="1">
                <a:solidFill>
                  <a:schemeClr val="tx1"/>
                </a:solidFill>
              </a:rPr>
              <a:t>Stay Engaged</a:t>
            </a:r>
            <a:endParaRPr lang="en-US" sz="1300">
              <a:solidFill>
                <a:schemeClr val="tx1"/>
              </a:solidFill>
            </a:endParaRPr>
          </a:p>
          <a:p>
            <a:r>
              <a:rPr lang="en-US" sz="1300">
                <a:solidFill>
                  <a:schemeClr val="tx1"/>
                </a:solidFill>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 a commitment to keeping your electronic communications to a minimum with folks not present in this learning community.  </a:t>
            </a:r>
          </a:p>
          <a:p>
            <a:r>
              <a:rPr lang="en-US" sz="1300">
                <a:solidFill>
                  <a:schemeClr val="tx1"/>
                </a:solidFill>
              </a:rPr>
              <a:t> </a:t>
            </a:r>
          </a:p>
          <a:p>
            <a:r>
              <a:rPr lang="en-US" sz="1300" b="1">
                <a:solidFill>
                  <a:schemeClr val="tx1"/>
                </a:solidFill>
              </a:rPr>
              <a:t>Be Open and Suspend Judgment</a:t>
            </a:r>
            <a:endParaRPr lang="en-US" sz="1300">
              <a:solidFill>
                <a:schemeClr val="tx1"/>
              </a:solidFill>
            </a:endParaRPr>
          </a:p>
          <a:p>
            <a:r>
              <a:rPr lang="en-US" sz="1300">
                <a:solidFill>
                  <a:schemeClr val="tx1"/>
                </a:solidFill>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300">
                <a:solidFill>
                  <a:schemeClr val="tx1"/>
                </a:solidFill>
              </a:rPr>
              <a:t> </a:t>
            </a:r>
          </a:p>
          <a:p>
            <a:r>
              <a:rPr lang="en-US" sz="1300" b="1">
                <a:solidFill>
                  <a:schemeClr val="tx1"/>
                </a:solidFill>
              </a:rPr>
              <a:t>Say “I”- tell your truth</a:t>
            </a:r>
            <a:endParaRPr lang="en-US" sz="1300">
              <a:solidFill>
                <a:schemeClr val="tx1"/>
              </a:solidFill>
            </a:endParaRPr>
          </a:p>
          <a:p>
            <a:r>
              <a:rPr lang="en-US" sz="1300">
                <a:solidFill>
                  <a:schemeClr val="tx1"/>
                </a:solidFill>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300">
                <a:solidFill>
                  <a:schemeClr val="tx1"/>
                </a:solidFill>
              </a:rPr>
              <a:t> </a:t>
            </a:r>
          </a:p>
          <a:p>
            <a:r>
              <a:rPr lang="en-US" sz="1300" b="1">
                <a:solidFill>
                  <a:schemeClr val="tx1"/>
                </a:solidFill>
              </a:rPr>
              <a:t>Seek Discomfort </a:t>
            </a:r>
            <a:endParaRPr lang="en-US" sz="1300">
              <a:solidFill>
                <a:schemeClr val="tx1"/>
              </a:solidFill>
            </a:endParaRPr>
          </a:p>
          <a:p>
            <a:r>
              <a:rPr lang="en-US" sz="1300">
                <a:solidFill>
                  <a:schemeClr val="tx1"/>
                </a:solidFill>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300">
                <a:solidFill>
                  <a:schemeClr val="tx1"/>
                </a:solidFill>
              </a:rPr>
              <a:t> </a:t>
            </a:r>
          </a:p>
          <a:p>
            <a:r>
              <a:rPr lang="en-US" sz="1300" b="1">
                <a:solidFill>
                  <a:schemeClr val="tx1"/>
                </a:solidFill>
              </a:rPr>
              <a:t>Reaching Empathy</a:t>
            </a:r>
            <a:endParaRPr lang="en-US" sz="1300">
              <a:solidFill>
                <a:schemeClr val="tx1"/>
              </a:solidFill>
            </a:endParaRPr>
          </a:p>
          <a:p>
            <a:r>
              <a:rPr lang="en-US" sz="1300">
                <a:solidFill>
                  <a:schemeClr val="tx1"/>
                </a:solidFill>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300">
                <a:solidFill>
                  <a:schemeClr val="tx1"/>
                </a:solidFill>
              </a:rPr>
              <a:t> </a:t>
            </a:r>
          </a:p>
          <a:p>
            <a:r>
              <a:rPr lang="en-US" sz="1300" b="1">
                <a:solidFill>
                  <a:schemeClr val="tx1"/>
                </a:solidFill>
              </a:rPr>
              <a:t>Resolution and Closure</a:t>
            </a:r>
            <a:endParaRPr lang="en-US" sz="1300">
              <a:solidFill>
                <a:schemeClr val="tx1"/>
              </a:solidFill>
            </a:endParaRPr>
          </a:p>
          <a:p>
            <a:r>
              <a:rPr lang="en-US" sz="1300">
                <a:solidFill>
                  <a:schemeClr val="tx1"/>
                </a:solidFill>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300">
                <a:solidFill>
                  <a:schemeClr val="tx1"/>
                </a:solidFill>
              </a:rPr>
              <a:t> </a:t>
            </a:r>
          </a:p>
          <a:p>
            <a:r>
              <a:rPr lang="en-US" sz="1300" b="1">
                <a:solidFill>
                  <a:schemeClr val="tx1"/>
                </a:solidFill>
              </a:rPr>
              <a:t>*Adapted from “Embracing equity and inclusion”, Annie E. Casey Foundation</a:t>
            </a:r>
            <a:endParaRPr lang="en-US" sz="1300">
              <a:solidFill>
                <a:schemeClr val="tx1"/>
              </a:solidFill>
            </a:endParaRPr>
          </a:p>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Urgent but not important</a:t>
            </a:r>
            <a:r>
              <a:rPr lang="en-US" baseline="0"/>
              <a:t> – what is the school  policy on what teacher’s can wear</a:t>
            </a:r>
          </a:p>
          <a:p>
            <a:r>
              <a:rPr lang="en-US" baseline="0"/>
              <a:t>Urgent and Important – The only active leader in a local has dropped membership</a:t>
            </a:r>
          </a:p>
          <a:p>
            <a:r>
              <a:rPr lang="en-US" baseline="0"/>
              <a:t>Not Urgent or Important – Member benefits flyers arrive in the office to be distributed</a:t>
            </a:r>
          </a:p>
          <a:p>
            <a:r>
              <a:rPr lang="en-US" baseline="0"/>
              <a:t>Not Urgent but Important – Local groups are organizing to start a community school</a:t>
            </a:r>
          </a:p>
        </p:txBody>
      </p:sp>
      <p:sp>
        <p:nvSpPr>
          <p:cNvPr id="4" name="Slide Number Placeholder 3"/>
          <p:cNvSpPr>
            <a:spLocks noGrp="1"/>
          </p:cNvSpPr>
          <p:nvPr>
            <p:ph type="sldNum" sz="quarter" idx="10"/>
          </p:nvPr>
        </p:nvSpPr>
        <p:spPr/>
        <p:txBody>
          <a:bodyPr/>
          <a:lstStyle/>
          <a:p>
            <a:fld id="{5445BC7F-458E-45F7-A6B4-7C108DDEA11B}" type="slidenum">
              <a:rPr lang="en-US" smtClean="0"/>
              <a:t>31</a:t>
            </a:fld>
            <a:endParaRPr lang="en-US"/>
          </a:p>
        </p:txBody>
      </p:sp>
    </p:spTree>
    <p:extLst>
      <p:ext uri="{BB962C8B-B14F-4D97-AF65-F5344CB8AC3E}">
        <p14:creationId xmlns:p14="http://schemas.microsoft.com/office/powerpoint/2010/main" val="1237689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48</a:t>
            </a:fld>
            <a:endParaRPr lang="en-US"/>
          </a:p>
        </p:txBody>
      </p:sp>
    </p:spTree>
    <p:extLst>
      <p:ext uri="{BB962C8B-B14F-4D97-AF65-F5344CB8AC3E}">
        <p14:creationId xmlns:p14="http://schemas.microsoft.com/office/powerpoint/2010/main" val="3477015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49</a:t>
            </a:fld>
            <a:endParaRPr lang="en-US"/>
          </a:p>
        </p:txBody>
      </p:sp>
    </p:spTree>
    <p:extLst>
      <p:ext uri="{BB962C8B-B14F-4D97-AF65-F5344CB8AC3E}">
        <p14:creationId xmlns:p14="http://schemas.microsoft.com/office/powerpoint/2010/main" val="4087993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50</a:t>
            </a:fld>
            <a:endParaRPr lang="en-US"/>
          </a:p>
        </p:txBody>
      </p:sp>
    </p:spTree>
    <p:extLst>
      <p:ext uri="{BB962C8B-B14F-4D97-AF65-F5344CB8AC3E}">
        <p14:creationId xmlns:p14="http://schemas.microsoft.com/office/powerpoint/2010/main" val="2586095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64</a:t>
            </a:fld>
            <a:endParaRPr lang="en-US"/>
          </a:p>
        </p:txBody>
      </p:sp>
    </p:spTree>
    <p:extLst>
      <p:ext uri="{BB962C8B-B14F-4D97-AF65-F5344CB8AC3E}">
        <p14:creationId xmlns:p14="http://schemas.microsoft.com/office/powerpoint/2010/main" val="3741700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t>Schools Our Kids Deserve…Chicago</a:t>
            </a:r>
          </a:p>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66</a:t>
            </a:fld>
            <a:endParaRPr lang="en-US"/>
          </a:p>
        </p:txBody>
      </p:sp>
    </p:spTree>
    <p:extLst>
      <p:ext uri="{BB962C8B-B14F-4D97-AF65-F5344CB8AC3E}">
        <p14:creationId xmlns:p14="http://schemas.microsoft.com/office/powerpoint/2010/main" val="17727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Recognition requires the school board to:</a:t>
            </a:r>
          </a:p>
          <a:p>
            <a:r>
              <a:rPr lang="en-US"/>
              <a:t>specify appropriate unit of school employees for collective bargaining and </a:t>
            </a:r>
          </a:p>
          <a:p>
            <a:r>
              <a:rPr lang="en-US"/>
              <a:t>establish procedures for certification of exclusive representatives. </a:t>
            </a:r>
          </a:p>
          <a:p>
            <a:endParaRPr lang="en-US"/>
          </a:p>
          <a:p>
            <a:r>
              <a:rPr lang="en-US"/>
              <a:t>Unit and certification are not defined in statute, which allows the local association/union to use general definitions and experience with collective bargaining to persuade the school board on local meaning. </a:t>
            </a:r>
          </a:p>
          <a:p>
            <a:endParaRPr lang="en-US"/>
          </a:p>
        </p:txBody>
      </p:sp>
      <p:sp>
        <p:nvSpPr>
          <p:cNvPr id="4" name="Slide Number Placeholder 3"/>
          <p:cNvSpPr>
            <a:spLocks noGrp="1"/>
          </p:cNvSpPr>
          <p:nvPr>
            <p:ph type="sldNum" sz="quarter" idx="5"/>
          </p:nvPr>
        </p:nvSpPr>
        <p:spPr/>
        <p:txBody>
          <a:bodyPr/>
          <a:lstStyle/>
          <a:p>
            <a:fld id="{F729F3DC-F3A9-4B7A-9D33-3FB5D9892D1A}" type="slidenum">
              <a:rPr lang="en-US" smtClean="0"/>
              <a:t>70</a:t>
            </a:fld>
            <a:endParaRPr lang="en-US"/>
          </a:p>
        </p:txBody>
      </p:sp>
    </p:spTree>
    <p:extLst>
      <p:ext uri="{BB962C8B-B14F-4D97-AF65-F5344CB8AC3E}">
        <p14:creationId xmlns:p14="http://schemas.microsoft.com/office/powerpoint/2010/main" val="3008917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77</a:t>
            </a:fld>
            <a:endParaRPr lang="en-US">
              <a:solidFill>
                <a:prstClr val="black"/>
              </a:solidFill>
              <a:latin typeface="Calibri" panose="020F0502020204030204"/>
            </a:endParaRPr>
          </a:p>
        </p:txBody>
      </p:sp>
    </p:spTree>
    <p:extLst>
      <p:ext uri="{BB962C8B-B14F-4D97-AF65-F5344CB8AC3E}">
        <p14:creationId xmlns:p14="http://schemas.microsoft.com/office/powerpoint/2010/main" val="3181830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78</a:t>
            </a:fld>
            <a:endParaRPr lang="en-US">
              <a:solidFill>
                <a:prstClr val="black"/>
              </a:solidFill>
              <a:latin typeface="Calibri" panose="020F0502020204030204"/>
            </a:endParaRPr>
          </a:p>
        </p:txBody>
      </p:sp>
    </p:spTree>
    <p:extLst>
      <p:ext uri="{BB962C8B-B14F-4D97-AF65-F5344CB8AC3E}">
        <p14:creationId xmlns:p14="http://schemas.microsoft.com/office/powerpoint/2010/main" val="3450596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4/5/2023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4/5/2023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4/5/2023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3.wdp"/></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Bargaining for All</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t>We begin by acknowledging that through a history of colonization and brutality, we are currently on the traditional lands stewarded by generations of the </a:t>
            </a:r>
            <a:r>
              <a:rPr lang="en-US" sz="3600"/>
              <a:t>Arapaho, Ute and Cheyanne peoples.</a:t>
            </a:r>
            <a:endParaRPr lang="en-US" sz="3599">
              <a:cs typeface="Calibri"/>
            </a:endParaRPr>
          </a:p>
          <a:p>
            <a:pPr marL="0" indent="0">
              <a:buNone/>
            </a:pPr>
            <a:r>
              <a:rPr lang="en-US" sz="355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descr="A picture containing text, indoor, dishware&#10;&#10;Description automatically generated"/>
          <p:cNvPicPr>
            <a:picLocks noGrp="1" noChangeAspect="1"/>
          </p:cNvPicPr>
          <p:nvPr>
            <p:ph type="pic" idx="1"/>
          </p:nvPr>
        </p:nvPicPr>
        <p:blipFill>
          <a:blip r:embed="rId2"/>
          <a:srcRect t="4086" b="4086"/>
          <a:stretch>
            <a:fillRect/>
          </a:stretch>
        </p:blipFill>
        <p:spPr>
          <a:xfrm>
            <a:off x="5180251" y="482600"/>
            <a:ext cx="6195986" cy="5689600"/>
          </a:xfrm>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Karla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vert="horz" lIns="91440" tIns="45720" rIns="91440" bIns="45720" rtlCol="0" anchor="t">
            <a:normAutofit fontScale="92500" lnSpcReduction="20000"/>
          </a:bodyPr>
          <a:lstStyle/>
          <a:p>
            <a:pPr marL="0" indent="0">
              <a:buNone/>
            </a:pPr>
            <a:r>
              <a:rPr lang="en-US" sz="3100"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a:xfrm>
            <a:off x="1074240" y="3115455"/>
            <a:ext cx="3293422" cy="3156679"/>
          </a:xfrm>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41416" y="466753"/>
            <a:ext cx="3743272"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100" b="1">
                <a:solidFill>
                  <a:schemeClr val="tx2"/>
                </a:solidFill>
              </a:rPr>
              <a:t>Day 3</a:t>
            </a:r>
          </a:p>
          <a:p>
            <a:pPr marL="0" indent="0">
              <a:buNone/>
            </a:pPr>
            <a:endParaRPr lang="en-US" sz="3100" b="1">
              <a:solidFill>
                <a:schemeClr val="tx2"/>
              </a:solidFill>
            </a:endParaRPr>
          </a:p>
          <a:p>
            <a:pPr marL="0" indent="0">
              <a:buNone/>
            </a:pPr>
            <a:r>
              <a:rPr lang="en-US" sz="3100">
                <a:solidFill>
                  <a:schemeClr val="tx2"/>
                </a:solidFill>
              </a:rPr>
              <a:t>7:30-8:30 Breakfast</a:t>
            </a:r>
          </a:p>
          <a:p>
            <a:pPr marL="0" indent="0">
              <a:buNone/>
            </a:pPr>
            <a:r>
              <a:rPr lang="en-US" sz="3100">
                <a:solidFill>
                  <a:schemeClr val="tx2"/>
                </a:solidFill>
              </a:rPr>
              <a:t>8:30 Convene</a:t>
            </a:r>
          </a:p>
          <a:p>
            <a:pPr marL="0" indent="0">
              <a:buNone/>
            </a:pPr>
            <a:r>
              <a:rPr lang="en-US" sz="3100">
                <a:solidFill>
                  <a:schemeClr val="tx2"/>
                </a:solidFill>
              </a:rPr>
              <a:t>11:00-11:15 Break</a:t>
            </a:r>
          </a:p>
          <a:p>
            <a:pPr marL="0" indent="0">
              <a:buNone/>
            </a:pPr>
            <a:r>
              <a:rPr lang="en-US" sz="3100">
                <a:solidFill>
                  <a:schemeClr val="tx2"/>
                </a:solidFill>
              </a:rPr>
              <a:t>1:00 Boxed Lunch</a:t>
            </a:r>
          </a:p>
          <a:p>
            <a:pPr marL="0" indent="0">
              <a:buNone/>
            </a:pPr>
            <a:r>
              <a:rPr lang="en-US" sz="3100">
                <a:solidFill>
                  <a:schemeClr val="tx2"/>
                </a:solidFill>
              </a:rPr>
              <a:t>1:00-2:00 Choice Networking</a:t>
            </a:r>
          </a:p>
          <a:p>
            <a:pPr marL="0" indent="0">
              <a:buNone/>
            </a:pPr>
            <a:r>
              <a:rPr lang="en-US" sz="3100">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Why Collective Bargaining</a:t>
            </a:r>
          </a:p>
          <a:p>
            <a:pPr marL="246380" indent="-246380">
              <a:buFont typeface="Arial" panose="020B0604020202020204" pitchFamily="34" charset="0"/>
              <a:buChar char="•"/>
            </a:pPr>
            <a:r>
              <a:rPr lang="en-US" sz="3600"/>
              <a:t>They Can Bargain, Why Don't They</a:t>
            </a:r>
          </a:p>
          <a:p>
            <a:pPr marL="246380" indent="-246380">
              <a:buFont typeface="Arial" panose="020B0604020202020204" pitchFamily="34" charset="0"/>
              <a:buChar char="•"/>
            </a:pPr>
            <a:r>
              <a:rPr lang="en-US" sz="3600"/>
              <a:t>Workplace Democracy</a:t>
            </a:r>
          </a:p>
          <a:p>
            <a:pPr marL="246380" indent="-246380">
              <a:buFont typeface="Arial" panose="020B0604020202020204" pitchFamily="34" charset="0"/>
              <a:buChar char="•"/>
            </a:pPr>
            <a:r>
              <a:rPr lang="en-US" sz="3600"/>
              <a:t>What Do We Say about Collective Bargaining</a:t>
            </a:r>
          </a:p>
          <a:p>
            <a:pPr marL="246380" indent="-246380">
              <a:buFont typeface="Arial" panose="020B0604020202020204" pitchFamily="34" charset="0"/>
              <a:buChar char="•"/>
            </a:pPr>
            <a:r>
              <a:rPr lang="en-US" sz="3600"/>
              <a:t>Power</a:t>
            </a:r>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p. 3-4</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One Revolution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Required Pronoun</a:t>
            </a:r>
            <a:br>
              <a:rPr lang="en-US" sz="5250"/>
            </a:br>
            <a:r>
              <a:rPr lang="en-US" sz="5250">
                <a:solidFill>
                  <a:schemeClr val="tx1">
                    <a:lumMod val="85000"/>
                    <a:lumOff val="15000"/>
                  </a:schemeClr>
                </a:solidFill>
              </a:rPr>
              <a:t>State</a:t>
            </a:r>
            <a:br>
              <a:rPr lang="en-US" sz="6550"/>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Halimah</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0"/>
            <a:ext cx="9782801" cy="769257"/>
          </a:xfrm>
        </p:spPr>
        <p:txBody>
          <a:bodyPr/>
          <a:lstStyle/>
          <a:p>
            <a:r>
              <a:rPr lang="en-US"/>
              <a:t>Fold the Line </a:t>
            </a:r>
          </a:p>
        </p:txBody>
      </p:sp>
      <p:sp>
        <p:nvSpPr>
          <p:cNvPr id="3" name="Content Placeholder 2"/>
          <p:cNvSpPr>
            <a:spLocks noGrp="1"/>
          </p:cNvSpPr>
          <p:nvPr>
            <p:ph idx="1"/>
          </p:nvPr>
        </p:nvSpPr>
        <p:spPr>
          <a:xfrm>
            <a:off x="1021936" y="769257"/>
            <a:ext cx="11028550" cy="4572000"/>
          </a:xfrm>
        </p:spPr>
        <p:txBody>
          <a:bodyPr vert="horz" lIns="91440" tIns="45720" rIns="91440" bIns="45720" rtlCol="0" anchor="t">
            <a:normAutofit/>
          </a:bodyPr>
          <a:lstStyle/>
          <a:p>
            <a:pPr marL="0" indent="0">
              <a:buNone/>
            </a:pPr>
            <a:r>
              <a:rPr lang="en-US"/>
              <a:t>Name, Pronouns, Work Location</a:t>
            </a:r>
          </a:p>
          <a:p>
            <a:pPr marL="0" indent="0">
              <a:buNone/>
            </a:pPr>
            <a:r>
              <a:rPr lang="en-US"/>
              <a:t>What is your highest hope?</a:t>
            </a:r>
          </a:p>
          <a:p>
            <a:pPr marL="0" indent="0">
              <a:buNone/>
            </a:pPr>
            <a:r>
              <a:rPr lang="en-US"/>
              <a:t>What is your lowest expectation?</a:t>
            </a:r>
          </a:p>
          <a:p>
            <a:pPr marL="0" indent="0">
              <a:buNone/>
            </a:pPr>
            <a:r>
              <a:rPr lang="en-US"/>
              <a:t>You CAN bargain, so why aren't you? </a:t>
            </a:r>
          </a:p>
        </p:txBody>
      </p:sp>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83" t="19323" r="1911" b="26927"/>
          <a:stretch/>
        </p:blipFill>
        <p:spPr bwMode="auto">
          <a:xfrm>
            <a:off x="786830" y="2976141"/>
            <a:ext cx="10509713" cy="342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648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711693" y="652235"/>
            <a:ext cx="11212211" cy="44389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92100"/>
            <a:ext cx="10782909" cy="720271"/>
          </a:xfrm>
        </p:spPr>
        <p:txBody>
          <a:bodyPr>
            <a:noAutofit/>
          </a:bodyPr>
          <a:lstStyle/>
          <a:p>
            <a:r>
              <a:rPr lang="en-US" sz="4800"/>
              <a:t>Fold the Line Whole Room Discussion</a:t>
            </a:r>
          </a:p>
        </p:txBody>
      </p:sp>
      <p:sp>
        <p:nvSpPr>
          <p:cNvPr id="3" name="Content Placeholder 2"/>
          <p:cNvSpPr>
            <a:spLocks noGrp="1"/>
          </p:cNvSpPr>
          <p:nvPr>
            <p:ph idx="1"/>
          </p:nvPr>
        </p:nvSpPr>
        <p:spPr>
          <a:xfrm>
            <a:off x="881743" y="1372506"/>
            <a:ext cx="10613571" cy="4799694"/>
          </a:xfrm>
        </p:spPr>
        <p:txBody>
          <a:bodyPr>
            <a:normAutofit/>
          </a:bodyPr>
          <a:lstStyle/>
          <a:p>
            <a:pPr marL="0" indent="0">
              <a:buNone/>
            </a:pPr>
            <a:r>
              <a:rPr lang="en-US" sz="4400"/>
              <a:t>What are some of the lowest expectations you heard?</a:t>
            </a:r>
          </a:p>
          <a:p>
            <a:pPr marL="0" indent="0">
              <a:buNone/>
            </a:pPr>
            <a:r>
              <a:rPr lang="en-US" sz="4400"/>
              <a:t>What are some of the highest hopes you heard?</a:t>
            </a:r>
          </a:p>
          <a:p>
            <a:pPr marL="0" indent="0">
              <a:buNone/>
            </a:pPr>
            <a:r>
              <a:rPr lang="en-US" sz="4400"/>
              <a:t>Why aren’t you bargaining? </a:t>
            </a:r>
          </a:p>
          <a:p>
            <a:pPr marL="0" indent="0">
              <a:buNone/>
            </a:pPr>
            <a:r>
              <a:rPr lang="en-US" sz="4400"/>
              <a:t>What else does the room need to know? </a:t>
            </a:r>
          </a:p>
        </p:txBody>
      </p:sp>
    </p:spTree>
    <p:extLst>
      <p:ext uri="{BB962C8B-B14F-4D97-AF65-F5344CB8AC3E}">
        <p14:creationId xmlns:p14="http://schemas.microsoft.com/office/powerpoint/2010/main" val="90020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11503025" cy="703943"/>
          </a:xfrm>
        </p:spPr>
        <p:txBody>
          <a:bodyPr>
            <a:normAutofit/>
          </a:bodyPr>
          <a:lstStyle/>
          <a:p>
            <a:r>
              <a:rPr lang="en-US" sz="4000"/>
              <a:t>Final Words from The Future We Need – p. 207</a:t>
            </a:r>
          </a:p>
        </p:txBody>
      </p:sp>
      <p:sp>
        <p:nvSpPr>
          <p:cNvPr id="3" name="Content Placeholder 2"/>
          <p:cNvSpPr>
            <a:spLocks noGrp="1"/>
          </p:cNvSpPr>
          <p:nvPr>
            <p:ph idx="1"/>
          </p:nvPr>
        </p:nvSpPr>
        <p:spPr>
          <a:xfrm>
            <a:off x="685799" y="1159329"/>
            <a:ext cx="11503025" cy="4882243"/>
          </a:xfrm>
        </p:spPr>
        <p:txBody>
          <a:bodyPr>
            <a:noAutofit/>
          </a:bodyPr>
          <a:lstStyle/>
          <a:p>
            <a:pPr marL="0" indent="0">
              <a:buNone/>
            </a:pPr>
            <a:r>
              <a:rPr lang="en-US" sz="3600"/>
              <a:t>“</a:t>
            </a:r>
            <a:r>
              <a:rPr lang="en-US" sz="3600" i="1"/>
              <a:t>Collective bargaining is fundamental to building a healthy democracy by creating pathways for elevating the decisions of workers alongside those of employers. And in an era of advanced global capitalism, where financialization, fissured employment, and entrenched white supremacy and patriarchy exist, collective bargaining must be expanded to meet the needs of modern workers, addressing all the ways that they interact with the economy.”</a:t>
            </a:r>
          </a:p>
        </p:txBody>
      </p:sp>
    </p:spTree>
    <p:extLst>
      <p:ext uri="{BB962C8B-B14F-4D97-AF65-F5344CB8AC3E}">
        <p14:creationId xmlns:p14="http://schemas.microsoft.com/office/powerpoint/2010/main" val="147226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337746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774" y="116840"/>
            <a:ext cx="10482157" cy="723053"/>
          </a:xfrm>
        </p:spPr>
        <p:txBody>
          <a:bodyPr/>
          <a:lstStyle/>
          <a:p>
            <a:r>
              <a:rPr lang="en-US"/>
              <a:t>Why Collective Bargaining is an NEA Focus</a:t>
            </a:r>
          </a:p>
        </p:txBody>
      </p:sp>
      <p:sp>
        <p:nvSpPr>
          <p:cNvPr id="3" name="Content Placeholder 2"/>
          <p:cNvSpPr>
            <a:spLocks noGrp="1"/>
          </p:cNvSpPr>
          <p:nvPr>
            <p:ph idx="1"/>
          </p:nvPr>
        </p:nvSpPr>
        <p:spPr>
          <a:xfrm>
            <a:off x="379308" y="995681"/>
            <a:ext cx="9956800" cy="5176520"/>
          </a:xfrm>
        </p:spPr>
        <p:txBody>
          <a:bodyPr vert="horz" lIns="91440" tIns="45720" rIns="91440" bIns="45720" rtlCol="0" anchor="t">
            <a:normAutofit fontScale="92500" lnSpcReduction="20000"/>
          </a:bodyPr>
          <a:lstStyle/>
          <a:p>
            <a:pPr marL="365760" lvl="1" indent="0">
              <a:buNone/>
            </a:pPr>
            <a:r>
              <a:rPr lang="en-US" sz="3500"/>
              <a:t>DEFINITIONS: Organizing and Organizers</a:t>
            </a:r>
          </a:p>
          <a:p>
            <a:pPr marL="365760" lvl="1" indent="0">
              <a:buNone/>
            </a:pPr>
            <a:endParaRPr lang="en-US" sz="3500"/>
          </a:p>
          <a:p>
            <a:pPr marL="731520" lvl="2" indent="0">
              <a:buNone/>
            </a:pPr>
            <a:r>
              <a:rPr lang="en-US" sz="3100" b="1"/>
              <a:t>Organizing </a:t>
            </a:r>
            <a:r>
              <a:rPr lang="en-US" sz="3100"/>
              <a:t>is leadership that enables people to turn the resources they have into the power they need to make the change they want. </a:t>
            </a:r>
          </a:p>
          <a:p>
            <a:pPr marL="731520" lvl="2" indent="0">
              <a:buNone/>
            </a:pPr>
            <a:endParaRPr lang="en-US" sz="3100"/>
          </a:p>
          <a:p>
            <a:pPr marL="731520" lvl="2" indent="0">
              <a:buNone/>
            </a:pPr>
            <a:r>
              <a:rPr lang="en-US" sz="3100" b="1"/>
              <a:t>Organizing </a:t>
            </a:r>
            <a:r>
              <a:rPr lang="en-US" sz="3100"/>
              <a:t>means enabling workers and changing lives. </a:t>
            </a:r>
          </a:p>
          <a:p>
            <a:pPr marL="731520" lvl="2" indent="0">
              <a:buNone/>
            </a:pPr>
            <a:endParaRPr lang="en-US" sz="3100"/>
          </a:p>
          <a:p>
            <a:pPr marL="731520" lvl="2" indent="0">
              <a:buNone/>
            </a:pPr>
            <a:r>
              <a:rPr lang="en-US" sz="3100"/>
              <a:t>The duty of the </a:t>
            </a:r>
            <a:r>
              <a:rPr lang="en-US" sz="3100" b="1"/>
              <a:t>organizer </a:t>
            </a:r>
            <a:r>
              <a:rPr lang="en-US" sz="3100"/>
              <a:t>is to provide people with the opportunity to work for what they believe in. Our job is to create those opportunities. The members will build their union. </a:t>
            </a:r>
          </a:p>
          <a:p>
            <a:pPr marL="365760" lvl="1" indent="0">
              <a:buNone/>
            </a:pPr>
            <a:endParaRPr lang="en-US" sz="3600" b="1"/>
          </a:p>
        </p:txBody>
      </p:sp>
      <p:pic>
        <p:nvPicPr>
          <p:cNvPr id="2050"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6562" y="3829050"/>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28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538" y="65374"/>
            <a:ext cx="10482157" cy="723053"/>
          </a:xfrm>
        </p:spPr>
        <p:txBody>
          <a:bodyPr/>
          <a:lstStyle/>
          <a:p>
            <a:r>
              <a:rPr lang="en-US"/>
              <a:t>Why Collective Bargaining is an NEA Focus</a:t>
            </a:r>
          </a:p>
        </p:txBody>
      </p:sp>
      <p:sp>
        <p:nvSpPr>
          <p:cNvPr id="3" name="Content Placeholder 2"/>
          <p:cNvSpPr>
            <a:spLocks noGrp="1"/>
          </p:cNvSpPr>
          <p:nvPr>
            <p:ph idx="1"/>
          </p:nvPr>
        </p:nvSpPr>
        <p:spPr>
          <a:xfrm>
            <a:off x="636694" y="1043094"/>
            <a:ext cx="9306560" cy="4959773"/>
          </a:xfrm>
        </p:spPr>
        <p:txBody>
          <a:bodyPr vert="horz" lIns="91440" tIns="45720" rIns="91440" bIns="45720" rtlCol="0" anchor="t">
            <a:normAutofit fontScale="92500" lnSpcReduction="10000"/>
          </a:bodyPr>
          <a:lstStyle/>
          <a:p>
            <a:pPr marL="0" indent="0">
              <a:buNone/>
            </a:pPr>
            <a:r>
              <a:rPr lang="en-US" sz="3200"/>
              <a:t>NEA C4O Discussion Paper- Strategic Building Blocks p.56</a:t>
            </a:r>
          </a:p>
          <a:p>
            <a:pPr marL="731520" lvl="2" indent="0">
              <a:buNone/>
            </a:pPr>
            <a:endParaRPr lang="en-US" sz="3200"/>
          </a:p>
          <a:p>
            <a:pPr marL="731520" lvl="2" indent="0">
              <a:buNone/>
            </a:pPr>
            <a:r>
              <a:rPr lang="en-US" sz="3200"/>
              <a:t>“Focus on opportunities across </a:t>
            </a:r>
            <a:r>
              <a:rPr lang="en-US" sz="3200" b="1"/>
              <a:t>bargaining states</a:t>
            </a:r>
            <a:r>
              <a:rPr lang="en-US" sz="3200"/>
              <a:t> to run </a:t>
            </a:r>
            <a:r>
              <a:rPr lang="en-US" sz="3200" b="1"/>
              <a:t>majority status campaigns to win exclusive representation and first contracts</a:t>
            </a:r>
            <a:r>
              <a:rPr lang="en-US" sz="3200"/>
              <a:t>. </a:t>
            </a:r>
            <a:r>
              <a:rPr lang="en-US" sz="3200" i="1"/>
              <a:t>(in both permissive and mandatory bargaining states</a:t>
            </a:r>
            <a:r>
              <a:rPr lang="en-US" sz="3200"/>
              <a:t>). Expansion of majority status bargaining rights directly correlates with increased member density and thereby increased member voice and power. Recognition campaigns expand the union.”</a:t>
            </a:r>
          </a:p>
          <a:p>
            <a:pPr marL="612140" lvl="1" indent="-246380"/>
            <a:endParaRPr lang="en-US"/>
          </a:p>
        </p:txBody>
      </p:sp>
      <p:pic>
        <p:nvPicPr>
          <p:cNvPr id="3074"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189" y="3879532"/>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0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934" y="177800"/>
            <a:ext cx="10597304" cy="601133"/>
          </a:xfrm>
        </p:spPr>
        <p:txBody>
          <a:bodyPr/>
          <a:lstStyle/>
          <a:p>
            <a:r>
              <a:rPr lang="en-US"/>
              <a:t>Why Collective Bargaining is an NEA Focus </a:t>
            </a:r>
          </a:p>
        </p:txBody>
      </p:sp>
      <p:sp>
        <p:nvSpPr>
          <p:cNvPr id="3" name="Content Placeholder 2"/>
          <p:cNvSpPr>
            <a:spLocks noGrp="1"/>
          </p:cNvSpPr>
          <p:nvPr>
            <p:ph idx="1"/>
          </p:nvPr>
        </p:nvSpPr>
        <p:spPr>
          <a:xfrm>
            <a:off x="690881" y="1314026"/>
            <a:ext cx="9440263" cy="4858173"/>
          </a:xfrm>
        </p:spPr>
        <p:txBody>
          <a:bodyPr vert="horz" lIns="91440" tIns="45720" rIns="91440" bIns="45720" rtlCol="0" anchor="t">
            <a:normAutofit/>
          </a:bodyPr>
          <a:lstStyle/>
          <a:p>
            <a:pPr marL="246380" indent="-246380"/>
            <a:r>
              <a:rPr lang="en-US" sz="3200"/>
              <a:t>Nationwide support for organized labor is highest since the 1960s</a:t>
            </a:r>
            <a:endParaRPr lang="en-US"/>
          </a:p>
          <a:p>
            <a:pPr marL="246380" indent="-246380"/>
            <a:r>
              <a:rPr lang="en-US" sz="3200"/>
              <a:t>Ambitious new union drives in the service sector </a:t>
            </a:r>
          </a:p>
          <a:p>
            <a:pPr marL="246380" indent="-246380"/>
            <a:r>
              <a:rPr lang="en-US" sz="3200"/>
              <a:t>Historically low unemployment and an infusion of federal dollars into the economy </a:t>
            </a:r>
          </a:p>
          <a:p>
            <a:pPr marL="246380" indent="-246380"/>
            <a:r>
              <a:rPr lang="en-US" sz="3200"/>
              <a:t>Surge of educator strikes continues – focused on winning student-centered issues</a:t>
            </a:r>
          </a:p>
        </p:txBody>
      </p:sp>
      <p:pic>
        <p:nvPicPr>
          <p:cNvPr id="1026"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7970" y="3930489"/>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96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148" y="177801"/>
            <a:ext cx="10753090" cy="777240"/>
          </a:xfrm>
        </p:spPr>
        <p:txBody>
          <a:bodyPr/>
          <a:lstStyle/>
          <a:p>
            <a:r>
              <a:rPr lang="en-US" sz="4000"/>
              <a:t>Why Collective Bargaining is an NEA Focus </a:t>
            </a:r>
            <a:endParaRPr lang="en-US"/>
          </a:p>
        </p:txBody>
      </p:sp>
      <p:sp>
        <p:nvSpPr>
          <p:cNvPr id="3" name="Content Placeholder 2"/>
          <p:cNvSpPr>
            <a:spLocks noGrp="1"/>
          </p:cNvSpPr>
          <p:nvPr>
            <p:ph idx="1"/>
          </p:nvPr>
        </p:nvSpPr>
        <p:spPr>
          <a:xfrm>
            <a:off x="1173207" y="1673568"/>
            <a:ext cx="11514666" cy="4448665"/>
          </a:xfrm>
        </p:spPr>
        <p:txBody>
          <a:bodyPr vert="horz" lIns="91440" tIns="45720" rIns="91440" bIns="45720" rtlCol="0" anchor="t">
            <a:normAutofit/>
          </a:bodyPr>
          <a:lstStyle/>
          <a:p>
            <a:pPr marL="246380" indent="-246380"/>
            <a:r>
              <a:rPr lang="en-US" sz="4000"/>
              <a:t>We have to recruit 250,000 new members a year just to maintain current levels of union density.  (Necessary) </a:t>
            </a:r>
            <a:endParaRPr lang="en-US"/>
          </a:p>
          <a:p>
            <a:pPr marL="246380" indent="-246380"/>
            <a:endParaRPr lang="en-US" sz="4000"/>
          </a:p>
          <a:p>
            <a:pPr marL="246380" indent="-246380"/>
            <a:r>
              <a:rPr lang="en-US" sz="4000"/>
              <a:t>Maintenance does not build. </a:t>
            </a:r>
            <a:br>
              <a:rPr lang="en-US" sz="4000"/>
            </a:br>
            <a:r>
              <a:rPr lang="en-US" sz="4000"/>
              <a:t>(Not Sufficient)</a:t>
            </a:r>
          </a:p>
        </p:txBody>
      </p:sp>
      <p:pic>
        <p:nvPicPr>
          <p:cNvPr id="4098"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4962" y="3899852"/>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19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108" y="177800"/>
            <a:ext cx="10692129" cy="628227"/>
          </a:xfrm>
        </p:spPr>
        <p:txBody>
          <a:bodyPr/>
          <a:lstStyle/>
          <a:p>
            <a:r>
              <a:rPr lang="en-US"/>
              <a:t>Why Collective Bargaining is an NEA Focus</a:t>
            </a:r>
          </a:p>
        </p:txBody>
      </p:sp>
      <p:sp>
        <p:nvSpPr>
          <p:cNvPr id="3" name="Content Placeholder 2"/>
          <p:cNvSpPr>
            <a:spLocks noGrp="1"/>
          </p:cNvSpPr>
          <p:nvPr>
            <p:ph idx="1"/>
          </p:nvPr>
        </p:nvSpPr>
        <p:spPr>
          <a:xfrm>
            <a:off x="867404" y="965422"/>
            <a:ext cx="9784338" cy="5244253"/>
          </a:xfrm>
        </p:spPr>
        <p:txBody>
          <a:bodyPr>
            <a:normAutofit lnSpcReduction="10000"/>
          </a:bodyPr>
          <a:lstStyle/>
          <a:p>
            <a:pPr marL="0" indent="0" fontAlgn="base">
              <a:buNone/>
            </a:pPr>
            <a:r>
              <a:rPr lang="en-US"/>
              <a:t>States with near universal contracts have higher density than states with permissive bargaining laws, almost all of whom have higher density than states where collective bargaining is prohibited. The more widespread collective bargaining is, the higher our membership density. </a:t>
            </a:r>
          </a:p>
          <a:p>
            <a:pPr marL="0" indent="0" fontAlgn="base">
              <a:buNone/>
            </a:pPr>
            <a:r>
              <a:rPr lang="en-US"/>
              <a:t>Among our certificated membership:</a:t>
            </a:r>
          </a:p>
          <a:p>
            <a:pPr lvl="0" fontAlgn="base"/>
            <a:r>
              <a:rPr lang="en-US"/>
              <a:t>61% density across all the mandatory bargaining states </a:t>
            </a:r>
          </a:p>
          <a:p>
            <a:pPr lvl="2" fontAlgn="base"/>
            <a:r>
              <a:rPr lang="en-US"/>
              <a:t>10 states are above 80%</a:t>
            </a:r>
          </a:p>
          <a:p>
            <a:pPr lvl="0" fontAlgn="base"/>
            <a:r>
              <a:rPr lang="en-US"/>
              <a:t>We are at 39% density across permissive bargaining states</a:t>
            </a:r>
          </a:p>
          <a:p>
            <a:r>
              <a:rPr lang="en-US"/>
              <a:t>We are at 12% density across prohibited bargaining states</a:t>
            </a:r>
          </a:p>
        </p:txBody>
      </p:sp>
      <p:pic>
        <p:nvPicPr>
          <p:cNvPr id="5122"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1570" y="4025920"/>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02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129" y="137160"/>
            <a:ext cx="9782801" cy="668867"/>
          </a:xfrm>
        </p:spPr>
        <p:txBody>
          <a:bodyPr/>
          <a:lstStyle/>
          <a:p>
            <a:r>
              <a:rPr lang="en-US"/>
              <a:t>Why Collective Bargaining is an NEA Focus</a:t>
            </a:r>
          </a:p>
        </p:txBody>
      </p:sp>
      <p:sp>
        <p:nvSpPr>
          <p:cNvPr id="3" name="Content Placeholder 2"/>
          <p:cNvSpPr>
            <a:spLocks noGrp="1"/>
          </p:cNvSpPr>
          <p:nvPr>
            <p:ph idx="1"/>
          </p:nvPr>
        </p:nvSpPr>
        <p:spPr>
          <a:xfrm>
            <a:off x="706129" y="1166707"/>
            <a:ext cx="9860272" cy="4572000"/>
          </a:xfrm>
        </p:spPr>
        <p:txBody>
          <a:bodyPr vert="horz" lIns="91440" tIns="45720" rIns="91440" bIns="45720" rtlCol="0" anchor="t">
            <a:normAutofit fontScale="92500" lnSpcReduction="10000"/>
          </a:bodyPr>
          <a:lstStyle/>
          <a:p>
            <a:pPr marL="246380" indent="-246380"/>
            <a:r>
              <a:rPr lang="en-US"/>
              <a:t>Winning recognition and bargaining rights inevitably result in increased membership, density and strength. </a:t>
            </a:r>
          </a:p>
          <a:p>
            <a:pPr marL="246380" indent="-246380"/>
            <a:endParaRPr lang="en-US"/>
          </a:p>
          <a:p>
            <a:pPr marL="246380" indent="-246380"/>
            <a:r>
              <a:rPr lang="en-US"/>
              <a:t>Members and potential members are rarely more engaged than during campaigns for recognition and first contracts. These can be critical compression points for increasing membership, engagement, and strength.</a:t>
            </a:r>
          </a:p>
          <a:p>
            <a:pPr marL="246380" indent="-246380"/>
            <a:endParaRPr lang="en-US"/>
          </a:p>
          <a:p>
            <a:pPr marL="246380" indent="-246380"/>
            <a:r>
              <a:rPr lang="en-US"/>
              <a:t>Our ability to assist locals without bargaining rights, to win exclusive recognition and first contracts can qualitatively expand and strengthen the union. </a:t>
            </a:r>
          </a:p>
          <a:p>
            <a:pPr marL="0" indent="0">
              <a:buNone/>
            </a:pPr>
            <a:endParaRPr lang="en-US"/>
          </a:p>
        </p:txBody>
      </p:sp>
      <p:pic>
        <p:nvPicPr>
          <p:cNvPr id="6146"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5281" y="3954038"/>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4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6129" y="137160"/>
            <a:ext cx="9782801" cy="668867"/>
          </a:xfrm>
        </p:spPr>
        <p:txBody>
          <a:bodyPr/>
          <a:lstStyle/>
          <a:p>
            <a:r>
              <a:rPr lang="en-US"/>
              <a:t>Why Collective Bargaining is an NEA Focus</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6129" y="1166707"/>
            <a:ext cx="9384972" cy="4572000"/>
          </a:xfrm>
        </p:spPr>
        <p:txBody>
          <a:bodyPr vert="horz" lIns="91440" tIns="45720" rIns="91440" bIns="45720" rtlCol="0" anchor="t">
            <a:normAutofit/>
          </a:bodyPr>
          <a:lstStyle/>
          <a:p>
            <a:pPr marL="246380" indent="-246380"/>
            <a:r>
              <a:rPr lang="en-US"/>
              <a:t>Increased membership and density isn't just about numbers, it's about the power to make systemic change through working together.</a:t>
            </a:r>
          </a:p>
          <a:p>
            <a:pPr marL="0" indent="0">
              <a:buNone/>
            </a:pPr>
            <a:endParaRPr lang="en-US"/>
          </a:p>
          <a:p>
            <a:pPr marL="246380" indent="-246380"/>
            <a:r>
              <a:rPr lang="en-US"/>
              <a:t>"We claim the power to make the big decisions that will shape the changes that impact our lives in the years to come." (p. 206)</a:t>
            </a:r>
          </a:p>
          <a:p>
            <a:pPr marL="0" indent="0">
              <a:buNone/>
            </a:pPr>
            <a:endParaRPr lang="en-US"/>
          </a:p>
        </p:txBody>
      </p:sp>
      <p:pic>
        <p:nvPicPr>
          <p:cNvPr id="15" name="Picture 2" descr="Collective Bargaining Pro Labor Union Worker Protest Light Digital Art by  Nikita Goel - Fine Art America">
            <a:extLst>
              <a:ext uri="{FF2B5EF4-FFF2-40B4-BE49-F238E27FC236}">
                <a16:creationId xmlns:a16="http://schemas.microsoft.com/office/drawing/2014/main" id="{5F52DCE7-EB49-9F20-0223-E979DD9D3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5281" y="3954038"/>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13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268" y="177800"/>
            <a:ext cx="10427970" cy="933027"/>
          </a:xfrm>
        </p:spPr>
        <p:txBody>
          <a:bodyPr/>
          <a:lstStyle/>
          <a:p>
            <a:r>
              <a:rPr lang="en-US"/>
              <a:t>Why Collective Bargaining is an NEA Focus</a:t>
            </a:r>
          </a:p>
        </p:txBody>
      </p:sp>
      <p:sp>
        <p:nvSpPr>
          <p:cNvPr id="3" name="Content Placeholder 2"/>
          <p:cNvSpPr>
            <a:spLocks noGrp="1"/>
          </p:cNvSpPr>
          <p:nvPr>
            <p:ph idx="1"/>
          </p:nvPr>
        </p:nvSpPr>
        <p:spPr>
          <a:xfrm>
            <a:off x="1076961" y="1442720"/>
            <a:ext cx="8737600" cy="4729480"/>
          </a:xfrm>
        </p:spPr>
        <p:txBody>
          <a:bodyPr vert="horz" lIns="91440" tIns="45720" rIns="91440" bIns="45720" rtlCol="0" anchor="t">
            <a:normAutofit/>
          </a:bodyPr>
          <a:lstStyle/>
          <a:p>
            <a:pPr marL="246380" indent="-246380" fontAlgn="base"/>
            <a:r>
              <a:rPr lang="en-US"/>
              <a:t>Leaders are developed through action. </a:t>
            </a:r>
          </a:p>
          <a:p>
            <a:pPr marL="246380" indent="-246380" fontAlgn="base"/>
            <a:endParaRPr lang="en-US"/>
          </a:p>
          <a:p>
            <a:pPr marL="246380" indent="-246380" fontAlgn="base"/>
            <a:r>
              <a:rPr lang="en-US"/>
              <a:t>Campaigns for recognition and first contracts are powerful crucibles for the identification, testing and validation of trusted and respected worksite leaders. </a:t>
            </a:r>
          </a:p>
          <a:p>
            <a:pPr marL="246380" indent="-246380" fontAlgn="base"/>
            <a:endParaRPr lang="en-US"/>
          </a:p>
          <a:p>
            <a:pPr marL="246380" indent="-246380" fontAlgn="base"/>
            <a:r>
              <a:rPr lang="en-US"/>
              <a:t>Successful recognition campaigns are led by effective </a:t>
            </a:r>
            <a:r>
              <a:rPr lang="en-US" i="1"/>
              <a:t>member organizing committees</a:t>
            </a:r>
            <a:r>
              <a:rPr lang="en-US"/>
              <a:t>. And they build effective worksite leadership networks. </a:t>
            </a:r>
          </a:p>
        </p:txBody>
      </p:sp>
      <p:pic>
        <p:nvPicPr>
          <p:cNvPr id="7172" name="Picture 4"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7229" y="3954039"/>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9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2" name="Rectangle 1"/>
          <p:cNvSpPr/>
          <p:nvPr/>
        </p:nvSpPr>
        <p:spPr>
          <a:xfrm>
            <a:off x="5533813" y="661167"/>
            <a:ext cx="6075680" cy="5521512"/>
          </a:xfrm>
          <a:prstGeom prst="rect">
            <a:avLst/>
          </a:prstGeom>
        </p:spPr>
        <p:txBody>
          <a:bodyPr wrap="square">
            <a:spAutoFit/>
          </a:bodyPr>
          <a:lstStyle/>
          <a:p>
            <a:pPr marL="32385" marR="0" fontAlgn="base">
              <a:lnSpc>
                <a:spcPct val="105000"/>
              </a:lnSpc>
              <a:spcBef>
                <a:spcPts val="0"/>
              </a:spcBef>
              <a:spcAft>
                <a:spcPts val="0"/>
              </a:spcAft>
            </a:pPr>
            <a:r>
              <a:rPr lang="en-US" sz="2800" b="1">
                <a:latin typeface="Calibri" panose="020F0502020204030204" pitchFamily="34" charset="0"/>
                <a:ea typeface="Times New Roman" panose="02020603050405020304" pitchFamily="18" charset="0"/>
              </a:rPr>
              <a:t>Help more of our members win the right to bargain collectively, and they will advance their own self-interest, bargain for the common good, and fight for the safe, just and equitable schools our students deserve.</a:t>
            </a:r>
            <a:r>
              <a:rPr lang="en-US" sz="2800">
                <a:latin typeface="Calibri" panose="020F0502020204030204" pitchFamily="34" charset="0"/>
                <a:ea typeface="Times New Roman" panose="02020603050405020304" pitchFamily="18" charset="0"/>
              </a:rPr>
              <a:t> </a:t>
            </a:r>
          </a:p>
          <a:p>
            <a:pPr marL="32385" marR="0" fontAlgn="base">
              <a:lnSpc>
                <a:spcPct val="105000"/>
              </a:lnSpc>
              <a:spcBef>
                <a:spcPts val="0"/>
              </a:spcBef>
              <a:spcAft>
                <a:spcPts val="0"/>
              </a:spcAft>
            </a:pPr>
            <a:endParaRPr lang="en-US" sz="2800" b="1">
              <a:latin typeface="Calibri" panose="020F0502020204030204" pitchFamily="34" charset="0"/>
              <a:ea typeface="Times New Roman" panose="02020603050405020304" pitchFamily="18" charset="0"/>
            </a:endParaRPr>
          </a:p>
          <a:p>
            <a:pPr marL="32385" marR="0" fontAlgn="base">
              <a:lnSpc>
                <a:spcPct val="105000"/>
              </a:lnSpc>
              <a:spcBef>
                <a:spcPts val="0"/>
              </a:spcBef>
              <a:spcAft>
                <a:spcPts val="0"/>
              </a:spcAft>
            </a:pPr>
            <a:r>
              <a:rPr lang="en-US" sz="2800" b="1">
                <a:latin typeface="Calibri" panose="020F0502020204030204" pitchFamily="34" charset="0"/>
                <a:ea typeface="Times New Roman" panose="02020603050405020304" pitchFamily="18" charset="0"/>
              </a:rPr>
              <a:t>Winning the right to bargain empowers workers and changes lives. </a:t>
            </a:r>
          </a:p>
          <a:p>
            <a:pPr marL="32385" marR="0" fontAlgn="base">
              <a:lnSpc>
                <a:spcPct val="105000"/>
              </a:lnSpc>
              <a:spcBef>
                <a:spcPts val="0"/>
              </a:spcBef>
              <a:spcAft>
                <a:spcPts val="0"/>
              </a:spcAft>
            </a:pPr>
            <a:endParaRPr lang="en-US" sz="2800" b="1">
              <a:latin typeface="Calibri" panose="020F0502020204030204" pitchFamily="34" charset="0"/>
              <a:ea typeface="Times New Roman" panose="02020603050405020304" pitchFamily="18" charset="0"/>
            </a:endParaRPr>
          </a:p>
          <a:p>
            <a:pPr marL="32385" marR="0" fontAlgn="base">
              <a:lnSpc>
                <a:spcPct val="105000"/>
              </a:lnSpc>
              <a:spcBef>
                <a:spcPts val="0"/>
              </a:spcBef>
              <a:spcAft>
                <a:spcPts val="0"/>
              </a:spcAft>
            </a:pPr>
            <a:r>
              <a:rPr lang="en-US" sz="2800" b="1">
                <a:latin typeface="Calibri" panose="020F0502020204030204" pitchFamily="34" charset="0"/>
                <a:ea typeface="Times New Roman" panose="02020603050405020304" pitchFamily="18" charset="0"/>
              </a:rPr>
              <a:t>Focusing on that, makes everything else possible.</a:t>
            </a:r>
            <a:endParaRPr lang="en-US" sz="28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479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Charles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180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03107"/>
            <a:ext cx="11259185" cy="980439"/>
          </a:xfrm>
        </p:spPr>
        <p:txBody>
          <a:bodyPr>
            <a:normAutofit/>
          </a:bodyPr>
          <a:lstStyle/>
          <a:p>
            <a:r>
              <a:rPr lang="en-US" b="1"/>
              <a:t>Is Collective Bargaining Urgent or Important? </a:t>
            </a:r>
          </a:p>
        </p:txBody>
      </p:sp>
      <p:sp>
        <p:nvSpPr>
          <p:cNvPr id="3" name="Content Placeholder 2"/>
          <p:cNvSpPr>
            <a:spLocks noGrp="1"/>
          </p:cNvSpPr>
          <p:nvPr>
            <p:ph idx="1"/>
          </p:nvPr>
        </p:nvSpPr>
        <p:spPr>
          <a:xfrm>
            <a:off x="651151" y="778933"/>
            <a:ext cx="8797649" cy="5379718"/>
          </a:xfrm>
        </p:spPr>
        <p:txBody>
          <a:bodyPr vert="horz" lIns="91440" tIns="45720" rIns="91440" bIns="45720" rtlCol="0" anchor="t">
            <a:normAutofit fontScale="55000" lnSpcReduction="20000"/>
          </a:bodyPr>
          <a:lstStyle/>
          <a:p>
            <a:pPr marL="0" indent="0">
              <a:lnSpc>
                <a:spcPct val="120000"/>
              </a:lnSpc>
              <a:buNone/>
            </a:pPr>
            <a:r>
              <a:rPr lang="en-US" sz="3400" b="1"/>
              <a:t>Important activities have an outcome that leads to the achievement of your goals. </a:t>
            </a:r>
            <a:endParaRPr lang="en-US" b="1"/>
          </a:p>
          <a:p>
            <a:pPr marL="0" indent="0">
              <a:lnSpc>
                <a:spcPct val="120000"/>
              </a:lnSpc>
              <a:buNone/>
            </a:pPr>
            <a:r>
              <a:rPr lang="en-US" sz="3400"/>
              <a:t>These are the activities that we know would help us out in the “long term” and we “intend” to them when the “timing is right” but the consequences of not doing them are not immediate so we put off acting on them.</a:t>
            </a:r>
            <a:endParaRPr lang="en-US"/>
          </a:p>
          <a:p>
            <a:pPr marL="0" indent="0">
              <a:lnSpc>
                <a:spcPct val="120000"/>
              </a:lnSpc>
              <a:buNone/>
            </a:pPr>
            <a:endParaRPr lang="en-US" sz="3400"/>
          </a:p>
          <a:p>
            <a:pPr marL="0" indent="0">
              <a:lnSpc>
                <a:spcPct val="120000"/>
              </a:lnSpc>
              <a:buNone/>
            </a:pPr>
            <a:r>
              <a:rPr lang="en-US" sz="3400" b="1"/>
              <a:t>Urgent activities demand immediate attention, and are usually associated with the achievement of someone else’s goals, or with an uncomfortable problem or situation that needs to be resolved.</a:t>
            </a:r>
            <a:r>
              <a:rPr lang="en-US" sz="3400"/>
              <a:t> </a:t>
            </a:r>
          </a:p>
          <a:p>
            <a:pPr marL="0" lvl="0" indent="0">
              <a:lnSpc>
                <a:spcPct val="120000"/>
              </a:lnSpc>
              <a:buNone/>
            </a:pPr>
            <a:r>
              <a:rPr lang="en-US" sz="3400"/>
              <a:t>Urgent activities are often the ones we concentrate on. These are the “squeaky wheels that get the grease.” They demand attention because the consequences of not dealing with them are immediate.</a:t>
            </a:r>
            <a:endParaRPr lang="en-US"/>
          </a:p>
          <a:p>
            <a:pPr marL="0" indent="0">
              <a:lnSpc>
                <a:spcPct val="120000"/>
              </a:lnSpc>
              <a:buNone/>
            </a:pPr>
            <a:endParaRPr lang="en-US"/>
          </a:p>
          <a:p>
            <a:pPr marL="0" indent="0">
              <a:lnSpc>
                <a:spcPct val="120000"/>
              </a:lnSpc>
              <a:buNone/>
            </a:pPr>
            <a:r>
              <a:rPr lang="en-US" b="1"/>
              <a:t>Based on the definitions found in The Future We Need, which do you think it is? </a:t>
            </a:r>
            <a:endParaRPr lang="en-US"/>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9486537" y="2496458"/>
            <a:ext cx="2275568" cy="3256660"/>
          </a:xfrm>
          <a:prstGeom prst="rect">
            <a:avLst/>
          </a:prstGeom>
        </p:spPr>
      </p:pic>
    </p:spTree>
    <p:extLst>
      <p:ext uri="{BB962C8B-B14F-4D97-AF65-F5344CB8AC3E}">
        <p14:creationId xmlns:p14="http://schemas.microsoft.com/office/powerpoint/2010/main" val="23640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289" y="149046"/>
            <a:ext cx="11503536" cy="1081080"/>
          </a:xfrm>
        </p:spPr>
        <p:txBody>
          <a:bodyPr>
            <a:normAutofit/>
          </a:bodyPr>
          <a:lstStyle/>
          <a:p>
            <a:pPr algn="ctr"/>
            <a:r>
              <a:rPr lang="en-US" b="1"/>
              <a:t>Is Collective Bargaining Urgent or Important? </a:t>
            </a:r>
            <a:br>
              <a:rPr lang="en-US" b="1"/>
            </a:br>
            <a:r>
              <a:rPr lang="en-US" b="1"/>
              <a:t>(p.13-15, 19) </a:t>
            </a:r>
            <a:endParaRPr lang="en-US"/>
          </a:p>
        </p:txBody>
      </p:sp>
      <p:sp>
        <p:nvSpPr>
          <p:cNvPr id="3" name="Content Placeholder 2"/>
          <p:cNvSpPr>
            <a:spLocks noGrp="1"/>
          </p:cNvSpPr>
          <p:nvPr>
            <p:ph idx="1"/>
          </p:nvPr>
        </p:nvSpPr>
        <p:spPr>
          <a:xfrm>
            <a:off x="929640" y="1158240"/>
            <a:ext cx="7171267" cy="5013960"/>
          </a:xfrm>
        </p:spPr>
        <p:txBody>
          <a:bodyPr vert="horz" lIns="91440" tIns="45720" rIns="91440" bIns="45720" rtlCol="0" anchor="t">
            <a:normAutofit/>
          </a:bodyPr>
          <a:lstStyle/>
          <a:p>
            <a:pPr marL="0" indent="0">
              <a:buNone/>
            </a:pPr>
            <a:r>
              <a:rPr lang="en-US" b="1"/>
              <a:t>Discussion</a:t>
            </a:r>
          </a:p>
          <a:p>
            <a:pPr marL="514350" indent="-514350">
              <a:buFont typeface="+mj-lt"/>
              <a:buAutoNum type="arabicPeriod"/>
            </a:pPr>
            <a:r>
              <a:rPr lang="en-US"/>
              <a:t>Which of the definitions is closest to your definition of collective bargaining as you CURRENTLY think about it? </a:t>
            </a:r>
          </a:p>
          <a:p>
            <a:pPr marL="514350" indent="-514350">
              <a:buFont typeface="+mj-lt"/>
              <a:buAutoNum type="arabicPeriod"/>
            </a:pPr>
            <a:r>
              <a:rPr lang="en-US"/>
              <a:t>They already have the “right” to bargain collectively, why aren't they?  </a:t>
            </a:r>
          </a:p>
          <a:p>
            <a:pPr marL="514350" indent="-514350">
              <a:buFont typeface="+mj-lt"/>
              <a:buAutoNum type="arabicPeriod"/>
            </a:pPr>
            <a:r>
              <a:rPr lang="en-US"/>
              <a:t>What would you have to stop doing in order to make this happen?</a:t>
            </a:r>
          </a:p>
          <a:p>
            <a:pPr marL="514350" indent="-514350">
              <a:buFont typeface="+mj-lt"/>
              <a:buAutoNum type="arabicPeriod"/>
            </a:pPr>
            <a:r>
              <a:rPr lang="en-US"/>
              <a:t>Who would you have to convince that this was both important and urgent? </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8243147" y="1542760"/>
            <a:ext cx="3891491" cy="4336493"/>
          </a:xfrm>
          <a:prstGeom prst="rect">
            <a:avLst/>
          </a:prstGeom>
        </p:spPr>
      </p:pic>
    </p:spTree>
    <p:extLst>
      <p:ext uri="{BB962C8B-B14F-4D97-AF65-F5344CB8AC3E}">
        <p14:creationId xmlns:p14="http://schemas.microsoft.com/office/powerpoint/2010/main" val="1626656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0"/>
            <a:ext cx="11259185" cy="980439"/>
          </a:xfrm>
        </p:spPr>
        <p:txBody>
          <a:bodyPr>
            <a:normAutofit/>
          </a:bodyPr>
          <a:lstStyle/>
          <a:p>
            <a:r>
              <a:rPr lang="en-US" b="1"/>
              <a:t>Is Collective Bargaining Urgent or Important? </a:t>
            </a:r>
          </a:p>
        </p:txBody>
      </p:sp>
      <p:sp>
        <p:nvSpPr>
          <p:cNvPr id="3" name="Content Placeholder 2"/>
          <p:cNvSpPr>
            <a:spLocks noGrp="1"/>
          </p:cNvSpPr>
          <p:nvPr>
            <p:ph idx="1"/>
          </p:nvPr>
        </p:nvSpPr>
        <p:spPr>
          <a:xfrm>
            <a:off x="929640" y="1158240"/>
            <a:ext cx="6196874" cy="5013960"/>
          </a:xfrm>
        </p:spPr>
        <p:txBody>
          <a:bodyPr>
            <a:normAutofit/>
          </a:bodyPr>
          <a:lstStyle/>
          <a:p>
            <a:pPr marL="0" indent="0">
              <a:buNone/>
            </a:pPr>
            <a:endParaRPr lang="en-US" b="1"/>
          </a:p>
          <a:p>
            <a:pPr marL="0" indent="0">
              <a:buNone/>
            </a:pPr>
            <a:r>
              <a:rPr lang="en-US" sz="3600"/>
              <a:t>What are some important ideas that your table discussed that you think the room would benefit from hearing? </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288107" y="1158239"/>
            <a:ext cx="4507865" cy="5023351"/>
          </a:xfrm>
          <a:prstGeom prst="rect">
            <a:avLst/>
          </a:prstGeom>
        </p:spPr>
      </p:pic>
    </p:spTree>
    <p:extLst>
      <p:ext uri="{BB962C8B-B14F-4D97-AF65-F5344CB8AC3E}">
        <p14:creationId xmlns:p14="http://schemas.microsoft.com/office/powerpoint/2010/main" val="50478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27</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43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Zac</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94905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626" y="52882"/>
            <a:ext cx="11259185" cy="980439"/>
          </a:xfrm>
        </p:spPr>
        <p:txBody>
          <a:bodyPr>
            <a:noAutofit/>
          </a:bodyPr>
          <a:lstStyle/>
          <a:p>
            <a:r>
              <a:rPr lang="en-US" sz="4000" b="1"/>
              <a:t>Is Collective Bargaining Urgent or Important? </a:t>
            </a:r>
          </a:p>
        </p:txBody>
      </p:sp>
      <p:sp>
        <p:nvSpPr>
          <p:cNvPr id="3" name="Content Placeholder 2"/>
          <p:cNvSpPr>
            <a:spLocks noGrp="1"/>
          </p:cNvSpPr>
          <p:nvPr>
            <p:ph idx="1"/>
          </p:nvPr>
        </p:nvSpPr>
        <p:spPr>
          <a:xfrm>
            <a:off x="1529705" y="1570469"/>
            <a:ext cx="5596809" cy="4614222"/>
          </a:xfrm>
        </p:spPr>
        <p:txBody>
          <a:bodyPr>
            <a:normAutofit/>
          </a:bodyPr>
          <a:lstStyle/>
          <a:p>
            <a:pPr marL="0" indent="0">
              <a:buNone/>
            </a:pPr>
            <a:endParaRPr lang="en-US" b="1"/>
          </a:p>
          <a:p>
            <a:pPr marL="0" indent="0">
              <a:buNone/>
            </a:pPr>
            <a:r>
              <a:rPr lang="en-US" sz="6600"/>
              <a:t>If they CAN bargain, why don’t they?</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288107" y="1158239"/>
            <a:ext cx="4507865" cy="5023351"/>
          </a:xfrm>
          <a:prstGeom prst="rect">
            <a:avLst/>
          </a:prstGeom>
        </p:spPr>
      </p:pic>
    </p:spTree>
    <p:extLst>
      <p:ext uri="{BB962C8B-B14F-4D97-AF65-F5344CB8AC3E}">
        <p14:creationId xmlns:p14="http://schemas.microsoft.com/office/powerpoint/2010/main" val="420641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03107"/>
            <a:ext cx="11259185" cy="980439"/>
          </a:xfrm>
        </p:spPr>
        <p:txBody>
          <a:bodyPr>
            <a:normAutofit/>
          </a:bodyPr>
          <a:lstStyle/>
          <a:p>
            <a:r>
              <a:rPr lang="en-US" b="1"/>
              <a:t>REMINDER --   Urgent or Important </a:t>
            </a:r>
          </a:p>
        </p:txBody>
      </p:sp>
      <p:sp>
        <p:nvSpPr>
          <p:cNvPr id="3" name="Content Placeholder 2"/>
          <p:cNvSpPr>
            <a:spLocks noGrp="1"/>
          </p:cNvSpPr>
          <p:nvPr>
            <p:ph idx="1"/>
          </p:nvPr>
        </p:nvSpPr>
        <p:spPr>
          <a:xfrm>
            <a:off x="726160" y="1078735"/>
            <a:ext cx="8667020" cy="6079067"/>
          </a:xfrm>
        </p:spPr>
        <p:txBody>
          <a:bodyPr vert="horz" lIns="91440" tIns="45720" rIns="91440" bIns="45720" rtlCol="0" anchor="t">
            <a:normAutofit/>
          </a:bodyPr>
          <a:lstStyle/>
          <a:p>
            <a:pPr marL="457200" indent="-457200"/>
            <a:r>
              <a:rPr lang="en-US" sz="3400" b="1"/>
              <a:t>Important </a:t>
            </a:r>
            <a:r>
              <a:rPr lang="en-US" sz="3400"/>
              <a:t>activities have an outcome that leads to the achievement of your goals. </a:t>
            </a:r>
            <a:endParaRPr lang="en-US"/>
          </a:p>
          <a:p>
            <a:pPr marL="457200" indent="-457200"/>
            <a:endParaRPr lang="en-US" sz="3400" b="1"/>
          </a:p>
          <a:p>
            <a:pPr marL="457200" indent="-457200"/>
            <a:r>
              <a:rPr lang="en-US" sz="3400" b="1"/>
              <a:t>Urgent </a:t>
            </a:r>
            <a:r>
              <a:rPr lang="en-US" sz="3400"/>
              <a:t>activities demand immediate attention, and are usually associated with the achievement of someone else’s goals, or with an uncomfortable problem or situation that needs to be resolved. </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9486537" y="2496458"/>
            <a:ext cx="2275568" cy="3256660"/>
          </a:xfrm>
          <a:prstGeom prst="rect">
            <a:avLst/>
          </a:prstGeom>
        </p:spPr>
      </p:pic>
    </p:spTree>
    <p:extLst>
      <p:ext uri="{BB962C8B-B14F-4D97-AF65-F5344CB8AC3E}">
        <p14:creationId xmlns:p14="http://schemas.microsoft.com/office/powerpoint/2010/main" val="101588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003" y="430273"/>
            <a:ext cx="4352917" cy="3338074"/>
          </a:xfrm>
        </p:spPr>
        <p:txBody>
          <a:bodyPr>
            <a:noAutofit/>
          </a:bodyPr>
          <a:lstStyle/>
          <a:p>
            <a:pPr algn="ctr">
              <a:defRPr/>
            </a:pPr>
            <a:r>
              <a:rPr lang="en-US" sz="6598" b="1">
                <a:effectLst>
                  <a:outerShdw blurRad="38100" dist="38100" dir="2700000" algn="tl">
                    <a:srgbClr val="000000">
                      <a:alpha val="43137"/>
                    </a:srgbClr>
                  </a:outerShdw>
                </a:effectLst>
              </a:rPr>
              <a:t>Important </a:t>
            </a:r>
            <a:br>
              <a:rPr lang="en-US" sz="6598" b="1">
                <a:effectLst>
                  <a:outerShdw blurRad="38100" dist="38100" dir="2700000" algn="tl">
                    <a:srgbClr val="000000">
                      <a:alpha val="43137"/>
                    </a:srgbClr>
                  </a:outerShdw>
                </a:effectLst>
              </a:rPr>
            </a:br>
            <a:r>
              <a:rPr lang="en-US" sz="6598" b="1">
                <a:effectLst>
                  <a:outerShdw blurRad="38100" dist="38100" dir="2700000" algn="tl">
                    <a:srgbClr val="000000">
                      <a:alpha val="43137"/>
                    </a:srgbClr>
                  </a:outerShdw>
                </a:effectLst>
              </a:rPr>
              <a:t>vs. </a:t>
            </a:r>
            <a:br>
              <a:rPr lang="en-US" sz="6598" b="1">
                <a:effectLst>
                  <a:outerShdw blurRad="38100" dist="38100" dir="2700000" algn="tl">
                    <a:srgbClr val="000000">
                      <a:alpha val="43137"/>
                    </a:srgbClr>
                  </a:outerShdw>
                </a:effectLst>
              </a:rPr>
            </a:br>
            <a:r>
              <a:rPr lang="en-US" sz="6598" b="1">
                <a:effectLst>
                  <a:outerShdw blurRad="38100" dist="38100" dir="2700000" algn="tl">
                    <a:srgbClr val="000000">
                      <a:alpha val="43137"/>
                    </a:srgbClr>
                  </a:outerShdw>
                </a:effectLst>
              </a:rPr>
              <a:t>Urgent</a:t>
            </a:r>
          </a:p>
        </p:txBody>
      </p:sp>
      <p:sp>
        <p:nvSpPr>
          <p:cNvPr id="5" name="Left-Up Arrow 4"/>
          <p:cNvSpPr/>
          <p:nvPr/>
        </p:nvSpPr>
        <p:spPr>
          <a:xfrm rot="5400000">
            <a:off x="2068414" y="-514963"/>
            <a:ext cx="6171928" cy="8373605"/>
          </a:xfrm>
          <a:prstGeom prst="leftUpArrow">
            <a:avLst>
              <a:gd name="adj1" fmla="val 5123"/>
              <a:gd name="adj2" fmla="val 20888"/>
              <a:gd name="adj3" fmla="val 1210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cxnSp>
        <p:nvCxnSpPr>
          <p:cNvPr id="7" name="Straight Connector 6"/>
          <p:cNvCxnSpPr/>
          <p:nvPr/>
        </p:nvCxnSpPr>
        <p:spPr>
          <a:xfrm>
            <a:off x="5316625" y="1024566"/>
            <a:ext cx="6348" cy="4086748"/>
          </a:xfrm>
          <a:prstGeom prst="line">
            <a:avLst/>
          </a:prstGeom>
          <a:ln w="12382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659934" y="3253715"/>
            <a:ext cx="5478623" cy="0"/>
          </a:xfrm>
          <a:prstGeom prst="line">
            <a:avLst/>
          </a:prstGeom>
          <a:ln w="123825"/>
        </p:spPr>
        <p:style>
          <a:lnRef idx="1">
            <a:schemeClr val="accent1"/>
          </a:lnRef>
          <a:fillRef idx="0">
            <a:schemeClr val="accent1"/>
          </a:fillRef>
          <a:effectRef idx="0">
            <a:schemeClr val="accent1"/>
          </a:effectRef>
          <a:fontRef idx="minor">
            <a:schemeClr val="tx1"/>
          </a:fontRef>
        </p:style>
      </p:cxnSp>
      <p:sp>
        <p:nvSpPr>
          <p:cNvPr id="121863" name="TextBox 10"/>
          <p:cNvSpPr txBox="1">
            <a:spLocks noChangeArrowheads="1"/>
          </p:cNvSpPr>
          <p:nvPr/>
        </p:nvSpPr>
        <p:spPr bwMode="auto">
          <a:xfrm>
            <a:off x="3368707" y="5525602"/>
            <a:ext cx="3107516" cy="92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5398"/>
              <a:t>Important</a:t>
            </a:r>
          </a:p>
        </p:txBody>
      </p:sp>
      <p:sp>
        <p:nvSpPr>
          <p:cNvPr id="121864" name="TextBox 11"/>
          <p:cNvSpPr txBox="1">
            <a:spLocks noChangeArrowheads="1"/>
          </p:cNvSpPr>
          <p:nvPr/>
        </p:nvSpPr>
        <p:spPr bwMode="auto">
          <a:xfrm rot="-5400000">
            <a:off x="221439" y="2936643"/>
            <a:ext cx="2261599" cy="92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5398"/>
              <a:t>Urgent</a:t>
            </a:r>
          </a:p>
        </p:txBody>
      </p:sp>
      <p:sp>
        <p:nvSpPr>
          <p:cNvPr id="121865" name="TextBox 14"/>
          <p:cNvSpPr txBox="1">
            <a:spLocks noChangeArrowheads="1"/>
          </p:cNvSpPr>
          <p:nvPr/>
        </p:nvSpPr>
        <p:spPr bwMode="auto">
          <a:xfrm>
            <a:off x="2798248" y="4066577"/>
            <a:ext cx="1709292"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NOT Urgent or Important</a:t>
            </a:r>
          </a:p>
        </p:txBody>
      </p:sp>
      <p:sp>
        <p:nvSpPr>
          <p:cNvPr id="121866" name="TextBox 15"/>
          <p:cNvSpPr txBox="1">
            <a:spLocks noChangeArrowheads="1"/>
          </p:cNvSpPr>
          <p:nvPr/>
        </p:nvSpPr>
        <p:spPr bwMode="auto">
          <a:xfrm>
            <a:off x="6019507" y="1944605"/>
            <a:ext cx="1871492"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BOTH Urgent and Important</a:t>
            </a:r>
          </a:p>
        </p:txBody>
      </p:sp>
      <p:sp>
        <p:nvSpPr>
          <p:cNvPr id="121867" name="TextBox 16"/>
          <p:cNvSpPr txBox="1">
            <a:spLocks noChangeArrowheads="1"/>
          </p:cNvSpPr>
          <p:nvPr/>
        </p:nvSpPr>
        <p:spPr bwMode="auto">
          <a:xfrm>
            <a:off x="6091243" y="4107528"/>
            <a:ext cx="1799756" cy="647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NOT Urgent </a:t>
            </a:r>
          </a:p>
          <a:p>
            <a:r>
              <a:rPr lang="en-US" altLang="en-US" sz="1799"/>
              <a:t>BUT Important</a:t>
            </a:r>
          </a:p>
        </p:txBody>
      </p:sp>
      <p:sp>
        <p:nvSpPr>
          <p:cNvPr id="121868" name="TextBox 17"/>
          <p:cNvSpPr txBox="1">
            <a:spLocks noChangeArrowheads="1"/>
          </p:cNvSpPr>
          <p:nvPr/>
        </p:nvSpPr>
        <p:spPr bwMode="auto">
          <a:xfrm>
            <a:off x="2944696" y="1944824"/>
            <a:ext cx="1799756" cy="64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Urgent BUT </a:t>
            </a:r>
          </a:p>
          <a:p>
            <a:r>
              <a:rPr lang="en-US" altLang="en-US" sz="1799"/>
              <a:t>NOT Important</a:t>
            </a:r>
          </a:p>
        </p:txBody>
      </p:sp>
      <p:sp>
        <p:nvSpPr>
          <p:cNvPr id="6" name="TextBox 5"/>
          <p:cNvSpPr txBox="1"/>
          <p:nvPr/>
        </p:nvSpPr>
        <p:spPr>
          <a:xfrm>
            <a:off x="9442781" y="5009957"/>
            <a:ext cx="2973292" cy="830997"/>
          </a:xfrm>
          <a:prstGeom prst="rect">
            <a:avLst/>
          </a:prstGeom>
          <a:noFill/>
        </p:spPr>
        <p:txBody>
          <a:bodyPr wrap="square" rtlCol="0">
            <a:spAutoFit/>
          </a:bodyPr>
          <a:lstStyle/>
          <a:p>
            <a:r>
              <a:rPr lang="en-US" sz="2400"/>
              <a:t>Organization’s </a:t>
            </a:r>
          </a:p>
          <a:p>
            <a:r>
              <a:rPr lang="en-US" sz="2400"/>
              <a:t>or Your Goals</a:t>
            </a:r>
          </a:p>
        </p:txBody>
      </p:sp>
      <p:sp>
        <p:nvSpPr>
          <p:cNvPr id="16" name="TextBox 15"/>
          <p:cNvSpPr txBox="1"/>
          <p:nvPr/>
        </p:nvSpPr>
        <p:spPr>
          <a:xfrm>
            <a:off x="589213" y="62655"/>
            <a:ext cx="4418070" cy="523220"/>
          </a:xfrm>
          <a:prstGeom prst="rect">
            <a:avLst/>
          </a:prstGeom>
          <a:noFill/>
        </p:spPr>
        <p:txBody>
          <a:bodyPr wrap="square" rtlCol="0">
            <a:spAutoFit/>
          </a:bodyPr>
          <a:lstStyle/>
          <a:p>
            <a:r>
              <a:rPr lang="en-US" sz="2800"/>
              <a:t>Someone Else’s Goals</a:t>
            </a:r>
          </a:p>
        </p:txBody>
      </p:sp>
    </p:spTree>
    <p:extLst>
      <p:ext uri="{BB962C8B-B14F-4D97-AF65-F5344CB8AC3E}">
        <p14:creationId xmlns:p14="http://schemas.microsoft.com/office/powerpoint/2010/main" val="73176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240" y="0"/>
            <a:ext cx="11259185" cy="980439"/>
          </a:xfrm>
        </p:spPr>
        <p:txBody>
          <a:bodyPr>
            <a:normAutofit/>
          </a:bodyPr>
          <a:lstStyle/>
          <a:p>
            <a:r>
              <a:rPr lang="en-US" b="1"/>
              <a:t>3 Steps for the Urgent or Important Matrix </a:t>
            </a:r>
          </a:p>
        </p:txBody>
      </p:sp>
      <p:sp>
        <p:nvSpPr>
          <p:cNvPr id="3" name="Content Placeholder 2"/>
          <p:cNvSpPr>
            <a:spLocks noGrp="1"/>
          </p:cNvSpPr>
          <p:nvPr>
            <p:ph idx="1"/>
          </p:nvPr>
        </p:nvSpPr>
        <p:spPr>
          <a:xfrm>
            <a:off x="696687" y="1262742"/>
            <a:ext cx="10740570" cy="4909457"/>
          </a:xfrm>
        </p:spPr>
        <p:txBody>
          <a:bodyPr vert="horz" lIns="91440" tIns="45720" rIns="91440" bIns="45720" rtlCol="0" anchor="t">
            <a:normAutofit lnSpcReduction="10000"/>
          </a:bodyPr>
          <a:lstStyle/>
          <a:p>
            <a:pPr marL="0" indent="0">
              <a:buNone/>
            </a:pPr>
            <a:r>
              <a:rPr lang="en-US" b="1"/>
              <a:t>On Your Own </a:t>
            </a:r>
            <a:r>
              <a:rPr lang="en-US"/>
              <a:t>–  Brainstorm for 5 Full Minutes – </a:t>
            </a:r>
            <a:br>
              <a:rPr lang="en-US"/>
            </a:br>
            <a:r>
              <a:rPr lang="en-US"/>
              <a:t> What is all the work you do?  </a:t>
            </a:r>
          </a:p>
          <a:p>
            <a:pPr marL="0" indent="0">
              <a:buNone/>
            </a:pPr>
            <a:r>
              <a:rPr lang="en-US" b="1"/>
              <a:t>With your Team </a:t>
            </a:r>
            <a:r>
              <a:rPr lang="en-US"/>
              <a:t>–  10 Minutes - Categorize your work into the various quadrants.  You are working on your own AND helping each other at the same time.  Where you have similar work, listen to how each of you think about it. </a:t>
            </a:r>
          </a:p>
          <a:p>
            <a:pPr marL="0" indent="0">
              <a:buNone/>
            </a:pPr>
            <a:r>
              <a:rPr lang="en-US" b="1"/>
              <a:t>With your Team </a:t>
            </a:r>
            <a:r>
              <a:rPr lang="en-US"/>
              <a:t>– 5 Minutes – Discuss </a:t>
            </a:r>
          </a:p>
          <a:p>
            <a:pPr marL="612140" lvl="1" indent="-246380"/>
            <a:r>
              <a:rPr lang="en-US"/>
              <a:t>What did you notice that you COULD stop doing, or get others to do?</a:t>
            </a:r>
          </a:p>
          <a:p>
            <a:pPr marL="612140" lvl="1" indent="-246380"/>
            <a:r>
              <a:rPr lang="en-US"/>
              <a:t>What are ways that you can make space to include collective bargaining?</a:t>
            </a:r>
          </a:p>
          <a:p>
            <a:pPr marL="612140" lvl="1" indent="-246380"/>
            <a:r>
              <a:rPr lang="en-US"/>
              <a:t>What would it take to get others to pick this work up along with you? </a:t>
            </a:r>
          </a:p>
          <a:p>
            <a:pPr marL="612140" lvl="1" indent="-246380"/>
            <a:r>
              <a:rPr lang="en-US"/>
              <a:t>How do you stay employed and push this agenda?</a:t>
            </a:r>
          </a:p>
          <a:p>
            <a:pPr marL="0" indent="0">
              <a:buNone/>
            </a:pPr>
            <a:endParaRPr lang="en-US"/>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10162581" y="134396"/>
            <a:ext cx="1837558" cy="2047688"/>
          </a:xfrm>
          <a:prstGeom prst="rect">
            <a:avLst/>
          </a:prstGeom>
        </p:spPr>
      </p:pic>
    </p:spTree>
    <p:extLst>
      <p:ext uri="{BB962C8B-B14F-4D97-AF65-F5344CB8AC3E}">
        <p14:creationId xmlns:p14="http://schemas.microsoft.com/office/powerpoint/2010/main" val="368309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b="1"/>
              <a:t>Whole Room Report</a:t>
            </a:r>
          </a:p>
        </p:txBody>
      </p:sp>
      <p:sp>
        <p:nvSpPr>
          <p:cNvPr id="3" name="Content Placeholder 2"/>
          <p:cNvSpPr>
            <a:spLocks noGrp="1"/>
          </p:cNvSpPr>
          <p:nvPr>
            <p:ph idx="1"/>
          </p:nvPr>
        </p:nvSpPr>
        <p:spPr>
          <a:xfrm>
            <a:off x="963387" y="1453243"/>
            <a:ext cx="6809160" cy="4718957"/>
          </a:xfrm>
        </p:spPr>
        <p:txBody>
          <a:bodyPr>
            <a:normAutofit/>
          </a:bodyPr>
          <a:lstStyle/>
          <a:p>
            <a:r>
              <a:rPr lang="en-US"/>
              <a:t>What did you notice that you COULD stop doing, or get others to do?</a:t>
            </a:r>
          </a:p>
          <a:p>
            <a:r>
              <a:rPr lang="en-US"/>
              <a:t>What are ways that you can make space to include collective bargaining?</a:t>
            </a:r>
          </a:p>
          <a:p>
            <a:r>
              <a:rPr lang="en-US"/>
              <a:t>What would it take to get others to pick this work up along with you? </a:t>
            </a:r>
          </a:p>
          <a:p>
            <a:r>
              <a:rPr lang="en-US"/>
              <a:t>How do you stay employed and push this agenda?</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772547" y="1148849"/>
            <a:ext cx="4507865" cy="5023351"/>
          </a:xfrm>
          <a:prstGeom prst="rect">
            <a:avLst/>
          </a:prstGeom>
        </p:spPr>
      </p:pic>
    </p:spTree>
    <p:extLst>
      <p:ext uri="{BB962C8B-B14F-4D97-AF65-F5344CB8AC3E}">
        <p14:creationId xmlns:p14="http://schemas.microsoft.com/office/powerpoint/2010/main" val="166401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11677429" cy="1030546"/>
          </a:xfrm>
        </p:spPr>
        <p:txBody>
          <a:bodyPr>
            <a:normAutofit/>
          </a:bodyPr>
          <a:lstStyle/>
          <a:p>
            <a:r>
              <a:rPr lang="en-US" sz="4000"/>
              <a:t>Closing Thoughts From The Future We Need</a:t>
            </a:r>
          </a:p>
        </p:txBody>
      </p:sp>
      <p:sp>
        <p:nvSpPr>
          <p:cNvPr id="3" name="Content Placeholder 2"/>
          <p:cNvSpPr>
            <a:spLocks noGrp="1"/>
          </p:cNvSpPr>
          <p:nvPr>
            <p:ph idx="1"/>
          </p:nvPr>
        </p:nvSpPr>
        <p:spPr>
          <a:xfrm>
            <a:off x="1251195" y="1238434"/>
            <a:ext cx="7692180" cy="5134970"/>
          </a:xfrm>
        </p:spPr>
        <p:txBody>
          <a:bodyPr vert="horz" lIns="91440" tIns="45720" rIns="91440" bIns="45720" rtlCol="0" anchor="t">
            <a:normAutofit fontScale="92500" lnSpcReduction="10000"/>
          </a:bodyPr>
          <a:lstStyle/>
          <a:p>
            <a:pPr marL="0" indent="0">
              <a:buNone/>
            </a:pPr>
            <a:r>
              <a:rPr lang="en-US" sz="4000" i="1"/>
              <a:t>"To fulfill its true potential, collective bargaining should be seen as a gateway to democracy in the entire economic arena. …  We need to not only ensure that collective bargaining is accessible to workers in this climate but also deepens its effect if it is to become an impetus to the revival of democracy." </a:t>
            </a:r>
            <a:r>
              <a:rPr lang="en-US" sz="4000"/>
              <a:t>  p.19 </a:t>
            </a:r>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43783" y="635321"/>
            <a:ext cx="6442993" cy="6729896"/>
          </a:xfrm>
        </p:spPr>
        <p:txBody>
          <a:bodyPr vert="horz" lIns="91440" tIns="45720" rIns="91440" bIns="45720" rtlCol="0" anchor="t">
            <a:normAutofit/>
          </a:bodyPr>
          <a:lstStyle/>
          <a:p>
            <a:pPr marL="0" indent="0">
              <a:buNone/>
            </a:pPr>
            <a:r>
              <a:rPr lang="en-US" sz="3200"/>
              <a:t>Collective Bargaining, done strategically, is a principled, activist process that can engage 100% of the workers in a meaningful relationship with their union. </a:t>
            </a:r>
          </a:p>
          <a:p>
            <a:pPr marL="0" indent="0">
              <a:buNone/>
            </a:pPr>
            <a:endParaRPr lang="en-US" sz="3200"/>
          </a:p>
          <a:p>
            <a:pPr marL="0" indent="0">
              <a:buNone/>
            </a:pPr>
            <a:r>
              <a:rPr lang="en-US" sz="3200"/>
              <a:t>Collective Bargaining engages members in securing wins for their workplace, their students, and their communities.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16247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Jeny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con&#10;&#10;Description automatically generated"/>
          <p:cNvPicPr>
            <a:picLocks noChangeAspect="1" noChangeArrowheads="1"/>
          </p:cNvPicPr>
          <p:nvPr/>
        </p:nvPicPr>
        <p:blipFill rotWithShape="1">
          <a:blip r:embed="rId2"/>
          <a:srcRect l="373" t="49752" r="-373" b="5940"/>
          <a:stretch/>
        </p:blipFill>
        <p:spPr bwMode="auto">
          <a:xfrm>
            <a:off x="516487" y="4394578"/>
            <a:ext cx="11672485" cy="19474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288429"/>
            <a:ext cx="11421352" cy="493662"/>
          </a:xfrm>
        </p:spPr>
        <p:txBody>
          <a:bodyPr>
            <a:noAutofit/>
          </a:bodyPr>
          <a:lstStyle/>
          <a:p>
            <a:r>
              <a:rPr lang="en-US" sz="4800" b="1"/>
              <a:t>3 Lessons From History</a:t>
            </a:r>
          </a:p>
        </p:txBody>
      </p:sp>
      <p:sp>
        <p:nvSpPr>
          <p:cNvPr id="3" name="Content Placeholder 2"/>
          <p:cNvSpPr>
            <a:spLocks noGrp="1"/>
          </p:cNvSpPr>
          <p:nvPr>
            <p:ph idx="1"/>
          </p:nvPr>
        </p:nvSpPr>
        <p:spPr>
          <a:xfrm>
            <a:off x="764274" y="979714"/>
            <a:ext cx="11259403" cy="4278086"/>
          </a:xfrm>
        </p:spPr>
        <p:txBody>
          <a:bodyPr vert="horz" lIns="91440" tIns="45720" rIns="91440" bIns="45720" rtlCol="0" anchor="t">
            <a:normAutofit/>
          </a:bodyPr>
          <a:lstStyle/>
          <a:p>
            <a:pPr marL="742950" indent="-742950">
              <a:buAutoNum type="arabicPeriod"/>
            </a:pPr>
            <a:r>
              <a:rPr lang="en-US" sz="4400"/>
              <a:t>Don’t bargain away power</a:t>
            </a:r>
          </a:p>
          <a:p>
            <a:pPr marL="742950" indent="-742950">
              <a:buAutoNum type="arabicPeriod"/>
            </a:pPr>
            <a:r>
              <a:rPr lang="en-US" sz="4400"/>
              <a:t>Confront discrimination in our own organizations</a:t>
            </a:r>
          </a:p>
          <a:p>
            <a:pPr marL="742950" indent="-742950">
              <a:buAutoNum type="arabicPeriod"/>
            </a:pPr>
            <a:r>
              <a:rPr lang="en-US" sz="4400"/>
              <a:t>Don't compromise core-values to maintain perceived relationships</a:t>
            </a:r>
            <a:endParaRPr lang="en-US"/>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con&#10;&#10;Description automatically generated"/>
          <p:cNvPicPr>
            <a:picLocks noChangeAspect="1" noChangeArrowheads="1"/>
          </p:cNvPicPr>
          <p:nvPr/>
        </p:nvPicPr>
        <p:blipFill rotWithShape="1">
          <a:blip r:embed="rId2"/>
          <a:srcRect l="-280" t="46650" r="280" b="8933"/>
          <a:stretch/>
        </p:blipFill>
        <p:spPr bwMode="auto">
          <a:xfrm>
            <a:off x="527180" y="4394578"/>
            <a:ext cx="11661794" cy="19505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352623"/>
            <a:ext cx="11421352" cy="493662"/>
          </a:xfrm>
        </p:spPr>
        <p:txBody>
          <a:bodyPr>
            <a:noAutofit/>
          </a:bodyPr>
          <a:lstStyle/>
          <a:p>
            <a:r>
              <a:rPr lang="en-US" sz="4800" b="1"/>
              <a:t>From Our Reading</a:t>
            </a:r>
          </a:p>
        </p:txBody>
      </p:sp>
      <p:sp>
        <p:nvSpPr>
          <p:cNvPr id="3" name="Content Placeholder 2"/>
          <p:cNvSpPr>
            <a:spLocks noGrp="1"/>
          </p:cNvSpPr>
          <p:nvPr>
            <p:ph idx="1"/>
          </p:nvPr>
        </p:nvSpPr>
        <p:spPr>
          <a:xfrm>
            <a:off x="764274" y="1451993"/>
            <a:ext cx="11259403" cy="4302457"/>
          </a:xfrm>
        </p:spPr>
        <p:txBody>
          <a:bodyPr vert="horz" lIns="91440" tIns="45720" rIns="91440" bIns="45720" rtlCol="0" anchor="t">
            <a:normAutofit/>
          </a:bodyPr>
          <a:lstStyle/>
          <a:p>
            <a:pPr marL="0" indent="0">
              <a:buNone/>
            </a:pPr>
            <a:r>
              <a:rPr lang="en-US" sz="4400"/>
              <a:t>Think on: What parts of the book emphasized these lessons for you?</a:t>
            </a:r>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326" y="288429"/>
            <a:ext cx="11421352" cy="493662"/>
          </a:xfrm>
        </p:spPr>
        <p:txBody>
          <a:bodyPr>
            <a:noAutofit/>
          </a:bodyPr>
          <a:lstStyle/>
          <a:p>
            <a:r>
              <a:rPr lang="en-US" sz="4800" b="1"/>
              <a:t>What is Your Current Situation</a:t>
            </a:r>
          </a:p>
        </p:txBody>
      </p:sp>
      <p:sp>
        <p:nvSpPr>
          <p:cNvPr id="3" name="Content Placeholder 2"/>
          <p:cNvSpPr>
            <a:spLocks noGrp="1"/>
          </p:cNvSpPr>
          <p:nvPr>
            <p:ph idx="1"/>
          </p:nvPr>
        </p:nvSpPr>
        <p:spPr>
          <a:xfrm>
            <a:off x="764274" y="955343"/>
            <a:ext cx="6978567" cy="2868524"/>
          </a:xfrm>
        </p:spPr>
        <p:txBody>
          <a:bodyPr vert="horz" lIns="91440" tIns="45720" rIns="91440" bIns="45720" rtlCol="0" anchor="t">
            <a:normAutofit fontScale="85000" lnSpcReduction="10000"/>
          </a:bodyPr>
          <a:lstStyle/>
          <a:p>
            <a:pPr marL="0" indent="0">
              <a:buNone/>
            </a:pPr>
            <a:r>
              <a:rPr lang="en-US" b="1"/>
              <a:t>Small Groups –  2 Groups per ea. lesson</a:t>
            </a:r>
            <a:endParaRPr lang="en-US"/>
          </a:p>
          <a:p>
            <a:pPr marL="0" indent="0">
              <a:buNone/>
            </a:pPr>
            <a:r>
              <a:rPr lang="en-US"/>
              <a:t>                  Create a T Chart – &gt;</a:t>
            </a:r>
          </a:p>
          <a:p>
            <a:pPr marL="0" indent="0">
              <a:buNone/>
            </a:pPr>
            <a:r>
              <a:rPr lang="en-US"/>
              <a:t>List the </a:t>
            </a:r>
          </a:p>
          <a:p>
            <a:pPr marL="0" indent="0">
              <a:buNone/>
            </a:pPr>
            <a:r>
              <a:rPr lang="en-US"/>
              <a:t>   -beliefs      -practices        -messages </a:t>
            </a:r>
          </a:p>
          <a:p>
            <a:pPr marL="0" indent="0">
              <a:buNone/>
            </a:pPr>
            <a:r>
              <a:rPr lang="en-US"/>
              <a:t>That locals </a:t>
            </a:r>
            <a:r>
              <a:rPr lang="en-US" b="1" u="sng"/>
              <a:t>currently</a:t>
            </a:r>
            <a:r>
              <a:rPr lang="en-US"/>
              <a:t> use as either counters or exemplify the lesson your group is examining.</a:t>
            </a: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7874435" y="891126"/>
            <a:ext cx="3945731" cy="5301711"/>
          </a:xfrm>
          <a:prstGeom prst="rect">
            <a:avLst/>
          </a:prstGeom>
          <a:ln w="889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672DC42F-6667-CC5D-46CC-E48C9A23954F}"/>
              </a:ext>
            </a:extLst>
          </p:cNvPr>
          <p:cNvSpPr txBox="1"/>
          <p:nvPr/>
        </p:nvSpPr>
        <p:spPr>
          <a:xfrm>
            <a:off x="8066625" y="1068193"/>
            <a:ext cx="16419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COUNTERS</a:t>
            </a:r>
          </a:p>
        </p:txBody>
      </p:sp>
      <p:sp>
        <p:nvSpPr>
          <p:cNvPr id="6" name="TextBox 5">
            <a:extLst>
              <a:ext uri="{FF2B5EF4-FFF2-40B4-BE49-F238E27FC236}">
                <a16:creationId xmlns:a16="http://schemas.microsoft.com/office/drawing/2014/main" id="{550C90FB-CAEC-DEB3-CCE8-81E9CCFE149A}"/>
              </a:ext>
            </a:extLst>
          </p:cNvPr>
          <p:cNvSpPr txBox="1"/>
          <p:nvPr/>
        </p:nvSpPr>
        <p:spPr>
          <a:xfrm>
            <a:off x="10161670" y="1068193"/>
            <a:ext cx="16419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EXEMPLIFIES</a:t>
            </a:r>
            <a:endParaRPr lang="en-US"/>
          </a:p>
        </p:txBody>
      </p:sp>
      <p:sp>
        <p:nvSpPr>
          <p:cNvPr id="7" name="TextBox 6">
            <a:extLst>
              <a:ext uri="{FF2B5EF4-FFF2-40B4-BE49-F238E27FC236}">
                <a16:creationId xmlns:a16="http://schemas.microsoft.com/office/drawing/2014/main" id="{9A8092D7-C1AD-5EDE-5A9F-BE4F78E06AFB}"/>
              </a:ext>
            </a:extLst>
          </p:cNvPr>
          <p:cNvSpPr txBox="1"/>
          <p:nvPr/>
        </p:nvSpPr>
        <p:spPr>
          <a:xfrm>
            <a:off x="858020" y="3723290"/>
            <a:ext cx="6066814"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ea typeface="+mn-lt"/>
                <a:cs typeface="+mn-lt"/>
              </a:rPr>
              <a:t>References in the book:</a:t>
            </a:r>
          </a:p>
          <a:p>
            <a:r>
              <a:rPr lang="en-US" sz="2200">
                <a:ea typeface="+mn-lt"/>
                <a:cs typeface="+mn-lt"/>
              </a:rPr>
              <a:t>P. 20 Black Washerwomen of Atlanta</a:t>
            </a:r>
            <a:endParaRPr lang="en-US"/>
          </a:p>
          <a:p>
            <a:r>
              <a:rPr lang="en-US" sz="2200">
                <a:ea typeface="+mn-lt"/>
                <a:cs typeface="+mn-lt"/>
              </a:rPr>
              <a:t>P. 22 Knights of Labor, IWW, Craft Unions </a:t>
            </a:r>
          </a:p>
          <a:p>
            <a:r>
              <a:rPr lang="en-US" sz="2200">
                <a:ea typeface="+mn-lt"/>
                <a:cs typeface="+mn-lt"/>
              </a:rPr>
              <a:t>P. 24 Laws and Acts</a:t>
            </a:r>
          </a:p>
          <a:p>
            <a:r>
              <a:rPr lang="en-US" sz="2200">
                <a:ea typeface="+mn-lt"/>
                <a:cs typeface="+mn-lt"/>
              </a:rPr>
              <a:t>P. 25 Main point</a:t>
            </a:r>
          </a:p>
          <a:p>
            <a:r>
              <a:rPr lang="en-US" sz="2200">
                <a:ea typeface="+mn-lt"/>
                <a:cs typeface="+mn-lt"/>
              </a:rPr>
              <a:t>P. 27 Wagner Act</a:t>
            </a:r>
          </a:p>
          <a:p>
            <a:r>
              <a:rPr lang="en-US" sz="2200">
                <a:ea typeface="+mn-lt"/>
                <a:cs typeface="+mn-lt"/>
              </a:rPr>
              <a:t>P 28 Black Rail Workers</a:t>
            </a:r>
            <a:endParaRPr lang="en-US" sz="2200"/>
          </a:p>
          <a:p>
            <a:pPr algn="l"/>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con&#10;&#10;Description automatically generated"/>
          <p:cNvPicPr>
            <a:picLocks noChangeAspect="1" noChangeArrowheads="1"/>
          </p:cNvPicPr>
          <p:nvPr/>
        </p:nvPicPr>
        <p:blipFill rotWithShape="1">
          <a:blip r:embed="rId2"/>
          <a:srcRect l="-277" t="47911" r="369" b="7617"/>
          <a:stretch/>
        </p:blipFill>
        <p:spPr bwMode="auto">
          <a:xfrm>
            <a:off x="409540" y="4394578"/>
            <a:ext cx="11768531" cy="19726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9825" y="629352"/>
            <a:ext cx="11421352" cy="493662"/>
          </a:xfrm>
        </p:spPr>
        <p:txBody>
          <a:bodyPr>
            <a:noAutofit/>
          </a:bodyPr>
          <a:lstStyle/>
          <a:p>
            <a:r>
              <a:rPr lang="en-US" sz="5400" b="1"/>
              <a:t>Current Situation</a:t>
            </a:r>
          </a:p>
        </p:txBody>
      </p:sp>
      <p:sp>
        <p:nvSpPr>
          <p:cNvPr id="3" name="Content Placeholder 2"/>
          <p:cNvSpPr>
            <a:spLocks noGrp="1"/>
          </p:cNvSpPr>
          <p:nvPr>
            <p:ph idx="1"/>
          </p:nvPr>
        </p:nvSpPr>
        <p:spPr>
          <a:xfrm>
            <a:off x="764275" y="1959429"/>
            <a:ext cx="11259403" cy="3148245"/>
          </a:xfrm>
        </p:spPr>
        <p:txBody>
          <a:bodyPr vert="horz" lIns="91440" tIns="45720" rIns="91440" bIns="45720" rtlCol="0" anchor="t">
            <a:normAutofit/>
          </a:bodyPr>
          <a:lstStyle/>
          <a:p>
            <a:pPr marL="0" indent="0">
              <a:buNone/>
            </a:pPr>
            <a:r>
              <a:rPr lang="en-US" sz="4800"/>
              <a:t>What is your role in moving your affiliates to understand that this is what collective bargaining is about?</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8121" y="1057646"/>
            <a:ext cx="6588867" cy="3564016"/>
          </a:xfrm>
        </p:spPr>
        <p:txBody>
          <a:bodyPr vert="horz" lIns="91440" tIns="45720" rIns="91440" bIns="45720" rtlCol="0" anchor="t">
            <a:noAutofit/>
          </a:bodyPr>
          <a:lstStyle/>
          <a:p>
            <a:pPr marL="246380" indent="-246380"/>
            <a:r>
              <a:rPr lang="en-US" sz="3200"/>
              <a:t>As we have moved through time, we have forgotten the lessons from history</a:t>
            </a:r>
          </a:p>
          <a:p>
            <a:pPr marL="0" indent="0">
              <a:buNone/>
            </a:pPr>
            <a:endParaRPr lang="en-US" sz="3200"/>
          </a:p>
          <a:p>
            <a:pPr marL="246380" indent="-246380"/>
            <a:r>
              <a:rPr lang="en-US" sz="3200"/>
              <a:t>History doesn't repeat, it rhymes.</a:t>
            </a:r>
          </a:p>
          <a:p>
            <a:pPr marL="0" indent="0">
              <a:buNone/>
            </a:pPr>
            <a:endParaRPr lang="en-US" sz="3200"/>
          </a:p>
          <a:p>
            <a:pPr marL="246380" indent="-246380"/>
            <a:r>
              <a:rPr lang="en-US" sz="3200"/>
              <a:t>Collective Bargaining is what democracy looks like in the workplace.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A picture containing text, device, gauge&#10;&#10;Description automatically generated"/>
          <p:cNvPicPr>
            <a:picLocks noChangeAspect="1" noChangeArrowheads="1"/>
          </p:cNvPicPr>
          <p:nvPr/>
        </p:nvPicPr>
        <p:blipFill rotWithShape="1">
          <a:blip r:embed="rId2"/>
          <a:srcRect t="21429" b="21429"/>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42</a:t>
            </a:fld>
            <a:endParaRPr lang="en-US"/>
          </a:p>
        </p:txBody>
      </p:sp>
    </p:spTree>
    <p:extLst>
      <p:ext uri="{BB962C8B-B14F-4D97-AF65-F5344CB8AC3E}">
        <p14:creationId xmlns:p14="http://schemas.microsoft.com/office/powerpoint/2010/main" val="188756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9979" y="1983501"/>
            <a:ext cx="9782801" cy="1239837"/>
          </a:xfrm>
        </p:spPr>
        <p:txBody>
          <a:bodyPr>
            <a:normAutofit/>
          </a:bodyPr>
          <a:lstStyle/>
          <a:p>
            <a:r>
              <a:rPr lang="en-US" sz="4400"/>
              <a:t>Authors' Visit</a:t>
            </a:r>
          </a:p>
        </p:txBody>
      </p:sp>
      <p:pic>
        <p:nvPicPr>
          <p:cNvPr id="6" name="Picture 6" descr="Text, letter&#10;&#10;Description automatically generated">
            <a:extLst>
              <a:ext uri="{FF2B5EF4-FFF2-40B4-BE49-F238E27FC236}">
                <a16:creationId xmlns:a16="http://schemas.microsoft.com/office/drawing/2014/main" id="{A2CCDE56-7336-E94A-6BA8-DAC8764A5034}"/>
              </a:ext>
            </a:extLst>
          </p:cNvPr>
          <p:cNvPicPr>
            <a:picLocks noGrp="1" noChangeAspect="1"/>
          </p:cNvPicPr>
          <p:nvPr>
            <p:ph idx="1"/>
          </p:nvPr>
        </p:nvPicPr>
        <p:blipFill>
          <a:blip r:embed="rId2"/>
          <a:stretch>
            <a:fillRect/>
          </a:stretch>
        </p:blipFill>
        <p:spPr>
          <a:xfrm>
            <a:off x="1590947" y="209342"/>
            <a:ext cx="3964997" cy="6037750"/>
          </a:xfrm>
        </p:spPr>
      </p:pic>
    </p:spTree>
    <p:extLst>
      <p:ext uri="{BB962C8B-B14F-4D97-AF65-F5344CB8AC3E}">
        <p14:creationId xmlns:p14="http://schemas.microsoft.com/office/powerpoint/2010/main" val="381339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44</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70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Sara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247" y="4599393"/>
            <a:ext cx="9782801" cy="1239837"/>
          </a:xfrm>
        </p:spPr>
        <p:txBody>
          <a:bodyPr/>
          <a:lstStyle/>
          <a:p>
            <a:r>
              <a:rPr lang="en-US"/>
              <a:t>An Institutional Problem</a:t>
            </a:r>
          </a:p>
        </p:txBody>
      </p:sp>
      <p:pic>
        <p:nvPicPr>
          <p:cNvPr id="4" name="Picture 4" descr="A picture containing circle&#10;&#10;Description automatically generated">
            <a:extLst>
              <a:ext uri="{FF2B5EF4-FFF2-40B4-BE49-F238E27FC236}">
                <a16:creationId xmlns:a16="http://schemas.microsoft.com/office/drawing/2014/main" id="{D8934458-0F63-0021-BF10-B07F6252CDD7}"/>
              </a:ext>
            </a:extLst>
          </p:cNvPr>
          <p:cNvPicPr>
            <a:picLocks noGrp="1" noChangeAspect="1"/>
          </p:cNvPicPr>
          <p:nvPr>
            <p:ph idx="1"/>
          </p:nvPr>
        </p:nvPicPr>
        <p:blipFill>
          <a:blip r:embed="rId2"/>
          <a:stretch>
            <a:fillRect/>
          </a:stretch>
        </p:blipFill>
        <p:spPr>
          <a:xfrm>
            <a:off x="2902439" y="339066"/>
            <a:ext cx="6245288" cy="4687013"/>
          </a:xfrm>
        </p:spPr>
      </p:pic>
    </p:spTree>
    <p:extLst>
      <p:ext uri="{BB962C8B-B14F-4D97-AF65-F5344CB8AC3E}">
        <p14:creationId xmlns:p14="http://schemas.microsoft.com/office/powerpoint/2010/main" val="428661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848B-636D-47D7-B096-4D4A6D153859}"/>
              </a:ext>
            </a:extLst>
          </p:cNvPr>
          <p:cNvSpPr>
            <a:spLocks noGrp="1"/>
          </p:cNvSpPr>
          <p:nvPr>
            <p:ph type="title"/>
          </p:nvPr>
        </p:nvSpPr>
        <p:spPr>
          <a:xfrm>
            <a:off x="6225131" y="917996"/>
            <a:ext cx="5582233" cy="4016721"/>
          </a:xfrm>
        </p:spPr>
        <p:txBody>
          <a:bodyPr vert="horz" lIns="91416" tIns="45708" rIns="91416" bIns="45708" rtlCol="0" anchor="b">
            <a:normAutofit/>
          </a:bodyPr>
          <a:lstStyle/>
          <a:p>
            <a:r>
              <a:rPr lang="en-US" sz="6550" b="1">
                <a:solidFill>
                  <a:schemeClr val="tx1">
                    <a:lumMod val="85000"/>
                    <a:lumOff val="15000"/>
                  </a:schemeClr>
                </a:solidFill>
              </a:rPr>
              <a:t>What do they say about unions?</a:t>
            </a:r>
          </a:p>
        </p:txBody>
      </p:sp>
      <p:pic>
        <p:nvPicPr>
          <p:cNvPr id="5" name="Content Placeholder 4">
            <a:extLst>
              <a:ext uri="{FF2B5EF4-FFF2-40B4-BE49-F238E27FC236}">
                <a16:creationId xmlns:a16="http://schemas.microsoft.com/office/drawing/2014/main" id="{F6F2FEB8-F538-445F-B130-38715BD7C6D9}"/>
              </a:ext>
            </a:extLst>
          </p:cNvPr>
          <p:cNvPicPr>
            <a:picLocks noGrp="1" noChangeAspect="1"/>
          </p:cNvPicPr>
          <p:nvPr>
            <p:ph idx="1"/>
          </p:nvPr>
        </p:nvPicPr>
        <p:blipFill>
          <a:blip r:embed="rId2"/>
          <a:stretch>
            <a:fillRect/>
          </a:stretch>
        </p:blipFill>
        <p:spPr>
          <a:xfrm>
            <a:off x="1293465" y="363978"/>
            <a:ext cx="4307422" cy="5703035"/>
          </a:xfrm>
          <a:prstGeom prst="rect">
            <a:avLst/>
          </a:prstGeom>
        </p:spPr>
      </p:pic>
    </p:spTree>
    <p:extLst>
      <p:ext uri="{BB962C8B-B14F-4D97-AF65-F5344CB8AC3E}">
        <p14:creationId xmlns:p14="http://schemas.microsoft.com/office/powerpoint/2010/main" val="174972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545399" y="94902"/>
            <a:ext cx="5476693" cy="1450379"/>
          </a:xfrm>
        </p:spPr>
        <p:txBody>
          <a:bodyPr vert="horz" lIns="91416" tIns="45708" rIns="91416" bIns="45708" rtlCol="0" anchor="b">
            <a:normAutofit/>
          </a:bodyPr>
          <a:lstStyle/>
          <a:p>
            <a:r>
              <a:rPr lang="en-US" sz="4400" b="1"/>
              <a:t>What is the word on the street?</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488" y="9318"/>
            <a:ext cx="6215813" cy="63724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6545399" y="1545281"/>
            <a:ext cx="5448405" cy="4660873"/>
          </a:xfrm>
          <a:prstGeom prst="rect">
            <a:avLst/>
          </a:prstGeom>
        </p:spPr>
        <p:txBody>
          <a:bodyPr vert="horz" lIns="0" tIns="45708" rIns="0" bIns="45708" rtlCol="0" anchor="t">
            <a:noAutofit/>
          </a:bodyPr>
          <a:lstStyle/>
          <a:p>
            <a:pPr>
              <a:lnSpc>
                <a:spcPct val="90000"/>
              </a:lnSpc>
              <a:spcAft>
                <a:spcPts val="600"/>
              </a:spcAft>
              <a:buClr>
                <a:schemeClr val="accent1"/>
              </a:buClr>
            </a:pPr>
            <a:r>
              <a:rPr lang="en-US" sz="4000">
                <a:solidFill>
                  <a:schemeClr val="tx1">
                    <a:lumMod val="75000"/>
                    <a:lumOff val="25000"/>
                  </a:schemeClr>
                </a:solidFill>
              </a:rPr>
              <a:t>What do you think the average people in our school communities say about collective bargaining?</a:t>
            </a:r>
            <a:endParaRPr lang="en-US" sz="4399">
              <a:solidFill>
                <a:schemeClr val="tx1">
                  <a:lumMod val="75000"/>
                  <a:lumOff val="25000"/>
                </a:schemeClr>
              </a:solidFill>
            </a:endParaRPr>
          </a:p>
        </p:txBody>
      </p:sp>
    </p:spTree>
    <p:extLst>
      <p:ext uri="{BB962C8B-B14F-4D97-AF65-F5344CB8AC3E}">
        <p14:creationId xmlns:p14="http://schemas.microsoft.com/office/powerpoint/2010/main" val="4653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5800" y="894"/>
            <a:ext cx="5163242" cy="1450379"/>
          </a:xfrm>
        </p:spPr>
        <p:txBody>
          <a:bodyPr vert="horz" lIns="91416" tIns="45708" rIns="91416" bIns="45708" rtlCol="0" anchor="b">
            <a:normAutofit/>
          </a:bodyPr>
          <a:lstStyle/>
          <a:p>
            <a:r>
              <a:rPr lang="en-US" sz="4400" b="1"/>
              <a:t>What is the word from the boss?</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6340870" y="893"/>
            <a:ext cx="5852287" cy="6447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527413" y="1787338"/>
            <a:ext cx="5706539" cy="4660873"/>
          </a:xfrm>
          <a:prstGeom prst="rect">
            <a:avLst/>
          </a:prstGeom>
        </p:spPr>
        <p:txBody>
          <a:bodyPr vert="horz" lIns="0" tIns="45708" rIns="0" bIns="45708" rtlCol="0" anchor="t">
            <a:noAutofit/>
          </a:bodyPr>
          <a:lstStyle/>
          <a:p>
            <a:pPr>
              <a:lnSpc>
                <a:spcPct val="90000"/>
              </a:lnSpc>
              <a:spcAft>
                <a:spcPts val="600"/>
              </a:spcAft>
              <a:buClr>
                <a:schemeClr val="accent1"/>
              </a:buClr>
            </a:pPr>
            <a:r>
              <a:rPr lang="en-US" sz="4350">
                <a:solidFill>
                  <a:schemeClr val="tx1">
                    <a:lumMod val="75000"/>
                    <a:lumOff val="25000"/>
                  </a:schemeClr>
                </a:solidFill>
              </a:rPr>
              <a:t>What does the School Board and the Superintendents have to say about collective bargaining? </a:t>
            </a:r>
            <a:endParaRPr lang="en-US" sz="4399">
              <a:solidFill>
                <a:schemeClr val="tx1">
                  <a:lumMod val="75000"/>
                  <a:lumOff val="25000"/>
                </a:schemeClr>
              </a:solidFill>
            </a:endParaRPr>
          </a:p>
        </p:txBody>
      </p:sp>
    </p:spTree>
    <p:extLst>
      <p:ext uri="{BB962C8B-B14F-4D97-AF65-F5344CB8AC3E}">
        <p14:creationId xmlns:p14="http://schemas.microsoft.com/office/powerpoint/2010/main" val="302620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5800" y="894"/>
            <a:ext cx="5163242" cy="1450379"/>
          </a:xfrm>
        </p:spPr>
        <p:txBody>
          <a:bodyPr vert="horz" lIns="91416" tIns="45708" rIns="91416" bIns="45708" rtlCol="0" anchor="b">
            <a:normAutofit/>
          </a:bodyPr>
          <a:lstStyle/>
          <a:p>
            <a:r>
              <a:rPr lang="en-US" sz="4400" b="1"/>
              <a:t>What is the word in our own house?</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5849042" y="893"/>
            <a:ext cx="6333424" cy="6447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826787" y="1787338"/>
            <a:ext cx="5022255" cy="4660873"/>
          </a:xfrm>
          <a:prstGeom prst="rect">
            <a:avLst/>
          </a:prstGeom>
        </p:spPr>
        <p:txBody>
          <a:bodyPr vert="horz" lIns="0" tIns="45708" rIns="0" bIns="45708" rtlCol="0">
            <a:noAutofit/>
          </a:bodyPr>
          <a:lstStyle/>
          <a:p>
            <a:pPr>
              <a:lnSpc>
                <a:spcPct val="90000"/>
              </a:lnSpc>
              <a:spcAft>
                <a:spcPts val="600"/>
              </a:spcAft>
              <a:buClr>
                <a:schemeClr val="accent1"/>
              </a:buClr>
            </a:pPr>
            <a:r>
              <a:rPr lang="en-US" sz="4399">
                <a:solidFill>
                  <a:schemeClr val="tx1">
                    <a:lumMod val="75000"/>
                    <a:lumOff val="25000"/>
                  </a:schemeClr>
                </a:solidFill>
              </a:rPr>
              <a:t>What do you think the average member has to say about collective bargaining? </a:t>
            </a:r>
          </a:p>
        </p:txBody>
      </p:sp>
    </p:spTree>
    <p:extLst>
      <p:ext uri="{BB962C8B-B14F-4D97-AF65-F5344CB8AC3E}">
        <p14:creationId xmlns:p14="http://schemas.microsoft.com/office/powerpoint/2010/main" val="2943891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4D29-E673-91A0-6449-DB01CAA95782}"/>
              </a:ext>
            </a:extLst>
          </p:cNvPr>
          <p:cNvSpPr>
            <a:spLocks noGrp="1"/>
          </p:cNvSpPr>
          <p:nvPr>
            <p:ph type="title"/>
          </p:nvPr>
        </p:nvSpPr>
        <p:spPr/>
        <p:txBody>
          <a:bodyPr/>
          <a:lstStyle/>
          <a:p>
            <a:r>
              <a:rPr lang="en-US" b="1"/>
              <a:t>Report out!</a:t>
            </a:r>
          </a:p>
        </p:txBody>
      </p:sp>
      <p:sp>
        <p:nvSpPr>
          <p:cNvPr id="3" name="Content Placeholder 2">
            <a:extLst>
              <a:ext uri="{FF2B5EF4-FFF2-40B4-BE49-F238E27FC236}">
                <a16:creationId xmlns:a16="http://schemas.microsoft.com/office/drawing/2014/main" id="{F2933E46-17DC-0E59-D476-EFA1F74078BD}"/>
              </a:ext>
            </a:extLst>
          </p:cNvPr>
          <p:cNvSpPr>
            <a:spLocks noGrp="1"/>
          </p:cNvSpPr>
          <p:nvPr>
            <p:ph idx="1"/>
          </p:nvPr>
        </p:nvSpPr>
        <p:spPr/>
        <p:txBody>
          <a:bodyPr vert="horz" lIns="91440" tIns="45720" rIns="91440" bIns="45720" rtlCol="0" anchor="t">
            <a:normAutofit/>
          </a:bodyPr>
          <a:lstStyle/>
          <a:p>
            <a:pPr marL="0" indent="0">
              <a:buNone/>
            </a:pPr>
            <a:r>
              <a:rPr lang="en-US">
                <a:solidFill>
                  <a:schemeClr val="tx1">
                    <a:lumMod val="75000"/>
                    <a:lumOff val="25000"/>
                  </a:schemeClr>
                </a:solidFill>
                <a:ea typeface="+mn-lt"/>
                <a:cs typeface="+mn-lt"/>
              </a:rPr>
              <a:t>What do you think the average </a:t>
            </a:r>
            <a:r>
              <a:rPr lang="en-US" u="sng">
                <a:solidFill>
                  <a:schemeClr val="tx1">
                    <a:lumMod val="75000"/>
                    <a:lumOff val="25000"/>
                  </a:schemeClr>
                </a:solidFill>
                <a:ea typeface="+mn-lt"/>
                <a:cs typeface="+mn-lt"/>
              </a:rPr>
              <a:t>person</a:t>
            </a:r>
            <a:r>
              <a:rPr lang="en-US">
                <a:solidFill>
                  <a:schemeClr val="tx1">
                    <a:lumMod val="75000"/>
                    <a:lumOff val="25000"/>
                  </a:schemeClr>
                </a:solidFill>
                <a:ea typeface="+mn-lt"/>
                <a:cs typeface="+mn-lt"/>
              </a:rPr>
              <a:t>, board member/superintendent, union member has to say about collective bargaining? </a:t>
            </a:r>
            <a:endParaRPr lang="en-US">
              <a:solidFill>
                <a:schemeClr val="tx1">
                  <a:lumMod val="75000"/>
                  <a:lumOff val="25000"/>
                </a:schemeClr>
              </a:solidFill>
            </a:endParaRPr>
          </a:p>
          <a:p>
            <a:pPr marL="246380" indent="-246380"/>
            <a:r>
              <a:rPr lang="en-US"/>
              <a:t>What are the top themes in the chart you ended on?</a:t>
            </a:r>
          </a:p>
          <a:p>
            <a:pPr marL="246380" indent="-246380"/>
            <a:r>
              <a:rPr lang="en-US"/>
              <a:t>What was one that stood out to you?</a:t>
            </a:r>
          </a:p>
        </p:txBody>
      </p:sp>
    </p:spTree>
    <p:extLst>
      <p:ext uri="{BB962C8B-B14F-4D97-AF65-F5344CB8AC3E}">
        <p14:creationId xmlns:p14="http://schemas.microsoft.com/office/powerpoint/2010/main" val="3997175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7340" y="3213482"/>
            <a:ext cx="4291224" cy="3733800"/>
          </a:xfrm>
        </p:spPr>
        <p:txBody>
          <a:bodyPr vert="horz" lIns="91440" tIns="45720" rIns="91440" bIns="45720" rtlCol="0" anchor="t">
            <a:normAutofit/>
          </a:bodyPr>
          <a:lstStyle/>
          <a:p>
            <a:pPr marL="0" indent="0">
              <a:buNone/>
            </a:pPr>
            <a:r>
              <a:rPr lang="en-US" sz="4800"/>
              <a:t>Monet</a:t>
            </a:r>
            <a:endParaRPr lang="en-US"/>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
        <p:nvSpPr>
          <p:cNvPr id="5" name="TextBox 4">
            <a:extLst>
              <a:ext uri="{FF2B5EF4-FFF2-40B4-BE49-F238E27FC236}">
                <a16:creationId xmlns:a16="http://schemas.microsoft.com/office/drawing/2014/main" id="{D7D8C151-519B-5824-29A2-01EA53DD6A30}"/>
              </a:ext>
            </a:extLst>
          </p:cNvPr>
          <p:cNvSpPr txBox="1"/>
          <p:nvPr/>
        </p:nvSpPr>
        <p:spPr>
          <a:xfrm>
            <a:off x="8300788" y="4102844"/>
            <a:ext cx="28529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(and a little Sara)</a:t>
            </a:r>
          </a:p>
        </p:txBody>
      </p:sp>
    </p:spTree>
    <p:extLst>
      <p:ext uri="{BB962C8B-B14F-4D97-AF65-F5344CB8AC3E}">
        <p14:creationId xmlns:p14="http://schemas.microsoft.com/office/powerpoint/2010/main" val="420641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378182"/>
            <a:ext cx="11047508" cy="1047653"/>
          </a:xfrm>
        </p:spPr>
        <p:txBody>
          <a:bodyPr/>
          <a:lstStyle/>
          <a:p>
            <a:r>
              <a:rPr lang="en-US"/>
              <a:t> </a:t>
            </a:r>
            <a:r>
              <a:rPr lang="en-US" b="1"/>
              <a:t>Why does the story matter?</a:t>
            </a:r>
          </a:p>
        </p:txBody>
      </p:sp>
      <p:sp>
        <p:nvSpPr>
          <p:cNvPr id="3" name="Content Placeholder 2"/>
          <p:cNvSpPr>
            <a:spLocks noGrp="1"/>
          </p:cNvSpPr>
          <p:nvPr>
            <p:ph idx="1"/>
          </p:nvPr>
        </p:nvSpPr>
        <p:spPr>
          <a:xfrm>
            <a:off x="424543" y="669471"/>
            <a:ext cx="11299371" cy="5163854"/>
          </a:xfrm>
        </p:spPr>
        <p:txBody>
          <a:bodyPr vert="horz" lIns="91440" tIns="45720" rIns="91440" bIns="45720" rtlCol="0" anchor="t">
            <a:noAutofit/>
          </a:bodyPr>
          <a:lstStyle/>
          <a:p>
            <a:pPr marL="514350" indent="-228600"/>
            <a:r>
              <a:rPr lang="en-US" sz="3200"/>
              <a:t>A </a:t>
            </a:r>
            <a:r>
              <a:rPr lang="en-US" sz="3200" i="1"/>
              <a:t>dominant narrative </a:t>
            </a:r>
            <a:r>
              <a:rPr lang="en-US" sz="3200"/>
              <a:t>is an explanation or story that is told in service of the dominant social group’s interests and ideologies. </a:t>
            </a:r>
            <a:endParaRPr lang="en-US"/>
          </a:p>
          <a:p>
            <a:pPr marL="514350" indent="-228600"/>
            <a:r>
              <a:rPr lang="en-US" sz="3200"/>
              <a:t>Dominant narratives achieve dominance through repetition, the apparent authority of the speaker, and the silencing of alternative accounts. </a:t>
            </a:r>
            <a:endParaRPr lang="en-US"/>
          </a:p>
          <a:p>
            <a:pPr marL="514350" indent="-228600"/>
            <a:r>
              <a:rPr lang="en-US" sz="3200"/>
              <a:t>Because dominant narratives are so normalized through their repetition and authority, they have the illusion of being objective and apolitical, when in fact they are neither.</a:t>
            </a:r>
          </a:p>
        </p:txBody>
      </p:sp>
    </p:spTree>
    <p:extLst>
      <p:ext uri="{BB962C8B-B14F-4D97-AF65-F5344CB8AC3E}">
        <p14:creationId xmlns:p14="http://schemas.microsoft.com/office/powerpoint/2010/main" val="118336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378182"/>
            <a:ext cx="11047508" cy="1047653"/>
          </a:xfrm>
        </p:spPr>
        <p:txBody>
          <a:bodyPr/>
          <a:lstStyle/>
          <a:p>
            <a:r>
              <a:rPr lang="en-US"/>
              <a:t> </a:t>
            </a:r>
            <a:r>
              <a:rPr lang="en-US" b="1"/>
              <a:t>Why does </a:t>
            </a:r>
            <a:r>
              <a:rPr lang="en-US" b="1" i="1" u="sng"/>
              <a:t>language</a:t>
            </a:r>
            <a:r>
              <a:rPr lang="en-US" b="1"/>
              <a:t> matter?</a:t>
            </a:r>
          </a:p>
        </p:txBody>
      </p:sp>
      <p:sp>
        <p:nvSpPr>
          <p:cNvPr id="3" name="Content Placeholder 2"/>
          <p:cNvSpPr>
            <a:spLocks noGrp="1"/>
          </p:cNvSpPr>
          <p:nvPr>
            <p:ph idx="1"/>
          </p:nvPr>
        </p:nvSpPr>
        <p:spPr>
          <a:xfrm>
            <a:off x="424543" y="669471"/>
            <a:ext cx="11299371" cy="5163854"/>
          </a:xfrm>
        </p:spPr>
        <p:txBody>
          <a:bodyPr vert="horz" lIns="91440" tIns="45720" rIns="91440" bIns="45720" rtlCol="0" anchor="t">
            <a:noAutofit/>
          </a:bodyPr>
          <a:lstStyle/>
          <a:p>
            <a:pPr marL="514350" indent="-228600"/>
            <a:r>
              <a:rPr lang="en-US" sz="3200"/>
              <a:t>Approaching the conversation...</a:t>
            </a:r>
            <a:endParaRPr lang="en-US"/>
          </a:p>
        </p:txBody>
      </p:sp>
      <p:pic>
        <p:nvPicPr>
          <p:cNvPr id="4" name="Picture 4">
            <a:extLst>
              <a:ext uri="{FF2B5EF4-FFF2-40B4-BE49-F238E27FC236}">
                <a16:creationId xmlns:a16="http://schemas.microsoft.com/office/drawing/2014/main" id="{A90FC074-318F-E158-F777-DC71FAE7F4A4}"/>
              </a:ext>
            </a:extLst>
          </p:cNvPr>
          <p:cNvPicPr>
            <a:picLocks noChangeAspect="1"/>
          </p:cNvPicPr>
          <p:nvPr/>
        </p:nvPicPr>
        <p:blipFill>
          <a:blip r:embed="rId2"/>
          <a:stretch>
            <a:fillRect/>
          </a:stretch>
        </p:blipFill>
        <p:spPr>
          <a:xfrm>
            <a:off x="1441948" y="1233263"/>
            <a:ext cx="4820616" cy="4813354"/>
          </a:xfrm>
          <a:prstGeom prst="rect">
            <a:avLst/>
          </a:prstGeom>
        </p:spPr>
      </p:pic>
      <p:sp>
        <p:nvSpPr>
          <p:cNvPr id="6" name="Title 1">
            <a:extLst>
              <a:ext uri="{FF2B5EF4-FFF2-40B4-BE49-F238E27FC236}">
                <a16:creationId xmlns:a16="http://schemas.microsoft.com/office/drawing/2014/main" id="{6CCBBA36-8A16-EC47-B0D9-658EE014CA2C}"/>
              </a:ext>
            </a:extLst>
          </p:cNvPr>
          <p:cNvSpPr txBox="1">
            <a:spLocks/>
          </p:cNvSpPr>
          <p:nvPr/>
        </p:nvSpPr>
        <p:spPr>
          <a:xfrm>
            <a:off x="7156751" y="2639077"/>
            <a:ext cx="4006818" cy="10672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000" b="1" i="1"/>
              <a:t>Should vs How?</a:t>
            </a:r>
          </a:p>
        </p:txBody>
      </p:sp>
    </p:spTree>
    <p:extLst>
      <p:ext uri="{BB962C8B-B14F-4D97-AF65-F5344CB8AC3E}">
        <p14:creationId xmlns:p14="http://schemas.microsoft.com/office/powerpoint/2010/main" val="273874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941" y="-437871"/>
            <a:ext cx="10942047" cy="1397305"/>
          </a:xfrm>
        </p:spPr>
        <p:txBody>
          <a:bodyPr/>
          <a:lstStyle/>
          <a:p>
            <a:r>
              <a:rPr lang="en-US" b="1">
                <a:latin typeface="+mn-lt"/>
              </a:rPr>
              <a:t>Narratives</a:t>
            </a:r>
          </a:p>
        </p:txBody>
      </p:sp>
      <p:sp>
        <p:nvSpPr>
          <p:cNvPr id="3" name="Content Placeholder 2"/>
          <p:cNvSpPr>
            <a:spLocks noGrp="1"/>
          </p:cNvSpPr>
          <p:nvPr>
            <p:ph idx="1"/>
          </p:nvPr>
        </p:nvSpPr>
        <p:spPr>
          <a:xfrm>
            <a:off x="740940" y="1408702"/>
            <a:ext cx="10942047" cy="4459756"/>
          </a:xfrm>
        </p:spPr>
        <p:txBody>
          <a:bodyPr vert="horz" lIns="91440" tIns="45720" rIns="91440" bIns="45720" rtlCol="0" anchor="t">
            <a:normAutofit fontScale="85000" lnSpcReduction="10000"/>
          </a:bodyPr>
          <a:lstStyle/>
          <a:p>
            <a:pPr marL="0" indent="0">
              <a:buNone/>
            </a:pPr>
            <a:r>
              <a:rPr lang="en-US" sz="4799"/>
              <a:t>1) trigger imagination and make connection</a:t>
            </a:r>
            <a:endParaRPr lang="en-US"/>
          </a:p>
          <a:p>
            <a:pPr marL="0" indent="0">
              <a:buNone/>
            </a:pPr>
            <a:r>
              <a:rPr lang="en-US" sz="4799"/>
              <a:t>2) are expressions of or a counter to cultures </a:t>
            </a:r>
          </a:p>
          <a:p>
            <a:pPr marL="0" indent="0">
              <a:buNone/>
            </a:pPr>
            <a:r>
              <a:rPr lang="en-US" sz="4799"/>
              <a:t>3) are resources for empowerment or oppression</a:t>
            </a:r>
          </a:p>
          <a:p>
            <a:pPr marL="246380" indent="-246380"/>
            <a:endParaRPr lang="en-US" sz="4799"/>
          </a:p>
          <a:p>
            <a:pPr marL="246380" indent="-246380"/>
            <a:endParaRPr lang="en-US" sz="4750"/>
          </a:p>
          <a:p>
            <a:pPr marL="0" indent="0">
              <a:buNone/>
            </a:pPr>
            <a:r>
              <a:rPr lang="en-US" sz="4000"/>
              <a:t>Did the narratives on your charts do any of these?</a:t>
            </a: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0252" y="3742080"/>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79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585705" y="122646"/>
            <a:ext cx="10823677" cy="606702"/>
          </a:xfrm>
        </p:spPr>
        <p:txBody>
          <a:bodyPr/>
          <a:lstStyle/>
          <a:p>
            <a:r>
              <a:rPr lang="en-US"/>
              <a:t>Shifting and Using Narratives- The DO's</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063" y="1037111"/>
            <a:ext cx="10567711" cy="4553177"/>
          </a:xfrm>
        </p:spPr>
        <p:txBody>
          <a:bodyPr vert="horz" lIns="91440" tIns="45720" rIns="91440" bIns="45720" rtlCol="0" anchor="t">
            <a:normAutofit/>
          </a:bodyPr>
          <a:lstStyle/>
          <a:p>
            <a:pPr marL="246380" indent="-246380">
              <a:buFont typeface="Wingdings" panose="05000000000000000000" pitchFamily="2" charset="2"/>
              <a:buChar char="q"/>
            </a:pPr>
            <a:r>
              <a:rPr lang="en-US" sz="3599" b="1"/>
              <a:t>Unmask</a:t>
            </a:r>
            <a:endParaRPr lang="en-US"/>
          </a:p>
          <a:p>
            <a:pPr marL="0" indent="0">
              <a:buNone/>
            </a:pPr>
            <a:endParaRPr lang="en-US" sz="3550" b="1"/>
          </a:p>
          <a:p>
            <a:pPr marL="612140" lvl="1" indent="-246380"/>
            <a:r>
              <a:rPr lang="en-US" sz="2750"/>
              <a:t>Name the dominant narrative when you see it at work.</a:t>
            </a:r>
          </a:p>
          <a:p>
            <a:pPr marL="612140" lvl="1" indent="-246380"/>
            <a:r>
              <a:rPr lang="en-US" sz="2750"/>
              <a:t>Point out that what you just saw on the news or heard from a friend, or the law that was just passed, was based on particular values and beliefs.</a:t>
            </a:r>
          </a:p>
          <a:p>
            <a:pPr marL="612140" lvl="1" indent="-246380"/>
            <a:r>
              <a:rPr lang="en-US" sz="2750"/>
              <a:t> </a:t>
            </a:r>
            <a:r>
              <a:rPr lang="en-US" sz="2750" i="1"/>
              <a:t>“The way you are talking about the recent contract settlement sounds like you think teachers are pretty greedy and we’re only looking out for ourselves.”</a:t>
            </a:r>
            <a:endParaRPr lang="en-US" sz="2750"/>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8906" y="4963167"/>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761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462151" y="1105807"/>
            <a:ext cx="11630980" cy="4366792"/>
          </a:xfrm>
        </p:spPr>
        <p:txBody>
          <a:bodyPr vert="horz" lIns="91440" tIns="45720" rIns="91440" bIns="45720" rtlCol="0" anchor="t">
            <a:normAutofit/>
          </a:bodyPr>
          <a:lstStyle/>
          <a:p>
            <a:pPr marL="246380" indent="-246380">
              <a:buFont typeface="Wingdings" panose="05000000000000000000" pitchFamily="2" charset="2"/>
              <a:buChar char="q"/>
            </a:pPr>
            <a:r>
              <a:rPr lang="en-US" sz="3599" b="1"/>
              <a:t>Elevate</a:t>
            </a:r>
            <a:endParaRPr lang="en-US"/>
          </a:p>
          <a:p>
            <a:pPr marL="0" indent="0">
              <a:buNone/>
            </a:pPr>
            <a:endParaRPr lang="en-US" sz="3550" b="1"/>
          </a:p>
          <a:p>
            <a:pPr marL="612140" lvl="1" indent="-246380"/>
            <a:r>
              <a:rPr lang="en-US" sz="2750"/>
              <a:t>Name the values and beliefs from our new narrative that you want to see lived out in the world.</a:t>
            </a:r>
          </a:p>
          <a:p>
            <a:pPr marL="612140" lvl="1" indent="-246380"/>
            <a:r>
              <a:rPr lang="en-US" sz="2750"/>
              <a:t>Connect it to places where your audience may see that happening already.</a:t>
            </a:r>
          </a:p>
          <a:p>
            <a:pPr marL="612140" lvl="1" indent="-246380"/>
            <a:r>
              <a:rPr lang="en-US" sz="2750" i="1"/>
              <a:t>“I really like it when parents come in and express their appreciation – especially when they acknowledge they don’t now how we do it – it helps me feel valued and respected”</a:t>
            </a:r>
            <a:endParaRPr lang="en-US" sz="2750"/>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7189" y="4894969"/>
            <a:ext cx="3376249" cy="127649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4919" y="893"/>
            <a:ext cx="10055781" cy="629399"/>
          </a:xfrm>
        </p:spPr>
        <p:txBody>
          <a:bodyPr/>
          <a:lstStyle/>
          <a:p>
            <a:r>
              <a:rPr lang="en-US"/>
              <a:t>Shifting and Using Narratives </a:t>
            </a:r>
          </a:p>
        </p:txBody>
      </p:sp>
    </p:spTree>
    <p:extLst>
      <p:ext uri="{BB962C8B-B14F-4D97-AF65-F5344CB8AC3E}">
        <p14:creationId xmlns:p14="http://schemas.microsoft.com/office/powerpoint/2010/main" val="320349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573944" y="1140672"/>
            <a:ext cx="11810971" cy="4640461"/>
          </a:xfrm>
        </p:spPr>
        <p:txBody>
          <a:bodyPr vert="horz" lIns="91440" tIns="45720" rIns="91440" bIns="45720" rtlCol="0" anchor="t">
            <a:normAutofit/>
          </a:bodyPr>
          <a:lstStyle/>
          <a:p>
            <a:pPr marL="246380" indent="-246380">
              <a:buFont typeface="Wingdings" panose="05000000000000000000" pitchFamily="2" charset="2"/>
              <a:buChar char="q"/>
            </a:pPr>
            <a:r>
              <a:rPr lang="en-US" sz="3199" b="1"/>
              <a:t>Contrast</a:t>
            </a:r>
            <a:endParaRPr lang="en-US"/>
          </a:p>
          <a:p>
            <a:pPr marL="0" indent="0">
              <a:buNone/>
            </a:pPr>
            <a:endParaRPr lang="en-US" sz="3150" b="1"/>
          </a:p>
          <a:p>
            <a:pPr marL="612140" lvl="1" indent="-246380"/>
            <a:r>
              <a:rPr lang="en-US" sz="2750"/>
              <a:t>Lay out what might be different if your values/convictions were the ones shaping what happens in the world.</a:t>
            </a:r>
          </a:p>
          <a:p>
            <a:pPr marL="612140" lvl="1" indent="-246380"/>
            <a:r>
              <a:rPr lang="en-US" sz="2750"/>
              <a:t>Be specific about how we have the choice to approach situations through a different belief system.  </a:t>
            </a:r>
          </a:p>
          <a:p>
            <a:pPr marL="612140" lvl="1" indent="-246380"/>
            <a:r>
              <a:rPr lang="en-US" sz="2750"/>
              <a:t>Invite a rethinking of the situation.</a:t>
            </a:r>
          </a:p>
          <a:p>
            <a:pPr marL="365760" lvl="1" indent="0">
              <a:buNone/>
            </a:pPr>
            <a:r>
              <a:rPr lang="en-US" sz="2750" i="1"/>
              <a:t>“I guess we have to decide if we want to scapegoat paraprofessionals for the many challenges we face or accept them as willing and able partners in educating all kids.” </a:t>
            </a:r>
            <a:endParaRPr lang="en-US" sz="2750"/>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9876" y="5379031"/>
            <a:ext cx="2520893" cy="9555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520483" y="78595"/>
            <a:ext cx="10055781" cy="623808"/>
          </a:xfrm>
        </p:spPr>
        <p:txBody>
          <a:bodyPr/>
          <a:lstStyle/>
          <a:p>
            <a:r>
              <a:rPr lang="en-US"/>
              <a:t>Shifting and Using Narratives </a:t>
            </a:r>
          </a:p>
        </p:txBody>
      </p:sp>
    </p:spTree>
    <p:extLst>
      <p:ext uri="{BB962C8B-B14F-4D97-AF65-F5344CB8AC3E}">
        <p14:creationId xmlns:p14="http://schemas.microsoft.com/office/powerpoint/2010/main" val="260265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569132" y="1052594"/>
            <a:ext cx="11719555" cy="4923399"/>
          </a:xfrm>
        </p:spPr>
        <p:txBody>
          <a:bodyPr vert="horz" lIns="91440" tIns="45720" rIns="91440" bIns="45720" rtlCol="0" anchor="t">
            <a:normAutofit/>
          </a:bodyPr>
          <a:lstStyle/>
          <a:p>
            <a:pPr marL="246380" indent="-246380">
              <a:buFont typeface="Wingdings" panose="05000000000000000000" pitchFamily="2" charset="2"/>
              <a:buChar char="q"/>
            </a:pPr>
            <a:r>
              <a:rPr lang="en-US" sz="3199" b="1"/>
              <a:t>Draw on your own journey</a:t>
            </a:r>
            <a:endParaRPr lang="en-US"/>
          </a:p>
          <a:p>
            <a:pPr marL="0" indent="0">
              <a:buNone/>
            </a:pPr>
            <a:endParaRPr lang="en-US" sz="3150" b="1"/>
          </a:p>
          <a:p>
            <a:pPr marL="612140" lvl="1" indent="-246380"/>
            <a:r>
              <a:rPr lang="en-US" sz="2750"/>
              <a:t>While it’s important to personalize this, it’s also important to do it in a way that anyone can see themselves in it. Describing your own realizations and shifts will help others </a:t>
            </a:r>
          </a:p>
          <a:p>
            <a:pPr marL="612140" lvl="1" indent="-246380"/>
            <a:r>
              <a:rPr lang="en-US" sz="2750"/>
              <a:t>Find their own way in the conversation.</a:t>
            </a:r>
          </a:p>
          <a:p>
            <a:pPr marL="365760" lvl="1" indent="0">
              <a:buNone/>
            </a:pPr>
            <a:r>
              <a:rPr lang="en-US" sz="2750"/>
              <a:t> </a:t>
            </a:r>
            <a:r>
              <a:rPr lang="en-US" sz="2750" i="1"/>
              <a:t>“I can understand your reaction, there are times when I realize that I've been reacting to what others say and not putting forth my own beliefs – it gets discouraging – but I realize now I've only been making it worse.”</a:t>
            </a:r>
            <a:endParaRPr lang="en-US" sz="2750"/>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086" y="5063168"/>
            <a:ext cx="3180130" cy="119801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569132" y="-63300"/>
            <a:ext cx="10915093" cy="827087"/>
          </a:xfrm>
        </p:spPr>
        <p:txBody>
          <a:bodyPr/>
          <a:lstStyle/>
          <a:p>
            <a:r>
              <a:rPr lang="en-US"/>
              <a:t>Shifting and Using Narratives </a:t>
            </a:r>
          </a:p>
        </p:txBody>
      </p:sp>
    </p:spTree>
    <p:extLst>
      <p:ext uri="{BB962C8B-B14F-4D97-AF65-F5344CB8AC3E}">
        <p14:creationId xmlns:p14="http://schemas.microsoft.com/office/powerpoint/2010/main" val="412289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a:xfrm>
            <a:off x="649857" y="176771"/>
            <a:ext cx="10055781" cy="605847"/>
          </a:xfrm>
        </p:spPr>
        <p:txBody>
          <a:bodyPr/>
          <a:lstStyle/>
          <a:p>
            <a:r>
              <a:rPr lang="en-US"/>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585705" y="956469"/>
            <a:ext cx="11445307" cy="4399366"/>
          </a:xfrm>
        </p:spPr>
        <p:txBody>
          <a:bodyPr vert="horz" lIns="0" tIns="45708" rIns="0" bIns="45708" rtlCol="0" anchor="t">
            <a:noAutofit/>
          </a:bodyPr>
          <a:lstStyle/>
          <a:p>
            <a:pPr marL="246380" indent="-246380">
              <a:buFont typeface="Wingdings" panose="05000000000000000000" pitchFamily="2" charset="2"/>
              <a:buChar char="q"/>
            </a:pPr>
            <a:r>
              <a:rPr lang="en-US" sz="3150" b="1"/>
              <a:t> Sustain your efforts and connect with others</a:t>
            </a:r>
          </a:p>
          <a:p>
            <a:pPr marL="742950" lvl="1" indent="-342900"/>
            <a:r>
              <a:rPr lang="en-US" sz="2750"/>
              <a:t>Shifting a dominant narrative does not happen quickly – it takes sustained effort, over.</a:t>
            </a:r>
            <a:endParaRPr lang="en-US" sz="2750">
              <a:cs typeface="Calibri"/>
            </a:endParaRPr>
          </a:p>
          <a:p>
            <a:pPr marL="742950" lvl="1" indent="-342900"/>
            <a:r>
              <a:rPr lang="en-US" sz="2750"/>
              <a:t>Time, with many people working at it.</a:t>
            </a:r>
            <a:endParaRPr lang="en-US" sz="2750">
              <a:cs typeface="Calibri" panose="020F0502020204030204"/>
            </a:endParaRPr>
          </a:p>
          <a:p>
            <a:pPr marL="400050" lvl="1" indent="0">
              <a:buNone/>
            </a:pPr>
            <a:endParaRPr lang="en-US" sz="2750"/>
          </a:p>
          <a:p>
            <a:pPr marL="246380" indent="-246380">
              <a:buFont typeface="Wingdings" panose="05000000000000000000" pitchFamily="2" charset="2"/>
              <a:buChar char="q"/>
            </a:pPr>
            <a:r>
              <a:rPr lang="en-US" sz="3150" b="1"/>
              <a:t> Demonstrate your worldview, don’t just write &amp; talk about it.</a:t>
            </a:r>
            <a:endParaRPr lang="en-US"/>
          </a:p>
          <a:p>
            <a:pPr marL="742950" lvl="1" indent="-400050"/>
            <a:r>
              <a:rPr lang="en-US" sz="2750"/>
              <a:t>Our actions say as much or more about our values and beliefs as our words.</a:t>
            </a:r>
            <a:endParaRPr lang="en-US" sz="2750">
              <a:cs typeface="Calibri" panose="020F0502020204030204"/>
            </a:endParaRPr>
          </a:p>
        </p:txBody>
      </p:sp>
      <p:pic>
        <p:nvPicPr>
          <p:cNvPr id="4" name="Picture 4" descr="Image result for narrative">
            <a:extLst>
              <a:ext uri="{FF2B5EF4-FFF2-40B4-BE49-F238E27FC236}">
                <a16:creationId xmlns:a16="http://schemas.microsoft.com/office/drawing/2014/main" id="{91C72E54-3F29-4046-BA01-BCDF0644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0714" y="4885928"/>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24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1224982" y="1227558"/>
            <a:ext cx="10055781" cy="4958636"/>
          </a:xfrm>
        </p:spPr>
        <p:txBody>
          <a:bodyPr vert="horz" lIns="0" tIns="45708" rIns="0" bIns="45708" rtlCol="0" anchor="t">
            <a:normAutofit/>
          </a:bodyPr>
          <a:lstStyle/>
          <a:p>
            <a:pPr marL="246380" indent="-246380">
              <a:buFont typeface="Wingdings" panose="05000000000000000000" pitchFamily="2" charset="2"/>
              <a:buChar char="q"/>
            </a:pPr>
            <a:r>
              <a:rPr lang="en-US" sz="4000"/>
              <a:t>Focus on challenging facts or interpretations of information.</a:t>
            </a:r>
          </a:p>
          <a:p>
            <a:pPr marL="246380" indent="-246380">
              <a:buFont typeface="Wingdings" panose="05000000000000000000" pitchFamily="2" charset="2"/>
              <a:buChar char="q"/>
            </a:pPr>
            <a:r>
              <a:rPr lang="en-US" sz="4000"/>
              <a:t>Attack people for their worldview.</a:t>
            </a:r>
            <a:endParaRPr lang="en-US" sz="4000">
              <a:cs typeface="Calibri"/>
            </a:endParaRPr>
          </a:p>
          <a:p>
            <a:pPr marL="246380" indent="-246380">
              <a:buFont typeface="Wingdings" panose="05000000000000000000" pitchFamily="2" charset="2"/>
              <a:buChar char="q"/>
            </a:pPr>
            <a:r>
              <a:rPr lang="en-US" sz="4000"/>
              <a:t>Name the dominant narrative as “wrong.”</a:t>
            </a:r>
          </a:p>
          <a:p>
            <a:pPr marL="246380" indent="-246380">
              <a:buFont typeface="Wingdings" panose="05000000000000000000" pitchFamily="2" charset="2"/>
              <a:buChar char="q"/>
            </a:pPr>
            <a:r>
              <a:rPr lang="en-US" sz="4000"/>
              <a:t>Try to convert or convince people</a:t>
            </a:r>
            <a:r>
              <a:rPr lang="en-US" sz="4350"/>
              <a:t>.</a:t>
            </a:r>
            <a:endParaRPr lang="en-US" sz="4350">
              <a:cs typeface="Calibri"/>
            </a:endParaRP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840387" y="-1449"/>
            <a:ext cx="10055781" cy="827087"/>
          </a:xfrm>
        </p:spPr>
        <p:txBody>
          <a:bodyPr>
            <a:normAutofit/>
          </a:bodyPr>
          <a:lstStyle/>
          <a:p>
            <a:r>
              <a:rPr lang="en-US" sz="4400"/>
              <a:t>Shifting the Narrative  - </a:t>
            </a:r>
            <a:r>
              <a:rPr lang="en-US" sz="4400" b="1" u="sng"/>
              <a:t>DON’Ts</a:t>
            </a:r>
            <a:r>
              <a:rPr lang="en-US" sz="4400"/>
              <a:t>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5277" y="5060977"/>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84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504980" y="112172"/>
            <a:ext cx="10055781" cy="1043161"/>
          </a:xfrm>
        </p:spPr>
        <p:txBody>
          <a:bodyPr>
            <a:normAutofit/>
          </a:bodyPr>
          <a:lstStyle/>
          <a:p>
            <a:r>
              <a:rPr lang="en-US" sz="5400"/>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803287" y="1625867"/>
            <a:ext cx="10055781" cy="4437796"/>
          </a:xfrm>
        </p:spPr>
        <p:txBody>
          <a:bodyPr vert="horz" lIns="0" tIns="45708" rIns="0" bIns="45708" rtlCol="0" anchor="t">
            <a:normAutofit/>
          </a:bodyPr>
          <a:lstStyle/>
          <a:p>
            <a:pPr marL="246380" indent="-246380"/>
            <a:r>
              <a:rPr lang="en-US" sz="4350"/>
              <a:t>Five Groups</a:t>
            </a:r>
            <a:endParaRPr lang="en-US"/>
          </a:p>
          <a:p>
            <a:pPr marL="246380" indent="-246380"/>
            <a:r>
              <a:rPr lang="en-US" sz="4350"/>
              <a:t>You will be </a:t>
            </a:r>
            <a:r>
              <a:rPr lang="en-US" sz="4350" i="1"/>
              <a:t>assigned</a:t>
            </a:r>
            <a:r>
              <a:rPr lang="en-US" sz="4350"/>
              <a:t> a scenario –   </a:t>
            </a:r>
          </a:p>
          <a:p>
            <a:pPr marL="971550" lvl="1" indent="-400050"/>
            <a:r>
              <a:rPr lang="en-US" sz="4150"/>
              <a:t>1 through 5 </a:t>
            </a:r>
            <a:endParaRPr lang="en-US" sz="4199">
              <a:cs typeface="Calibri" panose="020F0502020204030204"/>
            </a:endParaRPr>
          </a:p>
          <a:p>
            <a:pPr marL="246380" indent="-246380"/>
            <a:r>
              <a:rPr lang="en-US" sz="4350"/>
              <a:t>Try the shift using the steps we discussed</a:t>
            </a:r>
          </a:p>
          <a:p>
            <a:pPr marL="1028700" lvl="1" indent="-457200"/>
            <a:r>
              <a:rPr lang="en-US" sz="4150"/>
              <a:t>Use your handouts for support</a:t>
            </a:r>
            <a:endParaRPr lang="en-US" sz="4150">
              <a:cs typeface="Calibri"/>
            </a:endParaRPr>
          </a:p>
          <a:p>
            <a:pPr marL="382905" lvl="1" indent="-246380"/>
            <a:endParaRPr lang="en-US" sz="4199"/>
          </a:p>
          <a:p>
            <a:pPr marL="200025" lvl="1" indent="0">
              <a:buNone/>
            </a:pPr>
            <a:endParaRPr lang="en-US" sz="4199">
              <a:cs typeface="Calibri" panose="020F0502020204030204"/>
            </a:endParaRP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0931" y="360553"/>
            <a:ext cx="5222639" cy="1974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603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569132" y="112172"/>
            <a:ext cx="10055781" cy="1043161"/>
          </a:xfrm>
        </p:spPr>
        <p:txBody>
          <a:bodyPr>
            <a:normAutofit/>
          </a:bodyPr>
          <a:lstStyle/>
          <a:p>
            <a:r>
              <a:rPr lang="en-US" sz="4400"/>
              <a:t>Debrief that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996043" y="1625867"/>
            <a:ext cx="11033941" cy="4437796"/>
          </a:xfrm>
        </p:spPr>
        <p:txBody>
          <a:bodyPr vert="horz" lIns="0" tIns="45708" rIns="0" bIns="45708" rtlCol="0" anchor="t">
            <a:normAutofit/>
          </a:bodyPr>
          <a:lstStyle/>
          <a:p>
            <a:pPr marL="0" indent="0">
              <a:buNone/>
            </a:pPr>
            <a:endParaRPr lang="en-US" sz="4199">
              <a:cs typeface="Calibri" panose="020F0502020204030204"/>
            </a:endParaRPr>
          </a:p>
          <a:p>
            <a:r>
              <a:rPr lang="en-US" sz="4199">
                <a:cs typeface="Calibri" panose="020F0502020204030204"/>
              </a:rPr>
              <a:t>What do you notice?</a:t>
            </a:r>
          </a:p>
          <a:p>
            <a:r>
              <a:rPr lang="en-US" sz="4199">
                <a:cs typeface="Calibri" panose="020F0502020204030204"/>
              </a:rPr>
              <a:t>What was tough?</a:t>
            </a:r>
          </a:p>
          <a:p>
            <a:r>
              <a:rPr lang="en-US" sz="4199">
                <a:cs typeface="Calibri" panose="020F0502020204030204"/>
              </a:rPr>
              <a:t>What worked well?</a:t>
            </a: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1648" y="360553"/>
            <a:ext cx="4491922" cy="169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7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71002" y="893"/>
            <a:ext cx="8124346" cy="985551"/>
          </a:xfrm>
        </p:spPr>
        <p:txBody>
          <a:bodyPr vert="horz" lIns="91416" tIns="45708" rIns="91416" bIns="45708" rtlCol="0" anchor="b">
            <a:normAutofit/>
          </a:bodyPr>
          <a:lstStyle/>
          <a:p>
            <a:r>
              <a:rPr lang="en-US" b="1"/>
              <a:t>What SHOULD be the narrative?</a:t>
            </a:r>
            <a:endParaRPr lang="en-US">
              <a:cs typeface="Calibri Light" panose="020F0302020204030204"/>
            </a:endParaRP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7483765" y="1109202"/>
            <a:ext cx="4551584" cy="46372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713882" y="1482607"/>
            <a:ext cx="6356389" cy="4386616"/>
          </a:xfrm>
          <a:prstGeom prst="rect">
            <a:avLst/>
          </a:prstGeom>
        </p:spPr>
        <p:txBody>
          <a:bodyPr vert="horz" lIns="0" tIns="45708" rIns="0" bIns="45708" rtlCol="0" anchor="t">
            <a:noAutofit/>
          </a:bodyPr>
          <a:lstStyle/>
          <a:p>
            <a:pPr defTabSz="914126">
              <a:lnSpc>
                <a:spcPct val="90000"/>
              </a:lnSpc>
              <a:spcAft>
                <a:spcPts val="600"/>
              </a:spcAft>
              <a:buClr>
                <a:schemeClr val="accent1"/>
              </a:buClr>
            </a:pPr>
            <a:r>
              <a:rPr lang="en-US" sz="3500">
                <a:solidFill>
                  <a:schemeClr val="tx1">
                    <a:lumMod val="75000"/>
                    <a:lumOff val="25000"/>
                  </a:schemeClr>
                </a:solidFill>
              </a:rPr>
              <a:t>If we are successful in building our own narratives, what would each group be saying about collective bargaining?</a:t>
            </a:r>
            <a:r>
              <a:rPr lang="en-US" sz="4350">
                <a:solidFill>
                  <a:schemeClr val="tx1">
                    <a:lumMod val="75000"/>
                    <a:lumOff val="25000"/>
                  </a:schemeClr>
                </a:solidFill>
              </a:rPr>
              <a:t> </a:t>
            </a:r>
            <a:endParaRPr lang="en-US" sz="4399">
              <a:solidFill>
                <a:schemeClr val="tx1">
                  <a:lumMod val="75000"/>
                  <a:lumOff val="25000"/>
                </a:schemeClr>
              </a:solidFill>
            </a:endParaRPr>
          </a:p>
          <a:p>
            <a:pPr defTabSz="914126">
              <a:lnSpc>
                <a:spcPct val="90000"/>
              </a:lnSpc>
              <a:spcAft>
                <a:spcPts val="600"/>
              </a:spcAft>
              <a:buClr>
                <a:schemeClr val="accent1"/>
              </a:buClr>
            </a:pPr>
            <a:endParaRPr lang="en-US" sz="4399">
              <a:solidFill>
                <a:schemeClr val="tx1">
                  <a:lumMod val="75000"/>
                  <a:lumOff val="25000"/>
                </a:schemeClr>
              </a:solidFill>
            </a:endParaRPr>
          </a:p>
          <a:p>
            <a:pPr defTabSz="914126">
              <a:lnSpc>
                <a:spcPct val="90000"/>
              </a:lnSpc>
              <a:spcAft>
                <a:spcPts val="600"/>
              </a:spcAft>
              <a:buClr>
                <a:schemeClr val="accent1"/>
              </a:buClr>
            </a:pPr>
            <a:r>
              <a:rPr lang="en-US" sz="3000">
                <a:solidFill>
                  <a:schemeClr val="tx1">
                    <a:lumMod val="75000"/>
                    <a:lumOff val="25000"/>
                  </a:schemeClr>
                </a:solidFill>
              </a:rPr>
              <a:t>Return to your 1st chart</a:t>
            </a:r>
            <a:endParaRPr lang="en-US" sz="3000">
              <a:solidFill>
                <a:schemeClr val="tx1">
                  <a:lumMod val="75000"/>
                  <a:lumOff val="25000"/>
                </a:schemeClr>
              </a:solidFill>
              <a:cs typeface="Calibri"/>
            </a:endParaRPr>
          </a:p>
        </p:txBody>
      </p:sp>
    </p:spTree>
    <p:extLst>
      <p:ext uri="{BB962C8B-B14F-4D97-AF65-F5344CB8AC3E}">
        <p14:creationId xmlns:p14="http://schemas.microsoft.com/office/powerpoint/2010/main" val="33888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848B-636D-47D7-B096-4D4A6D153859}"/>
              </a:ext>
            </a:extLst>
          </p:cNvPr>
          <p:cNvSpPr>
            <a:spLocks noGrp="1"/>
          </p:cNvSpPr>
          <p:nvPr>
            <p:ph type="title"/>
          </p:nvPr>
        </p:nvSpPr>
        <p:spPr>
          <a:xfrm>
            <a:off x="8138990" y="639824"/>
            <a:ext cx="3401075" cy="3685055"/>
          </a:xfrm>
        </p:spPr>
        <p:txBody>
          <a:bodyPr vert="horz" lIns="91416" tIns="45708" rIns="91416" bIns="45708" rtlCol="0" anchor="b">
            <a:normAutofit fontScale="90000"/>
          </a:bodyPr>
          <a:lstStyle/>
          <a:p>
            <a:r>
              <a:rPr lang="en-US" sz="6598">
                <a:solidFill>
                  <a:schemeClr val="tx1">
                    <a:lumMod val="85000"/>
                    <a:lumOff val="15000"/>
                  </a:schemeClr>
                </a:solidFill>
              </a:rPr>
              <a:t>What do you wish they said about unions?</a:t>
            </a:r>
          </a:p>
        </p:txBody>
      </p:sp>
      <p:pic>
        <p:nvPicPr>
          <p:cNvPr id="8" name="Picture 7">
            <a:extLst>
              <a:ext uri="{FF2B5EF4-FFF2-40B4-BE49-F238E27FC236}">
                <a16:creationId xmlns:a16="http://schemas.microsoft.com/office/drawing/2014/main" id="{2C8968DD-C452-4E99-B6F1-E1E66BD85D85}"/>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t="1654" b="13236"/>
          <a:stretch/>
        </p:blipFill>
        <p:spPr>
          <a:xfrm>
            <a:off x="1108533" y="153823"/>
            <a:ext cx="5445652" cy="6179737"/>
          </a:xfrm>
          <a:prstGeom prst="rect">
            <a:avLst/>
          </a:prstGeom>
        </p:spPr>
      </p:pic>
    </p:spTree>
    <p:extLst>
      <p:ext uri="{BB962C8B-B14F-4D97-AF65-F5344CB8AC3E}">
        <p14:creationId xmlns:p14="http://schemas.microsoft.com/office/powerpoint/2010/main" val="20556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848B-636D-47D7-B096-4D4A6D153859}"/>
              </a:ext>
            </a:extLst>
          </p:cNvPr>
          <p:cNvSpPr>
            <a:spLocks noGrp="1"/>
          </p:cNvSpPr>
          <p:nvPr>
            <p:ph type="title"/>
          </p:nvPr>
        </p:nvSpPr>
        <p:spPr>
          <a:xfrm>
            <a:off x="222682" y="556281"/>
            <a:ext cx="6129572" cy="1157659"/>
          </a:xfrm>
        </p:spPr>
        <p:txBody>
          <a:bodyPr>
            <a:normAutofit fontScale="90000"/>
          </a:bodyPr>
          <a:lstStyle/>
          <a:p>
            <a:pPr algn="ctr"/>
            <a:r>
              <a:rPr lang="en-US" sz="5398" b="1"/>
              <a:t>Organizing to Bargain</a:t>
            </a:r>
          </a:p>
        </p:txBody>
      </p:sp>
      <p:graphicFrame>
        <p:nvGraphicFramePr>
          <p:cNvPr id="6" name="Content Placeholder 2">
            <a:extLst>
              <a:ext uri="{FF2B5EF4-FFF2-40B4-BE49-F238E27FC236}">
                <a16:creationId xmlns:a16="http://schemas.microsoft.com/office/drawing/2014/main" id="{D6765143-6A3C-44BA-AB6E-A012875DCE24}"/>
              </a:ext>
            </a:extLst>
          </p:cNvPr>
          <p:cNvGraphicFramePr>
            <a:graphicFrameLocks noGrp="1"/>
          </p:cNvGraphicFramePr>
          <p:nvPr>
            <p:ph idx="1"/>
            <p:extLst>
              <p:ext uri="{D42A27DB-BD31-4B8C-83A1-F6EECF244321}">
                <p14:modId xmlns:p14="http://schemas.microsoft.com/office/powerpoint/2010/main" val="2604019366"/>
              </p:ext>
            </p:extLst>
          </p:nvPr>
        </p:nvGraphicFramePr>
        <p:xfrm>
          <a:off x="-39011" y="1415642"/>
          <a:ext cx="12188825" cy="5264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21D24EAE-D190-497F-B2A6-93A9DD5B423F}"/>
              </a:ext>
            </a:extLst>
          </p:cNvPr>
          <p:cNvPicPr>
            <a:picLocks noChangeAspect="1"/>
          </p:cNvPicPr>
          <p:nvPr/>
        </p:nvPicPr>
        <p:blipFill>
          <a:blip r:embed="rId8"/>
          <a:stretch>
            <a:fillRect/>
          </a:stretch>
        </p:blipFill>
        <p:spPr>
          <a:xfrm>
            <a:off x="7286636" y="123953"/>
            <a:ext cx="3967806" cy="1499355"/>
          </a:xfrm>
          <a:prstGeom prst="rect">
            <a:avLst/>
          </a:prstGeom>
        </p:spPr>
      </p:pic>
    </p:spTree>
    <p:extLst>
      <p:ext uri="{BB962C8B-B14F-4D97-AF65-F5344CB8AC3E}">
        <p14:creationId xmlns:p14="http://schemas.microsoft.com/office/powerpoint/2010/main" val="335087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4000"/>
              <a:t>Narratives are powerful tools that can be used to maintain power over an oppressed group</a:t>
            </a:r>
            <a:endParaRPr lang="en-US" sz="4000">
              <a:cs typeface="Calibri"/>
            </a:endParaRPr>
          </a:p>
          <a:p>
            <a:pPr>
              <a:buFont typeface="Wingdings" panose="05000000000000000000" pitchFamily="2" charset="2"/>
              <a:buChar char="§"/>
            </a:pPr>
            <a:endParaRPr lang="en-US" sz="4000">
              <a:cs typeface="Calibri"/>
            </a:endParaRPr>
          </a:p>
          <a:p>
            <a:pPr marL="0" indent="0">
              <a:buNone/>
            </a:pPr>
            <a:r>
              <a:rPr lang="en-US" sz="4000"/>
              <a:t>Narratives can be intentionally changed and used by an oppressed group to advance a change agenda</a:t>
            </a:r>
            <a:endParaRPr lang="en-US" sz="4000">
              <a:cs typeface="Calibri" panose="020F0502020204030204"/>
            </a:endParaRP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333342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2243" y="482600"/>
            <a:ext cx="7021286" cy="6375400"/>
          </a:xfrm>
        </p:spPr>
        <p:txBody>
          <a:bodyPr>
            <a:noAutofit/>
          </a:bodyPr>
          <a:lstStyle/>
          <a:p>
            <a:pPr lvl="0"/>
            <a:r>
              <a:rPr lang="en-US" sz="2600"/>
              <a:t>Communicate how you and the people with a shared purpose and shared values can do the work you want to do and invite others to join with you. </a:t>
            </a:r>
          </a:p>
          <a:p>
            <a:pPr marL="0" indent="0">
              <a:buNone/>
            </a:pPr>
            <a:r>
              <a:rPr lang="en-US" sz="2600" b="1"/>
              <a:t>Sustain your efforts and connect with others</a:t>
            </a:r>
          </a:p>
          <a:p>
            <a:pPr lvl="1"/>
            <a:r>
              <a:rPr lang="en-US" sz="2600"/>
              <a:t>Shifting a dominant narrative does not happen quickly – it takes sustained effort, over</a:t>
            </a:r>
          </a:p>
          <a:p>
            <a:pPr lvl="1"/>
            <a:r>
              <a:rPr lang="en-US" sz="2600"/>
              <a:t>Time, with many people working at it.</a:t>
            </a:r>
          </a:p>
          <a:p>
            <a:pPr lvl="1"/>
            <a:r>
              <a:rPr lang="en-US" sz="2600"/>
              <a:t>Authentic and earnest engagement.</a:t>
            </a:r>
          </a:p>
          <a:p>
            <a:pPr marL="0" indent="0">
              <a:buNone/>
            </a:pPr>
            <a:r>
              <a:rPr lang="en-US" sz="2600" b="1"/>
              <a:t>Demonstrate your shared values, don’t just write and talk about them.</a:t>
            </a:r>
          </a:p>
          <a:p>
            <a:pPr lvl="1"/>
            <a:r>
              <a:rPr lang="en-US" sz="2600"/>
              <a:t>Our actions say as much or more about our values and beliefs as our words.</a:t>
            </a:r>
          </a:p>
          <a:p>
            <a:pPr marL="0" lvl="0" indent="0">
              <a:buNone/>
            </a:pPr>
            <a:endParaRPr lang="en-US" sz="2399"/>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73397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a:noFill/>
        </p:spPr>
        <p:txBody>
          <a:bodyPr vert="horz" lIns="91440" tIns="45720" rIns="91440" bIns="45720" rtlCol="0" anchor="t">
            <a:normAutofit/>
          </a:bodyPr>
          <a:lstStyle/>
          <a:p>
            <a:pPr marL="0" indent="0">
              <a:buNone/>
            </a:pPr>
            <a:r>
              <a:rPr lang="en-US" sz="4800"/>
              <a:t>Heidi</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A7A522-423D-4053-90C4-1B174A38C0C7}"/>
              </a:ext>
            </a:extLst>
          </p:cNvPr>
          <p:cNvSpPr>
            <a:spLocks noGrp="1"/>
          </p:cNvSpPr>
          <p:nvPr>
            <p:ph type="title"/>
          </p:nvPr>
        </p:nvSpPr>
        <p:spPr>
          <a:xfrm>
            <a:off x="7259782" y="640807"/>
            <a:ext cx="4536334" cy="4884671"/>
          </a:xfrm>
        </p:spPr>
        <p:txBody>
          <a:bodyPr vert="horz" lIns="91416" tIns="45708" rIns="91416" bIns="45708" rtlCol="0" anchor="b">
            <a:normAutofit/>
          </a:bodyPr>
          <a:lstStyle/>
          <a:p>
            <a:r>
              <a:rPr lang="en-US" sz="3399" spc="-50">
                <a:solidFill>
                  <a:schemeClr val="tx1">
                    <a:lumMod val="75000"/>
                    <a:lumOff val="25000"/>
                  </a:schemeClr>
                </a:solidFill>
              </a:rPr>
              <a:t>What is your definition of Power?</a:t>
            </a:r>
            <a:br>
              <a:rPr lang="en-US" sz="3399" spc="-50">
                <a:solidFill>
                  <a:schemeClr val="tx1">
                    <a:lumMod val="75000"/>
                    <a:lumOff val="25000"/>
                  </a:schemeClr>
                </a:solidFill>
              </a:rPr>
            </a:br>
            <a:br>
              <a:rPr lang="en-US" sz="3399" spc="-50">
                <a:solidFill>
                  <a:schemeClr val="tx1">
                    <a:lumMod val="75000"/>
                    <a:lumOff val="25000"/>
                  </a:schemeClr>
                </a:solidFill>
              </a:rPr>
            </a:br>
            <a:br>
              <a:rPr lang="en-US" sz="3399" spc="-50">
                <a:solidFill>
                  <a:schemeClr val="tx1">
                    <a:lumMod val="75000"/>
                    <a:lumOff val="25000"/>
                  </a:schemeClr>
                </a:solidFill>
              </a:rPr>
            </a:br>
            <a:r>
              <a:rPr lang="en-US" sz="3399" spc="-50">
                <a:solidFill>
                  <a:schemeClr val="tx1">
                    <a:lumMod val="75000"/>
                    <a:lumOff val="25000"/>
                  </a:schemeClr>
                </a:solidFill>
              </a:rPr>
              <a:t>No Devices – just discuss with the folks at your tables for 5 minutes. </a:t>
            </a:r>
          </a:p>
        </p:txBody>
      </p:sp>
      <p:pic>
        <p:nvPicPr>
          <p:cNvPr id="10" name="Content Placeholder 9" descr="A picture containing text, black&#10;&#10;Description automatically generated">
            <a:extLst>
              <a:ext uri="{FF2B5EF4-FFF2-40B4-BE49-F238E27FC236}">
                <a16:creationId xmlns:a16="http://schemas.microsoft.com/office/drawing/2014/main" id="{B9BCC9A4-BB10-4B15-91E9-ACB764DF27B3}"/>
              </a:ext>
            </a:extLst>
          </p:cNvPr>
          <p:cNvPicPr>
            <a:picLocks noGrp="1" noChangeAspect="1"/>
          </p:cNvPicPr>
          <p:nvPr>
            <p:ph sz="half" idx="1"/>
          </p:nvPr>
        </p:nvPicPr>
        <p:blipFill rotWithShape="1">
          <a:blip r:embed="rId3"/>
          <a:srcRect r="8012" b="1"/>
          <a:stretch/>
        </p:blipFill>
        <p:spPr>
          <a:xfrm>
            <a:off x="633834" y="640807"/>
            <a:ext cx="6210311" cy="5313022"/>
          </a:xfrm>
          <a:prstGeom prst="rect">
            <a:avLst/>
          </a:prstGeom>
          <a:noFill/>
        </p:spPr>
      </p:pic>
    </p:spTree>
    <p:extLst>
      <p:ext uri="{BB962C8B-B14F-4D97-AF65-F5344CB8AC3E}">
        <p14:creationId xmlns:p14="http://schemas.microsoft.com/office/powerpoint/2010/main" val="2222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205254" y="819879"/>
            <a:ext cx="6567372" cy="5702091"/>
          </a:xfrm>
        </p:spPr>
        <p:txBody>
          <a:bodyPr vert="horz" lIns="91440" tIns="45720" rIns="91440" bIns="45720" rtlCol="0" anchor="t">
            <a:normAutofit/>
          </a:bodyPr>
          <a:lstStyle/>
          <a:p>
            <a:pPr marL="0" indent="0">
              <a:buNone/>
            </a:pPr>
            <a:r>
              <a:rPr lang="en-US" sz="5400"/>
              <a:t>Power Is</a:t>
            </a:r>
          </a:p>
          <a:p>
            <a:pPr marL="571500" indent="-228600"/>
            <a:r>
              <a:rPr lang="en-US" sz="4800"/>
              <a:t>Invisible AND Visible </a:t>
            </a:r>
          </a:p>
          <a:p>
            <a:pPr marL="571500" lvl="0" indent="-228600"/>
            <a:r>
              <a:rPr lang="en-US" sz="4800"/>
              <a:t>People Driven</a:t>
            </a:r>
          </a:p>
          <a:p>
            <a:pPr marL="571500" lvl="0" indent="-228600"/>
            <a:r>
              <a:rPr lang="en-US" sz="4800"/>
              <a:t>Risky</a:t>
            </a:r>
          </a:p>
          <a:p>
            <a:pPr marL="571500" lvl="0" indent="-228600"/>
            <a:r>
              <a:rPr lang="en-US" sz="4800"/>
              <a:t>Strategic</a:t>
            </a:r>
          </a:p>
          <a:p>
            <a:pPr marL="0" indent="0">
              <a:buNone/>
            </a:pPr>
            <a:endParaRPr lang="en-US" sz="5400"/>
          </a:p>
        </p:txBody>
      </p:sp>
      <p:sp>
        <p:nvSpPr>
          <p:cNvPr id="6" name="Text Placeholder 5"/>
          <p:cNvSpPr>
            <a:spLocks noGrp="1"/>
          </p:cNvSpPr>
          <p:nvPr>
            <p:ph type="body" sz="half" idx="2"/>
          </p:nvPr>
        </p:nvSpPr>
        <p:spPr/>
        <p:txBody>
          <a:bodyPr/>
          <a:lstStyle/>
          <a:p>
            <a:endParaRPr lang="en-US"/>
          </a:p>
        </p:txBody>
      </p:sp>
      <p:pic>
        <p:nvPicPr>
          <p:cNvPr id="8" name="Picture Placeholder 6"/>
          <p:cNvPicPr>
            <a:picLocks noChangeAspect="1"/>
          </p:cNvPicPr>
          <p:nvPr/>
        </p:nvPicPr>
        <p:blipFill rotWithShape="1">
          <a:blip r:embed="rId2"/>
          <a:srcRect l="10465" r="10465"/>
          <a:stretch/>
        </p:blipFill>
        <p:spPr>
          <a:xfrm>
            <a:off x="836733" y="1066800"/>
            <a:ext cx="3768436" cy="4765964"/>
          </a:xfrm>
          <a:prstGeom prst="rect">
            <a:avLst/>
          </a:prstGeom>
        </p:spPr>
      </p:pic>
    </p:spTree>
    <p:extLst>
      <p:ext uri="{BB962C8B-B14F-4D97-AF65-F5344CB8AC3E}">
        <p14:creationId xmlns:p14="http://schemas.microsoft.com/office/powerpoint/2010/main" val="103837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927" y="-348673"/>
            <a:ext cx="9782801" cy="1239837"/>
          </a:xfrm>
        </p:spPr>
        <p:txBody>
          <a:bodyPr>
            <a:normAutofit/>
          </a:bodyPr>
          <a:lstStyle/>
          <a:p>
            <a:r>
              <a:rPr lang="en-US" sz="4800" b="1"/>
              <a:t>Quick Table Talk</a:t>
            </a:r>
          </a:p>
        </p:txBody>
      </p:sp>
      <p:sp>
        <p:nvSpPr>
          <p:cNvPr id="3" name="Content Placeholder 2"/>
          <p:cNvSpPr>
            <a:spLocks noGrp="1"/>
          </p:cNvSpPr>
          <p:nvPr>
            <p:ph idx="1"/>
          </p:nvPr>
        </p:nvSpPr>
        <p:spPr>
          <a:xfrm>
            <a:off x="1211504" y="1512757"/>
            <a:ext cx="9782801" cy="4572000"/>
          </a:xfrm>
        </p:spPr>
        <p:txBody>
          <a:bodyPr>
            <a:normAutofit lnSpcReduction="10000"/>
          </a:bodyPr>
          <a:lstStyle/>
          <a:p>
            <a:pPr marL="0" indent="0">
              <a:buNone/>
            </a:pPr>
            <a:r>
              <a:rPr lang="en-US" sz="4800"/>
              <a:t>What happens when we remove one element of power?</a:t>
            </a:r>
          </a:p>
          <a:p>
            <a:pPr lvl="1"/>
            <a:r>
              <a:rPr lang="en-US" sz="4800"/>
              <a:t>Invisible AND Visible </a:t>
            </a:r>
          </a:p>
          <a:p>
            <a:pPr lvl="1"/>
            <a:r>
              <a:rPr lang="en-US" sz="4800"/>
              <a:t>People Driven</a:t>
            </a:r>
          </a:p>
          <a:p>
            <a:pPr lvl="1"/>
            <a:r>
              <a:rPr lang="en-US" sz="4800"/>
              <a:t>Risky</a:t>
            </a:r>
          </a:p>
          <a:p>
            <a:pPr lvl="1"/>
            <a:r>
              <a:rPr lang="en-US" sz="4800"/>
              <a:t>Strategic</a:t>
            </a:r>
          </a:p>
          <a:p>
            <a:pPr marL="365760" lvl="1" indent="0">
              <a:buNone/>
            </a:pPr>
            <a:r>
              <a:rPr lang="en-US"/>
              <a:t> </a:t>
            </a:r>
          </a:p>
        </p:txBody>
      </p:sp>
      <p:pic>
        <p:nvPicPr>
          <p:cNvPr id="5" name="Picture Placeholder 6"/>
          <p:cNvPicPr>
            <a:picLocks noChangeAspect="1"/>
          </p:cNvPicPr>
          <p:nvPr/>
        </p:nvPicPr>
        <p:blipFill rotWithShape="1">
          <a:blip r:embed="rId2"/>
          <a:srcRect l="10465" r="10465"/>
          <a:stretch/>
        </p:blipFill>
        <p:spPr>
          <a:xfrm>
            <a:off x="9150747" y="2459181"/>
            <a:ext cx="2935875" cy="3713019"/>
          </a:xfrm>
          <a:prstGeom prst="rect">
            <a:avLst/>
          </a:prstGeom>
        </p:spPr>
      </p:pic>
    </p:spTree>
    <p:extLst>
      <p:ext uri="{BB962C8B-B14F-4D97-AF65-F5344CB8AC3E}">
        <p14:creationId xmlns:p14="http://schemas.microsoft.com/office/powerpoint/2010/main" val="302372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217755" y="919813"/>
            <a:ext cx="6429858" cy="5689600"/>
          </a:xfrm>
        </p:spPr>
        <p:txBody>
          <a:bodyPr vert="horz" lIns="91440" tIns="45720" rIns="91440" bIns="45720" rtlCol="0" anchor="t">
            <a:normAutofit/>
          </a:bodyPr>
          <a:lstStyle/>
          <a:p>
            <a:pPr marL="0" indent="0">
              <a:buNone/>
            </a:pPr>
            <a:r>
              <a:rPr lang="en-US" sz="4400"/>
              <a:t>We need members to have power (resources to deploy and people to act), but if we have 100% members and none of the other elements, we have no power. </a:t>
            </a:r>
          </a:p>
        </p:txBody>
      </p:sp>
      <p:sp>
        <p:nvSpPr>
          <p:cNvPr id="6" name="Text Placeholder 5"/>
          <p:cNvSpPr>
            <a:spLocks noGrp="1"/>
          </p:cNvSpPr>
          <p:nvPr>
            <p:ph type="body" sz="half" idx="2"/>
          </p:nvPr>
        </p:nvSpPr>
        <p:spPr/>
        <p:txBody>
          <a:bodyPr/>
          <a:lstStyle/>
          <a:p>
            <a:endParaRPr lang="en-US"/>
          </a:p>
        </p:txBody>
      </p:sp>
      <p:pic>
        <p:nvPicPr>
          <p:cNvPr id="8" name="Picture Placeholder 6"/>
          <p:cNvPicPr>
            <a:picLocks noChangeAspect="1"/>
          </p:cNvPicPr>
          <p:nvPr/>
        </p:nvPicPr>
        <p:blipFill rotWithShape="1">
          <a:blip r:embed="rId2"/>
          <a:srcRect l="10465" r="10465"/>
          <a:stretch/>
        </p:blipFill>
        <p:spPr>
          <a:xfrm>
            <a:off x="836733" y="1066800"/>
            <a:ext cx="3768436" cy="4765964"/>
          </a:xfrm>
          <a:prstGeom prst="rect">
            <a:avLst/>
          </a:prstGeom>
        </p:spPr>
      </p:pic>
    </p:spTree>
    <p:extLst>
      <p:ext uri="{BB962C8B-B14F-4D97-AF65-F5344CB8AC3E}">
        <p14:creationId xmlns:p14="http://schemas.microsoft.com/office/powerpoint/2010/main" val="54241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927" y="-348673"/>
            <a:ext cx="9782801" cy="1239837"/>
          </a:xfrm>
        </p:spPr>
        <p:txBody>
          <a:bodyPr>
            <a:normAutofit/>
          </a:bodyPr>
          <a:lstStyle/>
          <a:p>
            <a:r>
              <a:rPr lang="en-US" sz="4000" b="1"/>
              <a:t>Small Group Discussion and Speed Draw</a:t>
            </a:r>
          </a:p>
        </p:txBody>
      </p:sp>
      <p:sp>
        <p:nvSpPr>
          <p:cNvPr id="3" name="Content Placeholder 2"/>
          <p:cNvSpPr>
            <a:spLocks noGrp="1"/>
          </p:cNvSpPr>
          <p:nvPr>
            <p:ph idx="1"/>
          </p:nvPr>
        </p:nvSpPr>
        <p:spPr>
          <a:xfrm>
            <a:off x="498928" y="1302327"/>
            <a:ext cx="7952346" cy="4869873"/>
          </a:xfrm>
        </p:spPr>
        <p:txBody>
          <a:bodyPr>
            <a:normAutofit fontScale="92500" lnSpcReduction="10000"/>
          </a:bodyPr>
          <a:lstStyle/>
          <a:p>
            <a:pPr marL="0" indent="0">
              <a:buNone/>
            </a:pPr>
            <a:r>
              <a:rPr lang="en-US" sz="3600"/>
              <a:t>Get into groups of five based on shoe similarity and new to you</a:t>
            </a:r>
          </a:p>
          <a:p>
            <a:pPr marL="0" indent="0">
              <a:buNone/>
            </a:pPr>
            <a:endParaRPr lang="en-US" sz="3600"/>
          </a:p>
          <a:p>
            <a:pPr marL="0" indent="0">
              <a:buNone/>
            </a:pPr>
            <a:r>
              <a:rPr lang="en-US" sz="3600"/>
              <a:t>12 Minutes to Move, Discuss, and Draw – 	</a:t>
            </a:r>
            <a:r>
              <a:rPr lang="en-US" sz="3200"/>
              <a:t>How does your state or local express 	power?</a:t>
            </a:r>
          </a:p>
          <a:p>
            <a:pPr marL="0" indent="0">
              <a:buNone/>
            </a:pPr>
            <a:r>
              <a:rPr lang="en-US" sz="3600"/>
              <a:t>	Draw it (one for each state or local 	that 	your group represents)</a:t>
            </a:r>
          </a:p>
          <a:p>
            <a:pPr marL="0" indent="0">
              <a:buNone/>
            </a:pPr>
            <a:endParaRPr lang="en-US" sz="3600"/>
          </a:p>
          <a:p>
            <a:pPr marL="365760" lvl="1" indent="0">
              <a:buNone/>
            </a:pPr>
            <a:r>
              <a:rPr lang="en-US"/>
              <a:t> </a:t>
            </a:r>
          </a:p>
        </p:txBody>
      </p:sp>
      <p:pic>
        <p:nvPicPr>
          <p:cNvPr id="5" name="Picture Placeholder 6"/>
          <p:cNvPicPr>
            <a:picLocks noChangeAspect="1"/>
          </p:cNvPicPr>
          <p:nvPr/>
        </p:nvPicPr>
        <p:blipFill rotWithShape="1">
          <a:blip r:embed="rId2"/>
          <a:srcRect l="10465" r="10465"/>
          <a:stretch/>
        </p:blipFill>
        <p:spPr>
          <a:xfrm>
            <a:off x="8132620" y="891164"/>
            <a:ext cx="3889952" cy="4919646"/>
          </a:xfrm>
          <a:prstGeom prst="rect">
            <a:avLst/>
          </a:prstGeom>
        </p:spPr>
      </p:pic>
    </p:spTree>
    <p:extLst>
      <p:ext uri="{BB962C8B-B14F-4D97-AF65-F5344CB8AC3E}">
        <p14:creationId xmlns:p14="http://schemas.microsoft.com/office/powerpoint/2010/main" val="350498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1071274"/>
            <a:ext cx="6905766" cy="5586904"/>
          </a:xfrm>
        </p:spPr>
        <p:txBody>
          <a:bodyPr vert="horz" lIns="91440" tIns="45720" rIns="91440" bIns="45720" rtlCol="0" anchor="t">
            <a:normAutofit/>
          </a:bodyPr>
          <a:lstStyle/>
          <a:p>
            <a:pPr marL="246380" indent="-246380"/>
            <a:r>
              <a:rPr lang="en-US" sz="3600"/>
              <a:t>Power is visible, people driven, risky, and strategic. </a:t>
            </a:r>
          </a:p>
          <a:p>
            <a:pPr marL="246380" indent="-246380"/>
            <a:r>
              <a:rPr lang="en-US" sz="3600"/>
              <a:t>Power is NOT just in the number of members. </a:t>
            </a:r>
          </a:p>
          <a:p>
            <a:pPr marL="246380" indent="-246380"/>
            <a:r>
              <a:rPr lang="en-US" sz="3600"/>
              <a:t>It is critical for members to be authentically invited where their involvement is key to exercising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134421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422151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PLAN FOR BREAKFAST</a:t>
            </a:r>
          </a:p>
          <a:p>
            <a:pPr marL="246380" indent="-246380">
              <a:buFont typeface="Arial" panose="020B0604020202020204" pitchFamily="34" charset="0"/>
              <a:buChar char="•"/>
            </a:pPr>
            <a:r>
              <a:rPr lang="en-US" sz="4350"/>
              <a:t>Choice Networking</a:t>
            </a:r>
          </a:p>
          <a:p>
            <a:pPr marL="246380" indent="-246380">
              <a:buFont typeface="Arial" panose="020B0604020202020204" pitchFamily="34" charset="0"/>
              <a:buChar char="•"/>
            </a:pPr>
            <a:r>
              <a:rPr lang="en-US" sz="4350"/>
              <a:t>Housekeeping</a:t>
            </a:r>
          </a:p>
          <a:p>
            <a:pPr marL="246380" indent="-246380">
              <a:buFont typeface="Arial" panose="020B0604020202020204" pitchFamily="34" charset="0"/>
              <a:buChar char="•"/>
            </a:pPr>
            <a:r>
              <a:rPr lang="en-US" sz="4350"/>
              <a:t>Feedback via email</a:t>
            </a:r>
            <a:endParaRPr lang="en-US" sz="435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77</a:t>
            </a:fld>
            <a:endParaRPr lang="en-US"/>
          </a:p>
        </p:txBody>
      </p:sp>
    </p:spTree>
    <p:extLst>
      <p:ext uri="{BB962C8B-B14F-4D97-AF65-F5344CB8AC3E}">
        <p14:creationId xmlns:p14="http://schemas.microsoft.com/office/powerpoint/2010/main" val="73983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78</a:t>
            </a:fld>
            <a:endParaRPr lang="en-US"/>
          </a:p>
        </p:txBody>
      </p:sp>
    </p:spTree>
    <p:extLst>
      <p:ext uri="{BB962C8B-B14F-4D97-AF65-F5344CB8AC3E}">
        <p14:creationId xmlns:p14="http://schemas.microsoft.com/office/powerpoint/2010/main" val="360050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6EA2ED41-8322-4D74-9731-AC2BF4550D4C}"/>
</file>

<file path=customXml/itemProps2.xml><?xml version="1.0" encoding="utf-8"?>
<ds:datastoreItem xmlns:ds="http://schemas.openxmlformats.org/officeDocument/2006/customXml" ds:itemID="{75DB0242-0E21-4870-A837-9AF4B9922BE3}"/>
</file>

<file path=customXml/itemProps3.xml><?xml version="1.0" encoding="utf-8"?>
<ds:datastoreItem xmlns:ds="http://schemas.openxmlformats.org/officeDocument/2006/customXml" ds:itemID="{C471C10E-77D0-469C-B868-FEF6C2E92C2E}"/>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3866</Words>
  <Application>Microsoft Office PowerPoint</Application>
  <PresentationFormat>Custom</PresentationFormat>
  <Paragraphs>396</Paragraphs>
  <Slides>78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78</vt:i4>
      </vt:variant>
    </vt:vector>
  </HeadingPairs>
  <TitlesOfParts>
    <vt:vector size="84" baseType="lpstr">
      <vt:lpstr>Arial</vt:lpstr>
      <vt:lpstr>Calibri</vt:lpstr>
      <vt:lpstr>Euphemia</vt:lpstr>
      <vt:lpstr>Times New Roman</vt:lpstr>
      <vt:lpstr>Wingdings</vt:lpstr>
      <vt:lpstr>Math 16x9</vt:lpstr>
      <vt:lpstr>Bargaining for All</vt:lpstr>
      <vt:lpstr>Honoring This Space</vt:lpstr>
      <vt:lpstr>Why are we Here? </vt:lpstr>
      <vt:lpstr>Logistics to Remember</vt:lpstr>
      <vt:lpstr>3 Day Agenda</vt:lpstr>
      <vt:lpstr>Today’s Outcomes</vt:lpstr>
      <vt:lpstr>Community Agreements p. 3-4</vt:lpstr>
      <vt:lpstr>One Revolution Around the Room  Name Required Pronoun State </vt:lpstr>
      <vt:lpstr>PowerPoint Presentation</vt:lpstr>
      <vt:lpstr>Fold the Line </vt:lpstr>
      <vt:lpstr>Fold the Line Whole Room Discussion</vt:lpstr>
      <vt:lpstr>Final Words from The Future We Need – p. 207</vt:lpstr>
      <vt:lpstr>PowerPoint Presentation</vt:lpstr>
      <vt:lpstr>Why Collective Bargaining is an NEA Focus</vt:lpstr>
      <vt:lpstr>Why Collective Bargaining is an NEA Focus</vt:lpstr>
      <vt:lpstr>Why Collective Bargaining is an NEA Focus </vt:lpstr>
      <vt:lpstr>Why Collective Bargaining is an NEA Focus </vt:lpstr>
      <vt:lpstr>Why Collective Bargaining is an NEA Focus</vt:lpstr>
      <vt:lpstr>Why Collective Bargaining is an NEA Focus</vt:lpstr>
      <vt:lpstr>Why Collective Bargaining is an NEA Focus</vt:lpstr>
      <vt:lpstr>Why Collective Bargaining is an NEA Focus</vt:lpstr>
      <vt:lpstr>Key Ideas</vt:lpstr>
      <vt:lpstr>PowerPoint Presentation</vt:lpstr>
      <vt:lpstr>Is Collective Bargaining Urgent or Important? </vt:lpstr>
      <vt:lpstr>Is Collective Bargaining Urgent or Important?  (p.13-15, 19) </vt:lpstr>
      <vt:lpstr>Is Collective Bargaining Urgent or Important? </vt:lpstr>
      <vt:lpstr>PowerPoint Presentation</vt:lpstr>
      <vt:lpstr>PowerPoint Presentation</vt:lpstr>
      <vt:lpstr>Is Collective Bargaining Urgent or Important? </vt:lpstr>
      <vt:lpstr>REMINDER --   Urgent or Important </vt:lpstr>
      <vt:lpstr>Important  vs.  Urgent</vt:lpstr>
      <vt:lpstr>3 Steps for the Urgent or Important Matrix </vt:lpstr>
      <vt:lpstr>Whole Room Report</vt:lpstr>
      <vt:lpstr>Closing Thoughts From The Future We Need</vt:lpstr>
      <vt:lpstr>Key Ideas</vt:lpstr>
      <vt:lpstr>PowerPoint Presentation</vt:lpstr>
      <vt:lpstr>3 Lessons From History</vt:lpstr>
      <vt:lpstr>From Our Reading</vt:lpstr>
      <vt:lpstr>What is Your Current Situation</vt:lpstr>
      <vt:lpstr>Current Situation</vt:lpstr>
      <vt:lpstr>Key Ideas</vt:lpstr>
      <vt:lpstr>PowerPoint Presentation</vt:lpstr>
      <vt:lpstr>Authors' Visit</vt:lpstr>
      <vt:lpstr>PowerPoint Presentation</vt:lpstr>
      <vt:lpstr>PowerPoint Presentation</vt:lpstr>
      <vt:lpstr>An Institutional Problem</vt:lpstr>
      <vt:lpstr>What do they say about unions?</vt:lpstr>
      <vt:lpstr>What is the word on the street?</vt:lpstr>
      <vt:lpstr>What is the word from the boss?</vt:lpstr>
      <vt:lpstr>What is the word in our own house?</vt:lpstr>
      <vt:lpstr>Report out!</vt:lpstr>
      <vt:lpstr>PowerPoint Presentation</vt:lpstr>
      <vt:lpstr> Why does the story matter?</vt:lpstr>
      <vt:lpstr> Why does language matter?</vt:lpstr>
      <vt:lpstr>Narratives</vt:lpstr>
      <vt:lpstr>Shifting and Using Narratives- The DO's</vt:lpstr>
      <vt:lpstr>Shifting and Using Narratives </vt:lpstr>
      <vt:lpstr>Shifting and Using Narratives </vt:lpstr>
      <vt:lpstr>Shifting and Using Narratives </vt:lpstr>
      <vt:lpstr>Key Points to Remember…</vt:lpstr>
      <vt:lpstr>Shifting the Narrative  - DON’Ts  </vt:lpstr>
      <vt:lpstr>Try the Shift!</vt:lpstr>
      <vt:lpstr>Debrief that Shift!</vt:lpstr>
      <vt:lpstr>What SHOULD be the narrative?</vt:lpstr>
      <vt:lpstr>What do you wish they said about unions?</vt:lpstr>
      <vt:lpstr>Organizing to Bargain</vt:lpstr>
      <vt:lpstr>Key Ideas</vt:lpstr>
      <vt:lpstr>Key Ideas</vt:lpstr>
      <vt:lpstr>PowerPoint Presentation</vt:lpstr>
      <vt:lpstr>What is your definition of Power?   No Devices – just discuss with the folks at your tables for 5 minutes. </vt:lpstr>
      <vt:lpstr>PowerPoint Presentation</vt:lpstr>
      <vt:lpstr>Quick Table Talk</vt:lpstr>
      <vt:lpstr>PowerPoint Presentation</vt:lpstr>
      <vt:lpstr>Small Group Discussion and Speed Draw</vt:lpstr>
      <vt:lpstr>Key Ideas</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Medina, Karla [NEA]</cp:lastModifiedBy>
  <cp:revision>35</cp:revision>
  <dcterms:created xsi:type="dcterms:W3CDTF">2022-09-14T20:21:53Z</dcterms:created>
  <dcterms:modified xsi:type="dcterms:W3CDTF">2023-04-05T13:24:38Z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