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68" r:id="rId3"/>
    <p:sldId id="303" r:id="rId4"/>
    <p:sldId id="302" r:id="rId5"/>
    <p:sldId id="272" r:id="rId6"/>
    <p:sldId id="273" r:id="rId7"/>
    <p:sldId id="274" r:id="rId8"/>
    <p:sldId id="276" r:id="rId9"/>
    <p:sldId id="285"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 id="536" r:id="rId30"/>
    <p:sldId id="538" r:id="rId31"/>
    <p:sldId id="539" r:id="rId32"/>
    <p:sldId id="540" r:id="rId33"/>
    <p:sldId id="447" r:id="rId34"/>
    <p:sldId id="541" r:id="rId35"/>
    <p:sldId id="542" r:id="rId36"/>
    <p:sldId id="543" r:id="rId37"/>
    <p:sldId id="537" r:id="rId38"/>
    <p:sldId id="544" r:id="rId39"/>
    <p:sldId id="423" r:id="rId40"/>
    <p:sldId id="554" r:id="rId41"/>
    <p:sldId id="550" r:id="rId42"/>
    <p:sldId id="545" r:id="rId43"/>
    <p:sldId id="546" r:id="rId44"/>
    <p:sldId id="547" r:id="rId45"/>
    <p:sldId id="549" r:id="rId46"/>
    <p:sldId id="555" r:id="rId47"/>
    <p:sldId id="556" r:id="rId48"/>
    <p:sldId id="557" r:id="rId49"/>
    <p:sldId id="548" r:id="rId50"/>
    <p:sldId id="493" r:id="rId51"/>
    <p:sldId id="492" r:id="rId52"/>
    <p:sldId id="491" r:id="rId53"/>
    <p:sldId id="558" r:id="rId54"/>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79713B-0412-4A58-8118-A0619F5FEA74}" v="1" dt="2023-04-05T14:06:11.55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136"/>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13496"/>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Medina, Karla [NEA]" userId="9763a922-e48d-46f4-84af-71a162a1da64" providerId="ADAL" clId="{9D79713B-0412-4A58-8118-A0619F5FEA74}"/>
    <pc:docChg chg="custSel modSld modNotesMaster modHandout">
      <pc:chgData name="Medina, Karla [NEA]" userId="9763a922-e48d-46f4-84af-71a162a1da64" providerId="ADAL" clId="{9D79713B-0412-4A58-8118-A0619F5FEA74}" dt="2023-04-05T14:06:12.782" v="4" actId="27636"/>
      <pc:docMkLst>
        <pc:docMk/>
      </pc:docMkLst>
      <pc:sldChg chg="modNotes">
        <pc:chgData name="Medina, Karla [NEA]" userId="9763a922-e48d-46f4-84af-71a162a1da64" providerId="ADAL" clId="{9D79713B-0412-4A58-8118-A0619F5FEA74}" dt="2023-04-05T14:06:11.553" v="0"/>
        <pc:sldMkLst>
          <pc:docMk/>
          <pc:sldMk cId="3526927104" sldId="302"/>
        </pc:sldMkLst>
      </pc:sldChg>
      <pc:sldChg chg="modSp mod">
        <pc:chgData name="Medina, Karla [NEA]" userId="9763a922-e48d-46f4-84af-71a162a1da64" providerId="ADAL" clId="{9D79713B-0412-4A58-8118-A0619F5FEA74}" dt="2023-04-05T14:06:11.902" v="1" actId="27636"/>
        <pc:sldMkLst>
          <pc:docMk/>
          <pc:sldMk cId="1189064074" sldId="527"/>
        </pc:sldMkLst>
        <pc:spChg chg="mod">
          <ac:chgData name="Medina, Karla [NEA]" userId="9763a922-e48d-46f4-84af-71a162a1da64" providerId="ADAL" clId="{9D79713B-0412-4A58-8118-A0619F5FEA74}" dt="2023-04-05T14:06:11.902" v="1" actId="27636"/>
          <ac:spMkLst>
            <pc:docMk/>
            <pc:sldMk cId="1189064074" sldId="527"/>
            <ac:spMk id="3" creationId="{00000000-0000-0000-0000-000000000000}"/>
          </ac:spMkLst>
        </pc:spChg>
      </pc:sldChg>
      <pc:sldChg chg="modSp mod">
        <pc:chgData name="Medina, Karla [NEA]" userId="9763a922-e48d-46f4-84af-71a162a1da64" providerId="ADAL" clId="{9D79713B-0412-4A58-8118-A0619F5FEA74}" dt="2023-04-05T14:06:12.233" v="2" actId="27636"/>
        <pc:sldMkLst>
          <pc:docMk/>
          <pc:sldMk cId="1153614290" sldId="536"/>
        </pc:sldMkLst>
        <pc:spChg chg="mod">
          <ac:chgData name="Medina, Karla [NEA]" userId="9763a922-e48d-46f4-84af-71a162a1da64" providerId="ADAL" clId="{9D79713B-0412-4A58-8118-A0619F5FEA74}" dt="2023-04-05T14:06:12.233" v="2" actId="27636"/>
          <ac:spMkLst>
            <pc:docMk/>
            <pc:sldMk cId="1153614290" sldId="536"/>
            <ac:spMk id="3" creationId="{00000000-0000-0000-0000-000000000000}"/>
          </ac:spMkLst>
        </pc:spChg>
      </pc:sldChg>
      <pc:sldChg chg="modSp mod">
        <pc:chgData name="Medina, Karla [NEA]" userId="9763a922-e48d-46f4-84af-71a162a1da64" providerId="ADAL" clId="{9D79713B-0412-4A58-8118-A0619F5FEA74}" dt="2023-04-05T14:06:12.600" v="3" actId="27636"/>
        <pc:sldMkLst>
          <pc:docMk/>
          <pc:sldMk cId="3692582742" sldId="542"/>
        </pc:sldMkLst>
        <pc:spChg chg="mod">
          <ac:chgData name="Medina, Karla [NEA]" userId="9763a922-e48d-46f4-84af-71a162a1da64" providerId="ADAL" clId="{9D79713B-0412-4A58-8118-A0619F5FEA74}" dt="2023-04-05T14:06:12.600" v="3" actId="27636"/>
          <ac:spMkLst>
            <pc:docMk/>
            <pc:sldMk cId="3692582742" sldId="542"/>
            <ac:spMk id="12" creationId="{00000000-0000-0000-0000-000000000000}"/>
          </ac:spMkLst>
        </pc:spChg>
      </pc:sldChg>
      <pc:sldChg chg="modSp mod">
        <pc:chgData name="Medina, Karla [NEA]" userId="9763a922-e48d-46f4-84af-71a162a1da64" providerId="ADAL" clId="{9D79713B-0412-4A58-8118-A0619F5FEA74}" dt="2023-04-05T14:06:12.782" v="4" actId="27636"/>
        <pc:sldMkLst>
          <pc:docMk/>
          <pc:sldMk cId="1818246112" sldId="550"/>
        </pc:sldMkLst>
        <pc:spChg chg="mod">
          <ac:chgData name="Medina, Karla [NEA]" userId="9763a922-e48d-46f4-84af-71a162a1da64" providerId="ADAL" clId="{9D79713B-0412-4A58-8118-A0619F5FEA74}" dt="2023-04-05T14:06:12.782" v="4" actId="27636"/>
          <ac:spMkLst>
            <pc:docMk/>
            <pc:sldMk cId="1818246112" sldId="550"/>
            <ac:spMk id="5" creationId="{00000000-0000-0000-0000-00000000000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dirty="0"/>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dirty="0"/>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dirty="0"/>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dirty="0"/>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dirty="0"/>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dirty="0"/>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dirty="0"/>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dirty="0"/>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dirty="0"/>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dirty="0"/>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dirty="0"/>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dirty="0"/>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dirty="0"/>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dirty="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Members Lead</a:t>
          </a:r>
        </a:p>
        <a:p>
          <a:pPr marL="228600" lvl="1" indent="-228600" algn="l" defTabSz="1155700">
            <a:lnSpc>
              <a:spcPct val="90000"/>
            </a:lnSpc>
            <a:spcBef>
              <a:spcPct val="0"/>
            </a:spcBef>
            <a:spcAft>
              <a:spcPct val="15000"/>
            </a:spcAft>
            <a:buChar char="•"/>
          </a:pPr>
          <a:r>
            <a:rPr lang="en-US" sz="2600" kern="1200" dirty="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kern="1200" dirty="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Member and Staff Partners</a:t>
          </a:r>
        </a:p>
        <a:p>
          <a:pPr marL="228600" lvl="1" indent="-228600" algn="l" defTabSz="1155700">
            <a:lnSpc>
              <a:spcPct val="90000"/>
            </a:lnSpc>
            <a:spcBef>
              <a:spcPct val="0"/>
            </a:spcBef>
            <a:spcAft>
              <a:spcPct val="15000"/>
            </a:spcAft>
            <a:buChar char="•"/>
          </a:pPr>
          <a:r>
            <a:rPr lang="en-US" sz="2600" kern="1200" dirty="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kern="1200" dirty="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Staff Lead</a:t>
          </a:r>
        </a:p>
        <a:p>
          <a:pPr marL="228600" lvl="1" indent="-228600" algn="l" defTabSz="1155700">
            <a:lnSpc>
              <a:spcPct val="90000"/>
            </a:lnSpc>
            <a:spcBef>
              <a:spcPct val="0"/>
            </a:spcBef>
            <a:spcAft>
              <a:spcPct val="15000"/>
            </a:spcAft>
            <a:buChar char="•"/>
          </a:pPr>
          <a:r>
            <a:rPr lang="en-US" sz="2600" kern="1200" dirty="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kern="1200" dirty="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Staff Lead</a:t>
          </a:r>
        </a:p>
        <a:p>
          <a:pPr marL="228600" lvl="1" indent="-228600" algn="l" defTabSz="1155700">
            <a:lnSpc>
              <a:spcPct val="90000"/>
            </a:lnSpc>
            <a:spcBef>
              <a:spcPct val="0"/>
            </a:spcBef>
            <a:spcAft>
              <a:spcPct val="15000"/>
            </a:spcAft>
            <a:buChar char="•"/>
          </a:pPr>
          <a:r>
            <a:rPr lang="en-US" sz="2600" kern="1200" dirty="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ctr" defTabSz="2400300">
            <a:lnSpc>
              <a:spcPct val="90000"/>
            </a:lnSpc>
            <a:spcBef>
              <a:spcPct val="0"/>
            </a:spcBef>
            <a:spcAft>
              <a:spcPct val="35000"/>
            </a:spcAft>
            <a:buNone/>
          </a:pPr>
          <a:r>
            <a:rPr lang="en-US" sz="5400" kern="1200" dirty="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dirty="0"/>
            <a:t>Advanced</a:t>
          </a:r>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dirty="0"/>
            <a:t>Basic</a:t>
          </a:r>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dirty="0"/>
            <a:t>Beginning</a:t>
          </a:r>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dirty="0"/>
            <a:t>Survival</a:t>
          </a:r>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l" defTabSz="2311400">
            <a:lnSpc>
              <a:spcPct val="90000"/>
            </a:lnSpc>
            <a:spcBef>
              <a:spcPct val="0"/>
            </a:spcBef>
            <a:spcAft>
              <a:spcPct val="35000"/>
            </a:spcAft>
            <a:buNone/>
          </a:pPr>
          <a:r>
            <a:rPr lang="en-US" sz="5200" kern="1200" dirty="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l" defTabSz="2311400">
            <a:lnSpc>
              <a:spcPct val="90000"/>
            </a:lnSpc>
            <a:spcBef>
              <a:spcPct val="0"/>
            </a:spcBef>
            <a:spcAft>
              <a:spcPct val="35000"/>
            </a:spcAft>
            <a:buNone/>
          </a:pPr>
          <a:r>
            <a:rPr lang="en-US" sz="5200" kern="1200" dirty="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l" defTabSz="2311400">
            <a:lnSpc>
              <a:spcPct val="90000"/>
            </a:lnSpc>
            <a:spcBef>
              <a:spcPct val="0"/>
            </a:spcBef>
            <a:spcAft>
              <a:spcPct val="35000"/>
            </a:spcAft>
            <a:buNone/>
          </a:pPr>
          <a:r>
            <a:rPr lang="en-US" sz="5200" kern="1200" dirty="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l" defTabSz="2311400">
            <a:lnSpc>
              <a:spcPct val="90000"/>
            </a:lnSpc>
            <a:spcBef>
              <a:spcPct val="0"/>
            </a:spcBef>
            <a:spcAft>
              <a:spcPct val="35000"/>
            </a:spcAft>
            <a:buNone/>
          </a:pPr>
          <a:r>
            <a:rPr lang="en-US" sz="5200" kern="1200" dirty="0"/>
            <a:t>Survival</a:t>
          </a:r>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DB7646E-8811-423A-9C42-2CBFADA00A96}" type="datetimeFigureOut">
              <a:rPr lang="en-US" smtClean="0"/>
              <a:t>4/5/2023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1"/>
                </a:solidFill>
              </a:defRPr>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1"/>
                </a:solidFill>
              </a:defRPr>
            </a:lvl1pPr>
          </a:lstStyle>
          <a:p>
            <a:fld id="{D677E230-58DD-43ED-96A1-552DDAB53532}" type="datetimeFigureOut">
              <a:rPr lang="en-US" smtClean="0"/>
              <a:pPr/>
              <a:t>4/5/2023</a:t>
            </a:fld>
            <a:endParaRPr lang="en-US"/>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1"/>
                </a:solidFill>
              </a:defRPr>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buClr>
                <a:srgbClr val="000000"/>
              </a:buClr>
              <a:buSzPts val="1200"/>
            </a:pPr>
            <a:fld id="{00000000-1234-1234-1234-123412341234}" type="slidenum">
              <a:rPr lang="en-US"/>
              <a:pPr>
                <a:buClr>
                  <a:srgbClr val="000000"/>
                </a:buClr>
                <a:buSzPts val="1200"/>
              </a:pPr>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solidFill>
                  <a:schemeClr val="tx1"/>
                </a:solidFill>
              </a:rPr>
              <a:t>Community Agreements for Our Time</a:t>
            </a:r>
          </a:p>
          <a:p>
            <a:r>
              <a:rPr lang="en-US" sz="1300">
                <a:solidFill>
                  <a:schemeClr val="tx1"/>
                </a:solidFill>
              </a:rPr>
              <a:t> </a:t>
            </a:r>
          </a:p>
          <a:p>
            <a:r>
              <a:rPr lang="en-US" sz="1300" b="1">
                <a:solidFill>
                  <a:schemeClr val="tx1"/>
                </a:solidFill>
              </a:rPr>
              <a:t>Awareness and Self-Knowledge </a:t>
            </a:r>
            <a:endParaRPr lang="en-US" sz="1300">
              <a:solidFill>
                <a:schemeClr val="tx1"/>
              </a:solidFill>
            </a:endParaRPr>
          </a:p>
          <a:p>
            <a:r>
              <a:rPr lang="en-US" sz="1300">
                <a:solidFill>
                  <a:schemeClr val="tx1"/>
                </a:solidFill>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300">
                <a:solidFill>
                  <a:schemeClr val="tx1"/>
                </a:solidFill>
              </a:rPr>
              <a:t> </a:t>
            </a:r>
          </a:p>
          <a:p>
            <a:r>
              <a:rPr lang="en-US" sz="1300" b="1">
                <a:solidFill>
                  <a:schemeClr val="tx1"/>
                </a:solidFill>
              </a:rPr>
              <a:t>Listening for Understanding</a:t>
            </a:r>
            <a:endParaRPr lang="en-US" sz="1300">
              <a:solidFill>
                <a:schemeClr val="tx1"/>
              </a:solidFill>
            </a:endParaRPr>
          </a:p>
          <a:p>
            <a:r>
              <a:rPr lang="en-US" sz="1300">
                <a:solidFill>
                  <a:schemeClr val="tx1"/>
                </a:solidFill>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300" b="1">
                <a:solidFill>
                  <a:schemeClr val="tx1"/>
                </a:solidFill>
              </a:rPr>
              <a:t> </a:t>
            </a:r>
            <a:endParaRPr lang="en-US" sz="1300">
              <a:solidFill>
                <a:schemeClr val="tx1"/>
              </a:solidFill>
            </a:endParaRPr>
          </a:p>
          <a:p>
            <a:r>
              <a:rPr lang="en-US" sz="1300" b="1">
                <a:solidFill>
                  <a:schemeClr val="tx1"/>
                </a:solidFill>
              </a:rPr>
              <a:t>Being Gracious</a:t>
            </a:r>
            <a:endParaRPr lang="en-US" sz="1300">
              <a:solidFill>
                <a:schemeClr val="tx1"/>
              </a:solidFill>
            </a:endParaRPr>
          </a:p>
          <a:p>
            <a:r>
              <a:rPr lang="en-US" sz="1300">
                <a:solidFill>
                  <a:schemeClr val="tx1"/>
                </a:solidFill>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 includes following the COVID protocols that are in place to protect the health of this learning community. </a:t>
            </a:r>
          </a:p>
          <a:p>
            <a:r>
              <a:rPr lang="en-US" sz="1300">
                <a:solidFill>
                  <a:schemeClr val="tx1"/>
                </a:solidFill>
              </a:rPr>
              <a:t> </a:t>
            </a:r>
          </a:p>
          <a:p>
            <a:r>
              <a:rPr lang="en-US" sz="1300" b="1">
                <a:solidFill>
                  <a:schemeClr val="tx1"/>
                </a:solidFill>
              </a:rPr>
              <a:t>Stay Engaged</a:t>
            </a:r>
            <a:endParaRPr lang="en-US" sz="1300">
              <a:solidFill>
                <a:schemeClr val="tx1"/>
              </a:solidFill>
            </a:endParaRPr>
          </a:p>
          <a:p>
            <a:r>
              <a:rPr lang="en-US" sz="1300">
                <a:solidFill>
                  <a:schemeClr val="tx1"/>
                </a:solidFill>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 a commitment to keeping your electronic communications to a minimum with folks not present in this learning community.  </a:t>
            </a:r>
          </a:p>
          <a:p>
            <a:r>
              <a:rPr lang="en-US" sz="1300">
                <a:solidFill>
                  <a:schemeClr val="tx1"/>
                </a:solidFill>
              </a:rPr>
              <a:t> </a:t>
            </a:r>
          </a:p>
          <a:p>
            <a:r>
              <a:rPr lang="en-US" sz="1300" b="1">
                <a:solidFill>
                  <a:schemeClr val="tx1"/>
                </a:solidFill>
              </a:rPr>
              <a:t>Be Open and Suspend Judgment</a:t>
            </a:r>
            <a:endParaRPr lang="en-US" sz="1300">
              <a:solidFill>
                <a:schemeClr val="tx1"/>
              </a:solidFill>
            </a:endParaRPr>
          </a:p>
          <a:p>
            <a:r>
              <a:rPr lang="en-US" sz="1300">
                <a:solidFill>
                  <a:schemeClr val="tx1"/>
                </a:solidFill>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300">
                <a:solidFill>
                  <a:schemeClr val="tx1"/>
                </a:solidFill>
              </a:rPr>
              <a:t> </a:t>
            </a:r>
          </a:p>
          <a:p>
            <a:r>
              <a:rPr lang="en-US" sz="1300" b="1">
                <a:solidFill>
                  <a:schemeClr val="tx1"/>
                </a:solidFill>
              </a:rPr>
              <a:t>Say “I”- tell your truth</a:t>
            </a:r>
            <a:endParaRPr lang="en-US" sz="1300">
              <a:solidFill>
                <a:schemeClr val="tx1"/>
              </a:solidFill>
            </a:endParaRPr>
          </a:p>
          <a:p>
            <a:r>
              <a:rPr lang="en-US" sz="1300">
                <a:solidFill>
                  <a:schemeClr val="tx1"/>
                </a:solidFill>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300">
                <a:solidFill>
                  <a:schemeClr val="tx1"/>
                </a:solidFill>
              </a:rPr>
              <a:t> </a:t>
            </a:r>
          </a:p>
          <a:p>
            <a:r>
              <a:rPr lang="en-US" sz="1300" b="1">
                <a:solidFill>
                  <a:schemeClr val="tx1"/>
                </a:solidFill>
              </a:rPr>
              <a:t>Seek Discomfort </a:t>
            </a:r>
            <a:endParaRPr lang="en-US" sz="1300">
              <a:solidFill>
                <a:schemeClr val="tx1"/>
              </a:solidFill>
            </a:endParaRPr>
          </a:p>
          <a:p>
            <a:r>
              <a:rPr lang="en-US" sz="1300">
                <a:solidFill>
                  <a:schemeClr val="tx1"/>
                </a:solidFill>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300">
                <a:solidFill>
                  <a:schemeClr val="tx1"/>
                </a:solidFill>
              </a:rPr>
              <a:t> </a:t>
            </a:r>
          </a:p>
          <a:p>
            <a:r>
              <a:rPr lang="en-US" sz="1300" b="1">
                <a:solidFill>
                  <a:schemeClr val="tx1"/>
                </a:solidFill>
              </a:rPr>
              <a:t>Reaching Empathy</a:t>
            </a:r>
            <a:endParaRPr lang="en-US" sz="1300">
              <a:solidFill>
                <a:schemeClr val="tx1"/>
              </a:solidFill>
            </a:endParaRPr>
          </a:p>
          <a:p>
            <a:r>
              <a:rPr lang="en-US" sz="1300">
                <a:solidFill>
                  <a:schemeClr val="tx1"/>
                </a:solidFill>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300">
                <a:solidFill>
                  <a:schemeClr val="tx1"/>
                </a:solidFill>
              </a:rPr>
              <a:t> </a:t>
            </a:r>
          </a:p>
          <a:p>
            <a:r>
              <a:rPr lang="en-US" sz="1300" b="1">
                <a:solidFill>
                  <a:schemeClr val="tx1"/>
                </a:solidFill>
              </a:rPr>
              <a:t>Resolution and Closure</a:t>
            </a:r>
            <a:endParaRPr lang="en-US" sz="1300">
              <a:solidFill>
                <a:schemeClr val="tx1"/>
              </a:solidFill>
            </a:endParaRPr>
          </a:p>
          <a:p>
            <a:r>
              <a:rPr lang="en-US" sz="1300">
                <a:solidFill>
                  <a:schemeClr val="tx1"/>
                </a:solidFill>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300">
                <a:solidFill>
                  <a:schemeClr val="tx1"/>
                </a:solidFill>
              </a:rPr>
              <a:t> </a:t>
            </a:r>
          </a:p>
          <a:p>
            <a:r>
              <a:rPr lang="en-US" sz="1300" b="1">
                <a:solidFill>
                  <a:schemeClr val="tx1"/>
                </a:solidFill>
              </a:rPr>
              <a:t>*Adapted from “Embracing equity and inclusion”, Annie E. Casey Foundation</a:t>
            </a:r>
            <a:endParaRPr lang="en-US" sz="1300">
              <a:solidFill>
                <a:schemeClr val="tx1"/>
              </a:solidFill>
            </a:endParaRPr>
          </a:p>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51</a:t>
            </a:fld>
            <a:endParaRPr lang="en-US">
              <a:solidFill>
                <a:prstClr val="black"/>
              </a:solidFill>
              <a:latin typeface="Calibri" panose="020F0502020204030204"/>
            </a:endParaRPr>
          </a:p>
        </p:txBody>
      </p:sp>
    </p:spTree>
    <p:extLst>
      <p:ext uri="{BB962C8B-B14F-4D97-AF65-F5344CB8AC3E}">
        <p14:creationId xmlns:p14="http://schemas.microsoft.com/office/powerpoint/2010/main" val="402886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52</a:t>
            </a:fld>
            <a:endParaRPr lang="en-US">
              <a:solidFill>
                <a:prstClr val="black"/>
              </a:solidFill>
              <a:latin typeface="Calibri" panose="020F0502020204030204"/>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4/5/2023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4/5/2023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4/5/2023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a:t>Constituency Organizing</a:t>
            </a:r>
            <a:br>
              <a:rPr lang="en-US" dirty="0"/>
            </a:br>
            <a:r>
              <a:rPr lang="en-US" dirty="0"/>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dirty="0"/>
              <a:t>We begin by acknowledging that through a history of colonization and brutality, we are currently on the traditional lands stewarded by generations of the </a:t>
            </a:r>
            <a:r>
              <a:rPr lang="en-US" sz="3600" dirty="0"/>
              <a:t>XXXXXXXXXXXXX</a:t>
            </a:r>
            <a:endParaRPr lang="en-US" sz="3599" dirty="0">
              <a:cs typeface="Calibri"/>
            </a:endParaRPr>
          </a:p>
          <a:p>
            <a:pPr marL="0" indent="0">
              <a:buNone/>
            </a:pPr>
            <a:r>
              <a:rPr lang="en-US" sz="3599" dirty="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Jasmine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a:normAutofit fontScale="92500" lnSpcReduction="20000"/>
          </a:bodyPr>
          <a:lstStyle/>
          <a:p>
            <a:pPr marL="0" indent="0">
              <a:buNone/>
            </a:pPr>
            <a:r>
              <a:rPr lang="en-US" sz="3599"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3743272" cy="4171101"/>
          </a:xfrm>
          <a:prstGeom prst="rect">
            <a:avLst/>
          </a:prstGeom>
        </p:spPr>
        <p:txBody>
          <a:bodyPr vert="horz" lIns="0" tIns="45708" rIns="0" bIns="45708"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b="1">
                <a:solidFill>
                  <a:schemeClr val="tx2"/>
                </a:solidFill>
              </a:rPr>
              <a:t>Day 3</a:t>
            </a:r>
          </a:p>
          <a:p>
            <a:pPr marL="0" indent="0">
              <a:buNone/>
            </a:pPr>
            <a:endParaRPr lang="en-US" sz="3599" b="1">
              <a:solidFill>
                <a:schemeClr val="tx2"/>
              </a:solidFill>
            </a:endParaRPr>
          </a:p>
          <a:p>
            <a:pPr marL="0" indent="0">
              <a:buNone/>
            </a:pPr>
            <a:r>
              <a:rPr lang="en-US" sz="3599">
                <a:solidFill>
                  <a:schemeClr val="tx2"/>
                </a:solidFill>
              </a:rPr>
              <a:t>7:30-8:30 Breakfast</a:t>
            </a:r>
          </a:p>
          <a:p>
            <a:pPr marL="0" indent="0">
              <a:buNone/>
            </a:pPr>
            <a:r>
              <a:rPr lang="en-US" sz="3599">
                <a:solidFill>
                  <a:schemeClr val="tx2"/>
                </a:solidFill>
              </a:rPr>
              <a:t>8:30 Convene</a:t>
            </a:r>
          </a:p>
          <a:p>
            <a:pPr marL="0" indent="0">
              <a:buNone/>
            </a:pPr>
            <a:r>
              <a:rPr lang="en-US" sz="3599">
                <a:solidFill>
                  <a:schemeClr val="tx2"/>
                </a:solidFill>
              </a:rPr>
              <a:t>11:00-11:15 Break</a:t>
            </a:r>
          </a:p>
          <a:p>
            <a:pPr marL="0" indent="0">
              <a:buNone/>
            </a:pPr>
            <a:r>
              <a:rPr lang="en-US" sz="3599">
                <a:solidFill>
                  <a:schemeClr val="tx2"/>
                </a:solidFill>
              </a:rPr>
              <a:t>1:00 Boxed Lunch</a:t>
            </a:r>
          </a:p>
          <a:p>
            <a:pPr marL="0" indent="0">
              <a:buNone/>
            </a:pPr>
            <a:r>
              <a:rPr lang="en-US" sz="3599">
                <a:solidFill>
                  <a:schemeClr val="tx2"/>
                </a:solidFill>
              </a:rPr>
              <a:t>1:00-2:00 Choice Networking</a:t>
            </a:r>
          </a:p>
          <a:p>
            <a:pPr marL="0" indent="0">
              <a:buNone/>
            </a:pPr>
            <a:r>
              <a:rPr lang="en-US" sz="3599">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endParaRPr lang="en-US" sz="3600" dirty="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98">
                <a:solidFill>
                  <a:schemeClr val="tx1">
                    <a:lumMod val="85000"/>
                    <a:lumOff val="15000"/>
                  </a:schemeClr>
                </a:solidFill>
              </a:rPr>
              <a:t>One Revolution Around the Room</a:t>
            </a:r>
            <a:br>
              <a:rPr lang="en-US" sz="6598">
                <a:solidFill>
                  <a:schemeClr val="tx1">
                    <a:lumMod val="85000"/>
                    <a:lumOff val="15000"/>
                  </a:schemeClr>
                </a:solidFill>
              </a:rPr>
            </a:br>
            <a:br>
              <a:rPr lang="en-US" sz="6598">
                <a:solidFill>
                  <a:schemeClr val="tx1">
                    <a:lumMod val="85000"/>
                    <a:lumOff val="15000"/>
                  </a:schemeClr>
                </a:solidFill>
              </a:rPr>
            </a:br>
            <a:r>
              <a:rPr lang="en-US" sz="5298">
                <a:solidFill>
                  <a:schemeClr val="tx1">
                    <a:lumMod val="85000"/>
                    <a:lumOff val="15000"/>
                  </a:schemeClr>
                </a:solidFill>
              </a:rPr>
              <a:t>Name</a:t>
            </a:r>
            <a:br>
              <a:rPr lang="en-US" sz="5298">
                <a:solidFill>
                  <a:schemeClr val="tx1">
                    <a:lumMod val="85000"/>
                    <a:lumOff val="15000"/>
                  </a:schemeClr>
                </a:solidFill>
              </a:rPr>
            </a:br>
            <a:r>
              <a:rPr lang="en-US" sz="5298">
                <a:solidFill>
                  <a:schemeClr val="tx1">
                    <a:lumMod val="85000"/>
                    <a:lumOff val="15000"/>
                  </a:schemeClr>
                </a:solidFill>
              </a:rPr>
              <a:t>Required Pronoun</a:t>
            </a:r>
            <a:br>
              <a:rPr lang="en-US" sz="5298">
                <a:solidFill>
                  <a:schemeClr val="tx1">
                    <a:lumMod val="85000"/>
                    <a:lumOff val="15000"/>
                  </a:schemeClr>
                </a:solidFill>
              </a:rPr>
            </a:br>
            <a:r>
              <a:rPr lang="en-US" sz="5298">
                <a:solidFill>
                  <a:schemeClr val="tx1">
                    <a:lumMod val="85000"/>
                    <a:lumOff val="15000"/>
                  </a:schemeClr>
                </a:solidFill>
              </a:rPr>
              <a:t>State</a:t>
            </a:r>
            <a:br>
              <a:rPr lang="en-US" sz="5298">
                <a:solidFill>
                  <a:schemeClr val="tx1">
                    <a:lumMod val="85000"/>
                    <a:lumOff val="15000"/>
                  </a:schemeClr>
                </a:solidFill>
              </a:rPr>
            </a:br>
            <a:br>
              <a:rPr lang="en-US" sz="6598">
                <a:solidFill>
                  <a:schemeClr val="accent5">
                    <a:lumMod val="75000"/>
                  </a:schemeClr>
                </a:solidFill>
              </a:rPr>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dirty="0"/>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dirty="0"/>
              <a:t>At Your Tables </a:t>
            </a:r>
            <a:r>
              <a:rPr lang="en-US" dirty="0"/>
              <a:t>– Each Person Picks 3 Pics</a:t>
            </a:r>
          </a:p>
          <a:p>
            <a:pPr marL="0" indent="0">
              <a:buNone/>
            </a:pPr>
            <a:r>
              <a:rPr lang="en-US" dirty="0"/>
              <a:t>Each person shares Name, Pronouns, Location, and uses all three of Pics they Picked to define power. </a:t>
            </a:r>
          </a:p>
          <a:p>
            <a:pPr marL="0" indent="0">
              <a:buNone/>
            </a:pPr>
            <a:endParaRPr lang="en-US" dirty="0"/>
          </a:p>
          <a:p>
            <a:pPr marL="0" indent="0">
              <a:buNone/>
            </a:pPr>
            <a:r>
              <a:rPr lang="en-US" b="1" dirty="0"/>
              <a:t>Round 2 </a:t>
            </a:r>
            <a:r>
              <a:rPr lang="en-US" dirty="0"/>
              <a:t>– Stand and form triads – share Name Pronouns, Location and Definition of Power with 3 Pics</a:t>
            </a:r>
          </a:p>
          <a:p>
            <a:pPr marL="0" indent="0">
              <a:buNone/>
            </a:pPr>
            <a:endParaRPr lang="en-US" dirty="0"/>
          </a:p>
          <a:p>
            <a:pPr marL="0" indent="0">
              <a:buNone/>
            </a:pPr>
            <a:r>
              <a:rPr lang="en-US" b="1" dirty="0"/>
              <a:t>Round 3 </a:t>
            </a:r>
            <a:r>
              <a:rPr lang="en-US" dirty="0"/>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dirty="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dirty="0"/>
              <a:t>What are some common themes you heard?</a:t>
            </a:r>
          </a:p>
          <a:p>
            <a:r>
              <a:rPr lang="en-US" sz="4400" dirty="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dirty="0"/>
              <a:t>Power in Our Work p. 8-12</a:t>
            </a:r>
          </a:p>
        </p:txBody>
      </p:sp>
      <p:sp>
        <p:nvSpPr>
          <p:cNvPr id="3" name="Content Placeholder 2"/>
          <p:cNvSpPr>
            <a:spLocks noGrp="1"/>
          </p:cNvSpPr>
          <p:nvPr>
            <p:ph idx="1"/>
          </p:nvPr>
        </p:nvSpPr>
        <p:spPr>
          <a:xfrm>
            <a:off x="696036" y="1037230"/>
            <a:ext cx="8325838" cy="5134970"/>
          </a:xfrm>
        </p:spPr>
        <p:txBody>
          <a:bodyPr/>
          <a:lstStyle/>
          <a:p>
            <a:r>
              <a:rPr lang="en-US" dirty="0"/>
              <a:t>Move into quads (someone you are not currently sitting with and don’t know well)</a:t>
            </a:r>
          </a:p>
          <a:p>
            <a:pPr lvl="0"/>
            <a:r>
              <a:rPr lang="en-US" dirty="0"/>
              <a:t>Each Person in the group develops a statement about how their employer defines power. </a:t>
            </a:r>
          </a:p>
          <a:p>
            <a:pPr lvl="0"/>
            <a:r>
              <a:rPr lang="en-US" dirty="0"/>
              <a:t>HOW does your employer want that power </a:t>
            </a:r>
            <a:r>
              <a:rPr lang="en-US" dirty="0" err="1"/>
              <a:t>exressed</a:t>
            </a:r>
            <a:r>
              <a:rPr lang="en-US" dirty="0"/>
              <a:t>?  AKA what does power look like in action? </a:t>
            </a:r>
          </a:p>
          <a:p>
            <a:r>
              <a:rPr lang="en-US" dirty="0"/>
              <a:t>Each Team Creates a Poster</a:t>
            </a:r>
          </a:p>
          <a:p>
            <a:pPr lvl="1"/>
            <a:r>
              <a:rPr lang="en-US" dirty="0"/>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dirty="0"/>
              <a:t>For our time together we will use this definition:</a:t>
            </a:r>
          </a:p>
          <a:p>
            <a:pPr marL="0" indent="0">
              <a:buNone/>
            </a:pPr>
            <a:r>
              <a:rPr lang="en-US" sz="4400" dirty="0"/>
              <a:t>Organizing and leadership are about accepting responsibility for enabling others to achieve shared purpose in the face of uncertainty. </a:t>
            </a:r>
          </a:p>
          <a:p>
            <a:endParaRPr lang="en-US" sz="3600" dirty="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dirty="0"/>
              <a:t>When we remove enabling -</a:t>
            </a:r>
          </a:p>
          <a:p>
            <a:pPr marL="0" indent="0">
              <a:buNone/>
            </a:pPr>
            <a:r>
              <a:rPr lang="en-US" sz="4400" dirty="0"/>
              <a:t>Organizing and leadership are about accepting responsibility for others to achieve shared purpose in the face of uncertainty. </a:t>
            </a:r>
          </a:p>
          <a:p>
            <a:pPr marL="0" indent="0">
              <a:buNone/>
            </a:pPr>
            <a:endParaRPr lang="en-US" sz="4400" dirty="0"/>
          </a:p>
          <a:p>
            <a:pPr marL="0" indent="0">
              <a:buNone/>
            </a:pPr>
            <a:r>
              <a:rPr lang="en-US" sz="4400" dirty="0"/>
              <a:t>We lose agency, structures, teams, and shared accountability. </a:t>
            </a:r>
          </a:p>
          <a:p>
            <a:endParaRPr lang="en-US" sz="3600" dirty="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0" y="1132764"/>
            <a:ext cx="10204740" cy="5134970"/>
          </a:xfrm>
        </p:spPr>
        <p:txBody>
          <a:bodyPr>
            <a:normAutofit fontScale="92500" lnSpcReduction="10000"/>
          </a:bodyPr>
          <a:lstStyle/>
          <a:p>
            <a:pPr marL="0" indent="0">
              <a:buNone/>
            </a:pPr>
            <a:r>
              <a:rPr lang="en-US" sz="4400" dirty="0"/>
              <a:t>When we take out “to achieve purpose”</a:t>
            </a:r>
          </a:p>
          <a:p>
            <a:pPr marL="0" indent="0">
              <a:buNone/>
            </a:pPr>
            <a:endParaRPr lang="en-US" sz="4400" dirty="0"/>
          </a:p>
          <a:p>
            <a:pPr marL="0" indent="0">
              <a:buNone/>
            </a:pPr>
            <a:r>
              <a:rPr lang="en-US" sz="4400" dirty="0"/>
              <a:t>Organizing and leadership are about accepting responsibility for enabling others in the face of uncertainty. </a:t>
            </a:r>
          </a:p>
          <a:p>
            <a:pPr marL="0" indent="0">
              <a:buNone/>
            </a:pPr>
            <a:endParaRPr lang="en-US" sz="4000" dirty="0"/>
          </a:p>
          <a:p>
            <a:pPr marL="0" indent="0">
              <a:buNone/>
            </a:pPr>
            <a:r>
              <a:rPr lang="en-US" sz="4000" dirty="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dirty="0"/>
              <a:t>When we take out uncertainty</a:t>
            </a:r>
          </a:p>
          <a:p>
            <a:pPr marL="0" indent="0">
              <a:buNone/>
            </a:pPr>
            <a:endParaRPr lang="en-US" sz="4400" dirty="0"/>
          </a:p>
          <a:p>
            <a:pPr marL="0" indent="0">
              <a:buNone/>
            </a:pPr>
            <a:r>
              <a:rPr lang="en-US" sz="4400" dirty="0"/>
              <a:t>Organizing and leadership are about accepting responsibility for enabling others to achieve shared purpose. </a:t>
            </a:r>
          </a:p>
          <a:p>
            <a:pPr marL="0" indent="0">
              <a:buNone/>
            </a:pPr>
            <a:endParaRPr lang="en-US" sz="4400" dirty="0"/>
          </a:p>
          <a:p>
            <a:pPr marL="0" indent="0">
              <a:buNone/>
            </a:pPr>
            <a:r>
              <a:rPr lang="en-US" sz="4400" dirty="0"/>
              <a:t>It simply becomes socializing with a predictable outcome. </a:t>
            </a:r>
          </a:p>
          <a:p>
            <a:endParaRPr lang="en-US" sz="3600" dirty="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dirty="0"/>
              <a:t>A number of examples you had were about power over, or using power. </a:t>
            </a:r>
          </a:p>
          <a:p>
            <a:pPr marL="0" indent="0">
              <a:buNone/>
            </a:pPr>
            <a:endParaRPr lang="en-US" sz="3200" dirty="0"/>
          </a:p>
          <a:p>
            <a:pPr marL="0" indent="0">
              <a:buNone/>
            </a:pPr>
            <a:r>
              <a:rPr lang="en-US" sz="3200" dirty="0"/>
              <a:t>Our final definition is about BUILDING </a:t>
            </a:r>
            <a:br>
              <a:rPr lang="en-US" sz="3200" dirty="0"/>
            </a:br>
            <a:r>
              <a:rPr lang="en-US" sz="3200" dirty="0"/>
              <a:t>power together in order to USE it to make change</a:t>
            </a:r>
          </a:p>
          <a:p>
            <a:pPr marL="0" indent="0">
              <a:buNone/>
            </a:pPr>
            <a:endParaRPr lang="en-US" sz="3200" dirty="0"/>
          </a:p>
          <a:p>
            <a:pPr marL="0" indent="0">
              <a:buNone/>
            </a:pPr>
            <a:r>
              <a:rPr lang="en-US" sz="3200" dirty="0"/>
              <a:t>Organizing is about shared risk and accountability in the face of uncertainty</a:t>
            </a:r>
          </a:p>
          <a:p>
            <a:pPr marL="0" indent="0">
              <a:buNone/>
            </a:pPr>
            <a:endParaRPr lang="en-US" sz="3200" dirty="0"/>
          </a:p>
          <a:p>
            <a:pPr marL="0" indent="0">
              <a:buNone/>
            </a:pPr>
            <a:r>
              <a:rPr lang="en-US" sz="3200" dirty="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dirty="0"/>
              <a:t>Quick Table Talk and Article Review</a:t>
            </a:r>
          </a:p>
          <a:p>
            <a:pPr marL="0" indent="0">
              <a:buNone/>
            </a:pPr>
            <a:endParaRPr lang="en-US" sz="4400" dirty="0"/>
          </a:p>
          <a:p>
            <a:pPr marL="0" indent="0">
              <a:buNone/>
            </a:pPr>
            <a:r>
              <a:rPr lang="en-US" sz="4400" dirty="0"/>
              <a:t>What are the differences between community and constituency?</a:t>
            </a:r>
          </a:p>
          <a:p>
            <a:pPr marL="0" indent="0">
              <a:buNone/>
            </a:pPr>
            <a:endParaRPr lang="en-US" sz="4400" dirty="0"/>
          </a:p>
          <a:p>
            <a:pPr marL="0" indent="0">
              <a:buNone/>
            </a:pPr>
            <a:endParaRPr lang="en-US" dirty="0"/>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dirty="0"/>
              <a:t>A community shares values or interests.</a:t>
            </a:r>
          </a:p>
          <a:p>
            <a:pPr marL="0" indent="0">
              <a:buNone/>
            </a:pPr>
            <a:endParaRPr lang="en-US" sz="4800" dirty="0"/>
          </a:p>
          <a:p>
            <a:pPr marL="0" indent="0">
              <a:buNone/>
            </a:pPr>
            <a:r>
              <a:rPr lang="en-US" sz="4800" dirty="0"/>
              <a:t>Remember organizing?  Enabling, achieve shared purpose, uncertainty </a:t>
            </a:r>
          </a:p>
          <a:p>
            <a:pPr marL="0" indent="0">
              <a:buNone/>
            </a:pPr>
            <a:endParaRPr lang="en-US" dirty="0"/>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a:t>Defining Constituency</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dirty="0"/>
              <a:t>Constituencies are communities, people who share common values or interests, organized to use its resources to act in their interests. Constituents are the heart of an organization, they have voice. If we treat people like customers (service model), they can only exit to make influence.</a:t>
            </a:r>
          </a:p>
          <a:p>
            <a:pPr marL="0" indent="0">
              <a:buNone/>
            </a:pPr>
            <a:endParaRPr lang="en-US" dirty="0"/>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dirty="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dirty="0"/>
              <a:t>Pause to think:</a:t>
            </a:r>
          </a:p>
          <a:p>
            <a:pPr marL="0" indent="0">
              <a:buNone/>
            </a:pPr>
            <a:r>
              <a:rPr lang="en-US" sz="4800" dirty="0"/>
              <a:t>Is the concept of power different in a community vs. a constituency? </a:t>
            </a:r>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dirty="0"/>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dirty="0"/>
              <a:t>Group Wall Charts</a:t>
            </a:r>
          </a:p>
          <a:p>
            <a:pPr marL="0" indent="0">
              <a:buNone/>
            </a:pPr>
            <a:r>
              <a:rPr lang="en-US" dirty="0"/>
              <a:t>In one column brainstorm all the constituencies you are aware of in your work settings</a:t>
            </a:r>
          </a:p>
          <a:p>
            <a:pPr marL="0" indent="0">
              <a:buNone/>
            </a:pPr>
            <a:endParaRPr lang="en-US" dirty="0"/>
          </a:p>
          <a:p>
            <a:pPr marL="0" indent="0">
              <a:buNone/>
            </a:pPr>
            <a:r>
              <a:rPr lang="en-US" dirty="0"/>
              <a:t>In the second column,  write the special core values, interests, or issues that each constituency has. </a:t>
            </a:r>
          </a:p>
          <a:p>
            <a:pPr marL="0" indent="0">
              <a:buNone/>
            </a:pPr>
            <a:endParaRPr lang="en-US" dirty="0"/>
          </a:p>
          <a:p>
            <a:pPr marL="0" indent="0">
              <a:buNone/>
            </a:pPr>
            <a:r>
              <a:rPr lang="en-US" dirty="0"/>
              <a:t>Look for what might be common in the second column</a:t>
            </a:r>
          </a:p>
          <a:p>
            <a:endParaRPr lang="en-US" dirty="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dirty="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dirty="0"/>
              <a:t>What did your discover by listing these constituencies and their values, interests, and issues?</a:t>
            </a:r>
            <a:r>
              <a:rPr lang="en-US" dirty="0"/>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a:noAutofit/>
          </a:bodyPr>
          <a:lstStyle/>
          <a:p>
            <a:pPr marL="0" indent="0">
              <a:buNone/>
            </a:pPr>
            <a:r>
              <a:rPr lang="en-US" sz="3200" dirty="0"/>
              <a:t>Constituencies are distinct from communities.</a:t>
            </a:r>
          </a:p>
          <a:p>
            <a:pPr marL="0" indent="0">
              <a:buNone/>
            </a:pPr>
            <a:r>
              <a:rPr lang="en-US" sz="3200" dirty="0"/>
              <a:t>Organizing identifies their common values and interests builds structure  to act. Building power.</a:t>
            </a:r>
          </a:p>
          <a:p>
            <a:pPr marL="0" indent="0">
              <a:buNone/>
            </a:pPr>
            <a:r>
              <a:rPr lang="en-US" sz="3200" dirty="0"/>
              <a:t>When we treat constituents like customers, their only avenue is to exit. They relied on us to have power.  </a:t>
            </a:r>
          </a:p>
          <a:p>
            <a:pPr marL="0" indent="0">
              <a:buNone/>
            </a:pPr>
            <a:r>
              <a:rPr lang="en-US" sz="3200" dirty="0"/>
              <a:t>Only organizing small groups within the larger community limits power and gives us fewer resources to leverage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a:t>Frames of Teacher Unionism</a:t>
            </a:r>
          </a:p>
        </p:txBody>
      </p:sp>
      <p:sp>
        <p:nvSpPr>
          <p:cNvPr id="3" name="Content Placeholder 2"/>
          <p:cNvSpPr>
            <a:spLocks noGrp="1"/>
          </p:cNvSpPr>
          <p:nvPr>
            <p:ph idx="1"/>
          </p:nvPr>
        </p:nvSpPr>
        <p:spPr>
          <a:xfrm>
            <a:off x="556206" y="914401"/>
            <a:ext cx="6475375" cy="5636524"/>
          </a:xfrm>
        </p:spPr>
        <p:txBody>
          <a:bodyPr>
            <a:normAutofit lnSpcReduction="10000"/>
          </a:bodyPr>
          <a:lstStyle/>
          <a:p>
            <a:r>
              <a:rPr lang="en-US" dirty="0"/>
              <a:t>Using your brainstormed list of constituencies, work to identify which frame of teach unionism they are operating from. </a:t>
            </a:r>
          </a:p>
          <a:p>
            <a:r>
              <a:rPr lang="en-US" dirty="0"/>
              <a:t>Read the “indicator paragraphs” and if you think that represents a particular constituency, write its name there.  </a:t>
            </a:r>
          </a:p>
          <a:p>
            <a:r>
              <a:rPr lang="en-US" dirty="0"/>
              <a:t>A single constituency may be in any of the columns, depending on the topic. </a:t>
            </a:r>
          </a:p>
          <a:p>
            <a:r>
              <a:rPr lang="en-US" dirty="0"/>
              <a:t>More than one constituency may be represented by an indicator in a topic. </a:t>
            </a:r>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1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a:t>Frames of Teacher Unionism Report Out</a:t>
            </a:r>
          </a:p>
        </p:txBody>
      </p:sp>
      <p:sp>
        <p:nvSpPr>
          <p:cNvPr id="3" name="Content Placeholder 2"/>
          <p:cNvSpPr>
            <a:spLocks noGrp="1"/>
          </p:cNvSpPr>
          <p:nvPr>
            <p:ph idx="1"/>
          </p:nvPr>
        </p:nvSpPr>
        <p:spPr>
          <a:xfrm>
            <a:off x="556206" y="914401"/>
            <a:ext cx="6158493" cy="5636523"/>
          </a:xfrm>
        </p:spPr>
        <p:txBody>
          <a:bodyPr>
            <a:normAutofit/>
          </a:bodyPr>
          <a:lstStyle/>
          <a:p>
            <a:r>
              <a:rPr lang="en-US" dirty="0"/>
              <a:t>What are you noticing in working to identify where your constituencies lie within the three frames?</a:t>
            </a:r>
          </a:p>
          <a:p>
            <a:r>
              <a:rPr lang="en-US" dirty="0"/>
              <a:t>If we had asked you to assess which frame your employers say they are working in – or your locals – do you think they would be different? </a:t>
            </a:r>
          </a:p>
          <a:p>
            <a:r>
              <a:rPr lang="en-US" dirty="0"/>
              <a:t> If the whole organization is the community – how then do these constituencies contribute to the overall picture of power? </a:t>
            </a:r>
          </a:p>
          <a:p>
            <a:endParaRPr lang="en-US" dirty="0"/>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8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dirty="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a:t>Without intentional and consistent organizing, unions become separate entities from larger social movements (labor, class, race, gender)</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043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a:t>Visions of Justice P.  22-32</a:t>
            </a:r>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a:t>Groups of 3 review article and answer:</a:t>
            </a:r>
          </a:p>
          <a:p>
            <a:pPr marL="0" indent="0">
              <a:buNone/>
            </a:pPr>
            <a:r>
              <a:rPr lang="en-US" dirty="0"/>
              <a:t>How do the tensions of self-interest (industrial, and professionalism) and broader social justice concerns(social justice) make it difficult to move a community to constituency?</a:t>
            </a:r>
          </a:p>
          <a:p>
            <a:pPr marL="0" indent="0">
              <a:buNone/>
            </a:pPr>
            <a:r>
              <a:rPr lang="en-US" dirty="0"/>
              <a:t>Across the history, as outlined in this article, when were the teachers most powerful? Least powerful? How did unity or the lack of it contribute to this?</a:t>
            </a:r>
          </a:p>
          <a:p>
            <a:pPr marL="0" indent="0">
              <a:buNone/>
            </a:pPr>
            <a:r>
              <a:rPr lang="en-US" dirty="0"/>
              <a:t>How do you see these tensions in your own work with members?</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86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41553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a:t>Visions of Justice P.  22-32</a:t>
            </a:r>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a:t>Groups of 3</a:t>
            </a:r>
          </a:p>
          <a:p>
            <a:pPr marL="0" indent="0">
              <a:buNone/>
            </a:pPr>
            <a:r>
              <a:rPr lang="en-US" dirty="0"/>
              <a:t>How do the tensions of self-interest (industrial, and professionalism) and broader social justice concerns(social justice) make it difficult to move a community to constituency?</a:t>
            </a:r>
          </a:p>
          <a:p>
            <a:pPr marL="0" indent="0">
              <a:buNone/>
            </a:pPr>
            <a:r>
              <a:rPr lang="en-US" dirty="0"/>
              <a:t>Across the history, as outlined in this article, when were the teachers most powerful? Least powerful? How did unity or the lack of it contribute to this?</a:t>
            </a:r>
          </a:p>
          <a:p>
            <a:pPr marL="0" indent="0">
              <a:buNone/>
            </a:pPr>
            <a:r>
              <a:rPr lang="en-US" dirty="0"/>
              <a:t>How do you see these tensions in your own work with members?</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lnSpcReduction="10000"/>
          </a:bodyPr>
          <a:lstStyle/>
          <a:p>
            <a:pPr marL="0" indent="0" fontAlgn="base">
              <a:buNone/>
            </a:pPr>
            <a:r>
              <a:rPr lang="en-US" sz="3200" dirty="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a:t>Without intentional and consistent organizing, unions become separate entities from larger social movements (labor, class, race, gender)</a:t>
            </a:r>
          </a:p>
          <a:p>
            <a:pPr marL="0" indent="0" fontAlgn="base">
              <a:buNone/>
            </a:pPr>
            <a:endParaRPr lang="en-US" sz="3200" dirty="0"/>
          </a:p>
          <a:p>
            <a:pPr marL="0" indent="0" fontAlgn="base">
              <a:buNone/>
            </a:pPr>
            <a:r>
              <a:rPr lang="en-US" sz="3200" dirty="0"/>
              <a:t>Long lasting Unity within teacher unions requires BOTH a focus on self-interests and public interest.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9258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6940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dirty="0"/>
              <a:t>Organizer Discourse</a:t>
            </a:r>
          </a:p>
        </p:txBody>
      </p:sp>
      <p:sp>
        <p:nvSpPr>
          <p:cNvPr id="3" name="Content Placeholder 2"/>
          <p:cNvSpPr>
            <a:spLocks noGrp="1"/>
          </p:cNvSpPr>
          <p:nvPr>
            <p:ph idx="1"/>
          </p:nvPr>
        </p:nvSpPr>
        <p:spPr>
          <a:xfrm>
            <a:off x="5104263" y="968991"/>
            <a:ext cx="7084562" cy="5308979"/>
          </a:xfrm>
        </p:spPr>
        <p:txBody>
          <a:bodyPr/>
          <a:lstStyle/>
          <a:p>
            <a:r>
              <a:rPr lang="en-US" dirty="0"/>
              <a:t>A conversation of professionals, not specifically led by any one person.  These professionals share a particular way of working, values, language, and issues. </a:t>
            </a:r>
          </a:p>
          <a:p>
            <a:r>
              <a:rPr lang="en-US" dirty="0"/>
              <a:t>What are the challenges you are currently facing that you hoped this training would address?</a:t>
            </a:r>
          </a:p>
          <a:p>
            <a:r>
              <a:rPr lang="en-US" dirty="0"/>
              <a:t>In response you can</a:t>
            </a:r>
          </a:p>
          <a:p>
            <a:pPr lvl="1"/>
            <a:r>
              <a:rPr lang="en-US" dirty="0"/>
              <a:t>Question</a:t>
            </a:r>
          </a:p>
          <a:p>
            <a:pPr lvl="1"/>
            <a:r>
              <a:rPr lang="en-US" dirty="0"/>
              <a:t>Provide suggestion</a:t>
            </a:r>
          </a:p>
          <a:p>
            <a:pPr lvl="1"/>
            <a:r>
              <a:rPr lang="en-US" dirty="0"/>
              <a:t>Add to the story (me too, and…)</a:t>
            </a:r>
          </a:p>
          <a:p>
            <a:pPr marL="0" indent="0">
              <a:buNone/>
            </a:pPr>
            <a:endParaRPr lang="en-US" dirty="0"/>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1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dirty="0"/>
              <a:t>How can I plan for my next steps?</a:t>
            </a:r>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dirty="0"/>
          </a:p>
          <a:p>
            <a:pPr marL="365760" lvl="1" indent="0">
              <a:buNone/>
            </a:pPr>
            <a:endParaRPr lang="en-US" dirty="0"/>
          </a:p>
        </p:txBody>
      </p:sp>
    </p:spTree>
    <p:extLst>
      <p:ext uri="{BB962C8B-B14F-4D97-AF65-F5344CB8AC3E}">
        <p14:creationId xmlns:p14="http://schemas.microsoft.com/office/powerpoint/2010/main" val="18523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dirty="0"/>
              <a:t>Club or Union? </a:t>
            </a:r>
            <a:r>
              <a:rPr lang="en-US" dirty="0" err="1"/>
              <a:t>Pg</a:t>
            </a:r>
            <a:r>
              <a:rPr lang="en-US" dirty="0"/>
              <a:t> 47 Table Talk</a:t>
            </a:r>
          </a:p>
        </p:txBody>
      </p:sp>
      <p:graphicFrame>
        <p:nvGraphicFramePr>
          <p:cNvPr id="4" name="Content Placeholder 3"/>
          <p:cNvGraphicFramePr>
            <a:graphicFrameLocks noGrp="1"/>
          </p:cNvGraphicFramePr>
          <p:nvPr>
            <p:ph idx="1"/>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dirty="0"/>
          </a:p>
          <a:p>
            <a:pPr marL="0" indent="0">
              <a:buClr>
                <a:schemeClr val="accent2">
                  <a:lumMod val="75000"/>
                </a:schemeClr>
              </a:buClr>
              <a:buNone/>
            </a:pPr>
            <a:r>
              <a:rPr lang="en-US" sz="4800" dirty="0"/>
              <a:t>Which of these columns best describes the constituency you’re focusing on? </a:t>
            </a:r>
          </a:p>
          <a:p>
            <a:pPr marL="0" indent="0">
              <a:buClr>
                <a:schemeClr val="accent2">
                  <a:lumMod val="75000"/>
                </a:schemeClr>
              </a:buClr>
              <a:buNone/>
            </a:pPr>
            <a:r>
              <a:rPr lang="en-US" sz="4800" dirty="0"/>
              <a:t>What indicators stand out to you? </a:t>
            </a:r>
          </a:p>
          <a:p>
            <a:pPr marL="0" indent="0">
              <a:buClr>
                <a:schemeClr val="accent2">
                  <a:lumMod val="75000"/>
                </a:schemeClr>
              </a:buClr>
              <a:buNone/>
            </a:pPr>
            <a:endParaRPr lang="en-US" sz="2750" dirty="0"/>
          </a:p>
          <a:p>
            <a:endParaRPr lang="en-US" sz="1999" dirty="0"/>
          </a:p>
          <a:p>
            <a:endParaRPr lang="en-US" sz="1999" dirty="0"/>
          </a:p>
        </p:txBody>
      </p:sp>
    </p:spTree>
    <p:extLst>
      <p:ext uri="{BB962C8B-B14F-4D97-AF65-F5344CB8AC3E}">
        <p14:creationId xmlns:p14="http://schemas.microsoft.com/office/powerpoint/2010/main" val="181824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dirty="0"/>
              <a:t>Levels of Organizing P. 33-35</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20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dirty="0"/>
              <a:t>Peer to Peer Planning</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dirty="0"/>
              <a:t>Advanced and Basic on the Right</a:t>
            </a:r>
          </a:p>
          <a:p>
            <a:pPr marL="0" indent="0">
              <a:buNone/>
            </a:pPr>
            <a:r>
              <a:rPr lang="en-US" sz="4000" dirty="0"/>
              <a:t>Survival and Beginning on the Left</a:t>
            </a:r>
          </a:p>
          <a:p>
            <a:pPr marL="0" indent="0">
              <a:buNone/>
            </a:pPr>
            <a:r>
              <a:rPr lang="en-US" sz="4000" dirty="0"/>
              <a:t>Form groups of 3 to 4,  with at least one person from each side of the room on each team</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00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dirty="0"/>
              <a:t>Planning to Move Up Levels of Organizing P. 36-38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a:t>Using the planning sheets, think through explicit ways you can make changes in your work that move you up a level. </a:t>
            </a:r>
          </a:p>
          <a:p>
            <a:pPr marL="0" indent="0">
              <a:buFont typeface="Euphemia" pitchFamily="34" charset="0"/>
              <a:buNone/>
            </a:pPr>
            <a:endParaRPr lang="en-US" dirty="0"/>
          </a:p>
        </p:txBody>
      </p:sp>
    </p:spTree>
    <p:extLst>
      <p:ext uri="{BB962C8B-B14F-4D97-AF65-F5344CB8AC3E}">
        <p14:creationId xmlns:p14="http://schemas.microsoft.com/office/powerpoint/2010/main" val="91798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dirty="0"/>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dirty="0"/>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a:t>What are some ideas you have for moving your work to a new level? </a:t>
            </a:r>
          </a:p>
          <a:p>
            <a:pPr marL="0" indent="0">
              <a:buFont typeface="Euphemia" pitchFamily="34" charset="0"/>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88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1932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a:t>Levels of Commitment and Raising Expectations</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dirty="0"/>
              <a:t>LAE and NYSUT – Why Join Webpages p. 39-40</a:t>
            </a:r>
          </a:p>
          <a:p>
            <a:pPr marL="0" indent="0">
              <a:buNone/>
            </a:pPr>
            <a:r>
              <a:rPr lang="en-US" dirty="0"/>
              <a:t>On the Club to Fighting Union grid, p. 47 – where would you place them?</a:t>
            </a:r>
          </a:p>
          <a:p>
            <a:pPr marL="0" indent="0">
              <a:buNone/>
            </a:pPr>
            <a:endParaRPr lang="en-US" dirty="0"/>
          </a:p>
          <a:p>
            <a:pPr marL="0" indent="0">
              <a:buNone/>
            </a:pPr>
            <a:r>
              <a:rPr lang="en-US" dirty="0"/>
              <a:t>What are the expectations set up by these two webpages?</a:t>
            </a:r>
          </a:p>
          <a:p>
            <a:pPr marL="0" indent="0">
              <a:buNone/>
            </a:pPr>
            <a:endParaRPr lang="en-US" dirty="0"/>
          </a:p>
          <a:p>
            <a:pPr marL="0" indent="0">
              <a:buNone/>
            </a:pPr>
            <a:r>
              <a:rPr lang="en-US" dirty="0"/>
              <a:t>Who has the responsibility for committing to make these expectations happen? </a:t>
            </a:r>
          </a:p>
          <a:p>
            <a:pPr marL="0" indent="0">
              <a:buNone/>
            </a:pPr>
            <a:endParaRPr lang="en-US" dirty="0"/>
          </a:p>
        </p:txBody>
      </p:sp>
      <p:pic>
        <p:nvPicPr>
          <p:cNvPr id="7174" name="Picture 6" descr="The Highs and Lows of Expectation in the Real World | News &amp; Events |  University of Mi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276" y="1339979"/>
            <a:ext cx="7073193" cy="470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74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a:t>Group Charts – What do you want to do? </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sz="4000" dirty="0"/>
              <a:t>What are the kind of actions and level of commitment you want to recruit/invite people to do back home?</a:t>
            </a:r>
          </a:p>
          <a:p>
            <a:pPr marL="0" indent="0">
              <a:buNone/>
            </a:pPr>
            <a:r>
              <a:rPr lang="en-US" dirty="0"/>
              <a:t> </a:t>
            </a:r>
          </a:p>
          <a:p>
            <a:pPr marL="0" indent="0">
              <a:buNone/>
            </a:pPr>
            <a:r>
              <a:rPr lang="en-US" dirty="0"/>
              <a:t>We are going to use these ideas tomorrow in our one on one clinic, so please capture them on the charts.  </a:t>
            </a:r>
          </a:p>
          <a:p>
            <a:pPr marL="0" indent="0">
              <a:buNone/>
            </a:pPr>
            <a:endParaRPr lang="en-US" dirty="0"/>
          </a:p>
        </p:txBody>
      </p:sp>
      <p:pic>
        <p:nvPicPr>
          <p:cNvPr id="10242" name="Picture 2" descr="Flip chart isolated blank sheet paper Royalty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16509" t="6923" r="21802" b="12111"/>
          <a:stretch/>
        </p:blipFill>
        <p:spPr bwMode="auto">
          <a:xfrm>
            <a:off x="8216753" y="1119117"/>
            <a:ext cx="3397491" cy="48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1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259307"/>
            <a:ext cx="6905766" cy="6398871"/>
          </a:xfrm>
        </p:spPr>
        <p:txBody>
          <a:bodyPr>
            <a:normAutofit/>
          </a:bodyPr>
          <a:lstStyle/>
          <a:p>
            <a:pPr marL="0" indent="0">
              <a:buNone/>
            </a:pPr>
            <a:r>
              <a:rPr lang="en-US" sz="4000" dirty="0"/>
              <a:t>Having low expectations for members or offering services does not set any expectation for involvement.</a:t>
            </a:r>
          </a:p>
          <a:p>
            <a:pPr marL="0" indent="0">
              <a:buNone/>
            </a:pPr>
            <a:r>
              <a:rPr lang="en-US" sz="4000" dirty="0"/>
              <a:t>It is critical that we invite members in and set the expectation that involvement is key to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5053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53973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30750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469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5644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797CDC22-4069-4841-B815-00506AEB4D54}"/>
</file>

<file path=customXml/itemProps2.xml><?xml version="1.0" encoding="utf-8"?>
<ds:datastoreItem xmlns:ds="http://schemas.openxmlformats.org/officeDocument/2006/customXml" ds:itemID="{E9DB0712-F928-46A2-A0CD-620CDE8D55E3}"/>
</file>

<file path=customXml/itemProps3.xml><?xml version="1.0" encoding="utf-8"?>
<ds:datastoreItem xmlns:ds="http://schemas.openxmlformats.org/officeDocument/2006/customXml" ds:itemID="{F73FB2FC-5714-4566-8105-84E749EA522F}"/>
</file>

<file path=docProps/app.xml><?xml version="1.0" encoding="utf-8"?>
<Properties xmlns="http://schemas.openxmlformats.org/officeDocument/2006/extended-properties" xmlns:vt="http://schemas.openxmlformats.org/officeDocument/2006/docPropsVTypes">
  <Template>Math education presentation with Pi  (widescreen)</Template>
  <TotalTime>365</TotalTime>
  <Words>2436</Words>
  <Application>Microsoft Office PowerPoint</Application>
  <PresentationFormat>Custom</PresentationFormat>
  <Paragraphs>261</Paragraphs>
  <Slides>53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Euphemia</vt:lpstr>
      <vt:lpstr>Math 16x9</vt:lpstr>
      <vt:lpstr>Constituency Organizing From Club to Fighting Union</vt:lpstr>
      <vt:lpstr>Honoring This Space</vt:lpstr>
      <vt:lpstr>Why are we Here? </vt:lpstr>
      <vt:lpstr>Logistics to Remember</vt:lpstr>
      <vt:lpstr>3 Day Agenda</vt:lpstr>
      <vt:lpstr>Today’s Outcomes</vt:lpstr>
      <vt:lpstr>Community Agreements pg 2-3 </vt:lpstr>
      <vt:lpstr>One Revolution Around the Room  Name Required Pronoun State  </vt:lpstr>
      <vt:lpstr>PowerPoint Presentation</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PowerPoint Presentation</vt:lpstr>
      <vt:lpstr>Visions of Justice P.  22-32</vt:lpstr>
      <vt:lpstr>Key Ideas</vt:lpstr>
      <vt:lpstr>PowerPoint Presentation</vt:lpstr>
      <vt:lpstr>Organizer Discourse</vt:lpstr>
      <vt:lpstr>PowerPoint Presentation</vt:lpstr>
      <vt:lpstr>PowerPoint Presentation</vt:lpstr>
      <vt:lpstr>How can I plan for my next steps?</vt:lpstr>
      <vt:lpstr>Club or Union? Pg 47 Table Talk</vt:lpstr>
      <vt:lpstr>Levels of Organizing P. 33-35</vt:lpstr>
      <vt:lpstr>Peer to Peer Planning</vt:lpstr>
      <vt:lpstr>Planning to Move Up Levels of Organizing P. 36-38</vt:lpstr>
      <vt:lpstr>Whole Room Idea Sharing</vt:lpstr>
      <vt:lpstr>PowerPoint Presentation</vt:lpstr>
      <vt:lpstr>Levels of Commitment and Raising Expectations</vt:lpstr>
      <vt:lpstr>Group Charts – What do you want to do? </vt:lpstr>
      <vt:lpstr>Key Ideas</vt:lpstr>
      <vt:lpstr>PowerPoint Presentation</vt:lpstr>
      <vt:lpstr>Ending it Right</vt:lpstr>
      <vt:lpstr>Choice Network Time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Medina, Karla [NEA]</cp:lastModifiedBy>
  <cp:revision>39</cp:revision>
  <dcterms:created xsi:type="dcterms:W3CDTF">2022-09-14T20:21:53Z</dcterms:created>
  <dcterms:modified xsi:type="dcterms:W3CDTF">2023-04-05T14:06:20Z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