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74" r:id="rId3"/>
    <p:sldId id="303" r:id="rId4"/>
    <p:sldId id="304" r:id="rId5"/>
    <p:sldId id="321" r:id="rId6"/>
    <p:sldId id="315" r:id="rId7"/>
    <p:sldId id="310" r:id="rId8"/>
    <p:sldId id="313" r:id="rId9"/>
    <p:sldId id="311" r:id="rId10"/>
    <p:sldId id="314" r:id="rId11"/>
    <p:sldId id="316" r:id="rId12"/>
    <p:sldId id="318" r:id="rId13"/>
    <p:sldId id="317" r:id="rId14"/>
    <p:sldId id="319" r:id="rId15"/>
    <p:sldId id="320" r:id="rId16"/>
    <p:sldId id="276" r:id="rId17"/>
    <p:sldId id="312" r:id="rId18"/>
    <p:sldId id="322" r:id="rId19"/>
    <p:sldId id="323" r:id="rId20"/>
    <p:sldId id="280" r:id="rId21"/>
    <p:sldId id="309" r:id="rId22"/>
    <p:sldId id="281" r:id="rId23"/>
    <p:sldId id="324" r:id="rId24"/>
    <p:sldId id="286" r:id="rId25"/>
    <p:sldId id="325" r:id="rId26"/>
    <p:sldId id="326" r:id="rId27"/>
    <p:sldId id="327" r:id="rId28"/>
    <p:sldId id="328" r:id="rId29"/>
    <p:sldId id="329" r:id="rId30"/>
    <p:sldId id="330" r:id="rId31"/>
    <p:sldId id="332" r:id="rId32"/>
    <p:sldId id="331" r:id="rId33"/>
    <p:sldId id="282" r:id="rId34"/>
    <p:sldId id="291" r:id="rId35"/>
    <p:sldId id="302" r:id="rId36"/>
    <p:sldId id="334" r:id="rId37"/>
    <p:sldId id="301" r:id="rId38"/>
    <p:sldId id="300" r:id="rId39"/>
    <p:sldId id="292" r:id="rId40"/>
    <p:sldId id="306" r:id="rId41"/>
    <p:sldId id="295" r:id="rId42"/>
    <p:sldId id="333" r:id="rId43"/>
    <p:sldId id="296" r:id="rId44"/>
    <p:sldId id="297" r:id="rId45"/>
    <p:sldId id="305" r:id="rId46"/>
    <p:sldId id="278" r:id="rId47"/>
    <p:sldId id="277" r:id="rId48"/>
    <p:sldId id="273" r:id="rId49"/>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8C94C5-706B-428D-82C7-33AFF9DCDC64}" v="1" dt="2023-04-05T14:12:42.18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howGuides="1">
      <p:cViewPr varScale="1">
        <p:scale>
          <a:sx n="92" d="100"/>
          <a:sy n="92" d="100"/>
        </p:scale>
        <p:origin x="72" y="35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dina, Karla [NEA]" userId="9763a922-e48d-46f4-84af-71a162a1da64" providerId="ADAL" clId="{F68C94C5-706B-428D-82C7-33AFF9DCDC64}"/>
    <pc:docChg chg="modSld modNotesMaster modHandout">
      <pc:chgData name="Medina, Karla [NEA]" userId="9763a922-e48d-46f4-84af-71a162a1da64" providerId="ADAL" clId="{F68C94C5-706B-428D-82C7-33AFF9DCDC64}" dt="2023-04-05T14:12:42.183" v="0"/>
      <pc:docMkLst>
        <pc:docMk/>
      </pc:docMkLst>
      <pc:sldChg chg="modNotes">
        <pc:chgData name="Medina, Karla [NEA]" userId="9763a922-e48d-46f4-84af-71a162a1da64" providerId="ADAL" clId="{F68C94C5-706B-428D-82C7-33AFF9DCDC64}" dt="2023-04-05T14:12:42.183" v="0"/>
        <pc:sldMkLst>
          <pc:docMk/>
          <pc:sldMk cId="1437997202" sldId="273"/>
        </pc:sldMkLst>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DB7646E-8811-423A-9C42-2CBFADA00A96}" type="datetimeFigureOut">
              <a:rPr lang="en-US" smtClean="0"/>
              <a:t>4/5/2023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1"/>
                </a:solidFill>
              </a:defRPr>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1"/>
                </a:solidFill>
              </a:defRPr>
            </a:lvl1pPr>
          </a:lstStyle>
          <a:p>
            <a:fld id="{D677E230-58DD-43ED-96A1-552DDAB53532}" type="datetimeFigureOut">
              <a:rPr lang="en-US" smtClean="0"/>
              <a:pPr/>
              <a:t>4/5/2023</a:t>
            </a:fld>
            <a:endParaRPr lang="en-US"/>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1"/>
                </a:solidFill>
              </a:defRPr>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solidFill>
                  <a:schemeClr val="tx1"/>
                </a:solidFill>
              </a:rPr>
              <a:t>Community Agreements for Our Time</a:t>
            </a:r>
          </a:p>
          <a:p>
            <a:r>
              <a:rPr lang="en-US" sz="1300">
                <a:solidFill>
                  <a:schemeClr val="tx1"/>
                </a:solidFill>
              </a:rPr>
              <a:t> </a:t>
            </a:r>
          </a:p>
          <a:p>
            <a:r>
              <a:rPr lang="en-US" sz="1300" b="1">
                <a:solidFill>
                  <a:schemeClr val="tx1"/>
                </a:solidFill>
              </a:rPr>
              <a:t>Awareness and Self-Knowledge </a:t>
            </a:r>
            <a:endParaRPr lang="en-US" sz="1300">
              <a:solidFill>
                <a:schemeClr val="tx1"/>
              </a:solidFill>
            </a:endParaRPr>
          </a:p>
          <a:p>
            <a:r>
              <a:rPr lang="en-US" sz="1300">
                <a:solidFill>
                  <a:schemeClr val="tx1"/>
                </a:solidFill>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300">
                <a:solidFill>
                  <a:schemeClr val="tx1"/>
                </a:solidFill>
              </a:rPr>
              <a:t> </a:t>
            </a:r>
          </a:p>
          <a:p>
            <a:r>
              <a:rPr lang="en-US" sz="1300" b="1">
                <a:solidFill>
                  <a:schemeClr val="tx1"/>
                </a:solidFill>
              </a:rPr>
              <a:t>Listening for Understanding</a:t>
            </a:r>
            <a:endParaRPr lang="en-US" sz="1300">
              <a:solidFill>
                <a:schemeClr val="tx1"/>
              </a:solidFill>
            </a:endParaRPr>
          </a:p>
          <a:p>
            <a:r>
              <a:rPr lang="en-US" sz="1300">
                <a:solidFill>
                  <a:schemeClr val="tx1"/>
                </a:solidFill>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300" b="1">
                <a:solidFill>
                  <a:schemeClr val="tx1"/>
                </a:solidFill>
              </a:rPr>
              <a:t> </a:t>
            </a:r>
            <a:endParaRPr lang="en-US" sz="1300">
              <a:solidFill>
                <a:schemeClr val="tx1"/>
              </a:solidFill>
            </a:endParaRPr>
          </a:p>
          <a:p>
            <a:r>
              <a:rPr lang="en-US" sz="1300" b="1">
                <a:solidFill>
                  <a:schemeClr val="tx1"/>
                </a:solidFill>
              </a:rPr>
              <a:t>Being Gracious</a:t>
            </a:r>
            <a:endParaRPr lang="en-US" sz="1300">
              <a:solidFill>
                <a:schemeClr val="tx1"/>
              </a:solidFill>
            </a:endParaRPr>
          </a:p>
          <a:p>
            <a:r>
              <a:rPr lang="en-US" sz="1300">
                <a:solidFill>
                  <a:schemeClr val="tx1"/>
                </a:solidFill>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 includes following the COVID protocols that are in place to protect the health of this learning community. </a:t>
            </a:r>
          </a:p>
          <a:p>
            <a:r>
              <a:rPr lang="en-US" sz="1300">
                <a:solidFill>
                  <a:schemeClr val="tx1"/>
                </a:solidFill>
              </a:rPr>
              <a:t> </a:t>
            </a:r>
          </a:p>
          <a:p>
            <a:r>
              <a:rPr lang="en-US" sz="1300" b="1">
                <a:solidFill>
                  <a:schemeClr val="tx1"/>
                </a:solidFill>
              </a:rPr>
              <a:t>Stay Engaged</a:t>
            </a:r>
            <a:endParaRPr lang="en-US" sz="1300">
              <a:solidFill>
                <a:schemeClr val="tx1"/>
              </a:solidFill>
            </a:endParaRPr>
          </a:p>
          <a:p>
            <a:r>
              <a:rPr lang="en-US" sz="1300">
                <a:solidFill>
                  <a:schemeClr val="tx1"/>
                </a:solidFill>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 a commitment to keeping your electronic communications to a minimum with folks not present in this learning community.  </a:t>
            </a:r>
          </a:p>
          <a:p>
            <a:r>
              <a:rPr lang="en-US" sz="1300">
                <a:solidFill>
                  <a:schemeClr val="tx1"/>
                </a:solidFill>
              </a:rPr>
              <a:t> </a:t>
            </a:r>
          </a:p>
          <a:p>
            <a:r>
              <a:rPr lang="en-US" sz="1300" b="1">
                <a:solidFill>
                  <a:schemeClr val="tx1"/>
                </a:solidFill>
              </a:rPr>
              <a:t>Be Open and Suspend Judgment</a:t>
            </a:r>
            <a:endParaRPr lang="en-US" sz="1300">
              <a:solidFill>
                <a:schemeClr val="tx1"/>
              </a:solidFill>
            </a:endParaRPr>
          </a:p>
          <a:p>
            <a:r>
              <a:rPr lang="en-US" sz="1300">
                <a:solidFill>
                  <a:schemeClr val="tx1"/>
                </a:solidFill>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300">
                <a:solidFill>
                  <a:schemeClr val="tx1"/>
                </a:solidFill>
              </a:rPr>
              <a:t> </a:t>
            </a:r>
          </a:p>
          <a:p>
            <a:r>
              <a:rPr lang="en-US" sz="1300" b="1">
                <a:solidFill>
                  <a:schemeClr val="tx1"/>
                </a:solidFill>
              </a:rPr>
              <a:t>Say “I”- tell your truth</a:t>
            </a:r>
            <a:endParaRPr lang="en-US" sz="1300">
              <a:solidFill>
                <a:schemeClr val="tx1"/>
              </a:solidFill>
            </a:endParaRPr>
          </a:p>
          <a:p>
            <a:r>
              <a:rPr lang="en-US" sz="1300">
                <a:solidFill>
                  <a:schemeClr val="tx1"/>
                </a:solidFill>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300">
                <a:solidFill>
                  <a:schemeClr val="tx1"/>
                </a:solidFill>
              </a:rPr>
              <a:t> </a:t>
            </a:r>
          </a:p>
          <a:p>
            <a:r>
              <a:rPr lang="en-US" sz="1300" b="1">
                <a:solidFill>
                  <a:schemeClr val="tx1"/>
                </a:solidFill>
              </a:rPr>
              <a:t>Seek Discomfort </a:t>
            </a:r>
            <a:endParaRPr lang="en-US" sz="1300">
              <a:solidFill>
                <a:schemeClr val="tx1"/>
              </a:solidFill>
            </a:endParaRPr>
          </a:p>
          <a:p>
            <a:r>
              <a:rPr lang="en-US" sz="1300">
                <a:solidFill>
                  <a:schemeClr val="tx1"/>
                </a:solidFill>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300">
                <a:solidFill>
                  <a:schemeClr val="tx1"/>
                </a:solidFill>
              </a:rPr>
              <a:t> </a:t>
            </a:r>
          </a:p>
          <a:p>
            <a:r>
              <a:rPr lang="en-US" sz="1300" b="1">
                <a:solidFill>
                  <a:schemeClr val="tx1"/>
                </a:solidFill>
              </a:rPr>
              <a:t>Reaching Empathy</a:t>
            </a:r>
            <a:endParaRPr lang="en-US" sz="1300">
              <a:solidFill>
                <a:schemeClr val="tx1"/>
              </a:solidFill>
            </a:endParaRPr>
          </a:p>
          <a:p>
            <a:r>
              <a:rPr lang="en-US" sz="1300">
                <a:solidFill>
                  <a:schemeClr val="tx1"/>
                </a:solidFill>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300">
                <a:solidFill>
                  <a:schemeClr val="tx1"/>
                </a:solidFill>
              </a:rPr>
              <a:t> </a:t>
            </a:r>
          </a:p>
          <a:p>
            <a:r>
              <a:rPr lang="en-US" sz="1300" b="1">
                <a:solidFill>
                  <a:schemeClr val="tx1"/>
                </a:solidFill>
              </a:rPr>
              <a:t>Resolution and Closure</a:t>
            </a:r>
            <a:endParaRPr lang="en-US" sz="1300">
              <a:solidFill>
                <a:schemeClr val="tx1"/>
              </a:solidFill>
            </a:endParaRPr>
          </a:p>
          <a:p>
            <a:r>
              <a:rPr lang="en-US" sz="1300">
                <a:solidFill>
                  <a:schemeClr val="tx1"/>
                </a:solidFill>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300">
                <a:solidFill>
                  <a:schemeClr val="tx1"/>
                </a:solidFill>
              </a:rPr>
              <a:t> </a:t>
            </a:r>
          </a:p>
          <a:p>
            <a:r>
              <a:rPr lang="en-US" sz="1300" b="1">
                <a:solidFill>
                  <a:schemeClr val="tx1"/>
                </a:solidFill>
              </a:rPr>
              <a:t>*Adapted from “Embracing equity and inclusion”, Annie E. Casey Foundation</a:t>
            </a:r>
            <a:endParaRPr lang="en-US" sz="1300">
              <a:solidFill>
                <a:schemeClr val="tx1"/>
              </a:solidFill>
            </a:endParaRPr>
          </a:p>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40288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buClr>
                <a:srgbClr val="000000"/>
              </a:buClr>
              <a:buSzPts val="1200"/>
            </a:pPr>
            <a:fld id="{00000000-1234-1234-1234-123412341234}" type="slidenum">
              <a:rPr lang="en-US"/>
              <a:pPr>
                <a:buClr>
                  <a:srgbClr val="000000"/>
                </a:buClr>
                <a:buSzPts val="1200"/>
              </a:pPr>
              <a:t>48</a:t>
            </a:fld>
            <a:endParaRPr/>
          </a:p>
        </p:txBody>
      </p:sp>
    </p:spTree>
    <p:extLst>
      <p:ext uri="{BB962C8B-B14F-4D97-AF65-F5344CB8AC3E}">
        <p14:creationId xmlns:p14="http://schemas.microsoft.com/office/powerpoint/2010/main" val="3243339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4/5/2023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4/5/2023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4/5/2023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4/5/2023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4/5/2023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a:t>Constituency Organizing: Club to Fighting Union</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a:t>Feedback on Feedback</a:t>
            </a:r>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Mapping Your Allies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634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74240" y="838200"/>
            <a:ext cx="3293422" cy="5334000"/>
          </a:xfrm>
        </p:spPr>
        <p:txBody>
          <a:bodyPr>
            <a:normAutofit/>
          </a:bodyPr>
          <a:lstStyle/>
          <a:p>
            <a:r>
              <a:rPr lang="en-US" sz="4000" dirty="0"/>
              <a:t>“In the end we will remember not the words of our enemies, but the silence of our friends.”</a:t>
            </a:r>
          </a:p>
          <a:p>
            <a:r>
              <a:rPr lang="en-US" dirty="0"/>
              <a:t>Martin Luther King, Jr.</a:t>
            </a:r>
          </a:p>
        </p:txBody>
      </p:sp>
      <p:pic>
        <p:nvPicPr>
          <p:cNvPr id="1026" name="Picture 2" descr="Martin Luther King Jr. said America was morally sick. We must heed his  diagnosis today."/>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435" r="134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7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12800"/>
          </a:xfrm>
        </p:spPr>
        <p:txBody>
          <a:bodyPr>
            <a:normAutofit/>
          </a:bodyPr>
          <a:lstStyle/>
          <a:p>
            <a:r>
              <a:rPr lang="en-US" dirty="0"/>
              <a:t>Adding to Your Base from the Outside P. 131-132</a:t>
            </a:r>
          </a:p>
        </p:txBody>
      </p:sp>
      <p:pic>
        <p:nvPicPr>
          <p:cNvPr id="2050" name="Picture 2" descr="diagram of the spectrum of all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31" r="2732" b="21538"/>
          <a:stretch/>
        </p:blipFill>
        <p:spPr bwMode="auto">
          <a:xfrm>
            <a:off x="1115324" y="1143000"/>
            <a:ext cx="9905999" cy="511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4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083425" y="1085851"/>
            <a:ext cx="5105400" cy="2636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7375" y="-12698"/>
            <a:ext cx="10539625" cy="889000"/>
          </a:xfrm>
        </p:spPr>
        <p:txBody>
          <a:bodyPr/>
          <a:lstStyle/>
          <a:p>
            <a:r>
              <a:rPr lang="en-US" dirty="0"/>
              <a:t>Three Kinds of Fights of That Fail       P. 130</a:t>
            </a:r>
          </a:p>
        </p:txBody>
      </p:sp>
      <p:sp>
        <p:nvSpPr>
          <p:cNvPr id="3" name="Content Placeholder 2"/>
          <p:cNvSpPr>
            <a:spLocks noGrp="1"/>
          </p:cNvSpPr>
          <p:nvPr>
            <p:ph idx="1"/>
          </p:nvPr>
        </p:nvSpPr>
        <p:spPr>
          <a:xfrm>
            <a:off x="576262" y="1379329"/>
            <a:ext cx="8534400" cy="5105399"/>
          </a:xfrm>
        </p:spPr>
        <p:txBody>
          <a:bodyPr>
            <a:normAutofit/>
          </a:bodyPr>
          <a:lstStyle/>
          <a:p>
            <a:pPr marL="0" indent="0">
              <a:buNone/>
            </a:pPr>
            <a:r>
              <a:rPr lang="en-US" sz="4000" b="1" dirty="0"/>
              <a:t>Only</a:t>
            </a:r>
            <a:r>
              <a:rPr lang="en-US" sz="4000" dirty="0"/>
              <a:t> work with Active Allies – </a:t>
            </a:r>
            <a:r>
              <a:rPr lang="en-US" sz="4000" i="1" dirty="0"/>
              <a:t>Preaching to the Choir</a:t>
            </a:r>
          </a:p>
          <a:p>
            <a:pPr marL="0" indent="0">
              <a:buNone/>
            </a:pPr>
            <a:r>
              <a:rPr lang="en-US" sz="4000" b="1" dirty="0"/>
              <a:t>Only</a:t>
            </a:r>
            <a:r>
              <a:rPr lang="en-US" sz="4000" dirty="0"/>
              <a:t> focus on Opposition–  </a:t>
            </a:r>
            <a:br>
              <a:rPr lang="en-US" sz="4000" dirty="0"/>
            </a:br>
            <a:r>
              <a:rPr lang="en-US" sz="4000" i="1" dirty="0"/>
              <a:t>Whole World is Against Us</a:t>
            </a:r>
          </a:p>
          <a:p>
            <a:pPr marL="0" indent="0">
              <a:buNone/>
            </a:pPr>
            <a:r>
              <a:rPr lang="en-US" sz="4000" b="1" dirty="0"/>
              <a:t>Only</a:t>
            </a:r>
            <a:r>
              <a:rPr lang="en-US" sz="4000" dirty="0"/>
              <a:t> focus on Active Opponents – </a:t>
            </a:r>
            <a:r>
              <a:rPr lang="en-US" sz="4000" i="1" dirty="0"/>
              <a:t>Speak Truth to Power (Moral Appeal and Righteous Argument)</a:t>
            </a:r>
          </a:p>
          <a:p>
            <a:pPr marL="0" indent="0">
              <a:buNone/>
            </a:pPr>
            <a:endParaRPr lang="en-US" sz="4000" dirty="0"/>
          </a:p>
        </p:txBody>
      </p:sp>
    </p:spTree>
    <p:extLst>
      <p:ext uri="{BB962C8B-B14F-4D97-AF65-F5344CB8AC3E}">
        <p14:creationId xmlns:p14="http://schemas.microsoft.com/office/powerpoint/2010/main" val="205706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5180012" y="1594500"/>
            <a:ext cx="7694613" cy="397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4212" y="177801"/>
            <a:ext cx="10692025" cy="812800"/>
          </a:xfrm>
        </p:spPr>
        <p:txBody>
          <a:bodyPr/>
          <a:lstStyle/>
          <a:p>
            <a:r>
              <a:rPr lang="en-US" dirty="0"/>
              <a:t>How to Win</a:t>
            </a:r>
          </a:p>
        </p:txBody>
      </p:sp>
      <p:sp>
        <p:nvSpPr>
          <p:cNvPr id="3" name="Content Placeholder 2"/>
          <p:cNvSpPr>
            <a:spLocks noGrp="1"/>
          </p:cNvSpPr>
          <p:nvPr>
            <p:ph idx="1"/>
          </p:nvPr>
        </p:nvSpPr>
        <p:spPr>
          <a:xfrm>
            <a:off x="684213" y="1295400"/>
            <a:ext cx="4952999" cy="4572000"/>
          </a:xfrm>
        </p:spPr>
        <p:txBody>
          <a:bodyPr>
            <a:normAutofit/>
          </a:bodyPr>
          <a:lstStyle/>
          <a:p>
            <a:pPr marL="0" indent="0">
              <a:buNone/>
            </a:pPr>
            <a:r>
              <a:rPr lang="en-US" sz="3600" dirty="0"/>
              <a:t>Use strategic tactics that shift each segment to the left . </a:t>
            </a:r>
          </a:p>
          <a:p>
            <a:pPr marL="0" indent="0">
              <a:buNone/>
            </a:pPr>
            <a:endParaRPr lang="en-US" sz="3600" dirty="0"/>
          </a:p>
          <a:p>
            <a:pPr marL="0" indent="0">
              <a:buNone/>
            </a:pPr>
            <a:r>
              <a:rPr lang="en-US" sz="3600" dirty="0"/>
              <a:t>Focus on the “Aims” or outcomes you want from each of the segments. </a:t>
            </a:r>
          </a:p>
        </p:txBody>
      </p:sp>
    </p:spTree>
    <p:extLst>
      <p:ext uri="{BB962C8B-B14F-4D97-AF65-F5344CB8AC3E}">
        <p14:creationId xmlns:p14="http://schemas.microsoft.com/office/powerpoint/2010/main" val="132097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52400"/>
            <a:ext cx="9782801" cy="736600"/>
          </a:xfrm>
        </p:spPr>
        <p:txBody>
          <a:bodyPr/>
          <a:lstStyle/>
          <a:p>
            <a:r>
              <a:rPr lang="en-US" dirty="0"/>
              <a:t>Definitions to Know</a:t>
            </a:r>
          </a:p>
        </p:txBody>
      </p:sp>
      <p:sp>
        <p:nvSpPr>
          <p:cNvPr id="3" name="Content Placeholder 2"/>
          <p:cNvSpPr>
            <a:spLocks noGrp="1"/>
          </p:cNvSpPr>
          <p:nvPr>
            <p:ph idx="1"/>
          </p:nvPr>
        </p:nvSpPr>
        <p:spPr>
          <a:xfrm>
            <a:off x="563561" y="1828800"/>
            <a:ext cx="11550651" cy="4419600"/>
          </a:xfrm>
        </p:spPr>
        <p:txBody>
          <a:bodyPr/>
          <a:lstStyle/>
          <a:p>
            <a:pPr lvl="0" fontAlgn="base"/>
            <a:r>
              <a:rPr lang="en-US" b="1" i="1" dirty="0"/>
              <a:t>active allies</a:t>
            </a:r>
            <a:r>
              <a:rPr lang="en-US" dirty="0"/>
              <a:t>, or people who agree with </a:t>
            </a:r>
            <a:br>
              <a:rPr lang="en-US" dirty="0"/>
            </a:br>
            <a:r>
              <a:rPr lang="en-US" dirty="0"/>
              <a:t>you and are fighting alongside you;</a:t>
            </a:r>
          </a:p>
          <a:p>
            <a:pPr lvl="0" fontAlgn="base"/>
            <a:r>
              <a:rPr lang="en-US" b="1" i="1" dirty="0"/>
              <a:t>passive allies</a:t>
            </a:r>
            <a:r>
              <a:rPr lang="en-US" dirty="0"/>
              <a:t>, or people who agree with you but aren’t (yet) doing anything about it;</a:t>
            </a:r>
          </a:p>
          <a:p>
            <a:pPr lvl="0" fontAlgn="base"/>
            <a:r>
              <a:rPr lang="en-US" b="1" i="1" dirty="0"/>
              <a:t>neutrals</a:t>
            </a:r>
            <a:r>
              <a:rPr lang="en-US" b="1" dirty="0"/>
              <a:t>,</a:t>
            </a:r>
            <a:r>
              <a:rPr lang="en-US" dirty="0"/>
              <a:t> or the unengaged and uninformed;</a:t>
            </a:r>
          </a:p>
          <a:p>
            <a:pPr lvl="0" fontAlgn="base"/>
            <a:r>
              <a:rPr lang="en-US" b="1" i="1" dirty="0"/>
              <a:t>passive opposition</a:t>
            </a:r>
            <a:r>
              <a:rPr lang="en-US" dirty="0"/>
              <a:t>, or people who disagree with you but aren’t actively trying to stop you; and</a:t>
            </a:r>
          </a:p>
          <a:p>
            <a:pPr lvl="0" fontAlgn="base"/>
            <a:r>
              <a:rPr lang="en-US" b="1" i="1" dirty="0"/>
              <a:t>active opposition</a:t>
            </a:r>
            <a:r>
              <a:rPr lang="en-US" dirty="0"/>
              <a:t>, or people who not only disagree with you, but are actively organizing against you.</a:t>
            </a:r>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313612" y="152399"/>
            <a:ext cx="4873625" cy="2516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6012" y="533400"/>
            <a:ext cx="4191000" cy="5410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1812" y="33337"/>
            <a:ext cx="9782801" cy="812800"/>
          </a:xfrm>
        </p:spPr>
        <p:txBody>
          <a:bodyPr/>
          <a:lstStyle/>
          <a:p>
            <a:r>
              <a:rPr lang="en-US" dirty="0"/>
              <a:t>Let’s Do this Shift -  2 Steps</a:t>
            </a:r>
          </a:p>
        </p:txBody>
      </p:sp>
      <p:sp>
        <p:nvSpPr>
          <p:cNvPr id="3" name="Content Placeholder 2"/>
          <p:cNvSpPr>
            <a:spLocks noGrp="1"/>
          </p:cNvSpPr>
          <p:nvPr>
            <p:ph idx="1"/>
          </p:nvPr>
        </p:nvSpPr>
        <p:spPr>
          <a:xfrm>
            <a:off x="760412" y="1066800"/>
            <a:ext cx="6172199" cy="5105400"/>
          </a:xfrm>
        </p:spPr>
        <p:txBody>
          <a:bodyPr/>
          <a:lstStyle/>
          <a:p>
            <a:pPr marL="0" indent="0">
              <a:buNone/>
            </a:pPr>
            <a:r>
              <a:rPr lang="en-US" dirty="0"/>
              <a:t>Use pages 131 and 132 to create a map of allies that would make sense for your assigned constituency group. </a:t>
            </a:r>
          </a:p>
          <a:p>
            <a:pPr marL="0" indent="0">
              <a:buNone/>
            </a:pPr>
            <a:endParaRPr lang="en-US" dirty="0"/>
          </a:p>
          <a:p>
            <a:pPr marL="0" indent="0">
              <a:buNone/>
            </a:pPr>
            <a:r>
              <a:rPr lang="en-US" dirty="0"/>
              <a:t>Identify visible tactics that create the outcome you want from each group. </a:t>
            </a:r>
          </a:p>
          <a:p>
            <a:pPr marL="0" indent="0">
              <a:buNone/>
            </a:pPr>
            <a:endParaRPr lang="en-US" dirty="0"/>
          </a:p>
          <a:p>
            <a:pPr marL="0" indent="0">
              <a:buNone/>
            </a:pPr>
            <a:r>
              <a:rPr lang="en-US" dirty="0"/>
              <a:t>Be ready to share what you learned</a:t>
            </a:r>
          </a:p>
          <a:p>
            <a:pPr marL="0" indent="0">
              <a:buNone/>
            </a:pPr>
            <a:endParaRPr lang="en-US" dirty="0"/>
          </a:p>
          <a:p>
            <a:pPr marL="0" indent="0">
              <a:buNone/>
            </a:pPr>
            <a:endParaRPr lang="en-US" dirty="0"/>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638256" y="846137"/>
            <a:ext cx="3846512" cy="1986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8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0"/>
            <a:ext cx="9782801" cy="1239837"/>
          </a:xfrm>
        </p:spPr>
        <p:txBody>
          <a:bodyPr>
            <a:normAutofit/>
          </a:bodyPr>
          <a:lstStyle/>
          <a:p>
            <a:r>
              <a:rPr lang="en-US" sz="4400" dirty="0"/>
              <a:t>Whole Room Talk</a:t>
            </a:r>
          </a:p>
        </p:txBody>
      </p:sp>
      <p:sp>
        <p:nvSpPr>
          <p:cNvPr id="3" name="Content Placeholder 2"/>
          <p:cNvSpPr>
            <a:spLocks noGrp="1"/>
          </p:cNvSpPr>
          <p:nvPr>
            <p:ph idx="1"/>
          </p:nvPr>
        </p:nvSpPr>
        <p:spPr/>
        <p:txBody>
          <a:bodyPr>
            <a:normAutofit/>
          </a:bodyPr>
          <a:lstStyle/>
          <a:p>
            <a:pPr fontAlgn="base"/>
            <a:r>
              <a:rPr lang="en-US" sz="4400" dirty="0"/>
              <a:t>What did you learn doing this process?</a:t>
            </a:r>
          </a:p>
          <a:p>
            <a:pPr fontAlgn="base"/>
            <a:r>
              <a:rPr lang="en-US" sz="4400" dirty="0"/>
              <a:t>What is important to know if you are going to use this with leadership teams? </a:t>
            </a:r>
          </a:p>
        </p:txBody>
      </p:sp>
    </p:spTree>
    <p:extLst>
      <p:ext uri="{BB962C8B-B14F-4D97-AF65-F5344CB8AC3E}">
        <p14:creationId xmlns:p14="http://schemas.microsoft.com/office/powerpoint/2010/main" val="2371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97976"/>
            <a:ext cx="6837979" cy="6560024"/>
          </a:xfrm>
        </p:spPr>
        <p:txBody>
          <a:bodyPr>
            <a:normAutofit/>
          </a:bodyPr>
          <a:lstStyle/>
          <a:p>
            <a:pPr marL="0" indent="0">
              <a:buNone/>
            </a:pPr>
            <a:r>
              <a:rPr lang="en-US" sz="3600" dirty="0"/>
              <a:t>Campaigns are won not by overpowering one’s active opposition, but by shifting each group one notch around the spectrum increasing people power in favor of change and weakening your target.</a:t>
            </a:r>
          </a:p>
          <a:p>
            <a:pPr marL="0" indent="0">
              <a:buNone/>
            </a:pPr>
            <a:endParaRPr lang="en-US" sz="3600" dirty="0"/>
          </a:p>
          <a:p>
            <a:pPr marL="0" indent="0">
              <a:buNone/>
            </a:pPr>
            <a:r>
              <a:rPr lang="en-US" sz="3600" dirty="0"/>
              <a:t>Tactics and actions need to match your target outcomes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4216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Target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24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601133"/>
            <a:ext cx="5410200" cy="5003799"/>
          </a:xfrm>
        </p:spPr>
        <p:txBody>
          <a:bodyPr>
            <a:noAutofit/>
          </a:bodyPr>
          <a:lstStyle/>
          <a:p>
            <a:r>
              <a:rPr lang="en-US" sz="5400" dirty="0"/>
              <a:t>Who has the power and resources to prevent or grant the change you want?</a:t>
            </a:r>
          </a:p>
        </p:txBody>
      </p:sp>
      <p:pic>
        <p:nvPicPr>
          <p:cNvPr id="307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212" y="13716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4400" dirty="0"/>
              <a:t>Who is the Boss – P. 60-66</a:t>
            </a:r>
          </a:p>
        </p:txBody>
      </p:sp>
      <p:sp>
        <p:nvSpPr>
          <p:cNvPr id="3" name="Content Placeholder 2"/>
          <p:cNvSpPr>
            <a:spLocks noGrp="1"/>
          </p:cNvSpPr>
          <p:nvPr>
            <p:ph idx="1"/>
          </p:nvPr>
        </p:nvSpPr>
        <p:spPr>
          <a:xfrm>
            <a:off x="760412" y="1219200"/>
            <a:ext cx="9782801" cy="4572000"/>
          </a:xfrm>
        </p:spPr>
        <p:txBody>
          <a:bodyPr/>
          <a:lstStyle/>
          <a:p>
            <a:pPr marL="0" indent="0">
              <a:buNone/>
            </a:pPr>
            <a:r>
              <a:rPr lang="en-US" sz="4400" dirty="0"/>
              <a:t>Who is the boss or the fight with? </a:t>
            </a:r>
          </a:p>
          <a:p>
            <a:pPr marL="0" indent="0">
              <a:buNone/>
            </a:pPr>
            <a:r>
              <a:rPr lang="en-US" sz="4400" dirty="0"/>
              <a:t>How did they win? </a:t>
            </a:r>
          </a:p>
          <a:p>
            <a:pPr marL="0" indent="0">
              <a:buNone/>
            </a:pPr>
            <a:r>
              <a:rPr lang="en-US" dirty="0"/>
              <a:t> </a:t>
            </a:r>
          </a:p>
        </p:txBody>
      </p:sp>
      <p:pic>
        <p:nvPicPr>
          <p:cNvPr id="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12" y="28194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What did you learn? </a:t>
            </a:r>
          </a:p>
        </p:txBody>
      </p:sp>
      <p:sp>
        <p:nvSpPr>
          <p:cNvPr id="5" name="AutoShape 4" descr="Creating &amp; Sustaining Effective Online Discussions - FIU Online Inside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2"/>
          <a:srcRect l="17766" r="17094"/>
          <a:stretch/>
        </p:blipFill>
        <p:spPr>
          <a:xfrm>
            <a:off x="2665411" y="1931991"/>
            <a:ext cx="7543801" cy="4323084"/>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pPr marL="0" indent="0">
              <a:buNone/>
            </a:pPr>
            <a:r>
              <a:rPr lang="en-US" sz="4000" dirty="0"/>
              <a:t>Having a clear target to mobilize our leaders around the issues we cannot address alone is critical. </a:t>
            </a:r>
          </a:p>
          <a:p>
            <a:pPr marL="0" indent="0">
              <a:buNone/>
            </a:pPr>
            <a:endParaRPr lang="en-US" sz="4000" dirty="0"/>
          </a:p>
          <a:p>
            <a:pPr marL="0" indent="0">
              <a:buNone/>
            </a:pPr>
            <a:r>
              <a:rPr lang="en-US" sz="4000" dirty="0"/>
              <a:t>Without a clear target, we do not have an effective strategy or plan. </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Tactics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dirty="0">
                <a:ea typeface="+mj-lt"/>
                <a:cs typeface="+mj-lt"/>
              </a:rPr>
              <a:t>How do we build a club into a fighting union? </a:t>
            </a:r>
            <a:endParaRPr lang="en-US" sz="4400" dirty="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dirty="0">
                <a:ea typeface="+mn-lt"/>
                <a:cs typeface="+mn-lt"/>
              </a:rPr>
              <a:t>Structure Tests</a:t>
            </a:r>
          </a:p>
          <a:p>
            <a:r>
              <a:rPr lang="en-US" sz="4400" dirty="0">
                <a:ea typeface="+mn-lt"/>
                <a:cs typeface="+mn-lt"/>
              </a:rPr>
              <a:t>Escalate</a:t>
            </a:r>
          </a:p>
          <a:p>
            <a:r>
              <a:rPr lang="en-US" sz="4400" dirty="0">
                <a:ea typeface="+mn-lt"/>
                <a:cs typeface="+mn-lt"/>
              </a:rPr>
              <a:t>Leader Development</a:t>
            </a:r>
          </a:p>
          <a:p>
            <a:r>
              <a:rPr lang="en-US" sz="4400" dirty="0">
                <a:ea typeface="+mn-lt"/>
                <a:cs typeface="+mn-lt"/>
              </a:rPr>
              <a:t>Assess Commitments</a:t>
            </a:r>
          </a:p>
          <a:p>
            <a:pPr marL="0" indent="0">
              <a:buNone/>
            </a:pPr>
            <a:endParaRPr lang="en-US" sz="4400" dirty="0">
              <a:ea typeface="+mn-lt"/>
              <a:cs typeface="+mn-lt"/>
            </a:endParaRPr>
          </a:p>
          <a:p>
            <a:pPr marL="0" indent="0">
              <a:buNone/>
            </a:pPr>
            <a:endParaRPr lang="en-US" sz="4400" dirty="0">
              <a:ea typeface="+mn-lt"/>
              <a:cs typeface="+mn-lt"/>
            </a:endParaRPr>
          </a:p>
          <a:p>
            <a:pPr marL="514350" indent="-514350">
              <a:buFont typeface="Euphemia" pitchFamily="34" charset="0"/>
              <a:buAutoNum type="arabicPeriod"/>
            </a:pPr>
            <a:endParaRPr lang="en-US" dirty="0">
              <a:ea typeface="+mn-lt"/>
              <a:cs typeface="+mn-lt"/>
            </a:endParaRPr>
          </a:p>
          <a:p>
            <a:pPr marL="0" indent="0">
              <a:buFont typeface="Euphemia" pitchFamily="34" charset="0"/>
              <a:buNone/>
            </a:pPr>
            <a:endParaRPr lang="en-US" dirty="0"/>
          </a:p>
          <a:p>
            <a:pPr marL="0" indent="0">
              <a:buFont typeface="Euphemia" pitchFamily="34" charset="0"/>
              <a:buNone/>
            </a:pPr>
            <a:endParaRPr lang="en-US" dirty="0"/>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Power is a function of Courage and Unity P.147</a:t>
            </a:r>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Case Study – Seattle P. 87-95</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dirty="0"/>
              <a:t>Focus on P. 93</a:t>
            </a:r>
          </a:p>
          <a:p>
            <a:pPr marL="0" indent="0">
              <a:buFont typeface="Euphemia" pitchFamily="34" charset="0"/>
              <a:buNone/>
            </a:pPr>
            <a:r>
              <a:rPr lang="en-US" sz="4000" dirty="0"/>
              <a:t>Was this tactic effective in achieving their demand? Do they have the power to achieve their demand? Why?</a:t>
            </a:r>
          </a:p>
          <a:p>
            <a:pPr marL="0" indent="0">
              <a:buNone/>
            </a:pPr>
            <a:r>
              <a:rPr lang="en-US" sz="4000" dirty="0"/>
              <a:t>Use Tool on 162 to consider the </a:t>
            </a:r>
            <a:r>
              <a:rPr lang="en-US" sz="4000" dirty="0" err="1"/>
              <a:t>eefectiveness</a:t>
            </a:r>
            <a:r>
              <a:rPr lang="en-US" sz="4000" dirty="0"/>
              <a:t> of this tactic.  </a:t>
            </a:r>
          </a:p>
          <a:p>
            <a:pPr marL="246380" indent="-246380"/>
            <a:endParaRPr lang="en-US" dirty="0"/>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dirty="0"/>
              <a:t>What were the strengths and weaknesses of this tactic?</a:t>
            </a:r>
            <a:br>
              <a:rPr lang="en-US" sz="4400" dirty="0"/>
            </a:br>
            <a:br>
              <a:rPr lang="en-US" sz="4400" dirty="0"/>
            </a:br>
            <a:r>
              <a:rPr lang="en-US" sz="4400" dirty="0"/>
              <a:t>Where was this local in the levels of organizing? </a:t>
            </a:r>
            <a:br>
              <a:rPr lang="en-US" sz="4400" dirty="0"/>
            </a:br>
            <a:br>
              <a:rPr lang="en-US" sz="4400" dirty="0"/>
            </a:br>
            <a:r>
              <a:rPr lang="en-US" sz="4400" dirty="0"/>
              <a:t>What would you do instead? </a:t>
            </a:r>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If we stay in the 1-1s and never ask to act or choose to act, we stay in the basics to beginning of organizing. </a:t>
            </a:r>
          </a:p>
          <a:p>
            <a:pPr marL="0" lvl="0" indent="0">
              <a:buNone/>
            </a:pPr>
            <a:endParaRPr lang="en-US" dirty="0"/>
          </a:p>
          <a:p>
            <a:pPr marL="0" lvl="0" indent="0">
              <a:buNone/>
            </a:pPr>
            <a:r>
              <a:rPr lang="en-US" dirty="0"/>
              <a:t>Building power with each other and giving leaders the role of doing the tasks and organizing of the action helps to build the over all unity and allows us to leverage more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34</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38466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Work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ea typeface="+mj-lt"/>
              <a:cs typeface="+mj-lt"/>
            </a:endParaRP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ea typeface="+mn-lt"/>
              <a:cs typeface="+mn-lt"/>
            </a:endParaRPr>
          </a:p>
          <a:p>
            <a:pPr marL="514350" indent="-514350">
              <a:buAutoNum type="arabicPeriod"/>
            </a:pPr>
            <a:endParaRPr lang="en-US" dirty="0">
              <a:ea typeface="+mn-lt"/>
              <a:cs typeface="+mn-lt"/>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010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242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4056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Presentations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Gallery Walk: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Use post-its to leave feedback</a:t>
            </a:r>
          </a:p>
          <a:p>
            <a:pPr marL="246380" indent="-246380"/>
            <a:r>
              <a:rPr lang="en-US" dirty="0">
                <a:ea typeface="+mn-lt"/>
                <a:cs typeface="+mn-lt"/>
              </a:rPr>
              <a:t>Focused questions OR affirmations (not suggestions)</a:t>
            </a:r>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Feedback Responses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What feedback is particularly useful or thought-provoking? </a:t>
            </a:r>
          </a:p>
          <a:p>
            <a:pPr marL="246380" indent="-246380"/>
            <a:endParaRPr lang="en-US" dirty="0"/>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4185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dirty="0"/>
              <a:t>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1073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lang="en-US" dirty="0">
              <a:solidFill>
                <a:schemeClr val="dk1"/>
              </a:solidFill>
            </a:endParaRPr>
          </a:p>
        </p:txBody>
      </p:sp>
    </p:spTree>
    <p:extLst>
      <p:ext uri="{BB962C8B-B14F-4D97-AF65-F5344CB8AC3E}">
        <p14:creationId xmlns:p14="http://schemas.microsoft.com/office/powerpoint/2010/main" val="143799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BF6011DA-842D-47EA-BCF1-27470E3E404B}"/>
</file>

<file path=customXml/itemProps2.xml><?xml version="1.0" encoding="utf-8"?>
<ds:datastoreItem xmlns:ds="http://schemas.openxmlformats.org/officeDocument/2006/customXml" ds:itemID="{40DA4427-7973-45DF-9047-C6735D1BEBA7}"/>
</file>

<file path=customXml/itemProps3.xml><?xml version="1.0" encoding="utf-8"?>
<ds:datastoreItem xmlns:ds="http://schemas.openxmlformats.org/officeDocument/2006/customXml" ds:itemID="{5BDA1B4D-7C81-4146-8588-0C3456CF548F}"/>
</file>

<file path=docProps/app.xml><?xml version="1.0" encoding="utf-8"?>
<Properties xmlns="http://schemas.openxmlformats.org/officeDocument/2006/extended-properties" xmlns:vt="http://schemas.openxmlformats.org/officeDocument/2006/docPropsVTypes">
  <Template>Math education presentation with Pi  (widescreen)</Template>
  <TotalTime>197</TotalTime>
  <Words>1543</Words>
  <Application>Microsoft Office PowerPoint</Application>
  <PresentationFormat>Custom</PresentationFormat>
  <Paragraphs>161</Paragraphs>
  <Slides>48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Euphemia</vt:lpstr>
      <vt:lpstr>Math 16x9</vt:lpstr>
      <vt:lpstr>Constituency Organizing: Club to Fighting Union</vt:lpstr>
      <vt:lpstr>Community Agreements pg 2-3 </vt:lpstr>
      <vt:lpstr>Feedback on Feedback</vt:lpstr>
      <vt:lpstr>Your Words on our work – </vt:lpstr>
      <vt:lpstr>Today’s Outcomes</vt:lpstr>
      <vt:lpstr>PowerPoint Presentation</vt:lpstr>
      <vt:lpstr>Mapping Your Allies</vt:lpstr>
      <vt:lpstr>PowerPoint Presentation</vt:lpstr>
      <vt:lpstr>Adding to Your Base from the Outside P. 131-132</vt:lpstr>
      <vt:lpstr>Three Kinds of Fights of That Fail       P. 130</vt:lpstr>
      <vt:lpstr>How to Win</vt:lpstr>
      <vt:lpstr>Definitions to Know</vt:lpstr>
      <vt:lpstr>Let’s Do this Shift -  2 Steps</vt:lpstr>
      <vt:lpstr>Whole Room Talk</vt:lpstr>
      <vt:lpstr>Key Ideas</vt:lpstr>
      <vt:lpstr>PowerPoint Presentation</vt:lpstr>
      <vt:lpstr>The Target</vt:lpstr>
      <vt:lpstr>Who has the power and resources to prevent or grant the change you want?</vt:lpstr>
      <vt:lpstr>Who is the Boss – P. 60-66</vt:lpstr>
      <vt:lpstr>What did you learn? </vt:lpstr>
      <vt:lpstr>Key Ideas</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vt:lpstr>
      <vt:lpstr>Key Ideas</vt:lpstr>
      <vt:lpstr>PowerPoint Presentation</vt:lpstr>
      <vt:lpstr>PowerPoint Presentation</vt:lpstr>
      <vt:lpstr>PowerPoint Presentation</vt:lpstr>
      <vt:lpstr>Group Work</vt:lpstr>
      <vt:lpstr>PowerPoint Presentation</vt:lpstr>
      <vt:lpstr>PowerPoint Presentation</vt:lpstr>
      <vt:lpstr>PowerPoint Presentation</vt:lpstr>
      <vt:lpstr>Key Ideas</vt:lpstr>
      <vt:lpstr>PowerPoint Presentation</vt:lpstr>
      <vt:lpstr>Group Presentations</vt:lpstr>
      <vt:lpstr>Gallery Walk: </vt:lpstr>
      <vt:lpstr>Feedback Responses </vt:lpstr>
      <vt:lpstr>Key Ideas</vt:lpstr>
      <vt:lpstr>PowerPoint Presentation</vt:lpstr>
      <vt:lpstr>Ending it Right</vt:lpstr>
      <vt:lpstr>Feedback on Feedback</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Medina, Karla [NEA]</cp:lastModifiedBy>
  <cp:revision>176</cp:revision>
  <dcterms:created xsi:type="dcterms:W3CDTF">2022-09-14T20:21:53Z</dcterms:created>
  <dcterms:modified xsi:type="dcterms:W3CDTF">2023-04-05T14:12:51Z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