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9144000" cy="5143500" type="screen16x9"/>
  <p:notesSz cx="6858000" cy="9144000"/>
  <p:embeddedFontLst>
    <p:embeddedFont>
      <p:font typeface="Open Sans" panose="020B0606030504020204" pitchFamily="34" charset="0"/>
      <p:regular r:id="rId34"/>
      <p:bold r:id="rId35"/>
      <p:italic r:id="rId36"/>
      <p:boldItalic r:id="rId37"/>
    </p:embeddedFont>
    <p:embeddedFont>
      <p:font typeface="PT Sans Narrow" panose="020B0506020203020204" pitchFamily="34" charset="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68A789-AC2A-4AF2-AE06-10A899A1D563}" v="1" dt="2024-05-29T14:00:09.483"/>
    <p1510:client id="{83255CF5-23AC-DC2A-589A-FE77A061A74F}" v="2" dt="2024-05-29T13:55:02.5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924"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iak, Adam [MN]" userId="a873c276-959f-45dd-9dc3-a92ef6b2b846" providerId="ADAL" clId="{1068A789-AC2A-4AF2-AE06-10A899A1D563}"/>
    <pc:docChg chg="custSel modSld">
      <pc:chgData name="Janiak, Adam [MN]" userId="a873c276-959f-45dd-9dc3-a92ef6b2b846" providerId="ADAL" clId="{1068A789-AC2A-4AF2-AE06-10A899A1D563}" dt="2024-05-29T14:01:51.296" v="33" actId="14100"/>
      <pc:docMkLst>
        <pc:docMk/>
      </pc:docMkLst>
      <pc:sldChg chg="modSp mod">
        <pc:chgData name="Janiak, Adam [MN]" userId="a873c276-959f-45dd-9dc3-a92ef6b2b846" providerId="ADAL" clId="{1068A789-AC2A-4AF2-AE06-10A899A1D563}" dt="2024-05-29T14:00:09.643" v="1" actId="27636"/>
        <pc:sldMkLst>
          <pc:docMk/>
          <pc:sldMk cId="0" sldId="256"/>
        </pc:sldMkLst>
        <pc:spChg chg="mod">
          <ac:chgData name="Janiak, Adam [MN]" userId="a873c276-959f-45dd-9dc3-a92ef6b2b846" providerId="ADAL" clId="{1068A789-AC2A-4AF2-AE06-10A899A1D563}" dt="2024-05-29T14:00:09.643" v="1" actId="27636"/>
          <ac:spMkLst>
            <pc:docMk/>
            <pc:sldMk cId="0" sldId="256"/>
            <ac:spMk id="67" creationId="{00000000-0000-0000-0000-000000000000}"/>
          </ac:spMkLst>
        </pc:spChg>
      </pc:sldChg>
      <pc:sldChg chg="modSp mod">
        <pc:chgData name="Janiak, Adam [MN]" userId="a873c276-959f-45dd-9dc3-a92ef6b2b846" providerId="ADAL" clId="{1068A789-AC2A-4AF2-AE06-10A899A1D563}" dt="2024-05-29T14:00:09.643" v="2" actId="27636"/>
        <pc:sldMkLst>
          <pc:docMk/>
          <pc:sldMk cId="0" sldId="259"/>
        </pc:sldMkLst>
        <pc:spChg chg="mod">
          <ac:chgData name="Janiak, Adam [MN]" userId="a873c276-959f-45dd-9dc3-a92ef6b2b846" providerId="ADAL" clId="{1068A789-AC2A-4AF2-AE06-10A899A1D563}" dt="2024-05-29T14:00:09.643" v="2" actId="27636"/>
          <ac:spMkLst>
            <pc:docMk/>
            <pc:sldMk cId="0" sldId="259"/>
            <ac:spMk id="84" creationId="{00000000-0000-0000-0000-000000000000}"/>
          </ac:spMkLst>
        </pc:spChg>
      </pc:sldChg>
      <pc:sldChg chg="modSp mod">
        <pc:chgData name="Janiak, Adam [MN]" userId="a873c276-959f-45dd-9dc3-a92ef6b2b846" providerId="ADAL" clId="{1068A789-AC2A-4AF2-AE06-10A899A1D563}" dt="2024-05-29T14:00:09.671" v="3" actId="27636"/>
        <pc:sldMkLst>
          <pc:docMk/>
          <pc:sldMk cId="0" sldId="266"/>
        </pc:sldMkLst>
        <pc:spChg chg="mod">
          <ac:chgData name="Janiak, Adam [MN]" userId="a873c276-959f-45dd-9dc3-a92ef6b2b846" providerId="ADAL" clId="{1068A789-AC2A-4AF2-AE06-10A899A1D563}" dt="2024-05-29T14:00:09.671" v="3" actId="27636"/>
          <ac:spMkLst>
            <pc:docMk/>
            <pc:sldMk cId="0" sldId="266"/>
            <ac:spMk id="128" creationId="{00000000-0000-0000-0000-000000000000}"/>
          </ac:spMkLst>
        </pc:spChg>
      </pc:sldChg>
      <pc:sldChg chg="modSp mod">
        <pc:chgData name="Janiak, Adam [MN]" userId="a873c276-959f-45dd-9dc3-a92ef6b2b846" providerId="ADAL" clId="{1068A789-AC2A-4AF2-AE06-10A899A1D563}" dt="2024-05-29T14:00:09.690" v="4" actId="27636"/>
        <pc:sldMkLst>
          <pc:docMk/>
          <pc:sldMk cId="0" sldId="271"/>
        </pc:sldMkLst>
        <pc:spChg chg="mod">
          <ac:chgData name="Janiak, Adam [MN]" userId="a873c276-959f-45dd-9dc3-a92ef6b2b846" providerId="ADAL" clId="{1068A789-AC2A-4AF2-AE06-10A899A1D563}" dt="2024-05-29T14:00:09.690" v="4" actId="27636"/>
          <ac:spMkLst>
            <pc:docMk/>
            <pc:sldMk cId="0" sldId="271"/>
            <ac:spMk id="161" creationId="{00000000-0000-0000-0000-000000000000}"/>
          </ac:spMkLst>
        </pc:spChg>
      </pc:sldChg>
      <pc:sldChg chg="modSp mod">
        <pc:chgData name="Janiak, Adam [MN]" userId="a873c276-959f-45dd-9dc3-a92ef6b2b846" providerId="ADAL" clId="{1068A789-AC2A-4AF2-AE06-10A899A1D563}" dt="2024-05-29T14:00:09.705" v="5" actId="27636"/>
        <pc:sldMkLst>
          <pc:docMk/>
          <pc:sldMk cId="0" sldId="275"/>
        </pc:sldMkLst>
        <pc:spChg chg="mod">
          <ac:chgData name="Janiak, Adam [MN]" userId="a873c276-959f-45dd-9dc3-a92ef6b2b846" providerId="ADAL" clId="{1068A789-AC2A-4AF2-AE06-10A899A1D563}" dt="2024-05-29T14:00:09.705" v="5" actId="27636"/>
          <ac:spMkLst>
            <pc:docMk/>
            <pc:sldMk cId="0" sldId="275"/>
            <ac:spMk id="185" creationId="{00000000-0000-0000-0000-000000000000}"/>
          </ac:spMkLst>
        </pc:spChg>
      </pc:sldChg>
      <pc:sldChg chg="addSp modSp mod modNotes">
        <pc:chgData name="Janiak, Adam [MN]" userId="a873c276-959f-45dd-9dc3-a92ef6b2b846" providerId="ADAL" clId="{1068A789-AC2A-4AF2-AE06-10A899A1D563}" dt="2024-05-29T14:01:51.296" v="33" actId="14100"/>
        <pc:sldMkLst>
          <pc:docMk/>
          <pc:sldMk cId="0" sldId="280"/>
        </pc:sldMkLst>
        <pc:spChg chg="add mod">
          <ac:chgData name="Janiak, Adam [MN]" userId="a873c276-959f-45dd-9dc3-a92ef6b2b846" providerId="ADAL" clId="{1068A789-AC2A-4AF2-AE06-10A899A1D563}" dt="2024-05-29T14:01:17.652" v="26" actId="1076"/>
          <ac:spMkLst>
            <pc:docMk/>
            <pc:sldMk cId="0" sldId="280"/>
            <ac:spMk id="5" creationId="{BD43BB6B-1E94-23FD-78B6-A50B416B558B}"/>
          </ac:spMkLst>
        </pc:spChg>
        <pc:spChg chg="add mod">
          <ac:chgData name="Janiak, Adam [MN]" userId="a873c276-959f-45dd-9dc3-a92ef6b2b846" providerId="ADAL" clId="{1068A789-AC2A-4AF2-AE06-10A899A1D563}" dt="2024-05-29T14:01:51.296" v="33" actId="14100"/>
          <ac:spMkLst>
            <pc:docMk/>
            <pc:sldMk cId="0" sldId="280"/>
            <ac:spMk id="6" creationId="{924CC7BF-E8B1-6017-5EA8-0C41060941D6}"/>
          </ac:spMkLst>
        </pc:spChg>
        <pc:spChg chg="mod">
          <ac:chgData name="Janiak, Adam [MN]" userId="a873c276-959f-45dd-9dc3-a92ef6b2b846" providerId="ADAL" clId="{1068A789-AC2A-4AF2-AE06-10A899A1D563}" dt="2024-05-29T14:00:43.106" v="13" actId="20577"/>
          <ac:spMkLst>
            <pc:docMk/>
            <pc:sldMk cId="0" sldId="280"/>
            <ac:spMk id="220" creationId="{00000000-0000-0000-0000-000000000000}"/>
          </ac:spMkLst>
        </pc:spChg>
        <pc:picChg chg="add mod">
          <ac:chgData name="Janiak, Adam [MN]" userId="a873c276-959f-45dd-9dc3-a92ef6b2b846" providerId="ADAL" clId="{1068A789-AC2A-4AF2-AE06-10A899A1D563}" dt="2024-05-29T14:01:14.598" v="25" actId="14100"/>
          <ac:picMkLst>
            <pc:docMk/>
            <pc:sldMk cId="0" sldId="280"/>
            <ac:picMk id="3" creationId="{0DD810B2-5150-ADA0-A6D9-9480EC64CE5A}"/>
          </ac:picMkLst>
        </pc:picChg>
      </pc:sldChg>
    </pc:docChg>
  </pc:docChgLst>
  <pc:docChgLst>
    <pc:chgData name="Adam Janiak" userId="S::adam.janiak_edmn.org#ext#@neahq.onmicrosoft.com::002a7ee9-41a7-4f0b-84b8-5a04768eeadd" providerId="AD" clId="Web-{83255CF5-23AC-DC2A-589A-FE77A061A74F}"/>
    <pc:docChg chg="modSld">
      <pc:chgData name="Adam Janiak" userId="S::adam.janiak_edmn.org#ext#@neahq.onmicrosoft.com::002a7ee9-41a7-4f0b-84b8-5a04768eeadd" providerId="AD" clId="Web-{83255CF5-23AC-DC2A-589A-FE77A061A74F}" dt="2024-05-29T13:55:02.581" v="1"/>
      <pc:docMkLst>
        <pc:docMk/>
      </pc:docMkLst>
      <pc:sldChg chg="modSp">
        <pc:chgData name="Adam Janiak" userId="S::adam.janiak_edmn.org#ext#@neahq.onmicrosoft.com::002a7ee9-41a7-4f0b-84b8-5a04768eeadd" providerId="AD" clId="Web-{83255CF5-23AC-DC2A-589A-FE77A061A74F}" dt="2024-05-29T13:52:13.141" v="0" actId="1076"/>
        <pc:sldMkLst>
          <pc:docMk/>
          <pc:sldMk cId="0" sldId="272"/>
        </pc:sldMkLst>
        <pc:spChg chg="mod">
          <ac:chgData name="Adam Janiak" userId="S::adam.janiak_edmn.org#ext#@neahq.onmicrosoft.com::002a7ee9-41a7-4f0b-84b8-5a04768eeadd" providerId="AD" clId="Web-{83255CF5-23AC-DC2A-589A-FE77A061A74F}" dt="2024-05-29T13:52:13.141" v="0" actId="1076"/>
          <ac:spMkLst>
            <pc:docMk/>
            <pc:sldMk cId="0" sldId="272"/>
            <ac:spMk id="167" creationId="{00000000-0000-0000-0000-000000000000}"/>
          </ac:spMkLst>
        </pc:spChg>
      </pc:sldChg>
      <pc:sldChg chg="delSp">
        <pc:chgData name="Adam Janiak" userId="S::adam.janiak_edmn.org#ext#@neahq.onmicrosoft.com::002a7ee9-41a7-4f0b-84b8-5a04768eeadd" providerId="AD" clId="Web-{83255CF5-23AC-DC2A-589A-FE77A061A74F}" dt="2024-05-29T13:55:02.581" v="1"/>
        <pc:sldMkLst>
          <pc:docMk/>
          <pc:sldMk cId="0" sldId="280"/>
        </pc:sldMkLst>
        <pc:picChg chg="del">
          <ac:chgData name="Adam Janiak" userId="S::adam.janiak_edmn.org#ext#@neahq.onmicrosoft.com::002a7ee9-41a7-4f0b-84b8-5a04768eeadd" providerId="AD" clId="Web-{83255CF5-23AC-DC2A-589A-FE77A061A74F}" dt="2024-05-29T13:55:02.581" v="1"/>
          <ac:picMkLst>
            <pc:docMk/>
            <pc:sldMk cId="0" sldId="280"/>
            <ac:picMk id="221"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726bdf661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726bdf66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a:p>
            <a:pPr marL="0" lvl="0" indent="0" algn="l" rtl="0">
              <a:spcBef>
                <a:spcPts val="0"/>
              </a:spcBef>
              <a:spcAft>
                <a:spcPts val="0"/>
              </a:spcAft>
              <a:buNone/>
            </a:pPr>
            <a:r>
              <a:rPr lang="en"/>
              <a:t>If you could have one superpower today, what would it be, and what would you use it for?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dbed41e15c_2_36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dbed41e15c_2_3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1d2f7c77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1d2f7c77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726bdf661d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726bdf661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e7da1e099_1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e7da1e099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726bdf661d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726bdf661d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726bdf661d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726bdf661d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de7da1e099_1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de7da1e099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a:p>
            <a:pPr marL="0" lvl="0" indent="0" algn="l" rtl="0">
              <a:spcBef>
                <a:spcPts val="0"/>
              </a:spcBef>
              <a:spcAft>
                <a:spcPts val="0"/>
              </a:spcAft>
              <a:buNone/>
            </a:pPr>
            <a:r>
              <a:rPr lang="en"/>
              <a:t>Ask who has been a lead- Turn and talk then share out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f9816aed01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f9816aed01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dbed41e15c_2_3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dbed41e15c_2_3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dbed41e15c_2_2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dbed41e15c_2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dbed41e15c_2_37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dbed41e15c_2_3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dbed41e15c_2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dbed41e15c_2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dbed41e15c_2_36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dbed41e15c_2_36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dbed41e15c_2_3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2dbed41e15c_2_3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f9816aed01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f9816aed01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dbed41e15c_2_33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dbed41e15c_2_3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dbed41e15c_2_3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dbed41e15c_2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dbed41e15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dbed41e15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dbed41e15c_2_36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dbed41e15c_2_3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a:p>
            <a:pPr marL="0" lvl="0" indent="0" algn="l" rtl="0">
              <a:spcBef>
                <a:spcPts val="0"/>
              </a:spcBef>
              <a:spcAft>
                <a:spcPts val="0"/>
              </a:spcAft>
              <a:buNone/>
            </a:pPr>
            <a:r>
              <a:rPr lang="en"/>
              <a:t>Ellen may have under control - room set up</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e7da1e099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de7da1e099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de7da1e099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de7da1e09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 - Chart paper and markers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f9816aed01_0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f9816aed01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de7da1e099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de7da1e099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dbed41e15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dbed41e15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726bdf661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2726bdf661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Barb</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2c79e679d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2c79e679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AJ</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s://docs.google.com/document/d/1hGlWCcs5QTDROyeBcmqs-QCxqCakoT2NYITTVLjM-PM/edit?usp=sharin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gimkit.com/join"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961500" y="1495950"/>
            <a:ext cx="7221000" cy="1075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4200">
                <a:solidFill>
                  <a:schemeClr val="dk2"/>
                </a:solidFill>
              </a:rPr>
              <a:t>Team Lead and Potentials</a:t>
            </a:r>
            <a:endParaRPr>
              <a:solidFill>
                <a:schemeClr val="dk2"/>
              </a:solidFill>
            </a:endParaRPr>
          </a:p>
        </p:txBody>
      </p:sp>
      <p:sp>
        <p:nvSpPr>
          <p:cNvPr id="67" name="Google Shape;67;p13"/>
          <p:cNvSpPr txBox="1">
            <a:spLocks noGrp="1"/>
          </p:cNvSpPr>
          <p:nvPr>
            <p:ph type="subTitle" idx="1"/>
          </p:nvPr>
        </p:nvSpPr>
        <p:spPr>
          <a:xfrm>
            <a:off x="2638350" y="4137000"/>
            <a:ext cx="3867300" cy="905100"/>
          </a:xfrm>
          <a:prstGeom prst="rect">
            <a:avLst/>
          </a:prstGeom>
        </p:spPr>
        <p:txBody>
          <a:bodyPr spcFirstLastPara="1" wrap="square" lIns="91425" tIns="91425" rIns="91425" bIns="91425" anchor="t" anchorCtr="0">
            <a:normAutofit fontScale="85000" lnSpcReduction="20000"/>
          </a:bodyPr>
          <a:lstStyle/>
          <a:p>
            <a:pPr marL="0" lvl="0" indent="0" algn="ctr" rtl="0">
              <a:lnSpc>
                <a:spcPct val="150000"/>
              </a:lnSpc>
              <a:spcBef>
                <a:spcPts val="0"/>
              </a:spcBef>
              <a:spcAft>
                <a:spcPts val="0"/>
              </a:spcAft>
              <a:buNone/>
            </a:pPr>
            <a:r>
              <a:rPr lang="en" sz="2000" b="1"/>
              <a:t>Barb Whitman</a:t>
            </a:r>
            <a:endParaRPr sz="2000" b="1"/>
          </a:p>
          <a:p>
            <a:pPr marL="0" lvl="0" indent="0" algn="ctr" rtl="0">
              <a:lnSpc>
                <a:spcPct val="150000"/>
              </a:lnSpc>
              <a:spcBef>
                <a:spcPts val="0"/>
              </a:spcBef>
              <a:spcAft>
                <a:spcPts val="0"/>
              </a:spcAft>
              <a:buNone/>
            </a:pPr>
            <a:r>
              <a:rPr lang="en" sz="2000" b="1"/>
              <a:t>Adam Janiak</a:t>
            </a:r>
            <a:endParaRPr sz="20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endParaRPr>
              <a:solidFill>
                <a:schemeClr val="dk2"/>
              </a:solidFill>
            </a:endParaRPr>
          </a:p>
        </p:txBody>
      </p:sp>
      <p:pic>
        <p:nvPicPr>
          <p:cNvPr id="73" name="Google Shape;73;p14"/>
          <p:cNvPicPr preferRelativeResize="0"/>
          <p:nvPr/>
        </p:nvPicPr>
        <p:blipFill>
          <a:blip r:embed="rId3">
            <a:alphaModFix/>
          </a:blip>
          <a:stretch>
            <a:fillRect/>
          </a:stretch>
        </p:blipFill>
        <p:spPr>
          <a:xfrm>
            <a:off x="1362075" y="1284400"/>
            <a:ext cx="6419850" cy="3371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261750" y="165375"/>
            <a:ext cx="85206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solidFill>
                  <a:schemeClr val="dk2"/>
                </a:solidFill>
              </a:rPr>
              <a:t>Look at your card and explain…</a:t>
            </a:r>
            <a:endParaRPr>
              <a:solidFill>
                <a:schemeClr val="dk2"/>
              </a:solidFill>
            </a:endParaRPr>
          </a:p>
        </p:txBody>
      </p:sp>
      <p:sp>
        <p:nvSpPr>
          <p:cNvPr id="79" name="Google Shape;79;p15"/>
          <p:cNvSpPr txBox="1">
            <a:spLocks noGrp="1"/>
          </p:cNvSpPr>
          <p:nvPr>
            <p:ph type="body" idx="1"/>
          </p:nvPr>
        </p:nvSpPr>
        <p:spPr>
          <a:xfrm>
            <a:off x="496050" y="764800"/>
            <a:ext cx="8151900" cy="3891300"/>
          </a:xfrm>
          <a:prstGeom prst="rect">
            <a:avLst/>
          </a:prstGeom>
        </p:spPr>
        <p:txBody>
          <a:bodyPr spcFirstLastPara="1" wrap="square" lIns="91425" tIns="91425" rIns="91425" bIns="91425" anchor="t" anchorCtr="0">
            <a:noAutofit/>
          </a:bodyPr>
          <a:lstStyle/>
          <a:p>
            <a:pPr marL="457200" lvl="0" indent="-304800" algn="l" rtl="0">
              <a:lnSpc>
                <a:spcPct val="150000"/>
              </a:lnSpc>
              <a:spcBef>
                <a:spcPts val="0"/>
              </a:spcBef>
              <a:spcAft>
                <a:spcPts val="0"/>
              </a:spcAft>
              <a:buSzPts val="1200"/>
              <a:buChar char="●"/>
            </a:pPr>
            <a:r>
              <a:rPr lang="en" sz="1200"/>
              <a:t>Ace- </a:t>
            </a:r>
            <a:r>
              <a:rPr lang="en" sz="1200">
                <a:latin typeface="Arial"/>
                <a:ea typeface="Arial"/>
                <a:cs typeface="Arial"/>
                <a:sym typeface="Arial"/>
              </a:rPr>
              <a:t>If you could have one superpower today, what would it be, and what would you use it for?</a:t>
            </a:r>
            <a:endParaRPr sz="1200"/>
          </a:p>
          <a:p>
            <a:pPr marL="457200" lvl="0" indent="-304800" algn="l" rtl="0">
              <a:lnSpc>
                <a:spcPct val="150000"/>
              </a:lnSpc>
              <a:spcBef>
                <a:spcPts val="0"/>
              </a:spcBef>
              <a:spcAft>
                <a:spcPts val="0"/>
              </a:spcAft>
              <a:buSzPts val="1200"/>
              <a:buChar char="●"/>
            </a:pPr>
            <a:r>
              <a:rPr lang="en" sz="1200"/>
              <a:t>2 - What is your favorite season?</a:t>
            </a:r>
            <a:endParaRPr sz="1200"/>
          </a:p>
          <a:p>
            <a:pPr marL="457200" lvl="0" indent="-304800" algn="l" rtl="0">
              <a:lnSpc>
                <a:spcPct val="150000"/>
              </a:lnSpc>
              <a:spcBef>
                <a:spcPts val="0"/>
              </a:spcBef>
              <a:spcAft>
                <a:spcPts val="0"/>
              </a:spcAft>
              <a:buSzPts val="1200"/>
              <a:buChar char="●"/>
            </a:pPr>
            <a:r>
              <a:rPr lang="en" sz="1200"/>
              <a:t>3 - What is your favorite book?</a:t>
            </a:r>
            <a:endParaRPr sz="1200"/>
          </a:p>
          <a:p>
            <a:pPr marL="457200" lvl="0" indent="-304800" algn="l" rtl="0">
              <a:lnSpc>
                <a:spcPct val="150000"/>
              </a:lnSpc>
              <a:spcBef>
                <a:spcPts val="0"/>
              </a:spcBef>
              <a:spcAft>
                <a:spcPts val="0"/>
              </a:spcAft>
              <a:buSzPts val="1200"/>
              <a:buChar char="●"/>
            </a:pPr>
            <a:r>
              <a:rPr lang="en" sz="1200"/>
              <a:t>4 - What is something you cannot live without?</a:t>
            </a:r>
            <a:endParaRPr sz="1200"/>
          </a:p>
          <a:p>
            <a:pPr marL="457200" lvl="0" indent="-304800" algn="l" rtl="0">
              <a:lnSpc>
                <a:spcPct val="150000"/>
              </a:lnSpc>
              <a:spcBef>
                <a:spcPts val="0"/>
              </a:spcBef>
              <a:spcAft>
                <a:spcPts val="0"/>
              </a:spcAft>
              <a:buSzPts val="1200"/>
              <a:buChar char="●"/>
            </a:pPr>
            <a:r>
              <a:rPr lang="en" sz="1200"/>
              <a:t>5 - What is your favorite food?</a:t>
            </a:r>
            <a:endParaRPr sz="1200"/>
          </a:p>
          <a:p>
            <a:pPr marL="457200" lvl="0" indent="-304800" algn="l" rtl="0">
              <a:lnSpc>
                <a:spcPct val="150000"/>
              </a:lnSpc>
              <a:spcBef>
                <a:spcPts val="0"/>
              </a:spcBef>
              <a:spcAft>
                <a:spcPts val="0"/>
              </a:spcAft>
              <a:buSzPts val="1200"/>
              <a:buChar char="●"/>
            </a:pPr>
            <a:r>
              <a:rPr lang="en" sz="1200"/>
              <a:t>6 - What is your favorite sport?</a:t>
            </a:r>
            <a:endParaRPr sz="1200"/>
          </a:p>
          <a:p>
            <a:pPr marL="457200" lvl="0" indent="-304800" algn="l" rtl="0">
              <a:lnSpc>
                <a:spcPct val="150000"/>
              </a:lnSpc>
              <a:spcBef>
                <a:spcPts val="0"/>
              </a:spcBef>
              <a:spcAft>
                <a:spcPts val="0"/>
              </a:spcAft>
              <a:buSzPts val="1200"/>
              <a:buChar char="●"/>
            </a:pPr>
            <a:r>
              <a:rPr lang="en" sz="1200"/>
              <a:t>7 - What is your favorite movie?</a:t>
            </a:r>
            <a:endParaRPr sz="1200"/>
          </a:p>
          <a:p>
            <a:pPr marL="457200" lvl="0" indent="-304800" algn="l" rtl="0">
              <a:lnSpc>
                <a:spcPct val="150000"/>
              </a:lnSpc>
              <a:spcBef>
                <a:spcPts val="0"/>
              </a:spcBef>
              <a:spcAft>
                <a:spcPts val="0"/>
              </a:spcAft>
              <a:buSzPts val="1200"/>
              <a:buChar char="●"/>
            </a:pPr>
            <a:r>
              <a:rPr lang="en" sz="1200"/>
              <a:t>8 - What is your favorite city?</a:t>
            </a:r>
            <a:endParaRPr sz="1200"/>
          </a:p>
          <a:p>
            <a:pPr marL="457200" lvl="0" indent="-304800" algn="l" rtl="0">
              <a:lnSpc>
                <a:spcPct val="150000"/>
              </a:lnSpc>
              <a:spcBef>
                <a:spcPts val="0"/>
              </a:spcBef>
              <a:spcAft>
                <a:spcPts val="0"/>
              </a:spcAft>
              <a:buSzPts val="1200"/>
              <a:buChar char="●"/>
            </a:pPr>
            <a:r>
              <a:rPr lang="en" sz="1200"/>
              <a:t>9 - What is your favorite thing about yourself?</a:t>
            </a:r>
            <a:endParaRPr sz="1200"/>
          </a:p>
          <a:p>
            <a:pPr marL="457200" lvl="0" indent="-304800" algn="l" rtl="0">
              <a:lnSpc>
                <a:spcPct val="150000"/>
              </a:lnSpc>
              <a:spcBef>
                <a:spcPts val="0"/>
              </a:spcBef>
              <a:spcAft>
                <a:spcPts val="0"/>
              </a:spcAft>
              <a:buSzPts val="1200"/>
              <a:buChar char="●"/>
            </a:pPr>
            <a:r>
              <a:rPr lang="en" sz="1200"/>
              <a:t>10 - What is your favorite hobby?</a:t>
            </a:r>
            <a:endParaRPr sz="1200"/>
          </a:p>
          <a:p>
            <a:pPr marL="457200" lvl="0" indent="-304800" algn="l" rtl="0">
              <a:lnSpc>
                <a:spcPct val="150000"/>
              </a:lnSpc>
              <a:spcBef>
                <a:spcPts val="0"/>
              </a:spcBef>
              <a:spcAft>
                <a:spcPts val="0"/>
              </a:spcAft>
              <a:buSzPts val="1200"/>
              <a:buChar char="●"/>
            </a:pPr>
            <a:r>
              <a:rPr lang="en" sz="1200"/>
              <a:t>Jack - What is your biggest challenge currently?</a:t>
            </a:r>
            <a:endParaRPr sz="1200"/>
          </a:p>
          <a:p>
            <a:pPr marL="457200" lvl="0" indent="-304800" algn="l" rtl="0">
              <a:lnSpc>
                <a:spcPct val="150000"/>
              </a:lnSpc>
              <a:spcBef>
                <a:spcPts val="0"/>
              </a:spcBef>
              <a:spcAft>
                <a:spcPts val="0"/>
              </a:spcAft>
              <a:buSzPts val="1200"/>
              <a:buChar char="●"/>
            </a:pPr>
            <a:r>
              <a:rPr lang="en" sz="1200"/>
              <a:t>Queen - What is your considered your happy place?</a:t>
            </a:r>
            <a:endParaRPr sz="1200"/>
          </a:p>
          <a:p>
            <a:pPr marL="457200" lvl="0" indent="-304800" algn="l" rtl="0">
              <a:lnSpc>
                <a:spcPct val="150000"/>
              </a:lnSpc>
              <a:spcBef>
                <a:spcPts val="0"/>
              </a:spcBef>
              <a:spcAft>
                <a:spcPts val="0"/>
              </a:spcAft>
              <a:buSzPts val="1200"/>
              <a:buChar char="●"/>
            </a:pPr>
            <a:r>
              <a:rPr lang="en" sz="1200"/>
              <a:t>King - What is your great accomplishment? </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72000" y="75475"/>
            <a:ext cx="8520600" cy="707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200">
                <a:solidFill>
                  <a:schemeClr val="dk2"/>
                </a:solidFill>
              </a:rPr>
              <a:t>Ellen’s role vs the Team Lead’s role</a:t>
            </a:r>
            <a:endParaRPr>
              <a:solidFill>
                <a:schemeClr val="dk2"/>
              </a:solidFill>
            </a:endParaRPr>
          </a:p>
        </p:txBody>
      </p:sp>
      <p:pic>
        <p:nvPicPr>
          <p:cNvPr id="85" name="Google Shape;85;p16"/>
          <p:cNvPicPr preferRelativeResize="0"/>
          <p:nvPr/>
        </p:nvPicPr>
        <p:blipFill>
          <a:blip r:embed="rId3">
            <a:alphaModFix/>
          </a:blip>
          <a:stretch>
            <a:fillRect/>
          </a:stretch>
        </p:blipFill>
        <p:spPr>
          <a:xfrm>
            <a:off x="1686206" y="673000"/>
            <a:ext cx="5771594" cy="4282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261750" y="165375"/>
            <a:ext cx="85206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solidFill>
                  <a:schemeClr val="dk2"/>
                </a:solidFill>
              </a:rPr>
              <a:t>Things throughout that are for Ellen</a:t>
            </a:r>
            <a:endParaRPr>
              <a:solidFill>
                <a:schemeClr val="dk2"/>
              </a:solidFill>
            </a:endParaRPr>
          </a:p>
        </p:txBody>
      </p:sp>
      <p:sp>
        <p:nvSpPr>
          <p:cNvPr id="91" name="Google Shape;91;p17"/>
          <p:cNvSpPr txBox="1">
            <a:spLocks noGrp="1"/>
          </p:cNvSpPr>
          <p:nvPr>
            <p:ph type="body" idx="1"/>
          </p:nvPr>
        </p:nvSpPr>
        <p:spPr>
          <a:xfrm>
            <a:off x="496050" y="1290600"/>
            <a:ext cx="8151900" cy="2227200"/>
          </a:xfrm>
          <a:prstGeom prst="rect">
            <a:avLst/>
          </a:prstGeom>
        </p:spPr>
        <p:txBody>
          <a:bodyPr spcFirstLastPara="1" wrap="square" lIns="91425" tIns="91425" rIns="91425" bIns="91425" anchor="t" anchorCtr="0">
            <a:normAutofit/>
          </a:bodyPr>
          <a:lstStyle/>
          <a:p>
            <a:pPr marL="457200" lvl="0" indent="-342900" algn="l" rtl="0">
              <a:lnSpc>
                <a:spcPct val="150000"/>
              </a:lnSpc>
              <a:spcBef>
                <a:spcPts val="0"/>
              </a:spcBef>
              <a:spcAft>
                <a:spcPts val="0"/>
              </a:spcAft>
              <a:buSzPts val="1800"/>
              <a:buChar char="●"/>
            </a:pPr>
            <a:r>
              <a:rPr lang="en"/>
              <a:t>Difficult participants (openly hateful or hurtful)</a:t>
            </a:r>
            <a:endParaRPr/>
          </a:p>
          <a:p>
            <a:pPr marL="457200" lvl="0" indent="-342900" algn="l" rtl="0">
              <a:lnSpc>
                <a:spcPct val="150000"/>
              </a:lnSpc>
              <a:spcBef>
                <a:spcPts val="0"/>
              </a:spcBef>
              <a:spcAft>
                <a:spcPts val="0"/>
              </a:spcAft>
              <a:buSzPts val="1800"/>
              <a:buChar char="●"/>
            </a:pPr>
            <a:r>
              <a:rPr lang="en"/>
              <a:t>Emergencies (health, hotel, weather, COVID)</a:t>
            </a:r>
            <a:endParaRPr/>
          </a:p>
          <a:p>
            <a:pPr marL="457200" lvl="0" indent="-342900" algn="l" rtl="0">
              <a:lnSpc>
                <a:spcPct val="150000"/>
              </a:lnSpc>
              <a:spcBef>
                <a:spcPts val="0"/>
              </a:spcBef>
              <a:spcAft>
                <a:spcPts val="0"/>
              </a:spcAft>
              <a:buSzPts val="1800"/>
              <a:buChar char="●"/>
            </a:pPr>
            <a:r>
              <a:rPr lang="en"/>
              <a:t>Dysfunction within the training team (reconnect, repair and move on)</a:t>
            </a:r>
            <a:endParaRPr/>
          </a:p>
          <a:p>
            <a:pPr marL="457200" lvl="0" indent="-342900" algn="l" rtl="0">
              <a:lnSpc>
                <a:spcPct val="150000"/>
              </a:lnSpc>
              <a:spcBef>
                <a:spcPts val="0"/>
              </a:spcBef>
              <a:spcAft>
                <a:spcPts val="0"/>
              </a:spcAft>
              <a:buSzPts val="1800"/>
              <a:buChar char="●"/>
            </a:pPr>
            <a:r>
              <a:rPr lang="en"/>
              <a:t>Request of Karla (things that time suck)</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0" y="165375"/>
            <a:ext cx="9144000" cy="707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200">
                <a:solidFill>
                  <a:schemeClr val="dk2"/>
                </a:solidFill>
              </a:rPr>
              <a:t>Ellen will share Initial Expectations for Team Members</a:t>
            </a:r>
            <a:endParaRPr>
              <a:solidFill>
                <a:schemeClr val="dk2"/>
              </a:solidFill>
            </a:endParaRPr>
          </a:p>
        </p:txBody>
      </p:sp>
      <p:sp>
        <p:nvSpPr>
          <p:cNvPr id="97" name="Google Shape;97;p18"/>
          <p:cNvSpPr txBox="1">
            <a:spLocks noGrp="1"/>
          </p:cNvSpPr>
          <p:nvPr>
            <p:ph type="body" idx="1"/>
          </p:nvPr>
        </p:nvSpPr>
        <p:spPr>
          <a:xfrm>
            <a:off x="542100" y="816925"/>
            <a:ext cx="8059800" cy="3939300"/>
          </a:xfrm>
          <a:prstGeom prst="rect">
            <a:avLst/>
          </a:prstGeom>
        </p:spPr>
        <p:txBody>
          <a:bodyPr spcFirstLastPara="1" wrap="square" lIns="91425" tIns="91425" rIns="91425" bIns="91425" anchor="t" anchorCtr="0">
            <a:normAutofit fontScale="25000" lnSpcReduction="20000"/>
          </a:bodyPr>
          <a:lstStyle/>
          <a:p>
            <a:pPr marL="457200" lvl="0" indent="-359935" algn="l" rtl="0">
              <a:lnSpc>
                <a:spcPct val="150000"/>
              </a:lnSpc>
              <a:spcBef>
                <a:spcPts val="0"/>
              </a:spcBef>
              <a:spcAft>
                <a:spcPts val="0"/>
              </a:spcAft>
              <a:buSzPct val="100000"/>
              <a:buChar char="●"/>
            </a:pPr>
            <a:r>
              <a:rPr lang="en" sz="8273"/>
              <a:t>Every communication includes the lead, Ellen and Karla</a:t>
            </a:r>
            <a:endParaRPr sz="8273"/>
          </a:p>
          <a:p>
            <a:pPr marL="457200" lvl="0" indent="-359935" algn="l" rtl="0">
              <a:lnSpc>
                <a:spcPct val="150000"/>
              </a:lnSpc>
              <a:spcBef>
                <a:spcPts val="0"/>
              </a:spcBef>
              <a:spcAft>
                <a:spcPts val="0"/>
              </a:spcAft>
              <a:buSzPct val="100000"/>
              <a:buChar char="●"/>
            </a:pPr>
            <a:r>
              <a:rPr lang="en" sz="8273"/>
              <a:t>Confirm you are on the team</a:t>
            </a:r>
            <a:endParaRPr sz="8273"/>
          </a:p>
          <a:p>
            <a:pPr marL="457200" lvl="0" indent="-359935" algn="l" rtl="0">
              <a:lnSpc>
                <a:spcPct val="150000"/>
              </a:lnSpc>
              <a:spcBef>
                <a:spcPts val="0"/>
              </a:spcBef>
              <a:spcAft>
                <a:spcPts val="0"/>
              </a:spcAft>
              <a:buSzPct val="100000"/>
              <a:buChar char="●"/>
            </a:pPr>
            <a:r>
              <a:rPr lang="en" sz="8273"/>
              <a:t>Communicate with the TEAM LEAD</a:t>
            </a:r>
            <a:endParaRPr sz="8273"/>
          </a:p>
          <a:p>
            <a:pPr marL="457200" lvl="0" indent="-359935" algn="l" rtl="0">
              <a:lnSpc>
                <a:spcPct val="150000"/>
              </a:lnSpc>
              <a:spcBef>
                <a:spcPts val="0"/>
              </a:spcBef>
              <a:spcAft>
                <a:spcPts val="0"/>
              </a:spcAft>
              <a:buSzPct val="100000"/>
              <a:buChar char="●"/>
            </a:pPr>
            <a:r>
              <a:rPr lang="en" sz="8273"/>
              <a:t>Calendar invite needs to update to the correct status</a:t>
            </a:r>
            <a:endParaRPr sz="8273"/>
          </a:p>
          <a:p>
            <a:pPr marL="457200" lvl="0" indent="-359935" algn="l" rtl="0">
              <a:lnSpc>
                <a:spcPct val="150000"/>
              </a:lnSpc>
              <a:spcBef>
                <a:spcPts val="0"/>
              </a:spcBef>
              <a:spcAft>
                <a:spcPts val="0"/>
              </a:spcAft>
              <a:buSzPct val="100000"/>
              <a:buChar char="●"/>
            </a:pPr>
            <a:r>
              <a:rPr lang="en" sz="8273"/>
              <a:t>Attend the scheduled planning meetings</a:t>
            </a:r>
            <a:endParaRPr sz="8273"/>
          </a:p>
          <a:p>
            <a:pPr marL="457200" lvl="0" indent="-359935" algn="l" rtl="0">
              <a:lnSpc>
                <a:spcPct val="150000"/>
              </a:lnSpc>
              <a:spcBef>
                <a:spcPts val="0"/>
              </a:spcBef>
              <a:spcAft>
                <a:spcPts val="0"/>
              </a:spcAft>
              <a:buSzPct val="100000"/>
              <a:buChar char="●"/>
            </a:pPr>
            <a:r>
              <a:rPr lang="en" sz="8273"/>
              <a:t>Respond to requests for scheduling, etc. within time frame.</a:t>
            </a:r>
            <a:endParaRPr sz="8273"/>
          </a:p>
          <a:p>
            <a:pPr marL="457200" lvl="0" indent="-359935" algn="l" rtl="0">
              <a:lnSpc>
                <a:spcPct val="150000"/>
              </a:lnSpc>
              <a:spcBef>
                <a:spcPts val="0"/>
              </a:spcBef>
              <a:spcAft>
                <a:spcPts val="0"/>
              </a:spcAft>
              <a:buSzPct val="100000"/>
              <a:buChar char="●"/>
            </a:pPr>
            <a:r>
              <a:rPr lang="en" sz="8273"/>
              <a:t>If no longer able to participate, email team lead ASAP and copy Ellen and Karla.</a:t>
            </a:r>
            <a:endParaRPr sz="8273"/>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9"/>
          <p:cNvSpPr txBox="1">
            <a:spLocks noGrp="1"/>
          </p:cNvSpPr>
          <p:nvPr>
            <p:ph type="title"/>
          </p:nvPr>
        </p:nvSpPr>
        <p:spPr>
          <a:xfrm>
            <a:off x="311700" y="111200"/>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Foundations vs Focused Academies</a:t>
            </a:r>
            <a:endParaRPr>
              <a:solidFill>
                <a:schemeClr val="dk2"/>
              </a:solidFill>
            </a:endParaRPr>
          </a:p>
        </p:txBody>
      </p:sp>
      <p:sp>
        <p:nvSpPr>
          <p:cNvPr id="103" name="Google Shape;103;p19"/>
          <p:cNvSpPr txBox="1">
            <a:spLocks noGrp="1"/>
          </p:cNvSpPr>
          <p:nvPr>
            <p:ph type="body" idx="1"/>
          </p:nvPr>
        </p:nvSpPr>
        <p:spPr>
          <a:xfrm>
            <a:off x="53775" y="1073675"/>
            <a:ext cx="9019800" cy="3672000"/>
          </a:xfrm>
          <a:prstGeom prst="rect">
            <a:avLst/>
          </a:prstGeom>
        </p:spPr>
        <p:txBody>
          <a:bodyPr spcFirstLastPara="1" wrap="square" lIns="91425" tIns="91425" rIns="91425" bIns="91425" anchor="t" anchorCtr="0">
            <a:noAutofit/>
          </a:bodyPr>
          <a:lstStyle/>
          <a:p>
            <a:pPr marL="0" lvl="0" indent="0" algn="l" rtl="0">
              <a:spcBef>
                <a:spcPts val="1100"/>
              </a:spcBef>
              <a:spcAft>
                <a:spcPts val="0"/>
              </a:spcAft>
              <a:buNone/>
            </a:pPr>
            <a:r>
              <a:rPr lang="en" sz="2000">
                <a:latin typeface="Arial"/>
                <a:ea typeface="Arial"/>
                <a:cs typeface="Arial"/>
                <a:sym typeface="Arial"/>
              </a:rPr>
              <a:t>Focus Academies are designed for experienced UniServ Directors and are on timely topics for our organization. Some of these academies provide opportunities specifically for affiliates that already possess strong leadership, effective structures, and a demonstrated track record of using power to make meaningful change.</a:t>
            </a:r>
            <a:endParaRPr sz="2000">
              <a:latin typeface="Arial"/>
              <a:ea typeface="Arial"/>
              <a:cs typeface="Arial"/>
              <a:sym typeface="Arial"/>
            </a:endParaRPr>
          </a:p>
          <a:p>
            <a:pPr marL="457200" lvl="0" indent="-355600" algn="l" rtl="0">
              <a:spcBef>
                <a:spcPts val="1100"/>
              </a:spcBef>
              <a:spcAft>
                <a:spcPts val="0"/>
              </a:spcAft>
              <a:buSzPts val="2000"/>
              <a:buChar char="●"/>
            </a:pPr>
            <a:r>
              <a:rPr lang="en" sz="2000"/>
              <a:t>Facilitators Travel on Sunday, plan on Monday, participants begin on Tuesday and all leave on Thursday.</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311700" y="111200"/>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Foundations vs Focused Academies</a:t>
            </a:r>
            <a:endParaRPr>
              <a:solidFill>
                <a:schemeClr val="dk2"/>
              </a:solidFill>
            </a:endParaRPr>
          </a:p>
        </p:txBody>
      </p:sp>
      <p:sp>
        <p:nvSpPr>
          <p:cNvPr id="109" name="Google Shape;109;p20"/>
          <p:cNvSpPr txBox="1">
            <a:spLocks noGrp="1"/>
          </p:cNvSpPr>
          <p:nvPr>
            <p:ph type="body" idx="1"/>
          </p:nvPr>
        </p:nvSpPr>
        <p:spPr>
          <a:xfrm>
            <a:off x="53775" y="1053225"/>
            <a:ext cx="9019800" cy="3692400"/>
          </a:xfrm>
          <a:prstGeom prst="rect">
            <a:avLst/>
          </a:prstGeom>
        </p:spPr>
        <p:txBody>
          <a:bodyPr spcFirstLastPara="1" wrap="square" lIns="91425" tIns="91425" rIns="91425" bIns="91425" anchor="t" anchorCtr="0">
            <a:noAutofit/>
          </a:bodyPr>
          <a:lstStyle/>
          <a:p>
            <a:pPr marL="0" lvl="0" indent="0" algn="l" rtl="0">
              <a:spcBef>
                <a:spcPts val="1100"/>
              </a:spcBef>
              <a:spcAft>
                <a:spcPts val="0"/>
              </a:spcAft>
              <a:buNone/>
            </a:pPr>
            <a:r>
              <a:rPr lang="en" sz="2000">
                <a:latin typeface="Arial"/>
                <a:ea typeface="Arial"/>
                <a:cs typeface="Arial"/>
                <a:sym typeface="Arial"/>
              </a:rPr>
              <a:t>Designed for UniServ Directors in their first and second years of UniServ staff work. Foundations Academies are five full days. All Foundations Academies include a field experience and focus on supporting new staff in their work of building high-functioning locals that can recruit and engage members, organize around issues that our members care about, and develop emerging leaders.</a:t>
            </a:r>
            <a:endParaRPr sz="2000"/>
          </a:p>
          <a:p>
            <a:pPr marL="457200" lvl="0" indent="-355600" algn="l" rtl="0">
              <a:spcBef>
                <a:spcPts val="1100"/>
              </a:spcBef>
              <a:spcAft>
                <a:spcPts val="0"/>
              </a:spcAft>
              <a:buSzPts val="2000"/>
              <a:buChar char="●"/>
            </a:pPr>
            <a:r>
              <a:rPr lang="en" sz="2000"/>
              <a:t>Foundations - Facilitators travel on Saturday, plan on Sunday, participants begin on Monday and all leave on Friday.</a:t>
            </a: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311700" y="325175"/>
            <a:ext cx="85206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solidFill>
                  <a:schemeClr val="dk2"/>
                </a:solidFill>
              </a:rPr>
              <a:t>It’s time to lead…what have you experienced?</a:t>
            </a:r>
            <a:endParaRPr>
              <a:solidFill>
                <a:schemeClr val="dk2"/>
              </a:solidFill>
            </a:endParaRPr>
          </a:p>
        </p:txBody>
      </p:sp>
      <p:pic>
        <p:nvPicPr>
          <p:cNvPr id="115" name="Google Shape;115;p21"/>
          <p:cNvPicPr preferRelativeResize="0"/>
          <p:nvPr/>
        </p:nvPicPr>
        <p:blipFill>
          <a:blip r:embed="rId3">
            <a:alphaModFix/>
          </a:blip>
          <a:stretch>
            <a:fillRect/>
          </a:stretch>
        </p:blipFill>
        <p:spPr>
          <a:xfrm>
            <a:off x="2190750" y="1234925"/>
            <a:ext cx="4762500" cy="3352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91975" y="455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Preparation </a:t>
            </a:r>
            <a:endParaRPr>
              <a:solidFill>
                <a:schemeClr val="dk2"/>
              </a:solidFill>
            </a:endParaRPr>
          </a:p>
        </p:txBody>
      </p:sp>
      <p:sp>
        <p:nvSpPr>
          <p:cNvPr id="121" name="Google Shape;121;p22"/>
          <p:cNvSpPr txBox="1">
            <a:spLocks noGrp="1"/>
          </p:cNvSpPr>
          <p:nvPr>
            <p:ph type="body" idx="1"/>
          </p:nvPr>
        </p:nvSpPr>
        <p:spPr>
          <a:xfrm>
            <a:off x="471600" y="616775"/>
            <a:ext cx="8432700" cy="4209300"/>
          </a:xfrm>
          <a:prstGeom prst="rect">
            <a:avLst/>
          </a:prstGeom>
        </p:spPr>
        <p:txBody>
          <a:bodyPr spcFirstLastPara="1" wrap="square" lIns="91425" tIns="91425" rIns="91425" bIns="91425" anchor="t" anchorCtr="0">
            <a:normAutofit fontScale="25000" lnSpcReduction="20000"/>
          </a:bodyPr>
          <a:lstStyle/>
          <a:p>
            <a:pPr marL="0" lvl="0" indent="0" algn="l" rtl="0">
              <a:lnSpc>
                <a:spcPct val="115000"/>
              </a:lnSpc>
              <a:spcBef>
                <a:spcPts val="0"/>
              </a:spcBef>
              <a:spcAft>
                <a:spcPts val="0"/>
              </a:spcAft>
              <a:buNone/>
            </a:pPr>
            <a:r>
              <a:rPr lang="en" sz="8165"/>
              <a:t>Resources folder</a:t>
            </a:r>
            <a:endParaRPr sz="8165">
              <a:highlight>
                <a:srgbClr val="FFF2CC"/>
              </a:highlight>
            </a:endParaRPr>
          </a:p>
          <a:p>
            <a:pPr marL="457200" lvl="0" indent="-358225" algn="l" rtl="0">
              <a:lnSpc>
                <a:spcPct val="115000"/>
              </a:lnSpc>
              <a:spcBef>
                <a:spcPts val="1200"/>
              </a:spcBef>
              <a:spcAft>
                <a:spcPts val="0"/>
              </a:spcAft>
              <a:buSzPct val="100000"/>
              <a:buChar char="●"/>
            </a:pPr>
            <a:r>
              <a:rPr lang="en" sz="8165"/>
              <a:t>Team lead info</a:t>
            </a:r>
            <a:endParaRPr sz="8165"/>
          </a:p>
          <a:p>
            <a:pPr marL="457200" lvl="0" indent="-358225" algn="l" rtl="0">
              <a:lnSpc>
                <a:spcPct val="115000"/>
              </a:lnSpc>
              <a:spcBef>
                <a:spcPts val="0"/>
              </a:spcBef>
              <a:spcAft>
                <a:spcPts val="0"/>
              </a:spcAft>
              <a:buSzPct val="100000"/>
              <a:buChar char="●"/>
            </a:pPr>
            <a:r>
              <a:rPr lang="en" sz="8165"/>
              <a:t>Team folder </a:t>
            </a:r>
            <a:endParaRPr sz="8165"/>
          </a:p>
          <a:p>
            <a:pPr marL="457200" lvl="0" indent="-358225" algn="l" rtl="0">
              <a:lnSpc>
                <a:spcPct val="115000"/>
              </a:lnSpc>
              <a:spcBef>
                <a:spcPts val="0"/>
              </a:spcBef>
              <a:spcAft>
                <a:spcPts val="0"/>
              </a:spcAft>
              <a:buSzPct val="100000"/>
              <a:buChar char="●"/>
            </a:pPr>
            <a:r>
              <a:rPr lang="en" sz="8165"/>
              <a:t>Contact info</a:t>
            </a:r>
            <a:endParaRPr sz="8165"/>
          </a:p>
          <a:p>
            <a:pPr marL="0" lvl="0" indent="0" algn="l" rtl="0">
              <a:lnSpc>
                <a:spcPct val="115000"/>
              </a:lnSpc>
              <a:spcBef>
                <a:spcPts val="1200"/>
              </a:spcBef>
              <a:spcAft>
                <a:spcPts val="0"/>
              </a:spcAft>
              <a:buNone/>
            </a:pPr>
            <a:endParaRPr sz="8165"/>
          </a:p>
          <a:p>
            <a:pPr marL="0" lvl="0" indent="0" algn="l" rtl="0">
              <a:lnSpc>
                <a:spcPct val="115000"/>
              </a:lnSpc>
              <a:spcBef>
                <a:spcPts val="1200"/>
              </a:spcBef>
              <a:spcAft>
                <a:spcPts val="0"/>
              </a:spcAft>
              <a:buNone/>
            </a:pPr>
            <a:r>
              <a:rPr lang="en" sz="8165"/>
              <a:t>Check with Ellen and Karla:</a:t>
            </a:r>
            <a:endParaRPr sz="8165"/>
          </a:p>
          <a:p>
            <a:pPr marL="457200" lvl="0" indent="-358225" algn="l" rtl="0">
              <a:lnSpc>
                <a:spcPct val="115000"/>
              </a:lnSpc>
              <a:spcBef>
                <a:spcPts val="1200"/>
              </a:spcBef>
              <a:spcAft>
                <a:spcPts val="0"/>
              </a:spcAft>
              <a:buSzPct val="100000"/>
              <a:buChar char="●"/>
            </a:pPr>
            <a:r>
              <a:rPr lang="en" sz="8165"/>
              <a:t>Logistics (changes or questions)</a:t>
            </a:r>
            <a:endParaRPr sz="8165"/>
          </a:p>
          <a:p>
            <a:pPr marL="457200" lvl="0" indent="-358225" algn="l" rtl="0">
              <a:lnSpc>
                <a:spcPct val="115000"/>
              </a:lnSpc>
              <a:spcBef>
                <a:spcPts val="0"/>
              </a:spcBef>
              <a:spcAft>
                <a:spcPts val="0"/>
              </a:spcAft>
              <a:buSzPct val="100000"/>
              <a:buChar char="●"/>
            </a:pPr>
            <a:r>
              <a:rPr lang="en" sz="8165"/>
              <a:t>Number of participants</a:t>
            </a:r>
            <a:endParaRPr sz="8165"/>
          </a:p>
          <a:p>
            <a:pPr marL="0" lvl="0" indent="0" algn="l" rtl="0">
              <a:lnSpc>
                <a:spcPct val="115000"/>
              </a:lnSpc>
              <a:spcBef>
                <a:spcPts val="1200"/>
              </a:spcBef>
              <a:spcAft>
                <a:spcPts val="0"/>
              </a:spcAft>
              <a:buNone/>
            </a:pPr>
            <a:endParaRPr sz="8165"/>
          </a:p>
          <a:p>
            <a:pPr marL="0" lvl="0" indent="0" algn="l" rtl="0">
              <a:lnSpc>
                <a:spcPct val="115000"/>
              </a:lnSpc>
              <a:spcBef>
                <a:spcPts val="1200"/>
              </a:spcBef>
              <a:spcAft>
                <a:spcPts val="0"/>
              </a:spcAft>
              <a:buNone/>
            </a:pPr>
            <a:r>
              <a:rPr lang="en" sz="8165"/>
              <a:t>Check in with prior team lead and/or summer revision team, if needed, to understand pitfalls, content issues, etc.</a:t>
            </a:r>
            <a:endParaRPr sz="8165"/>
          </a:p>
          <a:p>
            <a:pPr marL="0" lvl="0" indent="0" algn="l" rtl="0">
              <a:lnSpc>
                <a:spcPct val="100000"/>
              </a:lnSpc>
              <a:spcBef>
                <a:spcPts val="1200"/>
              </a:spcBef>
              <a:spcAft>
                <a:spcPts val="0"/>
              </a:spcAft>
              <a:buNone/>
            </a:pPr>
            <a:endParaRPr/>
          </a:p>
          <a:p>
            <a:pPr marL="0" lvl="0" indent="0" algn="l" rtl="0">
              <a:spcBef>
                <a:spcPts val="1200"/>
              </a:spcBef>
              <a:spcAft>
                <a:spcPts val="1200"/>
              </a:spcAft>
              <a:buNone/>
            </a:pPr>
            <a:endParaRPr/>
          </a:p>
        </p:txBody>
      </p:sp>
      <p:pic>
        <p:nvPicPr>
          <p:cNvPr id="122" name="Google Shape;122;p22"/>
          <p:cNvPicPr preferRelativeResize="0"/>
          <p:nvPr/>
        </p:nvPicPr>
        <p:blipFill>
          <a:blip r:embed="rId3">
            <a:alphaModFix/>
          </a:blip>
          <a:stretch>
            <a:fillRect/>
          </a:stretch>
        </p:blipFill>
        <p:spPr>
          <a:xfrm>
            <a:off x="4355575" y="449601"/>
            <a:ext cx="3955026" cy="2069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title"/>
          </p:nvPr>
        </p:nvSpPr>
        <p:spPr>
          <a:xfrm>
            <a:off x="111950" y="854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Initial team contact</a:t>
            </a:r>
            <a:endParaRPr>
              <a:solidFill>
                <a:schemeClr val="dk2"/>
              </a:solidFill>
            </a:endParaRPr>
          </a:p>
        </p:txBody>
      </p:sp>
      <p:sp>
        <p:nvSpPr>
          <p:cNvPr id="128" name="Google Shape;128;p23"/>
          <p:cNvSpPr txBox="1">
            <a:spLocks noGrp="1"/>
          </p:cNvSpPr>
          <p:nvPr>
            <p:ph type="body" idx="1"/>
          </p:nvPr>
        </p:nvSpPr>
        <p:spPr>
          <a:xfrm>
            <a:off x="50" y="792875"/>
            <a:ext cx="9144000" cy="4242900"/>
          </a:xfrm>
          <a:prstGeom prst="rect">
            <a:avLst/>
          </a:prstGeom>
        </p:spPr>
        <p:txBody>
          <a:bodyPr spcFirstLastPara="1" wrap="square" lIns="91425" tIns="91425" rIns="91425" bIns="91425" anchor="t" anchorCtr="0">
            <a:normAutofit fontScale="40000" lnSpcReduction="10000"/>
          </a:bodyPr>
          <a:lstStyle/>
          <a:p>
            <a:pPr marL="0" lvl="0" indent="0" algn="l" rtl="0">
              <a:lnSpc>
                <a:spcPct val="115000"/>
              </a:lnSpc>
              <a:spcBef>
                <a:spcPts val="0"/>
              </a:spcBef>
              <a:spcAft>
                <a:spcPts val="0"/>
              </a:spcAft>
              <a:buNone/>
            </a:pPr>
            <a:r>
              <a:rPr lang="en" sz="5223"/>
              <a:t>60 days in advance</a:t>
            </a:r>
            <a:endParaRPr sz="5223"/>
          </a:p>
          <a:p>
            <a:pPr marL="457200" lvl="0" indent="-336391" algn="l" rtl="0">
              <a:lnSpc>
                <a:spcPct val="115000"/>
              </a:lnSpc>
              <a:spcBef>
                <a:spcPts val="1200"/>
              </a:spcBef>
              <a:spcAft>
                <a:spcPts val="0"/>
              </a:spcAft>
              <a:buSzPct val="100000"/>
              <a:buChar char="●"/>
            </a:pPr>
            <a:r>
              <a:rPr lang="en" sz="5223"/>
              <a:t>Confirm participation</a:t>
            </a:r>
            <a:endParaRPr sz="5223"/>
          </a:p>
          <a:p>
            <a:pPr marL="457200" lvl="0" indent="-336391" algn="l" rtl="0">
              <a:lnSpc>
                <a:spcPct val="115000"/>
              </a:lnSpc>
              <a:spcBef>
                <a:spcPts val="0"/>
              </a:spcBef>
              <a:spcAft>
                <a:spcPts val="0"/>
              </a:spcAft>
              <a:buSzPct val="100000"/>
              <a:buChar char="●"/>
            </a:pPr>
            <a:r>
              <a:rPr lang="en" sz="5223"/>
              <a:t>Check availability for two virtual meetings</a:t>
            </a:r>
            <a:endParaRPr sz="5223"/>
          </a:p>
          <a:p>
            <a:pPr marL="914400" lvl="1" indent="-336391" algn="l" rtl="0">
              <a:lnSpc>
                <a:spcPct val="115000"/>
              </a:lnSpc>
              <a:spcBef>
                <a:spcPts val="0"/>
              </a:spcBef>
              <a:spcAft>
                <a:spcPts val="0"/>
              </a:spcAft>
              <a:buSzPct val="100000"/>
              <a:buChar char="○"/>
            </a:pPr>
            <a:r>
              <a:rPr lang="en" sz="5223"/>
              <a:t>First is planning and section assignments (2 hours)...30+ days prior to event</a:t>
            </a:r>
            <a:endParaRPr sz="5223"/>
          </a:p>
          <a:p>
            <a:pPr marL="914400" lvl="1" indent="-336391" algn="l" rtl="0">
              <a:lnSpc>
                <a:spcPct val="115000"/>
              </a:lnSpc>
              <a:spcBef>
                <a:spcPts val="0"/>
              </a:spcBef>
              <a:spcAft>
                <a:spcPts val="0"/>
              </a:spcAft>
              <a:buSzPct val="100000"/>
              <a:buChar char="○"/>
            </a:pPr>
            <a:r>
              <a:rPr lang="en" sz="5223"/>
              <a:t>Second is the final check-in (1 hour)...about a week or so before</a:t>
            </a:r>
            <a:endParaRPr sz="5223"/>
          </a:p>
          <a:p>
            <a:pPr marL="914400" lvl="1" indent="-336391" algn="l" rtl="0">
              <a:lnSpc>
                <a:spcPct val="115000"/>
              </a:lnSpc>
              <a:spcBef>
                <a:spcPts val="0"/>
              </a:spcBef>
              <a:spcAft>
                <a:spcPts val="0"/>
              </a:spcAft>
              <a:buSzPct val="100000"/>
              <a:buChar char="○"/>
            </a:pPr>
            <a:r>
              <a:rPr lang="en" sz="5223"/>
              <a:t>Additional meetings may be needed if your team lacks experience or if the content is being created/heavily revised.</a:t>
            </a:r>
            <a:endParaRPr sz="5223"/>
          </a:p>
          <a:p>
            <a:pPr marL="0" lvl="0" indent="0" algn="l" rtl="0">
              <a:lnSpc>
                <a:spcPct val="115000"/>
              </a:lnSpc>
              <a:spcBef>
                <a:spcPts val="1200"/>
              </a:spcBef>
              <a:spcAft>
                <a:spcPts val="0"/>
              </a:spcAft>
              <a:buNone/>
            </a:pPr>
            <a:r>
              <a:rPr lang="en" sz="5223"/>
              <a:t>Once date is picked:</a:t>
            </a:r>
            <a:endParaRPr sz="5223"/>
          </a:p>
          <a:p>
            <a:pPr marL="457200" lvl="0" indent="-336391" algn="l" rtl="0">
              <a:lnSpc>
                <a:spcPct val="115000"/>
              </a:lnSpc>
              <a:spcBef>
                <a:spcPts val="1200"/>
              </a:spcBef>
              <a:spcAft>
                <a:spcPts val="0"/>
              </a:spcAft>
              <a:buSzPct val="100000"/>
              <a:buChar char="●"/>
            </a:pPr>
            <a:r>
              <a:rPr lang="en" sz="5223"/>
              <a:t>Share calendar invite</a:t>
            </a:r>
            <a:endParaRPr sz="5223"/>
          </a:p>
          <a:p>
            <a:pPr marL="457200" lvl="0" indent="-336391" algn="l" rtl="0">
              <a:lnSpc>
                <a:spcPct val="115000"/>
              </a:lnSpc>
              <a:spcBef>
                <a:spcPts val="0"/>
              </a:spcBef>
              <a:spcAft>
                <a:spcPts val="0"/>
              </a:spcAft>
              <a:buSzPct val="100000"/>
              <a:buChar char="●"/>
            </a:pPr>
            <a:r>
              <a:rPr lang="en" sz="5223"/>
              <a:t>Share folders with content</a:t>
            </a:r>
            <a:endParaRPr sz="5223"/>
          </a:p>
          <a:p>
            <a:pPr marL="457200" lvl="0" indent="-336391" algn="l" rtl="0">
              <a:lnSpc>
                <a:spcPct val="115000"/>
              </a:lnSpc>
              <a:spcBef>
                <a:spcPts val="0"/>
              </a:spcBef>
              <a:spcAft>
                <a:spcPts val="0"/>
              </a:spcAft>
              <a:buSzPct val="100000"/>
              <a:buChar char="●"/>
            </a:pPr>
            <a:r>
              <a:rPr lang="en" sz="5223"/>
              <a:t>Share that everyone should to take a look at materials to the meeting</a:t>
            </a:r>
            <a:endParaRPr sz="5223"/>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4"/>
          <p:cNvSpPr txBox="1">
            <a:spLocks noGrp="1"/>
          </p:cNvSpPr>
          <p:nvPr>
            <p:ph type="title"/>
          </p:nvPr>
        </p:nvSpPr>
        <p:spPr>
          <a:xfrm>
            <a:off x="311700" y="1254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Planning session #1</a:t>
            </a:r>
            <a:endParaRPr>
              <a:solidFill>
                <a:schemeClr val="dk2"/>
              </a:solidFill>
            </a:endParaRPr>
          </a:p>
        </p:txBody>
      </p:sp>
      <p:sp>
        <p:nvSpPr>
          <p:cNvPr id="134" name="Google Shape;134;p24"/>
          <p:cNvSpPr txBox="1">
            <a:spLocks noGrp="1"/>
          </p:cNvSpPr>
          <p:nvPr>
            <p:ph type="body" idx="1"/>
          </p:nvPr>
        </p:nvSpPr>
        <p:spPr>
          <a:xfrm>
            <a:off x="25" y="746975"/>
            <a:ext cx="9144000" cy="4288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358"/>
              <a:buNone/>
            </a:pPr>
            <a:r>
              <a:rPr lang="en" sz="1900"/>
              <a:t>Share how the team will:</a:t>
            </a:r>
            <a:endParaRPr sz="1900"/>
          </a:p>
          <a:p>
            <a:pPr marL="457200" lvl="0" indent="-349250" algn="l" rtl="0">
              <a:lnSpc>
                <a:spcPct val="115000"/>
              </a:lnSpc>
              <a:spcBef>
                <a:spcPts val="1200"/>
              </a:spcBef>
              <a:spcAft>
                <a:spcPts val="0"/>
              </a:spcAft>
              <a:buSzPts val="1900"/>
              <a:buChar char="●"/>
            </a:pPr>
            <a:r>
              <a:rPr lang="en" sz="1900"/>
              <a:t>Identify which content will be initially assigned (always subject to change!)</a:t>
            </a:r>
            <a:endParaRPr sz="1900"/>
          </a:p>
          <a:p>
            <a:pPr marL="457200" lvl="0" indent="-349250" algn="l" rtl="0">
              <a:lnSpc>
                <a:spcPct val="115000"/>
              </a:lnSpc>
              <a:spcBef>
                <a:spcPts val="1000"/>
              </a:spcBef>
              <a:spcAft>
                <a:spcPts val="0"/>
              </a:spcAft>
              <a:buSzPts val="1900"/>
              <a:buChar char="●"/>
            </a:pPr>
            <a:r>
              <a:rPr lang="en" sz="1900"/>
              <a:t>Talk through considerations for scheduling facilitators</a:t>
            </a:r>
            <a:endParaRPr sz="1900"/>
          </a:p>
          <a:p>
            <a:pPr marL="914400" lvl="1" indent="-349250" algn="l" rtl="0">
              <a:lnSpc>
                <a:spcPct val="115000"/>
              </a:lnSpc>
              <a:spcBef>
                <a:spcPts val="1000"/>
              </a:spcBef>
              <a:spcAft>
                <a:spcPts val="0"/>
              </a:spcAft>
              <a:buSzPts val="1900"/>
              <a:buChar char="○"/>
            </a:pPr>
            <a:r>
              <a:rPr lang="en" sz="1900"/>
              <a:t>Everyone leads on day one</a:t>
            </a:r>
            <a:endParaRPr sz="1900"/>
          </a:p>
          <a:p>
            <a:pPr marL="914400" lvl="1" indent="-349250" algn="l" rtl="0">
              <a:lnSpc>
                <a:spcPct val="115000"/>
              </a:lnSpc>
              <a:spcBef>
                <a:spcPts val="0"/>
              </a:spcBef>
              <a:spcAft>
                <a:spcPts val="0"/>
              </a:spcAft>
              <a:buSzPts val="1900"/>
              <a:buChar char="○"/>
            </a:pPr>
            <a:r>
              <a:rPr lang="en" sz="1900"/>
              <a:t>Partners - balance with styles and how they represent</a:t>
            </a:r>
            <a:endParaRPr sz="1900"/>
          </a:p>
          <a:p>
            <a:pPr marL="914400" lvl="1" indent="-349250" algn="l" rtl="0">
              <a:lnSpc>
                <a:spcPct val="115000"/>
              </a:lnSpc>
              <a:spcBef>
                <a:spcPts val="0"/>
              </a:spcBef>
              <a:spcAft>
                <a:spcPts val="0"/>
              </a:spcAft>
              <a:buSzPts val="1900"/>
              <a:buChar char="○"/>
            </a:pPr>
            <a:r>
              <a:rPr lang="en" sz="1900"/>
              <a:t>Balance workload</a:t>
            </a:r>
            <a:endParaRPr sz="1900"/>
          </a:p>
          <a:p>
            <a:pPr marL="457200" lvl="0" indent="-349250" algn="l" rtl="0">
              <a:lnSpc>
                <a:spcPct val="115000"/>
              </a:lnSpc>
              <a:spcBef>
                <a:spcPts val="1000"/>
              </a:spcBef>
              <a:spcAft>
                <a:spcPts val="0"/>
              </a:spcAft>
              <a:buSzPts val="1900"/>
              <a:buChar char="●"/>
            </a:pPr>
            <a:r>
              <a:rPr lang="en" sz="1900"/>
              <a:t>Team lead shouldn’t be over scheduled due to other responsibilities</a:t>
            </a:r>
            <a:endParaRPr sz="1900"/>
          </a:p>
          <a:p>
            <a:pPr marL="457200" lvl="0" indent="-349250" algn="l" rtl="0">
              <a:lnSpc>
                <a:spcPct val="115000"/>
              </a:lnSpc>
              <a:spcBef>
                <a:spcPts val="1000"/>
              </a:spcBef>
              <a:spcAft>
                <a:spcPts val="1000"/>
              </a:spcAft>
              <a:buSzPts val="1900"/>
              <a:buChar char="●"/>
            </a:pPr>
            <a:r>
              <a:rPr lang="en" sz="1900"/>
              <a:t>Foundations only - Worksite organizing lead must be scheduled to accommodate their extra duties</a:t>
            </a:r>
            <a:endParaRPr sz="19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311700" y="1254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Planning session #1 (continued)</a:t>
            </a:r>
            <a:endParaRPr>
              <a:solidFill>
                <a:schemeClr val="dk2"/>
              </a:solidFill>
            </a:endParaRPr>
          </a:p>
        </p:txBody>
      </p:sp>
      <p:sp>
        <p:nvSpPr>
          <p:cNvPr id="140" name="Google Shape;140;p25"/>
          <p:cNvSpPr txBox="1">
            <a:spLocks noGrp="1"/>
          </p:cNvSpPr>
          <p:nvPr>
            <p:ph type="body" idx="1"/>
          </p:nvPr>
        </p:nvSpPr>
        <p:spPr>
          <a:xfrm>
            <a:off x="211825" y="746975"/>
            <a:ext cx="8932200" cy="421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358"/>
              <a:buNone/>
            </a:pPr>
            <a:r>
              <a:rPr lang="en"/>
              <a:t>Status of facilitator guides and ppts</a:t>
            </a:r>
            <a:endParaRPr/>
          </a:p>
          <a:p>
            <a:pPr marL="457200" lvl="0" indent="-342900" algn="l" rtl="0">
              <a:spcBef>
                <a:spcPts val="1200"/>
              </a:spcBef>
              <a:spcAft>
                <a:spcPts val="0"/>
              </a:spcAft>
              <a:buSzPts val="1800"/>
              <a:buChar char="●"/>
            </a:pPr>
            <a:r>
              <a:rPr lang="en"/>
              <a:t>Talk through how the guides/ppts will and should be updated.</a:t>
            </a:r>
            <a:endParaRPr/>
          </a:p>
          <a:p>
            <a:pPr marL="0" lvl="0" indent="0" algn="l" rtl="0">
              <a:spcBef>
                <a:spcPts val="1200"/>
              </a:spcBef>
              <a:spcAft>
                <a:spcPts val="0"/>
              </a:spcAft>
              <a:buNone/>
            </a:pPr>
            <a:endParaRPr/>
          </a:p>
          <a:p>
            <a:pPr marL="0" lvl="0" indent="0" algn="l" rtl="0">
              <a:spcBef>
                <a:spcPts val="1200"/>
              </a:spcBef>
              <a:spcAft>
                <a:spcPts val="0"/>
              </a:spcAft>
              <a:buSzPts val="358"/>
              <a:buNone/>
            </a:pPr>
            <a:r>
              <a:rPr lang="en"/>
              <a:t>Talk through all sections</a:t>
            </a:r>
            <a:endParaRPr/>
          </a:p>
          <a:p>
            <a:pPr marL="457200" lvl="0" indent="-342900" algn="l" rtl="0">
              <a:spcBef>
                <a:spcPts val="1200"/>
              </a:spcBef>
              <a:spcAft>
                <a:spcPts val="0"/>
              </a:spcAft>
              <a:buSzPts val="1800"/>
              <a:buChar char="●"/>
            </a:pPr>
            <a:r>
              <a:rPr lang="en"/>
              <a:t>Agree on who is leading each section</a:t>
            </a:r>
            <a:endParaRPr/>
          </a:p>
          <a:p>
            <a:pPr marL="457200" lvl="0" indent="-342900" algn="l" rtl="0">
              <a:spcBef>
                <a:spcPts val="0"/>
              </a:spcBef>
              <a:spcAft>
                <a:spcPts val="0"/>
              </a:spcAft>
              <a:buSzPts val="1800"/>
              <a:buChar char="●"/>
            </a:pPr>
            <a:r>
              <a:rPr lang="en"/>
              <a:t>Update sections as you go in the facilitator guide (top and throughout)</a:t>
            </a:r>
            <a:endParaRPr/>
          </a:p>
          <a:p>
            <a:pPr marL="457200" lvl="0" indent="-342900" algn="l" rtl="0">
              <a:spcBef>
                <a:spcPts val="0"/>
              </a:spcBef>
              <a:spcAft>
                <a:spcPts val="0"/>
              </a:spcAft>
              <a:buSzPts val="1800"/>
              <a:buChar char="●"/>
            </a:pPr>
            <a:r>
              <a:rPr lang="en"/>
              <a:t>Make sure times are correct</a:t>
            </a:r>
            <a:endParaRPr/>
          </a:p>
          <a:p>
            <a:pPr marL="0" lvl="0" indent="0" algn="l" rtl="0">
              <a:spcBef>
                <a:spcPts val="1200"/>
              </a:spcBef>
              <a:spcAft>
                <a:spcPts val="0"/>
              </a:spcAft>
              <a:buNone/>
            </a:pPr>
            <a:endParaRPr/>
          </a:p>
          <a:p>
            <a:pPr marL="0" lvl="0" indent="0" algn="l" rtl="0">
              <a:spcBef>
                <a:spcPts val="1200"/>
              </a:spcBef>
              <a:spcAft>
                <a:spcPts val="0"/>
              </a:spcAft>
              <a:buSzPts val="358"/>
              <a:buNone/>
            </a:pPr>
            <a:r>
              <a:rPr lang="en"/>
              <a:t>Agree on work needed between meetings (partner planning, ppt updates, etc)</a:t>
            </a:r>
            <a:endParaRPr/>
          </a:p>
          <a:p>
            <a:pPr marL="0" lvl="0" indent="0" algn="l" rtl="0">
              <a:spcBef>
                <a:spcPts val="1200"/>
              </a:spcBef>
              <a:spcAft>
                <a:spcPts val="0"/>
              </a:spcAft>
              <a:buSzPts val="358"/>
              <a:buNone/>
            </a:pPr>
            <a:endParaRPr/>
          </a:p>
          <a:p>
            <a:pPr marL="0" lvl="0" indent="0" algn="l" rtl="0">
              <a:spcBef>
                <a:spcPts val="1200"/>
              </a:spcBef>
              <a:spcAft>
                <a:spcPts val="1200"/>
              </a:spcAft>
              <a:buSzPts val="358"/>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Immediately after Meeting #1</a:t>
            </a:r>
            <a:endParaRPr>
              <a:solidFill>
                <a:schemeClr val="dk2"/>
              </a:solidFill>
            </a:endParaRPr>
          </a:p>
        </p:txBody>
      </p:sp>
      <p:sp>
        <p:nvSpPr>
          <p:cNvPr id="146" name="Google Shape;146;p26"/>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Create a text chain</a:t>
            </a:r>
            <a:endParaRPr/>
          </a:p>
          <a:p>
            <a:pPr marL="0" lvl="0" indent="0" algn="l" rtl="0">
              <a:spcBef>
                <a:spcPts val="1200"/>
              </a:spcBef>
              <a:spcAft>
                <a:spcPts val="1200"/>
              </a:spcAft>
              <a:buNone/>
            </a:pPr>
            <a:r>
              <a:rPr lang="en"/>
              <a:t>Schedule and share calendar invite for Mtg 2</a:t>
            </a:r>
            <a:endParaRPr/>
          </a:p>
        </p:txBody>
      </p:sp>
      <p:pic>
        <p:nvPicPr>
          <p:cNvPr id="147" name="Google Shape;147;p26"/>
          <p:cNvPicPr preferRelativeResize="0"/>
          <p:nvPr/>
        </p:nvPicPr>
        <p:blipFill>
          <a:blip r:embed="rId3">
            <a:alphaModFix/>
          </a:blip>
          <a:stretch>
            <a:fillRect/>
          </a:stretch>
        </p:blipFill>
        <p:spPr>
          <a:xfrm>
            <a:off x="5588346" y="593125"/>
            <a:ext cx="3505700" cy="2336549"/>
          </a:xfrm>
          <a:prstGeom prst="rect">
            <a:avLst/>
          </a:prstGeom>
          <a:noFill/>
          <a:ln>
            <a:noFill/>
          </a:ln>
        </p:spPr>
      </p:pic>
      <p:sp>
        <p:nvSpPr>
          <p:cNvPr id="148" name="Google Shape;148;p26"/>
          <p:cNvSpPr txBox="1">
            <a:spLocks noGrp="1"/>
          </p:cNvSpPr>
          <p:nvPr>
            <p:ph type="title"/>
          </p:nvPr>
        </p:nvSpPr>
        <p:spPr>
          <a:xfrm>
            <a:off x="359375" y="25639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Between meetings</a:t>
            </a:r>
            <a:endParaRPr>
              <a:solidFill>
                <a:schemeClr val="dk2"/>
              </a:solidFill>
            </a:endParaRPr>
          </a:p>
        </p:txBody>
      </p:sp>
      <p:sp>
        <p:nvSpPr>
          <p:cNvPr id="149" name="Google Shape;149;p26"/>
          <p:cNvSpPr txBox="1"/>
          <p:nvPr/>
        </p:nvSpPr>
        <p:spPr>
          <a:xfrm>
            <a:off x="311700" y="3271375"/>
            <a:ext cx="5202600" cy="934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00">
                <a:solidFill>
                  <a:schemeClr val="dk2"/>
                </a:solidFill>
                <a:latin typeface="Open Sans"/>
                <a:ea typeface="Open Sans"/>
                <a:cs typeface="Open Sans"/>
                <a:sym typeface="Open Sans"/>
              </a:rPr>
              <a:t>Follow up on any loose ends from Mtg 1</a:t>
            </a:r>
            <a:endParaRPr sz="1800">
              <a:solidFill>
                <a:schemeClr val="dk2"/>
              </a:solidFill>
              <a:latin typeface="Open Sans"/>
              <a:ea typeface="Open Sans"/>
              <a:cs typeface="Open Sans"/>
              <a:sym typeface="Open Sans"/>
            </a:endParaRPr>
          </a:p>
          <a:p>
            <a:pPr marL="0" lvl="0" indent="0" algn="l" rtl="0">
              <a:lnSpc>
                <a:spcPct val="115000"/>
              </a:lnSpc>
              <a:spcBef>
                <a:spcPts val="1200"/>
              </a:spcBef>
              <a:spcAft>
                <a:spcPts val="1200"/>
              </a:spcAft>
              <a:buNone/>
            </a:pPr>
            <a:r>
              <a:rPr lang="en" sz="1800">
                <a:solidFill>
                  <a:schemeClr val="dk2"/>
                </a:solidFill>
                <a:latin typeface="Open Sans"/>
                <a:ea typeface="Open Sans"/>
                <a:cs typeface="Open Sans"/>
                <a:sym typeface="Open Sans"/>
              </a:rPr>
              <a:t>Plan own sections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a:off x="311700" y="0"/>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Meeting #2</a:t>
            </a:r>
            <a:endParaRPr>
              <a:solidFill>
                <a:schemeClr val="dk2"/>
              </a:solidFill>
            </a:endParaRPr>
          </a:p>
        </p:txBody>
      </p:sp>
      <p:sp>
        <p:nvSpPr>
          <p:cNvPr id="155" name="Google Shape;155;p27"/>
          <p:cNvSpPr txBox="1">
            <a:spLocks noGrp="1"/>
          </p:cNvSpPr>
          <p:nvPr>
            <p:ph type="body" idx="1"/>
          </p:nvPr>
        </p:nvSpPr>
        <p:spPr>
          <a:xfrm>
            <a:off x="311700" y="607050"/>
            <a:ext cx="8767800" cy="40431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7357"/>
              <a:t>Walk through sections and see if there are questions or changes to discuss</a:t>
            </a:r>
            <a:endParaRPr sz="7357"/>
          </a:p>
          <a:p>
            <a:pPr marL="0" lvl="0" indent="0" algn="l" rtl="0">
              <a:spcBef>
                <a:spcPts val="1200"/>
              </a:spcBef>
              <a:spcAft>
                <a:spcPts val="0"/>
              </a:spcAft>
              <a:buNone/>
            </a:pPr>
            <a:endParaRPr sz="7357"/>
          </a:p>
          <a:p>
            <a:pPr marL="0" lvl="0" indent="0" algn="l" rtl="0">
              <a:spcBef>
                <a:spcPts val="1200"/>
              </a:spcBef>
              <a:spcAft>
                <a:spcPts val="0"/>
              </a:spcAft>
              <a:buNone/>
            </a:pPr>
            <a:r>
              <a:rPr lang="en" sz="7357"/>
              <a:t>Update PPT and facilitator agenda</a:t>
            </a:r>
            <a:endParaRPr sz="7357"/>
          </a:p>
          <a:p>
            <a:pPr marL="0" lvl="0" indent="0" algn="l" rtl="0">
              <a:spcBef>
                <a:spcPts val="1200"/>
              </a:spcBef>
              <a:spcAft>
                <a:spcPts val="0"/>
              </a:spcAft>
              <a:buNone/>
            </a:pPr>
            <a:r>
              <a:rPr lang="en" sz="7357"/>
              <a:t>Share Planning day meeting information</a:t>
            </a:r>
            <a:endParaRPr sz="7357"/>
          </a:p>
          <a:p>
            <a:pPr marL="457200" lvl="0" indent="-345398" algn="l" rtl="0">
              <a:lnSpc>
                <a:spcPct val="150000"/>
              </a:lnSpc>
              <a:spcBef>
                <a:spcPts val="1200"/>
              </a:spcBef>
              <a:spcAft>
                <a:spcPts val="0"/>
              </a:spcAft>
              <a:buSzPct val="100000"/>
              <a:buChar char="●"/>
            </a:pPr>
            <a:r>
              <a:rPr lang="en" sz="7357"/>
              <a:t>Full day</a:t>
            </a:r>
            <a:endParaRPr sz="7357"/>
          </a:p>
          <a:p>
            <a:pPr marL="457200" lvl="0" indent="-345398" algn="l" rtl="0">
              <a:lnSpc>
                <a:spcPct val="150000"/>
              </a:lnSpc>
              <a:spcBef>
                <a:spcPts val="0"/>
              </a:spcBef>
              <a:spcAft>
                <a:spcPts val="0"/>
              </a:spcAft>
              <a:buSzPct val="100000"/>
              <a:buChar char="●"/>
            </a:pPr>
            <a:r>
              <a:rPr lang="en" sz="7357"/>
              <a:t>Start/End time</a:t>
            </a:r>
            <a:endParaRPr sz="7357"/>
          </a:p>
          <a:p>
            <a:pPr marL="457200" lvl="0" indent="-345398" algn="l" rtl="0">
              <a:lnSpc>
                <a:spcPct val="150000"/>
              </a:lnSpc>
              <a:spcBef>
                <a:spcPts val="0"/>
              </a:spcBef>
              <a:spcAft>
                <a:spcPts val="0"/>
              </a:spcAft>
              <a:buSzPct val="100000"/>
              <a:buChar char="●"/>
            </a:pPr>
            <a:r>
              <a:rPr lang="en" sz="7357"/>
              <a:t>Meeting room location (if known)</a:t>
            </a:r>
            <a:endParaRPr sz="7357"/>
          </a:p>
          <a:p>
            <a:pPr marL="457200" lvl="0" indent="-345398" algn="l" rtl="0">
              <a:lnSpc>
                <a:spcPct val="150000"/>
              </a:lnSpc>
              <a:spcBef>
                <a:spcPts val="0"/>
              </a:spcBef>
              <a:spcAft>
                <a:spcPts val="0"/>
              </a:spcAft>
              <a:buSzPct val="100000"/>
              <a:buChar char="●"/>
            </a:pPr>
            <a:r>
              <a:rPr lang="en" sz="7357"/>
              <a:t>Full walk through of each section</a:t>
            </a:r>
            <a:endParaRPr sz="7357"/>
          </a:p>
          <a:p>
            <a:pPr marL="457200" lvl="0" indent="-345398" algn="l" rtl="0">
              <a:lnSpc>
                <a:spcPct val="150000"/>
              </a:lnSpc>
              <a:spcBef>
                <a:spcPts val="0"/>
              </a:spcBef>
              <a:spcAft>
                <a:spcPts val="0"/>
              </a:spcAft>
              <a:buSzPct val="100000"/>
              <a:buChar char="●"/>
            </a:pPr>
            <a:r>
              <a:rPr lang="en" sz="7357"/>
              <a:t>Prepare before planning day, should be ready upon arrival but…..be ready for changes</a:t>
            </a:r>
            <a:endParaRPr sz="7357"/>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311700" y="165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Foundations Worksite Organizing Lead expectations</a:t>
            </a:r>
            <a:endParaRPr>
              <a:solidFill>
                <a:schemeClr val="dk2"/>
              </a:solidFill>
            </a:endParaRPr>
          </a:p>
        </p:txBody>
      </p:sp>
      <p:sp>
        <p:nvSpPr>
          <p:cNvPr id="161" name="Google Shape;161;p28"/>
          <p:cNvSpPr txBox="1">
            <a:spLocks noGrp="1"/>
          </p:cNvSpPr>
          <p:nvPr>
            <p:ph type="body" idx="1"/>
          </p:nvPr>
        </p:nvSpPr>
        <p:spPr>
          <a:xfrm>
            <a:off x="311700" y="920400"/>
            <a:ext cx="8520600" cy="3302700"/>
          </a:xfrm>
          <a:prstGeom prst="rect">
            <a:avLst/>
          </a:prstGeom>
        </p:spPr>
        <p:txBody>
          <a:bodyPr spcFirstLastPara="1" wrap="square" lIns="91425" tIns="91425" rIns="91425" bIns="91425" anchor="t" anchorCtr="0">
            <a:normAutofit fontScale="85000" lnSpcReduction="10000"/>
          </a:bodyPr>
          <a:lstStyle/>
          <a:p>
            <a:pPr marL="0" lvl="0" indent="0" algn="l" rtl="0">
              <a:lnSpc>
                <a:spcPct val="150000"/>
              </a:lnSpc>
              <a:spcBef>
                <a:spcPts val="0"/>
              </a:spcBef>
              <a:spcAft>
                <a:spcPts val="0"/>
              </a:spcAft>
              <a:buNone/>
            </a:pPr>
            <a:r>
              <a:rPr lang="en" sz="2550">
                <a:highlight>
                  <a:srgbClr val="FFFFFF"/>
                </a:highlight>
              </a:rPr>
              <a:t>About 12 Weeks Out: </a:t>
            </a:r>
            <a:endParaRPr sz="2550">
              <a:highlight>
                <a:srgbClr val="FFFFFF"/>
              </a:highlight>
            </a:endParaRPr>
          </a:p>
          <a:p>
            <a:pPr marL="457200" lvl="0" indent="-327025" algn="l" rtl="0">
              <a:lnSpc>
                <a:spcPct val="150000"/>
              </a:lnSpc>
              <a:spcBef>
                <a:spcPts val="0"/>
              </a:spcBef>
              <a:spcAft>
                <a:spcPts val="0"/>
              </a:spcAft>
              <a:buSzPct val="100000"/>
              <a:buChar char="●"/>
            </a:pPr>
            <a:r>
              <a:rPr lang="en" sz="2000">
                <a:highlight>
                  <a:srgbClr val="FFFFFF"/>
                </a:highlight>
              </a:rPr>
              <a:t>Ellen will set up introduction and initial meeting with state affiliate .</a:t>
            </a:r>
            <a:endParaRPr sz="2000">
              <a:highlight>
                <a:srgbClr val="FFFFFF"/>
              </a:highlight>
            </a:endParaRPr>
          </a:p>
          <a:p>
            <a:pPr marL="457200" lvl="0" indent="-327025" algn="l" rtl="0">
              <a:lnSpc>
                <a:spcPct val="150000"/>
              </a:lnSpc>
              <a:spcBef>
                <a:spcPts val="0"/>
              </a:spcBef>
              <a:spcAft>
                <a:spcPts val="0"/>
              </a:spcAft>
              <a:buSzPct val="100000"/>
              <a:buChar char="●"/>
            </a:pPr>
            <a:r>
              <a:rPr lang="en" sz="2000">
                <a:highlight>
                  <a:srgbClr val="FFFFFF"/>
                </a:highlight>
              </a:rPr>
              <a:t>See Timeline for WOP planning</a:t>
            </a:r>
            <a:endParaRPr sz="2000">
              <a:highlight>
                <a:srgbClr val="FFFFFF"/>
              </a:highlight>
            </a:endParaRPr>
          </a:p>
          <a:p>
            <a:pPr marL="0" lvl="0" indent="0" algn="l" rtl="0">
              <a:lnSpc>
                <a:spcPct val="150000"/>
              </a:lnSpc>
              <a:spcBef>
                <a:spcPts val="0"/>
              </a:spcBef>
              <a:spcAft>
                <a:spcPts val="0"/>
              </a:spcAft>
              <a:buNone/>
            </a:pPr>
            <a:endParaRPr sz="2000">
              <a:highlight>
                <a:srgbClr val="FFFFFF"/>
              </a:highlight>
            </a:endParaRPr>
          </a:p>
          <a:p>
            <a:pPr marL="0" lvl="0" indent="0" algn="l" rtl="0">
              <a:lnSpc>
                <a:spcPct val="150000"/>
              </a:lnSpc>
              <a:spcBef>
                <a:spcPts val="0"/>
              </a:spcBef>
              <a:spcAft>
                <a:spcPts val="0"/>
              </a:spcAft>
              <a:buNone/>
            </a:pPr>
            <a:r>
              <a:rPr lang="en" sz="2622">
                <a:highlight>
                  <a:srgbClr val="FFFFFF"/>
                </a:highlight>
              </a:rPr>
              <a:t>8 Weeks Out: </a:t>
            </a:r>
            <a:endParaRPr sz="2622">
              <a:highlight>
                <a:srgbClr val="FFFFFF"/>
              </a:highlight>
            </a:endParaRPr>
          </a:p>
          <a:p>
            <a:pPr marL="457200" lvl="0" indent="-327025" algn="l" rtl="0">
              <a:lnSpc>
                <a:spcPct val="150000"/>
              </a:lnSpc>
              <a:spcBef>
                <a:spcPts val="0"/>
              </a:spcBef>
              <a:spcAft>
                <a:spcPts val="0"/>
              </a:spcAft>
              <a:buSzPct val="100000"/>
              <a:buChar char="●"/>
            </a:pPr>
            <a:r>
              <a:rPr lang="en" sz="2000">
                <a:highlight>
                  <a:srgbClr val="FFFFFF"/>
                </a:highlight>
              </a:rPr>
              <a:t>Initial Meeting - Introduction of team lead to state and local staff contacts.</a:t>
            </a:r>
            <a:endParaRPr sz="2000">
              <a:highlight>
                <a:srgbClr val="FFFFFF"/>
              </a:highlight>
            </a:endParaRPr>
          </a:p>
          <a:p>
            <a:pPr marL="457200" lvl="0" indent="-327025" algn="l" rtl="0">
              <a:lnSpc>
                <a:spcPct val="150000"/>
              </a:lnSpc>
              <a:spcBef>
                <a:spcPts val="0"/>
              </a:spcBef>
              <a:spcAft>
                <a:spcPts val="0"/>
              </a:spcAft>
              <a:buSzPct val="100000"/>
              <a:buChar char="●"/>
            </a:pPr>
            <a:r>
              <a:rPr lang="en" sz="2000">
                <a:highlight>
                  <a:srgbClr val="FFFFFF"/>
                </a:highlight>
              </a:rPr>
              <a:t>See Initial Meeting Agenda</a:t>
            </a:r>
            <a:endParaRPr sz="2000">
              <a:highlight>
                <a:srgbClr val="FFFFFF"/>
              </a:highlight>
            </a:endParaRPr>
          </a:p>
          <a:p>
            <a:pPr marL="0" lvl="0" indent="0" algn="l" rtl="0">
              <a:spcBef>
                <a:spcPts val="0"/>
              </a:spcBef>
              <a:spcAft>
                <a:spcPts val="0"/>
              </a:spcAft>
              <a:buNone/>
            </a:pPr>
            <a:endParaRPr sz="1200">
              <a:solidFill>
                <a:srgbClr val="000000"/>
              </a:solidFill>
              <a:highlight>
                <a:srgbClr val="FFFFFF"/>
              </a:highlight>
              <a:latin typeface="Calibri"/>
              <a:ea typeface="Calibri"/>
              <a:cs typeface="Calibri"/>
              <a:sym typeface="Calibri"/>
            </a:endParaRPr>
          </a:p>
          <a:p>
            <a:pPr marL="0" lvl="0" indent="0" algn="l" rtl="0">
              <a:spcBef>
                <a:spcPts val="0"/>
              </a:spcBef>
              <a:spcAft>
                <a:spcPts val="0"/>
              </a:spcAft>
              <a:buNone/>
            </a:pPr>
            <a:endParaRPr sz="1200">
              <a:solidFill>
                <a:srgbClr val="000000"/>
              </a:solidFill>
              <a:highlight>
                <a:srgbClr val="FFFFFF"/>
              </a:highlight>
              <a:latin typeface="Calibri"/>
              <a:ea typeface="Calibri"/>
              <a:cs typeface="Calibri"/>
              <a:sym typeface="Calibri"/>
            </a:endParaRPr>
          </a:p>
          <a:p>
            <a:pPr marL="0" lvl="0" indent="0" algn="l" rtl="0">
              <a:spcBef>
                <a:spcPts val="0"/>
              </a:spcBef>
              <a:spcAft>
                <a:spcPts val="0"/>
              </a:spcAft>
              <a:buNone/>
            </a:pPr>
            <a:endParaRPr>
              <a:highlight>
                <a:srgbClr val="FFFF00"/>
              </a:highlight>
            </a:endParaRPr>
          </a:p>
          <a:p>
            <a:pPr marL="0" lvl="0" indent="0" algn="l" rtl="0">
              <a:spcBef>
                <a:spcPts val="0"/>
              </a:spcBef>
              <a:spcAft>
                <a:spcPts val="12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125" y="0"/>
            <a:ext cx="91440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solidFill>
                  <a:schemeClr val="dk2"/>
                </a:solidFill>
              </a:rPr>
              <a:t>Foundations Worksite Organizing Lead expectations</a:t>
            </a:r>
            <a:endParaRPr>
              <a:solidFill>
                <a:schemeClr val="dk2"/>
              </a:solidFill>
            </a:endParaRPr>
          </a:p>
        </p:txBody>
      </p:sp>
      <p:sp>
        <p:nvSpPr>
          <p:cNvPr id="167" name="Google Shape;167;p29"/>
          <p:cNvSpPr txBox="1">
            <a:spLocks noGrp="1"/>
          </p:cNvSpPr>
          <p:nvPr>
            <p:ph type="body" idx="1"/>
          </p:nvPr>
        </p:nvSpPr>
        <p:spPr>
          <a:xfrm>
            <a:off x="55500" y="459887"/>
            <a:ext cx="9033000" cy="4596300"/>
          </a:xfrm>
          <a:prstGeom prst="rect">
            <a:avLst/>
          </a:prstGeom>
        </p:spPr>
        <p:txBody>
          <a:bodyPr spcFirstLastPara="1" wrap="square" lIns="91425" tIns="91425" rIns="91425" bIns="91425" anchor="t" anchorCtr="0">
            <a:normAutofit fontScale="25000" lnSpcReduction="20000"/>
          </a:bodyPr>
          <a:lstStyle/>
          <a:p>
            <a:pPr marL="0" lvl="0" indent="0" algn="l" rtl="0">
              <a:lnSpc>
                <a:spcPct val="150000"/>
              </a:lnSpc>
              <a:spcBef>
                <a:spcPts val="0"/>
              </a:spcBef>
              <a:spcAft>
                <a:spcPts val="0"/>
              </a:spcAft>
              <a:buNone/>
            </a:pPr>
            <a:r>
              <a:rPr lang="en" sz="8000">
                <a:highlight>
                  <a:srgbClr val="FFFFFF"/>
                </a:highlight>
              </a:rPr>
              <a:t>3 Weeks Out: </a:t>
            </a:r>
            <a:endParaRPr sz="8000">
              <a:highlight>
                <a:srgbClr val="FFFFFF"/>
              </a:highlight>
            </a:endParaRPr>
          </a:p>
          <a:p>
            <a:pPr marL="457200" lvl="0" indent="-336550" algn="l" rtl="0">
              <a:lnSpc>
                <a:spcPct val="150000"/>
              </a:lnSpc>
              <a:spcBef>
                <a:spcPts val="0"/>
              </a:spcBef>
              <a:spcAft>
                <a:spcPts val="0"/>
              </a:spcAft>
              <a:buSzPct val="100000"/>
              <a:buChar char="●"/>
            </a:pPr>
            <a:r>
              <a:rPr lang="en" sz="6800">
                <a:highlight>
                  <a:srgbClr val="FFFFFF"/>
                </a:highlight>
              </a:rPr>
              <a:t>Team Lead sets up meeting with State Contacts – Invite Ellen too! </a:t>
            </a:r>
            <a:endParaRPr sz="6800">
              <a:highlight>
                <a:srgbClr val="FFFFFF"/>
              </a:highlight>
            </a:endParaRPr>
          </a:p>
          <a:p>
            <a:pPr marL="0" lvl="0" indent="0" algn="l" rtl="0">
              <a:lnSpc>
                <a:spcPct val="150000"/>
              </a:lnSpc>
              <a:spcBef>
                <a:spcPts val="0"/>
              </a:spcBef>
              <a:spcAft>
                <a:spcPts val="0"/>
              </a:spcAft>
              <a:buNone/>
            </a:pPr>
            <a:endParaRPr sz="4800">
              <a:highlight>
                <a:srgbClr val="FFFFFF"/>
              </a:highlight>
            </a:endParaRPr>
          </a:p>
          <a:p>
            <a:pPr marL="0" lvl="0" indent="0" algn="l" rtl="0">
              <a:lnSpc>
                <a:spcPct val="150000"/>
              </a:lnSpc>
              <a:spcBef>
                <a:spcPts val="0"/>
              </a:spcBef>
              <a:spcAft>
                <a:spcPts val="0"/>
              </a:spcAft>
              <a:buNone/>
            </a:pPr>
            <a:r>
              <a:rPr lang="en" sz="8000">
                <a:highlight>
                  <a:srgbClr val="FFFFFF"/>
                </a:highlight>
              </a:rPr>
              <a:t>3rd Planning Meeting Monday of Foundations Academy:  </a:t>
            </a:r>
            <a:endParaRPr sz="8000">
              <a:highlight>
                <a:srgbClr val="FFFFFF"/>
              </a:highlight>
            </a:endParaRPr>
          </a:p>
          <a:p>
            <a:pPr marL="457200" lvl="0" indent="-336550" algn="l" rtl="0">
              <a:lnSpc>
                <a:spcPct val="150000"/>
              </a:lnSpc>
              <a:spcBef>
                <a:spcPts val="0"/>
              </a:spcBef>
              <a:spcAft>
                <a:spcPts val="0"/>
              </a:spcAft>
              <a:buSzPct val="100000"/>
              <a:buChar char="●"/>
            </a:pPr>
            <a:r>
              <a:rPr lang="en" sz="6800">
                <a:highlight>
                  <a:srgbClr val="FFFFFF"/>
                </a:highlight>
              </a:rPr>
              <a:t>Team Lead sets up meeting with State Contacts – Invite Ellen too!</a:t>
            </a:r>
            <a:endParaRPr sz="6800">
              <a:highlight>
                <a:srgbClr val="FFFFFF"/>
              </a:highlight>
            </a:endParaRPr>
          </a:p>
          <a:p>
            <a:pPr marL="0" lvl="0" indent="0" algn="l" rtl="0">
              <a:spcBef>
                <a:spcPts val="0"/>
              </a:spcBef>
              <a:spcAft>
                <a:spcPts val="0"/>
              </a:spcAft>
              <a:buNone/>
            </a:pPr>
            <a:endParaRPr sz="4400"/>
          </a:p>
          <a:p>
            <a:pPr marL="0" lvl="0" indent="0" algn="l" rtl="0">
              <a:spcBef>
                <a:spcPts val="1200"/>
              </a:spcBef>
              <a:spcAft>
                <a:spcPts val="0"/>
              </a:spcAft>
              <a:buNone/>
            </a:pPr>
            <a:r>
              <a:rPr lang="en" sz="8000"/>
              <a:t>Working on up to Thursday:</a:t>
            </a:r>
            <a:endParaRPr sz="8000"/>
          </a:p>
          <a:p>
            <a:pPr marL="457200" lvl="0" indent="-336550" algn="l" rtl="0">
              <a:lnSpc>
                <a:spcPct val="150000"/>
              </a:lnSpc>
              <a:spcBef>
                <a:spcPts val="1200"/>
              </a:spcBef>
              <a:spcAft>
                <a:spcPts val="0"/>
              </a:spcAft>
              <a:buSzPct val="100000"/>
              <a:buChar char="●"/>
            </a:pPr>
            <a:r>
              <a:rPr lang="en" sz="6800"/>
              <a:t>Continue contact with state/local on scheduling/transportation/etc.</a:t>
            </a:r>
            <a:endParaRPr sz="6800"/>
          </a:p>
          <a:p>
            <a:pPr marL="457200" lvl="0" indent="-336550" algn="l" rtl="0">
              <a:lnSpc>
                <a:spcPct val="150000"/>
              </a:lnSpc>
              <a:spcBef>
                <a:spcPts val="0"/>
              </a:spcBef>
              <a:spcAft>
                <a:spcPts val="0"/>
              </a:spcAft>
              <a:buSzPct val="100000"/>
              <a:buChar char="●"/>
            </a:pPr>
            <a:r>
              <a:rPr lang="en" sz="6800"/>
              <a:t>Following through on info sharing and prep materials week of</a:t>
            </a:r>
            <a:endParaRPr sz="6800"/>
          </a:p>
          <a:p>
            <a:pPr marL="457200" lvl="0" indent="-336550" algn="l" rtl="0">
              <a:lnSpc>
                <a:spcPct val="150000"/>
              </a:lnSpc>
              <a:spcBef>
                <a:spcPts val="0"/>
              </a:spcBef>
              <a:spcAft>
                <a:spcPts val="0"/>
              </a:spcAft>
              <a:buSzPct val="100000"/>
              <a:buChar char="●"/>
            </a:pPr>
            <a:r>
              <a:rPr lang="en" sz="6800"/>
              <a:t>Work with Karla and Ellen on social event</a:t>
            </a:r>
            <a:endParaRPr sz="6800"/>
          </a:p>
          <a:p>
            <a:pPr marL="457200" lvl="0" indent="-336550" algn="l" rtl="0">
              <a:lnSpc>
                <a:spcPct val="150000"/>
              </a:lnSpc>
              <a:spcBef>
                <a:spcPts val="0"/>
              </a:spcBef>
              <a:spcAft>
                <a:spcPts val="0"/>
              </a:spcAft>
              <a:buSzPct val="100000"/>
              <a:buChar char="●"/>
            </a:pPr>
            <a:r>
              <a:rPr lang="en" sz="6800"/>
              <a:t>Leading Prep sections</a:t>
            </a:r>
            <a:endParaRPr sz="6800"/>
          </a:p>
          <a:p>
            <a:pPr marL="457200" lvl="0" indent="-336550" algn="l" rtl="0">
              <a:lnSpc>
                <a:spcPct val="150000"/>
              </a:lnSpc>
              <a:spcBef>
                <a:spcPts val="0"/>
              </a:spcBef>
              <a:spcAft>
                <a:spcPts val="0"/>
              </a:spcAft>
              <a:buSzPct val="100000"/>
              <a:buChar char="●"/>
            </a:pPr>
            <a:r>
              <a:rPr lang="en" sz="6800"/>
              <a:t>Facilitating morning of Worksite Organizing</a:t>
            </a:r>
            <a:endParaRPr sz="6800"/>
          </a:p>
          <a:p>
            <a:pPr marL="457200" lvl="0" indent="-336550" algn="l" rtl="0">
              <a:lnSpc>
                <a:spcPct val="150000"/>
              </a:lnSpc>
              <a:spcBef>
                <a:spcPts val="0"/>
              </a:spcBef>
              <a:spcAft>
                <a:spcPts val="0"/>
              </a:spcAft>
              <a:buSzPct val="100000"/>
              <a:buChar char="●"/>
            </a:pPr>
            <a:r>
              <a:rPr lang="en" sz="6800"/>
              <a:t>Leading debrief and related sections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0"/>
          <p:cNvSpPr txBox="1">
            <a:spLocks noGrp="1"/>
          </p:cNvSpPr>
          <p:nvPr>
            <p:ph type="title"/>
          </p:nvPr>
        </p:nvSpPr>
        <p:spPr>
          <a:xfrm>
            <a:off x="231800" y="155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Planning Day- (Sunday or Monday) </a:t>
            </a:r>
            <a:endParaRPr>
              <a:solidFill>
                <a:schemeClr val="dk2"/>
              </a:solidFill>
            </a:endParaRPr>
          </a:p>
        </p:txBody>
      </p:sp>
      <p:sp>
        <p:nvSpPr>
          <p:cNvPr id="173" name="Google Shape;173;p30"/>
          <p:cNvSpPr txBox="1">
            <a:spLocks noGrp="1"/>
          </p:cNvSpPr>
          <p:nvPr>
            <p:ph type="body" idx="1"/>
          </p:nvPr>
        </p:nvSpPr>
        <p:spPr>
          <a:xfrm>
            <a:off x="231800" y="816900"/>
            <a:ext cx="8912100" cy="4089000"/>
          </a:xfrm>
          <a:prstGeom prst="rect">
            <a:avLst/>
          </a:prstGeom>
        </p:spPr>
        <p:txBody>
          <a:bodyPr spcFirstLastPara="1" wrap="square" lIns="91425" tIns="91425" rIns="91425" bIns="91425" anchor="t" anchorCtr="0">
            <a:normAutofit lnSpcReduction="10000"/>
          </a:bodyPr>
          <a:lstStyle/>
          <a:p>
            <a:pPr marL="457200" lvl="0" indent="-355600" algn="l" rtl="0">
              <a:lnSpc>
                <a:spcPct val="150000"/>
              </a:lnSpc>
              <a:spcBef>
                <a:spcPts val="0"/>
              </a:spcBef>
              <a:spcAft>
                <a:spcPts val="0"/>
              </a:spcAft>
              <a:buSzPts val="2000"/>
              <a:buChar char="●"/>
            </a:pPr>
            <a:r>
              <a:rPr lang="en" sz="2000"/>
              <a:t>Create agenda for meeting</a:t>
            </a:r>
            <a:endParaRPr sz="2000"/>
          </a:p>
          <a:p>
            <a:pPr marL="457200" lvl="0" indent="-355600" algn="l" rtl="0">
              <a:lnSpc>
                <a:spcPct val="150000"/>
              </a:lnSpc>
              <a:spcBef>
                <a:spcPts val="0"/>
              </a:spcBef>
              <a:spcAft>
                <a:spcPts val="0"/>
              </a:spcAft>
              <a:buSzPts val="2000"/>
              <a:buChar char="●"/>
            </a:pPr>
            <a:r>
              <a:rPr lang="en" sz="2000"/>
              <a:t>Share the meeting rooms and office location</a:t>
            </a:r>
            <a:endParaRPr sz="2000"/>
          </a:p>
          <a:p>
            <a:pPr marL="457200" lvl="0" indent="-355600" algn="l" rtl="0">
              <a:lnSpc>
                <a:spcPct val="150000"/>
              </a:lnSpc>
              <a:spcBef>
                <a:spcPts val="0"/>
              </a:spcBef>
              <a:spcAft>
                <a:spcPts val="0"/>
              </a:spcAft>
              <a:buSzPts val="2000"/>
              <a:buChar char="●"/>
            </a:pPr>
            <a:r>
              <a:rPr lang="en" sz="2000"/>
              <a:t>Open PPT on projector for walk through, someone different ready to edit facilitator guide</a:t>
            </a:r>
            <a:endParaRPr sz="2000"/>
          </a:p>
          <a:p>
            <a:pPr marL="457200" lvl="0" indent="-355600" algn="l" rtl="0">
              <a:lnSpc>
                <a:spcPct val="150000"/>
              </a:lnSpc>
              <a:spcBef>
                <a:spcPts val="0"/>
              </a:spcBef>
              <a:spcAft>
                <a:spcPts val="0"/>
              </a:spcAft>
              <a:buSzPts val="2000"/>
              <a:buChar char="●"/>
            </a:pPr>
            <a:r>
              <a:rPr lang="en" sz="2000"/>
              <a:t>Discuss team norms/practices/teamwork/engagement/arrival timeLead walk through of sections and discussion</a:t>
            </a:r>
            <a:endParaRPr sz="2000"/>
          </a:p>
          <a:p>
            <a:pPr marL="457200" lvl="0" indent="-355600" algn="l" rtl="0">
              <a:lnSpc>
                <a:spcPct val="150000"/>
              </a:lnSpc>
              <a:spcBef>
                <a:spcPts val="0"/>
              </a:spcBef>
              <a:spcAft>
                <a:spcPts val="0"/>
              </a:spcAft>
              <a:buSzPts val="2000"/>
              <a:buChar char="●"/>
            </a:pPr>
            <a:r>
              <a:rPr lang="en" sz="2000"/>
              <a:t>Plan other roles - Timers/Microphones/other</a:t>
            </a:r>
            <a:endParaRPr sz="2000"/>
          </a:p>
          <a:p>
            <a:pPr marL="457200" lvl="0" indent="-355600" algn="l" rtl="0">
              <a:lnSpc>
                <a:spcPct val="150000"/>
              </a:lnSpc>
              <a:spcBef>
                <a:spcPts val="0"/>
              </a:spcBef>
              <a:spcAft>
                <a:spcPts val="0"/>
              </a:spcAft>
              <a:buSzPts val="2000"/>
              <a:buChar char="●"/>
            </a:pPr>
            <a:r>
              <a:rPr lang="en" sz="2000"/>
              <a:t>Discuss how day looks during training (prep, engaged, debrief)</a:t>
            </a:r>
            <a:endParaRPr sz="2000"/>
          </a:p>
          <a:p>
            <a:pPr marL="457200" lvl="0" indent="-355600" algn="l" rtl="0">
              <a:lnSpc>
                <a:spcPct val="150000"/>
              </a:lnSpc>
              <a:spcBef>
                <a:spcPts val="0"/>
              </a:spcBef>
              <a:spcAft>
                <a:spcPts val="0"/>
              </a:spcAft>
              <a:buSzPts val="2000"/>
              <a:buChar char="●"/>
            </a:pPr>
            <a:r>
              <a:rPr lang="en" sz="2000"/>
              <a:t>Prep room (tables, posters, etc)</a:t>
            </a:r>
            <a:endParaRPr sz="2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Digital Resources - Team</a:t>
            </a:r>
            <a:endParaRPr>
              <a:solidFill>
                <a:schemeClr val="dk2"/>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
                <a:solidFill>
                  <a:schemeClr val="lt1"/>
                </a:solidFill>
              </a:rPr>
              <a:t>Team folder</a:t>
            </a:r>
            <a:endParaRPr>
              <a:solidFill>
                <a:schemeClr val="lt1"/>
              </a:solidFill>
            </a:endParaRPr>
          </a:p>
        </p:txBody>
      </p:sp>
      <p:pic>
        <p:nvPicPr>
          <p:cNvPr id="179" name="Google Shape;179;p31"/>
          <p:cNvPicPr preferRelativeResize="0"/>
          <p:nvPr/>
        </p:nvPicPr>
        <p:blipFill>
          <a:blip r:embed="rId3">
            <a:alphaModFix/>
          </a:blip>
          <a:stretch>
            <a:fillRect/>
          </a:stretch>
        </p:blipFill>
        <p:spPr>
          <a:xfrm rot="-1414750">
            <a:off x="2810866" y="772872"/>
            <a:ext cx="6483181" cy="3786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Digital Resources -Lead</a:t>
            </a:r>
            <a:endParaRPr>
              <a:solidFill>
                <a:schemeClr val="dk2"/>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
                <a:solidFill>
                  <a:schemeClr val="lt1"/>
                </a:solidFill>
              </a:rPr>
              <a:t>Lead folder (and content)</a:t>
            </a:r>
            <a:endParaRPr>
              <a:solidFill>
                <a:schemeClr val="lt1"/>
              </a:solidFill>
            </a:endParaRPr>
          </a:p>
        </p:txBody>
      </p:sp>
      <p:sp>
        <p:nvSpPr>
          <p:cNvPr id="185" name="Google Shape;185;p32"/>
          <p:cNvSpPr txBox="1">
            <a:spLocks noGrp="1"/>
          </p:cNvSpPr>
          <p:nvPr>
            <p:ph type="body" idx="1"/>
          </p:nvPr>
        </p:nvSpPr>
        <p:spPr>
          <a:xfrm>
            <a:off x="221800" y="1246350"/>
            <a:ext cx="8520600" cy="33027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endParaRPr>
              <a:highlight>
                <a:schemeClr val="accent6"/>
              </a:highlight>
            </a:endParaRPr>
          </a:p>
          <a:p>
            <a:pPr marL="0" lvl="0" indent="0" algn="l" rtl="0">
              <a:spcBef>
                <a:spcPts val="1200"/>
              </a:spcBef>
              <a:spcAft>
                <a:spcPts val="0"/>
              </a:spcAft>
              <a:buNone/>
            </a:pPr>
            <a:endParaRPr>
              <a:highlight>
                <a:schemeClr val="accent6"/>
              </a:highlight>
            </a:endParaRPr>
          </a:p>
          <a:p>
            <a:pPr marL="0" lvl="0" indent="0" algn="l" rtl="0">
              <a:spcBef>
                <a:spcPts val="1200"/>
              </a:spcBef>
              <a:spcAft>
                <a:spcPts val="0"/>
              </a:spcAft>
              <a:buNone/>
            </a:pPr>
            <a:endParaRPr>
              <a:highlight>
                <a:schemeClr val="accent6"/>
              </a:highlight>
            </a:endParaRPr>
          </a:p>
          <a:p>
            <a:pPr marL="0" lvl="0" indent="0" algn="l" rtl="0">
              <a:spcBef>
                <a:spcPts val="1200"/>
              </a:spcBef>
              <a:spcAft>
                <a:spcPts val="0"/>
              </a:spcAft>
              <a:buNone/>
            </a:pPr>
            <a:endParaRPr/>
          </a:p>
          <a:p>
            <a:pPr marL="0" lvl="0" indent="0" algn="l" rtl="0">
              <a:spcBef>
                <a:spcPts val="1200"/>
              </a:spcBef>
              <a:spcAft>
                <a:spcPts val="0"/>
              </a:spcAft>
              <a:buNone/>
            </a:pPr>
            <a:r>
              <a:rPr lang="en"/>
              <a:t>Team Lead Materials</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Worksite Organizing Experience Lead</a:t>
            </a:r>
            <a:endParaRPr/>
          </a:p>
        </p:txBody>
      </p:sp>
      <p:pic>
        <p:nvPicPr>
          <p:cNvPr id="186" name="Google Shape;186;p32"/>
          <p:cNvPicPr preferRelativeResize="0"/>
          <p:nvPr/>
        </p:nvPicPr>
        <p:blipFill>
          <a:blip r:embed="rId3">
            <a:alphaModFix/>
          </a:blip>
          <a:stretch>
            <a:fillRect/>
          </a:stretch>
        </p:blipFill>
        <p:spPr>
          <a:xfrm rot="-1199345">
            <a:off x="4859675" y="1042650"/>
            <a:ext cx="4857750" cy="2838450"/>
          </a:xfrm>
          <a:prstGeom prst="rect">
            <a:avLst/>
          </a:prstGeom>
          <a:noFill/>
          <a:ln>
            <a:noFill/>
          </a:ln>
        </p:spPr>
      </p:pic>
      <p:sp>
        <p:nvSpPr>
          <p:cNvPr id="187" name="Google Shape;187;p32"/>
          <p:cNvSpPr/>
          <p:nvPr/>
        </p:nvSpPr>
        <p:spPr>
          <a:xfrm rot="178385">
            <a:off x="2696687" y="3349809"/>
            <a:ext cx="2753206" cy="249634"/>
          </a:xfrm>
          <a:prstGeom prst="rightArrow">
            <a:avLst>
              <a:gd name="adj1" fmla="val 50000"/>
              <a:gd name="adj2"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88" name="Google Shape;188;p32"/>
          <p:cNvSpPr/>
          <p:nvPr/>
        </p:nvSpPr>
        <p:spPr>
          <a:xfrm rot="-632592">
            <a:off x="4431791" y="4014372"/>
            <a:ext cx="1173919" cy="249656"/>
          </a:xfrm>
          <a:prstGeom prst="rightArrow">
            <a:avLst>
              <a:gd name="adj1" fmla="val 50000"/>
              <a:gd name="adj2"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3"/>
          <p:cNvSpPr txBox="1">
            <a:spLocks noGrp="1"/>
          </p:cNvSpPr>
          <p:nvPr>
            <p:ph type="title"/>
          </p:nvPr>
        </p:nvSpPr>
        <p:spPr>
          <a:xfrm>
            <a:off x="311700" y="165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During the training</a:t>
            </a:r>
            <a:endParaRPr>
              <a:solidFill>
                <a:schemeClr val="dk2"/>
              </a:solidFill>
            </a:endParaRPr>
          </a:p>
        </p:txBody>
      </p:sp>
      <p:sp>
        <p:nvSpPr>
          <p:cNvPr id="194" name="Google Shape;194;p33"/>
          <p:cNvSpPr txBox="1">
            <a:spLocks noGrp="1"/>
          </p:cNvSpPr>
          <p:nvPr>
            <p:ph type="body" idx="1"/>
          </p:nvPr>
        </p:nvSpPr>
        <p:spPr>
          <a:xfrm>
            <a:off x="311700" y="87277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Ensure room setup is complete (microphones, charts, etc)</a:t>
            </a:r>
            <a:endParaRPr/>
          </a:p>
          <a:p>
            <a:pPr marL="0" lvl="0" indent="0" algn="l" rtl="0">
              <a:spcBef>
                <a:spcPts val="1200"/>
              </a:spcBef>
              <a:spcAft>
                <a:spcPts val="0"/>
              </a:spcAft>
              <a:buNone/>
            </a:pPr>
            <a:r>
              <a:rPr lang="en"/>
              <a:t>Check in with team during (support, reflection)</a:t>
            </a:r>
            <a:endParaRPr/>
          </a:p>
          <a:p>
            <a:pPr marL="0" lvl="0" indent="0" algn="l" rtl="0">
              <a:spcBef>
                <a:spcPts val="1200"/>
              </a:spcBef>
              <a:spcAft>
                <a:spcPts val="0"/>
              </a:spcAft>
              <a:buNone/>
            </a:pPr>
            <a:r>
              <a:rPr lang="en"/>
              <a:t>Ensure changes are noted in docs</a:t>
            </a:r>
            <a:endParaRPr/>
          </a:p>
          <a:p>
            <a:pPr marL="0" lvl="0" indent="0" algn="l" rtl="0">
              <a:spcBef>
                <a:spcPts val="1200"/>
              </a:spcBef>
              <a:spcAft>
                <a:spcPts val="0"/>
              </a:spcAft>
              <a:buNone/>
            </a:pPr>
            <a:r>
              <a:rPr lang="en"/>
              <a:t>Debrief end of day</a:t>
            </a:r>
            <a:endParaRPr/>
          </a:p>
          <a:p>
            <a:pPr marL="457200" lvl="0" indent="-342900" algn="l" rtl="0">
              <a:spcBef>
                <a:spcPts val="1200"/>
              </a:spcBef>
              <a:spcAft>
                <a:spcPts val="0"/>
              </a:spcAft>
              <a:buSzPts val="1800"/>
              <a:buChar char="●"/>
            </a:pPr>
            <a:r>
              <a:rPr lang="en"/>
              <a:t>Example: A rose and a thorn</a:t>
            </a:r>
            <a:endParaRPr/>
          </a:p>
          <a:p>
            <a:pPr marL="457200" lvl="0" indent="-342900" algn="l" rtl="0">
              <a:spcBef>
                <a:spcPts val="0"/>
              </a:spcBef>
              <a:spcAft>
                <a:spcPts val="0"/>
              </a:spcAft>
              <a:buSzPts val="1800"/>
              <a:buChar char="●"/>
            </a:pPr>
            <a:r>
              <a:rPr lang="en"/>
              <a:t>Changes for future</a:t>
            </a:r>
            <a:endParaRPr/>
          </a:p>
          <a:p>
            <a:pPr marL="457200" lvl="0" indent="-342900" algn="l" rtl="0">
              <a:spcBef>
                <a:spcPts val="0"/>
              </a:spcBef>
              <a:spcAft>
                <a:spcPts val="0"/>
              </a:spcAft>
              <a:buSzPts val="1800"/>
              <a:buChar char="●"/>
            </a:pPr>
            <a:r>
              <a:rPr lang="en"/>
              <a:t>Planning for the next day</a:t>
            </a:r>
            <a:endParaRPr/>
          </a:p>
        </p:txBody>
      </p:sp>
      <p:pic>
        <p:nvPicPr>
          <p:cNvPr id="195" name="Google Shape;195;p33"/>
          <p:cNvPicPr preferRelativeResize="0"/>
          <p:nvPr/>
        </p:nvPicPr>
        <p:blipFill>
          <a:blip r:embed="rId3">
            <a:alphaModFix/>
          </a:blip>
          <a:stretch>
            <a:fillRect/>
          </a:stretch>
        </p:blipFill>
        <p:spPr>
          <a:xfrm>
            <a:off x="5273675" y="1839050"/>
            <a:ext cx="3810000" cy="31432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4"/>
          <p:cNvSpPr txBox="1">
            <a:spLocks noGrp="1"/>
          </p:cNvSpPr>
          <p:nvPr>
            <p:ph type="title"/>
          </p:nvPr>
        </p:nvSpPr>
        <p:spPr>
          <a:xfrm>
            <a:off x="311700" y="0"/>
            <a:ext cx="85206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solidFill>
                  <a:schemeClr val="dk2"/>
                </a:solidFill>
              </a:rPr>
              <a:t>Enough logistics!</a:t>
            </a:r>
            <a:endParaRPr>
              <a:solidFill>
                <a:schemeClr val="dk2"/>
              </a:solidFill>
            </a:endParaRPr>
          </a:p>
        </p:txBody>
      </p:sp>
      <p:pic>
        <p:nvPicPr>
          <p:cNvPr id="201" name="Google Shape;201;p34"/>
          <p:cNvPicPr preferRelativeResize="0"/>
          <p:nvPr/>
        </p:nvPicPr>
        <p:blipFill>
          <a:blip r:embed="rId3">
            <a:alphaModFix/>
          </a:blip>
          <a:stretch>
            <a:fillRect/>
          </a:stretch>
        </p:blipFill>
        <p:spPr>
          <a:xfrm>
            <a:off x="2067626" y="707400"/>
            <a:ext cx="5551774" cy="40526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5"/>
          <p:cNvSpPr txBox="1">
            <a:spLocks noGrp="1"/>
          </p:cNvSpPr>
          <p:nvPr>
            <p:ph type="title"/>
          </p:nvPr>
        </p:nvSpPr>
        <p:spPr>
          <a:xfrm>
            <a:off x="311700" y="165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Working together</a:t>
            </a:r>
            <a:endParaRPr>
              <a:solidFill>
                <a:schemeClr val="dk2"/>
              </a:solidFill>
            </a:endParaRPr>
          </a:p>
        </p:txBody>
      </p:sp>
      <p:sp>
        <p:nvSpPr>
          <p:cNvPr id="207" name="Google Shape;207;p35"/>
          <p:cNvSpPr txBox="1">
            <a:spLocks noGrp="1"/>
          </p:cNvSpPr>
          <p:nvPr>
            <p:ph type="body" idx="1"/>
          </p:nvPr>
        </p:nvSpPr>
        <p:spPr>
          <a:xfrm>
            <a:off x="311700" y="872775"/>
            <a:ext cx="8520600" cy="33027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en" sz="2000"/>
              <a:t>Let’s make a T-Chart - What works and what often doesn’t</a:t>
            </a:r>
            <a:endParaRPr sz="2000">
              <a:highlight>
                <a:schemeClr val="accent6"/>
              </a:highlight>
            </a:endParaRPr>
          </a:p>
          <a:p>
            <a:pPr marL="0" lvl="0" indent="0" algn="l" rtl="0">
              <a:spcBef>
                <a:spcPts val="1200"/>
              </a:spcBef>
              <a:spcAft>
                <a:spcPts val="0"/>
              </a:spcAft>
              <a:buNone/>
            </a:pPr>
            <a:endParaRPr sz="2000"/>
          </a:p>
          <a:p>
            <a:pPr marL="457200" lvl="0" indent="-355600" algn="l" rtl="0">
              <a:spcBef>
                <a:spcPts val="1200"/>
              </a:spcBef>
              <a:spcAft>
                <a:spcPts val="0"/>
              </a:spcAft>
              <a:buSzPts val="2000"/>
              <a:buChar char="●"/>
            </a:pPr>
            <a:r>
              <a:rPr lang="en" sz="2000"/>
              <a:t>What are ways to approach, proactively and reactively?</a:t>
            </a:r>
            <a:endParaRPr sz="2000"/>
          </a:p>
        </p:txBody>
      </p:sp>
      <p:pic>
        <p:nvPicPr>
          <p:cNvPr id="208" name="Google Shape;208;p35"/>
          <p:cNvPicPr preferRelativeResize="0"/>
          <p:nvPr/>
        </p:nvPicPr>
        <p:blipFill>
          <a:blip r:embed="rId3">
            <a:alphaModFix/>
          </a:blip>
          <a:stretch>
            <a:fillRect/>
          </a:stretch>
        </p:blipFill>
        <p:spPr>
          <a:xfrm>
            <a:off x="2654400" y="2571750"/>
            <a:ext cx="3492426" cy="2331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6"/>
          <p:cNvSpPr txBox="1">
            <a:spLocks noGrp="1"/>
          </p:cNvSpPr>
          <p:nvPr>
            <p:ph type="title"/>
          </p:nvPr>
        </p:nvSpPr>
        <p:spPr>
          <a:xfrm>
            <a:off x="0" y="215325"/>
            <a:ext cx="91440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SzPct val="31528"/>
              <a:buNone/>
            </a:pPr>
            <a:r>
              <a:rPr lang="en" sz="3140">
                <a:solidFill>
                  <a:schemeClr val="dk2"/>
                </a:solidFill>
              </a:rPr>
              <a:t>Reinforcing the norms and realities of this work and your “Day Job”</a:t>
            </a:r>
            <a:endParaRPr sz="3140">
              <a:solidFill>
                <a:schemeClr val="dk2"/>
              </a:solidFill>
            </a:endParaRPr>
          </a:p>
          <a:p>
            <a:pPr marL="0" lvl="0" indent="0" algn="ctr" rtl="0">
              <a:spcBef>
                <a:spcPts val="0"/>
              </a:spcBef>
              <a:spcAft>
                <a:spcPts val="0"/>
              </a:spcAft>
              <a:buSzPct val="33929"/>
              <a:buNone/>
            </a:pPr>
            <a:r>
              <a:rPr lang="en" sz="2917">
                <a:solidFill>
                  <a:schemeClr val="dk2"/>
                </a:solidFill>
              </a:rPr>
              <a:t>(Should also be shared by Ellen repeatedly)</a:t>
            </a:r>
            <a:endParaRPr sz="2917">
              <a:solidFill>
                <a:schemeClr val="dk2"/>
              </a:solidFill>
            </a:endParaRPr>
          </a:p>
        </p:txBody>
      </p:sp>
      <p:sp>
        <p:nvSpPr>
          <p:cNvPr id="214" name="Google Shape;214;p36"/>
          <p:cNvSpPr txBox="1">
            <a:spLocks noGrp="1"/>
          </p:cNvSpPr>
          <p:nvPr>
            <p:ph type="body" idx="1"/>
          </p:nvPr>
        </p:nvSpPr>
        <p:spPr>
          <a:xfrm>
            <a:off x="0" y="1366200"/>
            <a:ext cx="9144000" cy="3302700"/>
          </a:xfrm>
          <a:prstGeom prst="rect">
            <a:avLst/>
          </a:prstGeom>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ts val="1800"/>
              <a:buChar char="●"/>
            </a:pPr>
            <a:r>
              <a:rPr lang="en"/>
              <a:t>Yes this is volunteer, but…this is a “we” </a:t>
            </a:r>
            <a:endParaRPr/>
          </a:p>
          <a:p>
            <a:pPr marL="457200" lvl="0" indent="-342900" algn="l" rtl="0">
              <a:lnSpc>
                <a:spcPct val="150000"/>
              </a:lnSpc>
              <a:spcBef>
                <a:spcPts val="0"/>
              </a:spcBef>
              <a:spcAft>
                <a:spcPts val="0"/>
              </a:spcAft>
              <a:buSzPts val="1800"/>
              <a:buChar char="●"/>
            </a:pPr>
            <a:r>
              <a:rPr lang="en"/>
              <a:t>Be honest about your capacity (or lack thereof)</a:t>
            </a:r>
            <a:endParaRPr/>
          </a:p>
          <a:p>
            <a:pPr marL="457200" lvl="0" indent="-342900" algn="l" rtl="0">
              <a:lnSpc>
                <a:spcPct val="150000"/>
              </a:lnSpc>
              <a:spcBef>
                <a:spcPts val="0"/>
              </a:spcBef>
              <a:spcAft>
                <a:spcPts val="0"/>
              </a:spcAft>
              <a:buSzPts val="1800"/>
              <a:buChar char="●"/>
            </a:pPr>
            <a:r>
              <a:rPr lang="en"/>
              <a:t>Communication with Team Lead (and entire team) is key</a:t>
            </a:r>
            <a:endParaRPr/>
          </a:p>
          <a:p>
            <a:pPr marL="457200" lvl="0" indent="-342900" algn="l" rtl="0">
              <a:lnSpc>
                <a:spcPct val="150000"/>
              </a:lnSpc>
              <a:spcBef>
                <a:spcPts val="0"/>
              </a:spcBef>
              <a:spcAft>
                <a:spcPts val="0"/>
              </a:spcAft>
              <a:buSzPts val="1800"/>
              <a:buChar char="●"/>
            </a:pPr>
            <a:r>
              <a:rPr lang="en"/>
              <a:t>Things may not be your way or the way it is done at “home” </a:t>
            </a:r>
            <a:endParaRPr/>
          </a:p>
          <a:p>
            <a:pPr marL="457200" lvl="0" indent="-342900" algn="l" rtl="0">
              <a:lnSpc>
                <a:spcPct val="150000"/>
              </a:lnSpc>
              <a:spcBef>
                <a:spcPts val="0"/>
              </a:spcBef>
              <a:spcAft>
                <a:spcPts val="0"/>
              </a:spcAft>
              <a:buSzPts val="1800"/>
              <a:buChar char="●"/>
            </a:pPr>
            <a:r>
              <a:rPr lang="en"/>
              <a:t>Yes, our local work comes first, but this is also an important commitment</a:t>
            </a:r>
            <a:endParaRPr/>
          </a:p>
          <a:p>
            <a:pPr marL="457200" lvl="0" indent="-342900" algn="l" rtl="0">
              <a:lnSpc>
                <a:spcPct val="150000"/>
              </a:lnSpc>
              <a:spcBef>
                <a:spcPts val="0"/>
              </a:spcBef>
              <a:spcAft>
                <a:spcPts val="0"/>
              </a:spcAft>
              <a:buSzPts val="1800"/>
              <a:buChar char="●"/>
            </a:pPr>
            <a:r>
              <a:rPr lang="en"/>
              <a:t>Remember...Your colleagues are depending on you (team and participants)</a:t>
            </a:r>
            <a:endParaRPr/>
          </a:p>
          <a:p>
            <a:pPr marL="457200" lvl="0" indent="-342900" algn="l" rtl="0">
              <a:lnSpc>
                <a:spcPct val="150000"/>
              </a:lnSpc>
              <a:spcBef>
                <a:spcPts val="0"/>
              </a:spcBef>
              <a:spcAft>
                <a:spcPts val="0"/>
              </a:spcAft>
              <a:buSzPts val="1800"/>
              <a:buChar char="●"/>
            </a:pPr>
            <a:r>
              <a:rPr lang="en"/>
              <a:t>Preparation is key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7"/>
          <p:cNvSpPr txBox="1">
            <a:spLocks noGrp="1"/>
          </p:cNvSpPr>
          <p:nvPr>
            <p:ph type="title"/>
          </p:nvPr>
        </p:nvSpPr>
        <p:spPr>
          <a:xfrm>
            <a:off x="311700" y="1653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solidFill>
                  <a:schemeClr val="dk2"/>
                </a:solidFill>
              </a:rPr>
              <a:t>Working together</a:t>
            </a:r>
            <a:endParaRPr dirty="0">
              <a:solidFill>
                <a:schemeClr val="dk2"/>
              </a:solidFill>
              <a:highlight>
                <a:schemeClr val="accent6"/>
              </a:highlight>
            </a:endParaRPr>
          </a:p>
        </p:txBody>
      </p:sp>
      <p:sp>
        <p:nvSpPr>
          <p:cNvPr id="220" name="Google Shape;220;p37"/>
          <p:cNvSpPr txBox="1">
            <a:spLocks noGrp="1"/>
          </p:cNvSpPr>
          <p:nvPr>
            <p:ph type="body" idx="1"/>
          </p:nvPr>
        </p:nvSpPr>
        <p:spPr>
          <a:xfrm>
            <a:off x="311700" y="872775"/>
            <a:ext cx="8832300" cy="4270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dirty="0"/>
              <a:t>Take on the role of teacher</a:t>
            </a:r>
            <a:endParaRPr dirty="0"/>
          </a:p>
          <a:p>
            <a:pPr marL="457200" lvl="0" indent="-342900" algn="l" rtl="0">
              <a:spcBef>
                <a:spcPts val="0"/>
              </a:spcBef>
              <a:spcAft>
                <a:spcPts val="0"/>
              </a:spcAft>
              <a:buSzPts val="1800"/>
              <a:buChar char="●"/>
            </a:pPr>
            <a:r>
              <a:rPr lang="en" dirty="0"/>
              <a:t>Learn how to work with everyone</a:t>
            </a:r>
            <a:endParaRPr dirty="0"/>
          </a:p>
          <a:p>
            <a:pPr marL="457200" lvl="0" indent="-342900" algn="l" rtl="0">
              <a:spcBef>
                <a:spcPts val="0"/>
              </a:spcBef>
              <a:spcAft>
                <a:spcPts val="0"/>
              </a:spcAft>
              <a:buSzPts val="1800"/>
              <a:buChar char="●"/>
            </a:pPr>
            <a:r>
              <a:rPr lang="en" dirty="0"/>
              <a:t>Hold your team accountable</a:t>
            </a:r>
            <a:endParaRPr dirty="0"/>
          </a:p>
          <a:p>
            <a:pPr marL="0" lvl="0" indent="0" algn="l" rtl="0">
              <a:spcBef>
                <a:spcPts val="1200"/>
              </a:spcBef>
              <a:spcAft>
                <a:spcPts val="0"/>
              </a:spcAft>
              <a:buNone/>
            </a:pPr>
            <a:endParaRPr lang="en" dirty="0"/>
          </a:p>
          <a:p>
            <a:pPr marL="0" lvl="0" indent="0" algn="l" rtl="0">
              <a:spcBef>
                <a:spcPts val="1200"/>
              </a:spcBef>
              <a:spcAft>
                <a:spcPts val="0"/>
              </a:spcAft>
              <a:buNone/>
            </a:pPr>
            <a:r>
              <a:rPr lang="en" dirty="0"/>
              <a:t>Read</a:t>
            </a:r>
            <a:endParaRPr dirty="0"/>
          </a:p>
          <a:p>
            <a:pPr marL="0" lvl="0" indent="0" algn="l" rtl="0">
              <a:spcBef>
                <a:spcPts val="1200"/>
              </a:spcBef>
              <a:spcAft>
                <a:spcPts val="0"/>
              </a:spcAft>
              <a:buNone/>
            </a:pPr>
            <a:r>
              <a:rPr lang="en" dirty="0"/>
              <a:t>Considering our work and teammates:</a:t>
            </a:r>
            <a:endParaRPr dirty="0"/>
          </a:p>
          <a:p>
            <a:pPr marL="457200" lvl="0" indent="-342900" algn="l" rtl="0">
              <a:spcBef>
                <a:spcPts val="1200"/>
              </a:spcBef>
              <a:spcAft>
                <a:spcPts val="0"/>
              </a:spcAft>
              <a:buSzPts val="1800"/>
              <a:buChar char="●"/>
            </a:pPr>
            <a:r>
              <a:rPr lang="en" dirty="0"/>
              <a:t>What is key advice?</a:t>
            </a:r>
            <a:endParaRPr dirty="0"/>
          </a:p>
          <a:p>
            <a:pPr marL="457200" lvl="0" indent="-342900" algn="l" rtl="0">
              <a:spcBef>
                <a:spcPts val="0"/>
              </a:spcBef>
              <a:spcAft>
                <a:spcPts val="0"/>
              </a:spcAft>
              <a:buSzPts val="1800"/>
              <a:buChar char="●"/>
            </a:pPr>
            <a:r>
              <a:rPr lang="en" dirty="0"/>
              <a:t>What comes up/probable challenges? What’s missing?</a:t>
            </a:r>
            <a:endParaRPr dirty="0"/>
          </a:p>
          <a:p>
            <a:pPr marL="457200" lvl="0" indent="-342900" algn="l" rtl="0">
              <a:spcBef>
                <a:spcPts val="0"/>
              </a:spcBef>
              <a:spcAft>
                <a:spcPts val="0"/>
              </a:spcAft>
              <a:buSzPts val="1800"/>
              <a:buChar char="●"/>
            </a:pPr>
            <a:r>
              <a:rPr lang="en" dirty="0"/>
              <a:t>How to bounce back from missing something or making a mistake?</a:t>
            </a:r>
            <a:endParaRPr dirty="0"/>
          </a:p>
        </p:txBody>
      </p:sp>
      <p:pic>
        <p:nvPicPr>
          <p:cNvPr id="3" name="Picture 2" descr="A qr code with black squares&#10;&#10;Description automatically generated">
            <a:extLst>
              <a:ext uri="{FF2B5EF4-FFF2-40B4-BE49-F238E27FC236}">
                <a16:creationId xmlns:a16="http://schemas.microsoft.com/office/drawing/2014/main" id="{0DD810B2-5150-ADA0-A6D9-9480EC64CE5A}"/>
              </a:ext>
            </a:extLst>
          </p:cNvPr>
          <p:cNvPicPr>
            <a:picLocks noChangeAspect="1"/>
          </p:cNvPicPr>
          <p:nvPr/>
        </p:nvPicPr>
        <p:blipFill>
          <a:blip r:embed="rId3"/>
          <a:stretch>
            <a:fillRect/>
          </a:stretch>
        </p:blipFill>
        <p:spPr>
          <a:xfrm>
            <a:off x="5805247" y="198155"/>
            <a:ext cx="3027054" cy="3027054"/>
          </a:xfrm>
          <a:prstGeom prst="rect">
            <a:avLst/>
          </a:prstGeom>
        </p:spPr>
      </p:pic>
      <p:sp>
        <p:nvSpPr>
          <p:cNvPr id="5" name="TextBox 4">
            <a:extLst>
              <a:ext uri="{FF2B5EF4-FFF2-40B4-BE49-F238E27FC236}">
                <a16:creationId xmlns:a16="http://schemas.microsoft.com/office/drawing/2014/main" id="{BD43BB6B-1E94-23FD-78B6-A50B416B558B}"/>
              </a:ext>
            </a:extLst>
          </p:cNvPr>
          <p:cNvSpPr txBox="1"/>
          <p:nvPr/>
        </p:nvSpPr>
        <p:spPr>
          <a:xfrm>
            <a:off x="5611684" y="3225209"/>
            <a:ext cx="3414180" cy="400110"/>
          </a:xfrm>
          <a:prstGeom prst="rect">
            <a:avLst/>
          </a:prstGeom>
          <a:noFill/>
        </p:spPr>
        <p:txBody>
          <a:bodyPr wrap="square">
            <a:spAutoFit/>
          </a:bodyPr>
          <a:lstStyle/>
          <a:p>
            <a:pPr marL="0" lvl="0" indent="0" algn="l" rtl="0">
              <a:spcBef>
                <a:spcPts val="1200"/>
              </a:spcBef>
              <a:spcAft>
                <a:spcPts val="0"/>
              </a:spcAft>
              <a:buNone/>
            </a:pPr>
            <a:r>
              <a:rPr lang="en-US" sz="1000" u="sng" dirty="0">
                <a:solidFill>
                  <a:schemeClr val="hlink"/>
                </a:solidFill>
                <a:hlinkClick r:id="rId4"/>
              </a:rPr>
              <a:t>https://docs.google.com/document/d/1hGlWCcs5QTDROyeBcmqs-QCxqCakoT2NYITTVLjM-PM/edit?usp=sharing</a:t>
            </a:r>
            <a:r>
              <a:rPr lang="en-US" sz="1000" dirty="0"/>
              <a:t> </a:t>
            </a:r>
          </a:p>
        </p:txBody>
      </p:sp>
      <p:sp>
        <p:nvSpPr>
          <p:cNvPr id="6" name="Arrow: Right 5">
            <a:extLst>
              <a:ext uri="{FF2B5EF4-FFF2-40B4-BE49-F238E27FC236}">
                <a16:creationId xmlns:a16="http://schemas.microsoft.com/office/drawing/2014/main" id="{924CC7BF-E8B1-6017-5EA8-0C41060941D6}"/>
              </a:ext>
            </a:extLst>
          </p:cNvPr>
          <p:cNvSpPr/>
          <p:nvPr/>
        </p:nvSpPr>
        <p:spPr>
          <a:xfrm rot="21222764">
            <a:off x="1574462" y="2372307"/>
            <a:ext cx="4039527" cy="1797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8"/>
          <p:cNvSpPr txBox="1">
            <a:spLocks noGrp="1"/>
          </p:cNvSpPr>
          <p:nvPr>
            <p:ph type="title"/>
          </p:nvPr>
        </p:nvSpPr>
        <p:spPr>
          <a:xfrm>
            <a:off x="221825" y="8547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What happens if Ellen isn’t able to be there?</a:t>
            </a:r>
            <a:endParaRPr>
              <a:solidFill>
                <a:schemeClr val="dk2"/>
              </a:solidFill>
            </a:endParaRPr>
          </a:p>
        </p:txBody>
      </p:sp>
      <p:sp>
        <p:nvSpPr>
          <p:cNvPr id="227" name="Google Shape;227;p38"/>
          <p:cNvSpPr txBox="1">
            <a:spLocks noGrp="1"/>
          </p:cNvSpPr>
          <p:nvPr>
            <p:ph type="body" idx="1"/>
          </p:nvPr>
        </p:nvSpPr>
        <p:spPr>
          <a:xfrm>
            <a:off x="371625" y="79287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All good - all your fabulous planning will pay off!</a:t>
            </a:r>
            <a:endParaRPr/>
          </a:p>
          <a:p>
            <a:pPr marL="0" lvl="0" indent="0" algn="l" rtl="0">
              <a:spcBef>
                <a:spcPts val="1200"/>
              </a:spcBef>
              <a:spcAft>
                <a:spcPts val="0"/>
              </a:spcAft>
              <a:buNone/>
            </a:pPr>
            <a:r>
              <a:rPr lang="en"/>
              <a:t>Lean on your team.</a:t>
            </a:r>
            <a:endParaRPr/>
          </a:p>
          <a:p>
            <a:pPr marL="0" lvl="0" indent="0" algn="l" rtl="0">
              <a:spcBef>
                <a:spcPts val="1200"/>
              </a:spcBef>
              <a:spcAft>
                <a:spcPts val="0"/>
              </a:spcAft>
              <a:buNone/>
            </a:pPr>
            <a:r>
              <a:rPr lang="en"/>
              <a:t>Karla will support team logistics.</a:t>
            </a:r>
            <a:endParaRPr/>
          </a:p>
          <a:p>
            <a:pPr marL="0" lvl="0" indent="0" algn="l" rtl="0">
              <a:spcBef>
                <a:spcPts val="1200"/>
              </a:spcBef>
              <a:spcAft>
                <a:spcPts val="1200"/>
              </a:spcAft>
              <a:buNone/>
            </a:pPr>
            <a:endParaRPr>
              <a:highlight>
                <a:schemeClr val="accent6"/>
              </a:highlight>
            </a:endParaRPr>
          </a:p>
        </p:txBody>
      </p:sp>
      <p:pic>
        <p:nvPicPr>
          <p:cNvPr id="228" name="Google Shape;228;p38"/>
          <p:cNvPicPr preferRelativeResize="0"/>
          <p:nvPr/>
        </p:nvPicPr>
        <p:blipFill>
          <a:blip r:embed="rId3">
            <a:alphaModFix/>
          </a:blip>
          <a:stretch>
            <a:fillRect/>
          </a:stretch>
        </p:blipFill>
        <p:spPr>
          <a:xfrm>
            <a:off x="4388675" y="1889825"/>
            <a:ext cx="4661201" cy="3091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See what you recall </a:t>
            </a:r>
            <a:endParaRPr>
              <a:solidFill>
                <a:schemeClr val="dk2"/>
              </a:solidFill>
            </a:endParaRPr>
          </a:p>
        </p:txBody>
      </p:sp>
      <p:sp>
        <p:nvSpPr>
          <p:cNvPr id="234" name="Google Shape;234;p3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Go to </a:t>
            </a:r>
            <a:endParaRPr/>
          </a:p>
          <a:p>
            <a:pPr marL="0" lvl="0" indent="0" algn="l" rtl="0">
              <a:spcBef>
                <a:spcPts val="1200"/>
              </a:spcBef>
              <a:spcAft>
                <a:spcPts val="0"/>
              </a:spcAft>
              <a:buNone/>
            </a:pPr>
            <a:r>
              <a:rPr lang="en" u="sng">
                <a:solidFill>
                  <a:schemeClr val="hlink"/>
                </a:solidFill>
                <a:hlinkClick r:id="rId3"/>
              </a:rPr>
              <a:t>Gimkit.com/join</a:t>
            </a:r>
            <a:r>
              <a:rPr lang="en"/>
              <a:t> enter code </a:t>
            </a:r>
            <a:endParaRPr/>
          </a:p>
          <a:p>
            <a:pPr marL="0" lvl="0" indent="0" algn="l" rtl="0">
              <a:spcBef>
                <a:spcPts val="1200"/>
              </a:spcBef>
              <a:spcAft>
                <a:spcPts val="0"/>
              </a:spcAft>
              <a:buNone/>
            </a:pPr>
            <a:r>
              <a:rPr lang="en"/>
              <a:t>Or </a:t>
            </a:r>
            <a:endParaRPr/>
          </a:p>
          <a:p>
            <a:pPr marL="0" lvl="0" indent="0" algn="l" rtl="0">
              <a:spcBef>
                <a:spcPts val="1200"/>
              </a:spcBef>
              <a:spcAft>
                <a:spcPts val="0"/>
              </a:spcAft>
              <a:buNone/>
            </a:pPr>
            <a:endParaRPr/>
          </a:p>
          <a:p>
            <a:pPr marL="0" lvl="0" indent="0" algn="l" rtl="0">
              <a:spcBef>
                <a:spcPts val="1200"/>
              </a:spcBef>
              <a:spcAft>
                <a:spcPts val="0"/>
              </a:spcAft>
              <a:buNone/>
            </a:pPr>
            <a:r>
              <a:rPr lang="en"/>
              <a:t>Scan QR code on screen</a:t>
            </a:r>
            <a:endParaRPr/>
          </a:p>
          <a:p>
            <a:pPr marL="0" lvl="0" indent="0" algn="l" rtl="0">
              <a:spcBef>
                <a:spcPts val="1200"/>
              </a:spcBef>
              <a:spcAft>
                <a:spcPts val="1200"/>
              </a:spcAft>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solidFill>
                  <a:schemeClr val="dk2"/>
                </a:solidFill>
              </a:rPr>
              <a:t>Questions?</a:t>
            </a:r>
            <a:endParaRPr>
              <a:solidFill>
                <a:schemeClr val="dk2"/>
              </a:solidFill>
            </a:endParaRPr>
          </a:p>
        </p:txBody>
      </p:sp>
      <p:pic>
        <p:nvPicPr>
          <p:cNvPr id="240" name="Google Shape;240;p40"/>
          <p:cNvPicPr preferRelativeResize="0"/>
          <p:nvPr/>
        </p:nvPicPr>
        <p:blipFill>
          <a:blip r:embed="rId3">
            <a:alphaModFix/>
          </a:blip>
          <a:stretch>
            <a:fillRect/>
          </a:stretch>
        </p:blipFill>
        <p:spPr>
          <a:xfrm>
            <a:off x="3277163" y="1819100"/>
            <a:ext cx="2589677" cy="2589677"/>
          </a:xfrm>
          <a:prstGeom prst="rect">
            <a:avLst/>
          </a:prstGeom>
          <a:noFill/>
          <a:ln>
            <a:noFill/>
          </a:ln>
        </p:spPr>
      </p:pic>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BA472ED-EBEE-448A-88A9-2C0B3264FE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EF2408-93E0-46FE-9A88-C06FC17FD6F2}">
  <ds:schemaRefs>
    <ds:schemaRef ds:uri="http://schemas.microsoft.com/sharepoint/v3/contenttype/forms"/>
  </ds:schemaRefs>
</ds:datastoreItem>
</file>

<file path=customXml/itemProps3.xml><?xml version="1.0" encoding="utf-8"?>
<ds:datastoreItem xmlns:ds="http://schemas.openxmlformats.org/officeDocument/2006/customXml" ds:itemID="{EC1E0FDA-7AC1-4A5A-8408-DDA1906CA7B1}">
  <ds:schemaRefs>
    <ds:schemaRef ds:uri="5ed5bd0d-9aa5-480d-8c58-25f9f57090c9"/>
    <ds:schemaRef ds:uri="http://www.w3.org/XML/1998/namespace"/>
    <ds:schemaRef ds:uri="http://purl.org/dc/terms/"/>
    <ds:schemaRef ds:uri="http://purl.org/dc/dcmitype/"/>
    <ds:schemaRef ds:uri="http://purl.org/dc/elements/1.1/"/>
    <ds:schemaRef ds:uri="05627597-0322-42fc-bc19-1d0dde15c694"/>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TotalTime>
  <Words>1432</Words>
  <Application>Microsoft Office PowerPoint</Application>
  <PresentationFormat>On-screen Show (16:9)</PresentationFormat>
  <Paragraphs>216</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Open Sans</vt:lpstr>
      <vt:lpstr>PT Sans Narrow</vt:lpstr>
      <vt:lpstr>Arial</vt:lpstr>
      <vt:lpstr>Calibri</vt:lpstr>
      <vt:lpstr>Tropic</vt:lpstr>
      <vt:lpstr>Team Lead and Potentials</vt:lpstr>
      <vt:lpstr>PowerPoint Presentation</vt:lpstr>
      <vt:lpstr>Look at your card and explain…</vt:lpstr>
      <vt:lpstr>Ellen’s role vs the Team Lead’s role</vt:lpstr>
      <vt:lpstr>Things throughout that are for Ellen</vt:lpstr>
      <vt:lpstr>Ellen will share Initial Expectations for Team Members</vt:lpstr>
      <vt:lpstr>Foundations vs Focused Academies</vt:lpstr>
      <vt:lpstr>Foundations vs Focused Academies</vt:lpstr>
      <vt:lpstr>It’s time to lead…what have you experienced?</vt:lpstr>
      <vt:lpstr>Preparation </vt:lpstr>
      <vt:lpstr>Initial team contact</vt:lpstr>
      <vt:lpstr>Planning session #1</vt:lpstr>
      <vt:lpstr>Planning session #1 (continued)</vt:lpstr>
      <vt:lpstr>Immediately after Meeting #1</vt:lpstr>
      <vt:lpstr>Meeting #2</vt:lpstr>
      <vt:lpstr>Foundations Worksite Organizing Lead expectations</vt:lpstr>
      <vt:lpstr>Foundations Worksite Organizing Lead expectations</vt:lpstr>
      <vt:lpstr>Planning Day- (Sunday or Monday) </vt:lpstr>
      <vt:lpstr>Digital Resources - Team  Team folder</vt:lpstr>
      <vt:lpstr>Digital Resources -Lead  Lead folder (and content)</vt:lpstr>
      <vt:lpstr>During the training</vt:lpstr>
      <vt:lpstr>Enough logistics!</vt:lpstr>
      <vt:lpstr>Working together</vt:lpstr>
      <vt:lpstr>Reinforcing the norms and realities of this work and your “Day Job” (Should also be shared by Ellen repeatedly)</vt:lpstr>
      <vt:lpstr>Working together</vt:lpstr>
      <vt:lpstr>What happens if Ellen isn’t able to be there?</vt:lpstr>
      <vt:lpstr>See what you recall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Lead and Potentials</dc:title>
  <dc:creator>Janiak, Adam [MN]</dc:creator>
  <cp:lastModifiedBy>Janiak, Adam [MN]</cp:lastModifiedBy>
  <cp:revision>3</cp:revision>
  <dcterms:modified xsi:type="dcterms:W3CDTF">2024-05-29T14:01:52Z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