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handoutMasterIdLst>
    <p:handoutMasterId r:id="rId40"/>
  </p:handoutMasterIdLst>
  <p:sldIdLst>
    <p:sldId id="256" r:id="rId5"/>
    <p:sldId id="1214" r:id="rId6"/>
    <p:sldId id="1260" r:id="rId7"/>
    <p:sldId id="1247" r:id="rId8"/>
    <p:sldId id="792" r:id="rId9"/>
    <p:sldId id="1258" r:id="rId10"/>
    <p:sldId id="1190" r:id="rId11"/>
    <p:sldId id="1226" r:id="rId12"/>
    <p:sldId id="1228" r:id="rId13"/>
    <p:sldId id="1193" r:id="rId14"/>
    <p:sldId id="1229" r:id="rId15"/>
    <p:sldId id="1259" r:id="rId16"/>
    <p:sldId id="1270" r:id="rId17"/>
    <p:sldId id="952" r:id="rId18"/>
    <p:sldId id="1039" r:id="rId19"/>
    <p:sldId id="1262" r:id="rId20"/>
    <p:sldId id="1263" r:id="rId21"/>
    <p:sldId id="1037" r:id="rId22"/>
    <p:sldId id="1021" r:id="rId23"/>
    <p:sldId id="901" r:id="rId24"/>
    <p:sldId id="1271" r:id="rId25"/>
    <p:sldId id="1008" r:id="rId26"/>
    <p:sldId id="1261" r:id="rId27"/>
    <p:sldId id="1264" r:id="rId28"/>
    <p:sldId id="1197" r:id="rId29"/>
    <p:sldId id="1198" r:id="rId30"/>
    <p:sldId id="1269" r:id="rId31"/>
    <p:sldId id="1199" r:id="rId32"/>
    <p:sldId id="1265" r:id="rId33"/>
    <p:sldId id="1266" r:id="rId34"/>
    <p:sldId id="1015" r:id="rId35"/>
    <p:sldId id="1195" r:id="rId36"/>
    <p:sldId id="1267" r:id="rId37"/>
    <p:sldId id="1255" r:id="rId3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056376-0FB0-EDD6-0C60-6FC149517C49}" v="2" dt="2026-06-01T18:16:27.486"/>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row, Scott" userId="S::swarrow_mea.org#ext#@neahq.onmicrosoft.com::5678d7dc-d04b-4768-840c-4d4ec12ded67" providerId="AD" clId="Web-{8A056376-0FB0-EDD6-0C60-6FC149517C49}"/>
    <pc:docChg chg="modSld sldOrd">
      <pc:chgData name="Warrow, Scott" userId="S::swarrow_mea.org#ext#@neahq.onmicrosoft.com::5678d7dc-d04b-4768-840c-4d4ec12ded67" providerId="AD" clId="Web-{8A056376-0FB0-EDD6-0C60-6FC149517C49}" dt="2026-06-01T18:16:27.486" v="5"/>
      <pc:docMkLst>
        <pc:docMk/>
      </pc:docMkLst>
      <pc:sldChg chg="ord">
        <pc:chgData name="Warrow, Scott" userId="S::swarrow_mea.org#ext#@neahq.onmicrosoft.com::5678d7dc-d04b-4768-840c-4d4ec12ded67" providerId="AD" clId="Web-{8A056376-0FB0-EDD6-0C60-6FC149517C49}" dt="2026-06-01T18:16:27.486" v="4"/>
        <pc:sldMkLst>
          <pc:docMk/>
          <pc:sldMk cId="3824828635" sldId="1037"/>
        </pc:sldMkLst>
      </pc:sldChg>
      <pc:sldChg chg="modSp">
        <pc:chgData name="Warrow, Scott" userId="S::swarrow_mea.org#ext#@neahq.onmicrosoft.com::5678d7dc-d04b-4768-840c-4d4ec12ded67" providerId="AD" clId="Web-{8A056376-0FB0-EDD6-0C60-6FC149517C49}" dt="2026-06-01T18:12:54.937" v="3" actId="1076"/>
        <pc:sldMkLst>
          <pc:docMk/>
          <pc:sldMk cId="2643235377" sldId="1039"/>
        </pc:sldMkLst>
        <pc:graphicFrameChg chg="mod">
          <ac:chgData name="Warrow, Scott" userId="S::swarrow_mea.org#ext#@neahq.onmicrosoft.com::5678d7dc-d04b-4768-840c-4d4ec12ded67" providerId="AD" clId="Web-{8A056376-0FB0-EDD6-0C60-6FC149517C49}" dt="2026-06-01T18:12:54.937" v="3" actId="1076"/>
          <ac:graphicFrameMkLst>
            <pc:docMk/>
            <pc:sldMk cId="2643235377" sldId="1039"/>
            <ac:graphicFrameMk id="4" creationId="{6E3F09BA-1B5F-4CE0-910F-05D2ABC9A722}"/>
          </ac:graphicFrameMkLst>
        </pc:graphicFrameChg>
      </pc:sldChg>
      <pc:sldChg chg="ord">
        <pc:chgData name="Warrow, Scott" userId="S::swarrow_mea.org#ext#@neahq.onmicrosoft.com::5678d7dc-d04b-4768-840c-4d4ec12ded67" providerId="AD" clId="Web-{8A056376-0FB0-EDD6-0C60-6FC149517C49}" dt="2026-06-01T18:16:27.486" v="5"/>
        <pc:sldMkLst>
          <pc:docMk/>
          <pc:sldMk cId="3835011107" sldId="126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F156A1-04AE-4876-A067-FBDDBEBE0726}" type="doc">
      <dgm:prSet loTypeId="urn:microsoft.com/office/officeart/2005/8/layout/pyramid1" loCatId="pyramid" qsTypeId="urn:microsoft.com/office/officeart/2005/8/quickstyle/simple1" qsCatId="simple" csTypeId="urn:microsoft.com/office/officeart/2005/8/colors/colorful5" csCatId="colorful" phldr="1"/>
      <dgm:spPr/>
    </dgm:pt>
    <dgm:pt modelId="{ABD7ADAA-67CD-46C7-A94D-FB28D22E2456}">
      <dgm:prSet phldrT="[Text]"/>
      <dgm:spPr/>
      <dgm:t>
        <a:bodyPr/>
        <a:lstStyle/>
        <a:p>
          <a:r>
            <a:rPr lang="en-US" b="1"/>
            <a:t> Least Effective</a:t>
          </a:r>
        </a:p>
      </dgm:t>
    </dgm:pt>
    <dgm:pt modelId="{825487FA-19D7-4E95-BCC9-CDFFCAAAF3F6}" type="parTrans" cxnId="{AD3B5458-FF39-47A0-A025-5F9640466EBD}">
      <dgm:prSet/>
      <dgm:spPr/>
      <dgm:t>
        <a:bodyPr/>
        <a:lstStyle/>
        <a:p>
          <a:endParaRPr lang="en-US"/>
        </a:p>
      </dgm:t>
    </dgm:pt>
    <dgm:pt modelId="{BC15A90B-42DB-4288-B9B0-F56568F73C4D}" type="sibTrans" cxnId="{AD3B5458-FF39-47A0-A025-5F9640466EBD}">
      <dgm:prSet/>
      <dgm:spPr/>
      <dgm:t>
        <a:bodyPr/>
        <a:lstStyle/>
        <a:p>
          <a:endParaRPr lang="en-US"/>
        </a:p>
      </dgm:t>
    </dgm:pt>
    <dgm:pt modelId="{48F53A4A-9CDB-435C-8BD2-F6F0CC3B3763}">
      <dgm:prSet phldrT="[Text]"/>
      <dgm:spPr/>
      <dgm:t>
        <a:bodyPr/>
        <a:lstStyle/>
        <a:p>
          <a:r>
            <a:rPr lang="en-US"/>
            <a:t> </a:t>
          </a:r>
        </a:p>
      </dgm:t>
    </dgm:pt>
    <dgm:pt modelId="{5D37AF1A-21E6-4EA6-9AA3-E738012A107E}" type="parTrans" cxnId="{F23338D6-2E32-4837-AD3E-3816FFA44087}">
      <dgm:prSet/>
      <dgm:spPr/>
      <dgm:t>
        <a:bodyPr/>
        <a:lstStyle/>
        <a:p>
          <a:endParaRPr lang="en-US"/>
        </a:p>
      </dgm:t>
    </dgm:pt>
    <dgm:pt modelId="{1A882077-AF2C-4AAD-8A2A-53A7E863C148}" type="sibTrans" cxnId="{F23338D6-2E32-4837-AD3E-3816FFA44087}">
      <dgm:prSet/>
      <dgm:spPr/>
      <dgm:t>
        <a:bodyPr/>
        <a:lstStyle/>
        <a:p>
          <a:endParaRPr lang="en-US"/>
        </a:p>
      </dgm:t>
    </dgm:pt>
    <dgm:pt modelId="{38106000-E4B5-4ADB-B787-930E79479EF9}">
      <dgm:prSet phldrT="[Text]"/>
      <dgm:spPr/>
      <dgm:t>
        <a:bodyPr/>
        <a:lstStyle/>
        <a:p>
          <a:r>
            <a:rPr lang="en-US"/>
            <a:t> </a:t>
          </a:r>
        </a:p>
      </dgm:t>
    </dgm:pt>
    <dgm:pt modelId="{140FD119-35B8-4495-A3CE-2BAED83ECB76}" type="parTrans" cxnId="{CD76EAA8-8204-47B0-BE96-608D69149EAE}">
      <dgm:prSet/>
      <dgm:spPr/>
      <dgm:t>
        <a:bodyPr/>
        <a:lstStyle/>
        <a:p>
          <a:endParaRPr lang="en-US"/>
        </a:p>
      </dgm:t>
    </dgm:pt>
    <dgm:pt modelId="{538FF4DD-3FCB-4DD4-BC5A-BC8534918CFE}" type="sibTrans" cxnId="{CD76EAA8-8204-47B0-BE96-608D69149EAE}">
      <dgm:prSet/>
      <dgm:spPr/>
      <dgm:t>
        <a:bodyPr/>
        <a:lstStyle/>
        <a:p>
          <a:endParaRPr lang="en-US"/>
        </a:p>
      </dgm:t>
    </dgm:pt>
    <dgm:pt modelId="{A82A7B58-9CE2-4335-8166-E982A6A4AE63}">
      <dgm:prSet phldrT="[Text]"/>
      <dgm:spPr/>
      <dgm:t>
        <a:bodyPr/>
        <a:lstStyle/>
        <a:p>
          <a:r>
            <a:rPr lang="en-US"/>
            <a:t>  </a:t>
          </a:r>
        </a:p>
      </dgm:t>
    </dgm:pt>
    <dgm:pt modelId="{79068A1E-486A-4F5E-8900-43AB51C0A27C}" type="parTrans" cxnId="{07B48D90-8586-4E92-8F12-9379E5BFAAAB}">
      <dgm:prSet/>
      <dgm:spPr/>
      <dgm:t>
        <a:bodyPr/>
        <a:lstStyle/>
        <a:p>
          <a:endParaRPr lang="en-US"/>
        </a:p>
      </dgm:t>
    </dgm:pt>
    <dgm:pt modelId="{ECAC987A-8033-4428-9781-90FF9F3E6D9C}" type="sibTrans" cxnId="{07B48D90-8586-4E92-8F12-9379E5BFAAAB}">
      <dgm:prSet/>
      <dgm:spPr/>
      <dgm:t>
        <a:bodyPr/>
        <a:lstStyle/>
        <a:p>
          <a:endParaRPr lang="en-US"/>
        </a:p>
      </dgm:t>
    </dgm:pt>
    <dgm:pt modelId="{4FCC7B70-AFC3-47E9-806B-CA291C3BC713}">
      <dgm:prSet phldrT="[Text]"/>
      <dgm:spPr/>
      <dgm:t>
        <a:bodyPr/>
        <a:lstStyle/>
        <a:p>
          <a:r>
            <a:rPr lang="en-US"/>
            <a:t>  </a:t>
          </a:r>
        </a:p>
      </dgm:t>
    </dgm:pt>
    <dgm:pt modelId="{BE1C66A9-D744-4FCA-8B43-63EB66504011}" type="parTrans" cxnId="{22F7D7D0-082A-4B85-BF55-D55F2BB62261}">
      <dgm:prSet/>
      <dgm:spPr/>
      <dgm:t>
        <a:bodyPr/>
        <a:lstStyle/>
        <a:p>
          <a:endParaRPr lang="en-US"/>
        </a:p>
      </dgm:t>
    </dgm:pt>
    <dgm:pt modelId="{33BF6CFC-079E-4342-A728-0E2F2D486641}" type="sibTrans" cxnId="{22F7D7D0-082A-4B85-BF55-D55F2BB62261}">
      <dgm:prSet/>
      <dgm:spPr/>
      <dgm:t>
        <a:bodyPr/>
        <a:lstStyle/>
        <a:p>
          <a:endParaRPr lang="en-US"/>
        </a:p>
      </dgm:t>
    </dgm:pt>
    <dgm:pt modelId="{4ED1AADB-2978-4C79-BFB9-1976C8094F66}">
      <dgm:prSet phldrT="[Text]"/>
      <dgm:spPr/>
      <dgm:t>
        <a:bodyPr/>
        <a:lstStyle/>
        <a:p>
          <a:r>
            <a:rPr lang="en-US"/>
            <a:t> </a:t>
          </a:r>
          <a:r>
            <a:rPr lang="en-US" b="1"/>
            <a:t>Most Effective</a:t>
          </a:r>
        </a:p>
      </dgm:t>
    </dgm:pt>
    <dgm:pt modelId="{61264C98-0828-452D-B733-2E33C9DF37B1}" type="parTrans" cxnId="{FA8B06A8-8A33-45CD-82A1-317D92F088C0}">
      <dgm:prSet/>
      <dgm:spPr/>
      <dgm:t>
        <a:bodyPr/>
        <a:lstStyle/>
        <a:p>
          <a:endParaRPr lang="en-US"/>
        </a:p>
      </dgm:t>
    </dgm:pt>
    <dgm:pt modelId="{F59316F9-41C4-439F-82C6-91168A98E42D}" type="sibTrans" cxnId="{FA8B06A8-8A33-45CD-82A1-317D92F088C0}">
      <dgm:prSet/>
      <dgm:spPr/>
      <dgm:t>
        <a:bodyPr/>
        <a:lstStyle/>
        <a:p>
          <a:endParaRPr lang="en-US"/>
        </a:p>
      </dgm:t>
    </dgm:pt>
    <dgm:pt modelId="{3C32D165-194D-42C9-9910-716A89BE7462}" type="pres">
      <dgm:prSet presAssocID="{00F156A1-04AE-4876-A067-FBDDBEBE0726}" presName="Name0" presStyleCnt="0">
        <dgm:presLayoutVars>
          <dgm:dir/>
          <dgm:animLvl val="lvl"/>
          <dgm:resizeHandles val="exact"/>
        </dgm:presLayoutVars>
      </dgm:prSet>
      <dgm:spPr/>
    </dgm:pt>
    <dgm:pt modelId="{EDD89BA5-674F-47A2-9D35-A166795AAEF6}" type="pres">
      <dgm:prSet presAssocID="{ABD7ADAA-67CD-46C7-A94D-FB28D22E2456}" presName="Name8" presStyleCnt="0"/>
      <dgm:spPr/>
    </dgm:pt>
    <dgm:pt modelId="{722462B3-3F26-4D2F-91B3-9DAEC49F7C1A}" type="pres">
      <dgm:prSet presAssocID="{ABD7ADAA-67CD-46C7-A94D-FB28D22E2456}" presName="level" presStyleLbl="node1" presStyleIdx="0" presStyleCnt="6">
        <dgm:presLayoutVars>
          <dgm:chMax val="1"/>
          <dgm:bulletEnabled val="1"/>
        </dgm:presLayoutVars>
      </dgm:prSet>
      <dgm:spPr/>
    </dgm:pt>
    <dgm:pt modelId="{CC39D6A8-65B2-494D-882E-BA0A40D4F896}" type="pres">
      <dgm:prSet presAssocID="{ABD7ADAA-67CD-46C7-A94D-FB28D22E2456}" presName="levelTx" presStyleLbl="revTx" presStyleIdx="0" presStyleCnt="0">
        <dgm:presLayoutVars>
          <dgm:chMax val="1"/>
          <dgm:bulletEnabled val="1"/>
        </dgm:presLayoutVars>
      </dgm:prSet>
      <dgm:spPr/>
    </dgm:pt>
    <dgm:pt modelId="{8422D1EE-8C9E-4C8F-9667-C78E6BE77C02}" type="pres">
      <dgm:prSet presAssocID="{48F53A4A-9CDB-435C-8BD2-F6F0CC3B3763}" presName="Name8" presStyleCnt="0"/>
      <dgm:spPr/>
    </dgm:pt>
    <dgm:pt modelId="{3670DFCD-B054-4DD6-A670-F6E8D3543B8C}" type="pres">
      <dgm:prSet presAssocID="{48F53A4A-9CDB-435C-8BD2-F6F0CC3B3763}" presName="level" presStyleLbl="node1" presStyleIdx="1" presStyleCnt="6">
        <dgm:presLayoutVars>
          <dgm:chMax val="1"/>
          <dgm:bulletEnabled val="1"/>
        </dgm:presLayoutVars>
      </dgm:prSet>
      <dgm:spPr/>
    </dgm:pt>
    <dgm:pt modelId="{36E7EA06-75E3-46EB-9D71-7850EBCEFEA6}" type="pres">
      <dgm:prSet presAssocID="{48F53A4A-9CDB-435C-8BD2-F6F0CC3B3763}" presName="levelTx" presStyleLbl="revTx" presStyleIdx="0" presStyleCnt="0">
        <dgm:presLayoutVars>
          <dgm:chMax val="1"/>
          <dgm:bulletEnabled val="1"/>
        </dgm:presLayoutVars>
      </dgm:prSet>
      <dgm:spPr/>
    </dgm:pt>
    <dgm:pt modelId="{07226FA0-F9CA-4BF3-AE63-A0B583EFEF1F}" type="pres">
      <dgm:prSet presAssocID="{38106000-E4B5-4ADB-B787-930E79479EF9}" presName="Name8" presStyleCnt="0"/>
      <dgm:spPr/>
    </dgm:pt>
    <dgm:pt modelId="{D841B3EB-5412-414D-A865-44F202AA646E}" type="pres">
      <dgm:prSet presAssocID="{38106000-E4B5-4ADB-B787-930E79479EF9}" presName="level" presStyleLbl="node1" presStyleIdx="2" presStyleCnt="6">
        <dgm:presLayoutVars>
          <dgm:chMax val="1"/>
          <dgm:bulletEnabled val="1"/>
        </dgm:presLayoutVars>
      </dgm:prSet>
      <dgm:spPr/>
    </dgm:pt>
    <dgm:pt modelId="{04C2B055-0B60-41C2-AB26-AA9EFA92C313}" type="pres">
      <dgm:prSet presAssocID="{38106000-E4B5-4ADB-B787-930E79479EF9}" presName="levelTx" presStyleLbl="revTx" presStyleIdx="0" presStyleCnt="0">
        <dgm:presLayoutVars>
          <dgm:chMax val="1"/>
          <dgm:bulletEnabled val="1"/>
        </dgm:presLayoutVars>
      </dgm:prSet>
      <dgm:spPr/>
    </dgm:pt>
    <dgm:pt modelId="{65BB36DD-7A00-4C81-9A3A-9B77342A0DDB}" type="pres">
      <dgm:prSet presAssocID="{A82A7B58-9CE2-4335-8166-E982A6A4AE63}" presName="Name8" presStyleCnt="0"/>
      <dgm:spPr/>
    </dgm:pt>
    <dgm:pt modelId="{7239061C-BCA8-45BF-8DFA-318ADF85202C}" type="pres">
      <dgm:prSet presAssocID="{A82A7B58-9CE2-4335-8166-E982A6A4AE63}" presName="level" presStyleLbl="node1" presStyleIdx="3" presStyleCnt="6">
        <dgm:presLayoutVars>
          <dgm:chMax val="1"/>
          <dgm:bulletEnabled val="1"/>
        </dgm:presLayoutVars>
      </dgm:prSet>
      <dgm:spPr/>
    </dgm:pt>
    <dgm:pt modelId="{C9A97EF1-A62E-482F-9F62-5E0C73EA63D1}" type="pres">
      <dgm:prSet presAssocID="{A82A7B58-9CE2-4335-8166-E982A6A4AE63}" presName="levelTx" presStyleLbl="revTx" presStyleIdx="0" presStyleCnt="0">
        <dgm:presLayoutVars>
          <dgm:chMax val="1"/>
          <dgm:bulletEnabled val="1"/>
        </dgm:presLayoutVars>
      </dgm:prSet>
      <dgm:spPr/>
    </dgm:pt>
    <dgm:pt modelId="{59B57FB9-C1C9-4296-B64A-19224924DCD9}" type="pres">
      <dgm:prSet presAssocID="{4FCC7B70-AFC3-47E9-806B-CA291C3BC713}" presName="Name8" presStyleCnt="0"/>
      <dgm:spPr/>
    </dgm:pt>
    <dgm:pt modelId="{C761B01F-82F3-4FBD-90C3-29C4B5848728}" type="pres">
      <dgm:prSet presAssocID="{4FCC7B70-AFC3-47E9-806B-CA291C3BC713}" presName="level" presStyleLbl="node1" presStyleIdx="4" presStyleCnt="6">
        <dgm:presLayoutVars>
          <dgm:chMax val="1"/>
          <dgm:bulletEnabled val="1"/>
        </dgm:presLayoutVars>
      </dgm:prSet>
      <dgm:spPr/>
    </dgm:pt>
    <dgm:pt modelId="{3E0C04CB-E451-486D-A074-3F673A6FC632}" type="pres">
      <dgm:prSet presAssocID="{4FCC7B70-AFC3-47E9-806B-CA291C3BC713}" presName="levelTx" presStyleLbl="revTx" presStyleIdx="0" presStyleCnt="0">
        <dgm:presLayoutVars>
          <dgm:chMax val="1"/>
          <dgm:bulletEnabled val="1"/>
        </dgm:presLayoutVars>
      </dgm:prSet>
      <dgm:spPr/>
    </dgm:pt>
    <dgm:pt modelId="{18AD9776-2B02-4561-978A-7BD78E2808D5}" type="pres">
      <dgm:prSet presAssocID="{4ED1AADB-2978-4C79-BFB9-1976C8094F66}" presName="Name8" presStyleCnt="0"/>
      <dgm:spPr/>
    </dgm:pt>
    <dgm:pt modelId="{8DAA3DA3-13DE-411C-8A95-BADB23BBF87F}" type="pres">
      <dgm:prSet presAssocID="{4ED1AADB-2978-4C79-BFB9-1976C8094F66}" presName="level" presStyleLbl="node1" presStyleIdx="5" presStyleCnt="6">
        <dgm:presLayoutVars>
          <dgm:chMax val="1"/>
          <dgm:bulletEnabled val="1"/>
        </dgm:presLayoutVars>
      </dgm:prSet>
      <dgm:spPr/>
    </dgm:pt>
    <dgm:pt modelId="{2655298A-D2BA-4C2B-8A59-EDBC6BCD3222}" type="pres">
      <dgm:prSet presAssocID="{4ED1AADB-2978-4C79-BFB9-1976C8094F66}" presName="levelTx" presStyleLbl="revTx" presStyleIdx="0" presStyleCnt="0">
        <dgm:presLayoutVars>
          <dgm:chMax val="1"/>
          <dgm:bulletEnabled val="1"/>
        </dgm:presLayoutVars>
      </dgm:prSet>
      <dgm:spPr/>
    </dgm:pt>
  </dgm:ptLst>
  <dgm:cxnLst>
    <dgm:cxn modelId="{389A712E-531E-4D4A-AF6E-30D56564BF16}" type="presOf" srcId="{A82A7B58-9CE2-4335-8166-E982A6A4AE63}" destId="{C9A97EF1-A62E-482F-9F62-5E0C73EA63D1}" srcOrd="1" destOrd="0" presId="urn:microsoft.com/office/officeart/2005/8/layout/pyramid1"/>
    <dgm:cxn modelId="{17E04841-0169-4628-AF47-1AA6A6105DA3}" type="presOf" srcId="{48F53A4A-9CDB-435C-8BD2-F6F0CC3B3763}" destId="{36E7EA06-75E3-46EB-9D71-7850EBCEFEA6}" srcOrd="1" destOrd="0" presId="urn:microsoft.com/office/officeart/2005/8/layout/pyramid1"/>
    <dgm:cxn modelId="{D6728C4E-D405-4023-A4B7-6694528A1AD9}" type="presOf" srcId="{4FCC7B70-AFC3-47E9-806B-CA291C3BC713}" destId="{3E0C04CB-E451-486D-A074-3F673A6FC632}" srcOrd="1" destOrd="0" presId="urn:microsoft.com/office/officeart/2005/8/layout/pyramid1"/>
    <dgm:cxn modelId="{AD3B5458-FF39-47A0-A025-5F9640466EBD}" srcId="{00F156A1-04AE-4876-A067-FBDDBEBE0726}" destId="{ABD7ADAA-67CD-46C7-A94D-FB28D22E2456}" srcOrd="0" destOrd="0" parTransId="{825487FA-19D7-4E95-BCC9-CDFFCAAAF3F6}" sibTransId="{BC15A90B-42DB-4288-B9B0-F56568F73C4D}"/>
    <dgm:cxn modelId="{7BA8557B-BC58-478F-BC96-B0A0C6D54A40}" type="presOf" srcId="{4FCC7B70-AFC3-47E9-806B-CA291C3BC713}" destId="{C761B01F-82F3-4FBD-90C3-29C4B5848728}" srcOrd="0" destOrd="0" presId="urn:microsoft.com/office/officeart/2005/8/layout/pyramid1"/>
    <dgm:cxn modelId="{797E8084-93AA-482F-857C-BA5C32628725}" type="presOf" srcId="{48F53A4A-9CDB-435C-8BD2-F6F0CC3B3763}" destId="{3670DFCD-B054-4DD6-A670-F6E8D3543B8C}" srcOrd="0" destOrd="0" presId="urn:microsoft.com/office/officeart/2005/8/layout/pyramid1"/>
    <dgm:cxn modelId="{43C9A387-8A7A-4BF3-B059-85698AD3B57D}" type="presOf" srcId="{4ED1AADB-2978-4C79-BFB9-1976C8094F66}" destId="{8DAA3DA3-13DE-411C-8A95-BADB23BBF87F}" srcOrd="0" destOrd="0" presId="urn:microsoft.com/office/officeart/2005/8/layout/pyramid1"/>
    <dgm:cxn modelId="{0D303E8C-3A30-4BE2-95F7-A46C6F4CD4B1}" type="presOf" srcId="{ABD7ADAA-67CD-46C7-A94D-FB28D22E2456}" destId="{CC39D6A8-65B2-494D-882E-BA0A40D4F896}" srcOrd="1" destOrd="0" presId="urn:microsoft.com/office/officeart/2005/8/layout/pyramid1"/>
    <dgm:cxn modelId="{07B48D90-8586-4E92-8F12-9379E5BFAAAB}" srcId="{00F156A1-04AE-4876-A067-FBDDBEBE0726}" destId="{A82A7B58-9CE2-4335-8166-E982A6A4AE63}" srcOrd="3" destOrd="0" parTransId="{79068A1E-486A-4F5E-8900-43AB51C0A27C}" sibTransId="{ECAC987A-8033-4428-9781-90FF9F3E6D9C}"/>
    <dgm:cxn modelId="{888312A3-EE9F-4793-851E-73081C74DFC2}" type="presOf" srcId="{38106000-E4B5-4ADB-B787-930E79479EF9}" destId="{D841B3EB-5412-414D-A865-44F202AA646E}" srcOrd="0" destOrd="0" presId="urn:microsoft.com/office/officeart/2005/8/layout/pyramid1"/>
    <dgm:cxn modelId="{F43A12A7-5F1D-41C0-8A6B-15726995234F}" type="presOf" srcId="{00F156A1-04AE-4876-A067-FBDDBEBE0726}" destId="{3C32D165-194D-42C9-9910-716A89BE7462}" srcOrd="0" destOrd="0" presId="urn:microsoft.com/office/officeart/2005/8/layout/pyramid1"/>
    <dgm:cxn modelId="{FA8B06A8-8A33-45CD-82A1-317D92F088C0}" srcId="{00F156A1-04AE-4876-A067-FBDDBEBE0726}" destId="{4ED1AADB-2978-4C79-BFB9-1976C8094F66}" srcOrd="5" destOrd="0" parTransId="{61264C98-0828-452D-B733-2E33C9DF37B1}" sibTransId="{F59316F9-41C4-439F-82C6-91168A98E42D}"/>
    <dgm:cxn modelId="{CD76EAA8-8204-47B0-BE96-608D69149EAE}" srcId="{00F156A1-04AE-4876-A067-FBDDBEBE0726}" destId="{38106000-E4B5-4ADB-B787-930E79479EF9}" srcOrd="2" destOrd="0" parTransId="{140FD119-35B8-4495-A3CE-2BAED83ECB76}" sibTransId="{538FF4DD-3FCB-4DD4-BC5A-BC8534918CFE}"/>
    <dgm:cxn modelId="{15BBA2C8-2C03-4FFD-9A14-58B9A49851DF}" type="presOf" srcId="{ABD7ADAA-67CD-46C7-A94D-FB28D22E2456}" destId="{722462B3-3F26-4D2F-91B3-9DAEC49F7C1A}" srcOrd="0" destOrd="0" presId="urn:microsoft.com/office/officeart/2005/8/layout/pyramid1"/>
    <dgm:cxn modelId="{97B86CCA-FD6B-4A67-8714-1AB131D46615}" type="presOf" srcId="{38106000-E4B5-4ADB-B787-930E79479EF9}" destId="{04C2B055-0B60-41C2-AB26-AA9EFA92C313}" srcOrd="1" destOrd="0" presId="urn:microsoft.com/office/officeart/2005/8/layout/pyramid1"/>
    <dgm:cxn modelId="{22F7D7D0-082A-4B85-BF55-D55F2BB62261}" srcId="{00F156A1-04AE-4876-A067-FBDDBEBE0726}" destId="{4FCC7B70-AFC3-47E9-806B-CA291C3BC713}" srcOrd="4" destOrd="0" parTransId="{BE1C66A9-D744-4FCA-8B43-63EB66504011}" sibTransId="{33BF6CFC-079E-4342-A728-0E2F2D486641}"/>
    <dgm:cxn modelId="{C9BB73D1-90FA-44AA-862D-374F0017B0EC}" type="presOf" srcId="{4ED1AADB-2978-4C79-BFB9-1976C8094F66}" destId="{2655298A-D2BA-4C2B-8A59-EDBC6BCD3222}" srcOrd="1" destOrd="0" presId="urn:microsoft.com/office/officeart/2005/8/layout/pyramid1"/>
    <dgm:cxn modelId="{F23338D6-2E32-4837-AD3E-3816FFA44087}" srcId="{00F156A1-04AE-4876-A067-FBDDBEBE0726}" destId="{48F53A4A-9CDB-435C-8BD2-F6F0CC3B3763}" srcOrd="1" destOrd="0" parTransId="{5D37AF1A-21E6-4EA6-9AA3-E738012A107E}" sibTransId="{1A882077-AF2C-4AAD-8A2A-53A7E863C148}"/>
    <dgm:cxn modelId="{C43197D9-7393-4C15-BA92-A77E1E4A6054}" type="presOf" srcId="{A82A7B58-9CE2-4335-8166-E982A6A4AE63}" destId="{7239061C-BCA8-45BF-8DFA-318ADF85202C}" srcOrd="0" destOrd="0" presId="urn:microsoft.com/office/officeart/2005/8/layout/pyramid1"/>
    <dgm:cxn modelId="{F0B89FFD-C11C-40E0-98BB-AB179A19A9D0}" type="presParOf" srcId="{3C32D165-194D-42C9-9910-716A89BE7462}" destId="{EDD89BA5-674F-47A2-9D35-A166795AAEF6}" srcOrd="0" destOrd="0" presId="urn:microsoft.com/office/officeart/2005/8/layout/pyramid1"/>
    <dgm:cxn modelId="{1901F05D-4A38-4CD0-9510-0503B072E827}" type="presParOf" srcId="{EDD89BA5-674F-47A2-9D35-A166795AAEF6}" destId="{722462B3-3F26-4D2F-91B3-9DAEC49F7C1A}" srcOrd="0" destOrd="0" presId="urn:microsoft.com/office/officeart/2005/8/layout/pyramid1"/>
    <dgm:cxn modelId="{B9E9D835-2111-4DDE-8B55-C3D7FC31EFB3}" type="presParOf" srcId="{EDD89BA5-674F-47A2-9D35-A166795AAEF6}" destId="{CC39D6A8-65B2-494D-882E-BA0A40D4F896}" srcOrd="1" destOrd="0" presId="urn:microsoft.com/office/officeart/2005/8/layout/pyramid1"/>
    <dgm:cxn modelId="{5408D89E-AB6B-4D32-BE0F-D0AFC7DAE159}" type="presParOf" srcId="{3C32D165-194D-42C9-9910-716A89BE7462}" destId="{8422D1EE-8C9E-4C8F-9667-C78E6BE77C02}" srcOrd="1" destOrd="0" presId="urn:microsoft.com/office/officeart/2005/8/layout/pyramid1"/>
    <dgm:cxn modelId="{1663F277-4F47-48F9-98AF-EE0E68FC8ED6}" type="presParOf" srcId="{8422D1EE-8C9E-4C8F-9667-C78E6BE77C02}" destId="{3670DFCD-B054-4DD6-A670-F6E8D3543B8C}" srcOrd="0" destOrd="0" presId="urn:microsoft.com/office/officeart/2005/8/layout/pyramid1"/>
    <dgm:cxn modelId="{85AE9953-165F-453F-860D-F43F1DDAC2BB}" type="presParOf" srcId="{8422D1EE-8C9E-4C8F-9667-C78E6BE77C02}" destId="{36E7EA06-75E3-46EB-9D71-7850EBCEFEA6}" srcOrd="1" destOrd="0" presId="urn:microsoft.com/office/officeart/2005/8/layout/pyramid1"/>
    <dgm:cxn modelId="{C5C01CFD-9C70-4033-8340-7AD983383FB9}" type="presParOf" srcId="{3C32D165-194D-42C9-9910-716A89BE7462}" destId="{07226FA0-F9CA-4BF3-AE63-A0B583EFEF1F}" srcOrd="2" destOrd="0" presId="urn:microsoft.com/office/officeart/2005/8/layout/pyramid1"/>
    <dgm:cxn modelId="{0E25FE24-B4E1-406C-9D5A-29939C7D43FE}" type="presParOf" srcId="{07226FA0-F9CA-4BF3-AE63-A0B583EFEF1F}" destId="{D841B3EB-5412-414D-A865-44F202AA646E}" srcOrd="0" destOrd="0" presId="urn:microsoft.com/office/officeart/2005/8/layout/pyramid1"/>
    <dgm:cxn modelId="{6325DF6E-76A0-4CD8-9CF9-D1F10947408B}" type="presParOf" srcId="{07226FA0-F9CA-4BF3-AE63-A0B583EFEF1F}" destId="{04C2B055-0B60-41C2-AB26-AA9EFA92C313}" srcOrd="1" destOrd="0" presId="urn:microsoft.com/office/officeart/2005/8/layout/pyramid1"/>
    <dgm:cxn modelId="{BADF9085-63B9-4C3C-A882-23BDED7F2618}" type="presParOf" srcId="{3C32D165-194D-42C9-9910-716A89BE7462}" destId="{65BB36DD-7A00-4C81-9A3A-9B77342A0DDB}" srcOrd="3" destOrd="0" presId="urn:microsoft.com/office/officeart/2005/8/layout/pyramid1"/>
    <dgm:cxn modelId="{49C8BF3B-2F71-4856-810E-DBB9D7A96827}" type="presParOf" srcId="{65BB36DD-7A00-4C81-9A3A-9B77342A0DDB}" destId="{7239061C-BCA8-45BF-8DFA-318ADF85202C}" srcOrd="0" destOrd="0" presId="urn:microsoft.com/office/officeart/2005/8/layout/pyramid1"/>
    <dgm:cxn modelId="{19697F20-32D1-4EB0-93B1-9259FBA72E17}" type="presParOf" srcId="{65BB36DD-7A00-4C81-9A3A-9B77342A0DDB}" destId="{C9A97EF1-A62E-482F-9F62-5E0C73EA63D1}" srcOrd="1" destOrd="0" presId="urn:microsoft.com/office/officeart/2005/8/layout/pyramid1"/>
    <dgm:cxn modelId="{ED6F40E6-5045-4D50-8B11-23524E7D2C64}" type="presParOf" srcId="{3C32D165-194D-42C9-9910-716A89BE7462}" destId="{59B57FB9-C1C9-4296-B64A-19224924DCD9}" srcOrd="4" destOrd="0" presId="urn:microsoft.com/office/officeart/2005/8/layout/pyramid1"/>
    <dgm:cxn modelId="{405AF9AA-005D-47CC-BECD-234696058ED7}" type="presParOf" srcId="{59B57FB9-C1C9-4296-B64A-19224924DCD9}" destId="{C761B01F-82F3-4FBD-90C3-29C4B5848728}" srcOrd="0" destOrd="0" presId="urn:microsoft.com/office/officeart/2005/8/layout/pyramid1"/>
    <dgm:cxn modelId="{108F43F8-B314-49A4-AF46-1AA9C7523E5C}" type="presParOf" srcId="{59B57FB9-C1C9-4296-B64A-19224924DCD9}" destId="{3E0C04CB-E451-486D-A074-3F673A6FC632}" srcOrd="1" destOrd="0" presId="urn:microsoft.com/office/officeart/2005/8/layout/pyramid1"/>
    <dgm:cxn modelId="{BF590A90-0F37-449E-A8D9-660EAA0021D7}" type="presParOf" srcId="{3C32D165-194D-42C9-9910-716A89BE7462}" destId="{18AD9776-2B02-4561-978A-7BD78E2808D5}" srcOrd="5" destOrd="0" presId="urn:microsoft.com/office/officeart/2005/8/layout/pyramid1"/>
    <dgm:cxn modelId="{9D04D47B-FA27-40A5-A697-246E4998E04F}" type="presParOf" srcId="{18AD9776-2B02-4561-978A-7BD78E2808D5}" destId="{8DAA3DA3-13DE-411C-8A95-BADB23BBF87F}" srcOrd="0" destOrd="0" presId="urn:microsoft.com/office/officeart/2005/8/layout/pyramid1"/>
    <dgm:cxn modelId="{517D7041-D6D8-46F3-99B5-FB10E486BCC1}" type="presParOf" srcId="{18AD9776-2B02-4561-978A-7BD78E2808D5}" destId="{2655298A-D2BA-4C2B-8A59-EDBC6BCD3222}"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F156A1-04AE-4876-A067-FBDDBEBE0726}" type="doc">
      <dgm:prSet loTypeId="urn:microsoft.com/office/officeart/2005/8/layout/pyramid1" loCatId="pyramid" qsTypeId="urn:microsoft.com/office/officeart/2005/8/quickstyle/simple1" qsCatId="simple" csTypeId="urn:microsoft.com/office/officeart/2005/8/colors/colorful5" csCatId="colorful" phldr="1"/>
      <dgm:spPr/>
    </dgm:pt>
    <dgm:pt modelId="{ABD7ADAA-67CD-46C7-A94D-FB28D22E2456}">
      <dgm:prSet phldrT="[Text]"/>
      <dgm:spPr/>
      <dgm:t>
        <a:bodyPr/>
        <a:lstStyle/>
        <a:p>
          <a:r>
            <a:rPr lang="en-US" b="1">
              <a:latin typeface="Arial Black" panose="020B0A04020102020204" pitchFamily="34" charset="0"/>
            </a:rPr>
            <a:t>Lecture</a:t>
          </a:r>
        </a:p>
      </dgm:t>
    </dgm:pt>
    <dgm:pt modelId="{825487FA-19D7-4E95-BCC9-CDFFCAAAF3F6}" type="parTrans" cxnId="{AD3B5458-FF39-47A0-A025-5F9640466EBD}">
      <dgm:prSet/>
      <dgm:spPr/>
      <dgm:t>
        <a:bodyPr/>
        <a:lstStyle/>
        <a:p>
          <a:endParaRPr lang="en-US"/>
        </a:p>
      </dgm:t>
    </dgm:pt>
    <dgm:pt modelId="{BC15A90B-42DB-4288-B9B0-F56568F73C4D}" type="sibTrans" cxnId="{AD3B5458-FF39-47A0-A025-5F9640466EBD}">
      <dgm:prSet/>
      <dgm:spPr/>
      <dgm:t>
        <a:bodyPr/>
        <a:lstStyle/>
        <a:p>
          <a:endParaRPr lang="en-US"/>
        </a:p>
      </dgm:t>
    </dgm:pt>
    <dgm:pt modelId="{48F53A4A-9CDB-435C-8BD2-F6F0CC3B3763}">
      <dgm:prSet phldrT="[Text]"/>
      <dgm:spPr/>
      <dgm:t>
        <a:bodyPr/>
        <a:lstStyle/>
        <a:p>
          <a:r>
            <a:rPr lang="en-US"/>
            <a:t> </a:t>
          </a:r>
          <a:r>
            <a:rPr lang="en-US" b="1" baseline="0">
              <a:effectLst>
                <a:outerShdw blurRad="38100" dist="38100" dir="2700000" algn="tl">
                  <a:srgbClr val="000000">
                    <a:alpha val="43137"/>
                  </a:srgbClr>
                </a:outerShdw>
              </a:effectLst>
              <a:latin typeface="Arial Black" panose="020B0A04020102020204" pitchFamily="34" charset="0"/>
            </a:rPr>
            <a:t>Reading</a:t>
          </a:r>
        </a:p>
      </dgm:t>
    </dgm:pt>
    <dgm:pt modelId="{5D37AF1A-21E6-4EA6-9AA3-E738012A107E}" type="parTrans" cxnId="{F23338D6-2E32-4837-AD3E-3816FFA44087}">
      <dgm:prSet/>
      <dgm:spPr/>
      <dgm:t>
        <a:bodyPr/>
        <a:lstStyle/>
        <a:p>
          <a:endParaRPr lang="en-US"/>
        </a:p>
      </dgm:t>
    </dgm:pt>
    <dgm:pt modelId="{1A882077-AF2C-4AAD-8A2A-53A7E863C148}" type="sibTrans" cxnId="{F23338D6-2E32-4837-AD3E-3816FFA44087}">
      <dgm:prSet/>
      <dgm:spPr/>
      <dgm:t>
        <a:bodyPr/>
        <a:lstStyle/>
        <a:p>
          <a:endParaRPr lang="en-US"/>
        </a:p>
      </dgm:t>
    </dgm:pt>
    <dgm:pt modelId="{38106000-E4B5-4ADB-B787-930E79479EF9}">
      <dgm:prSet phldrT="[Text]"/>
      <dgm:spPr/>
      <dgm:t>
        <a:bodyPr/>
        <a:lstStyle/>
        <a:p>
          <a:r>
            <a:rPr lang="en-US" b="1">
              <a:latin typeface="Arial Black" panose="020B0A04020102020204" pitchFamily="34" charset="0"/>
            </a:rPr>
            <a:t> Watching a Movie</a:t>
          </a:r>
        </a:p>
      </dgm:t>
    </dgm:pt>
    <dgm:pt modelId="{140FD119-35B8-4495-A3CE-2BAED83ECB76}" type="parTrans" cxnId="{CD76EAA8-8204-47B0-BE96-608D69149EAE}">
      <dgm:prSet/>
      <dgm:spPr/>
      <dgm:t>
        <a:bodyPr/>
        <a:lstStyle/>
        <a:p>
          <a:endParaRPr lang="en-US"/>
        </a:p>
      </dgm:t>
    </dgm:pt>
    <dgm:pt modelId="{538FF4DD-3FCB-4DD4-BC5A-BC8534918CFE}" type="sibTrans" cxnId="{CD76EAA8-8204-47B0-BE96-608D69149EAE}">
      <dgm:prSet/>
      <dgm:spPr/>
      <dgm:t>
        <a:bodyPr/>
        <a:lstStyle/>
        <a:p>
          <a:endParaRPr lang="en-US"/>
        </a:p>
      </dgm:t>
    </dgm:pt>
    <dgm:pt modelId="{A82A7B58-9CE2-4335-8166-E982A6A4AE63}">
      <dgm:prSet phldrT="[Text]"/>
      <dgm:spPr/>
      <dgm:t>
        <a:bodyPr/>
        <a:lstStyle/>
        <a:p>
          <a:r>
            <a:rPr lang="en-US" b="1">
              <a:latin typeface="Arial Black" panose="020B0A04020102020204" pitchFamily="34" charset="0"/>
            </a:rPr>
            <a:t>  Watching a Demonstration</a:t>
          </a:r>
        </a:p>
      </dgm:t>
    </dgm:pt>
    <dgm:pt modelId="{79068A1E-486A-4F5E-8900-43AB51C0A27C}" type="parTrans" cxnId="{07B48D90-8586-4E92-8F12-9379E5BFAAAB}">
      <dgm:prSet/>
      <dgm:spPr/>
      <dgm:t>
        <a:bodyPr/>
        <a:lstStyle/>
        <a:p>
          <a:endParaRPr lang="en-US"/>
        </a:p>
      </dgm:t>
    </dgm:pt>
    <dgm:pt modelId="{ECAC987A-8033-4428-9781-90FF9F3E6D9C}" type="sibTrans" cxnId="{07B48D90-8586-4E92-8F12-9379E5BFAAAB}">
      <dgm:prSet/>
      <dgm:spPr/>
      <dgm:t>
        <a:bodyPr/>
        <a:lstStyle/>
        <a:p>
          <a:endParaRPr lang="en-US"/>
        </a:p>
      </dgm:t>
    </dgm:pt>
    <dgm:pt modelId="{4FCC7B70-AFC3-47E9-806B-CA291C3BC713}">
      <dgm:prSet phldrT="[Text]"/>
      <dgm:spPr/>
      <dgm:t>
        <a:bodyPr/>
        <a:lstStyle/>
        <a:p>
          <a:r>
            <a:rPr lang="en-US" b="1">
              <a:latin typeface="Arial Black" panose="020B0A04020102020204" pitchFamily="34" charset="0"/>
            </a:rPr>
            <a:t>  Discussion</a:t>
          </a:r>
        </a:p>
      </dgm:t>
    </dgm:pt>
    <dgm:pt modelId="{BE1C66A9-D744-4FCA-8B43-63EB66504011}" type="parTrans" cxnId="{22F7D7D0-082A-4B85-BF55-D55F2BB62261}">
      <dgm:prSet/>
      <dgm:spPr/>
      <dgm:t>
        <a:bodyPr/>
        <a:lstStyle/>
        <a:p>
          <a:endParaRPr lang="en-US"/>
        </a:p>
      </dgm:t>
    </dgm:pt>
    <dgm:pt modelId="{33BF6CFC-079E-4342-A728-0E2F2D486641}" type="sibTrans" cxnId="{22F7D7D0-082A-4B85-BF55-D55F2BB62261}">
      <dgm:prSet/>
      <dgm:spPr/>
      <dgm:t>
        <a:bodyPr/>
        <a:lstStyle/>
        <a:p>
          <a:endParaRPr lang="en-US"/>
        </a:p>
      </dgm:t>
    </dgm:pt>
    <dgm:pt modelId="{4ED1AADB-2978-4C79-BFB9-1976C8094F66}">
      <dgm:prSet phldrT="[Text]"/>
      <dgm:spPr/>
      <dgm:t>
        <a:bodyPr/>
        <a:lstStyle/>
        <a:p>
          <a:r>
            <a:rPr lang="en-US"/>
            <a:t> </a:t>
          </a:r>
          <a:r>
            <a:rPr lang="en-US" b="1">
              <a:latin typeface="Arial Black" panose="020B0A04020102020204" pitchFamily="34" charset="0"/>
            </a:rPr>
            <a:t>Doing Something</a:t>
          </a:r>
        </a:p>
      </dgm:t>
    </dgm:pt>
    <dgm:pt modelId="{61264C98-0828-452D-B733-2E33C9DF37B1}" type="parTrans" cxnId="{FA8B06A8-8A33-45CD-82A1-317D92F088C0}">
      <dgm:prSet/>
      <dgm:spPr/>
      <dgm:t>
        <a:bodyPr/>
        <a:lstStyle/>
        <a:p>
          <a:endParaRPr lang="en-US"/>
        </a:p>
      </dgm:t>
    </dgm:pt>
    <dgm:pt modelId="{F59316F9-41C4-439F-82C6-91168A98E42D}" type="sibTrans" cxnId="{FA8B06A8-8A33-45CD-82A1-317D92F088C0}">
      <dgm:prSet/>
      <dgm:spPr/>
      <dgm:t>
        <a:bodyPr/>
        <a:lstStyle/>
        <a:p>
          <a:endParaRPr lang="en-US"/>
        </a:p>
      </dgm:t>
    </dgm:pt>
    <dgm:pt modelId="{3C32D165-194D-42C9-9910-716A89BE7462}" type="pres">
      <dgm:prSet presAssocID="{00F156A1-04AE-4876-A067-FBDDBEBE0726}" presName="Name0" presStyleCnt="0">
        <dgm:presLayoutVars>
          <dgm:dir/>
          <dgm:animLvl val="lvl"/>
          <dgm:resizeHandles val="exact"/>
        </dgm:presLayoutVars>
      </dgm:prSet>
      <dgm:spPr/>
    </dgm:pt>
    <dgm:pt modelId="{8422D1EE-8C9E-4C8F-9667-C78E6BE77C02}" type="pres">
      <dgm:prSet presAssocID="{48F53A4A-9CDB-435C-8BD2-F6F0CC3B3763}" presName="Name8" presStyleCnt="0"/>
      <dgm:spPr/>
    </dgm:pt>
    <dgm:pt modelId="{3670DFCD-B054-4DD6-A670-F6E8D3543B8C}" type="pres">
      <dgm:prSet presAssocID="{48F53A4A-9CDB-435C-8BD2-F6F0CC3B3763}" presName="level" presStyleLbl="node1" presStyleIdx="0" presStyleCnt="6">
        <dgm:presLayoutVars>
          <dgm:chMax val="1"/>
          <dgm:bulletEnabled val="1"/>
        </dgm:presLayoutVars>
      </dgm:prSet>
      <dgm:spPr/>
    </dgm:pt>
    <dgm:pt modelId="{36E7EA06-75E3-46EB-9D71-7850EBCEFEA6}" type="pres">
      <dgm:prSet presAssocID="{48F53A4A-9CDB-435C-8BD2-F6F0CC3B3763}" presName="levelTx" presStyleLbl="revTx" presStyleIdx="0" presStyleCnt="0">
        <dgm:presLayoutVars>
          <dgm:chMax val="1"/>
          <dgm:bulletEnabled val="1"/>
        </dgm:presLayoutVars>
      </dgm:prSet>
      <dgm:spPr/>
    </dgm:pt>
    <dgm:pt modelId="{EDD89BA5-674F-47A2-9D35-A166795AAEF6}" type="pres">
      <dgm:prSet presAssocID="{ABD7ADAA-67CD-46C7-A94D-FB28D22E2456}" presName="Name8" presStyleCnt="0"/>
      <dgm:spPr/>
    </dgm:pt>
    <dgm:pt modelId="{722462B3-3F26-4D2F-91B3-9DAEC49F7C1A}" type="pres">
      <dgm:prSet presAssocID="{ABD7ADAA-67CD-46C7-A94D-FB28D22E2456}" presName="level" presStyleLbl="node1" presStyleIdx="1" presStyleCnt="6">
        <dgm:presLayoutVars>
          <dgm:chMax val="1"/>
          <dgm:bulletEnabled val="1"/>
        </dgm:presLayoutVars>
      </dgm:prSet>
      <dgm:spPr/>
    </dgm:pt>
    <dgm:pt modelId="{CC39D6A8-65B2-494D-882E-BA0A40D4F896}" type="pres">
      <dgm:prSet presAssocID="{ABD7ADAA-67CD-46C7-A94D-FB28D22E2456}" presName="levelTx" presStyleLbl="revTx" presStyleIdx="0" presStyleCnt="0">
        <dgm:presLayoutVars>
          <dgm:chMax val="1"/>
          <dgm:bulletEnabled val="1"/>
        </dgm:presLayoutVars>
      </dgm:prSet>
      <dgm:spPr/>
    </dgm:pt>
    <dgm:pt modelId="{07226FA0-F9CA-4BF3-AE63-A0B583EFEF1F}" type="pres">
      <dgm:prSet presAssocID="{38106000-E4B5-4ADB-B787-930E79479EF9}" presName="Name8" presStyleCnt="0"/>
      <dgm:spPr/>
    </dgm:pt>
    <dgm:pt modelId="{D841B3EB-5412-414D-A865-44F202AA646E}" type="pres">
      <dgm:prSet presAssocID="{38106000-E4B5-4ADB-B787-930E79479EF9}" presName="level" presStyleLbl="node1" presStyleIdx="2" presStyleCnt="6">
        <dgm:presLayoutVars>
          <dgm:chMax val="1"/>
          <dgm:bulletEnabled val="1"/>
        </dgm:presLayoutVars>
      </dgm:prSet>
      <dgm:spPr/>
    </dgm:pt>
    <dgm:pt modelId="{04C2B055-0B60-41C2-AB26-AA9EFA92C313}" type="pres">
      <dgm:prSet presAssocID="{38106000-E4B5-4ADB-B787-930E79479EF9}" presName="levelTx" presStyleLbl="revTx" presStyleIdx="0" presStyleCnt="0">
        <dgm:presLayoutVars>
          <dgm:chMax val="1"/>
          <dgm:bulletEnabled val="1"/>
        </dgm:presLayoutVars>
      </dgm:prSet>
      <dgm:spPr/>
    </dgm:pt>
    <dgm:pt modelId="{65BB36DD-7A00-4C81-9A3A-9B77342A0DDB}" type="pres">
      <dgm:prSet presAssocID="{A82A7B58-9CE2-4335-8166-E982A6A4AE63}" presName="Name8" presStyleCnt="0"/>
      <dgm:spPr/>
    </dgm:pt>
    <dgm:pt modelId="{7239061C-BCA8-45BF-8DFA-318ADF85202C}" type="pres">
      <dgm:prSet presAssocID="{A82A7B58-9CE2-4335-8166-E982A6A4AE63}" presName="level" presStyleLbl="node1" presStyleIdx="3" presStyleCnt="6">
        <dgm:presLayoutVars>
          <dgm:chMax val="1"/>
          <dgm:bulletEnabled val="1"/>
        </dgm:presLayoutVars>
      </dgm:prSet>
      <dgm:spPr/>
    </dgm:pt>
    <dgm:pt modelId="{C9A97EF1-A62E-482F-9F62-5E0C73EA63D1}" type="pres">
      <dgm:prSet presAssocID="{A82A7B58-9CE2-4335-8166-E982A6A4AE63}" presName="levelTx" presStyleLbl="revTx" presStyleIdx="0" presStyleCnt="0">
        <dgm:presLayoutVars>
          <dgm:chMax val="1"/>
          <dgm:bulletEnabled val="1"/>
        </dgm:presLayoutVars>
      </dgm:prSet>
      <dgm:spPr/>
    </dgm:pt>
    <dgm:pt modelId="{59B57FB9-C1C9-4296-B64A-19224924DCD9}" type="pres">
      <dgm:prSet presAssocID="{4FCC7B70-AFC3-47E9-806B-CA291C3BC713}" presName="Name8" presStyleCnt="0"/>
      <dgm:spPr/>
    </dgm:pt>
    <dgm:pt modelId="{C761B01F-82F3-4FBD-90C3-29C4B5848728}" type="pres">
      <dgm:prSet presAssocID="{4FCC7B70-AFC3-47E9-806B-CA291C3BC713}" presName="level" presStyleLbl="node1" presStyleIdx="4" presStyleCnt="6">
        <dgm:presLayoutVars>
          <dgm:chMax val="1"/>
          <dgm:bulletEnabled val="1"/>
        </dgm:presLayoutVars>
      </dgm:prSet>
      <dgm:spPr/>
    </dgm:pt>
    <dgm:pt modelId="{3E0C04CB-E451-486D-A074-3F673A6FC632}" type="pres">
      <dgm:prSet presAssocID="{4FCC7B70-AFC3-47E9-806B-CA291C3BC713}" presName="levelTx" presStyleLbl="revTx" presStyleIdx="0" presStyleCnt="0">
        <dgm:presLayoutVars>
          <dgm:chMax val="1"/>
          <dgm:bulletEnabled val="1"/>
        </dgm:presLayoutVars>
      </dgm:prSet>
      <dgm:spPr/>
    </dgm:pt>
    <dgm:pt modelId="{18AD9776-2B02-4561-978A-7BD78E2808D5}" type="pres">
      <dgm:prSet presAssocID="{4ED1AADB-2978-4C79-BFB9-1976C8094F66}" presName="Name8" presStyleCnt="0"/>
      <dgm:spPr/>
    </dgm:pt>
    <dgm:pt modelId="{8DAA3DA3-13DE-411C-8A95-BADB23BBF87F}" type="pres">
      <dgm:prSet presAssocID="{4ED1AADB-2978-4C79-BFB9-1976C8094F66}" presName="level" presStyleLbl="node1" presStyleIdx="5" presStyleCnt="6">
        <dgm:presLayoutVars>
          <dgm:chMax val="1"/>
          <dgm:bulletEnabled val="1"/>
        </dgm:presLayoutVars>
      </dgm:prSet>
      <dgm:spPr/>
    </dgm:pt>
    <dgm:pt modelId="{2655298A-D2BA-4C2B-8A59-EDBC6BCD3222}" type="pres">
      <dgm:prSet presAssocID="{4ED1AADB-2978-4C79-BFB9-1976C8094F66}" presName="levelTx" presStyleLbl="revTx" presStyleIdx="0" presStyleCnt="0">
        <dgm:presLayoutVars>
          <dgm:chMax val="1"/>
          <dgm:bulletEnabled val="1"/>
        </dgm:presLayoutVars>
      </dgm:prSet>
      <dgm:spPr/>
    </dgm:pt>
  </dgm:ptLst>
  <dgm:cxnLst>
    <dgm:cxn modelId="{8E4DC625-7F58-4FFA-B59A-D61C1285E782}" type="presOf" srcId="{4ED1AADB-2978-4C79-BFB9-1976C8094F66}" destId="{2655298A-D2BA-4C2B-8A59-EDBC6BCD3222}" srcOrd="1" destOrd="0" presId="urn:microsoft.com/office/officeart/2005/8/layout/pyramid1"/>
    <dgm:cxn modelId="{F9C61B2A-F30D-48F9-A9F7-89079254BA6C}" type="presOf" srcId="{48F53A4A-9CDB-435C-8BD2-F6F0CC3B3763}" destId="{3670DFCD-B054-4DD6-A670-F6E8D3543B8C}" srcOrd="0" destOrd="0" presId="urn:microsoft.com/office/officeart/2005/8/layout/pyramid1"/>
    <dgm:cxn modelId="{1FD68737-F7D7-48E2-AAAD-B3BAC6A4EA45}" type="presOf" srcId="{38106000-E4B5-4ADB-B787-930E79479EF9}" destId="{04C2B055-0B60-41C2-AB26-AA9EFA92C313}" srcOrd="1" destOrd="0" presId="urn:microsoft.com/office/officeart/2005/8/layout/pyramid1"/>
    <dgm:cxn modelId="{539FB940-2BA1-488F-AAFA-150E740EC342}" type="presOf" srcId="{4FCC7B70-AFC3-47E9-806B-CA291C3BC713}" destId="{C761B01F-82F3-4FBD-90C3-29C4B5848728}" srcOrd="0" destOrd="0" presId="urn:microsoft.com/office/officeart/2005/8/layout/pyramid1"/>
    <dgm:cxn modelId="{BC5E8D76-8E20-43DA-8215-EFC445B861AA}" type="presOf" srcId="{A82A7B58-9CE2-4335-8166-E982A6A4AE63}" destId="{C9A97EF1-A62E-482F-9F62-5E0C73EA63D1}" srcOrd="1" destOrd="0" presId="urn:microsoft.com/office/officeart/2005/8/layout/pyramid1"/>
    <dgm:cxn modelId="{AD3B5458-FF39-47A0-A025-5F9640466EBD}" srcId="{00F156A1-04AE-4876-A067-FBDDBEBE0726}" destId="{ABD7ADAA-67CD-46C7-A94D-FB28D22E2456}" srcOrd="1" destOrd="0" parTransId="{825487FA-19D7-4E95-BCC9-CDFFCAAAF3F6}" sibTransId="{BC15A90B-42DB-4288-B9B0-F56568F73C4D}"/>
    <dgm:cxn modelId="{91823B7F-1828-492F-96A7-F5F429C22B2C}" type="presOf" srcId="{48F53A4A-9CDB-435C-8BD2-F6F0CC3B3763}" destId="{36E7EA06-75E3-46EB-9D71-7850EBCEFEA6}" srcOrd="1" destOrd="0" presId="urn:microsoft.com/office/officeart/2005/8/layout/pyramid1"/>
    <dgm:cxn modelId="{07B48D90-8586-4E92-8F12-9379E5BFAAAB}" srcId="{00F156A1-04AE-4876-A067-FBDDBEBE0726}" destId="{A82A7B58-9CE2-4335-8166-E982A6A4AE63}" srcOrd="3" destOrd="0" parTransId="{79068A1E-486A-4F5E-8900-43AB51C0A27C}" sibTransId="{ECAC987A-8033-4428-9781-90FF9F3E6D9C}"/>
    <dgm:cxn modelId="{F43A12A7-5F1D-41C0-8A6B-15726995234F}" type="presOf" srcId="{00F156A1-04AE-4876-A067-FBDDBEBE0726}" destId="{3C32D165-194D-42C9-9910-716A89BE7462}" srcOrd="0" destOrd="0" presId="urn:microsoft.com/office/officeart/2005/8/layout/pyramid1"/>
    <dgm:cxn modelId="{FA8B06A8-8A33-45CD-82A1-317D92F088C0}" srcId="{00F156A1-04AE-4876-A067-FBDDBEBE0726}" destId="{4ED1AADB-2978-4C79-BFB9-1976C8094F66}" srcOrd="5" destOrd="0" parTransId="{61264C98-0828-452D-B733-2E33C9DF37B1}" sibTransId="{F59316F9-41C4-439F-82C6-91168A98E42D}"/>
    <dgm:cxn modelId="{CD76EAA8-8204-47B0-BE96-608D69149EAE}" srcId="{00F156A1-04AE-4876-A067-FBDDBEBE0726}" destId="{38106000-E4B5-4ADB-B787-930E79479EF9}" srcOrd="2" destOrd="0" parTransId="{140FD119-35B8-4495-A3CE-2BAED83ECB76}" sibTransId="{538FF4DD-3FCB-4DD4-BC5A-BC8534918CFE}"/>
    <dgm:cxn modelId="{1F6D8CAC-372E-40BE-9123-46D98D0F182F}" type="presOf" srcId="{A82A7B58-9CE2-4335-8166-E982A6A4AE63}" destId="{7239061C-BCA8-45BF-8DFA-318ADF85202C}" srcOrd="0" destOrd="0" presId="urn:microsoft.com/office/officeart/2005/8/layout/pyramid1"/>
    <dgm:cxn modelId="{64B9EDAE-1F58-4E4F-A3D7-290E6A08F6FB}" type="presOf" srcId="{4ED1AADB-2978-4C79-BFB9-1976C8094F66}" destId="{8DAA3DA3-13DE-411C-8A95-BADB23BBF87F}" srcOrd="0" destOrd="0" presId="urn:microsoft.com/office/officeart/2005/8/layout/pyramid1"/>
    <dgm:cxn modelId="{B172ABB1-22DB-4A2A-9B49-9B190EF43E00}" type="presOf" srcId="{ABD7ADAA-67CD-46C7-A94D-FB28D22E2456}" destId="{722462B3-3F26-4D2F-91B3-9DAEC49F7C1A}" srcOrd="0" destOrd="0" presId="urn:microsoft.com/office/officeart/2005/8/layout/pyramid1"/>
    <dgm:cxn modelId="{7A8435B5-1BE2-4F26-BC35-32D863FEC428}" type="presOf" srcId="{38106000-E4B5-4ADB-B787-930E79479EF9}" destId="{D841B3EB-5412-414D-A865-44F202AA646E}" srcOrd="0" destOrd="0" presId="urn:microsoft.com/office/officeart/2005/8/layout/pyramid1"/>
    <dgm:cxn modelId="{22F7D7D0-082A-4B85-BF55-D55F2BB62261}" srcId="{00F156A1-04AE-4876-A067-FBDDBEBE0726}" destId="{4FCC7B70-AFC3-47E9-806B-CA291C3BC713}" srcOrd="4" destOrd="0" parTransId="{BE1C66A9-D744-4FCA-8B43-63EB66504011}" sibTransId="{33BF6CFC-079E-4342-A728-0E2F2D486641}"/>
    <dgm:cxn modelId="{F23338D6-2E32-4837-AD3E-3816FFA44087}" srcId="{00F156A1-04AE-4876-A067-FBDDBEBE0726}" destId="{48F53A4A-9CDB-435C-8BD2-F6F0CC3B3763}" srcOrd="0" destOrd="0" parTransId="{5D37AF1A-21E6-4EA6-9AA3-E738012A107E}" sibTransId="{1A882077-AF2C-4AAD-8A2A-53A7E863C148}"/>
    <dgm:cxn modelId="{676DE0D7-4E37-4AE2-826B-9FB7997A651C}" type="presOf" srcId="{ABD7ADAA-67CD-46C7-A94D-FB28D22E2456}" destId="{CC39D6A8-65B2-494D-882E-BA0A40D4F896}" srcOrd="1" destOrd="0" presId="urn:microsoft.com/office/officeart/2005/8/layout/pyramid1"/>
    <dgm:cxn modelId="{D66CA9EC-0243-4391-90CC-7546F81CC00E}" type="presOf" srcId="{4FCC7B70-AFC3-47E9-806B-CA291C3BC713}" destId="{3E0C04CB-E451-486D-A074-3F673A6FC632}" srcOrd="1" destOrd="0" presId="urn:microsoft.com/office/officeart/2005/8/layout/pyramid1"/>
    <dgm:cxn modelId="{67B59141-3A8B-4220-BB84-C69C02D65E55}" type="presParOf" srcId="{3C32D165-194D-42C9-9910-716A89BE7462}" destId="{8422D1EE-8C9E-4C8F-9667-C78E6BE77C02}" srcOrd="0" destOrd="0" presId="urn:microsoft.com/office/officeart/2005/8/layout/pyramid1"/>
    <dgm:cxn modelId="{A75AEE59-0E2A-4637-8AE0-C968B0D811D1}" type="presParOf" srcId="{8422D1EE-8C9E-4C8F-9667-C78E6BE77C02}" destId="{3670DFCD-B054-4DD6-A670-F6E8D3543B8C}" srcOrd="0" destOrd="0" presId="urn:microsoft.com/office/officeart/2005/8/layout/pyramid1"/>
    <dgm:cxn modelId="{1646339A-5487-41D9-AC93-CB7D712A97FD}" type="presParOf" srcId="{8422D1EE-8C9E-4C8F-9667-C78E6BE77C02}" destId="{36E7EA06-75E3-46EB-9D71-7850EBCEFEA6}" srcOrd="1" destOrd="0" presId="urn:microsoft.com/office/officeart/2005/8/layout/pyramid1"/>
    <dgm:cxn modelId="{9D423340-0383-4DD5-A012-59D72308BD3A}" type="presParOf" srcId="{3C32D165-194D-42C9-9910-716A89BE7462}" destId="{EDD89BA5-674F-47A2-9D35-A166795AAEF6}" srcOrd="1" destOrd="0" presId="urn:microsoft.com/office/officeart/2005/8/layout/pyramid1"/>
    <dgm:cxn modelId="{0013DEE9-BA35-4B6C-9AA8-7CD736C24315}" type="presParOf" srcId="{EDD89BA5-674F-47A2-9D35-A166795AAEF6}" destId="{722462B3-3F26-4D2F-91B3-9DAEC49F7C1A}" srcOrd="0" destOrd="0" presId="urn:microsoft.com/office/officeart/2005/8/layout/pyramid1"/>
    <dgm:cxn modelId="{49AB70F2-2B40-47E9-8961-4DC7D0AD8D1C}" type="presParOf" srcId="{EDD89BA5-674F-47A2-9D35-A166795AAEF6}" destId="{CC39D6A8-65B2-494D-882E-BA0A40D4F896}" srcOrd="1" destOrd="0" presId="urn:microsoft.com/office/officeart/2005/8/layout/pyramid1"/>
    <dgm:cxn modelId="{26280C34-517C-4F00-A0D6-8D2196433572}" type="presParOf" srcId="{3C32D165-194D-42C9-9910-716A89BE7462}" destId="{07226FA0-F9CA-4BF3-AE63-A0B583EFEF1F}" srcOrd="2" destOrd="0" presId="urn:microsoft.com/office/officeart/2005/8/layout/pyramid1"/>
    <dgm:cxn modelId="{AF54558D-5432-4F2F-B8AA-CB8DF0720AEF}" type="presParOf" srcId="{07226FA0-F9CA-4BF3-AE63-A0B583EFEF1F}" destId="{D841B3EB-5412-414D-A865-44F202AA646E}" srcOrd="0" destOrd="0" presId="urn:microsoft.com/office/officeart/2005/8/layout/pyramid1"/>
    <dgm:cxn modelId="{22799413-ACFF-4225-920C-EDC22F8ECFB9}" type="presParOf" srcId="{07226FA0-F9CA-4BF3-AE63-A0B583EFEF1F}" destId="{04C2B055-0B60-41C2-AB26-AA9EFA92C313}" srcOrd="1" destOrd="0" presId="urn:microsoft.com/office/officeart/2005/8/layout/pyramid1"/>
    <dgm:cxn modelId="{5D42A31E-9B7A-42BE-B57D-7BFBB0E96A48}" type="presParOf" srcId="{3C32D165-194D-42C9-9910-716A89BE7462}" destId="{65BB36DD-7A00-4C81-9A3A-9B77342A0DDB}" srcOrd="3" destOrd="0" presId="urn:microsoft.com/office/officeart/2005/8/layout/pyramid1"/>
    <dgm:cxn modelId="{5A4BD4AB-07B7-4825-873B-0ADC1C6344DC}" type="presParOf" srcId="{65BB36DD-7A00-4C81-9A3A-9B77342A0DDB}" destId="{7239061C-BCA8-45BF-8DFA-318ADF85202C}" srcOrd="0" destOrd="0" presId="urn:microsoft.com/office/officeart/2005/8/layout/pyramid1"/>
    <dgm:cxn modelId="{584D0143-2554-4C90-8E62-FEF2071405E4}" type="presParOf" srcId="{65BB36DD-7A00-4C81-9A3A-9B77342A0DDB}" destId="{C9A97EF1-A62E-482F-9F62-5E0C73EA63D1}" srcOrd="1" destOrd="0" presId="urn:microsoft.com/office/officeart/2005/8/layout/pyramid1"/>
    <dgm:cxn modelId="{9AA8430D-A9BB-439E-8EE5-F0C8499FA7C0}" type="presParOf" srcId="{3C32D165-194D-42C9-9910-716A89BE7462}" destId="{59B57FB9-C1C9-4296-B64A-19224924DCD9}" srcOrd="4" destOrd="0" presId="urn:microsoft.com/office/officeart/2005/8/layout/pyramid1"/>
    <dgm:cxn modelId="{23CDEA89-5CDE-42CA-8F1F-7EC08D0B5532}" type="presParOf" srcId="{59B57FB9-C1C9-4296-B64A-19224924DCD9}" destId="{C761B01F-82F3-4FBD-90C3-29C4B5848728}" srcOrd="0" destOrd="0" presId="urn:microsoft.com/office/officeart/2005/8/layout/pyramid1"/>
    <dgm:cxn modelId="{463518CC-AAA8-4F9F-8D17-DA6A96BDFE6B}" type="presParOf" srcId="{59B57FB9-C1C9-4296-B64A-19224924DCD9}" destId="{3E0C04CB-E451-486D-A074-3F673A6FC632}" srcOrd="1" destOrd="0" presId="urn:microsoft.com/office/officeart/2005/8/layout/pyramid1"/>
    <dgm:cxn modelId="{059CB23E-642F-4F76-B81A-2B1690FBC580}" type="presParOf" srcId="{3C32D165-194D-42C9-9910-716A89BE7462}" destId="{18AD9776-2B02-4561-978A-7BD78E2808D5}" srcOrd="5" destOrd="0" presId="urn:microsoft.com/office/officeart/2005/8/layout/pyramid1"/>
    <dgm:cxn modelId="{5BF54A53-F656-439B-BD80-8451296A07D7}" type="presParOf" srcId="{18AD9776-2B02-4561-978A-7BD78E2808D5}" destId="{8DAA3DA3-13DE-411C-8A95-BADB23BBF87F}" srcOrd="0" destOrd="0" presId="urn:microsoft.com/office/officeart/2005/8/layout/pyramid1"/>
    <dgm:cxn modelId="{3B9A389B-21C4-4DE7-B00C-A7F5FB82DCB8}" type="presParOf" srcId="{18AD9776-2B02-4561-978A-7BD78E2808D5}" destId="{2655298A-D2BA-4C2B-8A59-EDBC6BCD3222}"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462B3-3F26-4D2F-91B3-9DAEC49F7C1A}">
      <dsp:nvSpPr>
        <dsp:cNvPr id="0" name=""/>
        <dsp:cNvSpPr/>
      </dsp:nvSpPr>
      <dsp:spPr>
        <a:xfrm>
          <a:off x="2727492" y="0"/>
          <a:ext cx="1090997" cy="663804"/>
        </a:xfrm>
        <a:prstGeom prst="trapezoid">
          <a:avLst>
            <a:gd name="adj" fmla="val 8217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t> Least Effective</a:t>
          </a:r>
        </a:p>
      </dsp:txBody>
      <dsp:txXfrm>
        <a:off x="2727492" y="0"/>
        <a:ext cx="1090997" cy="663804"/>
      </dsp:txXfrm>
    </dsp:sp>
    <dsp:sp modelId="{3670DFCD-B054-4DD6-A670-F6E8D3543B8C}">
      <dsp:nvSpPr>
        <dsp:cNvPr id="0" name=""/>
        <dsp:cNvSpPr/>
      </dsp:nvSpPr>
      <dsp:spPr>
        <a:xfrm>
          <a:off x="2181994" y="663804"/>
          <a:ext cx="2181994" cy="663804"/>
        </a:xfrm>
        <a:prstGeom prst="trapezoid">
          <a:avLst>
            <a:gd name="adj" fmla="val 82178"/>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p>
      </dsp:txBody>
      <dsp:txXfrm>
        <a:off x="2563842" y="663804"/>
        <a:ext cx="1418296" cy="663804"/>
      </dsp:txXfrm>
    </dsp:sp>
    <dsp:sp modelId="{D841B3EB-5412-414D-A865-44F202AA646E}">
      <dsp:nvSpPr>
        <dsp:cNvPr id="0" name=""/>
        <dsp:cNvSpPr/>
      </dsp:nvSpPr>
      <dsp:spPr>
        <a:xfrm>
          <a:off x="1636495" y="1327609"/>
          <a:ext cx="3272991" cy="663804"/>
        </a:xfrm>
        <a:prstGeom prst="trapezoid">
          <a:avLst>
            <a:gd name="adj" fmla="val 82178"/>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p>
      </dsp:txBody>
      <dsp:txXfrm>
        <a:off x="2209268" y="1327609"/>
        <a:ext cx="2127444" cy="663804"/>
      </dsp:txXfrm>
    </dsp:sp>
    <dsp:sp modelId="{7239061C-BCA8-45BF-8DFA-318ADF85202C}">
      <dsp:nvSpPr>
        <dsp:cNvPr id="0" name=""/>
        <dsp:cNvSpPr/>
      </dsp:nvSpPr>
      <dsp:spPr>
        <a:xfrm>
          <a:off x="1090997" y="1991414"/>
          <a:ext cx="4363988" cy="663804"/>
        </a:xfrm>
        <a:prstGeom prst="trapezoid">
          <a:avLst>
            <a:gd name="adj" fmla="val 82178"/>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p>
      </dsp:txBody>
      <dsp:txXfrm>
        <a:off x="1854694" y="1991414"/>
        <a:ext cx="2836592" cy="663804"/>
      </dsp:txXfrm>
    </dsp:sp>
    <dsp:sp modelId="{C761B01F-82F3-4FBD-90C3-29C4B5848728}">
      <dsp:nvSpPr>
        <dsp:cNvPr id="0" name=""/>
        <dsp:cNvSpPr/>
      </dsp:nvSpPr>
      <dsp:spPr>
        <a:xfrm>
          <a:off x="545498" y="2655219"/>
          <a:ext cx="5454985" cy="663804"/>
        </a:xfrm>
        <a:prstGeom prst="trapezoid">
          <a:avLst>
            <a:gd name="adj" fmla="val 82178"/>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p>
      </dsp:txBody>
      <dsp:txXfrm>
        <a:off x="1500120" y="2655219"/>
        <a:ext cx="3545740" cy="663804"/>
      </dsp:txXfrm>
    </dsp:sp>
    <dsp:sp modelId="{8DAA3DA3-13DE-411C-8A95-BADB23BBF87F}">
      <dsp:nvSpPr>
        <dsp:cNvPr id="0" name=""/>
        <dsp:cNvSpPr/>
      </dsp:nvSpPr>
      <dsp:spPr>
        <a:xfrm>
          <a:off x="0" y="3319024"/>
          <a:ext cx="6545982" cy="663804"/>
        </a:xfrm>
        <a:prstGeom prst="trapezoid">
          <a:avLst>
            <a:gd name="adj" fmla="val 82178"/>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r>
            <a:rPr lang="en-US" sz="2000" b="1" kern="1200"/>
            <a:t>Most Effective</a:t>
          </a:r>
        </a:p>
      </dsp:txBody>
      <dsp:txXfrm>
        <a:off x="1145546" y="3319024"/>
        <a:ext cx="4254888" cy="6638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0DFCD-B054-4DD6-A670-F6E8D3543B8C}">
      <dsp:nvSpPr>
        <dsp:cNvPr id="0" name=""/>
        <dsp:cNvSpPr/>
      </dsp:nvSpPr>
      <dsp:spPr>
        <a:xfrm>
          <a:off x="2852199" y="0"/>
          <a:ext cx="1140879" cy="842294"/>
        </a:xfrm>
        <a:prstGeom prst="trapezoid">
          <a:avLst>
            <a:gd name="adj" fmla="val 67725"/>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 </a:t>
          </a:r>
          <a:r>
            <a:rPr lang="en-US" sz="1900" b="1" kern="1200" baseline="0">
              <a:effectLst>
                <a:outerShdw blurRad="38100" dist="38100" dir="2700000" algn="tl">
                  <a:srgbClr val="000000">
                    <a:alpha val="43137"/>
                  </a:srgbClr>
                </a:outerShdw>
              </a:effectLst>
              <a:latin typeface="Arial Black" panose="020B0A04020102020204" pitchFamily="34" charset="0"/>
            </a:rPr>
            <a:t>Reading</a:t>
          </a:r>
        </a:p>
      </dsp:txBody>
      <dsp:txXfrm>
        <a:off x="2852199" y="0"/>
        <a:ext cx="1140879" cy="842294"/>
      </dsp:txXfrm>
    </dsp:sp>
    <dsp:sp modelId="{722462B3-3F26-4D2F-91B3-9DAEC49F7C1A}">
      <dsp:nvSpPr>
        <dsp:cNvPr id="0" name=""/>
        <dsp:cNvSpPr/>
      </dsp:nvSpPr>
      <dsp:spPr>
        <a:xfrm>
          <a:off x="2281759" y="842294"/>
          <a:ext cx="2281759" cy="842294"/>
        </a:xfrm>
        <a:prstGeom prst="trapezoid">
          <a:avLst>
            <a:gd name="adj" fmla="val 67725"/>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Lecture</a:t>
          </a:r>
        </a:p>
      </dsp:txBody>
      <dsp:txXfrm>
        <a:off x="2681067" y="842294"/>
        <a:ext cx="1483143" cy="842294"/>
      </dsp:txXfrm>
    </dsp:sp>
    <dsp:sp modelId="{D841B3EB-5412-414D-A865-44F202AA646E}">
      <dsp:nvSpPr>
        <dsp:cNvPr id="0" name=""/>
        <dsp:cNvSpPr/>
      </dsp:nvSpPr>
      <dsp:spPr>
        <a:xfrm>
          <a:off x="1711319" y="1684588"/>
          <a:ext cx="3422639" cy="842294"/>
        </a:xfrm>
        <a:prstGeom prst="trapezoid">
          <a:avLst>
            <a:gd name="adj" fmla="val 67725"/>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Watching a Movie</a:t>
          </a:r>
        </a:p>
      </dsp:txBody>
      <dsp:txXfrm>
        <a:off x="2310281" y="1684588"/>
        <a:ext cx="2224715" cy="842294"/>
      </dsp:txXfrm>
    </dsp:sp>
    <dsp:sp modelId="{7239061C-BCA8-45BF-8DFA-318ADF85202C}">
      <dsp:nvSpPr>
        <dsp:cNvPr id="0" name=""/>
        <dsp:cNvSpPr/>
      </dsp:nvSpPr>
      <dsp:spPr>
        <a:xfrm>
          <a:off x="1140879" y="2526882"/>
          <a:ext cx="4563519" cy="842294"/>
        </a:xfrm>
        <a:prstGeom prst="trapezoid">
          <a:avLst>
            <a:gd name="adj" fmla="val 67725"/>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Watching a Demonstration</a:t>
          </a:r>
        </a:p>
      </dsp:txBody>
      <dsp:txXfrm>
        <a:off x="1939495" y="2526882"/>
        <a:ext cx="2966287" cy="842294"/>
      </dsp:txXfrm>
    </dsp:sp>
    <dsp:sp modelId="{C761B01F-82F3-4FBD-90C3-29C4B5848728}">
      <dsp:nvSpPr>
        <dsp:cNvPr id="0" name=""/>
        <dsp:cNvSpPr/>
      </dsp:nvSpPr>
      <dsp:spPr>
        <a:xfrm>
          <a:off x="570439" y="3369176"/>
          <a:ext cx="5704399" cy="842294"/>
        </a:xfrm>
        <a:prstGeom prst="trapezoid">
          <a:avLst>
            <a:gd name="adj" fmla="val 67725"/>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Discussion</a:t>
          </a:r>
        </a:p>
      </dsp:txBody>
      <dsp:txXfrm>
        <a:off x="1568709" y="3369176"/>
        <a:ext cx="3707859" cy="842294"/>
      </dsp:txXfrm>
    </dsp:sp>
    <dsp:sp modelId="{8DAA3DA3-13DE-411C-8A95-BADB23BBF87F}">
      <dsp:nvSpPr>
        <dsp:cNvPr id="0" name=""/>
        <dsp:cNvSpPr/>
      </dsp:nvSpPr>
      <dsp:spPr>
        <a:xfrm>
          <a:off x="0" y="4211470"/>
          <a:ext cx="6845279" cy="842294"/>
        </a:xfrm>
        <a:prstGeom prst="trapezoid">
          <a:avLst>
            <a:gd name="adj" fmla="val 67725"/>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 </a:t>
          </a:r>
          <a:r>
            <a:rPr lang="en-US" sz="1900" b="1" kern="1200">
              <a:latin typeface="Arial Black" panose="020B0A04020102020204" pitchFamily="34" charset="0"/>
            </a:rPr>
            <a:t>Doing Something</a:t>
          </a:r>
        </a:p>
      </dsp:txBody>
      <dsp:txXfrm>
        <a:off x="1197923" y="4211470"/>
        <a:ext cx="4449431" cy="84229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time.com/3858309/attention-spans-goldfish/"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advertising.microsoft.com/en/cl/31966/how-does-digital-affect-canadian-attention-span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67A383F3-4FE0-4873-B84B-E429C61AC9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2A689A-5AE6-4AC1-9C33-16FA616C1611}" type="slidenum">
              <a:rPr lang="en-US" altLang="en-US" smtClean="0">
                <a:latin typeface="Times New Roman" panose="02020603050405020304" pitchFamily="18" charset="0"/>
              </a:rPr>
              <a:pPr/>
              <a:t>2</a:t>
            </a:fld>
            <a:endParaRPr lang="en-US" altLang="en-US">
              <a:latin typeface="Times New Roman" panose="02020603050405020304" pitchFamily="18" charset="0"/>
            </a:endParaRPr>
          </a:p>
        </p:txBody>
      </p:sp>
      <p:sp>
        <p:nvSpPr>
          <p:cNvPr id="16387" name="Rectangle 2">
            <a:extLst>
              <a:ext uri="{FF2B5EF4-FFF2-40B4-BE49-F238E27FC236}">
                <a16:creationId xmlns:a16="http://schemas.microsoft.com/office/drawing/2014/main" id="{582661FD-2DC9-4D05-9044-5620597FD1CC}"/>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a:extLst>
              <a:ext uri="{FF2B5EF4-FFF2-40B4-BE49-F238E27FC236}">
                <a16:creationId xmlns:a16="http://schemas.microsoft.com/office/drawing/2014/main" id="{1BBA22E1-3B72-48DF-8F7B-F006C5034F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929858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AFEE077D-B930-4952-ACD4-130FC8884B97}"/>
              </a:ext>
            </a:extLst>
          </p:cNvPr>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a:extLst>
              <a:ext uri="{FF2B5EF4-FFF2-40B4-BE49-F238E27FC236}">
                <a16:creationId xmlns:a16="http://schemas.microsoft.com/office/drawing/2014/main" id="{E5AF7B6D-7EFF-4CE3-92BF-DEE58BA46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4516" name="Slide Number Placeholder 3">
            <a:extLst>
              <a:ext uri="{FF2B5EF4-FFF2-40B4-BE49-F238E27FC236}">
                <a16:creationId xmlns:a16="http://schemas.microsoft.com/office/drawing/2014/main" id="{967B1E05-096B-41FD-872D-FC04E5BF1B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D737E3-8A39-4448-92C4-1EFDCFEE52C7}"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2C724330-A899-4DC7-B328-BA71357BF5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A9E483-475A-433F-9D2F-7BB4AC130181}" type="slidenum">
              <a:rPr lang="en-US" altLang="en-US" smtClean="0">
                <a:latin typeface="Times New Roman" panose="02020603050405020304" pitchFamily="18" charset="0"/>
              </a:rPr>
              <a:pPr/>
              <a:t>8</a:t>
            </a:fld>
            <a:endParaRPr lang="en-US" altLang="en-US">
              <a:latin typeface="Times New Roman" panose="02020603050405020304" pitchFamily="18" charset="0"/>
            </a:endParaRPr>
          </a:p>
        </p:txBody>
      </p:sp>
      <p:sp>
        <p:nvSpPr>
          <p:cNvPr id="30723" name="Rectangle 2">
            <a:extLst>
              <a:ext uri="{FF2B5EF4-FFF2-40B4-BE49-F238E27FC236}">
                <a16:creationId xmlns:a16="http://schemas.microsoft.com/office/drawing/2014/main" id="{1C6CBD6F-B429-4A9C-9C07-CB5BC4EA74F9}"/>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a:extLst>
              <a:ext uri="{FF2B5EF4-FFF2-40B4-BE49-F238E27FC236}">
                <a16:creationId xmlns:a16="http://schemas.microsoft.com/office/drawing/2014/main" id="{1B4755BE-488E-48EB-A693-0E1AA989052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23714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F9F950FE-1A0F-4D77-992B-0B0039A94D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6733B8-8FA1-461E-AAD6-D2FE34C6BEE8}" type="slidenum">
              <a:rPr lang="en-US" altLang="en-US" smtClean="0">
                <a:latin typeface="Times New Roman" panose="02020603050405020304" pitchFamily="18" charset="0"/>
              </a:rPr>
              <a:pPr/>
              <a:t>9</a:t>
            </a:fld>
            <a:endParaRPr lang="en-US" altLang="en-US">
              <a:latin typeface="Times New Roman" panose="02020603050405020304" pitchFamily="18" charset="0"/>
            </a:endParaRPr>
          </a:p>
        </p:txBody>
      </p:sp>
      <p:sp>
        <p:nvSpPr>
          <p:cNvPr id="33795" name="Rectangle 2">
            <a:extLst>
              <a:ext uri="{FF2B5EF4-FFF2-40B4-BE49-F238E27FC236}">
                <a16:creationId xmlns:a16="http://schemas.microsoft.com/office/drawing/2014/main" id="{F2071181-D186-41AE-AC69-DD88FDDE240E}"/>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a:extLst>
              <a:ext uri="{FF2B5EF4-FFF2-40B4-BE49-F238E27FC236}">
                <a16:creationId xmlns:a16="http://schemas.microsoft.com/office/drawing/2014/main" id="{07F78635-FD48-4F2E-ADD0-4FC6783437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en-US" altLang="en-US" b="1"/>
              <a:t>Polite: Participants unrevealing of self. Laid back; waiting to see what happens. Reserved, formal, stiff, uncertain</a:t>
            </a:r>
          </a:p>
          <a:p>
            <a:pPr marL="228600" indent="-228600"/>
            <a:endParaRPr lang="en-US" altLang="en-US" b="1"/>
          </a:p>
          <a:p>
            <a:pPr marL="228600" indent="-228600"/>
            <a:r>
              <a:rPr lang="en-US" altLang="en-US" b="1"/>
              <a:t>Agenda Challenge : Why are we here? I don’t want to stand under the sign.</a:t>
            </a:r>
          </a:p>
          <a:p>
            <a:pPr marL="228600" indent="-228600"/>
            <a:r>
              <a:rPr lang="en-US" altLang="en-US" b="1"/>
              <a:t>Aren’t we going to do this/that? </a:t>
            </a:r>
            <a:r>
              <a:rPr lang="en-US" altLang="en-US" b="1" u="sng"/>
              <a:t>THESE INSECURITIES WILL BUILD CHALLENGE, LEADING TO</a:t>
            </a:r>
            <a:endParaRPr lang="en-US" altLang="en-US" b="1"/>
          </a:p>
          <a:p>
            <a:pPr marL="228600" indent="-228600"/>
            <a:endParaRPr lang="en-US" altLang="en-US" b="1" u="sng"/>
          </a:p>
          <a:p>
            <a:pPr marL="228600" indent="-228600"/>
            <a:r>
              <a:rPr lang="en-US" altLang="en-US" b="1"/>
              <a:t>Bid for Power: </a:t>
            </a:r>
          </a:p>
          <a:p>
            <a:pPr marL="228600" indent="-228600"/>
            <a:r>
              <a:rPr lang="en-US" altLang="en-US" b="1"/>
              <a:t>If this occurs, work through it realizing</a:t>
            </a:r>
          </a:p>
          <a:p>
            <a:pPr marL="228600" indent="-228600"/>
            <a:r>
              <a:rPr lang="en-US" altLang="en-US" b="1"/>
              <a:t>1.   They can use personal authority and try to take it away from you.</a:t>
            </a:r>
            <a:r>
              <a:rPr lang="en-US" altLang="en-US"/>
              <a:t> </a:t>
            </a:r>
            <a:endParaRPr lang="en-US" altLang="en-US" b="1"/>
          </a:p>
          <a:p>
            <a:pPr marL="228600" indent="-228600"/>
            <a:r>
              <a:rPr lang="en-US" altLang="en-US" b="1"/>
              <a:t>2.   Anxiety comes from a new learning experience.</a:t>
            </a:r>
          </a:p>
          <a:p>
            <a:pPr marL="228600" indent="-228600"/>
            <a:r>
              <a:rPr lang="en-US" altLang="en-US" b="1"/>
              <a:t>3.   Modeling is extremely important.  (Don’t remain aloof and withdraw from participation with</a:t>
            </a:r>
          </a:p>
          <a:p>
            <a:pPr marL="228600" indent="-228600"/>
            <a:r>
              <a:rPr lang="en-US" altLang="en-US" b="1"/>
              <a:t>      trainees.)</a:t>
            </a:r>
          </a:p>
          <a:p>
            <a:pPr marL="228600" indent="-228600"/>
            <a:r>
              <a:rPr lang="en-US" altLang="en-US" b="1"/>
              <a:t>4.   The group – especially if they know each other -</a:t>
            </a:r>
          </a:p>
          <a:p>
            <a:pPr marL="228600" indent="-228600"/>
            <a:r>
              <a:rPr lang="en-US" altLang="en-US" b="1"/>
              <a:t>      is stronger than you!</a:t>
            </a:r>
          </a:p>
          <a:p>
            <a:pPr marL="228600" indent="-228600"/>
            <a:endParaRPr lang="en-US" altLang="en-US" b="1"/>
          </a:p>
          <a:p>
            <a:pPr marL="228600" indent="-228600"/>
            <a:r>
              <a:rPr lang="en-US" altLang="en-US" b="1"/>
              <a:t>Work hard at climate and individual needs and you will get to the </a:t>
            </a:r>
          </a:p>
          <a:p>
            <a:pPr marL="228600" indent="-228600"/>
            <a:r>
              <a:rPr lang="en-US" altLang="en-US" b="1"/>
              <a:t>Productive stage: Stick to the program with accommodations and you will get to this</a:t>
            </a:r>
          </a:p>
          <a:p>
            <a:pPr marL="228600" indent="-228600"/>
            <a:endParaRPr lang="en-US" altLang="en-US" b="1"/>
          </a:p>
          <a:p>
            <a:pPr marL="228600" indent="-228600"/>
            <a:r>
              <a:rPr lang="en-US" altLang="en-US" b="1"/>
              <a:t>Esprit de Corps: This comes after the anxieties are reduced and no one feels threatened.</a:t>
            </a:r>
          </a:p>
          <a:p>
            <a:pPr marL="228600" indent="-228600"/>
            <a:endParaRPr lang="en-US" altLang="en-US" b="1"/>
          </a:p>
          <a:p>
            <a:pPr marL="228600" indent="-228600"/>
            <a:r>
              <a:rPr lang="en-US" altLang="en-US" b="1"/>
              <a:t>REMEMBER :	Anxiety comes with any new experience.</a:t>
            </a:r>
          </a:p>
          <a:p>
            <a:pPr marL="228600" indent="-228600"/>
            <a:r>
              <a:rPr lang="en-US" altLang="en-US" b="1"/>
              <a:t> 			AND, anxiety can get in the way of learning.</a:t>
            </a:r>
          </a:p>
          <a:p>
            <a:pPr marL="228600" indent="-228600"/>
            <a:r>
              <a:rPr lang="en-US" altLang="en-US" b="1"/>
              <a:t>			Two major sources of anxiety:</a:t>
            </a:r>
          </a:p>
          <a:p>
            <a:pPr marL="228600" indent="-228600"/>
            <a:r>
              <a:rPr lang="en-US" altLang="en-US" b="1"/>
              <a:t>Authority		2)Inter-Personal Relations</a:t>
            </a:r>
          </a:p>
          <a:p>
            <a:pPr marL="228600" indent="-228600"/>
            <a:r>
              <a:rPr lang="en-US" altLang="en-US" b="1"/>
              <a:t>              (Intimacy) </a:t>
            </a:r>
          </a:p>
          <a:p>
            <a:pPr marL="228600" indent="-228600"/>
            <a:r>
              <a:rPr lang="en-US" altLang="en-US" b="1"/>
              <a:t>   </a:t>
            </a:r>
          </a:p>
          <a:p>
            <a:pPr marL="228600" indent="-228600"/>
            <a:r>
              <a:rPr lang="en-US" altLang="en-US" b="1"/>
              <a:t>				Sharing/Giving Away           Sharing of Self</a:t>
            </a:r>
            <a:r>
              <a:rPr lang="en-US" altLang="en-US"/>
              <a:t> </a:t>
            </a:r>
          </a:p>
        </p:txBody>
      </p:sp>
    </p:spTree>
    <p:extLst>
      <p:ext uri="{BB962C8B-B14F-4D97-AF65-F5344CB8AC3E}">
        <p14:creationId xmlns:p14="http://schemas.microsoft.com/office/powerpoint/2010/main" val="941949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5D662E2-0B3E-40D7-B0A4-DD6AF8A215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B405312-382A-4A92-8ECB-E2635B1AAA4C}" type="slidenum">
              <a:rPr lang="en-US" altLang="en-US" smtClean="0">
                <a:latin typeface="Times New Roman" panose="02020603050405020304" pitchFamily="18" charset="0"/>
              </a:rPr>
              <a:pPr/>
              <a:t>11</a:t>
            </a:fld>
            <a:endParaRPr lang="en-US" altLang="en-US">
              <a:latin typeface="Times New Roman" panose="02020603050405020304" pitchFamily="18" charset="0"/>
            </a:endParaRPr>
          </a:p>
        </p:txBody>
      </p:sp>
      <p:sp>
        <p:nvSpPr>
          <p:cNvPr id="35843" name="Rectangle 2">
            <a:extLst>
              <a:ext uri="{FF2B5EF4-FFF2-40B4-BE49-F238E27FC236}">
                <a16:creationId xmlns:a16="http://schemas.microsoft.com/office/drawing/2014/main" id="{3E4FC52C-822D-4290-96C6-681EB3897E2B}"/>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a:extLst>
              <a:ext uri="{FF2B5EF4-FFF2-40B4-BE49-F238E27FC236}">
                <a16:creationId xmlns:a16="http://schemas.microsoft.com/office/drawing/2014/main" id="{3EC04902-FAC0-46DA-8965-BCF719AD63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b="1"/>
          </a:p>
          <a:p>
            <a:pPr marL="228600" indent="-228600"/>
            <a:r>
              <a:rPr lang="en-US" altLang="en-US" b="1"/>
              <a:t>REMEMBER :	Anxiety comes with any new experience.</a:t>
            </a:r>
          </a:p>
          <a:p>
            <a:pPr marL="228600" indent="-228600"/>
            <a:r>
              <a:rPr lang="en-US" altLang="en-US" b="1"/>
              <a:t> 			AND, anxiety can get in the way of learning.</a:t>
            </a:r>
          </a:p>
          <a:p>
            <a:pPr marL="228600" indent="-228600"/>
            <a:r>
              <a:rPr lang="en-US" altLang="en-US" b="1"/>
              <a:t>			Two major sources of anxiety:</a:t>
            </a:r>
          </a:p>
          <a:p>
            <a:pPr marL="228600" indent="-228600">
              <a:buFontTx/>
              <a:buAutoNum type="arabicPeriod"/>
            </a:pPr>
            <a:r>
              <a:rPr lang="en-US" altLang="en-US" b="1"/>
              <a:t>Authority 	 Sharing/Giving Away </a:t>
            </a:r>
          </a:p>
          <a:p>
            <a:pPr marL="228600" indent="-228600">
              <a:buFontTx/>
              <a:buAutoNum type="arabicPeriod"/>
            </a:pPr>
            <a:r>
              <a:rPr lang="en-US" altLang="en-US" b="1"/>
              <a:t>Inter-Personal Relations  (Intimacy)  Sharing of Self</a:t>
            </a:r>
            <a:r>
              <a:rPr lang="en-US" altLang="en-US"/>
              <a:t> </a:t>
            </a:r>
          </a:p>
        </p:txBody>
      </p:sp>
    </p:spTree>
    <p:extLst>
      <p:ext uri="{BB962C8B-B14F-4D97-AF65-F5344CB8AC3E}">
        <p14:creationId xmlns:p14="http://schemas.microsoft.com/office/powerpoint/2010/main" val="2480918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79168E7-B111-4746-A9DF-71E4F639D2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9693642-3A21-4321-9C62-9DBF399B3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Timing: 5 mins  minutes on this slide and next Handout #16: Average Retention Rates 6:00 appointment</a:t>
            </a:r>
          </a:p>
          <a:p>
            <a:r>
              <a:rPr lang="en-US" altLang="en-US"/>
              <a:t>TELL PARTICIPANTS: </a:t>
            </a:r>
          </a:p>
          <a:p>
            <a:r>
              <a:rPr lang="en-US" altLang="en-US"/>
              <a:t>1. On your table you will find a handout called “Average Retention Rates.” </a:t>
            </a:r>
          </a:p>
          <a:p>
            <a:r>
              <a:rPr lang="en-US" altLang="en-US"/>
              <a:t>2. Take a handout and then go find your 6:00 appointment partner. </a:t>
            </a:r>
          </a:p>
          <a:p>
            <a:r>
              <a:rPr lang="en-US" altLang="en-US"/>
              <a:t>3. Working together, quickly decide how to arrange these learning strategies on the pyramid—at the top should be the least effective strategy and the most effective strategy should be at the bottom. </a:t>
            </a:r>
          </a:p>
          <a:p>
            <a:r>
              <a:rPr lang="en-US" altLang="en-US"/>
              <a:t>4. You are focusing on the strategies that have the greatest impact on the retention of learning for the average student. </a:t>
            </a:r>
          </a:p>
          <a:p>
            <a:r>
              <a:rPr lang="en-US" altLang="en-US"/>
              <a:t>5. You have 2 minutes—GO! </a:t>
            </a:r>
          </a:p>
          <a:p>
            <a:r>
              <a:rPr lang="en-US" altLang="en-US"/>
              <a:t>Source: Dr. Angie Koppang, University of North Dakota. </a:t>
            </a:r>
          </a:p>
        </p:txBody>
      </p:sp>
      <p:sp>
        <p:nvSpPr>
          <p:cNvPr id="43012" name="Slide Number Placeholder 3">
            <a:extLst>
              <a:ext uri="{FF2B5EF4-FFF2-40B4-BE49-F238E27FC236}">
                <a16:creationId xmlns:a16="http://schemas.microsoft.com/office/drawing/2014/main" id="{F2754E80-27E6-453F-BA7A-619BF4C236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5AF6BD-22F5-40EB-9C76-E47997B1651F}" type="slidenum">
              <a:rPr lang="en-US" altLang="en-US" smtClean="0"/>
              <a:pPr/>
              <a:t>15</a:t>
            </a:fld>
            <a:endParaRPr lang="en-US" altLang="en-US"/>
          </a:p>
        </p:txBody>
      </p:sp>
    </p:spTree>
    <p:extLst>
      <p:ext uri="{BB962C8B-B14F-4D97-AF65-F5344CB8AC3E}">
        <p14:creationId xmlns:p14="http://schemas.microsoft.com/office/powerpoint/2010/main" val="2221969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79168E7-B111-4746-A9DF-71E4F639D2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9693642-3A21-4321-9C62-9DBF399B3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Timing: 5 mins  minutes on this slide and next Handout #16: Average Retention Rates 6:00 appointment</a:t>
            </a:r>
          </a:p>
          <a:p>
            <a:r>
              <a:rPr lang="en-US" altLang="en-US"/>
              <a:t>TELL PARTICIPANTS: </a:t>
            </a:r>
          </a:p>
          <a:p>
            <a:r>
              <a:rPr lang="en-US" altLang="en-US"/>
              <a:t>1. On your table you will find a handout called “Average Retention Rates.” </a:t>
            </a:r>
          </a:p>
          <a:p>
            <a:r>
              <a:rPr lang="en-US" altLang="en-US"/>
              <a:t>2. Take a handout and then go find your 6:00 appointment partner. </a:t>
            </a:r>
          </a:p>
          <a:p>
            <a:r>
              <a:rPr lang="en-US" altLang="en-US"/>
              <a:t>3. Working together, quickly decide how to arrange these learning strategies on the pyramid—at the top should be the least effective strategy and the most effective strategy should be at the bottom. </a:t>
            </a:r>
          </a:p>
          <a:p>
            <a:r>
              <a:rPr lang="en-US" altLang="en-US"/>
              <a:t>4. You are focusing on the strategies that have the greatest impact on the retention of learning for the average student. </a:t>
            </a:r>
          </a:p>
          <a:p>
            <a:r>
              <a:rPr lang="en-US" altLang="en-US"/>
              <a:t>5. You have 2 minutes—GO! </a:t>
            </a:r>
          </a:p>
          <a:p>
            <a:r>
              <a:rPr lang="en-US" altLang="en-US"/>
              <a:t>Source: Dr. Angie Koppang, University of North Dakota. </a:t>
            </a:r>
          </a:p>
        </p:txBody>
      </p:sp>
      <p:sp>
        <p:nvSpPr>
          <p:cNvPr id="43012" name="Slide Number Placeholder 3">
            <a:extLst>
              <a:ext uri="{FF2B5EF4-FFF2-40B4-BE49-F238E27FC236}">
                <a16:creationId xmlns:a16="http://schemas.microsoft.com/office/drawing/2014/main" id="{F2754E80-27E6-453F-BA7A-619BF4C236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5AF6BD-22F5-40EB-9C76-E47997B1651F}" type="slidenum">
              <a:rPr lang="en-US" altLang="en-US" smtClean="0"/>
              <a:pPr/>
              <a:t>16</a:t>
            </a:fld>
            <a:endParaRPr lang="en-US" altLang="en-US"/>
          </a:p>
        </p:txBody>
      </p:sp>
    </p:spTree>
    <p:extLst>
      <p:ext uri="{BB962C8B-B14F-4D97-AF65-F5344CB8AC3E}">
        <p14:creationId xmlns:p14="http://schemas.microsoft.com/office/powerpoint/2010/main" val="3492772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17</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874139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2F4B25E-18AF-48A6-B5B4-74E15ACA0F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B2E5CD6E-D9D1-4089-A7B0-7A24D7CA5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u="sng">
                <a:hlinkClick r:id="rId3"/>
              </a:rPr>
              <a:t>http://time.com/3858309/attention-spans-goldfish/</a:t>
            </a:r>
            <a:r>
              <a:rPr lang="en-US" altLang="en-US"/>
              <a:t> </a:t>
            </a:r>
          </a:p>
          <a:p>
            <a:r>
              <a:rPr lang="en-US" altLang="en-US"/>
              <a:t>The average attention span for the notoriously ill-focused goldfish is nine seconds, but according to a </a:t>
            </a:r>
            <a:r>
              <a:rPr lang="en-US" altLang="en-US">
                <a:hlinkClick r:id="rId4"/>
              </a:rPr>
              <a:t>new study</a:t>
            </a:r>
            <a:r>
              <a:rPr lang="en-US" altLang="en-US"/>
              <a:t> from Microsoft Corp., people now generally lose concentration after eight seconds, highlighting the affects of an increasingly digitalized lifestyle on the brain.</a:t>
            </a:r>
          </a:p>
          <a:p>
            <a:r>
              <a:rPr lang="en-US" altLang="en-US"/>
              <a:t>Researchers in Canada surveyed 2,000 participants and studied the brain activity of 112 others using electroencephalograms (EEGs). Microsoft found that since the year 2000 (or about when the mobile revolution began) the average attention span dropped from 12 seconds to eight seconds.</a:t>
            </a:r>
          </a:p>
          <a:p>
            <a:r>
              <a:rPr lang="en-US" altLang="en-US"/>
              <a:t>“Heavy multi-screeners find it difficult to filter out irrelevant stimuli — they’re more easily distracted by multiple streams of media,” the report read.</a:t>
            </a:r>
          </a:p>
          <a:p>
            <a:r>
              <a:rPr lang="en-US" altLang="en-US"/>
              <a:t>On the positive side, the report says our ability to multitask has drastically improved in the mobile age.</a:t>
            </a:r>
          </a:p>
          <a:p>
            <a:r>
              <a:rPr lang="en-US" altLang="en-US"/>
              <a:t>Microsoft theorized that the changes were a result of the brain’s ability to adapt and change itself over time and a weaker attention span may be a side effect of evolving to a mobile Internet.</a:t>
            </a:r>
          </a:p>
          <a:p>
            <a:r>
              <a:rPr lang="en-US" altLang="en-US"/>
              <a:t>The survey also confirmed generational differences for mobile use; for example, 77% of people aged 18 to 24 responded “yes” when asked, “When nothing is occupying my attention, the first thing I do is reach for my phone,” compared with only 10% of those over the age of 65.</a:t>
            </a:r>
          </a:p>
          <a:p>
            <a:r>
              <a:rPr lang="en-US" altLang="en-US"/>
              <a:t>And now congratulate yourself for concentrating long enough to make it through this article.</a:t>
            </a:r>
          </a:p>
          <a:p>
            <a:endParaRPr lang="en-US" altLang="en-US"/>
          </a:p>
        </p:txBody>
      </p:sp>
      <p:sp>
        <p:nvSpPr>
          <p:cNvPr id="39940" name="Slide Number Placeholder 3">
            <a:extLst>
              <a:ext uri="{FF2B5EF4-FFF2-40B4-BE49-F238E27FC236}">
                <a16:creationId xmlns:a16="http://schemas.microsoft.com/office/drawing/2014/main" id="{32B7725A-F95F-47F7-A931-9DCD79CDE5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6CB676D-C9C6-47BF-A5E7-28C6039C1EFF}" type="slidenum">
              <a:rPr lang="en-US" altLang="en-US" smtClean="0"/>
              <a:pPr/>
              <a:t>19</a:t>
            </a:fld>
            <a:endParaRPr lang="en-US" altLang="en-US"/>
          </a:p>
        </p:txBody>
      </p:sp>
    </p:spTree>
    <p:extLst>
      <p:ext uri="{BB962C8B-B14F-4D97-AF65-F5344CB8AC3E}">
        <p14:creationId xmlns:p14="http://schemas.microsoft.com/office/powerpoint/2010/main" val="1266509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E23938-651C-4307-918E-AEC16AAD398D}" type="slidenum">
              <a:rPr lang="en-US" smtClean="0"/>
              <a:t>20</a:t>
            </a:fld>
            <a:endParaRPr lang="en-US"/>
          </a:p>
        </p:txBody>
      </p:sp>
    </p:spTree>
    <p:extLst>
      <p:ext uri="{BB962C8B-B14F-4D97-AF65-F5344CB8AC3E}">
        <p14:creationId xmlns:p14="http://schemas.microsoft.com/office/powerpoint/2010/main" val="3368049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23</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195582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29</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680300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ABBFCE30-C4DA-4938-B7B4-14D730F0797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E8A087-D11A-4C06-97C2-B8B12DA87D4C}" type="slidenum">
              <a:rPr lang="en-US" altLang="en-US" smtClean="0">
                <a:latin typeface="Times New Roman" panose="02020603050405020304" pitchFamily="18" charset="0"/>
              </a:rPr>
              <a:pPr/>
              <a:t>31</a:t>
            </a:fld>
            <a:endParaRPr lang="en-US" altLang="en-US">
              <a:latin typeface="Times New Roman" panose="02020603050405020304" pitchFamily="18" charset="0"/>
            </a:endParaRPr>
          </a:p>
        </p:txBody>
      </p:sp>
      <p:sp>
        <p:nvSpPr>
          <p:cNvPr id="72707" name="Rectangle 2">
            <a:extLst>
              <a:ext uri="{FF2B5EF4-FFF2-40B4-BE49-F238E27FC236}">
                <a16:creationId xmlns:a16="http://schemas.microsoft.com/office/drawing/2014/main" id="{89E99A5F-A9F4-4E27-92D9-75432C6D42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a:extLst>
              <a:ext uri="{FF2B5EF4-FFF2-40B4-BE49-F238E27FC236}">
                <a16:creationId xmlns:a16="http://schemas.microsoft.com/office/drawing/2014/main" id="{75582963-D332-43AB-A8AA-4E52E61C6D7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DDE2FE0-3A04-410D-A0B7-B31EC3F819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E94A0B-0D85-48C9-B80F-EA4657FF63F1}" type="slidenum">
              <a:rPr lang="en-US" altLang="en-US" smtClean="0">
                <a:latin typeface="Times New Roman" panose="02020603050405020304" pitchFamily="18" charset="0"/>
              </a:rPr>
              <a:pPr/>
              <a:t>34</a:t>
            </a:fld>
            <a:endParaRPr lang="en-US" altLang="en-US">
              <a:latin typeface="Times New Roman" panose="02020603050405020304" pitchFamily="18" charset="0"/>
            </a:endParaRPr>
          </a:p>
        </p:txBody>
      </p:sp>
      <p:sp>
        <p:nvSpPr>
          <p:cNvPr id="75779" name="Rectangle 2">
            <a:extLst>
              <a:ext uri="{FF2B5EF4-FFF2-40B4-BE49-F238E27FC236}">
                <a16:creationId xmlns:a16="http://schemas.microsoft.com/office/drawing/2014/main" id="{CD7149FC-79E6-43D9-9363-9B97776181B4}"/>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a:extLst>
              <a:ext uri="{FF2B5EF4-FFF2-40B4-BE49-F238E27FC236}">
                <a16:creationId xmlns:a16="http://schemas.microsoft.com/office/drawing/2014/main" id="{33EB6EA1-C2B4-4A2E-9502-803DF80030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time.com/3858309/attention-spans-goldfish/"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B44E8-B13A-4494-8E1C-3B413F082A7A}"/>
              </a:ext>
            </a:extLst>
          </p:cNvPr>
          <p:cNvSpPr>
            <a:spLocks noGrp="1"/>
          </p:cNvSpPr>
          <p:nvPr>
            <p:ph type="title"/>
          </p:nvPr>
        </p:nvSpPr>
        <p:spPr>
          <a:xfrm>
            <a:off x="706976" y="-398627"/>
            <a:ext cx="9782801" cy="1239837"/>
          </a:xfrm>
        </p:spPr>
        <p:txBody>
          <a:bodyPr>
            <a:normAutofit/>
          </a:bodyPr>
          <a:lstStyle/>
          <a:p>
            <a:pPr>
              <a:defRPr/>
            </a:pPr>
            <a:r>
              <a:rPr lang="en-US"/>
              <a:t>Today’s Outcomes </a:t>
            </a:r>
          </a:p>
        </p:txBody>
      </p:sp>
      <p:sp>
        <p:nvSpPr>
          <p:cNvPr id="15362" name="Content Placeholder 2">
            <a:extLst>
              <a:ext uri="{FF2B5EF4-FFF2-40B4-BE49-F238E27FC236}">
                <a16:creationId xmlns:a16="http://schemas.microsoft.com/office/drawing/2014/main" id="{A92465CF-C8A2-4142-9CA6-21A7649B9C2B}"/>
              </a:ext>
            </a:extLst>
          </p:cNvPr>
          <p:cNvSpPr>
            <a:spLocks noGrp="1"/>
          </p:cNvSpPr>
          <p:nvPr>
            <p:ph idx="1"/>
          </p:nvPr>
        </p:nvSpPr>
        <p:spPr>
          <a:xfrm>
            <a:off x="1201916" y="1214839"/>
            <a:ext cx="9782801" cy="4572000"/>
          </a:xfrm>
        </p:spPr>
        <p:txBody>
          <a:bodyPr vert="horz" lIns="91440" tIns="45720" rIns="91440" bIns="45720" rtlCol="0" anchor="t">
            <a:normAutofit fontScale="85000" lnSpcReduction="20000"/>
          </a:bodyPr>
          <a:lstStyle/>
          <a:p>
            <a:pPr marL="246380" indent="-246380"/>
            <a:r>
              <a:rPr lang="en-US" altLang="en-US" sz="3999"/>
              <a:t>You will learn key characteristics of adult learners</a:t>
            </a:r>
            <a:endParaRPr lang="en-US"/>
          </a:p>
          <a:p>
            <a:pPr marL="246380" indent="-246380"/>
            <a:r>
              <a:rPr lang="en-US" sz="4000">
                <a:latin typeface="Arial"/>
                <a:cs typeface="Arial"/>
              </a:rPr>
              <a:t>You will learn to differentiate your practice within learning events</a:t>
            </a:r>
          </a:p>
          <a:p>
            <a:pPr marL="246380" indent="-246380"/>
            <a:r>
              <a:rPr lang="en-US" altLang="en-US" sz="3950"/>
              <a:t>You will learn specific structures in our work that support strong adult learning</a:t>
            </a:r>
          </a:p>
          <a:p>
            <a:pPr marL="246380" indent="-246380"/>
            <a:r>
              <a:rPr lang="en-US" altLang="en-US" sz="3950"/>
              <a:t>You will learn characteristics of strong leaders of adult learning </a:t>
            </a:r>
          </a:p>
          <a:p>
            <a:pPr marL="246380" indent="-246380"/>
            <a:r>
              <a:rPr lang="en-US" sz="4000">
                <a:ea typeface="+mn-lt"/>
                <a:cs typeface="+mn-lt"/>
              </a:rPr>
              <a:t>You will learn specific strategies that support strong adult learning</a:t>
            </a:r>
            <a:endParaRPr lang="en-US" altLang="en-US" sz="3950"/>
          </a:p>
        </p:txBody>
      </p:sp>
    </p:spTree>
    <p:extLst>
      <p:ext uri="{BB962C8B-B14F-4D97-AF65-F5344CB8AC3E}">
        <p14:creationId xmlns:p14="http://schemas.microsoft.com/office/powerpoint/2010/main" val="4230468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 Big Ideas</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Anthony</a:t>
            </a:r>
          </a:p>
        </p:txBody>
      </p:sp>
    </p:spTree>
    <p:extLst>
      <p:ext uri="{BB962C8B-B14F-4D97-AF65-F5344CB8AC3E}">
        <p14:creationId xmlns:p14="http://schemas.microsoft.com/office/powerpoint/2010/main" val="4072118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E3227-0581-422D-9959-D1B475A741B9}"/>
              </a:ext>
            </a:extLst>
          </p:cNvPr>
          <p:cNvSpPr>
            <a:spLocks noGrp="1"/>
          </p:cNvSpPr>
          <p:nvPr>
            <p:ph type="title"/>
          </p:nvPr>
        </p:nvSpPr>
        <p:spPr>
          <a:xfrm>
            <a:off x="721750" y="229531"/>
            <a:ext cx="9782801" cy="641241"/>
          </a:xfrm>
        </p:spPr>
        <p:txBody>
          <a:bodyPr>
            <a:normAutofit/>
          </a:bodyPr>
          <a:lstStyle/>
          <a:p>
            <a:pPr>
              <a:defRPr/>
            </a:pPr>
            <a:r>
              <a:rPr lang="en-US"/>
              <a:t>The Good and the Bad</a:t>
            </a:r>
          </a:p>
        </p:txBody>
      </p:sp>
      <p:pic>
        <p:nvPicPr>
          <p:cNvPr id="6" name="Every Presentation Ever_ Communication FAIL">
            <a:hlinkClick r:id="" action="ppaction://media"/>
            <a:extLst>
              <a:ext uri="{FF2B5EF4-FFF2-40B4-BE49-F238E27FC236}">
                <a16:creationId xmlns:a16="http://schemas.microsoft.com/office/drawing/2014/main" id="{44D1073C-BEA9-4D9A-86F3-8CC86862F2A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345416" y="878782"/>
            <a:ext cx="9549673" cy="5395667"/>
          </a:xfrm>
        </p:spPr>
      </p:pic>
    </p:spTree>
    <p:extLst>
      <p:ext uri="{BB962C8B-B14F-4D97-AF65-F5344CB8AC3E}">
        <p14:creationId xmlns:p14="http://schemas.microsoft.com/office/powerpoint/2010/main" val="40868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76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800395"/>
          </a:xfrm>
        </p:spPr>
        <p:txBody>
          <a:bodyPr>
            <a:normAutofit/>
          </a:bodyPr>
          <a:lstStyle/>
          <a:p>
            <a:pPr algn="ctr"/>
            <a:r>
              <a:rPr lang="en-US" b="1"/>
              <a:t>What Makes Adult Learning Good?</a:t>
            </a:r>
            <a:endParaRPr lang="en-US"/>
          </a:p>
        </p:txBody>
      </p:sp>
      <p:sp>
        <p:nvSpPr>
          <p:cNvPr id="3" name="Content Placeholder 2"/>
          <p:cNvSpPr>
            <a:spLocks noGrp="1"/>
          </p:cNvSpPr>
          <p:nvPr>
            <p:ph sz="half" idx="1"/>
          </p:nvPr>
        </p:nvSpPr>
        <p:spPr>
          <a:xfrm>
            <a:off x="615241" y="1584251"/>
            <a:ext cx="4814586" cy="4572000"/>
          </a:xfrm>
        </p:spPr>
        <p:txBody>
          <a:bodyPr vert="horz" lIns="91440" tIns="45720" rIns="91440" bIns="45720" rtlCol="0" anchor="t">
            <a:normAutofit/>
          </a:bodyPr>
          <a:lstStyle/>
          <a:p>
            <a:pPr marL="0" indent="0">
              <a:lnSpc>
                <a:spcPct val="120000"/>
              </a:lnSpc>
              <a:buNone/>
            </a:pPr>
            <a:endParaRPr lang="en-US"/>
          </a:p>
          <a:p>
            <a:pPr marL="0" indent="0">
              <a:lnSpc>
                <a:spcPct val="120000"/>
              </a:lnSpc>
              <a:buNone/>
            </a:pPr>
            <a:endParaRPr lang="en-US"/>
          </a:p>
          <a:p>
            <a:pPr marL="0" indent="0">
              <a:lnSpc>
                <a:spcPct val="120000"/>
              </a:lnSpc>
              <a:buNone/>
            </a:pPr>
            <a:endParaRPr lang="en-US"/>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6726852"/>
              </p:ext>
            </p:extLst>
          </p:nvPr>
        </p:nvGraphicFramePr>
        <p:xfrm>
          <a:off x="5689268" y="1291853"/>
          <a:ext cx="5368592" cy="4758072"/>
        </p:xfrm>
        <a:graphic>
          <a:graphicData uri="http://schemas.openxmlformats.org/drawingml/2006/table">
            <a:tbl>
              <a:tblPr firstRow="1" bandRow="1">
                <a:tableStyleId>{7DF18680-E054-41AD-8BC1-D1AEF772440D}</a:tableStyleId>
              </a:tblPr>
              <a:tblGrid>
                <a:gridCol w="5368592">
                  <a:extLst>
                    <a:ext uri="{9D8B030D-6E8A-4147-A177-3AD203B41FA5}">
                      <a16:colId xmlns:a16="http://schemas.microsoft.com/office/drawing/2014/main" val="709298817"/>
                    </a:ext>
                  </a:extLst>
                </a:gridCol>
              </a:tblGrid>
              <a:tr h="793012">
                <a:tc>
                  <a:txBody>
                    <a:bodyPr/>
                    <a:lstStyle/>
                    <a:p>
                      <a:pPr algn="ctr"/>
                      <a:r>
                        <a:rPr lang="en-US" sz="3600"/>
                        <a:t>Best        Worst </a:t>
                      </a:r>
                      <a:r>
                        <a:rPr lang="en-US" sz="3600" baseline="0"/>
                        <a:t>   </a:t>
                      </a:r>
                      <a:endParaRPr lang="en-US" sz="3600"/>
                    </a:p>
                  </a:txBody>
                  <a:tcPr/>
                </a:tc>
                <a:extLst>
                  <a:ext uri="{0D108BD9-81ED-4DB2-BD59-A6C34878D82A}">
                    <a16:rowId xmlns:a16="http://schemas.microsoft.com/office/drawing/2014/main" val="1490025935"/>
                  </a:ext>
                </a:extLst>
              </a:tr>
              <a:tr h="793012">
                <a:tc>
                  <a:txBody>
                    <a:bodyPr/>
                    <a:lstStyle/>
                    <a:p>
                      <a:pPr algn="ctr"/>
                      <a:r>
                        <a:rPr lang="en-US" sz="3600" b="1"/>
                        <a:t>Participants</a:t>
                      </a:r>
                    </a:p>
                  </a:txBody>
                  <a:tcPr/>
                </a:tc>
                <a:extLst>
                  <a:ext uri="{0D108BD9-81ED-4DB2-BD59-A6C34878D82A}">
                    <a16:rowId xmlns:a16="http://schemas.microsoft.com/office/drawing/2014/main" val="2846351170"/>
                  </a:ext>
                </a:extLst>
              </a:tr>
              <a:tr h="793012">
                <a:tc>
                  <a:txBody>
                    <a:bodyPr/>
                    <a:lstStyle/>
                    <a:p>
                      <a:pPr algn="ctr"/>
                      <a:r>
                        <a:rPr lang="en-US" sz="3600" b="1"/>
                        <a:t>Environment</a:t>
                      </a:r>
                    </a:p>
                  </a:txBody>
                  <a:tcPr/>
                </a:tc>
                <a:extLst>
                  <a:ext uri="{0D108BD9-81ED-4DB2-BD59-A6C34878D82A}">
                    <a16:rowId xmlns:a16="http://schemas.microsoft.com/office/drawing/2014/main" val="2461072959"/>
                  </a:ext>
                </a:extLst>
              </a:tr>
              <a:tr h="793012">
                <a:tc>
                  <a:txBody>
                    <a:bodyPr/>
                    <a:lstStyle/>
                    <a:p>
                      <a:pPr algn="ctr"/>
                      <a:r>
                        <a:rPr lang="en-US" sz="3600" b="1"/>
                        <a:t>Facilitator/Trainer</a:t>
                      </a:r>
                    </a:p>
                  </a:txBody>
                  <a:tcPr/>
                </a:tc>
                <a:extLst>
                  <a:ext uri="{0D108BD9-81ED-4DB2-BD59-A6C34878D82A}">
                    <a16:rowId xmlns:a16="http://schemas.microsoft.com/office/drawing/2014/main" val="1761257049"/>
                  </a:ext>
                </a:extLst>
              </a:tr>
              <a:tr h="793012">
                <a:tc>
                  <a:txBody>
                    <a:bodyPr/>
                    <a:lstStyle/>
                    <a:p>
                      <a:pPr algn="ctr"/>
                      <a:r>
                        <a:rPr lang="en-US" sz="3600" b="1"/>
                        <a:t>Materials</a:t>
                      </a:r>
                    </a:p>
                  </a:txBody>
                  <a:tcPr/>
                </a:tc>
                <a:extLst>
                  <a:ext uri="{0D108BD9-81ED-4DB2-BD59-A6C34878D82A}">
                    <a16:rowId xmlns:a16="http://schemas.microsoft.com/office/drawing/2014/main" val="2414462761"/>
                  </a:ext>
                </a:extLst>
              </a:tr>
              <a:tr h="793012">
                <a:tc>
                  <a:txBody>
                    <a:bodyPr/>
                    <a:lstStyle/>
                    <a:p>
                      <a:pPr algn="ctr"/>
                      <a:r>
                        <a:rPr lang="en-US" sz="3600" b="1"/>
                        <a:t>Content</a:t>
                      </a:r>
                    </a:p>
                  </a:txBody>
                  <a:tcPr/>
                </a:tc>
                <a:extLst>
                  <a:ext uri="{0D108BD9-81ED-4DB2-BD59-A6C34878D82A}">
                    <a16:rowId xmlns:a16="http://schemas.microsoft.com/office/drawing/2014/main" val="1122404471"/>
                  </a:ext>
                </a:extLst>
              </a:tr>
            </a:tbl>
          </a:graphicData>
        </a:graphic>
      </p:graphicFrame>
      <p:sp>
        <p:nvSpPr>
          <p:cNvPr id="4" name="Rectangle 3"/>
          <p:cNvSpPr/>
          <p:nvPr/>
        </p:nvSpPr>
        <p:spPr>
          <a:xfrm>
            <a:off x="1040295" y="1378226"/>
            <a:ext cx="4094921" cy="3416320"/>
          </a:xfrm>
          <a:prstGeom prst="rect">
            <a:avLst/>
          </a:prstGeom>
        </p:spPr>
        <p:txBody>
          <a:bodyPr wrap="square">
            <a:spAutoFit/>
          </a:bodyPr>
          <a:lstStyle/>
          <a:p>
            <a:r>
              <a:rPr lang="en-US" sz="3600"/>
              <a:t>When have you felt like you have been in a really great learning situation?</a:t>
            </a:r>
          </a:p>
          <a:p>
            <a:endParaRPr lang="en-US" sz="3600"/>
          </a:p>
          <a:p>
            <a:r>
              <a:rPr lang="en-US" sz="3600"/>
              <a:t>A really awful one? </a:t>
            </a:r>
          </a:p>
        </p:txBody>
      </p:sp>
    </p:spTree>
    <p:extLst>
      <p:ext uri="{BB962C8B-B14F-4D97-AF65-F5344CB8AC3E}">
        <p14:creationId xmlns:p14="http://schemas.microsoft.com/office/powerpoint/2010/main" val="23640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5250-A202-4733-8F63-50808AE5D81D}"/>
              </a:ext>
            </a:extLst>
          </p:cNvPr>
          <p:cNvSpPr>
            <a:spLocks noGrp="1"/>
          </p:cNvSpPr>
          <p:nvPr>
            <p:ph type="title"/>
          </p:nvPr>
        </p:nvSpPr>
        <p:spPr>
          <a:xfrm>
            <a:off x="6598940" y="287421"/>
            <a:ext cx="5095432" cy="3949517"/>
          </a:xfrm>
        </p:spPr>
        <p:txBody>
          <a:bodyPr>
            <a:normAutofit/>
          </a:bodyPr>
          <a:lstStyle/>
          <a:p>
            <a:pPr>
              <a:defRPr/>
            </a:pPr>
            <a:r>
              <a:rPr lang="en-US"/>
              <a:t>What is tough about leading adult learners?          </a:t>
            </a:r>
          </a:p>
        </p:txBody>
      </p:sp>
      <p:pic>
        <p:nvPicPr>
          <p:cNvPr id="7" name="Content Placeholder 2">
            <a:extLst>
              <a:ext uri="{FF2B5EF4-FFF2-40B4-BE49-F238E27FC236}">
                <a16:creationId xmlns:a16="http://schemas.microsoft.com/office/drawing/2014/main" id="{CD0F8C27-3533-4B71-A878-49027C202C7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1659"/>
          <a:stretch/>
        </p:blipFill>
        <p:spPr>
          <a:xfrm>
            <a:off x="784492" y="998726"/>
            <a:ext cx="4895524" cy="4324758"/>
          </a:xfr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883032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38D6D7C-16A1-4F93-8A94-C2878D7954FD}"/>
              </a:ext>
            </a:extLst>
          </p:cNvPr>
          <p:cNvSpPr txBox="1">
            <a:spLocks/>
          </p:cNvSpPr>
          <p:nvPr/>
        </p:nvSpPr>
        <p:spPr>
          <a:xfrm>
            <a:off x="857037" y="1332541"/>
            <a:ext cx="10481524" cy="4594923"/>
          </a:xfrm>
          <a:prstGeom prst="rect">
            <a:avLst/>
          </a:prstGeom>
        </p:spPr>
        <p:txBody>
          <a:bodyPr vert="horz" lIns="0" tIns="45708" rIns="0" bIns="45708"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Involve Them with Choices</a:t>
            </a:r>
          </a:p>
          <a:p>
            <a:r>
              <a:rPr lang="en-US" sz="4399"/>
              <a:t>Include Their Experiences</a:t>
            </a:r>
          </a:p>
          <a:p>
            <a:r>
              <a:rPr lang="en-US" sz="4399"/>
              <a:t>Task/Role Focused</a:t>
            </a:r>
          </a:p>
          <a:p>
            <a:r>
              <a:rPr lang="en-US" sz="4399"/>
              <a:t>Solution Focused Activities</a:t>
            </a:r>
          </a:p>
          <a:p>
            <a:endParaRPr lang="en-US" sz="4399"/>
          </a:p>
          <a:p>
            <a:pPr marL="290513" indent="-236538">
              <a:tabLst>
                <a:tab pos="53975" algn="l"/>
              </a:tabLst>
            </a:pPr>
            <a:r>
              <a:rPr lang="en-US" sz="4399"/>
              <a:t>Balance New Content with Open Ended Application</a:t>
            </a:r>
          </a:p>
          <a:p>
            <a:endParaRPr lang="en-US" sz="1999"/>
          </a:p>
        </p:txBody>
      </p:sp>
      <p:sp>
        <p:nvSpPr>
          <p:cNvPr id="2" name="Title 1">
            <a:extLst>
              <a:ext uri="{FF2B5EF4-FFF2-40B4-BE49-F238E27FC236}">
                <a16:creationId xmlns:a16="http://schemas.microsoft.com/office/drawing/2014/main" id="{9C2F5250-A202-4733-8F63-50808AE5D81D}"/>
              </a:ext>
            </a:extLst>
          </p:cNvPr>
          <p:cNvSpPr>
            <a:spLocks noGrp="1"/>
          </p:cNvSpPr>
          <p:nvPr>
            <p:ph type="title"/>
          </p:nvPr>
        </p:nvSpPr>
        <p:spPr>
          <a:xfrm>
            <a:off x="745051" y="188532"/>
            <a:ext cx="9836496" cy="887379"/>
          </a:xfrm>
        </p:spPr>
        <p:txBody>
          <a:bodyPr anchor="ctr">
            <a:normAutofit/>
          </a:bodyPr>
          <a:lstStyle/>
          <a:p>
            <a:pPr>
              <a:defRPr/>
            </a:pPr>
            <a:r>
              <a:rPr lang="en-US" sz="4400" b="1"/>
              <a:t>So, what do we need to do? </a:t>
            </a:r>
            <a:r>
              <a:rPr lang="en-US" sz="4000"/>
              <a:t>    </a:t>
            </a:r>
          </a:p>
        </p:txBody>
      </p:sp>
      <p:pic>
        <p:nvPicPr>
          <p:cNvPr id="7" name="Content Placeholder 2">
            <a:extLst>
              <a:ext uri="{FF2B5EF4-FFF2-40B4-BE49-F238E27FC236}">
                <a16:creationId xmlns:a16="http://schemas.microsoft.com/office/drawing/2014/main" id="{CD0F8C27-3533-4B71-A878-49027C202C7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3414" b="12586"/>
          <a:stretch/>
        </p:blipFill>
        <p:spPr>
          <a:xfrm flipH="1">
            <a:off x="8092294" y="799139"/>
            <a:ext cx="3670625" cy="3322078"/>
          </a:xfr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32204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0ADF9-1C83-477E-9D01-6CBB05A917F8}"/>
              </a:ext>
            </a:extLst>
          </p:cNvPr>
          <p:cNvSpPr>
            <a:spLocks noGrp="1"/>
          </p:cNvSpPr>
          <p:nvPr>
            <p:ph type="title"/>
          </p:nvPr>
        </p:nvSpPr>
        <p:spPr>
          <a:xfrm>
            <a:off x="716441" y="84036"/>
            <a:ext cx="9782801" cy="855553"/>
          </a:xfrm>
        </p:spPr>
        <p:txBody>
          <a:bodyPr>
            <a:normAutofit/>
          </a:bodyPr>
          <a:lstStyle/>
          <a:p>
            <a:pPr>
              <a:defRPr/>
            </a:pPr>
            <a:r>
              <a:rPr lang="en-US" sz="4000" b="1"/>
              <a:t>Adults Want to Know </a:t>
            </a:r>
          </a:p>
        </p:txBody>
      </p:sp>
      <p:sp>
        <p:nvSpPr>
          <p:cNvPr id="29699" name="Content Placeholder 2">
            <a:extLst>
              <a:ext uri="{FF2B5EF4-FFF2-40B4-BE49-F238E27FC236}">
                <a16:creationId xmlns:a16="http://schemas.microsoft.com/office/drawing/2014/main" id="{B88EB4E1-DE40-4066-9835-B822EB3AE029}"/>
              </a:ext>
            </a:extLst>
          </p:cNvPr>
          <p:cNvSpPr>
            <a:spLocks noGrp="1"/>
          </p:cNvSpPr>
          <p:nvPr>
            <p:ph idx="1"/>
          </p:nvPr>
        </p:nvSpPr>
        <p:spPr>
          <a:xfrm>
            <a:off x="916033" y="1346411"/>
            <a:ext cx="11090329" cy="4572000"/>
          </a:xfrm>
        </p:spPr>
        <p:txBody>
          <a:bodyPr/>
          <a:lstStyle/>
          <a:p>
            <a:r>
              <a:rPr lang="en-US" altLang="en-US" sz="3599">
                <a:solidFill>
                  <a:srgbClr val="002060"/>
                </a:solidFill>
              </a:rPr>
              <a:t>Agenda  (Will it be loose or tight?)</a:t>
            </a:r>
          </a:p>
          <a:p>
            <a:r>
              <a:rPr lang="en-US" altLang="en-US" sz="3599">
                <a:solidFill>
                  <a:srgbClr val="002060"/>
                </a:solidFill>
              </a:rPr>
              <a:t>Time Constraints  (When is the start and end – are breaks co-developed?)</a:t>
            </a:r>
          </a:p>
          <a:p>
            <a:r>
              <a:rPr lang="en-US" altLang="en-US" sz="3599">
                <a:solidFill>
                  <a:srgbClr val="002060"/>
                </a:solidFill>
              </a:rPr>
              <a:t>Expectations (How will we proceed as a group?)</a:t>
            </a:r>
          </a:p>
          <a:p>
            <a:r>
              <a:rPr lang="en-US" altLang="en-US" sz="3599">
                <a:solidFill>
                  <a:srgbClr val="002060"/>
                </a:solidFill>
              </a:rPr>
              <a:t>Your Name &amp; Credentials (Why are you worthy?)</a:t>
            </a:r>
          </a:p>
          <a:p>
            <a:r>
              <a:rPr lang="en-US" altLang="en-US" sz="3599">
                <a:solidFill>
                  <a:srgbClr val="002060"/>
                </a:solidFill>
              </a:rPr>
              <a:t>Personal Connection (How will their prior expertise be honored?)</a:t>
            </a:r>
            <a:r>
              <a:rPr lang="en-US" altLang="en-US" sz="3599"/>
              <a:t> </a:t>
            </a:r>
          </a:p>
        </p:txBody>
      </p:sp>
    </p:spTree>
    <p:extLst>
      <p:ext uri="{BB962C8B-B14F-4D97-AF65-F5344CB8AC3E}">
        <p14:creationId xmlns:p14="http://schemas.microsoft.com/office/powerpoint/2010/main" val="2493018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71FCC-F4F5-4AC6-8041-16EBD71E04A0}"/>
              </a:ext>
            </a:extLst>
          </p:cNvPr>
          <p:cNvSpPr>
            <a:spLocks noGrp="1"/>
          </p:cNvSpPr>
          <p:nvPr>
            <p:ph type="title"/>
          </p:nvPr>
        </p:nvSpPr>
        <p:spPr>
          <a:xfrm>
            <a:off x="721750" y="93048"/>
            <a:ext cx="9782801" cy="942799"/>
          </a:xfrm>
        </p:spPr>
        <p:txBody>
          <a:bodyPr>
            <a:normAutofit/>
          </a:bodyPr>
          <a:lstStyle/>
          <a:p>
            <a:pPr>
              <a:defRPr/>
            </a:pPr>
            <a:r>
              <a:rPr lang="en-US" sz="4400" b="1"/>
              <a:t>5 Stages of Adult Learning We See</a:t>
            </a:r>
          </a:p>
        </p:txBody>
      </p:sp>
      <p:sp>
        <p:nvSpPr>
          <p:cNvPr id="32771" name="Content Placeholder 2">
            <a:extLst>
              <a:ext uri="{FF2B5EF4-FFF2-40B4-BE49-F238E27FC236}">
                <a16:creationId xmlns:a16="http://schemas.microsoft.com/office/drawing/2014/main" id="{A3A63FAA-B850-4FBD-81B0-05CA6CC03AA3}"/>
              </a:ext>
            </a:extLst>
          </p:cNvPr>
          <p:cNvSpPr>
            <a:spLocks noGrp="1"/>
          </p:cNvSpPr>
          <p:nvPr>
            <p:ph idx="1"/>
          </p:nvPr>
        </p:nvSpPr>
        <p:spPr>
          <a:xfrm>
            <a:off x="1321345" y="1400760"/>
            <a:ext cx="9782801" cy="4572000"/>
          </a:xfrm>
        </p:spPr>
        <p:txBody>
          <a:bodyPr vert="horz" lIns="91440" tIns="45720" rIns="91440" bIns="45720" rtlCol="0" anchor="t">
            <a:normAutofit lnSpcReduction="10000"/>
          </a:bodyPr>
          <a:lstStyle/>
          <a:p>
            <a:pPr marL="246380" indent="-246380"/>
            <a:r>
              <a:rPr lang="en-US" altLang="en-US" sz="4799">
                <a:solidFill>
                  <a:srgbClr val="002060"/>
                </a:solidFill>
              </a:rPr>
              <a:t>Polite</a:t>
            </a:r>
            <a:endParaRPr lang="en-US" altLang="en-US" sz="4750">
              <a:solidFill>
                <a:srgbClr val="002060"/>
              </a:solidFill>
            </a:endParaRPr>
          </a:p>
          <a:p>
            <a:pPr marL="246380" indent="-246380"/>
            <a:r>
              <a:rPr lang="en-US" altLang="en-US" sz="4799">
                <a:solidFill>
                  <a:srgbClr val="002060"/>
                </a:solidFill>
              </a:rPr>
              <a:t>Challenge - Why are we here?</a:t>
            </a:r>
          </a:p>
          <a:p>
            <a:pPr marL="246380" indent="-246380"/>
            <a:r>
              <a:rPr lang="en-US" altLang="en-US" sz="4750">
                <a:solidFill>
                  <a:srgbClr val="002060"/>
                </a:solidFill>
              </a:rPr>
              <a:t>Bid for power - Anxiety!</a:t>
            </a:r>
          </a:p>
          <a:p>
            <a:pPr marL="246380" indent="-246380"/>
            <a:r>
              <a:rPr lang="en-US" altLang="en-US" sz="4750">
                <a:solidFill>
                  <a:srgbClr val="002060"/>
                </a:solidFill>
              </a:rPr>
              <a:t>Productive Stage - Involvement and learning</a:t>
            </a:r>
          </a:p>
          <a:p>
            <a:pPr marL="246380" indent="-246380"/>
            <a:r>
              <a:rPr lang="en-US" sz="4750">
                <a:solidFill>
                  <a:srgbClr val="002060"/>
                </a:solidFill>
                <a:ea typeface="+mn-lt"/>
                <a:cs typeface="+mn-lt"/>
              </a:rPr>
              <a:t>Rapport</a:t>
            </a:r>
          </a:p>
          <a:p>
            <a:pPr marL="246380" indent="-246380"/>
            <a:endParaRPr lang="en-US" altLang="en-US"/>
          </a:p>
        </p:txBody>
      </p:sp>
    </p:spTree>
    <p:extLst>
      <p:ext uri="{BB962C8B-B14F-4D97-AF65-F5344CB8AC3E}">
        <p14:creationId xmlns:p14="http://schemas.microsoft.com/office/powerpoint/2010/main" val="1450434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7D04-F1D0-4D7B-AD8B-F1A987BE66D9}"/>
              </a:ext>
            </a:extLst>
          </p:cNvPr>
          <p:cNvSpPr>
            <a:spLocks noGrp="1"/>
          </p:cNvSpPr>
          <p:nvPr>
            <p:ph type="title"/>
          </p:nvPr>
        </p:nvSpPr>
        <p:spPr>
          <a:xfrm>
            <a:off x="640492" y="207360"/>
            <a:ext cx="9782801" cy="508219"/>
          </a:xfrm>
        </p:spPr>
        <p:txBody>
          <a:bodyPr>
            <a:normAutofit fontScale="90000"/>
          </a:bodyPr>
          <a:lstStyle/>
          <a:p>
            <a:r>
              <a:rPr lang="en-US" b="1"/>
              <a:t>10 Big Ideas About How We Work </a:t>
            </a:r>
          </a:p>
        </p:txBody>
      </p:sp>
      <p:sp>
        <p:nvSpPr>
          <p:cNvPr id="3" name="Content Placeholder 2">
            <a:extLst>
              <a:ext uri="{FF2B5EF4-FFF2-40B4-BE49-F238E27FC236}">
                <a16:creationId xmlns:a16="http://schemas.microsoft.com/office/drawing/2014/main" id="{8D799A3A-E2AA-4F88-87E3-717623E3F5DA}"/>
              </a:ext>
            </a:extLst>
          </p:cNvPr>
          <p:cNvSpPr>
            <a:spLocks noGrp="1"/>
          </p:cNvSpPr>
          <p:nvPr>
            <p:ph idx="1"/>
          </p:nvPr>
        </p:nvSpPr>
        <p:spPr>
          <a:xfrm>
            <a:off x="642808" y="979515"/>
            <a:ext cx="11922763" cy="4901495"/>
          </a:xfrm>
        </p:spPr>
        <p:txBody>
          <a:bodyPr vert="horz" lIns="91440" tIns="45720" rIns="91440" bIns="45720" rtlCol="0" anchor="t">
            <a:normAutofit/>
          </a:bodyPr>
          <a:lstStyle/>
          <a:p>
            <a:pPr marL="246380" indent="-246380"/>
            <a:r>
              <a:rPr lang="en-US" sz="2350"/>
              <a:t>Don’t Talk at them – Involve them</a:t>
            </a:r>
          </a:p>
          <a:p>
            <a:pPr marL="246380" indent="-246380"/>
            <a:r>
              <a:rPr lang="en-US" sz="2399"/>
              <a:t>Building Community occurs throughout – Move and Re-form groups regularly</a:t>
            </a:r>
          </a:p>
          <a:p>
            <a:pPr marL="246380" indent="-246380"/>
            <a:r>
              <a:rPr lang="en-US" sz="2350"/>
              <a:t>Don’t give them all the information – Allow them to discover first, apply their </a:t>
            </a:r>
            <a:br>
              <a:rPr lang="en-US"/>
            </a:br>
            <a:r>
              <a:rPr lang="en-US" sz="2350"/>
              <a:t>thinking –THEN provide yours</a:t>
            </a:r>
          </a:p>
          <a:p>
            <a:pPr marL="246380" indent="-246380"/>
            <a:r>
              <a:rPr lang="en-US" sz="2399"/>
              <a:t>Ask them to reflect and future-think often – What did this mean? How will you…?</a:t>
            </a:r>
          </a:p>
          <a:p>
            <a:pPr marL="246380" indent="-246380"/>
            <a:r>
              <a:rPr lang="en-US" sz="2399"/>
              <a:t>Change the delivery every 20 minutes</a:t>
            </a:r>
          </a:p>
          <a:p>
            <a:pPr marL="246380" indent="-246380"/>
            <a:r>
              <a:rPr lang="en-US" sz="2399"/>
              <a:t>End with something THEY built</a:t>
            </a:r>
          </a:p>
          <a:p>
            <a:pPr marL="246380" indent="-246380"/>
            <a:r>
              <a:rPr lang="en-US" sz="2399"/>
              <a:t>Ensure they can share their thinking throughout</a:t>
            </a:r>
          </a:p>
          <a:p>
            <a:pPr marL="246380" indent="-246380"/>
            <a:r>
              <a:rPr lang="en-US" sz="2399"/>
              <a:t>Use many formats for learning</a:t>
            </a:r>
          </a:p>
          <a:p>
            <a:pPr marL="246380" indent="-246380"/>
            <a:r>
              <a:rPr lang="en-US" sz="2350"/>
              <a:t>Lead what YOU are passionate about</a:t>
            </a:r>
          </a:p>
          <a:p>
            <a:pPr marL="246380" indent="-246380"/>
            <a:endParaRPr lang="en-US"/>
          </a:p>
        </p:txBody>
      </p:sp>
      <p:pic>
        <p:nvPicPr>
          <p:cNvPr id="15362" name="Picture 2" descr="Image result for ideas">
            <a:extLst>
              <a:ext uri="{FF2B5EF4-FFF2-40B4-BE49-F238E27FC236}">
                <a16:creationId xmlns:a16="http://schemas.microsoft.com/office/drawing/2014/main" id="{31DF291A-92A0-490B-BE56-CEEAAE9E5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8059" y="3765416"/>
            <a:ext cx="4139921" cy="248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016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5520-A7C2-431E-85FE-7599952B6B63}"/>
              </a:ext>
            </a:extLst>
          </p:cNvPr>
          <p:cNvSpPr>
            <a:spLocks noGrp="1"/>
          </p:cNvSpPr>
          <p:nvPr>
            <p:ph type="title"/>
          </p:nvPr>
        </p:nvSpPr>
        <p:spPr>
          <a:xfrm>
            <a:off x="684815" y="-472528"/>
            <a:ext cx="10667547" cy="1709657"/>
          </a:xfrm>
        </p:spPr>
        <p:txBody>
          <a:bodyPr>
            <a:normAutofit/>
          </a:bodyPr>
          <a:lstStyle/>
          <a:p>
            <a:pPr>
              <a:defRPr/>
            </a:pPr>
            <a:r>
              <a:rPr lang="en-US" sz="4000" b="1"/>
              <a:t>As You Do Your Work with Us Remember</a:t>
            </a:r>
          </a:p>
        </p:txBody>
      </p:sp>
      <p:sp>
        <p:nvSpPr>
          <p:cNvPr id="3" name="Content Placeholder 2">
            <a:extLst>
              <a:ext uri="{FF2B5EF4-FFF2-40B4-BE49-F238E27FC236}">
                <a16:creationId xmlns:a16="http://schemas.microsoft.com/office/drawing/2014/main" id="{B1F428C7-4444-44AC-B70F-7555C147851A}"/>
              </a:ext>
            </a:extLst>
          </p:cNvPr>
          <p:cNvSpPr>
            <a:spLocks noGrp="1"/>
          </p:cNvSpPr>
          <p:nvPr>
            <p:ph idx="1"/>
          </p:nvPr>
        </p:nvSpPr>
        <p:spPr>
          <a:xfrm>
            <a:off x="903641" y="1237129"/>
            <a:ext cx="11136979" cy="4557428"/>
          </a:xfrm>
        </p:spPr>
        <p:txBody>
          <a:bodyPr vert="horz" lIns="91440" tIns="45720" rIns="91440" bIns="45720" rtlCol="0" anchor="t">
            <a:normAutofit/>
          </a:bodyPr>
          <a:lstStyle/>
          <a:p>
            <a:pPr marL="246380" indent="-246380">
              <a:defRPr/>
            </a:pPr>
            <a:r>
              <a:rPr lang="en-US" altLang="en-US" sz="3999">
                <a:solidFill>
                  <a:srgbClr val="002060"/>
                </a:solidFill>
              </a:rPr>
              <a:t>Anxiety comes with any new experience AND</a:t>
            </a:r>
            <a:endParaRPr lang="en-US"/>
          </a:p>
          <a:p>
            <a:pPr marL="246380" indent="-246380">
              <a:defRPr/>
            </a:pPr>
            <a:r>
              <a:rPr lang="en-US" altLang="en-US" sz="3999">
                <a:solidFill>
                  <a:srgbClr val="002060"/>
                </a:solidFill>
              </a:rPr>
              <a:t>Anxiety can get in the way of learning.</a:t>
            </a:r>
          </a:p>
          <a:p>
            <a:pPr marL="612140" lvl="1" indent="-246380">
              <a:buFont typeface="Wingdings 2" pitchFamily="34" charset="0"/>
              <a:buChar char=""/>
              <a:defRPr/>
            </a:pPr>
            <a:r>
              <a:rPr lang="en-US" altLang="en-US" sz="3550">
                <a:solidFill>
                  <a:srgbClr val="002060"/>
                </a:solidFill>
              </a:rPr>
              <a:t>Two major sources of anxiety:</a:t>
            </a:r>
          </a:p>
          <a:p>
            <a:pPr marL="977900" lvl="2" indent="-246380">
              <a:buFont typeface="Wingdings" panose="05020102010507070707" pitchFamily="18" charset="2"/>
              <a:buChar char="§"/>
              <a:defRPr/>
            </a:pPr>
            <a:r>
              <a:rPr lang="en-US" altLang="en-US" sz="3250">
                <a:solidFill>
                  <a:srgbClr val="002060"/>
                </a:solidFill>
              </a:rPr>
              <a:t>Authority - Sharing/Giving Away </a:t>
            </a:r>
          </a:p>
          <a:p>
            <a:pPr marL="977900" lvl="2" indent="-246380">
              <a:buFont typeface="Wingdings" panose="05020102010507070707" pitchFamily="18" charset="2"/>
              <a:buChar char="§"/>
              <a:defRPr/>
            </a:pPr>
            <a:r>
              <a:rPr lang="en-US" altLang="en-US" sz="3250">
                <a:solidFill>
                  <a:srgbClr val="002060"/>
                </a:solidFill>
              </a:rPr>
              <a:t>Inter-Personal Relations (Intimacy) - Sharing of Self</a:t>
            </a:r>
          </a:p>
          <a:p>
            <a:pPr marL="246380" indent="-246380">
              <a:defRPr/>
            </a:pPr>
            <a:endParaRPr lang="en-US"/>
          </a:p>
        </p:txBody>
      </p:sp>
      <p:pic>
        <p:nvPicPr>
          <p:cNvPr id="4" name="Picture 2" descr="Image result for ideas">
            <a:extLst>
              <a:ext uri="{FF2B5EF4-FFF2-40B4-BE49-F238E27FC236}">
                <a16:creationId xmlns:a16="http://schemas.microsoft.com/office/drawing/2014/main" id="{8446305D-EB02-4D7F-8FD6-38EAEFC06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296" y="4420897"/>
            <a:ext cx="3940974" cy="184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446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 Practices</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Halimah</a:t>
            </a:r>
          </a:p>
        </p:txBody>
      </p:sp>
    </p:spTree>
    <p:extLst>
      <p:ext uri="{BB962C8B-B14F-4D97-AF65-F5344CB8AC3E}">
        <p14:creationId xmlns:p14="http://schemas.microsoft.com/office/powerpoint/2010/main" val="230460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AF403-9A70-3978-9385-01B4D4CAA852}"/>
            </a:ext>
          </a:extLst>
        </p:cNvPr>
        <p:cNvGrpSpPr/>
        <p:nvPr/>
      </p:nvGrpSpPr>
      <p:grpSpPr>
        <a:xfrm>
          <a:off x="0" y="0"/>
          <a:ext cx="0" cy="0"/>
          <a:chOff x="0" y="0"/>
          <a:chExt cx="0" cy="0"/>
        </a:xfrm>
      </p:grpSpPr>
      <p:pic>
        <p:nvPicPr>
          <p:cNvPr id="13" name="Picture 12" descr="A group of people running on a track&#10;&#10;AI-generated content may be incorrect.">
            <a:extLst>
              <a:ext uri="{FF2B5EF4-FFF2-40B4-BE49-F238E27FC236}">
                <a16:creationId xmlns:a16="http://schemas.microsoft.com/office/drawing/2014/main" id="{122503E5-4AB9-C4F4-1374-D70976F43CE0}"/>
              </a:ext>
            </a:extLst>
          </p:cNvPr>
          <p:cNvPicPr>
            <a:picLocks noChangeAspect="1"/>
          </p:cNvPicPr>
          <p:nvPr/>
        </p:nvPicPr>
        <p:blipFill>
          <a:blip r:embed="rId2"/>
          <a:stretch>
            <a:fillRect/>
          </a:stretch>
        </p:blipFill>
        <p:spPr>
          <a:xfrm>
            <a:off x="857721" y="3937686"/>
            <a:ext cx="3304022" cy="2200275"/>
          </a:xfrm>
          <a:prstGeom prst="rect">
            <a:avLst/>
          </a:prstGeom>
        </p:spPr>
      </p:pic>
      <p:sp>
        <p:nvSpPr>
          <p:cNvPr id="14" name="TextBox 13">
            <a:extLst>
              <a:ext uri="{FF2B5EF4-FFF2-40B4-BE49-F238E27FC236}">
                <a16:creationId xmlns:a16="http://schemas.microsoft.com/office/drawing/2014/main" id="{F667F2FD-BAF7-79EF-89D2-7C3680BCE7E2}"/>
              </a:ext>
            </a:extLst>
          </p:cNvPr>
          <p:cNvSpPr txBox="1"/>
          <p:nvPr/>
        </p:nvSpPr>
        <p:spPr>
          <a:xfrm>
            <a:off x="857170" y="1504166"/>
            <a:ext cx="33153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Euphemia"/>
              </a:rPr>
              <a:t>Training</a:t>
            </a:r>
          </a:p>
          <a:p>
            <a:pPr marL="228600" indent="-228600">
              <a:buFont typeface=""/>
              <a:buChar char="•"/>
            </a:pPr>
            <a:r>
              <a:rPr lang="en-US" sz="1700">
                <a:latin typeface="Euphemia"/>
              </a:rPr>
              <a:t>Acquire knowledge and skill for a specific use</a:t>
            </a:r>
          </a:p>
        </p:txBody>
      </p:sp>
      <p:pic>
        <p:nvPicPr>
          <p:cNvPr id="15" name="Picture 14" descr="A person and person holding a microphone&#10;&#10;AI-generated content may be incorrect.">
            <a:extLst>
              <a:ext uri="{FF2B5EF4-FFF2-40B4-BE49-F238E27FC236}">
                <a16:creationId xmlns:a16="http://schemas.microsoft.com/office/drawing/2014/main" id="{EF8640B1-1E32-3165-9E02-0BD06104D84B}"/>
              </a:ext>
            </a:extLst>
          </p:cNvPr>
          <p:cNvPicPr>
            <a:picLocks noChangeAspect="1"/>
          </p:cNvPicPr>
          <p:nvPr/>
        </p:nvPicPr>
        <p:blipFill>
          <a:blip r:embed="rId3"/>
          <a:stretch>
            <a:fillRect/>
          </a:stretch>
        </p:blipFill>
        <p:spPr>
          <a:xfrm>
            <a:off x="4589987" y="4144307"/>
            <a:ext cx="3008850" cy="2000250"/>
          </a:xfrm>
          <a:prstGeom prst="rect">
            <a:avLst/>
          </a:prstGeom>
        </p:spPr>
      </p:pic>
      <p:sp>
        <p:nvSpPr>
          <p:cNvPr id="16" name="TextBox 15">
            <a:extLst>
              <a:ext uri="{FF2B5EF4-FFF2-40B4-BE49-F238E27FC236}">
                <a16:creationId xmlns:a16="http://schemas.microsoft.com/office/drawing/2014/main" id="{B743FB36-8A73-6283-B85B-408A3E9C974A}"/>
              </a:ext>
            </a:extLst>
          </p:cNvPr>
          <p:cNvSpPr txBox="1"/>
          <p:nvPr/>
        </p:nvSpPr>
        <p:spPr>
          <a:xfrm>
            <a:off x="4587083" y="1455893"/>
            <a:ext cx="3024405"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Euphemia"/>
              </a:rPr>
              <a:t>Presenting</a:t>
            </a:r>
          </a:p>
          <a:p>
            <a:pPr marL="228600" indent="-228600">
              <a:buFont typeface=""/>
              <a:buChar char="•"/>
            </a:pPr>
            <a:r>
              <a:rPr lang="en-US" sz="1700">
                <a:latin typeface="Euphemia"/>
              </a:rPr>
              <a:t>Information is delivered to the audience to inform, persuade, inspire, or even entertain</a:t>
            </a:r>
          </a:p>
        </p:txBody>
      </p:sp>
      <p:pic>
        <p:nvPicPr>
          <p:cNvPr id="17" name="Picture 16" descr="A group of people outside a building&#10;&#10;AI-generated content may be incorrect.">
            <a:extLst>
              <a:ext uri="{FF2B5EF4-FFF2-40B4-BE49-F238E27FC236}">
                <a16:creationId xmlns:a16="http://schemas.microsoft.com/office/drawing/2014/main" id="{D56774E3-A838-9C43-3F90-18D2C48C3E30}"/>
              </a:ext>
            </a:extLst>
          </p:cNvPr>
          <p:cNvPicPr>
            <a:picLocks noChangeAspect="1"/>
          </p:cNvPicPr>
          <p:nvPr/>
        </p:nvPicPr>
        <p:blipFill>
          <a:blip r:embed="rId4"/>
          <a:stretch>
            <a:fillRect/>
          </a:stretch>
        </p:blipFill>
        <p:spPr>
          <a:xfrm>
            <a:off x="8098162" y="3798407"/>
            <a:ext cx="3123110" cy="2343150"/>
          </a:xfrm>
          <a:prstGeom prst="rect">
            <a:avLst/>
          </a:prstGeom>
        </p:spPr>
      </p:pic>
      <p:sp>
        <p:nvSpPr>
          <p:cNvPr id="18" name="TextBox 17">
            <a:extLst>
              <a:ext uri="{FF2B5EF4-FFF2-40B4-BE49-F238E27FC236}">
                <a16:creationId xmlns:a16="http://schemas.microsoft.com/office/drawing/2014/main" id="{734E4609-7E04-5F3D-9D17-08C4E15FA0A0}"/>
              </a:ext>
            </a:extLst>
          </p:cNvPr>
          <p:cNvSpPr txBox="1"/>
          <p:nvPr/>
        </p:nvSpPr>
        <p:spPr>
          <a:xfrm>
            <a:off x="8094349" y="1455893"/>
            <a:ext cx="3140767"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Euphemia"/>
              </a:rPr>
              <a:t>Facilitating</a:t>
            </a:r>
          </a:p>
          <a:p>
            <a:pPr marL="228600" indent="-228600">
              <a:buFont typeface=""/>
              <a:buChar char="•"/>
            </a:pPr>
            <a:r>
              <a:rPr lang="en-US" sz="1700">
                <a:latin typeface="Euphemia"/>
              </a:rPr>
              <a:t>Guided through a process which might include generating ideas, analyzing the ideas, solving a problem, or making a decision</a:t>
            </a:r>
          </a:p>
        </p:txBody>
      </p:sp>
      <p:cxnSp>
        <p:nvCxnSpPr>
          <p:cNvPr id="19" name="Straight Arrow Connector 18">
            <a:extLst>
              <a:ext uri="{FF2B5EF4-FFF2-40B4-BE49-F238E27FC236}">
                <a16:creationId xmlns:a16="http://schemas.microsoft.com/office/drawing/2014/main" id="{6EBA850F-67F5-B475-FB30-EC1D88543D02}"/>
              </a:ext>
            </a:extLst>
          </p:cNvPr>
          <p:cNvCxnSpPr/>
          <p:nvPr/>
        </p:nvCxnSpPr>
        <p:spPr>
          <a:xfrm>
            <a:off x="4321056" y="1470611"/>
            <a:ext cx="10578" cy="4674957"/>
          </a:xfrm>
          <a:prstGeom prst="straightConnector1">
            <a:avLst/>
          </a:prstGeom>
          <a:ln w="57150">
            <a:solidFill>
              <a:schemeClr val="tx1"/>
            </a:solidFill>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B357B1EE-9FB1-96F9-424B-8FBF0F78B119}"/>
              </a:ext>
            </a:extLst>
          </p:cNvPr>
          <p:cNvCxnSpPr>
            <a:cxnSpLocks/>
          </p:cNvCxnSpPr>
          <p:nvPr/>
        </p:nvCxnSpPr>
        <p:spPr>
          <a:xfrm>
            <a:off x="7858979" y="1499813"/>
            <a:ext cx="10578" cy="4674957"/>
          </a:xfrm>
          <a:prstGeom prst="straightConnector1">
            <a:avLst/>
          </a:prstGeom>
          <a:ln w="57150">
            <a:solidFill>
              <a:schemeClr val="tx1"/>
            </a:solidFill>
          </a:ln>
        </p:spPr>
        <p:style>
          <a:lnRef idx="1">
            <a:schemeClr val="dk1"/>
          </a:lnRef>
          <a:fillRef idx="0">
            <a:schemeClr val="dk1"/>
          </a:fillRef>
          <a:effectRef idx="0">
            <a:schemeClr val="dk1"/>
          </a:effectRef>
          <a:fontRef idx="minor">
            <a:schemeClr val="tx1"/>
          </a:fontRef>
        </p:style>
      </p:cxnSp>
      <p:sp>
        <p:nvSpPr>
          <p:cNvPr id="22" name="Title 1">
            <a:extLst>
              <a:ext uri="{FF2B5EF4-FFF2-40B4-BE49-F238E27FC236}">
                <a16:creationId xmlns:a16="http://schemas.microsoft.com/office/drawing/2014/main" id="{17300D13-21BD-641D-699B-0274266D33CE}"/>
              </a:ext>
            </a:extLst>
          </p:cNvPr>
          <p:cNvSpPr>
            <a:spLocks noGrp="1"/>
          </p:cNvSpPr>
          <p:nvPr>
            <p:ph type="title"/>
          </p:nvPr>
        </p:nvSpPr>
        <p:spPr>
          <a:xfrm>
            <a:off x="678842" y="324339"/>
            <a:ext cx="10823344" cy="928539"/>
          </a:xfrm>
        </p:spPr>
        <p:txBody>
          <a:bodyPr>
            <a:noAutofit/>
          </a:bodyPr>
          <a:lstStyle/>
          <a:p>
            <a:pPr algn="ctr"/>
            <a:r>
              <a:rPr lang="en-US" sz="4800" b="1"/>
              <a:t>Training, Presenting, Facilitating?</a:t>
            </a:r>
            <a:endParaRPr lang="en-US"/>
          </a:p>
        </p:txBody>
      </p:sp>
    </p:spTree>
    <p:extLst>
      <p:ext uri="{BB962C8B-B14F-4D97-AF65-F5344CB8AC3E}">
        <p14:creationId xmlns:p14="http://schemas.microsoft.com/office/powerpoint/2010/main" val="229260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36600"/>
          </a:xfrm>
        </p:spPr>
        <p:txBody>
          <a:bodyPr/>
          <a:lstStyle/>
          <a:p>
            <a:r>
              <a:rPr lang="en-US" b="1"/>
              <a:t>Training, Presenting, Facilitating</a:t>
            </a:r>
          </a:p>
        </p:txBody>
      </p:sp>
      <p:sp>
        <p:nvSpPr>
          <p:cNvPr id="3" name="Content Placeholder 2"/>
          <p:cNvSpPr>
            <a:spLocks noGrp="1"/>
          </p:cNvSpPr>
          <p:nvPr>
            <p:ph idx="1"/>
          </p:nvPr>
        </p:nvSpPr>
        <p:spPr>
          <a:xfrm>
            <a:off x="1593436" y="1446028"/>
            <a:ext cx="9782801" cy="4615321"/>
          </a:xfrm>
        </p:spPr>
        <p:txBody>
          <a:bodyPr>
            <a:normAutofit fontScale="62500" lnSpcReduction="20000"/>
          </a:bodyPr>
          <a:lstStyle/>
          <a:p>
            <a:r>
              <a:rPr lang="en-US" sz="4400"/>
              <a:t>Presenting is one way. The content dump. </a:t>
            </a:r>
          </a:p>
          <a:p>
            <a:pPr marL="0" indent="0">
              <a:buNone/>
            </a:pPr>
            <a:endParaRPr lang="en-US" sz="4400"/>
          </a:p>
          <a:p>
            <a:r>
              <a:rPr lang="en-US" sz="4400"/>
              <a:t>Training can be two way and should include modeling, questioning, and application of skills or knowledge. Think preset outcomes.</a:t>
            </a:r>
          </a:p>
          <a:p>
            <a:pPr marL="0" indent="0">
              <a:buNone/>
            </a:pPr>
            <a:endParaRPr lang="en-US" sz="4400"/>
          </a:p>
          <a:p>
            <a:r>
              <a:rPr lang="en-US" sz="4400"/>
              <a:t>Facilitating is getting the participants to do the work. Identifying problems, naming solutions, mediating conflicts, coming to resolution.  There are more questions than answers and the focus is on what the participants bring to the work not what the facilitator brings. </a:t>
            </a:r>
          </a:p>
        </p:txBody>
      </p:sp>
    </p:spTree>
    <p:extLst>
      <p:ext uri="{BB962C8B-B14F-4D97-AF65-F5344CB8AC3E}">
        <p14:creationId xmlns:p14="http://schemas.microsoft.com/office/powerpoint/2010/main" val="1984798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32F0-34AE-4B9E-8B25-8262151B36AA}"/>
              </a:ext>
            </a:extLst>
          </p:cNvPr>
          <p:cNvSpPr>
            <a:spLocks noGrp="1"/>
          </p:cNvSpPr>
          <p:nvPr>
            <p:ph type="title"/>
          </p:nvPr>
        </p:nvSpPr>
        <p:spPr>
          <a:xfrm>
            <a:off x="1593436" y="177800"/>
            <a:ext cx="9782801" cy="589510"/>
          </a:xfrm>
        </p:spPr>
        <p:txBody>
          <a:bodyPr>
            <a:normAutofit/>
          </a:bodyPr>
          <a:lstStyle/>
          <a:p>
            <a:r>
              <a:rPr lang="en-US" b="1"/>
              <a:t>How do we design learning that sticks? </a:t>
            </a:r>
          </a:p>
        </p:txBody>
      </p:sp>
      <p:sp>
        <p:nvSpPr>
          <p:cNvPr id="3" name="Content Placeholder 2">
            <a:extLst>
              <a:ext uri="{FF2B5EF4-FFF2-40B4-BE49-F238E27FC236}">
                <a16:creationId xmlns:a16="http://schemas.microsoft.com/office/drawing/2014/main" id="{A7848255-2D01-4A49-A3EE-32CDA2124827}"/>
              </a:ext>
            </a:extLst>
          </p:cNvPr>
          <p:cNvSpPr>
            <a:spLocks noGrp="1"/>
          </p:cNvSpPr>
          <p:nvPr>
            <p:ph idx="1"/>
          </p:nvPr>
        </p:nvSpPr>
        <p:spPr>
          <a:xfrm>
            <a:off x="488563" y="768139"/>
            <a:ext cx="5603194" cy="4723425"/>
          </a:xfrm>
        </p:spPr>
        <p:txBody>
          <a:bodyPr>
            <a:normAutofit fontScale="92500" lnSpcReduction="20000"/>
          </a:bodyPr>
          <a:lstStyle/>
          <a:p>
            <a:r>
              <a:rPr lang="en-US"/>
              <a:t>Arrange the following in the order that you believe is the most effective way to support learning in adults:</a:t>
            </a:r>
          </a:p>
          <a:p>
            <a:endParaRPr lang="en-US"/>
          </a:p>
          <a:p>
            <a:r>
              <a:rPr lang="en-US" sz="2799"/>
              <a:t>Participating in Discussion</a:t>
            </a:r>
          </a:p>
          <a:p>
            <a:r>
              <a:rPr lang="en-US" sz="2799"/>
              <a:t>Watching a Movie</a:t>
            </a:r>
          </a:p>
          <a:p>
            <a:r>
              <a:rPr lang="en-US" sz="2799"/>
              <a:t>Reading</a:t>
            </a:r>
          </a:p>
          <a:p>
            <a:r>
              <a:rPr lang="en-US" sz="2799"/>
              <a:t>Hearing a Lecture</a:t>
            </a:r>
          </a:p>
          <a:p>
            <a:r>
              <a:rPr lang="en-US" sz="2799"/>
              <a:t>Doing Something</a:t>
            </a:r>
          </a:p>
          <a:p>
            <a:r>
              <a:rPr lang="en-US" sz="2799"/>
              <a:t>Watching  a Demonstration</a:t>
            </a:r>
          </a:p>
        </p:txBody>
      </p:sp>
      <p:graphicFrame>
        <p:nvGraphicFramePr>
          <p:cNvPr id="4" name="Diagram 3">
            <a:extLst>
              <a:ext uri="{FF2B5EF4-FFF2-40B4-BE49-F238E27FC236}">
                <a16:creationId xmlns:a16="http://schemas.microsoft.com/office/drawing/2014/main" id="{6E3F09BA-1B5F-4CE0-910F-05D2ABC9A722}"/>
              </a:ext>
            </a:extLst>
          </p:cNvPr>
          <p:cNvGraphicFramePr/>
          <p:nvPr>
            <p:extLst>
              <p:ext uri="{D42A27DB-BD31-4B8C-83A1-F6EECF244321}">
                <p14:modId xmlns:p14="http://schemas.microsoft.com/office/powerpoint/2010/main" val="3992340387"/>
              </p:ext>
            </p:extLst>
          </p:nvPr>
        </p:nvGraphicFramePr>
        <p:xfrm>
          <a:off x="5413946" y="1137349"/>
          <a:ext cx="6545982" cy="39828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3235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32F0-34AE-4B9E-8B25-8262151B36AA}"/>
              </a:ext>
            </a:extLst>
          </p:cNvPr>
          <p:cNvSpPr>
            <a:spLocks noGrp="1"/>
          </p:cNvSpPr>
          <p:nvPr>
            <p:ph type="title"/>
          </p:nvPr>
        </p:nvSpPr>
        <p:spPr>
          <a:xfrm>
            <a:off x="621532" y="85271"/>
            <a:ext cx="11481642" cy="627635"/>
          </a:xfrm>
        </p:spPr>
        <p:txBody>
          <a:bodyPr>
            <a:normAutofit/>
          </a:bodyPr>
          <a:lstStyle/>
          <a:p>
            <a:r>
              <a:rPr lang="en-US" b="1"/>
              <a:t>How do we design learning that sticks?</a:t>
            </a:r>
          </a:p>
        </p:txBody>
      </p:sp>
      <p:sp>
        <p:nvSpPr>
          <p:cNvPr id="3" name="Content Placeholder 2">
            <a:extLst>
              <a:ext uri="{FF2B5EF4-FFF2-40B4-BE49-F238E27FC236}">
                <a16:creationId xmlns:a16="http://schemas.microsoft.com/office/drawing/2014/main" id="{A7848255-2D01-4A49-A3EE-32CDA2124827}"/>
              </a:ext>
            </a:extLst>
          </p:cNvPr>
          <p:cNvSpPr>
            <a:spLocks noGrp="1"/>
          </p:cNvSpPr>
          <p:nvPr>
            <p:ph idx="1"/>
          </p:nvPr>
        </p:nvSpPr>
        <p:spPr>
          <a:xfrm>
            <a:off x="621532" y="1184200"/>
            <a:ext cx="5788334" cy="5053763"/>
          </a:xfrm>
        </p:spPr>
        <p:txBody>
          <a:bodyPr vert="horz" lIns="91440" tIns="45720" rIns="91440" bIns="45720" rtlCol="0" anchor="t">
            <a:noAutofit/>
          </a:bodyPr>
          <a:lstStyle/>
          <a:p>
            <a:pPr marL="0" indent="0" algn="ctr">
              <a:lnSpc>
                <a:spcPct val="150000"/>
              </a:lnSpc>
              <a:buNone/>
            </a:pPr>
            <a:r>
              <a:rPr lang="en-US" sz="3199"/>
              <a:t>10% of what is read</a:t>
            </a:r>
            <a:endParaRPr lang="en-US"/>
          </a:p>
          <a:p>
            <a:pPr marL="0" indent="0" algn="ctr">
              <a:lnSpc>
                <a:spcPct val="150000"/>
              </a:lnSpc>
              <a:buNone/>
            </a:pPr>
            <a:r>
              <a:rPr lang="en-US" sz="3150"/>
              <a:t>20% of what we hear</a:t>
            </a:r>
          </a:p>
          <a:p>
            <a:pPr marL="0" indent="0" algn="ctr">
              <a:lnSpc>
                <a:spcPct val="150000"/>
              </a:lnSpc>
              <a:buNone/>
            </a:pPr>
            <a:r>
              <a:rPr lang="en-US" sz="3150"/>
              <a:t>30% of what we see and hear</a:t>
            </a:r>
            <a:endParaRPr lang="en-US"/>
          </a:p>
          <a:p>
            <a:pPr marL="0" indent="0" algn="ctr">
              <a:lnSpc>
                <a:spcPct val="150000"/>
              </a:lnSpc>
              <a:buNone/>
            </a:pPr>
            <a:r>
              <a:rPr lang="en-US" sz="3199"/>
              <a:t>70% of what we say</a:t>
            </a:r>
          </a:p>
          <a:p>
            <a:pPr marL="0" indent="0" algn="ctr">
              <a:lnSpc>
                <a:spcPct val="150000"/>
              </a:lnSpc>
              <a:buNone/>
            </a:pPr>
            <a:r>
              <a:rPr lang="en-US" sz="3199"/>
              <a:t>90% of what we do</a:t>
            </a:r>
          </a:p>
        </p:txBody>
      </p:sp>
      <p:graphicFrame>
        <p:nvGraphicFramePr>
          <p:cNvPr id="4" name="Diagram 3">
            <a:extLst>
              <a:ext uri="{FF2B5EF4-FFF2-40B4-BE49-F238E27FC236}">
                <a16:creationId xmlns:a16="http://schemas.microsoft.com/office/drawing/2014/main" id="{6E3F09BA-1B5F-4CE0-910F-05D2ABC9A722}"/>
              </a:ext>
            </a:extLst>
          </p:cNvPr>
          <p:cNvGraphicFramePr/>
          <p:nvPr>
            <p:extLst>
              <p:ext uri="{D42A27DB-BD31-4B8C-83A1-F6EECF244321}">
                <p14:modId xmlns:p14="http://schemas.microsoft.com/office/powerpoint/2010/main" val="63246326"/>
              </p:ext>
            </p:extLst>
          </p:nvPr>
        </p:nvGraphicFramePr>
        <p:xfrm>
          <a:off x="5342535" y="1181099"/>
          <a:ext cx="6845279" cy="5053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4345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a:extLst>
              <a:ext uri="{FF2B5EF4-FFF2-40B4-BE49-F238E27FC236}">
                <a16:creationId xmlns:a16="http://schemas.microsoft.com/office/drawing/2014/main" id="{99D90754-DF22-4B7F-95CE-132EDB21C196}"/>
              </a:ext>
            </a:extLst>
          </p:cNvPr>
          <p:cNvSpPr txBox="1">
            <a:spLocks noChangeArrowheads="1"/>
          </p:cNvSpPr>
          <p:nvPr/>
        </p:nvSpPr>
        <p:spPr bwMode="auto">
          <a:xfrm>
            <a:off x="3809007" y="457975"/>
            <a:ext cx="6399133"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399">
              <a:latin typeface="Courier New" panose="02070309020205020404" pitchFamily="49" charset="0"/>
            </a:endParaRPr>
          </a:p>
        </p:txBody>
      </p:sp>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1079535" y="1145033"/>
            <a:ext cx="8251956" cy="4723425"/>
          </a:xfrm>
        </p:spPr>
        <p:txBody>
          <a:bodyPr/>
          <a:lstStyle/>
          <a:p>
            <a:pPr marL="0" indent="0">
              <a:buNone/>
              <a:defRPr/>
            </a:pPr>
            <a:r>
              <a:rPr lang="en-US" altLang="en-US" sz="4799" b="1">
                <a:solidFill>
                  <a:srgbClr val="002060"/>
                </a:solidFill>
                <a:latin typeface="Subway" pitchFamily="2" charset="0"/>
              </a:rPr>
              <a:t>What I hear, I forget;</a:t>
            </a:r>
          </a:p>
          <a:p>
            <a:pPr marL="0" indent="0">
              <a:buNone/>
              <a:defRPr/>
            </a:pPr>
            <a:r>
              <a:rPr lang="en-US" altLang="en-US" sz="4799" b="1">
                <a:solidFill>
                  <a:srgbClr val="002060"/>
                </a:solidFill>
                <a:latin typeface="Subway" pitchFamily="2" charset="0"/>
              </a:rPr>
              <a:t>What I see, I remember;</a:t>
            </a:r>
          </a:p>
          <a:p>
            <a:pPr marL="0" indent="0">
              <a:buNone/>
              <a:defRPr/>
            </a:pPr>
            <a:r>
              <a:rPr lang="en-US" altLang="en-US" sz="4799" b="1">
                <a:solidFill>
                  <a:srgbClr val="002060"/>
                </a:solidFill>
                <a:latin typeface="Subway" pitchFamily="2" charset="0"/>
              </a:rPr>
              <a:t>What I do, I understand.</a:t>
            </a:r>
          </a:p>
          <a:p>
            <a:pPr marL="0" indent="0" algn="r">
              <a:buNone/>
              <a:defRPr/>
            </a:pPr>
            <a:r>
              <a:rPr lang="en-US" altLang="en-US" sz="4799" b="1">
                <a:solidFill>
                  <a:srgbClr val="002060"/>
                </a:solidFill>
                <a:latin typeface="Subway" pitchFamily="2" charset="0"/>
              </a:rPr>
              <a:t>-</a:t>
            </a:r>
            <a:r>
              <a:rPr lang="en-US" altLang="en-US" sz="2799" b="1">
                <a:solidFill>
                  <a:srgbClr val="002060"/>
                </a:solidFill>
                <a:latin typeface="Subway" pitchFamily="2" charset="0"/>
              </a:rPr>
              <a:t>Confucius 451 B.C.E</a:t>
            </a:r>
            <a:r>
              <a:rPr lang="en-US" altLang="en-US" sz="2799" b="1">
                <a:solidFill>
                  <a:srgbClr val="CC00CC"/>
                </a:solidFill>
                <a:latin typeface="Subway" pitchFamily="2" charset="0"/>
              </a:rPr>
              <a:t>.</a:t>
            </a:r>
            <a:endParaRPr lang="en-US" altLang="en-US" sz="2799">
              <a:latin typeface="Courier New" panose="02070309020205020404" pitchFamily="49" charset="0"/>
            </a:endParaRPr>
          </a:p>
          <a:p>
            <a:pPr>
              <a:defRPr/>
            </a:pPr>
            <a:endParaRPr lang="en-US" sz="2799"/>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3967" y="4472304"/>
            <a:ext cx="3940974" cy="184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011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7715E-641F-4860-95B2-AFA1D9D85882}"/>
              </a:ext>
            </a:extLst>
          </p:cNvPr>
          <p:cNvSpPr>
            <a:spLocks noGrp="1"/>
          </p:cNvSpPr>
          <p:nvPr>
            <p:ph type="title"/>
          </p:nvPr>
        </p:nvSpPr>
        <p:spPr/>
        <p:txBody>
          <a:bodyPr>
            <a:normAutofit/>
          </a:bodyPr>
          <a:lstStyle/>
          <a:p>
            <a:r>
              <a:rPr lang="en-US"/>
              <a:t>What do adults and goldfish have in common?</a:t>
            </a:r>
          </a:p>
        </p:txBody>
      </p:sp>
      <p:pic>
        <p:nvPicPr>
          <p:cNvPr id="37892" name="Picture 6" descr="http://blogs.aspect.com/wp-content/uploads/2015/07/goldfish_swimming_aquarium_round_water_reflection_white_background_free_download-1.jpg">
            <a:extLst>
              <a:ext uri="{FF2B5EF4-FFF2-40B4-BE49-F238E27FC236}">
                <a16:creationId xmlns:a16="http://schemas.microsoft.com/office/drawing/2014/main" id="{94674900-DB51-46FA-9384-B5E7254A13B0}"/>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2574572" y="1430859"/>
            <a:ext cx="7099991" cy="4437494"/>
          </a:xfrm>
          <a:noFill/>
        </p:spPr>
      </p:pic>
    </p:spTree>
    <p:extLst>
      <p:ext uri="{BB962C8B-B14F-4D97-AF65-F5344CB8AC3E}">
        <p14:creationId xmlns:p14="http://schemas.microsoft.com/office/powerpoint/2010/main" val="3824828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30DF-2341-4303-91E6-9CB1E30EEEC0}"/>
              </a:ext>
            </a:extLst>
          </p:cNvPr>
          <p:cNvSpPr>
            <a:spLocks noGrp="1"/>
          </p:cNvSpPr>
          <p:nvPr>
            <p:ph type="title"/>
          </p:nvPr>
        </p:nvSpPr>
        <p:spPr>
          <a:xfrm>
            <a:off x="544458" y="222141"/>
            <a:ext cx="9782801" cy="596900"/>
          </a:xfrm>
        </p:spPr>
        <p:txBody>
          <a:bodyPr>
            <a:normAutofit/>
          </a:bodyPr>
          <a:lstStyle/>
          <a:p>
            <a:pPr>
              <a:defRPr/>
            </a:pPr>
            <a:r>
              <a:rPr lang="en-US" b="1"/>
              <a:t>Goldfish and adults…</a:t>
            </a:r>
          </a:p>
        </p:txBody>
      </p:sp>
      <p:sp>
        <p:nvSpPr>
          <p:cNvPr id="38915" name="Content Placeholder 2">
            <a:extLst>
              <a:ext uri="{FF2B5EF4-FFF2-40B4-BE49-F238E27FC236}">
                <a16:creationId xmlns:a16="http://schemas.microsoft.com/office/drawing/2014/main" id="{4A958D97-CCD1-42D8-9735-075FE3E34AEB}"/>
              </a:ext>
            </a:extLst>
          </p:cNvPr>
          <p:cNvSpPr>
            <a:spLocks noGrp="1"/>
          </p:cNvSpPr>
          <p:nvPr>
            <p:ph idx="1"/>
          </p:nvPr>
        </p:nvSpPr>
        <p:spPr>
          <a:xfrm>
            <a:off x="1201916" y="935092"/>
            <a:ext cx="10676648" cy="5214937"/>
          </a:xfrm>
        </p:spPr>
        <p:txBody>
          <a:bodyPr vert="horz" lIns="91440" tIns="45720" rIns="91440" bIns="45720" rtlCol="0" anchor="t">
            <a:normAutofit fontScale="92500" lnSpcReduction="10000"/>
          </a:bodyPr>
          <a:lstStyle/>
          <a:p>
            <a:pPr marL="246380" indent="-246380"/>
            <a:r>
              <a:rPr lang="en-US" altLang="en-US" sz="3199"/>
              <a:t>Researchers in Canada surveyed 2,000 participants and studied the brain activity of 112 others using electroencephalograms (EEGs). </a:t>
            </a:r>
            <a:endParaRPr lang="en-US"/>
          </a:p>
          <a:p>
            <a:pPr marL="246380" indent="-246380"/>
            <a:r>
              <a:rPr lang="en-US" altLang="en-US" sz="3199"/>
              <a:t>Since the year 2000 the average adult attention span dropped from 12 seconds to eight seconds.</a:t>
            </a:r>
          </a:p>
          <a:p>
            <a:pPr marL="246380" indent="-246380"/>
            <a:r>
              <a:rPr lang="en-US" altLang="en-US" sz="3199"/>
              <a:t>On the positive side, the report says our ability to multitask has drastically improved.</a:t>
            </a:r>
          </a:p>
          <a:p>
            <a:pPr marL="246380" indent="-246380"/>
            <a:r>
              <a:rPr lang="en-US" altLang="en-US" sz="3199" u="sng">
                <a:hlinkClick r:id="rId3"/>
              </a:rPr>
              <a:t>http://time.com/3858309/attention-spans-goldfish/</a:t>
            </a:r>
            <a:r>
              <a:rPr lang="en-US" altLang="en-US" sz="3199"/>
              <a:t> </a:t>
            </a:r>
          </a:p>
          <a:p>
            <a:pPr marL="246380" indent="-246380"/>
            <a:endParaRPr lang="en-US" altLang="en-US" sz="3199"/>
          </a:p>
          <a:p>
            <a:pPr marL="246380" indent="-246380"/>
            <a:r>
              <a:rPr lang="en-US" altLang="en-US" sz="3150" b="1"/>
              <a:t>Key Idea – We change our method or mode about every 15 to 20 minutes.</a:t>
            </a:r>
          </a:p>
          <a:p>
            <a:pPr marL="246380" indent="-246380"/>
            <a:endParaRPr lang="en-US" altLang="en-US"/>
          </a:p>
        </p:txBody>
      </p:sp>
    </p:spTree>
    <p:extLst>
      <p:ext uri="{BB962C8B-B14F-4D97-AF65-F5344CB8AC3E}">
        <p14:creationId xmlns:p14="http://schemas.microsoft.com/office/powerpoint/2010/main" val="3708771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2FC8CA70-E4DA-41A7-8A38-17E8ABB2DD13}"/>
              </a:ext>
            </a:extLst>
          </p:cNvPr>
          <p:cNvSpPr>
            <a:spLocks noGrp="1"/>
          </p:cNvSpPr>
          <p:nvPr>
            <p:ph type="title"/>
          </p:nvPr>
        </p:nvSpPr>
        <p:spPr/>
        <p:txBody>
          <a:bodyPr vert="horz" lIns="91416" tIns="45708" rIns="91416" bIns="45708" rtlCol="0" anchor="ctr">
            <a:noAutofit/>
          </a:bodyPr>
          <a:lstStyle/>
          <a:p>
            <a:r>
              <a:rPr lang="en-US" sz="3600" b="1"/>
              <a:t>What is popular education? P.10-11</a:t>
            </a:r>
          </a:p>
        </p:txBody>
      </p:sp>
      <p:pic>
        <p:nvPicPr>
          <p:cNvPr id="9" name="Picture Placeholder 8">
            <a:extLst>
              <a:ext uri="{FF2B5EF4-FFF2-40B4-BE49-F238E27FC236}">
                <a16:creationId xmlns:a16="http://schemas.microsoft.com/office/drawing/2014/main" id="{33F422A7-DCEC-4F8E-80B5-3F95947F826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4848446" y="381000"/>
            <a:ext cx="6876157" cy="6253716"/>
          </a:xfrm>
          <a:prstGeom prst="rect">
            <a:avLst/>
          </a:prstGeom>
        </p:spPr>
      </p:pic>
      <p:sp>
        <p:nvSpPr>
          <p:cNvPr id="31" name="Text Placeholder 3">
            <a:extLst>
              <a:ext uri="{FF2B5EF4-FFF2-40B4-BE49-F238E27FC236}">
                <a16:creationId xmlns:a16="http://schemas.microsoft.com/office/drawing/2014/main" id="{70333A61-2DAB-491D-BC8A-88361F1E52F0}"/>
              </a:ext>
            </a:extLst>
          </p:cNvPr>
          <p:cNvSpPr>
            <a:spLocks noGrp="1"/>
          </p:cNvSpPr>
          <p:nvPr>
            <p:ph type="body" sz="half" idx="2"/>
          </p:nvPr>
        </p:nvSpPr>
        <p:spPr>
          <a:xfrm>
            <a:off x="926015" y="2247389"/>
            <a:ext cx="3796748" cy="4343400"/>
          </a:xfrm>
        </p:spPr>
        <p:txBody>
          <a:bodyPr vert="horz" lIns="91416" tIns="45708" rIns="91416" bIns="45708" rtlCol="0" anchor="ctr">
            <a:normAutofit/>
          </a:bodyPr>
          <a:lstStyle/>
          <a:p>
            <a:pPr marL="290513" indent="-227013">
              <a:buFont typeface="Arial" panose="020B0604020202020204" pitchFamily="34" charset="0"/>
              <a:buChar char="•"/>
            </a:pPr>
            <a:r>
              <a:rPr lang="en-US" sz="3199"/>
              <a:t>Start with what they know</a:t>
            </a:r>
          </a:p>
          <a:p>
            <a:pPr marL="227013" indent="-227013">
              <a:buFont typeface="Arial" panose="020B0604020202020204" pitchFamily="34" charset="0"/>
              <a:buChar char="•"/>
            </a:pPr>
            <a:r>
              <a:rPr lang="en-US" sz="3199"/>
              <a:t>Fill in gaps and elevate foundations</a:t>
            </a:r>
          </a:p>
          <a:p>
            <a:pPr marL="227013" indent="-227013">
              <a:buFont typeface="Arial" panose="020B0604020202020204" pitchFamily="34" charset="0"/>
              <a:buChar char="•"/>
            </a:pPr>
            <a:r>
              <a:rPr lang="en-US" sz="3199"/>
              <a:t>Practice and Apply</a:t>
            </a:r>
          </a:p>
        </p:txBody>
      </p:sp>
    </p:spTree>
    <p:extLst>
      <p:ext uri="{BB962C8B-B14F-4D97-AF65-F5344CB8AC3E}">
        <p14:creationId xmlns:p14="http://schemas.microsoft.com/office/powerpoint/2010/main" val="422509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F5EFD-B512-5B7B-4F6F-2CEF7C59D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BB8467-FEB1-0DE9-BF12-96F700833863}"/>
              </a:ext>
            </a:extLst>
          </p:cNvPr>
          <p:cNvSpPr>
            <a:spLocks noGrp="1"/>
          </p:cNvSpPr>
          <p:nvPr>
            <p:ph type="title"/>
          </p:nvPr>
        </p:nvSpPr>
        <p:spPr>
          <a:xfrm>
            <a:off x="687899" y="444656"/>
            <a:ext cx="11177040" cy="5926826"/>
          </a:xfrm>
        </p:spPr>
        <p:txBody>
          <a:bodyPr>
            <a:noAutofit/>
          </a:bodyPr>
          <a:lstStyle/>
          <a:p>
            <a:r>
              <a:rPr lang="en-US" sz="3300" b="1">
                <a:solidFill>
                  <a:srgbClr val="35404A"/>
                </a:solidFill>
                <a:latin typeface="Euphemia"/>
                <a:ea typeface="Calibri"/>
                <a:cs typeface="Calibri"/>
              </a:rPr>
              <a:t>Popular education is a collective effort in which a high degree of participation is expected from everybody. Facilitators and learners aren't two distinct groups; rather, everyone teaches and everyone learns! Learners should be able to make decisions about what they are learning, and how the learning process takes place. A facilitator is needed to make sure that new ideas arise, progress, and don't get repetitive, but this isn't at all the same thing as a teacher. In popular education, then, we can't teach another person, but we can facilitate another's learning and help each other as we learn. </a:t>
            </a:r>
            <a:br>
              <a:rPr lang="en-US" sz="3300" b="1">
                <a:latin typeface="Euphemia"/>
                <a:ea typeface="Calibri"/>
                <a:cs typeface="Calibri"/>
              </a:rPr>
            </a:br>
            <a:br>
              <a:rPr lang="en-US" sz="3300" b="1">
                <a:ea typeface="Calibri"/>
                <a:cs typeface="Calibri"/>
              </a:rPr>
            </a:br>
            <a:r>
              <a:rPr lang="en-US" sz="3300" b="1">
                <a:ea typeface="Calibri"/>
                <a:cs typeface="Calibri"/>
              </a:rPr>
              <a:t>-Popular Education and Why We Use It</a:t>
            </a:r>
            <a:endParaRPr lang="en-US" sz="3300">
              <a:ea typeface="Calibri"/>
              <a:cs typeface="Calibri"/>
            </a:endParaRPr>
          </a:p>
        </p:txBody>
      </p:sp>
    </p:spTree>
    <p:extLst>
      <p:ext uri="{BB962C8B-B14F-4D97-AF65-F5344CB8AC3E}">
        <p14:creationId xmlns:p14="http://schemas.microsoft.com/office/powerpoint/2010/main" val="379908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FD7C-43DC-4BD0-8369-9FF6B869C1C1}"/>
              </a:ext>
            </a:extLst>
          </p:cNvPr>
          <p:cNvSpPr>
            <a:spLocks noGrp="1"/>
          </p:cNvSpPr>
          <p:nvPr>
            <p:ph type="title"/>
          </p:nvPr>
        </p:nvSpPr>
        <p:spPr>
          <a:xfrm>
            <a:off x="600070" y="-371230"/>
            <a:ext cx="11734018" cy="1450379"/>
          </a:xfrm>
        </p:spPr>
        <p:txBody>
          <a:bodyPr>
            <a:normAutofit/>
          </a:bodyPr>
          <a:lstStyle/>
          <a:p>
            <a:pPr>
              <a:defRPr/>
            </a:pPr>
            <a:r>
              <a:rPr lang="en-US" sz="4350"/>
              <a:t>Rules to Remember – Who is Rick Perry?  </a:t>
            </a:r>
            <a:endParaRPr lang="en-US" sz="4399"/>
          </a:p>
        </p:txBody>
      </p:sp>
      <p:pic>
        <p:nvPicPr>
          <p:cNvPr id="7" name="Rick Perry's embarrassing 'oops' moment[1]">
            <a:hlinkClick r:id="" action="ppaction://media"/>
            <a:extLst>
              <a:ext uri="{FF2B5EF4-FFF2-40B4-BE49-F238E27FC236}">
                <a16:creationId xmlns:a16="http://schemas.microsoft.com/office/drawing/2014/main" id="{C00A6CCD-1529-46BB-8CEC-79081AF9C68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89894" y="1280982"/>
            <a:ext cx="7361051" cy="552078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a:extLst>
              <a:ext uri="{FF2B5EF4-FFF2-40B4-BE49-F238E27FC236}">
                <a16:creationId xmlns:a16="http://schemas.microsoft.com/office/drawing/2014/main" id="{99D90754-DF22-4B7F-95CE-132EDB21C196}"/>
              </a:ext>
            </a:extLst>
          </p:cNvPr>
          <p:cNvSpPr txBox="1">
            <a:spLocks noChangeArrowheads="1"/>
          </p:cNvSpPr>
          <p:nvPr/>
        </p:nvSpPr>
        <p:spPr bwMode="auto">
          <a:xfrm>
            <a:off x="3809007" y="457975"/>
            <a:ext cx="6399133"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399">
              <a:latin typeface="Courier New" panose="02070309020205020404" pitchFamily="49" charset="0"/>
            </a:endParaRPr>
          </a:p>
        </p:txBody>
      </p:sp>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643693" y="1145033"/>
            <a:ext cx="11270883" cy="4723425"/>
          </a:xfrm>
        </p:spPr>
        <p:txBody>
          <a:bodyPr vert="horz" lIns="91440" tIns="45720" rIns="91440" bIns="45720" rtlCol="0" anchor="t">
            <a:normAutofit/>
          </a:bodyPr>
          <a:lstStyle/>
          <a:p>
            <a:pPr marL="0" indent="0">
              <a:buNone/>
              <a:defRPr/>
            </a:pPr>
            <a:r>
              <a:rPr lang="en-US" altLang="en-US" sz="4750" b="1">
                <a:solidFill>
                  <a:srgbClr val="002060"/>
                </a:solidFill>
                <a:latin typeface="Subway"/>
              </a:rPr>
              <a:t>Know your learners' outcomes </a:t>
            </a:r>
            <a:endParaRPr lang="en-US" altLang="en-US" sz="4750" b="1">
              <a:solidFill>
                <a:srgbClr val="002060"/>
              </a:solidFill>
              <a:latin typeface="Subway" pitchFamily="2" charset="0"/>
            </a:endParaRPr>
          </a:p>
          <a:p>
            <a:pPr marL="0" indent="0">
              <a:buNone/>
              <a:defRPr/>
            </a:pPr>
            <a:r>
              <a:rPr lang="en-US" altLang="en-US" sz="4750" b="1">
                <a:solidFill>
                  <a:srgbClr val="002060"/>
                </a:solidFill>
                <a:latin typeface="Subway"/>
              </a:rPr>
              <a:t>Build multiple paths to those outcomes</a:t>
            </a:r>
          </a:p>
          <a:p>
            <a:pPr marL="0" indent="0">
              <a:buNone/>
              <a:defRPr/>
            </a:pPr>
            <a:r>
              <a:rPr lang="en-US" altLang="en-US" sz="4750" b="1">
                <a:solidFill>
                  <a:srgbClr val="002060"/>
                </a:solidFill>
                <a:latin typeface="Subway"/>
              </a:rPr>
              <a:t>Use their knowledge first</a:t>
            </a:r>
          </a:p>
          <a:p>
            <a:pPr marL="0" indent="0">
              <a:buNone/>
              <a:defRPr/>
            </a:pPr>
            <a:r>
              <a:rPr lang="en-US" altLang="en-US" sz="4750" b="1">
                <a:solidFill>
                  <a:srgbClr val="002060"/>
                </a:solidFill>
                <a:latin typeface="Subway"/>
              </a:rPr>
              <a:t>Apply their learning on the spot</a:t>
            </a:r>
          </a:p>
          <a:p>
            <a:pPr marL="0" indent="0">
              <a:buNone/>
              <a:defRPr/>
            </a:pPr>
            <a:r>
              <a:rPr lang="en-US" altLang="en-US" sz="4799" b="1">
                <a:solidFill>
                  <a:srgbClr val="002060"/>
                </a:solidFill>
                <a:latin typeface="Subway" pitchFamily="2" charset="0"/>
              </a:rPr>
              <a:t>Be prepared</a:t>
            </a:r>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881" y="4989610"/>
            <a:ext cx="3010191" cy="14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574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9370" y="1593603"/>
            <a:ext cx="9475678" cy="2680127"/>
          </a:xfrm>
        </p:spPr>
        <p:txBody>
          <a:bodyPr/>
          <a:lstStyle/>
          <a:p>
            <a:r>
              <a:rPr lang="en-US"/>
              <a:t>Directions and Questions </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Albert</a:t>
            </a:r>
          </a:p>
        </p:txBody>
      </p:sp>
    </p:spTree>
    <p:extLst>
      <p:ext uri="{BB962C8B-B14F-4D97-AF65-F5344CB8AC3E}">
        <p14:creationId xmlns:p14="http://schemas.microsoft.com/office/powerpoint/2010/main" val="210998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8E36D-EF5F-4E81-BFA8-0AA1F376BDF0}"/>
              </a:ext>
            </a:extLst>
          </p:cNvPr>
          <p:cNvSpPr>
            <a:spLocks noGrp="1"/>
          </p:cNvSpPr>
          <p:nvPr>
            <p:ph type="title"/>
          </p:nvPr>
        </p:nvSpPr>
        <p:spPr>
          <a:xfrm>
            <a:off x="9450591" y="2449388"/>
            <a:ext cx="2545722" cy="702120"/>
          </a:xfrm>
        </p:spPr>
        <p:txBody>
          <a:bodyPr>
            <a:normAutofit fontScale="90000"/>
          </a:bodyPr>
          <a:lstStyle/>
          <a:p>
            <a:r>
              <a:rPr lang="en-US"/>
              <a:t>Follow these directions</a:t>
            </a:r>
          </a:p>
        </p:txBody>
      </p:sp>
      <p:pic>
        <p:nvPicPr>
          <p:cNvPr id="5" name="Monty Python Classroom.avi">
            <a:hlinkClick r:id="" action="ppaction://media"/>
            <a:extLst>
              <a:ext uri="{FF2B5EF4-FFF2-40B4-BE49-F238E27FC236}">
                <a16:creationId xmlns:a16="http://schemas.microsoft.com/office/drawing/2014/main" id="{954FDF4D-FA2D-4502-A74F-1A2E3244F534}"/>
              </a:ext>
            </a:extLst>
          </p:cNvPr>
          <p:cNvPicPr>
            <a:picLocks noGrp="1" noChangeAspect="1"/>
          </p:cNvPicPr>
          <p:nvPr>
            <p:ph idx="1"/>
            <a:videoFile r:link="rId1"/>
            <p:extLst>
              <p:ext uri="{DAA4B4D4-6D71-4841-9C94-3DE7FCFB9230}">
                <p14:media xmlns:p14="http://schemas.microsoft.com/office/powerpoint/2010/main" r:embed="rId2">
                  <p14:trim st="13612"/>
                </p14:media>
              </p:ext>
            </p:extLst>
          </p:nvPr>
        </p:nvPicPr>
        <p:blipFill>
          <a:blip r:embed="rId4"/>
          <a:stretch>
            <a:fillRect/>
          </a:stretch>
        </p:blipFill>
        <p:spPr>
          <a:xfrm>
            <a:off x="813607" y="149118"/>
            <a:ext cx="8722255" cy="6541478"/>
          </a:xfrm>
        </p:spPr>
      </p:pic>
    </p:spTree>
    <p:extLst>
      <p:ext uri="{BB962C8B-B14F-4D97-AF65-F5344CB8AC3E}">
        <p14:creationId xmlns:p14="http://schemas.microsoft.com/office/powerpoint/2010/main" val="2431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574E-3B0F-4CFE-8525-0E4A91B84B37}"/>
              </a:ext>
            </a:extLst>
          </p:cNvPr>
          <p:cNvSpPr>
            <a:spLocks noGrp="1"/>
          </p:cNvSpPr>
          <p:nvPr>
            <p:ph type="title"/>
          </p:nvPr>
        </p:nvSpPr>
        <p:spPr>
          <a:xfrm>
            <a:off x="1593436" y="177800"/>
            <a:ext cx="9782801" cy="685581"/>
          </a:xfrm>
        </p:spPr>
        <p:txBody>
          <a:bodyPr>
            <a:normAutofit/>
          </a:bodyPr>
          <a:lstStyle/>
          <a:p>
            <a:pPr algn="ctr"/>
            <a:r>
              <a:rPr lang="en-US" b="1"/>
              <a:t>The Basics of Giving Directions</a:t>
            </a:r>
            <a:endParaRPr lang="en-US"/>
          </a:p>
        </p:txBody>
      </p:sp>
      <p:sp>
        <p:nvSpPr>
          <p:cNvPr id="3" name="Content Placeholder 2">
            <a:extLst>
              <a:ext uri="{FF2B5EF4-FFF2-40B4-BE49-F238E27FC236}">
                <a16:creationId xmlns:a16="http://schemas.microsoft.com/office/drawing/2014/main" id="{A38769EE-9690-459C-AB59-46B39FDE1A0D}"/>
              </a:ext>
            </a:extLst>
          </p:cNvPr>
          <p:cNvSpPr>
            <a:spLocks noGrp="1"/>
          </p:cNvSpPr>
          <p:nvPr>
            <p:ph idx="1"/>
          </p:nvPr>
        </p:nvSpPr>
        <p:spPr>
          <a:xfrm>
            <a:off x="593441" y="1215512"/>
            <a:ext cx="11508887" cy="5035565"/>
          </a:xfrm>
        </p:spPr>
        <p:txBody>
          <a:bodyPr vert="horz" lIns="91440" tIns="45720" rIns="91440" bIns="45720" rtlCol="0" anchor="t">
            <a:noAutofit/>
          </a:bodyPr>
          <a:lstStyle/>
          <a:p>
            <a:pPr marL="513715" indent="-513715">
              <a:lnSpc>
                <a:spcPct val="100000"/>
              </a:lnSpc>
              <a:spcBef>
                <a:spcPts val="0"/>
              </a:spcBef>
              <a:spcAft>
                <a:spcPts val="0"/>
              </a:spcAft>
              <a:buFont typeface="+mj-lt"/>
              <a:buAutoNum type="arabicPeriod"/>
            </a:pPr>
            <a:r>
              <a:rPr lang="en-US" sz="3150"/>
              <a:t>Directions must be Practiced, Clear, and Succinct</a:t>
            </a:r>
          </a:p>
          <a:p>
            <a:pPr marL="513715" indent="-513715">
              <a:lnSpc>
                <a:spcPct val="100000"/>
              </a:lnSpc>
              <a:spcBef>
                <a:spcPts val="0"/>
              </a:spcBef>
              <a:spcAft>
                <a:spcPts val="0"/>
              </a:spcAft>
              <a:buFont typeface="+mj-lt"/>
              <a:buAutoNum type="arabicPeriod"/>
            </a:pPr>
            <a:r>
              <a:rPr lang="en-US" sz="3199"/>
              <a:t>Everyone is Quiet – Yes, Everyone- So WAIT for it.</a:t>
            </a:r>
          </a:p>
          <a:p>
            <a:pPr marL="513715" indent="-513715">
              <a:lnSpc>
                <a:spcPct val="100000"/>
              </a:lnSpc>
              <a:spcBef>
                <a:spcPts val="0"/>
              </a:spcBef>
              <a:spcAft>
                <a:spcPts val="0"/>
              </a:spcAft>
              <a:buFont typeface="+mj-lt"/>
              <a:buAutoNum type="arabicPeriod"/>
            </a:pPr>
            <a:r>
              <a:rPr lang="en-US" sz="3150"/>
              <a:t>Give logistical directions first, where, who, and materials.</a:t>
            </a:r>
          </a:p>
          <a:p>
            <a:pPr marL="513715" indent="-513715">
              <a:lnSpc>
                <a:spcPct val="100000"/>
              </a:lnSpc>
              <a:spcBef>
                <a:spcPts val="0"/>
              </a:spcBef>
              <a:spcAft>
                <a:spcPts val="0"/>
              </a:spcAft>
              <a:buFont typeface="+mj-lt"/>
              <a:buAutoNum type="arabicPeriod"/>
            </a:pPr>
            <a:r>
              <a:rPr lang="en-US" sz="3199"/>
              <a:t>ONLY GIVE academic directions AFTER groups are settled and ready to listen – AKA - Quiet.</a:t>
            </a:r>
          </a:p>
          <a:p>
            <a:pPr marL="513715" indent="-513715">
              <a:lnSpc>
                <a:spcPct val="100000"/>
              </a:lnSpc>
              <a:spcBef>
                <a:spcPts val="0"/>
              </a:spcBef>
              <a:spcAft>
                <a:spcPts val="0"/>
              </a:spcAft>
              <a:buFont typeface="+mj-lt"/>
              <a:buAutoNum type="arabicPeriod"/>
            </a:pPr>
            <a:r>
              <a:rPr lang="en-US" sz="3150"/>
              <a:t>Give a time expectation – either for when you will check OR when to be finished.</a:t>
            </a:r>
          </a:p>
          <a:p>
            <a:pPr marL="513715" indent="-513715">
              <a:lnSpc>
                <a:spcPct val="100000"/>
              </a:lnSpc>
              <a:spcBef>
                <a:spcPts val="0"/>
              </a:spcBef>
              <a:spcAft>
                <a:spcPts val="0"/>
              </a:spcAft>
              <a:buFont typeface="+mj-lt"/>
              <a:buAutoNum type="arabicPeriod"/>
            </a:pPr>
            <a:r>
              <a:rPr lang="en-US" sz="3150"/>
              <a:t>When possible, make directions visible and check for understanding of the directions so that it’s clear that all have heard them.</a:t>
            </a:r>
          </a:p>
        </p:txBody>
      </p:sp>
    </p:spTree>
    <p:extLst>
      <p:ext uri="{BB962C8B-B14F-4D97-AF65-F5344CB8AC3E}">
        <p14:creationId xmlns:p14="http://schemas.microsoft.com/office/powerpoint/2010/main" val="2406719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54" y="1178465"/>
            <a:ext cx="9782801" cy="3859361"/>
          </a:xfrm>
        </p:spPr>
        <p:txBody>
          <a:bodyPr>
            <a:noAutofit/>
          </a:bodyPr>
          <a:lstStyle/>
          <a:p>
            <a:pPr algn="ctr"/>
            <a:r>
              <a:rPr lang="en-US" sz="8000"/>
              <a:t>Why do OUR questions matter so much for our adult learners? </a:t>
            </a:r>
          </a:p>
        </p:txBody>
      </p:sp>
    </p:spTree>
    <p:extLst>
      <p:ext uri="{BB962C8B-B14F-4D97-AF65-F5344CB8AC3E}">
        <p14:creationId xmlns:p14="http://schemas.microsoft.com/office/powerpoint/2010/main" val="71783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29579-B44A-41FB-B82F-63A9910EA32E}"/>
              </a:ext>
            </a:extLst>
          </p:cNvPr>
          <p:cNvSpPr>
            <a:spLocks noGrp="1"/>
          </p:cNvSpPr>
          <p:nvPr>
            <p:ph type="title"/>
          </p:nvPr>
        </p:nvSpPr>
        <p:spPr>
          <a:xfrm>
            <a:off x="660036" y="-308741"/>
            <a:ext cx="11786664" cy="1450379"/>
          </a:xfrm>
        </p:spPr>
        <p:txBody>
          <a:bodyPr>
            <a:normAutofit/>
          </a:bodyPr>
          <a:lstStyle/>
          <a:p>
            <a:r>
              <a:rPr lang="en-US" sz="4399"/>
              <a:t>Why do questions matter in adult learning? </a:t>
            </a:r>
          </a:p>
        </p:txBody>
      </p:sp>
      <p:sp>
        <p:nvSpPr>
          <p:cNvPr id="3" name="Content Placeholder 2">
            <a:extLst>
              <a:ext uri="{FF2B5EF4-FFF2-40B4-BE49-F238E27FC236}">
                <a16:creationId xmlns:a16="http://schemas.microsoft.com/office/drawing/2014/main" id="{F01A20CD-8CD9-487E-B658-CA4F6F255E23}"/>
              </a:ext>
            </a:extLst>
          </p:cNvPr>
          <p:cNvSpPr>
            <a:spLocks noGrp="1"/>
          </p:cNvSpPr>
          <p:nvPr>
            <p:ph idx="1"/>
          </p:nvPr>
        </p:nvSpPr>
        <p:spPr>
          <a:xfrm>
            <a:off x="569821" y="1633177"/>
            <a:ext cx="11124551" cy="4235281"/>
          </a:xfrm>
        </p:spPr>
        <p:txBody>
          <a:bodyPr vert="horz" lIns="91440" tIns="45720" rIns="91440" bIns="45720" rtlCol="0" anchor="t">
            <a:noAutofit/>
          </a:bodyPr>
          <a:lstStyle/>
          <a:p>
            <a:pPr marL="742315" indent="-742315">
              <a:buFont typeface="+mj-lt"/>
              <a:buAutoNum type="arabicPeriod"/>
            </a:pPr>
            <a:r>
              <a:rPr lang="en-US" sz="3550"/>
              <a:t>Questions coach don’t tell  - Allows the adult a sense of efficacy, control, and choice</a:t>
            </a:r>
          </a:p>
          <a:p>
            <a:pPr marL="742315" indent="-742315">
              <a:buFont typeface="+mj-lt"/>
              <a:buAutoNum type="arabicPeriod"/>
            </a:pPr>
            <a:r>
              <a:rPr lang="en-US" sz="3599"/>
              <a:t>Questions democratize the learning – Allows adults’ experiences to be part of their new understandings</a:t>
            </a:r>
          </a:p>
          <a:p>
            <a:pPr marL="742315" indent="-742315">
              <a:buFont typeface="+mj-lt"/>
              <a:buAutoNum type="arabicPeriod"/>
            </a:pPr>
            <a:r>
              <a:rPr lang="en-US" sz="3599"/>
              <a:t>Questions build community – Allows adult engagement and shared understanding across participants</a:t>
            </a:r>
          </a:p>
          <a:p>
            <a:pPr marL="0" indent="0">
              <a:buNone/>
            </a:pPr>
            <a:endParaRPr lang="en-US" sz="3599"/>
          </a:p>
        </p:txBody>
      </p:sp>
    </p:spTree>
    <p:extLst>
      <p:ext uri="{BB962C8B-B14F-4D97-AF65-F5344CB8AC3E}">
        <p14:creationId xmlns:p14="http://schemas.microsoft.com/office/powerpoint/2010/main" val="951826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1035213" y="1145033"/>
            <a:ext cx="6930916" cy="4723425"/>
          </a:xfrm>
        </p:spPr>
        <p:txBody>
          <a:bodyPr>
            <a:normAutofit lnSpcReduction="10000"/>
          </a:bodyPr>
          <a:lstStyle/>
          <a:p>
            <a:pPr marL="0" indent="0">
              <a:buNone/>
              <a:defRPr/>
            </a:pPr>
            <a:r>
              <a:rPr lang="en-US" altLang="en-US" sz="4799" b="1">
                <a:solidFill>
                  <a:srgbClr val="002060"/>
                </a:solidFill>
                <a:latin typeface="Subway" pitchFamily="2" charset="0"/>
              </a:rPr>
              <a:t>Adults can’t learn if they are frustrated with the directions.</a:t>
            </a:r>
          </a:p>
          <a:p>
            <a:pPr marL="0" indent="0">
              <a:buNone/>
              <a:defRPr/>
            </a:pPr>
            <a:endParaRPr lang="en-US" altLang="en-US" sz="4799" b="1">
              <a:solidFill>
                <a:srgbClr val="002060"/>
              </a:solidFill>
              <a:latin typeface="Subway" pitchFamily="2" charset="0"/>
            </a:endParaRPr>
          </a:p>
          <a:p>
            <a:pPr marL="0" indent="0">
              <a:buNone/>
              <a:defRPr/>
            </a:pPr>
            <a:r>
              <a:rPr lang="en-US" altLang="en-US" sz="4799" b="1">
                <a:solidFill>
                  <a:srgbClr val="002060"/>
                </a:solidFill>
                <a:latin typeface="Subway" pitchFamily="2" charset="0"/>
              </a:rPr>
              <a:t>Adults need coaching more than they need telling.  </a:t>
            </a:r>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6129" y="4021509"/>
            <a:ext cx="3940974" cy="184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052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Leading Difficult Adult Learners</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Albert</a:t>
            </a:r>
          </a:p>
        </p:txBody>
      </p:sp>
    </p:spTree>
    <p:extLst>
      <p:ext uri="{BB962C8B-B14F-4D97-AF65-F5344CB8AC3E}">
        <p14:creationId xmlns:p14="http://schemas.microsoft.com/office/powerpoint/2010/main" val="276909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E8246-6C58-4FBE-9D71-2D881B8FB37E}"/>
              </a:ext>
            </a:extLst>
          </p:cNvPr>
          <p:cNvSpPr>
            <a:spLocks noGrp="1"/>
          </p:cNvSpPr>
          <p:nvPr>
            <p:ph type="title"/>
          </p:nvPr>
        </p:nvSpPr>
        <p:spPr>
          <a:xfrm>
            <a:off x="991727" y="-187051"/>
            <a:ext cx="10987886" cy="1062038"/>
          </a:xfrm>
        </p:spPr>
        <p:txBody>
          <a:bodyPr>
            <a:normAutofit/>
          </a:bodyPr>
          <a:lstStyle/>
          <a:p>
            <a:pPr>
              <a:defRPr/>
            </a:pPr>
            <a:r>
              <a:rPr lang="en-US" sz="5398"/>
              <a:t>Difficult Situations Scenarios  </a:t>
            </a:r>
          </a:p>
        </p:txBody>
      </p:sp>
      <p:sp>
        <p:nvSpPr>
          <p:cNvPr id="5" name="TextBox 4">
            <a:extLst>
              <a:ext uri="{FF2B5EF4-FFF2-40B4-BE49-F238E27FC236}">
                <a16:creationId xmlns:a16="http://schemas.microsoft.com/office/drawing/2014/main" id="{A8A220EF-4BF8-4B6C-AF4A-61EBA0A04AA4}"/>
              </a:ext>
            </a:extLst>
          </p:cNvPr>
          <p:cNvSpPr txBox="1"/>
          <p:nvPr/>
        </p:nvSpPr>
        <p:spPr>
          <a:xfrm>
            <a:off x="543911" y="1089508"/>
            <a:ext cx="11035898" cy="5170646"/>
          </a:xfrm>
          <a:prstGeom prst="rect">
            <a:avLst/>
          </a:prstGeom>
          <a:noFill/>
        </p:spPr>
        <p:txBody>
          <a:bodyPr wrap="square" lIns="91440" tIns="45720" rIns="91440" bIns="45720" anchor="t">
            <a:spAutoFit/>
          </a:bodyPr>
          <a:lstStyle/>
          <a:p>
            <a:pPr marL="570865" indent="-570865">
              <a:buClr>
                <a:schemeClr val="accent3">
                  <a:lumMod val="75000"/>
                </a:schemeClr>
              </a:buClr>
              <a:buAutoNum type="arabicPeriod"/>
              <a:defRPr/>
            </a:pPr>
            <a:r>
              <a:rPr lang="en-US" sz="2200">
                <a:solidFill>
                  <a:srgbClr val="000000"/>
                </a:solidFill>
                <a:latin typeface="Subway"/>
                <a:cs typeface="Times New Roman"/>
              </a:rPr>
              <a:t>You don’t know any of the people who will be attending your training session. You have no idea what they know about the topic at hand and have planned for a fairly basic overview of the content. At the training you learn early on that most of them already know what you plan to present. What can you do to create some interest in the training and motivation to work hard and learn?</a:t>
            </a:r>
          </a:p>
          <a:p>
            <a:pPr marL="570865" indent="-570865">
              <a:buClr>
                <a:srgbClr val="E4C333"/>
              </a:buClr>
              <a:buAutoNum type="arabicPeriod"/>
              <a:defRPr/>
            </a:pPr>
            <a:endParaRPr lang="en-US" sz="2200">
              <a:solidFill>
                <a:srgbClr val="000000"/>
              </a:solidFill>
              <a:latin typeface="Subway"/>
              <a:cs typeface="Times New Roman"/>
            </a:endParaRPr>
          </a:p>
          <a:p>
            <a:pPr marL="570865" indent="-570865">
              <a:buClr>
                <a:schemeClr val="accent3">
                  <a:lumMod val="75000"/>
                </a:schemeClr>
              </a:buClr>
              <a:buAutoNum type="arabicPeriod"/>
              <a:defRPr/>
            </a:pPr>
            <a:r>
              <a:rPr lang="en-US" sz="2200">
                <a:solidFill>
                  <a:srgbClr val="000000"/>
                </a:solidFill>
                <a:latin typeface="Subway"/>
                <a:cs typeface="Times New Roman"/>
              </a:rPr>
              <a:t>You notice that a number of folks are not “with you” – they are having side conversations, working on their cell phones or computers, and are not participating with their table mates. What would you do to address this?</a:t>
            </a:r>
          </a:p>
          <a:p>
            <a:pPr marL="570865" indent="-570865">
              <a:buClr>
                <a:srgbClr val="E4C333"/>
              </a:buClr>
              <a:buAutoNum type="arabicPeriod"/>
              <a:defRPr/>
            </a:pPr>
            <a:endParaRPr lang="en-US" sz="2200">
              <a:solidFill>
                <a:srgbClr val="000000"/>
              </a:solidFill>
              <a:latin typeface="Subway"/>
              <a:cs typeface="Times New Roman"/>
            </a:endParaRPr>
          </a:p>
          <a:p>
            <a:pPr marL="570865" indent="-570865">
              <a:buClr>
                <a:schemeClr val="accent3">
                  <a:lumMod val="75000"/>
                </a:schemeClr>
              </a:buClr>
              <a:buAutoNum type="arabicPeriod"/>
              <a:defRPr/>
            </a:pPr>
            <a:r>
              <a:rPr lang="en-US" sz="2200">
                <a:solidFill>
                  <a:srgbClr val="000000"/>
                </a:solidFill>
                <a:latin typeface="Subway"/>
                <a:cs typeface="Times New Roman"/>
              </a:rPr>
              <a:t>During your session, you get a very pointed question/opinion from one of the participants that is a direct challenge to what you are saying. The tone of the question makes you feel defensive. Further you see a shift in the group towards this question/opinion. What would be some ways to address this and make it a productive experience for you and the individual?</a:t>
            </a:r>
            <a:r>
              <a:rPr lang="en-US" altLang="en-US" sz="2200">
                <a:solidFill>
                  <a:srgbClr val="002060"/>
                </a:solidFill>
                <a:latin typeface="Subway"/>
                <a:cs typeface="Calibri"/>
              </a:rPr>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DE71-C597-4841-9F63-11325C0248E2}"/>
              </a:ext>
            </a:extLst>
          </p:cNvPr>
          <p:cNvSpPr>
            <a:spLocks noGrp="1"/>
          </p:cNvSpPr>
          <p:nvPr>
            <p:ph type="title"/>
          </p:nvPr>
        </p:nvSpPr>
        <p:spPr>
          <a:xfrm>
            <a:off x="507523" y="-398627"/>
            <a:ext cx="9782801" cy="1239837"/>
          </a:xfrm>
        </p:spPr>
        <p:txBody>
          <a:bodyPr>
            <a:normAutofit/>
          </a:bodyPr>
          <a:lstStyle/>
          <a:p>
            <a:r>
              <a:rPr lang="en-US" sz="4400" b="1"/>
              <a:t>What does not work…</a:t>
            </a:r>
          </a:p>
        </p:txBody>
      </p:sp>
      <p:sp>
        <p:nvSpPr>
          <p:cNvPr id="3" name="Content Placeholder 2">
            <a:extLst>
              <a:ext uri="{FF2B5EF4-FFF2-40B4-BE49-F238E27FC236}">
                <a16:creationId xmlns:a16="http://schemas.microsoft.com/office/drawing/2014/main" id="{C87ECB52-E466-45CA-B3AD-D727D5D470B6}"/>
              </a:ext>
            </a:extLst>
          </p:cNvPr>
          <p:cNvSpPr>
            <a:spLocks noGrp="1"/>
          </p:cNvSpPr>
          <p:nvPr>
            <p:ph idx="1"/>
          </p:nvPr>
        </p:nvSpPr>
        <p:spPr>
          <a:xfrm>
            <a:off x="768372" y="1097951"/>
            <a:ext cx="11524721" cy="5335208"/>
          </a:xfrm>
        </p:spPr>
        <p:txBody>
          <a:bodyPr vert="horz" lIns="91440" tIns="45720" rIns="91440" bIns="45720" rtlCol="0" anchor="t">
            <a:normAutofit/>
          </a:bodyPr>
          <a:lstStyle/>
          <a:p>
            <a:pPr marL="0" indent="0">
              <a:buNone/>
            </a:pPr>
            <a:r>
              <a:rPr lang="en-US" sz="3999"/>
              <a:t>Great for Fun – Not so Great for Leading Learning</a:t>
            </a:r>
            <a:endParaRPr lang="en-US"/>
          </a:p>
          <a:p>
            <a:pPr marL="612140" lvl="1" indent="-246380">
              <a:buFont typeface="Wingdings" panose="05000000000000000000" pitchFamily="2" charset="2"/>
              <a:buChar char="q"/>
            </a:pPr>
            <a:r>
              <a:rPr lang="en-US" sz="3950"/>
              <a:t>Sarcasm</a:t>
            </a:r>
          </a:p>
          <a:p>
            <a:pPr marL="612140" lvl="1" indent="-246380">
              <a:buFont typeface="Wingdings" panose="05000000000000000000" pitchFamily="2" charset="2"/>
              <a:buChar char="q"/>
            </a:pPr>
            <a:r>
              <a:rPr lang="en-US" sz="3950"/>
              <a:t>Exaggerated Facial Responses</a:t>
            </a:r>
          </a:p>
          <a:p>
            <a:pPr marL="612140" lvl="1" indent="-246380">
              <a:buFont typeface="Wingdings" panose="05000000000000000000" pitchFamily="2" charset="2"/>
              <a:buChar char="q"/>
            </a:pPr>
            <a:r>
              <a:rPr lang="en-US" sz="3950"/>
              <a:t>Over-sharing and LONNNNNNGGGG Stories</a:t>
            </a:r>
          </a:p>
          <a:p>
            <a:pPr marL="612140" lvl="1" indent="-246380">
              <a:buFont typeface="Wingdings" panose="05000000000000000000" pitchFamily="2" charset="2"/>
              <a:buChar char="q"/>
            </a:pPr>
            <a:r>
              <a:rPr lang="en-US" sz="3950"/>
              <a:t>Presuming a Personal Relationship</a:t>
            </a:r>
          </a:p>
          <a:p>
            <a:pPr marL="612140" lvl="1" indent="-246380">
              <a:buFont typeface="Wingdings" panose="05000000000000000000" pitchFamily="2" charset="2"/>
              <a:buChar char="q"/>
            </a:pPr>
            <a:r>
              <a:rPr lang="en-US" sz="3950"/>
              <a:t>Jokes About Real People Either Present or Not Present</a:t>
            </a:r>
          </a:p>
        </p:txBody>
      </p:sp>
      <p:pic>
        <p:nvPicPr>
          <p:cNvPr id="4" name="Picture 2" descr="Image result for ideas">
            <a:extLst>
              <a:ext uri="{FF2B5EF4-FFF2-40B4-BE49-F238E27FC236}">
                <a16:creationId xmlns:a16="http://schemas.microsoft.com/office/drawing/2014/main" id="{6E6194BF-D5D9-476D-AF6A-B07AEA725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5959" y="4806085"/>
            <a:ext cx="3065950" cy="1433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396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DE71-C597-4841-9F63-11325C0248E2}"/>
              </a:ext>
            </a:extLst>
          </p:cNvPr>
          <p:cNvSpPr>
            <a:spLocks noGrp="1"/>
          </p:cNvSpPr>
          <p:nvPr>
            <p:ph type="title"/>
          </p:nvPr>
        </p:nvSpPr>
        <p:spPr>
          <a:xfrm>
            <a:off x="828740" y="-509384"/>
            <a:ext cx="9782801" cy="1373189"/>
          </a:xfrm>
        </p:spPr>
        <p:txBody>
          <a:bodyPr>
            <a:normAutofit/>
          </a:bodyPr>
          <a:lstStyle/>
          <a:p>
            <a:r>
              <a:rPr lang="en-US" sz="4000" b="1"/>
              <a:t>What Works</a:t>
            </a:r>
          </a:p>
        </p:txBody>
      </p:sp>
      <p:sp>
        <p:nvSpPr>
          <p:cNvPr id="3" name="Content Placeholder 2">
            <a:extLst>
              <a:ext uri="{FF2B5EF4-FFF2-40B4-BE49-F238E27FC236}">
                <a16:creationId xmlns:a16="http://schemas.microsoft.com/office/drawing/2014/main" id="{C87ECB52-E466-45CA-B3AD-D727D5D470B6}"/>
              </a:ext>
            </a:extLst>
          </p:cNvPr>
          <p:cNvSpPr>
            <a:spLocks noGrp="1"/>
          </p:cNvSpPr>
          <p:nvPr>
            <p:ph idx="1"/>
          </p:nvPr>
        </p:nvSpPr>
        <p:spPr>
          <a:xfrm>
            <a:off x="520268" y="1139369"/>
            <a:ext cx="11481642" cy="6248466"/>
          </a:xfrm>
        </p:spPr>
        <p:txBody>
          <a:bodyPr vert="horz" lIns="91440" tIns="45720" rIns="91440" bIns="45720" rtlCol="0" anchor="t">
            <a:normAutofit/>
          </a:bodyPr>
          <a:lstStyle/>
          <a:p>
            <a:pPr marL="246380" indent="-246380">
              <a:buFont typeface="Wingdings" panose="05000000000000000000" pitchFamily="2" charset="2"/>
              <a:buChar char="q"/>
            </a:pPr>
            <a:r>
              <a:rPr lang="en-US" sz="3500"/>
              <a:t>Know your content and your process for teaching it </a:t>
            </a:r>
          </a:p>
          <a:p>
            <a:pPr marL="246380" indent="-246380">
              <a:buFont typeface="Wingdings" panose="05000000000000000000" pitchFamily="2" charset="2"/>
              <a:buChar char="q"/>
            </a:pPr>
            <a:r>
              <a:rPr lang="en-US" sz="3500"/>
              <a:t>Remain calm and have a plan </a:t>
            </a:r>
          </a:p>
          <a:p>
            <a:pPr marL="246380" indent="-246380">
              <a:buFont typeface="Wingdings" panose="05000000000000000000" pitchFamily="2" charset="2"/>
              <a:buChar char="q"/>
            </a:pPr>
            <a:r>
              <a:rPr lang="en-US" sz="3500"/>
              <a:t>Respect personal space </a:t>
            </a:r>
          </a:p>
          <a:p>
            <a:pPr marL="246380" indent="-246380">
              <a:buFont typeface="Wingdings" panose="05000000000000000000" pitchFamily="2" charset="2"/>
              <a:buChar char="q"/>
            </a:pPr>
            <a:r>
              <a:rPr lang="en-US" sz="3500"/>
              <a:t>Be aware of your body language </a:t>
            </a:r>
          </a:p>
          <a:p>
            <a:pPr marL="246380" indent="-246380">
              <a:buFont typeface="Wingdings" panose="05000000000000000000" pitchFamily="2" charset="2"/>
              <a:buChar char="q"/>
            </a:pPr>
            <a:r>
              <a:rPr lang="en-US" sz="3500"/>
              <a:t>Pay attention to your own </a:t>
            </a:r>
            <a:r>
              <a:rPr lang="en-US" sz="3500" err="1"/>
              <a:t>paraverbals</a:t>
            </a:r>
            <a:r>
              <a:rPr lang="en-US" sz="3500"/>
              <a:t> (How we say the words.  Example: "What were you thinking?") </a:t>
            </a:r>
          </a:p>
          <a:p>
            <a:pPr marL="246380" indent="-246380">
              <a:buFont typeface="Wingdings" panose="05000000000000000000" pitchFamily="2" charset="2"/>
              <a:buChar char="q"/>
            </a:pPr>
            <a:r>
              <a:rPr lang="en-US" sz="3500"/>
              <a:t>Recognize that your effective response and behavior can influence a positive outcome </a:t>
            </a:r>
          </a:p>
        </p:txBody>
      </p:sp>
      <p:pic>
        <p:nvPicPr>
          <p:cNvPr id="4" name="Picture 2" descr="Image result for ideas">
            <a:extLst>
              <a:ext uri="{FF2B5EF4-FFF2-40B4-BE49-F238E27FC236}">
                <a16:creationId xmlns:a16="http://schemas.microsoft.com/office/drawing/2014/main" id="{3A55C36E-9DDE-47E1-8CD6-E41FF7B950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7419" y="2083756"/>
            <a:ext cx="3447152" cy="1615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535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C3046-07F4-422D-94E1-E07C5601A20D}"/>
              </a:ext>
            </a:extLst>
          </p:cNvPr>
          <p:cNvSpPr>
            <a:spLocks noGrp="1"/>
          </p:cNvSpPr>
          <p:nvPr>
            <p:ph type="title"/>
          </p:nvPr>
        </p:nvSpPr>
        <p:spPr>
          <a:xfrm>
            <a:off x="1120658" y="177800"/>
            <a:ext cx="10255579" cy="929453"/>
          </a:xfrm>
        </p:spPr>
        <p:txBody>
          <a:bodyPr>
            <a:normAutofit/>
          </a:bodyPr>
          <a:lstStyle/>
          <a:p>
            <a:pPr>
              <a:defRPr/>
            </a:pPr>
            <a:r>
              <a:rPr lang="en-US" b="1"/>
              <a:t>Wrap it up!    </a:t>
            </a:r>
          </a:p>
        </p:txBody>
      </p:sp>
      <p:sp>
        <p:nvSpPr>
          <p:cNvPr id="74756" name="Content Placeholder 2">
            <a:extLst>
              <a:ext uri="{FF2B5EF4-FFF2-40B4-BE49-F238E27FC236}">
                <a16:creationId xmlns:a16="http://schemas.microsoft.com/office/drawing/2014/main" id="{8DCC5D26-4B23-4184-B818-39B918B84C23}"/>
              </a:ext>
            </a:extLst>
          </p:cNvPr>
          <p:cNvSpPr>
            <a:spLocks noGrp="1"/>
          </p:cNvSpPr>
          <p:nvPr>
            <p:ph idx="1"/>
          </p:nvPr>
        </p:nvSpPr>
        <p:spPr>
          <a:xfrm>
            <a:off x="946624" y="1672086"/>
            <a:ext cx="11047679" cy="4500114"/>
          </a:xfrm>
        </p:spPr>
        <p:txBody>
          <a:bodyPr vert="horz" lIns="91440" tIns="45720" rIns="91440" bIns="45720" rtlCol="0" anchor="t">
            <a:normAutofit/>
          </a:bodyPr>
          <a:lstStyle/>
          <a:p>
            <a:pPr marL="246380" indent="-246380">
              <a:defRPr/>
            </a:pPr>
            <a:r>
              <a:rPr lang="en-US" altLang="en-US" sz="3550">
                <a:solidFill>
                  <a:srgbClr val="002060"/>
                </a:solidFill>
                <a:latin typeface="Subway"/>
              </a:rPr>
              <a:t>Using only one of the sentence stems below, share with all of us:</a:t>
            </a:r>
            <a:endParaRPr lang="en-US" sz="3550">
              <a:solidFill>
                <a:srgbClr val="465562"/>
              </a:solidFill>
              <a:latin typeface="Subway"/>
            </a:endParaRPr>
          </a:p>
          <a:p>
            <a:pPr marL="612140" lvl="1" indent="-246380">
              <a:buFont typeface="Wingdings 2" panose="05020102010507070707" pitchFamily="18" charset="2"/>
              <a:buChar char=""/>
              <a:defRPr/>
            </a:pPr>
            <a:r>
              <a:rPr lang="en-US" altLang="en-US" sz="3250">
                <a:solidFill>
                  <a:srgbClr val="002060"/>
                </a:solidFill>
                <a:latin typeface="Subway"/>
              </a:rPr>
              <a:t>My most important new idea…</a:t>
            </a:r>
          </a:p>
          <a:p>
            <a:pPr marL="612140" lvl="1" indent="-246380">
              <a:buFont typeface="Wingdings 2" panose="05020102010507070707" pitchFamily="18" charset="2"/>
              <a:buChar char=""/>
              <a:defRPr/>
            </a:pPr>
            <a:r>
              <a:rPr lang="en-US" altLang="en-US" sz="3250">
                <a:solidFill>
                  <a:srgbClr val="002060"/>
                </a:solidFill>
                <a:latin typeface="Subway"/>
              </a:rPr>
              <a:t>I will now be able to do…</a:t>
            </a:r>
          </a:p>
          <a:p>
            <a:pPr marL="612140" lvl="1" indent="-246380">
              <a:buFont typeface="Wingdings 2" panose="05020102010507070707" pitchFamily="18" charset="2"/>
              <a:buChar char=""/>
              <a:defRPr/>
            </a:pPr>
            <a:r>
              <a:rPr lang="en-US" altLang="en-US" sz="3250">
                <a:solidFill>
                  <a:srgbClr val="002060"/>
                </a:solidFill>
                <a:latin typeface="Subway"/>
              </a:rPr>
              <a:t>I will apply…</a:t>
            </a:r>
          </a:p>
          <a:p>
            <a:pPr marL="200660" lvl="1" indent="0">
              <a:buNone/>
              <a:defRPr/>
            </a:pPr>
            <a:r>
              <a:rPr lang="en-US" altLang="en-US" sz="3250">
                <a:solidFill>
                  <a:srgbClr val="002060"/>
                </a:solidFill>
                <a:latin typeface="Subway"/>
              </a:rPr>
              <a:t>           	…as a result of this training.</a:t>
            </a:r>
          </a:p>
          <a:p>
            <a:pPr marL="200660" lvl="1" indent="0">
              <a:buNone/>
              <a:defRPr/>
            </a:pPr>
            <a:endParaRPr lang="en-US" altLang="en-US" sz="3299">
              <a:solidFill>
                <a:srgbClr val="002060"/>
              </a:solidFill>
              <a:latin typeface="Subway" pitchFamily="2" charset="0"/>
            </a:endParaRPr>
          </a:p>
          <a:p>
            <a:pPr marL="200660" lvl="1" indent="0">
              <a:buNone/>
              <a:defRPr/>
            </a:pPr>
            <a:r>
              <a:rPr lang="en-US" altLang="en-US" sz="3250">
                <a:solidFill>
                  <a:srgbClr val="002060"/>
                </a:solidFill>
                <a:latin typeface="Subway"/>
              </a:rPr>
              <a:t>Bonus  - I wish we had gotten to...</a:t>
            </a:r>
          </a:p>
          <a:p>
            <a:pPr marL="246380" indent="-246380">
              <a:defRPr/>
            </a:pPr>
            <a:endParaRPr lang="en-US" altLang="en-US"/>
          </a:p>
        </p:txBody>
      </p:sp>
    </p:spTree>
    <p:extLst>
      <p:ext uri="{BB962C8B-B14F-4D97-AF65-F5344CB8AC3E}">
        <p14:creationId xmlns:p14="http://schemas.microsoft.com/office/powerpoint/2010/main" val="2049118958"/>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3DE799-AD86-45AB-8D31-B6BDD82B028C}">
  <ds:schemaRefs>
    <ds:schemaRef ds:uri="http://schemas.microsoft.com/sharepoint/v3/contenttype/forms"/>
  </ds:schemaRefs>
</ds:datastoreItem>
</file>

<file path=customXml/itemProps2.xml><?xml version="1.0" encoding="utf-8"?>
<ds:datastoreItem xmlns:ds="http://schemas.openxmlformats.org/officeDocument/2006/customXml" ds:itemID="{B4962134-CF32-49C7-AFC6-4F679D5E57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B87CA99-201D-455D-A016-B8246FECCC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34</Slides>
  <Notes>14</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Math 16x9</vt:lpstr>
      <vt:lpstr>Adult Learning</vt:lpstr>
      <vt:lpstr>Today’s Outcomes </vt:lpstr>
      <vt:lpstr>Adult Learning Big Ideas</vt:lpstr>
      <vt:lpstr>The Good and the Bad</vt:lpstr>
      <vt:lpstr>What Makes Adult Learning Good?</vt:lpstr>
      <vt:lpstr>What is tough about leading adult learners?          </vt:lpstr>
      <vt:lpstr>So, what do we need to do?     </vt:lpstr>
      <vt:lpstr>Adults Want to Know </vt:lpstr>
      <vt:lpstr>5 Stages of Adult Learning We See</vt:lpstr>
      <vt:lpstr>10 Big Ideas About How We Work </vt:lpstr>
      <vt:lpstr>As You Do Your Work with Us Remember</vt:lpstr>
      <vt:lpstr>Adult Learning Practices</vt:lpstr>
      <vt:lpstr>Training, Presenting, Facilitating?</vt:lpstr>
      <vt:lpstr>Training, Presenting, Facilitating</vt:lpstr>
      <vt:lpstr>How do we design learning that sticks? </vt:lpstr>
      <vt:lpstr>How do we design learning that sticks?</vt:lpstr>
      <vt:lpstr>PowerPoint Presentation</vt:lpstr>
      <vt:lpstr>What do adults and goldfish have in common?</vt:lpstr>
      <vt:lpstr>Goldfish and adults…</vt:lpstr>
      <vt:lpstr>What is popular education? P.10-11</vt:lpstr>
      <vt:lpstr>Popular education is a collective effort in which a high degree of participation is expected from everybody. Facilitators and learners aren't two distinct groups; rather, everyone teaches and everyone learns! Learners should be able to make decisions about what they are learning, and how the learning process takes place. A facilitator is needed to make sure that new ideas arise, progress, and don't get repetitive, but this isn't at all the same thing as a teacher. In popular education, then, we can't teach another person, but we can facilitate another's learning and help each other as we learn.   -Popular Education and Why We Use It</vt:lpstr>
      <vt:lpstr>Rules to Remember – Who is Rick Perry?  </vt:lpstr>
      <vt:lpstr>PowerPoint Presentation</vt:lpstr>
      <vt:lpstr>Directions and Questions </vt:lpstr>
      <vt:lpstr>Follow these directions</vt:lpstr>
      <vt:lpstr>The Basics of Giving Directions</vt:lpstr>
      <vt:lpstr>Why do OUR questions matter so much for our adult learners? </vt:lpstr>
      <vt:lpstr>Why do questions matter in adult learning? </vt:lpstr>
      <vt:lpstr>PowerPoint Presentation</vt:lpstr>
      <vt:lpstr>Leading Difficult Adult Learners</vt:lpstr>
      <vt:lpstr>Difficult Situations Scenarios  </vt:lpstr>
      <vt:lpstr>What does not work…</vt:lpstr>
      <vt:lpstr>What Works</vt:lpstr>
      <vt:lpstr>Wrap it up!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16</cp:revision>
  <dcterms:created xsi:type="dcterms:W3CDTF">2022-09-14T20:21:53Z</dcterms:created>
  <dcterms:modified xsi:type="dcterms:W3CDTF">2026-06-01T18:16:27Z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FeatureTags">
    <vt:lpwstr/>
  </property>
  <property fmtid="{D5CDD505-2E9C-101B-9397-08002B2CF9AE}" pid="4" name="LocalizationTags">
    <vt:lpwstr/>
  </property>
  <property fmtid="{D5CDD505-2E9C-101B-9397-08002B2CF9AE}" pid="5" name="CampaignTags">
    <vt:lpwstr/>
  </property>
  <property fmtid="{D5CDD505-2E9C-101B-9397-08002B2CF9AE}" pid="6" name="ScenarioTags">
    <vt:lpwstr/>
  </property>
  <property fmtid="{D5CDD505-2E9C-101B-9397-08002B2CF9AE}" pid="7" name="ContentTypeId">
    <vt:lpwstr>0x0101004F15A52AE31FEC4EB9E74AAFCF7B6AD7</vt:lpwstr>
  </property>
  <property fmtid="{D5CDD505-2E9C-101B-9397-08002B2CF9AE}" pid="8" name="MediaServiceImageTags">
    <vt:lpwstr/>
  </property>
</Properties>
</file>