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5143500" type="screen16x9"/>
  <p:notesSz cx="6858000" cy="9144000"/>
  <p:embeddedFontLst>
    <p:embeddedFont>
      <p:font typeface="Amatic SC" panose="020B0604020202020204" charset="-79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ource Code Pro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EFC05C-4AF3-4E36-BA2B-32D5B674DD70}" v="16" dt="2023-05-09T17:16:30.211"/>
    <p1510:client id="{9B60D07A-0209-4A2F-8512-2F27FC78C4F7}" v="13" dt="2023-05-09T15:16:01.752"/>
    <p1510:client id="{A6A1D9AD-6A73-A66B-5D3F-DA9672FB33C8}" v="2" dt="2023-05-09T17:16:47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era Whitman [UT]" userId="S::barbera.whitman_myuea.org#ext#@neahq.onmicrosoft.com::d51b4a74-c295-4088-942b-58122914bd4f" providerId="AD" clId="Web-{37EFC05C-4AF3-4E36-BA2B-32D5B674DD70}"/>
    <pc:docChg chg="modSld">
      <pc:chgData name="Barbera Whitman [UT]" userId="S::barbera.whitman_myuea.org#ext#@neahq.onmicrosoft.com::d51b4a74-c295-4088-942b-58122914bd4f" providerId="AD" clId="Web-{37EFC05C-4AF3-4E36-BA2B-32D5B674DD70}" dt="2023-05-09T17:16:30.211" v="14" actId="20577"/>
      <pc:docMkLst>
        <pc:docMk/>
      </pc:docMkLst>
      <pc:sldChg chg="modSp">
        <pc:chgData name="Barbera Whitman [UT]" userId="S::barbera.whitman_myuea.org#ext#@neahq.onmicrosoft.com::d51b4a74-c295-4088-942b-58122914bd4f" providerId="AD" clId="Web-{37EFC05C-4AF3-4E36-BA2B-32D5B674DD70}" dt="2023-05-09T17:16:30.211" v="14" actId="20577"/>
        <pc:sldMkLst>
          <pc:docMk/>
          <pc:sldMk cId="0" sldId="257"/>
        </pc:sldMkLst>
        <pc:spChg chg="mod">
          <ac:chgData name="Barbera Whitman [UT]" userId="S::barbera.whitman_myuea.org#ext#@neahq.onmicrosoft.com::d51b4a74-c295-4088-942b-58122914bd4f" providerId="AD" clId="Web-{37EFC05C-4AF3-4E36-BA2B-32D5B674DD70}" dt="2023-05-09T17:16:30.211" v="14" actId="20577"/>
          <ac:spMkLst>
            <pc:docMk/>
            <pc:sldMk cId="0" sldId="257"/>
            <ac:spMk id="121" creationId="{00000000-0000-0000-0000-000000000000}"/>
          </ac:spMkLst>
        </pc:spChg>
      </pc:sldChg>
      <pc:sldChg chg="modSp">
        <pc:chgData name="Barbera Whitman [UT]" userId="S::barbera.whitman_myuea.org#ext#@neahq.onmicrosoft.com::d51b4a74-c295-4088-942b-58122914bd4f" providerId="AD" clId="Web-{37EFC05C-4AF3-4E36-BA2B-32D5B674DD70}" dt="2023-05-09T05:44:36.984" v="7" actId="20577"/>
        <pc:sldMkLst>
          <pc:docMk/>
          <pc:sldMk cId="0" sldId="259"/>
        </pc:sldMkLst>
        <pc:spChg chg="mod">
          <ac:chgData name="Barbera Whitman [UT]" userId="S::barbera.whitman_myuea.org#ext#@neahq.onmicrosoft.com::d51b4a74-c295-4088-942b-58122914bd4f" providerId="AD" clId="Web-{37EFC05C-4AF3-4E36-BA2B-32D5B674DD70}" dt="2023-05-09T05:44:36.984" v="7" actId="20577"/>
          <ac:spMkLst>
            <pc:docMk/>
            <pc:sldMk cId="0" sldId="259"/>
            <ac:spMk id="133" creationId="{00000000-0000-0000-0000-000000000000}"/>
          </ac:spMkLst>
        </pc:spChg>
      </pc:sldChg>
    </pc:docChg>
  </pc:docChgLst>
  <pc:docChgLst>
    <pc:chgData name="Torres, Linda [PA]" userId="S::ltorres_psea.org#ext#@neahq.onmicrosoft.com::5c259870-4402-4b59-9040-47f794e8fff6" providerId="AD" clId="Web-{9B60D07A-0209-4A2F-8512-2F27FC78C4F7}"/>
    <pc:docChg chg="modSld">
      <pc:chgData name="Torres, Linda [PA]" userId="S::ltorres_psea.org#ext#@neahq.onmicrosoft.com::5c259870-4402-4b59-9040-47f794e8fff6" providerId="AD" clId="Web-{9B60D07A-0209-4A2F-8512-2F27FC78C4F7}" dt="2023-05-09T15:16:01.752" v="13" actId="20577"/>
      <pc:docMkLst>
        <pc:docMk/>
      </pc:docMkLst>
      <pc:sldChg chg="modSp">
        <pc:chgData name="Torres, Linda [PA]" userId="S::ltorres_psea.org#ext#@neahq.onmicrosoft.com::5c259870-4402-4b59-9040-47f794e8fff6" providerId="AD" clId="Web-{9B60D07A-0209-4A2F-8512-2F27FC78C4F7}" dt="2023-05-09T15:13:21.731" v="6" actId="20577"/>
        <pc:sldMkLst>
          <pc:docMk/>
          <pc:sldMk cId="0" sldId="257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3:21.731" v="6" actId="20577"/>
          <ac:spMkLst>
            <pc:docMk/>
            <pc:sldMk cId="0" sldId="257"/>
            <ac:spMk id="121" creationId="{00000000-0000-0000-0000-000000000000}"/>
          </ac:spMkLst>
        </pc:spChg>
      </pc:sldChg>
      <pc:sldChg chg="modSp">
        <pc:chgData name="Torres, Linda [PA]" userId="S::ltorres_psea.org#ext#@neahq.onmicrosoft.com::5c259870-4402-4b59-9040-47f794e8fff6" providerId="AD" clId="Web-{9B60D07A-0209-4A2F-8512-2F27FC78C4F7}" dt="2023-05-09T15:13:54.247" v="10" actId="20577"/>
        <pc:sldMkLst>
          <pc:docMk/>
          <pc:sldMk cId="0" sldId="258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3:54.247" v="10" actId="20577"/>
          <ac:spMkLst>
            <pc:docMk/>
            <pc:sldMk cId="0" sldId="258"/>
            <ac:spMk id="127" creationId="{00000000-0000-0000-0000-000000000000}"/>
          </ac:spMkLst>
        </pc:spChg>
      </pc:sldChg>
      <pc:sldChg chg="modSp">
        <pc:chgData name="Torres, Linda [PA]" userId="S::ltorres_psea.org#ext#@neahq.onmicrosoft.com::5c259870-4402-4b59-9040-47f794e8fff6" providerId="AD" clId="Web-{9B60D07A-0209-4A2F-8512-2F27FC78C4F7}" dt="2023-05-09T15:16:01.752" v="13" actId="20577"/>
        <pc:sldMkLst>
          <pc:docMk/>
          <pc:sldMk cId="0" sldId="260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6:01.752" v="13" actId="20577"/>
          <ac:spMkLst>
            <pc:docMk/>
            <pc:sldMk cId="0" sldId="260"/>
            <ac:spMk id="139" creationId="{00000000-0000-0000-0000-000000000000}"/>
          </ac:spMkLst>
        </pc:spChg>
      </pc:sldChg>
    </pc:docChg>
  </pc:docChgLst>
  <pc:docChgLst>
    <pc:chgData name="Haygood, August [AL]" userId="S::august.haygood_alaedu.org#ext#@neahq.onmicrosoft.com::ef2f3a89-16dc-4f9d-b840-cc5d480f9e7b" providerId="AD" clId="Web-{A6A1D9AD-6A73-A66B-5D3F-DA9672FB33C8}"/>
    <pc:docChg chg="modSld">
      <pc:chgData name="Haygood, August [AL]" userId="S::august.haygood_alaedu.org#ext#@neahq.onmicrosoft.com::ef2f3a89-16dc-4f9d-b840-cc5d480f9e7b" providerId="AD" clId="Web-{A6A1D9AD-6A73-A66B-5D3F-DA9672FB33C8}" dt="2023-05-09T17:16:47.200" v="1" actId="1076"/>
      <pc:docMkLst>
        <pc:docMk/>
      </pc:docMkLst>
      <pc:sldChg chg="modSp">
        <pc:chgData name="Haygood, August [AL]" userId="S::august.haygood_alaedu.org#ext#@neahq.onmicrosoft.com::ef2f3a89-16dc-4f9d-b840-cc5d480f9e7b" providerId="AD" clId="Web-{A6A1D9AD-6A73-A66B-5D3F-DA9672FB33C8}" dt="2023-05-09T17:16:47.200" v="1" actId="1076"/>
        <pc:sldMkLst>
          <pc:docMk/>
          <pc:sldMk cId="0" sldId="257"/>
        </pc:sldMkLst>
        <pc:spChg chg="mod">
          <ac:chgData name="Haygood, August [AL]" userId="S::august.haygood_alaedu.org#ext#@neahq.onmicrosoft.com::ef2f3a89-16dc-4f9d-b840-cc5d480f9e7b" providerId="AD" clId="Web-{A6A1D9AD-6A73-A66B-5D3F-DA9672FB33C8}" dt="2023-05-09T17:16:47.169" v="0" actId="1076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Haygood, August [AL]" userId="S::august.haygood_alaedu.org#ext#@neahq.onmicrosoft.com::ef2f3a89-16dc-4f9d-b840-cc5d480f9e7b" providerId="AD" clId="Web-{A6A1D9AD-6A73-A66B-5D3F-DA9672FB33C8}" dt="2023-05-09T17:16:47.200" v="1" actId="1076"/>
          <ac:spMkLst>
            <pc:docMk/>
            <pc:sldMk cId="0" sldId="257"/>
            <ac:spMk id="1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f9816aed01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f9816aed01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9816aed0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f9816aed0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all own all the content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1d2f7c77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1d2f7c77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9816aed01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f9816aed01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9816aed01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9816aed01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2c79e679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2c79e679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3341300" y="314875"/>
            <a:ext cx="5486400" cy="451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341300" y="314875"/>
            <a:ext cx="5486400" cy="11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 sz="1400">
                <a:solidFill>
                  <a:srgbClr val="666666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/>
          <p:nvPr/>
        </p:nvSpPr>
        <p:spPr>
          <a:xfrm rot="5400000">
            <a:off x="-47550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 rot="5400000">
            <a:off x="-47550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 rot="-5400000">
            <a:off x="-47416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 rot="5400000">
            <a:off x="1476378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 rot="-5400000">
            <a:off x="1690750" y="4548000"/>
            <a:ext cx="428700" cy="762000"/>
          </a:xfrm>
          <a:prstGeom prst="rtTriangl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 rot="-5400000">
            <a:off x="1476512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 rot="-5400000" flipH="1">
            <a:off x="714548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/>
          <p:nvPr/>
        </p:nvSpPr>
        <p:spPr>
          <a:xfrm rot="5400000">
            <a:off x="-47550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/>
          <p:nvPr/>
        </p:nvSpPr>
        <p:spPr>
          <a:xfrm rot="-5400000">
            <a:off x="1476512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/>
          <p:nvPr/>
        </p:nvSpPr>
        <p:spPr>
          <a:xfrm rot="-5400000" flipH="1">
            <a:off x="714548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 rot="-5400000" flipH="1">
            <a:off x="714548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 rot="-5400000">
            <a:off x="166784" y="4548000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 rot="-5400000" flipH="1">
            <a:off x="166707" y="-166445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/>
          <p:cNvSpPr/>
          <p:nvPr/>
        </p:nvSpPr>
        <p:spPr>
          <a:xfrm rot="-5400000" flipH="1">
            <a:off x="1690635" y="-166445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 rot="5400000" flipH="1">
            <a:off x="714337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 rot="5400000" flipH="1">
            <a:off x="714337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/>
          <p:nvPr/>
        </p:nvSpPr>
        <p:spPr>
          <a:xfrm rot="-5400000">
            <a:off x="-47416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/>
          <p:nvPr/>
        </p:nvSpPr>
        <p:spPr>
          <a:xfrm rot="5400000">
            <a:off x="1476378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 rot="5400000">
            <a:off x="1476378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 rot="5400000" flipH="1">
            <a:off x="928614" y="4548000"/>
            <a:ext cx="428700" cy="7620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/>
          <p:nvPr/>
        </p:nvSpPr>
        <p:spPr>
          <a:xfrm rot="5400000">
            <a:off x="928614" y="-166445"/>
            <a:ext cx="428700" cy="7620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 rot="5400000">
            <a:off x="-47550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 rot="-5400000">
            <a:off x="-47416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 rot="5400000">
            <a:off x="1476378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 rot="-5400000">
            <a:off x="1476512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 rot="-5400000" flipH="1">
            <a:off x="714548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/>
          <p:nvPr/>
        </p:nvSpPr>
        <p:spPr>
          <a:xfrm rot="5400000">
            <a:off x="-47550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 rot="-5400000">
            <a:off x="1476512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4"/>
          <p:cNvSpPr/>
          <p:nvPr/>
        </p:nvSpPr>
        <p:spPr>
          <a:xfrm rot="-5400000" flipH="1">
            <a:off x="714548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 rot="5400000" flipH="1">
            <a:off x="714337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 rot="5400000" flipH="1">
            <a:off x="714337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 rot="-5400000">
            <a:off x="-47416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4"/>
          <p:cNvSpPr/>
          <p:nvPr/>
        </p:nvSpPr>
        <p:spPr>
          <a:xfrm rot="5400000">
            <a:off x="1476378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/>
          <p:nvPr/>
        </p:nvSpPr>
        <p:spPr>
          <a:xfrm rot="-5400000">
            <a:off x="-47416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4"/>
          <p:cNvSpPr/>
          <p:nvPr/>
        </p:nvSpPr>
        <p:spPr>
          <a:xfrm rot="-5400000">
            <a:off x="1476512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4"/>
          <p:cNvSpPr/>
          <p:nvPr/>
        </p:nvSpPr>
        <p:spPr>
          <a:xfrm rot="5400000">
            <a:off x="-47550" y="433384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/>
          <p:nvPr/>
        </p:nvSpPr>
        <p:spPr>
          <a:xfrm rot="-5400000" flipH="1">
            <a:off x="714548" y="433384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/>
          <p:cNvSpPr/>
          <p:nvPr/>
        </p:nvSpPr>
        <p:spPr>
          <a:xfrm rot="5400000" flipH="1">
            <a:off x="714337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 rot="5400000">
            <a:off x="1476416" y="4333549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2894475" y="450971"/>
            <a:ext cx="5740800" cy="144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1"/>
          </p:nvPr>
        </p:nvSpPr>
        <p:spPr>
          <a:xfrm>
            <a:off x="2894475" y="1938950"/>
            <a:ext cx="5740800" cy="2649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2000"/>
              <a:buChar char="●"/>
              <a:defRPr sz="2000">
                <a:solidFill>
                  <a:srgbClr val="616161"/>
                </a:solidFill>
              </a:defRPr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●"/>
              <a:defRPr sz="1600">
                <a:solidFill>
                  <a:srgbClr val="616161"/>
                </a:solidFill>
              </a:defRPr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●"/>
              <a:defRPr sz="1600">
                <a:solidFill>
                  <a:srgbClr val="616161"/>
                </a:solidFill>
              </a:defRPr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AUTOLAYOUT_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29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2">
            <a:alphaModFix/>
          </a:blip>
          <a:srcRect l="38684"/>
          <a:stretch/>
        </p:blipFill>
        <p:spPr>
          <a:xfrm>
            <a:off x="2291" y="1007350"/>
            <a:ext cx="1272100" cy="3128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1884750" y="711325"/>
            <a:ext cx="6947700" cy="99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1884750" y="1825575"/>
            <a:ext cx="6947700" cy="274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Nea Facilitators Responsibilities 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Barb Whitman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Linda Torres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ctrTitle"/>
          </p:nvPr>
        </p:nvSpPr>
        <p:spPr>
          <a:xfrm>
            <a:off x="1884750" y="-54269"/>
            <a:ext cx="6947700" cy="9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Expectations</a:t>
            </a:r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1624066" y="944678"/>
            <a:ext cx="6947700" cy="27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Every communication includes the lead, Ellen and Karla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Confirm you are on the team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Communicate with the TEAM LEAD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Calendar invite needs to update to the correct status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Attend the scheduled planning meetings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Respond to requests for scheduling, etc. within requested time frame.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1200"/>
              <a:t>If no longer able to participate, please email team lead ASAP and copy Ellen and Karla.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Team lead Expectations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Secure facilitating team and alternates- send list to Ellen and Karla ASAP (and many times)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Set up at least two virtual meetings (more if your team lacks experience or if the content is still being created/heavily revised).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Check in with last team lead and/or summer revision team, if needed, to understand pitfalls, content issues, etc.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Identify manner in which content will be initially assigned (always subject to change!)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Create a text chain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Know the meeting rooms and office location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Things that are for Ellen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Difficult participants (openly hateful or hurtful)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Emergencies (health, hotel, weather, COVID)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Disfunction within the training team (reconnect, repair and move on)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Request of Karla (things that time suck)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Worksite ORganizing lead expectations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About 12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Request for Worksite Organizing Practice Lead from the facilitator team and initial meeting with state affiliate is completed by Ellen Holmes.  </a:t>
            </a:r>
          </a:p>
          <a:p>
            <a:pPr marL="0" indent="0">
              <a:buNone/>
            </a:pPr>
            <a:endParaRPr lang="en"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8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Ellen makes introduction of team lead to state and local staff contacts.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State Contacts understand structure and know they need to deliver enough worksites to fill a workday for about 10 to 12 teams.  These need to be provided on the MONDAY of the Foundations Academy. 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Team Lead sets up meeting with State Contacts – Ellen is cc’d on invitation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3rd Planning Meeting Monday of Foundations Academy: 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1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Team Lead sets up the meeting with State Contacts 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– Ellen is cc’d on invitation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xfrm>
            <a:off x="2894575" y="496398"/>
            <a:ext cx="5740800" cy="70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Realities of this work and your “Day Job”</a:t>
            </a:r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body" idx="1"/>
          </p:nvPr>
        </p:nvSpPr>
        <p:spPr>
          <a:xfrm>
            <a:off x="2468875" y="1449975"/>
            <a:ext cx="6166500" cy="3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10000"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Yes this is volunteer, but… this is a “we” 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Be honest about your capacity (or lack thereof)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Communication with Team Lead is key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Don’t let the excitement of the facilitator’s meeting make you over-commit.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Things may not be your way or the way it is done at “home” 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Yes, our local work comes first, but we need people’s commitment to be an honest effort.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Remember.. Your colleagues are depending on you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2894475" y="450971"/>
            <a:ext cx="5740800" cy="144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2894475" y="1938950"/>
            <a:ext cx="5740800" cy="26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800" y="1938950"/>
            <a:ext cx="2589677" cy="2589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9092CA-FADA-4F02-89AF-E63CFF7038A6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7DC3CFB-11F1-4F83-8400-988BB23F183B}"/>
</file>

<file path=customXml/itemProps3.xml><?xml version="1.0" encoding="utf-8"?>
<ds:datastoreItem xmlns:ds="http://schemas.openxmlformats.org/officeDocument/2006/customXml" ds:itemID="{951C48CD-8D86-406A-B835-232D214227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7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Beach Day</vt:lpstr>
      <vt:lpstr>Nea Facilitators Responsibilities </vt:lpstr>
      <vt:lpstr>Team member Expectations</vt:lpstr>
      <vt:lpstr>Team lead Expectations</vt:lpstr>
      <vt:lpstr>Things that are for Ellen</vt:lpstr>
      <vt:lpstr>Worksite ORganizing lead expectations</vt:lpstr>
      <vt:lpstr>Realities of this work and your “Day Job”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Nea Facilitators Responsibilities </dc:title>
  <cp:revision>1</cp:revision>
  <dcterms:modified xsi:type="dcterms:W3CDTF">2023-05-09T17:17:37Z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