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604" r:id="rId5"/>
    <p:sldId id="575" r:id="rId6"/>
    <p:sldId id="576" r:id="rId7"/>
    <p:sldId id="577" r:id="rId8"/>
    <p:sldId id="619" r:id="rId9"/>
    <p:sldId id="690" r:id="rId10"/>
    <p:sldId id="606" r:id="rId11"/>
    <p:sldId id="607" r:id="rId12"/>
    <p:sldId id="605" r:id="rId13"/>
    <p:sldId id="608" r:id="rId14"/>
    <p:sldId id="621" r:id="rId15"/>
    <p:sldId id="622" r:id="rId16"/>
    <p:sldId id="623" r:id="rId17"/>
    <p:sldId id="615" r:id="rId18"/>
    <p:sldId id="616" r:id="rId19"/>
    <p:sldId id="624" r:id="rId2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howGuides="1">
      <p:cViewPr varScale="1">
        <p:scale>
          <a:sx n="97" d="100"/>
          <a:sy n="97" d="100"/>
        </p:scale>
        <p:origin x="48" y="240"/>
      </p:cViewPr>
      <p:guideLst>
        <p:guide orient="horz" pos="2160"/>
        <p:guide pos="3839"/>
        <p:guide pos="1007"/>
      </p:guideLst>
    </p:cSldViewPr>
  </p:slideViewPr>
  <p:notesTextViewPr>
    <p:cViewPr>
      <p:scale>
        <a:sx n="1" d="1"/>
        <a:sy n="1" d="1"/>
      </p:scale>
      <p:origin x="0" y="0"/>
    </p:cViewPr>
  </p:notesTextViewPr>
  <p:sorterViewPr>
    <p:cViewPr>
      <p:scale>
        <a:sx n="51" d="100"/>
        <a:sy n="51" d="100"/>
      </p:scale>
      <p:origin x="0" y="0"/>
    </p:cViewPr>
  </p:sorter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112"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Janiak" userId="S::adam.janiak_edmn.org#ext#@neahq.onmicrosoft.com::002a7ee9-41a7-4f0b-84b8-5a04768eeadd" providerId="AD" clId="Web-{20B14060-D616-B025-0CBB-2F10EE7A52BD}"/>
    <pc:docChg chg="modSld">
      <pc:chgData name="Adam Janiak" userId="S::adam.janiak_edmn.org#ext#@neahq.onmicrosoft.com::002a7ee9-41a7-4f0b-84b8-5a04768eeadd" providerId="AD" clId="Web-{20B14060-D616-B025-0CBB-2F10EE7A52BD}" dt="2024-11-19T22:05:23.706" v="1" actId="20577"/>
      <pc:docMkLst>
        <pc:docMk/>
      </pc:docMkLst>
      <pc:sldChg chg="modSp">
        <pc:chgData name="Adam Janiak" userId="S::adam.janiak_edmn.org#ext#@neahq.onmicrosoft.com::002a7ee9-41a7-4f0b-84b8-5a04768eeadd" providerId="AD" clId="Web-{20B14060-D616-B025-0CBB-2F10EE7A52BD}" dt="2024-11-19T22:05:23.706" v="1" actId="20577"/>
        <pc:sldMkLst>
          <pc:docMk/>
          <pc:sldMk cId="1169272634" sldId="664"/>
        </pc:sldMkLst>
        <pc:spChg chg="mod">
          <ac:chgData name="Adam Janiak" userId="S::adam.janiak_edmn.org#ext#@neahq.onmicrosoft.com::002a7ee9-41a7-4f0b-84b8-5a04768eeadd" providerId="AD" clId="Web-{20B14060-D616-B025-0CBB-2F10EE7A52BD}" dt="2024-11-19T22:05:23.706" v="1" actId="20577"/>
          <ac:spMkLst>
            <pc:docMk/>
            <pc:sldMk cId="1169272634" sldId="664"/>
            <ac:spMk id="3" creationId="{00000000-0000-0000-0000-000000000000}"/>
          </ac:spMkLst>
        </pc:spChg>
      </pc:sldChg>
    </pc:docChg>
  </pc:docChgLst>
  <pc:docChgLst>
    <pc:chgData name="Eischeid, Hedy [AK]" userId="S::hedy.eischeid_neaalaska.org#ext#@neahq.onmicrosoft.com::549e5082-63c7-47ff-9cd6-fbb49a1f189e" providerId="AD" clId="Web-{0C454C23-B09F-C2FC-0ABA-8F5E65AFA748}"/>
    <pc:docChg chg="modSld">
      <pc:chgData name="Eischeid, Hedy [AK]" userId="S::hedy.eischeid_neaalaska.org#ext#@neahq.onmicrosoft.com::549e5082-63c7-47ff-9cd6-fbb49a1f189e" providerId="AD" clId="Web-{0C454C23-B09F-C2FC-0ABA-8F5E65AFA748}" dt="2024-05-14T20:20:10.339" v="2" actId="20577"/>
      <pc:docMkLst>
        <pc:docMk/>
      </pc:docMkLst>
      <pc:sldChg chg="modSp">
        <pc:chgData name="Eischeid, Hedy [AK]" userId="S::hedy.eischeid_neaalaska.org#ext#@neahq.onmicrosoft.com::549e5082-63c7-47ff-9cd6-fbb49a1f189e" providerId="AD" clId="Web-{0C454C23-B09F-C2FC-0ABA-8F5E65AFA748}" dt="2024-05-14T20:20:10.339" v="2" actId="20577"/>
        <pc:sldMkLst>
          <pc:docMk/>
          <pc:sldMk cId="181260891" sldId="626"/>
        </pc:sldMkLst>
        <pc:spChg chg="mod">
          <ac:chgData name="Eischeid, Hedy [AK]" userId="S::hedy.eischeid_neaalaska.org#ext#@neahq.onmicrosoft.com::549e5082-63c7-47ff-9cd6-fbb49a1f189e" providerId="AD" clId="Web-{0C454C23-B09F-C2FC-0ABA-8F5E65AFA748}" dt="2024-05-14T20:20:10.339" v="2" actId="20577"/>
          <ac:spMkLst>
            <pc:docMk/>
            <pc:sldMk cId="181260891" sldId="626"/>
            <ac:spMk id="9"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Spirited</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dirty="0"/>
            <a:t>Systematic</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dirty="0"/>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t>
        <a:bodyPr/>
        <a:lstStyle/>
        <a:p>
          <a:endParaRPr lang="en-US"/>
        </a:p>
      </dgm:t>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t>
        <a:bodyPr/>
        <a:lstStyle/>
        <a:p>
          <a:endParaRPr lang="en-US"/>
        </a:p>
      </dgm:t>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t>
        <a:bodyPr/>
        <a:lstStyle/>
        <a:p>
          <a:endParaRPr lang="en-US"/>
        </a:p>
      </dgm:t>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custLinFactNeighborX="-26" custLinFactNeighborY="2381">
        <dgm:presLayoutVars>
          <dgm:bulletEnabled val="1"/>
        </dgm:presLayoutVars>
      </dgm:prSet>
      <dgm:spPr/>
      <dgm:t>
        <a:bodyPr/>
        <a:lstStyle/>
        <a:p>
          <a:endParaRPr lang="en-US"/>
        </a:p>
      </dgm:t>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t>
        <a:bodyPr/>
        <a:lstStyle/>
        <a:p>
          <a:endParaRPr lang="en-US"/>
        </a:p>
      </dgm:t>
    </dgm:pt>
  </dgm:ptLst>
  <dgm:cxnLst>
    <dgm:cxn modelId="{D20FB185-69A0-4009-9ADE-E3A3557F54F4}" srcId="{23508A20-E3FA-4727-B5A2-565A61F174F0}" destId="{B0282F09-05AB-4915-8A3F-01BCD52BC703}" srcOrd="0" destOrd="0" parTransId="{A5ED96DE-06E3-4FBF-86B3-5262888F7836}" sibTransId="{49C8C7A5-2BEA-44D0-8B21-77AC5EE47B8E}"/>
    <dgm:cxn modelId="{5C58FBFA-B2E2-4817-AFC8-FA5BB3DCEFDA}" type="presOf" srcId="{B0282F09-05AB-4915-8A3F-01BCD52BC703}" destId="{D91C1437-C241-4E24-B0CF-589F0754A5FD}"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4F233838-46DB-49DA-9033-1D1295834CB7}" srcId="{23508A20-E3FA-4727-B5A2-565A61F174F0}" destId="{839E4A7A-3032-4A8A-B3B4-31E84D501430}" srcOrd="3" destOrd="0" parTransId="{B828BB62-C784-4ECD-A5A2-360F18F3D66C}" sibTransId="{36F236C0-F57A-41BA-8A5C-D84BE5658025}"/>
    <dgm:cxn modelId="{9C65609B-A247-4CFA-A737-CC59EF31A7EF}" type="presOf" srcId="{839E4A7A-3032-4A8A-B3B4-31E84D501430}" destId="{6125C56B-A0FA-4D7D-9101-7003CE24261D}" srcOrd="0" destOrd="0" presId="urn:microsoft.com/office/officeart/2005/8/layout/default"/>
    <dgm:cxn modelId="{942CCD6C-0057-4E73-951B-CC4B9EBAC00A}" type="presOf" srcId="{23508A20-E3FA-4727-B5A2-565A61F174F0}" destId="{86E636FA-5D80-475E-8C75-47510402F5D7}" srcOrd="0" destOrd="0" presId="urn:microsoft.com/office/officeart/2005/8/layout/default"/>
    <dgm:cxn modelId="{E9AD022B-FFA7-4C90-8CDC-B69B9FF19554}" srcId="{23508A20-E3FA-4727-B5A2-565A61F174F0}" destId="{6621A351-F374-4B8D-8608-69DD200D6BC0}" srcOrd="2" destOrd="0" parTransId="{6F9A82A8-3C1D-4C2C-BBC9-315E778AF98F}" sibTransId="{4FE01454-FE0E-4B4C-B0AB-9E54EBDD048D}"/>
    <dgm:cxn modelId="{A6B21B92-15B7-48FC-864B-8682168A6E73}" type="presOf" srcId="{2E4B4886-6660-4A1C-9656-A9CF65C222C1}" destId="{82510ED8-CA44-429A-B6CE-174008FA16D3}"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Spirited</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dirty="0"/>
            <a:t>Systematic</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dirty="0"/>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t>
        <a:bodyPr/>
        <a:lstStyle/>
        <a:p>
          <a:endParaRPr lang="en-US"/>
        </a:p>
      </dgm:t>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t>
        <a:bodyPr/>
        <a:lstStyle/>
        <a:p>
          <a:endParaRPr lang="en-US"/>
        </a:p>
      </dgm:t>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t>
        <a:bodyPr/>
        <a:lstStyle/>
        <a:p>
          <a:endParaRPr lang="en-US"/>
        </a:p>
      </dgm:t>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custLinFactNeighborX="-26" custLinFactNeighborY="2381">
        <dgm:presLayoutVars>
          <dgm:bulletEnabled val="1"/>
        </dgm:presLayoutVars>
      </dgm:prSet>
      <dgm:spPr/>
      <dgm:t>
        <a:bodyPr/>
        <a:lstStyle/>
        <a:p>
          <a:endParaRPr lang="en-US"/>
        </a:p>
      </dgm:t>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t>
        <a:bodyPr/>
        <a:lstStyle/>
        <a:p>
          <a:endParaRPr lang="en-US"/>
        </a:p>
      </dgm:t>
    </dgm:pt>
  </dgm:ptLst>
  <dgm:cxnLst>
    <dgm:cxn modelId="{D20FB185-69A0-4009-9ADE-E3A3557F54F4}" srcId="{23508A20-E3FA-4727-B5A2-565A61F174F0}" destId="{B0282F09-05AB-4915-8A3F-01BCD52BC703}" srcOrd="0" destOrd="0" parTransId="{A5ED96DE-06E3-4FBF-86B3-5262888F7836}" sibTransId="{49C8C7A5-2BEA-44D0-8B21-77AC5EE47B8E}"/>
    <dgm:cxn modelId="{5C58FBFA-B2E2-4817-AFC8-FA5BB3DCEFDA}" type="presOf" srcId="{B0282F09-05AB-4915-8A3F-01BCD52BC703}" destId="{D91C1437-C241-4E24-B0CF-589F0754A5FD}"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4F233838-46DB-49DA-9033-1D1295834CB7}" srcId="{23508A20-E3FA-4727-B5A2-565A61F174F0}" destId="{839E4A7A-3032-4A8A-B3B4-31E84D501430}" srcOrd="3" destOrd="0" parTransId="{B828BB62-C784-4ECD-A5A2-360F18F3D66C}" sibTransId="{36F236C0-F57A-41BA-8A5C-D84BE5658025}"/>
    <dgm:cxn modelId="{9C65609B-A247-4CFA-A737-CC59EF31A7EF}" type="presOf" srcId="{839E4A7A-3032-4A8A-B3B4-31E84D501430}" destId="{6125C56B-A0FA-4D7D-9101-7003CE24261D}" srcOrd="0" destOrd="0" presId="urn:microsoft.com/office/officeart/2005/8/layout/default"/>
    <dgm:cxn modelId="{942CCD6C-0057-4E73-951B-CC4B9EBAC00A}" type="presOf" srcId="{23508A20-E3FA-4727-B5A2-565A61F174F0}" destId="{86E636FA-5D80-475E-8C75-47510402F5D7}" srcOrd="0" destOrd="0" presId="urn:microsoft.com/office/officeart/2005/8/layout/default"/>
    <dgm:cxn modelId="{E9AD022B-FFA7-4C90-8CDC-B69B9FF19554}" srcId="{23508A20-E3FA-4727-B5A2-565A61F174F0}" destId="{6621A351-F374-4B8D-8608-69DD200D6BC0}" srcOrd="2" destOrd="0" parTransId="{6F9A82A8-3C1D-4C2C-BBC9-315E778AF98F}" sibTransId="{4FE01454-FE0E-4B4C-B0AB-9E54EBDD048D}"/>
    <dgm:cxn modelId="{A6B21B92-15B7-48FC-864B-8682168A6E73}" type="presOf" srcId="{2E4B4886-6660-4A1C-9656-A9CF65C222C1}" destId="{82510ED8-CA44-429A-B6CE-174008FA16D3}"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dirty="0"/>
            <a:t>Spirited</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dirty="0"/>
            <a:t>Systematic</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dirty="0"/>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t>
        <a:bodyPr/>
        <a:lstStyle/>
        <a:p>
          <a:endParaRPr lang="en-US"/>
        </a:p>
      </dgm:t>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t>
        <a:bodyPr/>
        <a:lstStyle/>
        <a:p>
          <a:endParaRPr lang="en-US"/>
        </a:p>
      </dgm:t>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t>
        <a:bodyPr/>
        <a:lstStyle/>
        <a:p>
          <a:endParaRPr lang="en-US"/>
        </a:p>
      </dgm:t>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custLinFactNeighborX="-26" custLinFactNeighborY="2381">
        <dgm:presLayoutVars>
          <dgm:bulletEnabled val="1"/>
        </dgm:presLayoutVars>
      </dgm:prSet>
      <dgm:spPr/>
      <dgm:t>
        <a:bodyPr/>
        <a:lstStyle/>
        <a:p>
          <a:endParaRPr lang="en-US"/>
        </a:p>
      </dgm:t>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t>
        <a:bodyPr/>
        <a:lstStyle/>
        <a:p>
          <a:endParaRPr lang="en-US"/>
        </a:p>
      </dgm:t>
    </dgm:pt>
  </dgm:ptLst>
  <dgm:cxnLst>
    <dgm:cxn modelId="{D20FB185-69A0-4009-9ADE-E3A3557F54F4}" srcId="{23508A20-E3FA-4727-B5A2-565A61F174F0}" destId="{B0282F09-05AB-4915-8A3F-01BCD52BC703}" srcOrd="0" destOrd="0" parTransId="{A5ED96DE-06E3-4FBF-86B3-5262888F7836}" sibTransId="{49C8C7A5-2BEA-44D0-8B21-77AC5EE47B8E}"/>
    <dgm:cxn modelId="{5C58FBFA-B2E2-4817-AFC8-FA5BB3DCEFDA}" type="presOf" srcId="{B0282F09-05AB-4915-8A3F-01BCD52BC703}" destId="{D91C1437-C241-4E24-B0CF-589F0754A5FD}"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4F233838-46DB-49DA-9033-1D1295834CB7}" srcId="{23508A20-E3FA-4727-B5A2-565A61F174F0}" destId="{839E4A7A-3032-4A8A-B3B4-31E84D501430}" srcOrd="3" destOrd="0" parTransId="{B828BB62-C784-4ECD-A5A2-360F18F3D66C}" sibTransId="{36F236C0-F57A-41BA-8A5C-D84BE5658025}"/>
    <dgm:cxn modelId="{9C65609B-A247-4CFA-A737-CC59EF31A7EF}" type="presOf" srcId="{839E4A7A-3032-4A8A-B3B4-31E84D501430}" destId="{6125C56B-A0FA-4D7D-9101-7003CE24261D}" srcOrd="0" destOrd="0" presId="urn:microsoft.com/office/officeart/2005/8/layout/default"/>
    <dgm:cxn modelId="{942CCD6C-0057-4E73-951B-CC4B9EBAC00A}" type="presOf" srcId="{23508A20-E3FA-4727-B5A2-565A61F174F0}" destId="{86E636FA-5D80-475E-8C75-47510402F5D7}" srcOrd="0" destOrd="0" presId="urn:microsoft.com/office/officeart/2005/8/layout/default"/>
    <dgm:cxn modelId="{E9AD022B-FFA7-4C90-8CDC-B69B9FF19554}" srcId="{23508A20-E3FA-4727-B5A2-565A61F174F0}" destId="{6621A351-F374-4B8D-8608-69DD200D6BC0}" srcOrd="2" destOrd="0" parTransId="{6F9A82A8-3C1D-4C2C-BBC9-315E778AF98F}" sibTransId="{4FE01454-FE0E-4B4C-B0AB-9E54EBDD048D}"/>
    <dgm:cxn modelId="{A6B21B92-15B7-48FC-864B-8682168A6E73}" type="presOf" srcId="{2E4B4886-6660-4A1C-9656-A9CF65C222C1}" destId="{82510ED8-CA44-429A-B6CE-174008FA16D3}"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8919" y="46198"/>
          <a:ext cx="2066437" cy="12398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a:t>Direct</a:t>
          </a:r>
        </a:p>
      </dsp:txBody>
      <dsp:txXfrm>
        <a:off x="8919" y="46198"/>
        <a:ext cx="2066437" cy="1239862"/>
      </dsp:txXfrm>
    </dsp:sp>
    <dsp:sp modelId="{82510ED8-CA44-429A-B6CE-174008FA16D3}">
      <dsp:nvSpPr>
        <dsp:cNvPr id="0" name=""/>
        <dsp:cNvSpPr/>
      </dsp:nvSpPr>
      <dsp:spPr>
        <a:xfrm>
          <a:off x="2273611" y="4576"/>
          <a:ext cx="2066437" cy="123986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a:t>Spirited</a:t>
          </a:r>
        </a:p>
      </dsp:txBody>
      <dsp:txXfrm>
        <a:off x="2273611" y="4576"/>
        <a:ext cx="2066437" cy="1239862"/>
      </dsp:txXfrm>
    </dsp:sp>
    <dsp:sp modelId="{A68ED619-D189-4D11-8DF4-D046F14CFDB0}">
      <dsp:nvSpPr>
        <dsp:cNvPr id="0" name=""/>
        <dsp:cNvSpPr/>
      </dsp:nvSpPr>
      <dsp:spPr>
        <a:xfrm>
          <a:off x="0" y="1455659"/>
          <a:ext cx="2066437" cy="123986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a:t>Systematic</a:t>
          </a:r>
        </a:p>
      </dsp:txBody>
      <dsp:txXfrm>
        <a:off x="0" y="1455659"/>
        <a:ext cx="2066437" cy="1239862"/>
      </dsp:txXfrm>
    </dsp:sp>
    <dsp:sp modelId="{6125C56B-A0FA-4D7D-9101-7003CE24261D}">
      <dsp:nvSpPr>
        <dsp:cNvPr id="0" name=""/>
        <dsp:cNvSpPr/>
      </dsp:nvSpPr>
      <dsp:spPr>
        <a:xfrm>
          <a:off x="2273611" y="1451082"/>
          <a:ext cx="2066437" cy="123986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a:t>Considerate</a:t>
          </a:r>
        </a:p>
      </dsp:txBody>
      <dsp:txXfrm>
        <a:off x="2273611" y="1451082"/>
        <a:ext cx="2066437" cy="1239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47381" y="46044"/>
          <a:ext cx="2285999" cy="13716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a:t>Direct</a:t>
          </a:r>
        </a:p>
      </dsp:txBody>
      <dsp:txXfrm>
        <a:off x="47381" y="46044"/>
        <a:ext cx="2285999" cy="1371600"/>
      </dsp:txXfrm>
    </dsp:sp>
    <dsp:sp modelId="{82510ED8-CA44-429A-B6CE-174008FA16D3}">
      <dsp:nvSpPr>
        <dsp:cNvPr id="0" name=""/>
        <dsp:cNvSpPr/>
      </dsp:nvSpPr>
      <dsp:spPr>
        <a:xfrm>
          <a:off x="2552700" y="0"/>
          <a:ext cx="2285999" cy="13716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a:t>Spirited</a:t>
          </a:r>
        </a:p>
      </dsp:txBody>
      <dsp:txXfrm>
        <a:off x="2552700" y="0"/>
        <a:ext cx="2285999" cy="1371600"/>
      </dsp:txXfrm>
    </dsp:sp>
    <dsp:sp modelId="{A68ED619-D189-4D11-8DF4-D046F14CFDB0}">
      <dsp:nvSpPr>
        <dsp:cNvPr id="0" name=""/>
        <dsp:cNvSpPr/>
      </dsp:nvSpPr>
      <dsp:spPr>
        <a:xfrm>
          <a:off x="37505" y="1600199"/>
          <a:ext cx="2285999" cy="13716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a:t>Systematic</a:t>
          </a:r>
        </a:p>
      </dsp:txBody>
      <dsp:txXfrm>
        <a:off x="37505" y="1600199"/>
        <a:ext cx="2285999" cy="1371600"/>
      </dsp:txXfrm>
    </dsp:sp>
    <dsp:sp modelId="{6125C56B-A0FA-4D7D-9101-7003CE24261D}">
      <dsp:nvSpPr>
        <dsp:cNvPr id="0" name=""/>
        <dsp:cNvSpPr/>
      </dsp:nvSpPr>
      <dsp:spPr>
        <a:xfrm>
          <a:off x="2552700" y="1600200"/>
          <a:ext cx="2285999" cy="13716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a:t>Considerate</a:t>
          </a:r>
        </a:p>
      </dsp:txBody>
      <dsp:txXfrm>
        <a:off x="2552700" y="1600200"/>
        <a:ext cx="2285999" cy="1371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10944" y="318583"/>
          <a:ext cx="2535502" cy="15213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a:t>Direct</a:t>
          </a:r>
        </a:p>
      </dsp:txBody>
      <dsp:txXfrm>
        <a:off x="10944" y="318583"/>
        <a:ext cx="2535502" cy="1521301"/>
      </dsp:txXfrm>
    </dsp:sp>
    <dsp:sp modelId="{82510ED8-CA44-429A-B6CE-174008FA16D3}">
      <dsp:nvSpPr>
        <dsp:cNvPr id="0" name=""/>
        <dsp:cNvSpPr/>
      </dsp:nvSpPr>
      <dsp:spPr>
        <a:xfrm>
          <a:off x="2789702" y="267513"/>
          <a:ext cx="2535502" cy="152130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a:t>Spirited</a:t>
          </a:r>
        </a:p>
      </dsp:txBody>
      <dsp:txXfrm>
        <a:off x="2789702" y="267513"/>
        <a:ext cx="2535502" cy="1521301"/>
      </dsp:txXfrm>
    </dsp:sp>
    <dsp:sp modelId="{A68ED619-D189-4D11-8DF4-D046F14CFDB0}">
      <dsp:nvSpPr>
        <dsp:cNvPr id="0" name=""/>
        <dsp:cNvSpPr/>
      </dsp:nvSpPr>
      <dsp:spPr>
        <a:xfrm>
          <a:off x="0" y="2078587"/>
          <a:ext cx="2535502" cy="15213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a:t>Systematic</a:t>
          </a:r>
        </a:p>
      </dsp:txBody>
      <dsp:txXfrm>
        <a:off x="0" y="2078587"/>
        <a:ext cx="2535502" cy="1521301"/>
      </dsp:txXfrm>
    </dsp:sp>
    <dsp:sp modelId="{6125C56B-A0FA-4D7D-9101-7003CE24261D}">
      <dsp:nvSpPr>
        <dsp:cNvPr id="0" name=""/>
        <dsp:cNvSpPr/>
      </dsp:nvSpPr>
      <dsp:spPr>
        <a:xfrm>
          <a:off x="2789702" y="2042365"/>
          <a:ext cx="2535502" cy="152130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a:t>Considerate</a:t>
          </a:r>
        </a:p>
      </dsp:txBody>
      <dsp:txXfrm>
        <a:off x="2789702" y="2042365"/>
        <a:ext cx="2535502" cy="152130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4/8/2025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4/8/2025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7510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431935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35696271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4/8/2025</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smtClean="0"/>
              <a:t>4/8/2025</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4/8/2025</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4/8/2025</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4/8/2025</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4/8/2025</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4/8/2025</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4/8/2025</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4/8/2025</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4/8/2025</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4/8/2025</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536" y="2367093"/>
            <a:ext cx="10361127"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562420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609441" y="274637"/>
            <a:ext cx="10969943"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441" y="1600201"/>
            <a:ext cx="10969943"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dirty="0"/>
          </a:p>
        </p:txBody>
      </p:sp>
    </p:spTree>
    <p:extLst>
      <p:ext uri="{BB962C8B-B14F-4D97-AF65-F5344CB8AC3E}">
        <p14:creationId xmlns:p14="http://schemas.microsoft.com/office/powerpoint/2010/main" val="277135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4/8/2025</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5">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Communication Styles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143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141412" y="81386"/>
            <a:ext cx="9782801" cy="840293"/>
          </a:xfrm>
        </p:spPr>
        <p:txBody>
          <a:bodyPr/>
          <a:lstStyle/>
          <a:p>
            <a:r>
              <a:rPr lang="en-US" dirty="0"/>
              <a:t>Communication Styles Pages 6- 11</a:t>
            </a:r>
            <a:endParaRPr lang="en-US" sz="3199" dirty="0"/>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97517" y="1129932"/>
            <a:ext cx="7772400" cy="4572000"/>
          </a:xfrm>
        </p:spPr>
        <p:txBody>
          <a:bodyPr vert="horz" lIns="0" tIns="45708" rIns="0" bIns="45708" rtlCol="0" anchor="t">
            <a:normAutofit/>
          </a:bodyPr>
          <a:lstStyle/>
          <a:p>
            <a:pPr marL="0" indent="0">
              <a:lnSpc>
                <a:spcPct val="100000"/>
              </a:lnSpc>
              <a:buNone/>
            </a:pPr>
            <a:r>
              <a:rPr lang="en-US" sz="2399" dirty="0"/>
              <a:t>Step 1: Go to the chart where your dominant style is posted</a:t>
            </a:r>
            <a:endParaRPr lang="en-US" dirty="0"/>
          </a:p>
          <a:p>
            <a:pPr marL="0" indent="0">
              <a:lnSpc>
                <a:spcPct val="100000"/>
              </a:lnSpc>
              <a:buNone/>
            </a:pPr>
            <a:r>
              <a:rPr lang="en-US" sz="2399" dirty="0"/>
              <a:t>Step 2: Colleagues create a T-Chart with one side listing what makes this style an asset in the work of Affiliate Staff, and on the other side the challenges this style creates for Affiliate Staff. </a:t>
            </a:r>
            <a:endParaRPr lang="en-US" sz="2399" dirty="0">
              <a:cs typeface="Calibri"/>
            </a:endParaRPr>
          </a:p>
          <a:p>
            <a:endParaRPr lang="en-US" dirty="0"/>
          </a:p>
          <a:p>
            <a:endParaRPr lang="en-US" dirty="0"/>
          </a:p>
        </p:txBody>
      </p:sp>
      <p:pic>
        <p:nvPicPr>
          <p:cNvPr id="14" name="Picture 14" descr="A picture containing shape&#10;&#10;Description automatically generated">
            <a:extLst>
              <a:ext uri="{FF2B5EF4-FFF2-40B4-BE49-F238E27FC236}">
                <a16:creationId xmlns:a16="http://schemas.microsoft.com/office/drawing/2014/main" id="{EAE5E840-4D1A-C049-3686-90A34C10B217}"/>
              </a:ext>
            </a:extLst>
          </p:cNvPr>
          <p:cNvPicPr>
            <a:picLocks noChangeAspect="1"/>
          </p:cNvPicPr>
          <p:nvPr/>
        </p:nvPicPr>
        <p:blipFill>
          <a:blip r:embed="rId3"/>
          <a:stretch>
            <a:fillRect/>
          </a:stretch>
        </p:blipFill>
        <p:spPr>
          <a:xfrm rot="660000">
            <a:off x="8162562" y="955693"/>
            <a:ext cx="3756298" cy="4532852"/>
          </a:xfrm>
          <a:prstGeom prst="rect">
            <a:avLst/>
          </a:prstGeom>
        </p:spPr>
      </p:pic>
      <p:sp>
        <p:nvSpPr>
          <p:cNvPr id="4" name="TextBox 3"/>
          <p:cNvSpPr txBox="1"/>
          <p:nvPr/>
        </p:nvSpPr>
        <p:spPr>
          <a:xfrm rot="695801">
            <a:off x="9259807" y="1265836"/>
            <a:ext cx="2167111" cy="461545"/>
          </a:xfrm>
          <a:prstGeom prst="rect">
            <a:avLst/>
          </a:prstGeom>
          <a:solidFill>
            <a:schemeClr val="bg1"/>
          </a:solidFill>
          <a:ln>
            <a:noFill/>
          </a:ln>
        </p:spPr>
        <p:txBody>
          <a:bodyPr wrap="square" rtlCol="0">
            <a:spAutoFit/>
          </a:bodyPr>
          <a:lstStyle/>
          <a:p>
            <a:pPr algn="ctr"/>
            <a:r>
              <a:rPr lang="en-US" sz="2399" b="1">
                <a:latin typeface="Comic Sans MS" panose="030F0702030302020204" pitchFamily="66" charset="0"/>
              </a:rPr>
              <a:t>SPIRITED</a:t>
            </a:r>
          </a:p>
        </p:txBody>
      </p:sp>
      <p:graphicFrame>
        <p:nvGraphicFramePr>
          <p:cNvPr id="7" name="Diagram 6">
            <a:extLst>
              <a:ext uri="{FF2B5EF4-FFF2-40B4-BE49-F238E27FC236}">
                <a16:creationId xmlns:a16="http://schemas.microsoft.com/office/drawing/2014/main" id="{9C400869-1231-45F2-B173-7CFE51A8EE15}"/>
              </a:ext>
            </a:extLst>
          </p:cNvPr>
          <p:cNvGraphicFramePr/>
          <p:nvPr>
            <p:extLst>
              <p:ext uri="{D42A27DB-BD31-4B8C-83A1-F6EECF244321}">
                <p14:modId xmlns:p14="http://schemas.microsoft.com/office/powerpoint/2010/main" val="1274410426"/>
              </p:ext>
            </p:extLst>
          </p:nvPr>
        </p:nvGraphicFramePr>
        <p:xfrm>
          <a:off x="2970212" y="3657600"/>
          <a:ext cx="4340579" cy="26955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2651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598612" y="-68053"/>
            <a:ext cx="9782801" cy="812800"/>
          </a:xfrm>
        </p:spPr>
        <p:txBody>
          <a:bodyPr/>
          <a:lstStyle/>
          <a:p>
            <a:r>
              <a:rPr lang="en-US" dirty="0">
                <a:ea typeface="+mj-lt"/>
                <a:cs typeface="+mj-lt"/>
              </a:rPr>
              <a:t>Communication Styles</a:t>
            </a:r>
            <a:endParaRPr lang="en-US" dirty="0"/>
          </a:p>
        </p:txBody>
      </p:sp>
      <p:sp>
        <p:nvSpPr>
          <p:cNvPr id="3" name="Content Placeholder 2">
            <a:extLst>
              <a:ext uri="{FF2B5EF4-FFF2-40B4-BE49-F238E27FC236}">
                <a16:creationId xmlns:a16="http://schemas.microsoft.com/office/drawing/2014/main" id="{AB27D6D9-0462-FFAC-2C70-DEFE653724AD}"/>
              </a:ext>
            </a:extLst>
          </p:cNvPr>
          <p:cNvSpPr>
            <a:spLocks noGrp="1"/>
          </p:cNvSpPr>
          <p:nvPr>
            <p:ph idx="1"/>
          </p:nvPr>
        </p:nvSpPr>
        <p:spPr>
          <a:xfrm>
            <a:off x="1370012" y="1066800"/>
            <a:ext cx="9859001" cy="4724400"/>
          </a:xfrm>
        </p:spPr>
        <p:txBody>
          <a:bodyPr vert="horz" lIns="0" tIns="45708" rIns="0" bIns="45708" rtlCol="0" anchor="t">
            <a:normAutofit/>
          </a:bodyPr>
          <a:lstStyle/>
          <a:p>
            <a:pPr>
              <a:lnSpc>
                <a:spcPct val="100000"/>
              </a:lnSpc>
            </a:pPr>
            <a:r>
              <a:rPr lang="en-US" sz="3599" dirty="0">
                <a:ea typeface="+mn-lt"/>
                <a:cs typeface="+mn-lt"/>
              </a:rPr>
              <a:t>What makes this work style a great asset as staff?</a:t>
            </a:r>
          </a:p>
          <a:p>
            <a:pPr>
              <a:lnSpc>
                <a:spcPct val="100000"/>
              </a:lnSpc>
            </a:pPr>
            <a:r>
              <a:rPr lang="en-US" sz="3599" dirty="0">
                <a:ea typeface="+mn-lt"/>
                <a:cs typeface="+mn-lt"/>
              </a:rPr>
              <a:t>What sorts of challenges does this style create as staff? </a:t>
            </a:r>
          </a:p>
          <a:p>
            <a:endParaRPr lang="en-US" dirty="0">
              <a:cs typeface="Calibri"/>
            </a:endParaRPr>
          </a:p>
        </p:txBody>
      </p:sp>
      <p:graphicFrame>
        <p:nvGraphicFramePr>
          <p:cNvPr id="5" name="Diagram 4">
            <a:extLst>
              <a:ext uri="{FF2B5EF4-FFF2-40B4-BE49-F238E27FC236}">
                <a16:creationId xmlns:a16="http://schemas.microsoft.com/office/drawing/2014/main" id="{9C400869-1231-45F2-B173-7CFE51A8EE15}"/>
              </a:ext>
            </a:extLst>
          </p:cNvPr>
          <p:cNvGraphicFramePr/>
          <p:nvPr>
            <p:extLst>
              <p:ext uri="{D42A27DB-BD31-4B8C-83A1-F6EECF244321}">
                <p14:modId xmlns:p14="http://schemas.microsoft.com/office/powerpoint/2010/main" val="754961703"/>
              </p:ext>
            </p:extLst>
          </p:nvPr>
        </p:nvGraphicFramePr>
        <p:xfrm>
          <a:off x="4418012" y="3276600"/>
          <a:ext cx="4876800"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786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36612" y="-304800"/>
            <a:ext cx="9782801" cy="1239837"/>
          </a:xfrm>
        </p:spPr>
        <p:txBody>
          <a:bodyPr/>
          <a:lstStyle/>
          <a:p>
            <a:r>
              <a:rPr lang="en-US" dirty="0"/>
              <a:t>Communication Styles Report Out</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989012" y="1447800"/>
            <a:ext cx="4348576" cy="4572000"/>
          </a:xfrm>
        </p:spPr>
        <p:txBody>
          <a:bodyPr vert="horz" lIns="0" tIns="45708" rIns="0" bIns="45708" rtlCol="0" anchor="t">
            <a:normAutofit/>
          </a:bodyPr>
          <a:lstStyle/>
          <a:p>
            <a:r>
              <a:rPr lang="en-US" sz="3599" dirty="0"/>
              <a:t>Report out from the Styles</a:t>
            </a:r>
          </a:p>
          <a:p>
            <a:endParaRPr lang="en-US" sz="3599" dirty="0"/>
          </a:p>
          <a:p>
            <a:r>
              <a:rPr lang="en-US" sz="3599" dirty="0"/>
              <a:t>Which style is most challenging for your group to work with?</a:t>
            </a:r>
            <a:endParaRPr lang="en-US" sz="3599" dirty="0">
              <a:cs typeface="Calibri"/>
            </a:endParaRPr>
          </a:p>
          <a:p>
            <a:endParaRPr lang="en-US" dirty="0"/>
          </a:p>
        </p:txBody>
      </p:sp>
      <p:graphicFrame>
        <p:nvGraphicFramePr>
          <p:cNvPr id="5" name="Diagram 4">
            <a:extLst>
              <a:ext uri="{FF2B5EF4-FFF2-40B4-BE49-F238E27FC236}">
                <a16:creationId xmlns:a16="http://schemas.microsoft.com/office/drawing/2014/main" id="{9C400869-1231-45F2-B173-7CFE51A8EE15}"/>
              </a:ext>
            </a:extLst>
          </p:cNvPr>
          <p:cNvGraphicFramePr/>
          <p:nvPr>
            <p:extLst>
              <p:ext uri="{D42A27DB-BD31-4B8C-83A1-F6EECF244321}">
                <p14:modId xmlns:p14="http://schemas.microsoft.com/office/powerpoint/2010/main" val="216970204"/>
              </p:ext>
            </p:extLst>
          </p:nvPr>
        </p:nvGraphicFramePr>
        <p:xfrm>
          <a:off x="6399212" y="1676400"/>
          <a:ext cx="5325855" cy="3831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9946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496877" y="797718"/>
            <a:ext cx="6170613" cy="5145882"/>
          </a:xfrm>
        </p:spPr>
        <p:txBody>
          <a:bodyPr vert="horz" lIns="0" tIns="45708" rIns="0" bIns="45708" rtlCol="0" anchor="t">
            <a:normAutofit lnSpcReduction="10000"/>
          </a:bodyPr>
          <a:lstStyle/>
          <a:p>
            <a:pPr>
              <a:lnSpc>
                <a:spcPct val="100000"/>
              </a:lnSpc>
            </a:pPr>
            <a:r>
              <a:rPr lang="en-US" sz="3199" dirty="0"/>
              <a:t>Effective communication is vital for a healthy work culture and improved morale. </a:t>
            </a:r>
          </a:p>
          <a:p>
            <a:pPr>
              <a:lnSpc>
                <a:spcPct val="100000"/>
              </a:lnSpc>
            </a:pPr>
            <a:r>
              <a:rPr lang="en-US" sz="3199" dirty="0"/>
              <a:t>How we communicate, how people perceive us and how we listen are all factors in our effectiveness. </a:t>
            </a:r>
          </a:p>
          <a:p>
            <a:pPr>
              <a:lnSpc>
                <a:spcPct val="100000"/>
              </a:lnSpc>
            </a:pPr>
            <a:r>
              <a:rPr lang="en-US" sz="3199" dirty="0"/>
              <a:t>Recognizing our patterns is what is most important as it allows you to respond more effectively. </a:t>
            </a:r>
            <a:endParaRPr lang="en-US" dirty="0"/>
          </a:p>
        </p:txBody>
      </p:sp>
      <p:pic>
        <p:nvPicPr>
          <p:cNvPr id="5" name="Picture 2" descr="A picture containing text, red&#10;&#10;Description automatically generated">
            <a:extLst>
              <a:ext uri="{FF2B5EF4-FFF2-40B4-BE49-F238E27FC236}">
                <a16:creationId xmlns:a16="http://schemas.microsoft.com/office/drawing/2014/main" id="{DA43F981-2D4F-A2E3-9F0E-E944D1792934}"/>
              </a:ext>
            </a:extLst>
          </p:cNvPr>
          <p:cNvPicPr>
            <a:picLocks noChangeAspect="1" noChangeArrowheads="1"/>
          </p:cNvPicPr>
          <p:nvPr/>
        </p:nvPicPr>
        <p:blipFill rotWithShape="1">
          <a:blip r:embed="rId3"/>
          <a:srcRect l="15931" t="-287" r="14971" b="-287"/>
          <a:stretch/>
        </p:blipFill>
        <p:spPr bwMode="auto">
          <a:xfrm>
            <a:off x="836612" y="1676400"/>
            <a:ext cx="4671917" cy="4523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008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Communication Styles Under Stress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7976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177801"/>
            <a:ext cx="8025024" cy="660399"/>
          </a:xfrm>
        </p:spPr>
        <p:txBody>
          <a:bodyPr>
            <a:normAutofit/>
          </a:bodyPr>
          <a:lstStyle/>
          <a:p>
            <a:pPr algn="ctr"/>
            <a:r>
              <a:rPr lang="en-US" dirty="0"/>
              <a:t>How Styles Handle Resistance 12-18</a:t>
            </a:r>
          </a:p>
        </p:txBody>
      </p:sp>
      <p:sp>
        <p:nvSpPr>
          <p:cNvPr id="3" name="Content Placeholder 2"/>
          <p:cNvSpPr>
            <a:spLocks noGrp="1"/>
          </p:cNvSpPr>
          <p:nvPr>
            <p:ph idx="1"/>
          </p:nvPr>
        </p:nvSpPr>
        <p:spPr>
          <a:xfrm>
            <a:off x="8873300" y="2286000"/>
            <a:ext cx="3124201" cy="1981200"/>
          </a:xfrm>
          <a:solidFill>
            <a:schemeClr val="accent5">
              <a:lumMod val="40000"/>
              <a:lumOff val="60000"/>
            </a:schemeClr>
          </a:solidFill>
        </p:spPr>
        <p:txBody>
          <a:bodyPr anchor="ctr"/>
          <a:lstStyle/>
          <a:p>
            <a:pPr marL="0" indent="0" algn="ctr">
              <a:buNone/>
            </a:pPr>
            <a:r>
              <a:rPr lang="en-US" dirty="0"/>
              <a:t>Avoid resistance and skirt around it</a:t>
            </a:r>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l="20648" t="17222" r="24722" b="5278"/>
          <a:stretch/>
        </p:blipFill>
        <p:spPr bwMode="auto">
          <a:xfrm>
            <a:off x="3386902" y="838200"/>
            <a:ext cx="5450709" cy="4953000"/>
          </a:xfrm>
          <a:prstGeom prst="rect">
            <a:avLst/>
          </a:prstGeom>
          <a:ln>
            <a:noFill/>
          </a:ln>
          <a:extLst>
            <a:ext uri="{53640926-AAD7-44D8-BBD7-CCE9431645EC}">
              <a14:shadowObscured xmlns:a14="http://schemas.microsoft.com/office/drawing/2010/main"/>
            </a:ext>
          </a:extLst>
        </p:spPr>
      </p:pic>
      <p:sp>
        <p:nvSpPr>
          <p:cNvPr id="5" name="Content Placeholder 2"/>
          <p:cNvSpPr txBox="1">
            <a:spLocks/>
          </p:cNvSpPr>
          <p:nvPr/>
        </p:nvSpPr>
        <p:spPr>
          <a:xfrm>
            <a:off x="684213" y="2362200"/>
            <a:ext cx="2590799" cy="1981200"/>
          </a:xfrm>
          <a:prstGeom prst="rect">
            <a:avLst/>
          </a:prstGeom>
          <a:solidFill>
            <a:schemeClr val="accent5">
              <a:lumMod val="75000"/>
            </a:schemeClr>
          </a:solidFill>
        </p:spPr>
        <p:txBody>
          <a:bodyPr vert="horz" lIns="91440" tIns="45720" rIns="91440" bIns="45720" rtlCol="0" anchor="ctr">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lgn="ctr">
              <a:buNone/>
            </a:pPr>
            <a:r>
              <a:rPr lang="en-US" dirty="0">
                <a:solidFill>
                  <a:schemeClr val="bg1"/>
                </a:solidFill>
              </a:rPr>
              <a:t>Expect resistance and try to prepare for it</a:t>
            </a:r>
          </a:p>
        </p:txBody>
      </p:sp>
    </p:spTree>
    <p:extLst>
      <p:ext uri="{BB962C8B-B14F-4D97-AF65-F5344CB8AC3E}">
        <p14:creationId xmlns:p14="http://schemas.microsoft.com/office/powerpoint/2010/main" val="340176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228600"/>
            <a:ext cx="9782801" cy="1239837"/>
          </a:xfrm>
        </p:spPr>
        <p:txBody>
          <a:bodyPr>
            <a:normAutofit/>
          </a:bodyPr>
          <a:lstStyle/>
          <a:p>
            <a:r>
              <a:rPr lang="en-US" sz="4400" b="1" dirty="0"/>
              <a:t>Style Under Stress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49346684"/>
              </p:ext>
            </p:extLst>
          </p:nvPr>
        </p:nvGraphicFramePr>
        <p:xfrm>
          <a:off x="912812" y="2210056"/>
          <a:ext cx="5295900" cy="3809744"/>
        </p:xfrm>
        <a:graphic>
          <a:graphicData uri="http://schemas.openxmlformats.org/drawingml/2006/table">
            <a:tbl>
              <a:tblPr firstRow="1" bandRow="1">
                <a:tableStyleId>{74C1A8A3-306A-4EB7-A6B1-4F7E0EB9C5D6}</a:tableStyleId>
              </a:tblPr>
              <a:tblGrid>
                <a:gridCol w="5295900">
                  <a:extLst>
                    <a:ext uri="{9D8B030D-6E8A-4147-A177-3AD203B41FA5}">
                      <a16:colId xmlns:a16="http://schemas.microsoft.com/office/drawing/2014/main" val="2671323806"/>
                    </a:ext>
                  </a:extLst>
                </a:gridCol>
              </a:tblGrid>
              <a:tr h="952436">
                <a:tc>
                  <a:txBody>
                    <a:bodyPr/>
                    <a:lstStyle/>
                    <a:p>
                      <a:pPr algn="ctr"/>
                      <a:r>
                        <a:rPr lang="en-US" sz="4400" dirty="0"/>
                        <a:t>Violence</a:t>
                      </a:r>
                    </a:p>
                  </a:txBody>
                  <a:tcPr>
                    <a:solidFill>
                      <a:schemeClr val="accent5">
                        <a:lumMod val="75000"/>
                      </a:schemeClr>
                    </a:solidFill>
                  </a:tcPr>
                </a:tc>
                <a:extLst>
                  <a:ext uri="{0D108BD9-81ED-4DB2-BD59-A6C34878D82A}">
                    <a16:rowId xmlns:a16="http://schemas.microsoft.com/office/drawing/2014/main" val="1201542993"/>
                  </a:ext>
                </a:extLst>
              </a:tr>
              <a:tr h="952436">
                <a:tc>
                  <a:txBody>
                    <a:bodyPr/>
                    <a:lstStyle/>
                    <a:p>
                      <a:pPr algn="ctr"/>
                      <a:r>
                        <a:rPr lang="en-US" sz="4400" dirty="0"/>
                        <a:t>Controlling</a:t>
                      </a:r>
                    </a:p>
                  </a:txBody>
                  <a:tcPr/>
                </a:tc>
                <a:extLst>
                  <a:ext uri="{0D108BD9-81ED-4DB2-BD59-A6C34878D82A}">
                    <a16:rowId xmlns:a16="http://schemas.microsoft.com/office/drawing/2014/main" val="3095597692"/>
                  </a:ext>
                </a:extLst>
              </a:tr>
              <a:tr h="952436">
                <a:tc>
                  <a:txBody>
                    <a:bodyPr/>
                    <a:lstStyle/>
                    <a:p>
                      <a:pPr algn="ctr"/>
                      <a:r>
                        <a:rPr lang="en-US" sz="4400" dirty="0"/>
                        <a:t>Labeling</a:t>
                      </a:r>
                    </a:p>
                  </a:txBody>
                  <a:tcPr/>
                </a:tc>
                <a:extLst>
                  <a:ext uri="{0D108BD9-81ED-4DB2-BD59-A6C34878D82A}">
                    <a16:rowId xmlns:a16="http://schemas.microsoft.com/office/drawing/2014/main" val="3398656527"/>
                  </a:ext>
                </a:extLst>
              </a:tr>
              <a:tr h="952436">
                <a:tc>
                  <a:txBody>
                    <a:bodyPr/>
                    <a:lstStyle/>
                    <a:p>
                      <a:pPr algn="ctr"/>
                      <a:r>
                        <a:rPr lang="en-US" sz="4400" dirty="0"/>
                        <a:t>Attacking</a:t>
                      </a:r>
                    </a:p>
                  </a:txBody>
                  <a:tcPr/>
                </a:tc>
                <a:extLst>
                  <a:ext uri="{0D108BD9-81ED-4DB2-BD59-A6C34878D82A}">
                    <a16:rowId xmlns:a16="http://schemas.microsoft.com/office/drawing/2014/main" val="1899550421"/>
                  </a:ext>
                </a:extLst>
              </a:tr>
            </a:tbl>
          </a:graphicData>
        </a:graphic>
      </p:graphicFrame>
      <p:pic>
        <p:nvPicPr>
          <p:cNvPr id="3074" name="Picture 2" descr="Assess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612" y="0"/>
            <a:ext cx="4419600" cy="19814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681539588"/>
              </p:ext>
            </p:extLst>
          </p:nvPr>
        </p:nvGraphicFramePr>
        <p:xfrm>
          <a:off x="6208712" y="2205121"/>
          <a:ext cx="5295900" cy="3809744"/>
        </p:xfrm>
        <a:graphic>
          <a:graphicData uri="http://schemas.openxmlformats.org/drawingml/2006/table">
            <a:tbl>
              <a:tblPr firstRow="1" bandRow="1">
                <a:tableStyleId>{74C1A8A3-306A-4EB7-A6B1-4F7E0EB9C5D6}</a:tableStyleId>
              </a:tblPr>
              <a:tblGrid>
                <a:gridCol w="5295900">
                  <a:extLst>
                    <a:ext uri="{9D8B030D-6E8A-4147-A177-3AD203B41FA5}">
                      <a16:colId xmlns:a16="http://schemas.microsoft.com/office/drawing/2014/main" val="2757118410"/>
                    </a:ext>
                  </a:extLst>
                </a:gridCol>
              </a:tblGrid>
              <a:tr h="952436">
                <a:tc>
                  <a:txBody>
                    <a:bodyPr/>
                    <a:lstStyle/>
                    <a:p>
                      <a:pPr algn="ctr"/>
                      <a:r>
                        <a:rPr lang="en-US" sz="4400" dirty="0"/>
                        <a:t>Silence</a:t>
                      </a:r>
                    </a:p>
                  </a:txBody>
                  <a:tcPr/>
                </a:tc>
                <a:extLst>
                  <a:ext uri="{0D108BD9-81ED-4DB2-BD59-A6C34878D82A}">
                    <a16:rowId xmlns:a16="http://schemas.microsoft.com/office/drawing/2014/main" val="993303788"/>
                  </a:ext>
                </a:extLst>
              </a:tr>
              <a:tr h="952436">
                <a:tc>
                  <a:txBody>
                    <a:bodyPr/>
                    <a:lstStyle/>
                    <a:p>
                      <a:pPr algn="ctr"/>
                      <a:r>
                        <a:rPr lang="en-US" sz="4400" dirty="0"/>
                        <a:t>Masking</a:t>
                      </a:r>
                    </a:p>
                  </a:txBody>
                  <a:tcPr/>
                </a:tc>
                <a:extLst>
                  <a:ext uri="{0D108BD9-81ED-4DB2-BD59-A6C34878D82A}">
                    <a16:rowId xmlns:a16="http://schemas.microsoft.com/office/drawing/2014/main" val="636680471"/>
                  </a:ext>
                </a:extLst>
              </a:tr>
              <a:tr h="952436">
                <a:tc>
                  <a:txBody>
                    <a:bodyPr/>
                    <a:lstStyle/>
                    <a:p>
                      <a:pPr algn="ctr"/>
                      <a:r>
                        <a:rPr lang="en-US" sz="4400" dirty="0"/>
                        <a:t>Avoiding</a:t>
                      </a:r>
                    </a:p>
                  </a:txBody>
                  <a:tcPr/>
                </a:tc>
                <a:extLst>
                  <a:ext uri="{0D108BD9-81ED-4DB2-BD59-A6C34878D82A}">
                    <a16:rowId xmlns:a16="http://schemas.microsoft.com/office/drawing/2014/main" val="3650847141"/>
                  </a:ext>
                </a:extLst>
              </a:tr>
              <a:tr h="952436">
                <a:tc>
                  <a:txBody>
                    <a:bodyPr/>
                    <a:lstStyle/>
                    <a:p>
                      <a:pPr algn="ctr"/>
                      <a:r>
                        <a:rPr lang="en-US" sz="4400" dirty="0"/>
                        <a:t>Withdrawing</a:t>
                      </a:r>
                    </a:p>
                  </a:txBody>
                  <a:tcPr/>
                </a:tc>
                <a:extLst>
                  <a:ext uri="{0D108BD9-81ED-4DB2-BD59-A6C34878D82A}">
                    <a16:rowId xmlns:a16="http://schemas.microsoft.com/office/drawing/2014/main" val="3750364697"/>
                  </a:ext>
                </a:extLst>
              </a:tr>
            </a:tbl>
          </a:graphicData>
        </a:graphic>
      </p:graphicFrame>
    </p:spTree>
    <p:extLst>
      <p:ext uri="{BB962C8B-B14F-4D97-AF65-F5344CB8AC3E}">
        <p14:creationId xmlns:p14="http://schemas.microsoft.com/office/powerpoint/2010/main" val="359656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83966973"/>
              </p:ext>
            </p:extLst>
          </p:nvPr>
        </p:nvGraphicFramePr>
        <p:xfrm>
          <a:off x="1370012" y="457200"/>
          <a:ext cx="10287000" cy="5474933"/>
        </p:xfrm>
        <a:graphic>
          <a:graphicData uri="http://schemas.openxmlformats.org/drawingml/2006/table">
            <a:tbl>
              <a:tblPr firstRow="1" firstCol="1" bandRow="1">
                <a:tableStyleId>{073A0DAA-6AF3-43AB-8588-CEC1D06C72B9}</a:tableStyleId>
              </a:tblPr>
              <a:tblGrid>
                <a:gridCol w="5143500">
                  <a:extLst>
                    <a:ext uri="{9D8B030D-6E8A-4147-A177-3AD203B41FA5}">
                      <a16:colId xmlns:a16="http://schemas.microsoft.com/office/drawing/2014/main" val="2764078876"/>
                    </a:ext>
                  </a:extLst>
                </a:gridCol>
                <a:gridCol w="5143500">
                  <a:extLst>
                    <a:ext uri="{9D8B030D-6E8A-4147-A177-3AD203B41FA5}">
                      <a16:colId xmlns:a16="http://schemas.microsoft.com/office/drawing/2014/main" val="1768856569"/>
                    </a:ext>
                  </a:extLst>
                </a:gridCol>
              </a:tblGrid>
              <a:tr h="461265">
                <a:tc>
                  <a:txBody>
                    <a:bodyPr/>
                    <a:lstStyle/>
                    <a:p>
                      <a:pPr marL="0" marR="0" algn="ctr">
                        <a:lnSpc>
                          <a:spcPct val="107000"/>
                        </a:lnSpc>
                        <a:spcBef>
                          <a:spcPts val="0"/>
                        </a:spcBef>
                        <a:spcAft>
                          <a:spcPts val="0"/>
                        </a:spcAft>
                      </a:pPr>
                      <a:r>
                        <a:rPr lang="en-US" sz="2000" b="1" dirty="0">
                          <a:solidFill>
                            <a:schemeClr val="bg1"/>
                          </a:solidFill>
                          <a:effectLst/>
                        </a:rPr>
                        <a:t>Direct and Systematic</a:t>
                      </a:r>
                      <a:endParaRPr lang="en-US"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marL="0" marR="0" algn="ctr">
                        <a:lnSpc>
                          <a:spcPct val="107000"/>
                        </a:lnSpc>
                        <a:spcBef>
                          <a:spcPts val="0"/>
                        </a:spcBef>
                        <a:spcAft>
                          <a:spcPts val="0"/>
                        </a:spcAft>
                      </a:pPr>
                      <a:r>
                        <a:rPr lang="en-US" sz="2000" b="1" dirty="0">
                          <a:solidFill>
                            <a:schemeClr val="tx2"/>
                          </a:solidFill>
                          <a:effectLst/>
                        </a:rPr>
                        <a:t>Spirited and Considerate</a:t>
                      </a:r>
                      <a:endParaRPr lang="en-US" sz="20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1704149127"/>
                  </a:ext>
                </a:extLst>
              </a:tr>
              <a:tr h="5013668">
                <a:tc>
                  <a:txBody>
                    <a:bodyPr/>
                    <a:lstStyle/>
                    <a:p>
                      <a:pPr marL="0" marR="0">
                        <a:lnSpc>
                          <a:spcPct val="107000"/>
                        </a:lnSpc>
                        <a:spcBef>
                          <a:spcPts val="0"/>
                        </a:spcBef>
                        <a:spcAft>
                          <a:spcPts val="0"/>
                        </a:spcAft>
                      </a:pPr>
                      <a:r>
                        <a:rPr lang="en-US" sz="2000" b="1" dirty="0">
                          <a:solidFill>
                            <a:schemeClr val="tx2"/>
                          </a:solidFill>
                          <a:effectLst/>
                        </a:rPr>
                        <a:t>Violence Patterns</a:t>
                      </a:r>
                    </a:p>
                    <a:p>
                      <a:pPr marL="0" marR="0">
                        <a:lnSpc>
                          <a:spcPct val="107000"/>
                        </a:lnSpc>
                        <a:spcBef>
                          <a:spcPts val="0"/>
                        </a:spcBef>
                        <a:spcAft>
                          <a:spcPts val="0"/>
                        </a:spcAft>
                      </a:pPr>
                      <a:endParaRPr lang="en-US" sz="2000" b="0" dirty="0">
                        <a:solidFill>
                          <a:schemeClr val="tx2"/>
                        </a:solidFill>
                        <a:effectLst/>
                      </a:endParaRPr>
                    </a:p>
                    <a:p>
                      <a:pPr marL="0" marR="0">
                        <a:lnSpc>
                          <a:spcPct val="107000"/>
                        </a:lnSpc>
                        <a:spcBef>
                          <a:spcPts val="0"/>
                        </a:spcBef>
                        <a:spcAft>
                          <a:spcPts val="0"/>
                        </a:spcAft>
                      </a:pPr>
                      <a:r>
                        <a:rPr lang="en-US" sz="2000" b="0" dirty="0">
                          <a:solidFill>
                            <a:schemeClr val="tx2"/>
                          </a:solidFill>
                          <a:effectLst/>
                        </a:rPr>
                        <a:t>Violence patterns consist of any verbal strategy that attempts to convince, control, or compel others to your point of view. It violates safety by trying to force meaning into the pool.</a:t>
                      </a:r>
                    </a:p>
                    <a:p>
                      <a:pPr marL="0" marR="0">
                        <a:lnSpc>
                          <a:spcPct val="107000"/>
                        </a:lnSpc>
                        <a:spcBef>
                          <a:spcPts val="0"/>
                        </a:spcBef>
                        <a:spcAft>
                          <a:spcPts val="0"/>
                        </a:spcAft>
                      </a:pPr>
                      <a:endParaRPr lang="en-US" sz="2000" b="0" dirty="0">
                        <a:solidFill>
                          <a:schemeClr val="tx2"/>
                        </a:solidFill>
                        <a:effectLst/>
                      </a:endParaRPr>
                    </a:p>
                    <a:p>
                      <a:pPr marL="0" marR="0">
                        <a:lnSpc>
                          <a:spcPct val="107000"/>
                        </a:lnSpc>
                        <a:spcBef>
                          <a:spcPts val="0"/>
                        </a:spcBef>
                        <a:spcAft>
                          <a:spcPts val="0"/>
                        </a:spcAft>
                      </a:pPr>
                      <a:r>
                        <a:rPr lang="en-US" sz="2000" b="0" dirty="0">
                          <a:solidFill>
                            <a:schemeClr val="tx2"/>
                          </a:solidFill>
                          <a:effectLst/>
                        </a:rPr>
                        <a:t>Methods range from name-calling and </a:t>
                      </a:r>
                      <a:r>
                        <a:rPr lang="en-US" sz="2000" b="0" dirty="0" err="1">
                          <a:solidFill>
                            <a:schemeClr val="tx2"/>
                          </a:solidFill>
                          <a:effectLst/>
                        </a:rPr>
                        <a:t>monologuing</a:t>
                      </a:r>
                      <a:r>
                        <a:rPr lang="en-US" sz="2000" b="0" dirty="0">
                          <a:solidFill>
                            <a:schemeClr val="tx2"/>
                          </a:solidFill>
                          <a:effectLst/>
                        </a:rPr>
                        <a:t> to making threats.</a:t>
                      </a:r>
                    </a:p>
                    <a:p>
                      <a:pPr marL="0" marR="0">
                        <a:lnSpc>
                          <a:spcPct val="107000"/>
                        </a:lnSpc>
                        <a:spcBef>
                          <a:spcPts val="0"/>
                        </a:spcBef>
                        <a:spcAft>
                          <a:spcPts val="0"/>
                        </a:spcAft>
                      </a:pPr>
                      <a:endParaRPr lang="en-US" sz="2000" b="0" dirty="0">
                        <a:solidFill>
                          <a:schemeClr val="tx2"/>
                        </a:solidFill>
                        <a:effectLst/>
                      </a:endParaRPr>
                    </a:p>
                    <a:p>
                      <a:pPr marL="0" marR="0">
                        <a:lnSpc>
                          <a:spcPct val="107000"/>
                        </a:lnSpc>
                        <a:spcBef>
                          <a:spcPts val="0"/>
                        </a:spcBef>
                        <a:spcAft>
                          <a:spcPts val="0"/>
                        </a:spcAft>
                      </a:pPr>
                      <a:r>
                        <a:rPr lang="en-US" sz="2000" b="0" dirty="0">
                          <a:solidFill>
                            <a:schemeClr val="tx2"/>
                          </a:solidFill>
                          <a:effectLst/>
                        </a:rPr>
                        <a:t>The three most common forms are controlling, labeling, and attacking.</a:t>
                      </a:r>
                    </a:p>
                    <a:p>
                      <a:pPr marL="0" marR="0">
                        <a:lnSpc>
                          <a:spcPct val="107000"/>
                        </a:lnSpc>
                        <a:spcBef>
                          <a:spcPts val="0"/>
                        </a:spcBef>
                        <a:spcAft>
                          <a:spcPts val="0"/>
                        </a:spcAft>
                      </a:pPr>
                      <a:r>
                        <a:rPr lang="en-US" sz="2000" b="0" dirty="0">
                          <a:solidFill>
                            <a:schemeClr val="tx2"/>
                          </a:solidFill>
                          <a:effectLst/>
                        </a:rPr>
                        <a:t> </a:t>
                      </a:r>
                      <a:endParaRPr lang="en-US" sz="20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000" b="1" dirty="0">
                          <a:solidFill>
                            <a:schemeClr val="tx2"/>
                          </a:solidFill>
                          <a:effectLst/>
                        </a:rPr>
                        <a:t>Silence Patterns </a:t>
                      </a:r>
                      <a:endParaRPr lang="en-US" sz="2000" b="0" dirty="0">
                        <a:solidFill>
                          <a:schemeClr val="tx2"/>
                        </a:solidFill>
                        <a:effectLst/>
                      </a:endParaRPr>
                    </a:p>
                    <a:p>
                      <a:pPr marL="0" marR="0">
                        <a:lnSpc>
                          <a:spcPct val="107000"/>
                        </a:lnSpc>
                        <a:spcBef>
                          <a:spcPts val="0"/>
                        </a:spcBef>
                        <a:spcAft>
                          <a:spcPts val="0"/>
                        </a:spcAft>
                      </a:pPr>
                      <a:endParaRPr lang="en-US" sz="2000" b="0" dirty="0">
                        <a:solidFill>
                          <a:schemeClr val="tx2"/>
                        </a:solidFill>
                        <a:effectLst/>
                      </a:endParaRPr>
                    </a:p>
                    <a:p>
                      <a:pPr marL="0" marR="0">
                        <a:lnSpc>
                          <a:spcPct val="107000"/>
                        </a:lnSpc>
                        <a:spcBef>
                          <a:spcPts val="0"/>
                        </a:spcBef>
                        <a:spcAft>
                          <a:spcPts val="0"/>
                        </a:spcAft>
                      </a:pPr>
                      <a:r>
                        <a:rPr lang="en-US" sz="2000" b="0" dirty="0">
                          <a:solidFill>
                            <a:schemeClr val="tx2"/>
                          </a:solidFill>
                          <a:effectLst/>
                        </a:rPr>
                        <a:t>Silence patterns consist of any act to purposefully withhold information from the pool of meaning. It’s almost always done as a means of avoiding potential problems, and it always restricts the flow of meaning.</a:t>
                      </a:r>
                    </a:p>
                    <a:p>
                      <a:pPr marL="0" marR="0">
                        <a:lnSpc>
                          <a:spcPct val="107000"/>
                        </a:lnSpc>
                        <a:spcBef>
                          <a:spcPts val="0"/>
                        </a:spcBef>
                        <a:spcAft>
                          <a:spcPts val="0"/>
                        </a:spcAft>
                      </a:pPr>
                      <a:endParaRPr lang="en-US" sz="2000" b="0" dirty="0">
                        <a:solidFill>
                          <a:schemeClr val="tx2"/>
                        </a:solidFill>
                        <a:effectLst/>
                      </a:endParaRPr>
                    </a:p>
                    <a:p>
                      <a:pPr marL="0" marR="0">
                        <a:lnSpc>
                          <a:spcPct val="107000"/>
                        </a:lnSpc>
                        <a:spcBef>
                          <a:spcPts val="0"/>
                        </a:spcBef>
                        <a:spcAft>
                          <a:spcPts val="0"/>
                        </a:spcAft>
                      </a:pPr>
                      <a:r>
                        <a:rPr lang="en-US" sz="2000" b="0" dirty="0">
                          <a:solidFill>
                            <a:schemeClr val="tx2"/>
                          </a:solidFill>
                          <a:effectLst/>
                        </a:rPr>
                        <a:t>Methods range from playing verbal games to avoiding a person entirely.</a:t>
                      </a:r>
                    </a:p>
                    <a:p>
                      <a:pPr marL="0" marR="0">
                        <a:lnSpc>
                          <a:spcPct val="107000"/>
                        </a:lnSpc>
                        <a:spcBef>
                          <a:spcPts val="0"/>
                        </a:spcBef>
                        <a:spcAft>
                          <a:spcPts val="0"/>
                        </a:spcAft>
                      </a:pPr>
                      <a:endParaRPr lang="en-US" sz="2000" b="0" dirty="0">
                        <a:solidFill>
                          <a:schemeClr val="tx2"/>
                        </a:solidFill>
                        <a:effectLst/>
                      </a:endParaRPr>
                    </a:p>
                    <a:p>
                      <a:pPr marL="0" marR="0">
                        <a:lnSpc>
                          <a:spcPct val="107000"/>
                        </a:lnSpc>
                        <a:spcBef>
                          <a:spcPts val="0"/>
                        </a:spcBef>
                        <a:spcAft>
                          <a:spcPts val="0"/>
                        </a:spcAft>
                      </a:pPr>
                      <a:r>
                        <a:rPr lang="en-US" sz="2000" b="0" dirty="0">
                          <a:solidFill>
                            <a:schemeClr val="tx2"/>
                          </a:solidFill>
                          <a:effectLst/>
                        </a:rPr>
                        <a:t>The three most common forms of silence are masking, avoiding, and withdrawing.</a:t>
                      </a:r>
                    </a:p>
                    <a:p>
                      <a:pPr marL="0" marR="0">
                        <a:lnSpc>
                          <a:spcPct val="107000"/>
                        </a:lnSpc>
                        <a:spcBef>
                          <a:spcPts val="0"/>
                        </a:spcBef>
                        <a:spcAft>
                          <a:spcPts val="0"/>
                        </a:spcAft>
                      </a:pPr>
                      <a:r>
                        <a:rPr lang="en-US" sz="2000" b="0" dirty="0">
                          <a:solidFill>
                            <a:schemeClr val="tx2"/>
                          </a:solidFill>
                          <a:effectLst/>
                        </a:rPr>
                        <a:t> </a:t>
                      </a:r>
                      <a:endParaRPr lang="en-US" sz="20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1775793"/>
                  </a:ext>
                </a:extLst>
              </a:tr>
            </a:tbl>
          </a:graphicData>
        </a:graphic>
      </p:graphicFrame>
    </p:spTree>
    <p:extLst>
      <p:ext uri="{BB962C8B-B14F-4D97-AF65-F5344CB8AC3E}">
        <p14:creationId xmlns:p14="http://schemas.microsoft.com/office/powerpoint/2010/main" val="3967151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28600"/>
            <a:ext cx="9782801" cy="304801"/>
          </a:xfrm>
        </p:spPr>
        <p:txBody>
          <a:bodyPr>
            <a:normAutofit fontScale="90000"/>
          </a:bodyPr>
          <a:lstStyle/>
          <a:p>
            <a:r>
              <a:rPr lang="en-US" dirty="0"/>
              <a:t>Use our Handouts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9907626"/>
              </p:ext>
            </p:extLst>
          </p:nvPr>
        </p:nvGraphicFramePr>
        <p:xfrm>
          <a:off x="608012" y="609600"/>
          <a:ext cx="11277600" cy="5617172"/>
        </p:xfrm>
        <a:graphic>
          <a:graphicData uri="http://schemas.openxmlformats.org/drawingml/2006/table">
            <a:tbl>
              <a:tblPr firstRow="1" firstCol="1" bandRow="1">
                <a:tableStyleId>{073A0DAA-6AF3-43AB-8588-CEC1D06C72B9}</a:tableStyleId>
              </a:tblPr>
              <a:tblGrid>
                <a:gridCol w="1524000">
                  <a:extLst>
                    <a:ext uri="{9D8B030D-6E8A-4147-A177-3AD203B41FA5}">
                      <a16:colId xmlns:a16="http://schemas.microsoft.com/office/drawing/2014/main" val="676356288"/>
                    </a:ext>
                  </a:extLst>
                </a:gridCol>
                <a:gridCol w="9753600">
                  <a:extLst>
                    <a:ext uri="{9D8B030D-6E8A-4147-A177-3AD203B41FA5}">
                      <a16:colId xmlns:a16="http://schemas.microsoft.com/office/drawing/2014/main" val="3244011320"/>
                    </a:ext>
                  </a:extLst>
                </a:gridCol>
              </a:tblGrid>
              <a:tr h="223998">
                <a:tc>
                  <a:txBody>
                    <a:bodyPr/>
                    <a:lstStyle/>
                    <a:p>
                      <a:pPr marL="0" marR="0" algn="ctr">
                        <a:lnSpc>
                          <a:spcPct val="107000"/>
                        </a:lnSpc>
                        <a:spcBef>
                          <a:spcPts val="0"/>
                        </a:spcBef>
                        <a:spcAft>
                          <a:spcPts val="0"/>
                        </a:spcAft>
                      </a:pPr>
                      <a:r>
                        <a:rPr lang="en-US" sz="1400" dirty="0">
                          <a:solidFill>
                            <a:schemeClr val="tx2"/>
                          </a:solidFill>
                          <a:effectLst/>
                        </a:rPr>
                        <a:t>Style / Pattern</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400">
                          <a:solidFill>
                            <a:schemeClr val="tx2"/>
                          </a:solidFill>
                          <a:effectLst/>
                        </a:rPr>
                        <a:t>Checks</a:t>
                      </a:r>
                      <a:endParaRPr lang="en-US" sz="14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727511"/>
                  </a:ext>
                </a:extLst>
              </a:tr>
              <a:tr h="874195">
                <a:tc>
                  <a:txBody>
                    <a:bodyPr/>
                    <a:lstStyle/>
                    <a:p>
                      <a:pPr marL="0" marR="0" algn="ctr">
                        <a:lnSpc>
                          <a:spcPct val="107000"/>
                        </a:lnSpc>
                        <a:spcBef>
                          <a:spcPts val="0"/>
                        </a:spcBef>
                        <a:spcAft>
                          <a:spcPts val="0"/>
                        </a:spcAft>
                      </a:pPr>
                      <a:r>
                        <a:rPr lang="en-US" sz="1400" dirty="0">
                          <a:solidFill>
                            <a:schemeClr val="tx2"/>
                          </a:solidFill>
                          <a:effectLst/>
                        </a:rPr>
                        <a:t>Masking</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Rather than tell people exactly what you think, do you sometimes rely on jokes, sarcasm, or snide remarks to let them know you’re frustrated?</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When you have something tough to bring up, do you sometimes offer weak or insincere compliments to soften the blow?</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1589859"/>
                  </a:ext>
                </a:extLst>
              </a:tr>
              <a:tr h="743181">
                <a:tc>
                  <a:txBody>
                    <a:bodyPr/>
                    <a:lstStyle/>
                    <a:p>
                      <a:pPr marL="0" marR="0" algn="ctr">
                        <a:lnSpc>
                          <a:spcPct val="107000"/>
                        </a:lnSpc>
                        <a:spcBef>
                          <a:spcPts val="0"/>
                        </a:spcBef>
                        <a:spcAft>
                          <a:spcPts val="0"/>
                        </a:spcAft>
                      </a:pPr>
                      <a:r>
                        <a:rPr lang="en-US" sz="1400" dirty="0">
                          <a:solidFill>
                            <a:schemeClr val="tx2"/>
                          </a:solidFill>
                          <a:effectLst/>
                        </a:rPr>
                        <a:t>Avoiding</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Sometimes when people bring up a touchy or awkward issue, do you try to change the subject?</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When it comes to dealing with awkward or stressful subjects, do you sometimes hold back rather than give your full and candid opinion?</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0234493"/>
                  </a:ext>
                </a:extLst>
              </a:tr>
              <a:tr h="874195">
                <a:tc>
                  <a:txBody>
                    <a:bodyPr/>
                    <a:lstStyle/>
                    <a:p>
                      <a:pPr marL="0" marR="0" algn="ctr">
                        <a:lnSpc>
                          <a:spcPct val="107000"/>
                        </a:lnSpc>
                        <a:spcBef>
                          <a:spcPts val="0"/>
                        </a:spcBef>
                        <a:spcAft>
                          <a:spcPts val="0"/>
                        </a:spcAft>
                      </a:pPr>
                      <a:r>
                        <a:rPr lang="en-US" sz="1400" dirty="0">
                          <a:solidFill>
                            <a:schemeClr val="tx2"/>
                          </a:solidFill>
                          <a:effectLst/>
                        </a:rPr>
                        <a:t>Withdrawing</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At times, do you avoid situations that might bring you into contact with people you are having problems with?</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Have you put off returning phone calls or emails because you simply don’t want to deal with the person who sent them?</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5633285"/>
                  </a:ext>
                </a:extLst>
              </a:tr>
              <a:tr h="743181">
                <a:tc>
                  <a:txBody>
                    <a:bodyPr/>
                    <a:lstStyle/>
                    <a:p>
                      <a:pPr marL="0" marR="0" algn="ctr">
                        <a:lnSpc>
                          <a:spcPct val="107000"/>
                        </a:lnSpc>
                        <a:spcBef>
                          <a:spcPts val="0"/>
                        </a:spcBef>
                        <a:spcAft>
                          <a:spcPts val="0"/>
                        </a:spcAft>
                      </a:pPr>
                      <a:r>
                        <a:rPr lang="en-US" sz="1400" dirty="0">
                          <a:solidFill>
                            <a:schemeClr val="bg1"/>
                          </a:solidFill>
                          <a:effectLst/>
                        </a:rPr>
                        <a:t>Controlling</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In order to get your point across, do you sometimes exaggerate your side of the argument?</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If you seem to be losing control of a conversation, do you cut people off or change the subject in order to bring it back to where you think it should be?</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3815703"/>
                  </a:ext>
                </a:extLst>
              </a:tr>
              <a:tr h="1005209">
                <a:tc>
                  <a:txBody>
                    <a:bodyPr/>
                    <a:lstStyle/>
                    <a:p>
                      <a:pPr marL="0" marR="0" algn="ctr">
                        <a:lnSpc>
                          <a:spcPct val="107000"/>
                        </a:lnSpc>
                        <a:spcBef>
                          <a:spcPts val="0"/>
                        </a:spcBef>
                        <a:spcAft>
                          <a:spcPts val="0"/>
                        </a:spcAft>
                      </a:pPr>
                      <a:r>
                        <a:rPr lang="en-US" sz="1400" dirty="0">
                          <a:solidFill>
                            <a:schemeClr val="bg1"/>
                          </a:solidFill>
                          <a:effectLst/>
                        </a:rPr>
                        <a:t>Labeling</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When others make points that seem stupid to you, do you sometimes let them know it without holding back at all?</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When you’re stunned by a comment, do you sometimes say things that others might take as forceful or attacking – comments such as “Give me a break!” or “That’s ridiculous!” ?</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3832026"/>
                  </a:ext>
                </a:extLst>
              </a:tr>
              <a:tr h="874195">
                <a:tc>
                  <a:txBody>
                    <a:bodyPr/>
                    <a:lstStyle/>
                    <a:p>
                      <a:pPr marL="0" marR="0" algn="ctr">
                        <a:lnSpc>
                          <a:spcPct val="107000"/>
                        </a:lnSpc>
                        <a:spcBef>
                          <a:spcPts val="0"/>
                        </a:spcBef>
                        <a:spcAft>
                          <a:spcPts val="0"/>
                        </a:spcAft>
                      </a:pPr>
                      <a:r>
                        <a:rPr lang="en-US" sz="1400" dirty="0">
                          <a:solidFill>
                            <a:schemeClr val="bg1"/>
                          </a:solidFill>
                          <a:effectLst/>
                        </a:rPr>
                        <a:t>Attacking</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Sometimes when things get heated, do you move from arguing against other’s points to saying things that might hurt them personally?</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If you get into a heated discussion, are you known to be tough on the other person. In fact, does the person feel a bit insulted or hurt?</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2226605"/>
                  </a:ext>
                </a:extLst>
              </a:tr>
            </a:tbl>
          </a:graphicData>
        </a:graphic>
      </p:graphicFrame>
    </p:spTree>
    <p:extLst>
      <p:ext uri="{BB962C8B-B14F-4D97-AF65-F5344CB8AC3E}">
        <p14:creationId xmlns:p14="http://schemas.microsoft.com/office/powerpoint/2010/main" val="259520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11B7C-49FA-4CFC-AE66-AA8F93B5402F}"/>
              </a:ext>
            </a:extLst>
          </p:cNvPr>
          <p:cNvSpPr>
            <a:spLocks noGrp="1"/>
          </p:cNvSpPr>
          <p:nvPr>
            <p:ph type="title"/>
          </p:nvPr>
        </p:nvSpPr>
        <p:spPr>
          <a:xfrm>
            <a:off x="569913" y="1422934"/>
            <a:ext cx="4343399" cy="4648199"/>
          </a:xfrm>
        </p:spPr>
        <p:txBody>
          <a:bodyPr anchor="t">
            <a:normAutofit fontScale="90000"/>
          </a:bodyPr>
          <a:lstStyle/>
          <a:p>
            <a:pPr fontAlgn="ctr"/>
            <a:r>
              <a:rPr lang="en-US" sz="5300" b="1" dirty="0"/>
              <a:t>How do you react when conversations become tense or awkward? </a:t>
            </a:r>
            <a:br>
              <a:rPr lang="en-US" sz="5300" b="1" dirty="0"/>
            </a:br>
            <a:r>
              <a:rPr lang="en-US" sz="5300" b="1" dirty="0"/>
              <a:t/>
            </a:r>
            <a:br>
              <a:rPr lang="en-US" sz="5300" b="1"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pic>
        <p:nvPicPr>
          <p:cNvPr id="9218" name="Picture 2" descr="aggressive chihuahua dog snarling and looking angry Stock Photo | Adobe  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9295" r="19851"/>
          <a:stretch/>
        </p:blipFill>
        <p:spPr bwMode="auto">
          <a:xfrm>
            <a:off x="7161212" y="330821"/>
            <a:ext cx="4724399" cy="577075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p:cNvGraphicFramePr>
            <a:graphicFrameLocks noGrp="1"/>
          </p:cNvGraphicFramePr>
          <p:nvPr>
            <p:ph idx="1"/>
            <p:extLst>
              <p:ext uri="{D42A27DB-BD31-4B8C-83A1-F6EECF244321}">
                <p14:modId xmlns:p14="http://schemas.microsoft.com/office/powerpoint/2010/main" val="2541302034"/>
              </p:ext>
            </p:extLst>
          </p:nvPr>
        </p:nvGraphicFramePr>
        <p:xfrm>
          <a:off x="5027612" y="319563"/>
          <a:ext cx="1981199" cy="5770757"/>
        </p:xfrm>
        <a:graphic>
          <a:graphicData uri="http://schemas.openxmlformats.org/drawingml/2006/table">
            <a:tbl>
              <a:tblPr firstRow="1" firstCol="1" bandRow="1">
                <a:tableStyleId>{073A0DAA-6AF3-43AB-8588-CEC1D06C72B9}</a:tableStyleId>
              </a:tblPr>
              <a:tblGrid>
                <a:gridCol w="1981199">
                  <a:extLst>
                    <a:ext uri="{9D8B030D-6E8A-4147-A177-3AD203B41FA5}">
                      <a16:colId xmlns:a16="http://schemas.microsoft.com/office/drawing/2014/main" val="676356288"/>
                    </a:ext>
                  </a:extLst>
                </a:gridCol>
              </a:tblGrid>
              <a:tr h="986432">
                <a:tc>
                  <a:txBody>
                    <a:bodyPr/>
                    <a:lstStyle/>
                    <a:p>
                      <a:pPr marL="0" marR="0" algn="ctr">
                        <a:lnSpc>
                          <a:spcPct val="107000"/>
                        </a:lnSpc>
                        <a:spcBef>
                          <a:spcPts val="0"/>
                        </a:spcBef>
                        <a:spcAft>
                          <a:spcPts val="0"/>
                        </a:spcAft>
                      </a:pPr>
                      <a:r>
                        <a:rPr lang="en-US" sz="2400" dirty="0">
                          <a:solidFill>
                            <a:schemeClr val="tx2"/>
                          </a:solidFill>
                          <a:effectLst/>
                        </a:rPr>
                        <a:t>Masking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791589859"/>
                  </a:ext>
                </a:extLst>
              </a:tr>
              <a:tr h="838597">
                <a:tc>
                  <a:txBody>
                    <a:bodyPr/>
                    <a:lstStyle/>
                    <a:p>
                      <a:pPr marL="0" marR="0" algn="ctr">
                        <a:lnSpc>
                          <a:spcPct val="107000"/>
                        </a:lnSpc>
                        <a:spcBef>
                          <a:spcPts val="0"/>
                        </a:spcBef>
                        <a:spcAft>
                          <a:spcPts val="0"/>
                        </a:spcAft>
                      </a:pPr>
                      <a:r>
                        <a:rPr lang="en-US" sz="2400" dirty="0">
                          <a:solidFill>
                            <a:schemeClr val="tx2"/>
                          </a:solidFill>
                          <a:effectLst/>
                        </a:rPr>
                        <a:t>Avoiding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470234493"/>
                  </a:ext>
                </a:extLst>
              </a:tr>
              <a:tr h="986432">
                <a:tc>
                  <a:txBody>
                    <a:bodyPr/>
                    <a:lstStyle/>
                    <a:p>
                      <a:pPr marL="0" marR="0" algn="ctr">
                        <a:lnSpc>
                          <a:spcPct val="107000"/>
                        </a:lnSpc>
                        <a:spcBef>
                          <a:spcPts val="0"/>
                        </a:spcBef>
                        <a:spcAft>
                          <a:spcPts val="0"/>
                        </a:spcAft>
                      </a:pPr>
                      <a:r>
                        <a:rPr lang="en-US" sz="2400" dirty="0">
                          <a:solidFill>
                            <a:schemeClr val="tx2"/>
                          </a:solidFill>
                          <a:effectLst/>
                        </a:rPr>
                        <a:t>Withdrawing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775633285"/>
                  </a:ext>
                </a:extLst>
              </a:tr>
              <a:tr h="838597">
                <a:tc>
                  <a:txBody>
                    <a:bodyPr/>
                    <a:lstStyle/>
                    <a:p>
                      <a:pPr marL="0" marR="0" algn="ctr">
                        <a:lnSpc>
                          <a:spcPct val="107000"/>
                        </a:lnSpc>
                        <a:spcBef>
                          <a:spcPts val="0"/>
                        </a:spcBef>
                        <a:spcAft>
                          <a:spcPts val="0"/>
                        </a:spcAft>
                      </a:pPr>
                      <a:r>
                        <a:rPr lang="en-US" sz="2400" dirty="0">
                          <a:solidFill>
                            <a:schemeClr val="bg1"/>
                          </a:solidFill>
                          <a:effectLst/>
                        </a:rPr>
                        <a:t>Controlling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523815703"/>
                  </a:ext>
                </a:extLst>
              </a:tr>
              <a:tr h="1134267">
                <a:tc>
                  <a:txBody>
                    <a:bodyPr/>
                    <a:lstStyle/>
                    <a:p>
                      <a:pPr marL="0" marR="0" algn="ctr">
                        <a:lnSpc>
                          <a:spcPct val="107000"/>
                        </a:lnSpc>
                        <a:spcBef>
                          <a:spcPts val="0"/>
                        </a:spcBef>
                        <a:spcAft>
                          <a:spcPts val="0"/>
                        </a:spcAft>
                      </a:pPr>
                      <a:r>
                        <a:rPr lang="en-US" sz="2400" dirty="0">
                          <a:solidFill>
                            <a:schemeClr val="bg1"/>
                          </a:solidFill>
                          <a:effectLst/>
                        </a:rPr>
                        <a:t>Labeling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573832026"/>
                  </a:ext>
                </a:extLst>
              </a:tr>
              <a:tr h="986432">
                <a:tc>
                  <a:txBody>
                    <a:bodyPr/>
                    <a:lstStyle/>
                    <a:p>
                      <a:pPr marL="0" marR="0" algn="ctr">
                        <a:lnSpc>
                          <a:spcPct val="107000"/>
                        </a:lnSpc>
                        <a:spcBef>
                          <a:spcPts val="0"/>
                        </a:spcBef>
                        <a:spcAft>
                          <a:spcPts val="0"/>
                        </a:spcAft>
                      </a:pPr>
                      <a:r>
                        <a:rPr lang="en-US" sz="2400" dirty="0">
                          <a:solidFill>
                            <a:schemeClr val="bg1"/>
                          </a:solidFill>
                          <a:effectLst/>
                        </a:rPr>
                        <a:t>Attacking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702226605"/>
                  </a:ext>
                </a:extLst>
              </a:tr>
            </a:tbl>
          </a:graphicData>
        </a:graphic>
      </p:graphicFrame>
    </p:spTree>
    <p:extLst>
      <p:ext uri="{BB962C8B-B14F-4D97-AF65-F5344CB8AC3E}">
        <p14:creationId xmlns:p14="http://schemas.microsoft.com/office/powerpoint/2010/main" val="136269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12" y="-146119"/>
            <a:ext cx="9782801" cy="1239837"/>
          </a:xfrm>
        </p:spPr>
        <p:txBody>
          <a:bodyPr/>
          <a:lstStyle/>
          <a:p>
            <a:r>
              <a:rPr lang="en-US" dirty="0"/>
              <a:t>Why do we act this way?  </a:t>
            </a:r>
          </a:p>
        </p:txBody>
      </p:sp>
      <p:pic>
        <p:nvPicPr>
          <p:cNvPr id="5" name="Picture 4"/>
          <p:cNvPicPr>
            <a:picLocks noChangeAspect="1"/>
          </p:cNvPicPr>
          <p:nvPr/>
        </p:nvPicPr>
        <p:blipFill rotWithShape="1">
          <a:blip r:embed="rId2"/>
          <a:srcRect t="19073" r="17913"/>
          <a:stretch/>
        </p:blipFill>
        <p:spPr>
          <a:xfrm>
            <a:off x="1446212" y="1199219"/>
            <a:ext cx="3883818" cy="2547976"/>
          </a:xfrm>
          <a:prstGeom prst="rect">
            <a:avLst/>
          </a:prstGeom>
        </p:spPr>
      </p:pic>
      <p:pic>
        <p:nvPicPr>
          <p:cNvPr id="1028" name="Picture 4" descr="Reading Stressed Dog Body Language ..."/>
          <p:cNvPicPr>
            <a:picLocks noChangeAspect="1" noChangeArrowheads="1"/>
          </p:cNvPicPr>
          <p:nvPr/>
        </p:nvPicPr>
        <p:blipFill rotWithShape="1">
          <a:blip r:embed="rId3">
            <a:extLst>
              <a:ext uri="{28A0092B-C50C-407E-A947-70E740481C1C}">
                <a14:useLocalDpi xmlns:a14="http://schemas.microsoft.com/office/drawing/2010/main" val="0"/>
              </a:ext>
            </a:extLst>
          </a:blip>
          <a:srcRect l="31818" r="7091"/>
          <a:stretch/>
        </p:blipFill>
        <p:spPr bwMode="auto">
          <a:xfrm>
            <a:off x="6475412" y="2819400"/>
            <a:ext cx="2895600" cy="3154137"/>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6" descr="Herding | Eukanub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4"/>
          <a:stretch>
            <a:fillRect/>
          </a:stretch>
        </p:blipFill>
        <p:spPr>
          <a:xfrm>
            <a:off x="6782985" y="180073"/>
            <a:ext cx="5176054" cy="2571750"/>
          </a:xfrm>
          <a:prstGeom prst="rect">
            <a:avLst/>
          </a:prstGeom>
        </p:spPr>
      </p:pic>
      <p:pic>
        <p:nvPicPr>
          <p:cNvPr id="10" name="Picture 9"/>
          <p:cNvPicPr>
            <a:picLocks noChangeAspect="1"/>
          </p:cNvPicPr>
          <p:nvPr/>
        </p:nvPicPr>
        <p:blipFill rotWithShape="1">
          <a:blip r:embed="rId5"/>
          <a:srcRect r="19373" b="1277"/>
          <a:stretch/>
        </p:blipFill>
        <p:spPr>
          <a:xfrm>
            <a:off x="3100192" y="3919576"/>
            <a:ext cx="3202938" cy="2405025"/>
          </a:xfrm>
          <a:prstGeom prst="rect">
            <a:avLst/>
          </a:prstGeom>
        </p:spPr>
      </p:pic>
    </p:spTree>
    <p:extLst>
      <p:ext uri="{BB962C8B-B14F-4D97-AF65-F5344CB8AC3E}">
        <p14:creationId xmlns:p14="http://schemas.microsoft.com/office/powerpoint/2010/main" val="52655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ow We Fight, Flight, Freeze and Fawn in Difficult Conversations: Adapting  A Learning Mindset - LindsayBraman.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012" y="228600"/>
            <a:ext cx="7848600" cy="59881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3"/>
          <p:cNvGraphicFramePr>
            <a:graphicFrameLocks/>
          </p:cNvGraphicFramePr>
          <p:nvPr>
            <p:extLst>
              <p:ext uri="{D42A27DB-BD31-4B8C-83A1-F6EECF244321}">
                <p14:modId xmlns:p14="http://schemas.microsoft.com/office/powerpoint/2010/main" val="3775978993"/>
              </p:ext>
            </p:extLst>
          </p:nvPr>
        </p:nvGraphicFramePr>
        <p:xfrm>
          <a:off x="9904412" y="467949"/>
          <a:ext cx="1981199" cy="5770757"/>
        </p:xfrm>
        <a:graphic>
          <a:graphicData uri="http://schemas.openxmlformats.org/drawingml/2006/table">
            <a:tbl>
              <a:tblPr firstRow="1" firstCol="1" bandRow="1">
                <a:tableStyleId>{073A0DAA-6AF3-43AB-8588-CEC1D06C72B9}</a:tableStyleId>
              </a:tblPr>
              <a:tblGrid>
                <a:gridCol w="1981199">
                  <a:extLst>
                    <a:ext uri="{9D8B030D-6E8A-4147-A177-3AD203B41FA5}">
                      <a16:colId xmlns:a16="http://schemas.microsoft.com/office/drawing/2014/main" val="676356288"/>
                    </a:ext>
                  </a:extLst>
                </a:gridCol>
              </a:tblGrid>
              <a:tr h="986432">
                <a:tc>
                  <a:txBody>
                    <a:bodyPr/>
                    <a:lstStyle/>
                    <a:p>
                      <a:pPr marL="0" marR="0" algn="ctr">
                        <a:lnSpc>
                          <a:spcPct val="107000"/>
                        </a:lnSpc>
                        <a:spcBef>
                          <a:spcPts val="0"/>
                        </a:spcBef>
                        <a:spcAft>
                          <a:spcPts val="0"/>
                        </a:spcAft>
                      </a:pPr>
                      <a:r>
                        <a:rPr lang="en-US" sz="2400" dirty="0">
                          <a:solidFill>
                            <a:schemeClr val="tx2"/>
                          </a:solidFill>
                          <a:effectLst/>
                        </a:rPr>
                        <a:t>Masking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791589859"/>
                  </a:ext>
                </a:extLst>
              </a:tr>
              <a:tr h="838597">
                <a:tc>
                  <a:txBody>
                    <a:bodyPr/>
                    <a:lstStyle/>
                    <a:p>
                      <a:pPr marL="0" marR="0" algn="ctr">
                        <a:lnSpc>
                          <a:spcPct val="107000"/>
                        </a:lnSpc>
                        <a:spcBef>
                          <a:spcPts val="0"/>
                        </a:spcBef>
                        <a:spcAft>
                          <a:spcPts val="0"/>
                        </a:spcAft>
                      </a:pPr>
                      <a:r>
                        <a:rPr lang="en-US" sz="2400" dirty="0">
                          <a:solidFill>
                            <a:schemeClr val="tx2"/>
                          </a:solidFill>
                          <a:effectLst/>
                        </a:rPr>
                        <a:t>Avoiding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470234493"/>
                  </a:ext>
                </a:extLst>
              </a:tr>
              <a:tr h="986432">
                <a:tc>
                  <a:txBody>
                    <a:bodyPr/>
                    <a:lstStyle/>
                    <a:p>
                      <a:pPr marL="0" marR="0" algn="ctr">
                        <a:lnSpc>
                          <a:spcPct val="107000"/>
                        </a:lnSpc>
                        <a:spcBef>
                          <a:spcPts val="0"/>
                        </a:spcBef>
                        <a:spcAft>
                          <a:spcPts val="0"/>
                        </a:spcAft>
                      </a:pPr>
                      <a:r>
                        <a:rPr lang="en-US" sz="2400" dirty="0">
                          <a:solidFill>
                            <a:schemeClr val="tx2"/>
                          </a:solidFill>
                          <a:effectLst/>
                        </a:rPr>
                        <a:t>Withdrawing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775633285"/>
                  </a:ext>
                </a:extLst>
              </a:tr>
              <a:tr h="838597">
                <a:tc>
                  <a:txBody>
                    <a:bodyPr/>
                    <a:lstStyle/>
                    <a:p>
                      <a:pPr marL="0" marR="0" algn="ctr">
                        <a:lnSpc>
                          <a:spcPct val="107000"/>
                        </a:lnSpc>
                        <a:spcBef>
                          <a:spcPts val="0"/>
                        </a:spcBef>
                        <a:spcAft>
                          <a:spcPts val="0"/>
                        </a:spcAft>
                      </a:pPr>
                      <a:r>
                        <a:rPr lang="en-US" sz="2400" dirty="0">
                          <a:solidFill>
                            <a:schemeClr val="bg1"/>
                          </a:solidFill>
                          <a:effectLst/>
                        </a:rPr>
                        <a:t>Controlling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523815703"/>
                  </a:ext>
                </a:extLst>
              </a:tr>
              <a:tr h="1134267">
                <a:tc>
                  <a:txBody>
                    <a:bodyPr/>
                    <a:lstStyle/>
                    <a:p>
                      <a:pPr marL="0" marR="0" algn="ctr">
                        <a:lnSpc>
                          <a:spcPct val="107000"/>
                        </a:lnSpc>
                        <a:spcBef>
                          <a:spcPts val="0"/>
                        </a:spcBef>
                        <a:spcAft>
                          <a:spcPts val="0"/>
                        </a:spcAft>
                      </a:pPr>
                      <a:r>
                        <a:rPr lang="en-US" sz="2400" dirty="0">
                          <a:solidFill>
                            <a:schemeClr val="bg1"/>
                          </a:solidFill>
                          <a:effectLst/>
                        </a:rPr>
                        <a:t>Labeling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573832026"/>
                  </a:ext>
                </a:extLst>
              </a:tr>
              <a:tr h="986432">
                <a:tc>
                  <a:txBody>
                    <a:bodyPr/>
                    <a:lstStyle/>
                    <a:p>
                      <a:pPr marL="0" marR="0" algn="ctr">
                        <a:lnSpc>
                          <a:spcPct val="107000"/>
                        </a:lnSpc>
                        <a:spcBef>
                          <a:spcPts val="0"/>
                        </a:spcBef>
                        <a:spcAft>
                          <a:spcPts val="0"/>
                        </a:spcAft>
                      </a:pPr>
                      <a:r>
                        <a:rPr lang="en-US" sz="2400" dirty="0">
                          <a:solidFill>
                            <a:schemeClr val="bg1"/>
                          </a:solidFill>
                          <a:effectLst/>
                        </a:rPr>
                        <a:t>Attacking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702226605"/>
                  </a:ext>
                </a:extLst>
              </a:tr>
            </a:tbl>
          </a:graphicData>
        </a:graphic>
      </p:graphicFrame>
    </p:spTree>
    <p:extLst>
      <p:ext uri="{BB962C8B-B14F-4D97-AF65-F5344CB8AC3E}">
        <p14:creationId xmlns:p14="http://schemas.microsoft.com/office/powerpoint/2010/main" val="128921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1"/>
            <a:ext cx="10692025" cy="736600"/>
          </a:xfrm>
        </p:spPr>
        <p:txBody>
          <a:bodyPr/>
          <a:lstStyle/>
          <a:p>
            <a:r>
              <a:rPr lang="en-US" dirty="0"/>
              <a:t>What is Needed…</a:t>
            </a:r>
          </a:p>
        </p:txBody>
      </p:sp>
      <p:sp>
        <p:nvSpPr>
          <p:cNvPr id="6" name="Content Placeholder 2"/>
          <p:cNvSpPr txBox="1">
            <a:spLocks/>
          </p:cNvSpPr>
          <p:nvPr/>
        </p:nvSpPr>
        <p:spPr>
          <a:xfrm>
            <a:off x="1141412" y="1295401"/>
            <a:ext cx="10820400" cy="2133600"/>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r>
              <a:rPr lang="en-US" b="1" dirty="0"/>
              <a:t>Dialogue</a:t>
            </a:r>
          </a:p>
          <a:p>
            <a:pPr lvl="1"/>
            <a:r>
              <a:rPr lang="en-US" dirty="0"/>
              <a:t>A two-way communication between persons who hold significantly differing views on a subject, with purpose of learning more truth about the subject from one another.  Both are committed to speaking and listening. </a:t>
            </a:r>
          </a:p>
          <a:p>
            <a:pPr lvl="1"/>
            <a:r>
              <a:rPr lang="en-US" dirty="0"/>
              <a:t>Building a pool of shared meaning.  </a:t>
            </a:r>
          </a:p>
        </p:txBody>
      </p:sp>
      <p:pic>
        <p:nvPicPr>
          <p:cNvPr id="3080" name="Picture 8" descr="A pug and a white cat looking at each other"/>
          <p:cNvPicPr>
            <a:picLocks noChangeAspect="1" noChangeArrowheads="1"/>
          </p:cNvPicPr>
          <p:nvPr/>
        </p:nvPicPr>
        <p:blipFill rotWithShape="1">
          <a:blip r:embed="rId2">
            <a:extLst>
              <a:ext uri="{28A0092B-C50C-407E-A947-70E740481C1C}">
                <a14:useLocalDpi xmlns:a14="http://schemas.microsoft.com/office/drawing/2010/main" val="0"/>
              </a:ext>
            </a:extLst>
          </a:blip>
          <a:srcRect t="28000"/>
          <a:stretch/>
        </p:blipFill>
        <p:spPr bwMode="auto">
          <a:xfrm>
            <a:off x="648087" y="3581400"/>
            <a:ext cx="112395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50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52399"/>
            <a:ext cx="9782801" cy="990600"/>
          </a:xfrm>
        </p:spPr>
        <p:txBody>
          <a:bodyPr/>
          <a:lstStyle/>
          <a:p>
            <a:r>
              <a:rPr lang="en-US" dirty="0"/>
              <a:t>Pool of Shared Meaning</a:t>
            </a:r>
          </a:p>
        </p:txBody>
      </p:sp>
      <p:sp>
        <p:nvSpPr>
          <p:cNvPr id="3" name="Content Placeholder 2"/>
          <p:cNvSpPr>
            <a:spLocks noGrp="1"/>
          </p:cNvSpPr>
          <p:nvPr>
            <p:ph idx="1"/>
          </p:nvPr>
        </p:nvSpPr>
        <p:spPr>
          <a:xfrm>
            <a:off x="745667" y="1219200"/>
            <a:ext cx="10758945" cy="4800600"/>
          </a:xfrm>
        </p:spPr>
        <p:txBody>
          <a:bodyPr>
            <a:normAutofit/>
          </a:bodyPr>
          <a:lstStyle/>
          <a:p>
            <a:r>
              <a:rPr lang="en-US" b="1" dirty="0"/>
              <a:t>All the shared knowledge in a conversation.</a:t>
            </a:r>
            <a:r>
              <a:rPr lang="en-US" dirty="0"/>
              <a:t> </a:t>
            </a:r>
          </a:p>
          <a:p>
            <a:r>
              <a:rPr lang="en-US" b="1" dirty="0"/>
              <a:t>A measure of a group’s shared maturity. </a:t>
            </a:r>
          </a:p>
          <a:p>
            <a:r>
              <a:rPr lang="en-US" b="1" dirty="0"/>
              <a:t>More information in the pool makes for better decisions.</a:t>
            </a:r>
          </a:p>
          <a:p>
            <a:r>
              <a:rPr lang="en-US" b="1" dirty="0"/>
              <a:t>Remember</a:t>
            </a:r>
          </a:p>
          <a:p>
            <a:pPr lvl="1"/>
            <a:r>
              <a:rPr lang="en-US" dirty="0"/>
              <a:t>The totality of information in the pool is what matters most</a:t>
            </a:r>
          </a:p>
          <a:p>
            <a:pPr lvl="1"/>
            <a:r>
              <a:rPr lang="en-US" dirty="0"/>
              <a:t>One dominant person shouldn’t control it </a:t>
            </a:r>
          </a:p>
          <a:p>
            <a:pPr lvl="1"/>
            <a:r>
              <a:rPr lang="en-US" dirty="0"/>
              <a:t>Other people’s contributions are just as valuable </a:t>
            </a:r>
          </a:p>
          <a:p>
            <a:pPr lvl="1"/>
            <a:r>
              <a:rPr lang="en-US" dirty="0"/>
              <a:t>People are also more likely to follow through if they have contributed. </a:t>
            </a:r>
          </a:p>
          <a:p>
            <a:pPr lvl="1"/>
            <a:r>
              <a:rPr lang="en-US" dirty="0"/>
              <a:t>Morale and trust grown when people feel they’re working towards a common goal.</a:t>
            </a:r>
          </a:p>
        </p:txBody>
      </p:sp>
    </p:spTree>
    <p:extLst>
      <p:ext uri="{BB962C8B-B14F-4D97-AF65-F5344CB8AC3E}">
        <p14:creationId xmlns:p14="http://schemas.microsoft.com/office/powerpoint/2010/main" val="181916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660400"/>
          </a:xfrm>
        </p:spPr>
        <p:txBody>
          <a:bodyPr/>
          <a:lstStyle/>
          <a:p>
            <a:r>
              <a:rPr lang="en-US" dirty="0"/>
              <a:t>How Our Style Can Affect the Pool of Meaning</a:t>
            </a:r>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359981652"/>
              </p:ext>
            </p:extLst>
          </p:nvPr>
        </p:nvGraphicFramePr>
        <p:xfrm>
          <a:off x="684212" y="1219201"/>
          <a:ext cx="11353800" cy="5403850"/>
        </p:xfrm>
        <a:graphic>
          <a:graphicData uri="http://schemas.openxmlformats.org/drawingml/2006/table">
            <a:tbl>
              <a:tblPr firstRow="1" firstCol="1" bandRow="1">
                <a:tableStyleId>{073A0DAA-6AF3-43AB-8588-CEC1D06C72B9}</a:tableStyleId>
              </a:tblPr>
              <a:tblGrid>
                <a:gridCol w="5676900">
                  <a:extLst>
                    <a:ext uri="{9D8B030D-6E8A-4147-A177-3AD203B41FA5}">
                      <a16:colId xmlns:a16="http://schemas.microsoft.com/office/drawing/2014/main" val="2764078876"/>
                    </a:ext>
                  </a:extLst>
                </a:gridCol>
                <a:gridCol w="5676900">
                  <a:extLst>
                    <a:ext uri="{9D8B030D-6E8A-4147-A177-3AD203B41FA5}">
                      <a16:colId xmlns:a16="http://schemas.microsoft.com/office/drawing/2014/main" val="1768856569"/>
                    </a:ext>
                  </a:extLst>
                </a:gridCol>
              </a:tblGrid>
              <a:tr h="838200">
                <a:tc>
                  <a:txBody>
                    <a:bodyPr/>
                    <a:lstStyle/>
                    <a:p>
                      <a:pPr marL="0" marR="0" algn="ctr">
                        <a:lnSpc>
                          <a:spcPct val="107000"/>
                        </a:lnSpc>
                        <a:spcBef>
                          <a:spcPts val="0"/>
                        </a:spcBef>
                        <a:spcAft>
                          <a:spcPts val="0"/>
                        </a:spcAft>
                      </a:pPr>
                      <a:r>
                        <a:rPr lang="en-US" sz="3200" b="1" dirty="0">
                          <a:solidFill>
                            <a:schemeClr val="bg1"/>
                          </a:solidFill>
                          <a:effectLst/>
                        </a:rPr>
                        <a:t>Direct and Systematic</a:t>
                      </a:r>
                      <a:endParaRPr lang="en-US"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marL="0" marR="0" algn="ctr">
                        <a:lnSpc>
                          <a:spcPct val="107000"/>
                        </a:lnSpc>
                        <a:spcBef>
                          <a:spcPts val="0"/>
                        </a:spcBef>
                        <a:spcAft>
                          <a:spcPts val="0"/>
                        </a:spcAft>
                      </a:pPr>
                      <a:r>
                        <a:rPr lang="en-US" sz="3200" b="1" dirty="0">
                          <a:solidFill>
                            <a:schemeClr val="tx2"/>
                          </a:solidFill>
                          <a:effectLst/>
                        </a:rPr>
                        <a:t>Spirited and Considerate</a:t>
                      </a:r>
                      <a:endParaRPr lang="en-US" sz="32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1704149127"/>
                  </a:ext>
                </a:extLst>
              </a:tr>
              <a:tr h="3339803">
                <a:tc>
                  <a:txBody>
                    <a:bodyPr/>
                    <a:lstStyle/>
                    <a:p>
                      <a:pPr marL="0" marR="0">
                        <a:lnSpc>
                          <a:spcPct val="107000"/>
                        </a:lnSpc>
                        <a:spcBef>
                          <a:spcPts val="0"/>
                        </a:spcBef>
                        <a:spcAft>
                          <a:spcPts val="0"/>
                        </a:spcAft>
                      </a:pPr>
                      <a:r>
                        <a:rPr lang="en-US" sz="2800" b="1" dirty="0">
                          <a:solidFill>
                            <a:schemeClr val="tx2"/>
                          </a:solidFill>
                          <a:effectLst/>
                        </a:rPr>
                        <a:t>Violence Patterns</a:t>
                      </a:r>
                    </a:p>
                    <a:p>
                      <a:pPr marL="0" marR="0">
                        <a:lnSpc>
                          <a:spcPct val="107000"/>
                        </a:lnSpc>
                        <a:spcBef>
                          <a:spcPts val="0"/>
                        </a:spcBef>
                        <a:spcAft>
                          <a:spcPts val="0"/>
                        </a:spcAft>
                      </a:pPr>
                      <a:endParaRPr lang="en-US" sz="2800" b="0" dirty="0">
                        <a:solidFill>
                          <a:schemeClr val="tx2"/>
                        </a:solidFill>
                        <a:effectLst/>
                      </a:endParaRPr>
                    </a:p>
                    <a:p>
                      <a:pPr marL="0" marR="0">
                        <a:lnSpc>
                          <a:spcPct val="107000"/>
                        </a:lnSpc>
                        <a:spcBef>
                          <a:spcPts val="0"/>
                        </a:spcBef>
                        <a:spcAft>
                          <a:spcPts val="0"/>
                        </a:spcAft>
                      </a:pPr>
                      <a:r>
                        <a:rPr lang="en-US" sz="2800" b="0" dirty="0">
                          <a:solidFill>
                            <a:schemeClr val="tx2"/>
                          </a:solidFill>
                          <a:effectLst/>
                        </a:rPr>
                        <a:t>Violence patterns consist of any verbal strategy that attempts to convince, control, or compel others to your point of view. It violates safety by trying to force meaning into the pool.</a:t>
                      </a:r>
                    </a:p>
                    <a:p>
                      <a:pPr marL="0" marR="0">
                        <a:lnSpc>
                          <a:spcPct val="107000"/>
                        </a:lnSpc>
                        <a:spcBef>
                          <a:spcPts val="0"/>
                        </a:spcBef>
                        <a:spcAft>
                          <a:spcPts val="0"/>
                        </a:spcAft>
                      </a:pPr>
                      <a:r>
                        <a:rPr lang="en-US" sz="2800" b="0" dirty="0">
                          <a:solidFill>
                            <a:schemeClr val="tx2"/>
                          </a:solidFill>
                          <a:effectLst/>
                        </a:rPr>
                        <a:t> </a:t>
                      </a:r>
                      <a:endParaRPr lang="en-US" sz="2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800" b="1" dirty="0">
                          <a:solidFill>
                            <a:schemeClr val="tx2"/>
                          </a:solidFill>
                          <a:effectLst/>
                        </a:rPr>
                        <a:t>Silence Patterns </a:t>
                      </a:r>
                      <a:endParaRPr lang="en-US" sz="2800" b="0" dirty="0">
                        <a:solidFill>
                          <a:schemeClr val="tx2"/>
                        </a:solidFill>
                        <a:effectLst/>
                      </a:endParaRPr>
                    </a:p>
                    <a:p>
                      <a:pPr marL="0" marR="0">
                        <a:lnSpc>
                          <a:spcPct val="107000"/>
                        </a:lnSpc>
                        <a:spcBef>
                          <a:spcPts val="0"/>
                        </a:spcBef>
                        <a:spcAft>
                          <a:spcPts val="0"/>
                        </a:spcAft>
                      </a:pPr>
                      <a:endParaRPr lang="en-US" sz="2800" b="0" dirty="0">
                        <a:solidFill>
                          <a:schemeClr val="tx2"/>
                        </a:solidFill>
                        <a:effectLst/>
                      </a:endParaRPr>
                    </a:p>
                    <a:p>
                      <a:pPr marL="0" marR="0">
                        <a:lnSpc>
                          <a:spcPct val="107000"/>
                        </a:lnSpc>
                        <a:spcBef>
                          <a:spcPts val="0"/>
                        </a:spcBef>
                        <a:spcAft>
                          <a:spcPts val="0"/>
                        </a:spcAft>
                      </a:pPr>
                      <a:r>
                        <a:rPr lang="en-US" sz="2800" b="0" dirty="0">
                          <a:solidFill>
                            <a:schemeClr val="tx2"/>
                          </a:solidFill>
                          <a:effectLst/>
                        </a:rPr>
                        <a:t>Silence patterns consist of any act to purposefully withhold information from the pool of meaning. It’s almost always done as a means of avoiding potential problems, and it always restricts the flow of meaning.</a:t>
                      </a:r>
                    </a:p>
                    <a:p>
                      <a:pPr marL="0" marR="0">
                        <a:lnSpc>
                          <a:spcPct val="107000"/>
                        </a:lnSpc>
                        <a:spcBef>
                          <a:spcPts val="0"/>
                        </a:spcBef>
                        <a:spcAft>
                          <a:spcPts val="0"/>
                        </a:spcAft>
                      </a:pPr>
                      <a:r>
                        <a:rPr lang="en-US" sz="2800" b="0" dirty="0">
                          <a:solidFill>
                            <a:schemeClr val="tx2"/>
                          </a:solidFill>
                          <a:effectLst/>
                        </a:rPr>
                        <a:t> </a:t>
                      </a:r>
                      <a:endParaRPr lang="en-US" sz="2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1775793"/>
                  </a:ext>
                </a:extLst>
              </a:tr>
            </a:tbl>
          </a:graphicData>
        </a:graphic>
      </p:graphicFrame>
    </p:spTree>
    <p:extLst>
      <p:ext uri="{BB962C8B-B14F-4D97-AF65-F5344CB8AC3E}">
        <p14:creationId xmlns:p14="http://schemas.microsoft.com/office/powerpoint/2010/main" val="12303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1FBEB860-20C9-4DF1-A8A7-8D00090EA7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BA4200-B2E4-44D2-B6EE-22B74A6734F2}">
  <ds:schemaRefs>
    <ds:schemaRef ds:uri="http://schemas.microsoft.com/sharepoint/v3/contenttype/forms"/>
  </ds:schemaRefs>
</ds:datastoreItem>
</file>

<file path=customXml/itemProps3.xml><?xml version="1.0" encoding="utf-8"?>
<ds:datastoreItem xmlns:ds="http://schemas.openxmlformats.org/officeDocument/2006/customXml" ds:itemID="{42FF3F46-3850-4DF3-9D68-D10763327DF1}">
  <ds:schemaRefs>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http://www.w3.org/XML/1998/namespace"/>
    <ds:schemaRef ds:uri="http://purl.org/dc/terms/"/>
    <ds:schemaRef ds:uri="http://schemas.microsoft.com/office/2006/metadata/properties"/>
    <ds:schemaRef ds:uri="5ed5bd0d-9aa5-480d-8c58-25f9f57090c9"/>
    <ds:schemaRef ds:uri="05627597-0322-42fc-bc19-1d0dde15c694"/>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2522</TotalTime>
  <Words>927</Words>
  <Application>Microsoft Office PowerPoint</Application>
  <PresentationFormat>Custom</PresentationFormat>
  <Paragraphs>122</Paragraphs>
  <Slides>16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Comic Sans MS</vt:lpstr>
      <vt:lpstr>Euphemia</vt:lpstr>
      <vt:lpstr>Symbol</vt:lpstr>
      <vt:lpstr>Times New Roman</vt:lpstr>
      <vt:lpstr>Math 16x9</vt:lpstr>
      <vt:lpstr>Communication Styles</vt:lpstr>
      <vt:lpstr>Communication Styles Pages 6- 11</vt:lpstr>
      <vt:lpstr>Communication Styles</vt:lpstr>
      <vt:lpstr>Communication Styles Report Out</vt:lpstr>
      <vt:lpstr>Key Points</vt:lpstr>
      <vt:lpstr>Communication Styles Under Stress</vt:lpstr>
      <vt:lpstr>How Styles Handle Resistance 12-18</vt:lpstr>
      <vt:lpstr>Style Under Stress</vt:lpstr>
      <vt:lpstr>PowerPoint Presentation</vt:lpstr>
      <vt:lpstr>Use our Handouts</vt:lpstr>
      <vt:lpstr>How do you react when conversations become tense or awkward?           </vt:lpstr>
      <vt:lpstr>Why do we act this way?  </vt:lpstr>
      <vt:lpstr>PowerPoint Presentation</vt:lpstr>
      <vt:lpstr>What is Needed…</vt:lpstr>
      <vt:lpstr>Pool of Shared Meaning</vt:lpstr>
      <vt:lpstr>How Our Style Can Affect the Pool of Meaning</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139</cp:revision>
  <dcterms:created xsi:type="dcterms:W3CDTF">2022-09-14T20:21:53Z</dcterms:created>
  <dcterms:modified xsi:type="dcterms:W3CDTF">2025-04-08T15:53:47Z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