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3163"/>
    <a:srgbClr val="969FA7"/>
    <a:srgbClr val="101212"/>
    <a:srgbClr val="4D1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2C0571C-103B-4156-B81C-1695F67A0A88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85A9A6F-D7E7-4AE4-B3D8-E22F0C4E9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47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571C-103B-4156-B81C-1695F67A0A88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785A9A6F-D7E7-4AE4-B3D8-E22F0C4E9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579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2C0571C-103B-4156-B81C-1695F67A0A88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85A9A6F-D7E7-4AE4-B3D8-E22F0C4E9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442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571C-103B-4156-B81C-1695F67A0A88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A9A6F-D7E7-4AE4-B3D8-E22F0C4E9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51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571C-103B-4156-B81C-1695F67A0A88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A9A6F-D7E7-4AE4-B3D8-E22F0C4E9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60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571C-103B-4156-B81C-1695F67A0A88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A9A6F-D7E7-4AE4-B3D8-E22F0C4E9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5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571C-103B-4156-B81C-1695F67A0A88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A9A6F-D7E7-4AE4-B3D8-E22F0C4E9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087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2C0571C-103B-4156-B81C-1695F67A0A88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85A9A6F-D7E7-4AE4-B3D8-E22F0C4E9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124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571C-103B-4156-B81C-1695F67A0A88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A9A6F-D7E7-4AE4-B3D8-E22F0C4E9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34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0571C-103B-4156-B81C-1695F67A0A88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A9A6F-D7E7-4AE4-B3D8-E22F0C4E9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29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2C0571C-103B-4156-B81C-1695F67A0A88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85A9A6F-D7E7-4AE4-B3D8-E22F0C4E9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985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E2C0571C-103B-4156-B81C-1695F67A0A88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85A9A6F-D7E7-4AE4-B3D8-E22F0C4E93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2499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4BFB7C5-23B6-4047-BF5E-F9EEBB437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7DA931-62D6-4B32-9103-84C0960AE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420" y="457200"/>
            <a:ext cx="6248454" cy="58597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36A4CD-28E0-A37E-43DD-E75C7B507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6346" y="849745"/>
            <a:ext cx="5526993" cy="4745836"/>
          </a:xfrm>
        </p:spPr>
        <p:txBody>
          <a:bodyPr anchor="ctr"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</a:rPr>
              <a:t>What it means </a:t>
            </a:r>
            <a:r>
              <a:rPr lang="en-US" sz="6000">
                <a:solidFill>
                  <a:srgbClr val="FFFFFF"/>
                </a:solidFill>
              </a:rPr>
              <a:t>to be on the team</a:t>
            </a:r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95E140-9B6E-43E9-B17E-CDFE3FCA8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2" y="453642"/>
            <a:ext cx="3615595" cy="586329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96308C-D1C0-D95B-DFA7-679D577156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7076" y="668740"/>
            <a:ext cx="3147043" cy="4926841"/>
          </a:xfrm>
        </p:spPr>
        <p:txBody>
          <a:bodyPr anchor="ctr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</a:rPr>
              <a:t>Basics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</a:rPr>
              <a:t>Balancing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</a:rPr>
              <a:t>Team dynamics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C3CD9F-A361-4496-A6E0-24338B2A6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1191" y="457201"/>
            <a:ext cx="1106164" cy="585973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51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789E1-8805-52D9-EF77-8039CDB65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do we collectively do this work?</a:t>
            </a:r>
          </a:p>
        </p:txBody>
      </p:sp>
      <p:pic>
        <p:nvPicPr>
          <p:cNvPr id="9" name="Content Placeholder 8" descr="A black background with words&#10;&#10;AI-generated content may be incorrect.">
            <a:extLst>
              <a:ext uri="{FF2B5EF4-FFF2-40B4-BE49-F238E27FC236}">
                <a16:creationId xmlns:a16="http://schemas.microsoft.com/office/drawing/2014/main" id="{850131FE-F492-708A-E53D-DD2E5EF241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2" t="4999" r="8063" b="11357"/>
          <a:stretch/>
        </p:blipFill>
        <p:spPr>
          <a:xfrm>
            <a:off x="1486826" y="1789108"/>
            <a:ext cx="9218348" cy="5004883"/>
          </a:xfrm>
        </p:spPr>
      </p:pic>
    </p:spTree>
    <p:extLst>
      <p:ext uri="{BB962C8B-B14F-4D97-AF65-F5344CB8AC3E}">
        <p14:creationId xmlns:p14="http://schemas.microsoft.com/office/powerpoint/2010/main" val="3203426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2CB70-8E28-1BD1-2A9E-990AC7BF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basics—existing in the session’s universe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C06AA-E7E0-3707-C298-09FB8E514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701704"/>
            <a:ext cx="11029615" cy="3678303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Know with whom to communicate (TEAM LEAD makes decisions; </a:t>
            </a:r>
            <a:r>
              <a:rPr lang="en-US" sz="3200" dirty="0">
                <a:solidFill>
                  <a:srgbClr val="903163"/>
                </a:solidFill>
              </a:rPr>
              <a:t>include</a:t>
            </a:r>
            <a:r>
              <a:rPr lang="en-US" sz="3200" dirty="0"/>
              <a:t> Ellen and Karla)</a:t>
            </a:r>
          </a:p>
          <a:p>
            <a:r>
              <a:rPr lang="en-US" sz="3200" dirty="0"/>
              <a:t>Confirm your availability ASAP</a:t>
            </a:r>
          </a:p>
          <a:p>
            <a:r>
              <a:rPr lang="en-US" sz="3200" dirty="0"/>
              <a:t>Update Calendar Invites for Status:</a:t>
            </a:r>
          </a:p>
          <a:p>
            <a:pPr lvl="1"/>
            <a:r>
              <a:rPr lang="en-US" sz="3200" dirty="0"/>
              <a:t>Attending—YES</a:t>
            </a:r>
          </a:p>
          <a:p>
            <a:pPr lvl="1"/>
            <a:r>
              <a:rPr lang="en-US" sz="3200" dirty="0"/>
              <a:t>Not Attending—NO</a:t>
            </a:r>
          </a:p>
          <a:p>
            <a:pPr lvl="1"/>
            <a:r>
              <a:rPr lang="en-US" sz="3200" dirty="0"/>
              <a:t>Alternate—MAYBE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460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82E07-8847-B179-91CC-2A44CD8B1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6AC23-3B04-348D-8940-8CC1B06EB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basics—The planning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BB1D5-90AE-39ED-BF76-6A63D84AB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348320"/>
          </a:xfrm>
        </p:spPr>
        <p:txBody>
          <a:bodyPr>
            <a:normAutofit/>
          </a:bodyPr>
          <a:lstStyle/>
          <a:p>
            <a:r>
              <a:rPr lang="en-US" sz="3000" dirty="0"/>
              <a:t>Scheduled planning meetings aren’t optional</a:t>
            </a:r>
          </a:p>
          <a:p>
            <a:pPr lvl="1"/>
            <a:r>
              <a:rPr lang="en-US" sz="3000" dirty="0"/>
              <a:t>As an alternate—attend first meeting and then others as requested by Team Lead or Ellen</a:t>
            </a:r>
          </a:p>
          <a:p>
            <a:r>
              <a:rPr lang="en-US" sz="3000" dirty="0"/>
              <a:t>Respond to requests for scheduling, etc. within time frame requested by Team Lead</a:t>
            </a:r>
          </a:p>
          <a:p>
            <a:r>
              <a:rPr lang="en-US" sz="3000" dirty="0"/>
              <a:t>Do the work requested in the time frame requested by Team Lead</a:t>
            </a:r>
          </a:p>
          <a:p>
            <a:pPr marL="0" indent="0" algn="r">
              <a:buNone/>
            </a:pPr>
            <a:r>
              <a:rPr lang="en-US" sz="3000" dirty="0"/>
              <a:t>Team Lead=your deity.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754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BCC1D-12F3-74F6-7B09-3E44876BA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EC02C-A340-2C29-651D-56F40E59B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basics—The session itself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E5A01-E90B-19B6-DE75-F2588C5BF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25429"/>
            <a:ext cx="11029615" cy="3678303"/>
          </a:xfrm>
        </p:spPr>
        <p:txBody>
          <a:bodyPr>
            <a:normAutofit/>
          </a:bodyPr>
          <a:lstStyle/>
          <a:p>
            <a:r>
              <a:rPr lang="en-US" sz="3200" dirty="0"/>
              <a:t>If no longer able to participate, email Team Lead ASAP and copy Ellen and Karla (notice the pattern?)</a:t>
            </a:r>
          </a:p>
          <a:p>
            <a:r>
              <a:rPr lang="en-US" sz="3200" dirty="0"/>
              <a:t>You are responsible for bringing your own paper copies             (if you want them) and MUST bring your technology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The Lorax Digital Graphic · Creative Fabrica">
            <a:extLst>
              <a:ext uri="{FF2B5EF4-FFF2-40B4-BE49-F238E27FC236}">
                <a16:creationId xmlns:a16="http://schemas.microsoft.com/office/drawing/2014/main" id="{1FE04FC0-41E9-442B-F8D4-F7FE74D35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9734" y="3706469"/>
            <a:ext cx="1757916" cy="287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941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706A8-D0A6-9B61-11C5-822F72B7B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CAB94-0977-69DF-C003-6AF925EB2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balancing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195D9-6425-470E-5E97-E216F3753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25429"/>
            <a:ext cx="11029615" cy="4717116"/>
          </a:xfrm>
        </p:spPr>
        <p:txBody>
          <a:bodyPr>
            <a:normAutofit/>
          </a:bodyPr>
          <a:lstStyle/>
          <a:p>
            <a:r>
              <a:rPr lang="en-US" sz="2800" dirty="0"/>
              <a:t>Volunteer Job ≠ Flaking out </a:t>
            </a:r>
          </a:p>
          <a:p>
            <a:r>
              <a:rPr lang="en-US" sz="2800" dirty="0"/>
              <a:t>Honesty about capacity is way cooler than doing everything</a:t>
            </a:r>
          </a:p>
          <a:p>
            <a:r>
              <a:rPr lang="en-US" sz="2800" dirty="0"/>
              <a:t>Communication with Team Lead is life</a:t>
            </a:r>
          </a:p>
          <a:p>
            <a:r>
              <a:rPr lang="en-US" sz="2800" dirty="0"/>
              <a:t>Our way ≠ your way</a:t>
            </a:r>
          </a:p>
          <a:p>
            <a:r>
              <a:rPr lang="en-US" sz="2800" dirty="0"/>
              <a:t>We know work back home takes priority, but you can’t routinely back burner this work</a:t>
            </a:r>
          </a:p>
          <a:p>
            <a:r>
              <a:rPr lang="en-US" sz="2800" dirty="0"/>
              <a:t>Preparation takes longer than your flight to the site</a:t>
            </a:r>
          </a:p>
          <a:p>
            <a:r>
              <a:rPr lang="en-US" sz="2800" dirty="0"/>
              <a:t>Self-Awareness: How do you fit into the skills and team?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765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2AF1A-E1C6-7A25-C2D8-263DBABA1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8185F-0C58-285E-32C3-E1EA9C91D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dynamics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E567F3-DA6C-36B2-2AC6-44D79EADAA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2" y="2044123"/>
            <a:ext cx="7852566" cy="4534178"/>
          </a:xfrm>
        </p:spPr>
      </p:pic>
      <p:pic>
        <p:nvPicPr>
          <p:cNvPr id="2052" name="Picture 4" descr="Day 4: Legs and Glutes Workout » PfitBlog">
            <a:extLst>
              <a:ext uri="{FF2B5EF4-FFF2-40B4-BE49-F238E27FC236}">
                <a16:creationId xmlns:a16="http://schemas.microsoft.com/office/drawing/2014/main" id="{BCFBCC8A-3291-41C5-A80B-B1C479A10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36" y="3149301"/>
            <a:ext cx="33147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561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4E167-3714-8F9A-8A31-7C9E8B4B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6A407-2D2F-E535-D8DB-4574107E1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dynamics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1EB312-690D-1816-CCAC-4E8AEA921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477541"/>
            <a:ext cx="7532376" cy="36783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We teach: non-closure. </a:t>
            </a:r>
          </a:p>
          <a:p>
            <a:pPr marL="0" indent="0">
              <a:buNone/>
            </a:pPr>
            <a:r>
              <a:rPr lang="en-US" sz="2800" dirty="0"/>
              <a:t>We teach: accepting each other’s diversity of thought and person</a:t>
            </a:r>
          </a:p>
          <a:p>
            <a:pPr marL="0" indent="0">
              <a:buNone/>
            </a:pPr>
            <a:r>
              <a:rPr lang="en-US" sz="2800" dirty="0"/>
              <a:t>We teach: not letting interpersonal interaction disrupt the room moving forward.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We need to live these values as well.</a:t>
            </a:r>
          </a:p>
        </p:txBody>
      </p:sp>
      <p:pic>
        <p:nvPicPr>
          <p:cNvPr id="3078" name="Picture 6" descr="Hypocrisy and human mask stock vector. Illustration of hypocrisy - 38167991">
            <a:extLst>
              <a:ext uri="{FF2B5EF4-FFF2-40B4-BE49-F238E27FC236}">
                <a16:creationId xmlns:a16="http://schemas.microsoft.com/office/drawing/2014/main" id="{BD1835CE-43EE-C8EE-43BF-83589B2D0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077" y="2477541"/>
            <a:ext cx="382905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988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E58AF-9294-7432-5A64-DFE4F4736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65C8C-80F7-77F8-036E-49C134A02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 dynamics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511CDE-9848-8B11-9B13-F43F6EEC2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050" y="1812524"/>
            <a:ext cx="11379899" cy="27040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Independent People + Independent Beliefs =</a:t>
            </a:r>
          </a:p>
          <a:p>
            <a:pPr marL="0" indent="0">
              <a:buNone/>
            </a:pPr>
            <a:r>
              <a:rPr lang="en-US" sz="2800" dirty="0"/>
              <a:t>Needing to forward curriculum that may/may not perfectly align with you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2800" dirty="0"/>
              <a:t>Calling you up for not doing this isn’t a personal attack</a:t>
            </a:r>
          </a:p>
        </p:txBody>
      </p:sp>
      <p:pic>
        <p:nvPicPr>
          <p:cNvPr id="4098" name="Picture 2" descr="35mm Film Reel Frames 2492342 Vector Art at Vecteezy">
            <a:extLst>
              <a:ext uri="{FF2B5EF4-FFF2-40B4-BE49-F238E27FC236}">
                <a16:creationId xmlns:a16="http://schemas.microsoft.com/office/drawing/2014/main" id="{83346BC2-448E-6B4D-694D-6E9985CFB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845" y="4341091"/>
            <a:ext cx="8780155" cy="243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AD60D4-4DDF-F2EC-A05B-8D59B635A4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1093"/>
          <a:stretch/>
        </p:blipFill>
        <p:spPr>
          <a:xfrm>
            <a:off x="9059291" y="4792767"/>
            <a:ext cx="2434854" cy="15520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D13885-537F-FE8F-53B7-0644DB68B1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204" b="20568"/>
          <a:stretch/>
        </p:blipFill>
        <p:spPr>
          <a:xfrm flipH="1">
            <a:off x="3111776" y="4792766"/>
            <a:ext cx="2446257" cy="15520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44D302-2D83-93DB-D498-B350BD5FC84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3690" t="-17334" r="3690" b="33627"/>
          <a:stretch/>
        </p:blipFill>
        <p:spPr>
          <a:xfrm>
            <a:off x="5925249" y="4406211"/>
            <a:ext cx="2602931" cy="192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707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E56B6-9856-7D57-A8A2-FA4C0D2A1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4F729-EEAA-4725-47EF-B4C8C053E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dynamics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4B4E5D-FECE-6189-DA91-91926C091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617500"/>
            <a:ext cx="10848808" cy="36783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And finally:</a:t>
            </a:r>
          </a:p>
          <a:p>
            <a:pPr marL="0" indent="0">
              <a:buNone/>
            </a:pPr>
            <a:r>
              <a:rPr lang="en-US" sz="2800" dirty="0"/>
              <a:t>We work together as a team.</a:t>
            </a:r>
          </a:p>
          <a:p>
            <a:pPr marL="0" indent="0">
              <a:buNone/>
            </a:pPr>
            <a:r>
              <a:rPr lang="en-US" sz="2800" dirty="0"/>
              <a:t>This requires honesty.</a:t>
            </a:r>
          </a:p>
          <a:p>
            <a:pPr marL="0" indent="0">
              <a:buNone/>
            </a:pPr>
            <a:r>
              <a:rPr lang="en-US" sz="2800" dirty="0"/>
              <a:t>When we are not feeling well.  When we aren’t performing well.  When we experience an interaction that isn’t our best.  We communicate and we move forward with grace.</a:t>
            </a:r>
          </a:p>
          <a:p>
            <a:pPr marL="0" indent="0">
              <a:buNone/>
            </a:pPr>
            <a:r>
              <a:rPr lang="en-US" sz="2800" dirty="0"/>
              <a:t>Keep the goal in mind: Providing the best damn learning opportunity for our colleagues across the nation.  And we do.</a:t>
            </a:r>
          </a:p>
        </p:txBody>
      </p:sp>
      <p:pic>
        <p:nvPicPr>
          <p:cNvPr id="5124" name="Picture 4" descr="How To Lead A Great Family Meeting">
            <a:extLst>
              <a:ext uri="{FF2B5EF4-FFF2-40B4-BE49-F238E27FC236}">
                <a16:creationId xmlns:a16="http://schemas.microsoft.com/office/drawing/2014/main" id="{1497D4FD-8567-D4DA-C280-106E73671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828" y="1825419"/>
            <a:ext cx="3394256" cy="2220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074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06004C-5C8B-E74A-AB8A-52820CED9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20" y="863695"/>
            <a:ext cx="3511233" cy="377999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What May this look like in person?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3" name="Picture 12" descr="A group of people in clothing pointing at something&#10;&#10;AI-generated content may be incorrect.">
            <a:extLst>
              <a:ext uri="{FF2B5EF4-FFF2-40B4-BE49-F238E27FC236}">
                <a16:creationId xmlns:a16="http://schemas.microsoft.com/office/drawing/2014/main" id="{784A27A5-BB32-D77E-B571-06600F839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405" y="136202"/>
            <a:ext cx="7211441" cy="658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0729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9B34DE52-523D-480B-905F-842FEB18272E}"/>
</file>

<file path=customXml/itemProps2.xml><?xml version="1.0" encoding="utf-8"?>
<ds:datastoreItem xmlns:ds="http://schemas.openxmlformats.org/officeDocument/2006/customXml" ds:itemID="{E448EABE-4102-418B-8D93-C83696577EA1}"/>
</file>

<file path=customXml/itemProps3.xml><?xml version="1.0" encoding="utf-8"?>
<ds:datastoreItem xmlns:ds="http://schemas.openxmlformats.org/officeDocument/2006/customXml" ds:itemID="{60AB0AA3-B932-4F5C-A01A-4D18FDE38C49}"/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204</TotalTime>
  <Words>390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Gill Sans MT</vt:lpstr>
      <vt:lpstr>Wingdings 2</vt:lpstr>
      <vt:lpstr>Dividend</vt:lpstr>
      <vt:lpstr>What it means to be on the team</vt:lpstr>
      <vt:lpstr>Why do we collectively do this work?</vt:lpstr>
      <vt:lpstr>The basics—existing in the session’s universe</vt:lpstr>
      <vt:lpstr>The basics—The planning sessions</vt:lpstr>
      <vt:lpstr>The basics—The session itself</vt:lpstr>
      <vt:lpstr>The balancing Act</vt:lpstr>
      <vt:lpstr>Team dynamics</vt:lpstr>
      <vt:lpstr>Team dynamics</vt:lpstr>
      <vt:lpstr>Team dynamics</vt:lpstr>
      <vt:lpstr>Team dynamics</vt:lpstr>
      <vt:lpstr>What May this look like in person?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Torres, Linda [PA]</dc:creator>
  <cp:lastModifiedBy>Jones, Albert [MD]</cp:lastModifiedBy>
  <cp:revision>5</cp:revision>
  <dcterms:created xsi:type="dcterms:W3CDTF">2025-04-24T21:09:25Z</dcterms:created>
  <dcterms:modified xsi:type="dcterms:W3CDTF">2025-04-25T20:09:01Z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