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6"/>
  </p:notesMasterIdLst>
  <p:handoutMasterIdLst>
    <p:handoutMasterId r:id="rId17"/>
  </p:handoutMasterIdLst>
  <p:sldIdLst>
    <p:sldId id="1002" r:id="rId5"/>
    <p:sldId id="1006" r:id="rId6"/>
    <p:sldId id="991" r:id="rId7"/>
    <p:sldId id="1004" r:id="rId8"/>
    <p:sldId id="992" r:id="rId9"/>
    <p:sldId id="1001" r:id="rId10"/>
    <p:sldId id="993" r:id="rId11"/>
    <p:sldId id="994" r:id="rId12"/>
    <p:sldId id="1003" r:id="rId13"/>
    <p:sldId id="1005" r:id="rId14"/>
    <p:sldId id="995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833C1-C441-C477-CA0C-224DF107D5E0}" v="2" dt="2026-06-09T04:11:57.341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39"/>
        <p:guide pos="1007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guez, Jessica [AK]" userId="S::jessica.minguez_neaalaska.org#ext#@neahq.onmicrosoft.com::e29b5cdf-7030-4a48-b3c4-af0d3e541d63" providerId="AD" clId="Web-{E7D833C1-C441-C477-CA0C-224DF107D5E0}"/>
    <pc:docChg chg="modSld">
      <pc:chgData name="Minguez, Jessica [AK]" userId="S::jessica.minguez_neaalaska.org#ext#@neahq.onmicrosoft.com::e29b5cdf-7030-4a48-b3c4-af0d3e541d63" providerId="AD" clId="Web-{E7D833C1-C441-C477-CA0C-224DF107D5E0}" dt="2026-06-09T04:11:57.341" v="1" actId="20577"/>
      <pc:docMkLst>
        <pc:docMk/>
      </pc:docMkLst>
      <pc:sldChg chg="modSp">
        <pc:chgData name="Minguez, Jessica [AK]" userId="S::jessica.minguez_neaalaska.org#ext#@neahq.onmicrosoft.com::e29b5cdf-7030-4a48-b3c4-af0d3e541d63" providerId="AD" clId="Web-{E7D833C1-C441-C477-CA0C-224DF107D5E0}" dt="2026-06-09T04:11:57.341" v="1" actId="20577"/>
        <pc:sldMkLst>
          <pc:docMk/>
          <pc:sldMk cId="2714194717" sldId="1006"/>
        </pc:sldMkLst>
        <pc:spChg chg="mod">
          <ac:chgData name="Minguez, Jessica [AK]" userId="S::jessica.minguez_neaalaska.org#ext#@neahq.onmicrosoft.com::e29b5cdf-7030-4a48-b3c4-af0d3e541d63" providerId="AD" clId="Web-{E7D833C1-C441-C477-CA0C-224DF107D5E0}" dt="2026-06-09T04:11:57.341" v="1" actId="20577"/>
          <ac:spMkLst>
            <pc:docMk/>
            <pc:sldMk cId="2714194717" sldId="1006"/>
            <ac:spMk id="2" creationId="{208CF4A9-7111-79CC-DA44-C8F02B583E7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 also want to discourage folks from forming pre-determined teams that have consistently trained together.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6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86472" y="6172200"/>
            <a:ext cx="609441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6172200"/>
            <a:ext cx="304721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835412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81313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6172200"/>
            <a:ext cx="12188825" cy="6858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-1" y="6172200"/>
            <a:ext cx="1790865" cy="6858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813138" y="7620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6172200"/>
            <a:ext cx="244485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147" y="1600993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147" y="4394774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" y="4234916"/>
            <a:ext cx="1722729" cy="19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3612" y="1605932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5549" y="4309412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1752600"/>
            <a:ext cx="3103763" cy="34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2" y="6063387"/>
            <a:ext cx="604700" cy="6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8" y="6172200"/>
            <a:ext cx="535612" cy="5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20;p11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193459" y="5874432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6/8/2026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622" y="719843"/>
            <a:ext cx="559181" cy="61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609441" y="11890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900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867958" y="1"/>
            <a:ext cx="9583904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3826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609441" y="1063532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34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3501299" y="0"/>
            <a:ext cx="8687337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6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16200000">
            <a:off x="5849977" y="519152"/>
            <a:ext cx="488870" cy="12188825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250291" y="0"/>
            <a:ext cx="2502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25029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25029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Google Shape;20;p114"/>
          <p:cNvPicPr preferRelativeResize="0"/>
          <p:nvPr userDrawn="1"/>
        </p:nvPicPr>
        <p:blipFill rotWithShape="1">
          <a:blip r:embed="rId17">
            <a:alphaModFix/>
          </a:blip>
          <a:srcRect/>
          <a:stretch/>
        </p:blipFill>
        <p:spPr>
          <a:xfrm>
            <a:off x="10569998" y="6019800"/>
            <a:ext cx="1766583" cy="132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 userDrawn="1"/>
        </p:nvCxnSpPr>
        <p:spPr bwMode="white">
          <a:xfrm>
            <a:off x="-1" y="6354579"/>
            <a:ext cx="18283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62" r:id="rId12"/>
    <p:sldLayoutId id="2147483663" r:id="rId13"/>
    <p:sldLayoutId id="2147483664" r:id="rId14"/>
    <p:sldLayoutId id="214748366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504" y="2389848"/>
            <a:ext cx="4174650" cy="33417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/>
              <a:t>Barb, Ben, Beth and Michael</a:t>
            </a:r>
            <a:endParaRPr lang="en-US"/>
          </a:p>
          <a:p>
            <a:pPr algn="ctr">
              <a:lnSpc>
                <a:spcPct val="100000"/>
              </a:lnSpc>
            </a:pPr>
            <a:endParaRPr lang="en-US" sz="4000"/>
          </a:p>
          <a:p>
            <a:pPr algn="ctr">
              <a:lnSpc>
                <a:spcPct val="100000"/>
              </a:lnSpc>
            </a:pPr>
            <a:r>
              <a:rPr lang="en-US" sz="4000"/>
              <a:t>Team Formation!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0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F4A9-7111-79CC-DA44-C8F02B58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May 2025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37FE9-E782-F13F-D211-87CB4C75A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/>
              <a:t>4.76 out of 5</a:t>
            </a:r>
          </a:p>
          <a:p>
            <a:pPr marL="246380" indent="-246380"/>
            <a:r>
              <a:rPr lang="en-US"/>
              <a:t>Moving team formation to Day 1</a:t>
            </a:r>
          </a:p>
          <a:p>
            <a:pPr marL="246380" indent="-246380"/>
            <a:r>
              <a:rPr lang="en-US"/>
              <a:t>"I liked that we reviewed the team formation. It forces us to "walk our talk""</a:t>
            </a:r>
          </a:p>
          <a:p>
            <a:pPr marL="246380" indent="-246380"/>
            <a:r>
              <a:rPr lang="en-US"/>
              <a:t>Good system to represent absent members</a:t>
            </a:r>
          </a:p>
          <a:p>
            <a:pPr marL="246380" indent="-246380"/>
            <a:r>
              <a:rPr lang="en-US"/>
              <a:t>People not honoring the process of conversations before writing names down</a:t>
            </a:r>
          </a:p>
          <a:p>
            <a:pPr marL="246380" indent="-246380"/>
            <a:r>
              <a:rPr lang="en-US"/>
              <a:t>People felt relieved</a:t>
            </a:r>
          </a:p>
        </p:txBody>
      </p:sp>
    </p:spTree>
    <p:extLst>
      <p:ext uri="{BB962C8B-B14F-4D97-AF65-F5344CB8AC3E}">
        <p14:creationId xmlns:p14="http://schemas.microsoft.com/office/powerpoint/2010/main" val="27141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3A56-1687-DABB-1CAE-25D42EDA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5" y="0"/>
            <a:ext cx="9782801" cy="1239837"/>
          </a:xfrm>
        </p:spPr>
        <p:txBody>
          <a:bodyPr/>
          <a:lstStyle/>
          <a:p>
            <a:r>
              <a:rPr lang="en-US"/>
              <a:t>The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7F44-5044-1184-29A9-29DF3102B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4" y="1366520"/>
            <a:ext cx="9782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/>
              <a:t>8 facilitators per event (9 for Foundations)</a:t>
            </a:r>
          </a:p>
          <a:p>
            <a:pPr marL="457200" indent="-457200"/>
            <a:r>
              <a:rPr lang="en-US"/>
              <a:t>Each facilitator volunteers for two (2) trainings &amp; serve as an alternate on at least one (1)</a:t>
            </a:r>
          </a:p>
          <a:p>
            <a:pPr marL="457200" indent="-457200"/>
            <a:r>
              <a:rPr lang="en-US"/>
              <a:t>Each training has three (3) alternates, one (1) of which is a priority alternates</a:t>
            </a:r>
          </a:p>
          <a:p>
            <a:pPr marL="457200" indent="-457200"/>
            <a:r>
              <a:rPr lang="en-US"/>
              <a:t>Each facilitator is able to facilitate at their first, second, and/or </a:t>
            </a:r>
            <a:r>
              <a:rPr lang="en-US" u="sng"/>
              <a:t>third choices (if available- no guarantee)</a:t>
            </a:r>
          </a:p>
          <a:p>
            <a:pPr marL="457200" indent="-457200"/>
            <a:r>
              <a:rPr lang="en-US"/>
              <a:t>Each team is diverse, in aspects of identity, state dynamics, etc.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/>
          </a:p>
          <a:p>
            <a:pPr marL="246380" indent="-24638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6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37EF-1CD9-68A2-1742-59249720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Team Diversity And Balance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88B0A-BB6C-B5A4-603B-CBFAB5947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 sz="3200">
                <a:latin typeface="Aptos"/>
              </a:rPr>
              <a:t>It's not as much about how we identify as it is about the initial "do I see diversity." </a:t>
            </a:r>
          </a:p>
          <a:p>
            <a:pPr marL="0" indent="0">
              <a:buNone/>
            </a:pPr>
            <a:endParaRPr lang="en-US" sz="3200">
              <a:latin typeface="Aptos"/>
            </a:endParaRPr>
          </a:p>
          <a:p>
            <a:pPr marL="246380" indent="-246380"/>
            <a:r>
              <a:rPr lang="en-US" sz="3200">
                <a:latin typeface="Aptos"/>
              </a:rPr>
              <a:t>White presenting or all femme/masculine presenting people has an impact on our training space(s). </a:t>
            </a:r>
          </a:p>
          <a:p>
            <a:pPr marL="0" indent="0">
              <a:buNone/>
            </a:pPr>
            <a:endParaRPr lang="en-US" sz="3200">
              <a:latin typeface="Aptos"/>
            </a:endParaRPr>
          </a:p>
          <a:p>
            <a:pPr marL="246380" indent="-246380"/>
            <a:r>
              <a:rPr lang="en-US" sz="3200">
                <a:latin typeface="Aptos"/>
              </a:rPr>
              <a:t>As we work to build our teams, we need to be aware of the dynamics of power and representation. </a:t>
            </a:r>
          </a:p>
          <a:p>
            <a:pPr marL="246380" indent="-246380"/>
            <a:endParaRPr lang="en-US" sz="3200">
              <a:latin typeface="Aptos"/>
            </a:endParaRPr>
          </a:p>
          <a:p>
            <a:pPr marL="246380" indent="-246380"/>
            <a:endParaRPr lang="en-US" sz="32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673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019A-BFF6-3250-2A62-A24F4058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anchor="b">
            <a:normAutofit/>
          </a:bodyPr>
          <a:lstStyle/>
          <a:p>
            <a:r>
              <a:rPr lang="en-US"/>
              <a:t>The Process- Round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0663B-2724-9FE5-D054-BB5B3666C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5878448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 sz="3200"/>
              <a:t>All in-person programs are posted around the room</a:t>
            </a:r>
          </a:p>
          <a:p>
            <a:pPr marL="246380" indent="-246380"/>
            <a:r>
              <a:rPr lang="en-US" sz="3200"/>
              <a:t>Everyone will go to a program for which they wish to be a facilitator. </a:t>
            </a:r>
          </a:p>
          <a:p>
            <a:pPr marL="246380" indent="-246380"/>
            <a:r>
              <a:rPr lang="en-US" sz="3200"/>
              <a:t>No more than 4 people per team in Round 1 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9888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019A-BFF6-3250-2A62-A24F4058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170" y="-48099"/>
            <a:ext cx="9782801" cy="893022"/>
          </a:xfrm>
        </p:spPr>
        <p:txBody>
          <a:bodyPr/>
          <a:lstStyle/>
          <a:p>
            <a:r>
              <a:rPr lang="en-US"/>
              <a:t>The Process- Round 1-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0663B-2724-9FE5-D054-BB5B3666C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13" y="982735"/>
            <a:ext cx="8359612" cy="33546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46380" indent="-246380"/>
            <a:r>
              <a:rPr lang="en-US">
                <a:ea typeface="+mn-lt"/>
                <a:cs typeface="+mn-lt"/>
              </a:rPr>
              <a:t>If there are 5 or more interested in facilitating that program:</a:t>
            </a:r>
            <a:endParaRPr lang="en-US"/>
          </a:p>
          <a:p>
            <a:pPr marL="612140" lvl="1" indent="-246380">
              <a:buFont typeface="Courier New" pitchFamily="34" charset="0"/>
              <a:buChar char="o"/>
            </a:pPr>
            <a:r>
              <a:rPr lang="en-US">
                <a:ea typeface="+mn-lt"/>
                <a:cs typeface="+mn-lt"/>
              </a:rPr>
              <a:t>First, anyone can move to a program that has less than 4, or if that doesn't happen...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>
                <a:ea typeface="+mn-lt"/>
                <a:cs typeface="+mn-lt"/>
              </a:rPr>
              <a:t>Next, you will look at the makeup of the group including those that aren't with us today and consider if anyone could move to maintain broad representation </a:t>
            </a:r>
            <a:r>
              <a:rPr lang="en-US" b="1" u="sng">
                <a:ea typeface="+mn-lt"/>
                <a:cs typeface="+mn-lt"/>
              </a:rPr>
              <a:t>before adding your name to the sheet</a:t>
            </a:r>
            <a:r>
              <a:rPr lang="en-US">
                <a:ea typeface="+mn-lt"/>
                <a:cs typeface="+mn-lt"/>
              </a:rPr>
              <a:t>, and...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>
                <a:ea typeface="+mn-lt"/>
                <a:cs typeface="+mn-lt"/>
              </a:rPr>
              <a:t>Last, we’ll have the group figure out who moves.  </a:t>
            </a:r>
            <a:endParaRPr lang="en-US"/>
          </a:p>
          <a:p>
            <a:pPr marL="612140" lvl="1" indent="-246380">
              <a:buFont typeface="Courier New" pitchFamily="34" charset="0"/>
              <a:buChar char="o"/>
            </a:pPr>
            <a:endParaRPr lang="en-US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2C1365-3E7F-F652-F10A-A868960F3219}"/>
              </a:ext>
            </a:extLst>
          </p:cNvPr>
          <p:cNvSpPr txBox="1"/>
          <p:nvPr/>
        </p:nvSpPr>
        <p:spPr>
          <a:xfrm>
            <a:off x="738219" y="4162534"/>
            <a:ext cx="1169734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>
                <a:cs typeface="Arial"/>
              </a:rPr>
              <a:t>Anyone who leaves to find another program may first write their name as a “priority alternate” of their initial Round 1 pick.  ​</a:t>
            </a:r>
            <a:endParaRPr lang="en-US" sz="2400"/>
          </a:p>
          <a:p>
            <a:pPr marL="342900" indent="-342900">
              <a:buFont typeface="Wingdings"/>
              <a:buChar char="Ø"/>
            </a:pPr>
            <a:r>
              <a:rPr lang="en-US" sz="2400">
                <a:cs typeface="Arial"/>
              </a:rPr>
              <a:t>We will repeat this for each program with 4 or more facilitators.  ​</a:t>
            </a:r>
          </a:p>
          <a:p>
            <a:pPr marL="342900" indent="-342900">
              <a:buFont typeface="Wingdings"/>
              <a:buChar char="Ø"/>
            </a:pPr>
            <a:r>
              <a:rPr lang="en-US" sz="2400">
                <a:cs typeface="Arial"/>
              </a:rPr>
              <a:t>Once each group has 4 or fewer facilitators, all will write their names as facilitators.  </a:t>
            </a:r>
          </a:p>
        </p:txBody>
      </p:sp>
    </p:spTree>
    <p:extLst>
      <p:ext uri="{BB962C8B-B14F-4D97-AF65-F5344CB8AC3E}">
        <p14:creationId xmlns:p14="http://schemas.microsoft.com/office/powerpoint/2010/main" val="141722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F3C4-AE77-3260-DCC3-643D55F0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Round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BD2B-1140-C9D2-55B0-84F5B98A8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297" y="1724954"/>
            <a:ext cx="8073023" cy="44472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/>
              <a:t>Wash, Rinse, Repeat...</a:t>
            </a:r>
          </a:p>
          <a:p>
            <a:pPr marL="246380" indent="-246380"/>
            <a:r>
              <a:rPr lang="en-US"/>
              <a:t>Go to the second program for which you wish to facilitate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If the program is full, including alternates, find an open program.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If there are already 4 facilitators listed, then the same rule applies for determining the remaining 4 facilitators.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Should someone move to a new choice, they can place their name as a priority alternate of their initial Round 2 pick.</a:t>
            </a:r>
          </a:p>
          <a:p>
            <a:pPr marL="246380" indent="-24638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71F60-9C96-DADD-16F7-8322C8F8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Round 3 - Alternates!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73FD-ACD9-67E6-E356-64C63F626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258" y="1584994"/>
            <a:ext cx="10137104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 dirty="0"/>
              <a:t>All facilitators can place their name as an alternate on all of the programs they are able and willing to facilitate, and as a facilitator on all programs that do not have a complete team.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9DCF-D7FF-1C33-2718-2813B1ADB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FFAC-0BB6-DA5E-29E1-A694B0958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2504" y="2389848"/>
            <a:ext cx="4048993" cy="20852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/>
              <a:t>Is your team balanced?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34E3-06EC-1A1C-741C-806511B5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Let's Check Our Teams! Jeopardy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C4856-1982-B8C7-24BB-E1FDDD6FA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>
              <a:buFont typeface="Arial" pitchFamily="34" charset="0"/>
              <a:buChar char="•"/>
            </a:pPr>
            <a:r>
              <a:rPr lang="en-US"/>
              <a:t>As we call out your team and dates- please come up to the front of the room as a group. </a:t>
            </a:r>
          </a:p>
          <a:p>
            <a:pPr marL="246380" indent="-246380">
              <a:buFont typeface="Arial" pitchFamily="34" charset="0"/>
              <a:buChar char="•"/>
            </a:pPr>
            <a:r>
              <a:rPr lang="en-US"/>
              <a:t>As an audience, please look at the make-up of the team</a:t>
            </a:r>
            <a:endParaRPr lang="en-US" b="1"/>
          </a:p>
          <a:p>
            <a:pPr marL="0" indent="0">
              <a:buNone/>
            </a:pPr>
            <a:r>
              <a:rPr lang="en-US"/>
              <a:t>1.  Be Kind</a:t>
            </a:r>
          </a:p>
          <a:p>
            <a:pPr marL="0" indent="0">
              <a:buNone/>
            </a:pPr>
            <a:r>
              <a:rPr lang="en-US"/>
              <a:t>2. Ask questions, not statements. (E.g. Would gender increase the balance of this team? How did you consider race in created a balanced team?)  </a:t>
            </a:r>
          </a:p>
          <a:p>
            <a:pPr marL="246380" indent="-246380">
              <a:buFont typeface="Arial" pitchFamily="34" charset="0"/>
              <a:buChar char="•"/>
            </a:pPr>
            <a:r>
              <a:rPr lang="en-US"/>
              <a:t>If your team is not balanced, please look at your alternates or ask the audience for help. </a:t>
            </a:r>
          </a:p>
        </p:txBody>
      </p:sp>
    </p:spTree>
    <p:extLst>
      <p:ext uri="{BB962C8B-B14F-4D97-AF65-F5344CB8AC3E}">
        <p14:creationId xmlns:p14="http://schemas.microsoft.com/office/powerpoint/2010/main" val="271864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E01D-A94D-ADF1-EF27-FE2943F0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Leads!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4D5C-0190-CB5A-8F57-C518E3991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1600200"/>
            <a:ext cx="6287253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Each team needs to designate a team lead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For Foundations there needs to be a team lead and a worksite organizing lead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We will do this one team at a time, since we all serve on 2 teams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Do not choose unless all members that are present in person, are present at your chart to choose.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Picking leads by paper color, wait until your color is called. 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/>
          </a:p>
        </p:txBody>
      </p:sp>
      <p:pic>
        <p:nvPicPr>
          <p:cNvPr id="5" name="Picture 4" descr="A black and orange text on a white background&#10;&#10;AI-generated content may be incorrect.">
            <a:extLst>
              <a:ext uri="{FF2B5EF4-FFF2-40B4-BE49-F238E27FC236}">
                <a16:creationId xmlns:a16="http://schemas.microsoft.com/office/drawing/2014/main" id="{AD2813E8-E31B-410C-FAA7-DC5437327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208" y="1581922"/>
            <a:ext cx="3692172" cy="369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08B4D0-A28A-48B3-B075-089C83BFD0B6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4962134-CF32-49C7-AFC6-4F679D5E570D}">
  <ds:schemaRefs>
    <ds:schemaRef ds:uri="05627597-0322-42fc-bc19-1d0dde15c694"/>
    <ds:schemaRef ds:uri="5ed5bd0d-9aa5-480d-8c58-25f9f57090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A3DE799-AD86-45AB-8D31-B6BDD82B02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Application>Microsoft Office PowerPoint</Application>
  <PresentationFormat>Custom</PresentationFormat>
  <Slides>11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Math 16x9</vt:lpstr>
      <vt:lpstr>PowerPoint Presentation</vt:lpstr>
      <vt:lpstr>May 2025 Feedback</vt:lpstr>
      <vt:lpstr>The Goal</vt:lpstr>
      <vt:lpstr>Team Diversity And Balance </vt:lpstr>
      <vt:lpstr>The Process- Round 1</vt:lpstr>
      <vt:lpstr>The Process- Round 1- Continued</vt:lpstr>
      <vt:lpstr>Round 2</vt:lpstr>
      <vt:lpstr>Round 3 - Alternates! </vt:lpstr>
      <vt:lpstr>PowerPoint Presentation</vt:lpstr>
      <vt:lpstr>Let's Check Our Teams! Jeopardy Rules</vt:lpstr>
      <vt:lpstr>Team Leads! 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Holmes, Ellen [NEA]</dc:creator>
  <cp:revision>9</cp:revision>
  <dcterms:created xsi:type="dcterms:W3CDTF">2022-09-14T20:21:53Z</dcterms:created>
  <dcterms:modified xsi:type="dcterms:W3CDTF">2026-06-09T04:12:06Z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FeatureTags">
    <vt:lpwstr/>
  </property>
  <property fmtid="{D5CDD505-2E9C-101B-9397-08002B2CF9AE}" pid="4" name="LocalizationTags">
    <vt:lpwstr/>
  </property>
  <property fmtid="{D5CDD505-2E9C-101B-9397-08002B2CF9AE}" pid="5" name="CampaignTags">
    <vt:lpwstr/>
  </property>
  <property fmtid="{D5CDD505-2E9C-101B-9397-08002B2CF9AE}" pid="6" name="ScenarioTags">
    <vt:lpwstr/>
  </property>
  <property fmtid="{D5CDD505-2E9C-101B-9397-08002B2CF9AE}" pid="7" name="ContentTypeId">
    <vt:lpwstr>0x0101004F15A52AE31FEC4EB9E74AAFCF7B6AD7</vt:lpwstr>
  </property>
  <property fmtid="{D5CDD505-2E9C-101B-9397-08002B2CF9AE}" pid="8" name="MediaServiceImageTags">
    <vt:lpwstr/>
  </property>
</Properties>
</file>