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97" r:id="rId28"/>
    <p:sldId id="299" r:id="rId29"/>
    <p:sldId id="301"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jFWyBnQEERBYFZizuX8Vu1b5NVW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touri, Sara [CO]" userId="S::sara.fitouri_coloradoea.org#ext#@neahq.onmicrosoft.com::6caa6b50-28ad-40bf-891b-b7c71d09eac5" providerId="AD" clId="Web-{72A4050F-920B-80DE-0EDF-38797AAE9F6F}"/>
    <pc:docChg chg="addSld modSld">
      <pc:chgData name="Fitouri, Sara [CO]" userId="S::sara.fitouri_coloradoea.org#ext#@neahq.onmicrosoft.com::6caa6b50-28ad-40bf-891b-b7c71d09eac5" providerId="AD" clId="Web-{72A4050F-920B-80DE-0EDF-38797AAE9F6F}" dt="2023-05-10T22:18:50.774" v="113" actId="20577"/>
      <pc:docMkLst>
        <pc:docMk/>
      </pc:docMkLst>
      <pc:sldChg chg="addSp delSp modSp new">
        <pc:chgData name="Fitouri, Sara [CO]" userId="S::sara.fitouri_coloradoea.org#ext#@neahq.onmicrosoft.com::6caa6b50-28ad-40bf-891b-b7c71d09eac5" providerId="AD" clId="Web-{72A4050F-920B-80DE-0EDF-38797AAE9F6F}" dt="2023-05-10T22:18:50.774" v="113" actId="20577"/>
        <pc:sldMkLst>
          <pc:docMk/>
          <pc:sldMk cId="45269845" sldId="297"/>
        </pc:sldMkLst>
        <pc:spChg chg="mod">
          <ac:chgData name="Fitouri, Sara [CO]" userId="S::sara.fitouri_coloradoea.org#ext#@neahq.onmicrosoft.com::6caa6b50-28ad-40bf-891b-b7c71d09eac5" providerId="AD" clId="Web-{72A4050F-920B-80DE-0EDF-38797AAE9F6F}" dt="2023-05-10T22:17:44.163" v="17" actId="1076"/>
          <ac:spMkLst>
            <pc:docMk/>
            <pc:sldMk cId="45269845" sldId="297"/>
            <ac:spMk id="2" creationId="{35EAF414-0C01-BEFC-A9AF-1340E34B4814}"/>
          </ac:spMkLst>
        </pc:spChg>
        <pc:spChg chg="add mod">
          <ac:chgData name="Fitouri, Sara [CO]" userId="S::sara.fitouri_coloradoea.org#ext#@neahq.onmicrosoft.com::6caa6b50-28ad-40bf-891b-b7c71d09eac5" providerId="AD" clId="Web-{72A4050F-920B-80DE-0EDF-38797AAE9F6F}" dt="2023-05-10T22:18:50.774" v="113" actId="20577"/>
          <ac:spMkLst>
            <pc:docMk/>
            <pc:sldMk cId="45269845" sldId="297"/>
            <ac:spMk id="6" creationId="{D14ADD93-7D41-CC99-B057-C24EC48C8232}"/>
          </ac:spMkLst>
        </pc:spChg>
        <pc:graphicFrameChg chg="add del mod">
          <ac:chgData name="Fitouri, Sara [CO]" userId="S::sara.fitouri_coloradoea.org#ext#@neahq.onmicrosoft.com::6caa6b50-28ad-40bf-891b-b7c71d09eac5" providerId="AD" clId="Web-{72A4050F-920B-80DE-0EDF-38797AAE9F6F}" dt="2023-05-10T22:17:37.897" v="15"/>
          <ac:graphicFrameMkLst>
            <pc:docMk/>
            <pc:sldMk cId="45269845" sldId="297"/>
            <ac:graphicFrameMk id="4" creationId="{8F0BC4CC-4EA7-B196-3FC3-5306FE00FB8B}"/>
          </ac:graphicFrameMkLst>
        </pc:graphicFrameChg>
      </pc:sldChg>
    </pc:docChg>
  </pc:docChgLst>
  <pc:docChgLst>
    <pc:chgData name="Fitouri, Sara [CO]" userId="S::sara.fitouri_coloradoea.org#ext#@neahq.onmicrosoft.com::6caa6b50-28ad-40bf-891b-b7c71d09eac5" providerId="AD" clId="Web-{01D54D2B-E5B0-9336-70D0-4B860C2D42A6}"/>
    <pc:docChg chg="addSld delSld modSld">
      <pc:chgData name="Fitouri, Sara [CO]" userId="S::sara.fitouri_coloradoea.org#ext#@neahq.onmicrosoft.com::6caa6b50-28ad-40bf-891b-b7c71d09eac5" providerId="AD" clId="Web-{01D54D2B-E5B0-9336-70D0-4B860C2D42A6}" dt="2023-05-10T23:16:34.369" v="220" actId="20577"/>
      <pc:docMkLst>
        <pc:docMk/>
      </pc:docMkLst>
      <pc:sldChg chg="modSp">
        <pc:chgData name="Fitouri, Sara [CO]" userId="S::sara.fitouri_coloradoea.org#ext#@neahq.onmicrosoft.com::6caa6b50-28ad-40bf-891b-b7c71d09eac5" providerId="AD" clId="Web-{01D54D2B-E5B0-9336-70D0-4B860C2D42A6}" dt="2023-05-10T23:06:21.135" v="213" actId="1076"/>
        <pc:sldMkLst>
          <pc:docMk/>
          <pc:sldMk cId="0" sldId="279"/>
        </pc:sldMkLst>
        <pc:spChg chg="mod">
          <ac:chgData name="Fitouri, Sara [CO]" userId="S::sara.fitouri_coloradoea.org#ext#@neahq.onmicrosoft.com::6caa6b50-28ad-40bf-891b-b7c71d09eac5" providerId="AD" clId="Web-{01D54D2B-E5B0-9336-70D0-4B860C2D42A6}" dt="2023-05-10T23:06:21.135" v="213" actId="1076"/>
          <ac:spMkLst>
            <pc:docMk/>
            <pc:sldMk cId="0" sldId="279"/>
            <ac:spMk id="295" creationId="{00000000-0000-0000-0000-000000000000}"/>
          </ac:spMkLst>
        </pc:spChg>
      </pc:sldChg>
      <pc:sldChg chg="modSp">
        <pc:chgData name="Fitouri, Sara [CO]" userId="S::sara.fitouri_coloradoea.org#ext#@neahq.onmicrosoft.com::6caa6b50-28ad-40bf-891b-b7c71d09eac5" providerId="AD" clId="Web-{01D54D2B-E5B0-9336-70D0-4B860C2D42A6}" dt="2023-05-10T23:16:34.369" v="220" actId="20577"/>
        <pc:sldMkLst>
          <pc:docMk/>
          <pc:sldMk cId="45269845" sldId="297"/>
        </pc:sldMkLst>
        <pc:spChg chg="mod">
          <ac:chgData name="Fitouri, Sara [CO]" userId="S::sara.fitouri_coloradoea.org#ext#@neahq.onmicrosoft.com::6caa6b50-28ad-40bf-891b-b7c71d09eac5" providerId="AD" clId="Web-{01D54D2B-E5B0-9336-70D0-4B860C2D42A6}" dt="2023-05-10T22:53:42.991" v="0" actId="20577"/>
          <ac:spMkLst>
            <pc:docMk/>
            <pc:sldMk cId="45269845" sldId="297"/>
            <ac:spMk id="2" creationId="{35EAF414-0C01-BEFC-A9AF-1340E34B4814}"/>
          </ac:spMkLst>
        </pc:spChg>
        <pc:spChg chg="mod">
          <ac:chgData name="Fitouri, Sara [CO]" userId="S::sara.fitouri_coloradoea.org#ext#@neahq.onmicrosoft.com::6caa6b50-28ad-40bf-891b-b7c71d09eac5" providerId="AD" clId="Web-{01D54D2B-E5B0-9336-70D0-4B860C2D42A6}" dt="2023-05-10T23:16:34.369" v="220" actId="20577"/>
          <ac:spMkLst>
            <pc:docMk/>
            <pc:sldMk cId="45269845" sldId="297"/>
            <ac:spMk id="6" creationId="{D14ADD93-7D41-CC99-B057-C24EC48C8232}"/>
          </ac:spMkLst>
        </pc:spChg>
      </pc:sldChg>
      <pc:sldChg chg="new del">
        <pc:chgData name="Fitouri, Sara [CO]" userId="S::sara.fitouri_coloradoea.org#ext#@neahq.onmicrosoft.com::6caa6b50-28ad-40bf-891b-b7c71d09eac5" providerId="AD" clId="Web-{01D54D2B-E5B0-9336-70D0-4B860C2D42A6}" dt="2023-05-10T22:56:20.557" v="3"/>
        <pc:sldMkLst>
          <pc:docMk/>
          <pc:sldMk cId="412787847" sldId="298"/>
        </pc:sldMkLst>
      </pc:sldChg>
      <pc:sldChg chg="addSp modSp add replId">
        <pc:chgData name="Fitouri, Sara [CO]" userId="S::sara.fitouri_coloradoea.org#ext#@neahq.onmicrosoft.com::6caa6b50-28ad-40bf-891b-b7c71d09eac5" providerId="AD" clId="Web-{01D54D2B-E5B0-9336-70D0-4B860C2D42A6}" dt="2023-05-10T23:08:13.794" v="215" actId="1076"/>
        <pc:sldMkLst>
          <pc:docMk/>
          <pc:sldMk cId="2131820998" sldId="299"/>
        </pc:sldMkLst>
        <pc:spChg chg="mod">
          <ac:chgData name="Fitouri, Sara [CO]" userId="S::sara.fitouri_coloradoea.org#ext#@neahq.onmicrosoft.com::6caa6b50-28ad-40bf-891b-b7c71d09eac5" providerId="AD" clId="Web-{01D54D2B-E5B0-9336-70D0-4B860C2D42A6}" dt="2023-05-10T22:56:41.761" v="13" actId="20577"/>
          <ac:spMkLst>
            <pc:docMk/>
            <pc:sldMk cId="2131820998" sldId="299"/>
            <ac:spMk id="2" creationId="{35EAF414-0C01-BEFC-A9AF-1340E34B4814}"/>
          </ac:spMkLst>
        </pc:spChg>
        <pc:spChg chg="mod">
          <ac:chgData name="Fitouri, Sara [CO]" userId="S::sara.fitouri_coloradoea.org#ext#@neahq.onmicrosoft.com::6caa6b50-28ad-40bf-891b-b7c71d09eac5" providerId="AD" clId="Web-{01D54D2B-E5B0-9336-70D0-4B860C2D42A6}" dt="2023-05-10T22:59:18.468" v="50" actId="20577"/>
          <ac:spMkLst>
            <pc:docMk/>
            <pc:sldMk cId="2131820998" sldId="299"/>
            <ac:spMk id="6" creationId="{D14ADD93-7D41-CC99-B057-C24EC48C8232}"/>
          </ac:spMkLst>
        </pc:spChg>
        <pc:picChg chg="add mod">
          <ac:chgData name="Fitouri, Sara [CO]" userId="S::sara.fitouri_coloradoea.org#ext#@neahq.onmicrosoft.com::6caa6b50-28ad-40bf-891b-b7c71d09eac5" providerId="AD" clId="Web-{01D54D2B-E5B0-9336-70D0-4B860C2D42A6}" dt="2023-05-10T23:08:13.794" v="215" actId="1076"/>
          <ac:picMkLst>
            <pc:docMk/>
            <pc:sldMk cId="2131820998" sldId="299"/>
            <ac:picMk id="3" creationId="{65565FD9-BC9A-A975-6941-00C4961B39C8}"/>
          </ac:picMkLst>
        </pc:picChg>
      </pc:sldChg>
      <pc:sldChg chg="new del">
        <pc:chgData name="Fitouri, Sara [CO]" userId="S::sara.fitouri_coloradoea.org#ext#@neahq.onmicrosoft.com::6caa6b50-28ad-40bf-891b-b7c71d09eac5" providerId="AD" clId="Web-{01D54D2B-E5B0-9336-70D0-4B860C2D42A6}" dt="2023-05-10T22:59:37.218" v="53"/>
        <pc:sldMkLst>
          <pc:docMk/>
          <pc:sldMk cId="86892128" sldId="300"/>
        </pc:sldMkLst>
      </pc:sldChg>
      <pc:sldChg chg="modSp add replId">
        <pc:chgData name="Fitouri, Sara [CO]" userId="S::sara.fitouri_coloradoea.org#ext#@neahq.onmicrosoft.com::6caa6b50-28ad-40bf-891b-b7c71d09eac5" providerId="AD" clId="Web-{01D54D2B-E5B0-9336-70D0-4B860C2D42A6}" dt="2023-05-10T23:05:54.478" v="211" actId="20577"/>
        <pc:sldMkLst>
          <pc:docMk/>
          <pc:sldMk cId="867904418" sldId="301"/>
        </pc:sldMkLst>
        <pc:spChg chg="mod">
          <ac:chgData name="Fitouri, Sara [CO]" userId="S::sara.fitouri_coloradoea.org#ext#@neahq.onmicrosoft.com::6caa6b50-28ad-40bf-891b-b7c71d09eac5" providerId="AD" clId="Web-{01D54D2B-E5B0-9336-70D0-4B860C2D42A6}" dt="2023-05-10T23:05:54.478" v="211" actId="20577"/>
          <ac:spMkLst>
            <pc:docMk/>
            <pc:sldMk cId="867904418" sldId="301"/>
            <ac:spMk id="28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414b17fea8_0_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2414b17fea8_0_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Why a campaign? What is the first thing that comes to mind when you hear campaign? </a:t>
            </a:r>
            <a:endParaRPr/>
          </a:p>
          <a:p>
            <a:pPr marL="0" lvl="0" indent="0" algn="l" rtl="0">
              <a:spcBef>
                <a:spcPts val="0"/>
              </a:spcBef>
              <a:spcAft>
                <a:spcPts val="0"/>
              </a:spcAft>
              <a:buNone/>
            </a:pPr>
            <a:r>
              <a:rPr lang="en-US"/>
              <a:t>Political campaign? What make a campaign a campaign? What do campaigns need to win? </a:t>
            </a:r>
            <a:endParaRPr/>
          </a:p>
          <a:p>
            <a:pPr marL="0" lvl="0" indent="0" algn="l" rtl="0">
              <a:spcBef>
                <a:spcPts val="0"/>
              </a:spcBef>
              <a:spcAft>
                <a:spcPts val="0"/>
              </a:spcAft>
              <a:buNone/>
            </a:pPr>
            <a:r>
              <a:rPr lang="en-US"/>
              <a:t>*Get folks to talk about People, A demand/change. </a:t>
            </a:r>
            <a:endParaRPr/>
          </a:p>
          <a:p>
            <a:pPr marL="0" lvl="0" indent="0" algn="l" rtl="0">
              <a:spcBef>
                <a:spcPts val="0"/>
              </a:spcBef>
              <a:spcAft>
                <a:spcPts val="0"/>
              </a:spcAft>
              <a:buNone/>
            </a:pPr>
            <a:r>
              <a:rPr lang="en-US"/>
              <a:t>campaigning:  people think of phone calls and door knocking. The main purpose of that is talking to and moiblizing folks. </a:t>
            </a:r>
            <a:endParaRPr/>
          </a:p>
        </p:txBody>
      </p:sp>
      <p:sp>
        <p:nvSpPr>
          <p:cNvPr id="133" name="Google Shape;133;g2414b17fea8_0_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Why a campaign? What is the first thing that comes to mind when you hear campaign? </a:t>
            </a:r>
            <a:endParaRPr/>
          </a:p>
          <a:p>
            <a:pPr marL="0" lvl="0" indent="0" algn="l" rtl="0">
              <a:spcBef>
                <a:spcPts val="0"/>
              </a:spcBef>
              <a:spcAft>
                <a:spcPts val="0"/>
              </a:spcAft>
              <a:buNone/>
            </a:pPr>
            <a:r>
              <a:rPr lang="en-US"/>
              <a:t>Political campaign? What make a campaign a campaign? What do campaigns need to win? </a:t>
            </a:r>
            <a:endParaRPr/>
          </a:p>
          <a:p>
            <a:pPr marL="0" lvl="0" indent="0" algn="l" rtl="0">
              <a:spcBef>
                <a:spcPts val="0"/>
              </a:spcBef>
              <a:spcAft>
                <a:spcPts val="0"/>
              </a:spcAft>
              <a:buNone/>
            </a:pPr>
            <a:r>
              <a:rPr lang="en-US"/>
              <a:t>*Get folks to talk about People, A demand/change. </a:t>
            </a:r>
            <a:endParaRPr/>
          </a:p>
          <a:p>
            <a:pPr marL="0" lvl="0" indent="0" algn="l" rtl="0">
              <a:spcBef>
                <a:spcPts val="0"/>
              </a:spcBef>
              <a:spcAft>
                <a:spcPts val="0"/>
              </a:spcAft>
              <a:buNone/>
            </a:pPr>
            <a:r>
              <a:rPr lang="en-US"/>
              <a:t>campaigning:  people think of phone calls and door knocking. The main purpose of that is talking to and moiblizing folks. </a:t>
            </a:r>
            <a:endParaRPr/>
          </a:p>
        </p:txBody>
      </p:sp>
      <p:sp>
        <p:nvSpPr>
          <p:cNvPr id="139" name="Google Shape;13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What is an issue campaign? how is it different from a grievance? An issue campaign takes on an organizing approach. </a:t>
            </a:r>
            <a:endParaRPr/>
          </a:p>
          <a:p>
            <a:pPr marL="0" lvl="0" indent="0" algn="l" rtl="0">
              <a:spcBef>
                <a:spcPts val="0"/>
              </a:spcBef>
              <a:spcAft>
                <a:spcPts val="0"/>
              </a:spcAft>
              <a:buNone/>
            </a:pPr>
            <a:endParaRPr/>
          </a:p>
          <a:p>
            <a:pPr marL="0" lvl="0" indent="0" algn="l" rtl="0">
              <a:spcBef>
                <a:spcPts val="0"/>
              </a:spcBef>
              <a:spcAft>
                <a:spcPts val="0"/>
              </a:spcAft>
              <a:buNone/>
            </a:pPr>
            <a:r>
              <a:rPr lang="en-US"/>
              <a:t>When I started organizing the two most common things my mentors told me were “don’t third party the union” and “people join for the fight not for the win”. An organizing campaign is both of those ideas in practice. It is a critical time to make sure members understand that the power of the union comes from them. An issue campaign should EMPOWER members to continue being involved and continue to fight for the common good.  People want an active and powerful union. Having a powerful union means being active in your union. Being active in your union means that you are constantly being asked to be a part of the fight. An issue campaign is the cornerstone of having a powerful and active union that addresses the needs of the members and the community. It is practicing and flexing power when it is needed not just during negotiations! </a:t>
            </a:r>
            <a:endParaRPr/>
          </a:p>
        </p:txBody>
      </p:sp>
      <p:sp>
        <p:nvSpPr>
          <p:cNvPr id="145" name="Google Shape;1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It is an ACTION PLAN: </a:t>
            </a:r>
            <a:endParaRPr/>
          </a:p>
          <a:p>
            <a:pPr marL="0" lvl="0" indent="0" algn="l" rtl="0">
              <a:spcBef>
                <a:spcPts val="0"/>
              </a:spcBef>
              <a:spcAft>
                <a:spcPts val="0"/>
              </a:spcAft>
              <a:buNone/>
            </a:pPr>
            <a:endParaRPr/>
          </a:p>
        </p:txBody>
      </p:sp>
      <p:sp>
        <p:nvSpPr>
          <p:cNvPr id="153" name="Google Shape;15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Katie Romich and power. We should not shy away from talking about power with our members. People inherently understand that there is a power difference at work between them and their Super/Principal/School Board. I was always shy to talk about how individual people lacked power because I was afraid it would lead people to feel powerless. The reality is that many folks already feel powerless. Apathy comes from feeling powerless. Naming that and speaking frankly about it is important and makes sure we are centering our organizing in giving workers the power to tackle not just THE issue, but any issue that can arise. We fight for power not for crumbs. </a:t>
            </a:r>
            <a:endParaRPr/>
          </a:p>
          <a:p>
            <a:pPr marL="0" lvl="0" indent="0" algn="l" rtl="0">
              <a:spcBef>
                <a:spcPts val="0"/>
              </a:spcBef>
              <a:spcAft>
                <a:spcPts val="0"/>
              </a:spcAft>
              <a:buClr>
                <a:schemeClr val="dk1"/>
              </a:buClr>
              <a:buSzPts val="1200"/>
              <a:buFont typeface="Calibri"/>
              <a:buNone/>
            </a:pPr>
            <a:r>
              <a:rPr lang="en-US"/>
              <a:t>What is power? How do you talk about power in the workplace?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endParaRPr/>
          </a:p>
        </p:txBody>
      </p:sp>
      <p:sp>
        <p:nvSpPr>
          <p:cNvPr id="166" name="Google Shape;166;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2" name="Google Shape;172;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e6e9d702f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3e6e9d702f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taken from Chicago Training Strategic campaigns </a:t>
            </a:r>
            <a:endParaRPr/>
          </a:p>
          <a:p>
            <a:pPr marL="0" lvl="0" indent="0" algn="l" rtl="0">
              <a:spcBef>
                <a:spcPts val="0"/>
              </a:spcBef>
              <a:spcAft>
                <a:spcPts val="0"/>
              </a:spcAft>
              <a:buNone/>
            </a:pPr>
            <a:endParaRPr/>
          </a:p>
          <a:p>
            <a:pPr marL="0" lvl="0" indent="0" algn="l" rtl="0">
              <a:spcBef>
                <a:spcPts val="0"/>
              </a:spcBef>
              <a:spcAft>
                <a:spcPts val="0"/>
              </a:spcAft>
              <a:buNone/>
            </a:pPr>
            <a:r>
              <a:rPr lang="en-US"/>
              <a:t>By placing workers in the center of the “fight” we give them the tools, practice and organization to give them the power to tackle the issue today and the issues of tomorrow. </a:t>
            </a:r>
            <a:endParaRPr/>
          </a:p>
          <a:p>
            <a:pPr marL="0" lvl="0" indent="0" algn="l" rtl="0">
              <a:spcBef>
                <a:spcPts val="0"/>
              </a:spcBef>
              <a:spcAft>
                <a:spcPts val="0"/>
              </a:spcAft>
              <a:buNone/>
            </a:pPr>
            <a:r>
              <a:rPr lang="en-US"/>
              <a:t>We can beat back apathy through a course of collective action that demonstrates their power. Mobilization is the practice of power. </a:t>
            </a:r>
            <a:endParaRPr/>
          </a:p>
        </p:txBody>
      </p:sp>
      <p:sp>
        <p:nvSpPr>
          <p:cNvPr id="181" name="Google Shape;181;g23e6e9d702f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3" name="Google Shape;223;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66" name="Google Shape;266;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9" name="Google Shape;27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9" name="Google Shape;27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26</a:t>
            </a:fld>
            <a:endParaRPr/>
          </a:p>
        </p:txBody>
      </p:sp>
    </p:spTree>
    <p:extLst>
      <p:ext uri="{BB962C8B-B14F-4D97-AF65-F5344CB8AC3E}">
        <p14:creationId xmlns:p14="http://schemas.microsoft.com/office/powerpoint/2010/main" val="3214892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8" name="Google Shape;328;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37" name="Google Shape;337;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6" name="Google Shape;346;p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55" name="Google Shape;355;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36</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37</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38</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86" name="Google Shape;386;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39</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42</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13" name="Google Shape;413;p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43</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Hedy</a:t>
            </a:r>
            <a:endParaRPr/>
          </a:p>
        </p:txBody>
      </p:sp>
      <p:sp>
        <p:nvSpPr>
          <p:cNvPr id="420" name="Google Shape;420;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g2414b17fea8_0_152"/>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g2414b17fea8_0_152"/>
          <p:cNvSpPr/>
          <p:nvPr/>
        </p:nvSpPr>
        <p:spPr>
          <a:xfrm>
            <a:off x="1" y="6334316"/>
            <a:ext cx="12192000" cy="6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g2414b17fea8_0_152"/>
          <p:cNvSpPr txBox="1">
            <a:spLocks noGrp="1"/>
          </p:cNvSpPr>
          <p:nvPr>
            <p:ph type="ctrTitle"/>
          </p:nvPr>
        </p:nvSpPr>
        <p:spPr>
          <a:xfrm>
            <a:off x="1097280" y="1362671"/>
            <a:ext cx="10058400" cy="35661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262626"/>
              </a:buClr>
              <a:buSzPts val="8000"/>
              <a:buFont typeface="Calibri"/>
              <a:buNone/>
              <a:defRPr sz="8000">
                <a:solidFill>
                  <a:srgbClr val="262626"/>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2" name="Google Shape;22;g2414b17fea8_0_152"/>
          <p:cNvSpPr txBox="1">
            <a:spLocks noGrp="1"/>
          </p:cNvSpPr>
          <p:nvPr>
            <p:ph type="subTitle" idx="1"/>
          </p:nvPr>
        </p:nvSpPr>
        <p:spPr>
          <a:xfrm>
            <a:off x="1066801" y="5002154"/>
            <a:ext cx="10058400" cy="11430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rtl="0">
              <a:lnSpc>
                <a:spcPct val="90000"/>
              </a:lnSpc>
              <a:spcBef>
                <a:spcPts val="200"/>
              </a:spcBef>
              <a:spcAft>
                <a:spcPts val="0"/>
              </a:spcAft>
              <a:buSzPts val="2400"/>
              <a:buNone/>
              <a:defRPr sz="2400"/>
            </a:lvl2pPr>
            <a:lvl3pPr lvl="2" algn="ctr" rtl="0">
              <a:lnSpc>
                <a:spcPct val="90000"/>
              </a:lnSpc>
              <a:spcBef>
                <a:spcPts val="400"/>
              </a:spcBef>
              <a:spcAft>
                <a:spcPts val="0"/>
              </a:spcAft>
              <a:buSzPts val="2400"/>
              <a:buNone/>
              <a:defRPr sz="2400"/>
            </a:lvl3pPr>
            <a:lvl4pPr lvl="3" algn="ctr" rtl="0">
              <a:lnSpc>
                <a:spcPct val="90000"/>
              </a:lnSpc>
              <a:spcBef>
                <a:spcPts val="400"/>
              </a:spcBef>
              <a:spcAft>
                <a:spcPts val="0"/>
              </a:spcAft>
              <a:buSzPts val="2000"/>
              <a:buNone/>
              <a:defRPr sz="2000"/>
            </a:lvl4pPr>
            <a:lvl5pPr lvl="4" algn="ctr" rtl="0">
              <a:lnSpc>
                <a:spcPct val="90000"/>
              </a:lnSpc>
              <a:spcBef>
                <a:spcPts val="400"/>
              </a:spcBef>
              <a:spcAft>
                <a:spcPts val="0"/>
              </a:spcAft>
              <a:buSzPts val="2000"/>
              <a:buNone/>
              <a:defRPr sz="2000"/>
            </a:lvl5pPr>
            <a:lvl6pPr lvl="5" algn="ctr" rtl="0">
              <a:lnSpc>
                <a:spcPct val="90000"/>
              </a:lnSpc>
              <a:spcBef>
                <a:spcPts val="400"/>
              </a:spcBef>
              <a:spcAft>
                <a:spcPts val="0"/>
              </a:spcAft>
              <a:buSzPts val="2000"/>
              <a:buNone/>
              <a:defRPr sz="2000"/>
            </a:lvl6pPr>
            <a:lvl7pPr lvl="6" algn="ctr" rtl="0">
              <a:lnSpc>
                <a:spcPct val="90000"/>
              </a:lnSpc>
              <a:spcBef>
                <a:spcPts val="400"/>
              </a:spcBef>
              <a:spcAft>
                <a:spcPts val="0"/>
              </a:spcAft>
              <a:buSzPts val="2000"/>
              <a:buNone/>
              <a:defRPr sz="2000"/>
            </a:lvl7pPr>
            <a:lvl8pPr lvl="7" algn="ctr" rtl="0">
              <a:lnSpc>
                <a:spcPct val="90000"/>
              </a:lnSpc>
              <a:spcBef>
                <a:spcPts val="400"/>
              </a:spcBef>
              <a:spcAft>
                <a:spcPts val="0"/>
              </a:spcAft>
              <a:buSzPts val="2000"/>
              <a:buNone/>
              <a:defRPr sz="2000"/>
            </a:lvl8pPr>
            <a:lvl9pPr lvl="8" algn="ctr" rtl="0">
              <a:lnSpc>
                <a:spcPct val="90000"/>
              </a:lnSpc>
              <a:spcBef>
                <a:spcPts val="400"/>
              </a:spcBef>
              <a:spcAft>
                <a:spcPts val="400"/>
              </a:spcAft>
              <a:buSzPts val="2000"/>
              <a:buNone/>
              <a:defRPr sz="2000"/>
            </a:lvl9pPr>
          </a:lstStyle>
          <a:p>
            <a:endParaRPr/>
          </a:p>
        </p:txBody>
      </p:sp>
      <p:sp>
        <p:nvSpPr>
          <p:cNvPr id="23" name="Google Shape;23;g2414b17fea8_0_152"/>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 name="Google Shape;24;g2414b17fea8_0_152"/>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 name="Google Shape;25;g2414b17fea8_0_152"/>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6" name="Google Shape;26;g2414b17fea8_0_152" descr="A close up of a sign&#10;&#10;Description generated with very high confidence"/>
          <p:cNvPicPr preferRelativeResize="0"/>
          <p:nvPr/>
        </p:nvPicPr>
        <p:blipFill rotWithShape="1">
          <a:blip r:embed="rId2">
            <a:alphaModFix/>
          </a:blip>
          <a:srcRect r="66504"/>
          <a:stretch/>
        </p:blipFill>
        <p:spPr>
          <a:xfrm>
            <a:off x="910192" y="629337"/>
            <a:ext cx="3359967" cy="431603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g2414b17fea8_0_161"/>
          <p:cNvSpPr txBox="1">
            <a:spLocks noGrp="1"/>
          </p:cNvSpPr>
          <p:nvPr>
            <p:ph type="title"/>
          </p:nvPr>
        </p:nvSpPr>
        <p:spPr>
          <a:xfrm>
            <a:off x="991986" y="-361460"/>
            <a:ext cx="10058400" cy="14508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 name="Google Shape;29;g2414b17fea8_0_161"/>
          <p:cNvSpPr txBox="1">
            <a:spLocks noGrp="1"/>
          </p:cNvSpPr>
          <p:nvPr>
            <p:ph type="body" idx="1"/>
          </p:nvPr>
        </p:nvSpPr>
        <p:spPr>
          <a:xfrm>
            <a:off x="1097280" y="1429789"/>
            <a:ext cx="10058400" cy="44394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30" name="Google Shape;30;g2414b17fea8_0_161"/>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 name="Google Shape;31;g2414b17fea8_0_161"/>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2" name="Google Shape;32;g2414b17fea8_0_161"/>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3" name="Google Shape;33;g2414b17fea8_0_161"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
        <p:nvSpPr>
          <p:cNvPr id="34" name="Google Shape;34;g2414b17fea8_0_161"/>
          <p:cNvSpPr/>
          <p:nvPr/>
        </p:nvSpPr>
        <p:spPr>
          <a:xfrm>
            <a:off x="1047404" y="1646158"/>
            <a:ext cx="10246800" cy="154800"/>
          </a:xfrm>
          <a:prstGeom prst="rect">
            <a:avLst/>
          </a:prstGeom>
          <a:solidFill>
            <a:schemeClr val="lt1"/>
          </a:solidFill>
          <a:ln w="158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5"/>
        <p:cNvGrpSpPr/>
        <p:nvPr/>
      </p:nvGrpSpPr>
      <p:grpSpPr>
        <a:xfrm>
          <a:off x="0" y="0"/>
          <a:ext cx="0" cy="0"/>
          <a:chOff x="0" y="0"/>
          <a:chExt cx="0" cy="0"/>
        </a:xfrm>
      </p:grpSpPr>
      <p:sp>
        <p:nvSpPr>
          <p:cNvPr id="36" name="Google Shape;36;g2414b17fea8_0_169"/>
          <p:cNvSpPr/>
          <p:nvPr/>
        </p:nvSpPr>
        <p:spPr>
          <a:xfrm>
            <a:off x="3175" y="6400800"/>
            <a:ext cx="121887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g2414b17fea8_0_169"/>
          <p:cNvSpPr/>
          <p:nvPr/>
        </p:nvSpPr>
        <p:spPr>
          <a:xfrm>
            <a:off x="15" y="6334316"/>
            <a:ext cx="12188700" cy="63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g2414b17fea8_0_169"/>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9" name="Google Shape;39;g2414b17fea8_0_169"/>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FFFFFF"/>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0" name="Google Shape;40;g2414b17fea8_0_169"/>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1" name="Google Shape;41;g2414b17fea8_0_169"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
        <p:cNvGrpSpPr/>
        <p:nvPr/>
      </p:nvGrpSpPr>
      <p:grpSpPr>
        <a:xfrm>
          <a:off x="0" y="0"/>
          <a:ext cx="0" cy="0"/>
          <a:chOff x="0" y="0"/>
          <a:chExt cx="0" cy="0"/>
        </a:xfrm>
      </p:grpSpPr>
      <p:sp>
        <p:nvSpPr>
          <p:cNvPr id="43" name="Google Shape;43;g2414b17fea8_0_176"/>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4" name="Google Shape;44;g2414b17fea8_0_176"/>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5" name="Google Shape;45;g2414b17fea8_0_176"/>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6" name="Google Shape;46;g2414b17fea8_0_176"/>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7"/>
        <p:cNvGrpSpPr/>
        <p:nvPr/>
      </p:nvGrpSpPr>
      <p:grpSpPr>
        <a:xfrm>
          <a:off x="0" y="0"/>
          <a:ext cx="0" cy="0"/>
          <a:chOff x="0" y="0"/>
          <a:chExt cx="0" cy="0"/>
        </a:xfrm>
      </p:grpSpPr>
      <p:sp>
        <p:nvSpPr>
          <p:cNvPr id="48" name="Google Shape;48;g2414b17fea8_0_181"/>
          <p:cNvSpPr/>
          <p:nvPr/>
        </p:nvSpPr>
        <p:spPr>
          <a:xfrm>
            <a:off x="3175" y="6400800"/>
            <a:ext cx="121887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g2414b17fea8_0_181"/>
          <p:cNvSpPr/>
          <p:nvPr/>
        </p:nvSpPr>
        <p:spPr>
          <a:xfrm>
            <a:off x="15" y="6334316"/>
            <a:ext cx="12188700" cy="63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g2414b17fea8_0_181"/>
          <p:cNvSpPr txBox="1">
            <a:spLocks noGrp="1"/>
          </p:cNvSpPr>
          <p:nvPr>
            <p:ph type="title"/>
          </p:nvPr>
        </p:nvSpPr>
        <p:spPr>
          <a:xfrm>
            <a:off x="1097280" y="758952"/>
            <a:ext cx="10058400" cy="35661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262626"/>
              </a:buClr>
              <a:buSzPts val="8000"/>
              <a:buFont typeface="Calibri"/>
              <a:buNone/>
              <a:defRPr sz="8000" b="0">
                <a:solidFill>
                  <a:srgbClr val="262626"/>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g2414b17fea8_0_181"/>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rtl="0">
              <a:lnSpc>
                <a:spcPct val="90000"/>
              </a:lnSpc>
              <a:spcBef>
                <a:spcPts val="200"/>
              </a:spcBef>
              <a:spcAft>
                <a:spcPts val="0"/>
              </a:spcAft>
              <a:buSzPts val="1800"/>
              <a:buNone/>
              <a:defRPr sz="1800">
                <a:solidFill>
                  <a:srgbClr val="888888"/>
                </a:solidFill>
              </a:defRPr>
            </a:lvl2pPr>
            <a:lvl3pPr marL="1371600" lvl="2" indent="-228600" algn="l" rtl="0">
              <a:lnSpc>
                <a:spcPct val="90000"/>
              </a:lnSpc>
              <a:spcBef>
                <a:spcPts val="400"/>
              </a:spcBef>
              <a:spcAft>
                <a:spcPts val="0"/>
              </a:spcAft>
              <a:buSzPts val="1600"/>
              <a:buNone/>
              <a:defRPr sz="1600">
                <a:solidFill>
                  <a:srgbClr val="888888"/>
                </a:solidFill>
              </a:defRPr>
            </a:lvl3pPr>
            <a:lvl4pPr marL="1828800" lvl="3" indent="-228600" algn="l" rtl="0">
              <a:lnSpc>
                <a:spcPct val="90000"/>
              </a:lnSpc>
              <a:spcBef>
                <a:spcPts val="400"/>
              </a:spcBef>
              <a:spcAft>
                <a:spcPts val="0"/>
              </a:spcAft>
              <a:buSzPts val="1400"/>
              <a:buNone/>
              <a:defRPr sz="1400">
                <a:solidFill>
                  <a:srgbClr val="888888"/>
                </a:solidFill>
              </a:defRPr>
            </a:lvl4pPr>
            <a:lvl5pPr marL="2286000" lvl="4" indent="-228600" algn="l" rtl="0">
              <a:lnSpc>
                <a:spcPct val="90000"/>
              </a:lnSpc>
              <a:spcBef>
                <a:spcPts val="400"/>
              </a:spcBef>
              <a:spcAft>
                <a:spcPts val="0"/>
              </a:spcAft>
              <a:buSzPts val="1400"/>
              <a:buNone/>
              <a:defRPr sz="1400">
                <a:solidFill>
                  <a:srgbClr val="888888"/>
                </a:solidFill>
              </a:defRPr>
            </a:lvl5pPr>
            <a:lvl6pPr marL="2743200" lvl="5" indent="-228600" algn="l" rtl="0">
              <a:lnSpc>
                <a:spcPct val="90000"/>
              </a:lnSpc>
              <a:spcBef>
                <a:spcPts val="400"/>
              </a:spcBef>
              <a:spcAft>
                <a:spcPts val="0"/>
              </a:spcAft>
              <a:buSzPts val="1400"/>
              <a:buNone/>
              <a:defRPr sz="1400">
                <a:solidFill>
                  <a:srgbClr val="888888"/>
                </a:solidFill>
              </a:defRPr>
            </a:lvl6pPr>
            <a:lvl7pPr marL="3200400" lvl="6" indent="-228600" algn="l" rtl="0">
              <a:lnSpc>
                <a:spcPct val="90000"/>
              </a:lnSpc>
              <a:spcBef>
                <a:spcPts val="400"/>
              </a:spcBef>
              <a:spcAft>
                <a:spcPts val="0"/>
              </a:spcAft>
              <a:buSzPts val="1400"/>
              <a:buNone/>
              <a:defRPr sz="1400">
                <a:solidFill>
                  <a:srgbClr val="888888"/>
                </a:solidFill>
              </a:defRPr>
            </a:lvl7pPr>
            <a:lvl8pPr marL="3657600" lvl="7" indent="-228600" algn="l" rtl="0">
              <a:lnSpc>
                <a:spcPct val="90000"/>
              </a:lnSpc>
              <a:spcBef>
                <a:spcPts val="400"/>
              </a:spcBef>
              <a:spcAft>
                <a:spcPts val="0"/>
              </a:spcAft>
              <a:buSzPts val="1400"/>
              <a:buNone/>
              <a:defRPr sz="1400">
                <a:solidFill>
                  <a:srgbClr val="888888"/>
                </a:solidFill>
              </a:defRPr>
            </a:lvl8pPr>
            <a:lvl9pPr marL="4114800" lvl="8" indent="-228600" algn="l" rtl="0">
              <a:lnSpc>
                <a:spcPct val="90000"/>
              </a:lnSpc>
              <a:spcBef>
                <a:spcPts val="400"/>
              </a:spcBef>
              <a:spcAft>
                <a:spcPts val="400"/>
              </a:spcAft>
              <a:buSzPts val="1400"/>
              <a:buNone/>
              <a:defRPr sz="1400">
                <a:solidFill>
                  <a:srgbClr val="888888"/>
                </a:solidFill>
              </a:defRPr>
            </a:lvl9pPr>
          </a:lstStyle>
          <a:p>
            <a:endParaRPr/>
          </a:p>
        </p:txBody>
      </p:sp>
      <p:sp>
        <p:nvSpPr>
          <p:cNvPr id="52" name="Google Shape;52;g2414b17fea8_0_181"/>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g2414b17fea8_0_181"/>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g2414b17fea8_0_181"/>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5" name="Google Shape;55;g2414b17fea8_0_181"/>
          <p:cNvCxnSpPr/>
          <p:nvPr/>
        </p:nvCxnSpPr>
        <p:spPr>
          <a:xfrm>
            <a:off x="1207658" y="4343400"/>
            <a:ext cx="9875400" cy="0"/>
          </a:xfrm>
          <a:prstGeom prst="straightConnector1">
            <a:avLst/>
          </a:prstGeom>
          <a:noFill/>
          <a:ln w="9525" cap="flat" cmpd="sng">
            <a:solidFill>
              <a:srgbClr val="7F7F7F"/>
            </a:solidFill>
            <a:prstDash val="solid"/>
            <a:round/>
            <a:headEnd type="none" w="sm" len="sm"/>
            <a:tailEnd type="none" w="sm" len="sm"/>
          </a:ln>
        </p:spPr>
      </p:cxnSp>
      <p:pic>
        <p:nvPicPr>
          <p:cNvPr id="56" name="Google Shape;56;g2414b17fea8_0_181"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7"/>
        <p:cNvGrpSpPr/>
        <p:nvPr/>
      </p:nvGrpSpPr>
      <p:grpSpPr>
        <a:xfrm>
          <a:off x="0" y="0"/>
          <a:ext cx="0" cy="0"/>
          <a:chOff x="0" y="0"/>
          <a:chExt cx="0" cy="0"/>
        </a:xfrm>
      </p:grpSpPr>
      <p:sp>
        <p:nvSpPr>
          <p:cNvPr id="58" name="Google Shape;58;g2414b17fea8_0_19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g2414b17fea8_0_191"/>
          <p:cNvSpPr txBox="1">
            <a:spLocks noGrp="1"/>
          </p:cNvSpPr>
          <p:nvPr>
            <p:ph type="body" idx="1"/>
          </p:nvPr>
        </p:nvSpPr>
        <p:spPr>
          <a:xfrm>
            <a:off x="1097280" y="1845734"/>
            <a:ext cx="4937700" cy="40233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60" name="Google Shape;60;g2414b17fea8_0_191"/>
          <p:cNvSpPr txBox="1">
            <a:spLocks noGrp="1"/>
          </p:cNvSpPr>
          <p:nvPr>
            <p:ph type="body" idx="2"/>
          </p:nvPr>
        </p:nvSpPr>
        <p:spPr>
          <a:xfrm>
            <a:off x="6217920" y="1845735"/>
            <a:ext cx="4937700" cy="40233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61" name="Google Shape;61;g2414b17fea8_0_191"/>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2" name="Google Shape;62;g2414b17fea8_0_191"/>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 name="Google Shape;63;g2414b17fea8_0_191"/>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4" name="Google Shape;64;g2414b17fea8_0_191" descr="A close up of a sign&#10;&#10;Description generated with very high confidence"/>
          <p:cNvPicPr preferRelativeResize="0"/>
          <p:nvPr/>
        </p:nvPicPr>
        <p:blipFill rotWithShape="1">
          <a:blip r:embed="rId2">
            <a:alphaModFix/>
          </a:blip>
          <a:srcRect/>
          <a:stretch/>
        </p:blipFill>
        <p:spPr>
          <a:xfrm>
            <a:off x="11094720" y="6392125"/>
            <a:ext cx="986444" cy="42442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5"/>
        <p:cNvGrpSpPr/>
        <p:nvPr/>
      </p:nvGrpSpPr>
      <p:grpSpPr>
        <a:xfrm>
          <a:off x="0" y="0"/>
          <a:ext cx="0" cy="0"/>
          <a:chOff x="0" y="0"/>
          <a:chExt cx="0" cy="0"/>
        </a:xfrm>
      </p:grpSpPr>
      <p:sp>
        <p:nvSpPr>
          <p:cNvPr id="66" name="Google Shape;66;g2414b17fea8_0_199"/>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7" name="Google Shape;67;g2414b17fea8_0_199"/>
          <p:cNvSpPr txBox="1">
            <a:spLocks noGrp="1"/>
          </p:cNvSpPr>
          <p:nvPr>
            <p:ph type="body" idx="1"/>
          </p:nvPr>
        </p:nvSpPr>
        <p:spPr>
          <a:xfrm>
            <a:off x="1097280" y="1846052"/>
            <a:ext cx="4937700" cy="7362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200"/>
              </a:spcBef>
              <a:spcAft>
                <a:spcPts val="0"/>
              </a:spcAft>
              <a:buSzPts val="2000"/>
              <a:buNone/>
              <a:defRPr sz="2000" b="0" cap="none">
                <a:solidFill>
                  <a:schemeClr val="dk2"/>
                </a:solidFill>
              </a:defRPr>
            </a:lvl1pPr>
            <a:lvl2pPr marL="914400" lvl="1" indent="-228600" algn="l" rtl="0">
              <a:lnSpc>
                <a:spcPct val="90000"/>
              </a:lnSpc>
              <a:spcBef>
                <a:spcPts val="200"/>
              </a:spcBef>
              <a:spcAft>
                <a:spcPts val="0"/>
              </a:spcAft>
              <a:buSzPts val="2000"/>
              <a:buNone/>
              <a:defRPr sz="2000" b="1"/>
            </a:lvl2pPr>
            <a:lvl3pPr marL="1371600" lvl="2" indent="-228600" algn="l" rtl="0">
              <a:lnSpc>
                <a:spcPct val="90000"/>
              </a:lnSpc>
              <a:spcBef>
                <a:spcPts val="400"/>
              </a:spcBef>
              <a:spcAft>
                <a:spcPts val="0"/>
              </a:spcAft>
              <a:buSzPts val="1800"/>
              <a:buNone/>
              <a:defRPr sz="1800" b="1"/>
            </a:lvl3pPr>
            <a:lvl4pPr marL="1828800" lvl="3" indent="-228600" algn="l" rtl="0">
              <a:lnSpc>
                <a:spcPct val="90000"/>
              </a:lnSpc>
              <a:spcBef>
                <a:spcPts val="400"/>
              </a:spcBef>
              <a:spcAft>
                <a:spcPts val="0"/>
              </a:spcAft>
              <a:buSzPts val="1600"/>
              <a:buNone/>
              <a:defRPr sz="1600" b="1"/>
            </a:lvl4pPr>
            <a:lvl5pPr marL="2286000" lvl="4" indent="-228600" algn="l" rtl="0">
              <a:lnSpc>
                <a:spcPct val="90000"/>
              </a:lnSpc>
              <a:spcBef>
                <a:spcPts val="400"/>
              </a:spcBef>
              <a:spcAft>
                <a:spcPts val="0"/>
              </a:spcAft>
              <a:buSzPts val="1600"/>
              <a:buNone/>
              <a:defRPr sz="1600" b="1"/>
            </a:lvl5pPr>
            <a:lvl6pPr marL="2743200" lvl="5" indent="-228600" algn="l" rtl="0">
              <a:lnSpc>
                <a:spcPct val="90000"/>
              </a:lnSpc>
              <a:spcBef>
                <a:spcPts val="400"/>
              </a:spcBef>
              <a:spcAft>
                <a:spcPts val="0"/>
              </a:spcAft>
              <a:buSzPts val="1600"/>
              <a:buNone/>
              <a:defRPr sz="1600" b="1"/>
            </a:lvl6pPr>
            <a:lvl7pPr marL="3200400" lvl="6" indent="-228600" algn="l" rtl="0">
              <a:lnSpc>
                <a:spcPct val="90000"/>
              </a:lnSpc>
              <a:spcBef>
                <a:spcPts val="400"/>
              </a:spcBef>
              <a:spcAft>
                <a:spcPts val="0"/>
              </a:spcAft>
              <a:buSzPts val="1600"/>
              <a:buNone/>
              <a:defRPr sz="1600" b="1"/>
            </a:lvl7pPr>
            <a:lvl8pPr marL="3657600" lvl="7" indent="-228600" algn="l" rtl="0">
              <a:lnSpc>
                <a:spcPct val="90000"/>
              </a:lnSpc>
              <a:spcBef>
                <a:spcPts val="400"/>
              </a:spcBef>
              <a:spcAft>
                <a:spcPts val="0"/>
              </a:spcAft>
              <a:buSzPts val="1600"/>
              <a:buNone/>
              <a:defRPr sz="1600" b="1"/>
            </a:lvl8pPr>
            <a:lvl9pPr marL="4114800" lvl="8" indent="-228600" algn="l" rtl="0">
              <a:lnSpc>
                <a:spcPct val="90000"/>
              </a:lnSpc>
              <a:spcBef>
                <a:spcPts val="400"/>
              </a:spcBef>
              <a:spcAft>
                <a:spcPts val="400"/>
              </a:spcAft>
              <a:buSzPts val="1600"/>
              <a:buNone/>
              <a:defRPr sz="1600" b="1"/>
            </a:lvl9pPr>
          </a:lstStyle>
          <a:p>
            <a:endParaRPr/>
          </a:p>
        </p:txBody>
      </p:sp>
      <p:sp>
        <p:nvSpPr>
          <p:cNvPr id="68" name="Google Shape;68;g2414b17fea8_0_199"/>
          <p:cNvSpPr txBox="1">
            <a:spLocks noGrp="1"/>
          </p:cNvSpPr>
          <p:nvPr>
            <p:ph type="body" idx="2"/>
          </p:nvPr>
        </p:nvSpPr>
        <p:spPr>
          <a:xfrm>
            <a:off x="1097280" y="2582335"/>
            <a:ext cx="4937700" cy="32868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69" name="Google Shape;69;g2414b17fea8_0_199"/>
          <p:cNvSpPr txBox="1">
            <a:spLocks noGrp="1"/>
          </p:cNvSpPr>
          <p:nvPr>
            <p:ph type="body" idx="3"/>
          </p:nvPr>
        </p:nvSpPr>
        <p:spPr>
          <a:xfrm>
            <a:off x="6217920" y="1846052"/>
            <a:ext cx="4937700" cy="7362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200"/>
              </a:spcBef>
              <a:spcAft>
                <a:spcPts val="0"/>
              </a:spcAft>
              <a:buSzPts val="2000"/>
              <a:buNone/>
              <a:defRPr sz="2000" b="0" cap="none">
                <a:solidFill>
                  <a:schemeClr val="dk2"/>
                </a:solidFill>
              </a:defRPr>
            </a:lvl1pPr>
            <a:lvl2pPr marL="914400" lvl="1" indent="-228600" algn="l" rtl="0">
              <a:lnSpc>
                <a:spcPct val="90000"/>
              </a:lnSpc>
              <a:spcBef>
                <a:spcPts val="200"/>
              </a:spcBef>
              <a:spcAft>
                <a:spcPts val="0"/>
              </a:spcAft>
              <a:buSzPts val="2000"/>
              <a:buNone/>
              <a:defRPr sz="2000" b="1"/>
            </a:lvl2pPr>
            <a:lvl3pPr marL="1371600" lvl="2" indent="-228600" algn="l" rtl="0">
              <a:lnSpc>
                <a:spcPct val="90000"/>
              </a:lnSpc>
              <a:spcBef>
                <a:spcPts val="400"/>
              </a:spcBef>
              <a:spcAft>
                <a:spcPts val="0"/>
              </a:spcAft>
              <a:buSzPts val="1800"/>
              <a:buNone/>
              <a:defRPr sz="1800" b="1"/>
            </a:lvl3pPr>
            <a:lvl4pPr marL="1828800" lvl="3" indent="-228600" algn="l" rtl="0">
              <a:lnSpc>
                <a:spcPct val="90000"/>
              </a:lnSpc>
              <a:spcBef>
                <a:spcPts val="400"/>
              </a:spcBef>
              <a:spcAft>
                <a:spcPts val="0"/>
              </a:spcAft>
              <a:buSzPts val="1600"/>
              <a:buNone/>
              <a:defRPr sz="1600" b="1"/>
            </a:lvl4pPr>
            <a:lvl5pPr marL="2286000" lvl="4" indent="-228600" algn="l" rtl="0">
              <a:lnSpc>
                <a:spcPct val="90000"/>
              </a:lnSpc>
              <a:spcBef>
                <a:spcPts val="400"/>
              </a:spcBef>
              <a:spcAft>
                <a:spcPts val="0"/>
              </a:spcAft>
              <a:buSzPts val="1600"/>
              <a:buNone/>
              <a:defRPr sz="1600" b="1"/>
            </a:lvl5pPr>
            <a:lvl6pPr marL="2743200" lvl="5" indent="-228600" algn="l" rtl="0">
              <a:lnSpc>
                <a:spcPct val="90000"/>
              </a:lnSpc>
              <a:spcBef>
                <a:spcPts val="400"/>
              </a:spcBef>
              <a:spcAft>
                <a:spcPts val="0"/>
              </a:spcAft>
              <a:buSzPts val="1600"/>
              <a:buNone/>
              <a:defRPr sz="1600" b="1"/>
            </a:lvl6pPr>
            <a:lvl7pPr marL="3200400" lvl="6" indent="-228600" algn="l" rtl="0">
              <a:lnSpc>
                <a:spcPct val="90000"/>
              </a:lnSpc>
              <a:spcBef>
                <a:spcPts val="400"/>
              </a:spcBef>
              <a:spcAft>
                <a:spcPts val="0"/>
              </a:spcAft>
              <a:buSzPts val="1600"/>
              <a:buNone/>
              <a:defRPr sz="1600" b="1"/>
            </a:lvl7pPr>
            <a:lvl8pPr marL="3657600" lvl="7" indent="-228600" algn="l" rtl="0">
              <a:lnSpc>
                <a:spcPct val="90000"/>
              </a:lnSpc>
              <a:spcBef>
                <a:spcPts val="400"/>
              </a:spcBef>
              <a:spcAft>
                <a:spcPts val="0"/>
              </a:spcAft>
              <a:buSzPts val="1600"/>
              <a:buNone/>
              <a:defRPr sz="1600" b="1"/>
            </a:lvl8pPr>
            <a:lvl9pPr marL="4114800" lvl="8" indent="-228600" algn="l" rtl="0">
              <a:lnSpc>
                <a:spcPct val="90000"/>
              </a:lnSpc>
              <a:spcBef>
                <a:spcPts val="400"/>
              </a:spcBef>
              <a:spcAft>
                <a:spcPts val="400"/>
              </a:spcAft>
              <a:buSzPts val="1600"/>
              <a:buNone/>
              <a:defRPr sz="1600" b="1"/>
            </a:lvl9pPr>
          </a:lstStyle>
          <a:p>
            <a:endParaRPr/>
          </a:p>
        </p:txBody>
      </p:sp>
      <p:sp>
        <p:nvSpPr>
          <p:cNvPr id="70" name="Google Shape;70;g2414b17fea8_0_199"/>
          <p:cNvSpPr txBox="1">
            <a:spLocks noGrp="1"/>
          </p:cNvSpPr>
          <p:nvPr>
            <p:ph type="body" idx="4"/>
          </p:nvPr>
        </p:nvSpPr>
        <p:spPr>
          <a:xfrm>
            <a:off x="6217920" y="2582334"/>
            <a:ext cx="4937700" cy="32868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71" name="Google Shape;71;g2414b17fea8_0_199"/>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g2414b17fea8_0_199"/>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g2414b17fea8_0_199"/>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4" name="Google Shape;74;g2414b17fea8_0_199"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5"/>
        <p:cNvGrpSpPr/>
        <p:nvPr/>
      </p:nvGrpSpPr>
      <p:grpSpPr>
        <a:xfrm>
          <a:off x="0" y="0"/>
          <a:ext cx="0" cy="0"/>
          <a:chOff x="0" y="0"/>
          <a:chExt cx="0" cy="0"/>
        </a:xfrm>
      </p:grpSpPr>
      <p:sp>
        <p:nvSpPr>
          <p:cNvPr id="76" name="Google Shape;76;g2414b17fea8_0_209"/>
          <p:cNvSpPr/>
          <p:nvPr/>
        </p:nvSpPr>
        <p:spPr>
          <a:xfrm>
            <a:off x="16" y="0"/>
            <a:ext cx="4050900"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g2414b17fea8_0_209"/>
          <p:cNvSpPr/>
          <p:nvPr/>
        </p:nvSpPr>
        <p:spPr>
          <a:xfrm>
            <a:off x="4040071" y="0"/>
            <a:ext cx="63900"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g2414b17fea8_0_209"/>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FFFFFF"/>
              </a:buClr>
              <a:buSzPts val="3600"/>
              <a:buFont typeface="Calibri"/>
              <a:buNone/>
              <a:defRPr sz="3600" b="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9" name="Google Shape;79;g2414b17fea8_0_209"/>
          <p:cNvSpPr txBox="1">
            <a:spLocks noGrp="1"/>
          </p:cNvSpPr>
          <p:nvPr>
            <p:ph type="body" idx="1"/>
          </p:nvPr>
        </p:nvSpPr>
        <p:spPr>
          <a:xfrm>
            <a:off x="4800600" y="731520"/>
            <a:ext cx="6492300" cy="5257800"/>
          </a:xfrm>
          <a:prstGeom prst="rect">
            <a:avLst/>
          </a:prstGeom>
          <a:noFill/>
          <a:ln>
            <a:noFill/>
          </a:ln>
        </p:spPr>
        <p:txBody>
          <a:bodyPr spcFirstLastPara="1" wrap="square" lIns="0" tIns="45700" rIns="0" bIns="4570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80" name="Google Shape;80;g2414b17fea8_0_209"/>
          <p:cNvSpPr txBox="1">
            <a:spLocks noGrp="1"/>
          </p:cNvSpPr>
          <p:nvPr>
            <p:ph type="body" idx="2"/>
          </p:nvPr>
        </p:nvSpPr>
        <p:spPr>
          <a:xfrm>
            <a:off x="457200" y="2926080"/>
            <a:ext cx="3200400" cy="3379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200"/>
              </a:spcBef>
              <a:spcAft>
                <a:spcPts val="0"/>
              </a:spcAft>
              <a:buSzPts val="1500"/>
              <a:buNone/>
              <a:defRPr sz="1500">
                <a:solidFill>
                  <a:srgbClr val="FFFFFF"/>
                </a:solidFill>
              </a:defRPr>
            </a:lvl1pPr>
            <a:lvl2pPr marL="914400" lvl="1" indent="-228600" algn="l" rtl="0">
              <a:lnSpc>
                <a:spcPct val="90000"/>
              </a:lnSpc>
              <a:spcBef>
                <a:spcPts val="200"/>
              </a:spcBef>
              <a:spcAft>
                <a:spcPts val="0"/>
              </a:spcAft>
              <a:buSzPts val="1200"/>
              <a:buNone/>
              <a:defRPr sz="1200"/>
            </a:lvl2pPr>
            <a:lvl3pPr marL="1371600" lvl="2" indent="-228600" algn="l" rtl="0">
              <a:lnSpc>
                <a:spcPct val="90000"/>
              </a:lnSpc>
              <a:spcBef>
                <a:spcPts val="400"/>
              </a:spcBef>
              <a:spcAft>
                <a:spcPts val="0"/>
              </a:spcAft>
              <a:buSzPts val="1000"/>
              <a:buNone/>
              <a:defRPr sz="1000"/>
            </a:lvl3pPr>
            <a:lvl4pPr marL="1828800" lvl="3" indent="-228600" algn="l" rtl="0">
              <a:lnSpc>
                <a:spcPct val="90000"/>
              </a:lnSpc>
              <a:spcBef>
                <a:spcPts val="400"/>
              </a:spcBef>
              <a:spcAft>
                <a:spcPts val="0"/>
              </a:spcAft>
              <a:buSzPts val="900"/>
              <a:buNone/>
              <a:defRPr sz="900"/>
            </a:lvl4pPr>
            <a:lvl5pPr marL="2286000" lvl="4" indent="-228600" algn="l" rtl="0">
              <a:lnSpc>
                <a:spcPct val="90000"/>
              </a:lnSpc>
              <a:spcBef>
                <a:spcPts val="400"/>
              </a:spcBef>
              <a:spcAft>
                <a:spcPts val="0"/>
              </a:spcAft>
              <a:buSzPts val="900"/>
              <a:buNone/>
              <a:defRPr sz="900"/>
            </a:lvl5pPr>
            <a:lvl6pPr marL="2743200" lvl="5" indent="-228600" algn="l" rtl="0">
              <a:lnSpc>
                <a:spcPct val="90000"/>
              </a:lnSpc>
              <a:spcBef>
                <a:spcPts val="400"/>
              </a:spcBef>
              <a:spcAft>
                <a:spcPts val="0"/>
              </a:spcAft>
              <a:buSzPts val="900"/>
              <a:buNone/>
              <a:defRPr sz="900"/>
            </a:lvl6pPr>
            <a:lvl7pPr marL="3200400" lvl="6" indent="-228600" algn="l" rtl="0">
              <a:lnSpc>
                <a:spcPct val="90000"/>
              </a:lnSpc>
              <a:spcBef>
                <a:spcPts val="400"/>
              </a:spcBef>
              <a:spcAft>
                <a:spcPts val="0"/>
              </a:spcAft>
              <a:buSzPts val="900"/>
              <a:buNone/>
              <a:defRPr sz="900"/>
            </a:lvl7pPr>
            <a:lvl8pPr marL="3657600" lvl="7" indent="-228600" algn="l" rtl="0">
              <a:lnSpc>
                <a:spcPct val="90000"/>
              </a:lnSpc>
              <a:spcBef>
                <a:spcPts val="400"/>
              </a:spcBef>
              <a:spcAft>
                <a:spcPts val="0"/>
              </a:spcAft>
              <a:buSzPts val="900"/>
              <a:buNone/>
              <a:defRPr sz="900"/>
            </a:lvl8pPr>
            <a:lvl9pPr marL="4114800" lvl="8" indent="-228600" algn="l" rtl="0">
              <a:lnSpc>
                <a:spcPct val="90000"/>
              </a:lnSpc>
              <a:spcBef>
                <a:spcPts val="400"/>
              </a:spcBef>
              <a:spcAft>
                <a:spcPts val="400"/>
              </a:spcAft>
              <a:buSzPts val="900"/>
              <a:buNone/>
              <a:defRPr sz="900"/>
            </a:lvl9pPr>
          </a:lstStyle>
          <a:p>
            <a:endParaRPr/>
          </a:p>
        </p:txBody>
      </p:sp>
      <p:sp>
        <p:nvSpPr>
          <p:cNvPr id="81" name="Google Shape;81;g2414b17fea8_0_209"/>
          <p:cNvSpPr txBox="1">
            <a:spLocks noGrp="1"/>
          </p:cNvSpPr>
          <p:nvPr>
            <p:ph type="dt" idx="10"/>
          </p:nvPr>
        </p:nvSpPr>
        <p:spPr>
          <a:xfrm>
            <a:off x="465512" y="6459785"/>
            <a:ext cx="26184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g2414b17fea8_0_209"/>
          <p:cNvSpPr txBox="1">
            <a:spLocks noGrp="1"/>
          </p:cNvSpPr>
          <p:nvPr>
            <p:ph type="ftr" idx="11"/>
          </p:nvPr>
        </p:nvSpPr>
        <p:spPr>
          <a:xfrm>
            <a:off x="4800600" y="6459785"/>
            <a:ext cx="4648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3" name="Google Shape;83;g2414b17fea8_0_209"/>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050">
                <a:solidFill>
                  <a:schemeClr val="dk2"/>
                </a:solidFill>
                <a:latin typeface="Calibri"/>
                <a:ea typeface="Calibri"/>
                <a:cs typeface="Calibri"/>
                <a:sym typeface="Calibri"/>
              </a:defRPr>
            </a:lvl1pPr>
            <a:lvl2pPr marL="0" lvl="1" indent="0" algn="r" rtl="0">
              <a:spcBef>
                <a:spcPts val="0"/>
              </a:spcBef>
              <a:buNone/>
              <a:defRPr sz="1050">
                <a:solidFill>
                  <a:schemeClr val="dk2"/>
                </a:solidFill>
                <a:latin typeface="Calibri"/>
                <a:ea typeface="Calibri"/>
                <a:cs typeface="Calibri"/>
                <a:sym typeface="Calibri"/>
              </a:defRPr>
            </a:lvl2pPr>
            <a:lvl3pPr marL="0" lvl="2" indent="0" algn="r" rtl="0">
              <a:spcBef>
                <a:spcPts val="0"/>
              </a:spcBef>
              <a:buNone/>
              <a:defRPr sz="1050">
                <a:solidFill>
                  <a:schemeClr val="dk2"/>
                </a:solidFill>
                <a:latin typeface="Calibri"/>
                <a:ea typeface="Calibri"/>
                <a:cs typeface="Calibri"/>
                <a:sym typeface="Calibri"/>
              </a:defRPr>
            </a:lvl3pPr>
            <a:lvl4pPr marL="0" lvl="3" indent="0" algn="r" rtl="0">
              <a:spcBef>
                <a:spcPts val="0"/>
              </a:spcBef>
              <a:buNone/>
              <a:defRPr sz="1050">
                <a:solidFill>
                  <a:schemeClr val="dk2"/>
                </a:solidFill>
                <a:latin typeface="Calibri"/>
                <a:ea typeface="Calibri"/>
                <a:cs typeface="Calibri"/>
                <a:sym typeface="Calibri"/>
              </a:defRPr>
            </a:lvl4pPr>
            <a:lvl5pPr marL="0" lvl="4" indent="0" algn="r" rtl="0">
              <a:spcBef>
                <a:spcPts val="0"/>
              </a:spcBef>
              <a:buNone/>
              <a:defRPr sz="1050">
                <a:solidFill>
                  <a:schemeClr val="dk2"/>
                </a:solidFill>
                <a:latin typeface="Calibri"/>
                <a:ea typeface="Calibri"/>
                <a:cs typeface="Calibri"/>
                <a:sym typeface="Calibri"/>
              </a:defRPr>
            </a:lvl5pPr>
            <a:lvl6pPr marL="0" lvl="5" indent="0" algn="r" rtl="0">
              <a:spcBef>
                <a:spcPts val="0"/>
              </a:spcBef>
              <a:buNone/>
              <a:defRPr sz="1050">
                <a:solidFill>
                  <a:schemeClr val="dk2"/>
                </a:solidFill>
                <a:latin typeface="Calibri"/>
                <a:ea typeface="Calibri"/>
                <a:cs typeface="Calibri"/>
                <a:sym typeface="Calibri"/>
              </a:defRPr>
            </a:lvl6pPr>
            <a:lvl7pPr marL="0" lvl="6" indent="0" algn="r" rtl="0">
              <a:spcBef>
                <a:spcPts val="0"/>
              </a:spcBef>
              <a:buNone/>
              <a:defRPr sz="1050">
                <a:solidFill>
                  <a:schemeClr val="dk2"/>
                </a:solidFill>
                <a:latin typeface="Calibri"/>
                <a:ea typeface="Calibri"/>
                <a:cs typeface="Calibri"/>
                <a:sym typeface="Calibri"/>
              </a:defRPr>
            </a:lvl7pPr>
            <a:lvl8pPr marL="0" lvl="7" indent="0" algn="r" rtl="0">
              <a:spcBef>
                <a:spcPts val="0"/>
              </a:spcBef>
              <a:buNone/>
              <a:defRPr sz="1050">
                <a:solidFill>
                  <a:schemeClr val="dk2"/>
                </a:solidFill>
                <a:latin typeface="Calibri"/>
                <a:ea typeface="Calibri"/>
                <a:cs typeface="Calibri"/>
                <a:sym typeface="Calibri"/>
              </a:defRPr>
            </a:lvl8pPr>
            <a:lvl9pPr marL="0" lvl="8" indent="0" algn="r" rtl="0">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84" name="Google Shape;84;g2414b17fea8_0_209" descr="A close up of a sign&#10;&#10;Description generated with very high confidence"/>
          <p:cNvPicPr preferRelativeResize="0"/>
          <p:nvPr/>
        </p:nvPicPr>
        <p:blipFill rotWithShape="1">
          <a:blip r:embed="rId2">
            <a:alphaModFix/>
          </a:blip>
          <a:srcRect r="67388"/>
          <a:stretch/>
        </p:blipFill>
        <p:spPr>
          <a:xfrm>
            <a:off x="465513" y="256308"/>
            <a:ext cx="1975846" cy="260684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5"/>
        <p:cNvGrpSpPr/>
        <p:nvPr/>
      </p:nvGrpSpPr>
      <p:grpSpPr>
        <a:xfrm>
          <a:off x="0" y="0"/>
          <a:ext cx="0" cy="0"/>
          <a:chOff x="0" y="0"/>
          <a:chExt cx="0" cy="0"/>
        </a:xfrm>
      </p:grpSpPr>
      <p:sp>
        <p:nvSpPr>
          <p:cNvPr id="86" name="Google Shape;86;g2414b17fea8_0_219"/>
          <p:cNvSpPr/>
          <p:nvPr/>
        </p:nvSpPr>
        <p:spPr>
          <a:xfrm>
            <a:off x="0" y="4953000"/>
            <a:ext cx="12188700"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g2414b17fea8_0_219"/>
          <p:cNvSpPr/>
          <p:nvPr/>
        </p:nvSpPr>
        <p:spPr>
          <a:xfrm>
            <a:off x="15" y="4915076"/>
            <a:ext cx="12188700" cy="63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g2414b17fea8_0_219"/>
          <p:cNvSpPr txBox="1">
            <a:spLocks noGrp="1"/>
          </p:cNvSpPr>
          <p:nvPr>
            <p:ph type="title"/>
          </p:nvPr>
        </p:nvSpPr>
        <p:spPr>
          <a:xfrm>
            <a:off x="1097280" y="5074920"/>
            <a:ext cx="10113600" cy="822900"/>
          </a:xfrm>
          <a:prstGeom prst="rect">
            <a:avLst/>
          </a:prstGeom>
          <a:noFill/>
          <a:ln>
            <a:noFill/>
          </a:ln>
        </p:spPr>
        <p:txBody>
          <a:bodyPr spcFirstLastPara="1" wrap="square" lIns="91425" tIns="0" rIns="91425" bIns="0" anchor="b" anchorCtr="0">
            <a:noAutofit/>
          </a:bodyPr>
          <a:lstStyle>
            <a:lvl1pPr lvl="0" algn="l" rtl="0">
              <a:lnSpc>
                <a:spcPct val="85000"/>
              </a:lnSpc>
              <a:spcBef>
                <a:spcPts val="0"/>
              </a:spcBef>
              <a:spcAft>
                <a:spcPts val="0"/>
              </a:spcAft>
              <a:buClr>
                <a:srgbClr val="FFFFFF"/>
              </a:buClr>
              <a:buSzPts val="3600"/>
              <a:buFont typeface="Calibri"/>
              <a:buNone/>
              <a:defRPr sz="3600" b="0">
                <a:solidFill>
                  <a:srgbClr val="FFFF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414b17fea8_0_219"/>
          <p:cNvSpPr>
            <a:spLocks noGrp="1"/>
          </p:cNvSpPr>
          <p:nvPr>
            <p:ph type="pic" idx="2"/>
          </p:nvPr>
        </p:nvSpPr>
        <p:spPr>
          <a:xfrm>
            <a:off x="15" y="0"/>
            <a:ext cx="12192000" cy="4915200"/>
          </a:xfrm>
          <a:prstGeom prst="rect">
            <a:avLst/>
          </a:prstGeom>
          <a:solidFill>
            <a:srgbClr val="BECAD4"/>
          </a:solidFill>
          <a:ln>
            <a:noFill/>
          </a:ln>
        </p:spPr>
      </p:sp>
      <p:sp>
        <p:nvSpPr>
          <p:cNvPr id="90" name="Google Shape;90;g2414b17fea8_0_219"/>
          <p:cNvSpPr txBox="1">
            <a:spLocks noGrp="1"/>
          </p:cNvSpPr>
          <p:nvPr>
            <p:ph type="body" idx="1"/>
          </p:nvPr>
        </p:nvSpPr>
        <p:spPr>
          <a:xfrm>
            <a:off x="1097280" y="5907024"/>
            <a:ext cx="10113300" cy="594300"/>
          </a:xfrm>
          <a:prstGeom prst="rect">
            <a:avLst/>
          </a:prstGeom>
          <a:noFill/>
          <a:ln>
            <a:noFill/>
          </a:ln>
        </p:spPr>
        <p:txBody>
          <a:bodyPr spcFirstLastPara="1" wrap="square" lIns="91425" tIns="0" rIns="91425" bIns="0" anchor="t" anchorCtr="0">
            <a:normAutofit/>
          </a:bodyPr>
          <a:lstStyle>
            <a:lvl1pPr marL="457200" lvl="0" indent="-228600" algn="l" rtl="0">
              <a:lnSpc>
                <a:spcPct val="90000"/>
              </a:lnSpc>
              <a:spcBef>
                <a:spcPts val="0"/>
              </a:spcBef>
              <a:spcAft>
                <a:spcPts val="0"/>
              </a:spcAft>
              <a:buSzPts val="1500"/>
              <a:buNone/>
              <a:defRPr sz="1500">
                <a:solidFill>
                  <a:srgbClr val="FFFFFF"/>
                </a:solidFill>
              </a:defRPr>
            </a:lvl1pPr>
            <a:lvl2pPr marL="914400" lvl="1" indent="-228600" algn="l" rtl="0">
              <a:lnSpc>
                <a:spcPct val="90000"/>
              </a:lnSpc>
              <a:spcBef>
                <a:spcPts val="600"/>
              </a:spcBef>
              <a:spcAft>
                <a:spcPts val="0"/>
              </a:spcAft>
              <a:buSzPts val="1200"/>
              <a:buNone/>
              <a:defRPr sz="1200"/>
            </a:lvl2pPr>
            <a:lvl3pPr marL="1371600" lvl="2" indent="-228600" algn="l" rtl="0">
              <a:lnSpc>
                <a:spcPct val="90000"/>
              </a:lnSpc>
              <a:spcBef>
                <a:spcPts val="400"/>
              </a:spcBef>
              <a:spcAft>
                <a:spcPts val="0"/>
              </a:spcAft>
              <a:buSzPts val="1000"/>
              <a:buNone/>
              <a:defRPr sz="1000"/>
            </a:lvl3pPr>
            <a:lvl4pPr marL="1828800" lvl="3" indent="-228600" algn="l" rtl="0">
              <a:lnSpc>
                <a:spcPct val="90000"/>
              </a:lnSpc>
              <a:spcBef>
                <a:spcPts val="400"/>
              </a:spcBef>
              <a:spcAft>
                <a:spcPts val="0"/>
              </a:spcAft>
              <a:buSzPts val="900"/>
              <a:buNone/>
              <a:defRPr sz="900"/>
            </a:lvl4pPr>
            <a:lvl5pPr marL="2286000" lvl="4" indent="-228600" algn="l" rtl="0">
              <a:lnSpc>
                <a:spcPct val="90000"/>
              </a:lnSpc>
              <a:spcBef>
                <a:spcPts val="400"/>
              </a:spcBef>
              <a:spcAft>
                <a:spcPts val="0"/>
              </a:spcAft>
              <a:buSzPts val="900"/>
              <a:buNone/>
              <a:defRPr sz="900"/>
            </a:lvl5pPr>
            <a:lvl6pPr marL="2743200" lvl="5" indent="-228600" algn="l" rtl="0">
              <a:lnSpc>
                <a:spcPct val="90000"/>
              </a:lnSpc>
              <a:spcBef>
                <a:spcPts val="400"/>
              </a:spcBef>
              <a:spcAft>
                <a:spcPts val="0"/>
              </a:spcAft>
              <a:buSzPts val="900"/>
              <a:buNone/>
              <a:defRPr sz="900"/>
            </a:lvl6pPr>
            <a:lvl7pPr marL="3200400" lvl="6" indent="-228600" algn="l" rtl="0">
              <a:lnSpc>
                <a:spcPct val="90000"/>
              </a:lnSpc>
              <a:spcBef>
                <a:spcPts val="400"/>
              </a:spcBef>
              <a:spcAft>
                <a:spcPts val="0"/>
              </a:spcAft>
              <a:buSzPts val="900"/>
              <a:buNone/>
              <a:defRPr sz="900"/>
            </a:lvl7pPr>
            <a:lvl8pPr marL="3657600" lvl="7" indent="-228600" algn="l" rtl="0">
              <a:lnSpc>
                <a:spcPct val="90000"/>
              </a:lnSpc>
              <a:spcBef>
                <a:spcPts val="400"/>
              </a:spcBef>
              <a:spcAft>
                <a:spcPts val="0"/>
              </a:spcAft>
              <a:buSzPts val="900"/>
              <a:buNone/>
              <a:defRPr sz="900"/>
            </a:lvl8pPr>
            <a:lvl9pPr marL="4114800" lvl="8" indent="-228600" algn="l" rtl="0">
              <a:lnSpc>
                <a:spcPct val="90000"/>
              </a:lnSpc>
              <a:spcBef>
                <a:spcPts val="400"/>
              </a:spcBef>
              <a:spcAft>
                <a:spcPts val="400"/>
              </a:spcAft>
              <a:buSzPts val="900"/>
              <a:buNone/>
              <a:defRPr sz="900"/>
            </a:lvl9pPr>
          </a:lstStyle>
          <a:p>
            <a:endParaRPr/>
          </a:p>
        </p:txBody>
      </p:sp>
      <p:sp>
        <p:nvSpPr>
          <p:cNvPr id="91" name="Google Shape;91;g2414b17fea8_0_219"/>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2" name="Google Shape;92;g2414b17fea8_0_219"/>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3" name="Google Shape;93;g2414b17fea8_0_219"/>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94" name="Google Shape;94;g2414b17fea8_0_219"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5"/>
        <p:cNvGrpSpPr/>
        <p:nvPr/>
      </p:nvGrpSpPr>
      <p:grpSpPr>
        <a:xfrm>
          <a:off x="0" y="0"/>
          <a:ext cx="0" cy="0"/>
          <a:chOff x="0" y="0"/>
          <a:chExt cx="0" cy="0"/>
        </a:xfrm>
      </p:grpSpPr>
      <p:sp>
        <p:nvSpPr>
          <p:cNvPr id="96" name="Google Shape;96;g2414b17fea8_0_229"/>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 name="Google Shape;97;g2414b17fea8_0_229"/>
          <p:cNvSpPr txBox="1">
            <a:spLocks noGrp="1"/>
          </p:cNvSpPr>
          <p:nvPr>
            <p:ph type="body" idx="1"/>
          </p:nvPr>
        </p:nvSpPr>
        <p:spPr>
          <a:xfrm rot="5400000">
            <a:off x="4114830" y="-1171816"/>
            <a:ext cx="4023300" cy="10058400"/>
          </a:xfrm>
          <a:prstGeom prst="rect">
            <a:avLst/>
          </a:prstGeom>
          <a:noFill/>
          <a:ln>
            <a:noFill/>
          </a:ln>
        </p:spPr>
        <p:txBody>
          <a:bodyPr spcFirstLastPara="1" wrap="square" lIns="45700" tIns="0" rIns="45700" bIns="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98" name="Google Shape;98;g2414b17fea8_0_229"/>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g2414b17fea8_0_229"/>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0" name="Google Shape;100;g2414b17fea8_0_229"/>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1"/>
        <p:cNvGrpSpPr/>
        <p:nvPr/>
      </p:nvGrpSpPr>
      <p:grpSpPr>
        <a:xfrm>
          <a:off x="0" y="0"/>
          <a:ext cx="0" cy="0"/>
          <a:chOff x="0" y="0"/>
          <a:chExt cx="0" cy="0"/>
        </a:xfrm>
      </p:grpSpPr>
      <p:sp>
        <p:nvSpPr>
          <p:cNvPr id="102" name="Google Shape;102;g2414b17fea8_0_235"/>
          <p:cNvSpPr/>
          <p:nvPr/>
        </p:nvSpPr>
        <p:spPr>
          <a:xfrm>
            <a:off x="3175" y="6400800"/>
            <a:ext cx="121887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g2414b17fea8_0_235"/>
          <p:cNvSpPr/>
          <p:nvPr/>
        </p:nvSpPr>
        <p:spPr>
          <a:xfrm>
            <a:off x="15" y="6334316"/>
            <a:ext cx="12188700" cy="63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g2414b17fea8_0_235"/>
          <p:cNvSpPr txBox="1">
            <a:spLocks noGrp="1"/>
          </p:cNvSpPr>
          <p:nvPr>
            <p:ph type="title"/>
          </p:nvPr>
        </p:nvSpPr>
        <p:spPr>
          <a:xfrm rot="5400000">
            <a:off x="7159350" y="1977852"/>
            <a:ext cx="5760000" cy="2628900"/>
          </a:xfrm>
          <a:prstGeom prst="rect">
            <a:avLst/>
          </a:prstGeom>
          <a:noFill/>
          <a:ln>
            <a:noFill/>
          </a:ln>
        </p:spPr>
        <p:txBody>
          <a:bodyPr spcFirstLastPara="1" wrap="square" lIns="91425" tIns="45700" rIns="91425" bIns="45700" anchor="b" anchorCtr="0">
            <a:normAutofit/>
          </a:bodyPr>
          <a:lstStyle>
            <a:lvl1pPr lvl="0" algn="l" rtl="0">
              <a:lnSpc>
                <a:spcPct val="85000"/>
              </a:lnSpc>
              <a:spcBef>
                <a:spcPts val="0"/>
              </a:spcBef>
              <a:spcAft>
                <a:spcPts val="0"/>
              </a:spcAft>
              <a:buClr>
                <a:srgbClr val="3F3F3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 name="Google Shape;105;g2414b17fea8_0_235"/>
          <p:cNvSpPr txBox="1">
            <a:spLocks noGrp="1"/>
          </p:cNvSpPr>
          <p:nvPr>
            <p:ph type="body" idx="1"/>
          </p:nvPr>
        </p:nvSpPr>
        <p:spPr>
          <a:xfrm rot="5400000">
            <a:off x="1825350" y="-574848"/>
            <a:ext cx="5760000" cy="7734300"/>
          </a:xfrm>
          <a:prstGeom prst="rect">
            <a:avLst/>
          </a:prstGeom>
          <a:noFill/>
          <a:ln>
            <a:noFill/>
          </a:ln>
        </p:spPr>
        <p:txBody>
          <a:bodyPr spcFirstLastPara="1" wrap="square" lIns="45700" tIns="0" rIns="45700" bIns="0" anchor="t" anchorCtr="0">
            <a:normAutofit/>
          </a:bodyPr>
          <a:lstStyle>
            <a:lvl1pPr marL="457200" lvl="0" indent="-342900" algn="l" rtl="0">
              <a:lnSpc>
                <a:spcPct val="90000"/>
              </a:lnSpc>
              <a:spcBef>
                <a:spcPts val="1200"/>
              </a:spcBef>
              <a:spcAft>
                <a:spcPts val="0"/>
              </a:spcAft>
              <a:buSzPts val="1800"/>
              <a:buChar char=" "/>
              <a:defRPr/>
            </a:lvl1pPr>
            <a:lvl2pPr marL="914400" lvl="1" indent="-342900" algn="l" rtl="0">
              <a:lnSpc>
                <a:spcPct val="90000"/>
              </a:lnSpc>
              <a:spcBef>
                <a:spcPts val="200"/>
              </a:spcBef>
              <a:spcAft>
                <a:spcPts val="0"/>
              </a:spcAft>
              <a:buSzPts val="1800"/>
              <a:buChar char="◦"/>
              <a:defRPr/>
            </a:lvl2pPr>
            <a:lvl3pPr marL="1371600" lvl="2" indent="-342900" algn="l" rtl="0">
              <a:lnSpc>
                <a:spcPct val="90000"/>
              </a:lnSpc>
              <a:spcBef>
                <a:spcPts val="400"/>
              </a:spcBef>
              <a:spcAft>
                <a:spcPts val="0"/>
              </a:spcAft>
              <a:buSzPts val="1800"/>
              <a:buChar char="◦"/>
              <a:defRPr/>
            </a:lvl3pPr>
            <a:lvl4pPr marL="1828800" lvl="3" indent="-342900" algn="l" rtl="0">
              <a:lnSpc>
                <a:spcPct val="90000"/>
              </a:lnSpc>
              <a:spcBef>
                <a:spcPts val="400"/>
              </a:spcBef>
              <a:spcAft>
                <a:spcPts val="0"/>
              </a:spcAft>
              <a:buSzPts val="1800"/>
              <a:buChar char="◦"/>
              <a:defRPr/>
            </a:lvl4pPr>
            <a:lvl5pPr marL="2286000" lvl="4" indent="-342900" algn="l" rtl="0">
              <a:lnSpc>
                <a:spcPct val="90000"/>
              </a:lnSpc>
              <a:spcBef>
                <a:spcPts val="400"/>
              </a:spcBef>
              <a:spcAft>
                <a:spcPts val="0"/>
              </a:spcAft>
              <a:buSzPts val="1800"/>
              <a:buChar char="◦"/>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
        <p:nvSpPr>
          <p:cNvPr id="106" name="Google Shape;106;g2414b17fea8_0_235"/>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7" name="Google Shape;107;g2414b17fea8_0_235"/>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8" name="Google Shape;108;g2414b17fea8_0_235"/>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09" name="Google Shape;109;g2414b17fea8_0_235" descr="A close up of a sign&#10;&#10;Description generated with very high confidence"/>
          <p:cNvPicPr preferRelativeResize="0"/>
          <p:nvPr/>
        </p:nvPicPr>
        <p:blipFill rotWithShape="1">
          <a:blip r:embed="rId2">
            <a:alphaModFix/>
          </a:blip>
          <a:srcRect r="65561" b="3827"/>
          <a:stretch/>
        </p:blipFill>
        <p:spPr>
          <a:xfrm>
            <a:off x="11751668" y="6416740"/>
            <a:ext cx="339719" cy="40817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10"/>
        <p:cNvGrpSpPr/>
        <p:nvPr/>
      </p:nvGrpSpPr>
      <p:grpSpPr>
        <a:xfrm>
          <a:off x="0" y="0"/>
          <a:ext cx="0" cy="0"/>
          <a:chOff x="0" y="0"/>
          <a:chExt cx="0" cy="0"/>
        </a:xfrm>
      </p:grpSpPr>
      <p:pic>
        <p:nvPicPr>
          <p:cNvPr id="111" name="Google Shape;111;g2414b17fea8_0_244"/>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12" name="Google Shape;112;g2414b17fea8_0_244"/>
          <p:cNvSpPr txBox="1">
            <a:spLocks noGrp="1"/>
          </p:cNvSpPr>
          <p:nvPr>
            <p:ph type="title"/>
          </p:nvPr>
        </p:nvSpPr>
        <p:spPr>
          <a:xfrm>
            <a:off x="3502211" y="0"/>
            <a:ext cx="86895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lt1"/>
              </a:buClr>
              <a:buSzPts val="1400"/>
              <a:buFont typeface="Calibri"/>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13" name="Google Shape;113;g2414b17fea8_0_244"/>
          <p:cNvPicPr preferRelativeResize="0"/>
          <p:nvPr/>
        </p:nvPicPr>
        <p:blipFill rotWithShape="1">
          <a:blip r:embed="rId3">
            <a:alphaModFix/>
          </a:blip>
          <a:srcRect/>
          <a:stretch/>
        </p:blipFill>
        <p:spPr>
          <a:xfrm>
            <a:off x="1" y="5833639"/>
            <a:ext cx="2601227"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14"/>
        <p:cNvGrpSpPr/>
        <p:nvPr/>
      </p:nvGrpSpPr>
      <p:grpSpPr>
        <a:xfrm>
          <a:off x="0" y="0"/>
          <a:ext cx="0" cy="0"/>
          <a:chOff x="0" y="0"/>
          <a:chExt cx="0" cy="0"/>
        </a:xfrm>
      </p:grpSpPr>
      <p:pic>
        <p:nvPicPr>
          <p:cNvPr id="115" name="Google Shape;115;g2414b17fea8_0_248"/>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16" name="Google Shape;116;g2414b17fea8_0_248"/>
          <p:cNvSpPr txBox="1">
            <a:spLocks noGrp="1"/>
          </p:cNvSpPr>
          <p:nvPr>
            <p:ph type="title"/>
          </p:nvPr>
        </p:nvSpPr>
        <p:spPr>
          <a:xfrm>
            <a:off x="609600" y="949232"/>
            <a:ext cx="110913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1"/>
              </a:buClr>
              <a:buSzPts val="1400"/>
              <a:buFont typeface="Calibri"/>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g2414b17fea8_0_248"/>
          <p:cNvSpPr>
            <a:spLocks noGrp="1"/>
          </p:cNvSpPr>
          <p:nvPr>
            <p:ph type="dgm" idx="2"/>
          </p:nvPr>
        </p:nvSpPr>
        <p:spPr>
          <a:xfrm>
            <a:off x="609600" y="2235200"/>
            <a:ext cx="110913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18" name="Google Shape;118;g2414b17fea8_0_248"/>
          <p:cNvPicPr preferRelativeResize="0"/>
          <p:nvPr/>
        </p:nvPicPr>
        <p:blipFill rotWithShape="1">
          <a:blip r:embed="rId3">
            <a:alphaModFix/>
          </a:blip>
          <a:srcRect/>
          <a:stretch/>
        </p:blipFill>
        <p:spPr>
          <a:xfrm>
            <a:off x="1" y="5833639"/>
            <a:ext cx="2601227"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19"/>
        <p:cNvGrpSpPr/>
        <p:nvPr/>
      </p:nvGrpSpPr>
      <p:grpSpPr>
        <a:xfrm>
          <a:off x="0" y="0"/>
          <a:ext cx="0" cy="0"/>
          <a:chOff x="0" y="0"/>
          <a:chExt cx="0" cy="0"/>
        </a:xfrm>
      </p:grpSpPr>
      <p:pic>
        <p:nvPicPr>
          <p:cNvPr id="120" name="Google Shape;120;g2414b17fea8_0_25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21" name="Google Shape;121;g2414b17fea8_0_253"/>
          <p:cNvSpPr txBox="1">
            <a:spLocks noGrp="1"/>
          </p:cNvSpPr>
          <p:nvPr>
            <p:ph type="title"/>
          </p:nvPr>
        </p:nvSpPr>
        <p:spPr>
          <a:xfrm>
            <a:off x="609600" y="1189038"/>
            <a:ext cx="109728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Clr>
                <a:schemeClr val="dk2"/>
              </a:buClr>
              <a:buSzPts val="1400"/>
              <a:buFont typeface="Calibri"/>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22" name="Google Shape;122;g2414b17fea8_0_253"/>
          <p:cNvPicPr preferRelativeResize="0"/>
          <p:nvPr/>
        </p:nvPicPr>
        <p:blipFill rotWithShape="1">
          <a:blip r:embed="rId3">
            <a:alphaModFix/>
          </a:blip>
          <a:srcRect/>
          <a:stretch/>
        </p:blipFill>
        <p:spPr>
          <a:xfrm>
            <a:off x="1" y="5833639"/>
            <a:ext cx="2601227"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23"/>
        <p:cNvGrpSpPr/>
        <p:nvPr/>
      </p:nvGrpSpPr>
      <p:grpSpPr>
        <a:xfrm>
          <a:off x="0" y="0"/>
          <a:ext cx="0" cy="0"/>
          <a:chOff x="0" y="0"/>
          <a:chExt cx="0" cy="0"/>
        </a:xfrm>
      </p:grpSpPr>
      <p:pic>
        <p:nvPicPr>
          <p:cNvPr id="124" name="Google Shape;124;g2414b17fea8_0_257"/>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25" name="Google Shape;125;g2414b17fea8_0_257"/>
          <p:cNvSpPr txBox="1">
            <a:spLocks noGrp="1"/>
          </p:cNvSpPr>
          <p:nvPr>
            <p:ph type="title"/>
          </p:nvPr>
        </p:nvSpPr>
        <p:spPr>
          <a:xfrm>
            <a:off x="2868705" y="1"/>
            <a:ext cx="95865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Clr>
                <a:schemeClr val="dk2"/>
              </a:buClr>
              <a:buSzPts val="1400"/>
              <a:buFont typeface="Calibri"/>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6"/>
        <p:cNvGrpSpPr/>
        <p:nvPr/>
      </p:nvGrpSpPr>
      <p:grpSpPr>
        <a:xfrm>
          <a:off x="0" y="0"/>
          <a:ext cx="0" cy="0"/>
          <a:chOff x="0" y="0"/>
          <a:chExt cx="0" cy="0"/>
        </a:xfrm>
      </p:grpSpPr>
      <p:pic>
        <p:nvPicPr>
          <p:cNvPr id="127" name="Google Shape;127;g2414b17fea8_0_260"/>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28" name="Google Shape;128;g2414b17fea8_0_260"/>
          <p:cNvSpPr txBox="1">
            <a:spLocks noGrp="1"/>
          </p:cNvSpPr>
          <p:nvPr>
            <p:ph type="title"/>
          </p:nvPr>
        </p:nvSpPr>
        <p:spPr>
          <a:xfrm>
            <a:off x="609600" y="1063532"/>
            <a:ext cx="109728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Clr>
                <a:schemeClr val="dk1"/>
              </a:buClr>
              <a:buSzPts val="1400"/>
              <a:buFont typeface="Calibri"/>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29" name="Google Shape;129;g2414b17fea8_0_260"/>
          <p:cNvPicPr preferRelativeResize="0"/>
          <p:nvPr/>
        </p:nvPicPr>
        <p:blipFill rotWithShape="1">
          <a:blip r:embed="rId3">
            <a:alphaModFix/>
          </a:blip>
          <a:srcRect/>
          <a:stretch/>
        </p:blipFill>
        <p:spPr>
          <a:xfrm>
            <a:off x="1" y="5833639"/>
            <a:ext cx="2601227"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2414b17fea8_0_143"/>
          <p:cNvSpPr/>
          <p:nvPr/>
        </p:nvSpPr>
        <p:spPr>
          <a:xfrm>
            <a:off x="3175" y="6400800"/>
            <a:ext cx="121887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g2414b17fea8_0_143"/>
          <p:cNvSpPr/>
          <p:nvPr/>
        </p:nvSpPr>
        <p:spPr>
          <a:xfrm>
            <a:off x="15" y="6334316"/>
            <a:ext cx="12188700" cy="63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g2414b17fea8_0_143"/>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g2414b17fea8_0_143"/>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g2414b17fea8_0_143"/>
          <p:cNvSpPr txBox="1">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g2414b17fea8_0_143"/>
          <p:cNvSpPr txBox="1">
            <a:spLocks noGrp="1"/>
          </p:cNvSpPr>
          <p:nvPr>
            <p:ph type="ftr" idx="11"/>
          </p:nvPr>
        </p:nvSpPr>
        <p:spPr>
          <a:xfrm>
            <a:off x="3686185" y="6459785"/>
            <a:ext cx="4822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g2414b17fea8_0_143"/>
          <p:cNvSpPr txBox="1">
            <a:spLocks noGrp="1"/>
          </p:cNvSpPr>
          <p:nvPr>
            <p:ph type="sldNum" idx="12"/>
          </p:nvPr>
        </p:nvSpPr>
        <p:spPr>
          <a:xfrm>
            <a:off x="9900458" y="6459785"/>
            <a:ext cx="13119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7" name="Google Shape;17;g2414b17fea8_0_143" descr="A close up of a sign&#10;&#10;Description generated with very high confidence"/>
          <p:cNvPicPr preferRelativeResize="0"/>
          <p:nvPr/>
        </p:nvPicPr>
        <p:blipFill rotWithShape="1">
          <a:blip r:embed="rId18">
            <a:alphaModFix/>
          </a:blip>
          <a:srcRect r="65561" b="3827"/>
          <a:stretch/>
        </p:blipFill>
        <p:spPr>
          <a:xfrm>
            <a:off x="11751668" y="6416740"/>
            <a:ext cx="339719" cy="4081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u3X89iViAlw"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2414b17fea8_0_270"/>
          <p:cNvSpPr txBox="1">
            <a:spLocks noGrp="1"/>
          </p:cNvSpPr>
          <p:nvPr>
            <p:ph type="title"/>
          </p:nvPr>
        </p:nvSpPr>
        <p:spPr>
          <a:xfrm>
            <a:off x="1445975" y="1952525"/>
            <a:ext cx="9004200" cy="1320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Calibri"/>
              <a:buNone/>
            </a:pPr>
            <a:r>
              <a:rPr lang="en-US" sz="6000"/>
              <a:t>Building an Issue Campaign</a:t>
            </a:r>
            <a:endParaRPr sz="6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
          <p:cNvSpPr txBox="1">
            <a:spLocks noGrp="1"/>
          </p:cNvSpPr>
          <p:nvPr>
            <p:ph type="title"/>
          </p:nvPr>
        </p:nvSpPr>
        <p:spPr>
          <a:xfrm>
            <a:off x="991986" y="-361460"/>
            <a:ext cx="10058400" cy="1450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Why a campaign?  </a:t>
            </a:r>
            <a:endParaRPr/>
          </a:p>
        </p:txBody>
      </p:sp>
      <p:pic>
        <p:nvPicPr>
          <p:cNvPr id="142" name="Google Shape;142;p2" descr="Your Right to Organize - CFT – A Union of Educators and Classified  Professionals"/>
          <p:cNvPicPr preferRelativeResize="0"/>
          <p:nvPr/>
        </p:nvPicPr>
        <p:blipFill rotWithShape="1">
          <a:blip r:embed="rId3">
            <a:alphaModFix/>
          </a:blip>
          <a:srcRect/>
          <a:stretch/>
        </p:blipFill>
        <p:spPr>
          <a:xfrm>
            <a:off x="381000" y="815213"/>
            <a:ext cx="11430000" cy="4933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
          <p:cNvSpPr txBox="1">
            <a:spLocks noGrp="1"/>
          </p:cNvSpPr>
          <p:nvPr>
            <p:ph type="title"/>
          </p:nvPr>
        </p:nvSpPr>
        <p:spPr>
          <a:xfrm>
            <a:off x="991986" y="-361460"/>
            <a:ext cx="10058400" cy="1450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An Organizing Approach</a:t>
            </a:r>
            <a:endParaRPr/>
          </a:p>
        </p:txBody>
      </p:sp>
      <p:sp>
        <p:nvSpPr>
          <p:cNvPr id="148" name="Google Shape;148;p3"/>
          <p:cNvSpPr txBox="1">
            <a:spLocks noGrp="1"/>
          </p:cNvSpPr>
          <p:nvPr>
            <p:ph type="body" idx="1"/>
          </p:nvPr>
        </p:nvSpPr>
        <p:spPr>
          <a:xfrm>
            <a:off x="838200" y="1480458"/>
            <a:ext cx="8254525" cy="4696506"/>
          </a:xfrm>
          <a:prstGeom prst="rect">
            <a:avLst/>
          </a:prstGeom>
          <a:noFill/>
          <a:ln>
            <a:noFill/>
          </a:ln>
        </p:spPr>
        <p:txBody>
          <a:bodyPr spcFirstLastPara="1" wrap="square" lIns="91425" tIns="45700" rIns="91425" bIns="45700" anchor="t" anchorCtr="0">
            <a:normAutofit lnSpcReduction="20000"/>
          </a:bodyPr>
          <a:lstStyle/>
          <a:p>
            <a:pPr marL="228600" lvl="0" indent="-228600" algn="l" rtl="0">
              <a:lnSpc>
                <a:spcPct val="100000"/>
              </a:lnSpc>
              <a:spcBef>
                <a:spcPts val="0"/>
              </a:spcBef>
              <a:spcAft>
                <a:spcPts val="0"/>
              </a:spcAft>
              <a:buClr>
                <a:schemeClr val="dk1"/>
              </a:buClr>
              <a:buSzPts val="2800"/>
              <a:buChar char=" "/>
            </a:pPr>
            <a:r>
              <a:rPr lang="en-US" sz="2800"/>
              <a:t>Well-organized worksites, locals, and coalitions have a positive, visible presences and members feel that they have the </a:t>
            </a:r>
            <a:r>
              <a:rPr lang="en-US" sz="2800" u="sng"/>
              <a:t>collective power</a:t>
            </a:r>
            <a:r>
              <a:rPr lang="en-US" sz="2800"/>
              <a:t> to solve their problems – not a third party  (UD, Lawyer, Lobbyist). </a:t>
            </a:r>
            <a:endParaRPr sz="2800"/>
          </a:p>
          <a:p>
            <a:pPr marL="228600" lvl="0" indent="-228600" algn="l" rtl="0">
              <a:lnSpc>
                <a:spcPct val="100000"/>
              </a:lnSpc>
              <a:spcBef>
                <a:spcPts val="2000"/>
              </a:spcBef>
              <a:spcAft>
                <a:spcPts val="0"/>
              </a:spcAft>
              <a:buClr>
                <a:schemeClr val="dk1"/>
              </a:buClr>
              <a:buSzPts val="2800"/>
              <a:buChar char=" "/>
            </a:pPr>
            <a:r>
              <a:rPr lang="en-US" sz="2800"/>
              <a:t>When the entire building, local, or coalition comes to act in ways to address the issue, those actors see themselves in both the action and win. </a:t>
            </a:r>
            <a:endParaRPr/>
          </a:p>
          <a:p>
            <a:pPr marL="228600" lvl="0" indent="-228600" algn="l" rtl="0">
              <a:lnSpc>
                <a:spcPct val="100000"/>
              </a:lnSpc>
              <a:spcBef>
                <a:spcPts val="2000"/>
              </a:spcBef>
              <a:spcAft>
                <a:spcPts val="0"/>
              </a:spcAft>
              <a:buClr>
                <a:schemeClr val="dk1"/>
              </a:buClr>
              <a:buSzPts val="2800"/>
              <a:buChar char=" "/>
            </a:pPr>
            <a:r>
              <a:rPr lang="en-US" sz="2800"/>
              <a:t>This builds power by continually increasing the amount of member leadership and ownership for the actions. </a:t>
            </a:r>
            <a:endParaRPr/>
          </a:p>
          <a:p>
            <a:pPr marL="0" lvl="0" indent="0" algn="l" rtl="0">
              <a:lnSpc>
                <a:spcPct val="100000"/>
              </a:lnSpc>
              <a:spcBef>
                <a:spcPts val="2000"/>
              </a:spcBef>
              <a:spcAft>
                <a:spcPts val="0"/>
              </a:spcAft>
              <a:buClr>
                <a:schemeClr val="dk1"/>
              </a:buClr>
              <a:buSzPts val="2800"/>
              <a:buNone/>
            </a:pPr>
            <a:endParaRPr/>
          </a:p>
        </p:txBody>
      </p:sp>
      <p:pic>
        <p:nvPicPr>
          <p:cNvPr id="149" name="Google Shape;149;p3" descr="Workers Get Wise! Organize! - Labor Union, Solidarity, Leftist, Socialist&quot;  Poster for Sale by SpaceDogLaika | Redbubble"/>
          <p:cNvPicPr preferRelativeResize="0"/>
          <p:nvPr/>
        </p:nvPicPr>
        <p:blipFill rotWithShape="1">
          <a:blip r:embed="rId3">
            <a:alphaModFix/>
          </a:blip>
          <a:srcRect/>
          <a:stretch/>
        </p:blipFill>
        <p:spPr>
          <a:xfrm>
            <a:off x="8264496" y="2671057"/>
            <a:ext cx="4589092" cy="45890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4"/>
          <p:cNvSpPr txBox="1">
            <a:spLocks noGrp="1"/>
          </p:cNvSpPr>
          <p:nvPr>
            <p:ph type="title"/>
          </p:nvPr>
        </p:nvSpPr>
        <p:spPr>
          <a:xfrm>
            <a:off x="2808514" y="287625"/>
            <a:ext cx="6574972" cy="80196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1666"/>
              <a:buFont typeface="Calibri"/>
              <a:buNone/>
            </a:pPr>
            <a:r>
              <a:rPr lang="en-US"/>
              <a:t>What is an Issue Campaign</a:t>
            </a:r>
            <a:endParaRPr/>
          </a:p>
        </p:txBody>
      </p:sp>
      <p:sp>
        <p:nvSpPr>
          <p:cNvPr id="156" name="Google Shape;156;p4"/>
          <p:cNvSpPr txBox="1">
            <a:spLocks noGrp="1"/>
          </p:cNvSpPr>
          <p:nvPr>
            <p:ph type="body" idx="1"/>
          </p:nvPr>
        </p:nvSpPr>
        <p:spPr>
          <a:xfrm>
            <a:off x="4246475" y="1578075"/>
            <a:ext cx="6422700" cy="3621300"/>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Clr>
                <a:schemeClr val="dk1"/>
              </a:buClr>
              <a:buSzPts val="2800"/>
              <a:buNone/>
            </a:pPr>
            <a:r>
              <a:rPr lang="en-US" sz="3200" b="1"/>
              <a:t>An action plan that:</a:t>
            </a:r>
            <a:endParaRPr sz="3200"/>
          </a:p>
          <a:p>
            <a:pPr marL="800100" lvl="1" indent="-368300" algn="l" rtl="0">
              <a:lnSpc>
                <a:spcPct val="90000"/>
              </a:lnSpc>
              <a:spcBef>
                <a:spcPts val="500"/>
              </a:spcBef>
              <a:spcAft>
                <a:spcPts val="0"/>
              </a:spcAft>
              <a:buClr>
                <a:schemeClr val="dk1"/>
              </a:buClr>
              <a:buSzPts val="3200"/>
              <a:buFont typeface="Arial"/>
              <a:buChar char="•"/>
            </a:pPr>
            <a:r>
              <a:rPr lang="en-US" sz="3200"/>
              <a:t>Builds and leverages </a:t>
            </a:r>
            <a:r>
              <a:rPr lang="en-US" sz="3200" b="1"/>
              <a:t>power</a:t>
            </a:r>
            <a:endParaRPr sz="3200"/>
          </a:p>
          <a:p>
            <a:pPr marL="800100" lvl="1" indent="-368300" algn="l" rtl="0">
              <a:lnSpc>
                <a:spcPct val="90000"/>
              </a:lnSpc>
              <a:spcBef>
                <a:spcPts val="500"/>
              </a:spcBef>
              <a:spcAft>
                <a:spcPts val="0"/>
              </a:spcAft>
              <a:buClr>
                <a:schemeClr val="dk1"/>
              </a:buClr>
              <a:buSzPts val="3200"/>
              <a:buFont typeface="Arial"/>
              <a:buChar char="•"/>
            </a:pPr>
            <a:r>
              <a:rPr lang="en-US" sz="3200"/>
              <a:t>Is created to solve an </a:t>
            </a:r>
            <a:r>
              <a:rPr lang="en-US" sz="3200" b="1"/>
              <a:t>Issue</a:t>
            </a:r>
            <a:endParaRPr sz="3200"/>
          </a:p>
          <a:p>
            <a:pPr marL="800100" lvl="1" indent="-368300" algn="l" rtl="0">
              <a:lnSpc>
                <a:spcPct val="90000"/>
              </a:lnSpc>
              <a:spcBef>
                <a:spcPts val="500"/>
              </a:spcBef>
              <a:spcAft>
                <a:spcPts val="0"/>
              </a:spcAft>
              <a:buClr>
                <a:schemeClr val="dk1"/>
              </a:buClr>
              <a:buSzPts val="3200"/>
              <a:buFont typeface="Arial"/>
              <a:buChar char="•"/>
            </a:pPr>
            <a:r>
              <a:rPr lang="en-US" sz="3200"/>
              <a:t>Involves a series of </a:t>
            </a:r>
            <a:r>
              <a:rPr lang="en-US" sz="3200" b="1"/>
              <a:t>tactics</a:t>
            </a:r>
            <a:endParaRPr sz="3200"/>
          </a:p>
          <a:p>
            <a:pPr marL="800100" lvl="1" indent="-368300" algn="l" rtl="0">
              <a:lnSpc>
                <a:spcPct val="90000"/>
              </a:lnSpc>
              <a:spcBef>
                <a:spcPts val="500"/>
              </a:spcBef>
              <a:spcAft>
                <a:spcPts val="0"/>
              </a:spcAft>
              <a:buClr>
                <a:schemeClr val="dk1"/>
              </a:buClr>
              <a:buSzPts val="3200"/>
              <a:buFont typeface="Arial"/>
              <a:buChar char="•"/>
            </a:pPr>
            <a:r>
              <a:rPr lang="en-US" sz="3200" b="1"/>
              <a:t>Escalates</a:t>
            </a:r>
            <a:endParaRPr sz="3200"/>
          </a:p>
          <a:p>
            <a:pPr marL="800100" lvl="1" indent="-368300" algn="l" rtl="0">
              <a:lnSpc>
                <a:spcPct val="90000"/>
              </a:lnSpc>
              <a:spcBef>
                <a:spcPts val="500"/>
              </a:spcBef>
              <a:spcAft>
                <a:spcPts val="0"/>
              </a:spcAft>
              <a:buClr>
                <a:schemeClr val="dk1"/>
              </a:buClr>
              <a:buSzPts val="3200"/>
              <a:buFont typeface="Arial"/>
              <a:buChar char="•"/>
            </a:pPr>
            <a:r>
              <a:rPr lang="en-US" sz="3200"/>
              <a:t>Increasing pressure on a </a:t>
            </a:r>
            <a:r>
              <a:rPr lang="en-US" sz="3200" b="1"/>
              <a:t>target</a:t>
            </a:r>
            <a:endParaRPr sz="3200" b="1"/>
          </a:p>
          <a:p>
            <a:pPr marL="800100" lvl="1" indent="-368300" algn="l" rtl="0">
              <a:lnSpc>
                <a:spcPct val="90000"/>
              </a:lnSpc>
              <a:spcBef>
                <a:spcPts val="500"/>
              </a:spcBef>
              <a:spcAft>
                <a:spcPts val="0"/>
              </a:spcAft>
              <a:buClr>
                <a:schemeClr val="dk1"/>
              </a:buClr>
              <a:buSzPts val="3200"/>
              <a:buFont typeface="Arial"/>
              <a:buChar char="•"/>
            </a:pPr>
            <a:r>
              <a:rPr lang="en-US" sz="3200"/>
              <a:t>Wins our </a:t>
            </a:r>
            <a:r>
              <a:rPr lang="en-US" sz="3200" b="1"/>
              <a:t>Demand</a:t>
            </a:r>
            <a:endParaRPr sz="32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a:spLocks noGrp="1"/>
          </p:cNvSpPr>
          <p:nvPr>
            <p:ph type="title"/>
          </p:nvPr>
        </p:nvSpPr>
        <p:spPr>
          <a:xfrm>
            <a:off x="991986" y="-361460"/>
            <a:ext cx="10058400" cy="1450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Key Parts of an Organizing Campaign</a:t>
            </a:r>
            <a:endParaRPr/>
          </a:p>
        </p:txBody>
      </p:sp>
      <p:sp>
        <p:nvSpPr>
          <p:cNvPr id="162" name="Google Shape;162;p5"/>
          <p:cNvSpPr txBox="1">
            <a:spLocks noGrp="1"/>
          </p:cNvSpPr>
          <p:nvPr>
            <p:ph type="body" idx="1"/>
          </p:nvPr>
        </p:nvSpPr>
        <p:spPr>
          <a:xfrm>
            <a:off x="1097280" y="1429789"/>
            <a:ext cx="10058400" cy="4439400"/>
          </a:xfrm>
          <a:prstGeom prst="rect">
            <a:avLst/>
          </a:prstGeom>
          <a:noFill/>
          <a:ln>
            <a:noFill/>
          </a:ln>
        </p:spPr>
        <p:txBody>
          <a:bodyPr spcFirstLastPara="1" wrap="square" lIns="0" tIns="45700" rIns="0" bIns="45700" anchor="t" anchorCtr="0">
            <a:normAutofit/>
          </a:bodyPr>
          <a:lstStyle/>
          <a:p>
            <a:pPr marL="228600" lvl="0" indent="-254000" algn="l" rtl="0">
              <a:lnSpc>
                <a:spcPct val="90000"/>
              </a:lnSpc>
              <a:spcBef>
                <a:spcPts val="0"/>
              </a:spcBef>
              <a:spcAft>
                <a:spcPts val="0"/>
              </a:spcAft>
              <a:buClr>
                <a:schemeClr val="dk1"/>
              </a:buClr>
              <a:buSzPts val="4000"/>
              <a:buFont typeface="Arial"/>
              <a:buChar char="•"/>
            </a:pPr>
            <a:r>
              <a:rPr lang="en-US" sz="4000"/>
              <a:t>Power</a:t>
            </a:r>
            <a:endParaRPr/>
          </a:p>
          <a:p>
            <a:pPr marL="228600" lvl="0" indent="-254000" algn="l" rtl="0">
              <a:lnSpc>
                <a:spcPct val="90000"/>
              </a:lnSpc>
              <a:spcBef>
                <a:spcPts val="1000"/>
              </a:spcBef>
              <a:spcAft>
                <a:spcPts val="0"/>
              </a:spcAft>
              <a:buClr>
                <a:schemeClr val="dk1"/>
              </a:buClr>
              <a:buSzPts val="4000"/>
              <a:buFont typeface="Arial"/>
              <a:buChar char="•"/>
            </a:pPr>
            <a:r>
              <a:rPr lang="en-US" sz="4000"/>
              <a:t>Issue</a:t>
            </a:r>
            <a:endParaRPr/>
          </a:p>
          <a:p>
            <a:pPr marL="228600" lvl="0" indent="-254000" algn="l" rtl="0">
              <a:lnSpc>
                <a:spcPct val="90000"/>
              </a:lnSpc>
              <a:spcBef>
                <a:spcPts val="1000"/>
              </a:spcBef>
              <a:spcAft>
                <a:spcPts val="0"/>
              </a:spcAft>
              <a:buClr>
                <a:schemeClr val="dk1"/>
              </a:buClr>
              <a:buSzPts val="4000"/>
              <a:buFont typeface="Arial"/>
              <a:buChar char="•"/>
            </a:pPr>
            <a:r>
              <a:rPr lang="en-US" sz="4000"/>
              <a:t>Demand</a:t>
            </a:r>
            <a:endParaRPr/>
          </a:p>
          <a:p>
            <a:pPr marL="228600" lvl="0" indent="-254000" algn="l" rtl="0">
              <a:lnSpc>
                <a:spcPct val="90000"/>
              </a:lnSpc>
              <a:spcBef>
                <a:spcPts val="1000"/>
              </a:spcBef>
              <a:spcAft>
                <a:spcPts val="0"/>
              </a:spcAft>
              <a:buClr>
                <a:schemeClr val="dk1"/>
              </a:buClr>
              <a:buSzPts val="4000"/>
              <a:buFont typeface="Arial"/>
              <a:buChar char="•"/>
            </a:pPr>
            <a:r>
              <a:rPr lang="en-US" sz="4000"/>
              <a:t>Target</a:t>
            </a:r>
            <a:endParaRPr/>
          </a:p>
          <a:p>
            <a:pPr marL="228600" lvl="0" indent="-254000" algn="l" rtl="0">
              <a:lnSpc>
                <a:spcPct val="90000"/>
              </a:lnSpc>
              <a:spcBef>
                <a:spcPts val="1000"/>
              </a:spcBef>
              <a:spcAft>
                <a:spcPts val="0"/>
              </a:spcAft>
              <a:buClr>
                <a:schemeClr val="dk1"/>
              </a:buClr>
              <a:buSzPts val="4000"/>
              <a:buFont typeface="Arial"/>
              <a:buChar char="•"/>
            </a:pPr>
            <a:r>
              <a:rPr lang="en-US" sz="4000"/>
              <a:t>Tactics</a:t>
            </a:r>
            <a:endParaRPr/>
          </a:p>
          <a:p>
            <a:pPr marL="228600" lvl="0" indent="-254000" algn="l" rtl="0">
              <a:lnSpc>
                <a:spcPct val="90000"/>
              </a:lnSpc>
              <a:spcBef>
                <a:spcPts val="1000"/>
              </a:spcBef>
              <a:spcAft>
                <a:spcPts val="200"/>
              </a:spcAft>
              <a:buClr>
                <a:schemeClr val="dk1"/>
              </a:buClr>
              <a:buSzPts val="4000"/>
              <a:buFont typeface="Arial"/>
              <a:buChar char="•"/>
            </a:pPr>
            <a:r>
              <a:rPr lang="en-US" sz="4000"/>
              <a:t>Escalation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6"/>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32407"/>
              <a:buFont typeface="Calibri"/>
              <a:buNone/>
            </a:pPr>
            <a:r>
              <a:rPr lang="en-US"/>
              <a:t>STEP 1: </a:t>
            </a:r>
            <a:endParaRPr/>
          </a:p>
          <a:p>
            <a:pPr marL="0" lvl="0" indent="0" algn="ctr" rtl="0">
              <a:lnSpc>
                <a:spcPct val="100000"/>
              </a:lnSpc>
              <a:spcBef>
                <a:spcPts val="0"/>
              </a:spcBef>
              <a:spcAft>
                <a:spcPts val="0"/>
              </a:spcAft>
              <a:buClr>
                <a:schemeClr val="lt1"/>
              </a:buClr>
              <a:buSzPct val="29048"/>
              <a:buFont typeface="Calibri"/>
              <a:buNone/>
            </a:pPr>
            <a:r>
              <a:rPr lang="en-US" sz="5355"/>
              <a:t>Power</a:t>
            </a:r>
            <a:endParaRPr sz="5355"/>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7"/>
          <p:cNvSpPr txBox="1">
            <a:spLocks noGrp="1"/>
          </p:cNvSpPr>
          <p:nvPr>
            <p:ph type="title"/>
          </p:nvPr>
        </p:nvSpPr>
        <p:spPr>
          <a:xfrm>
            <a:off x="1097275" y="286601"/>
            <a:ext cx="10058400" cy="9087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a:t>POWER</a:t>
            </a:r>
            <a:endParaRPr/>
          </a:p>
        </p:txBody>
      </p:sp>
      <p:sp>
        <p:nvSpPr>
          <p:cNvPr id="175" name="Google Shape;175;p7"/>
          <p:cNvSpPr>
            <a:spLocks noGrp="1"/>
          </p:cNvSpPr>
          <p:nvPr>
            <p:ph type="dt" idx="10"/>
          </p:nvPr>
        </p:nvSpPr>
        <p:spPr>
          <a:xfrm>
            <a:off x="867960" y="1195425"/>
            <a:ext cx="10058400" cy="3651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640"/>
              </a:spcBef>
              <a:spcAft>
                <a:spcPts val="0"/>
              </a:spcAft>
              <a:buClr>
                <a:schemeClr val="dk1"/>
              </a:buClr>
              <a:buSzPts val="3200"/>
              <a:buFont typeface="Arial"/>
              <a:buNone/>
            </a:pPr>
            <a:r>
              <a:rPr lang="en-US" sz="3200" b="0" i="0" u="none" strike="noStrike" cap="none">
                <a:solidFill>
                  <a:schemeClr val="dk1"/>
                </a:solidFill>
                <a:latin typeface="Calibri"/>
                <a:ea typeface="Calibri"/>
                <a:cs typeface="Calibri"/>
                <a:sym typeface="Calibri"/>
              </a:rPr>
              <a:t>Let’s review what power is…</a:t>
            </a: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r>
              <a:rPr lang="en-US" sz="3200" b="0" i="0" u="none" strike="noStrike" cap="none">
                <a:solidFill>
                  <a:schemeClr val="dk1"/>
                </a:solidFill>
                <a:latin typeface="Calibri"/>
                <a:ea typeface="Calibri"/>
                <a:cs typeface="Calibri"/>
                <a:sym typeface="Calibri"/>
              </a:rPr>
              <a:t>Power is the ability to </a:t>
            </a:r>
            <a:r>
              <a:rPr lang="en-US" sz="3200" b="0" i="0" u="sng" strike="noStrike" cap="none">
                <a:solidFill>
                  <a:schemeClr val="dk1"/>
                </a:solidFill>
                <a:latin typeface="Calibri"/>
                <a:ea typeface="Calibri"/>
                <a:cs typeface="Calibri"/>
                <a:sym typeface="Calibri"/>
              </a:rPr>
              <a:t>control</a:t>
            </a:r>
            <a:r>
              <a:rPr lang="en-US" sz="3200" b="0" i="0" u="none" strike="noStrike" cap="none">
                <a:solidFill>
                  <a:schemeClr val="dk1"/>
                </a:solidFill>
                <a:latin typeface="Calibri"/>
                <a:ea typeface="Calibri"/>
                <a:cs typeface="Calibri"/>
                <a:sym typeface="Calibri"/>
              </a:rPr>
              <a:t>, </a:t>
            </a:r>
            <a:r>
              <a:rPr lang="en-US" sz="3200" b="0" i="0" u="sng" strike="noStrike" cap="none">
                <a:solidFill>
                  <a:schemeClr val="dk1"/>
                </a:solidFill>
                <a:latin typeface="Calibri"/>
                <a:ea typeface="Calibri"/>
                <a:cs typeface="Calibri"/>
                <a:sym typeface="Calibri"/>
              </a:rPr>
              <a:t>create</a:t>
            </a:r>
            <a:r>
              <a:rPr lang="en-US" sz="3200" b="0" i="0" u="none" strike="noStrike" cap="none">
                <a:solidFill>
                  <a:schemeClr val="dk1"/>
                </a:solidFill>
                <a:latin typeface="Calibri"/>
                <a:ea typeface="Calibri"/>
                <a:cs typeface="Calibri"/>
                <a:sym typeface="Calibri"/>
              </a:rPr>
              <a:t> and </a:t>
            </a:r>
            <a:r>
              <a:rPr lang="en-US" sz="3200" b="0" i="0" u="sng" strike="noStrike" cap="none">
                <a:solidFill>
                  <a:schemeClr val="dk1"/>
                </a:solidFill>
                <a:latin typeface="Calibri"/>
                <a:ea typeface="Calibri"/>
                <a:cs typeface="Calibri"/>
                <a:sym typeface="Calibri"/>
              </a:rPr>
              <a:t>prevent</a:t>
            </a:r>
            <a:r>
              <a:rPr lang="en-US" sz="3200" b="0" i="0" u="none" strike="noStrike" cap="none">
                <a:solidFill>
                  <a:schemeClr val="dk1"/>
                </a:solidFill>
                <a:latin typeface="Calibri"/>
                <a:ea typeface="Calibri"/>
                <a:cs typeface="Calibri"/>
                <a:sym typeface="Calibri"/>
              </a:rPr>
              <a:t> change.</a:t>
            </a:r>
            <a:endParaRPr/>
          </a:p>
          <a:p>
            <a:pPr marL="0" marR="0" lvl="0" indent="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endParaRPr sz="3200">
              <a:solidFill>
                <a:schemeClr val="dk1"/>
              </a:solidFill>
            </a:endParaRPr>
          </a:p>
          <a:p>
            <a:pPr marL="0" marR="0" lvl="0" indent="0" algn="l" rtl="0">
              <a:lnSpc>
                <a:spcPct val="100000"/>
              </a:lnSpc>
              <a:spcBef>
                <a:spcPts val="640"/>
              </a:spcBef>
              <a:spcAft>
                <a:spcPts val="0"/>
              </a:spcAft>
              <a:buClr>
                <a:schemeClr val="dk1"/>
              </a:buClr>
              <a:buSzPts val="3200"/>
              <a:buFont typeface="Arial"/>
              <a:buNone/>
            </a:pPr>
            <a:endParaRPr sz="3200">
              <a:solidFill>
                <a:schemeClr val="dk1"/>
              </a:solidFill>
            </a:endParaRPr>
          </a:p>
          <a:p>
            <a:pPr marL="0" marR="0" lvl="0" indent="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ctr" rtl="0">
              <a:lnSpc>
                <a:spcPct val="100000"/>
              </a:lnSpc>
              <a:spcBef>
                <a:spcPts val="640"/>
              </a:spcBef>
              <a:spcAft>
                <a:spcPts val="0"/>
              </a:spcAft>
              <a:buClr>
                <a:schemeClr val="dk1"/>
              </a:buClr>
              <a:buSzPts val="3200"/>
              <a:buFont typeface="Arial"/>
              <a:buNone/>
            </a:pPr>
            <a:r>
              <a:rPr lang="en-US" sz="2500" b="0" i="0" u="none" strike="noStrike" cap="none">
                <a:solidFill>
                  <a:schemeClr val="dk1"/>
                </a:solidFill>
                <a:latin typeface="Calibri"/>
                <a:ea typeface="Calibri"/>
                <a:cs typeface="Calibri"/>
                <a:sym typeface="Calibri"/>
              </a:rPr>
              <a:t>Power is organized people, and organized</a:t>
            </a:r>
            <a:r>
              <a:rPr lang="en-US" sz="2500">
                <a:solidFill>
                  <a:schemeClr val="dk1"/>
                </a:solidFill>
              </a:rPr>
              <a:t> resources (money).</a:t>
            </a:r>
            <a:endParaRPr/>
          </a:p>
          <a:p>
            <a:pPr marL="0" marR="0" lvl="0" indent="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176" name="Google Shape;176;p7" descr="People clip art silhouette free clipart images - Clipartix"/>
          <p:cNvPicPr preferRelativeResize="0"/>
          <p:nvPr/>
        </p:nvPicPr>
        <p:blipFill rotWithShape="1">
          <a:blip r:embed="rId3">
            <a:alphaModFix/>
          </a:blip>
          <a:srcRect/>
          <a:stretch/>
        </p:blipFill>
        <p:spPr>
          <a:xfrm>
            <a:off x="3291562" y="3055044"/>
            <a:ext cx="2511279" cy="1963212"/>
          </a:xfrm>
          <a:prstGeom prst="rect">
            <a:avLst/>
          </a:prstGeom>
          <a:noFill/>
          <a:ln>
            <a:noFill/>
          </a:ln>
        </p:spPr>
      </p:pic>
      <p:pic>
        <p:nvPicPr>
          <p:cNvPr id="177" name="Google Shape;177;p7" descr="72,370 Cartoon Dollar Sign Images, Stock Photos &amp; Vectors | Shutterstock"/>
          <p:cNvPicPr preferRelativeResize="0"/>
          <p:nvPr/>
        </p:nvPicPr>
        <p:blipFill rotWithShape="1">
          <a:blip r:embed="rId4">
            <a:alphaModFix/>
          </a:blip>
          <a:srcRect b="6103"/>
          <a:stretch/>
        </p:blipFill>
        <p:spPr>
          <a:xfrm>
            <a:off x="7054503" y="2926318"/>
            <a:ext cx="2692978" cy="19887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23e6e9d702f_0_27"/>
          <p:cNvSpPr txBox="1">
            <a:spLocks noGrp="1"/>
          </p:cNvSpPr>
          <p:nvPr>
            <p:ph type="title"/>
          </p:nvPr>
        </p:nvSpPr>
        <p:spPr>
          <a:xfrm>
            <a:off x="2808514" y="287625"/>
            <a:ext cx="6575100" cy="801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Mobilization = Power </a:t>
            </a:r>
            <a:endParaRPr/>
          </a:p>
        </p:txBody>
      </p:sp>
      <p:sp>
        <p:nvSpPr>
          <p:cNvPr id="184" name="Google Shape;184;g23e6e9d702f_0_27"/>
          <p:cNvSpPr txBox="1">
            <a:spLocks noGrp="1"/>
          </p:cNvSpPr>
          <p:nvPr>
            <p:ph type="body" idx="1"/>
          </p:nvPr>
        </p:nvSpPr>
        <p:spPr>
          <a:xfrm>
            <a:off x="808050" y="1578075"/>
            <a:ext cx="9861000" cy="3621300"/>
          </a:xfrm>
          <a:prstGeom prst="rect">
            <a:avLst/>
          </a:prstGeom>
          <a:noFill/>
          <a:ln>
            <a:noFill/>
          </a:ln>
        </p:spPr>
        <p:txBody>
          <a:bodyPr spcFirstLastPara="1" wrap="square" lIns="0" tIns="45700" rIns="0" bIns="45700" anchor="t" anchorCtr="0">
            <a:normAutofit lnSpcReduction="10000"/>
          </a:bodyPr>
          <a:lstStyle/>
          <a:p>
            <a:pPr marL="342900" lvl="0" indent="-342900" algn="l" rtl="0">
              <a:lnSpc>
                <a:spcPct val="100000"/>
              </a:lnSpc>
              <a:spcBef>
                <a:spcPts val="0"/>
              </a:spcBef>
              <a:spcAft>
                <a:spcPts val="0"/>
              </a:spcAft>
              <a:buClr>
                <a:schemeClr val="dk1"/>
              </a:buClr>
              <a:buSzPts val="4000"/>
              <a:buFont typeface="Arial"/>
              <a:buNone/>
            </a:pPr>
            <a:r>
              <a:rPr lang="en-US" sz="2400">
                <a:latin typeface="Verdana"/>
                <a:ea typeface="Verdana"/>
                <a:cs typeface="Verdana"/>
                <a:sym typeface="Verdana"/>
              </a:rPr>
              <a:t>Campaigning </a:t>
            </a:r>
            <a:r>
              <a:rPr lang="en-US" sz="2400" i="1">
                <a:latin typeface="Verdana"/>
                <a:ea typeface="Verdana"/>
                <a:cs typeface="Verdana"/>
                <a:sym typeface="Verdana"/>
              </a:rPr>
              <a:t>maximises the motivation</a:t>
            </a:r>
            <a:r>
              <a:rPr lang="en-US" sz="2400">
                <a:latin typeface="Verdana"/>
                <a:ea typeface="Verdana"/>
                <a:cs typeface="Verdana"/>
                <a:sym typeface="Verdana"/>
              </a:rPr>
              <a:t> of the audience, </a:t>
            </a:r>
            <a:r>
              <a:rPr lang="en-US" sz="2400" u="sng">
                <a:latin typeface="Verdana"/>
                <a:ea typeface="Verdana"/>
                <a:cs typeface="Verdana"/>
                <a:sym typeface="Verdana"/>
              </a:rPr>
              <a:t>not their knowledge</a:t>
            </a:r>
            <a:r>
              <a:rPr lang="en-US" sz="2400">
                <a:latin typeface="Verdana"/>
                <a:ea typeface="Verdana"/>
                <a:cs typeface="Verdana"/>
                <a:sym typeface="Verdana"/>
              </a:rPr>
              <a:t>. Try using education to campaign, and you will end up circling and exploring your issue but not changing it.</a:t>
            </a:r>
            <a:endParaRPr sz="3000">
              <a:latin typeface="Arial"/>
              <a:ea typeface="Arial"/>
              <a:cs typeface="Arial"/>
              <a:sym typeface="Arial"/>
            </a:endParaRPr>
          </a:p>
          <a:p>
            <a:pPr marL="342900" lvl="0" indent="-88901" algn="l" rtl="0">
              <a:lnSpc>
                <a:spcPct val="100000"/>
              </a:lnSpc>
              <a:spcBef>
                <a:spcPts val="600"/>
              </a:spcBef>
              <a:spcAft>
                <a:spcPts val="0"/>
              </a:spcAft>
              <a:buClr>
                <a:schemeClr val="dk1"/>
              </a:buClr>
              <a:buSzPts val="4000"/>
              <a:buFont typeface="Arial"/>
              <a:buNone/>
            </a:pPr>
            <a:endParaRPr sz="2400">
              <a:latin typeface="Verdana"/>
              <a:ea typeface="Verdana"/>
              <a:cs typeface="Verdana"/>
              <a:sym typeface="Verdana"/>
            </a:endParaRPr>
          </a:p>
          <a:p>
            <a:pPr marL="342900" lvl="0" indent="-342900" algn="l" rtl="0">
              <a:lnSpc>
                <a:spcPct val="100000"/>
              </a:lnSpc>
              <a:spcBef>
                <a:spcPts val="600"/>
              </a:spcBef>
              <a:spcAft>
                <a:spcPts val="200"/>
              </a:spcAft>
              <a:buClr>
                <a:schemeClr val="dk1"/>
              </a:buClr>
              <a:buSzPts val="4000"/>
              <a:buFont typeface="Arial"/>
              <a:buNone/>
            </a:pPr>
            <a:r>
              <a:rPr lang="en-US" sz="2400">
                <a:latin typeface="Verdana"/>
                <a:ea typeface="Verdana"/>
                <a:cs typeface="Verdana"/>
                <a:sym typeface="Verdana"/>
              </a:rPr>
              <a:t>All campaigns have some 'educational' effect but it is </a:t>
            </a:r>
            <a:r>
              <a:rPr lang="en-US" sz="2400" b="1">
                <a:latin typeface="Verdana"/>
                <a:ea typeface="Verdana"/>
                <a:cs typeface="Verdana"/>
                <a:sym typeface="Verdana"/>
              </a:rPr>
              <a:t>education by doing, through experience</a:t>
            </a:r>
            <a:r>
              <a:rPr lang="en-US" sz="2400">
                <a:latin typeface="Verdana"/>
                <a:ea typeface="Verdana"/>
                <a:cs typeface="Verdana"/>
                <a:sym typeface="Verdana"/>
              </a:rPr>
              <a:t>, </a:t>
            </a:r>
            <a:r>
              <a:rPr lang="en-US" sz="2400" u="sng">
                <a:latin typeface="Verdana"/>
                <a:ea typeface="Verdana"/>
                <a:cs typeface="Verdana"/>
                <a:sym typeface="Verdana"/>
              </a:rPr>
              <a:t>not through being given information</a:t>
            </a:r>
            <a:r>
              <a:rPr lang="en-US" sz="2400">
                <a:latin typeface="Verdana"/>
                <a:ea typeface="Verdana"/>
                <a:cs typeface="Verdana"/>
                <a:sym typeface="Verdana"/>
              </a:rPr>
              <a:t>. Moreover, information is not power until it leads to mobilization.</a:t>
            </a:r>
            <a:endParaRPr sz="2400">
              <a:latin typeface="Verdana"/>
              <a:ea typeface="Verdana"/>
              <a:cs typeface="Verdana"/>
              <a:sym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097280" y="758952"/>
            <a:ext cx="10058400" cy="3566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556"/>
              <a:buFont typeface="Calibri"/>
              <a:buNone/>
            </a:pPr>
            <a:r>
              <a:rPr lang="en-US"/>
              <a:t>STEP 2: </a:t>
            </a:r>
            <a:endParaRPr/>
          </a:p>
          <a:p>
            <a:pPr marL="0" lvl="0" indent="0" algn="ctr" rtl="0">
              <a:lnSpc>
                <a:spcPct val="100000"/>
              </a:lnSpc>
              <a:spcBef>
                <a:spcPts val="0"/>
              </a:spcBef>
              <a:spcAft>
                <a:spcPts val="0"/>
              </a:spcAft>
              <a:buClr>
                <a:schemeClr val="lt1"/>
              </a:buClr>
              <a:buSzPts val="1556"/>
              <a:buFont typeface="Calibri"/>
              <a:buNone/>
            </a:pPr>
            <a:r>
              <a:rPr lang="en-US" sz="5355"/>
              <a:t>Issue</a:t>
            </a:r>
            <a:endParaRPr sz="5355"/>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a:t>Issue</a:t>
            </a:r>
            <a:endParaRPr/>
          </a:p>
        </p:txBody>
      </p:sp>
      <p:sp>
        <p:nvSpPr>
          <p:cNvPr id="196" name="Google Shape;196;p9"/>
          <p:cNvSpPr txBox="1"/>
          <p:nvPr/>
        </p:nvSpPr>
        <p:spPr>
          <a:xfrm>
            <a:off x="1966821" y="1651834"/>
            <a:ext cx="8461034" cy="1200329"/>
          </a:xfrm>
          <a:prstGeom prst="rect">
            <a:avLst/>
          </a:prstGeom>
          <a:noFill/>
          <a:ln>
            <a:noFill/>
          </a:ln>
        </p:spPr>
        <p:txBody>
          <a:bodyPr spcFirstLastPara="1" wrap="square" lIns="91425" tIns="45700" rIns="91425" bIns="45700" anchor="t" anchorCtr="0">
            <a:spAutoFit/>
          </a:bodyPr>
          <a:lstStyle/>
          <a:p>
            <a:pPr marL="38100" marR="0" lvl="0" indent="0" algn="l" rtl="0">
              <a:lnSpc>
                <a:spcPct val="90000"/>
              </a:lnSpc>
              <a:spcBef>
                <a:spcPts val="0"/>
              </a:spcBef>
              <a:spcAft>
                <a:spcPts val="0"/>
              </a:spcAft>
              <a:buNone/>
            </a:pPr>
            <a:r>
              <a:rPr lang="en-US" sz="4000" b="0" i="0" u="none" strike="noStrike" cap="none">
                <a:solidFill>
                  <a:srgbClr val="404040"/>
                </a:solidFill>
                <a:latin typeface="Calibri"/>
                <a:ea typeface="Calibri"/>
                <a:cs typeface="Calibri"/>
                <a:sym typeface="Calibri"/>
              </a:rPr>
              <a:t>An </a:t>
            </a:r>
            <a:r>
              <a:rPr lang="en-US" sz="4000" b="1" i="1" u="none" strike="noStrike" cap="none">
                <a:solidFill>
                  <a:srgbClr val="404040"/>
                </a:solidFill>
                <a:latin typeface="Calibri"/>
                <a:ea typeface="Calibri"/>
                <a:cs typeface="Calibri"/>
                <a:sym typeface="Calibri"/>
              </a:rPr>
              <a:t>issue</a:t>
            </a:r>
            <a:r>
              <a:rPr lang="en-US" sz="4000" b="0" i="0" u="none" strike="noStrike" cap="none">
                <a:solidFill>
                  <a:srgbClr val="404040"/>
                </a:solidFill>
                <a:latin typeface="Calibri"/>
                <a:ea typeface="Calibri"/>
                <a:cs typeface="Calibri"/>
                <a:sym typeface="Calibri"/>
              </a:rPr>
              <a:t> is a slice of the larger problem that is manageable and solvable.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1097280" y="-18197"/>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a:t>PROBLEM vs. ISSUE</a:t>
            </a:r>
            <a:endParaRPr/>
          </a:p>
        </p:txBody>
      </p:sp>
      <p:sp>
        <p:nvSpPr>
          <p:cNvPr id="203" name="Google Shape;203;p10"/>
          <p:cNvSpPr>
            <a:spLocks noGrp="1"/>
          </p:cNvSpPr>
          <p:nvPr>
            <p:ph type="dt" idx="10"/>
          </p:nvPr>
        </p:nvSpPr>
        <p:spPr>
          <a:xfrm>
            <a:off x="1097280" y="6459785"/>
            <a:ext cx="2472300" cy="365100"/>
          </a:xfrm>
          <a:prstGeom prst="rect">
            <a:avLst/>
          </a:prstGeom>
          <a:noFill/>
          <a:ln>
            <a:noFill/>
          </a:ln>
        </p:spPr>
        <p:txBody>
          <a:bodyPr spcFirstLastPara="1" wrap="square" lIns="91425" tIns="45700" rIns="91425" bIns="45700" anchor="t" anchorCtr="0">
            <a:noAutofit/>
          </a:bodyPr>
          <a:lstStyle/>
          <a:p>
            <a:pPr marL="38100" marR="0" lvl="0" indent="0" algn="l" rtl="0">
              <a:lnSpc>
                <a:spcPct val="90000"/>
              </a:lnSpc>
              <a:spcBef>
                <a:spcPts val="0"/>
              </a:spcBef>
              <a:spcAft>
                <a:spcPts val="0"/>
              </a:spcAft>
              <a:buClr>
                <a:srgbClr val="404040"/>
              </a:buClr>
              <a:buSzPts val="3000"/>
              <a:buFont typeface="Arial"/>
              <a:buNone/>
            </a:pPr>
            <a:endParaRPr sz="3000" b="0" i="0" u="none" strike="noStrike" cap="none">
              <a:solidFill>
                <a:srgbClr val="404040"/>
              </a:solidFill>
              <a:latin typeface="Calibri"/>
              <a:ea typeface="Calibri"/>
              <a:cs typeface="Calibri"/>
              <a:sym typeface="Calibri"/>
            </a:endParaRPr>
          </a:p>
          <a:p>
            <a:pPr marL="457200" marR="0" lvl="0" indent="-228600" algn="l" rtl="0">
              <a:lnSpc>
                <a:spcPct val="90000"/>
              </a:lnSpc>
              <a:spcBef>
                <a:spcPts val="0"/>
              </a:spcBef>
              <a:spcAft>
                <a:spcPts val="0"/>
              </a:spcAft>
              <a:buClr>
                <a:srgbClr val="404040"/>
              </a:buClr>
              <a:buSzPts val="3000"/>
              <a:buFont typeface="Arial"/>
              <a:buNone/>
            </a:pPr>
            <a:endParaRPr sz="3000" b="0" i="0" u="none" strike="noStrike" cap="none">
              <a:solidFill>
                <a:srgbClr val="404040"/>
              </a:solidFill>
              <a:latin typeface="Calibri"/>
              <a:ea typeface="Calibri"/>
              <a:cs typeface="Calibri"/>
              <a:sym typeface="Calibri"/>
            </a:endParaRPr>
          </a:p>
          <a:p>
            <a:pPr marL="457200" marR="0" lvl="0" indent="-228600" algn="l" rtl="0">
              <a:lnSpc>
                <a:spcPct val="90000"/>
              </a:lnSpc>
              <a:spcBef>
                <a:spcPts val="0"/>
              </a:spcBef>
              <a:spcAft>
                <a:spcPts val="0"/>
              </a:spcAft>
              <a:buClr>
                <a:srgbClr val="404040"/>
              </a:buClr>
              <a:buSzPts val="3000"/>
              <a:buFont typeface="Arial"/>
              <a:buNone/>
            </a:pPr>
            <a:endParaRPr sz="3000" b="0" i="0" u="none" strike="noStrike" cap="none">
              <a:solidFill>
                <a:srgbClr val="404040"/>
              </a:solidFill>
              <a:latin typeface="Calibri"/>
              <a:ea typeface="Calibri"/>
              <a:cs typeface="Calibri"/>
              <a:sym typeface="Calibri"/>
            </a:endParaRPr>
          </a:p>
        </p:txBody>
      </p:sp>
      <p:pic>
        <p:nvPicPr>
          <p:cNvPr id="204" name="Google Shape;204;p10" descr="Trivial Pursuit: 10 facts about the game"/>
          <p:cNvPicPr preferRelativeResize="0"/>
          <p:nvPr/>
        </p:nvPicPr>
        <p:blipFill rotWithShape="1">
          <a:blip r:embed="rId3">
            <a:alphaModFix/>
          </a:blip>
          <a:srcRect/>
          <a:stretch/>
        </p:blipFill>
        <p:spPr>
          <a:xfrm>
            <a:off x="153645" y="3216128"/>
            <a:ext cx="4381500" cy="2733675"/>
          </a:xfrm>
          <a:prstGeom prst="rect">
            <a:avLst/>
          </a:prstGeom>
          <a:noFill/>
          <a:ln>
            <a:noFill/>
          </a:ln>
        </p:spPr>
      </p:pic>
      <p:sp>
        <p:nvSpPr>
          <p:cNvPr id="205" name="Google Shape;205;p10"/>
          <p:cNvSpPr txBox="1"/>
          <p:nvPr/>
        </p:nvSpPr>
        <p:spPr>
          <a:xfrm>
            <a:off x="4708733" y="1230594"/>
            <a:ext cx="6845181" cy="39710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640"/>
              </a:spcBef>
              <a:spcAft>
                <a:spcPts val="0"/>
              </a:spcAft>
              <a:buClr>
                <a:schemeClr val="dk1"/>
              </a:buClr>
              <a:buSzPts val="3200"/>
              <a:buFont typeface="Arial"/>
              <a:buNone/>
            </a:pPr>
            <a:r>
              <a:rPr lang="en-US" sz="2200" b="0" i="0" u="none" strike="noStrike" cap="none">
                <a:solidFill>
                  <a:schemeClr val="dk1"/>
                </a:solidFill>
                <a:latin typeface="Calibri"/>
                <a:ea typeface="Calibri"/>
                <a:cs typeface="Calibri"/>
                <a:sym typeface="Calibri"/>
              </a:rPr>
              <a:t>A problem is the whole pie. Problems are vast, complex, and entrenched. </a:t>
            </a:r>
            <a:endParaRPr/>
          </a:p>
          <a:p>
            <a:pPr marL="0" marR="0" lvl="0" indent="0" algn="l" rtl="0">
              <a:lnSpc>
                <a:spcPct val="100000"/>
              </a:lnSpc>
              <a:spcBef>
                <a:spcPts val="640"/>
              </a:spcBef>
              <a:spcAft>
                <a:spcPts val="0"/>
              </a:spcAft>
              <a:buClr>
                <a:schemeClr val="dk1"/>
              </a:buClr>
              <a:buSzPts val="3200"/>
              <a:buFont typeface="Arial"/>
              <a:buNone/>
            </a:pP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r>
              <a:rPr lang="en-US" sz="2200" b="0" i="0" u="none" strike="noStrike" cap="none">
                <a:solidFill>
                  <a:schemeClr val="dk1"/>
                </a:solidFill>
                <a:latin typeface="Calibri"/>
                <a:ea typeface="Calibri"/>
                <a:cs typeface="Calibri"/>
                <a:sym typeface="Calibri"/>
              </a:rPr>
              <a:t>When we try to tackle a problem, we reinforce the hopelessness of the situation. We are trying to take on the full pie all at once. </a:t>
            </a:r>
            <a:endParaRPr/>
          </a:p>
          <a:p>
            <a:pPr marL="0" marR="0" lvl="0" indent="0" algn="l" rtl="0">
              <a:lnSpc>
                <a:spcPct val="100000"/>
              </a:lnSpc>
              <a:spcBef>
                <a:spcPts val="640"/>
              </a:spcBef>
              <a:spcAft>
                <a:spcPts val="0"/>
              </a:spcAft>
              <a:buClr>
                <a:schemeClr val="dk1"/>
              </a:buClr>
              <a:buSzPts val="3200"/>
              <a:buFont typeface="Arial"/>
              <a:buNone/>
            </a:pP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r>
              <a:rPr lang="en-US" sz="2200" b="0" i="0" u="none" strike="noStrike" cap="none">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1400"/>
              <a:buFont typeface="Calibri"/>
              <a:buNone/>
            </a:pPr>
            <a:r>
              <a:rPr lang="en-US"/>
              <a:t>PROBLEM        vs.         ISSUE</a:t>
            </a:r>
            <a:endParaRPr/>
          </a:p>
        </p:txBody>
      </p:sp>
      <p:pic>
        <p:nvPicPr>
          <p:cNvPr id="212" name="Google Shape;212;p11"/>
          <p:cNvPicPr preferRelativeResize="0"/>
          <p:nvPr/>
        </p:nvPicPr>
        <p:blipFill rotWithShape="1">
          <a:blip r:embed="rId3">
            <a:alphaModFix/>
          </a:blip>
          <a:srcRect l="1516" b="-5196"/>
          <a:stretch/>
        </p:blipFill>
        <p:spPr>
          <a:xfrm>
            <a:off x="2173651" y="2661904"/>
            <a:ext cx="7844698" cy="31520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xfrm>
            <a:off x="1583821" y="309562"/>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Calibri"/>
              <a:buNone/>
            </a:pPr>
            <a:r>
              <a:rPr lang="en-US"/>
              <a:t>EXAMPLES- Problem and Issue</a:t>
            </a:r>
            <a:endParaRPr/>
          </a:p>
        </p:txBody>
      </p:sp>
      <p:sp>
        <p:nvSpPr>
          <p:cNvPr id="219" name="Google Shape;219;p12"/>
          <p:cNvSpPr txBox="1">
            <a:spLocks noGrp="1"/>
          </p:cNvSpPr>
          <p:nvPr>
            <p:ph type="body" idx="1"/>
          </p:nvPr>
        </p:nvSpPr>
        <p:spPr>
          <a:xfrm>
            <a:off x="1191002" y="1409528"/>
            <a:ext cx="9809996" cy="4950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800"/>
              </a:spcBef>
              <a:spcAft>
                <a:spcPts val="0"/>
              </a:spcAft>
              <a:buClr>
                <a:schemeClr val="dk1"/>
              </a:buClr>
              <a:buSzPts val="1100"/>
              <a:buNone/>
            </a:pPr>
            <a:r>
              <a:rPr lang="en-US" sz="2700">
                <a:solidFill>
                  <a:srgbClr val="1CADE4"/>
                </a:solidFill>
              </a:rPr>
              <a:t> </a:t>
            </a:r>
            <a:r>
              <a:rPr lang="en-US" sz="2700" b="1">
                <a:solidFill>
                  <a:srgbClr val="404040"/>
                </a:solidFill>
              </a:rPr>
              <a:t>PROBLEM</a:t>
            </a:r>
            <a:r>
              <a:rPr lang="en-US" sz="2700">
                <a:solidFill>
                  <a:srgbClr val="404040"/>
                </a:solidFill>
              </a:rPr>
              <a:t> -Our school is hostile to LGBTQ+ staff and students</a:t>
            </a:r>
            <a:endParaRPr sz="2300"/>
          </a:p>
          <a:p>
            <a:pPr marL="457200" lvl="1" indent="0" algn="l" rtl="0">
              <a:lnSpc>
                <a:spcPct val="120000"/>
              </a:lnSpc>
              <a:spcBef>
                <a:spcPts val="400"/>
              </a:spcBef>
              <a:spcAft>
                <a:spcPts val="0"/>
              </a:spcAft>
              <a:buClr>
                <a:srgbClr val="1CADE4"/>
              </a:buClr>
              <a:buSzPts val="2000"/>
              <a:buNone/>
            </a:pPr>
            <a:r>
              <a:rPr lang="en-US" sz="2300">
                <a:solidFill>
                  <a:srgbClr val="1CADE4"/>
                </a:solidFill>
              </a:rPr>
              <a:t>◦ </a:t>
            </a:r>
            <a:r>
              <a:rPr lang="en-US" sz="2300" b="1">
                <a:solidFill>
                  <a:srgbClr val="404040"/>
                </a:solidFill>
              </a:rPr>
              <a:t>Issue Cut</a:t>
            </a:r>
            <a:r>
              <a:rPr lang="en-US" sz="2300">
                <a:solidFill>
                  <a:srgbClr val="404040"/>
                </a:solidFill>
              </a:rPr>
              <a:t> – There are no gender inclusive bathrooms and/or transgender students are forced to use the wrong restroom</a:t>
            </a:r>
            <a:endParaRPr sz="2100"/>
          </a:p>
          <a:p>
            <a:pPr marL="457200" lvl="1" indent="0" algn="l" rtl="0">
              <a:lnSpc>
                <a:spcPct val="120000"/>
              </a:lnSpc>
              <a:spcBef>
                <a:spcPts val="400"/>
              </a:spcBef>
              <a:spcAft>
                <a:spcPts val="0"/>
              </a:spcAft>
              <a:buClr>
                <a:schemeClr val="dk1"/>
              </a:buClr>
              <a:buSzPts val="2000"/>
              <a:buNone/>
            </a:pPr>
            <a:endParaRPr sz="2300">
              <a:solidFill>
                <a:srgbClr val="404040"/>
              </a:solidFill>
            </a:endParaRPr>
          </a:p>
          <a:p>
            <a:pPr marL="0" lvl="0" indent="0" algn="l" rtl="0">
              <a:lnSpc>
                <a:spcPct val="120000"/>
              </a:lnSpc>
              <a:spcBef>
                <a:spcPts val="400"/>
              </a:spcBef>
              <a:spcAft>
                <a:spcPts val="0"/>
              </a:spcAft>
              <a:buClr>
                <a:srgbClr val="1CADE4"/>
              </a:buClr>
              <a:buSzPts val="2400"/>
              <a:buNone/>
            </a:pPr>
            <a:r>
              <a:rPr lang="en-US" sz="2700">
                <a:solidFill>
                  <a:srgbClr val="1CADE4"/>
                </a:solidFill>
              </a:rPr>
              <a:t> </a:t>
            </a:r>
            <a:r>
              <a:rPr lang="en-US" sz="2700" b="1">
                <a:solidFill>
                  <a:srgbClr val="404040"/>
                </a:solidFill>
              </a:rPr>
              <a:t>PROBLEM</a:t>
            </a:r>
            <a:r>
              <a:rPr lang="en-US" sz="2700">
                <a:solidFill>
                  <a:srgbClr val="404040"/>
                </a:solidFill>
              </a:rPr>
              <a:t> - Our school reinforces racism and the school to prison pipeline</a:t>
            </a:r>
            <a:endParaRPr sz="2700">
              <a:solidFill>
                <a:srgbClr val="404040"/>
              </a:solidFill>
            </a:endParaRPr>
          </a:p>
          <a:p>
            <a:pPr marL="457200" lvl="1" indent="0" algn="l" rtl="0">
              <a:lnSpc>
                <a:spcPct val="120000"/>
              </a:lnSpc>
              <a:spcBef>
                <a:spcPts val="400"/>
              </a:spcBef>
              <a:spcAft>
                <a:spcPts val="400"/>
              </a:spcAft>
              <a:buClr>
                <a:srgbClr val="1CADE4"/>
              </a:buClr>
              <a:buSzPts val="2000"/>
              <a:buNone/>
            </a:pPr>
            <a:r>
              <a:rPr lang="en-US" sz="2300">
                <a:solidFill>
                  <a:srgbClr val="1CADE4"/>
                </a:solidFill>
              </a:rPr>
              <a:t>◦ </a:t>
            </a:r>
            <a:r>
              <a:rPr lang="en-US" sz="2300" b="1">
                <a:solidFill>
                  <a:srgbClr val="404040"/>
                </a:solidFill>
              </a:rPr>
              <a:t>Issue</a:t>
            </a:r>
            <a:r>
              <a:rPr lang="en-US" sz="2300">
                <a:solidFill>
                  <a:srgbClr val="404040"/>
                </a:solidFill>
              </a:rPr>
              <a:t> </a:t>
            </a:r>
            <a:r>
              <a:rPr lang="en-US" sz="2300" b="1">
                <a:solidFill>
                  <a:srgbClr val="404040"/>
                </a:solidFill>
              </a:rPr>
              <a:t>Cut</a:t>
            </a:r>
            <a:r>
              <a:rPr lang="en-US" sz="2300">
                <a:solidFill>
                  <a:srgbClr val="404040"/>
                </a:solidFill>
              </a:rPr>
              <a:t>– We need to stop armed security guards from arresting students for minor infractions in our schools.</a:t>
            </a:r>
            <a:endParaRPr sz="2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3"/>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226" name="Google Shape;226;p13"/>
          <p:cNvSpPr txBox="1"/>
          <p:nvPr/>
        </p:nvSpPr>
        <p:spPr>
          <a:xfrm>
            <a:off x="3300450" y="4266275"/>
            <a:ext cx="733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27" name="Google Shape;227;p13"/>
          <p:cNvSpPr txBox="1"/>
          <p:nvPr/>
        </p:nvSpPr>
        <p:spPr>
          <a:xfrm>
            <a:off x="1774200" y="2181775"/>
            <a:ext cx="93816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latin typeface="Calibri"/>
                <a:ea typeface="Calibri"/>
                <a:cs typeface="Calibri"/>
                <a:sym typeface="Calibri"/>
              </a:rPr>
              <a:t>TIME: 10 Minutes</a:t>
            </a:r>
            <a:endParaRPr sz="3000">
              <a:latin typeface="Calibri"/>
              <a:ea typeface="Calibri"/>
              <a:cs typeface="Calibri"/>
              <a:sym typeface="Calibri"/>
            </a:endParaRPr>
          </a:p>
          <a:p>
            <a:pPr marL="0" lvl="0" indent="0" algn="l" rtl="0">
              <a:spcBef>
                <a:spcPts val="0"/>
              </a:spcBef>
              <a:spcAft>
                <a:spcPts val="0"/>
              </a:spcAft>
              <a:buNone/>
            </a:pPr>
            <a:endParaRPr sz="3000">
              <a:latin typeface="Calibri"/>
              <a:ea typeface="Calibri"/>
              <a:cs typeface="Calibri"/>
              <a:sym typeface="Calibri"/>
            </a:endParaRPr>
          </a:p>
          <a:p>
            <a:pPr marL="0" lvl="0" indent="0" algn="l" rtl="0">
              <a:spcBef>
                <a:spcPts val="0"/>
              </a:spcBef>
              <a:spcAft>
                <a:spcPts val="0"/>
              </a:spcAft>
              <a:buNone/>
            </a:pPr>
            <a:r>
              <a:rPr lang="en-US" sz="3000">
                <a:latin typeface="Calibri"/>
                <a:ea typeface="Calibri"/>
                <a:cs typeface="Calibri"/>
                <a:sym typeface="Calibri"/>
              </a:rPr>
              <a:t>In your group, spend 10 minutes identifying the potential “Issues” in your scenario.</a:t>
            </a:r>
            <a:endParaRPr sz="3000">
              <a:latin typeface="Calibri"/>
              <a:ea typeface="Calibri"/>
              <a:cs typeface="Calibri"/>
              <a:sym typeface="Calibri"/>
            </a:endParaRPr>
          </a:p>
          <a:p>
            <a:pPr marL="0" lvl="0" indent="0" algn="l" rtl="0">
              <a:spcBef>
                <a:spcPts val="0"/>
              </a:spcBef>
              <a:spcAft>
                <a:spcPts val="0"/>
              </a:spcAft>
              <a:buNone/>
            </a:pPr>
            <a:endParaRPr sz="30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50037" y="258286"/>
            <a:ext cx="8229600" cy="7869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Assessing Our Issues </a:t>
            </a:r>
            <a:endParaRPr sz="2800"/>
          </a:p>
        </p:txBody>
      </p:sp>
      <p:sp>
        <p:nvSpPr>
          <p:cNvPr id="234" name="Google Shape;234;p14"/>
          <p:cNvSpPr txBox="1">
            <a:spLocks noGrp="1"/>
          </p:cNvSpPr>
          <p:nvPr>
            <p:ph type="body" idx="1"/>
          </p:nvPr>
        </p:nvSpPr>
        <p:spPr>
          <a:xfrm>
            <a:off x="1664534" y="1489224"/>
            <a:ext cx="8133067" cy="2265900"/>
          </a:xfrm>
          <a:prstGeom prst="rect">
            <a:avLst/>
          </a:prstGeom>
          <a:noFill/>
          <a:ln>
            <a:noFill/>
          </a:ln>
        </p:spPr>
        <p:txBody>
          <a:bodyPr spcFirstLastPara="1" wrap="square" lIns="91425" tIns="45700" rIns="91425" bIns="45700" anchor="t" anchorCtr="0">
            <a:noAutofit/>
          </a:bodyPr>
          <a:lstStyle/>
          <a:p>
            <a:pPr marL="469900" lvl="0" indent="-457200" algn="l" rtl="0">
              <a:lnSpc>
                <a:spcPct val="90000"/>
              </a:lnSpc>
              <a:spcBef>
                <a:spcPts val="1200"/>
              </a:spcBef>
              <a:spcAft>
                <a:spcPts val="0"/>
              </a:spcAft>
              <a:buClr>
                <a:srgbClr val="404040"/>
              </a:buClr>
              <a:buSzPts val="3400"/>
              <a:buFont typeface="Noto Sans Symbols"/>
              <a:buChar char="❑"/>
            </a:pPr>
            <a:r>
              <a:rPr lang="en-US" sz="3400">
                <a:solidFill>
                  <a:srgbClr val="404040"/>
                </a:solidFill>
              </a:rPr>
              <a:t>Widely felt and/or deeply felt.</a:t>
            </a:r>
            <a:endParaRPr/>
          </a:p>
          <a:p>
            <a:pPr marL="685800" lvl="1" indent="-444500" algn="l" rtl="0">
              <a:lnSpc>
                <a:spcPct val="90000"/>
              </a:lnSpc>
              <a:spcBef>
                <a:spcPts val="1200"/>
              </a:spcBef>
              <a:spcAft>
                <a:spcPts val="0"/>
              </a:spcAft>
              <a:buClr>
                <a:srgbClr val="404040"/>
              </a:buClr>
              <a:buSzPts val="3400"/>
              <a:buChar char="◦"/>
            </a:pPr>
            <a:r>
              <a:rPr lang="en-US" sz="2200">
                <a:solidFill>
                  <a:srgbClr val="404040"/>
                </a:solidFill>
              </a:rPr>
              <a:t>The pain can be felt by just one, but the injustice of that pain is shared by many.</a:t>
            </a:r>
            <a:endParaRPr/>
          </a:p>
          <a:p>
            <a:pPr marL="685800" lvl="1" indent="-444500" algn="l" rtl="0">
              <a:lnSpc>
                <a:spcPct val="90000"/>
              </a:lnSpc>
              <a:spcBef>
                <a:spcPts val="1200"/>
              </a:spcBef>
              <a:spcAft>
                <a:spcPts val="0"/>
              </a:spcAft>
              <a:buClr>
                <a:srgbClr val="404040"/>
              </a:buClr>
              <a:buSzPts val="3400"/>
              <a:buChar char="◦"/>
            </a:pPr>
            <a:r>
              <a:rPr lang="en-US" sz="2200">
                <a:solidFill>
                  <a:srgbClr val="404040"/>
                </a:solidFill>
              </a:rPr>
              <a:t>The pain AND the injustice of that pain is felt by many. </a:t>
            </a:r>
            <a:endParaRPr sz="2200">
              <a:solidFill>
                <a:srgbClr val="404040"/>
              </a:solidFill>
            </a:endParaRPr>
          </a:p>
          <a:p>
            <a:pPr marL="469900" lvl="0" indent="-457200" algn="l" rtl="0">
              <a:lnSpc>
                <a:spcPct val="90000"/>
              </a:lnSpc>
              <a:spcBef>
                <a:spcPts val="0"/>
              </a:spcBef>
              <a:spcAft>
                <a:spcPts val="0"/>
              </a:spcAft>
              <a:buClr>
                <a:srgbClr val="404040"/>
              </a:buClr>
              <a:buSzPts val="3400"/>
              <a:buFont typeface="Noto Sans Symbols"/>
              <a:buChar char="❑"/>
            </a:pPr>
            <a:r>
              <a:rPr lang="en-US" sz="3400">
                <a:solidFill>
                  <a:srgbClr val="404040"/>
                </a:solidFill>
              </a:rPr>
              <a:t>Winnable.</a:t>
            </a:r>
            <a:endParaRPr sz="3400">
              <a:solidFill>
                <a:srgbClr val="404040"/>
              </a:solidFill>
            </a:endParaRPr>
          </a:p>
          <a:p>
            <a:pPr marL="469900" lvl="0" indent="-457200" algn="l" rtl="0">
              <a:lnSpc>
                <a:spcPct val="90000"/>
              </a:lnSpc>
              <a:spcBef>
                <a:spcPts val="0"/>
              </a:spcBef>
              <a:spcAft>
                <a:spcPts val="0"/>
              </a:spcAft>
              <a:buClr>
                <a:srgbClr val="404040"/>
              </a:buClr>
              <a:buSzPts val="3400"/>
              <a:buFont typeface="Noto Sans Symbols"/>
              <a:buChar char="❑"/>
            </a:pPr>
            <a:r>
              <a:rPr lang="en-US" sz="3400">
                <a:solidFill>
                  <a:srgbClr val="404040"/>
                </a:solidFill>
              </a:rPr>
              <a:t>Builds the union and builds leaders.</a:t>
            </a:r>
            <a:endParaRPr sz="3400">
              <a:solidFill>
                <a:srgbClr val="404040"/>
              </a:solidFill>
            </a:endParaRPr>
          </a:p>
          <a:p>
            <a:pPr marL="469900" lvl="0" indent="-457200" algn="l" rtl="0">
              <a:lnSpc>
                <a:spcPct val="90000"/>
              </a:lnSpc>
              <a:spcBef>
                <a:spcPts val="0"/>
              </a:spcBef>
              <a:spcAft>
                <a:spcPts val="0"/>
              </a:spcAft>
              <a:buClr>
                <a:srgbClr val="404040"/>
              </a:buClr>
              <a:buSzPts val="3400"/>
              <a:buFont typeface="Noto Sans Symbols"/>
              <a:buChar char="❑"/>
            </a:pPr>
            <a:r>
              <a:rPr lang="en-US" sz="3400">
                <a:solidFill>
                  <a:srgbClr val="404040"/>
                </a:solidFill>
              </a:rPr>
              <a:t>Has a connection to students and the public.</a:t>
            </a:r>
            <a:endParaRPr/>
          </a:p>
          <a:p>
            <a:pPr marL="469900" lvl="0" indent="-241300" algn="l" rtl="0">
              <a:lnSpc>
                <a:spcPct val="90000"/>
              </a:lnSpc>
              <a:spcBef>
                <a:spcPts val="0"/>
              </a:spcBef>
              <a:spcAft>
                <a:spcPts val="0"/>
              </a:spcAft>
              <a:buClr>
                <a:srgbClr val="404040"/>
              </a:buClr>
              <a:buSzPts val="3400"/>
              <a:buFont typeface="Noto Sans Symbols"/>
              <a:buNone/>
            </a:pPr>
            <a:endParaRPr sz="3400">
              <a:solidFill>
                <a:srgbClr val="404040"/>
              </a:solidFill>
            </a:endParaRPr>
          </a:p>
          <a:p>
            <a:pPr marL="469900" lvl="0" indent="-241300" algn="l" rtl="0">
              <a:lnSpc>
                <a:spcPct val="90000"/>
              </a:lnSpc>
              <a:spcBef>
                <a:spcPts val="0"/>
              </a:spcBef>
              <a:spcAft>
                <a:spcPts val="0"/>
              </a:spcAft>
              <a:buClr>
                <a:srgbClr val="404040"/>
              </a:buClr>
              <a:buSzPts val="3400"/>
              <a:buFont typeface="Noto Sans Symbols"/>
              <a:buNone/>
            </a:pPr>
            <a:endParaRPr sz="3400">
              <a:solidFill>
                <a:srgbClr val="404040"/>
              </a:solidFill>
            </a:endParaRPr>
          </a:p>
          <a:p>
            <a:pPr marL="12700" lvl="0" indent="0" algn="l" rtl="0">
              <a:lnSpc>
                <a:spcPct val="90000"/>
              </a:lnSpc>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648" y="1316375"/>
            <a:ext cx="5318700" cy="786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91666"/>
              <a:buFont typeface="Calibri"/>
              <a:buNone/>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2664" y="284945"/>
            <a:ext cx="5189300" cy="5632024"/>
          </a:xfrm>
          <a:prstGeom prst="rect">
            <a:avLst/>
          </a:prstGeom>
          <a:noFill/>
          <a:ln>
            <a:noFill/>
          </a:ln>
        </p:spPr>
      </p:pic>
      <p:sp>
        <p:nvSpPr>
          <p:cNvPr id="242" name="Google Shape;242;p15"/>
          <p:cNvSpPr txBox="1">
            <a:spLocks noGrp="1"/>
          </p:cNvSpPr>
          <p:nvPr>
            <p:ph type="title"/>
          </p:nvPr>
        </p:nvSpPr>
        <p:spPr>
          <a:xfrm>
            <a:off x="842848" y="2603375"/>
            <a:ext cx="5318700" cy="786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rgbClr val="FF0000"/>
                </a:solidFill>
              </a:rPr>
              <a:t>PG. XX</a:t>
            </a:r>
            <a:endParaRPr>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249" name="Google Shape;249;p16"/>
          <p:cNvSpPr txBox="1"/>
          <p:nvPr/>
        </p:nvSpPr>
        <p:spPr>
          <a:xfrm>
            <a:off x="1097275" y="1737400"/>
            <a:ext cx="92829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t>TIME: 10 Minutes</a:t>
            </a:r>
            <a:endParaRPr sz="4200"/>
          </a:p>
          <a:p>
            <a:pPr marL="0" lvl="0" indent="0" algn="l" rtl="0">
              <a:spcBef>
                <a:spcPts val="0"/>
              </a:spcBef>
              <a:spcAft>
                <a:spcPts val="0"/>
              </a:spcAft>
              <a:buNone/>
            </a:pPr>
            <a:endParaRPr sz="4200"/>
          </a:p>
          <a:p>
            <a:pPr marL="0" lvl="0" indent="0" algn="l" rtl="0">
              <a:spcBef>
                <a:spcPts val="0"/>
              </a:spcBef>
              <a:spcAft>
                <a:spcPts val="0"/>
              </a:spcAft>
              <a:buNone/>
            </a:pPr>
            <a:r>
              <a:rPr lang="en-US" sz="4200"/>
              <a:t>In your group, spend 10 minutes evaluating your issue using the “Issue Criteria Checklist”</a:t>
            </a:r>
            <a:endParaRPr sz="4200"/>
          </a:p>
          <a:p>
            <a:pPr marL="0" lvl="0" indent="0" algn="l" rtl="0">
              <a:spcBef>
                <a:spcPts val="0"/>
              </a:spcBef>
              <a:spcAft>
                <a:spcPts val="0"/>
              </a:spcAft>
              <a:buNone/>
            </a:pPr>
            <a:endParaRPr sz="3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097280" y="758952"/>
            <a:ext cx="10058400" cy="3566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556"/>
              <a:buFont typeface="Calibri"/>
              <a:buNone/>
            </a:pPr>
            <a:r>
              <a:rPr lang="en-US"/>
              <a:t>STEP 3: </a:t>
            </a:r>
            <a:endParaRPr/>
          </a:p>
          <a:p>
            <a:pPr marL="0" lvl="0" indent="0" algn="ctr" rtl="0">
              <a:lnSpc>
                <a:spcPct val="100000"/>
              </a:lnSpc>
              <a:spcBef>
                <a:spcPts val="0"/>
              </a:spcBef>
              <a:spcAft>
                <a:spcPts val="0"/>
              </a:spcAft>
              <a:buClr>
                <a:schemeClr val="lt1"/>
              </a:buClr>
              <a:buSzPts val="1556"/>
              <a:buFont typeface="Calibri"/>
              <a:buNone/>
            </a:pPr>
            <a:r>
              <a:rPr lang="en-US" sz="5355"/>
              <a:t>Demand</a:t>
            </a:r>
            <a:endParaRPr sz="5355"/>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sz="4300"/>
              <a:t>Demand:</a:t>
            </a:r>
            <a:endParaRPr sz="4300"/>
          </a:p>
        </p:txBody>
      </p:sp>
      <p:sp>
        <p:nvSpPr>
          <p:cNvPr id="262" name="Google Shape;262;p18"/>
          <p:cNvSpPr>
            <a:spLocks noGrp="1"/>
          </p:cNvSpPr>
          <p:nvPr>
            <p:ph type="dt" idx="10"/>
          </p:nvPr>
        </p:nvSpPr>
        <p:spPr>
          <a:xfrm>
            <a:off x="1097259" y="1498675"/>
            <a:ext cx="10228500" cy="365100"/>
          </a:xfrm>
          <a:prstGeom prst="rect">
            <a:avLst/>
          </a:prstGeom>
          <a:noFill/>
          <a:ln>
            <a:noFill/>
          </a:ln>
        </p:spPr>
        <p:txBody>
          <a:bodyPr spcFirstLastPara="1" wrap="square" lIns="91425" tIns="45700" rIns="91425" bIns="45700" anchor="t" anchorCtr="0">
            <a:noAutofit/>
          </a:bodyPr>
          <a:lstStyle/>
          <a:p>
            <a:pPr marL="203200" marR="0" lvl="0" indent="0" algn="l" rtl="0">
              <a:lnSpc>
                <a:spcPct val="90000"/>
              </a:lnSpc>
              <a:spcBef>
                <a:spcPts val="200"/>
              </a:spcBef>
              <a:spcAft>
                <a:spcPts val="0"/>
              </a:spcAft>
              <a:buClr>
                <a:schemeClr val="dk1"/>
              </a:buClr>
              <a:buSzPts val="1100"/>
              <a:buFont typeface="Arial"/>
              <a:buNone/>
            </a:pPr>
            <a:r>
              <a:rPr lang="en-US" sz="2800" b="1" i="0" u="none" strike="noStrike" cap="none">
                <a:solidFill>
                  <a:srgbClr val="404040"/>
                </a:solidFill>
                <a:latin typeface="Calibri"/>
                <a:ea typeface="Calibri"/>
                <a:cs typeface="Calibri"/>
                <a:sym typeface="Calibri"/>
              </a:rPr>
              <a:t>A demand is the </a:t>
            </a:r>
            <a:r>
              <a:rPr lang="en-US" sz="2800" b="1" i="1" u="none" strike="noStrike" cap="none">
                <a:solidFill>
                  <a:srgbClr val="FF0000"/>
                </a:solidFill>
                <a:latin typeface="Calibri"/>
                <a:ea typeface="Calibri"/>
                <a:cs typeface="Calibri"/>
                <a:sym typeface="Calibri"/>
              </a:rPr>
              <a:t>outcome </a:t>
            </a:r>
            <a:r>
              <a:rPr lang="en-US" sz="2800" b="1" i="0" u="none" strike="noStrike" cap="none">
                <a:solidFill>
                  <a:srgbClr val="404040"/>
                </a:solidFill>
                <a:latin typeface="Calibri"/>
                <a:ea typeface="Calibri"/>
                <a:cs typeface="Calibri"/>
                <a:sym typeface="Calibri"/>
              </a:rPr>
              <a:t>that </a:t>
            </a:r>
            <a:r>
              <a:rPr lang="en-US" sz="2800" b="1" i="1" u="none" strike="noStrike" cap="none">
                <a:solidFill>
                  <a:srgbClr val="FF0000"/>
                </a:solidFill>
                <a:latin typeface="Calibri"/>
                <a:ea typeface="Calibri"/>
                <a:cs typeface="Calibri"/>
                <a:sym typeface="Calibri"/>
              </a:rPr>
              <a:t>addresses the issue</a:t>
            </a:r>
            <a:r>
              <a:rPr lang="en-US" sz="2800" b="1" i="0" u="none" strike="noStrike" cap="none">
                <a:solidFill>
                  <a:srgbClr val="404040"/>
                </a:solidFill>
                <a:latin typeface="Calibri"/>
                <a:ea typeface="Calibri"/>
                <a:cs typeface="Calibri"/>
                <a:sym typeface="Calibri"/>
              </a:rPr>
              <a:t> that you are </a:t>
            </a:r>
            <a:r>
              <a:rPr lang="en-US" sz="2800" b="1" i="1" u="none" strike="noStrike" cap="none">
                <a:solidFill>
                  <a:srgbClr val="FF0000"/>
                </a:solidFill>
                <a:latin typeface="Calibri"/>
                <a:ea typeface="Calibri"/>
                <a:cs typeface="Calibri"/>
                <a:sym typeface="Calibri"/>
              </a:rPr>
              <a:t>making of a target.</a:t>
            </a:r>
            <a:endParaRPr sz="2800" b="1" i="1" u="none" strike="noStrike" cap="none">
              <a:solidFill>
                <a:srgbClr val="FF0000"/>
              </a:solidFill>
              <a:latin typeface="Calibri"/>
              <a:ea typeface="Calibri"/>
              <a:cs typeface="Calibri"/>
              <a:sym typeface="Calibri"/>
            </a:endParaRPr>
          </a:p>
          <a:p>
            <a:pPr marL="1828800" marR="0" lvl="0" indent="-406400" algn="l" rtl="0">
              <a:lnSpc>
                <a:spcPct val="90000"/>
              </a:lnSpc>
              <a:spcBef>
                <a:spcPts val="400"/>
              </a:spcBef>
              <a:spcAft>
                <a:spcPts val="0"/>
              </a:spcAft>
              <a:buClr>
                <a:srgbClr val="404040"/>
              </a:buClr>
              <a:buSzPts val="2800"/>
              <a:buFont typeface="Arial"/>
              <a:buChar char="•"/>
            </a:pPr>
            <a:r>
              <a:rPr lang="en-US" sz="2800" b="1" i="0" u="none" strike="noStrike" cap="none">
                <a:solidFill>
                  <a:srgbClr val="404040"/>
                </a:solidFill>
                <a:latin typeface="Calibri"/>
                <a:ea typeface="Calibri"/>
                <a:cs typeface="Calibri"/>
                <a:sym typeface="Calibri"/>
              </a:rPr>
              <a:t>Measurable</a:t>
            </a:r>
            <a:endParaRPr sz="2800" b="1" i="0" u="none" strike="noStrike" cap="none">
              <a:solidFill>
                <a:srgbClr val="404040"/>
              </a:solidFill>
              <a:latin typeface="Calibri"/>
              <a:ea typeface="Calibri"/>
              <a:cs typeface="Calibri"/>
              <a:sym typeface="Calibri"/>
            </a:endParaRPr>
          </a:p>
          <a:p>
            <a:pPr marL="1828800" marR="0" lvl="0" indent="-406400" algn="l" rtl="0">
              <a:lnSpc>
                <a:spcPct val="90000"/>
              </a:lnSpc>
              <a:spcBef>
                <a:spcPts val="0"/>
              </a:spcBef>
              <a:spcAft>
                <a:spcPts val="0"/>
              </a:spcAft>
              <a:buClr>
                <a:srgbClr val="404040"/>
              </a:buClr>
              <a:buSzPts val="2800"/>
              <a:buFont typeface="Arial"/>
              <a:buChar char="•"/>
            </a:pPr>
            <a:r>
              <a:rPr lang="en-US" sz="2800" b="1" i="0" u="none" strike="noStrike" cap="none">
                <a:solidFill>
                  <a:srgbClr val="404040"/>
                </a:solidFill>
                <a:latin typeface="Calibri"/>
                <a:ea typeface="Calibri"/>
                <a:cs typeface="Calibri"/>
                <a:sym typeface="Calibri"/>
              </a:rPr>
              <a:t>Achievable</a:t>
            </a:r>
            <a:endParaRPr sz="2800" b="1" i="0" u="none" strike="noStrike" cap="none">
              <a:solidFill>
                <a:srgbClr val="404040"/>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r>
              <a:rPr lang="en-US" sz="3200" b="0" i="0" u="none" strike="noStrike" cap="none">
                <a:solidFill>
                  <a:schemeClr val="dk1"/>
                </a:solidFill>
                <a:latin typeface="Calibri"/>
                <a:ea typeface="Calibri"/>
                <a:cs typeface="Calibri"/>
                <a:sym typeface="Calibri"/>
              </a:rPr>
              <a:t>“We demand gender affirming bathrooms in every school because all students need to feel safe and included in our schools. ”</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9"/>
          <p:cNvSpPr txBox="1">
            <a:spLocks noGrp="1"/>
          </p:cNvSpPr>
          <p:nvPr>
            <p:ph type="title"/>
          </p:nvPr>
        </p:nvSpPr>
        <p:spPr>
          <a:xfrm>
            <a:off x="1097280" y="1048603"/>
            <a:ext cx="10058400" cy="1450800"/>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100000"/>
              </a:lnSpc>
              <a:spcBef>
                <a:spcPts val="0"/>
              </a:spcBef>
              <a:spcAft>
                <a:spcPts val="0"/>
              </a:spcAft>
              <a:buClr>
                <a:schemeClr val="lt1"/>
              </a:buClr>
              <a:buSzPts val="1400"/>
              <a:buFont typeface="Calibri"/>
              <a:buNone/>
            </a:pPr>
            <a:r>
              <a:rPr lang="en-US" sz="8000">
                <a:solidFill>
                  <a:srgbClr val="262626"/>
                </a:solidFill>
              </a:rPr>
              <a:t>STEP</a:t>
            </a:r>
            <a:r>
              <a:rPr lang="en-US" sz="8000"/>
              <a:t> 4: </a:t>
            </a:r>
            <a:endParaRPr sz="8000"/>
          </a:p>
          <a:p>
            <a:pPr marL="0" lvl="0" indent="0" algn="ctr" rtl="0">
              <a:lnSpc>
                <a:spcPct val="100000"/>
              </a:lnSpc>
              <a:spcBef>
                <a:spcPts val="0"/>
              </a:spcBef>
              <a:spcAft>
                <a:spcPts val="0"/>
              </a:spcAft>
              <a:buClr>
                <a:schemeClr val="lt1"/>
              </a:buClr>
              <a:buSzPts val="1400"/>
              <a:buFont typeface="Calibri"/>
              <a:buNone/>
            </a:pPr>
            <a:r>
              <a:rPr lang="en-US" sz="6650"/>
              <a:t>Target</a:t>
            </a:r>
            <a:endParaRPr sz="665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sz="4300"/>
              <a:t>Targets:</a:t>
            </a:r>
            <a:endParaRPr sz="4300"/>
          </a:p>
        </p:txBody>
      </p:sp>
      <p:sp>
        <p:nvSpPr>
          <p:cNvPr id="275" name="Google Shape;275;p20"/>
          <p:cNvSpPr>
            <a:spLocks noGrp="1"/>
          </p:cNvSpPr>
          <p:nvPr>
            <p:ph type="dt" idx="10"/>
          </p:nvPr>
        </p:nvSpPr>
        <p:spPr>
          <a:xfrm>
            <a:off x="1033084" y="1457000"/>
            <a:ext cx="10186800" cy="365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200"/>
              </a:spcBef>
              <a:spcAft>
                <a:spcPts val="0"/>
              </a:spcAft>
              <a:buClr>
                <a:schemeClr val="dk1"/>
              </a:buClr>
              <a:buSzPts val="3200"/>
              <a:buFont typeface="Arial"/>
              <a:buNone/>
            </a:pPr>
            <a:r>
              <a:rPr lang="en-US" sz="3800" b="0" i="0" u="none" strike="noStrike" cap="none">
                <a:solidFill>
                  <a:srgbClr val="404040"/>
                </a:solidFill>
                <a:latin typeface="Calibri"/>
                <a:ea typeface="Calibri"/>
                <a:cs typeface="Calibri"/>
                <a:sym typeface="Calibri"/>
              </a:rPr>
              <a:t>Is the person with the power to give you what you are demanding.</a:t>
            </a:r>
            <a:endParaRPr sz="3800" b="0" i="0" u="none" strike="noStrike" cap="none">
              <a:solidFill>
                <a:srgbClr val="404040"/>
              </a:solidFill>
              <a:latin typeface="Calibri"/>
              <a:ea typeface="Calibri"/>
              <a:cs typeface="Calibri"/>
              <a:sym typeface="Calibri"/>
            </a:endParaRPr>
          </a:p>
          <a:p>
            <a:pPr marL="0" marR="0" lvl="0" indent="457200" algn="l" rtl="0">
              <a:lnSpc>
                <a:spcPct val="90000"/>
              </a:lnSpc>
              <a:spcBef>
                <a:spcPts val="1200"/>
              </a:spcBef>
              <a:spcAft>
                <a:spcPts val="0"/>
              </a:spcAft>
              <a:buClr>
                <a:schemeClr val="dk1"/>
              </a:buClr>
              <a:buSzPts val="1100"/>
              <a:buFont typeface="Arial"/>
              <a:buNone/>
            </a:pPr>
            <a:r>
              <a:rPr lang="en-US" sz="4000" b="1" i="0" u="none" strike="noStrike" cap="none">
                <a:solidFill>
                  <a:srgbClr val="404040"/>
                </a:solidFill>
                <a:latin typeface="Calibri"/>
                <a:ea typeface="Calibri"/>
                <a:cs typeface="Calibri"/>
                <a:sym typeface="Calibri"/>
              </a:rPr>
              <a:t>A single person:</a:t>
            </a:r>
            <a:endParaRPr sz="4000" b="1" i="0" u="none" strike="noStrike" cap="none">
              <a:solidFill>
                <a:srgbClr val="404040"/>
              </a:solidFill>
              <a:latin typeface="Calibri"/>
              <a:ea typeface="Calibri"/>
              <a:cs typeface="Calibri"/>
              <a:sym typeface="Calibri"/>
            </a:endParaRPr>
          </a:p>
          <a:p>
            <a:pPr marL="1231900" marR="0" lvl="0" indent="-571500" algn="l" rtl="0">
              <a:lnSpc>
                <a:spcPct val="90000"/>
              </a:lnSpc>
              <a:spcBef>
                <a:spcPts val="200"/>
              </a:spcBef>
              <a:spcAft>
                <a:spcPts val="0"/>
              </a:spcAft>
              <a:buClr>
                <a:schemeClr val="dk1"/>
              </a:buClr>
              <a:buSzPts val="1100"/>
              <a:buFont typeface="Arial"/>
              <a:buChar char="-"/>
            </a:pPr>
            <a:r>
              <a:rPr lang="en-US" sz="3800" b="0" i="0" u="none" strike="noStrike" cap="none">
                <a:solidFill>
                  <a:srgbClr val="404040"/>
                </a:solidFill>
                <a:latin typeface="Calibri"/>
                <a:ea typeface="Calibri"/>
                <a:cs typeface="Calibri"/>
                <a:sym typeface="Calibri"/>
              </a:rPr>
              <a:t>a name, face, &amp; address</a:t>
            </a:r>
            <a:endParaRPr/>
          </a:p>
          <a:p>
            <a:pPr marL="0" marR="0" lvl="0" indent="0" algn="l" rtl="0">
              <a:lnSpc>
                <a:spcPct val="90000"/>
              </a:lnSpc>
              <a:spcBef>
                <a:spcPts val="1200"/>
              </a:spcBef>
              <a:spcAft>
                <a:spcPts val="0"/>
              </a:spcAft>
              <a:buClr>
                <a:schemeClr val="dk1"/>
              </a:buClr>
              <a:buSzPts val="3200"/>
              <a:buFont typeface="Arial"/>
              <a:buNone/>
            </a:pPr>
            <a:r>
              <a:rPr lang="en-US" sz="2800" b="0" i="0" u="none" strike="noStrike" cap="none">
                <a:solidFill>
                  <a:schemeClr val="dk1"/>
                </a:solidFill>
                <a:latin typeface="Calibri"/>
                <a:ea typeface="Calibri"/>
                <a:cs typeface="Calibri"/>
                <a:sym typeface="Calibri"/>
              </a:rPr>
              <a:t>“ Hey Superintendent Sam - We demand gender affirming bathrooms in every school because all our students need to feel safe and included in our schools ”</a:t>
            </a:r>
            <a:endParaRPr/>
          </a:p>
          <a:p>
            <a:pPr marL="0" marR="0" lvl="0" indent="0" algn="l" rtl="0">
              <a:lnSpc>
                <a:spcPct val="90000"/>
              </a:lnSpc>
              <a:spcBef>
                <a:spcPts val="1200"/>
              </a:spcBef>
              <a:spcAft>
                <a:spcPts val="0"/>
              </a:spcAft>
              <a:buClr>
                <a:schemeClr val="dk1"/>
              </a:buClr>
              <a:buSzPts val="3200"/>
              <a:buFont typeface="Arial"/>
              <a:buNone/>
            </a:pPr>
            <a:endParaRPr sz="3800" b="0" i="0" u="none" strike="noStrike" cap="none">
              <a:solidFill>
                <a:srgbClr val="404040"/>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3200"/>
              <a:buFont typeface="Arial"/>
              <a:buNone/>
            </a:pPr>
            <a:endParaRPr sz="2800" b="1" i="0" u="none" strike="noStrike" cap="none">
              <a:solidFill>
                <a:srgbClr val="40404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282" name="Google Shape;282;p21"/>
          <p:cNvSpPr txBox="1"/>
          <p:nvPr/>
        </p:nvSpPr>
        <p:spPr>
          <a:xfrm>
            <a:off x="1188175" y="1286100"/>
            <a:ext cx="10304400" cy="535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t>TIME: 15 Minutes</a:t>
            </a:r>
            <a:endParaRPr sz="3000"/>
          </a:p>
          <a:p>
            <a:pPr marL="0" lvl="0" indent="0" algn="l" rtl="0">
              <a:spcBef>
                <a:spcPts val="0"/>
              </a:spcBef>
              <a:spcAft>
                <a:spcPts val="0"/>
              </a:spcAft>
              <a:buNone/>
            </a:pPr>
            <a:endParaRPr sz="3000"/>
          </a:p>
          <a:p>
            <a:pPr marL="0" lvl="0" indent="0" algn="l" rtl="0">
              <a:spcBef>
                <a:spcPts val="0"/>
              </a:spcBef>
              <a:spcAft>
                <a:spcPts val="0"/>
              </a:spcAft>
              <a:buNone/>
            </a:pPr>
            <a:r>
              <a:rPr lang="en-US" sz="3000"/>
              <a:t>In your group, spend 15 minutes deciding the following:</a:t>
            </a:r>
            <a:endParaRPr sz="3000"/>
          </a:p>
          <a:p>
            <a:pPr marL="0" lvl="0" indent="0" algn="l" rtl="0">
              <a:spcBef>
                <a:spcPts val="0"/>
              </a:spcBef>
              <a:spcAft>
                <a:spcPts val="0"/>
              </a:spcAft>
              <a:buNone/>
            </a:pPr>
            <a:endParaRPr sz="1600"/>
          </a:p>
          <a:p>
            <a:pPr marL="0" lvl="0" indent="0" algn="l" rtl="0">
              <a:spcBef>
                <a:spcPts val="0"/>
              </a:spcBef>
              <a:spcAft>
                <a:spcPts val="0"/>
              </a:spcAft>
              <a:buNone/>
            </a:pPr>
            <a:r>
              <a:rPr lang="en-US" sz="3000"/>
              <a:t>• Issue </a:t>
            </a:r>
            <a:endParaRPr sz="3000"/>
          </a:p>
          <a:p>
            <a:pPr marL="0" lvl="0" indent="0" algn="l" rtl="0">
              <a:spcBef>
                <a:spcPts val="0"/>
              </a:spcBef>
              <a:spcAft>
                <a:spcPts val="0"/>
              </a:spcAft>
              <a:buNone/>
            </a:pPr>
            <a:r>
              <a:rPr lang="en-US" sz="3000" i="1"/>
              <a:t> 	Revisit to make sure its the one you want!</a:t>
            </a:r>
            <a:endParaRPr sz="3000" i="1"/>
          </a:p>
          <a:p>
            <a:pPr marL="0" lvl="0" indent="0" algn="l" rtl="0">
              <a:spcBef>
                <a:spcPts val="0"/>
              </a:spcBef>
              <a:spcAft>
                <a:spcPts val="0"/>
              </a:spcAft>
              <a:buNone/>
            </a:pPr>
            <a:r>
              <a:rPr lang="en-US" sz="3000"/>
              <a:t>• Demand</a:t>
            </a:r>
            <a:endParaRPr sz="3000"/>
          </a:p>
          <a:p>
            <a:pPr marL="0" lvl="0" indent="457200" algn="l" rtl="0">
              <a:spcBef>
                <a:spcPts val="0"/>
              </a:spcBef>
              <a:spcAft>
                <a:spcPts val="0"/>
              </a:spcAft>
              <a:buNone/>
            </a:pPr>
            <a:r>
              <a:rPr lang="en-US" sz="3000" i="1"/>
              <a:t>What do you want to win (and why) to solve your issue?</a:t>
            </a:r>
            <a:endParaRPr sz="3000" i="1"/>
          </a:p>
          <a:p>
            <a:pPr marL="0" lvl="0" indent="0" algn="l" rtl="0">
              <a:spcBef>
                <a:spcPts val="0"/>
              </a:spcBef>
              <a:spcAft>
                <a:spcPts val="0"/>
              </a:spcAft>
              <a:buNone/>
            </a:pPr>
            <a:r>
              <a:rPr lang="en-US" sz="3000"/>
              <a:t>• Target</a:t>
            </a:r>
            <a:endParaRPr sz="3000"/>
          </a:p>
          <a:p>
            <a:pPr marL="0" lvl="0" indent="457200" algn="l" rtl="0">
              <a:spcBef>
                <a:spcPts val="0"/>
              </a:spcBef>
              <a:spcAft>
                <a:spcPts val="0"/>
              </a:spcAft>
              <a:buNone/>
            </a:pPr>
            <a:r>
              <a:rPr lang="en-US" sz="3000" i="1"/>
              <a:t>Who has the power to give you your demand? </a:t>
            </a:r>
            <a:endParaRPr sz="3000" i="1"/>
          </a:p>
          <a:p>
            <a:pPr marL="0" lvl="0" indent="0" algn="l" rtl="0">
              <a:spcBef>
                <a:spcPts val="0"/>
              </a:spcBef>
              <a:spcAft>
                <a:spcPts val="0"/>
              </a:spcAft>
              <a:buNone/>
            </a:pPr>
            <a:r>
              <a:rPr lang="en-US" sz="2000"/>
              <a:t>(feel free to make up names and titles if your scenario doesn’t have one!)</a:t>
            </a:r>
            <a:endParaRPr sz="2000"/>
          </a:p>
          <a:p>
            <a:pPr marL="0" lvl="0" indent="0" algn="l" rtl="0">
              <a:spcBef>
                <a:spcPts val="0"/>
              </a:spcBef>
              <a:spcAft>
                <a:spcPts val="0"/>
              </a:spcAft>
              <a:buNone/>
            </a:pPr>
            <a:endParaRPr sz="3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xfrm>
            <a:off x="1097280" y="286603"/>
            <a:ext cx="10058400" cy="14508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REPORT OUT</a:t>
            </a:r>
            <a:endParaRPr/>
          </a:p>
        </p:txBody>
      </p:sp>
      <p:sp>
        <p:nvSpPr>
          <p:cNvPr id="289" name="Google Shape;289;g2414b17fea8_0_323"/>
          <p:cNvSpPr txBox="1"/>
          <p:nvPr/>
        </p:nvSpPr>
        <p:spPr>
          <a:xfrm>
            <a:off x="1778775" y="2105250"/>
            <a:ext cx="90051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latin typeface="Calibri"/>
                <a:ea typeface="Calibri"/>
                <a:cs typeface="Calibri"/>
                <a:sym typeface="Calibri"/>
              </a:rPr>
              <a:t>“Hey </a:t>
            </a:r>
            <a:r>
              <a:rPr lang="en-US" sz="8000" b="1">
                <a:solidFill>
                  <a:srgbClr val="FF0000"/>
                </a:solidFill>
                <a:latin typeface="Calibri"/>
                <a:ea typeface="Calibri"/>
                <a:cs typeface="Calibri"/>
                <a:sym typeface="Calibri"/>
              </a:rPr>
              <a:t>TARGET</a:t>
            </a:r>
            <a:r>
              <a:rPr lang="en-US" sz="8000">
                <a:latin typeface="Calibri"/>
                <a:ea typeface="Calibri"/>
                <a:cs typeface="Calibri"/>
                <a:sym typeface="Calibri"/>
              </a:rPr>
              <a:t>, we demand </a:t>
            </a:r>
            <a:r>
              <a:rPr lang="en-US" sz="8000" b="1">
                <a:solidFill>
                  <a:srgbClr val="FF0000"/>
                </a:solidFill>
                <a:latin typeface="Calibri"/>
                <a:ea typeface="Calibri"/>
                <a:cs typeface="Calibri"/>
                <a:sym typeface="Calibri"/>
              </a:rPr>
              <a:t>DEMAND</a:t>
            </a:r>
            <a:r>
              <a:rPr lang="en-US" sz="8000">
                <a:latin typeface="Calibri"/>
                <a:ea typeface="Calibri"/>
                <a:cs typeface="Calibri"/>
                <a:sym typeface="Calibri"/>
              </a:rPr>
              <a:t>!”</a:t>
            </a:r>
            <a:endParaRPr sz="80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AF414-0C01-BEFC-A9AF-1340E34B4814}"/>
              </a:ext>
            </a:extLst>
          </p:cNvPr>
          <p:cNvSpPr>
            <a:spLocks noGrp="1"/>
          </p:cNvSpPr>
          <p:nvPr>
            <p:ph type="title"/>
          </p:nvPr>
        </p:nvSpPr>
        <p:spPr>
          <a:xfrm>
            <a:off x="1061561" y="155634"/>
            <a:ext cx="10058400" cy="1450800"/>
          </a:xfrm>
        </p:spPr>
        <p:txBody>
          <a:bodyPr>
            <a:normAutofit/>
          </a:bodyPr>
          <a:lstStyle/>
          <a:p>
            <a:r>
              <a:rPr lang="en-US" b="1"/>
              <a:t>Target Power Analysis</a:t>
            </a:r>
          </a:p>
        </p:txBody>
      </p:sp>
      <p:sp>
        <p:nvSpPr>
          <p:cNvPr id="6" name="Title 1">
            <a:extLst>
              <a:ext uri="{FF2B5EF4-FFF2-40B4-BE49-F238E27FC236}">
                <a16:creationId xmlns:a16="http://schemas.microsoft.com/office/drawing/2014/main" id="{D14ADD93-7D41-CC99-B057-C24EC48C8232}"/>
              </a:ext>
            </a:extLst>
          </p:cNvPr>
          <p:cNvSpPr txBox="1">
            <a:spLocks/>
          </p:cNvSpPr>
          <p:nvPr/>
        </p:nvSpPr>
        <p:spPr>
          <a:xfrm>
            <a:off x="1142524" y="2224940"/>
            <a:ext cx="10058400" cy="14508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3F3F3F"/>
              </a:buClr>
              <a:buSzPts val="1800"/>
              <a:buFont typeface="Calibri"/>
              <a:buNone/>
              <a:defRPr sz="48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500"/>
              <a:t>Now that we have our target, we need to do a "power analysis" to figure out how to influence our target.</a:t>
            </a:r>
          </a:p>
        </p:txBody>
      </p:sp>
    </p:spTree>
    <p:extLst>
      <p:ext uri="{BB962C8B-B14F-4D97-AF65-F5344CB8AC3E}">
        <p14:creationId xmlns:p14="http://schemas.microsoft.com/office/powerpoint/2010/main" val="45269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AF414-0C01-BEFC-A9AF-1340E34B4814}"/>
              </a:ext>
            </a:extLst>
          </p:cNvPr>
          <p:cNvSpPr>
            <a:spLocks noGrp="1"/>
          </p:cNvSpPr>
          <p:nvPr>
            <p:ph type="title"/>
          </p:nvPr>
        </p:nvSpPr>
        <p:spPr>
          <a:xfrm>
            <a:off x="1061561" y="155634"/>
            <a:ext cx="10058400" cy="1450800"/>
          </a:xfrm>
        </p:spPr>
        <p:txBody>
          <a:bodyPr>
            <a:normAutofit/>
          </a:bodyPr>
          <a:lstStyle/>
          <a:p>
            <a:r>
              <a:rPr lang="en-US" b="1"/>
              <a:t>Target Power Analysis- Key Questions</a:t>
            </a:r>
          </a:p>
        </p:txBody>
      </p:sp>
      <p:sp>
        <p:nvSpPr>
          <p:cNvPr id="6" name="Title 1">
            <a:extLst>
              <a:ext uri="{FF2B5EF4-FFF2-40B4-BE49-F238E27FC236}">
                <a16:creationId xmlns:a16="http://schemas.microsoft.com/office/drawing/2014/main" id="{D14ADD93-7D41-CC99-B057-C24EC48C8232}"/>
              </a:ext>
            </a:extLst>
          </p:cNvPr>
          <p:cNvSpPr txBox="1">
            <a:spLocks/>
          </p:cNvSpPr>
          <p:nvPr/>
        </p:nvSpPr>
        <p:spPr>
          <a:xfrm>
            <a:off x="1142524" y="2224940"/>
            <a:ext cx="10058400" cy="14508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3F3F3F"/>
              </a:buClr>
              <a:buSzPts val="1800"/>
              <a:buFont typeface="Calibri"/>
              <a:buNone/>
              <a:defRPr sz="48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457200" indent="-457200">
              <a:buChar char="-"/>
            </a:pPr>
            <a:r>
              <a:rPr lang="en-US" sz="3500"/>
              <a:t>What does the target care about?</a:t>
            </a:r>
            <a:endParaRPr lang="en-US"/>
          </a:p>
          <a:p>
            <a:pPr marL="457200" indent="-457200">
              <a:buChar char="-"/>
            </a:pPr>
            <a:r>
              <a:rPr lang="en-US" sz="3500"/>
              <a:t>Who influences the target?</a:t>
            </a:r>
          </a:p>
          <a:p>
            <a:pPr marL="457200" indent="-457200">
              <a:buChar char="-"/>
            </a:pPr>
            <a:endParaRPr lang="en-US" sz="3500"/>
          </a:p>
        </p:txBody>
      </p:sp>
      <p:pic>
        <p:nvPicPr>
          <p:cNvPr id="3" name="Picture 3">
            <a:extLst>
              <a:ext uri="{FF2B5EF4-FFF2-40B4-BE49-F238E27FC236}">
                <a16:creationId xmlns:a16="http://schemas.microsoft.com/office/drawing/2014/main" id="{65565FD9-BC9A-A975-6941-00C4961B39C8}"/>
              </a:ext>
            </a:extLst>
          </p:cNvPr>
          <p:cNvPicPr>
            <a:picLocks noChangeAspect="1"/>
          </p:cNvPicPr>
          <p:nvPr/>
        </p:nvPicPr>
        <p:blipFill>
          <a:blip r:embed="rId2"/>
          <a:stretch>
            <a:fillRect/>
          </a:stretch>
        </p:blipFill>
        <p:spPr>
          <a:xfrm>
            <a:off x="9117806" y="3378994"/>
            <a:ext cx="2743200" cy="2743200"/>
          </a:xfrm>
          <a:prstGeom prst="rect">
            <a:avLst/>
          </a:prstGeom>
        </p:spPr>
      </p:pic>
    </p:spTree>
    <p:extLst>
      <p:ext uri="{BB962C8B-B14F-4D97-AF65-F5344CB8AC3E}">
        <p14:creationId xmlns:p14="http://schemas.microsoft.com/office/powerpoint/2010/main" val="2131820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282" name="Google Shape;282;p21"/>
          <p:cNvSpPr txBox="1"/>
          <p:nvPr/>
        </p:nvSpPr>
        <p:spPr>
          <a:xfrm>
            <a:off x="1188175" y="1286100"/>
            <a:ext cx="10304400" cy="4793590"/>
          </a:xfrm>
          <a:prstGeom prst="rect">
            <a:avLst/>
          </a:prstGeom>
          <a:noFill/>
          <a:ln>
            <a:noFill/>
          </a:ln>
        </p:spPr>
        <p:txBody>
          <a:bodyPr spcFirstLastPara="1" wrap="square" lIns="91425" tIns="91425" rIns="91425" bIns="91425" anchor="t" anchorCtr="0">
            <a:spAutoFit/>
          </a:bodyPr>
          <a:lstStyle/>
          <a:p>
            <a:r>
              <a:rPr lang="en-US" sz="3000">
                <a:solidFill>
                  <a:srgbClr val="FF0000"/>
                </a:solidFill>
              </a:rPr>
              <a:t>TIME: 3 Minutes</a:t>
            </a:r>
          </a:p>
          <a:p>
            <a:endParaRPr lang="en-US" sz="3000"/>
          </a:p>
          <a:p>
            <a:r>
              <a:rPr lang="en-US" sz="3000"/>
              <a:t>On your own, review the Enchanted County scenario. Find information about your target that helps answer the questions:</a:t>
            </a:r>
          </a:p>
          <a:p>
            <a:endParaRPr lang="en-US" sz="3000"/>
          </a:p>
          <a:p>
            <a:pPr marL="457200" indent="-457200">
              <a:lnSpc>
                <a:spcPct val="85000"/>
              </a:lnSpc>
              <a:buFont typeface="Calibri,Sans-Serif"/>
              <a:buChar char="-"/>
            </a:pPr>
            <a:r>
              <a:rPr lang="en-US" sz="3500">
                <a:solidFill>
                  <a:srgbClr val="3F3F3F"/>
                </a:solidFill>
                <a:latin typeface="Calibri"/>
                <a:cs typeface="Calibri"/>
              </a:rPr>
              <a:t>What does the target care about?</a:t>
            </a:r>
          </a:p>
          <a:p>
            <a:pPr marL="457200" indent="-457200">
              <a:lnSpc>
                <a:spcPct val="85000"/>
              </a:lnSpc>
              <a:buFont typeface="Calibri,Sans-Serif"/>
              <a:buChar char="-"/>
            </a:pPr>
            <a:r>
              <a:rPr lang="en-US" sz="3500">
                <a:solidFill>
                  <a:srgbClr val="3F3F3F"/>
                </a:solidFill>
                <a:latin typeface="Calibri"/>
                <a:cs typeface="Calibri"/>
              </a:rPr>
              <a:t>Who influences the target?</a:t>
            </a:r>
            <a:endParaRPr lang="en-US"/>
          </a:p>
          <a:p>
            <a:endParaRPr lang="en-US" sz="3000"/>
          </a:p>
          <a:p>
            <a:endParaRPr lang="en-US" sz="3000"/>
          </a:p>
        </p:txBody>
      </p:sp>
    </p:spTree>
    <p:extLst>
      <p:ext uri="{BB962C8B-B14F-4D97-AF65-F5344CB8AC3E}">
        <p14:creationId xmlns:p14="http://schemas.microsoft.com/office/powerpoint/2010/main" val="867904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xfrm>
            <a:off x="1061561" y="203259"/>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400"/>
              <a:buFont typeface="Calibri"/>
              <a:buNone/>
            </a:pPr>
            <a:r>
              <a:rPr lang="en-US"/>
              <a:t>REVIEW</a:t>
            </a:r>
            <a:endParaRPr/>
          </a:p>
        </p:txBody>
      </p:sp>
      <p:sp>
        <p:nvSpPr>
          <p:cNvPr id="296" name="Google Shape;296;p22"/>
          <p:cNvSpPr>
            <a:spLocks noGrp="1"/>
          </p:cNvSpPr>
          <p:nvPr>
            <p:ph type="dt" idx="10"/>
          </p:nvPr>
        </p:nvSpPr>
        <p:spPr>
          <a:xfrm>
            <a:off x="930509" y="1477825"/>
            <a:ext cx="10225200" cy="365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200"/>
              </a:spcBef>
              <a:spcAft>
                <a:spcPts val="0"/>
              </a:spcAft>
              <a:buClr>
                <a:schemeClr val="dk1"/>
              </a:buClr>
              <a:buSzPts val="3200"/>
              <a:buFont typeface="Arial"/>
              <a:buNone/>
            </a:pPr>
            <a:r>
              <a:rPr lang="en-US" sz="3000" b="0" i="0" u="none" strike="noStrike" cap="none">
                <a:solidFill>
                  <a:srgbClr val="1CADE4"/>
                </a:solidFill>
                <a:latin typeface="Arial"/>
                <a:ea typeface="Arial"/>
                <a:cs typeface="Arial"/>
                <a:sym typeface="Arial"/>
              </a:rPr>
              <a:t>•</a:t>
            </a:r>
            <a:r>
              <a:rPr lang="en-US" sz="3000" b="1" i="0" u="none" strike="noStrike" cap="none">
                <a:solidFill>
                  <a:srgbClr val="1CADE4"/>
                </a:solidFill>
                <a:latin typeface="Arial"/>
                <a:ea typeface="Arial"/>
                <a:cs typeface="Arial"/>
                <a:sym typeface="Arial"/>
              </a:rPr>
              <a:t> </a:t>
            </a:r>
            <a:r>
              <a:rPr lang="en-US" sz="3000" b="1" i="0" u="none" strike="noStrike" cap="none">
                <a:solidFill>
                  <a:srgbClr val="404040"/>
                </a:solidFill>
                <a:latin typeface="Calibri"/>
                <a:ea typeface="Calibri"/>
                <a:cs typeface="Calibri"/>
                <a:sym typeface="Calibri"/>
              </a:rPr>
              <a:t>Issue: </a:t>
            </a:r>
            <a:r>
              <a:rPr lang="en-US" sz="3000" b="0" i="0" u="none" strike="noStrike" cap="none">
                <a:solidFill>
                  <a:srgbClr val="404040"/>
                </a:solidFill>
                <a:latin typeface="Calibri"/>
                <a:ea typeface="Calibri"/>
                <a:cs typeface="Calibri"/>
                <a:sym typeface="Calibri"/>
              </a:rPr>
              <a:t>a slice of a workplace </a:t>
            </a:r>
            <a:r>
              <a:rPr lang="en-US" sz="3000" b="0" i="1" u="none" strike="noStrike" cap="none">
                <a:solidFill>
                  <a:srgbClr val="404040"/>
                </a:solidFill>
                <a:latin typeface="Calibri"/>
                <a:ea typeface="Calibri"/>
                <a:cs typeface="Calibri"/>
                <a:sym typeface="Calibri"/>
              </a:rPr>
              <a:t>problem</a:t>
            </a:r>
            <a:r>
              <a:rPr lang="en-US" sz="3000" b="0" i="0" u="none" strike="noStrike" cap="none">
                <a:solidFill>
                  <a:srgbClr val="404040"/>
                </a:solidFill>
                <a:latin typeface="Calibri"/>
                <a:ea typeface="Calibri"/>
                <a:cs typeface="Calibri"/>
                <a:sym typeface="Calibri"/>
              </a:rPr>
              <a:t> that is deeply/widely felt, winnable, and will build our power.</a:t>
            </a:r>
            <a:endParaRPr sz="3000" b="0" i="0" u="none" strike="noStrike" cap="none">
              <a:solidFill>
                <a:srgbClr val="404040"/>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1100"/>
              <a:buFont typeface="Arial"/>
              <a:buNone/>
            </a:pPr>
            <a:r>
              <a:rPr lang="en-US" sz="3000" b="0" i="0" u="none" strike="noStrike" cap="none">
                <a:solidFill>
                  <a:srgbClr val="1CADE4"/>
                </a:solidFill>
                <a:latin typeface="Arial"/>
                <a:ea typeface="Arial"/>
                <a:cs typeface="Arial"/>
                <a:sym typeface="Arial"/>
              </a:rPr>
              <a:t>• </a:t>
            </a:r>
            <a:r>
              <a:rPr lang="en-US" sz="3000" b="1" i="0" u="none" strike="noStrike" cap="none">
                <a:solidFill>
                  <a:srgbClr val="404040"/>
                </a:solidFill>
                <a:latin typeface="Calibri"/>
                <a:ea typeface="Calibri"/>
                <a:cs typeface="Calibri"/>
                <a:sym typeface="Calibri"/>
              </a:rPr>
              <a:t>Demand:</a:t>
            </a:r>
            <a:r>
              <a:rPr lang="en-US" sz="3000" b="0" i="0" u="none" strike="noStrike" cap="none">
                <a:solidFill>
                  <a:schemeClr val="dk1"/>
                </a:solidFill>
                <a:latin typeface="Calibri"/>
                <a:ea typeface="Calibri"/>
                <a:cs typeface="Calibri"/>
                <a:sym typeface="Calibri"/>
              </a:rPr>
              <a:t>the outcome that addresses the issue that you are making directed at a target.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200"/>
              </a:spcBef>
              <a:spcAft>
                <a:spcPts val="200"/>
              </a:spcAft>
              <a:buClr>
                <a:schemeClr val="dk1"/>
              </a:buClr>
              <a:buSzPts val="1100"/>
              <a:buFont typeface="Arial"/>
              <a:buNone/>
            </a:pPr>
            <a:r>
              <a:rPr lang="en-US" sz="3000" b="0" i="0" u="none" strike="noStrike" cap="none">
                <a:solidFill>
                  <a:srgbClr val="1CADE4"/>
                </a:solidFill>
                <a:latin typeface="Arial"/>
                <a:ea typeface="Arial"/>
                <a:cs typeface="Arial"/>
                <a:sym typeface="Arial"/>
              </a:rPr>
              <a:t>• </a:t>
            </a:r>
            <a:r>
              <a:rPr lang="en-US" sz="3000" b="1" i="0" u="none" strike="noStrike" cap="none">
                <a:solidFill>
                  <a:srgbClr val="404040"/>
                </a:solidFill>
                <a:latin typeface="Calibri"/>
                <a:ea typeface="Calibri"/>
                <a:cs typeface="Calibri"/>
                <a:sym typeface="Calibri"/>
              </a:rPr>
              <a:t>Target:</a:t>
            </a:r>
            <a:r>
              <a:rPr lang="en-US" sz="3000" b="0" i="0" u="none" strike="noStrike" cap="none">
                <a:solidFill>
                  <a:srgbClr val="404040"/>
                </a:solidFill>
                <a:latin typeface="Calibri"/>
                <a:ea typeface="Calibri"/>
                <a:cs typeface="Calibri"/>
                <a:sym typeface="Calibri"/>
              </a:rPr>
              <a:t> Is the person with the power to give you what you are demanding.</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3"/>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400"/>
              <a:buFont typeface="Calibri"/>
              <a:buNone/>
            </a:pPr>
            <a:r>
              <a:rPr lang="en-US"/>
              <a:t>Structure of a Campaign</a:t>
            </a:r>
            <a:endParaRPr/>
          </a:p>
        </p:txBody>
      </p:sp>
      <p:pic>
        <p:nvPicPr>
          <p:cNvPr id="303" name="Google Shape;303;p23"/>
          <p:cNvPicPr preferRelativeResize="0"/>
          <p:nvPr/>
        </p:nvPicPr>
        <p:blipFill rotWithShape="1">
          <a:blip r:embed="rId3">
            <a:alphaModFix/>
          </a:blip>
          <a:srcRect/>
          <a:stretch/>
        </p:blipFill>
        <p:spPr>
          <a:xfrm>
            <a:off x="2639301" y="1830501"/>
            <a:ext cx="7116627" cy="46324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title"/>
          </p:nvPr>
        </p:nvSpPr>
        <p:spPr>
          <a:xfrm>
            <a:off x="1066805" y="1950678"/>
            <a:ext cx="10058400" cy="1450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ts val="1400"/>
              <a:buFont typeface="Calibri"/>
              <a:buNone/>
            </a:pPr>
            <a:r>
              <a:rPr lang="en-US" sz="8850"/>
              <a:t>STEP 5: </a:t>
            </a:r>
            <a:endParaRPr sz="8850"/>
          </a:p>
          <a:p>
            <a:pPr marL="0" lvl="0" indent="0" algn="ctr" rtl="0">
              <a:lnSpc>
                <a:spcPct val="100000"/>
              </a:lnSpc>
              <a:spcBef>
                <a:spcPts val="0"/>
              </a:spcBef>
              <a:spcAft>
                <a:spcPts val="0"/>
              </a:spcAft>
              <a:buClr>
                <a:schemeClr val="lt1"/>
              </a:buClr>
              <a:buSzPts val="1400"/>
              <a:buFont typeface="Calibri"/>
              <a:buNone/>
            </a:pPr>
            <a:r>
              <a:rPr lang="en-US" sz="6650"/>
              <a:t>Tactics</a:t>
            </a:r>
            <a:endParaRPr sz="665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xfrm>
            <a:off x="5209309" y="174641"/>
            <a:ext cx="1773382" cy="786900"/>
          </a:xfrm>
          <a:prstGeom prst="rect">
            <a:avLst/>
          </a:prstGeom>
          <a:noFill/>
          <a:ln>
            <a:noFill/>
          </a:ln>
        </p:spPr>
        <p:txBody>
          <a:bodyPr spcFirstLastPara="1" wrap="square" lIns="91425" tIns="45700" rIns="91425" bIns="45700" anchor="ctr" anchorCtr="0">
            <a:normAutofit fontScale="90000"/>
          </a:bodyPr>
          <a:lstStyle/>
          <a:p>
            <a:pPr marL="0" lvl="0" indent="0" algn="r" rtl="0">
              <a:lnSpc>
                <a:spcPct val="90000"/>
              </a:lnSpc>
              <a:spcBef>
                <a:spcPts val="0"/>
              </a:spcBef>
              <a:spcAft>
                <a:spcPts val="0"/>
              </a:spcAft>
              <a:buClr>
                <a:schemeClr val="dk1"/>
              </a:buClr>
              <a:buSzPct val="91666"/>
              <a:buFont typeface="Calibri"/>
              <a:buNone/>
            </a:pPr>
            <a:r>
              <a:rPr lang="en-US"/>
              <a:t>Tactics</a:t>
            </a:r>
            <a:endParaRPr/>
          </a:p>
        </p:txBody>
      </p:sp>
      <p:sp>
        <p:nvSpPr>
          <p:cNvPr id="316" name="Google Shape;316;p25"/>
          <p:cNvSpPr txBox="1">
            <a:spLocks noGrp="1"/>
          </p:cNvSpPr>
          <p:nvPr>
            <p:ph type="body" idx="1"/>
          </p:nvPr>
        </p:nvSpPr>
        <p:spPr>
          <a:xfrm>
            <a:off x="1981200" y="162308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None/>
            </a:pPr>
            <a:r>
              <a:rPr lang="en-US" sz="4000" b="1">
                <a:solidFill>
                  <a:schemeClr val="dk1"/>
                </a:solidFill>
              </a:rPr>
              <a:t>Tactic</a:t>
            </a:r>
            <a:r>
              <a:rPr lang="en-US" sz="4000">
                <a:solidFill>
                  <a:schemeClr val="dk1"/>
                </a:solidFill>
              </a:rPr>
              <a:t>: Actions we take as a part of an escalation plan that increases pressure on your target to try to win your demand. </a:t>
            </a:r>
            <a:endParaRPr sz="4000">
              <a:solidFill>
                <a:schemeClr val="dk1"/>
              </a:solidFill>
            </a:endParaRPr>
          </a:p>
          <a:p>
            <a:pPr marL="0" lvl="0" indent="0" algn="l" rtl="0">
              <a:lnSpc>
                <a:spcPct val="90000"/>
              </a:lnSpc>
              <a:spcBef>
                <a:spcPts val="640"/>
              </a:spcBef>
              <a:spcAft>
                <a:spcPts val="200"/>
              </a:spcAft>
              <a:buClr>
                <a:schemeClr val="dk1"/>
              </a:buClr>
              <a:buSzPts val="280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2983345" y="128460"/>
            <a:ext cx="4608945" cy="7869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Calibri"/>
              <a:buNone/>
            </a:pPr>
            <a:r>
              <a:rPr lang="en-US"/>
              <a:t>Tactics Must:</a:t>
            </a:r>
            <a:endParaRPr/>
          </a:p>
        </p:txBody>
      </p:sp>
      <p:sp>
        <p:nvSpPr>
          <p:cNvPr id="323" name="Google Shape;323;p26"/>
          <p:cNvSpPr txBox="1">
            <a:spLocks noGrp="1"/>
          </p:cNvSpPr>
          <p:nvPr>
            <p:ph type="body" idx="1"/>
          </p:nvPr>
        </p:nvSpPr>
        <p:spPr>
          <a:xfrm>
            <a:off x="1981200" y="1623088"/>
            <a:ext cx="8229600" cy="3774900"/>
          </a:xfrm>
          <a:prstGeom prst="rect">
            <a:avLst/>
          </a:prstGeom>
          <a:noFill/>
          <a:ln>
            <a:noFill/>
          </a:ln>
        </p:spPr>
        <p:txBody>
          <a:bodyPr spcFirstLastPara="1" wrap="square" lIns="91425" tIns="45700" rIns="91425" bIns="45700" anchor="t" anchorCtr="0">
            <a:noAutofit/>
          </a:bodyPr>
          <a:lstStyle/>
          <a:p>
            <a:pPr marL="457200" lvl="0" indent="-431800" algn="l" rtl="0">
              <a:lnSpc>
                <a:spcPct val="115000"/>
              </a:lnSpc>
              <a:spcBef>
                <a:spcPts val="0"/>
              </a:spcBef>
              <a:spcAft>
                <a:spcPts val="0"/>
              </a:spcAft>
              <a:buClr>
                <a:schemeClr val="dk1"/>
              </a:buClr>
              <a:buSzPts val="3200"/>
              <a:buChar char="●"/>
            </a:pPr>
            <a:r>
              <a:rPr lang="en-US" sz="3600">
                <a:solidFill>
                  <a:schemeClr val="dk1"/>
                </a:solidFill>
              </a:rPr>
              <a:t>Put pressure on your Target</a:t>
            </a:r>
            <a:endParaRPr sz="3600">
              <a:solidFill>
                <a:schemeClr val="dk1"/>
              </a:solidFill>
            </a:endParaRPr>
          </a:p>
          <a:p>
            <a:pPr marL="457200" lvl="0" indent="0" algn="l" rtl="0">
              <a:lnSpc>
                <a:spcPct val="115000"/>
              </a:lnSpc>
              <a:spcBef>
                <a:spcPts val="0"/>
              </a:spcBef>
              <a:spcAft>
                <a:spcPts val="0"/>
              </a:spcAft>
              <a:buClr>
                <a:schemeClr val="dk1"/>
              </a:buClr>
              <a:buSzPts val="2400"/>
              <a:buNone/>
            </a:pPr>
            <a:r>
              <a:rPr lang="en-US" sz="2400">
                <a:solidFill>
                  <a:schemeClr val="dk1"/>
                </a:solidFill>
              </a:rPr>
              <a:t>(puts them out of their comfort zone)</a:t>
            </a:r>
            <a:endParaRPr sz="2400">
              <a:solidFill>
                <a:schemeClr val="dk1"/>
              </a:solidFill>
            </a:endParaRPr>
          </a:p>
          <a:p>
            <a:pPr marL="457200" lvl="0" indent="-431800" algn="l" rtl="0">
              <a:lnSpc>
                <a:spcPct val="115000"/>
              </a:lnSpc>
              <a:spcBef>
                <a:spcPts val="0"/>
              </a:spcBef>
              <a:spcAft>
                <a:spcPts val="0"/>
              </a:spcAft>
              <a:buClr>
                <a:schemeClr val="dk1"/>
              </a:buClr>
              <a:buSzPts val="3200"/>
              <a:buChar char="●"/>
            </a:pPr>
            <a:r>
              <a:rPr lang="en-US" sz="3600">
                <a:solidFill>
                  <a:schemeClr val="dk1"/>
                </a:solidFill>
              </a:rPr>
              <a:t>Build your Power</a:t>
            </a:r>
            <a:endParaRPr sz="3600">
              <a:solidFill>
                <a:schemeClr val="dk1"/>
              </a:solidFill>
            </a:endParaRPr>
          </a:p>
          <a:p>
            <a:pPr marL="457200" lvl="0" indent="0" algn="l" rtl="0">
              <a:lnSpc>
                <a:spcPct val="115000"/>
              </a:lnSpc>
              <a:spcBef>
                <a:spcPts val="0"/>
              </a:spcBef>
              <a:spcAft>
                <a:spcPts val="0"/>
              </a:spcAft>
              <a:buClr>
                <a:schemeClr val="dk1"/>
              </a:buClr>
              <a:buSzPts val="2000"/>
              <a:buNone/>
            </a:pPr>
            <a:r>
              <a:rPr lang="en-US" sz="2000">
                <a:solidFill>
                  <a:schemeClr val="dk1"/>
                </a:solidFill>
              </a:rPr>
              <a:t>(develops leaders, brings more people in, etc.)</a:t>
            </a:r>
            <a:endParaRPr sz="2000">
              <a:solidFill>
                <a:schemeClr val="dk1"/>
              </a:solidFill>
            </a:endParaRPr>
          </a:p>
          <a:p>
            <a:pPr marL="457200" lvl="0" indent="-431800" algn="l" rtl="0">
              <a:lnSpc>
                <a:spcPct val="115000"/>
              </a:lnSpc>
              <a:spcBef>
                <a:spcPts val="0"/>
              </a:spcBef>
              <a:spcAft>
                <a:spcPts val="0"/>
              </a:spcAft>
              <a:buClr>
                <a:schemeClr val="dk1"/>
              </a:buClr>
              <a:buSzPts val="3200"/>
              <a:buChar char="●"/>
            </a:pPr>
            <a:r>
              <a:rPr lang="en-US" sz="3600">
                <a:solidFill>
                  <a:schemeClr val="dk1"/>
                </a:solidFill>
              </a:rPr>
              <a:t>Be Strategic</a:t>
            </a:r>
            <a:endParaRPr sz="3600">
              <a:solidFill>
                <a:schemeClr val="dk1"/>
              </a:solidFill>
            </a:endParaRPr>
          </a:p>
          <a:p>
            <a:pPr marL="457200" lvl="0" indent="0" algn="l" rtl="0">
              <a:lnSpc>
                <a:spcPct val="90000"/>
              </a:lnSpc>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0" y="5548730"/>
            <a:ext cx="12192000" cy="1054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7"/>
          <p:cNvSpPr txBox="1">
            <a:spLocks noGrp="1"/>
          </p:cNvSpPr>
          <p:nvPr>
            <p:ph type="title"/>
          </p:nvPr>
        </p:nvSpPr>
        <p:spPr>
          <a:xfrm>
            <a:off x="2438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Calibri"/>
              <a:buNone/>
            </a:pPr>
            <a:r>
              <a:rPr lang="en-US"/>
              <a:t>Historic Tactics</a:t>
            </a:r>
            <a:endParaRPr/>
          </a:p>
        </p:txBody>
      </p:sp>
      <p:sp>
        <p:nvSpPr>
          <p:cNvPr id="331" name="Google Shape;331;p27"/>
          <p:cNvSpPr txBox="1">
            <a:spLocks noGrp="1"/>
          </p:cNvSpPr>
          <p:nvPr>
            <p:ph type="body" idx="1"/>
          </p:nvPr>
        </p:nvSpPr>
        <p:spPr>
          <a:xfrm>
            <a:off x="1993450" y="824038"/>
            <a:ext cx="3205800" cy="57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40"/>
              </a:spcBef>
              <a:spcAft>
                <a:spcPts val="200"/>
              </a:spcAft>
              <a:buClr>
                <a:schemeClr val="dk1"/>
              </a:buClr>
              <a:buSzPts val="2800"/>
              <a:buNone/>
            </a:pPr>
            <a:r>
              <a:rPr lang="en-US" sz="6000" b="1"/>
              <a:t>ACT UP!</a:t>
            </a:r>
            <a:endParaRPr sz="6000" b="1"/>
          </a:p>
        </p:txBody>
      </p:sp>
      <p:pic>
        <p:nvPicPr>
          <p:cNvPr id="332" name="Google Shape;332;p27"/>
          <p:cNvPicPr preferRelativeResize="0"/>
          <p:nvPr/>
        </p:nvPicPr>
        <p:blipFill rotWithShape="1">
          <a:blip r:embed="rId3">
            <a:alphaModFix/>
          </a:blip>
          <a:srcRect/>
          <a:stretch/>
        </p:blipFill>
        <p:spPr>
          <a:xfrm>
            <a:off x="1993450" y="1702876"/>
            <a:ext cx="6348000" cy="4227424"/>
          </a:xfrm>
          <a:prstGeom prst="rect">
            <a:avLst/>
          </a:prstGeom>
          <a:noFill/>
          <a:ln>
            <a:noFill/>
          </a:ln>
        </p:spPr>
      </p:pic>
      <p:pic>
        <p:nvPicPr>
          <p:cNvPr id="333" name="Google Shape;333;p27"/>
          <p:cNvPicPr preferRelativeResize="0"/>
          <p:nvPr/>
        </p:nvPicPr>
        <p:blipFill rotWithShape="1">
          <a:blip r:embed="rId4">
            <a:alphaModFix/>
          </a:blip>
          <a:srcRect/>
          <a:stretch/>
        </p:blipFill>
        <p:spPr>
          <a:xfrm rot="704007">
            <a:off x="8240800" y="1796540"/>
            <a:ext cx="1752600" cy="2609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8"/>
          <p:cNvSpPr txBox="1">
            <a:spLocks noGrp="1"/>
          </p:cNvSpPr>
          <p:nvPr>
            <p:ph type="title"/>
          </p:nvPr>
        </p:nvSpPr>
        <p:spPr>
          <a:xfrm>
            <a:off x="2438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Calibri"/>
              <a:buNone/>
            </a:pPr>
            <a:r>
              <a:rPr lang="en-US"/>
              <a:t>Historic Tactics</a:t>
            </a:r>
            <a:endParaRPr/>
          </a:p>
        </p:txBody>
      </p:sp>
      <p:pic>
        <p:nvPicPr>
          <p:cNvPr id="340" name="Google Shape;340;p28"/>
          <p:cNvPicPr preferRelativeResize="0"/>
          <p:nvPr/>
        </p:nvPicPr>
        <p:blipFill rotWithShape="1">
          <a:blip r:embed="rId3">
            <a:alphaModFix/>
          </a:blip>
          <a:srcRect r="8558" b="50067"/>
          <a:stretch/>
        </p:blipFill>
        <p:spPr>
          <a:xfrm rot="-237347">
            <a:off x="1226524" y="1066601"/>
            <a:ext cx="7108526" cy="1337075"/>
          </a:xfrm>
          <a:prstGeom prst="rect">
            <a:avLst/>
          </a:prstGeom>
          <a:noFill/>
          <a:ln>
            <a:noFill/>
          </a:ln>
        </p:spPr>
      </p:pic>
      <p:pic>
        <p:nvPicPr>
          <p:cNvPr id="341" name="Google Shape;341;p28"/>
          <p:cNvPicPr preferRelativeResize="0"/>
          <p:nvPr/>
        </p:nvPicPr>
        <p:blipFill rotWithShape="1">
          <a:blip r:embed="rId4">
            <a:alphaModFix/>
          </a:blip>
          <a:srcRect/>
          <a:stretch/>
        </p:blipFill>
        <p:spPr>
          <a:xfrm>
            <a:off x="3346351" y="3176626"/>
            <a:ext cx="5178999" cy="2913174"/>
          </a:xfrm>
          <a:prstGeom prst="rect">
            <a:avLst/>
          </a:prstGeom>
          <a:noFill/>
          <a:ln>
            <a:noFill/>
          </a:ln>
        </p:spPr>
      </p:pic>
      <p:pic>
        <p:nvPicPr>
          <p:cNvPr id="342" name="Google Shape;342;p28"/>
          <p:cNvPicPr preferRelativeResize="0"/>
          <p:nvPr/>
        </p:nvPicPr>
        <p:blipFill rotWithShape="1">
          <a:blip r:embed="rId5">
            <a:alphaModFix/>
          </a:blip>
          <a:srcRect l="5634" t="22897" r="7806"/>
          <a:stretch/>
        </p:blipFill>
        <p:spPr>
          <a:xfrm rot="203803">
            <a:off x="3374076" y="2354458"/>
            <a:ext cx="6981949" cy="114293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9"/>
          <p:cNvSpPr txBox="1">
            <a:spLocks noGrp="1"/>
          </p:cNvSpPr>
          <p:nvPr>
            <p:ph type="title"/>
          </p:nvPr>
        </p:nvSpPr>
        <p:spPr>
          <a:xfrm>
            <a:off x="2438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Calibri"/>
              <a:buNone/>
            </a:pPr>
            <a:r>
              <a:rPr lang="en-US"/>
              <a:t>Historic Tactics</a:t>
            </a:r>
            <a:endParaRPr/>
          </a:p>
        </p:txBody>
      </p:sp>
      <p:sp>
        <p:nvSpPr>
          <p:cNvPr id="349" name="Google Shape;349;p29"/>
          <p:cNvSpPr txBox="1"/>
          <p:nvPr/>
        </p:nvSpPr>
        <p:spPr>
          <a:xfrm>
            <a:off x="84687" y="6488669"/>
            <a:ext cx="6097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https://youtu.be/u3X89iViAlw</a:t>
            </a:r>
            <a:endParaRPr/>
          </a:p>
        </p:txBody>
      </p:sp>
      <p:sp>
        <p:nvSpPr>
          <p:cNvPr id="350" name="Google Shape;350;p29"/>
          <p:cNvSpPr txBox="1"/>
          <p:nvPr/>
        </p:nvSpPr>
        <p:spPr>
          <a:xfrm>
            <a:off x="1019850" y="823000"/>
            <a:ext cx="9972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Brooklyn, NYC- Occupy action to fight foreclosure. Demanding a moratorium on foreclosure and evictions</a:t>
            </a:r>
            <a:endParaRPr/>
          </a:p>
        </p:txBody>
      </p:sp>
      <p:pic>
        <p:nvPicPr>
          <p:cNvPr id="351" name="Google Shape;351;p29" descr="Community Members block auctions in Brooklyn court; 9 activists arrested. &#10; &#10;Date: October 13, 2011 &#10; &#10;Calling on the judicial system to institute an immediate moratorium on all foreclosures until a fair system of home loans is put into place, a group of New York City housing justice advocates disrupted the auction of several foreclosed Brooklyn properties in Civil Court on Thursday afternoon through music and song. The group, called Organizing for Occupation (O4O), was protesting what it views as a system designed to benefit financial lending institutions at the expense of homeowners and low-income communities. Although the New York judiciary instituted mandatory pre-foreclosure settlement conferences in 2009, O4O claims that these conferences do nothing to protect the rights of homeowners to remain in their homes. &quot;No lender, be it Bank of America, Wells Fargo, Citibank or Chase, has any intention of settling by means other than a foreclosure auction or another predatory modification,&quot; says Karen Gargamelli, a housing attorney and spokesperson for O4O. &quot;These auctions displace our neighbors and destabilize our neighborhoods. We need a stronger system for dealing with foreclosures, one that holds banks accountable for making bad loans and then speculating on them as 'securitized instruments'.&quot; And until the Legislature passes more protective laws, O4O is calling on the courts to hold all foreclosure auctions, and encouraging New Yorkers to raise their own voices in the courts to stall these auctions through concerted direct action such as Thursday's disruption. &#10; &#10;Produced by O4O and Housingisahumanright.org." title="Auctioneer: Stop All The Sales Right Now!">
            <a:hlinkClick r:id="rId3"/>
          </p:cNvPr>
          <p:cNvPicPr preferRelativeResize="0"/>
          <p:nvPr/>
        </p:nvPicPr>
        <p:blipFill>
          <a:blip r:embed="rId4">
            <a:alphaModFix/>
          </a:blip>
          <a:stretch>
            <a:fillRect/>
          </a:stretch>
        </p:blipFill>
        <p:spPr>
          <a:xfrm>
            <a:off x="1490865" y="1331800"/>
            <a:ext cx="8805075" cy="49528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fade">
                                      <p:cBhvr>
                                        <p:cTn id="7" dur="10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30"/>
          <p:cNvSpPr txBox="1">
            <a:spLocks noGrp="1"/>
          </p:cNvSpPr>
          <p:nvPr>
            <p:ph type="title"/>
          </p:nvPr>
        </p:nvSpPr>
        <p:spPr>
          <a:xfrm>
            <a:off x="1871529" y="174641"/>
            <a:ext cx="8409062" cy="7869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Why creative tactics?</a:t>
            </a:r>
            <a:endParaRPr/>
          </a:p>
        </p:txBody>
      </p:sp>
      <p:sp>
        <p:nvSpPr>
          <p:cNvPr id="358" name="Google Shape;358;p30"/>
          <p:cNvSpPr txBox="1">
            <a:spLocks noGrp="1"/>
          </p:cNvSpPr>
          <p:nvPr>
            <p:ph type="body" idx="1"/>
          </p:nvPr>
        </p:nvSpPr>
        <p:spPr>
          <a:xfrm>
            <a:off x="1981200" y="1623088"/>
            <a:ext cx="8889050" cy="3774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None/>
            </a:pPr>
            <a:r>
              <a:rPr lang="en-US" sz="4000" b="1">
                <a:solidFill>
                  <a:schemeClr val="dk1"/>
                </a:solidFill>
              </a:rPr>
              <a:t>Table Discussion:</a:t>
            </a:r>
            <a:endParaRPr/>
          </a:p>
          <a:p>
            <a:pPr marL="0" lvl="0" indent="0" algn="l" rtl="0">
              <a:lnSpc>
                <a:spcPct val="115000"/>
              </a:lnSpc>
              <a:spcBef>
                <a:spcPts val="0"/>
              </a:spcBef>
              <a:spcAft>
                <a:spcPts val="0"/>
              </a:spcAft>
              <a:buClr>
                <a:schemeClr val="dk1"/>
              </a:buClr>
              <a:buSzPts val="1100"/>
              <a:buNone/>
            </a:pPr>
            <a:endParaRPr sz="4000" b="1">
              <a:solidFill>
                <a:schemeClr val="dk1"/>
              </a:solidFill>
            </a:endParaRPr>
          </a:p>
          <a:p>
            <a:pPr marL="0" lvl="0" indent="0" algn="l" rtl="0">
              <a:lnSpc>
                <a:spcPct val="115000"/>
              </a:lnSpc>
              <a:spcBef>
                <a:spcPts val="0"/>
              </a:spcBef>
              <a:spcAft>
                <a:spcPts val="0"/>
              </a:spcAft>
              <a:buClr>
                <a:schemeClr val="dk1"/>
              </a:buClr>
              <a:buSzPts val="1100"/>
              <a:buNone/>
            </a:pPr>
            <a:r>
              <a:rPr lang="en-US" sz="3200">
                <a:solidFill>
                  <a:schemeClr val="dk1"/>
                </a:solidFill>
              </a:rPr>
              <a:t>The tactics we showed were creative and unique. </a:t>
            </a:r>
            <a:endParaRPr/>
          </a:p>
          <a:p>
            <a:pPr marL="0" lvl="0" indent="0" algn="l" rtl="0">
              <a:lnSpc>
                <a:spcPct val="115000"/>
              </a:lnSpc>
              <a:spcBef>
                <a:spcPts val="0"/>
              </a:spcBef>
              <a:spcAft>
                <a:spcPts val="0"/>
              </a:spcAft>
              <a:buClr>
                <a:schemeClr val="dk1"/>
              </a:buClr>
              <a:buSzPts val="1100"/>
              <a:buNone/>
            </a:pPr>
            <a:r>
              <a:rPr lang="en-US" sz="3200">
                <a:solidFill>
                  <a:schemeClr val="dk1"/>
                </a:solidFill>
              </a:rPr>
              <a:t>Why do we think creative/fun tactics are important?</a:t>
            </a:r>
            <a:endParaRPr sz="3200">
              <a:solidFill>
                <a:schemeClr val="dk1"/>
              </a:solidFill>
            </a:endParaRPr>
          </a:p>
          <a:p>
            <a:pPr marL="0" lvl="0" indent="0" algn="l" rtl="0">
              <a:lnSpc>
                <a:spcPct val="90000"/>
              </a:lnSpc>
              <a:spcBef>
                <a:spcPts val="640"/>
              </a:spcBef>
              <a:spcAft>
                <a:spcPts val="200"/>
              </a:spcAft>
              <a:buClr>
                <a:schemeClr val="dk1"/>
              </a:buClr>
              <a:buSzPts val="2800"/>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1066805" y="-1023823"/>
            <a:ext cx="10058400" cy="3566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365" name="Google Shape;365;p31"/>
          <p:cNvSpPr txBox="1"/>
          <p:nvPr/>
        </p:nvSpPr>
        <p:spPr>
          <a:xfrm>
            <a:off x="234025" y="1118675"/>
            <a:ext cx="5635800" cy="5040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90000"/>
              </a:lnSpc>
              <a:spcBef>
                <a:spcPts val="1200"/>
              </a:spcBef>
              <a:spcAft>
                <a:spcPts val="0"/>
              </a:spcAft>
              <a:buNone/>
            </a:pPr>
            <a:r>
              <a:rPr lang="en-US" sz="3500" b="1">
                <a:solidFill>
                  <a:schemeClr val="dk1"/>
                </a:solidFill>
                <a:latin typeface="Calibri"/>
                <a:ea typeface="Calibri"/>
                <a:cs typeface="Calibri"/>
                <a:sym typeface="Calibri"/>
              </a:rPr>
              <a:t>TIME: 5 Minutes</a:t>
            </a:r>
            <a:endParaRPr sz="3500" b="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b="1">
                <a:solidFill>
                  <a:schemeClr val="dk1"/>
                </a:solidFill>
                <a:latin typeface="Calibri"/>
                <a:ea typeface="Calibri"/>
                <a:cs typeface="Calibri"/>
                <a:sym typeface="Calibri"/>
              </a:rPr>
              <a:t>TACTICS BRAINSTORM!</a:t>
            </a:r>
            <a:endParaRPr sz="3500" b="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b="1">
                <a:solidFill>
                  <a:srgbClr val="FF0000"/>
                </a:solidFill>
                <a:latin typeface="Calibri"/>
                <a:ea typeface="Calibri"/>
                <a:cs typeface="Calibri"/>
                <a:sym typeface="Calibri"/>
              </a:rPr>
              <a:t>+YOU HAVE 5 MINUTES!+</a:t>
            </a:r>
            <a:endParaRPr sz="2800" b="1">
              <a:solidFill>
                <a:srgbClr val="FF0000"/>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a:solidFill>
                  <a:schemeClr val="dk1"/>
                </a:solidFill>
                <a:latin typeface="Calibri"/>
                <a:ea typeface="Calibri"/>
                <a:cs typeface="Calibri"/>
                <a:sym typeface="Calibri"/>
              </a:rPr>
              <a:t>Brainstorm AS MANY tactics as you can on 1 chart.</a:t>
            </a: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000">
                <a:solidFill>
                  <a:schemeClr val="dk1"/>
                </a:solidFill>
                <a:latin typeface="Calibri"/>
                <a:ea typeface="Calibri"/>
                <a:cs typeface="Calibri"/>
                <a:sym typeface="Calibri"/>
              </a:rPr>
              <a:t>•Be creative! </a:t>
            </a:r>
            <a:endParaRPr sz="3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000">
                <a:solidFill>
                  <a:schemeClr val="dk1"/>
                </a:solidFill>
                <a:latin typeface="Calibri"/>
                <a:ea typeface="Calibri"/>
                <a:cs typeface="Calibri"/>
                <a:sym typeface="Calibri"/>
              </a:rPr>
              <a:t>•You are </a:t>
            </a:r>
            <a:r>
              <a:rPr lang="en-US" sz="3000" b="1">
                <a:solidFill>
                  <a:schemeClr val="dk1"/>
                </a:solidFill>
                <a:latin typeface="Calibri"/>
                <a:ea typeface="Calibri"/>
                <a:cs typeface="Calibri"/>
                <a:sym typeface="Calibri"/>
              </a:rPr>
              <a:t>NOT </a:t>
            </a:r>
            <a:r>
              <a:rPr lang="en-US" sz="3000">
                <a:solidFill>
                  <a:schemeClr val="dk1"/>
                </a:solidFill>
                <a:latin typeface="Calibri"/>
                <a:ea typeface="Calibri"/>
                <a:cs typeface="Calibri"/>
                <a:sym typeface="Calibri"/>
              </a:rPr>
              <a:t>evaluating right now! Everything goes on the board!</a:t>
            </a:r>
            <a:endParaRPr sz="28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5564337" y="1856075"/>
            <a:ext cx="6408387" cy="3566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1200" y="523207"/>
            <a:ext cx="8229600" cy="7869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404040"/>
              </a:buClr>
              <a:buSzPts val="4800"/>
              <a:buFont typeface="Arial"/>
              <a:buNone/>
            </a:pPr>
            <a:r>
              <a:rPr lang="en-US" sz="4800">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250" y="1628950"/>
            <a:ext cx="5488800" cy="3774900"/>
          </a:xfrm>
          <a:prstGeom prst="rect">
            <a:avLst/>
          </a:prstGeom>
          <a:noFill/>
          <a:ln>
            <a:noFill/>
          </a:ln>
        </p:spPr>
        <p:txBody>
          <a:bodyPr spcFirstLastPara="1" wrap="square" lIns="91425" tIns="45700" rIns="91425" bIns="45700" anchor="t" anchorCtr="0">
            <a:noAutofit/>
          </a:bodyPr>
          <a:lstStyle/>
          <a:p>
            <a:pPr marL="457200" lvl="0" indent="-444500" algn="l" rtl="0">
              <a:lnSpc>
                <a:spcPct val="90000"/>
              </a:lnSpc>
              <a:spcBef>
                <a:spcPts val="1200"/>
              </a:spcBef>
              <a:spcAft>
                <a:spcPts val="0"/>
              </a:spcAft>
              <a:buClr>
                <a:srgbClr val="404040"/>
              </a:buClr>
              <a:buSzPts val="3400"/>
              <a:buChar char="●"/>
            </a:pPr>
            <a:r>
              <a:rPr lang="en-US" sz="3400">
                <a:solidFill>
                  <a:srgbClr val="404040"/>
                </a:solidFill>
              </a:rPr>
              <a:t>Does the action relate to your issue?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Will it increase the pressure on the decision-maker?</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Is it visible?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Is it timed for effect?</a:t>
            </a:r>
            <a:endParaRPr sz="3400">
              <a:solidFill>
                <a:srgbClr val="404040"/>
              </a:solidFill>
            </a:endParaRPr>
          </a:p>
          <a:p>
            <a:pPr marL="457200" lvl="0" indent="-444500" algn="l" rtl="0">
              <a:lnSpc>
                <a:spcPct val="90000"/>
              </a:lnSpc>
              <a:spcBef>
                <a:spcPts val="0"/>
              </a:spcBef>
              <a:spcAft>
                <a:spcPts val="200"/>
              </a:spcAft>
              <a:buClr>
                <a:srgbClr val="404040"/>
              </a:buClr>
              <a:buSzPts val="3400"/>
              <a:buChar char="●"/>
            </a:pPr>
            <a:r>
              <a:rPr lang="en-US" sz="3400">
                <a:solidFill>
                  <a:srgbClr val="404040"/>
                </a:solidFill>
              </a:rPr>
              <a:t>Is it new and different—or tried and true?</a:t>
            </a:r>
            <a:endParaRPr sz="3400"/>
          </a:p>
        </p:txBody>
      </p:sp>
      <p:sp>
        <p:nvSpPr>
          <p:cNvPr id="374" name="Google Shape;374;p32"/>
          <p:cNvSpPr txBox="1"/>
          <p:nvPr/>
        </p:nvSpPr>
        <p:spPr>
          <a:xfrm>
            <a:off x="6096000" y="1628950"/>
            <a:ext cx="5687100" cy="4174500"/>
          </a:xfrm>
          <a:prstGeom prst="rect">
            <a:avLst/>
          </a:prstGeom>
          <a:noFill/>
          <a:ln>
            <a:noFill/>
          </a:ln>
        </p:spPr>
        <p:txBody>
          <a:bodyPr spcFirstLastPara="1" wrap="square" lIns="91425" tIns="91425" rIns="91425" bIns="91425" anchor="t" anchorCtr="0">
            <a:spAutoFit/>
          </a:bodyPr>
          <a:lstStyle/>
          <a:p>
            <a:pPr marL="457200" marR="0" lvl="0" indent="-444500" algn="l" rtl="0">
              <a:lnSpc>
                <a:spcPct val="90000"/>
              </a:lnSpc>
              <a:spcBef>
                <a:spcPts val="1200"/>
              </a:spcBef>
              <a:spcAft>
                <a:spcPts val="0"/>
              </a:spcAft>
              <a:buClr>
                <a:schemeClr val="dk2"/>
              </a:buClr>
              <a:buSzPts val="3400"/>
              <a:buFont typeface="Calibri"/>
              <a:buChar char="●"/>
            </a:pPr>
            <a:r>
              <a:rPr lang="en-US" sz="3400">
                <a:solidFill>
                  <a:srgbClr val="404040"/>
                </a:solidFill>
                <a:latin typeface="Calibri"/>
                <a:ea typeface="Calibri"/>
                <a:cs typeface="Calibri"/>
                <a:sym typeface="Calibri"/>
              </a:rPr>
              <a:t>Are enough people ready to do it?​</a:t>
            </a:r>
            <a:endParaRPr sz="3400">
              <a:solidFill>
                <a:srgbClr val="404040"/>
              </a:solidFill>
              <a:latin typeface="Calibri"/>
              <a:ea typeface="Calibri"/>
              <a:cs typeface="Calibri"/>
              <a:sym typeface="Calibri"/>
            </a:endParaRPr>
          </a:p>
          <a:p>
            <a:pPr marL="457200" marR="0" lvl="0" indent="-444500" algn="l" rtl="0">
              <a:lnSpc>
                <a:spcPct val="90000"/>
              </a:lnSpc>
              <a:spcBef>
                <a:spcPts val="0"/>
              </a:spcBef>
              <a:spcAft>
                <a:spcPts val="0"/>
              </a:spcAft>
              <a:buClr>
                <a:schemeClr val="dk2"/>
              </a:buClr>
              <a:buSzPts val="3400"/>
              <a:buFont typeface="Calibri"/>
              <a:buChar char="●"/>
            </a:pPr>
            <a:r>
              <a:rPr lang="en-US" sz="3400">
                <a:solidFill>
                  <a:srgbClr val="404040"/>
                </a:solidFill>
                <a:latin typeface="Calibri"/>
                <a:ea typeface="Calibri"/>
                <a:cs typeface="Calibri"/>
                <a:sym typeface="Calibri"/>
              </a:rPr>
              <a:t>Will it unify people?​</a:t>
            </a:r>
            <a:endParaRPr sz="3400">
              <a:solidFill>
                <a:srgbClr val="404040"/>
              </a:solidFill>
              <a:latin typeface="Calibri"/>
              <a:ea typeface="Calibri"/>
              <a:cs typeface="Calibri"/>
              <a:sym typeface="Calibri"/>
            </a:endParaRPr>
          </a:p>
          <a:p>
            <a:pPr marL="457200" marR="0" lvl="0" indent="-444500" algn="l" rtl="0">
              <a:lnSpc>
                <a:spcPct val="90000"/>
              </a:lnSpc>
              <a:spcBef>
                <a:spcPts val="0"/>
              </a:spcBef>
              <a:spcAft>
                <a:spcPts val="0"/>
              </a:spcAft>
              <a:buClr>
                <a:schemeClr val="dk2"/>
              </a:buClr>
              <a:buSzPts val="3400"/>
              <a:buFont typeface="Calibri"/>
              <a:buChar char="●"/>
            </a:pPr>
            <a:r>
              <a:rPr lang="en-US" sz="3400">
                <a:solidFill>
                  <a:srgbClr val="404040"/>
                </a:solidFill>
                <a:latin typeface="Calibri"/>
                <a:ea typeface="Calibri"/>
                <a:cs typeface="Calibri"/>
                <a:sym typeface="Calibri"/>
              </a:rPr>
              <a:t>How will management react?​</a:t>
            </a:r>
            <a:endParaRPr sz="3400">
              <a:solidFill>
                <a:srgbClr val="404040"/>
              </a:solidFill>
              <a:latin typeface="Calibri"/>
              <a:ea typeface="Calibri"/>
              <a:cs typeface="Calibri"/>
              <a:sym typeface="Calibri"/>
            </a:endParaRPr>
          </a:p>
          <a:p>
            <a:pPr marL="457200" marR="0" lvl="0" indent="-444500" algn="l" rtl="0">
              <a:lnSpc>
                <a:spcPct val="90000"/>
              </a:lnSpc>
              <a:spcBef>
                <a:spcPts val="0"/>
              </a:spcBef>
              <a:spcAft>
                <a:spcPts val="0"/>
              </a:spcAft>
              <a:buClr>
                <a:schemeClr val="dk2"/>
              </a:buClr>
              <a:buSzPts val="3400"/>
              <a:buFont typeface="Calibri"/>
              <a:buChar char="●"/>
            </a:pPr>
            <a:r>
              <a:rPr lang="en-US" sz="3400">
                <a:solidFill>
                  <a:srgbClr val="404040"/>
                </a:solidFill>
                <a:latin typeface="Calibri"/>
                <a:ea typeface="Calibri"/>
                <a:cs typeface="Calibri"/>
                <a:sym typeface="Calibri"/>
              </a:rPr>
              <a:t>Does it violate the law? </a:t>
            </a:r>
            <a:endParaRPr sz="3400"/>
          </a:p>
          <a:p>
            <a:pPr marL="76200" marR="0" lvl="0" indent="0" algn="l" rtl="0">
              <a:lnSpc>
                <a:spcPct val="90000"/>
              </a:lnSpc>
              <a:spcBef>
                <a:spcPts val="0"/>
              </a:spcBef>
              <a:spcAft>
                <a:spcPts val="0"/>
              </a:spcAft>
              <a:buNone/>
            </a:pPr>
            <a:r>
              <a:rPr lang="en-US" sz="2500">
                <a:solidFill>
                  <a:srgbClr val="404040"/>
                </a:solidFill>
                <a:latin typeface="Calibri"/>
                <a:ea typeface="Calibri"/>
                <a:cs typeface="Calibri"/>
                <a:sym typeface="Calibri"/>
              </a:rPr>
              <a:t>(If so, are we prepared for the consequences?)​</a:t>
            </a:r>
            <a:endParaRPr sz="2500">
              <a:solidFill>
                <a:srgbClr val="404040"/>
              </a:solidFill>
              <a:latin typeface="Calibri"/>
              <a:ea typeface="Calibri"/>
              <a:cs typeface="Calibri"/>
              <a:sym typeface="Calibri"/>
            </a:endParaRPr>
          </a:p>
          <a:p>
            <a:pPr marL="457200" marR="0" lvl="0" indent="-444500" algn="l" rtl="0">
              <a:lnSpc>
                <a:spcPct val="90000"/>
              </a:lnSpc>
              <a:spcBef>
                <a:spcPts val="0"/>
              </a:spcBef>
              <a:spcAft>
                <a:spcPts val="0"/>
              </a:spcAft>
              <a:buClr>
                <a:schemeClr val="dk2"/>
              </a:buClr>
              <a:buSzPts val="3400"/>
              <a:buFont typeface="Calibri"/>
              <a:buChar char="●"/>
            </a:pPr>
            <a:r>
              <a:rPr lang="en-US" sz="3400">
                <a:solidFill>
                  <a:srgbClr val="404040"/>
                </a:solidFill>
                <a:latin typeface="Calibri"/>
                <a:ea typeface="Calibri"/>
                <a:cs typeface="Calibri"/>
                <a:sym typeface="Calibri"/>
              </a:rPr>
              <a:t>Will it be fun?</a:t>
            </a:r>
            <a:endParaRPr sz="3400">
              <a:solidFill>
                <a:srgbClr val="40404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1066805" y="-1023823"/>
            <a:ext cx="10058400" cy="3566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SCENARIO WORK!</a:t>
            </a:r>
            <a:endParaRPr/>
          </a:p>
        </p:txBody>
      </p:sp>
      <p:sp>
        <p:nvSpPr>
          <p:cNvPr id="381" name="Google Shape;381;g2414b17fea8_0_315"/>
          <p:cNvSpPr txBox="1"/>
          <p:nvPr/>
        </p:nvSpPr>
        <p:spPr>
          <a:xfrm>
            <a:off x="738150" y="1232100"/>
            <a:ext cx="10715700" cy="56259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90000"/>
              </a:lnSpc>
              <a:spcBef>
                <a:spcPts val="1200"/>
              </a:spcBef>
              <a:spcAft>
                <a:spcPts val="0"/>
              </a:spcAft>
              <a:buNone/>
            </a:pPr>
            <a:r>
              <a:rPr lang="en-US" sz="3500" b="1">
                <a:solidFill>
                  <a:schemeClr val="dk1"/>
                </a:solidFill>
                <a:latin typeface="Calibri"/>
                <a:ea typeface="Calibri"/>
                <a:cs typeface="Calibri"/>
                <a:sym typeface="Calibri"/>
              </a:rPr>
              <a:t>TIME: 10 Minutes</a:t>
            </a:r>
            <a:endParaRPr sz="3500" b="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b="1">
                <a:solidFill>
                  <a:schemeClr val="dk1"/>
                </a:solidFill>
                <a:latin typeface="Calibri"/>
                <a:ea typeface="Calibri"/>
                <a:cs typeface="Calibri"/>
                <a:sym typeface="Calibri"/>
              </a:rPr>
              <a:t>Evaluate your tactics</a:t>
            </a:r>
            <a:endParaRPr sz="3500" b="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a:solidFill>
                  <a:schemeClr val="dk1"/>
                </a:solidFill>
                <a:latin typeface="Calibri"/>
                <a:ea typeface="Calibri"/>
                <a:cs typeface="Calibri"/>
                <a:sym typeface="Calibri"/>
              </a:rPr>
              <a:t>Decide which tactics that you came up with are strategic based on the evaluation criteria </a:t>
            </a: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a:solidFill>
                  <a:schemeClr val="dk1"/>
                </a:solidFill>
                <a:latin typeface="Calibri"/>
                <a:ea typeface="Calibri"/>
                <a:cs typeface="Calibri"/>
                <a:sym typeface="Calibri"/>
              </a:rPr>
              <a:t>(Pg. XX)</a:t>
            </a: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a:solidFill>
                  <a:schemeClr val="dk1"/>
                </a:solidFill>
                <a:latin typeface="Calibri"/>
                <a:ea typeface="Calibri"/>
                <a:cs typeface="Calibri"/>
                <a:sym typeface="Calibri"/>
              </a:rPr>
              <a:t>CIRCLE the tactics you decide are strategic</a:t>
            </a: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500" strike="sngStrike">
                <a:solidFill>
                  <a:schemeClr val="dk1"/>
                </a:solidFill>
                <a:latin typeface="Calibri"/>
                <a:ea typeface="Calibri"/>
                <a:cs typeface="Calibri"/>
                <a:sym typeface="Calibri"/>
              </a:rPr>
              <a:t>CROSS OUT </a:t>
            </a:r>
            <a:r>
              <a:rPr lang="en-US" sz="3500">
                <a:solidFill>
                  <a:schemeClr val="dk1"/>
                </a:solidFill>
                <a:latin typeface="Calibri"/>
                <a:ea typeface="Calibri"/>
                <a:cs typeface="Calibri"/>
                <a:sym typeface="Calibri"/>
              </a:rPr>
              <a:t>the tactics you decide are not strategic</a:t>
            </a:r>
            <a:endParaRPr sz="35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endParaRPr sz="3500" b="1">
              <a:solidFill>
                <a:schemeClr val="dk1"/>
              </a:solidFill>
              <a:latin typeface="Calibri"/>
              <a:ea typeface="Calibri"/>
              <a:cs typeface="Calibri"/>
              <a:sym typeface="Calibri"/>
            </a:endParaRPr>
          </a:p>
        </p:txBody>
      </p:sp>
      <p:sp>
        <p:nvSpPr>
          <p:cNvPr id="382" name="Google Shape;382;g2414b17fea8_0_315"/>
          <p:cNvSpPr/>
          <p:nvPr/>
        </p:nvSpPr>
        <p:spPr>
          <a:xfrm>
            <a:off x="661950" y="4958600"/>
            <a:ext cx="1563300" cy="5043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3"/>
          <p:cNvSpPr txBox="1">
            <a:spLocks noGrp="1"/>
          </p:cNvSpPr>
          <p:nvPr>
            <p:ph type="title"/>
          </p:nvPr>
        </p:nvSpPr>
        <p:spPr>
          <a:xfrm>
            <a:off x="1097280" y="2267803"/>
            <a:ext cx="10058400" cy="1450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ts val="1400"/>
              <a:buFont typeface="Calibri"/>
              <a:buNone/>
            </a:pPr>
            <a:r>
              <a:rPr lang="en-US" sz="7750"/>
              <a:t>STEP 5: </a:t>
            </a:r>
            <a:endParaRPr sz="7750"/>
          </a:p>
          <a:p>
            <a:pPr marL="0" lvl="0" indent="0" algn="ctr" rtl="0">
              <a:lnSpc>
                <a:spcPct val="100000"/>
              </a:lnSpc>
              <a:spcBef>
                <a:spcPts val="0"/>
              </a:spcBef>
              <a:spcAft>
                <a:spcPts val="0"/>
              </a:spcAft>
              <a:buClr>
                <a:schemeClr val="lt1"/>
              </a:buClr>
              <a:buSzPts val="1400"/>
              <a:buFont typeface="Calibri"/>
              <a:buNone/>
            </a:pPr>
            <a:r>
              <a:rPr lang="en-US" sz="6650"/>
              <a:t>Compression Points &amp;</a:t>
            </a:r>
            <a:br>
              <a:rPr lang="en-US" sz="6650"/>
            </a:br>
            <a:r>
              <a:rPr lang="en-US" sz="6650"/>
              <a:t>Escalation</a:t>
            </a:r>
            <a:endParaRPr sz="665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1200" y="338646"/>
            <a:ext cx="8229600" cy="7869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sz="6000"/>
              <a:t>Compression Points</a:t>
            </a:r>
            <a:endParaRPr sz="6000"/>
          </a:p>
        </p:txBody>
      </p:sp>
      <p:sp>
        <p:nvSpPr>
          <p:cNvPr id="395" name="Google Shape;395;p34"/>
          <p:cNvSpPr txBox="1">
            <a:spLocks noGrp="1"/>
          </p:cNvSpPr>
          <p:nvPr>
            <p:ph type="body" idx="1"/>
          </p:nvPr>
        </p:nvSpPr>
        <p:spPr>
          <a:xfrm>
            <a:off x="764800" y="1470150"/>
            <a:ext cx="10614900" cy="3774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None/>
            </a:pPr>
            <a:r>
              <a:rPr lang="en-US" sz="3800">
                <a:solidFill>
                  <a:srgbClr val="1CADE4"/>
                </a:solidFill>
              </a:rPr>
              <a:t> </a:t>
            </a:r>
            <a:r>
              <a:rPr lang="en-US" sz="3800">
                <a:solidFill>
                  <a:srgbClr val="404040"/>
                </a:solidFill>
              </a:rPr>
              <a:t>Points on the calendar where you celebrate short term wins or escalate your tactics.</a:t>
            </a:r>
            <a:endParaRPr sz="3800">
              <a:solidFill>
                <a:srgbClr val="404040"/>
              </a:solidFill>
            </a:endParaRPr>
          </a:p>
          <a:p>
            <a:pPr marL="0" lvl="0" indent="0" algn="l" rtl="0">
              <a:lnSpc>
                <a:spcPct val="90000"/>
              </a:lnSpc>
              <a:spcBef>
                <a:spcPts val="1200"/>
              </a:spcBef>
              <a:spcAft>
                <a:spcPts val="0"/>
              </a:spcAft>
              <a:buClr>
                <a:schemeClr val="dk1"/>
              </a:buClr>
              <a:buSzPts val="1100"/>
              <a:buNone/>
            </a:pPr>
            <a:r>
              <a:rPr lang="en-US" sz="2800">
                <a:solidFill>
                  <a:srgbClr val="1CADE4"/>
                </a:solidFill>
              </a:rPr>
              <a:t> </a:t>
            </a:r>
            <a:endParaRPr sz="2800">
              <a:solidFill>
                <a:srgbClr val="1CADE4"/>
              </a:solidFill>
            </a:endParaRPr>
          </a:p>
          <a:p>
            <a:pPr marL="457200" lvl="0" indent="0" algn="l" rtl="0">
              <a:lnSpc>
                <a:spcPct val="90000"/>
              </a:lnSpc>
              <a:spcBef>
                <a:spcPts val="200"/>
              </a:spcBef>
              <a:spcAft>
                <a:spcPts val="0"/>
              </a:spcAft>
              <a:buClr>
                <a:schemeClr val="dk1"/>
              </a:buClr>
              <a:buSzPts val="1100"/>
              <a:buNone/>
            </a:pPr>
            <a:r>
              <a:rPr lang="en-US" sz="3800">
                <a:solidFill>
                  <a:srgbClr val="1CADE4"/>
                </a:solidFill>
              </a:rPr>
              <a:t>◦</a:t>
            </a:r>
            <a:r>
              <a:rPr lang="en-US" sz="3800">
                <a:solidFill>
                  <a:srgbClr val="404040"/>
                </a:solidFill>
              </a:rPr>
              <a:t>Naturally occurring deadlines- </a:t>
            </a:r>
            <a:r>
              <a:rPr lang="en-US" sz="3200" i="1">
                <a:solidFill>
                  <a:srgbClr val="404040"/>
                </a:solidFill>
              </a:rPr>
              <a:t>Breaks, Board Meetings</a:t>
            </a:r>
            <a:endParaRPr sz="3200" i="1">
              <a:solidFill>
                <a:srgbClr val="404040"/>
              </a:solidFill>
            </a:endParaRPr>
          </a:p>
          <a:p>
            <a:pPr marL="457200" lvl="0" indent="0" algn="l" rtl="0">
              <a:lnSpc>
                <a:spcPct val="90000"/>
              </a:lnSpc>
              <a:spcBef>
                <a:spcPts val="400"/>
              </a:spcBef>
              <a:spcAft>
                <a:spcPts val="0"/>
              </a:spcAft>
              <a:buClr>
                <a:schemeClr val="dk1"/>
              </a:buClr>
              <a:buSzPts val="1100"/>
              <a:buNone/>
            </a:pPr>
            <a:r>
              <a:rPr lang="en-US" sz="3800">
                <a:solidFill>
                  <a:srgbClr val="1CADE4"/>
                </a:solidFill>
              </a:rPr>
              <a:t>◦</a:t>
            </a:r>
            <a:r>
              <a:rPr lang="en-US" sz="3800">
                <a:solidFill>
                  <a:srgbClr val="404040"/>
                </a:solidFill>
              </a:rPr>
              <a:t>Artificial deadlines-</a:t>
            </a:r>
            <a:r>
              <a:rPr lang="en-US" sz="3200" i="1">
                <a:solidFill>
                  <a:srgbClr val="404040"/>
                </a:solidFill>
              </a:rPr>
              <a:t>target has till day X to act</a:t>
            </a:r>
            <a:endParaRPr sz="3200" i="1">
              <a:solidFill>
                <a:srgbClr val="404040"/>
              </a:solidFill>
            </a:endParaRPr>
          </a:p>
          <a:p>
            <a:pPr marL="457200" lvl="0" indent="0" algn="l" rtl="0">
              <a:lnSpc>
                <a:spcPct val="90000"/>
              </a:lnSpc>
              <a:spcBef>
                <a:spcPts val="400"/>
              </a:spcBef>
              <a:spcAft>
                <a:spcPts val="0"/>
              </a:spcAft>
              <a:buClr>
                <a:schemeClr val="dk1"/>
              </a:buClr>
              <a:buSzPts val="1100"/>
              <a:buNone/>
            </a:pPr>
            <a:r>
              <a:rPr lang="en-US" sz="3800">
                <a:solidFill>
                  <a:srgbClr val="1CADE4"/>
                </a:solidFill>
              </a:rPr>
              <a:t>◦</a:t>
            </a:r>
            <a:r>
              <a:rPr lang="en-US" sz="3800">
                <a:solidFill>
                  <a:srgbClr val="404040"/>
                </a:solidFill>
              </a:rPr>
              <a:t>Help us build urgency and crisis</a:t>
            </a:r>
            <a:endParaRPr sz="2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1711109" y="1244776"/>
            <a:ext cx="8499683" cy="6857999"/>
          </a:xfrm>
          <a:prstGeom prst="rect">
            <a:avLst/>
          </a:prstGeom>
          <a:noFill/>
          <a:ln>
            <a:noFill/>
          </a:ln>
        </p:spPr>
      </p:pic>
      <p:sp>
        <p:nvSpPr>
          <p:cNvPr id="402" name="Google Shape;402;p35"/>
          <p:cNvSpPr txBox="1">
            <a:spLocks noGrp="1"/>
          </p:cNvSpPr>
          <p:nvPr>
            <p:ph type="body" idx="1"/>
          </p:nvPr>
        </p:nvSpPr>
        <p:spPr>
          <a:xfrm>
            <a:off x="1863775" y="1048350"/>
            <a:ext cx="40170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200"/>
              </a:spcAft>
              <a:buClr>
                <a:srgbClr val="262626"/>
              </a:buClr>
              <a:buSzPts val="5400"/>
              <a:buNone/>
            </a:pPr>
            <a:r>
              <a:rPr lang="en-US" sz="5400">
                <a:solidFill>
                  <a:srgbClr val="262626"/>
                </a:solidFill>
                <a:latin typeface="Arial"/>
                <a:ea typeface="Arial"/>
                <a:cs typeface="Arial"/>
                <a:sym typeface="Arial"/>
              </a:rPr>
              <a:t>Why do you think tactics escalate gradually?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blip>
          <a:srcRect/>
          <a:stretch/>
        </p:blipFill>
        <p:spPr>
          <a:xfrm>
            <a:off x="1711109" y="1244776"/>
            <a:ext cx="8499683" cy="6857999"/>
          </a:xfrm>
          <a:prstGeom prst="rect">
            <a:avLst/>
          </a:prstGeom>
          <a:noFill/>
          <a:ln>
            <a:noFill/>
          </a:ln>
        </p:spPr>
      </p:pic>
      <p:sp>
        <p:nvSpPr>
          <p:cNvPr id="409" name="Google Shape;409;p36"/>
          <p:cNvSpPr txBox="1">
            <a:spLocks noGrp="1"/>
          </p:cNvSpPr>
          <p:nvPr>
            <p:ph type="body" idx="1"/>
          </p:nvPr>
        </p:nvSpPr>
        <p:spPr>
          <a:xfrm>
            <a:off x="447450" y="274950"/>
            <a:ext cx="4966200" cy="377490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ts val="3600"/>
              <a:buChar char="-"/>
            </a:pPr>
            <a:r>
              <a:rPr lang="en-US" sz="2600">
                <a:solidFill>
                  <a:schemeClr val="dk1"/>
                </a:solidFill>
                <a:latin typeface="Arial"/>
                <a:ea typeface="Arial"/>
                <a:cs typeface="Arial"/>
                <a:sym typeface="Arial"/>
              </a:rPr>
              <a:t>Less escalated actions prepare our people for more escalated actions</a:t>
            </a:r>
            <a:endParaRPr sz="2600">
              <a:solidFill>
                <a:schemeClr val="dk1"/>
              </a:solidFill>
              <a:latin typeface="Arial"/>
              <a:ea typeface="Arial"/>
              <a:cs typeface="Arial"/>
              <a:sym typeface="Arial"/>
            </a:endParaRPr>
          </a:p>
          <a:p>
            <a:pPr marL="457200" lvl="0" indent="-457200" algn="l" rtl="0">
              <a:lnSpc>
                <a:spcPct val="100000"/>
              </a:lnSpc>
              <a:spcBef>
                <a:spcPts val="0"/>
              </a:spcBef>
              <a:spcAft>
                <a:spcPts val="0"/>
              </a:spcAft>
              <a:buClr>
                <a:schemeClr val="dk1"/>
              </a:buClr>
              <a:buSzPts val="3600"/>
              <a:buChar char="-"/>
            </a:pPr>
            <a:r>
              <a:rPr lang="en-US" sz="2600">
                <a:solidFill>
                  <a:schemeClr val="dk1"/>
                </a:solidFill>
                <a:latin typeface="Arial"/>
                <a:ea typeface="Arial"/>
                <a:cs typeface="Arial"/>
                <a:sym typeface="Arial"/>
              </a:rPr>
              <a:t>Give the target the opportunity to do the right thing before things escalate</a:t>
            </a:r>
            <a:endParaRPr sz="2600">
              <a:solidFill>
                <a:schemeClr val="dk1"/>
              </a:solidFill>
              <a:latin typeface="Arial"/>
              <a:ea typeface="Arial"/>
              <a:cs typeface="Arial"/>
              <a:sym typeface="Arial"/>
            </a:endParaRPr>
          </a:p>
          <a:p>
            <a:pPr marL="457200" lvl="0" indent="-457200" algn="l" rtl="0">
              <a:lnSpc>
                <a:spcPct val="100000"/>
              </a:lnSpc>
              <a:spcBef>
                <a:spcPts val="0"/>
              </a:spcBef>
              <a:spcAft>
                <a:spcPts val="200"/>
              </a:spcAft>
              <a:buClr>
                <a:schemeClr val="dk1"/>
              </a:buClr>
              <a:buSzPts val="3600"/>
              <a:buChar char="-"/>
            </a:pPr>
            <a:r>
              <a:rPr lang="en-US" sz="2600">
                <a:solidFill>
                  <a:schemeClr val="dk1"/>
                </a:solidFill>
                <a:latin typeface="Arial"/>
                <a:ea typeface="Arial"/>
                <a:cs typeface="Arial"/>
                <a:sym typeface="Arial"/>
              </a:rPr>
              <a:t>The threat of escalation can be as powerful as actual escalation</a:t>
            </a:r>
            <a:endParaRPr sz="5800">
              <a:solidFill>
                <a:srgbClr val="262626"/>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37"/>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2"/>
              </a:buClr>
              <a:buSzPts val="1400"/>
              <a:buFont typeface="Calibri"/>
              <a:buNone/>
            </a:pPr>
            <a:r>
              <a:rPr lang="en-US"/>
              <a:t>Group Work</a:t>
            </a:r>
            <a:endParaRPr/>
          </a:p>
        </p:txBody>
      </p:sp>
      <p:sp>
        <p:nvSpPr>
          <p:cNvPr id="416" name="Google Shape;416;p37"/>
          <p:cNvSpPr txBox="1"/>
          <p:nvPr/>
        </p:nvSpPr>
        <p:spPr>
          <a:xfrm>
            <a:off x="764800" y="1378500"/>
            <a:ext cx="10902600" cy="54966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US" sz="3000" b="1">
                <a:solidFill>
                  <a:schemeClr val="dk1"/>
                </a:solidFill>
                <a:latin typeface="Calibri"/>
                <a:ea typeface="Calibri"/>
                <a:cs typeface="Calibri"/>
                <a:sym typeface="Calibri"/>
              </a:rPr>
              <a:t>TIME: 30 minutes</a:t>
            </a:r>
            <a:endParaRPr sz="3000" b="1">
              <a:solidFill>
                <a:schemeClr val="dk1"/>
              </a:solidFill>
              <a:latin typeface="Calibri"/>
              <a:ea typeface="Calibri"/>
              <a:cs typeface="Calibri"/>
              <a:sym typeface="Calibri"/>
            </a:endParaRPr>
          </a:p>
          <a:p>
            <a:pPr marL="0" marR="0" lvl="0" indent="0" algn="ctr" rtl="0">
              <a:lnSpc>
                <a:spcPct val="90000"/>
              </a:lnSpc>
              <a:spcBef>
                <a:spcPts val="1200"/>
              </a:spcBef>
              <a:spcAft>
                <a:spcPts val="0"/>
              </a:spcAft>
              <a:buNone/>
            </a:pPr>
            <a:r>
              <a:rPr lang="en-US" sz="3500" b="1">
                <a:solidFill>
                  <a:schemeClr val="dk1"/>
                </a:solidFill>
                <a:latin typeface="Calibri"/>
                <a:ea typeface="Calibri"/>
                <a:cs typeface="Calibri"/>
                <a:sym typeface="Calibri"/>
              </a:rPr>
              <a:t>Build your campaign! </a:t>
            </a:r>
            <a:endParaRPr sz="3500" b="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3200">
                <a:solidFill>
                  <a:schemeClr val="dk1"/>
                </a:solidFill>
                <a:latin typeface="Calibri"/>
                <a:ea typeface="Calibri"/>
                <a:cs typeface="Calibri"/>
                <a:sym typeface="Calibri"/>
              </a:rPr>
              <a:t>You have 30 minutes to build your campaign and be ready to present out! Make sure that you include at least…</a:t>
            </a:r>
            <a:endParaRPr sz="3200">
              <a:solidFill>
                <a:schemeClr val="dk1"/>
              </a:solidFill>
              <a:latin typeface="Calibri"/>
              <a:ea typeface="Calibri"/>
              <a:cs typeface="Calibri"/>
              <a:sym typeface="Calibri"/>
            </a:endParaRPr>
          </a:p>
          <a:p>
            <a:pPr marL="457200" marR="0" lvl="0" indent="-431800" algn="l" rtl="0">
              <a:lnSpc>
                <a:spcPct val="90000"/>
              </a:lnSpc>
              <a:spcBef>
                <a:spcPts val="120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Issue</a:t>
            </a:r>
            <a:endParaRPr sz="3200">
              <a:solidFill>
                <a:schemeClr val="dk1"/>
              </a:solidFill>
              <a:latin typeface="Calibri"/>
              <a:ea typeface="Calibri"/>
              <a:cs typeface="Calibri"/>
              <a:sym typeface="Calibri"/>
            </a:endParaRPr>
          </a:p>
          <a:p>
            <a:pPr marL="457200" marR="0" lvl="0" indent="-431800" algn="l" rtl="0">
              <a:lnSpc>
                <a:spcPct val="90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Demand</a:t>
            </a:r>
            <a:endParaRPr sz="3200">
              <a:solidFill>
                <a:schemeClr val="dk1"/>
              </a:solidFill>
              <a:latin typeface="Calibri"/>
              <a:ea typeface="Calibri"/>
              <a:cs typeface="Calibri"/>
              <a:sym typeface="Calibri"/>
            </a:endParaRPr>
          </a:p>
          <a:p>
            <a:pPr marL="457200" marR="0" lvl="0" indent="-431800" algn="l" rtl="0">
              <a:lnSpc>
                <a:spcPct val="90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Target</a:t>
            </a:r>
            <a:endParaRPr sz="3200">
              <a:solidFill>
                <a:schemeClr val="dk1"/>
              </a:solidFill>
              <a:latin typeface="Calibri"/>
              <a:ea typeface="Calibri"/>
              <a:cs typeface="Calibri"/>
              <a:sym typeface="Calibri"/>
            </a:endParaRPr>
          </a:p>
          <a:p>
            <a:pPr marL="457200" marR="0" lvl="0" indent="-431800" algn="l" rtl="0">
              <a:lnSpc>
                <a:spcPct val="90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Tactics + Compression points in a campaign mountain!</a:t>
            </a:r>
            <a:endParaRPr sz="32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None/>
            </a:pPr>
            <a:r>
              <a:rPr lang="en-US" sz="2300">
                <a:solidFill>
                  <a:schemeClr val="dk1"/>
                </a:solidFill>
                <a:latin typeface="Calibri"/>
                <a:ea typeface="Calibri"/>
                <a:cs typeface="Calibri"/>
                <a:sym typeface="Calibri"/>
              </a:rPr>
              <a:t>Extra points if you include some messaging, graphics, hashtags, etc.</a:t>
            </a:r>
            <a:endParaRPr sz="2300">
              <a:solidFill>
                <a:schemeClr val="dk1"/>
              </a:solidFill>
              <a:latin typeface="Calibri"/>
              <a:ea typeface="Calibri"/>
              <a:cs typeface="Calibri"/>
              <a:sym typeface="Calibri"/>
            </a:endParaRPr>
          </a:p>
          <a:p>
            <a:pPr marL="0" marR="0" lvl="0" indent="0" algn="l" rtl="0">
              <a:lnSpc>
                <a:spcPct val="90000"/>
              </a:lnSpc>
              <a:spcBef>
                <a:spcPts val="200"/>
              </a:spcBef>
              <a:spcAft>
                <a:spcPts val="0"/>
              </a:spcAft>
              <a:buNone/>
            </a:pPr>
            <a:endParaRPr sz="1900" b="1">
              <a:solidFill>
                <a:schemeClr val="dk1"/>
              </a:solidFill>
              <a:latin typeface="Calibri"/>
              <a:ea typeface="Calibri"/>
              <a:cs typeface="Calibri"/>
              <a:sym typeface="Calibri"/>
            </a:endParaRPr>
          </a:p>
          <a:p>
            <a:pPr marL="0" marR="0" lvl="0" indent="0" algn="l" rtl="0">
              <a:spcBef>
                <a:spcPts val="400"/>
              </a:spcBef>
              <a:spcAft>
                <a:spcPts val="0"/>
              </a:spcAft>
              <a:buNone/>
            </a:pPr>
            <a:endParaRPr sz="2800" b="1">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8"/>
          <p:cNvSpPr txBox="1">
            <a:spLocks noGrp="1"/>
          </p:cNvSpPr>
          <p:nvPr>
            <p:ph type="title"/>
          </p:nvPr>
        </p:nvSpPr>
        <p:spPr>
          <a:xfrm>
            <a:off x="6888689" y="199903"/>
            <a:ext cx="4606776" cy="145075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Key Points</a:t>
            </a:r>
            <a:endParaRPr/>
          </a:p>
        </p:txBody>
      </p:sp>
      <p:sp>
        <p:nvSpPr>
          <p:cNvPr id="423" name="Google Shape;423;p38"/>
          <p:cNvSpPr txBox="1">
            <a:spLocks noGrp="1"/>
          </p:cNvSpPr>
          <p:nvPr>
            <p:ph type="body" idx="1"/>
          </p:nvPr>
        </p:nvSpPr>
        <p:spPr>
          <a:xfrm>
            <a:off x="4774996" y="1536461"/>
            <a:ext cx="7102830" cy="2305158"/>
          </a:xfrm>
          <a:prstGeom prst="rect">
            <a:avLst/>
          </a:prstGeom>
          <a:noFill/>
          <a:ln>
            <a:noFill/>
          </a:ln>
        </p:spPr>
        <p:txBody>
          <a:bodyPr spcFirstLastPara="1" wrap="square" lIns="0" tIns="45700" rIns="0" bIns="45700" anchor="t" anchorCtr="0">
            <a:noAutofit/>
          </a:bodyPr>
          <a:lstStyle/>
          <a:p>
            <a:pPr marL="228600" lvl="0" indent="-241300" algn="l" rtl="0">
              <a:lnSpc>
                <a:spcPct val="90000"/>
              </a:lnSpc>
              <a:spcBef>
                <a:spcPts val="0"/>
              </a:spcBef>
              <a:spcAft>
                <a:spcPts val="0"/>
              </a:spcAft>
              <a:buClr>
                <a:schemeClr val="dk1"/>
              </a:buClr>
              <a:buSzPts val="3800"/>
              <a:buFont typeface="Arial"/>
              <a:buChar char="•"/>
            </a:pPr>
            <a:r>
              <a:rPr lang="en-US" sz="3800"/>
              <a:t>A well thought out campaign has an issue, target and a strategic demand.</a:t>
            </a:r>
            <a:endParaRPr/>
          </a:p>
          <a:p>
            <a:pPr marL="228600" lvl="0" indent="-241300" algn="l" rtl="0">
              <a:lnSpc>
                <a:spcPct val="90000"/>
              </a:lnSpc>
              <a:spcBef>
                <a:spcPts val="1000"/>
              </a:spcBef>
              <a:spcAft>
                <a:spcPts val="0"/>
              </a:spcAft>
              <a:buClr>
                <a:schemeClr val="dk1"/>
              </a:buClr>
              <a:buSzPts val="3800"/>
              <a:buFont typeface="Arial"/>
              <a:buChar char="•"/>
            </a:pPr>
            <a:r>
              <a:rPr lang="en-US" sz="3800"/>
              <a:t>We use strategic tactics to put pressure on our target and win our demand</a:t>
            </a:r>
            <a:endParaRPr/>
          </a:p>
          <a:p>
            <a:pPr marL="228600" lvl="0" indent="-241300" algn="l" rtl="0">
              <a:lnSpc>
                <a:spcPct val="90000"/>
              </a:lnSpc>
              <a:spcBef>
                <a:spcPts val="1000"/>
              </a:spcBef>
              <a:spcAft>
                <a:spcPts val="0"/>
              </a:spcAft>
              <a:buClr>
                <a:schemeClr val="dk1"/>
              </a:buClr>
              <a:buSzPts val="3800"/>
              <a:buFont typeface="Arial"/>
              <a:buChar char="•"/>
            </a:pPr>
            <a:r>
              <a:rPr lang="en-US" sz="3800"/>
              <a:t>Every campaign should make us stronger!</a:t>
            </a:r>
            <a:endParaRPr sz="3800"/>
          </a:p>
          <a:p>
            <a:pPr marL="228600" lvl="0" indent="0" algn="l" rtl="0">
              <a:lnSpc>
                <a:spcPct val="90000"/>
              </a:lnSpc>
              <a:spcBef>
                <a:spcPts val="1000"/>
              </a:spcBef>
              <a:spcAft>
                <a:spcPts val="0"/>
              </a:spcAft>
              <a:buClr>
                <a:schemeClr val="dk1"/>
              </a:buClr>
              <a:buSzPts val="4000"/>
              <a:buNone/>
            </a:pPr>
            <a:endParaRPr sz="4000"/>
          </a:p>
          <a:p>
            <a:pPr marL="228600" lvl="0" indent="0" algn="l" rtl="0">
              <a:lnSpc>
                <a:spcPct val="90000"/>
              </a:lnSpc>
              <a:spcBef>
                <a:spcPts val="1000"/>
              </a:spcBef>
              <a:spcAft>
                <a:spcPts val="0"/>
              </a:spcAft>
              <a:buClr>
                <a:schemeClr val="dk1"/>
              </a:buClr>
              <a:buSzPts val="4000"/>
              <a:buNone/>
            </a:pPr>
            <a:endParaRPr sz="4000"/>
          </a:p>
          <a:p>
            <a:pPr marL="0" lvl="0" indent="0" algn="l" rtl="0">
              <a:lnSpc>
                <a:spcPct val="90000"/>
              </a:lnSpc>
              <a:spcBef>
                <a:spcPts val="1000"/>
              </a:spcBef>
              <a:spcAft>
                <a:spcPts val="0"/>
              </a:spcAft>
              <a:buClr>
                <a:schemeClr val="dk1"/>
              </a:buClr>
              <a:buSzPts val="4000"/>
              <a:buNone/>
            </a:pPr>
            <a:endParaRPr sz="4000"/>
          </a:p>
          <a:p>
            <a:pPr marL="228600" lvl="0" indent="0" algn="l" rtl="0">
              <a:lnSpc>
                <a:spcPct val="90000"/>
              </a:lnSpc>
              <a:spcBef>
                <a:spcPts val="1000"/>
              </a:spcBef>
              <a:spcAft>
                <a:spcPts val="200"/>
              </a:spcAft>
              <a:buClr>
                <a:schemeClr val="dk1"/>
              </a:buClr>
              <a:buSzPts val="3600"/>
              <a:buNone/>
            </a:pPr>
            <a:endParaRPr sz="3600"/>
          </a:p>
        </p:txBody>
      </p:sp>
      <p:pic>
        <p:nvPicPr>
          <p:cNvPr id="424" name="Google Shape;424;p38" descr="Key Points to Remember"/>
          <p:cNvPicPr preferRelativeResize="0"/>
          <p:nvPr/>
        </p:nvPicPr>
        <p:blipFill rotWithShape="1">
          <a:blip r:embed="rId3">
            <a:alphaModFix/>
          </a:blip>
          <a:srcRect/>
          <a:stretch/>
        </p:blipFill>
        <p:spPr>
          <a:xfrm>
            <a:off x="1066266" y="1830180"/>
            <a:ext cx="3086100" cy="292417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3D2628-85C0-4D9B-A69F-4CD782BE1B2A}">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8F0EF86-F253-4F7C-8783-C5E3480947CC}"/>
</file>

<file path=customXml/itemProps3.xml><?xml version="1.0" encoding="utf-8"?>
<ds:datastoreItem xmlns:ds="http://schemas.openxmlformats.org/officeDocument/2006/customXml" ds:itemID="{20610E26-970C-4589-B1D8-93341911FF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44</Slides>
  <Notes>42</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Retrospect</vt:lpstr>
      <vt:lpstr>Building an Issue Campaign</vt:lpstr>
      <vt:lpstr>Why a campaign?  </vt:lpstr>
      <vt:lpstr>An Organizing Approach</vt:lpstr>
      <vt:lpstr>What is an Issue Campaign</vt:lpstr>
      <vt:lpstr>Key Parts of an Organizing Campaign</vt:lpstr>
      <vt:lpstr>STEP 1:  Power</vt:lpstr>
      <vt:lpstr>POWER</vt:lpstr>
      <vt:lpstr>Mobilization = Power </vt:lpstr>
      <vt:lpstr>STEP 2:  Issue</vt:lpstr>
      <vt:lpstr>Issue</vt:lpstr>
      <vt:lpstr>PROBLEM vs. ISSUE</vt:lpstr>
      <vt:lpstr>PROBLEM        vs.         ISSUE</vt:lpstr>
      <vt:lpstr>EXAMPLES- Problem and Issue</vt:lpstr>
      <vt:lpstr>SCENARIO WORK!</vt:lpstr>
      <vt:lpstr>Assessing Our Issues </vt:lpstr>
      <vt:lpstr>Issue Criteria Checklist</vt:lpstr>
      <vt:lpstr>SCENARIO WORK!</vt:lpstr>
      <vt:lpstr>STEP 3:  Demand</vt:lpstr>
      <vt:lpstr>Demand:</vt:lpstr>
      <vt:lpstr>STEP 4:  Target</vt:lpstr>
      <vt:lpstr>Targets:</vt:lpstr>
      <vt:lpstr>SCENARIO WORK!</vt:lpstr>
      <vt:lpstr>REPORT OUT</vt:lpstr>
      <vt:lpstr>Target Power Analysis</vt:lpstr>
      <vt:lpstr>Target Power Analysis- Key Questions</vt:lpstr>
      <vt:lpstr>SCENARIO WORK!</vt:lpstr>
      <vt:lpstr>REVIEW</vt:lpstr>
      <vt:lpstr>Structure of a Campaign</vt:lpstr>
      <vt:lpstr>STEP 5:  Tactics</vt:lpstr>
      <vt:lpstr>Tactics</vt:lpstr>
      <vt:lpstr>Tactics Must:</vt:lpstr>
      <vt:lpstr>Historic Tactics</vt:lpstr>
      <vt:lpstr>Historic Tactics</vt:lpstr>
      <vt:lpstr>Historic Tactics</vt:lpstr>
      <vt:lpstr>Why creative tactics?</vt:lpstr>
      <vt:lpstr>SCENARIO WORK!</vt:lpstr>
      <vt:lpstr>Evaluating Tactics</vt:lpstr>
      <vt:lpstr>SCENARIO WORK!</vt:lpstr>
      <vt:lpstr>STEP 5:  Compression Points &amp; Escalation</vt:lpstr>
      <vt:lpstr>Compression Points</vt:lpstr>
      <vt:lpstr>PowerPoint Presentation</vt:lpstr>
      <vt:lpstr>PowerPoint Presentation</vt:lpstr>
      <vt:lpstr>Group Work</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an Issue Campaign</dc:title>
  <dc:creator>Sara Fitouri</dc:creator>
  <cp:revision>1</cp:revision>
  <dcterms:created xsi:type="dcterms:W3CDTF">2023-05-02T16:11:51Z</dcterms:created>
  <dcterms:modified xsi:type="dcterms:W3CDTF">2026-08-27T20:16:00Z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