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2"/>
  </p:notesMasterIdLst>
  <p:sldIdLst>
    <p:sldId id="256" r:id="rId5"/>
    <p:sldId id="378" r:id="rId6"/>
    <p:sldId id="374" r:id="rId7"/>
    <p:sldId id="300" r:id="rId8"/>
    <p:sldId id="321" r:id="rId9"/>
    <p:sldId id="322" r:id="rId10"/>
    <p:sldId id="286" r:id="rId11"/>
    <p:sldId id="375" r:id="rId12"/>
    <p:sldId id="325" r:id="rId13"/>
    <p:sldId id="287" r:id="rId14"/>
    <p:sldId id="326" r:id="rId15"/>
    <p:sldId id="377" r:id="rId16"/>
    <p:sldId id="376" r:id="rId17"/>
    <p:sldId id="289" r:id="rId18"/>
    <p:sldId id="290" r:id="rId19"/>
    <p:sldId id="288" r:id="rId20"/>
    <p:sldId id="327" r:id="rId21"/>
    <p:sldId id="294" r:id="rId22"/>
    <p:sldId id="370" r:id="rId23"/>
    <p:sldId id="371" r:id="rId24"/>
    <p:sldId id="372" r:id="rId25"/>
    <p:sldId id="373" r:id="rId26"/>
    <p:sldId id="328" r:id="rId27"/>
    <p:sldId id="383" r:id="rId28"/>
    <p:sldId id="329" r:id="rId29"/>
    <p:sldId id="330" r:id="rId30"/>
    <p:sldId id="331" r:id="rId31"/>
    <p:sldId id="332" r:id="rId32"/>
    <p:sldId id="333" r:id="rId33"/>
    <p:sldId id="291" r:id="rId34"/>
    <p:sldId id="334" r:id="rId35"/>
    <p:sldId id="335" r:id="rId36"/>
    <p:sldId id="336" r:id="rId37"/>
    <p:sldId id="337" r:id="rId38"/>
    <p:sldId id="338" r:id="rId39"/>
    <p:sldId id="293" r:id="rId40"/>
    <p:sldId id="339" r:id="rId41"/>
    <p:sldId id="284" r:id="rId42"/>
    <p:sldId id="340" r:id="rId43"/>
    <p:sldId id="341" r:id="rId44"/>
    <p:sldId id="285" r:id="rId45"/>
    <p:sldId id="342" r:id="rId46"/>
    <p:sldId id="343" r:id="rId47"/>
    <p:sldId id="301" r:id="rId48"/>
    <p:sldId id="350" r:id="rId49"/>
    <p:sldId id="388" r:id="rId50"/>
    <p:sldId id="363" r:id="rId51"/>
    <p:sldId id="387" r:id="rId52"/>
    <p:sldId id="364" r:id="rId53"/>
    <p:sldId id="295" r:id="rId54"/>
    <p:sldId id="359" r:id="rId55"/>
    <p:sldId id="259" r:id="rId56"/>
    <p:sldId id="266" r:id="rId57"/>
    <p:sldId id="365" r:id="rId58"/>
    <p:sldId id="296" r:id="rId59"/>
    <p:sldId id="358" r:id="rId60"/>
    <p:sldId id="368" r:id="rId61"/>
    <p:sldId id="369" r:id="rId62"/>
    <p:sldId id="366" r:id="rId63"/>
    <p:sldId id="367" r:id="rId64"/>
    <p:sldId id="297" r:id="rId65"/>
    <p:sldId id="347" r:id="rId66"/>
    <p:sldId id="348" r:id="rId67"/>
    <p:sldId id="349" r:id="rId68"/>
    <p:sldId id="354" r:id="rId69"/>
    <p:sldId id="355" r:id="rId70"/>
    <p:sldId id="299"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E1B9"/>
    <a:srgbClr val="FF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7973C0-FA1D-C784-78B1-579B4F4568A9}" v="144" dt="2025-12-03T04:50:46.2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86" autoAdjust="0"/>
  </p:normalViewPr>
  <p:slideViewPr>
    <p:cSldViewPr>
      <p:cViewPr varScale="1">
        <p:scale>
          <a:sx n="75" d="100"/>
          <a:sy n="75" d="100"/>
        </p:scale>
        <p:origin x="60" y="50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77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scheid, Hedy [AK]" userId="S::hedy.eischeid_neaalaska.org#ext#@neahq.onmicrosoft.com::549e5082-63c7-47ff-9cd6-fbb49a1f189e" providerId="AD" clId="Web-{8A7973C0-FA1D-C784-78B1-579B4F4568A9}"/>
    <pc:docChg chg="delSld modSld">
      <pc:chgData name="Eischeid, Hedy [AK]" userId="S::hedy.eischeid_neaalaska.org#ext#@neahq.onmicrosoft.com::549e5082-63c7-47ff-9cd6-fbb49a1f189e" providerId="AD" clId="Web-{8A7973C0-FA1D-C784-78B1-579B4F4568A9}" dt="2025-12-03T04:50:42.833" v="142" actId="20577"/>
      <pc:docMkLst>
        <pc:docMk/>
      </pc:docMkLst>
      <pc:sldChg chg="modSp">
        <pc:chgData name="Eischeid, Hedy [AK]" userId="S::hedy.eischeid_neaalaska.org#ext#@neahq.onmicrosoft.com::549e5082-63c7-47ff-9cd6-fbb49a1f189e" providerId="AD" clId="Web-{8A7973C0-FA1D-C784-78B1-579B4F4568A9}" dt="2025-12-01T23:28:37.660" v="28" actId="1076"/>
        <pc:sldMkLst>
          <pc:docMk/>
          <pc:sldMk cId="0" sldId="256"/>
        </pc:sldMkLst>
        <pc:spChg chg="mod">
          <ac:chgData name="Eischeid, Hedy [AK]" userId="S::hedy.eischeid_neaalaska.org#ext#@neahq.onmicrosoft.com::549e5082-63c7-47ff-9cd6-fbb49a1f189e" providerId="AD" clId="Web-{8A7973C0-FA1D-C784-78B1-579B4F4568A9}" dt="2025-12-01T23:28:37.660" v="28" actId="1076"/>
          <ac:spMkLst>
            <pc:docMk/>
            <pc:sldMk cId="0" sldId="256"/>
            <ac:spMk id="2051" creationId="{00000000-0000-0000-0000-000000000000}"/>
          </ac:spMkLst>
        </pc:spChg>
      </pc:sldChg>
      <pc:sldChg chg="modSp">
        <pc:chgData name="Eischeid, Hedy [AK]" userId="S::hedy.eischeid_neaalaska.org#ext#@neahq.onmicrosoft.com::549e5082-63c7-47ff-9cd6-fbb49a1f189e" providerId="AD" clId="Web-{8A7973C0-FA1D-C784-78B1-579B4F4568A9}" dt="2025-12-03T02:13:25.952" v="49" actId="20577"/>
        <pc:sldMkLst>
          <pc:docMk/>
          <pc:sldMk cId="955728096" sldId="294"/>
        </pc:sldMkLst>
        <pc:spChg chg="mod">
          <ac:chgData name="Eischeid, Hedy [AK]" userId="S::hedy.eischeid_neaalaska.org#ext#@neahq.onmicrosoft.com::549e5082-63c7-47ff-9cd6-fbb49a1f189e" providerId="AD" clId="Web-{8A7973C0-FA1D-C784-78B1-579B4F4568A9}" dt="2025-12-03T02:13:25.952" v="49" actId="20577"/>
          <ac:spMkLst>
            <pc:docMk/>
            <pc:sldMk cId="955728096" sldId="294"/>
            <ac:spMk id="3" creationId="{00000000-0000-0000-0000-000000000000}"/>
          </ac:spMkLst>
        </pc:spChg>
      </pc:sldChg>
      <pc:sldChg chg="modSp">
        <pc:chgData name="Eischeid, Hedy [AK]" userId="S::hedy.eischeid_neaalaska.org#ext#@neahq.onmicrosoft.com::549e5082-63c7-47ff-9cd6-fbb49a1f189e" providerId="AD" clId="Web-{8A7973C0-FA1D-C784-78B1-579B4F4568A9}" dt="2025-12-03T04:11:02.262" v="54" actId="20577"/>
        <pc:sldMkLst>
          <pc:docMk/>
          <pc:sldMk cId="2754926393" sldId="329"/>
        </pc:sldMkLst>
        <pc:spChg chg="mod">
          <ac:chgData name="Eischeid, Hedy [AK]" userId="S::hedy.eischeid_neaalaska.org#ext#@neahq.onmicrosoft.com::549e5082-63c7-47ff-9cd6-fbb49a1f189e" providerId="AD" clId="Web-{8A7973C0-FA1D-C784-78B1-579B4F4568A9}" dt="2025-12-03T04:11:02.262" v="54" actId="20577"/>
          <ac:spMkLst>
            <pc:docMk/>
            <pc:sldMk cId="2754926393" sldId="329"/>
            <ac:spMk id="2" creationId="{00000000-0000-0000-0000-000000000000}"/>
          </ac:spMkLst>
        </pc:spChg>
      </pc:sldChg>
      <pc:sldChg chg="modSp">
        <pc:chgData name="Eischeid, Hedy [AK]" userId="S::hedy.eischeid_neaalaska.org#ext#@neahq.onmicrosoft.com::549e5082-63c7-47ff-9cd6-fbb49a1f189e" providerId="AD" clId="Web-{8A7973C0-FA1D-C784-78B1-579B4F4568A9}" dt="2025-12-03T04:15:30.855" v="57" actId="20577"/>
        <pc:sldMkLst>
          <pc:docMk/>
          <pc:sldMk cId="3606585450" sldId="343"/>
        </pc:sldMkLst>
        <pc:spChg chg="mod">
          <ac:chgData name="Eischeid, Hedy [AK]" userId="S::hedy.eischeid_neaalaska.org#ext#@neahq.onmicrosoft.com::549e5082-63c7-47ff-9cd6-fbb49a1f189e" providerId="AD" clId="Web-{8A7973C0-FA1D-C784-78B1-579B4F4568A9}" dt="2025-12-03T04:15:30.855" v="57" actId="20577"/>
          <ac:spMkLst>
            <pc:docMk/>
            <pc:sldMk cId="3606585450" sldId="343"/>
            <ac:spMk id="2" creationId="{00000000-0000-0000-0000-000000000000}"/>
          </ac:spMkLst>
        </pc:spChg>
      </pc:sldChg>
      <pc:sldChg chg="modSp">
        <pc:chgData name="Eischeid, Hedy [AK]" userId="S::hedy.eischeid_neaalaska.org#ext#@neahq.onmicrosoft.com::549e5082-63c7-47ff-9cd6-fbb49a1f189e" providerId="AD" clId="Web-{8A7973C0-FA1D-C784-78B1-579B4F4568A9}" dt="2025-12-03T04:50:42.833" v="142" actId="20577"/>
        <pc:sldMkLst>
          <pc:docMk/>
          <pc:sldMk cId="1639481617" sldId="369"/>
        </pc:sldMkLst>
        <pc:spChg chg="mod">
          <ac:chgData name="Eischeid, Hedy [AK]" userId="S::hedy.eischeid_neaalaska.org#ext#@neahq.onmicrosoft.com::549e5082-63c7-47ff-9cd6-fbb49a1f189e" providerId="AD" clId="Web-{8A7973C0-FA1D-C784-78B1-579B4F4568A9}" dt="2025-12-03T04:50:17.895" v="125" actId="1076"/>
          <ac:spMkLst>
            <pc:docMk/>
            <pc:sldMk cId="1639481617" sldId="369"/>
            <ac:spMk id="88068" creationId="{00000000-0000-0000-0000-000000000000}"/>
          </ac:spMkLst>
        </pc:spChg>
        <pc:spChg chg="mod">
          <ac:chgData name="Eischeid, Hedy [AK]" userId="S::hedy.eischeid_neaalaska.org#ext#@neahq.onmicrosoft.com::549e5082-63c7-47ff-9cd6-fbb49a1f189e" providerId="AD" clId="Web-{8A7973C0-FA1D-C784-78B1-579B4F4568A9}" dt="2025-12-03T04:50:42.833" v="142" actId="20577"/>
          <ac:spMkLst>
            <pc:docMk/>
            <pc:sldMk cId="1639481617" sldId="369"/>
            <ac:spMk id="88069" creationId="{00000000-0000-0000-0000-000000000000}"/>
          </ac:spMkLst>
        </pc:spChg>
      </pc:sldChg>
      <pc:sldChg chg="modSp">
        <pc:chgData name="Eischeid, Hedy [AK]" userId="S::hedy.eischeid_neaalaska.org#ext#@neahq.onmicrosoft.com::549e5082-63c7-47ff-9cd6-fbb49a1f189e" providerId="AD" clId="Web-{8A7973C0-FA1D-C784-78B1-579B4F4568A9}" dt="2025-12-02T20:02:08.765" v="35" actId="14100"/>
        <pc:sldMkLst>
          <pc:docMk/>
          <pc:sldMk cId="4011693980" sldId="378"/>
        </pc:sldMkLst>
        <pc:spChg chg="mod">
          <ac:chgData name="Eischeid, Hedy [AK]" userId="S::hedy.eischeid_neaalaska.org#ext#@neahq.onmicrosoft.com::549e5082-63c7-47ff-9cd6-fbb49a1f189e" providerId="AD" clId="Web-{8A7973C0-FA1D-C784-78B1-579B4F4568A9}" dt="2025-12-02T20:02:08.765" v="35" actId="14100"/>
          <ac:spMkLst>
            <pc:docMk/>
            <pc:sldMk cId="4011693980" sldId="378"/>
            <ac:spMk id="3" creationId="{7248748C-D351-47FB-A208-AAAEB607FB3C}"/>
          </ac:spMkLst>
        </pc:spChg>
      </pc:sldChg>
      <pc:sldChg chg="del">
        <pc:chgData name="Eischeid, Hedy [AK]" userId="S::hedy.eischeid_neaalaska.org#ext#@neahq.onmicrosoft.com::549e5082-63c7-47ff-9cd6-fbb49a1f189e" providerId="AD" clId="Web-{8A7973C0-FA1D-C784-78B1-579B4F4568A9}" dt="2025-12-02T20:03:09.750" v="36"/>
        <pc:sldMkLst>
          <pc:docMk/>
          <pc:sldMk cId="1650530964" sldId="379"/>
        </pc:sldMkLst>
      </pc:sldChg>
      <pc:sldChg chg="del">
        <pc:chgData name="Eischeid, Hedy [AK]" userId="S::hedy.eischeid_neaalaska.org#ext#@neahq.onmicrosoft.com::549e5082-63c7-47ff-9cd6-fbb49a1f189e" providerId="AD" clId="Web-{8A7973C0-FA1D-C784-78B1-579B4F4568A9}" dt="2025-12-02T20:17:36.195" v="37"/>
        <pc:sldMkLst>
          <pc:docMk/>
          <pc:sldMk cId="708062298" sldId="382"/>
        </pc:sldMkLst>
      </pc:sldChg>
      <pc:sldChg chg="del">
        <pc:chgData name="Eischeid, Hedy [AK]" userId="S::hedy.eischeid_neaalaska.org#ext#@neahq.onmicrosoft.com::549e5082-63c7-47ff-9cd6-fbb49a1f189e" providerId="AD" clId="Web-{8A7973C0-FA1D-C784-78B1-579B4F4568A9}" dt="2025-12-03T02:14:19.142" v="52"/>
        <pc:sldMkLst>
          <pc:docMk/>
          <pc:sldMk cId="2379207612" sldId="384"/>
        </pc:sldMkLst>
      </pc:sldChg>
      <pc:sldChg chg="del">
        <pc:chgData name="Eischeid, Hedy [AK]" userId="S::hedy.eischeid_neaalaska.org#ext#@neahq.onmicrosoft.com::549e5082-63c7-47ff-9cd6-fbb49a1f189e" providerId="AD" clId="Web-{8A7973C0-FA1D-C784-78B1-579B4F4568A9}" dt="2025-12-03T02:14:16.642" v="51"/>
        <pc:sldMkLst>
          <pc:docMk/>
          <pc:sldMk cId="740136902" sldId="385"/>
        </pc:sldMkLst>
      </pc:sldChg>
      <pc:sldChg chg="del">
        <pc:chgData name="Eischeid, Hedy [AK]" userId="S::hedy.eischeid_neaalaska.org#ext#@neahq.onmicrosoft.com::549e5082-63c7-47ff-9cd6-fbb49a1f189e" providerId="AD" clId="Web-{8A7973C0-FA1D-C784-78B1-579B4F4568A9}" dt="2025-12-03T02:14:14.533" v="50"/>
        <pc:sldMkLst>
          <pc:docMk/>
          <pc:sldMk cId="3957281190" sldId="3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E4A3D-85CE-4847-BC8E-AF3A47048FA2}" type="datetimeFigureOut">
              <a:rPr lang="en-US" smtClean="0"/>
              <a:t>12/2/2025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80C4A9-C6D0-469C-B270-A8255C26B1E5}" type="slidenum">
              <a:rPr lang="en-US" smtClean="0"/>
              <a:t>‹#›</a:t>
            </a:fld>
            <a:endParaRPr lang="en-US"/>
          </a:p>
        </p:txBody>
      </p:sp>
    </p:spTree>
    <p:extLst>
      <p:ext uri="{BB962C8B-B14F-4D97-AF65-F5344CB8AC3E}">
        <p14:creationId xmlns:p14="http://schemas.microsoft.com/office/powerpoint/2010/main" val="4213471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2</a:t>
            </a:fld>
            <a:endParaRPr lang="en-US"/>
          </a:p>
        </p:txBody>
      </p:sp>
    </p:spTree>
    <p:extLst>
      <p:ext uri="{BB962C8B-B14F-4D97-AF65-F5344CB8AC3E}">
        <p14:creationId xmlns:p14="http://schemas.microsoft.com/office/powerpoint/2010/main" val="407969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223B9-68D8-466E-939F-FBAD4DC166DD}" type="slidenum">
              <a:rPr lang="en-US" smtClean="0"/>
              <a:t>7</a:t>
            </a:fld>
            <a:endParaRPr lang="en-US"/>
          </a:p>
        </p:txBody>
      </p:sp>
    </p:spTree>
    <p:extLst>
      <p:ext uri="{BB962C8B-B14F-4D97-AF65-F5344CB8AC3E}">
        <p14:creationId xmlns:p14="http://schemas.microsoft.com/office/powerpoint/2010/main" val="1669557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223B9-68D8-466E-939F-FBAD4DC166DD}" type="slidenum">
              <a:rPr lang="en-US" smtClean="0"/>
              <a:t>8</a:t>
            </a:fld>
            <a:endParaRPr lang="en-US"/>
          </a:p>
        </p:txBody>
      </p:sp>
    </p:spTree>
    <p:extLst>
      <p:ext uri="{BB962C8B-B14F-4D97-AF65-F5344CB8AC3E}">
        <p14:creationId xmlns:p14="http://schemas.microsoft.com/office/powerpoint/2010/main" val="1525427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Don</a:t>
            </a:r>
          </a:p>
        </p:txBody>
      </p:sp>
      <p:sp>
        <p:nvSpPr>
          <p:cNvPr id="4" name="Slide Number Placeholder 3"/>
          <p:cNvSpPr>
            <a:spLocks noGrp="1"/>
          </p:cNvSpPr>
          <p:nvPr>
            <p:ph type="sldNum" sz="quarter" idx="10"/>
          </p:nvPr>
        </p:nvSpPr>
        <p:spPr/>
        <p:txBody>
          <a:bodyPr/>
          <a:lstStyle/>
          <a:p>
            <a:fld id="{908AE670-4CAA-4A08-9C74-F397BE70A5EA}" type="slidenum">
              <a:rPr lang="en-US" smtClean="0"/>
              <a:pPr/>
              <a:t>30</a:t>
            </a:fld>
            <a:endParaRPr lang="en-US"/>
          </a:p>
        </p:txBody>
      </p:sp>
    </p:spTree>
    <p:extLst>
      <p:ext uri="{BB962C8B-B14F-4D97-AF65-F5344CB8AC3E}">
        <p14:creationId xmlns:p14="http://schemas.microsoft.com/office/powerpoint/2010/main" val="811157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41</a:t>
            </a:fld>
            <a:endParaRPr lang="en-US"/>
          </a:p>
        </p:txBody>
      </p:sp>
    </p:spTree>
    <p:extLst>
      <p:ext uri="{BB962C8B-B14F-4D97-AF65-F5344CB8AC3E}">
        <p14:creationId xmlns:p14="http://schemas.microsoft.com/office/powerpoint/2010/main" val="1232059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Carol</a:t>
            </a:r>
          </a:p>
        </p:txBody>
      </p:sp>
      <p:sp>
        <p:nvSpPr>
          <p:cNvPr id="4" name="Slide Number Placeholder 3"/>
          <p:cNvSpPr>
            <a:spLocks noGrp="1"/>
          </p:cNvSpPr>
          <p:nvPr>
            <p:ph type="sldNum" sz="quarter" idx="10"/>
          </p:nvPr>
        </p:nvSpPr>
        <p:spPr/>
        <p:txBody>
          <a:bodyPr/>
          <a:lstStyle/>
          <a:p>
            <a:fld id="{908AE670-4CAA-4A08-9C74-F397BE70A5EA}" type="slidenum">
              <a:rPr lang="en-US" smtClean="0"/>
              <a:pPr/>
              <a:t>45</a:t>
            </a:fld>
            <a:endParaRPr lang="en-US" dirty="0"/>
          </a:p>
        </p:txBody>
      </p:sp>
    </p:spTree>
    <p:extLst>
      <p:ext uri="{BB962C8B-B14F-4D97-AF65-F5344CB8AC3E}">
        <p14:creationId xmlns:p14="http://schemas.microsoft.com/office/powerpoint/2010/main" val="1335697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Malethia</a:t>
            </a:r>
          </a:p>
        </p:txBody>
      </p:sp>
      <p:sp>
        <p:nvSpPr>
          <p:cNvPr id="4" name="Slide Number Placeholder 3"/>
          <p:cNvSpPr>
            <a:spLocks noGrp="1"/>
          </p:cNvSpPr>
          <p:nvPr>
            <p:ph type="sldNum" sz="quarter" idx="10"/>
          </p:nvPr>
        </p:nvSpPr>
        <p:spPr/>
        <p:txBody>
          <a:bodyPr/>
          <a:lstStyle/>
          <a:p>
            <a:fld id="{908AE670-4CAA-4A08-9C74-F397BE70A5EA}" type="slidenum">
              <a:rPr lang="en-US" smtClean="0"/>
              <a:pPr/>
              <a:t>50</a:t>
            </a:fld>
            <a:endParaRPr lang="en-US"/>
          </a:p>
        </p:txBody>
      </p:sp>
    </p:spTree>
    <p:extLst>
      <p:ext uri="{BB962C8B-B14F-4D97-AF65-F5344CB8AC3E}">
        <p14:creationId xmlns:p14="http://schemas.microsoft.com/office/powerpoint/2010/main" val="2767094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Malethia</a:t>
            </a:r>
          </a:p>
        </p:txBody>
      </p:sp>
      <p:sp>
        <p:nvSpPr>
          <p:cNvPr id="4" name="Slide Number Placeholder 3"/>
          <p:cNvSpPr>
            <a:spLocks noGrp="1"/>
          </p:cNvSpPr>
          <p:nvPr>
            <p:ph type="sldNum" sz="quarter" idx="10"/>
          </p:nvPr>
        </p:nvSpPr>
        <p:spPr/>
        <p:txBody>
          <a:bodyPr/>
          <a:lstStyle/>
          <a:p>
            <a:fld id="{908AE670-4CAA-4A08-9C74-F397BE70A5EA}" type="slidenum">
              <a:rPr lang="en-US" smtClean="0"/>
              <a:pPr/>
              <a:t>51</a:t>
            </a:fld>
            <a:endParaRPr lang="en-US" dirty="0"/>
          </a:p>
        </p:txBody>
      </p:sp>
    </p:spTree>
    <p:extLst>
      <p:ext uri="{BB962C8B-B14F-4D97-AF65-F5344CB8AC3E}">
        <p14:creationId xmlns:p14="http://schemas.microsoft.com/office/powerpoint/2010/main" val="3426980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Malethia</a:t>
            </a:r>
          </a:p>
        </p:txBody>
      </p:sp>
      <p:sp>
        <p:nvSpPr>
          <p:cNvPr id="4" name="Slide Number Placeholder 3"/>
          <p:cNvSpPr>
            <a:spLocks noGrp="1"/>
          </p:cNvSpPr>
          <p:nvPr>
            <p:ph type="sldNum" sz="quarter" idx="10"/>
          </p:nvPr>
        </p:nvSpPr>
        <p:spPr/>
        <p:txBody>
          <a:bodyPr/>
          <a:lstStyle/>
          <a:p>
            <a:fld id="{908AE670-4CAA-4A08-9C74-F397BE70A5EA}" type="slidenum">
              <a:rPr lang="en-US" smtClean="0"/>
              <a:pPr/>
              <a:t>55</a:t>
            </a:fld>
            <a:endParaRPr lang="en-US"/>
          </a:p>
        </p:txBody>
      </p:sp>
    </p:spTree>
    <p:extLst>
      <p:ext uri="{BB962C8B-B14F-4D97-AF65-F5344CB8AC3E}">
        <p14:creationId xmlns:p14="http://schemas.microsoft.com/office/powerpoint/2010/main" val="2719284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Don</a:t>
            </a:r>
          </a:p>
        </p:txBody>
      </p:sp>
      <p:sp>
        <p:nvSpPr>
          <p:cNvPr id="4" name="Slide Number Placeholder 3"/>
          <p:cNvSpPr>
            <a:spLocks noGrp="1"/>
          </p:cNvSpPr>
          <p:nvPr>
            <p:ph type="sldNum" sz="quarter" idx="10"/>
          </p:nvPr>
        </p:nvSpPr>
        <p:spPr/>
        <p:txBody>
          <a:bodyPr/>
          <a:lstStyle/>
          <a:p>
            <a:fld id="{908AE670-4CAA-4A08-9C74-F397BE70A5EA}" type="slidenum">
              <a:rPr lang="en-US" smtClean="0"/>
              <a:pPr/>
              <a:t>56</a:t>
            </a:fld>
            <a:endParaRPr lang="en-US" dirty="0"/>
          </a:p>
        </p:txBody>
      </p:sp>
    </p:spTree>
    <p:extLst>
      <p:ext uri="{BB962C8B-B14F-4D97-AF65-F5344CB8AC3E}">
        <p14:creationId xmlns:p14="http://schemas.microsoft.com/office/powerpoint/2010/main" val="4012432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Don</a:t>
            </a:r>
          </a:p>
        </p:txBody>
      </p:sp>
      <p:sp>
        <p:nvSpPr>
          <p:cNvPr id="4" name="Slide Number Placeholder 3"/>
          <p:cNvSpPr>
            <a:spLocks noGrp="1"/>
          </p:cNvSpPr>
          <p:nvPr>
            <p:ph type="sldNum" sz="quarter" idx="10"/>
          </p:nvPr>
        </p:nvSpPr>
        <p:spPr/>
        <p:txBody>
          <a:bodyPr/>
          <a:lstStyle/>
          <a:p>
            <a:fld id="{908AE670-4CAA-4A08-9C74-F397BE70A5EA}" type="slidenum">
              <a:rPr lang="en-US" smtClean="0"/>
              <a:pPr/>
              <a:t>58</a:t>
            </a:fld>
            <a:endParaRPr lang="en-US" dirty="0"/>
          </a:p>
        </p:txBody>
      </p:sp>
    </p:spTree>
    <p:extLst>
      <p:ext uri="{BB962C8B-B14F-4D97-AF65-F5344CB8AC3E}">
        <p14:creationId xmlns:p14="http://schemas.microsoft.com/office/powerpoint/2010/main" val="1339431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Don</a:t>
            </a:r>
          </a:p>
        </p:txBody>
      </p:sp>
      <p:sp>
        <p:nvSpPr>
          <p:cNvPr id="4" name="Slide Number Placeholder 3"/>
          <p:cNvSpPr>
            <a:spLocks noGrp="1"/>
          </p:cNvSpPr>
          <p:nvPr>
            <p:ph type="sldNum" sz="quarter" idx="10"/>
          </p:nvPr>
        </p:nvSpPr>
        <p:spPr/>
        <p:txBody>
          <a:bodyPr/>
          <a:lstStyle/>
          <a:p>
            <a:fld id="{908AE670-4CAA-4A08-9C74-F397BE70A5EA}" type="slidenum">
              <a:rPr lang="en-US" smtClean="0"/>
              <a:pPr/>
              <a:t>61</a:t>
            </a:fld>
            <a:endParaRPr lang="en-US"/>
          </a:p>
        </p:txBody>
      </p:sp>
    </p:spTree>
    <p:extLst>
      <p:ext uri="{BB962C8B-B14F-4D97-AF65-F5344CB8AC3E}">
        <p14:creationId xmlns:p14="http://schemas.microsoft.com/office/powerpoint/2010/main" val="3915383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Don</a:t>
            </a:r>
          </a:p>
        </p:txBody>
      </p:sp>
      <p:sp>
        <p:nvSpPr>
          <p:cNvPr id="4" name="Slide Number Placeholder 3"/>
          <p:cNvSpPr>
            <a:spLocks noGrp="1"/>
          </p:cNvSpPr>
          <p:nvPr>
            <p:ph type="sldNum" sz="quarter" idx="10"/>
          </p:nvPr>
        </p:nvSpPr>
        <p:spPr/>
        <p:txBody>
          <a:bodyPr/>
          <a:lstStyle/>
          <a:p>
            <a:fld id="{908AE670-4CAA-4A08-9C74-F397BE70A5EA}" type="slidenum">
              <a:rPr lang="en-US" smtClean="0"/>
              <a:pPr/>
              <a:t>65</a:t>
            </a:fld>
            <a:endParaRPr lang="en-US" dirty="0"/>
          </a:p>
        </p:txBody>
      </p:sp>
    </p:spTree>
    <p:extLst>
      <p:ext uri="{BB962C8B-B14F-4D97-AF65-F5344CB8AC3E}">
        <p14:creationId xmlns:p14="http://schemas.microsoft.com/office/powerpoint/2010/main" val="1249868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Carol</a:t>
            </a:r>
          </a:p>
        </p:txBody>
      </p:sp>
      <p:sp>
        <p:nvSpPr>
          <p:cNvPr id="4" name="Slide Number Placeholder 3"/>
          <p:cNvSpPr>
            <a:spLocks noGrp="1"/>
          </p:cNvSpPr>
          <p:nvPr>
            <p:ph type="sldNum" sz="quarter" idx="10"/>
          </p:nvPr>
        </p:nvSpPr>
        <p:spPr/>
        <p:txBody>
          <a:bodyPr/>
          <a:lstStyle/>
          <a:p>
            <a:fld id="{908AE670-4CAA-4A08-9C74-F397BE70A5EA}" type="slidenum">
              <a:rPr lang="en-US" smtClean="0"/>
              <a:pPr/>
              <a:t>66</a:t>
            </a:fld>
            <a:endParaRPr lang="en-US" dirty="0"/>
          </a:p>
        </p:txBody>
      </p:sp>
    </p:spTree>
    <p:extLst>
      <p:ext uri="{BB962C8B-B14F-4D97-AF65-F5344CB8AC3E}">
        <p14:creationId xmlns:p14="http://schemas.microsoft.com/office/powerpoint/2010/main" val="3227883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0.tiff"/><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533401"/>
            <a:ext cx="7772400" cy="533399"/>
          </a:xfrm>
          <a:effectLst>
            <a:reflection blurRad="6350" stA="50000" endA="300" endPos="55000" dir="5400000" sy="-100000" algn="bl" rotWithShape="0"/>
          </a:effectLst>
        </p:spPr>
        <p:txBody>
          <a:bodyPr/>
          <a:lstStyle>
            <a:lvl1pPr>
              <a:defRPr lang="en-US" dirty="0"/>
            </a:lvl1pPr>
          </a:lstStyle>
          <a:p>
            <a:r>
              <a:rPr lang="en-US" dirty="0"/>
              <a:t>Click to edit Master title style</a:t>
            </a:r>
          </a:p>
        </p:txBody>
      </p:sp>
      <p:sp>
        <p:nvSpPr>
          <p:cNvPr id="3075" name="Rectangle 3"/>
          <p:cNvSpPr>
            <a:spLocks noGrp="1" noChangeArrowheads="1"/>
          </p:cNvSpPr>
          <p:nvPr>
            <p:ph type="subTitle" idx="1"/>
          </p:nvPr>
        </p:nvSpPr>
        <p:spPr>
          <a:xfrm>
            <a:off x="685800" y="4953000"/>
            <a:ext cx="6096000" cy="381000"/>
          </a:xfrm>
          <a:effectLst>
            <a:reflection blurRad="6350" stA="50000" endA="300" endPos="55000" dir="5400000" sy="-100000" algn="bl" rotWithShape="0"/>
          </a:effectLst>
        </p:spPr>
        <p:txBody>
          <a:bodyPr/>
          <a:lstStyle>
            <a:lvl1pPr marL="0" indent="0">
              <a:buFontTx/>
              <a:buNone/>
              <a:defRPr lang="en-US" dirty="0"/>
            </a:lvl1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719387"/>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121920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A7EBEA62-A9D0-4DE1-BC3C-FCAF7600C3D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a:prstGeom prst="rect">
            <a:avLst/>
          </a:prstGeom>
        </p:spPr>
        <p:txBody>
          <a:bodyPr/>
          <a:lstStyle>
            <a:lvl1pPr>
              <a:defRPr/>
            </a:lvl1pPr>
          </a:lstStyle>
          <a:p>
            <a:fld id="{47E36310-BFEA-4959-8C53-81F24FD462F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C0D70A14-5E37-40D4-A0C5-2BC32377DEC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1E62B794-66CB-4372-B6D3-962B033B9EF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1E62B794-66CB-4372-B6D3-962B033B9EF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1E62B794-66CB-4372-B6D3-962B033B9EF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B1CB2753-5BB4-406D-B5BF-260E28427DC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BD5385A3-F1BA-4018-8CFE-E53A8AE3D18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1"/>
            <a:ext cx="822960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D1F38ADF-20AF-4620-A349-D1EEE27BD416}"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059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5059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FCADF2D3-DD01-4D39-8E66-546EB469ADCE}"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a:prstGeom prst="rect">
            <a:avLst/>
          </a:prstGeom>
        </p:spPr>
        <p:txBody>
          <a:bodyPr/>
          <a:lstStyle>
            <a:lvl1pPr>
              <a:defRPr/>
            </a:lvl1pPr>
          </a:lstStyle>
          <a:p>
            <a:fld id="{DDF9ECCD-900C-4522-B0D1-EB64DC5F1A24}"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3" name="Rectangle 12"/>
          <p:cNvSpPr/>
          <p:nvPr userDrawn="1"/>
        </p:nvSpPr>
        <p:spPr>
          <a:xfrm>
            <a:off x="0" y="0"/>
            <a:ext cx="9144000" cy="1600200"/>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54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64998" y="6178"/>
            <a:ext cx="9144000" cy="990600"/>
          </a:xfrm>
        </p:spPr>
        <p:txBody>
          <a:bodyPr/>
          <a:lstStyle>
            <a:lvl1pPr>
              <a:defRPr>
                <a:solidFill>
                  <a:schemeClr val="bg2">
                    <a:lumMod val="25000"/>
                  </a:schemeClr>
                </a:solidFill>
                <a:latin typeface="Calibri" panose="020F0502020204030204" pitchFamily="34" charset="0"/>
              </a:defRPr>
            </a:lvl1pPr>
          </a:lstStyle>
          <a:p>
            <a:r>
              <a:rPr kumimoji="0" lang="en-US" dirty="0"/>
              <a:t>Click to edit Master title style</a:t>
            </a:r>
          </a:p>
        </p:txBody>
      </p:sp>
      <p:sp>
        <p:nvSpPr>
          <p:cNvPr id="8" name="Content Placeholder 7"/>
          <p:cNvSpPr>
            <a:spLocks noGrp="1"/>
          </p:cNvSpPr>
          <p:nvPr>
            <p:ph sz="quarter" idx="1"/>
          </p:nvPr>
        </p:nvSpPr>
        <p:spPr>
          <a:xfrm>
            <a:off x="609600" y="1600200"/>
            <a:ext cx="8153400" cy="4495800"/>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Rectangle 6"/>
          <p:cNvSpPr/>
          <p:nvPr userDrawn="1"/>
        </p:nvSpPr>
        <p:spPr>
          <a:xfrm>
            <a:off x="1" y="6190149"/>
            <a:ext cx="9144000" cy="663655"/>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62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0" name="Picture 9"/>
          <p:cNvPicPr/>
          <p:nvPr userDrawn="1"/>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371600" y="6324600"/>
            <a:ext cx="1066800" cy="414940"/>
          </a:xfrm>
          <a:prstGeom prst="rect">
            <a:avLst/>
          </a:prstGeom>
          <a:noFill/>
          <a:ln>
            <a:noFill/>
          </a:ln>
        </p:spPr>
      </p:pic>
      <p:pic>
        <p:nvPicPr>
          <p:cNvPr id="11" name="Picture 10"/>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590800" y="6309525"/>
            <a:ext cx="609600" cy="430015"/>
          </a:xfrm>
          <a:prstGeom prst="rect">
            <a:avLst/>
          </a:prstGeom>
          <a:noFill/>
          <a:ln>
            <a:noFill/>
          </a:ln>
        </p:spPr>
      </p:pic>
      <p:sp>
        <p:nvSpPr>
          <p:cNvPr id="12" name="Subtitle 8"/>
          <p:cNvSpPr>
            <a:spLocks noGrp="1"/>
          </p:cNvSpPr>
          <p:nvPr>
            <p:ph type="subTitle" idx="10" hasCustomPrompt="1"/>
          </p:nvPr>
        </p:nvSpPr>
        <p:spPr>
          <a:xfrm>
            <a:off x="3352800" y="6276471"/>
            <a:ext cx="4114800" cy="473142"/>
          </a:xfrm>
        </p:spPr>
        <p:txBody>
          <a:bodyPr anchor="ctr">
            <a:normAutofit/>
          </a:bodyPr>
          <a:lstStyle>
            <a:lvl1pPr marL="0" indent="0" algn="l">
              <a:buNone/>
              <a:defRPr sz="2400" baseline="0">
                <a:solidFill>
                  <a:schemeClr val="bg2">
                    <a:lumMod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Interest Based Problem Solving</a:t>
            </a:r>
          </a:p>
        </p:txBody>
      </p:sp>
      <p:pic>
        <p:nvPicPr>
          <p:cNvPr id="14" name="Picture 13"/>
          <p:cNvPicPr/>
          <p:nvPr userDrawn="1"/>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2400" y="6287026"/>
            <a:ext cx="1111568" cy="469900"/>
          </a:xfrm>
          <a:prstGeom prst="rect">
            <a:avLst/>
          </a:prstGeom>
        </p:spPr>
      </p:pic>
    </p:spTree>
    <p:extLst>
      <p:ext uri="{BB962C8B-B14F-4D97-AF65-F5344CB8AC3E}">
        <p14:creationId xmlns:p14="http://schemas.microsoft.com/office/powerpoint/2010/main" val="122180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10" descr="A close up of a sign&#10;&#10;Description generated with very high confidence"/>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722255" y="6248400"/>
            <a:ext cx="1164653" cy="50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1" r:id="rId9"/>
    <p:sldLayoutId id="2147483656" r:id="rId10"/>
    <p:sldLayoutId id="2147483657" r:id="rId11"/>
    <p:sldLayoutId id="2147483658" r:id="rId12"/>
    <p:sldLayoutId id="2147483659" r:id="rId13"/>
    <p:sldLayoutId id="2147483660" r:id="rId14"/>
    <p:sldLayoutId id="2147483663" r:id="rId15"/>
  </p:sldLayoutIdLst>
  <p:txStyles>
    <p:titleStyle>
      <a:lvl1pPr algn="ctr" rtl="0" eaLnBrk="1" fontAlgn="base" hangingPunct="1">
        <a:spcBef>
          <a:spcPct val="0"/>
        </a:spcBef>
        <a:spcAft>
          <a:spcPct val="0"/>
        </a:spcAft>
        <a:defRPr sz="4400" b="1">
          <a:solidFill>
            <a:schemeClr val="tx1">
              <a:lumMod val="95000"/>
              <a:lumOff val="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lumMod val="95000"/>
              <a:lumOff val="5000"/>
            </a:schemeClr>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800">
          <a:solidFill>
            <a:schemeClr val="tx1">
              <a:lumMod val="95000"/>
              <a:lumOff val="5000"/>
            </a:schemeClr>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lumMod val="95000"/>
              <a:lumOff val="5000"/>
            </a:schemeClr>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lumMod val="95000"/>
              <a:lumOff val="5000"/>
            </a:schemeClr>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lumMod val="95000"/>
              <a:lumOff val="5000"/>
            </a:schemeClr>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533401"/>
            <a:ext cx="8763000" cy="533399"/>
          </a:xfrm>
        </p:spPr>
        <p:txBody>
          <a:bodyPr/>
          <a:lstStyle/>
          <a:p>
            <a:r>
              <a:rPr lang="en-US" dirty="0"/>
              <a:t>Interest Based Problem Solving</a:t>
            </a:r>
          </a:p>
        </p:txBody>
      </p:sp>
      <p:sp>
        <p:nvSpPr>
          <p:cNvPr id="2051" name="Rectangle 3"/>
          <p:cNvSpPr>
            <a:spLocks noGrp="1" noChangeArrowheads="1"/>
          </p:cNvSpPr>
          <p:nvPr>
            <p:ph type="subTitle" idx="1"/>
          </p:nvPr>
        </p:nvSpPr>
        <p:spPr>
          <a:xfrm>
            <a:off x="605461" y="4822267"/>
            <a:ext cx="6096000" cy="1066800"/>
          </a:xfrm>
        </p:spPr>
        <p:txBody>
          <a:bodyPr/>
          <a:lstStyle/>
          <a:p>
            <a:r>
              <a:rPr lang="en-US">
                <a:latin typeface="Calibri"/>
                <a:ea typeface="Calibri"/>
                <a:cs typeface="Calibri"/>
              </a:rPr>
              <a:t>Hedy Eischeid</a:t>
            </a:r>
            <a:endParaRPr lang="en-US" dirty="0"/>
          </a:p>
          <a:p>
            <a:r>
              <a:rPr lang="en-US">
                <a:latin typeface="Calibri"/>
                <a:ea typeface="Calibri"/>
                <a:cs typeface="Calibri"/>
              </a:rPr>
              <a:t>Hedy.Eischeid@neaalaska.org</a:t>
            </a:r>
            <a:endParaRPr lang="en-US">
              <a:ea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594016" y="0"/>
            <a:ext cx="9738016"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4143" y="1422449"/>
            <a:ext cx="8348728" cy="4993992"/>
          </a:xfrm>
        </p:spPr>
        <p:txBody>
          <a:bodyPr>
            <a:normAutofit fontScale="92500"/>
          </a:bodyPr>
          <a:lstStyle/>
          <a:p>
            <a:r>
              <a:rPr lang="en-US" sz="2400" dirty="0">
                <a:solidFill>
                  <a:srgbClr val="0D2B42"/>
                </a:solidFill>
                <a:latin typeface="Open Sans SemiBold"/>
                <a:ea typeface="Open Sans SemiBold"/>
                <a:cs typeface="Open Sans SemiBold"/>
              </a:rPr>
              <a:t>We would like to acknowledge that this meeting is being hosted on </a:t>
            </a:r>
            <a:r>
              <a:rPr lang="en-US" sz="2400" dirty="0" err="1">
                <a:solidFill>
                  <a:srgbClr val="0D2B42"/>
                </a:solidFill>
                <a:latin typeface="Open Sans SemiBold"/>
                <a:ea typeface="Open Sans SemiBold"/>
                <a:cs typeface="Open Sans SemiBold"/>
              </a:rPr>
              <a:t>Dena’ina</a:t>
            </a:r>
            <a:r>
              <a:rPr lang="en-US" sz="2400" dirty="0">
                <a:solidFill>
                  <a:srgbClr val="0D2B42"/>
                </a:solidFill>
                <a:latin typeface="Open Sans SemiBold"/>
                <a:ea typeface="Open Sans SemiBold"/>
                <a:cs typeface="Open Sans SemiBold"/>
              </a:rPr>
              <a:t> Land. We want to thank the Stewards and Keepers of this land who have taken care of and nurtured it for generations. </a:t>
            </a:r>
            <a:endParaRPr lang="en-US" sz="2700" dirty="0"/>
          </a:p>
          <a:p>
            <a:r>
              <a:rPr lang="en-US" sz="2400" dirty="0">
                <a:solidFill>
                  <a:srgbClr val="0D2B42"/>
                </a:solidFill>
                <a:latin typeface="Open Sans SemiBold"/>
                <a:ea typeface="Open Sans SemiBold"/>
                <a:cs typeface="Open Sans SemiBold"/>
              </a:rPr>
              <a:t>We extend gratitude to the </a:t>
            </a:r>
            <a:r>
              <a:rPr lang="en-US" sz="2400" dirty="0" err="1">
                <a:solidFill>
                  <a:srgbClr val="0D2B42"/>
                </a:solidFill>
                <a:latin typeface="Open Sans SemiBold"/>
                <a:ea typeface="Open Sans SemiBold"/>
                <a:cs typeface="Open Sans SemiBold"/>
              </a:rPr>
              <a:t>Dena’ina</a:t>
            </a:r>
            <a:r>
              <a:rPr lang="en-US" sz="2400" dirty="0">
                <a:solidFill>
                  <a:srgbClr val="0D2B42"/>
                </a:solidFill>
                <a:latin typeface="Open Sans SemiBold"/>
                <a:ea typeface="Open Sans SemiBold"/>
                <a:cs typeface="Open Sans SemiBold"/>
              </a:rPr>
              <a:t> people who continue to work and live with settlers of the land, despite the continued adversity that Alaska Native peoples continue to face due to Western influence in land, climate, and subsistence. </a:t>
            </a:r>
          </a:p>
          <a:p>
            <a:r>
              <a:rPr lang="en-US" sz="2400" dirty="0">
                <a:solidFill>
                  <a:srgbClr val="0D2B42"/>
                </a:solidFill>
                <a:latin typeface="Open Sans SemiBold"/>
                <a:ea typeface="Open Sans SemiBold"/>
                <a:cs typeface="Open Sans SemiBold"/>
              </a:rPr>
              <a:t>Let us acknowledge our own places in which we learn, work, and live, and do our collective best to lift up Native communities and voices, as well as consider the hardships continuing to face marginalized communities through the extension of colonization of Western culture.</a:t>
            </a:r>
          </a:p>
          <a:p>
            <a:endParaRPr lang="en-US" sz="2700" dirty="0">
              <a:ea typeface="Calibri"/>
            </a:endParaRPr>
          </a:p>
        </p:txBody>
      </p:sp>
    </p:spTree>
    <p:extLst>
      <p:ext uri="{BB962C8B-B14F-4D97-AF65-F5344CB8AC3E}">
        <p14:creationId xmlns:p14="http://schemas.microsoft.com/office/powerpoint/2010/main" val="401169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Started</a:t>
            </a:r>
          </a:p>
        </p:txBody>
      </p:sp>
      <p:sp>
        <p:nvSpPr>
          <p:cNvPr id="3" name="Content Placeholder 2"/>
          <p:cNvSpPr>
            <a:spLocks noGrp="1"/>
          </p:cNvSpPr>
          <p:nvPr>
            <p:ph idx="1"/>
          </p:nvPr>
        </p:nvSpPr>
        <p:spPr/>
        <p:txBody>
          <a:bodyPr/>
          <a:lstStyle/>
          <a:p>
            <a:r>
              <a:rPr lang="en-US" sz="4400" dirty="0"/>
              <a:t>Agenda Overview</a:t>
            </a:r>
          </a:p>
          <a:p>
            <a:r>
              <a:rPr lang="en-US" sz="4400" dirty="0"/>
              <a:t>Materials Overview</a:t>
            </a:r>
          </a:p>
          <a:p>
            <a:r>
              <a:rPr lang="en-US" sz="4400" dirty="0"/>
              <a:t>Introductions and your why</a:t>
            </a:r>
          </a:p>
          <a:p>
            <a:pPr marL="0" indent="0">
              <a:buNone/>
            </a:pPr>
            <a:endParaRPr lang="en-US" sz="4400" dirty="0"/>
          </a:p>
          <a:p>
            <a:pPr marL="0" indent="0">
              <a:buNone/>
            </a:pPr>
            <a:endParaRPr lang="en-US" sz="4400" dirty="0"/>
          </a:p>
          <a:p>
            <a:endParaRPr lang="en-US" dirty="0"/>
          </a:p>
          <a:p>
            <a:pPr marL="0" indent="0">
              <a:buNone/>
            </a:pPr>
            <a:endParaRPr lang="en-US" dirty="0"/>
          </a:p>
        </p:txBody>
      </p:sp>
    </p:spTree>
    <p:extLst>
      <p:ext uri="{BB962C8B-B14F-4D97-AF65-F5344CB8AC3E}">
        <p14:creationId xmlns:p14="http://schemas.microsoft.com/office/powerpoint/2010/main" val="39111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95800"/>
            <a:ext cx="9144000" cy="2362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txBox="1">
            <a:spLocks noChangeArrowheads="1"/>
          </p:cNvSpPr>
          <p:nvPr/>
        </p:nvSpPr>
        <p:spPr>
          <a:xfrm>
            <a:off x="304800" y="838200"/>
            <a:ext cx="5715000" cy="53340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algn="l"/>
            <a:r>
              <a:rPr lang="en-US" sz="3600" dirty="0">
                <a:solidFill>
                  <a:schemeClr val="tx1">
                    <a:lumMod val="95000"/>
                    <a:lumOff val="5000"/>
                  </a:schemeClr>
                </a:solidFill>
              </a:rPr>
              <a:t>An interest-based strategy is a principled process that relies on a series of steps, commitments and behaviors that help groups seek a good solution, not just an agreement. The ultimate outcome is improved relationships. </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6096000" y="1295219"/>
            <a:ext cx="2997200" cy="4359910"/>
          </a:xfrm>
          <a:prstGeom prst="rect">
            <a:avLst/>
          </a:prstGeom>
        </p:spPr>
      </p:pic>
    </p:spTree>
    <p:extLst>
      <p:ext uri="{BB962C8B-B14F-4D97-AF65-F5344CB8AC3E}">
        <p14:creationId xmlns:p14="http://schemas.microsoft.com/office/powerpoint/2010/main" val="256547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Entry Point- Convene – Pg. 2</a:t>
            </a:r>
          </a:p>
        </p:txBody>
      </p:sp>
      <p:sp>
        <p:nvSpPr>
          <p:cNvPr id="3" name="Content Placeholder 2"/>
          <p:cNvSpPr>
            <a:spLocks noGrp="1"/>
          </p:cNvSpPr>
          <p:nvPr>
            <p:ph idx="1"/>
          </p:nvPr>
        </p:nvSpPr>
        <p:spPr/>
        <p:txBody>
          <a:bodyPr/>
          <a:lstStyle/>
          <a:p>
            <a:r>
              <a:rPr lang="en-US" dirty="0"/>
              <a:t>Why are you here? </a:t>
            </a:r>
          </a:p>
          <a:p>
            <a:r>
              <a:rPr lang="en-US" dirty="0"/>
              <a:t>What is our purpose?</a:t>
            </a:r>
          </a:p>
          <a:p>
            <a:r>
              <a:rPr lang="en-US" dirty="0"/>
              <a:t>Who are you as a stakeholders? </a:t>
            </a:r>
          </a:p>
          <a:p>
            <a:r>
              <a:rPr lang="en-US" dirty="0"/>
              <a:t>What is our Outcome/Charge? </a:t>
            </a:r>
          </a:p>
        </p:txBody>
      </p:sp>
    </p:spTree>
    <p:extLst>
      <p:ext uri="{BB962C8B-B14F-4D97-AF65-F5344CB8AC3E}">
        <p14:creationId xmlns:p14="http://schemas.microsoft.com/office/powerpoint/2010/main" val="1434710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5307" t="25255" r="28674" b="12451"/>
          <a:stretch/>
        </p:blipFill>
        <p:spPr>
          <a:xfrm>
            <a:off x="228600" y="0"/>
            <a:ext cx="7514969" cy="6781801"/>
          </a:xfrm>
          <a:prstGeom prst="rect">
            <a:avLst/>
          </a:prstGeom>
        </p:spPr>
      </p:pic>
    </p:spTree>
    <p:extLst>
      <p:ext uri="{BB962C8B-B14F-4D97-AF65-F5344CB8AC3E}">
        <p14:creationId xmlns:p14="http://schemas.microsoft.com/office/powerpoint/2010/main" val="1120919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Autofit/>
          </a:bodyPr>
          <a:lstStyle/>
          <a:p>
            <a:r>
              <a:rPr lang="en-US" sz="4800" dirty="0"/>
              <a:t>What are some examples of problem-solving </a:t>
            </a:r>
            <a:r>
              <a:rPr lang="en-US" sz="4800" i="1" dirty="0"/>
              <a:t>or </a:t>
            </a:r>
            <a:r>
              <a:rPr lang="en-US" sz="4800" dirty="0"/>
              <a:t>negotiating in your everyday life? Pg. 4</a:t>
            </a:r>
            <a:endParaRPr lang="en-US" sz="4800" b="1" dirty="0"/>
          </a:p>
        </p:txBody>
      </p:sp>
      <p:sp>
        <p:nvSpPr>
          <p:cNvPr id="6" name="TextBox 5"/>
          <p:cNvSpPr txBox="1"/>
          <p:nvPr/>
        </p:nvSpPr>
        <p:spPr>
          <a:xfrm>
            <a:off x="6019800" y="3505200"/>
            <a:ext cx="2667000" cy="923330"/>
          </a:xfrm>
          <a:prstGeom prst="rect">
            <a:avLst/>
          </a:prstGeom>
          <a:noFill/>
        </p:spPr>
        <p:txBody>
          <a:bodyPr wrap="square" rtlCol="0">
            <a:spAutoFit/>
          </a:bodyPr>
          <a:lstStyle/>
          <a:p>
            <a:endParaRPr lang="en-US" dirty="0"/>
          </a:p>
          <a:p>
            <a:endParaRPr lang="en-US" dirty="0"/>
          </a:p>
          <a:p>
            <a:endParaRPr lang="en-US" dirty="0"/>
          </a:p>
        </p:txBody>
      </p:sp>
      <p:pic>
        <p:nvPicPr>
          <p:cNvPr id="3074" name="Picture 2" descr="http://i.telegraph.co.uk/multimedia/archive/03015/RockPaperScissors_301501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667000"/>
            <a:ext cx="59055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76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Autofit/>
          </a:bodyPr>
          <a:lstStyle/>
          <a:p>
            <a:r>
              <a:rPr lang="en-US" sz="4800" dirty="0"/>
              <a:t>What are some examples? </a:t>
            </a:r>
            <a:br>
              <a:rPr lang="en-US" sz="4800" dirty="0"/>
            </a:br>
            <a:r>
              <a:rPr lang="en-US" sz="4800" dirty="0"/>
              <a:t>Which Position do you use?</a:t>
            </a:r>
            <a:endParaRPr lang="en-US" sz="4800" b="1" dirty="0"/>
          </a:p>
        </p:txBody>
      </p:sp>
      <p:sp>
        <p:nvSpPr>
          <p:cNvPr id="6" name="TextBox 5"/>
          <p:cNvSpPr txBox="1"/>
          <p:nvPr/>
        </p:nvSpPr>
        <p:spPr>
          <a:xfrm>
            <a:off x="6019800" y="3505200"/>
            <a:ext cx="2667000" cy="923330"/>
          </a:xfrm>
          <a:prstGeom prst="rect">
            <a:avLst/>
          </a:prstGeom>
          <a:noFill/>
        </p:spPr>
        <p:txBody>
          <a:bodyPr wrap="square" rtlCol="0">
            <a:spAutoFit/>
          </a:bodyPr>
          <a:lstStyle/>
          <a:p>
            <a:endParaRPr lang="en-US" dirty="0"/>
          </a:p>
          <a:p>
            <a:endParaRPr lang="en-US" dirty="0"/>
          </a:p>
          <a:p>
            <a:endParaRPr lang="en-US" dirty="0"/>
          </a:p>
        </p:txBody>
      </p:sp>
      <p:pic>
        <p:nvPicPr>
          <p:cNvPr id="3074" name="Picture 2" descr="http://i.telegraph.co.uk/multimedia/archive/03015/RockPaperScissors_301501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667000"/>
            <a:ext cx="59055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038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p:cNvSpPr txBox="1">
            <a:spLocks/>
          </p:cNvSpPr>
          <p:nvPr/>
        </p:nvSpPr>
        <p:spPr>
          <a:xfrm>
            <a:off x="533400" y="2133600"/>
            <a:ext cx="8229600" cy="1143000"/>
          </a:xfrm>
          <a:prstGeom prst="rect">
            <a:avLst/>
          </a:prstGeom>
        </p:spPr>
        <p:txBody>
          <a:bodyPr/>
          <a:lstStyle>
            <a:lvl1pPr algn="ctr" rtl="0" eaLnBrk="1" fontAlgn="base" hangingPunct="1">
              <a:spcBef>
                <a:spcPct val="0"/>
              </a:spcBef>
              <a:spcAft>
                <a:spcPct val="0"/>
              </a:spcAft>
              <a:defRPr sz="4400" b="1">
                <a:solidFill>
                  <a:schemeClr val="tx1">
                    <a:lumMod val="95000"/>
                    <a:lumOff val="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kern="0" dirty="0"/>
              <a:t>Position Based Approach</a:t>
            </a:r>
          </a:p>
          <a:p>
            <a:endParaRPr lang="en-US" kern="0" dirty="0"/>
          </a:p>
          <a:p>
            <a:r>
              <a:rPr lang="en-US" kern="0" dirty="0"/>
              <a:t>Interest Based Approach</a:t>
            </a:r>
          </a:p>
          <a:p>
            <a:endParaRPr lang="en-US" kern="0" dirty="0"/>
          </a:p>
          <a:p>
            <a:r>
              <a:rPr lang="en-US" kern="0" dirty="0"/>
              <a:t>Pgs. 5-7</a:t>
            </a:r>
          </a:p>
        </p:txBody>
      </p:sp>
    </p:spTree>
    <p:extLst>
      <p:ext uri="{BB962C8B-B14F-4D97-AF65-F5344CB8AC3E}">
        <p14:creationId xmlns:p14="http://schemas.microsoft.com/office/powerpoint/2010/main" val="1676474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a:spLocks noGrp="1"/>
          </p:cNvSpPr>
          <p:nvPr>
            <p:ph type="title"/>
          </p:nvPr>
        </p:nvSpPr>
        <p:spPr/>
        <p:txBody>
          <a:bodyPr>
            <a:normAutofit fontScale="90000"/>
          </a:bodyPr>
          <a:lstStyle/>
          <a:p>
            <a:r>
              <a:rPr lang="en-US" sz="4800" b="1" dirty="0">
                <a:latin typeface="Rockwell Light"/>
              </a:rPr>
              <a:t>Why Focus on Interests? Pg. 8</a:t>
            </a:r>
          </a:p>
        </p:txBody>
      </p:sp>
      <p:sp>
        <p:nvSpPr>
          <p:cNvPr id="5" name="Text Box 2"/>
          <p:cNvSpPr txBox="1">
            <a:spLocks noChangeArrowheads="1"/>
          </p:cNvSpPr>
          <p:nvPr/>
        </p:nvSpPr>
        <p:spPr bwMode="auto">
          <a:xfrm rot="16200000">
            <a:off x="-1447934" y="3286179"/>
            <a:ext cx="4860590" cy="5754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dirty="0">
                <a:ln>
                  <a:noFill/>
                </a:ln>
                <a:solidFill>
                  <a:schemeClr val="tx1"/>
                </a:solidFill>
                <a:effectLst/>
                <a:latin typeface="Calibri" pitchFamily="34" charset="0"/>
                <a:ea typeface="Calibri" pitchFamily="34" charset="0"/>
                <a:cs typeface="Times New Roman" pitchFamily="18" charset="0"/>
              </a:rPr>
              <a:t>Maximize</a:t>
            </a:r>
            <a:r>
              <a:rPr kumimoji="0" lang="en-US" altLang="en-US" sz="2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Our Interests (we want)</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 name="Text Box 17"/>
          <p:cNvSpPr txBox="1">
            <a:spLocks noChangeArrowheads="1"/>
          </p:cNvSpPr>
          <p:nvPr/>
        </p:nvSpPr>
        <p:spPr bwMode="auto">
          <a:xfrm>
            <a:off x="2362200" y="6183729"/>
            <a:ext cx="4457700" cy="485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Maximize Their Interests (they want)</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grpSp>
        <p:nvGrpSpPr>
          <p:cNvPr id="7" name="Group 6"/>
          <p:cNvGrpSpPr/>
          <p:nvPr/>
        </p:nvGrpSpPr>
        <p:grpSpPr>
          <a:xfrm>
            <a:off x="1270082" y="274638"/>
            <a:ext cx="7224456" cy="6856117"/>
            <a:chOff x="0" y="-63574"/>
            <a:chExt cx="8478629" cy="8744759"/>
          </a:xfrm>
          <a:solidFill>
            <a:schemeClr val="tx2">
              <a:lumMod val="40000"/>
              <a:lumOff val="60000"/>
            </a:schemeClr>
          </a:solidFill>
        </p:grpSpPr>
        <p:cxnSp>
          <p:nvCxnSpPr>
            <p:cNvPr id="8" name="Straight Connector 7"/>
            <p:cNvCxnSpPr/>
            <p:nvPr/>
          </p:nvCxnSpPr>
          <p:spPr>
            <a:xfrm>
              <a:off x="0" y="1200150"/>
              <a:ext cx="38100" cy="6096000"/>
            </a:xfrm>
            <a:prstGeom prst="line">
              <a:avLst/>
            </a:prstGeom>
            <a:grpFill/>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8575" y="7296150"/>
              <a:ext cx="7724140" cy="0"/>
            </a:xfrm>
            <a:prstGeom prst="line">
              <a:avLst/>
            </a:prstGeom>
            <a:grpFill/>
            <a:ln w="5715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71925" y="1343025"/>
              <a:ext cx="0" cy="5981700"/>
            </a:xfrm>
            <a:prstGeom prst="line">
              <a:avLst/>
            </a:prstGeom>
            <a:grpFill/>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8100" y="4324350"/>
              <a:ext cx="7553325"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2" name="Text Box 7"/>
            <p:cNvSpPr txBox="1"/>
            <p:nvPr/>
          </p:nvSpPr>
          <p:spPr>
            <a:xfrm>
              <a:off x="5391150" y="5372100"/>
              <a:ext cx="2200275" cy="1704975"/>
            </a:xfrm>
            <a:prstGeom prst="rect">
              <a:avLst/>
            </a:prstGeom>
            <a:grp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They Are </a:t>
              </a:r>
              <a:endParaRPr lang="en-US" sz="1100">
                <a:effectLst/>
                <a:ea typeface="Calibri"/>
                <a:cs typeface="Times New Roman"/>
              </a:endParaRPr>
            </a:p>
            <a:p>
              <a:pPr marL="0" marR="0" algn="ctr">
                <a:lnSpc>
                  <a:spcPct val="115000"/>
                </a:lnSpc>
                <a:spcBef>
                  <a:spcPts val="0"/>
                </a:spcBef>
                <a:spcAft>
                  <a:spcPts val="1000"/>
                </a:spcAft>
              </a:pPr>
              <a:r>
                <a:rPr lang="en-US" sz="2000">
                  <a:effectLst/>
                  <a:ea typeface="Calibri"/>
                  <a:cs typeface="Times New Roman"/>
                </a:rPr>
                <a:t>Happy Zone</a:t>
              </a:r>
              <a:endParaRPr lang="en-US" sz="1100">
                <a:effectLst/>
                <a:ea typeface="Calibri"/>
                <a:cs typeface="Times New Roman"/>
              </a:endParaRPr>
            </a:p>
          </p:txBody>
        </p:sp>
        <p:sp>
          <p:nvSpPr>
            <p:cNvPr id="13" name="Text Box 8"/>
            <p:cNvSpPr txBox="1"/>
            <p:nvPr/>
          </p:nvSpPr>
          <p:spPr>
            <a:xfrm>
              <a:off x="419100" y="1209675"/>
              <a:ext cx="2200275" cy="1704975"/>
            </a:xfrm>
            <a:prstGeom prst="rect">
              <a:avLst/>
            </a:prstGeom>
            <a:grp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We Are </a:t>
              </a:r>
              <a:endParaRPr lang="en-US" sz="1100">
                <a:effectLst/>
                <a:ea typeface="Calibri"/>
                <a:cs typeface="Times New Roman"/>
              </a:endParaRPr>
            </a:p>
            <a:p>
              <a:pPr marL="0" marR="0" algn="ctr">
                <a:lnSpc>
                  <a:spcPct val="115000"/>
                </a:lnSpc>
                <a:spcBef>
                  <a:spcPts val="0"/>
                </a:spcBef>
                <a:spcAft>
                  <a:spcPts val="1000"/>
                </a:spcAft>
              </a:pPr>
              <a:r>
                <a:rPr lang="en-US" sz="2000">
                  <a:effectLst/>
                  <a:ea typeface="Calibri"/>
                  <a:cs typeface="Times New Roman"/>
                </a:rPr>
                <a:t>Happy Zone</a:t>
              </a:r>
              <a:endParaRPr lang="en-US" sz="1100">
                <a:effectLst/>
                <a:ea typeface="Calibri"/>
                <a:cs typeface="Times New Roman"/>
              </a:endParaRPr>
            </a:p>
          </p:txBody>
        </p:sp>
        <p:grpSp>
          <p:nvGrpSpPr>
            <p:cNvPr id="14" name="Group 13"/>
            <p:cNvGrpSpPr/>
            <p:nvPr/>
          </p:nvGrpSpPr>
          <p:grpSpPr>
            <a:xfrm>
              <a:off x="11602" y="3307815"/>
              <a:ext cx="3960321" cy="5373370"/>
              <a:chOff x="13962" y="35752"/>
              <a:chExt cx="4765708" cy="6154420"/>
            </a:xfrm>
            <a:grpFill/>
          </p:grpSpPr>
          <p:sp>
            <p:nvSpPr>
              <p:cNvPr id="21" name="Arc 20"/>
              <p:cNvSpPr/>
              <p:nvPr/>
            </p:nvSpPr>
            <p:spPr>
              <a:xfrm rot="18960432">
                <a:off x="13962" y="35752"/>
                <a:ext cx="4587411" cy="6154420"/>
              </a:xfrm>
              <a:prstGeom prst="arc">
                <a:avLst>
                  <a:gd name="adj1" fmla="val 16171923"/>
                  <a:gd name="adj2" fmla="val 4350739"/>
                </a:avLst>
              </a:prstGeom>
              <a:grpFill/>
              <a:ln>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Isosceles Triangle 21"/>
              <p:cNvSpPr/>
              <p:nvPr/>
            </p:nvSpPr>
            <p:spPr>
              <a:xfrm>
                <a:off x="129505" y="838199"/>
                <a:ext cx="4650165" cy="3664537"/>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5" name="Group 14"/>
            <p:cNvGrpSpPr/>
            <p:nvPr/>
          </p:nvGrpSpPr>
          <p:grpSpPr>
            <a:xfrm rot="10800000">
              <a:off x="4437625" y="-63574"/>
              <a:ext cx="4041004" cy="4280862"/>
              <a:chOff x="17233" y="-91990"/>
              <a:chExt cx="4782643" cy="6329537"/>
            </a:xfrm>
            <a:grpFill/>
          </p:grpSpPr>
          <p:sp>
            <p:nvSpPr>
              <p:cNvPr id="19" name="Arc 18"/>
              <p:cNvSpPr/>
              <p:nvPr/>
            </p:nvSpPr>
            <p:spPr>
              <a:xfrm rot="18960432">
                <a:off x="17233" y="-91990"/>
                <a:ext cx="4782643" cy="6329537"/>
              </a:xfrm>
              <a:prstGeom prst="arc">
                <a:avLst>
                  <a:gd name="adj1" fmla="val 16190083"/>
                  <a:gd name="adj2" fmla="val 4350739"/>
                </a:avLst>
              </a:prstGeom>
              <a:grpFill/>
              <a:ln>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Isosceles Triangle 19"/>
              <p:cNvSpPr/>
              <p:nvPr/>
            </p:nvSpPr>
            <p:spPr>
              <a:xfrm>
                <a:off x="762430" y="857570"/>
                <a:ext cx="3741572" cy="3680480"/>
              </a:xfrm>
              <a:prstGeom prst="triangle">
                <a:avLst>
                  <a:gd name="adj" fmla="val 80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6" name="Text Box 16"/>
            <p:cNvSpPr txBox="1"/>
            <p:nvPr/>
          </p:nvSpPr>
          <p:spPr>
            <a:xfrm rot="2851562">
              <a:off x="2390775" y="3324225"/>
              <a:ext cx="3542352" cy="1357237"/>
            </a:xfrm>
            <a:prstGeom prst="rect">
              <a:avLst/>
            </a:prstGeom>
            <a:grp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Middle Ground</a:t>
              </a:r>
              <a:endParaRPr lang="en-US" sz="1100">
                <a:effectLst/>
                <a:ea typeface="Calibri"/>
                <a:cs typeface="Times New Roman"/>
              </a:endParaRPr>
            </a:p>
            <a:p>
              <a:pPr marL="0" marR="0" algn="ctr">
                <a:lnSpc>
                  <a:spcPct val="115000"/>
                </a:lnSpc>
                <a:spcBef>
                  <a:spcPts val="0"/>
                </a:spcBef>
                <a:spcAft>
                  <a:spcPts val="1000"/>
                </a:spcAft>
              </a:pPr>
              <a:r>
                <a:rPr lang="en-US" sz="2000">
                  <a:effectLst/>
                  <a:ea typeface="Calibri"/>
                  <a:cs typeface="Times New Roman"/>
                </a:rPr>
                <a:t>No One is Thrilled Zone</a:t>
              </a:r>
              <a:endParaRPr lang="en-US" sz="1100">
                <a:effectLst/>
                <a:ea typeface="Calibri"/>
                <a:cs typeface="Times New Roman"/>
              </a:endParaRPr>
            </a:p>
          </p:txBody>
        </p:sp>
        <p:sp>
          <p:nvSpPr>
            <p:cNvPr id="17" name="Text Box 17"/>
            <p:cNvSpPr txBox="1"/>
            <p:nvPr/>
          </p:nvSpPr>
          <p:spPr>
            <a:xfrm>
              <a:off x="457200" y="5143500"/>
              <a:ext cx="2200275" cy="1704975"/>
            </a:xfrm>
            <a:prstGeom prst="rect">
              <a:avLst/>
            </a:prstGeom>
            <a:grp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No One is Happy Zone</a:t>
              </a:r>
              <a:endParaRPr lang="en-US" sz="1100">
                <a:effectLst/>
                <a:ea typeface="Calibri"/>
                <a:cs typeface="Times New Roman"/>
              </a:endParaRPr>
            </a:p>
          </p:txBody>
        </p:sp>
        <p:sp>
          <p:nvSpPr>
            <p:cNvPr id="18" name="Text Box 18"/>
            <p:cNvSpPr txBox="1"/>
            <p:nvPr/>
          </p:nvSpPr>
          <p:spPr>
            <a:xfrm>
              <a:off x="5076825" y="1343025"/>
              <a:ext cx="2571750" cy="2019300"/>
            </a:xfrm>
            <a:prstGeom prst="rect">
              <a:avLst/>
            </a:prstGeom>
            <a:grp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dirty="0">
                  <a:effectLst/>
                  <a:ea typeface="Calibri"/>
                  <a:cs typeface="Times New Roman"/>
                </a:rPr>
                <a:t>Interest Based Zone Increased Options for Solutions that Maximize the Overall Interests</a:t>
              </a:r>
              <a:endParaRPr lang="en-US" sz="1100" dirty="0">
                <a:effectLst/>
                <a:ea typeface="Calibri"/>
                <a:cs typeface="Times New Roman"/>
              </a:endParaRPr>
            </a:p>
          </p:txBody>
        </p:sp>
      </p:grpSp>
      <p:sp>
        <p:nvSpPr>
          <p:cNvPr id="23" name="Rectangle 1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423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lstStyle/>
          <a:p>
            <a:r>
              <a:rPr lang="en-US" dirty="0"/>
              <a:t>Elements of Interest Based Process Pg. 9 -15 </a:t>
            </a:r>
          </a:p>
        </p:txBody>
      </p:sp>
      <p:sp>
        <p:nvSpPr>
          <p:cNvPr id="3" name="Content Placeholder 2"/>
          <p:cNvSpPr>
            <a:spLocks noGrp="1"/>
          </p:cNvSpPr>
          <p:nvPr>
            <p:ph idx="1"/>
          </p:nvPr>
        </p:nvSpPr>
        <p:spPr/>
        <p:txBody>
          <a:bodyPr/>
          <a:lstStyle/>
          <a:p>
            <a:pPr lvl="0"/>
            <a:r>
              <a:rPr lang="en-US" b="1" dirty="0"/>
              <a:t>DEFINE</a:t>
            </a:r>
            <a:r>
              <a:rPr lang="en-US" dirty="0"/>
              <a:t> the issues</a:t>
            </a:r>
          </a:p>
          <a:p>
            <a:pPr lvl="0"/>
            <a:r>
              <a:rPr lang="en-US" b="1" dirty="0"/>
              <a:t>IDENTIFY</a:t>
            </a:r>
            <a:r>
              <a:rPr lang="en-US" dirty="0"/>
              <a:t> stakeholders &amp; interests</a:t>
            </a:r>
          </a:p>
          <a:p>
            <a:pPr lvl="0"/>
            <a:r>
              <a:rPr lang="en-US" b="1" dirty="0"/>
              <a:t>CREATE</a:t>
            </a:r>
            <a:r>
              <a:rPr lang="en-US" dirty="0"/>
              <a:t> options</a:t>
            </a:r>
          </a:p>
          <a:p>
            <a:pPr lvl="0"/>
            <a:r>
              <a:rPr lang="en-US" b="1" dirty="0"/>
              <a:t>EVALUATE</a:t>
            </a:r>
            <a:r>
              <a:rPr lang="en-US" dirty="0"/>
              <a:t> options </a:t>
            </a:r>
          </a:p>
          <a:p>
            <a:pPr lvl="0"/>
            <a:r>
              <a:rPr lang="en-US" b="1" dirty="0"/>
              <a:t>COMMIT</a:t>
            </a:r>
            <a:r>
              <a:rPr lang="en-US" dirty="0"/>
              <a:t> to solutions</a:t>
            </a:r>
          </a:p>
          <a:p>
            <a:pPr lvl="0"/>
            <a:r>
              <a:rPr lang="en-US" b="1" dirty="0"/>
              <a:t>AGREE</a:t>
            </a:r>
            <a:r>
              <a:rPr lang="en-US" dirty="0"/>
              <a:t> on a plan of action</a:t>
            </a:r>
          </a:p>
          <a:p>
            <a:pPr marL="0" indent="0">
              <a:buNone/>
            </a:pPr>
            <a:endParaRPr lang="en-US" dirty="0"/>
          </a:p>
        </p:txBody>
      </p:sp>
    </p:spTree>
    <p:extLst>
      <p:ext uri="{BB962C8B-B14F-4D97-AF65-F5344CB8AC3E}">
        <p14:creationId xmlns:p14="http://schemas.microsoft.com/office/powerpoint/2010/main" val="3563136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685799" y="1524000"/>
            <a:ext cx="7974169"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a:solidFill>
                  <a:schemeClr val="tx1"/>
                </a:solidFill>
              </a:rPr>
              <a:t>Attack the problem not the people</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Use reason to make decisions not power</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Focus on interests not positions </a:t>
            </a:r>
          </a:p>
        </p:txBody>
      </p:sp>
      <p:sp>
        <p:nvSpPr>
          <p:cNvPr id="8" name="Rectangle 2"/>
          <p:cNvSpPr>
            <a:spLocks noGrp="1" noChangeArrowheads="1"/>
          </p:cNvSpPr>
          <p:nvPr>
            <p:ph type="title"/>
          </p:nvPr>
        </p:nvSpPr>
        <p:spPr>
          <a:xfrm>
            <a:off x="228600" y="381000"/>
            <a:ext cx="8659969" cy="990600"/>
          </a:xfrm>
        </p:spPr>
        <p:txBody>
          <a:bodyPr/>
          <a:lstStyle/>
          <a:p>
            <a:pPr algn="ctr"/>
            <a:r>
              <a:rPr lang="en-US" sz="4400" dirty="0"/>
              <a:t>Principles of Interest Based Process Pg. 17 and Pg. 29</a:t>
            </a:r>
          </a:p>
        </p:txBody>
      </p:sp>
    </p:spTree>
    <p:extLst>
      <p:ext uri="{BB962C8B-B14F-4D97-AF65-F5344CB8AC3E}">
        <p14:creationId xmlns:p14="http://schemas.microsoft.com/office/powerpoint/2010/main" val="775295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191" y="1447800"/>
            <a:ext cx="8229600" cy="2620962"/>
          </a:xfrm>
          <a:solidFill>
            <a:schemeClr val="accent4">
              <a:lumMod val="50000"/>
            </a:schemeClr>
          </a:solidFill>
        </p:spPr>
        <p:txBody>
          <a:bodyPr/>
          <a:lstStyle/>
          <a:p>
            <a:r>
              <a:rPr lang="en-US" sz="7200" dirty="0">
                <a:solidFill>
                  <a:schemeClr val="bg1"/>
                </a:solidFill>
                <a:latin typeface="Elephant" panose="02020904090505020303" pitchFamily="18" charset="0"/>
              </a:rPr>
              <a:t>It’s a Principled Process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28064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latin typeface="Rockwell Light"/>
              </a:rPr>
              <a:t>Why Focus on Interests?</a:t>
            </a:r>
          </a:p>
        </p:txBody>
      </p:sp>
      <p:sp>
        <p:nvSpPr>
          <p:cNvPr id="3" name="Content Placeholder 2"/>
          <p:cNvSpPr>
            <a:spLocks noGrp="1"/>
          </p:cNvSpPr>
          <p:nvPr>
            <p:ph idx="1"/>
          </p:nvPr>
        </p:nvSpPr>
        <p:spPr>
          <a:xfrm>
            <a:off x="457200" y="1371600"/>
            <a:ext cx="8229600" cy="4525963"/>
          </a:xfrm>
        </p:spPr>
        <p:txBody>
          <a:bodyPr>
            <a:normAutofit/>
          </a:bodyPr>
          <a:lstStyle/>
          <a:p>
            <a:r>
              <a:rPr lang="en-US" sz="3200" dirty="0">
                <a:latin typeface="Rockwell Light"/>
              </a:rPr>
              <a:t>When we do, we find that </a:t>
            </a:r>
            <a:r>
              <a:rPr lang="en-US" sz="3200" b="1" dirty="0">
                <a:latin typeface="Rockwell Light"/>
              </a:rPr>
              <a:t>many</a:t>
            </a:r>
            <a:r>
              <a:rPr lang="en-US" sz="3200" dirty="0">
                <a:latin typeface="Rockwell Light"/>
              </a:rPr>
              <a:t> of our interests are held in common with the other parties at the table.</a:t>
            </a:r>
          </a:p>
          <a:p>
            <a:r>
              <a:rPr lang="en-US" sz="3200" dirty="0">
                <a:latin typeface="Rockwell Light"/>
              </a:rPr>
              <a:t>Common interests draw us together and allow us to focus on creative solutions.</a:t>
            </a:r>
          </a:p>
          <a:p>
            <a:r>
              <a:rPr lang="en-US" sz="3200" dirty="0">
                <a:latin typeface="Rockwell Light"/>
              </a:rPr>
              <a:t>It allows us to acknowledge when interests diverge.</a:t>
            </a:r>
          </a:p>
        </p:txBody>
      </p:sp>
    </p:spTree>
    <p:extLst>
      <p:ext uri="{BB962C8B-B14F-4D97-AF65-F5344CB8AC3E}">
        <p14:creationId xmlns:p14="http://schemas.microsoft.com/office/powerpoint/2010/main" val="4102540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endParaRPr lang="en-US"/>
          </a:p>
        </p:txBody>
      </p:sp>
      <p:pic>
        <p:nvPicPr>
          <p:cNvPr id="4098" name="Picture 2" descr="http://www.lrtgraphics.com/wp-content/uploads/2013/11/social-media-relationships-lrt-graph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8442556"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630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6600" y="274638"/>
            <a:ext cx="1600200" cy="1143000"/>
          </a:xfrm>
        </p:spPr>
        <p:txBody>
          <a:bodyPr/>
          <a:lstStyle/>
          <a:p>
            <a:r>
              <a:rPr lang="en-US" dirty="0"/>
              <a:t>Pg. 15</a:t>
            </a:r>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rotWithShape="1">
          <a:blip r:embed="rId2"/>
          <a:srcRect l="21519" t="11349" r="22785" b="8860"/>
          <a:stretch/>
        </p:blipFill>
        <p:spPr>
          <a:xfrm>
            <a:off x="304800" y="152400"/>
            <a:ext cx="6781800" cy="6479241"/>
          </a:xfrm>
          <a:prstGeom prst="rect">
            <a:avLst/>
          </a:prstGeom>
        </p:spPr>
      </p:pic>
    </p:spTree>
    <p:extLst>
      <p:ext uri="{BB962C8B-B14F-4D97-AF65-F5344CB8AC3E}">
        <p14:creationId xmlns:p14="http://schemas.microsoft.com/office/powerpoint/2010/main" val="2773161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Roles</a:t>
            </a:r>
          </a:p>
        </p:txBody>
      </p:sp>
      <p:sp>
        <p:nvSpPr>
          <p:cNvPr id="3" name="Content Placeholder 2"/>
          <p:cNvSpPr>
            <a:spLocks noGrp="1"/>
          </p:cNvSpPr>
          <p:nvPr>
            <p:ph idx="1"/>
          </p:nvPr>
        </p:nvSpPr>
        <p:spPr/>
        <p:txBody>
          <a:bodyPr/>
          <a:lstStyle/>
          <a:p>
            <a:r>
              <a:rPr lang="en-US" sz="4400" dirty="0"/>
              <a:t>Facilitator</a:t>
            </a:r>
          </a:p>
          <a:p>
            <a:r>
              <a:rPr lang="en-US" sz="4400" dirty="0"/>
              <a:t>Recorder</a:t>
            </a:r>
          </a:p>
          <a:p>
            <a:r>
              <a:rPr lang="en-US" sz="4400" dirty="0"/>
              <a:t>Group Memory  Pg. 17</a:t>
            </a:r>
          </a:p>
        </p:txBody>
      </p:sp>
    </p:spTree>
    <p:extLst>
      <p:ext uri="{BB962C8B-B14F-4D97-AF65-F5344CB8AC3E}">
        <p14:creationId xmlns:p14="http://schemas.microsoft.com/office/powerpoint/2010/main" val="4069546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Rockwell Light"/>
              </a:rPr>
              <a:t>How do we build relationships?</a:t>
            </a:r>
          </a:p>
        </p:txBody>
      </p:sp>
      <p:sp>
        <p:nvSpPr>
          <p:cNvPr id="3" name="Content Placeholder 2"/>
          <p:cNvSpPr>
            <a:spLocks noGrp="1"/>
          </p:cNvSpPr>
          <p:nvPr>
            <p:ph idx="1"/>
          </p:nvPr>
        </p:nvSpPr>
        <p:spPr/>
        <p:txBody>
          <a:bodyPr>
            <a:normAutofit/>
          </a:bodyPr>
          <a:lstStyle/>
          <a:p>
            <a:r>
              <a:rPr lang="en-US" dirty="0"/>
              <a:t>Develop Norms</a:t>
            </a:r>
          </a:p>
          <a:p>
            <a:pPr lvl="1"/>
            <a:r>
              <a:rPr lang="en-US" sz="2400" dirty="0"/>
              <a:t>Decide how to treat each other and capture those norms in written agreements.</a:t>
            </a:r>
          </a:p>
          <a:p>
            <a:r>
              <a:rPr lang="en-US" dirty="0"/>
              <a:t>Reflect as a Group</a:t>
            </a:r>
          </a:p>
          <a:p>
            <a:pPr lvl="1"/>
            <a:r>
              <a:rPr lang="en-US" sz="2400" dirty="0">
                <a:latin typeface="Calibri"/>
                <a:ea typeface="Calibri"/>
                <a:cs typeface="Calibri"/>
              </a:rPr>
              <a:t>What worked, what needs improvement and what did we learn? Entry and exit check-ins.</a:t>
            </a:r>
            <a:endParaRPr lang="en-US" sz="2400" dirty="0">
              <a:ea typeface="Calibri"/>
            </a:endParaRPr>
          </a:p>
          <a:p>
            <a:r>
              <a:rPr lang="en-US" dirty="0"/>
              <a:t>Surface Relationship Issues</a:t>
            </a:r>
          </a:p>
          <a:p>
            <a:pPr lvl="1"/>
            <a:r>
              <a:rPr lang="en-US" sz="2400" dirty="0"/>
              <a:t>Raise issues as they occur, describe what happened without ascribing intent to another person or group.</a:t>
            </a:r>
          </a:p>
        </p:txBody>
      </p:sp>
    </p:spTree>
    <p:extLst>
      <p:ext uri="{BB962C8B-B14F-4D97-AF65-F5344CB8AC3E}">
        <p14:creationId xmlns:p14="http://schemas.microsoft.com/office/powerpoint/2010/main" val="955728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r>
              <a:rPr lang="en-US" b="1" dirty="0"/>
              <a:t>Consensus Pg. 38</a:t>
            </a:r>
          </a:p>
        </p:txBody>
      </p:sp>
      <p:sp>
        <p:nvSpPr>
          <p:cNvPr id="45059" name="Rectangle 3"/>
          <p:cNvSpPr>
            <a:spLocks noGrp="1" noChangeArrowheads="1"/>
          </p:cNvSpPr>
          <p:nvPr>
            <p:ph idx="1"/>
          </p:nvPr>
        </p:nvSpPr>
        <p:spPr>
          <a:xfrm>
            <a:off x="381000" y="1371600"/>
            <a:ext cx="8305800" cy="4754563"/>
          </a:xfrm>
        </p:spPr>
        <p:txBody>
          <a:bodyPr>
            <a:normAutofit/>
          </a:bodyPr>
          <a:lstStyle/>
          <a:p>
            <a:pPr marL="0" indent="0">
              <a:buNone/>
            </a:pPr>
            <a:r>
              <a:rPr lang="en-US" sz="3000" b="1" dirty="0"/>
              <a:t>When </a:t>
            </a:r>
            <a:r>
              <a:rPr lang="en-US" sz="3000" b="1" i="1" dirty="0"/>
              <a:t>each</a:t>
            </a:r>
            <a:r>
              <a:rPr lang="en-US" sz="3000" b="1" dirty="0"/>
              <a:t> member of the group can honestly say:</a:t>
            </a:r>
          </a:p>
          <a:p>
            <a:pPr lvl="1"/>
            <a:r>
              <a:rPr lang="en-US" sz="3000" dirty="0"/>
              <a:t>I believe that you understand my point of view</a:t>
            </a:r>
          </a:p>
          <a:p>
            <a:pPr lvl="1"/>
            <a:r>
              <a:rPr lang="en-US" sz="3000" dirty="0"/>
              <a:t>I believe that I understand your point of view</a:t>
            </a:r>
          </a:p>
          <a:p>
            <a:pPr lvl="1"/>
            <a:r>
              <a:rPr lang="en-US" sz="3000" dirty="0"/>
              <a:t>Whether or not I prefer this decision, I support it because …</a:t>
            </a:r>
          </a:p>
          <a:p>
            <a:pPr lvl="2"/>
            <a:r>
              <a:rPr lang="en-US" sz="3000" dirty="0"/>
              <a:t>It was reached openly and fairly</a:t>
            </a:r>
          </a:p>
          <a:p>
            <a:pPr lvl="2"/>
            <a:r>
              <a:rPr lang="en-US" sz="3000" dirty="0"/>
              <a:t>It is the best solution for us at this time</a:t>
            </a:r>
          </a:p>
        </p:txBody>
      </p:sp>
    </p:spTree>
    <p:extLst>
      <p:ext uri="{BB962C8B-B14F-4D97-AF65-F5344CB8AC3E}">
        <p14:creationId xmlns:p14="http://schemas.microsoft.com/office/powerpoint/2010/main" val="288860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 calcmode="lin" valueType="num">
                                      <p:cBhvr additive="base">
                                        <p:cTn id="13"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59">
                                            <p:txEl>
                                              <p:pRg st="1" end="1"/>
                                            </p:txEl>
                                          </p:spTgt>
                                        </p:tgtEl>
                                        <p:attrNameLst>
                                          <p:attrName>style.visibility</p:attrName>
                                        </p:attrNameLst>
                                      </p:cBhvr>
                                      <p:to>
                                        <p:strVal val="visible"/>
                                      </p:to>
                                    </p:set>
                                    <p:anim calcmode="lin" valueType="num">
                                      <p:cBhvr additive="base">
                                        <p:cTn id="19"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59">
                                            <p:txEl>
                                              <p:pRg st="2" end="2"/>
                                            </p:txEl>
                                          </p:spTgt>
                                        </p:tgtEl>
                                        <p:attrNameLst>
                                          <p:attrName>style.visibility</p:attrName>
                                        </p:attrNameLst>
                                      </p:cBhvr>
                                      <p:to>
                                        <p:strVal val="visible"/>
                                      </p:to>
                                    </p:set>
                                    <p:anim calcmode="lin" valueType="num">
                                      <p:cBhvr additive="base">
                                        <p:cTn id="25"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59">
                                            <p:txEl>
                                              <p:pRg st="3" end="3"/>
                                            </p:txEl>
                                          </p:spTgt>
                                        </p:tgtEl>
                                        <p:attrNameLst>
                                          <p:attrName>style.visibility</p:attrName>
                                        </p:attrNameLst>
                                      </p:cBhvr>
                                      <p:to>
                                        <p:strVal val="visible"/>
                                      </p:to>
                                    </p:set>
                                    <p:anim calcmode="lin" valueType="num">
                                      <p:cBhvr additive="base">
                                        <p:cTn id="31"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5059">
                                            <p:txEl>
                                              <p:pRg st="4" end="4"/>
                                            </p:txEl>
                                          </p:spTgt>
                                        </p:tgtEl>
                                        <p:attrNameLst>
                                          <p:attrName>style.visibility</p:attrName>
                                        </p:attrNameLst>
                                      </p:cBhvr>
                                      <p:to>
                                        <p:strVal val="visible"/>
                                      </p:to>
                                    </p:set>
                                    <p:anim calcmode="lin" valueType="num">
                                      <p:cBhvr additive="base">
                                        <p:cTn id="37" dur="500" fill="hold"/>
                                        <p:tgtEl>
                                          <p:spTgt spid="4505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5059">
                                            <p:txEl>
                                              <p:pRg st="5" end="5"/>
                                            </p:txEl>
                                          </p:spTgt>
                                        </p:tgtEl>
                                        <p:attrNameLst>
                                          <p:attrName>style.visibility</p:attrName>
                                        </p:attrNameLst>
                                      </p:cBhvr>
                                      <p:to>
                                        <p:strVal val="visible"/>
                                      </p:to>
                                    </p:set>
                                    <p:anim calcmode="lin" valueType="num">
                                      <p:cBhvr additive="base">
                                        <p:cTn id="43" dur="500" fill="hold"/>
                                        <p:tgtEl>
                                          <p:spTgt spid="4505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505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autoUpdateAnimBg="0" advAuto="0"/>
      <p:bldP spid="45059" grpId="0"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Thumbing</a:t>
            </a:r>
          </a:p>
        </p:txBody>
      </p:sp>
      <p:sp>
        <p:nvSpPr>
          <p:cNvPr id="3" name="Content Placeholder 2"/>
          <p:cNvSpPr>
            <a:spLocks noGrp="1"/>
          </p:cNvSpPr>
          <p:nvPr>
            <p:ph idx="1"/>
          </p:nvPr>
        </p:nvSpPr>
        <p:spPr>
          <a:xfrm>
            <a:off x="2209800" y="1417638"/>
            <a:ext cx="6477000" cy="4708525"/>
          </a:xfrm>
        </p:spPr>
        <p:txBody>
          <a:bodyPr/>
          <a:lstStyle/>
          <a:p>
            <a:pPr marL="0" indent="0">
              <a:buNone/>
            </a:pPr>
            <a:r>
              <a:rPr lang="en-US" b="1" dirty="0"/>
              <a:t>Up - </a:t>
            </a:r>
            <a:r>
              <a:rPr lang="en-US" dirty="0"/>
              <a:t> I think this option adequately meets all interests</a:t>
            </a:r>
          </a:p>
          <a:p>
            <a:pPr marL="0" indent="0">
              <a:buNone/>
            </a:pPr>
            <a:endParaRPr lang="en-US" b="1" dirty="0"/>
          </a:p>
          <a:p>
            <a:pPr marL="0" indent="0">
              <a:buNone/>
            </a:pPr>
            <a:r>
              <a:rPr lang="en-US" b="1" dirty="0"/>
              <a:t>Side - </a:t>
            </a:r>
            <a:r>
              <a:rPr lang="en-US" dirty="0"/>
              <a:t>I think this option might work because it may meet all interests, but I have concerns I need to discuss.</a:t>
            </a:r>
          </a:p>
          <a:p>
            <a:pPr marL="0" indent="0">
              <a:buNone/>
            </a:pPr>
            <a:endParaRPr lang="en-US" dirty="0"/>
          </a:p>
          <a:p>
            <a:pPr marL="0" indent="0">
              <a:buNone/>
            </a:pPr>
            <a:r>
              <a:rPr lang="en-US" b="1" dirty="0"/>
              <a:t>Down - </a:t>
            </a:r>
            <a:r>
              <a:rPr lang="en-US" dirty="0"/>
              <a:t>I think this option does not meet the interests of the parties.</a:t>
            </a:r>
          </a:p>
          <a:p>
            <a:pPr marL="0" indent="0">
              <a:buNone/>
            </a:pPr>
            <a:endParaRPr lang="en-US" dirty="0"/>
          </a:p>
        </p:txBody>
      </p:sp>
      <p:pic>
        <p:nvPicPr>
          <p:cNvPr id="8200" name="Picture 8" descr="MPj04025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3200000">
            <a:off x="593724" y="1478757"/>
            <a:ext cx="1235076" cy="123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9" descr="MPj04025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723" y="3200400"/>
            <a:ext cx="1221259"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0" descr="MPj0402585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723" y="5134928"/>
            <a:ext cx="1189672" cy="118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837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Tale of Two Thumbs</a:t>
            </a:r>
          </a:p>
        </p:txBody>
      </p:sp>
      <p:sp>
        <p:nvSpPr>
          <p:cNvPr id="3" name="Content Placeholder 2"/>
          <p:cNvSpPr>
            <a:spLocks noGrp="1"/>
          </p:cNvSpPr>
          <p:nvPr>
            <p:ph idx="1"/>
          </p:nvPr>
        </p:nvSpPr>
        <p:spPr>
          <a:xfrm>
            <a:off x="457200" y="1600200"/>
            <a:ext cx="6553200" cy="4525963"/>
          </a:xfrm>
        </p:spPr>
        <p:txBody>
          <a:bodyPr/>
          <a:lstStyle/>
          <a:p>
            <a:pPr marL="0" indent="0">
              <a:buNone/>
            </a:pPr>
            <a:r>
              <a:rPr lang="en-US" dirty="0"/>
              <a:t>If you put your thumb sideways or down, explain which interests you think the option does not meet.</a:t>
            </a:r>
          </a:p>
          <a:p>
            <a:pPr marL="0" indent="0">
              <a:buNone/>
            </a:pPr>
            <a:endParaRPr lang="en-US" dirty="0"/>
          </a:p>
          <a:p>
            <a:pPr marL="0" indent="0">
              <a:buNone/>
            </a:pPr>
            <a:r>
              <a:rPr lang="en-US" i="1" dirty="0"/>
              <a:t>Note: When checking for consensus and commitment in the final step, a sideways thumb means, “I can live with the decision or solution.”</a:t>
            </a:r>
            <a:endParaRPr lang="en-US" dirty="0"/>
          </a:p>
        </p:txBody>
      </p:sp>
      <p:pic>
        <p:nvPicPr>
          <p:cNvPr id="9219" name="Picture 3" descr="MPj04025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1340" y="3581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MPj04025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1340" y="1766851"/>
            <a:ext cx="1672907" cy="16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784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the Thumbing</a:t>
            </a:r>
          </a:p>
        </p:txBody>
      </p:sp>
      <p:graphicFrame>
        <p:nvGraphicFramePr>
          <p:cNvPr id="4" name="Content Placeholder 3"/>
          <p:cNvGraphicFramePr>
            <a:graphicFrameLocks noGrp="1"/>
          </p:cNvGraphicFramePr>
          <p:nvPr>
            <p:ph idx="1"/>
          </p:nvPr>
        </p:nvGraphicFramePr>
        <p:xfrm>
          <a:off x="381000" y="1752600"/>
          <a:ext cx="8458200" cy="2743200"/>
        </p:xfrm>
        <a:graphic>
          <a:graphicData uri="http://schemas.openxmlformats.org/drawingml/2006/table">
            <a:tbl>
              <a:tblPr firstRow="1" firstCol="1" bandRow="1">
                <a:tableStyleId>{5C22544A-7EE6-4342-B048-85BDC9FD1C3A}</a:tableStyleId>
              </a:tblPr>
              <a:tblGrid>
                <a:gridCol w="6302188">
                  <a:extLst>
                    <a:ext uri="{9D8B030D-6E8A-4147-A177-3AD203B41FA5}">
                      <a16:colId xmlns:a16="http://schemas.microsoft.com/office/drawing/2014/main" val="2207531393"/>
                    </a:ext>
                  </a:extLst>
                </a:gridCol>
                <a:gridCol w="2156012">
                  <a:extLst>
                    <a:ext uri="{9D8B030D-6E8A-4147-A177-3AD203B41FA5}">
                      <a16:colId xmlns:a16="http://schemas.microsoft.com/office/drawing/2014/main" val="3120617177"/>
                    </a:ext>
                  </a:extLst>
                </a:gridCol>
              </a:tblGrid>
              <a:tr h="889000">
                <a:tc>
                  <a:txBody>
                    <a:bodyPr/>
                    <a:lstStyle/>
                    <a:p>
                      <a:pPr marL="0" marR="0" algn="l">
                        <a:spcBef>
                          <a:spcPts val="0"/>
                        </a:spcBef>
                        <a:spcAft>
                          <a:spcPts val="0"/>
                        </a:spcAft>
                      </a:pPr>
                      <a:r>
                        <a:rPr lang="en-US" sz="2000" dirty="0">
                          <a:solidFill>
                            <a:schemeClr val="tx1"/>
                          </a:solidFill>
                          <a:effectLst/>
                        </a:rPr>
                        <a:t>Interest Statement: Some teachers need additional funds to meet student needs.</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dirty="0">
                          <a:solidFill>
                            <a:schemeClr val="tx1"/>
                          </a:solidFill>
                          <a:effectLst/>
                        </a:rPr>
                        <a:t>Thumbing  1/7/2020</a:t>
                      </a:r>
                    </a:p>
                    <a:p>
                      <a:pPr marL="0" marR="0" algn="l">
                        <a:spcBef>
                          <a:spcPts val="0"/>
                        </a:spcBef>
                        <a:spcAft>
                          <a:spcPts val="0"/>
                        </a:spcAft>
                      </a:pPr>
                      <a:r>
                        <a:rPr lang="en-US" sz="2000" dirty="0">
                          <a:solidFill>
                            <a:schemeClr val="tx1"/>
                          </a:solidFill>
                          <a:effectLst/>
                        </a:rPr>
                        <a:t>Up Side Down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1000299"/>
                  </a:ext>
                </a:extLst>
              </a:tr>
              <a:tr h="889000">
                <a:tc>
                  <a:txBody>
                    <a:bodyPr/>
                    <a:lstStyle/>
                    <a:p>
                      <a:pPr marL="0" marR="0" algn="l">
                        <a:spcBef>
                          <a:spcPts val="0"/>
                        </a:spcBef>
                        <a:spcAft>
                          <a:spcPts val="0"/>
                        </a:spcAft>
                      </a:pPr>
                      <a:r>
                        <a:rPr lang="en-US" sz="2000" b="0" dirty="0">
                          <a:solidFill>
                            <a:schemeClr val="tx1"/>
                          </a:solidFill>
                          <a:effectLst/>
                        </a:rPr>
                        <a:t>The establishment of a fund accessible by teachers who work in high needs schools and have a documented need for more supplies.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20   4   1</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973063"/>
                  </a:ext>
                </a:extLst>
              </a:tr>
              <a:tr h="889000">
                <a:tc>
                  <a:txBody>
                    <a:bodyPr/>
                    <a:lstStyle/>
                    <a:p>
                      <a:pPr marL="0" marR="0" algn="l">
                        <a:spcBef>
                          <a:spcPts val="0"/>
                        </a:spcBef>
                        <a:spcAft>
                          <a:spcPts val="0"/>
                        </a:spcAft>
                      </a:pPr>
                      <a:r>
                        <a:rPr lang="en-US" sz="2000" b="0" dirty="0">
                          <a:solidFill>
                            <a:schemeClr val="tx1"/>
                          </a:solidFill>
                          <a:effectLst/>
                        </a:rPr>
                        <a:t>The development of a grant application system that allows any teacher to apply for small grants in the amount of $250 once a year.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0  5   20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5462285"/>
                  </a:ext>
                </a:extLst>
              </a:tr>
            </a:tbl>
          </a:graphicData>
        </a:graphic>
      </p:graphicFrame>
    </p:spTree>
    <p:extLst>
      <p:ext uri="{BB962C8B-B14F-4D97-AF65-F5344CB8AC3E}">
        <p14:creationId xmlns:p14="http://schemas.microsoft.com/office/powerpoint/2010/main" val="825424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2514600"/>
            <a:ext cx="8229600" cy="1143000"/>
          </a:xfrm>
        </p:spPr>
        <p:txBody>
          <a:bodyPr/>
          <a:lstStyle/>
          <a:p>
            <a:r>
              <a:rPr lang="en-US" dirty="0"/>
              <a:t>Let’s Agree to Some Norms </a:t>
            </a:r>
            <a:br>
              <a:rPr lang="en-US" dirty="0"/>
            </a:br>
            <a:br>
              <a:rPr lang="en-US" dirty="0"/>
            </a:br>
            <a:r>
              <a:rPr lang="en-US" dirty="0"/>
              <a:t>Pg. 18</a:t>
            </a:r>
          </a:p>
        </p:txBody>
      </p:sp>
    </p:spTree>
    <p:extLst>
      <p:ext uri="{BB962C8B-B14F-4D97-AF65-F5344CB8AC3E}">
        <p14:creationId xmlns:p14="http://schemas.microsoft.com/office/powerpoint/2010/main" val="3081653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the Thumbing</a:t>
            </a:r>
          </a:p>
        </p:txBody>
      </p:sp>
      <p:graphicFrame>
        <p:nvGraphicFramePr>
          <p:cNvPr id="4" name="Content Placeholder 3"/>
          <p:cNvGraphicFramePr>
            <a:graphicFrameLocks noGrp="1"/>
          </p:cNvGraphicFramePr>
          <p:nvPr>
            <p:ph idx="1"/>
          </p:nvPr>
        </p:nvGraphicFramePr>
        <p:xfrm>
          <a:off x="381000" y="1752600"/>
          <a:ext cx="8458200" cy="2743200"/>
        </p:xfrm>
        <a:graphic>
          <a:graphicData uri="http://schemas.openxmlformats.org/drawingml/2006/table">
            <a:tbl>
              <a:tblPr firstRow="1" firstCol="1" bandRow="1">
                <a:tableStyleId>{5C22544A-7EE6-4342-B048-85BDC9FD1C3A}</a:tableStyleId>
              </a:tblPr>
              <a:tblGrid>
                <a:gridCol w="6302188">
                  <a:extLst>
                    <a:ext uri="{9D8B030D-6E8A-4147-A177-3AD203B41FA5}">
                      <a16:colId xmlns:a16="http://schemas.microsoft.com/office/drawing/2014/main" val="2207531393"/>
                    </a:ext>
                  </a:extLst>
                </a:gridCol>
                <a:gridCol w="2156012">
                  <a:extLst>
                    <a:ext uri="{9D8B030D-6E8A-4147-A177-3AD203B41FA5}">
                      <a16:colId xmlns:a16="http://schemas.microsoft.com/office/drawing/2014/main" val="3120617177"/>
                    </a:ext>
                  </a:extLst>
                </a:gridCol>
              </a:tblGrid>
              <a:tr h="889000">
                <a:tc>
                  <a:txBody>
                    <a:bodyPr/>
                    <a:lstStyle/>
                    <a:p>
                      <a:pPr marL="0" marR="0" algn="l">
                        <a:spcBef>
                          <a:spcPts val="0"/>
                        </a:spcBef>
                        <a:spcAft>
                          <a:spcPts val="0"/>
                        </a:spcAft>
                      </a:pPr>
                      <a:r>
                        <a:rPr lang="en-US" sz="2000" dirty="0">
                          <a:solidFill>
                            <a:schemeClr val="tx1"/>
                          </a:solidFill>
                          <a:effectLst/>
                        </a:rPr>
                        <a:t>Interest Statement: Some teachers need additional funds to meet student needs.</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dirty="0">
                          <a:solidFill>
                            <a:schemeClr val="tx1"/>
                          </a:solidFill>
                          <a:effectLst/>
                        </a:rPr>
                        <a:t>Thumbing  1/7/2020</a:t>
                      </a:r>
                    </a:p>
                    <a:p>
                      <a:pPr marL="0" marR="0" algn="l">
                        <a:spcBef>
                          <a:spcPts val="0"/>
                        </a:spcBef>
                        <a:spcAft>
                          <a:spcPts val="0"/>
                        </a:spcAft>
                      </a:pPr>
                      <a:r>
                        <a:rPr lang="en-US" sz="2000" dirty="0">
                          <a:solidFill>
                            <a:schemeClr val="tx1"/>
                          </a:solidFill>
                          <a:effectLst/>
                        </a:rPr>
                        <a:t>Up Side Down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1000299"/>
                  </a:ext>
                </a:extLst>
              </a:tr>
              <a:tr h="889000">
                <a:tc>
                  <a:txBody>
                    <a:bodyPr/>
                    <a:lstStyle/>
                    <a:p>
                      <a:pPr marL="0" marR="0" algn="l">
                        <a:spcBef>
                          <a:spcPts val="0"/>
                        </a:spcBef>
                        <a:spcAft>
                          <a:spcPts val="0"/>
                        </a:spcAft>
                      </a:pPr>
                      <a:r>
                        <a:rPr lang="en-US" sz="2000" b="0" dirty="0">
                          <a:solidFill>
                            <a:schemeClr val="tx1"/>
                          </a:solidFill>
                          <a:effectLst/>
                        </a:rPr>
                        <a:t>The establishment of a fund accessible by teachers who work in high needs schools and have a documented need for more supplies.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20   4   1</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973063"/>
                  </a:ext>
                </a:extLst>
              </a:tr>
              <a:tr h="889000">
                <a:tc>
                  <a:txBody>
                    <a:bodyPr/>
                    <a:lstStyle/>
                    <a:p>
                      <a:pPr marL="0" marR="0" algn="l">
                        <a:spcBef>
                          <a:spcPts val="0"/>
                        </a:spcBef>
                        <a:spcAft>
                          <a:spcPts val="0"/>
                        </a:spcAft>
                      </a:pPr>
                      <a:r>
                        <a:rPr lang="en-US" sz="2000" b="0" dirty="0">
                          <a:solidFill>
                            <a:schemeClr val="tx1"/>
                          </a:solidFill>
                          <a:effectLst/>
                        </a:rPr>
                        <a:t>The development of a grant application system that allows any teacher to apply for small grants in the amount of $250 once a year.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0  5   20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5462285"/>
                  </a:ext>
                </a:extLst>
              </a:tr>
            </a:tbl>
          </a:graphicData>
        </a:graphic>
      </p:graphicFrame>
    </p:spTree>
    <p:extLst>
      <p:ext uri="{BB962C8B-B14F-4D97-AF65-F5344CB8AC3E}">
        <p14:creationId xmlns:p14="http://schemas.microsoft.com/office/powerpoint/2010/main" val="1419086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8839200" cy="624114"/>
          </a:xfrm>
        </p:spPr>
        <p:txBody>
          <a:bodyPr/>
          <a:lstStyle/>
          <a:p>
            <a:r>
              <a:rPr lang="en-US" dirty="0">
                <a:latin typeface="Calibri"/>
                <a:ea typeface="Calibri"/>
                <a:cs typeface="Calibri"/>
              </a:rPr>
              <a:t>Our Perceptions Matter  pg. 20 &amp; 21</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852" t="25162" r="6544" b="10594"/>
          <a:stretch/>
        </p:blipFill>
        <p:spPr bwMode="auto">
          <a:xfrm>
            <a:off x="304800" y="1328068"/>
            <a:ext cx="4267200" cy="4652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9566" t="4972" r="7864" b="6343"/>
          <a:stretch/>
        </p:blipFill>
        <p:spPr bwMode="auto">
          <a:xfrm>
            <a:off x="5029200" y="1157514"/>
            <a:ext cx="3505200" cy="4923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926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685799" y="1524000"/>
            <a:ext cx="7974169"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a:solidFill>
                  <a:schemeClr val="tx1"/>
                </a:solidFill>
              </a:rPr>
              <a:t>Attack the problem not the people</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Use reason to make decisions not power</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Focus on interests not positions </a:t>
            </a:r>
          </a:p>
        </p:txBody>
      </p:sp>
      <p:sp>
        <p:nvSpPr>
          <p:cNvPr id="8" name="Rectangle 2"/>
          <p:cNvSpPr>
            <a:spLocks noGrp="1" noChangeArrowheads="1"/>
          </p:cNvSpPr>
          <p:nvPr>
            <p:ph type="title"/>
          </p:nvPr>
        </p:nvSpPr>
        <p:spPr>
          <a:xfrm>
            <a:off x="430369" y="0"/>
            <a:ext cx="8229600" cy="990600"/>
          </a:xfrm>
        </p:spPr>
        <p:txBody>
          <a:bodyPr/>
          <a:lstStyle/>
          <a:p>
            <a:pPr algn="ctr"/>
            <a:r>
              <a:rPr lang="en-US" sz="4400" dirty="0"/>
              <a:t>Principles of this Process</a:t>
            </a:r>
          </a:p>
        </p:txBody>
      </p:sp>
    </p:spTree>
    <p:extLst>
      <p:ext uri="{BB962C8B-B14F-4D97-AF65-F5344CB8AC3E}">
        <p14:creationId xmlns:p14="http://schemas.microsoft.com/office/powerpoint/2010/main" val="4190073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0"/>
            <a:ext cx="9144000" cy="15240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b="1" kern="0" dirty="0">
                <a:solidFill>
                  <a:schemeClr val="tx1"/>
                </a:solidFill>
              </a:rPr>
              <a:t>Attack the Problem </a:t>
            </a:r>
          </a:p>
          <a:p>
            <a:r>
              <a:rPr lang="en-US" b="1" kern="0" dirty="0">
                <a:solidFill>
                  <a:schemeClr val="tx1"/>
                </a:solidFill>
              </a:rPr>
              <a:t>Not the People</a:t>
            </a:r>
          </a:p>
        </p:txBody>
      </p:sp>
      <p:sp>
        <p:nvSpPr>
          <p:cNvPr id="3" name="Rectangle 3"/>
          <p:cNvSpPr txBox="1">
            <a:spLocks noChangeArrowheads="1"/>
          </p:cNvSpPr>
          <p:nvPr/>
        </p:nvSpPr>
        <p:spPr bwMode="auto">
          <a:xfrm>
            <a:off x="1066800" y="1676400"/>
            <a:ext cx="7010401" cy="4221163"/>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a:solidFill>
                  <a:schemeClr val="tx1"/>
                </a:solidFill>
              </a:rPr>
              <a:t>Focus on issues, not personalities</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See the other party as a partner not and opponent</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Devote time to explaining, exploring and understanding the problem = TELL THE STORY</a:t>
            </a:r>
          </a:p>
        </p:txBody>
      </p:sp>
    </p:spTree>
    <p:extLst>
      <p:ext uri="{BB962C8B-B14F-4D97-AF65-F5344CB8AC3E}">
        <p14:creationId xmlns:p14="http://schemas.microsoft.com/office/powerpoint/2010/main" val="1053721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0"/>
            <a:ext cx="8763000" cy="9906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b="1" kern="0" dirty="0">
                <a:solidFill>
                  <a:schemeClr val="tx1"/>
                </a:solidFill>
              </a:rPr>
              <a:t>Reason and Principles, </a:t>
            </a:r>
          </a:p>
          <a:p>
            <a:r>
              <a:rPr lang="en-US" b="1" kern="0" dirty="0">
                <a:solidFill>
                  <a:schemeClr val="tx1"/>
                </a:solidFill>
              </a:rPr>
              <a:t>not Power</a:t>
            </a:r>
          </a:p>
        </p:txBody>
      </p:sp>
      <p:sp>
        <p:nvSpPr>
          <p:cNvPr id="3" name="Rectangle 3"/>
          <p:cNvSpPr txBox="1">
            <a:spLocks noChangeArrowheads="1"/>
          </p:cNvSpPr>
          <p:nvPr/>
        </p:nvSpPr>
        <p:spPr bwMode="auto">
          <a:xfrm>
            <a:off x="914400" y="1676400"/>
            <a:ext cx="7239000" cy="4906963"/>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a:solidFill>
                  <a:schemeClr val="tx1"/>
                </a:solidFill>
              </a:rPr>
              <a:t>Be guided by values and principles rather than position or power </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It is not about maximizing individual gain or securing personal advantage</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Recognize that all parties have certain interests in common</a:t>
            </a:r>
          </a:p>
        </p:txBody>
      </p:sp>
    </p:spTree>
    <p:extLst>
      <p:ext uri="{BB962C8B-B14F-4D97-AF65-F5344CB8AC3E}">
        <p14:creationId xmlns:p14="http://schemas.microsoft.com/office/powerpoint/2010/main" val="1961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28600"/>
            <a:ext cx="9144000" cy="9906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b="1" kern="0" dirty="0">
                <a:solidFill>
                  <a:schemeClr val="tx1"/>
                </a:solidFill>
              </a:rPr>
              <a:t>Focus on Interests not Positions</a:t>
            </a:r>
          </a:p>
        </p:txBody>
      </p:sp>
      <p:sp>
        <p:nvSpPr>
          <p:cNvPr id="3" name="Rectangle 3"/>
          <p:cNvSpPr txBox="1">
            <a:spLocks noChangeArrowheads="1"/>
          </p:cNvSpPr>
          <p:nvPr/>
        </p:nvSpPr>
        <p:spPr bwMode="auto">
          <a:xfrm>
            <a:off x="952500" y="1981200"/>
            <a:ext cx="7239000" cy="31242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a:solidFill>
                  <a:schemeClr val="tx1"/>
                </a:solidFill>
              </a:rPr>
              <a:t>Interests are our concerns, needs, reasons for taking certain positions.</a:t>
            </a:r>
          </a:p>
          <a:p>
            <a:pPr marL="457200" indent="-457200">
              <a:buFont typeface="Arial" panose="020B0604020202020204" pitchFamily="34" charset="0"/>
              <a:buChar char="•"/>
            </a:pPr>
            <a:endParaRPr lang="en-US" kern="0" dirty="0">
              <a:solidFill>
                <a:schemeClr val="tx1"/>
              </a:solidFill>
            </a:endParaRPr>
          </a:p>
          <a:p>
            <a:pPr marL="457200" indent="-457200">
              <a:buFont typeface="Arial" panose="020B0604020202020204" pitchFamily="34" charset="0"/>
              <a:buChar char="•"/>
            </a:pPr>
            <a:r>
              <a:rPr lang="en-US" kern="0" dirty="0">
                <a:solidFill>
                  <a:schemeClr val="tx1"/>
                </a:solidFill>
              </a:rPr>
              <a:t> Positions are our demands, postures and pre-formed solutions</a:t>
            </a:r>
          </a:p>
        </p:txBody>
      </p:sp>
    </p:spTree>
    <p:extLst>
      <p:ext uri="{BB962C8B-B14F-4D97-AF65-F5344CB8AC3E}">
        <p14:creationId xmlns:p14="http://schemas.microsoft.com/office/powerpoint/2010/main" val="222927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914400" y="0"/>
            <a:ext cx="7391400" cy="1143000"/>
          </a:xfrm>
          <a:prstGeom prst="rect">
            <a:avLst/>
          </a:prstGeom>
          <a:noFill/>
          <a:ln w="12700" cap="sq">
            <a:noFill/>
            <a:miter lim="800000"/>
            <a:headEnd type="none" w="sm" len="sm"/>
            <a:tailEnd type="none" w="sm" len="sm"/>
          </a:ln>
          <a:effectLst/>
        </p:spPr>
        <p:txBody>
          <a:bodyPr anchor="ctr"/>
          <a:lstStyle/>
          <a:p>
            <a:pPr algn="ctr" eaLnBrk="1" hangingPunct="1"/>
            <a:r>
              <a:rPr lang="en-US" sz="4400" b="1" dirty="0">
                <a:latin typeface="Calibri" panose="020F0502020204030204" pitchFamily="34" charset="0"/>
                <a:cs typeface="Calibri" panose="020F0502020204030204" pitchFamily="34" charset="0"/>
              </a:rPr>
              <a:t>BLUE/GREEN Game  Pg. 22</a:t>
            </a:r>
          </a:p>
        </p:txBody>
      </p:sp>
      <p:sp>
        <p:nvSpPr>
          <p:cNvPr id="130051" name="Rectangle 3"/>
          <p:cNvSpPr>
            <a:spLocks noChangeArrowheads="1"/>
          </p:cNvSpPr>
          <p:nvPr/>
        </p:nvSpPr>
        <p:spPr bwMode="auto">
          <a:xfrm>
            <a:off x="381000" y="914400"/>
            <a:ext cx="8610600" cy="5303520"/>
          </a:xfrm>
          <a:prstGeom prst="rect">
            <a:avLst/>
          </a:prstGeom>
          <a:noFill/>
          <a:ln w="12700" cap="sq">
            <a:noFill/>
            <a:miter lim="800000"/>
            <a:headEnd type="none" w="sm" len="sm"/>
            <a:tailEnd type="none" w="sm" len="sm"/>
          </a:ln>
          <a:effectLst/>
        </p:spPr>
        <p:txBody>
          <a:bodyPr/>
          <a:lstStyle/>
          <a:p>
            <a:pPr marL="342900" indent="-342900">
              <a:spcBef>
                <a:spcPct val="20000"/>
              </a:spcBef>
              <a:buClr>
                <a:schemeClr val="hlink"/>
              </a:buClr>
              <a:buSzPct val="120000"/>
            </a:pPr>
            <a:r>
              <a:rPr lang="en-US" sz="4000" dirty="0">
                <a:solidFill>
                  <a:schemeClr val="tx2">
                    <a:lumMod val="50000"/>
                  </a:schemeClr>
                </a:solidFill>
                <a:latin typeface="Calibri" panose="020F0502020204030204" pitchFamily="34" charset="0"/>
                <a:cs typeface="Times New Roman" charset="0"/>
              </a:rPr>
              <a:t>Find a Partner </a:t>
            </a:r>
          </a:p>
          <a:p>
            <a:pPr marL="342900" indent="-342900">
              <a:spcBef>
                <a:spcPct val="20000"/>
              </a:spcBef>
              <a:buClr>
                <a:schemeClr val="hlink"/>
              </a:buClr>
              <a:buSzPct val="120000"/>
            </a:pPr>
            <a:r>
              <a:rPr lang="en-US" sz="4000" dirty="0">
                <a:solidFill>
                  <a:schemeClr val="tx2">
                    <a:lumMod val="50000"/>
                  </a:schemeClr>
                </a:solidFill>
                <a:latin typeface="Calibri" panose="020F0502020204030204" pitchFamily="34" charset="0"/>
                <a:cs typeface="Times New Roman" charset="0"/>
              </a:rPr>
              <a:t>   </a:t>
            </a:r>
            <a:r>
              <a:rPr lang="en-US" sz="4000" b="1" dirty="0">
                <a:solidFill>
                  <a:schemeClr val="tx2">
                    <a:lumMod val="50000"/>
                  </a:schemeClr>
                </a:solidFill>
                <a:latin typeface="Calibri" panose="020F0502020204030204" pitchFamily="34" charset="0"/>
                <a:cs typeface="Times New Roman" charset="0"/>
              </a:rPr>
              <a:t>Decide who is blue and who is green</a:t>
            </a:r>
          </a:p>
          <a:p>
            <a:pPr marL="342900" indent="-342900">
              <a:spcBef>
                <a:spcPct val="20000"/>
              </a:spcBef>
              <a:buClr>
                <a:schemeClr val="hlink"/>
              </a:buClr>
              <a:buSzPct val="120000"/>
            </a:pPr>
            <a:endParaRPr lang="en-US" sz="4000" dirty="0">
              <a:solidFill>
                <a:schemeClr val="tx2">
                  <a:lumMod val="50000"/>
                </a:schemeClr>
              </a:solidFill>
              <a:latin typeface="Calibri" panose="020F0502020204030204" pitchFamily="34" charset="0"/>
              <a:cs typeface="Times New Roman" charset="0"/>
            </a:endParaRPr>
          </a:p>
          <a:p>
            <a:pPr marL="342900" indent="-342900">
              <a:spcBef>
                <a:spcPct val="20000"/>
              </a:spcBef>
              <a:buClr>
                <a:schemeClr val="hlink"/>
              </a:buClr>
              <a:buSzPct val="120000"/>
            </a:pPr>
            <a:r>
              <a:rPr lang="en-US" sz="4000" dirty="0">
                <a:solidFill>
                  <a:schemeClr val="tx2">
                    <a:lumMod val="50000"/>
                  </a:schemeClr>
                </a:solidFill>
                <a:latin typeface="Calibri" panose="020F0502020204030204" pitchFamily="34" charset="0"/>
                <a:cs typeface="Times New Roman" charset="0"/>
              </a:rPr>
              <a:t>Objective:</a:t>
            </a:r>
          </a:p>
          <a:p>
            <a:pPr marL="342900" indent="-342900">
              <a:spcBef>
                <a:spcPct val="20000"/>
              </a:spcBef>
              <a:buClr>
                <a:schemeClr val="hlink"/>
              </a:buClr>
              <a:buSzPct val="120000"/>
            </a:pPr>
            <a:r>
              <a:rPr lang="en-US" sz="4000" dirty="0">
                <a:solidFill>
                  <a:schemeClr val="tx2">
                    <a:lumMod val="50000"/>
                  </a:schemeClr>
                </a:solidFill>
                <a:latin typeface="Calibri" panose="020F0502020204030204" pitchFamily="34" charset="0"/>
                <a:cs typeface="Times New Roman" charset="0"/>
              </a:rPr>
              <a:t>	</a:t>
            </a:r>
            <a:r>
              <a:rPr lang="en-US" sz="4000" b="1" dirty="0">
                <a:solidFill>
                  <a:schemeClr val="tx2">
                    <a:lumMod val="50000"/>
                  </a:schemeClr>
                </a:solidFill>
                <a:latin typeface="Calibri" panose="020F0502020204030204" pitchFamily="34" charset="0"/>
                <a:cs typeface="Times New Roman" charset="0"/>
              </a:rPr>
              <a:t>Win as many points as you can.</a:t>
            </a:r>
          </a:p>
          <a:p>
            <a:pPr marL="342900" indent="-342900">
              <a:spcBef>
                <a:spcPct val="20000"/>
              </a:spcBef>
              <a:buClr>
                <a:schemeClr val="hlink"/>
              </a:buClr>
              <a:buSzPct val="120000"/>
            </a:pPr>
            <a:endParaRPr lang="en-US" sz="3600" dirty="0">
              <a:solidFill>
                <a:schemeClr val="tx2">
                  <a:lumMod val="50000"/>
                </a:schemeClr>
              </a:solidFill>
              <a:latin typeface="Bookman Old Style" pitchFamily="18" charset="0"/>
              <a:cs typeface="Times New Roman" charset="0"/>
            </a:endParaRPr>
          </a:p>
        </p:txBody>
      </p:sp>
    </p:spTree>
    <p:extLst>
      <p:ext uri="{BB962C8B-B14F-4D97-AF65-F5344CB8AC3E}">
        <p14:creationId xmlns:p14="http://schemas.microsoft.com/office/powerpoint/2010/main" val="2596387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89183122"/>
              </p:ext>
            </p:extLst>
          </p:nvPr>
        </p:nvGraphicFramePr>
        <p:xfrm>
          <a:off x="1524000" y="1905000"/>
          <a:ext cx="5105400" cy="4267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1234619797"/>
                    </a:ext>
                  </a:extLst>
                </a:gridCol>
                <a:gridCol w="2552700">
                  <a:extLst>
                    <a:ext uri="{9D8B030D-6E8A-4147-A177-3AD203B41FA5}">
                      <a16:colId xmlns:a16="http://schemas.microsoft.com/office/drawing/2014/main" val="113714951"/>
                    </a:ext>
                  </a:extLst>
                </a:gridCol>
              </a:tblGrid>
              <a:tr h="1066800">
                <a:tc gridSpan="2">
                  <a:txBody>
                    <a:bodyPr/>
                    <a:lstStyle/>
                    <a:p>
                      <a:pPr marL="0" marR="0">
                        <a:spcBef>
                          <a:spcPts val="0"/>
                        </a:spcBef>
                        <a:spcAft>
                          <a:spcPts val="0"/>
                        </a:spcAft>
                      </a:pPr>
                      <a:r>
                        <a:rPr lang="en-US" sz="3200" dirty="0">
                          <a:effectLst/>
                        </a:rPr>
                        <a:t>BLUE      EXCHANGE #1</a:t>
                      </a:r>
                    </a:p>
                    <a:p>
                      <a:pPr marL="0" marR="0">
                        <a:spcBef>
                          <a:spcPts val="0"/>
                        </a:spcBef>
                        <a:spcAft>
                          <a:spcPts val="0"/>
                        </a:spcAft>
                      </a:pPr>
                      <a:r>
                        <a:rPr lang="en-US" sz="3200" dirty="0">
                          <a:effectLst/>
                        </a:rPr>
                        <a:t> </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77417921"/>
                  </a:ext>
                </a:extLst>
              </a:tr>
              <a:tr h="1600200">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+10        -10</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2999842"/>
                  </a:ext>
                </a:extLst>
              </a:tr>
              <a:tr h="1600200">
                <a:tc>
                  <a:txBody>
                    <a:bodyPr/>
                    <a:lstStyle/>
                    <a:p>
                      <a:pPr marL="0" marR="0">
                        <a:spcBef>
                          <a:spcPts val="0"/>
                        </a:spcBef>
                        <a:spcAft>
                          <a:spcPts val="0"/>
                        </a:spcAft>
                      </a:pPr>
                      <a:r>
                        <a:rPr lang="en-US" sz="3200">
                          <a:effectLst/>
                        </a:rPr>
                        <a:t> B            G</a:t>
                      </a:r>
                    </a:p>
                    <a:p>
                      <a:pPr marL="0" marR="0">
                        <a:spcBef>
                          <a:spcPts val="0"/>
                        </a:spcBef>
                        <a:spcAft>
                          <a:spcPts val="0"/>
                        </a:spcAft>
                      </a:pPr>
                      <a:r>
                        <a:rPr lang="en-US" sz="3200">
                          <a:effectLst/>
                        </a:rPr>
                        <a:t> </a:t>
                      </a:r>
                    </a:p>
                    <a:p>
                      <a:pPr marL="0" marR="0">
                        <a:spcBef>
                          <a:spcPts val="0"/>
                        </a:spcBef>
                        <a:spcAft>
                          <a:spcPts val="0"/>
                        </a:spcAft>
                      </a:pPr>
                      <a:r>
                        <a:rPr lang="en-US" sz="3200">
                          <a:effectLst/>
                        </a:rPr>
                        <a:t>-10        +10</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2437569"/>
                  </a:ext>
                </a:extLst>
              </a:tr>
            </a:tbl>
          </a:graphicData>
        </a:graphic>
      </p:graphicFrame>
      <p:cxnSp>
        <p:nvCxnSpPr>
          <p:cNvPr id="6" name="Straight Connector 5"/>
          <p:cNvCxnSpPr/>
          <p:nvPr/>
        </p:nvCxnSpPr>
        <p:spPr>
          <a:xfrm>
            <a:off x="1295400" y="2819400"/>
            <a:ext cx="281940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219200" y="2819400"/>
            <a:ext cx="2819400" cy="3429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p:cNvSpPr txBox="1">
            <a:spLocks/>
          </p:cNvSpPr>
          <p:nvPr/>
        </p:nvSpPr>
        <p:spPr bwMode="auto">
          <a:xfrm>
            <a:off x="381000" y="5334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a:solidFill>
                  <a:schemeClr val="tx1">
                    <a:lumMod val="95000"/>
                    <a:lumOff val="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kern="0" dirty="0"/>
              <a:t>Step 1 – Blue Makes an X on one half or the other </a:t>
            </a:r>
          </a:p>
        </p:txBody>
      </p:sp>
    </p:spTree>
    <p:extLst>
      <p:ext uri="{BB962C8B-B14F-4D97-AF65-F5344CB8AC3E}">
        <p14:creationId xmlns:p14="http://schemas.microsoft.com/office/powerpoint/2010/main" val="3639675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2 – Green Makes an X on what is left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8072377"/>
              </p:ext>
            </p:extLst>
          </p:nvPr>
        </p:nvGraphicFramePr>
        <p:xfrm>
          <a:off x="1524000" y="1905000"/>
          <a:ext cx="5105400" cy="4267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1234619797"/>
                    </a:ext>
                  </a:extLst>
                </a:gridCol>
                <a:gridCol w="2552700">
                  <a:extLst>
                    <a:ext uri="{9D8B030D-6E8A-4147-A177-3AD203B41FA5}">
                      <a16:colId xmlns:a16="http://schemas.microsoft.com/office/drawing/2014/main" val="113714951"/>
                    </a:ext>
                  </a:extLst>
                </a:gridCol>
              </a:tblGrid>
              <a:tr h="1066800">
                <a:tc gridSpan="2">
                  <a:txBody>
                    <a:bodyPr/>
                    <a:lstStyle/>
                    <a:p>
                      <a:pPr marL="0" marR="0">
                        <a:spcBef>
                          <a:spcPts val="0"/>
                        </a:spcBef>
                        <a:spcAft>
                          <a:spcPts val="0"/>
                        </a:spcAft>
                      </a:pPr>
                      <a:r>
                        <a:rPr lang="en-US" sz="3200" dirty="0">
                          <a:effectLst/>
                        </a:rPr>
                        <a:t>BLUE      EXCHANGE #1</a:t>
                      </a:r>
                    </a:p>
                    <a:p>
                      <a:pPr marL="0" marR="0">
                        <a:spcBef>
                          <a:spcPts val="0"/>
                        </a:spcBef>
                        <a:spcAft>
                          <a:spcPts val="0"/>
                        </a:spcAft>
                      </a:pPr>
                      <a:r>
                        <a:rPr lang="en-US" sz="3200" dirty="0">
                          <a:effectLst/>
                        </a:rPr>
                        <a:t> </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77417921"/>
                  </a:ext>
                </a:extLst>
              </a:tr>
              <a:tr h="1600200">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+10        -10</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2999842"/>
                  </a:ext>
                </a:extLst>
              </a:tr>
              <a:tr h="1600200">
                <a:tc>
                  <a:txBody>
                    <a:bodyPr/>
                    <a:lstStyle/>
                    <a:p>
                      <a:pPr marL="0" marR="0">
                        <a:spcBef>
                          <a:spcPts val="0"/>
                        </a:spcBef>
                        <a:spcAft>
                          <a:spcPts val="0"/>
                        </a:spcAft>
                      </a:pPr>
                      <a:r>
                        <a:rPr lang="en-US" sz="3200">
                          <a:effectLst/>
                        </a:rPr>
                        <a:t> B            G</a:t>
                      </a:r>
                    </a:p>
                    <a:p>
                      <a:pPr marL="0" marR="0">
                        <a:spcBef>
                          <a:spcPts val="0"/>
                        </a:spcBef>
                        <a:spcAft>
                          <a:spcPts val="0"/>
                        </a:spcAft>
                      </a:pPr>
                      <a:r>
                        <a:rPr lang="en-US" sz="3200">
                          <a:effectLst/>
                        </a:rPr>
                        <a:t> </a:t>
                      </a:r>
                    </a:p>
                    <a:p>
                      <a:pPr marL="0" marR="0">
                        <a:spcBef>
                          <a:spcPts val="0"/>
                        </a:spcBef>
                        <a:spcAft>
                          <a:spcPts val="0"/>
                        </a:spcAft>
                      </a:pPr>
                      <a:r>
                        <a:rPr lang="en-US" sz="3200">
                          <a:effectLst/>
                        </a:rPr>
                        <a:t>-10        +10</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2437569"/>
                  </a:ext>
                </a:extLst>
              </a:tr>
            </a:tbl>
          </a:graphicData>
        </a:graphic>
      </p:graphicFrame>
      <p:cxnSp>
        <p:nvCxnSpPr>
          <p:cNvPr id="6" name="Straight Connector 5"/>
          <p:cNvCxnSpPr/>
          <p:nvPr/>
        </p:nvCxnSpPr>
        <p:spPr>
          <a:xfrm>
            <a:off x="1295400" y="2819400"/>
            <a:ext cx="281940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219200" y="2819400"/>
            <a:ext cx="2819400" cy="3429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076700" y="4724400"/>
            <a:ext cx="2400300" cy="1371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191000" y="4648200"/>
            <a:ext cx="2438400" cy="16002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936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3 – Record the Points that are Left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14029434"/>
              </p:ext>
            </p:extLst>
          </p:nvPr>
        </p:nvGraphicFramePr>
        <p:xfrm>
          <a:off x="457200" y="1806099"/>
          <a:ext cx="5105400" cy="4267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1234619797"/>
                    </a:ext>
                  </a:extLst>
                </a:gridCol>
                <a:gridCol w="2552700">
                  <a:extLst>
                    <a:ext uri="{9D8B030D-6E8A-4147-A177-3AD203B41FA5}">
                      <a16:colId xmlns:a16="http://schemas.microsoft.com/office/drawing/2014/main" val="113714951"/>
                    </a:ext>
                  </a:extLst>
                </a:gridCol>
              </a:tblGrid>
              <a:tr h="1066800">
                <a:tc gridSpan="2">
                  <a:txBody>
                    <a:bodyPr/>
                    <a:lstStyle/>
                    <a:p>
                      <a:pPr marL="0" marR="0">
                        <a:spcBef>
                          <a:spcPts val="0"/>
                        </a:spcBef>
                        <a:spcAft>
                          <a:spcPts val="0"/>
                        </a:spcAft>
                      </a:pPr>
                      <a:r>
                        <a:rPr lang="en-US" sz="3200" dirty="0">
                          <a:effectLst/>
                        </a:rPr>
                        <a:t>BLUE      EXCHANGE #1</a:t>
                      </a:r>
                    </a:p>
                    <a:p>
                      <a:pPr marL="0" marR="0">
                        <a:spcBef>
                          <a:spcPts val="0"/>
                        </a:spcBef>
                        <a:spcAft>
                          <a:spcPts val="0"/>
                        </a:spcAft>
                      </a:pPr>
                      <a:r>
                        <a:rPr lang="en-US" sz="3200" dirty="0">
                          <a:effectLst/>
                        </a:rPr>
                        <a:t> </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77417921"/>
                  </a:ext>
                </a:extLst>
              </a:tr>
              <a:tr h="1600200">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+10        -10</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2999842"/>
                  </a:ext>
                </a:extLst>
              </a:tr>
              <a:tr h="1600200">
                <a:tc>
                  <a:txBody>
                    <a:bodyPr/>
                    <a:lstStyle/>
                    <a:p>
                      <a:pPr marL="0" marR="0">
                        <a:spcBef>
                          <a:spcPts val="0"/>
                        </a:spcBef>
                        <a:spcAft>
                          <a:spcPts val="0"/>
                        </a:spcAft>
                      </a:pPr>
                      <a:r>
                        <a:rPr lang="en-US" sz="3200">
                          <a:effectLst/>
                        </a:rPr>
                        <a:t> B            G</a:t>
                      </a:r>
                    </a:p>
                    <a:p>
                      <a:pPr marL="0" marR="0">
                        <a:spcBef>
                          <a:spcPts val="0"/>
                        </a:spcBef>
                        <a:spcAft>
                          <a:spcPts val="0"/>
                        </a:spcAft>
                      </a:pPr>
                      <a:r>
                        <a:rPr lang="en-US" sz="3200">
                          <a:effectLst/>
                        </a:rPr>
                        <a:t> </a:t>
                      </a:r>
                    </a:p>
                    <a:p>
                      <a:pPr marL="0" marR="0">
                        <a:spcBef>
                          <a:spcPts val="0"/>
                        </a:spcBef>
                        <a:spcAft>
                          <a:spcPts val="0"/>
                        </a:spcAft>
                      </a:pPr>
                      <a:r>
                        <a:rPr lang="en-US" sz="3200">
                          <a:effectLst/>
                        </a:rPr>
                        <a:t>-10        +10</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2437569"/>
                  </a:ext>
                </a:extLst>
              </a:tr>
            </a:tbl>
          </a:graphicData>
        </a:graphic>
      </p:graphicFrame>
      <p:cxnSp>
        <p:nvCxnSpPr>
          <p:cNvPr id="6" name="Straight Connector 5"/>
          <p:cNvCxnSpPr/>
          <p:nvPr/>
        </p:nvCxnSpPr>
        <p:spPr>
          <a:xfrm>
            <a:off x="342900" y="2743200"/>
            <a:ext cx="281940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228600" y="2743200"/>
            <a:ext cx="2819400" cy="3429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3139440" y="4720829"/>
            <a:ext cx="2400300" cy="1371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994660" y="4484450"/>
            <a:ext cx="2438400" cy="16002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2358965949"/>
              </p:ext>
            </p:extLst>
          </p:nvPr>
        </p:nvGraphicFramePr>
        <p:xfrm>
          <a:off x="5814059" y="1981200"/>
          <a:ext cx="3177541" cy="2667000"/>
        </p:xfrm>
        <a:graphic>
          <a:graphicData uri="http://schemas.openxmlformats.org/drawingml/2006/table">
            <a:tbl>
              <a:tblPr>
                <a:tableStyleId>{5C22544A-7EE6-4342-B048-85BDC9FD1C3A}</a:tableStyleId>
              </a:tblPr>
              <a:tblGrid>
                <a:gridCol w="612491">
                  <a:extLst>
                    <a:ext uri="{9D8B030D-6E8A-4147-A177-3AD203B41FA5}">
                      <a16:colId xmlns:a16="http://schemas.microsoft.com/office/drawing/2014/main" val="2778913283"/>
                    </a:ext>
                  </a:extLst>
                </a:gridCol>
                <a:gridCol w="1150859">
                  <a:extLst>
                    <a:ext uri="{9D8B030D-6E8A-4147-A177-3AD203B41FA5}">
                      <a16:colId xmlns:a16="http://schemas.microsoft.com/office/drawing/2014/main" val="3716560812"/>
                    </a:ext>
                  </a:extLst>
                </a:gridCol>
                <a:gridCol w="1414191">
                  <a:extLst>
                    <a:ext uri="{9D8B030D-6E8A-4147-A177-3AD203B41FA5}">
                      <a16:colId xmlns:a16="http://schemas.microsoft.com/office/drawing/2014/main" val="1386863365"/>
                    </a:ext>
                  </a:extLst>
                </a:gridCol>
              </a:tblGrid>
              <a:tr h="666750">
                <a:tc gridSpan="3">
                  <a:txBody>
                    <a:bodyPr/>
                    <a:lstStyle/>
                    <a:p>
                      <a:pPr marL="0" marR="0" algn="ctr">
                        <a:spcBef>
                          <a:spcPts val="0"/>
                        </a:spcBef>
                        <a:spcAft>
                          <a:spcPts val="0"/>
                        </a:spcAft>
                      </a:pPr>
                      <a:r>
                        <a:rPr lang="en-US" sz="2400" dirty="0">
                          <a:effectLst/>
                        </a:rPr>
                        <a:t>SCORECARD</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9532895"/>
                  </a:ext>
                </a:extLst>
              </a:tr>
              <a:tr h="666750">
                <a:tc>
                  <a:txBody>
                    <a:bodyPr/>
                    <a:lstStyle/>
                    <a:p>
                      <a:pPr marL="0" marR="0" algn="ctr">
                        <a:spcBef>
                          <a:spcPts val="0"/>
                        </a:spcBef>
                        <a:spcAft>
                          <a:spcPts val="0"/>
                        </a:spcAft>
                      </a:pPr>
                      <a:r>
                        <a:rPr lang="en-US"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a:effectLst/>
                        </a:rPr>
                        <a:t>BLUE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a:effectLst/>
                        </a:rPr>
                        <a:t>GREEN</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E1B9"/>
                    </a:solidFill>
                  </a:tcPr>
                </a:tc>
                <a:extLst>
                  <a:ext uri="{0D108BD9-81ED-4DB2-BD59-A6C34878D82A}">
                    <a16:rowId xmlns:a16="http://schemas.microsoft.com/office/drawing/2014/main" val="1120437642"/>
                  </a:ext>
                </a:extLst>
              </a:tr>
              <a:tr h="666750">
                <a:tc>
                  <a:txBody>
                    <a:bodyPr/>
                    <a:lstStyle/>
                    <a:p>
                      <a:pPr marL="0" marR="0" algn="l">
                        <a:spcBef>
                          <a:spcPts val="0"/>
                        </a:spcBef>
                        <a:spcAft>
                          <a:spcPts val="0"/>
                        </a:spcAft>
                      </a:pPr>
                      <a:r>
                        <a:rPr lang="en-US" sz="2400">
                          <a:effectLst/>
                        </a:rPr>
                        <a:t>#1</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400" dirty="0">
                          <a:effectLst/>
                        </a:rPr>
                        <a:t> +10</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2400" dirty="0">
                          <a:effectLst/>
                        </a:rPr>
                        <a:t> -10</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E1B9"/>
                    </a:solidFill>
                  </a:tcPr>
                </a:tc>
                <a:extLst>
                  <a:ext uri="{0D108BD9-81ED-4DB2-BD59-A6C34878D82A}">
                    <a16:rowId xmlns:a16="http://schemas.microsoft.com/office/drawing/2014/main" val="4042926260"/>
                  </a:ext>
                </a:extLst>
              </a:tr>
              <a:tr h="666750">
                <a:tc>
                  <a:txBody>
                    <a:bodyPr/>
                    <a:lstStyle/>
                    <a:p>
                      <a:pPr marL="0" marR="0" algn="l">
                        <a:spcBef>
                          <a:spcPts val="0"/>
                        </a:spcBef>
                        <a:spcAft>
                          <a:spcPts val="0"/>
                        </a:spcAft>
                      </a:pPr>
                      <a:r>
                        <a:rPr lang="en-US" sz="2400" dirty="0">
                          <a:effectLst/>
                        </a:rPr>
                        <a:t>#2</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2400" dirty="0">
                          <a:effectLst/>
                        </a:rPr>
                        <a:t> </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E1B9"/>
                    </a:solidFill>
                  </a:tcPr>
                </a:tc>
                <a:extLst>
                  <a:ext uri="{0D108BD9-81ED-4DB2-BD59-A6C34878D82A}">
                    <a16:rowId xmlns:a16="http://schemas.microsoft.com/office/drawing/2014/main" val="235784255"/>
                  </a:ext>
                </a:extLst>
              </a:tr>
            </a:tbl>
          </a:graphicData>
        </a:graphic>
      </p:graphicFrame>
    </p:spTree>
    <p:extLst>
      <p:ext uri="{BB962C8B-B14F-4D97-AF65-F5344CB8AC3E}">
        <p14:creationId xmlns:p14="http://schemas.microsoft.com/office/powerpoint/2010/main" val="3387245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Blue Green Game</a:t>
            </a:r>
          </a:p>
        </p:txBody>
      </p:sp>
      <p:sp>
        <p:nvSpPr>
          <p:cNvPr id="3" name="Content Placeholder 2"/>
          <p:cNvSpPr>
            <a:spLocks noGrp="1"/>
          </p:cNvSpPr>
          <p:nvPr>
            <p:ph idx="1"/>
          </p:nvPr>
        </p:nvSpPr>
        <p:spPr/>
        <p:txBody>
          <a:bodyPr/>
          <a:lstStyle/>
          <a:p>
            <a:pPr marL="0" indent="0">
              <a:buNone/>
            </a:pPr>
            <a:r>
              <a:rPr lang="en-US" dirty="0">
                <a:solidFill>
                  <a:schemeClr val="tx2">
                    <a:lumMod val="50000"/>
                  </a:schemeClr>
                </a:solidFill>
                <a:cs typeface="Times New Roman" charset="0"/>
              </a:rPr>
              <a:t>Rules: </a:t>
            </a:r>
          </a:p>
          <a:p>
            <a:pPr marL="0" indent="0">
              <a:buNone/>
            </a:pPr>
            <a:r>
              <a:rPr lang="en-US" dirty="0">
                <a:solidFill>
                  <a:schemeClr val="tx2">
                    <a:lumMod val="50000"/>
                  </a:schemeClr>
                </a:solidFill>
                <a:cs typeface="Times New Roman" charset="0"/>
              </a:rPr>
              <a:t>Take two minutes to read the rules. </a:t>
            </a:r>
          </a:p>
          <a:p>
            <a:pPr marL="0" indent="0">
              <a:buNone/>
            </a:pPr>
            <a:r>
              <a:rPr lang="en-US" dirty="0">
                <a:solidFill>
                  <a:schemeClr val="tx2">
                    <a:lumMod val="50000"/>
                  </a:schemeClr>
                </a:solidFill>
                <a:cs typeface="Times New Roman" charset="0"/>
              </a:rPr>
              <a:t>Blue goes first in the first box, then take turns going first.  After crossing off your boxes, remember to record your scores</a:t>
            </a:r>
          </a:p>
          <a:p>
            <a:pPr marL="0" indent="0">
              <a:buNone/>
            </a:pPr>
            <a:endParaRPr lang="en-US" dirty="0">
              <a:solidFill>
                <a:schemeClr val="tx2">
                  <a:lumMod val="50000"/>
                </a:schemeClr>
              </a:solidFill>
              <a:cs typeface="Times New Roman" charset="0"/>
            </a:endParaRPr>
          </a:p>
          <a:p>
            <a:pPr marL="0" indent="0">
              <a:buNone/>
            </a:pPr>
            <a:r>
              <a:rPr lang="en-US" sz="5400" b="1" dirty="0">
                <a:solidFill>
                  <a:schemeClr val="tx2">
                    <a:lumMod val="50000"/>
                  </a:schemeClr>
                </a:solidFill>
                <a:cs typeface="Times New Roman" charset="0"/>
              </a:rPr>
              <a:t>        There is no talking.</a:t>
            </a:r>
            <a:endParaRPr lang="en-US" sz="5400" dirty="0">
              <a:solidFill>
                <a:schemeClr val="tx2">
                  <a:lumMod val="50000"/>
                </a:schemeClr>
              </a:solidFill>
              <a:cs typeface="Times New Roman" charset="0"/>
            </a:endParaRPr>
          </a:p>
          <a:p>
            <a:endParaRPr lang="en-US" dirty="0"/>
          </a:p>
        </p:txBody>
      </p:sp>
    </p:spTree>
    <p:extLst>
      <p:ext uri="{BB962C8B-B14F-4D97-AF65-F5344CB8AC3E}">
        <p14:creationId xmlns:p14="http://schemas.microsoft.com/office/powerpoint/2010/main" val="501323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eaLnBrk="0" hangingPunct="0">
              <a:tabLst>
                <a:tab pos="571500" algn="l"/>
              </a:tabLst>
            </a:pPr>
            <a:r>
              <a:rPr lang="en-US" altLang="en-US" dirty="0">
                <a:solidFill>
                  <a:schemeClr val="tx1"/>
                </a:solidFill>
                <a:ea typeface="Times New Roman" panose="02020603050405020304" pitchFamily="18" charset="0"/>
              </a:rPr>
              <a:t>Two Views of Self-Interest Pg. 24</a:t>
            </a:r>
            <a:endParaRPr lang="en-US" altLang="en-US" sz="800" b="0" dirty="0">
              <a:solidFill>
                <a:schemeClr val="tx1"/>
              </a:solidFill>
            </a:endParaRPr>
          </a:p>
        </p:txBody>
      </p:sp>
      <p:grpSp>
        <p:nvGrpSpPr>
          <p:cNvPr id="5" name="Group 1"/>
          <p:cNvGrpSpPr>
            <a:grpSpLocks noChangeAspect="1"/>
          </p:cNvGrpSpPr>
          <p:nvPr/>
        </p:nvGrpSpPr>
        <p:grpSpPr bwMode="auto">
          <a:xfrm>
            <a:off x="457200" y="1309685"/>
            <a:ext cx="8153399" cy="2948118"/>
            <a:chOff x="4689" y="3596"/>
            <a:chExt cx="5707" cy="2240"/>
          </a:xfrm>
        </p:grpSpPr>
        <p:sp>
          <p:nvSpPr>
            <p:cNvPr id="6" name="AutoShape 9"/>
            <p:cNvSpPr>
              <a:spLocks noChangeAspect="1" noChangeArrowheads="1"/>
            </p:cNvSpPr>
            <p:nvPr/>
          </p:nvSpPr>
          <p:spPr bwMode="auto">
            <a:xfrm>
              <a:off x="4689" y="3596"/>
              <a:ext cx="5707" cy="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8"/>
            <p:cNvSpPr>
              <a:spLocks noChangeArrowheads="1"/>
            </p:cNvSpPr>
            <p:nvPr/>
          </p:nvSpPr>
          <p:spPr bwMode="auto">
            <a:xfrm>
              <a:off x="6720" y="3643"/>
              <a:ext cx="2200" cy="822"/>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77724" tIns="38862" rIns="77724" bIns="3886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3300"/>
                  </a:solidFill>
                  <a:effectLst/>
                  <a:latin typeface="Tahoma" panose="020B0604030504040204" pitchFamily="34" charset="0"/>
                  <a:ea typeface="Times New Roman" panose="02020603050405020304" pitchFamily="18" charset="0"/>
                  <a:cs typeface="Tahoma" panose="020B0604030504040204" pitchFamily="34" charset="0"/>
                </a:rPr>
                <a:t>2 Views of Self-Interest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4726" y="5137"/>
              <a:ext cx="2099" cy="603"/>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77724" tIns="38862" rIns="77724" bIns="3886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solidFill>
                    <a:srgbClr val="003300"/>
                  </a:solidFill>
                  <a:effectLst/>
                  <a:latin typeface="Tahoma" panose="020B0604030504040204" pitchFamily="34" charset="0"/>
                  <a:ea typeface="Times New Roman" panose="02020603050405020304" pitchFamily="18" charset="0"/>
                  <a:cs typeface="Tahoma" panose="020B0604030504040204" pitchFamily="34" charset="0"/>
                </a:rPr>
                <a:t>Independent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6"/>
            <p:cNvSpPr>
              <a:spLocks noChangeArrowheads="1"/>
            </p:cNvSpPr>
            <p:nvPr/>
          </p:nvSpPr>
          <p:spPr bwMode="auto">
            <a:xfrm>
              <a:off x="7973" y="5179"/>
              <a:ext cx="2301" cy="603"/>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77724" tIns="38862" rIns="77724" bIns="3886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3300"/>
                  </a:solidFill>
                  <a:effectLst/>
                  <a:latin typeface="Tahoma" panose="020B0604030504040204" pitchFamily="34" charset="0"/>
                  <a:ea typeface="Times New Roman" panose="02020603050405020304" pitchFamily="18" charset="0"/>
                  <a:cs typeface="Tahoma" panose="020B0604030504040204" pitchFamily="34" charset="0"/>
                </a:rPr>
                <a:t>Interdependent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AutoShape 5"/>
            <p:cNvSpPr>
              <a:spLocks noChangeShapeType="1"/>
            </p:cNvSpPr>
            <p:nvPr/>
          </p:nvSpPr>
          <p:spPr bwMode="auto">
            <a:xfrm flipH="1">
              <a:off x="5776" y="4332"/>
              <a:ext cx="950" cy="80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808080"/>
                  </a:solidFill>
                  <a:round/>
                  <a:headEnd/>
                  <a:tailEnd type="triangle" w="med" len="me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AutoShape 4"/>
            <p:cNvSpPr>
              <a:spLocks noChangeShapeType="1"/>
            </p:cNvSpPr>
            <p:nvPr/>
          </p:nvSpPr>
          <p:spPr bwMode="auto">
            <a:xfrm>
              <a:off x="8920" y="4648"/>
              <a:ext cx="1100" cy="804"/>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808080"/>
                  </a:solidFill>
                  <a:round/>
                  <a:headEnd/>
                  <a:tailEnd type="triangle" w="med" len="me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Line 3"/>
            <p:cNvSpPr>
              <a:spLocks noChangeShapeType="1"/>
            </p:cNvSpPr>
            <p:nvPr/>
          </p:nvSpPr>
          <p:spPr bwMode="auto">
            <a:xfrm flipH="1">
              <a:off x="6118" y="4437"/>
              <a:ext cx="825" cy="708"/>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2"/>
            <p:cNvSpPr>
              <a:spLocks noChangeShapeType="1"/>
            </p:cNvSpPr>
            <p:nvPr/>
          </p:nvSpPr>
          <p:spPr bwMode="auto">
            <a:xfrm>
              <a:off x="8594" y="4477"/>
              <a:ext cx="943" cy="711"/>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4" name="Rectangle 14"/>
          <p:cNvSpPr>
            <a:spLocks noChangeArrowheads="1"/>
          </p:cNvSpPr>
          <p:nvPr/>
        </p:nvSpPr>
        <p:spPr bwMode="auto">
          <a:xfrm>
            <a:off x="699767" y="4180329"/>
            <a:ext cx="6767833"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endParaRPr kumimoji="0" lang="en-US" altLang="en-US" sz="5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TextBox 14"/>
          <p:cNvSpPr txBox="1"/>
          <p:nvPr/>
        </p:nvSpPr>
        <p:spPr>
          <a:xfrm>
            <a:off x="1524000" y="3720738"/>
            <a:ext cx="6625620" cy="1477328"/>
          </a:xfrm>
          <a:prstGeom prst="rect">
            <a:avLst/>
          </a:prstGeom>
          <a:noFill/>
        </p:spPr>
        <p:txBody>
          <a:bodyPr wrap="square" rtlCol="0">
            <a:spAutoFit/>
          </a:bodyPr>
          <a:lstStyle/>
          <a:p>
            <a:pPr lvl="0" eaLnBrk="0" hangingPunct="0"/>
            <a:endParaRPr lang="en-US" altLang="en-US" dirty="0">
              <a:latin typeface="Calibri" panose="020F0502020204030204" pitchFamily="34" charset="0"/>
              <a:ea typeface="Times New Roman" panose="02020603050405020304" pitchFamily="18" charset="0"/>
              <a:cs typeface="Calibri" panose="020F0502020204030204" pitchFamily="34" charset="0"/>
            </a:endParaRPr>
          </a:p>
          <a:p>
            <a:pPr lvl="0" eaLnBrk="0" hangingPunct="0"/>
            <a:r>
              <a:rPr lang="en-US" altLang="en-US" dirty="0">
                <a:latin typeface="Calibri" panose="020F0502020204030204" pitchFamily="34" charset="0"/>
                <a:ea typeface="Times New Roman" panose="02020603050405020304" pitchFamily="18" charset="0"/>
                <a:cs typeface="Calibri" panose="020F0502020204030204" pitchFamily="34" charset="0"/>
              </a:rPr>
              <a:t>In each relationship, we need to realistically assess whether we are inherently interdependent or not.</a:t>
            </a:r>
            <a:endParaRPr lang="en-US" altLang="en-US" sz="800" dirty="0"/>
          </a:p>
          <a:p>
            <a:pPr lvl="0" eaLnBrk="0" hangingPunct="0"/>
            <a:r>
              <a:rPr lang="en-US" altLang="en-US" b="1" dirty="0">
                <a:latin typeface="Calibri" panose="020F0502020204030204" pitchFamily="34" charset="0"/>
                <a:ea typeface="Times New Roman" panose="02020603050405020304" pitchFamily="18" charset="0"/>
                <a:cs typeface="Calibri" panose="020F0502020204030204" pitchFamily="34" charset="0"/>
              </a:rPr>
              <a:t>If we are, we should act like it.</a:t>
            </a:r>
          </a:p>
          <a:p>
            <a:endParaRPr lang="en-US" dirty="0"/>
          </a:p>
        </p:txBody>
      </p:sp>
    </p:spTree>
    <p:extLst>
      <p:ext uri="{BB962C8B-B14F-4D97-AF65-F5344CB8AC3E}">
        <p14:creationId xmlns:p14="http://schemas.microsoft.com/office/powerpoint/2010/main" val="3147986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15962"/>
          </a:xfrm>
        </p:spPr>
        <p:txBody>
          <a:bodyPr>
            <a:normAutofit fontScale="90000"/>
          </a:bodyPr>
          <a:lstStyle/>
          <a:p>
            <a:r>
              <a:rPr lang="en-US" sz="4800" dirty="0">
                <a:latin typeface="Rockwell Light"/>
              </a:rPr>
              <a:t>Trusting Positive Intent</a:t>
            </a:r>
          </a:p>
        </p:txBody>
      </p:sp>
      <p:sp>
        <p:nvSpPr>
          <p:cNvPr id="4" name="Content Placeholder 3"/>
          <p:cNvSpPr>
            <a:spLocks noGrp="1"/>
          </p:cNvSpPr>
          <p:nvPr>
            <p:ph idx="1"/>
          </p:nvPr>
        </p:nvSpPr>
        <p:spPr>
          <a:xfrm>
            <a:off x="457200" y="838200"/>
            <a:ext cx="8229600" cy="5287963"/>
          </a:xfrm>
          <a:prstGeom prst="rect">
            <a:avLst/>
          </a:prstGeom>
        </p:spPr>
        <p:txBody>
          <a:bodyPr/>
          <a:lstStyle/>
          <a:p>
            <a:r>
              <a:rPr lang="en-US" sz="2400" cap="none" dirty="0">
                <a:solidFill>
                  <a:schemeClr val="tx2">
                    <a:lumMod val="50000"/>
                  </a:schemeClr>
                </a:solidFill>
              </a:rPr>
              <a:t>Whether between or among individuals or organizations TRUST is a dependent variable.  The level of trust depends on four aspects of the relationships between and among individuals.</a:t>
            </a:r>
          </a:p>
          <a:p>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4193504322"/>
              </p:ext>
            </p:extLst>
          </p:nvPr>
        </p:nvGraphicFramePr>
        <p:xfrm>
          <a:off x="762000" y="2514600"/>
          <a:ext cx="7696200" cy="3840480"/>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20000"/>
                    </a:ext>
                  </a:extLst>
                </a:gridCol>
                <a:gridCol w="3848100">
                  <a:extLst>
                    <a:ext uri="{9D8B030D-6E8A-4147-A177-3AD203B41FA5}">
                      <a16:colId xmlns:a16="http://schemas.microsoft.com/office/drawing/2014/main" val="20001"/>
                    </a:ext>
                  </a:extLst>
                </a:gridCol>
              </a:tblGrid>
              <a:tr h="1625929">
                <a:tc>
                  <a:txBody>
                    <a:bodyPr/>
                    <a:lstStyle/>
                    <a:p>
                      <a:pPr algn="ctr"/>
                      <a:endParaRPr lang="en-US" sz="2400" dirty="0">
                        <a:solidFill>
                          <a:schemeClr val="tx1"/>
                        </a:solidFill>
                      </a:endParaRPr>
                    </a:p>
                    <a:p>
                      <a:pPr algn="ctr"/>
                      <a:r>
                        <a:rPr lang="en-US" sz="2400" dirty="0">
                          <a:solidFill>
                            <a:schemeClr val="tx1"/>
                          </a:solidFill>
                        </a:rPr>
                        <a:t>Predictability</a:t>
                      </a:r>
                    </a:p>
                    <a:p>
                      <a:r>
                        <a:rPr lang="en-US" sz="2400" b="0" dirty="0">
                          <a:solidFill>
                            <a:schemeClr val="tx1"/>
                          </a:solidFill>
                        </a:rPr>
                        <a:t>Can</a:t>
                      </a:r>
                      <a:r>
                        <a:rPr lang="en-US" sz="2400" b="0" baseline="0" dirty="0">
                          <a:solidFill>
                            <a:schemeClr val="tx1"/>
                          </a:solidFill>
                        </a:rPr>
                        <a:t> we predict what they will do in similar situations?</a:t>
                      </a:r>
                      <a:endParaRPr lang="en-US" sz="2400" b="0" dirty="0">
                        <a:solidFill>
                          <a:schemeClr val="tx1"/>
                        </a:solidFill>
                      </a:endParaRPr>
                    </a:p>
                    <a:p>
                      <a:endParaRPr lang="en-US" sz="2400" b="0" dirty="0">
                        <a:solidFill>
                          <a:schemeClr val="tx1"/>
                        </a:solidFill>
                      </a:endParaRPr>
                    </a:p>
                  </a:txBody>
                  <a:tcPr marL="68580" marR="68580" anchor="ctr">
                    <a:solidFill>
                      <a:schemeClr val="accent1">
                        <a:lumMod val="20000"/>
                        <a:lumOff val="80000"/>
                      </a:schemeClr>
                    </a:solidFill>
                  </a:tcPr>
                </a:tc>
                <a:tc>
                  <a:txBody>
                    <a:bodyPr/>
                    <a:lstStyle/>
                    <a:p>
                      <a:pPr algn="ctr"/>
                      <a:r>
                        <a:rPr lang="en-US" sz="2400" dirty="0">
                          <a:solidFill>
                            <a:schemeClr val="tx1"/>
                          </a:solidFill>
                        </a:rPr>
                        <a:t>Reliability</a:t>
                      </a:r>
                    </a:p>
                    <a:p>
                      <a:pPr algn="l"/>
                      <a:r>
                        <a:rPr lang="en-US" sz="2400" b="0" dirty="0">
                          <a:solidFill>
                            <a:schemeClr val="tx1"/>
                          </a:solidFill>
                        </a:rPr>
                        <a:t>Do they do what they say they will do?</a:t>
                      </a:r>
                    </a:p>
                  </a:txBody>
                  <a:tcPr marL="68580" marR="68580" anchor="ctr">
                    <a:solidFill>
                      <a:schemeClr val="accent1">
                        <a:lumMod val="20000"/>
                        <a:lumOff val="80000"/>
                      </a:schemeClr>
                    </a:solidFill>
                  </a:tcPr>
                </a:tc>
                <a:extLst>
                  <a:ext uri="{0D108BD9-81ED-4DB2-BD59-A6C34878D82A}">
                    <a16:rowId xmlns:a16="http://schemas.microsoft.com/office/drawing/2014/main" val="10000"/>
                  </a:ext>
                </a:extLst>
              </a:tr>
              <a:tr h="1817592">
                <a:tc>
                  <a:txBody>
                    <a:bodyPr/>
                    <a:lstStyle/>
                    <a:p>
                      <a:pPr algn="ctr"/>
                      <a:r>
                        <a:rPr lang="en-US" sz="2400" b="1" dirty="0">
                          <a:solidFill>
                            <a:schemeClr val="tx1"/>
                          </a:solidFill>
                        </a:rPr>
                        <a:t>Accountability</a:t>
                      </a:r>
                    </a:p>
                    <a:p>
                      <a:r>
                        <a:rPr lang="en-US" sz="2400" dirty="0">
                          <a:solidFill>
                            <a:schemeClr val="tx1"/>
                          </a:solidFill>
                        </a:rPr>
                        <a:t>Do they take responsibility for what they do?</a:t>
                      </a:r>
                    </a:p>
                  </a:txBody>
                  <a:tcPr marL="68580" marR="68580" anchor="ctr">
                    <a:solidFill>
                      <a:schemeClr val="accent1">
                        <a:lumMod val="20000"/>
                        <a:lumOff val="80000"/>
                      </a:schemeClr>
                    </a:solidFill>
                  </a:tcPr>
                </a:tc>
                <a:tc>
                  <a:txBody>
                    <a:bodyPr/>
                    <a:lstStyle/>
                    <a:p>
                      <a:pPr algn="ctr"/>
                      <a:r>
                        <a:rPr lang="en-US" sz="2400" b="1" dirty="0">
                          <a:solidFill>
                            <a:schemeClr val="tx1"/>
                          </a:solidFill>
                        </a:rPr>
                        <a:t>Honesty</a:t>
                      </a:r>
                    </a:p>
                    <a:p>
                      <a:r>
                        <a:rPr lang="en-US" sz="2400" dirty="0">
                          <a:solidFill>
                            <a:schemeClr val="tx1"/>
                          </a:solidFill>
                        </a:rPr>
                        <a:t>Do they have the same values about trust that we do?</a:t>
                      </a:r>
                    </a:p>
                    <a:p>
                      <a:endParaRPr lang="en-US" sz="2400" dirty="0">
                        <a:solidFill>
                          <a:schemeClr val="tx1"/>
                        </a:solidFill>
                      </a:endParaRPr>
                    </a:p>
                  </a:txBody>
                  <a:tcPr marL="68580" marR="68580" anchor="c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16356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 reading into this? Pg. 25</a:t>
            </a:r>
          </a:p>
        </p:txBody>
      </p:sp>
      <p:sp>
        <p:nvSpPr>
          <p:cNvPr id="3" name="Content Placeholder 2"/>
          <p:cNvSpPr>
            <a:spLocks noGrp="1"/>
          </p:cNvSpPr>
          <p:nvPr>
            <p:ph idx="1"/>
          </p:nvPr>
        </p:nvSpPr>
        <p:spPr/>
        <p:txBody>
          <a:bodyPr/>
          <a:lstStyle/>
          <a:p>
            <a:pPr marL="0" indent="0">
              <a:buNone/>
            </a:pPr>
            <a:r>
              <a:rPr lang="en-US" dirty="0"/>
              <a:t>The message at the top of the screen is yours.  </a:t>
            </a:r>
          </a:p>
          <a:p>
            <a:r>
              <a:rPr lang="en-US" b="1" dirty="0"/>
              <a:t>Scenario 1:</a:t>
            </a:r>
            <a:r>
              <a:rPr lang="en-US" dirty="0"/>
              <a:t> You sent it to someone who you don’t trust very well.  The response on the bottom is from them. How do you feel? </a:t>
            </a:r>
          </a:p>
          <a:p>
            <a:pPr marL="0" indent="0">
              <a:buNone/>
            </a:pPr>
            <a:r>
              <a:rPr lang="en-US" dirty="0"/>
              <a:t>  </a:t>
            </a:r>
          </a:p>
          <a:p>
            <a:endParaRPr lang="en-US" dirty="0"/>
          </a:p>
        </p:txBody>
      </p:sp>
    </p:spTree>
    <p:extLst>
      <p:ext uri="{BB962C8B-B14F-4D97-AF65-F5344CB8AC3E}">
        <p14:creationId xmlns:p14="http://schemas.microsoft.com/office/powerpoint/2010/main" val="2789267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encrypted-tbn1.gstatic.com/images?q=tbn:ANd9GcStIqOg75YT_nL6xLKnwm87jrOXwk8o_O0dVJK8MJ7IYDWkKV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9757"/>
            <a:ext cx="7010400" cy="64989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751333" y="1523999"/>
            <a:ext cx="2454585" cy="2514599"/>
          </a:xfrm>
          <a:prstGeom prst="rect">
            <a:avLst/>
          </a:prstGeom>
          <a:solidFill>
            <a:srgbClr val="99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751333" y="1614520"/>
            <a:ext cx="2513251" cy="2246769"/>
          </a:xfrm>
          <a:prstGeom prst="rect">
            <a:avLst/>
          </a:prstGeom>
          <a:noFill/>
        </p:spPr>
        <p:txBody>
          <a:bodyPr wrap="square" rtlCol="0">
            <a:spAutoFit/>
          </a:bodyPr>
          <a:lstStyle/>
          <a:p>
            <a:r>
              <a:rPr lang="en-US" sz="2000" dirty="0"/>
              <a:t>Thank you for your feedback on my meeting. I am sorry you did not get to see the whole thing. Let’s talk more about this.</a:t>
            </a:r>
          </a:p>
        </p:txBody>
      </p:sp>
      <p:sp>
        <p:nvSpPr>
          <p:cNvPr id="6" name="Rectangle 5"/>
          <p:cNvSpPr/>
          <p:nvPr/>
        </p:nvSpPr>
        <p:spPr>
          <a:xfrm>
            <a:off x="3657600" y="4267200"/>
            <a:ext cx="2438400" cy="5334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51332" y="4333845"/>
            <a:ext cx="2513251" cy="400110"/>
          </a:xfrm>
          <a:prstGeom prst="rect">
            <a:avLst/>
          </a:prstGeom>
          <a:noFill/>
        </p:spPr>
        <p:txBody>
          <a:bodyPr wrap="square" rtlCol="0">
            <a:spAutoFit/>
          </a:bodyPr>
          <a:lstStyle/>
          <a:p>
            <a:r>
              <a:rPr lang="en-US" sz="2000" dirty="0"/>
              <a:t>Sure. I saw enough.</a:t>
            </a:r>
          </a:p>
        </p:txBody>
      </p:sp>
      <p:sp>
        <p:nvSpPr>
          <p:cNvPr id="7" name="Rectangle 6"/>
          <p:cNvSpPr/>
          <p:nvPr/>
        </p:nvSpPr>
        <p:spPr>
          <a:xfrm>
            <a:off x="3657600" y="4058436"/>
            <a:ext cx="2548318" cy="188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395935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 reading into this?</a:t>
            </a:r>
          </a:p>
        </p:txBody>
      </p:sp>
      <p:sp>
        <p:nvSpPr>
          <p:cNvPr id="3" name="Content Placeholder 2"/>
          <p:cNvSpPr>
            <a:spLocks noGrp="1"/>
          </p:cNvSpPr>
          <p:nvPr>
            <p:ph idx="1"/>
          </p:nvPr>
        </p:nvSpPr>
        <p:spPr/>
        <p:txBody>
          <a:bodyPr/>
          <a:lstStyle/>
          <a:p>
            <a:pPr marL="0" indent="0">
              <a:buNone/>
            </a:pPr>
            <a:r>
              <a:rPr lang="en-US" dirty="0"/>
              <a:t>The message at the top of the screen is yours.  </a:t>
            </a:r>
          </a:p>
          <a:p>
            <a:r>
              <a:rPr lang="en-US" b="1" dirty="0"/>
              <a:t>Scenario 2:</a:t>
            </a:r>
            <a:r>
              <a:rPr lang="en-US" dirty="0"/>
              <a:t> You sent the same message to someone you know well and trust. The response on the bottom of the screen is from them. How do you feel?  </a:t>
            </a:r>
          </a:p>
          <a:p>
            <a:endParaRPr lang="en-US" dirty="0"/>
          </a:p>
        </p:txBody>
      </p:sp>
    </p:spTree>
    <p:extLst>
      <p:ext uri="{BB962C8B-B14F-4D97-AF65-F5344CB8AC3E}">
        <p14:creationId xmlns:p14="http://schemas.microsoft.com/office/powerpoint/2010/main" val="1658608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encrypted-tbn1.gstatic.com/images?q=tbn:ANd9GcStIqOg75YT_nL6xLKnwm87jrOXwk8o_O0dVJK8MJ7IYDWkKV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9757"/>
            <a:ext cx="7010400" cy="64989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751333" y="1523999"/>
            <a:ext cx="2454585" cy="2514599"/>
          </a:xfrm>
          <a:prstGeom prst="rect">
            <a:avLst/>
          </a:prstGeom>
          <a:solidFill>
            <a:srgbClr val="99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751333" y="1614520"/>
            <a:ext cx="2513251" cy="2246769"/>
          </a:xfrm>
          <a:prstGeom prst="rect">
            <a:avLst/>
          </a:prstGeom>
          <a:noFill/>
        </p:spPr>
        <p:txBody>
          <a:bodyPr wrap="square" rtlCol="0">
            <a:spAutoFit/>
          </a:bodyPr>
          <a:lstStyle/>
          <a:p>
            <a:r>
              <a:rPr lang="en-US" sz="2000" dirty="0"/>
              <a:t>Thank you for your feedback on my meeting. I am sorry you did not get to see the whole thing. Let’s talk more about this.</a:t>
            </a:r>
          </a:p>
        </p:txBody>
      </p:sp>
      <p:sp>
        <p:nvSpPr>
          <p:cNvPr id="6" name="Rectangle 5"/>
          <p:cNvSpPr/>
          <p:nvPr/>
        </p:nvSpPr>
        <p:spPr>
          <a:xfrm>
            <a:off x="3657600" y="4267200"/>
            <a:ext cx="2438400" cy="5334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51332" y="4333845"/>
            <a:ext cx="2513251" cy="400110"/>
          </a:xfrm>
          <a:prstGeom prst="rect">
            <a:avLst/>
          </a:prstGeom>
          <a:noFill/>
        </p:spPr>
        <p:txBody>
          <a:bodyPr wrap="square" rtlCol="0">
            <a:spAutoFit/>
          </a:bodyPr>
          <a:lstStyle/>
          <a:p>
            <a:r>
              <a:rPr lang="en-US" sz="2000" dirty="0"/>
              <a:t>Sure. I saw enough.</a:t>
            </a:r>
          </a:p>
        </p:txBody>
      </p:sp>
      <p:sp>
        <p:nvSpPr>
          <p:cNvPr id="7" name="Rectangle 6"/>
          <p:cNvSpPr/>
          <p:nvPr/>
        </p:nvSpPr>
        <p:spPr>
          <a:xfrm>
            <a:off x="3657600" y="4058436"/>
            <a:ext cx="2548318" cy="188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4223804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1134308"/>
          <a:ext cx="6553200" cy="5266491"/>
        </p:xfrm>
        <a:graphic>
          <a:graphicData uri="http://schemas.openxmlformats.org/drawingml/2006/table">
            <a:tbl>
              <a:tblPr/>
              <a:tblGrid>
                <a:gridCol w="613945">
                  <a:extLst>
                    <a:ext uri="{9D8B030D-6E8A-4147-A177-3AD203B41FA5}">
                      <a16:colId xmlns:a16="http://schemas.microsoft.com/office/drawing/2014/main" val="20000"/>
                    </a:ext>
                  </a:extLst>
                </a:gridCol>
                <a:gridCol w="2001996">
                  <a:extLst>
                    <a:ext uri="{9D8B030D-6E8A-4147-A177-3AD203B41FA5}">
                      <a16:colId xmlns:a16="http://schemas.microsoft.com/office/drawing/2014/main" val="20001"/>
                    </a:ext>
                  </a:extLst>
                </a:gridCol>
                <a:gridCol w="213547">
                  <a:extLst>
                    <a:ext uri="{9D8B030D-6E8A-4147-A177-3AD203B41FA5}">
                      <a16:colId xmlns:a16="http://schemas.microsoft.com/office/drawing/2014/main" val="20002"/>
                    </a:ext>
                  </a:extLst>
                </a:gridCol>
                <a:gridCol w="3723712">
                  <a:extLst>
                    <a:ext uri="{9D8B030D-6E8A-4147-A177-3AD203B41FA5}">
                      <a16:colId xmlns:a16="http://schemas.microsoft.com/office/drawing/2014/main" val="20003"/>
                    </a:ext>
                  </a:extLst>
                </a:gridCol>
              </a:tblGrid>
              <a:tr h="789705">
                <a:tc>
                  <a:txBody>
                    <a:bodyPr/>
                    <a:lstStyle/>
                    <a:p>
                      <a:pPr marL="0" marR="0">
                        <a:spcBef>
                          <a:spcPts val="0"/>
                        </a:spcBef>
                        <a:spcAft>
                          <a:spcPts val="0"/>
                        </a:spcAft>
                        <a:tabLst>
                          <a:tab pos="228600" algn="l"/>
                          <a:tab pos="457200" algn="l"/>
                          <a:tab pos="5943600" algn="r"/>
                        </a:tabLst>
                      </a:pPr>
                      <a:endParaRPr lang="en-US" sz="1300" dirty="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800"/>
                        </a:spcBef>
                        <a:spcAft>
                          <a:spcPts val="0"/>
                        </a:spcAft>
                        <a:tabLst>
                          <a:tab pos="228600" algn="l"/>
                          <a:tab pos="457200" algn="l"/>
                          <a:tab pos="5943600" algn="r"/>
                        </a:tabLst>
                      </a:pPr>
                      <a:r>
                        <a:rPr lang="en-US" sz="1300" dirty="0">
                          <a:latin typeface="Rockwell"/>
                          <a:ea typeface="Times New Roman"/>
                          <a:cs typeface="Times New Roman"/>
                        </a:rPr>
                        <a:t>Take action</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a:noFill/>
                    </a:lnT>
                    <a:lnB w="85725" cap="flat" cmpd="dbl" algn="ctr">
                      <a:solidFill>
                        <a:srgbClr val="000000"/>
                      </a:solidFill>
                      <a:prstDash val="solid"/>
                      <a:round/>
                      <a:headEnd type="none" w="med" len="med"/>
                      <a:tailEnd type="none" w="med" len="med"/>
                    </a:lnB>
                  </a:tcPr>
                </a:tc>
                <a:tc>
                  <a:txBody>
                    <a:bodyPr/>
                    <a:lstStyle/>
                    <a:p>
                      <a:pPr marL="0" marR="0">
                        <a:spcBef>
                          <a:spcPts val="600"/>
                        </a:spcBef>
                        <a:spcAft>
                          <a:spcPts val="6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400"/>
                        </a:spcBef>
                        <a:spcAft>
                          <a:spcPts val="400"/>
                        </a:spcAft>
                        <a:tabLst>
                          <a:tab pos="228600" algn="l"/>
                          <a:tab pos="457200" algn="l"/>
                          <a:tab pos="5943600" algn="r"/>
                        </a:tabLst>
                      </a:pPr>
                      <a:r>
                        <a:rPr lang="en-US" sz="1000" dirty="0">
                          <a:latin typeface="Rockwell Light"/>
                          <a:ea typeface="Times New Roman"/>
                          <a:cs typeface="Times New Roman"/>
                        </a:rPr>
                        <a:t>We make decisions and take actions based on the rapid, unconscious reasoning process that just occurred. Our actions are visible to others — our reasoning behind them is not.</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0"/>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Adopt or support beliefs</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600"/>
                        </a:spcBef>
                        <a:spcAft>
                          <a:spcPts val="6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400"/>
                        </a:spcBef>
                        <a:spcAft>
                          <a:spcPts val="400"/>
                        </a:spcAft>
                        <a:tabLst>
                          <a:tab pos="228600" algn="l"/>
                          <a:tab pos="457200" algn="l"/>
                          <a:tab pos="5943600" algn="r"/>
                        </a:tabLst>
                      </a:pPr>
                      <a:r>
                        <a:rPr lang="en-US" sz="1000" dirty="0">
                          <a:latin typeface="Rockwell Light"/>
                          <a:ea typeface="Times New Roman"/>
                          <a:cs typeface="Times New Roman"/>
                        </a:rPr>
                        <a:t>We adopt beliefs based on our generalizations. These beliefs influence </a:t>
                      </a:r>
                      <a:r>
                        <a:rPr lang="en-US" sz="1000" dirty="0" err="1">
                          <a:latin typeface="Rockwell Light"/>
                          <a:ea typeface="Times New Roman"/>
                          <a:cs typeface="Times New Roman"/>
                        </a:rPr>
                        <a:t>influence</a:t>
                      </a:r>
                      <a:r>
                        <a:rPr lang="en-US" sz="1000" baseline="0" dirty="0">
                          <a:latin typeface="Rockwell Light"/>
                          <a:ea typeface="Times New Roman"/>
                          <a:cs typeface="Times New Roman"/>
                        </a:rPr>
                        <a:t> </a:t>
                      </a:r>
                      <a:r>
                        <a:rPr lang="en-US" sz="1000" dirty="0">
                          <a:latin typeface="Rockwell Light"/>
                          <a:ea typeface="Times New Roman"/>
                          <a:cs typeface="Times New Roman"/>
                        </a:rPr>
                        <a:t>the data we select. We tend to select data to support our beliefs and ignore other data.</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1"/>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Make generalizations</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make generalizations about things we have not directly observed based on our conclusions about the person or event.</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2"/>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Draw conclusions</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reach conclusions based on the meanings we have added.</a:t>
                      </a:r>
                      <a:br>
                        <a:rPr lang="en-US" sz="1000" dirty="0">
                          <a:latin typeface="Rockwell Light"/>
                          <a:ea typeface="Times New Roman"/>
                          <a:cs typeface="Times New Roman"/>
                        </a:rPr>
                      </a:b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3"/>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Add meaning</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attach meaning to the data we have selected based on our cultural and personal history.</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4"/>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Select data</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a:latin typeface="Rockwell Light"/>
                          <a:ea typeface="Times New Roman"/>
                          <a:cs typeface="Times New Roman"/>
                        </a:rPr>
                        <a:t>We selectively acknowledge only certain data. This selection is influenced by our belief systems.</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5"/>
                  </a:ext>
                </a:extLst>
              </a:tr>
              <a:tr h="746131">
                <a:tc>
                  <a:txBody>
                    <a:bodyPr/>
                    <a:lstStyle/>
                    <a:p>
                      <a:pPr marL="0" marR="0">
                        <a:spcBef>
                          <a:spcPts val="0"/>
                        </a:spcBef>
                        <a:spcAft>
                          <a:spcPts val="0"/>
                        </a:spcAft>
                        <a:tabLst>
                          <a:tab pos="228600" algn="l"/>
                          <a:tab pos="457200" algn="l"/>
                          <a:tab pos="5943600" algn="r"/>
                        </a:tabLst>
                      </a:pPr>
                      <a:endParaRPr lang="en-US" sz="1300" dirty="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a:latin typeface="Rockwell"/>
                          <a:ea typeface="Times New Roman"/>
                          <a:cs typeface="Times New Roman"/>
                        </a:rPr>
                        <a:t>Observe event</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a:noFill/>
                    </a:lnB>
                  </a:tcPr>
                </a:tc>
                <a:tc>
                  <a:txBody>
                    <a:bodyPr/>
                    <a:lstStyle/>
                    <a:p>
                      <a:pPr marL="0" marR="0">
                        <a:spcBef>
                          <a:spcPts val="1200"/>
                        </a:spcBef>
                        <a:spcAft>
                          <a:spcPts val="6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200"/>
                        </a:spcBef>
                        <a:spcAft>
                          <a:spcPts val="1000"/>
                        </a:spcAft>
                        <a:tabLst>
                          <a:tab pos="228600" algn="l"/>
                          <a:tab pos="457200" algn="l"/>
                          <a:tab pos="5943600" algn="r"/>
                        </a:tabLst>
                      </a:pPr>
                      <a:r>
                        <a:rPr lang="en-US" sz="1000" dirty="0">
                          <a:latin typeface="Rockwell Light"/>
                          <a:ea typeface="Times New Roman"/>
                          <a:cs typeface="Times New Roman"/>
                        </a:rPr>
                        <a:t>The actual event — visible to any observer.</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2052" name="Arc 4"/>
          <p:cNvSpPr>
            <a:spLocks/>
          </p:cNvSpPr>
          <p:nvPr/>
        </p:nvSpPr>
        <p:spPr bwMode="auto">
          <a:xfrm flipH="1">
            <a:off x="1371600" y="1905000"/>
            <a:ext cx="476251" cy="3397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0" name="Arc 2"/>
          <p:cNvSpPr>
            <a:spLocks/>
          </p:cNvSpPr>
          <p:nvPr/>
        </p:nvSpPr>
        <p:spPr bwMode="auto">
          <a:xfrm flipH="1" flipV="1">
            <a:off x="1371600" y="4876800"/>
            <a:ext cx="242888" cy="368300"/>
          </a:xfrm>
          <a:custGeom>
            <a:avLst/>
            <a:gdLst>
              <a:gd name="G0" fmla="+- 0 0 0"/>
              <a:gd name="G1" fmla="+- 21600 0 0"/>
              <a:gd name="G2" fmla="+- 21600 0 0"/>
              <a:gd name="T0" fmla="*/ 0 w 21587"/>
              <a:gd name="T1" fmla="*/ 0 h 21600"/>
              <a:gd name="T2" fmla="*/ 21587 w 21587"/>
              <a:gd name="T3" fmla="*/ 20857 h 21600"/>
              <a:gd name="T4" fmla="*/ 0 w 21587"/>
              <a:gd name="T5" fmla="*/ 21600 h 21600"/>
            </a:gdLst>
            <a:ahLst/>
            <a:cxnLst>
              <a:cxn ang="0">
                <a:pos x="T0" y="T1"/>
              </a:cxn>
              <a:cxn ang="0">
                <a:pos x="T2" y="T3"/>
              </a:cxn>
              <a:cxn ang="0">
                <a:pos x="T4" y="T5"/>
              </a:cxn>
            </a:cxnLst>
            <a:rect l="0" t="0" r="r" b="b"/>
            <a:pathLst>
              <a:path w="21587" h="21600" fill="none" extrusionOk="0">
                <a:moveTo>
                  <a:pt x="-1" y="0"/>
                </a:moveTo>
                <a:cubicBezTo>
                  <a:pt x="11640" y="0"/>
                  <a:pt x="21186" y="9223"/>
                  <a:pt x="21587" y="20856"/>
                </a:cubicBezTo>
              </a:path>
              <a:path w="21587" h="21600" stroke="0" extrusionOk="0">
                <a:moveTo>
                  <a:pt x="-1" y="0"/>
                </a:moveTo>
                <a:cubicBezTo>
                  <a:pt x="11640" y="0"/>
                  <a:pt x="21186" y="9223"/>
                  <a:pt x="21587" y="20856"/>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9" name="Line 1"/>
          <p:cNvSpPr>
            <a:spLocks noChangeShapeType="1"/>
          </p:cNvSpPr>
          <p:nvPr/>
        </p:nvSpPr>
        <p:spPr bwMode="auto">
          <a:xfrm>
            <a:off x="1600200" y="5257800"/>
            <a:ext cx="304800" cy="76200"/>
          </a:xfrm>
          <a:prstGeom prst="line">
            <a:avLst/>
          </a:prstGeom>
          <a:noFill/>
          <a:ln w="9525">
            <a:solidFill>
              <a:srgbClr val="000000"/>
            </a:solidFill>
            <a:round/>
            <a:headEnd type="none" w="sm" len="sm"/>
            <a:tailEnd type="triangle" w="sm" len="sm"/>
          </a:ln>
        </p:spPr>
        <p:txBody>
          <a:bodyPr vert="horz" wrap="square" lIns="91440" tIns="45720" rIns="91440" bIns="45720" numCol="1" anchor="t" anchorCtr="0" compatLnSpc="1">
            <a:prstTxWarp prst="textNoShape">
              <a:avLst/>
            </a:prstTxWarp>
          </a:bodyPr>
          <a:lstStyle/>
          <a:p>
            <a:endParaRPr lang="en-US"/>
          </a:p>
        </p:txBody>
      </p:sp>
      <p:sp>
        <p:nvSpPr>
          <p:cNvPr id="2051" name="Line 3"/>
          <p:cNvSpPr>
            <a:spLocks noChangeShapeType="1"/>
          </p:cNvSpPr>
          <p:nvPr/>
        </p:nvSpPr>
        <p:spPr bwMode="auto">
          <a:xfrm flipV="1">
            <a:off x="1371600" y="2209800"/>
            <a:ext cx="1588" cy="2659062"/>
          </a:xfrm>
          <a:prstGeom prst="line">
            <a:avLst/>
          </a:prstGeom>
          <a:noFill/>
          <a:ln w="9525">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053" name="Rectangle 5"/>
          <p:cNvSpPr>
            <a:spLocks noChangeArrowheads="1"/>
          </p:cNvSpPr>
          <p:nvPr/>
        </p:nvSpPr>
        <p:spPr bwMode="auto">
          <a:xfrm>
            <a:off x="0" y="-4755"/>
            <a:ext cx="9144000"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28600" algn="l"/>
                <a:tab pos="457200" algn="l"/>
                <a:tab pos="5943600" algn="r"/>
              </a:tabLst>
            </a:pPr>
            <a:r>
              <a:rPr kumimoji="0" lang="en-US" sz="4000" b="1" i="0" u="none" strike="noStrike" cap="none" normalizeH="0" baseline="0" dirty="0">
                <a:ln>
                  <a:noFill/>
                </a:ln>
                <a:solidFill>
                  <a:schemeClr val="tx1"/>
                </a:solidFill>
                <a:effectLst/>
                <a:latin typeface="Swis721 Lt BT"/>
                <a:ea typeface="Times New Roman" pitchFamily="18" charset="0"/>
                <a:cs typeface="Times New Roman" pitchFamily="18" charset="0"/>
              </a:rPr>
              <a:t>Ladder of Inference Pg. 26</a:t>
            </a:r>
            <a:endParaRPr kumimoji="0" lang="en-US" sz="4000" b="1" i="0" u="none" strike="noStrike" cap="none" normalizeH="0" baseline="0" dirty="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8600" algn="l"/>
                <a:tab pos="457200" algn="l"/>
                <a:tab pos="5943600" algn="r"/>
              </a:tabLst>
            </a:pPr>
            <a:r>
              <a:rPr kumimoji="0" lang="en-US" sz="2400" b="0" i="1" u="none" strike="noStrike" cap="none" normalizeH="0" baseline="0" dirty="0">
                <a:ln>
                  <a:noFill/>
                </a:ln>
                <a:solidFill>
                  <a:schemeClr val="tx1"/>
                </a:solidFill>
                <a:effectLst/>
                <a:latin typeface="Rockwell Light"/>
                <a:ea typeface="Times New Roman" pitchFamily="18" charset="0"/>
                <a:cs typeface="Times New Roman" pitchFamily="18" charset="0"/>
              </a:rPr>
              <a:t>The automatic and unconscious process of forming beliefs</a:t>
            </a:r>
            <a:endParaRPr kumimoji="0" lang="en-US" sz="2400" b="0" i="0" u="none" strike="noStrike" cap="none" normalizeH="0" baseline="0" dirty="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8600" algn="l"/>
                <a:tab pos="457200" algn="l"/>
                <a:tab pos="5943600" algn="r"/>
              </a:tabLst>
            </a:pPr>
            <a:endParaRPr kumimoji="0" lang="en-US" sz="1800" b="0" i="0" u="none" strike="noStrike" cap="none" normalizeH="0" baseline="0" dirty="0">
              <a:ln>
                <a:noFill/>
              </a:ln>
              <a:solidFill>
                <a:schemeClr val="tx1"/>
              </a:solidFill>
              <a:effectLst/>
              <a:latin typeface="Arial" pitchFamily="34" charset="0"/>
            </a:endParaRPr>
          </a:p>
        </p:txBody>
      </p:sp>
      <p:sp>
        <p:nvSpPr>
          <p:cNvPr id="2054" name="Rectangle 6"/>
          <p:cNvSpPr>
            <a:spLocks noChangeArrowheads="1"/>
          </p:cNvSpPr>
          <p:nvPr/>
        </p:nvSpPr>
        <p:spPr bwMode="auto">
          <a:xfrm>
            <a:off x="-838200" y="6408737"/>
            <a:ext cx="8458200"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228600" algn="l"/>
                <a:tab pos="457200" algn="l"/>
                <a:tab pos="5943600" algn="r"/>
              </a:tabLst>
            </a:pPr>
            <a:r>
              <a:rPr kumimoji="0" lang="en-US" sz="1000" b="0" i="1" u="none" strike="noStrike" cap="none" normalizeH="0" baseline="0" dirty="0">
                <a:ln>
                  <a:noFill/>
                </a:ln>
                <a:solidFill>
                  <a:schemeClr val="tx1"/>
                </a:solidFill>
                <a:effectLst/>
                <a:latin typeface="Rockwell Light"/>
                <a:ea typeface="Times New Roman" pitchFamily="18" charset="0"/>
                <a:cs typeface="Times New Roman" pitchFamily="18" charset="0"/>
              </a:rPr>
              <a:t>Based on original work by Chris </a:t>
            </a:r>
            <a:r>
              <a:rPr kumimoji="0" lang="en-US" sz="1000" b="0" i="1" u="none" strike="noStrike" cap="none" normalizeH="0" baseline="0" dirty="0" err="1">
                <a:ln>
                  <a:noFill/>
                </a:ln>
                <a:solidFill>
                  <a:schemeClr val="tx1"/>
                </a:solidFill>
                <a:effectLst/>
                <a:latin typeface="Rockwell Light"/>
                <a:ea typeface="Times New Roman" pitchFamily="18" charset="0"/>
                <a:cs typeface="Times New Roman" pitchFamily="18" charset="0"/>
              </a:rPr>
              <a:t>Argyris</a:t>
            </a:r>
            <a:r>
              <a:rPr kumimoji="0" lang="en-US" sz="1000" b="0" i="1" u="none" strike="noStrike" cap="none" normalizeH="0" baseline="0" dirty="0">
                <a:ln>
                  <a:noFill/>
                </a:ln>
                <a:solidFill>
                  <a:schemeClr val="tx1"/>
                </a:solidFill>
                <a:effectLst/>
                <a:latin typeface="Rockwell Light"/>
                <a:ea typeface="Times New Roman" pitchFamily="18" charset="0"/>
                <a:cs typeface="Times New Roman" pitchFamily="18" charset="0"/>
              </a:rPr>
              <a:t>, Robert Putnam and Peter </a:t>
            </a:r>
            <a:r>
              <a:rPr kumimoji="0" lang="en-US" sz="1000" b="0" i="1" u="none" strike="noStrike" cap="none" normalizeH="0" baseline="0" dirty="0" err="1">
                <a:ln>
                  <a:noFill/>
                </a:ln>
                <a:solidFill>
                  <a:schemeClr val="tx1"/>
                </a:solidFill>
                <a:effectLst/>
                <a:latin typeface="Rockwell Light"/>
                <a:ea typeface="Times New Roman" pitchFamily="18" charset="0"/>
                <a:cs typeface="Times New Roman" pitchFamily="18" charset="0"/>
              </a:rPr>
              <a:t>Senge</a:t>
            </a:r>
            <a:endParaRPr kumimoji="0" lang="en-US" sz="18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010724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Tools for the Ladder Pg. 27</a:t>
            </a:r>
          </a:p>
        </p:txBody>
      </p:sp>
      <p:sp>
        <p:nvSpPr>
          <p:cNvPr id="3" name="Content Placeholder 2"/>
          <p:cNvSpPr>
            <a:spLocks noGrp="1"/>
          </p:cNvSpPr>
          <p:nvPr>
            <p:ph idx="1"/>
          </p:nvPr>
        </p:nvSpPr>
        <p:spPr/>
        <p:txBody>
          <a:bodyPr/>
          <a:lstStyle/>
          <a:p>
            <a:r>
              <a:rPr lang="en-US" sz="6000" dirty="0"/>
              <a:t>Reflecting</a:t>
            </a:r>
          </a:p>
          <a:p>
            <a:r>
              <a:rPr lang="en-US" sz="6000" dirty="0"/>
              <a:t>Asking</a:t>
            </a:r>
          </a:p>
          <a:p>
            <a:r>
              <a:rPr lang="en-US" sz="6000" dirty="0"/>
              <a:t>Telling</a:t>
            </a:r>
          </a:p>
        </p:txBody>
      </p:sp>
    </p:spTree>
    <p:extLst>
      <p:ext uri="{BB962C8B-B14F-4D97-AF65-F5344CB8AC3E}">
        <p14:creationId xmlns:p14="http://schemas.microsoft.com/office/powerpoint/2010/main" val="1623728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lstStyle/>
          <a:p>
            <a:r>
              <a:rPr lang="en-US" dirty="0">
                <a:latin typeface="Calibri"/>
                <a:ea typeface="Calibri"/>
                <a:cs typeface="Calibri"/>
              </a:rPr>
              <a:t>Attitudes for Principled Relationships Pg. 29-31</a:t>
            </a:r>
            <a:endParaRPr lang="en-US" dirty="0"/>
          </a:p>
        </p:txBody>
      </p:sp>
      <p:sp>
        <p:nvSpPr>
          <p:cNvPr id="3" name="Content Placeholder 2"/>
          <p:cNvSpPr>
            <a:spLocks noGrp="1"/>
          </p:cNvSpPr>
          <p:nvPr>
            <p:ph idx="1"/>
          </p:nvPr>
        </p:nvSpPr>
        <p:spPr>
          <a:xfrm>
            <a:off x="457200" y="1417638"/>
            <a:ext cx="8229600" cy="4525963"/>
          </a:xfrm>
        </p:spPr>
        <p:txBody>
          <a:bodyPr/>
          <a:lstStyle/>
          <a:p>
            <a:pPr marL="0" indent="0">
              <a:buNone/>
            </a:pPr>
            <a:r>
              <a:rPr lang="en-US" b="1" dirty="0"/>
              <a:t>1   </a:t>
            </a:r>
            <a:r>
              <a:rPr lang="en-US" dirty="0"/>
              <a:t>Be wholly trustworthy, not wholly trusting</a:t>
            </a:r>
          </a:p>
          <a:p>
            <a:pPr marL="0" indent="0">
              <a:buNone/>
            </a:pPr>
            <a:r>
              <a:rPr lang="en-US" b="1" dirty="0"/>
              <a:t>2   </a:t>
            </a:r>
            <a:r>
              <a:rPr lang="en-US" dirty="0"/>
              <a:t>Always consult before deciding</a:t>
            </a:r>
          </a:p>
          <a:p>
            <a:pPr marL="0" indent="0">
              <a:buNone/>
            </a:pPr>
            <a:r>
              <a:rPr lang="en-US" b="1" dirty="0"/>
              <a:t>3   </a:t>
            </a:r>
            <a:r>
              <a:rPr lang="en-US" dirty="0"/>
              <a:t>Accept the other person</a:t>
            </a:r>
          </a:p>
          <a:p>
            <a:pPr marL="0" indent="0">
              <a:buNone/>
            </a:pPr>
            <a:r>
              <a:rPr lang="en-US" b="1" dirty="0"/>
              <a:t>4  </a:t>
            </a:r>
            <a:r>
              <a:rPr lang="en-US" dirty="0"/>
              <a:t>Separate relationship issues from process and content issues</a:t>
            </a:r>
          </a:p>
          <a:p>
            <a:pPr marL="0" indent="0">
              <a:buNone/>
            </a:pPr>
            <a:r>
              <a:rPr lang="en-US" b="1" dirty="0"/>
              <a:t>5  </a:t>
            </a:r>
            <a:r>
              <a:rPr lang="en-US" dirty="0"/>
              <a:t>Choose rather than react in kind</a:t>
            </a:r>
          </a:p>
          <a:p>
            <a:pPr marL="0" indent="0">
              <a:buNone/>
            </a:pPr>
            <a:r>
              <a:rPr lang="en-US" b="1" dirty="0"/>
              <a:t>6   </a:t>
            </a:r>
            <a:r>
              <a:rPr lang="en-US" dirty="0"/>
              <a:t>Describe rather than characterize</a:t>
            </a:r>
          </a:p>
          <a:p>
            <a:pPr marL="0" indent="0">
              <a:buNone/>
            </a:pPr>
            <a:r>
              <a:rPr lang="en-US" b="1" dirty="0"/>
              <a:t>7   </a:t>
            </a:r>
            <a:r>
              <a:rPr lang="en-US" dirty="0"/>
              <a:t>Assume the other person's good will</a:t>
            </a:r>
          </a:p>
          <a:p>
            <a:pPr marL="0" indent="0">
              <a:buNone/>
            </a:pPr>
            <a:r>
              <a:rPr lang="en-US" b="1" dirty="0"/>
              <a:t>8   </a:t>
            </a:r>
            <a:r>
              <a:rPr lang="en-US" dirty="0"/>
              <a:t>Be unconditionally constructive</a:t>
            </a:r>
          </a:p>
          <a:p>
            <a:endParaRPr lang="en-US" dirty="0"/>
          </a:p>
        </p:txBody>
      </p:sp>
    </p:spTree>
    <p:extLst>
      <p:ext uri="{BB962C8B-B14F-4D97-AF65-F5344CB8AC3E}">
        <p14:creationId xmlns:p14="http://schemas.microsoft.com/office/powerpoint/2010/main" val="3606585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story… Pg. 32</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4905"/>
            <a:ext cx="68580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94565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
            <a:ext cx="8229600" cy="762000"/>
          </a:xfrm>
        </p:spPr>
        <p:txBody>
          <a:bodyPr/>
          <a:lstStyle/>
          <a:p>
            <a:pPr algn="ctr"/>
            <a:r>
              <a:rPr lang="en-US" b="1" dirty="0"/>
              <a:t>Developing The Story Pg. 34</a:t>
            </a:r>
          </a:p>
        </p:txBody>
      </p:sp>
      <p:sp>
        <p:nvSpPr>
          <p:cNvPr id="40963" name="Rectangle 3"/>
          <p:cNvSpPr>
            <a:spLocks noGrp="1" noChangeArrowheads="1"/>
          </p:cNvSpPr>
          <p:nvPr>
            <p:ph idx="1"/>
          </p:nvPr>
        </p:nvSpPr>
        <p:spPr>
          <a:xfrm>
            <a:off x="152400" y="914400"/>
            <a:ext cx="8820150" cy="5257800"/>
          </a:xfrm>
        </p:spPr>
        <p:txBody>
          <a:bodyPr/>
          <a:lstStyle/>
          <a:p>
            <a:pPr>
              <a:lnSpc>
                <a:spcPct val="90000"/>
              </a:lnSpc>
            </a:pPr>
            <a:r>
              <a:rPr lang="en-US" sz="2800" dirty="0"/>
              <a:t>Explain the Issue:  A subject of discussion, negotiation or problem-solving – the </a:t>
            </a:r>
            <a:r>
              <a:rPr lang="en-US" sz="2800" i="1" dirty="0"/>
              <a:t>what</a:t>
            </a:r>
            <a:r>
              <a:rPr lang="en-US" sz="2800" dirty="0"/>
              <a:t>, the problem to be solved – the </a:t>
            </a:r>
            <a:r>
              <a:rPr lang="en-US" sz="2800" b="1" dirty="0"/>
              <a:t>story</a:t>
            </a:r>
            <a:r>
              <a:rPr lang="en-US" sz="2800" dirty="0"/>
              <a:t> of the parties’ involvement with the issue</a:t>
            </a:r>
          </a:p>
          <a:p>
            <a:pPr>
              <a:lnSpc>
                <a:spcPct val="90000"/>
              </a:lnSpc>
            </a:pPr>
            <a:endParaRPr lang="en-US" sz="1400" dirty="0"/>
          </a:p>
          <a:p>
            <a:pPr>
              <a:lnSpc>
                <a:spcPct val="90000"/>
              </a:lnSpc>
            </a:pPr>
            <a:r>
              <a:rPr lang="en-US" sz="2400" dirty="0"/>
              <a:t>Develop the issues in detail</a:t>
            </a:r>
          </a:p>
          <a:p>
            <a:pPr lvl="1">
              <a:lnSpc>
                <a:spcPct val="90000"/>
              </a:lnSpc>
            </a:pPr>
            <a:r>
              <a:rPr lang="en-US" sz="2400" dirty="0"/>
              <a:t>What is the current situation?</a:t>
            </a:r>
          </a:p>
          <a:p>
            <a:pPr lvl="1">
              <a:lnSpc>
                <a:spcPct val="90000"/>
              </a:lnSpc>
            </a:pPr>
            <a:r>
              <a:rPr lang="en-US" sz="2400" dirty="0"/>
              <a:t>Why is this an issue? </a:t>
            </a:r>
          </a:p>
          <a:p>
            <a:pPr lvl="1">
              <a:lnSpc>
                <a:spcPct val="90000"/>
              </a:lnSpc>
            </a:pPr>
            <a:r>
              <a:rPr lang="en-US" sz="2400" dirty="0"/>
              <a:t>What is working or not working? </a:t>
            </a:r>
          </a:p>
          <a:p>
            <a:pPr lvl="1">
              <a:lnSpc>
                <a:spcPct val="90000"/>
              </a:lnSpc>
            </a:pPr>
            <a:r>
              <a:rPr lang="en-US" sz="2400" dirty="0"/>
              <a:t>What is causing these results?</a:t>
            </a:r>
          </a:p>
          <a:p>
            <a:pPr lvl="1">
              <a:lnSpc>
                <a:spcPct val="90000"/>
              </a:lnSpc>
            </a:pPr>
            <a:r>
              <a:rPr lang="en-US" sz="2400" dirty="0"/>
              <a:t>How does it affect us?</a:t>
            </a:r>
          </a:p>
          <a:p>
            <a:pPr lvl="1">
              <a:lnSpc>
                <a:spcPct val="90000"/>
              </a:lnSpc>
            </a:pPr>
            <a:r>
              <a:rPr lang="en-US" sz="2400" dirty="0"/>
              <a:t>What assumptions do we need to test? </a:t>
            </a:r>
          </a:p>
          <a:p>
            <a:pPr lvl="1">
              <a:lnSpc>
                <a:spcPct val="90000"/>
              </a:lnSpc>
            </a:pPr>
            <a:r>
              <a:rPr lang="en-US" sz="2400" dirty="0"/>
              <a:t>What other information do we need to fully understand the situation? </a:t>
            </a:r>
          </a:p>
          <a:p>
            <a:pPr lvl="1">
              <a:lnSpc>
                <a:spcPct val="90000"/>
              </a:lnSpc>
            </a:pPr>
            <a:r>
              <a:rPr lang="en-US" sz="2400" dirty="0"/>
              <a:t>What perspectives are not in the room that we might seek to understand? </a:t>
            </a:r>
          </a:p>
        </p:txBody>
      </p:sp>
    </p:spTree>
    <p:extLst>
      <p:ext uri="{BB962C8B-B14F-4D97-AF65-F5344CB8AC3E}">
        <p14:creationId xmlns:p14="http://schemas.microsoft.com/office/powerpoint/2010/main" val="342500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0-#ppt_w/2"/>
                                          </p:val>
                                        </p:tav>
                                        <p:tav tm="100000">
                                          <p:val>
                                            <p:strVal val="#ppt_x"/>
                                          </p:val>
                                        </p:tav>
                                      </p:tavLst>
                                    </p:anim>
                                    <p:anim calcmode="lin" valueType="num">
                                      <p:cBhvr additive="base">
                                        <p:cTn id="8" dur="500" fill="hold"/>
                                        <p:tgtEl>
                                          <p:spTgt spid="409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4096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09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09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096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096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4096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4096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4096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4096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4096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build="p" bldLvl="3"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8229600" cy="1143000"/>
          </a:xfrm>
        </p:spPr>
        <p:txBody>
          <a:bodyPr/>
          <a:lstStyle/>
          <a:p>
            <a:r>
              <a:rPr lang="en-US" dirty="0"/>
              <a:t>We spend a lot of time and attention on the story.  </a:t>
            </a:r>
          </a:p>
        </p:txBody>
      </p:sp>
    </p:spTree>
    <p:extLst>
      <p:ext uri="{BB962C8B-B14F-4D97-AF65-F5344CB8AC3E}">
        <p14:creationId xmlns:p14="http://schemas.microsoft.com/office/powerpoint/2010/main" val="3390658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1143000"/>
          </a:xfrm>
        </p:spPr>
        <p:txBody>
          <a:bodyPr/>
          <a:lstStyle/>
          <a:p>
            <a:r>
              <a:rPr lang="en-US" dirty="0"/>
              <a:t>Defining the Problem  Pg. 33 </a:t>
            </a:r>
          </a:p>
        </p:txBody>
      </p:sp>
      <p:sp>
        <p:nvSpPr>
          <p:cNvPr id="3" name="Content Placeholder 2"/>
          <p:cNvSpPr>
            <a:spLocks noGrp="1"/>
          </p:cNvSpPr>
          <p:nvPr>
            <p:ph idx="1"/>
          </p:nvPr>
        </p:nvSpPr>
        <p:spPr>
          <a:xfrm>
            <a:off x="457200" y="2133600"/>
            <a:ext cx="8229600" cy="3992563"/>
          </a:xfrm>
        </p:spPr>
        <p:txBody>
          <a:bodyPr/>
          <a:lstStyle/>
          <a:p>
            <a:pPr marL="0" indent="0">
              <a:buNone/>
            </a:pPr>
            <a:r>
              <a:rPr lang="en-US" dirty="0"/>
              <a:t>Moving from the issue and the full story to identifying problems, allows you to begin considering options more tightly aligned to key facets of the issue</a:t>
            </a:r>
            <a:r>
              <a:rPr lang="en-US"/>
              <a:t>.  </a:t>
            </a:r>
            <a:endParaRPr lang="en-US" dirty="0"/>
          </a:p>
          <a:p>
            <a:pPr marL="0" indent="0">
              <a:buNone/>
            </a:pPr>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2640142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563562"/>
          </a:xfrm>
        </p:spPr>
        <p:txBody>
          <a:bodyPr/>
          <a:lstStyle/>
          <a:p>
            <a:r>
              <a:rPr lang="en-US" sz="4000" dirty="0"/>
              <a:t>Defining the Problem Statement Pg. 33</a:t>
            </a:r>
          </a:p>
        </p:txBody>
      </p:sp>
      <p:sp>
        <p:nvSpPr>
          <p:cNvPr id="3" name="Content Placeholder 2"/>
          <p:cNvSpPr>
            <a:spLocks noGrp="1"/>
          </p:cNvSpPr>
          <p:nvPr>
            <p:ph idx="1"/>
          </p:nvPr>
        </p:nvSpPr>
        <p:spPr>
          <a:xfrm>
            <a:off x="228600" y="990600"/>
            <a:ext cx="8839200" cy="5135563"/>
          </a:xfrm>
        </p:spPr>
        <p:txBody>
          <a:bodyPr/>
          <a:lstStyle/>
          <a:p>
            <a:pPr marL="0" indent="0">
              <a:buNone/>
            </a:pPr>
            <a:r>
              <a:rPr lang="en-US" dirty="0"/>
              <a:t>Discuss the problem and develop a question that… </a:t>
            </a:r>
          </a:p>
          <a:p>
            <a:pPr>
              <a:buFont typeface="Wingdings" panose="05000000000000000000" pitchFamily="2" charset="2"/>
              <a:buChar char="q"/>
            </a:pPr>
            <a:r>
              <a:rPr lang="en-US" sz="2800" dirty="0"/>
              <a:t>Includes the subject (What is the problem about?) </a:t>
            </a:r>
          </a:p>
          <a:p>
            <a:pPr>
              <a:buFont typeface="Wingdings" panose="05000000000000000000" pitchFamily="2" charset="2"/>
              <a:buChar char="q"/>
            </a:pPr>
            <a:r>
              <a:rPr lang="en-US" sz="2800" dirty="0"/>
              <a:t>Identifies the issue regarding the subject (What is the issue?) </a:t>
            </a:r>
          </a:p>
          <a:p>
            <a:pPr>
              <a:buFont typeface="Wingdings" panose="05000000000000000000" pitchFamily="2" charset="2"/>
              <a:buChar char="q"/>
            </a:pPr>
            <a:r>
              <a:rPr lang="en-US" sz="2800" dirty="0"/>
              <a:t>Seeks information (How might we? How can we? What shall we?) </a:t>
            </a:r>
          </a:p>
          <a:p>
            <a:pPr lvl="1">
              <a:buFont typeface="Wingdings" panose="05000000000000000000" pitchFamily="2" charset="2"/>
              <a:buChar char="q"/>
            </a:pPr>
            <a:r>
              <a:rPr lang="en-US" sz="2400" dirty="0"/>
              <a:t>Cannot be answered with Yes or No </a:t>
            </a:r>
          </a:p>
          <a:p>
            <a:pPr lvl="1">
              <a:buFont typeface="Wingdings" panose="05000000000000000000" pitchFamily="2" charset="2"/>
              <a:buChar char="q"/>
            </a:pPr>
            <a:r>
              <a:rPr lang="en-US" sz="2400" dirty="0"/>
              <a:t>Contains no solutions </a:t>
            </a:r>
          </a:p>
          <a:p>
            <a:pPr lvl="1">
              <a:buFont typeface="Wingdings" panose="05000000000000000000" pitchFamily="2" charset="2"/>
              <a:buChar char="q"/>
            </a:pPr>
            <a:r>
              <a:rPr lang="en-US" sz="2400" dirty="0"/>
              <a:t>Contains no accusations or inflammatory wording </a:t>
            </a:r>
          </a:p>
          <a:p>
            <a:pPr lvl="1">
              <a:buFont typeface="Wingdings" panose="05000000000000000000" pitchFamily="2" charset="2"/>
              <a:buChar char="q"/>
            </a:pPr>
            <a:r>
              <a:rPr lang="en-US" sz="2400" dirty="0"/>
              <a:t>Reach consensus on the form, wording and substance of the question </a:t>
            </a:r>
          </a:p>
          <a:p>
            <a:endParaRPr lang="en-US" dirty="0"/>
          </a:p>
        </p:txBody>
      </p:sp>
    </p:spTree>
    <p:extLst>
      <p:ext uri="{BB962C8B-B14F-4D97-AF65-F5344CB8AC3E}">
        <p14:creationId xmlns:p14="http://schemas.microsoft.com/office/powerpoint/2010/main" val="19473783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71800"/>
            <a:ext cx="8229600" cy="1143000"/>
          </a:xfrm>
        </p:spPr>
        <p:txBody>
          <a:bodyPr/>
          <a:lstStyle/>
          <a:p>
            <a:r>
              <a:rPr lang="en-US" dirty="0"/>
              <a:t>Why do you want to solve this?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1419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algn="ctr"/>
            <a:r>
              <a:rPr lang="en-US" sz="4800" b="1" dirty="0"/>
              <a:t>Review of Interests</a:t>
            </a:r>
          </a:p>
        </p:txBody>
      </p:sp>
      <p:sp>
        <p:nvSpPr>
          <p:cNvPr id="100355" name="Rectangle 3"/>
          <p:cNvSpPr>
            <a:spLocks noGrp="1" noChangeArrowheads="1"/>
          </p:cNvSpPr>
          <p:nvPr>
            <p:ph idx="1"/>
          </p:nvPr>
        </p:nvSpPr>
        <p:spPr/>
        <p:txBody>
          <a:bodyPr>
            <a:normAutofit/>
          </a:bodyPr>
          <a:lstStyle/>
          <a:p>
            <a:r>
              <a:rPr lang="en-US" sz="3200" dirty="0"/>
              <a:t>Interests are </a:t>
            </a:r>
            <a:r>
              <a:rPr lang="en-US" sz="3200" u="sng" dirty="0"/>
              <a:t>not</a:t>
            </a:r>
            <a:r>
              <a:rPr lang="en-US" sz="3200" dirty="0"/>
              <a:t> actions, activities or programs</a:t>
            </a:r>
          </a:p>
          <a:p>
            <a:r>
              <a:rPr lang="en-US" sz="3200" dirty="0"/>
              <a:t>Interests are driven by values and needs</a:t>
            </a:r>
          </a:p>
          <a:p>
            <a:r>
              <a:rPr lang="en-US" sz="3200" dirty="0"/>
              <a:t>In an interest-based agreement process the parties always have the ability to say “no” to an option – but they have the responsibility to explain the objection in terms of their interests.</a:t>
            </a:r>
          </a:p>
        </p:txBody>
      </p:sp>
    </p:spTree>
    <p:extLst>
      <p:ext uri="{BB962C8B-B14F-4D97-AF65-F5344CB8AC3E}">
        <p14:creationId xmlns:p14="http://schemas.microsoft.com/office/powerpoint/2010/main" val="37862879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en-US" sz="4800" b="1" dirty="0">
                <a:latin typeface="Rockwell Light" pitchFamily="18" charset="0"/>
              </a:rPr>
              <a:t>Interests</a:t>
            </a:r>
          </a:p>
        </p:txBody>
      </p:sp>
      <p:sp>
        <p:nvSpPr>
          <p:cNvPr id="41987" name="Rectangle 3"/>
          <p:cNvSpPr>
            <a:spLocks noGrp="1" noChangeArrowheads="1"/>
          </p:cNvSpPr>
          <p:nvPr>
            <p:ph idx="1"/>
          </p:nvPr>
        </p:nvSpPr>
        <p:spPr>
          <a:xfrm>
            <a:off x="247650" y="1447800"/>
            <a:ext cx="8210550" cy="5029200"/>
          </a:xfrm>
        </p:spPr>
        <p:txBody>
          <a:bodyPr/>
          <a:lstStyle/>
          <a:p>
            <a:pPr>
              <a:buFontTx/>
              <a:buNone/>
            </a:pPr>
            <a:r>
              <a:rPr lang="en-US" sz="2800" dirty="0">
                <a:latin typeface="Rockwell Light" pitchFamily="18" charset="0"/>
              </a:rPr>
              <a:t>The parties’ concerns, needs or desires underlying the issue – </a:t>
            </a:r>
            <a:r>
              <a:rPr lang="en-US" sz="2800" i="1" dirty="0">
                <a:latin typeface="Rockwell Light" pitchFamily="18" charset="0"/>
              </a:rPr>
              <a:t>why</a:t>
            </a:r>
            <a:r>
              <a:rPr lang="en-US" sz="2800" dirty="0">
                <a:latin typeface="Rockwell Light" pitchFamily="18" charset="0"/>
              </a:rPr>
              <a:t> the issue is being raised</a:t>
            </a:r>
          </a:p>
          <a:p>
            <a:pPr lvl="1"/>
            <a:r>
              <a:rPr lang="en-US" sz="2800" dirty="0">
                <a:latin typeface="Rockwell Light" pitchFamily="18" charset="0"/>
              </a:rPr>
              <a:t>Look for underlying motivations</a:t>
            </a:r>
          </a:p>
          <a:p>
            <a:pPr lvl="1"/>
            <a:r>
              <a:rPr lang="en-US" sz="2800" dirty="0">
                <a:latin typeface="Rockwell Light" pitchFamily="18" charset="0"/>
              </a:rPr>
              <a:t>Discover your interests </a:t>
            </a:r>
            <a:r>
              <a:rPr lang="en-US" sz="2800" i="1" dirty="0">
                <a:latin typeface="Rockwell Light" pitchFamily="18" charset="0"/>
              </a:rPr>
              <a:t>and</a:t>
            </a:r>
            <a:r>
              <a:rPr lang="en-US" sz="2800" dirty="0">
                <a:latin typeface="Rockwell Light" pitchFamily="18" charset="0"/>
              </a:rPr>
              <a:t> their interests</a:t>
            </a:r>
          </a:p>
          <a:p>
            <a:pPr lvl="1"/>
            <a:r>
              <a:rPr lang="en-US" sz="2800" dirty="0">
                <a:latin typeface="Rockwell Light" pitchFamily="18" charset="0"/>
              </a:rPr>
              <a:t>Use a framework of interests, not positions</a:t>
            </a:r>
          </a:p>
          <a:p>
            <a:pPr lvl="1"/>
            <a:r>
              <a:rPr lang="en-US" sz="2800" dirty="0">
                <a:latin typeface="Rockwell Light" pitchFamily="18" charset="0"/>
              </a:rPr>
              <a:t>Challenge assumptions</a:t>
            </a:r>
          </a:p>
          <a:p>
            <a:pPr lvl="1"/>
            <a:r>
              <a:rPr lang="en-US" sz="2800" dirty="0">
                <a:latin typeface="Rockwell Light" pitchFamily="18" charset="0"/>
              </a:rPr>
              <a:t>Prioritize</a:t>
            </a:r>
          </a:p>
          <a:p>
            <a:endParaRPr lang="en-US" sz="1400" dirty="0">
              <a:latin typeface="Rockwell Light" pitchFamily="18" charset="0"/>
            </a:endParaRPr>
          </a:p>
        </p:txBody>
      </p:sp>
    </p:spTree>
    <p:extLst>
      <p:ext uri="{BB962C8B-B14F-4D97-AF65-F5344CB8AC3E}">
        <p14:creationId xmlns:p14="http://schemas.microsoft.com/office/powerpoint/2010/main" val="84862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left)">
                                      <p:cBhvr>
                                        <p:cTn id="17" dur="500"/>
                                        <p:tgtEl>
                                          <p:spTgt spid="41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wipe(left)">
                                      <p:cBhvr>
                                        <p:cTn id="22" dur="500"/>
                                        <p:tgtEl>
                                          <p:spTgt spid="419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wipe(left)">
                                      <p:cBhvr>
                                        <p:cTn id="27" dur="500"/>
                                        <p:tgtEl>
                                          <p:spTgt spid="419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wipe(left)">
                                      <p:cBhvr>
                                        <p:cTn id="32" dur="500"/>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944562"/>
          </a:xfrm>
        </p:spPr>
        <p:txBody>
          <a:bodyPr/>
          <a:lstStyle/>
          <a:p>
            <a:r>
              <a:rPr lang="en-US" dirty="0"/>
              <a:t>Interests are Key</a:t>
            </a:r>
          </a:p>
        </p:txBody>
      </p:sp>
      <p:sp>
        <p:nvSpPr>
          <p:cNvPr id="3" name="Rectangle 3"/>
          <p:cNvSpPr txBox="1">
            <a:spLocks noChangeArrowheads="1"/>
          </p:cNvSpPr>
          <p:nvPr/>
        </p:nvSpPr>
        <p:spPr bwMode="auto">
          <a:xfrm>
            <a:off x="762000" y="1371600"/>
            <a:ext cx="7620000" cy="9144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a:solidFill>
                  <a:schemeClr val="tx1"/>
                </a:solidFill>
              </a:rPr>
              <a:t>Our interests- deeply held, stable concerns – underlie our more surface “positions”</a:t>
            </a:r>
          </a:p>
        </p:txBody>
      </p:sp>
      <p:sp>
        <p:nvSpPr>
          <p:cNvPr id="4" name="Rectangle 3"/>
          <p:cNvSpPr txBox="1">
            <a:spLocks noChangeArrowheads="1"/>
          </p:cNvSpPr>
          <p:nvPr/>
        </p:nvSpPr>
        <p:spPr bwMode="auto">
          <a:xfrm>
            <a:off x="914400" y="5029200"/>
            <a:ext cx="7239000" cy="11430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a:solidFill>
                  <a:schemeClr val="tx1"/>
                </a:solidFill>
              </a:rPr>
              <a:t>Interests are driven by values and needs</a:t>
            </a:r>
          </a:p>
          <a:p>
            <a:pPr algn="ctr"/>
            <a:r>
              <a:rPr lang="en-US" sz="2800" kern="0" dirty="0">
                <a:solidFill>
                  <a:schemeClr val="tx1"/>
                </a:solidFill>
              </a:rPr>
              <a:t>Interests can be tangible or psychological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944562"/>
          </a:xfrm>
        </p:spPr>
        <p:txBody>
          <a:bodyPr/>
          <a:lstStyle/>
          <a:p>
            <a:r>
              <a:rPr lang="en-US" dirty="0"/>
              <a:t>Why Focus on Interests?</a:t>
            </a:r>
          </a:p>
        </p:txBody>
      </p:sp>
      <p:sp>
        <p:nvSpPr>
          <p:cNvPr id="3" name="Rectangle 3"/>
          <p:cNvSpPr txBox="1">
            <a:spLocks noChangeArrowheads="1"/>
          </p:cNvSpPr>
          <p:nvPr/>
        </p:nvSpPr>
        <p:spPr bwMode="auto">
          <a:xfrm>
            <a:off x="457200" y="1371600"/>
            <a:ext cx="8229600" cy="9144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a:solidFill>
                  <a:schemeClr val="tx1"/>
                </a:solidFill>
              </a:rPr>
              <a:t>Because when we do, we find that many of our interests are held in common with the other parties at the table. </a:t>
            </a:r>
          </a:p>
        </p:txBody>
      </p:sp>
      <p:sp>
        <p:nvSpPr>
          <p:cNvPr id="4" name="Rectangle 3"/>
          <p:cNvSpPr txBox="1">
            <a:spLocks noChangeArrowheads="1"/>
          </p:cNvSpPr>
          <p:nvPr/>
        </p:nvSpPr>
        <p:spPr bwMode="auto">
          <a:xfrm>
            <a:off x="457200" y="4648200"/>
            <a:ext cx="8229600" cy="15240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a:solidFill>
                  <a:schemeClr val="tx1"/>
                </a:solidFill>
              </a:rPr>
              <a:t>Common interests draw us together and allow us to focus on creative solutions</a:t>
            </a:r>
          </a:p>
          <a:p>
            <a:pPr algn="ctr"/>
            <a:r>
              <a:rPr lang="en-US" sz="2800" kern="0" dirty="0">
                <a:solidFill>
                  <a:schemeClr val="tx1"/>
                </a:solidFill>
              </a:rPr>
              <a:t>It allows us to acknowledge when interests diverge</a:t>
            </a:r>
          </a:p>
        </p:txBody>
      </p:sp>
    </p:spTree>
    <p:extLst>
      <p:ext uri="{BB962C8B-B14F-4D97-AF65-F5344CB8AC3E}">
        <p14:creationId xmlns:p14="http://schemas.microsoft.com/office/powerpoint/2010/main" val="36519188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you here? Pg. 35</a:t>
            </a:r>
          </a:p>
        </p:txBody>
      </p:sp>
      <p:sp>
        <p:nvSpPr>
          <p:cNvPr id="3" name="Content Placeholder 2"/>
          <p:cNvSpPr>
            <a:spLocks noGrp="1"/>
          </p:cNvSpPr>
          <p:nvPr>
            <p:ph idx="1"/>
          </p:nvPr>
        </p:nvSpPr>
        <p:spPr/>
        <p:txBody>
          <a:bodyPr/>
          <a:lstStyle/>
          <a:p>
            <a:endParaRPr lang="en-US" dirty="0"/>
          </a:p>
          <a:p>
            <a:r>
              <a:rPr lang="en-US" dirty="0"/>
              <a:t>Look for underlying motivations </a:t>
            </a:r>
          </a:p>
          <a:p>
            <a:r>
              <a:rPr lang="en-US" dirty="0"/>
              <a:t>Ask yourself: Why is this important? </a:t>
            </a:r>
          </a:p>
          <a:p>
            <a:r>
              <a:rPr lang="en-US" dirty="0"/>
              <a:t>What conditions will be addressed? </a:t>
            </a:r>
          </a:p>
          <a:p>
            <a:endParaRPr lang="en-US" dirty="0"/>
          </a:p>
        </p:txBody>
      </p:sp>
    </p:spTree>
    <p:extLst>
      <p:ext uri="{BB962C8B-B14F-4D97-AF65-F5344CB8AC3E}">
        <p14:creationId xmlns:p14="http://schemas.microsoft.com/office/powerpoint/2010/main" val="971543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a:noFill/>
          <a:ln/>
        </p:spPr>
        <p:txBody>
          <a:bodyPr lIns="92075" tIns="46038" rIns="92075" bIns="46038"/>
          <a:lstStyle/>
          <a:p>
            <a:pPr algn="ctr"/>
            <a:r>
              <a:rPr lang="en-US" b="1" dirty="0"/>
              <a:t>Types of Interests</a:t>
            </a:r>
          </a:p>
        </p:txBody>
      </p:sp>
      <p:sp>
        <p:nvSpPr>
          <p:cNvPr id="87045" name="Rectangle 5"/>
          <p:cNvSpPr>
            <a:spLocks noGrp="1" noChangeArrowheads="1"/>
          </p:cNvSpPr>
          <p:nvPr>
            <p:ph idx="1"/>
          </p:nvPr>
        </p:nvSpPr>
        <p:spPr>
          <a:xfrm>
            <a:off x="457200" y="1066800"/>
            <a:ext cx="8229600" cy="4267201"/>
          </a:xfrm>
          <a:noFill/>
          <a:ln/>
        </p:spPr>
        <p:txBody>
          <a:bodyPr lIns="92075" tIns="46038" rIns="92075" bIns="46038"/>
          <a:lstStyle/>
          <a:p>
            <a:pPr marL="0" indent="0" algn="ctr">
              <a:buNone/>
            </a:pPr>
            <a:endParaRPr lang="en-US" dirty="0">
              <a:latin typeface="Rockwell Light" pitchFamily="18" charset="0"/>
            </a:endParaRPr>
          </a:p>
          <a:p>
            <a:pPr lvl="1"/>
            <a:r>
              <a:rPr lang="en-US" sz="4800" dirty="0"/>
              <a:t>Shared Interests </a:t>
            </a:r>
          </a:p>
          <a:p>
            <a:pPr lvl="1"/>
            <a:r>
              <a:rPr lang="en-US" sz="4800" dirty="0"/>
              <a:t>Complementary Interests</a:t>
            </a:r>
          </a:p>
          <a:p>
            <a:pPr lvl="1"/>
            <a:r>
              <a:rPr lang="en-US" sz="4800" dirty="0"/>
              <a:t>Divergent Interests</a:t>
            </a:r>
          </a:p>
        </p:txBody>
      </p:sp>
    </p:spTree>
    <p:extLst>
      <p:ext uri="{BB962C8B-B14F-4D97-AF65-F5344CB8AC3E}">
        <p14:creationId xmlns:p14="http://schemas.microsoft.com/office/powerpoint/2010/main" val="113209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7044"/>
                                        </p:tgtEl>
                                        <p:attrNameLst>
                                          <p:attrName>style.visibility</p:attrName>
                                        </p:attrNameLst>
                                      </p:cBhvr>
                                      <p:to>
                                        <p:strVal val="visible"/>
                                      </p:to>
                                    </p:set>
                                    <p:anim calcmode="lin" valueType="num">
                                      <p:cBhvr>
                                        <p:cTn id="7" dur="2000" fill="hold"/>
                                        <p:tgtEl>
                                          <p:spTgt spid="87044"/>
                                        </p:tgtEl>
                                        <p:attrNameLst>
                                          <p:attrName>ppt_w</p:attrName>
                                        </p:attrNameLst>
                                      </p:cBhvr>
                                      <p:tavLst>
                                        <p:tav tm="0">
                                          <p:val>
                                            <p:strVal val="#ppt_w"/>
                                          </p:val>
                                        </p:tav>
                                        <p:tav tm="100000">
                                          <p:val>
                                            <p:strVal val="#ppt_w"/>
                                          </p:val>
                                        </p:tav>
                                      </p:tavLst>
                                    </p:anim>
                                    <p:anim calcmode="lin" valueType="num">
                                      <p:cBhvr>
                                        <p:cTn id="8" dur="2000" fill="hold"/>
                                        <p:tgtEl>
                                          <p:spTgt spid="87044"/>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87044"/>
                                        </p:tgtEl>
                                        <p:attrNameLst>
                                          <p:attrName>ppt_x</p:attrName>
                                        </p:attrNameLst>
                                      </p:cBhvr>
                                      <p:tavLst>
                                        <p:tav tm="0">
                                          <p:val>
                                            <p:strVal val="#ppt_x-.4"/>
                                          </p:val>
                                        </p:tav>
                                        <p:tav tm="100000">
                                          <p:val>
                                            <p:strVal val="#ppt_x"/>
                                          </p:val>
                                        </p:tav>
                                      </p:tavLst>
                                    </p:anim>
                                    <p:anim calcmode="lin" valueType="num">
                                      <p:cBhvr>
                                        <p:cTn id="10" dur="2000" fill="hold"/>
                                        <p:tgtEl>
                                          <p:spTgt spid="87044"/>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87045">
                                            <p:txEl>
                                              <p:pRg st="1" end="1"/>
                                            </p:txEl>
                                          </p:spTgt>
                                        </p:tgtEl>
                                        <p:attrNameLst>
                                          <p:attrName>style.visibility</p:attrName>
                                        </p:attrNameLst>
                                      </p:cBhvr>
                                      <p:to>
                                        <p:strVal val="visible"/>
                                      </p:to>
                                    </p:set>
                                    <p:animEffect transition="in" filter="fade">
                                      <p:cBhvr>
                                        <p:cTn id="15" dur="500">
                                          <p:stCondLst>
                                            <p:cond delay="0"/>
                                          </p:stCondLst>
                                        </p:cTn>
                                        <p:tgtEl>
                                          <p:spTgt spid="87045">
                                            <p:txEl>
                                              <p:pRg st="1" end="1"/>
                                            </p:txEl>
                                          </p:spTgt>
                                        </p:tgtEl>
                                      </p:cBhvr>
                                    </p:animEffect>
                                    <p:anim calcmode="lin" valueType="num">
                                      <p:cBhvr>
                                        <p:cTn id="16" dur="500" fill="hold">
                                          <p:stCondLst>
                                            <p:cond delay="0"/>
                                          </p:stCondLst>
                                        </p:cTn>
                                        <p:tgtEl>
                                          <p:spTgt spid="87045">
                                            <p:txEl>
                                              <p:pRg st="1" end="1"/>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87045">
                                            <p:txEl>
                                              <p:pRg st="1" end="1"/>
                                            </p:txEl>
                                          </p:spTgt>
                                        </p:tgtEl>
                                        <p:attrNameLst>
                                          <p:attrName>ppt_y</p:attrName>
                                        </p:attrNameLst>
                                      </p:cBhvr>
                                      <p:tavLst>
                                        <p:tav tm="0">
                                          <p:val>
                                            <p:strVal val="#ppt_y"/>
                                          </p:val>
                                        </p:tav>
                                        <p:tav tm="100000">
                                          <p:val>
                                            <p:strVal val="#ppt_y"/>
                                          </p:val>
                                        </p:tav>
                                      </p:tavLst>
                                    </p:anim>
                                  </p:childTnLst>
                                </p:cTn>
                              </p:par>
                              <p:par>
                                <p:cTn id="18" presetID="40" presetClass="entr" presetSubtype="0" fill="hold" grpId="0" nodeType="withEffect">
                                  <p:stCondLst>
                                    <p:cond delay="0"/>
                                  </p:stCondLst>
                                  <p:iterate type="lt">
                                    <p:tmPct val="10000"/>
                                  </p:iterate>
                                  <p:childTnLst>
                                    <p:set>
                                      <p:cBhvr>
                                        <p:cTn id="19" dur="1" fill="hold">
                                          <p:stCondLst>
                                            <p:cond delay="0"/>
                                          </p:stCondLst>
                                        </p:cTn>
                                        <p:tgtEl>
                                          <p:spTgt spid="87045">
                                            <p:txEl>
                                              <p:pRg st="2" end="2"/>
                                            </p:txEl>
                                          </p:spTgt>
                                        </p:tgtEl>
                                        <p:attrNameLst>
                                          <p:attrName>style.visibility</p:attrName>
                                        </p:attrNameLst>
                                      </p:cBhvr>
                                      <p:to>
                                        <p:strVal val="visible"/>
                                      </p:to>
                                    </p:set>
                                    <p:animEffect transition="in" filter="fade">
                                      <p:cBhvr>
                                        <p:cTn id="20" dur="500">
                                          <p:stCondLst>
                                            <p:cond delay="0"/>
                                          </p:stCondLst>
                                        </p:cTn>
                                        <p:tgtEl>
                                          <p:spTgt spid="87045">
                                            <p:txEl>
                                              <p:pRg st="2" end="2"/>
                                            </p:txEl>
                                          </p:spTgt>
                                        </p:tgtEl>
                                      </p:cBhvr>
                                    </p:animEffect>
                                    <p:anim calcmode="lin" valueType="num">
                                      <p:cBhvr>
                                        <p:cTn id="21" dur="500" fill="hold">
                                          <p:stCondLst>
                                            <p:cond delay="0"/>
                                          </p:stCondLst>
                                        </p:cTn>
                                        <p:tgtEl>
                                          <p:spTgt spid="87045">
                                            <p:txEl>
                                              <p:pRg st="2" end="2"/>
                                            </p:txEl>
                                          </p:spTgt>
                                        </p:tgtEl>
                                        <p:attrNameLst>
                                          <p:attrName>ppt_x</p:attrName>
                                        </p:attrNameLst>
                                      </p:cBhvr>
                                      <p:tavLst>
                                        <p:tav tm="0">
                                          <p:val>
                                            <p:strVal val="#ppt_x-.1"/>
                                          </p:val>
                                        </p:tav>
                                        <p:tav tm="100000">
                                          <p:val>
                                            <p:strVal val="#ppt_x"/>
                                          </p:val>
                                        </p:tav>
                                      </p:tavLst>
                                    </p:anim>
                                    <p:anim calcmode="lin" valueType="num">
                                      <p:cBhvr>
                                        <p:cTn id="22" dur="500" fill="hold">
                                          <p:stCondLst>
                                            <p:cond delay="0"/>
                                          </p:stCondLst>
                                        </p:cTn>
                                        <p:tgtEl>
                                          <p:spTgt spid="87045">
                                            <p:txEl>
                                              <p:pRg st="2" end="2"/>
                                            </p:txEl>
                                          </p:spTgt>
                                        </p:tgtEl>
                                        <p:attrNameLst>
                                          <p:attrName>ppt_y</p:attrName>
                                        </p:attrNameLst>
                                      </p:cBhvr>
                                      <p:tavLst>
                                        <p:tav tm="0">
                                          <p:val>
                                            <p:strVal val="#ppt_y"/>
                                          </p:val>
                                        </p:tav>
                                        <p:tav tm="100000">
                                          <p:val>
                                            <p:strVal val="#ppt_y"/>
                                          </p:val>
                                        </p:tav>
                                      </p:tavLst>
                                    </p:anim>
                                  </p:childTnLst>
                                </p:cTn>
                              </p:par>
                              <p:par>
                                <p:cTn id="23" presetID="40" presetClass="entr" presetSubtype="0" fill="hold" grpId="0" nodeType="withEffect">
                                  <p:stCondLst>
                                    <p:cond delay="0"/>
                                  </p:stCondLst>
                                  <p:iterate type="lt">
                                    <p:tmPct val="10000"/>
                                  </p:iterate>
                                  <p:childTnLst>
                                    <p:set>
                                      <p:cBhvr>
                                        <p:cTn id="24" dur="1" fill="hold">
                                          <p:stCondLst>
                                            <p:cond delay="0"/>
                                          </p:stCondLst>
                                        </p:cTn>
                                        <p:tgtEl>
                                          <p:spTgt spid="87045">
                                            <p:txEl>
                                              <p:pRg st="3" end="3"/>
                                            </p:txEl>
                                          </p:spTgt>
                                        </p:tgtEl>
                                        <p:attrNameLst>
                                          <p:attrName>style.visibility</p:attrName>
                                        </p:attrNameLst>
                                      </p:cBhvr>
                                      <p:to>
                                        <p:strVal val="visible"/>
                                      </p:to>
                                    </p:set>
                                    <p:animEffect transition="in" filter="fade">
                                      <p:cBhvr>
                                        <p:cTn id="25" dur="500">
                                          <p:stCondLst>
                                            <p:cond delay="0"/>
                                          </p:stCondLst>
                                        </p:cTn>
                                        <p:tgtEl>
                                          <p:spTgt spid="87045">
                                            <p:txEl>
                                              <p:pRg st="3" end="3"/>
                                            </p:txEl>
                                          </p:spTgt>
                                        </p:tgtEl>
                                      </p:cBhvr>
                                    </p:animEffect>
                                    <p:anim calcmode="lin" valueType="num">
                                      <p:cBhvr>
                                        <p:cTn id="26" dur="500" fill="hold">
                                          <p:stCondLst>
                                            <p:cond delay="0"/>
                                          </p:stCondLst>
                                        </p:cTn>
                                        <p:tgtEl>
                                          <p:spTgt spid="87045">
                                            <p:txEl>
                                              <p:pRg st="3" end="3"/>
                                            </p:txEl>
                                          </p:spTgt>
                                        </p:tgtEl>
                                        <p:attrNameLst>
                                          <p:attrName>ppt_x</p:attrName>
                                        </p:attrNameLst>
                                      </p:cBhvr>
                                      <p:tavLst>
                                        <p:tav tm="0">
                                          <p:val>
                                            <p:strVal val="#ppt_x-.1"/>
                                          </p:val>
                                        </p:tav>
                                        <p:tav tm="100000">
                                          <p:val>
                                            <p:strVal val="#ppt_x"/>
                                          </p:val>
                                        </p:tav>
                                      </p:tavLst>
                                    </p:anim>
                                    <p:anim calcmode="lin" valueType="num">
                                      <p:cBhvr>
                                        <p:cTn id="27" dur="500" fill="hold">
                                          <p:stCondLst>
                                            <p:cond delay="0"/>
                                          </p:stCondLst>
                                        </p:cTn>
                                        <p:tgtEl>
                                          <p:spTgt spid="8704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4" grpId="0" animBg="1"/>
      <p:bldP spid="87045"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US" b="1" dirty="0">
                <a:latin typeface="Rockwell Light" pitchFamily="18" charset="0"/>
              </a:rPr>
              <a:t>Alternatives Pg. 36</a:t>
            </a:r>
          </a:p>
        </p:txBody>
      </p:sp>
      <p:sp>
        <p:nvSpPr>
          <p:cNvPr id="44035" name="Rectangle 3"/>
          <p:cNvSpPr>
            <a:spLocks noGrp="1" noChangeArrowheads="1"/>
          </p:cNvSpPr>
          <p:nvPr>
            <p:ph idx="1"/>
          </p:nvPr>
        </p:nvSpPr>
        <p:spPr>
          <a:xfrm>
            <a:off x="457200" y="1905000"/>
            <a:ext cx="8229600" cy="4419600"/>
          </a:xfrm>
        </p:spPr>
        <p:txBody>
          <a:bodyPr/>
          <a:lstStyle/>
          <a:p>
            <a:pPr marL="609600" indent="-609600"/>
            <a:r>
              <a:rPr lang="en-US" sz="2800" dirty="0">
                <a:latin typeface="Rockwell Light" pitchFamily="18" charset="0"/>
              </a:rPr>
              <a:t>What you can do </a:t>
            </a:r>
            <a:r>
              <a:rPr lang="en-US" sz="2800" i="1" dirty="0">
                <a:latin typeface="Rockwell Light" pitchFamily="18" charset="0"/>
              </a:rPr>
              <a:t>on your own</a:t>
            </a:r>
            <a:r>
              <a:rPr lang="en-US" sz="2800" dirty="0">
                <a:latin typeface="Rockwell Light" pitchFamily="18" charset="0"/>
              </a:rPr>
              <a:t> if there is no agreement or involvement with the other party</a:t>
            </a:r>
          </a:p>
          <a:p>
            <a:pPr marL="609600" indent="-609600"/>
            <a:r>
              <a:rPr lang="en-US" sz="2800" b="1" dirty="0">
                <a:latin typeface="Rockwell Light" pitchFamily="18" charset="0"/>
              </a:rPr>
              <a:t>B</a:t>
            </a:r>
            <a:r>
              <a:rPr lang="en-US" sz="2800" dirty="0">
                <a:latin typeface="Rockwell Light" pitchFamily="18" charset="0"/>
              </a:rPr>
              <a:t>est </a:t>
            </a:r>
            <a:r>
              <a:rPr lang="en-US" sz="2800" b="1" dirty="0">
                <a:latin typeface="Rockwell Light" pitchFamily="18" charset="0"/>
              </a:rPr>
              <a:t>A</a:t>
            </a:r>
            <a:r>
              <a:rPr lang="en-US" sz="2800" dirty="0">
                <a:latin typeface="Rockwell Light" pitchFamily="18" charset="0"/>
              </a:rPr>
              <a:t>lternative </a:t>
            </a:r>
            <a:r>
              <a:rPr lang="en-US" sz="2800" b="1" dirty="0">
                <a:latin typeface="Rockwell Light" pitchFamily="18" charset="0"/>
              </a:rPr>
              <a:t>T</a:t>
            </a:r>
            <a:r>
              <a:rPr lang="en-US" sz="2800" dirty="0">
                <a:latin typeface="Rockwell Light" pitchFamily="18" charset="0"/>
              </a:rPr>
              <a:t>o a </a:t>
            </a:r>
            <a:r>
              <a:rPr lang="en-US" sz="2800" b="1" dirty="0">
                <a:latin typeface="Rockwell Light" pitchFamily="18" charset="0"/>
              </a:rPr>
              <a:t>N</a:t>
            </a:r>
            <a:r>
              <a:rPr lang="en-US" sz="2800" dirty="0">
                <a:latin typeface="Rockwell Light" pitchFamily="18" charset="0"/>
              </a:rPr>
              <a:t>egotiated </a:t>
            </a:r>
            <a:r>
              <a:rPr lang="en-US" sz="2800" b="1" dirty="0">
                <a:latin typeface="Rockwell Light" pitchFamily="18" charset="0"/>
              </a:rPr>
              <a:t>A</a:t>
            </a:r>
            <a:r>
              <a:rPr lang="en-US" sz="2800" dirty="0">
                <a:latin typeface="Rockwell Light" pitchFamily="18" charset="0"/>
              </a:rPr>
              <a:t>greement (BATNA)</a:t>
            </a:r>
          </a:p>
          <a:p>
            <a:pPr marL="609600" indent="-609600"/>
            <a:r>
              <a:rPr lang="en-US" sz="2800" dirty="0">
                <a:latin typeface="Rockwell Light" pitchFamily="18" charset="0"/>
              </a:rPr>
              <a:t>Your baseline measure of success</a:t>
            </a:r>
          </a:p>
          <a:p>
            <a:pPr marL="609600" indent="-609600"/>
            <a:r>
              <a:rPr lang="en-US" sz="2800" dirty="0">
                <a:latin typeface="Rockwell Light" pitchFamily="18" charset="0"/>
              </a:rPr>
              <a:t>Protects against:</a:t>
            </a:r>
          </a:p>
          <a:p>
            <a:pPr marL="990600" lvl="1" indent="-533400"/>
            <a:r>
              <a:rPr lang="en-US" dirty="0">
                <a:latin typeface="Rockwell Light" pitchFamily="18" charset="0"/>
              </a:rPr>
              <a:t>Accepting an unfavorable agreement</a:t>
            </a:r>
          </a:p>
          <a:p>
            <a:pPr marL="990600" lvl="1" indent="-533400"/>
            <a:r>
              <a:rPr lang="en-US" dirty="0">
                <a:latin typeface="Rockwell Light" pitchFamily="18" charset="0"/>
              </a:rPr>
              <a:t>Rejecting an agreement which might be in your interest</a:t>
            </a:r>
          </a:p>
        </p:txBody>
      </p:sp>
    </p:spTree>
    <p:extLst>
      <p:ext uri="{BB962C8B-B14F-4D97-AF65-F5344CB8AC3E}">
        <p14:creationId xmlns:p14="http://schemas.microsoft.com/office/powerpoint/2010/main" val="338751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0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40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403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40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2"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990600"/>
          </a:xfrm>
        </p:spPr>
        <p:txBody>
          <a:bodyPr/>
          <a:lstStyle/>
          <a:p>
            <a:r>
              <a:rPr lang="en-US" sz="4000" dirty="0"/>
              <a:t>Use of Standards or Criteria Pg. 44</a:t>
            </a:r>
          </a:p>
        </p:txBody>
      </p:sp>
      <p:sp>
        <p:nvSpPr>
          <p:cNvPr id="4099" name="Rectangle 3"/>
          <p:cNvSpPr>
            <a:spLocks noGrp="1" noChangeArrowheads="1"/>
          </p:cNvSpPr>
          <p:nvPr>
            <p:ph idx="1"/>
          </p:nvPr>
        </p:nvSpPr>
        <p:spPr>
          <a:xfrm>
            <a:off x="381000" y="990600"/>
            <a:ext cx="8382000" cy="4754563"/>
          </a:xfrm>
        </p:spPr>
        <p:txBody>
          <a:bodyPr/>
          <a:lstStyle/>
          <a:p>
            <a:pPr marL="0" indent="0">
              <a:buNone/>
            </a:pPr>
            <a:r>
              <a:rPr lang="en-US" dirty="0"/>
              <a:t>Agreed upon qualities of an acceptable solution – how well an option  solves the problem</a:t>
            </a:r>
          </a:p>
          <a:p>
            <a:pPr lvl="1"/>
            <a:r>
              <a:rPr lang="en-US" dirty="0"/>
              <a:t>Propose possible standards</a:t>
            </a:r>
          </a:p>
          <a:p>
            <a:pPr lvl="1"/>
            <a:r>
              <a:rPr lang="en-US" dirty="0"/>
              <a:t>Clarify the meaning of each proposed standard</a:t>
            </a:r>
          </a:p>
          <a:p>
            <a:pPr lvl="1"/>
            <a:r>
              <a:rPr lang="en-US" dirty="0"/>
              <a:t>Reach consensus on the standards</a:t>
            </a:r>
          </a:p>
          <a:p>
            <a:pPr lvl="1"/>
            <a:r>
              <a:rPr lang="en-US" dirty="0"/>
              <a:t>Evaluate each option against the standards</a:t>
            </a:r>
          </a:p>
        </p:txBody>
      </p:sp>
    </p:spTree>
    <p:extLst>
      <p:ext uri="{BB962C8B-B14F-4D97-AF65-F5344CB8AC3E}">
        <p14:creationId xmlns:p14="http://schemas.microsoft.com/office/powerpoint/2010/main" val="20405977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Grp="1" noChangeArrowheads="1"/>
          </p:cNvSpPr>
          <p:nvPr>
            <p:ph type="title"/>
          </p:nvPr>
        </p:nvSpPr>
        <p:spPr>
          <a:xfrm>
            <a:off x="265907" y="-2381"/>
            <a:ext cx="8656637" cy="1155700"/>
          </a:xfrm>
          <a:noFill/>
          <a:ln/>
        </p:spPr>
        <p:txBody>
          <a:bodyPr lIns="92075" tIns="46038" rIns="92075" bIns="46038"/>
          <a:lstStyle/>
          <a:p>
            <a:pPr algn="ctr"/>
            <a:r>
              <a:rPr lang="en-US" b="1" dirty="0"/>
              <a:t>Sample Standards</a:t>
            </a:r>
          </a:p>
        </p:txBody>
      </p:sp>
      <p:sp>
        <p:nvSpPr>
          <p:cNvPr id="88069" name="Rectangle 5"/>
          <p:cNvSpPr>
            <a:spLocks noGrp="1" noChangeArrowheads="1"/>
          </p:cNvSpPr>
          <p:nvPr>
            <p:ph idx="1"/>
          </p:nvPr>
        </p:nvSpPr>
        <p:spPr>
          <a:xfrm>
            <a:off x="351632" y="962025"/>
            <a:ext cx="8445500" cy="4081463"/>
          </a:xfrm>
          <a:noFill/>
          <a:ln/>
        </p:spPr>
        <p:txBody>
          <a:bodyPr lIns="92075" tIns="46038" rIns="92075" bIns="46038">
            <a:noAutofit/>
          </a:bodyPr>
          <a:lstStyle/>
          <a:p>
            <a:r>
              <a:rPr lang="en-US" sz="4000" dirty="0">
                <a:latin typeface="Calibri"/>
                <a:ea typeface="Calibri"/>
                <a:cs typeface="Calibri"/>
              </a:rPr>
              <a:t>Fair - ?</a:t>
            </a:r>
            <a:endParaRPr lang="en-US" sz="4000" dirty="0"/>
          </a:p>
          <a:p>
            <a:r>
              <a:rPr lang="en-US" sz="4000" dirty="0">
                <a:latin typeface="Calibri"/>
                <a:ea typeface="Calibri"/>
                <a:cs typeface="Calibri"/>
              </a:rPr>
              <a:t>Equitable</a:t>
            </a:r>
          </a:p>
          <a:p>
            <a:r>
              <a:rPr lang="en-US" sz="4000" dirty="0">
                <a:latin typeface="Calibri"/>
                <a:ea typeface="Calibri"/>
                <a:cs typeface="Calibri"/>
              </a:rPr>
              <a:t>Consistent with area/industry practice</a:t>
            </a:r>
          </a:p>
          <a:p>
            <a:r>
              <a:rPr lang="en-US" sz="4000" dirty="0"/>
              <a:t>Cost-effective / affordable</a:t>
            </a:r>
          </a:p>
          <a:p>
            <a:r>
              <a:rPr lang="en-US" sz="4000" dirty="0"/>
              <a:t>Legal</a:t>
            </a:r>
          </a:p>
          <a:p>
            <a:r>
              <a:rPr lang="en-US" sz="4000" dirty="0">
                <a:latin typeface="Calibri"/>
                <a:ea typeface="Calibri"/>
                <a:cs typeface="Calibri"/>
              </a:rPr>
              <a:t>Feasible (possible/practical)</a:t>
            </a:r>
            <a:endParaRPr lang="en-US" sz="4000" dirty="0">
              <a:ea typeface="Calibri"/>
            </a:endParaRPr>
          </a:p>
          <a:p>
            <a:r>
              <a:rPr lang="en-US" sz="4000" dirty="0">
                <a:latin typeface="Calibri"/>
                <a:ea typeface="Calibri"/>
                <a:cs typeface="Calibri"/>
              </a:rPr>
              <a:t>Ratifiable/Saleable</a:t>
            </a:r>
            <a:endParaRPr lang="en-US" sz="4000" dirty="0">
              <a:ea typeface="Calibri"/>
            </a:endParaRPr>
          </a:p>
          <a:p>
            <a:r>
              <a:rPr lang="en-US" sz="4000" dirty="0">
                <a:latin typeface="Calibri"/>
                <a:ea typeface="Calibri"/>
                <a:cs typeface="Calibri"/>
              </a:rPr>
              <a:t>Workable – can it be done?</a:t>
            </a:r>
            <a:endParaRPr lang="en-US" sz="4000" dirty="0">
              <a:ea typeface="Calibri"/>
            </a:endParaRPr>
          </a:p>
        </p:txBody>
      </p:sp>
    </p:spTree>
    <p:extLst>
      <p:ext uri="{BB962C8B-B14F-4D97-AF65-F5344CB8AC3E}">
        <p14:creationId xmlns:p14="http://schemas.microsoft.com/office/powerpoint/2010/main" val="16394816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Options Pg. 10</a:t>
            </a:r>
          </a:p>
        </p:txBody>
      </p:sp>
      <p:sp>
        <p:nvSpPr>
          <p:cNvPr id="3" name="Content Placeholder 2"/>
          <p:cNvSpPr>
            <a:spLocks noGrp="1"/>
          </p:cNvSpPr>
          <p:nvPr>
            <p:ph idx="1"/>
          </p:nvPr>
        </p:nvSpPr>
        <p:spPr/>
        <p:txBody>
          <a:bodyPr/>
          <a:lstStyle/>
          <a:p>
            <a:pPr marL="0" indent="0">
              <a:buNone/>
            </a:pPr>
            <a:r>
              <a:rPr lang="en-US" sz="4000" dirty="0"/>
              <a:t>• Options are possible solutions </a:t>
            </a:r>
          </a:p>
          <a:p>
            <a:pPr marL="0" indent="0">
              <a:buNone/>
            </a:pPr>
            <a:r>
              <a:rPr lang="en-US" sz="4000" dirty="0"/>
              <a:t>• Options should be future oriented </a:t>
            </a:r>
          </a:p>
          <a:p>
            <a:pPr marL="0" indent="0">
              <a:buNone/>
            </a:pPr>
            <a:r>
              <a:rPr lang="en-US" sz="4000" dirty="0"/>
              <a:t>• Options answer the question "How?" </a:t>
            </a:r>
          </a:p>
          <a:p>
            <a:endParaRPr lang="en-US" dirty="0"/>
          </a:p>
        </p:txBody>
      </p:sp>
    </p:spTree>
    <p:extLst>
      <p:ext uri="{BB962C8B-B14F-4D97-AF65-F5344CB8AC3E}">
        <p14:creationId xmlns:p14="http://schemas.microsoft.com/office/powerpoint/2010/main" val="30884330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dirty="0"/>
              <a:t>Creating Options</a:t>
            </a:r>
          </a:p>
        </p:txBody>
      </p:sp>
      <p:sp>
        <p:nvSpPr>
          <p:cNvPr id="3" name="Content Placeholder 2"/>
          <p:cNvSpPr>
            <a:spLocks noGrp="1"/>
          </p:cNvSpPr>
          <p:nvPr>
            <p:ph idx="1"/>
          </p:nvPr>
        </p:nvSpPr>
        <p:spPr>
          <a:xfrm>
            <a:off x="423041" y="808246"/>
            <a:ext cx="8229600" cy="4525963"/>
          </a:xfrm>
        </p:spPr>
        <p:txBody>
          <a:bodyPr/>
          <a:lstStyle/>
          <a:p>
            <a:pPr marL="0" indent="0">
              <a:buNone/>
            </a:pPr>
            <a:r>
              <a:rPr lang="en-US" dirty="0"/>
              <a:t>• Separate inventing from judging </a:t>
            </a:r>
          </a:p>
          <a:p>
            <a:pPr marL="0" indent="0">
              <a:buNone/>
            </a:pPr>
            <a:r>
              <a:rPr lang="en-US" dirty="0"/>
              <a:t>• Use free-flowing brainstorming - No criticism or evaluation </a:t>
            </a:r>
          </a:p>
          <a:p>
            <a:r>
              <a:rPr lang="en-US" dirty="0"/>
              <a:t>No one "owns" an option </a:t>
            </a:r>
          </a:p>
          <a:p>
            <a:r>
              <a:rPr lang="en-US" dirty="0"/>
              <a:t>No one has to defend any option, but may need to explain it </a:t>
            </a:r>
          </a:p>
          <a:p>
            <a:r>
              <a:rPr lang="en-US" dirty="0"/>
              <a:t>Invent as many options as possible </a:t>
            </a:r>
          </a:p>
          <a:p>
            <a:r>
              <a:rPr lang="en-US" dirty="0"/>
              <a:t>Look for options that address all interests </a:t>
            </a:r>
          </a:p>
          <a:p>
            <a:r>
              <a:rPr lang="en-US" dirty="0"/>
              <a:t>Encourage creativity and participation </a:t>
            </a:r>
          </a:p>
          <a:p>
            <a:r>
              <a:rPr lang="en-US" dirty="0"/>
              <a:t>Options do </a:t>
            </a:r>
            <a:r>
              <a:rPr lang="en-US" b="1" dirty="0"/>
              <a:t>not </a:t>
            </a:r>
            <a:r>
              <a:rPr lang="en-US" dirty="0"/>
              <a:t>require agreement </a:t>
            </a:r>
          </a:p>
        </p:txBody>
      </p:sp>
    </p:spTree>
    <p:extLst>
      <p:ext uri="{BB962C8B-B14F-4D97-AF65-F5344CB8AC3E}">
        <p14:creationId xmlns:p14="http://schemas.microsoft.com/office/powerpoint/2010/main" val="13922944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274638"/>
            <a:ext cx="8229600" cy="563562"/>
          </a:xfrm>
        </p:spPr>
        <p:txBody>
          <a:bodyPr>
            <a:normAutofit fontScale="90000"/>
          </a:bodyPr>
          <a:lstStyle/>
          <a:p>
            <a:pPr algn="ctr"/>
            <a:r>
              <a:rPr lang="en-US" sz="5400" b="1" dirty="0"/>
              <a:t>Review  Options Pg. 44</a:t>
            </a:r>
          </a:p>
        </p:txBody>
      </p:sp>
      <p:sp>
        <p:nvSpPr>
          <p:cNvPr id="49155" name="Rectangle 3"/>
          <p:cNvSpPr>
            <a:spLocks noGrp="1" noChangeArrowheads="1"/>
          </p:cNvSpPr>
          <p:nvPr>
            <p:ph idx="1"/>
          </p:nvPr>
        </p:nvSpPr>
        <p:spPr>
          <a:xfrm>
            <a:off x="381000" y="990600"/>
            <a:ext cx="8229600" cy="4525963"/>
          </a:xfrm>
        </p:spPr>
        <p:txBody>
          <a:bodyPr/>
          <a:lstStyle/>
          <a:p>
            <a:pPr marL="0" indent="0">
              <a:buNone/>
            </a:pPr>
            <a:r>
              <a:rPr lang="en-US" dirty="0"/>
              <a:t>1.Take one option at time.</a:t>
            </a:r>
          </a:p>
          <a:p>
            <a:pPr marL="0" indent="0">
              <a:buNone/>
            </a:pPr>
            <a:r>
              <a:rPr lang="en-US" dirty="0"/>
              <a:t>2.Discuss whether the option meet the stakeholders’ interests.</a:t>
            </a:r>
          </a:p>
          <a:p>
            <a:pPr marL="0" indent="0">
              <a:buNone/>
            </a:pPr>
            <a:r>
              <a:rPr lang="en-US" dirty="0"/>
              <a:t>3.If people believe the option does </a:t>
            </a:r>
            <a:r>
              <a:rPr lang="en-US" b="1" dirty="0"/>
              <a:t>not </a:t>
            </a:r>
            <a:r>
              <a:rPr lang="en-US" dirty="0"/>
              <a:t>meet an interest or interests, they explain</a:t>
            </a:r>
          </a:p>
          <a:p>
            <a:pPr marL="400050" lvl="1" indent="0">
              <a:buNone/>
            </a:pPr>
            <a:r>
              <a:rPr lang="en-US" dirty="0"/>
              <a:t>•</a:t>
            </a:r>
            <a:r>
              <a:rPr lang="en-US" b="1" dirty="0"/>
              <a:t>which interests </a:t>
            </a:r>
            <a:r>
              <a:rPr lang="en-US" dirty="0"/>
              <a:t>are not being met, and</a:t>
            </a:r>
          </a:p>
          <a:p>
            <a:pPr marL="400050" lvl="1" indent="0">
              <a:buNone/>
            </a:pPr>
            <a:r>
              <a:rPr lang="en-US" dirty="0"/>
              <a:t>•</a:t>
            </a:r>
            <a:r>
              <a:rPr lang="en-US" b="1" dirty="0"/>
              <a:t>what they would change </a:t>
            </a:r>
            <a:r>
              <a:rPr lang="en-US" dirty="0"/>
              <a:t>(or combine with another option) to make it acceptable.</a:t>
            </a:r>
          </a:p>
          <a:p>
            <a:pPr marL="0" indent="0">
              <a:buNone/>
            </a:pPr>
            <a:r>
              <a:rPr lang="en-US" dirty="0"/>
              <a:t>4.The rest of the group also suggests ways to modify the option or create new options to better meet the interests.</a:t>
            </a:r>
          </a:p>
          <a:p>
            <a:pPr>
              <a:buFontTx/>
              <a:buNone/>
            </a:pPr>
            <a:endParaRPr lang="en-US" sz="3600" dirty="0"/>
          </a:p>
        </p:txBody>
      </p:sp>
    </p:spTree>
    <p:extLst>
      <p:ext uri="{BB962C8B-B14F-4D97-AF65-F5344CB8AC3E}">
        <p14:creationId xmlns:p14="http://schemas.microsoft.com/office/powerpoint/2010/main" val="376582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55">
                                            <p:txEl>
                                              <p:pRg st="1" end="1"/>
                                            </p:txEl>
                                          </p:spTgt>
                                        </p:tgtEl>
                                        <p:attrNameLst>
                                          <p:attrName>style.visibility</p:attrName>
                                        </p:attrNameLst>
                                      </p:cBhvr>
                                      <p:to>
                                        <p:strVal val="visible"/>
                                      </p:to>
                                    </p:set>
                                    <p:anim calcmode="lin" valueType="num">
                                      <p:cBhvr additive="base">
                                        <p:cTn id="13" dur="500" fill="hold"/>
                                        <p:tgtEl>
                                          <p:spTgt spid="491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91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155">
                                            <p:txEl>
                                              <p:pRg st="2" end="2"/>
                                            </p:txEl>
                                          </p:spTgt>
                                        </p:tgtEl>
                                        <p:attrNameLst>
                                          <p:attrName>style.visibility</p:attrName>
                                        </p:attrNameLst>
                                      </p:cBhvr>
                                      <p:to>
                                        <p:strVal val="visible"/>
                                      </p:to>
                                    </p:set>
                                    <p:anim calcmode="lin" valueType="num">
                                      <p:cBhvr additive="base">
                                        <p:cTn id="19" dur="500" fill="hold"/>
                                        <p:tgtEl>
                                          <p:spTgt spid="491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9155">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9155">
                                            <p:txEl>
                                              <p:pRg st="3" end="3"/>
                                            </p:txEl>
                                          </p:spTgt>
                                        </p:tgtEl>
                                        <p:attrNameLst>
                                          <p:attrName>style.visibility</p:attrName>
                                        </p:attrNameLst>
                                      </p:cBhvr>
                                      <p:to>
                                        <p:strVal val="visible"/>
                                      </p:to>
                                    </p:set>
                                    <p:anim calcmode="lin" valueType="num">
                                      <p:cBhvr additive="base">
                                        <p:cTn id="23" dur="500" fill="hold"/>
                                        <p:tgtEl>
                                          <p:spTgt spid="4915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9155">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 calcmode="lin" valueType="num">
                                      <p:cBhvr additive="base">
                                        <p:cTn id="27" dur="500" fill="hold"/>
                                        <p:tgtEl>
                                          <p:spTgt spid="4915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91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9155">
                                            <p:txEl>
                                              <p:pRg st="5" end="5"/>
                                            </p:txEl>
                                          </p:spTgt>
                                        </p:tgtEl>
                                        <p:attrNameLst>
                                          <p:attrName>style.visibility</p:attrName>
                                        </p:attrNameLst>
                                      </p:cBhvr>
                                      <p:to>
                                        <p:strVal val="visible"/>
                                      </p:to>
                                    </p:set>
                                    <p:anim calcmode="lin" valueType="num">
                                      <p:cBhvr additive="base">
                                        <p:cTn id="33" dur="500" fill="hold"/>
                                        <p:tgtEl>
                                          <p:spTgt spid="49155">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91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of Options</a:t>
            </a:r>
          </a:p>
        </p:txBody>
      </p:sp>
      <p:sp>
        <p:nvSpPr>
          <p:cNvPr id="3" name="Content Placeholder 2"/>
          <p:cNvSpPr>
            <a:spLocks noGrp="1"/>
          </p:cNvSpPr>
          <p:nvPr>
            <p:ph idx="1"/>
          </p:nvPr>
        </p:nvSpPr>
        <p:spPr/>
        <p:txBody>
          <a:bodyPr/>
          <a:lstStyle/>
          <a:p>
            <a:pPr eaLnBrk="0" hangingPunct="0">
              <a:spcBef>
                <a:spcPct val="0"/>
              </a:spcBef>
            </a:pPr>
            <a:r>
              <a:rPr lang="en-US" altLang="en-US" dirty="0">
                <a:solidFill>
                  <a:schemeClr val="tx1"/>
                </a:solidFill>
                <a:ea typeface="Times New Roman" panose="02020603050405020304" pitchFamily="18" charset="0"/>
              </a:rPr>
              <a:t>Clarify the options</a:t>
            </a:r>
            <a:endParaRPr lang="en-US" altLang="en-US" sz="800" dirty="0">
              <a:solidFill>
                <a:schemeClr val="tx1"/>
              </a:solidFill>
            </a:endParaRPr>
          </a:p>
          <a:p>
            <a:pPr marL="0" lvl="0" indent="0" eaLnBrk="0" hangingPunct="0">
              <a:spcBef>
                <a:spcPct val="0"/>
              </a:spcBef>
            </a:pPr>
            <a:r>
              <a:rPr lang="en-US" altLang="en-US" dirty="0">
                <a:solidFill>
                  <a:schemeClr val="tx1"/>
                </a:solidFill>
                <a:ea typeface="Times New Roman" panose="02020603050405020304" pitchFamily="18" charset="0"/>
              </a:rPr>
              <a:t>Eliminate duplicates </a:t>
            </a:r>
            <a:endParaRPr lang="en-US" altLang="en-US" sz="800" dirty="0">
              <a:solidFill>
                <a:schemeClr val="tx1"/>
              </a:solidFill>
            </a:endParaRPr>
          </a:p>
          <a:p>
            <a:pPr marL="0" lvl="0" indent="0" eaLnBrk="0" hangingPunct="0">
              <a:spcBef>
                <a:spcPct val="0"/>
              </a:spcBef>
            </a:pPr>
            <a:r>
              <a:rPr lang="en-US" altLang="en-US" dirty="0">
                <a:solidFill>
                  <a:schemeClr val="tx1"/>
                </a:solidFill>
                <a:ea typeface="Times New Roman" panose="02020603050405020304" pitchFamily="18" charset="0"/>
              </a:rPr>
              <a:t>Cluster related options</a:t>
            </a:r>
            <a:endParaRPr lang="en-US" altLang="en-US" sz="800" dirty="0">
              <a:solidFill>
                <a:schemeClr val="tx1"/>
              </a:solidFill>
            </a:endParaRPr>
          </a:p>
          <a:p>
            <a:pPr marL="0" lvl="0" indent="0" eaLnBrk="0" hangingPunct="0">
              <a:spcBef>
                <a:spcPct val="0"/>
              </a:spcBef>
            </a:pPr>
            <a:r>
              <a:rPr lang="en-US" altLang="en-US" dirty="0">
                <a:solidFill>
                  <a:schemeClr val="tx1"/>
                </a:solidFill>
                <a:ea typeface="Times New Roman" panose="02020603050405020304" pitchFamily="18" charset="0"/>
              </a:rPr>
              <a:t>Compare the options to the interests</a:t>
            </a:r>
            <a:endParaRPr lang="en-US" altLang="en-US" sz="800" dirty="0">
              <a:solidFill>
                <a:schemeClr val="tx1"/>
              </a:solidFill>
            </a:endParaRPr>
          </a:p>
          <a:p>
            <a:endParaRPr lang="en-US"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63232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of the Evaluation Process</a:t>
            </a:r>
          </a:p>
        </p:txBody>
      </p:sp>
      <p:sp>
        <p:nvSpPr>
          <p:cNvPr id="3" name="Content Placeholder 2"/>
          <p:cNvSpPr>
            <a:spLocks noGrp="1"/>
          </p:cNvSpPr>
          <p:nvPr>
            <p:ph idx="1"/>
          </p:nvPr>
        </p:nvSpPr>
        <p:spPr>
          <a:xfrm>
            <a:off x="495300" y="1600200"/>
            <a:ext cx="8686800" cy="4525963"/>
          </a:xfrm>
        </p:spPr>
        <p:txBody>
          <a:bodyPr/>
          <a:lstStyle/>
          <a:p>
            <a:pPr marL="0" indent="0">
              <a:buNone/>
            </a:pPr>
            <a:r>
              <a:rPr lang="en-US" b="1" u="sng" dirty="0"/>
              <a:t>Winnowing tools</a:t>
            </a:r>
            <a:r>
              <a:rPr lang="en-US" b="1" dirty="0"/>
              <a:t>:  </a:t>
            </a:r>
            <a:r>
              <a:rPr lang="en-US" dirty="0"/>
              <a:t>methods to make a large list more manageable by reducing the list to more viable options</a:t>
            </a:r>
          </a:p>
          <a:p>
            <a:pPr lvl="0"/>
            <a:r>
              <a:rPr lang="en-US" dirty="0"/>
              <a:t>Winnowing the List</a:t>
            </a:r>
          </a:p>
          <a:p>
            <a:pPr lvl="0"/>
            <a:r>
              <a:rPr lang="en-US" dirty="0"/>
              <a:t>Weighted Polling</a:t>
            </a:r>
          </a:p>
          <a:p>
            <a:pPr marL="0" indent="0">
              <a:buNone/>
            </a:pPr>
            <a:br>
              <a:rPr lang="en-US" dirty="0"/>
            </a:br>
            <a:endParaRPr lang="en-US" dirty="0"/>
          </a:p>
        </p:txBody>
      </p:sp>
    </p:spTree>
    <p:extLst>
      <p:ext uri="{BB962C8B-B14F-4D97-AF65-F5344CB8AC3E}">
        <p14:creationId xmlns:p14="http://schemas.microsoft.com/office/powerpoint/2010/main" val="18296396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of the Evaluation Process</a:t>
            </a:r>
          </a:p>
        </p:txBody>
      </p:sp>
      <p:sp>
        <p:nvSpPr>
          <p:cNvPr id="3" name="Content Placeholder 2"/>
          <p:cNvSpPr>
            <a:spLocks noGrp="1"/>
          </p:cNvSpPr>
          <p:nvPr>
            <p:ph idx="1"/>
          </p:nvPr>
        </p:nvSpPr>
        <p:spPr>
          <a:xfrm>
            <a:off x="495300" y="1600200"/>
            <a:ext cx="8686800" cy="4525963"/>
          </a:xfrm>
        </p:spPr>
        <p:txBody>
          <a:bodyPr/>
          <a:lstStyle/>
          <a:p>
            <a:pPr marL="0" indent="0">
              <a:buNone/>
            </a:pPr>
            <a:r>
              <a:rPr lang="en-US" b="1" u="sng" dirty="0"/>
              <a:t>Evaluation tools</a:t>
            </a:r>
            <a:r>
              <a:rPr lang="en-US" b="1" dirty="0"/>
              <a:t>:  </a:t>
            </a:r>
            <a:r>
              <a:rPr lang="en-US" dirty="0"/>
              <a:t>methods for</a:t>
            </a:r>
            <a:r>
              <a:rPr lang="en-US" b="1" dirty="0"/>
              <a:t> </a:t>
            </a:r>
            <a:r>
              <a:rPr lang="en-US" dirty="0"/>
              <a:t>consciously &amp; rationally comparing options based on interests</a:t>
            </a:r>
          </a:p>
          <a:p>
            <a:pPr lvl="0"/>
            <a:r>
              <a:rPr lang="en-US" dirty="0"/>
              <a:t>Improving Options</a:t>
            </a:r>
          </a:p>
          <a:p>
            <a:pPr lvl="0"/>
            <a:r>
              <a:rPr lang="en-US" dirty="0"/>
              <a:t>Pluses and Deltas</a:t>
            </a:r>
          </a:p>
          <a:p>
            <a:pPr lvl="0"/>
            <a:r>
              <a:rPr lang="en-US" dirty="0"/>
              <a:t>Straw Design (“One Text”)</a:t>
            </a:r>
          </a:p>
          <a:p>
            <a:pPr marL="0" indent="0">
              <a:buNone/>
            </a:pPr>
            <a:br>
              <a:rPr lang="en-US" dirty="0"/>
            </a:br>
            <a:endParaRPr lang="en-US" dirty="0"/>
          </a:p>
        </p:txBody>
      </p:sp>
    </p:spTree>
    <p:extLst>
      <p:ext uri="{BB962C8B-B14F-4D97-AF65-F5344CB8AC3E}">
        <p14:creationId xmlns:p14="http://schemas.microsoft.com/office/powerpoint/2010/main" val="638453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92100"/>
            <a:ext cx="8229600" cy="854075"/>
          </a:xfrm>
        </p:spPr>
        <p:txBody>
          <a:bodyPr/>
          <a:lstStyle/>
          <a:p>
            <a:pPr algn="ctr"/>
            <a:r>
              <a:rPr lang="en-US" b="1" dirty="0">
                <a:latin typeface="Rockwell Light" pitchFamily="18" charset="0"/>
              </a:rPr>
              <a:t>Developing a Straw Design</a:t>
            </a:r>
          </a:p>
        </p:txBody>
      </p:sp>
      <p:sp>
        <p:nvSpPr>
          <p:cNvPr id="46083" name="Rectangle 3"/>
          <p:cNvSpPr>
            <a:spLocks noGrp="1" noChangeArrowheads="1"/>
          </p:cNvSpPr>
          <p:nvPr>
            <p:ph idx="1"/>
          </p:nvPr>
        </p:nvSpPr>
        <p:spPr>
          <a:xfrm>
            <a:off x="247650" y="1295400"/>
            <a:ext cx="8896350" cy="4953000"/>
          </a:xfrm>
        </p:spPr>
        <p:txBody>
          <a:bodyPr>
            <a:normAutofit lnSpcReduction="10000"/>
          </a:bodyPr>
          <a:lstStyle/>
          <a:p>
            <a:pPr marL="609600" indent="-609600">
              <a:lnSpc>
                <a:spcPct val="90000"/>
              </a:lnSpc>
              <a:buFont typeface="Wingdings" pitchFamily="2" charset="2"/>
              <a:buAutoNum type="arabicPeriod"/>
            </a:pPr>
            <a:r>
              <a:rPr lang="en-US" sz="2800" dirty="0">
                <a:latin typeface="Rockwell Light" pitchFamily="18" charset="0"/>
              </a:rPr>
              <a:t>Develop a proposal that:</a:t>
            </a:r>
          </a:p>
          <a:p>
            <a:pPr marL="990600" lvl="1" indent="-533400">
              <a:lnSpc>
                <a:spcPct val="90000"/>
              </a:lnSpc>
            </a:pPr>
            <a:r>
              <a:rPr lang="en-US" sz="2400" dirty="0">
                <a:latin typeface="Rockwell Light" pitchFamily="18" charset="0"/>
              </a:rPr>
              <a:t>Addresses identified interests</a:t>
            </a:r>
          </a:p>
          <a:p>
            <a:pPr marL="990600" lvl="1" indent="-533400">
              <a:lnSpc>
                <a:spcPct val="90000"/>
              </a:lnSpc>
            </a:pPr>
            <a:r>
              <a:rPr lang="en-US" sz="2400" dirty="0">
                <a:latin typeface="Rockwell Light" pitchFamily="18" charset="0"/>
              </a:rPr>
              <a:t>Conforms to identified standards</a:t>
            </a:r>
          </a:p>
          <a:p>
            <a:pPr marL="990600" lvl="1" indent="-533400">
              <a:lnSpc>
                <a:spcPct val="90000"/>
              </a:lnSpc>
            </a:pPr>
            <a:r>
              <a:rPr lang="en-US" sz="2400" dirty="0">
                <a:latin typeface="Rockwell Light" pitchFamily="18" charset="0"/>
              </a:rPr>
              <a:t>May incorporate brainstormed ideas</a:t>
            </a:r>
          </a:p>
          <a:p>
            <a:pPr marL="609600" indent="-609600">
              <a:lnSpc>
                <a:spcPct val="90000"/>
              </a:lnSpc>
              <a:buFont typeface="Wingdings" pitchFamily="2" charset="2"/>
              <a:buAutoNum type="arabicPeriod"/>
            </a:pPr>
            <a:r>
              <a:rPr lang="en-US" sz="2800" dirty="0">
                <a:latin typeface="Rockwell Light" pitchFamily="18" charset="0"/>
              </a:rPr>
              <a:t>Draft proposal brought to the group for review</a:t>
            </a:r>
          </a:p>
          <a:p>
            <a:pPr marL="990600" lvl="1" indent="-533400">
              <a:lnSpc>
                <a:spcPct val="90000"/>
              </a:lnSpc>
            </a:pPr>
            <a:r>
              <a:rPr lang="en-US" sz="2400" dirty="0">
                <a:latin typeface="Rockwell Light" pitchFamily="18" charset="0"/>
              </a:rPr>
              <a:t>No ownership</a:t>
            </a:r>
          </a:p>
          <a:p>
            <a:pPr marL="990600" lvl="1" indent="-533400">
              <a:lnSpc>
                <a:spcPct val="90000"/>
              </a:lnSpc>
            </a:pPr>
            <a:r>
              <a:rPr lang="en-US" sz="2400" dirty="0">
                <a:latin typeface="Rockwell Light" pitchFamily="18" charset="0"/>
              </a:rPr>
              <a:t>Criticism – based on interests and standards – with suggestions for “fixing” the concern, improving the proposal</a:t>
            </a:r>
          </a:p>
          <a:p>
            <a:pPr marL="609600" indent="-609600">
              <a:lnSpc>
                <a:spcPct val="90000"/>
              </a:lnSpc>
              <a:buFont typeface="Wingdings" pitchFamily="2" charset="2"/>
              <a:buAutoNum type="arabicPeriod"/>
            </a:pPr>
            <a:r>
              <a:rPr lang="en-US" sz="2800" dirty="0">
                <a:latin typeface="Rockwell Light" pitchFamily="18" charset="0"/>
              </a:rPr>
              <a:t>Feedback included on the next draft</a:t>
            </a:r>
          </a:p>
          <a:p>
            <a:pPr marL="609600" indent="-609600">
              <a:lnSpc>
                <a:spcPct val="90000"/>
              </a:lnSpc>
              <a:buFont typeface="Wingdings" pitchFamily="2" charset="2"/>
              <a:buAutoNum type="arabicPeriod"/>
            </a:pPr>
            <a:r>
              <a:rPr lang="en-US" sz="2800" dirty="0">
                <a:latin typeface="Rockwell Light" pitchFamily="18" charset="0"/>
              </a:rPr>
              <a:t>Repeat the process until consensus is reached</a:t>
            </a:r>
          </a:p>
          <a:p>
            <a:pPr marL="990600" lvl="1" indent="-533400">
              <a:lnSpc>
                <a:spcPct val="90000"/>
              </a:lnSpc>
            </a:pPr>
            <a:r>
              <a:rPr lang="en-US" sz="2400" dirty="0">
                <a:latin typeface="Rockwell Light" pitchFamily="18" charset="0"/>
              </a:rPr>
              <a:t>Drafts move from “straw” to “wood…tin…iron” – each tougher to criticize or change</a:t>
            </a:r>
          </a:p>
        </p:txBody>
      </p:sp>
    </p:spTree>
    <p:extLst>
      <p:ext uri="{BB962C8B-B14F-4D97-AF65-F5344CB8AC3E}">
        <p14:creationId xmlns:p14="http://schemas.microsoft.com/office/powerpoint/2010/main" val="282947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wipe(left)">
                                      <p:cBhvr>
                                        <p:cTn id="22" dur="500"/>
                                        <p:tgtEl>
                                          <p:spTgt spid="460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6083">
                                            <p:txEl>
                                              <p:pRg st="4" end="4"/>
                                            </p:txEl>
                                          </p:spTgt>
                                        </p:tgtEl>
                                        <p:attrNameLst>
                                          <p:attrName>style.visibility</p:attrName>
                                        </p:attrNameLst>
                                      </p:cBhvr>
                                      <p:to>
                                        <p:strVal val="visible"/>
                                      </p:to>
                                    </p:set>
                                    <p:animEffect transition="in" filter="wipe(left)">
                                      <p:cBhvr>
                                        <p:cTn id="27" dur="500"/>
                                        <p:tgtEl>
                                          <p:spTgt spid="460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6083">
                                            <p:txEl>
                                              <p:pRg st="5" end="5"/>
                                            </p:txEl>
                                          </p:spTgt>
                                        </p:tgtEl>
                                        <p:attrNameLst>
                                          <p:attrName>style.visibility</p:attrName>
                                        </p:attrNameLst>
                                      </p:cBhvr>
                                      <p:to>
                                        <p:strVal val="visible"/>
                                      </p:to>
                                    </p:set>
                                    <p:animEffect transition="in" filter="wipe(left)">
                                      <p:cBhvr>
                                        <p:cTn id="32" dur="500"/>
                                        <p:tgtEl>
                                          <p:spTgt spid="4608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6083">
                                            <p:txEl>
                                              <p:pRg st="6" end="6"/>
                                            </p:txEl>
                                          </p:spTgt>
                                        </p:tgtEl>
                                        <p:attrNameLst>
                                          <p:attrName>style.visibility</p:attrName>
                                        </p:attrNameLst>
                                      </p:cBhvr>
                                      <p:to>
                                        <p:strVal val="visible"/>
                                      </p:to>
                                    </p:set>
                                    <p:animEffect transition="in" filter="wipe(left)">
                                      <p:cBhvr>
                                        <p:cTn id="37" dur="500"/>
                                        <p:tgtEl>
                                          <p:spTgt spid="4608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6083">
                                            <p:txEl>
                                              <p:pRg st="7" end="7"/>
                                            </p:txEl>
                                          </p:spTgt>
                                        </p:tgtEl>
                                        <p:attrNameLst>
                                          <p:attrName>style.visibility</p:attrName>
                                        </p:attrNameLst>
                                      </p:cBhvr>
                                      <p:to>
                                        <p:strVal val="visible"/>
                                      </p:to>
                                    </p:set>
                                    <p:animEffect transition="in" filter="wipe(left)">
                                      <p:cBhvr>
                                        <p:cTn id="42" dur="500"/>
                                        <p:tgtEl>
                                          <p:spTgt spid="4608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6083">
                                            <p:txEl>
                                              <p:pRg st="8" end="8"/>
                                            </p:txEl>
                                          </p:spTgt>
                                        </p:tgtEl>
                                        <p:attrNameLst>
                                          <p:attrName>style.visibility</p:attrName>
                                        </p:attrNameLst>
                                      </p:cBhvr>
                                      <p:to>
                                        <p:strVal val="visible"/>
                                      </p:to>
                                    </p:set>
                                    <p:animEffect transition="in" filter="wipe(left)">
                                      <p:cBhvr>
                                        <p:cTn id="47" dur="500"/>
                                        <p:tgtEl>
                                          <p:spTgt spid="4608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6083">
                                            <p:txEl>
                                              <p:pRg st="9" end="9"/>
                                            </p:txEl>
                                          </p:spTgt>
                                        </p:tgtEl>
                                        <p:attrNameLst>
                                          <p:attrName>style.visibility</p:attrName>
                                        </p:attrNameLst>
                                      </p:cBhvr>
                                      <p:to>
                                        <p:strVal val="visible"/>
                                      </p:to>
                                    </p:set>
                                    <p:animEffect transition="in" filter="wipe(left)">
                                      <p:cBhvr>
                                        <p:cTn id="52" dur="500"/>
                                        <p:tgtEl>
                                          <p:spTgt spid="4608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1516063" y="1636713"/>
            <a:ext cx="5273675" cy="3581400"/>
          </a:xfrm>
          <a:prstGeom prst="rect">
            <a:avLst/>
          </a:prstGeom>
          <a:noFill/>
          <a:ln w="9525">
            <a:noFill/>
            <a:miter lim="800000"/>
            <a:headEnd/>
            <a:tailEnd/>
          </a:ln>
        </p:spPr>
        <p:txBody>
          <a:bodyPr/>
          <a:lstStyle/>
          <a:p>
            <a:r>
              <a:rPr lang="en-US" sz="4000" dirty="0">
                <a:latin typeface="Rockwell Light" pitchFamily="18" charset="0"/>
              </a:rPr>
              <a:t>Begin an action plan</a:t>
            </a:r>
            <a:r>
              <a:rPr lang="en-US" sz="2400" dirty="0">
                <a:latin typeface="Rockwell Light" pitchFamily="18" charset="0"/>
              </a:rPr>
              <a:t> </a:t>
            </a:r>
            <a:r>
              <a:rPr lang="en-US" sz="2800" dirty="0">
                <a:latin typeface="Rockwell Condensed" pitchFamily="18" charset="0"/>
              </a:rPr>
              <a:t>[who/what/where/when]</a:t>
            </a:r>
            <a:r>
              <a:rPr lang="en-US" sz="4000" dirty="0">
                <a:latin typeface="Rockwell Light" pitchFamily="18" charset="0"/>
              </a:rPr>
              <a:t> </a:t>
            </a:r>
            <a:r>
              <a:rPr lang="en-US" sz="1400" dirty="0">
                <a:latin typeface="Rockwell Light" pitchFamily="18" charset="0"/>
              </a:rPr>
              <a:t> </a:t>
            </a:r>
            <a:r>
              <a:rPr lang="en-US" sz="4000" dirty="0">
                <a:latin typeface="Rockwell Light" pitchFamily="18" charset="0"/>
              </a:rPr>
              <a:t>to solve the</a:t>
            </a:r>
            <a:r>
              <a:rPr lang="en-US" sz="1400" dirty="0">
                <a:latin typeface="Rockwell Light" pitchFamily="18" charset="0"/>
              </a:rPr>
              <a:t> </a:t>
            </a:r>
            <a:r>
              <a:rPr lang="en-US" sz="4000" dirty="0">
                <a:latin typeface="Rockwell Light" pitchFamily="18" charset="0"/>
              </a:rPr>
              <a:t>problem. </a:t>
            </a:r>
            <a:endParaRPr lang="en-US" sz="4000" dirty="0">
              <a:latin typeface="Times New Roman" charset="0"/>
            </a:endParaRPr>
          </a:p>
        </p:txBody>
      </p:sp>
      <p:sp>
        <p:nvSpPr>
          <p:cNvPr id="4" name="Rectangle 2"/>
          <p:cNvSpPr txBox="1">
            <a:spLocks noChangeArrowheads="1"/>
          </p:cNvSpPr>
          <p:nvPr/>
        </p:nvSpPr>
        <p:spPr>
          <a:xfrm>
            <a:off x="457200" y="292100"/>
            <a:ext cx="8229600" cy="854075"/>
          </a:xfrm>
          <a:prstGeom prst="rect">
            <a:avLst/>
          </a:prstGeom>
        </p:spPr>
        <p:txBody>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fontAlgn="auto">
              <a:spcAft>
                <a:spcPts val="0"/>
              </a:spcAft>
            </a:pPr>
            <a:r>
              <a:rPr lang="en-US" b="1" dirty="0">
                <a:latin typeface="Rockwell Light" pitchFamily="18" charset="0"/>
              </a:rPr>
              <a:t>Implement</a:t>
            </a:r>
          </a:p>
        </p:txBody>
      </p:sp>
    </p:spTree>
    <p:extLst>
      <p:ext uri="{BB962C8B-B14F-4D97-AF65-F5344CB8AC3E}">
        <p14:creationId xmlns:p14="http://schemas.microsoft.com/office/powerpoint/2010/main" val="2523448501"/>
      </p:ext>
    </p:extLst>
  </p:cSld>
  <p:clrMapOvr>
    <a:masterClrMapping/>
  </p:clrMapOvr>
  <p:transition spd="med">
    <p:dissolv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endParaRPr lang="en-US"/>
          </a:p>
        </p:txBody>
      </p:sp>
      <p:pic>
        <p:nvPicPr>
          <p:cNvPr id="22530" name="Picture 2" descr="http://mapleleafshotstove.com/wp-content/uploads/2014/02/questions-and-answers.jpeg"/>
          <p:cNvPicPr>
            <a:picLocks noChangeAspect="1" noChangeArrowheads="1"/>
          </p:cNvPicPr>
          <p:nvPr/>
        </p:nvPicPr>
        <p:blipFill rotWithShape="1">
          <a:blip r:embed="rId2">
            <a:extLst>
              <a:ext uri="{28A0092B-C50C-407E-A947-70E740481C1C}">
                <a14:useLocalDpi xmlns:a14="http://schemas.microsoft.com/office/drawing/2010/main" val="0"/>
              </a:ext>
            </a:extLst>
          </a:blip>
          <a:srcRect l="63" t="3209" r="-63" b="36395"/>
          <a:stretch/>
        </p:blipFill>
        <p:spPr bwMode="auto">
          <a:xfrm>
            <a:off x="405063" y="1066800"/>
            <a:ext cx="8372063"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618453"/>
      </p:ext>
    </p:extLst>
  </p:cSld>
  <p:clrMapOvr>
    <a:masterClrMapping/>
  </p:clrMapOvr>
</p:sld>
</file>

<file path=ppt/theme/theme1.xml><?xml version="1.0" encoding="utf-8"?>
<a:theme xmlns:a="http://schemas.openxmlformats.org/drawingml/2006/main" name="apples_and_orange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1342A57-C388-4279-8F06-DE4A2C7AFD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837C80-A132-4623-990F-F7CE996C61AA}">
  <ds:schemaRefs>
    <ds:schemaRef ds:uri="http://schemas.microsoft.com/sharepoint/v3/contenttype/forms"/>
  </ds:schemaRefs>
</ds:datastoreItem>
</file>

<file path=customXml/itemProps3.xml><?xml version="1.0" encoding="utf-8"?>
<ds:datastoreItem xmlns:ds="http://schemas.openxmlformats.org/officeDocument/2006/customXml" ds:itemID="{A278966E-00F3-4DE8-9732-1E6DC502D9AC}">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docProps/app.xml><?xml version="1.0" encoding="utf-8"?>
<Properties xmlns="http://schemas.openxmlformats.org/officeDocument/2006/extended-properties" xmlns:vt="http://schemas.openxmlformats.org/officeDocument/2006/docPropsVTypes">
  <Template>Apples and oranges design template</Template>
  <TotalTime>1197</TotalTime>
  <Words>2523</Words>
  <Application>Microsoft Office PowerPoint</Application>
  <PresentationFormat>On-screen Show (4:3)</PresentationFormat>
  <Paragraphs>439</Paragraphs>
  <Slides>67</Slides>
  <Notes>14</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apples_and_oranges</vt:lpstr>
      <vt:lpstr>Interest Based Problem Solving</vt:lpstr>
      <vt:lpstr>Honoring This Space</vt:lpstr>
      <vt:lpstr>Getting Started</vt:lpstr>
      <vt:lpstr>PowerPoint Presentation</vt:lpstr>
      <vt:lpstr>Entry Point- Convene – Pg. 2</vt:lpstr>
      <vt:lpstr>PowerPoint Presentation</vt:lpstr>
      <vt:lpstr>What are some examples of problem-solving or negotiating in your everyday life? Pg. 4</vt:lpstr>
      <vt:lpstr>What are some examples?  Which Position do you use?</vt:lpstr>
      <vt:lpstr>PowerPoint Presentation</vt:lpstr>
      <vt:lpstr>Why Focus on Interests? Pg. 8</vt:lpstr>
      <vt:lpstr>Elements of Interest Based Process Pg. 9 -15 </vt:lpstr>
      <vt:lpstr>Principles of Interest Based Process Pg. 17 and Pg. 29</vt:lpstr>
      <vt:lpstr>It’s a Principled Process</vt:lpstr>
      <vt:lpstr>Why Focus on Interests?</vt:lpstr>
      <vt:lpstr>PowerPoint Presentation</vt:lpstr>
      <vt:lpstr>Pg. 15</vt:lpstr>
      <vt:lpstr>Key Roles</vt:lpstr>
      <vt:lpstr>How do we build relationships?</vt:lpstr>
      <vt:lpstr>Consensus Pg. 38</vt:lpstr>
      <vt:lpstr>Thumbing</vt:lpstr>
      <vt:lpstr>Tale of Two Thumbs</vt:lpstr>
      <vt:lpstr>Recording the Thumbing</vt:lpstr>
      <vt:lpstr>Let’s Agree to Some Norms   Pg. 18</vt:lpstr>
      <vt:lpstr>Recording the Thumbing</vt:lpstr>
      <vt:lpstr>Our Perceptions Matter  pg. 20 &amp; 21</vt:lpstr>
      <vt:lpstr>Principles of this Process</vt:lpstr>
      <vt:lpstr>PowerPoint Presentation</vt:lpstr>
      <vt:lpstr>PowerPoint Presentation</vt:lpstr>
      <vt:lpstr>PowerPoint Presentation</vt:lpstr>
      <vt:lpstr>PowerPoint Presentation</vt:lpstr>
      <vt:lpstr>PowerPoint Presentation</vt:lpstr>
      <vt:lpstr>Step 2 – Green Makes an X on what is left</vt:lpstr>
      <vt:lpstr>Step 3 – Record the Points that are Left</vt:lpstr>
      <vt:lpstr>Blue Green Game</vt:lpstr>
      <vt:lpstr>Two Views of Self-Interest Pg. 24</vt:lpstr>
      <vt:lpstr>Trusting Positive Intent</vt:lpstr>
      <vt:lpstr>What are you reading into this? Pg. 25</vt:lpstr>
      <vt:lpstr>PowerPoint Presentation</vt:lpstr>
      <vt:lpstr>What are you reading into this?</vt:lpstr>
      <vt:lpstr>PowerPoint Presentation</vt:lpstr>
      <vt:lpstr>PowerPoint Presentation</vt:lpstr>
      <vt:lpstr>Three Tools for the Ladder Pg. 27</vt:lpstr>
      <vt:lpstr>Attitudes for Principled Relationships Pg. 29-31</vt:lpstr>
      <vt:lpstr>What’s the story… Pg. 32</vt:lpstr>
      <vt:lpstr>Developing The Story Pg. 34</vt:lpstr>
      <vt:lpstr>We spend a lot of time and attention on the story.  </vt:lpstr>
      <vt:lpstr>Defining the Problem  Pg. 33 </vt:lpstr>
      <vt:lpstr>Defining the Problem Statement Pg. 33</vt:lpstr>
      <vt:lpstr>Why do you want to solve this?</vt:lpstr>
      <vt:lpstr>Review of Interests</vt:lpstr>
      <vt:lpstr>Interests</vt:lpstr>
      <vt:lpstr>Interests are Key</vt:lpstr>
      <vt:lpstr>Why Focus on Interests?</vt:lpstr>
      <vt:lpstr>Why are you here? Pg. 35</vt:lpstr>
      <vt:lpstr>Types of Interests</vt:lpstr>
      <vt:lpstr>Alternatives Pg. 36</vt:lpstr>
      <vt:lpstr>Use of Standards or Criteria Pg. 44</vt:lpstr>
      <vt:lpstr>Sample Standards</vt:lpstr>
      <vt:lpstr>Options Pg. 10</vt:lpstr>
      <vt:lpstr>Creating Options</vt:lpstr>
      <vt:lpstr>Review  Options Pg. 44</vt:lpstr>
      <vt:lpstr>Evaluation of Options</vt:lpstr>
      <vt:lpstr>Tools of the Evaluation Process</vt:lpstr>
      <vt:lpstr>Tools of the Evaluation Process</vt:lpstr>
      <vt:lpstr>Developing a Straw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Based Problem Solving</dc:title>
  <dc:creator>Ellen Holmes</dc:creator>
  <cp:keywords/>
  <cp:lastModifiedBy>Holmes, Ellen [NEA]</cp:lastModifiedBy>
  <cp:revision>99</cp:revision>
  <dcterms:created xsi:type="dcterms:W3CDTF">2013-10-20T12:51:29Z</dcterms:created>
  <dcterms:modified xsi:type="dcterms:W3CDTF">2025-12-03T04:50:53Z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TC103367849990</vt:lpwstr>
  </property>
  <property fmtid="{D5CDD505-2E9C-101B-9397-08002B2CF9AE}" pid="3" name="ContentTypeId">
    <vt:lpwstr>0x0101004F15A52AE31FEC4EB9E74AAFCF7B6AD7</vt:lpwstr>
  </property>
  <property fmtid="{D5CDD505-2E9C-101B-9397-08002B2CF9AE}" pid="4" name="MediaServiceImageTags">
    <vt:lpwstr/>
  </property>
</Properties>
</file>